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9"/>
  </p:notesMasterIdLst>
  <p:sldIdLst>
    <p:sldId id="256" r:id="rId2"/>
    <p:sldId id="1170" r:id="rId3"/>
    <p:sldId id="417" r:id="rId4"/>
    <p:sldId id="537" r:id="rId5"/>
    <p:sldId id="358" r:id="rId6"/>
    <p:sldId id="1178" r:id="rId7"/>
    <p:sldId id="428" r:id="rId8"/>
    <p:sldId id="650" r:id="rId9"/>
    <p:sldId id="538" r:id="rId10"/>
    <p:sldId id="1166" r:id="rId11"/>
    <p:sldId id="275" r:id="rId12"/>
    <p:sldId id="1158" r:id="rId13"/>
    <p:sldId id="664" r:id="rId14"/>
    <p:sldId id="1104" r:id="rId15"/>
    <p:sldId id="1103" r:id="rId16"/>
    <p:sldId id="1111" r:id="rId17"/>
    <p:sldId id="1155" r:id="rId18"/>
    <p:sldId id="1171" r:id="rId19"/>
    <p:sldId id="1174" r:id="rId20"/>
    <p:sldId id="1176" r:id="rId21"/>
    <p:sldId id="1156" r:id="rId22"/>
    <p:sldId id="1177" r:id="rId23"/>
    <p:sldId id="1175" r:id="rId24"/>
    <p:sldId id="1173" r:id="rId25"/>
    <p:sldId id="339" r:id="rId26"/>
    <p:sldId id="1184" r:id="rId27"/>
    <p:sldId id="1183" r:id="rId28"/>
    <p:sldId id="1126" r:id="rId29"/>
    <p:sldId id="1181" r:id="rId30"/>
    <p:sldId id="285" r:id="rId31"/>
    <p:sldId id="1149" r:id="rId32"/>
    <p:sldId id="271" r:id="rId33"/>
    <p:sldId id="569" r:id="rId34"/>
    <p:sldId id="675" r:id="rId35"/>
    <p:sldId id="1165" r:id="rId36"/>
    <p:sldId id="508" r:id="rId37"/>
    <p:sldId id="1182" r:id="rId38"/>
    <p:sldId id="507" r:id="rId39"/>
    <p:sldId id="460" r:id="rId40"/>
    <p:sldId id="461" r:id="rId41"/>
    <p:sldId id="464" r:id="rId42"/>
    <p:sldId id="466" r:id="rId43"/>
    <p:sldId id="572" r:id="rId44"/>
    <p:sldId id="407" r:id="rId45"/>
    <p:sldId id="510" r:id="rId46"/>
    <p:sldId id="511" r:id="rId47"/>
    <p:sldId id="649" r:id="rId48"/>
    <p:sldId id="661" r:id="rId49"/>
    <p:sldId id="1124" r:id="rId50"/>
    <p:sldId id="1116" r:id="rId51"/>
    <p:sldId id="372" r:id="rId52"/>
    <p:sldId id="374" r:id="rId53"/>
    <p:sldId id="605" r:id="rId54"/>
    <p:sldId id="1168" r:id="rId55"/>
    <p:sldId id="1169" r:id="rId56"/>
    <p:sldId id="1151" r:id="rId57"/>
    <p:sldId id="1152" r:id="rId5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178" autoAdjust="0"/>
    <p:restoredTop sz="95416" autoAdjust="0"/>
  </p:normalViewPr>
  <p:slideViewPr>
    <p:cSldViewPr snapToGrid="0">
      <p:cViewPr varScale="1">
        <p:scale>
          <a:sx n="97" d="100"/>
          <a:sy n="97" d="100"/>
        </p:scale>
        <p:origin x="96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051415-0A58-4845-8DCB-72A2436DDC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A71EF12-21D4-4A0B-905F-6A4240765D6B}">
      <dgm:prSet phldrT="[Text]"/>
      <dgm:spPr/>
      <dgm:t>
        <a:bodyPr/>
        <a:lstStyle/>
        <a:p>
          <a:r>
            <a:rPr lang="en-US" dirty="0"/>
            <a:t>Cryostats</a:t>
          </a:r>
          <a:endParaRPr lang="en-GB" dirty="0"/>
        </a:p>
      </dgm:t>
    </dgm:pt>
    <dgm:pt modelId="{F2E81CCA-98F6-44EA-B9C1-50CE887675B1}" type="parTrans" cxnId="{A63E17B9-28AE-4497-BD56-BCCD9BF2BCF9}">
      <dgm:prSet/>
      <dgm:spPr/>
      <dgm:t>
        <a:bodyPr/>
        <a:lstStyle/>
        <a:p>
          <a:endParaRPr lang="en-GB"/>
        </a:p>
      </dgm:t>
    </dgm:pt>
    <dgm:pt modelId="{08F98C01-43B8-4BF8-AD1D-5B8BE419B6DC}" type="sibTrans" cxnId="{A63E17B9-28AE-4497-BD56-BCCD9BF2BCF9}">
      <dgm:prSet/>
      <dgm:spPr/>
      <dgm:t>
        <a:bodyPr/>
        <a:lstStyle/>
        <a:p>
          <a:endParaRPr lang="en-GB"/>
        </a:p>
      </dgm:t>
    </dgm:pt>
    <dgm:pt modelId="{5DF75EA5-25C9-4666-9C10-B2C37C69AA04}">
      <dgm:prSet phldrT="[Text]"/>
      <dgm:spPr/>
      <dgm:t>
        <a:bodyPr/>
        <a:lstStyle/>
        <a:p>
          <a:r>
            <a:rPr lang="en-US" dirty="0"/>
            <a:t>Liquid storage/transport</a:t>
          </a:r>
          <a:endParaRPr lang="en-GB" dirty="0"/>
        </a:p>
      </dgm:t>
    </dgm:pt>
    <dgm:pt modelId="{BD112B8E-6835-4321-9850-56DD037F7427}" type="parTrans" cxnId="{4492BD05-9068-46EB-BC93-5112EA552A27}">
      <dgm:prSet/>
      <dgm:spPr/>
      <dgm:t>
        <a:bodyPr/>
        <a:lstStyle/>
        <a:p>
          <a:endParaRPr lang="en-GB"/>
        </a:p>
      </dgm:t>
    </dgm:pt>
    <dgm:pt modelId="{43CBF4FE-D018-4FBD-87BC-280ABBB507A3}" type="sibTrans" cxnId="{4492BD05-9068-46EB-BC93-5112EA552A27}">
      <dgm:prSet/>
      <dgm:spPr/>
      <dgm:t>
        <a:bodyPr/>
        <a:lstStyle/>
        <a:p>
          <a:endParaRPr lang="en-GB"/>
        </a:p>
      </dgm:t>
    </dgm:pt>
    <dgm:pt modelId="{BA2B3EB1-AB78-48DE-BD8B-06C0CD0B3D9F}">
      <dgm:prSet phldrT="[Text]"/>
      <dgm:spPr/>
      <dgm:t>
        <a:bodyPr/>
        <a:lstStyle/>
        <a:p>
          <a:r>
            <a:rPr lang="en-US" dirty="0"/>
            <a:t>SC devices for accelerators</a:t>
          </a:r>
          <a:endParaRPr lang="en-GB" dirty="0"/>
        </a:p>
      </dgm:t>
    </dgm:pt>
    <dgm:pt modelId="{288D828B-E967-463C-9869-68FF7920F3A7}" type="parTrans" cxnId="{D5B44362-DAAB-4ABF-94C8-C2D4218ECFBD}">
      <dgm:prSet/>
      <dgm:spPr/>
      <dgm:t>
        <a:bodyPr/>
        <a:lstStyle/>
        <a:p>
          <a:endParaRPr lang="en-GB"/>
        </a:p>
      </dgm:t>
    </dgm:pt>
    <dgm:pt modelId="{18B562A5-A270-4871-81E9-78689259EA5B}" type="sibTrans" cxnId="{D5B44362-DAAB-4ABF-94C8-C2D4218ECFBD}">
      <dgm:prSet/>
      <dgm:spPr/>
      <dgm:t>
        <a:bodyPr/>
        <a:lstStyle/>
        <a:p>
          <a:endParaRPr lang="en-GB"/>
        </a:p>
      </dgm:t>
    </dgm:pt>
    <dgm:pt modelId="{365FA145-7AAA-4048-8247-879C9BD76112}">
      <dgm:prSet phldrT="[Text]"/>
      <dgm:spPr/>
      <dgm:t>
        <a:bodyPr/>
        <a:lstStyle/>
        <a:p>
          <a:r>
            <a:rPr lang="en-US" dirty="0"/>
            <a:t>Test cryostats</a:t>
          </a:r>
          <a:endParaRPr lang="en-GB" dirty="0"/>
        </a:p>
      </dgm:t>
    </dgm:pt>
    <dgm:pt modelId="{9E5EFB7C-B7B2-4DE0-B931-95B02F3752A7}" type="parTrans" cxnId="{16E4086C-11BD-47DA-BF2D-C891C62D9696}">
      <dgm:prSet/>
      <dgm:spPr/>
      <dgm:t>
        <a:bodyPr/>
        <a:lstStyle/>
        <a:p>
          <a:endParaRPr lang="en-GB"/>
        </a:p>
      </dgm:t>
    </dgm:pt>
    <dgm:pt modelId="{42428388-4375-46C3-A447-EE441FC4F34E}" type="sibTrans" cxnId="{16E4086C-11BD-47DA-BF2D-C891C62D9696}">
      <dgm:prSet/>
      <dgm:spPr/>
      <dgm:t>
        <a:bodyPr/>
        <a:lstStyle/>
        <a:p>
          <a:endParaRPr lang="en-GB"/>
        </a:p>
      </dgm:t>
    </dgm:pt>
    <dgm:pt modelId="{9C6AC9B1-6E51-48B8-9B79-A732148A21A7}">
      <dgm:prSet phldrT="[Text]"/>
      <dgm:spPr/>
      <dgm:t>
        <a:bodyPr/>
        <a:lstStyle/>
        <a:p>
          <a:r>
            <a:rPr lang="en-US" dirty="0"/>
            <a:t>Accelerator devices</a:t>
          </a:r>
          <a:endParaRPr lang="en-GB" dirty="0"/>
        </a:p>
      </dgm:t>
    </dgm:pt>
    <dgm:pt modelId="{AAD7EE7B-0BE1-430A-A56E-5EE901631751}" type="parTrans" cxnId="{6022361E-E06C-43AF-8C5C-DEAEFE59F8E2}">
      <dgm:prSet/>
      <dgm:spPr/>
      <dgm:t>
        <a:bodyPr/>
        <a:lstStyle/>
        <a:p>
          <a:endParaRPr lang="en-GB"/>
        </a:p>
      </dgm:t>
    </dgm:pt>
    <dgm:pt modelId="{6BEC7AEA-A47B-49C4-A6BC-4D060C5A0C0A}" type="sibTrans" cxnId="{6022361E-E06C-43AF-8C5C-DEAEFE59F8E2}">
      <dgm:prSet/>
      <dgm:spPr/>
      <dgm:t>
        <a:bodyPr/>
        <a:lstStyle/>
        <a:p>
          <a:endParaRPr lang="en-GB"/>
        </a:p>
      </dgm:t>
    </dgm:pt>
    <dgm:pt modelId="{81BDE4A7-2D55-47B0-8165-F5D7E3195792}">
      <dgm:prSet phldrT="[Text]"/>
      <dgm:spPr/>
      <dgm:t>
        <a:bodyPr/>
        <a:lstStyle/>
        <a:p>
          <a:r>
            <a:rPr lang="en-US" dirty="0"/>
            <a:t>SC devices for medical applications</a:t>
          </a:r>
          <a:endParaRPr lang="en-GB" dirty="0"/>
        </a:p>
      </dgm:t>
    </dgm:pt>
    <dgm:pt modelId="{B95EDE3C-CAA7-4615-B252-46D2BAF5ECF5}" type="parTrans" cxnId="{98854AB5-DE04-494B-A4CD-5D6FA2F56A70}">
      <dgm:prSet/>
      <dgm:spPr/>
      <dgm:t>
        <a:bodyPr/>
        <a:lstStyle/>
        <a:p>
          <a:endParaRPr lang="en-GB"/>
        </a:p>
      </dgm:t>
    </dgm:pt>
    <dgm:pt modelId="{32DAEE8E-F081-4053-BCB0-3C352CF60636}" type="sibTrans" cxnId="{98854AB5-DE04-494B-A4CD-5D6FA2F56A70}">
      <dgm:prSet/>
      <dgm:spPr/>
      <dgm:t>
        <a:bodyPr/>
        <a:lstStyle/>
        <a:p>
          <a:endParaRPr lang="en-GB"/>
        </a:p>
      </dgm:t>
    </dgm:pt>
    <dgm:pt modelId="{97C906E2-12AB-417F-9346-81D2EF31CA58}">
      <dgm:prSet/>
      <dgm:spPr/>
      <dgm:t>
        <a:bodyPr/>
        <a:lstStyle/>
        <a:p>
          <a:r>
            <a:rPr lang="en-US" dirty="0"/>
            <a:t>Commercial vertical test cryostat</a:t>
          </a:r>
          <a:endParaRPr lang="en-GB" dirty="0"/>
        </a:p>
      </dgm:t>
    </dgm:pt>
    <dgm:pt modelId="{56940AA9-E3F5-493E-827D-323477740D9F}" type="parTrans" cxnId="{B412028A-B858-47C1-AE2B-56B237580E36}">
      <dgm:prSet/>
      <dgm:spPr/>
      <dgm:t>
        <a:bodyPr/>
        <a:lstStyle/>
        <a:p>
          <a:endParaRPr lang="en-GB"/>
        </a:p>
      </dgm:t>
    </dgm:pt>
    <dgm:pt modelId="{E9B7119D-697C-4D50-AA83-9CE24DE1BA7E}" type="sibTrans" cxnId="{B412028A-B858-47C1-AE2B-56B237580E36}">
      <dgm:prSet/>
      <dgm:spPr/>
      <dgm:t>
        <a:bodyPr/>
        <a:lstStyle/>
        <a:p>
          <a:endParaRPr lang="en-GB"/>
        </a:p>
      </dgm:t>
    </dgm:pt>
    <dgm:pt modelId="{5003812F-86A7-4800-A0FF-67F8A6378166}">
      <dgm:prSet/>
      <dgm:spPr/>
      <dgm:t>
        <a:bodyPr/>
        <a:lstStyle/>
        <a:p>
          <a:r>
            <a:rPr lang="en-US" dirty="0"/>
            <a:t>SC magnet cryostats</a:t>
          </a:r>
          <a:endParaRPr lang="en-GB" dirty="0"/>
        </a:p>
      </dgm:t>
    </dgm:pt>
    <dgm:pt modelId="{5FB5A46A-B708-4939-AC98-81DA4F26B19B}" type="parTrans" cxnId="{0DC013FE-2F4F-4AAF-8A88-92178D035065}">
      <dgm:prSet/>
      <dgm:spPr/>
      <dgm:t>
        <a:bodyPr/>
        <a:lstStyle/>
        <a:p>
          <a:endParaRPr lang="en-GB"/>
        </a:p>
      </dgm:t>
    </dgm:pt>
    <dgm:pt modelId="{207942E9-1B6A-4753-B1D9-2495B45CAF33}" type="sibTrans" cxnId="{0DC013FE-2F4F-4AAF-8A88-92178D035065}">
      <dgm:prSet/>
      <dgm:spPr/>
      <dgm:t>
        <a:bodyPr/>
        <a:lstStyle/>
        <a:p>
          <a:endParaRPr lang="en-GB"/>
        </a:p>
      </dgm:t>
    </dgm:pt>
    <dgm:pt modelId="{24362B32-5A7B-4C9B-BDF8-A9885C3CC8C6}">
      <dgm:prSet/>
      <dgm:spPr/>
      <dgm:t>
        <a:bodyPr/>
        <a:lstStyle/>
        <a:p>
          <a:r>
            <a:rPr lang="en-US" dirty="0"/>
            <a:t>SCRF cavities cryostats</a:t>
          </a:r>
          <a:endParaRPr lang="en-GB" dirty="0"/>
        </a:p>
      </dgm:t>
    </dgm:pt>
    <dgm:pt modelId="{3A3EED95-8064-4F5D-A0CF-217C11C942D0}" type="parTrans" cxnId="{F8B4D4E1-C7C0-4821-9108-7C09489B5787}">
      <dgm:prSet/>
      <dgm:spPr/>
      <dgm:t>
        <a:bodyPr/>
        <a:lstStyle/>
        <a:p>
          <a:endParaRPr lang="en-GB"/>
        </a:p>
      </dgm:t>
    </dgm:pt>
    <dgm:pt modelId="{7614CF0F-031F-4E3E-9F37-25D8529EF85E}" type="sibTrans" cxnId="{F8B4D4E1-C7C0-4821-9108-7C09489B5787}">
      <dgm:prSet/>
      <dgm:spPr/>
      <dgm:t>
        <a:bodyPr/>
        <a:lstStyle/>
        <a:p>
          <a:endParaRPr lang="en-GB"/>
        </a:p>
      </dgm:t>
    </dgm:pt>
    <dgm:pt modelId="{705E1C9F-4E4C-4F56-8274-E360FAF8481E}">
      <dgm:prSet/>
      <dgm:spPr/>
      <dgm:t>
        <a:bodyPr/>
        <a:lstStyle/>
        <a:p>
          <a:r>
            <a:rPr lang="en-US" dirty="0"/>
            <a:t>Specific test cryostats</a:t>
          </a:r>
          <a:endParaRPr lang="en-GB" dirty="0"/>
        </a:p>
      </dgm:t>
    </dgm:pt>
    <dgm:pt modelId="{158FCA4E-DF2E-4767-9E3A-AD76CEA8BD55}" type="parTrans" cxnId="{BB61C3E0-95F4-4DB6-B17E-D75FF33B834E}">
      <dgm:prSet/>
      <dgm:spPr/>
      <dgm:t>
        <a:bodyPr/>
        <a:lstStyle/>
        <a:p>
          <a:endParaRPr lang="en-GB"/>
        </a:p>
      </dgm:t>
    </dgm:pt>
    <dgm:pt modelId="{8243A5C7-4CC7-4BD9-8561-09069957EDBA}" type="sibTrans" cxnId="{BB61C3E0-95F4-4DB6-B17E-D75FF33B834E}">
      <dgm:prSet/>
      <dgm:spPr/>
      <dgm:t>
        <a:bodyPr/>
        <a:lstStyle/>
        <a:p>
          <a:endParaRPr lang="en-GB"/>
        </a:p>
      </dgm:t>
    </dgm:pt>
    <dgm:pt modelId="{FD7D7C74-45ED-4B6F-823B-1C5F80DE649F}">
      <dgm:prSet/>
      <dgm:spPr/>
      <dgm:t>
        <a:bodyPr/>
        <a:lstStyle/>
        <a:p>
          <a:r>
            <a:rPr lang="en-US" dirty="0"/>
            <a:t>Transfer Lines</a:t>
          </a:r>
          <a:endParaRPr lang="en-GB" dirty="0"/>
        </a:p>
      </dgm:t>
    </dgm:pt>
    <dgm:pt modelId="{A72DFF12-B3D2-4CE7-A8DA-7DA5C759D1EA}" type="parTrans" cxnId="{2426D3A8-0C79-43A1-A744-D957D2C5CA18}">
      <dgm:prSet/>
      <dgm:spPr/>
      <dgm:t>
        <a:bodyPr/>
        <a:lstStyle/>
        <a:p>
          <a:endParaRPr lang="en-GB"/>
        </a:p>
      </dgm:t>
    </dgm:pt>
    <dgm:pt modelId="{FF034305-99AA-4B80-B7AF-365156B58921}" type="sibTrans" cxnId="{2426D3A8-0C79-43A1-A744-D957D2C5CA18}">
      <dgm:prSet/>
      <dgm:spPr/>
      <dgm:t>
        <a:bodyPr/>
        <a:lstStyle/>
        <a:p>
          <a:endParaRPr lang="en-GB"/>
        </a:p>
      </dgm:t>
    </dgm:pt>
    <dgm:pt modelId="{E1F15145-2EB2-4DC8-BCB8-794750F1338C}" type="pres">
      <dgm:prSet presAssocID="{F9051415-0A58-4845-8DCB-72A2436DDC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7E9D831-6B56-4290-8BB2-76FC791C866D}" type="pres">
      <dgm:prSet presAssocID="{4A71EF12-21D4-4A0B-905F-6A4240765D6B}" presName="hierRoot1" presStyleCnt="0"/>
      <dgm:spPr/>
    </dgm:pt>
    <dgm:pt modelId="{405F450B-9D4F-431A-9B57-ADE759F689CA}" type="pres">
      <dgm:prSet presAssocID="{4A71EF12-21D4-4A0B-905F-6A4240765D6B}" presName="composite" presStyleCnt="0"/>
      <dgm:spPr/>
    </dgm:pt>
    <dgm:pt modelId="{04B5F21A-644F-45FC-BB9E-66F17A035014}" type="pres">
      <dgm:prSet presAssocID="{4A71EF12-21D4-4A0B-905F-6A4240765D6B}" presName="background" presStyleLbl="node0" presStyleIdx="0" presStyleCnt="2"/>
      <dgm:spPr/>
    </dgm:pt>
    <dgm:pt modelId="{7C986E57-F4AD-4A04-A499-56ECAFA6582E}" type="pres">
      <dgm:prSet presAssocID="{4A71EF12-21D4-4A0B-905F-6A4240765D6B}" presName="text" presStyleLbl="fgAcc0" presStyleIdx="0" presStyleCnt="2" custLinFactNeighborX="64172" custLinFactNeighborY="-5595">
        <dgm:presLayoutVars>
          <dgm:chPref val="3"/>
        </dgm:presLayoutVars>
      </dgm:prSet>
      <dgm:spPr/>
    </dgm:pt>
    <dgm:pt modelId="{4B8BF228-208F-40A8-8C98-10A8A8C3F50E}" type="pres">
      <dgm:prSet presAssocID="{4A71EF12-21D4-4A0B-905F-6A4240765D6B}" presName="hierChild2" presStyleCnt="0"/>
      <dgm:spPr/>
    </dgm:pt>
    <dgm:pt modelId="{1D1BF507-F939-4AED-8DE6-EF7F56E8DBE3}" type="pres">
      <dgm:prSet presAssocID="{BD112B8E-6835-4321-9850-56DD037F7427}" presName="Name10" presStyleLbl="parChTrans1D2" presStyleIdx="0" presStyleCnt="3"/>
      <dgm:spPr/>
    </dgm:pt>
    <dgm:pt modelId="{37F14B86-364F-45FA-A7CC-AF8C8A1650DD}" type="pres">
      <dgm:prSet presAssocID="{5DF75EA5-25C9-4666-9C10-B2C37C69AA04}" presName="hierRoot2" presStyleCnt="0"/>
      <dgm:spPr/>
    </dgm:pt>
    <dgm:pt modelId="{3D5EF3CD-1B92-45E1-BB48-37F997DDA3C3}" type="pres">
      <dgm:prSet presAssocID="{5DF75EA5-25C9-4666-9C10-B2C37C69AA04}" presName="composite2" presStyleCnt="0"/>
      <dgm:spPr/>
    </dgm:pt>
    <dgm:pt modelId="{473FC7DB-55AE-4C32-98F8-0AF53697A2CE}" type="pres">
      <dgm:prSet presAssocID="{5DF75EA5-25C9-4666-9C10-B2C37C69AA04}" presName="background2" presStyleLbl="node2" presStyleIdx="0" presStyleCnt="3"/>
      <dgm:spPr/>
    </dgm:pt>
    <dgm:pt modelId="{C5BAE0DD-D06D-42BB-85DE-F5063C6D8853}" type="pres">
      <dgm:prSet presAssocID="{5DF75EA5-25C9-4666-9C10-B2C37C69AA04}" presName="text2" presStyleLbl="fgAcc2" presStyleIdx="0" presStyleCnt="3">
        <dgm:presLayoutVars>
          <dgm:chPref val="3"/>
        </dgm:presLayoutVars>
      </dgm:prSet>
      <dgm:spPr/>
    </dgm:pt>
    <dgm:pt modelId="{CA2294E1-483A-41CD-BCCD-44D4B3BF74CF}" type="pres">
      <dgm:prSet presAssocID="{5DF75EA5-25C9-4666-9C10-B2C37C69AA04}" presName="hierChild3" presStyleCnt="0"/>
      <dgm:spPr/>
    </dgm:pt>
    <dgm:pt modelId="{4541DBF2-E289-438B-984C-62DB92D2E629}" type="pres">
      <dgm:prSet presAssocID="{B95EDE3C-CAA7-4615-B252-46D2BAF5ECF5}" presName="Name10" presStyleLbl="parChTrans1D2" presStyleIdx="1" presStyleCnt="3"/>
      <dgm:spPr/>
    </dgm:pt>
    <dgm:pt modelId="{5A7D9C9B-F4E0-4981-A214-CB68EF26CCC4}" type="pres">
      <dgm:prSet presAssocID="{81BDE4A7-2D55-47B0-8165-F5D7E3195792}" presName="hierRoot2" presStyleCnt="0"/>
      <dgm:spPr/>
    </dgm:pt>
    <dgm:pt modelId="{1311AA41-49C0-4595-BFD4-783581CC0169}" type="pres">
      <dgm:prSet presAssocID="{81BDE4A7-2D55-47B0-8165-F5D7E3195792}" presName="composite2" presStyleCnt="0"/>
      <dgm:spPr/>
    </dgm:pt>
    <dgm:pt modelId="{7F90C68A-3456-483F-80A9-5773E1ECDB59}" type="pres">
      <dgm:prSet presAssocID="{81BDE4A7-2D55-47B0-8165-F5D7E3195792}" presName="background2" presStyleLbl="node2" presStyleIdx="1" presStyleCnt="3"/>
      <dgm:spPr/>
    </dgm:pt>
    <dgm:pt modelId="{44D1B115-1F50-4B99-BCDA-3A607D0956E3}" type="pres">
      <dgm:prSet presAssocID="{81BDE4A7-2D55-47B0-8165-F5D7E3195792}" presName="text2" presStyleLbl="fgAcc2" presStyleIdx="1" presStyleCnt="3">
        <dgm:presLayoutVars>
          <dgm:chPref val="3"/>
        </dgm:presLayoutVars>
      </dgm:prSet>
      <dgm:spPr/>
    </dgm:pt>
    <dgm:pt modelId="{395E9A33-AC8C-4F8B-8037-3F735BA0CB93}" type="pres">
      <dgm:prSet presAssocID="{81BDE4A7-2D55-47B0-8165-F5D7E3195792}" presName="hierChild3" presStyleCnt="0"/>
      <dgm:spPr/>
    </dgm:pt>
    <dgm:pt modelId="{72A6E828-4CF0-4AE7-99CC-C1CA1A44BE68}" type="pres">
      <dgm:prSet presAssocID="{288D828B-E967-463C-9869-68FF7920F3A7}" presName="Name10" presStyleLbl="parChTrans1D2" presStyleIdx="2" presStyleCnt="3"/>
      <dgm:spPr/>
    </dgm:pt>
    <dgm:pt modelId="{2421AB3E-D8C8-46FD-8E34-E9DB9D02C014}" type="pres">
      <dgm:prSet presAssocID="{BA2B3EB1-AB78-48DE-BD8B-06C0CD0B3D9F}" presName="hierRoot2" presStyleCnt="0"/>
      <dgm:spPr/>
    </dgm:pt>
    <dgm:pt modelId="{1A2FA76F-454A-4C60-AD75-924AB87AB75E}" type="pres">
      <dgm:prSet presAssocID="{BA2B3EB1-AB78-48DE-BD8B-06C0CD0B3D9F}" presName="composite2" presStyleCnt="0"/>
      <dgm:spPr/>
    </dgm:pt>
    <dgm:pt modelId="{1F3FF9BD-CD3A-4449-A1E8-28FB88B3C6BB}" type="pres">
      <dgm:prSet presAssocID="{BA2B3EB1-AB78-48DE-BD8B-06C0CD0B3D9F}" presName="background2" presStyleLbl="node2" presStyleIdx="2" presStyleCnt="3"/>
      <dgm:spPr/>
    </dgm:pt>
    <dgm:pt modelId="{D376F7D3-B433-48E4-AAEE-3C2E005CAC0F}" type="pres">
      <dgm:prSet presAssocID="{BA2B3EB1-AB78-48DE-BD8B-06C0CD0B3D9F}" presName="text2" presStyleLbl="fgAcc2" presStyleIdx="2" presStyleCnt="3">
        <dgm:presLayoutVars>
          <dgm:chPref val="3"/>
        </dgm:presLayoutVars>
      </dgm:prSet>
      <dgm:spPr/>
    </dgm:pt>
    <dgm:pt modelId="{4E105433-02AA-4918-BEDC-C3A13D549803}" type="pres">
      <dgm:prSet presAssocID="{BA2B3EB1-AB78-48DE-BD8B-06C0CD0B3D9F}" presName="hierChild3" presStyleCnt="0"/>
      <dgm:spPr/>
    </dgm:pt>
    <dgm:pt modelId="{C78E1091-89F3-41FE-82D0-3D139AF60B4D}" type="pres">
      <dgm:prSet presAssocID="{9E5EFB7C-B7B2-4DE0-B931-95B02F3752A7}" presName="Name17" presStyleLbl="parChTrans1D3" presStyleIdx="0" presStyleCnt="2"/>
      <dgm:spPr/>
    </dgm:pt>
    <dgm:pt modelId="{D37029AE-0D2A-4779-AC5F-98456F35F8C2}" type="pres">
      <dgm:prSet presAssocID="{365FA145-7AAA-4048-8247-879C9BD76112}" presName="hierRoot3" presStyleCnt="0"/>
      <dgm:spPr/>
    </dgm:pt>
    <dgm:pt modelId="{906B443B-4986-4BEA-9208-FEF2B2CA3B5F}" type="pres">
      <dgm:prSet presAssocID="{365FA145-7AAA-4048-8247-879C9BD76112}" presName="composite3" presStyleCnt="0"/>
      <dgm:spPr/>
    </dgm:pt>
    <dgm:pt modelId="{877D6029-03CD-4346-A099-263078A8E2D9}" type="pres">
      <dgm:prSet presAssocID="{365FA145-7AAA-4048-8247-879C9BD76112}" presName="background3" presStyleLbl="node3" presStyleIdx="0" presStyleCnt="2"/>
      <dgm:spPr/>
    </dgm:pt>
    <dgm:pt modelId="{69DE320B-CCBD-4263-AEEC-A1A1B5CF870C}" type="pres">
      <dgm:prSet presAssocID="{365FA145-7AAA-4048-8247-879C9BD76112}" presName="text3" presStyleLbl="fgAcc3" presStyleIdx="0" presStyleCnt="2">
        <dgm:presLayoutVars>
          <dgm:chPref val="3"/>
        </dgm:presLayoutVars>
      </dgm:prSet>
      <dgm:spPr/>
    </dgm:pt>
    <dgm:pt modelId="{B4311F89-17FD-4829-9020-E8639F8BE19F}" type="pres">
      <dgm:prSet presAssocID="{365FA145-7AAA-4048-8247-879C9BD76112}" presName="hierChild4" presStyleCnt="0"/>
      <dgm:spPr/>
    </dgm:pt>
    <dgm:pt modelId="{717A4B3A-9429-447B-86FF-9445B1D8B59B}" type="pres">
      <dgm:prSet presAssocID="{56940AA9-E3F5-493E-827D-323477740D9F}" presName="Name23" presStyleLbl="parChTrans1D4" presStyleIdx="0" presStyleCnt="4"/>
      <dgm:spPr/>
    </dgm:pt>
    <dgm:pt modelId="{41F9FEA3-1147-4791-9A41-F1560FD7DCEE}" type="pres">
      <dgm:prSet presAssocID="{97C906E2-12AB-417F-9346-81D2EF31CA58}" presName="hierRoot4" presStyleCnt="0"/>
      <dgm:spPr/>
    </dgm:pt>
    <dgm:pt modelId="{44A2B08A-9D3C-400A-A684-0CA1C5FDBB8D}" type="pres">
      <dgm:prSet presAssocID="{97C906E2-12AB-417F-9346-81D2EF31CA58}" presName="composite4" presStyleCnt="0"/>
      <dgm:spPr/>
    </dgm:pt>
    <dgm:pt modelId="{7E4F02AA-59C7-4AB4-839D-6580FA08F3DB}" type="pres">
      <dgm:prSet presAssocID="{97C906E2-12AB-417F-9346-81D2EF31CA58}" presName="background4" presStyleLbl="node4" presStyleIdx="0" presStyleCnt="4"/>
      <dgm:spPr/>
    </dgm:pt>
    <dgm:pt modelId="{FB2A6005-01E1-4C41-A765-AC6B21042DBF}" type="pres">
      <dgm:prSet presAssocID="{97C906E2-12AB-417F-9346-81D2EF31CA58}" presName="text4" presStyleLbl="fgAcc4" presStyleIdx="0" presStyleCnt="4">
        <dgm:presLayoutVars>
          <dgm:chPref val="3"/>
        </dgm:presLayoutVars>
      </dgm:prSet>
      <dgm:spPr/>
    </dgm:pt>
    <dgm:pt modelId="{6C0CCEC6-35D2-4AAD-B5AA-866EDC7B2E6A}" type="pres">
      <dgm:prSet presAssocID="{97C906E2-12AB-417F-9346-81D2EF31CA58}" presName="hierChild5" presStyleCnt="0"/>
      <dgm:spPr/>
    </dgm:pt>
    <dgm:pt modelId="{5FC95E52-1B39-42C9-BF02-F38718C283F8}" type="pres">
      <dgm:prSet presAssocID="{158FCA4E-DF2E-4767-9E3A-AD76CEA8BD55}" presName="Name23" presStyleLbl="parChTrans1D4" presStyleIdx="1" presStyleCnt="4"/>
      <dgm:spPr/>
    </dgm:pt>
    <dgm:pt modelId="{A6249A98-6492-4669-BDD1-B89845F24C5A}" type="pres">
      <dgm:prSet presAssocID="{705E1C9F-4E4C-4F56-8274-E360FAF8481E}" presName="hierRoot4" presStyleCnt="0"/>
      <dgm:spPr/>
    </dgm:pt>
    <dgm:pt modelId="{A8C6C24C-26A1-4AA9-A245-20481225FBCD}" type="pres">
      <dgm:prSet presAssocID="{705E1C9F-4E4C-4F56-8274-E360FAF8481E}" presName="composite4" presStyleCnt="0"/>
      <dgm:spPr/>
    </dgm:pt>
    <dgm:pt modelId="{D40D6F84-CDBF-4960-BCAA-92274AB03C7E}" type="pres">
      <dgm:prSet presAssocID="{705E1C9F-4E4C-4F56-8274-E360FAF8481E}" presName="background4" presStyleLbl="node4" presStyleIdx="1" presStyleCnt="4"/>
      <dgm:spPr/>
    </dgm:pt>
    <dgm:pt modelId="{C156255E-4A69-49AB-9ABE-788D410B5AD4}" type="pres">
      <dgm:prSet presAssocID="{705E1C9F-4E4C-4F56-8274-E360FAF8481E}" presName="text4" presStyleLbl="fgAcc4" presStyleIdx="1" presStyleCnt="4">
        <dgm:presLayoutVars>
          <dgm:chPref val="3"/>
        </dgm:presLayoutVars>
      </dgm:prSet>
      <dgm:spPr/>
    </dgm:pt>
    <dgm:pt modelId="{A9D2260F-D1F8-4985-BCD9-02827EB5C66E}" type="pres">
      <dgm:prSet presAssocID="{705E1C9F-4E4C-4F56-8274-E360FAF8481E}" presName="hierChild5" presStyleCnt="0"/>
      <dgm:spPr/>
    </dgm:pt>
    <dgm:pt modelId="{D0BE2BB9-41B0-4A6D-B307-F52895896C61}" type="pres">
      <dgm:prSet presAssocID="{AAD7EE7B-0BE1-430A-A56E-5EE901631751}" presName="Name17" presStyleLbl="parChTrans1D3" presStyleIdx="1" presStyleCnt="2"/>
      <dgm:spPr/>
    </dgm:pt>
    <dgm:pt modelId="{7B23AD37-E288-451A-9DCC-B66BB3AFD8AA}" type="pres">
      <dgm:prSet presAssocID="{9C6AC9B1-6E51-48B8-9B79-A732148A21A7}" presName="hierRoot3" presStyleCnt="0"/>
      <dgm:spPr/>
    </dgm:pt>
    <dgm:pt modelId="{91372915-6DC3-4C7D-A26C-64413E0C1464}" type="pres">
      <dgm:prSet presAssocID="{9C6AC9B1-6E51-48B8-9B79-A732148A21A7}" presName="composite3" presStyleCnt="0"/>
      <dgm:spPr/>
    </dgm:pt>
    <dgm:pt modelId="{68C7A2C6-C14D-436E-A600-0FF868D9BF9F}" type="pres">
      <dgm:prSet presAssocID="{9C6AC9B1-6E51-48B8-9B79-A732148A21A7}" presName="background3" presStyleLbl="node3" presStyleIdx="1" presStyleCnt="2"/>
      <dgm:spPr/>
    </dgm:pt>
    <dgm:pt modelId="{3D44FADE-1183-472F-82C0-F6DCA1C889B2}" type="pres">
      <dgm:prSet presAssocID="{9C6AC9B1-6E51-48B8-9B79-A732148A21A7}" presName="text3" presStyleLbl="fgAcc3" presStyleIdx="1" presStyleCnt="2" custLinFactNeighborX="-1677" custLinFactNeighborY="1880">
        <dgm:presLayoutVars>
          <dgm:chPref val="3"/>
        </dgm:presLayoutVars>
      </dgm:prSet>
      <dgm:spPr/>
    </dgm:pt>
    <dgm:pt modelId="{937E4589-1289-4430-BE8F-FBE9E6EDECE7}" type="pres">
      <dgm:prSet presAssocID="{9C6AC9B1-6E51-48B8-9B79-A732148A21A7}" presName="hierChild4" presStyleCnt="0"/>
      <dgm:spPr/>
    </dgm:pt>
    <dgm:pt modelId="{7A948388-EAB8-4CAA-92AB-7EC95882807D}" type="pres">
      <dgm:prSet presAssocID="{5FB5A46A-B708-4939-AC98-81DA4F26B19B}" presName="Name23" presStyleLbl="parChTrans1D4" presStyleIdx="2" presStyleCnt="4"/>
      <dgm:spPr/>
    </dgm:pt>
    <dgm:pt modelId="{C9867780-F77C-42D5-BF08-FE1DBCD5DB4A}" type="pres">
      <dgm:prSet presAssocID="{5003812F-86A7-4800-A0FF-67F8A6378166}" presName="hierRoot4" presStyleCnt="0"/>
      <dgm:spPr/>
    </dgm:pt>
    <dgm:pt modelId="{256323F1-2917-408F-BBA1-FAB49CD7CAA8}" type="pres">
      <dgm:prSet presAssocID="{5003812F-86A7-4800-A0FF-67F8A6378166}" presName="composite4" presStyleCnt="0"/>
      <dgm:spPr/>
    </dgm:pt>
    <dgm:pt modelId="{19CB68C8-220D-46DC-B9B8-FF4B3F32E7E4}" type="pres">
      <dgm:prSet presAssocID="{5003812F-86A7-4800-A0FF-67F8A6378166}" presName="background4" presStyleLbl="node4" presStyleIdx="2" presStyleCnt="4"/>
      <dgm:spPr/>
    </dgm:pt>
    <dgm:pt modelId="{8948C574-D889-4A9A-B102-24288EE9F63B}" type="pres">
      <dgm:prSet presAssocID="{5003812F-86A7-4800-A0FF-67F8A6378166}" presName="text4" presStyleLbl="fgAcc4" presStyleIdx="2" presStyleCnt="4">
        <dgm:presLayoutVars>
          <dgm:chPref val="3"/>
        </dgm:presLayoutVars>
      </dgm:prSet>
      <dgm:spPr/>
    </dgm:pt>
    <dgm:pt modelId="{2757DC89-AA54-445C-BD5F-AF834BD05EE7}" type="pres">
      <dgm:prSet presAssocID="{5003812F-86A7-4800-A0FF-67F8A6378166}" presName="hierChild5" presStyleCnt="0"/>
      <dgm:spPr/>
    </dgm:pt>
    <dgm:pt modelId="{9C522FD4-8745-41FC-A8F8-D2722C0128FC}" type="pres">
      <dgm:prSet presAssocID="{3A3EED95-8064-4F5D-A0CF-217C11C942D0}" presName="Name23" presStyleLbl="parChTrans1D4" presStyleIdx="3" presStyleCnt="4"/>
      <dgm:spPr/>
    </dgm:pt>
    <dgm:pt modelId="{9ED425FE-FDA3-4BBD-A03E-592D261C24EF}" type="pres">
      <dgm:prSet presAssocID="{24362B32-5A7B-4C9B-BDF8-A9885C3CC8C6}" presName="hierRoot4" presStyleCnt="0"/>
      <dgm:spPr/>
    </dgm:pt>
    <dgm:pt modelId="{3FEF7572-9B3E-49B9-B06B-8BC442F3962D}" type="pres">
      <dgm:prSet presAssocID="{24362B32-5A7B-4C9B-BDF8-A9885C3CC8C6}" presName="composite4" presStyleCnt="0"/>
      <dgm:spPr/>
    </dgm:pt>
    <dgm:pt modelId="{5C73B2C8-2603-4E68-9D1B-5729C80DA6C3}" type="pres">
      <dgm:prSet presAssocID="{24362B32-5A7B-4C9B-BDF8-A9885C3CC8C6}" presName="background4" presStyleLbl="node4" presStyleIdx="3" presStyleCnt="4"/>
      <dgm:spPr/>
    </dgm:pt>
    <dgm:pt modelId="{3963EC5F-92B9-4AA3-8896-722455B2C765}" type="pres">
      <dgm:prSet presAssocID="{24362B32-5A7B-4C9B-BDF8-A9885C3CC8C6}" presName="text4" presStyleLbl="fgAcc4" presStyleIdx="3" presStyleCnt="4">
        <dgm:presLayoutVars>
          <dgm:chPref val="3"/>
        </dgm:presLayoutVars>
      </dgm:prSet>
      <dgm:spPr/>
    </dgm:pt>
    <dgm:pt modelId="{2612C997-2DBD-4131-A318-AA718E9BA70B}" type="pres">
      <dgm:prSet presAssocID="{24362B32-5A7B-4C9B-BDF8-A9885C3CC8C6}" presName="hierChild5" presStyleCnt="0"/>
      <dgm:spPr/>
    </dgm:pt>
    <dgm:pt modelId="{AF001E5A-FA59-4D80-A8D3-0672B2FCA7DA}" type="pres">
      <dgm:prSet presAssocID="{FD7D7C74-45ED-4B6F-823B-1C5F80DE649F}" presName="hierRoot1" presStyleCnt="0"/>
      <dgm:spPr/>
    </dgm:pt>
    <dgm:pt modelId="{AA57259F-9BED-4E5E-8DFC-4FA2102EEA43}" type="pres">
      <dgm:prSet presAssocID="{FD7D7C74-45ED-4B6F-823B-1C5F80DE649F}" presName="composite" presStyleCnt="0"/>
      <dgm:spPr/>
    </dgm:pt>
    <dgm:pt modelId="{50CCDCA8-0254-41EB-B6E3-3CACB2FCBFC0}" type="pres">
      <dgm:prSet presAssocID="{FD7D7C74-45ED-4B6F-823B-1C5F80DE649F}" presName="background" presStyleLbl="node0" presStyleIdx="1" presStyleCnt="2"/>
      <dgm:spPr/>
    </dgm:pt>
    <dgm:pt modelId="{DEF4F1AD-E6D8-4CF8-9DD5-28E91025605C}" type="pres">
      <dgm:prSet presAssocID="{FD7D7C74-45ED-4B6F-823B-1C5F80DE649F}" presName="text" presStyleLbl="fgAcc0" presStyleIdx="1" presStyleCnt="2" custLinFactX="49962" custLinFactY="47664" custLinFactNeighborX="100000" custLinFactNeighborY="100000">
        <dgm:presLayoutVars>
          <dgm:chPref val="3"/>
        </dgm:presLayoutVars>
      </dgm:prSet>
      <dgm:spPr/>
    </dgm:pt>
    <dgm:pt modelId="{95C97704-B514-401C-AA2F-B7BCBAD5E1DF}" type="pres">
      <dgm:prSet presAssocID="{FD7D7C74-45ED-4B6F-823B-1C5F80DE649F}" presName="hierChild2" presStyleCnt="0"/>
      <dgm:spPr/>
    </dgm:pt>
  </dgm:ptLst>
  <dgm:cxnLst>
    <dgm:cxn modelId="{3E03DD03-2DA6-4434-B21B-8AA78DC61090}" type="presOf" srcId="{5003812F-86A7-4800-A0FF-67F8A6378166}" destId="{8948C574-D889-4A9A-B102-24288EE9F63B}" srcOrd="0" destOrd="0" presId="urn:microsoft.com/office/officeart/2005/8/layout/hierarchy1"/>
    <dgm:cxn modelId="{4492BD05-9068-46EB-BC93-5112EA552A27}" srcId="{4A71EF12-21D4-4A0B-905F-6A4240765D6B}" destId="{5DF75EA5-25C9-4666-9C10-B2C37C69AA04}" srcOrd="0" destOrd="0" parTransId="{BD112B8E-6835-4321-9850-56DD037F7427}" sibTransId="{43CBF4FE-D018-4FBD-87BC-280ABBB507A3}"/>
    <dgm:cxn modelId="{6022361E-E06C-43AF-8C5C-DEAEFE59F8E2}" srcId="{BA2B3EB1-AB78-48DE-BD8B-06C0CD0B3D9F}" destId="{9C6AC9B1-6E51-48B8-9B79-A732148A21A7}" srcOrd="1" destOrd="0" parTransId="{AAD7EE7B-0BE1-430A-A56E-5EE901631751}" sibTransId="{6BEC7AEA-A47B-49C4-A6BC-4D060C5A0C0A}"/>
    <dgm:cxn modelId="{C7B89725-E03E-4CD7-A9D5-4D94F76FD822}" type="presOf" srcId="{158FCA4E-DF2E-4767-9E3A-AD76CEA8BD55}" destId="{5FC95E52-1B39-42C9-BF02-F38718C283F8}" srcOrd="0" destOrd="0" presId="urn:microsoft.com/office/officeart/2005/8/layout/hierarchy1"/>
    <dgm:cxn modelId="{D327E32E-6BE6-4C63-B28B-13972EA5068A}" type="presOf" srcId="{288D828B-E967-463C-9869-68FF7920F3A7}" destId="{72A6E828-4CF0-4AE7-99CC-C1CA1A44BE68}" srcOrd="0" destOrd="0" presId="urn:microsoft.com/office/officeart/2005/8/layout/hierarchy1"/>
    <dgm:cxn modelId="{6E9C1B35-6ED3-4DE8-9715-7BEDB4B984C9}" type="presOf" srcId="{9C6AC9B1-6E51-48B8-9B79-A732148A21A7}" destId="{3D44FADE-1183-472F-82C0-F6DCA1C889B2}" srcOrd="0" destOrd="0" presId="urn:microsoft.com/office/officeart/2005/8/layout/hierarchy1"/>
    <dgm:cxn modelId="{2A269F38-BC09-4808-A9FC-9F85FB628D27}" type="presOf" srcId="{F9051415-0A58-4845-8DCB-72A2436DDC59}" destId="{E1F15145-2EB2-4DC8-BCB8-794750F1338C}" srcOrd="0" destOrd="0" presId="urn:microsoft.com/office/officeart/2005/8/layout/hierarchy1"/>
    <dgm:cxn modelId="{CD23BA3C-947D-4600-BE56-ECC2A55A8244}" type="presOf" srcId="{97C906E2-12AB-417F-9346-81D2EF31CA58}" destId="{FB2A6005-01E1-4C41-A765-AC6B21042DBF}" srcOrd="0" destOrd="0" presId="urn:microsoft.com/office/officeart/2005/8/layout/hierarchy1"/>
    <dgm:cxn modelId="{D5B44362-DAAB-4ABF-94C8-C2D4218ECFBD}" srcId="{4A71EF12-21D4-4A0B-905F-6A4240765D6B}" destId="{BA2B3EB1-AB78-48DE-BD8B-06C0CD0B3D9F}" srcOrd="2" destOrd="0" parTransId="{288D828B-E967-463C-9869-68FF7920F3A7}" sibTransId="{18B562A5-A270-4871-81E9-78689259EA5B}"/>
    <dgm:cxn modelId="{651DCA6B-3BDA-47E0-BF6F-13FADE98D1A2}" type="presOf" srcId="{BD112B8E-6835-4321-9850-56DD037F7427}" destId="{1D1BF507-F939-4AED-8DE6-EF7F56E8DBE3}" srcOrd="0" destOrd="0" presId="urn:microsoft.com/office/officeart/2005/8/layout/hierarchy1"/>
    <dgm:cxn modelId="{16E4086C-11BD-47DA-BF2D-C891C62D9696}" srcId="{BA2B3EB1-AB78-48DE-BD8B-06C0CD0B3D9F}" destId="{365FA145-7AAA-4048-8247-879C9BD76112}" srcOrd="0" destOrd="0" parTransId="{9E5EFB7C-B7B2-4DE0-B931-95B02F3752A7}" sibTransId="{42428388-4375-46C3-A447-EE441FC4F34E}"/>
    <dgm:cxn modelId="{40C3AA53-1EDE-42BC-A16A-EAF072C73510}" type="presOf" srcId="{705E1C9F-4E4C-4F56-8274-E360FAF8481E}" destId="{C156255E-4A69-49AB-9ABE-788D410B5AD4}" srcOrd="0" destOrd="0" presId="urn:microsoft.com/office/officeart/2005/8/layout/hierarchy1"/>
    <dgm:cxn modelId="{1997CC56-7FAA-4D62-865F-C2BA519AA11A}" type="presOf" srcId="{365FA145-7AAA-4048-8247-879C9BD76112}" destId="{69DE320B-CCBD-4263-AEEC-A1A1B5CF870C}" srcOrd="0" destOrd="0" presId="urn:microsoft.com/office/officeart/2005/8/layout/hierarchy1"/>
    <dgm:cxn modelId="{B412028A-B858-47C1-AE2B-56B237580E36}" srcId="{365FA145-7AAA-4048-8247-879C9BD76112}" destId="{97C906E2-12AB-417F-9346-81D2EF31CA58}" srcOrd="0" destOrd="0" parTransId="{56940AA9-E3F5-493E-827D-323477740D9F}" sibTransId="{E9B7119D-697C-4D50-AA83-9CE24DE1BA7E}"/>
    <dgm:cxn modelId="{2170D38C-A47B-46C6-B591-2DD8D7ADDC67}" type="presOf" srcId="{81BDE4A7-2D55-47B0-8165-F5D7E3195792}" destId="{44D1B115-1F50-4B99-BCDA-3A607D0956E3}" srcOrd="0" destOrd="0" presId="urn:microsoft.com/office/officeart/2005/8/layout/hierarchy1"/>
    <dgm:cxn modelId="{CB527E99-BB56-4828-973C-26B9DDC0D096}" type="presOf" srcId="{4A71EF12-21D4-4A0B-905F-6A4240765D6B}" destId="{7C986E57-F4AD-4A04-A499-56ECAFA6582E}" srcOrd="0" destOrd="0" presId="urn:microsoft.com/office/officeart/2005/8/layout/hierarchy1"/>
    <dgm:cxn modelId="{310441A5-817F-411C-8391-52519C050DA6}" type="presOf" srcId="{24362B32-5A7B-4C9B-BDF8-A9885C3CC8C6}" destId="{3963EC5F-92B9-4AA3-8896-722455B2C765}" srcOrd="0" destOrd="0" presId="urn:microsoft.com/office/officeart/2005/8/layout/hierarchy1"/>
    <dgm:cxn modelId="{2426D3A8-0C79-43A1-A744-D957D2C5CA18}" srcId="{F9051415-0A58-4845-8DCB-72A2436DDC59}" destId="{FD7D7C74-45ED-4B6F-823B-1C5F80DE649F}" srcOrd="1" destOrd="0" parTransId="{A72DFF12-B3D2-4CE7-A8DA-7DA5C759D1EA}" sibTransId="{FF034305-99AA-4B80-B7AF-365156B58921}"/>
    <dgm:cxn modelId="{5D9E2BB0-04F0-43C2-AF21-16B6C7BF5362}" type="presOf" srcId="{B95EDE3C-CAA7-4615-B252-46D2BAF5ECF5}" destId="{4541DBF2-E289-438B-984C-62DB92D2E629}" srcOrd="0" destOrd="0" presId="urn:microsoft.com/office/officeart/2005/8/layout/hierarchy1"/>
    <dgm:cxn modelId="{98854AB5-DE04-494B-A4CD-5D6FA2F56A70}" srcId="{4A71EF12-21D4-4A0B-905F-6A4240765D6B}" destId="{81BDE4A7-2D55-47B0-8165-F5D7E3195792}" srcOrd="1" destOrd="0" parTransId="{B95EDE3C-CAA7-4615-B252-46D2BAF5ECF5}" sibTransId="{32DAEE8E-F081-4053-BCB0-3C352CF60636}"/>
    <dgm:cxn modelId="{A63E17B9-28AE-4497-BD56-BCCD9BF2BCF9}" srcId="{F9051415-0A58-4845-8DCB-72A2436DDC59}" destId="{4A71EF12-21D4-4A0B-905F-6A4240765D6B}" srcOrd="0" destOrd="0" parTransId="{F2E81CCA-98F6-44EA-B9C1-50CE887675B1}" sibTransId="{08F98C01-43B8-4BF8-AD1D-5B8BE419B6DC}"/>
    <dgm:cxn modelId="{D8B17DBA-8394-4A2B-A5E4-A6E7C1513EB3}" type="presOf" srcId="{3A3EED95-8064-4F5D-A0CF-217C11C942D0}" destId="{9C522FD4-8745-41FC-A8F8-D2722C0128FC}" srcOrd="0" destOrd="0" presId="urn:microsoft.com/office/officeart/2005/8/layout/hierarchy1"/>
    <dgm:cxn modelId="{928E33C5-1994-4F7A-B8FC-E910A75110AF}" type="presOf" srcId="{AAD7EE7B-0BE1-430A-A56E-5EE901631751}" destId="{D0BE2BB9-41B0-4A6D-B307-F52895896C61}" srcOrd="0" destOrd="0" presId="urn:microsoft.com/office/officeart/2005/8/layout/hierarchy1"/>
    <dgm:cxn modelId="{BB61C3E0-95F4-4DB6-B17E-D75FF33B834E}" srcId="{365FA145-7AAA-4048-8247-879C9BD76112}" destId="{705E1C9F-4E4C-4F56-8274-E360FAF8481E}" srcOrd="1" destOrd="0" parTransId="{158FCA4E-DF2E-4767-9E3A-AD76CEA8BD55}" sibTransId="{8243A5C7-4CC7-4BD9-8561-09069957EDBA}"/>
    <dgm:cxn modelId="{F8B4D4E1-C7C0-4821-9108-7C09489B5787}" srcId="{9C6AC9B1-6E51-48B8-9B79-A732148A21A7}" destId="{24362B32-5A7B-4C9B-BDF8-A9885C3CC8C6}" srcOrd="1" destOrd="0" parTransId="{3A3EED95-8064-4F5D-A0CF-217C11C942D0}" sibTransId="{7614CF0F-031F-4E3E-9F37-25D8529EF85E}"/>
    <dgm:cxn modelId="{4329EDE1-F19F-4D2D-902D-6F675195C912}" type="presOf" srcId="{BA2B3EB1-AB78-48DE-BD8B-06C0CD0B3D9F}" destId="{D376F7D3-B433-48E4-AAEE-3C2E005CAC0F}" srcOrd="0" destOrd="0" presId="urn:microsoft.com/office/officeart/2005/8/layout/hierarchy1"/>
    <dgm:cxn modelId="{4513A0EF-B760-4401-AFCB-2EA367F72A1D}" type="presOf" srcId="{56940AA9-E3F5-493E-827D-323477740D9F}" destId="{717A4B3A-9429-447B-86FF-9445B1D8B59B}" srcOrd="0" destOrd="0" presId="urn:microsoft.com/office/officeart/2005/8/layout/hierarchy1"/>
    <dgm:cxn modelId="{62EDD8EF-472F-4B54-831D-8B470A5600D9}" type="presOf" srcId="{5FB5A46A-B708-4939-AC98-81DA4F26B19B}" destId="{7A948388-EAB8-4CAA-92AB-7EC95882807D}" srcOrd="0" destOrd="0" presId="urn:microsoft.com/office/officeart/2005/8/layout/hierarchy1"/>
    <dgm:cxn modelId="{CA77D6F3-D8D5-478D-A3F0-F6C7FB79408F}" type="presOf" srcId="{9E5EFB7C-B7B2-4DE0-B931-95B02F3752A7}" destId="{C78E1091-89F3-41FE-82D0-3D139AF60B4D}" srcOrd="0" destOrd="0" presId="urn:microsoft.com/office/officeart/2005/8/layout/hierarchy1"/>
    <dgm:cxn modelId="{0C1DC1F9-3E36-4FFF-984D-DE9C52023D5D}" type="presOf" srcId="{5DF75EA5-25C9-4666-9C10-B2C37C69AA04}" destId="{C5BAE0DD-D06D-42BB-85DE-F5063C6D8853}" srcOrd="0" destOrd="0" presId="urn:microsoft.com/office/officeart/2005/8/layout/hierarchy1"/>
    <dgm:cxn modelId="{5F5BA8FC-CC50-4097-97F2-A9FC143A4CE6}" type="presOf" srcId="{FD7D7C74-45ED-4B6F-823B-1C5F80DE649F}" destId="{DEF4F1AD-E6D8-4CF8-9DD5-28E91025605C}" srcOrd="0" destOrd="0" presId="urn:microsoft.com/office/officeart/2005/8/layout/hierarchy1"/>
    <dgm:cxn modelId="{0DC013FE-2F4F-4AAF-8A88-92178D035065}" srcId="{9C6AC9B1-6E51-48B8-9B79-A732148A21A7}" destId="{5003812F-86A7-4800-A0FF-67F8A6378166}" srcOrd="0" destOrd="0" parTransId="{5FB5A46A-B708-4939-AC98-81DA4F26B19B}" sibTransId="{207942E9-1B6A-4753-B1D9-2495B45CAF33}"/>
    <dgm:cxn modelId="{24D3E2A4-6286-49DB-BD03-18FFED31DBE8}" type="presParOf" srcId="{E1F15145-2EB2-4DC8-BCB8-794750F1338C}" destId="{27E9D831-6B56-4290-8BB2-76FC791C866D}" srcOrd="0" destOrd="0" presId="urn:microsoft.com/office/officeart/2005/8/layout/hierarchy1"/>
    <dgm:cxn modelId="{669C9615-7F5D-4DEA-AC5A-A9ED23166C69}" type="presParOf" srcId="{27E9D831-6B56-4290-8BB2-76FC791C866D}" destId="{405F450B-9D4F-431A-9B57-ADE759F689CA}" srcOrd="0" destOrd="0" presId="urn:microsoft.com/office/officeart/2005/8/layout/hierarchy1"/>
    <dgm:cxn modelId="{BAC21E9D-C0ED-4165-93CC-59C157B5CF75}" type="presParOf" srcId="{405F450B-9D4F-431A-9B57-ADE759F689CA}" destId="{04B5F21A-644F-45FC-BB9E-66F17A035014}" srcOrd="0" destOrd="0" presId="urn:microsoft.com/office/officeart/2005/8/layout/hierarchy1"/>
    <dgm:cxn modelId="{E3979723-9F72-4C94-9026-F4FFFA1A59C0}" type="presParOf" srcId="{405F450B-9D4F-431A-9B57-ADE759F689CA}" destId="{7C986E57-F4AD-4A04-A499-56ECAFA6582E}" srcOrd="1" destOrd="0" presId="urn:microsoft.com/office/officeart/2005/8/layout/hierarchy1"/>
    <dgm:cxn modelId="{3018720D-85E6-4BA3-BDF8-6953A5ABAA19}" type="presParOf" srcId="{27E9D831-6B56-4290-8BB2-76FC791C866D}" destId="{4B8BF228-208F-40A8-8C98-10A8A8C3F50E}" srcOrd="1" destOrd="0" presId="urn:microsoft.com/office/officeart/2005/8/layout/hierarchy1"/>
    <dgm:cxn modelId="{9064FDE1-C988-413B-A367-BB86E71D2BAD}" type="presParOf" srcId="{4B8BF228-208F-40A8-8C98-10A8A8C3F50E}" destId="{1D1BF507-F939-4AED-8DE6-EF7F56E8DBE3}" srcOrd="0" destOrd="0" presId="urn:microsoft.com/office/officeart/2005/8/layout/hierarchy1"/>
    <dgm:cxn modelId="{79F1A126-27AF-4197-8EA1-BCA858F3A22E}" type="presParOf" srcId="{4B8BF228-208F-40A8-8C98-10A8A8C3F50E}" destId="{37F14B86-364F-45FA-A7CC-AF8C8A1650DD}" srcOrd="1" destOrd="0" presId="urn:microsoft.com/office/officeart/2005/8/layout/hierarchy1"/>
    <dgm:cxn modelId="{0400668C-33FB-44A2-89BF-50A1F8D7F5AE}" type="presParOf" srcId="{37F14B86-364F-45FA-A7CC-AF8C8A1650DD}" destId="{3D5EF3CD-1B92-45E1-BB48-37F997DDA3C3}" srcOrd="0" destOrd="0" presId="urn:microsoft.com/office/officeart/2005/8/layout/hierarchy1"/>
    <dgm:cxn modelId="{BD477FC2-06EA-4A23-BB8F-E57FAF1E400D}" type="presParOf" srcId="{3D5EF3CD-1B92-45E1-BB48-37F997DDA3C3}" destId="{473FC7DB-55AE-4C32-98F8-0AF53697A2CE}" srcOrd="0" destOrd="0" presId="urn:microsoft.com/office/officeart/2005/8/layout/hierarchy1"/>
    <dgm:cxn modelId="{53B484E6-6CAE-4F28-B62F-EB8A24580301}" type="presParOf" srcId="{3D5EF3CD-1B92-45E1-BB48-37F997DDA3C3}" destId="{C5BAE0DD-D06D-42BB-85DE-F5063C6D8853}" srcOrd="1" destOrd="0" presId="urn:microsoft.com/office/officeart/2005/8/layout/hierarchy1"/>
    <dgm:cxn modelId="{41998340-A5BC-4D81-AD4E-A18063FFD41B}" type="presParOf" srcId="{37F14B86-364F-45FA-A7CC-AF8C8A1650DD}" destId="{CA2294E1-483A-41CD-BCCD-44D4B3BF74CF}" srcOrd="1" destOrd="0" presId="urn:microsoft.com/office/officeart/2005/8/layout/hierarchy1"/>
    <dgm:cxn modelId="{5FF76E1B-8203-4C88-BFB7-778034743CCF}" type="presParOf" srcId="{4B8BF228-208F-40A8-8C98-10A8A8C3F50E}" destId="{4541DBF2-E289-438B-984C-62DB92D2E629}" srcOrd="2" destOrd="0" presId="urn:microsoft.com/office/officeart/2005/8/layout/hierarchy1"/>
    <dgm:cxn modelId="{5C3557D9-2DF8-42C2-B458-2847BE1DBA1F}" type="presParOf" srcId="{4B8BF228-208F-40A8-8C98-10A8A8C3F50E}" destId="{5A7D9C9B-F4E0-4981-A214-CB68EF26CCC4}" srcOrd="3" destOrd="0" presId="urn:microsoft.com/office/officeart/2005/8/layout/hierarchy1"/>
    <dgm:cxn modelId="{A9B30916-2B32-4958-8638-C4A6459F486C}" type="presParOf" srcId="{5A7D9C9B-F4E0-4981-A214-CB68EF26CCC4}" destId="{1311AA41-49C0-4595-BFD4-783581CC0169}" srcOrd="0" destOrd="0" presId="urn:microsoft.com/office/officeart/2005/8/layout/hierarchy1"/>
    <dgm:cxn modelId="{5A8DE3A0-8DC9-47BE-BA58-6708D67838E8}" type="presParOf" srcId="{1311AA41-49C0-4595-BFD4-783581CC0169}" destId="{7F90C68A-3456-483F-80A9-5773E1ECDB59}" srcOrd="0" destOrd="0" presId="urn:microsoft.com/office/officeart/2005/8/layout/hierarchy1"/>
    <dgm:cxn modelId="{A4FFA0E6-E2F9-4FB6-9434-85C6ECA09822}" type="presParOf" srcId="{1311AA41-49C0-4595-BFD4-783581CC0169}" destId="{44D1B115-1F50-4B99-BCDA-3A607D0956E3}" srcOrd="1" destOrd="0" presId="urn:microsoft.com/office/officeart/2005/8/layout/hierarchy1"/>
    <dgm:cxn modelId="{0F9551E6-9746-451A-AC4D-A66AA95B8E02}" type="presParOf" srcId="{5A7D9C9B-F4E0-4981-A214-CB68EF26CCC4}" destId="{395E9A33-AC8C-4F8B-8037-3F735BA0CB93}" srcOrd="1" destOrd="0" presId="urn:microsoft.com/office/officeart/2005/8/layout/hierarchy1"/>
    <dgm:cxn modelId="{95E62DE4-7B7E-4E4C-B118-1269676E4697}" type="presParOf" srcId="{4B8BF228-208F-40A8-8C98-10A8A8C3F50E}" destId="{72A6E828-4CF0-4AE7-99CC-C1CA1A44BE68}" srcOrd="4" destOrd="0" presId="urn:microsoft.com/office/officeart/2005/8/layout/hierarchy1"/>
    <dgm:cxn modelId="{60549D7A-78DD-4EFF-9037-AE716542F2AB}" type="presParOf" srcId="{4B8BF228-208F-40A8-8C98-10A8A8C3F50E}" destId="{2421AB3E-D8C8-46FD-8E34-E9DB9D02C014}" srcOrd="5" destOrd="0" presId="urn:microsoft.com/office/officeart/2005/8/layout/hierarchy1"/>
    <dgm:cxn modelId="{31480A22-F954-4487-A3DE-FE9CD0A6B694}" type="presParOf" srcId="{2421AB3E-D8C8-46FD-8E34-E9DB9D02C014}" destId="{1A2FA76F-454A-4C60-AD75-924AB87AB75E}" srcOrd="0" destOrd="0" presId="urn:microsoft.com/office/officeart/2005/8/layout/hierarchy1"/>
    <dgm:cxn modelId="{9604B42C-0727-46FA-9247-089AD8283DF4}" type="presParOf" srcId="{1A2FA76F-454A-4C60-AD75-924AB87AB75E}" destId="{1F3FF9BD-CD3A-4449-A1E8-28FB88B3C6BB}" srcOrd="0" destOrd="0" presId="urn:microsoft.com/office/officeart/2005/8/layout/hierarchy1"/>
    <dgm:cxn modelId="{FF666A7F-38A1-4FEE-A141-1E7F530783FB}" type="presParOf" srcId="{1A2FA76F-454A-4C60-AD75-924AB87AB75E}" destId="{D376F7D3-B433-48E4-AAEE-3C2E005CAC0F}" srcOrd="1" destOrd="0" presId="urn:microsoft.com/office/officeart/2005/8/layout/hierarchy1"/>
    <dgm:cxn modelId="{7F055EC9-2DD1-4D31-BAF6-0457AB06354D}" type="presParOf" srcId="{2421AB3E-D8C8-46FD-8E34-E9DB9D02C014}" destId="{4E105433-02AA-4918-BEDC-C3A13D549803}" srcOrd="1" destOrd="0" presId="urn:microsoft.com/office/officeart/2005/8/layout/hierarchy1"/>
    <dgm:cxn modelId="{B2581FF2-BDF7-4BAB-9DCC-30441F9C2968}" type="presParOf" srcId="{4E105433-02AA-4918-BEDC-C3A13D549803}" destId="{C78E1091-89F3-41FE-82D0-3D139AF60B4D}" srcOrd="0" destOrd="0" presId="urn:microsoft.com/office/officeart/2005/8/layout/hierarchy1"/>
    <dgm:cxn modelId="{7D9CEBEA-14BE-4914-B0C7-DB625B86637B}" type="presParOf" srcId="{4E105433-02AA-4918-BEDC-C3A13D549803}" destId="{D37029AE-0D2A-4779-AC5F-98456F35F8C2}" srcOrd="1" destOrd="0" presId="urn:microsoft.com/office/officeart/2005/8/layout/hierarchy1"/>
    <dgm:cxn modelId="{558DEA04-D290-40BC-AC66-3D42A64D7239}" type="presParOf" srcId="{D37029AE-0D2A-4779-AC5F-98456F35F8C2}" destId="{906B443B-4986-4BEA-9208-FEF2B2CA3B5F}" srcOrd="0" destOrd="0" presId="urn:microsoft.com/office/officeart/2005/8/layout/hierarchy1"/>
    <dgm:cxn modelId="{95E6D689-1C7B-4AC8-BDF7-EAF6CCAC5A76}" type="presParOf" srcId="{906B443B-4986-4BEA-9208-FEF2B2CA3B5F}" destId="{877D6029-03CD-4346-A099-263078A8E2D9}" srcOrd="0" destOrd="0" presId="urn:microsoft.com/office/officeart/2005/8/layout/hierarchy1"/>
    <dgm:cxn modelId="{E19CA795-0238-4D01-8E11-F14A822F59CF}" type="presParOf" srcId="{906B443B-4986-4BEA-9208-FEF2B2CA3B5F}" destId="{69DE320B-CCBD-4263-AEEC-A1A1B5CF870C}" srcOrd="1" destOrd="0" presId="urn:microsoft.com/office/officeart/2005/8/layout/hierarchy1"/>
    <dgm:cxn modelId="{8809863B-78CE-4DE8-91A8-80233BC38BCA}" type="presParOf" srcId="{D37029AE-0D2A-4779-AC5F-98456F35F8C2}" destId="{B4311F89-17FD-4829-9020-E8639F8BE19F}" srcOrd="1" destOrd="0" presId="urn:microsoft.com/office/officeart/2005/8/layout/hierarchy1"/>
    <dgm:cxn modelId="{756A5EF5-FC2F-49AA-90EA-197E1696FD32}" type="presParOf" srcId="{B4311F89-17FD-4829-9020-E8639F8BE19F}" destId="{717A4B3A-9429-447B-86FF-9445B1D8B59B}" srcOrd="0" destOrd="0" presId="urn:microsoft.com/office/officeart/2005/8/layout/hierarchy1"/>
    <dgm:cxn modelId="{EF10CBC4-6356-441B-9213-44EE4CBB494E}" type="presParOf" srcId="{B4311F89-17FD-4829-9020-E8639F8BE19F}" destId="{41F9FEA3-1147-4791-9A41-F1560FD7DCEE}" srcOrd="1" destOrd="0" presId="urn:microsoft.com/office/officeart/2005/8/layout/hierarchy1"/>
    <dgm:cxn modelId="{AE420F0F-145F-4A66-8CAE-EE356584ABEA}" type="presParOf" srcId="{41F9FEA3-1147-4791-9A41-F1560FD7DCEE}" destId="{44A2B08A-9D3C-400A-A684-0CA1C5FDBB8D}" srcOrd="0" destOrd="0" presId="urn:microsoft.com/office/officeart/2005/8/layout/hierarchy1"/>
    <dgm:cxn modelId="{6F83834A-ED7C-4A88-8C7A-F501A8BFEEEB}" type="presParOf" srcId="{44A2B08A-9D3C-400A-A684-0CA1C5FDBB8D}" destId="{7E4F02AA-59C7-4AB4-839D-6580FA08F3DB}" srcOrd="0" destOrd="0" presId="urn:microsoft.com/office/officeart/2005/8/layout/hierarchy1"/>
    <dgm:cxn modelId="{981C6439-6DD3-4408-B1EB-A3C8AFD3AA4B}" type="presParOf" srcId="{44A2B08A-9D3C-400A-A684-0CA1C5FDBB8D}" destId="{FB2A6005-01E1-4C41-A765-AC6B21042DBF}" srcOrd="1" destOrd="0" presId="urn:microsoft.com/office/officeart/2005/8/layout/hierarchy1"/>
    <dgm:cxn modelId="{507596EF-E36C-4D65-B725-66F83877AB55}" type="presParOf" srcId="{41F9FEA3-1147-4791-9A41-F1560FD7DCEE}" destId="{6C0CCEC6-35D2-4AAD-B5AA-866EDC7B2E6A}" srcOrd="1" destOrd="0" presId="urn:microsoft.com/office/officeart/2005/8/layout/hierarchy1"/>
    <dgm:cxn modelId="{09D3099E-E958-417F-82F2-851A04DEE70A}" type="presParOf" srcId="{B4311F89-17FD-4829-9020-E8639F8BE19F}" destId="{5FC95E52-1B39-42C9-BF02-F38718C283F8}" srcOrd="2" destOrd="0" presId="urn:microsoft.com/office/officeart/2005/8/layout/hierarchy1"/>
    <dgm:cxn modelId="{A1DBF7FD-3EC3-47E8-A2C2-0084E79510CA}" type="presParOf" srcId="{B4311F89-17FD-4829-9020-E8639F8BE19F}" destId="{A6249A98-6492-4669-BDD1-B89845F24C5A}" srcOrd="3" destOrd="0" presId="urn:microsoft.com/office/officeart/2005/8/layout/hierarchy1"/>
    <dgm:cxn modelId="{0EF63AD3-024F-4FD3-9C8D-C69505015FC4}" type="presParOf" srcId="{A6249A98-6492-4669-BDD1-B89845F24C5A}" destId="{A8C6C24C-26A1-4AA9-A245-20481225FBCD}" srcOrd="0" destOrd="0" presId="urn:microsoft.com/office/officeart/2005/8/layout/hierarchy1"/>
    <dgm:cxn modelId="{993EB216-ACB9-4F21-B82F-19FB71FECC98}" type="presParOf" srcId="{A8C6C24C-26A1-4AA9-A245-20481225FBCD}" destId="{D40D6F84-CDBF-4960-BCAA-92274AB03C7E}" srcOrd="0" destOrd="0" presId="urn:microsoft.com/office/officeart/2005/8/layout/hierarchy1"/>
    <dgm:cxn modelId="{5AFEAB7D-1CCF-4624-AB7A-86B94517B7E6}" type="presParOf" srcId="{A8C6C24C-26A1-4AA9-A245-20481225FBCD}" destId="{C156255E-4A69-49AB-9ABE-788D410B5AD4}" srcOrd="1" destOrd="0" presId="urn:microsoft.com/office/officeart/2005/8/layout/hierarchy1"/>
    <dgm:cxn modelId="{0F6671A5-7FC5-4746-B1A8-38C736B3E189}" type="presParOf" srcId="{A6249A98-6492-4669-BDD1-B89845F24C5A}" destId="{A9D2260F-D1F8-4985-BCD9-02827EB5C66E}" srcOrd="1" destOrd="0" presId="urn:microsoft.com/office/officeart/2005/8/layout/hierarchy1"/>
    <dgm:cxn modelId="{BA3587C1-A6B8-4BC5-B6C7-252D9AD4F5D9}" type="presParOf" srcId="{4E105433-02AA-4918-BEDC-C3A13D549803}" destId="{D0BE2BB9-41B0-4A6D-B307-F52895896C61}" srcOrd="2" destOrd="0" presId="urn:microsoft.com/office/officeart/2005/8/layout/hierarchy1"/>
    <dgm:cxn modelId="{D73290E1-D2CE-4240-A02A-B91CE1FE3CB6}" type="presParOf" srcId="{4E105433-02AA-4918-BEDC-C3A13D549803}" destId="{7B23AD37-E288-451A-9DCC-B66BB3AFD8AA}" srcOrd="3" destOrd="0" presId="urn:microsoft.com/office/officeart/2005/8/layout/hierarchy1"/>
    <dgm:cxn modelId="{C76C05BF-5E64-46C1-AE13-590975D9AC5D}" type="presParOf" srcId="{7B23AD37-E288-451A-9DCC-B66BB3AFD8AA}" destId="{91372915-6DC3-4C7D-A26C-64413E0C1464}" srcOrd="0" destOrd="0" presId="urn:microsoft.com/office/officeart/2005/8/layout/hierarchy1"/>
    <dgm:cxn modelId="{956D0984-3336-4EDF-866A-068CEB2678BD}" type="presParOf" srcId="{91372915-6DC3-4C7D-A26C-64413E0C1464}" destId="{68C7A2C6-C14D-436E-A600-0FF868D9BF9F}" srcOrd="0" destOrd="0" presId="urn:microsoft.com/office/officeart/2005/8/layout/hierarchy1"/>
    <dgm:cxn modelId="{6A032311-8924-4E04-A884-B9F23115B684}" type="presParOf" srcId="{91372915-6DC3-4C7D-A26C-64413E0C1464}" destId="{3D44FADE-1183-472F-82C0-F6DCA1C889B2}" srcOrd="1" destOrd="0" presId="urn:microsoft.com/office/officeart/2005/8/layout/hierarchy1"/>
    <dgm:cxn modelId="{89A65B35-50DD-4B5F-B816-C3E911C6ACA1}" type="presParOf" srcId="{7B23AD37-E288-451A-9DCC-B66BB3AFD8AA}" destId="{937E4589-1289-4430-BE8F-FBE9E6EDECE7}" srcOrd="1" destOrd="0" presId="urn:microsoft.com/office/officeart/2005/8/layout/hierarchy1"/>
    <dgm:cxn modelId="{0B29DF06-AAB2-4247-9DAF-0C642FAA0AFF}" type="presParOf" srcId="{937E4589-1289-4430-BE8F-FBE9E6EDECE7}" destId="{7A948388-EAB8-4CAA-92AB-7EC95882807D}" srcOrd="0" destOrd="0" presId="urn:microsoft.com/office/officeart/2005/8/layout/hierarchy1"/>
    <dgm:cxn modelId="{06999F3D-75C6-429D-A87F-B079187762DF}" type="presParOf" srcId="{937E4589-1289-4430-BE8F-FBE9E6EDECE7}" destId="{C9867780-F77C-42D5-BF08-FE1DBCD5DB4A}" srcOrd="1" destOrd="0" presId="urn:microsoft.com/office/officeart/2005/8/layout/hierarchy1"/>
    <dgm:cxn modelId="{7EB4E5FF-869E-4487-82A5-37B1000C609E}" type="presParOf" srcId="{C9867780-F77C-42D5-BF08-FE1DBCD5DB4A}" destId="{256323F1-2917-408F-BBA1-FAB49CD7CAA8}" srcOrd="0" destOrd="0" presId="urn:microsoft.com/office/officeart/2005/8/layout/hierarchy1"/>
    <dgm:cxn modelId="{E8C53656-321A-4B32-8AD0-E12433F1DBE4}" type="presParOf" srcId="{256323F1-2917-408F-BBA1-FAB49CD7CAA8}" destId="{19CB68C8-220D-46DC-B9B8-FF4B3F32E7E4}" srcOrd="0" destOrd="0" presId="urn:microsoft.com/office/officeart/2005/8/layout/hierarchy1"/>
    <dgm:cxn modelId="{A7B1F199-73DC-423B-81CF-B846B4BFA3D8}" type="presParOf" srcId="{256323F1-2917-408F-BBA1-FAB49CD7CAA8}" destId="{8948C574-D889-4A9A-B102-24288EE9F63B}" srcOrd="1" destOrd="0" presId="urn:microsoft.com/office/officeart/2005/8/layout/hierarchy1"/>
    <dgm:cxn modelId="{D668587E-AB43-4420-A48F-CC907C91C5CA}" type="presParOf" srcId="{C9867780-F77C-42D5-BF08-FE1DBCD5DB4A}" destId="{2757DC89-AA54-445C-BD5F-AF834BD05EE7}" srcOrd="1" destOrd="0" presId="urn:microsoft.com/office/officeart/2005/8/layout/hierarchy1"/>
    <dgm:cxn modelId="{7BF674C4-8E50-4BAE-B33B-53E286E7D60F}" type="presParOf" srcId="{937E4589-1289-4430-BE8F-FBE9E6EDECE7}" destId="{9C522FD4-8745-41FC-A8F8-D2722C0128FC}" srcOrd="2" destOrd="0" presId="urn:microsoft.com/office/officeart/2005/8/layout/hierarchy1"/>
    <dgm:cxn modelId="{7679D4D1-7850-4793-91B9-5ED9403DA25B}" type="presParOf" srcId="{937E4589-1289-4430-BE8F-FBE9E6EDECE7}" destId="{9ED425FE-FDA3-4BBD-A03E-592D261C24EF}" srcOrd="3" destOrd="0" presId="urn:microsoft.com/office/officeart/2005/8/layout/hierarchy1"/>
    <dgm:cxn modelId="{006250BE-F2BA-4192-BB7A-45309DB6C9C2}" type="presParOf" srcId="{9ED425FE-FDA3-4BBD-A03E-592D261C24EF}" destId="{3FEF7572-9B3E-49B9-B06B-8BC442F3962D}" srcOrd="0" destOrd="0" presId="urn:microsoft.com/office/officeart/2005/8/layout/hierarchy1"/>
    <dgm:cxn modelId="{ED1DBAD9-5CFB-4442-83BB-303C28285E6F}" type="presParOf" srcId="{3FEF7572-9B3E-49B9-B06B-8BC442F3962D}" destId="{5C73B2C8-2603-4E68-9D1B-5729C80DA6C3}" srcOrd="0" destOrd="0" presId="urn:microsoft.com/office/officeart/2005/8/layout/hierarchy1"/>
    <dgm:cxn modelId="{49AF9CD5-157F-4308-86BE-94A9BF81AF80}" type="presParOf" srcId="{3FEF7572-9B3E-49B9-B06B-8BC442F3962D}" destId="{3963EC5F-92B9-4AA3-8896-722455B2C765}" srcOrd="1" destOrd="0" presId="urn:microsoft.com/office/officeart/2005/8/layout/hierarchy1"/>
    <dgm:cxn modelId="{5C638287-BA67-43E9-8970-DC498FDDBB9D}" type="presParOf" srcId="{9ED425FE-FDA3-4BBD-A03E-592D261C24EF}" destId="{2612C997-2DBD-4131-A318-AA718E9BA70B}" srcOrd="1" destOrd="0" presId="urn:microsoft.com/office/officeart/2005/8/layout/hierarchy1"/>
    <dgm:cxn modelId="{DC08BF3D-4BF7-4010-A4A6-C8B137022C8B}" type="presParOf" srcId="{E1F15145-2EB2-4DC8-BCB8-794750F1338C}" destId="{AF001E5A-FA59-4D80-A8D3-0672B2FCA7DA}" srcOrd="1" destOrd="0" presId="urn:microsoft.com/office/officeart/2005/8/layout/hierarchy1"/>
    <dgm:cxn modelId="{270BF8E0-04FC-4A95-B705-F15650E3ED7B}" type="presParOf" srcId="{AF001E5A-FA59-4D80-A8D3-0672B2FCA7DA}" destId="{AA57259F-9BED-4E5E-8DFC-4FA2102EEA43}" srcOrd="0" destOrd="0" presId="urn:microsoft.com/office/officeart/2005/8/layout/hierarchy1"/>
    <dgm:cxn modelId="{47D9810A-B71F-40FB-86C3-84DDA6BB13D9}" type="presParOf" srcId="{AA57259F-9BED-4E5E-8DFC-4FA2102EEA43}" destId="{50CCDCA8-0254-41EB-B6E3-3CACB2FCBFC0}" srcOrd="0" destOrd="0" presId="urn:microsoft.com/office/officeart/2005/8/layout/hierarchy1"/>
    <dgm:cxn modelId="{AEF15B60-31C8-4675-9AC1-13AB61414644}" type="presParOf" srcId="{AA57259F-9BED-4E5E-8DFC-4FA2102EEA43}" destId="{DEF4F1AD-E6D8-4CF8-9DD5-28E91025605C}" srcOrd="1" destOrd="0" presId="urn:microsoft.com/office/officeart/2005/8/layout/hierarchy1"/>
    <dgm:cxn modelId="{EE17A779-673C-47BE-8193-E49FB7B3BAFE}" type="presParOf" srcId="{AF001E5A-FA59-4D80-A8D3-0672B2FCA7DA}" destId="{95C97704-B514-401C-AA2F-B7BCBAD5E1D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522FD4-8745-41FC-A8F8-D2722C0128FC}">
      <dsp:nvSpPr>
        <dsp:cNvPr id="0" name=""/>
        <dsp:cNvSpPr/>
      </dsp:nvSpPr>
      <dsp:spPr>
        <a:xfrm>
          <a:off x="7108506" y="3711547"/>
          <a:ext cx="932347" cy="4141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574"/>
              </a:lnTo>
              <a:lnTo>
                <a:pt x="932347" y="276574"/>
              </a:lnTo>
              <a:lnTo>
                <a:pt x="932347" y="4141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948388-EAB8-4CAA-92AB-7EC95882807D}">
      <dsp:nvSpPr>
        <dsp:cNvPr id="0" name=""/>
        <dsp:cNvSpPr/>
      </dsp:nvSpPr>
      <dsp:spPr>
        <a:xfrm>
          <a:off x="6225962" y="3711547"/>
          <a:ext cx="882543" cy="414134"/>
        </a:xfrm>
        <a:custGeom>
          <a:avLst/>
          <a:gdLst/>
          <a:ahLst/>
          <a:cxnLst/>
          <a:rect l="0" t="0" r="0" b="0"/>
          <a:pathLst>
            <a:path>
              <a:moveTo>
                <a:pt x="882543" y="0"/>
              </a:moveTo>
              <a:lnTo>
                <a:pt x="882543" y="276574"/>
              </a:lnTo>
              <a:lnTo>
                <a:pt x="0" y="276574"/>
              </a:lnTo>
              <a:lnTo>
                <a:pt x="0" y="414134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BE2BB9-41B0-4A6D-B307-F52895896C61}">
      <dsp:nvSpPr>
        <dsp:cNvPr id="0" name=""/>
        <dsp:cNvSpPr/>
      </dsp:nvSpPr>
      <dsp:spPr>
        <a:xfrm>
          <a:off x="5318516" y="2319040"/>
          <a:ext cx="1789989" cy="4495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028"/>
              </a:lnTo>
              <a:lnTo>
                <a:pt x="1789989" y="312028"/>
              </a:lnTo>
              <a:lnTo>
                <a:pt x="1789989" y="44958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C95E52-1B39-42C9-BF02-F38718C283F8}">
      <dsp:nvSpPr>
        <dsp:cNvPr id="0" name=""/>
        <dsp:cNvSpPr/>
      </dsp:nvSpPr>
      <dsp:spPr>
        <a:xfrm>
          <a:off x="3503625" y="3693820"/>
          <a:ext cx="907445" cy="4318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4301"/>
              </a:lnTo>
              <a:lnTo>
                <a:pt x="907445" y="294301"/>
              </a:lnTo>
              <a:lnTo>
                <a:pt x="907445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A4B3A-9429-447B-86FF-9445B1D8B59B}">
      <dsp:nvSpPr>
        <dsp:cNvPr id="0" name=""/>
        <dsp:cNvSpPr/>
      </dsp:nvSpPr>
      <dsp:spPr>
        <a:xfrm>
          <a:off x="2596179" y="3693820"/>
          <a:ext cx="907445" cy="431861"/>
        </a:xfrm>
        <a:custGeom>
          <a:avLst/>
          <a:gdLst/>
          <a:ahLst/>
          <a:cxnLst/>
          <a:rect l="0" t="0" r="0" b="0"/>
          <a:pathLst>
            <a:path>
              <a:moveTo>
                <a:pt x="907445" y="0"/>
              </a:moveTo>
              <a:lnTo>
                <a:pt x="907445" y="294301"/>
              </a:lnTo>
              <a:lnTo>
                <a:pt x="0" y="294301"/>
              </a:lnTo>
              <a:lnTo>
                <a:pt x="0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E1091-89F3-41FE-82D0-3D139AF60B4D}">
      <dsp:nvSpPr>
        <dsp:cNvPr id="0" name=""/>
        <dsp:cNvSpPr/>
      </dsp:nvSpPr>
      <dsp:spPr>
        <a:xfrm>
          <a:off x="3503625" y="2319040"/>
          <a:ext cx="1814891" cy="431861"/>
        </a:xfrm>
        <a:custGeom>
          <a:avLst/>
          <a:gdLst/>
          <a:ahLst/>
          <a:cxnLst/>
          <a:rect l="0" t="0" r="0" b="0"/>
          <a:pathLst>
            <a:path>
              <a:moveTo>
                <a:pt x="1814891" y="0"/>
              </a:moveTo>
              <a:lnTo>
                <a:pt x="1814891" y="294301"/>
              </a:lnTo>
              <a:lnTo>
                <a:pt x="0" y="294301"/>
              </a:lnTo>
              <a:lnTo>
                <a:pt x="0" y="431861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A6E828-4CF0-4AE7-99CC-C1CA1A44BE68}">
      <dsp:nvSpPr>
        <dsp:cNvPr id="0" name=""/>
        <dsp:cNvSpPr/>
      </dsp:nvSpPr>
      <dsp:spPr>
        <a:xfrm>
          <a:off x="4456522" y="891503"/>
          <a:ext cx="861994" cy="4846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7057"/>
              </a:lnTo>
              <a:lnTo>
                <a:pt x="861994" y="347057"/>
              </a:lnTo>
              <a:lnTo>
                <a:pt x="861994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41DBF2-E289-438B-984C-62DB92D2E629}">
      <dsp:nvSpPr>
        <dsp:cNvPr id="0" name=""/>
        <dsp:cNvSpPr/>
      </dsp:nvSpPr>
      <dsp:spPr>
        <a:xfrm>
          <a:off x="3503625" y="891503"/>
          <a:ext cx="952897" cy="484618"/>
        </a:xfrm>
        <a:custGeom>
          <a:avLst/>
          <a:gdLst/>
          <a:ahLst/>
          <a:cxnLst/>
          <a:rect l="0" t="0" r="0" b="0"/>
          <a:pathLst>
            <a:path>
              <a:moveTo>
                <a:pt x="952897" y="0"/>
              </a:moveTo>
              <a:lnTo>
                <a:pt x="952897" y="347057"/>
              </a:lnTo>
              <a:lnTo>
                <a:pt x="0" y="347057"/>
              </a:lnTo>
              <a:lnTo>
                <a:pt x="0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BF507-F939-4AED-8DE6-EF7F56E8DBE3}">
      <dsp:nvSpPr>
        <dsp:cNvPr id="0" name=""/>
        <dsp:cNvSpPr/>
      </dsp:nvSpPr>
      <dsp:spPr>
        <a:xfrm>
          <a:off x="1688733" y="891503"/>
          <a:ext cx="2767789" cy="484618"/>
        </a:xfrm>
        <a:custGeom>
          <a:avLst/>
          <a:gdLst/>
          <a:ahLst/>
          <a:cxnLst/>
          <a:rect l="0" t="0" r="0" b="0"/>
          <a:pathLst>
            <a:path>
              <a:moveTo>
                <a:pt x="2767789" y="0"/>
              </a:moveTo>
              <a:lnTo>
                <a:pt x="2767789" y="347057"/>
              </a:lnTo>
              <a:lnTo>
                <a:pt x="0" y="347057"/>
              </a:lnTo>
              <a:lnTo>
                <a:pt x="0" y="48461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B5F21A-644F-45FC-BB9E-66F17A035014}">
      <dsp:nvSpPr>
        <dsp:cNvPr id="0" name=""/>
        <dsp:cNvSpPr/>
      </dsp:nvSpPr>
      <dsp:spPr>
        <a:xfrm>
          <a:off x="3714066" y="-51415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986E57-F4AD-4A04-A499-56ECAFA6582E}">
      <dsp:nvSpPr>
        <dsp:cNvPr id="0" name=""/>
        <dsp:cNvSpPr/>
      </dsp:nvSpPr>
      <dsp:spPr>
        <a:xfrm>
          <a:off x="3879056" y="105325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Cryostats</a:t>
          </a:r>
          <a:endParaRPr lang="en-GB" sz="1300" kern="1200" dirty="0"/>
        </a:p>
      </dsp:txBody>
      <dsp:txXfrm>
        <a:off x="3906673" y="132942"/>
        <a:ext cx="1429677" cy="887684"/>
      </dsp:txXfrm>
    </dsp:sp>
    <dsp:sp modelId="{473FC7DB-55AE-4C32-98F8-0AF53697A2CE}">
      <dsp:nvSpPr>
        <dsp:cNvPr id="0" name=""/>
        <dsp:cNvSpPr/>
      </dsp:nvSpPr>
      <dsp:spPr>
        <a:xfrm>
          <a:off x="946277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BAE0DD-D06D-42BB-85DE-F5063C6D8853}">
      <dsp:nvSpPr>
        <dsp:cNvPr id="0" name=""/>
        <dsp:cNvSpPr/>
      </dsp:nvSpPr>
      <dsp:spPr>
        <a:xfrm>
          <a:off x="1111267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Liquid storage/transport</a:t>
          </a:r>
          <a:endParaRPr lang="en-GB" sz="1300" kern="1200" dirty="0"/>
        </a:p>
      </dsp:txBody>
      <dsp:txXfrm>
        <a:off x="1138884" y="1560479"/>
        <a:ext cx="1429677" cy="887684"/>
      </dsp:txXfrm>
    </dsp:sp>
    <dsp:sp modelId="{7F90C68A-3456-483F-80A9-5773E1ECDB59}">
      <dsp:nvSpPr>
        <dsp:cNvPr id="0" name=""/>
        <dsp:cNvSpPr/>
      </dsp:nvSpPr>
      <dsp:spPr>
        <a:xfrm>
          <a:off x="2761169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D1B115-1F50-4B99-BCDA-3A607D0956E3}">
      <dsp:nvSpPr>
        <dsp:cNvPr id="0" name=""/>
        <dsp:cNvSpPr/>
      </dsp:nvSpPr>
      <dsp:spPr>
        <a:xfrm>
          <a:off x="2926159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devices for medical applications</a:t>
          </a:r>
          <a:endParaRPr lang="en-GB" sz="1300" kern="1200" dirty="0"/>
        </a:p>
      </dsp:txBody>
      <dsp:txXfrm>
        <a:off x="2953776" y="1560479"/>
        <a:ext cx="1429677" cy="887684"/>
      </dsp:txXfrm>
    </dsp:sp>
    <dsp:sp modelId="{1F3FF9BD-CD3A-4449-A1E8-28FB88B3C6BB}">
      <dsp:nvSpPr>
        <dsp:cNvPr id="0" name=""/>
        <dsp:cNvSpPr/>
      </dsp:nvSpPr>
      <dsp:spPr>
        <a:xfrm>
          <a:off x="4576061" y="1376121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76F7D3-B433-48E4-AAEE-3C2E005CAC0F}">
      <dsp:nvSpPr>
        <dsp:cNvPr id="0" name=""/>
        <dsp:cNvSpPr/>
      </dsp:nvSpPr>
      <dsp:spPr>
        <a:xfrm>
          <a:off x="4741051" y="153286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devices for accelerators</a:t>
          </a:r>
          <a:endParaRPr lang="en-GB" sz="1300" kern="1200" dirty="0"/>
        </a:p>
      </dsp:txBody>
      <dsp:txXfrm>
        <a:off x="4768668" y="1560479"/>
        <a:ext cx="1429677" cy="887684"/>
      </dsp:txXfrm>
    </dsp:sp>
    <dsp:sp modelId="{877D6029-03CD-4346-A099-263078A8E2D9}">
      <dsp:nvSpPr>
        <dsp:cNvPr id="0" name=""/>
        <dsp:cNvSpPr/>
      </dsp:nvSpPr>
      <dsp:spPr>
        <a:xfrm>
          <a:off x="2761169" y="275090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9DE320B-CCBD-4263-AEEC-A1A1B5CF870C}">
      <dsp:nvSpPr>
        <dsp:cNvPr id="0" name=""/>
        <dsp:cNvSpPr/>
      </dsp:nvSpPr>
      <dsp:spPr>
        <a:xfrm>
          <a:off x="2926159" y="2907642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Test cryostats</a:t>
          </a:r>
          <a:endParaRPr lang="en-GB" sz="1300" kern="1200" dirty="0"/>
        </a:p>
      </dsp:txBody>
      <dsp:txXfrm>
        <a:off x="2953776" y="2935259"/>
        <a:ext cx="1429677" cy="887684"/>
      </dsp:txXfrm>
    </dsp:sp>
    <dsp:sp modelId="{7E4F02AA-59C7-4AB4-839D-6580FA08F3DB}">
      <dsp:nvSpPr>
        <dsp:cNvPr id="0" name=""/>
        <dsp:cNvSpPr/>
      </dsp:nvSpPr>
      <dsp:spPr>
        <a:xfrm>
          <a:off x="1853723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2A6005-01E1-4C41-A765-AC6B21042DBF}">
      <dsp:nvSpPr>
        <dsp:cNvPr id="0" name=""/>
        <dsp:cNvSpPr/>
      </dsp:nvSpPr>
      <dsp:spPr>
        <a:xfrm>
          <a:off x="2018713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Commercial vertical test cryostat</a:t>
          </a:r>
          <a:endParaRPr lang="en-GB" sz="1300" kern="1200" dirty="0"/>
        </a:p>
      </dsp:txBody>
      <dsp:txXfrm>
        <a:off x="2046330" y="4310040"/>
        <a:ext cx="1429677" cy="887684"/>
      </dsp:txXfrm>
    </dsp:sp>
    <dsp:sp modelId="{D40D6F84-CDBF-4960-BCAA-92274AB03C7E}">
      <dsp:nvSpPr>
        <dsp:cNvPr id="0" name=""/>
        <dsp:cNvSpPr/>
      </dsp:nvSpPr>
      <dsp:spPr>
        <a:xfrm>
          <a:off x="3668615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56255E-4A69-49AB-9ABE-788D410B5AD4}">
      <dsp:nvSpPr>
        <dsp:cNvPr id="0" name=""/>
        <dsp:cNvSpPr/>
      </dsp:nvSpPr>
      <dsp:spPr>
        <a:xfrm>
          <a:off x="3833605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Specific test cryostats</a:t>
          </a:r>
          <a:endParaRPr lang="en-GB" sz="1300" kern="1200" dirty="0"/>
        </a:p>
      </dsp:txBody>
      <dsp:txXfrm>
        <a:off x="3861222" y="4310040"/>
        <a:ext cx="1429677" cy="887684"/>
      </dsp:txXfrm>
    </dsp:sp>
    <dsp:sp modelId="{68C7A2C6-C14D-436E-A600-0FF868D9BF9F}">
      <dsp:nvSpPr>
        <dsp:cNvPr id="0" name=""/>
        <dsp:cNvSpPr/>
      </dsp:nvSpPr>
      <dsp:spPr>
        <a:xfrm>
          <a:off x="6366050" y="2768628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4FADE-1183-472F-82C0-F6DCA1C889B2}">
      <dsp:nvSpPr>
        <dsp:cNvPr id="0" name=""/>
        <dsp:cNvSpPr/>
      </dsp:nvSpPr>
      <dsp:spPr>
        <a:xfrm>
          <a:off x="6531041" y="2925369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Accelerator devices</a:t>
          </a:r>
          <a:endParaRPr lang="en-GB" sz="1300" kern="1200" dirty="0"/>
        </a:p>
      </dsp:txBody>
      <dsp:txXfrm>
        <a:off x="6558658" y="2952986"/>
        <a:ext cx="1429677" cy="887684"/>
      </dsp:txXfrm>
    </dsp:sp>
    <dsp:sp modelId="{19CB68C8-220D-46DC-B9B8-FF4B3F32E7E4}">
      <dsp:nvSpPr>
        <dsp:cNvPr id="0" name=""/>
        <dsp:cNvSpPr/>
      </dsp:nvSpPr>
      <dsp:spPr>
        <a:xfrm>
          <a:off x="5483507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8C574-D889-4A9A-B102-24288EE9F63B}">
      <dsp:nvSpPr>
        <dsp:cNvPr id="0" name=""/>
        <dsp:cNvSpPr/>
      </dsp:nvSpPr>
      <dsp:spPr>
        <a:xfrm>
          <a:off x="5648497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 magnet cryostats</a:t>
          </a:r>
          <a:endParaRPr lang="en-GB" sz="1300" kern="1200" dirty="0"/>
        </a:p>
      </dsp:txBody>
      <dsp:txXfrm>
        <a:off x="5676114" y="4310040"/>
        <a:ext cx="1429677" cy="887684"/>
      </dsp:txXfrm>
    </dsp:sp>
    <dsp:sp modelId="{5C73B2C8-2603-4E68-9D1B-5729C80DA6C3}">
      <dsp:nvSpPr>
        <dsp:cNvPr id="0" name=""/>
        <dsp:cNvSpPr/>
      </dsp:nvSpPr>
      <dsp:spPr>
        <a:xfrm>
          <a:off x="7298398" y="412568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63EC5F-92B9-4AA3-8896-722455B2C765}">
      <dsp:nvSpPr>
        <dsp:cNvPr id="0" name=""/>
        <dsp:cNvSpPr/>
      </dsp:nvSpPr>
      <dsp:spPr>
        <a:xfrm>
          <a:off x="7463388" y="428242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SCRF cavities cryostats</a:t>
          </a:r>
          <a:endParaRPr lang="en-GB" sz="1300" kern="1200" dirty="0"/>
        </a:p>
      </dsp:txBody>
      <dsp:txXfrm>
        <a:off x="7491005" y="4310040"/>
        <a:ext cx="1429677" cy="887684"/>
      </dsp:txXfrm>
    </dsp:sp>
    <dsp:sp modelId="{50CCDCA8-0254-41EB-B6E3-3CACB2FCBFC0}">
      <dsp:nvSpPr>
        <dsp:cNvPr id="0" name=""/>
        <dsp:cNvSpPr/>
      </dsp:nvSpPr>
      <dsp:spPr>
        <a:xfrm>
          <a:off x="6802863" y="1393692"/>
          <a:ext cx="1484911" cy="9429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F4F1AD-E6D8-4CF8-9DD5-28E91025605C}">
      <dsp:nvSpPr>
        <dsp:cNvPr id="0" name=""/>
        <dsp:cNvSpPr/>
      </dsp:nvSpPr>
      <dsp:spPr>
        <a:xfrm>
          <a:off x="6967854" y="1550433"/>
          <a:ext cx="1484911" cy="94291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Transfer Lines</a:t>
          </a:r>
          <a:endParaRPr lang="en-GB" sz="1300" kern="1200" dirty="0"/>
        </a:p>
      </dsp:txBody>
      <dsp:txXfrm>
        <a:off x="6995471" y="1578050"/>
        <a:ext cx="1429677" cy="88768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89E1E5-E430-49F8-81A0-68747FCE6310}" type="datetimeFigureOut">
              <a:rPr lang="fr-FR" smtClean="0"/>
              <a:t>19/06/2025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7630F4-82FC-4F09-BB42-20DAB7EE9BD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15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9360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92466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5748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2737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7630F4-82FC-4F09-BB42-20DAB7EE9BD9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3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B2FA77-EF63-41A4-B96E-6F3263D551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3D0BE2-08E0-4DFF-91D9-D90B4356E6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FE8A1-251D-45E6-901B-518647B62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04764-44B2-405E-B64F-E695CFF33A31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A19-2F26-42D9-BA52-5AA83CFD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E0442-0038-4EB5-BC36-C5833780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65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097C5-B8BE-46F5-817B-4315CDF1C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F54F41-BCE7-4A9B-B55F-3276EAF444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D07A20-5C5F-4625-A36A-02C7D64F6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CAE4F-735A-40DB-B9CE-756B8F94118D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70DE88-87CC-4741-B564-9418EC427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63FB5-0E90-402F-992D-F1AC5E65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020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BB9317-ABA8-45CE-A8D4-1C6D0BC1BE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03F6A7-326E-44A4-B260-8706A32C72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F41DA-1348-492D-8FA1-5E137406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32C4C-E847-4DF7-A48E-DE65BAF936F6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0F7B7-8CD7-443A-8BE1-99412C610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D3906-EC72-4F0A-80D5-9A04049B2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822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4434" y="981075"/>
            <a:ext cx="5706533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34434" y="3865564"/>
            <a:ext cx="5706533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CF912D4-63F9-4901-AAB5-E9F320D12AC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5984" y="6619875"/>
            <a:ext cx="121560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 b="0" dirty="0" smtClean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 algn="r">
              <a:defRPr/>
            </a:pPr>
            <a:fld id="{FA4D8E30-AFB0-498A-BA9A-7603C31EB3EA}" type="datetime1">
              <a:rPr lang="en-GB" smtClean="0"/>
              <a:t>19/06/2025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944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260351"/>
            <a:ext cx="11618384" cy="576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34434" y="981075"/>
            <a:ext cx="5706533" cy="5616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4167" y="981075"/>
            <a:ext cx="5708651" cy="27320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4167" y="3865564"/>
            <a:ext cx="5708651" cy="27320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C587A9-B612-4A07-ABB7-CD8C53390117}" type="datetime1">
              <a:rPr lang="en-GB" smtClean="0"/>
              <a:t>19/06/2025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5139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A33565-3837-43CF-BDDB-2FC0C6034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B36C9-FC04-4F63-B36D-8F8988256B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394D9-5F04-48ED-8999-193E0C09B3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3C923-EF50-4487-83C2-2DE95E3BB7C7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0C03FF-B8CE-41FD-AF99-CC7076539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0E4A2-EB7F-4B46-B4B6-874EFEE4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8157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01333-FC11-412E-8D63-CDFD9ABC0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D3C384-4BBA-4232-BBD5-BDB55446A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466A-D026-46A8-B696-07B260F1D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F2C39-AABC-4B45-8C61-0F5378E9CFB9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14BCE3-1A5B-40E6-9D1F-76FAA096A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54D497-20A1-412D-828F-198D0CEE1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981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4E801-3157-493B-99BB-163BA8DF8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CC18F2-8A66-462F-AD93-82B9E9B36F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9819-1D1F-4A61-8ADE-169D9DA4F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48EC01-9846-40F5-863F-332A40DF8A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C1E89-F4E7-44C5-8DA6-7F2099DE9A0B}" type="datetime1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04216-20AB-4BAE-9273-5EA73A92A6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ECC7CC-7AE3-4CA8-ABD3-A400C60E0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249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00B4E-FA9D-4768-B752-166E16924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35ACD-86E4-402B-A417-4CDDEFCFBA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DE253-30EA-409E-8B4E-CE4EC434DA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7EE6AF-B1A8-4505-9A33-C3BAE99AA10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0FB303-FD88-4FD0-BD05-C141E49F62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1732F4-4B1C-4CF8-9601-36D3841F2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75268-A06F-469F-AA27-884864C60337}" type="datetime1">
              <a:rPr lang="en-GB" smtClean="0"/>
              <a:t>19/06/2025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E8B9F3-978B-439A-A395-3945B97A14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79D46-180A-4445-AAE4-22CA700D7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742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5ACBFC-1552-4664-8AB4-2A2C3EDFF2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8637B4-AC3B-4591-A6B3-A1CB9D5559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7B4E9E-C85E-4E4C-A02C-39106D2668AC}" type="datetime1">
              <a:rPr lang="en-GB" smtClean="0"/>
              <a:t>19/06/2025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E7FE64-4B30-49D0-A64D-A7402718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69924B-8323-4FF8-9248-8D701DEAC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17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EA35022-18C5-4B07-A066-982063660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6E77C-6714-435B-BBB0-4781E05870A4}" type="datetime1">
              <a:rPr lang="en-GB" smtClean="0"/>
              <a:t>19/06/2025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A99182-2F3E-429C-BEBF-5A51BDBFC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AE7A2-EA59-4401-9629-D6B2786FC0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208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2CD37-4F9C-44FB-B0C8-E3CA7131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2502AB-EDE3-4C9B-ADF1-663C08CEC0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F19FC-C971-479E-9FAD-5746A936E7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1EFA74-5107-46BC-B7C6-27991790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125B4-5C26-4FA2-9CEF-E3C3CFC23C4F}" type="datetime1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012A69-0443-4B81-B301-0B650EFB5C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6723BA-61CC-4972-B8FA-7898474C23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517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77C31-2720-492E-A2B1-7951547071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AE119A-4800-4329-94E2-17F8D86F53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1298C3-9E31-4F68-B9DB-C0A4CBA762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F54CA1-0E83-4B0F-80E6-6EC8279475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CC932-3875-4D68-9211-6689F98363B9}" type="datetime1">
              <a:rPr lang="en-GB" smtClean="0"/>
              <a:t>19/06/2025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D4841C-4E24-4E3D-8BA4-7AE70288E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BBB26D-A004-47BF-96C8-3E6ED17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132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3040DCD-6F05-460B-AD0A-C3E705E07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B198FA-8DAE-40EB-B82B-F54CBDA4D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825" y="1035781"/>
            <a:ext cx="11995768" cy="5445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8913FB-63EF-4684-A913-9F201362C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1825" y="6546391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C08B82-8A06-4A3C-B508-3176351916C4}" type="datetime1">
              <a:rPr lang="en-GB" smtClean="0"/>
              <a:t>19/06/2025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47CC5-AD1D-4C14-831F-26389D0B70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45501" y="6546391"/>
            <a:ext cx="6327972" cy="2761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058036-EBCB-4005-925C-ACB3FAB0B2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46975" y="6546390"/>
            <a:ext cx="2743200" cy="276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537A4F-EC5C-4FC5-A559-5650B6FA4CF3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426DAA5-B5F8-4CDF-A231-F6DE852EA5F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1466751" y="74428"/>
            <a:ext cx="647700" cy="63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19907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6" r:id="rId12"/>
    <p:sldLayoutId id="214748366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90.png"/><Relationship Id="rId7" Type="http://schemas.openxmlformats.org/officeDocument/2006/relationships/image" Target="../media/image33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61.png"/><Relationship Id="rId10" Type="http://schemas.openxmlformats.org/officeDocument/2006/relationships/image" Target="../media/image43.png"/><Relationship Id="rId4" Type="http://schemas.openxmlformats.org/officeDocument/2006/relationships/image" Target="../media/image60.png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0.png"/><Relationship Id="rId5" Type="http://schemas.openxmlformats.org/officeDocument/2006/relationships/image" Target="../media/image380.pn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../media/image52.wmf"/><Relationship Id="rId7" Type="http://schemas.openxmlformats.org/officeDocument/2006/relationships/image" Target="../media/image54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3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56.png"/><Relationship Id="rId5" Type="http://schemas.openxmlformats.org/officeDocument/2006/relationships/image" Target="../media/image53.wmf"/><Relationship Id="rId10" Type="http://schemas.openxmlformats.org/officeDocument/2006/relationships/image" Target="../media/image55.wmf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4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59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7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NULL"/><Relationship Id="rId4" Type="http://schemas.openxmlformats.org/officeDocument/2006/relationships/image" Target="../media/image41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lis.nl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0.png"/><Relationship Id="rId13" Type="http://schemas.openxmlformats.org/officeDocument/2006/relationships/image" Target="../media/image69.wmf"/><Relationship Id="rId3" Type="http://schemas.openxmlformats.org/officeDocument/2006/relationships/image" Target="../media/image58.png"/><Relationship Id="rId7" Type="http://schemas.openxmlformats.org/officeDocument/2006/relationships/image" Target="../media/image620.png"/><Relationship Id="rId12" Type="http://schemas.openxmlformats.org/officeDocument/2006/relationships/image" Target="../media/image68.wmf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10.png"/><Relationship Id="rId11" Type="http://schemas.openxmlformats.org/officeDocument/2006/relationships/image" Target="../media/image67.wmf"/><Relationship Id="rId5" Type="http://schemas.openxmlformats.org/officeDocument/2006/relationships/image" Target="../media/image600.png"/><Relationship Id="rId15" Type="http://schemas.openxmlformats.org/officeDocument/2006/relationships/image" Target="../media/image70.wmf"/><Relationship Id="rId10" Type="http://schemas.openxmlformats.org/officeDocument/2006/relationships/image" Target="../media/image66.wmf"/><Relationship Id="rId19" Type="http://schemas.openxmlformats.org/officeDocument/2006/relationships/image" Target="../media/image69.png"/><Relationship Id="rId4" Type="http://schemas.openxmlformats.org/officeDocument/2006/relationships/image" Target="../media/image590.png"/><Relationship Id="rId9" Type="http://schemas.openxmlformats.org/officeDocument/2006/relationships/oleObject" Target="../embeddings/oleObject5.bin"/><Relationship Id="rId14" Type="http://schemas.openxmlformats.org/officeDocument/2006/relationships/oleObject" Target="../embeddings/oleObject6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71.png"/><Relationship Id="rId9" Type="http://schemas.openxmlformats.org/officeDocument/2006/relationships/image" Target="../media/image5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wmf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5.pn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10" Type="http://schemas.openxmlformats.org/officeDocument/2006/relationships/image" Target="../media/image83.png"/><Relationship Id="rId4" Type="http://schemas.openxmlformats.org/officeDocument/2006/relationships/image" Target="../media/image76.png"/><Relationship Id="rId9" Type="http://schemas.openxmlformats.org/officeDocument/2006/relationships/image" Target="../media/image8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5.emf"/><Relationship Id="rId4" Type="http://schemas.openxmlformats.org/officeDocument/2006/relationships/package" Target="../embeddings/Microsoft_Excel_Worksheet.xlsx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jpeg"/><Relationship Id="rId3" Type="http://schemas.openxmlformats.org/officeDocument/2006/relationships/image" Target="../media/image89.wmf"/><Relationship Id="rId7" Type="http://schemas.openxmlformats.org/officeDocument/2006/relationships/image" Target="../media/image90.wmf"/><Relationship Id="rId2" Type="http://schemas.openxmlformats.org/officeDocument/2006/relationships/oleObject" Target="../embeddings/oleObject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67.wmf"/><Relationship Id="rId10" Type="http://schemas.openxmlformats.org/officeDocument/2006/relationships/image" Target="../media/image92.wmf"/><Relationship Id="rId4" Type="http://schemas.openxmlformats.org/officeDocument/2006/relationships/oleObject" Target="../embeddings/oleObject9.bin"/><Relationship Id="rId9" Type="http://schemas.openxmlformats.org/officeDocument/2006/relationships/oleObject" Target="../embeddings/oleObject11.bin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93.wmf"/><Relationship Id="rId7" Type="http://schemas.openxmlformats.org/officeDocument/2006/relationships/image" Target="../media/image95.wmf"/><Relationship Id="rId12" Type="http://schemas.openxmlformats.org/officeDocument/2006/relationships/image" Target="../media/image98.jpeg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4.bin"/><Relationship Id="rId11" Type="http://schemas.openxmlformats.org/officeDocument/2006/relationships/image" Target="../media/image97.wmf"/><Relationship Id="rId5" Type="http://schemas.openxmlformats.org/officeDocument/2006/relationships/image" Target="../media/image94.wmf"/><Relationship Id="rId10" Type="http://schemas.openxmlformats.org/officeDocument/2006/relationships/oleObject" Target="../embeddings/oleObject16.bin"/><Relationship Id="rId4" Type="http://schemas.openxmlformats.org/officeDocument/2006/relationships/oleObject" Target="../embeddings/oleObject13.bin"/><Relationship Id="rId9" Type="http://schemas.openxmlformats.org/officeDocument/2006/relationships/image" Target="../media/image9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13" Type="http://schemas.openxmlformats.org/officeDocument/2006/relationships/image" Target="../media/image104.wmf"/><Relationship Id="rId18" Type="http://schemas.openxmlformats.org/officeDocument/2006/relationships/oleObject" Target="../embeddings/oleObject25.bin"/><Relationship Id="rId3" Type="http://schemas.openxmlformats.org/officeDocument/2006/relationships/image" Target="../media/image99.wmf"/><Relationship Id="rId21" Type="http://schemas.openxmlformats.org/officeDocument/2006/relationships/image" Target="../media/image108.wmf"/><Relationship Id="rId7" Type="http://schemas.openxmlformats.org/officeDocument/2006/relationships/image" Target="../media/image101.wmf"/><Relationship Id="rId12" Type="http://schemas.openxmlformats.org/officeDocument/2006/relationships/oleObject" Target="../embeddings/oleObject22.bin"/><Relationship Id="rId17" Type="http://schemas.openxmlformats.org/officeDocument/2006/relationships/image" Target="../media/image106.wmf"/><Relationship Id="rId25" Type="http://schemas.openxmlformats.org/officeDocument/2006/relationships/image" Target="../media/image67.wmf"/><Relationship Id="rId2" Type="http://schemas.openxmlformats.org/officeDocument/2006/relationships/oleObject" Target="../embeddings/oleObject17.bin"/><Relationship Id="rId16" Type="http://schemas.openxmlformats.org/officeDocument/2006/relationships/oleObject" Target="../embeddings/oleObject24.bin"/><Relationship Id="rId20" Type="http://schemas.openxmlformats.org/officeDocument/2006/relationships/oleObject" Target="../embeddings/oleObject26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19.bin"/><Relationship Id="rId11" Type="http://schemas.openxmlformats.org/officeDocument/2006/relationships/image" Target="../media/image103.wmf"/><Relationship Id="rId24" Type="http://schemas.openxmlformats.org/officeDocument/2006/relationships/oleObject" Target="../embeddings/oleObject9.bin"/><Relationship Id="rId5" Type="http://schemas.openxmlformats.org/officeDocument/2006/relationships/image" Target="../media/image100.wmf"/><Relationship Id="rId15" Type="http://schemas.openxmlformats.org/officeDocument/2006/relationships/image" Target="../media/image105.wmf"/><Relationship Id="rId23" Type="http://schemas.openxmlformats.org/officeDocument/2006/relationships/image" Target="../media/image109.wmf"/><Relationship Id="rId10" Type="http://schemas.openxmlformats.org/officeDocument/2006/relationships/oleObject" Target="../embeddings/oleObject21.bin"/><Relationship Id="rId19" Type="http://schemas.openxmlformats.org/officeDocument/2006/relationships/image" Target="../media/image107.wmf"/><Relationship Id="rId4" Type="http://schemas.openxmlformats.org/officeDocument/2006/relationships/oleObject" Target="../embeddings/oleObject18.bin"/><Relationship Id="rId9" Type="http://schemas.openxmlformats.org/officeDocument/2006/relationships/image" Target="../media/image102.wmf"/><Relationship Id="rId14" Type="http://schemas.openxmlformats.org/officeDocument/2006/relationships/oleObject" Target="../embeddings/oleObject23.bin"/><Relationship Id="rId22" Type="http://schemas.openxmlformats.org/officeDocument/2006/relationships/oleObject" Target="../embeddings/oleObject27.bin"/><Relationship Id="rId27" Type="http://schemas.openxmlformats.org/officeDocument/2006/relationships/image" Target="../media/image11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image" Target="../media/image64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ckelsengineering.com/" TargetMode="External"/><Relationship Id="rId5" Type="http://schemas.openxmlformats.org/officeDocument/2006/relationships/hyperlink" Target="http://www.htess.com/software.htm" TargetMode="External"/><Relationship Id="rId4" Type="http://schemas.openxmlformats.org/officeDocument/2006/relationships/image" Target="../media/image67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13" Type="http://schemas.openxmlformats.org/officeDocument/2006/relationships/image" Target="../media/image115.wmf"/><Relationship Id="rId3" Type="http://schemas.openxmlformats.org/officeDocument/2006/relationships/image" Target="../media/image110.wmf"/><Relationship Id="rId7" Type="http://schemas.openxmlformats.org/officeDocument/2006/relationships/image" Target="../media/image112.wmf"/><Relationship Id="rId12" Type="http://schemas.openxmlformats.org/officeDocument/2006/relationships/oleObject" Target="../embeddings/oleObject33.bin"/><Relationship Id="rId17" Type="http://schemas.openxmlformats.org/officeDocument/2006/relationships/image" Target="../media/image1120.png"/><Relationship Id="rId2" Type="http://schemas.openxmlformats.org/officeDocument/2006/relationships/oleObject" Target="../embeddings/oleObject28.bin"/><Relationship Id="rId1" Type="http://schemas.openxmlformats.org/officeDocument/2006/relationships/slideLayout" Target="../slideLayouts/slideLayout6.xml"/><Relationship Id="rId6" Type="http://schemas.openxmlformats.org/officeDocument/2006/relationships/oleObject" Target="../embeddings/oleObject30.bin"/><Relationship Id="rId11" Type="http://schemas.openxmlformats.org/officeDocument/2006/relationships/image" Target="../media/image114.wmf"/><Relationship Id="rId5" Type="http://schemas.openxmlformats.org/officeDocument/2006/relationships/image" Target="../media/image111.wmf"/><Relationship Id="rId15" Type="http://schemas.openxmlformats.org/officeDocument/2006/relationships/image" Target="../media/image116.wmf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9.bin"/><Relationship Id="rId9" Type="http://schemas.openxmlformats.org/officeDocument/2006/relationships/image" Target="../media/image113.wmf"/><Relationship Id="rId14" Type="http://schemas.openxmlformats.org/officeDocument/2006/relationships/oleObject" Target="../embeddings/oleObject34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0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wmf"/><Relationship Id="rId7" Type="http://schemas.openxmlformats.org/officeDocument/2006/relationships/image" Target="../media/image121.e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37.bin"/><Relationship Id="rId5" Type="http://schemas.openxmlformats.org/officeDocument/2006/relationships/image" Target="../media/image120.wmf"/><Relationship Id="rId4" Type="http://schemas.openxmlformats.org/officeDocument/2006/relationships/oleObject" Target="../embeddings/oleObject36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png"/><Relationship Id="rId3" Type="http://schemas.openxmlformats.org/officeDocument/2006/relationships/image" Target="../media/image122.wmf"/><Relationship Id="rId7" Type="http://schemas.openxmlformats.org/officeDocument/2006/relationships/image" Target="../media/image124.png"/><Relationship Id="rId2" Type="http://schemas.openxmlformats.org/officeDocument/2006/relationships/oleObject" Target="../embeddings/oleObject3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123.emf"/><Relationship Id="rId4" Type="http://schemas.openxmlformats.org/officeDocument/2006/relationships/oleObject" Target="../embeddings/oleObject39.bin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6.png"/><Relationship Id="rId3" Type="http://schemas.openxmlformats.org/officeDocument/2006/relationships/image" Target="../media/image72.png"/><Relationship Id="rId7" Type="http://schemas.openxmlformats.org/officeDocument/2006/relationships/image" Target="../media/image740.png"/><Relationship Id="rId2" Type="http://schemas.openxmlformats.org/officeDocument/2006/relationships/image" Target="../media/image6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41.bin"/><Relationship Id="rId4" Type="http://schemas.openxmlformats.org/officeDocument/2006/relationships/image" Target="../media/image183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eg"/><Relationship Id="rId2" Type="http://schemas.openxmlformats.org/officeDocument/2006/relationships/image" Target="../media/image130.jpe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7.png"/><Relationship Id="rId3" Type="http://schemas.openxmlformats.org/officeDocument/2006/relationships/oleObject" Target="../embeddings/oleObject42.bin"/><Relationship Id="rId7" Type="http://schemas.openxmlformats.org/officeDocument/2006/relationships/image" Target="../media/image266.png"/><Relationship Id="rId2" Type="http://schemas.openxmlformats.org/officeDocument/2006/relationships/image" Target="../media/image263.png"/><Relationship Id="rId1" Type="http://schemas.openxmlformats.org/officeDocument/2006/relationships/slideLayout" Target="../slideLayouts/slideLayout6.xml"/><Relationship Id="rId10" Type="http://schemas.openxmlformats.org/officeDocument/2006/relationships/image" Target="../media/image261.png"/><Relationship Id="rId4" Type="http://schemas.openxmlformats.org/officeDocument/2006/relationships/image" Target="../media/image132.wmf"/><Relationship Id="rId9" Type="http://schemas.openxmlformats.org/officeDocument/2006/relationships/image" Target="../media/image268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mailto:technical.training@cern.ch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cid:image001.png@01D17BBA.76AC1E60" TargetMode="External"/><Relationship Id="rId13" Type="http://schemas.openxmlformats.org/officeDocument/2006/relationships/image" Target="../media/image143.jpeg"/><Relationship Id="rId3" Type="http://schemas.openxmlformats.org/officeDocument/2006/relationships/image" Target="../media/image135.png"/><Relationship Id="rId7" Type="http://schemas.openxmlformats.org/officeDocument/2006/relationships/image" Target="../media/image138.png"/><Relationship Id="rId12" Type="http://schemas.openxmlformats.org/officeDocument/2006/relationships/image" Target="../media/image142.jpe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6" Type="http://schemas.openxmlformats.org/officeDocument/2006/relationships/image" Target="cid:image004.png@01D17BBA.FF5E5200" TargetMode="External"/><Relationship Id="rId11" Type="http://schemas.openxmlformats.org/officeDocument/2006/relationships/image" Target="../media/image141.jpeg"/><Relationship Id="rId5" Type="http://schemas.openxmlformats.org/officeDocument/2006/relationships/image" Target="../media/image137.png"/><Relationship Id="rId15" Type="http://schemas.openxmlformats.org/officeDocument/2006/relationships/image" Target="../media/image144.jpeg"/><Relationship Id="rId10" Type="http://schemas.openxmlformats.org/officeDocument/2006/relationships/image" Target="../media/image140.jpeg"/><Relationship Id="rId4" Type="http://schemas.openxmlformats.org/officeDocument/2006/relationships/image" Target="../media/image136.jpeg"/><Relationship Id="rId9" Type="http://schemas.openxmlformats.org/officeDocument/2006/relationships/image" Target="../media/image139.jpeg"/><Relationship Id="rId14" Type="http://schemas.openxmlformats.org/officeDocument/2006/relationships/image" Target="cid:image004.jpg@01D18C25.F9351820" TargetMode="Externa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ryogenics.nist.gov/MPropsMAY/material%20properties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6F852-6E45-431D-9945-D9B8531E4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11061" y="1367639"/>
            <a:ext cx="10988459" cy="1220978"/>
          </a:xfrm>
        </p:spPr>
        <p:txBody>
          <a:bodyPr>
            <a:normAutofit/>
          </a:bodyPr>
          <a:lstStyle/>
          <a:p>
            <a:r>
              <a:rPr lang="en-US" dirty="0"/>
              <a:t>Helium Cryostats Design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D4DAF1-C175-453D-97C2-4ED689327B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4575" y="3566880"/>
            <a:ext cx="9144000" cy="1655762"/>
          </a:xfrm>
        </p:spPr>
        <p:txBody>
          <a:bodyPr/>
          <a:lstStyle/>
          <a:p>
            <a:r>
              <a:rPr lang="en-US" dirty="0"/>
              <a:t>Vittorio Parma</a:t>
            </a:r>
          </a:p>
          <a:p>
            <a:r>
              <a:rPr lang="en-US" dirty="0"/>
              <a:t>CERN – SY/RF Group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65E49D-EBE7-4218-BFDE-2501BE035034}"/>
              </a:ext>
            </a:extLst>
          </p:cNvPr>
          <p:cNvSpPr txBox="1"/>
          <p:nvPr/>
        </p:nvSpPr>
        <p:spPr>
          <a:xfrm>
            <a:off x="411061" y="5981350"/>
            <a:ext cx="11568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66FF"/>
                </a:solidFill>
              </a:rPr>
              <a:t>TIDM</a:t>
            </a:r>
            <a:r>
              <a:rPr lang="en-US" i="1" baseline="30000" dirty="0">
                <a:solidFill>
                  <a:srgbClr val="0066FF"/>
                </a:solidFill>
              </a:rPr>
              <a:t>2</a:t>
            </a:r>
            <a:r>
              <a:rPr lang="en-US" i="1" dirty="0">
                <a:solidFill>
                  <a:srgbClr val="0066FF"/>
                </a:solidFill>
              </a:rPr>
              <a:t> x SC Magnets Lecture Series 2025</a:t>
            </a:r>
            <a:r>
              <a:rPr lang="de-DE" dirty="0"/>
              <a:t>, online, 19 June 2025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A5520B-A223-B0E9-A007-2D8D6D44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5232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8545BC0-CAD5-43F0-883C-AF3414FAE2DF}"/>
              </a:ext>
            </a:extLst>
          </p:cNvPr>
          <p:cNvSpPr/>
          <p:nvPr/>
        </p:nvSpPr>
        <p:spPr>
          <a:xfrm>
            <a:off x="1492426" y="929141"/>
            <a:ext cx="2073244" cy="1756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Cryoplant</a:t>
            </a:r>
            <a:endParaRPr lang="fr-FR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CFE0896-53E3-4A1D-A09A-DD034CE89804}"/>
              </a:ext>
            </a:extLst>
          </p:cNvPr>
          <p:cNvSpPr/>
          <p:nvPr/>
        </p:nvSpPr>
        <p:spPr>
          <a:xfrm>
            <a:off x="7066345" y="929141"/>
            <a:ext cx="2662115" cy="1756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 device</a:t>
            </a:r>
          </a:p>
          <a:p>
            <a:pPr algn="ctr"/>
            <a:r>
              <a:rPr lang="en-US" dirty="0"/>
              <a:t>(magnets or cavities in cryostats)</a:t>
            </a:r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2F1550-2ACC-49A9-A8AA-31B2254EFC06}"/>
              </a:ext>
            </a:extLst>
          </p:cNvPr>
          <p:cNvSpPr/>
          <p:nvPr/>
        </p:nvSpPr>
        <p:spPr>
          <a:xfrm>
            <a:off x="3565669" y="1648891"/>
            <a:ext cx="3500677" cy="3168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E7DE39F-3271-4FD8-A48F-9A2A4044A7CC}"/>
              </a:ext>
            </a:extLst>
          </p:cNvPr>
          <p:cNvCxnSpPr>
            <a:cxnSpLocks/>
          </p:cNvCxnSpPr>
          <p:nvPr/>
        </p:nvCxnSpPr>
        <p:spPr>
          <a:xfrm>
            <a:off x="3565669" y="1743953"/>
            <a:ext cx="3500677" cy="0"/>
          </a:xfrm>
          <a:prstGeom prst="straightConnector1">
            <a:avLst/>
          </a:prstGeom>
          <a:ln w="3175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EDCC2F8-BC6C-4A42-B315-6A8C49C6BA65}"/>
              </a:ext>
            </a:extLst>
          </p:cNvPr>
          <p:cNvCxnSpPr>
            <a:cxnSpLocks/>
          </p:cNvCxnSpPr>
          <p:nvPr/>
        </p:nvCxnSpPr>
        <p:spPr>
          <a:xfrm>
            <a:off x="3564163" y="1878247"/>
            <a:ext cx="3500677" cy="0"/>
          </a:xfrm>
          <a:prstGeom prst="straightConnector1">
            <a:avLst/>
          </a:prstGeom>
          <a:ln w="31750">
            <a:solidFill>
              <a:srgbClr val="0066FF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D0BE64FD-8A2D-4E5F-9943-770F19315317}"/>
              </a:ext>
            </a:extLst>
          </p:cNvPr>
          <p:cNvSpPr txBox="1"/>
          <p:nvPr/>
        </p:nvSpPr>
        <p:spPr>
          <a:xfrm>
            <a:off x="4151362" y="1922938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Cryogen transfer line</a:t>
            </a:r>
            <a:endParaRPr lang="fr-FR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74B633-54B9-49BD-AD1A-536F4AA17A15}"/>
                  </a:ext>
                </a:extLst>
              </p:cNvPr>
              <p:cNvSpPr txBox="1"/>
              <p:nvPr/>
            </p:nvSpPr>
            <p:spPr>
              <a:xfrm>
                <a:off x="2439758" y="4374240"/>
                <a:ext cx="2266774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𝐶𝑝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en-GB" sz="2000" baseline="-25000" dirty="0">
                        <a:solidFill>
                          <a:srgbClr val="0070C0"/>
                        </a:solidFill>
                      </a:rPr>
                      <m:t>return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- </a:t>
                </a:r>
                <a:r>
                  <a:rPr lang="en-GB" sz="2000" dirty="0" err="1">
                    <a:solidFill>
                      <a:srgbClr val="0070C0"/>
                    </a:solidFill>
                  </a:rPr>
                  <a:t>T</a:t>
                </a:r>
                <a:r>
                  <a:rPr lang="en-GB" sz="2000" baseline="-25000" dirty="0" err="1">
                    <a:solidFill>
                      <a:srgbClr val="0070C0"/>
                    </a:solidFill>
                  </a:rPr>
                  <a:t>supply</a:t>
                </a:r>
                <a:r>
                  <a:rPr lang="en-GB" sz="2000" dirty="0">
                    <a:solidFill>
                      <a:srgbClr val="0070C0"/>
                    </a:solidFill>
                  </a:rPr>
                  <a:t>)</a:t>
                </a:r>
                <a:endParaRPr lang="en-GB" sz="2000" baseline="300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1374B633-54B9-49BD-AD1A-536F4AA17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9758" y="4374240"/>
                <a:ext cx="2266774" cy="307777"/>
              </a:xfrm>
              <a:prstGeom prst="rect">
                <a:avLst/>
              </a:prstGeom>
              <a:blipFill>
                <a:blip r:embed="rId2"/>
                <a:stretch>
                  <a:fillRect l="-2688" t="-24000" r="-3495" b="-5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2BE78D-0CCC-43CD-8249-04717C371F4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168128" y="2447705"/>
                <a:ext cx="6309512" cy="117044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1800" dirty="0">
                    <a:solidFill>
                      <a:srgbClr val="0070C0"/>
                    </a:solidFill>
                  </a:rPr>
                  <a:t>Delivers:</a:t>
                </a:r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GB" sz="1800" dirty="0"/>
                  <a:t>Helium mass flow (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18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18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lang="en-GB" sz="1800" dirty="0"/>
                  <a:t>),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supply</a:t>
                </a:r>
                <a:r>
                  <a:rPr lang="en-GB" sz="1800" dirty="0"/>
                  <a:t>, returns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return</a:t>
                </a:r>
                <a:r>
                  <a:rPr lang="en-GB" sz="1800" dirty="0"/>
                  <a:t> &gt; </a:t>
                </a:r>
                <a:r>
                  <a:rPr lang="en-GB" sz="1800" dirty="0" err="1"/>
                  <a:t>T</a:t>
                </a:r>
                <a:r>
                  <a:rPr lang="en-GB" sz="1800" baseline="-25000" dirty="0" err="1"/>
                  <a:t>supply</a:t>
                </a:r>
                <a:endParaRPr lang="en-GB" sz="1800" dirty="0"/>
              </a:p>
              <a:p>
                <a:pPr>
                  <a:lnSpc>
                    <a:spcPct val="110000"/>
                  </a:lnSpc>
                  <a:spcBef>
                    <a:spcPts val="600"/>
                  </a:spcBef>
                </a:pPr>
                <a:r>
                  <a:rPr lang="en-GB" sz="1800" dirty="0"/>
                  <a:t>Cryogenic cooling power supply: </a:t>
                </a:r>
              </a:p>
            </p:txBody>
          </p:sp>
        </mc:Choice>
        <mc:Fallback xmlns="">
          <p:sp>
            <p:nvSpPr>
              <p:cNvPr id="12" name="Content Placeholder 2">
                <a:extLst>
                  <a:ext uri="{FF2B5EF4-FFF2-40B4-BE49-F238E27FC236}">
                    <a16:creationId xmlns:a16="http://schemas.microsoft.com/office/drawing/2014/main" id="{892BE78D-0CCC-43CD-8249-04717C371F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168128" y="2447705"/>
                <a:ext cx="6309512" cy="1170448"/>
              </a:xfrm>
              <a:blipFill>
                <a:blip r:embed="rId3"/>
                <a:stretch>
                  <a:fillRect l="-870" t="-52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B30F3B-50CB-4A4A-8040-9B5DF940C146}"/>
                  </a:ext>
                </a:extLst>
              </p:cNvPr>
              <p:cNvSpPr txBox="1"/>
              <p:nvPr/>
            </p:nvSpPr>
            <p:spPr>
              <a:xfrm>
                <a:off x="6266028" y="4374239"/>
                <a:ext cx="2113399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fr-CH" sz="20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(</m:t>
                    </m:r>
                    <m:r>
                      <m:rPr>
                        <m:nor/>
                      </m:rPr>
                      <a:rPr lang="en-GB" sz="2000" dirty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fr-CH" sz="2000" b="0" i="0" baseline="-25000" dirty="0" smtClean="0">
                        <a:solidFill>
                          <a:srgbClr val="0070C0"/>
                        </a:solidFill>
                      </a:rPr>
                      <m:t>op</m:t>
                    </m:r>
                    <m:r>
                      <m:rPr>
                        <m:nor/>
                      </m:rPr>
                      <a:rPr lang="fr-CH" sz="2000" b="0" i="0" baseline="-25000" dirty="0" smtClean="0">
                        <a:solidFill>
                          <a:srgbClr val="0070C0"/>
                        </a:solidFill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70C0"/>
                    </a:solidFill>
                  </a:rPr>
                  <a:t>– </a:t>
                </a:r>
                <a:r>
                  <a:rPr lang="en-GB" sz="2000" dirty="0" err="1">
                    <a:solidFill>
                      <a:srgbClr val="0070C0"/>
                    </a:solidFill>
                  </a:rPr>
                  <a:t>T</a:t>
                </a:r>
                <a:r>
                  <a:rPr lang="en-GB" sz="2000" baseline="-25000" dirty="0" err="1">
                    <a:solidFill>
                      <a:srgbClr val="0070C0"/>
                    </a:solidFill>
                  </a:rPr>
                  <a:t>supply</a:t>
                </a:r>
                <a:r>
                  <a:rPr lang="en-GB" sz="2000" dirty="0">
                    <a:solidFill>
                      <a:srgbClr val="0070C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B30F3B-50CB-4A4A-8040-9B5DF940C1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6028" y="4374239"/>
                <a:ext cx="2113399" cy="307777"/>
              </a:xfrm>
              <a:prstGeom prst="rect">
                <a:avLst/>
              </a:prstGeom>
              <a:blipFill>
                <a:blip r:embed="rId4"/>
                <a:stretch>
                  <a:fillRect l="-3170" t="-24000" r="-6628" b="-5200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FF4F543C-28BE-4340-995A-B3E8EE64D3F8}"/>
              </a:ext>
            </a:extLst>
          </p:cNvPr>
          <p:cNvSpPr txBox="1">
            <a:spLocks/>
          </p:cNvSpPr>
          <p:nvPr/>
        </p:nvSpPr>
        <p:spPr>
          <a:xfrm>
            <a:off x="7089637" y="2419823"/>
            <a:ext cx="5384989" cy="186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0070C0"/>
                </a:solidFill>
              </a:rPr>
              <a:t>			Needs: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800" dirty="0"/>
              <a:t>T</a:t>
            </a:r>
            <a:r>
              <a:rPr lang="en-GB" sz="1800" baseline="-25000" dirty="0"/>
              <a:t>op</a:t>
            </a:r>
            <a:r>
              <a:rPr lang="en-GB" sz="1800" dirty="0"/>
              <a:t>, reached “conveniently” </a:t>
            </a:r>
            <a:r>
              <a:rPr lang="en-GB" sz="1800" dirty="0">
                <a:sym typeface="Wingdings" panose="05000000000000000000" pitchFamily="2" charset="2"/>
              </a:rPr>
              <a:t></a:t>
            </a:r>
            <a:r>
              <a:rPr lang="en-GB" sz="1800" dirty="0"/>
              <a:t> transients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GB" sz="1800" dirty="0"/>
              <a:t>Cryogenic cooling power received: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B72E3E-9308-4D99-9E4A-8F2D1F53DFB9}"/>
                  </a:ext>
                </a:extLst>
              </p:cNvPr>
              <p:cNvSpPr txBox="1"/>
              <p:nvPr/>
            </p:nvSpPr>
            <p:spPr>
              <a:xfrm>
                <a:off x="5425503" y="4247701"/>
                <a:ext cx="421590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CH" sz="3200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≥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2B72E3E-9308-4D99-9E4A-8F2D1F53DF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5503" y="4247701"/>
                <a:ext cx="421590" cy="49244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itle 1">
            <a:extLst>
              <a:ext uri="{FF2B5EF4-FFF2-40B4-BE49-F238E27FC236}">
                <a16:creationId xmlns:a16="http://schemas.microsoft.com/office/drawing/2014/main" id="{BA7542A8-3EEE-E27D-4C52-848A7132B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6215"/>
            <a:ext cx="11353140" cy="79904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Cryostats and cryogenic operation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03635F6-72D9-744E-40BD-017E912F4F00}"/>
                  </a:ext>
                </a:extLst>
              </p:cNvPr>
              <p:cNvSpPr txBox="1"/>
              <p:nvPr/>
            </p:nvSpPr>
            <p:spPr>
              <a:xfrm>
                <a:off x="8016001" y="1112417"/>
                <a:ext cx="76280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800" dirty="0" smtClean="0">
                          <a:solidFill>
                            <a:srgbClr val="FFFF00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1800" b="0" i="0" baseline="-25000" dirty="0" smtClean="0">
                          <a:solidFill>
                            <a:srgbClr val="FFFF00"/>
                          </a:solidFill>
                        </a:rPr>
                        <m:t>op</m:t>
                      </m:r>
                      <m:r>
                        <m:rPr>
                          <m:nor/>
                        </m:rPr>
                        <a:rPr lang="fr-CH" sz="1800" b="0" i="0" baseline="-25000" dirty="0" smtClean="0">
                          <a:solidFill>
                            <a:srgbClr val="FFFF00"/>
                          </a:solidFill>
                        </a:rPr>
                        <m:t> </m:t>
                      </m:r>
                    </m:oMath>
                  </m:oMathPara>
                </a14:m>
                <a:endParaRPr lang="en-GB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03635F6-72D9-744E-40BD-017E912F4F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16001" y="1112417"/>
                <a:ext cx="762802" cy="369332"/>
              </a:xfrm>
              <a:prstGeom prst="rect">
                <a:avLst/>
              </a:prstGeom>
              <a:blipFill>
                <a:blip r:embed="rId6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58EF3EE-1366-EF1D-ABFE-3A9A27E7E79B}"/>
              </a:ext>
            </a:extLst>
          </p:cNvPr>
          <p:cNvSpPr txBox="1"/>
          <p:nvPr/>
        </p:nvSpPr>
        <p:spPr>
          <a:xfrm>
            <a:off x="3562657" y="1944351"/>
            <a:ext cx="7820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rgbClr val="0066FF"/>
                </a:solidFill>
              </a:rPr>
              <a:t>T</a:t>
            </a:r>
            <a:r>
              <a:rPr lang="en-GB" sz="1800" baseline="-25000" dirty="0" err="1">
                <a:solidFill>
                  <a:srgbClr val="0066FF"/>
                </a:solidFill>
              </a:rPr>
              <a:t>supply</a:t>
            </a:r>
            <a:endParaRPr lang="en-GB" dirty="0">
              <a:solidFill>
                <a:srgbClr val="0066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CE4F9C-4FB7-FAC6-4EBE-A52A29E47579}"/>
                  </a:ext>
                </a:extLst>
              </p:cNvPr>
              <p:cNvSpPr txBox="1"/>
              <p:nvPr/>
            </p:nvSpPr>
            <p:spPr>
              <a:xfrm>
                <a:off x="3531646" y="1218171"/>
                <a:ext cx="79592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sz="1800" dirty="0" smtClean="0">
                          <a:solidFill>
                            <a:srgbClr val="FF0000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en-GB" sz="1800" baseline="-25000" dirty="0" smtClean="0">
                          <a:solidFill>
                            <a:srgbClr val="FF0000"/>
                          </a:solidFill>
                        </a:rPr>
                        <m:t>return</m:t>
                      </m:r>
                    </m:oMath>
                  </m:oMathPara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7CE4F9C-4FB7-FAC6-4EBE-A52A29E475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1646" y="1218171"/>
                <a:ext cx="795922" cy="369332"/>
              </a:xfrm>
              <a:prstGeom prst="rect">
                <a:avLst/>
              </a:prstGeom>
              <a:blipFill>
                <a:blip r:embed="rId7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id="{F9BEA05A-69AE-1FCC-123A-5BDB6C497B65}"/>
              </a:ext>
            </a:extLst>
          </p:cNvPr>
          <p:cNvSpPr/>
          <p:nvPr/>
        </p:nvSpPr>
        <p:spPr>
          <a:xfrm>
            <a:off x="2310713" y="4239579"/>
            <a:ext cx="6882714" cy="646331"/>
          </a:xfrm>
          <a:prstGeom prst="rect">
            <a:avLst/>
          </a:prstGeom>
          <a:noFill/>
          <a:ln w="19050">
            <a:solidFill>
              <a:srgbClr val="0066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F47C34A-096D-9039-650E-33D3D93D943C}"/>
                  </a:ext>
                </a:extLst>
              </p:cNvPr>
              <p:cNvSpPr txBox="1"/>
              <p:nvPr/>
            </p:nvSpPr>
            <p:spPr>
              <a:xfrm>
                <a:off x="125481" y="4170756"/>
                <a:ext cx="212070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1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𝐶𝑝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: specific heat of</a:t>
                </a:r>
              </a:p>
              <a:p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cryogen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F47C34A-096D-9039-650E-33D3D93D94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481" y="4170756"/>
                <a:ext cx="2120709" cy="646331"/>
              </a:xfrm>
              <a:prstGeom prst="rect">
                <a:avLst/>
              </a:prstGeom>
              <a:blipFill>
                <a:blip r:embed="rId8"/>
                <a:stretch>
                  <a:fillRect l="-2594" t="-4717" r="-20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C1FE59F-752D-62CE-EEBF-F9C210BDBD8B}"/>
                  </a:ext>
                </a:extLst>
              </p:cNvPr>
              <p:cNvSpPr txBox="1"/>
              <p:nvPr/>
            </p:nvSpPr>
            <p:spPr>
              <a:xfrm>
                <a:off x="9504236" y="4227478"/>
                <a:ext cx="2428678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h</m:t>
                    </m:r>
                  </m:oMath>
                </a14:m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: heat transfer </a:t>
                </a:r>
                <a:r>
                  <a:rPr lang="en-GB" dirty="0" err="1">
                    <a:solidFill>
                      <a:srgbClr val="0070C0"/>
                    </a:solidFill>
                    <a:latin typeface="+mj-lt"/>
                  </a:rPr>
                  <a:t>coeff</a:t>
                </a:r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. </a:t>
                </a:r>
              </a:p>
              <a:p>
                <a:r>
                  <a:rPr lang="en-GB" dirty="0">
                    <a:solidFill>
                      <a:srgbClr val="0070C0"/>
                    </a:solidFill>
                    <a:latin typeface="+mj-lt"/>
                  </a:rPr>
                  <a:t>𝐴: exchange area 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C1FE59F-752D-62CE-EEBF-F9C210BDB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4236" y="4227478"/>
                <a:ext cx="2428678" cy="646331"/>
              </a:xfrm>
              <a:prstGeom prst="rect">
                <a:avLst/>
              </a:prstGeom>
              <a:blipFill>
                <a:blip r:embed="rId9"/>
                <a:stretch>
                  <a:fillRect l="-2010" t="-4673" r="-1256" b="-1308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C13EEF8F-C925-3ED4-13C5-3BB1EF439488}"/>
              </a:ext>
            </a:extLst>
          </p:cNvPr>
          <p:cNvSpPr txBox="1"/>
          <p:nvPr/>
        </p:nvSpPr>
        <p:spPr>
          <a:xfrm>
            <a:off x="-4529" y="997692"/>
            <a:ext cx="15696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W</a:t>
            </a:r>
            <a:r>
              <a:rPr lang="en-CH" b="1" baseline="-25000" dirty="0">
                <a:solidFill>
                  <a:srgbClr val="FF0000"/>
                </a:solidFill>
              </a:rPr>
              <a:t>el</a:t>
            </a:r>
            <a:r>
              <a:rPr lang="en-CH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CH" b="1" dirty="0">
                <a:solidFill>
                  <a:srgbClr val="FF0000"/>
                </a:solidFill>
              </a:rPr>
              <a:t>(plug power)</a:t>
            </a:r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80CC0076-041E-9E9F-51E4-81741095E07D}"/>
              </a:ext>
            </a:extLst>
          </p:cNvPr>
          <p:cNvSpPr/>
          <p:nvPr/>
        </p:nvSpPr>
        <p:spPr>
          <a:xfrm>
            <a:off x="708870" y="1599571"/>
            <a:ext cx="978408" cy="3693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EDC969-FA6D-E707-2BCE-8CA1CBDA94DC}"/>
                  </a:ext>
                </a:extLst>
              </p:cNvPr>
              <p:cNvSpPr txBox="1"/>
              <p:nvPr/>
            </p:nvSpPr>
            <p:spPr>
              <a:xfrm>
                <a:off x="10008203" y="1454099"/>
                <a:ext cx="1723549" cy="4118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fr-CH" sz="20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fr-CH" sz="20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</m:acc>
                    <m:r>
                      <a:rPr lang="en-CH" sz="20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H" sz="2000" b="1" dirty="0">
                    <a:solidFill>
                      <a:srgbClr val="FF0000"/>
                    </a:solidFill>
                  </a:rPr>
                  <a:t>(heat load)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2EDC969-FA6D-E707-2BCE-8CA1CBDA94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08203" y="1454099"/>
                <a:ext cx="1723549" cy="411844"/>
              </a:xfrm>
              <a:prstGeom prst="rect">
                <a:avLst/>
              </a:prstGeom>
              <a:blipFill>
                <a:blip r:embed="rId10"/>
                <a:stretch>
                  <a:fillRect l="-1460" t="-6061" r="-2190" b="-2727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ight Arrow 20">
            <a:extLst>
              <a:ext uri="{FF2B5EF4-FFF2-40B4-BE49-F238E27FC236}">
                <a16:creationId xmlns:a16="http://schemas.microsoft.com/office/drawing/2014/main" id="{0DE8882B-D4CE-FA4A-6B1F-49408AA479F1}"/>
              </a:ext>
            </a:extLst>
          </p:cNvPr>
          <p:cNvSpPr/>
          <p:nvPr/>
        </p:nvSpPr>
        <p:spPr>
          <a:xfrm rot="10800000">
            <a:off x="9588613" y="1563569"/>
            <a:ext cx="420360" cy="180375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86DBED-5660-EF5B-68D7-3ACDDEAF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10</a:t>
            </a:fld>
            <a:endParaRPr lang="en-GB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0074AB43-C1DA-81D1-0BFC-5B604B4CE4AA}"/>
              </a:ext>
            </a:extLst>
          </p:cNvPr>
          <p:cNvSpPr txBox="1">
            <a:spLocks/>
          </p:cNvSpPr>
          <p:nvPr/>
        </p:nvSpPr>
        <p:spPr>
          <a:xfrm>
            <a:off x="691091" y="5465586"/>
            <a:ext cx="11149874" cy="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 Cryostat designed to </a:t>
            </a:r>
            <a:r>
              <a:rPr lang="en-GB" sz="2400" i="1" u="sng" kern="0" dirty="0">
                <a:solidFill>
                  <a:srgbClr val="0066FF"/>
                </a:solidFill>
                <a:sym typeface="Wingdings" panose="05000000000000000000" pitchFamily="2" charset="2"/>
              </a:rPr>
              <a:t>minimise Heat Loads </a:t>
            </a: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from environment (</a:t>
            </a:r>
            <a:r>
              <a:rPr lang="en-GB" sz="2400" i="1" kern="0" dirty="0" err="1">
                <a:solidFill>
                  <a:srgbClr val="0066FF"/>
                </a:solidFill>
                <a:sym typeface="Wingdings" panose="05000000000000000000" pitchFamily="2" charset="2"/>
              </a:rPr>
              <a:t>T</a:t>
            </a:r>
            <a:r>
              <a:rPr lang="en-GB" sz="2400" i="1" kern="0" baseline="-25000" dirty="0" err="1">
                <a:solidFill>
                  <a:srgbClr val="0066FF"/>
                </a:solidFill>
                <a:sym typeface="Wingdings" panose="05000000000000000000" pitchFamily="2" charset="2"/>
              </a:rPr>
              <a:t>ambient</a:t>
            </a: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)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i="1" kern="0" dirty="0">
                <a:solidFill>
                  <a:srgbClr val="0066FF"/>
                </a:solidFill>
                <a:sym typeface="Wingdings" panose="05000000000000000000" pitchFamily="2" charset="2"/>
              </a:rPr>
              <a:t> Cryostat (and the SC device) designed to </a:t>
            </a:r>
            <a:r>
              <a:rPr lang="en-GB" sz="2400" i="1" u="sng" kern="0" dirty="0">
                <a:solidFill>
                  <a:srgbClr val="0066FF"/>
                </a:solidFill>
                <a:sym typeface="Wingdings" panose="05000000000000000000" pitchFamily="2" charset="2"/>
              </a:rPr>
              <a:t>ensure cooling heat exchange</a:t>
            </a:r>
            <a:endParaRPr lang="en-GB" sz="2400" i="1" u="sng" kern="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257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212C5D4F-1C0A-AE9A-B819-F4FA19F7D7B2}"/>
              </a:ext>
            </a:extLst>
          </p:cNvPr>
          <p:cNvGrpSpPr/>
          <p:nvPr/>
        </p:nvGrpSpPr>
        <p:grpSpPr>
          <a:xfrm rot="19804018">
            <a:off x="4002062" y="84289"/>
            <a:ext cx="3515832" cy="2800799"/>
            <a:chOff x="4148513" y="1428048"/>
            <a:chExt cx="3104809" cy="2820257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3473D98-69A9-CF7A-4BFF-9E44F812FC6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774" r="3490" b="6453"/>
            <a:stretch/>
          </p:blipFill>
          <p:spPr bwMode="auto">
            <a:xfrm rot="1815463">
              <a:off x="4148513" y="1998411"/>
              <a:ext cx="2872119" cy="22498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86C59B0-37B8-0171-BEA6-68DD9EC150F1}"/>
                </a:ext>
              </a:extLst>
            </p:cNvPr>
            <p:cNvSpPr/>
            <p:nvPr/>
          </p:nvSpPr>
          <p:spPr>
            <a:xfrm>
              <a:off x="4297680" y="1428048"/>
              <a:ext cx="2438400" cy="10484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5B0B738-507A-EC29-BC9C-3E7D0B546D46}"/>
                </a:ext>
              </a:extLst>
            </p:cNvPr>
            <p:cNvSpPr/>
            <p:nvPr/>
          </p:nvSpPr>
          <p:spPr>
            <a:xfrm rot="1523901">
              <a:off x="6095289" y="2386770"/>
              <a:ext cx="1158033" cy="4267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6CC2B582-6A84-4763-8C9E-137C0086E3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" y="116215"/>
            <a:ext cx="11353140" cy="79904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Example of HIE ISOLDE </a:t>
            </a:r>
            <a:r>
              <a:rPr lang="en-US" dirty="0" err="1"/>
              <a:t>cryo</a:t>
            </a:r>
            <a:r>
              <a:rPr lang="en-US" dirty="0"/>
              <a:t> system</a:t>
            </a:r>
            <a:endParaRPr lang="fr-FR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D152A59-96E5-5B07-110E-4F2A5D1C235A}"/>
              </a:ext>
            </a:extLst>
          </p:cNvPr>
          <p:cNvGrpSpPr/>
          <p:nvPr/>
        </p:nvGrpSpPr>
        <p:grpSpPr>
          <a:xfrm>
            <a:off x="115599" y="4584584"/>
            <a:ext cx="2988958" cy="2030912"/>
            <a:chOff x="3524409" y="4722461"/>
            <a:chExt cx="6257228" cy="399750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F82389D-9C8E-40DD-87CB-818BEFFEB3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4409" y="4722461"/>
              <a:ext cx="6257228" cy="399750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12C9D2F-97BC-44EF-8CB7-D5D85C2627E5}"/>
                </a:ext>
              </a:extLst>
            </p:cNvPr>
            <p:cNvSpPr txBox="1"/>
            <p:nvPr/>
          </p:nvSpPr>
          <p:spPr>
            <a:xfrm>
              <a:off x="4275452" y="7671961"/>
              <a:ext cx="3662473" cy="6799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Linde 35 g/s </a:t>
              </a:r>
              <a:r>
                <a:rPr lang="en-US" sz="1200" dirty="0" err="1">
                  <a:solidFill>
                    <a:srgbClr val="FFFF00"/>
                  </a:solidFill>
                </a:rPr>
                <a:t>coldbox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E726511-EB93-B81D-281A-9D415735BA6F}"/>
              </a:ext>
            </a:extLst>
          </p:cNvPr>
          <p:cNvGrpSpPr/>
          <p:nvPr/>
        </p:nvGrpSpPr>
        <p:grpSpPr>
          <a:xfrm>
            <a:off x="3092883" y="4584584"/>
            <a:ext cx="3764064" cy="2053764"/>
            <a:chOff x="4040616" y="1187600"/>
            <a:chExt cx="7497792" cy="420104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E1BFE28-0657-09BF-D16D-84C1CA38D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40616" y="1187600"/>
              <a:ext cx="7497792" cy="420104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A3E2755-560E-5D30-E37E-73DDC4D8C372}"/>
                </a:ext>
              </a:extLst>
            </p:cNvPr>
            <p:cNvSpPr txBox="1"/>
            <p:nvPr/>
          </p:nvSpPr>
          <p:spPr>
            <a:xfrm>
              <a:off x="4337902" y="4464193"/>
              <a:ext cx="6903218" cy="7145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FFFF00"/>
                  </a:solidFill>
                </a:rPr>
                <a:t>Warm compressor station (Mayekawa)</a:t>
              </a:r>
              <a:endParaRPr lang="fr-FR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CA26ED2-84AD-3594-3E74-CA287F924BE3}"/>
              </a:ext>
            </a:extLst>
          </p:cNvPr>
          <p:cNvGrpSpPr/>
          <p:nvPr/>
        </p:nvGrpSpPr>
        <p:grpSpPr>
          <a:xfrm>
            <a:off x="9107424" y="3575466"/>
            <a:ext cx="2906229" cy="3043797"/>
            <a:chOff x="9107424" y="3575466"/>
            <a:chExt cx="2906229" cy="3043797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539B632-BBBA-305F-88CC-AD4DA1332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07424" y="3575466"/>
              <a:ext cx="2906229" cy="304003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3E8B764-2580-7C97-67D0-D30012C2307B}"/>
                </a:ext>
              </a:extLst>
            </p:cNvPr>
            <p:cNvSpPr txBox="1"/>
            <p:nvPr/>
          </p:nvSpPr>
          <p:spPr>
            <a:xfrm>
              <a:off x="9533775" y="6342264"/>
              <a:ext cx="23423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70C0"/>
                  </a:solidFill>
                </a:rPr>
                <a:t>Inside a HIE Isolde Cryomodule</a:t>
              </a:r>
              <a:endParaRPr lang="fr-FR" sz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BF8BDA64-017A-8F07-B0FA-55ECEB8A8C8C}"/>
              </a:ext>
            </a:extLst>
          </p:cNvPr>
          <p:cNvSpPr/>
          <p:nvPr/>
        </p:nvSpPr>
        <p:spPr>
          <a:xfrm>
            <a:off x="1756377" y="2550814"/>
            <a:ext cx="2073244" cy="17563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Cryoplant</a:t>
            </a:r>
            <a:endParaRPr lang="fr-FR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E80698B-0A95-402D-CA6B-6B3061D27B16}"/>
              </a:ext>
            </a:extLst>
          </p:cNvPr>
          <p:cNvSpPr/>
          <p:nvPr/>
        </p:nvSpPr>
        <p:spPr>
          <a:xfrm>
            <a:off x="7330297" y="2550814"/>
            <a:ext cx="2073244" cy="17563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SC device</a:t>
            </a:r>
            <a:endParaRPr lang="fr-FR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813AB75-BFB6-3552-2243-EDE9405F7BF8}"/>
              </a:ext>
            </a:extLst>
          </p:cNvPr>
          <p:cNvSpPr txBox="1"/>
          <p:nvPr/>
        </p:nvSpPr>
        <p:spPr>
          <a:xfrm>
            <a:off x="4415313" y="3544611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Cryogen transfer line</a:t>
            </a:r>
            <a:endParaRPr lang="fr-FR" dirty="0">
              <a:solidFill>
                <a:srgbClr val="0070C0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D08550-1725-D3D7-F1F3-31E41F33695E}"/>
              </a:ext>
            </a:extLst>
          </p:cNvPr>
          <p:cNvSpPr/>
          <p:nvPr/>
        </p:nvSpPr>
        <p:spPr>
          <a:xfrm>
            <a:off x="3832369" y="3249091"/>
            <a:ext cx="3500677" cy="3168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F8A22E-8A09-7D2E-DF78-590AAF48629C}"/>
              </a:ext>
            </a:extLst>
          </p:cNvPr>
          <p:cNvCxnSpPr>
            <a:cxnSpLocks/>
          </p:cNvCxnSpPr>
          <p:nvPr/>
        </p:nvCxnSpPr>
        <p:spPr>
          <a:xfrm>
            <a:off x="3832369" y="3344153"/>
            <a:ext cx="3500677" cy="0"/>
          </a:xfrm>
          <a:prstGeom prst="straightConnector1">
            <a:avLst/>
          </a:prstGeom>
          <a:ln w="31750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339E81A-8B25-7C92-4AA2-09B64277DA19}"/>
              </a:ext>
            </a:extLst>
          </p:cNvPr>
          <p:cNvCxnSpPr>
            <a:cxnSpLocks/>
          </p:cNvCxnSpPr>
          <p:nvPr/>
        </p:nvCxnSpPr>
        <p:spPr>
          <a:xfrm>
            <a:off x="3830863" y="3478447"/>
            <a:ext cx="3500677" cy="0"/>
          </a:xfrm>
          <a:prstGeom prst="straightConnector1">
            <a:avLst/>
          </a:prstGeom>
          <a:ln w="31750">
            <a:solidFill>
              <a:srgbClr val="0066FF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3AC05A8-C146-1A0F-1483-EA4437D08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06036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D951-EC14-083F-71D9-90EDCEBD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Positioning of SC devices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20AFA-9FA5-E1B6-0534-B126039FC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34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3">
            <a:extLst>
              <a:ext uri="{FF2B5EF4-FFF2-40B4-BE49-F238E27FC236}">
                <a16:creationId xmlns:a16="http://schemas.microsoft.com/office/drawing/2014/main" id="{8A0FEFF4-E137-5364-951E-291345CE6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520"/>
          <a:stretch/>
        </p:blipFill>
        <p:spPr>
          <a:xfrm>
            <a:off x="8205309" y="2610831"/>
            <a:ext cx="3179351" cy="2923488"/>
          </a:xfrm>
          <a:prstGeom prst="rect">
            <a:avLst/>
          </a:prstGeom>
        </p:spPr>
      </p:pic>
      <p:pic>
        <p:nvPicPr>
          <p:cNvPr id="37" name="Picture 25" descr="Diagram&#10;&#10;Description automatically generated">
            <a:extLst>
              <a:ext uri="{FF2B5EF4-FFF2-40B4-BE49-F238E27FC236}">
                <a16:creationId xmlns:a16="http://schemas.microsoft.com/office/drawing/2014/main" id="{14DAF8CE-91DC-62D2-7F5D-4F25DC67391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338" t="5179" b="55183"/>
          <a:stretch/>
        </p:blipFill>
        <p:spPr>
          <a:xfrm>
            <a:off x="3824764" y="2500121"/>
            <a:ext cx="2503825" cy="23700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D9818E1-A101-673B-BF01-486BD9F135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313" y="37105"/>
            <a:ext cx="11834802" cy="799041"/>
          </a:xfrm>
        </p:spPr>
        <p:txBody>
          <a:bodyPr>
            <a:normAutofit/>
          </a:bodyPr>
          <a:lstStyle/>
          <a:p>
            <a:r>
              <a:rPr lang="en-US" dirty="0"/>
              <a:t>Positioning of a SC device in the accelerator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065F3-CC3F-40AC-3B27-4E6072A36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91" y="900456"/>
            <a:ext cx="11905069" cy="949540"/>
          </a:xfrm>
        </p:spPr>
        <p:txBody>
          <a:bodyPr>
            <a:normAutofit/>
          </a:bodyPr>
          <a:lstStyle/>
          <a:p>
            <a:r>
              <a:rPr lang="en-GB" sz="2800" i="1" kern="0" dirty="0"/>
              <a:t>Accurate</a:t>
            </a:r>
            <a:r>
              <a:rPr lang="en-GB" sz="2800" kern="0" dirty="0"/>
              <a:t> &amp; </a:t>
            </a:r>
            <a:r>
              <a:rPr lang="en-GB" sz="2800" i="1" kern="0" dirty="0"/>
              <a:t>reproducible</a:t>
            </a:r>
            <a:r>
              <a:rPr lang="en-GB" sz="2800" kern="0" dirty="0"/>
              <a:t> </a:t>
            </a:r>
            <a:r>
              <a:rPr lang="en-GB" sz="2800" kern="0" dirty="0">
                <a:solidFill>
                  <a:srgbClr val="0070C0"/>
                </a:solidFill>
              </a:rPr>
              <a:t>alignment </a:t>
            </a:r>
            <a:r>
              <a:rPr lang="en-GB" sz="2800" kern="0" dirty="0"/>
              <a:t>of the SC device </a:t>
            </a:r>
            <a:r>
              <a:rPr lang="en-GB" sz="2800" kern="0" dirty="0" err="1"/>
              <a:t>w.r.t.</a:t>
            </a:r>
            <a:r>
              <a:rPr lang="en-GB" sz="2800" kern="0" dirty="0"/>
              <a:t> a </a:t>
            </a:r>
            <a:r>
              <a:rPr lang="en-GB" u="sng" kern="0" dirty="0"/>
              <a:t>tunnel</a:t>
            </a:r>
            <a:r>
              <a:rPr lang="en-GB" sz="2800" u="sng" kern="0" dirty="0"/>
              <a:t> geodesic network</a:t>
            </a:r>
          </a:p>
          <a:p>
            <a:pPr marL="0" indent="0">
              <a:buNone/>
            </a:pPr>
            <a:endParaRPr lang="en-GB" kern="0" dirty="0"/>
          </a:p>
        </p:txBody>
      </p:sp>
      <p:sp>
        <p:nvSpPr>
          <p:cNvPr id="29" name="Espace réservé du contenu 1">
            <a:extLst>
              <a:ext uri="{FF2B5EF4-FFF2-40B4-BE49-F238E27FC236}">
                <a16:creationId xmlns:a16="http://schemas.microsoft.com/office/drawing/2014/main" id="{CA6FAA8D-71A0-F51E-48F4-CFEDD2BD9C37}"/>
              </a:ext>
            </a:extLst>
          </p:cNvPr>
          <p:cNvSpPr txBox="1">
            <a:spLocks/>
          </p:cNvSpPr>
          <p:nvPr/>
        </p:nvSpPr>
        <p:spPr>
          <a:xfrm>
            <a:off x="5458127" y="1507991"/>
            <a:ext cx="6718738" cy="124514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rgbClr val="0070C0"/>
                </a:solidFill>
              </a:rPr>
              <a:t>Survey team</a:t>
            </a:r>
            <a:r>
              <a:rPr lang="en-US" sz="2400" dirty="0"/>
              <a:t> measures </a:t>
            </a:r>
            <a:r>
              <a:rPr lang="en-US" sz="2400" dirty="0">
                <a:solidFill>
                  <a:srgbClr val="0070C0"/>
                </a:solidFill>
              </a:rPr>
              <a:t>fiducials</a:t>
            </a:r>
            <a:r>
              <a:rPr lang="en-US" sz="2400" dirty="0"/>
              <a:t> on the </a:t>
            </a:r>
            <a:r>
              <a:rPr lang="en-US" sz="2400" dirty="0">
                <a:solidFill>
                  <a:srgbClr val="0070C0"/>
                </a:solidFill>
              </a:rPr>
              <a:t>cryostat vessel </a:t>
            </a:r>
            <a:r>
              <a:rPr lang="en-US" sz="2400" dirty="0"/>
              <a:t>(not directly the SC device inside the vessel!)</a:t>
            </a:r>
          </a:p>
          <a:p>
            <a:r>
              <a:rPr lang="en-US" sz="2400" dirty="0"/>
              <a:t>Typically, alignment within a </a:t>
            </a:r>
            <a:r>
              <a:rPr lang="en-US" sz="2400" dirty="0">
                <a:solidFill>
                  <a:srgbClr val="0070C0"/>
                </a:solidFill>
              </a:rPr>
              <a:t>few tenths of mm</a:t>
            </a:r>
            <a:r>
              <a:rPr lang="en-US" sz="2400" dirty="0"/>
              <a:t> </a:t>
            </a:r>
            <a:r>
              <a:rPr lang="en-US" sz="2400" dirty="0" err="1"/>
              <a:t>w.r.t.</a:t>
            </a:r>
            <a:r>
              <a:rPr lang="en-US" sz="2400" dirty="0"/>
              <a:t> nominal positions     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92DDDD8D-4D06-DCE8-F270-CA477C78CD44}"/>
              </a:ext>
            </a:extLst>
          </p:cNvPr>
          <p:cNvSpPr txBox="1">
            <a:spLocks/>
          </p:cNvSpPr>
          <p:nvPr/>
        </p:nvSpPr>
        <p:spPr>
          <a:xfrm>
            <a:off x="178599" y="5862343"/>
            <a:ext cx="11834801" cy="77444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à"/>
            </a:pPr>
            <a:r>
              <a:rPr lang="en-GB" sz="4100" kern="0" dirty="0"/>
              <a:t> Survey consider </a:t>
            </a:r>
            <a:r>
              <a:rPr lang="en-GB" sz="4100" kern="0" dirty="0">
                <a:solidFill>
                  <a:srgbClr val="0070C0"/>
                </a:solidFill>
              </a:rPr>
              <a:t>cryostat</a:t>
            </a:r>
            <a:r>
              <a:rPr lang="en-GB" sz="4100" kern="0" dirty="0"/>
              <a:t> and </a:t>
            </a:r>
            <a:r>
              <a:rPr lang="en-GB" sz="4100" kern="0" dirty="0">
                <a:solidFill>
                  <a:srgbClr val="0070C0"/>
                </a:solidFill>
              </a:rPr>
              <a:t>SC device </a:t>
            </a:r>
            <a:r>
              <a:rPr lang="en-GB" sz="4100" kern="0" dirty="0"/>
              <a:t>are </a:t>
            </a:r>
            <a:r>
              <a:rPr lang="en-GB" sz="4100" kern="0" dirty="0">
                <a:solidFill>
                  <a:srgbClr val="0070C0"/>
                </a:solidFill>
              </a:rPr>
              <a:t>rigid bodies </a:t>
            </a:r>
            <a:r>
              <a:rPr lang="en-GB" sz="4100" kern="0" dirty="0"/>
              <a:t>!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GB" sz="4100" kern="0" dirty="0"/>
              <a:t> </a:t>
            </a:r>
            <a:r>
              <a:rPr lang="en-GB" sz="4100" kern="0" dirty="0">
                <a:solidFill>
                  <a:srgbClr val="0070C0"/>
                </a:solidFill>
              </a:rPr>
              <a:t>Alignment</a:t>
            </a:r>
            <a:r>
              <a:rPr lang="en-GB" sz="4100" kern="0" dirty="0"/>
              <a:t> is done by adjusting </a:t>
            </a:r>
            <a:r>
              <a:rPr lang="en-GB" sz="4100" kern="0" dirty="0">
                <a:solidFill>
                  <a:srgbClr val="0070C0"/>
                </a:solidFill>
              </a:rPr>
              <a:t>external jacks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kern="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54F110D-87A8-79A1-EEBA-3594EE46B367}"/>
              </a:ext>
            </a:extLst>
          </p:cNvPr>
          <p:cNvCxnSpPr>
            <a:cxnSpLocks/>
            <a:stCxn id="40" idx="3"/>
          </p:cNvCxnSpPr>
          <p:nvPr/>
        </p:nvCxnSpPr>
        <p:spPr>
          <a:xfrm flipV="1">
            <a:off x="5273137" y="4886865"/>
            <a:ext cx="158083" cy="36835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BAD1BDC2-F5E6-0648-DCF9-11BED195BBA1}"/>
              </a:ext>
            </a:extLst>
          </p:cNvPr>
          <p:cNvSpPr txBox="1"/>
          <p:nvPr/>
        </p:nvSpPr>
        <p:spPr>
          <a:xfrm>
            <a:off x="4099418" y="5124410"/>
            <a:ext cx="11737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70C0"/>
                </a:solidFill>
              </a:rPr>
              <a:t>Alignment jacks</a:t>
            </a:r>
            <a:endParaRPr lang="fr-FR" sz="1100" dirty="0">
              <a:solidFill>
                <a:srgbClr val="0070C0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E9BC33B-6A8F-3808-C4CE-A2C994280549}"/>
              </a:ext>
            </a:extLst>
          </p:cNvPr>
          <p:cNvGrpSpPr/>
          <p:nvPr/>
        </p:nvGrpSpPr>
        <p:grpSpPr>
          <a:xfrm>
            <a:off x="578607" y="2163641"/>
            <a:ext cx="3179351" cy="3249827"/>
            <a:chOff x="578607" y="2163641"/>
            <a:chExt cx="3179351" cy="324982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34E5C25-8F37-D283-8770-8AA875C23966}"/>
                </a:ext>
              </a:extLst>
            </p:cNvPr>
            <p:cNvGrpSpPr/>
            <p:nvPr/>
          </p:nvGrpSpPr>
          <p:grpSpPr>
            <a:xfrm>
              <a:off x="578607" y="2163641"/>
              <a:ext cx="3179351" cy="3249827"/>
              <a:chOff x="5234598" y="1703967"/>
              <a:chExt cx="3179351" cy="3249827"/>
            </a:xfrm>
          </p:grpSpPr>
          <p:pic>
            <p:nvPicPr>
              <p:cNvPr id="21" name="Picture 11" descr="A close-up of a car's wheel&#10;&#10;Description automatically generated with low confidence">
                <a:extLst>
                  <a:ext uri="{FF2B5EF4-FFF2-40B4-BE49-F238E27FC236}">
                    <a16:creationId xmlns:a16="http://schemas.microsoft.com/office/drawing/2014/main" id="{365C324F-02AF-051A-2818-FB7DE7C9A3B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4907" r="18430"/>
              <a:stretch/>
            </p:blipFill>
            <p:spPr>
              <a:xfrm rot="5400000">
                <a:off x="5199360" y="1739205"/>
                <a:ext cx="3249827" cy="3179351"/>
              </a:xfrm>
              <a:prstGeom prst="rect">
                <a:avLst/>
              </a:prstGeom>
            </p:spPr>
          </p:pic>
          <p:sp>
            <p:nvSpPr>
              <p:cNvPr id="22" name="Oval 16">
                <a:extLst>
                  <a:ext uri="{FF2B5EF4-FFF2-40B4-BE49-F238E27FC236}">
                    <a16:creationId xmlns:a16="http://schemas.microsoft.com/office/drawing/2014/main" id="{855B5E77-6D4D-8A40-EE2F-432295014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39059" y="2474324"/>
                <a:ext cx="195024" cy="203678"/>
              </a:xfrm>
              <a:prstGeom prst="ellipse">
                <a:avLst/>
              </a:prstGeom>
              <a:solidFill>
                <a:srgbClr val="3333FF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3" name="Oval 16">
                <a:extLst>
                  <a:ext uri="{FF2B5EF4-FFF2-40B4-BE49-F238E27FC236}">
                    <a16:creationId xmlns:a16="http://schemas.microsoft.com/office/drawing/2014/main" id="{C1ACB01D-B362-775A-7171-DCAE9BF1E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273133" y="2430029"/>
                <a:ext cx="195024" cy="203678"/>
              </a:xfrm>
              <a:prstGeom prst="ellipse">
                <a:avLst/>
              </a:prstGeom>
              <a:solidFill>
                <a:srgbClr val="3333FF"/>
              </a:solidFill>
              <a:ln w="9525">
                <a:solidFill>
                  <a:srgbClr val="3333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4" name="Oval 13">
                <a:extLst>
                  <a:ext uri="{FF2B5EF4-FFF2-40B4-BE49-F238E27FC236}">
                    <a16:creationId xmlns:a16="http://schemas.microsoft.com/office/drawing/2014/main" id="{F992FB0D-3BC8-F21B-5E7F-237500C1B4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64844" y="4172832"/>
                <a:ext cx="195023" cy="207727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  <p:sp>
            <p:nvSpPr>
              <p:cNvPr id="25" name="Oval 13">
                <a:extLst>
                  <a:ext uri="{FF2B5EF4-FFF2-40B4-BE49-F238E27FC236}">
                    <a16:creationId xmlns:a16="http://schemas.microsoft.com/office/drawing/2014/main" id="{217DC71E-CCD4-0D5C-F0DE-6A5DCA814C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30134" y="4161061"/>
                <a:ext cx="195022" cy="20772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fr-CH"/>
              </a:p>
            </p:txBody>
          </p:sp>
        </p:grpSp>
        <p:pic>
          <p:nvPicPr>
            <p:cNvPr id="4" name="Image 8">
              <a:extLst>
                <a:ext uri="{FF2B5EF4-FFF2-40B4-BE49-F238E27FC236}">
                  <a16:creationId xmlns:a16="http://schemas.microsoft.com/office/drawing/2014/main" id="{491462F4-C9C5-C058-D64B-AA0CBC2F824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5139" t="15619" r="10446" b="23818"/>
            <a:stretch/>
          </p:blipFill>
          <p:spPr>
            <a:xfrm>
              <a:off x="2981722" y="2560038"/>
              <a:ext cx="520346" cy="954098"/>
            </a:xfrm>
            <a:prstGeom prst="rect">
              <a:avLst/>
            </a:prstGeom>
          </p:spPr>
        </p:pic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45D3805C-1BD6-BA8C-1D04-A475C35569A1}"/>
                </a:ext>
              </a:extLst>
            </p:cNvPr>
            <p:cNvCxnSpPr/>
            <p:nvPr/>
          </p:nvCxnSpPr>
          <p:spPr>
            <a:xfrm flipH="1">
              <a:off x="1825661" y="2712280"/>
              <a:ext cx="1316047" cy="2792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67BBD24-3489-7832-1ED1-7E805AA6F6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45613" y="2712225"/>
              <a:ext cx="398617" cy="27931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92F46B0-F75B-8F32-E727-EAF6A988A76E}"/>
              </a:ext>
            </a:extLst>
          </p:cNvPr>
          <p:cNvSpPr txBox="1"/>
          <p:nvPr/>
        </p:nvSpPr>
        <p:spPr>
          <a:xfrm>
            <a:off x="2019983" y="2242817"/>
            <a:ext cx="22345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en-ZA" sz="1400" b="1" dirty="0">
                <a:solidFill>
                  <a:srgbClr val="FFFF00"/>
                </a:solidFill>
              </a:rPr>
              <a:t>Laser-tracker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C680C90-A8A1-957D-2693-94707901B6B6}"/>
              </a:ext>
            </a:extLst>
          </p:cNvPr>
          <p:cNvSpPr txBox="1"/>
          <p:nvPr/>
        </p:nvSpPr>
        <p:spPr>
          <a:xfrm>
            <a:off x="8494125" y="5356198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Aligning elements in a ring</a:t>
            </a:r>
            <a:endParaRPr lang="fr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C94ED3-0177-0E07-516A-302E9572F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4520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974AB83D-9490-FCAF-18D4-41C402A07AD4}"/>
              </a:ext>
            </a:extLst>
          </p:cNvPr>
          <p:cNvGrpSpPr/>
          <p:nvPr/>
        </p:nvGrpSpPr>
        <p:grpSpPr>
          <a:xfrm>
            <a:off x="8739185" y="3013537"/>
            <a:ext cx="3297257" cy="3022419"/>
            <a:chOff x="3398190" y="3687911"/>
            <a:chExt cx="3297257" cy="3022419"/>
          </a:xfrm>
        </p:grpSpPr>
        <p:grpSp>
          <p:nvGrpSpPr>
            <p:cNvPr id="5" name="Group 73">
              <a:extLst>
                <a:ext uri="{FF2B5EF4-FFF2-40B4-BE49-F238E27FC236}">
                  <a16:creationId xmlns:a16="http://schemas.microsoft.com/office/drawing/2014/main" id="{15CF5D5A-14FA-D72C-B356-51BDB55B504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8190" y="3687911"/>
              <a:ext cx="3297257" cy="3022419"/>
              <a:chOff x="448" y="592"/>
              <a:chExt cx="3721" cy="3459"/>
            </a:xfrm>
          </p:grpSpPr>
          <p:pic>
            <p:nvPicPr>
              <p:cNvPr id="6" name="Picture 50" descr="LHC_Dip_Xsect107v2001">
                <a:extLst>
                  <a:ext uri="{FF2B5EF4-FFF2-40B4-BE49-F238E27FC236}">
                    <a16:creationId xmlns:a16="http://schemas.microsoft.com/office/drawing/2014/main" id="{B14045CA-A86A-1040-55B2-4FA12570B7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691" r="25719" b="4667"/>
              <a:stretch/>
            </p:blipFill>
            <p:spPr bwMode="auto">
              <a:xfrm>
                <a:off x="569" y="592"/>
                <a:ext cx="3600" cy="345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 Box 52">
                <a:extLst>
                  <a:ext uri="{FF2B5EF4-FFF2-40B4-BE49-F238E27FC236}">
                    <a16:creationId xmlns:a16="http://schemas.microsoft.com/office/drawing/2014/main" id="{9E5B1355-B1D9-0F18-FD59-1089B25AAB4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48" y="665"/>
                <a:ext cx="1828" cy="30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38100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pPr algn="ctr" eaLnBrk="0" hangingPunct="0">
                  <a:spcBef>
                    <a:spcPct val="50000"/>
                  </a:spcBef>
                  <a:buFontTx/>
                  <a:buNone/>
                </a:pPr>
                <a:r>
                  <a:rPr lang="en-US" b="1" dirty="0">
                    <a:solidFill>
                      <a:srgbClr val="0070C0"/>
                    </a:solidFill>
                    <a:latin typeface="Book Antiqua" pitchFamily="18" charset="0"/>
                  </a:rPr>
                  <a:t>Main dipole </a:t>
                </a:r>
              </a:p>
            </p:txBody>
          </p:sp>
        </p:grp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EF1AC4B7-2D37-C0CA-02DB-1880D343D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01349" y="4790052"/>
              <a:ext cx="195023" cy="207727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  <p:sp>
          <p:nvSpPr>
            <p:cNvPr id="17" name="Oval 13">
              <a:extLst>
                <a:ext uri="{FF2B5EF4-FFF2-40B4-BE49-F238E27FC236}">
                  <a16:creationId xmlns:a16="http://schemas.microsoft.com/office/drawing/2014/main" id="{2C12C174-4B3C-6067-F619-5C5546332F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71678" y="4790052"/>
              <a:ext cx="195022" cy="20772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CH"/>
            </a:p>
          </p:txBody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4065F3-CC3F-40AC-3B27-4E6072A36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370" y="912297"/>
            <a:ext cx="8139195" cy="4829742"/>
          </a:xfrm>
        </p:spPr>
        <p:txBody>
          <a:bodyPr>
            <a:normAutofit fontScale="5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100" kern="0" dirty="0"/>
              <a:t>Cryostats/SC device </a:t>
            </a:r>
            <a:r>
              <a:rPr lang="en-GB" sz="5100" kern="0" dirty="0">
                <a:solidFill>
                  <a:srgbClr val="0070C0"/>
                </a:solidFill>
              </a:rPr>
              <a:t>are not rigid bodies: 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5100" kern="0" dirty="0">
                <a:solidFill>
                  <a:srgbClr val="0070C0"/>
                </a:solidFill>
              </a:rPr>
              <a:t>SC devices </a:t>
            </a:r>
            <a:r>
              <a:rPr lang="en-GB" sz="5100" kern="0" dirty="0"/>
              <a:t>are </a:t>
            </a:r>
            <a:r>
              <a:rPr lang="en-GB" sz="5100" kern="0" dirty="0">
                <a:solidFill>
                  <a:srgbClr val="0070C0"/>
                </a:solidFill>
              </a:rPr>
              <a:t>“weakly” supported </a:t>
            </a:r>
            <a:r>
              <a:rPr lang="en-GB" sz="5100" kern="0" dirty="0"/>
              <a:t>inside the cryostat (thermal efficiency!) </a:t>
            </a:r>
            <a:endParaRPr lang="en-GB" sz="5100" kern="0" dirty="0">
              <a:sym typeface="Wingdings" panose="05000000000000000000" pitchFamily="2" charset="2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5100" kern="0" dirty="0">
                <a:solidFill>
                  <a:srgbClr val="0070C0"/>
                </a:solidFill>
                <a:sym typeface="Wingdings" panose="05000000000000000000" pitchFamily="2" charset="2"/>
              </a:rPr>
              <a:t>Cryostat vessels </a:t>
            </a:r>
            <a:r>
              <a:rPr lang="en-GB" sz="5100" kern="0" dirty="0">
                <a:sym typeface="Wingdings" panose="05000000000000000000" pitchFamily="2" charset="2"/>
              </a:rPr>
              <a:t>are (generally) “relatively” rigid, and not subject to “excessive” permanent deformation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5100" kern="0" dirty="0">
                <a:sym typeface="Wingdings" panose="05000000000000000000" pitchFamily="2" charset="2"/>
              </a:rPr>
              <a:t> 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GB" sz="5100" kern="0" dirty="0">
                <a:solidFill>
                  <a:srgbClr val="0066FF"/>
                </a:solidFill>
                <a:sym typeface="Wingdings" panose="05000000000000000000" pitchFamily="2" charset="2"/>
              </a:rPr>
              <a:t>SC device supporting system: </a:t>
            </a:r>
            <a:r>
              <a:rPr lang="en-GB" sz="5100" kern="0" dirty="0">
                <a:sym typeface="Wingdings" panose="05000000000000000000" pitchFamily="2" charset="2"/>
              </a:rPr>
              <a:t>designed to guarantee </a:t>
            </a:r>
            <a:r>
              <a:rPr lang="en-GB" sz="4700" kern="0" dirty="0">
                <a:solidFill>
                  <a:srgbClr val="0070C0"/>
                </a:solidFill>
                <a:sym typeface="Wingdings" panose="05000000000000000000" pitchFamily="2" charset="2"/>
              </a:rPr>
              <a:t>“accurate &amp; reproducible positioning of the SC device </a:t>
            </a:r>
            <a:r>
              <a:rPr lang="en-GB" sz="4700" kern="0" dirty="0" err="1">
                <a:solidFill>
                  <a:srgbClr val="0070C0"/>
                </a:solidFill>
                <a:sym typeface="Wingdings" panose="05000000000000000000" pitchFamily="2" charset="2"/>
              </a:rPr>
              <a:t>w.r.t.</a:t>
            </a:r>
            <a:r>
              <a:rPr lang="en-GB" sz="4700" kern="0" dirty="0">
                <a:solidFill>
                  <a:srgbClr val="0070C0"/>
                </a:solidFill>
                <a:sym typeface="Wingdings" panose="05000000000000000000" pitchFamily="2" charset="2"/>
              </a:rPr>
              <a:t> to cryostat fiducials”</a:t>
            </a:r>
          </a:p>
          <a:p>
            <a:pPr marL="0" indent="0">
              <a:buNone/>
            </a:pPr>
            <a:endParaRPr lang="en-GB" sz="3200" i="1" kern="0" dirty="0"/>
          </a:p>
          <a:p>
            <a:endParaRPr lang="en-GB" kern="0" dirty="0"/>
          </a:p>
        </p:txBody>
      </p:sp>
      <p:sp>
        <p:nvSpPr>
          <p:cNvPr id="21" name="Oval 16">
            <a:extLst>
              <a:ext uri="{FF2B5EF4-FFF2-40B4-BE49-F238E27FC236}">
                <a16:creationId xmlns:a16="http://schemas.microsoft.com/office/drawing/2014/main" id="{EECF1F11-4346-14A9-E4C5-258F08B86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18993" y="3143644"/>
            <a:ext cx="195024" cy="203678"/>
          </a:xfrm>
          <a:prstGeom prst="ellipse">
            <a:avLst/>
          </a:prstGeom>
          <a:solidFill>
            <a:srgbClr val="3333FF"/>
          </a:solidFill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" name="Oval 16">
            <a:extLst>
              <a:ext uri="{FF2B5EF4-FFF2-40B4-BE49-F238E27FC236}">
                <a16:creationId xmlns:a16="http://schemas.microsoft.com/office/drawing/2014/main" id="{469DEBBC-8795-307D-120C-F2B8C4908A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236578" y="3181436"/>
            <a:ext cx="195024" cy="203678"/>
          </a:xfrm>
          <a:prstGeom prst="ellipse">
            <a:avLst/>
          </a:prstGeom>
          <a:solidFill>
            <a:srgbClr val="3333FF"/>
          </a:solidFill>
          <a:ln w="9525">
            <a:solidFill>
              <a:srgbClr val="3333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1367C98-59A3-346F-9F13-3D78B10A4842}"/>
              </a:ext>
            </a:extLst>
          </p:cNvPr>
          <p:cNvCxnSpPr/>
          <p:nvPr/>
        </p:nvCxnSpPr>
        <p:spPr>
          <a:xfrm>
            <a:off x="9240696" y="6269872"/>
            <a:ext cx="279674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63B3F40-E35B-AEDA-9939-D1E369707CEA}"/>
              </a:ext>
            </a:extLst>
          </p:cNvPr>
          <p:cNvCxnSpPr>
            <a:cxnSpLocks/>
          </p:cNvCxnSpPr>
          <p:nvPr/>
        </p:nvCxnSpPr>
        <p:spPr>
          <a:xfrm flipH="1">
            <a:off x="10430491" y="4349764"/>
            <a:ext cx="9364" cy="5886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18299679-7604-52C5-DF2D-D0257267695A}"/>
              </a:ext>
            </a:extLst>
          </p:cNvPr>
          <p:cNvCxnSpPr>
            <a:cxnSpLocks/>
          </p:cNvCxnSpPr>
          <p:nvPr/>
        </p:nvCxnSpPr>
        <p:spPr>
          <a:xfrm>
            <a:off x="10910184" y="4349764"/>
            <a:ext cx="0" cy="58866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2883C846-1918-314D-605A-E69B88641E32}"/>
              </a:ext>
            </a:extLst>
          </p:cNvPr>
          <p:cNvCxnSpPr>
            <a:cxnSpLocks/>
          </p:cNvCxnSpPr>
          <p:nvPr/>
        </p:nvCxnSpPr>
        <p:spPr>
          <a:xfrm>
            <a:off x="10439855" y="4938424"/>
            <a:ext cx="0" cy="4955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E8F013A-46FF-B82B-9D91-3EE130B5FC99}"/>
              </a:ext>
            </a:extLst>
          </p:cNvPr>
          <p:cNvCxnSpPr>
            <a:cxnSpLocks/>
          </p:cNvCxnSpPr>
          <p:nvPr/>
        </p:nvCxnSpPr>
        <p:spPr>
          <a:xfrm>
            <a:off x="10910184" y="4938424"/>
            <a:ext cx="0" cy="54353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Straight Arrow Connector 2051">
            <a:extLst>
              <a:ext uri="{FF2B5EF4-FFF2-40B4-BE49-F238E27FC236}">
                <a16:creationId xmlns:a16="http://schemas.microsoft.com/office/drawing/2014/main" id="{F0E180B5-0976-76F5-937F-5F0FB334AC18}"/>
              </a:ext>
            </a:extLst>
          </p:cNvPr>
          <p:cNvCxnSpPr>
            <a:cxnSpLocks/>
            <a:endCxn id="21" idx="4"/>
          </p:cNvCxnSpPr>
          <p:nvPr/>
        </p:nvCxnSpPr>
        <p:spPr>
          <a:xfrm flipH="1" flipV="1">
            <a:off x="10016505" y="3347322"/>
            <a:ext cx="342510" cy="20245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7" name="Straight Arrow Connector 2056">
            <a:extLst>
              <a:ext uri="{FF2B5EF4-FFF2-40B4-BE49-F238E27FC236}">
                <a16:creationId xmlns:a16="http://schemas.microsoft.com/office/drawing/2014/main" id="{CDB58911-58AA-A48A-61F8-33DB3691350A}"/>
              </a:ext>
            </a:extLst>
          </p:cNvPr>
          <p:cNvCxnSpPr>
            <a:cxnSpLocks/>
          </p:cNvCxnSpPr>
          <p:nvPr/>
        </p:nvCxnSpPr>
        <p:spPr>
          <a:xfrm flipV="1">
            <a:off x="10965162" y="3381067"/>
            <a:ext cx="392697" cy="210089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9" name="Isosceles Triangle 2058">
            <a:extLst>
              <a:ext uri="{FF2B5EF4-FFF2-40B4-BE49-F238E27FC236}">
                <a16:creationId xmlns:a16="http://schemas.microsoft.com/office/drawing/2014/main" id="{6FCDC51A-C23C-7D06-5231-DF2181879C4D}"/>
              </a:ext>
            </a:extLst>
          </p:cNvPr>
          <p:cNvSpPr/>
          <p:nvPr/>
        </p:nvSpPr>
        <p:spPr>
          <a:xfrm>
            <a:off x="9771638" y="5632764"/>
            <a:ext cx="489733" cy="595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60" name="Isosceles Triangle 2059">
            <a:extLst>
              <a:ext uri="{FF2B5EF4-FFF2-40B4-BE49-F238E27FC236}">
                <a16:creationId xmlns:a16="http://schemas.microsoft.com/office/drawing/2014/main" id="{F5FCBD6D-24B1-98CA-F436-F172B7E83681}"/>
              </a:ext>
            </a:extLst>
          </p:cNvPr>
          <p:cNvSpPr/>
          <p:nvPr/>
        </p:nvSpPr>
        <p:spPr>
          <a:xfrm>
            <a:off x="11089223" y="5632763"/>
            <a:ext cx="489733" cy="59581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CF1B5813-E5AB-80E3-495D-6007627DB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600" y="136525"/>
            <a:ext cx="11090275" cy="798513"/>
          </a:xfrm>
        </p:spPr>
        <p:txBody>
          <a:bodyPr>
            <a:normAutofit/>
          </a:bodyPr>
          <a:lstStyle/>
          <a:p>
            <a:r>
              <a:rPr lang="en-US" dirty="0"/>
              <a:t>Reproducible positioning, a tough requirement !  </a:t>
            </a:r>
            <a:endParaRPr lang="fr-FR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B393674-8E03-A57A-9F29-40B3B9E8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2E36BA-C916-E135-C804-AA394BAB4628}"/>
              </a:ext>
            </a:extLst>
          </p:cNvPr>
          <p:cNvSpPr txBox="1"/>
          <p:nvPr/>
        </p:nvSpPr>
        <p:spPr>
          <a:xfrm>
            <a:off x="-60266" y="6530113"/>
            <a:ext cx="11925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dirty="0">
                <a:solidFill>
                  <a:srgbClr val="0066FF"/>
                </a:solidFill>
              </a:rPr>
              <a:t>Note:</a:t>
            </a:r>
            <a:r>
              <a:rPr lang="fr-CH" sz="1600" dirty="0"/>
              <a:t> </a:t>
            </a:r>
            <a:r>
              <a:rPr lang="fr-CH" sz="1600" dirty="0" err="1"/>
              <a:t>internal</a:t>
            </a:r>
            <a:r>
              <a:rPr lang="fr-CH" sz="1600" dirty="0"/>
              <a:t> monitoring </a:t>
            </a:r>
            <a:r>
              <a:rPr lang="fr-CH" sz="1600" dirty="0" err="1"/>
              <a:t>excluded</a:t>
            </a:r>
            <a:r>
              <a:rPr lang="fr-CH" sz="1600" dirty="0"/>
              <a:t> for </a:t>
            </a:r>
            <a:r>
              <a:rPr lang="fr-CH" sz="1600" dirty="0" err="1"/>
              <a:t>cost</a:t>
            </a:r>
            <a:r>
              <a:rPr lang="fr-CH" sz="1600" dirty="0"/>
              <a:t> </a:t>
            </a:r>
            <a:r>
              <a:rPr lang="fr-CH" sz="1600" dirty="0" err="1"/>
              <a:t>reasons</a:t>
            </a:r>
            <a:r>
              <a:rPr lang="fr-CH" sz="1600" dirty="0"/>
              <a:t> in large machines (LHC, XFEL, etc.)</a:t>
            </a:r>
            <a:endParaRPr lang="en-GB" sz="1600" dirty="0"/>
          </a:p>
        </p:txBody>
      </p:sp>
      <p:pic>
        <p:nvPicPr>
          <p:cNvPr id="20" name="Image 8">
            <a:extLst>
              <a:ext uri="{FF2B5EF4-FFF2-40B4-BE49-F238E27FC236}">
                <a16:creationId xmlns:a16="http://schemas.microsoft.com/office/drawing/2014/main" id="{EEDC4298-AC4D-8907-A08D-48184EFA02D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661" t="15619" r="13645" b="23818"/>
          <a:stretch/>
        </p:blipFill>
        <p:spPr>
          <a:xfrm>
            <a:off x="8118871" y="3841479"/>
            <a:ext cx="1168926" cy="27993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08603ED-8DCA-D199-94EF-7F188F55E438}"/>
              </a:ext>
            </a:extLst>
          </p:cNvPr>
          <p:cNvSpPr/>
          <p:nvPr/>
        </p:nvSpPr>
        <p:spPr>
          <a:xfrm>
            <a:off x="291598" y="3862725"/>
            <a:ext cx="8070967" cy="15712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5F7E329-B227-746D-F3B7-BE96E5DC81AF}"/>
              </a:ext>
            </a:extLst>
          </p:cNvPr>
          <p:cNvCxnSpPr>
            <a:cxnSpLocks/>
          </p:cNvCxnSpPr>
          <p:nvPr/>
        </p:nvCxnSpPr>
        <p:spPr>
          <a:xfrm flipH="1">
            <a:off x="8926783" y="3355286"/>
            <a:ext cx="992210" cy="6866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DE97A65-E98D-A2D5-4723-6C25026C3DAD}"/>
              </a:ext>
            </a:extLst>
          </p:cNvPr>
          <p:cNvCxnSpPr>
            <a:cxnSpLocks/>
            <a:stCxn id="22" idx="3"/>
          </p:cNvCxnSpPr>
          <p:nvPr/>
        </p:nvCxnSpPr>
        <p:spPr>
          <a:xfrm flipH="1">
            <a:off x="8926783" y="3355286"/>
            <a:ext cx="2338356" cy="72664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27398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44DE825-52D4-CF83-F47E-5AC4C80577C1}"/>
              </a:ext>
            </a:extLst>
          </p:cNvPr>
          <p:cNvGrpSpPr/>
          <p:nvPr/>
        </p:nvGrpSpPr>
        <p:grpSpPr>
          <a:xfrm>
            <a:off x="7320536" y="911044"/>
            <a:ext cx="4769639" cy="2407579"/>
            <a:chOff x="7026876" y="978493"/>
            <a:chExt cx="4769639" cy="2407579"/>
          </a:xfrm>
        </p:grpSpPr>
        <p:pic>
          <p:nvPicPr>
            <p:cNvPr id="5" name="Picture 2" descr="Afficher l’image source">
              <a:extLst>
                <a:ext uri="{FF2B5EF4-FFF2-40B4-BE49-F238E27FC236}">
                  <a16:creationId xmlns:a16="http://schemas.microsoft.com/office/drawing/2014/main" id="{A6472E20-BB70-D8F9-6BD4-4C4FAF68185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5" t="20660" r="4291" b="12312"/>
            <a:stretch/>
          </p:blipFill>
          <p:spPr bwMode="auto">
            <a:xfrm>
              <a:off x="9488174" y="978493"/>
              <a:ext cx="2308341" cy="24075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Afficher l’image source">
              <a:extLst>
                <a:ext uri="{FF2B5EF4-FFF2-40B4-BE49-F238E27FC236}">
                  <a16:creationId xmlns:a16="http://schemas.microsoft.com/office/drawing/2014/main" id="{006B2872-B8FA-52EA-3080-50DE11D738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87" t="44833" r="54113" b="40989"/>
            <a:stretch/>
          </p:blipFill>
          <p:spPr bwMode="auto">
            <a:xfrm>
              <a:off x="7026876" y="1085207"/>
              <a:ext cx="2079802" cy="2265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FC561044-80F0-A803-FAFB-DDA328E3D4AF}"/>
                </a:ext>
              </a:extLst>
            </p:cNvPr>
            <p:cNvCxnSpPr>
              <a:cxnSpLocks/>
            </p:cNvCxnSpPr>
            <p:nvPr/>
          </p:nvCxnSpPr>
          <p:spPr>
            <a:xfrm>
              <a:off x="8266922" y="1261018"/>
              <a:ext cx="2127380" cy="649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6DCA930-5B2C-3068-C13A-C91C818DC6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7881" y="2277973"/>
              <a:ext cx="2016421" cy="81121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3EEFF03B-CE36-6760-8FE9-60DF0820B00B}"/>
              </a:ext>
            </a:extLst>
          </p:cNvPr>
          <p:cNvSpPr>
            <a:spLocks noChangeAspect="1"/>
          </p:cNvSpPr>
          <p:nvPr/>
        </p:nvSpPr>
        <p:spPr>
          <a:xfrm>
            <a:off x="8049738" y="1820224"/>
            <a:ext cx="642663" cy="666835"/>
          </a:xfrm>
          <a:prstGeom prst="ellipse">
            <a:avLst/>
          </a:prstGeom>
          <a:noFill/>
          <a:ln w="412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872739-B4FD-6007-3252-3BF6FF2D91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598002"/>
          </a:xfrm>
        </p:spPr>
        <p:txBody>
          <a:bodyPr>
            <a:normAutofit/>
          </a:bodyPr>
          <a:lstStyle/>
          <a:p>
            <a:r>
              <a:rPr lang="en-GB" sz="3000" dirty="0"/>
              <a:t>Positioning of magnets in cryostats: </a:t>
            </a:r>
            <a:r>
              <a:rPr lang="en-GB" sz="3000" dirty="0">
                <a:solidFill>
                  <a:srgbClr val="0066FF"/>
                </a:solidFill>
              </a:rPr>
              <a:t>how accurate/reproducible 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4A0133-3710-21A7-3BD3-0DEEF9CAEA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8" y="945294"/>
            <a:ext cx="7508403" cy="5603457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Dipole</a:t>
            </a:r>
            <a:r>
              <a:rPr lang="en-US" dirty="0"/>
              <a:t> magnet </a:t>
            </a:r>
            <a:r>
              <a:rPr lang="en-US" dirty="0">
                <a:solidFill>
                  <a:srgbClr val="0070C0"/>
                </a:solidFill>
              </a:rPr>
              <a:t>positioning</a:t>
            </a:r>
            <a:r>
              <a:rPr lang="en-US" dirty="0"/>
              <a:t>: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Transverse (x-z):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 tolerant</a:t>
            </a:r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 </a:t>
            </a:r>
            <a:r>
              <a:rPr lang="en-US" sz="2200" dirty="0">
                <a:sym typeface="Wingdings" panose="05000000000000000000" pitchFamily="2" charset="2"/>
              </a:rPr>
              <a:t>(</a:t>
            </a:r>
            <a:r>
              <a:rPr lang="en-US" sz="2200" dirty="0"/>
              <a:t>field has no horizontal axis). </a:t>
            </a:r>
            <a:r>
              <a:rPr lang="en-US" sz="2200" dirty="0">
                <a:sym typeface="Wingdings" panose="05000000000000000000" pitchFamily="2" charset="2"/>
              </a:rPr>
              <a:t>(LHC &lt; 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0.5 mm</a:t>
            </a:r>
            <a:r>
              <a:rPr lang="en-US" sz="2200" dirty="0">
                <a:sym typeface="Wingdings" panose="05000000000000000000" pitchFamily="2" charset="2"/>
              </a:rPr>
              <a:t> (rms)) </a:t>
            </a:r>
          </a:p>
          <a:p>
            <a:pPr marL="457200" lvl="1" indent="0"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Roll</a:t>
            </a:r>
            <a:r>
              <a:rPr lang="en-US" sz="2200" dirty="0">
                <a:sym typeface="Wingdings" panose="05000000000000000000" pitchFamily="2" charset="2"/>
              </a:rPr>
              <a:t> (about y):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sensitive</a:t>
            </a:r>
            <a:r>
              <a:rPr lang="en-US" sz="2200" dirty="0">
                <a:sym typeface="Wingdings" panose="05000000000000000000" pitchFamily="2" charset="2"/>
              </a:rPr>
              <a:t> (gives a kick  out of orbit plane). </a:t>
            </a:r>
            <a:r>
              <a:rPr lang="en-GB" sz="2200" dirty="0">
                <a:sym typeface="Wingdings" panose="05000000000000000000" pitchFamily="2" charset="2"/>
              </a:rPr>
              <a:t>(LHC &lt; 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0.5 </a:t>
            </a:r>
            <a:r>
              <a:rPr lang="en-GB" sz="2200" dirty="0" err="1">
                <a:solidFill>
                  <a:srgbClr val="FF0000"/>
                </a:solidFill>
                <a:sym typeface="Wingdings" panose="05000000000000000000" pitchFamily="2" charset="2"/>
              </a:rPr>
              <a:t>mrad</a:t>
            </a:r>
            <a:r>
              <a:rPr lang="en-GB" sz="22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200" dirty="0">
                <a:sym typeface="Wingdings" panose="05000000000000000000" pitchFamily="2" charset="2"/>
              </a:rPr>
              <a:t>(rms))</a:t>
            </a:r>
            <a:endParaRPr lang="en-US" sz="2200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Quadrupole</a:t>
            </a:r>
            <a:r>
              <a:rPr lang="en-US" dirty="0">
                <a:sym typeface="Wingdings" panose="05000000000000000000" pitchFamily="2" charset="2"/>
              </a:rPr>
              <a:t> magnet </a:t>
            </a:r>
            <a:r>
              <a:rPr lang="en-US" dirty="0">
                <a:solidFill>
                  <a:srgbClr val="0070C0"/>
                </a:solidFill>
                <a:sym typeface="Wingdings" panose="05000000000000000000" pitchFamily="2" charset="2"/>
              </a:rPr>
              <a:t>positioning</a:t>
            </a:r>
            <a:r>
              <a:rPr lang="en-US" dirty="0">
                <a:sym typeface="Wingdings" panose="05000000000000000000" pitchFamily="2" charset="2"/>
              </a:rPr>
              <a:t>:</a:t>
            </a: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Transverse (x-z):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sensitive </a:t>
            </a:r>
            <a:r>
              <a:rPr lang="en-US" sz="2200" dirty="0">
                <a:sym typeface="Wingdings" panose="05000000000000000000" pitchFamily="2" charset="2"/>
              </a:rPr>
              <a:t>(magnetic axis).                (LHC &lt; </a:t>
            </a:r>
            <a:r>
              <a:rPr lang="en-US" sz="2200" dirty="0">
                <a:solidFill>
                  <a:srgbClr val="FF0000"/>
                </a:solidFill>
                <a:sym typeface="Wingdings" panose="05000000000000000000" pitchFamily="2" charset="2"/>
              </a:rPr>
              <a:t>0.25 mm </a:t>
            </a:r>
            <a:r>
              <a:rPr lang="en-US" sz="2200" dirty="0">
                <a:sym typeface="Wingdings" panose="05000000000000000000" pitchFamily="2" charset="2"/>
              </a:rPr>
              <a:t>(rms))</a:t>
            </a:r>
          </a:p>
          <a:p>
            <a:pPr marL="457200" lvl="1" indent="0">
              <a:buNone/>
            </a:pPr>
            <a:endParaRPr lang="en-US" sz="2200" dirty="0">
              <a:sym typeface="Wingdings" panose="05000000000000000000" pitchFamily="2" charset="2"/>
            </a:endParaRPr>
          </a:p>
          <a:p>
            <a:pPr lvl="1"/>
            <a:r>
              <a:rPr lang="en-US" sz="2200" dirty="0">
                <a:solidFill>
                  <a:srgbClr val="0070C0"/>
                </a:solidFill>
                <a:sym typeface="Wingdings" panose="05000000000000000000" pitchFamily="2" charset="2"/>
              </a:rPr>
              <a:t>Roll</a:t>
            </a:r>
            <a:r>
              <a:rPr lang="en-US" sz="2200" dirty="0">
                <a:sym typeface="Wingdings" panose="05000000000000000000" pitchFamily="2" charset="2"/>
              </a:rPr>
              <a:t> (about y)</a:t>
            </a:r>
            <a:r>
              <a:rPr lang="en-GB" sz="2200" dirty="0">
                <a:sym typeface="Wingdings" panose="05000000000000000000" pitchFamily="2" charset="2"/>
              </a:rPr>
              <a:t>: </a:t>
            </a:r>
            <a:r>
              <a:rPr lang="en-US" sz="2200" dirty="0">
                <a:solidFill>
                  <a:srgbClr val="00B050"/>
                </a:solidFill>
                <a:sym typeface="Wingdings" panose="05000000000000000000" pitchFamily="2" charset="2"/>
              </a:rPr>
              <a:t>tolerant                                           </a:t>
            </a:r>
            <a:r>
              <a:rPr lang="en-GB" sz="2200" dirty="0">
                <a:sym typeface="Wingdings" panose="05000000000000000000" pitchFamily="2" charset="2"/>
              </a:rPr>
              <a:t>(LHC &lt; </a:t>
            </a:r>
            <a:r>
              <a:rPr lang="en-GB" sz="2200" dirty="0">
                <a:solidFill>
                  <a:srgbClr val="00B050"/>
                </a:solidFill>
                <a:sym typeface="Wingdings" panose="05000000000000000000" pitchFamily="2" charset="2"/>
              </a:rPr>
              <a:t>1 </a:t>
            </a:r>
            <a:r>
              <a:rPr lang="en-GB" sz="2200" dirty="0" err="1">
                <a:solidFill>
                  <a:srgbClr val="00B050"/>
                </a:solidFill>
                <a:sym typeface="Wingdings" panose="05000000000000000000" pitchFamily="2" charset="2"/>
              </a:rPr>
              <a:t>mrad</a:t>
            </a:r>
            <a:r>
              <a:rPr lang="en-GB" sz="2200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en-GB" sz="2200" dirty="0">
                <a:sym typeface="Wingdings" panose="05000000000000000000" pitchFamily="2" charset="2"/>
              </a:rPr>
              <a:t>(rms))</a:t>
            </a:r>
            <a:endParaRPr lang="en-US" sz="2200" dirty="0">
              <a:sym typeface="Wingdings" panose="05000000000000000000" pitchFamily="2" charset="2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E4468EB-FE6D-F48C-D8C4-10F3B019A8DB}"/>
              </a:ext>
            </a:extLst>
          </p:cNvPr>
          <p:cNvCxnSpPr>
            <a:cxnSpLocks/>
          </p:cNvCxnSpPr>
          <p:nvPr/>
        </p:nvCxnSpPr>
        <p:spPr>
          <a:xfrm>
            <a:off x="8165805" y="2150613"/>
            <a:ext cx="659218" cy="0"/>
          </a:xfrm>
          <a:prstGeom prst="line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DE224DB0-46D9-E098-F123-C968808E890B}"/>
              </a:ext>
            </a:extLst>
          </p:cNvPr>
          <p:cNvCxnSpPr>
            <a:cxnSpLocks/>
          </p:cNvCxnSpPr>
          <p:nvPr/>
        </p:nvCxnSpPr>
        <p:spPr>
          <a:xfrm flipV="1">
            <a:off x="8364890" y="1679944"/>
            <a:ext cx="0" cy="681437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333BA06-93BA-4D2C-2711-F522B775DFD0}"/>
              </a:ext>
            </a:extLst>
          </p:cNvPr>
          <p:cNvSpPr txBox="1"/>
          <p:nvPr/>
        </p:nvSpPr>
        <p:spPr>
          <a:xfrm>
            <a:off x="8738051" y="18422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x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AA219B-CBB0-0AEF-B0EE-6C12F58CD0D2}"/>
              </a:ext>
            </a:extLst>
          </p:cNvPr>
          <p:cNvSpPr txBox="1"/>
          <p:nvPr/>
        </p:nvSpPr>
        <p:spPr>
          <a:xfrm>
            <a:off x="8218970" y="137826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z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9984CD6-6744-1A30-705A-3CE2F8F8F92C}"/>
              </a:ext>
            </a:extLst>
          </p:cNvPr>
          <p:cNvSpPr txBox="1"/>
          <p:nvPr/>
        </p:nvSpPr>
        <p:spPr>
          <a:xfrm>
            <a:off x="8146168" y="201591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y</a:t>
            </a:r>
            <a:endParaRPr lang="en-GB" dirty="0"/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B35903C1-F5F7-0323-77CC-1E9DF8B631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3905" y="4219105"/>
            <a:ext cx="2197818" cy="199237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E82EFF5-920A-0232-DBB0-2F5AA93B5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5" t="24496" r="37370" b="44615"/>
          <a:stretch/>
        </p:blipFill>
        <p:spPr bwMode="auto">
          <a:xfrm>
            <a:off x="9679751" y="4093142"/>
            <a:ext cx="2204959" cy="2118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33B66887-D539-EC60-1C2D-EAE68775EF90}"/>
              </a:ext>
            </a:extLst>
          </p:cNvPr>
          <p:cNvCxnSpPr>
            <a:cxnSpLocks/>
          </p:cNvCxnSpPr>
          <p:nvPr/>
        </p:nvCxnSpPr>
        <p:spPr>
          <a:xfrm>
            <a:off x="8408093" y="4257654"/>
            <a:ext cx="2032144" cy="5454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BF87C2D7-504A-E942-0CFC-87896068D2F0}"/>
              </a:ext>
            </a:extLst>
          </p:cNvPr>
          <p:cNvCxnSpPr>
            <a:cxnSpLocks/>
          </p:cNvCxnSpPr>
          <p:nvPr/>
        </p:nvCxnSpPr>
        <p:spPr>
          <a:xfrm flipV="1">
            <a:off x="8519052" y="5586884"/>
            <a:ext cx="1891040" cy="4989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TextBox 1026">
            <a:extLst>
              <a:ext uri="{FF2B5EF4-FFF2-40B4-BE49-F238E27FC236}">
                <a16:creationId xmlns:a16="http://schemas.microsoft.com/office/drawing/2014/main" id="{A87B8299-7A6E-DAC6-35B7-1349D2262FE4}"/>
              </a:ext>
            </a:extLst>
          </p:cNvPr>
          <p:cNvSpPr txBox="1"/>
          <p:nvPr/>
        </p:nvSpPr>
        <p:spPr>
          <a:xfrm>
            <a:off x="9114233" y="652926"/>
            <a:ext cx="1326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LHC </a:t>
            </a:r>
            <a:r>
              <a:rPr lang="fr-CH" dirty="0" err="1"/>
              <a:t>dipole</a:t>
            </a:r>
            <a:endParaRPr lang="en-GB" dirty="0"/>
          </a:p>
        </p:txBody>
      </p:sp>
      <p:sp>
        <p:nvSpPr>
          <p:cNvPr id="1028" name="TextBox 1027">
            <a:extLst>
              <a:ext uri="{FF2B5EF4-FFF2-40B4-BE49-F238E27FC236}">
                <a16:creationId xmlns:a16="http://schemas.microsoft.com/office/drawing/2014/main" id="{137A7DB4-3F1D-22C4-4FF8-3C69F19D7E6E}"/>
              </a:ext>
            </a:extLst>
          </p:cNvPr>
          <p:cNvSpPr txBox="1"/>
          <p:nvPr/>
        </p:nvSpPr>
        <p:spPr>
          <a:xfrm>
            <a:off x="8917617" y="3732639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LHC </a:t>
            </a:r>
            <a:r>
              <a:rPr lang="fr-CH" dirty="0" err="1"/>
              <a:t>quadrupole</a:t>
            </a:r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432FEBD-E906-4F4F-2CEC-4E68708334AC}"/>
              </a:ext>
            </a:extLst>
          </p:cNvPr>
          <p:cNvCxnSpPr>
            <a:cxnSpLocks/>
          </p:cNvCxnSpPr>
          <p:nvPr/>
        </p:nvCxnSpPr>
        <p:spPr>
          <a:xfrm>
            <a:off x="8157336" y="5173222"/>
            <a:ext cx="659218" cy="0"/>
          </a:xfrm>
          <a:prstGeom prst="line">
            <a:avLst/>
          </a:prstGeom>
          <a:ln w="28575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9FC6400-C98E-213E-8E66-292D1F2B96CC}"/>
              </a:ext>
            </a:extLst>
          </p:cNvPr>
          <p:cNvCxnSpPr>
            <a:cxnSpLocks/>
          </p:cNvCxnSpPr>
          <p:nvPr/>
        </p:nvCxnSpPr>
        <p:spPr>
          <a:xfrm flipV="1">
            <a:off x="8356421" y="4702553"/>
            <a:ext cx="0" cy="681437"/>
          </a:xfrm>
          <a:prstGeom prst="line">
            <a:avLst/>
          </a:prstGeom>
          <a:ln w="28575">
            <a:solidFill>
              <a:schemeClr val="tx1"/>
            </a:solidFill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72E47D0A-264C-CE28-F359-271662A0481D}"/>
              </a:ext>
            </a:extLst>
          </p:cNvPr>
          <p:cNvSpPr txBox="1"/>
          <p:nvPr/>
        </p:nvSpPr>
        <p:spPr>
          <a:xfrm>
            <a:off x="8729582" y="486486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x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A6A0A8-3270-E216-E1AE-8DFD72709DE4}"/>
              </a:ext>
            </a:extLst>
          </p:cNvPr>
          <p:cNvSpPr txBox="1"/>
          <p:nvPr/>
        </p:nvSpPr>
        <p:spPr>
          <a:xfrm>
            <a:off x="8210501" y="44008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z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3F5FE04-2648-1DA2-168E-1F2730FC3AF0}"/>
              </a:ext>
            </a:extLst>
          </p:cNvPr>
          <p:cNvSpPr txBox="1"/>
          <p:nvPr/>
        </p:nvSpPr>
        <p:spPr>
          <a:xfrm>
            <a:off x="8137699" y="503852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y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F2963BFD-9D94-9039-BA8A-03497552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15</a:t>
            </a:fld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E06CCD-B43E-DC4C-930C-ADD361732731}"/>
              </a:ext>
            </a:extLst>
          </p:cNvPr>
          <p:cNvSpPr txBox="1"/>
          <p:nvPr/>
        </p:nvSpPr>
        <p:spPr>
          <a:xfrm>
            <a:off x="-40723" y="6446889"/>
            <a:ext cx="1192543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2000" dirty="0" err="1">
                <a:solidFill>
                  <a:srgbClr val="0066FF"/>
                </a:solidFill>
              </a:rPr>
              <a:t>Reminder</a:t>
            </a:r>
            <a:r>
              <a:rPr lang="fr-CH" sz="2000" dirty="0">
                <a:solidFill>
                  <a:srgbClr val="0066FF"/>
                </a:solidFill>
              </a:rPr>
              <a:t>:</a:t>
            </a:r>
            <a:r>
              <a:rPr lang="fr-CH" sz="2000" dirty="0"/>
              <a:t> 1 </a:t>
            </a:r>
            <a:r>
              <a:rPr lang="fr-CH" sz="2000" dirty="0" err="1"/>
              <a:t>mrad</a:t>
            </a:r>
            <a:r>
              <a:rPr lang="fr-CH" sz="2000" dirty="0"/>
              <a:t> ~ 1mm/m (</a:t>
            </a:r>
            <a:r>
              <a:rPr lang="fr-CH" sz="2000" dirty="0" err="1"/>
              <a:t>small</a:t>
            </a:r>
            <a:r>
              <a:rPr lang="fr-CH" sz="2000" dirty="0"/>
              <a:t> angles)</a:t>
            </a:r>
            <a:endParaRPr lang="en-GB" sz="20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FD35B4B-B729-72B8-721B-6E3949706FE1}"/>
              </a:ext>
            </a:extLst>
          </p:cNvPr>
          <p:cNvSpPr>
            <a:spLocks noChangeAspect="1"/>
          </p:cNvSpPr>
          <p:nvPr/>
        </p:nvSpPr>
        <p:spPr>
          <a:xfrm>
            <a:off x="8016558" y="4833564"/>
            <a:ext cx="696664" cy="722867"/>
          </a:xfrm>
          <a:prstGeom prst="ellipse">
            <a:avLst/>
          </a:prstGeom>
          <a:noFill/>
          <a:ln w="41275">
            <a:solidFill>
              <a:srgbClr val="0066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00244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73">
            <a:extLst>
              <a:ext uri="{FF2B5EF4-FFF2-40B4-BE49-F238E27FC236}">
                <a16:creationId xmlns:a16="http://schemas.microsoft.com/office/drawing/2014/main" id="{ADD401D8-100E-505D-EFF3-B877BB340638}"/>
              </a:ext>
            </a:extLst>
          </p:cNvPr>
          <p:cNvGrpSpPr>
            <a:grpSpLocks/>
          </p:cNvGrpSpPr>
          <p:nvPr/>
        </p:nvGrpSpPr>
        <p:grpSpPr bwMode="auto">
          <a:xfrm>
            <a:off x="3616240" y="2936140"/>
            <a:ext cx="4665328" cy="3688296"/>
            <a:chOff x="448" y="592"/>
            <a:chExt cx="4996" cy="3628"/>
          </a:xfrm>
        </p:grpSpPr>
        <p:pic>
          <p:nvPicPr>
            <p:cNvPr id="21" name="Picture 50" descr="LHC_Dip_Xsect107v2001">
              <a:extLst>
                <a:ext uri="{FF2B5EF4-FFF2-40B4-BE49-F238E27FC236}">
                  <a16:creationId xmlns:a16="http://schemas.microsoft.com/office/drawing/2014/main" id="{48F91263-B14B-110B-1990-09C7EC1535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2" name="Text Box 52">
              <a:extLst>
                <a:ext uri="{FF2B5EF4-FFF2-40B4-BE49-F238E27FC236}">
                  <a16:creationId xmlns:a16="http://schemas.microsoft.com/office/drawing/2014/main" id="{B7BC4855-05BD-CF2C-C856-56AF41AD4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665"/>
              <a:ext cx="1828" cy="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b="1" dirty="0">
                  <a:solidFill>
                    <a:srgbClr val="0070C0"/>
                  </a:solidFill>
                  <a:latin typeface="Book Antiqua" pitchFamily="18" charset="0"/>
                </a:rPr>
                <a:t>Main dipole </a:t>
              </a:r>
            </a:p>
          </p:txBody>
        </p:sp>
        <p:sp>
          <p:nvSpPr>
            <p:cNvPr id="23" name="Rectangle 70">
              <a:extLst>
                <a:ext uri="{FF2B5EF4-FFF2-40B4-BE49-F238E27FC236}">
                  <a16:creationId xmlns:a16="http://schemas.microsoft.com/office/drawing/2014/main" id="{C192C604-85C4-CF06-444B-725665830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pic>
        <p:nvPicPr>
          <p:cNvPr id="25" name="Picture 2">
            <a:extLst>
              <a:ext uri="{FF2B5EF4-FFF2-40B4-BE49-F238E27FC236}">
                <a16:creationId xmlns:a16="http://schemas.microsoft.com/office/drawing/2014/main" id="{2EF65CA5-29D5-841D-A8CE-FD71281D28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1506" y="1371681"/>
            <a:ext cx="1543454" cy="156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D9E541F6-3918-8F45-58AA-63F4BAD2D795}"/>
              </a:ext>
            </a:extLst>
          </p:cNvPr>
          <p:cNvGrpSpPr/>
          <p:nvPr/>
        </p:nvGrpSpPr>
        <p:grpSpPr>
          <a:xfrm>
            <a:off x="101823" y="3690851"/>
            <a:ext cx="3356271" cy="2790241"/>
            <a:chOff x="101825" y="3143199"/>
            <a:chExt cx="4818542" cy="347239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C7DDDA5-36AA-D174-85F2-EDDCDB26E44C}"/>
                </a:ext>
              </a:extLst>
            </p:cNvPr>
            <p:cNvGrpSpPr/>
            <p:nvPr/>
          </p:nvGrpSpPr>
          <p:grpSpPr>
            <a:xfrm>
              <a:off x="101825" y="3143199"/>
              <a:ext cx="4818542" cy="3472393"/>
              <a:chOff x="101825" y="3143199"/>
              <a:chExt cx="4818542" cy="3472393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8C471661-411B-0583-D5D8-A44E49D09B2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1665"/>
              <a:stretch/>
            </p:blipFill>
            <p:spPr>
              <a:xfrm>
                <a:off x="101825" y="3143199"/>
                <a:ext cx="4818542" cy="2986951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37AA50-F3CD-762D-5E45-603BF700DC8A}"/>
                  </a:ext>
                </a:extLst>
              </p:cNvPr>
              <p:cNvSpPr txBox="1"/>
              <p:nvPr/>
            </p:nvSpPr>
            <p:spPr>
              <a:xfrm>
                <a:off x="223822" y="6092372"/>
                <a:ext cx="41937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Central support post interfaced to vessel/</a:t>
                </a:r>
                <a:r>
                  <a:rPr lang="en-US" sz="1400" dirty="0" err="1"/>
                  <a:t>coldmass</a:t>
                </a:r>
                <a:endParaRPr lang="en-US" sz="1400" dirty="0"/>
              </a:p>
              <a:p>
                <a:r>
                  <a:rPr lang="en-US" sz="1400" dirty="0"/>
                  <a:t>(232 H7/g6 </a:t>
                </a:r>
                <a:r>
                  <a:rPr lang="en-US" sz="1400" dirty="0">
                    <a:sym typeface="Wingdings" panose="05000000000000000000" pitchFamily="2" charset="2"/>
                  </a:rPr>
                  <a:t> play: 15-90 microns </a:t>
                </a:r>
                <a:r>
                  <a:rPr lang="en-US" sz="1400" dirty="0"/>
                  <a:t>) </a:t>
                </a:r>
                <a:endParaRPr lang="fr-FR" sz="1400" dirty="0"/>
              </a:p>
            </p:txBody>
          </p:sp>
        </p:grp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E1876F3-5977-253F-C4A5-80716C11A750}"/>
                </a:ext>
              </a:extLst>
            </p:cNvPr>
            <p:cNvSpPr/>
            <p:nvPr/>
          </p:nvSpPr>
          <p:spPr>
            <a:xfrm>
              <a:off x="889687" y="3694670"/>
              <a:ext cx="963827" cy="52322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xc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A0B4D70-0615-ABD7-36C7-20835C17B4B1}"/>
                </a:ext>
              </a:extLst>
            </p:cNvPr>
            <p:cNvSpPr/>
            <p:nvPr/>
          </p:nvSpPr>
          <p:spPr>
            <a:xfrm>
              <a:off x="1929983" y="5132529"/>
              <a:ext cx="963827" cy="523220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dirty="0"/>
                <a:t>xc</a:t>
              </a: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878FE48D-3B9C-C22B-BB63-01DD0B65E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i="1" dirty="0"/>
              <a:t>Mechanical </a:t>
            </a:r>
            <a:r>
              <a:rPr lang="en-US" sz="3000" i="1" dirty="0">
                <a:solidFill>
                  <a:srgbClr val="0066FF"/>
                </a:solidFill>
              </a:rPr>
              <a:t>tolerances for </a:t>
            </a:r>
            <a:r>
              <a:rPr lang="en-US" sz="3000" i="1" u="sng" dirty="0">
                <a:solidFill>
                  <a:srgbClr val="0066FF"/>
                </a:solidFill>
              </a:rPr>
              <a:t>accuracy</a:t>
            </a:r>
            <a:r>
              <a:rPr lang="en-US" sz="3000" i="1" dirty="0">
                <a:solidFill>
                  <a:srgbClr val="0066FF"/>
                </a:solidFill>
              </a:rPr>
              <a:t> </a:t>
            </a:r>
            <a:r>
              <a:rPr lang="en-US" sz="3000" dirty="0"/>
              <a:t>in cryostats parts/assembly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A37975-63A9-5AB9-97B3-D67188DBA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4" y="935566"/>
            <a:ext cx="7337635" cy="2139498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rgbClr val="0070C0"/>
                </a:solidFill>
              </a:rPr>
              <a:t>Positioning accuracy </a:t>
            </a:r>
            <a:r>
              <a:rPr lang="en-GB" sz="2400" dirty="0"/>
              <a:t>is ensured by </a:t>
            </a:r>
            <a:r>
              <a:rPr lang="en-GB" sz="2400" dirty="0">
                <a:solidFill>
                  <a:srgbClr val="0070C0"/>
                </a:solidFill>
              </a:rPr>
              <a:t>precision fitting and adjustments </a:t>
            </a:r>
            <a:r>
              <a:rPr lang="en-GB" sz="2400" dirty="0"/>
              <a:t>at assembly</a:t>
            </a:r>
          </a:p>
          <a:p>
            <a:r>
              <a:rPr lang="en-GB" sz="2400" dirty="0"/>
              <a:t>Typical machining </a:t>
            </a:r>
            <a:r>
              <a:rPr lang="en-GB" sz="2400" dirty="0">
                <a:solidFill>
                  <a:srgbClr val="0070C0"/>
                </a:solidFill>
              </a:rPr>
              <a:t>IT Grade</a:t>
            </a:r>
            <a:r>
              <a:rPr lang="en-GB" sz="2400" dirty="0"/>
              <a:t> range: </a:t>
            </a:r>
            <a:r>
              <a:rPr lang="en-GB" sz="2400" dirty="0">
                <a:solidFill>
                  <a:srgbClr val="0070C0"/>
                </a:solidFill>
              </a:rPr>
              <a:t>8-10</a:t>
            </a:r>
          </a:p>
          <a:p>
            <a:r>
              <a:rPr lang="en-GB" sz="2400" dirty="0"/>
              <a:t>Typical </a:t>
            </a:r>
            <a:r>
              <a:rPr lang="en-GB" sz="2400" dirty="0">
                <a:solidFill>
                  <a:srgbClr val="0070C0"/>
                </a:solidFill>
              </a:rPr>
              <a:t>close fits</a:t>
            </a:r>
            <a:r>
              <a:rPr lang="en-GB" sz="2400" dirty="0"/>
              <a:t>: H7/g6</a:t>
            </a:r>
          </a:p>
          <a:p>
            <a:pPr marL="0" indent="0">
              <a:buNone/>
            </a:pPr>
            <a:endParaRPr lang="en-GB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A72AD39-1CB2-248C-8B84-5BCB5F9A03DD}"/>
              </a:ext>
            </a:extLst>
          </p:cNvPr>
          <p:cNvGrpSpPr/>
          <p:nvPr/>
        </p:nvGrpSpPr>
        <p:grpSpPr>
          <a:xfrm>
            <a:off x="8007178" y="764371"/>
            <a:ext cx="3939756" cy="2831446"/>
            <a:chOff x="6883121" y="1035781"/>
            <a:chExt cx="5076426" cy="3990467"/>
          </a:xfrm>
        </p:grpSpPr>
        <p:pic>
          <p:nvPicPr>
            <p:cNvPr id="2050" name="Picture 2" descr="See the source image">
              <a:extLst>
                <a:ext uri="{FF2B5EF4-FFF2-40B4-BE49-F238E27FC236}">
                  <a16:creationId xmlns:a16="http://schemas.microsoft.com/office/drawing/2014/main" id="{F13D71D1-19FF-8E33-1ABF-73C9255B1E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83121" y="1035781"/>
              <a:ext cx="5076426" cy="39904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E72424F-DC27-5A4F-9DBD-EB2EA21926D9}"/>
                </a:ext>
              </a:extLst>
            </p:cNvPr>
            <p:cNvSpPr/>
            <p:nvPr/>
          </p:nvSpPr>
          <p:spPr>
            <a:xfrm>
              <a:off x="6883121" y="2954215"/>
              <a:ext cx="5076426" cy="723482"/>
            </a:xfrm>
            <a:prstGeom prst="rect">
              <a:avLst/>
            </a:prstGeom>
            <a:solidFill>
              <a:schemeClr val="accent1">
                <a:alpha val="32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A8009-956A-CA24-1BA1-2F334AC31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16</a:t>
            </a:fld>
            <a:endParaRPr lang="en-GB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81D4A35-11B7-F07F-0AEC-27CDEB98BF59}"/>
              </a:ext>
            </a:extLst>
          </p:cNvPr>
          <p:cNvCxnSpPr>
            <a:cxnSpLocks/>
          </p:cNvCxnSpPr>
          <p:nvPr/>
        </p:nvCxnSpPr>
        <p:spPr>
          <a:xfrm>
            <a:off x="2809702" y="3998454"/>
            <a:ext cx="2513548" cy="10554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57D9D72-3DB7-E1BB-E484-982AE09B9B4D}"/>
              </a:ext>
            </a:extLst>
          </p:cNvPr>
          <p:cNvCxnSpPr>
            <a:cxnSpLocks/>
          </p:cNvCxnSpPr>
          <p:nvPr/>
        </p:nvCxnSpPr>
        <p:spPr>
          <a:xfrm flipV="1">
            <a:off x="2261286" y="5843965"/>
            <a:ext cx="2994495" cy="124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9BFCF6CF-B47D-91AF-11A5-C2CE256AF6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94184" y="4133985"/>
            <a:ext cx="3611018" cy="2163972"/>
          </a:xfrm>
          <a:prstGeom prst="rect">
            <a:avLst/>
          </a:prstGeom>
        </p:spPr>
      </p:pic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4B10704-8C6B-79EF-BB7D-A385883E71D7}"/>
              </a:ext>
            </a:extLst>
          </p:cNvPr>
          <p:cNvCxnSpPr>
            <a:cxnSpLocks/>
          </p:cNvCxnSpPr>
          <p:nvPr/>
        </p:nvCxnSpPr>
        <p:spPr>
          <a:xfrm flipV="1">
            <a:off x="5966179" y="4133985"/>
            <a:ext cx="2508086" cy="9568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8B804BE-DA94-8B1A-094B-37BA075601A4}"/>
              </a:ext>
            </a:extLst>
          </p:cNvPr>
          <p:cNvCxnSpPr>
            <a:cxnSpLocks/>
          </p:cNvCxnSpPr>
          <p:nvPr/>
        </p:nvCxnSpPr>
        <p:spPr>
          <a:xfrm>
            <a:off x="6047627" y="5706772"/>
            <a:ext cx="2346557" cy="5462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621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1DD951-EC14-083F-71D9-90EDCEBDF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Helium-4 cryogenics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F20AFA-9FA5-E1B6-0534-B126039FC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7638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3B1A1-A418-A200-E653-0A17CCC02E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</p:spPr>
        <p:txBody>
          <a:bodyPr anchor="ctr">
            <a:normAutofit/>
          </a:bodyPr>
          <a:lstStyle/>
          <a:p>
            <a:r>
              <a:rPr lang="en-US" dirty="0"/>
              <a:t>Helium phase diagram</a:t>
            </a:r>
            <a:endParaRPr lang="fr-F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BD8CFD-D823-5DD4-5209-A356987F9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3265" y="1035781"/>
            <a:ext cx="7529299" cy="5722267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49040-DA1B-637B-BB06-8FB88759E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537A4F-EC5C-4FC5-A559-5650B6FA4CF3}" type="slidenum">
              <a:rPr lang="en-GB" smtClean="0"/>
              <a:pPr>
                <a:spcAft>
                  <a:spcPts val="600"/>
                </a:spcAft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6492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2E542-D513-BA52-99A4-EB77CB0B7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Thermophysical properties of interest in helium</a:t>
            </a:r>
            <a:endParaRPr lang="fr-FR" sz="3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47E276-9E82-BF34-272E-8705AAB08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19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02D4CD-8F6B-AC24-BB59-E15E370F7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3288" y="3731214"/>
            <a:ext cx="3690331" cy="2607263"/>
          </a:xfrm>
          <a:prstGeom prst="rect">
            <a:avLst/>
          </a:prstGeom>
        </p:spPr>
      </p:pic>
      <p:graphicFrame>
        <p:nvGraphicFramePr>
          <p:cNvPr id="10" name="Group 3">
            <a:extLst>
              <a:ext uri="{FF2B5EF4-FFF2-40B4-BE49-F238E27FC236}">
                <a16:creationId xmlns:a16="http://schemas.microsoft.com/office/drawing/2014/main" id="{956412B7-A8C8-2C6E-391B-74AD3AED83C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0033443"/>
              </p:ext>
            </p:extLst>
          </p:nvPr>
        </p:nvGraphicFramePr>
        <p:xfrm>
          <a:off x="328108" y="1002446"/>
          <a:ext cx="4411040" cy="2989450"/>
        </p:xfrm>
        <a:graphic>
          <a:graphicData uri="http://schemas.openxmlformats.org/drawingml/2006/table">
            <a:tbl>
              <a:tblPr/>
              <a:tblGrid>
                <a:gridCol w="25414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7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2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39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Property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Units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</a:t>
                      </a:r>
                      <a:r>
                        <a:rPr kumimoji="0" lang="en-GB" sz="1000" b="1" i="0" u="none" strike="noStrike" cap="none" normalizeH="0" baseline="-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Boiling T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4.2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77.3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temperature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5.2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126.1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765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Critical pressure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</a:t>
                      </a:r>
                      <a:r>
                        <a:rPr kumimoji="0" lang="en-GB" sz="1000" b="0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Pa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2.23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33.1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Latent Heat of evaporation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21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Enthalpy between T boiling and 300K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kJ/kg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1550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density (boiling 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810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Saturated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vapor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4.5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Gas density (at 1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atm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273.15K)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kg/m3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0.18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1.25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0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Liquid viscosity (at boiling T) 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μPa.s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</a:t>
                      </a:r>
                      <a:endParaRPr kumimoji="0" lang="en-GB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  <a:endParaRPr kumimoji="0" lang="en-GB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11" name="Rounded Rectangle 4">
            <a:extLst>
              <a:ext uri="{FF2B5EF4-FFF2-40B4-BE49-F238E27FC236}">
                <a16:creationId xmlns:a16="http://schemas.microsoft.com/office/drawing/2014/main" id="{4F01F004-C625-D06C-211F-4D56B2E2713C}"/>
              </a:ext>
            </a:extLst>
          </p:cNvPr>
          <p:cNvSpPr/>
          <p:nvPr/>
        </p:nvSpPr>
        <p:spPr>
          <a:xfrm>
            <a:off x="3638552" y="2241754"/>
            <a:ext cx="936104" cy="580103"/>
          </a:xfrm>
          <a:prstGeom prst="roundRect">
            <a:avLst/>
          </a:prstGeom>
          <a:solidFill>
            <a:srgbClr val="FFFF00">
              <a:alpha val="4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896BC94-4249-6ABB-7455-F1E7695210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9068" y="884419"/>
            <a:ext cx="2650689" cy="225207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268CE1-7911-62A0-98BF-B966705AD0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6689" y="848394"/>
            <a:ext cx="2838244" cy="2297627"/>
          </a:xfrm>
          <a:prstGeom prst="rect">
            <a:avLst/>
          </a:prstGeom>
        </p:spPr>
      </p:pic>
      <p:graphicFrame>
        <p:nvGraphicFramePr>
          <p:cNvPr id="14" name="Group 321">
            <a:extLst>
              <a:ext uri="{FF2B5EF4-FFF2-40B4-BE49-F238E27FC236}">
                <a16:creationId xmlns:a16="http://schemas.microsoft.com/office/drawing/2014/main" id="{227D680D-CD68-5F25-AAE9-6719C57187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9885069"/>
              </p:ext>
            </p:extLst>
          </p:nvPr>
        </p:nvGraphicFramePr>
        <p:xfrm>
          <a:off x="328108" y="4953997"/>
          <a:ext cx="4545487" cy="1253586"/>
        </p:xfrm>
        <a:graphic>
          <a:graphicData uri="http://schemas.openxmlformats.org/drawingml/2006/table">
            <a:tbl>
              <a:tblPr/>
              <a:tblGrid>
                <a:gridCol w="9226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49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422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49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986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29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Cryogen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Latent Heat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(at 1tm) [kJ/kg]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[mg/s]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[l/h]</a:t>
                      </a:r>
                      <a:endParaRPr kumimoji="0" lang="en-US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(liquid)</a:t>
                      </a:r>
                      <a:endParaRPr kumimoji="0" lang="en-GB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[l/min]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(gas NTP)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21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1.38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Nitrogen</a:t>
                      </a:r>
                      <a:endParaRPr kumimoji="0" lang="en-GB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199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5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0.02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0.24</a:t>
                      </a:r>
                      <a:endParaRPr kumimoji="0" lang="en-GB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5" name="Text Box 320">
            <a:extLst>
              <a:ext uri="{FF2B5EF4-FFF2-40B4-BE49-F238E27FC236}">
                <a16:creationId xmlns:a16="http://schemas.microsoft.com/office/drawing/2014/main" id="{B4C6541E-77F4-F958-DF9A-132FDE5988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534" y="4607649"/>
            <a:ext cx="282750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Vaporisation under 1 W heat load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1D38C3B-A434-9995-0B6D-FB982889FCB3}"/>
              </a:ext>
            </a:extLst>
          </p:cNvPr>
          <p:cNvSpPr txBox="1"/>
          <p:nvPr/>
        </p:nvSpPr>
        <p:spPr>
          <a:xfrm rot="16200000">
            <a:off x="10759833" y="2118643"/>
            <a:ext cx="24144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/>
              <a:t>(ref. S. Van </a:t>
            </a:r>
            <a:r>
              <a:rPr lang="en-US" sz="1000" i="1" dirty="0" err="1"/>
              <a:t>Sciver</a:t>
            </a:r>
            <a:r>
              <a:rPr lang="en-US" sz="1000" i="1" dirty="0"/>
              <a:t>, Helium Cryogenics)</a:t>
            </a:r>
            <a:endParaRPr lang="fr-FR" sz="1000" i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9326E6-28F8-3BC4-C482-19CBBED440AD}"/>
              </a:ext>
            </a:extLst>
          </p:cNvPr>
          <p:cNvSpPr txBox="1"/>
          <p:nvPr/>
        </p:nvSpPr>
        <p:spPr>
          <a:xfrm>
            <a:off x="5595544" y="3120415"/>
            <a:ext cx="16936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Latent heat of vaporization</a:t>
            </a:r>
            <a:endParaRPr lang="fr-FR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651CFA6-DF63-A05D-E761-207189FD12EB}"/>
              </a:ext>
            </a:extLst>
          </p:cNvPr>
          <p:cNvSpPr txBox="1"/>
          <p:nvPr/>
        </p:nvSpPr>
        <p:spPr>
          <a:xfrm>
            <a:off x="9331101" y="3098181"/>
            <a:ext cx="21786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Density of saturated liquid helium</a:t>
            </a:r>
            <a:endParaRPr lang="fr-FR" sz="10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38F9A92-2DD9-485C-7058-5B7ECFFD3D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58581" y="3559863"/>
            <a:ext cx="2526352" cy="250229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41510276-8C51-8FAE-9292-647952470EF1}"/>
              </a:ext>
            </a:extLst>
          </p:cNvPr>
          <p:cNvSpPr txBox="1"/>
          <p:nvPr/>
        </p:nvSpPr>
        <p:spPr>
          <a:xfrm>
            <a:off x="5646608" y="6062154"/>
            <a:ext cx="1992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Specific heat of saturated liquid</a:t>
            </a:r>
            <a:endParaRPr lang="fr-FR" sz="1000" dirty="0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B4993413-AEDD-682F-64CB-752AB37C0344}"/>
              </a:ext>
            </a:extLst>
          </p:cNvPr>
          <p:cNvSpPr/>
          <p:nvPr/>
        </p:nvSpPr>
        <p:spPr>
          <a:xfrm>
            <a:off x="7964539" y="4748707"/>
            <a:ext cx="349143" cy="276719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EBC45D7-E49F-424B-6F04-C7D861C35D3F}"/>
              </a:ext>
            </a:extLst>
          </p:cNvPr>
          <p:cNvSpPr txBox="1"/>
          <p:nvPr/>
        </p:nvSpPr>
        <p:spPr>
          <a:xfrm>
            <a:off x="8411835" y="6274374"/>
            <a:ext cx="3671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~ 10</a:t>
            </a:r>
            <a:r>
              <a:rPr lang="fr-FR" sz="1600" baseline="30000" dirty="0"/>
              <a:t>5</a:t>
            </a:r>
            <a:r>
              <a:rPr lang="fr-FR" sz="1600" dirty="0"/>
              <a:t> times Cu per unit mass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/>
              <a:t>(~ 2x10</a:t>
            </a:r>
            <a:r>
              <a:rPr lang="fr-FR" sz="1600" baseline="30000" dirty="0"/>
              <a:t>3</a:t>
            </a:r>
            <a:r>
              <a:rPr lang="fr-FR" sz="1600" dirty="0"/>
              <a:t> times Cu per unit volume)</a:t>
            </a:r>
          </a:p>
        </p:txBody>
      </p:sp>
    </p:spTree>
    <p:extLst>
      <p:ext uri="{BB962C8B-B14F-4D97-AF65-F5344CB8AC3E}">
        <p14:creationId xmlns:p14="http://schemas.microsoft.com/office/powerpoint/2010/main" val="2478678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E2A6A-9C79-783A-E058-B80D7CAA6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goal today, understanding …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2958B-999E-16F9-0849-B5F5AAA7B3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35781"/>
            <a:ext cx="11995768" cy="5510609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Some </a:t>
            </a:r>
            <a:r>
              <a:rPr lang="en-GB" dirty="0">
                <a:solidFill>
                  <a:srgbClr val="0070C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history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and how cryostat have evolved along the years from classic Dewar</a:t>
            </a:r>
            <a:endParaRPr lang="fr-FR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 difference between </a:t>
            </a:r>
            <a:r>
              <a:rPr lang="en-GB" dirty="0">
                <a:solidFill>
                  <a:srgbClr val="0070C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accelerator cryostats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(ex. LHC) and </a:t>
            </a:r>
            <a:r>
              <a:rPr lang="en-GB" dirty="0">
                <a:solidFill>
                  <a:srgbClr val="0070C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test cryostats</a:t>
            </a:r>
            <a:endParaRPr lang="fr-FR" dirty="0">
              <a:solidFill>
                <a:srgbClr val="0070C0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indent="-342900"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0070C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Helium thermophysical properties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: phase diagram, enthalpy, latent heat, etc. </a:t>
            </a:r>
            <a:endParaRPr lang="fr-FR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Heat transfer mechanisms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(conduction, convection, radiation) with minimum set of equation and constitutive laws</a:t>
            </a:r>
            <a:endPara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Cryostat </a:t>
            </a:r>
            <a:r>
              <a:rPr lang="en-GB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thermal design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to minimize heat loads to the He bath (vacuum, thermal </a:t>
            </a:r>
            <a:r>
              <a:rPr lang="en-GB" dirty="0" err="1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shielding+MLI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, </a:t>
            </a:r>
            <a:r>
              <a:rPr lang="en-GB" dirty="0"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h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eat intercepts)</a:t>
            </a:r>
            <a:endPara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Some details of </a:t>
            </a:r>
            <a:r>
              <a:rPr lang="en-GB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numerical tools 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that are commonly used</a:t>
            </a:r>
            <a:endParaRPr lang="fr-FR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Some practical </a:t>
            </a:r>
            <a:r>
              <a:rPr lang="en-GB" dirty="0">
                <a:solidFill>
                  <a:srgbClr val="0070C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examples</a:t>
            </a:r>
            <a:r>
              <a:rPr lang="en-GB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(HFM cryostat or similar)</a:t>
            </a:r>
          </a:p>
          <a:p>
            <a:pPr marL="0" lvl="0" indent="0">
              <a:buNone/>
            </a:pPr>
            <a:endParaRPr lang="en-GB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  <a:sym typeface="Wingdings" panose="05000000000000000000" pitchFamily="2" charset="2"/>
            </a:endParaRPr>
          </a:p>
          <a:p>
            <a:pPr marL="0" lvl="0" indent="0">
              <a:buNone/>
            </a:pPr>
            <a:r>
              <a:rPr lang="en-GB" sz="35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sym typeface="Wingdings" panose="05000000000000000000" pitchFamily="2" charset="2"/>
              </a:rPr>
              <a:t> </a:t>
            </a:r>
            <a:r>
              <a:rPr lang="en-GB" sz="3500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</a:t>
            </a:r>
            <a:r>
              <a:rPr lang="en-GB" sz="3500" i="1" dirty="0">
                <a:solidFill>
                  <a:srgbClr val="0070C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“The students learn how to design a cryostat and what are the main issue to do so” </a:t>
            </a:r>
          </a:p>
          <a:p>
            <a:pPr marL="0" lvl="0" indent="0">
              <a:buNone/>
            </a:pPr>
            <a:endParaRPr lang="fr-FR" sz="35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2B4F98-A916-6AB6-E198-E797C9A0D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9919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61531109-8CCC-7639-90DA-F1EA603C6D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</p:spPr>
        <p:txBody>
          <a:bodyPr>
            <a:normAutofit/>
          </a:bodyPr>
          <a:lstStyle/>
          <a:p>
            <a:r>
              <a:rPr lang="en-US" sz="2800" dirty="0"/>
              <a:t>The interest of low T in SC applications (magnets and RF cavities)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9C47E2-CC70-1515-F2E2-E27A2D9B5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537A4F-EC5C-4FC5-A559-5650B6FA4CF3}" type="slidenum">
              <a:rPr lang="en-GB" smtClean="0"/>
              <a:pPr>
                <a:spcAft>
                  <a:spcPts val="600"/>
                </a:spcAft>
              </a:pPr>
              <a:t>20</a:t>
            </a:fld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28E669B-340A-B87D-0F90-3CC57939362B}"/>
              </a:ext>
            </a:extLst>
          </p:cNvPr>
          <p:cNvGrpSpPr/>
          <p:nvPr/>
        </p:nvGrpSpPr>
        <p:grpSpPr>
          <a:xfrm>
            <a:off x="574152" y="1686971"/>
            <a:ext cx="3734231" cy="3060096"/>
            <a:chOff x="2551866" y="1035781"/>
            <a:chExt cx="7095686" cy="544593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6EE1578-ACDB-DF81-7EDF-CEF054F8E0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51866" y="1035781"/>
              <a:ext cx="7095686" cy="5445939"/>
            </a:xfrm>
            <a:prstGeom prst="rect">
              <a:avLst/>
            </a:prstGeom>
            <a:noFill/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8855612-CCA2-D520-C079-5DAABEAB5C8B}"/>
                </a:ext>
              </a:extLst>
            </p:cNvPr>
            <p:cNvSpPr/>
            <p:nvPr/>
          </p:nvSpPr>
          <p:spPr>
            <a:xfrm>
              <a:off x="3489666" y="6136184"/>
              <a:ext cx="631958" cy="3455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5B55A3BB-DABC-0754-6ACE-EA4F3CD8582E}"/>
              </a:ext>
            </a:extLst>
          </p:cNvPr>
          <p:cNvSpPr txBox="1"/>
          <p:nvPr/>
        </p:nvSpPr>
        <p:spPr>
          <a:xfrm>
            <a:off x="257833" y="5798602"/>
            <a:ext cx="48339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Boosting current-carrying capacity of </a:t>
            </a:r>
            <a:r>
              <a:rPr lang="en-GB" dirty="0" err="1"/>
              <a:t>NbTi</a:t>
            </a:r>
            <a:r>
              <a:rPr lang="en-GB" dirty="0"/>
              <a:t> at fields in excess of 8 T</a:t>
            </a:r>
            <a:endParaRPr lang="fr-FR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0DFB43C-82AF-3066-AE2B-2AB75E9F68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373681"/>
            <a:ext cx="3067050" cy="77152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C6D8EC8-A856-1D79-5244-AF77F96A99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2498" y="1341370"/>
            <a:ext cx="2599502" cy="1607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6EBE8D0-62E2-5E1B-F37C-EFC9606CDB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6735" y="2205430"/>
            <a:ext cx="2620424" cy="2541637"/>
          </a:xfrm>
          <a:prstGeom prst="rect">
            <a:avLst/>
          </a:prstGeom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F5D6164-9B87-620D-0F8F-0F89E3424B0E}"/>
              </a:ext>
            </a:extLst>
          </p:cNvPr>
          <p:cNvCxnSpPr/>
          <p:nvPr/>
        </p:nvCxnSpPr>
        <p:spPr>
          <a:xfrm>
            <a:off x="5466735" y="1293953"/>
            <a:ext cx="0" cy="4841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F0C69F0F-80D5-D0D1-449D-090DF75F5562}"/>
              </a:ext>
            </a:extLst>
          </p:cNvPr>
          <p:cNvSpPr txBox="1"/>
          <p:nvPr/>
        </p:nvSpPr>
        <p:spPr>
          <a:xfrm>
            <a:off x="1523652" y="944125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SC magnets</a:t>
            </a:r>
            <a:endParaRPr lang="fr-FR" u="sng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0E4454E-0475-A487-97B0-B0D8ACB231C3}"/>
              </a:ext>
            </a:extLst>
          </p:cNvPr>
          <p:cNvSpPr txBox="1"/>
          <p:nvPr/>
        </p:nvSpPr>
        <p:spPr>
          <a:xfrm>
            <a:off x="7526593" y="944125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SRF cavities</a:t>
            </a:r>
            <a:endParaRPr lang="fr-FR" u="sng" dirty="0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B732249-2CED-C147-C26A-FD1D4474F80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19686" y="3097161"/>
            <a:ext cx="3714481" cy="2701441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444E83DB-36EE-4B82-34D6-1EA7F632B163}"/>
              </a:ext>
            </a:extLst>
          </p:cNvPr>
          <p:cNvSpPr txBox="1"/>
          <p:nvPr/>
        </p:nvSpPr>
        <p:spPr>
          <a:xfrm>
            <a:off x="6096000" y="5849330"/>
            <a:ext cx="583816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Exponential drop of BCS losses with T/T</a:t>
            </a:r>
            <a:r>
              <a:rPr lang="en-GB" baseline="-25000" dirty="0"/>
              <a:t>c</a:t>
            </a:r>
            <a:r>
              <a:rPr lang="en-GB" dirty="0"/>
              <a:t>, Carnot increase </a:t>
            </a:r>
            <a:r>
              <a:rPr lang="en-GB" dirty="0">
                <a:sym typeface="Wingdings" panose="05000000000000000000" pitchFamily="2" charset="2"/>
              </a:rPr>
              <a:t> optimum ~ 2K-4K range (depends on frequency and cavity technology)</a:t>
            </a:r>
            <a:r>
              <a:rPr lang="en-GB" dirty="0"/>
              <a:t> for accelerators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41657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8ED46D7-395E-0603-B607-8FBA492DF7B4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-21745" y="74740"/>
                <a:ext cx="11089460" cy="799041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dirty="0"/>
                  <a:t>What </a:t>
                </a:r>
                <a:r>
                  <a:rPr lang="en-US" dirty="0">
                    <a:solidFill>
                      <a:srgbClr val="0070C0"/>
                    </a:solidFill>
                  </a:rPr>
                  <a:t>temperature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600" dirty="0" smtClean="0">
                        <a:solidFill>
                          <a:srgbClr val="0070C0"/>
                        </a:solidFill>
                      </a:rPr>
                      <m:t>T</m:t>
                    </m:r>
                    <m:r>
                      <m:rPr>
                        <m:nor/>
                      </m:rPr>
                      <a:rPr lang="fr-CH" sz="3600" b="0" i="0" baseline="-25000" dirty="0" smtClean="0">
                        <a:solidFill>
                          <a:srgbClr val="0070C0"/>
                        </a:solidFill>
                      </a:rPr>
                      <m:t>op</m:t>
                    </m:r>
                  </m:oMath>
                </a14:m>
                <a:r>
                  <a:rPr lang="fr-CH" sz="3600" dirty="0">
                    <a:solidFill>
                      <a:srgbClr val="0070C0"/>
                    </a:solidFill>
                  </a:rPr>
                  <a:t> </a:t>
                </a:r>
                <a:r>
                  <a:rPr lang="en-US" dirty="0"/>
                  <a:t>(and pressure) for SC devices ?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08ED46D7-395E-0603-B607-8FBA492DF7B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-21745" y="74740"/>
                <a:ext cx="11089460" cy="799041"/>
              </a:xfrm>
              <a:blipFill>
                <a:blip r:embed="rId3"/>
                <a:stretch>
                  <a:fillRect l="-1374" b="-839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73545B-A970-4A91-C5B7-1EC49DE2B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21</a:t>
            </a:fld>
            <a:endParaRPr lang="en-GB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B148FEA-10E4-E5F3-2D95-901C5D54AE10}"/>
              </a:ext>
            </a:extLst>
          </p:cNvPr>
          <p:cNvGrpSpPr/>
          <p:nvPr/>
        </p:nvGrpSpPr>
        <p:grpSpPr>
          <a:xfrm>
            <a:off x="-28767" y="1020230"/>
            <a:ext cx="7618375" cy="5701848"/>
            <a:chOff x="119517" y="1020230"/>
            <a:chExt cx="7900016" cy="5701848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221F7FBC-6491-55E3-84BE-8CAE12437059}"/>
                </a:ext>
              </a:extLst>
            </p:cNvPr>
            <p:cNvGrpSpPr/>
            <p:nvPr/>
          </p:nvGrpSpPr>
          <p:grpSpPr>
            <a:xfrm>
              <a:off x="119517" y="1020230"/>
              <a:ext cx="7900016" cy="5701848"/>
              <a:chOff x="317227" y="723666"/>
              <a:chExt cx="6689460" cy="432907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FF46429-698A-1155-38F8-9F8A151DA305}"/>
                  </a:ext>
                </a:extLst>
              </p:cNvPr>
              <p:cNvGrpSpPr/>
              <p:nvPr/>
            </p:nvGrpSpPr>
            <p:grpSpPr>
              <a:xfrm>
                <a:off x="317227" y="723666"/>
                <a:ext cx="6689460" cy="4329070"/>
                <a:chOff x="598580" y="733332"/>
                <a:chExt cx="6689460" cy="4329070"/>
              </a:xfrm>
            </p:grpSpPr>
            <p:pic>
              <p:nvPicPr>
                <p:cNvPr id="22" name="Picture 12">
                  <a:extLst>
                    <a:ext uri="{FF2B5EF4-FFF2-40B4-BE49-F238E27FC236}">
                      <a16:creationId xmlns:a16="http://schemas.microsoft.com/office/drawing/2014/main" id="{117E5944-F06C-763A-BE98-3E07B565E0E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98580" y="733332"/>
                  <a:ext cx="6689460" cy="432907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2CE62657-3CCE-C17A-1E39-DA84FB8B183C}"/>
                    </a:ext>
                  </a:extLst>
                </p:cNvPr>
                <p:cNvGrpSpPr/>
                <p:nvPr/>
              </p:nvGrpSpPr>
              <p:grpSpPr>
                <a:xfrm>
                  <a:off x="1493237" y="2203894"/>
                  <a:ext cx="5457193" cy="2587785"/>
                  <a:chOff x="1493237" y="2203894"/>
                  <a:chExt cx="5457193" cy="2587785"/>
                </a:xfrm>
              </p:grpSpPr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CBE6AC54-576B-36D8-89B2-DD757136A6CC}"/>
                      </a:ext>
                    </a:extLst>
                  </p:cNvPr>
                  <p:cNvSpPr txBox="1"/>
                  <p:nvPr/>
                </p:nvSpPr>
                <p:spPr>
                  <a:xfrm>
                    <a:off x="3400265" y="3645627"/>
                    <a:ext cx="1725152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(2.17 K, 49.7 mbar</a:t>
                    </a:r>
                    <a:r>
                      <a:rPr lang="fr-FR" sz="1400" dirty="0"/>
                      <a:t>)</a:t>
                    </a:r>
                    <a:endParaRPr lang="en-US" sz="1400" dirty="0"/>
                  </a:p>
                </p:txBody>
              </p:sp>
              <p:sp>
                <p:nvSpPr>
                  <p:cNvPr id="25" name="Oval 24">
                    <a:extLst>
                      <a:ext uri="{FF2B5EF4-FFF2-40B4-BE49-F238E27FC236}">
                        <a16:creationId xmlns:a16="http://schemas.microsoft.com/office/drawing/2014/main" id="{D10E6B2B-AEB8-6B2E-6BF5-616C549F3A34}"/>
                      </a:ext>
                    </a:extLst>
                  </p:cNvPr>
                  <p:cNvSpPr/>
                  <p:nvPr/>
                </p:nvSpPr>
                <p:spPr>
                  <a:xfrm>
                    <a:off x="3348864" y="3776704"/>
                    <a:ext cx="36000" cy="36000"/>
                  </a:xfrm>
                  <a:prstGeom prst="ellipse">
                    <a:avLst/>
                  </a:prstGeom>
                  <a:solidFill>
                    <a:srgbClr val="0066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5653EDF3-C15B-085E-5733-DBB72071C38D}"/>
                      </a:ext>
                    </a:extLst>
                  </p:cNvPr>
                  <p:cNvSpPr txBox="1"/>
                  <p:nvPr/>
                </p:nvSpPr>
                <p:spPr>
                  <a:xfrm>
                    <a:off x="5473744" y="2203894"/>
                    <a:ext cx="1476686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(5.2 K, 2.27 bar</a:t>
                    </a:r>
                    <a:r>
                      <a:rPr lang="fr-FR" sz="1400" dirty="0"/>
                      <a:t>)</a:t>
                    </a:r>
                    <a:endParaRPr lang="en-US" sz="1400" dirty="0"/>
                  </a:p>
                </p:txBody>
              </p: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6B793C98-4E9F-5DA9-6DA0-E29232F77C3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3045204" y="2692866"/>
                    <a:ext cx="0" cy="168618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8" name="Oval 27">
                    <a:extLst>
                      <a:ext uri="{FF2B5EF4-FFF2-40B4-BE49-F238E27FC236}">
                        <a16:creationId xmlns:a16="http://schemas.microsoft.com/office/drawing/2014/main" id="{BFA3718B-F4AE-28F6-F26D-AA6ABF64DCFE}"/>
                      </a:ext>
                    </a:extLst>
                  </p:cNvPr>
                  <p:cNvSpPr/>
                  <p:nvPr/>
                </p:nvSpPr>
                <p:spPr>
                  <a:xfrm>
                    <a:off x="3013043" y="4073376"/>
                    <a:ext cx="36000" cy="36000"/>
                  </a:xfrm>
                  <a:prstGeom prst="ellipse">
                    <a:avLst/>
                  </a:prstGeom>
                  <a:solidFill>
                    <a:srgbClr val="0066FF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cxnSp>
                <p:nvCxnSpPr>
                  <p:cNvPr id="29" name="Straight Connector 28">
                    <a:extLst>
                      <a:ext uri="{FF2B5EF4-FFF2-40B4-BE49-F238E27FC236}">
                        <a16:creationId xmlns:a16="http://schemas.microsoft.com/office/drawing/2014/main" id="{EAADC1CE-1C9D-9AE8-C954-A8C47B3A381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493237" y="4077748"/>
                    <a:ext cx="1519806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0" name="TextBox 29">
                    <a:extLst>
                      <a:ext uri="{FF2B5EF4-FFF2-40B4-BE49-F238E27FC236}">
                        <a16:creationId xmlns:a16="http://schemas.microsoft.com/office/drawing/2014/main" id="{DDF68F8F-7CDE-9BDE-4773-4DEDB66BED66}"/>
                      </a:ext>
                    </a:extLst>
                  </p:cNvPr>
                  <p:cNvSpPr txBox="1"/>
                  <p:nvPr/>
                </p:nvSpPr>
                <p:spPr>
                  <a:xfrm>
                    <a:off x="1874867" y="4482949"/>
                    <a:ext cx="1296632" cy="2336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(1.8 K, 16 mbar</a:t>
                    </a:r>
                    <a:r>
                      <a:rPr lang="fr-FR" sz="1400" dirty="0"/>
                      <a:t>)</a:t>
                    </a:r>
                    <a:endParaRPr lang="en-US" sz="1400" dirty="0"/>
                  </a:p>
                </p:txBody>
              </p:sp>
              <p:sp>
                <p:nvSpPr>
                  <p:cNvPr id="31" name="TextBox 30">
                    <a:extLst>
                      <a:ext uri="{FF2B5EF4-FFF2-40B4-BE49-F238E27FC236}">
                        <a16:creationId xmlns:a16="http://schemas.microsoft.com/office/drawing/2014/main" id="{135C9D9C-84AD-D877-1240-282E06837EF0}"/>
                      </a:ext>
                    </a:extLst>
                  </p:cNvPr>
                  <p:cNvSpPr txBox="1"/>
                  <p:nvPr/>
                </p:nvSpPr>
                <p:spPr>
                  <a:xfrm>
                    <a:off x="3204967" y="4483902"/>
                    <a:ext cx="1327608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(2 K, 31 mbar</a:t>
                    </a:r>
                    <a:r>
                      <a:rPr lang="fr-FR" sz="1400" dirty="0"/>
                      <a:t>)</a:t>
                    </a:r>
                    <a:endParaRPr lang="en-US" sz="1400" dirty="0"/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ADCB2E97-F84C-86DA-07CE-BFFE7684D5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860026" y="4211273"/>
                    <a:ext cx="131194" cy="336858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9C1D7746-93A4-93CB-781C-0FC68DBE914C}"/>
                      </a:ext>
                    </a:extLst>
                  </p:cNvPr>
                  <p:cNvCxnSpPr>
                    <a:cxnSpLocks/>
                    <a:stCxn id="31" idx="0"/>
                  </p:cNvCxnSpPr>
                  <p:nvPr/>
                </p:nvCxnSpPr>
                <p:spPr>
                  <a:xfrm flipH="1" flipV="1">
                    <a:off x="3216616" y="4038778"/>
                    <a:ext cx="652155" cy="445124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Connector 33">
                    <a:extLst>
                      <a:ext uri="{FF2B5EF4-FFF2-40B4-BE49-F238E27FC236}">
                        <a16:creationId xmlns:a16="http://schemas.microsoft.com/office/drawing/2014/main" id="{EDE2D215-BFE3-63A7-4069-116012438C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92850" y="2736209"/>
                    <a:ext cx="0" cy="1686187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5" name="TextBox 34">
                    <a:extLst>
                      <a:ext uri="{FF2B5EF4-FFF2-40B4-BE49-F238E27FC236}">
                        <a16:creationId xmlns:a16="http://schemas.microsoft.com/office/drawing/2014/main" id="{379BB729-9D06-75A0-D750-C67FCDE29EBC}"/>
                      </a:ext>
                    </a:extLst>
                  </p:cNvPr>
                  <p:cNvSpPr txBox="1"/>
                  <p:nvPr/>
                </p:nvSpPr>
                <p:spPr>
                  <a:xfrm>
                    <a:off x="4774891" y="4394242"/>
                    <a:ext cx="572593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dirty="0"/>
                      <a:t>4.2 k</a:t>
                    </a:r>
                  </a:p>
                </p:txBody>
              </p:sp>
            </p:grpSp>
          </p:grp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18FA1616-769E-63B9-5F70-D68AD67A8FE8}"/>
                  </a:ext>
                </a:extLst>
              </p:cNvPr>
              <p:cNvSpPr/>
              <p:nvPr/>
            </p:nvSpPr>
            <p:spPr>
              <a:xfrm>
                <a:off x="4474082" y="1994170"/>
                <a:ext cx="217956" cy="20005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B7C80BEB-EA7D-F098-8EB8-F0ED62F6E196}"/>
                  </a:ext>
                </a:extLst>
              </p:cNvPr>
              <p:cNvCxnSpPr/>
              <p:nvPr/>
            </p:nvCxnSpPr>
            <p:spPr>
              <a:xfrm>
                <a:off x="4569092" y="1877438"/>
                <a:ext cx="0" cy="316790"/>
              </a:xfrm>
              <a:prstGeom prst="line">
                <a:avLst/>
              </a:prstGeom>
              <a:ln w="95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A3E67DD0-D6E1-85AA-B00B-3406259A6A8D}"/>
                  </a:ext>
                </a:extLst>
              </p:cNvPr>
              <p:cNvSpPr/>
              <p:nvPr/>
            </p:nvSpPr>
            <p:spPr>
              <a:xfrm>
                <a:off x="4914326" y="1541483"/>
                <a:ext cx="638865" cy="59680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5A202F2-9C6C-CEE7-BC48-8CCD2EEFF235}"/>
                </a:ext>
              </a:extLst>
            </p:cNvPr>
            <p:cNvSpPr txBox="1"/>
            <p:nvPr/>
          </p:nvSpPr>
          <p:spPr>
            <a:xfrm>
              <a:off x="1626768" y="3811643"/>
              <a:ext cx="14282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(1.9 K, 1.3 bar</a:t>
              </a:r>
              <a:r>
                <a:rPr lang="fr-FR" sz="1400" dirty="0"/>
                <a:t>)</a:t>
              </a:r>
              <a:endParaRPr lang="en-US" sz="1400" dirty="0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F41EFD9-A24D-1ABA-CF2B-94EAE5F3EBB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5639" y="3658233"/>
              <a:ext cx="413910" cy="1647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5182C823-B42A-F07E-C015-6AA804FBA7CE}"/>
              </a:ext>
            </a:extLst>
          </p:cNvPr>
          <p:cNvSpPr txBox="1"/>
          <p:nvPr/>
        </p:nvSpPr>
        <p:spPr>
          <a:xfrm>
            <a:off x="2375154" y="1029337"/>
            <a:ext cx="47110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Phase diagram of helium-4 </a:t>
            </a:r>
            <a:r>
              <a:rPr lang="en-GB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(</a:t>
            </a:r>
            <a:r>
              <a:rPr lang="en-GB" b="0" i="0" baseline="3000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4</a:t>
            </a:r>
            <a:r>
              <a:rPr lang="en-GB" b="0" i="0" dirty="0">
                <a:solidFill>
                  <a:srgbClr val="202122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</a:rPr>
              <a:t>He)</a:t>
            </a:r>
            <a:r>
              <a:rPr lang="en-GB" sz="1800" dirty="0"/>
              <a:t> 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E9EC36FA-C85C-F17E-696B-AE2010068387}"/>
              </a:ext>
            </a:extLst>
          </p:cNvPr>
          <p:cNvGrpSpPr/>
          <p:nvPr/>
        </p:nvGrpSpPr>
        <p:grpSpPr>
          <a:xfrm>
            <a:off x="7460597" y="666567"/>
            <a:ext cx="4889565" cy="1966184"/>
            <a:chOff x="7460597" y="666567"/>
            <a:chExt cx="4889565" cy="1966184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57A9777-6C2F-0FF7-13B1-88FD80B44A24}"/>
                </a:ext>
              </a:extLst>
            </p:cNvPr>
            <p:cNvGrpSpPr/>
            <p:nvPr/>
          </p:nvGrpSpPr>
          <p:grpSpPr>
            <a:xfrm>
              <a:off x="7540097" y="1319544"/>
              <a:ext cx="4810065" cy="584777"/>
              <a:chOff x="223356" y="5471128"/>
              <a:chExt cx="4364410" cy="412704"/>
            </a:xfrm>
          </p:grpSpPr>
          <p:sp>
            <p:nvSpPr>
              <p:cNvPr id="44" name="Text Box 11">
                <a:extLst>
                  <a:ext uri="{FF2B5EF4-FFF2-40B4-BE49-F238E27FC236}">
                    <a16:creationId xmlns:a16="http://schemas.microsoft.com/office/drawing/2014/main" id="{BDE40787-BA59-2887-E7C7-086AD68B6BF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3203" y="5471128"/>
                <a:ext cx="4274563" cy="41270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GB" sz="1600" dirty="0"/>
                  <a:t>1.9 K He II, Magnets (LHC, Tore Supra)</a:t>
                </a:r>
              </a:p>
              <a:p>
                <a:r>
                  <a:rPr lang="en-GB" sz="1600" dirty="0"/>
                  <a:t> 4.2 He I, Magnets (HERA, Tevatron)</a:t>
                </a:r>
              </a:p>
            </p:txBody>
          </p:sp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7F46D28-2340-335B-3735-6FE729C973AF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3356" y="5526343"/>
                <a:ext cx="141790" cy="112319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2586B232-C37D-1EE0-1900-BA7F2440159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30278" y="5711857"/>
                <a:ext cx="141790" cy="112319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Text Box 11">
                  <a:extLst>
                    <a:ext uri="{FF2B5EF4-FFF2-40B4-BE49-F238E27FC236}">
                      <a16:creationId xmlns:a16="http://schemas.microsoft.com/office/drawing/2014/main" id="{ED94A581-2F1C-9009-49AC-D23E59D3E7EF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60597" y="666567"/>
                  <a:ext cx="4711043" cy="70788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CH" sz="2000" b="1" dirty="0"/>
                    <a:t>SC magnets:</a:t>
                  </a:r>
                </a:p>
                <a:p>
                  <a:r>
                    <a:rPr lang="fr-CH" sz="2000" dirty="0" err="1"/>
                    <a:t>superconductor</a:t>
                  </a:r>
                  <a:r>
                    <a:rPr lang="fr-CH" sz="2000" dirty="0"/>
                    <a:t> </a:t>
                  </a:r>
                  <a:r>
                    <a:rPr lang="fr-CH" sz="2000" dirty="0" err="1"/>
                    <a:t>NbTi</a:t>
                  </a:r>
                  <a:r>
                    <a:rPr lang="fr-CH" sz="2000" dirty="0"/>
                    <a:t>: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dirty="0" smtClean="0">
                          <a:solidFill>
                            <a:schemeClr val="tx1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2000" b="0" i="0" baseline="-25000" dirty="0" smtClean="0">
                          <a:solidFill>
                            <a:schemeClr val="tx1"/>
                          </a:solidFill>
                        </a:rPr>
                        <m:t>op</m:t>
                      </m:r>
                    </m:oMath>
                  </a14:m>
                  <a:r>
                    <a:rPr lang="fr-CH" sz="2000" dirty="0">
                      <a:solidFill>
                        <a:schemeClr val="tx1"/>
                      </a:solidFill>
                    </a:rPr>
                    <a:t> </a:t>
                  </a:r>
                  <a:r>
                    <a:rPr lang="fr-CH" sz="2000" dirty="0"/>
                    <a:t>&lt; T</a:t>
                  </a:r>
                  <a:r>
                    <a:rPr lang="fr-CH" sz="2000" baseline="-25000" dirty="0"/>
                    <a:t>c </a:t>
                  </a:r>
                  <a:r>
                    <a:rPr lang="fr-CH" sz="2000" dirty="0"/>
                    <a:t>= 9 K</a:t>
                  </a:r>
                </a:p>
              </p:txBody>
            </p:sp>
          </mc:Choice>
          <mc:Fallback xmlns="">
            <p:sp>
              <p:nvSpPr>
                <p:cNvPr id="51" name="Text Box 11">
                  <a:extLst>
                    <a:ext uri="{FF2B5EF4-FFF2-40B4-BE49-F238E27FC236}">
                      <a16:creationId xmlns:a16="http://schemas.microsoft.com/office/drawing/2014/main" id="{ED94A581-2F1C-9009-49AC-D23E59D3E7E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60597" y="666567"/>
                  <a:ext cx="4711043" cy="707886"/>
                </a:xfrm>
                <a:prstGeom prst="rect">
                  <a:avLst/>
                </a:prstGeom>
                <a:blipFill>
                  <a:blip r:embed="rId5"/>
                  <a:stretch>
                    <a:fillRect l="-1423" t="-3448" b="-15517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28343BB-11DC-2555-BEFA-4A1173479EE7}"/>
                </a:ext>
              </a:extLst>
            </p:cNvPr>
            <p:cNvSpPr txBox="1"/>
            <p:nvPr/>
          </p:nvSpPr>
          <p:spPr>
            <a:xfrm>
              <a:off x="7480955" y="1924865"/>
              <a:ext cx="460921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P: &gt; 1 bar (1.3-5 bar) for higher voltage breakdown (</a:t>
              </a:r>
              <a:r>
                <a:rPr lang="en-US" sz="2000" dirty="0" err="1"/>
                <a:t>Paschen</a:t>
              </a:r>
              <a:r>
                <a:rPr lang="en-US" sz="2000" dirty="0"/>
                <a:t> curve in He)  </a:t>
              </a:r>
              <a:endParaRPr lang="fr-FR" sz="2000" dirty="0"/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078E32AC-2FB8-2C33-9D68-EDDF51720372}"/>
                </a:ext>
              </a:extLst>
            </p:cNvPr>
            <p:cNvSpPr/>
            <p:nvPr/>
          </p:nvSpPr>
          <p:spPr>
            <a:xfrm>
              <a:off x="7460597" y="666567"/>
              <a:ext cx="4521241" cy="1954767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88EAE31-5E2D-C328-60E2-EDAA84B0E7FA}"/>
              </a:ext>
            </a:extLst>
          </p:cNvPr>
          <p:cNvGrpSpPr/>
          <p:nvPr/>
        </p:nvGrpSpPr>
        <p:grpSpPr>
          <a:xfrm>
            <a:off x="7462978" y="2761409"/>
            <a:ext cx="4729021" cy="2871724"/>
            <a:chOff x="7462978" y="2761409"/>
            <a:chExt cx="4729021" cy="287172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Text Box 11">
                  <a:extLst>
                    <a:ext uri="{FF2B5EF4-FFF2-40B4-BE49-F238E27FC236}">
                      <a16:creationId xmlns:a16="http://schemas.microsoft.com/office/drawing/2014/main" id="{77F9A375-B6D6-A724-F858-3AD09F3AA8B3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480956" y="2761409"/>
                  <a:ext cx="4711043" cy="132343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>
                  <a:spAutoFit/>
                </a:bodyPr>
                <a:lstStyle/>
                <a:p>
                  <a:r>
                    <a:rPr lang="fr-CH" sz="2000" b="1" dirty="0"/>
                    <a:t>SRF </a:t>
                  </a:r>
                  <a:r>
                    <a:rPr lang="fr-CH" sz="2000" b="1" dirty="0" err="1"/>
                    <a:t>cavities</a:t>
                  </a:r>
                  <a:r>
                    <a:rPr lang="fr-CH" sz="2000" b="1" dirty="0"/>
                    <a:t>: </a:t>
                  </a:r>
                  <a:r>
                    <a:rPr lang="fr-CH" sz="2000" dirty="0" err="1"/>
                    <a:t>depends</a:t>
                  </a:r>
                  <a:r>
                    <a:rPr lang="fr-CH" sz="2000" dirty="0"/>
                    <a:t> on </a:t>
                  </a:r>
                  <a:r>
                    <a:rPr lang="fr-CH" sz="2000" dirty="0" err="1"/>
                    <a:t>technology</a:t>
                  </a:r>
                  <a:r>
                    <a:rPr lang="fr-CH" sz="2000" dirty="0"/>
                    <a:t> (Bulk or </a:t>
                  </a:r>
                  <a:r>
                    <a:rPr lang="fr-CH" sz="2000" dirty="0" err="1"/>
                    <a:t>sputtered</a:t>
                  </a:r>
                  <a:r>
                    <a:rPr lang="fr-CH" sz="2000" dirty="0"/>
                    <a:t> Nb), </a:t>
                  </a:r>
                  <a:r>
                    <a:rPr lang="fr-CH" sz="2000" dirty="0" err="1"/>
                    <a:t>frequency</a:t>
                  </a:r>
                  <a:r>
                    <a:rPr lang="fr-CH" sz="2000" dirty="0"/>
                    <a:t>:   </a:t>
                  </a:r>
                </a:p>
                <a:p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sz="2000" dirty="0" smtClean="0">
                          <a:solidFill>
                            <a:schemeClr val="tx1"/>
                          </a:solidFill>
                        </a:rPr>
                        <m:t>T</m:t>
                      </m:r>
                      <m:r>
                        <m:rPr>
                          <m:nor/>
                        </m:rPr>
                        <a:rPr lang="fr-CH" sz="2000" b="0" i="0" baseline="-25000" dirty="0" smtClean="0">
                          <a:solidFill>
                            <a:schemeClr val="tx1"/>
                          </a:solidFill>
                        </a:rPr>
                        <m:t>op</m:t>
                      </m:r>
                      <m:r>
                        <a:rPr lang="fr-CH" sz="2000" b="0" i="1" baseline="-25000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fr-CH" sz="2000" dirty="0"/>
                    <a:t>↓ 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 </a:t>
                  </a:r>
                  <a:r>
                    <a:rPr lang="fr-CH" sz="2000" dirty="0"/>
                    <a:t>R</a:t>
                  </a:r>
                  <a:r>
                    <a:rPr lang="fr-CH" sz="2000" baseline="-25000" dirty="0"/>
                    <a:t>BCS</a:t>
                  </a:r>
                  <a:r>
                    <a:rPr lang="fr-CH" sz="2000" dirty="0"/>
                    <a:t>↓ and </a:t>
                  </a:r>
                  <a:r>
                    <a:rPr lang="fr-CH" sz="2000" dirty="0" err="1"/>
                    <a:t>P</a:t>
                  </a:r>
                  <a:r>
                    <a:rPr lang="fr-CH" sz="2000" baseline="-25000" dirty="0" err="1"/>
                    <a:t>refrig</a:t>
                  </a:r>
                  <a:r>
                    <a:rPr lang="fr-CH" sz="2000" baseline="-25000" dirty="0"/>
                    <a:t>.</a:t>
                  </a:r>
                  <a:r>
                    <a:rPr lang="fr-CH" sz="2000" dirty="0"/>
                    <a:t>↑ ∝ </a:t>
                  </a:r>
                  <a:r>
                    <a:rPr lang="fr-CH" dirty="0"/>
                    <a:t>(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/>
                        <m:t>T</m:t>
                      </m:r>
                      <m:r>
                        <m:rPr>
                          <m:nor/>
                        </m:rPr>
                        <a:rPr lang="fr-CH" b="0" i="1" baseline="-25000" dirty="0" smtClean="0"/>
                        <m:t>amb</m:t>
                      </m:r>
                      <m:r>
                        <a:rPr lang="fr-CH" i="1" baseline="-25000" dirty="0">
                          <a:latin typeface="Cambria Math" panose="02040503050406030204" pitchFamily="18" charset="0"/>
                        </a:rPr>
                        <m:t> </m:t>
                      </m:r>
                    </m:oMath>
                  </a14:m>
                  <a:r>
                    <a:rPr lang="fr-CH" dirty="0"/>
                    <a:t>/</a:t>
                  </a:r>
                  <a:r>
                    <a:rPr lang="en-GB" dirty="0"/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GB" dirty="0"/>
                        <m:t>T</m:t>
                      </m:r>
                      <m:r>
                        <m:rPr>
                          <m:nor/>
                        </m:rPr>
                        <a:rPr lang="fr-CH" baseline="-25000" dirty="0"/>
                        <m:t>op</m:t>
                      </m:r>
                    </m:oMath>
                  </a14:m>
                  <a:r>
                    <a:rPr lang="fr-CH" dirty="0"/>
                    <a:t>-1) </a:t>
                  </a:r>
                  <a:r>
                    <a:rPr lang="fr-CH" sz="2000" dirty="0">
                      <a:sym typeface="Wingdings" panose="05000000000000000000" pitchFamily="2" charset="2"/>
                    </a:rPr>
                    <a:t> </a:t>
                  </a:r>
                  <a:r>
                    <a:rPr lang="fr-CH" sz="2000" dirty="0" err="1"/>
                    <a:t>Opt</a:t>
                  </a:r>
                  <a:r>
                    <a:rPr lang="fr-CH" sz="2000" dirty="0"/>
                    <a:t>. T</a:t>
                  </a:r>
                  <a:r>
                    <a:rPr lang="fr-CH" sz="2000" baseline="-25000" dirty="0"/>
                    <a:t>op</a:t>
                  </a:r>
                  <a:r>
                    <a:rPr lang="fr-CH" sz="2000" dirty="0"/>
                    <a:t>: 2K - 4.2K</a:t>
                  </a:r>
                </a:p>
              </p:txBody>
            </p:sp>
          </mc:Choice>
          <mc:Fallback xmlns="">
            <p:sp>
              <p:nvSpPr>
                <p:cNvPr id="56" name="Text Box 11">
                  <a:extLst>
                    <a:ext uri="{FF2B5EF4-FFF2-40B4-BE49-F238E27FC236}">
                      <a16:creationId xmlns:a16="http://schemas.microsoft.com/office/drawing/2014/main" id="{77F9A375-B6D6-A724-F858-3AD09F3AA8B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7480956" y="2761409"/>
                  <a:ext cx="4711043" cy="1323439"/>
                </a:xfrm>
                <a:prstGeom prst="rect">
                  <a:avLst/>
                </a:prstGeom>
                <a:blipFill>
                  <a:blip r:embed="rId6"/>
                  <a:stretch>
                    <a:fillRect l="-1294" t="-2304" r="-388" b="-7834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1A8844E-DD2C-605D-2A50-141EE8E52E0D}"/>
                </a:ext>
              </a:extLst>
            </p:cNvPr>
            <p:cNvGrpSpPr/>
            <p:nvPr/>
          </p:nvGrpSpPr>
          <p:grpSpPr>
            <a:xfrm>
              <a:off x="7583025" y="4144494"/>
              <a:ext cx="4408131" cy="1077218"/>
              <a:chOff x="7583025" y="4366920"/>
              <a:chExt cx="4408131" cy="1077218"/>
            </a:xfrm>
          </p:grpSpPr>
          <p:sp>
            <p:nvSpPr>
              <p:cNvPr id="55" name="Text Box 11">
                <a:extLst>
                  <a:ext uri="{FF2B5EF4-FFF2-40B4-BE49-F238E27FC236}">
                    <a16:creationId xmlns:a16="http://schemas.microsoft.com/office/drawing/2014/main" id="{BC81F23A-1E3A-E559-4141-749D9EEA6E1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55440" y="4366920"/>
                <a:ext cx="4235716" cy="1077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Saturated He II (2K), CEBAF, SNS, EXFEL, ESS, PIP-II, ILC </a:t>
                </a:r>
              </a:p>
              <a:p>
                <a:r>
                  <a:rPr lang="en-US" sz="1600" dirty="0"/>
                  <a:t>Pool boiling, He I (4.2K), HERA, LEP, LHC, KEKB</a:t>
                </a: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5D423BCB-3A8C-F623-83D5-9D650D4C96E9}"/>
                  </a:ext>
                </a:extLst>
              </p:cNvPr>
              <p:cNvSpPr/>
              <p:nvPr/>
            </p:nvSpPr>
            <p:spPr>
              <a:xfrm>
                <a:off x="7583025" y="4447349"/>
                <a:ext cx="144016" cy="144016"/>
              </a:xfrm>
              <a:prstGeom prst="ellipse">
                <a:avLst/>
              </a:prstGeom>
              <a:pattFill prst="dkDnDiag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4B181A9F-3B47-6E6E-FFBF-DE241B9AB657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00273" y="4912102"/>
                <a:ext cx="144016" cy="144016"/>
              </a:xfrm>
              <a:prstGeom prst="ellipse">
                <a:avLst/>
              </a:prstGeom>
              <a:solidFill>
                <a:srgbClr val="0066CC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E740446-B02C-59D4-BDC3-F093938656C9}"/>
                </a:ext>
              </a:extLst>
            </p:cNvPr>
            <p:cNvSpPr txBox="1"/>
            <p:nvPr/>
          </p:nvSpPr>
          <p:spPr>
            <a:xfrm>
              <a:off x="7589608" y="5233023"/>
              <a:ext cx="42087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P: 31mbar / 1 bar (saturation line)</a:t>
              </a:r>
              <a:endParaRPr lang="fr-FR" sz="2000" dirty="0"/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B71CDE5A-5A2E-DB50-30F9-BB98213A7C08}"/>
                </a:ext>
              </a:extLst>
            </p:cNvPr>
            <p:cNvSpPr/>
            <p:nvPr/>
          </p:nvSpPr>
          <p:spPr>
            <a:xfrm>
              <a:off x="7462978" y="2794278"/>
              <a:ext cx="4521241" cy="2806771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387FC02E-9238-92E6-EB94-BE53CDF6523C}"/>
              </a:ext>
            </a:extLst>
          </p:cNvPr>
          <p:cNvGrpSpPr/>
          <p:nvPr/>
        </p:nvGrpSpPr>
        <p:grpSpPr>
          <a:xfrm>
            <a:off x="7477180" y="5683728"/>
            <a:ext cx="4609642" cy="1138773"/>
            <a:chOff x="7477180" y="5683728"/>
            <a:chExt cx="4609642" cy="1138773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29A05BF6-BDE7-41D6-F3EE-C83F0629D706}"/>
                </a:ext>
              </a:extLst>
            </p:cNvPr>
            <p:cNvGrpSpPr/>
            <p:nvPr/>
          </p:nvGrpSpPr>
          <p:grpSpPr>
            <a:xfrm>
              <a:off x="7477180" y="5683728"/>
              <a:ext cx="4609642" cy="1138773"/>
              <a:chOff x="7477180" y="5683728"/>
              <a:chExt cx="4609642" cy="1138773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353197F7-5E58-7390-70E3-FB69D28B7BEA}"/>
                  </a:ext>
                </a:extLst>
              </p:cNvPr>
              <p:cNvSpPr/>
              <p:nvPr/>
            </p:nvSpPr>
            <p:spPr>
              <a:xfrm>
                <a:off x="7477180" y="5701097"/>
                <a:ext cx="4521241" cy="1080211"/>
              </a:xfrm>
              <a:prstGeom prst="rect">
                <a:avLst/>
              </a:prstGeom>
              <a:noFill/>
              <a:ln w="19050">
                <a:solidFill>
                  <a:srgbClr val="0066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 Box 11">
                <a:extLst>
                  <a:ext uri="{FF2B5EF4-FFF2-40B4-BE49-F238E27FC236}">
                    <a16:creationId xmlns:a16="http://schemas.microsoft.com/office/drawing/2014/main" id="{103EFF11-C025-AE61-8BCB-29404411719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780451" y="5683728"/>
                <a:ext cx="4306371" cy="11387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/>
              <a:p>
                <a:r>
                  <a:rPr lang="fr-CH" b="1" dirty="0"/>
                  <a:t>Thermal </a:t>
                </a:r>
                <a:r>
                  <a:rPr lang="fr-CH" b="1" dirty="0" err="1"/>
                  <a:t>shields</a:t>
                </a:r>
                <a:r>
                  <a:rPr lang="fr-CH" b="1" dirty="0"/>
                  <a:t> (</a:t>
                </a:r>
                <a:r>
                  <a:rPr lang="en-CH" sz="1800" kern="100" dirty="0">
                    <a:effectLst/>
                    <a:latin typeface="Aptos" panose="020B0004020202020204" pitchFamily="34" charset="0"/>
                    <a:ea typeface="Aptos" panose="020B0004020202020204" pitchFamily="34" charset="0"/>
                    <a:cs typeface="Times New Roman" panose="02020603050405020304" pitchFamily="18" charset="0"/>
                    <a:sym typeface="Symbol" pitchFamily="2" charset="2"/>
                  </a:rPr>
                  <a:t></a:t>
                </a:r>
                <a:r>
                  <a:rPr lang="fr-CH" b="1" dirty="0"/>
                  <a:t>50 K), </a:t>
                </a:r>
                <a:r>
                  <a:rPr lang="fr-CH" b="1" dirty="0" err="1"/>
                  <a:t>heat</a:t>
                </a:r>
                <a:r>
                  <a:rPr lang="fr-CH" b="1" dirty="0"/>
                  <a:t> intercepts (5-50 K):</a:t>
                </a:r>
              </a:p>
              <a:p>
                <a:r>
                  <a:rPr lang="fr-CH" sz="1600" dirty="0"/>
                  <a:t>Non-</a:t>
                </a:r>
                <a:r>
                  <a:rPr lang="fr-CH" sz="1600" dirty="0" err="1"/>
                  <a:t>isothermal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cooling</a:t>
                </a:r>
                <a:r>
                  <a:rPr lang="fr-CH" sz="1600" dirty="0"/>
                  <a:t> (</a:t>
                </a:r>
                <a:r>
                  <a:rPr lang="el-GR" sz="1600" dirty="0"/>
                  <a:t>Δ</a:t>
                </a:r>
                <a:r>
                  <a:rPr lang="fr-CH" sz="1600" dirty="0"/>
                  <a:t>T ~ 5-20 K)  </a:t>
                </a:r>
              </a:p>
              <a:p>
                <a:r>
                  <a:rPr lang="fr-CH" sz="1600" dirty="0">
                    <a:sym typeface="Wingdings" panose="05000000000000000000" pitchFamily="2" charset="2"/>
                  </a:rPr>
                  <a:t> </a:t>
                </a:r>
                <a:r>
                  <a:rPr lang="fr-CH" sz="1600" dirty="0" err="1"/>
                  <a:t>supercritical</a:t>
                </a:r>
                <a:r>
                  <a:rPr lang="fr-CH" sz="1600" dirty="0"/>
                  <a:t> </a:t>
                </a:r>
                <a:r>
                  <a:rPr lang="fr-CH" sz="1600" dirty="0" err="1"/>
                  <a:t>helium</a:t>
                </a:r>
                <a:endParaRPr lang="fr-CH" sz="1600" dirty="0"/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493DF205-3AA1-0FED-9D90-50464D1C509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77250" y="5840711"/>
              <a:ext cx="144000" cy="144072"/>
            </a:xfrm>
            <a:prstGeom prst="ellips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64896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9617F19F-3B29-8DF8-D5F3-41951E0D8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799041"/>
          </a:xfrm>
        </p:spPr>
        <p:txBody>
          <a:bodyPr/>
          <a:lstStyle/>
          <a:p>
            <a:r>
              <a:rPr lang="en-US" dirty="0"/>
              <a:t>Paschen curve for gaseous He at 300 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AB9BFC9-7826-6374-9E54-C52644FF8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126" y="1035781"/>
            <a:ext cx="7213165" cy="5445939"/>
          </a:xfrm>
          <a:prstGeom prst="rect">
            <a:avLst/>
          </a:prstGeo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D84A9-A565-F7AD-37DC-D71C500B5D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5B537A4F-EC5C-4FC5-A559-5650B6FA4CF3}" type="slidenum">
              <a:rPr lang="en-GB" smtClean="0"/>
              <a:pPr>
                <a:spcAft>
                  <a:spcPts val="600"/>
                </a:spcAft>
              </a:pPr>
              <a:t>22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29F604-6EA6-2B73-158E-CF8E7C336762}"/>
              </a:ext>
            </a:extLst>
          </p:cNvPr>
          <p:cNvSpPr txBox="1"/>
          <p:nvPr/>
        </p:nvSpPr>
        <p:spPr>
          <a:xfrm>
            <a:off x="101825" y="6509323"/>
            <a:ext cx="5052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(Ref.</a:t>
            </a:r>
            <a:r>
              <a:rPr lang="en-GB" sz="1200" dirty="0"/>
              <a:t> Cooling with Superfluid Helium, Ph. Lebrun and L. Tavian, CERN)</a:t>
            </a:r>
            <a:r>
              <a:rPr lang="en-US" sz="1200" dirty="0"/>
              <a:t> 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339083653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48AB7-AC2A-0E95-4C75-FCB772CB60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Enhancing heat transfer mechanisms in </a:t>
            </a:r>
            <a:r>
              <a:rPr lang="en-US" dirty="0" err="1"/>
              <a:t>HeII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4FA611-30A8-95F5-66C2-F73AF5C06F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Low viscosity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permeation, better wetting of insulated superconductors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solidFill>
                  <a:srgbClr val="0070C0"/>
                </a:solidFill>
              </a:rPr>
              <a:t>Very high specific heat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 err="1">
                <a:sym typeface="Wingdings" panose="05000000000000000000" pitchFamily="2" charset="2"/>
              </a:rPr>
              <a:t>cryo</a:t>
            </a:r>
            <a:r>
              <a:rPr lang="en-US" dirty="0">
                <a:sym typeface="Wingdings" panose="05000000000000000000" pitchFamily="2" charset="2"/>
              </a:rPr>
              <a:t> stabilization of superconductors</a:t>
            </a:r>
            <a:r>
              <a:rPr lang="en-US" dirty="0"/>
              <a:t> 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Very high apparent thermal conductivity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~ x 10</a:t>
            </a:r>
            <a:r>
              <a:rPr lang="en-US" baseline="30000" dirty="0"/>
              <a:t>3</a:t>
            </a:r>
            <a:r>
              <a:rPr lang="en-US" dirty="0"/>
              <a:t> that of OFHC copper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maximum at 1.9 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highly non-linear and heat flux dependent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F80CC6-2D24-DA03-CEF0-1CCF32A48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481201-6B4C-EF74-CD42-0F5A61BA1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7018" y="2829733"/>
            <a:ext cx="5424982" cy="333616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CB6D1B5-39DF-3506-A299-96128BB1C766}"/>
              </a:ext>
            </a:extLst>
          </p:cNvPr>
          <p:cNvSpPr txBox="1"/>
          <p:nvPr/>
        </p:nvSpPr>
        <p:spPr>
          <a:xfrm>
            <a:off x="594146" y="6605066"/>
            <a:ext cx="5052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Ref.</a:t>
            </a:r>
            <a:r>
              <a:rPr lang="en-GB" sz="1200" dirty="0"/>
              <a:t> Cooling with Superfluid Helium, Ph. Lebrun and L. Tavian, CERN</a:t>
            </a:r>
            <a:r>
              <a:rPr lang="en-US" sz="1200" dirty="0"/>
              <a:t> </a:t>
            </a:r>
            <a:endParaRPr lang="fr-FR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DBA01F-92DF-3E43-46EA-ECFF5A45850F}"/>
              </a:ext>
            </a:extLst>
          </p:cNvPr>
          <p:cNvSpPr txBox="1"/>
          <p:nvPr/>
        </p:nvSpPr>
        <p:spPr>
          <a:xfrm>
            <a:off x="594146" y="6348568"/>
            <a:ext cx="1138931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Ref. </a:t>
            </a:r>
            <a:r>
              <a:rPr lang="en-GB" sz="1200" i="1" dirty="0"/>
              <a:t>Practical data on steady state heat transport in superfluid helium at atmospheric pressure</a:t>
            </a:r>
            <a:r>
              <a:rPr lang="en-GB" sz="1200" dirty="0"/>
              <a:t>, G. Bon </a:t>
            </a:r>
            <a:r>
              <a:rPr lang="en-GB" sz="1200" dirty="0" err="1"/>
              <a:t>Mardion</a:t>
            </a:r>
            <a:r>
              <a:rPr lang="en-GB" sz="1200" dirty="0"/>
              <a:t>, G. Claudet, P. Seyfert. Cryogenics 19 (1979)  </a:t>
            </a:r>
            <a:endParaRPr lang="fr-FR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C8B455-4415-42A5-14ED-D35FE09BEF81}"/>
              </a:ext>
            </a:extLst>
          </p:cNvPr>
          <p:cNvSpPr txBox="1"/>
          <p:nvPr/>
        </p:nvSpPr>
        <p:spPr>
          <a:xfrm>
            <a:off x="6767018" y="5953570"/>
            <a:ext cx="27403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Note: Y(T) for a heat flux of 1 W/cm-2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42340999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60021-2430-1F99-5278-BE6B9D5466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for thermophysical data on helium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F2C23-91A6-6BA4-9F7F-FC450283B5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35781"/>
            <a:ext cx="11995768" cy="5685694"/>
          </a:xfrm>
        </p:spPr>
        <p:txBody>
          <a:bodyPr/>
          <a:lstStyle/>
          <a:p>
            <a:r>
              <a:rPr lang="en-GB" dirty="0"/>
              <a:t>REFPROP (by NIST) (can be downloaded on CMF), but does not cover the superfluid range. Covers several cryogenic fluids.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HEPAK (by CRYODATA), functions also available in Excel (</a:t>
            </a:r>
            <a:r>
              <a:rPr lang="en-GB" dirty="0" err="1"/>
              <a:t>HeCalc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(contact person at CERN: B. Bradu, TE-CRG)</a:t>
            </a:r>
          </a:p>
          <a:p>
            <a:pPr marL="0" indent="0">
              <a:buNone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Parameter =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HeCalc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(Index, Phase, Input1, Value1,  Input2, Value2, Unit)</a:t>
            </a:r>
            <a:endParaRPr lang="fr-FR" sz="1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61CA4-EDE2-BA86-AFA5-87C393EED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6B2D56-4FC5-88C8-783B-3C691D1F4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868" y="4216682"/>
            <a:ext cx="6904963" cy="250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85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229327" y="112149"/>
            <a:ext cx="10065999" cy="576263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dirty="0"/>
              <a:t>Two cooling mechanisms of interest</a:t>
            </a:r>
          </a:p>
        </p:txBody>
      </p:sp>
      <p:sp>
        <p:nvSpPr>
          <p:cNvPr id="3789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827" y="728996"/>
            <a:ext cx="5890399" cy="1559324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000" dirty="0">
                <a:solidFill>
                  <a:srgbClr val="0066CC"/>
                </a:solidFill>
              </a:rPr>
              <a:t>1. Vaporisation</a:t>
            </a:r>
            <a:r>
              <a:rPr lang="en-GB" sz="2000" dirty="0"/>
              <a:t> in 2-phase helium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Latent Heat (</a:t>
            </a:r>
            <a:r>
              <a:rPr lang="en-GB" sz="1600" dirty="0" err="1">
                <a:sym typeface="Wingdings" pitchFamily="2" charset="2"/>
              </a:rPr>
              <a:t>Lv</a:t>
            </a:r>
            <a:r>
              <a:rPr lang="en-GB" sz="1600" dirty="0">
                <a:sym typeface="Wingdings" pitchFamily="2" charset="2"/>
              </a:rPr>
              <a:t>) of vaporisation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600" dirty="0">
                <a:sym typeface="Wingdings" pitchFamily="2" charset="2"/>
              </a:rPr>
              <a:t>Isothermal cooling (T constant if P constant)</a:t>
            </a:r>
          </a:p>
        </p:txBody>
      </p:sp>
      <p:grpSp>
        <p:nvGrpSpPr>
          <p:cNvPr id="37893" name="Group 75"/>
          <p:cNvGrpSpPr>
            <a:grpSpLocks/>
          </p:cNvGrpSpPr>
          <p:nvPr/>
        </p:nvGrpSpPr>
        <p:grpSpPr bwMode="auto">
          <a:xfrm>
            <a:off x="802803" y="1672087"/>
            <a:ext cx="1920315" cy="2007586"/>
            <a:chOff x="4490" y="572"/>
            <a:chExt cx="1303" cy="1815"/>
          </a:xfrm>
        </p:grpSpPr>
        <p:graphicFrame>
          <p:nvGraphicFramePr>
            <p:cNvPr id="37953" name="Object 67"/>
            <p:cNvGraphicFramePr>
              <a:graphicFrameLocks noChangeAspect="1"/>
            </p:cNvGraphicFramePr>
            <p:nvPr/>
          </p:nvGraphicFramePr>
          <p:xfrm>
            <a:off x="4843" y="2115"/>
            <a:ext cx="113" cy="27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126835" imgH="304404" progId="Equation.3">
                    <p:embed/>
                  </p:oleObj>
                </mc:Choice>
                <mc:Fallback>
                  <p:oleObj name="Equation" r:id="rId2" imgW="126835" imgH="304404" progId="Equation.3">
                    <p:embed/>
                    <p:pic>
                      <p:nvPicPr>
                        <p:cNvPr id="37953" name="Object 6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43" y="2115"/>
                          <a:ext cx="113" cy="27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37954" name="Group 66"/>
            <p:cNvGrpSpPr>
              <a:grpSpLocks/>
            </p:cNvGrpSpPr>
            <p:nvPr/>
          </p:nvGrpSpPr>
          <p:grpSpPr bwMode="auto">
            <a:xfrm>
              <a:off x="4490" y="572"/>
              <a:ext cx="1303" cy="1724"/>
              <a:chOff x="4361" y="1071"/>
              <a:chExt cx="1023" cy="1407"/>
            </a:xfrm>
          </p:grpSpPr>
          <p:sp>
            <p:nvSpPr>
              <p:cNvPr id="37956" name="Rectangle 10"/>
              <p:cNvSpPr>
                <a:spLocks noChangeArrowheads="1"/>
              </p:cNvSpPr>
              <p:nvPr/>
            </p:nvSpPr>
            <p:spPr bwMode="auto">
              <a:xfrm>
                <a:off x="4361" y="1661"/>
                <a:ext cx="589" cy="635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57" name="Line 12"/>
              <p:cNvSpPr>
                <a:spLocks noChangeShapeType="1"/>
              </p:cNvSpPr>
              <p:nvPr/>
            </p:nvSpPr>
            <p:spPr bwMode="auto">
              <a:xfrm>
                <a:off x="4377" y="1843"/>
                <a:ext cx="5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58" name="Line 13"/>
              <p:cNvSpPr>
                <a:spLocks noChangeShapeType="1"/>
              </p:cNvSpPr>
              <p:nvPr/>
            </p:nvSpPr>
            <p:spPr bwMode="auto">
              <a:xfrm>
                <a:off x="4422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59" name="Line 14"/>
              <p:cNvSpPr>
                <a:spLocks noChangeShapeType="1"/>
              </p:cNvSpPr>
              <p:nvPr/>
            </p:nvSpPr>
            <p:spPr bwMode="auto">
              <a:xfrm>
                <a:off x="4558" y="1934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0" name="Line 15"/>
              <p:cNvSpPr>
                <a:spLocks noChangeShapeType="1"/>
              </p:cNvSpPr>
              <p:nvPr/>
            </p:nvSpPr>
            <p:spPr bwMode="auto">
              <a:xfrm>
                <a:off x="4422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1" name="Line 16"/>
              <p:cNvSpPr>
                <a:spLocks noChangeShapeType="1"/>
              </p:cNvSpPr>
              <p:nvPr/>
            </p:nvSpPr>
            <p:spPr bwMode="auto">
              <a:xfrm>
                <a:off x="4694" y="1888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2" name="Line 17"/>
              <p:cNvSpPr>
                <a:spLocks noChangeShapeType="1"/>
              </p:cNvSpPr>
              <p:nvPr/>
            </p:nvSpPr>
            <p:spPr bwMode="auto">
              <a:xfrm>
                <a:off x="4468" y="2053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3" name="Line 18"/>
              <p:cNvSpPr>
                <a:spLocks noChangeShapeType="1"/>
              </p:cNvSpPr>
              <p:nvPr/>
            </p:nvSpPr>
            <p:spPr bwMode="auto">
              <a:xfrm>
                <a:off x="4604" y="2107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4" name="Line 19"/>
              <p:cNvSpPr>
                <a:spLocks noChangeShapeType="1"/>
              </p:cNvSpPr>
              <p:nvPr/>
            </p:nvSpPr>
            <p:spPr bwMode="auto">
              <a:xfrm>
                <a:off x="4412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5" name="Line 20"/>
              <p:cNvSpPr>
                <a:spLocks noChangeShapeType="1"/>
              </p:cNvSpPr>
              <p:nvPr/>
            </p:nvSpPr>
            <p:spPr bwMode="auto">
              <a:xfrm>
                <a:off x="4728" y="204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6" name="Line 21"/>
              <p:cNvSpPr>
                <a:spLocks noChangeShapeType="1"/>
              </p:cNvSpPr>
              <p:nvPr/>
            </p:nvSpPr>
            <p:spPr bwMode="auto">
              <a:xfrm>
                <a:off x="4694" y="1979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7" name="Line 22"/>
              <p:cNvSpPr>
                <a:spLocks noChangeShapeType="1"/>
              </p:cNvSpPr>
              <p:nvPr/>
            </p:nvSpPr>
            <p:spPr bwMode="auto">
              <a:xfrm>
                <a:off x="4716" y="2160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8" name="Line 23"/>
              <p:cNvSpPr>
                <a:spLocks noChangeShapeType="1"/>
              </p:cNvSpPr>
              <p:nvPr/>
            </p:nvSpPr>
            <p:spPr bwMode="auto">
              <a:xfrm>
                <a:off x="4466" y="2235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69" name="Line 24"/>
              <p:cNvSpPr>
                <a:spLocks noChangeShapeType="1"/>
              </p:cNvSpPr>
              <p:nvPr/>
            </p:nvSpPr>
            <p:spPr bwMode="auto">
              <a:xfrm>
                <a:off x="4740" y="2231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0" name="Rectangle 25"/>
              <p:cNvSpPr>
                <a:spLocks noChangeArrowheads="1"/>
              </p:cNvSpPr>
              <p:nvPr/>
            </p:nvSpPr>
            <p:spPr bwMode="auto">
              <a:xfrm>
                <a:off x="4830" y="1434"/>
                <a:ext cx="46" cy="22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1" name="Line 26"/>
              <p:cNvSpPr>
                <a:spLocks noChangeShapeType="1"/>
              </p:cNvSpPr>
              <p:nvPr/>
            </p:nvSpPr>
            <p:spPr bwMode="auto">
              <a:xfrm flipV="1">
                <a:off x="4852" y="1153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2" name="Text Box 29"/>
              <p:cNvSpPr txBox="1">
                <a:spLocks noChangeArrowheads="1"/>
              </p:cNvSpPr>
              <p:nvPr/>
            </p:nvSpPr>
            <p:spPr bwMode="auto">
              <a:xfrm>
                <a:off x="4967" y="1071"/>
                <a:ext cx="417" cy="27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Vapor</a:t>
                </a:r>
              </a:p>
            </p:txBody>
          </p:sp>
          <p:sp>
            <p:nvSpPr>
              <p:cNvPr id="37973" name="Line 34"/>
              <p:cNvSpPr>
                <a:spLocks noChangeShapeType="1"/>
              </p:cNvSpPr>
              <p:nvPr/>
            </p:nvSpPr>
            <p:spPr bwMode="auto">
              <a:xfrm flipV="1">
                <a:off x="4558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4" name="Line 35"/>
              <p:cNvSpPr>
                <a:spLocks noChangeShapeType="1"/>
              </p:cNvSpPr>
              <p:nvPr/>
            </p:nvSpPr>
            <p:spPr bwMode="auto">
              <a:xfrm flipV="1">
                <a:off x="4830" y="2160"/>
                <a:ext cx="0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5" name="Line 36"/>
              <p:cNvSpPr>
                <a:spLocks noChangeShapeType="1"/>
              </p:cNvSpPr>
              <p:nvPr/>
            </p:nvSpPr>
            <p:spPr bwMode="auto">
              <a:xfrm flipV="1">
                <a:off x="4558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6" name="Line 37"/>
              <p:cNvSpPr>
                <a:spLocks noChangeShapeType="1"/>
              </p:cNvSpPr>
              <p:nvPr/>
            </p:nvSpPr>
            <p:spPr bwMode="auto">
              <a:xfrm flipV="1">
                <a:off x="464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7" name="Line 38"/>
              <p:cNvSpPr>
                <a:spLocks noChangeShapeType="1"/>
              </p:cNvSpPr>
              <p:nvPr/>
            </p:nvSpPr>
            <p:spPr bwMode="auto">
              <a:xfrm flipH="1" flipV="1">
                <a:off x="4604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8" name="Line 39"/>
              <p:cNvSpPr>
                <a:spLocks noChangeShapeType="1"/>
              </p:cNvSpPr>
              <p:nvPr/>
            </p:nvSpPr>
            <p:spPr bwMode="auto">
              <a:xfrm flipV="1">
                <a:off x="4739" y="2115"/>
                <a:ext cx="46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79" name="Line 40"/>
              <p:cNvSpPr>
                <a:spLocks noChangeShapeType="1"/>
              </p:cNvSpPr>
              <p:nvPr/>
            </p:nvSpPr>
            <p:spPr bwMode="auto">
              <a:xfrm>
                <a:off x="4694" y="2115"/>
                <a:ext cx="46" cy="4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0" name="Line 41"/>
              <p:cNvSpPr>
                <a:spLocks noChangeShapeType="1"/>
              </p:cNvSpPr>
              <p:nvPr/>
            </p:nvSpPr>
            <p:spPr bwMode="auto">
              <a:xfrm flipH="1" flipV="1">
                <a:off x="4785" y="2115"/>
                <a:ext cx="45" cy="4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1" name="Oval 42"/>
              <p:cNvSpPr>
                <a:spLocks noChangeAspect="1" noChangeArrowheads="1"/>
              </p:cNvSpPr>
              <p:nvPr/>
            </p:nvSpPr>
            <p:spPr bwMode="auto">
              <a:xfrm>
                <a:off x="4422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2" name="Oval 43"/>
              <p:cNvSpPr>
                <a:spLocks noChangeAspect="1" noChangeArrowheads="1"/>
              </p:cNvSpPr>
              <p:nvPr/>
            </p:nvSpPr>
            <p:spPr bwMode="auto">
              <a:xfrm>
                <a:off x="4513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3" name="Oval 44"/>
              <p:cNvSpPr>
                <a:spLocks noChangeAspect="1" noChangeArrowheads="1"/>
              </p:cNvSpPr>
              <p:nvPr/>
            </p:nvSpPr>
            <p:spPr bwMode="auto">
              <a:xfrm>
                <a:off x="4603" y="1751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4" name="Oval 45"/>
              <p:cNvSpPr>
                <a:spLocks noChangeAspect="1" noChangeArrowheads="1"/>
              </p:cNvSpPr>
              <p:nvPr/>
            </p:nvSpPr>
            <p:spPr bwMode="auto">
              <a:xfrm>
                <a:off x="4558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5" name="Oval 46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6" name="Oval 47"/>
              <p:cNvSpPr>
                <a:spLocks noChangeAspect="1" noChangeArrowheads="1"/>
              </p:cNvSpPr>
              <p:nvPr/>
            </p:nvSpPr>
            <p:spPr bwMode="auto">
              <a:xfrm>
                <a:off x="4649" y="1933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7" name="Oval 48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8" name="Oval 49"/>
              <p:cNvSpPr>
                <a:spLocks noChangeAspect="1" noChangeArrowheads="1"/>
              </p:cNvSpPr>
              <p:nvPr/>
            </p:nvSpPr>
            <p:spPr bwMode="auto">
              <a:xfrm>
                <a:off x="4694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89" name="Oval 50"/>
              <p:cNvSpPr>
                <a:spLocks noChangeAspect="1" noChangeArrowheads="1"/>
              </p:cNvSpPr>
              <p:nvPr/>
            </p:nvSpPr>
            <p:spPr bwMode="auto">
              <a:xfrm>
                <a:off x="4558" y="184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0" name="Oval 51"/>
              <p:cNvSpPr>
                <a:spLocks noChangeAspect="1" noChangeArrowheads="1"/>
              </p:cNvSpPr>
              <p:nvPr/>
            </p:nvSpPr>
            <p:spPr bwMode="auto">
              <a:xfrm>
                <a:off x="474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1" name="Oval 52"/>
              <p:cNvSpPr>
                <a:spLocks noChangeAspect="1" noChangeArrowheads="1"/>
              </p:cNvSpPr>
              <p:nvPr/>
            </p:nvSpPr>
            <p:spPr bwMode="auto">
              <a:xfrm>
                <a:off x="4739" y="188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2" name="Oval 53"/>
              <p:cNvSpPr>
                <a:spLocks noChangeAspect="1" noChangeArrowheads="1"/>
              </p:cNvSpPr>
              <p:nvPr/>
            </p:nvSpPr>
            <p:spPr bwMode="auto">
              <a:xfrm>
                <a:off x="4694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3" name="Oval 54"/>
              <p:cNvSpPr>
                <a:spLocks noChangeAspect="1" noChangeArrowheads="1"/>
              </p:cNvSpPr>
              <p:nvPr/>
            </p:nvSpPr>
            <p:spPr bwMode="auto">
              <a:xfrm>
                <a:off x="4694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4" name="Oval 55"/>
              <p:cNvSpPr>
                <a:spLocks noChangeAspect="1" noChangeArrowheads="1"/>
              </p:cNvSpPr>
              <p:nvPr/>
            </p:nvSpPr>
            <p:spPr bwMode="auto">
              <a:xfrm>
                <a:off x="4649" y="202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5" name="Oval 56"/>
              <p:cNvSpPr>
                <a:spLocks noChangeAspect="1" noChangeArrowheads="1"/>
              </p:cNvSpPr>
              <p:nvPr/>
            </p:nvSpPr>
            <p:spPr bwMode="auto">
              <a:xfrm>
                <a:off x="4830" y="1797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6" name="Oval 57"/>
              <p:cNvSpPr>
                <a:spLocks noChangeAspect="1" noChangeArrowheads="1"/>
              </p:cNvSpPr>
              <p:nvPr/>
            </p:nvSpPr>
            <p:spPr bwMode="auto">
              <a:xfrm>
                <a:off x="4830" y="1978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7" name="Oval 58"/>
              <p:cNvSpPr>
                <a:spLocks noChangeAspect="1" noChangeArrowheads="1"/>
              </p:cNvSpPr>
              <p:nvPr/>
            </p:nvSpPr>
            <p:spPr bwMode="auto">
              <a:xfrm>
                <a:off x="4830" y="161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8" name="Oval 59"/>
              <p:cNvSpPr>
                <a:spLocks noChangeAspect="1" noChangeArrowheads="1"/>
              </p:cNvSpPr>
              <p:nvPr/>
            </p:nvSpPr>
            <p:spPr bwMode="auto">
              <a:xfrm>
                <a:off x="4858" y="1525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99" name="Oval 60"/>
              <p:cNvSpPr>
                <a:spLocks noChangeAspect="1" noChangeArrowheads="1"/>
              </p:cNvSpPr>
              <p:nvPr/>
            </p:nvSpPr>
            <p:spPr bwMode="auto">
              <a:xfrm>
                <a:off x="4876" y="1706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00" name="Oval 61"/>
              <p:cNvSpPr>
                <a:spLocks noChangeAspect="1" noChangeArrowheads="1"/>
              </p:cNvSpPr>
              <p:nvPr/>
            </p:nvSpPr>
            <p:spPr bwMode="auto">
              <a:xfrm>
                <a:off x="4785" y="1752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01" name="Oval 62"/>
              <p:cNvSpPr>
                <a:spLocks noChangeAspect="1" noChangeArrowheads="1"/>
              </p:cNvSpPr>
              <p:nvPr/>
            </p:nvSpPr>
            <p:spPr bwMode="auto">
              <a:xfrm>
                <a:off x="4830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02" name="Oval 63"/>
              <p:cNvSpPr>
                <a:spLocks noChangeAspect="1" noChangeArrowheads="1"/>
              </p:cNvSpPr>
              <p:nvPr/>
            </p:nvSpPr>
            <p:spPr bwMode="auto">
              <a:xfrm>
                <a:off x="4830" y="1480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03" name="Oval 64"/>
              <p:cNvSpPr>
                <a:spLocks noChangeAspect="1" noChangeArrowheads="1"/>
              </p:cNvSpPr>
              <p:nvPr/>
            </p:nvSpPr>
            <p:spPr bwMode="auto">
              <a:xfrm>
                <a:off x="4876" y="1389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8004" name="Oval 65"/>
              <p:cNvSpPr>
                <a:spLocks noChangeAspect="1" noChangeArrowheads="1"/>
              </p:cNvSpPr>
              <p:nvPr/>
            </p:nvSpPr>
            <p:spPr bwMode="auto">
              <a:xfrm>
                <a:off x="4876" y="1344"/>
                <a:ext cx="11" cy="11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graphicFrame>
          <p:nvGraphicFramePr>
            <p:cNvPr id="37955" name="Object 71"/>
            <p:cNvGraphicFramePr>
              <a:graphicFrameLocks noChangeAspect="1"/>
            </p:cNvGraphicFramePr>
            <p:nvPr/>
          </p:nvGraphicFramePr>
          <p:xfrm>
            <a:off x="5329" y="754"/>
            <a:ext cx="172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4" imgW="165028" imgH="279279" progId="Equation.3">
                    <p:embed/>
                  </p:oleObj>
                </mc:Choice>
                <mc:Fallback>
                  <p:oleObj name="Equation" r:id="rId4" imgW="165028" imgH="279279" progId="Equation.3">
                    <p:embed/>
                    <p:pic>
                      <p:nvPicPr>
                        <p:cNvPr id="37955" name="Object 7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9" y="754"/>
                          <a:ext cx="172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37894" name="Object 73"/>
          <p:cNvGraphicFramePr>
            <a:graphicFrameLocks noChangeAspect="1"/>
          </p:cNvGraphicFramePr>
          <p:nvPr/>
        </p:nvGraphicFramePr>
        <p:xfrm>
          <a:off x="8304819" y="5078910"/>
          <a:ext cx="2769653" cy="6943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18671" imgH="304668" progId="Equation.3">
                  <p:embed/>
                </p:oleObj>
              </mc:Choice>
              <mc:Fallback>
                <p:oleObj name="Equation" r:id="rId6" imgW="1218671" imgH="304668" progId="Equation.3">
                  <p:embed/>
                  <p:pic>
                    <p:nvPicPr>
                      <p:cNvPr id="37894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04819" y="5078910"/>
                        <a:ext cx="2769653" cy="69432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>
                            <a:shade val="50000"/>
                          </a:schemeClr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7895" name="Object 74"/>
              <p:cNvSpPr txBox="1"/>
              <p:nvPr/>
            </p:nvSpPr>
            <p:spPr bwMode="auto">
              <a:xfrm>
                <a:off x="8343913" y="2892471"/>
                <a:ext cx="2080247" cy="576217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kumimoji="0" lang="en-GB" sz="28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limUpp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</m:e>
                        <m:lim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•</m:t>
                          </m:r>
                        </m:lim>
                      </m:limUpp>
                      <m:r>
                        <a:rPr kumimoji="0" lang="en-GB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limUpp>
                        <m:limUppPr>
                          <m:ctrlP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limUppPr>
                        <m:e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𝑚</m:t>
                          </m:r>
                        </m:e>
                        <m:lim>
                          <m:r>
                            <a:rPr kumimoji="0" lang="en-GB" sz="28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•</m:t>
                          </m:r>
                        </m:lim>
                      </m:limUpp>
                      <m:r>
                        <a:rPr kumimoji="0" lang="en-GB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⋅</m:t>
                      </m:r>
                      <m:r>
                        <a:rPr kumimoji="0" lang="en-GB" sz="2800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𝐿𝑣</m:t>
                      </m:r>
                    </m:oMath>
                  </m:oMathPara>
                </a14:m>
                <a:endParaRPr kumimoji="0" lang="en-GB" sz="2800" b="0" i="0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7895" name="Object 7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343913" y="2892471"/>
                <a:ext cx="2080247" cy="576217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896" name="Group 109"/>
          <p:cNvGrpSpPr>
            <a:grpSpLocks/>
          </p:cNvGrpSpPr>
          <p:nvPr/>
        </p:nvGrpSpPr>
        <p:grpSpPr bwMode="auto">
          <a:xfrm>
            <a:off x="2723118" y="5739136"/>
            <a:ext cx="5146675" cy="966787"/>
            <a:chOff x="2545" y="2976"/>
            <a:chExt cx="3242" cy="609"/>
          </a:xfrm>
        </p:grpSpPr>
        <p:grpSp>
          <p:nvGrpSpPr>
            <p:cNvPr id="37925" name="Group 78"/>
            <p:cNvGrpSpPr>
              <a:grpSpLocks/>
            </p:cNvGrpSpPr>
            <p:nvPr/>
          </p:nvGrpSpPr>
          <p:grpSpPr bwMode="auto">
            <a:xfrm>
              <a:off x="2817" y="3179"/>
              <a:ext cx="2721" cy="201"/>
              <a:chOff x="1020" y="618"/>
              <a:chExt cx="3084" cy="382"/>
            </a:xfrm>
          </p:grpSpPr>
          <p:grpSp>
            <p:nvGrpSpPr>
              <p:cNvPr id="37932" name="Group 79"/>
              <p:cNvGrpSpPr>
                <a:grpSpLocks/>
              </p:cNvGrpSpPr>
              <p:nvPr/>
            </p:nvGrpSpPr>
            <p:grpSpPr bwMode="auto">
              <a:xfrm>
                <a:off x="1020" y="799"/>
                <a:ext cx="3084" cy="201"/>
                <a:chOff x="975" y="799"/>
                <a:chExt cx="3084" cy="201"/>
              </a:xfrm>
            </p:grpSpPr>
            <p:sp>
              <p:nvSpPr>
                <p:cNvPr id="37950" name="Line 80"/>
                <p:cNvSpPr>
                  <a:spLocks noChangeShapeType="1"/>
                </p:cNvSpPr>
                <p:nvPr/>
              </p:nvSpPr>
              <p:spPr bwMode="auto">
                <a:xfrm>
                  <a:off x="975" y="799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7951" name="Line 81"/>
                <p:cNvSpPr>
                  <a:spLocks noChangeShapeType="1"/>
                </p:cNvSpPr>
                <p:nvPr/>
              </p:nvSpPr>
              <p:spPr bwMode="auto">
                <a:xfrm>
                  <a:off x="975" y="1000"/>
                  <a:ext cx="308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7952" name="Rectangle 82"/>
                <p:cNvSpPr>
                  <a:spLocks noChangeArrowheads="1"/>
                </p:cNvSpPr>
                <p:nvPr/>
              </p:nvSpPr>
              <p:spPr bwMode="auto">
                <a:xfrm>
                  <a:off x="975" y="809"/>
                  <a:ext cx="3084" cy="18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37933" name="Line 83"/>
              <p:cNvSpPr>
                <a:spLocks noChangeShapeType="1"/>
              </p:cNvSpPr>
              <p:nvPr/>
            </p:nvSpPr>
            <p:spPr bwMode="auto">
              <a:xfrm>
                <a:off x="129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4" name="Line 84"/>
              <p:cNvSpPr>
                <a:spLocks noChangeShapeType="1"/>
              </p:cNvSpPr>
              <p:nvPr/>
            </p:nvSpPr>
            <p:spPr bwMode="auto">
              <a:xfrm>
                <a:off x="1474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5" name="Line 85"/>
              <p:cNvSpPr>
                <a:spLocks noChangeShapeType="1"/>
              </p:cNvSpPr>
              <p:nvPr/>
            </p:nvSpPr>
            <p:spPr bwMode="auto">
              <a:xfrm>
                <a:off x="165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6" name="Line 86"/>
              <p:cNvSpPr>
                <a:spLocks noChangeShapeType="1"/>
              </p:cNvSpPr>
              <p:nvPr/>
            </p:nvSpPr>
            <p:spPr bwMode="auto">
              <a:xfrm>
                <a:off x="183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7" name="Line 87"/>
              <p:cNvSpPr>
                <a:spLocks noChangeShapeType="1"/>
              </p:cNvSpPr>
              <p:nvPr/>
            </p:nvSpPr>
            <p:spPr bwMode="auto">
              <a:xfrm>
                <a:off x="2017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8" name="Line 88"/>
              <p:cNvSpPr>
                <a:spLocks noChangeShapeType="1"/>
              </p:cNvSpPr>
              <p:nvPr/>
            </p:nvSpPr>
            <p:spPr bwMode="auto">
              <a:xfrm>
                <a:off x="2199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39" name="Line 89"/>
              <p:cNvSpPr>
                <a:spLocks noChangeShapeType="1"/>
              </p:cNvSpPr>
              <p:nvPr/>
            </p:nvSpPr>
            <p:spPr bwMode="auto">
              <a:xfrm>
                <a:off x="238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0" name="Line 90"/>
              <p:cNvSpPr>
                <a:spLocks noChangeShapeType="1"/>
              </p:cNvSpPr>
              <p:nvPr/>
            </p:nvSpPr>
            <p:spPr bwMode="auto">
              <a:xfrm>
                <a:off x="2562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1" name="Line 91"/>
              <p:cNvSpPr>
                <a:spLocks noChangeShapeType="1"/>
              </p:cNvSpPr>
              <p:nvPr/>
            </p:nvSpPr>
            <p:spPr bwMode="auto">
              <a:xfrm>
                <a:off x="274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2" name="Line 92"/>
              <p:cNvSpPr>
                <a:spLocks noChangeShapeType="1"/>
              </p:cNvSpPr>
              <p:nvPr/>
            </p:nvSpPr>
            <p:spPr bwMode="auto">
              <a:xfrm>
                <a:off x="2925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3" name="Line 93"/>
              <p:cNvSpPr>
                <a:spLocks noChangeShapeType="1"/>
              </p:cNvSpPr>
              <p:nvPr/>
            </p:nvSpPr>
            <p:spPr bwMode="auto">
              <a:xfrm>
                <a:off x="3106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4" name="Line 94"/>
              <p:cNvSpPr>
                <a:spLocks noChangeShapeType="1"/>
              </p:cNvSpPr>
              <p:nvPr/>
            </p:nvSpPr>
            <p:spPr bwMode="auto">
              <a:xfrm>
                <a:off x="328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5" name="Line 95"/>
              <p:cNvSpPr>
                <a:spLocks noChangeShapeType="1"/>
              </p:cNvSpPr>
              <p:nvPr/>
            </p:nvSpPr>
            <p:spPr bwMode="auto">
              <a:xfrm>
                <a:off x="3468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6" name="Line 96"/>
              <p:cNvSpPr>
                <a:spLocks noChangeShapeType="1"/>
              </p:cNvSpPr>
              <p:nvPr/>
            </p:nvSpPr>
            <p:spPr bwMode="auto">
              <a:xfrm>
                <a:off x="3650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7" name="Line 97"/>
              <p:cNvSpPr>
                <a:spLocks noChangeShapeType="1"/>
              </p:cNvSpPr>
              <p:nvPr/>
            </p:nvSpPr>
            <p:spPr bwMode="auto">
              <a:xfrm>
                <a:off x="383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8" name="Line 98"/>
              <p:cNvSpPr>
                <a:spLocks noChangeShapeType="1"/>
              </p:cNvSpPr>
              <p:nvPr/>
            </p:nvSpPr>
            <p:spPr bwMode="auto">
              <a:xfrm>
                <a:off x="4013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7949" name="Line 99"/>
              <p:cNvSpPr>
                <a:spLocks noChangeShapeType="1"/>
              </p:cNvSpPr>
              <p:nvPr/>
            </p:nvSpPr>
            <p:spPr bwMode="auto">
              <a:xfrm>
                <a:off x="1111" y="618"/>
                <a:ext cx="0" cy="18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  <p:sp>
          <p:nvSpPr>
            <p:cNvPr id="37926" name="Text Box 103"/>
            <p:cNvSpPr txBox="1">
              <a:spLocks noChangeArrowheads="1"/>
            </p:cNvSpPr>
            <p:nvPr/>
          </p:nvSpPr>
          <p:spPr bwMode="auto">
            <a:xfrm>
              <a:off x="3978" y="3354"/>
              <a:ext cx="11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endParaRPr>
            </a:p>
          </p:txBody>
        </p:sp>
        <p:sp>
          <p:nvSpPr>
            <p:cNvPr id="37927" name="Line 104"/>
            <p:cNvSpPr>
              <a:spLocks noChangeShapeType="1"/>
            </p:cNvSpPr>
            <p:nvPr/>
          </p:nvSpPr>
          <p:spPr bwMode="auto">
            <a:xfrm>
              <a:off x="3978" y="3328"/>
              <a:ext cx="4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sp>
          <p:nvSpPr>
            <p:cNvPr id="37928" name="Text Box 105"/>
            <p:cNvSpPr txBox="1">
              <a:spLocks noChangeArrowheads="1"/>
            </p:cNvSpPr>
            <p:nvPr/>
          </p:nvSpPr>
          <p:spPr bwMode="auto">
            <a:xfrm>
              <a:off x="4378" y="3274"/>
              <a:ext cx="22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U</a:t>
              </a:r>
            </a:p>
          </p:txBody>
        </p:sp>
        <p:graphicFrame>
          <p:nvGraphicFramePr>
            <p:cNvPr id="37929" name="Object 106"/>
            <p:cNvGraphicFramePr>
              <a:graphicFrameLocks noChangeAspect="1"/>
            </p:cNvGraphicFramePr>
            <p:nvPr/>
          </p:nvGraphicFramePr>
          <p:xfrm>
            <a:off x="3089" y="2976"/>
            <a:ext cx="88" cy="24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9" imgW="139639" imgH="380835" progId="Equation.3">
                    <p:embed/>
                  </p:oleObj>
                </mc:Choice>
                <mc:Fallback>
                  <p:oleObj name="Equation" r:id="rId9" imgW="139639" imgH="380835" progId="Equation.3">
                    <p:embed/>
                    <p:pic>
                      <p:nvPicPr>
                        <p:cNvPr id="37929" name="Object 10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89" y="2976"/>
                          <a:ext cx="88" cy="24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7930" name="Text Box 107"/>
            <p:cNvSpPr txBox="1">
              <a:spLocks noChangeArrowheads="1"/>
            </p:cNvSpPr>
            <p:nvPr/>
          </p:nvSpPr>
          <p:spPr bwMode="auto">
            <a:xfrm>
              <a:off x="2545" y="3203"/>
              <a:ext cx="27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</a:t>
              </a:r>
              <a:r>
                <a:rPr kumimoji="0" lang="en-GB" sz="1800" b="0" i="1" u="none" strike="noStrike" kern="1200" cap="none" spc="0" normalizeH="0" baseline="-25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in</a:t>
              </a:r>
            </a:p>
          </p:txBody>
        </p:sp>
        <p:sp>
          <p:nvSpPr>
            <p:cNvPr id="37931" name="Text Box 108"/>
            <p:cNvSpPr txBox="1">
              <a:spLocks noChangeArrowheads="1"/>
            </p:cNvSpPr>
            <p:nvPr/>
          </p:nvSpPr>
          <p:spPr bwMode="auto">
            <a:xfrm>
              <a:off x="5450" y="3158"/>
              <a:ext cx="33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1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T</a:t>
              </a:r>
              <a:r>
                <a:rPr kumimoji="0" lang="en-GB" sz="1800" b="0" i="1" u="none" strike="noStrike" kern="1200" cap="none" spc="0" normalizeH="0" baseline="-2500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charset="0"/>
                  <a:ea typeface="+mn-ea"/>
                  <a:cs typeface="+mn-cs"/>
                </a:rPr>
                <a:t>out</a:t>
              </a:r>
            </a:p>
          </p:txBody>
        </p:sp>
      </p:grpSp>
      <p:sp>
        <p:nvSpPr>
          <p:cNvPr id="37897" name="Rectangle 205"/>
          <p:cNvSpPr>
            <a:spLocks noChangeArrowheads="1"/>
          </p:cNvSpPr>
          <p:nvPr/>
        </p:nvSpPr>
        <p:spPr bwMode="auto">
          <a:xfrm>
            <a:off x="-973138" y="3101976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237889" name="Group 321"/>
          <p:cNvGraphicFramePr>
            <a:graphicFrameLocks noGrp="1"/>
          </p:cNvGraphicFramePr>
          <p:nvPr/>
        </p:nvGraphicFramePr>
        <p:xfrm>
          <a:off x="6208647" y="1179803"/>
          <a:ext cx="5890397" cy="1280288"/>
        </p:xfrm>
        <a:graphic>
          <a:graphicData uri="http://schemas.openxmlformats.org/drawingml/2006/table">
            <a:tbl>
              <a:tblPr/>
              <a:tblGrid>
                <a:gridCol w="1195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365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005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50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31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Cryogen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Latent Heat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(at 1tm) [kJ/kg]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[mg/s]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[l/h]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(liquid)</a:t>
                      </a:r>
                      <a:endParaRPr kumimoji="0" lang="en-GB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[l/min]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Mincho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(gas NTP)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1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Helium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21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48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1.38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Mincho" pitchFamily="49" charset="-128"/>
                          <a:cs typeface="Times New Roman" pitchFamily="18" charset="0"/>
                        </a:rPr>
                        <a:t>16.4</a:t>
                      </a:r>
                      <a:endParaRPr kumimoji="0" lang="en-GB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MS Mincho" pitchFamily="49" charset="-128"/>
                        <a:cs typeface="Times New Roman" pitchFamily="18" charset="0"/>
                      </a:endParaRPr>
                    </a:p>
                  </a:txBody>
                  <a:tcPr marT="45752" marB="4575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7924" name="Text Box 320"/>
          <p:cNvSpPr txBox="1">
            <a:spLocks noChangeArrowheads="1"/>
          </p:cNvSpPr>
          <p:nvPr/>
        </p:nvSpPr>
        <p:spPr bwMode="auto">
          <a:xfrm>
            <a:off x="7467821" y="796001"/>
            <a:ext cx="39695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Vaporisation under 1 W heat load</a:t>
            </a:r>
          </a:p>
        </p:txBody>
      </p:sp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197946" y="4853762"/>
            <a:ext cx="7671848" cy="18521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66CC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2. Forced internal (tube) convection</a:t>
            </a: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of single-phase fluid: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Non-isothermal cooling: enthalpy change of fluid (c</a:t>
            </a:r>
            <a:r>
              <a:rPr kumimoji="0" lang="en-GB" sz="1600" b="0" i="0" u="none" strike="noStrike" kern="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p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assumed constant)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Used in cooling of thermal shields</a:t>
            </a:r>
          </a:p>
        </p:txBody>
      </p:sp>
      <p:pic>
        <p:nvPicPr>
          <p:cNvPr id="237926" name="Picture 237925">
            <a:extLst>
              <a:ext uri="{FF2B5EF4-FFF2-40B4-BE49-F238E27FC236}">
                <a16:creationId xmlns:a16="http://schemas.microsoft.com/office/drawing/2014/main" id="{EDE9939D-9939-CCAA-C245-8908F5140C8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06078" y="2246603"/>
            <a:ext cx="2657297" cy="1559324"/>
          </a:xfrm>
          <a:prstGeom prst="rect">
            <a:avLst/>
          </a:prstGeom>
        </p:spPr>
      </p:pic>
      <p:sp>
        <p:nvSpPr>
          <p:cNvPr id="237927" name="TextBox 237926">
            <a:extLst>
              <a:ext uri="{FF2B5EF4-FFF2-40B4-BE49-F238E27FC236}">
                <a16:creationId xmlns:a16="http://schemas.microsoft.com/office/drawing/2014/main" id="{92D41200-82C0-0E9F-8BE1-7547F7DE704B}"/>
              </a:ext>
            </a:extLst>
          </p:cNvPr>
          <p:cNvSpPr txBox="1"/>
          <p:nvPr/>
        </p:nvSpPr>
        <p:spPr>
          <a:xfrm>
            <a:off x="726474" y="3787244"/>
            <a:ext cx="1377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Pool boiling</a:t>
            </a:r>
          </a:p>
          <a:p>
            <a:r>
              <a:rPr lang="en-US" dirty="0"/>
              <a:t>(cavities)</a:t>
            </a:r>
            <a:endParaRPr lang="fr-FR" dirty="0"/>
          </a:p>
        </p:txBody>
      </p:sp>
      <p:sp>
        <p:nvSpPr>
          <p:cNvPr id="237928" name="TextBox 237927">
            <a:extLst>
              <a:ext uri="{FF2B5EF4-FFF2-40B4-BE49-F238E27FC236}">
                <a16:creationId xmlns:a16="http://schemas.microsoft.com/office/drawing/2014/main" id="{EF72F6AF-2FB5-03C3-4743-B026BC17D1D1}"/>
              </a:ext>
            </a:extLst>
          </p:cNvPr>
          <p:cNvSpPr txBox="1"/>
          <p:nvPr/>
        </p:nvSpPr>
        <p:spPr>
          <a:xfrm>
            <a:off x="2506253" y="3794480"/>
            <a:ext cx="2300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Pressurize bath </a:t>
            </a:r>
          </a:p>
          <a:p>
            <a:pPr algn="ctr"/>
            <a:r>
              <a:rPr lang="en-US" dirty="0"/>
              <a:t>with heat exchanged</a:t>
            </a:r>
          </a:p>
          <a:p>
            <a:pPr algn="ctr"/>
            <a:r>
              <a:rPr lang="en-US" dirty="0"/>
              <a:t>(magnets)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170212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E07287C-653B-B45D-ECA5-13617140B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 II in vertical test cryostats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818EA5-1883-7D19-D463-1A13E5142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25" y="1667437"/>
            <a:ext cx="5611906" cy="4518212"/>
          </a:xfrm>
          <a:prstGeom prst="rect">
            <a:avLst/>
          </a:prstGeom>
        </p:spPr>
      </p:pic>
      <p:pic>
        <p:nvPicPr>
          <p:cNvPr id="12" name="Picture 2" descr="F:\Project\HFM\Pictures\120717\General 3D cut view 2 27_07_012.jpg">
            <a:extLst>
              <a:ext uri="{FF2B5EF4-FFF2-40B4-BE49-F238E27FC236}">
                <a16:creationId xmlns:a16="http://schemas.microsoft.com/office/drawing/2014/main" id="{0EFE7E58-8EB8-93B2-B1D1-19DCC444DA8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000" y="781345"/>
            <a:ext cx="3078396" cy="56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133A112-00A4-464E-223F-806AEB42BCB3}"/>
              </a:ext>
            </a:extLst>
          </p:cNvPr>
          <p:cNvSpPr txBox="1"/>
          <p:nvPr/>
        </p:nvSpPr>
        <p:spPr>
          <a:xfrm>
            <a:off x="9414573" y="707715"/>
            <a:ext cx="27774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Very complex tightness </a:t>
            </a:r>
          </a:p>
          <a:p>
            <a:r>
              <a:rPr lang="en-US" dirty="0"/>
              <a:t>of </a:t>
            </a:r>
            <a:r>
              <a:rPr lang="en-US" dirty="0" err="1"/>
              <a:t>St.steel</a:t>
            </a:r>
            <a:r>
              <a:rPr lang="en-US" dirty="0"/>
              <a:t> </a:t>
            </a:r>
            <a:r>
              <a:rPr lang="el-GR" dirty="0"/>
              <a:t>λ</a:t>
            </a:r>
            <a:r>
              <a:rPr lang="en-US" dirty="0"/>
              <a:t> plate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High HL to </a:t>
            </a:r>
            <a:r>
              <a:rPr lang="en-US" dirty="0" err="1">
                <a:sym typeface="Wingdings" panose="05000000000000000000" pitchFamily="2" charset="2"/>
              </a:rPr>
              <a:t>HeII</a:t>
            </a: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solved with Teflon seal</a:t>
            </a: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4294814-E45B-418D-16B3-C1FB963B438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12" r="36190"/>
          <a:stretch/>
        </p:blipFill>
        <p:spPr>
          <a:xfrm rot="5400000">
            <a:off x="9830229" y="1986002"/>
            <a:ext cx="1810413" cy="186863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9D82A9DF-FA77-8EC6-6798-77FD84AB81C2}"/>
              </a:ext>
            </a:extLst>
          </p:cNvPr>
          <p:cNvGrpSpPr/>
          <p:nvPr/>
        </p:nvGrpSpPr>
        <p:grpSpPr>
          <a:xfrm>
            <a:off x="9801118" y="3926543"/>
            <a:ext cx="1945447" cy="1678944"/>
            <a:chOff x="5360417" y="4605710"/>
            <a:chExt cx="1869058" cy="1470236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8E66FD9-AB52-4FD3-2EB8-7B9ACCB25D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360417" y="4605710"/>
              <a:ext cx="1869058" cy="1470236"/>
            </a:xfrm>
            <a:prstGeom prst="rect">
              <a:avLst/>
            </a:prstGeom>
            <a:ln w="38100" cap="sq">
              <a:noFill/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54FC4126-EA2E-14F7-751D-038DA0CD7305}"/>
                </a:ext>
              </a:extLst>
            </p:cNvPr>
            <p:cNvSpPr/>
            <p:nvPr/>
          </p:nvSpPr>
          <p:spPr>
            <a:xfrm>
              <a:off x="6181725" y="5724525"/>
              <a:ext cx="252000" cy="720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F92FFD0-CAE3-73C8-9C99-A1A6B8AF0E92}"/>
              </a:ext>
            </a:extLst>
          </p:cNvPr>
          <p:cNvCxnSpPr>
            <a:cxnSpLocks/>
          </p:cNvCxnSpPr>
          <p:nvPr/>
        </p:nvCxnSpPr>
        <p:spPr>
          <a:xfrm flipH="1" flipV="1">
            <a:off x="8142284" y="3616945"/>
            <a:ext cx="2216905" cy="10031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A11F382-49D2-2D65-9C4A-7A39531A2ED0}"/>
              </a:ext>
            </a:extLst>
          </p:cNvPr>
          <p:cNvSpPr txBox="1"/>
          <p:nvPr/>
        </p:nvSpPr>
        <p:spPr>
          <a:xfrm>
            <a:off x="10255290" y="4220091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Steel </a:t>
            </a:r>
            <a:r>
              <a:rPr lang="el-GR" dirty="0"/>
              <a:t>λ</a:t>
            </a:r>
            <a:r>
              <a:rPr lang="en-US" dirty="0"/>
              <a:t> plate </a:t>
            </a:r>
            <a:endParaRPr lang="fr-FR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528BCF6-E2E3-E318-3AEA-888854795F4F}"/>
              </a:ext>
            </a:extLst>
          </p:cNvPr>
          <p:cNvSpPr txBox="1"/>
          <p:nvPr/>
        </p:nvSpPr>
        <p:spPr>
          <a:xfrm>
            <a:off x="9767575" y="5230306"/>
            <a:ext cx="1423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steel flange seat</a:t>
            </a:r>
            <a:endParaRPr lang="fr-FR" sz="16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016D024-6AB1-01E8-56CF-64C8733F367A}"/>
              </a:ext>
            </a:extLst>
          </p:cNvPr>
          <p:cNvSpPr txBox="1"/>
          <p:nvPr/>
        </p:nvSpPr>
        <p:spPr>
          <a:xfrm>
            <a:off x="6148605" y="6488668"/>
            <a:ext cx="2537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err="1"/>
              <a:t>HeII</a:t>
            </a:r>
            <a:r>
              <a:rPr lang="en-US" dirty="0"/>
              <a:t> volume = 5.6 m3)</a:t>
            </a:r>
            <a:endParaRPr lang="fr-FR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3D8C4D4-24FD-7462-D4AF-4D4CB633BCAF}"/>
              </a:ext>
            </a:extLst>
          </p:cNvPr>
          <p:cNvSpPr txBox="1"/>
          <p:nvPr/>
        </p:nvSpPr>
        <p:spPr>
          <a:xfrm>
            <a:off x="6576323" y="671592"/>
            <a:ext cx="37828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High Filed Magnet test cryostat </a:t>
            </a:r>
            <a:endParaRPr lang="fr-FR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94848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5" name="Rectangle 2"/>
          <p:cNvSpPr>
            <a:spLocks noGrp="1" noChangeArrowheads="1"/>
          </p:cNvSpPr>
          <p:nvPr>
            <p:ph type="title"/>
          </p:nvPr>
        </p:nvSpPr>
        <p:spPr>
          <a:xfrm>
            <a:off x="98829" y="8742"/>
            <a:ext cx="11089460" cy="799041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altLang="en-US" sz="2800" dirty="0"/>
              <a:t>Refrigeration power and efficiencies</a:t>
            </a:r>
          </a:p>
        </p:txBody>
      </p:sp>
      <p:sp>
        <p:nvSpPr>
          <p:cNvPr id="59397" name="Text Box 4"/>
          <p:cNvSpPr txBox="1">
            <a:spLocks noChangeArrowheads="1"/>
          </p:cNvSpPr>
          <p:nvPr/>
        </p:nvSpPr>
        <p:spPr bwMode="auto">
          <a:xfrm>
            <a:off x="181303" y="637600"/>
            <a:ext cx="1201069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Extracts a heat load at Tc &lt; RT and rejects it at Tw (normally ambient T=293 K)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Minimum mechanical work (i.e. Maximum </a:t>
            </a:r>
            <a:r>
              <a:rPr lang="en-US" altLang="en-US" dirty="0">
                <a:solidFill>
                  <a:srgbClr val="0070C0"/>
                </a:solidFill>
                <a:latin typeface="Times" pitchFamily="18" charset="0"/>
              </a:rPr>
              <a:t>Coefficient of Performance, </a:t>
            </a:r>
            <a:r>
              <a:rPr lang="en-US" altLang="en-US" dirty="0" err="1">
                <a:solidFill>
                  <a:srgbClr val="0070C0"/>
                </a:solidFill>
                <a:latin typeface="Times" pitchFamily="18" charset="0"/>
              </a:rPr>
              <a:t>COP</a:t>
            </a:r>
            <a:r>
              <a:rPr lang="en-US" altLang="en-US" baseline="-25000" dirty="0" err="1">
                <a:solidFill>
                  <a:srgbClr val="0070C0"/>
                </a:solidFill>
                <a:latin typeface="Times" pitchFamily="18" charset="0"/>
              </a:rPr>
              <a:t>max</a:t>
            </a:r>
            <a:r>
              <a:rPr lang="en-US" altLang="en-US" dirty="0">
                <a:latin typeface="Times" pitchFamily="18" charset="0"/>
              </a:rPr>
              <a:t>), depends </a:t>
            </a:r>
            <a:r>
              <a:rPr lang="en-US" altLang="en-US" u="sng" dirty="0">
                <a:latin typeface="Times" pitchFamily="18" charset="0"/>
              </a:rPr>
              <a:t>solely on Tw and Tc</a:t>
            </a:r>
          </a:p>
        </p:txBody>
      </p:sp>
      <p:sp>
        <p:nvSpPr>
          <p:cNvPr id="59425" name="Rectangle 102"/>
          <p:cNvSpPr>
            <a:spLocks noChangeArrowheads="1"/>
          </p:cNvSpPr>
          <p:nvPr/>
        </p:nvSpPr>
        <p:spPr bwMode="auto">
          <a:xfrm>
            <a:off x="1524001" y="402062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59422" name="Group 59421"/>
          <p:cNvGrpSpPr/>
          <p:nvPr/>
        </p:nvGrpSpPr>
        <p:grpSpPr>
          <a:xfrm rot="5400000">
            <a:off x="4286121" y="874929"/>
            <a:ext cx="1265228" cy="2540906"/>
            <a:chOff x="292126" y="1965932"/>
            <a:chExt cx="961421" cy="1870745"/>
          </a:xfrm>
        </p:grpSpPr>
        <p:sp>
          <p:nvSpPr>
            <p:cNvPr id="59410" name="Oval 59409"/>
            <p:cNvSpPr/>
            <p:nvPr/>
          </p:nvSpPr>
          <p:spPr>
            <a:xfrm>
              <a:off x="395536" y="2784819"/>
              <a:ext cx="303197" cy="288032"/>
            </a:xfrm>
            <a:prstGeom prst="ellips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412" name="Straight Arrow Connector 59411"/>
            <p:cNvCxnSpPr>
              <a:endCxn id="59410" idx="4"/>
            </p:cNvCxnSpPr>
            <p:nvPr/>
          </p:nvCxnSpPr>
          <p:spPr>
            <a:xfrm flipV="1">
              <a:off x="542439" y="3072851"/>
              <a:ext cx="4696" cy="500165"/>
            </a:xfrm>
            <a:prstGeom prst="straightConnector1">
              <a:avLst/>
            </a:prstGeom>
            <a:ln w="127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flipV="1">
              <a:off x="547135" y="2284654"/>
              <a:ext cx="4696" cy="500165"/>
            </a:xfrm>
            <a:prstGeom prst="straightConnector1">
              <a:avLst/>
            </a:prstGeom>
            <a:ln w="12700">
              <a:solidFill>
                <a:srgbClr val="0066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 flipV="1">
              <a:off x="713096" y="2928834"/>
              <a:ext cx="388286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414" name="TextBox 59413"/>
            <p:cNvSpPr txBox="1"/>
            <p:nvPr/>
          </p:nvSpPr>
          <p:spPr>
            <a:xfrm rot="16200000">
              <a:off x="765148" y="3501008"/>
              <a:ext cx="3635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Tc</a:t>
              </a:r>
              <a:endParaRPr lang="en-GB" sz="1400" dirty="0"/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763600" y="2018863"/>
              <a:ext cx="4136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Tw</a:t>
              </a:r>
              <a:endParaRPr lang="en-GB" sz="1400" dirty="0"/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757691" y="2811650"/>
              <a:ext cx="757839" cy="23387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Work (</a:t>
              </a:r>
              <a:r>
                <a:rPr lang="en-US" sz="1400" dirty="0" err="1"/>
                <a:t>W</a:t>
              </a:r>
              <a:r>
                <a:rPr lang="en-US" sz="1400" baseline="-25000" dirty="0" err="1"/>
                <a:t>el</a:t>
              </a:r>
              <a:r>
                <a:rPr lang="en-US" sz="1400" dirty="0"/>
                <a:t>)</a:t>
              </a:r>
              <a:endParaRPr lang="en-GB" sz="1400" dirty="0"/>
            </a:p>
          </p:txBody>
        </p:sp>
        <p:sp>
          <p:nvSpPr>
            <p:cNvPr id="59419" name="Rectangle 59418"/>
            <p:cNvSpPr/>
            <p:nvPr/>
          </p:nvSpPr>
          <p:spPr>
            <a:xfrm>
              <a:off x="308898" y="2060849"/>
              <a:ext cx="490150" cy="223806"/>
            </a:xfrm>
            <a:prstGeom prst="rect">
              <a:avLst/>
            </a:prstGeom>
            <a:pattFill prst="wdDnDiag">
              <a:fgClr>
                <a:srgbClr val="FF0000"/>
              </a:fgClr>
              <a:bgClr>
                <a:schemeClr val="bg1"/>
              </a:bgClr>
            </a:patt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92126" y="3573016"/>
              <a:ext cx="490150" cy="223806"/>
            </a:xfrm>
            <a:prstGeom prst="rect">
              <a:avLst/>
            </a:prstGeom>
            <a:pattFill prst="ltUp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482174" y="3140968"/>
              <a:ext cx="413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Qc</a:t>
              </a:r>
              <a:endParaRPr lang="en-GB" sz="1400" dirty="0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488347" y="2413573"/>
              <a:ext cx="4539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Qw</a:t>
              </a:r>
              <a:endParaRPr lang="en-GB" sz="1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421" name="Object 59420"/>
              <p:cNvSpPr txBox="1"/>
              <p:nvPr/>
            </p:nvSpPr>
            <p:spPr>
              <a:xfrm>
                <a:off x="9273264" y="3696513"/>
                <a:ext cx="2744204" cy="685698"/>
              </a:xfrm>
              <a:prstGeom prst="rect">
                <a:avLst/>
              </a:prstGeom>
              <a:ln>
                <a:noFill/>
              </a:ln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fr-FR" sz="2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COP</m:t>
                      </m:r>
                      <m:r>
                        <m:rPr>
                          <m:nor/>
                        </m:rPr>
                        <a:rPr lang="fr-FR" sz="2000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max</m:t>
                      </m:r>
                      <m:r>
                        <m:rPr>
                          <m:nor/>
                        </m:rPr>
                        <a:rPr lang="fr-FR" sz="2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Carnot</m:t>
                      </m:r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fr-FR" sz="2000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fr-FR" sz="20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Tc</m:t>
                          </m:r>
                        </m:num>
                        <m:den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Tw</m:t>
                          </m:r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nor/>
                            </m:rPr>
                            <a:rPr lang="fr-FR" sz="2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Tc</m:t>
                          </m:r>
                        </m:den>
                      </m:f>
                    </m:oMath>
                  </m:oMathPara>
                </a14:m>
                <a:endParaRPr lang="fr-FR" sz="2000" dirty="0"/>
              </a:p>
            </p:txBody>
          </p:sp>
        </mc:Choice>
        <mc:Fallback xmlns="">
          <p:sp>
            <p:nvSpPr>
              <p:cNvPr id="59421" name="Object 594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3264" y="3696513"/>
                <a:ext cx="2744204" cy="6856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A6CCA9F-B852-4926-8A7A-CB7DB5AF1FA6}"/>
              </a:ext>
            </a:extLst>
          </p:cNvPr>
          <p:cNvGrpSpPr/>
          <p:nvPr/>
        </p:nvGrpSpPr>
        <p:grpSpPr>
          <a:xfrm>
            <a:off x="9503502" y="2145382"/>
            <a:ext cx="2194113" cy="1302101"/>
            <a:chOff x="6605141" y="2073577"/>
            <a:chExt cx="2194113" cy="130210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F0873BA-0F32-457B-B59E-CF8D9BB9BD5E}"/>
                    </a:ext>
                  </a:extLst>
                </p:cNvPr>
                <p:cNvSpPr txBox="1"/>
                <p:nvPr/>
              </p:nvSpPr>
              <p:spPr>
                <a:xfrm>
                  <a:off x="7008700" y="2073577"/>
                  <a:ext cx="179055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Qc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Wel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Qw</m:t>
                        </m:r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F0873BA-0F32-457B-B59E-CF8D9BB9BD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8700" y="2073577"/>
                  <a:ext cx="1790554" cy="307777"/>
                </a:xfrm>
                <a:prstGeom prst="rect">
                  <a:avLst/>
                </a:prstGeom>
                <a:blipFill>
                  <a:blip r:embed="rId4"/>
                  <a:stretch>
                    <a:fillRect l="-2389" r="-2389" b="-34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8ADA0D3-C5FE-44D5-A4D3-24A2A2793385}"/>
                    </a:ext>
                  </a:extLst>
                </p:cNvPr>
                <p:cNvSpPr txBox="1"/>
                <p:nvPr/>
              </p:nvSpPr>
              <p:spPr>
                <a:xfrm>
                  <a:off x="7008700" y="2624192"/>
                  <a:ext cx="1110689" cy="578235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Qw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</a:rPr>
                              <m:t>Tw</m:t>
                            </m:r>
                          </m:den>
                        </m:f>
                        <m:r>
                          <a:rPr lang="en-US" sz="2000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≥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Qc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</a:rPr>
                              <m:t>Tc</m:t>
                            </m:r>
                          </m:den>
                        </m:f>
                      </m:oMath>
                    </m:oMathPara>
                  </a14:m>
                  <a:endParaRPr lang="fr-FR" sz="2000" dirty="0"/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C8ADA0D3-C5FE-44D5-A4D3-24A2A279338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08700" y="2624192"/>
                  <a:ext cx="1110689" cy="57823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DE36C953-AEA2-41C5-893E-253E656EB78E}"/>
                </a:ext>
              </a:extLst>
            </p:cNvPr>
            <p:cNvSpPr/>
            <p:nvPr/>
          </p:nvSpPr>
          <p:spPr>
            <a:xfrm>
              <a:off x="6605141" y="2073577"/>
              <a:ext cx="252820" cy="1302101"/>
            </a:xfrm>
            <a:prstGeom prst="leftBrace">
              <a:avLst>
                <a:gd name="adj1" fmla="val 0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1064D73B-ABE6-4949-A764-FA43219C67F3}"/>
              </a:ext>
            </a:extLst>
          </p:cNvPr>
          <p:cNvSpPr txBox="1"/>
          <p:nvPr/>
        </p:nvSpPr>
        <p:spPr>
          <a:xfrm>
            <a:off x="9495506" y="1535101"/>
            <a:ext cx="19451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1</a:t>
            </a:r>
            <a:r>
              <a:rPr lang="en-US" sz="1400" baseline="30000" dirty="0"/>
              <a:t>st</a:t>
            </a:r>
            <a:r>
              <a:rPr lang="en-US" sz="1400" dirty="0"/>
              <a:t> and 2</a:t>
            </a:r>
            <a:r>
              <a:rPr lang="en-US" sz="1400" baseline="30000" dirty="0"/>
              <a:t>nd</a:t>
            </a:r>
            <a:r>
              <a:rPr lang="en-US" sz="1400" dirty="0"/>
              <a:t> laws of thermodynamics</a:t>
            </a:r>
            <a:endParaRPr lang="fr-FR" sz="14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8500F4E-9865-46DE-8D8E-BB109B57BC89}"/>
              </a:ext>
            </a:extLst>
          </p:cNvPr>
          <p:cNvGrpSpPr/>
          <p:nvPr/>
        </p:nvGrpSpPr>
        <p:grpSpPr>
          <a:xfrm>
            <a:off x="3483481" y="3094717"/>
            <a:ext cx="3966440" cy="1214537"/>
            <a:chOff x="4506012" y="3639248"/>
            <a:chExt cx="3616251" cy="121453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EB28022-7015-45C7-8A37-54EF17CEE13D}"/>
                    </a:ext>
                  </a:extLst>
                </p:cNvPr>
                <p:cNvSpPr txBox="1"/>
                <p:nvPr/>
              </p:nvSpPr>
              <p:spPr>
                <a:xfrm>
                  <a:off x="4652692" y="3699302"/>
                  <a:ext cx="3178596" cy="1154483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W</m:t>
                        </m:r>
                        <m:r>
                          <m:rPr>
                            <m:sty m:val="p"/>
                          </m:rPr>
                          <a:rPr lang="fr-CH" sz="2000" b="0" i="0" baseline="-250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el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≥</m:t>
                        </m:r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Qc</m:t>
                        </m:r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</m:t>
                        </m:r>
                        <m:f>
                          <m:fPr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Tw</m:t>
                            </m:r>
                            <m: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−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Tc</m:t>
                            </m:r>
                          </m:num>
                          <m:den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Tc</m:t>
                            </m:r>
                          </m:den>
                        </m:f>
                        <m:r>
                          <a:rPr lang="en-US" sz="20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 =</m:t>
                        </m:r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fPr>
                          <m:num>
                            <m:r>
                              <m:rPr>
                                <m:sty m:val="p"/>
                              </m:rPr>
                              <a:rPr lang="en-US" sz="200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Qc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fr-FR" sz="2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COP</m:t>
                            </m:r>
                            <m:r>
                              <m:rPr>
                                <m:nor/>
                              </m:rPr>
                              <a:rPr lang="fr-FR" sz="2000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max</m:t>
                            </m:r>
                          </m:den>
                        </m:f>
                      </m:oMath>
                    </m:oMathPara>
                  </a14:m>
                  <a:endParaRPr lang="fr-FR" sz="2000" dirty="0">
                    <a:latin typeface="Cambria Math" panose="02040503050406030204" pitchFamily="18" charset="0"/>
                    <a:ea typeface="Cambria Math" panose="02040503050406030204" pitchFamily="18" charset="0"/>
                  </a:endParaRPr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EB28022-7015-45C7-8A37-54EF17CEE13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52692" y="3699302"/>
                  <a:ext cx="3178596" cy="1154483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9A62F65-318F-41AD-B06A-F06A8D4FD147}"/>
                </a:ext>
              </a:extLst>
            </p:cNvPr>
            <p:cNvSpPr/>
            <p:nvPr/>
          </p:nvSpPr>
          <p:spPr>
            <a:xfrm>
              <a:off x="4506012" y="3639248"/>
              <a:ext cx="3616251" cy="767208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79E90D46-C0DA-D6D2-9CD5-C2D78D6A53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27</a:t>
            </a:fld>
            <a:endParaRPr lang="en-GB" dirty="0"/>
          </a:p>
        </p:txBody>
      </p:sp>
      <p:sp>
        <p:nvSpPr>
          <p:cNvPr id="28" name="Text Box 4">
            <a:extLst>
              <a:ext uri="{FF2B5EF4-FFF2-40B4-BE49-F238E27FC236}">
                <a16:creationId xmlns:a16="http://schemas.microsoft.com/office/drawing/2014/main" id="{85AADB2E-F18E-86EF-F8AF-040973DDB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478" y="4141031"/>
            <a:ext cx="12010697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solidFill>
                  <a:srgbClr val="0066FF"/>
                </a:solidFill>
                <a:latin typeface="Times" pitchFamily="18" charset="0"/>
              </a:rPr>
              <a:t>Real machines (</a:t>
            </a:r>
            <a:r>
              <a:rPr lang="en-US" altLang="en-US" dirty="0" err="1">
                <a:solidFill>
                  <a:srgbClr val="0066FF"/>
                </a:solidFill>
                <a:latin typeface="Times" pitchFamily="18" charset="0"/>
              </a:rPr>
              <a:t>irreversibilities</a:t>
            </a:r>
            <a:r>
              <a:rPr lang="en-US" altLang="en-US" dirty="0">
                <a:solidFill>
                  <a:srgbClr val="0066FF"/>
                </a:solidFill>
                <a:latin typeface="Times" pitchFamily="18" charset="0"/>
              </a:rPr>
              <a:t>) : </a:t>
            </a:r>
            <a:r>
              <a:rPr lang="en-GB" altLang="en-US" dirty="0">
                <a:latin typeface="Times" pitchFamily="18" charset="0"/>
              </a:rPr>
              <a:t>efficiency expressed in </a:t>
            </a:r>
            <a:r>
              <a:rPr lang="en-GB" altLang="en-US" dirty="0">
                <a:solidFill>
                  <a:srgbClr val="0066FF"/>
                </a:solidFill>
                <a:latin typeface="Times" pitchFamily="18" charset="0"/>
              </a:rPr>
              <a:t>fraction (or %) of Carnot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altLang="en-US" dirty="0">
                <a:latin typeface="Times" pitchFamily="18" charset="0"/>
              </a:rPr>
              <a:t>State-of-the-art figures for </a:t>
            </a:r>
            <a:r>
              <a:rPr lang="en-GB" altLang="en-US" dirty="0">
                <a:solidFill>
                  <a:srgbClr val="0066FF"/>
                </a:solidFill>
                <a:latin typeface="Times" pitchFamily="18" charset="0"/>
              </a:rPr>
              <a:t>large cryo-plants </a:t>
            </a:r>
            <a:r>
              <a:rPr lang="en-GB" altLang="en-US" dirty="0">
                <a:latin typeface="Times" pitchFamily="18" charset="0"/>
              </a:rPr>
              <a:t>(LHC-like, ~18 kW @ 4.2K):</a:t>
            </a: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en-GB" altLang="en-US" sz="1400" dirty="0">
                <a:latin typeface="Times" pitchFamily="18" charset="0"/>
              </a:rPr>
              <a:t>COP @ 2 K :	</a:t>
            </a:r>
            <a:r>
              <a:rPr lang="en-GB" altLang="en-US" sz="1400" dirty="0">
                <a:solidFill>
                  <a:srgbClr val="FF0000"/>
                </a:solidFill>
                <a:latin typeface="Times" pitchFamily="18" charset="0"/>
              </a:rPr>
              <a:t>~ 15% </a:t>
            </a:r>
            <a:r>
              <a:rPr lang="en-GB" altLang="en-US" sz="1400" dirty="0">
                <a:latin typeface="Times" pitchFamily="18" charset="0"/>
              </a:rPr>
              <a:t>of Carnot (1 </a:t>
            </a:r>
            <a:r>
              <a:rPr lang="en-GB" altLang="en-US" sz="1400" dirty="0" err="1">
                <a:latin typeface="Times" pitchFamily="18" charset="0"/>
              </a:rPr>
              <a:t>W</a:t>
            </a:r>
            <a:r>
              <a:rPr lang="en-GB" altLang="en-US" sz="1400" baseline="-25000" dirty="0" err="1">
                <a:latin typeface="Times" pitchFamily="18" charset="0"/>
              </a:rPr>
              <a:t>th</a:t>
            </a:r>
            <a:r>
              <a:rPr lang="en-GB" altLang="en-US" sz="1400" dirty="0">
                <a:latin typeface="Times" pitchFamily="18" charset="0"/>
              </a:rPr>
              <a:t> costs </a:t>
            </a:r>
            <a:r>
              <a:rPr lang="en-GB" altLang="en-US" sz="1400" b="1" dirty="0">
                <a:solidFill>
                  <a:srgbClr val="FF0000"/>
                </a:solidFill>
                <a:latin typeface="Times" pitchFamily="18" charset="0"/>
              </a:rPr>
              <a:t>990 W</a:t>
            </a:r>
            <a:r>
              <a:rPr lang="en-GB" altLang="en-US" sz="1400" b="1" baseline="-25000" dirty="0">
                <a:solidFill>
                  <a:srgbClr val="FF0000"/>
                </a:solidFill>
                <a:latin typeface="Times" pitchFamily="18" charset="0"/>
              </a:rPr>
              <a:t>el</a:t>
            </a:r>
            <a:r>
              <a:rPr lang="en-GB" altLang="en-US" sz="1400" dirty="0">
                <a:latin typeface="Times" pitchFamily="18" charset="0"/>
              </a:rPr>
              <a:t>)</a:t>
            </a: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en-GB" altLang="en-US" sz="1400" dirty="0">
                <a:latin typeface="Times" pitchFamily="18" charset="0"/>
              </a:rPr>
              <a:t>COP @ 4.2 K :	~ 30% of Carnot (1 </a:t>
            </a:r>
            <a:r>
              <a:rPr lang="en-GB" altLang="en-US" sz="1400" dirty="0" err="1">
                <a:latin typeface="Times" pitchFamily="18" charset="0"/>
              </a:rPr>
              <a:t>W</a:t>
            </a:r>
            <a:r>
              <a:rPr lang="en-GB" altLang="en-US" sz="1400" baseline="-25000" dirty="0" err="1">
                <a:latin typeface="Times" pitchFamily="18" charset="0"/>
              </a:rPr>
              <a:t>th</a:t>
            </a:r>
            <a:r>
              <a:rPr lang="en-GB" altLang="en-US" sz="1400" dirty="0">
                <a:latin typeface="Times" pitchFamily="18" charset="0"/>
              </a:rPr>
              <a:t> costs </a:t>
            </a:r>
            <a:r>
              <a:rPr lang="en-GB" altLang="en-US" sz="1400" b="1" dirty="0">
                <a:solidFill>
                  <a:srgbClr val="FF0000"/>
                </a:solidFill>
                <a:latin typeface="Times" pitchFamily="18" charset="0"/>
              </a:rPr>
              <a:t>210 W</a:t>
            </a:r>
            <a:r>
              <a:rPr lang="en-GB" altLang="en-US" sz="1400" b="1" baseline="-25000" dirty="0">
                <a:solidFill>
                  <a:srgbClr val="FF0000"/>
                </a:solidFill>
                <a:latin typeface="Times" pitchFamily="18" charset="0"/>
              </a:rPr>
              <a:t>el</a:t>
            </a:r>
            <a:r>
              <a:rPr lang="en-GB" altLang="en-US" sz="1400" dirty="0">
                <a:latin typeface="Times" pitchFamily="18" charset="0"/>
              </a:rPr>
              <a:t>)</a:t>
            </a:r>
          </a:p>
          <a:p>
            <a:pPr marL="1028700" lvl="1">
              <a:buFont typeface="Wingdings" panose="05000000000000000000" pitchFamily="2" charset="2"/>
              <a:buChar char="ü"/>
            </a:pPr>
            <a:r>
              <a:rPr lang="en-GB" altLang="en-US" sz="1400" dirty="0">
                <a:latin typeface="Times" pitchFamily="18" charset="0"/>
              </a:rPr>
              <a:t>COP @ 50 K :	~ 30% of Carnot (1 </a:t>
            </a:r>
            <a:r>
              <a:rPr lang="en-GB" altLang="en-US" sz="1400" dirty="0" err="1">
                <a:latin typeface="Times" pitchFamily="18" charset="0"/>
              </a:rPr>
              <a:t>W</a:t>
            </a:r>
            <a:r>
              <a:rPr lang="en-GB" altLang="en-US" sz="1400" baseline="-25000" dirty="0" err="1">
                <a:latin typeface="Times" pitchFamily="18" charset="0"/>
              </a:rPr>
              <a:t>th</a:t>
            </a:r>
            <a:r>
              <a:rPr lang="en-GB" altLang="en-US" sz="1400" dirty="0">
                <a:latin typeface="Times" pitchFamily="18" charset="0"/>
              </a:rPr>
              <a:t> costs 16 W</a:t>
            </a:r>
            <a:r>
              <a:rPr lang="en-GB" altLang="en-US" sz="1400" baseline="-25000" dirty="0">
                <a:latin typeface="Times" pitchFamily="18" charset="0"/>
              </a:rPr>
              <a:t>el</a:t>
            </a:r>
            <a:r>
              <a:rPr lang="en-GB" altLang="en-US" sz="1400" dirty="0">
                <a:latin typeface="Times" pitchFamily="18" charset="0"/>
              </a:rPr>
              <a:t>)</a:t>
            </a: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D699CC2F-1E35-8328-93A6-864DBD0430A3}"/>
              </a:ext>
            </a:extLst>
          </p:cNvPr>
          <p:cNvSpPr/>
          <p:nvPr/>
        </p:nvSpPr>
        <p:spPr>
          <a:xfrm rot="9508931">
            <a:off x="8679874" y="3033917"/>
            <a:ext cx="403056" cy="25282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5FE28B-B7B6-AA39-AE34-236969D9A7CF}"/>
              </a:ext>
            </a:extLst>
          </p:cNvPr>
          <p:cNvGrpSpPr/>
          <p:nvPr/>
        </p:nvGrpSpPr>
        <p:grpSpPr>
          <a:xfrm>
            <a:off x="449061" y="5682598"/>
            <a:ext cx="9307261" cy="1231304"/>
            <a:chOff x="449061" y="5682598"/>
            <a:chExt cx="7760743" cy="1231304"/>
          </a:xfrm>
        </p:grpSpPr>
        <p:sp>
          <p:nvSpPr>
            <p:cNvPr id="2" name="Text Box 4">
              <a:extLst>
                <a:ext uri="{FF2B5EF4-FFF2-40B4-BE49-F238E27FC236}">
                  <a16:creationId xmlns:a16="http://schemas.microsoft.com/office/drawing/2014/main" id="{A030AF3C-262B-400D-873B-0C64EE8E07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0035" y="5713573"/>
              <a:ext cx="7679769" cy="12003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altLang="en-US" dirty="0">
                  <a:solidFill>
                    <a:srgbClr val="0066FF"/>
                  </a:solidFill>
                  <a:latin typeface="Times" pitchFamily="18" charset="0"/>
                  <a:sym typeface="Wingdings" panose="05000000000000000000" pitchFamily="2" charset="2"/>
                </a:rPr>
                <a:t> </a:t>
              </a:r>
              <a:r>
                <a:rPr lang="en-US" altLang="en-US" dirty="0">
                  <a:solidFill>
                    <a:srgbClr val="0066FF"/>
                  </a:solidFill>
                  <a:latin typeface="Times" pitchFamily="18" charset="0"/>
                </a:rPr>
                <a:t>To minimize cryostat refrigeration costs: </a:t>
              </a:r>
              <a:r>
                <a:rPr lang="en-GB" altLang="en-US" dirty="0">
                  <a:solidFill>
                    <a:srgbClr val="0066FF"/>
                  </a:solidFill>
                  <a:latin typeface="Times" pitchFamily="18" charset="0"/>
                </a:rPr>
                <a:t>heat extraction at higher T levels: </a:t>
              </a:r>
              <a:endParaRPr lang="en-US" altLang="en-US" dirty="0">
                <a:solidFill>
                  <a:srgbClr val="0066FF"/>
                </a:solidFill>
                <a:latin typeface="Times" pitchFamily="18" charset="0"/>
              </a:endParaRPr>
            </a:p>
            <a:p>
              <a:pPr marL="1028700" lvl="1">
                <a:buFont typeface="Wingdings" panose="05000000000000000000" pitchFamily="2" charset="2"/>
                <a:buChar char="ü"/>
              </a:pPr>
              <a:r>
                <a:rPr lang="en-GB" altLang="en-US" dirty="0">
                  <a:latin typeface="Times" pitchFamily="18" charset="0"/>
                  <a:sym typeface="Wingdings" panose="05000000000000000000" pitchFamily="2" charset="2"/>
                </a:rPr>
                <a:t>Heat intercepts at higher T on all conduction feedthroughs (at least one)</a:t>
              </a:r>
            </a:p>
            <a:p>
              <a:pPr marL="1028700" lvl="1">
                <a:buFont typeface="Wingdings" panose="05000000000000000000" pitchFamily="2" charset="2"/>
                <a:buChar char="ü"/>
              </a:pPr>
              <a:r>
                <a:rPr lang="en-GB" altLang="en-US" dirty="0">
                  <a:latin typeface="Times" pitchFamily="18" charset="0"/>
                  <a:sym typeface="Wingdings" panose="05000000000000000000" pitchFamily="2" charset="2"/>
                </a:rPr>
                <a:t>Actively cooled thermal shield (capture thermal radiation at ~50 K) </a:t>
              </a:r>
              <a:endParaRPr lang="en-GB" altLang="en-US" dirty="0">
                <a:latin typeface="Times" pitchFamily="18" charset="0"/>
              </a:endParaRPr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5EEA2F14-F477-90E1-7F65-2FD0E3B1791F}"/>
                </a:ext>
              </a:extLst>
            </p:cNvPr>
            <p:cNvSpPr/>
            <p:nvPr/>
          </p:nvSpPr>
          <p:spPr>
            <a:xfrm>
              <a:off x="449061" y="5682598"/>
              <a:ext cx="7458292" cy="1025416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56C39EEA-DF9C-A900-861F-1AB722FB066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1303" y="1408683"/>
            <a:ext cx="2192559" cy="237006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AF0212EC-6202-3753-D81C-287B24EF7435}"/>
              </a:ext>
            </a:extLst>
          </p:cNvPr>
          <p:cNvSpPr/>
          <p:nvPr/>
        </p:nvSpPr>
        <p:spPr>
          <a:xfrm rot="11683994">
            <a:off x="8686673" y="3810710"/>
            <a:ext cx="403056" cy="252821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D7B335-A4A5-769B-C24D-98F5AB3A926D}"/>
                  </a:ext>
                </a:extLst>
              </p:cNvPr>
              <p:cNvSpPr txBox="1"/>
              <p:nvPr/>
            </p:nvSpPr>
            <p:spPr>
              <a:xfrm>
                <a:off x="9343815" y="4432513"/>
                <a:ext cx="276870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fr-FR" sz="18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COP</m:t>
                    </m:r>
                    <m:r>
                      <m:rPr>
                        <m:nor/>
                      </m:rPr>
                      <a:rPr lang="fr-FR" sz="1800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max</m:t>
                    </m:r>
                  </m:oMath>
                </a14:m>
                <a:r>
                  <a:rPr lang="en-US" dirty="0"/>
                  <a:t> @ 4.2 K = 0.014)</a:t>
                </a:r>
                <a:endParaRPr lang="fr-F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DD7B335-A4A5-769B-C24D-98F5AB3A92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3815" y="4432513"/>
                <a:ext cx="2768707" cy="369332"/>
              </a:xfrm>
              <a:prstGeom prst="rect">
                <a:avLst/>
              </a:prstGeom>
              <a:blipFill>
                <a:blip r:embed="rId8"/>
                <a:stretch>
                  <a:fillRect l="-1982" t="-8197" r="-1322" b="-24590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0175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A6E039-A8CE-05F6-D138-2544D4D85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Heat Loads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7668BA-37AC-1AAE-3ADB-DB3562F60B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28</a:t>
            </a:fld>
            <a:endParaRPr lang="en-GB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EF3C1C-31D7-7EF2-7CB3-E3AC3CA69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475" y="794847"/>
            <a:ext cx="4781370" cy="187746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Static: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/>
              <a:t>Very much </a:t>
            </a:r>
            <a:r>
              <a:rPr lang="en-US" sz="2500" dirty="0">
                <a:solidFill>
                  <a:srgbClr val="0070C0"/>
                </a:solidFill>
              </a:rPr>
              <a:t>cryostat related </a:t>
            </a:r>
            <a:r>
              <a:rPr lang="en-US" sz="2500" dirty="0"/>
              <a:t>(supports, shielding, feedthroughs, etc.)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always present </a:t>
            </a:r>
            <a:r>
              <a:rPr lang="en-US" sz="2500" dirty="0"/>
              <a:t>when machine is cold</a:t>
            </a:r>
          </a:p>
          <a:p>
            <a:pPr marL="457200" lvl="1" indent="0">
              <a:buNone/>
            </a:pPr>
            <a:endParaRPr lang="en-US" sz="55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50B0986-F0DD-E8B8-20EF-B0C5942A563D}"/>
              </a:ext>
            </a:extLst>
          </p:cNvPr>
          <p:cNvSpPr txBox="1">
            <a:spLocks/>
          </p:cNvSpPr>
          <p:nvPr/>
        </p:nvSpPr>
        <p:spPr>
          <a:xfrm>
            <a:off x="7267432" y="794847"/>
            <a:ext cx="4781369" cy="196408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Dynamic: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rgbClr val="0070C0"/>
                </a:solidFill>
              </a:rPr>
              <a:t>SC device operation </a:t>
            </a:r>
            <a:r>
              <a:rPr lang="en-GB" sz="2500" dirty="0"/>
              <a:t>(e.g. RF surface resistive heating)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>
                <a:solidFill>
                  <a:srgbClr val="0070C0"/>
                </a:solidFill>
              </a:rPr>
              <a:t>Beam interaction </a:t>
            </a:r>
            <a:r>
              <a:rPr lang="en-GB" sz="2500" dirty="0"/>
              <a:t>(e.g. synchrotron radiation, HOM)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500" dirty="0"/>
              <a:t>Can be dominant, but only </a:t>
            </a:r>
            <a:r>
              <a:rPr lang="en-GB" sz="2500" dirty="0">
                <a:solidFill>
                  <a:srgbClr val="0070C0"/>
                </a:solidFill>
              </a:rPr>
              <a:t>present during machine operation </a:t>
            </a:r>
            <a:r>
              <a:rPr lang="en-GB" sz="2500" dirty="0"/>
              <a:t>(duty cycles)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55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175AC6E-195C-C377-E46A-CCF6608BB0CC}"/>
              </a:ext>
            </a:extLst>
          </p:cNvPr>
          <p:cNvGrpSpPr/>
          <p:nvPr/>
        </p:nvGrpSpPr>
        <p:grpSpPr>
          <a:xfrm>
            <a:off x="2480160" y="2621103"/>
            <a:ext cx="6861119" cy="3944953"/>
            <a:chOff x="2206869" y="2680186"/>
            <a:chExt cx="6861119" cy="3944953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4F0A301-07FA-3DCC-5EFD-A5E8E5024CD1}"/>
                </a:ext>
              </a:extLst>
            </p:cNvPr>
            <p:cNvGrpSpPr/>
            <p:nvPr/>
          </p:nvGrpSpPr>
          <p:grpSpPr>
            <a:xfrm>
              <a:off x="2225121" y="2680186"/>
              <a:ext cx="6842867" cy="3944953"/>
              <a:chOff x="2311304" y="2646930"/>
              <a:chExt cx="6842867" cy="3944953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11ED5244-924E-977C-6A4D-2BF355C0539B}"/>
                  </a:ext>
                </a:extLst>
              </p:cNvPr>
              <p:cNvGrpSpPr/>
              <p:nvPr/>
            </p:nvGrpSpPr>
            <p:grpSpPr>
              <a:xfrm>
                <a:off x="2311304" y="2646930"/>
                <a:ext cx="6842867" cy="3944953"/>
                <a:chOff x="2311304" y="2646930"/>
                <a:chExt cx="6842867" cy="3944953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BAD5C2CF-52CE-4633-2F10-DCCFE1340E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b="4754"/>
                <a:stretch/>
              </p:blipFill>
              <p:spPr>
                <a:xfrm>
                  <a:off x="2311304" y="2646930"/>
                  <a:ext cx="6842867" cy="3944953"/>
                </a:xfrm>
                <a:prstGeom prst="rect">
                  <a:avLst/>
                </a:prstGeom>
              </p:spPr>
            </p:pic>
            <p:sp>
              <p:nvSpPr>
                <p:cNvPr id="10" name="Freeform: Shape 9">
                  <a:extLst>
                    <a:ext uri="{FF2B5EF4-FFF2-40B4-BE49-F238E27FC236}">
                      <a16:creationId xmlns:a16="http://schemas.microsoft.com/office/drawing/2014/main" id="{946AE19A-16B0-56C6-8737-C958A99FC4EE}"/>
                    </a:ext>
                  </a:extLst>
                </p:cNvPr>
                <p:cNvSpPr/>
                <p:nvPr/>
              </p:nvSpPr>
              <p:spPr>
                <a:xfrm rot="18316581">
                  <a:off x="5738268" y="4006647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1" name="Freeform: Shape 10">
                  <a:extLst>
                    <a:ext uri="{FF2B5EF4-FFF2-40B4-BE49-F238E27FC236}">
                      <a16:creationId xmlns:a16="http://schemas.microsoft.com/office/drawing/2014/main" id="{26D21C91-B418-0F80-253F-2422DF83DAA9}"/>
                    </a:ext>
                  </a:extLst>
                </p:cNvPr>
                <p:cNvSpPr/>
                <p:nvPr/>
              </p:nvSpPr>
              <p:spPr>
                <a:xfrm rot="13284055">
                  <a:off x="5940590" y="4017235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3" name="Freeform: Shape 12">
                  <a:extLst>
                    <a:ext uri="{FF2B5EF4-FFF2-40B4-BE49-F238E27FC236}">
                      <a16:creationId xmlns:a16="http://schemas.microsoft.com/office/drawing/2014/main" id="{D83D157F-6F47-C8B8-13AF-9D98EFCBCA2B}"/>
                    </a:ext>
                  </a:extLst>
                </p:cNvPr>
                <p:cNvSpPr/>
                <p:nvPr/>
              </p:nvSpPr>
              <p:spPr>
                <a:xfrm rot="7478573">
                  <a:off x="5945564" y="4404490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4" name="Freeform: Shape 13">
                  <a:extLst>
                    <a:ext uri="{FF2B5EF4-FFF2-40B4-BE49-F238E27FC236}">
                      <a16:creationId xmlns:a16="http://schemas.microsoft.com/office/drawing/2014/main" id="{1261223E-D456-C932-2A8A-6E71B2CC3CEF}"/>
                    </a:ext>
                  </a:extLst>
                </p:cNvPr>
                <p:cNvSpPr/>
                <p:nvPr/>
              </p:nvSpPr>
              <p:spPr>
                <a:xfrm rot="2250147">
                  <a:off x="5756092" y="4404489"/>
                  <a:ext cx="185735" cy="56098"/>
                </a:xfrm>
                <a:custGeom>
                  <a:avLst/>
                  <a:gdLst>
                    <a:gd name="connsiteX0" fmla="*/ 0 w 185735"/>
                    <a:gd name="connsiteY0" fmla="*/ 19634 h 56098"/>
                    <a:gd name="connsiteX1" fmla="*/ 16829 w 185735"/>
                    <a:gd name="connsiteY1" fmla="*/ 0 h 56098"/>
                    <a:gd name="connsiteX2" fmla="*/ 25244 w 185735"/>
                    <a:gd name="connsiteY2" fmla="*/ 5610 h 56098"/>
                    <a:gd name="connsiteX3" fmla="*/ 33659 w 185735"/>
                    <a:gd name="connsiteY3" fmla="*/ 22439 h 56098"/>
                    <a:gd name="connsiteX4" fmla="*/ 36464 w 185735"/>
                    <a:gd name="connsiteY4" fmla="*/ 30854 h 56098"/>
                    <a:gd name="connsiteX5" fmla="*/ 39268 w 185735"/>
                    <a:gd name="connsiteY5" fmla="*/ 42074 h 56098"/>
                    <a:gd name="connsiteX6" fmla="*/ 50488 w 185735"/>
                    <a:gd name="connsiteY6" fmla="*/ 50488 h 56098"/>
                    <a:gd name="connsiteX7" fmla="*/ 67318 w 185735"/>
                    <a:gd name="connsiteY7" fmla="*/ 47684 h 56098"/>
                    <a:gd name="connsiteX8" fmla="*/ 70122 w 185735"/>
                    <a:gd name="connsiteY8" fmla="*/ 16830 h 56098"/>
                    <a:gd name="connsiteX9" fmla="*/ 72927 w 185735"/>
                    <a:gd name="connsiteY9" fmla="*/ 8415 h 56098"/>
                    <a:gd name="connsiteX10" fmla="*/ 81342 w 185735"/>
                    <a:gd name="connsiteY10" fmla="*/ 2805 h 56098"/>
                    <a:gd name="connsiteX11" fmla="*/ 98172 w 185735"/>
                    <a:gd name="connsiteY11" fmla="*/ 5610 h 56098"/>
                    <a:gd name="connsiteX12" fmla="*/ 106586 w 185735"/>
                    <a:gd name="connsiteY12" fmla="*/ 33659 h 56098"/>
                    <a:gd name="connsiteX13" fmla="*/ 109391 w 185735"/>
                    <a:gd name="connsiteY13" fmla="*/ 42074 h 56098"/>
                    <a:gd name="connsiteX14" fmla="*/ 112196 w 185735"/>
                    <a:gd name="connsiteY14" fmla="*/ 53293 h 56098"/>
                    <a:gd name="connsiteX15" fmla="*/ 123416 w 185735"/>
                    <a:gd name="connsiteY15" fmla="*/ 56098 h 56098"/>
                    <a:gd name="connsiteX16" fmla="*/ 143050 w 185735"/>
                    <a:gd name="connsiteY16" fmla="*/ 47684 h 56098"/>
                    <a:gd name="connsiteX17" fmla="*/ 145855 w 185735"/>
                    <a:gd name="connsiteY17" fmla="*/ 25244 h 56098"/>
                    <a:gd name="connsiteX18" fmla="*/ 154270 w 185735"/>
                    <a:gd name="connsiteY18" fmla="*/ 14025 h 56098"/>
                    <a:gd name="connsiteX19" fmla="*/ 159880 w 185735"/>
                    <a:gd name="connsiteY19" fmla="*/ 5610 h 56098"/>
                    <a:gd name="connsiteX20" fmla="*/ 179514 w 185735"/>
                    <a:gd name="connsiteY20" fmla="*/ 11220 h 56098"/>
                    <a:gd name="connsiteX21" fmla="*/ 185124 w 185735"/>
                    <a:gd name="connsiteY21" fmla="*/ 44879 h 56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85735" h="56098">
                      <a:moveTo>
                        <a:pt x="0" y="19634"/>
                      </a:moveTo>
                      <a:cubicBezTo>
                        <a:pt x="3376" y="11195"/>
                        <a:pt x="4252" y="0"/>
                        <a:pt x="16829" y="0"/>
                      </a:cubicBezTo>
                      <a:cubicBezTo>
                        <a:pt x="20200" y="0"/>
                        <a:pt x="22439" y="3740"/>
                        <a:pt x="25244" y="5610"/>
                      </a:cubicBezTo>
                      <a:cubicBezTo>
                        <a:pt x="32295" y="26762"/>
                        <a:pt x="22784" y="690"/>
                        <a:pt x="33659" y="22439"/>
                      </a:cubicBezTo>
                      <a:cubicBezTo>
                        <a:pt x="34981" y="25084"/>
                        <a:pt x="35652" y="28011"/>
                        <a:pt x="36464" y="30854"/>
                      </a:cubicBezTo>
                      <a:cubicBezTo>
                        <a:pt x="37523" y="34561"/>
                        <a:pt x="37027" y="38937"/>
                        <a:pt x="39268" y="42074"/>
                      </a:cubicBezTo>
                      <a:cubicBezTo>
                        <a:pt x="41985" y="45878"/>
                        <a:pt x="46748" y="47683"/>
                        <a:pt x="50488" y="50488"/>
                      </a:cubicBezTo>
                      <a:cubicBezTo>
                        <a:pt x="56098" y="49553"/>
                        <a:pt x="64452" y="52597"/>
                        <a:pt x="67318" y="47684"/>
                      </a:cubicBezTo>
                      <a:cubicBezTo>
                        <a:pt x="72522" y="38764"/>
                        <a:pt x="68662" y="27053"/>
                        <a:pt x="70122" y="16830"/>
                      </a:cubicBezTo>
                      <a:cubicBezTo>
                        <a:pt x="70540" y="13903"/>
                        <a:pt x="71080" y="10724"/>
                        <a:pt x="72927" y="8415"/>
                      </a:cubicBezTo>
                      <a:cubicBezTo>
                        <a:pt x="75033" y="5783"/>
                        <a:pt x="78537" y="4675"/>
                        <a:pt x="81342" y="2805"/>
                      </a:cubicBezTo>
                      <a:cubicBezTo>
                        <a:pt x="86952" y="3740"/>
                        <a:pt x="93892" y="1865"/>
                        <a:pt x="98172" y="5610"/>
                      </a:cubicBezTo>
                      <a:cubicBezTo>
                        <a:pt x="100710" y="7831"/>
                        <a:pt x="105144" y="28611"/>
                        <a:pt x="106586" y="33659"/>
                      </a:cubicBezTo>
                      <a:cubicBezTo>
                        <a:pt x="107398" y="36502"/>
                        <a:pt x="108579" y="39231"/>
                        <a:pt x="109391" y="42074"/>
                      </a:cubicBezTo>
                      <a:cubicBezTo>
                        <a:pt x="110450" y="45780"/>
                        <a:pt x="109470" y="50567"/>
                        <a:pt x="112196" y="53293"/>
                      </a:cubicBezTo>
                      <a:cubicBezTo>
                        <a:pt x="114922" y="56019"/>
                        <a:pt x="119676" y="55163"/>
                        <a:pt x="123416" y="56098"/>
                      </a:cubicBezTo>
                      <a:cubicBezTo>
                        <a:pt x="129961" y="53293"/>
                        <a:pt x="138862" y="53442"/>
                        <a:pt x="143050" y="47684"/>
                      </a:cubicBezTo>
                      <a:cubicBezTo>
                        <a:pt x="147484" y="41588"/>
                        <a:pt x="143471" y="32395"/>
                        <a:pt x="145855" y="25244"/>
                      </a:cubicBezTo>
                      <a:cubicBezTo>
                        <a:pt x="147333" y="20809"/>
                        <a:pt x="151553" y="17829"/>
                        <a:pt x="154270" y="14025"/>
                      </a:cubicBezTo>
                      <a:cubicBezTo>
                        <a:pt x="156230" y="11282"/>
                        <a:pt x="158010" y="8415"/>
                        <a:pt x="159880" y="5610"/>
                      </a:cubicBezTo>
                      <a:cubicBezTo>
                        <a:pt x="166425" y="7480"/>
                        <a:pt x="173851" y="7444"/>
                        <a:pt x="179514" y="11220"/>
                      </a:cubicBezTo>
                      <a:cubicBezTo>
                        <a:pt x="188469" y="17190"/>
                        <a:pt x="185124" y="39617"/>
                        <a:pt x="185124" y="44879"/>
                      </a:cubicBezTo>
                    </a:path>
                  </a:pathLst>
                </a:custGeom>
                <a:noFill/>
                <a:ln>
                  <a:solidFill>
                    <a:srgbClr val="FF0000"/>
                  </a:solidFill>
                  <a:tailEnd type="triangle" w="sm" len="sm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7961350-C285-60D4-706A-A33C678EAC65}"/>
                  </a:ext>
                </a:extLst>
              </p:cNvPr>
              <p:cNvSpPr txBox="1"/>
              <p:nvPr/>
            </p:nvSpPr>
            <p:spPr>
              <a:xfrm>
                <a:off x="5159958" y="4102774"/>
                <a:ext cx="167798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b="1" dirty="0">
                    <a:solidFill>
                      <a:srgbClr val="FF0000"/>
                    </a:solidFill>
                  </a:rPr>
                  <a:t>RF surface resistive  heating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06C25F3-06C5-E7FA-8807-F23F9B17CDA2}"/>
                </a:ext>
              </a:extLst>
            </p:cNvPr>
            <p:cNvSpPr/>
            <p:nvPr/>
          </p:nvSpPr>
          <p:spPr>
            <a:xfrm>
              <a:off x="2206869" y="3417256"/>
              <a:ext cx="1679331" cy="490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9507E1B-EE27-8D82-F443-11AFD532B256}"/>
              </a:ext>
            </a:extLst>
          </p:cNvPr>
          <p:cNvSpPr txBox="1">
            <a:spLocks/>
          </p:cNvSpPr>
          <p:nvPr/>
        </p:nvSpPr>
        <p:spPr>
          <a:xfrm>
            <a:off x="83779" y="2364658"/>
            <a:ext cx="4338752" cy="1642888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3200" dirty="0">
                <a:solidFill>
                  <a:srgbClr val="0066FF"/>
                </a:solidFill>
              </a:rPr>
              <a:t>3 heat transfer mechanisms:</a:t>
            </a:r>
            <a:r>
              <a:rPr lang="en-US" sz="3200" dirty="0">
                <a:solidFill>
                  <a:srgbClr val="0070C0"/>
                </a:solidFill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Convection</a:t>
            </a:r>
            <a:r>
              <a:rPr lang="en-US" sz="2500" dirty="0"/>
              <a:t> </a:t>
            </a:r>
            <a:r>
              <a:rPr lang="en-US" sz="2500" dirty="0">
                <a:sym typeface="Wingdings" panose="05000000000000000000" pitchFamily="2" charset="2"/>
              </a:rPr>
              <a:t> vessel under vacuum (~10</a:t>
            </a:r>
            <a:r>
              <a:rPr lang="en-US" sz="2500" baseline="30000" dirty="0">
                <a:sym typeface="Wingdings" panose="05000000000000000000" pitchFamily="2" charset="2"/>
              </a:rPr>
              <a:t>-6</a:t>
            </a:r>
            <a:r>
              <a:rPr lang="en-US" sz="2500" dirty="0">
                <a:sym typeface="Wingdings" panose="05000000000000000000" pitchFamily="2" charset="2"/>
              </a:rPr>
              <a:t> mbar)  </a:t>
            </a:r>
            <a:r>
              <a:rPr lang="en-US" sz="2500" dirty="0">
                <a:solidFill>
                  <a:srgbClr val="00B050"/>
                </a:solidFill>
                <a:sym typeface="Wingdings" panose="05000000000000000000" pitchFamily="2" charset="2"/>
              </a:rPr>
              <a:t>negligeable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  <a:sym typeface="Wingdings" panose="05000000000000000000" pitchFamily="2" charset="2"/>
              </a:rPr>
              <a:t>Radiation</a:t>
            </a:r>
            <a:r>
              <a:rPr lang="en-US" sz="2500" dirty="0">
                <a:sym typeface="Wingdings" panose="05000000000000000000" pitchFamily="2" charset="2"/>
              </a:rPr>
              <a:t>  </a:t>
            </a:r>
            <a:r>
              <a:rPr lang="en-US" sz="2500" dirty="0">
                <a:solidFill>
                  <a:srgbClr val="FF0000"/>
                </a:solidFill>
              </a:rPr>
              <a:t>sizeable ! </a:t>
            </a:r>
          </a:p>
          <a:p>
            <a:pPr marL="800100" lvl="2" indent="-342900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500" dirty="0">
                <a:solidFill>
                  <a:srgbClr val="0070C0"/>
                </a:solidFill>
              </a:rPr>
              <a:t>Solid conduction </a:t>
            </a:r>
            <a:r>
              <a:rPr lang="en-US" sz="2500" dirty="0">
                <a:sym typeface="Wingdings" panose="05000000000000000000" pitchFamily="2" charset="2"/>
              </a:rPr>
              <a:t> </a:t>
            </a:r>
            <a:r>
              <a:rPr lang="en-US" sz="2500" dirty="0">
                <a:solidFill>
                  <a:srgbClr val="FF0000"/>
                </a:solidFill>
                <a:sym typeface="Wingdings" panose="05000000000000000000" pitchFamily="2" charset="2"/>
              </a:rPr>
              <a:t>sizeable !</a:t>
            </a:r>
            <a:r>
              <a:rPr lang="en-US" sz="2500" dirty="0">
                <a:sym typeface="Wingdings" panose="05000000000000000000" pitchFamily="2" charset="2"/>
              </a:rPr>
              <a:t> </a:t>
            </a:r>
            <a:endParaRPr lang="en-US" sz="55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7751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A981DF-EC96-C05A-FD1F-DFEC0E922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141B9-FA52-9F59-B928-6D6C962A6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Thermal radiation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6B3F50-D8E8-096B-9AA8-0AF50111C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8015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bit of History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825" y="1032086"/>
            <a:ext cx="7174432" cy="5689389"/>
          </a:xfrm>
        </p:spPr>
        <p:txBody>
          <a:bodyPr>
            <a:normAutofit fontScale="92500" lnSpcReduction="20000"/>
          </a:bodyPr>
          <a:lstStyle/>
          <a:p>
            <a:pPr marL="0">
              <a:lnSpc>
                <a:spcPct val="120000"/>
              </a:lnSpc>
              <a:spcBef>
                <a:spcPts val="0"/>
              </a:spcBef>
            </a:pPr>
            <a:r>
              <a:rPr lang="en-GB" sz="2100" b="1" dirty="0"/>
              <a:t>Cryostat </a:t>
            </a:r>
            <a:r>
              <a:rPr lang="en-GB" sz="2100" dirty="0"/>
              <a:t>(from </a:t>
            </a:r>
            <a:r>
              <a:rPr lang="en-GB" sz="2100" i="1" dirty="0" err="1">
                <a:solidFill>
                  <a:srgbClr val="0066FF"/>
                </a:solidFill>
              </a:rPr>
              <a:t>cryo</a:t>
            </a:r>
            <a:r>
              <a:rPr lang="en-GB" sz="2100" dirty="0"/>
              <a:t> meaning cold and </a:t>
            </a:r>
            <a:r>
              <a:rPr lang="en-GB" sz="2100" i="1" dirty="0">
                <a:solidFill>
                  <a:srgbClr val="0066FF"/>
                </a:solidFill>
              </a:rPr>
              <a:t>stat</a:t>
            </a:r>
            <a:r>
              <a:rPr lang="en-GB" sz="2100" dirty="0"/>
              <a:t> meaning stable)</a:t>
            </a:r>
            <a:r>
              <a:rPr lang="en-GB" sz="2100" b="1" dirty="0"/>
              <a:t>: </a:t>
            </a:r>
            <a:r>
              <a:rPr lang="en-GB" sz="2100" b="1" i="1" dirty="0"/>
              <a:t>“</a:t>
            </a:r>
            <a:r>
              <a:rPr lang="en-GB" sz="2100" i="1" dirty="0"/>
              <a:t>a device used to maintain at cryogenic temperatures samples or devices mounted within the cryostat”</a:t>
            </a:r>
          </a:p>
          <a:p>
            <a:pPr marL="0">
              <a:lnSpc>
                <a:spcPct val="120000"/>
              </a:lnSpc>
              <a:spcBef>
                <a:spcPts val="0"/>
              </a:spcBef>
            </a:pPr>
            <a:endParaRPr lang="en-GB" sz="2000" dirty="0"/>
          </a:p>
          <a:p>
            <a:r>
              <a:rPr lang="en-GB" sz="2100" dirty="0"/>
              <a:t>Sir </a:t>
            </a:r>
            <a:r>
              <a:rPr lang="en-GB" sz="2100" dirty="0">
                <a:solidFill>
                  <a:srgbClr val="0066FF"/>
                </a:solidFill>
              </a:rPr>
              <a:t>James Dewar </a:t>
            </a:r>
            <a:r>
              <a:rPr lang="en-GB" sz="2100" dirty="0"/>
              <a:t>invents the </a:t>
            </a:r>
            <a:r>
              <a:rPr lang="en-GB" sz="2100" dirty="0">
                <a:solidFill>
                  <a:srgbClr val="0066FF"/>
                </a:solidFill>
              </a:rPr>
              <a:t>“dewar”</a:t>
            </a:r>
            <a:r>
              <a:rPr lang="en-GB" sz="2100" dirty="0"/>
              <a:t>, 1892, London</a:t>
            </a:r>
            <a:endParaRPr lang="en-US" sz="2100" i="1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A </a:t>
            </a:r>
            <a:r>
              <a:rPr lang="en-US" sz="2000" dirty="0">
                <a:solidFill>
                  <a:srgbClr val="0066FF"/>
                </a:solidFill>
              </a:rPr>
              <a:t>dewar</a:t>
            </a:r>
            <a:r>
              <a:rPr lang="en-US" sz="2000" dirty="0"/>
              <a:t>: the first </a:t>
            </a:r>
            <a:r>
              <a:rPr lang="en-US" sz="2000" dirty="0">
                <a:solidFill>
                  <a:srgbClr val="0066FF"/>
                </a:solidFill>
              </a:rPr>
              <a:t>“cryostat”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100" dirty="0"/>
              <a:t>silvered, double-walled, glass vacuum flask  to contain cryogenic liquids </a:t>
            </a:r>
            <a:r>
              <a:rPr lang="en-US" sz="2100" dirty="0">
                <a:sym typeface="Wingdings" pitchFamily="2" charset="2"/>
              </a:rPr>
              <a:t> glassblowing </a:t>
            </a:r>
            <a:r>
              <a:rPr lang="en-US" sz="2000" dirty="0"/>
              <a:t>“</a:t>
            </a:r>
            <a:r>
              <a:rPr lang="en-US" sz="2000" i="1" dirty="0"/>
              <a:t>enabling technology</a:t>
            </a:r>
            <a:r>
              <a:rPr lang="en-US" sz="2000" dirty="0"/>
              <a:t>”</a:t>
            </a:r>
            <a:endParaRPr lang="en-US" sz="2100" dirty="0"/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GB" sz="2100" dirty="0" err="1"/>
              <a:t>J.Dewar</a:t>
            </a:r>
            <a:r>
              <a:rPr lang="en-GB" sz="2100" dirty="0"/>
              <a:t>: 1</a:t>
            </a:r>
            <a:r>
              <a:rPr lang="en-GB" sz="2100" baseline="30000" dirty="0"/>
              <a:t>st</a:t>
            </a:r>
            <a:r>
              <a:rPr lang="en-GB" sz="2100" dirty="0"/>
              <a:t> liquefaction of H</a:t>
            </a:r>
            <a:r>
              <a:rPr lang="en-GB" sz="2100" baseline="-25000" dirty="0"/>
              <a:t>2 </a:t>
            </a:r>
            <a:r>
              <a:rPr lang="en-GB" sz="2100" dirty="0"/>
              <a:t>in 1897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n-US" sz="2100" dirty="0"/>
              <a:t>…but did not manage liquefaction of He, and did not “patent” his invention…</a:t>
            </a:r>
          </a:p>
          <a:p>
            <a:pPr marL="171450" indent="0">
              <a:buNone/>
            </a:pPr>
            <a:endParaRPr lang="en-US" sz="22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US" sz="2100" dirty="0">
                <a:solidFill>
                  <a:srgbClr val="0066FF"/>
                </a:solidFill>
              </a:rPr>
              <a:t>Heike Kamerlingh </a:t>
            </a:r>
            <a:r>
              <a:rPr lang="en-US" sz="2100" dirty="0" err="1">
                <a:solidFill>
                  <a:srgbClr val="0066FF"/>
                </a:solidFill>
              </a:rPr>
              <a:t>Onnes</a:t>
            </a:r>
            <a:r>
              <a:rPr lang="en-US" sz="2100" dirty="0">
                <a:solidFill>
                  <a:srgbClr val="0066FF"/>
                </a:solidFill>
              </a:rPr>
              <a:t> : </a:t>
            </a:r>
            <a:r>
              <a:rPr lang="en-US" sz="2100" dirty="0"/>
              <a:t>1</a:t>
            </a:r>
            <a:r>
              <a:rPr lang="en-US" sz="2100" baseline="30000" dirty="0"/>
              <a:t>st</a:t>
            </a:r>
            <a:r>
              <a:rPr lang="en-US" sz="2100" dirty="0"/>
              <a:t> liquefaction of He in 1908 and serendipitous discovery of superconductivity (Hg) in 1911 (Nobel Prize 1913)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2100" dirty="0"/>
              <a:t>Founded the</a:t>
            </a:r>
            <a:r>
              <a:rPr lang="en-US" sz="2100" dirty="0"/>
              <a:t> </a:t>
            </a:r>
            <a:r>
              <a:rPr lang="en-GB" sz="2100" i="1" dirty="0"/>
              <a:t>“</a:t>
            </a:r>
            <a:r>
              <a:rPr lang="en-GB" sz="2100" i="1" dirty="0" err="1"/>
              <a:t>Leidse</a:t>
            </a:r>
            <a:r>
              <a:rPr lang="en-GB" sz="2100" i="1" dirty="0"/>
              <a:t> </a:t>
            </a:r>
            <a:r>
              <a:rPr lang="en-GB" sz="2100" i="1" dirty="0" err="1"/>
              <a:t>Instrumentmakersschool</a:t>
            </a:r>
            <a:r>
              <a:rPr lang="en-GB" sz="2100" i="1" dirty="0"/>
              <a:t>”</a:t>
            </a:r>
            <a:r>
              <a:rPr lang="en-GB" sz="2100" dirty="0"/>
              <a:t> (still existing!: </a:t>
            </a:r>
            <a:r>
              <a:rPr lang="en-GB" sz="2100" dirty="0">
                <a:hlinkClick r:id="rId2"/>
              </a:rPr>
              <a:t>https://www.lis.nl/</a:t>
            </a:r>
            <a:r>
              <a:rPr lang="en-GB" sz="2100" dirty="0"/>
              <a:t> )</a:t>
            </a:r>
            <a:endParaRPr lang="en-US" sz="2100" dirty="0"/>
          </a:p>
        </p:txBody>
      </p:sp>
      <p:grpSp>
        <p:nvGrpSpPr>
          <p:cNvPr id="6" name="Group 5"/>
          <p:cNvGrpSpPr/>
          <p:nvPr/>
        </p:nvGrpSpPr>
        <p:grpSpPr>
          <a:xfrm>
            <a:off x="7276257" y="230133"/>
            <a:ext cx="2605707" cy="3362153"/>
            <a:chOff x="6064198" y="2132856"/>
            <a:chExt cx="2273379" cy="3063076"/>
          </a:xfrm>
        </p:grpSpPr>
        <p:pic>
          <p:nvPicPr>
            <p:cNvPr id="69634" name="Picture 2" descr="\\cern.ch\dfs\Users\v\vparma\Desktop\Dewar_James_flask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6176" y="2132856"/>
              <a:ext cx="1954924" cy="2808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4"/>
            <p:cNvSpPr/>
            <p:nvPr/>
          </p:nvSpPr>
          <p:spPr>
            <a:xfrm>
              <a:off x="6064198" y="4918933"/>
              <a:ext cx="227337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Sir James Dewar (1842-1923) 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649F10A-A992-8A44-1413-6508F0C2D45F}"/>
              </a:ext>
            </a:extLst>
          </p:cNvPr>
          <p:cNvGrpSpPr/>
          <p:nvPr/>
        </p:nvGrpSpPr>
        <p:grpSpPr>
          <a:xfrm>
            <a:off x="7276257" y="3753736"/>
            <a:ext cx="2404633" cy="3003127"/>
            <a:chOff x="7276257" y="3753736"/>
            <a:chExt cx="2404633" cy="300312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AB9E099-E6E5-88C7-523A-660F3DF96B5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81681" y="3753736"/>
              <a:ext cx="2118114" cy="2726128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7174AC0-B82E-4DC5-E97F-BA432437488E}"/>
                </a:ext>
              </a:extLst>
            </p:cNvPr>
            <p:cNvSpPr/>
            <p:nvPr/>
          </p:nvSpPr>
          <p:spPr>
            <a:xfrm>
              <a:off x="7276257" y="6479864"/>
              <a:ext cx="240463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Kamerlingh </a:t>
              </a:r>
              <a:r>
                <a:rPr lang="en-GB" sz="1200" dirty="0" err="1"/>
                <a:t>Onnes</a:t>
              </a:r>
              <a:r>
                <a:rPr lang="en-GB" sz="1200" dirty="0"/>
                <a:t> (1853-1926)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3300CD-B611-C1A2-A0F3-FBFC2F298A5B}"/>
              </a:ext>
            </a:extLst>
          </p:cNvPr>
          <p:cNvGrpSpPr/>
          <p:nvPr/>
        </p:nvGrpSpPr>
        <p:grpSpPr>
          <a:xfrm>
            <a:off x="9794412" y="230133"/>
            <a:ext cx="1644144" cy="3329608"/>
            <a:chOff x="9794412" y="230133"/>
            <a:chExt cx="1644144" cy="3329608"/>
          </a:xfrm>
        </p:grpSpPr>
        <p:pic>
          <p:nvPicPr>
            <p:cNvPr id="69635" name="Picture 3" descr="\\cern.ch\dfs\Users\v\vparma\Desktop\dewar flask.jp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94412" y="230133"/>
              <a:ext cx="1644144" cy="30581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1FBC7DB-BD29-EB99-8A3F-2804564B8DA9}"/>
                </a:ext>
              </a:extLst>
            </p:cNvPr>
            <p:cNvSpPr/>
            <p:nvPr/>
          </p:nvSpPr>
          <p:spPr>
            <a:xfrm>
              <a:off x="10232144" y="3282742"/>
              <a:ext cx="6014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/>
                <a:t>dewar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83B72CC-6958-2216-9943-2639D72C9A12}"/>
              </a:ext>
            </a:extLst>
          </p:cNvPr>
          <p:cNvGrpSpPr/>
          <p:nvPr/>
        </p:nvGrpSpPr>
        <p:grpSpPr>
          <a:xfrm>
            <a:off x="9499795" y="3714893"/>
            <a:ext cx="2754687" cy="2764971"/>
            <a:chOff x="9499795" y="3714893"/>
            <a:chExt cx="2754687" cy="276497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DDC9FD9C-CCBA-DA43-4518-48AD71D5976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499795" y="3714893"/>
              <a:ext cx="2632102" cy="2277734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4429057-AABE-8F94-8524-CCC876A85254}"/>
                </a:ext>
              </a:extLst>
            </p:cNvPr>
            <p:cNvSpPr txBox="1"/>
            <p:nvPr/>
          </p:nvSpPr>
          <p:spPr>
            <a:xfrm>
              <a:off x="9622380" y="6018199"/>
              <a:ext cx="263210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rgbClr val="0066FF"/>
                  </a:solidFill>
                </a:rPr>
                <a:t>Helium liquefaction stage with liquid hydrogen precooling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3533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3" name="Picture 4" descr="Radiation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3" y="751777"/>
            <a:ext cx="2928500" cy="200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/>
              <p:nvPr/>
            </p:nvSpPr>
            <p:spPr bwMode="auto">
              <a:xfrm>
                <a:off x="9083435" y="581856"/>
                <a:ext cx="3343956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=5.67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r>
                        <a:rPr lang="fr-CH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  <m:sSup>
                        <m:sSupPr>
                          <m:ctrlP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fr-CH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3" name="Object 7">
                <a:extLst>
                  <a:ext uri="{FF2B5EF4-FFF2-40B4-BE49-F238E27FC236}">
                    <a16:creationId xmlns:a16="http://schemas.microsoft.com/office/drawing/2014/main" id="{6F238B31-C8B1-4A7C-9260-9859F87312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083435" y="581856"/>
                <a:ext cx="3343956" cy="5095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7431E299-A4B9-4DEF-A5BC-95F9F7A10DEC}"/>
              </a:ext>
            </a:extLst>
          </p:cNvPr>
          <p:cNvSpPr txBox="1"/>
          <p:nvPr/>
        </p:nvSpPr>
        <p:spPr>
          <a:xfrm>
            <a:off x="3526075" y="641728"/>
            <a:ext cx="3482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/>
              <a:t>Stefan-</a:t>
            </a:r>
            <a:r>
              <a:rPr lang="fr-CH" sz="2400" dirty="0" err="1"/>
              <a:t>Boltzmann’s</a:t>
            </a:r>
            <a:r>
              <a:rPr lang="fr-CH" sz="2400" dirty="0"/>
              <a:t> </a:t>
            </a:r>
            <a:r>
              <a:rPr lang="fr-CH" sz="2400" dirty="0" err="1"/>
              <a:t>law</a:t>
            </a:r>
            <a:r>
              <a:rPr lang="fr-CH" sz="2400" dirty="0"/>
              <a:t>:</a:t>
            </a:r>
            <a:endParaRPr lang="en-GB" sz="2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34E460F-AE3F-4281-99D8-C844498F5CF6}"/>
              </a:ext>
            </a:extLst>
          </p:cNvPr>
          <p:cNvSpPr txBox="1"/>
          <p:nvPr/>
        </p:nvSpPr>
        <p:spPr>
          <a:xfrm>
            <a:off x="9256867" y="851889"/>
            <a:ext cx="2460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Stefan-</a:t>
            </a:r>
            <a:r>
              <a:rPr lang="fr-CH" sz="1400" dirty="0" err="1"/>
              <a:t>Boltzmann’s</a:t>
            </a:r>
            <a:r>
              <a:rPr lang="fr-CH" sz="1400" dirty="0"/>
              <a:t> constant</a:t>
            </a:r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/>
              <p:nvPr/>
            </p:nvSpPr>
            <p:spPr bwMode="auto">
              <a:xfrm>
                <a:off x="9396699" y="1105508"/>
                <a:ext cx="2460867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gr</m:t>
                      </m:r>
                      <m:r>
                        <m:rPr>
                          <m:sty m:val="p"/>
                        </m:rPr>
                        <a:rPr lang="en-US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y</m:t>
                      </m:r>
                      <m: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CH" sz="24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bod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fr-CH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&lt;</m:t>
                      </m:r>
                      <m:r>
                        <a:rPr lang="fr-CH" sz="2400" b="0" i="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31" name="Object 7">
                <a:extLst>
                  <a:ext uri="{FF2B5EF4-FFF2-40B4-BE49-F238E27FC236}">
                    <a16:creationId xmlns:a16="http://schemas.microsoft.com/office/drawing/2014/main" id="{BD260E0A-F50D-43BC-A0DA-48214D4ABE4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396699" y="1105508"/>
                <a:ext cx="2460867" cy="509587"/>
              </a:xfrm>
              <a:prstGeom prst="rect">
                <a:avLst/>
              </a:prstGeom>
              <a:blipFill>
                <a:blip r:embed="rId4"/>
                <a:stretch>
                  <a:fillRect l="-743" b="-238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/>
              <p:nvPr/>
            </p:nvSpPr>
            <p:spPr bwMode="auto">
              <a:xfrm>
                <a:off x="2750419" y="2206972"/>
                <a:ext cx="6691161" cy="621900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12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d>
                        <m:dPr>
                          <m:ctrlPr>
                            <a:rPr lang="fr-FR" sz="2400" b="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sz="2400" i="1" baseline="-2500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fr-FR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sz="2400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d>
                        <m:dPr>
                          <m:ctrlP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sz="24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fr-FR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p>
                              <m:r>
                                <a:rPr lang="fr-FR" sz="24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2400" dirty="0"/>
              </a:p>
            </p:txBody>
          </p:sp>
        </mc:Choice>
        <mc:Fallback xmlns="">
          <p:sp>
            <p:nvSpPr>
              <p:cNvPr id="14" name="Object 14">
                <a:extLst>
                  <a:ext uri="{FF2B5EF4-FFF2-40B4-BE49-F238E27FC236}">
                    <a16:creationId xmlns:a16="http://schemas.microsoft.com/office/drawing/2014/main" id="{9FBD7CDD-6D07-4940-AA6A-38668B1DA1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50419" y="2206972"/>
                <a:ext cx="6691161" cy="6219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70C0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/>
              <p:nvPr/>
            </p:nvSpPr>
            <p:spPr bwMode="auto">
              <a:xfrm>
                <a:off x="9580813" y="1757580"/>
                <a:ext cx="2664944" cy="186587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b="0" dirty="0">
                    <a:solidFill>
                      <a:srgbClr val="000000"/>
                    </a:solidFill>
                  </a:rPr>
                  <a:t>E, effective emissivity, a function of view factors and emissivity </a:t>
                </a:r>
                <a14:m>
                  <m:oMath xmlns:m="http://schemas.openxmlformats.org/officeDocument/2006/math">
                    <m:r>
                      <a:rPr lang="el-GR" sz="18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sz="1800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en-US" b="0" i="1" baseline="-2500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</a:rPr>
                  <a:t>o</a:t>
                </a:r>
                <a:r>
                  <a:rPr lang="en-US" b="0" dirty="0">
                    <a:solidFill>
                      <a:srgbClr val="000000"/>
                    </a:solidFill>
                  </a:rPr>
                  <a:t>f the bodies</a:t>
                </a:r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dirty="0">
                    <a:ea typeface="Cambria Math" panose="02040503050406030204" pitchFamily="18" charset="0"/>
                  </a:rPr>
                  <a:t>A, T area and temperature of the bodies, 𝜀 emissivity </a:t>
                </a:r>
              </a:p>
              <a:p>
                <a:pPr>
                  <a:lnSpc>
                    <a:spcPct val="120000"/>
                  </a:lnSpc>
                </a:pPr>
                <a:endParaRPr lang="en-GB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Object 7">
                <a:extLst>
                  <a:ext uri="{FF2B5EF4-FFF2-40B4-BE49-F238E27FC236}">
                    <a16:creationId xmlns:a16="http://schemas.microsoft.com/office/drawing/2014/main" id="{9D2F25B5-07AA-4839-9610-7A73714AC5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580813" y="1757580"/>
                <a:ext cx="2664944" cy="1865870"/>
              </a:xfrm>
              <a:prstGeom prst="rect">
                <a:avLst/>
              </a:prstGeom>
              <a:blipFill>
                <a:blip r:embed="rId6"/>
                <a:stretch>
                  <a:fillRect l="-686" t="-327" r="-1831" b="-1961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itle 1">
            <a:extLst>
              <a:ext uri="{FF2B5EF4-FFF2-40B4-BE49-F238E27FC236}">
                <a16:creationId xmlns:a16="http://schemas.microsoft.com/office/drawing/2014/main" id="{20209CDD-23BA-4E68-B824-A11DE5264C58}"/>
              </a:ext>
            </a:extLst>
          </p:cNvPr>
          <p:cNvSpPr>
            <a:spLocks noGrp="1"/>
          </p:cNvSpPr>
          <p:nvPr>
            <p:ph type="title" sz="quarter"/>
          </p:nvPr>
        </p:nvSpPr>
        <p:spPr>
          <a:xfrm>
            <a:off x="240241" y="194000"/>
            <a:ext cx="11617325" cy="576263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Radiation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/>
              <p:nvPr/>
            </p:nvSpPr>
            <p:spPr bwMode="auto">
              <a:xfrm>
                <a:off x="3291159" y="1738786"/>
                <a:ext cx="4720146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fr-CH" sz="200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m:rPr>
                        <m:sty m:val="p"/>
                      </m:rPr>
                      <a:rPr lang="fr-CH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ower</m:t>
                    </m:r>
                    <m:r>
                      <a:rPr lang="fr-CH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fr-CH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exchange</m:t>
                    </m:r>
                    <m: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between</m:t>
                    </m:r>
                    <m:r>
                      <a:rPr lang="en-US" sz="20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𝐠𝐫𝐚𝐲</m:t>
                    </m:r>
                    <m:r>
                      <a:rPr lang="fr-CH" sz="2000" b="1" i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fr-CH" sz="20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𝐛𝐨𝐝𝐢𝐞𝐬</m:t>
                    </m:r>
                  </m:oMath>
                </a14:m>
                <a:r>
                  <a:rPr lang="en-GB" sz="2000" b="1" dirty="0"/>
                  <a:t>:</a:t>
                </a:r>
              </a:p>
            </p:txBody>
          </p:sp>
        </mc:Choice>
        <mc:Fallback xmlns="">
          <p:sp>
            <p:nvSpPr>
              <p:cNvPr id="20" name="Object 7">
                <a:extLst>
                  <a:ext uri="{FF2B5EF4-FFF2-40B4-BE49-F238E27FC236}">
                    <a16:creationId xmlns:a16="http://schemas.microsoft.com/office/drawing/2014/main" id="{1EA6FC2E-BBBA-4B7D-97F7-A0CAA8B55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91159" y="1738786"/>
                <a:ext cx="4720146" cy="509587"/>
              </a:xfrm>
              <a:prstGeom prst="rect">
                <a:avLst/>
              </a:prstGeom>
              <a:blipFill>
                <a:blip r:embed="rId7"/>
                <a:stretch>
                  <a:fillRect t="-4762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3">
            <a:extLst>
              <a:ext uri="{FF2B5EF4-FFF2-40B4-BE49-F238E27FC236}">
                <a16:creationId xmlns:a16="http://schemas.microsoft.com/office/drawing/2014/main" id="{A3888022-8A20-49FA-89EE-30DB499C3E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241" y="3214167"/>
            <a:ext cx="9861549" cy="553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</a:t>
            </a:r>
            <a:r>
              <a:rPr lang="en-GB" sz="2000" b="1" dirty="0">
                <a:solidFill>
                  <a:srgbClr val="0066CC"/>
                </a:solidFill>
              </a:rPr>
              <a:t>2 enclosed cylinders</a:t>
            </a:r>
            <a:r>
              <a:rPr lang="en-GB" sz="2000" dirty="0"/>
              <a:t> or </a:t>
            </a:r>
            <a:r>
              <a:rPr lang="en-GB" sz="2000" b="1" dirty="0">
                <a:solidFill>
                  <a:srgbClr val="0066CC"/>
                </a:solidFill>
              </a:rPr>
              <a:t>spheres</a:t>
            </a:r>
            <a:r>
              <a:rPr lang="en-GB" sz="2000" dirty="0"/>
              <a:t> (not necessarily concentric!), </a:t>
            </a:r>
            <a:r>
              <a:rPr lang="en-GB" sz="2000" i="1" dirty="0"/>
              <a:t>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Object 14">
                <a:extLst>
                  <a:ext uri="{FF2B5EF4-FFF2-40B4-BE49-F238E27FC236}">
                    <a16:creationId xmlns:a16="http://schemas.microsoft.com/office/drawing/2014/main" id="{EA8D9628-963C-71A2-C086-466230ADFEF6}"/>
                  </a:ext>
                </a:extLst>
              </p:cNvPr>
              <p:cNvSpPr txBox="1"/>
              <p:nvPr/>
            </p:nvSpPr>
            <p:spPr bwMode="auto">
              <a:xfrm>
                <a:off x="3763788" y="3641218"/>
                <a:ext cx="2739908" cy="1058863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baseline="-25000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baseline="-25000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d>
                            <m:d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  <m:r>
                                    <a:rPr lang="fr-FR" i="1" baseline="-25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" name="Object 14">
                <a:extLst>
                  <a:ext uri="{FF2B5EF4-FFF2-40B4-BE49-F238E27FC236}">
                    <a16:creationId xmlns:a16="http://schemas.microsoft.com/office/drawing/2014/main" id="{EA8D9628-963C-71A2-C086-466230ADFE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763788" y="3641218"/>
                <a:ext cx="2739908" cy="105886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1">
            <a:extLst>
              <a:ext uri="{FF2B5EF4-FFF2-40B4-BE49-F238E27FC236}">
                <a16:creationId xmlns:a16="http://schemas.microsoft.com/office/drawing/2014/main" id="{563FF9F2-BE7E-76E2-A0CB-30626CA69C0E}"/>
              </a:ext>
            </a:extLst>
          </p:cNvPr>
          <p:cNvGrpSpPr>
            <a:grpSpLocks/>
          </p:cNvGrpSpPr>
          <p:nvPr/>
        </p:nvGrpSpPr>
        <p:grpSpPr bwMode="auto">
          <a:xfrm>
            <a:off x="7605559" y="3542547"/>
            <a:ext cx="1791140" cy="1446067"/>
            <a:chOff x="3696" y="2811"/>
            <a:chExt cx="1445" cy="1233"/>
          </a:xfrm>
        </p:grpSpPr>
        <p:sp>
          <p:nvSpPr>
            <p:cNvPr id="5" name="Oval 21">
              <a:extLst>
                <a:ext uri="{FF2B5EF4-FFF2-40B4-BE49-F238E27FC236}">
                  <a16:creationId xmlns:a16="http://schemas.microsoft.com/office/drawing/2014/main" id="{2CBEF4D6-FA12-33B4-3DCA-9B93ECCD5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8" y="3137"/>
              <a:ext cx="575" cy="576"/>
            </a:xfrm>
            <a:prstGeom prst="ellipse">
              <a:avLst/>
            </a:prstGeom>
            <a:gradFill rotWithShape="0">
              <a:gsLst>
                <a:gs pos="0">
                  <a:srgbClr val="33CCCC"/>
                </a:gs>
                <a:gs pos="100000">
                  <a:srgbClr val="279C9C"/>
                </a:gs>
              </a:gsLst>
              <a:path path="shape">
                <a:fillToRect l="50000" t="50000" r="50000" b="50000"/>
              </a:path>
            </a:gra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Text Box 18">
              <a:extLst>
                <a:ext uri="{FF2B5EF4-FFF2-40B4-BE49-F238E27FC236}">
                  <a16:creationId xmlns:a16="http://schemas.microsoft.com/office/drawing/2014/main" id="{E98F5CE2-B239-FACC-9EC1-9F75383F2E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50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A</a:t>
              </a:r>
              <a:r>
                <a:rPr lang="en-GB" sz="1200" dirty="0"/>
                <a:t>1</a:t>
              </a:r>
            </a:p>
          </p:txBody>
        </p:sp>
        <p:sp>
          <p:nvSpPr>
            <p:cNvPr id="9" name="Oval 22">
              <a:extLst>
                <a:ext uri="{FF2B5EF4-FFF2-40B4-BE49-F238E27FC236}">
                  <a16:creationId xmlns:a16="http://schemas.microsoft.com/office/drawing/2014/main" id="{4F2F65FB-CA47-4F5A-0FA9-8FFD1C70BC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91" y="3027"/>
              <a:ext cx="958" cy="960"/>
            </a:xfrm>
            <a:prstGeom prst="ellipse">
              <a:avLst/>
            </a:prstGeom>
            <a:noFill/>
            <a:ln w="22225">
              <a:solidFill>
                <a:schemeClr val="hlink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aphicFrame>
          <p:nvGraphicFramePr>
            <p:cNvPr id="10" name="Object 23">
              <a:extLst>
                <a:ext uri="{FF2B5EF4-FFF2-40B4-BE49-F238E27FC236}">
                  <a16:creationId xmlns:a16="http://schemas.microsoft.com/office/drawing/2014/main" id="{EC470CCF-E4B5-95AD-5695-4D88495FEB0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96" y="3459"/>
            <a:ext cx="343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0" name="Object 23">
                          <a:extLst>
                            <a:ext uri="{FF2B5EF4-FFF2-40B4-BE49-F238E27FC236}">
                              <a16:creationId xmlns:a16="http://schemas.microsoft.com/office/drawing/2014/main" id="{EC470CCF-E4B5-95AD-5695-4D88495FEB0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696" y="3459"/>
                          <a:ext cx="343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Object 24">
              <a:extLst>
                <a:ext uri="{FF2B5EF4-FFF2-40B4-BE49-F238E27FC236}">
                  <a16:creationId xmlns:a16="http://schemas.microsoft.com/office/drawing/2014/main" id="{C98C8459-1C70-5FBC-649A-666650F64A89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509" y="3507"/>
            <a:ext cx="345" cy="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1" name="Object 24">
                          <a:extLst>
                            <a:ext uri="{FF2B5EF4-FFF2-40B4-BE49-F238E27FC236}">
                              <a16:creationId xmlns:a16="http://schemas.microsoft.com/office/drawing/2014/main" id="{C98C8459-1C70-5FBC-649A-666650F64A8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09" y="3507"/>
                          <a:ext cx="345" cy="6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2" name="Object 25">
              <a:extLst>
                <a:ext uri="{FF2B5EF4-FFF2-40B4-BE49-F238E27FC236}">
                  <a16:creationId xmlns:a16="http://schemas.microsoft.com/office/drawing/2014/main" id="{5E6DF15E-E18D-1A89-C47F-7A1BE4A62D8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2811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2" name="Object 25">
                          <a:extLst>
                            <a:ext uri="{FF2B5EF4-FFF2-40B4-BE49-F238E27FC236}">
                              <a16:creationId xmlns:a16="http://schemas.microsoft.com/office/drawing/2014/main" id="{5E6DF15E-E18D-1A89-C47F-7A1BE4A62D8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2811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Object 26">
              <a:extLst>
                <a:ext uri="{FF2B5EF4-FFF2-40B4-BE49-F238E27FC236}">
                  <a16:creationId xmlns:a16="http://schemas.microsoft.com/office/drawing/2014/main" id="{8267FB0E-392F-0B15-16E3-6F0B1661708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222" y="3699"/>
            <a:ext cx="69" cy="34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9" imgW="304800" imgH="304800" progId="Designer.Drawing.7">
                    <p:embed/>
                  </p:oleObj>
                </mc:Choice>
                <mc:Fallback>
                  <p:oleObj name="Designer Drawing" r:id="rId9" imgW="304800" imgH="304800" progId="Designer.Drawing.7">
                    <p:embed/>
                    <p:pic>
                      <p:nvPicPr>
                        <p:cNvPr id="13" name="Object 26">
                          <a:extLst>
                            <a:ext uri="{FF2B5EF4-FFF2-40B4-BE49-F238E27FC236}">
                              <a16:creationId xmlns:a16="http://schemas.microsoft.com/office/drawing/2014/main" id="{8267FB0E-392F-0B15-16E3-6F0B1661708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22" y="3699"/>
                          <a:ext cx="69" cy="34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Text Box 29">
              <a:extLst>
                <a:ext uri="{FF2B5EF4-FFF2-40B4-BE49-F238E27FC236}">
                  <a16:creationId xmlns:a16="http://schemas.microsoft.com/office/drawing/2014/main" id="{895040FA-B9BD-0DA7-520B-3625FF1948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76" y="3385"/>
              <a:ext cx="265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A</a:t>
              </a:r>
              <a:r>
                <a:rPr lang="en-GB" sz="1200"/>
                <a:t>2</a:t>
              </a: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6811379-795B-8B2D-120E-30196E6CF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379" y="5078351"/>
            <a:ext cx="7146574" cy="5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Radiation </a:t>
            </a:r>
            <a:r>
              <a:rPr lang="en-GB" sz="2000" b="1" dirty="0">
                <a:solidFill>
                  <a:srgbClr val="0070C0"/>
                </a:solidFill>
              </a:rPr>
              <a:t>between flat surfaces </a:t>
            </a:r>
            <a:r>
              <a:rPr lang="en-GB" sz="2000" dirty="0"/>
              <a:t>(A1=A2=A),</a:t>
            </a:r>
            <a:r>
              <a:rPr lang="en-GB" sz="2000" i="1" dirty="0"/>
              <a:t> F</a:t>
            </a:r>
            <a:r>
              <a:rPr lang="en-GB" sz="2000" i="1" baseline="-25000" dirty="0"/>
              <a:t>12</a:t>
            </a:r>
            <a:r>
              <a:rPr lang="en-GB" sz="2000" dirty="0"/>
              <a:t>=1 :</a:t>
            </a:r>
          </a:p>
        </p:txBody>
      </p:sp>
      <p:graphicFrame>
        <p:nvGraphicFramePr>
          <p:cNvPr id="24" name="Object 23">
            <a:extLst>
              <a:ext uri="{FF2B5EF4-FFF2-40B4-BE49-F238E27FC236}">
                <a16:creationId xmlns:a16="http://schemas.microsoft.com/office/drawing/2014/main" id="{CCF175E2-5DCE-A502-E075-ED789168660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867665" y="5601021"/>
          <a:ext cx="2636023" cy="11396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08100" imgH="660400" progId="Equation.3">
                  <p:embed/>
                </p:oleObj>
              </mc:Choice>
              <mc:Fallback>
                <p:oleObj name="Equation" r:id="rId14" imgW="1308100" imgH="660400" progId="Equation.3">
                  <p:embed/>
                  <p:pic>
                    <p:nvPicPr>
                      <p:cNvPr id="24" name="Object 23">
                        <a:extLst>
                          <a:ext uri="{FF2B5EF4-FFF2-40B4-BE49-F238E27FC236}">
                            <a16:creationId xmlns:a16="http://schemas.microsoft.com/office/drawing/2014/main" id="{CCF175E2-5DCE-A502-E075-ED789168660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665" y="5601021"/>
                        <a:ext cx="2636023" cy="1139628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accent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36">
            <a:extLst>
              <a:ext uri="{FF2B5EF4-FFF2-40B4-BE49-F238E27FC236}">
                <a16:creationId xmlns:a16="http://schemas.microsoft.com/office/drawing/2014/main" id="{EBCFAD71-C788-A1DE-DD79-D0D3151E769D}"/>
              </a:ext>
            </a:extLst>
          </p:cNvPr>
          <p:cNvGrpSpPr>
            <a:grpSpLocks/>
          </p:cNvGrpSpPr>
          <p:nvPr/>
        </p:nvGrpSpPr>
        <p:grpSpPr bwMode="auto">
          <a:xfrm>
            <a:off x="7669231" y="5366482"/>
            <a:ext cx="1528018" cy="1394556"/>
            <a:chOff x="4032" y="709"/>
            <a:chExt cx="1148" cy="1100"/>
          </a:xfrm>
        </p:grpSpPr>
        <p:sp>
          <p:nvSpPr>
            <p:cNvPr id="26" name="Line 8">
              <a:extLst>
                <a:ext uri="{FF2B5EF4-FFF2-40B4-BE49-F238E27FC236}">
                  <a16:creationId xmlns:a16="http://schemas.microsoft.com/office/drawing/2014/main" id="{12705FAE-F634-BA55-DB73-1EB091EE55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40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7" name="Line 9">
              <a:extLst>
                <a:ext uri="{FF2B5EF4-FFF2-40B4-BE49-F238E27FC236}">
                  <a16:creationId xmlns:a16="http://schemas.microsoft.com/office/drawing/2014/main" id="{5632B784-7C36-737A-FF8C-77AE6EC14C2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694" y="709"/>
              <a:ext cx="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8" name="Line 10">
              <a:extLst>
                <a:ext uri="{FF2B5EF4-FFF2-40B4-BE49-F238E27FC236}">
                  <a16:creationId xmlns:a16="http://schemas.microsoft.com/office/drawing/2014/main" id="{2F04271C-1E94-0838-7ED2-392BC39614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59" y="75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11">
              <a:extLst>
                <a:ext uri="{FF2B5EF4-FFF2-40B4-BE49-F238E27FC236}">
                  <a16:creationId xmlns:a16="http://schemas.microsoft.com/office/drawing/2014/main" id="{05866F0C-AAF0-F561-70F7-F80B109B68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56" y="894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12">
              <a:extLst>
                <a:ext uri="{FF2B5EF4-FFF2-40B4-BE49-F238E27FC236}">
                  <a16:creationId xmlns:a16="http://schemas.microsoft.com/office/drawing/2014/main" id="{462529DB-BBEC-D651-8F68-0FAF473B42A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59" y="102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Line 13">
              <a:extLst>
                <a:ext uri="{FF2B5EF4-FFF2-40B4-BE49-F238E27FC236}">
                  <a16:creationId xmlns:a16="http://schemas.microsoft.com/office/drawing/2014/main" id="{19AD59B0-518B-3ED5-8BAF-B3629FA5E41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2" y="116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Line 14">
              <a:extLst>
                <a:ext uri="{FF2B5EF4-FFF2-40B4-BE49-F238E27FC236}">
                  <a16:creationId xmlns:a16="http://schemas.microsoft.com/office/drawing/2014/main" id="{A9046FA1-7638-ED9E-EA76-4D7A1B6E77B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59" y="130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8" name="Line 15">
              <a:extLst>
                <a:ext uri="{FF2B5EF4-FFF2-40B4-BE49-F238E27FC236}">
                  <a16:creationId xmlns:a16="http://schemas.microsoft.com/office/drawing/2014/main" id="{C84AFB0C-8277-3756-73A7-D57CD027F1F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2" y="1440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Line 16">
              <a:extLst>
                <a:ext uri="{FF2B5EF4-FFF2-40B4-BE49-F238E27FC236}">
                  <a16:creationId xmlns:a16="http://schemas.microsoft.com/office/drawing/2014/main" id="{FAA2215B-7E16-2A01-C9A7-A1CF701005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59" y="1586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0" name="Line 17">
              <a:extLst>
                <a:ext uri="{FF2B5EF4-FFF2-40B4-BE49-F238E27FC236}">
                  <a16:creationId xmlns:a16="http://schemas.microsoft.com/office/drawing/2014/main" id="{9D647D34-1D7D-B09B-F6D3-7FBB334048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2" y="1718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Line 18">
              <a:extLst>
                <a:ext uri="{FF2B5EF4-FFF2-40B4-BE49-F238E27FC236}">
                  <a16:creationId xmlns:a16="http://schemas.microsoft.com/office/drawing/2014/main" id="{3F712819-D988-DA79-9A35-752190F0514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4" y="70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19">
              <a:extLst>
                <a:ext uri="{FF2B5EF4-FFF2-40B4-BE49-F238E27FC236}">
                  <a16:creationId xmlns:a16="http://schemas.microsoft.com/office/drawing/2014/main" id="{254ED81D-5B82-4587-E4C1-1B4E7BC8DCF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1" y="849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20">
              <a:extLst>
                <a:ext uri="{FF2B5EF4-FFF2-40B4-BE49-F238E27FC236}">
                  <a16:creationId xmlns:a16="http://schemas.microsoft.com/office/drawing/2014/main" id="{2E177756-01EA-192E-4E50-4056174D18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4" y="98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21">
              <a:extLst>
                <a:ext uri="{FF2B5EF4-FFF2-40B4-BE49-F238E27FC236}">
                  <a16:creationId xmlns:a16="http://schemas.microsoft.com/office/drawing/2014/main" id="{A989A163-11FB-3A22-7496-6308DA4A97E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7" y="112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22">
              <a:extLst>
                <a:ext uri="{FF2B5EF4-FFF2-40B4-BE49-F238E27FC236}">
                  <a16:creationId xmlns:a16="http://schemas.microsoft.com/office/drawing/2014/main" id="{9902C379-F42E-0F21-23A2-7552895C07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4" y="126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23">
              <a:extLst>
                <a:ext uri="{FF2B5EF4-FFF2-40B4-BE49-F238E27FC236}">
                  <a16:creationId xmlns:a16="http://schemas.microsoft.com/office/drawing/2014/main" id="{AEAD5CA0-5595-9CDD-C165-E36E5CBC535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7" y="1395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24">
              <a:extLst>
                <a:ext uri="{FF2B5EF4-FFF2-40B4-BE49-F238E27FC236}">
                  <a16:creationId xmlns:a16="http://schemas.microsoft.com/office/drawing/2014/main" id="{73CCC34B-0AD9-21F6-5570-834FA5731DB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4" y="1541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25">
              <a:extLst>
                <a:ext uri="{FF2B5EF4-FFF2-40B4-BE49-F238E27FC236}">
                  <a16:creationId xmlns:a16="http://schemas.microsoft.com/office/drawing/2014/main" id="{00413C02-ABF4-1C2A-8BD9-2BE6C95EFC9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697" y="1673"/>
              <a:ext cx="181" cy="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Text Box 32">
              <a:extLst>
                <a:ext uri="{FF2B5EF4-FFF2-40B4-BE49-F238E27FC236}">
                  <a16:creationId xmlns:a16="http://schemas.microsoft.com/office/drawing/2014/main" id="{7EE05853-1CED-64FB-7D85-F9455ADC0B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2" y="1162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sz="1200"/>
                <a:t>1</a:t>
              </a:r>
            </a:p>
          </p:txBody>
        </p:sp>
        <p:sp>
          <p:nvSpPr>
            <p:cNvPr id="50" name="Text Box 33">
              <a:extLst>
                <a:ext uri="{FF2B5EF4-FFF2-40B4-BE49-F238E27FC236}">
                  <a16:creationId xmlns:a16="http://schemas.microsoft.com/office/drawing/2014/main" id="{EA716D35-9C24-9BB1-0FC8-894EBF5F4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21" y="1162"/>
              <a:ext cx="259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dirty="0"/>
                <a:t>T</a:t>
              </a:r>
              <a:r>
                <a:rPr lang="en-GB" sz="1200" dirty="0"/>
                <a:t>2</a:t>
              </a:r>
            </a:p>
          </p:txBody>
        </p:sp>
        <p:sp>
          <p:nvSpPr>
            <p:cNvPr id="51" name="Line 34">
              <a:extLst>
                <a:ext uri="{FF2B5EF4-FFF2-40B4-BE49-F238E27FC236}">
                  <a16:creationId xmlns:a16="http://schemas.microsoft.com/office/drawing/2014/main" id="{DD349C13-F078-4899-093E-748BAB82A6F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68" y="125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35">
              <a:extLst>
                <a:ext uri="{FF2B5EF4-FFF2-40B4-BE49-F238E27FC236}">
                  <a16:creationId xmlns:a16="http://schemas.microsoft.com/office/drawing/2014/main" id="{0FBAD45A-2F51-CC1B-9B69-76835F8B8A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513" y="1026"/>
              <a:ext cx="1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3" name="Object 7">
                <a:extLst>
                  <a:ext uri="{FF2B5EF4-FFF2-40B4-BE49-F238E27FC236}">
                    <a16:creationId xmlns:a16="http://schemas.microsoft.com/office/drawing/2014/main" id="{D5157678-DA6E-6FFF-F021-B62615122D88}"/>
                  </a:ext>
                </a:extLst>
              </p:cNvPr>
              <p:cNvSpPr txBox="1"/>
              <p:nvPr/>
            </p:nvSpPr>
            <p:spPr bwMode="auto">
              <a:xfrm>
                <a:off x="4296195" y="1091443"/>
                <a:ext cx="2207501" cy="50958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Autofit/>
              </a:bodyPr>
              <a:lstStyle/>
              <a:p>
                <a:r>
                  <a:rPr lang="en-GB" sz="2400" i="1" dirty="0">
                    <a:solidFill>
                      <a:srgbClr val="000000"/>
                    </a:solidFill>
                  </a:rPr>
                  <a:t>Q </a:t>
                </a:r>
                <a14:m>
                  <m:oMath xmlns:m="http://schemas.openxmlformats.org/officeDocument/2006/math"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l-GR" sz="240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𝜀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4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fr-CH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fr-CH" sz="24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GB" sz="24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GB" sz="2400" dirty="0"/>
              </a:p>
            </p:txBody>
          </p:sp>
        </mc:Choice>
        <mc:Fallback xmlns="">
          <p:sp>
            <p:nvSpPr>
              <p:cNvPr id="53" name="Object 7">
                <a:extLst>
                  <a:ext uri="{FF2B5EF4-FFF2-40B4-BE49-F238E27FC236}">
                    <a16:creationId xmlns:a16="http://schemas.microsoft.com/office/drawing/2014/main" id="{D5157678-DA6E-6FFF-F021-B62615122D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96195" y="1091443"/>
                <a:ext cx="2207501" cy="509587"/>
              </a:xfrm>
              <a:prstGeom prst="rect">
                <a:avLst/>
              </a:prstGeom>
              <a:blipFill>
                <a:blip r:embed="rId19"/>
                <a:stretch>
                  <a:fillRect l="-4420" t="-8333" b="-17857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Object 14">
            <a:extLst>
              <a:ext uri="{FF2B5EF4-FFF2-40B4-BE49-F238E27FC236}">
                <a16:creationId xmlns:a16="http://schemas.microsoft.com/office/drawing/2014/main" id="{F3571531-79EC-9F1D-2D7A-7F0E71DE1CE9}"/>
              </a:ext>
            </a:extLst>
          </p:cNvPr>
          <p:cNvSpPr txBox="1"/>
          <p:nvPr/>
        </p:nvSpPr>
        <p:spPr bwMode="auto">
          <a:xfrm>
            <a:off x="4059051" y="1108411"/>
            <a:ext cx="2207502" cy="484492"/>
          </a:xfrm>
          <a:prstGeom prst="rect">
            <a:avLst/>
          </a:prstGeom>
          <a:noFill/>
          <a:ln>
            <a:solidFill>
              <a:srgbClr val="0070C0"/>
            </a:solidFill>
          </a:ln>
          <a:effectLst/>
        </p:spPr>
        <p:txBody>
          <a:bodyPr>
            <a:noAutofit/>
          </a:bodyPr>
          <a:lstStyle/>
          <a:p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4500745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Radiation with an intermediate </a:t>
            </a:r>
            <a:r>
              <a:rPr lang="en-GB" u="sng" dirty="0"/>
              <a:t>floating</a:t>
            </a:r>
            <a:r>
              <a:rPr lang="en-GB" dirty="0"/>
              <a:t> shield(s)</a:t>
            </a:r>
          </a:p>
        </p:txBody>
      </p:sp>
      <p:sp>
        <p:nvSpPr>
          <p:cNvPr id="16" name="Rectangle 9"/>
          <p:cNvSpPr>
            <a:spLocks noChangeArrowheads="1"/>
          </p:cNvSpPr>
          <p:nvPr/>
        </p:nvSpPr>
        <p:spPr bwMode="auto">
          <a:xfrm>
            <a:off x="1349277" y="982943"/>
            <a:ext cx="1003654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With </a:t>
            </a:r>
            <a:r>
              <a:rPr lang="en-GB" sz="2000" b="1" dirty="0">
                <a:solidFill>
                  <a:srgbClr val="0070C0"/>
                </a:solidFill>
              </a:rPr>
              <a:t>1 intermediate floating shield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0070C0"/>
                </a:solidFill>
              </a:rPr>
              <a:t>same ɛ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70C0"/>
                </a:solidFill>
              </a:rPr>
              <a:t>:</a:t>
            </a:r>
          </a:p>
        </p:txBody>
      </p: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703838" y="2654678"/>
            <a:ext cx="6278955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>
                <a:solidFill>
                  <a:srgbClr val="0070C0"/>
                </a:solidFill>
              </a:rPr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GB" sz="2400" dirty="0">
                <a:solidFill>
                  <a:srgbClr val="0070C0"/>
                </a:solidFill>
              </a:rPr>
              <a:t>½ of the power exchange without shield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/>
              <p:nvPr/>
            </p:nvSpPr>
            <p:spPr>
              <a:xfrm>
                <a:off x="6995733" y="1572360"/>
                <a:ext cx="2304027" cy="43678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fr-FR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fr-FR" dirty="0"/>
                          <m:t>T</m:t>
                        </m:r>
                        <m:r>
                          <m:rPr>
                            <m:nor/>
                          </m:rPr>
                          <a:rPr lang="fr-FR" baseline="-25000" dirty="0"/>
                          <m:t>s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4 </m:t>
                        </m:r>
                      </m:sup>
                    </m:sSup>
                  </m:oMath>
                </a14:m>
                <a:r>
                  <a:rPr lang="fr-FR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B2459D8-9DB0-4344-84AE-C1E339A41B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95733" y="1572360"/>
                <a:ext cx="2304027" cy="436786"/>
              </a:xfrm>
              <a:prstGeom prst="rect">
                <a:avLst/>
              </a:prstGeom>
              <a:blipFill>
                <a:blip r:embed="rId2"/>
                <a:stretch>
                  <a:fillRect b="-1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 Box 32">
            <a:extLst>
              <a:ext uri="{FF2B5EF4-FFF2-40B4-BE49-F238E27FC236}">
                <a16:creationId xmlns:a16="http://schemas.microsoft.com/office/drawing/2014/main" id="{56DC414F-BFD9-4E5E-A781-69D8AE62B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565" y="1960960"/>
            <a:ext cx="40267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dirty="0"/>
              <a:t>T</a:t>
            </a:r>
            <a:r>
              <a:rPr lang="en-GB" sz="1200" dirty="0"/>
              <a:t>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EF370EB-D178-451D-8620-B5D3EC7A68A0}"/>
              </a:ext>
            </a:extLst>
          </p:cNvPr>
          <p:cNvGrpSpPr/>
          <p:nvPr/>
        </p:nvGrpSpPr>
        <p:grpSpPr>
          <a:xfrm>
            <a:off x="-46217" y="2302273"/>
            <a:ext cx="1822450" cy="2045880"/>
            <a:chOff x="621052" y="3154893"/>
            <a:chExt cx="1822450" cy="2045880"/>
          </a:xfrm>
        </p:grpSpPr>
        <p:grpSp>
          <p:nvGrpSpPr>
            <p:cNvPr id="20" name="Group 36">
              <a:extLst>
                <a:ext uri="{FF2B5EF4-FFF2-40B4-BE49-F238E27FC236}">
                  <a16:creationId xmlns:a16="http://schemas.microsoft.com/office/drawing/2014/main" id="{84102330-27D9-457A-B0A7-641CCD93BD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21052" y="3154893"/>
              <a:ext cx="1822450" cy="1746250"/>
              <a:chOff x="4032" y="709"/>
              <a:chExt cx="1148" cy="1100"/>
            </a:xfrm>
          </p:grpSpPr>
          <p:sp>
            <p:nvSpPr>
              <p:cNvPr id="21" name="Line 8">
                <a:extLst>
                  <a:ext uri="{FF2B5EF4-FFF2-40B4-BE49-F238E27FC236}">
                    <a16:creationId xmlns:a16="http://schemas.microsoft.com/office/drawing/2014/main" id="{9C6BC4E0-2E97-404B-8B86-EF88AB941FC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40" y="709"/>
                <a:ext cx="0" cy="10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9">
                <a:extLst>
                  <a:ext uri="{FF2B5EF4-FFF2-40B4-BE49-F238E27FC236}">
                    <a16:creationId xmlns:a16="http://schemas.microsoft.com/office/drawing/2014/main" id="{8C02910B-2B17-4ACB-BA64-F92204BEA4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94" y="709"/>
                <a:ext cx="0" cy="10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0">
                <a:extLst>
                  <a:ext uri="{FF2B5EF4-FFF2-40B4-BE49-F238E27FC236}">
                    <a16:creationId xmlns:a16="http://schemas.microsoft.com/office/drawing/2014/main" id="{EB218EE1-5199-45CC-BD65-1E3A28D744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9" y="754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11">
                <a:extLst>
                  <a:ext uri="{FF2B5EF4-FFF2-40B4-BE49-F238E27FC236}">
                    <a16:creationId xmlns:a16="http://schemas.microsoft.com/office/drawing/2014/main" id="{44179692-4AFF-4AFB-A732-E8DB03214FA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6" y="894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12">
                <a:extLst>
                  <a:ext uri="{FF2B5EF4-FFF2-40B4-BE49-F238E27FC236}">
                    <a16:creationId xmlns:a16="http://schemas.microsoft.com/office/drawing/2014/main" id="{96BB96A1-A625-4701-823F-9684B15B23D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9" y="1026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13">
                <a:extLst>
                  <a:ext uri="{FF2B5EF4-FFF2-40B4-BE49-F238E27FC236}">
                    <a16:creationId xmlns:a16="http://schemas.microsoft.com/office/drawing/2014/main" id="{32358359-6AE5-45DD-8351-6FACCBE174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2" y="1168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14">
                <a:extLst>
                  <a:ext uri="{FF2B5EF4-FFF2-40B4-BE49-F238E27FC236}">
                    <a16:creationId xmlns:a16="http://schemas.microsoft.com/office/drawing/2014/main" id="{E48DF035-E26A-4A95-91CC-53882B8DFD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9" y="1308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15">
                <a:extLst>
                  <a:ext uri="{FF2B5EF4-FFF2-40B4-BE49-F238E27FC236}">
                    <a16:creationId xmlns:a16="http://schemas.microsoft.com/office/drawing/2014/main" id="{2D56B32C-0433-4891-9EA1-951E714CC5F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2" y="1440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16">
                <a:extLst>
                  <a:ext uri="{FF2B5EF4-FFF2-40B4-BE49-F238E27FC236}">
                    <a16:creationId xmlns:a16="http://schemas.microsoft.com/office/drawing/2014/main" id="{C3786506-27E6-4CE3-862F-2DBDA70C0E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59" y="1586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17">
                <a:extLst>
                  <a:ext uri="{FF2B5EF4-FFF2-40B4-BE49-F238E27FC236}">
                    <a16:creationId xmlns:a16="http://schemas.microsoft.com/office/drawing/2014/main" id="{3EC490C7-F5A9-459B-BCC9-CFDB14B0D6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262" y="1718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18">
                <a:extLst>
                  <a:ext uri="{FF2B5EF4-FFF2-40B4-BE49-F238E27FC236}">
                    <a16:creationId xmlns:a16="http://schemas.microsoft.com/office/drawing/2014/main" id="{4351C1D9-7067-4D9D-8E5B-6D75E4332F6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4" y="709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Line 19">
                <a:extLst>
                  <a:ext uri="{FF2B5EF4-FFF2-40B4-BE49-F238E27FC236}">
                    <a16:creationId xmlns:a16="http://schemas.microsoft.com/office/drawing/2014/main" id="{FEB208E8-A824-42EE-8E97-299AA1A7C9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1" y="849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3" name="Line 20">
                <a:extLst>
                  <a:ext uri="{FF2B5EF4-FFF2-40B4-BE49-F238E27FC236}">
                    <a16:creationId xmlns:a16="http://schemas.microsoft.com/office/drawing/2014/main" id="{A5ACC03F-3830-4F67-B9CA-DDFDF8FBF0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4" y="981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4" name="Line 21">
                <a:extLst>
                  <a:ext uri="{FF2B5EF4-FFF2-40B4-BE49-F238E27FC236}">
                    <a16:creationId xmlns:a16="http://schemas.microsoft.com/office/drawing/2014/main" id="{71945EAA-625F-4153-966D-F255010CB00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7" y="1123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22">
                <a:extLst>
                  <a:ext uri="{FF2B5EF4-FFF2-40B4-BE49-F238E27FC236}">
                    <a16:creationId xmlns:a16="http://schemas.microsoft.com/office/drawing/2014/main" id="{008CA016-7F37-46FA-9B61-3D5126EF56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4" y="1263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23">
                <a:extLst>
                  <a:ext uri="{FF2B5EF4-FFF2-40B4-BE49-F238E27FC236}">
                    <a16:creationId xmlns:a16="http://schemas.microsoft.com/office/drawing/2014/main" id="{762219FB-34E0-4830-921D-4DAA2CD81F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7" y="1395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24">
                <a:extLst>
                  <a:ext uri="{FF2B5EF4-FFF2-40B4-BE49-F238E27FC236}">
                    <a16:creationId xmlns:a16="http://schemas.microsoft.com/office/drawing/2014/main" id="{FB504FE4-2D53-442A-891A-27AB2B755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4" y="1541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25">
                <a:extLst>
                  <a:ext uri="{FF2B5EF4-FFF2-40B4-BE49-F238E27FC236}">
                    <a16:creationId xmlns:a16="http://schemas.microsoft.com/office/drawing/2014/main" id="{764C614E-EE32-4E8D-BC1F-392ED8FE44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697" y="1673"/>
                <a:ext cx="181" cy="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Text Box 32">
                <a:extLst>
                  <a:ext uri="{FF2B5EF4-FFF2-40B4-BE49-F238E27FC236}">
                    <a16:creationId xmlns:a16="http://schemas.microsoft.com/office/drawing/2014/main" id="{DAB9910E-A189-474F-98AE-BA16EE6AF3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032" y="1162"/>
                <a:ext cx="257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T</a:t>
                </a:r>
                <a:r>
                  <a:rPr lang="en-GB" sz="1200" dirty="0"/>
                  <a:t>1</a:t>
                </a:r>
              </a:p>
            </p:txBody>
          </p:sp>
          <p:sp>
            <p:nvSpPr>
              <p:cNvPr id="40" name="Text Box 33">
                <a:extLst>
                  <a:ext uri="{FF2B5EF4-FFF2-40B4-BE49-F238E27FC236}">
                    <a16:creationId xmlns:a16="http://schemas.microsoft.com/office/drawing/2014/main" id="{87869549-3B33-45A9-85BD-CE1786C0D4F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921" y="1162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 dirty="0"/>
                  <a:t>T</a:t>
                </a:r>
                <a:r>
                  <a:rPr lang="en-GB" sz="1200" dirty="0"/>
                  <a:t>2</a:t>
                </a:r>
              </a:p>
            </p:txBody>
          </p:sp>
          <p:sp>
            <p:nvSpPr>
              <p:cNvPr id="41" name="Line 34">
                <a:extLst>
                  <a:ext uri="{FF2B5EF4-FFF2-40B4-BE49-F238E27FC236}">
                    <a16:creationId xmlns:a16="http://schemas.microsoft.com/office/drawing/2014/main" id="{04C77F7C-9CF6-4A33-A8F4-4C94E63A4B3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68" y="1253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2" name="Line 35">
                <a:extLst>
                  <a:ext uri="{FF2B5EF4-FFF2-40B4-BE49-F238E27FC236}">
                    <a16:creationId xmlns:a16="http://schemas.microsoft.com/office/drawing/2014/main" id="{1B9E8673-2BA5-44EC-A9FD-5578C4DC49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513" y="1026"/>
                <a:ext cx="13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B25B761-F52B-4EFC-B4FB-FEEBEB0162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99120" y="3154893"/>
              <a:ext cx="6169" cy="17272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974AA78-ADD2-4130-A645-C80666194514}"/>
                </a:ext>
              </a:extLst>
            </p:cNvPr>
            <p:cNvSpPr txBox="1"/>
            <p:nvPr/>
          </p:nvSpPr>
          <p:spPr>
            <a:xfrm>
              <a:off x="1169523" y="4923774"/>
              <a:ext cx="84702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</a:t>
              </a:r>
              <a:endParaRPr lang="fr-FR" sz="1200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C03E757-FB7F-400E-AA36-82D27545A7C4}"/>
              </a:ext>
            </a:extLst>
          </p:cNvPr>
          <p:cNvGrpSpPr/>
          <p:nvPr/>
        </p:nvGrpSpPr>
        <p:grpSpPr>
          <a:xfrm>
            <a:off x="3450880" y="1485093"/>
            <a:ext cx="2357848" cy="936625"/>
            <a:chOff x="3221693" y="4756681"/>
            <a:chExt cx="2357848" cy="9366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Object 14"/>
                <p:cNvSpPr txBox="1"/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>
                  <a:normAutofit fontScale="925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fr-FR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1−2</m:t>
                            </m:r>
                          </m:sub>
                        </m:sSub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𝜎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 (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sSup>
                              <m:sSup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fr-FR" i="1" baseline="-25000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sup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2(</m:t>
                            </m:r>
                            <m:f>
                              <m:fPr>
                                <m:ctrlP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num>
                              <m:den>
                                <m:r>
                                  <a:rPr lang="fr-FR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den>
                            </m:f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−1)</m:t>
                            </m:r>
                          </m:den>
                        </m:f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15" name="Object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21693" y="4756681"/>
                  <a:ext cx="2357848" cy="936625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solidFill>
                    <a:schemeClr val="accent1">
                      <a:shade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43993EC-7739-4497-82E8-7FF20D264FDB}"/>
                </a:ext>
              </a:extLst>
            </p:cNvPr>
            <p:cNvSpPr/>
            <p:nvPr/>
          </p:nvSpPr>
          <p:spPr>
            <a:xfrm>
              <a:off x="4227016" y="5200773"/>
              <a:ext cx="287232" cy="276999"/>
            </a:xfrm>
            <a:prstGeom prst="ellipse">
              <a:avLst/>
            </a:prstGeom>
            <a:noFill/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/>
              <p:nvPr/>
            </p:nvSpPr>
            <p:spPr>
              <a:xfrm>
                <a:off x="3485467" y="4572338"/>
                <a:ext cx="2357848" cy="936625"/>
              </a:xfrm>
              <a:prstGeom prst="rect">
                <a:avLst/>
              </a:prstGeom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1−2</m:t>
                          </m:r>
                        </m:sub>
                      </m:sSub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(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i="1" baseline="-2500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𝑵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𝜀</m:t>
                              </m:r>
                            </m:den>
                          </m:f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−1)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2" name="Object 14">
                <a:extLst>
                  <a:ext uri="{FF2B5EF4-FFF2-40B4-BE49-F238E27FC236}">
                    <a16:creationId xmlns:a16="http://schemas.microsoft.com/office/drawing/2014/main" id="{93224868-FD2F-4C79-BF4E-6722E18A528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85467" y="4572338"/>
                <a:ext cx="2357848" cy="93662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accent1">
                    <a:shade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9">
            <a:extLst>
              <a:ext uri="{FF2B5EF4-FFF2-40B4-BE49-F238E27FC236}">
                <a16:creationId xmlns:a16="http://schemas.microsoft.com/office/drawing/2014/main" id="{E2709604-425F-4B7A-AC47-8402AC026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7514" y="5875057"/>
            <a:ext cx="7620067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2400" dirty="0"/>
              <a:t> </a:t>
            </a:r>
            <a:r>
              <a:rPr lang="en-GB" sz="2400" dirty="0">
                <a:solidFill>
                  <a:srgbClr val="0070C0"/>
                </a:solidFill>
                <a:sym typeface="Wingdings" pitchFamily="2" charset="2"/>
              </a:rPr>
              <a:t> </a:t>
            </a:r>
            <a:r>
              <a:rPr lang="en-GB" sz="2400" dirty="0">
                <a:solidFill>
                  <a:srgbClr val="0070C0"/>
                </a:solidFill>
              </a:rPr>
              <a:t>1/(N+1) of the power exchange without shield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F1A53F2-EE59-4267-8CB4-D65633E288BC}"/>
              </a:ext>
            </a:extLst>
          </p:cNvPr>
          <p:cNvGrpSpPr/>
          <p:nvPr/>
        </p:nvGrpSpPr>
        <p:grpSpPr>
          <a:xfrm>
            <a:off x="621954" y="2300670"/>
            <a:ext cx="847023" cy="2074739"/>
            <a:chOff x="1289223" y="3153290"/>
            <a:chExt cx="847023" cy="2074739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0842A46-B24C-49DA-867E-52491D0936A9}"/>
                </a:ext>
              </a:extLst>
            </p:cNvPr>
            <p:cNvSpPr txBox="1"/>
            <p:nvPr/>
          </p:nvSpPr>
          <p:spPr>
            <a:xfrm>
              <a:off x="1342603" y="4685243"/>
              <a:ext cx="361275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00B050"/>
                  </a:solidFill>
                </a:rPr>
                <a:t>…</a:t>
              </a:r>
              <a:endParaRPr lang="fr-FR" sz="1100" b="1" dirty="0">
                <a:solidFill>
                  <a:srgbClr val="00B050"/>
                </a:solidFill>
              </a:endParaRPr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0D6F2F8F-9B82-412E-8A18-296B9BC411BF}"/>
                </a:ext>
              </a:extLst>
            </p:cNvPr>
            <p:cNvGrpSpPr/>
            <p:nvPr/>
          </p:nvGrpSpPr>
          <p:grpSpPr>
            <a:xfrm>
              <a:off x="1289223" y="3153290"/>
              <a:ext cx="847023" cy="2074739"/>
              <a:chOff x="1289223" y="3153290"/>
              <a:chExt cx="847023" cy="2074739"/>
            </a:xfrm>
          </p:grpSpPr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0B977305-D6BC-436A-8E8B-1EFC4CB092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551520" y="3153290"/>
                <a:ext cx="6169" cy="1727200"/>
              </a:xfrm>
              <a:prstGeom prst="line">
                <a:avLst/>
              </a:prstGeom>
              <a:ln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0CA3256F-269B-46B7-9362-9E0A80043551}"/>
                  </a:ext>
                </a:extLst>
              </p:cNvPr>
              <p:cNvSpPr txBox="1"/>
              <p:nvPr/>
            </p:nvSpPr>
            <p:spPr>
              <a:xfrm>
                <a:off x="1289223" y="4951030"/>
                <a:ext cx="8470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>
                    <a:solidFill>
                      <a:srgbClr val="00B050"/>
                    </a:solidFill>
                  </a:rPr>
                  <a:t>…N</a:t>
                </a:r>
                <a:endParaRPr lang="fr-FR" sz="1200" dirty="0">
                  <a:solidFill>
                    <a:srgbClr val="00B050"/>
                  </a:solidFill>
                </a:endParaRPr>
              </a:p>
            </p:txBody>
          </p:sp>
        </p:grpSp>
      </p:grp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C0CFE8A-136F-994B-8F9F-F0F44FF875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75207" y="5667726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31</a:t>
            </a:fld>
            <a:endParaRPr lang="en-GB" dirty="0"/>
          </a:p>
        </p:txBody>
      </p:sp>
      <p:sp>
        <p:nvSpPr>
          <p:cNvPr id="43" name="Rectangle 9">
            <a:extLst>
              <a:ext uri="{FF2B5EF4-FFF2-40B4-BE49-F238E27FC236}">
                <a16:creationId xmlns:a16="http://schemas.microsoft.com/office/drawing/2014/main" id="{FAB57C44-3507-37AC-3CDC-0C53040DD8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3457" y="3962238"/>
            <a:ext cx="10036543" cy="360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With </a:t>
            </a:r>
            <a:r>
              <a:rPr lang="en-GB" sz="2000" b="1" dirty="0">
                <a:solidFill>
                  <a:srgbClr val="0070C0"/>
                </a:solidFill>
              </a:rPr>
              <a:t>N</a:t>
            </a:r>
            <a:r>
              <a:rPr lang="en-GB" sz="2000" dirty="0"/>
              <a:t> </a:t>
            </a:r>
            <a:r>
              <a:rPr lang="en-GB" sz="2000" b="1" dirty="0">
                <a:solidFill>
                  <a:srgbClr val="0070C0"/>
                </a:solidFill>
              </a:rPr>
              <a:t>intermediate floating shield </a:t>
            </a:r>
            <a:r>
              <a:rPr lang="en-GB" sz="2000" dirty="0"/>
              <a:t>and </a:t>
            </a:r>
            <a:r>
              <a:rPr lang="en-GB" sz="2000" b="1" dirty="0">
                <a:solidFill>
                  <a:srgbClr val="0070C0"/>
                </a:solidFill>
              </a:rPr>
              <a:t>same ɛ</a:t>
            </a:r>
            <a:r>
              <a:rPr lang="en-GB" sz="2000" dirty="0"/>
              <a:t> can be </a:t>
            </a:r>
            <a:r>
              <a:rPr lang="en-GB" sz="2000" dirty="0" err="1"/>
              <a:t>generatized</a:t>
            </a:r>
            <a:r>
              <a:rPr lang="en-GB" sz="2000" b="1" dirty="0">
                <a:solidFill>
                  <a:srgbClr val="0070C0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006458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/>
      <p:bldP spid="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/>
              <a:t>N shields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Multi Layer Insulation (MLI)</a:t>
            </a:r>
          </a:p>
        </p:txBody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9" y="935567"/>
            <a:ext cx="4245530" cy="3699805"/>
          </a:xfrm>
        </p:spPr>
        <p:txBody>
          <a:bodyPr>
            <a:normAutofit fontScale="70000" lnSpcReduction="20000"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GB" sz="2000" dirty="0">
                <a:solidFill>
                  <a:srgbClr val="0066CC"/>
                </a:solidFill>
              </a:rPr>
              <a:t>Insulating mechanism: </a:t>
            </a:r>
          </a:p>
          <a:p>
            <a:r>
              <a:rPr lang="en-GB" sz="2000" dirty="0">
                <a:solidFill>
                  <a:srgbClr val="0066CC"/>
                </a:solidFill>
              </a:rPr>
              <a:t>Multi-layer</a:t>
            </a:r>
            <a:r>
              <a:rPr lang="en-GB" sz="2000" dirty="0"/>
              <a:t> to enhance radiation protection:</a:t>
            </a:r>
          </a:p>
          <a:p>
            <a:pPr lvl="1"/>
            <a:r>
              <a:rPr lang="en-GB" sz="1800" dirty="0"/>
              <a:t>N+1 radiation shielding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Low emissivity</a:t>
            </a:r>
            <a:r>
              <a:rPr lang="en-GB" sz="2000" dirty="0"/>
              <a:t> of aluminium layer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Minimal thermal conduction</a:t>
            </a:r>
            <a:r>
              <a:rPr lang="en-GB" sz="2000" dirty="0"/>
              <a:t> between reflective layers </a:t>
            </a:r>
            <a:r>
              <a:rPr lang="en-GB" sz="2000" dirty="0">
                <a:sym typeface="Wingdings" panose="05000000000000000000" pitchFamily="2" charset="2"/>
              </a:rPr>
              <a:t></a:t>
            </a:r>
            <a:r>
              <a:rPr lang="en-GB" sz="2000" dirty="0"/>
              <a:t> interposing of </a:t>
            </a:r>
            <a:r>
              <a:rPr lang="en-GB" sz="2000" dirty="0">
                <a:solidFill>
                  <a:srgbClr val="0066CC"/>
                </a:solidFill>
              </a:rPr>
              <a:t>isolating layers (</a:t>
            </a:r>
            <a:r>
              <a:rPr lang="en-GB" sz="2000" dirty="0" err="1">
                <a:solidFill>
                  <a:srgbClr val="0066CC"/>
                </a:solidFill>
              </a:rPr>
              <a:t>e.g</a:t>
            </a:r>
            <a:r>
              <a:rPr lang="en-GB" sz="2000" dirty="0">
                <a:solidFill>
                  <a:srgbClr val="0066CC"/>
                </a:solidFill>
              </a:rPr>
              <a:t> polyester net):</a:t>
            </a:r>
          </a:p>
          <a:p>
            <a:pPr eaLnBrk="1" hangingPunct="1">
              <a:lnSpc>
                <a:spcPct val="90000"/>
              </a:lnSpc>
            </a:pPr>
            <a:endParaRPr lang="en-GB" sz="2000" dirty="0">
              <a:solidFill>
                <a:srgbClr val="0066CC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GB" sz="2000" dirty="0">
                <a:solidFill>
                  <a:srgbClr val="0066CC"/>
                </a:solidFill>
              </a:rPr>
              <a:t>Enhanced performance</a:t>
            </a:r>
            <a:r>
              <a:rPr lang="en-GB" sz="2000" dirty="0"/>
              <a:t> at low T </a:t>
            </a:r>
            <a:r>
              <a:rPr lang="en-GB" sz="2000" dirty="0">
                <a:sym typeface="Wingdings" pitchFamily="2" charset="2"/>
              </a:rPr>
              <a:t> use actively cooled shield:</a:t>
            </a:r>
            <a:endParaRPr lang="en-GB" sz="2000" dirty="0"/>
          </a:p>
          <a:p>
            <a:pPr lvl="1" eaLnBrk="1" hangingPunct="1">
              <a:lnSpc>
                <a:spcPct val="90000"/>
              </a:lnSpc>
            </a:pPr>
            <a:r>
              <a:rPr lang="en-GB" sz="1800" dirty="0">
                <a:solidFill>
                  <a:srgbClr val="0066CC"/>
                </a:solidFill>
              </a:rPr>
              <a:t>Lower emissivity</a:t>
            </a:r>
            <a:r>
              <a:rPr lang="en-GB" sz="1800" dirty="0"/>
              <a:t> of reflective material layers </a:t>
            </a:r>
            <a:r>
              <a:rPr lang="en-GB" sz="1800" dirty="0">
                <a:solidFill>
                  <a:srgbClr val="0066CC"/>
                </a:solidFill>
              </a:rPr>
              <a:t>at low T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/>
              <a:t>Extract heat at higher thermal shield T </a:t>
            </a:r>
            <a:r>
              <a:rPr lang="en-GB" sz="1800" dirty="0">
                <a:sym typeface="Wingdings" pitchFamily="2" charset="2"/>
              </a:rPr>
              <a:t> </a:t>
            </a:r>
            <a:r>
              <a:rPr lang="en-GB" sz="1800" dirty="0">
                <a:solidFill>
                  <a:srgbClr val="0066CC"/>
                </a:solidFill>
                <a:sym typeface="Wingdings" pitchFamily="2" charset="2"/>
              </a:rPr>
              <a:t>thermodynamic efficiency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9580A25-39F9-42A1-8B88-1CE21796B030}"/>
              </a:ext>
            </a:extLst>
          </p:cNvPr>
          <p:cNvGrpSpPr/>
          <p:nvPr/>
        </p:nvGrpSpPr>
        <p:grpSpPr>
          <a:xfrm>
            <a:off x="8303466" y="239769"/>
            <a:ext cx="3806825" cy="5673058"/>
            <a:chOff x="7986604" y="462346"/>
            <a:chExt cx="3806825" cy="5673058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9C445E3-1E00-4767-B948-DEEEC25F3340}"/>
                </a:ext>
              </a:extLst>
            </p:cNvPr>
            <p:cNvGrpSpPr/>
            <p:nvPr/>
          </p:nvGrpSpPr>
          <p:grpSpPr>
            <a:xfrm>
              <a:off x="7986604" y="462346"/>
              <a:ext cx="3806825" cy="5673058"/>
              <a:chOff x="6904039" y="136525"/>
              <a:chExt cx="3806825" cy="5673058"/>
            </a:xfrm>
          </p:grpSpPr>
          <p:grpSp>
            <p:nvGrpSpPr>
              <p:cNvPr id="41989" name="Group 49"/>
              <p:cNvGrpSpPr>
                <a:grpSpLocks/>
              </p:cNvGrpSpPr>
              <p:nvPr/>
            </p:nvGrpSpPr>
            <p:grpSpPr bwMode="auto">
              <a:xfrm>
                <a:off x="6904039" y="1655096"/>
                <a:ext cx="3806825" cy="4154487"/>
                <a:chOff x="3389" y="315"/>
                <a:chExt cx="2398" cy="2617"/>
              </a:xfrm>
            </p:grpSpPr>
            <p:sp>
              <p:nvSpPr>
                <p:cNvPr id="41990" name="Line 6"/>
                <p:cNvSpPr>
                  <a:spLocks noChangeShapeType="1"/>
                </p:cNvSpPr>
                <p:nvPr/>
              </p:nvSpPr>
              <p:spPr bwMode="auto">
                <a:xfrm>
                  <a:off x="427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1" name="Line 7"/>
                <p:cNvSpPr>
                  <a:spLocks noChangeShapeType="1"/>
                </p:cNvSpPr>
                <p:nvPr/>
              </p:nvSpPr>
              <p:spPr bwMode="auto">
                <a:xfrm>
                  <a:off x="432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2" name="Line 8"/>
                <p:cNvSpPr>
                  <a:spLocks noChangeShapeType="1"/>
                </p:cNvSpPr>
                <p:nvPr/>
              </p:nvSpPr>
              <p:spPr bwMode="auto">
                <a:xfrm>
                  <a:off x="4364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3" name="Line 9"/>
                <p:cNvSpPr>
                  <a:spLocks noChangeShapeType="1"/>
                </p:cNvSpPr>
                <p:nvPr/>
              </p:nvSpPr>
              <p:spPr bwMode="auto">
                <a:xfrm>
                  <a:off x="4409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4" name="Line 10"/>
                <p:cNvSpPr>
                  <a:spLocks noChangeShapeType="1"/>
                </p:cNvSpPr>
                <p:nvPr/>
              </p:nvSpPr>
              <p:spPr bwMode="auto">
                <a:xfrm>
                  <a:off x="4453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5" name="Line 11"/>
                <p:cNvSpPr>
                  <a:spLocks noChangeShapeType="1"/>
                </p:cNvSpPr>
                <p:nvPr/>
              </p:nvSpPr>
              <p:spPr bwMode="auto">
                <a:xfrm>
                  <a:off x="4497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6" name="Line 12"/>
                <p:cNvSpPr>
                  <a:spLocks noChangeShapeType="1"/>
                </p:cNvSpPr>
                <p:nvPr/>
              </p:nvSpPr>
              <p:spPr bwMode="auto">
                <a:xfrm>
                  <a:off x="4542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7" name="Line 13"/>
                <p:cNvSpPr>
                  <a:spLocks noChangeShapeType="1"/>
                </p:cNvSpPr>
                <p:nvPr/>
              </p:nvSpPr>
              <p:spPr bwMode="auto">
                <a:xfrm>
                  <a:off x="4586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8" name="Line 14"/>
                <p:cNvSpPr>
                  <a:spLocks noChangeShapeType="1"/>
                </p:cNvSpPr>
                <p:nvPr/>
              </p:nvSpPr>
              <p:spPr bwMode="auto">
                <a:xfrm>
                  <a:off x="4630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1999" name="Line 15"/>
                <p:cNvSpPr>
                  <a:spLocks noChangeShapeType="1"/>
                </p:cNvSpPr>
                <p:nvPr/>
              </p:nvSpPr>
              <p:spPr bwMode="auto">
                <a:xfrm>
                  <a:off x="4675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0" name="Line 16"/>
                <p:cNvSpPr>
                  <a:spLocks noChangeShapeType="1"/>
                </p:cNvSpPr>
                <p:nvPr/>
              </p:nvSpPr>
              <p:spPr bwMode="auto">
                <a:xfrm>
                  <a:off x="4719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1" name="Line 17"/>
                <p:cNvSpPr>
                  <a:spLocks noChangeShapeType="1"/>
                </p:cNvSpPr>
                <p:nvPr/>
              </p:nvSpPr>
              <p:spPr bwMode="auto">
                <a:xfrm>
                  <a:off x="4763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2" name="Line 18"/>
                <p:cNvSpPr>
                  <a:spLocks noChangeShapeType="1"/>
                </p:cNvSpPr>
                <p:nvPr/>
              </p:nvSpPr>
              <p:spPr bwMode="auto">
                <a:xfrm>
                  <a:off x="4808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3" name="Line 19"/>
                <p:cNvSpPr>
                  <a:spLocks noChangeShapeType="1"/>
                </p:cNvSpPr>
                <p:nvPr/>
              </p:nvSpPr>
              <p:spPr bwMode="auto">
                <a:xfrm>
                  <a:off x="4852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4" name="Line 20"/>
                <p:cNvSpPr>
                  <a:spLocks noChangeShapeType="1"/>
                </p:cNvSpPr>
                <p:nvPr/>
              </p:nvSpPr>
              <p:spPr bwMode="auto">
                <a:xfrm>
                  <a:off x="4896" y="963"/>
                  <a:ext cx="0" cy="1486"/>
                </a:xfrm>
                <a:prstGeom prst="line">
                  <a:avLst/>
                </a:prstGeom>
                <a:noFill/>
                <a:ln w="12700">
                  <a:solidFill>
                    <a:srgbClr val="33CC33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05" name="Line 21"/>
                <p:cNvSpPr>
                  <a:spLocks noChangeShapeType="1"/>
                </p:cNvSpPr>
                <p:nvPr/>
              </p:nvSpPr>
              <p:spPr bwMode="auto">
                <a:xfrm>
                  <a:off x="4940" y="1087"/>
                  <a:ext cx="0" cy="1239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graphicFrame>
              <p:nvGraphicFramePr>
                <p:cNvPr id="42006" name="Object 26"/>
                <p:cNvGraphicFramePr>
                  <a:graphicFrameLocks noChangeAspect="1"/>
                </p:cNvGraphicFramePr>
                <p:nvPr/>
              </p:nvGraphicFramePr>
              <p:xfrm>
                <a:off x="4302" y="1593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" imgW="304800" imgH="304800" progId="Designer.Drawing.7">
                        <p:embed/>
                      </p:oleObj>
                    </mc:Choice>
                    <mc:Fallback>
                      <p:oleObj name="Designer Drawing" r:id="rId2" imgW="304800" imgH="304800" progId="Designer.Drawing.7">
                        <p:embed/>
                        <p:pic>
                          <p:nvPicPr>
                            <p:cNvPr id="42006" name="Object 26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302" y="1593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42007" name="Object 27"/>
                <p:cNvGraphicFramePr>
                  <a:graphicFrameLocks noChangeAspect="1"/>
                </p:cNvGraphicFramePr>
                <p:nvPr/>
              </p:nvGraphicFramePr>
              <p:xfrm>
                <a:off x="4466" y="1706"/>
                <a:ext cx="319" cy="89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name="Designer Drawing" r:id="rId2" imgW="304800" imgH="304800" progId="Designer.Drawing.7">
                        <p:embed/>
                      </p:oleObj>
                    </mc:Choice>
                    <mc:Fallback>
                      <p:oleObj name="Designer Drawing" r:id="rId2" imgW="304800" imgH="304800" progId="Designer.Drawing.7">
                        <p:embed/>
                        <p:pic>
                          <p:nvPicPr>
                            <p:cNvPr id="42007" name="Object 27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3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4466" y="1706"/>
                              <a:ext cx="319" cy="89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chemeClr val="bg1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12700">
                                  <a:solidFill>
                                    <a:schemeClr val="tx1"/>
                                  </a:solidFill>
                                  <a:miter lim="800000"/>
                                  <a:headEnd type="none" w="sm" len="sm"/>
                                  <a:tailEnd type="none" w="sm" len="sm"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dist="35921" dir="2700000" algn="ctr" rotWithShape="0">
                                      <a:schemeClr val="bg2"/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sp>
              <p:nvSpPr>
                <p:cNvPr id="42008" name="Rectangle 28"/>
                <p:cNvSpPr>
                  <a:spLocks noChangeArrowheads="1"/>
                </p:cNvSpPr>
                <p:nvPr/>
              </p:nvSpPr>
              <p:spPr bwMode="auto">
                <a:xfrm>
                  <a:off x="4422" y="1389"/>
                  <a:ext cx="291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c</a:t>
                  </a:r>
                </a:p>
              </p:txBody>
            </p:sp>
            <p:sp>
              <p:nvSpPr>
                <p:cNvPr id="42009" name="Rectangle 29"/>
                <p:cNvSpPr>
                  <a:spLocks noChangeArrowheads="1"/>
                </p:cNvSpPr>
                <p:nvPr/>
              </p:nvSpPr>
              <p:spPr bwMode="auto">
                <a:xfrm>
                  <a:off x="4468" y="1752"/>
                  <a:ext cx="288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eaLnBrk="0" hangingPunct="0"/>
                  <a:r>
                    <a:rPr lang="en-GB">
                      <a:latin typeface="Comic Sans MS" pitchFamily="66" charset="0"/>
                    </a:rPr>
                    <a:t>Q</a:t>
                  </a:r>
                  <a:r>
                    <a:rPr lang="en-GB" baseline="-25000">
                      <a:latin typeface="Comic Sans MS" pitchFamily="66" charset="0"/>
                    </a:rPr>
                    <a:t>r</a:t>
                  </a:r>
                </a:p>
              </p:txBody>
            </p:sp>
            <p:sp>
              <p:nvSpPr>
                <p:cNvPr id="42010" name="Line 30"/>
                <p:cNvSpPr>
                  <a:spLocks noChangeAspect="1" noChangeShapeType="1"/>
                </p:cNvSpPr>
                <p:nvPr/>
              </p:nvSpPr>
              <p:spPr bwMode="auto">
                <a:xfrm>
                  <a:off x="4409" y="2326"/>
                  <a:ext cx="229" cy="384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1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389" y="2759"/>
                  <a:ext cx="784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Reflective film</a:t>
                  </a:r>
                </a:p>
              </p:txBody>
            </p:sp>
            <p:sp>
              <p:nvSpPr>
                <p:cNvPr id="42012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542" y="2759"/>
                  <a:ext cx="887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Insulating spacer</a:t>
                  </a:r>
                </a:p>
              </p:txBody>
            </p:sp>
            <p:sp>
              <p:nvSpPr>
                <p:cNvPr id="42013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4098" y="2449"/>
                  <a:ext cx="178" cy="372"/>
                </a:xfrm>
                <a:prstGeom prst="line">
                  <a:avLst/>
                </a:prstGeom>
                <a:noFill/>
                <a:ln w="22225">
                  <a:solidFill>
                    <a:srgbClr val="FF0000"/>
                  </a:solidFill>
                  <a:round/>
                  <a:headEnd type="triangl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4" name="Line 34"/>
                <p:cNvSpPr>
                  <a:spLocks noChangeShapeType="1"/>
                </p:cNvSpPr>
                <p:nvPr/>
              </p:nvSpPr>
              <p:spPr bwMode="auto">
                <a:xfrm>
                  <a:off x="4986" y="572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5" name="Text Box 35"/>
                <p:cNvSpPr txBox="1">
                  <a:spLocks noChangeArrowheads="1"/>
                </p:cNvSpPr>
                <p:nvPr/>
              </p:nvSpPr>
              <p:spPr bwMode="auto">
                <a:xfrm>
                  <a:off x="4948" y="806"/>
                  <a:ext cx="839" cy="40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Colder wall (actively cooled</a:t>
                  </a:r>
                </a:p>
                <a:p>
                  <a:r>
                    <a:rPr lang="en-GB" sz="1200">
                      <a:latin typeface="Comic Sans MS" pitchFamily="66" charset="0"/>
                    </a:rPr>
                    <a:t>thermal shield)</a:t>
                  </a:r>
                </a:p>
              </p:txBody>
            </p:sp>
            <p:sp>
              <p:nvSpPr>
                <p:cNvPr id="42016" name="Line 36"/>
                <p:cNvSpPr>
                  <a:spLocks noChangeShapeType="1"/>
                </p:cNvSpPr>
                <p:nvPr/>
              </p:nvSpPr>
              <p:spPr bwMode="auto">
                <a:xfrm>
                  <a:off x="4169" y="547"/>
                  <a:ext cx="0" cy="208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42017" name="Text Box 37"/>
                <p:cNvSpPr txBox="1">
                  <a:spLocks noChangeArrowheads="1"/>
                </p:cNvSpPr>
                <p:nvPr/>
              </p:nvSpPr>
              <p:spPr bwMode="auto">
                <a:xfrm>
                  <a:off x="3579" y="797"/>
                  <a:ext cx="582" cy="17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200">
                      <a:latin typeface="Comic Sans MS" pitchFamily="66" charset="0"/>
                    </a:rPr>
                    <a:t>Warm wall</a:t>
                  </a:r>
                </a:p>
              </p:txBody>
            </p:sp>
            <p:sp>
              <p:nvSpPr>
                <p:cNvPr id="42018" name="Line 38"/>
                <p:cNvSpPr>
                  <a:spLocks noChangeShapeType="1"/>
                </p:cNvSpPr>
                <p:nvPr/>
              </p:nvSpPr>
              <p:spPr bwMode="auto">
                <a:xfrm>
                  <a:off x="3606" y="1661"/>
                  <a:ext cx="649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19" name="Line 39"/>
                <p:cNvSpPr>
                  <a:spLocks noChangeShapeType="1"/>
                </p:cNvSpPr>
                <p:nvPr/>
              </p:nvSpPr>
              <p:spPr bwMode="auto">
                <a:xfrm flipH="1" flipV="1">
                  <a:off x="3833" y="1434"/>
                  <a:ext cx="435" cy="209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0" name="Line 40"/>
                <p:cNvSpPr>
                  <a:spLocks noChangeShapeType="1"/>
                </p:cNvSpPr>
                <p:nvPr/>
              </p:nvSpPr>
              <p:spPr bwMode="auto">
                <a:xfrm flipH="1">
                  <a:off x="4014" y="1677"/>
                  <a:ext cx="342" cy="1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42021" name="Oval 43"/>
                <p:cNvSpPr>
                  <a:spLocks noChangeArrowheads="1"/>
                </p:cNvSpPr>
                <p:nvPr/>
              </p:nvSpPr>
              <p:spPr bwMode="auto">
                <a:xfrm>
                  <a:off x="4976" y="572"/>
                  <a:ext cx="181" cy="182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022" name="Text Box 45"/>
                <p:cNvSpPr txBox="1">
                  <a:spLocks noChangeArrowheads="1"/>
                </p:cNvSpPr>
                <p:nvPr/>
              </p:nvSpPr>
              <p:spPr bwMode="auto">
                <a:xfrm>
                  <a:off x="4014" y="324"/>
                  <a:ext cx="291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Tw</a:t>
                  </a:r>
                </a:p>
              </p:txBody>
            </p:sp>
            <p:sp>
              <p:nvSpPr>
                <p:cNvPr id="42023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4785" y="315"/>
                  <a:ext cx="569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r>
                    <a:rPr lang="en-GB" sz="1600">
                      <a:latin typeface="Comic Sans MS" pitchFamily="66" charset="0"/>
                    </a:rPr>
                    <a:t>Tc &lt; Tw</a:t>
                  </a:r>
                </a:p>
              </p:txBody>
            </p:sp>
            <p:sp>
              <p:nvSpPr>
                <p:cNvPr id="42024" name="Line 48"/>
                <p:cNvSpPr>
                  <a:spLocks noChangeShapeType="1"/>
                </p:cNvSpPr>
                <p:nvPr/>
              </p:nvSpPr>
              <p:spPr bwMode="auto">
                <a:xfrm flipH="1" flipV="1">
                  <a:off x="4241" y="1480"/>
                  <a:ext cx="206" cy="9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lg" len="lg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cxnSp>
            <p:nvCxnSpPr>
              <p:cNvPr id="3" name="Straight Arrow Connector 2">
                <a:extLst>
                  <a:ext uri="{FF2B5EF4-FFF2-40B4-BE49-F238E27FC236}">
                    <a16:creationId xmlns:a16="http://schemas.microsoft.com/office/drawing/2014/main" id="{743A055B-02EA-4D8B-85E4-24E243E70DF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127208" y="136525"/>
                <a:ext cx="15081" cy="122012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9EF2DC7-7266-4188-87D0-3F35415F70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148639" y="1356646"/>
                <a:ext cx="127476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>
                <a:extLst>
                  <a:ext uri="{FF2B5EF4-FFF2-40B4-BE49-F238E27FC236}">
                    <a16:creationId xmlns:a16="http://schemas.microsoft.com/office/drawing/2014/main" id="{7DB65112-9F79-49F4-9FFD-9F69A481B54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312152" y="824674"/>
                <a:ext cx="984250" cy="29712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22F86ED-C6F5-4BE2-AB5E-F0C3EE3B5ED6}"/>
                  </a:ext>
                </a:extLst>
              </p:cNvPr>
              <p:cNvSpPr txBox="1"/>
              <p:nvPr/>
            </p:nvSpPr>
            <p:spPr>
              <a:xfrm>
                <a:off x="8203908" y="242101"/>
                <a:ext cx="35618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/>
                  <a:t>T</a:t>
                </a:r>
                <a:endParaRPr lang="fr-FR" sz="10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15A376F6-4A9C-44AA-8A31-61AF85DC1AC5}"/>
                  </a:ext>
                </a:extLst>
              </p:cNvPr>
              <p:cNvSpPr txBox="1"/>
              <p:nvPr/>
            </p:nvSpPr>
            <p:spPr>
              <a:xfrm>
                <a:off x="9356372" y="1307503"/>
                <a:ext cx="248786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x</a:t>
                </a:r>
                <a:endParaRPr lang="fr-FR" sz="1000" dirty="0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F097656-9CC9-46C9-9DF4-89B8EBC871B6}"/>
                  </a:ext>
                </a:extLst>
              </p:cNvPr>
              <p:cNvSpPr txBox="1"/>
              <p:nvPr/>
            </p:nvSpPr>
            <p:spPr>
              <a:xfrm>
                <a:off x="7816911" y="412934"/>
                <a:ext cx="35618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Tw</a:t>
                </a:r>
                <a:endParaRPr lang="fr-FR" sz="1000" dirty="0"/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16AAE5D6-7F6B-4279-A567-12DCF7271CD0}"/>
                  </a:ext>
                </a:extLst>
              </p:cNvPr>
              <p:cNvSpPr txBox="1"/>
              <p:nvPr/>
            </p:nvSpPr>
            <p:spPr>
              <a:xfrm>
                <a:off x="9198455" y="951587"/>
                <a:ext cx="32733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Tc</a:t>
                </a:r>
                <a:endParaRPr lang="fr-FR" sz="1000" dirty="0"/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FF143440-ACBB-43AF-A3DC-BE4FC067102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104475" y="505785"/>
                <a:ext cx="72000" cy="72000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ABC0E22-68D9-4FF7-81CE-347D1C323481}"/>
                </a:ext>
              </a:extLst>
            </p:cNvPr>
            <p:cNvSpPr txBox="1"/>
            <p:nvPr/>
          </p:nvSpPr>
          <p:spPr>
            <a:xfrm>
              <a:off x="9339154" y="945805"/>
              <a:ext cx="5902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T</a:t>
              </a:r>
              <a:r>
                <a:rPr lang="en-US" sz="1000" baseline="-25000" dirty="0"/>
                <a:t>ext layer</a:t>
              </a:r>
              <a:endParaRPr lang="fr-FR" sz="1000" baseline="-25000" dirty="0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D976FD4F-33B4-4898-BBA8-1B3546ABB9B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360460" y="1110129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BBDF09AA-1B38-46F4-984A-EE38535385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295875" y="1383395"/>
              <a:ext cx="72000" cy="720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720FD4BB-AB5B-4F79-93FF-84216F5FD716}"/>
              </a:ext>
            </a:extLst>
          </p:cNvPr>
          <p:cNvGrpSpPr/>
          <p:nvPr/>
        </p:nvGrpSpPr>
        <p:grpSpPr>
          <a:xfrm>
            <a:off x="4448733" y="1512968"/>
            <a:ext cx="5113578" cy="2735431"/>
            <a:chOff x="6582659" y="831606"/>
            <a:chExt cx="2593817" cy="1400254"/>
          </a:xfrm>
        </p:grpSpPr>
        <p:pic>
          <p:nvPicPr>
            <p:cNvPr id="55" name="Picture 5">
              <a:extLst>
                <a:ext uri="{FF2B5EF4-FFF2-40B4-BE49-F238E27FC236}">
                  <a16:creationId xmlns:a16="http://schemas.microsoft.com/office/drawing/2014/main" id="{D83B10A4-545D-4BFB-AC16-419938818E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26" t="12277" r="8208" b="6166"/>
            <a:stretch>
              <a:fillRect/>
            </a:stretch>
          </p:blipFill>
          <p:spPr bwMode="auto">
            <a:xfrm>
              <a:off x="6582659" y="831606"/>
              <a:ext cx="2065930" cy="1400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6" name="Rectangle 17">
              <a:extLst>
                <a:ext uri="{FF2B5EF4-FFF2-40B4-BE49-F238E27FC236}">
                  <a16:creationId xmlns:a16="http://schemas.microsoft.com/office/drawing/2014/main" id="{DC646731-B18E-45B8-8F4B-5B97FA59A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95299" y="2097734"/>
              <a:ext cx="2081177" cy="133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>
                <a:buFontTx/>
                <a:buNone/>
              </a:pPr>
              <a:r>
                <a:rPr lang="en-US" sz="1000" dirty="0">
                  <a:solidFill>
                    <a:srgbClr val="FFFF00"/>
                  </a:solidFill>
                </a:rPr>
                <a:t>Interleaved reflectors and spacers</a:t>
              </a:r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6E3F45-1FC7-211A-05D9-228944DB1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32</a:t>
            </a:fld>
            <a:endParaRPr lang="en-GB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526ADE4-A5EE-234A-965E-D36D5859279D}"/>
              </a:ext>
            </a:extLst>
          </p:cNvPr>
          <p:cNvGrpSpPr/>
          <p:nvPr/>
        </p:nvGrpSpPr>
        <p:grpSpPr>
          <a:xfrm>
            <a:off x="147824" y="4929719"/>
            <a:ext cx="8995430" cy="571201"/>
            <a:chOff x="374800" y="5980849"/>
            <a:chExt cx="11232614" cy="571201"/>
          </a:xfrm>
        </p:grpSpPr>
        <p:sp>
          <p:nvSpPr>
            <p:cNvPr id="5" name="Content Placeholder 2">
              <a:extLst>
                <a:ext uri="{FF2B5EF4-FFF2-40B4-BE49-F238E27FC236}">
                  <a16:creationId xmlns:a16="http://schemas.microsoft.com/office/drawing/2014/main" id="{AE45458A-A2D3-8B00-3C2D-9141B2B1A764}"/>
                </a:ext>
              </a:extLst>
            </p:cNvPr>
            <p:cNvSpPr txBox="1">
              <a:spLocks/>
            </p:cNvSpPr>
            <p:nvPr/>
          </p:nvSpPr>
          <p:spPr>
            <a:xfrm>
              <a:off x="374800" y="6061513"/>
              <a:ext cx="10958218" cy="49053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 fontScale="70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Wingdings" panose="05000000000000000000" pitchFamily="2" charset="2"/>
                <a:buChar char="à"/>
              </a:pPr>
              <a:r>
                <a:rPr lang="en-GB" sz="2400" i="1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Actively cooled (50-80 K range) thermal shield with MLI </a:t>
              </a:r>
              <a:r>
                <a:rPr lang="en-GB" sz="2400" i="1" u="sng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is a must </a:t>
              </a:r>
              <a:r>
                <a:rPr lang="en-GB" sz="2400" i="1" kern="0" dirty="0">
                  <a:solidFill>
                    <a:srgbClr val="0066FF"/>
                  </a:solidFill>
                  <a:sym typeface="Wingdings" panose="05000000000000000000" pitchFamily="2" charset="2"/>
                </a:rPr>
                <a:t>in all cryostats</a:t>
              </a:r>
              <a:endParaRPr lang="en-GB" sz="2400" i="1" u="sng" kern="0" dirty="0">
                <a:solidFill>
                  <a:srgbClr val="0066FF"/>
                </a:solidFill>
              </a:endParaRP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75A7C6D-4B9D-DAA8-24E3-B584662B72A5}"/>
                </a:ext>
              </a:extLst>
            </p:cNvPr>
            <p:cNvSpPr/>
            <p:nvPr/>
          </p:nvSpPr>
          <p:spPr>
            <a:xfrm>
              <a:off x="454560" y="5980849"/>
              <a:ext cx="11152854" cy="467637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81855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F444-8243-47D0-A8E6-9B7E6BD6E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0"/>
            <a:ext cx="11089460" cy="799041"/>
          </a:xfrm>
        </p:spPr>
        <p:txBody>
          <a:bodyPr/>
          <a:lstStyle/>
          <a:p>
            <a:r>
              <a:rPr lang="en-US" dirty="0"/>
              <a:t>MLI performance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E93A6-8FFC-4D03-A32B-A7B0A83587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765730"/>
            <a:ext cx="11995768" cy="1730335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0070C0"/>
                </a:solidFill>
              </a:rPr>
              <a:t>Typical values </a:t>
            </a:r>
            <a:r>
              <a:rPr lang="en-US" dirty="0"/>
              <a:t>(for a thermally well optimized large-scale application like LHC) 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 </a:t>
            </a:r>
            <a:r>
              <a:rPr lang="en-US" sz="2200" dirty="0"/>
              <a:t>293 K to 50 K thermal shield with 30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~1 W/m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r>
              <a:rPr lang="en-US" sz="2200" dirty="0">
                <a:solidFill>
                  <a:srgbClr val="0070C0"/>
                </a:solidFill>
              </a:rPr>
              <a:t> (take 1.5 W/m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r>
              <a:rPr lang="en-US" sz="2200" dirty="0">
                <a:solidFill>
                  <a:srgbClr val="0070C0"/>
                </a:solidFill>
              </a:rPr>
              <a:t> for preliminary design)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200" dirty="0"/>
              <a:t> 50 K to 2 K magnet with 10 MLI layers: </a:t>
            </a:r>
            <a:r>
              <a:rPr lang="en-US" sz="2200" dirty="0">
                <a:sym typeface="Wingdings" panose="05000000000000000000" pitchFamily="2" charset="2"/>
              </a:rPr>
              <a:t> </a:t>
            </a:r>
            <a:r>
              <a:rPr lang="en-US" sz="2200" dirty="0">
                <a:solidFill>
                  <a:srgbClr val="0070C0"/>
                </a:solidFill>
              </a:rPr>
              <a:t>~ 50 </a:t>
            </a:r>
            <a:r>
              <a:rPr lang="en-US" sz="2200" dirty="0" err="1">
                <a:solidFill>
                  <a:srgbClr val="0070C0"/>
                </a:solidFill>
              </a:rPr>
              <a:t>mW</a:t>
            </a:r>
            <a:r>
              <a:rPr lang="en-US" sz="2200" dirty="0">
                <a:solidFill>
                  <a:srgbClr val="0070C0"/>
                </a:solidFill>
              </a:rPr>
              <a:t>/m</a:t>
            </a:r>
            <a:r>
              <a:rPr lang="en-US" sz="2200" baseline="30000" dirty="0">
                <a:solidFill>
                  <a:srgbClr val="0070C0"/>
                </a:solidFill>
              </a:rPr>
              <a:t>2 </a:t>
            </a:r>
            <a:r>
              <a:rPr lang="en-US" sz="2200" dirty="0">
                <a:solidFill>
                  <a:srgbClr val="0070C0"/>
                </a:solidFill>
              </a:rPr>
              <a:t>(take 75 </a:t>
            </a:r>
            <a:r>
              <a:rPr lang="en-US" sz="2200" dirty="0" err="1">
                <a:solidFill>
                  <a:srgbClr val="0070C0"/>
                </a:solidFill>
              </a:rPr>
              <a:t>mW</a:t>
            </a:r>
            <a:r>
              <a:rPr lang="en-US" sz="2200" dirty="0">
                <a:solidFill>
                  <a:srgbClr val="0070C0"/>
                </a:solidFill>
              </a:rPr>
              <a:t>/m</a:t>
            </a:r>
            <a:r>
              <a:rPr lang="en-US" sz="2200" baseline="30000" dirty="0">
                <a:solidFill>
                  <a:srgbClr val="0070C0"/>
                </a:solidFill>
              </a:rPr>
              <a:t>2</a:t>
            </a:r>
            <a:r>
              <a:rPr lang="en-US" sz="2200" dirty="0">
                <a:solidFill>
                  <a:srgbClr val="0070C0"/>
                </a:solidFill>
              </a:rPr>
              <a:t> for preliminary design)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91FABE-2353-1973-2EB8-B467FE64B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33</a:t>
            </a:fld>
            <a:endParaRPr lang="en-GB" dirty="0"/>
          </a:p>
        </p:txBody>
      </p:sp>
      <p:pic>
        <p:nvPicPr>
          <p:cNvPr id="6" name="Picture 12" descr="Pic39">
            <a:extLst>
              <a:ext uri="{FF2B5EF4-FFF2-40B4-BE49-F238E27FC236}">
                <a16:creationId xmlns:a16="http://schemas.microsoft.com/office/drawing/2014/main" id="{141859A8-FA94-604F-8DBA-E45ED4F3C2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63" y="2755304"/>
            <a:ext cx="3945924" cy="34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8">
            <a:extLst>
              <a:ext uri="{FF2B5EF4-FFF2-40B4-BE49-F238E27FC236}">
                <a16:creationId xmlns:a16="http://schemas.microsoft.com/office/drawing/2014/main" id="{3B5E65B6-03D0-F561-F134-A309F1D7BF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421" y="5784493"/>
            <a:ext cx="475985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1 blanket on CM, 2 on thermal shield</a:t>
            </a:r>
          </a:p>
        </p:txBody>
      </p:sp>
      <p:pic>
        <p:nvPicPr>
          <p:cNvPr id="8" name="Picture 7" descr="PICT4365">
            <a:extLst>
              <a:ext uri="{FF2B5EF4-FFF2-40B4-BE49-F238E27FC236}">
                <a16:creationId xmlns:a16="http://schemas.microsoft.com/office/drawing/2014/main" id="{33E56F18-30C4-3C25-94B7-4C8DD49A3E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865" y="2683421"/>
            <a:ext cx="2865999" cy="382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18">
            <a:extLst>
              <a:ext uri="{FF2B5EF4-FFF2-40B4-BE49-F238E27FC236}">
                <a16:creationId xmlns:a16="http://schemas.microsoft.com/office/drawing/2014/main" id="{782909A6-EC8F-DCD2-B7B6-8E1F411FA0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4086" y="5830660"/>
            <a:ext cx="19380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MLI on Cold-to-Warm </a:t>
            </a:r>
          </a:p>
          <a:p>
            <a:pPr>
              <a:buFontTx/>
              <a:buNone/>
            </a:pPr>
            <a:r>
              <a:rPr lang="en-US" sz="1400" dirty="0">
                <a:solidFill>
                  <a:srgbClr val="FFFF00"/>
                </a:solidFill>
              </a:rPr>
              <a:t>transitions</a:t>
            </a:r>
          </a:p>
        </p:txBody>
      </p:sp>
      <p:sp>
        <p:nvSpPr>
          <p:cNvPr id="10" name="Rectangle 15">
            <a:extLst>
              <a:ext uri="{FF2B5EF4-FFF2-40B4-BE49-F238E27FC236}">
                <a16:creationId xmlns:a16="http://schemas.microsoft.com/office/drawing/2014/main" id="{111DF63E-BD66-98A7-3FC5-A8B01A9E39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50252" y="2755304"/>
            <a:ext cx="3873554" cy="2487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177800" indent="-177800"/>
            <a:r>
              <a:rPr lang="en-US" sz="1200" b="1" dirty="0"/>
              <a:t>LHC MLI Features:</a:t>
            </a:r>
          </a:p>
          <a:p>
            <a:pPr marL="177800" indent="-177800"/>
            <a:r>
              <a:rPr lang="en-US" sz="1200" dirty="0"/>
              <a:t>1 blanket (10 reflective layers) on cold masses (1.9 K)</a:t>
            </a:r>
          </a:p>
          <a:p>
            <a:pPr marL="177800" indent="-177800"/>
            <a:r>
              <a:rPr lang="en-US" sz="1200" dirty="0"/>
              <a:t>2 blankets (15 reflective layers each) on Thermal Shields (50-65 K)</a:t>
            </a:r>
          </a:p>
          <a:p>
            <a:pPr marL="177800" indent="-177800"/>
            <a:r>
              <a:rPr lang="en-US" sz="1200" dirty="0"/>
              <a:t>Reflecting film: 6 µm thick polyethylene </a:t>
            </a:r>
            <a:r>
              <a:rPr lang="en-US" sz="1200" dirty="0" err="1"/>
              <a:t>teraphthalate</a:t>
            </a:r>
            <a:r>
              <a:rPr lang="en-US" sz="1200" dirty="0"/>
              <a:t> (PET) film coated with 400 Å minimum </a:t>
            </a:r>
            <a:r>
              <a:rPr lang="en-US" sz="1200" dirty="0" err="1"/>
              <a:t>aluminium</a:t>
            </a:r>
            <a:r>
              <a:rPr lang="en-US" sz="1200" dirty="0"/>
              <a:t> on each side </a:t>
            </a:r>
          </a:p>
          <a:p>
            <a:pPr marL="177800" indent="-177800"/>
            <a:r>
              <a:rPr lang="en-US" sz="1200" dirty="0"/>
              <a:t>Spacer: polyester net of very low weight (&lt; 5 g/m2) </a:t>
            </a:r>
          </a:p>
          <a:p>
            <a:pPr marL="177800" indent="-177800"/>
            <a:r>
              <a:rPr lang="en-US" sz="1200" dirty="0"/>
              <a:t>Stitched Velcro™ fasteners for rapid mounting and quality closing</a:t>
            </a:r>
          </a:p>
        </p:txBody>
      </p:sp>
    </p:spTree>
    <p:extLst>
      <p:ext uri="{BB962C8B-B14F-4D97-AF65-F5344CB8AC3E}">
        <p14:creationId xmlns:p14="http://schemas.microsoft.com/office/powerpoint/2010/main" val="274780247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64A37-D858-8586-7213-6EF47125E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631183"/>
          </a:xfrm>
        </p:spPr>
        <p:txBody>
          <a:bodyPr/>
          <a:lstStyle/>
          <a:p>
            <a:r>
              <a:rPr lang="en-US" dirty="0"/>
              <a:t>MLI application: sound practice for performance </a:t>
            </a: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A867D7-0957-05B1-E7E6-A3C7752C7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34</a:t>
            </a:fld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E9542-1E4C-3287-C2E9-2DFA93AC4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1700" y="935566"/>
            <a:ext cx="3068052" cy="137636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A3A580-65E0-CCBC-7C87-D0EDDD93E2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732" y="4402222"/>
            <a:ext cx="2371073" cy="16695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2818" name="Picture 2" descr="Afficher l’image source">
            <a:extLst>
              <a:ext uri="{FF2B5EF4-FFF2-40B4-BE49-F238E27FC236}">
                <a16:creationId xmlns:a16="http://schemas.microsoft.com/office/drawing/2014/main" id="{22DFCDAE-3297-19B8-8B48-FCAD9C8446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7869727" y="1349103"/>
            <a:ext cx="585216" cy="55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2820" name="Picture 4" descr="Afficher l’image source">
            <a:extLst>
              <a:ext uri="{FF2B5EF4-FFF2-40B4-BE49-F238E27FC236}">
                <a16:creationId xmlns:a16="http://schemas.microsoft.com/office/drawing/2014/main" id="{E99DE430-F382-627D-E3C0-B296DA181C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6" t="17673" b="8152"/>
          <a:stretch/>
        </p:blipFill>
        <p:spPr bwMode="auto">
          <a:xfrm>
            <a:off x="269586" y="832330"/>
            <a:ext cx="2049234" cy="1629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30055C4-DD73-0AB0-C6A8-2D12F9E748B7}"/>
              </a:ext>
            </a:extLst>
          </p:cNvPr>
          <p:cNvSpPr txBox="1"/>
          <p:nvPr/>
        </p:nvSpPr>
        <p:spPr>
          <a:xfrm>
            <a:off x="8740143" y="2311941"/>
            <a:ext cx="2829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Thermal path warm to cold layers</a:t>
            </a:r>
            <a:endParaRPr lang="fr-FR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5B2F495-DE77-1EBF-15A2-6A534240ABEA}"/>
              </a:ext>
            </a:extLst>
          </p:cNvPr>
          <p:cNvSpPr txBox="1"/>
          <p:nvPr/>
        </p:nvSpPr>
        <p:spPr>
          <a:xfrm>
            <a:off x="9012394" y="6076505"/>
            <a:ext cx="29861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(images: courtesy of Meyer Tool &amp; MFG.)</a:t>
            </a:r>
            <a:endParaRPr lang="fr-FR" sz="1200" dirty="0"/>
          </a:p>
        </p:txBody>
      </p:sp>
      <p:grpSp>
        <p:nvGrpSpPr>
          <p:cNvPr id="13" name="Groupe 11">
            <a:extLst>
              <a:ext uri="{FF2B5EF4-FFF2-40B4-BE49-F238E27FC236}">
                <a16:creationId xmlns:a16="http://schemas.microsoft.com/office/drawing/2014/main" id="{FEEB0389-CC10-C29A-0028-16B86B812F98}"/>
              </a:ext>
            </a:extLst>
          </p:cNvPr>
          <p:cNvGrpSpPr>
            <a:grpSpLocks/>
          </p:cNvGrpSpPr>
          <p:nvPr/>
        </p:nvGrpSpPr>
        <p:grpSpPr bwMode="auto">
          <a:xfrm>
            <a:off x="8416766" y="3238201"/>
            <a:ext cx="3477920" cy="229691"/>
            <a:chOff x="414407" y="2210654"/>
            <a:chExt cx="4339422" cy="222813"/>
          </a:xfrm>
        </p:grpSpPr>
        <p:sp>
          <p:nvSpPr>
            <p:cNvPr id="14" name="Forme libre 1">
              <a:extLst>
                <a:ext uri="{FF2B5EF4-FFF2-40B4-BE49-F238E27FC236}">
                  <a16:creationId xmlns:a16="http://schemas.microsoft.com/office/drawing/2014/main" id="{F2B071B2-B7AD-E609-3E10-F10325050912}"/>
                </a:ext>
              </a:extLst>
            </p:cNvPr>
            <p:cNvSpPr/>
            <p:nvPr/>
          </p:nvSpPr>
          <p:spPr bwMode="auto">
            <a:xfrm>
              <a:off x="1552850" y="2273085"/>
              <a:ext cx="1074932" cy="147679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5" name="Forme libre 35">
              <a:extLst>
                <a:ext uri="{FF2B5EF4-FFF2-40B4-BE49-F238E27FC236}">
                  <a16:creationId xmlns:a16="http://schemas.microsoft.com/office/drawing/2014/main" id="{CEF54BA6-5C31-DB9F-57A9-0F3253F217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74633" y="2245205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6" name="Forme libre 36">
              <a:extLst>
                <a:ext uri="{FF2B5EF4-FFF2-40B4-BE49-F238E27FC236}">
                  <a16:creationId xmlns:a16="http://schemas.microsoft.com/office/drawing/2014/main" id="{D5D5E1E7-984A-46B6-7B46-9B103AAC75F7}"/>
                </a:ext>
              </a:extLst>
            </p:cNvPr>
            <p:cNvSpPr>
              <a:spLocks/>
            </p:cNvSpPr>
            <p:nvPr/>
          </p:nvSpPr>
          <p:spPr bwMode="auto">
            <a:xfrm>
              <a:off x="1595123" y="222786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7" name="Forme libre 37">
              <a:extLst>
                <a:ext uri="{FF2B5EF4-FFF2-40B4-BE49-F238E27FC236}">
                  <a16:creationId xmlns:a16="http://schemas.microsoft.com/office/drawing/2014/main" id="{B2CFCBEF-5D46-50D8-AF95-34379FD9A463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4027" y="2210654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18" name="Forme libre 38">
              <a:extLst>
                <a:ext uri="{FF2B5EF4-FFF2-40B4-BE49-F238E27FC236}">
                  <a16:creationId xmlns:a16="http://schemas.microsoft.com/office/drawing/2014/main" id="{14C529C6-1139-F313-F701-822BB9845A99}"/>
                </a:ext>
              </a:extLst>
            </p:cNvPr>
            <p:cNvSpPr/>
            <p:nvPr/>
          </p:nvSpPr>
          <p:spPr bwMode="auto">
            <a:xfrm flipH="1">
              <a:off x="462041" y="2277848"/>
              <a:ext cx="1074931" cy="147680"/>
            </a:xfrm>
            <a:custGeom>
              <a:avLst/>
              <a:gdLst>
                <a:gd name="connsiteX0" fmla="*/ 0 w 1075765"/>
                <a:gd name="connsiteY0" fmla="*/ 0 h 148940"/>
                <a:gd name="connsiteX1" fmla="*/ 13447 w 1075765"/>
                <a:gd name="connsiteY1" fmla="*/ 67235 h 148940"/>
                <a:gd name="connsiteX2" fmla="*/ 26894 w 1075765"/>
                <a:gd name="connsiteY2" fmla="*/ 107576 h 148940"/>
                <a:gd name="connsiteX3" fmla="*/ 53788 w 1075765"/>
                <a:gd name="connsiteY3" fmla="*/ 134471 h 148940"/>
                <a:gd name="connsiteX4" fmla="*/ 551329 w 1075765"/>
                <a:gd name="connsiteY4" fmla="*/ 147918 h 148940"/>
                <a:gd name="connsiteX5" fmla="*/ 1075765 w 1075765"/>
                <a:gd name="connsiteY5" fmla="*/ 147918 h 148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19" name="Forme libre 39">
              <a:extLst>
                <a:ext uri="{FF2B5EF4-FFF2-40B4-BE49-F238E27FC236}">
                  <a16:creationId xmlns:a16="http://schemas.microsoft.com/office/drawing/2014/main" id="{24109CF3-AF3D-663F-58C6-DCD5DED7C44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46342" y="2261189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0" name="Forme libre 40">
              <a:extLst>
                <a:ext uri="{FF2B5EF4-FFF2-40B4-BE49-F238E27FC236}">
                  <a16:creationId xmlns:a16="http://schemas.microsoft.com/office/drawing/2014/main" id="{D4A9A177-8CBE-99F8-98F2-2C3BF5D2715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32970" y="2237796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1" name="Forme libre 41">
              <a:extLst>
                <a:ext uri="{FF2B5EF4-FFF2-40B4-BE49-F238E27FC236}">
                  <a16:creationId xmlns:a16="http://schemas.microsoft.com/office/drawing/2014/main" id="{0660AC2F-D5BC-5B83-FFCF-E02F8B67DD7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4407" y="2215751"/>
              <a:ext cx="1075765" cy="148940"/>
            </a:xfrm>
            <a:custGeom>
              <a:avLst/>
              <a:gdLst>
                <a:gd name="T0" fmla="*/ 0 w 1075765"/>
                <a:gd name="T1" fmla="*/ 0 h 148940"/>
                <a:gd name="T2" fmla="*/ 13447 w 1075765"/>
                <a:gd name="T3" fmla="*/ 67235 h 148940"/>
                <a:gd name="T4" fmla="*/ 26894 w 1075765"/>
                <a:gd name="T5" fmla="*/ 107576 h 148940"/>
                <a:gd name="T6" fmla="*/ 53788 w 1075765"/>
                <a:gd name="T7" fmla="*/ 134471 h 148940"/>
                <a:gd name="T8" fmla="*/ 551329 w 1075765"/>
                <a:gd name="T9" fmla="*/ 147918 h 148940"/>
                <a:gd name="T10" fmla="*/ 1075765 w 1075765"/>
                <a:gd name="T11" fmla="*/ 147918 h 14894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75765" h="148940">
                  <a:moveTo>
                    <a:pt x="0" y="0"/>
                  </a:moveTo>
                  <a:cubicBezTo>
                    <a:pt x="4482" y="22412"/>
                    <a:pt x="7904" y="45062"/>
                    <a:pt x="13447" y="67235"/>
                  </a:cubicBezTo>
                  <a:cubicBezTo>
                    <a:pt x="16885" y="80986"/>
                    <a:pt x="19601" y="95422"/>
                    <a:pt x="26894" y="107576"/>
                  </a:cubicBezTo>
                  <a:cubicBezTo>
                    <a:pt x="33417" y="118448"/>
                    <a:pt x="41147" y="133499"/>
                    <a:pt x="53788" y="134471"/>
                  </a:cubicBezTo>
                  <a:cubicBezTo>
                    <a:pt x="219207" y="147196"/>
                    <a:pt x="385436" y="145735"/>
                    <a:pt x="551329" y="147918"/>
                  </a:cubicBezTo>
                  <a:cubicBezTo>
                    <a:pt x="726126" y="150218"/>
                    <a:pt x="900953" y="147918"/>
                    <a:pt x="1075765" y="147918"/>
                  </a:cubicBezTo>
                </a:path>
              </a:pathLst>
            </a:custGeom>
            <a:noFill/>
            <a:ln w="9525" cap="flat" cmpd="sng" algn="ctr">
              <a:solidFill>
                <a:srgbClr val="FF33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cxnSp>
          <p:nvCxnSpPr>
            <p:cNvPr id="22" name="Connecteur droit 3">
              <a:extLst>
                <a:ext uri="{FF2B5EF4-FFF2-40B4-BE49-F238E27FC236}">
                  <a16:creationId xmlns:a16="http://schemas.microsoft.com/office/drawing/2014/main" id="{3CC1D994-2177-F272-617A-9CF1AE42D6B4}"/>
                </a:ext>
              </a:extLst>
            </p:cNvPr>
            <p:cNvCxnSpPr/>
            <p:nvPr/>
          </p:nvCxnSpPr>
          <p:spPr bwMode="auto">
            <a:xfrm>
              <a:off x="3059661" y="2431880"/>
              <a:ext cx="1008244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3" name="Connecteur droit 5">
              <a:extLst>
                <a:ext uri="{FF2B5EF4-FFF2-40B4-BE49-F238E27FC236}">
                  <a16:creationId xmlns:a16="http://schemas.microsoft.com/office/drawing/2014/main" id="{9D98A6B0-B141-AB96-1948-B6B377E2FA6E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98839"/>
              <a:ext cx="1008112" cy="12995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4" name="Connecteur droit 46">
              <a:extLst>
                <a:ext uri="{FF2B5EF4-FFF2-40B4-BE49-F238E27FC236}">
                  <a16:creationId xmlns:a16="http://schemas.microsoft.com/office/drawing/2014/main" id="{A2F17E4E-5541-2490-98A5-476C2DE1C2C9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>
              <a:off x="3059832" y="2376042"/>
              <a:ext cx="1008112" cy="0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Connecteur droit 47">
              <a:extLst>
                <a:ext uri="{FF2B5EF4-FFF2-40B4-BE49-F238E27FC236}">
                  <a16:creationId xmlns:a16="http://schemas.microsoft.com/office/drawing/2014/main" id="{61A5AAD7-3CF1-C291-6087-E3ACA0CF1CE6}"/>
                </a:ext>
              </a:extLst>
            </p:cNvPr>
            <p:cNvCxnSpPr>
              <a:cxnSpLocks noChangeShapeType="1"/>
            </p:cNvCxnSpPr>
            <p:nvPr/>
          </p:nvCxnSpPr>
          <p:spPr bwMode="auto">
            <a:xfrm flipH="1">
              <a:off x="3059832" y="2343268"/>
              <a:ext cx="1008112" cy="12995"/>
            </a:xfrm>
            <a:prstGeom prst="line">
              <a:avLst/>
            </a:prstGeom>
            <a:noFill/>
            <a:ln w="9525" algn="ctr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Forme libre 7">
              <a:extLst>
                <a:ext uri="{FF2B5EF4-FFF2-40B4-BE49-F238E27FC236}">
                  <a16:creationId xmlns:a16="http://schemas.microsoft.com/office/drawing/2014/main" id="{239B14AC-D8CC-5B9F-4C1A-3FD9C0149D6A}"/>
                </a:ext>
              </a:extLst>
            </p:cNvPr>
            <p:cNvSpPr/>
            <p:nvPr/>
          </p:nvSpPr>
          <p:spPr bwMode="auto">
            <a:xfrm>
              <a:off x="3923417" y="2311195"/>
              <a:ext cx="830412" cy="122272"/>
            </a:xfrm>
            <a:custGeom>
              <a:avLst/>
              <a:gdLst>
                <a:gd name="connsiteX0" fmla="*/ 0 w 829901"/>
                <a:gd name="connsiteY0" fmla="*/ 3075 h 122211"/>
                <a:gd name="connsiteX1" fmla="*/ 135802 w 829901"/>
                <a:gd name="connsiteY1" fmla="*/ 3075 h 122211"/>
                <a:gd name="connsiteX2" fmla="*/ 144856 w 829901"/>
                <a:gd name="connsiteY2" fmla="*/ 6093 h 122211"/>
                <a:gd name="connsiteX3" fmla="*/ 153909 w 829901"/>
                <a:gd name="connsiteY3" fmla="*/ 24200 h 122211"/>
                <a:gd name="connsiteX4" fmla="*/ 165980 w 829901"/>
                <a:gd name="connsiteY4" fmla="*/ 42307 h 122211"/>
                <a:gd name="connsiteX5" fmla="*/ 181069 w 829901"/>
                <a:gd name="connsiteY5" fmla="*/ 69467 h 122211"/>
                <a:gd name="connsiteX6" fmla="*/ 193141 w 829901"/>
                <a:gd name="connsiteY6" fmla="*/ 87574 h 122211"/>
                <a:gd name="connsiteX7" fmla="*/ 196159 w 829901"/>
                <a:gd name="connsiteY7" fmla="*/ 96628 h 122211"/>
                <a:gd name="connsiteX8" fmla="*/ 214266 w 829901"/>
                <a:gd name="connsiteY8" fmla="*/ 105681 h 122211"/>
                <a:gd name="connsiteX9" fmla="*/ 223319 w 829901"/>
                <a:gd name="connsiteY9" fmla="*/ 111717 h 122211"/>
                <a:gd name="connsiteX10" fmla="*/ 280658 w 829901"/>
                <a:gd name="connsiteY10" fmla="*/ 117753 h 122211"/>
                <a:gd name="connsiteX11" fmla="*/ 386281 w 829901"/>
                <a:gd name="connsiteY11" fmla="*/ 114735 h 122211"/>
                <a:gd name="connsiteX12" fmla="*/ 395335 w 829901"/>
                <a:gd name="connsiteY12" fmla="*/ 111717 h 122211"/>
                <a:gd name="connsiteX13" fmla="*/ 519066 w 829901"/>
                <a:gd name="connsiteY13" fmla="*/ 114735 h 122211"/>
                <a:gd name="connsiteX14" fmla="*/ 528119 w 829901"/>
                <a:gd name="connsiteY14" fmla="*/ 117753 h 122211"/>
                <a:gd name="connsiteX15" fmla="*/ 630725 w 829901"/>
                <a:gd name="connsiteY15" fmla="*/ 117753 h 122211"/>
                <a:gd name="connsiteX16" fmla="*/ 688064 w 829901"/>
                <a:gd name="connsiteY16" fmla="*/ 114735 h 122211"/>
                <a:gd name="connsiteX17" fmla="*/ 733331 w 829901"/>
                <a:gd name="connsiteY17" fmla="*/ 114735 h 122211"/>
                <a:gd name="connsiteX18" fmla="*/ 790669 w 829901"/>
                <a:gd name="connsiteY18" fmla="*/ 111717 h 122211"/>
                <a:gd name="connsiteX19" fmla="*/ 823866 w 829901"/>
                <a:gd name="connsiteY19" fmla="*/ 120770 h 122211"/>
                <a:gd name="connsiteX20" fmla="*/ 829901 w 829901"/>
                <a:gd name="connsiteY20" fmla="*/ 120770 h 1222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fr-FR"/>
            </a:p>
          </p:txBody>
        </p:sp>
        <p:sp>
          <p:nvSpPr>
            <p:cNvPr id="27" name="Forme libre 50">
              <a:extLst>
                <a:ext uri="{FF2B5EF4-FFF2-40B4-BE49-F238E27FC236}">
                  <a16:creationId xmlns:a16="http://schemas.microsoft.com/office/drawing/2014/main" id="{F3F788FF-6915-BEFC-0503-AB2C6690B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85917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8" name="Forme libre 51">
              <a:extLst>
                <a:ext uri="{FF2B5EF4-FFF2-40B4-BE49-F238E27FC236}">
                  <a16:creationId xmlns:a16="http://schemas.microsoft.com/office/drawing/2014/main" id="{450AC2C9-D734-59ED-B62F-44EAF94D6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57460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  <p:sp>
          <p:nvSpPr>
            <p:cNvPr id="29" name="Forme libre 52">
              <a:extLst>
                <a:ext uri="{FF2B5EF4-FFF2-40B4-BE49-F238E27FC236}">
                  <a16:creationId xmlns:a16="http://schemas.microsoft.com/office/drawing/2014/main" id="{848C80F3-3A8E-430D-40C9-CBFD889FDD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928" y="2228544"/>
              <a:ext cx="829901" cy="122211"/>
            </a:xfrm>
            <a:custGeom>
              <a:avLst/>
              <a:gdLst>
                <a:gd name="T0" fmla="*/ 0 w 829901"/>
                <a:gd name="T1" fmla="*/ 3075 h 122211"/>
                <a:gd name="T2" fmla="*/ 135802 w 829901"/>
                <a:gd name="T3" fmla="*/ 3075 h 122211"/>
                <a:gd name="T4" fmla="*/ 144856 w 829901"/>
                <a:gd name="T5" fmla="*/ 6093 h 122211"/>
                <a:gd name="T6" fmla="*/ 153909 w 829901"/>
                <a:gd name="T7" fmla="*/ 24200 h 122211"/>
                <a:gd name="T8" fmla="*/ 165980 w 829901"/>
                <a:gd name="T9" fmla="*/ 42307 h 122211"/>
                <a:gd name="T10" fmla="*/ 181069 w 829901"/>
                <a:gd name="T11" fmla="*/ 69467 h 122211"/>
                <a:gd name="T12" fmla="*/ 193141 w 829901"/>
                <a:gd name="T13" fmla="*/ 87574 h 122211"/>
                <a:gd name="T14" fmla="*/ 196159 w 829901"/>
                <a:gd name="T15" fmla="*/ 96628 h 122211"/>
                <a:gd name="T16" fmla="*/ 214266 w 829901"/>
                <a:gd name="T17" fmla="*/ 105681 h 122211"/>
                <a:gd name="T18" fmla="*/ 223319 w 829901"/>
                <a:gd name="T19" fmla="*/ 111717 h 122211"/>
                <a:gd name="T20" fmla="*/ 280658 w 829901"/>
                <a:gd name="T21" fmla="*/ 117753 h 122211"/>
                <a:gd name="T22" fmla="*/ 386281 w 829901"/>
                <a:gd name="T23" fmla="*/ 114735 h 122211"/>
                <a:gd name="T24" fmla="*/ 395335 w 829901"/>
                <a:gd name="T25" fmla="*/ 111717 h 122211"/>
                <a:gd name="T26" fmla="*/ 519066 w 829901"/>
                <a:gd name="T27" fmla="*/ 114735 h 122211"/>
                <a:gd name="T28" fmla="*/ 528119 w 829901"/>
                <a:gd name="T29" fmla="*/ 117753 h 122211"/>
                <a:gd name="T30" fmla="*/ 630725 w 829901"/>
                <a:gd name="T31" fmla="*/ 117753 h 122211"/>
                <a:gd name="T32" fmla="*/ 688064 w 829901"/>
                <a:gd name="T33" fmla="*/ 114735 h 122211"/>
                <a:gd name="T34" fmla="*/ 733331 w 829901"/>
                <a:gd name="T35" fmla="*/ 114735 h 122211"/>
                <a:gd name="T36" fmla="*/ 790669 w 829901"/>
                <a:gd name="T37" fmla="*/ 111717 h 122211"/>
                <a:gd name="T38" fmla="*/ 823866 w 829901"/>
                <a:gd name="T39" fmla="*/ 120770 h 122211"/>
                <a:gd name="T40" fmla="*/ 829901 w 829901"/>
                <a:gd name="T41" fmla="*/ 120770 h 122211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29901" h="122211">
                  <a:moveTo>
                    <a:pt x="0" y="3075"/>
                  </a:moveTo>
                  <a:cubicBezTo>
                    <a:pt x="59329" y="1097"/>
                    <a:pt x="83605" y="-2725"/>
                    <a:pt x="135802" y="3075"/>
                  </a:cubicBezTo>
                  <a:cubicBezTo>
                    <a:pt x="138964" y="3426"/>
                    <a:pt x="141838" y="5087"/>
                    <a:pt x="144856" y="6093"/>
                  </a:cubicBezTo>
                  <a:cubicBezTo>
                    <a:pt x="152437" y="28844"/>
                    <a:pt x="142212" y="807"/>
                    <a:pt x="153909" y="24200"/>
                  </a:cubicBezTo>
                  <a:cubicBezTo>
                    <a:pt x="162645" y="41671"/>
                    <a:pt x="148817" y="25144"/>
                    <a:pt x="165980" y="42307"/>
                  </a:cubicBezTo>
                  <a:cubicBezTo>
                    <a:pt x="176733" y="74563"/>
                    <a:pt x="165259" y="49140"/>
                    <a:pt x="181069" y="69467"/>
                  </a:cubicBezTo>
                  <a:cubicBezTo>
                    <a:pt x="185523" y="75193"/>
                    <a:pt x="193141" y="87574"/>
                    <a:pt x="193141" y="87574"/>
                  </a:cubicBezTo>
                  <a:cubicBezTo>
                    <a:pt x="194147" y="90592"/>
                    <a:pt x="194172" y="94144"/>
                    <a:pt x="196159" y="96628"/>
                  </a:cubicBezTo>
                  <a:cubicBezTo>
                    <a:pt x="200413" y="101946"/>
                    <a:pt x="208303" y="103693"/>
                    <a:pt x="214266" y="105681"/>
                  </a:cubicBezTo>
                  <a:cubicBezTo>
                    <a:pt x="217284" y="107693"/>
                    <a:pt x="220075" y="110095"/>
                    <a:pt x="223319" y="111717"/>
                  </a:cubicBezTo>
                  <a:cubicBezTo>
                    <a:pt x="238394" y="119255"/>
                    <a:pt x="276229" y="117476"/>
                    <a:pt x="280658" y="117753"/>
                  </a:cubicBezTo>
                  <a:cubicBezTo>
                    <a:pt x="315866" y="116747"/>
                    <a:pt x="351108" y="116586"/>
                    <a:pt x="386281" y="114735"/>
                  </a:cubicBezTo>
                  <a:cubicBezTo>
                    <a:pt x="389458" y="114568"/>
                    <a:pt x="392154" y="111717"/>
                    <a:pt x="395335" y="111717"/>
                  </a:cubicBezTo>
                  <a:cubicBezTo>
                    <a:pt x="436591" y="111717"/>
                    <a:pt x="477822" y="113729"/>
                    <a:pt x="519066" y="114735"/>
                  </a:cubicBezTo>
                  <a:cubicBezTo>
                    <a:pt x="522084" y="115741"/>
                    <a:pt x="525033" y="116982"/>
                    <a:pt x="528119" y="117753"/>
                  </a:cubicBezTo>
                  <a:cubicBezTo>
                    <a:pt x="563931" y="126705"/>
                    <a:pt x="583041" y="119740"/>
                    <a:pt x="630725" y="117753"/>
                  </a:cubicBezTo>
                  <a:cubicBezTo>
                    <a:pt x="649848" y="116956"/>
                    <a:pt x="668951" y="115741"/>
                    <a:pt x="688064" y="114735"/>
                  </a:cubicBezTo>
                  <a:cubicBezTo>
                    <a:pt x="711194" y="107024"/>
                    <a:pt x="684102" y="114735"/>
                    <a:pt x="733331" y="114735"/>
                  </a:cubicBezTo>
                  <a:cubicBezTo>
                    <a:pt x="752470" y="114735"/>
                    <a:pt x="771556" y="112723"/>
                    <a:pt x="790669" y="111717"/>
                  </a:cubicBezTo>
                  <a:cubicBezTo>
                    <a:pt x="807593" y="117358"/>
                    <a:pt x="796637" y="113964"/>
                    <a:pt x="823866" y="120770"/>
                  </a:cubicBezTo>
                  <a:cubicBezTo>
                    <a:pt x="825818" y="121258"/>
                    <a:pt x="827889" y="120770"/>
                    <a:pt x="829901" y="120770"/>
                  </a:cubicBezTo>
                </a:path>
              </a:pathLst>
            </a:cu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defPPr>
                <a:defRPr lang="fr-FR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lvl9pPr>
            </a:lstStyle>
            <a:p>
              <a:endParaRPr lang="fr-FR"/>
            </a:p>
          </p:txBody>
        </p:sp>
      </p:grpSp>
      <p:pic>
        <p:nvPicPr>
          <p:cNvPr id="36" name="Picture 2" descr="Afficher l’image source">
            <a:extLst>
              <a:ext uri="{FF2B5EF4-FFF2-40B4-BE49-F238E27FC236}">
                <a16:creationId xmlns:a16="http://schemas.microsoft.com/office/drawing/2014/main" id="{F69E79F6-1B3F-D418-398A-B9F48DE24C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9256080" y="3492724"/>
            <a:ext cx="581211" cy="517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Afficher l’image source">
            <a:extLst>
              <a:ext uri="{FF2B5EF4-FFF2-40B4-BE49-F238E27FC236}">
                <a16:creationId xmlns:a16="http://schemas.microsoft.com/office/drawing/2014/main" id="{EE29AEF1-9AE5-C273-8C5A-F564984ABD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80"/>
          <a:stretch/>
        </p:blipFill>
        <p:spPr bwMode="auto">
          <a:xfrm>
            <a:off x="10989195" y="3527652"/>
            <a:ext cx="466842" cy="44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393A7EC0-22DD-8FF7-C167-5C966BD3FFD7}"/>
              </a:ext>
            </a:extLst>
          </p:cNvPr>
          <p:cNvSpPr txBox="1"/>
          <p:nvPr/>
        </p:nvSpPr>
        <p:spPr>
          <a:xfrm>
            <a:off x="73638" y="2455080"/>
            <a:ext cx="26003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Handle MLI with gloves</a:t>
            </a:r>
          </a:p>
          <a:p>
            <a:pPr algn="ctr"/>
            <a:r>
              <a:rPr lang="en-US" sz="1400" dirty="0"/>
              <a:t>(fingerprints are a black body!)</a:t>
            </a:r>
            <a:endParaRPr lang="fr-FR" sz="1400" dirty="0"/>
          </a:p>
        </p:txBody>
      </p:sp>
      <p:pic>
        <p:nvPicPr>
          <p:cNvPr id="8" name="Picture 2" descr="Afficher l’image source">
            <a:extLst>
              <a:ext uri="{FF2B5EF4-FFF2-40B4-BE49-F238E27FC236}">
                <a16:creationId xmlns:a16="http://schemas.microsoft.com/office/drawing/2014/main" id="{43006910-7CD6-0DB5-0534-9A8AC53186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64"/>
          <a:stretch/>
        </p:blipFill>
        <p:spPr bwMode="auto">
          <a:xfrm>
            <a:off x="2392826" y="1110461"/>
            <a:ext cx="733299" cy="653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96" name="Group 95">
            <a:extLst>
              <a:ext uri="{FF2B5EF4-FFF2-40B4-BE49-F238E27FC236}">
                <a16:creationId xmlns:a16="http://schemas.microsoft.com/office/drawing/2014/main" id="{4234D28D-672D-D6E3-E998-8D45B1EFA83D}"/>
              </a:ext>
            </a:extLst>
          </p:cNvPr>
          <p:cNvGrpSpPr/>
          <p:nvPr/>
        </p:nvGrpSpPr>
        <p:grpSpPr>
          <a:xfrm>
            <a:off x="4153770" y="996444"/>
            <a:ext cx="3464411" cy="2565559"/>
            <a:chOff x="3870560" y="1027113"/>
            <a:chExt cx="3464411" cy="256555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03FC9E78-769C-AD21-0196-24A0E0BC93B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11383" y="1027113"/>
              <a:ext cx="2117754" cy="2062474"/>
              <a:chOff x="8556974" y="1032311"/>
              <a:chExt cx="2957192" cy="2880000"/>
            </a:xfrm>
          </p:grpSpPr>
          <p:grpSp>
            <p:nvGrpSpPr>
              <p:cNvPr id="49" name="Group 9">
                <a:extLst>
                  <a:ext uri="{FF2B5EF4-FFF2-40B4-BE49-F238E27FC236}">
                    <a16:creationId xmlns:a16="http://schemas.microsoft.com/office/drawing/2014/main" id="{DB3B227F-0B8B-B580-FFF3-45E05C10CC2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8556974" y="1032311"/>
                <a:ext cx="2957192" cy="2880000"/>
                <a:chOff x="3896" y="546"/>
                <a:chExt cx="1379" cy="1343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D8C4C1AE-4ACB-28A1-16CB-F6639FCF4D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68" y="892"/>
                  <a:ext cx="647" cy="633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33CCCC"/>
                    </a:gs>
                    <a:gs pos="100000">
                      <a:srgbClr val="33CCCC">
                        <a:gamma/>
                        <a:shade val="76471"/>
                        <a:invGamma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2" name="Oval 51">
                  <a:extLst>
                    <a:ext uri="{FF2B5EF4-FFF2-40B4-BE49-F238E27FC236}">
                      <a16:creationId xmlns:a16="http://schemas.microsoft.com/office/drawing/2014/main" id="{34A3B96E-8232-274F-271F-5EBE2E67929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896" y="546"/>
                  <a:ext cx="1379" cy="1343"/>
                </a:xfrm>
                <a:prstGeom prst="ellipse">
                  <a:avLst/>
                </a:prstGeom>
                <a:noFill/>
                <a:ln w="22225">
                  <a:solidFill>
                    <a:schemeClr val="hlink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53" name="Oval 52">
                  <a:extLst>
                    <a:ext uri="{FF2B5EF4-FFF2-40B4-BE49-F238E27FC236}">
                      <a16:creationId xmlns:a16="http://schemas.microsoft.com/office/drawing/2014/main" id="{4B6861C9-A8E5-0BDC-E38B-B89B0FCD8D7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050" y="690"/>
                  <a:ext cx="1071" cy="1043"/>
                </a:xfrm>
                <a:prstGeom prst="ellipse">
                  <a:avLst/>
                </a:prstGeom>
                <a:noFill/>
                <a:ln w="22225">
                  <a:solidFill>
                    <a:srgbClr val="00B05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238CA8BF-193A-103D-491F-1831619356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8827865" y="1291378"/>
                <a:ext cx="2402811" cy="2394674"/>
              </a:xfrm>
              <a:prstGeom prst="ellipse">
                <a:avLst/>
              </a:prstGeom>
              <a:noFill/>
              <a:ln w="508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31BA3FDF-C87D-E933-EE7E-667A00F9BC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4949363" y="1540044"/>
              <a:ext cx="1066400" cy="1062789"/>
            </a:xfrm>
            <a:prstGeom prst="ellipse">
              <a:avLst/>
            </a:prstGeom>
            <a:noFill/>
            <a:ln w="25400">
              <a:solidFill>
                <a:srgbClr val="00B0F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E9637FD-0EAE-E31C-1D9D-7DB3F717CE6A}"/>
                </a:ext>
              </a:extLst>
            </p:cNvPr>
            <p:cNvSpPr txBox="1"/>
            <p:nvPr/>
          </p:nvSpPr>
          <p:spPr>
            <a:xfrm>
              <a:off x="3870560" y="3069452"/>
              <a:ext cx="34644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loose at RT </a:t>
              </a:r>
            </a:p>
            <a:p>
              <a:pPr algn="ctr"/>
              <a:r>
                <a:rPr lang="en-US" sz="1400" dirty="0"/>
                <a:t>(MLI contracts more than metal support)  </a:t>
              </a:r>
              <a:endParaRPr lang="fr-FR" sz="1400" dirty="0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92AF8CDA-0470-E1B0-6D56-FED65E98FA7F}"/>
              </a:ext>
            </a:extLst>
          </p:cNvPr>
          <p:cNvGrpSpPr/>
          <p:nvPr/>
        </p:nvGrpSpPr>
        <p:grpSpPr>
          <a:xfrm>
            <a:off x="4843098" y="3819531"/>
            <a:ext cx="2117754" cy="2664887"/>
            <a:chOff x="4284371" y="3667663"/>
            <a:chExt cx="2117754" cy="2664887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DCDFBF5C-7BBB-3D18-171E-9B82316C2A1D}"/>
                </a:ext>
              </a:extLst>
            </p:cNvPr>
            <p:cNvGrpSpPr/>
            <p:nvPr/>
          </p:nvGrpSpPr>
          <p:grpSpPr>
            <a:xfrm>
              <a:off x="4284371" y="3667663"/>
              <a:ext cx="2117754" cy="2062474"/>
              <a:chOff x="4284371" y="3421174"/>
              <a:chExt cx="2117754" cy="2062474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BBAB6BA3-81F9-E7D7-D096-21CFDBCB309F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4284371" y="3421174"/>
                <a:ext cx="2117754" cy="2062474"/>
                <a:chOff x="8556974" y="1032311"/>
                <a:chExt cx="2957192" cy="2880000"/>
              </a:xfrm>
            </p:grpSpPr>
            <p:grpSp>
              <p:nvGrpSpPr>
                <p:cNvPr id="59" name="Group 9">
                  <a:extLst>
                    <a:ext uri="{FF2B5EF4-FFF2-40B4-BE49-F238E27FC236}">
                      <a16:creationId xmlns:a16="http://schemas.microsoft.com/office/drawing/2014/main" id="{C1037679-E964-A432-52A9-8502BE7C3727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556974" y="1032311"/>
                  <a:ext cx="2957192" cy="2880000"/>
                  <a:chOff x="3896" y="546"/>
                  <a:chExt cx="1379" cy="1343"/>
                </a:xfrm>
              </p:grpSpPr>
              <p:sp>
                <p:nvSpPr>
                  <p:cNvPr id="61" name="Oval 60">
                    <a:extLst>
                      <a:ext uri="{FF2B5EF4-FFF2-40B4-BE49-F238E27FC236}">
                        <a16:creationId xmlns:a16="http://schemas.microsoft.com/office/drawing/2014/main" id="{F90DF58A-2742-1FAA-BB56-FE5D1FFDB62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8" y="892"/>
                    <a:ext cx="647" cy="63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CCCC"/>
                      </a:gs>
                      <a:gs pos="100000">
                        <a:srgbClr val="33CCCC">
                          <a:gamma/>
                          <a:shade val="76471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2" name="Oval 61">
                    <a:extLst>
                      <a:ext uri="{FF2B5EF4-FFF2-40B4-BE49-F238E27FC236}">
                        <a16:creationId xmlns:a16="http://schemas.microsoft.com/office/drawing/2014/main" id="{ADAED3DB-EA3F-A218-5108-D234D478B571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6" y="546"/>
                    <a:ext cx="1379" cy="1343"/>
                  </a:xfrm>
                  <a:prstGeom prst="ellipse">
                    <a:avLst/>
                  </a:prstGeom>
                  <a:noFill/>
                  <a:ln w="22225">
                    <a:solidFill>
                      <a:schemeClr val="hlink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63" name="Oval 62">
                    <a:extLst>
                      <a:ext uri="{FF2B5EF4-FFF2-40B4-BE49-F238E27FC236}">
                        <a16:creationId xmlns:a16="http://schemas.microsoft.com/office/drawing/2014/main" id="{8F52728A-12FB-2E46-5038-981734DA2822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0" y="690"/>
                    <a:ext cx="1071" cy="1043"/>
                  </a:xfrm>
                  <a:prstGeom prst="ellipse">
                    <a:avLst/>
                  </a:prstGeom>
                  <a:noFill/>
                  <a:ln w="22225">
                    <a:solidFill>
                      <a:srgbClr val="00B05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sp>
              <p:nvSpPr>
                <p:cNvPr id="60" name="Oval 59">
                  <a:extLst>
                    <a:ext uri="{FF2B5EF4-FFF2-40B4-BE49-F238E27FC236}">
                      <a16:creationId xmlns:a16="http://schemas.microsoft.com/office/drawing/2014/main" id="{D3C2D0F6-FB79-70AA-9601-B22659FFF7F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745875" y="1203199"/>
                  <a:ext cx="2588485" cy="2579718"/>
                </a:xfrm>
                <a:prstGeom prst="ellipse">
                  <a:avLst/>
                </a:prstGeom>
                <a:noFill/>
                <a:ln w="161925">
                  <a:solidFill>
                    <a:srgbClr val="00B0F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62A1DD75-172E-84A2-A656-61D3221BD9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829389" y="3952534"/>
                <a:ext cx="1043731" cy="1049395"/>
              </a:xfrm>
              <a:prstGeom prst="ellipse">
                <a:avLst/>
              </a:prstGeom>
              <a:noFill/>
              <a:ln w="25400">
                <a:solidFill>
                  <a:srgbClr val="00B0F0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FA4CE04-7F1E-EF61-6448-2B0B997FDC1D}"/>
                </a:ext>
              </a:extLst>
            </p:cNvPr>
            <p:cNvSpPr txBox="1"/>
            <p:nvPr/>
          </p:nvSpPr>
          <p:spPr>
            <a:xfrm>
              <a:off x="4320554" y="5809330"/>
              <a:ext cx="2013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Not tool much MLI </a:t>
              </a:r>
            </a:p>
            <a:p>
              <a:pPr algn="ctr"/>
              <a:r>
                <a:rPr lang="en-US" sz="1400" dirty="0"/>
                <a:t>(risk of thermal shorts) </a:t>
              </a:r>
              <a:endParaRPr lang="fr-FR" sz="1400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88FC93E9-7388-B187-6E82-89BEFF064A67}"/>
              </a:ext>
            </a:extLst>
          </p:cNvPr>
          <p:cNvSpPr txBox="1"/>
          <p:nvPr/>
        </p:nvSpPr>
        <p:spPr>
          <a:xfrm>
            <a:off x="9821571" y="3059289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AB6745E-E043-C3C3-2C10-8B06BA5DBBF1}"/>
              </a:ext>
            </a:extLst>
          </p:cNvPr>
          <p:cNvSpPr txBox="1"/>
          <p:nvPr/>
        </p:nvSpPr>
        <p:spPr>
          <a:xfrm>
            <a:off x="9870789" y="3404869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2B03E278-BAD5-B1B5-C68C-F0B6C3C8D292}"/>
              </a:ext>
            </a:extLst>
          </p:cNvPr>
          <p:cNvGrpSpPr/>
          <p:nvPr/>
        </p:nvGrpSpPr>
        <p:grpSpPr>
          <a:xfrm>
            <a:off x="353343" y="3438893"/>
            <a:ext cx="2090239" cy="706315"/>
            <a:chOff x="733476" y="3529547"/>
            <a:chExt cx="2090239" cy="706315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FBF33C4-DCF5-31D9-406A-0AFEB5750F4D}"/>
                </a:ext>
              </a:extLst>
            </p:cNvPr>
            <p:cNvGrpSpPr/>
            <p:nvPr/>
          </p:nvGrpSpPr>
          <p:grpSpPr>
            <a:xfrm>
              <a:off x="818365" y="4011749"/>
              <a:ext cx="770259" cy="223136"/>
              <a:chOff x="548910" y="4078386"/>
              <a:chExt cx="770259" cy="22313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1FDCADFF-6CF8-F457-0320-3F53FBD6E8FF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0D02206-8F4B-2E56-97B6-FDFCCED158CA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6E411764-3031-856A-8EFB-86F862ED794E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45209E0-5F3A-0043-7D06-481C82E3F06D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53E86494-079B-A29B-5006-3E5D9AF26F55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8277329-BC5D-D4BD-D440-207A3126A85C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CE120E9D-0F18-9187-0C03-B517DA54DCD4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5085BA07-1E07-F1E5-DB46-7D221B3FE995}"/>
                </a:ext>
              </a:extLst>
            </p:cNvPr>
            <p:cNvGrpSpPr/>
            <p:nvPr/>
          </p:nvGrpSpPr>
          <p:grpSpPr>
            <a:xfrm>
              <a:off x="1622567" y="4012726"/>
              <a:ext cx="770259" cy="223136"/>
              <a:chOff x="548910" y="4078386"/>
              <a:chExt cx="770259" cy="223136"/>
            </a:xfrm>
          </p:grpSpPr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E7E85EEA-7430-3CE9-2119-00494E78D1DA}"/>
                  </a:ext>
                </a:extLst>
              </p:cNvPr>
              <p:cNvCxnSpPr/>
              <p:nvPr/>
            </p:nvCxnSpPr>
            <p:spPr>
              <a:xfrm>
                <a:off x="558350" y="40783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4CE32E87-59F3-3621-B1AE-09837E6CF290}"/>
                  </a:ext>
                </a:extLst>
              </p:cNvPr>
              <p:cNvCxnSpPr/>
              <p:nvPr/>
            </p:nvCxnSpPr>
            <p:spPr>
              <a:xfrm>
                <a:off x="558350" y="41167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B462DBCC-801C-6B0F-0449-5E5AAD1EA776}"/>
                  </a:ext>
                </a:extLst>
              </p:cNvPr>
              <p:cNvCxnSpPr/>
              <p:nvPr/>
            </p:nvCxnSpPr>
            <p:spPr>
              <a:xfrm>
                <a:off x="548910" y="414986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Connector 74">
                <a:extLst>
                  <a:ext uri="{FF2B5EF4-FFF2-40B4-BE49-F238E27FC236}">
                    <a16:creationId xmlns:a16="http://schemas.microsoft.com/office/drawing/2014/main" id="{C062C667-B748-3C71-AD08-BFE4E718B821}"/>
                  </a:ext>
                </a:extLst>
              </p:cNvPr>
              <p:cNvCxnSpPr/>
              <p:nvPr/>
            </p:nvCxnSpPr>
            <p:spPr>
              <a:xfrm>
                <a:off x="548910" y="418823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DC8DDEF-7B72-5FA2-A5D9-58797ACB3F1E}"/>
                  </a:ext>
                </a:extLst>
              </p:cNvPr>
              <p:cNvCxnSpPr/>
              <p:nvPr/>
            </p:nvCxnSpPr>
            <p:spPr>
              <a:xfrm>
                <a:off x="558350" y="4230786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7" name="Straight Connector 76">
                <a:extLst>
                  <a:ext uri="{FF2B5EF4-FFF2-40B4-BE49-F238E27FC236}">
                    <a16:creationId xmlns:a16="http://schemas.microsoft.com/office/drawing/2014/main" id="{BD619FA8-B06A-8114-3413-E4C30B4E9F49}"/>
                  </a:ext>
                </a:extLst>
              </p:cNvPr>
              <p:cNvCxnSpPr/>
              <p:nvPr/>
            </p:nvCxnSpPr>
            <p:spPr>
              <a:xfrm>
                <a:off x="558350" y="4269154"/>
                <a:ext cx="760819" cy="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Straight Connector 77">
                <a:extLst>
                  <a:ext uri="{FF2B5EF4-FFF2-40B4-BE49-F238E27FC236}">
                    <a16:creationId xmlns:a16="http://schemas.microsoft.com/office/drawing/2014/main" id="{293308CD-08EC-7671-3F23-1C35852D038C}"/>
                  </a:ext>
                </a:extLst>
              </p:cNvPr>
              <p:cNvCxnSpPr/>
              <p:nvPr/>
            </p:nvCxnSpPr>
            <p:spPr>
              <a:xfrm>
                <a:off x="558350" y="4301522"/>
                <a:ext cx="760819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AAE2412E-F146-534A-1C36-8EB1D3455EE0}"/>
                </a:ext>
              </a:extLst>
            </p:cNvPr>
            <p:cNvCxnSpPr>
              <a:cxnSpLocks/>
            </p:cNvCxnSpPr>
            <p:nvPr/>
          </p:nvCxnSpPr>
          <p:spPr>
            <a:xfrm>
              <a:off x="1632006" y="3976245"/>
              <a:ext cx="380410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10E87416-A097-AD2F-6DE1-0B4A09331C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60166" y="3878010"/>
              <a:ext cx="370493" cy="7048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E6C8B3B9-D8F4-521D-975A-6D5E8DD2FB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39968" y="3861588"/>
              <a:ext cx="0" cy="114657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BE03AA3F-6402-8A3A-050B-7423EBE4C974}"/>
                </a:ext>
              </a:extLst>
            </p:cNvPr>
            <p:cNvCxnSpPr>
              <a:cxnSpLocks/>
            </p:cNvCxnSpPr>
            <p:nvPr/>
          </p:nvCxnSpPr>
          <p:spPr>
            <a:xfrm>
              <a:off x="1054382" y="3998042"/>
              <a:ext cx="558745" cy="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E6AB510-9A09-F0B5-87ED-53C5559E8C0A}"/>
                </a:ext>
              </a:extLst>
            </p:cNvPr>
            <p:cNvSpPr/>
            <p:nvPr/>
          </p:nvSpPr>
          <p:spPr>
            <a:xfrm>
              <a:off x="1260166" y="3885058"/>
              <a:ext cx="362401" cy="88324"/>
            </a:xfrm>
            <a:prstGeom prst="rect">
              <a:avLst/>
            </a:prstGeom>
            <a:blipFill>
              <a:blip r:embed="rId6"/>
              <a:tile tx="0" ty="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9453F50-5B72-DAAE-9213-0EB303DB6BFE}"/>
                </a:ext>
              </a:extLst>
            </p:cNvPr>
            <p:cNvSpPr txBox="1"/>
            <p:nvPr/>
          </p:nvSpPr>
          <p:spPr>
            <a:xfrm>
              <a:off x="733476" y="3529547"/>
              <a:ext cx="70564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Velcro </a:t>
              </a:r>
              <a:r>
                <a:rPr lang="en-US" sz="1000" baseline="30000" dirty="0"/>
                <a:t>TM</a:t>
              </a:r>
              <a:endParaRPr lang="fr-FR" sz="1000" baseline="30000" dirty="0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E76DC99C-27FE-8EA1-FE42-20D6D2005534}"/>
                </a:ext>
              </a:extLst>
            </p:cNvPr>
            <p:cNvCxnSpPr>
              <a:stCxn id="43" idx="2"/>
              <a:endCxn id="42" idx="1"/>
            </p:cNvCxnSpPr>
            <p:nvPr/>
          </p:nvCxnSpPr>
          <p:spPr>
            <a:xfrm>
              <a:off x="1086297" y="3775768"/>
              <a:ext cx="173869" cy="15345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0F5873A-4E43-9BEC-6B73-15C813B226ED}"/>
                </a:ext>
              </a:extLst>
            </p:cNvPr>
            <p:cNvSpPr txBox="1"/>
            <p:nvPr/>
          </p:nvSpPr>
          <p:spPr>
            <a:xfrm>
              <a:off x="1765412" y="3543821"/>
              <a:ext cx="105830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Reflective layer</a:t>
              </a:r>
              <a:endParaRPr lang="fr-FR" sz="1000" baseline="30000" dirty="0"/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127B51CD-D200-0924-255D-E23297595D7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434035" y="3722922"/>
              <a:ext cx="355069" cy="13806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839DC9A1-4034-7091-0149-C3857B2A57BD}"/>
              </a:ext>
            </a:extLst>
          </p:cNvPr>
          <p:cNvGrpSpPr/>
          <p:nvPr/>
        </p:nvGrpSpPr>
        <p:grpSpPr>
          <a:xfrm>
            <a:off x="179530" y="4794102"/>
            <a:ext cx="1758909" cy="1868543"/>
            <a:chOff x="735614" y="4651283"/>
            <a:chExt cx="1758909" cy="1868543"/>
          </a:xfrm>
        </p:grpSpPr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F4992FF5-1CF0-58F8-DAA9-EC339350C3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35614" y="4651283"/>
              <a:ext cx="1758909" cy="1868543"/>
            </a:xfrm>
            <a:prstGeom prst="rect">
              <a:avLst/>
            </a:prstGeom>
          </p:spPr>
        </p:pic>
        <p:sp>
          <p:nvSpPr>
            <p:cNvPr id="91" name="Rectangle: Rounded Corners 90">
              <a:extLst>
                <a:ext uri="{FF2B5EF4-FFF2-40B4-BE49-F238E27FC236}">
                  <a16:creationId xmlns:a16="http://schemas.microsoft.com/office/drawing/2014/main" id="{9BD47087-D5A6-966E-E87B-887A071B58F9}"/>
                </a:ext>
              </a:extLst>
            </p:cNvPr>
            <p:cNvSpPr/>
            <p:nvPr/>
          </p:nvSpPr>
          <p:spPr>
            <a:xfrm>
              <a:off x="1164580" y="524841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4" name="Rectangle: Rounded Corners 93">
              <a:extLst>
                <a:ext uri="{FF2B5EF4-FFF2-40B4-BE49-F238E27FC236}">
                  <a16:creationId xmlns:a16="http://schemas.microsoft.com/office/drawing/2014/main" id="{A921338C-9634-25B4-75AB-D077AF7B24F7}"/>
                </a:ext>
              </a:extLst>
            </p:cNvPr>
            <p:cNvSpPr/>
            <p:nvPr/>
          </p:nvSpPr>
          <p:spPr>
            <a:xfrm>
              <a:off x="1174870" y="5486638"/>
              <a:ext cx="145149" cy="181338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93" name="Picture 92">
            <a:extLst>
              <a:ext uri="{FF2B5EF4-FFF2-40B4-BE49-F238E27FC236}">
                <a16:creationId xmlns:a16="http://schemas.microsoft.com/office/drawing/2014/main" id="{DD754B33-8B2B-8073-5EEE-562838FF85A9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64115" t="20857" r="13987" b="25569"/>
          <a:stretch/>
        </p:blipFill>
        <p:spPr>
          <a:xfrm rot="16200000">
            <a:off x="2707543" y="3233193"/>
            <a:ext cx="921172" cy="1518764"/>
          </a:xfrm>
          <a:prstGeom prst="rect">
            <a:avLst/>
          </a:prstGeom>
        </p:spPr>
      </p:pic>
      <p:sp>
        <p:nvSpPr>
          <p:cNvPr id="98" name="TextBox 97">
            <a:extLst>
              <a:ext uri="{FF2B5EF4-FFF2-40B4-BE49-F238E27FC236}">
                <a16:creationId xmlns:a16="http://schemas.microsoft.com/office/drawing/2014/main" id="{CE1A5EE2-7562-7638-15CE-04CAE4ECADDA}"/>
              </a:ext>
            </a:extLst>
          </p:cNvPr>
          <p:cNvSpPr txBox="1"/>
          <p:nvPr/>
        </p:nvSpPr>
        <p:spPr>
          <a:xfrm>
            <a:off x="46962" y="3565450"/>
            <a:ext cx="5389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baseline="-25000" dirty="0">
                <a:solidFill>
                  <a:srgbClr val="FF0000"/>
                </a:solidFill>
              </a:rPr>
              <a:t>hot</a:t>
            </a:r>
            <a:endParaRPr lang="fr-FR" baseline="-25000" dirty="0">
              <a:solidFill>
                <a:srgbClr val="FF0000"/>
              </a:solidFill>
            </a:endParaRP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A1FF98D6-F782-E285-ADCD-4E7A5CFB5873}"/>
              </a:ext>
            </a:extLst>
          </p:cNvPr>
          <p:cNvSpPr txBox="1"/>
          <p:nvPr/>
        </p:nvSpPr>
        <p:spPr>
          <a:xfrm>
            <a:off x="95250" y="3983317"/>
            <a:ext cx="58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B0F0"/>
                </a:solidFill>
              </a:rPr>
              <a:t>T</a:t>
            </a:r>
            <a:r>
              <a:rPr lang="en-US" baseline="-25000" dirty="0" err="1">
                <a:solidFill>
                  <a:srgbClr val="00B0F0"/>
                </a:solidFill>
              </a:rPr>
              <a:t>cold</a:t>
            </a:r>
            <a:endParaRPr lang="fr-FR" baseline="-25000" dirty="0">
              <a:solidFill>
                <a:srgbClr val="00B0F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E2AC7E7-A313-DF87-BEDD-6DCCA6F980BF}"/>
              </a:ext>
            </a:extLst>
          </p:cNvPr>
          <p:cNvSpPr txBox="1"/>
          <p:nvPr/>
        </p:nvSpPr>
        <p:spPr>
          <a:xfrm>
            <a:off x="1724875" y="5425708"/>
            <a:ext cx="2015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Some tapes are</a:t>
            </a:r>
          </a:p>
          <a:p>
            <a:pPr algn="ctr"/>
            <a:r>
              <a:rPr lang="en-US" sz="1200" dirty="0"/>
              <a:t>resin coated = black body !</a:t>
            </a:r>
          </a:p>
          <a:p>
            <a:pPr algn="ctr"/>
            <a:r>
              <a:rPr lang="en-US" sz="1200" dirty="0"/>
              <a:t>Check conductivity </a:t>
            </a:r>
            <a:endParaRPr lang="fr-FR" sz="1200" dirty="0"/>
          </a:p>
        </p:txBody>
      </p:sp>
      <p:pic>
        <p:nvPicPr>
          <p:cNvPr id="101" name="Picture 100">
            <a:extLst>
              <a:ext uri="{FF2B5EF4-FFF2-40B4-BE49-F238E27FC236}">
                <a16:creationId xmlns:a16="http://schemas.microsoft.com/office/drawing/2014/main" id="{F0B1488A-46F7-A92C-938D-F05B2D90DF3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12743" y="4856889"/>
            <a:ext cx="660975" cy="615188"/>
          </a:xfrm>
          <a:prstGeom prst="rect">
            <a:avLst/>
          </a:prstGeom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C24148E9-5662-9632-E3EB-F9DBA5AC86C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6192" y="6025670"/>
            <a:ext cx="973267" cy="798025"/>
          </a:xfrm>
          <a:prstGeom prst="rect">
            <a:avLst/>
          </a:prstGeom>
        </p:spPr>
      </p:pic>
      <p:pic>
        <p:nvPicPr>
          <p:cNvPr id="107" name="Picture 106">
            <a:extLst>
              <a:ext uri="{FF2B5EF4-FFF2-40B4-BE49-F238E27FC236}">
                <a16:creationId xmlns:a16="http://schemas.microsoft.com/office/drawing/2014/main" id="{A92745B8-A6B2-FF77-CDA2-C6CCD910867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17003" y="4962953"/>
            <a:ext cx="660975" cy="615188"/>
          </a:xfrm>
          <a:prstGeom prst="rect">
            <a:avLst/>
          </a:prstGeom>
        </p:spPr>
      </p:pic>
      <p:pic>
        <p:nvPicPr>
          <p:cNvPr id="108" name="Picture 107">
            <a:extLst>
              <a:ext uri="{FF2B5EF4-FFF2-40B4-BE49-F238E27FC236}">
                <a16:creationId xmlns:a16="http://schemas.microsoft.com/office/drawing/2014/main" id="{FEA1CAD4-B1E1-F6AD-46E2-4E306EF889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429200" y="2611575"/>
            <a:ext cx="660975" cy="61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2258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50" descr="LHC_Dip_Xsect107v2001">
            <a:extLst>
              <a:ext uri="{FF2B5EF4-FFF2-40B4-BE49-F238E27FC236}">
                <a16:creationId xmlns:a16="http://schemas.microsoft.com/office/drawing/2014/main" id="{903B9230-EDD2-AFF2-7619-A3D182300AD8}"/>
              </a:ext>
            </a:extLst>
          </p:cNvPr>
          <p:cNvPicPr preferRelativeResize="0"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64640" y="62211"/>
            <a:ext cx="8854549" cy="676530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403D90-D6AB-CB1D-E08E-EF0A40CC0FBF}"/>
              </a:ext>
            </a:extLst>
          </p:cNvPr>
          <p:cNvSpPr txBox="1"/>
          <p:nvPr/>
        </p:nvSpPr>
        <p:spPr>
          <a:xfrm>
            <a:off x="34377" y="40044"/>
            <a:ext cx="366111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Loads</a:t>
            </a:r>
            <a:r>
              <a:rPr lang="en-US" sz="2000" b="1" dirty="0">
                <a:solidFill>
                  <a:srgbClr val="0070C0"/>
                </a:solidFill>
                <a:latin typeface="Calibri" panose="020F0502020204030204"/>
              </a:rPr>
              <a:t> in 1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 length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3F2F683-D8D9-4B25-1FCB-308EE664A5CC}"/>
              </a:ext>
            </a:extLst>
          </p:cNvPr>
          <p:cNvCxnSpPr>
            <a:cxnSpLocks/>
          </p:cNvCxnSpPr>
          <p:nvPr/>
        </p:nvCxnSpPr>
        <p:spPr>
          <a:xfrm>
            <a:off x="3016155" y="2975212"/>
            <a:ext cx="38213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FF73FEB-940B-B818-ABF7-E83A9795D385}"/>
              </a:ext>
            </a:extLst>
          </p:cNvPr>
          <p:cNvCxnSpPr>
            <a:cxnSpLocks/>
          </p:cNvCxnSpPr>
          <p:nvPr/>
        </p:nvCxnSpPr>
        <p:spPr>
          <a:xfrm>
            <a:off x="3084394" y="2511189"/>
            <a:ext cx="382138" cy="8643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0AE87AB-202B-CD08-69CF-B3371DA4869F}"/>
              </a:ext>
            </a:extLst>
          </p:cNvPr>
          <p:cNvCxnSpPr>
            <a:cxnSpLocks/>
          </p:cNvCxnSpPr>
          <p:nvPr/>
        </p:nvCxnSpPr>
        <p:spPr>
          <a:xfrm>
            <a:off x="3193576" y="2108579"/>
            <a:ext cx="354843" cy="14557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886FFC9-17E1-2111-3566-5BD8E8D097BB}"/>
              </a:ext>
            </a:extLst>
          </p:cNvPr>
          <p:cNvCxnSpPr>
            <a:cxnSpLocks/>
          </p:cNvCxnSpPr>
          <p:nvPr/>
        </p:nvCxnSpPr>
        <p:spPr>
          <a:xfrm>
            <a:off x="3398293" y="1730992"/>
            <a:ext cx="327547" cy="18879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716DB37-8497-1B8D-787E-DC980E75A6A2}"/>
              </a:ext>
            </a:extLst>
          </p:cNvPr>
          <p:cNvCxnSpPr>
            <a:cxnSpLocks/>
          </p:cNvCxnSpPr>
          <p:nvPr/>
        </p:nvCxnSpPr>
        <p:spPr>
          <a:xfrm flipV="1">
            <a:off x="3084394" y="3649639"/>
            <a:ext cx="382138" cy="12169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3F410E54-90D4-C907-E7A8-8637E6561CB0}"/>
              </a:ext>
            </a:extLst>
          </p:cNvPr>
          <p:cNvCxnSpPr>
            <a:cxnSpLocks/>
          </p:cNvCxnSpPr>
          <p:nvPr/>
        </p:nvCxnSpPr>
        <p:spPr>
          <a:xfrm flipV="1">
            <a:off x="3016155" y="3348251"/>
            <a:ext cx="402610" cy="3596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7AA4739C-2E1A-7859-2430-C9AB54FAF10D}"/>
              </a:ext>
            </a:extLst>
          </p:cNvPr>
          <p:cNvCxnSpPr>
            <a:cxnSpLocks/>
          </p:cNvCxnSpPr>
          <p:nvPr/>
        </p:nvCxnSpPr>
        <p:spPr>
          <a:xfrm flipV="1">
            <a:off x="3309582" y="3966153"/>
            <a:ext cx="313899" cy="18651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0EFF641-0F71-46A0-F867-2C2064F1AAC8}"/>
              </a:ext>
            </a:extLst>
          </p:cNvPr>
          <p:cNvCxnSpPr>
            <a:cxnSpLocks/>
          </p:cNvCxnSpPr>
          <p:nvPr/>
        </p:nvCxnSpPr>
        <p:spPr>
          <a:xfrm>
            <a:off x="3623481" y="1430570"/>
            <a:ext cx="320723" cy="2183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A5DD6B5-76FF-2068-DCCE-680C0887E3A3}"/>
              </a:ext>
            </a:extLst>
          </p:cNvPr>
          <p:cNvCxnSpPr>
            <a:cxnSpLocks/>
          </p:cNvCxnSpPr>
          <p:nvPr/>
        </p:nvCxnSpPr>
        <p:spPr>
          <a:xfrm flipV="1">
            <a:off x="3466531" y="4244455"/>
            <a:ext cx="348019" cy="27085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6A40E12E-A508-3708-9CA8-A8159DAADF25}"/>
              </a:ext>
            </a:extLst>
          </p:cNvPr>
          <p:cNvCxnSpPr>
            <a:cxnSpLocks/>
          </p:cNvCxnSpPr>
          <p:nvPr/>
        </p:nvCxnSpPr>
        <p:spPr>
          <a:xfrm flipV="1">
            <a:off x="3783842" y="4515305"/>
            <a:ext cx="266133" cy="2818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9036E4F-8F6D-E945-402C-3FFAE4679715}"/>
              </a:ext>
            </a:extLst>
          </p:cNvPr>
          <p:cNvCxnSpPr>
            <a:cxnSpLocks/>
          </p:cNvCxnSpPr>
          <p:nvPr/>
        </p:nvCxnSpPr>
        <p:spPr>
          <a:xfrm flipV="1">
            <a:off x="4049975" y="4697105"/>
            <a:ext cx="242247" cy="31162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9C244DE9-AD3F-FD84-D268-4DAF733E2F3F}"/>
              </a:ext>
            </a:extLst>
          </p:cNvPr>
          <p:cNvCxnSpPr>
            <a:cxnSpLocks/>
          </p:cNvCxnSpPr>
          <p:nvPr/>
        </p:nvCxnSpPr>
        <p:spPr>
          <a:xfrm>
            <a:off x="3944204" y="1178088"/>
            <a:ext cx="226894" cy="24235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F0AD261C-DE79-B388-1B75-3B2791D6131C}"/>
              </a:ext>
            </a:extLst>
          </p:cNvPr>
          <p:cNvCxnSpPr>
            <a:cxnSpLocks/>
          </p:cNvCxnSpPr>
          <p:nvPr/>
        </p:nvCxnSpPr>
        <p:spPr>
          <a:xfrm>
            <a:off x="4258238" y="991097"/>
            <a:ext cx="157995" cy="26422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6B107FEC-B381-C60E-8DA3-AEA2ADA61A11}"/>
              </a:ext>
            </a:extLst>
          </p:cNvPr>
          <p:cNvCxnSpPr>
            <a:cxnSpLocks/>
          </p:cNvCxnSpPr>
          <p:nvPr/>
        </p:nvCxnSpPr>
        <p:spPr>
          <a:xfrm>
            <a:off x="4601001" y="839052"/>
            <a:ext cx="136478" cy="2841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A9E25A54-F43C-3E76-9183-477EC9BC7483}"/>
              </a:ext>
            </a:extLst>
          </p:cNvPr>
          <p:cNvCxnSpPr>
            <a:cxnSpLocks/>
          </p:cNvCxnSpPr>
          <p:nvPr/>
        </p:nvCxnSpPr>
        <p:spPr>
          <a:xfrm>
            <a:off x="4975806" y="676912"/>
            <a:ext cx="54592" cy="33437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4909162C-B702-6A2C-378E-59F9EDAF04A9}"/>
              </a:ext>
            </a:extLst>
          </p:cNvPr>
          <p:cNvCxnSpPr>
            <a:cxnSpLocks/>
          </p:cNvCxnSpPr>
          <p:nvPr/>
        </p:nvCxnSpPr>
        <p:spPr>
          <a:xfrm>
            <a:off x="5445457" y="593678"/>
            <a:ext cx="0" cy="38745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F5BEB88-5ECD-30B6-20BE-7602DC9C67A4}"/>
              </a:ext>
            </a:extLst>
          </p:cNvPr>
          <p:cNvCxnSpPr>
            <a:cxnSpLocks/>
          </p:cNvCxnSpPr>
          <p:nvPr/>
        </p:nvCxnSpPr>
        <p:spPr>
          <a:xfrm flipV="1">
            <a:off x="4850459" y="4439708"/>
            <a:ext cx="0" cy="1974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EC8B5D62-85B3-A8EC-3F00-CA862AD5E689}"/>
              </a:ext>
            </a:extLst>
          </p:cNvPr>
          <p:cNvGrpSpPr/>
          <p:nvPr/>
        </p:nvGrpSpPr>
        <p:grpSpPr>
          <a:xfrm rot="9276202">
            <a:off x="5457814" y="517478"/>
            <a:ext cx="2429302" cy="4415050"/>
            <a:chOff x="3168555" y="746078"/>
            <a:chExt cx="2429302" cy="4415050"/>
          </a:xfrm>
        </p:grpSpPr>
        <p:cxnSp>
          <p:nvCxnSpPr>
            <p:cNvPr id="156" name="Straight Arrow Connector 155">
              <a:extLst>
                <a:ext uri="{FF2B5EF4-FFF2-40B4-BE49-F238E27FC236}">
                  <a16:creationId xmlns:a16="http://schemas.microsoft.com/office/drawing/2014/main" id="{C586D321-845C-46A6-43F0-2F54243EE501}"/>
                </a:ext>
              </a:extLst>
            </p:cNvPr>
            <p:cNvCxnSpPr>
              <a:cxnSpLocks/>
            </p:cNvCxnSpPr>
            <p:nvPr/>
          </p:nvCxnSpPr>
          <p:spPr>
            <a:xfrm>
              <a:off x="3168555" y="3127612"/>
              <a:ext cx="382138" cy="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D8FD5FB6-3A60-0EA7-2113-8EF87F5F4073}"/>
                </a:ext>
              </a:extLst>
            </p:cNvPr>
            <p:cNvCxnSpPr>
              <a:cxnSpLocks/>
            </p:cNvCxnSpPr>
            <p:nvPr/>
          </p:nvCxnSpPr>
          <p:spPr>
            <a:xfrm>
              <a:off x="3236794" y="2663589"/>
              <a:ext cx="382138" cy="8643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Arrow Connector 157">
              <a:extLst>
                <a:ext uri="{FF2B5EF4-FFF2-40B4-BE49-F238E27FC236}">
                  <a16:creationId xmlns:a16="http://schemas.microsoft.com/office/drawing/2014/main" id="{2F452750-AF70-93C3-B500-02CF2FDA8807}"/>
                </a:ext>
              </a:extLst>
            </p:cNvPr>
            <p:cNvCxnSpPr>
              <a:cxnSpLocks/>
            </p:cNvCxnSpPr>
            <p:nvPr/>
          </p:nvCxnSpPr>
          <p:spPr>
            <a:xfrm>
              <a:off x="3345976" y="2260979"/>
              <a:ext cx="354843" cy="14557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AE965C82-C7D2-71E7-FE5D-F8060A52AD52}"/>
                </a:ext>
              </a:extLst>
            </p:cNvPr>
            <p:cNvCxnSpPr>
              <a:cxnSpLocks/>
            </p:cNvCxnSpPr>
            <p:nvPr/>
          </p:nvCxnSpPr>
          <p:spPr>
            <a:xfrm>
              <a:off x="3550693" y="1883392"/>
              <a:ext cx="327547" cy="18879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Arrow Connector 159">
              <a:extLst>
                <a:ext uri="{FF2B5EF4-FFF2-40B4-BE49-F238E27FC236}">
                  <a16:creationId xmlns:a16="http://schemas.microsoft.com/office/drawing/2014/main" id="{B02FEB19-2652-28EF-EB1A-50AC8530A8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6794" y="3802039"/>
              <a:ext cx="382138" cy="12169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384BF1B2-17D3-E8A5-B370-2A7FE81ADC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68555" y="3500651"/>
              <a:ext cx="402610" cy="3596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Arrow Connector 161">
              <a:extLst>
                <a:ext uri="{FF2B5EF4-FFF2-40B4-BE49-F238E27FC236}">
                  <a16:creationId xmlns:a16="http://schemas.microsoft.com/office/drawing/2014/main" id="{A408976B-4863-170F-3055-03A7029923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61982" y="4118553"/>
              <a:ext cx="313899" cy="18651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9FF3307E-BFE5-FB57-32E3-BF2656EFF2C5}"/>
                </a:ext>
              </a:extLst>
            </p:cNvPr>
            <p:cNvCxnSpPr>
              <a:cxnSpLocks/>
            </p:cNvCxnSpPr>
            <p:nvPr/>
          </p:nvCxnSpPr>
          <p:spPr>
            <a:xfrm>
              <a:off x="3775881" y="1582970"/>
              <a:ext cx="320723" cy="218365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Arrow Connector 163">
              <a:extLst>
                <a:ext uri="{FF2B5EF4-FFF2-40B4-BE49-F238E27FC236}">
                  <a16:creationId xmlns:a16="http://schemas.microsoft.com/office/drawing/2014/main" id="{444068FB-2149-4142-637B-773D23DEB2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18931" y="4396855"/>
              <a:ext cx="348019" cy="27085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7BA83D05-BD55-7E99-76E7-18C68F8DC8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36242" y="4667705"/>
              <a:ext cx="266133" cy="28188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Arrow Connector 165">
              <a:extLst>
                <a:ext uri="{FF2B5EF4-FFF2-40B4-BE49-F238E27FC236}">
                  <a16:creationId xmlns:a16="http://schemas.microsoft.com/office/drawing/2014/main" id="{5C64A4E3-077D-C0E2-CFC2-EB9C0806BB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2375" y="4849505"/>
              <a:ext cx="242247" cy="311623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A135CAFF-7CD3-1569-B979-D25E6B32E127}"/>
                </a:ext>
              </a:extLst>
            </p:cNvPr>
            <p:cNvCxnSpPr>
              <a:cxnSpLocks/>
            </p:cNvCxnSpPr>
            <p:nvPr/>
          </p:nvCxnSpPr>
          <p:spPr>
            <a:xfrm>
              <a:off x="4096604" y="1330488"/>
              <a:ext cx="226894" cy="24235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Arrow Connector 167">
              <a:extLst>
                <a:ext uri="{FF2B5EF4-FFF2-40B4-BE49-F238E27FC236}">
                  <a16:creationId xmlns:a16="http://schemas.microsoft.com/office/drawing/2014/main" id="{210424E3-6E22-75CD-C66B-E2D5058BD439}"/>
                </a:ext>
              </a:extLst>
            </p:cNvPr>
            <p:cNvCxnSpPr>
              <a:cxnSpLocks/>
            </p:cNvCxnSpPr>
            <p:nvPr/>
          </p:nvCxnSpPr>
          <p:spPr>
            <a:xfrm>
              <a:off x="4410638" y="1143497"/>
              <a:ext cx="157995" cy="264227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Arrow Connector 168">
              <a:extLst>
                <a:ext uri="{FF2B5EF4-FFF2-40B4-BE49-F238E27FC236}">
                  <a16:creationId xmlns:a16="http://schemas.microsoft.com/office/drawing/2014/main" id="{81417472-06AA-08DB-32FF-92DBF8A1A287}"/>
                </a:ext>
              </a:extLst>
            </p:cNvPr>
            <p:cNvCxnSpPr>
              <a:cxnSpLocks/>
            </p:cNvCxnSpPr>
            <p:nvPr/>
          </p:nvCxnSpPr>
          <p:spPr>
            <a:xfrm>
              <a:off x="4753401" y="991452"/>
              <a:ext cx="136478" cy="284159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>
              <a:extLst>
                <a:ext uri="{FF2B5EF4-FFF2-40B4-BE49-F238E27FC236}">
                  <a16:creationId xmlns:a16="http://schemas.microsoft.com/office/drawing/2014/main" id="{6ABC7445-60D4-6020-01CB-7799D18773AA}"/>
                </a:ext>
              </a:extLst>
            </p:cNvPr>
            <p:cNvCxnSpPr>
              <a:cxnSpLocks/>
            </p:cNvCxnSpPr>
            <p:nvPr/>
          </p:nvCxnSpPr>
          <p:spPr>
            <a:xfrm>
              <a:off x="5128206" y="829312"/>
              <a:ext cx="54592" cy="33437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Straight Arrow Connector 170">
              <a:extLst>
                <a:ext uri="{FF2B5EF4-FFF2-40B4-BE49-F238E27FC236}">
                  <a16:creationId xmlns:a16="http://schemas.microsoft.com/office/drawing/2014/main" id="{F22B5335-5F3B-C9E3-CAA2-91369B540DAC}"/>
                </a:ext>
              </a:extLst>
            </p:cNvPr>
            <p:cNvCxnSpPr>
              <a:cxnSpLocks/>
            </p:cNvCxnSpPr>
            <p:nvPr/>
          </p:nvCxnSpPr>
          <p:spPr>
            <a:xfrm>
              <a:off x="5597857" y="746078"/>
              <a:ext cx="0" cy="38745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B2227B6E-128A-BBA5-ADEB-2ABC878EBA8F}"/>
              </a:ext>
            </a:extLst>
          </p:cNvPr>
          <p:cNvCxnSpPr>
            <a:cxnSpLocks/>
          </p:cNvCxnSpPr>
          <p:nvPr/>
        </p:nvCxnSpPr>
        <p:spPr>
          <a:xfrm flipV="1">
            <a:off x="4850459" y="4746393"/>
            <a:ext cx="0" cy="338140"/>
          </a:xfrm>
          <a:prstGeom prst="straightConnector1">
            <a:avLst/>
          </a:prstGeom>
          <a:ln w="349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43064593-6126-AB40-60AF-B42FD0822423}"/>
              </a:ext>
            </a:extLst>
          </p:cNvPr>
          <p:cNvCxnSpPr>
            <a:cxnSpLocks/>
          </p:cNvCxnSpPr>
          <p:nvPr/>
        </p:nvCxnSpPr>
        <p:spPr>
          <a:xfrm>
            <a:off x="5005961" y="1056938"/>
            <a:ext cx="59649" cy="20959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>
            <a:extLst>
              <a:ext uri="{FF2B5EF4-FFF2-40B4-BE49-F238E27FC236}">
                <a16:creationId xmlns:a16="http://schemas.microsoft.com/office/drawing/2014/main" id="{A547576D-A9F8-1619-87D6-89AC9C4DD6A3}"/>
              </a:ext>
            </a:extLst>
          </p:cNvPr>
          <p:cNvCxnSpPr>
            <a:cxnSpLocks/>
          </p:cNvCxnSpPr>
          <p:nvPr/>
        </p:nvCxnSpPr>
        <p:spPr>
          <a:xfrm>
            <a:off x="5392958" y="1033754"/>
            <a:ext cx="0" cy="22157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E5A21615-AF85-D46B-1980-75EAC46977F5}"/>
              </a:ext>
            </a:extLst>
          </p:cNvPr>
          <p:cNvCxnSpPr>
            <a:cxnSpLocks/>
          </p:cNvCxnSpPr>
          <p:nvPr/>
        </p:nvCxnSpPr>
        <p:spPr>
          <a:xfrm flipV="1">
            <a:off x="4850459" y="4197127"/>
            <a:ext cx="0" cy="12352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93">
            <a:extLst>
              <a:ext uri="{FF2B5EF4-FFF2-40B4-BE49-F238E27FC236}">
                <a16:creationId xmlns:a16="http://schemas.microsoft.com/office/drawing/2014/main" id="{C138C0A8-D510-BD95-3455-5CB3ED3D8B38}"/>
              </a:ext>
            </a:extLst>
          </p:cNvPr>
          <p:cNvSpPr txBox="1"/>
          <p:nvPr/>
        </p:nvSpPr>
        <p:spPr>
          <a:xfrm>
            <a:off x="4843635" y="4776756"/>
            <a:ext cx="12250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7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3C5FD6ED-CD3F-0940-AE9F-9956804BBDA4}"/>
              </a:ext>
            </a:extLst>
          </p:cNvPr>
          <p:cNvSpPr txBox="1"/>
          <p:nvPr/>
        </p:nvSpPr>
        <p:spPr>
          <a:xfrm>
            <a:off x="4825353" y="4398382"/>
            <a:ext cx="13452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0.5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7042F3E5-27AA-F8EC-A195-F3837D2EC59B}"/>
              </a:ext>
            </a:extLst>
          </p:cNvPr>
          <p:cNvSpPr txBox="1"/>
          <p:nvPr/>
        </p:nvSpPr>
        <p:spPr>
          <a:xfrm>
            <a:off x="4847049" y="4120756"/>
            <a:ext cx="1423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0.05 W per support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2" name="Straight Arrow Connector 201">
            <a:extLst>
              <a:ext uri="{FF2B5EF4-FFF2-40B4-BE49-F238E27FC236}">
                <a16:creationId xmlns:a16="http://schemas.microsoft.com/office/drawing/2014/main" id="{8159B727-3C63-705B-BC52-F4F86124698A}"/>
              </a:ext>
            </a:extLst>
          </p:cNvPr>
          <p:cNvCxnSpPr>
            <a:cxnSpLocks/>
          </p:cNvCxnSpPr>
          <p:nvPr/>
        </p:nvCxnSpPr>
        <p:spPr>
          <a:xfrm>
            <a:off x="4641300" y="1178088"/>
            <a:ext cx="120763" cy="20950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" name="Straight Arrow Connector 203">
            <a:extLst>
              <a:ext uri="{FF2B5EF4-FFF2-40B4-BE49-F238E27FC236}">
                <a16:creationId xmlns:a16="http://schemas.microsoft.com/office/drawing/2014/main" id="{E05339CC-9346-55EF-268C-EF1C16682D79}"/>
              </a:ext>
            </a:extLst>
          </p:cNvPr>
          <p:cNvCxnSpPr>
            <a:cxnSpLocks/>
          </p:cNvCxnSpPr>
          <p:nvPr/>
        </p:nvCxnSpPr>
        <p:spPr>
          <a:xfrm>
            <a:off x="4360340" y="1387596"/>
            <a:ext cx="131945" cy="15215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9B2A5264-6B13-129F-FC15-ED3979701EBC}"/>
              </a:ext>
            </a:extLst>
          </p:cNvPr>
          <p:cNvCxnSpPr>
            <a:cxnSpLocks/>
          </p:cNvCxnSpPr>
          <p:nvPr/>
        </p:nvCxnSpPr>
        <p:spPr>
          <a:xfrm>
            <a:off x="4093148" y="1677387"/>
            <a:ext cx="142095" cy="933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Straight Arrow Connector 208">
            <a:extLst>
              <a:ext uri="{FF2B5EF4-FFF2-40B4-BE49-F238E27FC236}">
                <a16:creationId xmlns:a16="http://schemas.microsoft.com/office/drawing/2014/main" id="{8D2D19E4-A8E8-38ED-2D12-10B9ED17E1E2}"/>
              </a:ext>
            </a:extLst>
          </p:cNvPr>
          <p:cNvCxnSpPr>
            <a:cxnSpLocks/>
          </p:cNvCxnSpPr>
          <p:nvPr/>
        </p:nvCxnSpPr>
        <p:spPr>
          <a:xfrm>
            <a:off x="3916908" y="1926332"/>
            <a:ext cx="176240" cy="9338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26844AF1-20D7-8778-C2A4-4DEF3A15F1A9}"/>
              </a:ext>
            </a:extLst>
          </p:cNvPr>
          <p:cNvGrpSpPr/>
          <p:nvPr/>
        </p:nvGrpSpPr>
        <p:grpSpPr>
          <a:xfrm rot="17028972">
            <a:off x="3329849" y="2588260"/>
            <a:ext cx="1476050" cy="985966"/>
            <a:chOff x="1131566" y="2679876"/>
            <a:chExt cx="1476050" cy="985966"/>
          </a:xfrm>
        </p:grpSpPr>
        <p:cxnSp>
          <p:nvCxnSpPr>
            <p:cNvPr id="212" name="Straight Arrow Connector 211">
              <a:extLst>
                <a:ext uri="{FF2B5EF4-FFF2-40B4-BE49-F238E27FC236}">
                  <a16:creationId xmlns:a16="http://schemas.microsoft.com/office/drawing/2014/main" id="{5080AC74-0BB5-C9DB-078F-CA08ECCBB596}"/>
                </a:ext>
              </a:extLst>
            </p:cNvPr>
            <p:cNvCxnSpPr>
              <a:cxnSpLocks/>
            </p:cNvCxnSpPr>
            <p:nvPr/>
          </p:nvCxnSpPr>
          <p:spPr>
            <a:xfrm>
              <a:off x="2220619" y="2703060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Arrow Connector 212">
              <a:extLst>
                <a:ext uri="{FF2B5EF4-FFF2-40B4-BE49-F238E27FC236}">
                  <a16:creationId xmlns:a16="http://schemas.microsoft.com/office/drawing/2014/main" id="{3E487619-3863-0874-2362-1F6FD39098EE}"/>
                </a:ext>
              </a:extLst>
            </p:cNvPr>
            <p:cNvCxnSpPr>
              <a:cxnSpLocks/>
            </p:cNvCxnSpPr>
            <p:nvPr/>
          </p:nvCxnSpPr>
          <p:spPr>
            <a:xfrm>
              <a:off x="2607616" y="2679876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3C8B0995-30BF-7962-9F4E-B41B8FCD8052}"/>
                </a:ext>
              </a:extLst>
            </p:cNvPr>
            <p:cNvCxnSpPr>
              <a:cxnSpLocks/>
            </p:cNvCxnSpPr>
            <p:nvPr/>
          </p:nvCxnSpPr>
          <p:spPr>
            <a:xfrm>
              <a:off x="1855958" y="2824210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Arrow Connector 214">
              <a:extLst>
                <a:ext uri="{FF2B5EF4-FFF2-40B4-BE49-F238E27FC236}">
                  <a16:creationId xmlns:a16="http://schemas.microsoft.com/office/drawing/2014/main" id="{42FF20EB-D6FD-30F0-ACA0-873BA0245A4D}"/>
                </a:ext>
              </a:extLst>
            </p:cNvPr>
            <p:cNvCxnSpPr>
              <a:cxnSpLocks/>
            </p:cNvCxnSpPr>
            <p:nvPr/>
          </p:nvCxnSpPr>
          <p:spPr>
            <a:xfrm>
              <a:off x="1574998" y="3033718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Arrow Connector 215">
              <a:extLst>
                <a:ext uri="{FF2B5EF4-FFF2-40B4-BE49-F238E27FC236}">
                  <a16:creationId xmlns:a16="http://schemas.microsoft.com/office/drawing/2014/main" id="{18CAD6CE-7212-E143-E8F2-435163100761}"/>
                </a:ext>
              </a:extLst>
            </p:cNvPr>
            <p:cNvCxnSpPr>
              <a:cxnSpLocks/>
            </p:cNvCxnSpPr>
            <p:nvPr/>
          </p:nvCxnSpPr>
          <p:spPr>
            <a:xfrm>
              <a:off x="1307806" y="3323509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Arrow Connector 216">
              <a:extLst>
                <a:ext uri="{FF2B5EF4-FFF2-40B4-BE49-F238E27FC236}">
                  <a16:creationId xmlns:a16="http://schemas.microsoft.com/office/drawing/2014/main" id="{7A2BA7D3-9611-A0F7-5EBD-9DEA72E0FAB5}"/>
                </a:ext>
              </a:extLst>
            </p:cNvPr>
            <p:cNvCxnSpPr>
              <a:cxnSpLocks/>
            </p:cNvCxnSpPr>
            <p:nvPr/>
          </p:nvCxnSpPr>
          <p:spPr>
            <a:xfrm>
              <a:off x="1131566" y="3572454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1A03E371-045D-4715-7132-24FE652FF067}"/>
              </a:ext>
            </a:extLst>
          </p:cNvPr>
          <p:cNvGrpSpPr/>
          <p:nvPr/>
        </p:nvGrpSpPr>
        <p:grpSpPr>
          <a:xfrm rot="4888106">
            <a:off x="5687366" y="1250628"/>
            <a:ext cx="1476050" cy="985966"/>
            <a:chOff x="1497355" y="3728870"/>
            <a:chExt cx="1476050" cy="985966"/>
          </a:xfrm>
        </p:grpSpPr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720F950C-08B5-B09C-5DE8-828F95DAD437}"/>
                </a:ext>
              </a:extLst>
            </p:cNvPr>
            <p:cNvCxnSpPr>
              <a:cxnSpLocks/>
            </p:cNvCxnSpPr>
            <p:nvPr/>
          </p:nvCxnSpPr>
          <p:spPr>
            <a:xfrm>
              <a:off x="2586408" y="3752054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>
              <a:extLst>
                <a:ext uri="{FF2B5EF4-FFF2-40B4-BE49-F238E27FC236}">
                  <a16:creationId xmlns:a16="http://schemas.microsoft.com/office/drawing/2014/main" id="{21CDB0BF-42BF-0B2B-1C78-7AC7BADD7B9D}"/>
                </a:ext>
              </a:extLst>
            </p:cNvPr>
            <p:cNvCxnSpPr>
              <a:cxnSpLocks/>
            </p:cNvCxnSpPr>
            <p:nvPr/>
          </p:nvCxnSpPr>
          <p:spPr>
            <a:xfrm>
              <a:off x="2973405" y="3728870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Arrow Connector 220">
              <a:extLst>
                <a:ext uri="{FF2B5EF4-FFF2-40B4-BE49-F238E27FC236}">
                  <a16:creationId xmlns:a16="http://schemas.microsoft.com/office/drawing/2014/main" id="{B54D381E-D234-B540-9EE5-387246089E3D}"/>
                </a:ext>
              </a:extLst>
            </p:cNvPr>
            <p:cNvCxnSpPr>
              <a:cxnSpLocks/>
            </p:cNvCxnSpPr>
            <p:nvPr/>
          </p:nvCxnSpPr>
          <p:spPr>
            <a:xfrm>
              <a:off x="2221747" y="3873204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Arrow Connector 221">
              <a:extLst>
                <a:ext uri="{FF2B5EF4-FFF2-40B4-BE49-F238E27FC236}">
                  <a16:creationId xmlns:a16="http://schemas.microsoft.com/office/drawing/2014/main" id="{02A2D8BA-FFC0-9449-C431-480B315E05C6}"/>
                </a:ext>
              </a:extLst>
            </p:cNvPr>
            <p:cNvCxnSpPr>
              <a:cxnSpLocks/>
            </p:cNvCxnSpPr>
            <p:nvPr/>
          </p:nvCxnSpPr>
          <p:spPr>
            <a:xfrm>
              <a:off x="1940787" y="4082712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Arrow Connector 222">
              <a:extLst>
                <a:ext uri="{FF2B5EF4-FFF2-40B4-BE49-F238E27FC236}">
                  <a16:creationId xmlns:a16="http://schemas.microsoft.com/office/drawing/2014/main" id="{DA23A05A-0163-C5DA-67DA-C9A6EF34589E}"/>
                </a:ext>
              </a:extLst>
            </p:cNvPr>
            <p:cNvCxnSpPr>
              <a:cxnSpLocks/>
            </p:cNvCxnSpPr>
            <p:nvPr/>
          </p:nvCxnSpPr>
          <p:spPr>
            <a:xfrm>
              <a:off x="1673595" y="4372503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>
              <a:extLst>
                <a:ext uri="{FF2B5EF4-FFF2-40B4-BE49-F238E27FC236}">
                  <a16:creationId xmlns:a16="http://schemas.microsoft.com/office/drawing/2014/main" id="{475F4241-9800-0A1A-F1F2-527643F0D0B2}"/>
                </a:ext>
              </a:extLst>
            </p:cNvPr>
            <p:cNvCxnSpPr>
              <a:cxnSpLocks/>
            </p:cNvCxnSpPr>
            <p:nvPr/>
          </p:nvCxnSpPr>
          <p:spPr>
            <a:xfrm>
              <a:off x="1497355" y="4621448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BF6F4BB2-5F0A-FEF8-2DA3-BE792C0CCC98}"/>
              </a:ext>
            </a:extLst>
          </p:cNvPr>
          <p:cNvGrpSpPr/>
          <p:nvPr/>
        </p:nvGrpSpPr>
        <p:grpSpPr>
          <a:xfrm rot="8766809">
            <a:off x="5903864" y="2861012"/>
            <a:ext cx="1452315" cy="944403"/>
            <a:chOff x="1155301" y="2679876"/>
            <a:chExt cx="1452315" cy="944403"/>
          </a:xfrm>
        </p:grpSpPr>
        <p:cxnSp>
          <p:nvCxnSpPr>
            <p:cNvPr id="227" name="Straight Arrow Connector 226">
              <a:extLst>
                <a:ext uri="{FF2B5EF4-FFF2-40B4-BE49-F238E27FC236}">
                  <a16:creationId xmlns:a16="http://schemas.microsoft.com/office/drawing/2014/main" id="{65E59298-9F70-7DF5-B5FA-F1E2927886FD}"/>
                </a:ext>
              </a:extLst>
            </p:cNvPr>
            <p:cNvCxnSpPr>
              <a:cxnSpLocks/>
            </p:cNvCxnSpPr>
            <p:nvPr/>
          </p:nvCxnSpPr>
          <p:spPr>
            <a:xfrm>
              <a:off x="2220619" y="2703060"/>
              <a:ext cx="59649" cy="20959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>
              <a:extLst>
                <a:ext uri="{FF2B5EF4-FFF2-40B4-BE49-F238E27FC236}">
                  <a16:creationId xmlns:a16="http://schemas.microsoft.com/office/drawing/2014/main" id="{BE311BE5-3C8E-0514-AEFB-14BA0B4A96D7}"/>
                </a:ext>
              </a:extLst>
            </p:cNvPr>
            <p:cNvCxnSpPr>
              <a:cxnSpLocks/>
            </p:cNvCxnSpPr>
            <p:nvPr/>
          </p:nvCxnSpPr>
          <p:spPr>
            <a:xfrm>
              <a:off x="2607616" y="2679876"/>
              <a:ext cx="0" cy="221570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Arrow Connector 228">
              <a:extLst>
                <a:ext uri="{FF2B5EF4-FFF2-40B4-BE49-F238E27FC236}">
                  <a16:creationId xmlns:a16="http://schemas.microsoft.com/office/drawing/2014/main" id="{DEA6B845-F727-1529-468B-213C5BA77187}"/>
                </a:ext>
              </a:extLst>
            </p:cNvPr>
            <p:cNvCxnSpPr>
              <a:cxnSpLocks/>
            </p:cNvCxnSpPr>
            <p:nvPr/>
          </p:nvCxnSpPr>
          <p:spPr>
            <a:xfrm>
              <a:off x="1855958" y="2824210"/>
              <a:ext cx="120763" cy="20950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Arrow Connector 229">
              <a:extLst>
                <a:ext uri="{FF2B5EF4-FFF2-40B4-BE49-F238E27FC236}">
                  <a16:creationId xmlns:a16="http://schemas.microsoft.com/office/drawing/2014/main" id="{80D9FD67-DF6A-2506-BBFA-A85F0CA2BAAF}"/>
                </a:ext>
              </a:extLst>
            </p:cNvPr>
            <p:cNvCxnSpPr>
              <a:cxnSpLocks/>
            </p:cNvCxnSpPr>
            <p:nvPr/>
          </p:nvCxnSpPr>
          <p:spPr>
            <a:xfrm>
              <a:off x="1574998" y="3033718"/>
              <a:ext cx="131945" cy="152156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1" name="Straight Arrow Connector 230">
              <a:extLst>
                <a:ext uri="{FF2B5EF4-FFF2-40B4-BE49-F238E27FC236}">
                  <a16:creationId xmlns:a16="http://schemas.microsoft.com/office/drawing/2014/main" id="{FE8429D0-DFC8-00A1-B04E-5FB9E34A735F}"/>
                </a:ext>
              </a:extLst>
            </p:cNvPr>
            <p:cNvCxnSpPr>
              <a:cxnSpLocks/>
            </p:cNvCxnSpPr>
            <p:nvPr/>
          </p:nvCxnSpPr>
          <p:spPr>
            <a:xfrm>
              <a:off x="1307806" y="3323509"/>
              <a:ext cx="142095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2" name="Straight Arrow Connector 231">
              <a:extLst>
                <a:ext uri="{FF2B5EF4-FFF2-40B4-BE49-F238E27FC236}">
                  <a16:creationId xmlns:a16="http://schemas.microsoft.com/office/drawing/2014/main" id="{D6D0BA16-E416-379D-A4AC-62E4CBF48C99}"/>
                </a:ext>
              </a:extLst>
            </p:cNvPr>
            <p:cNvCxnSpPr>
              <a:cxnSpLocks/>
            </p:cNvCxnSpPr>
            <p:nvPr/>
          </p:nvCxnSpPr>
          <p:spPr>
            <a:xfrm>
              <a:off x="1155301" y="3530891"/>
              <a:ext cx="176240" cy="933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4" name="Straight Arrow Connector 233">
            <a:extLst>
              <a:ext uri="{FF2B5EF4-FFF2-40B4-BE49-F238E27FC236}">
                <a16:creationId xmlns:a16="http://schemas.microsoft.com/office/drawing/2014/main" id="{3A0BBF01-0EE8-B515-AECE-AD289AC51866}"/>
              </a:ext>
            </a:extLst>
          </p:cNvPr>
          <p:cNvCxnSpPr/>
          <p:nvPr/>
        </p:nvCxnSpPr>
        <p:spPr>
          <a:xfrm flipH="1">
            <a:off x="2695433" y="4059412"/>
            <a:ext cx="1309595" cy="0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>
            <a:extLst>
              <a:ext uri="{FF2B5EF4-FFF2-40B4-BE49-F238E27FC236}">
                <a16:creationId xmlns:a16="http://schemas.microsoft.com/office/drawing/2014/main" id="{74EF41AF-AF60-3D46-D6DE-04B0A1A8453F}"/>
              </a:ext>
            </a:extLst>
          </p:cNvPr>
          <p:cNvCxnSpPr>
            <a:cxnSpLocks/>
          </p:cNvCxnSpPr>
          <p:nvPr/>
        </p:nvCxnSpPr>
        <p:spPr>
          <a:xfrm flipH="1">
            <a:off x="2797791" y="4412931"/>
            <a:ext cx="1803210" cy="0"/>
          </a:xfrm>
          <a:prstGeom prst="straightConnector1">
            <a:avLst/>
          </a:prstGeom>
          <a:ln w="698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>
            <a:extLst>
              <a:ext uri="{FF2B5EF4-FFF2-40B4-BE49-F238E27FC236}">
                <a16:creationId xmlns:a16="http://schemas.microsoft.com/office/drawing/2014/main" id="{A5F4A562-24CF-9515-3652-0AC0E9D08CEE}"/>
              </a:ext>
            </a:extLst>
          </p:cNvPr>
          <p:cNvCxnSpPr>
            <a:cxnSpLocks/>
          </p:cNvCxnSpPr>
          <p:nvPr/>
        </p:nvCxnSpPr>
        <p:spPr>
          <a:xfrm flipH="1" flipV="1">
            <a:off x="2919470" y="1366228"/>
            <a:ext cx="2319370" cy="352252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0" name="TextBox 239">
            <a:extLst>
              <a:ext uri="{FF2B5EF4-FFF2-40B4-BE49-F238E27FC236}">
                <a16:creationId xmlns:a16="http://schemas.microsoft.com/office/drawing/2014/main" id="{667D2819-555F-9524-94D0-E1D01FF02019}"/>
              </a:ext>
            </a:extLst>
          </p:cNvPr>
          <p:cNvSpPr txBox="1"/>
          <p:nvPr/>
        </p:nvSpPr>
        <p:spPr>
          <a:xfrm>
            <a:off x="69490" y="936724"/>
            <a:ext cx="3794821" cy="40011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exchange: 0.45 W/m at 1.9 K</a:t>
            </a:r>
            <a:endParaRPr kumimoji="0" lang="fr-FR" sz="20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1" name="TextBox 240">
            <a:extLst>
              <a:ext uri="{FF2B5EF4-FFF2-40B4-BE49-F238E27FC236}">
                <a16:creationId xmlns:a16="http://schemas.microsoft.com/office/drawing/2014/main" id="{AE7743C1-7473-A81F-BEA9-2EC02E31218F}"/>
              </a:ext>
            </a:extLst>
          </p:cNvPr>
          <p:cNvSpPr txBox="1"/>
          <p:nvPr/>
        </p:nvSpPr>
        <p:spPr>
          <a:xfrm>
            <a:off x="20730" y="4275041"/>
            <a:ext cx="2765748" cy="307777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extraction: 0.15 W/m at 10 K</a:t>
            </a:r>
            <a:endParaRPr kumimoji="0" lang="fr-FR" sz="14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2" name="TextBox 241">
            <a:extLst>
              <a:ext uri="{FF2B5EF4-FFF2-40B4-BE49-F238E27FC236}">
                <a16:creationId xmlns:a16="http://schemas.microsoft.com/office/drawing/2014/main" id="{BB402751-1EC8-9C95-2DF4-19652F7F5E08}"/>
              </a:ext>
            </a:extLst>
          </p:cNvPr>
          <p:cNvSpPr txBox="1"/>
          <p:nvPr/>
        </p:nvSpPr>
        <p:spPr>
          <a:xfrm>
            <a:off x="45956" y="3660692"/>
            <a:ext cx="2819683" cy="338554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Heat extraction: </a:t>
            </a:r>
            <a:r>
              <a:rPr lang="en-US" sz="1600" b="1" dirty="0">
                <a:solidFill>
                  <a:srgbClr val="00B0F0"/>
                </a:solidFill>
                <a:latin typeface="Calibri" panose="020F0502020204030204"/>
              </a:rPr>
              <a:t>5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W/m at 50 K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241B40AF-5140-0457-77C3-2A77EF3681F8}"/>
              </a:ext>
            </a:extLst>
          </p:cNvPr>
          <p:cNvSpPr txBox="1"/>
          <p:nvPr/>
        </p:nvSpPr>
        <p:spPr>
          <a:xfrm>
            <a:off x="74295" y="1889755"/>
            <a:ext cx="2515069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radiation from vacuum vessel at room temperature (293 K) to thermal shield (50 K)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AE4E79B2-8328-F1F6-68AB-AD2E2643AADE}"/>
              </a:ext>
            </a:extLst>
          </p:cNvPr>
          <p:cNvSpPr txBox="1"/>
          <p:nvPr/>
        </p:nvSpPr>
        <p:spPr>
          <a:xfrm>
            <a:off x="98225" y="2822844"/>
            <a:ext cx="2431524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Thermal radiation from thermal shield (50 K) to magnet (1.9 K)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46" name="Straight Arrow Connector 245">
            <a:extLst>
              <a:ext uri="{FF2B5EF4-FFF2-40B4-BE49-F238E27FC236}">
                <a16:creationId xmlns:a16="http://schemas.microsoft.com/office/drawing/2014/main" id="{C81B3B22-98AD-25FB-E02F-9A199820DA86}"/>
              </a:ext>
            </a:extLst>
          </p:cNvPr>
          <p:cNvCxnSpPr>
            <a:cxnSpLocks/>
          </p:cNvCxnSpPr>
          <p:nvPr/>
        </p:nvCxnSpPr>
        <p:spPr>
          <a:xfrm flipV="1">
            <a:off x="2589364" y="1779969"/>
            <a:ext cx="877167" cy="40375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Straight Arrow Connector 248">
            <a:extLst>
              <a:ext uri="{FF2B5EF4-FFF2-40B4-BE49-F238E27FC236}">
                <a16:creationId xmlns:a16="http://schemas.microsoft.com/office/drawing/2014/main" id="{20C64A37-ED57-8219-365E-E6FCBE42C645}"/>
              </a:ext>
            </a:extLst>
          </p:cNvPr>
          <p:cNvCxnSpPr>
            <a:cxnSpLocks/>
          </p:cNvCxnSpPr>
          <p:nvPr/>
        </p:nvCxnSpPr>
        <p:spPr>
          <a:xfrm>
            <a:off x="2521125" y="3053676"/>
            <a:ext cx="1423079" cy="23083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4B7D4744-AD2D-921A-7640-5D805C08A3D5}"/>
              </a:ext>
            </a:extLst>
          </p:cNvPr>
          <p:cNvGrpSpPr/>
          <p:nvPr/>
        </p:nvGrpSpPr>
        <p:grpSpPr>
          <a:xfrm>
            <a:off x="7474844" y="104809"/>
            <a:ext cx="4717156" cy="6597592"/>
            <a:chOff x="7419759" y="126843"/>
            <a:chExt cx="4785278" cy="6565347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A192B804-E5F3-B0F8-837F-7A052086DE5C}"/>
                </a:ext>
              </a:extLst>
            </p:cNvPr>
            <p:cNvSpPr/>
            <p:nvPr/>
          </p:nvSpPr>
          <p:spPr>
            <a:xfrm>
              <a:off x="8134466" y="383565"/>
              <a:ext cx="4070571" cy="63086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9EFF3E61-680A-FCE7-B9C4-D7101C038350}"/>
                </a:ext>
              </a:extLst>
            </p:cNvPr>
            <p:cNvSpPr/>
            <p:nvPr/>
          </p:nvSpPr>
          <p:spPr>
            <a:xfrm rot="2990304">
              <a:off x="7145635" y="402633"/>
              <a:ext cx="1811109" cy="1259530"/>
            </a:xfrm>
            <a:prstGeom prst="triangle">
              <a:avLst>
                <a:gd name="adj" fmla="val 372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129D00C4-09D4-DEC2-2C3C-41EC9B4417B6}"/>
                </a:ext>
              </a:extLst>
            </p:cNvPr>
            <p:cNvSpPr/>
            <p:nvPr/>
          </p:nvSpPr>
          <p:spPr>
            <a:xfrm rot="7560369">
              <a:off x="7143969" y="4376988"/>
              <a:ext cx="1811109" cy="1259530"/>
            </a:xfrm>
            <a:prstGeom prst="triangle">
              <a:avLst>
                <a:gd name="adj" fmla="val 3728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C32E973B-7703-A6A3-0978-7A5ACACC3244}"/>
              </a:ext>
            </a:extLst>
          </p:cNvPr>
          <p:cNvSpPr txBox="1">
            <a:spLocks/>
          </p:cNvSpPr>
          <p:nvPr/>
        </p:nvSpPr>
        <p:spPr>
          <a:xfrm>
            <a:off x="8502503" y="0"/>
            <a:ext cx="2982569" cy="49118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325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solidFill>
                  <a:srgbClr val="0070C0"/>
                </a:solidFill>
              </a:rPr>
              <a:t>LHC magnet Cryostats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FE64EB3-88D2-1BA9-66A6-3DABBCEF82C9}"/>
              </a:ext>
            </a:extLst>
          </p:cNvPr>
          <p:cNvSpPr txBox="1">
            <a:spLocks/>
          </p:cNvSpPr>
          <p:nvPr/>
        </p:nvSpPr>
        <p:spPr>
          <a:xfrm>
            <a:off x="8353478" y="609625"/>
            <a:ext cx="2769722" cy="1164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Static Heat Loads: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0.25 W/m at 1.9 K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5 W/m at 50-65 K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7EB47AB-D908-DD2D-27D0-0D52B8A566EC}"/>
              </a:ext>
            </a:extLst>
          </p:cNvPr>
          <p:cNvSpPr txBox="1">
            <a:spLocks/>
          </p:cNvSpPr>
          <p:nvPr/>
        </p:nvSpPr>
        <p:spPr>
          <a:xfrm>
            <a:off x="8379678" y="1718480"/>
            <a:ext cx="3650293" cy="130867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Dynamic Heat Loads</a:t>
            </a:r>
            <a:r>
              <a:rPr lang="en-US" sz="2000" dirty="0">
                <a:solidFill>
                  <a:srgbClr val="0070C0"/>
                </a:solidFill>
              </a:rPr>
              <a:t> (resistive heating + beam induced effects):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~ 0.2 W/m at 1.9 K (magnet)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>
                <a:solidFill>
                  <a:srgbClr val="0070C0"/>
                </a:solidFill>
              </a:rPr>
              <a:t>~ 0.15 W/m at 4.6-20 K (beam-screen)</a:t>
            </a:r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7A5970A8-54C3-9A3D-2C1A-20694F85D3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2083886"/>
              </p:ext>
            </p:extLst>
          </p:nvPr>
        </p:nvGraphicFramePr>
        <p:xfrm>
          <a:off x="8201023" y="3997855"/>
          <a:ext cx="38639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4" imgW="3863446" imgH="1287890" progId="Excel.Sheet.12">
                  <p:embed/>
                </p:oleObj>
              </mc:Choice>
              <mc:Fallback>
                <p:oleObj name="Worksheet" r:id="rId4" imgW="3863446" imgH="12878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201023" y="3997855"/>
                        <a:ext cx="3863975" cy="12874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2" name="TextBox 251">
            <a:extLst>
              <a:ext uri="{FF2B5EF4-FFF2-40B4-BE49-F238E27FC236}">
                <a16:creationId xmlns:a16="http://schemas.microsoft.com/office/drawing/2014/main" id="{2C385EAE-D445-F75C-7DFF-C51D3986BCF3}"/>
              </a:ext>
            </a:extLst>
          </p:cNvPr>
          <p:cNvSpPr txBox="1"/>
          <p:nvPr/>
        </p:nvSpPr>
        <p:spPr>
          <a:xfrm>
            <a:off x="8468237" y="3563529"/>
            <a:ext cx="3434901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Refrigeration power (for 1 m cryostat)</a:t>
            </a:r>
          </a:p>
        </p:txBody>
      </p:sp>
    </p:spTree>
    <p:extLst>
      <p:ext uri="{BB962C8B-B14F-4D97-AF65-F5344CB8AC3E}">
        <p14:creationId xmlns:p14="http://schemas.microsoft.com/office/powerpoint/2010/main" val="85617782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25" y="136525"/>
            <a:ext cx="11089460" cy="557587"/>
          </a:xfrm>
        </p:spPr>
        <p:txBody>
          <a:bodyPr>
            <a:normAutofit/>
          </a:bodyPr>
          <a:lstStyle/>
          <a:p>
            <a:r>
              <a:rPr lang="en-US" sz="2800" dirty="0"/>
              <a:t>Feedthroughs in cryostats and heat intercepts</a:t>
            </a:r>
            <a:endParaRPr lang="en-GB" sz="2800" dirty="0"/>
          </a:p>
        </p:txBody>
      </p:sp>
      <p:grpSp>
        <p:nvGrpSpPr>
          <p:cNvPr id="5" name="Group 73"/>
          <p:cNvGrpSpPr>
            <a:grpSpLocks/>
          </p:cNvGrpSpPr>
          <p:nvPr/>
        </p:nvGrpSpPr>
        <p:grpSpPr bwMode="auto">
          <a:xfrm>
            <a:off x="1838823" y="817222"/>
            <a:ext cx="3854981" cy="2691217"/>
            <a:chOff x="448" y="592"/>
            <a:chExt cx="5454" cy="3748"/>
          </a:xfrm>
        </p:grpSpPr>
        <p:pic>
          <p:nvPicPr>
            <p:cNvPr id="6" name="Picture 50" descr="LHC_Dip_Xsect107v200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52"/>
            <p:cNvSpPr txBox="1">
              <a:spLocks noChangeArrowheads="1"/>
            </p:cNvSpPr>
            <p:nvPr/>
          </p:nvSpPr>
          <p:spPr bwMode="auto">
            <a:xfrm>
              <a:off x="448" y="648"/>
              <a:ext cx="1219" cy="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LHC Main dipole </a:t>
              </a:r>
            </a:p>
          </p:txBody>
        </p:sp>
        <p:sp>
          <p:nvSpPr>
            <p:cNvPr id="10" name="Text Box 56"/>
            <p:cNvSpPr txBox="1">
              <a:spLocks noChangeArrowheads="1"/>
            </p:cNvSpPr>
            <p:nvPr/>
          </p:nvSpPr>
          <p:spPr bwMode="auto">
            <a:xfrm>
              <a:off x="3082" y="3424"/>
              <a:ext cx="2820" cy="3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sz="1000" b="1" dirty="0">
                  <a:solidFill>
                    <a:srgbClr val="000000"/>
                  </a:solidFill>
                  <a:latin typeface="Book Antiqua" pitchFamily="18" charset="0"/>
                </a:rPr>
                <a:t>Magnet Support Posts (GFRE)</a:t>
              </a:r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 flipH="1" flipV="1">
              <a:off x="2955" y="3098"/>
              <a:ext cx="1238" cy="404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endParaRPr lang="en-GB"/>
            </a:p>
          </p:txBody>
        </p:sp>
        <p:sp>
          <p:nvSpPr>
            <p:cNvPr id="17" name="Rectangle 70"/>
            <p:cNvSpPr>
              <a:spLocks noChangeArrowheads="1"/>
            </p:cNvSpPr>
            <p:nvPr/>
          </p:nvSpPr>
          <p:spPr bwMode="auto">
            <a:xfrm>
              <a:off x="4312" y="3818"/>
              <a:ext cx="267" cy="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6071036" y="666879"/>
            <a:ext cx="5763913" cy="257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sz="2000" kern="0" dirty="0"/>
              <a:t>Solid conduction paths: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Supporting systems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Current leads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RF main coupler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Instrumentation feed-throughs</a:t>
            </a:r>
            <a:r>
              <a:rPr lang="en-US" sz="1800" kern="0" dirty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Beam tubes Cold-to-Warm (CWT) transitions</a:t>
            </a:r>
          </a:p>
          <a:p>
            <a:pPr eaLnBrk="1" hangingPunct="1">
              <a:lnSpc>
                <a:spcPct val="90000"/>
              </a:lnSpc>
            </a:pPr>
            <a:r>
              <a:rPr lang="en-US" sz="1800" kern="0" dirty="0">
                <a:solidFill>
                  <a:srgbClr val="0066FF"/>
                </a:solidFill>
              </a:rPr>
              <a:t>…</a:t>
            </a:r>
            <a:r>
              <a:rPr lang="en-US" sz="1800" kern="0" dirty="0"/>
              <a:t> </a:t>
            </a:r>
            <a:endParaRPr lang="en-GB" sz="1800" kern="0" dirty="0"/>
          </a:p>
        </p:txBody>
      </p:sp>
      <p:pic>
        <p:nvPicPr>
          <p:cNvPr id="19" name="Picture 18" descr="F:\Project\HFM\Pictures\120717\General 3D cut view 2 27_07_01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4196" y="3174579"/>
            <a:ext cx="1862925" cy="343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 Box 56"/>
          <p:cNvSpPr txBox="1">
            <a:spLocks noChangeArrowheads="1"/>
          </p:cNvSpPr>
          <p:nvPr/>
        </p:nvSpPr>
        <p:spPr bwMode="auto">
          <a:xfrm>
            <a:off x="1838824" y="3385328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Current leads</a:t>
            </a:r>
          </a:p>
        </p:txBody>
      </p:sp>
      <p:sp>
        <p:nvSpPr>
          <p:cNvPr id="21" name="Line 63"/>
          <p:cNvSpPr>
            <a:spLocks noChangeShapeType="1"/>
          </p:cNvSpPr>
          <p:nvPr/>
        </p:nvSpPr>
        <p:spPr bwMode="auto">
          <a:xfrm flipH="1">
            <a:off x="1652345" y="3585382"/>
            <a:ext cx="695982" cy="2476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4" name="Picture 7" descr="IMG_087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5049" y="3524827"/>
            <a:ext cx="1945189" cy="2808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56"/>
          <p:cNvSpPr txBox="1">
            <a:spLocks noChangeArrowheads="1"/>
          </p:cNvSpPr>
          <p:nvPr/>
        </p:nvSpPr>
        <p:spPr bwMode="auto">
          <a:xfrm>
            <a:off x="7716006" y="3429000"/>
            <a:ext cx="1805158" cy="40011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LHC instrumentation capillary at assembly</a:t>
            </a:r>
          </a:p>
        </p:txBody>
      </p:sp>
      <p:sp>
        <p:nvSpPr>
          <p:cNvPr id="26" name="Line 63"/>
          <p:cNvSpPr>
            <a:spLocks noChangeShapeType="1"/>
          </p:cNvSpPr>
          <p:nvPr/>
        </p:nvSpPr>
        <p:spPr bwMode="auto">
          <a:xfrm>
            <a:off x="8486936" y="3860469"/>
            <a:ext cx="1728192" cy="1591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28" name="Image 8" descr="coupe axonoTSM02.jpg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673000" y="4113195"/>
            <a:ext cx="3043006" cy="230263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 Box 56"/>
          <p:cNvSpPr txBox="1">
            <a:spLocks noChangeArrowheads="1"/>
          </p:cNvSpPr>
          <p:nvPr/>
        </p:nvSpPr>
        <p:spPr bwMode="auto">
          <a:xfrm>
            <a:off x="4673000" y="3737223"/>
            <a:ext cx="1805158" cy="24622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buFontTx/>
              <a:buNone/>
            </a:pPr>
            <a:r>
              <a:rPr lang="en-US" sz="1000" b="1" dirty="0">
                <a:solidFill>
                  <a:srgbClr val="000000"/>
                </a:solidFill>
                <a:latin typeface="Book Antiqua" pitchFamily="18" charset="0"/>
              </a:rPr>
              <a:t>CWT SPL </a:t>
            </a:r>
            <a:r>
              <a:rPr lang="en-US" sz="1000" b="1" dirty="0" err="1">
                <a:solidFill>
                  <a:srgbClr val="000000"/>
                </a:solidFill>
                <a:latin typeface="Book Antiqua" pitchFamily="18" charset="0"/>
              </a:rPr>
              <a:t>cryomodule</a:t>
            </a:r>
            <a:endParaRPr lang="en-US" sz="1000" b="1" dirty="0">
              <a:solidFill>
                <a:srgbClr val="000000"/>
              </a:solidFill>
              <a:latin typeface="Book Antiqua" pitchFamily="18" charset="0"/>
            </a:endParaRPr>
          </a:p>
        </p:txBody>
      </p:sp>
      <p:sp>
        <p:nvSpPr>
          <p:cNvPr id="30" name="Line 63"/>
          <p:cNvSpPr>
            <a:spLocks noChangeShapeType="1"/>
          </p:cNvSpPr>
          <p:nvPr/>
        </p:nvSpPr>
        <p:spPr bwMode="auto">
          <a:xfrm>
            <a:off x="5575579" y="3990085"/>
            <a:ext cx="1052950" cy="1274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C8C56A-2539-E57B-43BE-C299EA6D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36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B2F861C-D79C-1988-2DA9-9147A24BDD44}"/>
              </a:ext>
            </a:extLst>
          </p:cNvPr>
          <p:cNvSpPr txBox="1"/>
          <p:nvPr/>
        </p:nvSpPr>
        <p:spPr>
          <a:xfrm>
            <a:off x="-81625" y="6546337"/>
            <a:ext cx="28117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Vertical cold magnet test cryostat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42A54B1-E5A8-E176-C42B-C31B51EAFEC9}"/>
              </a:ext>
            </a:extLst>
          </p:cNvPr>
          <p:cNvSpPr txBox="1"/>
          <p:nvPr/>
        </p:nvSpPr>
        <p:spPr>
          <a:xfrm>
            <a:off x="5251916" y="6434190"/>
            <a:ext cx="14924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SPL cryomodule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5A1DED-564C-9FCA-F3B3-61EBE9027210}"/>
              </a:ext>
            </a:extLst>
          </p:cNvPr>
          <p:cNvSpPr txBox="1"/>
          <p:nvPr/>
        </p:nvSpPr>
        <p:spPr>
          <a:xfrm>
            <a:off x="9403420" y="6333115"/>
            <a:ext cx="2204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LHC Quadrupole cryostat</a:t>
            </a:r>
            <a:endParaRPr lang="fr-FR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630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71D04F-ED7B-205D-B538-ECEA4EB3D8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9A463-AB5C-AC8A-ED7E-AEB74DD4C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206" y="2629959"/>
            <a:ext cx="11089460" cy="799041"/>
          </a:xfrm>
        </p:spPr>
        <p:txBody>
          <a:bodyPr/>
          <a:lstStyle/>
          <a:p>
            <a:pPr algn="ctr"/>
            <a:r>
              <a:rPr lang="en-GB" dirty="0"/>
              <a:t>Thermal conduction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275F9A-B3AB-D90E-A356-8EB5C3C40D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10212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43020" y="852182"/>
            <a:ext cx="5722493" cy="79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l-GR" sz="2000" kern="0" dirty="0">
                <a:latin typeface="Calibri Light" panose="020F0302020204030204" pitchFamily="34" charset="0"/>
                <a:cs typeface="Calibri Light" panose="020F0302020204030204" pitchFamily="34" charset="0"/>
              </a:rPr>
              <a:t>Δ</a:t>
            </a:r>
            <a:r>
              <a:rPr lang="en-GB" sz="2000" kern="0" dirty="0"/>
              <a:t>T in a body </a:t>
            </a:r>
            <a:r>
              <a:rPr lang="en-GB" sz="2000" kern="0" dirty="0">
                <a:sym typeface="Wingdings" panose="05000000000000000000" pitchFamily="2" charset="2"/>
              </a:rPr>
              <a:t> </a:t>
            </a:r>
            <a:r>
              <a:rPr lang="en-GB" sz="2000" kern="0" dirty="0"/>
              <a:t>heat transfer from the high T to the low T (</a:t>
            </a:r>
            <a:r>
              <a:rPr lang="en-GB" sz="2000" kern="0" dirty="0">
                <a:solidFill>
                  <a:srgbClr val="0066CC"/>
                </a:solidFill>
              </a:rPr>
              <a:t>Fourier Law</a:t>
            </a:r>
            <a:r>
              <a:rPr lang="en-GB" sz="2000" kern="0" dirty="0"/>
              <a:t>):</a:t>
            </a:r>
          </a:p>
        </p:txBody>
      </p:sp>
      <p:graphicFrame>
        <p:nvGraphicFramePr>
          <p:cNvPr id="6" name="Object 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7011242" y="852182"/>
          <a:ext cx="2508736" cy="635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43000" imgH="368300" progId="Equation.3">
                  <p:embed/>
                </p:oleObj>
              </mc:Choice>
              <mc:Fallback>
                <p:oleObj name="Equation" r:id="rId2" imgW="1143000" imgH="368300" progId="Equation.3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11242" y="852182"/>
                        <a:ext cx="2508736" cy="635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3020" y="1712026"/>
            <a:ext cx="614127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For one-dimensional problems (ex. a bar or tube):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43020" y="2690010"/>
            <a:ext cx="6576509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the </a:t>
            </a:r>
            <a:r>
              <a:rPr lang="en-GB" sz="2000" dirty="0">
                <a:solidFill>
                  <a:srgbClr val="0070C0"/>
                </a:solidFill>
              </a:rPr>
              <a:t>thermal conductivity (W m</a:t>
            </a:r>
            <a:r>
              <a:rPr lang="en-GB" sz="2000" baseline="30000" dirty="0">
                <a:solidFill>
                  <a:srgbClr val="0070C0"/>
                </a:solidFill>
              </a:rPr>
              <a:t>-1 </a:t>
            </a:r>
            <a:r>
              <a:rPr lang="en-GB" sz="2000" dirty="0">
                <a:solidFill>
                  <a:srgbClr val="0070C0"/>
                </a:solidFill>
              </a:rPr>
              <a:t>K</a:t>
            </a:r>
            <a:r>
              <a:rPr lang="en-GB" sz="2000" baseline="30000" dirty="0">
                <a:solidFill>
                  <a:srgbClr val="0070C0"/>
                </a:solidFill>
              </a:rPr>
              <a:t>-1</a:t>
            </a:r>
            <a:r>
              <a:rPr lang="en-GB" sz="2000" dirty="0">
                <a:solidFill>
                  <a:srgbClr val="0070C0"/>
                </a:solidFill>
              </a:rPr>
              <a:t>), </a:t>
            </a:r>
            <a:r>
              <a:rPr lang="en-GB" sz="2000" dirty="0"/>
              <a:t>normally a function of P,T, material structure, non-homogeneity, anisotropy (ex. Composite materials). </a:t>
            </a:r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228590" y="4313359"/>
            <a:ext cx="6109054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k is strongly </a:t>
            </a:r>
            <a:r>
              <a:rPr lang="en-GB" sz="2000" dirty="0">
                <a:solidFill>
                  <a:srgbClr val="0070C0"/>
                </a:solidFill>
              </a:rPr>
              <a:t>T-dependent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0070C0"/>
                </a:solidFill>
              </a:rPr>
              <a:t>non-linear at low T</a:t>
            </a:r>
          </a:p>
        </p:txBody>
      </p:sp>
      <p:sp>
        <p:nvSpPr>
          <p:cNvPr id="13" name="Rectangle 13"/>
          <p:cNvSpPr>
            <a:spLocks noChangeArrowheads="1"/>
          </p:cNvSpPr>
          <p:nvPr/>
        </p:nvSpPr>
        <p:spPr bwMode="auto">
          <a:xfrm>
            <a:off x="244700" y="5107920"/>
            <a:ext cx="5851299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GB" sz="2000" dirty="0"/>
              <a:t>“good conductors” vs. “poor conductors” </a:t>
            </a:r>
            <a:r>
              <a:rPr lang="en-GB" sz="2000" dirty="0">
                <a:sym typeface="Wingdings" pitchFamily="2" charset="2"/>
              </a:rPr>
              <a:t> k range ~ </a:t>
            </a:r>
            <a:r>
              <a:rPr lang="en-GB" sz="2000" dirty="0">
                <a:solidFill>
                  <a:srgbClr val="0070C0"/>
                </a:solidFill>
                <a:sym typeface="Wingdings" pitchFamily="2" charset="2"/>
              </a:rPr>
              <a:t>5-6 orders of magnitude</a:t>
            </a:r>
            <a:endParaRPr lang="en-GB" sz="2000" dirty="0">
              <a:solidFill>
                <a:srgbClr val="0070C0"/>
              </a:solidFill>
            </a:endParaRPr>
          </a:p>
        </p:txBody>
      </p:sp>
      <p:grpSp>
        <p:nvGrpSpPr>
          <p:cNvPr id="15" name="Group 24"/>
          <p:cNvGrpSpPr>
            <a:grpSpLocks/>
          </p:cNvGrpSpPr>
          <p:nvPr/>
        </p:nvGrpSpPr>
        <p:grpSpPr bwMode="auto">
          <a:xfrm>
            <a:off x="6591384" y="199488"/>
            <a:ext cx="3102170" cy="755706"/>
            <a:chOff x="4014" y="572"/>
            <a:chExt cx="1559" cy="254"/>
          </a:xfrm>
        </p:grpSpPr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4225" y="614"/>
              <a:ext cx="1141" cy="53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Text Box 19"/>
            <p:cNvSpPr txBox="1">
              <a:spLocks noChangeArrowheads="1"/>
            </p:cNvSpPr>
            <p:nvPr/>
          </p:nvSpPr>
          <p:spPr bwMode="auto">
            <a:xfrm>
              <a:off x="5329" y="572"/>
              <a:ext cx="244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Tw</a:t>
              </a:r>
            </a:p>
          </p:txBody>
        </p:sp>
        <p:sp>
          <p:nvSpPr>
            <p:cNvPr id="18" name="Text Box 20"/>
            <p:cNvSpPr txBox="1">
              <a:spLocks noChangeArrowheads="1"/>
            </p:cNvSpPr>
            <p:nvPr/>
          </p:nvSpPr>
          <p:spPr bwMode="auto">
            <a:xfrm>
              <a:off x="4014" y="572"/>
              <a:ext cx="214" cy="1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r>
                <a:rPr lang="en-US" sz="1200"/>
                <a:t>Tc</a:t>
              </a:r>
            </a:p>
          </p:txBody>
        </p:sp>
        <p:graphicFrame>
          <p:nvGraphicFramePr>
            <p:cNvPr id="19" name="Object 21"/>
            <p:cNvGraphicFramePr>
              <a:graphicFrameLocks noChangeAspect="1"/>
            </p:cNvGraphicFramePr>
            <p:nvPr/>
          </p:nvGraphicFramePr>
          <p:xfrm>
            <a:off x="4517" y="615"/>
            <a:ext cx="422" cy="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4" imgW="304800" imgH="304800" progId="Designer.Drawing.7">
                    <p:embed/>
                  </p:oleObj>
                </mc:Choice>
                <mc:Fallback>
                  <p:oleObj name="Designer Drawing" r:id="rId4" imgW="304800" imgH="304800" progId="Designer.Drawing.7">
                    <p:embed/>
                    <p:pic>
                      <p:nvPicPr>
                        <p:cNvPr id="19" name="Object 2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17" y="615"/>
                          <a:ext cx="422" cy="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0" name="Object 23"/>
            <p:cNvGraphicFramePr>
              <a:graphicFrameLocks noChangeAspect="1"/>
            </p:cNvGraphicFramePr>
            <p:nvPr/>
          </p:nvGraphicFramePr>
          <p:xfrm>
            <a:off x="4694" y="663"/>
            <a:ext cx="214" cy="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77723" imgH="368140" progId="Equation.3">
                    <p:embed/>
                  </p:oleObj>
                </mc:Choice>
                <mc:Fallback>
                  <p:oleObj name="Equation" r:id="rId6" imgW="177723" imgH="368140" progId="Equation.3">
                    <p:embed/>
                    <p:pic>
                      <p:nvPicPr>
                        <p:cNvPr id="20" name="Object 2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94" y="663"/>
                          <a:ext cx="214" cy="16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21" name="Picture 3" descr="Thermal conducivity">
            <a:extLst>
              <a:ext uri="{FF2B5EF4-FFF2-40B4-BE49-F238E27FC236}">
                <a16:creationId xmlns:a16="http://schemas.microsoft.com/office/drawing/2014/main" id="{177849D7-6EF7-4F9F-A3C2-052849B2B4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913" y="2140656"/>
            <a:ext cx="4139154" cy="471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838C4A4-5081-498B-AFDB-79FC979669E8}"/>
              </a:ext>
            </a:extLst>
          </p:cNvPr>
          <p:cNvCxnSpPr>
            <a:cxnSpLocks/>
          </p:cNvCxnSpPr>
          <p:nvPr/>
        </p:nvCxnSpPr>
        <p:spPr>
          <a:xfrm>
            <a:off x="6989584" y="2690010"/>
            <a:ext cx="21658" cy="37679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5613803-C3C6-45A2-B008-3AEE0661638E}"/>
              </a:ext>
            </a:extLst>
          </p:cNvPr>
          <p:cNvSpPr txBox="1"/>
          <p:nvPr/>
        </p:nvSpPr>
        <p:spPr>
          <a:xfrm rot="16200000">
            <a:off x="5849093" y="4479617"/>
            <a:ext cx="20233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6 orders of magnitude !</a:t>
            </a:r>
            <a:endParaRPr lang="fr-FR" sz="14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A70CF5-59B7-FE3F-646A-60524555D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38</a:t>
            </a:fld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051230945"/>
              </p:ext>
            </p:extLst>
          </p:nvPr>
        </p:nvGraphicFramePr>
        <p:xfrm>
          <a:off x="6989584" y="1588055"/>
          <a:ext cx="1442408" cy="731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825500" imgH="419100" progId="Equation.3">
                  <p:embed/>
                </p:oleObj>
              </mc:Choice>
              <mc:Fallback>
                <p:oleObj name="Equation" r:id="rId9" imgW="825500" imgH="419100" progId="Equation.3">
                  <p:embed/>
                  <p:pic>
                    <p:nvPicPr>
                      <p:cNvPr id="8" name="Content Placeholder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89584" y="1588055"/>
                        <a:ext cx="1442408" cy="73173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24425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88" y="116434"/>
            <a:ext cx="10461625" cy="576263"/>
          </a:xfrm>
        </p:spPr>
        <p:txBody>
          <a:bodyPr>
            <a:noAutofit/>
          </a:bodyPr>
          <a:lstStyle/>
          <a:p>
            <a:r>
              <a:rPr lang="en-GB" dirty="0"/>
              <a:t>The conduction equation (unidirectional case) </a:t>
            </a:r>
          </a:p>
        </p:txBody>
      </p:sp>
      <p:graphicFrame>
        <p:nvGraphicFramePr>
          <p:cNvPr id="4" name="Object 5"/>
          <p:cNvGraphicFramePr>
            <a:graphicFrameLocks noChangeAspect="1"/>
          </p:cNvGraphicFramePr>
          <p:nvPr/>
        </p:nvGraphicFramePr>
        <p:xfrm>
          <a:off x="6240463" y="1700809"/>
          <a:ext cx="12239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080" imgH="393480" progId="Equation.3">
                  <p:embed/>
                </p:oleObj>
              </mc:Choice>
              <mc:Fallback>
                <p:oleObj name="Equation" r:id="rId2" imgW="838080" imgH="393480" progId="Equation.3">
                  <p:embed/>
                  <p:pic>
                    <p:nvPicPr>
                      <p:cNvPr id="4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1700809"/>
                        <a:ext cx="1223962" cy="57467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chemeClr val="tx1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6197470" y="892177"/>
          <a:ext cx="446405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89300" imgH="457200" progId="Equation.3">
                  <p:embed/>
                </p:oleObj>
              </mc:Choice>
              <mc:Fallback>
                <p:oleObj name="Equation" r:id="rId4" imgW="3289300" imgH="457200" progId="Equation.3">
                  <p:embed/>
                  <p:pic>
                    <p:nvPicPr>
                      <p:cNvPr id="5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97470" y="892177"/>
                        <a:ext cx="4464050" cy="620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9"/>
          <p:cNvGraphicFramePr>
            <a:graphicFrameLocks noChangeAspect="1"/>
          </p:cNvGraphicFramePr>
          <p:nvPr/>
        </p:nvGraphicFramePr>
        <p:xfrm>
          <a:off x="6037263" y="2276476"/>
          <a:ext cx="3725862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552400" imgH="393480" progId="Equation.3">
                  <p:embed/>
                </p:oleObj>
              </mc:Choice>
              <mc:Fallback>
                <p:oleObj name="Equation" r:id="rId6" imgW="2552400" imgH="393480" progId="Equation.3">
                  <p:embed/>
                  <p:pic>
                    <p:nvPicPr>
                      <p:cNvPr id="6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37263" y="2276476"/>
                        <a:ext cx="3725862" cy="574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1"/>
          <p:cNvGraphicFramePr>
            <a:graphicFrameLocks noChangeAspect="1"/>
          </p:cNvGraphicFramePr>
          <p:nvPr/>
        </p:nvGraphicFramePr>
        <p:xfrm>
          <a:off x="6240463" y="2924176"/>
          <a:ext cx="15287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54100" imgH="393700" progId="Equation.3">
                  <p:embed/>
                </p:oleObj>
              </mc:Choice>
              <mc:Fallback>
                <p:oleObj name="Equation" r:id="rId8" imgW="1054100" imgH="393700" progId="Equation.3">
                  <p:embed/>
                  <p:pic>
                    <p:nvPicPr>
                      <p:cNvPr id="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0463" y="2924176"/>
                        <a:ext cx="1528762" cy="56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12"/>
          <p:cNvGraphicFramePr>
            <a:graphicFrameLocks noChangeAspect="1"/>
          </p:cNvGraphicFramePr>
          <p:nvPr/>
        </p:nvGraphicFramePr>
        <p:xfrm>
          <a:off x="3432175" y="3534679"/>
          <a:ext cx="4019550" cy="102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854200" imgH="482600" progId="Equation.3">
                  <p:embed/>
                </p:oleObj>
              </mc:Choice>
              <mc:Fallback>
                <p:oleObj name="Equation" r:id="rId10" imgW="1854200" imgH="482600" progId="Equation.3">
                  <p:embed/>
                  <p:pic>
                    <p:nvPicPr>
                      <p:cNvPr id="8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32175" y="3534679"/>
                        <a:ext cx="4019550" cy="1025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3359151" y="3544888"/>
            <a:ext cx="3457575" cy="1079500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19"/>
          <p:cNvSpPr>
            <a:spLocks noChangeShapeType="1"/>
          </p:cNvSpPr>
          <p:nvPr/>
        </p:nvSpPr>
        <p:spPr bwMode="auto">
          <a:xfrm flipV="1">
            <a:off x="4224338" y="4508500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Line 20"/>
          <p:cNvSpPr>
            <a:spLocks noChangeShapeType="1"/>
          </p:cNvSpPr>
          <p:nvPr/>
        </p:nvSpPr>
        <p:spPr bwMode="auto">
          <a:xfrm flipV="1">
            <a:off x="5173663" y="4494213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6008688" y="4510088"/>
            <a:ext cx="0" cy="6477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22"/>
          <p:cNvSpPr txBox="1">
            <a:spLocks noChangeArrowheads="1"/>
          </p:cNvSpPr>
          <p:nvPr/>
        </p:nvSpPr>
        <p:spPr bwMode="auto">
          <a:xfrm>
            <a:off x="3071814" y="4652963"/>
            <a:ext cx="11461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Longitudinal </a:t>
            </a:r>
          </a:p>
          <a:p>
            <a:pPr algn="ctr" eaLnBrk="1" hangingPunct="1"/>
            <a:r>
              <a:rPr lang="en-GB" sz="1200" b="1"/>
              <a:t>conduction</a:t>
            </a:r>
          </a:p>
        </p:txBody>
      </p:sp>
      <p:sp>
        <p:nvSpPr>
          <p:cNvPr id="14" name="Text Box 23"/>
          <p:cNvSpPr txBox="1">
            <a:spLocks noChangeArrowheads="1"/>
          </p:cNvSpPr>
          <p:nvPr/>
        </p:nvSpPr>
        <p:spPr bwMode="auto">
          <a:xfrm>
            <a:off x="4982035" y="4652963"/>
            <a:ext cx="102143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Internal</a:t>
            </a:r>
          </a:p>
          <a:p>
            <a:pPr algn="ctr" eaLnBrk="1" hangingPunct="1"/>
            <a:r>
              <a:rPr lang="en-GB" sz="1200" b="1"/>
              <a:t>heat</a:t>
            </a:r>
          </a:p>
          <a:p>
            <a:pPr algn="ctr" eaLnBrk="1" hangingPunct="1"/>
            <a:r>
              <a:rPr lang="en-GB" sz="1200" b="1"/>
              <a:t>generation</a:t>
            </a:r>
            <a:r>
              <a:rPr lang="en-GB" sz="1400" b="1"/>
              <a:t> </a:t>
            </a:r>
          </a:p>
        </p:txBody>
      </p:sp>
      <p:sp>
        <p:nvSpPr>
          <p:cNvPr id="15" name="Text Box 24"/>
          <p:cNvSpPr txBox="1">
            <a:spLocks noChangeArrowheads="1"/>
          </p:cNvSpPr>
          <p:nvPr/>
        </p:nvSpPr>
        <p:spPr bwMode="auto">
          <a:xfrm>
            <a:off x="6037263" y="4740275"/>
            <a:ext cx="819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GB" sz="1200" b="1"/>
              <a:t>Thermal </a:t>
            </a:r>
          </a:p>
          <a:p>
            <a:pPr algn="ctr" eaLnBrk="1" hangingPunct="1"/>
            <a:r>
              <a:rPr lang="en-GB" sz="1200" b="1"/>
              <a:t>inertia</a:t>
            </a:r>
          </a:p>
        </p:txBody>
      </p:sp>
      <p:sp>
        <p:nvSpPr>
          <p:cNvPr id="16" name="AutoShape 25"/>
          <p:cNvSpPr>
            <a:spLocks/>
          </p:cNvSpPr>
          <p:nvPr/>
        </p:nvSpPr>
        <p:spPr bwMode="auto">
          <a:xfrm>
            <a:off x="5880100" y="2004220"/>
            <a:ext cx="215900" cy="1353344"/>
          </a:xfrm>
          <a:prstGeom prst="leftBrace">
            <a:avLst>
              <a:gd name="adj1" fmla="val 472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7" name="Group 31"/>
          <p:cNvGrpSpPr>
            <a:grpSpLocks/>
          </p:cNvGrpSpPr>
          <p:nvPr/>
        </p:nvGrpSpPr>
        <p:grpSpPr bwMode="auto">
          <a:xfrm>
            <a:off x="5664201" y="1254920"/>
            <a:ext cx="360363" cy="1453355"/>
            <a:chOff x="2608" y="935"/>
            <a:chExt cx="227" cy="771"/>
          </a:xfrm>
        </p:grpSpPr>
        <p:sp>
          <p:nvSpPr>
            <p:cNvPr id="18" name="Line 28"/>
            <p:cNvSpPr>
              <a:spLocks noChangeShapeType="1"/>
            </p:cNvSpPr>
            <p:nvPr/>
          </p:nvSpPr>
          <p:spPr bwMode="auto">
            <a:xfrm>
              <a:off x="2608" y="935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29"/>
            <p:cNvSpPr>
              <a:spLocks noChangeShapeType="1"/>
            </p:cNvSpPr>
            <p:nvPr/>
          </p:nvSpPr>
          <p:spPr bwMode="auto">
            <a:xfrm>
              <a:off x="2608" y="935"/>
              <a:ext cx="0" cy="7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30"/>
            <p:cNvSpPr>
              <a:spLocks noChangeShapeType="1"/>
            </p:cNvSpPr>
            <p:nvPr/>
          </p:nvSpPr>
          <p:spPr bwMode="auto">
            <a:xfrm>
              <a:off x="2608" y="1706"/>
              <a:ext cx="9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pic>
        <p:nvPicPr>
          <p:cNvPr id="23" name="Picture 40" descr="conduction sketch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36613"/>
            <a:ext cx="3790950" cy="233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AutoShape 32"/>
          <p:cNvSpPr>
            <a:spLocks noChangeArrowheads="1"/>
          </p:cNvSpPr>
          <p:nvPr/>
        </p:nvSpPr>
        <p:spPr bwMode="auto">
          <a:xfrm>
            <a:off x="4943476" y="2681288"/>
            <a:ext cx="485775" cy="760412"/>
          </a:xfrm>
          <a:prstGeom prst="downArrow">
            <a:avLst>
              <a:gd name="adj1" fmla="val 50000"/>
              <a:gd name="adj2" fmla="val 391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752185" y="1906602"/>
            <a:ext cx="306846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(Fourier law of heat conduction)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64016" y="2994854"/>
            <a:ext cx="259648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>
                <a:latin typeface="Times New Roman" pitchFamily="18" charset="0"/>
                <a:cs typeface="Times New Roman" pitchFamily="18" charset="0"/>
              </a:rPr>
              <a:t>(change of internal energy) </a:t>
            </a:r>
            <a:endParaRPr lang="en-GB" sz="17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ADACFFB-3633-2637-590D-E68F80D9A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3760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43ED4F-FD78-4658-8940-263DA6A8A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Cryostats by their application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4A047511-CB1C-4EC2-9058-B5F3682CA6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65025740"/>
              </p:ext>
            </p:extLst>
          </p:nvPr>
        </p:nvGraphicFramePr>
        <p:xfrm>
          <a:off x="539111" y="964824"/>
          <a:ext cx="9894578" cy="52266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6A876D22-B4D6-4AF7-8B40-B4A7687683DF}"/>
              </a:ext>
            </a:extLst>
          </p:cNvPr>
          <p:cNvSpPr/>
          <p:nvPr/>
        </p:nvSpPr>
        <p:spPr>
          <a:xfrm>
            <a:off x="9483706" y="2397907"/>
            <a:ext cx="1484911" cy="942918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F027C0D-39A9-4600-81B6-09B4E7599E8E}"/>
              </a:ext>
            </a:extLst>
          </p:cNvPr>
          <p:cNvGrpSpPr/>
          <p:nvPr/>
        </p:nvGrpSpPr>
        <p:grpSpPr>
          <a:xfrm>
            <a:off x="9648697" y="2554648"/>
            <a:ext cx="1484911" cy="942918"/>
            <a:chOff x="6967854" y="1550433"/>
            <a:chExt cx="1484911" cy="942918"/>
          </a:xfrm>
        </p:grpSpPr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073B18D9-7584-4A0A-B326-E66E05ADCD7B}"/>
                </a:ext>
              </a:extLst>
            </p:cNvPr>
            <p:cNvSpPr/>
            <p:nvPr/>
          </p:nvSpPr>
          <p:spPr>
            <a:xfrm>
              <a:off x="6967854" y="1550433"/>
              <a:ext cx="1484911" cy="94291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5" name="Rectangle: Rounded Corners 5">
              <a:extLst>
                <a:ext uri="{FF2B5EF4-FFF2-40B4-BE49-F238E27FC236}">
                  <a16:creationId xmlns:a16="http://schemas.microsoft.com/office/drawing/2014/main" id="{2153B972-A13C-415D-BF2D-27679707CC10}"/>
                </a:ext>
              </a:extLst>
            </p:cNvPr>
            <p:cNvSpPr txBox="1"/>
            <p:nvPr/>
          </p:nvSpPr>
          <p:spPr>
            <a:xfrm>
              <a:off x="6995471" y="1578050"/>
              <a:ext cx="1429677" cy="88768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0" lvl="0" indent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1300" kern="1200" dirty="0"/>
                <a:t>Valve Boxes</a:t>
              </a:r>
              <a:endParaRPr lang="en-GB" sz="1300" kern="1200" dirty="0"/>
            </a:p>
          </p:txBody>
        </p:sp>
      </p:grpSp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275CFFB8-B65D-4D8F-B531-A54B72ADD075}"/>
              </a:ext>
            </a:extLst>
          </p:cNvPr>
          <p:cNvCxnSpPr>
            <a:cxnSpLocks/>
          </p:cNvCxnSpPr>
          <p:nvPr/>
        </p:nvCxnSpPr>
        <p:spPr>
          <a:xfrm>
            <a:off x="5839326" y="2213810"/>
            <a:ext cx="4494998" cy="12700"/>
          </a:xfrm>
          <a:prstGeom prst="bentConnector3">
            <a:avLst>
              <a:gd name="adj1" fmla="val 50000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16E2B9AA-D80C-4CBE-91D0-63E095258A9C}"/>
              </a:ext>
            </a:extLst>
          </p:cNvPr>
          <p:cNvCxnSpPr/>
          <p:nvPr/>
        </p:nvCxnSpPr>
        <p:spPr>
          <a:xfrm>
            <a:off x="8101263" y="2213810"/>
            <a:ext cx="0" cy="1840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CC5540B-09ED-4054-9291-F88391D7D8C1}"/>
              </a:ext>
            </a:extLst>
          </p:cNvPr>
          <p:cNvCxnSpPr/>
          <p:nvPr/>
        </p:nvCxnSpPr>
        <p:spPr>
          <a:xfrm>
            <a:off x="10323094" y="2226510"/>
            <a:ext cx="0" cy="18409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A65F93D-25B9-4700-B9E9-ECED396246F4}"/>
              </a:ext>
            </a:extLst>
          </p:cNvPr>
          <p:cNvSpPr/>
          <p:nvPr/>
        </p:nvSpPr>
        <p:spPr>
          <a:xfrm>
            <a:off x="5923722" y="4994031"/>
            <a:ext cx="3885561" cy="1368873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9981F5E-D4B8-4A9C-8024-FB9518D3171C}"/>
              </a:ext>
            </a:extLst>
          </p:cNvPr>
          <p:cNvSpPr/>
          <p:nvPr/>
        </p:nvSpPr>
        <p:spPr>
          <a:xfrm>
            <a:off x="7277100" y="2167160"/>
            <a:ext cx="4161691" cy="1368873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0A021C-AA8E-40CD-55EA-2D8844ADC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4593B92-9192-4FC8-10DD-D54AEED19B7A}"/>
              </a:ext>
            </a:extLst>
          </p:cNvPr>
          <p:cNvSpPr txBox="1"/>
          <p:nvPr/>
        </p:nvSpPr>
        <p:spPr>
          <a:xfrm>
            <a:off x="6302829" y="6381469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66FF"/>
                </a:solidFill>
              </a:rPr>
              <a:t>«Cryostats»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DD4D96-0E3C-7AFA-1BC6-0DD715D13D4A}"/>
              </a:ext>
            </a:extLst>
          </p:cNvPr>
          <p:cNvSpPr txBox="1"/>
          <p:nvPr/>
        </p:nvSpPr>
        <p:spPr>
          <a:xfrm>
            <a:off x="7875821" y="6374993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66FF"/>
                </a:solidFill>
              </a:rPr>
              <a:t>«</a:t>
            </a:r>
            <a:r>
              <a:rPr lang="fr-CH" dirty="0" err="1">
                <a:solidFill>
                  <a:srgbClr val="0066FF"/>
                </a:solidFill>
              </a:rPr>
              <a:t>Cryomodules</a:t>
            </a:r>
            <a:r>
              <a:rPr lang="fr-CH" dirty="0">
                <a:solidFill>
                  <a:srgbClr val="0066FF"/>
                </a:solidFill>
              </a:rPr>
              <a:t>»</a:t>
            </a:r>
            <a:endParaRPr lang="en-GB" dirty="0">
              <a:solidFill>
                <a:srgbClr val="0066FF"/>
              </a:solidFill>
            </a:endParaRPr>
          </a:p>
        </p:txBody>
      </p:sp>
      <p:cxnSp>
        <p:nvCxnSpPr>
          <p:cNvPr id="10" name="Connector: Curved 9">
            <a:extLst>
              <a:ext uri="{FF2B5EF4-FFF2-40B4-BE49-F238E27FC236}">
                <a16:creationId xmlns:a16="http://schemas.microsoft.com/office/drawing/2014/main" id="{264E738A-C529-09E5-ABB2-B807F027EB27}"/>
              </a:ext>
            </a:extLst>
          </p:cNvPr>
          <p:cNvCxnSpPr>
            <a:cxnSpLocks/>
          </p:cNvCxnSpPr>
          <p:nvPr/>
        </p:nvCxnSpPr>
        <p:spPr>
          <a:xfrm rot="16200000" flipH="1">
            <a:off x="5170131" y="2348272"/>
            <a:ext cx="2785805" cy="2153264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17CA285-C5FF-4B89-84DA-0C0D0F18AB8A}"/>
              </a:ext>
            </a:extLst>
          </p:cNvPr>
          <p:cNvSpPr txBox="1"/>
          <p:nvPr/>
        </p:nvSpPr>
        <p:spPr>
          <a:xfrm>
            <a:off x="6457681" y="1169396"/>
            <a:ext cx="506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 err="1">
                <a:solidFill>
                  <a:srgbClr val="0066FF"/>
                </a:solidFill>
              </a:rPr>
              <a:t>Industry</a:t>
            </a:r>
            <a:r>
              <a:rPr lang="fr-CH" i="1" dirty="0">
                <a:solidFill>
                  <a:srgbClr val="0066FF"/>
                </a:solidFill>
              </a:rPr>
              <a:t>, </a:t>
            </a:r>
            <a:r>
              <a:rPr lang="fr-CH" i="1" dirty="0" err="1">
                <a:solidFill>
                  <a:srgbClr val="0066FF"/>
                </a:solidFill>
              </a:rPr>
              <a:t>medical</a:t>
            </a:r>
            <a:r>
              <a:rPr lang="fr-CH" i="1" dirty="0">
                <a:solidFill>
                  <a:srgbClr val="0066FF"/>
                </a:solidFill>
              </a:rPr>
              <a:t> applications, </a:t>
            </a:r>
            <a:r>
              <a:rPr lang="fr-CH" i="1" dirty="0" err="1">
                <a:solidFill>
                  <a:srgbClr val="0066FF"/>
                </a:solidFill>
              </a:rPr>
              <a:t>research</a:t>
            </a:r>
            <a:r>
              <a:rPr lang="fr-CH" i="1" dirty="0">
                <a:solidFill>
                  <a:srgbClr val="0066FF"/>
                </a:solidFill>
              </a:rPr>
              <a:t> science</a:t>
            </a:r>
            <a:endParaRPr lang="en-GB" i="1" dirty="0">
              <a:solidFill>
                <a:srgbClr val="0066FF"/>
              </a:solidFill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A659F72-1CB3-C80D-B545-C644DFA29FD4}"/>
              </a:ext>
            </a:extLst>
          </p:cNvPr>
          <p:cNvSpPr/>
          <p:nvPr/>
        </p:nvSpPr>
        <p:spPr>
          <a:xfrm>
            <a:off x="4126875" y="5033119"/>
            <a:ext cx="1712451" cy="1329785"/>
          </a:xfrm>
          <a:prstGeom prst="roundRect">
            <a:avLst/>
          </a:prstGeom>
          <a:noFill/>
          <a:ln w="412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or: Curved 10">
            <a:extLst>
              <a:ext uri="{FF2B5EF4-FFF2-40B4-BE49-F238E27FC236}">
                <a16:creationId xmlns:a16="http://schemas.microsoft.com/office/drawing/2014/main" id="{88E50ADA-B8B0-CA61-AB67-BD6E245ED11B}"/>
              </a:ext>
            </a:extLst>
          </p:cNvPr>
          <p:cNvCxnSpPr>
            <a:cxnSpLocks/>
          </p:cNvCxnSpPr>
          <p:nvPr/>
        </p:nvCxnSpPr>
        <p:spPr>
          <a:xfrm rot="5400000">
            <a:off x="3693794" y="3172402"/>
            <a:ext cx="2730088" cy="560721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EB031E41-4A48-605F-E182-31EB7839308B}"/>
              </a:ext>
            </a:extLst>
          </p:cNvPr>
          <p:cNvGrpSpPr/>
          <p:nvPr/>
        </p:nvGrpSpPr>
        <p:grpSpPr>
          <a:xfrm>
            <a:off x="101825" y="2032000"/>
            <a:ext cx="1121558" cy="2283691"/>
            <a:chOff x="228282" y="1422400"/>
            <a:chExt cx="2087357" cy="3620926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8ADC650-82D4-7379-5725-61DF3A854C2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8282" y="1422400"/>
              <a:ext cx="2087357" cy="3413442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8639551-4A4D-070C-14A6-012BBF4E0A0B}"/>
                </a:ext>
              </a:extLst>
            </p:cNvPr>
            <p:cNvSpPr txBox="1"/>
            <p:nvPr/>
          </p:nvSpPr>
          <p:spPr>
            <a:xfrm>
              <a:off x="399869" y="4735549"/>
              <a:ext cx="15969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>
                  <a:solidFill>
                    <a:srgbClr val="0066FF"/>
                  </a:solidFill>
                </a:rPr>
                <a:t>240l </a:t>
              </a:r>
              <a:r>
                <a:rPr lang="fr-CH" sz="1400" dirty="0" err="1">
                  <a:solidFill>
                    <a:srgbClr val="0066FF"/>
                  </a:solidFill>
                </a:rPr>
                <a:t>LHe</a:t>
              </a:r>
              <a:r>
                <a:rPr lang="fr-CH" sz="1400" dirty="0">
                  <a:solidFill>
                    <a:srgbClr val="0066FF"/>
                  </a:solidFill>
                </a:rPr>
                <a:t> </a:t>
              </a:r>
              <a:r>
                <a:rPr lang="fr-CH" sz="1400" dirty="0" err="1">
                  <a:solidFill>
                    <a:srgbClr val="0066FF"/>
                  </a:solidFill>
                </a:rPr>
                <a:t>storage</a:t>
              </a:r>
              <a:r>
                <a:rPr lang="fr-CH" sz="1400" dirty="0">
                  <a:solidFill>
                    <a:srgbClr val="0066FF"/>
                  </a:solidFill>
                </a:rPr>
                <a:t> </a:t>
              </a:r>
              <a:endParaRPr lang="en-GB" sz="1400" dirty="0">
                <a:solidFill>
                  <a:srgbClr val="0066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808473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heat deposition and steady-state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931068" y="2011904"/>
          <a:ext cx="909638" cy="455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838200" imgH="419100" progId="Equation.3">
                  <p:embed/>
                </p:oleObj>
              </mc:Choice>
              <mc:Fallback>
                <p:oleObj name="Equation" r:id="rId2" imgW="838200" imgH="4191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068" y="2011904"/>
                        <a:ext cx="909638" cy="455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4079875" y="779118"/>
          <a:ext cx="2159000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269449" imgH="431613" progId="Equation.3">
                  <p:embed/>
                </p:oleObj>
              </mc:Choice>
              <mc:Fallback>
                <p:oleObj name="Equation" r:id="rId4" imgW="1269449" imgH="431613" progId="Equation.3">
                  <p:embed/>
                  <p:pic>
                    <p:nvPicPr>
                      <p:cNvPr id="5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9875" y="779118"/>
                        <a:ext cx="2159000" cy="735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69467" y="1156475"/>
            <a:ext cx="391040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/>
              <a:t> </a:t>
            </a:r>
            <a:r>
              <a:rPr lang="en-GB" sz="2800" b="1" dirty="0">
                <a:solidFill>
                  <a:srgbClr val="0066CC"/>
                </a:solidFill>
              </a:rPr>
              <a:t>If </a:t>
            </a:r>
            <a:r>
              <a:rPr lang="en-GB" sz="2800" b="1" i="1" dirty="0">
                <a:solidFill>
                  <a:srgbClr val="0066CC"/>
                </a:solidFill>
              </a:rPr>
              <a:t>k</a:t>
            </a:r>
            <a:r>
              <a:rPr lang="en-GB" sz="2800" b="1" dirty="0">
                <a:solidFill>
                  <a:srgbClr val="0066CC"/>
                </a:solidFill>
              </a:rPr>
              <a:t> constant with </a:t>
            </a:r>
            <a:r>
              <a:rPr lang="en-GB" sz="2800" b="1" i="1" dirty="0">
                <a:solidFill>
                  <a:srgbClr val="0066CC"/>
                </a:solidFill>
              </a:rPr>
              <a:t>T</a:t>
            </a:r>
            <a:r>
              <a:rPr lang="en-GB" sz="2800" b="1" dirty="0">
                <a:solidFill>
                  <a:srgbClr val="0066CC"/>
                </a:solidFill>
              </a:rPr>
              <a:t>: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839057" y="1073169"/>
            <a:ext cx="22320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2800" b="1" dirty="0">
                <a:solidFill>
                  <a:srgbClr val="0066CC"/>
                </a:solidFill>
              </a:rPr>
              <a:t> If </a:t>
            </a:r>
            <a:r>
              <a:rPr lang="en-GB" sz="2800" b="1" i="1" dirty="0">
                <a:solidFill>
                  <a:srgbClr val="0066CC"/>
                </a:solidFill>
              </a:rPr>
              <a:t>k = k(T):</a:t>
            </a:r>
          </a:p>
        </p:txBody>
      </p:sp>
      <p:graphicFrame>
        <p:nvGraphicFramePr>
          <p:cNvPr id="8" name="Object 32"/>
          <p:cNvGraphicFramePr>
            <a:graphicFrameLocks noChangeAspect="1"/>
          </p:cNvGraphicFramePr>
          <p:nvPr/>
        </p:nvGraphicFramePr>
        <p:xfrm>
          <a:off x="9314242" y="1769808"/>
          <a:ext cx="1077913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40948" imgH="418918" progId="Equation.3">
                  <p:embed/>
                </p:oleObj>
              </mc:Choice>
              <mc:Fallback>
                <p:oleObj name="Equation" r:id="rId6" imgW="1040948" imgH="418918" progId="Equation.3">
                  <p:embed/>
                  <p:pic>
                    <p:nvPicPr>
                      <p:cNvPr id="8" name="Object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14242" y="1769808"/>
                        <a:ext cx="1077913" cy="433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3"/>
          <p:cNvGraphicFramePr>
            <a:graphicFrameLocks noChangeAspect="1"/>
          </p:cNvGraphicFramePr>
          <p:nvPr/>
        </p:nvGraphicFramePr>
        <p:xfrm>
          <a:off x="7614028" y="2330197"/>
          <a:ext cx="1849685" cy="6431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384300" imgH="482600" progId="Equation.3">
                  <p:embed/>
                </p:oleObj>
              </mc:Choice>
              <mc:Fallback>
                <p:oleObj name="Equation" r:id="rId8" imgW="1384300" imgH="482600" progId="Equation.3">
                  <p:embed/>
                  <p:pic>
                    <p:nvPicPr>
                      <p:cNvPr id="9" name="Object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14028" y="2330197"/>
                        <a:ext cx="1849685" cy="6431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1"/>
          <p:cNvGraphicFramePr>
            <a:graphicFrameLocks noChangeAspect="1"/>
          </p:cNvGraphicFramePr>
          <p:nvPr/>
        </p:nvGraphicFramePr>
        <p:xfrm>
          <a:off x="7556879" y="3140076"/>
          <a:ext cx="1320800" cy="54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67893" imgH="482391" progId="Equation.3">
                  <p:embed/>
                </p:oleObj>
              </mc:Choice>
              <mc:Fallback>
                <p:oleObj name="Equation" r:id="rId10" imgW="1167893" imgH="482391" progId="Equation.3">
                  <p:embed/>
                  <p:pic>
                    <p:nvPicPr>
                      <p:cNvPr id="10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879" y="3140076"/>
                        <a:ext cx="1320800" cy="544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45"/>
          <p:cNvSpPr>
            <a:spLocks noChangeArrowheads="1"/>
          </p:cNvSpPr>
          <p:nvPr/>
        </p:nvSpPr>
        <p:spPr bwMode="auto">
          <a:xfrm>
            <a:off x="8133141" y="3084514"/>
            <a:ext cx="749300" cy="67627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46"/>
          <p:cNvSpPr>
            <a:spLocks noChangeShapeType="1"/>
          </p:cNvSpPr>
          <p:nvPr/>
        </p:nvSpPr>
        <p:spPr bwMode="auto">
          <a:xfrm flipH="1" flipV="1">
            <a:off x="8909430" y="3357563"/>
            <a:ext cx="433387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" name="Text Box 47"/>
          <p:cNvSpPr txBox="1">
            <a:spLocks noChangeArrowheads="1"/>
          </p:cNvSpPr>
          <p:nvPr/>
        </p:nvSpPr>
        <p:spPr bwMode="auto">
          <a:xfrm>
            <a:off x="9361867" y="3138488"/>
            <a:ext cx="2050561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/>
              <a:t>Thermal conductivity </a:t>
            </a:r>
          </a:p>
          <a:p>
            <a:pPr eaLnBrk="1" hangingPunct="1"/>
            <a:r>
              <a:rPr lang="en-GB" sz="1400"/>
              <a:t>Integral (</a:t>
            </a:r>
            <a:r>
              <a:rPr lang="en-GB" sz="1400" b="1"/>
              <a:t>conductance</a:t>
            </a:r>
            <a:r>
              <a:rPr lang="en-GB" sz="1400"/>
              <a:t>)</a:t>
            </a:r>
          </a:p>
        </p:txBody>
      </p:sp>
      <p:sp>
        <p:nvSpPr>
          <p:cNvPr id="14" name="Text Box 54"/>
          <p:cNvSpPr txBox="1">
            <a:spLocks noChangeArrowheads="1"/>
          </p:cNvSpPr>
          <p:nvPr/>
        </p:nvSpPr>
        <p:spPr bwMode="auto">
          <a:xfrm>
            <a:off x="3090863" y="2471487"/>
            <a:ext cx="15033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(Linear solution) </a:t>
            </a:r>
          </a:p>
        </p:txBody>
      </p:sp>
      <p:graphicFrame>
        <p:nvGraphicFramePr>
          <p:cNvPr id="15" name="Object 55"/>
          <p:cNvGraphicFramePr>
            <a:graphicFrameLocks noChangeAspect="1"/>
          </p:cNvGraphicFramePr>
          <p:nvPr/>
        </p:nvGraphicFramePr>
        <p:xfrm>
          <a:off x="7607680" y="1773911"/>
          <a:ext cx="1735137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473200" imgH="431800" progId="Equation.3">
                  <p:embed/>
                </p:oleObj>
              </mc:Choice>
              <mc:Fallback>
                <p:oleObj name="Equation" r:id="rId12" imgW="1473200" imgH="431800" progId="Equation.3">
                  <p:embed/>
                  <p:pic>
                    <p:nvPicPr>
                      <p:cNvPr id="15" name="Object 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680" y="1773911"/>
                        <a:ext cx="1735137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63"/>
          <p:cNvSpPr txBox="1">
            <a:spLocks noChangeArrowheads="1"/>
          </p:cNvSpPr>
          <p:nvPr/>
        </p:nvSpPr>
        <p:spPr bwMode="auto">
          <a:xfrm>
            <a:off x="7548958" y="4077617"/>
            <a:ext cx="323768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400" dirty="0"/>
              <a:t> For metal alloys (</a:t>
            </a:r>
            <a:r>
              <a:rPr lang="en-GB" sz="1400" dirty="0" err="1"/>
              <a:t>ex.steels</a:t>
            </a:r>
            <a:r>
              <a:rPr lang="en-GB" sz="1400" dirty="0"/>
              <a:t>) at low T:  </a:t>
            </a:r>
          </a:p>
        </p:txBody>
      </p:sp>
      <p:graphicFrame>
        <p:nvGraphicFramePr>
          <p:cNvPr id="17" name="Object 64"/>
          <p:cNvGraphicFramePr>
            <a:graphicFrameLocks noChangeAspect="1"/>
          </p:cNvGraphicFramePr>
          <p:nvPr/>
        </p:nvGraphicFramePr>
        <p:xfrm>
          <a:off x="7620394" y="4437980"/>
          <a:ext cx="547688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406048" imgH="393359" progId="Equation.3">
                  <p:embed/>
                </p:oleObj>
              </mc:Choice>
              <mc:Fallback>
                <p:oleObj name="Equation" r:id="rId14" imgW="406048" imgH="393359" progId="Equation.3">
                  <p:embed/>
                  <p:pic>
                    <p:nvPicPr>
                      <p:cNvPr id="17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394" y="4437980"/>
                        <a:ext cx="547688" cy="531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AutoShape 66"/>
          <p:cNvSpPr>
            <a:spLocks noChangeArrowheads="1"/>
          </p:cNvSpPr>
          <p:nvPr/>
        </p:nvSpPr>
        <p:spPr bwMode="auto">
          <a:xfrm>
            <a:off x="1578769" y="2083341"/>
            <a:ext cx="360363" cy="36036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7"/>
          <p:cNvSpPr>
            <a:spLocks noChangeArrowheads="1"/>
          </p:cNvSpPr>
          <p:nvPr/>
        </p:nvSpPr>
        <p:spPr bwMode="auto">
          <a:xfrm>
            <a:off x="8412557" y="4509418"/>
            <a:ext cx="360362" cy="360363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0" name="Group 74"/>
          <p:cNvGrpSpPr>
            <a:grpSpLocks/>
          </p:cNvGrpSpPr>
          <p:nvPr/>
        </p:nvGrpSpPr>
        <p:grpSpPr bwMode="auto">
          <a:xfrm>
            <a:off x="2010569" y="2011904"/>
            <a:ext cx="1152525" cy="576263"/>
            <a:chOff x="884" y="1162"/>
            <a:chExt cx="726" cy="363"/>
          </a:xfrm>
        </p:grpSpPr>
        <p:graphicFrame>
          <p:nvGraphicFramePr>
            <p:cNvPr id="21" name="Object 14"/>
            <p:cNvGraphicFramePr>
              <a:graphicFrameLocks noChangeAspect="1"/>
            </p:cNvGraphicFramePr>
            <p:nvPr/>
          </p:nvGraphicFramePr>
          <p:xfrm>
            <a:off x="919" y="1207"/>
            <a:ext cx="654" cy="2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6" imgW="1193800" imgH="393700" progId="Equation.3">
                    <p:embed/>
                  </p:oleObj>
                </mc:Choice>
                <mc:Fallback>
                  <p:oleObj name="Equation" r:id="rId16" imgW="1193800" imgH="393700" progId="Equation.3">
                    <p:embed/>
                    <p:pic>
                      <p:nvPicPr>
                        <p:cNvPr id="21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19" y="1207"/>
                          <a:ext cx="654" cy="2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2" name="Rectangle 69"/>
            <p:cNvSpPr>
              <a:spLocks noChangeArrowheads="1"/>
            </p:cNvSpPr>
            <p:nvPr/>
          </p:nvSpPr>
          <p:spPr bwMode="auto">
            <a:xfrm>
              <a:off x="884" y="1162"/>
              <a:ext cx="726" cy="363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3" name="Group 73"/>
          <p:cNvGrpSpPr>
            <a:grpSpLocks/>
          </p:cNvGrpSpPr>
          <p:nvPr/>
        </p:nvGrpSpPr>
        <p:grpSpPr bwMode="auto">
          <a:xfrm>
            <a:off x="912813" y="2808921"/>
            <a:ext cx="2016125" cy="504825"/>
            <a:chOff x="195" y="1570"/>
            <a:chExt cx="1270" cy="318"/>
          </a:xfrm>
        </p:grpSpPr>
        <p:graphicFrame>
          <p:nvGraphicFramePr>
            <p:cNvPr id="24" name="Object 30"/>
            <p:cNvGraphicFramePr>
              <a:graphicFrameLocks noChangeAspect="1"/>
            </p:cNvGraphicFramePr>
            <p:nvPr/>
          </p:nvGraphicFramePr>
          <p:xfrm>
            <a:off x="249" y="1570"/>
            <a:ext cx="1168" cy="2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8" imgW="1790700" imgH="444500" progId="Equation.3">
                    <p:embed/>
                  </p:oleObj>
                </mc:Choice>
                <mc:Fallback>
                  <p:oleObj name="Equation" r:id="rId18" imgW="1790700" imgH="444500" progId="Equation.3">
                    <p:embed/>
                    <p:pic>
                      <p:nvPicPr>
                        <p:cNvPr id="24" name="Object 3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9" y="1570"/>
                          <a:ext cx="1168" cy="29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5" name="Rectangle 70"/>
            <p:cNvSpPr>
              <a:spLocks noChangeArrowheads="1"/>
            </p:cNvSpPr>
            <p:nvPr/>
          </p:nvSpPr>
          <p:spPr bwMode="auto">
            <a:xfrm>
              <a:off x="195" y="1570"/>
              <a:ext cx="1270" cy="31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" name="Group 75"/>
          <p:cNvGrpSpPr>
            <a:grpSpLocks/>
          </p:cNvGrpSpPr>
          <p:nvPr/>
        </p:nvGrpSpPr>
        <p:grpSpPr bwMode="auto">
          <a:xfrm>
            <a:off x="9105884" y="5451027"/>
            <a:ext cx="1512887" cy="647700"/>
            <a:chOff x="3116" y="3376"/>
            <a:chExt cx="953" cy="408"/>
          </a:xfrm>
        </p:grpSpPr>
        <p:graphicFrame>
          <p:nvGraphicFramePr>
            <p:cNvPr id="27" name="Object 68"/>
            <p:cNvGraphicFramePr>
              <a:graphicFrameLocks noChangeAspect="1"/>
            </p:cNvGraphicFramePr>
            <p:nvPr/>
          </p:nvGraphicFramePr>
          <p:xfrm>
            <a:off x="3177" y="3385"/>
            <a:ext cx="822" cy="3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0" imgW="1498600" imgH="508000" progId="Equation.3">
                    <p:embed/>
                  </p:oleObj>
                </mc:Choice>
                <mc:Fallback>
                  <p:oleObj name="Equation" r:id="rId20" imgW="1498600" imgH="508000" progId="Equation.3">
                    <p:embed/>
                    <p:pic>
                      <p:nvPicPr>
                        <p:cNvPr id="27" name="Object 6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77" y="3385"/>
                          <a:ext cx="822" cy="35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8" name="Rectangle 71"/>
            <p:cNvSpPr>
              <a:spLocks noChangeArrowheads="1"/>
            </p:cNvSpPr>
            <p:nvPr/>
          </p:nvSpPr>
          <p:spPr bwMode="auto">
            <a:xfrm>
              <a:off x="3116" y="3376"/>
              <a:ext cx="953" cy="408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9" name="Group 76"/>
          <p:cNvGrpSpPr>
            <a:grpSpLocks/>
          </p:cNvGrpSpPr>
          <p:nvPr/>
        </p:nvGrpSpPr>
        <p:grpSpPr bwMode="auto">
          <a:xfrm>
            <a:off x="9060258" y="4437980"/>
            <a:ext cx="1944687" cy="792162"/>
            <a:chOff x="4150" y="2840"/>
            <a:chExt cx="1225" cy="499"/>
          </a:xfrm>
        </p:grpSpPr>
        <p:graphicFrame>
          <p:nvGraphicFramePr>
            <p:cNvPr id="30" name="Object 65"/>
            <p:cNvGraphicFramePr>
              <a:graphicFrameLocks noChangeAspect="1"/>
            </p:cNvGraphicFramePr>
            <p:nvPr/>
          </p:nvGraphicFramePr>
          <p:xfrm>
            <a:off x="4241" y="2886"/>
            <a:ext cx="1040" cy="4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2" imgW="1459866" imgH="583947" progId="Equation.3">
                    <p:embed/>
                  </p:oleObj>
                </mc:Choice>
                <mc:Fallback>
                  <p:oleObj name="Equation" r:id="rId22" imgW="1459866" imgH="583947" progId="Equation.3">
                    <p:embed/>
                    <p:pic>
                      <p:nvPicPr>
                        <p:cNvPr id="30" name="Object 6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41" y="2886"/>
                          <a:ext cx="1040" cy="4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Rectangle 72"/>
            <p:cNvSpPr>
              <a:spLocks noChangeArrowheads="1"/>
            </p:cNvSpPr>
            <p:nvPr/>
          </p:nvSpPr>
          <p:spPr bwMode="auto">
            <a:xfrm>
              <a:off x="4150" y="2840"/>
              <a:ext cx="1225" cy="499"/>
            </a:xfrm>
            <a:prstGeom prst="rect">
              <a:avLst/>
            </a:prstGeom>
            <a:noFill/>
            <a:ln w="9525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2" name="Text Box 78"/>
          <p:cNvSpPr txBox="1">
            <a:spLocks noChangeArrowheads="1"/>
          </p:cNvSpPr>
          <p:nvPr/>
        </p:nvSpPr>
        <p:spPr bwMode="auto">
          <a:xfrm>
            <a:off x="7260033" y="5590505"/>
            <a:ext cx="1755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sz="1400" dirty="0"/>
              <a:t>(quadratic solution) </a:t>
            </a:r>
          </a:p>
        </p:txBody>
      </p:sp>
      <p:grpSp>
        <p:nvGrpSpPr>
          <p:cNvPr id="33" name="Group 94"/>
          <p:cNvGrpSpPr>
            <a:grpSpLocks/>
          </p:cNvGrpSpPr>
          <p:nvPr/>
        </p:nvGrpSpPr>
        <p:grpSpPr bwMode="auto">
          <a:xfrm>
            <a:off x="2855913" y="3716339"/>
            <a:ext cx="3467100" cy="2598737"/>
            <a:chOff x="657" y="2251"/>
            <a:chExt cx="2184" cy="1637"/>
          </a:xfrm>
        </p:grpSpPr>
        <p:sp>
          <p:nvSpPr>
            <p:cNvPr id="34" name="Line 79"/>
            <p:cNvSpPr>
              <a:spLocks noChangeShapeType="1"/>
            </p:cNvSpPr>
            <p:nvPr/>
          </p:nvSpPr>
          <p:spPr bwMode="auto">
            <a:xfrm flipV="1">
              <a:off x="884" y="2296"/>
              <a:ext cx="0" cy="13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Line 80"/>
            <p:cNvSpPr>
              <a:spLocks noChangeShapeType="1"/>
            </p:cNvSpPr>
            <p:nvPr/>
          </p:nvSpPr>
          <p:spPr bwMode="auto">
            <a:xfrm>
              <a:off x="884" y="3612"/>
              <a:ext cx="190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" name="Text Box 81"/>
            <p:cNvSpPr txBox="1">
              <a:spLocks noChangeArrowheads="1"/>
            </p:cNvSpPr>
            <p:nvPr/>
          </p:nvSpPr>
          <p:spPr bwMode="auto">
            <a:xfrm>
              <a:off x="703" y="2251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37" name="Text Box 82"/>
            <p:cNvSpPr txBox="1">
              <a:spLocks noChangeArrowheads="1"/>
            </p:cNvSpPr>
            <p:nvPr/>
          </p:nvSpPr>
          <p:spPr bwMode="auto">
            <a:xfrm>
              <a:off x="2653" y="3612"/>
              <a:ext cx="18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x</a:t>
              </a:r>
            </a:p>
          </p:txBody>
        </p:sp>
        <p:sp>
          <p:nvSpPr>
            <p:cNvPr id="38" name="Text Box 83"/>
            <p:cNvSpPr txBox="1">
              <a:spLocks noChangeArrowheads="1"/>
            </p:cNvSpPr>
            <p:nvPr/>
          </p:nvSpPr>
          <p:spPr bwMode="auto">
            <a:xfrm>
              <a:off x="657" y="2568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39" name="Text Box 84"/>
            <p:cNvSpPr txBox="1">
              <a:spLocks noChangeArrowheads="1"/>
            </p:cNvSpPr>
            <p:nvPr/>
          </p:nvSpPr>
          <p:spPr bwMode="auto">
            <a:xfrm>
              <a:off x="657" y="2976"/>
              <a:ext cx="257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40" name="Text Box 85"/>
            <p:cNvSpPr txBox="1">
              <a:spLocks noChangeArrowheads="1"/>
            </p:cNvSpPr>
            <p:nvPr/>
          </p:nvSpPr>
          <p:spPr bwMode="auto">
            <a:xfrm>
              <a:off x="2381" y="3657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41" name="Line 86"/>
            <p:cNvSpPr>
              <a:spLocks noChangeShapeType="1"/>
            </p:cNvSpPr>
            <p:nvPr/>
          </p:nvSpPr>
          <p:spPr bwMode="auto">
            <a:xfrm>
              <a:off x="2472" y="3612"/>
              <a:ext cx="0" cy="45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2" name="Line 87"/>
            <p:cNvSpPr>
              <a:spLocks noChangeShapeType="1"/>
            </p:cNvSpPr>
            <p:nvPr/>
          </p:nvSpPr>
          <p:spPr bwMode="auto">
            <a:xfrm>
              <a:off x="839" y="2659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3" name="Line 88"/>
            <p:cNvSpPr>
              <a:spLocks noChangeShapeType="1"/>
            </p:cNvSpPr>
            <p:nvPr/>
          </p:nvSpPr>
          <p:spPr bwMode="auto">
            <a:xfrm>
              <a:off x="839" y="3067"/>
              <a:ext cx="45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89"/>
            <p:cNvSpPr>
              <a:spLocks noChangeShapeType="1"/>
            </p:cNvSpPr>
            <p:nvPr/>
          </p:nvSpPr>
          <p:spPr bwMode="auto">
            <a:xfrm>
              <a:off x="884" y="3067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Line 90"/>
            <p:cNvSpPr>
              <a:spLocks noChangeShapeType="1"/>
            </p:cNvSpPr>
            <p:nvPr/>
          </p:nvSpPr>
          <p:spPr bwMode="auto">
            <a:xfrm>
              <a:off x="884" y="3067"/>
              <a:ext cx="1588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91"/>
            <p:cNvSpPr>
              <a:spLocks noChangeShapeType="1"/>
            </p:cNvSpPr>
            <p:nvPr/>
          </p:nvSpPr>
          <p:spPr bwMode="auto">
            <a:xfrm flipV="1">
              <a:off x="2472" y="3067"/>
              <a:ext cx="0" cy="54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92"/>
            <p:cNvSpPr>
              <a:spLocks noChangeShapeType="1"/>
            </p:cNvSpPr>
            <p:nvPr/>
          </p:nvSpPr>
          <p:spPr bwMode="auto">
            <a:xfrm flipH="1" flipV="1">
              <a:off x="884" y="2659"/>
              <a:ext cx="1588" cy="408"/>
            </a:xfrm>
            <a:prstGeom prst="line">
              <a:avLst/>
            </a:prstGeom>
            <a:noFill/>
            <a:ln w="15875">
              <a:solidFill>
                <a:srgbClr val="3399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Freeform 93"/>
            <p:cNvSpPr>
              <a:spLocks/>
            </p:cNvSpPr>
            <p:nvPr/>
          </p:nvSpPr>
          <p:spPr bwMode="auto">
            <a:xfrm>
              <a:off x="884" y="2659"/>
              <a:ext cx="1588" cy="408"/>
            </a:xfrm>
            <a:custGeom>
              <a:avLst/>
              <a:gdLst>
                <a:gd name="T0" fmla="*/ 0 w 1588"/>
                <a:gd name="T1" fmla="*/ 0 h 408"/>
                <a:gd name="T2" fmla="*/ 227 w 1588"/>
                <a:gd name="T3" fmla="*/ 181 h 408"/>
                <a:gd name="T4" fmla="*/ 635 w 1588"/>
                <a:gd name="T5" fmla="*/ 317 h 408"/>
                <a:gd name="T6" fmla="*/ 1588 w 1588"/>
                <a:gd name="T7" fmla="*/ 408 h 40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88" h="408">
                  <a:moveTo>
                    <a:pt x="0" y="0"/>
                  </a:moveTo>
                  <a:cubicBezTo>
                    <a:pt x="60" y="64"/>
                    <a:pt x="121" y="128"/>
                    <a:pt x="227" y="181"/>
                  </a:cubicBezTo>
                  <a:cubicBezTo>
                    <a:pt x="333" y="234"/>
                    <a:pt x="408" y="279"/>
                    <a:pt x="635" y="317"/>
                  </a:cubicBezTo>
                  <a:cubicBezTo>
                    <a:pt x="862" y="355"/>
                    <a:pt x="1429" y="393"/>
                    <a:pt x="1588" y="408"/>
                  </a:cubicBezTo>
                </a:path>
              </a:pathLst>
            </a:custGeom>
            <a:noFill/>
            <a:ln w="158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9" name="Line 95"/>
          <p:cNvSpPr>
            <a:spLocks noChangeShapeType="1"/>
          </p:cNvSpPr>
          <p:nvPr/>
        </p:nvSpPr>
        <p:spPr bwMode="auto">
          <a:xfrm>
            <a:off x="3287714" y="2794605"/>
            <a:ext cx="792161" cy="171389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0" name="Line 96"/>
          <p:cNvSpPr>
            <a:spLocks noChangeShapeType="1"/>
          </p:cNvSpPr>
          <p:nvPr/>
        </p:nvSpPr>
        <p:spPr bwMode="auto">
          <a:xfrm flipH="1" flipV="1">
            <a:off x="4367213" y="4941888"/>
            <a:ext cx="2842797" cy="712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840487-864B-49F5-AB0C-9BA12C91FA4F}"/>
              </a:ext>
            </a:extLst>
          </p:cNvPr>
          <p:cNvSpPr txBox="1"/>
          <p:nvPr/>
        </p:nvSpPr>
        <p:spPr>
          <a:xfrm>
            <a:off x="5846951" y="802295"/>
            <a:ext cx="23866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with boundary conditions:</a:t>
            </a:r>
          </a:p>
          <a:p>
            <a:pPr marL="228600" indent="-228600">
              <a:buAutoNum type="arabicParenR"/>
            </a:pPr>
            <a:r>
              <a:rPr lang="en-US" sz="1200" dirty="0"/>
              <a:t>x=0, T=T</a:t>
            </a:r>
            <a:r>
              <a:rPr lang="en-US" sz="1200" baseline="-25000" dirty="0"/>
              <a:t>0</a:t>
            </a:r>
          </a:p>
          <a:p>
            <a:pPr marL="228600" indent="-228600">
              <a:buAutoNum type="arabicParenR"/>
            </a:pPr>
            <a:r>
              <a:rPr lang="en-US" sz="1200" dirty="0"/>
              <a:t>X=L, T=T</a:t>
            </a:r>
            <a:r>
              <a:rPr lang="en-US" sz="1200" baseline="-25000" dirty="0"/>
              <a:t>L</a:t>
            </a:r>
          </a:p>
          <a:p>
            <a:endParaRPr lang="fr-FR" dirty="0"/>
          </a:p>
        </p:txBody>
      </p:sp>
      <p:grpSp>
        <p:nvGrpSpPr>
          <p:cNvPr id="51" name="Group 80">
            <a:extLst>
              <a:ext uri="{FF2B5EF4-FFF2-40B4-BE49-F238E27FC236}">
                <a16:creationId xmlns:a16="http://schemas.microsoft.com/office/drawing/2014/main" id="{02F48399-0A45-4940-924D-06E38BE1BE5B}"/>
              </a:ext>
            </a:extLst>
          </p:cNvPr>
          <p:cNvGrpSpPr>
            <a:grpSpLocks/>
          </p:cNvGrpSpPr>
          <p:nvPr/>
        </p:nvGrpSpPr>
        <p:grpSpPr bwMode="auto">
          <a:xfrm>
            <a:off x="4200113" y="1562894"/>
            <a:ext cx="2935288" cy="576263"/>
            <a:chOff x="2043" y="663"/>
            <a:chExt cx="1849" cy="363"/>
          </a:xfrm>
        </p:grpSpPr>
        <p:grpSp>
          <p:nvGrpSpPr>
            <p:cNvPr id="52" name="Group 68">
              <a:extLst>
                <a:ext uri="{FF2B5EF4-FFF2-40B4-BE49-F238E27FC236}">
                  <a16:creationId xmlns:a16="http://schemas.microsoft.com/office/drawing/2014/main" id="{79655C95-F9E0-4B97-9099-D0C24F91637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43" y="663"/>
              <a:ext cx="1849" cy="363"/>
              <a:chOff x="2043" y="663"/>
              <a:chExt cx="1849" cy="363"/>
            </a:xfrm>
          </p:grpSpPr>
          <p:sp>
            <p:nvSpPr>
              <p:cNvPr id="55" name="Rectangle 49">
                <a:extLst>
                  <a:ext uri="{FF2B5EF4-FFF2-40B4-BE49-F238E27FC236}">
                    <a16:creationId xmlns:a16="http://schemas.microsoft.com/office/drawing/2014/main" id="{E133968A-FDC4-4F6A-A36B-343935DF4E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Text Box 50">
                <a:extLst>
                  <a:ext uri="{FF2B5EF4-FFF2-40B4-BE49-F238E27FC236}">
                    <a16:creationId xmlns:a16="http://schemas.microsoft.com/office/drawing/2014/main" id="{25BC4213-D76F-471D-8557-8F84B5CA17C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L</a:t>
                </a:r>
              </a:p>
            </p:txBody>
          </p:sp>
          <p:sp>
            <p:nvSpPr>
              <p:cNvPr id="57" name="Text Box 51">
                <a:extLst>
                  <a:ext uri="{FF2B5EF4-FFF2-40B4-BE49-F238E27FC236}">
                    <a16:creationId xmlns:a16="http://schemas.microsoft.com/office/drawing/2014/main" id="{0F8560EF-1399-4C17-8051-093F3EBD191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259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 dirty="0"/>
                  <a:t>T</a:t>
                </a:r>
                <a:r>
                  <a:rPr lang="en-US" baseline="-25000" dirty="0"/>
                  <a:t>0</a:t>
                </a:r>
              </a:p>
            </p:txBody>
          </p:sp>
        </p:grpSp>
        <p:graphicFrame>
          <p:nvGraphicFramePr>
            <p:cNvPr id="53" name="Object 70">
              <a:extLst>
                <a:ext uri="{FF2B5EF4-FFF2-40B4-BE49-F238E27FC236}">
                  <a16:creationId xmlns:a16="http://schemas.microsoft.com/office/drawing/2014/main" id="{DA1A19E9-66EA-4F8B-BFF7-619E6E20C5A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2668" y="890"/>
            <a:ext cx="505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24" imgW="304800" imgH="304800" progId="Designer.Drawing.7">
                    <p:embed/>
                  </p:oleObj>
                </mc:Choice>
                <mc:Fallback>
                  <p:oleObj name="Designer Drawing" r:id="rId24" imgW="304800" imgH="304800" progId="Designer.Drawing.7">
                    <p:embed/>
                    <p:pic>
                      <p:nvPicPr>
                        <p:cNvPr id="53" name="Object 70">
                          <a:extLst>
                            <a:ext uri="{FF2B5EF4-FFF2-40B4-BE49-F238E27FC236}">
                              <a16:creationId xmlns:a16="http://schemas.microsoft.com/office/drawing/2014/main" id="{DA1A19E9-66EA-4F8B-BFF7-619E6E20C5A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2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68" y="890"/>
                          <a:ext cx="505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/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fr-FR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FA35A245-A220-4728-8349-453653EEB1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937" y="1666875"/>
                <a:ext cx="196143" cy="276999"/>
              </a:xfrm>
              <a:prstGeom prst="rect">
                <a:avLst/>
              </a:prstGeom>
              <a:blipFill>
                <a:blip r:embed="rId27"/>
                <a:stretch>
                  <a:fillRect l="-28125" r="-43750" b="-2608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E490E12-8A3F-4099-8049-63065748251C}"/>
              </a:ext>
            </a:extLst>
          </p:cNvPr>
          <p:cNvCxnSpPr>
            <a:cxnSpLocks/>
          </p:cNvCxnSpPr>
          <p:nvPr/>
        </p:nvCxnSpPr>
        <p:spPr>
          <a:xfrm>
            <a:off x="4503738" y="2275664"/>
            <a:ext cx="2479263" cy="875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985FC4AA-CC0A-423E-8AD0-F4F542FE0168}"/>
              </a:ext>
            </a:extLst>
          </p:cNvPr>
          <p:cNvSpPr txBox="1"/>
          <p:nvPr/>
        </p:nvSpPr>
        <p:spPr>
          <a:xfrm>
            <a:off x="5534045" y="23291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</a:t>
            </a:r>
            <a:endParaRPr lang="fr-FR" dirty="0"/>
          </a:p>
        </p:txBody>
      </p:sp>
      <p:sp>
        <p:nvSpPr>
          <p:cNvPr id="54" name="Slide Number Placeholder 53">
            <a:extLst>
              <a:ext uri="{FF2B5EF4-FFF2-40B4-BE49-F238E27FC236}">
                <a16:creationId xmlns:a16="http://schemas.microsoft.com/office/drawing/2014/main" id="{A1940D90-0638-63D5-6331-955BC7748D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16586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Thermal conductivity integrals (conductance) for some materials  [W/m]</a:t>
            </a:r>
            <a:endParaRPr lang="en-GB" dirty="0"/>
          </a:p>
        </p:txBody>
      </p:sp>
      <p:graphicFrame>
        <p:nvGraphicFramePr>
          <p:cNvPr id="5" name="Group 5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066050406"/>
              </p:ext>
            </p:extLst>
          </p:nvPr>
        </p:nvGraphicFramePr>
        <p:xfrm>
          <a:off x="2523331" y="1826680"/>
          <a:ext cx="7145337" cy="3906897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41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09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74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27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Highest 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</a:t>
                      </a:r>
                      <a:r>
                        <a:rPr kumimoji="0" lang="fr-FR" sz="16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Lowest</a:t>
                      </a:r>
                      <a:r>
                        <a:rPr kumimoji="0" lang="fr-FR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T =4.2 K)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290 K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OFHC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60600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152000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DHP Copper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395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5890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46100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14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1100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2740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23300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72100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Aluminium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2024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2420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22900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Stainless steel AISI 304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16,3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349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3060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01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Typical Glass-fiber/Epoxy Composite G-10</a:t>
                      </a:r>
                    </a:p>
                  </a:txBody>
                  <a:tcPr marT="45718" marB="4571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18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153</a:t>
                      </a:r>
                    </a:p>
                  </a:txBody>
                  <a:tcPr marT="45718" marB="4571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280555" y="980283"/>
            <a:ext cx="2078038" cy="1296987"/>
            <a:chOff x="177" y="590"/>
            <a:chExt cx="1309" cy="81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Object 47"/>
                <p:cNvSpPr txBox="1"/>
                <p:nvPr/>
              </p:nvSpPr>
              <p:spPr bwMode="auto">
                <a:xfrm>
                  <a:off x="177" y="714"/>
                  <a:ext cx="1309" cy="53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𝑄𝑐</m:t>
                        </m:r>
                        <m:r>
                          <a:rPr lang="fr-FR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nary>
                          <m:naryPr>
                            <m:limLoc m:val="undOvr"/>
                            <m:ctrlP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4.2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sub>
                          <m:sup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𝑇𝑤</m:t>
                            </m:r>
                          </m:sup>
                          <m:e>
                            <m:r>
                              <a:rPr lang="en-US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  <m:r>
                              <a:rPr lang="fr-FR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𝑑𝑇</m:t>
                            </m:r>
                          </m:e>
                        </m:nary>
                      </m:oMath>
                    </m:oMathPara>
                  </a14:m>
                  <a:endParaRPr lang="fr-FR" dirty="0"/>
                </a:p>
              </p:txBody>
            </p:sp>
          </mc:Choice>
          <mc:Fallback xmlns="">
            <p:sp>
              <p:nvSpPr>
                <p:cNvPr id="7" name="Object 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177" y="714"/>
                  <a:ext cx="1309" cy="535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  <a:ln>
                  <a:noFill/>
                </a:ln>
                <a:effectLst/>
              </p:spPr>
              <p:txBody>
                <a:bodyPr/>
                <a:lstStyle/>
                <a:p>
                  <a:r>
                    <a:rPr lang="fr-FR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Oval 48"/>
            <p:cNvSpPr>
              <a:spLocks noChangeArrowheads="1"/>
            </p:cNvSpPr>
            <p:nvPr/>
          </p:nvSpPr>
          <p:spPr bwMode="auto">
            <a:xfrm>
              <a:off x="652" y="590"/>
              <a:ext cx="689" cy="817"/>
            </a:xfrm>
            <a:prstGeom prst="ellipse">
              <a:avLst/>
            </a:prstGeom>
            <a:noFill/>
            <a:ln w="25400">
              <a:solidFill>
                <a:srgbClr val="CC3300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" name="Group 80"/>
          <p:cNvGrpSpPr>
            <a:grpSpLocks/>
          </p:cNvGrpSpPr>
          <p:nvPr/>
        </p:nvGrpSpPr>
        <p:grpSpPr bwMode="auto">
          <a:xfrm>
            <a:off x="5087939" y="865706"/>
            <a:ext cx="3013075" cy="942975"/>
            <a:chOff x="2043" y="663"/>
            <a:chExt cx="1898" cy="594"/>
          </a:xfrm>
        </p:grpSpPr>
        <p:grpSp>
          <p:nvGrpSpPr>
            <p:cNvPr id="10" name="Group 68"/>
            <p:cNvGrpSpPr>
              <a:grpSpLocks/>
            </p:cNvGrpSpPr>
            <p:nvPr/>
          </p:nvGrpSpPr>
          <p:grpSpPr bwMode="auto">
            <a:xfrm>
              <a:off x="2043" y="663"/>
              <a:ext cx="1898" cy="363"/>
              <a:chOff x="2043" y="663"/>
              <a:chExt cx="1898" cy="363"/>
            </a:xfrm>
          </p:grpSpPr>
          <p:sp>
            <p:nvSpPr>
              <p:cNvPr id="13" name="Rectangle 49"/>
              <p:cNvSpPr>
                <a:spLocks noChangeArrowheads="1"/>
              </p:cNvSpPr>
              <p:nvPr/>
            </p:nvSpPr>
            <p:spPr bwMode="auto">
              <a:xfrm>
                <a:off x="2210" y="890"/>
                <a:ext cx="1592" cy="136"/>
              </a:xfrm>
              <a:prstGeom prst="rect">
                <a:avLst/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Text Box 50"/>
              <p:cNvSpPr txBox="1">
                <a:spLocks noChangeArrowheads="1"/>
              </p:cNvSpPr>
              <p:nvPr/>
            </p:nvSpPr>
            <p:spPr bwMode="auto">
              <a:xfrm>
                <a:off x="3633" y="663"/>
                <a:ext cx="30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Tw</a:t>
                </a:r>
              </a:p>
            </p:txBody>
          </p:sp>
          <p:sp>
            <p:nvSpPr>
              <p:cNvPr id="15" name="Text Box 51"/>
              <p:cNvSpPr txBox="1">
                <a:spLocks noChangeArrowheads="1"/>
              </p:cNvSpPr>
              <p:nvPr/>
            </p:nvSpPr>
            <p:spPr bwMode="auto">
              <a:xfrm>
                <a:off x="2043" y="663"/>
                <a:ext cx="412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r>
                  <a:rPr lang="en-US"/>
                  <a:t>4.2K</a:t>
                </a:r>
              </a:p>
            </p:txBody>
          </p:sp>
        </p:grpSp>
        <p:graphicFrame>
          <p:nvGraphicFramePr>
            <p:cNvPr id="11" name="Object 70"/>
            <p:cNvGraphicFramePr>
              <a:graphicFrameLocks noChangeAspect="1"/>
            </p:cNvGraphicFramePr>
            <p:nvPr/>
          </p:nvGraphicFramePr>
          <p:xfrm>
            <a:off x="2744" y="890"/>
            <a:ext cx="589" cy="11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Designer Drawing" r:id="rId3" imgW="304800" imgH="304800" progId="Designer.Drawing.7">
                    <p:embed/>
                  </p:oleObj>
                </mc:Choice>
                <mc:Fallback>
                  <p:oleObj name="Designer Drawing" r:id="rId3" imgW="304800" imgH="304800" progId="Designer.Drawing.7">
                    <p:embed/>
                    <p:pic>
                      <p:nvPicPr>
                        <p:cNvPr id="11" name="Object 7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44" y="890"/>
                          <a:ext cx="589" cy="11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bg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12700">
                              <a:solidFill>
                                <a:schemeClr val="tx1"/>
                              </a:solidFill>
                              <a:miter lim="800000"/>
                              <a:headEnd type="none" w="sm" len="sm"/>
                              <a:tailEnd type="none" w="sm" len="sm"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Text Box 75"/>
            <p:cNvSpPr txBox="1">
              <a:spLocks noChangeArrowheads="1"/>
            </p:cNvSpPr>
            <p:nvPr/>
          </p:nvSpPr>
          <p:spPr bwMode="auto">
            <a:xfrm>
              <a:off x="2925" y="1026"/>
              <a:ext cx="40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GB" i="1"/>
                <a:t>Q</a:t>
              </a:r>
              <a:r>
                <a:rPr lang="en-GB" sz="1000" i="1"/>
                <a:t>c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8F9D1D8-EA8A-F807-CBCA-C698C1F567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41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C9881D-9CA7-E03B-08FF-ECE21E491642}"/>
              </a:ext>
            </a:extLst>
          </p:cNvPr>
          <p:cNvSpPr txBox="1"/>
          <p:nvPr/>
        </p:nvSpPr>
        <p:spPr>
          <a:xfrm>
            <a:off x="101825" y="5751575"/>
            <a:ext cx="116263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Cryogenic</a:t>
            </a:r>
            <a:r>
              <a:rPr lang="fr-FR" dirty="0"/>
              <a:t> Materials Data </a:t>
            </a:r>
            <a:r>
              <a:rPr lang="fr-FR" dirty="0" err="1"/>
              <a:t>Handbook</a:t>
            </a:r>
            <a:r>
              <a:rPr lang="fr-FR" dirty="0"/>
              <a:t>: Durham et al. C13.6/3.961; </a:t>
            </a:r>
            <a:r>
              <a:rPr lang="fr-FR" dirty="0" err="1"/>
              <a:t>MetalPak</a:t>
            </a:r>
            <a:r>
              <a:rPr lang="fr-FR" dirty="0"/>
              <a:t>: computer code </a:t>
            </a:r>
            <a:r>
              <a:rPr lang="fr-FR" dirty="0" err="1"/>
              <a:t>produced</a:t>
            </a:r>
            <a:r>
              <a:rPr lang="fr-FR" dirty="0"/>
              <a:t> by </a:t>
            </a:r>
            <a:r>
              <a:rPr lang="fr-FR" dirty="0" err="1"/>
              <a:t>CryoData</a:t>
            </a:r>
            <a:r>
              <a:rPr lang="fr-FR" dirty="0"/>
              <a:t> </a:t>
            </a:r>
            <a:r>
              <a:rPr lang="fr-FR" dirty="0">
                <a:hlinkClick r:id="rId5"/>
              </a:rPr>
              <a:t>http://www.htess.com/software.htm</a:t>
            </a:r>
            <a:r>
              <a:rPr lang="fr-FR" dirty="0"/>
              <a:t>  ; </a:t>
            </a:r>
            <a:r>
              <a:rPr lang="fr-FR" dirty="0" err="1"/>
              <a:t>CryoComp</a:t>
            </a:r>
            <a:r>
              <a:rPr lang="fr-FR" dirty="0"/>
              <a:t>: computer Code </a:t>
            </a:r>
            <a:r>
              <a:rPr lang="fr-FR" dirty="0" err="1"/>
              <a:t>produced</a:t>
            </a:r>
            <a:r>
              <a:rPr lang="fr-FR" dirty="0"/>
              <a:t> by </a:t>
            </a:r>
            <a:r>
              <a:rPr lang="fr-FR" dirty="0" err="1"/>
              <a:t>Eckels</a:t>
            </a:r>
            <a:r>
              <a:rPr lang="fr-FR" dirty="0"/>
              <a:t> Engineering </a:t>
            </a:r>
            <a:r>
              <a:rPr lang="fr-FR" dirty="0">
                <a:hlinkClick r:id="rId6"/>
              </a:rPr>
              <a:t>http://www.eckelsengineering.com/</a:t>
            </a:r>
            <a:r>
              <a:rPr lang="fr-FR" dirty="0"/>
              <a:t> ; </a:t>
            </a:r>
            <a:r>
              <a:rPr lang="fr-FR" dirty="0" err="1"/>
              <a:t>Proceedings</a:t>
            </a:r>
            <a:r>
              <a:rPr lang="fr-FR" dirty="0"/>
              <a:t> of the International </a:t>
            </a:r>
            <a:r>
              <a:rPr lang="fr-FR" dirty="0" err="1"/>
              <a:t>Cryogenic</a:t>
            </a:r>
            <a:r>
              <a:rPr lang="fr-FR" dirty="0"/>
              <a:t> Materials </a:t>
            </a:r>
            <a:r>
              <a:rPr lang="fr-FR" dirty="0" err="1"/>
              <a:t>Conferences</a:t>
            </a:r>
            <a:r>
              <a:rPr lang="fr-FR" dirty="0"/>
              <a:t> (ICMC)</a:t>
            </a:r>
          </a:p>
        </p:txBody>
      </p:sp>
      <p:sp>
        <p:nvSpPr>
          <p:cNvPr id="16" name="Arrow: Curved Up 15">
            <a:extLst>
              <a:ext uri="{FF2B5EF4-FFF2-40B4-BE49-F238E27FC236}">
                <a16:creationId xmlns:a16="http://schemas.microsoft.com/office/drawing/2014/main" id="{49463302-E996-D2E7-EF73-AB18D0E8DC60}"/>
              </a:ext>
            </a:extLst>
          </p:cNvPr>
          <p:cNvSpPr/>
          <p:nvPr/>
        </p:nvSpPr>
        <p:spPr>
          <a:xfrm rot="16200000">
            <a:off x="9315900" y="3532523"/>
            <a:ext cx="3146172" cy="96379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7" name="Arrow: Curved Up 16">
            <a:extLst>
              <a:ext uri="{FF2B5EF4-FFF2-40B4-BE49-F238E27FC236}">
                <a16:creationId xmlns:a16="http://schemas.microsoft.com/office/drawing/2014/main" id="{4DD0DD98-314D-8C32-0751-9D0E742A3DF4}"/>
              </a:ext>
            </a:extLst>
          </p:cNvPr>
          <p:cNvSpPr/>
          <p:nvPr/>
        </p:nvSpPr>
        <p:spPr>
          <a:xfrm rot="16200000">
            <a:off x="9980714" y="4559626"/>
            <a:ext cx="1086711" cy="96379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52A6FD-F83F-84B6-0CB8-6B24E9A3A7AE}"/>
              </a:ext>
            </a:extLst>
          </p:cNvPr>
          <p:cNvSpPr txBox="1"/>
          <p:nvPr/>
        </p:nvSpPr>
        <p:spPr>
          <a:xfrm>
            <a:off x="9582788" y="4674819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 20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3C11333-3D10-0BA2-096C-34E839E3AEC6}"/>
              </a:ext>
            </a:extLst>
          </p:cNvPr>
          <p:cNvSpPr txBox="1"/>
          <p:nvPr/>
        </p:nvSpPr>
        <p:spPr>
          <a:xfrm>
            <a:off x="9582787" y="2584981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 1000 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71258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Thermal conduction with uniform heat deposition</a:t>
            </a:r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4628178" y="1590917"/>
          <a:ext cx="2663825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511300" imgH="431800" progId="Equation.3">
                  <p:embed/>
                </p:oleObj>
              </mc:Choice>
              <mc:Fallback>
                <p:oleObj name="Equation" r:id="rId2" imgW="1511300" imgH="431800" progId="Equation.3">
                  <p:embed/>
                  <p:pic>
                    <p:nvPicPr>
                      <p:cNvPr id="4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28178" y="1590917"/>
                        <a:ext cx="2663825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1"/>
          <p:cNvGraphicFramePr>
            <a:graphicFrameLocks noChangeAspect="1"/>
          </p:cNvGraphicFramePr>
          <p:nvPr/>
        </p:nvGraphicFramePr>
        <p:xfrm>
          <a:off x="5833089" y="326501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151" imgH="215619" progId="Equation.3">
                  <p:embed/>
                </p:oleObj>
              </mc:Choice>
              <mc:Fallback>
                <p:oleObj name="Equation" r:id="rId4" imgW="114151" imgH="215619" progId="Equation.3">
                  <p:embed/>
                  <p:pic>
                    <p:nvPicPr>
                      <p:cNvPr id="5" name="Object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3089" y="3265012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93"/>
          <p:cNvGrpSpPr>
            <a:grpSpLocks/>
          </p:cNvGrpSpPr>
          <p:nvPr/>
        </p:nvGrpSpPr>
        <p:grpSpPr bwMode="auto">
          <a:xfrm>
            <a:off x="2721590" y="733516"/>
            <a:ext cx="5808663" cy="1160462"/>
            <a:chOff x="884" y="589"/>
            <a:chExt cx="3659" cy="731"/>
          </a:xfrm>
        </p:grpSpPr>
        <p:graphicFrame>
          <p:nvGraphicFramePr>
            <p:cNvPr id="7" name="Object 32"/>
            <p:cNvGraphicFramePr>
              <a:graphicFrameLocks noChangeAspect="1"/>
            </p:cNvGraphicFramePr>
            <p:nvPr/>
          </p:nvGraphicFramePr>
          <p:xfrm>
            <a:off x="4377" y="634"/>
            <a:ext cx="166" cy="22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39639" imgH="190417" progId="Equation.3">
                    <p:embed/>
                  </p:oleObj>
                </mc:Choice>
                <mc:Fallback>
                  <p:oleObj name="Equation" r:id="rId6" imgW="139639" imgH="190417" progId="Equation.3">
                    <p:embed/>
                    <p:pic>
                      <p:nvPicPr>
                        <p:cNvPr id="7" name="Object 3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377" y="634"/>
                          <a:ext cx="166" cy="22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56"/>
            <p:cNvGraphicFramePr>
              <a:graphicFrameLocks noChangeAspect="1"/>
            </p:cNvGraphicFramePr>
            <p:nvPr/>
          </p:nvGraphicFramePr>
          <p:xfrm>
            <a:off x="3016" y="964"/>
            <a:ext cx="204" cy="2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177646" imgH="190335" progId="Equation.3">
                    <p:embed/>
                  </p:oleObj>
                </mc:Choice>
                <mc:Fallback>
                  <p:oleObj name="Equation" r:id="rId8" imgW="177646" imgH="190335" progId="Equation.3">
                    <p:embed/>
                    <p:pic>
                      <p:nvPicPr>
                        <p:cNvPr id="8" name="Object 5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016" y="964"/>
                          <a:ext cx="204" cy="2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884" y="589"/>
              <a:ext cx="3379" cy="731"/>
              <a:chOff x="884" y="709"/>
              <a:chExt cx="3379" cy="731"/>
            </a:xfrm>
          </p:grpSpPr>
          <p:sp>
            <p:nvSpPr>
              <p:cNvPr id="11" name="Rectangle 6"/>
              <p:cNvSpPr>
                <a:spLocks noChangeArrowheads="1"/>
              </p:cNvSpPr>
              <p:nvPr/>
            </p:nvSpPr>
            <p:spPr bwMode="auto">
              <a:xfrm>
                <a:off x="1269" y="981"/>
                <a:ext cx="2994" cy="9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Rectangle 7"/>
              <p:cNvSpPr>
                <a:spLocks noChangeArrowheads="1"/>
              </p:cNvSpPr>
              <p:nvPr/>
            </p:nvSpPr>
            <p:spPr bwMode="auto">
              <a:xfrm>
                <a:off x="1269" y="709"/>
                <a:ext cx="2994" cy="272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9"/>
              <p:cNvSpPr>
                <a:spLocks noChangeShapeType="1"/>
              </p:cNvSpPr>
              <p:nvPr/>
            </p:nvSpPr>
            <p:spPr bwMode="auto">
              <a:xfrm>
                <a:off x="126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4" name="Line 10"/>
              <p:cNvSpPr>
                <a:spLocks noChangeShapeType="1"/>
              </p:cNvSpPr>
              <p:nvPr/>
            </p:nvSpPr>
            <p:spPr bwMode="auto">
              <a:xfrm>
                <a:off x="145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5" name="Line 11"/>
              <p:cNvSpPr>
                <a:spLocks noChangeShapeType="1"/>
              </p:cNvSpPr>
              <p:nvPr/>
            </p:nvSpPr>
            <p:spPr bwMode="auto">
              <a:xfrm>
                <a:off x="1632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6" name="Line 12"/>
              <p:cNvSpPr>
                <a:spLocks noChangeShapeType="1"/>
              </p:cNvSpPr>
              <p:nvPr/>
            </p:nvSpPr>
            <p:spPr bwMode="auto">
              <a:xfrm>
                <a:off x="181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7" name="Line 13"/>
              <p:cNvSpPr>
                <a:spLocks noChangeShapeType="1"/>
              </p:cNvSpPr>
              <p:nvPr/>
            </p:nvSpPr>
            <p:spPr bwMode="auto">
              <a:xfrm>
                <a:off x="199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8" name="Line 14"/>
              <p:cNvSpPr>
                <a:spLocks noChangeShapeType="1"/>
              </p:cNvSpPr>
              <p:nvPr/>
            </p:nvSpPr>
            <p:spPr bwMode="auto">
              <a:xfrm>
                <a:off x="217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9" name="Line 15"/>
              <p:cNvSpPr>
                <a:spLocks noChangeShapeType="1"/>
              </p:cNvSpPr>
              <p:nvPr/>
            </p:nvSpPr>
            <p:spPr bwMode="auto">
              <a:xfrm>
                <a:off x="235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Line 16"/>
              <p:cNvSpPr>
                <a:spLocks noChangeShapeType="1"/>
              </p:cNvSpPr>
              <p:nvPr/>
            </p:nvSpPr>
            <p:spPr bwMode="auto">
              <a:xfrm>
                <a:off x="2540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Line 17"/>
              <p:cNvSpPr>
                <a:spLocks noChangeShapeType="1"/>
              </p:cNvSpPr>
              <p:nvPr/>
            </p:nvSpPr>
            <p:spPr bwMode="auto">
              <a:xfrm>
                <a:off x="272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2" name="Line 18"/>
              <p:cNvSpPr>
                <a:spLocks noChangeShapeType="1"/>
              </p:cNvSpPr>
              <p:nvPr/>
            </p:nvSpPr>
            <p:spPr bwMode="auto">
              <a:xfrm>
                <a:off x="290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" name="Line 19"/>
              <p:cNvSpPr>
                <a:spLocks noChangeShapeType="1"/>
              </p:cNvSpPr>
              <p:nvPr/>
            </p:nvSpPr>
            <p:spPr bwMode="auto">
              <a:xfrm>
                <a:off x="308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4" name="Line 20"/>
              <p:cNvSpPr>
                <a:spLocks noChangeShapeType="1"/>
              </p:cNvSpPr>
              <p:nvPr/>
            </p:nvSpPr>
            <p:spPr bwMode="auto">
              <a:xfrm>
                <a:off x="3265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5" name="Line 21"/>
              <p:cNvSpPr>
                <a:spLocks noChangeShapeType="1"/>
              </p:cNvSpPr>
              <p:nvPr/>
            </p:nvSpPr>
            <p:spPr bwMode="auto">
              <a:xfrm>
                <a:off x="3446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22"/>
              <p:cNvSpPr>
                <a:spLocks noChangeShapeType="1"/>
              </p:cNvSpPr>
              <p:nvPr/>
            </p:nvSpPr>
            <p:spPr bwMode="auto">
              <a:xfrm>
                <a:off x="3627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23"/>
              <p:cNvSpPr>
                <a:spLocks noChangeShapeType="1"/>
              </p:cNvSpPr>
              <p:nvPr/>
            </p:nvSpPr>
            <p:spPr bwMode="auto">
              <a:xfrm>
                <a:off x="3809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24"/>
              <p:cNvSpPr>
                <a:spLocks noChangeShapeType="1"/>
              </p:cNvSpPr>
              <p:nvPr/>
            </p:nvSpPr>
            <p:spPr bwMode="auto">
              <a:xfrm>
                <a:off x="3991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Line 25"/>
              <p:cNvSpPr>
                <a:spLocks noChangeShapeType="1"/>
              </p:cNvSpPr>
              <p:nvPr/>
            </p:nvSpPr>
            <p:spPr bwMode="auto">
              <a:xfrm>
                <a:off x="4173" y="709"/>
                <a:ext cx="0" cy="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>
                <a:off x="1269" y="1117"/>
                <a:ext cx="0" cy="2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>
                <a:off x="1269" y="1224"/>
                <a:ext cx="45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Text Box 31"/>
              <p:cNvSpPr txBox="1">
                <a:spLocks noChangeArrowheads="1"/>
              </p:cNvSpPr>
              <p:nvPr/>
            </p:nvSpPr>
            <p:spPr bwMode="auto">
              <a:xfrm>
                <a:off x="1393" y="1175"/>
                <a:ext cx="188" cy="2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x</a:t>
                </a:r>
              </a:p>
            </p:txBody>
          </p:sp>
          <p:sp>
            <p:nvSpPr>
              <p:cNvPr id="33" name="Text Box 45"/>
              <p:cNvSpPr txBox="1">
                <a:spLocks noChangeArrowheads="1"/>
              </p:cNvSpPr>
              <p:nvPr/>
            </p:nvSpPr>
            <p:spPr bwMode="auto">
              <a:xfrm>
                <a:off x="884" y="1207"/>
                <a:ext cx="270" cy="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GB"/>
                  <a:t>To</a:t>
                </a:r>
              </a:p>
            </p:txBody>
          </p:sp>
          <p:sp>
            <p:nvSpPr>
              <p:cNvPr id="34" name="Line 46"/>
              <p:cNvSpPr>
                <a:spLocks noChangeShapeType="1"/>
              </p:cNvSpPr>
              <p:nvPr/>
            </p:nvSpPr>
            <p:spPr bwMode="auto">
              <a:xfrm>
                <a:off x="1271" y="845"/>
                <a:ext cx="0" cy="45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5" name="Line 47"/>
              <p:cNvSpPr>
                <a:spLocks noChangeShapeType="1"/>
              </p:cNvSpPr>
              <p:nvPr/>
            </p:nvSpPr>
            <p:spPr bwMode="auto">
              <a:xfrm flipV="1">
                <a:off x="1174" y="125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6" name="Line 48"/>
              <p:cNvSpPr>
                <a:spLocks noChangeShapeType="1"/>
              </p:cNvSpPr>
              <p:nvPr/>
            </p:nvSpPr>
            <p:spPr bwMode="auto">
              <a:xfrm flipV="1">
                <a:off x="1172" y="116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7" name="Line 49"/>
              <p:cNvSpPr>
                <a:spLocks noChangeShapeType="1"/>
              </p:cNvSpPr>
              <p:nvPr/>
            </p:nvSpPr>
            <p:spPr bwMode="auto">
              <a:xfrm flipV="1">
                <a:off x="1172" y="1071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8" name="Line 50"/>
              <p:cNvSpPr>
                <a:spLocks noChangeShapeType="1"/>
              </p:cNvSpPr>
              <p:nvPr/>
            </p:nvSpPr>
            <p:spPr bwMode="auto">
              <a:xfrm flipV="1">
                <a:off x="1170" y="980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" name="Line 51"/>
              <p:cNvSpPr>
                <a:spLocks noChangeShapeType="1"/>
              </p:cNvSpPr>
              <p:nvPr/>
            </p:nvSpPr>
            <p:spPr bwMode="auto">
              <a:xfrm flipV="1">
                <a:off x="1172" y="903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40" name="Line 52"/>
              <p:cNvSpPr>
                <a:spLocks noChangeShapeType="1"/>
              </p:cNvSpPr>
              <p:nvPr/>
            </p:nvSpPr>
            <p:spPr bwMode="auto">
              <a:xfrm flipV="1">
                <a:off x="1170" y="812"/>
                <a:ext cx="90" cy="4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10" name="Line 55"/>
            <p:cNvSpPr>
              <a:spLocks noChangeShapeType="1"/>
            </p:cNvSpPr>
            <p:nvPr/>
          </p:nvSpPr>
          <p:spPr bwMode="auto">
            <a:xfrm flipH="1">
              <a:off x="2880" y="913"/>
              <a:ext cx="4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" name="Text Box 54"/>
          <p:cNvSpPr txBox="1">
            <a:spLocks noChangeArrowheads="1"/>
          </p:cNvSpPr>
          <p:nvPr/>
        </p:nvSpPr>
        <p:spPr bwMode="auto">
          <a:xfrm>
            <a:off x="232824" y="2352996"/>
            <a:ext cx="8280400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dirty="0"/>
              <a:t> </a:t>
            </a:r>
            <a:r>
              <a:rPr lang="en-GB" sz="1600" dirty="0"/>
              <a:t>Beam of </a:t>
            </a:r>
            <a:r>
              <a:rPr lang="en-GB" sz="1600" dirty="0">
                <a:solidFill>
                  <a:srgbClr val="0066CC"/>
                </a:solidFill>
              </a:rPr>
              <a:t>length L</a:t>
            </a:r>
            <a:r>
              <a:rPr lang="en-GB" sz="1600" dirty="0"/>
              <a:t>,  </a:t>
            </a:r>
            <a:r>
              <a:rPr lang="en-GB" sz="1600" dirty="0">
                <a:solidFill>
                  <a:srgbClr val="0066CC"/>
                </a:solidFill>
              </a:rPr>
              <a:t>thickness t</a:t>
            </a:r>
            <a:r>
              <a:rPr lang="en-GB" sz="1600" dirty="0"/>
              <a:t>, </a:t>
            </a:r>
            <a:r>
              <a:rPr lang="en-GB" sz="1600" dirty="0">
                <a:solidFill>
                  <a:srgbClr val="0066CC"/>
                </a:solidFill>
              </a:rPr>
              <a:t>width w (= 1m)</a:t>
            </a:r>
            <a:r>
              <a:rPr lang="en-GB" sz="1600" dirty="0"/>
              <a:t>;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beam </a:t>
            </a:r>
            <a:r>
              <a:rPr lang="en-GB" sz="1600" i="1" dirty="0">
                <a:solidFill>
                  <a:srgbClr val="0066CC"/>
                </a:solidFill>
              </a:rPr>
              <a:t>thermalized</a:t>
            </a:r>
            <a:r>
              <a:rPr lang="en-GB" sz="1600" i="1" dirty="0"/>
              <a:t> </a:t>
            </a:r>
            <a:r>
              <a:rPr lang="en-GB" sz="1600" dirty="0"/>
              <a:t>on one side at </a:t>
            </a:r>
            <a:r>
              <a:rPr lang="en-GB" sz="1600" dirty="0">
                <a:solidFill>
                  <a:srgbClr val="0066CC"/>
                </a:solidFill>
              </a:rPr>
              <a:t>To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uniform heat deposition from one side,  </a:t>
            </a:r>
            <a:r>
              <a:rPr lang="en-GB" sz="1600" dirty="0">
                <a:solidFill>
                  <a:srgbClr val="0066CC"/>
                </a:solidFill>
              </a:rPr>
              <a:t>q  (W/m</a:t>
            </a:r>
            <a:r>
              <a:rPr lang="en-GB" sz="1600" baseline="30000" dirty="0">
                <a:solidFill>
                  <a:srgbClr val="0066CC"/>
                </a:solidFill>
              </a:rPr>
              <a:t>2</a:t>
            </a:r>
            <a:r>
              <a:rPr lang="en-GB" sz="1600" dirty="0">
                <a:solidFill>
                  <a:srgbClr val="0066CC"/>
                </a:solidFill>
              </a:rPr>
              <a:t>)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considering </a:t>
            </a:r>
            <a:r>
              <a:rPr lang="en-GB" sz="1600" dirty="0">
                <a:solidFill>
                  <a:srgbClr val="0066CC"/>
                </a:solidFill>
              </a:rPr>
              <a:t>k constant</a:t>
            </a:r>
            <a:r>
              <a:rPr lang="en-GB" sz="1600" dirty="0"/>
              <a:t> with T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Boundary conditions: </a:t>
            </a:r>
            <a:r>
              <a:rPr lang="en-GB" sz="1600" dirty="0">
                <a:solidFill>
                  <a:srgbClr val="0066CC"/>
                </a:solidFill>
              </a:rPr>
              <a:t>a)</a:t>
            </a:r>
            <a:r>
              <a:rPr lang="en-GB" sz="1600" dirty="0"/>
              <a:t> </a:t>
            </a:r>
            <a:r>
              <a:rPr lang="en-GB" sz="1600" dirty="0">
                <a:solidFill>
                  <a:srgbClr val="0066CC"/>
                </a:solidFill>
              </a:rPr>
              <a:t>for x= 0 </a:t>
            </a:r>
            <a:r>
              <a:rPr lang="en-GB" sz="1600" dirty="0">
                <a:solidFill>
                  <a:srgbClr val="0066CC"/>
                </a:solidFill>
                <a:sym typeface="Wingdings" pitchFamily="2" charset="2"/>
              </a:rPr>
              <a:t> </a:t>
            </a:r>
            <a:r>
              <a:rPr lang="en-GB" sz="1600" dirty="0">
                <a:solidFill>
                  <a:srgbClr val="0066CC"/>
                </a:solidFill>
              </a:rPr>
              <a:t>T=To</a:t>
            </a:r>
            <a:r>
              <a:rPr lang="en-GB" sz="1600" dirty="0"/>
              <a:t> (heat sink); </a:t>
            </a:r>
            <a:r>
              <a:rPr lang="en-GB" sz="1600" dirty="0">
                <a:solidFill>
                  <a:srgbClr val="0066CC"/>
                </a:solidFill>
              </a:rPr>
              <a:t>b) q=0 for x=L</a:t>
            </a:r>
            <a:r>
              <a:rPr lang="en-GB" sz="1600" dirty="0"/>
              <a:t> (isolated tip) 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GB" sz="1600" dirty="0"/>
              <a:t> Integrating and imposing the 2 boundary conditions: </a:t>
            </a:r>
          </a:p>
        </p:txBody>
      </p:sp>
      <p:sp>
        <p:nvSpPr>
          <p:cNvPr id="42" name="AutoShape 64"/>
          <p:cNvSpPr>
            <a:spLocks noChangeArrowheads="1"/>
          </p:cNvSpPr>
          <p:nvPr/>
        </p:nvSpPr>
        <p:spPr bwMode="auto">
          <a:xfrm>
            <a:off x="6682402" y="4957288"/>
            <a:ext cx="431800" cy="269875"/>
          </a:xfrm>
          <a:prstGeom prst="righ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Text Box 69"/>
          <p:cNvSpPr txBox="1">
            <a:spLocks noChangeArrowheads="1"/>
          </p:cNvSpPr>
          <p:nvPr/>
        </p:nvSpPr>
        <p:spPr bwMode="auto">
          <a:xfrm>
            <a:off x="10135214" y="6174900"/>
            <a:ext cx="298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/>
              <a:t>x</a:t>
            </a:r>
          </a:p>
        </p:txBody>
      </p:sp>
      <p:grpSp>
        <p:nvGrpSpPr>
          <p:cNvPr id="44" name="Group 94"/>
          <p:cNvGrpSpPr>
            <a:grpSpLocks/>
          </p:cNvGrpSpPr>
          <p:nvPr/>
        </p:nvGrpSpPr>
        <p:grpSpPr bwMode="auto">
          <a:xfrm>
            <a:off x="7628553" y="4360388"/>
            <a:ext cx="2586037" cy="1846263"/>
            <a:chOff x="4059" y="3022"/>
            <a:chExt cx="1629" cy="1163"/>
          </a:xfrm>
        </p:grpSpPr>
        <p:sp>
          <p:nvSpPr>
            <p:cNvPr id="45" name="Line 66"/>
            <p:cNvSpPr>
              <a:spLocks noChangeShapeType="1"/>
            </p:cNvSpPr>
            <p:nvPr/>
          </p:nvSpPr>
          <p:spPr bwMode="auto">
            <a:xfrm flipV="1">
              <a:off x="4325" y="3052"/>
              <a:ext cx="0" cy="8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6" name="Line 67"/>
            <p:cNvSpPr>
              <a:spLocks noChangeShapeType="1"/>
            </p:cNvSpPr>
            <p:nvPr/>
          </p:nvSpPr>
          <p:spPr bwMode="auto">
            <a:xfrm>
              <a:off x="4325" y="3924"/>
              <a:ext cx="136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Text Box 68"/>
            <p:cNvSpPr txBox="1">
              <a:spLocks noChangeArrowheads="1"/>
            </p:cNvSpPr>
            <p:nvPr/>
          </p:nvSpPr>
          <p:spPr bwMode="auto">
            <a:xfrm>
              <a:off x="4164" y="3022"/>
              <a:ext cx="20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</a:p>
          </p:txBody>
        </p:sp>
        <p:sp>
          <p:nvSpPr>
            <p:cNvPr id="48" name="Text Box 70"/>
            <p:cNvSpPr txBox="1">
              <a:spLocks noChangeArrowheads="1"/>
            </p:cNvSpPr>
            <p:nvPr/>
          </p:nvSpPr>
          <p:spPr bwMode="auto">
            <a:xfrm>
              <a:off x="4059" y="3475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0</a:t>
              </a:r>
            </a:p>
          </p:txBody>
        </p:sp>
        <p:sp>
          <p:nvSpPr>
            <p:cNvPr id="49" name="Text Box 71"/>
            <p:cNvSpPr txBox="1">
              <a:spLocks noChangeArrowheads="1"/>
            </p:cNvSpPr>
            <p:nvPr/>
          </p:nvSpPr>
          <p:spPr bwMode="auto">
            <a:xfrm>
              <a:off x="4059" y="3158"/>
              <a:ext cx="299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T</a:t>
              </a:r>
              <a:r>
                <a:rPr lang="en-GB" baseline="-25000"/>
                <a:t>L</a:t>
              </a:r>
            </a:p>
          </p:txBody>
        </p:sp>
        <p:sp>
          <p:nvSpPr>
            <p:cNvPr id="50" name="Text Box 72"/>
            <p:cNvSpPr txBox="1">
              <a:spLocks noChangeArrowheads="1"/>
            </p:cNvSpPr>
            <p:nvPr/>
          </p:nvSpPr>
          <p:spPr bwMode="auto">
            <a:xfrm>
              <a:off x="5362" y="3954"/>
              <a:ext cx="19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L</a:t>
              </a:r>
            </a:p>
          </p:txBody>
        </p:sp>
        <p:sp>
          <p:nvSpPr>
            <p:cNvPr id="51" name="Line 73"/>
            <p:cNvSpPr>
              <a:spLocks noChangeShapeType="1"/>
            </p:cNvSpPr>
            <p:nvPr/>
          </p:nvSpPr>
          <p:spPr bwMode="auto">
            <a:xfrm>
              <a:off x="5461" y="3924"/>
              <a:ext cx="0" cy="3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2" name="Line 74"/>
            <p:cNvSpPr>
              <a:spLocks noChangeShapeType="1"/>
            </p:cNvSpPr>
            <p:nvPr/>
          </p:nvSpPr>
          <p:spPr bwMode="auto">
            <a:xfrm>
              <a:off x="4293" y="3293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3" name="Line 75"/>
            <p:cNvSpPr>
              <a:spLocks noChangeShapeType="1"/>
            </p:cNvSpPr>
            <p:nvPr/>
          </p:nvSpPr>
          <p:spPr bwMode="auto">
            <a:xfrm>
              <a:off x="4292" y="3657"/>
              <a:ext cx="32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4" name="Line 76"/>
            <p:cNvSpPr>
              <a:spLocks noChangeShapeType="1"/>
            </p:cNvSpPr>
            <p:nvPr/>
          </p:nvSpPr>
          <p:spPr bwMode="auto">
            <a:xfrm>
              <a:off x="4325" y="3563"/>
              <a:ext cx="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5" name="Line 77"/>
            <p:cNvSpPr>
              <a:spLocks noChangeShapeType="1"/>
            </p:cNvSpPr>
            <p:nvPr/>
          </p:nvSpPr>
          <p:spPr bwMode="auto">
            <a:xfrm>
              <a:off x="4332" y="3294"/>
              <a:ext cx="1136" cy="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6" name="Line 78"/>
            <p:cNvSpPr>
              <a:spLocks noChangeShapeType="1"/>
            </p:cNvSpPr>
            <p:nvPr/>
          </p:nvSpPr>
          <p:spPr bwMode="auto">
            <a:xfrm flipV="1">
              <a:off x="5461" y="3294"/>
              <a:ext cx="4" cy="63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7" name="Freeform 87"/>
            <p:cNvSpPr>
              <a:spLocks/>
            </p:cNvSpPr>
            <p:nvPr/>
          </p:nvSpPr>
          <p:spPr bwMode="auto">
            <a:xfrm>
              <a:off x="4332" y="3294"/>
              <a:ext cx="1133" cy="363"/>
            </a:xfrm>
            <a:custGeom>
              <a:avLst/>
              <a:gdLst>
                <a:gd name="T0" fmla="*/ 1133 w 1133"/>
                <a:gd name="T1" fmla="*/ 0 h 272"/>
                <a:gd name="T2" fmla="*/ 544 w 1133"/>
                <a:gd name="T3" fmla="*/ 60 h 272"/>
                <a:gd name="T4" fmla="*/ 0 w 1133"/>
                <a:gd name="T5" fmla="*/ 363 h 27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133" h="272">
                  <a:moveTo>
                    <a:pt x="1133" y="0"/>
                  </a:moveTo>
                  <a:cubicBezTo>
                    <a:pt x="933" y="0"/>
                    <a:pt x="733" y="0"/>
                    <a:pt x="544" y="45"/>
                  </a:cubicBezTo>
                  <a:cubicBezTo>
                    <a:pt x="355" y="90"/>
                    <a:pt x="91" y="234"/>
                    <a:pt x="0" y="272"/>
                  </a:cubicBezTo>
                </a:path>
              </a:pathLst>
            </a:custGeom>
            <a:noFill/>
            <a:ln w="25400">
              <a:solidFill>
                <a:srgbClr val="0066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graphicFrame>
        <p:nvGraphicFramePr>
          <p:cNvPr id="58" name="Object 88"/>
          <p:cNvGraphicFramePr>
            <a:graphicFrameLocks noChangeAspect="1"/>
          </p:cNvGraphicFramePr>
          <p:nvPr/>
        </p:nvGraphicFramePr>
        <p:xfrm>
          <a:off x="4013946" y="5414288"/>
          <a:ext cx="2612892" cy="649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89100" imgH="419100" progId="Equation.3">
                  <p:embed/>
                </p:oleObj>
              </mc:Choice>
              <mc:Fallback>
                <p:oleObj name="Equation" r:id="rId10" imgW="1689100" imgH="419100" progId="Equation.3">
                  <p:embed/>
                  <p:pic>
                    <p:nvPicPr>
                      <p:cNvPr id="58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3946" y="5414288"/>
                        <a:ext cx="2612892" cy="649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Object 89"/>
          <p:cNvGraphicFramePr>
            <a:graphicFrameLocks noChangeAspect="1"/>
          </p:cNvGraphicFramePr>
          <p:nvPr/>
        </p:nvGraphicFramePr>
        <p:xfrm>
          <a:off x="6977925" y="6174900"/>
          <a:ext cx="3100388" cy="566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159000" imgH="393700" progId="Equation.3">
                  <p:embed/>
                </p:oleObj>
              </mc:Choice>
              <mc:Fallback>
                <p:oleObj name="Equation" r:id="rId12" imgW="2159000" imgH="393700" progId="Equation.3">
                  <p:embed/>
                  <p:pic>
                    <p:nvPicPr>
                      <p:cNvPr id="59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925" y="6174900"/>
                        <a:ext cx="3100388" cy="566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0" name="Group 91"/>
          <p:cNvGrpSpPr>
            <a:grpSpLocks/>
          </p:cNvGrpSpPr>
          <p:nvPr/>
        </p:nvGrpSpPr>
        <p:grpSpPr bwMode="auto">
          <a:xfrm>
            <a:off x="3962121" y="4623417"/>
            <a:ext cx="2792412" cy="720725"/>
            <a:chOff x="1383" y="3203"/>
            <a:chExt cx="1759" cy="454"/>
          </a:xfrm>
          <a:noFill/>
        </p:grpSpPr>
        <p:graphicFrame>
          <p:nvGraphicFramePr>
            <p:cNvPr id="61" name="Object 62"/>
            <p:cNvGraphicFramePr>
              <a:graphicFrameLocks noChangeAspect="1"/>
            </p:cNvGraphicFramePr>
            <p:nvPr/>
          </p:nvGraphicFramePr>
          <p:xfrm>
            <a:off x="1438" y="3232"/>
            <a:ext cx="1704" cy="35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14" imgW="1879600" imgH="393700" progId="Equation.3">
                    <p:embed/>
                  </p:oleObj>
                </mc:Choice>
                <mc:Fallback>
                  <p:oleObj name="Equation" r:id="rId14" imgW="1879600" imgH="393700" progId="Equation.3">
                    <p:embed/>
                    <p:pic>
                      <p:nvPicPr>
                        <p:cNvPr id="61" name="Object 6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38" y="3232"/>
                          <a:ext cx="1704" cy="35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2" name="Rectangle 90"/>
            <p:cNvSpPr>
              <a:spLocks noChangeArrowheads="1"/>
            </p:cNvSpPr>
            <p:nvPr/>
          </p:nvSpPr>
          <p:spPr bwMode="auto">
            <a:xfrm>
              <a:off x="1383" y="3203"/>
              <a:ext cx="1633" cy="454"/>
            </a:xfrm>
            <a:prstGeom prst="rect">
              <a:avLst/>
            </a:prstGeom>
            <a:grp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Object 56"/>
              <p:cNvSpPr txBox="1"/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</a:ln>
              <a:effectLst/>
            </p:spPr>
            <p:txBody>
              <a:bodyPr>
                <a:normAutofit fontScale="925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fr-FR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p>
                                <m:sSupPr>
                                  <m:ctrlP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𝐿</m:t>
                                  </m:r>
                                </m:e>
                                <m:sup>
                                  <m:r>
                                    <a:rPr lang="fr-FR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  <m:sup/>
                          </m:sSup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2⋅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m:rPr>
                              <m:sty m:val="p"/>
                            </m:rPr>
                            <a:rPr lang="fr-FR" i="0" baseline="-2500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max</m:t>
                          </m:r>
                          <m:r>
                            <m:rPr>
                              <m:nor/>
                            </m:rPr>
                            <a:rPr lang="fr-FR" i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      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4" name="Object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62400" y="6083300"/>
                <a:ext cx="2055813" cy="700088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  <a:ln w="9525"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8" name="TextBox 67"/>
          <p:cNvSpPr txBox="1"/>
          <p:nvPr/>
        </p:nvSpPr>
        <p:spPr>
          <a:xfrm>
            <a:off x="-45120" y="6023294"/>
            <a:ext cx="40945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66FF"/>
                </a:solidFill>
              </a:rPr>
              <a:t>practical interest:</a:t>
            </a:r>
          </a:p>
          <a:p>
            <a:r>
              <a:rPr lang="en-US" sz="1600" i="1" dirty="0">
                <a:solidFill>
                  <a:srgbClr val="0066FF"/>
                </a:solidFill>
              </a:rPr>
              <a:t>calculate minimum thickness to limit </a:t>
            </a:r>
            <a:r>
              <a:rPr lang="el-GR" sz="1600" i="1" dirty="0">
                <a:solidFill>
                  <a:srgbClr val="0066FF"/>
                </a:solidFill>
              </a:rPr>
              <a:t>Δ</a:t>
            </a:r>
            <a:r>
              <a:rPr lang="en-US" sz="1600" i="1" dirty="0" err="1">
                <a:solidFill>
                  <a:srgbClr val="0066FF"/>
                </a:solidFill>
              </a:rPr>
              <a:t>T</a:t>
            </a:r>
            <a:r>
              <a:rPr lang="en-US" sz="1600" i="1" baseline="-25000" dirty="0" err="1">
                <a:solidFill>
                  <a:srgbClr val="0066FF"/>
                </a:solidFill>
              </a:rPr>
              <a:t>max</a:t>
            </a:r>
            <a:endParaRPr lang="en-GB" sz="1600" i="1" baseline="-25000" dirty="0">
              <a:solidFill>
                <a:srgbClr val="0066FF"/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BC355746-50A6-4D53-8534-ADE989C78B0B}"/>
              </a:ext>
            </a:extLst>
          </p:cNvPr>
          <p:cNvCxnSpPr>
            <a:cxnSpLocks/>
          </p:cNvCxnSpPr>
          <p:nvPr/>
        </p:nvCxnSpPr>
        <p:spPr>
          <a:xfrm>
            <a:off x="7239749" y="897028"/>
            <a:ext cx="0" cy="26374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CEF0DA3F-E4E3-4FD2-95DC-33E0439F52CB}"/>
              </a:ext>
            </a:extLst>
          </p:cNvPr>
          <p:cNvCxnSpPr>
            <a:cxnSpLocks/>
          </p:cNvCxnSpPr>
          <p:nvPr/>
        </p:nvCxnSpPr>
        <p:spPr>
          <a:xfrm flipV="1">
            <a:off x="7239749" y="1308191"/>
            <a:ext cx="0" cy="28963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334941C-335D-4FD1-BAE2-ECFDB89AF07C}"/>
              </a:ext>
            </a:extLst>
          </p:cNvPr>
          <p:cNvCxnSpPr>
            <a:cxnSpLocks/>
          </p:cNvCxnSpPr>
          <p:nvPr/>
        </p:nvCxnSpPr>
        <p:spPr>
          <a:xfrm flipV="1">
            <a:off x="7239749" y="1072695"/>
            <a:ext cx="0" cy="2682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2AE6FA76-F4DB-4B74-AA4B-B899F61950F7}"/>
              </a:ext>
            </a:extLst>
          </p:cNvPr>
          <p:cNvSpPr txBox="1"/>
          <p:nvPr/>
        </p:nvSpPr>
        <p:spPr>
          <a:xfrm>
            <a:off x="7228617" y="1292149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endParaRPr lang="fr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CDFBE9-B538-CB4D-016E-D4B73456D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36796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E4F32-8763-4462-8D41-E0441DB22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52" y="67083"/>
            <a:ext cx="11323151" cy="799041"/>
          </a:xfrm>
        </p:spPr>
        <p:txBody>
          <a:bodyPr>
            <a:normAutofit/>
          </a:bodyPr>
          <a:lstStyle/>
          <a:p>
            <a:r>
              <a:rPr lang="en-US" sz="2800" b="1" dirty="0"/>
              <a:t>Exercise:</a:t>
            </a:r>
            <a:r>
              <a:rPr lang="en-US" sz="2800" dirty="0"/>
              <a:t> calculate a thermal shield thickness in an LHC-type cryostat  </a:t>
            </a:r>
            <a:endParaRPr lang="fr-FR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49E57-4740-4EE3-8D8C-00F81188F42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5391" y="2748097"/>
                <a:ext cx="9772283" cy="2696446"/>
              </a:xfrm>
              <a:prstGeom prst="rect">
                <a:avLst/>
              </a:prstGeom>
            </p:spPr>
            <p:txBody>
              <a:bodyPr>
                <a:normAutofit lnSpcReduction="1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Symmetry: point opposite of cooling line is an isolated tip  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Diameter thermal shield: 0.75 m  A</a:t>
                </a:r>
                <a:r>
                  <a:rPr kumimoji="0" lang="en-GB" sz="1800" b="0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s</a:t>
                </a:r>
                <a:r>
                  <a:rPr kumimoji="0" lang="en-GB" sz="1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=  </a:t>
                </a:r>
                <a:r>
                  <a:rPr kumimoji="0" lang="el-GR" sz="1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π</a:t>
                </a:r>
                <a:r>
                  <a:rPr kumimoji="0" lang="en-US" sz="1800" b="0" i="0" u="none" strike="noStrike" kern="1200" cap="none" spc="0" normalizeH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 x 0.75 x 1 = 2.35 m</a:t>
                </a:r>
                <a:r>
                  <a:rPr kumimoji="0" lang="en-US" sz="1800" b="0" i="0" u="none" strike="noStrike" kern="1200" cap="none" spc="0" normalizeH="0" baseline="30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2</a:t>
                </a:r>
                <a:endPara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  <a:sym typeface="Wingdings" panose="05000000000000000000" pitchFamily="2" charset="2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Take ½ shield: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L =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1</m:t>
                        </m:r>
                      </m:num>
                      <m:den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  <m:f>
                      <m:f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  <m:r>
                          <a:rPr kumimoji="0" lang="en-US" sz="1800" b="0" i="1" u="none" strike="noStrike" kern="1200" cap="none" spc="0" normalizeH="0" baseline="-2500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num>
                      <m:den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1 </m:t>
                        </m:r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𝑚</m:t>
                        </m:r>
                        <m:r>
                          <a:rPr kumimoji="0" lang="en-US" sz="1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 </m:t>
                        </m:r>
                      </m:den>
                    </m:f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= ½ 2.35 m = 1.17 m</a:t>
                </a:r>
                <a:endParaRPr kumimoji="0" lang="en-GB" sz="18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Uniform heat deposition (previous exercise):  </a:t>
                </a:r>
                <a14:m>
                  <m:oMath xmlns:m="http://schemas.openxmlformats.org/officeDocument/2006/math"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𝑞</m:t>
                    </m:r>
                    <m:r>
                      <a:rPr kumimoji="0" lang="en-US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 </m:t>
                    </m:r>
                    <m:f>
                      <m:fPr>
                        <m:ctrlPr>
                          <a:rPr kumimoji="0" lang="en-GB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kumimoji="0" lang="en-GB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q</m:t>
                        </m:r>
                        <m:r>
                          <m:rPr>
                            <m:nor/>
                          </m:rPr>
                          <a:rPr kumimoji="0" lang="en-GB" sz="1800" b="0" i="0" u="none" strike="noStrike" kern="1200" cap="none" spc="0" normalizeH="0" baseline="-2500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+mn-cs"/>
                          </a:rPr>
                          <m:t>shield</m:t>
                        </m:r>
                      </m:num>
                      <m:den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𝐴</m:t>
                        </m:r>
                        <m:r>
                          <a:rPr kumimoji="0" lang="en-US" sz="1800" b="0" i="1" u="none" strike="noStrike" kern="1200" cap="none" spc="0" normalizeH="0" baseline="-2500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</m:t>
                        </m:r>
                      </m:den>
                    </m:f>
                  </m:oMath>
                </a14:m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kumimoji="0" lang="en-US" sz="20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2.55 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𝑊</m:t>
                        </m:r>
                      </m:num>
                      <m:den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2.35 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</m:t>
                        </m:r>
                        <m:r>
                          <a:rPr kumimoji="0" lang="en-US" sz="2000" b="0" i="1" u="none" strike="noStrike" kern="1200" cap="none" spc="0" normalizeH="0" baseline="3000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</m:den>
                    </m:f>
                    <m:r>
                      <a:rPr kumimoji="0" lang="en-US" sz="2000" b="0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1.08 </m:t>
                    </m:r>
                    <m:r>
                      <m:rPr>
                        <m:sty m:val="p"/>
                      </m:rPr>
                      <a: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W</m:t>
                    </m:r>
                    <m:r>
                      <a: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/</m:t>
                    </m:r>
                    <m:r>
                      <m:rPr>
                        <m:sty m:val="p"/>
                      </m:rPr>
                      <a:rPr kumimoji="0" lang="en-US" sz="2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m</m:t>
                    </m:r>
                    <m:r>
                      <a:rPr kumimoji="0" lang="en-US" sz="2000" b="0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2</m:t>
                    </m:r>
                  </m:oMath>
                </a14:m>
                <a:endParaRPr kumimoji="0" lang="en-GB" sz="20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Let’s set the maximum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fr-F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Δ</m:t>
                    </m:r>
                    <m:r>
                      <a:rPr kumimoji="0" lang="fr-FR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𝑇</m:t>
                    </m:r>
                    <m:r>
                      <m:rPr>
                        <m:sty m:val="p"/>
                      </m:rPr>
                      <a:rPr kumimoji="0" lang="fr-FR" sz="1800" b="0" i="0" u="none" strike="noStrike" kern="1200" cap="none" spc="0" normalizeH="0" baseline="-25000" noProof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max</m:t>
                    </m:r>
                  </m:oMath>
                </a14:m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=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5 K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  </a:t>
                </a:r>
              </a:p>
              <a:p>
                <a:pPr marL="228600" marR="0" lvl="0" indent="-22860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Take k aluminium (Al6061) at ~80 K: 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</a:rPr>
                  <a:t>85 W/(K m)</a:t>
                </a:r>
              </a:p>
              <a:p>
                <a:pPr marR="0" lvl="0" algn="l" defTabSz="914400" rtl="0" eaLnBrk="1" fontAlgn="auto" latinLnBrk="0" hangingPunct="1">
                  <a:lnSpc>
                    <a:spcPct val="90000"/>
                  </a:lnSpc>
                  <a:spcBef>
                    <a:spcPts val="1000"/>
                  </a:spcBef>
                  <a:spcAft>
                    <a:spcPts val="0"/>
                  </a:spcAft>
                  <a:buClrTx/>
                  <a:buSzTx/>
                  <a:buFont typeface="Wingdings" panose="05000000000000000000" pitchFamily="2" charset="2"/>
                  <a:buChar char="à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t</a:t>
                </a:r>
                <a:r>
                  <a:rPr kumimoji="0" lang="en-GB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min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Cambria Math" panose="02040503050406030204" pitchFamily="18" charset="0"/>
                    <a:cs typeface="+mn-cs"/>
                    <a:sym typeface="Wingdings" panose="05000000000000000000" pitchFamily="2" charset="2"/>
                  </a:rPr>
                  <a:t> = 1.7 mm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4B49E57-4740-4EE3-8D8C-00F81188F4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91" y="2748097"/>
                <a:ext cx="9772283" cy="2696446"/>
              </a:xfrm>
              <a:prstGeom prst="rect">
                <a:avLst/>
              </a:prstGeom>
              <a:blipFill>
                <a:blip r:embed="rId2"/>
                <a:stretch>
                  <a:fillRect l="-437" t="-3394" b="-45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>
            <a:extLst>
              <a:ext uri="{FF2B5EF4-FFF2-40B4-BE49-F238E27FC236}">
                <a16:creationId xmlns:a16="http://schemas.microsoft.com/office/drawing/2014/main" id="{5AAF1AB6-8EB6-4577-93E8-B1E5164B777A}"/>
              </a:ext>
            </a:extLst>
          </p:cNvPr>
          <p:cNvGrpSpPr>
            <a:grpSpLocks noChangeAspect="1"/>
          </p:cNvGrpSpPr>
          <p:nvPr/>
        </p:nvGrpSpPr>
        <p:grpSpPr>
          <a:xfrm>
            <a:off x="7939043" y="753081"/>
            <a:ext cx="3824277" cy="3620312"/>
            <a:chOff x="9039491" y="724063"/>
            <a:chExt cx="2723829" cy="2578556"/>
          </a:xfrm>
        </p:grpSpPr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2102E666-BAF1-4F57-B224-D7FA1B14C58B}"/>
                </a:ext>
              </a:extLst>
            </p:cNvPr>
            <p:cNvSpPr/>
            <p:nvPr/>
          </p:nvSpPr>
          <p:spPr>
            <a:xfrm rot="13561952">
              <a:off x="9424192" y="646373"/>
              <a:ext cx="2101338" cy="2310588"/>
            </a:xfrm>
            <a:prstGeom prst="arc">
              <a:avLst>
                <a:gd name="adj1" fmla="val 16200000"/>
                <a:gd name="adj2" fmla="val 5796946"/>
              </a:avLst>
            </a:prstGeom>
            <a:ln w="952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62F5164-D48E-4261-913A-CCB8E09E51F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039491" y="724063"/>
              <a:ext cx="2723829" cy="2578556"/>
              <a:chOff x="9039491" y="724063"/>
              <a:chExt cx="2723829" cy="2578556"/>
            </a:xfrm>
          </p:grpSpPr>
          <p:grpSp>
            <p:nvGrpSpPr>
              <p:cNvPr id="4" name="Group 3">
                <a:extLst>
                  <a:ext uri="{FF2B5EF4-FFF2-40B4-BE49-F238E27FC236}">
                    <a16:creationId xmlns:a16="http://schemas.microsoft.com/office/drawing/2014/main" id="{630AD895-1951-427D-B179-1077D8682F37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9576390" y="952655"/>
                <a:ext cx="2037454" cy="1984270"/>
                <a:chOff x="8556974" y="1032311"/>
                <a:chExt cx="2957192" cy="2880000"/>
              </a:xfrm>
            </p:grpSpPr>
            <p:grpSp>
              <p:nvGrpSpPr>
                <p:cNvPr id="5" name="Group 9">
                  <a:extLst>
                    <a:ext uri="{FF2B5EF4-FFF2-40B4-BE49-F238E27FC236}">
                      <a16:creationId xmlns:a16="http://schemas.microsoft.com/office/drawing/2014/main" id="{F4E449C0-7689-4844-856A-1A5BFF8157C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8556974" y="1032311"/>
                  <a:ext cx="2957192" cy="2880000"/>
                  <a:chOff x="3896" y="546"/>
                  <a:chExt cx="1379" cy="1343"/>
                </a:xfrm>
              </p:grpSpPr>
              <p:sp>
                <p:nvSpPr>
                  <p:cNvPr id="7" name="Oval 6">
                    <a:extLst>
                      <a:ext uri="{FF2B5EF4-FFF2-40B4-BE49-F238E27FC236}">
                        <a16:creationId xmlns:a16="http://schemas.microsoft.com/office/drawing/2014/main" id="{03495357-A673-4653-9630-1F002AE16580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268" y="892"/>
                    <a:ext cx="647" cy="633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33CCCC"/>
                      </a:gs>
                      <a:gs pos="100000">
                        <a:srgbClr val="33CCCC">
                          <a:gamma/>
                          <a:shade val="76471"/>
                          <a:invGamma/>
                        </a:srgbClr>
                      </a:gs>
                    </a:gsLst>
                    <a:path path="shape">
                      <a:fillToRect l="50000" t="50000" r="50000" b="50000"/>
                    </a:path>
                  </a:gradFill>
                  <a:ln w="12700">
                    <a:solidFill>
                      <a:schemeClr val="tx1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" name="Oval 7">
                    <a:extLst>
                      <a:ext uri="{FF2B5EF4-FFF2-40B4-BE49-F238E27FC236}">
                        <a16:creationId xmlns:a16="http://schemas.microsoft.com/office/drawing/2014/main" id="{D09B2C14-84B9-4E2E-B811-F80CD17301C7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3896" y="546"/>
                    <a:ext cx="1379" cy="1343"/>
                  </a:xfrm>
                  <a:prstGeom prst="ellipse">
                    <a:avLst/>
                  </a:prstGeom>
                  <a:noFill/>
                  <a:ln w="22225">
                    <a:solidFill>
                      <a:schemeClr val="hlink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" name="Oval 8">
                    <a:extLst>
                      <a:ext uri="{FF2B5EF4-FFF2-40B4-BE49-F238E27FC236}">
                        <a16:creationId xmlns:a16="http://schemas.microsoft.com/office/drawing/2014/main" id="{DA70AFB5-DA2F-4E52-9337-52FE939B2589}"/>
                      </a:ext>
                    </a:extLst>
                  </p:cNvPr>
                  <p:cNvSpPr>
                    <a:spLocks noChangeArrowheads="1"/>
                  </p:cNvSpPr>
                  <p:nvPr/>
                </p:nvSpPr>
                <p:spPr bwMode="auto">
                  <a:xfrm>
                    <a:off x="4050" y="690"/>
                    <a:ext cx="1071" cy="1043"/>
                  </a:xfrm>
                  <a:prstGeom prst="ellipse">
                    <a:avLst/>
                  </a:prstGeom>
                  <a:noFill/>
                  <a:ln w="22225">
                    <a:solidFill>
                      <a:srgbClr val="00B050"/>
                    </a:solidFill>
                    <a:round/>
                    <a:headEnd type="none" w="sm" len="sm"/>
                    <a:tailEnd type="none" w="sm" len="sm"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bg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p:grpSp>
            <p:sp>
              <p:nvSpPr>
                <p:cNvPr id="6" name="Oval 5">
                  <a:extLst>
                    <a:ext uri="{FF2B5EF4-FFF2-40B4-BE49-F238E27FC236}">
                      <a16:creationId xmlns:a16="http://schemas.microsoft.com/office/drawing/2014/main" id="{A60949DA-408C-451F-9676-B69B224A9D1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8827864" y="1291379"/>
                  <a:ext cx="2402811" cy="2340000"/>
                </a:xfrm>
                <a:prstGeom prst="ellipse">
                  <a:avLst/>
                </a:prstGeom>
                <a:noFill/>
                <a:ln w="50800">
                  <a:solidFill>
                    <a:srgbClr val="00B0F0"/>
                  </a:solidFill>
                  <a:round/>
                  <a:headEnd type="none" w="sm" len="sm"/>
                  <a:tailEnd type="none" w="sm" len="sm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bg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0" name="Text Box 29">
                <a:extLst>
                  <a:ext uri="{FF2B5EF4-FFF2-40B4-BE49-F238E27FC236}">
                    <a16:creationId xmlns:a16="http://schemas.microsoft.com/office/drawing/2014/main" id="{0842D976-EB26-4122-A7C0-DE1E7243CD5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262046" y="2364988"/>
                <a:ext cx="1084015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A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s, 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T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s</a:t>
                </a:r>
                <a:r>
                  <a:rPr kumimoji="0" lang="en-GB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GB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ɛ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s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 </a:t>
                </a:r>
              </a:p>
            </p:txBody>
          </p:sp>
          <p:sp>
            <p:nvSpPr>
              <p:cNvPr id="12" name="Text Box 18">
                <a:extLst>
                  <a:ext uri="{FF2B5EF4-FFF2-40B4-BE49-F238E27FC236}">
                    <a16:creationId xmlns:a16="http://schemas.microsoft.com/office/drawing/2014/main" id="{6590534B-CA9C-446F-B10B-C7520A2471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341290" y="2902509"/>
                <a:ext cx="1127873" cy="400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A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e,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 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T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rPr>
                  <a:t>e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, </a:t>
                </a:r>
                <a:r>
                  <a:rPr kumimoji="0" lang="en-GB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ɛ</a:t>
                </a:r>
                <a:r>
                  <a:rPr kumimoji="0" lang="en-GB" sz="12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e</a:t>
                </a:r>
                <a:r>
                  <a:rPr kumimoji="0" lang="en-GB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charset="0"/>
                    <a:ea typeface="+mn-ea"/>
                    <a:cs typeface="+mn-cs"/>
                  </a:rPr>
                  <a:t> </a:t>
                </a: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0BA7051F-31A4-4094-8647-B8B5C668142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945480" y="2229849"/>
                <a:ext cx="200501" cy="200501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CE353D52-AE81-4829-9D95-6C536E3EA1A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869641" y="2469035"/>
                <a:ext cx="146030" cy="67092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E80691E-6451-43F1-B4F0-BF3AE2D56A24}"/>
                  </a:ext>
                </a:extLst>
              </p:cNvPr>
              <p:cNvSpPr txBox="1"/>
              <p:nvPr/>
            </p:nvSpPr>
            <p:spPr>
              <a:xfrm>
                <a:off x="9420295" y="2928276"/>
                <a:ext cx="76725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q</a:t>
                </a:r>
                <a:r>
                  <a:rPr kumimoji="0" lang="en-GB" sz="18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shield</a:t>
                </a:r>
                <a:endParaRPr kumimoji="0" lang="fr-F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4" name="Line 12">
                <a:extLst>
                  <a:ext uri="{FF2B5EF4-FFF2-40B4-BE49-F238E27FC236}">
                    <a16:creationId xmlns:a16="http://schemas.microsoft.com/office/drawing/2014/main" id="{BE0E558C-1841-44C8-8D4D-9F005E1CB0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279887" y="1189922"/>
                <a:ext cx="224146" cy="2053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5" name="Line 13">
                <a:extLst>
                  <a:ext uri="{FF2B5EF4-FFF2-40B4-BE49-F238E27FC236}">
                    <a16:creationId xmlns:a16="http://schemas.microsoft.com/office/drawing/2014/main" id="{8A92550E-B4CA-4DDB-BD8B-204E798FDC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541892" y="2268667"/>
                <a:ext cx="262031" cy="1031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6" name="Line 14">
                <a:extLst>
                  <a:ext uri="{FF2B5EF4-FFF2-40B4-BE49-F238E27FC236}">
                    <a16:creationId xmlns:a16="http://schemas.microsoft.com/office/drawing/2014/main" id="{A74AABBF-AC25-4464-B7CA-6749758807B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458667" y="2060576"/>
                <a:ext cx="264835" cy="27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7" name="Line 15">
                <a:extLst>
                  <a:ext uri="{FF2B5EF4-FFF2-40B4-BE49-F238E27FC236}">
                    <a16:creationId xmlns:a16="http://schemas.microsoft.com/office/drawing/2014/main" id="{568027C5-50F3-4E94-8490-924F39C6AD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465468" y="1789937"/>
                <a:ext cx="262031" cy="272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8" name="Line 16">
                <a:extLst>
                  <a:ext uri="{FF2B5EF4-FFF2-40B4-BE49-F238E27FC236}">
                    <a16:creationId xmlns:a16="http://schemas.microsoft.com/office/drawing/2014/main" id="{150CDC0B-DE0A-41E3-B486-4F4632C17BA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576390" y="1463867"/>
                <a:ext cx="235813" cy="10120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29" name="Line 17">
                <a:extLst>
                  <a:ext uri="{FF2B5EF4-FFF2-40B4-BE49-F238E27FC236}">
                    <a16:creationId xmlns:a16="http://schemas.microsoft.com/office/drawing/2014/main" id="{DECF0C6F-620B-4940-9A16-9DDC670743E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9786252" y="1161839"/>
                <a:ext cx="176236" cy="1969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0" name="Line 18">
                <a:extLst>
                  <a:ext uri="{FF2B5EF4-FFF2-40B4-BE49-F238E27FC236}">
                    <a16:creationId xmlns:a16="http://schemas.microsoft.com/office/drawing/2014/main" id="{4B61B477-5A74-4965-AE05-08300747DD7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065299" y="998028"/>
                <a:ext cx="180093" cy="2358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1" name="Line 18">
                <a:extLst>
                  <a:ext uri="{FF2B5EF4-FFF2-40B4-BE49-F238E27FC236}">
                    <a16:creationId xmlns:a16="http://schemas.microsoft.com/office/drawing/2014/main" id="{F0CEEA4B-6AD5-4596-99FE-D664397DCC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809587" y="896262"/>
                <a:ext cx="82579" cy="24990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2" name="Line 18">
                <a:extLst>
                  <a:ext uri="{FF2B5EF4-FFF2-40B4-BE49-F238E27FC236}">
                    <a16:creationId xmlns:a16="http://schemas.microsoft.com/office/drawing/2014/main" id="{BF5E0355-D9BB-4659-81F0-44C43F84623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484271" y="853989"/>
                <a:ext cx="10962" cy="26857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33" name="Line 18">
                <a:extLst>
                  <a:ext uri="{FF2B5EF4-FFF2-40B4-BE49-F238E27FC236}">
                    <a16:creationId xmlns:a16="http://schemas.microsoft.com/office/drawing/2014/main" id="{20D5BA2C-3CF4-4C8C-8789-0CB09922304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0109119" y="969831"/>
                <a:ext cx="91538" cy="2145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E4CCD848-8638-4257-B3DB-0DA171B874BB}"/>
                  </a:ext>
                </a:extLst>
              </p:cNvPr>
              <p:cNvGrpSpPr/>
              <p:nvPr/>
            </p:nvGrpSpPr>
            <p:grpSpPr>
              <a:xfrm rot="10642344">
                <a:off x="9717954" y="1506109"/>
                <a:ext cx="2045366" cy="1517849"/>
                <a:chOff x="7336994" y="3908615"/>
                <a:chExt cx="2045366" cy="1517849"/>
              </a:xfrm>
            </p:grpSpPr>
            <p:sp>
              <p:nvSpPr>
                <p:cNvPr id="34" name="Line 12">
                  <a:extLst>
                    <a:ext uri="{FF2B5EF4-FFF2-40B4-BE49-F238E27FC236}">
                      <a16:creationId xmlns:a16="http://schemas.microsoft.com/office/drawing/2014/main" id="{FEA689B4-38A0-4ABD-AD84-CB3336FDB04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9158214" y="4244548"/>
                  <a:ext cx="224146" cy="2053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Line 13">
                  <a:extLst>
                    <a:ext uri="{FF2B5EF4-FFF2-40B4-BE49-F238E27FC236}">
                      <a16:creationId xmlns:a16="http://schemas.microsoft.com/office/drawing/2014/main" id="{60DA0EE8-CD70-43E4-9E97-44C9AF62AFB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420219" y="5323293"/>
                  <a:ext cx="262031" cy="10317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Line 14">
                  <a:extLst>
                    <a:ext uri="{FF2B5EF4-FFF2-40B4-BE49-F238E27FC236}">
                      <a16:creationId xmlns:a16="http://schemas.microsoft.com/office/drawing/2014/main" id="{B9C6043D-715F-48C2-B334-27306CC04E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7336994" y="5115202"/>
                  <a:ext cx="264835" cy="27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Line 15">
                  <a:extLst>
                    <a:ext uri="{FF2B5EF4-FFF2-40B4-BE49-F238E27FC236}">
                      <a16:creationId xmlns:a16="http://schemas.microsoft.com/office/drawing/2014/main" id="{BB89772E-26DD-4045-80F3-22F4FF26CB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343795" y="4844563"/>
                  <a:ext cx="262031" cy="272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Line 16">
                  <a:extLst>
                    <a:ext uri="{FF2B5EF4-FFF2-40B4-BE49-F238E27FC236}">
                      <a16:creationId xmlns:a16="http://schemas.microsoft.com/office/drawing/2014/main" id="{C7453139-652B-4E4F-AC37-C097EDAC652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4717" y="4518493"/>
                  <a:ext cx="235813" cy="10120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Line 17">
                  <a:extLst>
                    <a:ext uri="{FF2B5EF4-FFF2-40B4-BE49-F238E27FC236}">
                      <a16:creationId xmlns:a16="http://schemas.microsoft.com/office/drawing/2014/main" id="{BE32087F-E94E-4BE6-9EA0-76B07EC54D3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664579" y="4216465"/>
                  <a:ext cx="176236" cy="19691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Line 18">
                  <a:extLst>
                    <a:ext uri="{FF2B5EF4-FFF2-40B4-BE49-F238E27FC236}">
                      <a16:creationId xmlns:a16="http://schemas.microsoft.com/office/drawing/2014/main" id="{7DC93FB0-50F5-4F83-B45C-388AB28B755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943626" y="4052654"/>
                  <a:ext cx="180093" cy="23589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Line 18">
                  <a:extLst>
                    <a:ext uri="{FF2B5EF4-FFF2-40B4-BE49-F238E27FC236}">
                      <a16:creationId xmlns:a16="http://schemas.microsoft.com/office/drawing/2014/main" id="{C292F5F6-D292-496E-ACE4-58E157FFE7A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687914" y="3950888"/>
                  <a:ext cx="82579" cy="24990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Line 18">
                  <a:extLst>
                    <a:ext uri="{FF2B5EF4-FFF2-40B4-BE49-F238E27FC236}">
                      <a16:creationId xmlns:a16="http://schemas.microsoft.com/office/drawing/2014/main" id="{A1417C1E-4894-48C7-8525-4EDEDF95660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362598" y="3908615"/>
                  <a:ext cx="10962" cy="26857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Line 18">
                  <a:extLst>
                    <a:ext uri="{FF2B5EF4-FFF2-40B4-BE49-F238E27FC236}">
                      <a16:creationId xmlns:a16="http://schemas.microsoft.com/office/drawing/2014/main" id="{A69AD8B0-F50B-47FF-8FAF-B6C760AEEC5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987446" y="4024457"/>
                  <a:ext cx="91538" cy="21450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</a:endParaRPr>
                </a:p>
              </p:txBody>
            </p:sp>
          </p:grp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38EA7DAC-3CE2-4600-AC11-941868179778}"/>
                  </a:ext>
                </a:extLst>
              </p:cNvPr>
              <p:cNvCxnSpPr/>
              <p:nvPr/>
            </p:nvCxnSpPr>
            <p:spPr>
              <a:xfrm flipV="1">
                <a:off x="9594651" y="1165176"/>
                <a:ext cx="1848585" cy="1547831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FC556B18-F040-4945-A83D-985728C96CA4}"/>
                      </a:ext>
                    </a:extLst>
                  </p:cNvPr>
                  <p:cNvSpPr txBox="1"/>
                  <p:nvPr/>
                </p:nvSpPr>
                <p:spPr>
                  <a:xfrm rot="19196518">
                    <a:off x="9039491" y="724063"/>
                    <a:ext cx="105830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L,</a:t>
                    </a:r>
                    <a:r>
                      <a:rPr kumimoji="0" lang="fr-FR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 </a:t>
                    </a:r>
                    <a14:m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kumimoji="0" lang="fr-F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Δ</m:t>
                        </m:r>
                        <m:r>
                          <a:rPr kumimoji="0" lang="fr-FR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  <m:r>
                          <m:rPr>
                            <m:sty m:val="p"/>
                          </m:rPr>
                          <a:rPr kumimoji="0" lang="fr-FR" sz="1800" b="0" i="0" u="none" strike="noStrike" kern="1200" cap="none" spc="0" normalizeH="0" baseline="-25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max</m:t>
                        </m:r>
                      </m:oMath>
                    </a14:m>
                    <a:r>
                      <a:rPr kumimoji="0" 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" panose="020B0604020202020204"/>
                        <a:ea typeface="+mn-ea"/>
                        <a:cs typeface="+mn-cs"/>
                      </a:rPr>
                      <a:t> </a:t>
                    </a:r>
                    <a:endParaRPr kumimoji="0" lang="fr-F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/>
                      <a:ea typeface="+mn-ea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53" name="TextBox 52">
                    <a:extLst>
                      <a:ext uri="{FF2B5EF4-FFF2-40B4-BE49-F238E27FC236}">
                        <a16:creationId xmlns:a16="http://schemas.microsoft.com/office/drawing/2014/main" id="{FC556B18-F040-4945-A83D-985728C96CA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 rot="19196518">
                    <a:off x="9039491" y="724063"/>
                    <a:ext cx="1058303" cy="369332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5202" b="-10063"/>
                    </a:stretch>
                  </a:blipFill>
                </p:spPr>
                <p:txBody>
                  <a:bodyPr/>
                  <a:lstStyle/>
                  <a:p>
                    <a:r>
                      <a:rPr lang="fr-FR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E66A0F92-D4C9-4C58-98F7-22B87EBDD2E3}"/>
                  </a:ext>
                </a:extLst>
              </p:cNvPr>
              <p:cNvSpPr/>
              <p:nvPr/>
            </p:nvSpPr>
            <p:spPr>
              <a:xfrm>
                <a:off x="9535886" y="2586446"/>
                <a:ext cx="121920" cy="34834"/>
              </a:xfrm>
              <a:custGeom>
                <a:avLst/>
                <a:gdLst>
                  <a:gd name="connsiteX0" fmla="*/ 121920 w 121920"/>
                  <a:gd name="connsiteY0" fmla="*/ 34834 h 34834"/>
                  <a:gd name="connsiteX1" fmla="*/ 17417 w 121920"/>
                  <a:gd name="connsiteY1" fmla="*/ 8708 h 34834"/>
                  <a:gd name="connsiteX2" fmla="*/ 0 w 121920"/>
                  <a:gd name="connsiteY2" fmla="*/ 0 h 34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1920" h="34834">
                    <a:moveTo>
                      <a:pt x="121920" y="34834"/>
                    </a:moveTo>
                    <a:cubicBezTo>
                      <a:pt x="90889" y="27938"/>
                      <a:pt x="49619" y="21589"/>
                      <a:pt x="17417" y="8708"/>
                    </a:cubicBezTo>
                    <a:cubicBezTo>
                      <a:pt x="11390" y="6297"/>
                      <a:pt x="5806" y="2903"/>
                      <a:pt x="0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2C89B933-4CED-46C6-97CB-CF93AA361471}"/>
                  </a:ext>
                </a:extLst>
              </p:cNvPr>
              <p:cNvSpPr/>
              <p:nvPr/>
            </p:nvSpPr>
            <p:spPr>
              <a:xfrm>
                <a:off x="9657806" y="2499360"/>
                <a:ext cx="0" cy="95794"/>
              </a:xfrm>
              <a:custGeom>
                <a:avLst/>
                <a:gdLst>
                  <a:gd name="connsiteX0" fmla="*/ 0 w 0"/>
                  <a:gd name="connsiteY0" fmla="*/ 95794 h 95794"/>
                  <a:gd name="connsiteX1" fmla="*/ 0 w 0"/>
                  <a:gd name="connsiteY1" fmla="*/ 0 h 95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794">
                    <a:moveTo>
                      <a:pt x="0" y="95794"/>
                    </a:moveTo>
                    <a:lnTo>
                      <a:pt x="0" y="0"/>
                    </a:ln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35E7F451-78A8-4489-87A2-B96DBC79153F}"/>
                  </a:ext>
                </a:extLst>
              </p:cNvPr>
              <p:cNvSpPr/>
              <p:nvPr/>
            </p:nvSpPr>
            <p:spPr>
              <a:xfrm>
                <a:off x="11390811" y="957943"/>
                <a:ext cx="8710" cy="156754"/>
              </a:xfrm>
              <a:custGeom>
                <a:avLst/>
                <a:gdLst>
                  <a:gd name="connsiteX0" fmla="*/ 0 w 8710"/>
                  <a:gd name="connsiteY0" fmla="*/ 156754 h 156754"/>
                  <a:gd name="connsiteX1" fmla="*/ 8709 w 8710"/>
                  <a:gd name="connsiteY1" fmla="*/ 0 h 156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8710" h="156754">
                    <a:moveTo>
                      <a:pt x="0" y="156754"/>
                    </a:moveTo>
                    <a:cubicBezTo>
                      <a:pt x="9071" y="11623"/>
                      <a:pt x="8709" y="63953"/>
                      <a:pt x="8709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9DEE2B70-694E-487E-8EA2-C42A3EC053D4}"/>
                  </a:ext>
                </a:extLst>
              </p:cNvPr>
              <p:cNvSpPr/>
              <p:nvPr/>
            </p:nvSpPr>
            <p:spPr>
              <a:xfrm>
                <a:off x="11242766" y="1062443"/>
                <a:ext cx="139337" cy="52252"/>
              </a:xfrm>
              <a:custGeom>
                <a:avLst/>
                <a:gdLst>
                  <a:gd name="connsiteX0" fmla="*/ 139337 w 139337"/>
                  <a:gd name="connsiteY0" fmla="*/ 52252 h 52252"/>
                  <a:gd name="connsiteX1" fmla="*/ 69668 w 139337"/>
                  <a:gd name="connsiteY1" fmla="*/ 26126 h 52252"/>
                  <a:gd name="connsiteX2" fmla="*/ 8708 w 139337"/>
                  <a:gd name="connsiteY2" fmla="*/ 8709 h 52252"/>
                  <a:gd name="connsiteX3" fmla="*/ 0 w 139337"/>
                  <a:gd name="connsiteY3" fmla="*/ 0 h 52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337" h="52252">
                    <a:moveTo>
                      <a:pt x="139337" y="52252"/>
                    </a:moveTo>
                    <a:cubicBezTo>
                      <a:pt x="116313" y="43042"/>
                      <a:pt x="93571" y="32955"/>
                      <a:pt x="69668" y="26126"/>
                    </a:cubicBezTo>
                    <a:cubicBezTo>
                      <a:pt x="56656" y="22408"/>
                      <a:pt x="22621" y="15666"/>
                      <a:pt x="8708" y="8709"/>
                    </a:cubicBezTo>
                    <a:cubicBezTo>
                      <a:pt x="5036" y="6873"/>
                      <a:pt x="2903" y="2903"/>
                      <a:pt x="0" y="0"/>
                    </a:cubicBezTo>
                  </a:path>
                </a:pathLst>
              </a:cu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59" name="Line 18">
                <a:extLst>
                  <a:ext uri="{FF2B5EF4-FFF2-40B4-BE49-F238E27FC236}">
                    <a16:creationId xmlns:a16="http://schemas.microsoft.com/office/drawing/2014/main" id="{F2982650-70CB-40D0-ADA6-5F37EB1687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892164" y="1278956"/>
                <a:ext cx="180093" cy="971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0" name="Line 18">
                <a:extLst>
                  <a:ext uri="{FF2B5EF4-FFF2-40B4-BE49-F238E27FC236}">
                    <a16:creationId xmlns:a16="http://schemas.microsoft.com/office/drawing/2014/main" id="{C144BD6A-DA58-4F83-86D5-20F59370C4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607530" y="1221782"/>
                <a:ext cx="250407" cy="383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1" name="Line 18">
                <a:extLst>
                  <a:ext uri="{FF2B5EF4-FFF2-40B4-BE49-F238E27FC236}">
                    <a16:creationId xmlns:a16="http://schemas.microsoft.com/office/drawing/2014/main" id="{FEB1BC97-6B92-4C4F-AD7C-4654DE39B5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229703" y="1221783"/>
                <a:ext cx="316188" cy="742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2" name="Line 18">
                <a:extLst>
                  <a:ext uri="{FF2B5EF4-FFF2-40B4-BE49-F238E27FC236}">
                    <a16:creationId xmlns:a16="http://schemas.microsoft.com/office/drawing/2014/main" id="{DA7E6AE6-8FA2-4605-B5E9-BA7F8526C2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58851" y="1333151"/>
                <a:ext cx="224147" cy="28348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63" name="Line 18">
                <a:extLst>
                  <a:ext uri="{FF2B5EF4-FFF2-40B4-BE49-F238E27FC236}">
                    <a16:creationId xmlns:a16="http://schemas.microsoft.com/office/drawing/2014/main" id="{DD0AB9ED-AD9B-429F-8803-5841A29A3FA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10141" y="1682442"/>
                <a:ext cx="20554" cy="4214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1" name="Line 18">
                <a:extLst>
                  <a:ext uri="{FF2B5EF4-FFF2-40B4-BE49-F238E27FC236}">
                    <a16:creationId xmlns:a16="http://schemas.microsoft.com/office/drawing/2014/main" id="{4B4AC5A6-C3D8-4CC8-A5D9-D28858BDEDF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129566" y="1413214"/>
                <a:ext cx="104564" cy="1698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2" name="Line 18">
                <a:extLst>
                  <a:ext uri="{FF2B5EF4-FFF2-40B4-BE49-F238E27FC236}">
                    <a16:creationId xmlns:a16="http://schemas.microsoft.com/office/drawing/2014/main" id="{3033CBB8-CA9D-4247-84FA-BBF68FA093D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1279886" y="1616632"/>
                <a:ext cx="61101" cy="24966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3" name="Line 18">
                <a:extLst>
                  <a:ext uri="{FF2B5EF4-FFF2-40B4-BE49-F238E27FC236}">
                    <a16:creationId xmlns:a16="http://schemas.microsoft.com/office/drawing/2014/main" id="{946ED6F8-C4B2-44EA-AAC1-D8462A0A29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1263448" y="1991421"/>
                <a:ext cx="77540" cy="30372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4" name="Line 18">
                <a:extLst>
                  <a:ext uri="{FF2B5EF4-FFF2-40B4-BE49-F238E27FC236}">
                    <a16:creationId xmlns:a16="http://schemas.microsoft.com/office/drawing/2014/main" id="{1CA9449F-1B4C-4079-BA58-6742F18AE6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0911422" y="2337623"/>
                <a:ext cx="288250" cy="2262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5" name="Line 18">
                <a:extLst>
                  <a:ext uri="{FF2B5EF4-FFF2-40B4-BE49-F238E27FC236}">
                    <a16:creationId xmlns:a16="http://schemas.microsoft.com/office/drawing/2014/main" id="{5FE90C31-0621-4F35-937D-0FD6FA485EF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0143616" y="2513456"/>
                <a:ext cx="551539" cy="11797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FCF84ED2-2DF7-49B4-8969-77A3A948F9AC}"/>
                  </a:ext>
                </a:extLst>
              </p:cNvPr>
              <p:cNvSpPr txBox="1"/>
              <p:nvPr/>
            </p:nvSpPr>
            <p:spPr>
              <a:xfrm>
                <a:off x="10267485" y="1160752"/>
                <a:ext cx="76725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q</a:t>
                </a:r>
                <a:r>
                  <a:rPr kumimoji="0" lang="en-GB" sz="1400" b="0" i="0" u="none" strike="noStrike" kern="1200" cap="none" spc="0" normalizeH="0" baseline="-2500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x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(x)</a:t>
                </a:r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4125D2A3-FA34-4C73-BD71-42FB93899E2F}"/>
                  </a:ext>
                </a:extLst>
              </p:cNvPr>
              <p:cNvSpPr txBox="1"/>
              <p:nvPr/>
            </p:nvSpPr>
            <p:spPr>
              <a:xfrm>
                <a:off x="10111605" y="773469"/>
                <a:ext cx="767255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/>
                    <a:ea typeface="+mn-ea"/>
                    <a:cs typeface="+mn-cs"/>
                    <a:sym typeface="Wingdings" panose="05000000000000000000" pitchFamily="2" charset="2"/>
                  </a:rPr>
                  <a:t>q</a:t>
                </a:r>
                <a:endParaRPr kumimoji="0" lang="fr-FR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p:grp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8" name="Object 56">
                <a:extLst>
                  <a:ext uri="{FF2B5EF4-FFF2-40B4-BE49-F238E27FC236}">
                    <a16:creationId xmlns:a16="http://schemas.microsoft.com/office/drawing/2014/main" id="{297054F8-3344-4948-8D64-9F098633E2F2}"/>
                  </a:ext>
                </a:extLst>
              </p:cNvPr>
              <p:cNvSpPr txBox="1"/>
              <p:nvPr/>
            </p:nvSpPr>
            <p:spPr bwMode="auto">
              <a:xfrm>
                <a:off x="3608439" y="1412497"/>
                <a:ext cx="2949117" cy="943451"/>
              </a:xfrm>
              <a:prstGeom prst="rect">
                <a:avLst/>
              </a:prstGeom>
              <a:noFill/>
              <a:ln w="9525">
                <a:solidFill>
                  <a:schemeClr val="accent1"/>
                </a:solidFill>
              </a:ln>
              <a:effectLst/>
            </p:spPr>
            <p:txBody>
              <a:bodyPr>
                <a:no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kumimoji="0" lang="fr-F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𝑡</m:t>
                      </m:r>
                      <m:r>
                        <a:rPr kumimoji="0" lang="en-US" sz="2000" b="0" i="1" u="none" strike="noStrike" kern="1200" cap="none" spc="0" normalizeH="0" baseline="-2500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𝑚𝑖𝑛</m:t>
                      </m:r>
                      <m:r>
                        <a:rPr kumimoji="0" lang="fr-FR" sz="2000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+mn-ea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𝑞</m:t>
                          </m:r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⋅</m:t>
                          </m:r>
                          <m:r>
                            <a:rPr kumimoji="0" lang="en-US" sz="2000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𝐿</m:t>
                          </m:r>
                          <m:r>
                            <a:rPr kumimoji="0" lang="en-US" sz="2000" b="0" i="1" u="none" strike="noStrike" kern="1200" cap="none" spc="0" normalizeH="0" baseline="30000" noProof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2⋅</m:t>
                          </m:r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𝑘</m:t>
                          </m:r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⋅</m:t>
                          </m:r>
                          <m:r>
                            <m:rPr>
                              <m:sty m:val="p"/>
                            </m:rP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Δ</m:t>
                          </m:r>
                          <m:r>
                            <a:rPr kumimoji="0" lang="fr-FR" sz="2000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𝑇</m:t>
                          </m:r>
                          <m:r>
                            <m:rPr>
                              <m:sty m:val="p"/>
                            </m:rPr>
                            <a:rPr kumimoji="0" lang="fr-FR" sz="2000" b="0" i="0" u="none" strike="noStrike" kern="1200" cap="none" spc="0" normalizeH="0" baseline="-2500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max</m:t>
                          </m:r>
                          <m:r>
                            <m:rPr>
                              <m:nor/>
                            </m:rPr>
                            <a:rPr kumimoji="0" lang="fr-FR" sz="2000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       </m:t>
                          </m:r>
                        </m:den>
                      </m:f>
                    </m:oMath>
                  </m:oMathPara>
                </a14:m>
                <a:endParaRPr kumimoji="0" lang="fr-FR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78" name="Object 56">
                <a:extLst>
                  <a:ext uri="{FF2B5EF4-FFF2-40B4-BE49-F238E27FC236}">
                    <a16:creationId xmlns:a16="http://schemas.microsoft.com/office/drawing/2014/main" id="{297054F8-3344-4948-8D64-9F098633E2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08439" y="1412497"/>
                <a:ext cx="2949117" cy="94345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solidFill>
                  <a:schemeClr val="accent1"/>
                </a:solidFill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4632F5C-A6E7-C5EC-EE76-F779D55F9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537A4F-EC5C-4FC5-A559-5650B6FA4CF3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45A1785F-E7C6-43D9-AB19-CBEAF60055B7}"/>
              </a:ext>
            </a:extLst>
          </p:cNvPr>
          <p:cNvSpPr txBox="1">
            <a:spLocks/>
          </p:cNvSpPr>
          <p:nvPr/>
        </p:nvSpPr>
        <p:spPr>
          <a:xfrm>
            <a:off x="101825" y="5746783"/>
            <a:ext cx="11592048" cy="10372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Remark: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If </a:t>
            </a:r>
            <a:r>
              <a:rPr lang="en-GB" sz="1800" dirty="0">
                <a:solidFill>
                  <a:prstClr val="black"/>
                </a:solidFill>
                <a:latin typeface="Arial" panose="020B0604020202020204"/>
              </a:rPr>
              <a:t>thermal shield in Cu alloy (e.g. CuNi70-70)</a:t>
            </a:r>
            <a:r>
              <a:rPr lang="en-GB" sz="1800" dirty="0">
                <a:solidFill>
                  <a:prstClr val="black"/>
                </a:solidFill>
                <a:latin typeface="Arial" panose="020B0604020202020204"/>
                <a:sym typeface="Wingdings" panose="05000000000000000000" pitchFamily="2" charset="2"/>
              </a:rPr>
              <a:t> k= 37 W/(K m)  </a:t>
            </a:r>
            <a:r>
              <a:rPr lang="en-GB" sz="1800" dirty="0">
                <a:solidFill>
                  <a:srgbClr val="0070C0"/>
                </a:solidFill>
                <a:latin typeface="Arial" panose="020B0604020202020204"/>
                <a:sym typeface="Wingdings" panose="05000000000000000000" pitchFamily="2" charset="2"/>
              </a:rPr>
              <a:t>t = 0.74 mm </a:t>
            </a:r>
            <a:r>
              <a:rPr lang="en-GB" sz="1800" dirty="0">
                <a:solidFill>
                  <a:prstClr val="black"/>
                </a:solidFill>
                <a:latin typeface="Arial" panose="020B0604020202020204"/>
                <a:sym typeface="Wingdings" panose="05000000000000000000" pitchFamily="2" charset="2"/>
              </a:rPr>
              <a:t>…too thin sheets for mech. stability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0221972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84" y="79889"/>
            <a:ext cx="10581895" cy="508000"/>
          </a:xfrm>
        </p:spPr>
        <p:txBody>
          <a:bodyPr>
            <a:noAutofit/>
          </a:bodyPr>
          <a:lstStyle/>
          <a:p>
            <a:r>
              <a:rPr lang="en-US" sz="2400" dirty="0"/>
              <a:t>Heat intercepts (heat sinking) at intermediate temperatures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90815" y="617018"/>
            <a:ext cx="2809420" cy="1899638"/>
            <a:chOff x="539552" y="1013351"/>
            <a:chExt cx="2854989" cy="2710840"/>
          </a:xfrm>
        </p:grpSpPr>
        <p:grpSp>
          <p:nvGrpSpPr>
            <p:cNvPr id="10" name="Group 9"/>
            <p:cNvGrpSpPr/>
            <p:nvPr/>
          </p:nvGrpSpPr>
          <p:grpSpPr>
            <a:xfrm>
              <a:off x="539552" y="1405696"/>
              <a:ext cx="2854989" cy="1916292"/>
              <a:chOff x="539552" y="1524000"/>
              <a:chExt cx="4038600" cy="281940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" name="Straight Connector 5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Straight Connector 6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" name="Down Arrow 3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TextBox 43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11" name="Straight Connector 10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TextBox 44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541231" y="1013351"/>
              <a:ext cx="951404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Tw=293K</a:t>
              </a:r>
              <a:endParaRPr lang="en-GB" sz="14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619672" y="3284984"/>
              <a:ext cx="698517" cy="4392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/>
                <a:t>Tc</a:t>
              </a:r>
              <a:r>
                <a:rPr lang="en-US" sz="1400" dirty="0"/>
                <a:t>=2K</a:t>
              </a:r>
              <a:endParaRPr lang="en-GB" sz="1400" dirty="0"/>
            </a:p>
          </p:txBody>
        </p:sp>
      </p:grp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6804311" y="1388378"/>
          <a:ext cx="1800200" cy="8321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120" imgH="482400" progId="Equation.3">
                  <p:embed/>
                </p:oleObj>
              </mc:Choice>
              <mc:Fallback>
                <p:oleObj name="Equation" r:id="rId2" imgW="1041120" imgH="482400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311" y="1388378"/>
                        <a:ext cx="1800200" cy="83210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607523" y="675258"/>
            <a:ext cx="4193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simple solid conduction</a:t>
            </a:r>
            <a:endParaRPr lang="en-GB" sz="2800" dirty="0">
              <a:solidFill>
                <a:srgbClr val="0066FF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905342" y="2666679"/>
            <a:ext cx="3788833" cy="1440341"/>
            <a:chOff x="408954" y="2649260"/>
            <a:chExt cx="3788833" cy="1440341"/>
          </a:xfrm>
        </p:grpSpPr>
        <p:grpSp>
          <p:nvGrpSpPr>
            <p:cNvPr id="30" name="Group 29"/>
            <p:cNvGrpSpPr/>
            <p:nvPr/>
          </p:nvGrpSpPr>
          <p:grpSpPr>
            <a:xfrm>
              <a:off x="408954" y="2746747"/>
              <a:ext cx="2809420" cy="1342854"/>
              <a:chOff x="539552" y="1524000"/>
              <a:chExt cx="4038600" cy="2819400"/>
            </a:xfrm>
          </p:grpSpPr>
          <p:sp>
            <p:nvSpPr>
              <p:cNvPr id="36" name="Rounded Rectangle 3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Down Arrow 41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43" name="Straight Arrow Connector 42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49" name="Straight Connector 48"/>
            <p:cNvCxnSpPr/>
            <p:nvPr/>
          </p:nvCxnSpPr>
          <p:spPr>
            <a:xfrm>
              <a:off x="968202" y="303468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060937" y="2843644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2416002" y="2751708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Down Arrow 51"/>
            <p:cNvSpPr/>
            <p:nvPr/>
          </p:nvSpPr>
          <p:spPr>
            <a:xfrm rot="-5400000">
              <a:off x="2848867" y="284766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2050747" y="2663527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91924" y="4720976"/>
            <a:ext cx="3805649" cy="1444890"/>
            <a:chOff x="395536" y="4703558"/>
            <a:chExt cx="3805649" cy="1444890"/>
          </a:xfrm>
        </p:grpSpPr>
        <p:grpSp>
          <p:nvGrpSpPr>
            <p:cNvPr id="54" name="Group 53"/>
            <p:cNvGrpSpPr/>
            <p:nvPr/>
          </p:nvGrpSpPr>
          <p:grpSpPr>
            <a:xfrm>
              <a:off x="395536" y="4805594"/>
              <a:ext cx="2809420" cy="1342854"/>
              <a:chOff x="539552" y="1524000"/>
              <a:chExt cx="4038600" cy="2819400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3" name="Down Arrow 62"/>
              <p:cNvSpPr/>
              <p:nvPr/>
            </p:nvSpPr>
            <p:spPr>
              <a:xfrm>
                <a:off x="2326298" y="3651849"/>
                <a:ext cx="114300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4" name="Straight Arrow Connector 6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 rot="16200000">
                <a:off x="788404" y="2553939"/>
                <a:ext cx="656964" cy="5309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66" name="Straight Connector 6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/>
              <p:cNvSpPr txBox="1"/>
              <p:nvPr/>
            </p:nvSpPr>
            <p:spPr>
              <a:xfrm>
                <a:off x="2579733" y="1872917"/>
                <a:ext cx="486678" cy="775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cxnSp>
          <p:nvCxnSpPr>
            <p:cNvPr id="68" name="Straight Connector 67"/>
            <p:cNvCxnSpPr/>
            <p:nvPr/>
          </p:nvCxnSpPr>
          <p:spPr>
            <a:xfrm>
              <a:off x="954784" y="5093530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3047519" y="4902491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80K</a:t>
              </a:r>
            </a:p>
          </p:txBody>
        </p:sp>
        <p:cxnSp>
          <p:nvCxnSpPr>
            <p:cNvPr id="70" name="Straight Arrow Connector 69"/>
            <p:cNvCxnSpPr/>
            <p:nvPr/>
          </p:nvCxnSpPr>
          <p:spPr>
            <a:xfrm>
              <a:off x="2402584" y="4810555"/>
              <a:ext cx="0" cy="282975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Down Arrow 70"/>
            <p:cNvSpPr/>
            <p:nvPr/>
          </p:nvSpPr>
          <p:spPr>
            <a:xfrm rot="-5400000">
              <a:off x="2835449" y="4906515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971600" y="5554963"/>
              <a:ext cx="1676400" cy="0"/>
            </a:xfrm>
            <a:prstGeom prst="line">
              <a:avLst/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/>
            <p:cNvSpPr txBox="1"/>
            <p:nvPr/>
          </p:nvSpPr>
          <p:spPr>
            <a:xfrm>
              <a:off x="3064335" y="5363924"/>
              <a:ext cx="11368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Q @ 10K</a:t>
              </a:r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>
              <a:off x="2407838" y="5104095"/>
              <a:ext cx="3398" cy="450868"/>
            </a:xfrm>
            <a:prstGeom prst="straightConnector1">
              <a:avLst/>
            </a:prstGeom>
            <a:ln w="158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Down Arrow 74"/>
            <p:cNvSpPr/>
            <p:nvPr/>
          </p:nvSpPr>
          <p:spPr>
            <a:xfrm rot="-5400000">
              <a:off x="2852265" y="5367948"/>
              <a:ext cx="114300" cy="395161"/>
            </a:xfrm>
            <a:prstGeom prst="downArrow">
              <a:avLst/>
            </a:pr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162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2050747" y="4717825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1</a:t>
              </a:r>
              <a:endParaRPr lang="en-GB" baseline="-25000" dirty="0"/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2050746" y="5144863"/>
              <a:ext cx="3978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L</a:t>
              </a:r>
              <a:r>
                <a:rPr lang="en-US" baseline="-25000" dirty="0"/>
                <a:t>2</a:t>
              </a:r>
              <a:endParaRPr lang="en-GB" baseline="-25000" dirty="0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5559359" y="2393655"/>
            <a:ext cx="60516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1 heat intercept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5673338" y="3111057"/>
          <a:ext cx="5293056" cy="777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76360" imgH="482400" progId="Equation.3">
                  <p:embed/>
                </p:oleObj>
              </mc:Choice>
              <mc:Fallback>
                <p:oleObj name="Equation" r:id="rId4" imgW="3276360" imgH="482400" progId="Equation.3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73338" y="3111057"/>
                        <a:ext cx="5293056" cy="7773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5607523" y="4498733"/>
            <a:ext cx="6231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800" dirty="0">
                <a:solidFill>
                  <a:srgbClr val="0066FF"/>
                </a:solidFill>
              </a:rPr>
              <a:t>2 heat intercepts at optimal distance</a:t>
            </a:r>
            <a:endParaRPr lang="en-GB" sz="2800" dirty="0">
              <a:solidFill>
                <a:srgbClr val="0066FF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265542" y="3957325"/>
            <a:ext cx="1011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graphicFrame>
        <p:nvGraphicFramePr>
          <p:cNvPr id="81" name="Object 80"/>
          <p:cNvGraphicFramePr>
            <a:graphicFrameLocks noChangeAspect="1"/>
          </p:cNvGraphicFramePr>
          <p:nvPr/>
        </p:nvGraphicFramePr>
        <p:xfrm>
          <a:off x="4380984" y="5596452"/>
          <a:ext cx="7457732" cy="6737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054600" imgH="457200" progId="Equation.3">
                  <p:embed/>
                </p:oleObj>
              </mc:Choice>
              <mc:Fallback>
                <p:oleObj name="Equation" r:id="rId6" imgW="5054600" imgH="457200" progId="Equation.3">
                  <p:embed/>
                  <p:pic>
                    <p:nvPicPr>
                      <p:cNvPr id="81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0984" y="5596452"/>
                        <a:ext cx="7457732" cy="6737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7641606" y="6342056"/>
            <a:ext cx="22958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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1</a:t>
            </a:r>
            <a:r>
              <a:rPr lang="en-US" sz="2400" dirty="0">
                <a:solidFill>
                  <a:srgbClr val="0070C0"/>
                </a:solidFill>
                <a:sym typeface="Wingdings" pitchFamily="2" charset="2"/>
              </a:rPr>
              <a:t>, L</a:t>
            </a:r>
            <a:r>
              <a:rPr lang="en-US" sz="2400" baseline="-25000" dirty="0">
                <a:solidFill>
                  <a:srgbClr val="0070C0"/>
                </a:solidFill>
                <a:sym typeface="Wingdings" pitchFamily="2" charset="2"/>
              </a:rPr>
              <a:t>2</a:t>
            </a:r>
            <a:endParaRPr lang="en-GB" sz="2400" baseline="-25000" dirty="0">
              <a:solidFill>
                <a:srgbClr val="0070C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A8F628C-4895-5B2E-BFE2-83753A25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44</a:t>
            </a:fld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5D48546-4E91-4983-C427-80ADE41886A2}"/>
              </a:ext>
            </a:extLst>
          </p:cNvPr>
          <p:cNvSpPr txBox="1"/>
          <p:nvPr/>
        </p:nvSpPr>
        <p:spPr>
          <a:xfrm>
            <a:off x="480817" y="6425705"/>
            <a:ext cx="32925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C1, C2, C3, COP at relevant T</a:t>
            </a:r>
          </a:p>
        </p:txBody>
      </p:sp>
    </p:spTree>
    <p:extLst>
      <p:ext uri="{BB962C8B-B14F-4D97-AF65-F5344CB8AC3E}">
        <p14:creationId xmlns:p14="http://schemas.microsoft.com/office/powerpoint/2010/main" val="193661502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151" y="111057"/>
            <a:ext cx="11089460" cy="661240"/>
          </a:xfrm>
        </p:spPr>
        <p:txBody>
          <a:bodyPr/>
          <a:lstStyle/>
          <a:p>
            <a:r>
              <a:rPr lang="en-US" dirty="0"/>
              <a:t>LHC supports</a:t>
            </a:r>
            <a:endParaRPr lang="en-GB" dirty="0"/>
          </a:p>
        </p:txBody>
      </p:sp>
      <p:graphicFrame>
        <p:nvGraphicFramePr>
          <p:cNvPr id="5" name="Object 20"/>
          <p:cNvGraphicFramePr>
            <a:graphicFrameLocks noChangeAspect="1"/>
          </p:cNvGraphicFramePr>
          <p:nvPr/>
        </p:nvGraphicFramePr>
        <p:xfrm>
          <a:off x="6566577" y="533007"/>
          <a:ext cx="3557553" cy="25231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thcad 6.0" r:id="rId2" imgW="4457520" imgH="3162240" progId="Mathcad">
                  <p:embed/>
                </p:oleObj>
              </mc:Choice>
              <mc:Fallback>
                <p:oleObj name="Mathcad 6.0" r:id="rId2" imgW="4457520" imgH="3162240" progId="Mathcad">
                  <p:embed/>
                  <p:pic>
                    <p:nvPicPr>
                      <p:cNvPr id="5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6577" y="533007"/>
                        <a:ext cx="3557553" cy="252313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6"/>
          <p:cNvGrpSpPr>
            <a:grpSpLocks/>
          </p:cNvGrpSpPr>
          <p:nvPr/>
        </p:nvGrpSpPr>
        <p:grpSpPr bwMode="auto">
          <a:xfrm>
            <a:off x="6956963" y="2965015"/>
            <a:ext cx="2928938" cy="785813"/>
            <a:chOff x="3716" y="1822"/>
            <a:chExt cx="1845" cy="495"/>
          </a:xfrm>
        </p:grpSpPr>
        <p:sp>
          <p:nvSpPr>
            <p:cNvPr id="7" name="Line 23"/>
            <p:cNvSpPr>
              <a:spLocks noChangeShapeType="1"/>
            </p:cNvSpPr>
            <p:nvPr/>
          </p:nvSpPr>
          <p:spPr bwMode="auto">
            <a:xfrm>
              <a:off x="3716" y="1910"/>
              <a:ext cx="319" cy="0"/>
            </a:xfrm>
            <a:prstGeom prst="line">
              <a:avLst/>
            </a:prstGeom>
            <a:noFill/>
            <a:ln w="2857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3716" y="2078"/>
              <a:ext cx="319" cy="0"/>
            </a:xfrm>
            <a:prstGeom prst="line">
              <a:avLst/>
            </a:prstGeom>
            <a:noFill/>
            <a:ln w="28575">
              <a:solidFill>
                <a:srgbClr val="CC00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3716" y="2213"/>
              <a:ext cx="319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/>
            <a:lstStyle/>
            <a:p>
              <a:endParaRPr lang="en-GB"/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4098" y="1822"/>
              <a:ext cx="1463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Two intercepts, 5K &amp; 75K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 Box 27"/>
            <p:cNvSpPr txBox="1">
              <a:spLocks noChangeArrowheads="1"/>
            </p:cNvSpPr>
            <p:nvPr/>
          </p:nvSpPr>
          <p:spPr bwMode="auto">
            <a:xfrm>
              <a:off x="4156" y="1990"/>
              <a:ext cx="1127" cy="1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One intercept, 75K</a:t>
              </a:r>
            </a:p>
          </p:txBody>
        </p:sp>
        <p:sp>
          <p:nvSpPr>
            <p:cNvPr id="12" name="Text Box 28"/>
            <p:cNvSpPr txBox="1">
              <a:spLocks noChangeArrowheads="1"/>
            </p:cNvSpPr>
            <p:nvPr/>
          </p:nvSpPr>
          <p:spPr bwMode="auto">
            <a:xfrm>
              <a:off x="4133" y="2138"/>
              <a:ext cx="842" cy="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2075" tIns="46038" rIns="92075" bIns="46038" anchor="ctr">
              <a:spAutoFit/>
            </a:bodyPr>
            <a:lstStyle/>
            <a:p>
              <a:pPr algn="ctr" eaLnBrk="0" hangingPunct="0">
                <a:lnSpc>
                  <a:spcPct val="90000"/>
                </a:lnSpc>
              </a:pPr>
              <a:r>
                <a:rPr lang="en-GB" sz="1400" dirty="0">
                  <a:solidFill>
                    <a:srgbClr val="000000"/>
                  </a:solidFill>
                  <a:latin typeface="Comic Sans MS" pitchFamily="66" charset="0"/>
                </a:rPr>
                <a:t>No intercepts</a:t>
              </a:r>
              <a:endParaRPr lang="en-GB" sz="1400" dirty="0">
                <a:solidFill>
                  <a:srgbClr val="FF0000"/>
                </a:solidFill>
              </a:endParaRPr>
            </a:p>
          </p:txBody>
        </p:sp>
      </p:grpSp>
      <p:graphicFrame>
        <p:nvGraphicFramePr>
          <p:cNvPr id="13" name="Object 12"/>
          <p:cNvGraphicFramePr>
            <a:graphicFrameLocks noGrp="1" noChangeAspect="1"/>
          </p:cNvGraphicFramePr>
          <p:nvPr/>
        </p:nvGraphicFramePr>
        <p:xfrm>
          <a:off x="6833304" y="4243729"/>
          <a:ext cx="3859213" cy="2071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4" imgW="5156063" imgH="2765289" progId="Word.Document.8">
                  <p:embed/>
                </p:oleObj>
              </mc:Choice>
              <mc:Fallback>
                <p:oleObj name="Document" r:id="rId4" imgW="5156063" imgH="2765289" progId="Word.Document.8">
                  <p:embed/>
                  <p:pic>
                    <p:nvPicPr>
                      <p:cNvPr id="13" name="Object 1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3304" y="4243729"/>
                        <a:ext cx="3859213" cy="2071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25"/>
          <p:cNvGrpSpPr>
            <a:grpSpLocks/>
          </p:cNvGrpSpPr>
          <p:nvPr/>
        </p:nvGrpSpPr>
        <p:grpSpPr bwMode="auto">
          <a:xfrm>
            <a:off x="477014" y="1645605"/>
            <a:ext cx="6552362" cy="3881154"/>
            <a:chOff x="1647" y="527"/>
            <a:chExt cx="3582" cy="2292"/>
          </a:xfrm>
        </p:grpSpPr>
        <p:graphicFrame>
          <p:nvGraphicFramePr>
            <p:cNvPr id="35" name="Object 10"/>
            <p:cNvGraphicFramePr>
              <a:graphicFrameLocks noChangeAspect="1"/>
            </p:cNvGraphicFramePr>
            <p:nvPr/>
          </p:nvGraphicFramePr>
          <p:xfrm>
            <a:off x="1647" y="527"/>
            <a:ext cx="3323" cy="218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Photo Editor Photo" r:id="rId6" imgW="12193702" imgH="9142857" progId="MSPhotoEd.3">
                    <p:embed/>
                  </p:oleObj>
                </mc:Choice>
                <mc:Fallback>
                  <p:oleObj name="Photo Editor Photo" r:id="rId6" imgW="12193702" imgH="9142857" progId="MSPhotoEd.3">
                    <p:embed/>
                    <p:pic>
                      <p:nvPicPr>
                        <p:cNvPr id="35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b="22003"/>
                        <a:stretch>
                          <a:fillRect/>
                        </a:stretch>
                      </p:blipFill>
                      <p:spPr bwMode="auto">
                        <a:xfrm>
                          <a:off x="1647" y="527"/>
                          <a:ext cx="3323" cy="218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Line 11"/>
            <p:cNvSpPr>
              <a:spLocks noChangeShapeType="1"/>
            </p:cNvSpPr>
            <p:nvPr/>
          </p:nvSpPr>
          <p:spPr bwMode="auto">
            <a:xfrm flipH="1" flipV="1">
              <a:off x="3951" y="1990"/>
              <a:ext cx="502" cy="25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7" name="Text Box 12"/>
            <p:cNvSpPr txBox="1">
              <a:spLocks noChangeArrowheads="1"/>
            </p:cNvSpPr>
            <p:nvPr/>
          </p:nvSpPr>
          <p:spPr bwMode="auto">
            <a:xfrm>
              <a:off x="3648" y="804"/>
              <a:ext cx="1328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5-10 K heat intercept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38" name="Line 13"/>
            <p:cNvSpPr>
              <a:spLocks noChangeShapeType="1"/>
            </p:cNvSpPr>
            <p:nvPr/>
          </p:nvSpPr>
          <p:spPr bwMode="auto">
            <a:xfrm flipH="1">
              <a:off x="4122" y="957"/>
              <a:ext cx="434" cy="3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9" name="Text Box 14"/>
            <p:cNvSpPr txBox="1">
              <a:spLocks noChangeArrowheads="1"/>
            </p:cNvSpPr>
            <p:nvPr/>
          </p:nvSpPr>
          <p:spPr bwMode="auto">
            <a:xfrm>
              <a:off x="1667" y="2258"/>
              <a:ext cx="1146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GFRE composite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column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0" name="Line 15"/>
            <p:cNvSpPr>
              <a:spLocks noChangeShapeType="1"/>
            </p:cNvSpPr>
            <p:nvPr/>
          </p:nvSpPr>
          <p:spPr bwMode="auto">
            <a:xfrm flipV="1">
              <a:off x="2311" y="1954"/>
              <a:ext cx="615" cy="320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" name="Text Box 16"/>
            <p:cNvSpPr txBox="1">
              <a:spLocks noChangeArrowheads="1"/>
            </p:cNvSpPr>
            <p:nvPr/>
          </p:nvSpPr>
          <p:spPr bwMode="auto">
            <a:xfrm>
              <a:off x="3791" y="2424"/>
              <a:ext cx="1430" cy="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Vacuum vessel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Interface flange: 293 K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  <p:sp>
          <p:nvSpPr>
            <p:cNvPr id="42" name="Text Box 17"/>
            <p:cNvSpPr txBox="1">
              <a:spLocks noChangeArrowheads="1"/>
            </p:cNvSpPr>
            <p:nvPr/>
          </p:nvSpPr>
          <p:spPr bwMode="auto">
            <a:xfrm>
              <a:off x="1844" y="565"/>
              <a:ext cx="1947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bg1"/>
                  </a:solidFill>
                  <a:latin typeface="Arial" pitchFamily="34" charset="0"/>
                </a:rPr>
                <a:t>Cold mass interface flange: 2 K</a:t>
              </a:r>
              <a:endParaRPr lang="en-GB" sz="1400" b="1" i="1" dirty="0">
                <a:solidFill>
                  <a:schemeClr val="bg1"/>
                </a:solidFill>
                <a:latin typeface="Arial" pitchFamily="34" charset="0"/>
              </a:endParaRPr>
            </a:p>
          </p:txBody>
        </p:sp>
        <p:sp>
          <p:nvSpPr>
            <p:cNvPr id="43" name="Line 18"/>
            <p:cNvSpPr>
              <a:spLocks noChangeShapeType="1"/>
            </p:cNvSpPr>
            <p:nvPr/>
          </p:nvSpPr>
          <p:spPr bwMode="auto">
            <a:xfrm flipH="1" flipV="1">
              <a:off x="2948" y="2539"/>
              <a:ext cx="815" cy="7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4" name="Line 19"/>
            <p:cNvSpPr>
              <a:spLocks noChangeShapeType="1"/>
            </p:cNvSpPr>
            <p:nvPr/>
          </p:nvSpPr>
          <p:spPr bwMode="auto">
            <a:xfrm>
              <a:off x="2448" y="744"/>
              <a:ext cx="342" cy="177"/>
            </a:xfrm>
            <a:prstGeom prst="line">
              <a:avLst/>
            </a:prstGeom>
            <a:noFill/>
            <a:ln w="19050">
              <a:solidFill>
                <a:schemeClr val="bg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5" name="Text Box 20"/>
            <p:cNvSpPr txBox="1">
              <a:spLocks noChangeArrowheads="1"/>
            </p:cNvSpPr>
            <p:nvPr/>
          </p:nvSpPr>
          <p:spPr bwMode="auto">
            <a:xfrm>
              <a:off x="3833" y="2131"/>
              <a:ext cx="1396" cy="2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1pPr>
              <a:lvl2pPr marL="742950" indent="-28575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2pPr>
              <a:lvl3pPr marL="11430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3pPr>
              <a:lvl4pPr marL="16002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4pPr>
              <a:lvl5pPr marL="2057400" indent="-228600" eaLnBrk="0" hangingPunct="0">
                <a:defRPr>
                  <a:solidFill>
                    <a:srgbClr val="3333FF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>
                  <a:solidFill>
                    <a:srgbClr val="3333FF"/>
                  </a:solidFill>
                  <a:latin typeface="Comic Sans MS" pitchFamily="66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chemeClr val="tx1"/>
                  </a:solidFill>
                  <a:latin typeface="Arial" pitchFamily="34" charset="0"/>
                </a:rPr>
                <a:t>50-65 K heat intercept</a:t>
              </a:r>
              <a:endParaRPr lang="en-GB" sz="1400" b="1" i="1" dirty="0">
                <a:solidFill>
                  <a:schemeClr val="tx1"/>
                </a:solidFill>
                <a:latin typeface="Arial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65151" y="5367756"/>
            <a:ext cx="612980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&gt;10 tons vertical compression load 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b="1" dirty="0"/>
              <a:t>4-mm thickness</a:t>
            </a:r>
            <a:r>
              <a:rPr lang="en-US" sz="1600" dirty="0"/>
              <a:t>, glass-fiber epoxy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/>
              <a:t>Manufactured by </a:t>
            </a:r>
            <a:r>
              <a:rPr lang="en-US" sz="1600" b="1" dirty="0"/>
              <a:t>Resin Transfer </a:t>
            </a:r>
            <a:r>
              <a:rPr lang="en-US" sz="1600" b="1" dirty="0" err="1"/>
              <a:t>Moulding</a:t>
            </a:r>
            <a:r>
              <a:rPr lang="en-US" sz="1600" b="1" dirty="0"/>
              <a:t> (RTM):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Suited to a large-scale industrial production (4’700 units)</a:t>
            </a:r>
          </a:p>
          <a:p>
            <a:pPr marL="742950" lvl="1" indent="-285750">
              <a:buFontTx/>
              <a:buChar char="–"/>
            </a:pPr>
            <a:r>
              <a:rPr lang="en-US" sz="1400" dirty="0"/>
              <a:t>High reproducibility in thermo-mechanical properties  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908106" y="4717866"/>
            <a:ext cx="432048" cy="1076056"/>
          </a:xfrm>
          <a:prstGeom prst="roundRect">
            <a:avLst/>
          </a:prstGeom>
          <a:solidFill>
            <a:srgbClr val="FFFF00">
              <a:alpha val="3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52F014-B8A1-4A07-A39B-E2C463EE144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043403" y="1032338"/>
            <a:ext cx="2148597" cy="1757943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125D762E-9630-494A-8CE1-8A749739A5DD}"/>
              </a:ext>
            </a:extLst>
          </p:cNvPr>
          <p:cNvSpPr/>
          <p:nvPr/>
        </p:nvSpPr>
        <p:spPr>
          <a:xfrm>
            <a:off x="9957145" y="2906847"/>
            <a:ext cx="240184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Minimizing using efficiency  factors: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1 </a:t>
            </a:r>
            <a:r>
              <a:rPr lang="en-GB" sz="1200" dirty="0"/>
              <a:t>= 16 w/w @ 75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2 </a:t>
            </a:r>
            <a:r>
              <a:rPr lang="en-GB" sz="1200" dirty="0"/>
              <a:t>= 210 w/w @ 5 K</a:t>
            </a:r>
          </a:p>
          <a:p>
            <a:r>
              <a:rPr lang="en-GB" sz="1200" dirty="0"/>
              <a:t>C</a:t>
            </a:r>
            <a:r>
              <a:rPr lang="en-GB" sz="1200" baseline="-25000" dirty="0"/>
              <a:t>3 </a:t>
            </a:r>
            <a:r>
              <a:rPr lang="en-GB" sz="1200" dirty="0"/>
              <a:t>= 990 w/w @ 1.9 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DCBEF3-A5E5-FB70-8A5E-B92CF604A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22030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34" y="-20489"/>
            <a:ext cx="11089460" cy="799041"/>
          </a:xfrm>
        </p:spPr>
        <p:txBody>
          <a:bodyPr/>
          <a:lstStyle/>
          <a:p>
            <a:r>
              <a:rPr lang="en-US" dirty="0" err="1"/>
              <a:t>Vapour</a:t>
            </a:r>
            <a:r>
              <a:rPr lang="en-US" dirty="0"/>
              <a:t> cooling in solid conduction</a:t>
            </a:r>
            <a:endParaRPr lang="en-GB" dirty="0"/>
          </a:p>
        </p:txBody>
      </p:sp>
      <p:grpSp>
        <p:nvGrpSpPr>
          <p:cNvPr id="34" name="Group 33"/>
          <p:cNvGrpSpPr/>
          <p:nvPr/>
        </p:nvGrpSpPr>
        <p:grpSpPr>
          <a:xfrm>
            <a:off x="898292" y="847078"/>
            <a:ext cx="3384376" cy="3002457"/>
            <a:chOff x="323528" y="847077"/>
            <a:chExt cx="3384376" cy="3002457"/>
          </a:xfrm>
        </p:grpSpPr>
        <p:grpSp>
          <p:nvGrpSpPr>
            <p:cNvPr id="32" name="Group 31"/>
            <p:cNvGrpSpPr/>
            <p:nvPr/>
          </p:nvGrpSpPr>
          <p:grpSpPr>
            <a:xfrm>
              <a:off x="323528" y="847077"/>
              <a:ext cx="3384376" cy="3002457"/>
              <a:chOff x="539552" y="1154668"/>
              <a:chExt cx="4038600" cy="3591457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2215952" y="1524000"/>
                <a:ext cx="304800" cy="2590800"/>
              </a:xfrm>
              <a:prstGeom prst="roundRect">
                <a:avLst/>
              </a:prstGeom>
              <a:solidFill>
                <a:schemeClr val="bg1">
                  <a:lumMod val="6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539552" y="4114800"/>
                <a:ext cx="3886200" cy="0"/>
              </a:xfrm>
              <a:prstGeom prst="line">
                <a:avLst/>
              </a:prstGeom>
              <a:ln w="2222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539552" y="41910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>
                <a:off x="691952" y="42672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>
                <a:off x="539552" y="4343400"/>
                <a:ext cx="3886200" cy="0"/>
              </a:xfrm>
              <a:prstGeom prst="line">
                <a:avLst/>
              </a:prstGeom>
              <a:ln w="22225">
                <a:prstDash val="lg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Arrow Connector 10"/>
              <p:cNvCxnSpPr/>
              <p:nvPr/>
            </p:nvCxnSpPr>
            <p:spPr>
              <a:xfrm flipV="1">
                <a:off x="1758752" y="3352800"/>
                <a:ext cx="0" cy="762000"/>
              </a:xfrm>
              <a:prstGeom prst="straightConnector1">
                <a:avLst/>
              </a:prstGeom>
              <a:ln w="15875"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301552" y="33528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1188070" y="3015734"/>
                <a:ext cx="995843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x, T(x)</a:t>
                </a:r>
                <a:endParaRPr lang="en-GB" dirty="0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539552" y="1524000"/>
                <a:ext cx="3886200" cy="0"/>
              </a:xfrm>
              <a:prstGeom prst="line">
                <a:avLst/>
              </a:prstGeom>
              <a:ln w="38100" cmpd="sng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2463168" y="4304340"/>
                <a:ext cx="932717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  @ </a:t>
                </a:r>
                <a:r>
                  <a:rPr lang="en-US" dirty="0" err="1"/>
                  <a:t>T</a:t>
                </a:r>
                <a:r>
                  <a:rPr lang="en-US" baseline="-25000" dirty="0" err="1"/>
                  <a:t>l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738591" y="1154668"/>
                <a:ext cx="57240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Tw</a:t>
                </a:r>
              </a:p>
            </p:txBody>
          </p:sp>
          <p:sp>
            <p:nvSpPr>
              <p:cNvPr id="17" name="Down Arrow 16"/>
              <p:cNvSpPr/>
              <p:nvPr/>
            </p:nvSpPr>
            <p:spPr>
              <a:xfrm>
                <a:off x="2306816" y="1523999"/>
                <a:ext cx="114301" cy="622642"/>
              </a:xfrm>
              <a:prstGeom prst="downArrow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9" name="Down Arrow 18"/>
              <p:cNvSpPr/>
              <p:nvPr/>
            </p:nvSpPr>
            <p:spPr>
              <a:xfrm rot="10800000">
                <a:off x="2025448" y="1339332"/>
                <a:ext cx="114301" cy="2775468"/>
              </a:xfrm>
              <a:prstGeom prst="downArrow">
                <a:avLst/>
              </a:prstGeom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1"/>
                <a:tileRect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1245807" y="3810000"/>
                <a:ext cx="144780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>
                <a:off x="1301552" y="1524000"/>
                <a:ext cx="0" cy="2590800"/>
              </a:xfrm>
              <a:prstGeom prst="straightConnector1">
                <a:avLst/>
              </a:prstGeom>
              <a:ln w="12700"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/>
              <p:cNvSpPr txBox="1"/>
              <p:nvPr/>
            </p:nvSpPr>
            <p:spPr>
              <a:xfrm rot="16200000">
                <a:off x="900827" y="2605902"/>
                <a:ext cx="374290" cy="44072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L</a:t>
                </a:r>
                <a:endParaRPr lang="en-GB" dirty="0"/>
              </a:p>
            </p:txBody>
          </p:sp>
          <p:cxnSp>
            <p:nvCxnSpPr>
              <p:cNvPr id="26" name="Straight Connector 25"/>
              <p:cNvCxnSpPr/>
              <p:nvPr/>
            </p:nvCxnSpPr>
            <p:spPr>
              <a:xfrm>
                <a:off x="1911152" y="2177717"/>
                <a:ext cx="940293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>
                <a:off x="2579734" y="1872917"/>
                <a:ext cx="403999" cy="44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</a:t>
                </a:r>
                <a:endParaRPr lang="en-GB" dirty="0"/>
              </a:p>
            </p:txBody>
          </p:sp>
        </p:grpSp>
        <p:sp>
          <p:nvSpPr>
            <p:cNvPr id="33" name="Down Arrow 32"/>
            <p:cNvSpPr/>
            <p:nvPr/>
          </p:nvSpPr>
          <p:spPr>
            <a:xfrm>
              <a:off x="1839422" y="3169006"/>
              <a:ext cx="55005" cy="382219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35" name="Text Box 4"/>
          <p:cNvSpPr txBox="1">
            <a:spLocks noChangeArrowheads="1"/>
          </p:cNvSpPr>
          <p:nvPr/>
        </p:nvSpPr>
        <p:spPr bwMode="auto">
          <a:xfrm>
            <a:off x="211944" y="3703965"/>
            <a:ext cx="4184826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dirty="0">
                <a:latin typeface="Times" pitchFamily="18" charset="0"/>
              </a:rPr>
              <a:t>Large enthalpy in He </a:t>
            </a:r>
            <a:r>
              <a:rPr lang="en-US" altLang="en-US" dirty="0" err="1">
                <a:latin typeface="Times" pitchFamily="18" charset="0"/>
              </a:rPr>
              <a:t>vapours</a:t>
            </a:r>
            <a:r>
              <a:rPr lang="en-US" altLang="en-US" dirty="0">
                <a:latin typeface="Times" pitchFamily="18" charset="0"/>
              </a:rPr>
              <a:t> (1550 kJ/kg from 4.2K to 300K) </a:t>
            </a:r>
            <a:r>
              <a:rPr lang="en-US" altLang="en-US" dirty="0">
                <a:latin typeface="Times" pitchFamily="18" charset="0"/>
                <a:sym typeface="Wingdings" pitchFamily="2" charset="2"/>
              </a:rPr>
              <a:t></a:t>
            </a:r>
            <a:r>
              <a:rPr lang="en-US" altLang="en-US" dirty="0">
                <a:latin typeface="Times" pitchFamily="18" charset="0"/>
              </a:rPr>
              <a:t> usable cooling capacity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Object 35"/>
              <p:cNvSpPr txBox="1"/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𝑘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)⋅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fr-FR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𝑏𝑎𝑡h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limUpp>
                        <m:limUpp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𝐶𝑝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𝑇𝑙</m:t>
                          </m:r>
                        </m:e>
                      </m:d>
                      <m:r>
                        <m:rPr>
                          <m:nor/>
                        </m:rPr>
                        <a:rPr lang="fr-FR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6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653538" y="1211691"/>
                <a:ext cx="4053278" cy="646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 Box 4"/>
              <p:cNvSpPr txBox="1">
                <a:spLocks noChangeArrowheads="1"/>
              </p:cNvSpPr>
              <p:nvPr/>
            </p:nvSpPr>
            <p:spPr bwMode="auto">
              <a:xfrm>
                <a:off x="4396770" y="1795106"/>
                <a:ext cx="7447907" cy="8330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en-US" dirty="0">
                    <a:latin typeface="Times" pitchFamily="18" charset="0"/>
                  </a:rPr>
                  <a:t>With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li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𝑏𝑎𝑡h</m:t>
                    </m:r>
                    <m:r>
                      <a:rPr lang="en-GB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dirty="0">
                    <a:latin typeface="Times" pitchFamily="18" charset="0"/>
                  </a:rPr>
                  <a:t>the residual heat to the bath</a:t>
                </a:r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US" altLang="en-US" dirty="0">
                    <a:latin typeface="Times" pitchFamily="18" charset="0"/>
                  </a:rPr>
                  <a:t>If </a:t>
                </a:r>
                <a14:m>
                  <m:oMath xmlns:m="http://schemas.openxmlformats.org/officeDocument/2006/math">
                    <m:limUpp>
                      <m:limUppPr>
                        <m:ctrlP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limUppPr>
                      <m:e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lim>
                        <m:r>
                          <a:rPr lang="fr-FR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•</m:t>
                        </m:r>
                      </m:lim>
                    </m:limUpp>
                    <m:r>
                      <a:rPr lang="en-GB" i="1" baseline="-2500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𝑏𝑎𝑡h</m:t>
                    </m:r>
                  </m:oMath>
                </a14:m>
                <a:r>
                  <a:rPr lang="en-US" altLang="en-US" dirty="0">
                    <a:latin typeface="Times" pitchFamily="18" charset="0"/>
                  </a:rPr>
                  <a:t> is equivalent to the evaporation mass flow </a:t>
                </a:r>
                <a:r>
                  <a:rPr lang="en-US" altLang="en-US" dirty="0">
                    <a:latin typeface="Times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altLang="en-US" dirty="0">
                    <a:solidFill>
                      <a:srgbClr val="0070C0"/>
                    </a:solidFill>
                    <a:latin typeface="Times" pitchFamily="18" charset="0"/>
                  </a:rPr>
                  <a:t>self-sustained</a:t>
                </a:r>
                <a:r>
                  <a:rPr lang="en-US" altLang="en-US" dirty="0">
                    <a:latin typeface="Times" pitchFamily="18" charset="0"/>
                  </a:rPr>
                  <a:t> mode:  </a:t>
                </a:r>
              </a:p>
            </p:txBody>
          </p:sp>
        </mc:Choice>
        <mc:Fallback xmlns="">
          <p:sp>
            <p:nvSpPr>
              <p:cNvPr id="37" name="Text 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396770" y="1795106"/>
                <a:ext cx="7447907" cy="833049"/>
              </a:xfrm>
              <a:prstGeom prst="rect">
                <a:avLst/>
              </a:prstGeom>
              <a:blipFill>
                <a:blip r:embed="rId3"/>
                <a:stretch>
                  <a:fillRect l="-491" r="-245" b="-10949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sq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Object 38"/>
              <p:cNvSpPr txBox="1"/>
              <p:nvPr/>
            </p:nvSpPr>
            <p:spPr bwMode="auto">
              <a:xfrm>
                <a:off x="5353386" y="2527599"/>
                <a:ext cx="4535487" cy="61753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𝑄𝑏𝑎𝑡h</m:t>
                          </m:r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limUpp>
                        <m:limUppPr>
                          <m:ctrlP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     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𝐿𝑣</m:t>
                      </m:r>
                      <m:r>
                        <a:rPr lang="en-GB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latent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heat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of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evap</m:t>
                      </m:r>
                      <m:r>
                        <m:rPr>
                          <m:nor/>
                        </m:rPr>
                        <a:rPr lang="en-GB" i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9" name="Object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353386" y="2527599"/>
                <a:ext cx="4535487" cy="61753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1" name="Object 40"/>
          <p:cNvGraphicFramePr>
            <a:graphicFrameLocks noChangeAspect="1"/>
          </p:cNvGraphicFramePr>
          <p:nvPr/>
        </p:nvGraphicFramePr>
        <p:xfrm>
          <a:off x="1801339" y="599868"/>
          <a:ext cx="237302" cy="40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279360" progId="Equation.3">
                  <p:embed/>
                </p:oleObj>
              </mc:Choice>
              <mc:Fallback>
                <p:oleObj name="Equation" r:id="rId5" imgW="164880" imgH="279360" progId="Equation.3">
                  <p:embed/>
                  <p:pic>
                    <p:nvPicPr>
                      <p:cNvPr id="41" name="Object 4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01339" y="599868"/>
                        <a:ext cx="237302" cy="40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4"/>
          <p:cNvSpPr txBox="1">
            <a:spLocks noChangeArrowheads="1"/>
          </p:cNvSpPr>
          <p:nvPr/>
        </p:nvSpPr>
        <p:spPr bwMode="auto">
          <a:xfrm>
            <a:off x="4428171" y="623517"/>
            <a:ext cx="589924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Vapor cooled wall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dirty="0">
                <a:latin typeface="Times" pitchFamily="18" charset="0"/>
              </a:rPr>
              <a:t>Assuming perfect exchange (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vapor</a:t>
            </a:r>
            <a:r>
              <a:rPr lang="en-US" altLang="en-US" dirty="0">
                <a:latin typeface="Times" pitchFamily="18" charset="0"/>
              </a:rPr>
              <a:t> = </a:t>
            </a:r>
            <a:r>
              <a:rPr lang="en-US" altLang="en-US" dirty="0" err="1">
                <a:latin typeface="Times" pitchFamily="18" charset="0"/>
              </a:rPr>
              <a:t>T</a:t>
            </a:r>
            <a:r>
              <a:rPr lang="en-US" altLang="en-US" baseline="-25000" dirty="0" err="1">
                <a:latin typeface="Times" pitchFamily="18" charset="0"/>
              </a:rPr>
              <a:t>wall</a:t>
            </a:r>
            <a:r>
              <a:rPr lang="en-US" altLang="en-US" dirty="0">
                <a:latin typeface="Times" pitchFamily="18" charset="0"/>
              </a:rPr>
              <a:t>)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6278625" y="3145137"/>
            <a:ext cx="4368419" cy="1569983"/>
            <a:chOff x="4499992" y="3660627"/>
            <a:chExt cx="4368419" cy="15699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Object 42"/>
                <p:cNvSpPr txBox="1"/>
                <p:nvPr/>
              </p:nvSpPr>
              <p:spPr bwMode="auto">
                <a:xfrm>
                  <a:off x="4626164" y="3660627"/>
                  <a:ext cx="3690938" cy="106521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>
                  <a:normAutofit fontScale="85000" lnSpcReduction="10000"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limUpp>
                          <m:limUppPr>
                            <m:ctrlPr>
                              <a:rPr lang="en-GB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limUppPr>
                          <m:e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lim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•</m:t>
                            </m:r>
                          </m:lim>
                        </m:limUpp>
                        <m:r>
                          <a:rPr lang="en-GB" b="0" i="1" baseline="-2500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𝑏𝑎𝑡h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num>
                          <m:den>
                            <m: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den>
                        </m:f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nary>
                          <m:naryPr>
                            <m:ctrlPr>
                              <a:rPr lang="en-GB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sty m:val="p"/>
                              </m:rPr>
                              <a:rPr lang="en-GB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  <m:r>
                              <m:rPr>
                                <m:sty m:val="p"/>
                              </m:rPr>
                              <a:rPr lang="en-GB" i="0" baseline="-2500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l</m:t>
                            </m:r>
                          </m:sub>
                          <m:sup>
                            <m:r>
                              <m:rPr>
                                <m:nor/>
                              </m:rPr>
                              <a:rPr lang="en-GB" i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Tw</m:t>
                            </m:r>
                          </m:sup>
                          <m:e>
                            <m:f>
                              <m:fPr>
                                <m:ctrlP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1+</m:t>
                                </m:r>
                                <m:f>
                                  <m:fPr>
                                    <m:ctrlP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d>
                                      <m:dPr>
                                        <m:ctrlP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𝑇</m:t>
                                        </m:r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GB" i="1">
                                            <a:solidFill>
                                              <a:srgbClr val="000000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𝑇𝑙</m:t>
                                        </m:r>
                                      </m:e>
                                    </m:d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⋅</m:t>
                                    </m:r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𝐶𝑝</m:t>
                                    </m:r>
                                  </m:num>
                                  <m:den>
                                    <m:r>
                                      <a:rPr lang="en-GB" i="1">
                                        <a:solidFill>
                                          <a:srgbClr val="00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𝐿𝑣</m:t>
                                    </m:r>
                                  </m:den>
                                </m:f>
                              </m:den>
                            </m:f>
                          </m:e>
                        </m:nary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⋅</m:t>
                        </m:r>
                        <m:r>
                          <a:rPr lang="en-GB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m:rPr>
                            <m:nor/>
                          </m:rPr>
                          <a:rPr lang="en-GB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  <m:r>
                          <m:rPr>
                            <m:nor/>
                          </m:rPr>
                          <a:rPr lang="en-GB" i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       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43" name="Object 4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626164" y="3660627"/>
                  <a:ext cx="3690938" cy="106521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4" name="Rounded Rectangle 43"/>
            <p:cNvSpPr/>
            <p:nvPr/>
          </p:nvSpPr>
          <p:spPr>
            <a:xfrm>
              <a:off x="5918042" y="4045420"/>
              <a:ext cx="1584176" cy="471799"/>
            </a:xfrm>
            <a:prstGeom prst="roundRect">
              <a:avLst/>
            </a:prstGeom>
            <a:noFill/>
            <a:ln w="9525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499992" y="3664868"/>
              <a:ext cx="3384376" cy="1060967"/>
            </a:xfrm>
            <a:prstGeom prst="rect">
              <a:avLst/>
            </a:prstGeom>
            <a:noFill/>
            <a:ln w="1905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92212" y="4953611"/>
              <a:ext cx="2976199" cy="276999"/>
            </a:xfrm>
            <a:prstGeom prst="rect">
              <a:avLst/>
            </a:prstGeom>
            <a:noFill/>
            <a:ln>
              <a:solidFill>
                <a:srgbClr val="0066FF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rgbClr val="0066FF"/>
                  </a:solidFill>
                </a:rPr>
                <a:t>attenuation factor (w.r.t. solid conduction)</a:t>
              </a:r>
              <a:endParaRPr lang="en-GB" sz="1200" dirty="0">
                <a:solidFill>
                  <a:srgbClr val="0066FF"/>
                </a:solidFill>
              </a:endParaRPr>
            </a:p>
          </p:txBody>
        </p:sp>
        <p:cxnSp>
          <p:nvCxnSpPr>
            <p:cNvPr id="50" name="Straight Connector 49"/>
            <p:cNvCxnSpPr>
              <a:cxnSpLocks/>
              <a:endCxn id="44" idx="2"/>
            </p:cNvCxnSpPr>
            <p:nvPr/>
          </p:nvCxnSpPr>
          <p:spPr>
            <a:xfrm flipH="1" flipV="1">
              <a:off x="6710130" y="4517219"/>
              <a:ext cx="557600" cy="404740"/>
            </a:xfrm>
            <a:prstGeom prst="line">
              <a:avLst/>
            </a:prstGeom>
            <a:ln>
              <a:solidFill>
                <a:srgbClr val="0066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E3099A3-07B9-57D6-726B-52264061C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46</a:t>
            </a:fld>
            <a:endParaRPr lang="en-GB" dirty="0"/>
          </a:p>
        </p:txBody>
      </p:sp>
      <p:graphicFrame>
        <p:nvGraphicFramePr>
          <p:cNvPr id="4" name="Group 37">
            <a:extLst>
              <a:ext uri="{FF2B5EF4-FFF2-40B4-BE49-F238E27FC236}">
                <a16:creationId xmlns:a16="http://schemas.microsoft.com/office/drawing/2014/main" id="{721134DB-232E-03BA-D4C1-163004256BD3}"/>
              </a:ext>
            </a:extLst>
          </p:cNvPr>
          <p:cNvGraphicFramePr>
            <a:graphicFrameLocks noGrp="1"/>
          </p:cNvGraphicFramePr>
          <p:nvPr/>
        </p:nvGraphicFramePr>
        <p:xfrm>
          <a:off x="2922074" y="4588397"/>
          <a:ext cx="4562858" cy="2042160"/>
        </p:xfrm>
        <a:graphic>
          <a:graphicData uri="http://schemas.openxmlformats.org/drawingml/2006/table">
            <a:tbl>
              <a:tblPr/>
              <a:tblGrid>
                <a:gridCol w="15131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42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118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3630">
                  <a:extLst>
                    <a:ext uri="{9D8B030D-6E8A-4147-A177-3AD203B41FA5}">
                      <a16:colId xmlns:a16="http://schemas.microsoft.com/office/drawing/2014/main" val="4041741925"/>
                    </a:ext>
                  </a:extLst>
                </a:gridCol>
              </a:tblGrid>
              <a:tr h="5484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thermal conductivity integral (4K - 300 K)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Conduction</a:t>
                      </a:r>
                      <a:b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[W.cm</a:t>
                      </a: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Self-sustained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vapour-cooling</a:t>
                      </a:r>
                      <a:b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</a:b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 [W.cm</a:t>
                      </a:r>
                      <a:r>
                        <a:rPr kumimoji="0" lang="en-GB" sz="10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-1</a:t>
                      </a: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]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% Ratio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ETP 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1620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8%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OFHC copper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1520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7%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Aluminium 1100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728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39.9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5%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Nickel 99% pure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213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8.65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Constantan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51.6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1.94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4%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9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AISI 300 </a:t>
                      </a:r>
                      <a:r>
                        <a:rPr kumimoji="0" lang="en-GB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st.</a:t>
                      </a: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 steel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30.6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0.92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3% 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0724F4-871A-DA39-5729-99E5C4DE7731}"/>
                  </a:ext>
                </a:extLst>
              </p:cNvPr>
              <p:cNvSpPr txBox="1"/>
              <p:nvPr/>
            </p:nvSpPr>
            <p:spPr>
              <a:xfrm>
                <a:off x="2153793" y="3374530"/>
                <a:ext cx="671902" cy="46269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Upp>
                        <m:limUppPr>
                          <m:ctrlPr>
                            <a:rPr lang="en-GB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limUppPr>
                        <m:e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lim>
                          <m:r>
                            <a:rPr lang="en-GB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•</m:t>
                          </m:r>
                        </m:lim>
                      </m:limUpp>
                      <m:r>
                        <a:rPr lang="en-GB" b="0" i="1" baseline="-25000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𝑏𝑎𝑡h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900724F4-871A-DA39-5729-99E5C4DE7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3793" y="3374530"/>
                <a:ext cx="671902" cy="46269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474355CB-F12C-FAE7-9666-FE4CE7B756CA}"/>
              </a:ext>
            </a:extLst>
          </p:cNvPr>
          <p:cNvSpPr txBox="1"/>
          <p:nvPr/>
        </p:nvSpPr>
        <p:spPr>
          <a:xfrm>
            <a:off x="7865806" y="5276977"/>
            <a:ext cx="4060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00B050"/>
                </a:solidFill>
              </a:rPr>
              <a:t>Ideal values</a:t>
            </a:r>
          </a:p>
          <a:p>
            <a:r>
              <a:rPr lang="fr-CH" dirty="0"/>
              <a:t> </a:t>
            </a:r>
          </a:p>
          <a:p>
            <a:r>
              <a:rPr lang="fr-CH" dirty="0">
                <a:solidFill>
                  <a:srgbClr val="00B0F0"/>
                </a:solidFill>
              </a:rPr>
              <a:t>Real case </a:t>
            </a:r>
            <a:r>
              <a:rPr lang="fr-CH" dirty="0" err="1">
                <a:solidFill>
                  <a:srgbClr val="00B0F0"/>
                </a:solidFill>
              </a:rPr>
              <a:t>depends</a:t>
            </a:r>
            <a:r>
              <a:rPr lang="fr-CH" dirty="0">
                <a:solidFill>
                  <a:srgbClr val="00B0F0"/>
                </a:solidFill>
              </a:rPr>
              <a:t> on how good the</a:t>
            </a:r>
          </a:p>
          <a:p>
            <a:r>
              <a:rPr lang="fr-CH" dirty="0" err="1">
                <a:solidFill>
                  <a:srgbClr val="00B0F0"/>
                </a:solidFill>
              </a:rPr>
              <a:t>heat</a:t>
            </a:r>
            <a:r>
              <a:rPr lang="fr-CH" dirty="0">
                <a:solidFill>
                  <a:srgbClr val="00B0F0"/>
                </a:solidFill>
              </a:rPr>
              <a:t> exchange </a:t>
            </a:r>
            <a:r>
              <a:rPr lang="fr-CH" dirty="0" err="1">
                <a:solidFill>
                  <a:srgbClr val="00B0F0"/>
                </a:solidFill>
              </a:rPr>
              <a:t>is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92854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B06EFE-18C9-4BDE-8FE5-D86CF4419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813" y="2366"/>
            <a:ext cx="11089460" cy="799041"/>
          </a:xfrm>
        </p:spPr>
        <p:txBody>
          <a:bodyPr/>
          <a:lstStyle/>
          <a:p>
            <a:r>
              <a:rPr lang="en-US" dirty="0"/>
              <a:t>Application: Current leads and RF power couplers </a:t>
            </a:r>
            <a:endParaRPr lang="fr-FR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8A2926E-AE47-472E-8A96-4A06489F3851}"/>
              </a:ext>
            </a:extLst>
          </p:cNvPr>
          <p:cNvSpPr txBox="1">
            <a:spLocks/>
          </p:cNvSpPr>
          <p:nvPr/>
        </p:nvSpPr>
        <p:spPr>
          <a:xfrm>
            <a:off x="5712543" y="797010"/>
            <a:ext cx="6154992" cy="45708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/>
              <a:t>Vapour</a:t>
            </a:r>
            <a:r>
              <a:rPr lang="en-US" sz="2200" dirty="0"/>
              <a:t>/forced flow cooled RF couplers external conductors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48F93B-1FD4-421B-BEF7-E5600B5841E7}"/>
              </a:ext>
            </a:extLst>
          </p:cNvPr>
          <p:cNvSpPr txBox="1"/>
          <p:nvPr/>
        </p:nvSpPr>
        <p:spPr>
          <a:xfrm>
            <a:off x="6932331" y="5742788"/>
            <a:ext cx="46233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Effectiveness: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Reduced static heat conduction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Partial intercepting of RF resistive heating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Regulation flexibility (stand by, RF power on)</a:t>
            </a:r>
            <a:endParaRPr lang="fr-FR" dirty="0"/>
          </a:p>
        </p:txBody>
      </p:sp>
      <p:pic>
        <p:nvPicPr>
          <p:cNvPr id="27" name="Picture 5">
            <a:extLst>
              <a:ext uri="{FF2B5EF4-FFF2-40B4-BE49-F238E27FC236}">
                <a16:creationId xmlns:a16="http://schemas.microsoft.com/office/drawing/2014/main" id="{954FF4D3-4800-4D2B-8760-D8380C1A85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 l="72440" r="7903"/>
          <a:stretch>
            <a:fillRect/>
          </a:stretch>
        </p:blipFill>
        <p:spPr bwMode="auto">
          <a:xfrm>
            <a:off x="306635" y="1608454"/>
            <a:ext cx="1253302" cy="415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Content Placeholder 2">
            <a:extLst>
              <a:ext uri="{FF2B5EF4-FFF2-40B4-BE49-F238E27FC236}">
                <a16:creationId xmlns:a16="http://schemas.microsoft.com/office/drawing/2014/main" id="{B9852E6F-C33A-AA33-82E6-AD1AB50C371B}"/>
              </a:ext>
            </a:extLst>
          </p:cNvPr>
          <p:cNvSpPr txBox="1">
            <a:spLocks/>
          </p:cNvSpPr>
          <p:nvPr/>
        </p:nvSpPr>
        <p:spPr>
          <a:xfrm>
            <a:off x="0" y="734278"/>
            <a:ext cx="5348748" cy="5282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 dirty="0" err="1"/>
              <a:t>Vapour</a:t>
            </a:r>
            <a:r>
              <a:rPr lang="en-US" sz="2200" dirty="0"/>
              <a:t>/forced flow cooled current leads (conventional or HTS)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  <a:p>
            <a:pPr marL="0" indent="0">
              <a:buFont typeface="Arial" panose="020B0604020202020204" pitchFamily="34" charset="0"/>
              <a:buNone/>
            </a:pPr>
            <a:endParaRPr lang="fr-FR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633F2E8-BF8B-5246-E92B-07C697A6C099}"/>
              </a:ext>
            </a:extLst>
          </p:cNvPr>
          <p:cNvSpPr txBox="1"/>
          <p:nvPr/>
        </p:nvSpPr>
        <p:spPr>
          <a:xfrm>
            <a:off x="187033" y="5958231"/>
            <a:ext cx="55255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Effectiveness: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Reduced static heat conduction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70C0"/>
                </a:solidFill>
              </a:rPr>
              <a:t>Partial intercepting of I</a:t>
            </a:r>
            <a:r>
              <a:rPr lang="en-US" sz="1400" baseline="30000" dirty="0">
                <a:solidFill>
                  <a:srgbClr val="0070C0"/>
                </a:solidFill>
              </a:rPr>
              <a:t>2</a:t>
            </a:r>
            <a:r>
              <a:rPr lang="en-US" sz="1400" dirty="0">
                <a:solidFill>
                  <a:srgbClr val="0070C0"/>
                </a:solidFill>
              </a:rPr>
              <a:t>R resistive heating</a:t>
            </a:r>
            <a:endParaRPr lang="fr-FR" dirty="0"/>
          </a:p>
        </p:txBody>
      </p:sp>
      <p:pic>
        <p:nvPicPr>
          <p:cNvPr id="3" name="Picture 2" descr="sketch Model (3)_rot">
            <a:extLst>
              <a:ext uri="{FF2B5EF4-FFF2-40B4-BE49-F238E27FC236}">
                <a16:creationId xmlns:a16="http://schemas.microsoft.com/office/drawing/2014/main" id="{137454A4-FC57-F20B-92C3-BE5387D6BB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6" t="5031" r="8229" b="1711"/>
          <a:stretch>
            <a:fillRect/>
          </a:stretch>
        </p:blipFill>
        <p:spPr bwMode="auto">
          <a:xfrm>
            <a:off x="1583101" y="1265104"/>
            <a:ext cx="2962996" cy="452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DD8150B-0CFD-E6E3-EAB2-C0F61F4E8920}"/>
              </a:ext>
            </a:extLst>
          </p:cNvPr>
          <p:cNvSpPr txBox="1"/>
          <p:nvPr/>
        </p:nvSpPr>
        <p:spPr>
          <a:xfrm>
            <a:off x="718876" y="5629131"/>
            <a:ext cx="25472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CERN `LHC 13 kA HTS leads</a:t>
            </a:r>
            <a:endParaRPr lang="fr-FR" sz="1400" dirty="0">
              <a:solidFill>
                <a:srgbClr val="0070C0"/>
              </a:solidFill>
            </a:endParaRP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FF56ADA9-01C9-2267-3A7E-C218FF18E69F}"/>
              </a:ext>
            </a:extLst>
          </p:cNvPr>
          <p:cNvGrpSpPr/>
          <p:nvPr/>
        </p:nvGrpSpPr>
        <p:grpSpPr>
          <a:xfrm>
            <a:off x="7043326" y="1151406"/>
            <a:ext cx="4696198" cy="4530228"/>
            <a:chOff x="7614826" y="1151406"/>
            <a:chExt cx="4696198" cy="45302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D7D311-7F79-48D2-BCAC-C51BD6C9F207}"/>
                </a:ext>
              </a:extLst>
            </p:cNvPr>
            <p:cNvSpPr txBox="1"/>
            <p:nvPr/>
          </p:nvSpPr>
          <p:spPr>
            <a:xfrm>
              <a:off x="8268594" y="5373857"/>
              <a:ext cx="14828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0070C0"/>
                  </a:solidFill>
                </a:rPr>
                <a:t>SPL RF Coupler</a:t>
              </a:r>
              <a:endParaRPr lang="fr-FR" sz="1400" dirty="0">
                <a:solidFill>
                  <a:srgbClr val="0070C0"/>
                </a:solidFill>
              </a:endParaRPr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7E84A8E-7563-8A22-DF60-63DC00963C3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14826" y="1151406"/>
              <a:ext cx="2700665" cy="4128406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87375483-0F4D-F6F0-3752-19268D90D643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235440" y="2272565"/>
              <a:ext cx="1468462" cy="67253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B265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7F0FAA77-82E4-5132-1088-71FB6BC2569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994373" y="3795901"/>
              <a:ext cx="1425342" cy="870513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B265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F2E2DD9F-CD7B-F6EA-AF78-BD09C2B86E1B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502732" y="1916905"/>
              <a:ext cx="2075022" cy="163933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B265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9D96160-E162-0367-0C5B-A005DFE0EADA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9751436" y="4950620"/>
              <a:ext cx="668279" cy="34404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B265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38705980-2BEC-B4DF-8508-EFE23B8784B9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8502732" y="3529811"/>
              <a:ext cx="1916983" cy="631812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B265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E02C1E6-7859-360D-5584-8C63359A8025}"/>
                </a:ext>
              </a:extLst>
            </p:cNvPr>
            <p:cNvSpPr txBox="1"/>
            <p:nvPr/>
          </p:nvSpPr>
          <p:spPr>
            <a:xfrm>
              <a:off x="10336590" y="2489889"/>
              <a:ext cx="1974434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2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Double-Walled Tube (DWT)</a:t>
              </a:r>
            </a:p>
            <a:p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Inlet gas pipe (40 mg/s helium at 4.5 K)</a:t>
              </a:r>
            </a:p>
            <a:p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Outlet gas pipe </a:t>
              </a:r>
            </a:p>
            <a:p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Antenna </a:t>
              </a:r>
            </a:p>
            <a:p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  <a:p>
              <a:endParaRPr lang="en-GB" sz="1400" b="1" dirty="0">
                <a:latin typeface="Times New Roman" pitchFamily="18" charset="0"/>
                <a:cs typeface="Times New Roman" pitchFamily="18" charset="0"/>
              </a:endParaRPr>
            </a:p>
            <a:p>
              <a:r>
                <a:rPr lang="en-GB" sz="1400" b="1" dirty="0">
                  <a:latin typeface="Times New Roman" pitchFamily="18" charset="0"/>
                  <a:cs typeface="Times New Roman" pitchFamily="18" charset="0"/>
                </a:rPr>
                <a:t>Waveguide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55F6A1D-37B4-0D4F-7BDE-900841CCEC2D}"/>
                </a:ext>
              </a:extLst>
            </p:cNvPr>
            <p:cNvSpPr/>
            <p:nvPr/>
          </p:nvSpPr>
          <p:spPr bwMode="auto">
            <a:xfrm>
              <a:off x="8231110" y="1250508"/>
              <a:ext cx="1760502" cy="355747"/>
            </a:xfrm>
            <a:prstGeom prst="rect">
              <a:avLst/>
            </a:prstGeom>
            <a:noFill/>
            <a:ln w="38100" cap="flat" cmpd="sng" algn="ctr">
              <a:solidFill>
                <a:srgbClr val="B265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 Bold" pitchFamily="1" charset="0"/>
                  <a:ea typeface="ＭＳ Ｐゴシック" pitchFamily="1" charset="-128"/>
                </a:rPr>
                <a:t>Cold flange (2 K)</a:t>
              </a:r>
              <a:endPara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Bold" pitchFamily="1" charset="0"/>
                <a:ea typeface="ＭＳ Ｐゴシック" pitchFamily="1" charset="-128"/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2B9E2EC-B44E-1E87-D535-C3E6444C30E1}"/>
                </a:ext>
              </a:extLst>
            </p:cNvPr>
            <p:cNvSpPr/>
            <p:nvPr/>
          </p:nvSpPr>
          <p:spPr bwMode="auto">
            <a:xfrm>
              <a:off x="7867345" y="3862345"/>
              <a:ext cx="2195629" cy="302075"/>
            </a:xfrm>
            <a:prstGeom prst="rect">
              <a:avLst/>
            </a:prstGeom>
            <a:noFill/>
            <a:ln w="38100" cap="flat" cmpd="sng" algn="ctr">
              <a:solidFill>
                <a:srgbClr val="B265FF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 Bold" pitchFamily="1" charset="0"/>
                  <a:ea typeface="ＭＳ Ｐゴシック" pitchFamily="1" charset="-128"/>
                </a:rPr>
                <a:t>Warm flange (300 K)</a:t>
              </a:r>
              <a:endParaRPr kumimoji="0" lang="fr-FR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 Bold" pitchFamily="1" charset="0"/>
                <a:ea typeface="ＭＳ Ｐゴシック" pitchFamily="1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318974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AA895-60E9-4F53-9D1A-4E83ADB2A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209" y="2480839"/>
            <a:ext cx="11089460" cy="799041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400" dirty="0"/>
              <a:t>Materials and mechanical design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40811-1EB3-7C15-DD33-7692FB3BE6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44438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73">
            <a:extLst>
              <a:ext uri="{FF2B5EF4-FFF2-40B4-BE49-F238E27FC236}">
                <a16:creationId xmlns:a16="http://schemas.microsoft.com/office/drawing/2014/main" id="{EADCD760-E968-80A0-D8EC-5D337A8693E0}"/>
              </a:ext>
            </a:extLst>
          </p:cNvPr>
          <p:cNvGrpSpPr>
            <a:grpSpLocks/>
          </p:cNvGrpSpPr>
          <p:nvPr/>
        </p:nvGrpSpPr>
        <p:grpSpPr bwMode="auto">
          <a:xfrm>
            <a:off x="5622324" y="935566"/>
            <a:ext cx="6569676" cy="5032748"/>
            <a:chOff x="448" y="592"/>
            <a:chExt cx="4996" cy="3628"/>
          </a:xfrm>
        </p:grpSpPr>
        <p:pic>
          <p:nvPicPr>
            <p:cNvPr id="7" name="Picture 50" descr="LHC_Dip_Xsect107v2001">
              <a:extLst>
                <a:ext uri="{FF2B5EF4-FFF2-40B4-BE49-F238E27FC236}">
                  <a16:creationId xmlns:a16="http://schemas.microsoft.com/office/drawing/2014/main" id="{DE8EA822-37F0-C414-0B57-D40A15ABB4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" y="592"/>
              <a:ext cx="4959" cy="3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8" name="Text Box 52">
              <a:extLst>
                <a:ext uri="{FF2B5EF4-FFF2-40B4-BE49-F238E27FC236}">
                  <a16:creationId xmlns:a16="http://schemas.microsoft.com/office/drawing/2014/main" id="{535BC749-0A56-63FB-CBEC-E5D1ABE6E7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8" y="665"/>
              <a:ext cx="1828" cy="3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>
                <a:spcBef>
                  <a:spcPct val="50000"/>
                </a:spcBef>
                <a:buFontTx/>
                <a:buNone/>
              </a:pPr>
              <a:r>
                <a:rPr lang="en-US" b="1" dirty="0">
                  <a:solidFill>
                    <a:srgbClr val="0070C0"/>
                  </a:solidFill>
                  <a:latin typeface="Book Antiqua" pitchFamily="18" charset="0"/>
                </a:rPr>
                <a:t>Main dipole </a:t>
              </a:r>
            </a:p>
          </p:txBody>
        </p:sp>
        <p:sp>
          <p:nvSpPr>
            <p:cNvPr id="9" name="Rectangle 70">
              <a:extLst>
                <a:ext uri="{FF2B5EF4-FFF2-40B4-BE49-F238E27FC236}">
                  <a16:creationId xmlns:a16="http://schemas.microsoft.com/office/drawing/2014/main" id="{9F3FFB1B-261C-E4AA-421A-0A949D2DB7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2" y="3972"/>
              <a:ext cx="1129" cy="2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59D09C42-4022-6CE7-84F4-8D8B3EBE69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Typical breakdown of a SC device cryostat/cryomodule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2AE35-C15A-A5E8-820B-3DB12326F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768" y="1018008"/>
            <a:ext cx="6381959" cy="5445939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 (for SC device, </a:t>
            </a:r>
            <a:r>
              <a:rPr lang="en-US" dirty="0" err="1">
                <a:solidFill>
                  <a:srgbClr val="0070C0"/>
                </a:solidFill>
              </a:rPr>
              <a:t>ph.separator</a:t>
            </a:r>
            <a:r>
              <a:rPr lang="en-US" dirty="0">
                <a:solidFill>
                  <a:srgbClr val="0070C0"/>
                </a:solidFill>
              </a:rPr>
              <a:t>, etc.):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austenitic </a:t>
            </a:r>
            <a:r>
              <a:rPr lang="en-US" dirty="0" err="1"/>
              <a:t>st.steels</a:t>
            </a:r>
            <a:r>
              <a:rPr lang="en-US" dirty="0"/>
              <a:t> (Fe-Cr-Ni): 304L(1.4307), 316L(1.4404), 316LN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titanium alloys (Grade 7, Grade-5 (Ti-6Al-4V)) in SRF  </a:t>
            </a:r>
          </a:p>
          <a:p>
            <a:r>
              <a:rPr lang="en-US" dirty="0">
                <a:solidFill>
                  <a:srgbClr val="0070C0"/>
                </a:solidFill>
              </a:rPr>
              <a:t>Internal (cold) supporting system</a:t>
            </a:r>
            <a:endParaRPr lang="en-US" dirty="0"/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Composites (e.g. GFRE, CFRP, ULTEM)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, titanium alloys (tie rods)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shielding/MLI: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aluminum alloys (series 5xxx, 6xxx, 7xxx)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Copper (Cu OF, Cu OFE)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Low carbon steels (e.g. DIN GS-21 Mn5)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st.steels</a:t>
            </a:r>
            <a:r>
              <a:rPr lang="en-US" dirty="0"/>
              <a:t> (304L)  </a:t>
            </a:r>
          </a:p>
          <a:p>
            <a:r>
              <a:rPr lang="en-US" dirty="0">
                <a:solidFill>
                  <a:srgbClr val="0070C0"/>
                </a:solidFill>
              </a:rPr>
              <a:t>Cryogenic piping and expansion joints (bellows):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 err="1"/>
              <a:t>st.steel</a:t>
            </a:r>
            <a:r>
              <a:rPr lang="en-US" dirty="0"/>
              <a:t> (304L)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Cu (HX tubes) </a:t>
            </a:r>
          </a:p>
          <a:p>
            <a:r>
              <a:rPr lang="en-US" dirty="0">
                <a:solidFill>
                  <a:srgbClr val="0070C0"/>
                </a:solidFill>
              </a:rPr>
              <a:t>Current leads (for SC magnets)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Cu, HTS, </a:t>
            </a:r>
            <a:r>
              <a:rPr lang="en-US" dirty="0" err="1"/>
              <a:t>st.steel</a:t>
            </a:r>
            <a:r>
              <a:rPr lang="en-US" dirty="0"/>
              <a:t>, elect. insulating (Kapton), thermal insulating (G10),etc.</a:t>
            </a:r>
          </a:p>
          <a:p>
            <a:r>
              <a:rPr lang="en-US" dirty="0">
                <a:solidFill>
                  <a:srgbClr val="0070C0"/>
                </a:solidFill>
              </a:rPr>
              <a:t>RF Couplers/HOM (for SRF):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n-US" dirty="0" err="1"/>
              <a:t>St.steel</a:t>
            </a:r>
            <a:r>
              <a:rPr lang="en-US" dirty="0"/>
              <a:t> Cu plated, Nb, ceramics, etc.</a:t>
            </a:r>
          </a:p>
          <a:p>
            <a:r>
              <a:rPr lang="en-US" dirty="0">
                <a:solidFill>
                  <a:srgbClr val="0070C0"/>
                </a:solidFill>
              </a:rPr>
              <a:t>Magnetic shielding (for SRF, as needed)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</a:t>
            </a:r>
            <a:r>
              <a:rPr lang="el-GR" dirty="0"/>
              <a:t>μ</a:t>
            </a:r>
            <a:r>
              <a:rPr lang="en-US" dirty="0"/>
              <a:t>-metal, </a:t>
            </a:r>
            <a:r>
              <a:rPr lang="en-US" dirty="0" err="1"/>
              <a:t>Cryoperm</a:t>
            </a:r>
            <a:r>
              <a:rPr lang="en-US" dirty="0"/>
              <a:t>®, etc.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7A3561-9D74-3F4F-24E5-4735B932AD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49</a:t>
            </a:fld>
            <a:endParaRPr lang="en-GB" dirty="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8575DA53-7A9F-D09B-F77F-2F26D5EA1E8F}"/>
              </a:ext>
            </a:extLst>
          </p:cNvPr>
          <p:cNvSpPr/>
          <p:nvPr/>
        </p:nvSpPr>
        <p:spPr>
          <a:xfrm>
            <a:off x="278168" y="1018008"/>
            <a:ext cx="238643" cy="2629864"/>
          </a:xfrm>
          <a:prstGeom prst="leftBrace">
            <a:avLst/>
          </a:prstGeom>
          <a:ln w="28575"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B0F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DA6039-FB8E-ACA2-5099-4EEBD8130FCE}"/>
              </a:ext>
            </a:extLst>
          </p:cNvPr>
          <p:cNvSpPr txBox="1"/>
          <p:nvPr/>
        </p:nvSpPr>
        <p:spPr>
          <a:xfrm rot="16200000">
            <a:off x="-851529" y="1874132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00B0F0"/>
                </a:solidFill>
              </a:rPr>
              <a:t>basic components</a:t>
            </a:r>
            <a:endParaRPr lang="en-GB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525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" y="215760"/>
            <a:ext cx="11601450" cy="1028692"/>
          </a:xfrm>
        </p:spPr>
        <p:txBody>
          <a:bodyPr>
            <a:normAutofit fontScale="90000"/>
          </a:bodyPr>
          <a:lstStyle/>
          <a:p>
            <a:r>
              <a:rPr lang="en-US" dirty="0"/>
              <a:t>Cryostat Design for SC devices for accelerators/test facilities:</a:t>
            </a:r>
            <a:br>
              <a:rPr lang="en-US" dirty="0"/>
            </a:br>
            <a:br>
              <a:rPr lang="en-US" sz="1600" dirty="0"/>
            </a:br>
            <a:r>
              <a:rPr lang="en-US" i="1" dirty="0">
                <a:solidFill>
                  <a:srgbClr val="00B0F0"/>
                </a:solidFill>
              </a:rPr>
              <a:t>A multidisciplinary activity</a:t>
            </a:r>
            <a:endParaRPr lang="en-GB" i="1" dirty="0">
              <a:solidFill>
                <a:srgbClr val="00B0F0"/>
              </a:solidFill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8EAD7FB-C2BE-9CD4-36AC-9F8139DD405D}"/>
              </a:ext>
            </a:extLst>
          </p:cNvPr>
          <p:cNvGrpSpPr/>
          <p:nvPr/>
        </p:nvGrpSpPr>
        <p:grpSpPr>
          <a:xfrm>
            <a:off x="5161373" y="2838865"/>
            <a:ext cx="1872000" cy="1620000"/>
            <a:chOff x="5161373" y="2838865"/>
            <a:chExt cx="1872000" cy="1620000"/>
          </a:xfrm>
        </p:grpSpPr>
        <p:sp>
          <p:nvSpPr>
            <p:cNvPr id="5" name="Hexagon 4"/>
            <p:cNvSpPr>
              <a:spLocks/>
            </p:cNvSpPr>
            <p:nvPr/>
          </p:nvSpPr>
          <p:spPr>
            <a:xfrm>
              <a:off x="5161373" y="2838865"/>
              <a:ext cx="1872000" cy="1620000"/>
            </a:xfrm>
            <a:prstGeom prst="hexagon">
              <a:avLst/>
            </a:prstGeom>
            <a:solidFill>
              <a:srgbClr val="FFC9AD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536965" y="3283202"/>
              <a:ext cx="11208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b="1" dirty="0"/>
                <a:t>Cryostat</a:t>
              </a:r>
            </a:p>
            <a:p>
              <a:pPr algn="ctr"/>
              <a:r>
                <a:rPr lang="en-US" b="1" dirty="0"/>
                <a:t>Design</a:t>
              </a:r>
              <a:endParaRPr lang="en-GB" b="1" dirty="0"/>
            </a:p>
          </p:txBody>
        </p:sp>
      </p:grpSp>
      <p:sp>
        <p:nvSpPr>
          <p:cNvPr id="7" name="Hexagon 6"/>
          <p:cNvSpPr>
            <a:spLocks noChangeAspect="1"/>
          </p:cNvSpPr>
          <p:nvPr/>
        </p:nvSpPr>
        <p:spPr>
          <a:xfrm>
            <a:off x="3498869" y="1918872"/>
            <a:ext cx="1872000" cy="1620000"/>
          </a:xfrm>
          <a:prstGeom prst="hexagon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09799" y="2342199"/>
            <a:ext cx="19094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700" dirty="0">
                <a:solidFill>
                  <a:schemeClr val="bg1"/>
                </a:solidFill>
              </a:rPr>
              <a:t>Applied</a:t>
            </a:r>
          </a:p>
          <a:p>
            <a:pPr algn="ctr"/>
            <a:r>
              <a:rPr lang="en-GB" sz="1700" dirty="0">
                <a:solidFill>
                  <a:schemeClr val="bg1"/>
                </a:solidFill>
              </a:rPr>
              <a:t>Superconductivity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9BEC43C-DF90-76D5-6C28-FD5C192AEFE5}"/>
              </a:ext>
            </a:extLst>
          </p:cNvPr>
          <p:cNvGrpSpPr/>
          <p:nvPr/>
        </p:nvGrpSpPr>
        <p:grpSpPr>
          <a:xfrm>
            <a:off x="5144142" y="1045690"/>
            <a:ext cx="1872000" cy="1620000"/>
            <a:chOff x="5144142" y="1045690"/>
            <a:chExt cx="1872000" cy="1620000"/>
          </a:xfrm>
        </p:grpSpPr>
        <p:sp>
          <p:nvSpPr>
            <p:cNvPr id="9" name="Hexagon 8"/>
            <p:cNvSpPr>
              <a:spLocks noChangeAspect="1"/>
            </p:cNvSpPr>
            <p:nvPr/>
          </p:nvSpPr>
          <p:spPr>
            <a:xfrm>
              <a:off x="5144142" y="1045690"/>
              <a:ext cx="1872000" cy="1620000"/>
            </a:xfrm>
            <a:prstGeom prst="hexagon">
              <a:avLst/>
            </a:prstGeom>
            <a:solidFill>
              <a:srgbClr val="FF99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288870" y="1671024"/>
              <a:ext cx="1582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chemeClr val="bg1"/>
                  </a:solidFill>
                </a:rPr>
                <a:t>Heat Transfer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7399490-CDCC-D6C3-6C32-F6B3D04B8CF2}"/>
              </a:ext>
            </a:extLst>
          </p:cNvPr>
          <p:cNvGrpSpPr/>
          <p:nvPr/>
        </p:nvGrpSpPr>
        <p:grpSpPr>
          <a:xfrm>
            <a:off x="6803718" y="1936872"/>
            <a:ext cx="1872000" cy="1620000"/>
            <a:chOff x="6803718" y="1936872"/>
            <a:chExt cx="1872000" cy="1620000"/>
          </a:xfrm>
        </p:grpSpPr>
        <p:sp>
          <p:nvSpPr>
            <p:cNvPr id="11" name="Hexagon 10"/>
            <p:cNvSpPr>
              <a:spLocks noChangeAspect="1"/>
            </p:cNvSpPr>
            <p:nvPr/>
          </p:nvSpPr>
          <p:spPr>
            <a:xfrm>
              <a:off x="6803718" y="1936872"/>
              <a:ext cx="1872000" cy="1620000"/>
            </a:xfrm>
            <a:prstGeom prst="hexagon">
              <a:avLst/>
            </a:prstGeom>
            <a:solidFill>
              <a:srgbClr val="CC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095953" y="2544204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Mechanics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B6A7253-F88D-41C3-4B80-39757F11057A}"/>
              </a:ext>
            </a:extLst>
          </p:cNvPr>
          <p:cNvGrpSpPr/>
          <p:nvPr/>
        </p:nvGrpSpPr>
        <p:grpSpPr>
          <a:xfrm>
            <a:off x="6795637" y="3733574"/>
            <a:ext cx="1872000" cy="1620000"/>
            <a:chOff x="6795637" y="3733574"/>
            <a:chExt cx="1872000" cy="1620000"/>
          </a:xfrm>
        </p:grpSpPr>
        <p:sp>
          <p:nvSpPr>
            <p:cNvPr id="13" name="Hexagon 12"/>
            <p:cNvSpPr>
              <a:spLocks noChangeAspect="1"/>
            </p:cNvSpPr>
            <p:nvPr/>
          </p:nvSpPr>
          <p:spPr>
            <a:xfrm>
              <a:off x="6795637" y="3733574"/>
              <a:ext cx="1872000" cy="162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062223" y="4358906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>
                  <a:solidFill>
                    <a:schemeClr val="bg1"/>
                  </a:solidFill>
                </a:rPr>
                <a:t>Cryogenics</a:t>
              </a:r>
            </a:p>
          </p:txBody>
        </p:sp>
      </p:grpSp>
      <p:sp>
        <p:nvSpPr>
          <p:cNvPr id="15" name="Hexagon 14"/>
          <p:cNvSpPr>
            <a:spLocks noChangeAspect="1"/>
          </p:cNvSpPr>
          <p:nvPr/>
        </p:nvSpPr>
        <p:spPr>
          <a:xfrm>
            <a:off x="5156370" y="4617313"/>
            <a:ext cx="1872000" cy="1620000"/>
          </a:xfrm>
          <a:prstGeom prst="hexagon">
            <a:avLst/>
          </a:prstGeom>
          <a:solidFill>
            <a:srgbClr val="FF006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6" name="Hexagon 15"/>
          <p:cNvSpPr>
            <a:spLocks noChangeAspect="1"/>
          </p:cNvSpPr>
          <p:nvPr/>
        </p:nvSpPr>
        <p:spPr>
          <a:xfrm>
            <a:off x="3500400" y="3735955"/>
            <a:ext cx="1872000" cy="1620000"/>
          </a:xfrm>
          <a:prstGeom prst="hexagon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 flipH="1">
            <a:off x="3498869" y="3643961"/>
            <a:ext cx="1543704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 flipH="1">
            <a:off x="7130227" y="3651335"/>
            <a:ext cx="153741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5042574" y="2741969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85392" y="2746872"/>
            <a:ext cx="1204175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689567" y="2749342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042574" y="3643962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5483010" y="4543574"/>
            <a:ext cx="1210098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6689567" y="3651335"/>
            <a:ext cx="442818" cy="901993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cxnSpLocks noChangeAspect="1"/>
          </p:cNvCxnSpPr>
          <p:nvPr/>
        </p:nvCxnSpPr>
        <p:spPr>
          <a:xfrm flipH="1" flipV="1">
            <a:off x="4813791" y="1381889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 noChangeAspect="1"/>
          </p:cNvCxnSpPr>
          <p:nvPr/>
        </p:nvCxnSpPr>
        <p:spPr>
          <a:xfrm flipH="1" flipV="1">
            <a:off x="6693108" y="4543573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 noChangeAspect="1"/>
          </p:cNvCxnSpPr>
          <p:nvPr/>
        </p:nvCxnSpPr>
        <p:spPr>
          <a:xfrm flipH="1">
            <a:off x="6685103" y="1381889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cxnSpLocks noChangeAspect="1"/>
          </p:cNvCxnSpPr>
          <p:nvPr/>
        </p:nvCxnSpPr>
        <p:spPr>
          <a:xfrm flipH="1">
            <a:off x="4813791" y="4543572"/>
            <a:ext cx="671601" cy="136800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90409" y="5227572"/>
            <a:ext cx="1013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Vacuum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797516" y="4220407"/>
            <a:ext cx="1274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System 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Integration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1" name="Slide Number Placeholder 3">
            <a:extLst>
              <a:ext uri="{FF2B5EF4-FFF2-40B4-BE49-F238E27FC236}">
                <a16:creationId xmlns:a16="http://schemas.microsoft.com/office/drawing/2014/main" id="{BDF95D8B-EF83-B13E-91D5-238C0D000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44390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DF31-B3C1-54FD-BF21-685821F386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Relevant</a:t>
            </a:r>
            <a:r>
              <a:rPr lang="en-CH" dirty="0"/>
              <a:t> mechanical failure</a:t>
            </a:r>
            <a:r>
              <a:rPr lang="en-US" dirty="0"/>
              <a:t> mechanisms in cryostats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BC51FC-1341-9C9C-9BDE-01B0152021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rgbClr val="0070C0"/>
                </a:solidFill>
              </a:rPr>
              <a:t>Helium tanks: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Rupture (rare!) or permanent deformation due to excessive mechanical stress (pressure loads)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in welds or material micro-crack</a:t>
            </a:r>
          </a:p>
          <a:p>
            <a:r>
              <a:rPr lang="en-US" dirty="0">
                <a:solidFill>
                  <a:srgbClr val="0070C0"/>
                </a:solidFill>
              </a:rPr>
              <a:t>Cryogenic lines/expansion joints: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of expansions joints with or without rupture/leaks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Helium leaks </a:t>
            </a:r>
            <a:r>
              <a:rPr lang="en-GB" dirty="0"/>
              <a:t>in welds or material micro-crack</a:t>
            </a:r>
            <a:r>
              <a:rPr lang="en-US" dirty="0"/>
              <a:t> </a:t>
            </a:r>
          </a:p>
          <a:p>
            <a:r>
              <a:rPr lang="en-US" dirty="0">
                <a:solidFill>
                  <a:srgbClr val="0070C0"/>
                </a:solidFill>
              </a:rPr>
              <a:t>Vacuum vessels: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external pressure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deformations due to excessive stress concentrations</a:t>
            </a:r>
            <a:endParaRPr lang="en-CH" dirty="0"/>
          </a:p>
          <a:p>
            <a:r>
              <a:rPr lang="en-US" dirty="0">
                <a:solidFill>
                  <a:srgbClr val="0070C0"/>
                </a:solidFill>
              </a:rPr>
              <a:t>Internal supporting systems: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excessive 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Failure due to thermo-mechanical stress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Buckling under compressive load </a:t>
            </a:r>
          </a:p>
          <a:p>
            <a:r>
              <a:rPr lang="en-US" dirty="0">
                <a:solidFill>
                  <a:srgbClr val="0070C0"/>
                </a:solidFill>
              </a:rPr>
              <a:t>Thermal shields: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Permanent deformation due to thermo-mechanical stress (CD/WU transients)</a:t>
            </a:r>
          </a:p>
          <a:p>
            <a:r>
              <a:rPr lang="en-US" dirty="0">
                <a:solidFill>
                  <a:srgbClr val="0070C0"/>
                </a:solidFill>
              </a:rPr>
              <a:t>Alignment jacks: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dirty="0"/>
              <a:t> Break of floor/fixations due to excessive load</a:t>
            </a:r>
            <a:r>
              <a:rPr lang="en-CH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5EDBF-7E64-060E-BC45-BDFC37C50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063122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75" y="0"/>
            <a:ext cx="11089460" cy="799041"/>
          </a:xfrm>
        </p:spPr>
        <p:txBody>
          <a:bodyPr/>
          <a:lstStyle/>
          <a:p>
            <a:r>
              <a:rPr lang="en-GB" dirty="0"/>
              <a:t>Thermal expansion of some materials</a:t>
            </a:r>
          </a:p>
        </p:txBody>
      </p:sp>
      <p:pic>
        <p:nvPicPr>
          <p:cNvPr id="4" name="Picture 5" descr="thermal expans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217" y="656165"/>
            <a:ext cx="52212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thermal expansion plastics">
            <a:extLst>
              <a:ext uri="{FF2B5EF4-FFF2-40B4-BE49-F238E27FC236}">
                <a16:creationId xmlns:a16="http://schemas.microsoft.com/office/drawing/2014/main" id="{5C309D4A-85F4-5168-DB68-2EB69D282B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846" y="799041"/>
            <a:ext cx="5976937" cy="580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B4942F-6354-F617-B5B3-DE697FA0F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97003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8798" y="33900"/>
            <a:ext cx="11089460" cy="799041"/>
          </a:xfrm>
        </p:spPr>
        <p:txBody>
          <a:bodyPr>
            <a:normAutofit fontScale="90000"/>
          </a:bodyPr>
          <a:lstStyle/>
          <a:p>
            <a:r>
              <a:rPr lang="en-GB" dirty="0"/>
              <a:t>Thermal stress in composite material assemblies: 3 cases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35"/>
              <p:cNvSpPr txBox="1"/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Object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7138" y="3257869"/>
                <a:ext cx="3168621" cy="88582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Object 23"/>
          <p:cNvGraphicFramePr>
            <a:graphicFrameLocks noChangeAspect="1"/>
          </p:cNvGraphicFramePr>
          <p:nvPr/>
        </p:nvGraphicFramePr>
        <p:xfrm>
          <a:off x="7821418" y="814450"/>
          <a:ext cx="3740150" cy="709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413000" imgH="457200" progId="Equation.3">
                  <p:embed/>
                </p:oleObj>
              </mc:Choice>
              <mc:Fallback>
                <p:oleObj name="Equation" r:id="rId3" imgW="2413000" imgH="457200" progId="Equation.3">
                  <p:embed/>
                  <p:pic>
                    <p:nvPicPr>
                      <p:cNvPr id="6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21418" y="814450"/>
                        <a:ext cx="3740150" cy="7096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7" name="Group 85"/>
          <p:cNvGrpSpPr>
            <a:grpSpLocks/>
          </p:cNvGrpSpPr>
          <p:nvPr/>
        </p:nvGrpSpPr>
        <p:grpSpPr bwMode="auto">
          <a:xfrm>
            <a:off x="5623090" y="810930"/>
            <a:ext cx="2043112" cy="868362"/>
            <a:chOff x="1882" y="511"/>
            <a:chExt cx="1332" cy="563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954" y="542"/>
              <a:ext cx="0" cy="4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3142" y="574"/>
              <a:ext cx="0" cy="4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882" y="54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H="1">
              <a:off x="3142" y="51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7"/>
            <p:cNvSpPr>
              <a:spLocks noChangeShapeType="1"/>
            </p:cNvSpPr>
            <p:nvPr/>
          </p:nvSpPr>
          <p:spPr bwMode="auto">
            <a:xfrm flipH="1">
              <a:off x="1882" y="637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Line 8"/>
            <p:cNvSpPr>
              <a:spLocks noChangeShapeType="1"/>
            </p:cNvSpPr>
            <p:nvPr/>
          </p:nvSpPr>
          <p:spPr bwMode="auto">
            <a:xfrm flipH="1">
              <a:off x="1882" y="732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4" name="Line 9"/>
            <p:cNvSpPr>
              <a:spLocks noChangeShapeType="1"/>
            </p:cNvSpPr>
            <p:nvPr/>
          </p:nvSpPr>
          <p:spPr bwMode="auto">
            <a:xfrm flipH="1">
              <a:off x="1882" y="827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5" name="Line 10"/>
            <p:cNvSpPr>
              <a:spLocks noChangeShapeType="1"/>
            </p:cNvSpPr>
            <p:nvPr/>
          </p:nvSpPr>
          <p:spPr bwMode="auto">
            <a:xfrm flipH="1">
              <a:off x="1882" y="915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6" name="Line 11"/>
            <p:cNvSpPr>
              <a:spLocks noChangeShapeType="1"/>
            </p:cNvSpPr>
            <p:nvPr/>
          </p:nvSpPr>
          <p:spPr bwMode="auto">
            <a:xfrm flipH="1">
              <a:off x="1882" y="1010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3142" y="60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>
              <a:off x="3142" y="701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3142" y="796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0" name="Line 16"/>
            <p:cNvSpPr>
              <a:spLocks noChangeShapeType="1"/>
            </p:cNvSpPr>
            <p:nvPr/>
          </p:nvSpPr>
          <p:spPr bwMode="auto">
            <a:xfrm flipH="1">
              <a:off x="3142" y="884"/>
              <a:ext cx="72" cy="6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>
              <a:off x="3142" y="979"/>
              <a:ext cx="72" cy="6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22" name="Rectangle 18"/>
            <p:cNvSpPr>
              <a:spLocks noChangeArrowheads="1"/>
            </p:cNvSpPr>
            <p:nvPr/>
          </p:nvSpPr>
          <p:spPr bwMode="auto">
            <a:xfrm>
              <a:off x="1954" y="727"/>
              <a:ext cx="1188" cy="9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Text Box 19"/>
            <p:cNvSpPr txBox="1">
              <a:spLocks noChangeArrowheads="1"/>
            </p:cNvSpPr>
            <p:nvPr/>
          </p:nvSpPr>
          <p:spPr bwMode="auto">
            <a:xfrm>
              <a:off x="2422" y="511"/>
              <a:ext cx="311" cy="2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</p:grpSp>
      <p:sp>
        <p:nvSpPr>
          <p:cNvPr id="24" name="Rectangle 25"/>
          <p:cNvSpPr>
            <a:spLocks noChangeArrowheads="1"/>
          </p:cNvSpPr>
          <p:nvPr/>
        </p:nvSpPr>
        <p:spPr bwMode="auto">
          <a:xfrm>
            <a:off x="324859" y="952342"/>
            <a:ext cx="2305050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A) Restrained component</a:t>
            </a:r>
            <a:endParaRPr lang="en-GB" sz="2000" dirty="0"/>
          </a:p>
        </p:txBody>
      </p:sp>
      <p:sp>
        <p:nvSpPr>
          <p:cNvPr id="25" name="Rectangle 26"/>
          <p:cNvSpPr>
            <a:spLocks noChangeArrowheads="1"/>
          </p:cNvSpPr>
          <p:nvPr/>
        </p:nvSpPr>
        <p:spPr bwMode="auto">
          <a:xfrm>
            <a:off x="319884" y="2421702"/>
            <a:ext cx="2668588" cy="719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B) Assembly of different materials</a:t>
            </a:r>
            <a:endParaRPr lang="en-GB" sz="2000" dirty="0"/>
          </a:p>
        </p:txBody>
      </p:sp>
      <p:grpSp>
        <p:nvGrpSpPr>
          <p:cNvPr id="26" name="Group 87"/>
          <p:cNvGrpSpPr>
            <a:grpSpLocks/>
          </p:cNvGrpSpPr>
          <p:nvPr/>
        </p:nvGrpSpPr>
        <p:grpSpPr bwMode="auto">
          <a:xfrm>
            <a:off x="5790571" y="2374616"/>
            <a:ext cx="4627562" cy="1082675"/>
            <a:chOff x="1927" y="1480"/>
            <a:chExt cx="2915" cy="682"/>
          </a:xfrm>
        </p:grpSpPr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1995" y="1669"/>
              <a:ext cx="1091" cy="101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Rectangle 28"/>
            <p:cNvSpPr>
              <a:spLocks noChangeArrowheads="1"/>
            </p:cNvSpPr>
            <p:nvPr/>
          </p:nvSpPr>
          <p:spPr bwMode="auto">
            <a:xfrm>
              <a:off x="1995" y="1792"/>
              <a:ext cx="1091" cy="101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Text Box 29"/>
            <p:cNvSpPr txBox="1">
              <a:spLocks noChangeArrowheads="1"/>
            </p:cNvSpPr>
            <p:nvPr/>
          </p:nvSpPr>
          <p:spPr bwMode="auto">
            <a:xfrm>
              <a:off x="3288" y="1525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30" name="Text Box 30"/>
            <p:cNvSpPr txBox="1">
              <a:spLocks noChangeArrowheads="1"/>
            </p:cNvSpPr>
            <p:nvPr/>
          </p:nvSpPr>
          <p:spPr bwMode="auto">
            <a:xfrm>
              <a:off x="3299" y="1931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31" name="Text Box 31"/>
            <p:cNvSpPr txBox="1">
              <a:spLocks noChangeArrowheads="1"/>
            </p:cNvSpPr>
            <p:nvPr/>
          </p:nvSpPr>
          <p:spPr bwMode="auto">
            <a:xfrm>
              <a:off x="3331" y="1716"/>
              <a:ext cx="764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 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32" name="Line 32"/>
            <p:cNvSpPr>
              <a:spLocks noChangeShapeType="1"/>
            </p:cNvSpPr>
            <p:nvPr/>
          </p:nvSpPr>
          <p:spPr bwMode="auto">
            <a:xfrm flipH="1">
              <a:off x="2915" y="1626"/>
              <a:ext cx="341" cy="7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3" name="Line 33"/>
            <p:cNvSpPr>
              <a:spLocks noChangeShapeType="1"/>
            </p:cNvSpPr>
            <p:nvPr/>
          </p:nvSpPr>
          <p:spPr bwMode="auto">
            <a:xfrm flipH="1" flipV="1">
              <a:off x="2949" y="1829"/>
              <a:ext cx="368" cy="15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4" name="Line 34"/>
            <p:cNvSpPr>
              <a:spLocks noChangeShapeType="1"/>
            </p:cNvSpPr>
            <p:nvPr/>
          </p:nvSpPr>
          <p:spPr bwMode="auto">
            <a:xfrm flipH="1" flipV="1">
              <a:off x="3120" y="1779"/>
              <a:ext cx="20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5" name="Text Box 38"/>
            <p:cNvSpPr txBox="1">
              <a:spLocks noChangeArrowheads="1"/>
            </p:cNvSpPr>
            <p:nvPr/>
          </p:nvSpPr>
          <p:spPr bwMode="auto">
            <a:xfrm>
              <a:off x="2381" y="1480"/>
              <a:ext cx="30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endParaRPr lang="el-GR">
                <a:cs typeface="Arial" charset="0"/>
              </a:endParaRPr>
            </a:p>
          </p:txBody>
        </p:sp>
        <p:sp>
          <p:nvSpPr>
            <p:cNvPr id="36" name="Rectangle 41"/>
            <p:cNvSpPr>
              <a:spLocks noChangeArrowheads="1"/>
            </p:cNvSpPr>
            <p:nvPr/>
          </p:nvSpPr>
          <p:spPr bwMode="auto">
            <a:xfrm>
              <a:off x="1927" y="1652"/>
              <a:ext cx="68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Rectangle 42"/>
            <p:cNvSpPr>
              <a:spLocks noChangeArrowheads="1"/>
            </p:cNvSpPr>
            <p:nvPr/>
          </p:nvSpPr>
          <p:spPr bwMode="auto">
            <a:xfrm>
              <a:off x="3051" y="1655"/>
              <a:ext cx="69" cy="25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9" name="Rectangle 70"/>
          <p:cNvSpPr>
            <a:spLocks noChangeArrowheads="1"/>
          </p:cNvSpPr>
          <p:nvPr/>
        </p:nvSpPr>
        <p:spPr bwMode="auto">
          <a:xfrm>
            <a:off x="295439" y="4506709"/>
            <a:ext cx="4176713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GB" sz="2000" dirty="0">
                <a:solidFill>
                  <a:srgbClr val="0066CC"/>
                </a:solidFill>
              </a:rPr>
              <a:t>C) Different cooling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1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≠ </a:t>
            </a:r>
            <a:r>
              <a:rPr lang="el-GR" sz="2000" dirty="0">
                <a:solidFill>
                  <a:srgbClr val="0066CC"/>
                </a:solidFill>
                <a:cs typeface="Arial" charset="0"/>
              </a:rPr>
              <a:t>Δ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T</a:t>
            </a:r>
            <a:r>
              <a:rPr lang="en-US" sz="2000" baseline="-25000" dirty="0">
                <a:solidFill>
                  <a:srgbClr val="0066CC"/>
                </a:solidFill>
                <a:cs typeface="Arial" charset="0"/>
              </a:rPr>
              <a:t>2</a:t>
            </a:r>
            <a:r>
              <a:rPr lang="en-US" sz="2000" dirty="0">
                <a:solidFill>
                  <a:srgbClr val="0066CC"/>
                </a:solidFill>
                <a:cs typeface="Arial" charset="0"/>
              </a:rPr>
              <a:t>(t) </a:t>
            </a:r>
            <a:r>
              <a:rPr lang="en-US" i="1" dirty="0">
                <a:solidFill>
                  <a:srgbClr val="0066CC"/>
                </a:solidFill>
                <a:cs typeface="Arial" charset="0"/>
              </a:rPr>
              <a:t>(</a:t>
            </a:r>
            <a:r>
              <a:rPr lang="en-GB" i="1" dirty="0">
                <a:solidFill>
                  <a:srgbClr val="0066CC"/>
                </a:solidFill>
              </a:rPr>
              <a:t>different material diffusivity or different cooling)</a:t>
            </a:r>
          </a:p>
        </p:txBody>
      </p:sp>
      <p:grpSp>
        <p:nvGrpSpPr>
          <p:cNvPr id="40" name="Group 86"/>
          <p:cNvGrpSpPr>
            <a:grpSpLocks/>
          </p:cNvGrpSpPr>
          <p:nvPr/>
        </p:nvGrpSpPr>
        <p:grpSpPr bwMode="auto">
          <a:xfrm>
            <a:off x="5790571" y="4403728"/>
            <a:ext cx="4583113" cy="1089025"/>
            <a:chOff x="2018" y="3113"/>
            <a:chExt cx="2887" cy="686"/>
          </a:xfrm>
        </p:grpSpPr>
        <p:sp>
          <p:nvSpPr>
            <p:cNvPr id="41" name="Rectangle 72"/>
            <p:cNvSpPr>
              <a:spLocks noChangeArrowheads="1"/>
            </p:cNvSpPr>
            <p:nvPr/>
          </p:nvSpPr>
          <p:spPr bwMode="auto">
            <a:xfrm>
              <a:off x="2085" y="3326"/>
              <a:ext cx="1068" cy="93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Rectangle 73"/>
            <p:cNvSpPr>
              <a:spLocks noChangeArrowheads="1"/>
            </p:cNvSpPr>
            <p:nvPr/>
          </p:nvSpPr>
          <p:spPr bwMode="auto">
            <a:xfrm>
              <a:off x="2085" y="3440"/>
              <a:ext cx="1068" cy="93"/>
            </a:xfrm>
            <a:prstGeom prst="rect">
              <a:avLst/>
            </a:prstGeom>
            <a:solidFill>
              <a:srgbClr val="33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Text Box 74"/>
            <p:cNvSpPr txBox="1">
              <a:spLocks noChangeArrowheads="1"/>
            </p:cNvSpPr>
            <p:nvPr/>
          </p:nvSpPr>
          <p:spPr bwMode="auto">
            <a:xfrm>
              <a:off x="3351" y="3193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1: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1, E1, A1 </a:t>
              </a:r>
              <a:endParaRPr lang="el-GR">
                <a:cs typeface="Arial" charset="0"/>
              </a:endParaRPr>
            </a:p>
          </p:txBody>
        </p:sp>
        <p:sp>
          <p:nvSpPr>
            <p:cNvPr id="44" name="Text Box 75"/>
            <p:cNvSpPr txBox="1">
              <a:spLocks noChangeArrowheads="1"/>
            </p:cNvSpPr>
            <p:nvPr/>
          </p:nvSpPr>
          <p:spPr bwMode="auto">
            <a:xfrm>
              <a:off x="3362" y="3568"/>
              <a:ext cx="154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/>
                <a:t>Material 2: </a:t>
              </a:r>
              <a:r>
                <a:rPr lang="el-GR">
                  <a:cs typeface="Arial" charset="0"/>
                </a:rPr>
                <a:t>α</a:t>
              </a:r>
              <a:r>
                <a:rPr lang="en-US">
                  <a:cs typeface="Arial" charset="0"/>
                </a:rPr>
                <a:t>2, E2, A2 </a:t>
              </a:r>
              <a:endParaRPr lang="el-GR">
                <a:cs typeface="Arial" charset="0"/>
              </a:endParaRPr>
            </a:p>
          </p:txBody>
        </p:sp>
        <p:sp>
          <p:nvSpPr>
            <p:cNvPr id="45" name="Text Box 76"/>
            <p:cNvSpPr txBox="1">
              <a:spLocks noChangeArrowheads="1"/>
            </p:cNvSpPr>
            <p:nvPr/>
          </p:nvSpPr>
          <p:spPr bwMode="auto">
            <a:xfrm>
              <a:off x="3394" y="3369"/>
              <a:ext cx="727" cy="2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GB" sz="1600" dirty="0"/>
                <a:t>restrained</a:t>
              </a:r>
              <a:r>
                <a:rPr lang="en-US" sz="1600" dirty="0">
                  <a:cs typeface="Arial" charset="0"/>
                </a:rPr>
                <a:t> </a:t>
              </a:r>
              <a:endParaRPr lang="el-GR" sz="1600" dirty="0">
                <a:cs typeface="Arial" charset="0"/>
              </a:endParaRPr>
            </a:p>
          </p:txBody>
        </p:sp>
        <p:sp>
          <p:nvSpPr>
            <p:cNvPr id="46" name="Line 77"/>
            <p:cNvSpPr>
              <a:spLocks noChangeShapeType="1"/>
            </p:cNvSpPr>
            <p:nvPr/>
          </p:nvSpPr>
          <p:spPr bwMode="auto">
            <a:xfrm flipH="1">
              <a:off x="2986" y="3286"/>
              <a:ext cx="333" cy="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7" name="Line 78"/>
            <p:cNvSpPr>
              <a:spLocks noChangeShapeType="1"/>
            </p:cNvSpPr>
            <p:nvPr/>
          </p:nvSpPr>
          <p:spPr bwMode="auto">
            <a:xfrm flipH="1" flipV="1">
              <a:off x="3020" y="3474"/>
              <a:ext cx="359" cy="14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8" name="Line 79"/>
            <p:cNvSpPr>
              <a:spLocks noChangeShapeType="1"/>
            </p:cNvSpPr>
            <p:nvPr/>
          </p:nvSpPr>
          <p:spPr bwMode="auto">
            <a:xfrm flipH="1" flipV="1">
              <a:off x="3187" y="3427"/>
              <a:ext cx="19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9" name="Text Box 80"/>
            <p:cNvSpPr txBox="1">
              <a:spLocks noChangeArrowheads="1"/>
            </p:cNvSpPr>
            <p:nvPr/>
          </p:nvSpPr>
          <p:spPr bwMode="auto">
            <a:xfrm>
              <a:off x="2494" y="3539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2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  <p:sp>
          <p:nvSpPr>
            <p:cNvPr id="50" name="Rectangle 81"/>
            <p:cNvSpPr>
              <a:spLocks noChangeArrowheads="1"/>
            </p:cNvSpPr>
            <p:nvPr/>
          </p:nvSpPr>
          <p:spPr bwMode="auto">
            <a:xfrm>
              <a:off x="2018" y="3310"/>
              <a:ext cx="67" cy="23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Rectangle 82"/>
            <p:cNvSpPr>
              <a:spLocks noChangeArrowheads="1"/>
            </p:cNvSpPr>
            <p:nvPr/>
          </p:nvSpPr>
          <p:spPr bwMode="auto">
            <a:xfrm>
              <a:off x="3119" y="3313"/>
              <a:ext cx="68" cy="233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Text Box 83"/>
            <p:cNvSpPr txBox="1">
              <a:spLocks noChangeArrowheads="1"/>
            </p:cNvSpPr>
            <p:nvPr/>
          </p:nvSpPr>
          <p:spPr bwMode="auto">
            <a:xfrm>
              <a:off x="2472" y="3113"/>
              <a:ext cx="49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l-GR">
                  <a:cs typeface="Arial" charset="0"/>
                </a:rPr>
                <a:t>Δ</a:t>
              </a:r>
              <a:r>
                <a:rPr lang="en-US">
                  <a:cs typeface="Arial" charset="0"/>
                </a:rPr>
                <a:t>T</a:t>
              </a:r>
              <a:r>
                <a:rPr lang="en-US" baseline="-25000">
                  <a:cs typeface="Arial" charset="0"/>
                </a:rPr>
                <a:t>1</a:t>
              </a:r>
              <a:r>
                <a:rPr lang="en-US">
                  <a:cs typeface="Arial" charset="0"/>
                </a:rPr>
                <a:t>(t)</a:t>
              </a:r>
              <a:endParaRPr lang="el-GR" baseline="-25000">
                <a:cs typeface="Arial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/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4" name="Object 35">
                <a:extLst>
                  <a:ext uri="{FF2B5EF4-FFF2-40B4-BE49-F238E27FC236}">
                    <a16:creationId xmlns:a16="http://schemas.microsoft.com/office/drawing/2014/main" id="{787D4447-913B-CBFB-2EA5-AA7639DCC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288950" y="3268874"/>
                <a:ext cx="3168621" cy="88582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/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1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1=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7" name="Object 35">
                <a:extLst>
                  <a:ext uri="{FF2B5EF4-FFF2-40B4-BE49-F238E27FC236}">
                    <a16:creationId xmlns:a16="http://schemas.microsoft.com/office/drawing/2014/main" id="{5F3F5356-CAC7-3825-E5A3-171843B15E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83920" y="5801360"/>
                <a:ext cx="3890948" cy="700513"/>
              </a:xfrm>
              <a:prstGeom prst="rect">
                <a:avLst/>
              </a:prstGeom>
              <a:blipFill>
                <a:blip r:embed="rId8"/>
                <a:stretch>
                  <a:fillRect b="-2609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/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 fontScale="85000" lnSpcReduction="20000"/>
              </a:bodyPr>
              <a:lstStyle/>
              <a:p>
                <a:pPr/>
                <a:br>
                  <a:rPr lang="fr-FR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𝜎</m:t>
                      </m:r>
                      <m:r>
                        <a:rPr lang="en-US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fr-FR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1 </m:t>
                          </m:r>
                          <m:r>
                            <m:rPr>
                              <m:sty m:val="p"/>
                            </m:rP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fr-FR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59" name="Object 35">
                <a:extLst>
                  <a:ext uri="{FF2B5EF4-FFF2-40B4-BE49-F238E27FC236}">
                    <a16:creationId xmlns:a16="http://schemas.microsoft.com/office/drawing/2014/main" id="{004F7FBD-D51D-2E24-5C7A-E1FC18574D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472152" y="5863924"/>
                <a:ext cx="3890949" cy="657996"/>
              </a:xfrm>
              <a:prstGeom prst="rect">
                <a:avLst/>
              </a:prstGeom>
              <a:blipFill>
                <a:blip r:embed="rId9"/>
                <a:stretch>
                  <a:fillRect b="-926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DA871A-5BC0-852E-E738-F1AB39FE9E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52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/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>
                <a:norm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𝜀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r>
                        <m:rPr>
                          <m:sty m:val="p"/>
                        </m:rP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br>
                  <a:rPr lang="en-GB" i="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r>
                      <a:rPr lang="fr-CH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5" name="Object 21">
                <a:extLst>
                  <a:ext uri="{FF2B5EF4-FFF2-40B4-BE49-F238E27FC236}">
                    <a16:creationId xmlns:a16="http://schemas.microsoft.com/office/drawing/2014/main" id="{FC1E33CE-7A73-7AF5-3DC5-CC52AF1C083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977417" y="1397035"/>
                <a:ext cx="1574170" cy="85090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7181602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002890" y="2064774"/>
            <a:ext cx="4805078" cy="4100530"/>
            <a:chOff x="181202" y="2564904"/>
            <a:chExt cx="4102766" cy="3672408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643" t="19978" r="19438" b="9962"/>
            <a:stretch/>
          </p:blipFill>
          <p:spPr bwMode="auto">
            <a:xfrm>
              <a:off x="181202" y="2564904"/>
              <a:ext cx="4102766" cy="36724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683568" y="4986488"/>
              <a:ext cx="123944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800" b="1" dirty="0"/>
                <a:t>Article 4, paragraph 3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0" y="18136"/>
            <a:ext cx="10237012" cy="576263"/>
          </a:xfrm>
        </p:spPr>
        <p:txBody>
          <a:bodyPr/>
          <a:lstStyle/>
          <a:p>
            <a:r>
              <a:rPr lang="en-GB" sz="2400" dirty="0"/>
              <a:t>Pressure vessel codes regulations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486521" y="2843029"/>
          <a:ext cx="4002092" cy="3480083"/>
        </p:xfrm>
        <a:graphic>
          <a:graphicData uri="http://schemas.openxmlformats.org/drawingml/2006/table">
            <a:tbl>
              <a:tblPr/>
              <a:tblGrid>
                <a:gridCol w="7617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608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795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2258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Category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Conf. assessment module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Comment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3347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SEP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None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The equipment must be designed and manufactured in accordance with sound engineering practice. No CE marking and no involvement of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CE marking with no notified body involvement, self-certifying.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A1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will perform unexpected visits and monitor final assessment.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55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III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B1+F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The notified body is required to approve the design, examine and test the vessel.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6160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>
                          <a:effectLst/>
                          <a:latin typeface="Trebuchet MS"/>
                        </a:rPr>
                        <a:t>IV</a:t>
                      </a:r>
                      <a:endParaRPr lang="en-GB" sz="110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G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en-GB" sz="1050" dirty="0">
                          <a:effectLst/>
                          <a:latin typeface="Trebuchet MS"/>
                        </a:rPr>
                        <a:t>Even further involvement of the notified body.</a:t>
                      </a:r>
                      <a:endParaRPr lang="en-GB" sz="1100" dirty="0">
                        <a:effectLst/>
                        <a:latin typeface="Times New Roman"/>
                      </a:endParaRPr>
                    </a:p>
                  </a:txBody>
                  <a:tcPr marL="68580" marR="6858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313222" y="6137222"/>
            <a:ext cx="432048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For vessels with non-dangerous gases (cryogenic liquids are treated as gas)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635915" y="594399"/>
            <a:ext cx="9144000" cy="2396068"/>
          </a:xfrm>
        </p:spPr>
        <p:txBody>
          <a:bodyPr/>
          <a:lstStyle/>
          <a:p>
            <a:r>
              <a:rPr lang="en-US" sz="1700" dirty="0"/>
              <a:t>Pressure European Directive 2014/68/EC (PED) is a legal obligation in the EU since 2002</a:t>
            </a:r>
          </a:p>
          <a:p>
            <a:pPr lvl="1" algn="just"/>
            <a:r>
              <a:rPr lang="en-US" sz="1400" dirty="0"/>
              <a:t>Applies to internal pressure </a:t>
            </a:r>
            <a:r>
              <a:rPr lang="en-US" sz="1400" b="1" dirty="0">
                <a:solidFill>
                  <a:srgbClr val="000000"/>
                </a:solidFill>
              </a:rPr>
              <a:t>≥ 0.5 bar gauge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Vessels must be </a:t>
            </a:r>
            <a:r>
              <a:rPr lang="en-US" sz="1400" dirty="0">
                <a:solidFill>
                  <a:srgbClr val="0066FF"/>
                </a:solidFill>
              </a:rPr>
              <a:t>designed, fabricated and tested </a:t>
            </a:r>
            <a:r>
              <a:rPr lang="en-US" sz="1400" dirty="0">
                <a:solidFill>
                  <a:srgbClr val="000000"/>
                </a:solidFill>
              </a:rPr>
              <a:t>according to the requirements defined</a:t>
            </a:r>
          </a:p>
          <a:p>
            <a:pPr lvl="1" algn="just"/>
            <a:r>
              <a:rPr lang="en-US" sz="1400" dirty="0">
                <a:solidFill>
                  <a:srgbClr val="000000"/>
                </a:solidFill>
              </a:rPr>
              <a:t>Establishes the </a:t>
            </a:r>
            <a:r>
              <a:rPr lang="en-US" sz="1400" dirty="0">
                <a:solidFill>
                  <a:srgbClr val="0066FF"/>
                </a:solidFill>
              </a:rPr>
              <a:t>conformity assessment procedure </a:t>
            </a:r>
            <a:r>
              <a:rPr lang="en-US" sz="1400" dirty="0">
                <a:solidFill>
                  <a:srgbClr val="000000"/>
                </a:solidFill>
              </a:rPr>
              <a:t>depending on the </a:t>
            </a:r>
            <a:r>
              <a:rPr lang="en-US" sz="1400" dirty="0">
                <a:solidFill>
                  <a:srgbClr val="0066FF"/>
                </a:solidFill>
              </a:rPr>
              <a:t>vessel category</a:t>
            </a:r>
            <a:r>
              <a:rPr lang="en-US" sz="1400" dirty="0">
                <a:solidFill>
                  <a:srgbClr val="000000"/>
                </a:solidFill>
              </a:rPr>
              <a:t>, which depends on the </a:t>
            </a:r>
            <a:r>
              <a:rPr lang="en-US" sz="1400" dirty="0">
                <a:solidFill>
                  <a:srgbClr val="0066FF"/>
                </a:solidFill>
              </a:rPr>
              <a:t>stored energy</a:t>
            </a:r>
            <a:r>
              <a:rPr lang="en-US" sz="1400" dirty="0">
                <a:solidFill>
                  <a:srgbClr val="000000"/>
                </a:solidFill>
              </a:rPr>
              <a:t>, expressed as </a:t>
            </a:r>
            <a:r>
              <a:rPr lang="en-US" sz="1400" dirty="0">
                <a:solidFill>
                  <a:srgbClr val="0066FF"/>
                </a:solidFill>
              </a:rPr>
              <a:t>Pressure x Volume in </a:t>
            </a:r>
            <a:r>
              <a:rPr lang="en-US" sz="1400" dirty="0" err="1">
                <a:solidFill>
                  <a:srgbClr val="0066FF"/>
                </a:solidFill>
              </a:rPr>
              <a:t>bar.l</a:t>
            </a:r>
            <a:endParaRPr lang="en-US" sz="1400" dirty="0">
              <a:solidFill>
                <a:srgbClr val="0066FF"/>
              </a:solidFill>
            </a:endParaRPr>
          </a:p>
          <a:p>
            <a:pPr marL="0" indent="0" algn="just">
              <a:buNone/>
            </a:pP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1591251" y="5341311"/>
            <a:ext cx="3452697" cy="489218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Vacuum vessels</a:t>
            </a:r>
          </a:p>
        </p:txBody>
      </p:sp>
      <p:sp>
        <p:nvSpPr>
          <p:cNvPr id="5" name="Oval 4"/>
          <p:cNvSpPr/>
          <p:nvPr/>
        </p:nvSpPr>
        <p:spPr>
          <a:xfrm rot="19143211">
            <a:off x="2145289" y="3306091"/>
            <a:ext cx="2520280" cy="1146948"/>
          </a:xfrm>
          <a:prstGeom prst="ellipse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rgbClr val="0066FF"/>
                </a:solidFill>
              </a:rPr>
              <a:t>Pressure vessels</a:t>
            </a:r>
          </a:p>
        </p:txBody>
      </p:sp>
      <p:sp>
        <p:nvSpPr>
          <p:cNvPr id="11" name="Slide Number Placeholder 2">
            <a:extLst>
              <a:ext uri="{FF2B5EF4-FFF2-40B4-BE49-F238E27FC236}">
                <a16:creationId xmlns:a16="http://schemas.microsoft.com/office/drawing/2014/main" id="{BBEE2306-D66D-988E-D0B6-949A78A2E7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46975" y="6546390"/>
            <a:ext cx="2743200" cy="276111"/>
          </a:xfrm>
        </p:spPr>
        <p:txBody>
          <a:bodyPr/>
          <a:lstStyle/>
          <a:p>
            <a:fld id="{5B537A4F-EC5C-4FC5-A559-5650B6FA4CF3}" type="slidenum">
              <a:rPr lang="en-GB" smtClean="0"/>
              <a:t>53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222726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F8A67-DDD4-AE36-5EF6-10D2FDA4C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take-aways from this talk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86A7E-FA4F-923A-EFCA-352D32330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dirty="0"/>
              <a:t>After more than 100 yrs since Dewars, cryostats are today conventional technology in industrial applications</a:t>
            </a:r>
          </a:p>
          <a:p>
            <a:r>
              <a:rPr lang="en-US" sz="2600" dirty="0"/>
              <a:t>Specific and sophisticated engineering solutions are employed in research cryostats and in particular for accelerator SC devices and their qualification tests</a:t>
            </a:r>
          </a:p>
          <a:p>
            <a:r>
              <a:rPr lang="en-US" sz="2600" dirty="0"/>
              <a:t>Accelerator SC cryostats are generally a trade-off between tight positioning requirements and thermal performance</a:t>
            </a:r>
          </a:p>
          <a:p>
            <a:r>
              <a:rPr lang="en-US" sz="2600" dirty="0"/>
              <a:t>All cryostats need to have at least 1 actively cooled thermal shield. MLI remains the key technology for thermal performance. Special care in MLI application is key to performance</a:t>
            </a:r>
          </a:p>
          <a:p>
            <a:r>
              <a:rPr lang="en-US" sz="2600" dirty="0"/>
              <a:t>Test cryostats have less stringent positioning needs, but have to be frequently and easily opened/closed for testing SC devices </a:t>
            </a:r>
            <a:r>
              <a:rPr lang="en-US" sz="2600" dirty="0">
                <a:sym typeface="Wingdings" panose="05000000000000000000" pitchFamily="2" charset="2"/>
              </a:rPr>
              <a:t> </a:t>
            </a:r>
            <a:r>
              <a:rPr lang="en-US" sz="2600" dirty="0"/>
              <a:t>complexity in engineering solutions</a:t>
            </a:r>
          </a:p>
          <a:p>
            <a:r>
              <a:rPr lang="en-US" dirty="0"/>
              <a:t>Materials: mostly commercial grades (</a:t>
            </a:r>
            <a:r>
              <a:rPr lang="en-US" dirty="0" err="1"/>
              <a:t>st.steels</a:t>
            </a:r>
            <a:r>
              <a:rPr lang="en-US" dirty="0"/>
              <a:t>), aluminums, coppers (OFHC), sometimes more specific (Ti alloys)</a:t>
            </a:r>
          </a:p>
          <a:p>
            <a:r>
              <a:rPr lang="en-US" dirty="0"/>
              <a:t>Beware of Pressure vessels and legal liability (PED), and do not forget overpressure protection devices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3606F-9508-1C0F-A717-DEA3F7749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6428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78C8-BA99-851C-C2AE-9D3CBA19D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5"/>
            <a:ext cx="11677220" cy="799041"/>
          </a:xfrm>
        </p:spPr>
        <p:txBody>
          <a:bodyPr>
            <a:normAutofit/>
          </a:bodyPr>
          <a:lstStyle/>
          <a:p>
            <a:r>
              <a:rPr lang="en-GB" dirty="0"/>
              <a:t>Interested in learning more ? </a:t>
            </a:r>
            <a:r>
              <a:rPr lang="en-GB" dirty="0">
                <a:solidFill>
                  <a:srgbClr val="00B0F0"/>
                </a:solidFill>
              </a:rPr>
              <a:t>CERN Technical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20D3-6826-488C-429C-D5463DE8FD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76102"/>
            <a:ext cx="11995768" cy="37854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Course on:  </a:t>
            </a:r>
            <a:r>
              <a:rPr lang="en-GB" sz="1800" b="1" i="1" dirty="0">
                <a:solidFill>
                  <a:srgbClr val="00B0F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Cryostat Engineering for Helium Superconducting Devices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Format: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days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Lectures (including tutorials) in classroom on 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cryostat design, helium cryogenics (including </a:t>
            </a:r>
            <a:r>
              <a:rPr lang="en-GB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LHeII</a:t>
            </a: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Tutorials, case study in classroom (by groups of students)</a:t>
            </a:r>
          </a:p>
          <a:p>
            <a:pPr marL="342900" lvl="0" indent="-34290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Visit of a CERN cryogenic installation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22-24 October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 (a few places still available)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Place: 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CERN training centre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Trainers: </a:t>
            </a:r>
            <a: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Ph. Lebrun (ESI, formerly CERN), J. Casas and V. Parma (CERN) 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Contact: 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technical.training@cern.ch</a:t>
            </a:r>
            <a:r>
              <a:rPr lang="en-GB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8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E6C8A5-F0F1-A24E-61F8-B9FA150A2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55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B3384D9-309C-CD0C-C83B-6F3636494704}"/>
              </a:ext>
            </a:extLst>
          </p:cNvPr>
          <p:cNvSpPr txBox="1"/>
          <p:nvPr/>
        </p:nvSpPr>
        <p:spPr>
          <a:xfrm>
            <a:off x="101825" y="6405854"/>
            <a:ext cx="10980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sz="1800" b="1" dirty="0"/>
              <a:t>Note:</a:t>
            </a:r>
            <a:r>
              <a:rPr lang="en-GB" sz="1800" dirty="0"/>
              <a:t> open to external participants from laboratories (n</a:t>
            </a:r>
            <a:r>
              <a:rPr lang="en-GB" dirty="0"/>
              <a:t>o</a:t>
            </a:r>
            <a:r>
              <a:rPr lang="en-GB" sz="1800" dirty="0"/>
              <a:t>. of places limited)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2342984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6138" y="-5995"/>
            <a:ext cx="2918748" cy="357325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34498" r="11411"/>
          <a:stretch/>
        </p:blipFill>
        <p:spPr>
          <a:xfrm>
            <a:off x="7054888" y="-13492"/>
            <a:ext cx="3581653" cy="350235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385" y="4467"/>
            <a:ext cx="2892976" cy="4050168"/>
          </a:xfrm>
          <a:prstGeom prst="rect">
            <a:avLst/>
          </a:prstGeom>
        </p:spPr>
      </p:pic>
      <p:pic>
        <p:nvPicPr>
          <p:cNvPr id="5" name="Picture 4" descr="cid:image004.png@01D17BBA.FF5E5200"/>
          <p:cNvPicPr>
            <a:picLocks noChangeAspect="1"/>
          </p:cNvPicPr>
          <p:nvPr/>
        </p:nvPicPr>
        <p:blipFill>
          <a:blip r:embed="rId5" r:link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529" y="3055617"/>
            <a:ext cx="1910411" cy="30888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image001.png@01D17BBA.76AC1E60"/>
          <p:cNvPicPr>
            <a:picLocks noChangeAspect="1"/>
          </p:cNvPicPr>
          <p:nvPr/>
        </p:nvPicPr>
        <p:blipFill rotWithShape="1">
          <a:blip r:embed="rId7" r:link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69" t="-247" r="8615"/>
          <a:stretch>
            <a:fillRect/>
          </a:stretch>
        </p:blipFill>
        <p:spPr bwMode="auto">
          <a:xfrm>
            <a:off x="5692711" y="3055617"/>
            <a:ext cx="1838157" cy="32124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070639" y="3480071"/>
            <a:ext cx="1744216" cy="3100829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561875" y="6101666"/>
            <a:ext cx="6881949" cy="763909"/>
            <a:chOff x="-324544" y="2952066"/>
            <a:chExt cx="10879634" cy="1152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553653" y="-1216849"/>
              <a:ext cx="1152000" cy="9489829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-469685" y="3178231"/>
              <a:ext cx="1008000" cy="71771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690298" y="3176298"/>
              <a:ext cx="1008000" cy="721585"/>
            </a:xfrm>
            <a:prstGeom prst="rect">
              <a:avLst/>
            </a:prstGeom>
          </p:spPr>
        </p:pic>
      </p:grpSp>
      <p:pic>
        <p:nvPicPr>
          <p:cNvPr id="15" name="Picture 14" descr="cid:image004.jpg@01D18C25.F9351820"/>
          <p:cNvPicPr/>
          <p:nvPr/>
        </p:nvPicPr>
        <p:blipFill>
          <a:blip r:embed="rId13" r:link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610" y="4065420"/>
            <a:ext cx="2880750" cy="19270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39" b="21539"/>
          <a:stretch/>
        </p:blipFill>
        <p:spPr>
          <a:xfrm>
            <a:off x="8443824" y="3402966"/>
            <a:ext cx="2224177" cy="34380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5595" y="3076450"/>
            <a:ext cx="8713788" cy="576263"/>
          </a:xfrm>
          <a:solidFill>
            <a:srgbClr val="FFFF00">
              <a:alpha val="88000"/>
            </a:srgb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i="1" dirty="0"/>
              <a:t>Thank you for your attention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E473AC-9FDA-C4E0-63B9-019F4D94F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25553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3408BB-CBD8-4054-8182-2E2A913C6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25" y="136526"/>
            <a:ext cx="11089460" cy="618484"/>
          </a:xfrm>
        </p:spPr>
        <p:txBody>
          <a:bodyPr/>
          <a:lstStyle/>
          <a:p>
            <a:r>
              <a:rPr lang="en-GB" dirty="0"/>
              <a:t>References and selected bibliography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67414-9C51-4432-BFC0-06F8C7C063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116" y="755010"/>
            <a:ext cx="11995768" cy="5445939"/>
          </a:xfrm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en-GB" sz="1400" dirty="0" err="1"/>
              <a:t>A.Bejan</a:t>
            </a:r>
            <a:r>
              <a:rPr lang="en-GB" sz="1400" dirty="0"/>
              <a:t>, </a:t>
            </a:r>
            <a:r>
              <a:rPr lang="en-GB" sz="1400" i="1" dirty="0"/>
              <a:t>Heat Transfer,</a:t>
            </a:r>
            <a:r>
              <a:rPr lang="en-GB" sz="1400" dirty="0"/>
              <a:t> </a:t>
            </a:r>
            <a:r>
              <a:rPr lang="en-GB" sz="1400" dirty="0" err="1"/>
              <a:t>J.Wiley</a:t>
            </a:r>
            <a:r>
              <a:rPr lang="en-GB" sz="1400" dirty="0"/>
              <a:t> &amp; Sons, Inc</a:t>
            </a:r>
          </a:p>
          <a:p>
            <a:pPr eaLnBrk="1" hangingPunct="1"/>
            <a:r>
              <a:rPr lang="en-GB" sz="1400" dirty="0"/>
              <a:t>CRYOGENIE, SES APPLICATIONS EN SUPRACONDUCTIVITE, IIF/IIR 1995, </a:t>
            </a:r>
            <a:r>
              <a:rPr lang="en-GB" sz="1400" i="1" dirty="0"/>
              <a:t>Techniques de </a:t>
            </a:r>
            <a:r>
              <a:rPr lang="en-GB" sz="1400" i="1" dirty="0" err="1"/>
              <a:t>l’ingenieur</a:t>
            </a:r>
            <a:r>
              <a:rPr lang="en-GB" sz="1400" i="1" dirty="0"/>
              <a:t>.</a:t>
            </a:r>
          </a:p>
          <a:p>
            <a:pPr eaLnBrk="1" hangingPunct="1"/>
            <a:r>
              <a:rPr lang="en-US" sz="1400" dirty="0"/>
              <a:t>Superconducting Magnets, </a:t>
            </a:r>
            <a:r>
              <a:rPr lang="en-US" sz="1400" dirty="0" err="1"/>
              <a:t>M.Wilson</a:t>
            </a:r>
            <a:r>
              <a:rPr lang="en-US" sz="1400" dirty="0"/>
              <a:t>, Oxford Science Publications</a:t>
            </a:r>
            <a:endParaRPr lang="en-GB" sz="1400" dirty="0"/>
          </a:p>
          <a:p>
            <a:pPr eaLnBrk="1" hangingPunct="1"/>
            <a:r>
              <a:rPr lang="en-GB" sz="1400" dirty="0" err="1"/>
              <a:t>R.R.Conte</a:t>
            </a:r>
            <a:r>
              <a:rPr lang="en-GB" sz="1400" dirty="0"/>
              <a:t>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/>
              <a:t>l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ments</a:t>
            </a:r>
            <a:r>
              <a:rPr lang="en-GB" sz="1400" dirty="0"/>
              <a:t> de </a:t>
            </a:r>
            <a:r>
              <a:rPr lang="en-GB" sz="1400" dirty="0" err="1"/>
              <a:t>Cryog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nie</a:t>
            </a:r>
            <a:r>
              <a:rPr lang="en-GB" sz="1400" dirty="0"/>
              <a:t>, Masson &amp; Cie, </a:t>
            </a:r>
            <a:r>
              <a:rPr lang="en-US" sz="1400" dirty="0">
                <a:cs typeface="Arial" charset="0"/>
              </a:rPr>
              <a:t>É</a:t>
            </a:r>
            <a:r>
              <a:rPr lang="en-GB" sz="1400" dirty="0" err="1"/>
              <a:t>diteurs</a:t>
            </a:r>
            <a:r>
              <a:rPr lang="en-GB" sz="1400" dirty="0"/>
              <a:t>.</a:t>
            </a:r>
          </a:p>
          <a:p>
            <a:r>
              <a:rPr lang="en-GB" sz="1400" i="1" dirty="0"/>
              <a:t>Steven </a:t>
            </a:r>
            <a:r>
              <a:rPr lang="en-GB" sz="1400" i="1" dirty="0" err="1"/>
              <a:t>W.Van</a:t>
            </a:r>
            <a:r>
              <a:rPr lang="en-GB" sz="1400" i="1" dirty="0"/>
              <a:t> </a:t>
            </a:r>
            <a:r>
              <a:rPr lang="en-GB" sz="1400" i="1" dirty="0" err="1"/>
              <a:t>Sciver</a:t>
            </a:r>
            <a:r>
              <a:rPr lang="en-GB" sz="1400" i="1" dirty="0"/>
              <a:t>, Helium Cryogenics (Second Edition), The International Cryogenics Monograph Series, Springer.</a:t>
            </a:r>
            <a:r>
              <a:rPr lang="en-GB" sz="1400" dirty="0"/>
              <a:t> 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 Mendelssohn, </a:t>
            </a:r>
            <a:r>
              <a:rPr lang="fr-CH" sz="1400" i="1" dirty="0"/>
              <a:t>The </a:t>
            </a:r>
            <a:r>
              <a:rPr lang="fr-CH" sz="1400" i="1" dirty="0" err="1"/>
              <a:t>quest</a:t>
            </a:r>
            <a:r>
              <a:rPr lang="fr-CH" sz="1400" i="1" dirty="0"/>
              <a:t> for </a:t>
            </a:r>
            <a:r>
              <a:rPr lang="fr-CH" sz="1400" i="1" dirty="0" err="1"/>
              <a:t>absolute</a:t>
            </a:r>
            <a:r>
              <a:rPr lang="fr-CH" sz="1400" i="1" dirty="0"/>
              <a:t> </a:t>
            </a:r>
            <a:r>
              <a:rPr lang="fr-CH" sz="1400" i="1" dirty="0" err="1"/>
              <a:t>zero</a:t>
            </a:r>
            <a:r>
              <a:rPr lang="fr-CH" sz="1400" dirty="0"/>
              <a:t>, McGraw Hill (1966)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R.B. Scott,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Van Nostrand, Princeton (1959)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G.G. </a:t>
            </a:r>
            <a:r>
              <a:rPr lang="fr-CH" sz="1400" dirty="0" err="1"/>
              <a:t>Haselden</a:t>
            </a:r>
            <a:r>
              <a:rPr lang="fr-CH" sz="1400" dirty="0"/>
              <a:t>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fundamentals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(1971)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R.A. Barron, </a:t>
            </a:r>
            <a:r>
              <a:rPr lang="fr-CH" sz="1400" i="1" dirty="0" err="1"/>
              <a:t>Cryogenic</a:t>
            </a:r>
            <a:r>
              <a:rPr lang="fr-CH" sz="1400" i="1" dirty="0"/>
              <a:t> </a:t>
            </a:r>
            <a:r>
              <a:rPr lang="fr-CH" sz="1400" i="1" dirty="0" err="1"/>
              <a:t>systems</a:t>
            </a:r>
            <a:r>
              <a:rPr lang="fr-CH" sz="1400" dirty="0"/>
              <a:t>, Oxford </a:t>
            </a:r>
            <a:r>
              <a:rPr lang="fr-CH" sz="1400" dirty="0" err="1"/>
              <a:t>University</a:t>
            </a:r>
            <a:r>
              <a:rPr lang="fr-CH" sz="1400" dirty="0"/>
              <a:t> </a:t>
            </a:r>
            <a:r>
              <a:rPr lang="fr-CH" sz="1400" dirty="0" err="1"/>
              <a:t>Press</a:t>
            </a:r>
            <a:r>
              <a:rPr lang="fr-CH" sz="1400" dirty="0"/>
              <a:t>, New York (1985)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B.A. Hands, </a:t>
            </a:r>
            <a:r>
              <a:rPr lang="fr-CH" sz="1400" i="1" dirty="0" err="1"/>
              <a:t>Cryogenic</a:t>
            </a:r>
            <a:r>
              <a:rPr lang="fr-CH" sz="1400" i="1" dirty="0"/>
              <a:t> engineering</a:t>
            </a:r>
            <a:r>
              <a:rPr lang="fr-CH" sz="1400" dirty="0"/>
              <a:t>, Academic </a:t>
            </a:r>
            <a:r>
              <a:rPr lang="fr-CH" sz="1400" dirty="0" err="1"/>
              <a:t>Press</a:t>
            </a:r>
            <a:r>
              <a:rPr lang="fr-CH" sz="1400" dirty="0"/>
              <a:t>, London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S.W. van </a:t>
            </a:r>
            <a:r>
              <a:rPr lang="fr-CH" sz="1400" dirty="0" err="1"/>
              <a:t>Sciver</a:t>
            </a:r>
            <a:r>
              <a:rPr lang="fr-CH" sz="1400" dirty="0"/>
              <a:t>, </a:t>
            </a:r>
            <a:r>
              <a:rPr lang="fr-CH" sz="1400" i="1" dirty="0" err="1"/>
              <a:t>Helium</a:t>
            </a:r>
            <a:r>
              <a:rPr lang="fr-CH" sz="1400" i="1" dirty="0"/>
              <a:t> </a:t>
            </a:r>
            <a:r>
              <a:rPr lang="fr-CH" sz="1400" i="1" dirty="0" err="1"/>
              <a:t>cryogenics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(1986)</a:t>
            </a:r>
          </a:p>
          <a:p>
            <a:pPr>
              <a:lnSpc>
                <a:spcPct val="90000"/>
              </a:lnSpc>
            </a:pPr>
            <a:r>
              <a:rPr lang="fr-CH" sz="1400" dirty="0"/>
              <a:t>K.D. </a:t>
            </a:r>
            <a:r>
              <a:rPr lang="fr-CH" sz="1400" dirty="0" err="1"/>
              <a:t>Timmerhaus</a:t>
            </a:r>
            <a:r>
              <a:rPr lang="fr-CH" sz="1400" dirty="0"/>
              <a:t> &amp; T.M. Flynn, </a:t>
            </a:r>
            <a:r>
              <a:rPr lang="fr-CH" sz="1400" i="1" dirty="0" err="1"/>
              <a:t>Cryogenic</a:t>
            </a:r>
            <a:r>
              <a:rPr lang="fr-CH" sz="1400" i="1" dirty="0"/>
              <a:t> process engineering</a:t>
            </a:r>
            <a:r>
              <a:rPr lang="fr-CH" sz="1400" dirty="0"/>
              <a:t>, Plenum </a:t>
            </a:r>
            <a:r>
              <a:rPr lang="fr-CH" sz="1400" dirty="0" err="1"/>
              <a:t>Press</a:t>
            </a:r>
            <a:r>
              <a:rPr lang="fr-CH" sz="1400" dirty="0"/>
              <a:t>, New York (1989)</a:t>
            </a:r>
          </a:p>
          <a:p>
            <a:pPr>
              <a:lnSpc>
                <a:spcPct val="90000"/>
              </a:lnSpc>
            </a:pPr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i="1" dirty="0"/>
              <a:t> and </a:t>
            </a:r>
            <a:r>
              <a:rPr lang="fr-CH" sz="1400" i="1" dirty="0" err="1"/>
              <a:t>Cryogenics</a:t>
            </a:r>
            <a:r>
              <a:rPr lang="fr-CH" sz="1400" i="1" dirty="0"/>
              <a:t> for </a:t>
            </a:r>
            <a:r>
              <a:rPr lang="fr-CH" sz="1400" i="1" dirty="0" err="1"/>
              <a:t>Particle</a:t>
            </a:r>
            <a:r>
              <a:rPr lang="fr-CH" sz="1400" i="1" dirty="0"/>
              <a:t> </a:t>
            </a:r>
            <a:r>
              <a:rPr lang="fr-CH" sz="1400" i="1" dirty="0" err="1"/>
              <a:t>Accelerators</a:t>
            </a:r>
            <a:r>
              <a:rPr lang="fr-CH" sz="1400" i="1" dirty="0"/>
              <a:t> and Detectors</a:t>
            </a:r>
            <a:r>
              <a:rPr lang="fr-CH" sz="1400" dirty="0"/>
              <a:t>, Erice (2002)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G. Vandoni, </a:t>
            </a:r>
            <a:r>
              <a:rPr lang="fr-CH" sz="1400" i="1" dirty="0" err="1"/>
              <a:t>Heat</a:t>
            </a:r>
            <a:r>
              <a:rPr lang="fr-CH" sz="1400" i="1" dirty="0"/>
              <a:t> </a:t>
            </a:r>
            <a:r>
              <a:rPr lang="fr-CH" sz="1400" i="1" dirty="0" err="1"/>
              <a:t>transfer</a:t>
            </a:r>
            <a:endParaRPr lang="fr-CH" sz="1400" dirty="0"/>
          </a:p>
          <a:p>
            <a:r>
              <a:rPr lang="fr-CH" sz="1400" dirty="0" err="1"/>
              <a:t>Proceedings</a:t>
            </a:r>
            <a:r>
              <a:rPr lang="fr-CH" sz="1400" dirty="0"/>
              <a:t> of </a:t>
            </a:r>
            <a:r>
              <a:rPr lang="fr-CH" sz="1400" i="1" dirty="0"/>
              <a:t>CAS </a:t>
            </a:r>
            <a:r>
              <a:rPr lang="fr-CH" sz="1400" i="1" dirty="0" err="1"/>
              <a:t>School</a:t>
            </a:r>
            <a:r>
              <a:rPr lang="fr-CH" sz="1400" i="1" dirty="0"/>
              <a:t> on </a:t>
            </a:r>
            <a:r>
              <a:rPr lang="fr-CH" sz="1400" i="1" dirty="0" err="1"/>
              <a:t>Superconductivity</a:t>
            </a:r>
            <a:r>
              <a:rPr lang="fr-CH" sz="1400" dirty="0"/>
              <a:t>, Erice (2013)</a:t>
            </a:r>
          </a:p>
          <a:p>
            <a:pPr lvl="1">
              <a:lnSpc>
                <a:spcPct val="90000"/>
              </a:lnSpc>
            </a:pPr>
            <a:r>
              <a:rPr lang="fr-CH" sz="1400" dirty="0"/>
              <a:t>B. </a:t>
            </a:r>
            <a:r>
              <a:rPr lang="fr-CH" sz="1400" dirty="0" err="1"/>
              <a:t>Boudoy</a:t>
            </a:r>
            <a:r>
              <a:rPr lang="fr-CH" sz="1400" dirty="0"/>
              <a:t>, </a:t>
            </a:r>
            <a:r>
              <a:rPr lang="en-GB" sz="1400" dirty="0"/>
              <a:t>Heat transfer and cooling techniques at low temperature</a:t>
            </a:r>
            <a:endParaRPr lang="fr-CH" sz="1400" dirty="0"/>
          </a:p>
          <a:p>
            <a:r>
              <a:rPr lang="en-GB" sz="1400" dirty="0" err="1"/>
              <a:t>J.Ekin</a:t>
            </a:r>
            <a:r>
              <a:rPr lang="en-GB" sz="1400" dirty="0"/>
              <a:t>, Experimental Techniques for Low-Temperature Measurements: Cryostat Design, Material Properties and Superconductor Critical-Current Testing</a:t>
            </a:r>
          </a:p>
          <a:p>
            <a:r>
              <a:rPr lang="en-GB" sz="1400" dirty="0"/>
              <a:t>CRYOCOMP® is a database code of the state and thermal properties for technical materials.</a:t>
            </a:r>
          </a:p>
          <a:p>
            <a:r>
              <a:rPr lang="en-GB" sz="1400" dirty="0"/>
              <a:t>NIST Cryogenic Materials database: </a:t>
            </a:r>
            <a:r>
              <a:rPr lang="en-GB" sz="1400" dirty="0">
                <a:hlinkClick r:id="rId2"/>
              </a:rPr>
              <a:t>http://www.cryogenics.nist.gov/MPropsMAY/material%20properties.htm</a:t>
            </a:r>
            <a:r>
              <a:rPr lang="en-GB" sz="1400" dirty="0"/>
              <a:t> </a:t>
            </a:r>
            <a:endParaRPr lang="fr-FR" sz="1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90F3BB-C900-DBD5-6A7F-6712FD3098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57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56853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7E8B62-0617-CB27-4FB2-0F3443FD2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cryostats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9FFAA6-5C2C-5853-0CF8-DC60872094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25" y="1035781"/>
            <a:ext cx="6171156" cy="544593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As a minimum:</a:t>
            </a:r>
          </a:p>
          <a:p>
            <a:r>
              <a:rPr lang="en-US" dirty="0"/>
              <a:t>Helium tank (containing or not a SC device)</a:t>
            </a:r>
          </a:p>
          <a:p>
            <a:r>
              <a:rPr lang="fr-FR" dirty="0" err="1"/>
              <a:t>Supporting</a:t>
            </a:r>
            <a:r>
              <a:rPr lang="fr-FR" dirty="0"/>
              <a:t> system of the </a:t>
            </a:r>
            <a:r>
              <a:rPr lang="fr-FR" dirty="0" err="1"/>
              <a:t>helium</a:t>
            </a:r>
            <a:r>
              <a:rPr lang="fr-FR" dirty="0"/>
              <a:t> tank </a:t>
            </a:r>
          </a:p>
          <a:p>
            <a:r>
              <a:rPr lang="fr-FR" dirty="0"/>
              <a:t>Thermal </a:t>
            </a:r>
            <a:r>
              <a:rPr lang="fr-FR" dirty="0" err="1"/>
              <a:t>shielding</a:t>
            </a:r>
            <a:r>
              <a:rPr lang="fr-FR" dirty="0"/>
              <a:t>: </a:t>
            </a:r>
            <a:r>
              <a:rPr lang="fr-FR" dirty="0" err="1"/>
              <a:t>actively</a:t>
            </a:r>
            <a:r>
              <a:rPr lang="fr-FR" dirty="0"/>
              <a:t> </a:t>
            </a:r>
            <a:r>
              <a:rPr lang="fr-FR" dirty="0" err="1"/>
              <a:t>cooled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MLI</a:t>
            </a:r>
          </a:p>
          <a:p>
            <a:r>
              <a:rPr lang="fr-FR" dirty="0"/>
              <a:t>Vacuum </a:t>
            </a:r>
            <a:r>
              <a:rPr lang="fr-FR" dirty="0" err="1"/>
              <a:t>vessel</a:t>
            </a:r>
            <a:r>
              <a:rPr lang="fr-FR" dirty="0"/>
              <a:t> </a:t>
            </a:r>
          </a:p>
          <a:p>
            <a:r>
              <a:rPr lang="fr-FR" u="sng" dirty="0" err="1"/>
              <a:t>Overpressure</a:t>
            </a:r>
            <a:r>
              <a:rPr lang="fr-FR" u="sng" dirty="0"/>
              <a:t> </a:t>
            </a:r>
            <a:r>
              <a:rPr lang="fr-FR" u="sng" dirty="0" err="1"/>
              <a:t>safety</a:t>
            </a:r>
            <a:r>
              <a:rPr lang="fr-FR" u="sng" dirty="0"/>
              <a:t> </a:t>
            </a:r>
            <a:r>
              <a:rPr lang="fr-FR" u="sng" dirty="0" err="1"/>
              <a:t>devices</a:t>
            </a:r>
            <a:endParaRPr lang="fr-FR" u="sng" dirty="0"/>
          </a:p>
          <a:p>
            <a:r>
              <a:rPr lang="fr-FR" dirty="0"/>
              <a:t>External </a:t>
            </a:r>
            <a:r>
              <a:rPr lang="fr-FR" dirty="0" err="1"/>
              <a:t>supporting</a:t>
            </a:r>
            <a:r>
              <a:rPr lang="fr-FR" dirty="0"/>
              <a:t>/</a:t>
            </a:r>
            <a:r>
              <a:rPr lang="fr-FR" dirty="0" err="1"/>
              <a:t>adjusting</a:t>
            </a:r>
            <a:r>
              <a:rPr lang="fr-FR" dirty="0"/>
              <a:t> system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>
                <a:solidFill>
                  <a:srgbClr val="0070C0"/>
                </a:solidFill>
              </a:rPr>
              <a:t>Additional</a:t>
            </a:r>
            <a:r>
              <a:rPr lang="fr-FR" dirty="0">
                <a:solidFill>
                  <a:srgbClr val="0070C0"/>
                </a:solidFill>
              </a:rPr>
              <a:t>:</a:t>
            </a:r>
          </a:p>
          <a:p>
            <a:r>
              <a:rPr lang="fr-FR" dirty="0"/>
              <a:t>SC </a:t>
            </a:r>
            <a:r>
              <a:rPr lang="fr-FR" dirty="0" err="1"/>
              <a:t>device</a:t>
            </a:r>
            <a:r>
              <a:rPr lang="fr-FR" dirty="0"/>
              <a:t> </a:t>
            </a:r>
            <a:r>
              <a:rPr lang="fr-FR" dirty="0" err="1"/>
              <a:t>powering</a:t>
            </a:r>
            <a:r>
              <a:rPr lang="fr-FR" dirty="0"/>
              <a:t> </a:t>
            </a:r>
            <a:r>
              <a:rPr lang="fr-FR" dirty="0" err="1"/>
              <a:t>feedthroughs</a:t>
            </a:r>
            <a:r>
              <a:rPr lang="fr-FR" dirty="0"/>
              <a:t> (</a:t>
            </a:r>
            <a:r>
              <a:rPr lang="fr-FR" dirty="0" err="1"/>
              <a:t>current</a:t>
            </a:r>
            <a:r>
              <a:rPr lang="fr-FR" dirty="0"/>
              <a:t> leads, RF Fundamental Power </a:t>
            </a:r>
            <a:r>
              <a:rPr lang="fr-FR" dirty="0" err="1"/>
              <a:t>Coupers</a:t>
            </a:r>
            <a:r>
              <a:rPr lang="fr-FR" dirty="0"/>
              <a:t>)</a:t>
            </a:r>
          </a:p>
          <a:p>
            <a:r>
              <a:rPr lang="fr-FR" dirty="0"/>
              <a:t>Instrumentation </a:t>
            </a:r>
            <a:r>
              <a:rPr lang="fr-FR" dirty="0" err="1"/>
              <a:t>feedthroughs</a:t>
            </a:r>
            <a:endParaRPr lang="fr-FR" dirty="0"/>
          </a:p>
          <a:p>
            <a:r>
              <a:rPr lang="fr-FR" dirty="0" err="1"/>
              <a:t>Cryogenic</a:t>
            </a:r>
            <a:r>
              <a:rPr lang="fr-FR" dirty="0"/>
              <a:t> </a:t>
            </a:r>
            <a:r>
              <a:rPr lang="fr-FR" dirty="0" err="1"/>
              <a:t>ancillaries</a:t>
            </a:r>
            <a:r>
              <a:rPr lang="fr-FR" dirty="0"/>
              <a:t> (valves, </a:t>
            </a:r>
            <a:r>
              <a:rPr lang="fr-FR" dirty="0" err="1"/>
              <a:t>ph.separators</a:t>
            </a:r>
            <a:r>
              <a:rPr lang="fr-FR" dirty="0"/>
              <a:t>, control instrumentation, </a:t>
            </a:r>
            <a:r>
              <a:rPr lang="fr-FR" dirty="0" err="1"/>
              <a:t>heaters</a:t>
            </a:r>
            <a:r>
              <a:rPr lang="fr-FR" dirty="0"/>
              <a:t> etc.) </a:t>
            </a: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8DE2E-A567-32B8-04A2-3002E32EC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6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85B9CA7-B341-6CCD-8534-5F824CD9D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6264" y="1137447"/>
            <a:ext cx="4165021" cy="485221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3CD06F-14DB-08E2-45AA-ED02038A9E8D}"/>
              </a:ext>
            </a:extLst>
          </p:cNvPr>
          <p:cNvSpPr txBox="1"/>
          <p:nvPr/>
        </p:nvSpPr>
        <p:spPr>
          <a:xfrm>
            <a:off x="6623384" y="6052584"/>
            <a:ext cx="6134668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fr-FR" sz="800" noProof="0" dirty="0"/>
              <a:t>CRYOGENIE, SES APPLICATIONS EN SUPRACONDUCTIVITE, IIF/IIR 1995, </a:t>
            </a:r>
            <a:r>
              <a:rPr lang="fr-FR" sz="800" i="1" noProof="0" dirty="0"/>
              <a:t>Techniques de l’</a:t>
            </a:r>
            <a:r>
              <a:rPr lang="fr-FR" sz="800" i="1" noProof="0" dirty="0" err="1"/>
              <a:t>ingenieur</a:t>
            </a:r>
            <a:r>
              <a:rPr lang="fr-FR" sz="800" i="1" noProof="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05721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few examples at CERN</a:t>
            </a:r>
            <a:endParaRPr lang="en-GB" dirty="0"/>
          </a:p>
        </p:txBody>
      </p:sp>
      <p:pic>
        <p:nvPicPr>
          <p:cNvPr id="4" name="Picture 13" descr="magnets_2_so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7240" y="202574"/>
            <a:ext cx="4368226" cy="32811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274886" y="6253861"/>
            <a:ext cx="32129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Fresca 2: test station for new SC cables critical current in High Field (~15 T)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87400" y="3139527"/>
            <a:ext cx="1542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The LHC cryostats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0BC2FE-5A4B-4C9E-973B-04D7349B0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58" y="1988926"/>
            <a:ext cx="3440501" cy="42165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4C6289-DA8F-4BCA-81B2-3B2010BE12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4647" y="834402"/>
            <a:ext cx="1957017" cy="25945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0E0A19-30DD-47BE-81A5-31A70327E2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69235" y="3456489"/>
            <a:ext cx="1481201" cy="333743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C355251-6187-42C5-9AF7-0C8A33C51548}"/>
              </a:ext>
            </a:extLst>
          </p:cNvPr>
          <p:cNvCxnSpPr/>
          <p:nvPr/>
        </p:nvCxnSpPr>
        <p:spPr>
          <a:xfrm flipV="1">
            <a:off x="2164360" y="2441196"/>
            <a:ext cx="1845578" cy="1166070"/>
          </a:xfrm>
          <a:prstGeom prst="line">
            <a:avLst/>
          </a:prstGeom>
          <a:ln w="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9075802-1570-4762-95C1-411F0D8AC61A}"/>
              </a:ext>
            </a:extLst>
          </p:cNvPr>
          <p:cNvCxnSpPr>
            <a:cxnSpLocks/>
          </p:cNvCxnSpPr>
          <p:nvPr/>
        </p:nvCxnSpPr>
        <p:spPr>
          <a:xfrm>
            <a:off x="2343571" y="4196043"/>
            <a:ext cx="1595383" cy="916853"/>
          </a:xfrm>
          <a:prstGeom prst="line">
            <a:avLst/>
          </a:prstGeom>
          <a:ln w="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FF397FD-2E78-43C9-ADDD-F46E1DF7BFE9}"/>
              </a:ext>
            </a:extLst>
          </p:cNvPr>
          <p:cNvSpPr txBox="1"/>
          <p:nvPr/>
        </p:nvSpPr>
        <p:spPr>
          <a:xfrm>
            <a:off x="3793077" y="6516927"/>
            <a:ext cx="14109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HFM 13 T dipole 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934C8-24D8-4513-8900-0DC0BF5954F0}"/>
              </a:ext>
            </a:extLst>
          </p:cNvPr>
          <p:cNvSpPr txBox="1"/>
          <p:nvPr/>
        </p:nvSpPr>
        <p:spPr>
          <a:xfrm>
            <a:off x="3953861" y="3102635"/>
            <a:ext cx="12458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FF00"/>
                </a:solidFill>
              </a:rPr>
              <a:t>Sample holder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FB46052-3A3E-5136-F69E-BB80F8E95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7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20CC931-A63F-F437-3AB8-184C6CC65649}"/>
              </a:ext>
            </a:extLst>
          </p:cNvPr>
          <p:cNvGrpSpPr/>
          <p:nvPr/>
        </p:nvGrpSpPr>
        <p:grpSpPr>
          <a:xfrm>
            <a:off x="6810353" y="3607266"/>
            <a:ext cx="4709551" cy="3308230"/>
            <a:chOff x="7380624" y="3544030"/>
            <a:chExt cx="4709551" cy="330823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A8285F-5D48-E360-BF0A-522F6CC633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380624" y="3544030"/>
              <a:ext cx="4709551" cy="3030212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8B40F24-AD39-B6D5-E4B4-C705191A25D3}"/>
                </a:ext>
              </a:extLst>
            </p:cNvPr>
            <p:cNvSpPr txBox="1"/>
            <p:nvPr/>
          </p:nvSpPr>
          <p:spPr>
            <a:xfrm>
              <a:off x="8710703" y="6544483"/>
              <a:ext cx="23276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>
                  <a:solidFill>
                    <a:srgbClr val="0066FF"/>
                  </a:solidFill>
                </a:rPr>
                <a:t>HL LHC </a:t>
              </a:r>
              <a:r>
                <a:rPr lang="fr-CH" sz="1400" dirty="0" err="1">
                  <a:solidFill>
                    <a:srgbClr val="0066FF"/>
                  </a:solidFill>
                </a:rPr>
                <a:t>Crab</a:t>
              </a:r>
              <a:r>
                <a:rPr lang="fr-CH" sz="1400" dirty="0">
                  <a:solidFill>
                    <a:srgbClr val="0066FF"/>
                  </a:solidFill>
                </a:rPr>
                <a:t> </a:t>
              </a:r>
              <a:r>
                <a:rPr lang="fr-CH" sz="1400" dirty="0" err="1">
                  <a:solidFill>
                    <a:srgbClr val="0066FF"/>
                  </a:solidFill>
                </a:rPr>
                <a:t>Cryomodule</a:t>
              </a:r>
              <a:endParaRPr lang="en-GB" sz="1400" dirty="0">
                <a:solidFill>
                  <a:srgbClr val="0066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4348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78F6C1B-53D5-4C78-A5F2-8435A0BD4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334" y="-45237"/>
            <a:ext cx="11090275" cy="929088"/>
          </a:xfrm>
        </p:spPr>
        <p:txBody>
          <a:bodyPr>
            <a:normAutofit/>
          </a:bodyPr>
          <a:lstStyle/>
          <a:p>
            <a:r>
              <a:rPr lang="en-US" dirty="0"/>
              <a:t>A few examples at CERN </a:t>
            </a:r>
            <a:r>
              <a:rPr lang="en-US" dirty="0">
                <a:solidFill>
                  <a:schemeClr val="tx1"/>
                </a:solidFill>
              </a:rPr>
              <a:t>transfer lines, valve boxes</a:t>
            </a:r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CA8167C3-1F6A-FEDC-BF98-B048291844FB}"/>
              </a:ext>
            </a:extLst>
          </p:cNvPr>
          <p:cNvGrpSpPr/>
          <p:nvPr/>
        </p:nvGrpSpPr>
        <p:grpSpPr>
          <a:xfrm>
            <a:off x="145334" y="4743231"/>
            <a:ext cx="3291606" cy="1901969"/>
            <a:chOff x="254542" y="4171854"/>
            <a:chExt cx="4203431" cy="2549622"/>
          </a:xfrm>
        </p:grpSpPr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C2941F47-D9EE-4A85-B6EB-CE1C15ED9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081447" y="3344949"/>
              <a:ext cx="2549622" cy="420343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D6AD9A6-B250-47B5-8F66-D68BEC6F0572}"/>
                </a:ext>
              </a:extLst>
            </p:cNvPr>
            <p:cNvSpPr txBox="1"/>
            <p:nvPr/>
          </p:nvSpPr>
          <p:spPr>
            <a:xfrm>
              <a:off x="696299" y="6388120"/>
              <a:ext cx="2080575" cy="2549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solidFill>
                    <a:srgbClr val="0070C0"/>
                  </a:solidFill>
                </a:rPr>
                <a:t>Rigid SC power line in LHC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D76BCB7B-9770-7BA5-254F-D60EB78E14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725" y="727251"/>
            <a:ext cx="4495800" cy="30721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BCA7AF-3667-052D-265D-89E96082CD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248" y="760906"/>
            <a:ext cx="4495800" cy="30384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3FF574-E3F3-9F8E-EE00-B9D17ABEEB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8780" y="3922327"/>
            <a:ext cx="2860133" cy="27340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FDDDF07-B817-DD6E-9AD2-E2A0C89FE8EC}"/>
              </a:ext>
            </a:extLst>
          </p:cNvPr>
          <p:cNvSpPr txBox="1"/>
          <p:nvPr/>
        </p:nvSpPr>
        <p:spPr>
          <a:xfrm>
            <a:off x="9246478" y="6368201"/>
            <a:ext cx="26745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70C0"/>
                </a:solidFill>
              </a:rPr>
              <a:t>Flexible SC power line for HL LHC</a:t>
            </a:r>
            <a:endParaRPr lang="en-GB" sz="1200" b="1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532A5C-9BBF-EA37-274F-0F98032E9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8</a:t>
            </a:fld>
            <a:endParaRPr lang="en-GB" dirty="0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46F367C-DDC1-D531-4B05-9D72B2DC5D5C}"/>
              </a:ext>
            </a:extLst>
          </p:cNvPr>
          <p:cNvSpPr/>
          <p:nvPr/>
        </p:nvSpPr>
        <p:spPr>
          <a:xfrm>
            <a:off x="5120648" y="20894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8AA1BB2-EE7F-BB7D-B4A9-A14E03A54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82870" y="4759692"/>
            <a:ext cx="2651220" cy="1885508"/>
          </a:xfrm>
          <a:prstGeom prst="rect">
            <a:avLst/>
          </a:prstGeom>
        </p:spPr>
      </p:pic>
      <p:sp>
        <p:nvSpPr>
          <p:cNvPr id="12" name="Arrow: Right 11">
            <a:extLst>
              <a:ext uri="{FF2B5EF4-FFF2-40B4-BE49-F238E27FC236}">
                <a16:creationId xmlns:a16="http://schemas.microsoft.com/office/drawing/2014/main" id="{B23B5940-7005-E95C-02AE-075C991E3F6A}"/>
              </a:ext>
            </a:extLst>
          </p:cNvPr>
          <p:cNvSpPr/>
          <p:nvPr/>
        </p:nvSpPr>
        <p:spPr>
          <a:xfrm>
            <a:off x="3120702" y="5498627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14921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3E2BA-5EA9-4B40-9AC8-6E9D6E533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Main functions in Cryostats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FB32AA-FAEA-4B60-861D-2553F25496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2217" y="1027688"/>
            <a:ext cx="11730625" cy="5445939"/>
          </a:xfrm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Tx/>
              <a:buNone/>
            </a:pPr>
            <a:endParaRPr lang="en-GB" sz="2000" b="1" kern="0" dirty="0"/>
          </a:p>
          <a:p>
            <a:pPr marL="0" indent="0">
              <a:lnSpc>
                <a:spcPct val="80000"/>
              </a:lnSpc>
              <a:buNone/>
            </a:pPr>
            <a:r>
              <a:rPr lang="en-GB" kern="0" dirty="0">
                <a:solidFill>
                  <a:srgbClr val="0066CC"/>
                </a:solidFill>
              </a:rPr>
              <a:t>1. Mechanical housing of the device:</a:t>
            </a:r>
          </a:p>
          <a:p>
            <a:pPr lvl="1">
              <a:lnSpc>
                <a:spcPct val="80000"/>
              </a:lnSpc>
            </a:pPr>
            <a:r>
              <a:rPr lang="en-GB" sz="2000" kern="0" dirty="0"/>
              <a:t>Supporting of device, positioning accuracy needs of device</a:t>
            </a:r>
          </a:p>
          <a:p>
            <a:pPr marL="457200" lvl="1" indent="0">
              <a:lnSpc>
                <a:spcPct val="80000"/>
              </a:lnSpc>
              <a:buNone/>
            </a:pPr>
            <a:endParaRPr lang="en-GB" sz="2000" kern="0" dirty="0">
              <a:solidFill>
                <a:srgbClr val="0066CC"/>
              </a:solidFill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en-GB" kern="0" dirty="0">
                <a:solidFill>
                  <a:srgbClr val="0066CC"/>
                </a:solidFill>
              </a:rPr>
              <a:t>2. Thermal efficiency:</a:t>
            </a:r>
          </a:p>
          <a:p>
            <a:pPr lvl="1">
              <a:lnSpc>
                <a:spcPct val="80000"/>
              </a:lnSpc>
            </a:pPr>
            <a:r>
              <a:rPr lang="en-GB" sz="2000" kern="0" dirty="0"/>
              <a:t>Allow cooling to cryogenic T</a:t>
            </a:r>
            <a:r>
              <a:rPr lang="en-GB" sz="2000" kern="0" baseline="-25000" dirty="0"/>
              <a:t>op</a:t>
            </a:r>
            <a:r>
              <a:rPr lang="en-GB" sz="2000" kern="0" dirty="0"/>
              <a:t> : CD/WU</a:t>
            </a:r>
          </a:p>
          <a:p>
            <a:pPr lvl="1">
              <a:lnSpc>
                <a:spcPct val="80000"/>
              </a:lnSpc>
            </a:pPr>
            <a:r>
              <a:rPr lang="en-GB" sz="2000" kern="0" dirty="0"/>
              <a:t>Good </a:t>
            </a:r>
            <a:r>
              <a:rPr lang="en-GB" sz="2000" kern="0" dirty="0">
                <a:sym typeface="Wingdings" panose="05000000000000000000" pitchFamily="2" charset="2"/>
              </a:rPr>
              <a:t>thermal insulation during operation: steady state, static/dynamic heat loads</a:t>
            </a:r>
            <a:endParaRPr lang="en-GB" sz="2000" kern="0" dirty="0"/>
          </a:p>
          <a:p>
            <a:pPr>
              <a:lnSpc>
                <a:spcPct val="80000"/>
              </a:lnSpc>
              <a:buFontTx/>
              <a:buNone/>
            </a:pPr>
            <a:endParaRPr lang="en-US" sz="1600" b="1" kern="0" dirty="0">
              <a:solidFill>
                <a:srgbClr val="0066CC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600" b="1" kern="0" dirty="0">
              <a:solidFill>
                <a:srgbClr val="0066CC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sz="1600" b="1" kern="0" dirty="0">
              <a:solidFill>
                <a:srgbClr val="0066CC"/>
              </a:solidFill>
              <a:sym typeface="Wingdings" pitchFamily="2" charset="2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en-US" b="1" kern="0" dirty="0">
                <a:solidFill>
                  <a:srgbClr val="0066CC"/>
                </a:solidFill>
                <a:sym typeface="Wingdings" pitchFamily="2" charset="2"/>
              </a:rPr>
              <a:t>Often conflicting  calls for trade off design solutions</a:t>
            </a:r>
            <a:endParaRPr lang="en-US" b="1" kern="0" dirty="0">
              <a:solidFill>
                <a:srgbClr val="0066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GB" sz="1000" b="1" kern="0" dirty="0">
              <a:solidFill>
                <a:srgbClr val="0066CC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50A0F3-97A1-924F-4C47-9317B54A3F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37A4F-EC5C-4FC5-A559-5650B6FA4CF3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6954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39867</TotalTime>
  <Words>5428</Words>
  <Application>Microsoft Office PowerPoint</Application>
  <PresentationFormat>Widescreen</PresentationFormat>
  <Paragraphs>908</Paragraphs>
  <Slides>57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6</vt:i4>
      </vt:variant>
      <vt:variant>
        <vt:lpstr>Slide Titles</vt:lpstr>
      </vt:variant>
      <vt:variant>
        <vt:i4>57</vt:i4>
      </vt:variant>
    </vt:vector>
  </HeadingPairs>
  <TitlesOfParts>
    <vt:vector size="77" baseType="lpstr">
      <vt:lpstr>Aptos</vt:lpstr>
      <vt:lpstr>Arial</vt:lpstr>
      <vt:lpstr>Book Antiqua</vt:lpstr>
      <vt:lpstr>Calibri</vt:lpstr>
      <vt:lpstr>Calibri Light</vt:lpstr>
      <vt:lpstr>Cambria Math</vt:lpstr>
      <vt:lpstr>Comic Sans MS</vt:lpstr>
      <vt:lpstr>Symbol</vt:lpstr>
      <vt:lpstr>Times</vt:lpstr>
      <vt:lpstr>Times New Roman</vt:lpstr>
      <vt:lpstr>Times New Roman Bold</vt:lpstr>
      <vt:lpstr>Trebuchet MS</vt:lpstr>
      <vt:lpstr>Wingdings</vt:lpstr>
      <vt:lpstr>Office Theme</vt:lpstr>
      <vt:lpstr>Designer Drawing</vt:lpstr>
      <vt:lpstr>Equation</vt:lpstr>
      <vt:lpstr>Worksheet</vt:lpstr>
      <vt:lpstr>Mathcad 6.0</vt:lpstr>
      <vt:lpstr>Document</vt:lpstr>
      <vt:lpstr>Photo Editor Photo</vt:lpstr>
      <vt:lpstr>Helium Cryostats Design</vt:lpstr>
      <vt:lpstr>Our goal today, understanding …</vt:lpstr>
      <vt:lpstr>A bit of History </vt:lpstr>
      <vt:lpstr>Cryostats by their application</vt:lpstr>
      <vt:lpstr>Cryostat Design for SC devices for accelerators/test facilities:  A multidisciplinary activity</vt:lpstr>
      <vt:lpstr>Helium cryostats</vt:lpstr>
      <vt:lpstr>A few examples at CERN</vt:lpstr>
      <vt:lpstr>A few examples at CERN transfer lines, valve boxes</vt:lpstr>
      <vt:lpstr>Main functions in Cryostats</vt:lpstr>
      <vt:lpstr>Cryostats and cryogenic operation</vt:lpstr>
      <vt:lpstr>Example of HIE ISOLDE cryo system</vt:lpstr>
      <vt:lpstr>Positioning of SC devices</vt:lpstr>
      <vt:lpstr>Positioning of a SC device in the accelerator</vt:lpstr>
      <vt:lpstr>Reproducible positioning, a tough requirement !  </vt:lpstr>
      <vt:lpstr>Positioning of magnets in cryostats: how accurate/reproducible ?</vt:lpstr>
      <vt:lpstr>Mechanical tolerances for accuracy in cryostats parts/assembly</vt:lpstr>
      <vt:lpstr>Helium-4 cryogenics</vt:lpstr>
      <vt:lpstr>Helium phase diagram</vt:lpstr>
      <vt:lpstr>Thermophysical properties of interest in helium</vt:lpstr>
      <vt:lpstr>The interest of low T in SC applications (magnets and RF cavities)</vt:lpstr>
      <vt:lpstr>What temperature "Top" (and pressure) for SC devices ?</vt:lpstr>
      <vt:lpstr>Paschen curve for gaseous He at 300 K</vt:lpstr>
      <vt:lpstr>Enhancing heat transfer mechanisms in HeII</vt:lpstr>
      <vt:lpstr>References for thermophysical data on helium</vt:lpstr>
      <vt:lpstr>Two cooling mechanisms of interest</vt:lpstr>
      <vt:lpstr>He II in vertical test cryostats</vt:lpstr>
      <vt:lpstr>Refrigeration power and efficiencies</vt:lpstr>
      <vt:lpstr>Heat Loads</vt:lpstr>
      <vt:lpstr>Thermal radiation</vt:lpstr>
      <vt:lpstr>Thermal Radiation</vt:lpstr>
      <vt:lpstr>Radiation with an intermediate floating shield(s)</vt:lpstr>
      <vt:lpstr>N shields  Multi Layer Insulation (MLI)</vt:lpstr>
      <vt:lpstr>MLI performance</vt:lpstr>
      <vt:lpstr>MLI application: sound practice for performance </vt:lpstr>
      <vt:lpstr>PowerPoint Presentation</vt:lpstr>
      <vt:lpstr>Feedthroughs in cryostats and heat intercepts</vt:lpstr>
      <vt:lpstr>Thermal conduction</vt:lpstr>
      <vt:lpstr>Thermal Conduction</vt:lpstr>
      <vt:lpstr>The conduction equation (unidirectional case) </vt:lpstr>
      <vt:lpstr>No heat deposition and steady-state</vt:lpstr>
      <vt:lpstr>Thermal conductivity integrals (conductance) for some materials  [W/m]</vt:lpstr>
      <vt:lpstr>Thermal conduction with uniform heat deposition</vt:lpstr>
      <vt:lpstr>Exercise: calculate a thermal shield thickness in an LHC-type cryostat  </vt:lpstr>
      <vt:lpstr>Heat intercepts (heat sinking) at intermediate temperatures</vt:lpstr>
      <vt:lpstr>LHC supports</vt:lpstr>
      <vt:lpstr>Vapour cooling in solid conduction</vt:lpstr>
      <vt:lpstr>Application: Current leads and RF power couplers </vt:lpstr>
      <vt:lpstr>Materials and mechanical design considerations</vt:lpstr>
      <vt:lpstr>Typical breakdown of a SC device cryostat/cryomodule</vt:lpstr>
      <vt:lpstr>Relevant mechanical failure mechanisms in cryostats</vt:lpstr>
      <vt:lpstr>Thermal expansion of some materials</vt:lpstr>
      <vt:lpstr>Thermal stress in composite material assemblies: 3 cases</vt:lpstr>
      <vt:lpstr>Pressure vessel codes regulations</vt:lpstr>
      <vt:lpstr>Main take-aways from this talk</vt:lpstr>
      <vt:lpstr>Interested in learning more ? CERN Technical Training</vt:lpstr>
      <vt:lpstr>Thank you for your attention</vt:lpstr>
      <vt:lpstr>References and selected 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Vittorio Parma</dc:creator>
  <cp:lastModifiedBy>Vittorio Parma</cp:lastModifiedBy>
  <cp:revision>1450</cp:revision>
  <dcterms:created xsi:type="dcterms:W3CDTF">2021-08-31T10:13:20Z</dcterms:created>
  <dcterms:modified xsi:type="dcterms:W3CDTF">2025-06-19T12:20:01Z</dcterms:modified>
</cp:coreProperties>
</file>