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notesMasterIdLst>
    <p:notesMasterId r:id="rId59"/>
  </p:notesMasterIdLst>
  <p:sldIdLst>
    <p:sldId id="256" r:id="rId2"/>
    <p:sldId id="1373" r:id="rId3"/>
    <p:sldId id="1375" r:id="rId4"/>
    <p:sldId id="1390" r:id="rId5"/>
    <p:sldId id="1391" r:id="rId6"/>
    <p:sldId id="1393" r:id="rId7"/>
    <p:sldId id="1394" r:id="rId8"/>
    <p:sldId id="1396" r:id="rId9"/>
    <p:sldId id="1397" r:id="rId10"/>
    <p:sldId id="1398" r:id="rId11"/>
    <p:sldId id="1395" r:id="rId12"/>
    <p:sldId id="1388" r:id="rId13"/>
    <p:sldId id="1401" r:id="rId14"/>
    <p:sldId id="840" r:id="rId15"/>
    <p:sldId id="814" r:id="rId16"/>
    <p:sldId id="1402" r:id="rId17"/>
    <p:sldId id="305" r:id="rId18"/>
    <p:sldId id="306" r:id="rId19"/>
    <p:sldId id="1403" r:id="rId20"/>
    <p:sldId id="1376" r:id="rId21"/>
    <p:sldId id="1377" r:id="rId22"/>
    <p:sldId id="1404" r:id="rId23"/>
    <p:sldId id="1378" r:id="rId24"/>
    <p:sldId id="1400" r:id="rId25"/>
    <p:sldId id="833" r:id="rId26"/>
    <p:sldId id="975" r:id="rId27"/>
    <p:sldId id="978" r:id="rId28"/>
    <p:sldId id="1405" r:id="rId29"/>
    <p:sldId id="1408" r:id="rId30"/>
    <p:sldId id="1033" r:id="rId31"/>
    <p:sldId id="1380" r:id="rId32"/>
    <p:sldId id="1407" r:id="rId33"/>
    <p:sldId id="1409" r:id="rId34"/>
    <p:sldId id="1381" r:id="rId35"/>
    <p:sldId id="1382" r:id="rId36"/>
    <p:sldId id="1383" r:id="rId37"/>
    <p:sldId id="1418" r:id="rId38"/>
    <p:sldId id="1384" r:id="rId39"/>
    <p:sldId id="1410" r:id="rId40"/>
    <p:sldId id="1413" r:id="rId41"/>
    <p:sldId id="1417" r:id="rId42"/>
    <p:sldId id="1414" r:id="rId43"/>
    <p:sldId id="1415" r:id="rId44"/>
    <p:sldId id="936" r:id="rId45"/>
    <p:sldId id="1416" r:id="rId46"/>
    <p:sldId id="1419" r:id="rId47"/>
    <p:sldId id="1412" r:id="rId48"/>
    <p:sldId id="954" r:id="rId49"/>
    <p:sldId id="1411" r:id="rId50"/>
    <p:sldId id="1420" r:id="rId51"/>
    <p:sldId id="927" r:id="rId52"/>
    <p:sldId id="1372" r:id="rId53"/>
    <p:sldId id="441" r:id="rId54"/>
    <p:sldId id="448" r:id="rId55"/>
    <p:sldId id="445" r:id="rId56"/>
    <p:sldId id="437" r:id="rId57"/>
    <p:sldId id="446" r:id="rId5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0066FF"/>
    <a:srgbClr val="BDD7EE"/>
    <a:srgbClr val="00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077" autoAdjust="0"/>
    <p:restoredTop sz="94660"/>
  </p:normalViewPr>
  <p:slideViewPr>
    <p:cSldViewPr snapToGrid="0">
      <p:cViewPr varScale="1">
        <p:scale>
          <a:sx n="62" d="100"/>
          <a:sy n="62" d="100"/>
        </p:scale>
        <p:origin x="72" y="438"/>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861157215899394"/>
          <c:y val="3.079951848445792E-2"/>
          <c:w val="0.75087539477049192"/>
          <c:h val="0.79317407473253265"/>
        </c:manualLayout>
      </c:layout>
      <c:scatterChart>
        <c:scatterStyle val="smoothMarker"/>
        <c:varyColors val="0"/>
        <c:ser>
          <c:idx val="0"/>
          <c:order val="0"/>
          <c:tx>
            <c:v>T = Tcs</c:v>
          </c:tx>
          <c:spPr>
            <a:ln>
              <a:solidFill>
                <a:srgbClr val="FF0000"/>
              </a:solidFill>
              <a:prstDash val="solid"/>
            </a:ln>
          </c:spPr>
          <c:marker>
            <c:symbol val="none"/>
          </c:marker>
          <c:xVal>
            <c:numRef>
              <c:f>BB_param_complete_BP3!$E$76:$E$82</c:f>
              <c:numCache>
                <c:formatCode>0.00</c:formatCode>
                <c:ptCount val="7"/>
                <c:pt idx="0">
                  <c:v>16.054300296249377</c:v>
                </c:pt>
                <c:pt idx="1">
                  <c:v>15.079348341740001</c:v>
                </c:pt>
                <c:pt idx="2">
                  <c:v>14.110078171221149</c:v>
                </c:pt>
                <c:pt idx="3">
                  <c:v>13.147041288732426</c:v>
                </c:pt>
                <c:pt idx="4">
                  <c:v>12.438788120516978</c:v>
                </c:pt>
                <c:pt idx="5">
                  <c:v>11.242424590724177</c:v>
                </c:pt>
                <c:pt idx="6">
                  <c:v>9.3725671307824143</c:v>
                </c:pt>
              </c:numCache>
            </c:numRef>
          </c:xVal>
          <c:yVal>
            <c:numRef>
              <c:f>BB_param_complete_BP3!$J$76:$J$82</c:f>
              <c:numCache>
                <c:formatCode>0.00</c:formatCode>
                <c:ptCount val="7"/>
                <c:pt idx="0">
                  <c:v>4.3971668852622043</c:v>
                </c:pt>
                <c:pt idx="1">
                  <c:v>6.4158617908221292</c:v>
                </c:pt>
                <c:pt idx="2">
                  <c:v>8.8961892514727126</c:v>
                </c:pt>
                <c:pt idx="3">
                  <c:v>11.886610712386011</c:v>
                </c:pt>
                <c:pt idx="4">
                  <c:v>14.46192830921305</c:v>
                </c:pt>
                <c:pt idx="5">
                  <c:v>19.645481019398584</c:v>
                </c:pt>
                <c:pt idx="6">
                  <c:v>30.347276150006852</c:v>
                </c:pt>
              </c:numCache>
            </c:numRef>
          </c:yVal>
          <c:smooth val="1"/>
          <c:extLst>
            <c:ext xmlns:c16="http://schemas.microsoft.com/office/drawing/2014/chart" uri="{C3380CC4-5D6E-409C-BE32-E72D297353CC}">
              <c16:uniqueId val="{00000000-BBAD-4B32-BBB3-E344CF3D4A85}"/>
            </c:ext>
          </c:extLst>
        </c:ser>
        <c:ser>
          <c:idx val="1"/>
          <c:order val="1"/>
          <c:tx>
            <c:v>Spec. RRP 1.9 K</c:v>
          </c:tx>
          <c:spPr>
            <a:ln>
              <a:solidFill>
                <a:schemeClr val="tx2"/>
              </a:solidFill>
            </a:ln>
          </c:spPr>
          <c:marker>
            <c:symbol val="none"/>
          </c:marker>
          <c:xVal>
            <c:numRef>
              <c:f>BB_param_ref_PIT!$A$13:$A$51</c:f>
              <c:numCache>
                <c:formatCode>General</c:formatCode>
                <c:ptCount val="39"/>
                <c:pt idx="0">
                  <c:v>1</c:v>
                </c:pt>
                <c:pt idx="1">
                  <c:v>1.5</c:v>
                </c:pt>
                <c:pt idx="2">
                  <c:v>2</c:v>
                </c:pt>
                <c:pt idx="3">
                  <c:v>2.5</c:v>
                </c:pt>
                <c:pt idx="4">
                  <c:v>3</c:v>
                </c:pt>
                <c:pt idx="5">
                  <c:v>3.5</c:v>
                </c:pt>
                <c:pt idx="6">
                  <c:v>4</c:v>
                </c:pt>
                <c:pt idx="7">
                  <c:v>4.5</c:v>
                </c:pt>
                <c:pt idx="8">
                  <c:v>5</c:v>
                </c:pt>
                <c:pt idx="9">
                  <c:v>5.5</c:v>
                </c:pt>
                <c:pt idx="10">
                  <c:v>6</c:v>
                </c:pt>
                <c:pt idx="11">
                  <c:v>6.5</c:v>
                </c:pt>
                <c:pt idx="12">
                  <c:v>7</c:v>
                </c:pt>
                <c:pt idx="13">
                  <c:v>7.5</c:v>
                </c:pt>
                <c:pt idx="14">
                  <c:v>8</c:v>
                </c:pt>
                <c:pt idx="15">
                  <c:v>8.5</c:v>
                </c:pt>
                <c:pt idx="16">
                  <c:v>9</c:v>
                </c:pt>
                <c:pt idx="17">
                  <c:v>9.5</c:v>
                </c:pt>
                <c:pt idx="18">
                  <c:v>10</c:v>
                </c:pt>
                <c:pt idx="19">
                  <c:v>10.5</c:v>
                </c:pt>
                <c:pt idx="20">
                  <c:v>11</c:v>
                </c:pt>
                <c:pt idx="21">
                  <c:v>11.5</c:v>
                </c:pt>
                <c:pt idx="22">
                  <c:v>12</c:v>
                </c:pt>
                <c:pt idx="23">
                  <c:v>12.3</c:v>
                </c:pt>
                <c:pt idx="24">
                  <c:v>13</c:v>
                </c:pt>
                <c:pt idx="25">
                  <c:v>13.5</c:v>
                </c:pt>
                <c:pt idx="26">
                  <c:v>14</c:v>
                </c:pt>
                <c:pt idx="27">
                  <c:v>14.5</c:v>
                </c:pt>
                <c:pt idx="28">
                  <c:v>15</c:v>
                </c:pt>
                <c:pt idx="29">
                  <c:v>15.17</c:v>
                </c:pt>
                <c:pt idx="30">
                  <c:v>16</c:v>
                </c:pt>
                <c:pt idx="31">
                  <c:v>16.5</c:v>
                </c:pt>
                <c:pt idx="32">
                  <c:v>17</c:v>
                </c:pt>
                <c:pt idx="33">
                  <c:v>17.5</c:v>
                </c:pt>
                <c:pt idx="34">
                  <c:v>18</c:v>
                </c:pt>
                <c:pt idx="35">
                  <c:v>18.5</c:v>
                </c:pt>
                <c:pt idx="36">
                  <c:v>19</c:v>
                </c:pt>
                <c:pt idx="37">
                  <c:v>19.5</c:v>
                </c:pt>
                <c:pt idx="38">
                  <c:v>20</c:v>
                </c:pt>
              </c:numCache>
            </c:numRef>
          </c:xVal>
          <c:yVal>
            <c:numRef>
              <c:f>BB_param_ref_PIT!$I$13:$I$51</c:f>
              <c:numCache>
                <c:formatCode>General</c:formatCode>
                <c:ptCount val="39"/>
                <c:pt idx="0">
                  <c:v>292.5588128797134</c:v>
                </c:pt>
                <c:pt idx="1">
                  <c:v>230.29683698450205</c:v>
                </c:pt>
                <c:pt idx="2">
                  <c:v>192.15128644329528</c:v>
                </c:pt>
                <c:pt idx="3">
                  <c:v>165.46495719733764</c:v>
                </c:pt>
                <c:pt idx="4">
                  <c:v>145.3162975801533</c:v>
                </c:pt>
                <c:pt idx="5">
                  <c:v>129.3327290584709</c:v>
                </c:pt>
                <c:pt idx="6">
                  <c:v>116.20778933147409</c:v>
                </c:pt>
                <c:pt idx="7">
                  <c:v>105.15328610919246</c:v>
                </c:pt>
                <c:pt idx="8">
                  <c:v>95.660803574357615</c:v>
                </c:pt>
                <c:pt idx="9">
                  <c:v>87.385149988275543</c:v>
                </c:pt>
                <c:pt idx="10">
                  <c:v>80.082251370626935</c:v>
                </c:pt>
                <c:pt idx="11">
                  <c:v>73.573749615656197</c:v>
                </c:pt>
                <c:pt idx="12">
                  <c:v>67.725700115517313</c:v>
                </c:pt>
                <c:pt idx="13">
                  <c:v>62.435170186425253</c:v>
                </c:pt>
                <c:pt idx="14">
                  <c:v>57.621487870340879</c:v>
                </c:pt>
                <c:pt idx="15">
                  <c:v>53.220343457470342</c:v>
                </c:pt>
                <c:pt idx="16">
                  <c:v>49.179703824420081</c:v>
                </c:pt>
                <c:pt idx="17">
                  <c:v>45.4569144192861</c:v>
                </c:pt>
                <c:pt idx="18">
                  <c:v>42.01660030826833</c:v>
                </c:pt>
                <c:pt idx="19">
                  <c:v>38.829117594641303</c:v>
                </c:pt>
                <c:pt idx="20">
                  <c:v>35.869391895053468</c:v>
                </c:pt>
                <c:pt idx="21">
                  <c:v>33.116034134142708</c:v>
                </c:pt>
                <c:pt idx="22">
                  <c:v>30.550658387136114</c:v>
                </c:pt>
                <c:pt idx="23">
                  <c:v>29.09495394310979</c:v>
                </c:pt>
                <c:pt idx="24">
                  <c:v>25.922240854530909</c:v>
                </c:pt>
                <c:pt idx="25">
                  <c:v>23.833182101204279</c:v>
                </c:pt>
                <c:pt idx="26">
                  <c:v>21.879465822846985</c:v>
                </c:pt>
                <c:pt idx="27">
                  <c:v>20.051609818783248</c:v>
                </c:pt>
                <c:pt idx="28">
                  <c:v>18.341177260241679</c:v>
                </c:pt>
                <c:pt idx="29">
                  <c:v>17.785015822926574</c:v>
                </c:pt>
                <c:pt idx="30">
                  <c:v>15.243199017007754</c:v>
                </c:pt>
                <c:pt idx="31">
                  <c:v>13.842795066071915</c:v>
                </c:pt>
                <c:pt idx="32">
                  <c:v>12.533909042122145</c:v>
                </c:pt>
                <c:pt idx="33">
                  <c:v>11.311545693250668</c:v>
                </c:pt>
                <c:pt idx="34">
                  <c:v>10.171160299606466</c:v>
                </c:pt>
                <c:pt idx="35">
                  <c:v>9.1086057398392875</c:v>
                </c:pt>
                <c:pt idx="36">
                  <c:v>8.1200870783636852</c:v>
                </c:pt>
                <c:pt idx="37">
                  <c:v>7.2021224330400448</c:v>
                </c:pt>
                <c:pt idx="38">
                  <c:v>6.3515091140831403</c:v>
                </c:pt>
              </c:numCache>
            </c:numRef>
          </c:yVal>
          <c:smooth val="1"/>
          <c:extLst>
            <c:ext xmlns:c16="http://schemas.microsoft.com/office/drawing/2014/chart" uri="{C3380CC4-5D6E-409C-BE32-E72D297353CC}">
              <c16:uniqueId val="{00000001-BBAD-4B32-BBB3-E344CF3D4A85}"/>
            </c:ext>
          </c:extLst>
        </c:ser>
        <c:ser>
          <c:idx val="2"/>
          <c:order val="2"/>
          <c:tx>
            <c:v>Load-line</c:v>
          </c:tx>
          <c:spPr>
            <a:ln w="38100" cmpd="dbl">
              <a:solidFill>
                <a:schemeClr val="tx1"/>
              </a:solidFill>
              <a:prstDash val="sysDash"/>
            </a:ln>
          </c:spPr>
          <c:marker>
            <c:symbol val="none"/>
          </c:marker>
          <c:xVal>
            <c:numRef>
              <c:f>'Load-line_II_gener.'!$C$3:$C$12</c:f>
              <c:numCache>
                <c:formatCode>0.000</c:formatCode>
                <c:ptCount val="10"/>
                <c:pt idx="0">
                  <c:v>4.4119000000000002</c:v>
                </c:pt>
                <c:pt idx="1">
                  <c:v>6.4874999999999998</c:v>
                </c:pt>
                <c:pt idx="2">
                  <c:v>8.5000999999999998</c:v>
                </c:pt>
                <c:pt idx="3">
                  <c:v>9.8094000000000001</c:v>
                </c:pt>
                <c:pt idx="4">
                  <c:v>11.414</c:v>
                </c:pt>
                <c:pt idx="5">
                  <c:v>12.054399999999999</c:v>
                </c:pt>
                <c:pt idx="6">
                  <c:v>12.3322</c:v>
                </c:pt>
                <c:pt idx="7">
                  <c:v>13.383800000000001</c:v>
                </c:pt>
                <c:pt idx="8">
                  <c:v>14.491899999999999</c:v>
                </c:pt>
                <c:pt idx="9">
                  <c:v>15.6243</c:v>
                </c:pt>
              </c:numCache>
            </c:numRef>
          </c:xVal>
          <c:yVal>
            <c:numRef>
              <c:f>'Load-line_II_gener.'!$B$3:$B$12</c:f>
              <c:numCache>
                <c:formatCode>0.000</c:formatCode>
                <c:ptCount val="10"/>
                <c:pt idx="0">
                  <c:v>6</c:v>
                </c:pt>
                <c:pt idx="1">
                  <c:v>9</c:v>
                </c:pt>
                <c:pt idx="2">
                  <c:v>12</c:v>
                </c:pt>
                <c:pt idx="3">
                  <c:v>14</c:v>
                </c:pt>
                <c:pt idx="4">
                  <c:v>16.47</c:v>
                </c:pt>
                <c:pt idx="5">
                  <c:v>17.46</c:v>
                </c:pt>
                <c:pt idx="6">
                  <c:v>17.89</c:v>
                </c:pt>
                <c:pt idx="7">
                  <c:v>19.52</c:v>
                </c:pt>
                <c:pt idx="8">
                  <c:v>21.24</c:v>
                </c:pt>
                <c:pt idx="9">
                  <c:v>23</c:v>
                </c:pt>
              </c:numCache>
            </c:numRef>
          </c:yVal>
          <c:smooth val="1"/>
          <c:extLst>
            <c:ext xmlns:c16="http://schemas.microsoft.com/office/drawing/2014/chart" uri="{C3380CC4-5D6E-409C-BE32-E72D297353CC}">
              <c16:uniqueId val="{00000002-BBAD-4B32-BBB3-E344CF3D4A85}"/>
            </c:ext>
          </c:extLst>
        </c:ser>
        <c:dLbls>
          <c:showLegendKey val="0"/>
          <c:showVal val="0"/>
          <c:showCatName val="0"/>
          <c:showSerName val="0"/>
          <c:showPercent val="0"/>
          <c:showBubbleSize val="0"/>
        </c:dLbls>
        <c:axId val="205912152"/>
        <c:axId val="205912544"/>
      </c:scatterChart>
      <c:valAx>
        <c:axId val="205912152"/>
        <c:scaling>
          <c:orientation val="minMax"/>
          <c:max val="15"/>
          <c:min val="6"/>
        </c:scaling>
        <c:delete val="0"/>
        <c:axPos val="b"/>
        <c:minorGridlines>
          <c:spPr>
            <a:ln w="3175">
              <a:solidFill>
                <a:sysClr val="window" lastClr="FFFFFF">
                  <a:lumMod val="85000"/>
                </a:sysClr>
              </a:solidFill>
              <a:prstDash val="solid"/>
            </a:ln>
          </c:spPr>
        </c:minorGridlines>
        <c:title>
          <c:tx>
            <c:rich>
              <a:bodyPr/>
              <a:lstStyle/>
              <a:p>
                <a:pPr>
                  <a:defRPr/>
                </a:pPr>
                <a:r>
                  <a:rPr lang="en-GB"/>
                  <a:t>Total field  (T)</a:t>
                </a:r>
              </a:p>
            </c:rich>
          </c:tx>
          <c:overlay val="0"/>
        </c:title>
        <c:numFmt formatCode="0" sourceLinked="0"/>
        <c:majorTickMark val="out"/>
        <c:minorTickMark val="none"/>
        <c:tickLblPos val="nextTo"/>
        <c:crossAx val="205912544"/>
        <c:crosses val="autoZero"/>
        <c:crossBetween val="midCat"/>
        <c:majorUnit val="1"/>
        <c:minorUnit val="0.5"/>
      </c:valAx>
      <c:valAx>
        <c:axId val="205912544"/>
        <c:scaling>
          <c:orientation val="minMax"/>
          <c:max val="32"/>
          <c:min val="6"/>
        </c:scaling>
        <c:delete val="0"/>
        <c:axPos val="l"/>
        <c:minorGridlines>
          <c:spPr>
            <a:ln w="0">
              <a:solidFill>
                <a:sysClr val="window" lastClr="FFFFFF">
                  <a:lumMod val="85000"/>
                </a:sysClr>
              </a:solidFill>
            </a:ln>
          </c:spPr>
        </c:minorGridlines>
        <c:title>
          <c:tx>
            <c:rich>
              <a:bodyPr rot="-5400000" vert="horz"/>
              <a:lstStyle/>
              <a:p>
                <a:pPr>
                  <a:defRPr/>
                </a:pPr>
                <a:r>
                  <a:rPr lang="en-GB"/>
                  <a:t>Cable current (A)</a:t>
                </a:r>
              </a:p>
            </c:rich>
          </c:tx>
          <c:overlay val="0"/>
        </c:title>
        <c:numFmt formatCode="0" sourceLinked="0"/>
        <c:majorTickMark val="out"/>
        <c:minorTickMark val="none"/>
        <c:tickLblPos val="nextTo"/>
        <c:crossAx val="205912152"/>
        <c:crosses val="autoZero"/>
        <c:crossBetween val="midCat"/>
        <c:minorUnit val="2"/>
      </c:valAx>
    </c:plotArea>
    <c:plotVisOnly val="1"/>
    <c:dispBlanksAs val="gap"/>
    <c:showDLblsOverMax val="0"/>
  </c:chart>
  <c:spPr>
    <a:ln>
      <a:noFill/>
    </a:ln>
  </c:spPr>
  <c:txPr>
    <a:bodyPr/>
    <a:lstStyle/>
    <a:p>
      <a:pPr>
        <a:defRPr sz="1800" b="0">
          <a:latin typeface="Times New Roman" panose="02020603050405020304" pitchFamily="18" charset="0"/>
          <a:cs typeface="Times New Roman" panose="02020603050405020304" pitchFamily="18" charset="0"/>
        </a:defRPr>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0.61232</cdr:x>
      <cdr:y>0.63995</cdr:y>
    </cdr:from>
    <cdr:to>
      <cdr:x>0.79888</cdr:x>
      <cdr:y>0.72434</cdr:y>
    </cdr:to>
    <cdr:sp macro="" textlink="">
      <cdr:nvSpPr>
        <cdr:cNvPr id="2" name="TextBox 1"/>
        <cdr:cNvSpPr txBox="1"/>
      </cdr:nvSpPr>
      <cdr:spPr>
        <a:xfrm xmlns:a="http://schemas.openxmlformats.org/drawingml/2006/main">
          <a:off x="3024005" y="2627696"/>
          <a:ext cx="921367" cy="346510"/>
        </a:xfrm>
        <a:prstGeom xmlns:a="http://schemas.openxmlformats.org/drawingml/2006/main" prst="rect">
          <a:avLst/>
        </a:prstGeom>
        <a:solidFill xmlns:a="http://schemas.openxmlformats.org/drawingml/2006/main">
          <a:schemeClr val="bg1"/>
        </a:solidFill>
        <a:ln xmlns:a="http://schemas.openxmlformats.org/drawingml/2006/main" w="12700">
          <a:solidFill>
            <a:srgbClr val="FF0000"/>
          </a:solidFill>
        </a:ln>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800" b="1">
              <a:solidFill>
                <a:srgbClr val="FF0000"/>
              </a:solidFill>
            </a:rPr>
            <a:t>T = Tcs</a:t>
          </a:r>
        </a:p>
      </cdr:txBody>
    </cdr:sp>
  </cdr:relSizeAnchor>
  <cdr:relSizeAnchor xmlns:cdr="http://schemas.openxmlformats.org/drawingml/2006/chartDrawing">
    <cdr:from>
      <cdr:x>0.70605</cdr:x>
      <cdr:y>0.14309</cdr:y>
    </cdr:from>
    <cdr:to>
      <cdr:x>0.90427</cdr:x>
      <cdr:y>0.23502</cdr:y>
    </cdr:to>
    <cdr:sp macro="" textlink="">
      <cdr:nvSpPr>
        <cdr:cNvPr id="3" name="TextBox 1"/>
        <cdr:cNvSpPr txBox="1"/>
      </cdr:nvSpPr>
      <cdr:spPr>
        <a:xfrm xmlns:a="http://schemas.openxmlformats.org/drawingml/2006/main">
          <a:off x="3486904" y="587533"/>
          <a:ext cx="978972" cy="377469"/>
        </a:xfrm>
        <a:prstGeom xmlns:a="http://schemas.openxmlformats.org/drawingml/2006/main" prst="rect">
          <a:avLst/>
        </a:prstGeom>
        <a:solidFill xmlns:a="http://schemas.openxmlformats.org/drawingml/2006/main">
          <a:schemeClr val="bg1"/>
        </a:solidFill>
        <a:ln xmlns:a="http://schemas.openxmlformats.org/drawingml/2006/main" w="12700">
          <a:solidFill>
            <a:schemeClr val="tx2"/>
          </a:solidFill>
        </a:ln>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800" b="1" dirty="0">
              <a:solidFill>
                <a:schemeClr val="tx2"/>
              </a:solidFill>
            </a:rPr>
            <a:t>T = 1.9 K</a:t>
          </a:r>
        </a:p>
      </cdr:txBody>
    </cdr:sp>
  </cdr:relSizeAnchor>
  <cdr:relSizeAnchor xmlns:cdr="http://schemas.openxmlformats.org/drawingml/2006/chartDrawing">
    <cdr:from>
      <cdr:x>0.20888</cdr:x>
      <cdr:y>0.5717</cdr:y>
    </cdr:from>
    <cdr:to>
      <cdr:x>0.39403</cdr:x>
      <cdr:y>0.79439</cdr:y>
    </cdr:to>
    <cdr:sp macro="" textlink="">
      <cdr:nvSpPr>
        <cdr:cNvPr id="4" name="TextBox 3">
          <a:extLst xmlns:a="http://schemas.openxmlformats.org/drawingml/2006/main">
            <a:ext uri="{FF2B5EF4-FFF2-40B4-BE49-F238E27FC236}">
              <a16:creationId xmlns:a16="http://schemas.microsoft.com/office/drawing/2014/main" id="{318CD13A-C3DA-3085-E62E-2846B81F9DC7}"/>
            </a:ext>
          </a:extLst>
        </cdr:cNvPr>
        <cdr:cNvSpPr txBox="1"/>
      </cdr:nvSpPr>
      <cdr:spPr>
        <a:xfrm xmlns:a="http://schemas.openxmlformats.org/drawingml/2006/main" rot="20228194">
          <a:off x="1031574" y="234746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latin typeface="Times New Roman" panose="02020603050405020304" pitchFamily="18" charset="0"/>
              <a:cs typeface="Times New Roman" panose="02020603050405020304" pitchFamily="18" charset="0"/>
            </a:rPr>
            <a:t>Load line</a:t>
          </a:r>
          <a:endParaRPr lang="en-GB" sz="1800"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0.61606</cdr:x>
      <cdr:y>0.45175</cdr:y>
    </cdr:from>
    <cdr:to>
      <cdr:x>0.67843</cdr:x>
      <cdr:y>0.51739</cdr:y>
    </cdr:to>
    <cdr:sp macro="" textlink="">
      <cdr:nvSpPr>
        <cdr:cNvPr id="5" name="Star: 5 Points 4">
          <a:extLst xmlns:a="http://schemas.openxmlformats.org/drawingml/2006/main">
            <a:ext uri="{FF2B5EF4-FFF2-40B4-BE49-F238E27FC236}">
              <a16:creationId xmlns:a16="http://schemas.microsoft.com/office/drawing/2014/main" id="{94AFD9C4-C942-3E4E-0CF1-7AC33D2579A8}"/>
            </a:ext>
          </a:extLst>
        </cdr:cNvPr>
        <cdr:cNvSpPr/>
      </cdr:nvSpPr>
      <cdr:spPr>
        <a:xfrm xmlns:a="http://schemas.openxmlformats.org/drawingml/2006/main">
          <a:off x="3042498" y="1854943"/>
          <a:ext cx="308008" cy="269507"/>
        </a:xfrm>
        <a:prstGeom xmlns:a="http://schemas.openxmlformats.org/drawingml/2006/main" prst="star5">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0.59198</cdr:x>
      <cdr:y>0.03603</cdr:y>
    </cdr:from>
    <cdr:to>
      <cdr:x>0.65198</cdr:x>
      <cdr:y>0.45873</cdr:y>
    </cdr:to>
    <cdr:sp macro="" textlink="">
      <cdr:nvSpPr>
        <cdr:cNvPr id="6" name="Left Brace 5">
          <a:extLst xmlns:a="http://schemas.openxmlformats.org/drawingml/2006/main">
            <a:ext uri="{FF2B5EF4-FFF2-40B4-BE49-F238E27FC236}">
              <a16:creationId xmlns:a16="http://schemas.microsoft.com/office/drawing/2014/main" id="{557373EB-0661-8F53-595F-767B155623E0}"/>
            </a:ext>
          </a:extLst>
        </cdr:cNvPr>
        <cdr:cNvSpPr/>
      </cdr:nvSpPr>
      <cdr:spPr>
        <a:xfrm xmlns:a="http://schemas.openxmlformats.org/drawingml/2006/main">
          <a:off x="2923563" y="147943"/>
          <a:ext cx="296333" cy="1735667"/>
        </a:xfrm>
        <a:prstGeom xmlns:a="http://schemas.openxmlformats.org/drawingml/2006/main" prst="leftBrac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solidFill>
              <a:srgbClr val="00B050"/>
            </a:solidFill>
          </a:endParaRPr>
        </a:p>
      </cdr:txBody>
    </cdr:sp>
  </cdr:relSizeAnchor>
  <cdr:relSizeAnchor xmlns:cdr="http://schemas.openxmlformats.org/drawingml/2006/chartDrawing">
    <cdr:from>
      <cdr:x>0.69026</cdr:x>
      <cdr:y>0.44626</cdr:y>
    </cdr:from>
    <cdr:to>
      <cdr:x>0.87516</cdr:x>
      <cdr:y>0.52481</cdr:y>
    </cdr:to>
    <cdr:sp macro="" textlink="">
      <cdr:nvSpPr>
        <cdr:cNvPr id="7" name="Left Brace 6">
          <a:extLst xmlns:a="http://schemas.openxmlformats.org/drawingml/2006/main">
            <a:ext uri="{FF2B5EF4-FFF2-40B4-BE49-F238E27FC236}">
              <a16:creationId xmlns:a16="http://schemas.microsoft.com/office/drawing/2014/main" id="{A648FF64-3FF5-BD0E-7BD5-9D40A3699B54}"/>
            </a:ext>
          </a:extLst>
        </cdr:cNvPr>
        <cdr:cNvSpPr/>
      </cdr:nvSpPr>
      <cdr:spPr>
        <a:xfrm xmlns:a="http://schemas.openxmlformats.org/drawingml/2006/main" rot="14701766">
          <a:off x="3704262" y="1537069"/>
          <a:ext cx="322525" cy="913153"/>
        </a:xfrm>
        <a:prstGeom xmlns:a="http://schemas.openxmlformats.org/drawingml/2006/main" prst="leftBrace">
          <a:avLst/>
        </a:prstGeom>
        <a:ln xmlns:a="http://schemas.openxmlformats.org/drawingml/2006/main">
          <a:solidFill>
            <a:srgbClr val="7030A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0.47712</cdr:x>
      <cdr:y>0.05871</cdr:y>
    </cdr:from>
    <cdr:to>
      <cdr:x>0.64341</cdr:x>
      <cdr:y>0.29171</cdr:y>
    </cdr:to>
    <cdr:sp macro="" textlink="">
      <cdr:nvSpPr>
        <cdr:cNvPr id="8" name="TextBox 7">
          <a:extLst xmlns:a="http://schemas.openxmlformats.org/drawingml/2006/main">
            <a:ext uri="{FF2B5EF4-FFF2-40B4-BE49-F238E27FC236}">
              <a16:creationId xmlns:a16="http://schemas.microsoft.com/office/drawing/2014/main" id="{BC43BFC7-A0E6-7A05-C4C2-F8B6598F0561}"/>
            </a:ext>
          </a:extLst>
        </cdr:cNvPr>
        <cdr:cNvSpPr txBox="1"/>
      </cdr:nvSpPr>
      <cdr:spPr>
        <a:xfrm xmlns:a="http://schemas.openxmlformats.org/drawingml/2006/main">
          <a:off x="2356298" y="241077"/>
          <a:ext cx="821266" cy="95673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solidFill>
                <a:srgbClr val="00B050"/>
              </a:solidFill>
              <a:latin typeface="Times New Roman" panose="02020603050405020304" pitchFamily="18" charset="0"/>
              <a:cs typeface="Times New Roman" panose="02020603050405020304" pitchFamily="18" charset="0"/>
            </a:rPr>
            <a:t>Current </a:t>
          </a:r>
        </a:p>
        <a:p xmlns:a="http://schemas.openxmlformats.org/drawingml/2006/main">
          <a:r>
            <a:rPr lang="en-US" sz="1400" dirty="0">
              <a:solidFill>
                <a:srgbClr val="00B050"/>
              </a:solidFill>
              <a:latin typeface="Times New Roman" panose="02020603050405020304" pitchFamily="18" charset="0"/>
              <a:cs typeface="Times New Roman" panose="02020603050405020304" pitchFamily="18" charset="0"/>
            </a:rPr>
            <a:t>margin</a:t>
          </a:r>
          <a:endParaRPr lang="en-GB" sz="1400" dirty="0">
            <a:solidFill>
              <a:srgbClr val="00B050"/>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0.76869</cdr:x>
      <cdr:y>0.48939</cdr:y>
    </cdr:from>
    <cdr:to>
      <cdr:x>0.93498</cdr:x>
      <cdr:y>0.72239</cdr:y>
    </cdr:to>
    <cdr:sp macro="" textlink="">
      <cdr:nvSpPr>
        <cdr:cNvPr id="9" name="TextBox 1">
          <a:extLst xmlns:a="http://schemas.openxmlformats.org/drawingml/2006/main">
            <a:ext uri="{FF2B5EF4-FFF2-40B4-BE49-F238E27FC236}">
              <a16:creationId xmlns:a16="http://schemas.microsoft.com/office/drawing/2014/main" id="{969BBC65-A499-857B-E2FF-82EE4D3656F8}"/>
            </a:ext>
          </a:extLst>
        </cdr:cNvPr>
        <cdr:cNvSpPr txBox="1"/>
      </cdr:nvSpPr>
      <cdr:spPr>
        <a:xfrm xmlns:a="http://schemas.openxmlformats.org/drawingml/2006/main" rot="20004174">
          <a:off x="3796260" y="2009474"/>
          <a:ext cx="821266" cy="95673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solidFill>
                <a:srgbClr val="7030A0"/>
              </a:solidFill>
              <a:latin typeface="Times New Roman" panose="02020603050405020304" pitchFamily="18" charset="0"/>
              <a:cs typeface="Times New Roman" panose="02020603050405020304" pitchFamily="18" charset="0"/>
            </a:rPr>
            <a:t>Load line </a:t>
          </a:r>
        </a:p>
        <a:p xmlns:a="http://schemas.openxmlformats.org/drawingml/2006/main">
          <a:pPr algn="ctr"/>
          <a:r>
            <a:rPr lang="en-US" sz="1400" dirty="0">
              <a:solidFill>
                <a:srgbClr val="7030A0"/>
              </a:solidFill>
              <a:latin typeface="Times New Roman" panose="02020603050405020304" pitchFamily="18" charset="0"/>
              <a:cs typeface="Times New Roman" panose="02020603050405020304" pitchFamily="18" charset="0"/>
            </a:rPr>
            <a:t>margin</a:t>
          </a:r>
          <a:endParaRPr lang="en-GB" sz="1400" dirty="0">
            <a:solidFill>
              <a:srgbClr val="7030A0"/>
            </a:solidFill>
            <a:latin typeface="Times New Roman" panose="02020603050405020304" pitchFamily="18" charset="0"/>
            <a:cs typeface="Times New Roman" panose="0202060305040502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B665D39-C4FB-4281-AF85-F36D62F46A0B}" type="datetimeFigureOut">
              <a:rPr lang="en-GB" smtClean="0"/>
              <a:t>03/06/2025</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FB07D0A5-6A67-4FCA-91DC-03256FD34D47}" type="slidenum">
              <a:rPr lang="en-GB" smtClean="0"/>
              <a:t>‹#›</a:t>
            </a:fld>
            <a:endParaRPr lang="en-GB"/>
          </a:p>
        </p:txBody>
      </p:sp>
    </p:spTree>
    <p:extLst>
      <p:ext uri="{BB962C8B-B14F-4D97-AF65-F5344CB8AC3E}">
        <p14:creationId xmlns:p14="http://schemas.microsoft.com/office/powerpoint/2010/main" val="2558375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4CD14-71A4-31DE-6186-EF49F61929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AE07586-130E-880D-DD3E-4E1C1628EC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64C1CE-DB87-EA8B-855C-CED3DAC4BA44}"/>
              </a:ext>
            </a:extLst>
          </p:cNvPr>
          <p:cNvSpPr>
            <a:spLocks noGrp="1"/>
          </p:cNvSpPr>
          <p:nvPr>
            <p:ph type="dt" sz="half" idx="10"/>
          </p:nvPr>
        </p:nvSpPr>
        <p:spPr/>
        <p:txBody>
          <a:bodyPr/>
          <a:lstStyle/>
          <a:p>
            <a:r>
              <a:rPr lang="en-US" dirty="0"/>
              <a:t>2023</a:t>
            </a:r>
            <a:endParaRPr lang="en-GB" dirty="0"/>
          </a:p>
        </p:txBody>
      </p:sp>
      <p:sp>
        <p:nvSpPr>
          <p:cNvPr id="5" name="Footer Placeholder 4">
            <a:extLst>
              <a:ext uri="{FF2B5EF4-FFF2-40B4-BE49-F238E27FC236}">
                <a16:creationId xmlns:a16="http://schemas.microsoft.com/office/drawing/2014/main" id="{0E3C6B00-E19D-A024-290C-025CC8F63687}"/>
              </a:ext>
            </a:extLst>
          </p:cNvPr>
          <p:cNvSpPr>
            <a:spLocks noGrp="1"/>
          </p:cNvSpPr>
          <p:nvPr>
            <p:ph type="ftr" sz="quarter" idx="11"/>
          </p:nvPr>
        </p:nvSpPr>
        <p:spPr/>
        <p:txBody>
          <a:bodyPr/>
          <a:lstStyle/>
          <a:p>
            <a:r>
              <a:rPr lang="en-GB"/>
              <a:t>Susana Izquierdo Bermudez</a:t>
            </a:r>
          </a:p>
        </p:txBody>
      </p:sp>
      <p:sp>
        <p:nvSpPr>
          <p:cNvPr id="6" name="Slide Number Placeholder 5">
            <a:extLst>
              <a:ext uri="{FF2B5EF4-FFF2-40B4-BE49-F238E27FC236}">
                <a16:creationId xmlns:a16="http://schemas.microsoft.com/office/drawing/2014/main" id="{6B271D59-1ED3-9134-4F57-3B5EACAC7A6E}"/>
              </a:ext>
            </a:extLst>
          </p:cNvPr>
          <p:cNvSpPr>
            <a:spLocks noGrp="1"/>
          </p:cNvSpPr>
          <p:nvPr>
            <p:ph type="sldNum" sz="quarter" idx="12"/>
          </p:nvPr>
        </p:nvSpPr>
        <p:spPr/>
        <p:txBody>
          <a:bodyPr/>
          <a:lstStyle/>
          <a:p>
            <a:fld id="{1901C496-3C0B-4598-8BB5-4E8323612518}" type="slidenum">
              <a:rPr lang="en-GB" smtClean="0"/>
              <a:t>‹#›</a:t>
            </a:fld>
            <a:endParaRPr lang="en-GB"/>
          </a:p>
        </p:txBody>
      </p:sp>
    </p:spTree>
    <p:extLst>
      <p:ext uri="{BB962C8B-B14F-4D97-AF65-F5344CB8AC3E}">
        <p14:creationId xmlns:p14="http://schemas.microsoft.com/office/powerpoint/2010/main" val="2133014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80F03D-5635-3925-FC35-CA30917F4C74}"/>
              </a:ext>
            </a:extLst>
          </p:cNvPr>
          <p:cNvSpPr>
            <a:spLocks noGrp="1"/>
          </p:cNvSpPr>
          <p:nvPr>
            <p:ph idx="1"/>
          </p:nvPr>
        </p:nvSpPr>
        <p:spPr>
          <a:xfrm>
            <a:off x="424543" y="1134836"/>
            <a:ext cx="11307536" cy="5042127"/>
          </a:xfrm>
        </p:spPr>
        <p:txBody>
          <a:bodyPr/>
          <a:lstStyle>
            <a:lvl1pPr>
              <a:buClr>
                <a:srgbClr val="002060"/>
              </a:buClr>
              <a:defRPr/>
            </a:lvl1pPr>
            <a:lvl2pPr>
              <a:buClr>
                <a:srgbClr val="002060"/>
              </a:buClr>
              <a:defRPr/>
            </a:lvl2pPr>
            <a:lvl3pPr>
              <a:buClr>
                <a:srgbClr val="002060"/>
              </a:buClr>
              <a:defRPr/>
            </a:lvl3pPr>
            <a:lvl4pPr>
              <a:buClr>
                <a:srgbClr val="002060"/>
              </a:buClr>
              <a:defRPr/>
            </a:lvl4pPr>
            <a:lvl5pPr>
              <a:buClr>
                <a:srgbClr val="002060"/>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extBox 6">
            <a:extLst>
              <a:ext uri="{FF2B5EF4-FFF2-40B4-BE49-F238E27FC236}">
                <a16:creationId xmlns:a16="http://schemas.microsoft.com/office/drawing/2014/main" id="{56713590-91C3-DD21-73D6-6257E7FC18B2}"/>
              </a:ext>
            </a:extLst>
          </p:cNvPr>
          <p:cNvSpPr txBox="1"/>
          <p:nvPr userDrawn="1"/>
        </p:nvSpPr>
        <p:spPr>
          <a:xfrm>
            <a:off x="4705715" y="6505212"/>
            <a:ext cx="2196179" cy="307777"/>
          </a:xfrm>
          <a:prstGeom prst="rect">
            <a:avLst/>
          </a:prstGeom>
          <a:noFill/>
        </p:spPr>
        <p:txBody>
          <a:bodyPr wrap="none" rtlCol="0">
            <a:spAutoFit/>
          </a:bodyPr>
          <a:lstStyle/>
          <a:p>
            <a:r>
              <a:rPr lang="en-US" sz="1400" i="1" dirty="0">
                <a:solidFill>
                  <a:srgbClr val="002060"/>
                </a:solidFill>
                <a:latin typeface="Times New Roman" panose="02020603050405020304" pitchFamily="18" charset="0"/>
                <a:cs typeface="Times New Roman" panose="02020603050405020304" pitchFamily="18" charset="0"/>
              </a:rPr>
              <a:t>Susana Izquierdo Bermudez</a:t>
            </a:r>
            <a:endParaRPr lang="en-GB" sz="1400" i="1" dirty="0">
              <a:solidFill>
                <a:srgbClr val="002060"/>
              </a:solidFill>
              <a:latin typeface="Times New Roman" panose="02020603050405020304" pitchFamily="18" charset="0"/>
              <a:cs typeface="Times New Roman" panose="02020603050405020304" pitchFamily="18" charset="0"/>
            </a:endParaRPr>
          </a:p>
        </p:txBody>
      </p:sp>
      <p:sp>
        <p:nvSpPr>
          <p:cNvPr id="9" name="Slide Number Placeholder 5">
            <a:extLst>
              <a:ext uri="{FF2B5EF4-FFF2-40B4-BE49-F238E27FC236}">
                <a16:creationId xmlns:a16="http://schemas.microsoft.com/office/drawing/2014/main" id="{5E9A77F8-5F8F-5B08-BFA5-F903D7E504F4}"/>
              </a:ext>
            </a:extLst>
          </p:cNvPr>
          <p:cNvSpPr>
            <a:spLocks noGrp="1"/>
          </p:cNvSpPr>
          <p:nvPr>
            <p:ph type="sldNum" sz="quarter" idx="12"/>
          </p:nvPr>
        </p:nvSpPr>
        <p:spPr>
          <a:xfrm>
            <a:off x="9283700" y="6494579"/>
            <a:ext cx="2743200" cy="365125"/>
          </a:xfrm>
        </p:spPr>
        <p:txBody>
          <a:bodyPr/>
          <a:lstStyle>
            <a:lvl1pPr>
              <a:defRPr>
                <a:solidFill>
                  <a:srgbClr val="002060"/>
                </a:solidFill>
                <a:latin typeface="Times New Roman" panose="02020603050405020304" pitchFamily="18" charset="0"/>
                <a:cs typeface="Times New Roman" panose="02020603050405020304" pitchFamily="18" charset="0"/>
              </a:defRPr>
            </a:lvl1pPr>
          </a:lstStyle>
          <a:p>
            <a:fld id="{1901C496-3C0B-4598-8BB5-4E8323612518}" type="slidenum">
              <a:rPr lang="en-GB" smtClean="0"/>
              <a:pPr/>
              <a:t>‹#›</a:t>
            </a:fld>
            <a:endParaRPr lang="en-GB"/>
          </a:p>
        </p:txBody>
      </p:sp>
      <p:sp>
        <p:nvSpPr>
          <p:cNvPr id="10" name="Title Placeholder 1">
            <a:extLst>
              <a:ext uri="{FF2B5EF4-FFF2-40B4-BE49-F238E27FC236}">
                <a16:creationId xmlns:a16="http://schemas.microsoft.com/office/drawing/2014/main" id="{781CE1C1-BC50-4346-0F52-629728ECC7EF}"/>
              </a:ext>
            </a:extLst>
          </p:cNvPr>
          <p:cNvSpPr>
            <a:spLocks noGrp="1"/>
          </p:cNvSpPr>
          <p:nvPr>
            <p:ph type="title"/>
          </p:nvPr>
        </p:nvSpPr>
        <p:spPr>
          <a:xfrm>
            <a:off x="838200" y="-19050"/>
            <a:ext cx="10515600" cy="967563"/>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1208612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AD612-C001-684D-DC27-41E906C8C5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42B8B4-26CD-447B-261D-5AFD3F1C16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lide Number Placeholder 5">
            <a:extLst>
              <a:ext uri="{FF2B5EF4-FFF2-40B4-BE49-F238E27FC236}">
                <a16:creationId xmlns:a16="http://schemas.microsoft.com/office/drawing/2014/main" id="{925F9688-4EB8-5DA4-8D4B-5458B290C0B0}"/>
              </a:ext>
            </a:extLst>
          </p:cNvPr>
          <p:cNvSpPr>
            <a:spLocks noGrp="1"/>
          </p:cNvSpPr>
          <p:nvPr>
            <p:ph type="sldNum" sz="quarter" idx="12"/>
          </p:nvPr>
        </p:nvSpPr>
        <p:spPr>
          <a:xfrm>
            <a:off x="8610600" y="6356350"/>
            <a:ext cx="2743200" cy="365125"/>
          </a:xfrm>
        </p:spPr>
        <p:txBody>
          <a:bodyPr/>
          <a:lstStyle/>
          <a:p>
            <a:fld id="{1901C496-3C0B-4598-8BB5-4E8323612518}" type="slidenum">
              <a:rPr lang="en-GB" smtClean="0"/>
              <a:t>‹#›</a:t>
            </a:fld>
            <a:endParaRPr lang="en-GB"/>
          </a:p>
        </p:txBody>
      </p:sp>
      <p:sp>
        <p:nvSpPr>
          <p:cNvPr id="8" name="Footer Placeholder 4">
            <a:extLst>
              <a:ext uri="{FF2B5EF4-FFF2-40B4-BE49-F238E27FC236}">
                <a16:creationId xmlns:a16="http://schemas.microsoft.com/office/drawing/2014/main" id="{D1491515-8805-74F3-6678-58D6C584D21E}"/>
              </a:ext>
            </a:extLst>
          </p:cNvPr>
          <p:cNvSpPr>
            <a:spLocks noGrp="1"/>
          </p:cNvSpPr>
          <p:nvPr>
            <p:ph type="ftr" sz="quarter" idx="11"/>
          </p:nvPr>
        </p:nvSpPr>
        <p:spPr>
          <a:xfrm>
            <a:off x="4038600" y="6356350"/>
            <a:ext cx="4114800" cy="365125"/>
          </a:xfrm>
        </p:spPr>
        <p:txBody>
          <a:bodyPr/>
          <a:lstStyle/>
          <a:p>
            <a:r>
              <a:rPr lang="en-US" dirty="0"/>
              <a:t>Susana Izquierdo Bermudez</a:t>
            </a:r>
            <a:endParaRPr lang="en-GB" dirty="0"/>
          </a:p>
        </p:txBody>
      </p:sp>
      <p:sp>
        <p:nvSpPr>
          <p:cNvPr id="9" name="Date Placeholder 3">
            <a:extLst>
              <a:ext uri="{FF2B5EF4-FFF2-40B4-BE49-F238E27FC236}">
                <a16:creationId xmlns:a16="http://schemas.microsoft.com/office/drawing/2014/main" id="{3635D62C-911D-FC73-E3E8-A1AAC93ADC81}"/>
              </a:ext>
            </a:extLst>
          </p:cNvPr>
          <p:cNvSpPr>
            <a:spLocks noGrp="1"/>
          </p:cNvSpPr>
          <p:nvPr>
            <p:ph type="dt" sz="half" idx="10"/>
          </p:nvPr>
        </p:nvSpPr>
        <p:spPr>
          <a:xfrm>
            <a:off x="838200" y="6356350"/>
            <a:ext cx="2743200" cy="365125"/>
          </a:xfrm>
        </p:spPr>
        <p:txBody>
          <a:bodyPr/>
          <a:lstStyle/>
          <a:p>
            <a:r>
              <a:rPr lang="en-US"/>
              <a:t>25/05/2023</a:t>
            </a:r>
            <a:endParaRPr lang="en-GB" dirty="0"/>
          </a:p>
        </p:txBody>
      </p:sp>
    </p:spTree>
    <p:extLst>
      <p:ext uri="{BB962C8B-B14F-4D97-AF65-F5344CB8AC3E}">
        <p14:creationId xmlns:p14="http://schemas.microsoft.com/office/powerpoint/2010/main" val="793599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2FE7B-EA66-39D8-84CE-CF9629956D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A57E05B-E519-A82D-FC1A-BA4E33A42A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9DFFC2-A070-15E5-1698-F421709346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Slide Number Placeholder 5">
            <a:extLst>
              <a:ext uri="{FF2B5EF4-FFF2-40B4-BE49-F238E27FC236}">
                <a16:creationId xmlns:a16="http://schemas.microsoft.com/office/drawing/2014/main" id="{024A1E78-0B2C-7025-C56F-0E329BBA5028}"/>
              </a:ext>
            </a:extLst>
          </p:cNvPr>
          <p:cNvSpPr>
            <a:spLocks noGrp="1"/>
          </p:cNvSpPr>
          <p:nvPr>
            <p:ph type="sldNum" sz="quarter" idx="12"/>
          </p:nvPr>
        </p:nvSpPr>
        <p:spPr>
          <a:xfrm>
            <a:off x="8610600" y="6356350"/>
            <a:ext cx="2743200" cy="365125"/>
          </a:xfrm>
        </p:spPr>
        <p:txBody>
          <a:bodyPr/>
          <a:lstStyle/>
          <a:p>
            <a:fld id="{1901C496-3C0B-4598-8BB5-4E8323612518}" type="slidenum">
              <a:rPr lang="en-GB" smtClean="0"/>
              <a:t>‹#›</a:t>
            </a:fld>
            <a:endParaRPr lang="en-GB"/>
          </a:p>
        </p:txBody>
      </p:sp>
      <p:sp>
        <p:nvSpPr>
          <p:cNvPr id="9" name="Footer Placeholder 4">
            <a:extLst>
              <a:ext uri="{FF2B5EF4-FFF2-40B4-BE49-F238E27FC236}">
                <a16:creationId xmlns:a16="http://schemas.microsoft.com/office/drawing/2014/main" id="{F21CECFA-A04C-3D66-4B0F-92C703CC7A80}"/>
              </a:ext>
            </a:extLst>
          </p:cNvPr>
          <p:cNvSpPr>
            <a:spLocks noGrp="1"/>
          </p:cNvSpPr>
          <p:nvPr>
            <p:ph type="ftr" sz="quarter" idx="11"/>
          </p:nvPr>
        </p:nvSpPr>
        <p:spPr>
          <a:xfrm>
            <a:off x="4038600" y="6356350"/>
            <a:ext cx="4114800" cy="365125"/>
          </a:xfrm>
        </p:spPr>
        <p:txBody>
          <a:bodyPr/>
          <a:lstStyle/>
          <a:p>
            <a:r>
              <a:rPr lang="en-US" dirty="0"/>
              <a:t>Susana Izquierdo Bermudez</a:t>
            </a:r>
            <a:endParaRPr lang="en-GB" dirty="0"/>
          </a:p>
        </p:txBody>
      </p:sp>
      <p:sp>
        <p:nvSpPr>
          <p:cNvPr id="10" name="Date Placeholder 3">
            <a:extLst>
              <a:ext uri="{FF2B5EF4-FFF2-40B4-BE49-F238E27FC236}">
                <a16:creationId xmlns:a16="http://schemas.microsoft.com/office/drawing/2014/main" id="{CE13816F-18FD-FD7B-BB2C-323E1A53085D}"/>
              </a:ext>
            </a:extLst>
          </p:cNvPr>
          <p:cNvSpPr>
            <a:spLocks noGrp="1"/>
          </p:cNvSpPr>
          <p:nvPr>
            <p:ph type="dt" sz="half" idx="10"/>
          </p:nvPr>
        </p:nvSpPr>
        <p:spPr>
          <a:xfrm>
            <a:off x="838200" y="6356350"/>
            <a:ext cx="2743200" cy="365125"/>
          </a:xfrm>
        </p:spPr>
        <p:txBody>
          <a:bodyPr/>
          <a:lstStyle/>
          <a:p>
            <a:r>
              <a:rPr lang="en-US" dirty="0"/>
              <a:t>2023</a:t>
            </a:r>
            <a:endParaRPr lang="en-GB" dirty="0"/>
          </a:p>
        </p:txBody>
      </p:sp>
    </p:spTree>
    <p:extLst>
      <p:ext uri="{BB962C8B-B14F-4D97-AF65-F5344CB8AC3E}">
        <p14:creationId xmlns:p14="http://schemas.microsoft.com/office/powerpoint/2010/main" val="268240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F37EA-E24F-1D72-4C29-5189A79EBE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33B8123-7873-9E41-718B-BEB8488A52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95E46C-6F16-52B0-A608-3F200B6610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4E32C47-F02D-E7B1-A51B-B75DB1D690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E538DB-7A02-FC11-27FF-73E97065AF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E102D2F-AC54-EB2B-D651-5F8267E279F6}"/>
              </a:ext>
            </a:extLst>
          </p:cNvPr>
          <p:cNvSpPr>
            <a:spLocks noGrp="1"/>
          </p:cNvSpPr>
          <p:nvPr>
            <p:ph type="dt" sz="half" idx="10"/>
          </p:nvPr>
        </p:nvSpPr>
        <p:spPr/>
        <p:txBody>
          <a:bodyPr/>
          <a:lstStyle/>
          <a:p>
            <a:r>
              <a:rPr lang="en-US" dirty="0"/>
              <a:t>2023</a:t>
            </a:r>
            <a:endParaRPr lang="en-GB" dirty="0"/>
          </a:p>
        </p:txBody>
      </p:sp>
      <p:sp>
        <p:nvSpPr>
          <p:cNvPr id="8" name="Footer Placeholder 7">
            <a:extLst>
              <a:ext uri="{FF2B5EF4-FFF2-40B4-BE49-F238E27FC236}">
                <a16:creationId xmlns:a16="http://schemas.microsoft.com/office/drawing/2014/main" id="{613D2EDB-0FD8-772C-AD76-52D17FFADBC0}"/>
              </a:ext>
            </a:extLst>
          </p:cNvPr>
          <p:cNvSpPr>
            <a:spLocks noGrp="1"/>
          </p:cNvSpPr>
          <p:nvPr>
            <p:ph type="ftr" sz="quarter" idx="11"/>
          </p:nvPr>
        </p:nvSpPr>
        <p:spPr/>
        <p:txBody>
          <a:bodyPr/>
          <a:lstStyle/>
          <a:p>
            <a:r>
              <a:rPr lang="en-GB"/>
              <a:t>Susana Izquierdo Bermudez</a:t>
            </a:r>
          </a:p>
        </p:txBody>
      </p:sp>
      <p:sp>
        <p:nvSpPr>
          <p:cNvPr id="9" name="Slide Number Placeholder 8">
            <a:extLst>
              <a:ext uri="{FF2B5EF4-FFF2-40B4-BE49-F238E27FC236}">
                <a16:creationId xmlns:a16="http://schemas.microsoft.com/office/drawing/2014/main" id="{98B8BE2B-967F-D91D-9F95-1B8B427D2B39}"/>
              </a:ext>
            </a:extLst>
          </p:cNvPr>
          <p:cNvSpPr>
            <a:spLocks noGrp="1"/>
          </p:cNvSpPr>
          <p:nvPr>
            <p:ph type="sldNum" sz="quarter" idx="12"/>
          </p:nvPr>
        </p:nvSpPr>
        <p:spPr/>
        <p:txBody>
          <a:bodyPr/>
          <a:lstStyle/>
          <a:p>
            <a:fld id="{1901C496-3C0B-4598-8BB5-4E8323612518}" type="slidenum">
              <a:rPr lang="en-GB" smtClean="0"/>
              <a:t>‹#›</a:t>
            </a:fld>
            <a:endParaRPr lang="en-GB"/>
          </a:p>
        </p:txBody>
      </p:sp>
    </p:spTree>
    <p:extLst>
      <p:ext uri="{BB962C8B-B14F-4D97-AF65-F5344CB8AC3E}">
        <p14:creationId xmlns:p14="http://schemas.microsoft.com/office/powerpoint/2010/main" val="1835095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12192000" cy="980729"/>
          </a:xfrm>
          <a:solidFill>
            <a:srgbClr val="0070C0"/>
          </a:solidFill>
        </p:spPr>
        <p:txBody>
          <a:bodyPr/>
          <a:lstStyle>
            <a:lvl1pPr algn="ctr">
              <a:defRPr>
                <a:solidFill>
                  <a:schemeClr val="bg1"/>
                </a:solidFill>
                <a:latin typeface="Times New Roman" panose="02020603050405020304" pitchFamily="18" charset="0"/>
                <a:cs typeface="Times New Roman" panose="02020603050405020304" pitchFamily="18" charset="0"/>
              </a:defRPr>
            </a:lvl1pPr>
          </a:lstStyle>
          <a:p>
            <a:r>
              <a:rPr kumimoji="0" lang="en-US" dirty="0"/>
              <a:t>Click to edit Master title style</a:t>
            </a:r>
          </a:p>
        </p:txBody>
      </p:sp>
      <p:sp>
        <p:nvSpPr>
          <p:cNvPr id="3" name="Espace réservé du contenu 2"/>
          <p:cNvSpPr>
            <a:spLocks noGrp="1"/>
          </p:cNvSpPr>
          <p:nvPr>
            <p:ph idx="1"/>
          </p:nvPr>
        </p:nvSpPr>
        <p:spPr>
          <a:xfrm>
            <a:off x="609600" y="1124745"/>
            <a:ext cx="10969139" cy="4868283"/>
          </a:xfrm>
        </p:spPr>
        <p:txBody>
          <a:bodyPr/>
          <a:lstStyle>
            <a:lvl1pPr>
              <a:buClr>
                <a:srgbClr val="002060"/>
              </a:buClr>
              <a:defRPr>
                <a:solidFill>
                  <a:srgbClr val="002060"/>
                </a:solidFill>
                <a:latin typeface="Times New Roman" panose="02020603050405020304" pitchFamily="18" charset="0"/>
                <a:cs typeface="Times New Roman" panose="02020603050405020304" pitchFamily="18" charset="0"/>
              </a:defRPr>
            </a:lvl1pPr>
            <a:lvl2pPr>
              <a:buClr>
                <a:srgbClr val="002060"/>
              </a:buClr>
              <a:defRPr>
                <a:solidFill>
                  <a:srgbClr val="002060"/>
                </a:solidFill>
                <a:latin typeface="Times New Roman" panose="02020603050405020304" pitchFamily="18" charset="0"/>
                <a:cs typeface="Times New Roman" panose="02020603050405020304" pitchFamily="18" charset="0"/>
              </a:defRPr>
            </a:lvl2pPr>
            <a:lvl3pPr>
              <a:buClr>
                <a:srgbClr val="002060"/>
              </a:buClr>
              <a:defRPr>
                <a:solidFill>
                  <a:srgbClr val="002060"/>
                </a:solidFill>
                <a:latin typeface="Times New Roman" panose="02020603050405020304" pitchFamily="18" charset="0"/>
                <a:cs typeface="Times New Roman" panose="02020603050405020304" pitchFamily="18" charset="0"/>
              </a:defRPr>
            </a:lvl3pPr>
            <a:lvl4pPr>
              <a:buClr>
                <a:srgbClr val="002060"/>
              </a:buClr>
              <a:defRPr>
                <a:solidFill>
                  <a:srgbClr val="002060"/>
                </a:solidFill>
                <a:latin typeface="Times New Roman" panose="02020603050405020304" pitchFamily="18" charset="0"/>
                <a:cs typeface="Times New Roman" panose="02020603050405020304" pitchFamily="18" charset="0"/>
              </a:defRPr>
            </a:lvl4pPr>
            <a:lvl5pPr>
              <a:buClr>
                <a:srgbClr val="002060"/>
              </a:buClr>
              <a:defRPr>
                <a:solidFill>
                  <a:srgbClr val="002060"/>
                </a:solidFill>
                <a:latin typeface="Times New Roman" panose="02020603050405020304" pitchFamily="18" charset="0"/>
                <a:cs typeface="Times New Roman" panose="02020603050405020304" pitchFamily="18"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Slide Number Placeholder 5"/>
          <p:cNvSpPr>
            <a:spLocks noGrp="1"/>
          </p:cNvSpPr>
          <p:nvPr>
            <p:ph type="sldNum" sz="quarter" idx="12"/>
          </p:nvPr>
        </p:nvSpPr>
        <p:spPr>
          <a:xfrm>
            <a:off x="10896533" y="6356350"/>
            <a:ext cx="685867" cy="385018"/>
          </a:xfrm>
          <a:prstGeom prst="rect">
            <a:avLst/>
          </a:prstGeom>
        </p:spPr>
        <p:txBody>
          <a:bodyPr/>
          <a:lstStyle/>
          <a:p>
            <a:fld id="{91FE0CF9-301C-4DC2-9DD4-D8FCF2197C95}" type="slidenum">
              <a:rPr lang="en-GB" smtClean="0"/>
              <a:t>‹#›</a:t>
            </a:fld>
            <a:endParaRPr lang="en-GB"/>
          </a:p>
        </p:txBody>
      </p:sp>
    </p:spTree>
    <p:extLst>
      <p:ext uri="{BB962C8B-B14F-4D97-AF65-F5344CB8AC3E}">
        <p14:creationId xmlns:p14="http://schemas.microsoft.com/office/powerpoint/2010/main" val="3657476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547680"/>
            <a:ext cx="8836000" cy="441319"/>
          </a:xfrm>
        </p:spPr>
        <p:txBody>
          <a:bodyPr/>
          <a:lstStyle>
            <a:lvl1pPr>
              <a:defRPr/>
            </a:lvl1pPr>
          </a:lstStyle>
          <a:p>
            <a:r>
              <a:rPr lang="es-ES" dirty="0"/>
              <a:t>Susana Izquierdo Bermudez, </a:t>
            </a:r>
            <a:r>
              <a:rPr lang="en-US" dirty="0"/>
              <a:t>ASC22</a:t>
            </a:r>
            <a:endParaRPr lang="en-GB" noProof="0" dirty="0"/>
          </a:p>
          <a:p>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02132" y="6247562"/>
            <a:ext cx="577444" cy="577444"/>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90405"/>
            <a:ext cx="1645563" cy="767595"/>
          </a:xfrm>
          <a:prstGeom prst="rect">
            <a:avLst/>
          </a:prstGeom>
        </p:spPr>
      </p:pic>
    </p:spTree>
    <p:extLst>
      <p:ext uri="{BB962C8B-B14F-4D97-AF65-F5344CB8AC3E}">
        <p14:creationId xmlns:p14="http://schemas.microsoft.com/office/powerpoint/2010/main" val="539447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D586265-7324-457C-D7AE-8BDDE0CD2186}"/>
              </a:ext>
            </a:extLst>
          </p:cNvPr>
          <p:cNvSpPr/>
          <p:nvPr userDrawn="1"/>
        </p:nvSpPr>
        <p:spPr>
          <a:xfrm>
            <a:off x="0" y="-36412"/>
            <a:ext cx="12192000" cy="1001612"/>
          </a:xfrm>
          <a:prstGeom prst="rect">
            <a:avLst/>
          </a:prstGeom>
          <a:solidFill>
            <a:srgbClr val="0070C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 name="Title Placeholder 1">
            <a:extLst>
              <a:ext uri="{FF2B5EF4-FFF2-40B4-BE49-F238E27FC236}">
                <a16:creationId xmlns:a16="http://schemas.microsoft.com/office/drawing/2014/main" id="{4F057BB6-D473-B383-B772-858476A3AA6A}"/>
              </a:ext>
            </a:extLst>
          </p:cNvPr>
          <p:cNvSpPr>
            <a:spLocks noGrp="1"/>
          </p:cNvSpPr>
          <p:nvPr>
            <p:ph type="title"/>
          </p:nvPr>
        </p:nvSpPr>
        <p:spPr>
          <a:xfrm>
            <a:off x="838200" y="-36412"/>
            <a:ext cx="10515600" cy="9906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C25F5F4-CB82-B113-EFDA-E4668639BDC4}"/>
              </a:ext>
            </a:extLst>
          </p:cNvPr>
          <p:cNvSpPr>
            <a:spLocks noGrp="1"/>
          </p:cNvSpPr>
          <p:nvPr>
            <p:ph type="body" idx="1"/>
          </p:nvPr>
        </p:nvSpPr>
        <p:spPr>
          <a:xfrm>
            <a:off x="270933" y="1100667"/>
            <a:ext cx="11717867" cy="507629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F1E5C05C-0DE9-CB34-A154-4F466EFC9FA6}"/>
              </a:ext>
            </a:extLst>
          </p:cNvPr>
          <p:cNvSpPr>
            <a:spLocks noGrp="1"/>
          </p:cNvSpPr>
          <p:nvPr>
            <p:ph type="dt" sz="half" idx="2"/>
          </p:nvPr>
        </p:nvSpPr>
        <p:spPr>
          <a:xfrm>
            <a:off x="931333" y="6356350"/>
            <a:ext cx="2743200" cy="365125"/>
          </a:xfrm>
          <a:prstGeom prst="rect">
            <a:avLst/>
          </a:prstGeom>
        </p:spPr>
        <p:txBody>
          <a:bodyPr vert="horz" lIns="91440" tIns="45720" rIns="91440" bIns="45720" rtlCol="0" anchor="ctr"/>
          <a:lstStyle>
            <a:lvl1pPr algn="l">
              <a:defRPr sz="1200">
                <a:solidFill>
                  <a:srgbClr val="002060"/>
                </a:solidFill>
                <a:latin typeface="Times New Roman" panose="02020603050405020304" pitchFamily="18" charset="0"/>
                <a:cs typeface="Times New Roman" panose="02020603050405020304" pitchFamily="18" charset="0"/>
              </a:defRPr>
            </a:lvl1pPr>
          </a:lstStyle>
          <a:p>
            <a:r>
              <a:rPr lang="en-US" dirty="0"/>
              <a:t>2025</a:t>
            </a:r>
            <a:endParaRPr lang="en-GB" dirty="0"/>
          </a:p>
        </p:txBody>
      </p:sp>
      <p:sp>
        <p:nvSpPr>
          <p:cNvPr id="5" name="Footer Placeholder 4">
            <a:extLst>
              <a:ext uri="{FF2B5EF4-FFF2-40B4-BE49-F238E27FC236}">
                <a16:creationId xmlns:a16="http://schemas.microsoft.com/office/drawing/2014/main" id="{E6B0BC34-ABBE-460E-4CB8-8A92F7D1ED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rgbClr val="002060"/>
                </a:solidFill>
                <a:latin typeface="Times New Roman" panose="02020603050405020304" pitchFamily="18" charset="0"/>
                <a:cs typeface="Times New Roman" panose="02020603050405020304" pitchFamily="18" charset="0"/>
              </a:defRPr>
            </a:lvl1pPr>
          </a:lstStyle>
          <a:p>
            <a:r>
              <a:rPr lang="en-US" dirty="0"/>
              <a:t>Susana Izquierdo Bermudez</a:t>
            </a:r>
            <a:endParaRPr lang="en-GB" dirty="0"/>
          </a:p>
        </p:txBody>
      </p:sp>
      <p:sp>
        <p:nvSpPr>
          <p:cNvPr id="6" name="Slide Number Placeholder 5">
            <a:extLst>
              <a:ext uri="{FF2B5EF4-FFF2-40B4-BE49-F238E27FC236}">
                <a16:creationId xmlns:a16="http://schemas.microsoft.com/office/drawing/2014/main" id="{180F2B6E-3E1D-78B7-5EF0-C31EB9B0C6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2060"/>
                </a:solidFill>
              </a:defRPr>
            </a:lvl1pPr>
          </a:lstStyle>
          <a:p>
            <a:fld id="{1901C496-3C0B-4598-8BB5-4E8323612518}" type="slidenum">
              <a:rPr lang="en-GB" smtClean="0"/>
              <a:pPr/>
              <a:t>‹#›</a:t>
            </a:fld>
            <a:endParaRPr lang="en-GB"/>
          </a:p>
        </p:txBody>
      </p:sp>
      <p:pic>
        <p:nvPicPr>
          <p:cNvPr id="10" name="Picture 9" descr="A blue logo with a black background&#10;&#10;AI-generated content may be incorrect.">
            <a:extLst>
              <a:ext uri="{FF2B5EF4-FFF2-40B4-BE49-F238E27FC236}">
                <a16:creationId xmlns:a16="http://schemas.microsoft.com/office/drawing/2014/main" id="{FD4726FC-3F87-701F-19A1-929B4F1E063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6620" y="6356350"/>
            <a:ext cx="884820" cy="497711"/>
          </a:xfrm>
          <a:prstGeom prst="rect">
            <a:avLst/>
          </a:prstGeom>
        </p:spPr>
      </p:pic>
    </p:spTree>
    <p:extLst>
      <p:ext uri="{BB962C8B-B14F-4D97-AF65-F5344CB8AC3E}">
        <p14:creationId xmlns:p14="http://schemas.microsoft.com/office/powerpoint/2010/main" val="59060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ctr" defTabSz="914400" rtl="0" eaLnBrk="1" latinLnBrk="0" hangingPunct="1">
        <a:lnSpc>
          <a:spcPct val="90000"/>
        </a:lnSpc>
        <a:spcBef>
          <a:spcPct val="0"/>
        </a:spcBef>
        <a:buNone/>
        <a:defRPr sz="4800" kern="1200">
          <a:solidFill>
            <a:schemeClr val="bg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54007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hyperlink" Target="https://ieeexplore.ieee.org/document/9366979" TargetMode="External"/><Relationship Id="rId2" Type="http://schemas.openxmlformats.org/officeDocument/2006/relationships/hyperlink" Target="NULL" TargetMode="Externa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ieeexplore.ieee.org/document/10018303" TargetMode="Externa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ieeexplore.ieee.org/document/8295236" TargetMode="External"/><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hyperlink" Target="https://ieeexplore.ieee.org/document/9730092" TargetMode="Externa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hyperlink" Target="https://arxiv.org/pdf/arXiv:2203.08869" TargetMode="External"/><Relationship Id="rId7" Type="http://schemas.openxmlformats.org/officeDocument/2006/relationships/image" Target="../media/image46.png"/><Relationship Id="rId2" Type="http://schemas.openxmlformats.org/officeDocument/2006/relationships/hyperlink" Target="https://arxiv.org/abs/arXiv:2203.08869" TargetMode="Externa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hyperlink" Target="https://ieeexplore.ieee.org/document/10359140/" TargetMode="External"/><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emf"/><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lhc-div-mms.web.cern.ch/tests/MAG/Fidel/" TargetMode="External"/><Relationship Id="rId1" Type="http://schemas.openxmlformats.org/officeDocument/2006/relationships/slideLayout" Target="../slideLayouts/slideLayout2.xml"/><Relationship Id="rId5" Type="http://schemas.openxmlformats.org/officeDocument/2006/relationships/image" Target="../media/image57.emf"/><Relationship Id="rId4" Type="http://schemas.openxmlformats.org/officeDocument/2006/relationships/image" Target="../media/image56.emf"/></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slideLayout" Target="../slideLayouts/slideLayout2.xml"/><Relationship Id="rId4" Type="http://schemas.openxmlformats.org/officeDocument/2006/relationships/image" Target="../media/image60.emf"/></Relationships>
</file>

<file path=ppt/slides/_rels/slide3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62.png"/><Relationship Id="rId7" Type="http://schemas.openxmlformats.org/officeDocument/2006/relationships/image" Target="../media/image29.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64.png"/><Relationship Id="rId4" Type="http://schemas.openxmlformats.org/officeDocument/2006/relationships/image" Target="../media/image63.png"/><Relationship Id="rId9"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g"/><Relationship Id="rId1" Type="http://schemas.openxmlformats.org/officeDocument/2006/relationships/slideLayout" Target="../slideLayouts/slideLayout2.xml"/><Relationship Id="rId6" Type="http://schemas.openxmlformats.org/officeDocument/2006/relationships/image" Target="../media/image69.emf"/><Relationship Id="rId5" Type="http://schemas.openxmlformats.org/officeDocument/2006/relationships/image" Target="../media/image68.emf"/><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4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jpeg"/><Relationship Id="rId2" Type="http://schemas.openxmlformats.org/officeDocument/2006/relationships/image" Target="../media/image76.JPG"/><Relationship Id="rId1" Type="http://schemas.openxmlformats.org/officeDocument/2006/relationships/slideLayout" Target="../slideLayouts/slideLayout2.xml"/><Relationship Id="rId6" Type="http://schemas.openxmlformats.org/officeDocument/2006/relationships/image" Target="../media/image80.jpeg"/><Relationship Id="rId5" Type="http://schemas.openxmlformats.org/officeDocument/2006/relationships/image" Target="../media/image79.png"/><Relationship Id="rId4" Type="http://schemas.openxmlformats.org/officeDocument/2006/relationships/image" Target="../media/image78.tif"/></Relationships>
</file>

<file path=ppt/slides/_rels/slide4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6.emf"/><Relationship Id="rId7" Type="http://schemas.openxmlformats.org/officeDocument/2006/relationships/image" Target="../media/image90.png"/><Relationship Id="rId2" Type="http://schemas.openxmlformats.org/officeDocument/2006/relationships/image" Target="../media/image85.jpg"/><Relationship Id="rId1" Type="http://schemas.openxmlformats.org/officeDocument/2006/relationships/slideLayout" Target="../slideLayouts/slideLayout2.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hyperlink" Target="https://indico.cern.ch/category/12408/" TargetMode="External"/><Relationship Id="rId2" Type="http://schemas.openxmlformats.org/officeDocument/2006/relationships/hyperlink" Target="https://indico.cern.ch/event/440690/" TargetMode="External"/><Relationship Id="rId1" Type="http://schemas.openxmlformats.org/officeDocument/2006/relationships/slideLayout" Target="../slideLayouts/slideLayout2.xml"/><Relationship Id="rId4" Type="http://schemas.openxmlformats.org/officeDocument/2006/relationships/hyperlink" Target="https://indico.cern.ch/event/1227234/"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 Id="rId4" Type="http://schemas.openxmlformats.org/officeDocument/2006/relationships/image" Target="../media/image93.jpeg"/></Relationships>
</file>

<file path=ppt/slides/_rels/slide5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G"/><Relationship Id="rId1" Type="http://schemas.openxmlformats.org/officeDocument/2006/relationships/slideLayout" Target="../slideLayouts/slideLayout2.xml"/><Relationship Id="rId6" Type="http://schemas.openxmlformats.org/officeDocument/2006/relationships/image" Target="../media/image98.emf"/><Relationship Id="rId5" Type="http://schemas.openxmlformats.org/officeDocument/2006/relationships/image" Target="../media/image97.jpeg"/><Relationship Id="rId4" Type="http://schemas.openxmlformats.org/officeDocument/2006/relationships/image" Target="../media/image96.jpeg"/></Relationships>
</file>

<file path=ppt/slides/_rels/slide5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tif"/><Relationship Id="rId1" Type="http://schemas.openxmlformats.org/officeDocument/2006/relationships/slideLayout" Target="../slideLayouts/slideLayout2.xml"/><Relationship Id="rId4" Type="http://schemas.openxmlformats.org/officeDocument/2006/relationships/image" Target="../media/image101.jpg"/></Relationships>
</file>

<file path=ppt/slides/_rels/slide5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tif"/><Relationship Id="rId1" Type="http://schemas.openxmlformats.org/officeDocument/2006/relationships/slideLayout" Target="../slideLayouts/slideLayout2.xml"/><Relationship Id="rId4" Type="http://schemas.openxmlformats.org/officeDocument/2006/relationships/image" Target="../media/image101.jpg"/></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tif"/><Relationship Id="rId1" Type="http://schemas.openxmlformats.org/officeDocument/2006/relationships/slideLayout" Target="../slideLayouts/slideLayout2.xml"/><Relationship Id="rId4" Type="http://schemas.openxmlformats.org/officeDocument/2006/relationships/image" Target="../media/image101.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D26A8-2C76-680C-1C1C-6C85DA2EA973}"/>
              </a:ext>
            </a:extLst>
          </p:cNvPr>
          <p:cNvSpPr>
            <a:spLocks noGrp="1"/>
          </p:cNvSpPr>
          <p:nvPr>
            <p:ph type="ctrTitle"/>
          </p:nvPr>
        </p:nvSpPr>
        <p:spPr>
          <a:xfrm>
            <a:off x="1738734" y="2520458"/>
            <a:ext cx="8714531" cy="1516142"/>
          </a:xfrm>
        </p:spPr>
        <p:txBody>
          <a:bodyPr>
            <a:normAutofit fontScale="90000"/>
          </a:bodyPr>
          <a:lstStyle/>
          <a:p>
            <a:pPr algn="ctr"/>
            <a:r>
              <a:rPr lang="en-GB" sz="5400" b="1" dirty="0">
                <a:solidFill>
                  <a:srgbClr val="002060"/>
                </a:solidFill>
              </a:rPr>
              <a:t>Expectation from magnet designer to magnet testing</a:t>
            </a:r>
            <a:endParaRPr lang="en-US" sz="5400" b="1" dirty="0">
              <a:solidFill>
                <a:srgbClr val="002060"/>
              </a:solidFill>
            </a:endParaRPr>
          </a:p>
        </p:txBody>
      </p:sp>
      <p:sp>
        <p:nvSpPr>
          <p:cNvPr id="3" name="Subtitle 2">
            <a:extLst>
              <a:ext uri="{FF2B5EF4-FFF2-40B4-BE49-F238E27FC236}">
                <a16:creationId xmlns:a16="http://schemas.microsoft.com/office/drawing/2014/main" id="{7A16D6FF-68CF-CDAE-3A5D-4E679016AA36}"/>
              </a:ext>
            </a:extLst>
          </p:cNvPr>
          <p:cNvSpPr>
            <a:spLocks noGrp="1"/>
          </p:cNvSpPr>
          <p:nvPr>
            <p:ph type="subTitle" idx="1"/>
          </p:nvPr>
        </p:nvSpPr>
        <p:spPr>
          <a:xfrm>
            <a:off x="1381125" y="4791075"/>
            <a:ext cx="9144000" cy="1400175"/>
          </a:xfrm>
        </p:spPr>
        <p:txBody>
          <a:bodyPr>
            <a:normAutofit/>
          </a:bodyPr>
          <a:lstStyle/>
          <a:p>
            <a:pPr algn="ctr"/>
            <a:r>
              <a:rPr lang="es-AR" sz="2000" b="1" i="1" dirty="0">
                <a:effectLst/>
                <a:latin typeface="Times New Roman" panose="02020603050405020304" pitchFamily="18" charset="0"/>
                <a:ea typeface="Times New Roman" panose="02020603050405020304" pitchFamily="18" charset="0"/>
              </a:rPr>
              <a:t>Susana Izquierdo Bermúdez</a:t>
            </a:r>
          </a:p>
          <a:p>
            <a:pPr algn="ctr"/>
            <a:r>
              <a:rPr lang="en-US" sz="2000" b="1" i="1" dirty="0"/>
              <a:t>susana.izquierdo.bermudez@cern.ch</a:t>
            </a:r>
          </a:p>
          <a:p>
            <a:r>
              <a:rPr lang="es-AR" sz="2000" b="1" i="1" dirty="0">
                <a:hlinkClick r:id="rId2"/>
              </a:rPr>
              <a:t>https://indico.cern.ch/event/1540071</a:t>
            </a:r>
            <a:r>
              <a:rPr lang="es-AR" sz="2000" b="1" i="1" dirty="0"/>
              <a:t>, 03/06/2025</a:t>
            </a:r>
          </a:p>
          <a:p>
            <a:endParaRPr lang="en-GB" sz="2800" dirty="0"/>
          </a:p>
        </p:txBody>
      </p:sp>
      <p:sp>
        <p:nvSpPr>
          <p:cNvPr id="7" name="TextBox 6">
            <a:extLst>
              <a:ext uri="{FF2B5EF4-FFF2-40B4-BE49-F238E27FC236}">
                <a16:creationId xmlns:a16="http://schemas.microsoft.com/office/drawing/2014/main" id="{164EC732-C3A2-6203-4888-F05ABCD499A9}"/>
              </a:ext>
            </a:extLst>
          </p:cNvPr>
          <p:cNvSpPr txBox="1"/>
          <p:nvPr/>
        </p:nvSpPr>
        <p:spPr>
          <a:xfrm>
            <a:off x="2270304" y="205962"/>
            <a:ext cx="7711896" cy="523220"/>
          </a:xfrm>
          <a:prstGeom prst="rect">
            <a:avLst/>
          </a:prstGeom>
          <a:noFill/>
        </p:spPr>
        <p:txBody>
          <a:bodyPr wrap="square">
            <a:spAutoFit/>
          </a:bodyPr>
          <a:lstStyle/>
          <a:p>
            <a:pPr algn="ctr">
              <a:spcBef>
                <a:spcPts val="750"/>
              </a:spcBef>
            </a:pPr>
            <a:r>
              <a:rPr lang="fr-FR" sz="2800" b="0" i="0" dirty="0">
                <a:solidFill>
                  <a:srgbClr val="F9F9F9"/>
                </a:solidFill>
                <a:effectLst/>
                <a:latin typeface="Times New Roman" panose="02020603050405020304" pitchFamily="18" charset="0"/>
                <a:cs typeface="Times New Roman" panose="02020603050405020304" pitchFamily="18" charset="0"/>
              </a:rPr>
              <a:t>TIDM² x SC Magnets Lecture </a:t>
            </a:r>
            <a:r>
              <a:rPr lang="fr-FR" sz="2800" b="0" i="0" dirty="0" err="1">
                <a:solidFill>
                  <a:srgbClr val="F9F9F9"/>
                </a:solidFill>
                <a:effectLst/>
                <a:latin typeface="Times New Roman" panose="02020603050405020304" pitchFamily="18" charset="0"/>
                <a:cs typeface="Times New Roman" panose="02020603050405020304" pitchFamily="18" charset="0"/>
              </a:rPr>
              <a:t>Series</a:t>
            </a:r>
            <a:r>
              <a:rPr lang="fr-FR" sz="2800" b="0" i="0" dirty="0">
                <a:solidFill>
                  <a:srgbClr val="F9F9F9"/>
                </a:solidFill>
                <a:effectLst/>
                <a:latin typeface="Times New Roman" panose="02020603050405020304" pitchFamily="18" charset="0"/>
                <a:cs typeface="Times New Roman" panose="02020603050405020304" pitchFamily="18" charset="0"/>
              </a:rPr>
              <a:t> 2025</a:t>
            </a:r>
          </a:p>
        </p:txBody>
      </p:sp>
      <p:sp>
        <p:nvSpPr>
          <p:cNvPr id="11" name="Slide Number Placeholder 10">
            <a:extLst>
              <a:ext uri="{FF2B5EF4-FFF2-40B4-BE49-F238E27FC236}">
                <a16:creationId xmlns:a16="http://schemas.microsoft.com/office/drawing/2014/main" id="{48D531D7-21A2-3FB4-A8F8-55E80ABBB02C}"/>
              </a:ext>
            </a:extLst>
          </p:cNvPr>
          <p:cNvSpPr>
            <a:spLocks noGrp="1"/>
          </p:cNvSpPr>
          <p:nvPr>
            <p:ph type="sldNum" sz="quarter" idx="12"/>
          </p:nvPr>
        </p:nvSpPr>
        <p:spPr/>
        <p:txBody>
          <a:bodyPr/>
          <a:lstStyle/>
          <a:p>
            <a:fld id="{1901C496-3C0B-4598-8BB5-4E8323612518}" type="slidenum">
              <a:rPr lang="en-GB" smtClean="0"/>
              <a:t>1</a:t>
            </a:fld>
            <a:endParaRPr lang="en-GB" dirty="0"/>
          </a:p>
        </p:txBody>
      </p:sp>
    </p:spTree>
    <p:extLst>
      <p:ext uri="{BB962C8B-B14F-4D97-AF65-F5344CB8AC3E}">
        <p14:creationId xmlns:p14="http://schemas.microsoft.com/office/powerpoint/2010/main" val="4271825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D04EF-0003-FD02-EF6D-F92F8F96E32B}"/>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62E63A3-35EC-DF22-007B-032AC7D3D23A}"/>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3" name="Slide Number Placeholder 2">
            <a:extLst>
              <a:ext uri="{FF2B5EF4-FFF2-40B4-BE49-F238E27FC236}">
                <a16:creationId xmlns:a16="http://schemas.microsoft.com/office/drawing/2014/main" id="{FF5C5B4E-B3CB-128D-6FAA-8EAF0844386E}"/>
              </a:ext>
            </a:extLst>
          </p:cNvPr>
          <p:cNvSpPr>
            <a:spLocks noGrp="1"/>
          </p:cNvSpPr>
          <p:nvPr>
            <p:ph type="sldNum" sz="quarter" idx="12"/>
          </p:nvPr>
        </p:nvSpPr>
        <p:spPr/>
        <p:txBody>
          <a:bodyPr/>
          <a:lstStyle/>
          <a:p>
            <a:fld id="{1901C496-3C0B-4598-8BB5-4E8323612518}" type="slidenum">
              <a:rPr lang="en-GB" smtClean="0"/>
              <a:pPr/>
              <a:t>10</a:t>
            </a:fld>
            <a:endParaRPr lang="en-GB"/>
          </a:p>
        </p:txBody>
      </p:sp>
      <p:sp>
        <p:nvSpPr>
          <p:cNvPr id="4" name="Title 3">
            <a:extLst>
              <a:ext uri="{FF2B5EF4-FFF2-40B4-BE49-F238E27FC236}">
                <a16:creationId xmlns:a16="http://schemas.microsoft.com/office/drawing/2014/main" id="{575588FF-6F57-A1FC-5F51-C5A20065F9E6}"/>
              </a:ext>
            </a:extLst>
          </p:cNvPr>
          <p:cNvSpPr>
            <a:spLocks noGrp="1"/>
          </p:cNvSpPr>
          <p:nvPr>
            <p:ph type="title"/>
          </p:nvPr>
        </p:nvSpPr>
        <p:spPr/>
        <p:txBody>
          <a:bodyPr/>
          <a:lstStyle/>
          <a:p>
            <a:r>
              <a:rPr lang="en-US" dirty="0"/>
              <a:t>Superconducting magnet in a nutshell</a:t>
            </a:r>
            <a:endParaRPr lang="en-GB" dirty="0"/>
          </a:p>
        </p:txBody>
      </p:sp>
      <p:sp>
        <p:nvSpPr>
          <p:cNvPr id="6" name="Content Placeholder 2">
            <a:extLst>
              <a:ext uri="{FF2B5EF4-FFF2-40B4-BE49-F238E27FC236}">
                <a16:creationId xmlns:a16="http://schemas.microsoft.com/office/drawing/2014/main" id="{5DA1743F-642A-CC91-030F-F77C676845BA}"/>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
        <p:nvSpPr>
          <p:cNvPr id="16" name="Content Placeholder 2">
            <a:extLst>
              <a:ext uri="{FF2B5EF4-FFF2-40B4-BE49-F238E27FC236}">
                <a16:creationId xmlns:a16="http://schemas.microsoft.com/office/drawing/2014/main" id="{C22C057A-AA18-CD09-0441-D5DED0EDCC30}"/>
              </a:ext>
            </a:extLst>
          </p:cNvPr>
          <p:cNvSpPr txBox="1">
            <a:spLocks/>
          </p:cNvSpPr>
          <p:nvPr/>
        </p:nvSpPr>
        <p:spPr>
          <a:xfrm>
            <a:off x="919953" y="2027344"/>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Quantum physics: </a:t>
            </a:r>
          </a:p>
          <a:p>
            <a:pPr marL="0" indent="0" algn="ctr">
              <a:buNone/>
            </a:pPr>
            <a:r>
              <a:rPr lang="en-GB" sz="1600" dirty="0"/>
              <a:t>Superconductivity</a:t>
            </a:r>
          </a:p>
        </p:txBody>
      </p:sp>
      <p:sp>
        <p:nvSpPr>
          <p:cNvPr id="17" name="Content Placeholder 2">
            <a:extLst>
              <a:ext uri="{FF2B5EF4-FFF2-40B4-BE49-F238E27FC236}">
                <a16:creationId xmlns:a16="http://schemas.microsoft.com/office/drawing/2014/main" id="{A2C8478B-E3F5-7601-1CEB-B6EBCD746CF2}"/>
              </a:ext>
            </a:extLst>
          </p:cNvPr>
          <p:cNvSpPr txBox="1">
            <a:spLocks/>
          </p:cNvSpPr>
          <p:nvPr/>
        </p:nvSpPr>
        <p:spPr>
          <a:xfrm>
            <a:off x="131755" y="3253200"/>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Material science</a:t>
            </a:r>
          </a:p>
          <a:p>
            <a:pPr marL="0" indent="0" algn="ctr">
              <a:buNone/>
            </a:pPr>
            <a:r>
              <a:rPr lang="en-GB" sz="1600" dirty="0"/>
              <a:t>Superconducting materials</a:t>
            </a:r>
          </a:p>
        </p:txBody>
      </p:sp>
      <p:sp>
        <p:nvSpPr>
          <p:cNvPr id="7" name="Content Placeholder 2">
            <a:extLst>
              <a:ext uri="{FF2B5EF4-FFF2-40B4-BE49-F238E27FC236}">
                <a16:creationId xmlns:a16="http://schemas.microsoft.com/office/drawing/2014/main" id="{3896229F-0852-4008-2E9F-7D37A28EB57B}"/>
              </a:ext>
            </a:extLst>
          </p:cNvPr>
          <p:cNvSpPr txBox="1">
            <a:spLocks/>
          </p:cNvSpPr>
          <p:nvPr/>
        </p:nvSpPr>
        <p:spPr>
          <a:xfrm>
            <a:off x="353524" y="474047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Classical electrodynamics</a:t>
            </a:r>
          </a:p>
          <a:p>
            <a:pPr marL="0" indent="0" algn="ctr">
              <a:buNone/>
            </a:pPr>
            <a:r>
              <a:rPr lang="en-GB" sz="1600" dirty="0"/>
              <a:t>Magnet design</a:t>
            </a:r>
          </a:p>
        </p:txBody>
      </p:sp>
      <p:sp>
        <p:nvSpPr>
          <p:cNvPr id="2" name="Content Placeholder 2">
            <a:extLst>
              <a:ext uri="{FF2B5EF4-FFF2-40B4-BE49-F238E27FC236}">
                <a16:creationId xmlns:a16="http://schemas.microsoft.com/office/drawing/2014/main" id="{F3E8423E-CE9E-8223-F375-4673224CAD68}"/>
              </a:ext>
            </a:extLst>
          </p:cNvPr>
          <p:cNvSpPr txBox="1">
            <a:spLocks/>
          </p:cNvSpPr>
          <p:nvPr/>
        </p:nvSpPr>
        <p:spPr>
          <a:xfrm>
            <a:off x="3544126" y="547941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Mechanical engineering: </a:t>
            </a:r>
          </a:p>
          <a:p>
            <a:pPr marL="0" indent="0" algn="ctr">
              <a:buNone/>
            </a:pPr>
            <a:r>
              <a:rPr lang="en-GB" sz="1600" dirty="0"/>
              <a:t>Handling of the Lorentz forces</a:t>
            </a:r>
          </a:p>
        </p:txBody>
      </p:sp>
      <p:sp>
        <p:nvSpPr>
          <p:cNvPr id="8" name="Content Placeholder 2">
            <a:extLst>
              <a:ext uri="{FF2B5EF4-FFF2-40B4-BE49-F238E27FC236}">
                <a16:creationId xmlns:a16="http://schemas.microsoft.com/office/drawing/2014/main" id="{7CB40726-6316-34B6-4862-8F1F50C0C059}"/>
              </a:ext>
            </a:extLst>
          </p:cNvPr>
          <p:cNvSpPr txBox="1">
            <a:spLocks/>
          </p:cNvSpPr>
          <p:nvPr/>
        </p:nvSpPr>
        <p:spPr>
          <a:xfrm>
            <a:off x="7404121" y="5222529"/>
            <a:ext cx="2061522"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Electrical engineering: </a:t>
            </a:r>
          </a:p>
          <a:p>
            <a:pPr marL="0" indent="0" algn="ctr">
              <a:buNone/>
            </a:pPr>
            <a:r>
              <a:rPr lang="en-GB" sz="1600" dirty="0"/>
              <a:t>power and protect</a:t>
            </a:r>
          </a:p>
        </p:txBody>
      </p:sp>
      <p:sp>
        <p:nvSpPr>
          <p:cNvPr id="9" name="Content Placeholder 2">
            <a:extLst>
              <a:ext uri="{FF2B5EF4-FFF2-40B4-BE49-F238E27FC236}">
                <a16:creationId xmlns:a16="http://schemas.microsoft.com/office/drawing/2014/main" id="{D15CA896-48B4-0A5A-BF0D-B06C0A0512E4}"/>
              </a:ext>
            </a:extLst>
          </p:cNvPr>
          <p:cNvSpPr txBox="1">
            <a:spLocks/>
          </p:cNvSpPr>
          <p:nvPr/>
        </p:nvSpPr>
        <p:spPr>
          <a:xfrm>
            <a:off x="9283700" y="3585074"/>
            <a:ext cx="1835342"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Cryogenics: </a:t>
            </a:r>
          </a:p>
          <a:p>
            <a:pPr marL="0" indent="0" algn="ctr">
              <a:buNone/>
            </a:pPr>
            <a:r>
              <a:rPr lang="en-GB" sz="1600" dirty="0"/>
              <a:t>keep them cool</a:t>
            </a:r>
          </a:p>
        </p:txBody>
      </p:sp>
      <p:sp>
        <p:nvSpPr>
          <p:cNvPr id="10" name="TextBox 9">
            <a:extLst>
              <a:ext uri="{FF2B5EF4-FFF2-40B4-BE49-F238E27FC236}">
                <a16:creationId xmlns:a16="http://schemas.microsoft.com/office/drawing/2014/main" id="{2582AA95-F402-DDC7-9C05-A08B5EE39676}"/>
              </a:ext>
            </a:extLst>
          </p:cNvPr>
          <p:cNvSpPr txBox="1"/>
          <p:nvPr/>
        </p:nvSpPr>
        <p:spPr>
          <a:xfrm>
            <a:off x="8367769" y="2221371"/>
            <a:ext cx="1652520" cy="313932"/>
          </a:xfrm>
          <a:prstGeom prst="rect">
            <a:avLst/>
          </a:prstGeom>
          <a:solidFill>
            <a:schemeClr val="bg1"/>
          </a:solidFill>
          <a:ln>
            <a:solidFill>
              <a:srgbClr val="FF0000"/>
            </a:solidFill>
          </a:ln>
        </p:spPr>
        <p:txBody>
          <a:bodyPr vert="horz" lIns="91440" tIns="45720" rIns="91440" bIns="45720" rtlCol="0">
            <a:normAutofit/>
          </a:bodyPr>
          <a:lstStyle>
            <a:defPPr>
              <a:defRPr lang="en-US"/>
            </a:defPPr>
            <a:lvl1pPr indent="0" algn="ctr">
              <a:lnSpc>
                <a:spcPct val="90000"/>
              </a:lnSpc>
              <a:spcBef>
                <a:spcPts val="1000"/>
              </a:spcBef>
              <a:buClr>
                <a:srgbClr val="002060"/>
              </a:buClr>
              <a:buFont typeface="Arial" panose="020B0604020202020204" pitchFamily="34" charset="0"/>
              <a:buNone/>
              <a:defRPr sz="1600">
                <a:solidFill>
                  <a:srgbClr val="FF0000"/>
                </a:solidFill>
                <a:latin typeface="Times New Roman" panose="02020603050405020304" pitchFamily="18" charset="0"/>
                <a:cs typeface="Times New Roman" panose="02020603050405020304" pitchFamily="18" charset="0"/>
              </a:defRPr>
            </a:lvl1pPr>
            <a:lvl2pPr marL="685800" indent="-228600">
              <a:lnSpc>
                <a:spcPct val="90000"/>
              </a:lnSpc>
              <a:spcBef>
                <a:spcPts val="500"/>
              </a:spcBef>
              <a:buClr>
                <a:srgbClr val="002060"/>
              </a:buClr>
              <a:buFont typeface="Arial" panose="020B0604020202020204" pitchFamily="34" charset="0"/>
              <a:buChar char="•"/>
              <a:defRPr sz="2400">
                <a:solidFill>
                  <a:srgbClr val="002060"/>
                </a:solidFill>
                <a:latin typeface="Times New Roman" panose="02020603050405020304" pitchFamily="18" charset="0"/>
                <a:cs typeface="Times New Roman" panose="02020603050405020304" pitchFamily="18" charset="0"/>
              </a:defRPr>
            </a:lvl2pPr>
            <a:lvl3pPr marL="1143000" indent="-228600">
              <a:lnSpc>
                <a:spcPct val="90000"/>
              </a:lnSpc>
              <a:spcBef>
                <a:spcPts val="500"/>
              </a:spcBef>
              <a:buClr>
                <a:srgbClr val="002060"/>
              </a:buClr>
              <a:buFont typeface="Arial" panose="020B0604020202020204" pitchFamily="34" charset="0"/>
              <a:buChar char="•"/>
              <a:defRPr sz="2000">
                <a:solidFill>
                  <a:srgbClr val="002060"/>
                </a:solidFill>
                <a:latin typeface="Times New Roman" panose="02020603050405020304" pitchFamily="18" charset="0"/>
                <a:cs typeface="Times New Roman" panose="02020603050405020304" pitchFamily="18" charset="0"/>
              </a:defRPr>
            </a:lvl3pPr>
            <a:lvl4pPr marL="1600200" indent="-228600">
              <a:lnSpc>
                <a:spcPct val="90000"/>
              </a:lnSpc>
              <a:spcBef>
                <a:spcPts val="500"/>
              </a:spcBef>
              <a:buClr>
                <a:srgbClr val="002060"/>
              </a:buClr>
              <a:buFont typeface="Arial" panose="020B0604020202020204" pitchFamily="34" charset="0"/>
              <a:buChar char="•"/>
              <a:defRPr>
                <a:solidFill>
                  <a:srgbClr val="002060"/>
                </a:solidFill>
                <a:latin typeface="Times New Roman" panose="02020603050405020304" pitchFamily="18" charset="0"/>
                <a:cs typeface="Times New Roman" panose="02020603050405020304" pitchFamily="18" charset="0"/>
              </a:defRPr>
            </a:lvl4pPr>
            <a:lvl5pPr marL="2057400" indent="-228600">
              <a:lnSpc>
                <a:spcPct val="90000"/>
              </a:lnSpc>
              <a:spcBef>
                <a:spcPts val="500"/>
              </a:spcBef>
              <a:buClr>
                <a:srgbClr val="002060"/>
              </a:buClr>
              <a:buFont typeface="Arial" panose="020B0604020202020204" pitchFamily="34" charset="0"/>
              <a:buChar char="•"/>
              <a:defRPr>
                <a:solidFill>
                  <a:srgbClr val="002060"/>
                </a:solidFill>
                <a:latin typeface="Times New Roman" panose="02020603050405020304" pitchFamily="18" charset="0"/>
                <a:cs typeface="Times New Roman" panose="02020603050405020304" pitchFamily="18"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sym typeface="Symbol" pitchFamily="-110" charset="2"/>
              </a:rPr>
              <a:t>Cost! </a:t>
            </a:r>
            <a:endParaRPr lang="en-GB" dirty="0"/>
          </a:p>
        </p:txBody>
      </p:sp>
    </p:spTree>
    <p:extLst>
      <p:ext uri="{BB962C8B-B14F-4D97-AF65-F5344CB8AC3E}">
        <p14:creationId xmlns:p14="http://schemas.microsoft.com/office/powerpoint/2010/main" val="4148895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E44D32-258D-B946-052F-6D4106D9540F}"/>
              </a:ext>
            </a:extLst>
          </p:cNvPr>
          <p:cNvSpPr>
            <a:spLocks noGrp="1"/>
          </p:cNvSpPr>
          <p:nvPr>
            <p:ph type="sldNum" sz="quarter" idx="12"/>
          </p:nvPr>
        </p:nvSpPr>
        <p:spPr/>
        <p:txBody>
          <a:bodyPr/>
          <a:lstStyle/>
          <a:p>
            <a:fld id="{1901C496-3C0B-4598-8BB5-4E8323612518}" type="slidenum">
              <a:rPr lang="en-GB" smtClean="0"/>
              <a:pPr/>
              <a:t>11</a:t>
            </a:fld>
            <a:endParaRPr lang="en-GB"/>
          </a:p>
        </p:txBody>
      </p:sp>
      <p:sp>
        <p:nvSpPr>
          <p:cNvPr id="4" name="Title 3">
            <a:extLst>
              <a:ext uri="{FF2B5EF4-FFF2-40B4-BE49-F238E27FC236}">
                <a16:creationId xmlns:a16="http://schemas.microsoft.com/office/drawing/2014/main" id="{06C4C50C-8AC0-065A-1649-DCF546547273}"/>
              </a:ext>
            </a:extLst>
          </p:cNvPr>
          <p:cNvSpPr>
            <a:spLocks noGrp="1"/>
          </p:cNvSpPr>
          <p:nvPr>
            <p:ph type="title"/>
          </p:nvPr>
        </p:nvSpPr>
        <p:spPr/>
        <p:txBody>
          <a:bodyPr>
            <a:normAutofit/>
          </a:bodyPr>
          <a:lstStyle/>
          <a:p>
            <a:r>
              <a:rPr lang="en-US" dirty="0"/>
              <a:t>What do I expect from a magnet test?</a:t>
            </a:r>
            <a:endParaRPr lang="en-GB" dirty="0"/>
          </a:p>
        </p:txBody>
      </p:sp>
      <p:sp>
        <p:nvSpPr>
          <p:cNvPr id="5" name="Content Placeholder 1">
            <a:extLst>
              <a:ext uri="{FF2B5EF4-FFF2-40B4-BE49-F238E27FC236}">
                <a16:creationId xmlns:a16="http://schemas.microsoft.com/office/drawing/2014/main" id="{1DA88518-325A-E06E-6D8D-B5F5BA92FC88}"/>
              </a:ext>
            </a:extLst>
          </p:cNvPr>
          <p:cNvSpPr txBox="1">
            <a:spLocks/>
          </p:cNvSpPr>
          <p:nvPr/>
        </p:nvSpPr>
        <p:spPr>
          <a:xfrm>
            <a:off x="442232" y="1398527"/>
            <a:ext cx="11307536" cy="46460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t>Superconducting magnets are complex and challenging systems. The construction of magnets for accelerators goes through different phases:</a:t>
            </a:r>
          </a:p>
          <a:p>
            <a:pPr marL="0" indent="0" algn="just">
              <a:buNone/>
            </a:pPr>
            <a:endParaRPr lang="en-GB" sz="2000" b="1" dirty="0"/>
          </a:p>
          <a:p>
            <a:pPr lvl="1" algn="just"/>
            <a:r>
              <a:rPr lang="en-GB" sz="2000" dirty="0">
                <a:solidFill>
                  <a:srgbClr val="FF0000"/>
                </a:solidFill>
              </a:rPr>
              <a:t>Model/prototype testing: </a:t>
            </a:r>
            <a:r>
              <a:rPr lang="en-GB" sz="2000" dirty="0"/>
              <a:t>understanding design/manufacturing/limits (training, quench protection, etc etc). </a:t>
            </a:r>
          </a:p>
          <a:p>
            <a:pPr lvl="2" algn="just"/>
            <a:r>
              <a:rPr lang="en-GB" dirty="0"/>
              <a:t>You can afford to have special instrumentation for a full characterization.</a:t>
            </a:r>
          </a:p>
          <a:p>
            <a:pPr lvl="1" algn="just"/>
            <a:r>
              <a:rPr lang="en-GB" sz="2000" dirty="0">
                <a:solidFill>
                  <a:srgbClr val="FF0000"/>
                </a:solidFill>
              </a:rPr>
              <a:t>Series testing:</a:t>
            </a:r>
            <a:r>
              <a:rPr lang="en-GB" sz="2000" dirty="0"/>
              <a:t> training before installation in the machine &amp; making sure all systems (not just the magnet) work OK: splices, busbars, instrumentation, etc </a:t>
            </a:r>
          </a:p>
          <a:p>
            <a:pPr lvl="2" algn="just"/>
            <a:r>
              <a:rPr lang="en-GB" dirty="0"/>
              <a:t>Much cheaper to find non-conformities in the surface during the standalone test than in the tunnel, with 150 other magnets in series cold (~few months for replacement)</a:t>
            </a:r>
          </a:p>
          <a:p>
            <a:pPr lvl="2" algn="just"/>
            <a:r>
              <a:rPr lang="en-US" dirty="0"/>
              <a:t>Series magnets must find the best compromise between instrumentation and operation: every wire coming out is a risk</a:t>
            </a:r>
          </a:p>
          <a:p>
            <a:pPr marL="914400" lvl="2" indent="0">
              <a:buNone/>
            </a:pPr>
            <a:endParaRPr lang="en-US" dirty="0"/>
          </a:p>
          <a:p>
            <a:r>
              <a:rPr lang="en-US" sz="2000" dirty="0"/>
              <a:t> The test </a:t>
            </a:r>
            <a:r>
              <a:rPr lang="en-US" sz="2000" b="1" dirty="0">
                <a:solidFill>
                  <a:srgbClr val="FF0000"/>
                </a:solidFill>
              </a:rPr>
              <a:t>shall be a </a:t>
            </a:r>
            <a:r>
              <a:rPr lang="en-US" sz="3200" b="1" u="sng" dirty="0">
                <a:solidFill>
                  <a:srgbClr val="FF0000"/>
                </a:solidFill>
              </a:rPr>
              <a:t>factual</a:t>
            </a:r>
            <a:r>
              <a:rPr lang="en-US" sz="2000" b="1" dirty="0">
                <a:solidFill>
                  <a:srgbClr val="FF0000"/>
                </a:solidFill>
              </a:rPr>
              <a:t> assessment</a:t>
            </a:r>
          </a:p>
        </p:txBody>
      </p:sp>
    </p:spTree>
    <p:extLst>
      <p:ext uri="{BB962C8B-B14F-4D97-AF65-F5344CB8AC3E}">
        <p14:creationId xmlns:p14="http://schemas.microsoft.com/office/powerpoint/2010/main" val="3430495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D81E8EC-3D64-9325-68A4-A379CC478A48}"/>
              </a:ext>
            </a:extLst>
          </p:cNvPr>
          <p:cNvSpPr>
            <a:spLocks noGrp="1"/>
          </p:cNvSpPr>
          <p:nvPr>
            <p:ph type="sldNum" sz="quarter" idx="12"/>
          </p:nvPr>
        </p:nvSpPr>
        <p:spPr/>
        <p:txBody>
          <a:bodyPr/>
          <a:lstStyle/>
          <a:p>
            <a:fld id="{1901C496-3C0B-4598-8BB5-4E8323612518}" type="slidenum">
              <a:rPr lang="en-GB" smtClean="0"/>
              <a:pPr/>
              <a:t>12</a:t>
            </a:fld>
            <a:endParaRPr lang="en-GB" dirty="0"/>
          </a:p>
        </p:txBody>
      </p:sp>
      <p:sp>
        <p:nvSpPr>
          <p:cNvPr id="4" name="Title 3">
            <a:extLst>
              <a:ext uri="{FF2B5EF4-FFF2-40B4-BE49-F238E27FC236}">
                <a16:creationId xmlns:a16="http://schemas.microsoft.com/office/drawing/2014/main" id="{542EB540-EAEF-BFCF-878D-9CD60E26AFA1}"/>
              </a:ext>
            </a:extLst>
          </p:cNvPr>
          <p:cNvSpPr>
            <a:spLocks noGrp="1"/>
          </p:cNvSpPr>
          <p:nvPr>
            <p:ph type="title"/>
          </p:nvPr>
        </p:nvSpPr>
        <p:spPr/>
        <p:txBody>
          <a:bodyPr>
            <a:normAutofit fontScale="90000"/>
          </a:bodyPr>
          <a:lstStyle/>
          <a:p>
            <a:r>
              <a:rPr lang="en-US" dirty="0"/>
              <a:t>The importance of testing in the initial phases</a:t>
            </a:r>
            <a:endParaRPr lang="en-GB" dirty="0"/>
          </a:p>
        </p:txBody>
      </p:sp>
      <p:sp>
        <p:nvSpPr>
          <p:cNvPr id="6" name="Content Placeholder 1">
            <a:extLst>
              <a:ext uri="{FF2B5EF4-FFF2-40B4-BE49-F238E27FC236}">
                <a16:creationId xmlns:a16="http://schemas.microsoft.com/office/drawing/2014/main" id="{08B40118-7860-D0B5-9715-FFFA2197C943}"/>
              </a:ext>
            </a:extLst>
          </p:cNvPr>
          <p:cNvSpPr txBox="1">
            <a:spLocks/>
          </p:cNvSpPr>
          <p:nvPr/>
        </p:nvSpPr>
        <p:spPr>
          <a:xfrm>
            <a:off x="424543" y="1134836"/>
            <a:ext cx="11307536" cy="50421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In some cases, it is easy to find the problem and feedback to the design/manufacturing/testing process can be quickly implemented. In others, it takes a bit longer </a:t>
            </a:r>
            <a:r>
              <a:rPr lang="en-US" sz="2000" dirty="0">
                <a:sym typeface="Wingdings" panose="05000000000000000000" pitchFamily="2" charset="2"/>
              </a:rPr>
              <a:t></a:t>
            </a:r>
            <a:endParaRPr lang="en-US" sz="2000" dirty="0"/>
          </a:p>
        </p:txBody>
      </p:sp>
      <p:sp>
        <p:nvSpPr>
          <p:cNvPr id="10" name="TextBox 9">
            <a:extLst>
              <a:ext uri="{FF2B5EF4-FFF2-40B4-BE49-F238E27FC236}">
                <a16:creationId xmlns:a16="http://schemas.microsoft.com/office/drawing/2014/main" id="{B3951272-C5C3-D732-9070-EE15872484AC}"/>
              </a:ext>
            </a:extLst>
          </p:cNvPr>
          <p:cNvSpPr txBox="1"/>
          <p:nvPr/>
        </p:nvSpPr>
        <p:spPr>
          <a:xfrm>
            <a:off x="74882" y="5168710"/>
            <a:ext cx="6105524" cy="338554"/>
          </a:xfrm>
          <a:prstGeom prst="rect">
            <a:avLst/>
          </a:prstGeom>
          <a:noFill/>
        </p:spPr>
        <p:txBody>
          <a:bodyPr wrap="square">
            <a:spAutoFit/>
          </a:bodyPr>
          <a:lstStyle/>
          <a:p>
            <a:r>
              <a:rPr lang="en-GB" sz="1600" dirty="0">
                <a:hlinkClick r:id="rId2" invalidUrl="https:///"/>
              </a:rPr>
              <a:t>G. Ambrosio et al, IEEE Vol 31, 2021 </a:t>
            </a:r>
            <a:endParaRPr lang="en-GB" sz="1600" dirty="0"/>
          </a:p>
        </p:txBody>
      </p:sp>
      <p:pic>
        <p:nvPicPr>
          <p:cNvPr id="7" name="Picture 6">
            <a:extLst>
              <a:ext uri="{FF2B5EF4-FFF2-40B4-BE49-F238E27FC236}">
                <a16:creationId xmlns:a16="http://schemas.microsoft.com/office/drawing/2014/main" id="{F9C1E33B-2C2D-88B7-A41A-7ACEEEE7219B}"/>
              </a:ext>
            </a:extLst>
          </p:cNvPr>
          <p:cNvPicPr>
            <a:picLocks noChangeAspect="1"/>
          </p:cNvPicPr>
          <p:nvPr/>
        </p:nvPicPr>
        <p:blipFill rotWithShape="1">
          <a:blip r:embed="rId3"/>
          <a:srcRect l="18686" r="28911"/>
          <a:stretch/>
        </p:blipFill>
        <p:spPr>
          <a:xfrm rot="16200000">
            <a:off x="5258149" y="2717031"/>
            <a:ext cx="2186034" cy="2346503"/>
          </a:xfrm>
          <a:prstGeom prst="rect">
            <a:avLst/>
          </a:prstGeom>
        </p:spPr>
      </p:pic>
      <p:sp>
        <p:nvSpPr>
          <p:cNvPr id="8" name="TextBox 7">
            <a:extLst>
              <a:ext uri="{FF2B5EF4-FFF2-40B4-BE49-F238E27FC236}">
                <a16:creationId xmlns:a16="http://schemas.microsoft.com/office/drawing/2014/main" id="{8F36CB53-9DFB-B996-BE29-2ED735A9926F}"/>
              </a:ext>
            </a:extLst>
          </p:cNvPr>
          <p:cNvSpPr txBox="1"/>
          <p:nvPr/>
        </p:nvSpPr>
        <p:spPr>
          <a:xfrm>
            <a:off x="4671450" y="1926218"/>
            <a:ext cx="3359432" cy="738664"/>
          </a:xfrm>
          <a:prstGeom prst="rect">
            <a:avLst/>
          </a:prstGeom>
          <a:noFill/>
        </p:spPr>
        <p:txBody>
          <a:bodyPr wrap="square">
            <a:spAutoFit/>
          </a:bodyPr>
          <a:lstStyle/>
          <a:p>
            <a:pPr algn="ctr"/>
            <a:r>
              <a:rPr lang="en-US" sz="1400" i="1" dirty="0">
                <a:solidFill>
                  <a:srgbClr val="002060"/>
                </a:solidFill>
                <a:latin typeface="Times New Roman" panose="02020603050405020304" pitchFamily="18" charset="0"/>
                <a:cs typeface="Times New Roman" panose="02020603050405020304" pitchFamily="18" charset="0"/>
              </a:rPr>
              <a:t>Electrical short circuit quench heater to coil in a Nb</a:t>
            </a:r>
            <a:r>
              <a:rPr lang="en-US" sz="1400" i="1" baseline="-25000" dirty="0">
                <a:solidFill>
                  <a:srgbClr val="002060"/>
                </a:solidFill>
                <a:latin typeface="Times New Roman" panose="02020603050405020304" pitchFamily="18" charset="0"/>
                <a:cs typeface="Times New Roman" panose="02020603050405020304" pitchFamily="18" charset="0"/>
              </a:rPr>
              <a:t>3</a:t>
            </a:r>
            <a:r>
              <a:rPr lang="en-US" sz="1400" i="1" dirty="0">
                <a:solidFill>
                  <a:srgbClr val="002060"/>
                </a:solidFill>
                <a:latin typeface="Times New Roman" panose="02020603050405020304" pitchFamily="18" charset="0"/>
                <a:cs typeface="Times New Roman" panose="02020603050405020304" pitchFamily="18" charset="0"/>
              </a:rPr>
              <a:t>Sn coil in MQXFAP1, result of a non-conforming testing procedure </a:t>
            </a:r>
          </a:p>
        </p:txBody>
      </p:sp>
      <p:sp>
        <p:nvSpPr>
          <p:cNvPr id="5" name="TextBox 4">
            <a:extLst>
              <a:ext uri="{FF2B5EF4-FFF2-40B4-BE49-F238E27FC236}">
                <a16:creationId xmlns:a16="http://schemas.microsoft.com/office/drawing/2014/main" id="{B284D273-9AF1-7FE9-44C4-9878403ADE48}"/>
              </a:ext>
            </a:extLst>
          </p:cNvPr>
          <p:cNvSpPr txBox="1"/>
          <p:nvPr/>
        </p:nvSpPr>
        <p:spPr>
          <a:xfrm>
            <a:off x="8531338" y="1999289"/>
            <a:ext cx="3359432" cy="738664"/>
          </a:xfrm>
          <a:prstGeom prst="rect">
            <a:avLst/>
          </a:prstGeom>
          <a:noFill/>
        </p:spPr>
        <p:txBody>
          <a:bodyPr wrap="square">
            <a:spAutoFit/>
          </a:bodyPr>
          <a:lstStyle/>
          <a:p>
            <a:pPr algn="ctr"/>
            <a:r>
              <a:rPr lang="en-US" sz="1400" i="1" dirty="0">
                <a:solidFill>
                  <a:srgbClr val="002060"/>
                </a:solidFill>
                <a:latin typeface="Times New Roman" panose="02020603050405020304" pitchFamily="18" charset="0"/>
                <a:cs typeface="Times New Roman" panose="02020603050405020304" pitchFamily="18" charset="0"/>
              </a:rPr>
              <a:t>Broken sub-elements in MQXFBP1 coil, systematic coil fabrication problem (longest Nb</a:t>
            </a:r>
            <a:r>
              <a:rPr lang="en-US" sz="1400" i="1" baseline="-25000" dirty="0">
                <a:solidFill>
                  <a:srgbClr val="002060"/>
                </a:solidFill>
                <a:latin typeface="Times New Roman" panose="02020603050405020304" pitchFamily="18" charset="0"/>
                <a:cs typeface="Times New Roman" panose="02020603050405020304" pitchFamily="18" charset="0"/>
              </a:rPr>
              <a:t>3</a:t>
            </a:r>
            <a:r>
              <a:rPr lang="en-US" sz="1400" i="1" dirty="0">
                <a:solidFill>
                  <a:srgbClr val="002060"/>
                </a:solidFill>
                <a:latin typeface="Times New Roman" panose="02020603050405020304" pitchFamily="18" charset="0"/>
                <a:cs typeface="Times New Roman" panose="02020603050405020304" pitchFamily="18" charset="0"/>
              </a:rPr>
              <a:t>Sn accelerator coils ever built)</a:t>
            </a:r>
          </a:p>
        </p:txBody>
      </p:sp>
      <p:pic>
        <p:nvPicPr>
          <p:cNvPr id="9" name="Picture 8">
            <a:extLst>
              <a:ext uri="{FF2B5EF4-FFF2-40B4-BE49-F238E27FC236}">
                <a16:creationId xmlns:a16="http://schemas.microsoft.com/office/drawing/2014/main" id="{D1B5E9CB-6DA1-94A2-8862-35D873EC4F11}"/>
              </a:ext>
            </a:extLst>
          </p:cNvPr>
          <p:cNvPicPr>
            <a:picLocks noChangeAspect="1"/>
          </p:cNvPicPr>
          <p:nvPr/>
        </p:nvPicPr>
        <p:blipFill>
          <a:blip r:embed="rId4"/>
          <a:stretch>
            <a:fillRect/>
          </a:stretch>
        </p:blipFill>
        <p:spPr>
          <a:xfrm>
            <a:off x="8361055" y="2858619"/>
            <a:ext cx="3529715" cy="1773092"/>
          </a:xfrm>
          <a:prstGeom prst="rect">
            <a:avLst/>
          </a:prstGeom>
        </p:spPr>
      </p:pic>
      <p:sp>
        <p:nvSpPr>
          <p:cNvPr id="15" name="TextBox 14">
            <a:extLst>
              <a:ext uri="{FF2B5EF4-FFF2-40B4-BE49-F238E27FC236}">
                <a16:creationId xmlns:a16="http://schemas.microsoft.com/office/drawing/2014/main" id="{35118865-9364-1126-D75F-461DF3D8A557}"/>
              </a:ext>
            </a:extLst>
          </p:cNvPr>
          <p:cNvSpPr txBox="1"/>
          <p:nvPr/>
        </p:nvSpPr>
        <p:spPr>
          <a:xfrm>
            <a:off x="8274013" y="5085292"/>
            <a:ext cx="4762574" cy="338554"/>
          </a:xfrm>
          <a:prstGeom prst="rect">
            <a:avLst/>
          </a:prstGeom>
          <a:noFill/>
        </p:spPr>
        <p:txBody>
          <a:bodyPr wrap="square">
            <a:spAutoFit/>
          </a:bodyPr>
          <a:lstStyle/>
          <a:p>
            <a:r>
              <a:rPr lang="en-GB" sz="1600" dirty="0">
                <a:hlinkClick r:id="rId5"/>
              </a:rPr>
              <a:t>S. Izquierdo Bermudez et al, IEEE, vol 33, 2023</a:t>
            </a:r>
            <a:r>
              <a:rPr lang="en-GB" sz="1600" dirty="0"/>
              <a:t> </a:t>
            </a:r>
          </a:p>
        </p:txBody>
      </p:sp>
      <p:pic>
        <p:nvPicPr>
          <p:cNvPr id="17" name="Picture 16">
            <a:extLst>
              <a:ext uri="{FF2B5EF4-FFF2-40B4-BE49-F238E27FC236}">
                <a16:creationId xmlns:a16="http://schemas.microsoft.com/office/drawing/2014/main" id="{17C822A1-88C9-2C23-D2AB-5CB4526CD653}"/>
              </a:ext>
            </a:extLst>
          </p:cNvPr>
          <p:cNvPicPr>
            <a:picLocks noChangeAspect="1"/>
          </p:cNvPicPr>
          <p:nvPr/>
        </p:nvPicPr>
        <p:blipFill>
          <a:blip r:embed="rId6"/>
          <a:stretch>
            <a:fillRect/>
          </a:stretch>
        </p:blipFill>
        <p:spPr>
          <a:xfrm>
            <a:off x="177681" y="2683692"/>
            <a:ext cx="3776239" cy="2832179"/>
          </a:xfrm>
          <a:prstGeom prst="rect">
            <a:avLst/>
          </a:prstGeom>
        </p:spPr>
      </p:pic>
      <p:sp>
        <p:nvSpPr>
          <p:cNvPr id="18" name="TextBox 17">
            <a:extLst>
              <a:ext uri="{FF2B5EF4-FFF2-40B4-BE49-F238E27FC236}">
                <a16:creationId xmlns:a16="http://schemas.microsoft.com/office/drawing/2014/main" id="{A6B64C37-0F5A-01BE-2765-0EDC83AFB24E}"/>
              </a:ext>
            </a:extLst>
          </p:cNvPr>
          <p:cNvSpPr txBox="1"/>
          <p:nvPr/>
        </p:nvSpPr>
        <p:spPr>
          <a:xfrm>
            <a:off x="47385" y="1913349"/>
            <a:ext cx="4316130" cy="523220"/>
          </a:xfrm>
          <a:prstGeom prst="rect">
            <a:avLst/>
          </a:prstGeom>
          <a:noFill/>
        </p:spPr>
        <p:txBody>
          <a:bodyPr wrap="square">
            <a:spAutoFit/>
          </a:bodyPr>
          <a:lstStyle/>
          <a:p>
            <a:pPr algn="ctr"/>
            <a:r>
              <a:rPr lang="en-US" sz="1400" i="1" dirty="0">
                <a:solidFill>
                  <a:srgbClr val="002060"/>
                </a:solidFill>
                <a:latin typeface="Times New Roman" panose="02020603050405020304" pitchFamily="18" charset="0"/>
                <a:cs typeface="Times New Roman" panose="02020603050405020304" pitchFamily="18" charset="0"/>
              </a:rPr>
              <a:t>Broken Al-support cylinder in MQXFAP2, result of a non-conforming material + not sufficient design margin</a:t>
            </a:r>
          </a:p>
        </p:txBody>
      </p:sp>
      <p:sp>
        <p:nvSpPr>
          <p:cNvPr id="19" name="Arrow: Right 18">
            <a:extLst>
              <a:ext uri="{FF2B5EF4-FFF2-40B4-BE49-F238E27FC236}">
                <a16:creationId xmlns:a16="http://schemas.microsoft.com/office/drawing/2014/main" id="{010E40F2-5227-E4D3-A822-519D0A3CE1AF}"/>
              </a:ext>
            </a:extLst>
          </p:cNvPr>
          <p:cNvSpPr/>
          <p:nvPr/>
        </p:nvSpPr>
        <p:spPr>
          <a:xfrm>
            <a:off x="389165" y="5918093"/>
            <a:ext cx="11378291" cy="48274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Days                                                                          Weeks-Month(s)                                                               ≈ 2 Years</a:t>
            </a:r>
            <a:endParaRPr lang="en-GB" dirty="0"/>
          </a:p>
        </p:txBody>
      </p:sp>
      <p:sp>
        <p:nvSpPr>
          <p:cNvPr id="22" name="TextBox 21">
            <a:extLst>
              <a:ext uri="{FF2B5EF4-FFF2-40B4-BE49-F238E27FC236}">
                <a16:creationId xmlns:a16="http://schemas.microsoft.com/office/drawing/2014/main" id="{C4A543C8-4DC7-5CA2-0AF5-1B111A46A822}"/>
              </a:ext>
            </a:extLst>
          </p:cNvPr>
          <p:cNvSpPr txBox="1"/>
          <p:nvPr/>
        </p:nvSpPr>
        <p:spPr>
          <a:xfrm>
            <a:off x="4398594" y="5610316"/>
            <a:ext cx="3359432" cy="369332"/>
          </a:xfrm>
          <a:prstGeom prst="rect">
            <a:avLst/>
          </a:prstGeom>
          <a:noFill/>
        </p:spPr>
        <p:txBody>
          <a:bodyPr wrap="square">
            <a:spAutoFit/>
          </a:bodyPr>
          <a:lstStyle/>
          <a:p>
            <a:pPr algn="ctr"/>
            <a:r>
              <a:rPr lang="en-US" dirty="0">
                <a:solidFill>
                  <a:srgbClr val="002060"/>
                </a:solidFill>
                <a:latin typeface="Times New Roman" panose="02020603050405020304" pitchFamily="18" charset="0"/>
                <a:cs typeface="Times New Roman" panose="02020603050405020304" pitchFamily="18" charset="0"/>
              </a:rPr>
              <a:t>Time needed to find the problem </a:t>
            </a:r>
          </a:p>
        </p:txBody>
      </p:sp>
      <p:sp>
        <p:nvSpPr>
          <p:cNvPr id="24" name="TextBox 23">
            <a:extLst>
              <a:ext uri="{FF2B5EF4-FFF2-40B4-BE49-F238E27FC236}">
                <a16:creationId xmlns:a16="http://schemas.microsoft.com/office/drawing/2014/main" id="{D0A6784A-730D-33E6-91D1-2F1295608710}"/>
              </a:ext>
            </a:extLst>
          </p:cNvPr>
          <p:cNvSpPr txBox="1"/>
          <p:nvPr/>
        </p:nvSpPr>
        <p:spPr>
          <a:xfrm>
            <a:off x="4671450" y="5085292"/>
            <a:ext cx="6485282" cy="338554"/>
          </a:xfrm>
          <a:prstGeom prst="rect">
            <a:avLst/>
          </a:prstGeom>
          <a:noFill/>
        </p:spPr>
        <p:txBody>
          <a:bodyPr wrap="square">
            <a:spAutoFit/>
          </a:bodyPr>
          <a:lstStyle/>
          <a:p>
            <a:r>
              <a:rPr lang="en-GB" sz="1600" dirty="0">
                <a:hlinkClick r:id="rId7"/>
              </a:rPr>
              <a:t>V. Marinozzi et al., IEEE Vol 31 2021</a:t>
            </a:r>
            <a:r>
              <a:rPr lang="en-GB" sz="1600" dirty="0"/>
              <a:t> </a:t>
            </a:r>
          </a:p>
        </p:txBody>
      </p:sp>
    </p:spTree>
    <p:extLst>
      <p:ext uri="{BB962C8B-B14F-4D97-AF65-F5344CB8AC3E}">
        <p14:creationId xmlns:p14="http://schemas.microsoft.com/office/powerpoint/2010/main" val="1118497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0F84C7-8C46-BD61-4F16-800F5C87468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0047AC-C9FB-64E4-4666-40EE2E936319}"/>
              </a:ext>
            </a:extLst>
          </p:cNvPr>
          <p:cNvSpPr>
            <a:spLocks noGrp="1"/>
          </p:cNvSpPr>
          <p:nvPr>
            <p:ph idx="1"/>
          </p:nvPr>
        </p:nvSpPr>
        <p:spPr>
          <a:xfrm>
            <a:off x="274072" y="1379631"/>
            <a:ext cx="11307536" cy="4683829"/>
          </a:xfrm>
        </p:spPr>
        <p:txBody>
          <a:bodyPr>
            <a:normAutofit fontScale="85000" lnSpcReduction="20000"/>
          </a:bodyPr>
          <a:lstStyle/>
          <a:p>
            <a:r>
              <a:rPr lang="en-US" dirty="0"/>
              <a:t>Setting the scene</a:t>
            </a:r>
          </a:p>
          <a:p>
            <a:pPr lvl="1"/>
            <a:r>
              <a:rPr lang="en-US" dirty="0"/>
              <a:t>Superconducting magnet in a nutshell</a:t>
            </a:r>
          </a:p>
          <a:p>
            <a:pPr lvl="1"/>
            <a:r>
              <a:rPr lang="en-US" dirty="0"/>
              <a:t>What do I expect from a magnet test?</a:t>
            </a:r>
          </a:p>
          <a:p>
            <a:r>
              <a:rPr lang="en-US" b="1" dirty="0"/>
              <a:t>Definition of basic concepts: </a:t>
            </a:r>
          </a:p>
          <a:p>
            <a:pPr lvl="1"/>
            <a:r>
              <a:rPr lang="en-US" b="1" dirty="0"/>
              <a:t>Margin</a:t>
            </a:r>
          </a:p>
          <a:p>
            <a:pPr lvl="1"/>
            <a:r>
              <a:rPr lang="en-US" b="1" dirty="0"/>
              <a:t>Quench</a:t>
            </a:r>
          </a:p>
          <a:p>
            <a:pPr lvl="1"/>
            <a:r>
              <a:rPr lang="en-US" b="1" dirty="0"/>
              <a:t>Training </a:t>
            </a:r>
          </a:p>
          <a:p>
            <a:r>
              <a:rPr lang="en-US" dirty="0"/>
              <a:t>What do I need to know?</a:t>
            </a:r>
          </a:p>
          <a:p>
            <a:pPr lvl="1"/>
            <a:r>
              <a:rPr lang="en-US" sz="2200" dirty="0"/>
              <a:t>Quench performance</a:t>
            </a:r>
          </a:p>
          <a:p>
            <a:pPr lvl="1"/>
            <a:r>
              <a:rPr lang="en-US" sz="2200" dirty="0"/>
              <a:t>Electrical integrity</a:t>
            </a:r>
          </a:p>
          <a:p>
            <a:pPr lvl="1"/>
            <a:r>
              <a:rPr lang="en-US" sz="2200" dirty="0"/>
              <a:t>Quench protection</a:t>
            </a:r>
          </a:p>
          <a:p>
            <a:pPr lvl="1"/>
            <a:r>
              <a:rPr lang="en-GB" sz="2200" dirty="0"/>
              <a:t>Field quality</a:t>
            </a:r>
          </a:p>
          <a:p>
            <a:pPr lvl="1"/>
            <a:r>
              <a:rPr lang="en-GB" sz="2200" dirty="0"/>
              <a:t>Mechanics</a:t>
            </a:r>
            <a:endParaRPr lang="en-US" sz="2200" dirty="0"/>
          </a:p>
          <a:p>
            <a:r>
              <a:rPr lang="en-GB"/>
              <a:t>The MQXFB example</a:t>
            </a:r>
          </a:p>
          <a:p>
            <a:r>
              <a:rPr lang="en-GB"/>
              <a:t>Conclusions</a:t>
            </a:r>
            <a:endParaRPr lang="en-GB" dirty="0"/>
          </a:p>
        </p:txBody>
      </p:sp>
      <p:sp>
        <p:nvSpPr>
          <p:cNvPr id="3" name="Slide Number Placeholder 2">
            <a:extLst>
              <a:ext uri="{FF2B5EF4-FFF2-40B4-BE49-F238E27FC236}">
                <a16:creationId xmlns:a16="http://schemas.microsoft.com/office/drawing/2014/main" id="{DA24E9FD-04EF-46A6-441D-164BB8B0AFCE}"/>
              </a:ext>
            </a:extLst>
          </p:cNvPr>
          <p:cNvSpPr>
            <a:spLocks noGrp="1"/>
          </p:cNvSpPr>
          <p:nvPr>
            <p:ph type="sldNum" sz="quarter" idx="12"/>
          </p:nvPr>
        </p:nvSpPr>
        <p:spPr/>
        <p:txBody>
          <a:bodyPr/>
          <a:lstStyle/>
          <a:p>
            <a:fld id="{1901C496-3C0B-4598-8BB5-4E8323612518}" type="slidenum">
              <a:rPr lang="en-GB" smtClean="0"/>
              <a:pPr/>
              <a:t>13</a:t>
            </a:fld>
            <a:endParaRPr lang="en-GB"/>
          </a:p>
        </p:txBody>
      </p:sp>
      <p:sp>
        <p:nvSpPr>
          <p:cNvPr id="4" name="Title 3">
            <a:extLst>
              <a:ext uri="{FF2B5EF4-FFF2-40B4-BE49-F238E27FC236}">
                <a16:creationId xmlns:a16="http://schemas.microsoft.com/office/drawing/2014/main" id="{2F7D2BFC-C7BD-4B4D-7B88-1027328EAF6D}"/>
              </a:ext>
            </a:extLst>
          </p:cNvPr>
          <p:cNvSpPr>
            <a:spLocks noGrp="1"/>
          </p:cNvSpPr>
          <p:nvPr>
            <p:ph type="title"/>
          </p:nvPr>
        </p:nvSpPr>
        <p:spPr/>
        <p:txBody>
          <a:bodyPr/>
          <a:lstStyle/>
          <a:p>
            <a:r>
              <a:rPr lang="en-US" dirty="0"/>
              <a:t>Outline</a:t>
            </a:r>
            <a:endParaRPr lang="en-GB" dirty="0"/>
          </a:p>
        </p:txBody>
      </p:sp>
    </p:spTree>
    <p:extLst>
      <p:ext uri="{BB962C8B-B14F-4D97-AF65-F5344CB8AC3E}">
        <p14:creationId xmlns:p14="http://schemas.microsoft.com/office/powerpoint/2010/main" val="2956306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BE63D-12B3-C565-A7EC-B5ECB57439A9}"/>
              </a:ext>
            </a:extLst>
          </p:cNvPr>
          <p:cNvSpPr>
            <a:spLocks noGrp="1"/>
          </p:cNvSpPr>
          <p:nvPr>
            <p:ph type="title"/>
          </p:nvPr>
        </p:nvSpPr>
        <p:spPr/>
        <p:txBody>
          <a:bodyPr/>
          <a:lstStyle/>
          <a:p>
            <a:r>
              <a:rPr lang="en-US" dirty="0"/>
              <a:t>Peak Field, Aperture Field and Margin</a:t>
            </a:r>
            <a:endParaRPr lang="en-GB" dirty="0"/>
          </a:p>
        </p:txBody>
      </p:sp>
      <p:grpSp>
        <p:nvGrpSpPr>
          <p:cNvPr id="5" name="Group 4">
            <a:extLst>
              <a:ext uri="{FF2B5EF4-FFF2-40B4-BE49-F238E27FC236}">
                <a16:creationId xmlns:a16="http://schemas.microsoft.com/office/drawing/2014/main" id="{671783CC-6DF3-7195-C43F-5E9B39CF88FC}"/>
              </a:ext>
            </a:extLst>
          </p:cNvPr>
          <p:cNvGrpSpPr>
            <a:grpSpLocks noChangeAspect="1"/>
          </p:cNvGrpSpPr>
          <p:nvPr/>
        </p:nvGrpSpPr>
        <p:grpSpPr bwMode="auto">
          <a:xfrm>
            <a:off x="5932491" y="2618234"/>
            <a:ext cx="4575177" cy="3673482"/>
            <a:chOff x="3001" y="1077"/>
            <a:chExt cx="2882" cy="2314"/>
          </a:xfrm>
        </p:grpSpPr>
        <p:sp>
          <p:nvSpPr>
            <p:cNvPr id="7" name="Freeform 5">
              <a:extLst>
                <a:ext uri="{FF2B5EF4-FFF2-40B4-BE49-F238E27FC236}">
                  <a16:creationId xmlns:a16="http://schemas.microsoft.com/office/drawing/2014/main" id="{C9B77770-53A6-6540-3C8C-328EEF658450}"/>
                </a:ext>
              </a:extLst>
            </p:cNvPr>
            <p:cNvSpPr>
              <a:spLocks/>
            </p:cNvSpPr>
            <p:nvPr/>
          </p:nvSpPr>
          <p:spPr bwMode="auto">
            <a:xfrm>
              <a:off x="3524" y="2963"/>
              <a:ext cx="56" cy="115"/>
            </a:xfrm>
            <a:custGeom>
              <a:avLst/>
              <a:gdLst>
                <a:gd name="T0" fmla="*/ 0 w 56"/>
                <a:gd name="T1" fmla="*/ 0 h 115"/>
                <a:gd name="T2" fmla="*/ 0 w 56"/>
                <a:gd name="T3" fmla="*/ 73 h 115"/>
                <a:gd name="T4" fmla="*/ 56 w 56"/>
                <a:gd name="T5" fmla="*/ 115 h 115"/>
              </a:gdLst>
              <a:ahLst/>
              <a:cxnLst>
                <a:cxn ang="0">
                  <a:pos x="T0" y="T1"/>
                </a:cxn>
                <a:cxn ang="0">
                  <a:pos x="T2" y="T3"/>
                </a:cxn>
                <a:cxn ang="0">
                  <a:pos x="T4" y="T5"/>
                </a:cxn>
              </a:cxnLst>
              <a:rect l="0" t="0" r="r" b="b"/>
              <a:pathLst>
                <a:path w="56" h="115">
                  <a:moveTo>
                    <a:pt x="0" y="0"/>
                  </a:moveTo>
                  <a:lnTo>
                    <a:pt x="0" y="73"/>
                  </a:lnTo>
                  <a:lnTo>
                    <a:pt x="56" y="115"/>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a:extLst>
                <a:ext uri="{FF2B5EF4-FFF2-40B4-BE49-F238E27FC236}">
                  <a16:creationId xmlns:a16="http://schemas.microsoft.com/office/drawing/2014/main" id="{B2A15F1A-825F-8CD0-BEE3-9845822FB328}"/>
                </a:ext>
              </a:extLst>
            </p:cNvPr>
            <p:cNvSpPr>
              <a:spLocks/>
            </p:cNvSpPr>
            <p:nvPr/>
          </p:nvSpPr>
          <p:spPr bwMode="auto">
            <a:xfrm>
              <a:off x="3733" y="2825"/>
              <a:ext cx="57" cy="115"/>
            </a:xfrm>
            <a:custGeom>
              <a:avLst/>
              <a:gdLst>
                <a:gd name="T0" fmla="*/ 0 w 57"/>
                <a:gd name="T1" fmla="*/ 0 h 115"/>
                <a:gd name="T2" fmla="*/ 0 w 57"/>
                <a:gd name="T3" fmla="*/ 79 h 115"/>
                <a:gd name="T4" fmla="*/ 57 w 57"/>
                <a:gd name="T5" fmla="*/ 115 h 115"/>
              </a:gdLst>
              <a:ahLst/>
              <a:cxnLst>
                <a:cxn ang="0">
                  <a:pos x="T0" y="T1"/>
                </a:cxn>
                <a:cxn ang="0">
                  <a:pos x="T2" y="T3"/>
                </a:cxn>
                <a:cxn ang="0">
                  <a:pos x="T4" y="T5"/>
                </a:cxn>
              </a:cxnLst>
              <a:rect l="0" t="0" r="r" b="b"/>
              <a:pathLst>
                <a:path w="57" h="115">
                  <a:moveTo>
                    <a:pt x="0" y="0"/>
                  </a:moveTo>
                  <a:lnTo>
                    <a:pt x="0" y="79"/>
                  </a:lnTo>
                  <a:lnTo>
                    <a:pt x="57" y="115"/>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Freeform 7">
              <a:extLst>
                <a:ext uri="{FF2B5EF4-FFF2-40B4-BE49-F238E27FC236}">
                  <a16:creationId xmlns:a16="http://schemas.microsoft.com/office/drawing/2014/main" id="{53483357-DE36-A2F1-82C7-3ED5EB13EA7B}"/>
                </a:ext>
              </a:extLst>
            </p:cNvPr>
            <p:cNvSpPr>
              <a:spLocks/>
            </p:cNvSpPr>
            <p:nvPr/>
          </p:nvSpPr>
          <p:spPr bwMode="auto">
            <a:xfrm>
              <a:off x="3940" y="2693"/>
              <a:ext cx="64" cy="115"/>
            </a:xfrm>
            <a:custGeom>
              <a:avLst/>
              <a:gdLst>
                <a:gd name="T0" fmla="*/ 3 w 64"/>
                <a:gd name="T1" fmla="*/ 0 h 115"/>
                <a:gd name="T2" fmla="*/ 0 w 64"/>
                <a:gd name="T3" fmla="*/ 76 h 115"/>
                <a:gd name="T4" fmla="*/ 64 w 64"/>
                <a:gd name="T5" fmla="*/ 115 h 115"/>
              </a:gdLst>
              <a:ahLst/>
              <a:cxnLst>
                <a:cxn ang="0">
                  <a:pos x="T0" y="T1"/>
                </a:cxn>
                <a:cxn ang="0">
                  <a:pos x="T2" y="T3"/>
                </a:cxn>
                <a:cxn ang="0">
                  <a:pos x="T4" y="T5"/>
                </a:cxn>
              </a:cxnLst>
              <a:rect l="0" t="0" r="r" b="b"/>
              <a:pathLst>
                <a:path w="64" h="115">
                  <a:moveTo>
                    <a:pt x="3" y="0"/>
                  </a:moveTo>
                  <a:lnTo>
                    <a:pt x="0" y="76"/>
                  </a:lnTo>
                  <a:lnTo>
                    <a:pt x="64" y="115"/>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a:extLst>
                <a:ext uri="{FF2B5EF4-FFF2-40B4-BE49-F238E27FC236}">
                  <a16:creationId xmlns:a16="http://schemas.microsoft.com/office/drawing/2014/main" id="{7192C47A-4217-8405-50EF-0382050FAA79}"/>
                </a:ext>
              </a:extLst>
            </p:cNvPr>
            <p:cNvSpPr>
              <a:spLocks/>
            </p:cNvSpPr>
            <p:nvPr/>
          </p:nvSpPr>
          <p:spPr bwMode="auto">
            <a:xfrm>
              <a:off x="4846" y="2836"/>
              <a:ext cx="71" cy="129"/>
            </a:xfrm>
            <a:custGeom>
              <a:avLst/>
              <a:gdLst>
                <a:gd name="T0" fmla="*/ 71 w 71"/>
                <a:gd name="T1" fmla="*/ 0 h 129"/>
                <a:gd name="T2" fmla="*/ 71 w 71"/>
                <a:gd name="T3" fmla="*/ 87 h 129"/>
                <a:gd name="T4" fmla="*/ 0 w 71"/>
                <a:gd name="T5" fmla="*/ 129 h 129"/>
              </a:gdLst>
              <a:ahLst/>
              <a:cxnLst>
                <a:cxn ang="0">
                  <a:pos x="T0" y="T1"/>
                </a:cxn>
                <a:cxn ang="0">
                  <a:pos x="T2" y="T3"/>
                </a:cxn>
                <a:cxn ang="0">
                  <a:pos x="T4" y="T5"/>
                </a:cxn>
              </a:cxnLst>
              <a:rect l="0" t="0" r="r" b="b"/>
              <a:pathLst>
                <a:path w="71" h="129">
                  <a:moveTo>
                    <a:pt x="71" y="0"/>
                  </a:moveTo>
                  <a:lnTo>
                    <a:pt x="71" y="87"/>
                  </a:lnTo>
                  <a:lnTo>
                    <a:pt x="0" y="129"/>
                  </a:lnTo>
                </a:path>
              </a:pathLst>
            </a:custGeom>
            <a:noFill/>
            <a:ln w="3175">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a:extLst>
                <a:ext uri="{FF2B5EF4-FFF2-40B4-BE49-F238E27FC236}">
                  <a16:creationId xmlns:a16="http://schemas.microsoft.com/office/drawing/2014/main" id="{E076E779-C4B1-299E-AC25-83E407E2D42E}"/>
                </a:ext>
              </a:extLst>
            </p:cNvPr>
            <p:cNvSpPr>
              <a:spLocks/>
            </p:cNvSpPr>
            <p:nvPr/>
          </p:nvSpPr>
          <p:spPr bwMode="auto">
            <a:xfrm>
              <a:off x="4846" y="2836"/>
              <a:ext cx="71" cy="129"/>
            </a:xfrm>
            <a:custGeom>
              <a:avLst/>
              <a:gdLst>
                <a:gd name="T0" fmla="*/ 71 w 71"/>
                <a:gd name="T1" fmla="*/ 0 h 129"/>
                <a:gd name="T2" fmla="*/ 71 w 71"/>
                <a:gd name="T3" fmla="*/ 87 h 129"/>
                <a:gd name="T4" fmla="*/ 0 w 71"/>
                <a:gd name="T5" fmla="*/ 129 h 129"/>
              </a:gdLst>
              <a:ahLst/>
              <a:cxnLst>
                <a:cxn ang="0">
                  <a:pos x="T0" y="T1"/>
                </a:cxn>
                <a:cxn ang="0">
                  <a:pos x="T2" y="T3"/>
                </a:cxn>
                <a:cxn ang="0">
                  <a:pos x="T4" y="T5"/>
                </a:cxn>
              </a:cxnLst>
              <a:rect l="0" t="0" r="r" b="b"/>
              <a:pathLst>
                <a:path w="71" h="129">
                  <a:moveTo>
                    <a:pt x="71" y="0"/>
                  </a:moveTo>
                  <a:lnTo>
                    <a:pt x="71" y="87"/>
                  </a:lnTo>
                  <a:lnTo>
                    <a:pt x="0" y="129"/>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Freeform 10">
              <a:extLst>
                <a:ext uri="{FF2B5EF4-FFF2-40B4-BE49-F238E27FC236}">
                  <a16:creationId xmlns:a16="http://schemas.microsoft.com/office/drawing/2014/main" id="{A1D34158-5577-27E3-99D1-769983788652}"/>
                </a:ext>
              </a:extLst>
            </p:cNvPr>
            <p:cNvSpPr>
              <a:spLocks/>
            </p:cNvSpPr>
            <p:nvPr/>
          </p:nvSpPr>
          <p:spPr bwMode="auto">
            <a:xfrm>
              <a:off x="4460" y="2559"/>
              <a:ext cx="68" cy="129"/>
            </a:xfrm>
            <a:custGeom>
              <a:avLst/>
              <a:gdLst>
                <a:gd name="T0" fmla="*/ 68 w 68"/>
                <a:gd name="T1" fmla="*/ 0 h 129"/>
                <a:gd name="T2" fmla="*/ 68 w 68"/>
                <a:gd name="T3" fmla="*/ 84 h 129"/>
                <a:gd name="T4" fmla="*/ 0 w 68"/>
                <a:gd name="T5" fmla="*/ 129 h 129"/>
              </a:gdLst>
              <a:ahLst/>
              <a:cxnLst>
                <a:cxn ang="0">
                  <a:pos x="T0" y="T1"/>
                </a:cxn>
                <a:cxn ang="0">
                  <a:pos x="T2" y="T3"/>
                </a:cxn>
                <a:cxn ang="0">
                  <a:pos x="T4" y="T5"/>
                </a:cxn>
              </a:cxnLst>
              <a:rect l="0" t="0" r="r" b="b"/>
              <a:pathLst>
                <a:path w="68" h="129">
                  <a:moveTo>
                    <a:pt x="68" y="0"/>
                  </a:moveTo>
                  <a:lnTo>
                    <a:pt x="68" y="84"/>
                  </a:lnTo>
                  <a:lnTo>
                    <a:pt x="0" y="129"/>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a:extLst>
                <a:ext uri="{FF2B5EF4-FFF2-40B4-BE49-F238E27FC236}">
                  <a16:creationId xmlns:a16="http://schemas.microsoft.com/office/drawing/2014/main" id="{7C9213C2-9F60-51BB-062D-3B4324A25667}"/>
                </a:ext>
              </a:extLst>
            </p:cNvPr>
            <p:cNvSpPr>
              <a:spLocks/>
            </p:cNvSpPr>
            <p:nvPr/>
          </p:nvSpPr>
          <p:spPr bwMode="auto">
            <a:xfrm>
              <a:off x="5048" y="2974"/>
              <a:ext cx="69" cy="126"/>
            </a:xfrm>
            <a:custGeom>
              <a:avLst/>
              <a:gdLst>
                <a:gd name="T0" fmla="*/ 69 w 69"/>
                <a:gd name="T1" fmla="*/ 0 h 126"/>
                <a:gd name="T2" fmla="*/ 69 w 69"/>
                <a:gd name="T3" fmla="*/ 84 h 126"/>
                <a:gd name="T4" fmla="*/ 0 w 69"/>
                <a:gd name="T5" fmla="*/ 126 h 126"/>
              </a:gdLst>
              <a:ahLst/>
              <a:cxnLst>
                <a:cxn ang="0">
                  <a:pos x="T0" y="T1"/>
                </a:cxn>
                <a:cxn ang="0">
                  <a:pos x="T2" y="T3"/>
                </a:cxn>
                <a:cxn ang="0">
                  <a:pos x="T4" y="T5"/>
                </a:cxn>
              </a:cxnLst>
              <a:rect l="0" t="0" r="r" b="b"/>
              <a:pathLst>
                <a:path w="69" h="126">
                  <a:moveTo>
                    <a:pt x="69" y="0"/>
                  </a:moveTo>
                  <a:lnTo>
                    <a:pt x="69" y="84"/>
                  </a:lnTo>
                  <a:lnTo>
                    <a:pt x="0" y="126"/>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Freeform 12">
              <a:extLst>
                <a:ext uri="{FF2B5EF4-FFF2-40B4-BE49-F238E27FC236}">
                  <a16:creationId xmlns:a16="http://schemas.microsoft.com/office/drawing/2014/main" id="{4929B9FA-8E8D-F47B-0AFD-8E7B637BA8C7}"/>
                </a:ext>
              </a:extLst>
            </p:cNvPr>
            <p:cNvSpPr>
              <a:spLocks/>
            </p:cNvSpPr>
            <p:nvPr/>
          </p:nvSpPr>
          <p:spPr bwMode="auto">
            <a:xfrm>
              <a:off x="4660" y="2699"/>
              <a:ext cx="71" cy="129"/>
            </a:xfrm>
            <a:custGeom>
              <a:avLst/>
              <a:gdLst>
                <a:gd name="T0" fmla="*/ 71 w 71"/>
                <a:gd name="T1" fmla="*/ 0 h 129"/>
                <a:gd name="T2" fmla="*/ 71 w 71"/>
                <a:gd name="T3" fmla="*/ 87 h 129"/>
                <a:gd name="T4" fmla="*/ 0 w 71"/>
                <a:gd name="T5" fmla="*/ 129 h 129"/>
              </a:gdLst>
              <a:ahLst/>
              <a:cxnLst>
                <a:cxn ang="0">
                  <a:pos x="T0" y="T1"/>
                </a:cxn>
                <a:cxn ang="0">
                  <a:pos x="T2" y="T3"/>
                </a:cxn>
                <a:cxn ang="0">
                  <a:pos x="T4" y="T5"/>
                </a:cxn>
              </a:cxnLst>
              <a:rect l="0" t="0" r="r" b="b"/>
              <a:pathLst>
                <a:path w="71" h="129">
                  <a:moveTo>
                    <a:pt x="71" y="0"/>
                  </a:moveTo>
                  <a:lnTo>
                    <a:pt x="71" y="87"/>
                  </a:lnTo>
                  <a:lnTo>
                    <a:pt x="0" y="129"/>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Freeform 13">
              <a:extLst>
                <a:ext uri="{FF2B5EF4-FFF2-40B4-BE49-F238E27FC236}">
                  <a16:creationId xmlns:a16="http://schemas.microsoft.com/office/drawing/2014/main" id="{2C5B695A-3B79-C2C3-981C-F68D72458697}"/>
                </a:ext>
              </a:extLst>
            </p:cNvPr>
            <p:cNvSpPr>
              <a:spLocks/>
            </p:cNvSpPr>
            <p:nvPr/>
          </p:nvSpPr>
          <p:spPr bwMode="auto">
            <a:xfrm>
              <a:off x="4338" y="1574"/>
              <a:ext cx="33" cy="47"/>
            </a:xfrm>
            <a:custGeom>
              <a:avLst/>
              <a:gdLst>
                <a:gd name="T0" fmla="*/ 33 w 33"/>
                <a:gd name="T1" fmla="*/ 33 h 47"/>
                <a:gd name="T2" fmla="*/ 33 w 33"/>
                <a:gd name="T3" fmla="*/ 36 h 47"/>
                <a:gd name="T4" fmla="*/ 9 w 33"/>
                <a:gd name="T5" fmla="*/ 0 h 47"/>
                <a:gd name="T6" fmla="*/ 0 w 33"/>
                <a:gd name="T7" fmla="*/ 11 h 47"/>
                <a:gd name="T8" fmla="*/ 21 w 33"/>
                <a:gd name="T9" fmla="*/ 45 h 47"/>
                <a:gd name="T10" fmla="*/ 21 w 33"/>
                <a:gd name="T11" fmla="*/ 47 h 47"/>
                <a:gd name="T12" fmla="*/ 33 w 33"/>
                <a:gd name="T13" fmla="*/ 33 h 47"/>
              </a:gdLst>
              <a:ahLst/>
              <a:cxnLst>
                <a:cxn ang="0">
                  <a:pos x="T0" y="T1"/>
                </a:cxn>
                <a:cxn ang="0">
                  <a:pos x="T2" y="T3"/>
                </a:cxn>
                <a:cxn ang="0">
                  <a:pos x="T4" y="T5"/>
                </a:cxn>
                <a:cxn ang="0">
                  <a:pos x="T6" y="T7"/>
                </a:cxn>
                <a:cxn ang="0">
                  <a:pos x="T8" y="T9"/>
                </a:cxn>
                <a:cxn ang="0">
                  <a:pos x="T10" y="T11"/>
                </a:cxn>
                <a:cxn ang="0">
                  <a:pos x="T12" y="T13"/>
                </a:cxn>
              </a:cxnLst>
              <a:rect l="0" t="0" r="r" b="b"/>
              <a:pathLst>
                <a:path w="33" h="47">
                  <a:moveTo>
                    <a:pt x="33" y="33"/>
                  </a:moveTo>
                  <a:lnTo>
                    <a:pt x="33" y="36"/>
                  </a:lnTo>
                  <a:lnTo>
                    <a:pt x="9" y="0"/>
                  </a:lnTo>
                  <a:lnTo>
                    <a:pt x="0" y="11"/>
                  </a:lnTo>
                  <a:lnTo>
                    <a:pt x="21" y="45"/>
                  </a:lnTo>
                  <a:lnTo>
                    <a:pt x="21" y="47"/>
                  </a:lnTo>
                  <a:lnTo>
                    <a:pt x="33" y="3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4">
              <a:extLst>
                <a:ext uri="{FF2B5EF4-FFF2-40B4-BE49-F238E27FC236}">
                  <a16:creationId xmlns:a16="http://schemas.microsoft.com/office/drawing/2014/main" id="{A38CF0E8-738D-549E-62E5-9C3CCE31A3B7}"/>
                </a:ext>
              </a:extLst>
            </p:cNvPr>
            <p:cNvSpPr>
              <a:spLocks/>
            </p:cNvSpPr>
            <p:nvPr/>
          </p:nvSpPr>
          <p:spPr bwMode="auto">
            <a:xfrm>
              <a:off x="4359" y="1607"/>
              <a:ext cx="35" cy="56"/>
            </a:xfrm>
            <a:custGeom>
              <a:avLst/>
              <a:gdLst>
                <a:gd name="T0" fmla="*/ 35 w 35"/>
                <a:gd name="T1" fmla="*/ 48 h 56"/>
                <a:gd name="T2" fmla="*/ 35 w 35"/>
                <a:gd name="T3" fmla="*/ 45 h 56"/>
                <a:gd name="T4" fmla="*/ 31 w 35"/>
                <a:gd name="T5" fmla="*/ 40 h 56"/>
                <a:gd name="T6" fmla="*/ 28 w 35"/>
                <a:gd name="T7" fmla="*/ 34 h 56"/>
                <a:gd name="T8" fmla="*/ 26 w 35"/>
                <a:gd name="T9" fmla="*/ 28 h 56"/>
                <a:gd name="T10" fmla="*/ 24 w 35"/>
                <a:gd name="T11" fmla="*/ 23 h 56"/>
                <a:gd name="T12" fmla="*/ 21 w 35"/>
                <a:gd name="T13" fmla="*/ 17 h 56"/>
                <a:gd name="T14" fmla="*/ 19 w 35"/>
                <a:gd name="T15" fmla="*/ 12 h 56"/>
                <a:gd name="T16" fmla="*/ 14 w 35"/>
                <a:gd name="T17" fmla="*/ 6 h 56"/>
                <a:gd name="T18" fmla="*/ 12 w 35"/>
                <a:gd name="T19" fmla="*/ 0 h 56"/>
                <a:gd name="T20" fmla="*/ 0 w 35"/>
                <a:gd name="T21" fmla="*/ 14 h 56"/>
                <a:gd name="T22" fmla="*/ 2 w 35"/>
                <a:gd name="T23" fmla="*/ 17 h 56"/>
                <a:gd name="T24" fmla="*/ 5 w 35"/>
                <a:gd name="T25" fmla="*/ 23 h 56"/>
                <a:gd name="T26" fmla="*/ 7 w 35"/>
                <a:gd name="T27" fmla="*/ 26 h 56"/>
                <a:gd name="T28" fmla="*/ 9 w 35"/>
                <a:gd name="T29" fmla="*/ 31 h 56"/>
                <a:gd name="T30" fmla="*/ 14 w 35"/>
                <a:gd name="T31" fmla="*/ 37 h 56"/>
                <a:gd name="T32" fmla="*/ 17 w 35"/>
                <a:gd name="T33" fmla="*/ 42 h 56"/>
                <a:gd name="T34" fmla="*/ 19 w 35"/>
                <a:gd name="T35" fmla="*/ 51 h 56"/>
                <a:gd name="T36" fmla="*/ 21 w 35"/>
                <a:gd name="T37" fmla="*/ 56 h 56"/>
                <a:gd name="T38" fmla="*/ 21 w 35"/>
                <a:gd name="T39" fmla="*/ 54 h 56"/>
                <a:gd name="T40" fmla="*/ 35 w 35"/>
                <a:gd name="T41"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56">
                  <a:moveTo>
                    <a:pt x="35" y="48"/>
                  </a:moveTo>
                  <a:lnTo>
                    <a:pt x="35" y="45"/>
                  </a:lnTo>
                  <a:lnTo>
                    <a:pt x="31" y="40"/>
                  </a:lnTo>
                  <a:lnTo>
                    <a:pt x="28" y="34"/>
                  </a:lnTo>
                  <a:lnTo>
                    <a:pt x="26" y="28"/>
                  </a:lnTo>
                  <a:lnTo>
                    <a:pt x="24" y="23"/>
                  </a:lnTo>
                  <a:lnTo>
                    <a:pt x="21" y="17"/>
                  </a:lnTo>
                  <a:lnTo>
                    <a:pt x="19" y="12"/>
                  </a:lnTo>
                  <a:lnTo>
                    <a:pt x="14" y="6"/>
                  </a:lnTo>
                  <a:lnTo>
                    <a:pt x="12" y="0"/>
                  </a:lnTo>
                  <a:lnTo>
                    <a:pt x="0" y="14"/>
                  </a:lnTo>
                  <a:lnTo>
                    <a:pt x="2" y="17"/>
                  </a:lnTo>
                  <a:lnTo>
                    <a:pt x="5" y="23"/>
                  </a:lnTo>
                  <a:lnTo>
                    <a:pt x="7" y="26"/>
                  </a:lnTo>
                  <a:lnTo>
                    <a:pt x="9" y="31"/>
                  </a:lnTo>
                  <a:lnTo>
                    <a:pt x="14" y="37"/>
                  </a:lnTo>
                  <a:lnTo>
                    <a:pt x="17" y="42"/>
                  </a:lnTo>
                  <a:lnTo>
                    <a:pt x="19" y="51"/>
                  </a:lnTo>
                  <a:lnTo>
                    <a:pt x="21" y="56"/>
                  </a:lnTo>
                  <a:lnTo>
                    <a:pt x="21" y="54"/>
                  </a:lnTo>
                  <a:lnTo>
                    <a:pt x="35" y="48"/>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15">
              <a:extLst>
                <a:ext uri="{FF2B5EF4-FFF2-40B4-BE49-F238E27FC236}">
                  <a16:creationId xmlns:a16="http://schemas.microsoft.com/office/drawing/2014/main" id="{A9A71313-6B2E-100D-3918-AA8896855EC3}"/>
                </a:ext>
              </a:extLst>
            </p:cNvPr>
            <p:cNvSpPr>
              <a:spLocks/>
            </p:cNvSpPr>
            <p:nvPr/>
          </p:nvSpPr>
          <p:spPr bwMode="auto">
            <a:xfrm>
              <a:off x="4380" y="1655"/>
              <a:ext cx="38" cy="65"/>
            </a:xfrm>
            <a:custGeom>
              <a:avLst/>
              <a:gdLst>
                <a:gd name="T0" fmla="*/ 35 w 38"/>
                <a:gd name="T1" fmla="*/ 53 h 65"/>
                <a:gd name="T2" fmla="*/ 38 w 38"/>
                <a:gd name="T3" fmla="*/ 59 h 65"/>
                <a:gd name="T4" fmla="*/ 35 w 38"/>
                <a:gd name="T5" fmla="*/ 48 h 65"/>
                <a:gd name="T6" fmla="*/ 33 w 38"/>
                <a:gd name="T7" fmla="*/ 42 h 65"/>
                <a:gd name="T8" fmla="*/ 28 w 38"/>
                <a:gd name="T9" fmla="*/ 34 h 65"/>
                <a:gd name="T10" fmla="*/ 26 w 38"/>
                <a:gd name="T11" fmla="*/ 25 h 65"/>
                <a:gd name="T12" fmla="*/ 24 w 38"/>
                <a:gd name="T13" fmla="*/ 20 h 65"/>
                <a:gd name="T14" fmla="*/ 19 w 38"/>
                <a:gd name="T15" fmla="*/ 11 h 65"/>
                <a:gd name="T16" fmla="*/ 17 w 38"/>
                <a:gd name="T17" fmla="*/ 6 h 65"/>
                <a:gd name="T18" fmla="*/ 14 w 38"/>
                <a:gd name="T19" fmla="*/ 0 h 65"/>
                <a:gd name="T20" fmla="*/ 0 w 38"/>
                <a:gd name="T21" fmla="*/ 6 h 65"/>
                <a:gd name="T22" fmla="*/ 3 w 38"/>
                <a:gd name="T23" fmla="*/ 14 h 65"/>
                <a:gd name="T24" fmla="*/ 7 w 38"/>
                <a:gd name="T25" fmla="*/ 23 h 65"/>
                <a:gd name="T26" fmla="*/ 10 w 38"/>
                <a:gd name="T27" fmla="*/ 28 h 65"/>
                <a:gd name="T28" fmla="*/ 14 w 38"/>
                <a:gd name="T29" fmla="*/ 34 h 65"/>
                <a:gd name="T30" fmla="*/ 17 w 38"/>
                <a:gd name="T31" fmla="*/ 42 h 65"/>
                <a:gd name="T32" fmla="*/ 19 w 38"/>
                <a:gd name="T33" fmla="*/ 48 h 65"/>
                <a:gd name="T34" fmla="*/ 21 w 38"/>
                <a:gd name="T35" fmla="*/ 56 h 65"/>
                <a:gd name="T36" fmla="*/ 24 w 38"/>
                <a:gd name="T37" fmla="*/ 62 h 65"/>
                <a:gd name="T38" fmla="*/ 24 w 38"/>
                <a:gd name="T39" fmla="*/ 65 h 65"/>
                <a:gd name="T40" fmla="*/ 35 w 38"/>
                <a:gd name="T4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65">
                  <a:moveTo>
                    <a:pt x="35" y="53"/>
                  </a:moveTo>
                  <a:lnTo>
                    <a:pt x="38" y="59"/>
                  </a:lnTo>
                  <a:lnTo>
                    <a:pt x="35" y="48"/>
                  </a:lnTo>
                  <a:lnTo>
                    <a:pt x="33" y="42"/>
                  </a:lnTo>
                  <a:lnTo>
                    <a:pt x="28" y="34"/>
                  </a:lnTo>
                  <a:lnTo>
                    <a:pt x="26" y="25"/>
                  </a:lnTo>
                  <a:lnTo>
                    <a:pt x="24" y="20"/>
                  </a:lnTo>
                  <a:lnTo>
                    <a:pt x="19" y="11"/>
                  </a:lnTo>
                  <a:lnTo>
                    <a:pt x="17" y="6"/>
                  </a:lnTo>
                  <a:lnTo>
                    <a:pt x="14" y="0"/>
                  </a:lnTo>
                  <a:lnTo>
                    <a:pt x="0" y="6"/>
                  </a:lnTo>
                  <a:lnTo>
                    <a:pt x="3" y="14"/>
                  </a:lnTo>
                  <a:lnTo>
                    <a:pt x="7" y="23"/>
                  </a:lnTo>
                  <a:lnTo>
                    <a:pt x="10" y="28"/>
                  </a:lnTo>
                  <a:lnTo>
                    <a:pt x="14" y="34"/>
                  </a:lnTo>
                  <a:lnTo>
                    <a:pt x="17" y="42"/>
                  </a:lnTo>
                  <a:lnTo>
                    <a:pt x="19" y="48"/>
                  </a:lnTo>
                  <a:lnTo>
                    <a:pt x="21" y="56"/>
                  </a:lnTo>
                  <a:lnTo>
                    <a:pt x="24" y="62"/>
                  </a:lnTo>
                  <a:lnTo>
                    <a:pt x="24" y="65"/>
                  </a:lnTo>
                  <a:lnTo>
                    <a:pt x="35" y="5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16">
              <a:extLst>
                <a:ext uri="{FF2B5EF4-FFF2-40B4-BE49-F238E27FC236}">
                  <a16:creationId xmlns:a16="http://schemas.microsoft.com/office/drawing/2014/main" id="{8319A6C4-0CAD-17DD-A14B-F6167DA7929D}"/>
                </a:ext>
              </a:extLst>
            </p:cNvPr>
            <p:cNvSpPr>
              <a:spLocks/>
            </p:cNvSpPr>
            <p:nvPr/>
          </p:nvSpPr>
          <p:spPr bwMode="auto">
            <a:xfrm>
              <a:off x="4404" y="1708"/>
              <a:ext cx="51" cy="73"/>
            </a:xfrm>
            <a:custGeom>
              <a:avLst/>
              <a:gdLst>
                <a:gd name="T0" fmla="*/ 51 w 51"/>
                <a:gd name="T1" fmla="*/ 62 h 73"/>
                <a:gd name="T2" fmla="*/ 51 w 51"/>
                <a:gd name="T3" fmla="*/ 65 h 73"/>
                <a:gd name="T4" fmla="*/ 11 w 51"/>
                <a:gd name="T5" fmla="*/ 0 h 73"/>
                <a:gd name="T6" fmla="*/ 0 w 51"/>
                <a:gd name="T7" fmla="*/ 12 h 73"/>
                <a:gd name="T8" fmla="*/ 40 w 51"/>
                <a:gd name="T9" fmla="*/ 73 h 73"/>
                <a:gd name="T10" fmla="*/ 40 w 51"/>
                <a:gd name="T11" fmla="*/ 73 h 73"/>
                <a:gd name="T12" fmla="*/ 51 w 51"/>
                <a:gd name="T13" fmla="*/ 62 h 73"/>
              </a:gdLst>
              <a:ahLst/>
              <a:cxnLst>
                <a:cxn ang="0">
                  <a:pos x="T0" y="T1"/>
                </a:cxn>
                <a:cxn ang="0">
                  <a:pos x="T2" y="T3"/>
                </a:cxn>
                <a:cxn ang="0">
                  <a:pos x="T4" y="T5"/>
                </a:cxn>
                <a:cxn ang="0">
                  <a:pos x="T6" y="T7"/>
                </a:cxn>
                <a:cxn ang="0">
                  <a:pos x="T8" y="T9"/>
                </a:cxn>
                <a:cxn ang="0">
                  <a:pos x="T10" y="T11"/>
                </a:cxn>
                <a:cxn ang="0">
                  <a:pos x="T12" y="T13"/>
                </a:cxn>
              </a:cxnLst>
              <a:rect l="0" t="0" r="r" b="b"/>
              <a:pathLst>
                <a:path w="51" h="73">
                  <a:moveTo>
                    <a:pt x="51" y="62"/>
                  </a:moveTo>
                  <a:lnTo>
                    <a:pt x="51" y="65"/>
                  </a:lnTo>
                  <a:lnTo>
                    <a:pt x="11" y="0"/>
                  </a:lnTo>
                  <a:lnTo>
                    <a:pt x="0" y="12"/>
                  </a:lnTo>
                  <a:lnTo>
                    <a:pt x="40" y="73"/>
                  </a:lnTo>
                  <a:lnTo>
                    <a:pt x="40" y="73"/>
                  </a:lnTo>
                  <a:lnTo>
                    <a:pt x="51" y="62"/>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17">
              <a:extLst>
                <a:ext uri="{FF2B5EF4-FFF2-40B4-BE49-F238E27FC236}">
                  <a16:creationId xmlns:a16="http://schemas.microsoft.com/office/drawing/2014/main" id="{F6D3A860-39C4-BFBB-33C6-BB2C6D9A81DF}"/>
                </a:ext>
              </a:extLst>
            </p:cNvPr>
            <p:cNvSpPr>
              <a:spLocks/>
            </p:cNvSpPr>
            <p:nvPr/>
          </p:nvSpPr>
          <p:spPr bwMode="auto">
            <a:xfrm>
              <a:off x="4444" y="1770"/>
              <a:ext cx="91" cy="135"/>
            </a:xfrm>
            <a:custGeom>
              <a:avLst/>
              <a:gdLst>
                <a:gd name="T0" fmla="*/ 91 w 91"/>
                <a:gd name="T1" fmla="*/ 121 h 135"/>
                <a:gd name="T2" fmla="*/ 91 w 91"/>
                <a:gd name="T3" fmla="*/ 124 h 135"/>
                <a:gd name="T4" fmla="*/ 11 w 91"/>
                <a:gd name="T5" fmla="*/ 0 h 135"/>
                <a:gd name="T6" fmla="*/ 0 w 91"/>
                <a:gd name="T7" fmla="*/ 11 h 135"/>
                <a:gd name="T8" fmla="*/ 82 w 91"/>
                <a:gd name="T9" fmla="*/ 132 h 135"/>
                <a:gd name="T10" fmla="*/ 82 w 91"/>
                <a:gd name="T11" fmla="*/ 135 h 135"/>
                <a:gd name="T12" fmla="*/ 91 w 91"/>
                <a:gd name="T13" fmla="*/ 121 h 135"/>
              </a:gdLst>
              <a:ahLst/>
              <a:cxnLst>
                <a:cxn ang="0">
                  <a:pos x="T0" y="T1"/>
                </a:cxn>
                <a:cxn ang="0">
                  <a:pos x="T2" y="T3"/>
                </a:cxn>
                <a:cxn ang="0">
                  <a:pos x="T4" y="T5"/>
                </a:cxn>
                <a:cxn ang="0">
                  <a:pos x="T6" y="T7"/>
                </a:cxn>
                <a:cxn ang="0">
                  <a:pos x="T8" y="T9"/>
                </a:cxn>
                <a:cxn ang="0">
                  <a:pos x="T10" y="T11"/>
                </a:cxn>
                <a:cxn ang="0">
                  <a:pos x="T12" y="T13"/>
                </a:cxn>
              </a:cxnLst>
              <a:rect l="0" t="0" r="r" b="b"/>
              <a:pathLst>
                <a:path w="91" h="135">
                  <a:moveTo>
                    <a:pt x="91" y="121"/>
                  </a:moveTo>
                  <a:lnTo>
                    <a:pt x="91" y="124"/>
                  </a:lnTo>
                  <a:lnTo>
                    <a:pt x="11" y="0"/>
                  </a:lnTo>
                  <a:lnTo>
                    <a:pt x="0" y="11"/>
                  </a:lnTo>
                  <a:lnTo>
                    <a:pt x="82" y="132"/>
                  </a:lnTo>
                  <a:lnTo>
                    <a:pt x="82" y="135"/>
                  </a:lnTo>
                  <a:lnTo>
                    <a:pt x="91" y="121"/>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18">
              <a:extLst>
                <a:ext uri="{FF2B5EF4-FFF2-40B4-BE49-F238E27FC236}">
                  <a16:creationId xmlns:a16="http://schemas.microsoft.com/office/drawing/2014/main" id="{6A4284E2-93A3-D27C-C296-7D572976D81C}"/>
                </a:ext>
              </a:extLst>
            </p:cNvPr>
            <p:cNvSpPr>
              <a:spLocks/>
            </p:cNvSpPr>
            <p:nvPr/>
          </p:nvSpPr>
          <p:spPr bwMode="auto">
            <a:xfrm>
              <a:off x="4526" y="1891"/>
              <a:ext cx="42" cy="47"/>
            </a:xfrm>
            <a:custGeom>
              <a:avLst/>
              <a:gdLst>
                <a:gd name="T0" fmla="*/ 42 w 42"/>
                <a:gd name="T1" fmla="*/ 33 h 47"/>
                <a:gd name="T2" fmla="*/ 42 w 42"/>
                <a:gd name="T3" fmla="*/ 33 h 47"/>
                <a:gd name="T4" fmla="*/ 9 w 42"/>
                <a:gd name="T5" fmla="*/ 0 h 47"/>
                <a:gd name="T6" fmla="*/ 0 w 42"/>
                <a:gd name="T7" fmla="*/ 14 h 47"/>
                <a:gd name="T8" fmla="*/ 33 w 42"/>
                <a:gd name="T9" fmla="*/ 47 h 47"/>
                <a:gd name="T10" fmla="*/ 33 w 42"/>
                <a:gd name="T11" fmla="*/ 47 h 47"/>
                <a:gd name="T12" fmla="*/ 42 w 42"/>
                <a:gd name="T13" fmla="*/ 33 h 47"/>
              </a:gdLst>
              <a:ahLst/>
              <a:cxnLst>
                <a:cxn ang="0">
                  <a:pos x="T0" y="T1"/>
                </a:cxn>
                <a:cxn ang="0">
                  <a:pos x="T2" y="T3"/>
                </a:cxn>
                <a:cxn ang="0">
                  <a:pos x="T4" y="T5"/>
                </a:cxn>
                <a:cxn ang="0">
                  <a:pos x="T6" y="T7"/>
                </a:cxn>
                <a:cxn ang="0">
                  <a:pos x="T8" y="T9"/>
                </a:cxn>
                <a:cxn ang="0">
                  <a:pos x="T10" y="T11"/>
                </a:cxn>
                <a:cxn ang="0">
                  <a:pos x="T12" y="T13"/>
                </a:cxn>
              </a:cxnLst>
              <a:rect l="0" t="0" r="r" b="b"/>
              <a:pathLst>
                <a:path w="42" h="47">
                  <a:moveTo>
                    <a:pt x="42" y="33"/>
                  </a:moveTo>
                  <a:lnTo>
                    <a:pt x="42" y="33"/>
                  </a:lnTo>
                  <a:lnTo>
                    <a:pt x="9" y="0"/>
                  </a:lnTo>
                  <a:lnTo>
                    <a:pt x="0" y="14"/>
                  </a:lnTo>
                  <a:lnTo>
                    <a:pt x="33" y="47"/>
                  </a:lnTo>
                  <a:lnTo>
                    <a:pt x="33" y="47"/>
                  </a:lnTo>
                  <a:lnTo>
                    <a:pt x="42" y="3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19">
              <a:extLst>
                <a:ext uri="{FF2B5EF4-FFF2-40B4-BE49-F238E27FC236}">
                  <a16:creationId xmlns:a16="http://schemas.microsoft.com/office/drawing/2014/main" id="{2E26AACE-2D6D-AC2F-94C8-5D396BBE7BB1}"/>
                </a:ext>
              </a:extLst>
            </p:cNvPr>
            <p:cNvSpPr>
              <a:spLocks/>
            </p:cNvSpPr>
            <p:nvPr/>
          </p:nvSpPr>
          <p:spPr bwMode="auto">
            <a:xfrm>
              <a:off x="4559" y="1924"/>
              <a:ext cx="134" cy="155"/>
            </a:xfrm>
            <a:custGeom>
              <a:avLst/>
              <a:gdLst>
                <a:gd name="T0" fmla="*/ 134 w 134"/>
                <a:gd name="T1" fmla="*/ 144 h 155"/>
                <a:gd name="T2" fmla="*/ 134 w 134"/>
                <a:gd name="T3" fmla="*/ 144 h 155"/>
                <a:gd name="T4" fmla="*/ 9 w 134"/>
                <a:gd name="T5" fmla="*/ 0 h 155"/>
                <a:gd name="T6" fmla="*/ 0 w 134"/>
                <a:gd name="T7" fmla="*/ 14 h 155"/>
                <a:gd name="T8" fmla="*/ 122 w 134"/>
                <a:gd name="T9" fmla="*/ 155 h 155"/>
                <a:gd name="T10" fmla="*/ 122 w 134"/>
                <a:gd name="T11" fmla="*/ 155 h 155"/>
                <a:gd name="T12" fmla="*/ 134 w 134"/>
                <a:gd name="T13" fmla="*/ 144 h 155"/>
              </a:gdLst>
              <a:ahLst/>
              <a:cxnLst>
                <a:cxn ang="0">
                  <a:pos x="T0" y="T1"/>
                </a:cxn>
                <a:cxn ang="0">
                  <a:pos x="T2" y="T3"/>
                </a:cxn>
                <a:cxn ang="0">
                  <a:pos x="T4" y="T5"/>
                </a:cxn>
                <a:cxn ang="0">
                  <a:pos x="T6" y="T7"/>
                </a:cxn>
                <a:cxn ang="0">
                  <a:pos x="T8" y="T9"/>
                </a:cxn>
                <a:cxn ang="0">
                  <a:pos x="T10" y="T11"/>
                </a:cxn>
                <a:cxn ang="0">
                  <a:pos x="T12" y="T13"/>
                </a:cxn>
              </a:cxnLst>
              <a:rect l="0" t="0" r="r" b="b"/>
              <a:pathLst>
                <a:path w="134" h="155">
                  <a:moveTo>
                    <a:pt x="134" y="144"/>
                  </a:moveTo>
                  <a:lnTo>
                    <a:pt x="134" y="144"/>
                  </a:lnTo>
                  <a:lnTo>
                    <a:pt x="9" y="0"/>
                  </a:lnTo>
                  <a:lnTo>
                    <a:pt x="0" y="14"/>
                  </a:lnTo>
                  <a:lnTo>
                    <a:pt x="122" y="155"/>
                  </a:lnTo>
                  <a:lnTo>
                    <a:pt x="122" y="155"/>
                  </a:lnTo>
                  <a:lnTo>
                    <a:pt x="134" y="144"/>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20">
              <a:extLst>
                <a:ext uri="{FF2B5EF4-FFF2-40B4-BE49-F238E27FC236}">
                  <a16:creationId xmlns:a16="http://schemas.microsoft.com/office/drawing/2014/main" id="{31A2B9F4-4A9C-FD71-6C8F-105E0ACB3977}"/>
                </a:ext>
              </a:extLst>
            </p:cNvPr>
            <p:cNvSpPr>
              <a:spLocks/>
            </p:cNvSpPr>
            <p:nvPr/>
          </p:nvSpPr>
          <p:spPr bwMode="auto">
            <a:xfrm>
              <a:off x="4681" y="2068"/>
              <a:ext cx="127" cy="151"/>
            </a:xfrm>
            <a:custGeom>
              <a:avLst/>
              <a:gdLst>
                <a:gd name="T0" fmla="*/ 123 w 127"/>
                <a:gd name="T1" fmla="*/ 145 h 151"/>
                <a:gd name="T2" fmla="*/ 127 w 127"/>
                <a:gd name="T3" fmla="*/ 140 h 151"/>
                <a:gd name="T4" fmla="*/ 12 w 127"/>
                <a:gd name="T5" fmla="*/ 0 h 151"/>
                <a:gd name="T6" fmla="*/ 0 w 127"/>
                <a:gd name="T7" fmla="*/ 11 h 151"/>
                <a:gd name="T8" fmla="*/ 116 w 127"/>
                <a:gd name="T9" fmla="*/ 151 h 151"/>
                <a:gd name="T10" fmla="*/ 123 w 127"/>
                <a:gd name="T11" fmla="*/ 145 h 151"/>
              </a:gdLst>
              <a:ahLst/>
              <a:cxnLst>
                <a:cxn ang="0">
                  <a:pos x="T0" y="T1"/>
                </a:cxn>
                <a:cxn ang="0">
                  <a:pos x="T2" y="T3"/>
                </a:cxn>
                <a:cxn ang="0">
                  <a:pos x="T4" y="T5"/>
                </a:cxn>
                <a:cxn ang="0">
                  <a:pos x="T6" y="T7"/>
                </a:cxn>
                <a:cxn ang="0">
                  <a:pos x="T8" y="T9"/>
                </a:cxn>
                <a:cxn ang="0">
                  <a:pos x="T10" y="T11"/>
                </a:cxn>
              </a:cxnLst>
              <a:rect l="0" t="0" r="r" b="b"/>
              <a:pathLst>
                <a:path w="127" h="151">
                  <a:moveTo>
                    <a:pt x="123" y="145"/>
                  </a:moveTo>
                  <a:lnTo>
                    <a:pt x="127" y="140"/>
                  </a:lnTo>
                  <a:lnTo>
                    <a:pt x="12" y="0"/>
                  </a:lnTo>
                  <a:lnTo>
                    <a:pt x="0" y="11"/>
                  </a:lnTo>
                  <a:lnTo>
                    <a:pt x="116" y="151"/>
                  </a:lnTo>
                  <a:lnTo>
                    <a:pt x="123" y="145"/>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21">
              <a:extLst>
                <a:ext uri="{FF2B5EF4-FFF2-40B4-BE49-F238E27FC236}">
                  <a16:creationId xmlns:a16="http://schemas.microsoft.com/office/drawing/2014/main" id="{3170D5CE-5EFA-7A79-168A-E2BFEC2B8D9B}"/>
                </a:ext>
              </a:extLst>
            </p:cNvPr>
            <p:cNvSpPr>
              <a:spLocks/>
            </p:cNvSpPr>
            <p:nvPr/>
          </p:nvSpPr>
          <p:spPr bwMode="auto">
            <a:xfrm>
              <a:off x="4460" y="3255"/>
              <a:ext cx="19" cy="19"/>
            </a:xfrm>
            <a:custGeom>
              <a:avLst/>
              <a:gdLst>
                <a:gd name="T0" fmla="*/ 19 w 19"/>
                <a:gd name="T1" fmla="*/ 0 h 19"/>
                <a:gd name="T2" fmla="*/ 19 w 19"/>
                <a:gd name="T3" fmla="*/ 0 h 19"/>
                <a:gd name="T4" fmla="*/ 0 w 19"/>
                <a:gd name="T5" fmla="*/ 0 h 19"/>
                <a:gd name="T6" fmla="*/ 0 w 19"/>
                <a:gd name="T7" fmla="*/ 19 h 19"/>
                <a:gd name="T8" fmla="*/ 19 w 19"/>
                <a:gd name="T9" fmla="*/ 19 h 19"/>
                <a:gd name="T10" fmla="*/ 19 w 19"/>
                <a:gd name="T11" fmla="*/ 19 h 19"/>
                <a:gd name="T12" fmla="*/ 19 w 19"/>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9" y="0"/>
                  </a:moveTo>
                  <a:lnTo>
                    <a:pt x="19" y="0"/>
                  </a:lnTo>
                  <a:lnTo>
                    <a:pt x="0" y="0"/>
                  </a:lnTo>
                  <a:lnTo>
                    <a:pt x="0" y="19"/>
                  </a:lnTo>
                  <a:lnTo>
                    <a:pt x="19" y="19"/>
                  </a:lnTo>
                  <a:lnTo>
                    <a:pt x="19" y="19"/>
                  </a:lnTo>
                  <a:lnTo>
                    <a:pt x="19"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22">
              <a:extLst>
                <a:ext uri="{FF2B5EF4-FFF2-40B4-BE49-F238E27FC236}">
                  <a16:creationId xmlns:a16="http://schemas.microsoft.com/office/drawing/2014/main" id="{B2E9DA93-7961-A38C-CDA3-104AC97DC339}"/>
                </a:ext>
              </a:extLst>
            </p:cNvPr>
            <p:cNvSpPr>
              <a:spLocks/>
            </p:cNvSpPr>
            <p:nvPr/>
          </p:nvSpPr>
          <p:spPr bwMode="auto">
            <a:xfrm>
              <a:off x="4479" y="3252"/>
              <a:ext cx="96" cy="22"/>
            </a:xfrm>
            <a:custGeom>
              <a:avLst/>
              <a:gdLst>
                <a:gd name="T0" fmla="*/ 94 w 96"/>
                <a:gd name="T1" fmla="*/ 0 h 22"/>
                <a:gd name="T2" fmla="*/ 94 w 96"/>
                <a:gd name="T3" fmla="*/ 0 h 22"/>
                <a:gd name="T4" fmla="*/ 0 w 96"/>
                <a:gd name="T5" fmla="*/ 3 h 22"/>
                <a:gd name="T6" fmla="*/ 0 w 96"/>
                <a:gd name="T7" fmla="*/ 22 h 22"/>
                <a:gd name="T8" fmla="*/ 96 w 96"/>
                <a:gd name="T9" fmla="*/ 19 h 22"/>
                <a:gd name="T10" fmla="*/ 94 w 96"/>
                <a:gd name="T11" fmla="*/ 19 h 22"/>
                <a:gd name="T12" fmla="*/ 94 w 96"/>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96" h="22">
                  <a:moveTo>
                    <a:pt x="94" y="0"/>
                  </a:moveTo>
                  <a:lnTo>
                    <a:pt x="94" y="0"/>
                  </a:lnTo>
                  <a:lnTo>
                    <a:pt x="0" y="3"/>
                  </a:lnTo>
                  <a:lnTo>
                    <a:pt x="0" y="22"/>
                  </a:lnTo>
                  <a:lnTo>
                    <a:pt x="96" y="19"/>
                  </a:lnTo>
                  <a:lnTo>
                    <a:pt x="94" y="19"/>
                  </a:lnTo>
                  <a:lnTo>
                    <a:pt x="94"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23">
              <a:extLst>
                <a:ext uri="{FF2B5EF4-FFF2-40B4-BE49-F238E27FC236}">
                  <a16:creationId xmlns:a16="http://schemas.microsoft.com/office/drawing/2014/main" id="{865324F7-4028-0D2C-0717-FF47FEE1292D}"/>
                </a:ext>
              </a:extLst>
            </p:cNvPr>
            <p:cNvSpPr>
              <a:spLocks/>
            </p:cNvSpPr>
            <p:nvPr/>
          </p:nvSpPr>
          <p:spPr bwMode="auto">
            <a:xfrm>
              <a:off x="4573" y="3243"/>
              <a:ext cx="134" cy="28"/>
            </a:xfrm>
            <a:custGeom>
              <a:avLst/>
              <a:gdLst>
                <a:gd name="T0" fmla="*/ 132 w 134"/>
                <a:gd name="T1" fmla="*/ 0 h 28"/>
                <a:gd name="T2" fmla="*/ 132 w 134"/>
                <a:gd name="T3" fmla="*/ 0 h 28"/>
                <a:gd name="T4" fmla="*/ 115 w 134"/>
                <a:gd name="T5" fmla="*/ 0 h 28"/>
                <a:gd name="T6" fmla="*/ 99 w 134"/>
                <a:gd name="T7" fmla="*/ 3 h 28"/>
                <a:gd name="T8" fmla="*/ 82 w 134"/>
                <a:gd name="T9" fmla="*/ 3 h 28"/>
                <a:gd name="T10" fmla="*/ 66 w 134"/>
                <a:gd name="T11" fmla="*/ 6 h 28"/>
                <a:gd name="T12" fmla="*/ 50 w 134"/>
                <a:gd name="T13" fmla="*/ 6 h 28"/>
                <a:gd name="T14" fmla="*/ 33 w 134"/>
                <a:gd name="T15" fmla="*/ 9 h 28"/>
                <a:gd name="T16" fmla="*/ 17 w 134"/>
                <a:gd name="T17" fmla="*/ 9 h 28"/>
                <a:gd name="T18" fmla="*/ 0 w 134"/>
                <a:gd name="T19" fmla="*/ 9 h 28"/>
                <a:gd name="T20" fmla="*/ 0 w 134"/>
                <a:gd name="T21" fmla="*/ 28 h 28"/>
                <a:gd name="T22" fmla="*/ 17 w 134"/>
                <a:gd name="T23" fmla="*/ 26 h 28"/>
                <a:gd name="T24" fmla="*/ 33 w 134"/>
                <a:gd name="T25" fmla="*/ 26 h 28"/>
                <a:gd name="T26" fmla="*/ 50 w 134"/>
                <a:gd name="T27" fmla="*/ 26 h 28"/>
                <a:gd name="T28" fmla="*/ 66 w 134"/>
                <a:gd name="T29" fmla="*/ 23 h 28"/>
                <a:gd name="T30" fmla="*/ 82 w 134"/>
                <a:gd name="T31" fmla="*/ 23 h 28"/>
                <a:gd name="T32" fmla="*/ 99 w 134"/>
                <a:gd name="T33" fmla="*/ 20 h 28"/>
                <a:gd name="T34" fmla="*/ 115 w 134"/>
                <a:gd name="T35" fmla="*/ 20 h 28"/>
                <a:gd name="T36" fmla="*/ 132 w 134"/>
                <a:gd name="T37" fmla="*/ 17 h 28"/>
                <a:gd name="T38" fmla="*/ 134 w 134"/>
                <a:gd name="T39" fmla="*/ 17 h 28"/>
                <a:gd name="T40" fmla="*/ 132 w 134"/>
                <a:gd name="T4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4" h="28">
                  <a:moveTo>
                    <a:pt x="132" y="0"/>
                  </a:moveTo>
                  <a:lnTo>
                    <a:pt x="132" y="0"/>
                  </a:lnTo>
                  <a:lnTo>
                    <a:pt x="115" y="0"/>
                  </a:lnTo>
                  <a:lnTo>
                    <a:pt x="99" y="3"/>
                  </a:lnTo>
                  <a:lnTo>
                    <a:pt x="82" y="3"/>
                  </a:lnTo>
                  <a:lnTo>
                    <a:pt x="66" y="6"/>
                  </a:lnTo>
                  <a:lnTo>
                    <a:pt x="50" y="6"/>
                  </a:lnTo>
                  <a:lnTo>
                    <a:pt x="33" y="9"/>
                  </a:lnTo>
                  <a:lnTo>
                    <a:pt x="17" y="9"/>
                  </a:lnTo>
                  <a:lnTo>
                    <a:pt x="0" y="9"/>
                  </a:lnTo>
                  <a:lnTo>
                    <a:pt x="0" y="28"/>
                  </a:lnTo>
                  <a:lnTo>
                    <a:pt x="17" y="26"/>
                  </a:lnTo>
                  <a:lnTo>
                    <a:pt x="33" y="26"/>
                  </a:lnTo>
                  <a:lnTo>
                    <a:pt x="50" y="26"/>
                  </a:lnTo>
                  <a:lnTo>
                    <a:pt x="66" y="23"/>
                  </a:lnTo>
                  <a:lnTo>
                    <a:pt x="82" y="23"/>
                  </a:lnTo>
                  <a:lnTo>
                    <a:pt x="99" y="20"/>
                  </a:lnTo>
                  <a:lnTo>
                    <a:pt x="115" y="20"/>
                  </a:lnTo>
                  <a:lnTo>
                    <a:pt x="132" y="17"/>
                  </a:lnTo>
                  <a:lnTo>
                    <a:pt x="134" y="17"/>
                  </a:lnTo>
                  <a:lnTo>
                    <a:pt x="132"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24">
              <a:extLst>
                <a:ext uri="{FF2B5EF4-FFF2-40B4-BE49-F238E27FC236}">
                  <a16:creationId xmlns:a16="http://schemas.microsoft.com/office/drawing/2014/main" id="{BA089760-B455-D2B3-2259-130DA435D21C}"/>
                </a:ext>
              </a:extLst>
            </p:cNvPr>
            <p:cNvSpPr>
              <a:spLocks/>
            </p:cNvSpPr>
            <p:nvPr/>
          </p:nvSpPr>
          <p:spPr bwMode="auto">
            <a:xfrm>
              <a:off x="4705" y="3184"/>
              <a:ext cx="245" cy="76"/>
            </a:xfrm>
            <a:custGeom>
              <a:avLst/>
              <a:gdLst>
                <a:gd name="T0" fmla="*/ 242 w 245"/>
                <a:gd name="T1" fmla="*/ 0 h 76"/>
                <a:gd name="T2" fmla="*/ 242 w 245"/>
                <a:gd name="T3" fmla="*/ 0 h 76"/>
                <a:gd name="T4" fmla="*/ 212 w 245"/>
                <a:gd name="T5" fmla="*/ 9 h 76"/>
                <a:gd name="T6" fmla="*/ 183 w 245"/>
                <a:gd name="T7" fmla="*/ 20 h 76"/>
                <a:gd name="T8" fmla="*/ 153 w 245"/>
                <a:gd name="T9" fmla="*/ 28 h 76"/>
                <a:gd name="T10" fmla="*/ 122 w 245"/>
                <a:gd name="T11" fmla="*/ 34 h 76"/>
                <a:gd name="T12" fmla="*/ 92 w 245"/>
                <a:gd name="T13" fmla="*/ 42 h 76"/>
                <a:gd name="T14" fmla="*/ 61 w 245"/>
                <a:gd name="T15" fmla="*/ 48 h 76"/>
                <a:gd name="T16" fmla="*/ 30 w 245"/>
                <a:gd name="T17" fmla="*/ 54 h 76"/>
                <a:gd name="T18" fmla="*/ 0 w 245"/>
                <a:gd name="T19" fmla="*/ 59 h 76"/>
                <a:gd name="T20" fmla="*/ 2 w 245"/>
                <a:gd name="T21" fmla="*/ 76 h 76"/>
                <a:gd name="T22" fmla="*/ 33 w 245"/>
                <a:gd name="T23" fmla="*/ 71 h 76"/>
                <a:gd name="T24" fmla="*/ 63 w 245"/>
                <a:gd name="T25" fmla="*/ 65 h 76"/>
                <a:gd name="T26" fmla="*/ 94 w 245"/>
                <a:gd name="T27" fmla="*/ 59 h 76"/>
                <a:gd name="T28" fmla="*/ 127 w 245"/>
                <a:gd name="T29" fmla="*/ 51 h 76"/>
                <a:gd name="T30" fmla="*/ 158 w 245"/>
                <a:gd name="T31" fmla="*/ 45 h 76"/>
                <a:gd name="T32" fmla="*/ 186 w 245"/>
                <a:gd name="T33" fmla="*/ 37 h 76"/>
                <a:gd name="T34" fmla="*/ 216 w 245"/>
                <a:gd name="T35" fmla="*/ 28 h 76"/>
                <a:gd name="T36" fmla="*/ 245 w 245"/>
                <a:gd name="T37" fmla="*/ 17 h 76"/>
                <a:gd name="T38" fmla="*/ 245 w 245"/>
                <a:gd name="T39" fmla="*/ 17 h 76"/>
                <a:gd name="T40" fmla="*/ 242 w 245"/>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5" h="76">
                  <a:moveTo>
                    <a:pt x="242" y="0"/>
                  </a:moveTo>
                  <a:lnTo>
                    <a:pt x="242" y="0"/>
                  </a:lnTo>
                  <a:lnTo>
                    <a:pt x="212" y="9"/>
                  </a:lnTo>
                  <a:lnTo>
                    <a:pt x="183" y="20"/>
                  </a:lnTo>
                  <a:lnTo>
                    <a:pt x="153" y="28"/>
                  </a:lnTo>
                  <a:lnTo>
                    <a:pt x="122" y="34"/>
                  </a:lnTo>
                  <a:lnTo>
                    <a:pt x="92" y="42"/>
                  </a:lnTo>
                  <a:lnTo>
                    <a:pt x="61" y="48"/>
                  </a:lnTo>
                  <a:lnTo>
                    <a:pt x="30" y="54"/>
                  </a:lnTo>
                  <a:lnTo>
                    <a:pt x="0" y="59"/>
                  </a:lnTo>
                  <a:lnTo>
                    <a:pt x="2" y="76"/>
                  </a:lnTo>
                  <a:lnTo>
                    <a:pt x="33" y="71"/>
                  </a:lnTo>
                  <a:lnTo>
                    <a:pt x="63" y="65"/>
                  </a:lnTo>
                  <a:lnTo>
                    <a:pt x="94" y="59"/>
                  </a:lnTo>
                  <a:lnTo>
                    <a:pt x="127" y="51"/>
                  </a:lnTo>
                  <a:lnTo>
                    <a:pt x="158" y="45"/>
                  </a:lnTo>
                  <a:lnTo>
                    <a:pt x="186" y="37"/>
                  </a:lnTo>
                  <a:lnTo>
                    <a:pt x="216" y="28"/>
                  </a:lnTo>
                  <a:lnTo>
                    <a:pt x="245" y="17"/>
                  </a:lnTo>
                  <a:lnTo>
                    <a:pt x="245" y="17"/>
                  </a:lnTo>
                  <a:lnTo>
                    <a:pt x="242"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25">
              <a:extLst>
                <a:ext uri="{FF2B5EF4-FFF2-40B4-BE49-F238E27FC236}">
                  <a16:creationId xmlns:a16="http://schemas.microsoft.com/office/drawing/2014/main" id="{53D514B5-B08A-F185-4968-F275CACB442D}"/>
                </a:ext>
              </a:extLst>
            </p:cNvPr>
            <p:cNvSpPr>
              <a:spLocks/>
            </p:cNvSpPr>
            <p:nvPr/>
          </p:nvSpPr>
          <p:spPr bwMode="auto">
            <a:xfrm>
              <a:off x="4947" y="3170"/>
              <a:ext cx="43" cy="31"/>
            </a:xfrm>
            <a:custGeom>
              <a:avLst/>
              <a:gdLst>
                <a:gd name="T0" fmla="*/ 38 w 43"/>
                <a:gd name="T1" fmla="*/ 0 h 31"/>
                <a:gd name="T2" fmla="*/ 38 w 43"/>
                <a:gd name="T3" fmla="*/ 0 h 31"/>
                <a:gd name="T4" fmla="*/ 33 w 43"/>
                <a:gd name="T5" fmla="*/ 3 h 31"/>
                <a:gd name="T6" fmla="*/ 28 w 43"/>
                <a:gd name="T7" fmla="*/ 3 h 31"/>
                <a:gd name="T8" fmla="*/ 24 w 43"/>
                <a:gd name="T9" fmla="*/ 6 h 31"/>
                <a:gd name="T10" fmla="*/ 19 w 43"/>
                <a:gd name="T11" fmla="*/ 9 h 31"/>
                <a:gd name="T12" fmla="*/ 14 w 43"/>
                <a:gd name="T13" fmla="*/ 9 h 31"/>
                <a:gd name="T14" fmla="*/ 10 w 43"/>
                <a:gd name="T15" fmla="*/ 12 h 31"/>
                <a:gd name="T16" fmla="*/ 5 w 43"/>
                <a:gd name="T17" fmla="*/ 12 h 31"/>
                <a:gd name="T18" fmla="*/ 0 w 43"/>
                <a:gd name="T19" fmla="*/ 14 h 31"/>
                <a:gd name="T20" fmla="*/ 3 w 43"/>
                <a:gd name="T21" fmla="*/ 31 h 31"/>
                <a:gd name="T22" fmla="*/ 7 w 43"/>
                <a:gd name="T23" fmla="*/ 28 h 31"/>
                <a:gd name="T24" fmla="*/ 14 w 43"/>
                <a:gd name="T25" fmla="*/ 28 h 31"/>
                <a:gd name="T26" fmla="*/ 19 w 43"/>
                <a:gd name="T27" fmla="*/ 26 h 31"/>
                <a:gd name="T28" fmla="*/ 24 w 43"/>
                <a:gd name="T29" fmla="*/ 26 h 31"/>
                <a:gd name="T30" fmla="*/ 28 w 43"/>
                <a:gd name="T31" fmla="*/ 23 h 31"/>
                <a:gd name="T32" fmla="*/ 33 w 43"/>
                <a:gd name="T33" fmla="*/ 20 h 31"/>
                <a:gd name="T34" fmla="*/ 38 w 43"/>
                <a:gd name="T35" fmla="*/ 20 h 31"/>
                <a:gd name="T36" fmla="*/ 43 w 43"/>
                <a:gd name="T37" fmla="*/ 17 h 31"/>
                <a:gd name="T38" fmla="*/ 43 w 43"/>
                <a:gd name="T39" fmla="*/ 17 h 31"/>
                <a:gd name="T40" fmla="*/ 38 w 43"/>
                <a:gd name="T4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31">
                  <a:moveTo>
                    <a:pt x="38" y="0"/>
                  </a:moveTo>
                  <a:lnTo>
                    <a:pt x="38" y="0"/>
                  </a:lnTo>
                  <a:lnTo>
                    <a:pt x="33" y="3"/>
                  </a:lnTo>
                  <a:lnTo>
                    <a:pt x="28" y="3"/>
                  </a:lnTo>
                  <a:lnTo>
                    <a:pt x="24" y="6"/>
                  </a:lnTo>
                  <a:lnTo>
                    <a:pt x="19" y="9"/>
                  </a:lnTo>
                  <a:lnTo>
                    <a:pt x="14" y="9"/>
                  </a:lnTo>
                  <a:lnTo>
                    <a:pt x="10" y="12"/>
                  </a:lnTo>
                  <a:lnTo>
                    <a:pt x="5" y="12"/>
                  </a:lnTo>
                  <a:lnTo>
                    <a:pt x="0" y="14"/>
                  </a:lnTo>
                  <a:lnTo>
                    <a:pt x="3" y="31"/>
                  </a:lnTo>
                  <a:lnTo>
                    <a:pt x="7" y="28"/>
                  </a:lnTo>
                  <a:lnTo>
                    <a:pt x="14" y="28"/>
                  </a:lnTo>
                  <a:lnTo>
                    <a:pt x="19" y="26"/>
                  </a:lnTo>
                  <a:lnTo>
                    <a:pt x="24" y="26"/>
                  </a:lnTo>
                  <a:lnTo>
                    <a:pt x="28" y="23"/>
                  </a:lnTo>
                  <a:lnTo>
                    <a:pt x="33" y="20"/>
                  </a:lnTo>
                  <a:lnTo>
                    <a:pt x="38" y="20"/>
                  </a:lnTo>
                  <a:lnTo>
                    <a:pt x="43" y="17"/>
                  </a:lnTo>
                  <a:lnTo>
                    <a:pt x="43" y="17"/>
                  </a:lnTo>
                  <a:lnTo>
                    <a:pt x="38"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26">
              <a:extLst>
                <a:ext uri="{FF2B5EF4-FFF2-40B4-BE49-F238E27FC236}">
                  <a16:creationId xmlns:a16="http://schemas.microsoft.com/office/drawing/2014/main" id="{26F1E434-BBBF-F7BC-8C88-B61B2E06F112}"/>
                </a:ext>
              </a:extLst>
            </p:cNvPr>
            <p:cNvSpPr>
              <a:spLocks/>
            </p:cNvSpPr>
            <p:nvPr/>
          </p:nvSpPr>
          <p:spPr bwMode="auto">
            <a:xfrm>
              <a:off x="4985" y="3109"/>
              <a:ext cx="148" cy="78"/>
            </a:xfrm>
            <a:custGeom>
              <a:avLst/>
              <a:gdLst>
                <a:gd name="T0" fmla="*/ 146 w 148"/>
                <a:gd name="T1" fmla="*/ 0 h 78"/>
                <a:gd name="T2" fmla="*/ 143 w 148"/>
                <a:gd name="T3" fmla="*/ 0 h 78"/>
                <a:gd name="T4" fmla="*/ 125 w 148"/>
                <a:gd name="T5" fmla="*/ 8 h 78"/>
                <a:gd name="T6" fmla="*/ 108 w 148"/>
                <a:gd name="T7" fmla="*/ 16 h 78"/>
                <a:gd name="T8" fmla="*/ 89 w 148"/>
                <a:gd name="T9" fmla="*/ 25 h 78"/>
                <a:gd name="T10" fmla="*/ 70 w 148"/>
                <a:gd name="T11" fmla="*/ 33 h 78"/>
                <a:gd name="T12" fmla="*/ 54 w 148"/>
                <a:gd name="T13" fmla="*/ 39 h 78"/>
                <a:gd name="T14" fmla="*/ 35 w 148"/>
                <a:gd name="T15" fmla="*/ 47 h 78"/>
                <a:gd name="T16" fmla="*/ 16 w 148"/>
                <a:gd name="T17" fmla="*/ 53 h 78"/>
                <a:gd name="T18" fmla="*/ 0 w 148"/>
                <a:gd name="T19" fmla="*/ 61 h 78"/>
                <a:gd name="T20" fmla="*/ 5 w 148"/>
                <a:gd name="T21" fmla="*/ 78 h 78"/>
                <a:gd name="T22" fmla="*/ 23 w 148"/>
                <a:gd name="T23" fmla="*/ 70 h 78"/>
                <a:gd name="T24" fmla="*/ 40 w 148"/>
                <a:gd name="T25" fmla="*/ 64 h 78"/>
                <a:gd name="T26" fmla="*/ 59 w 148"/>
                <a:gd name="T27" fmla="*/ 56 h 78"/>
                <a:gd name="T28" fmla="*/ 75 w 148"/>
                <a:gd name="T29" fmla="*/ 50 h 78"/>
                <a:gd name="T30" fmla="*/ 94 w 148"/>
                <a:gd name="T31" fmla="*/ 42 h 78"/>
                <a:gd name="T32" fmla="*/ 113 w 148"/>
                <a:gd name="T33" fmla="*/ 33 h 78"/>
                <a:gd name="T34" fmla="*/ 129 w 148"/>
                <a:gd name="T35" fmla="*/ 25 h 78"/>
                <a:gd name="T36" fmla="*/ 148 w 148"/>
                <a:gd name="T37" fmla="*/ 16 h 78"/>
                <a:gd name="T38" fmla="*/ 146 w 148"/>
                <a:gd name="T39" fmla="*/ 16 h 78"/>
                <a:gd name="T40" fmla="*/ 146 w 148"/>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78">
                  <a:moveTo>
                    <a:pt x="146" y="0"/>
                  </a:moveTo>
                  <a:lnTo>
                    <a:pt x="143" y="0"/>
                  </a:lnTo>
                  <a:lnTo>
                    <a:pt x="125" y="8"/>
                  </a:lnTo>
                  <a:lnTo>
                    <a:pt x="108" y="16"/>
                  </a:lnTo>
                  <a:lnTo>
                    <a:pt x="89" y="25"/>
                  </a:lnTo>
                  <a:lnTo>
                    <a:pt x="70" y="33"/>
                  </a:lnTo>
                  <a:lnTo>
                    <a:pt x="54" y="39"/>
                  </a:lnTo>
                  <a:lnTo>
                    <a:pt x="35" y="47"/>
                  </a:lnTo>
                  <a:lnTo>
                    <a:pt x="16" y="53"/>
                  </a:lnTo>
                  <a:lnTo>
                    <a:pt x="0" y="61"/>
                  </a:lnTo>
                  <a:lnTo>
                    <a:pt x="5" y="78"/>
                  </a:lnTo>
                  <a:lnTo>
                    <a:pt x="23" y="70"/>
                  </a:lnTo>
                  <a:lnTo>
                    <a:pt x="40" y="64"/>
                  </a:lnTo>
                  <a:lnTo>
                    <a:pt x="59" y="56"/>
                  </a:lnTo>
                  <a:lnTo>
                    <a:pt x="75" y="50"/>
                  </a:lnTo>
                  <a:lnTo>
                    <a:pt x="94" y="42"/>
                  </a:lnTo>
                  <a:lnTo>
                    <a:pt x="113" y="33"/>
                  </a:lnTo>
                  <a:lnTo>
                    <a:pt x="129" y="25"/>
                  </a:lnTo>
                  <a:lnTo>
                    <a:pt x="148" y="16"/>
                  </a:lnTo>
                  <a:lnTo>
                    <a:pt x="146" y="16"/>
                  </a:lnTo>
                  <a:lnTo>
                    <a:pt x="146"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27">
              <a:extLst>
                <a:ext uri="{FF2B5EF4-FFF2-40B4-BE49-F238E27FC236}">
                  <a16:creationId xmlns:a16="http://schemas.microsoft.com/office/drawing/2014/main" id="{E2C7C214-82B8-C86B-FFC1-CDB3F19E17BB}"/>
                </a:ext>
              </a:extLst>
            </p:cNvPr>
            <p:cNvSpPr>
              <a:spLocks/>
            </p:cNvSpPr>
            <p:nvPr/>
          </p:nvSpPr>
          <p:spPr bwMode="auto">
            <a:xfrm>
              <a:off x="5128" y="3083"/>
              <a:ext cx="43" cy="42"/>
            </a:xfrm>
            <a:custGeom>
              <a:avLst/>
              <a:gdLst>
                <a:gd name="T0" fmla="*/ 29 w 43"/>
                <a:gd name="T1" fmla="*/ 9 h 42"/>
                <a:gd name="T2" fmla="*/ 31 w 43"/>
                <a:gd name="T3" fmla="*/ 0 h 42"/>
                <a:gd name="T4" fmla="*/ 26 w 43"/>
                <a:gd name="T5" fmla="*/ 6 h 42"/>
                <a:gd name="T6" fmla="*/ 19 w 43"/>
                <a:gd name="T7" fmla="*/ 9 h 42"/>
                <a:gd name="T8" fmla="*/ 15 w 43"/>
                <a:gd name="T9" fmla="*/ 14 h 42"/>
                <a:gd name="T10" fmla="*/ 10 w 43"/>
                <a:gd name="T11" fmla="*/ 17 h 42"/>
                <a:gd name="T12" fmla="*/ 5 w 43"/>
                <a:gd name="T13" fmla="*/ 20 h 42"/>
                <a:gd name="T14" fmla="*/ 3 w 43"/>
                <a:gd name="T15" fmla="*/ 23 h 42"/>
                <a:gd name="T16" fmla="*/ 0 w 43"/>
                <a:gd name="T17" fmla="*/ 26 h 42"/>
                <a:gd name="T18" fmla="*/ 3 w 43"/>
                <a:gd name="T19" fmla="*/ 26 h 42"/>
                <a:gd name="T20" fmla="*/ 3 w 43"/>
                <a:gd name="T21" fmla="*/ 42 h 42"/>
                <a:gd name="T22" fmla="*/ 7 w 43"/>
                <a:gd name="T23" fmla="*/ 40 h 42"/>
                <a:gd name="T24" fmla="*/ 10 w 43"/>
                <a:gd name="T25" fmla="*/ 40 h 42"/>
                <a:gd name="T26" fmla="*/ 15 w 43"/>
                <a:gd name="T27" fmla="*/ 37 h 42"/>
                <a:gd name="T28" fmla="*/ 19 w 43"/>
                <a:gd name="T29" fmla="*/ 34 h 42"/>
                <a:gd name="T30" fmla="*/ 24 w 43"/>
                <a:gd name="T31" fmla="*/ 28 h 42"/>
                <a:gd name="T32" fmla="*/ 29 w 43"/>
                <a:gd name="T33" fmla="*/ 26 h 42"/>
                <a:gd name="T34" fmla="*/ 33 w 43"/>
                <a:gd name="T35" fmla="*/ 20 h 42"/>
                <a:gd name="T36" fmla="*/ 40 w 43"/>
                <a:gd name="T37" fmla="*/ 14 h 42"/>
                <a:gd name="T38" fmla="*/ 43 w 43"/>
                <a:gd name="T39" fmla="*/ 9 h 42"/>
                <a:gd name="T40" fmla="*/ 40 w 43"/>
                <a:gd name="T41" fmla="*/ 14 h 42"/>
                <a:gd name="T42" fmla="*/ 43 w 43"/>
                <a:gd name="T43" fmla="*/ 12 h 42"/>
                <a:gd name="T44" fmla="*/ 43 w 43"/>
                <a:gd name="T45" fmla="*/ 9 h 42"/>
                <a:gd name="T46" fmla="*/ 29 w 43"/>
                <a:gd name="T4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42">
                  <a:moveTo>
                    <a:pt x="29" y="9"/>
                  </a:moveTo>
                  <a:lnTo>
                    <a:pt x="31" y="0"/>
                  </a:lnTo>
                  <a:lnTo>
                    <a:pt x="26" y="6"/>
                  </a:lnTo>
                  <a:lnTo>
                    <a:pt x="19" y="9"/>
                  </a:lnTo>
                  <a:lnTo>
                    <a:pt x="15" y="14"/>
                  </a:lnTo>
                  <a:lnTo>
                    <a:pt x="10" y="17"/>
                  </a:lnTo>
                  <a:lnTo>
                    <a:pt x="5" y="20"/>
                  </a:lnTo>
                  <a:lnTo>
                    <a:pt x="3" y="23"/>
                  </a:lnTo>
                  <a:lnTo>
                    <a:pt x="0" y="26"/>
                  </a:lnTo>
                  <a:lnTo>
                    <a:pt x="3" y="26"/>
                  </a:lnTo>
                  <a:lnTo>
                    <a:pt x="3" y="42"/>
                  </a:lnTo>
                  <a:lnTo>
                    <a:pt x="7" y="40"/>
                  </a:lnTo>
                  <a:lnTo>
                    <a:pt x="10" y="40"/>
                  </a:lnTo>
                  <a:lnTo>
                    <a:pt x="15" y="37"/>
                  </a:lnTo>
                  <a:lnTo>
                    <a:pt x="19" y="34"/>
                  </a:lnTo>
                  <a:lnTo>
                    <a:pt x="24" y="28"/>
                  </a:lnTo>
                  <a:lnTo>
                    <a:pt x="29" y="26"/>
                  </a:lnTo>
                  <a:lnTo>
                    <a:pt x="33" y="20"/>
                  </a:lnTo>
                  <a:lnTo>
                    <a:pt x="40" y="14"/>
                  </a:lnTo>
                  <a:lnTo>
                    <a:pt x="43" y="9"/>
                  </a:lnTo>
                  <a:lnTo>
                    <a:pt x="40" y="14"/>
                  </a:lnTo>
                  <a:lnTo>
                    <a:pt x="43" y="12"/>
                  </a:lnTo>
                  <a:lnTo>
                    <a:pt x="43" y="9"/>
                  </a:lnTo>
                  <a:lnTo>
                    <a:pt x="29" y="9"/>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28">
              <a:extLst>
                <a:ext uri="{FF2B5EF4-FFF2-40B4-BE49-F238E27FC236}">
                  <a16:creationId xmlns:a16="http://schemas.microsoft.com/office/drawing/2014/main" id="{2DC5CA0D-152C-9A3E-5DD8-915B61CAE34D}"/>
                </a:ext>
              </a:extLst>
            </p:cNvPr>
            <p:cNvSpPr>
              <a:spLocks/>
            </p:cNvSpPr>
            <p:nvPr/>
          </p:nvSpPr>
          <p:spPr bwMode="auto">
            <a:xfrm>
              <a:off x="5154" y="2935"/>
              <a:ext cx="17" cy="157"/>
            </a:xfrm>
            <a:custGeom>
              <a:avLst/>
              <a:gdLst>
                <a:gd name="T0" fmla="*/ 0 w 17"/>
                <a:gd name="T1" fmla="*/ 2 h 157"/>
                <a:gd name="T2" fmla="*/ 0 w 17"/>
                <a:gd name="T3" fmla="*/ 2 h 157"/>
                <a:gd name="T4" fmla="*/ 0 w 17"/>
                <a:gd name="T5" fmla="*/ 22 h 157"/>
                <a:gd name="T6" fmla="*/ 3 w 17"/>
                <a:gd name="T7" fmla="*/ 39 h 157"/>
                <a:gd name="T8" fmla="*/ 3 w 17"/>
                <a:gd name="T9" fmla="*/ 59 h 157"/>
                <a:gd name="T10" fmla="*/ 3 w 17"/>
                <a:gd name="T11" fmla="*/ 78 h 157"/>
                <a:gd name="T12" fmla="*/ 3 w 17"/>
                <a:gd name="T13" fmla="*/ 98 h 157"/>
                <a:gd name="T14" fmla="*/ 3 w 17"/>
                <a:gd name="T15" fmla="*/ 115 h 157"/>
                <a:gd name="T16" fmla="*/ 3 w 17"/>
                <a:gd name="T17" fmla="*/ 134 h 157"/>
                <a:gd name="T18" fmla="*/ 3 w 17"/>
                <a:gd name="T19" fmla="*/ 157 h 157"/>
                <a:gd name="T20" fmla="*/ 17 w 17"/>
                <a:gd name="T21" fmla="*/ 157 h 157"/>
                <a:gd name="T22" fmla="*/ 17 w 17"/>
                <a:gd name="T23" fmla="*/ 134 h 157"/>
                <a:gd name="T24" fmla="*/ 17 w 17"/>
                <a:gd name="T25" fmla="*/ 115 h 157"/>
                <a:gd name="T26" fmla="*/ 17 w 17"/>
                <a:gd name="T27" fmla="*/ 98 h 157"/>
                <a:gd name="T28" fmla="*/ 17 w 17"/>
                <a:gd name="T29" fmla="*/ 78 h 157"/>
                <a:gd name="T30" fmla="*/ 17 w 17"/>
                <a:gd name="T31" fmla="*/ 59 h 157"/>
                <a:gd name="T32" fmla="*/ 17 w 17"/>
                <a:gd name="T33" fmla="*/ 39 h 157"/>
                <a:gd name="T34" fmla="*/ 17 w 17"/>
                <a:gd name="T35" fmla="*/ 22 h 157"/>
                <a:gd name="T36" fmla="*/ 17 w 17"/>
                <a:gd name="T37" fmla="*/ 2 h 157"/>
                <a:gd name="T38" fmla="*/ 14 w 17"/>
                <a:gd name="T39" fmla="*/ 0 h 157"/>
                <a:gd name="T40" fmla="*/ 0 w 17"/>
                <a:gd name="T41" fmla="*/ 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57">
                  <a:moveTo>
                    <a:pt x="0" y="2"/>
                  </a:moveTo>
                  <a:lnTo>
                    <a:pt x="0" y="2"/>
                  </a:lnTo>
                  <a:lnTo>
                    <a:pt x="0" y="22"/>
                  </a:lnTo>
                  <a:lnTo>
                    <a:pt x="3" y="39"/>
                  </a:lnTo>
                  <a:lnTo>
                    <a:pt x="3" y="59"/>
                  </a:lnTo>
                  <a:lnTo>
                    <a:pt x="3" y="78"/>
                  </a:lnTo>
                  <a:lnTo>
                    <a:pt x="3" y="98"/>
                  </a:lnTo>
                  <a:lnTo>
                    <a:pt x="3" y="115"/>
                  </a:lnTo>
                  <a:lnTo>
                    <a:pt x="3" y="134"/>
                  </a:lnTo>
                  <a:lnTo>
                    <a:pt x="3" y="157"/>
                  </a:lnTo>
                  <a:lnTo>
                    <a:pt x="17" y="157"/>
                  </a:lnTo>
                  <a:lnTo>
                    <a:pt x="17" y="134"/>
                  </a:lnTo>
                  <a:lnTo>
                    <a:pt x="17" y="115"/>
                  </a:lnTo>
                  <a:lnTo>
                    <a:pt x="17" y="98"/>
                  </a:lnTo>
                  <a:lnTo>
                    <a:pt x="17" y="78"/>
                  </a:lnTo>
                  <a:lnTo>
                    <a:pt x="17" y="59"/>
                  </a:lnTo>
                  <a:lnTo>
                    <a:pt x="17" y="39"/>
                  </a:lnTo>
                  <a:lnTo>
                    <a:pt x="17" y="22"/>
                  </a:lnTo>
                  <a:lnTo>
                    <a:pt x="17" y="2"/>
                  </a:lnTo>
                  <a:lnTo>
                    <a:pt x="14" y="0"/>
                  </a:lnTo>
                  <a:lnTo>
                    <a:pt x="0" y="2"/>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29">
              <a:extLst>
                <a:ext uri="{FF2B5EF4-FFF2-40B4-BE49-F238E27FC236}">
                  <a16:creationId xmlns:a16="http://schemas.microsoft.com/office/drawing/2014/main" id="{8FBA574A-E401-4F98-475F-B6039F30A8B1}"/>
                </a:ext>
              </a:extLst>
            </p:cNvPr>
            <p:cNvSpPr>
              <a:spLocks/>
            </p:cNvSpPr>
            <p:nvPr/>
          </p:nvSpPr>
          <p:spPr bwMode="auto">
            <a:xfrm>
              <a:off x="5131" y="2789"/>
              <a:ext cx="37" cy="148"/>
            </a:xfrm>
            <a:custGeom>
              <a:avLst/>
              <a:gdLst>
                <a:gd name="T0" fmla="*/ 0 w 37"/>
                <a:gd name="T1" fmla="*/ 3 h 148"/>
                <a:gd name="T2" fmla="*/ 0 w 37"/>
                <a:gd name="T3" fmla="*/ 3 h 148"/>
                <a:gd name="T4" fmla="*/ 4 w 37"/>
                <a:gd name="T5" fmla="*/ 19 h 148"/>
                <a:gd name="T6" fmla="*/ 7 w 37"/>
                <a:gd name="T7" fmla="*/ 36 h 148"/>
                <a:gd name="T8" fmla="*/ 9 w 37"/>
                <a:gd name="T9" fmla="*/ 53 h 148"/>
                <a:gd name="T10" fmla="*/ 12 w 37"/>
                <a:gd name="T11" fmla="*/ 67 h 148"/>
                <a:gd name="T12" fmla="*/ 16 w 37"/>
                <a:gd name="T13" fmla="*/ 84 h 148"/>
                <a:gd name="T14" fmla="*/ 19 w 37"/>
                <a:gd name="T15" fmla="*/ 104 h 148"/>
                <a:gd name="T16" fmla="*/ 21 w 37"/>
                <a:gd name="T17" fmla="*/ 126 h 148"/>
                <a:gd name="T18" fmla="*/ 23 w 37"/>
                <a:gd name="T19" fmla="*/ 148 h 148"/>
                <a:gd name="T20" fmla="*/ 37 w 37"/>
                <a:gd name="T21" fmla="*/ 146 h 148"/>
                <a:gd name="T22" fmla="*/ 35 w 37"/>
                <a:gd name="T23" fmla="*/ 123 h 148"/>
                <a:gd name="T24" fmla="*/ 33 w 37"/>
                <a:gd name="T25" fmla="*/ 101 h 148"/>
                <a:gd name="T26" fmla="*/ 30 w 37"/>
                <a:gd name="T27" fmla="*/ 81 h 148"/>
                <a:gd name="T28" fmla="*/ 28 w 37"/>
                <a:gd name="T29" fmla="*/ 64 h 148"/>
                <a:gd name="T30" fmla="*/ 23 w 37"/>
                <a:gd name="T31" fmla="*/ 47 h 148"/>
                <a:gd name="T32" fmla="*/ 21 w 37"/>
                <a:gd name="T33" fmla="*/ 33 h 148"/>
                <a:gd name="T34" fmla="*/ 19 w 37"/>
                <a:gd name="T35" fmla="*/ 17 h 148"/>
                <a:gd name="T36" fmla="*/ 14 w 37"/>
                <a:gd name="T37" fmla="*/ 0 h 148"/>
                <a:gd name="T38" fmla="*/ 14 w 37"/>
                <a:gd name="T39" fmla="*/ 0 h 148"/>
                <a:gd name="T40" fmla="*/ 0 w 37"/>
                <a:gd name="T41" fmla="*/ 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148">
                  <a:moveTo>
                    <a:pt x="0" y="3"/>
                  </a:moveTo>
                  <a:lnTo>
                    <a:pt x="0" y="3"/>
                  </a:lnTo>
                  <a:lnTo>
                    <a:pt x="4" y="19"/>
                  </a:lnTo>
                  <a:lnTo>
                    <a:pt x="7" y="36"/>
                  </a:lnTo>
                  <a:lnTo>
                    <a:pt x="9" y="53"/>
                  </a:lnTo>
                  <a:lnTo>
                    <a:pt x="12" y="67"/>
                  </a:lnTo>
                  <a:lnTo>
                    <a:pt x="16" y="84"/>
                  </a:lnTo>
                  <a:lnTo>
                    <a:pt x="19" y="104"/>
                  </a:lnTo>
                  <a:lnTo>
                    <a:pt x="21" y="126"/>
                  </a:lnTo>
                  <a:lnTo>
                    <a:pt x="23" y="148"/>
                  </a:lnTo>
                  <a:lnTo>
                    <a:pt x="37" y="146"/>
                  </a:lnTo>
                  <a:lnTo>
                    <a:pt x="35" y="123"/>
                  </a:lnTo>
                  <a:lnTo>
                    <a:pt x="33" y="101"/>
                  </a:lnTo>
                  <a:lnTo>
                    <a:pt x="30" y="81"/>
                  </a:lnTo>
                  <a:lnTo>
                    <a:pt x="28" y="64"/>
                  </a:lnTo>
                  <a:lnTo>
                    <a:pt x="23" y="47"/>
                  </a:lnTo>
                  <a:lnTo>
                    <a:pt x="21" y="33"/>
                  </a:lnTo>
                  <a:lnTo>
                    <a:pt x="19" y="17"/>
                  </a:lnTo>
                  <a:lnTo>
                    <a:pt x="14" y="0"/>
                  </a:lnTo>
                  <a:lnTo>
                    <a:pt x="14" y="0"/>
                  </a:lnTo>
                  <a:lnTo>
                    <a:pt x="0" y="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30">
              <a:extLst>
                <a:ext uri="{FF2B5EF4-FFF2-40B4-BE49-F238E27FC236}">
                  <a16:creationId xmlns:a16="http://schemas.microsoft.com/office/drawing/2014/main" id="{8F2406A8-D842-2189-4FD7-3994AC075373}"/>
                </a:ext>
              </a:extLst>
            </p:cNvPr>
            <p:cNvSpPr>
              <a:spLocks/>
            </p:cNvSpPr>
            <p:nvPr/>
          </p:nvSpPr>
          <p:spPr bwMode="auto">
            <a:xfrm>
              <a:off x="5112" y="2721"/>
              <a:ext cx="33" cy="71"/>
            </a:xfrm>
            <a:custGeom>
              <a:avLst/>
              <a:gdLst>
                <a:gd name="T0" fmla="*/ 0 w 33"/>
                <a:gd name="T1" fmla="*/ 9 h 71"/>
                <a:gd name="T2" fmla="*/ 0 w 33"/>
                <a:gd name="T3" fmla="*/ 6 h 71"/>
                <a:gd name="T4" fmla="*/ 2 w 33"/>
                <a:gd name="T5" fmla="*/ 14 h 71"/>
                <a:gd name="T6" fmla="*/ 5 w 33"/>
                <a:gd name="T7" fmla="*/ 23 h 71"/>
                <a:gd name="T8" fmla="*/ 7 w 33"/>
                <a:gd name="T9" fmla="*/ 31 h 71"/>
                <a:gd name="T10" fmla="*/ 9 w 33"/>
                <a:gd name="T11" fmla="*/ 40 h 71"/>
                <a:gd name="T12" fmla="*/ 12 w 33"/>
                <a:gd name="T13" fmla="*/ 48 h 71"/>
                <a:gd name="T14" fmla="*/ 14 w 33"/>
                <a:gd name="T15" fmla="*/ 56 h 71"/>
                <a:gd name="T16" fmla="*/ 16 w 33"/>
                <a:gd name="T17" fmla="*/ 62 h 71"/>
                <a:gd name="T18" fmla="*/ 19 w 33"/>
                <a:gd name="T19" fmla="*/ 71 h 71"/>
                <a:gd name="T20" fmla="*/ 33 w 33"/>
                <a:gd name="T21" fmla="*/ 68 h 71"/>
                <a:gd name="T22" fmla="*/ 31 w 33"/>
                <a:gd name="T23" fmla="*/ 56 h 71"/>
                <a:gd name="T24" fmla="*/ 28 w 33"/>
                <a:gd name="T25" fmla="*/ 48 h 71"/>
                <a:gd name="T26" fmla="*/ 26 w 33"/>
                <a:gd name="T27" fmla="*/ 40 h 71"/>
                <a:gd name="T28" fmla="*/ 23 w 33"/>
                <a:gd name="T29" fmla="*/ 34 h 71"/>
                <a:gd name="T30" fmla="*/ 21 w 33"/>
                <a:gd name="T31" fmla="*/ 26 h 71"/>
                <a:gd name="T32" fmla="*/ 19 w 33"/>
                <a:gd name="T33" fmla="*/ 17 h 71"/>
                <a:gd name="T34" fmla="*/ 16 w 33"/>
                <a:gd name="T35" fmla="*/ 12 h 71"/>
                <a:gd name="T36" fmla="*/ 14 w 33"/>
                <a:gd name="T37" fmla="*/ 3 h 71"/>
                <a:gd name="T38" fmla="*/ 14 w 33"/>
                <a:gd name="T39" fmla="*/ 0 h 71"/>
                <a:gd name="T40" fmla="*/ 0 w 33"/>
                <a:gd name="T41" fmla="*/ 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71">
                  <a:moveTo>
                    <a:pt x="0" y="9"/>
                  </a:moveTo>
                  <a:lnTo>
                    <a:pt x="0" y="6"/>
                  </a:lnTo>
                  <a:lnTo>
                    <a:pt x="2" y="14"/>
                  </a:lnTo>
                  <a:lnTo>
                    <a:pt x="5" y="23"/>
                  </a:lnTo>
                  <a:lnTo>
                    <a:pt x="7" y="31"/>
                  </a:lnTo>
                  <a:lnTo>
                    <a:pt x="9" y="40"/>
                  </a:lnTo>
                  <a:lnTo>
                    <a:pt x="12" y="48"/>
                  </a:lnTo>
                  <a:lnTo>
                    <a:pt x="14" y="56"/>
                  </a:lnTo>
                  <a:lnTo>
                    <a:pt x="16" y="62"/>
                  </a:lnTo>
                  <a:lnTo>
                    <a:pt x="19" y="71"/>
                  </a:lnTo>
                  <a:lnTo>
                    <a:pt x="33" y="68"/>
                  </a:lnTo>
                  <a:lnTo>
                    <a:pt x="31" y="56"/>
                  </a:lnTo>
                  <a:lnTo>
                    <a:pt x="28" y="48"/>
                  </a:lnTo>
                  <a:lnTo>
                    <a:pt x="26" y="40"/>
                  </a:lnTo>
                  <a:lnTo>
                    <a:pt x="23" y="34"/>
                  </a:lnTo>
                  <a:lnTo>
                    <a:pt x="21" y="26"/>
                  </a:lnTo>
                  <a:lnTo>
                    <a:pt x="19" y="17"/>
                  </a:lnTo>
                  <a:lnTo>
                    <a:pt x="16" y="12"/>
                  </a:lnTo>
                  <a:lnTo>
                    <a:pt x="14" y="3"/>
                  </a:lnTo>
                  <a:lnTo>
                    <a:pt x="14" y="0"/>
                  </a:lnTo>
                  <a:lnTo>
                    <a:pt x="0" y="9"/>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31">
              <a:extLst>
                <a:ext uri="{FF2B5EF4-FFF2-40B4-BE49-F238E27FC236}">
                  <a16:creationId xmlns:a16="http://schemas.microsoft.com/office/drawing/2014/main" id="{5F579BC9-3C9B-D9E9-0C36-E1B0D1AB61E2}"/>
                </a:ext>
              </a:extLst>
            </p:cNvPr>
            <p:cNvSpPr>
              <a:spLocks/>
            </p:cNvSpPr>
            <p:nvPr/>
          </p:nvSpPr>
          <p:spPr bwMode="auto">
            <a:xfrm>
              <a:off x="5105" y="2713"/>
              <a:ext cx="21" cy="17"/>
            </a:xfrm>
            <a:custGeom>
              <a:avLst/>
              <a:gdLst>
                <a:gd name="T0" fmla="*/ 0 w 21"/>
                <a:gd name="T1" fmla="*/ 8 h 17"/>
                <a:gd name="T2" fmla="*/ 2 w 21"/>
                <a:gd name="T3" fmla="*/ 14 h 17"/>
                <a:gd name="T4" fmla="*/ 5 w 21"/>
                <a:gd name="T5" fmla="*/ 14 h 17"/>
                <a:gd name="T6" fmla="*/ 5 w 21"/>
                <a:gd name="T7" fmla="*/ 17 h 17"/>
                <a:gd name="T8" fmla="*/ 7 w 21"/>
                <a:gd name="T9" fmla="*/ 17 h 17"/>
                <a:gd name="T10" fmla="*/ 7 w 21"/>
                <a:gd name="T11" fmla="*/ 17 h 17"/>
                <a:gd name="T12" fmla="*/ 7 w 21"/>
                <a:gd name="T13" fmla="*/ 17 h 17"/>
                <a:gd name="T14" fmla="*/ 7 w 21"/>
                <a:gd name="T15" fmla="*/ 17 h 17"/>
                <a:gd name="T16" fmla="*/ 7 w 21"/>
                <a:gd name="T17" fmla="*/ 17 h 17"/>
                <a:gd name="T18" fmla="*/ 7 w 21"/>
                <a:gd name="T19" fmla="*/ 17 h 17"/>
                <a:gd name="T20" fmla="*/ 21 w 21"/>
                <a:gd name="T21" fmla="*/ 8 h 17"/>
                <a:gd name="T22" fmla="*/ 19 w 21"/>
                <a:gd name="T23" fmla="*/ 6 h 17"/>
                <a:gd name="T24" fmla="*/ 16 w 21"/>
                <a:gd name="T25" fmla="*/ 6 h 17"/>
                <a:gd name="T26" fmla="*/ 16 w 21"/>
                <a:gd name="T27" fmla="*/ 3 h 17"/>
                <a:gd name="T28" fmla="*/ 14 w 21"/>
                <a:gd name="T29" fmla="*/ 3 h 17"/>
                <a:gd name="T30" fmla="*/ 14 w 21"/>
                <a:gd name="T31" fmla="*/ 3 h 17"/>
                <a:gd name="T32" fmla="*/ 14 w 21"/>
                <a:gd name="T33" fmla="*/ 3 h 17"/>
                <a:gd name="T34" fmla="*/ 14 w 21"/>
                <a:gd name="T35" fmla="*/ 0 h 17"/>
                <a:gd name="T36" fmla="*/ 14 w 21"/>
                <a:gd name="T37" fmla="*/ 0 h 17"/>
                <a:gd name="T38" fmla="*/ 14 w 21"/>
                <a:gd name="T39" fmla="*/ 6 h 17"/>
                <a:gd name="T40" fmla="*/ 0 w 21"/>
                <a:gd name="T41"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17">
                  <a:moveTo>
                    <a:pt x="0" y="8"/>
                  </a:moveTo>
                  <a:lnTo>
                    <a:pt x="2" y="14"/>
                  </a:lnTo>
                  <a:lnTo>
                    <a:pt x="5" y="14"/>
                  </a:lnTo>
                  <a:lnTo>
                    <a:pt x="5" y="17"/>
                  </a:lnTo>
                  <a:lnTo>
                    <a:pt x="7" y="17"/>
                  </a:lnTo>
                  <a:lnTo>
                    <a:pt x="7" y="17"/>
                  </a:lnTo>
                  <a:lnTo>
                    <a:pt x="7" y="17"/>
                  </a:lnTo>
                  <a:lnTo>
                    <a:pt x="7" y="17"/>
                  </a:lnTo>
                  <a:lnTo>
                    <a:pt x="7" y="17"/>
                  </a:lnTo>
                  <a:lnTo>
                    <a:pt x="7" y="17"/>
                  </a:lnTo>
                  <a:lnTo>
                    <a:pt x="21" y="8"/>
                  </a:lnTo>
                  <a:lnTo>
                    <a:pt x="19" y="6"/>
                  </a:lnTo>
                  <a:lnTo>
                    <a:pt x="16" y="6"/>
                  </a:lnTo>
                  <a:lnTo>
                    <a:pt x="16" y="3"/>
                  </a:lnTo>
                  <a:lnTo>
                    <a:pt x="14" y="3"/>
                  </a:lnTo>
                  <a:lnTo>
                    <a:pt x="14" y="3"/>
                  </a:lnTo>
                  <a:lnTo>
                    <a:pt x="14" y="3"/>
                  </a:lnTo>
                  <a:lnTo>
                    <a:pt x="14" y="0"/>
                  </a:lnTo>
                  <a:lnTo>
                    <a:pt x="14" y="0"/>
                  </a:lnTo>
                  <a:lnTo>
                    <a:pt x="14" y="6"/>
                  </a:lnTo>
                  <a:lnTo>
                    <a:pt x="0" y="8"/>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32">
              <a:extLst>
                <a:ext uri="{FF2B5EF4-FFF2-40B4-BE49-F238E27FC236}">
                  <a16:creationId xmlns:a16="http://schemas.microsoft.com/office/drawing/2014/main" id="{0618343C-DA35-14C8-E9AB-D29C933C97DB}"/>
                </a:ext>
              </a:extLst>
            </p:cNvPr>
            <p:cNvSpPr>
              <a:spLocks/>
            </p:cNvSpPr>
            <p:nvPr/>
          </p:nvSpPr>
          <p:spPr bwMode="auto">
            <a:xfrm>
              <a:off x="5088" y="2665"/>
              <a:ext cx="31" cy="56"/>
            </a:xfrm>
            <a:custGeom>
              <a:avLst/>
              <a:gdLst>
                <a:gd name="T0" fmla="*/ 0 w 31"/>
                <a:gd name="T1" fmla="*/ 9 h 56"/>
                <a:gd name="T2" fmla="*/ 0 w 31"/>
                <a:gd name="T3" fmla="*/ 6 h 56"/>
                <a:gd name="T4" fmla="*/ 3 w 31"/>
                <a:gd name="T5" fmla="*/ 14 h 56"/>
                <a:gd name="T6" fmla="*/ 5 w 31"/>
                <a:gd name="T7" fmla="*/ 20 h 56"/>
                <a:gd name="T8" fmla="*/ 7 w 31"/>
                <a:gd name="T9" fmla="*/ 28 h 56"/>
                <a:gd name="T10" fmla="*/ 10 w 31"/>
                <a:gd name="T11" fmla="*/ 34 h 56"/>
                <a:gd name="T12" fmla="*/ 12 w 31"/>
                <a:gd name="T13" fmla="*/ 40 h 56"/>
                <a:gd name="T14" fmla="*/ 15 w 31"/>
                <a:gd name="T15" fmla="*/ 45 h 56"/>
                <a:gd name="T16" fmla="*/ 17 w 31"/>
                <a:gd name="T17" fmla="*/ 51 h 56"/>
                <a:gd name="T18" fmla="*/ 17 w 31"/>
                <a:gd name="T19" fmla="*/ 56 h 56"/>
                <a:gd name="T20" fmla="*/ 31 w 31"/>
                <a:gd name="T21" fmla="*/ 54 h 56"/>
                <a:gd name="T22" fmla="*/ 31 w 31"/>
                <a:gd name="T23" fmla="*/ 45 h 56"/>
                <a:gd name="T24" fmla="*/ 29 w 31"/>
                <a:gd name="T25" fmla="*/ 40 h 56"/>
                <a:gd name="T26" fmla="*/ 26 w 31"/>
                <a:gd name="T27" fmla="*/ 31 h 56"/>
                <a:gd name="T28" fmla="*/ 24 w 31"/>
                <a:gd name="T29" fmla="*/ 25 h 56"/>
                <a:gd name="T30" fmla="*/ 22 w 31"/>
                <a:gd name="T31" fmla="*/ 20 h 56"/>
                <a:gd name="T32" fmla="*/ 19 w 31"/>
                <a:gd name="T33" fmla="*/ 14 h 56"/>
                <a:gd name="T34" fmla="*/ 17 w 31"/>
                <a:gd name="T35" fmla="*/ 9 h 56"/>
                <a:gd name="T36" fmla="*/ 15 w 31"/>
                <a:gd name="T37" fmla="*/ 0 h 56"/>
                <a:gd name="T38" fmla="*/ 15 w 31"/>
                <a:gd name="T39" fmla="*/ 0 h 56"/>
                <a:gd name="T40" fmla="*/ 0 w 31"/>
                <a:gd name="T41"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56">
                  <a:moveTo>
                    <a:pt x="0" y="9"/>
                  </a:moveTo>
                  <a:lnTo>
                    <a:pt x="0" y="6"/>
                  </a:lnTo>
                  <a:lnTo>
                    <a:pt x="3" y="14"/>
                  </a:lnTo>
                  <a:lnTo>
                    <a:pt x="5" y="20"/>
                  </a:lnTo>
                  <a:lnTo>
                    <a:pt x="7" y="28"/>
                  </a:lnTo>
                  <a:lnTo>
                    <a:pt x="10" y="34"/>
                  </a:lnTo>
                  <a:lnTo>
                    <a:pt x="12" y="40"/>
                  </a:lnTo>
                  <a:lnTo>
                    <a:pt x="15" y="45"/>
                  </a:lnTo>
                  <a:lnTo>
                    <a:pt x="17" y="51"/>
                  </a:lnTo>
                  <a:lnTo>
                    <a:pt x="17" y="56"/>
                  </a:lnTo>
                  <a:lnTo>
                    <a:pt x="31" y="54"/>
                  </a:lnTo>
                  <a:lnTo>
                    <a:pt x="31" y="45"/>
                  </a:lnTo>
                  <a:lnTo>
                    <a:pt x="29" y="40"/>
                  </a:lnTo>
                  <a:lnTo>
                    <a:pt x="26" y="31"/>
                  </a:lnTo>
                  <a:lnTo>
                    <a:pt x="24" y="25"/>
                  </a:lnTo>
                  <a:lnTo>
                    <a:pt x="22" y="20"/>
                  </a:lnTo>
                  <a:lnTo>
                    <a:pt x="19" y="14"/>
                  </a:lnTo>
                  <a:lnTo>
                    <a:pt x="17" y="9"/>
                  </a:lnTo>
                  <a:lnTo>
                    <a:pt x="15" y="0"/>
                  </a:lnTo>
                  <a:lnTo>
                    <a:pt x="15" y="0"/>
                  </a:lnTo>
                  <a:lnTo>
                    <a:pt x="0" y="9"/>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33">
              <a:extLst>
                <a:ext uri="{FF2B5EF4-FFF2-40B4-BE49-F238E27FC236}">
                  <a16:creationId xmlns:a16="http://schemas.microsoft.com/office/drawing/2014/main" id="{5255011C-0447-D0E9-4F9F-58EE1A535743}"/>
                </a:ext>
              </a:extLst>
            </p:cNvPr>
            <p:cNvSpPr>
              <a:spLocks/>
            </p:cNvSpPr>
            <p:nvPr/>
          </p:nvSpPr>
          <p:spPr bwMode="auto">
            <a:xfrm>
              <a:off x="5053" y="2589"/>
              <a:ext cx="50" cy="85"/>
            </a:xfrm>
            <a:custGeom>
              <a:avLst/>
              <a:gdLst>
                <a:gd name="T0" fmla="*/ 0 w 50"/>
                <a:gd name="T1" fmla="*/ 12 h 85"/>
                <a:gd name="T2" fmla="*/ 2 w 50"/>
                <a:gd name="T3" fmla="*/ 12 h 85"/>
                <a:gd name="T4" fmla="*/ 7 w 50"/>
                <a:gd name="T5" fmla="*/ 20 h 85"/>
                <a:gd name="T6" fmla="*/ 12 w 50"/>
                <a:gd name="T7" fmla="*/ 29 h 85"/>
                <a:gd name="T8" fmla="*/ 17 w 50"/>
                <a:gd name="T9" fmla="*/ 37 h 85"/>
                <a:gd name="T10" fmla="*/ 19 w 50"/>
                <a:gd name="T11" fmla="*/ 45 h 85"/>
                <a:gd name="T12" fmla="*/ 24 w 50"/>
                <a:gd name="T13" fmla="*/ 57 h 85"/>
                <a:gd name="T14" fmla="*/ 28 w 50"/>
                <a:gd name="T15" fmla="*/ 65 h 85"/>
                <a:gd name="T16" fmla="*/ 31 w 50"/>
                <a:gd name="T17" fmla="*/ 73 h 85"/>
                <a:gd name="T18" fmla="*/ 35 w 50"/>
                <a:gd name="T19" fmla="*/ 85 h 85"/>
                <a:gd name="T20" fmla="*/ 50 w 50"/>
                <a:gd name="T21" fmla="*/ 76 h 85"/>
                <a:gd name="T22" fmla="*/ 45 w 50"/>
                <a:gd name="T23" fmla="*/ 65 h 85"/>
                <a:gd name="T24" fmla="*/ 40 w 50"/>
                <a:gd name="T25" fmla="*/ 57 h 85"/>
                <a:gd name="T26" fmla="*/ 38 w 50"/>
                <a:gd name="T27" fmla="*/ 48 h 85"/>
                <a:gd name="T28" fmla="*/ 33 w 50"/>
                <a:gd name="T29" fmla="*/ 37 h 85"/>
                <a:gd name="T30" fmla="*/ 28 w 50"/>
                <a:gd name="T31" fmla="*/ 29 h 85"/>
                <a:gd name="T32" fmla="*/ 24 w 50"/>
                <a:gd name="T33" fmla="*/ 20 h 85"/>
                <a:gd name="T34" fmla="*/ 19 w 50"/>
                <a:gd name="T35" fmla="*/ 9 h 85"/>
                <a:gd name="T36" fmla="*/ 14 w 50"/>
                <a:gd name="T37" fmla="*/ 0 h 85"/>
                <a:gd name="T38" fmla="*/ 14 w 50"/>
                <a:gd name="T39" fmla="*/ 0 h 85"/>
                <a:gd name="T40" fmla="*/ 0 w 50"/>
                <a:gd name="T41"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85">
                  <a:moveTo>
                    <a:pt x="0" y="12"/>
                  </a:moveTo>
                  <a:lnTo>
                    <a:pt x="2" y="12"/>
                  </a:lnTo>
                  <a:lnTo>
                    <a:pt x="7" y="20"/>
                  </a:lnTo>
                  <a:lnTo>
                    <a:pt x="12" y="29"/>
                  </a:lnTo>
                  <a:lnTo>
                    <a:pt x="17" y="37"/>
                  </a:lnTo>
                  <a:lnTo>
                    <a:pt x="19" y="45"/>
                  </a:lnTo>
                  <a:lnTo>
                    <a:pt x="24" y="57"/>
                  </a:lnTo>
                  <a:lnTo>
                    <a:pt x="28" y="65"/>
                  </a:lnTo>
                  <a:lnTo>
                    <a:pt x="31" y="73"/>
                  </a:lnTo>
                  <a:lnTo>
                    <a:pt x="35" y="85"/>
                  </a:lnTo>
                  <a:lnTo>
                    <a:pt x="50" y="76"/>
                  </a:lnTo>
                  <a:lnTo>
                    <a:pt x="45" y="65"/>
                  </a:lnTo>
                  <a:lnTo>
                    <a:pt x="40" y="57"/>
                  </a:lnTo>
                  <a:lnTo>
                    <a:pt x="38" y="48"/>
                  </a:lnTo>
                  <a:lnTo>
                    <a:pt x="33" y="37"/>
                  </a:lnTo>
                  <a:lnTo>
                    <a:pt x="28" y="29"/>
                  </a:lnTo>
                  <a:lnTo>
                    <a:pt x="24" y="20"/>
                  </a:lnTo>
                  <a:lnTo>
                    <a:pt x="19" y="9"/>
                  </a:lnTo>
                  <a:lnTo>
                    <a:pt x="14" y="0"/>
                  </a:lnTo>
                  <a:lnTo>
                    <a:pt x="14" y="0"/>
                  </a:lnTo>
                  <a:lnTo>
                    <a:pt x="0" y="12"/>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34">
              <a:extLst>
                <a:ext uri="{FF2B5EF4-FFF2-40B4-BE49-F238E27FC236}">
                  <a16:creationId xmlns:a16="http://schemas.microsoft.com/office/drawing/2014/main" id="{3B5E2D0E-E01C-F357-4D4E-8C3DC47C07A0}"/>
                </a:ext>
              </a:extLst>
            </p:cNvPr>
            <p:cNvSpPr>
              <a:spLocks/>
            </p:cNvSpPr>
            <p:nvPr/>
          </p:nvSpPr>
          <p:spPr bwMode="auto">
            <a:xfrm>
              <a:off x="5001" y="2500"/>
              <a:ext cx="66" cy="101"/>
            </a:xfrm>
            <a:custGeom>
              <a:avLst/>
              <a:gdLst>
                <a:gd name="T0" fmla="*/ 0 w 66"/>
                <a:gd name="T1" fmla="*/ 8 h 101"/>
                <a:gd name="T2" fmla="*/ 3 w 66"/>
                <a:gd name="T3" fmla="*/ 11 h 101"/>
                <a:gd name="T4" fmla="*/ 52 w 66"/>
                <a:gd name="T5" fmla="*/ 101 h 101"/>
                <a:gd name="T6" fmla="*/ 66 w 66"/>
                <a:gd name="T7" fmla="*/ 89 h 101"/>
                <a:gd name="T8" fmla="*/ 14 w 66"/>
                <a:gd name="T9" fmla="*/ 0 h 101"/>
                <a:gd name="T10" fmla="*/ 14 w 66"/>
                <a:gd name="T11" fmla="*/ 2 h 101"/>
                <a:gd name="T12" fmla="*/ 0 w 66"/>
                <a:gd name="T13" fmla="*/ 8 h 101"/>
              </a:gdLst>
              <a:ahLst/>
              <a:cxnLst>
                <a:cxn ang="0">
                  <a:pos x="T0" y="T1"/>
                </a:cxn>
                <a:cxn ang="0">
                  <a:pos x="T2" y="T3"/>
                </a:cxn>
                <a:cxn ang="0">
                  <a:pos x="T4" y="T5"/>
                </a:cxn>
                <a:cxn ang="0">
                  <a:pos x="T6" y="T7"/>
                </a:cxn>
                <a:cxn ang="0">
                  <a:pos x="T8" y="T9"/>
                </a:cxn>
                <a:cxn ang="0">
                  <a:pos x="T10" y="T11"/>
                </a:cxn>
                <a:cxn ang="0">
                  <a:pos x="T12" y="T13"/>
                </a:cxn>
              </a:cxnLst>
              <a:rect l="0" t="0" r="r" b="b"/>
              <a:pathLst>
                <a:path w="66" h="101">
                  <a:moveTo>
                    <a:pt x="0" y="8"/>
                  </a:moveTo>
                  <a:lnTo>
                    <a:pt x="3" y="11"/>
                  </a:lnTo>
                  <a:lnTo>
                    <a:pt x="52" y="101"/>
                  </a:lnTo>
                  <a:lnTo>
                    <a:pt x="66" y="89"/>
                  </a:lnTo>
                  <a:lnTo>
                    <a:pt x="14" y="0"/>
                  </a:lnTo>
                  <a:lnTo>
                    <a:pt x="14" y="2"/>
                  </a:lnTo>
                  <a:lnTo>
                    <a:pt x="0" y="8"/>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35">
              <a:extLst>
                <a:ext uri="{FF2B5EF4-FFF2-40B4-BE49-F238E27FC236}">
                  <a16:creationId xmlns:a16="http://schemas.microsoft.com/office/drawing/2014/main" id="{6EA05737-46DE-D3CB-3547-2B4D2854B017}"/>
                </a:ext>
              </a:extLst>
            </p:cNvPr>
            <p:cNvSpPr>
              <a:spLocks/>
            </p:cNvSpPr>
            <p:nvPr/>
          </p:nvSpPr>
          <p:spPr bwMode="auto">
            <a:xfrm>
              <a:off x="4964" y="2435"/>
              <a:ext cx="51" cy="73"/>
            </a:xfrm>
            <a:custGeom>
              <a:avLst/>
              <a:gdLst>
                <a:gd name="T0" fmla="*/ 2 w 51"/>
                <a:gd name="T1" fmla="*/ 11 h 73"/>
                <a:gd name="T2" fmla="*/ 0 w 51"/>
                <a:gd name="T3" fmla="*/ 9 h 73"/>
                <a:gd name="T4" fmla="*/ 4 w 51"/>
                <a:gd name="T5" fmla="*/ 20 h 73"/>
                <a:gd name="T6" fmla="*/ 9 w 51"/>
                <a:gd name="T7" fmla="*/ 28 h 73"/>
                <a:gd name="T8" fmla="*/ 16 w 51"/>
                <a:gd name="T9" fmla="*/ 37 h 73"/>
                <a:gd name="T10" fmla="*/ 21 w 51"/>
                <a:gd name="T11" fmla="*/ 45 h 73"/>
                <a:gd name="T12" fmla="*/ 26 w 51"/>
                <a:gd name="T13" fmla="*/ 51 h 73"/>
                <a:gd name="T14" fmla="*/ 30 w 51"/>
                <a:gd name="T15" fmla="*/ 59 h 73"/>
                <a:gd name="T16" fmla="*/ 35 w 51"/>
                <a:gd name="T17" fmla="*/ 65 h 73"/>
                <a:gd name="T18" fmla="*/ 37 w 51"/>
                <a:gd name="T19" fmla="*/ 73 h 73"/>
                <a:gd name="T20" fmla="*/ 51 w 51"/>
                <a:gd name="T21" fmla="*/ 67 h 73"/>
                <a:gd name="T22" fmla="*/ 49 w 51"/>
                <a:gd name="T23" fmla="*/ 56 h 73"/>
                <a:gd name="T24" fmla="*/ 44 w 51"/>
                <a:gd name="T25" fmla="*/ 48 h 73"/>
                <a:gd name="T26" fmla="*/ 37 w 51"/>
                <a:gd name="T27" fmla="*/ 39 h 73"/>
                <a:gd name="T28" fmla="*/ 33 w 51"/>
                <a:gd name="T29" fmla="*/ 31 h 73"/>
                <a:gd name="T30" fmla="*/ 28 w 51"/>
                <a:gd name="T31" fmla="*/ 25 h 73"/>
                <a:gd name="T32" fmla="*/ 21 w 51"/>
                <a:gd name="T33" fmla="*/ 17 h 73"/>
                <a:gd name="T34" fmla="*/ 16 w 51"/>
                <a:gd name="T35" fmla="*/ 9 h 73"/>
                <a:gd name="T36" fmla="*/ 14 w 51"/>
                <a:gd name="T37" fmla="*/ 3 h 73"/>
                <a:gd name="T38" fmla="*/ 11 w 51"/>
                <a:gd name="T39" fmla="*/ 0 h 73"/>
                <a:gd name="T40" fmla="*/ 2 w 51"/>
                <a:gd name="T41" fmla="*/ 1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73">
                  <a:moveTo>
                    <a:pt x="2" y="11"/>
                  </a:moveTo>
                  <a:lnTo>
                    <a:pt x="0" y="9"/>
                  </a:lnTo>
                  <a:lnTo>
                    <a:pt x="4" y="20"/>
                  </a:lnTo>
                  <a:lnTo>
                    <a:pt x="9" y="28"/>
                  </a:lnTo>
                  <a:lnTo>
                    <a:pt x="16" y="37"/>
                  </a:lnTo>
                  <a:lnTo>
                    <a:pt x="21" y="45"/>
                  </a:lnTo>
                  <a:lnTo>
                    <a:pt x="26" y="51"/>
                  </a:lnTo>
                  <a:lnTo>
                    <a:pt x="30" y="59"/>
                  </a:lnTo>
                  <a:lnTo>
                    <a:pt x="35" y="65"/>
                  </a:lnTo>
                  <a:lnTo>
                    <a:pt x="37" y="73"/>
                  </a:lnTo>
                  <a:lnTo>
                    <a:pt x="51" y="67"/>
                  </a:lnTo>
                  <a:lnTo>
                    <a:pt x="49" y="56"/>
                  </a:lnTo>
                  <a:lnTo>
                    <a:pt x="44" y="48"/>
                  </a:lnTo>
                  <a:lnTo>
                    <a:pt x="37" y="39"/>
                  </a:lnTo>
                  <a:lnTo>
                    <a:pt x="33" y="31"/>
                  </a:lnTo>
                  <a:lnTo>
                    <a:pt x="28" y="25"/>
                  </a:lnTo>
                  <a:lnTo>
                    <a:pt x="21" y="17"/>
                  </a:lnTo>
                  <a:lnTo>
                    <a:pt x="16" y="9"/>
                  </a:lnTo>
                  <a:lnTo>
                    <a:pt x="14" y="3"/>
                  </a:lnTo>
                  <a:lnTo>
                    <a:pt x="11" y="0"/>
                  </a:lnTo>
                  <a:lnTo>
                    <a:pt x="2" y="11"/>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36">
              <a:extLst>
                <a:ext uri="{FF2B5EF4-FFF2-40B4-BE49-F238E27FC236}">
                  <a16:creationId xmlns:a16="http://schemas.microsoft.com/office/drawing/2014/main" id="{CCD36B7C-2C9D-458B-5F2B-71EFE5FAD16F}"/>
                </a:ext>
              </a:extLst>
            </p:cNvPr>
            <p:cNvSpPr>
              <a:spLocks/>
            </p:cNvSpPr>
            <p:nvPr/>
          </p:nvSpPr>
          <p:spPr bwMode="auto">
            <a:xfrm>
              <a:off x="4893" y="2334"/>
              <a:ext cx="82" cy="112"/>
            </a:xfrm>
            <a:custGeom>
              <a:avLst/>
              <a:gdLst>
                <a:gd name="T0" fmla="*/ 0 w 82"/>
                <a:gd name="T1" fmla="*/ 11 h 112"/>
                <a:gd name="T2" fmla="*/ 0 w 82"/>
                <a:gd name="T3" fmla="*/ 11 h 112"/>
                <a:gd name="T4" fmla="*/ 12 w 82"/>
                <a:gd name="T5" fmla="*/ 25 h 112"/>
                <a:gd name="T6" fmla="*/ 21 w 82"/>
                <a:gd name="T7" fmla="*/ 39 h 112"/>
                <a:gd name="T8" fmla="*/ 28 w 82"/>
                <a:gd name="T9" fmla="*/ 53 h 112"/>
                <a:gd name="T10" fmla="*/ 38 w 82"/>
                <a:gd name="T11" fmla="*/ 65 h 112"/>
                <a:gd name="T12" fmla="*/ 47 w 82"/>
                <a:gd name="T13" fmla="*/ 76 h 112"/>
                <a:gd name="T14" fmla="*/ 54 w 82"/>
                <a:gd name="T15" fmla="*/ 87 h 112"/>
                <a:gd name="T16" fmla="*/ 64 w 82"/>
                <a:gd name="T17" fmla="*/ 101 h 112"/>
                <a:gd name="T18" fmla="*/ 73 w 82"/>
                <a:gd name="T19" fmla="*/ 112 h 112"/>
                <a:gd name="T20" fmla="*/ 82 w 82"/>
                <a:gd name="T21" fmla="*/ 101 h 112"/>
                <a:gd name="T22" fmla="*/ 75 w 82"/>
                <a:gd name="T23" fmla="*/ 90 h 112"/>
                <a:gd name="T24" fmla="*/ 66 w 82"/>
                <a:gd name="T25" fmla="*/ 76 h 112"/>
                <a:gd name="T26" fmla="*/ 57 w 82"/>
                <a:gd name="T27" fmla="*/ 65 h 112"/>
                <a:gd name="T28" fmla="*/ 50 w 82"/>
                <a:gd name="T29" fmla="*/ 53 h 112"/>
                <a:gd name="T30" fmla="*/ 40 w 82"/>
                <a:gd name="T31" fmla="*/ 42 h 112"/>
                <a:gd name="T32" fmla="*/ 31 w 82"/>
                <a:gd name="T33" fmla="*/ 28 h 112"/>
                <a:gd name="T34" fmla="*/ 21 w 82"/>
                <a:gd name="T35" fmla="*/ 14 h 112"/>
                <a:gd name="T36" fmla="*/ 12 w 82"/>
                <a:gd name="T37" fmla="*/ 0 h 112"/>
                <a:gd name="T38" fmla="*/ 12 w 82"/>
                <a:gd name="T39" fmla="*/ 0 h 112"/>
                <a:gd name="T40" fmla="*/ 0 w 82"/>
                <a:gd name="T41" fmla="*/ 1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12">
                  <a:moveTo>
                    <a:pt x="0" y="11"/>
                  </a:moveTo>
                  <a:lnTo>
                    <a:pt x="0" y="11"/>
                  </a:lnTo>
                  <a:lnTo>
                    <a:pt x="12" y="25"/>
                  </a:lnTo>
                  <a:lnTo>
                    <a:pt x="21" y="39"/>
                  </a:lnTo>
                  <a:lnTo>
                    <a:pt x="28" y="53"/>
                  </a:lnTo>
                  <a:lnTo>
                    <a:pt x="38" y="65"/>
                  </a:lnTo>
                  <a:lnTo>
                    <a:pt x="47" y="76"/>
                  </a:lnTo>
                  <a:lnTo>
                    <a:pt x="54" y="87"/>
                  </a:lnTo>
                  <a:lnTo>
                    <a:pt x="64" y="101"/>
                  </a:lnTo>
                  <a:lnTo>
                    <a:pt x="73" y="112"/>
                  </a:lnTo>
                  <a:lnTo>
                    <a:pt x="82" y="101"/>
                  </a:lnTo>
                  <a:lnTo>
                    <a:pt x="75" y="90"/>
                  </a:lnTo>
                  <a:lnTo>
                    <a:pt x="66" y="76"/>
                  </a:lnTo>
                  <a:lnTo>
                    <a:pt x="57" y="65"/>
                  </a:lnTo>
                  <a:lnTo>
                    <a:pt x="50" y="53"/>
                  </a:lnTo>
                  <a:lnTo>
                    <a:pt x="40" y="42"/>
                  </a:lnTo>
                  <a:lnTo>
                    <a:pt x="31" y="28"/>
                  </a:lnTo>
                  <a:lnTo>
                    <a:pt x="21" y="14"/>
                  </a:lnTo>
                  <a:lnTo>
                    <a:pt x="12" y="0"/>
                  </a:lnTo>
                  <a:lnTo>
                    <a:pt x="12" y="0"/>
                  </a:lnTo>
                  <a:lnTo>
                    <a:pt x="0" y="11"/>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37">
              <a:extLst>
                <a:ext uri="{FF2B5EF4-FFF2-40B4-BE49-F238E27FC236}">
                  <a16:creationId xmlns:a16="http://schemas.microsoft.com/office/drawing/2014/main" id="{0BF4AD2B-32FD-70E3-F367-60D857BA761E}"/>
                </a:ext>
              </a:extLst>
            </p:cNvPr>
            <p:cNvSpPr>
              <a:spLocks/>
            </p:cNvSpPr>
            <p:nvPr/>
          </p:nvSpPr>
          <p:spPr bwMode="auto">
            <a:xfrm>
              <a:off x="4799" y="2208"/>
              <a:ext cx="106" cy="137"/>
            </a:xfrm>
            <a:custGeom>
              <a:avLst/>
              <a:gdLst>
                <a:gd name="T0" fmla="*/ 5 w 106"/>
                <a:gd name="T1" fmla="*/ 5 h 137"/>
                <a:gd name="T2" fmla="*/ 0 w 106"/>
                <a:gd name="T3" fmla="*/ 11 h 137"/>
                <a:gd name="T4" fmla="*/ 94 w 106"/>
                <a:gd name="T5" fmla="*/ 137 h 137"/>
                <a:gd name="T6" fmla="*/ 106 w 106"/>
                <a:gd name="T7" fmla="*/ 126 h 137"/>
                <a:gd name="T8" fmla="*/ 9 w 106"/>
                <a:gd name="T9" fmla="*/ 0 h 137"/>
                <a:gd name="T10" fmla="*/ 5 w 106"/>
                <a:gd name="T11" fmla="*/ 5 h 137"/>
              </a:gdLst>
              <a:ahLst/>
              <a:cxnLst>
                <a:cxn ang="0">
                  <a:pos x="T0" y="T1"/>
                </a:cxn>
                <a:cxn ang="0">
                  <a:pos x="T2" y="T3"/>
                </a:cxn>
                <a:cxn ang="0">
                  <a:pos x="T4" y="T5"/>
                </a:cxn>
                <a:cxn ang="0">
                  <a:pos x="T6" y="T7"/>
                </a:cxn>
                <a:cxn ang="0">
                  <a:pos x="T8" y="T9"/>
                </a:cxn>
                <a:cxn ang="0">
                  <a:pos x="T10" y="T11"/>
                </a:cxn>
              </a:cxnLst>
              <a:rect l="0" t="0" r="r" b="b"/>
              <a:pathLst>
                <a:path w="106" h="137">
                  <a:moveTo>
                    <a:pt x="5" y="5"/>
                  </a:moveTo>
                  <a:lnTo>
                    <a:pt x="0" y="11"/>
                  </a:lnTo>
                  <a:lnTo>
                    <a:pt x="94" y="137"/>
                  </a:lnTo>
                  <a:lnTo>
                    <a:pt x="106" y="126"/>
                  </a:lnTo>
                  <a:lnTo>
                    <a:pt x="9" y="0"/>
                  </a:lnTo>
                  <a:lnTo>
                    <a:pt x="5" y="5"/>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50">
              <a:extLst>
                <a:ext uri="{FF2B5EF4-FFF2-40B4-BE49-F238E27FC236}">
                  <a16:creationId xmlns:a16="http://schemas.microsoft.com/office/drawing/2014/main" id="{C6E72A56-1B7D-8375-42FC-F0741C366E8F}"/>
                </a:ext>
              </a:extLst>
            </p:cNvPr>
            <p:cNvSpPr>
              <a:spLocks/>
            </p:cNvSpPr>
            <p:nvPr/>
          </p:nvSpPr>
          <p:spPr bwMode="auto">
            <a:xfrm>
              <a:off x="4719" y="2449"/>
              <a:ext cx="14" cy="14"/>
            </a:xfrm>
            <a:custGeom>
              <a:avLst/>
              <a:gdLst>
                <a:gd name="T0" fmla="*/ 14 w 14"/>
                <a:gd name="T1" fmla="*/ 0 h 14"/>
                <a:gd name="T2" fmla="*/ 14 w 14"/>
                <a:gd name="T3" fmla="*/ 9 h 14"/>
                <a:gd name="T4" fmla="*/ 14 w 14"/>
                <a:gd name="T5" fmla="*/ 6 h 14"/>
                <a:gd name="T6" fmla="*/ 14 w 14"/>
                <a:gd name="T7" fmla="*/ 6 h 14"/>
                <a:gd name="T8" fmla="*/ 14 w 14"/>
                <a:gd name="T9" fmla="*/ 3 h 14"/>
                <a:gd name="T10" fmla="*/ 14 w 14"/>
                <a:gd name="T11" fmla="*/ 3 h 14"/>
                <a:gd name="T12" fmla="*/ 14 w 14"/>
                <a:gd name="T13" fmla="*/ 3 h 14"/>
                <a:gd name="T14" fmla="*/ 14 w 14"/>
                <a:gd name="T15" fmla="*/ 3 h 14"/>
                <a:gd name="T16" fmla="*/ 14 w 14"/>
                <a:gd name="T17" fmla="*/ 3 h 14"/>
                <a:gd name="T18" fmla="*/ 14 w 14"/>
                <a:gd name="T19" fmla="*/ 3 h 14"/>
                <a:gd name="T20" fmla="*/ 0 w 14"/>
                <a:gd name="T21" fmla="*/ 3 h 14"/>
                <a:gd name="T22" fmla="*/ 0 w 14"/>
                <a:gd name="T23" fmla="*/ 3 h 14"/>
                <a:gd name="T24" fmla="*/ 0 w 14"/>
                <a:gd name="T25" fmla="*/ 6 h 14"/>
                <a:gd name="T26" fmla="*/ 0 w 14"/>
                <a:gd name="T27" fmla="*/ 6 h 14"/>
                <a:gd name="T28" fmla="*/ 0 w 14"/>
                <a:gd name="T29" fmla="*/ 9 h 14"/>
                <a:gd name="T30" fmla="*/ 0 w 14"/>
                <a:gd name="T31" fmla="*/ 9 h 14"/>
                <a:gd name="T32" fmla="*/ 0 w 14"/>
                <a:gd name="T33" fmla="*/ 9 h 14"/>
                <a:gd name="T34" fmla="*/ 0 w 14"/>
                <a:gd name="T35" fmla="*/ 9 h 14"/>
                <a:gd name="T36" fmla="*/ 0 w 14"/>
                <a:gd name="T37" fmla="*/ 9 h 14"/>
                <a:gd name="T38" fmla="*/ 2 w 14"/>
                <a:gd name="T39" fmla="*/ 14 h 14"/>
                <a:gd name="T40" fmla="*/ 14 w 14"/>
                <a:gd name="T4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4">
                  <a:moveTo>
                    <a:pt x="14" y="0"/>
                  </a:moveTo>
                  <a:lnTo>
                    <a:pt x="14" y="9"/>
                  </a:lnTo>
                  <a:lnTo>
                    <a:pt x="14" y="6"/>
                  </a:lnTo>
                  <a:lnTo>
                    <a:pt x="14" y="6"/>
                  </a:lnTo>
                  <a:lnTo>
                    <a:pt x="14" y="3"/>
                  </a:lnTo>
                  <a:lnTo>
                    <a:pt x="14" y="3"/>
                  </a:lnTo>
                  <a:lnTo>
                    <a:pt x="14" y="3"/>
                  </a:lnTo>
                  <a:lnTo>
                    <a:pt x="14" y="3"/>
                  </a:lnTo>
                  <a:lnTo>
                    <a:pt x="14" y="3"/>
                  </a:lnTo>
                  <a:lnTo>
                    <a:pt x="14" y="3"/>
                  </a:lnTo>
                  <a:lnTo>
                    <a:pt x="0" y="3"/>
                  </a:lnTo>
                  <a:lnTo>
                    <a:pt x="0" y="3"/>
                  </a:lnTo>
                  <a:lnTo>
                    <a:pt x="0" y="6"/>
                  </a:lnTo>
                  <a:lnTo>
                    <a:pt x="0" y="6"/>
                  </a:lnTo>
                  <a:lnTo>
                    <a:pt x="0" y="9"/>
                  </a:lnTo>
                  <a:lnTo>
                    <a:pt x="0" y="9"/>
                  </a:lnTo>
                  <a:lnTo>
                    <a:pt x="0" y="9"/>
                  </a:lnTo>
                  <a:lnTo>
                    <a:pt x="0" y="9"/>
                  </a:lnTo>
                  <a:lnTo>
                    <a:pt x="0" y="9"/>
                  </a:lnTo>
                  <a:lnTo>
                    <a:pt x="2" y="14"/>
                  </a:lnTo>
                  <a:lnTo>
                    <a:pt x="14" y="0"/>
                  </a:lnTo>
                  <a:close/>
                </a:path>
              </a:pathLst>
            </a:custGeom>
            <a:solidFill>
              <a:srgbClr val="3970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Freeform 74">
              <a:extLst>
                <a:ext uri="{FF2B5EF4-FFF2-40B4-BE49-F238E27FC236}">
                  <a16:creationId xmlns:a16="http://schemas.microsoft.com/office/drawing/2014/main" id="{93B6B31B-26C6-BB9C-CCD2-02F20E6B6251}"/>
                </a:ext>
              </a:extLst>
            </p:cNvPr>
            <p:cNvSpPr>
              <a:spLocks/>
            </p:cNvSpPr>
            <p:nvPr/>
          </p:nvSpPr>
          <p:spPr bwMode="auto">
            <a:xfrm>
              <a:off x="3441" y="2517"/>
              <a:ext cx="1772" cy="608"/>
            </a:xfrm>
            <a:custGeom>
              <a:avLst/>
              <a:gdLst>
                <a:gd name="T0" fmla="*/ 0 w 1772"/>
                <a:gd name="T1" fmla="*/ 569 h 608"/>
                <a:gd name="T2" fmla="*/ 902 w 1772"/>
                <a:gd name="T3" fmla="*/ 0 h 608"/>
                <a:gd name="T4" fmla="*/ 1772 w 1772"/>
                <a:gd name="T5" fmla="*/ 608 h 608"/>
              </a:gdLst>
              <a:ahLst/>
              <a:cxnLst>
                <a:cxn ang="0">
                  <a:pos x="T0" y="T1"/>
                </a:cxn>
                <a:cxn ang="0">
                  <a:pos x="T2" y="T3"/>
                </a:cxn>
                <a:cxn ang="0">
                  <a:pos x="T4" y="T5"/>
                </a:cxn>
              </a:cxnLst>
              <a:rect l="0" t="0" r="r" b="b"/>
              <a:pathLst>
                <a:path w="1772" h="608">
                  <a:moveTo>
                    <a:pt x="0" y="569"/>
                  </a:moveTo>
                  <a:lnTo>
                    <a:pt x="902" y="0"/>
                  </a:lnTo>
                  <a:lnTo>
                    <a:pt x="1772" y="608"/>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7" name="Line 75">
              <a:extLst>
                <a:ext uri="{FF2B5EF4-FFF2-40B4-BE49-F238E27FC236}">
                  <a16:creationId xmlns:a16="http://schemas.microsoft.com/office/drawing/2014/main" id="{9F12E9BD-7BA3-5DF1-ACA6-156BFC5A7D11}"/>
                </a:ext>
              </a:extLst>
            </p:cNvPr>
            <p:cNvSpPr>
              <a:spLocks noChangeShapeType="1"/>
            </p:cNvSpPr>
            <p:nvPr/>
          </p:nvSpPr>
          <p:spPr bwMode="auto">
            <a:xfrm flipV="1">
              <a:off x="4343" y="1380"/>
              <a:ext cx="0" cy="1137"/>
            </a:xfrm>
            <a:prstGeom prst="line">
              <a:avLst/>
            </a:prstGeom>
            <a:noFill/>
            <a:ln w="11113">
              <a:solidFill>
                <a:srgbClr val="1F1A17"/>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78" name="Freeform 76">
              <a:extLst>
                <a:ext uri="{FF2B5EF4-FFF2-40B4-BE49-F238E27FC236}">
                  <a16:creationId xmlns:a16="http://schemas.microsoft.com/office/drawing/2014/main" id="{DB556384-0214-5E07-A3D2-3E813B4A6BCF}"/>
                </a:ext>
              </a:extLst>
            </p:cNvPr>
            <p:cNvSpPr>
              <a:spLocks/>
            </p:cNvSpPr>
            <p:nvPr/>
          </p:nvSpPr>
          <p:spPr bwMode="auto">
            <a:xfrm>
              <a:off x="4296" y="1748"/>
              <a:ext cx="94" cy="28"/>
            </a:xfrm>
            <a:custGeom>
              <a:avLst/>
              <a:gdLst>
                <a:gd name="T0" fmla="*/ 0 w 94"/>
                <a:gd name="T1" fmla="*/ 17 h 28"/>
                <a:gd name="T2" fmla="*/ 47 w 94"/>
                <a:gd name="T3" fmla="*/ 0 h 28"/>
                <a:gd name="T4" fmla="*/ 94 w 94"/>
                <a:gd name="T5" fmla="*/ 28 h 28"/>
              </a:gdLst>
              <a:ahLst/>
              <a:cxnLst>
                <a:cxn ang="0">
                  <a:pos x="T0" y="T1"/>
                </a:cxn>
                <a:cxn ang="0">
                  <a:pos x="T2" y="T3"/>
                </a:cxn>
                <a:cxn ang="0">
                  <a:pos x="T4" y="T5"/>
                </a:cxn>
              </a:cxnLst>
              <a:rect l="0" t="0" r="r" b="b"/>
              <a:pathLst>
                <a:path w="94" h="28">
                  <a:moveTo>
                    <a:pt x="0" y="17"/>
                  </a:moveTo>
                  <a:lnTo>
                    <a:pt x="47" y="0"/>
                  </a:lnTo>
                  <a:lnTo>
                    <a:pt x="94" y="28"/>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9" name="Freeform 77">
              <a:extLst>
                <a:ext uri="{FF2B5EF4-FFF2-40B4-BE49-F238E27FC236}">
                  <a16:creationId xmlns:a16="http://schemas.microsoft.com/office/drawing/2014/main" id="{3A1F6DAB-6959-1F47-7EC2-0D0600166EF6}"/>
                </a:ext>
              </a:extLst>
            </p:cNvPr>
            <p:cNvSpPr>
              <a:spLocks/>
            </p:cNvSpPr>
            <p:nvPr/>
          </p:nvSpPr>
          <p:spPr bwMode="auto">
            <a:xfrm>
              <a:off x="4296" y="2011"/>
              <a:ext cx="94" cy="26"/>
            </a:xfrm>
            <a:custGeom>
              <a:avLst/>
              <a:gdLst>
                <a:gd name="T0" fmla="*/ 94 w 94"/>
                <a:gd name="T1" fmla="*/ 26 h 26"/>
                <a:gd name="T2" fmla="*/ 49 w 94"/>
                <a:gd name="T3" fmla="*/ 0 h 26"/>
                <a:gd name="T4" fmla="*/ 0 w 94"/>
                <a:gd name="T5" fmla="*/ 17 h 26"/>
              </a:gdLst>
              <a:ahLst/>
              <a:cxnLst>
                <a:cxn ang="0">
                  <a:pos x="T0" y="T1"/>
                </a:cxn>
                <a:cxn ang="0">
                  <a:pos x="T2" y="T3"/>
                </a:cxn>
                <a:cxn ang="0">
                  <a:pos x="T4" y="T5"/>
                </a:cxn>
              </a:cxnLst>
              <a:rect l="0" t="0" r="r" b="b"/>
              <a:pathLst>
                <a:path w="94" h="26">
                  <a:moveTo>
                    <a:pt x="94" y="26"/>
                  </a:moveTo>
                  <a:lnTo>
                    <a:pt x="49" y="0"/>
                  </a:lnTo>
                  <a:lnTo>
                    <a:pt x="0" y="17"/>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0" name="Freeform 78">
              <a:extLst>
                <a:ext uri="{FF2B5EF4-FFF2-40B4-BE49-F238E27FC236}">
                  <a16:creationId xmlns:a16="http://schemas.microsoft.com/office/drawing/2014/main" id="{6D8AF166-93EF-0BC6-538D-4A4E8F5C8719}"/>
                </a:ext>
              </a:extLst>
            </p:cNvPr>
            <p:cNvSpPr>
              <a:spLocks/>
            </p:cNvSpPr>
            <p:nvPr/>
          </p:nvSpPr>
          <p:spPr bwMode="auto">
            <a:xfrm>
              <a:off x="4296" y="2261"/>
              <a:ext cx="94" cy="28"/>
            </a:xfrm>
            <a:custGeom>
              <a:avLst/>
              <a:gdLst>
                <a:gd name="T0" fmla="*/ 0 w 94"/>
                <a:gd name="T1" fmla="*/ 23 h 28"/>
                <a:gd name="T2" fmla="*/ 47 w 94"/>
                <a:gd name="T3" fmla="*/ 0 h 28"/>
                <a:gd name="T4" fmla="*/ 94 w 94"/>
                <a:gd name="T5" fmla="*/ 28 h 28"/>
              </a:gdLst>
              <a:ahLst/>
              <a:cxnLst>
                <a:cxn ang="0">
                  <a:pos x="T0" y="T1"/>
                </a:cxn>
                <a:cxn ang="0">
                  <a:pos x="T2" y="T3"/>
                </a:cxn>
                <a:cxn ang="0">
                  <a:pos x="T4" y="T5"/>
                </a:cxn>
              </a:cxnLst>
              <a:rect l="0" t="0" r="r" b="b"/>
              <a:pathLst>
                <a:path w="94" h="28">
                  <a:moveTo>
                    <a:pt x="0" y="23"/>
                  </a:moveTo>
                  <a:lnTo>
                    <a:pt x="47" y="0"/>
                  </a:lnTo>
                  <a:lnTo>
                    <a:pt x="94" y="28"/>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1" name="Line 79">
              <a:extLst>
                <a:ext uri="{FF2B5EF4-FFF2-40B4-BE49-F238E27FC236}">
                  <a16:creationId xmlns:a16="http://schemas.microsoft.com/office/drawing/2014/main" id="{520E0290-418B-334C-CB34-7D3B49790133}"/>
                </a:ext>
              </a:extLst>
            </p:cNvPr>
            <p:cNvSpPr>
              <a:spLocks noChangeShapeType="1"/>
            </p:cNvSpPr>
            <p:nvPr/>
          </p:nvSpPr>
          <p:spPr bwMode="auto">
            <a:xfrm flipV="1">
              <a:off x="4343" y="1731"/>
              <a:ext cx="47" cy="17"/>
            </a:xfrm>
            <a:prstGeom prst="line">
              <a:avLst/>
            </a:prstGeom>
            <a:noFill/>
            <a:ln w="11113">
              <a:solidFill>
                <a:srgbClr val="1F1A17"/>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2" name="Line 80">
              <a:extLst>
                <a:ext uri="{FF2B5EF4-FFF2-40B4-BE49-F238E27FC236}">
                  <a16:creationId xmlns:a16="http://schemas.microsoft.com/office/drawing/2014/main" id="{13FD2B21-65BD-C83D-F5B5-F8F043E400EA}"/>
                </a:ext>
              </a:extLst>
            </p:cNvPr>
            <p:cNvSpPr>
              <a:spLocks noChangeShapeType="1"/>
            </p:cNvSpPr>
            <p:nvPr/>
          </p:nvSpPr>
          <p:spPr bwMode="auto">
            <a:xfrm flipV="1">
              <a:off x="4345" y="1995"/>
              <a:ext cx="45" cy="16"/>
            </a:xfrm>
            <a:prstGeom prst="line">
              <a:avLst/>
            </a:prstGeom>
            <a:noFill/>
            <a:ln w="11113">
              <a:solidFill>
                <a:srgbClr val="1F1A17"/>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3" name="Line 81">
              <a:extLst>
                <a:ext uri="{FF2B5EF4-FFF2-40B4-BE49-F238E27FC236}">
                  <a16:creationId xmlns:a16="http://schemas.microsoft.com/office/drawing/2014/main" id="{697E393F-AE0E-A36C-9A38-3697A8785BCC}"/>
                </a:ext>
              </a:extLst>
            </p:cNvPr>
            <p:cNvSpPr>
              <a:spLocks noChangeShapeType="1"/>
            </p:cNvSpPr>
            <p:nvPr/>
          </p:nvSpPr>
          <p:spPr bwMode="auto">
            <a:xfrm flipV="1">
              <a:off x="4343" y="2239"/>
              <a:ext cx="47" cy="22"/>
            </a:xfrm>
            <a:prstGeom prst="line">
              <a:avLst/>
            </a:prstGeom>
            <a:noFill/>
            <a:ln w="11113">
              <a:solidFill>
                <a:srgbClr val="1F1A17"/>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4" name="Freeform 82">
              <a:extLst>
                <a:ext uri="{FF2B5EF4-FFF2-40B4-BE49-F238E27FC236}">
                  <a16:creationId xmlns:a16="http://schemas.microsoft.com/office/drawing/2014/main" id="{89E9ECDD-994F-D610-2433-89A7C9695D90}"/>
                </a:ext>
              </a:extLst>
            </p:cNvPr>
            <p:cNvSpPr>
              <a:spLocks/>
            </p:cNvSpPr>
            <p:nvPr/>
          </p:nvSpPr>
          <p:spPr bwMode="auto">
            <a:xfrm>
              <a:off x="4343" y="1470"/>
              <a:ext cx="47" cy="39"/>
            </a:xfrm>
            <a:custGeom>
              <a:avLst/>
              <a:gdLst>
                <a:gd name="T0" fmla="*/ 47 w 47"/>
                <a:gd name="T1" fmla="*/ 39 h 39"/>
                <a:gd name="T2" fmla="*/ 0 w 47"/>
                <a:gd name="T3" fmla="*/ 17 h 39"/>
                <a:gd name="T4" fmla="*/ 47 w 47"/>
                <a:gd name="T5" fmla="*/ 0 h 39"/>
              </a:gdLst>
              <a:ahLst/>
              <a:cxnLst>
                <a:cxn ang="0">
                  <a:pos x="T0" y="T1"/>
                </a:cxn>
                <a:cxn ang="0">
                  <a:pos x="T2" y="T3"/>
                </a:cxn>
                <a:cxn ang="0">
                  <a:pos x="T4" y="T5"/>
                </a:cxn>
              </a:cxnLst>
              <a:rect l="0" t="0" r="r" b="b"/>
              <a:pathLst>
                <a:path w="47" h="39">
                  <a:moveTo>
                    <a:pt x="47" y="39"/>
                  </a:moveTo>
                  <a:lnTo>
                    <a:pt x="0" y="17"/>
                  </a:lnTo>
                  <a:lnTo>
                    <a:pt x="47" y="0"/>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5" name="Freeform 83">
              <a:extLst>
                <a:ext uri="{FF2B5EF4-FFF2-40B4-BE49-F238E27FC236}">
                  <a16:creationId xmlns:a16="http://schemas.microsoft.com/office/drawing/2014/main" id="{F6859D6B-E993-165F-E976-C0F122E26C4A}"/>
                </a:ext>
              </a:extLst>
            </p:cNvPr>
            <p:cNvSpPr>
              <a:spLocks/>
            </p:cNvSpPr>
            <p:nvPr/>
          </p:nvSpPr>
          <p:spPr bwMode="auto">
            <a:xfrm>
              <a:off x="4136" y="2573"/>
              <a:ext cx="54" cy="117"/>
            </a:xfrm>
            <a:custGeom>
              <a:avLst/>
              <a:gdLst>
                <a:gd name="T0" fmla="*/ 0 w 54"/>
                <a:gd name="T1" fmla="*/ 0 h 117"/>
                <a:gd name="T2" fmla="*/ 0 w 54"/>
                <a:gd name="T3" fmla="*/ 78 h 117"/>
                <a:gd name="T4" fmla="*/ 54 w 54"/>
                <a:gd name="T5" fmla="*/ 117 h 117"/>
              </a:gdLst>
              <a:ahLst/>
              <a:cxnLst>
                <a:cxn ang="0">
                  <a:pos x="T0" y="T1"/>
                </a:cxn>
                <a:cxn ang="0">
                  <a:pos x="T2" y="T3"/>
                </a:cxn>
                <a:cxn ang="0">
                  <a:pos x="T4" y="T5"/>
                </a:cxn>
              </a:cxnLst>
              <a:rect l="0" t="0" r="r" b="b"/>
              <a:pathLst>
                <a:path w="54" h="117">
                  <a:moveTo>
                    <a:pt x="0" y="0"/>
                  </a:moveTo>
                  <a:lnTo>
                    <a:pt x="0" y="78"/>
                  </a:lnTo>
                  <a:lnTo>
                    <a:pt x="54" y="117"/>
                  </a:lnTo>
                </a:path>
              </a:pathLst>
            </a:custGeom>
            <a:noFill/>
            <a:ln w="11113">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6" name="Rectangle 84">
              <a:extLst>
                <a:ext uri="{FF2B5EF4-FFF2-40B4-BE49-F238E27FC236}">
                  <a16:creationId xmlns:a16="http://schemas.microsoft.com/office/drawing/2014/main" id="{2B13E110-C5CE-D112-32A8-B679907CD11C}"/>
                </a:ext>
              </a:extLst>
            </p:cNvPr>
            <p:cNvSpPr>
              <a:spLocks noChangeArrowheads="1"/>
            </p:cNvSpPr>
            <p:nvPr/>
          </p:nvSpPr>
          <p:spPr bwMode="auto">
            <a:xfrm>
              <a:off x="3474" y="2842"/>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20</a:t>
              </a:r>
              <a:endParaRPr lang="en-US" altLang="en-US"/>
            </a:p>
          </p:txBody>
        </p:sp>
        <p:sp>
          <p:nvSpPr>
            <p:cNvPr id="87" name="Rectangle 85">
              <a:extLst>
                <a:ext uri="{FF2B5EF4-FFF2-40B4-BE49-F238E27FC236}">
                  <a16:creationId xmlns:a16="http://schemas.microsoft.com/office/drawing/2014/main" id="{BAC4CB2C-F9D1-BAEA-26A6-8DA45B365DA5}"/>
                </a:ext>
              </a:extLst>
            </p:cNvPr>
            <p:cNvSpPr>
              <a:spLocks noChangeArrowheads="1"/>
            </p:cNvSpPr>
            <p:nvPr/>
          </p:nvSpPr>
          <p:spPr bwMode="auto">
            <a:xfrm>
              <a:off x="3686" y="2707"/>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15</a:t>
              </a:r>
              <a:endParaRPr lang="en-US" altLang="en-US"/>
            </a:p>
          </p:txBody>
        </p:sp>
        <p:sp>
          <p:nvSpPr>
            <p:cNvPr id="88" name="Freeform 86">
              <a:extLst>
                <a:ext uri="{FF2B5EF4-FFF2-40B4-BE49-F238E27FC236}">
                  <a16:creationId xmlns:a16="http://schemas.microsoft.com/office/drawing/2014/main" id="{A79BFFCA-091D-79C8-1467-BEA2B2359085}"/>
                </a:ext>
              </a:extLst>
            </p:cNvPr>
            <p:cNvSpPr>
              <a:spLocks/>
            </p:cNvSpPr>
            <p:nvPr/>
          </p:nvSpPr>
          <p:spPr bwMode="auto">
            <a:xfrm>
              <a:off x="4147" y="3207"/>
              <a:ext cx="308" cy="64"/>
            </a:xfrm>
            <a:custGeom>
              <a:avLst/>
              <a:gdLst>
                <a:gd name="T0" fmla="*/ 0 w 308"/>
                <a:gd name="T1" fmla="*/ 17 h 64"/>
                <a:gd name="T2" fmla="*/ 0 w 308"/>
                <a:gd name="T3" fmla="*/ 17 h 64"/>
                <a:gd name="T4" fmla="*/ 40 w 308"/>
                <a:gd name="T5" fmla="*/ 25 h 64"/>
                <a:gd name="T6" fmla="*/ 78 w 308"/>
                <a:gd name="T7" fmla="*/ 33 h 64"/>
                <a:gd name="T8" fmla="*/ 116 w 308"/>
                <a:gd name="T9" fmla="*/ 39 h 64"/>
                <a:gd name="T10" fmla="*/ 156 w 308"/>
                <a:gd name="T11" fmla="*/ 48 h 64"/>
                <a:gd name="T12" fmla="*/ 193 w 308"/>
                <a:gd name="T13" fmla="*/ 50 h 64"/>
                <a:gd name="T14" fmla="*/ 231 w 308"/>
                <a:gd name="T15" fmla="*/ 56 h 64"/>
                <a:gd name="T16" fmla="*/ 271 w 308"/>
                <a:gd name="T17" fmla="*/ 62 h 64"/>
                <a:gd name="T18" fmla="*/ 308 w 308"/>
                <a:gd name="T19" fmla="*/ 64 h 64"/>
                <a:gd name="T20" fmla="*/ 308 w 308"/>
                <a:gd name="T21" fmla="*/ 48 h 64"/>
                <a:gd name="T22" fmla="*/ 271 w 308"/>
                <a:gd name="T23" fmla="*/ 42 h 64"/>
                <a:gd name="T24" fmla="*/ 233 w 308"/>
                <a:gd name="T25" fmla="*/ 39 h 64"/>
                <a:gd name="T26" fmla="*/ 196 w 308"/>
                <a:gd name="T27" fmla="*/ 33 h 64"/>
                <a:gd name="T28" fmla="*/ 158 w 308"/>
                <a:gd name="T29" fmla="*/ 28 h 64"/>
                <a:gd name="T30" fmla="*/ 118 w 308"/>
                <a:gd name="T31" fmla="*/ 22 h 64"/>
                <a:gd name="T32" fmla="*/ 80 w 308"/>
                <a:gd name="T33" fmla="*/ 17 h 64"/>
                <a:gd name="T34" fmla="*/ 43 w 308"/>
                <a:gd name="T35" fmla="*/ 8 h 64"/>
                <a:gd name="T36" fmla="*/ 3 w 308"/>
                <a:gd name="T37" fmla="*/ 0 h 64"/>
                <a:gd name="T38" fmla="*/ 3 w 308"/>
                <a:gd name="T39" fmla="*/ 0 h 64"/>
                <a:gd name="T40" fmla="*/ 0 w 308"/>
                <a:gd name="T4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8" h="64">
                  <a:moveTo>
                    <a:pt x="0" y="17"/>
                  </a:moveTo>
                  <a:lnTo>
                    <a:pt x="0" y="17"/>
                  </a:lnTo>
                  <a:lnTo>
                    <a:pt x="40" y="25"/>
                  </a:lnTo>
                  <a:lnTo>
                    <a:pt x="78" y="33"/>
                  </a:lnTo>
                  <a:lnTo>
                    <a:pt x="116" y="39"/>
                  </a:lnTo>
                  <a:lnTo>
                    <a:pt x="156" y="48"/>
                  </a:lnTo>
                  <a:lnTo>
                    <a:pt x="193" y="50"/>
                  </a:lnTo>
                  <a:lnTo>
                    <a:pt x="231" y="56"/>
                  </a:lnTo>
                  <a:lnTo>
                    <a:pt x="271" y="62"/>
                  </a:lnTo>
                  <a:lnTo>
                    <a:pt x="308" y="64"/>
                  </a:lnTo>
                  <a:lnTo>
                    <a:pt x="308" y="48"/>
                  </a:lnTo>
                  <a:lnTo>
                    <a:pt x="271" y="42"/>
                  </a:lnTo>
                  <a:lnTo>
                    <a:pt x="233" y="39"/>
                  </a:lnTo>
                  <a:lnTo>
                    <a:pt x="196" y="33"/>
                  </a:lnTo>
                  <a:lnTo>
                    <a:pt x="158" y="28"/>
                  </a:lnTo>
                  <a:lnTo>
                    <a:pt x="118" y="22"/>
                  </a:lnTo>
                  <a:lnTo>
                    <a:pt x="80" y="17"/>
                  </a:lnTo>
                  <a:lnTo>
                    <a:pt x="43" y="8"/>
                  </a:lnTo>
                  <a:lnTo>
                    <a:pt x="3" y="0"/>
                  </a:lnTo>
                  <a:lnTo>
                    <a:pt x="3" y="0"/>
                  </a:lnTo>
                  <a:lnTo>
                    <a:pt x="0" y="17"/>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9" name="Freeform 87">
              <a:extLst>
                <a:ext uri="{FF2B5EF4-FFF2-40B4-BE49-F238E27FC236}">
                  <a16:creationId xmlns:a16="http://schemas.microsoft.com/office/drawing/2014/main" id="{09AD6AB5-DE56-40D7-F702-2756DF3A60C2}"/>
                </a:ext>
              </a:extLst>
            </p:cNvPr>
            <p:cNvSpPr>
              <a:spLocks/>
            </p:cNvSpPr>
            <p:nvPr/>
          </p:nvSpPr>
          <p:spPr bwMode="auto">
            <a:xfrm>
              <a:off x="4074" y="3184"/>
              <a:ext cx="76" cy="40"/>
            </a:xfrm>
            <a:custGeom>
              <a:avLst/>
              <a:gdLst>
                <a:gd name="T0" fmla="*/ 0 w 76"/>
                <a:gd name="T1" fmla="*/ 17 h 40"/>
                <a:gd name="T2" fmla="*/ 0 w 76"/>
                <a:gd name="T3" fmla="*/ 17 h 40"/>
                <a:gd name="T4" fmla="*/ 10 w 76"/>
                <a:gd name="T5" fmla="*/ 20 h 40"/>
                <a:gd name="T6" fmla="*/ 19 w 76"/>
                <a:gd name="T7" fmla="*/ 23 h 40"/>
                <a:gd name="T8" fmla="*/ 29 w 76"/>
                <a:gd name="T9" fmla="*/ 26 h 40"/>
                <a:gd name="T10" fmla="*/ 38 w 76"/>
                <a:gd name="T11" fmla="*/ 28 h 40"/>
                <a:gd name="T12" fmla="*/ 45 w 76"/>
                <a:gd name="T13" fmla="*/ 31 h 40"/>
                <a:gd name="T14" fmla="*/ 54 w 76"/>
                <a:gd name="T15" fmla="*/ 34 h 40"/>
                <a:gd name="T16" fmla="*/ 64 w 76"/>
                <a:gd name="T17" fmla="*/ 37 h 40"/>
                <a:gd name="T18" fmla="*/ 73 w 76"/>
                <a:gd name="T19" fmla="*/ 40 h 40"/>
                <a:gd name="T20" fmla="*/ 76 w 76"/>
                <a:gd name="T21" fmla="*/ 23 h 40"/>
                <a:gd name="T22" fmla="*/ 66 w 76"/>
                <a:gd name="T23" fmla="*/ 20 h 40"/>
                <a:gd name="T24" fmla="*/ 59 w 76"/>
                <a:gd name="T25" fmla="*/ 17 h 40"/>
                <a:gd name="T26" fmla="*/ 50 w 76"/>
                <a:gd name="T27" fmla="*/ 14 h 40"/>
                <a:gd name="T28" fmla="*/ 40 w 76"/>
                <a:gd name="T29" fmla="*/ 12 h 40"/>
                <a:gd name="T30" fmla="*/ 31 w 76"/>
                <a:gd name="T31" fmla="*/ 9 h 40"/>
                <a:gd name="T32" fmla="*/ 24 w 76"/>
                <a:gd name="T33" fmla="*/ 6 h 40"/>
                <a:gd name="T34" fmla="*/ 14 w 76"/>
                <a:gd name="T35" fmla="*/ 3 h 40"/>
                <a:gd name="T36" fmla="*/ 5 w 76"/>
                <a:gd name="T37" fmla="*/ 0 h 40"/>
                <a:gd name="T38" fmla="*/ 5 w 76"/>
                <a:gd name="T39" fmla="*/ 0 h 40"/>
                <a:gd name="T40" fmla="*/ 0 w 76"/>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40">
                  <a:moveTo>
                    <a:pt x="0" y="17"/>
                  </a:moveTo>
                  <a:lnTo>
                    <a:pt x="0" y="17"/>
                  </a:lnTo>
                  <a:lnTo>
                    <a:pt x="10" y="20"/>
                  </a:lnTo>
                  <a:lnTo>
                    <a:pt x="19" y="23"/>
                  </a:lnTo>
                  <a:lnTo>
                    <a:pt x="29" y="26"/>
                  </a:lnTo>
                  <a:lnTo>
                    <a:pt x="38" y="28"/>
                  </a:lnTo>
                  <a:lnTo>
                    <a:pt x="45" y="31"/>
                  </a:lnTo>
                  <a:lnTo>
                    <a:pt x="54" y="34"/>
                  </a:lnTo>
                  <a:lnTo>
                    <a:pt x="64" y="37"/>
                  </a:lnTo>
                  <a:lnTo>
                    <a:pt x="73" y="40"/>
                  </a:lnTo>
                  <a:lnTo>
                    <a:pt x="76" y="23"/>
                  </a:lnTo>
                  <a:lnTo>
                    <a:pt x="66" y="20"/>
                  </a:lnTo>
                  <a:lnTo>
                    <a:pt x="59" y="17"/>
                  </a:lnTo>
                  <a:lnTo>
                    <a:pt x="50" y="14"/>
                  </a:lnTo>
                  <a:lnTo>
                    <a:pt x="40" y="12"/>
                  </a:lnTo>
                  <a:lnTo>
                    <a:pt x="31" y="9"/>
                  </a:lnTo>
                  <a:lnTo>
                    <a:pt x="24" y="6"/>
                  </a:lnTo>
                  <a:lnTo>
                    <a:pt x="14" y="3"/>
                  </a:lnTo>
                  <a:lnTo>
                    <a:pt x="5" y="0"/>
                  </a:lnTo>
                  <a:lnTo>
                    <a:pt x="5" y="0"/>
                  </a:lnTo>
                  <a:lnTo>
                    <a:pt x="0" y="17"/>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0" name="Freeform 88">
              <a:extLst>
                <a:ext uri="{FF2B5EF4-FFF2-40B4-BE49-F238E27FC236}">
                  <a16:creationId xmlns:a16="http://schemas.microsoft.com/office/drawing/2014/main" id="{D1153A4A-C8CF-2101-051B-81F9E7007F71}"/>
                </a:ext>
              </a:extLst>
            </p:cNvPr>
            <p:cNvSpPr>
              <a:spLocks/>
            </p:cNvSpPr>
            <p:nvPr/>
          </p:nvSpPr>
          <p:spPr bwMode="auto">
            <a:xfrm>
              <a:off x="3997" y="3159"/>
              <a:ext cx="82" cy="42"/>
            </a:xfrm>
            <a:custGeom>
              <a:avLst/>
              <a:gdLst>
                <a:gd name="T0" fmla="*/ 0 w 82"/>
                <a:gd name="T1" fmla="*/ 17 h 42"/>
                <a:gd name="T2" fmla="*/ 0 w 82"/>
                <a:gd name="T3" fmla="*/ 17 h 42"/>
                <a:gd name="T4" fmla="*/ 9 w 82"/>
                <a:gd name="T5" fmla="*/ 20 h 42"/>
                <a:gd name="T6" fmla="*/ 19 w 82"/>
                <a:gd name="T7" fmla="*/ 23 h 42"/>
                <a:gd name="T8" fmla="*/ 28 w 82"/>
                <a:gd name="T9" fmla="*/ 25 h 42"/>
                <a:gd name="T10" fmla="*/ 37 w 82"/>
                <a:gd name="T11" fmla="*/ 28 h 42"/>
                <a:gd name="T12" fmla="*/ 47 w 82"/>
                <a:gd name="T13" fmla="*/ 31 h 42"/>
                <a:gd name="T14" fmla="*/ 56 w 82"/>
                <a:gd name="T15" fmla="*/ 34 h 42"/>
                <a:gd name="T16" fmla="*/ 68 w 82"/>
                <a:gd name="T17" fmla="*/ 39 h 42"/>
                <a:gd name="T18" fmla="*/ 77 w 82"/>
                <a:gd name="T19" fmla="*/ 42 h 42"/>
                <a:gd name="T20" fmla="*/ 82 w 82"/>
                <a:gd name="T21" fmla="*/ 25 h 42"/>
                <a:gd name="T22" fmla="*/ 70 w 82"/>
                <a:gd name="T23" fmla="*/ 23 h 42"/>
                <a:gd name="T24" fmla="*/ 61 w 82"/>
                <a:gd name="T25" fmla="*/ 17 h 42"/>
                <a:gd name="T26" fmla="*/ 51 w 82"/>
                <a:gd name="T27" fmla="*/ 14 h 42"/>
                <a:gd name="T28" fmla="*/ 42 w 82"/>
                <a:gd name="T29" fmla="*/ 11 h 42"/>
                <a:gd name="T30" fmla="*/ 30 w 82"/>
                <a:gd name="T31" fmla="*/ 9 h 42"/>
                <a:gd name="T32" fmla="*/ 21 w 82"/>
                <a:gd name="T33" fmla="*/ 6 h 42"/>
                <a:gd name="T34" fmla="*/ 14 w 82"/>
                <a:gd name="T35" fmla="*/ 3 h 42"/>
                <a:gd name="T36" fmla="*/ 4 w 82"/>
                <a:gd name="T37" fmla="*/ 0 h 42"/>
                <a:gd name="T38" fmla="*/ 4 w 82"/>
                <a:gd name="T39" fmla="*/ 0 h 42"/>
                <a:gd name="T40" fmla="*/ 0 w 82"/>
                <a:gd name="T41"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42">
                  <a:moveTo>
                    <a:pt x="0" y="17"/>
                  </a:moveTo>
                  <a:lnTo>
                    <a:pt x="0" y="17"/>
                  </a:lnTo>
                  <a:lnTo>
                    <a:pt x="9" y="20"/>
                  </a:lnTo>
                  <a:lnTo>
                    <a:pt x="19" y="23"/>
                  </a:lnTo>
                  <a:lnTo>
                    <a:pt x="28" y="25"/>
                  </a:lnTo>
                  <a:lnTo>
                    <a:pt x="37" y="28"/>
                  </a:lnTo>
                  <a:lnTo>
                    <a:pt x="47" y="31"/>
                  </a:lnTo>
                  <a:lnTo>
                    <a:pt x="56" y="34"/>
                  </a:lnTo>
                  <a:lnTo>
                    <a:pt x="68" y="39"/>
                  </a:lnTo>
                  <a:lnTo>
                    <a:pt x="77" y="42"/>
                  </a:lnTo>
                  <a:lnTo>
                    <a:pt x="82" y="25"/>
                  </a:lnTo>
                  <a:lnTo>
                    <a:pt x="70" y="23"/>
                  </a:lnTo>
                  <a:lnTo>
                    <a:pt x="61" y="17"/>
                  </a:lnTo>
                  <a:lnTo>
                    <a:pt x="51" y="14"/>
                  </a:lnTo>
                  <a:lnTo>
                    <a:pt x="42" y="11"/>
                  </a:lnTo>
                  <a:lnTo>
                    <a:pt x="30" y="9"/>
                  </a:lnTo>
                  <a:lnTo>
                    <a:pt x="21" y="6"/>
                  </a:lnTo>
                  <a:lnTo>
                    <a:pt x="14" y="3"/>
                  </a:lnTo>
                  <a:lnTo>
                    <a:pt x="4" y="0"/>
                  </a:lnTo>
                  <a:lnTo>
                    <a:pt x="4" y="0"/>
                  </a:lnTo>
                  <a:lnTo>
                    <a:pt x="0" y="17"/>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1" name="Freeform 89">
              <a:extLst>
                <a:ext uri="{FF2B5EF4-FFF2-40B4-BE49-F238E27FC236}">
                  <a16:creationId xmlns:a16="http://schemas.microsoft.com/office/drawing/2014/main" id="{EB9F47A1-7249-7DF8-DACE-5C50CDD33B08}"/>
                </a:ext>
              </a:extLst>
            </p:cNvPr>
            <p:cNvSpPr>
              <a:spLocks/>
            </p:cNvSpPr>
            <p:nvPr/>
          </p:nvSpPr>
          <p:spPr bwMode="auto">
            <a:xfrm>
              <a:off x="3714" y="3013"/>
              <a:ext cx="287" cy="163"/>
            </a:xfrm>
            <a:custGeom>
              <a:avLst/>
              <a:gdLst>
                <a:gd name="T0" fmla="*/ 0 w 287"/>
                <a:gd name="T1" fmla="*/ 17 h 163"/>
                <a:gd name="T2" fmla="*/ 0 w 287"/>
                <a:gd name="T3" fmla="*/ 17 h 163"/>
                <a:gd name="T4" fmla="*/ 31 w 287"/>
                <a:gd name="T5" fmla="*/ 39 h 163"/>
                <a:gd name="T6" fmla="*/ 66 w 287"/>
                <a:gd name="T7" fmla="*/ 59 h 163"/>
                <a:gd name="T8" fmla="*/ 99 w 287"/>
                <a:gd name="T9" fmla="*/ 79 h 163"/>
                <a:gd name="T10" fmla="*/ 134 w 287"/>
                <a:gd name="T11" fmla="*/ 96 h 163"/>
                <a:gd name="T12" fmla="*/ 170 w 287"/>
                <a:gd name="T13" fmla="*/ 112 h 163"/>
                <a:gd name="T14" fmla="*/ 207 w 287"/>
                <a:gd name="T15" fmla="*/ 129 h 163"/>
                <a:gd name="T16" fmla="*/ 245 w 287"/>
                <a:gd name="T17" fmla="*/ 146 h 163"/>
                <a:gd name="T18" fmla="*/ 283 w 287"/>
                <a:gd name="T19" fmla="*/ 163 h 163"/>
                <a:gd name="T20" fmla="*/ 287 w 287"/>
                <a:gd name="T21" fmla="*/ 146 h 163"/>
                <a:gd name="T22" fmla="*/ 250 w 287"/>
                <a:gd name="T23" fmla="*/ 129 h 163"/>
                <a:gd name="T24" fmla="*/ 212 w 287"/>
                <a:gd name="T25" fmla="*/ 112 h 163"/>
                <a:gd name="T26" fmla="*/ 177 w 287"/>
                <a:gd name="T27" fmla="*/ 98 h 163"/>
                <a:gd name="T28" fmla="*/ 142 w 287"/>
                <a:gd name="T29" fmla="*/ 79 h 163"/>
                <a:gd name="T30" fmla="*/ 106 w 287"/>
                <a:gd name="T31" fmla="*/ 62 h 163"/>
                <a:gd name="T32" fmla="*/ 71 w 287"/>
                <a:gd name="T33" fmla="*/ 42 h 163"/>
                <a:gd name="T34" fmla="*/ 38 w 287"/>
                <a:gd name="T35" fmla="*/ 23 h 163"/>
                <a:gd name="T36" fmla="*/ 7 w 287"/>
                <a:gd name="T37" fmla="*/ 3 h 163"/>
                <a:gd name="T38" fmla="*/ 5 w 287"/>
                <a:gd name="T39" fmla="*/ 0 h 163"/>
                <a:gd name="T40" fmla="*/ 0 w 287"/>
                <a:gd name="T41" fmla="*/ 1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7" h="163">
                  <a:moveTo>
                    <a:pt x="0" y="17"/>
                  </a:moveTo>
                  <a:lnTo>
                    <a:pt x="0" y="17"/>
                  </a:lnTo>
                  <a:lnTo>
                    <a:pt x="31" y="39"/>
                  </a:lnTo>
                  <a:lnTo>
                    <a:pt x="66" y="59"/>
                  </a:lnTo>
                  <a:lnTo>
                    <a:pt x="99" y="79"/>
                  </a:lnTo>
                  <a:lnTo>
                    <a:pt x="134" y="96"/>
                  </a:lnTo>
                  <a:lnTo>
                    <a:pt x="170" y="112"/>
                  </a:lnTo>
                  <a:lnTo>
                    <a:pt x="207" y="129"/>
                  </a:lnTo>
                  <a:lnTo>
                    <a:pt x="245" y="146"/>
                  </a:lnTo>
                  <a:lnTo>
                    <a:pt x="283" y="163"/>
                  </a:lnTo>
                  <a:lnTo>
                    <a:pt x="287" y="146"/>
                  </a:lnTo>
                  <a:lnTo>
                    <a:pt x="250" y="129"/>
                  </a:lnTo>
                  <a:lnTo>
                    <a:pt x="212" y="112"/>
                  </a:lnTo>
                  <a:lnTo>
                    <a:pt x="177" y="98"/>
                  </a:lnTo>
                  <a:lnTo>
                    <a:pt x="142" y="79"/>
                  </a:lnTo>
                  <a:lnTo>
                    <a:pt x="106" y="62"/>
                  </a:lnTo>
                  <a:lnTo>
                    <a:pt x="71" y="42"/>
                  </a:lnTo>
                  <a:lnTo>
                    <a:pt x="38" y="23"/>
                  </a:lnTo>
                  <a:lnTo>
                    <a:pt x="7" y="3"/>
                  </a:lnTo>
                  <a:lnTo>
                    <a:pt x="5" y="0"/>
                  </a:lnTo>
                  <a:lnTo>
                    <a:pt x="0" y="17"/>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2" name="Freeform 90">
              <a:extLst>
                <a:ext uri="{FF2B5EF4-FFF2-40B4-BE49-F238E27FC236}">
                  <a16:creationId xmlns:a16="http://schemas.microsoft.com/office/drawing/2014/main" id="{3F3C5B57-BF94-A3DC-DEC4-99D03BEABE10}"/>
                </a:ext>
              </a:extLst>
            </p:cNvPr>
            <p:cNvSpPr>
              <a:spLocks/>
            </p:cNvSpPr>
            <p:nvPr/>
          </p:nvSpPr>
          <p:spPr bwMode="auto">
            <a:xfrm>
              <a:off x="3656" y="2977"/>
              <a:ext cx="63" cy="53"/>
            </a:xfrm>
            <a:custGeom>
              <a:avLst/>
              <a:gdLst>
                <a:gd name="T0" fmla="*/ 0 w 63"/>
                <a:gd name="T1" fmla="*/ 17 h 53"/>
                <a:gd name="T2" fmla="*/ 0 w 63"/>
                <a:gd name="T3" fmla="*/ 17 h 53"/>
                <a:gd name="T4" fmla="*/ 7 w 63"/>
                <a:gd name="T5" fmla="*/ 19 h 53"/>
                <a:gd name="T6" fmla="*/ 14 w 63"/>
                <a:gd name="T7" fmla="*/ 25 h 53"/>
                <a:gd name="T8" fmla="*/ 21 w 63"/>
                <a:gd name="T9" fmla="*/ 28 h 53"/>
                <a:gd name="T10" fmla="*/ 28 w 63"/>
                <a:gd name="T11" fmla="*/ 33 h 53"/>
                <a:gd name="T12" fmla="*/ 35 w 63"/>
                <a:gd name="T13" fmla="*/ 39 h 53"/>
                <a:gd name="T14" fmla="*/ 42 w 63"/>
                <a:gd name="T15" fmla="*/ 45 h 53"/>
                <a:gd name="T16" fmla="*/ 49 w 63"/>
                <a:gd name="T17" fmla="*/ 47 h 53"/>
                <a:gd name="T18" fmla="*/ 58 w 63"/>
                <a:gd name="T19" fmla="*/ 53 h 53"/>
                <a:gd name="T20" fmla="*/ 63 w 63"/>
                <a:gd name="T21" fmla="*/ 36 h 53"/>
                <a:gd name="T22" fmla="*/ 56 w 63"/>
                <a:gd name="T23" fmla="*/ 33 h 53"/>
                <a:gd name="T24" fmla="*/ 49 w 63"/>
                <a:gd name="T25" fmla="*/ 28 h 53"/>
                <a:gd name="T26" fmla="*/ 42 w 63"/>
                <a:gd name="T27" fmla="*/ 22 h 53"/>
                <a:gd name="T28" fmla="*/ 35 w 63"/>
                <a:gd name="T29" fmla="*/ 19 h 53"/>
                <a:gd name="T30" fmla="*/ 28 w 63"/>
                <a:gd name="T31" fmla="*/ 14 h 53"/>
                <a:gd name="T32" fmla="*/ 21 w 63"/>
                <a:gd name="T33" fmla="*/ 8 h 53"/>
                <a:gd name="T34" fmla="*/ 14 w 63"/>
                <a:gd name="T35" fmla="*/ 5 h 53"/>
                <a:gd name="T36" fmla="*/ 7 w 63"/>
                <a:gd name="T37" fmla="*/ 0 h 53"/>
                <a:gd name="T38" fmla="*/ 7 w 63"/>
                <a:gd name="T39" fmla="*/ 0 h 53"/>
                <a:gd name="T40" fmla="*/ 0 w 63"/>
                <a:gd name="T41"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53">
                  <a:moveTo>
                    <a:pt x="0" y="17"/>
                  </a:moveTo>
                  <a:lnTo>
                    <a:pt x="0" y="17"/>
                  </a:lnTo>
                  <a:lnTo>
                    <a:pt x="7" y="19"/>
                  </a:lnTo>
                  <a:lnTo>
                    <a:pt x="14" y="25"/>
                  </a:lnTo>
                  <a:lnTo>
                    <a:pt x="21" y="28"/>
                  </a:lnTo>
                  <a:lnTo>
                    <a:pt x="28" y="33"/>
                  </a:lnTo>
                  <a:lnTo>
                    <a:pt x="35" y="39"/>
                  </a:lnTo>
                  <a:lnTo>
                    <a:pt x="42" y="45"/>
                  </a:lnTo>
                  <a:lnTo>
                    <a:pt x="49" y="47"/>
                  </a:lnTo>
                  <a:lnTo>
                    <a:pt x="58" y="53"/>
                  </a:lnTo>
                  <a:lnTo>
                    <a:pt x="63" y="36"/>
                  </a:lnTo>
                  <a:lnTo>
                    <a:pt x="56" y="33"/>
                  </a:lnTo>
                  <a:lnTo>
                    <a:pt x="49" y="28"/>
                  </a:lnTo>
                  <a:lnTo>
                    <a:pt x="42" y="22"/>
                  </a:lnTo>
                  <a:lnTo>
                    <a:pt x="35" y="19"/>
                  </a:lnTo>
                  <a:lnTo>
                    <a:pt x="28" y="14"/>
                  </a:lnTo>
                  <a:lnTo>
                    <a:pt x="21" y="8"/>
                  </a:lnTo>
                  <a:lnTo>
                    <a:pt x="14" y="5"/>
                  </a:lnTo>
                  <a:lnTo>
                    <a:pt x="7" y="0"/>
                  </a:lnTo>
                  <a:lnTo>
                    <a:pt x="7" y="0"/>
                  </a:lnTo>
                  <a:lnTo>
                    <a:pt x="0" y="17"/>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3" name="Freeform 91">
              <a:extLst>
                <a:ext uri="{FF2B5EF4-FFF2-40B4-BE49-F238E27FC236}">
                  <a16:creationId xmlns:a16="http://schemas.microsoft.com/office/drawing/2014/main" id="{A4479FEC-5D50-46FC-FADC-F3B48E7B067F}"/>
                </a:ext>
              </a:extLst>
            </p:cNvPr>
            <p:cNvSpPr>
              <a:spLocks/>
            </p:cNvSpPr>
            <p:nvPr/>
          </p:nvSpPr>
          <p:spPr bwMode="auto">
            <a:xfrm>
              <a:off x="3623" y="2957"/>
              <a:ext cx="40" cy="37"/>
            </a:xfrm>
            <a:custGeom>
              <a:avLst/>
              <a:gdLst>
                <a:gd name="T0" fmla="*/ 2 w 40"/>
                <a:gd name="T1" fmla="*/ 6 h 37"/>
                <a:gd name="T2" fmla="*/ 7 w 40"/>
                <a:gd name="T3" fmla="*/ 17 h 37"/>
                <a:gd name="T4" fmla="*/ 33 w 40"/>
                <a:gd name="T5" fmla="*/ 37 h 37"/>
                <a:gd name="T6" fmla="*/ 40 w 40"/>
                <a:gd name="T7" fmla="*/ 20 h 37"/>
                <a:gd name="T8" fmla="*/ 14 w 40"/>
                <a:gd name="T9" fmla="*/ 0 h 37"/>
                <a:gd name="T10" fmla="*/ 16 w 40"/>
                <a:gd name="T11" fmla="*/ 14 h 37"/>
                <a:gd name="T12" fmla="*/ 2 w 40"/>
                <a:gd name="T13" fmla="*/ 6 h 37"/>
                <a:gd name="T14" fmla="*/ 0 w 40"/>
                <a:gd name="T15" fmla="*/ 11 h 37"/>
                <a:gd name="T16" fmla="*/ 7 w 40"/>
                <a:gd name="T17" fmla="*/ 17 h 37"/>
                <a:gd name="T18" fmla="*/ 2 w 40"/>
                <a:gd name="T19"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7">
                  <a:moveTo>
                    <a:pt x="2" y="6"/>
                  </a:moveTo>
                  <a:lnTo>
                    <a:pt x="7" y="17"/>
                  </a:lnTo>
                  <a:lnTo>
                    <a:pt x="33" y="37"/>
                  </a:lnTo>
                  <a:lnTo>
                    <a:pt x="40" y="20"/>
                  </a:lnTo>
                  <a:lnTo>
                    <a:pt x="14" y="0"/>
                  </a:lnTo>
                  <a:lnTo>
                    <a:pt x="16" y="14"/>
                  </a:lnTo>
                  <a:lnTo>
                    <a:pt x="2" y="6"/>
                  </a:lnTo>
                  <a:lnTo>
                    <a:pt x="0" y="11"/>
                  </a:lnTo>
                  <a:lnTo>
                    <a:pt x="7" y="17"/>
                  </a:lnTo>
                  <a:lnTo>
                    <a:pt x="2" y="6"/>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Freeform 92">
              <a:extLst>
                <a:ext uri="{FF2B5EF4-FFF2-40B4-BE49-F238E27FC236}">
                  <a16:creationId xmlns:a16="http://schemas.microsoft.com/office/drawing/2014/main" id="{12F61AAC-F66B-3094-3FFF-409395705F91}"/>
                </a:ext>
              </a:extLst>
            </p:cNvPr>
            <p:cNvSpPr>
              <a:spLocks/>
            </p:cNvSpPr>
            <p:nvPr/>
          </p:nvSpPr>
          <p:spPr bwMode="auto">
            <a:xfrm>
              <a:off x="3625" y="2921"/>
              <a:ext cx="19" cy="50"/>
            </a:xfrm>
            <a:custGeom>
              <a:avLst/>
              <a:gdLst>
                <a:gd name="T0" fmla="*/ 7 w 19"/>
                <a:gd name="T1" fmla="*/ 0 h 50"/>
                <a:gd name="T2" fmla="*/ 7 w 19"/>
                <a:gd name="T3" fmla="*/ 0 h 50"/>
                <a:gd name="T4" fmla="*/ 2 w 19"/>
                <a:gd name="T5" fmla="*/ 8 h 50"/>
                <a:gd name="T6" fmla="*/ 2 w 19"/>
                <a:gd name="T7" fmla="*/ 11 h 50"/>
                <a:gd name="T8" fmla="*/ 2 w 19"/>
                <a:gd name="T9" fmla="*/ 19 h 50"/>
                <a:gd name="T10" fmla="*/ 2 w 19"/>
                <a:gd name="T11" fmla="*/ 25 h 50"/>
                <a:gd name="T12" fmla="*/ 2 w 19"/>
                <a:gd name="T13" fmla="*/ 30 h 50"/>
                <a:gd name="T14" fmla="*/ 0 w 19"/>
                <a:gd name="T15" fmla="*/ 39 h 50"/>
                <a:gd name="T16" fmla="*/ 0 w 19"/>
                <a:gd name="T17" fmla="*/ 42 h 50"/>
                <a:gd name="T18" fmla="*/ 0 w 19"/>
                <a:gd name="T19" fmla="*/ 42 h 50"/>
                <a:gd name="T20" fmla="*/ 14 w 19"/>
                <a:gd name="T21" fmla="*/ 50 h 50"/>
                <a:gd name="T22" fmla="*/ 16 w 19"/>
                <a:gd name="T23" fmla="*/ 44 h 50"/>
                <a:gd name="T24" fmla="*/ 16 w 19"/>
                <a:gd name="T25" fmla="*/ 39 h 50"/>
                <a:gd name="T26" fmla="*/ 16 w 19"/>
                <a:gd name="T27" fmla="*/ 33 h 50"/>
                <a:gd name="T28" fmla="*/ 16 w 19"/>
                <a:gd name="T29" fmla="*/ 28 h 50"/>
                <a:gd name="T30" fmla="*/ 16 w 19"/>
                <a:gd name="T31" fmla="*/ 19 h 50"/>
                <a:gd name="T32" fmla="*/ 16 w 19"/>
                <a:gd name="T33" fmla="*/ 14 h 50"/>
                <a:gd name="T34" fmla="*/ 19 w 19"/>
                <a:gd name="T35" fmla="*/ 11 h 50"/>
                <a:gd name="T36" fmla="*/ 14 w 19"/>
                <a:gd name="T37" fmla="*/ 14 h 50"/>
                <a:gd name="T38" fmla="*/ 14 w 19"/>
                <a:gd name="T39" fmla="*/ 14 h 50"/>
                <a:gd name="T40" fmla="*/ 7 w 19"/>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50">
                  <a:moveTo>
                    <a:pt x="7" y="0"/>
                  </a:moveTo>
                  <a:lnTo>
                    <a:pt x="7" y="0"/>
                  </a:lnTo>
                  <a:lnTo>
                    <a:pt x="2" y="8"/>
                  </a:lnTo>
                  <a:lnTo>
                    <a:pt x="2" y="11"/>
                  </a:lnTo>
                  <a:lnTo>
                    <a:pt x="2" y="19"/>
                  </a:lnTo>
                  <a:lnTo>
                    <a:pt x="2" y="25"/>
                  </a:lnTo>
                  <a:lnTo>
                    <a:pt x="2" y="30"/>
                  </a:lnTo>
                  <a:lnTo>
                    <a:pt x="0" y="39"/>
                  </a:lnTo>
                  <a:lnTo>
                    <a:pt x="0" y="42"/>
                  </a:lnTo>
                  <a:lnTo>
                    <a:pt x="0" y="42"/>
                  </a:lnTo>
                  <a:lnTo>
                    <a:pt x="14" y="50"/>
                  </a:lnTo>
                  <a:lnTo>
                    <a:pt x="16" y="44"/>
                  </a:lnTo>
                  <a:lnTo>
                    <a:pt x="16" y="39"/>
                  </a:lnTo>
                  <a:lnTo>
                    <a:pt x="16" y="33"/>
                  </a:lnTo>
                  <a:lnTo>
                    <a:pt x="16" y="28"/>
                  </a:lnTo>
                  <a:lnTo>
                    <a:pt x="16" y="19"/>
                  </a:lnTo>
                  <a:lnTo>
                    <a:pt x="16" y="14"/>
                  </a:lnTo>
                  <a:lnTo>
                    <a:pt x="19" y="11"/>
                  </a:lnTo>
                  <a:lnTo>
                    <a:pt x="14" y="14"/>
                  </a:lnTo>
                  <a:lnTo>
                    <a:pt x="14" y="14"/>
                  </a:lnTo>
                  <a:lnTo>
                    <a:pt x="7"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5" name="Freeform 93">
              <a:extLst>
                <a:ext uri="{FF2B5EF4-FFF2-40B4-BE49-F238E27FC236}">
                  <a16:creationId xmlns:a16="http://schemas.microsoft.com/office/drawing/2014/main" id="{D0FC9231-EC9A-0F0A-359D-B50F0864EEC5}"/>
                </a:ext>
              </a:extLst>
            </p:cNvPr>
            <p:cNvSpPr>
              <a:spLocks/>
            </p:cNvSpPr>
            <p:nvPr/>
          </p:nvSpPr>
          <p:spPr bwMode="auto">
            <a:xfrm>
              <a:off x="3630" y="2918"/>
              <a:ext cx="14" cy="19"/>
            </a:xfrm>
            <a:custGeom>
              <a:avLst/>
              <a:gdLst>
                <a:gd name="T0" fmla="*/ 0 w 14"/>
                <a:gd name="T1" fmla="*/ 11 h 19"/>
                <a:gd name="T2" fmla="*/ 0 w 14"/>
                <a:gd name="T3" fmla="*/ 11 h 19"/>
                <a:gd name="T4" fmla="*/ 0 w 14"/>
                <a:gd name="T5" fmla="*/ 14 h 19"/>
                <a:gd name="T6" fmla="*/ 11 w 14"/>
                <a:gd name="T7" fmla="*/ 17 h 19"/>
                <a:gd name="T8" fmla="*/ 14 w 14"/>
                <a:gd name="T9" fmla="*/ 14 h 19"/>
                <a:gd name="T10" fmla="*/ 14 w 14"/>
                <a:gd name="T11" fmla="*/ 11 h 19"/>
                <a:gd name="T12" fmla="*/ 14 w 14"/>
                <a:gd name="T13" fmla="*/ 8 h 19"/>
                <a:gd name="T14" fmla="*/ 11 w 14"/>
                <a:gd name="T15" fmla="*/ 3 h 19"/>
                <a:gd name="T16" fmla="*/ 7 w 14"/>
                <a:gd name="T17" fmla="*/ 0 h 19"/>
                <a:gd name="T18" fmla="*/ 2 w 14"/>
                <a:gd name="T19" fmla="*/ 3 h 19"/>
                <a:gd name="T20" fmla="*/ 9 w 14"/>
                <a:gd name="T21" fmla="*/ 17 h 19"/>
                <a:gd name="T22" fmla="*/ 7 w 14"/>
                <a:gd name="T23" fmla="*/ 19 h 19"/>
                <a:gd name="T24" fmla="*/ 2 w 14"/>
                <a:gd name="T25" fmla="*/ 17 h 19"/>
                <a:gd name="T26" fmla="*/ 0 w 14"/>
                <a:gd name="T27" fmla="*/ 14 h 19"/>
                <a:gd name="T28" fmla="*/ 0 w 14"/>
                <a:gd name="T29" fmla="*/ 11 h 19"/>
                <a:gd name="T30" fmla="*/ 0 w 14"/>
                <a:gd name="T31" fmla="*/ 8 h 19"/>
                <a:gd name="T32" fmla="*/ 2 w 14"/>
                <a:gd name="T33" fmla="*/ 5 h 19"/>
                <a:gd name="T34" fmla="*/ 14 w 14"/>
                <a:gd name="T35" fmla="*/ 8 h 19"/>
                <a:gd name="T36" fmla="*/ 14 w 14"/>
                <a:gd name="T37" fmla="*/ 11 h 19"/>
                <a:gd name="T38" fmla="*/ 14 w 14"/>
                <a:gd name="T39" fmla="*/ 11 h 19"/>
                <a:gd name="T40" fmla="*/ 0 w 14"/>
                <a:gd name="T4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9">
                  <a:moveTo>
                    <a:pt x="0" y="11"/>
                  </a:moveTo>
                  <a:lnTo>
                    <a:pt x="0" y="11"/>
                  </a:lnTo>
                  <a:lnTo>
                    <a:pt x="0" y="14"/>
                  </a:lnTo>
                  <a:lnTo>
                    <a:pt x="11" y="17"/>
                  </a:lnTo>
                  <a:lnTo>
                    <a:pt x="14" y="14"/>
                  </a:lnTo>
                  <a:lnTo>
                    <a:pt x="14" y="11"/>
                  </a:lnTo>
                  <a:lnTo>
                    <a:pt x="14" y="8"/>
                  </a:lnTo>
                  <a:lnTo>
                    <a:pt x="11" y="3"/>
                  </a:lnTo>
                  <a:lnTo>
                    <a:pt x="7" y="0"/>
                  </a:lnTo>
                  <a:lnTo>
                    <a:pt x="2" y="3"/>
                  </a:lnTo>
                  <a:lnTo>
                    <a:pt x="9" y="17"/>
                  </a:lnTo>
                  <a:lnTo>
                    <a:pt x="7" y="19"/>
                  </a:lnTo>
                  <a:lnTo>
                    <a:pt x="2" y="17"/>
                  </a:lnTo>
                  <a:lnTo>
                    <a:pt x="0" y="14"/>
                  </a:lnTo>
                  <a:lnTo>
                    <a:pt x="0" y="11"/>
                  </a:lnTo>
                  <a:lnTo>
                    <a:pt x="0" y="8"/>
                  </a:lnTo>
                  <a:lnTo>
                    <a:pt x="2" y="5"/>
                  </a:lnTo>
                  <a:lnTo>
                    <a:pt x="14" y="8"/>
                  </a:lnTo>
                  <a:lnTo>
                    <a:pt x="14" y="11"/>
                  </a:lnTo>
                  <a:lnTo>
                    <a:pt x="14" y="11"/>
                  </a:lnTo>
                  <a:lnTo>
                    <a:pt x="0" y="11"/>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6" name="Freeform 94">
              <a:extLst>
                <a:ext uri="{FF2B5EF4-FFF2-40B4-BE49-F238E27FC236}">
                  <a16:creationId xmlns:a16="http://schemas.microsoft.com/office/drawing/2014/main" id="{136A45CC-417A-F995-FB86-D1FBB1C48B59}"/>
                </a:ext>
              </a:extLst>
            </p:cNvPr>
            <p:cNvSpPr>
              <a:spLocks/>
            </p:cNvSpPr>
            <p:nvPr/>
          </p:nvSpPr>
          <p:spPr bwMode="auto">
            <a:xfrm>
              <a:off x="3630" y="2893"/>
              <a:ext cx="16" cy="36"/>
            </a:xfrm>
            <a:custGeom>
              <a:avLst/>
              <a:gdLst>
                <a:gd name="T0" fmla="*/ 2 w 16"/>
                <a:gd name="T1" fmla="*/ 0 h 36"/>
                <a:gd name="T2" fmla="*/ 2 w 16"/>
                <a:gd name="T3" fmla="*/ 0 h 36"/>
                <a:gd name="T4" fmla="*/ 2 w 16"/>
                <a:gd name="T5" fmla="*/ 5 h 36"/>
                <a:gd name="T6" fmla="*/ 2 w 16"/>
                <a:gd name="T7" fmla="*/ 8 h 36"/>
                <a:gd name="T8" fmla="*/ 2 w 16"/>
                <a:gd name="T9" fmla="*/ 11 h 36"/>
                <a:gd name="T10" fmla="*/ 0 w 16"/>
                <a:gd name="T11" fmla="*/ 16 h 36"/>
                <a:gd name="T12" fmla="*/ 0 w 16"/>
                <a:gd name="T13" fmla="*/ 22 h 36"/>
                <a:gd name="T14" fmla="*/ 0 w 16"/>
                <a:gd name="T15" fmla="*/ 25 h 36"/>
                <a:gd name="T16" fmla="*/ 0 w 16"/>
                <a:gd name="T17" fmla="*/ 30 h 36"/>
                <a:gd name="T18" fmla="*/ 0 w 16"/>
                <a:gd name="T19" fmla="*/ 36 h 36"/>
                <a:gd name="T20" fmla="*/ 14 w 16"/>
                <a:gd name="T21" fmla="*/ 36 h 36"/>
                <a:gd name="T22" fmla="*/ 14 w 16"/>
                <a:gd name="T23" fmla="*/ 30 h 36"/>
                <a:gd name="T24" fmla="*/ 14 w 16"/>
                <a:gd name="T25" fmla="*/ 28 h 36"/>
                <a:gd name="T26" fmla="*/ 14 w 16"/>
                <a:gd name="T27" fmla="*/ 22 h 36"/>
                <a:gd name="T28" fmla="*/ 16 w 16"/>
                <a:gd name="T29" fmla="*/ 19 h 36"/>
                <a:gd name="T30" fmla="*/ 16 w 16"/>
                <a:gd name="T31" fmla="*/ 14 h 36"/>
                <a:gd name="T32" fmla="*/ 16 w 16"/>
                <a:gd name="T33" fmla="*/ 8 h 36"/>
                <a:gd name="T34" fmla="*/ 16 w 16"/>
                <a:gd name="T35" fmla="*/ 5 h 36"/>
                <a:gd name="T36" fmla="*/ 16 w 16"/>
                <a:gd name="T37" fmla="*/ 0 h 36"/>
                <a:gd name="T38" fmla="*/ 16 w 16"/>
                <a:gd name="T39" fmla="*/ 0 h 36"/>
                <a:gd name="T40" fmla="*/ 2 w 16"/>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6">
                  <a:moveTo>
                    <a:pt x="2" y="0"/>
                  </a:moveTo>
                  <a:lnTo>
                    <a:pt x="2" y="0"/>
                  </a:lnTo>
                  <a:lnTo>
                    <a:pt x="2" y="5"/>
                  </a:lnTo>
                  <a:lnTo>
                    <a:pt x="2" y="8"/>
                  </a:lnTo>
                  <a:lnTo>
                    <a:pt x="2" y="11"/>
                  </a:lnTo>
                  <a:lnTo>
                    <a:pt x="0" y="16"/>
                  </a:lnTo>
                  <a:lnTo>
                    <a:pt x="0" y="22"/>
                  </a:lnTo>
                  <a:lnTo>
                    <a:pt x="0" y="25"/>
                  </a:lnTo>
                  <a:lnTo>
                    <a:pt x="0" y="30"/>
                  </a:lnTo>
                  <a:lnTo>
                    <a:pt x="0" y="36"/>
                  </a:lnTo>
                  <a:lnTo>
                    <a:pt x="14" y="36"/>
                  </a:lnTo>
                  <a:lnTo>
                    <a:pt x="14" y="30"/>
                  </a:lnTo>
                  <a:lnTo>
                    <a:pt x="14" y="28"/>
                  </a:lnTo>
                  <a:lnTo>
                    <a:pt x="14" y="22"/>
                  </a:lnTo>
                  <a:lnTo>
                    <a:pt x="16" y="19"/>
                  </a:lnTo>
                  <a:lnTo>
                    <a:pt x="16" y="14"/>
                  </a:lnTo>
                  <a:lnTo>
                    <a:pt x="16" y="8"/>
                  </a:lnTo>
                  <a:lnTo>
                    <a:pt x="16" y="5"/>
                  </a:lnTo>
                  <a:lnTo>
                    <a:pt x="16" y="0"/>
                  </a:lnTo>
                  <a:lnTo>
                    <a:pt x="16" y="0"/>
                  </a:lnTo>
                  <a:lnTo>
                    <a:pt x="2"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7" name="Freeform 95">
              <a:extLst>
                <a:ext uri="{FF2B5EF4-FFF2-40B4-BE49-F238E27FC236}">
                  <a16:creationId xmlns:a16="http://schemas.microsoft.com/office/drawing/2014/main" id="{75BC0639-48B4-471B-D073-9ADCA3D80E44}"/>
                </a:ext>
              </a:extLst>
            </p:cNvPr>
            <p:cNvSpPr>
              <a:spLocks/>
            </p:cNvSpPr>
            <p:nvPr/>
          </p:nvSpPr>
          <p:spPr bwMode="auto">
            <a:xfrm>
              <a:off x="3632" y="2561"/>
              <a:ext cx="73" cy="332"/>
            </a:xfrm>
            <a:custGeom>
              <a:avLst/>
              <a:gdLst>
                <a:gd name="T0" fmla="*/ 59 w 73"/>
                <a:gd name="T1" fmla="*/ 0 h 332"/>
                <a:gd name="T2" fmla="*/ 59 w 73"/>
                <a:gd name="T3" fmla="*/ 0 h 332"/>
                <a:gd name="T4" fmla="*/ 49 w 73"/>
                <a:gd name="T5" fmla="*/ 43 h 332"/>
                <a:gd name="T6" fmla="*/ 40 w 73"/>
                <a:gd name="T7" fmla="*/ 82 h 332"/>
                <a:gd name="T8" fmla="*/ 31 w 73"/>
                <a:gd name="T9" fmla="*/ 124 h 332"/>
                <a:gd name="T10" fmla="*/ 21 w 73"/>
                <a:gd name="T11" fmla="*/ 166 h 332"/>
                <a:gd name="T12" fmla="*/ 14 w 73"/>
                <a:gd name="T13" fmla="*/ 205 h 332"/>
                <a:gd name="T14" fmla="*/ 9 w 73"/>
                <a:gd name="T15" fmla="*/ 247 h 332"/>
                <a:gd name="T16" fmla="*/ 2 w 73"/>
                <a:gd name="T17" fmla="*/ 289 h 332"/>
                <a:gd name="T18" fmla="*/ 0 w 73"/>
                <a:gd name="T19" fmla="*/ 332 h 332"/>
                <a:gd name="T20" fmla="*/ 14 w 73"/>
                <a:gd name="T21" fmla="*/ 332 h 332"/>
                <a:gd name="T22" fmla="*/ 19 w 73"/>
                <a:gd name="T23" fmla="*/ 292 h 332"/>
                <a:gd name="T24" fmla="*/ 24 w 73"/>
                <a:gd name="T25" fmla="*/ 250 h 332"/>
                <a:gd name="T26" fmla="*/ 31 w 73"/>
                <a:gd name="T27" fmla="*/ 211 h 332"/>
                <a:gd name="T28" fmla="*/ 38 w 73"/>
                <a:gd name="T29" fmla="*/ 169 h 332"/>
                <a:gd name="T30" fmla="*/ 45 w 73"/>
                <a:gd name="T31" fmla="*/ 129 h 332"/>
                <a:gd name="T32" fmla="*/ 54 w 73"/>
                <a:gd name="T33" fmla="*/ 87 h 332"/>
                <a:gd name="T34" fmla="*/ 64 w 73"/>
                <a:gd name="T35" fmla="*/ 48 h 332"/>
                <a:gd name="T36" fmla="*/ 73 w 73"/>
                <a:gd name="T37" fmla="*/ 6 h 332"/>
                <a:gd name="T38" fmla="*/ 73 w 73"/>
                <a:gd name="T39" fmla="*/ 9 h 332"/>
                <a:gd name="T40" fmla="*/ 59 w 73"/>
                <a:gd name="T41"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332">
                  <a:moveTo>
                    <a:pt x="59" y="0"/>
                  </a:moveTo>
                  <a:lnTo>
                    <a:pt x="59" y="0"/>
                  </a:lnTo>
                  <a:lnTo>
                    <a:pt x="49" y="43"/>
                  </a:lnTo>
                  <a:lnTo>
                    <a:pt x="40" y="82"/>
                  </a:lnTo>
                  <a:lnTo>
                    <a:pt x="31" y="124"/>
                  </a:lnTo>
                  <a:lnTo>
                    <a:pt x="21" y="166"/>
                  </a:lnTo>
                  <a:lnTo>
                    <a:pt x="14" y="205"/>
                  </a:lnTo>
                  <a:lnTo>
                    <a:pt x="9" y="247"/>
                  </a:lnTo>
                  <a:lnTo>
                    <a:pt x="2" y="289"/>
                  </a:lnTo>
                  <a:lnTo>
                    <a:pt x="0" y="332"/>
                  </a:lnTo>
                  <a:lnTo>
                    <a:pt x="14" y="332"/>
                  </a:lnTo>
                  <a:lnTo>
                    <a:pt x="19" y="292"/>
                  </a:lnTo>
                  <a:lnTo>
                    <a:pt x="24" y="250"/>
                  </a:lnTo>
                  <a:lnTo>
                    <a:pt x="31" y="211"/>
                  </a:lnTo>
                  <a:lnTo>
                    <a:pt x="38" y="169"/>
                  </a:lnTo>
                  <a:lnTo>
                    <a:pt x="45" y="129"/>
                  </a:lnTo>
                  <a:lnTo>
                    <a:pt x="54" y="87"/>
                  </a:lnTo>
                  <a:lnTo>
                    <a:pt x="64" y="48"/>
                  </a:lnTo>
                  <a:lnTo>
                    <a:pt x="73" y="6"/>
                  </a:lnTo>
                  <a:lnTo>
                    <a:pt x="73" y="9"/>
                  </a:lnTo>
                  <a:lnTo>
                    <a:pt x="59"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Freeform 96">
              <a:extLst>
                <a:ext uri="{FF2B5EF4-FFF2-40B4-BE49-F238E27FC236}">
                  <a16:creationId xmlns:a16="http://schemas.microsoft.com/office/drawing/2014/main" id="{0E282124-9525-D852-1279-D25F0C7D57F8}"/>
                </a:ext>
              </a:extLst>
            </p:cNvPr>
            <p:cNvSpPr>
              <a:spLocks/>
            </p:cNvSpPr>
            <p:nvPr/>
          </p:nvSpPr>
          <p:spPr bwMode="auto">
            <a:xfrm>
              <a:off x="3691" y="2505"/>
              <a:ext cx="33" cy="65"/>
            </a:xfrm>
            <a:custGeom>
              <a:avLst/>
              <a:gdLst>
                <a:gd name="T0" fmla="*/ 19 w 33"/>
                <a:gd name="T1" fmla="*/ 3 h 65"/>
                <a:gd name="T2" fmla="*/ 19 w 33"/>
                <a:gd name="T3" fmla="*/ 0 h 65"/>
                <a:gd name="T4" fmla="*/ 16 w 33"/>
                <a:gd name="T5" fmla="*/ 9 h 65"/>
                <a:gd name="T6" fmla="*/ 14 w 33"/>
                <a:gd name="T7" fmla="*/ 14 h 65"/>
                <a:gd name="T8" fmla="*/ 12 w 33"/>
                <a:gd name="T9" fmla="*/ 23 h 65"/>
                <a:gd name="T10" fmla="*/ 9 w 33"/>
                <a:gd name="T11" fmla="*/ 28 h 65"/>
                <a:gd name="T12" fmla="*/ 7 w 33"/>
                <a:gd name="T13" fmla="*/ 37 h 65"/>
                <a:gd name="T14" fmla="*/ 5 w 33"/>
                <a:gd name="T15" fmla="*/ 42 h 65"/>
                <a:gd name="T16" fmla="*/ 2 w 33"/>
                <a:gd name="T17" fmla="*/ 51 h 65"/>
                <a:gd name="T18" fmla="*/ 0 w 33"/>
                <a:gd name="T19" fmla="*/ 56 h 65"/>
                <a:gd name="T20" fmla="*/ 14 w 33"/>
                <a:gd name="T21" fmla="*/ 65 h 65"/>
                <a:gd name="T22" fmla="*/ 16 w 33"/>
                <a:gd name="T23" fmla="*/ 56 h 65"/>
                <a:gd name="T24" fmla="*/ 19 w 33"/>
                <a:gd name="T25" fmla="*/ 48 h 65"/>
                <a:gd name="T26" fmla="*/ 21 w 33"/>
                <a:gd name="T27" fmla="*/ 42 h 65"/>
                <a:gd name="T28" fmla="*/ 23 w 33"/>
                <a:gd name="T29" fmla="*/ 34 h 65"/>
                <a:gd name="T30" fmla="*/ 26 w 33"/>
                <a:gd name="T31" fmla="*/ 28 h 65"/>
                <a:gd name="T32" fmla="*/ 28 w 33"/>
                <a:gd name="T33" fmla="*/ 20 h 65"/>
                <a:gd name="T34" fmla="*/ 30 w 33"/>
                <a:gd name="T35" fmla="*/ 14 h 65"/>
                <a:gd name="T36" fmla="*/ 33 w 33"/>
                <a:gd name="T37" fmla="*/ 9 h 65"/>
                <a:gd name="T38" fmla="*/ 33 w 33"/>
                <a:gd name="T39" fmla="*/ 6 h 65"/>
                <a:gd name="T40" fmla="*/ 19 w 33"/>
                <a:gd name="T41"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65">
                  <a:moveTo>
                    <a:pt x="19" y="3"/>
                  </a:moveTo>
                  <a:lnTo>
                    <a:pt x="19" y="0"/>
                  </a:lnTo>
                  <a:lnTo>
                    <a:pt x="16" y="9"/>
                  </a:lnTo>
                  <a:lnTo>
                    <a:pt x="14" y="14"/>
                  </a:lnTo>
                  <a:lnTo>
                    <a:pt x="12" y="23"/>
                  </a:lnTo>
                  <a:lnTo>
                    <a:pt x="9" y="28"/>
                  </a:lnTo>
                  <a:lnTo>
                    <a:pt x="7" y="37"/>
                  </a:lnTo>
                  <a:lnTo>
                    <a:pt x="5" y="42"/>
                  </a:lnTo>
                  <a:lnTo>
                    <a:pt x="2" y="51"/>
                  </a:lnTo>
                  <a:lnTo>
                    <a:pt x="0" y="56"/>
                  </a:lnTo>
                  <a:lnTo>
                    <a:pt x="14" y="65"/>
                  </a:lnTo>
                  <a:lnTo>
                    <a:pt x="16" y="56"/>
                  </a:lnTo>
                  <a:lnTo>
                    <a:pt x="19" y="48"/>
                  </a:lnTo>
                  <a:lnTo>
                    <a:pt x="21" y="42"/>
                  </a:lnTo>
                  <a:lnTo>
                    <a:pt x="23" y="34"/>
                  </a:lnTo>
                  <a:lnTo>
                    <a:pt x="26" y="28"/>
                  </a:lnTo>
                  <a:lnTo>
                    <a:pt x="28" y="20"/>
                  </a:lnTo>
                  <a:lnTo>
                    <a:pt x="30" y="14"/>
                  </a:lnTo>
                  <a:lnTo>
                    <a:pt x="33" y="9"/>
                  </a:lnTo>
                  <a:lnTo>
                    <a:pt x="33" y="6"/>
                  </a:lnTo>
                  <a:lnTo>
                    <a:pt x="19" y="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9" name="Freeform 97">
              <a:extLst>
                <a:ext uri="{FF2B5EF4-FFF2-40B4-BE49-F238E27FC236}">
                  <a16:creationId xmlns:a16="http://schemas.microsoft.com/office/drawing/2014/main" id="{B5F92045-87BA-76CE-14F3-7F2ACBBF44A3}"/>
                </a:ext>
              </a:extLst>
            </p:cNvPr>
            <p:cNvSpPr>
              <a:spLocks/>
            </p:cNvSpPr>
            <p:nvPr/>
          </p:nvSpPr>
          <p:spPr bwMode="auto">
            <a:xfrm>
              <a:off x="3710" y="2444"/>
              <a:ext cx="33" cy="67"/>
            </a:xfrm>
            <a:custGeom>
              <a:avLst/>
              <a:gdLst>
                <a:gd name="T0" fmla="*/ 18 w 33"/>
                <a:gd name="T1" fmla="*/ 0 h 67"/>
                <a:gd name="T2" fmla="*/ 18 w 33"/>
                <a:gd name="T3" fmla="*/ 2 h 67"/>
                <a:gd name="T4" fmla="*/ 16 w 33"/>
                <a:gd name="T5" fmla="*/ 8 h 67"/>
                <a:gd name="T6" fmla="*/ 14 w 33"/>
                <a:gd name="T7" fmla="*/ 16 h 67"/>
                <a:gd name="T8" fmla="*/ 11 w 33"/>
                <a:gd name="T9" fmla="*/ 25 h 67"/>
                <a:gd name="T10" fmla="*/ 9 w 33"/>
                <a:gd name="T11" fmla="*/ 30 h 67"/>
                <a:gd name="T12" fmla="*/ 7 w 33"/>
                <a:gd name="T13" fmla="*/ 39 h 67"/>
                <a:gd name="T14" fmla="*/ 4 w 33"/>
                <a:gd name="T15" fmla="*/ 47 h 67"/>
                <a:gd name="T16" fmla="*/ 2 w 33"/>
                <a:gd name="T17" fmla="*/ 56 h 67"/>
                <a:gd name="T18" fmla="*/ 0 w 33"/>
                <a:gd name="T19" fmla="*/ 64 h 67"/>
                <a:gd name="T20" fmla="*/ 14 w 33"/>
                <a:gd name="T21" fmla="*/ 67 h 67"/>
                <a:gd name="T22" fmla="*/ 16 w 33"/>
                <a:gd name="T23" fmla="*/ 61 h 67"/>
                <a:gd name="T24" fmla="*/ 18 w 33"/>
                <a:gd name="T25" fmla="*/ 53 h 67"/>
                <a:gd name="T26" fmla="*/ 21 w 33"/>
                <a:gd name="T27" fmla="*/ 44 h 67"/>
                <a:gd name="T28" fmla="*/ 23 w 33"/>
                <a:gd name="T29" fmla="*/ 39 h 67"/>
                <a:gd name="T30" fmla="*/ 26 w 33"/>
                <a:gd name="T31" fmla="*/ 30 h 67"/>
                <a:gd name="T32" fmla="*/ 28 w 33"/>
                <a:gd name="T33" fmla="*/ 22 h 67"/>
                <a:gd name="T34" fmla="*/ 30 w 33"/>
                <a:gd name="T35" fmla="*/ 14 h 67"/>
                <a:gd name="T36" fmla="*/ 33 w 33"/>
                <a:gd name="T37" fmla="*/ 5 h 67"/>
                <a:gd name="T38" fmla="*/ 33 w 33"/>
                <a:gd name="T39" fmla="*/ 5 h 67"/>
                <a:gd name="T40" fmla="*/ 18 w 33"/>
                <a:gd name="T4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67">
                  <a:moveTo>
                    <a:pt x="18" y="0"/>
                  </a:moveTo>
                  <a:lnTo>
                    <a:pt x="18" y="2"/>
                  </a:lnTo>
                  <a:lnTo>
                    <a:pt x="16" y="8"/>
                  </a:lnTo>
                  <a:lnTo>
                    <a:pt x="14" y="16"/>
                  </a:lnTo>
                  <a:lnTo>
                    <a:pt x="11" y="25"/>
                  </a:lnTo>
                  <a:lnTo>
                    <a:pt x="9" y="30"/>
                  </a:lnTo>
                  <a:lnTo>
                    <a:pt x="7" y="39"/>
                  </a:lnTo>
                  <a:lnTo>
                    <a:pt x="4" y="47"/>
                  </a:lnTo>
                  <a:lnTo>
                    <a:pt x="2" y="56"/>
                  </a:lnTo>
                  <a:lnTo>
                    <a:pt x="0" y="64"/>
                  </a:lnTo>
                  <a:lnTo>
                    <a:pt x="14" y="67"/>
                  </a:lnTo>
                  <a:lnTo>
                    <a:pt x="16" y="61"/>
                  </a:lnTo>
                  <a:lnTo>
                    <a:pt x="18" y="53"/>
                  </a:lnTo>
                  <a:lnTo>
                    <a:pt x="21" y="44"/>
                  </a:lnTo>
                  <a:lnTo>
                    <a:pt x="23" y="39"/>
                  </a:lnTo>
                  <a:lnTo>
                    <a:pt x="26" y="30"/>
                  </a:lnTo>
                  <a:lnTo>
                    <a:pt x="28" y="22"/>
                  </a:lnTo>
                  <a:lnTo>
                    <a:pt x="30" y="14"/>
                  </a:lnTo>
                  <a:lnTo>
                    <a:pt x="33" y="5"/>
                  </a:lnTo>
                  <a:lnTo>
                    <a:pt x="33" y="5"/>
                  </a:lnTo>
                  <a:lnTo>
                    <a:pt x="18"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0" name="Freeform 98">
              <a:extLst>
                <a:ext uri="{FF2B5EF4-FFF2-40B4-BE49-F238E27FC236}">
                  <a16:creationId xmlns:a16="http://schemas.microsoft.com/office/drawing/2014/main" id="{320FC74E-103D-FF3C-5C9D-606F4AEB33CA}"/>
                </a:ext>
              </a:extLst>
            </p:cNvPr>
            <p:cNvSpPr>
              <a:spLocks/>
            </p:cNvSpPr>
            <p:nvPr/>
          </p:nvSpPr>
          <p:spPr bwMode="auto">
            <a:xfrm>
              <a:off x="3728" y="2163"/>
              <a:ext cx="139" cy="286"/>
            </a:xfrm>
            <a:custGeom>
              <a:avLst/>
              <a:gdLst>
                <a:gd name="T0" fmla="*/ 128 w 139"/>
                <a:gd name="T1" fmla="*/ 0 h 286"/>
                <a:gd name="T2" fmla="*/ 128 w 139"/>
                <a:gd name="T3" fmla="*/ 3 h 286"/>
                <a:gd name="T4" fmla="*/ 109 w 139"/>
                <a:gd name="T5" fmla="*/ 34 h 286"/>
                <a:gd name="T6" fmla="*/ 92 w 139"/>
                <a:gd name="T7" fmla="*/ 67 h 286"/>
                <a:gd name="T8" fmla="*/ 76 w 139"/>
                <a:gd name="T9" fmla="*/ 101 h 286"/>
                <a:gd name="T10" fmla="*/ 59 w 139"/>
                <a:gd name="T11" fmla="*/ 135 h 286"/>
                <a:gd name="T12" fmla="*/ 43 w 139"/>
                <a:gd name="T13" fmla="*/ 171 h 286"/>
                <a:gd name="T14" fmla="*/ 29 w 139"/>
                <a:gd name="T15" fmla="*/ 205 h 286"/>
                <a:gd name="T16" fmla="*/ 15 w 139"/>
                <a:gd name="T17" fmla="*/ 244 h 286"/>
                <a:gd name="T18" fmla="*/ 0 w 139"/>
                <a:gd name="T19" fmla="*/ 281 h 286"/>
                <a:gd name="T20" fmla="*/ 15 w 139"/>
                <a:gd name="T21" fmla="*/ 286 h 286"/>
                <a:gd name="T22" fmla="*/ 29 w 139"/>
                <a:gd name="T23" fmla="*/ 250 h 286"/>
                <a:gd name="T24" fmla="*/ 43 w 139"/>
                <a:gd name="T25" fmla="*/ 213 h 286"/>
                <a:gd name="T26" fmla="*/ 57 w 139"/>
                <a:gd name="T27" fmla="*/ 180 h 286"/>
                <a:gd name="T28" fmla="*/ 73 w 139"/>
                <a:gd name="T29" fmla="*/ 143 h 286"/>
                <a:gd name="T30" fmla="*/ 90 w 139"/>
                <a:gd name="T31" fmla="*/ 109 h 286"/>
                <a:gd name="T32" fmla="*/ 106 w 139"/>
                <a:gd name="T33" fmla="*/ 76 h 286"/>
                <a:gd name="T34" fmla="*/ 123 w 139"/>
                <a:gd name="T35" fmla="*/ 45 h 286"/>
                <a:gd name="T36" fmla="*/ 139 w 139"/>
                <a:gd name="T37" fmla="*/ 11 h 286"/>
                <a:gd name="T38" fmla="*/ 139 w 139"/>
                <a:gd name="T39" fmla="*/ 11 h 286"/>
                <a:gd name="T40" fmla="*/ 128 w 139"/>
                <a:gd name="T41"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9" h="286">
                  <a:moveTo>
                    <a:pt x="128" y="0"/>
                  </a:moveTo>
                  <a:lnTo>
                    <a:pt x="128" y="3"/>
                  </a:lnTo>
                  <a:lnTo>
                    <a:pt x="109" y="34"/>
                  </a:lnTo>
                  <a:lnTo>
                    <a:pt x="92" y="67"/>
                  </a:lnTo>
                  <a:lnTo>
                    <a:pt x="76" y="101"/>
                  </a:lnTo>
                  <a:lnTo>
                    <a:pt x="59" y="135"/>
                  </a:lnTo>
                  <a:lnTo>
                    <a:pt x="43" y="171"/>
                  </a:lnTo>
                  <a:lnTo>
                    <a:pt x="29" y="205"/>
                  </a:lnTo>
                  <a:lnTo>
                    <a:pt x="15" y="244"/>
                  </a:lnTo>
                  <a:lnTo>
                    <a:pt x="0" y="281"/>
                  </a:lnTo>
                  <a:lnTo>
                    <a:pt x="15" y="286"/>
                  </a:lnTo>
                  <a:lnTo>
                    <a:pt x="29" y="250"/>
                  </a:lnTo>
                  <a:lnTo>
                    <a:pt x="43" y="213"/>
                  </a:lnTo>
                  <a:lnTo>
                    <a:pt x="57" y="180"/>
                  </a:lnTo>
                  <a:lnTo>
                    <a:pt x="73" y="143"/>
                  </a:lnTo>
                  <a:lnTo>
                    <a:pt x="90" y="109"/>
                  </a:lnTo>
                  <a:lnTo>
                    <a:pt x="106" y="76"/>
                  </a:lnTo>
                  <a:lnTo>
                    <a:pt x="123" y="45"/>
                  </a:lnTo>
                  <a:lnTo>
                    <a:pt x="139" y="11"/>
                  </a:lnTo>
                  <a:lnTo>
                    <a:pt x="139" y="11"/>
                  </a:lnTo>
                  <a:lnTo>
                    <a:pt x="128"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1" name="Freeform 99">
              <a:extLst>
                <a:ext uri="{FF2B5EF4-FFF2-40B4-BE49-F238E27FC236}">
                  <a16:creationId xmlns:a16="http://schemas.microsoft.com/office/drawing/2014/main" id="{75CC28EF-5ED3-DD18-316B-E69BB632A365}"/>
                </a:ext>
              </a:extLst>
            </p:cNvPr>
            <p:cNvSpPr>
              <a:spLocks/>
            </p:cNvSpPr>
            <p:nvPr/>
          </p:nvSpPr>
          <p:spPr bwMode="auto">
            <a:xfrm>
              <a:off x="3856" y="2065"/>
              <a:ext cx="72" cy="109"/>
            </a:xfrm>
            <a:custGeom>
              <a:avLst/>
              <a:gdLst>
                <a:gd name="T0" fmla="*/ 58 w 72"/>
                <a:gd name="T1" fmla="*/ 3 h 109"/>
                <a:gd name="T2" fmla="*/ 61 w 72"/>
                <a:gd name="T3" fmla="*/ 0 h 109"/>
                <a:gd name="T4" fmla="*/ 54 w 72"/>
                <a:gd name="T5" fmla="*/ 11 h 109"/>
                <a:gd name="T6" fmla="*/ 44 w 72"/>
                <a:gd name="T7" fmla="*/ 22 h 109"/>
                <a:gd name="T8" fmla="*/ 37 w 72"/>
                <a:gd name="T9" fmla="*/ 36 h 109"/>
                <a:gd name="T10" fmla="*/ 30 w 72"/>
                <a:gd name="T11" fmla="*/ 47 h 109"/>
                <a:gd name="T12" fmla="*/ 23 w 72"/>
                <a:gd name="T13" fmla="*/ 61 h 109"/>
                <a:gd name="T14" fmla="*/ 16 w 72"/>
                <a:gd name="T15" fmla="*/ 73 h 109"/>
                <a:gd name="T16" fmla="*/ 7 w 72"/>
                <a:gd name="T17" fmla="*/ 87 h 109"/>
                <a:gd name="T18" fmla="*/ 0 w 72"/>
                <a:gd name="T19" fmla="*/ 98 h 109"/>
                <a:gd name="T20" fmla="*/ 11 w 72"/>
                <a:gd name="T21" fmla="*/ 109 h 109"/>
                <a:gd name="T22" fmla="*/ 18 w 72"/>
                <a:gd name="T23" fmla="*/ 95 h 109"/>
                <a:gd name="T24" fmla="*/ 28 w 72"/>
                <a:gd name="T25" fmla="*/ 84 h 109"/>
                <a:gd name="T26" fmla="*/ 35 w 72"/>
                <a:gd name="T27" fmla="*/ 70 h 109"/>
                <a:gd name="T28" fmla="*/ 42 w 72"/>
                <a:gd name="T29" fmla="*/ 59 h 109"/>
                <a:gd name="T30" fmla="*/ 49 w 72"/>
                <a:gd name="T31" fmla="*/ 45 h 109"/>
                <a:gd name="T32" fmla="*/ 58 w 72"/>
                <a:gd name="T33" fmla="*/ 33 h 109"/>
                <a:gd name="T34" fmla="*/ 65 w 72"/>
                <a:gd name="T35" fmla="*/ 22 h 109"/>
                <a:gd name="T36" fmla="*/ 72 w 72"/>
                <a:gd name="T37" fmla="*/ 11 h 109"/>
                <a:gd name="T38" fmla="*/ 72 w 72"/>
                <a:gd name="T39" fmla="*/ 8 h 109"/>
                <a:gd name="T40" fmla="*/ 58 w 72"/>
                <a:gd name="T41" fmla="*/ 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109">
                  <a:moveTo>
                    <a:pt x="58" y="3"/>
                  </a:moveTo>
                  <a:lnTo>
                    <a:pt x="61" y="0"/>
                  </a:lnTo>
                  <a:lnTo>
                    <a:pt x="54" y="11"/>
                  </a:lnTo>
                  <a:lnTo>
                    <a:pt x="44" y="22"/>
                  </a:lnTo>
                  <a:lnTo>
                    <a:pt x="37" y="36"/>
                  </a:lnTo>
                  <a:lnTo>
                    <a:pt x="30" y="47"/>
                  </a:lnTo>
                  <a:lnTo>
                    <a:pt x="23" y="61"/>
                  </a:lnTo>
                  <a:lnTo>
                    <a:pt x="16" y="73"/>
                  </a:lnTo>
                  <a:lnTo>
                    <a:pt x="7" y="87"/>
                  </a:lnTo>
                  <a:lnTo>
                    <a:pt x="0" y="98"/>
                  </a:lnTo>
                  <a:lnTo>
                    <a:pt x="11" y="109"/>
                  </a:lnTo>
                  <a:lnTo>
                    <a:pt x="18" y="95"/>
                  </a:lnTo>
                  <a:lnTo>
                    <a:pt x="28" y="84"/>
                  </a:lnTo>
                  <a:lnTo>
                    <a:pt x="35" y="70"/>
                  </a:lnTo>
                  <a:lnTo>
                    <a:pt x="42" y="59"/>
                  </a:lnTo>
                  <a:lnTo>
                    <a:pt x="49" y="45"/>
                  </a:lnTo>
                  <a:lnTo>
                    <a:pt x="58" y="33"/>
                  </a:lnTo>
                  <a:lnTo>
                    <a:pt x="65" y="22"/>
                  </a:lnTo>
                  <a:lnTo>
                    <a:pt x="72" y="11"/>
                  </a:lnTo>
                  <a:lnTo>
                    <a:pt x="72" y="8"/>
                  </a:lnTo>
                  <a:lnTo>
                    <a:pt x="58" y="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 name="Freeform 100">
              <a:extLst>
                <a:ext uri="{FF2B5EF4-FFF2-40B4-BE49-F238E27FC236}">
                  <a16:creationId xmlns:a16="http://schemas.microsoft.com/office/drawing/2014/main" id="{418F419A-7153-06D8-4474-699D32618AB2}"/>
                </a:ext>
              </a:extLst>
            </p:cNvPr>
            <p:cNvSpPr>
              <a:spLocks/>
            </p:cNvSpPr>
            <p:nvPr/>
          </p:nvSpPr>
          <p:spPr bwMode="auto">
            <a:xfrm>
              <a:off x="3914" y="2031"/>
              <a:ext cx="33" cy="42"/>
            </a:xfrm>
            <a:custGeom>
              <a:avLst/>
              <a:gdLst>
                <a:gd name="T0" fmla="*/ 24 w 33"/>
                <a:gd name="T1" fmla="*/ 0 h 42"/>
                <a:gd name="T2" fmla="*/ 19 w 33"/>
                <a:gd name="T3" fmla="*/ 6 h 42"/>
                <a:gd name="T4" fmla="*/ 19 w 33"/>
                <a:gd name="T5" fmla="*/ 8 h 42"/>
                <a:gd name="T6" fmla="*/ 17 w 33"/>
                <a:gd name="T7" fmla="*/ 11 h 42"/>
                <a:gd name="T8" fmla="*/ 17 w 33"/>
                <a:gd name="T9" fmla="*/ 14 h 42"/>
                <a:gd name="T10" fmla="*/ 12 w 33"/>
                <a:gd name="T11" fmla="*/ 17 h 42"/>
                <a:gd name="T12" fmla="*/ 10 w 33"/>
                <a:gd name="T13" fmla="*/ 20 h 42"/>
                <a:gd name="T14" fmla="*/ 7 w 33"/>
                <a:gd name="T15" fmla="*/ 25 h 42"/>
                <a:gd name="T16" fmla="*/ 5 w 33"/>
                <a:gd name="T17" fmla="*/ 28 h 42"/>
                <a:gd name="T18" fmla="*/ 0 w 33"/>
                <a:gd name="T19" fmla="*/ 37 h 42"/>
                <a:gd name="T20" fmla="*/ 14 w 33"/>
                <a:gd name="T21" fmla="*/ 42 h 42"/>
                <a:gd name="T22" fmla="*/ 17 w 33"/>
                <a:gd name="T23" fmla="*/ 39 h 42"/>
                <a:gd name="T24" fmla="*/ 19 w 33"/>
                <a:gd name="T25" fmla="*/ 37 h 42"/>
                <a:gd name="T26" fmla="*/ 22 w 33"/>
                <a:gd name="T27" fmla="*/ 34 h 42"/>
                <a:gd name="T28" fmla="*/ 24 w 33"/>
                <a:gd name="T29" fmla="*/ 28 h 42"/>
                <a:gd name="T30" fmla="*/ 26 w 33"/>
                <a:gd name="T31" fmla="*/ 25 h 42"/>
                <a:gd name="T32" fmla="*/ 31 w 33"/>
                <a:gd name="T33" fmla="*/ 20 h 42"/>
                <a:gd name="T34" fmla="*/ 33 w 33"/>
                <a:gd name="T35" fmla="*/ 17 h 42"/>
                <a:gd name="T36" fmla="*/ 33 w 33"/>
                <a:gd name="T37" fmla="*/ 8 h 42"/>
                <a:gd name="T38" fmla="*/ 31 w 33"/>
                <a:gd name="T39" fmla="*/ 14 h 42"/>
                <a:gd name="T40" fmla="*/ 24 w 33"/>
                <a:gd name="T41" fmla="*/ 0 h 42"/>
                <a:gd name="T42" fmla="*/ 19 w 33"/>
                <a:gd name="T43" fmla="*/ 3 h 42"/>
                <a:gd name="T44" fmla="*/ 19 w 33"/>
                <a:gd name="T45" fmla="*/ 6 h 42"/>
                <a:gd name="T46" fmla="*/ 24 w 33"/>
                <a:gd name="T4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 h="42">
                  <a:moveTo>
                    <a:pt x="24" y="0"/>
                  </a:moveTo>
                  <a:lnTo>
                    <a:pt x="19" y="6"/>
                  </a:lnTo>
                  <a:lnTo>
                    <a:pt x="19" y="8"/>
                  </a:lnTo>
                  <a:lnTo>
                    <a:pt x="17" y="11"/>
                  </a:lnTo>
                  <a:lnTo>
                    <a:pt x="17" y="14"/>
                  </a:lnTo>
                  <a:lnTo>
                    <a:pt x="12" y="17"/>
                  </a:lnTo>
                  <a:lnTo>
                    <a:pt x="10" y="20"/>
                  </a:lnTo>
                  <a:lnTo>
                    <a:pt x="7" y="25"/>
                  </a:lnTo>
                  <a:lnTo>
                    <a:pt x="5" y="28"/>
                  </a:lnTo>
                  <a:lnTo>
                    <a:pt x="0" y="37"/>
                  </a:lnTo>
                  <a:lnTo>
                    <a:pt x="14" y="42"/>
                  </a:lnTo>
                  <a:lnTo>
                    <a:pt x="17" y="39"/>
                  </a:lnTo>
                  <a:lnTo>
                    <a:pt x="19" y="37"/>
                  </a:lnTo>
                  <a:lnTo>
                    <a:pt x="22" y="34"/>
                  </a:lnTo>
                  <a:lnTo>
                    <a:pt x="24" y="28"/>
                  </a:lnTo>
                  <a:lnTo>
                    <a:pt x="26" y="25"/>
                  </a:lnTo>
                  <a:lnTo>
                    <a:pt x="31" y="20"/>
                  </a:lnTo>
                  <a:lnTo>
                    <a:pt x="33" y="17"/>
                  </a:lnTo>
                  <a:lnTo>
                    <a:pt x="33" y="8"/>
                  </a:lnTo>
                  <a:lnTo>
                    <a:pt x="31" y="14"/>
                  </a:lnTo>
                  <a:lnTo>
                    <a:pt x="24" y="0"/>
                  </a:lnTo>
                  <a:lnTo>
                    <a:pt x="19" y="3"/>
                  </a:lnTo>
                  <a:lnTo>
                    <a:pt x="19" y="6"/>
                  </a:lnTo>
                  <a:lnTo>
                    <a:pt x="24"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 name="Freeform 101">
              <a:extLst>
                <a:ext uri="{FF2B5EF4-FFF2-40B4-BE49-F238E27FC236}">
                  <a16:creationId xmlns:a16="http://schemas.microsoft.com/office/drawing/2014/main" id="{BD473962-73B4-D408-9B58-52782A5B8710}"/>
                </a:ext>
              </a:extLst>
            </p:cNvPr>
            <p:cNvSpPr>
              <a:spLocks/>
            </p:cNvSpPr>
            <p:nvPr/>
          </p:nvSpPr>
          <p:spPr bwMode="auto">
            <a:xfrm>
              <a:off x="3938" y="2000"/>
              <a:ext cx="35" cy="45"/>
            </a:xfrm>
            <a:custGeom>
              <a:avLst/>
              <a:gdLst>
                <a:gd name="T0" fmla="*/ 23 w 35"/>
                <a:gd name="T1" fmla="*/ 0 h 45"/>
                <a:gd name="T2" fmla="*/ 26 w 35"/>
                <a:gd name="T3" fmla="*/ 0 h 45"/>
                <a:gd name="T4" fmla="*/ 21 w 35"/>
                <a:gd name="T5" fmla="*/ 3 h 45"/>
                <a:gd name="T6" fmla="*/ 16 w 35"/>
                <a:gd name="T7" fmla="*/ 9 h 45"/>
                <a:gd name="T8" fmla="*/ 14 w 35"/>
                <a:gd name="T9" fmla="*/ 14 h 45"/>
                <a:gd name="T10" fmla="*/ 9 w 35"/>
                <a:gd name="T11" fmla="*/ 17 h 45"/>
                <a:gd name="T12" fmla="*/ 7 w 35"/>
                <a:gd name="T13" fmla="*/ 23 h 45"/>
                <a:gd name="T14" fmla="*/ 5 w 35"/>
                <a:gd name="T15" fmla="*/ 25 h 45"/>
                <a:gd name="T16" fmla="*/ 2 w 35"/>
                <a:gd name="T17" fmla="*/ 28 h 45"/>
                <a:gd name="T18" fmla="*/ 0 w 35"/>
                <a:gd name="T19" fmla="*/ 31 h 45"/>
                <a:gd name="T20" fmla="*/ 7 w 35"/>
                <a:gd name="T21" fmla="*/ 45 h 45"/>
                <a:gd name="T22" fmla="*/ 12 w 35"/>
                <a:gd name="T23" fmla="*/ 42 h 45"/>
                <a:gd name="T24" fmla="*/ 14 w 35"/>
                <a:gd name="T25" fmla="*/ 37 h 45"/>
                <a:gd name="T26" fmla="*/ 19 w 35"/>
                <a:gd name="T27" fmla="*/ 34 h 45"/>
                <a:gd name="T28" fmla="*/ 21 w 35"/>
                <a:gd name="T29" fmla="*/ 28 h 45"/>
                <a:gd name="T30" fmla="*/ 23 w 35"/>
                <a:gd name="T31" fmla="*/ 25 h 45"/>
                <a:gd name="T32" fmla="*/ 28 w 35"/>
                <a:gd name="T33" fmla="*/ 20 h 45"/>
                <a:gd name="T34" fmla="*/ 30 w 35"/>
                <a:gd name="T35" fmla="*/ 17 h 45"/>
                <a:gd name="T36" fmla="*/ 33 w 35"/>
                <a:gd name="T37" fmla="*/ 14 h 45"/>
                <a:gd name="T38" fmla="*/ 35 w 35"/>
                <a:gd name="T39" fmla="*/ 11 h 45"/>
                <a:gd name="T40" fmla="*/ 23 w 35"/>
                <a:gd name="T4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45">
                  <a:moveTo>
                    <a:pt x="23" y="0"/>
                  </a:moveTo>
                  <a:lnTo>
                    <a:pt x="26" y="0"/>
                  </a:lnTo>
                  <a:lnTo>
                    <a:pt x="21" y="3"/>
                  </a:lnTo>
                  <a:lnTo>
                    <a:pt x="16" y="9"/>
                  </a:lnTo>
                  <a:lnTo>
                    <a:pt x="14" y="14"/>
                  </a:lnTo>
                  <a:lnTo>
                    <a:pt x="9" y="17"/>
                  </a:lnTo>
                  <a:lnTo>
                    <a:pt x="7" y="23"/>
                  </a:lnTo>
                  <a:lnTo>
                    <a:pt x="5" y="25"/>
                  </a:lnTo>
                  <a:lnTo>
                    <a:pt x="2" y="28"/>
                  </a:lnTo>
                  <a:lnTo>
                    <a:pt x="0" y="31"/>
                  </a:lnTo>
                  <a:lnTo>
                    <a:pt x="7" y="45"/>
                  </a:lnTo>
                  <a:lnTo>
                    <a:pt x="12" y="42"/>
                  </a:lnTo>
                  <a:lnTo>
                    <a:pt x="14" y="37"/>
                  </a:lnTo>
                  <a:lnTo>
                    <a:pt x="19" y="34"/>
                  </a:lnTo>
                  <a:lnTo>
                    <a:pt x="21" y="28"/>
                  </a:lnTo>
                  <a:lnTo>
                    <a:pt x="23" y="25"/>
                  </a:lnTo>
                  <a:lnTo>
                    <a:pt x="28" y="20"/>
                  </a:lnTo>
                  <a:lnTo>
                    <a:pt x="30" y="17"/>
                  </a:lnTo>
                  <a:lnTo>
                    <a:pt x="33" y="14"/>
                  </a:lnTo>
                  <a:lnTo>
                    <a:pt x="35" y="11"/>
                  </a:lnTo>
                  <a:lnTo>
                    <a:pt x="23"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 name="Freeform 102">
              <a:extLst>
                <a:ext uri="{FF2B5EF4-FFF2-40B4-BE49-F238E27FC236}">
                  <a16:creationId xmlns:a16="http://schemas.microsoft.com/office/drawing/2014/main" id="{9EE2C6AC-7999-60EC-6072-ED7E67FCBC60}"/>
                </a:ext>
              </a:extLst>
            </p:cNvPr>
            <p:cNvSpPr>
              <a:spLocks/>
            </p:cNvSpPr>
            <p:nvPr/>
          </p:nvSpPr>
          <p:spPr bwMode="auto">
            <a:xfrm>
              <a:off x="3961" y="1930"/>
              <a:ext cx="66" cy="81"/>
            </a:xfrm>
            <a:custGeom>
              <a:avLst/>
              <a:gdLst>
                <a:gd name="T0" fmla="*/ 57 w 66"/>
                <a:gd name="T1" fmla="*/ 0 h 81"/>
                <a:gd name="T2" fmla="*/ 57 w 66"/>
                <a:gd name="T3" fmla="*/ 0 h 81"/>
                <a:gd name="T4" fmla="*/ 50 w 66"/>
                <a:gd name="T5" fmla="*/ 8 h 81"/>
                <a:gd name="T6" fmla="*/ 40 w 66"/>
                <a:gd name="T7" fmla="*/ 17 h 81"/>
                <a:gd name="T8" fmla="*/ 33 w 66"/>
                <a:gd name="T9" fmla="*/ 25 h 81"/>
                <a:gd name="T10" fmla="*/ 26 w 66"/>
                <a:gd name="T11" fmla="*/ 37 h 81"/>
                <a:gd name="T12" fmla="*/ 19 w 66"/>
                <a:gd name="T13" fmla="*/ 45 h 81"/>
                <a:gd name="T14" fmla="*/ 15 w 66"/>
                <a:gd name="T15" fmla="*/ 53 h 81"/>
                <a:gd name="T16" fmla="*/ 7 w 66"/>
                <a:gd name="T17" fmla="*/ 62 h 81"/>
                <a:gd name="T18" fmla="*/ 0 w 66"/>
                <a:gd name="T19" fmla="*/ 70 h 81"/>
                <a:gd name="T20" fmla="*/ 12 w 66"/>
                <a:gd name="T21" fmla="*/ 81 h 81"/>
                <a:gd name="T22" fmla="*/ 17 w 66"/>
                <a:gd name="T23" fmla="*/ 73 h 81"/>
                <a:gd name="T24" fmla="*/ 24 w 66"/>
                <a:gd name="T25" fmla="*/ 65 h 81"/>
                <a:gd name="T26" fmla="*/ 31 w 66"/>
                <a:gd name="T27" fmla="*/ 56 h 81"/>
                <a:gd name="T28" fmla="*/ 38 w 66"/>
                <a:gd name="T29" fmla="*/ 48 h 81"/>
                <a:gd name="T30" fmla="*/ 45 w 66"/>
                <a:gd name="T31" fmla="*/ 39 h 81"/>
                <a:gd name="T32" fmla="*/ 52 w 66"/>
                <a:gd name="T33" fmla="*/ 31 h 81"/>
                <a:gd name="T34" fmla="*/ 59 w 66"/>
                <a:gd name="T35" fmla="*/ 23 h 81"/>
                <a:gd name="T36" fmla="*/ 66 w 66"/>
                <a:gd name="T37" fmla="*/ 14 h 81"/>
                <a:gd name="T38" fmla="*/ 66 w 66"/>
                <a:gd name="T39" fmla="*/ 14 h 81"/>
                <a:gd name="T40" fmla="*/ 57 w 66"/>
                <a:gd name="T4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81">
                  <a:moveTo>
                    <a:pt x="57" y="0"/>
                  </a:moveTo>
                  <a:lnTo>
                    <a:pt x="57" y="0"/>
                  </a:lnTo>
                  <a:lnTo>
                    <a:pt x="50" y="8"/>
                  </a:lnTo>
                  <a:lnTo>
                    <a:pt x="40" y="17"/>
                  </a:lnTo>
                  <a:lnTo>
                    <a:pt x="33" y="25"/>
                  </a:lnTo>
                  <a:lnTo>
                    <a:pt x="26" y="37"/>
                  </a:lnTo>
                  <a:lnTo>
                    <a:pt x="19" y="45"/>
                  </a:lnTo>
                  <a:lnTo>
                    <a:pt x="15" y="53"/>
                  </a:lnTo>
                  <a:lnTo>
                    <a:pt x="7" y="62"/>
                  </a:lnTo>
                  <a:lnTo>
                    <a:pt x="0" y="70"/>
                  </a:lnTo>
                  <a:lnTo>
                    <a:pt x="12" y="81"/>
                  </a:lnTo>
                  <a:lnTo>
                    <a:pt x="17" y="73"/>
                  </a:lnTo>
                  <a:lnTo>
                    <a:pt x="24" y="65"/>
                  </a:lnTo>
                  <a:lnTo>
                    <a:pt x="31" y="56"/>
                  </a:lnTo>
                  <a:lnTo>
                    <a:pt x="38" y="48"/>
                  </a:lnTo>
                  <a:lnTo>
                    <a:pt x="45" y="39"/>
                  </a:lnTo>
                  <a:lnTo>
                    <a:pt x="52" y="31"/>
                  </a:lnTo>
                  <a:lnTo>
                    <a:pt x="59" y="23"/>
                  </a:lnTo>
                  <a:lnTo>
                    <a:pt x="66" y="14"/>
                  </a:lnTo>
                  <a:lnTo>
                    <a:pt x="66" y="14"/>
                  </a:lnTo>
                  <a:lnTo>
                    <a:pt x="57"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 name="Freeform 103">
              <a:extLst>
                <a:ext uri="{FF2B5EF4-FFF2-40B4-BE49-F238E27FC236}">
                  <a16:creationId xmlns:a16="http://schemas.microsoft.com/office/drawing/2014/main" id="{6AAA7F82-7B31-EC2D-743A-1A0556A062C7}"/>
                </a:ext>
              </a:extLst>
            </p:cNvPr>
            <p:cNvSpPr>
              <a:spLocks/>
            </p:cNvSpPr>
            <p:nvPr/>
          </p:nvSpPr>
          <p:spPr bwMode="auto">
            <a:xfrm>
              <a:off x="4018" y="1888"/>
              <a:ext cx="42" cy="56"/>
            </a:xfrm>
            <a:custGeom>
              <a:avLst/>
              <a:gdLst>
                <a:gd name="T0" fmla="*/ 30 w 42"/>
                <a:gd name="T1" fmla="*/ 3 h 56"/>
                <a:gd name="T2" fmla="*/ 30 w 42"/>
                <a:gd name="T3" fmla="*/ 0 h 56"/>
                <a:gd name="T4" fmla="*/ 26 w 42"/>
                <a:gd name="T5" fmla="*/ 6 h 56"/>
                <a:gd name="T6" fmla="*/ 23 w 42"/>
                <a:gd name="T7" fmla="*/ 11 h 56"/>
                <a:gd name="T8" fmla="*/ 19 w 42"/>
                <a:gd name="T9" fmla="*/ 17 h 56"/>
                <a:gd name="T10" fmla="*/ 16 w 42"/>
                <a:gd name="T11" fmla="*/ 22 h 56"/>
                <a:gd name="T12" fmla="*/ 12 w 42"/>
                <a:gd name="T13" fmla="*/ 28 h 56"/>
                <a:gd name="T14" fmla="*/ 7 w 42"/>
                <a:gd name="T15" fmla="*/ 34 h 56"/>
                <a:gd name="T16" fmla="*/ 5 w 42"/>
                <a:gd name="T17" fmla="*/ 39 h 56"/>
                <a:gd name="T18" fmla="*/ 0 w 42"/>
                <a:gd name="T19" fmla="*/ 42 h 56"/>
                <a:gd name="T20" fmla="*/ 9 w 42"/>
                <a:gd name="T21" fmla="*/ 56 h 56"/>
                <a:gd name="T22" fmla="*/ 14 w 42"/>
                <a:gd name="T23" fmla="*/ 50 h 56"/>
                <a:gd name="T24" fmla="*/ 19 w 42"/>
                <a:gd name="T25" fmla="*/ 45 h 56"/>
                <a:gd name="T26" fmla="*/ 23 w 42"/>
                <a:gd name="T27" fmla="*/ 39 h 56"/>
                <a:gd name="T28" fmla="*/ 28 w 42"/>
                <a:gd name="T29" fmla="*/ 34 h 56"/>
                <a:gd name="T30" fmla="*/ 30 w 42"/>
                <a:gd name="T31" fmla="*/ 28 h 56"/>
                <a:gd name="T32" fmla="*/ 35 w 42"/>
                <a:gd name="T33" fmla="*/ 22 h 56"/>
                <a:gd name="T34" fmla="*/ 38 w 42"/>
                <a:gd name="T35" fmla="*/ 17 h 56"/>
                <a:gd name="T36" fmla="*/ 42 w 42"/>
                <a:gd name="T37" fmla="*/ 14 h 56"/>
                <a:gd name="T38" fmla="*/ 42 w 42"/>
                <a:gd name="T39" fmla="*/ 14 h 56"/>
                <a:gd name="T40" fmla="*/ 30 w 42"/>
                <a:gd name="T41" fmla="*/ 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56">
                  <a:moveTo>
                    <a:pt x="30" y="3"/>
                  </a:moveTo>
                  <a:lnTo>
                    <a:pt x="30" y="0"/>
                  </a:lnTo>
                  <a:lnTo>
                    <a:pt x="26" y="6"/>
                  </a:lnTo>
                  <a:lnTo>
                    <a:pt x="23" y="11"/>
                  </a:lnTo>
                  <a:lnTo>
                    <a:pt x="19" y="17"/>
                  </a:lnTo>
                  <a:lnTo>
                    <a:pt x="16" y="22"/>
                  </a:lnTo>
                  <a:lnTo>
                    <a:pt x="12" y="28"/>
                  </a:lnTo>
                  <a:lnTo>
                    <a:pt x="7" y="34"/>
                  </a:lnTo>
                  <a:lnTo>
                    <a:pt x="5" y="39"/>
                  </a:lnTo>
                  <a:lnTo>
                    <a:pt x="0" y="42"/>
                  </a:lnTo>
                  <a:lnTo>
                    <a:pt x="9" y="56"/>
                  </a:lnTo>
                  <a:lnTo>
                    <a:pt x="14" y="50"/>
                  </a:lnTo>
                  <a:lnTo>
                    <a:pt x="19" y="45"/>
                  </a:lnTo>
                  <a:lnTo>
                    <a:pt x="23" y="39"/>
                  </a:lnTo>
                  <a:lnTo>
                    <a:pt x="28" y="34"/>
                  </a:lnTo>
                  <a:lnTo>
                    <a:pt x="30" y="28"/>
                  </a:lnTo>
                  <a:lnTo>
                    <a:pt x="35" y="22"/>
                  </a:lnTo>
                  <a:lnTo>
                    <a:pt x="38" y="17"/>
                  </a:lnTo>
                  <a:lnTo>
                    <a:pt x="42" y="14"/>
                  </a:lnTo>
                  <a:lnTo>
                    <a:pt x="42" y="14"/>
                  </a:lnTo>
                  <a:lnTo>
                    <a:pt x="30" y="3"/>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 name="Freeform 104">
              <a:extLst>
                <a:ext uri="{FF2B5EF4-FFF2-40B4-BE49-F238E27FC236}">
                  <a16:creationId xmlns:a16="http://schemas.microsoft.com/office/drawing/2014/main" id="{5D23E9A6-A9AE-EAF8-6DF7-95D3A93B65BF}"/>
                </a:ext>
              </a:extLst>
            </p:cNvPr>
            <p:cNvSpPr>
              <a:spLocks/>
            </p:cNvSpPr>
            <p:nvPr/>
          </p:nvSpPr>
          <p:spPr bwMode="auto">
            <a:xfrm>
              <a:off x="4048" y="1809"/>
              <a:ext cx="76" cy="93"/>
            </a:xfrm>
            <a:custGeom>
              <a:avLst/>
              <a:gdLst>
                <a:gd name="T0" fmla="*/ 64 w 76"/>
                <a:gd name="T1" fmla="*/ 0 h 93"/>
                <a:gd name="T2" fmla="*/ 64 w 76"/>
                <a:gd name="T3" fmla="*/ 0 h 93"/>
                <a:gd name="T4" fmla="*/ 57 w 76"/>
                <a:gd name="T5" fmla="*/ 9 h 93"/>
                <a:gd name="T6" fmla="*/ 50 w 76"/>
                <a:gd name="T7" fmla="*/ 20 h 93"/>
                <a:gd name="T8" fmla="*/ 40 w 76"/>
                <a:gd name="T9" fmla="*/ 31 h 93"/>
                <a:gd name="T10" fmla="*/ 33 w 76"/>
                <a:gd name="T11" fmla="*/ 40 h 93"/>
                <a:gd name="T12" fmla="*/ 24 w 76"/>
                <a:gd name="T13" fmla="*/ 51 h 93"/>
                <a:gd name="T14" fmla="*/ 17 w 76"/>
                <a:gd name="T15" fmla="*/ 62 h 93"/>
                <a:gd name="T16" fmla="*/ 8 w 76"/>
                <a:gd name="T17" fmla="*/ 71 h 93"/>
                <a:gd name="T18" fmla="*/ 0 w 76"/>
                <a:gd name="T19" fmla="*/ 82 h 93"/>
                <a:gd name="T20" fmla="*/ 12 w 76"/>
                <a:gd name="T21" fmla="*/ 93 h 93"/>
                <a:gd name="T22" fmla="*/ 19 w 76"/>
                <a:gd name="T23" fmla="*/ 82 h 93"/>
                <a:gd name="T24" fmla="*/ 26 w 76"/>
                <a:gd name="T25" fmla="*/ 73 h 93"/>
                <a:gd name="T26" fmla="*/ 36 w 76"/>
                <a:gd name="T27" fmla="*/ 62 h 93"/>
                <a:gd name="T28" fmla="*/ 43 w 76"/>
                <a:gd name="T29" fmla="*/ 54 h 93"/>
                <a:gd name="T30" fmla="*/ 52 w 76"/>
                <a:gd name="T31" fmla="*/ 42 h 93"/>
                <a:gd name="T32" fmla="*/ 59 w 76"/>
                <a:gd name="T33" fmla="*/ 31 h 93"/>
                <a:gd name="T34" fmla="*/ 66 w 76"/>
                <a:gd name="T35" fmla="*/ 23 h 93"/>
                <a:gd name="T36" fmla="*/ 76 w 76"/>
                <a:gd name="T37" fmla="*/ 12 h 93"/>
                <a:gd name="T38" fmla="*/ 76 w 76"/>
                <a:gd name="T39" fmla="*/ 12 h 93"/>
                <a:gd name="T40" fmla="*/ 64 w 76"/>
                <a:gd name="T4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93">
                  <a:moveTo>
                    <a:pt x="64" y="0"/>
                  </a:moveTo>
                  <a:lnTo>
                    <a:pt x="64" y="0"/>
                  </a:lnTo>
                  <a:lnTo>
                    <a:pt x="57" y="9"/>
                  </a:lnTo>
                  <a:lnTo>
                    <a:pt x="50" y="20"/>
                  </a:lnTo>
                  <a:lnTo>
                    <a:pt x="40" y="31"/>
                  </a:lnTo>
                  <a:lnTo>
                    <a:pt x="33" y="40"/>
                  </a:lnTo>
                  <a:lnTo>
                    <a:pt x="24" y="51"/>
                  </a:lnTo>
                  <a:lnTo>
                    <a:pt x="17" y="62"/>
                  </a:lnTo>
                  <a:lnTo>
                    <a:pt x="8" y="71"/>
                  </a:lnTo>
                  <a:lnTo>
                    <a:pt x="0" y="82"/>
                  </a:lnTo>
                  <a:lnTo>
                    <a:pt x="12" y="93"/>
                  </a:lnTo>
                  <a:lnTo>
                    <a:pt x="19" y="82"/>
                  </a:lnTo>
                  <a:lnTo>
                    <a:pt x="26" y="73"/>
                  </a:lnTo>
                  <a:lnTo>
                    <a:pt x="36" y="62"/>
                  </a:lnTo>
                  <a:lnTo>
                    <a:pt x="43" y="54"/>
                  </a:lnTo>
                  <a:lnTo>
                    <a:pt x="52" y="42"/>
                  </a:lnTo>
                  <a:lnTo>
                    <a:pt x="59" y="31"/>
                  </a:lnTo>
                  <a:lnTo>
                    <a:pt x="66" y="23"/>
                  </a:lnTo>
                  <a:lnTo>
                    <a:pt x="76" y="12"/>
                  </a:lnTo>
                  <a:lnTo>
                    <a:pt x="76" y="12"/>
                  </a:lnTo>
                  <a:lnTo>
                    <a:pt x="64"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 name="Freeform 105">
              <a:extLst>
                <a:ext uri="{FF2B5EF4-FFF2-40B4-BE49-F238E27FC236}">
                  <a16:creationId xmlns:a16="http://schemas.microsoft.com/office/drawing/2014/main" id="{A40CD2D0-F339-325F-0D50-2D21F2D7ACC9}"/>
                </a:ext>
              </a:extLst>
            </p:cNvPr>
            <p:cNvSpPr>
              <a:spLocks/>
            </p:cNvSpPr>
            <p:nvPr/>
          </p:nvSpPr>
          <p:spPr bwMode="auto">
            <a:xfrm>
              <a:off x="4112" y="1571"/>
              <a:ext cx="235" cy="250"/>
            </a:xfrm>
            <a:custGeom>
              <a:avLst/>
              <a:gdLst>
                <a:gd name="T0" fmla="*/ 226 w 235"/>
                <a:gd name="T1" fmla="*/ 0 h 250"/>
                <a:gd name="T2" fmla="*/ 198 w 235"/>
                <a:gd name="T3" fmla="*/ 28 h 250"/>
                <a:gd name="T4" fmla="*/ 169 w 235"/>
                <a:gd name="T5" fmla="*/ 56 h 250"/>
                <a:gd name="T6" fmla="*/ 141 w 235"/>
                <a:gd name="T7" fmla="*/ 87 h 250"/>
                <a:gd name="T8" fmla="*/ 113 w 235"/>
                <a:gd name="T9" fmla="*/ 115 h 250"/>
                <a:gd name="T10" fmla="*/ 82 w 235"/>
                <a:gd name="T11" fmla="*/ 146 h 250"/>
                <a:gd name="T12" fmla="*/ 54 w 235"/>
                <a:gd name="T13" fmla="*/ 177 h 250"/>
                <a:gd name="T14" fmla="*/ 26 w 235"/>
                <a:gd name="T15" fmla="*/ 208 h 250"/>
                <a:gd name="T16" fmla="*/ 0 w 235"/>
                <a:gd name="T17" fmla="*/ 238 h 250"/>
                <a:gd name="T18" fmla="*/ 12 w 235"/>
                <a:gd name="T19" fmla="*/ 250 h 250"/>
                <a:gd name="T20" fmla="*/ 38 w 235"/>
                <a:gd name="T21" fmla="*/ 222 h 250"/>
                <a:gd name="T22" fmla="*/ 64 w 235"/>
                <a:gd name="T23" fmla="*/ 191 h 250"/>
                <a:gd name="T24" fmla="*/ 92 w 235"/>
                <a:gd name="T25" fmla="*/ 160 h 250"/>
                <a:gd name="T26" fmla="*/ 122 w 235"/>
                <a:gd name="T27" fmla="*/ 129 h 250"/>
                <a:gd name="T28" fmla="*/ 151 w 235"/>
                <a:gd name="T29" fmla="*/ 98 h 250"/>
                <a:gd name="T30" fmla="*/ 181 w 235"/>
                <a:gd name="T31" fmla="*/ 70 h 250"/>
                <a:gd name="T32" fmla="*/ 209 w 235"/>
                <a:gd name="T33" fmla="*/ 42 h 250"/>
                <a:gd name="T34" fmla="*/ 235 w 235"/>
                <a:gd name="T35" fmla="*/ 14 h 250"/>
                <a:gd name="T36" fmla="*/ 226 w 235"/>
                <a:gd name="T37"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5" h="250">
                  <a:moveTo>
                    <a:pt x="226" y="0"/>
                  </a:moveTo>
                  <a:lnTo>
                    <a:pt x="198" y="28"/>
                  </a:lnTo>
                  <a:lnTo>
                    <a:pt x="169" y="56"/>
                  </a:lnTo>
                  <a:lnTo>
                    <a:pt x="141" y="87"/>
                  </a:lnTo>
                  <a:lnTo>
                    <a:pt x="113" y="115"/>
                  </a:lnTo>
                  <a:lnTo>
                    <a:pt x="82" y="146"/>
                  </a:lnTo>
                  <a:lnTo>
                    <a:pt x="54" y="177"/>
                  </a:lnTo>
                  <a:lnTo>
                    <a:pt x="26" y="208"/>
                  </a:lnTo>
                  <a:lnTo>
                    <a:pt x="0" y="238"/>
                  </a:lnTo>
                  <a:lnTo>
                    <a:pt x="12" y="250"/>
                  </a:lnTo>
                  <a:lnTo>
                    <a:pt x="38" y="222"/>
                  </a:lnTo>
                  <a:lnTo>
                    <a:pt x="64" y="191"/>
                  </a:lnTo>
                  <a:lnTo>
                    <a:pt x="92" y="160"/>
                  </a:lnTo>
                  <a:lnTo>
                    <a:pt x="122" y="129"/>
                  </a:lnTo>
                  <a:lnTo>
                    <a:pt x="151" y="98"/>
                  </a:lnTo>
                  <a:lnTo>
                    <a:pt x="181" y="70"/>
                  </a:lnTo>
                  <a:lnTo>
                    <a:pt x="209" y="42"/>
                  </a:lnTo>
                  <a:lnTo>
                    <a:pt x="235" y="14"/>
                  </a:lnTo>
                  <a:lnTo>
                    <a:pt x="226" y="0"/>
                  </a:lnTo>
                  <a:close/>
                </a:path>
              </a:pathLst>
            </a:custGeom>
            <a:solidFill>
              <a:srgbClr val="DD3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 name="Rectangle 106">
              <a:extLst>
                <a:ext uri="{FF2B5EF4-FFF2-40B4-BE49-F238E27FC236}">
                  <a16:creationId xmlns:a16="http://schemas.microsoft.com/office/drawing/2014/main" id="{513A2881-16A4-E37B-41A5-DA97FE9E44CA}"/>
                </a:ext>
              </a:extLst>
            </p:cNvPr>
            <p:cNvSpPr>
              <a:spLocks noChangeArrowheads="1"/>
            </p:cNvSpPr>
            <p:nvPr/>
          </p:nvSpPr>
          <p:spPr bwMode="auto">
            <a:xfrm>
              <a:off x="3898" y="2592"/>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10</a:t>
              </a:r>
              <a:endParaRPr lang="en-US" altLang="en-US"/>
            </a:p>
          </p:txBody>
        </p:sp>
        <p:sp>
          <p:nvSpPr>
            <p:cNvPr id="109" name="Rectangle 107">
              <a:extLst>
                <a:ext uri="{FF2B5EF4-FFF2-40B4-BE49-F238E27FC236}">
                  <a16:creationId xmlns:a16="http://schemas.microsoft.com/office/drawing/2014/main" id="{54222E3D-BB52-EBB2-38F9-259F4B313A64}"/>
                </a:ext>
              </a:extLst>
            </p:cNvPr>
            <p:cNvSpPr>
              <a:spLocks noChangeArrowheads="1"/>
            </p:cNvSpPr>
            <p:nvPr/>
          </p:nvSpPr>
          <p:spPr bwMode="auto">
            <a:xfrm>
              <a:off x="4865" y="2727"/>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15</a:t>
              </a:r>
              <a:endParaRPr lang="en-US" altLang="en-US"/>
            </a:p>
          </p:txBody>
        </p:sp>
        <p:sp>
          <p:nvSpPr>
            <p:cNvPr id="110" name="Rectangle 108">
              <a:extLst>
                <a:ext uri="{FF2B5EF4-FFF2-40B4-BE49-F238E27FC236}">
                  <a16:creationId xmlns:a16="http://schemas.microsoft.com/office/drawing/2014/main" id="{4F9CBF31-F665-0101-DCBD-F4BF4ED3335C}"/>
                </a:ext>
              </a:extLst>
            </p:cNvPr>
            <p:cNvSpPr>
              <a:spLocks noChangeArrowheads="1"/>
            </p:cNvSpPr>
            <p:nvPr/>
          </p:nvSpPr>
          <p:spPr bwMode="auto">
            <a:xfrm>
              <a:off x="4679" y="2597"/>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dirty="0">
                  <a:solidFill>
                    <a:srgbClr val="000000"/>
                  </a:solidFill>
                </a:rPr>
                <a:t>10</a:t>
              </a:r>
              <a:endParaRPr lang="en-US" altLang="en-US" dirty="0"/>
            </a:p>
          </p:txBody>
        </p:sp>
        <p:sp>
          <p:nvSpPr>
            <p:cNvPr id="111" name="Rectangle 109">
              <a:extLst>
                <a:ext uri="{FF2B5EF4-FFF2-40B4-BE49-F238E27FC236}">
                  <a16:creationId xmlns:a16="http://schemas.microsoft.com/office/drawing/2014/main" id="{CFBBB05B-6F06-7BAA-C630-BC1735BB5E2E}"/>
                </a:ext>
              </a:extLst>
            </p:cNvPr>
            <p:cNvSpPr>
              <a:spLocks noChangeArrowheads="1"/>
            </p:cNvSpPr>
            <p:nvPr/>
          </p:nvSpPr>
          <p:spPr bwMode="auto">
            <a:xfrm>
              <a:off x="5065" y="2872"/>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20</a:t>
              </a:r>
              <a:endParaRPr lang="en-US" altLang="en-US"/>
            </a:p>
          </p:txBody>
        </p:sp>
        <p:sp>
          <p:nvSpPr>
            <p:cNvPr id="112" name="Rectangle 110">
              <a:extLst>
                <a:ext uri="{FF2B5EF4-FFF2-40B4-BE49-F238E27FC236}">
                  <a16:creationId xmlns:a16="http://schemas.microsoft.com/office/drawing/2014/main" id="{71A6CEE7-1AD4-97E9-2B72-AE1908DC17D7}"/>
                </a:ext>
              </a:extLst>
            </p:cNvPr>
            <p:cNvSpPr>
              <a:spLocks noChangeArrowheads="1"/>
            </p:cNvSpPr>
            <p:nvPr/>
          </p:nvSpPr>
          <p:spPr bwMode="auto">
            <a:xfrm>
              <a:off x="4512" y="2454"/>
              <a:ext cx="59"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5</a:t>
              </a:r>
              <a:endParaRPr lang="en-US" altLang="en-US"/>
            </a:p>
          </p:txBody>
        </p:sp>
        <p:sp>
          <p:nvSpPr>
            <p:cNvPr id="113" name="Line 111">
              <a:extLst>
                <a:ext uri="{FF2B5EF4-FFF2-40B4-BE49-F238E27FC236}">
                  <a16:creationId xmlns:a16="http://schemas.microsoft.com/office/drawing/2014/main" id="{BBA0A7A7-FB42-4CC2-0047-13C02A34D1AD}"/>
                </a:ext>
              </a:extLst>
            </p:cNvPr>
            <p:cNvSpPr>
              <a:spLocks noChangeShapeType="1"/>
            </p:cNvSpPr>
            <p:nvPr/>
          </p:nvSpPr>
          <p:spPr bwMode="auto">
            <a:xfrm flipV="1">
              <a:off x="4343" y="2486"/>
              <a:ext cx="47" cy="31"/>
            </a:xfrm>
            <a:prstGeom prst="line">
              <a:avLst/>
            </a:prstGeom>
            <a:noFill/>
            <a:ln w="11113">
              <a:solidFill>
                <a:srgbClr val="1F1A17"/>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4" name="Rectangle 112">
              <a:extLst>
                <a:ext uri="{FF2B5EF4-FFF2-40B4-BE49-F238E27FC236}">
                  <a16:creationId xmlns:a16="http://schemas.microsoft.com/office/drawing/2014/main" id="{2EC43105-C2AF-07FA-4588-B2292B707B8B}"/>
                </a:ext>
              </a:extLst>
            </p:cNvPr>
            <p:cNvSpPr>
              <a:spLocks noChangeArrowheads="1"/>
            </p:cNvSpPr>
            <p:nvPr/>
          </p:nvSpPr>
          <p:spPr bwMode="auto">
            <a:xfrm>
              <a:off x="4390" y="2393"/>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10</a:t>
              </a:r>
              <a:endParaRPr lang="en-US" altLang="en-US"/>
            </a:p>
          </p:txBody>
        </p:sp>
        <p:sp>
          <p:nvSpPr>
            <p:cNvPr id="115" name="Rectangle 113">
              <a:extLst>
                <a:ext uri="{FF2B5EF4-FFF2-40B4-BE49-F238E27FC236}">
                  <a16:creationId xmlns:a16="http://schemas.microsoft.com/office/drawing/2014/main" id="{05A3D858-5CCA-8EAD-A6AF-77E8F15B9392}"/>
                </a:ext>
              </a:extLst>
            </p:cNvPr>
            <p:cNvSpPr>
              <a:spLocks noChangeArrowheads="1"/>
            </p:cNvSpPr>
            <p:nvPr/>
          </p:nvSpPr>
          <p:spPr bwMode="auto">
            <a:xfrm>
              <a:off x="4484" y="2387"/>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600">
                  <a:solidFill>
                    <a:srgbClr val="000000"/>
                  </a:solidFill>
                </a:rPr>
                <a:t>3</a:t>
              </a:r>
              <a:endParaRPr lang="en-US" altLang="en-US"/>
            </a:p>
          </p:txBody>
        </p:sp>
        <p:sp>
          <p:nvSpPr>
            <p:cNvPr id="117" name="Rectangle 115">
              <a:extLst>
                <a:ext uri="{FF2B5EF4-FFF2-40B4-BE49-F238E27FC236}">
                  <a16:creationId xmlns:a16="http://schemas.microsoft.com/office/drawing/2014/main" id="{3347C3C2-867E-3BF5-BDD2-CF69F1651101}"/>
                </a:ext>
              </a:extLst>
            </p:cNvPr>
            <p:cNvSpPr>
              <a:spLocks noChangeArrowheads="1"/>
            </p:cNvSpPr>
            <p:nvPr/>
          </p:nvSpPr>
          <p:spPr bwMode="auto">
            <a:xfrm>
              <a:off x="4110" y="2463"/>
              <a:ext cx="59"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5</a:t>
              </a:r>
              <a:endParaRPr lang="en-US" altLang="en-US"/>
            </a:p>
          </p:txBody>
        </p:sp>
        <p:sp>
          <p:nvSpPr>
            <p:cNvPr id="118" name="Rectangle 116">
              <a:extLst>
                <a:ext uri="{FF2B5EF4-FFF2-40B4-BE49-F238E27FC236}">
                  <a16:creationId xmlns:a16="http://schemas.microsoft.com/office/drawing/2014/main" id="{F0BCAAE0-18B9-5AA5-D282-8B313A839F3A}"/>
                </a:ext>
              </a:extLst>
            </p:cNvPr>
            <p:cNvSpPr>
              <a:spLocks noChangeArrowheads="1"/>
            </p:cNvSpPr>
            <p:nvPr/>
          </p:nvSpPr>
          <p:spPr bwMode="auto">
            <a:xfrm>
              <a:off x="4390" y="2143"/>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10</a:t>
              </a:r>
              <a:endParaRPr lang="en-US" altLang="en-US"/>
            </a:p>
          </p:txBody>
        </p:sp>
        <p:sp>
          <p:nvSpPr>
            <p:cNvPr id="119" name="Rectangle 117">
              <a:extLst>
                <a:ext uri="{FF2B5EF4-FFF2-40B4-BE49-F238E27FC236}">
                  <a16:creationId xmlns:a16="http://schemas.microsoft.com/office/drawing/2014/main" id="{63784C64-8E90-E0DE-F778-F692743D5782}"/>
                </a:ext>
              </a:extLst>
            </p:cNvPr>
            <p:cNvSpPr>
              <a:spLocks noChangeArrowheads="1"/>
            </p:cNvSpPr>
            <p:nvPr/>
          </p:nvSpPr>
          <p:spPr bwMode="auto">
            <a:xfrm>
              <a:off x="4484" y="2137"/>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600">
                  <a:solidFill>
                    <a:srgbClr val="000000"/>
                  </a:solidFill>
                </a:rPr>
                <a:t>4</a:t>
              </a:r>
              <a:endParaRPr lang="en-US" altLang="en-US"/>
            </a:p>
          </p:txBody>
        </p:sp>
        <p:sp>
          <p:nvSpPr>
            <p:cNvPr id="120" name="Rectangle 118">
              <a:extLst>
                <a:ext uri="{FF2B5EF4-FFF2-40B4-BE49-F238E27FC236}">
                  <a16:creationId xmlns:a16="http://schemas.microsoft.com/office/drawing/2014/main" id="{B4EE5444-3F40-89BA-82BB-795C951327CE}"/>
                </a:ext>
              </a:extLst>
            </p:cNvPr>
            <p:cNvSpPr>
              <a:spLocks noChangeArrowheads="1"/>
            </p:cNvSpPr>
            <p:nvPr/>
          </p:nvSpPr>
          <p:spPr bwMode="auto">
            <a:xfrm>
              <a:off x="4376" y="1918"/>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dirty="0">
                  <a:solidFill>
                    <a:srgbClr val="000000"/>
                  </a:solidFill>
                </a:rPr>
                <a:t>10</a:t>
              </a:r>
              <a:endParaRPr lang="en-US" altLang="en-US" dirty="0"/>
            </a:p>
          </p:txBody>
        </p:sp>
        <p:sp>
          <p:nvSpPr>
            <p:cNvPr id="121" name="Rectangle 119">
              <a:extLst>
                <a:ext uri="{FF2B5EF4-FFF2-40B4-BE49-F238E27FC236}">
                  <a16:creationId xmlns:a16="http://schemas.microsoft.com/office/drawing/2014/main" id="{D8906A62-5233-062E-083A-283ED829F3E8}"/>
                </a:ext>
              </a:extLst>
            </p:cNvPr>
            <p:cNvSpPr>
              <a:spLocks noChangeArrowheads="1"/>
            </p:cNvSpPr>
            <p:nvPr/>
          </p:nvSpPr>
          <p:spPr bwMode="auto">
            <a:xfrm>
              <a:off x="4484" y="1896"/>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600">
                  <a:solidFill>
                    <a:srgbClr val="000000"/>
                  </a:solidFill>
                </a:rPr>
                <a:t>5</a:t>
              </a:r>
              <a:endParaRPr lang="en-US" altLang="en-US"/>
            </a:p>
          </p:txBody>
        </p:sp>
        <p:sp>
          <p:nvSpPr>
            <p:cNvPr id="122" name="Rectangle 120">
              <a:extLst>
                <a:ext uri="{FF2B5EF4-FFF2-40B4-BE49-F238E27FC236}">
                  <a16:creationId xmlns:a16="http://schemas.microsoft.com/office/drawing/2014/main" id="{7CB418DF-6241-0F74-34E1-8E3F649AF8AD}"/>
                </a:ext>
              </a:extLst>
            </p:cNvPr>
            <p:cNvSpPr>
              <a:spLocks noChangeArrowheads="1"/>
            </p:cNvSpPr>
            <p:nvPr/>
          </p:nvSpPr>
          <p:spPr bwMode="auto">
            <a:xfrm>
              <a:off x="4390" y="1641"/>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10</a:t>
              </a:r>
              <a:endParaRPr lang="en-US" altLang="en-US"/>
            </a:p>
          </p:txBody>
        </p:sp>
        <p:sp>
          <p:nvSpPr>
            <p:cNvPr id="123" name="Rectangle 121">
              <a:extLst>
                <a:ext uri="{FF2B5EF4-FFF2-40B4-BE49-F238E27FC236}">
                  <a16:creationId xmlns:a16="http://schemas.microsoft.com/office/drawing/2014/main" id="{7863A32D-DC0B-83CE-DE0D-07F8783C1E5D}"/>
                </a:ext>
              </a:extLst>
            </p:cNvPr>
            <p:cNvSpPr>
              <a:spLocks noChangeArrowheads="1"/>
            </p:cNvSpPr>
            <p:nvPr/>
          </p:nvSpPr>
          <p:spPr bwMode="auto">
            <a:xfrm>
              <a:off x="4484" y="1635"/>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600">
                  <a:solidFill>
                    <a:srgbClr val="000000"/>
                  </a:solidFill>
                </a:rPr>
                <a:t>6</a:t>
              </a:r>
              <a:endParaRPr lang="en-US" altLang="en-US"/>
            </a:p>
          </p:txBody>
        </p:sp>
        <p:sp>
          <p:nvSpPr>
            <p:cNvPr id="124" name="Rectangle 122">
              <a:extLst>
                <a:ext uri="{FF2B5EF4-FFF2-40B4-BE49-F238E27FC236}">
                  <a16:creationId xmlns:a16="http://schemas.microsoft.com/office/drawing/2014/main" id="{D17B23C5-6301-BDCB-0217-D24B9B0F159C}"/>
                </a:ext>
              </a:extLst>
            </p:cNvPr>
            <p:cNvSpPr>
              <a:spLocks noChangeArrowheads="1"/>
            </p:cNvSpPr>
            <p:nvPr/>
          </p:nvSpPr>
          <p:spPr bwMode="auto">
            <a:xfrm>
              <a:off x="4390" y="1374"/>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10</a:t>
              </a:r>
              <a:endParaRPr lang="en-US" altLang="en-US"/>
            </a:p>
          </p:txBody>
        </p:sp>
        <p:sp>
          <p:nvSpPr>
            <p:cNvPr id="125" name="Rectangle 123">
              <a:extLst>
                <a:ext uri="{FF2B5EF4-FFF2-40B4-BE49-F238E27FC236}">
                  <a16:creationId xmlns:a16="http://schemas.microsoft.com/office/drawing/2014/main" id="{E443C459-D6D4-4F3B-E30E-E0A1E13D7723}"/>
                </a:ext>
              </a:extLst>
            </p:cNvPr>
            <p:cNvSpPr>
              <a:spLocks noChangeArrowheads="1"/>
            </p:cNvSpPr>
            <p:nvPr/>
          </p:nvSpPr>
          <p:spPr bwMode="auto">
            <a:xfrm>
              <a:off x="4484" y="1369"/>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600">
                  <a:solidFill>
                    <a:srgbClr val="000000"/>
                  </a:solidFill>
                </a:rPr>
                <a:t>7</a:t>
              </a:r>
              <a:endParaRPr lang="en-US" altLang="en-US"/>
            </a:p>
          </p:txBody>
        </p:sp>
        <p:sp>
          <p:nvSpPr>
            <p:cNvPr id="126" name="Line 124">
              <a:extLst>
                <a:ext uri="{FF2B5EF4-FFF2-40B4-BE49-F238E27FC236}">
                  <a16:creationId xmlns:a16="http://schemas.microsoft.com/office/drawing/2014/main" id="{131BA52A-0C4C-72C1-5D20-127E54439765}"/>
                </a:ext>
              </a:extLst>
            </p:cNvPr>
            <p:cNvSpPr>
              <a:spLocks noChangeShapeType="1"/>
            </p:cNvSpPr>
            <p:nvPr/>
          </p:nvSpPr>
          <p:spPr bwMode="auto">
            <a:xfrm flipH="1">
              <a:off x="4296" y="1487"/>
              <a:ext cx="47" cy="14"/>
            </a:xfrm>
            <a:prstGeom prst="line">
              <a:avLst/>
            </a:prstGeom>
            <a:noFill/>
            <a:ln w="11113">
              <a:solidFill>
                <a:srgbClr val="1F1A17"/>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Rectangle 125">
              <a:extLst>
                <a:ext uri="{FF2B5EF4-FFF2-40B4-BE49-F238E27FC236}">
                  <a16:creationId xmlns:a16="http://schemas.microsoft.com/office/drawing/2014/main" id="{EFF8EC79-E106-E7D0-639D-CAB1CA17E7AE}"/>
                </a:ext>
              </a:extLst>
            </p:cNvPr>
            <p:cNvSpPr>
              <a:spLocks noChangeArrowheads="1"/>
            </p:cNvSpPr>
            <p:nvPr/>
          </p:nvSpPr>
          <p:spPr bwMode="auto">
            <a:xfrm>
              <a:off x="3001" y="3131"/>
              <a:ext cx="592"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dirty="0">
                  <a:solidFill>
                    <a:srgbClr val="000000"/>
                  </a:solidFill>
                </a:rPr>
                <a:t>Temperature</a:t>
              </a:r>
              <a:endParaRPr lang="en-US" altLang="en-US" dirty="0"/>
            </a:p>
          </p:txBody>
        </p:sp>
        <p:sp>
          <p:nvSpPr>
            <p:cNvPr id="128" name="Rectangle 126">
              <a:extLst>
                <a:ext uri="{FF2B5EF4-FFF2-40B4-BE49-F238E27FC236}">
                  <a16:creationId xmlns:a16="http://schemas.microsoft.com/office/drawing/2014/main" id="{AED8BF2F-29C3-A667-7B7D-C0DC8B81CFEE}"/>
                </a:ext>
              </a:extLst>
            </p:cNvPr>
            <p:cNvSpPr>
              <a:spLocks noChangeArrowheads="1"/>
            </p:cNvSpPr>
            <p:nvPr/>
          </p:nvSpPr>
          <p:spPr bwMode="auto">
            <a:xfrm>
              <a:off x="3001" y="3232"/>
              <a:ext cx="14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(K)</a:t>
              </a:r>
              <a:endParaRPr lang="en-US" altLang="en-US"/>
            </a:p>
          </p:txBody>
        </p:sp>
        <p:sp>
          <p:nvSpPr>
            <p:cNvPr id="129" name="Rectangle 127">
              <a:extLst>
                <a:ext uri="{FF2B5EF4-FFF2-40B4-BE49-F238E27FC236}">
                  <a16:creationId xmlns:a16="http://schemas.microsoft.com/office/drawing/2014/main" id="{B20EF217-7FC9-BE23-7974-E8682899DF65}"/>
                </a:ext>
              </a:extLst>
            </p:cNvPr>
            <p:cNvSpPr>
              <a:spLocks noChangeArrowheads="1"/>
            </p:cNvSpPr>
            <p:nvPr/>
          </p:nvSpPr>
          <p:spPr bwMode="auto">
            <a:xfrm>
              <a:off x="4303" y="1102"/>
              <a:ext cx="691"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current density</a:t>
              </a:r>
              <a:endParaRPr lang="en-US" altLang="en-US"/>
            </a:p>
          </p:txBody>
        </p:sp>
        <p:sp>
          <p:nvSpPr>
            <p:cNvPr id="130" name="Rectangle 128">
              <a:extLst>
                <a:ext uri="{FF2B5EF4-FFF2-40B4-BE49-F238E27FC236}">
                  <a16:creationId xmlns:a16="http://schemas.microsoft.com/office/drawing/2014/main" id="{A98A22A2-373D-C478-FA50-CC933289A005}"/>
                </a:ext>
              </a:extLst>
            </p:cNvPr>
            <p:cNvSpPr>
              <a:spLocks noChangeArrowheads="1"/>
            </p:cNvSpPr>
            <p:nvPr/>
          </p:nvSpPr>
          <p:spPr bwMode="auto">
            <a:xfrm>
              <a:off x="4303" y="1203"/>
              <a:ext cx="339"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dirty="0">
                  <a:solidFill>
                    <a:srgbClr val="000000"/>
                  </a:solidFill>
                </a:rPr>
                <a:t>(A/cm )</a:t>
              </a:r>
              <a:endParaRPr lang="en-US" altLang="en-US" dirty="0"/>
            </a:p>
          </p:txBody>
        </p:sp>
        <p:sp>
          <p:nvSpPr>
            <p:cNvPr id="131" name="Rectangle 129">
              <a:extLst>
                <a:ext uri="{FF2B5EF4-FFF2-40B4-BE49-F238E27FC236}">
                  <a16:creationId xmlns:a16="http://schemas.microsoft.com/office/drawing/2014/main" id="{34A90B64-F37D-E4B3-88D5-266FF570CE24}"/>
                </a:ext>
              </a:extLst>
            </p:cNvPr>
            <p:cNvSpPr>
              <a:spLocks noChangeArrowheads="1"/>
            </p:cNvSpPr>
            <p:nvPr/>
          </p:nvSpPr>
          <p:spPr bwMode="auto">
            <a:xfrm>
              <a:off x="4573" y="1206"/>
              <a:ext cx="2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600" dirty="0">
                  <a:solidFill>
                    <a:srgbClr val="000000"/>
                  </a:solidFill>
                </a:rPr>
                <a:t>2</a:t>
              </a:r>
              <a:endParaRPr lang="en-US" altLang="en-US" dirty="0"/>
            </a:p>
          </p:txBody>
        </p:sp>
        <p:sp>
          <p:nvSpPr>
            <p:cNvPr id="135" name="Rectangle 133">
              <a:extLst>
                <a:ext uri="{FF2B5EF4-FFF2-40B4-BE49-F238E27FC236}">
                  <a16:creationId xmlns:a16="http://schemas.microsoft.com/office/drawing/2014/main" id="{C3B732CD-5BCD-FCE3-0123-634CD5598EB4}"/>
                </a:ext>
              </a:extLst>
            </p:cNvPr>
            <p:cNvSpPr>
              <a:spLocks noChangeArrowheads="1"/>
            </p:cNvSpPr>
            <p:nvPr/>
          </p:nvSpPr>
          <p:spPr bwMode="auto">
            <a:xfrm>
              <a:off x="5234" y="3164"/>
              <a:ext cx="649"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magnetic field</a:t>
              </a:r>
              <a:endParaRPr lang="en-US" altLang="en-US"/>
            </a:p>
          </p:txBody>
        </p:sp>
        <p:sp>
          <p:nvSpPr>
            <p:cNvPr id="136" name="Rectangle 134">
              <a:extLst>
                <a:ext uri="{FF2B5EF4-FFF2-40B4-BE49-F238E27FC236}">
                  <a16:creationId xmlns:a16="http://schemas.microsoft.com/office/drawing/2014/main" id="{CD71DC56-F0F3-A370-292E-89E6217D5603}"/>
                </a:ext>
              </a:extLst>
            </p:cNvPr>
            <p:cNvSpPr>
              <a:spLocks noChangeArrowheads="1"/>
            </p:cNvSpPr>
            <p:nvPr/>
          </p:nvSpPr>
          <p:spPr bwMode="auto">
            <a:xfrm>
              <a:off x="5234" y="3265"/>
              <a:ext cx="135"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a:solidFill>
                    <a:srgbClr val="000000"/>
                  </a:solidFill>
                </a:rPr>
                <a:t>(T)</a:t>
              </a:r>
              <a:endParaRPr lang="en-US" altLang="en-US"/>
            </a:p>
          </p:txBody>
        </p:sp>
        <p:sp>
          <p:nvSpPr>
            <p:cNvPr id="137" name="Freeform 135">
              <a:extLst>
                <a:ext uri="{FF2B5EF4-FFF2-40B4-BE49-F238E27FC236}">
                  <a16:creationId xmlns:a16="http://schemas.microsoft.com/office/drawing/2014/main" id="{4AB5008F-E0E6-5296-FC51-1B9D2A0D445E}"/>
                </a:ext>
              </a:extLst>
            </p:cNvPr>
            <p:cNvSpPr>
              <a:spLocks/>
            </p:cNvSpPr>
            <p:nvPr/>
          </p:nvSpPr>
          <p:spPr bwMode="auto">
            <a:xfrm>
              <a:off x="5258" y="2999"/>
              <a:ext cx="157" cy="112"/>
            </a:xfrm>
            <a:custGeom>
              <a:avLst/>
              <a:gdLst>
                <a:gd name="T0" fmla="*/ 155 w 157"/>
                <a:gd name="T1" fmla="*/ 110 h 112"/>
                <a:gd name="T2" fmla="*/ 157 w 157"/>
                <a:gd name="T3" fmla="*/ 104 h 112"/>
                <a:gd name="T4" fmla="*/ 2 w 157"/>
                <a:gd name="T5" fmla="*/ 0 h 112"/>
                <a:gd name="T6" fmla="*/ 0 w 157"/>
                <a:gd name="T7" fmla="*/ 9 h 112"/>
                <a:gd name="T8" fmla="*/ 153 w 157"/>
                <a:gd name="T9" fmla="*/ 112 h 112"/>
                <a:gd name="T10" fmla="*/ 155 w 157"/>
                <a:gd name="T11" fmla="*/ 110 h 112"/>
              </a:gdLst>
              <a:ahLst/>
              <a:cxnLst>
                <a:cxn ang="0">
                  <a:pos x="T0" y="T1"/>
                </a:cxn>
                <a:cxn ang="0">
                  <a:pos x="T2" y="T3"/>
                </a:cxn>
                <a:cxn ang="0">
                  <a:pos x="T4" y="T5"/>
                </a:cxn>
                <a:cxn ang="0">
                  <a:pos x="T6" y="T7"/>
                </a:cxn>
                <a:cxn ang="0">
                  <a:pos x="T8" y="T9"/>
                </a:cxn>
                <a:cxn ang="0">
                  <a:pos x="T10" y="T11"/>
                </a:cxn>
              </a:cxnLst>
              <a:rect l="0" t="0" r="r" b="b"/>
              <a:pathLst>
                <a:path w="157" h="112">
                  <a:moveTo>
                    <a:pt x="155" y="110"/>
                  </a:moveTo>
                  <a:lnTo>
                    <a:pt x="157" y="104"/>
                  </a:lnTo>
                  <a:lnTo>
                    <a:pt x="2" y="0"/>
                  </a:lnTo>
                  <a:lnTo>
                    <a:pt x="0" y="9"/>
                  </a:lnTo>
                  <a:lnTo>
                    <a:pt x="153" y="112"/>
                  </a:lnTo>
                  <a:lnTo>
                    <a:pt x="155" y="11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8" name="Freeform 136">
              <a:extLst>
                <a:ext uri="{FF2B5EF4-FFF2-40B4-BE49-F238E27FC236}">
                  <a16:creationId xmlns:a16="http://schemas.microsoft.com/office/drawing/2014/main" id="{DE97A2F4-4807-E7D4-2C9A-F57A824D836A}"/>
                </a:ext>
              </a:extLst>
            </p:cNvPr>
            <p:cNvSpPr>
              <a:spLocks/>
            </p:cNvSpPr>
            <p:nvPr/>
          </p:nvSpPr>
          <p:spPr bwMode="auto">
            <a:xfrm>
              <a:off x="5397" y="3078"/>
              <a:ext cx="54" cy="56"/>
            </a:xfrm>
            <a:custGeom>
              <a:avLst/>
              <a:gdLst>
                <a:gd name="T0" fmla="*/ 26 w 54"/>
                <a:gd name="T1" fmla="*/ 0 h 56"/>
                <a:gd name="T2" fmla="*/ 54 w 54"/>
                <a:gd name="T3" fmla="*/ 56 h 56"/>
                <a:gd name="T4" fmla="*/ 0 w 54"/>
                <a:gd name="T5" fmla="*/ 53 h 56"/>
                <a:gd name="T6" fmla="*/ 26 w 54"/>
                <a:gd name="T7" fmla="*/ 0 h 56"/>
                <a:gd name="T8" fmla="*/ 54 w 54"/>
                <a:gd name="T9" fmla="*/ 56 h 56"/>
                <a:gd name="T10" fmla="*/ 26 w 54"/>
                <a:gd name="T11" fmla="*/ 0 h 56"/>
              </a:gdLst>
              <a:ahLst/>
              <a:cxnLst>
                <a:cxn ang="0">
                  <a:pos x="T0" y="T1"/>
                </a:cxn>
                <a:cxn ang="0">
                  <a:pos x="T2" y="T3"/>
                </a:cxn>
                <a:cxn ang="0">
                  <a:pos x="T4" y="T5"/>
                </a:cxn>
                <a:cxn ang="0">
                  <a:pos x="T6" y="T7"/>
                </a:cxn>
                <a:cxn ang="0">
                  <a:pos x="T8" y="T9"/>
                </a:cxn>
                <a:cxn ang="0">
                  <a:pos x="T10" y="T11"/>
                </a:cxn>
              </a:cxnLst>
              <a:rect l="0" t="0" r="r" b="b"/>
              <a:pathLst>
                <a:path w="54" h="56">
                  <a:moveTo>
                    <a:pt x="26" y="0"/>
                  </a:moveTo>
                  <a:lnTo>
                    <a:pt x="54" y="56"/>
                  </a:lnTo>
                  <a:lnTo>
                    <a:pt x="0" y="53"/>
                  </a:lnTo>
                  <a:lnTo>
                    <a:pt x="26" y="0"/>
                  </a:lnTo>
                  <a:lnTo>
                    <a:pt x="54" y="56"/>
                  </a:lnTo>
                  <a:lnTo>
                    <a:pt x="26"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9" name="Freeform 137">
              <a:extLst>
                <a:ext uri="{FF2B5EF4-FFF2-40B4-BE49-F238E27FC236}">
                  <a16:creationId xmlns:a16="http://schemas.microsoft.com/office/drawing/2014/main" id="{01E91EC8-2702-B9A6-C824-41E0F933F4DA}"/>
                </a:ext>
              </a:extLst>
            </p:cNvPr>
            <p:cNvSpPr>
              <a:spLocks/>
            </p:cNvSpPr>
            <p:nvPr/>
          </p:nvSpPr>
          <p:spPr bwMode="auto">
            <a:xfrm>
              <a:off x="4251" y="1128"/>
              <a:ext cx="7" cy="333"/>
            </a:xfrm>
            <a:custGeom>
              <a:avLst/>
              <a:gdLst>
                <a:gd name="T0" fmla="*/ 5 w 7"/>
                <a:gd name="T1" fmla="*/ 0 h 333"/>
                <a:gd name="T2" fmla="*/ 0 w 7"/>
                <a:gd name="T3" fmla="*/ 0 h 333"/>
                <a:gd name="T4" fmla="*/ 0 w 7"/>
                <a:gd name="T5" fmla="*/ 333 h 333"/>
                <a:gd name="T6" fmla="*/ 7 w 7"/>
                <a:gd name="T7" fmla="*/ 333 h 333"/>
                <a:gd name="T8" fmla="*/ 7 w 7"/>
                <a:gd name="T9" fmla="*/ 0 h 333"/>
                <a:gd name="T10" fmla="*/ 5 w 7"/>
                <a:gd name="T11" fmla="*/ 0 h 333"/>
              </a:gdLst>
              <a:ahLst/>
              <a:cxnLst>
                <a:cxn ang="0">
                  <a:pos x="T0" y="T1"/>
                </a:cxn>
                <a:cxn ang="0">
                  <a:pos x="T2" y="T3"/>
                </a:cxn>
                <a:cxn ang="0">
                  <a:pos x="T4" y="T5"/>
                </a:cxn>
                <a:cxn ang="0">
                  <a:pos x="T6" y="T7"/>
                </a:cxn>
                <a:cxn ang="0">
                  <a:pos x="T8" y="T9"/>
                </a:cxn>
                <a:cxn ang="0">
                  <a:pos x="T10" y="T11"/>
                </a:cxn>
              </a:cxnLst>
              <a:rect l="0" t="0" r="r" b="b"/>
              <a:pathLst>
                <a:path w="7" h="333">
                  <a:moveTo>
                    <a:pt x="5" y="0"/>
                  </a:moveTo>
                  <a:lnTo>
                    <a:pt x="0" y="0"/>
                  </a:lnTo>
                  <a:lnTo>
                    <a:pt x="0" y="333"/>
                  </a:lnTo>
                  <a:lnTo>
                    <a:pt x="7" y="333"/>
                  </a:lnTo>
                  <a:lnTo>
                    <a:pt x="7" y="0"/>
                  </a:lnTo>
                  <a:lnTo>
                    <a:pt x="5"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0" name="Freeform 138">
              <a:extLst>
                <a:ext uri="{FF2B5EF4-FFF2-40B4-BE49-F238E27FC236}">
                  <a16:creationId xmlns:a16="http://schemas.microsoft.com/office/drawing/2014/main" id="{A2E42FC0-B196-A8CB-10C8-59130EC22EA9}"/>
                </a:ext>
              </a:extLst>
            </p:cNvPr>
            <p:cNvSpPr>
              <a:spLocks/>
            </p:cNvSpPr>
            <p:nvPr/>
          </p:nvSpPr>
          <p:spPr bwMode="auto">
            <a:xfrm>
              <a:off x="4230" y="1077"/>
              <a:ext cx="51" cy="53"/>
            </a:xfrm>
            <a:custGeom>
              <a:avLst/>
              <a:gdLst>
                <a:gd name="T0" fmla="*/ 0 w 51"/>
                <a:gd name="T1" fmla="*/ 53 h 53"/>
                <a:gd name="T2" fmla="*/ 26 w 51"/>
                <a:gd name="T3" fmla="*/ 0 h 53"/>
                <a:gd name="T4" fmla="*/ 51 w 51"/>
                <a:gd name="T5" fmla="*/ 53 h 53"/>
                <a:gd name="T6" fmla="*/ 0 w 51"/>
                <a:gd name="T7" fmla="*/ 53 h 53"/>
                <a:gd name="T8" fmla="*/ 26 w 51"/>
                <a:gd name="T9" fmla="*/ 0 h 53"/>
                <a:gd name="T10" fmla="*/ 0 w 51"/>
                <a:gd name="T11" fmla="*/ 53 h 53"/>
              </a:gdLst>
              <a:ahLst/>
              <a:cxnLst>
                <a:cxn ang="0">
                  <a:pos x="T0" y="T1"/>
                </a:cxn>
                <a:cxn ang="0">
                  <a:pos x="T2" y="T3"/>
                </a:cxn>
                <a:cxn ang="0">
                  <a:pos x="T4" y="T5"/>
                </a:cxn>
                <a:cxn ang="0">
                  <a:pos x="T6" y="T7"/>
                </a:cxn>
                <a:cxn ang="0">
                  <a:pos x="T8" y="T9"/>
                </a:cxn>
                <a:cxn ang="0">
                  <a:pos x="T10" y="T11"/>
                </a:cxn>
              </a:cxnLst>
              <a:rect l="0" t="0" r="r" b="b"/>
              <a:pathLst>
                <a:path w="51" h="53">
                  <a:moveTo>
                    <a:pt x="0" y="53"/>
                  </a:moveTo>
                  <a:lnTo>
                    <a:pt x="26" y="0"/>
                  </a:lnTo>
                  <a:lnTo>
                    <a:pt x="51" y="53"/>
                  </a:lnTo>
                  <a:lnTo>
                    <a:pt x="0" y="53"/>
                  </a:lnTo>
                  <a:lnTo>
                    <a:pt x="26" y="0"/>
                  </a:lnTo>
                  <a:lnTo>
                    <a:pt x="0" y="5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Freeform 144">
              <a:extLst>
                <a:ext uri="{FF2B5EF4-FFF2-40B4-BE49-F238E27FC236}">
                  <a16:creationId xmlns:a16="http://schemas.microsoft.com/office/drawing/2014/main" id="{0A96AAF4-1D1D-6812-5C2D-B0A42153087E}"/>
                </a:ext>
              </a:extLst>
            </p:cNvPr>
            <p:cNvSpPr>
              <a:spLocks/>
            </p:cNvSpPr>
            <p:nvPr/>
          </p:nvSpPr>
          <p:spPr bwMode="auto">
            <a:xfrm>
              <a:off x="3258" y="2957"/>
              <a:ext cx="183" cy="110"/>
            </a:xfrm>
            <a:custGeom>
              <a:avLst/>
              <a:gdLst>
                <a:gd name="T0" fmla="*/ 2 w 183"/>
                <a:gd name="T1" fmla="*/ 107 h 110"/>
                <a:gd name="T2" fmla="*/ 5 w 183"/>
                <a:gd name="T3" fmla="*/ 110 h 110"/>
                <a:gd name="T4" fmla="*/ 183 w 183"/>
                <a:gd name="T5" fmla="*/ 8 h 110"/>
                <a:gd name="T6" fmla="*/ 179 w 183"/>
                <a:gd name="T7" fmla="*/ 0 h 110"/>
                <a:gd name="T8" fmla="*/ 0 w 183"/>
                <a:gd name="T9" fmla="*/ 104 h 110"/>
                <a:gd name="T10" fmla="*/ 2 w 183"/>
                <a:gd name="T11" fmla="*/ 107 h 110"/>
              </a:gdLst>
              <a:ahLst/>
              <a:cxnLst>
                <a:cxn ang="0">
                  <a:pos x="T0" y="T1"/>
                </a:cxn>
                <a:cxn ang="0">
                  <a:pos x="T2" y="T3"/>
                </a:cxn>
                <a:cxn ang="0">
                  <a:pos x="T4" y="T5"/>
                </a:cxn>
                <a:cxn ang="0">
                  <a:pos x="T6" y="T7"/>
                </a:cxn>
                <a:cxn ang="0">
                  <a:pos x="T8" y="T9"/>
                </a:cxn>
                <a:cxn ang="0">
                  <a:pos x="T10" y="T11"/>
                </a:cxn>
              </a:cxnLst>
              <a:rect l="0" t="0" r="r" b="b"/>
              <a:pathLst>
                <a:path w="183" h="110">
                  <a:moveTo>
                    <a:pt x="2" y="107"/>
                  </a:moveTo>
                  <a:lnTo>
                    <a:pt x="5" y="110"/>
                  </a:lnTo>
                  <a:lnTo>
                    <a:pt x="183" y="8"/>
                  </a:lnTo>
                  <a:lnTo>
                    <a:pt x="179" y="0"/>
                  </a:lnTo>
                  <a:lnTo>
                    <a:pt x="0" y="104"/>
                  </a:lnTo>
                  <a:lnTo>
                    <a:pt x="2" y="10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7" name="Freeform 145">
              <a:extLst>
                <a:ext uri="{FF2B5EF4-FFF2-40B4-BE49-F238E27FC236}">
                  <a16:creationId xmlns:a16="http://schemas.microsoft.com/office/drawing/2014/main" id="{9A3ACEE1-A7A9-CFCF-C54A-144A4F55C2F5}"/>
                </a:ext>
              </a:extLst>
            </p:cNvPr>
            <p:cNvSpPr>
              <a:spLocks/>
            </p:cNvSpPr>
            <p:nvPr/>
          </p:nvSpPr>
          <p:spPr bwMode="auto">
            <a:xfrm>
              <a:off x="3223" y="3033"/>
              <a:ext cx="51" cy="56"/>
            </a:xfrm>
            <a:custGeom>
              <a:avLst/>
              <a:gdLst>
                <a:gd name="T0" fmla="*/ 51 w 51"/>
                <a:gd name="T1" fmla="*/ 56 h 56"/>
                <a:gd name="T2" fmla="*/ 0 w 51"/>
                <a:gd name="T3" fmla="*/ 53 h 56"/>
                <a:gd name="T4" fmla="*/ 30 w 51"/>
                <a:gd name="T5" fmla="*/ 0 h 56"/>
                <a:gd name="T6" fmla="*/ 51 w 51"/>
                <a:gd name="T7" fmla="*/ 56 h 56"/>
                <a:gd name="T8" fmla="*/ 0 w 51"/>
                <a:gd name="T9" fmla="*/ 53 h 56"/>
                <a:gd name="T10" fmla="*/ 51 w 51"/>
                <a:gd name="T11" fmla="*/ 56 h 56"/>
              </a:gdLst>
              <a:ahLst/>
              <a:cxnLst>
                <a:cxn ang="0">
                  <a:pos x="T0" y="T1"/>
                </a:cxn>
                <a:cxn ang="0">
                  <a:pos x="T2" y="T3"/>
                </a:cxn>
                <a:cxn ang="0">
                  <a:pos x="T4" y="T5"/>
                </a:cxn>
                <a:cxn ang="0">
                  <a:pos x="T6" y="T7"/>
                </a:cxn>
                <a:cxn ang="0">
                  <a:pos x="T8" y="T9"/>
                </a:cxn>
                <a:cxn ang="0">
                  <a:pos x="T10" y="T11"/>
                </a:cxn>
              </a:cxnLst>
              <a:rect l="0" t="0" r="r" b="b"/>
              <a:pathLst>
                <a:path w="51" h="56">
                  <a:moveTo>
                    <a:pt x="51" y="56"/>
                  </a:moveTo>
                  <a:lnTo>
                    <a:pt x="0" y="53"/>
                  </a:lnTo>
                  <a:lnTo>
                    <a:pt x="30" y="0"/>
                  </a:lnTo>
                  <a:lnTo>
                    <a:pt x="51" y="56"/>
                  </a:lnTo>
                  <a:lnTo>
                    <a:pt x="0" y="53"/>
                  </a:lnTo>
                  <a:lnTo>
                    <a:pt x="51" y="5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4" name="Rectangle 152">
              <a:extLst>
                <a:ext uri="{FF2B5EF4-FFF2-40B4-BE49-F238E27FC236}">
                  <a16:creationId xmlns:a16="http://schemas.microsoft.com/office/drawing/2014/main" id="{C563D592-F176-5FD1-A161-B0A548671FD3}"/>
                </a:ext>
              </a:extLst>
            </p:cNvPr>
            <p:cNvSpPr>
              <a:spLocks noChangeArrowheads="1"/>
            </p:cNvSpPr>
            <p:nvPr/>
          </p:nvSpPr>
          <p:spPr bwMode="auto">
            <a:xfrm>
              <a:off x="5154" y="1472"/>
              <a:ext cx="673"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1300" dirty="0">
                  <a:solidFill>
                    <a:srgbClr val="000000"/>
                  </a:solidFill>
                </a:rPr>
                <a:t>critical surface</a:t>
              </a:r>
              <a:endParaRPr lang="en-US" altLang="en-US" dirty="0"/>
            </a:p>
          </p:txBody>
        </p:sp>
      </p:grpSp>
      <p:pic>
        <p:nvPicPr>
          <p:cNvPr id="4" name="Content Placeholder 3">
            <a:extLst>
              <a:ext uri="{FF2B5EF4-FFF2-40B4-BE49-F238E27FC236}">
                <a16:creationId xmlns:a16="http://schemas.microsoft.com/office/drawing/2014/main" id="{00000000-0008-0000-0700-00000C000000}"/>
              </a:ext>
            </a:extLst>
          </p:cNvPr>
          <p:cNvPicPr>
            <a:picLocks noGrp="1" noChangeAspect="1"/>
          </p:cNvPicPr>
          <p:nvPr>
            <p:ph idx="1"/>
          </p:nvPr>
        </p:nvPicPr>
        <p:blipFill rotWithShape="1">
          <a:blip r:embed="rId2">
            <a:clrChange>
              <a:clrFrom>
                <a:srgbClr val="FFFFFF"/>
              </a:clrFrom>
              <a:clrTo>
                <a:srgbClr val="FFFFFF">
                  <a:alpha val="0"/>
                </a:srgbClr>
              </a:clrTo>
            </a:clrChange>
          </a:blip>
          <a:srcRect l="41806" t="18257" r="30170" b="37294"/>
          <a:stretch/>
        </p:blipFill>
        <p:spPr>
          <a:xfrm>
            <a:off x="2351084" y="2570750"/>
            <a:ext cx="4162430" cy="3796142"/>
          </a:xfrm>
          <a:prstGeom prst="rect">
            <a:avLst/>
          </a:prstGeom>
        </p:spPr>
      </p:pic>
      <p:pic>
        <p:nvPicPr>
          <p:cNvPr id="6" name="Picture 5">
            <a:extLst>
              <a:ext uri="{FF2B5EF4-FFF2-40B4-BE49-F238E27FC236}">
                <a16:creationId xmlns:a16="http://schemas.microsoft.com/office/drawing/2014/main" id="{00000000-0008-0000-0700-00000C000000}"/>
              </a:ext>
            </a:extLst>
          </p:cNvPr>
          <p:cNvPicPr>
            <a:picLocks noChangeAspect="1"/>
          </p:cNvPicPr>
          <p:nvPr/>
        </p:nvPicPr>
        <p:blipFill rotWithShape="1">
          <a:blip r:embed="rId2">
            <a:clrChange>
              <a:clrFrom>
                <a:srgbClr val="FFFFFF"/>
              </a:clrFrom>
              <a:clrTo>
                <a:srgbClr val="FFFFFF">
                  <a:alpha val="0"/>
                </a:srgbClr>
              </a:clrTo>
            </a:clrChange>
          </a:blip>
          <a:srcRect l="33317" t="24087" r="60199" b="37294"/>
          <a:stretch/>
        </p:blipFill>
        <p:spPr>
          <a:xfrm>
            <a:off x="1381473" y="2549969"/>
            <a:ext cx="1280411" cy="4038612"/>
          </a:xfrm>
          <a:prstGeom prst="rect">
            <a:avLst/>
          </a:prstGeom>
        </p:spPr>
      </p:pic>
      <p:cxnSp>
        <p:nvCxnSpPr>
          <p:cNvPr id="41" name="Straight Arrow Connector 40">
            <a:extLst>
              <a:ext uri="{FF2B5EF4-FFF2-40B4-BE49-F238E27FC236}">
                <a16:creationId xmlns:a16="http://schemas.microsoft.com/office/drawing/2014/main" id="{764FC77C-C5B7-28CE-DE48-0ECA910E366A}"/>
              </a:ext>
            </a:extLst>
          </p:cNvPr>
          <p:cNvCxnSpPr>
            <a:cxnSpLocks/>
          </p:cNvCxnSpPr>
          <p:nvPr/>
        </p:nvCxnSpPr>
        <p:spPr>
          <a:xfrm>
            <a:off x="7908930" y="5001077"/>
            <a:ext cx="1250949" cy="930277"/>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E69FE153-D77E-9AAD-678E-FA4292E5A130}"/>
              </a:ext>
            </a:extLst>
          </p:cNvPr>
          <p:cNvSpPr txBox="1"/>
          <p:nvPr/>
        </p:nvSpPr>
        <p:spPr>
          <a:xfrm>
            <a:off x="7770817" y="4956626"/>
            <a:ext cx="438262" cy="369332"/>
          </a:xfrm>
          <a:prstGeom prst="rect">
            <a:avLst/>
          </a:prstGeom>
          <a:noFill/>
        </p:spPr>
        <p:txBody>
          <a:bodyPr wrap="none" rtlCol="0">
            <a:spAutoFit/>
          </a:bodyPr>
          <a:lstStyle/>
          <a:p>
            <a:r>
              <a:rPr lang="en-US" dirty="0">
                <a:solidFill>
                  <a:srgbClr val="0070C0"/>
                </a:solidFill>
              </a:rPr>
              <a:t>T</a:t>
            </a:r>
            <a:r>
              <a:rPr lang="en-US" baseline="-25000" dirty="0">
                <a:solidFill>
                  <a:srgbClr val="0070C0"/>
                </a:solidFill>
              </a:rPr>
              <a:t>op</a:t>
            </a:r>
            <a:endParaRPr lang="en-GB" baseline="-25000" dirty="0">
              <a:solidFill>
                <a:srgbClr val="0070C0"/>
              </a:solidFill>
            </a:endParaRPr>
          </a:p>
        </p:txBody>
      </p:sp>
      <p:sp>
        <p:nvSpPr>
          <p:cNvPr id="45" name="TextBox 44">
            <a:extLst>
              <a:ext uri="{FF2B5EF4-FFF2-40B4-BE49-F238E27FC236}">
                <a16:creationId xmlns:a16="http://schemas.microsoft.com/office/drawing/2014/main" id="{6770EF2E-C13D-7F37-05BD-1EFF25E72F61}"/>
              </a:ext>
            </a:extLst>
          </p:cNvPr>
          <p:cNvSpPr txBox="1"/>
          <p:nvPr/>
        </p:nvSpPr>
        <p:spPr>
          <a:xfrm>
            <a:off x="619721" y="1228178"/>
            <a:ext cx="10960674" cy="923330"/>
          </a:xfrm>
          <a:prstGeom prst="rect">
            <a:avLst/>
          </a:prstGeom>
          <a:noFill/>
        </p:spPr>
        <p:txBody>
          <a:bodyPr wrap="square">
            <a:spAutoFit/>
          </a:bodyPr>
          <a:lstStyle/>
          <a:p>
            <a:pPr marL="285750" indent="-285750">
              <a:buFont typeface="Arial" panose="020B0604020202020204" pitchFamily="34" charset="0"/>
              <a:buChar char="•"/>
            </a:pPr>
            <a:r>
              <a:rPr lang="en-GB" dirty="0">
                <a:solidFill>
                  <a:srgbClr val="002060"/>
                </a:solidFill>
                <a:latin typeface="Times New Roman" panose="02020603050405020304" pitchFamily="18" charset="0"/>
                <a:cs typeface="Times New Roman" panose="02020603050405020304" pitchFamily="18" charset="0"/>
              </a:rPr>
              <a:t>A material is superconducting below a given current, temperature and magnetic field, the so-called critical surface</a:t>
            </a:r>
          </a:p>
          <a:p>
            <a:pPr marL="285750" indent="-285750">
              <a:buFont typeface="Arial" panose="020B0604020202020204" pitchFamily="34" charset="0"/>
              <a:buChar char="•"/>
            </a:pPr>
            <a:r>
              <a:rPr lang="en-GB" dirty="0">
                <a:solidFill>
                  <a:srgbClr val="002060"/>
                </a:solidFill>
                <a:latin typeface="Times New Roman" panose="02020603050405020304" pitchFamily="18" charset="0"/>
                <a:cs typeface="Times New Roman" panose="02020603050405020304" pitchFamily="18" charset="0"/>
              </a:rPr>
              <a:t>The margin of a magnet is defined with respect to its weakest point, i.e. the peak field</a:t>
            </a:r>
          </a:p>
          <a:p>
            <a:pPr marL="285750" indent="-285750">
              <a:buFont typeface="Arial" panose="020B0604020202020204" pitchFamily="34" charset="0"/>
              <a:buChar char="•"/>
            </a:pPr>
            <a:r>
              <a:rPr lang="en-GB" dirty="0">
                <a:solidFill>
                  <a:srgbClr val="002060"/>
                </a:solidFill>
                <a:latin typeface="Times New Roman" panose="02020603050405020304" pitchFamily="18" charset="0"/>
                <a:cs typeface="Times New Roman" panose="02020603050405020304" pitchFamily="18" charset="0"/>
              </a:rPr>
              <a:t>What matters for the margin is the peak field in the coil, not the field in the aperture</a:t>
            </a:r>
          </a:p>
        </p:txBody>
      </p:sp>
      <p:pic>
        <p:nvPicPr>
          <p:cNvPr id="46" name="Picture 45">
            <a:extLst>
              <a:ext uri="{FF2B5EF4-FFF2-40B4-BE49-F238E27FC236}">
                <a16:creationId xmlns:a16="http://schemas.microsoft.com/office/drawing/2014/main" id="{760E2A30-43DD-2EB7-EE62-A1C39B1F466C}"/>
              </a:ext>
            </a:extLst>
          </p:cNvPr>
          <p:cNvPicPr>
            <a:picLocks noChangeAspect="1"/>
          </p:cNvPicPr>
          <p:nvPr/>
        </p:nvPicPr>
        <p:blipFill rotWithShape="1">
          <a:blip r:embed="rId2">
            <a:clrChange>
              <a:clrFrom>
                <a:srgbClr val="FFFFFF"/>
              </a:clrFrom>
              <a:clrTo>
                <a:srgbClr val="FFFFFF">
                  <a:alpha val="0"/>
                </a:srgbClr>
              </a:clrTo>
            </a:clrChange>
          </a:blip>
          <a:srcRect l="33317" t="18257" r="61381" b="78509"/>
          <a:stretch/>
        </p:blipFill>
        <p:spPr>
          <a:xfrm>
            <a:off x="1511738" y="2151509"/>
            <a:ext cx="1445191" cy="466726"/>
          </a:xfrm>
          <a:prstGeom prst="rect">
            <a:avLst/>
          </a:prstGeom>
        </p:spPr>
      </p:pic>
      <p:cxnSp>
        <p:nvCxnSpPr>
          <p:cNvPr id="48" name="Straight Arrow Connector 47">
            <a:extLst>
              <a:ext uri="{FF2B5EF4-FFF2-40B4-BE49-F238E27FC236}">
                <a16:creationId xmlns:a16="http://schemas.microsoft.com/office/drawing/2014/main" id="{B43BECB9-0209-3583-E338-62E9AF9EF3E2}"/>
              </a:ext>
            </a:extLst>
          </p:cNvPr>
          <p:cNvCxnSpPr>
            <a:cxnSpLocks/>
          </p:cNvCxnSpPr>
          <p:nvPr/>
        </p:nvCxnSpPr>
        <p:spPr>
          <a:xfrm>
            <a:off x="3873500" y="4154938"/>
            <a:ext cx="0" cy="1006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5DDC9FE2-B2C4-7C17-E662-67E1CE735E43}"/>
              </a:ext>
            </a:extLst>
          </p:cNvPr>
          <p:cNvSpPr/>
          <p:nvPr/>
        </p:nvSpPr>
        <p:spPr>
          <a:xfrm>
            <a:off x="4060827" y="4375741"/>
            <a:ext cx="1024292" cy="4284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AA29B34D-E0A8-2EA0-9F78-E212ADCDF24C}"/>
              </a:ext>
            </a:extLst>
          </p:cNvPr>
          <p:cNvSpPr/>
          <p:nvPr/>
        </p:nvSpPr>
        <p:spPr>
          <a:xfrm>
            <a:off x="6040263" y="4375740"/>
            <a:ext cx="425629" cy="4030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Arrow Connector 50">
            <a:extLst>
              <a:ext uri="{FF2B5EF4-FFF2-40B4-BE49-F238E27FC236}">
                <a16:creationId xmlns:a16="http://schemas.microsoft.com/office/drawing/2014/main" id="{B0E357CE-9468-4A69-D68A-8AD315124F16}"/>
              </a:ext>
            </a:extLst>
          </p:cNvPr>
          <p:cNvCxnSpPr>
            <a:cxnSpLocks/>
          </p:cNvCxnSpPr>
          <p:nvPr/>
        </p:nvCxnSpPr>
        <p:spPr>
          <a:xfrm>
            <a:off x="4060825" y="4154938"/>
            <a:ext cx="0" cy="1006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A3EE00E-364B-A3DE-1626-3AA73CF844A9}"/>
              </a:ext>
            </a:extLst>
          </p:cNvPr>
          <p:cNvCxnSpPr>
            <a:cxnSpLocks/>
          </p:cNvCxnSpPr>
          <p:nvPr/>
        </p:nvCxnSpPr>
        <p:spPr>
          <a:xfrm>
            <a:off x="4435475" y="4154938"/>
            <a:ext cx="0" cy="1006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4015F417-2768-E5DB-16FD-5D52CB02DC1C}"/>
              </a:ext>
            </a:extLst>
          </p:cNvPr>
          <p:cNvCxnSpPr>
            <a:cxnSpLocks/>
          </p:cNvCxnSpPr>
          <p:nvPr/>
        </p:nvCxnSpPr>
        <p:spPr>
          <a:xfrm>
            <a:off x="4622800" y="4154938"/>
            <a:ext cx="0" cy="1006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54176999-A9C2-8A3D-C6DC-767B35343BA0}"/>
              </a:ext>
            </a:extLst>
          </p:cNvPr>
          <p:cNvCxnSpPr>
            <a:cxnSpLocks/>
          </p:cNvCxnSpPr>
          <p:nvPr/>
        </p:nvCxnSpPr>
        <p:spPr>
          <a:xfrm>
            <a:off x="4248150" y="4154938"/>
            <a:ext cx="0" cy="1006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EB21C379-10A2-A139-CA58-F93845BF7692}"/>
              </a:ext>
            </a:extLst>
          </p:cNvPr>
          <p:cNvSpPr txBox="1"/>
          <p:nvPr/>
        </p:nvSpPr>
        <p:spPr>
          <a:xfrm>
            <a:off x="3588322" y="4375740"/>
            <a:ext cx="1319657" cy="369332"/>
          </a:xfrm>
          <a:prstGeom prst="rect">
            <a:avLst/>
          </a:prstGeom>
          <a:solidFill>
            <a:schemeClr val="bg1"/>
          </a:solidFill>
          <a:ln>
            <a:solidFill>
              <a:schemeClr val="accent1"/>
            </a:solidFill>
          </a:ln>
        </p:spPr>
        <p:txBody>
          <a:bodyPr wrap="none" rtlCol="0">
            <a:spAutoFit/>
          </a:bodyPr>
          <a:lstStyle/>
          <a:p>
            <a:r>
              <a:rPr lang="en-US" dirty="0">
                <a:solidFill>
                  <a:schemeClr val="bg2">
                    <a:lumMod val="50000"/>
                  </a:schemeClr>
                </a:solidFill>
                <a:latin typeface="Times New Roman" panose="02020603050405020304" pitchFamily="18" charset="0"/>
                <a:cs typeface="Times New Roman" panose="02020603050405020304" pitchFamily="18" charset="0"/>
              </a:rPr>
              <a:t>B</a:t>
            </a:r>
            <a:r>
              <a:rPr lang="en-US" baseline="-25000" dirty="0">
                <a:solidFill>
                  <a:schemeClr val="bg2">
                    <a:lumMod val="50000"/>
                  </a:schemeClr>
                </a:solidFill>
                <a:latin typeface="Times New Roman" panose="02020603050405020304" pitchFamily="18" charset="0"/>
                <a:cs typeface="Times New Roman" panose="02020603050405020304" pitchFamily="18" charset="0"/>
              </a:rPr>
              <a:t>ap</a:t>
            </a:r>
            <a:r>
              <a:rPr lang="en-US" dirty="0">
                <a:solidFill>
                  <a:schemeClr val="bg2">
                    <a:lumMod val="50000"/>
                  </a:schemeClr>
                </a:solidFill>
                <a:latin typeface="Times New Roman" panose="02020603050405020304" pitchFamily="18" charset="0"/>
                <a:cs typeface="Times New Roman" panose="02020603050405020304" pitchFamily="18" charset="0"/>
              </a:rPr>
              <a:t> = 11.2 T</a:t>
            </a:r>
            <a:endParaRPr lang="en-GB"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58" name="TextBox 57">
            <a:extLst>
              <a:ext uri="{FF2B5EF4-FFF2-40B4-BE49-F238E27FC236}">
                <a16:creationId xmlns:a16="http://schemas.microsoft.com/office/drawing/2014/main" id="{DDC6B494-3E2C-429E-1FA5-585157C4850E}"/>
              </a:ext>
            </a:extLst>
          </p:cNvPr>
          <p:cNvSpPr txBox="1"/>
          <p:nvPr/>
        </p:nvSpPr>
        <p:spPr>
          <a:xfrm>
            <a:off x="3657252" y="2759006"/>
            <a:ext cx="1250727" cy="369332"/>
          </a:xfrm>
          <a:prstGeom prst="rect">
            <a:avLst/>
          </a:prstGeom>
          <a:solidFill>
            <a:schemeClr val="bg1"/>
          </a:solidFill>
          <a:ln>
            <a:solidFill>
              <a:srgbClr val="7030A0"/>
            </a:solidFill>
          </a:ln>
        </p:spPr>
        <p:txBody>
          <a:bodyPr wrap="none" rtlCol="0">
            <a:spAutoFit/>
          </a:bodyPr>
          <a:lstStyle/>
          <a:p>
            <a:r>
              <a:rPr lang="en-US" dirty="0">
                <a:solidFill>
                  <a:srgbClr val="7030A0"/>
                </a:solidFill>
                <a:latin typeface="Times New Roman" panose="02020603050405020304" pitchFamily="18" charset="0"/>
                <a:cs typeface="Times New Roman" panose="02020603050405020304" pitchFamily="18" charset="0"/>
              </a:rPr>
              <a:t>B</a:t>
            </a:r>
            <a:r>
              <a:rPr lang="en-US" baseline="-25000" dirty="0">
                <a:solidFill>
                  <a:srgbClr val="7030A0"/>
                </a:solidFill>
                <a:latin typeface="Times New Roman" panose="02020603050405020304" pitchFamily="18" charset="0"/>
                <a:cs typeface="Times New Roman" panose="02020603050405020304" pitchFamily="18" charset="0"/>
              </a:rPr>
              <a:t>p</a:t>
            </a:r>
            <a:r>
              <a:rPr lang="en-US" dirty="0">
                <a:solidFill>
                  <a:srgbClr val="7030A0"/>
                </a:solidFill>
                <a:latin typeface="Times New Roman" panose="02020603050405020304" pitchFamily="18" charset="0"/>
                <a:cs typeface="Times New Roman" panose="02020603050405020304" pitchFamily="18" charset="0"/>
              </a:rPr>
              <a:t> = 11.6 T</a:t>
            </a:r>
            <a:endParaRPr lang="en-GB" dirty="0">
              <a:solidFill>
                <a:srgbClr val="7030A0"/>
              </a:solidFill>
              <a:latin typeface="Times New Roman" panose="02020603050405020304" pitchFamily="18" charset="0"/>
              <a:cs typeface="Times New Roman" panose="02020603050405020304" pitchFamily="18" charset="0"/>
            </a:endParaRPr>
          </a:p>
        </p:txBody>
      </p:sp>
      <p:cxnSp>
        <p:nvCxnSpPr>
          <p:cNvPr id="59" name="Straight Arrow Connector 58">
            <a:extLst>
              <a:ext uri="{FF2B5EF4-FFF2-40B4-BE49-F238E27FC236}">
                <a16:creationId xmlns:a16="http://schemas.microsoft.com/office/drawing/2014/main" id="{0FC172FB-6D36-86B5-DD28-409BA5CBC2B9}"/>
              </a:ext>
            </a:extLst>
          </p:cNvPr>
          <p:cNvCxnSpPr>
            <a:cxnSpLocks/>
            <a:stCxn id="58" idx="2"/>
          </p:cNvCxnSpPr>
          <p:nvPr/>
        </p:nvCxnSpPr>
        <p:spPr>
          <a:xfrm>
            <a:off x="4282615" y="3128338"/>
            <a:ext cx="195724" cy="57733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4E41CAAC-D2B1-E244-1ACF-B5EFC8AD6142}"/>
              </a:ext>
            </a:extLst>
          </p:cNvPr>
          <p:cNvCxnSpPr>
            <a:cxnSpLocks/>
            <a:endCxn id="107" idx="3"/>
          </p:cNvCxnSpPr>
          <p:nvPr/>
        </p:nvCxnSpPr>
        <p:spPr>
          <a:xfrm flipV="1">
            <a:off x="7904959" y="3540573"/>
            <a:ext cx="15082" cy="146367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68EA0B71-A597-2F8E-9722-6AFD216D269E}"/>
              </a:ext>
            </a:extLst>
          </p:cNvPr>
          <p:cNvSpPr/>
          <p:nvPr/>
        </p:nvSpPr>
        <p:spPr>
          <a:xfrm>
            <a:off x="7932743" y="3534225"/>
            <a:ext cx="1202747" cy="2380801"/>
          </a:xfrm>
          <a:custGeom>
            <a:avLst/>
            <a:gdLst>
              <a:gd name="connsiteX0" fmla="*/ 0 w 1182114"/>
              <a:gd name="connsiteY0" fmla="*/ 0 h 2352675"/>
              <a:gd name="connsiteX1" fmla="*/ 47625 w 1182114"/>
              <a:gd name="connsiteY1" fmla="*/ 85725 h 2352675"/>
              <a:gd name="connsiteX2" fmla="*/ 57150 w 1182114"/>
              <a:gd name="connsiteY2" fmla="*/ 114300 h 2352675"/>
              <a:gd name="connsiteX3" fmla="*/ 76200 w 1182114"/>
              <a:gd name="connsiteY3" fmla="*/ 152400 h 2352675"/>
              <a:gd name="connsiteX4" fmla="*/ 95250 w 1182114"/>
              <a:gd name="connsiteY4" fmla="*/ 209550 h 2352675"/>
              <a:gd name="connsiteX5" fmla="*/ 133350 w 1182114"/>
              <a:gd name="connsiteY5" fmla="*/ 266700 h 2352675"/>
              <a:gd name="connsiteX6" fmla="*/ 171450 w 1182114"/>
              <a:gd name="connsiteY6" fmla="*/ 371475 h 2352675"/>
              <a:gd name="connsiteX7" fmla="*/ 190500 w 1182114"/>
              <a:gd name="connsiteY7" fmla="*/ 438150 h 2352675"/>
              <a:gd name="connsiteX8" fmla="*/ 238125 w 1182114"/>
              <a:gd name="connsiteY8" fmla="*/ 504825 h 2352675"/>
              <a:gd name="connsiteX9" fmla="*/ 247650 w 1182114"/>
              <a:gd name="connsiteY9" fmla="*/ 552450 h 2352675"/>
              <a:gd name="connsiteX10" fmla="*/ 276225 w 1182114"/>
              <a:gd name="connsiteY10" fmla="*/ 581025 h 2352675"/>
              <a:gd name="connsiteX11" fmla="*/ 304800 w 1182114"/>
              <a:gd name="connsiteY11" fmla="*/ 628650 h 2352675"/>
              <a:gd name="connsiteX12" fmla="*/ 352425 w 1182114"/>
              <a:gd name="connsiteY12" fmla="*/ 714375 h 2352675"/>
              <a:gd name="connsiteX13" fmla="*/ 361950 w 1182114"/>
              <a:gd name="connsiteY13" fmla="*/ 752475 h 2352675"/>
              <a:gd name="connsiteX14" fmla="*/ 381000 w 1182114"/>
              <a:gd name="connsiteY14" fmla="*/ 781050 h 2352675"/>
              <a:gd name="connsiteX15" fmla="*/ 409575 w 1182114"/>
              <a:gd name="connsiteY15" fmla="*/ 828675 h 2352675"/>
              <a:gd name="connsiteX16" fmla="*/ 438150 w 1182114"/>
              <a:gd name="connsiteY16" fmla="*/ 857250 h 2352675"/>
              <a:gd name="connsiteX17" fmla="*/ 466725 w 1182114"/>
              <a:gd name="connsiteY17" fmla="*/ 904875 h 2352675"/>
              <a:gd name="connsiteX18" fmla="*/ 504825 w 1182114"/>
              <a:gd name="connsiteY18" fmla="*/ 933450 h 2352675"/>
              <a:gd name="connsiteX19" fmla="*/ 523875 w 1182114"/>
              <a:gd name="connsiteY19" fmla="*/ 962025 h 2352675"/>
              <a:gd name="connsiteX20" fmla="*/ 581025 w 1182114"/>
              <a:gd name="connsiteY20" fmla="*/ 1019175 h 2352675"/>
              <a:gd name="connsiteX21" fmla="*/ 609600 w 1182114"/>
              <a:gd name="connsiteY21" fmla="*/ 1047750 h 2352675"/>
              <a:gd name="connsiteX22" fmla="*/ 638175 w 1182114"/>
              <a:gd name="connsiteY22" fmla="*/ 1057275 h 2352675"/>
              <a:gd name="connsiteX23" fmla="*/ 695325 w 1182114"/>
              <a:gd name="connsiteY23" fmla="*/ 1152525 h 2352675"/>
              <a:gd name="connsiteX24" fmla="*/ 714375 w 1182114"/>
              <a:gd name="connsiteY24" fmla="*/ 1181100 h 2352675"/>
              <a:gd name="connsiteX25" fmla="*/ 742950 w 1182114"/>
              <a:gd name="connsiteY25" fmla="*/ 1209675 h 2352675"/>
              <a:gd name="connsiteX26" fmla="*/ 771525 w 1182114"/>
              <a:gd name="connsiteY26" fmla="*/ 1266825 h 2352675"/>
              <a:gd name="connsiteX27" fmla="*/ 800100 w 1182114"/>
              <a:gd name="connsiteY27" fmla="*/ 1295400 h 2352675"/>
              <a:gd name="connsiteX28" fmla="*/ 857250 w 1182114"/>
              <a:gd name="connsiteY28" fmla="*/ 1371600 h 2352675"/>
              <a:gd name="connsiteX29" fmla="*/ 904875 w 1182114"/>
              <a:gd name="connsiteY29" fmla="*/ 1447800 h 2352675"/>
              <a:gd name="connsiteX30" fmla="*/ 914400 w 1182114"/>
              <a:gd name="connsiteY30" fmla="*/ 1476375 h 2352675"/>
              <a:gd name="connsiteX31" fmla="*/ 933450 w 1182114"/>
              <a:gd name="connsiteY31" fmla="*/ 1504950 h 2352675"/>
              <a:gd name="connsiteX32" fmla="*/ 942975 w 1182114"/>
              <a:gd name="connsiteY32" fmla="*/ 1533525 h 2352675"/>
              <a:gd name="connsiteX33" fmla="*/ 962025 w 1182114"/>
              <a:gd name="connsiteY33" fmla="*/ 1581150 h 2352675"/>
              <a:gd name="connsiteX34" fmla="*/ 971550 w 1182114"/>
              <a:gd name="connsiteY34" fmla="*/ 1619250 h 2352675"/>
              <a:gd name="connsiteX35" fmla="*/ 1019175 w 1182114"/>
              <a:gd name="connsiteY35" fmla="*/ 1704975 h 2352675"/>
              <a:gd name="connsiteX36" fmla="*/ 1047750 w 1182114"/>
              <a:gd name="connsiteY36" fmla="*/ 1781175 h 2352675"/>
              <a:gd name="connsiteX37" fmla="*/ 1076325 w 1182114"/>
              <a:gd name="connsiteY37" fmla="*/ 1809750 h 2352675"/>
              <a:gd name="connsiteX38" fmla="*/ 1085850 w 1182114"/>
              <a:gd name="connsiteY38" fmla="*/ 1838325 h 2352675"/>
              <a:gd name="connsiteX39" fmla="*/ 1104900 w 1182114"/>
              <a:gd name="connsiteY39" fmla="*/ 1866900 h 2352675"/>
              <a:gd name="connsiteX40" fmla="*/ 1114425 w 1182114"/>
              <a:gd name="connsiteY40" fmla="*/ 1905000 h 2352675"/>
              <a:gd name="connsiteX41" fmla="*/ 1133475 w 1182114"/>
              <a:gd name="connsiteY41" fmla="*/ 1952625 h 2352675"/>
              <a:gd name="connsiteX42" fmla="*/ 1143000 w 1182114"/>
              <a:gd name="connsiteY42" fmla="*/ 2000250 h 2352675"/>
              <a:gd name="connsiteX43" fmla="*/ 1152525 w 1182114"/>
              <a:gd name="connsiteY43" fmla="*/ 2028825 h 2352675"/>
              <a:gd name="connsiteX44" fmla="*/ 1171575 w 1182114"/>
              <a:gd name="connsiteY44" fmla="*/ 2219325 h 2352675"/>
              <a:gd name="connsiteX45" fmla="*/ 1181100 w 1182114"/>
              <a:gd name="connsiteY45" fmla="*/ 2352675 h 235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82114" h="2352675">
                <a:moveTo>
                  <a:pt x="0" y="0"/>
                </a:moveTo>
                <a:cubicBezTo>
                  <a:pt x="18064" y="30106"/>
                  <a:pt x="33960" y="53841"/>
                  <a:pt x="47625" y="85725"/>
                </a:cubicBezTo>
                <a:cubicBezTo>
                  <a:pt x="51580" y="94953"/>
                  <a:pt x="53195" y="105072"/>
                  <a:pt x="57150" y="114300"/>
                </a:cubicBezTo>
                <a:cubicBezTo>
                  <a:pt x="62743" y="127351"/>
                  <a:pt x="70927" y="139217"/>
                  <a:pt x="76200" y="152400"/>
                </a:cubicBezTo>
                <a:cubicBezTo>
                  <a:pt x="83658" y="171044"/>
                  <a:pt x="84111" y="192842"/>
                  <a:pt x="95250" y="209550"/>
                </a:cubicBezTo>
                <a:lnTo>
                  <a:pt x="133350" y="266700"/>
                </a:lnTo>
                <a:cubicBezTo>
                  <a:pt x="174373" y="430790"/>
                  <a:pt x="129484" y="287542"/>
                  <a:pt x="171450" y="371475"/>
                </a:cubicBezTo>
                <a:cubicBezTo>
                  <a:pt x="182964" y="394502"/>
                  <a:pt x="181345" y="413735"/>
                  <a:pt x="190500" y="438150"/>
                </a:cubicBezTo>
                <a:cubicBezTo>
                  <a:pt x="205544" y="478269"/>
                  <a:pt x="209025" y="475725"/>
                  <a:pt x="238125" y="504825"/>
                </a:cubicBezTo>
                <a:cubicBezTo>
                  <a:pt x="241300" y="520700"/>
                  <a:pt x="240410" y="537970"/>
                  <a:pt x="247650" y="552450"/>
                </a:cubicBezTo>
                <a:cubicBezTo>
                  <a:pt x="253674" y="564498"/>
                  <a:pt x="268143" y="570249"/>
                  <a:pt x="276225" y="581025"/>
                </a:cubicBezTo>
                <a:cubicBezTo>
                  <a:pt x="287333" y="595836"/>
                  <a:pt x="296521" y="612091"/>
                  <a:pt x="304800" y="628650"/>
                </a:cubicBezTo>
                <a:cubicBezTo>
                  <a:pt x="348455" y="715960"/>
                  <a:pt x="296220" y="639435"/>
                  <a:pt x="352425" y="714375"/>
                </a:cubicBezTo>
                <a:cubicBezTo>
                  <a:pt x="355600" y="727075"/>
                  <a:pt x="356793" y="740443"/>
                  <a:pt x="361950" y="752475"/>
                </a:cubicBezTo>
                <a:cubicBezTo>
                  <a:pt x="366459" y="762997"/>
                  <a:pt x="374933" y="771342"/>
                  <a:pt x="381000" y="781050"/>
                </a:cubicBezTo>
                <a:cubicBezTo>
                  <a:pt x="390812" y="796749"/>
                  <a:pt x="398467" y="813864"/>
                  <a:pt x="409575" y="828675"/>
                </a:cubicBezTo>
                <a:cubicBezTo>
                  <a:pt x="417657" y="839451"/>
                  <a:pt x="430068" y="846474"/>
                  <a:pt x="438150" y="857250"/>
                </a:cubicBezTo>
                <a:cubicBezTo>
                  <a:pt x="449258" y="872061"/>
                  <a:pt x="454534" y="890942"/>
                  <a:pt x="466725" y="904875"/>
                </a:cubicBezTo>
                <a:cubicBezTo>
                  <a:pt x="477179" y="916822"/>
                  <a:pt x="493600" y="922225"/>
                  <a:pt x="504825" y="933450"/>
                </a:cubicBezTo>
                <a:cubicBezTo>
                  <a:pt x="512920" y="941545"/>
                  <a:pt x="516270" y="953469"/>
                  <a:pt x="523875" y="962025"/>
                </a:cubicBezTo>
                <a:cubicBezTo>
                  <a:pt x="541773" y="982161"/>
                  <a:pt x="561975" y="1000125"/>
                  <a:pt x="581025" y="1019175"/>
                </a:cubicBezTo>
                <a:cubicBezTo>
                  <a:pt x="590550" y="1028700"/>
                  <a:pt x="596821" y="1043490"/>
                  <a:pt x="609600" y="1047750"/>
                </a:cubicBezTo>
                <a:lnTo>
                  <a:pt x="638175" y="1057275"/>
                </a:lnTo>
                <a:cubicBezTo>
                  <a:pt x="657225" y="1089025"/>
                  <a:pt x="674786" y="1121717"/>
                  <a:pt x="695325" y="1152525"/>
                </a:cubicBezTo>
                <a:cubicBezTo>
                  <a:pt x="701675" y="1162050"/>
                  <a:pt x="707046" y="1172306"/>
                  <a:pt x="714375" y="1181100"/>
                </a:cubicBezTo>
                <a:cubicBezTo>
                  <a:pt x="722999" y="1191448"/>
                  <a:pt x="734326" y="1199327"/>
                  <a:pt x="742950" y="1209675"/>
                </a:cubicBezTo>
                <a:cubicBezTo>
                  <a:pt x="817888" y="1299601"/>
                  <a:pt x="714247" y="1180908"/>
                  <a:pt x="771525" y="1266825"/>
                </a:cubicBezTo>
                <a:cubicBezTo>
                  <a:pt x="778997" y="1278033"/>
                  <a:pt x="792270" y="1284439"/>
                  <a:pt x="800100" y="1295400"/>
                </a:cubicBezTo>
                <a:cubicBezTo>
                  <a:pt x="867805" y="1390188"/>
                  <a:pt x="757725" y="1272075"/>
                  <a:pt x="857250" y="1371600"/>
                </a:cubicBezTo>
                <a:cubicBezTo>
                  <a:pt x="907111" y="1496252"/>
                  <a:pt x="843877" y="1356304"/>
                  <a:pt x="904875" y="1447800"/>
                </a:cubicBezTo>
                <a:cubicBezTo>
                  <a:pt x="910444" y="1456154"/>
                  <a:pt x="909910" y="1467395"/>
                  <a:pt x="914400" y="1476375"/>
                </a:cubicBezTo>
                <a:cubicBezTo>
                  <a:pt x="919520" y="1486614"/>
                  <a:pt x="928330" y="1494711"/>
                  <a:pt x="933450" y="1504950"/>
                </a:cubicBezTo>
                <a:cubicBezTo>
                  <a:pt x="937940" y="1513930"/>
                  <a:pt x="939450" y="1524124"/>
                  <a:pt x="942975" y="1533525"/>
                </a:cubicBezTo>
                <a:cubicBezTo>
                  <a:pt x="948978" y="1549534"/>
                  <a:pt x="956618" y="1564930"/>
                  <a:pt x="962025" y="1581150"/>
                </a:cubicBezTo>
                <a:cubicBezTo>
                  <a:pt x="966165" y="1593569"/>
                  <a:pt x="966688" y="1607095"/>
                  <a:pt x="971550" y="1619250"/>
                </a:cubicBezTo>
                <a:cubicBezTo>
                  <a:pt x="988397" y="1661368"/>
                  <a:pt x="997366" y="1672261"/>
                  <a:pt x="1019175" y="1704975"/>
                </a:cubicBezTo>
                <a:cubicBezTo>
                  <a:pt x="1026845" y="1735656"/>
                  <a:pt x="1028593" y="1754355"/>
                  <a:pt x="1047750" y="1781175"/>
                </a:cubicBezTo>
                <a:cubicBezTo>
                  <a:pt x="1055580" y="1792136"/>
                  <a:pt x="1066800" y="1800225"/>
                  <a:pt x="1076325" y="1809750"/>
                </a:cubicBezTo>
                <a:cubicBezTo>
                  <a:pt x="1079500" y="1819275"/>
                  <a:pt x="1081360" y="1829345"/>
                  <a:pt x="1085850" y="1838325"/>
                </a:cubicBezTo>
                <a:cubicBezTo>
                  <a:pt x="1090970" y="1848564"/>
                  <a:pt x="1100391" y="1856378"/>
                  <a:pt x="1104900" y="1866900"/>
                </a:cubicBezTo>
                <a:cubicBezTo>
                  <a:pt x="1110057" y="1878932"/>
                  <a:pt x="1110285" y="1892581"/>
                  <a:pt x="1114425" y="1905000"/>
                </a:cubicBezTo>
                <a:cubicBezTo>
                  <a:pt x="1119832" y="1921220"/>
                  <a:pt x="1128562" y="1936248"/>
                  <a:pt x="1133475" y="1952625"/>
                </a:cubicBezTo>
                <a:cubicBezTo>
                  <a:pt x="1138127" y="1968132"/>
                  <a:pt x="1139073" y="1984544"/>
                  <a:pt x="1143000" y="2000250"/>
                </a:cubicBezTo>
                <a:cubicBezTo>
                  <a:pt x="1145435" y="2009990"/>
                  <a:pt x="1149350" y="2019300"/>
                  <a:pt x="1152525" y="2028825"/>
                </a:cubicBezTo>
                <a:cubicBezTo>
                  <a:pt x="1180103" y="2221874"/>
                  <a:pt x="1137834" y="1915659"/>
                  <a:pt x="1171575" y="2219325"/>
                </a:cubicBezTo>
                <a:cubicBezTo>
                  <a:pt x="1186704" y="2355486"/>
                  <a:pt x="1181100" y="2143947"/>
                  <a:pt x="1181100" y="2352675"/>
                </a:cubicBezTo>
              </a:path>
            </a:pathLst>
          </a:cu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7" name="Straight Arrow Connector 66">
            <a:extLst>
              <a:ext uri="{FF2B5EF4-FFF2-40B4-BE49-F238E27FC236}">
                <a16:creationId xmlns:a16="http://schemas.microsoft.com/office/drawing/2014/main" id="{A6BE131D-572F-B449-E3C6-2EC38F1CB718}"/>
              </a:ext>
            </a:extLst>
          </p:cNvPr>
          <p:cNvCxnSpPr>
            <a:cxnSpLocks/>
          </p:cNvCxnSpPr>
          <p:nvPr/>
        </p:nvCxnSpPr>
        <p:spPr>
          <a:xfrm flipV="1">
            <a:off x="8652991" y="5260067"/>
            <a:ext cx="25877" cy="292101"/>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12D04B7B-28E6-B711-3520-8A300CE41F6E}"/>
              </a:ext>
            </a:extLst>
          </p:cNvPr>
          <p:cNvCxnSpPr>
            <a:cxnSpLocks/>
            <a:endCxn id="110" idx="2"/>
          </p:cNvCxnSpPr>
          <p:nvPr/>
        </p:nvCxnSpPr>
        <p:spPr>
          <a:xfrm>
            <a:off x="7922423" y="4687202"/>
            <a:ext cx="766763" cy="544062"/>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3" name="Star: 5 Points 132">
            <a:extLst>
              <a:ext uri="{FF2B5EF4-FFF2-40B4-BE49-F238E27FC236}">
                <a16:creationId xmlns:a16="http://schemas.microsoft.com/office/drawing/2014/main" id="{85A4BE42-1BA3-8E53-5508-DD3E01E829F5}"/>
              </a:ext>
            </a:extLst>
          </p:cNvPr>
          <p:cNvSpPr/>
          <p:nvPr/>
        </p:nvSpPr>
        <p:spPr>
          <a:xfrm>
            <a:off x="8596317" y="5161415"/>
            <a:ext cx="206377" cy="200025"/>
          </a:xfrm>
          <a:prstGeom prst="star5">
            <a:avLst/>
          </a:prstGeom>
          <a:solidFill>
            <a:srgbClr val="FFFF0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0660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4287-0C7C-399C-BC64-62A8FC3518F2}"/>
              </a:ext>
            </a:extLst>
          </p:cNvPr>
          <p:cNvSpPr>
            <a:spLocks noGrp="1"/>
          </p:cNvSpPr>
          <p:nvPr>
            <p:ph type="title"/>
          </p:nvPr>
        </p:nvSpPr>
        <p:spPr/>
        <p:txBody>
          <a:bodyPr/>
          <a:lstStyle/>
          <a:p>
            <a:r>
              <a:rPr lang="en-US" dirty="0"/>
              <a:t>Margin</a:t>
            </a:r>
            <a:endParaRPr lang="en-GB" dirty="0"/>
          </a:p>
        </p:txBody>
      </p:sp>
      <p:sp>
        <p:nvSpPr>
          <p:cNvPr id="3" name="Content Placeholder 2">
            <a:extLst>
              <a:ext uri="{FF2B5EF4-FFF2-40B4-BE49-F238E27FC236}">
                <a16:creationId xmlns:a16="http://schemas.microsoft.com/office/drawing/2014/main" id="{68403F64-3857-BC4C-3747-02A16BA61DC2}"/>
              </a:ext>
            </a:extLst>
          </p:cNvPr>
          <p:cNvSpPr>
            <a:spLocks noGrp="1"/>
          </p:cNvSpPr>
          <p:nvPr>
            <p:ph idx="1"/>
          </p:nvPr>
        </p:nvSpPr>
        <p:spPr>
          <a:xfrm>
            <a:off x="1920554" y="980730"/>
            <a:ext cx="8978900" cy="4684927"/>
          </a:xfrm>
        </p:spPr>
        <p:txBody>
          <a:bodyPr/>
          <a:lstStyle/>
          <a:p>
            <a:pPr algn="l"/>
            <a:endParaRPr lang="en-GB" sz="1800" dirty="0"/>
          </a:p>
          <a:p>
            <a:endParaRPr lang="en-GB" dirty="0"/>
          </a:p>
        </p:txBody>
      </p:sp>
      <p:sp>
        <p:nvSpPr>
          <p:cNvPr id="23" name="Content Placeholder 2">
            <a:extLst>
              <a:ext uri="{FF2B5EF4-FFF2-40B4-BE49-F238E27FC236}">
                <a16:creationId xmlns:a16="http://schemas.microsoft.com/office/drawing/2014/main" id="{2ADA3D7E-3F56-A37D-926D-489E201A2BBA}"/>
              </a:ext>
            </a:extLst>
          </p:cNvPr>
          <p:cNvSpPr txBox="1">
            <a:spLocks/>
          </p:cNvSpPr>
          <p:nvPr/>
        </p:nvSpPr>
        <p:spPr>
          <a:xfrm>
            <a:off x="356030" y="1683537"/>
            <a:ext cx="5148995" cy="46477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dirty="0"/>
          </a:p>
          <a:p>
            <a:pPr marL="342900" indent="-342900"/>
            <a:r>
              <a:rPr lang="en-US" sz="1800" dirty="0"/>
              <a:t>Among magnet engineers, a commonly used concept is the </a:t>
            </a:r>
            <a:r>
              <a:rPr lang="en-US" sz="1800" dirty="0" err="1">
                <a:solidFill>
                  <a:srgbClr val="FF0000"/>
                </a:solidFill>
              </a:rPr>
              <a:t>loadline</a:t>
            </a:r>
            <a:r>
              <a:rPr lang="en-US" sz="1800" dirty="0">
                <a:solidFill>
                  <a:srgbClr val="FF0000"/>
                </a:solidFill>
              </a:rPr>
              <a:t> margin</a:t>
            </a:r>
          </a:p>
          <a:p>
            <a:pPr marL="342900" indent="-342900"/>
            <a:endParaRPr lang="en-US" sz="1800" dirty="0">
              <a:solidFill>
                <a:srgbClr val="FF0000"/>
              </a:solidFill>
            </a:endParaRPr>
          </a:p>
          <a:p>
            <a:pPr marL="342900" lvl="1" indent="-342900"/>
            <a:r>
              <a:rPr lang="en-US" sz="1800" dirty="0"/>
              <a:t>The concept is always criticized (not physical) but never replaced: the success of a magnet judged on its ability of reaching the max performance</a:t>
            </a:r>
          </a:p>
          <a:p>
            <a:pPr marL="800100" lvl="2" indent="-342900"/>
            <a:r>
              <a:rPr lang="en-GB" sz="1400" dirty="0" err="1"/>
              <a:t>LL</a:t>
            </a:r>
            <a:r>
              <a:rPr lang="en-GB" sz="1400" baseline="-25000" dirty="0" err="1"/>
              <a:t>margin</a:t>
            </a:r>
            <a:r>
              <a:rPr lang="en-GB" sz="1400" baseline="-25000" dirty="0"/>
              <a:t> </a:t>
            </a:r>
            <a:r>
              <a:rPr lang="en-GB" sz="1400" dirty="0"/>
              <a:t>= 1−I</a:t>
            </a:r>
            <a:r>
              <a:rPr lang="en-GB" sz="1400" baseline="-25000" dirty="0"/>
              <a:t>𝑜𝑝</a:t>
            </a:r>
            <a:r>
              <a:rPr lang="en-GB" sz="1400" dirty="0"/>
              <a:t>/I</a:t>
            </a:r>
            <a:r>
              <a:rPr lang="en-GB" sz="1400" baseline="-25000" dirty="0"/>
              <a:t>𝑆𝑆</a:t>
            </a:r>
          </a:p>
          <a:p>
            <a:pPr marL="800100" lvl="2" indent="-342900"/>
            <a:endParaRPr lang="en-GB" sz="1400" baseline="-25000" dirty="0"/>
          </a:p>
          <a:p>
            <a:r>
              <a:rPr lang="en-GB" sz="1800" dirty="0"/>
              <a:t>High field accelerator magnets typically are design to operate at ≈ 80% of the short sample level (20 % margin)</a:t>
            </a:r>
            <a:endParaRPr lang="en-GB" sz="1800" baseline="-25000" dirty="0"/>
          </a:p>
          <a:p>
            <a:endParaRPr lang="en-GB" sz="1800" dirty="0"/>
          </a:p>
          <a:p>
            <a:endParaRPr lang="en-GB" sz="1800" dirty="0"/>
          </a:p>
        </p:txBody>
      </p:sp>
      <p:graphicFrame>
        <p:nvGraphicFramePr>
          <p:cNvPr id="10" name="Chart 9">
            <a:extLst>
              <a:ext uri="{FF2B5EF4-FFF2-40B4-BE49-F238E27FC236}">
                <a16:creationId xmlns:a16="http://schemas.microsoft.com/office/drawing/2014/main" id="{00000000-0008-0000-0C00-000002000000}"/>
              </a:ext>
            </a:extLst>
          </p:cNvPr>
          <p:cNvGraphicFramePr>
            <a:graphicFrameLocks noGrp="1"/>
          </p:cNvGraphicFramePr>
          <p:nvPr>
            <p:extLst>
              <p:ext uri="{D42A27DB-BD31-4B8C-83A1-F6EECF244321}">
                <p14:modId xmlns:p14="http://schemas.microsoft.com/office/powerpoint/2010/main" val="3986346839"/>
              </p:ext>
            </p:extLst>
          </p:nvPr>
        </p:nvGraphicFramePr>
        <p:xfrm>
          <a:off x="6485355" y="1577906"/>
          <a:ext cx="4938629" cy="410611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BC30C237-CB55-BCEA-37A5-4F8354701347}"/>
              </a:ext>
            </a:extLst>
          </p:cNvPr>
          <p:cNvSpPr txBox="1"/>
          <p:nvPr/>
        </p:nvSpPr>
        <p:spPr>
          <a:xfrm>
            <a:off x="7557669" y="3131317"/>
            <a:ext cx="1677703"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Operation point</a:t>
            </a:r>
            <a:endParaRPr lang="en-GB" dirty="0">
              <a:latin typeface="Times New Roman" panose="02020603050405020304" pitchFamily="18" charset="0"/>
              <a:cs typeface="Times New Roman" panose="02020603050405020304" pitchFamily="18" charset="0"/>
            </a:endParaRPr>
          </a:p>
        </p:txBody>
      </p:sp>
      <p:cxnSp>
        <p:nvCxnSpPr>
          <p:cNvPr id="15" name="Straight Arrow Connector 14">
            <a:extLst>
              <a:ext uri="{FF2B5EF4-FFF2-40B4-BE49-F238E27FC236}">
                <a16:creationId xmlns:a16="http://schemas.microsoft.com/office/drawing/2014/main" id="{6B5ECEFC-153E-8993-CF80-B0032C8716E2}"/>
              </a:ext>
            </a:extLst>
          </p:cNvPr>
          <p:cNvCxnSpPr>
            <a:stCxn id="11" idx="3"/>
          </p:cNvCxnSpPr>
          <p:nvPr/>
        </p:nvCxnSpPr>
        <p:spPr>
          <a:xfrm>
            <a:off x="9235371" y="3315984"/>
            <a:ext cx="300546" cy="2132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5721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C61FA-E499-D284-4C83-77112EB790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A7B22A-45F0-D70C-05D9-9F4900BEDF03}"/>
              </a:ext>
            </a:extLst>
          </p:cNvPr>
          <p:cNvSpPr>
            <a:spLocks noGrp="1"/>
          </p:cNvSpPr>
          <p:nvPr>
            <p:ph type="title"/>
          </p:nvPr>
        </p:nvSpPr>
        <p:spPr/>
        <p:txBody>
          <a:bodyPr/>
          <a:lstStyle/>
          <a:p>
            <a:r>
              <a:rPr lang="en-US" dirty="0"/>
              <a:t>Considerations on margin</a:t>
            </a:r>
            <a:endParaRPr lang="en-GB" dirty="0"/>
          </a:p>
        </p:txBody>
      </p:sp>
      <p:sp>
        <p:nvSpPr>
          <p:cNvPr id="3" name="Content Placeholder 2">
            <a:extLst>
              <a:ext uri="{FF2B5EF4-FFF2-40B4-BE49-F238E27FC236}">
                <a16:creationId xmlns:a16="http://schemas.microsoft.com/office/drawing/2014/main" id="{F39C043E-249E-2EFA-DFA1-11B42ACED0D5}"/>
              </a:ext>
            </a:extLst>
          </p:cNvPr>
          <p:cNvSpPr>
            <a:spLocks noGrp="1"/>
          </p:cNvSpPr>
          <p:nvPr>
            <p:ph idx="1"/>
          </p:nvPr>
        </p:nvSpPr>
        <p:spPr>
          <a:xfrm>
            <a:off x="306805" y="1476128"/>
            <a:ext cx="4952309" cy="4770985"/>
          </a:xfrm>
        </p:spPr>
        <p:txBody>
          <a:bodyPr>
            <a:normAutofit/>
          </a:bodyPr>
          <a:lstStyle/>
          <a:p>
            <a:r>
              <a:rPr lang="en-US" sz="2000" dirty="0"/>
              <a:t>For Nb</a:t>
            </a:r>
            <a:r>
              <a:rPr lang="en-US" sz="2000" baseline="-25000" dirty="0"/>
              <a:t>3</a:t>
            </a:r>
            <a:r>
              <a:rPr lang="en-US" sz="2000" dirty="0"/>
              <a:t>Sn and Nb-Ti the temperature margin depends only on the </a:t>
            </a:r>
            <a:r>
              <a:rPr lang="en-US" sz="2000" dirty="0" err="1"/>
              <a:t>loadline</a:t>
            </a:r>
            <a:r>
              <a:rPr lang="en-US" sz="2000" dirty="0"/>
              <a:t> margin and very weakly on the field. </a:t>
            </a:r>
          </a:p>
          <a:p>
            <a:endParaRPr lang="en-US" sz="2000" dirty="0"/>
          </a:p>
          <a:p>
            <a:r>
              <a:rPr lang="en-US" sz="2000" dirty="0"/>
              <a:t>For a given a material and an operational temperature, load line margin and temperature margin are equivalent</a:t>
            </a:r>
          </a:p>
          <a:p>
            <a:endParaRPr lang="en-US" sz="2000" dirty="0"/>
          </a:p>
          <a:p>
            <a:r>
              <a:rPr lang="en-US" sz="2000" dirty="0"/>
              <a:t>For a given LL margin, Nb</a:t>
            </a:r>
            <a:r>
              <a:rPr lang="en-US" sz="2000" baseline="-25000" dirty="0"/>
              <a:t>3</a:t>
            </a:r>
            <a:r>
              <a:rPr lang="en-US" sz="2000" dirty="0"/>
              <a:t>Sn T margin is about 2.5 times greater than </a:t>
            </a:r>
            <a:r>
              <a:rPr lang="en-US" sz="2000" dirty="0" err="1"/>
              <a:t>NbTi</a:t>
            </a:r>
            <a:r>
              <a:rPr lang="en-US" sz="2000" dirty="0"/>
              <a:t> T margin</a:t>
            </a:r>
          </a:p>
          <a:p>
            <a:endParaRPr lang="en-GB" sz="2000" dirty="0"/>
          </a:p>
        </p:txBody>
      </p:sp>
      <p:pic>
        <p:nvPicPr>
          <p:cNvPr id="4" name="Picture 3">
            <a:extLst>
              <a:ext uri="{FF2B5EF4-FFF2-40B4-BE49-F238E27FC236}">
                <a16:creationId xmlns:a16="http://schemas.microsoft.com/office/drawing/2014/main" id="{C21715CD-9BC9-13B6-CE14-020A132A355C}"/>
              </a:ext>
            </a:extLst>
          </p:cNvPr>
          <p:cNvPicPr>
            <a:picLocks noChangeAspect="1"/>
          </p:cNvPicPr>
          <p:nvPr/>
        </p:nvPicPr>
        <p:blipFill>
          <a:blip r:embed="rId2"/>
          <a:stretch>
            <a:fillRect/>
          </a:stretch>
        </p:blipFill>
        <p:spPr>
          <a:xfrm>
            <a:off x="6167498" y="1320486"/>
            <a:ext cx="5186302" cy="3888079"/>
          </a:xfrm>
          <a:prstGeom prst="rect">
            <a:avLst/>
          </a:prstGeom>
        </p:spPr>
      </p:pic>
      <p:graphicFrame>
        <p:nvGraphicFramePr>
          <p:cNvPr id="5" name="Table 4">
            <a:extLst>
              <a:ext uri="{FF2B5EF4-FFF2-40B4-BE49-F238E27FC236}">
                <a16:creationId xmlns:a16="http://schemas.microsoft.com/office/drawing/2014/main" id="{16F1AAE6-503F-23FC-6DDE-7286F429BC2D}"/>
              </a:ext>
            </a:extLst>
          </p:cNvPr>
          <p:cNvGraphicFramePr>
            <a:graphicFrameLocks noGrp="1"/>
          </p:cNvGraphicFramePr>
          <p:nvPr/>
        </p:nvGraphicFramePr>
        <p:xfrm>
          <a:off x="3354327" y="5375057"/>
          <a:ext cx="5483347" cy="1013460"/>
        </p:xfrm>
        <a:graphic>
          <a:graphicData uri="http://schemas.openxmlformats.org/drawingml/2006/table">
            <a:tbl>
              <a:tblPr>
                <a:tableStyleId>{5C22544A-7EE6-4342-B048-85BDC9FD1C3A}</a:tableStyleId>
              </a:tblPr>
              <a:tblGrid>
                <a:gridCol w="2673087">
                  <a:extLst>
                    <a:ext uri="{9D8B030D-6E8A-4147-A177-3AD203B41FA5}">
                      <a16:colId xmlns:a16="http://schemas.microsoft.com/office/drawing/2014/main" val="2387932343"/>
                    </a:ext>
                  </a:extLst>
                </a:gridCol>
                <a:gridCol w="1405130">
                  <a:extLst>
                    <a:ext uri="{9D8B030D-6E8A-4147-A177-3AD203B41FA5}">
                      <a16:colId xmlns:a16="http://schemas.microsoft.com/office/drawing/2014/main" val="3587161575"/>
                    </a:ext>
                  </a:extLst>
                </a:gridCol>
                <a:gridCol w="1405130">
                  <a:extLst>
                    <a:ext uri="{9D8B030D-6E8A-4147-A177-3AD203B41FA5}">
                      <a16:colId xmlns:a16="http://schemas.microsoft.com/office/drawing/2014/main" val="1511750189"/>
                    </a:ext>
                  </a:extLst>
                </a:gridCol>
              </a:tblGrid>
              <a:tr h="70327">
                <a:tc gridSpan="3">
                  <a:txBody>
                    <a:bodyPr/>
                    <a:lstStyle/>
                    <a:p>
                      <a:pPr algn="ctr" fontAlgn="b"/>
                      <a:r>
                        <a:rPr lang="en-GB" sz="1600" b="1" i="0" u="none" strike="noStrike" dirty="0">
                          <a:solidFill>
                            <a:schemeClr val="tx2"/>
                          </a:solidFill>
                          <a:effectLst/>
                          <a:latin typeface="Times New Roman" panose="02020603050405020304" pitchFamily="18" charset="0"/>
                          <a:cs typeface="Times New Roman" panose="02020603050405020304" pitchFamily="18" charset="0"/>
                        </a:rPr>
                        <a:t>Temperature margins at</a:t>
                      </a:r>
                      <a:r>
                        <a:rPr lang="en-GB" sz="1600" b="1" i="0" u="none" strike="noStrike" baseline="0" dirty="0">
                          <a:solidFill>
                            <a:schemeClr val="tx2"/>
                          </a:solidFill>
                          <a:effectLst/>
                          <a:latin typeface="Times New Roman" panose="02020603050405020304" pitchFamily="18" charset="0"/>
                          <a:cs typeface="Times New Roman" panose="02020603050405020304" pitchFamily="18" charset="0"/>
                        </a:rPr>
                        <a:t> 20% on </a:t>
                      </a:r>
                      <a:r>
                        <a:rPr lang="en-GB" sz="1600" b="1" i="0" u="none" strike="noStrike" baseline="0" dirty="0" err="1">
                          <a:solidFill>
                            <a:schemeClr val="tx2"/>
                          </a:solidFill>
                          <a:effectLst/>
                          <a:latin typeface="Times New Roman" panose="02020603050405020304" pitchFamily="18" charset="0"/>
                          <a:cs typeface="Times New Roman" panose="02020603050405020304" pitchFamily="18" charset="0"/>
                        </a:rPr>
                        <a:t>loadline</a:t>
                      </a:r>
                      <a:endParaRPr lang="en-GB" sz="1600" b="1"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fontAlgn="b"/>
                      <a:endParaRPr lang="en-GB" sz="16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70327">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Operational temperature</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1.9 K</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4.2 K</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83614781"/>
                  </a:ext>
                </a:extLst>
              </a:tr>
              <a:tr h="70327">
                <a:tc>
                  <a:txBody>
                    <a:bodyPr/>
                    <a:lstStyle/>
                    <a:p>
                      <a:pPr algn="ctr" fontAlgn="b"/>
                      <a:r>
                        <a:rPr lang="en-GB" sz="1600" u="none" strike="noStrike">
                          <a:solidFill>
                            <a:schemeClr val="tx2"/>
                          </a:solidFill>
                          <a:effectLst/>
                          <a:latin typeface="Times New Roman" panose="02020603050405020304" pitchFamily="18" charset="0"/>
                          <a:cs typeface="Times New Roman" panose="02020603050405020304" pitchFamily="18" charset="0"/>
                        </a:rPr>
                        <a:t>Nb-Ti</a:t>
                      </a:r>
                      <a:endParaRPr lang="en-GB" sz="1600" b="0" i="0" u="none" strike="noStrike">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2.1 K</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1.2 K</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2540159"/>
                  </a:ext>
                </a:extLst>
              </a:tr>
              <a:tr h="70327">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Nb</a:t>
                      </a:r>
                      <a:r>
                        <a:rPr lang="en-GB" sz="1600" u="none" strike="noStrike" baseline="-25000" dirty="0">
                          <a:solidFill>
                            <a:schemeClr val="tx2"/>
                          </a:solidFill>
                          <a:effectLst/>
                          <a:latin typeface="Times New Roman" panose="02020603050405020304" pitchFamily="18" charset="0"/>
                          <a:cs typeface="Times New Roman" panose="02020603050405020304" pitchFamily="18" charset="0"/>
                        </a:rPr>
                        <a:t>3</a:t>
                      </a:r>
                      <a:r>
                        <a:rPr lang="en-GB" sz="1600" u="none" strike="noStrike" dirty="0">
                          <a:solidFill>
                            <a:schemeClr val="tx2"/>
                          </a:solidFill>
                          <a:effectLst/>
                          <a:latin typeface="Times New Roman" panose="02020603050405020304" pitchFamily="18" charset="0"/>
                          <a:cs typeface="Times New Roman" panose="02020603050405020304" pitchFamily="18" charset="0"/>
                        </a:rPr>
                        <a:t>Sn</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4.5 K</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600" u="none" strike="noStrike" dirty="0">
                          <a:solidFill>
                            <a:schemeClr val="tx2"/>
                          </a:solidFill>
                          <a:effectLst/>
                          <a:latin typeface="Times New Roman" panose="02020603050405020304" pitchFamily="18" charset="0"/>
                          <a:cs typeface="Times New Roman" panose="02020603050405020304" pitchFamily="18" charset="0"/>
                        </a:rPr>
                        <a:t>3.0 K</a:t>
                      </a:r>
                      <a:endParaRPr lang="en-GB" sz="1600" b="0" i="0" u="none" strike="noStrike" dirty="0">
                        <a:solidFill>
                          <a:schemeClr val="tx2"/>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0489787"/>
                  </a:ext>
                </a:extLst>
              </a:tr>
            </a:tbl>
          </a:graphicData>
        </a:graphic>
      </p:graphicFrame>
      <p:sp>
        <p:nvSpPr>
          <p:cNvPr id="6" name="TextBox 5">
            <a:extLst>
              <a:ext uri="{FF2B5EF4-FFF2-40B4-BE49-F238E27FC236}">
                <a16:creationId xmlns:a16="http://schemas.microsoft.com/office/drawing/2014/main" id="{7B25E388-7902-6871-81E4-76131976DD31}"/>
              </a:ext>
            </a:extLst>
          </p:cNvPr>
          <p:cNvSpPr txBox="1"/>
          <p:nvPr/>
        </p:nvSpPr>
        <p:spPr>
          <a:xfrm>
            <a:off x="10160668" y="1997242"/>
            <a:ext cx="761747" cy="369332"/>
          </a:xfrm>
          <a:prstGeom prst="rect">
            <a:avLst/>
          </a:prstGeom>
          <a:noFill/>
        </p:spPr>
        <p:txBody>
          <a:bodyPr wrap="none" rtlCol="0">
            <a:spAutoFit/>
          </a:bodyPr>
          <a:lstStyle/>
          <a:p>
            <a:r>
              <a:rPr lang="en-US" dirty="0"/>
              <a:t>Nb</a:t>
            </a:r>
            <a:r>
              <a:rPr lang="en-US" baseline="-25000" dirty="0"/>
              <a:t>3</a:t>
            </a:r>
            <a:r>
              <a:rPr lang="en-US" dirty="0"/>
              <a:t>Sn</a:t>
            </a:r>
            <a:endParaRPr lang="en-GB" dirty="0"/>
          </a:p>
        </p:txBody>
      </p:sp>
    </p:spTree>
    <p:extLst>
      <p:ext uri="{BB962C8B-B14F-4D97-AF65-F5344CB8AC3E}">
        <p14:creationId xmlns:p14="http://schemas.microsoft.com/office/powerpoint/2010/main" val="3940506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24E54-9DF8-0E4E-11D2-307BABCE8707}"/>
              </a:ext>
            </a:extLst>
          </p:cNvPr>
          <p:cNvSpPr>
            <a:spLocks noGrp="1"/>
          </p:cNvSpPr>
          <p:nvPr>
            <p:ph type="title"/>
          </p:nvPr>
        </p:nvSpPr>
        <p:spPr/>
        <p:txBody>
          <a:bodyPr/>
          <a:lstStyle/>
          <a:p>
            <a:r>
              <a:rPr lang="en-US" dirty="0"/>
              <a:t>Quench definition</a:t>
            </a:r>
            <a:endParaRPr lang="en-GB" dirty="0"/>
          </a:p>
        </p:txBody>
      </p:sp>
      <p:pic>
        <p:nvPicPr>
          <p:cNvPr id="4" name="Picture 1" descr="G:\Workspaces\s\shortmod\Develop\labo 927\HFM\927_general pictures\110NIKON\DSCN5865.JPG">
            <a:extLst>
              <a:ext uri="{FF2B5EF4-FFF2-40B4-BE49-F238E27FC236}">
                <a16:creationId xmlns:a16="http://schemas.microsoft.com/office/drawing/2014/main" id="{EE032332-C819-7C54-0FBC-007D579D637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31387" y="4771695"/>
            <a:ext cx="1423136" cy="1067352"/>
          </a:xfrm>
          <a:prstGeom prst="rect">
            <a:avLst/>
          </a:prstGeom>
          <a:noFill/>
          <a:extLst>
            <a:ext uri="{909E8E84-426E-40DD-AFC4-6F175D3DCCD1}">
              <a14:hiddenFill xmlns:a14="http://schemas.microsoft.com/office/drawing/2010/main">
                <a:solidFill>
                  <a:srgbClr val="FFFFFF"/>
                </a:solidFill>
              </a14:hiddenFill>
            </a:ext>
          </a:extLst>
        </p:spPr>
      </p:pic>
      <p:sp>
        <p:nvSpPr>
          <p:cNvPr id="5" name="2 Marcador de contenido">
            <a:extLst>
              <a:ext uri="{FF2B5EF4-FFF2-40B4-BE49-F238E27FC236}">
                <a16:creationId xmlns:a16="http://schemas.microsoft.com/office/drawing/2014/main" id="{0B4F2584-0DEE-4C36-1FB3-CEF3B774D4FE}"/>
              </a:ext>
            </a:extLst>
          </p:cNvPr>
          <p:cNvSpPr txBox="1">
            <a:spLocks/>
          </p:cNvSpPr>
          <p:nvPr/>
        </p:nvSpPr>
        <p:spPr>
          <a:xfrm>
            <a:off x="418151" y="1501221"/>
            <a:ext cx="8975496" cy="11497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76" indent="0">
              <a:buNone/>
            </a:pPr>
            <a:r>
              <a:rPr lang="en-GB" altLang="en-US" b="1" dirty="0">
                <a:solidFill>
                  <a:srgbClr val="FF0000"/>
                </a:solidFill>
              </a:rPr>
              <a:t>Quench</a:t>
            </a:r>
            <a:r>
              <a:rPr lang="en-GB" altLang="en-US" dirty="0"/>
              <a:t> = irreversible transition </a:t>
            </a:r>
            <a:r>
              <a:rPr lang="en-GB" altLang="en-US" dirty="0">
                <a:sym typeface="Wingdings" pitchFamily="2" charset="2"/>
              </a:rPr>
              <a:t>to normal state</a:t>
            </a:r>
          </a:p>
          <a:p>
            <a:pPr lvl="1"/>
            <a:r>
              <a:rPr lang="en-GB" altLang="en-US" sz="1800" b="1" dirty="0">
                <a:solidFill>
                  <a:srgbClr val="FF0000"/>
                </a:solidFill>
                <a:sym typeface="Wingdings" pitchFamily="2" charset="2"/>
              </a:rPr>
              <a:t>Heat generation &gt; cooling</a:t>
            </a:r>
            <a:endParaRPr lang="en-GB" altLang="en-US" sz="1800" b="1" dirty="0">
              <a:solidFill>
                <a:srgbClr val="FF0000"/>
              </a:solidFill>
            </a:endParaRPr>
          </a:p>
        </p:txBody>
      </p:sp>
      <p:sp>
        <p:nvSpPr>
          <p:cNvPr id="7" name="5 Rectángulo">
            <a:extLst>
              <a:ext uri="{FF2B5EF4-FFF2-40B4-BE49-F238E27FC236}">
                <a16:creationId xmlns:a16="http://schemas.microsoft.com/office/drawing/2014/main" id="{F90F63AD-CA42-A342-09B0-9D6DDFFB496A}"/>
              </a:ext>
            </a:extLst>
          </p:cNvPr>
          <p:cNvSpPr/>
          <p:nvPr/>
        </p:nvSpPr>
        <p:spPr>
          <a:xfrm>
            <a:off x="6545387" y="4034860"/>
            <a:ext cx="4572000" cy="646331"/>
          </a:xfrm>
          <a:prstGeom prst="rect">
            <a:avLst/>
          </a:prstGeom>
        </p:spPr>
        <p:txBody>
          <a:bodyPr>
            <a:spAutoFit/>
          </a:bodyPr>
          <a:lstStyle/>
          <a:p>
            <a:pPr marL="0" lvl="1"/>
            <a:r>
              <a:rPr lang="en-GB" altLang="en-US" b="1" dirty="0">
                <a:solidFill>
                  <a:srgbClr val="FF0000"/>
                </a:solidFill>
                <a:latin typeface="Times New Roman" panose="02020603050405020304" pitchFamily="18" charset="0"/>
                <a:cs typeface="Times New Roman" panose="02020603050405020304" pitchFamily="18" charset="0"/>
              </a:rPr>
              <a:t>thermal energy </a:t>
            </a:r>
            <a:r>
              <a:rPr lang="en-GB" altLang="en-US" dirty="0">
                <a:solidFill>
                  <a:srgbClr val="002060"/>
                </a:solidFill>
                <a:latin typeface="Times New Roman" panose="02020603050405020304" pitchFamily="18" charset="0"/>
                <a:cs typeface="Times New Roman" panose="02020603050405020304" pitchFamily="18" charset="0"/>
              </a:rPr>
              <a:t>(redistribute the energy in the whole coil volume, </a:t>
            </a:r>
            <a:r>
              <a:rPr lang="en-GB" altLang="en-US" u="sng" dirty="0">
                <a:solidFill>
                  <a:srgbClr val="002060"/>
                </a:solidFill>
                <a:latin typeface="Times New Roman" panose="02020603050405020304" pitchFamily="18" charset="0"/>
                <a:cs typeface="Times New Roman" panose="02020603050405020304" pitchFamily="18" charset="0"/>
              </a:rPr>
              <a:t>joule heating</a:t>
            </a:r>
            <a:r>
              <a:rPr lang="en-GB" altLang="en-US" dirty="0">
                <a:solidFill>
                  <a:srgbClr val="002060"/>
                </a:solidFill>
                <a:latin typeface="Times New Roman" panose="02020603050405020304" pitchFamily="18" charset="0"/>
                <a:cs typeface="Times New Roman" panose="02020603050405020304" pitchFamily="18" charset="0"/>
              </a:rPr>
              <a:t>)</a:t>
            </a:r>
          </a:p>
        </p:txBody>
      </p:sp>
      <p:sp>
        <p:nvSpPr>
          <p:cNvPr id="8" name="7 Rectángulo">
            <a:extLst>
              <a:ext uri="{FF2B5EF4-FFF2-40B4-BE49-F238E27FC236}">
                <a16:creationId xmlns:a16="http://schemas.microsoft.com/office/drawing/2014/main" id="{7D0E6391-DA28-EDA6-BA59-279C3E6D9B87}"/>
              </a:ext>
            </a:extLst>
          </p:cNvPr>
          <p:cNvSpPr/>
          <p:nvPr/>
        </p:nvSpPr>
        <p:spPr>
          <a:xfrm>
            <a:off x="1031451" y="4043283"/>
            <a:ext cx="8964016" cy="369332"/>
          </a:xfrm>
          <a:prstGeom prst="rect">
            <a:avLst/>
          </a:prstGeom>
        </p:spPr>
        <p:txBody>
          <a:bodyPr wrap="square">
            <a:spAutoFit/>
          </a:bodyPr>
          <a:lstStyle/>
          <a:p>
            <a:pPr marL="0" lvl="1"/>
            <a:r>
              <a:rPr lang="en-GB" altLang="en-US" dirty="0">
                <a:solidFill>
                  <a:srgbClr val="002060"/>
                </a:solidFill>
                <a:latin typeface="Times New Roman" panose="02020603050405020304" pitchFamily="18" charset="0"/>
                <a:cs typeface="Times New Roman" panose="02020603050405020304" pitchFamily="18" charset="0"/>
              </a:rPr>
              <a:t>Conversion</a:t>
            </a:r>
            <a:r>
              <a:rPr lang="en-GB" altLang="en-US" dirty="0">
                <a:latin typeface="Times New Roman" panose="02020603050405020304" pitchFamily="18" charset="0"/>
                <a:cs typeface="Times New Roman" panose="02020603050405020304" pitchFamily="18" charset="0"/>
              </a:rPr>
              <a:t>  </a:t>
            </a:r>
            <a:r>
              <a:rPr lang="en-GB" altLang="en-US" b="1" dirty="0">
                <a:solidFill>
                  <a:srgbClr val="FF0000"/>
                </a:solidFill>
                <a:latin typeface="Times New Roman" panose="02020603050405020304" pitchFamily="18" charset="0"/>
                <a:cs typeface="Times New Roman" panose="02020603050405020304" pitchFamily="18" charset="0"/>
              </a:rPr>
              <a:t>magnetic energy</a:t>
            </a:r>
          </a:p>
        </p:txBody>
      </p:sp>
      <p:sp>
        <p:nvSpPr>
          <p:cNvPr id="12" name="11 Rectángulo">
            <a:extLst>
              <a:ext uri="{FF2B5EF4-FFF2-40B4-BE49-F238E27FC236}">
                <a16:creationId xmlns:a16="http://schemas.microsoft.com/office/drawing/2014/main" id="{B46A12B3-18E1-F94D-5666-803EF6485B6E}"/>
              </a:ext>
            </a:extLst>
          </p:cNvPr>
          <p:cNvSpPr/>
          <p:nvPr/>
        </p:nvSpPr>
        <p:spPr>
          <a:xfrm>
            <a:off x="418151" y="3105723"/>
            <a:ext cx="6673622" cy="523220"/>
          </a:xfrm>
          <a:prstGeom prst="rect">
            <a:avLst/>
          </a:prstGeom>
        </p:spPr>
        <p:txBody>
          <a:bodyPr wrap="none">
            <a:spAutoFit/>
          </a:bodyPr>
          <a:lstStyle/>
          <a:p>
            <a:r>
              <a:rPr lang="en-GB" altLang="en-US" sz="2800" b="1" dirty="0">
                <a:solidFill>
                  <a:srgbClr val="FF0000"/>
                </a:solidFill>
                <a:latin typeface="Times New Roman" panose="02020603050405020304" pitchFamily="18" charset="0"/>
                <a:cs typeface="Times New Roman" panose="02020603050405020304" pitchFamily="18" charset="0"/>
              </a:rPr>
              <a:t>What do we do when a magnet quenches? </a:t>
            </a:r>
            <a:endParaRPr lang="en-GB" altLang="en-US" sz="2800" dirty="0">
              <a:latin typeface="Times New Roman" panose="02020603050405020304" pitchFamily="18" charset="0"/>
              <a:cs typeface="Times New Roman" panose="02020603050405020304" pitchFamily="18" charset="0"/>
            </a:endParaRPr>
          </a:p>
        </p:txBody>
      </p:sp>
      <p:pic>
        <p:nvPicPr>
          <p:cNvPr id="13" name="Picture 29">
            <a:extLst>
              <a:ext uri="{FF2B5EF4-FFF2-40B4-BE49-F238E27FC236}">
                <a16:creationId xmlns:a16="http://schemas.microsoft.com/office/drawing/2014/main" id="{A8567F8B-CBF7-A769-D3D0-944834744247}"/>
              </a:ext>
            </a:extLst>
          </p:cNvPr>
          <p:cNvPicPr>
            <a:picLocks noChangeAspect="1" noChangeArrowheads="1"/>
          </p:cNvPicPr>
          <p:nvPr/>
        </p:nvPicPr>
        <p:blipFill>
          <a:blip r:embed="rId3"/>
          <a:srcRect/>
          <a:stretch>
            <a:fillRect/>
          </a:stretch>
        </p:blipFill>
        <p:spPr bwMode="auto">
          <a:xfrm>
            <a:off x="2696099" y="4725936"/>
            <a:ext cx="2209800"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mc:AlternateContent xmlns:mc="http://schemas.openxmlformats.org/markup-compatibility/2006" xmlns:a14="http://schemas.microsoft.com/office/drawing/2010/main">
        <mc:Choice Requires="a14">
          <p:sp>
            <p:nvSpPr>
              <p:cNvPr id="14" name="13 Objeto">
                <a:extLst>
                  <a:ext uri="{FF2B5EF4-FFF2-40B4-BE49-F238E27FC236}">
                    <a16:creationId xmlns:a16="http://schemas.microsoft.com/office/drawing/2014/main" id="{C561D83C-5DBF-2FF7-7F18-F6F9EA798355}"/>
                  </a:ext>
                </a:extLst>
              </p:cNvPr>
              <p:cNvSpPr txBox="1"/>
              <p:nvPr/>
            </p:nvSpPr>
            <p:spPr bwMode="auto">
              <a:xfrm>
                <a:off x="7171029" y="4901166"/>
                <a:ext cx="582613" cy="455613"/>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𝐽</m:t>
                          </m:r>
                        </m:e>
                        <m:sup>
                          <m:r>
                            <a:rPr lang="en-GB" i="1">
                              <a:solidFill>
                                <a:srgbClr val="000000"/>
                              </a:solidFill>
                              <a:latin typeface="Cambria Math" panose="02040503050406030204" pitchFamily="18" charset="0"/>
                            </a:rPr>
                            <m:t>2</m:t>
                          </m:r>
                        </m:sup>
                      </m:sSup>
                      <m:r>
                        <a:rPr lang="en-GB" i="1">
                          <a:solidFill>
                            <a:srgbClr val="000000"/>
                          </a:solidFill>
                          <a:latin typeface="Cambria Math" panose="02040503050406030204" pitchFamily="18" charset="0"/>
                        </a:rPr>
                        <m:t>𝜂</m:t>
                      </m:r>
                    </m:oMath>
                  </m:oMathPara>
                </a14:m>
                <a:endParaRPr lang="en-GB" dirty="0"/>
              </a:p>
            </p:txBody>
          </p:sp>
        </mc:Choice>
        <mc:Fallback xmlns="">
          <p:sp>
            <p:nvSpPr>
              <p:cNvPr id="14" name="13 Objeto">
                <a:extLst>
                  <a:ext uri="{FF2B5EF4-FFF2-40B4-BE49-F238E27FC236}">
                    <a16:creationId xmlns:a16="http://schemas.microsoft.com/office/drawing/2014/main" id="{C561D83C-5DBF-2FF7-7F18-F6F9EA798355}"/>
                  </a:ext>
                </a:extLst>
              </p:cNvPr>
              <p:cNvSpPr txBox="1">
                <a:spLocks noRot="1" noChangeAspect="1" noMove="1" noResize="1" noEditPoints="1" noAdjustHandles="1" noChangeArrowheads="1" noChangeShapeType="1" noTextEdit="1"/>
              </p:cNvSpPr>
              <p:nvPr/>
            </p:nvSpPr>
            <p:spPr bwMode="auto">
              <a:xfrm>
                <a:off x="7171029" y="4901166"/>
                <a:ext cx="582613" cy="455613"/>
              </a:xfrm>
              <a:prstGeom prst="rect">
                <a:avLst/>
              </a:prstGeom>
              <a:blipFill>
                <a:blip r:embed="rId4"/>
                <a:stretch>
                  <a:fillRect l="-2083"/>
                </a:stretch>
              </a:blipFill>
              <a:ln>
                <a:noFill/>
              </a:ln>
              <a:effectLst/>
            </p:spPr>
            <p:txBody>
              <a:bodyPr/>
              <a:lstStyle/>
              <a:p>
                <a:r>
                  <a:rPr lang="en-GB">
                    <a:noFill/>
                  </a:rPr>
                  <a:t> </a:t>
                </a:r>
              </a:p>
            </p:txBody>
          </p:sp>
        </mc:Fallback>
      </mc:AlternateContent>
      <p:cxnSp>
        <p:nvCxnSpPr>
          <p:cNvPr id="15" name="15 Conector recto de flecha">
            <a:extLst>
              <a:ext uri="{FF2B5EF4-FFF2-40B4-BE49-F238E27FC236}">
                <a16:creationId xmlns:a16="http://schemas.microsoft.com/office/drawing/2014/main" id="{C4C57164-7C27-E9F8-03AA-D329DBF3F3B7}"/>
              </a:ext>
            </a:extLst>
          </p:cNvPr>
          <p:cNvCxnSpPr/>
          <p:nvPr/>
        </p:nvCxnSpPr>
        <p:spPr>
          <a:xfrm>
            <a:off x="5751954" y="5128972"/>
            <a:ext cx="424213" cy="0"/>
          </a:xfrm>
          <a:prstGeom prst="straightConnector1">
            <a:avLst/>
          </a:prstGeom>
          <a:ln>
            <a:solidFill>
              <a:schemeClr val="tx2"/>
            </a:solidFill>
            <a:tailEnd type="arrow"/>
          </a:ln>
        </p:spPr>
        <p:style>
          <a:lnRef idx="1">
            <a:schemeClr val="dk1"/>
          </a:lnRef>
          <a:fillRef idx="0">
            <a:schemeClr val="dk1"/>
          </a:fillRef>
          <a:effectRef idx="0">
            <a:schemeClr val="dk1"/>
          </a:effectRef>
          <a:fontRef idx="minor">
            <a:schemeClr val="tx1"/>
          </a:fontRef>
        </p:style>
      </p:cxnSp>
      <p:cxnSp>
        <p:nvCxnSpPr>
          <p:cNvPr id="16" name="17 Conector recto de flecha">
            <a:extLst>
              <a:ext uri="{FF2B5EF4-FFF2-40B4-BE49-F238E27FC236}">
                <a16:creationId xmlns:a16="http://schemas.microsoft.com/office/drawing/2014/main" id="{5B62B40F-A473-FB10-7E8B-53F3B0657378}"/>
              </a:ext>
            </a:extLst>
          </p:cNvPr>
          <p:cNvCxnSpPr/>
          <p:nvPr/>
        </p:nvCxnSpPr>
        <p:spPr>
          <a:xfrm>
            <a:off x="5243188" y="4350723"/>
            <a:ext cx="424213" cy="0"/>
          </a:xfrm>
          <a:prstGeom prst="straightConnector1">
            <a:avLst/>
          </a:prstGeom>
          <a:ln>
            <a:solidFill>
              <a:schemeClr val="tx2"/>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73263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53700-27C0-E86F-FE32-90F74C683343}"/>
              </a:ext>
            </a:extLst>
          </p:cNvPr>
          <p:cNvSpPr>
            <a:spLocks noGrp="1"/>
          </p:cNvSpPr>
          <p:nvPr>
            <p:ph type="title"/>
          </p:nvPr>
        </p:nvSpPr>
        <p:spPr/>
        <p:txBody>
          <a:bodyPr/>
          <a:lstStyle/>
          <a:p>
            <a:r>
              <a:rPr lang="en-US" dirty="0"/>
              <a:t>Quench: why it can be a problem ?</a:t>
            </a:r>
            <a:endParaRPr lang="en-GB" dirty="0"/>
          </a:p>
        </p:txBody>
      </p:sp>
      <p:sp>
        <p:nvSpPr>
          <p:cNvPr id="3" name="Content Placeholder 2">
            <a:extLst>
              <a:ext uri="{FF2B5EF4-FFF2-40B4-BE49-F238E27FC236}">
                <a16:creationId xmlns:a16="http://schemas.microsoft.com/office/drawing/2014/main" id="{81543FD4-B43C-3BD0-9798-32BB96D7B024}"/>
              </a:ext>
            </a:extLst>
          </p:cNvPr>
          <p:cNvSpPr>
            <a:spLocks noGrp="1"/>
          </p:cNvSpPr>
          <p:nvPr>
            <p:ph idx="1"/>
          </p:nvPr>
        </p:nvSpPr>
        <p:spPr/>
        <p:txBody>
          <a:bodyPr>
            <a:normAutofit/>
          </a:bodyPr>
          <a:lstStyle/>
          <a:p>
            <a:r>
              <a:rPr lang="en-US" sz="2000" dirty="0"/>
              <a:t>Quench is the result of the resistive transition, leading to appearance of </a:t>
            </a:r>
            <a:r>
              <a:rPr lang="en-US" sz="2000" dirty="0">
                <a:solidFill>
                  <a:srgbClr val="FF0000"/>
                </a:solidFill>
              </a:rPr>
              <a:t>voltage</a:t>
            </a:r>
            <a:r>
              <a:rPr lang="en-US" sz="2000" dirty="0"/>
              <a:t>, </a:t>
            </a:r>
            <a:r>
              <a:rPr lang="en-US" sz="2000" dirty="0">
                <a:solidFill>
                  <a:srgbClr val="FF0000"/>
                </a:solidFill>
              </a:rPr>
              <a:t>temperature increase</a:t>
            </a:r>
            <a:r>
              <a:rPr lang="en-US" sz="2000" dirty="0"/>
              <a:t>, thermal and electro-magnetic </a:t>
            </a:r>
            <a:r>
              <a:rPr lang="en-US" sz="2000" dirty="0">
                <a:solidFill>
                  <a:srgbClr val="FF0000"/>
                </a:solidFill>
              </a:rPr>
              <a:t>forces</a:t>
            </a:r>
            <a:r>
              <a:rPr lang="en-US" sz="2000" dirty="0"/>
              <a:t>, and </a:t>
            </a:r>
            <a:r>
              <a:rPr lang="en-US" sz="2000" dirty="0">
                <a:solidFill>
                  <a:srgbClr val="FF0000"/>
                </a:solidFill>
              </a:rPr>
              <a:t>cryogen expulsion</a:t>
            </a:r>
          </a:p>
          <a:p>
            <a:r>
              <a:rPr lang="en-US" sz="2000" dirty="0"/>
              <a:t>If the process does not happen uniformly: as little as 1 % of the magnet mass may absorb the total energy – </a:t>
            </a:r>
            <a:r>
              <a:rPr lang="en-US" sz="2000" dirty="0">
                <a:solidFill>
                  <a:srgbClr val="FF0000"/>
                </a:solidFill>
              </a:rPr>
              <a:t>large damage potential !</a:t>
            </a:r>
          </a:p>
          <a:p>
            <a:endParaRPr lang="en-GB" sz="2000" dirty="0"/>
          </a:p>
        </p:txBody>
      </p:sp>
      <p:pic>
        <p:nvPicPr>
          <p:cNvPr id="4" name="Picture 3" descr="P1010053">
            <a:extLst>
              <a:ext uri="{FF2B5EF4-FFF2-40B4-BE49-F238E27FC236}">
                <a16:creationId xmlns:a16="http://schemas.microsoft.com/office/drawing/2014/main" id="{8687008D-ABFC-EAC3-3973-2BA9B9E66F2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6245" y="3035011"/>
            <a:ext cx="3096072" cy="206194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2099761-B7D7-DB66-50F0-FE139B7432E7}"/>
              </a:ext>
            </a:extLst>
          </p:cNvPr>
          <p:cNvPicPr>
            <a:picLocks noChangeAspect="1"/>
          </p:cNvPicPr>
          <p:nvPr/>
        </p:nvPicPr>
        <p:blipFill rotWithShape="1">
          <a:blip r:embed="rId3"/>
          <a:srcRect l="18686" r="28911"/>
          <a:stretch/>
        </p:blipFill>
        <p:spPr>
          <a:xfrm rot="16200000">
            <a:off x="8648991" y="2796306"/>
            <a:ext cx="2327642" cy="2498506"/>
          </a:xfrm>
          <a:prstGeom prst="rect">
            <a:avLst/>
          </a:prstGeom>
        </p:spPr>
      </p:pic>
      <p:pic>
        <p:nvPicPr>
          <p:cNvPr id="6" name="Picture 3">
            <a:extLst>
              <a:ext uri="{FF2B5EF4-FFF2-40B4-BE49-F238E27FC236}">
                <a16:creationId xmlns:a16="http://schemas.microsoft.com/office/drawing/2014/main" id="{DE1076D3-0B4A-3C9C-0D5E-846DD236F5D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13450" y="2840845"/>
            <a:ext cx="1876867" cy="2462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1087F411-B31F-7322-C598-45A17F00CFF2}"/>
              </a:ext>
            </a:extLst>
          </p:cNvPr>
          <p:cNvSpPr txBox="1"/>
          <p:nvPr/>
        </p:nvSpPr>
        <p:spPr>
          <a:xfrm>
            <a:off x="1050507" y="5303457"/>
            <a:ext cx="2451175" cy="738664"/>
          </a:xfrm>
          <a:prstGeom prst="rect">
            <a:avLst/>
          </a:prstGeom>
          <a:noFill/>
        </p:spPr>
        <p:txBody>
          <a:bodyPr wrap="square">
            <a:spAutoFit/>
          </a:bodyPr>
          <a:lstStyle/>
          <a:p>
            <a:pPr algn="ctr"/>
            <a:r>
              <a:rPr lang="en-US" sz="1400" dirty="0">
                <a:solidFill>
                  <a:srgbClr val="002060"/>
                </a:solidFill>
                <a:latin typeface="Times New Roman" panose="02020603050405020304" pitchFamily="18" charset="0"/>
                <a:cs typeface="Times New Roman" panose="02020603050405020304" pitchFamily="18" charset="0"/>
              </a:rPr>
              <a:t>Result of the chain of events triggered by a quench in an LHC bus-bar</a:t>
            </a:r>
          </a:p>
        </p:txBody>
      </p:sp>
      <p:sp>
        <p:nvSpPr>
          <p:cNvPr id="8" name="TextBox 7">
            <a:extLst>
              <a:ext uri="{FF2B5EF4-FFF2-40B4-BE49-F238E27FC236}">
                <a16:creationId xmlns:a16="http://schemas.microsoft.com/office/drawing/2014/main" id="{C93C6C63-2818-328E-A78C-AE526923E34B}"/>
              </a:ext>
            </a:extLst>
          </p:cNvPr>
          <p:cNvSpPr txBox="1"/>
          <p:nvPr/>
        </p:nvSpPr>
        <p:spPr>
          <a:xfrm>
            <a:off x="4216945" y="5368123"/>
            <a:ext cx="3094512" cy="523220"/>
          </a:xfrm>
          <a:prstGeom prst="rect">
            <a:avLst/>
          </a:prstGeom>
          <a:noFill/>
        </p:spPr>
        <p:txBody>
          <a:bodyPr wrap="square">
            <a:spAutoFit/>
          </a:bodyPr>
          <a:lstStyle/>
          <a:p>
            <a:pPr algn="ctr"/>
            <a:r>
              <a:rPr lang="en-US" sz="1400" dirty="0">
                <a:solidFill>
                  <a:srgbClr val="002060"/>
                </a:solidFill>
                <a:latin typeface="Times New Roman" panose="02020603050405020304" pitchFamily="18" charset="0"/>
                <a:cs typeface="Times New Roman" panose="02020603050405020304" pitchFamily="18" charset="0"/>
              </a:rPr>
              <a:t>Result of degradation due to local heating in a </a:t>
            </a:r>
            <a:r>
              <a:rPr lang="en-US" sz="1400" dirty="0" err="1">
                <a:solidFill>
                  <a:srgbClr val="002060"/>
                </a:solidFill>
                <a:latin typeface="Times New Roman" panose="02020603050405020304" pitchFamily="18" charset="0"/>
                <a:cs typeface="Times New Roman" panose="02020603050405020304" pitchFamily="18" charset="0"/>
              </a:rPr>
              <a:t>NbTi</a:t>
            </a:r>
            <a:r>
              <a:rPr lang="en-US" sz="1400" dirty="0">
                <a:solidFill>
                  <a:srgbClr val="002060"/>
                </a:solidFill>
                <a:latin typeface="Times New Roman" panose="02020603050405020304" pitchFamily="18" charset="0"/>
                <a:cs typeface="Times New Roman" panose="02020603050405020304" pitchFamily="18" charset="0"/>
              </a:rPr>
              <a:t> coil</a:t>
            </a:r>
          </a:p>
        </p:txBody>
      </p:sp>
      <p:sp>
        <p:nvSpPr>
          <p:cNvPr id="9" name="TextBox 8">
            <a:extLst>
              <a:ext uri="{FF2B5EF4-FFF2-40B4-BE49-F238E27FC236}">
                <a16:creationId xmlns:a16="http://schemas.microsoft.com/office/drawing/2014/main" id="{CD74A631-2A00-FD1E-AE91-459053A4D930}"/>
              </a:ext>
            </a:extLst>
          </p:cNvPr>
          <p:cNvSpPr txBox="1"/>
          <p:nvPr/>
        </p:nvSpPr>
        <p:spPr>
          <a:xfrm>
            <a:off x="8484132" y="5303457"/>
            <a:ext cx="2657361" cy="738664"/>
          </a:xfrm>
          <a:prstGeom prst="rect">
            <a:avLst/>
          </a:prstGeom>
          <a:noFill/>
        </p:spPr>
        <p:txBody>
          <a:bodyPr wrap="square">
            <a:spAutoFit/>
          </a:bodyPr>
          <a:lstStyle/>
          <a:p>
            <a:pPr algn="ctr"/>
            <a:r>
              <a:rPr lang="en-US" sz="1400" dirty="0">
                <a:solidFill>
                  <a:srgbClr val="002060"/>
                </a:solidFill>
                <a:latin typeface="Times New Roman" panose="02020603050405020304" pitchFamily="18" charset="0"/>
                <a:cs typeface="Times New Roman" panose="02020603050405020304" pitchFamily="18" charset="0"/>
              </a:rPr>
              <a:t>Result of electrical short circuit quench heater to coil in a Nb</a:t>
            </a:r>
            <a:r>
              <a:rPr lang="en-US" sz="1400" baseline="-25000" dirty="0">
                <a:solidFill>
                  <a:srgbClr val="002060"/>
                </a:solidFill>
                <a:latin typeface="Times New Roman" panose="02020603050405020304" pitchFamily="18" charset="0"/>
                <a:cs typeface="Times New Roman" panose="02020603050405020304" pitchFamily="18" charset="0"/>
              </a:rPr>
              <a:t>3</a:t>
            </a:r>
            <a:r>
              <a:rPr lang="en-US" sz="1400" dirty="0">
                <a:solidFill>
                  <a:srgbClr val="002060"/>
                </a:solidFill>
                <a:latin typeface="Times New Roman" panose="02020603050405020304" pitchFamily="18" charset="0"/>
                <a:cs typeface="Times New Roman" panose="02020603050405020304" pitchFamily="18" charset="0"/>
              </a:rPr>
              <a:t>Sn coil</a:t>
            </a:r>
          </a:p>
        </p:txBody>
      </p:sp>
    </p:spTree>
    <p:extLst>
      <p:ext uri="{BB962C8B-B14F-4D97-AF65-F5344CB8AC3E}">
        <p14:creationId xmlns:p14="http://schemas.microsoft.com/office/powerpoint/2010/main" val="3658372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73D5A-76A0-A2A8-A470-11C4196560F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7EE4D42-1F03-FB7B-FF69-93310966CCA6}"/>
              </a:ext>
            </a:extLst>
          </p:cNvPr>
          <p:cNvSpPr>
            <a:spLocks noGrp="1"/>
          </p:cNvSpPr>
          <p:nvPr>
            <p:ph type="sldNum" sz="quarter" idx="12"/>
          </p:nvPr>
        </p:nvSpPr>
        <p:spPr/>
        <p:txBody>
          <a:bodyPr/>
          <a:lstStyle/>
          <a:p>
            <a:fld id="{1901C496-3C0B-4598-8BB5-4E8323612518}" type="slidenum">
              <a:rPr lang="en-GB" smtClean="0"/>
              <a:pPr/>
              <a:t>19</a:t>
            </a:fld>
            <a:endParaRPr lang="en-GB"/>
          </a:p>
        </p:txBody>
      </p:sp>
      <p:sp>
        <p:nvSpPr>
          <p:cNvPr id="4" name="Title 3">
            <a:extLst>
              <a:ext uri="{FF2B5EF4-FFF2-40B4-BE49-F238E27FC236}">
                <a16:creationId xmlns:a16="http://schemas.microsoft.com/office/drawing/2014/main" id="{FC8D2AB8-CB6E-2D3E-3A29-2D291ADCAB41}"/>
              </a:ext>
            </a:extLst>
          </p:cNvPr>
          <p:cNvSpPr>
            <a:spLocks noGrp="1"/>
          </p:cNvSpPr>
          <p:nvPr>
            <p:ph type="title"/>
          </p:nvPr>
        </p:nvSpPr>
        <p:spPr/>
        <p:txBody>
          <a:bodyPr/>
          <a:lstStyle/>
          <a:p>
            <a:r>
              <a:rPr lang="en-US" dirty="0"/>
              <a:t>Quench</a:t>
            </a:r>
            <a:endParaRPr lang="en-GB" dirty="0"/>
          </a:p>
        </p:txBody>
      </p:sp>
      <p:sp>
        <p:nvSpPr>
          <p:cNvPr id="13" name="Content Placeholder 1">
            <a:extLst>
              <a:ext uri="{FF2B5EF4-FFF2-40B4-BE49-F238E27FC236}">
                <a16:creationId xmlns:a16="http://schemas.microsoft.com/office/drawing/2014/main" id="{BE4E50B3-E0D1-E474-2AB0-9CA08F1CEAE9}"/>
              </a:ext>
            </a:extLst>
          </p:cNvPr>
          <p:cNvSpPr>
            <a:spLocks noGrp="1"/>
          </p:cNvSpPr>
          <p:nvPr>
            <p:ph idx="1"/>
          </p:nvPr>
        </p:nvSpPr>
        <p:spPr>
          <a:xfrm>
            <a:off x="333829" y="1149584"/>
            <a:ext cx="10827658" cy="5165491"/>
          </a:xfrm>
        </p:spPr>
        <p:txBody>
          <a:bodyPr>
            <a:normAutofit/>
          </a:bodyPr>
          <a:lstStyle/>
          <a:p>
            <a:r>
              <a:rPr lang="en-US" sz="2400" b="1" dirty="0">
                <a:solidFill>
                  <a:srgbClr val="FF0000"/>
                </a:solidFill>
              </a:rPr>
              <a:t>Quench, </a:t>
            </a:r>
            <a:r>
              <a:rPr lang="en-US" sz="2400" dirty="0"/>
              <a:t>two scenario:</a:t>
            </a:r>
          </a:p>
          <a:p>
            <a:endParaRPr lang="en-US" sz="2400" dirty="0"/>
          </a:p>
          <a:p>
            <a:pPr lvl="1"/>
            <a:r>
              <a:rPr lang="en-US" sz="2000" u="sng" dirty="0">
                <a:solidFill>
                  <a:srgbClr val="FF0000"/>
                </a:solidFill>
              </a:rPr>
              <a:t>(1) Conductor limited quenches:</a:t>
            </a:r>
          </a:p>
          <a:p>
            <a:pPr lvl="2"/>
            <a:r>
              <a:rPr lang="en-US" sz="1800" dirty="0"/>
              <a:t>The superconductor carries its critical current, the rest flow in the stabilizer </a:t>
            </a:r>
          </a:p>
          <a:p>
            <a:pPr lvl="2"/>
            <a:r>
              <a:rPr lang="en-US" sz="1800" dirty="0"/>
              <a:t>If power is high enough and cooling low enough, temperature in the superconductor increases </a:t>
            </a:r>
            <a:r>
              <a:rPr lang="en-US" sz="1800" dirty="0">
                <a:sym typeface="Wingdings" panose="05000000000000000000" pitchFamily="2" charset="2"/>
              </a:rPr>
              <a:t> critical current decreases  more current in the stabilizer, less in the superconductor  more dissipation  irreversible transition and quench</a:t>
            </a:r>
          </a:p>
          <a:p>
            <a:pPr lvl="2"/>
            <a:endParaRPr lang="en-US" sz="1800" dirty="0"/>
          </a:p>
          <a:p>
            <a:pPr lvl="2"/>
            <a:endParaRPr lang="en-US" sz="1800" dirty="0"/>
          </a:p>
          <a:p>
            <a:pPr marL="914400" lvl="2" indent="0">
              <a:buNone/>
            </a:pPr>
            <a:endParaRPr lang="en-US" sz="1800" dirty="0"/>
          </a:p>
          <a:p>
            <a:pPr marL="742950" lvl="1" indent="-285750">
              <a:buFont typeface="Arial" panose="020B0604020202020204" pitchFamily="34" charset="0"/>
              <a:buChar char="•"/>
            </a:pPr>
            <a:endParaRPr lang="en-GB" altLang="en-US" sz="1050" dirty="0">
              <a:solidFill>
                <a:srgbClr val="00206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GB" altLang="en-US" sz="1200" dirty="0">
              <a:solidFill>
                <a:srgbClr val="00206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GB" altLang="en-US" sz="1600" dirty="0">
              <a:solidFill>
                <a:srgbClr val="002060"/>
              </a:solidFill>
              <a:latin typeface="Times New Roman" panose="02020603050405020304" pitchFamily="18" charset="0"/>
              <a:cs typeface="Times New Roman" panose="02020603050405020304" pitchFamily="18" charset="0"/>
            </a:endParaRPr>
          </a:p>
          <a:p>
            <a:pPr lvl="2"/>
            <a:endParaRPr lang="en-US" sz="1800" dirty="0"/>
          </a:p>
          <a:p>
            <a:endParaRPr lang="en-GB" sz="2400" dirty="0"/>
          </a:p>
        </p:txBody>
      </p:sp>
      <p:grpSp>
        <p:nvGrpSpPr>
          <p:cNvPr id="17" name="Group 38">
            <a:extLst>
              <a:ext uri="{FF2B5EF4-FFF2-40B4-BE49-F238E27FC236}">
                <a16:creationId xmlns:a16="http://schemas.microsoft.com/office/drawing/2014/main" id="{58C6BD9F-234A-78B8-CB92-AE29DE5D9D82}"/>
              </a:ext>
            </a:extLst>
          </p:cNvPr>
          <p:cNvGrpSpPr>
            <a:grpSpLocks/>
          </p:cNvGrpSpPr>
          <p:nvPr/>
        </p:nvGrpSpPr>
        <p:grpSpPr bwMode="auto">
          <a:xfrm>
            <a:off x="1030513" y="4553372"/>
            <a:ext cx="2366963" cy="717550"/>
            <a:chOff x="2599" y="6441"/>
            <a:chExt cx="3729" cy="1130"/>
          </a:xfrm>
        </p:grpSpPr>
        <p:sp>
          <p:nvSpPr>
            <p:cNvPr id="18" name="Rectangle 39">
              <a:extLst>
                <a:ext uri="{FF2B5EF4-FFF2-40B4-BE49-F238E27FC236}">
                  <a16:creationId xmlns:a16="http://schemas.microsoft.com/office/drawing/2014/main" id="{AA37374E-0C59-91E9-B688-4CBE7ECD8B11}"/>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19" name="Rectangle 40">
              <a:extLst>
                <a:ext uri="{FF2B5EF4-FFF2-40B4-BE49-F238E27FC236}">
                  <a16:creationId xmlns:a16="http://schemas.microsoft.com/office/drawing/2014/main" id="{106FFFCF-1B75-1056-2D65-27799DDFAF49}"/>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r>
                <a:rPr lang="en-US" altLang="en-US" sz="1100" dirty="0">
                  <a:solidFill>
                    <a:srgbClr val="000000"/>
                  </a:solidFill>
                  <a:latin typeface="Arial" charset="0"/>
                </a:rPr>
                <a:t>Cu</a:t>
              </a:r>
            </a:p>
          </p:txBody>
        </p:sp>
        <p:sp>
          <p:nvSpPr>
            <p:cNvPr id="20" name="Rectangle 41">
              <a:extLst>
                <a:ext uri="{FF2B5EF4-FFF2-40B4-BE49-F238E27FC236}">
                  <a16:creationId xmlns:a16="http://schemas.microsoft.com/office/drawing/2014/main" id="{0C8DE7F4-E37F-9A17-A6D1-4487112CDC1E}"/>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r>
                <a:rPr lang="en-US" altLang="en-US" sz="1200" dirty="0">
                  <a:solidFill>
                    <a:srgbClr val="000000"/>
                  </a:solidFill>
                  <a:latin typeface="Arial" charset="0"/>
                </a:rPr>
                <a:t>SC</a:t>
              </a:r>
            </a:p>
          </p:txBody>
        </p:sp>
        <p:sp>
          <p:nvSpPr>
            <p:cNvPr id="21" name="Line 42">
              <a:extLst>
                <a:ext uri="{FF2B5EF4-FFF2-40B4-BE49-F238E27FC236}">
                  <a16:creationId xmlns:a16="http://schemas.microsoft.com/office/drawing/2014/main" id="{2C0BB0DA-8601-4616-8BFD-D6EA8C83164B}"/>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grpSp>
        <p:nvGrpSpPr>
          <p:cNvPr id="22" name="Group 70">
            <a:extLst>
              <a:ext uri="{FF2B5EF4-FFF2-40B4-BE49-F238E27FC236}">
                <a16:creationId xmlns:a16="http://schemas.microsoft.com/office/drawing/2014/main" id="{209748C8-2DBC-64EF-D0FD-7F2C4B64C274}"/>
              </a:ext>
            </a:extLst>
          </p:cNvPr>
          <p:cNvGrpSpPr>
            <a:grpSpLocks/>
          </p:cNvGrpSpPr>
          <p:nvPr/>
        </p:nvGrpSpPr>
        <p:grpSpPr bwMode="auto">
          <a:xfrm>
            <a:off x="4685581" y="4574720"/>
            <a:ext cx="2366646" cy="717550"/>
            <a:chOff x="11187" y="6441"/>
            <a:chExt cx="3729" cy="1130"/>
          </a:xfrm>
        </p:grpSpPr>
        <p:sp>
          <p:nvSpPr>
            <p:cNvPr id="23" name="Rectangle 71">
              <a:extLst>
                <a:ext uri="{FF2B5EF4-FFF2-40B4-BE49-F238E27FC236}">
                  <a16:creationId xmlns:a16="http://schemas.microsoft.com/office/drawing/2014/main" id="{2E26CDB5-D232-CE33-B0B2-2F0A15DEC832}"/>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24" name="Rectangle 72">
              <a:extLst>
                <a:ext uri="{FF2B5EF4-FFF2-40B4-BE49-F238E27FC236}">
                  <a16:creationId xmlns:a16="http://schemas.microsoft.com/office/drawing/2014/main" id="{01A4597D-5B30-1074-2E8C-A167A55A6B11}"/>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25" name="Rectangle 73">
              <a:extLst>
                <a:ext uri="{FF2B5EF4-FFF2-40B4-BE49-F238E27FC236}">
                  <a16:creationId xmlns:a16="http://schemas.microsoft.com/office/drawing/2014/main" id="{4D7B5588-7BE9-DFE7-FF52-C7EF4B8935A2}"/>
                </a:ext>
              </a:extLst>
            </p:cNvPr>
            <p:cNvSpPr>
              <a:spLocks noChangeArrowheads="1"/>
            </p:cNvSpPr>
            <p:nvPr/>
          </p:nvSpPr>
          <p:spPr bwMode="auto">
            <a:xfrm>
              <a:off x="11187" y="6780"/>
              <a:ext cx="3726" cy="508"/>
            </a:xfrm>
            <a:prstGeom prst="rect">
              <a:avLst/>
            </a:prstGeom>
            <a:gradFill rotWithShape="0">
              <a:gsLst>
                <a:gs pos="0">
                  <a:srgbClr val="00CCFF"/>
                </a:gs>
                <a:gs pos="50000">
                  <a:schemeClr val="accent2"/>
                </a:gs>
                <a:gs pos="100000">
                  <a:srgbClr val="00CCFF"/>
                </a:gs>
              </a:gsLst>
              <a:lin ang="0" scaled="1"/>
            </a:gra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dirty="0">
                <a:solidFill>
                  <a:schemeClr val="tx1"/>
                </a:solidFill>
                <a:latin typeface="Arial" charset="0"/>
              </a:endParaRPr>
            </a:p>
          </p:txBody>
        </p:sp>
        <p:sp>
          <p:nvSpPr>
            <p:cNvPr id="26" name="Line 74">
              <a:extLst>
                <a:ext uri="{FF2B5EF4-FFF2-40B4-BE49-F238E27FC236}">
                  <a16:creationId xmlns:a16="http://schemas.microsoft.com/office/drawing/2014/main" id="{1C337309-28B4-BD4A-E93E-3F71F6D50F0E}"/>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27" name="Group 75">
              <a:extLst>
                <a:ext uri="{FF2B5EF4-FFF2-40B4-BE49-F238E27FC236}">
                  <a16:creationId xmlns:a16="http://schemas.microsoft.com/office/drawing/2014/main" id="{4892C3D8-4E1F-FB23-679C-78B40E3C2F5C}"/>
                </a:ext>
              </a:extLst>
            </p:cNvPr>
            <p:cNvGrpSpPr>
              <a:grpSpLocks/>
            </p:cNvGrpSpPr>
            <p:nvPr/>
          </p:nvGrpSpPr>
          <p:grpSpPr bwMode="auto">
            <a:xfrm>
              <a:off x="11639" y="6554"/>
              <a:ext cx="1010" cy="904"/>
              <a:chOff x="8588" y="9040"/>
              <a:chExt cx="1130" cy="678"/>
            </a:xfrm>
          </p:grpSpPr>
          <p:sp>
            <p:nvSpPr>
              <p:cNvPr id="36" name="Line 76">
                <a:extLst>
                  <a:ext uri="{FF2B5EF4-FFF2-40B4-BE49-F238E27FC236}">
                    <a16:creationId xmlns:a16="http://schemas.microsoft.com/office/drawing/2014/main" id="{79208A06-D29D-B6FB-2D13-D188169B28A1}"/>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37" name="Group 77">
                <a:extLst>
                  <a:ext uri="{FF2B5EF4-FFF2-40B4-BE49-F238E27FC236}">
                    <a16:creationId xmlns:a16="http://schemas.microsoft.com/office/drawing/2014/main" id="{F7D40717-36F5-47CA-4967-CF30C37B53F4}"/>
                  </a:ext>
                </a:extLst>
              </p:cNvPr>
              <p:cNvGrpSpPr>
                <a:grpSpLocks/>
              </p:cNvGrpSpPr>
              <p:nvPr/>
            </p:nvGrpSpPr>
            <p:grpSpPr bwMode="auto">
              <a:xfrm>
                <a:off x="9040" y="9040"/>
                <a:ext cx="678" cy="339"/>
                <a:chOff x="9153" y="9040"/>
                <a:chExt cx="678" cy="339"/>
              </a:xfrm>
            </p:grpSpPr>
            <p:sp>
              <p:nvSpPr>
                <p:cNvPr id="41" name="Arc 78">
                  <a:extLst>
                    <a:ext uri="{FF2B5EF4-FFF2-40B4-BE49-F238E27FC236}">
                      <a16:creationId xmlns:a16="http://schemas.microsoft.com/office/drawing/2014/main" id="{01DE5BCA-418C-7970-15B4-D47360E9FDB8}"/>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2" name="Arc 79">
                  <a:extLst>
                    <a:ext uri="{FF2B5EF4-FFF2-40B4-BE49-F238E27FC236}">
                      <a16:creationId xmlns:a16="http://schemas.microsoft.com/office/drawing/2014/main" id="{A8FBCCBF-68D1-019B-3F15-92A3FD6BAFB9}"/>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8" name="Group 80">
                <a:extLst>
                  <a:ext uri="{FF2B5EF4-FFF2-40B4-BE49-F238E27FC236}">
                    <a16:creationId xmlns:a16="http://schemas.microsoft.com/office/drawing/2014/main" id="{CC90B7DD-CFB6-3279-E0EA-7073F64CFC5F}"/>
                  </a:ext>
                </a:extLst>
              </p:cNvPr>
              <p:cNvGrpSpPr>
                <a:grpSpLocks/>
              </p:cNvGrpSpPr>
              <p:nvPr/>
            </p:nvGrpSpPr>
            <p:grpSpPr bwMode="auto">
              <a:xfrm>
                <a:off x="9040" y="9379"/>
                <a:ext cx="678" cy="339"/>
                <a:chOff x="9153" y="9379"/>
                <a:chExt cx="678" cy="339"/>
              </a:xfrm>
            </p:grpSpPr>
            <p:sp>
              <p:nvSpPr>
                <p:cNvPr id="39" name="Arc 81">
                  <a:extLst>
                    <a:ext uri="{FF2B5EF4-FFF2-40B4-BE49-F238E27FC236}">
                      <a16:creationId xmlns:a16="http://schemas.microsoft.com/office/drawing/2014/main" id="{9650D9AB-7AEE-B425-1945-BB64BC0041C0}"/>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 name="Arc 82">
                  <a:extLst>
                    <a:ext uri="{FF2B5EF4-FFF2-40B4-BE49-F238E27FC236}">
                      <a16:creationId xmlns:a16="http://schemas.microsoft.com/office/drawing/2014/main" id="{451F59D0-0ACC-166E-A295-9194E980C9F4}"/>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sp>
          <p:nvSpPr>
            <p:cNvPr id="28" name="Line 83">
              <a:extLst>
                <a:ext uri="{FF2B5EF4-FFF2-40B4-BE49-F238E27FC236}">
                  <a16:creationId xmlns:a16="http://schemas.microsoft.com/office/drawing/2014/main" id="{884AC8A2-98B2-B15B-76EF-ECD7CF783BC6}"/>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sp>
          <p:nvSpPr>
            <p:cNvPr id="29" name="Line 84">
              <a:extLst>
                <a:ext uri="{FF2B5EF4-FFF2-40B4-BE49-F238E27FC236}">
                  <a16:creationId xmlns:a16="http://schemas.microsoft.com/office/drawing/2014/main" id="{E9FAE96B-CCA5-77CF-7181-BF14D32DC739}"/>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30" name="Group 85">
              <a:extLst>
                <a:ext uri="{FF2B5EF4-FFF2-40B4-BE49-F238E27FC236}">
                  <a16:creationId xmlns:a16="http://schemas.microsoft.com/office/drawing/2014/main" id="{91C14E70-9599-E594-634C-E67994F8D2CF}"/>
                </a:ext>
              </a:extLst>
            </p:cNvPr>
            <p:cNvGrpSpPr>
              <a:grpSpLocks/>
            </p:cNvGrpSpPr>
            <p:nvPr/>
          </p:nvGrpSpPr>
          <p:grpSpPr bwMode="auto">
            <a:xfrm>
              <a:off x="13475" y="6554"/>
              <a:ext cx="643" cy="452"/>
              <a:chOff x="10509" y="9040"/>
              <a:chExt cx="678" cy="339"/>
            </a:xfrm>
          </p:grpSpPr>
          <p:sp>
            <p:nvSpPr>
              <p:cNvPr id="34" name="Arc 86">
                <a:extLst>
                  <a:ext uri="{FF2B5EF4-FFF2-40B4-BE49-F238E27FC236}">
                    <a16:creationId xmlns:a16="http://schemas.microsoft.com/office/drawing/2014/main" id="{9BF51EB9-8544-3731-2964-B94520D0A38D}"/>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 name="Arc 87">
                <a:extLst>
                  <a:ext uri="{FF2B5EF4-FFF2-40B4-BE49-F238E27FC236}">
                    <a16:creationId xmlns:a16="http://schemas.microsoft.com/office/drawing/2014/main" id="{2EC2EBD1-11F4-2B3D-BE72-6AA0AF7062F6}"/>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31" name="Group 88">
              <a:extLst>
                <a:ext uri="{FF2B5EF4-FFF2-40B4-BE49-F238E27FC236}">
                  <a16:creationId xmlns:a16="http://schemas.microsoft.com/office/drawing/2014/main" id="{CD43BC4D-B019-6E2D-BAD8-76D07F0577D4}"/>
                </a:ext>
              </a:extLst>
            </p:cNvPr>
            <p:cNvGrpSpPr>
              <a:grpSpLocks/>
            </p:cNvGrpSpPr>
            <p:nvPr/>
          </p:nvGrpSpPr>
          <p:grpSpPr bwMode="auto">
            <a:xfrm>
              <a:off x="13475" y="7006"/>
              <a:ext cx="643" cy="452"/>
              <a:chOff x="10509" y="9379"/>
              <a:chExt cx="678" cy="339"/>
            </a:xfrm>
          </p:grpSpPr>
          <p:sp>
            <p:nvSpPr>
              <p:cNvPr id="32" name="Arc 89">
                <a:extLst>
                  <a:ext uri="{FF2B5EF4-FFF2-40B4-BE49-F238E27FC236}">
                    <a16:creationId xmlns:a16="http://schemas.microsoft.com/office/drawing/2014/main" id="{B8257270-4DB4-CA7C-40A7-2D45B9F84380}"/>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 name="Arc 90">
                <a:extLst>
                  <a:ext uri="{FF2B5EF4-FFF2-40B4-BE49-F238E27FC236}">
                    <a16:creationId xmlns:a16="http://schemas.microsoft.com/office/drawing/2014/main" id="{1ACA7C36-45E4-B581-5954-763777560555}"/>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43" name="Group 70">
            <a:extLst>
              <a:ext uri="{FF2B5EF4-FFF2-40B4-BE49-F238E27FC236}">
                <a16:creationId xmlns:a16="http://schemas.microsoft.com/office/drawing/2014/main" id="{712D2595-76A4-BFEC-AB5D-E42600CDF9DD}"/>
              </a:ext>
            </a:extLst>
          </p:cNvPr>
          <p:cNvGrpSpPr>
            <a:grpSpLocks/>
          </p:cNvGrpSpPr>
          <p:nvPr/>
        </p:nvGrpSpPr>
        <p:grpSpPr bwMode="auto">
          <a:xfrm>
            <a:off x="8282104" y="4578788"/>
            <a:ext cx="2366646" cy="717550"/>
            <a:chOff x="11187" y="6441"/>
            <a:chExt cx="3729" cy="1130"/>
          </a:xfrm>
        </p:grpSpPr>
        <p:sp>
          <p:nvSpPr>
            <p:cNvPr id="44" name="Rectangle 71">
              <a:extLst>
                <a:ext uri="{FF2B5EF4-FFF2-40B4-BE49-F238E27FC236}">
                  <a16:creationId xmlns:a16="http://schemas.microsoft.com/office/drawing/2014/main" id="{8CF56531-21AE-8C85-CCB6-1D14E3377CBF}"/>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45" name="Rectangle 72">
              <a:extLst>
                <a:ext uri="{FF2B5EF4-FFF2-40B4-BE49-F238E27FC236}">
                  <a16:creationId xmlns:a16="http://schemas.microsoft.com/office/drawing/2014/main" id="{835E0D7F-9A1B-0F78-7446-50BB25D821BF}"/>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46" name="Rectangle 73">
              <a:extLst>
                <a:ext uri="{FF2B5EF4-FFF2-40B4-BE49-F238E27FC236}">
                  <a16:creationId xmlns:a16="http://schemas.microsoft.com/office/drawing/2014/main" id="{00880AF1-B459-3376-4F02-0550248C2C1C}"/>
                </a:ext>
              </a:extLst>
            </p:cNvPr>
            <p:cNvSpPr>
              <a:spLocks noChangeArrowheads="1"/>
            </p:cNvSpPr>
            <p:nvPr/>
          </p:nvSpPr>
          <p:spPr bwMode="auto">
            <a:xfrm>
              <a:off x="11187" y="6780"/>
              <a:ext cx="3726" cy="508"/>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dirty="0">
                <a:solidFill>
                  <a:schemeClr val="tx1"/>
                </a:solidFill>
                <a:latin typeface="Arial" charset="0"/>
              </a:endParaRPr>
            </a:p>
          </p:txBody>
        </p:sp>
        <p:sp>
          <p:nvSpPr>
            <p:cNvPr id="47" name="Line 74">
              <a:extLst>
                <a:ext uri="{FF2B5EF4-FFF2-40B4-BE49-F238E27FC236}">
                  <a16:creationId xmlns:a16="http://schemas.microsoft.com/office/drawing/2014/main" id="{0F976BB0-C754-7246-9A3A-57B968BC3D45}"/>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48" name="Group 75">
              <a:extLst>
                <a:ext uri="{FF2B5EF4-FFF2-40B4-BE49-F238E27FC236}">
                  <a16:creationId xmlns:a16="http://schemas.microsoft.com/office/drawing/2014/main" id="{2612DBE1-9F9D-851C-D7A4-BBDFF83350B3}"/>
                </a:ext>
              </a:extLst>
            </p:cNvPr>
            <p:cNvGrpSpPr>
              <a:grpSpLocks/>
            </p:cNvGrpSpPr>
            <p:nvPr/>
          </p:nvGrpSpPr>
          <p:grpSpPr bwMode="auto">
            <a:xfrm>
              <a:off x="11639" y="6554"/>
              <a:ext cx="1010" cy="904"/>
              <a:chOff x="8588" y="9040"/>
              <a:chExt cx="1130" cy="678"/>
            </a:xfrm>
          </p:grpSpPr>
          <p:sp>
            <p:nvSpPr>
              <p:cNvPr id="57" name="Line 76">
                <a:extLst>
                  <a:ext uri="{FF2B5EF4-FFF2-40B4-BE49-F238E27FC236}">
                    <a16:creationId xmlns:a16="http://schemas.microsoft.com/office/drawing/2014/main" id="{76322D86-5B2A-8B5F-8766-79110B173D12}"/>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58" name="Group 77">
                <a:extLst>
                  <a:ext uri="{FF2B5EF4-FFF2-40B4-BE49-F238E27FC236}">
                    <a16:creationId xmlns:a16="http://schemas.microsoft.com/office/drawing/2014/main" id="{8A2DE0B0-B114-AA13-2688-96DB5DC66387}"/>
                  </a:ext>
                </a:extLst>
              </p:cNvPr>
              <p:cNvGrpSpPr>
                <a:grpSpLocks/>
              </p:cNvGrpSpPr>
              <p:nvPr/>
            </p:nvGrpSpPr>
            <p:grpSpPr bwMode="auto">
              <a:xfrm>
                <a:off x="9040" y="9040"/>
                <a:ext cx="678" cy="339"/>
                <a:chOff x="9153" y="9040"/>
                <a:chExt cx="678" cy="339"/>
              </a:xfrm>
            </p:grpSpPr>
            <p:sp>
              <p:nvSpPr>
                <p:cNvPr id="62" name="Arc 78">
                  <a:extLst>
                    <a:ext uri="{FF2B5EF4-FFF2-40B4-BE49-F238E27FC236}">
                      <a16:creationId xmlns:a16="http://schemas.microsoft.com/office/drawing/2014/main" id="{F35E73CB-D217-4BCC-E167-02EDBF908651}"/>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 name="Arc 79">
                  <a:extLst>
                    <a:ext uri="{FF2B5EF4-FFF2-40B4-BE49-F238E27FC236}">
                      <a16:creationId xmlns:a16="http://schemas.microsoft.com/office/drawing/2014/main" id="{B8986C41-1962-488D-1785-A9D0AC6603B0}"/>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59" name="Group 80">
                <a:extLst>
                  <a:ext uri="{FF2B5EF4-FFF2-40B4-BE49-F238E27FC236}">
                    <a16:creationId xmlns:a16="http://schemas.microsoft.com/office/drawing/2014/main" id="{D06BD347-C7EE-BC89-A16A-951CEC15A778}"/>
                  </a:ext>
                </a:extLst>
              </p:cNvPr>
              <p:cNvGrpSpPr>
                <a:grpSpLocks/>
              </p:cNvGrpSpPr>
              <p:nvPr/>
            </p:nvGrpSpPr>
            <p:grpSpPr bwMode="auto">
              <a:xfrm>
                <a:off x="9040" y="9379"/>
                <a:ext cx="678" cy="339"/>
                <a:chOff x="9153" y="9379"/>
                <a:chExt cx="678" cy="339"/>
              </a:xfrm>
            </p:grpSpPr>
            <p:sp>
              <p:nvSpPr>
                <p:cNvPr id="60" name="Arc 81">
                  <a:extLst>
                    <a:ext uri="{FF2B5EF4-FFF2-40B4-BE49-F238E27FC236}">
                      <a16:creationId xmlns:a16="http://schemas.microsoft.com/office/drawing/2014/main" id="{54FDE8E8-0A59-DCBE-6779-12B0A5364820}"/>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 name="Arc 82">
                  <a:extLst>
                    <a:ext uri="{FF2B5EF4-FFF2-40B4-BE49-F238E27FC236}">
                      <a16:creationId xmlns:a16="http://schemas.microsoft.com/office/drawing/2014/main" id="{660C9DED-BB24-2BCC-A8A2-4FE927313CD8}"/>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sp>
          <p:nvSpPr>
            <p:cNvPr id="49" name="Line 83">
              <a:extLst>
                <a:ext uri="{FF2B5EF4-FFF2-40B4-BE49-F238E27FC236}">
                  <a16:creationId xmlns:a16="http://schemas.microsoft.com/office/drawing/2014/main" id="{F84508BF-B4CB-34BC-F88D-06074F128D35}"/>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sp>
          <p:nvSpPr>
            <p:cNvPr id="50" name="Line 84">
              <a:extLst>
                <a:ext uri="{FF2B5EF4-FFF2-40B4-BE49-F238E27FC236}">
                  <a16:creationId xmlns:a16="http://schemas.microsoft.com/office/drawing/2014/main" id="{9BDBBC34-56FC-4624-210C-B844E33AF683}"/>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51" name="Group 85">
              <a:extLst>
                <a:ext uri="{FF2B5EF4-FFF2-40B4-BE49-F238E27FC236}">
                  <a16:creationId xmlns:a16="http://schemas.microsoft.com/office/drawing/2014/main" id="{429A2220-5680-4E44-4D7F-4D18FE14648C}"/>
                </a:ext>
              </a:extLst>
            </p:cNvPr>
            <p:cNvGrpSpPr>
              <a:grpSpLocks/>
            </p:cNvGrpSpPr>
            <p:nvPr/>
          </p:nvGrpSpPr>
          <p:grpSpPr bwMode="auto">
            <a:xfrm>
              <a:off x="13475" y="6554"/>
              <a:ext cx="643" cy="452"/>
              <a:chOff x="10509" y="9040"/>
              <a:chExt cx="678" cy="339"/>
            </a:xfrm>
          </p:grpSpPr>
          <p:sp>
            <p:nvSpPr>
              <p:cNvPr id="55" name="Arc 86">
                <a:extLst>
                  <a:ext uri="{FF2B5EF4-FFF2-40B4-BE49-F238E27FC236}">
                    <a16:creationId xmlns:a16="http://schemas.microsoft.com/office/drawing/2014/main" id="{05C158A2-5641-CADC-20B4-8E674B7CEDBF}"/>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 name="Arc 87">
                <a:extLst>
                  <a:ext uri="{FF2B5EF4-FFF2-40B4-BE49-F238E27FC236}">
                    <a16:creationId xmlns:a16="http://schemas.microsoft.com/office/drawing/2014/main" id="{47378B8D-F873-2D98-72C8-BA3E1C9B48EA}"/>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52" name="Group 88">
              <a:extLst>
                <a:ext uri="{FF2B5EF4-FFF2-40B4-BE49-F238E27FC236}">
                  <a16:creationId xmlns:a16="http://schemas.microsoft.com/office/drawing/2014/main" id="{1FC99370-9658-24FF-AF25-AEC85A27F354}"/>
                </a:ext>
              </a:extLst>
            </p:cNvPr>
            <p:cNvGrpSpPr>
              <a:grpSpLocks/>
            </p:cNvGrpSpPr>
            <p:nvPr/>
          </p:nvGrpSpPr>
          <p:grpSpPr bwMode="auto">
            <a:xfrm>
              <a:off x="13475" y="7006"/>
              <a:ext cx="643" cy="452"/>
              <a:chOff x="10509" y="9379"/>
              <a:chExt cx="678" cy="339"/>
            </a:xfrm>
          </p:grpSpPr>
          <p:sp>
            <p:nvSpPr>
              <p:cNvPr id="53" name="Arc 89">
                <a:extLst>
                  <a:ext uri="{FF2B5EF4-FFF2-40B4-BE49-F238E27FC236}">
                    <a16:creationId xmlns:a16="http://schemas.microsoft.com/office/drawing/2014/main" id="{86ED2E06-32FF-7BFF-1016-1E6D4D123486}"/>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 name="Arc 90">
                <a:extLst>
                  <a:ext uri="{FF2B5EF4-FFF2-40B4-BE49-F238E27FC236}">
                    <a16:creationId xmlns:a16="http://schemas.microsoft.com/office/drawing/2014/main" id="{A569E0C0-7D90-2BB7-6060-03A21A1371D3}"/>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sp>
        <p:nvSpPr>
          <p:cNvPr id="64" name="Line 42">
            <a:extLst>
              <a:ext uri="{FF2B5EF4-FFF2-40B4-BE49-F238E27FC236}">
                <a16:creationId xmlns:a16="http://schemas.microsoft.com/office/drawing/2014/main" id="{A9761F3B-4358-242E-F91C-35496F4EAB1F}"/>
              </a:ext>
            </a:extLst>
          </p:cNvPr>
          <p:cNvSpPr>
            <a:spLocks noChangeShapeType="1"/>
          </p:cNvSpPr>
          <p:nvPr/>
        </p:nvSpPr>
        <p:spPr bwMode="auto">
          <a:xfrm flipV="1">
            <a:off x="5629386" y="4930504"/>
            <a:ext cx="637789" cy="422"/>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2803461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F8BB09-BFCA-29FD-548B-B89AE1DF7DE4}"/>
              </a:ext>
            </a:extLst>
          </p:cNvPr>
          <p:cNvSpPr>
            <a:spLocks noGrp="1"/>
          </p:cNvSpPr>
          <p:nvPr>
            <p:ph idx="1"/>
          </p:nvPr>
        </p:nvSpPr>
        <p:spPr>
          <a:xfrm>
            <a:off x="274072" y="1379631"/>
            <a:ext cx="11307536" cy="4683829"/>
          </a:xfrm>
        </p:spPr>
        <p:txBody>
          <a:bodyPr>
            <a:normAutofit fontScale="85000" lnSpcReduction="20000"/>
          </a:bodyPr>
          <a:lstStyle/>
          <a:p>
            <a:r>
              <a:rPr lang="en-US" dirty="0"/>
              <a:t>Setting the scene</a:t>
            </a:r>
          </a:p>
          <a:p>
            <a:pPr lvl="1"/>
            <a:r>
              <a:rPr lang="en-US" dirty="0"/>
              <a:t>Superconducting magnet in a nutshell</a:t>
            </a:r>
          </a:p>
          <a:p>
            <a:pPr lvl="1"/>
            <a:r>
              <a:rPr lang="en-US" dirty="0"/>
              <a:t>What do I expect from a magnet test?</a:t>
            </a:r>
          </a:p>
          <a:p>
            <a:r>
              <a:rPr lang="en-US" dirty="0"/>
              <a:t>Definition of basic concepts: </a:t>
            </a:r>
          </a:p>
          <a:p>
            <a:pPr lvl="1"/>
            <a:r>
              <a:rPr lang="en-US" dirty="0"/>
              <a:t>Margin</a:t>
            </a:r>
          </a:p>
          <a:p>
            <a:pPr lvl="1"/>
            <a:r>
              <a:rPr lang="en-US" dirty="0"/>
              <a:t>Quench</a:t>
            </a:r>
          </a:p>
          <a:p>
            <a:pPr lvl="1"/>
            <a:r>
              <a:rPr lang="en-US" dirty="0"/>
              <a:t>Training </a:t>
            </a:r>
          </a:p>
          <a:p>
            <a:r>
              <a:rPr lang="en-US" dirty="0"/>
              <a:t>What do I need to know?</a:t>
            </a:r>
          </a:p>
          <a:p>
            <a:pPr lvl="1"/>
            <a:r>
              <a:rPr lang="en-US" sz="2200" dirty="0"/>
              <a:t>Quench performance</a:t>
            </a:r>
          </a:p>
          <a:p>
            <a:pPr lvl="1"/>
            <a:r>
              <a:rPr lang="en-US" sz="2200" dirty="0"/>
              <a:t>Electrical integrity</a:t>
            </a:r>
          </a:p>
          <a:p>
            <a:pPr lvl="1"/>
            <a:r>
              <a:rPr lang="en-US" sz="2200" dirty="0"/>
              <a:t>Quench protection</a:t>
            </a:r>
          </a:p>
          <a:p>
            <a:pPr lvl="1"/>
            <a:r>
              <a:rPr lang="en-GB" sz="2200" dirty="0"/>
              <a:t>Field quality</a:t>
            </a:r>
          </a:p>
          <a:p>
            <a:pPr lvl="1"/>
            <a:r>
              <a:rPr lang="en-GB" sz="2200" dirty="0"/>
              <a:t>Mechanics</a:t>
            </a:r>
            <a:endParaRPr lang="en-US" sz="2200" dirty="0"/>
          </a:p>
          <a:p>
            <a:r>
              <a:rPr lang="en-GB" dirty="0"/>
              <a:t>The MQXFB example</a:t>
            </a:r>
          </a:p>
          <a:p>
            <a:r>
              <a:rPr lang="en-GB" dirty="0"/>
              <a:t>Conclusions</a:t>
            </a:r>
          </a:p>
        </p:txBody>
      </p:sp>
      <p:sp>
        <p:nvSpPr>
          <p:cNvPr id="3" name="Slide Number Placeholder 2">
            <a:extLst>
              <a:ext uri="{FF2B5EF4-FFF2-40B4-BE49-F238E27FC236}">
                <a16:creationId xmlns:a16="http://schemas.microsoft.com/office/drawing/2014/main" id="{8EFAE69A-F43F-950F-75DB-D09458A51E96}"/>
              </a:ext>
            </a:extLst>
          </p:cNvPr>
          <p:cNvSpPr>
            <a:spLocks noGrp="1"/>
          </p:cNvSpPr>
          <p:nvPr>
            <p:ph type="sldNum" sz="quarter" idx="12"/>
          </p:nvPr>
        </p:nvSpPr>
        <p:spPr/>
        <p:txBody>
          <a:bodyPr/>
          <a:lstStyle/>
          <a:p>
            <a:fld id="{1901C496-3C0B-4598-8BB5-4E8323612518}" type="slidenum">
              <a:rPr lang="en-GB" smtClean="0"/>
              <a:pPr/>
              <a:t>2</a:t>
            </a:fld>
            <a:endParaRPr lang="en-GB"/>
          </a:p>
        </p:txBody>
      </p:sp>
      <p:sp>
        <p:nvSpPr>
          <p:cNvPr id="4" name="Title 3">
            <a:extLst>
              <a:ext uri="{FF2B5EF4-FFF2-40B4-BE49-F238E27FC236}">
                <a16:creationId xmlns:a16="http://schemas.microsoft.com/office/drawing/2014/main" id="{4D661782-3763-D096-62F4-016B42511394}"/>
              </a:ext>
            </a:extLst>
          </p:cNvPr>
          <p:cNvSpPr>
            <a:spLocks noGrp="1"/>
          </p:cNvSpPr>
          <p:nvPr>
            <p:ph type="title"/>
          </p:nvPr>
        </p:nvSpPr>
        <p:spPr/>
        <p:txBody>
          <a:bodyPr/>
          <a:lstStyle/>
          <a:p>
            <a:r>
              <a:rPr lang="en-US" dirty="0"/>
              <a:t>Outline</a:t>
            </a:r>
            <a:endParaRPr lang="en-GB" dirty="0"/>
          </a:p>
        </p:txBody>
      </p:sp>
    </p:spTree>
    <p:extLst>
      <p:ext uri="{BB962C8B-B14F-4D97-AF65-F5344CB8AC3E}">
        <p14:creationId xmlns:p14="http://schemas.microsoft.com/office/powerpoint/2010/main" val="4022899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C684-B36C-9157-67C2-DA0D6273B92B}"/>
              </a:ext>
            </a:extLst>
          </p:cNvPr>
          <p:cNvSpPr>
            <a:spLocks noGrp="1"/>
          </p:cNvSpPr>
          <p:nvPr>
            <p:ph type="sldNum" sz="quarter" idx="12"/>
          </p:nvPr>
        </p:nvSpPr>
        <p:spPr/>
        <p:txBody>
          <a:bodyPr/>
          <a:lstStyle/>
          <a:p>
            <a:fld id="{1901C496-3C0B-4598-8BB5-4E8323612518}" type="slidenum">
              <a:rPr lang="en-GB" smtClean="0"/>
              <a:pPr/>
              <a:t>20</a:t>
            </a:fld>
            <a:endParaRPr lang="en-GB"/>
          </a:p>
        </p:txBody>
      </p:sp>
      <p:sp>
        <p:nvSpPr>
          <p:cNvPr id="4" name="Title 3">
            <a:extLst>
              <a:ext uri="{FF2B5EF4-FFF2-40B4-BE49-F238E27FC236}">
                <a16:creationId xmlns:a16="http://schemas.microsoft.com/office/drawing/2014/main" id="{006BEC4D-6165-3C02-4A95-00338084AD62}"/>
              </a:ext>
            </a:extLst>
          </p:cNvPr>
          <p:cNvSpPr>
            <a:spLocks noGrp="1"/>
          </p:cNvSpPr>
          <p:nvPr>
            <p:ph type="title"/>
          </p:nvPr>
        </p:nvSpPr>
        <p:spPr/>
        <p:txBody>
          <a:bodyPr/>
          <a:lstStyle/>
          <a:p>
            <a:r>
              <a:rPr lang="en-US" dirty="0"/>
              <a:t>Quench</a:t>
            </a:r>
            <a:endParaRPr lang="en-GB" dirty="0"/>
          </a:p>
        </p:txBody>
      </p:sp>
      <p:sp>
        <p:nvSpPr>
          <p:cNvPr id="13" name="Content Placeholder 1">
            <a:extLst>
              <a:ext uri="{FF2B5EF4-FFF2-40B4-BE49-F238E27FC236}">
                <a16:creationId xmlns:a16="http://schemas.microsoft.com/office/drawing/2014/main" id="{0E49AF6E-57BE-8407-187C-51075126D872}"/>
              </a:ext>
            </a:extLst>
          </p:cNvPr>
          <p:cNvSpPr>
            <a:spLocks noGrp="1"/>
          </p:cNvSpPr>
          <p:nvPr>
            <p:ph idx="1"/>
          </p:nvPr>
        </p:nvSpPr>
        <p:spPr>
          <a:xfrm>
            <a:off x="333829" y="1149584"/>
            <a:ext cx="10827658" cy="5165491"/>
          </a:xfrm>
        </p:spPr>
        <p:txBody>
          <a:bodyPr>
            <a:normAutofit/>
          </a:bodyPr>
          <a:lstStyle/>
          <a:p>
            <a:r>
              <a:rPr lang="en-US" sz="2400" b="1" dirty="0">
                <a:solidFill>
                  <a:srgbClr val="FF0000"/>
                </a:solidFill>
              </a:rPr>
              <a:t>Quench, </a:t>
            </a:r>
            <a:r>
              <a:rPr lang="en-US" sz="2400" dirty="0"/>
              <a:t>two scenario</a:t>
            </a:r>
            <a:endParaRPr lang="en-US" sz="1800" dirty="0"/>
          </a:p>
          <a:p>
            <a:pPr marL="914400" lvl="2" indent="0">
              <a:buNone/>
            </a:pPr>
            <a:endParaRPr lang="en-US" sz="1800" dirty="0"/>
          </a:p>
          <a:p>
            <a:pPr lvl="1"/>
            <a:r>
              <a:rPr lang="en-US" sz="2000" u="sng" dirty="0">
                <a:solidFill>
                  <a:srgbClr val="FF0000"/>
                </a:solidFill>
              </a:rPr>
              <a:t>(2) Energy-deposited or premature quenches</a:t>
            </a:r>
            <a:r>
              <a:rPr lang="en-US" sz="2000" dirty="0"/>
              <a:t>:</a:t>
            </a:r>
          </a:p>
          <a:p>
            <a:pPr lvl="2"/>
            <a:r>
              <a:rPr lang="en-US" sz="1800" dirty="0"/>
              <a:t>Disturbance </a:t>
            </a:r>
            <a:r>
              <a:rPr lang="en-US" sz="1800" dirty="0">
                <a:sym typeface="Wingdings" panose="05000000000000000000" pitchFamily="2" charset="2"/>
              </a:rPr>
              <a:t> release of energy  increase of temperature of the conductor.</a:t>
            </a:r>
          </a:p>
          <a:p>
            <a:pPr lvl="2"/>
            <a:r>
              <a:rPr lang="en-US" sz="1800" dirty="0"/>
              <a:t>If power is high enough and cooling low enough, temperature in the superconductor increases </a:t>
            </a:r>
            <a:r>
              <a:rPr lang="en-US" sz="1800" dirty="0">
                <a:sym typeface="Wingdings" panose="05000000000000000000" pitchFamily="2" charset="2"/>
              </a:rPr>
              <a:t> critical current decreases  more current in the stabilizer, less in the superconductor  more dissipation  irreversible transition and quench</a:t>
            </a:r>
          </a:p>
          <a:p>
            <a:pPr lvl="2"/>
            <a:r>
              <a:rPr lang="en-US" sz="1600" dirty="0">
                <a:sym typeface="Wingdings" panose="05000000000000000000" pitchFamily="2" charset="2"/>
              </a:rPr>
              <a:t>Different sources</a:t>
            </a:r>
          </a:p>
          <a:p>
            <a:pPr lvl="3"/>
            <a:r>
              <a:rPr lang="en-GB" altLang="en-US" sz="1600" b="1" dirty="0">
                <a:solidFill>
                  <a:srgbClr val="FF0000"/>
                </a:solidFill>
                <a:latin typeface="Times New Roman" panose="02020603050405020304" pitchFamily="18" charset="0"/>
                <a:cs typeface="Times New Roman" panose="02020603050405020304" pitchFamily="18" charset="0"/>
              </a:rPr>
              <a:t>Mechanical events: </a:t>
            </a:r>
            <a:r>
              <a:rPr lang="en-GB" altLang="en-US" sz="1600" dirty="0"/>
              <a:t>frictional motion</a:t>
            </a:r>
            <a:r>
              <a:rPr lang="en-GB" altLang="en-US" sz="1600" dirty="0">
                <a:solidFill>
                  <a:srgbClr val="002060"/>
                </a:solidFill>
                <a:latin typeface="Times New Roman" panose="02020603050405020304" pitchFamily="18" charset="0"/>
                <a:cs typeface="Times New Roman" panose="02020603050405020304" pitchFamily="18" charset="0"/>
              </a:rPr>
              <a:t>, epoxy cracking</a:t>
            </a:r>
          </a:p>
          <a:p>
            <a:pPr lvl="3"/>
            <a:r>
              <a:rPr lang="en-GB" altLang="en-US" sz="1600" b="1" dirty="0">
                <a:solidFill>
                  <a:srgbClr val="FF0000"/>
                </a:solidFill>
                <a:latin typeface="Times New Roman" panose="02020603050405020304" pitchFamily="18" charset="0"/>
                <a:cs typeface="Times New Roman" panose="02020603050405020304" pitchFamily="18" charset="0"/>
              </a:rPr>
              <a:t>Electromagnetic events: </a:t>
            </a:r>
            <a:r>
              <a:rPr lang="en-GB" altLang="en-US" sz="1600" dirty="0">
                <a:solidFill>
                  <a:srgbClr val="002060"/>
                </a:solidFill>
                <a:latin typeface="Times New Roman" panose="02020603050405020304" pitchFamily="18" charset="0"/>
                <a:cs typeface="Times New Roman" panose="02020603050405020304" pitchFamily="18" charset="0"/>
              </a:rPr>
              <a:t>Flux-jumps, AC loss </a:t>
            </a:r>
          </a:p>
          <a:p>
            <a:pPr lvl="3"/>
            <a:r>
              <a:rPr lang="en-GB" altLang="en-US" sz="1600" b="1" dirty="0">
                <a:solidFill>
                  <a:srgbClr val="FF0000"/>
                </a:solidFill>
                <a:latin typeface="Times New Roman" panose="02020603050405020304" pitchFamily="18" charset="0"/>
                <a:cs typeface="Times New Roman" panose="02020603050405020304" pitchFamily="18" charset="0"/>
              </a:rPr>
              <a:t>Nuclear events: </a:t>
            </a:r>
            <a:r>
              <a:rPr lang="en-GB" altLang="en-US" sz="1600" dirty="0">
                <a:solidFill>
                  <a:srgbClr val="002060"/>
                </a:solidFill>
                <a:latin typeface="Times New Roman" panose="02020603050405020304" pitchFamily="18" charset="0"/>
                <a:cs typeface="Times New Roman" panose="02020603050405020304" pitchFamily="18" charset="0"/>
              </a:rPr>
              <a:t>Particle showers</a:t>
            </a:r>
          </a:p>
          <a:p>
            <a:pPr lvl="3"/>
            <a:r>
              <a:rPr lang="en-GB" altLang="en-US" sz="1600" b="1" dirty="0">
                <a:solidFill>
                  <a:srgbClr val="FF0000"/>
                </a:solidFill>
                <a:latin typeface="Times New Roman" panose="02020603050405020304" pitchFamily="18" charset="0"/>
                <a:cs typeface="Times New Roman" panose="02020603050405020304" pitchFamily="18" charset="0"/>
              </a:rPr>
              <a:t>Thermal events: </a:t>
            </a:r>
            <a:r>
              <a:rPr lang="en-GB" altLang="en-US" sz="1600" dirty="0">
                <a:solidFill>
                  <a:srgbClr val="002060"/>
                </a:solidFill>
                <a:latin typeface="Times New Roman" panose="02020603050405020304" pitchFamily="18" charset="0"/>
                <a:cs typeface="Times New Roman" panose="02020603050405020304" pitchFamily="18" charset="0"/>
              </a:rPr>
              <a:t>Degraded cooling</a:t>
            </a:r>
          </a:p>
          <a:p>
            <a:pPr marL="742950" lvl="1" indent="-285750">
              <a:buFont typeface="Arial" panose="020B0604020202020204" pitchFamily="34" charset="0"/>
              <a:buChar char="•"/>
            </a:pPr>
            <a:endParaRPr lang="en-GB" altLang="en-US" sz="1050" dirty="0">
              <a:solidFill>
                <a:srgbClr val="00206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GB" altLang="en-US" sz="1200" dirty="0">
              <a:solidFill>
                <a:srgbClr val="00206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GB" altLang="en-US" sz="1600" dirty="0">
              <a:solidFill>
                <a:srgbClr val="002060"/>
              </a:solidFill>
              <a:latin typeface="Times New Roman" panose="02020603050405020304" pitchFamily="18" charset="0"/>
              <a:cs typeface="Times New Roman" panose="02020603050405020304" pitchFamily="18" charset="0"/>
            </a:endParaRPr>
          </a:p>
          <a:p>
            <a:pPr lvl="2"/>
            <a:endParaRPr lang="en-US" sz="1800" dirty="0"/>
          </a:p>
          <a:p>
            <a:endParaRPr lang="en-GB" sz="2400" dirty="0"/>
          </a:p>
        </p:txBody>
      </p:sp>
      <p:grpSp>
        <p:nvGrpSpPr>
          <p:cNvPr id="2" name="Group 38">
            <a:extLst>
              <a:ext uri="{FF2B5EF4-FFF2-40B4-BE49-F238E27FC236}">
                <a16:creationId xmlns:a16="http://schemas.microsoft.com/office/drawing/2014/main" id="{56DCF94F-6259-A4D5-5D0C-008AD94BF0E3}"/>
              </a:ext>
            </a:extLst>
          </p:cNvPr>
          <p:cNvGrpSpPr>
            <a:grpSpLocks/>
          </p:cNvGrpSpPr>
          <p:nvPr/>
        </p:nvGrpSpPr>
        <p:grpSpPr bwMode="auto">
          <a:xfrm>
            <a:off x="1030513" y="5137572"/>
            <a:ext cx="2366963" cy="717550"/>
            <a:chOff x="2599" y="6441"/>
            <a:chExt cx="3729" cy="1130"/>
          </a:xfrm>
        </p:grpSpPr>
        <p:sp>
          <p:nvSpPr>
            <p:cNvPr id="5" name="Rectangle 39">
              <a:extLst>
                <a:ext uri="{FF2B5EF4-FFF2-40B4-BE49-F238E27FC236}">
                  <a16:creationId xmlns:a16="http://schemas.microsoft.com/office/drawing/2014/main" id="{87C07516-CEEF-7AC3-E25D-BAB45887F097}"/>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6" name="Rectangle 40">
              <a:extLst>
                <a:ext uri="{FF2B5EF4-FFF2-40B4-BE49-F238E27FC236}">
                  <a16:creationId xmlns:a16="http://schemas.microsoft.com/office/drawing/2014/main" id="{5F2B9048-AE3C-40B6-2ACF-F13A37ADCE1D}"/>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r>
                <a:rPr lang="en-US" altLang="en-US" sz="1100" dirty="0">
                  <a:solidFill>
                    <a:srgbClr val="000000"/>
                  </a:solidFill>
                  <a:latin typeface="Arial" charset="0"/>
                </a:rPr>
                <a:t>Cu</a:t>
              </a:r>
            </a:p>
          </p:txBody>
        </p:sp>
        <p:sp>
          <p:nvSpPr>
            <p:cNvPr id="7" name="Rectangle 41">
              <a:extLst>
                <a:ext uri="{FF2B5EF4-FFF2-40B4-BE49-F238E27FC236}">
                  <a16:creationId xmlns:a16="http://schemas.microsoft.com/office/drawing/2014/main" id="{85A34C48-E9B7-B398-D885-7F87E3A88112}"/>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r>
                <a:rPr lang="en-US" altLang="en-US" sz="1200" dirty="0">
                  <a:solidFill>
                    <a:srgbClr val="000000"/>
                  </a:solidFill>
                  <a:latin typeface="Arial" charset="0"/>
                </a:rPr>
                <a:t>SC</a:t>
              </a:r>
            </a:p>
          </p:txBody>
        </p:sp>
        <p:sp>
          <p:nvSpPr>
            <p:cNvPr id="8" name="Line 42">
              <a:extLst>
                <a:ext uri="{FF2B5EF4-FFF2-40B4-BE49-F238E27FC236}">
                  <a16:creationId xmlns:a16="http://schemas.microsoft.com/office/drawing/2014/main" id="{5086077A-A337-7242-5005-0F4389367C4A}"/>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grpSp>
        <p:nvGrpSpPr>
          <p:cNvPr id="9" name="Group 70">
            <a:extLst>
              <a:ext uri="{FF2B5EF4-FFF2-40B4-BE49-F238E27FC236}">
                <a16:creationId xmlns:a16="http://schemas.microsoft.com/office/drawing/2014/main" id="{40740B7A-B4F9-3898-562E-BBA4C7484E95}"/>
              </a:ext>
            </a:extLst>
          </p:cNvPr>
          <p:cNvGrpSpPr>
            <a:grpSpLocks/>
          </p:cNvGrpSpPr>
          <p:nvPr/>
        </p:nvGrpSpPr>
        <p:grpSpPr bwMode="auto">
          <a:xfrm>
            <a:off x="4685581" y="5158920"/>
            <a:ext cx="2366646" cy="717550"/>
            <a:chOff x="11187" y="6441"/>
            <a:chExt cx="3729" cy="1130"/>
          </a:xfrm>
        </p:grpSpPr>
        <p:sp>
          <p:nvSpPr>
            <p:cNvPr id="10" name="Rectangle 71">
              <a:extLst>
                <a:ext uri="{FF2B5EF4-FFF2-40B4-BE49-F238E27FC236}">
                  <a16:creationId xmlns:a16="http://schemas.microsoft.com/office/drawing/2014/main" id="{D0B03F48-2320-7770-359F-6B5D03A061D8}"/>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11" name="Rectangle 72">
              <a:extLst>
                <a:ext uri="{FF2B5EF4-FFF2-40B4-BE49-F238E27FC236}">
                  <a16:creationId xmlns:a16="http://schemas.microsoft.com/office/drawing/2014/main" id="{2B7937F6-5F66-0ED2-428E-6A69044DF42B}"/>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12" name="Rectangle 73">
              <a:extLst>
                <a:ext uri="{FF2B5EF4-FFF2-40B4-BE49-F238E27FC236}">
                  <a16:creationId xmlns:a16="http://schemas.microsoft.com/office/drawing/2014/main" id="{B310E19B-27B2-F866-147D-BFFABB6389D6}"/>
                </a:ext>
              </a:extLst>
            </p:cNvPr>
            <p:cNvSpPr>
              <a:spLocks noChangeArrowheads="1"/>
            </p:cNvSpPr>
            <p:nvPr/>
          </p:nvSpPr>
          <p:spPr bwMode="auto">
            <a:xfrm>
              <a:off x="11187" y="6780"/>
              <a:ext cx="3726" cy="508"/>
            </a:xfrm>
            <a:prstGeom prst="rect">
              <a:avLst/>
            </a:prstGeom>
            <a:gradFill rotWithShape="0">
              <a:gsLst>
                <a:gs pos="0">
                  <a:srgbClr val="00CCFF"/>
                </a:gs>
                <a:gs pos="50000">
                  <a:schemeClr val="accent2"/>
                </a:gs>
                <a:gs pos="100000">
                  <a:srgbClr val="00CCFF"/>
                </a:gs>
              </a:gsLst>
              <a:lin ang="0" scaled="1"/>
            </a:gra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dirty="0">
                <a:solidFill>
                  <a:schemeClr val="tx1"/>
                </a:solidFill>
                <a:latin typeface="Arial" charset="0"/>
              </a:endParaRPr>
            </a:p>
          </p:txBody>
        </p:sp>
        <p:sp>
          <p:nvSpPr>
            <p:cNvPr id="14" name="Line 74">
              <a:extLst>
                <a:ext uri="{FF2B5EF4-FFF2-40B4-BE49-F238E27FC236}">
                  <a16:creationId xmlns:a16="http://schemas.microsoft.com/office/drawing/2014/main" id="{ECDB34F2-F41F-8EDD-42E2-907451BAB4CA}"/>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15" name="Group 75">
              <a:extLst>
                <a:ext uri="{FF2B5EF4-FFF2-40B4-BE49-F238E27FC236}">
                  <a16:creationId xmlns:a16="http://schemas.microsoft.com/office/drawing/2014/main" id="{A2484E72-5812-103E-228E-35282E48F58C}"/>
                </a:ext>
              </a:extLst>
            </p:cNvPr>
            <p:cNvGrpSpPr>
              <a:grpSpLocks/>
            </p:cNvGrpSpPr>
            <p:nvPr/>
          </p:nvGrpSpPr>
          <p:grpSpPr bwMode="auto">
            <a:xfrm>
              <a:off x="11639" y="6554"/>
              <a:ext cx="1010" cy="904"/>
              <a:chOff x="8588" y="9040"/>
              <a:chExt cx="1130" cy="678"/>
            </a:xfrm>
          </p:grpSpPr>
          <p:sp>
            <p:nvSpPr>
              <p:cNvPr id="72" name="Line 76">
                <a:extLst>
                  <a:ext uri="{FF2B5EF4-FFF2-40B4-BE49-F238E27FC236}">
                    <a16:creationId xmlns:a16="http://schemas.microsoft.com/office/drawing/2014/main" id="{8D7630D1-404B-D14F-37B9-6D6C9F61209E}"/>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73" name="Group 77">
                <a:extLst>
                  <a:ext uri="{FF2B5EF4-FFF2-40B4-BE49-F238E27FC236}">
                    <a16:creationId xmlns:a16="http://schemas.microsoft.com/office/drawing/2014/main" id="{C712F445-BFED-736C-F660-E494859377AC}"/>
                  </a:ext>
                </a:extLst>
              </p:cNvPr>
              <p:cNvGrpSpPr>
                <a:grpSpLocks/>
              </p:cNvGrpSpPr>
              <p:nvPr/>
            </p:nvGrpSpPr>
            <p:grpSpPr bwMode="auto">
              <a:xfrm>
                <a:off x="9040" y="9040"/>
                <a:ext cx="678" cy="339"/>
                <a:chOff x="9153" y="9040"/>
                <a:chExt cx="678" cy="339"/>
              </a:xfrm>
            </p:grpSpPr>
            <p:sp>
              <p:nvSpPr>
                <p:cNvPr id="77" name="Arc 78">
                  <a:extLst>
                    <a:ext uri="{FF2B5EF4-FFF2-40B4-BE49-F238E27FC236}">
                      <a16:creationId xmlns:a16="http://schemas.microsoft.com/office/drawing/2014/main" id="{4FE5D762-776F-BE84-905C-56D2A527D698}"/>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 name="Arc 79">
                  <a:extLst>
                    <a:ext uri="{FF2B5EF4-FFF2-40B4-BE49-F238E27FC236}">
                      <a16:creationId xmlns:a16="http://schemas.microsoft.com/office/drawing/2014/main" id="{0A24436A-6208-B60A-C36F-FB96213A1225}"/>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74" name="Group 80">
                <a:extLst>
                  <a:ext uri="{FF2B5EF4-FFF2-40B4-BE49-F238E27FC236}">
                    <a16:creationId xmlns:a16="http://schemas.microsoft.com/office/drawing/2014/main" id="{FE5F9E31-3B1E-766C-6F73-73AD03B15C48}"/>
                  </a:ext>
                </a:extLst>
              </p:cNvPr>
              <p:cNvGrpSpPr>
                <a:grpSpLocks/>
              </p:cNvGrpSpPr>
              <p:nvPr/>
            </p:nvGrpSpPr>
            <p:grpSpPr bwMode="auto">
              <a:xfrm>
                <a:off x="9040" y="9379"/>
                <a:ext cx="678" cy="339"/>
                <a:chOff x="9153" y="9379"/>
                <a:chExt cx="678" cy="339"/>
              </a:xfrm>
            </p:grpSpPr>
            <p:sp>
              <p:nvSpPr>
                <p:cNvPr id="75" name="Arc 81">
                  <a:extLst>
                    <a:ext uri="{FF2B5EF4-FFF2-40B4-BE49-F238E27FC236}">
                      <a16:creationId xmlns:a16="http://schemas.microsoft.com/office/drawing/2014/main" id="{157ED15E-8D6E-2CDE-E0FF-83B5918FD28C}"/>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 name="Arc 82">
                  <a:extLst>
                    <a:ext uri="{FF2B5EF4-FFF2-40B4-BE49-F238E27FC236}">
                      <a16:creationId xmlns:a16="http://schemas.microsoft.com/office/drawing/2014/main" id="{957C0E99-97AC-E991-A869-504796C4A22F}"/>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sp>
          <p:nvSpPr>
            <p:cNvPr id="16" name="Line 83">
              <a:extLst>
                <a:ext uri="{FF2B5EF4-FFF2-40B4-BE49-F238E27FC236}">
                  <a16:creationId xmlns:a16="http://schemas.microsoft.com/office/drawing/2014/main" id="{3166006C-4BE5-4026-8308-F08B3E164F50}"/>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sp>
          <p:nvSpPr>
            <p:cNvPr id="65" name="Line 84">
              <a:extLst>
                <a:ext uri="{FF2B5EF4-FFF2-40B4-BE49-F238E27FC236}">
                  <a16:creationId xmlns:a16="http://schemas.microsoft.com/office/drawing/2014/main" id="{F080F7B5-69CB-FAEA-B381-AB5247AB8069}"/>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66" name="Group 85">
              <a:extLst>
                <a:ext uri="{FF2B5EF4-FFF2-40B4-BE49-F238E27FC236}">
                  <a16:creationId xmlns:a16="http://schemas.microsoft.com/office/drawing/2014/main" id="{E970A1DD-B587-2224-426D-EE9775F6ADB2}"/>
                </a:ext>
              </a:extLst>
            </p:cNvPr>
            <p:cNvGrpSpPr>
              <a:grpSpLocks/>
            </p:cNvGrpSpPr>
            <p:nvPr/>
          </p:nvGrpSpPr>
          <p:grpSpPr bwMode="auto">
            <a:xfrm>
              <a:off x="13475" y="6554"/>
              <a:ext cx="643" cy="452"/>
              <a:chOff x="10509" y="9040"/>
              <a:chExt cx="678" cy="339"/>
            </a:xfrm>
          </p:grpSpPr>
          <p:sp>
            <p:nvSpPr>
              <p:cNvPr id="70" name="Arc 86">
                <a:extLst>
                  <a:ext uri="{FF2B5EF4-FFF2-40B4-BE49-F238E27FC236}">
                    <a16:creationId xmlns:a16="http://schemas.microsoft.com/office/drawing/2014/main" id="{6AD69688-F966-9787-21C9-6F143DD2FEE9}"/>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 name="Arc 87">
                <a:extLst>
                  <a:ext uri="{FF2B5EF4-FFF2-40B4-BE49-F238E27FC236}">
                    <a16:creationId xmlns:a16="http://schemas.microsoft.com/office/drawing/2014/main" id="{68DC8E5B-2E62-03F4-269A-EC98E585A70F}"/>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67" name="Group 88">
              <a:extLst>
                <a:ext uri="{FF2B5EF4-FFF2-40B4-BE49-F238E27FC236}">
                  <a16:creationId xmlns:a16="http://schemas.microsoft.com/office/drawing/2014/main" id="{2F9383FA-EA5C-A32D-6CCD-E5F18A6FFD80}"/>
                </a:ext>
              </a:extLst>
            </p:cNvPr>
            <p:cNvGrpSpPr>
              <a:grpSpLocks/>
            </p:cNvGrpSpPr>
            <p:nvPr/>
          </p:nvGrpSpPr>
          <p:grpSpPr bwMode="auto">
            <a:xfrm>
              <a:off x="13475" y="7006"/>
              <a:ext cx="643" cy="452"/>
              <a:chOff x="10509" y="9379"/>
              <a:chExt cx="678" cy="339"/>
            </a:xfrm>
          </p:grpSpPr>
          <p:sp>
            <p:nvSpPr>
              <p:cNvPr id="68" name="Arc 89">
                <a:extLst>
                  <a:ext uri="{FF2B5EF4-FFF2-40B4-BE49-F238E27FC236}">
                    <a16:creationId xmlns:a16="http://schemas.microsoft.com/office/drawing/2014/main" id="{97DA24B6-D7DE-73BB-06D0-460E09CE63CA}"/>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 name="Arc 90">
                <a:extLst>
                  <a:ext uri="{FF2B5EF4-FFF2-40B4-BE49-F238E27FC236}">
                    <a16:creationId xmlns:a16="http://schemas.microsoft.com/office/drawing/2014/main" id="{9331C884-CF93-9912-F807-B6B518EDFB35}"/>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79" name="Group 70">
            <a:extLst>
              <a:ext uri="{FF2B5EF4-FFF2-40B4-BE49-F238E27FC236}">
                <a16:creationId xmlns:a16="http://schemas.microsoft.com/office/drawing/2014/main" id="{7E69FC3E-9394-F83B-F401-B7AAFDE363A4}"/>
              </a:ext>
            </a:extLst>
          </p:cNvPr>
          <p:cNvGrpSpPr>
            <a:grpSpLocks/>
          </p:cNvGrpSpPr>
          <p:nvPr/>
        </p:nvGrpSpPr>
        <p:grpSpPr bwMode="auto">
          <a:xfrm>
            <a:off x="8282104" y="5162988"/>
            <a:ext cx="2366646" cy="717550"/>
            <a:chOff x="11187" y="6441"/>
            <a:chExt cx="3729" cy="1130"/>
          </a:xfrm>
        </p:grpSpPr>
        <p:sp>
          <p:nvSpPr>
            <p:cNvPr id="80" name="Rectangle 71">
              <a:extLst>
                <a:ext uri="{FF2B5EF4-FFF2-40B4-BE49-F238E27FC236}">
                  <a16:creationId xmlns:a16="http://schemas.microsoft.com/office/drawing/2014/main" id="{2B264403-1F2A-ABA4-9719-80AC6596B163}"/>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81" name="Rectangle 72">
              <a:extLst>
                <a:ext uri="{FF2B5EF4-FFF2-40B4-BE49-F238E27FC236}">
                  <a16:creationId xmlns:a16="http://schemas.microsoft.com/office/drawing/2014/main" id="{1A47CA0B-04E8-1205-E8DC-53ECB9E26F5E}"/>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a:solidFill>
                  <a:schemeClr val="tx1"/>
                </a:solidFill>
                <a:latin typeface="Arial" charset="0"/>
              </a:endParaRPr>
            </a:p>
          </p:txBody>
        </p:sp>
        <p:sp>
          <p:nvSpPr>
            <p:cNvPr id="82" name="Rectangle 73">
              <a:extLst>
                <a:ext uri="{FF2B5EF4-FFF2-40B4-BE49-F238E27FC236}">
                  <a16:creationId xmlns:a16="http://schemas.microsoft.com/office/drawing/2014/main" id="{96EE94D1-C75B-669F-1A3F-944F4A195639}"/>
                </a:ext>
              </a:extLst>
            </p:cNvPr>
            <p:cNvSpPr>
              <a:spLocks noChangeArrowheads="1"/>
            </p:cNvSpPr>
            <p:nvPr/>
          </p:nvSpPr>
          <p:spPr bwMode="auto">
            <a:xfrm>
              <a:off x="11187" y="6780"/>
              <a:ext cx="3726" cy="508"/>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eaLnBrk="0" hangingPunct="0">
                <a:spcBef>
                  <a:spcPct val="20000"/>
                </a:spcBef>
                <a:buSzPct val="60000"/>
                <a:buBlip>
                  <a:blip r:embed="rId2"/>
                </a:buBlip>
                <a:defRPr sz="2400">
                  <a:solidFill>
                    <a:schemeClr val="tx2"/>
                  </a:solidFill>
                  <a:latin typeface="Book Antiqua" pitchFamily="18" charset="0"/>
                </a:defRPr>
              </a:lvl1pPr>
              <a:lvl2pPr marL="742950" indent="-285750" eaLnBrk="0" hangingPunct="0">
                <a:spcBef>
                  <a:spcPct val="20000"/>
                </a:spcBef>
                <a:buSzPct val="60000"/>
                <a:buBlip>
                  <a:blip r:embed="rId3"/>
                </a:buBlip>
                <a:defRPr sz="2000">
                  <a:solidFill>
                    <a:schemeClr val="tx2"/>
                  </a:solidFill>
                  <a:latin typeface="Book Antiqua" pitchFamily="18" charset="0"/>
                </a:defRPr>
              </a:lvl2pPr>
              <a:lvl3pPr marL="1143000" indent="-228600" eaLnBrk="0" hangingPunct="0">
                <a:spcBef>
                  <a:spcPct val="20000"/>
                </a:spcBef>
                <a:buSzPct val="60000"/>
                <a:buBlip>
                  <a:blip r:embed="rId4"/>
                </a:buBlip>
                <a:defRPr>
                  <a:solidFill>
                    <a:schemeClr val="tx2"/>
                  </a:solidFill>
                  <a:latin typeface="Book Antiqua" pitchFamily="18" charset="0"/>
                </a:defRPr>
              </a:lvl3pPr>
              <a:lvl4pPr marL="1600200" indent="-228600" eaLnBrk="0" hangingPunct="0">
                <a:spcBef>
                  <a:spcPct val="20000"/>
                </a:spcBef>
                <a:buSzPct val="60000"/>
                <a:buBlip>
                  <a:blip r:embed="rId5"/>
                </a:buBlip>
                <a:defRPr sz="1600">
                  <a:solidFill>
                    <a:schemeClr val="tx2"/>
                  </a:solidFill>
                  <a:latin typeface="Book Antiqua" pitchFamily="18" charset="0"/>
                </a:defRPr>
              </a:lvl4pPr>
              <a:lvl5pPr marL="2057400" indent="-228600" eaLnBrk="0" hangingPunct="0">
                <a:spcBef>
                  <a:spcPct val="20000"/>
                </a:spcBef>
                <a:buSzPct val="60000"/>
                <a:buBlip>
                  <a:blip r:embed="rId6"/>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itchFamily="18" charset="0"/>
                </a:defRPr>
              </a:lvl9pPr>
            </a:lstStyle>
            <a:p>
              <a:pPr eaLnBrk="1" hangingPunct="1">
                <a:spcBef>
                  <a:spcPct val="0"/>
                </a:spcBef>
                <a:buSzTx/>
                <a:buFontTx/>
                <a:buNone/>
              </a:pPr>
              <a:endParaRPr lang="en-US" altLang="en-US" sz="1800" dirty="0">
                <a:solidFill>
                  <a:schemeClr val="tx1"/>
                </a:solidFill>
                <a:latin typeface="Arial" charset="0"/>
              </a:endParaRPr>
            </a:p>
          </p:txBody>
        </p:sp>
        <p:sp>
          <p:nvSpPr>
            <p:cNvPr id="83" name="Line 74">
              <a:extLst>
                <a:ext uri="{FF2B5EF4-FFF2-40B4-BE49-F238E27FC236}">
                  <a16:creationId xmlns:a16="http://schemas.microsoft.com/office/drawing/2014/main" id="{F9189613-280E-7296-3B00-9181AE9F2087}"/>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84" name="Group 75">
              <a:extLst>
                <a:ext uri="{FF2B5EF4-FFF2-40B4-BE49-F238E27FC236}">
                  <a16:creationId xmlns:a16="http://schemas.microsoft.com/office/drawing/2014/main" id="{541EC25D-4CC9-A063-851C-2A31D7EFD2E6}"/>
                </a:ext>
              </a:extLst>
            </p:cNvPr>
            <p:cNvGrpSpPr>
              <a:grpSpLocks/>
            </p:cNvGrpSpPr>
            <p:nvPr/>
          </p:nvGrpSpPr>
          <p:grpSpPr bwMode="auto">
            <a:xfrm>
              <a:off x="11639" y="6554"/>
              <a:ext cx="1010" cy="904"/>
              <a:chOff x="8588" y="9040"/>
              <a:chExt cx="1130" cy="678"/>
            </a:xfrm>
          </p:grpSpPr>
          <p:sp>
            <p:nvSpPr>
              <p:cNvPr id="93" name="Line 76">
                <a:extLst>
                  <a:ext uri="{FF2B5EF4-FFF2-40B4-BE49-F238E27FC236}">
                    <a16:creationId xmlns:a16="http://schemas.microsoft.com/office/drawing/2014/main" id="{674A73BB-8D68-0F8F-997F-E8880600DCF5}"/>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94" name="Group 77">
                <a:extLst>
                  <a:ext uri="{FF2B5EF4-FFF2-40B4-BE49-F238E27FC236}">
                    <a16:creationId xmlns:a16="http://schemas.microsoft.com/office/drawing/2014/main" id="{7EA25C0E-2433-DB4B-FEE9-C2617BBD31A9}"/>
                  </a:ext>
                </a:extLst>
              </p:cNvPr>
              <p:cNvGrpSpPr>
                <a:grpSpLocks/>
              </p:cNvGrpSpPr>
              <p:nvPr/>
            </p:nvGrpSpPr>
            <p:grpSpPr bwMode="auto">
              <a:xfrm>
                <a:off x="9040" y="9040"/>
                <a:ext cx="678" cy="339"/>
                <a:chOff x="9153" y="9040"/>
                <a:chExt cx="678" cy="339"/>
              </a:xfrm>
            </p:grpSpPr>
            <p:sp>
              <p:nvSpPr>
                <p:cNvPr id="98" name="Arc 78">
                  <a:extLst>
                    <a:ext uri="{FF2B5EF4-FFF2-40B4-BE49-F238E27FC236}">
                      <a16:creationId xmlns:a16="http://schemas.microsoft.com/office/drawing/2014/main" id="{2C38EF15-DE55-0762-8CB5-DB08CBDED4F8}"/>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9" name="Arc 79">
                  <a:extLst>
                    <a:ext uri="{FF2B5EF4-FFF2-40B4-BE49-F238E27FC236}">
                      <a16:creationId xmlns:a16="http://schemas.microsoft.com/office/drawing/2014/main" id="{436B2099-43C4-FDB8-3652-1F05DBE69211}"/>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95" name="Group 80">
                <a:extLst>
                  <a:ext uri="{FF2B5EF4-FFF2-40B4-BE49-F238E27FC236}">
                    <a16:creationId xmlns:a16="http://schemas.microsoft.com/office/drawing/2014/main" id="{E976E512-4517-A3AF-4950-FBD7A6E553B2}"/>
                  </a:ext>
                </a:extLst>
              </p:cNvPr>
              <p:cNvGrpSpPr>
                <a:grpSpLocks/>
              </p:cNvGrpSpPr>
              <p:nvPr/>
            </p:nvGrpSpPr>
            <p:grpSpPr bwMode="auto">
              <a:xfrm>
                <a:off x="9040" y="9379"/>
                <a:ext cx="678" cy="339"/>
                <a:chOff x="9153" y="9379"/>
                <a:chExt cx="678" cy="339"/>
              </a:xfrm>
            </p:grpSpPr>
            <p:sp>
              <p:nvSpPr>
                <p:cNvPr id="96" name="Arc 81">
                  <a:extLst>
                    <a:ext uri="{FF2B5EF4-FFF2-40B4-BE49-F238E27FC236}">
                      <a16:creationId xmlns:a16="http://schemas.microsoft.com/office/drawing/2014/main" id="{FFFC961E-6A42-CC7C-7E63-C01E2FD929CA}"/>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 name="Arc 82">
                  <a:extLst>
                    <a:ext uri="{FF2B5EF4-FFF2-40B4-BE49-F238E27FC236}">
                      <a16:creationId xmlns:a16="http://schemas.microsoft.com/office/drawing/2014/main" id="{91303B98-5D34-396E-2C76-07EC3759E392}"/>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sp>
          <p:nvSpPr>
            <p:cNvPr id="85" name="Line 83">
              <a:extLst>
                <a:ext uri="{FF2B5EF4-FFF2-40B4-BE49-F238E27FC236}">
                  <a16:creationId xmlns:a16="http://schemas.microsoft.com/office/drawing/2014/main" id="{27CA6FFD-3583-945B-70D5-C82CB3E740AB}"/>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sp>
          <p:nvSpPr>
            <p:cNvPr id="86" name="Line 84">
              <a:extLst>
                <a:ext uri="{FF2B5EF4-FFF2-40B4-BE49-F238E27FC236}">
                  <a16:creationId xmlns:a16="http://schemas.microsoft.com/office/drawing/2014/main" id="{7BF26A85-5C02-749F-83BC-C1BA9E12FC24}"/>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grpSp>
          <p:nvGrpSpPr>
            <p:cNvPr id="87" name="Group 85">
              <a:extLst>
                <a:ext uri="{FF2B5EF4-FFF2-40B4-BE49-F238E27FC236}">
                  <a16:creationId xmlns:a16="http://schemas.microsoft.com/office/drawing/2014/main" id="{46E0536B-BE46-F235-600B-CA9EA1B3BA22}"/>
                </a:ext>
              </a:extLst>
            </p:cNvPr>
            <p:cNvGrpSpPr>
              <a:grpSpLocks/>
            </p:cNvGrpSpPr>
            <p:nvPr/>
          </p:nvGrpSpPr>
          <p:grpSpPr bwMode="auto">
            <a:xfrm>
              <a:off x="13475" y="6554"/>
              <a:ext cx="643" cy="452"/>
              <a:chOff x="10509" y="9040"/>
              <a:chExt cx="678" cy="339"/>
            </a:xfrm>
          </p:grpSpPr>
          <p:sp>
            <p:nvSpPr>
              <p:cNvPr id="91" name="Arc 86">
                <a:extLst>
                  <a:ext uri="{FF2B5EF4-FFF2-40B4-BE49-F238E27FC236}">
                    <a16:creationId xmlns:a16="http://schemas.microsoft.com/office/drawing/2014/main" id="{DCE825E6-1A80-5737-19DE-8CC6C2417750}"/>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 name="Arc 87">
                <a:extLst>
                  <a:ext uri="{FF2B5EF4-FFF2-40B4-BE49-F238E27FC236}">
                    <a16:creationId xmlns:a16="http://schemas.microsoft.com/office/drawing/2014/main" id="{38759966-FB40-81C8-5A1B-0069B3D59283}"/>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88" name="Group 88">
              <a:extLst>
                <a:ext uri="{FF2B5EF4-FFF2-40B4-BE49-F238E27FC236}">
                  <a16:creationId xmlns:a16="http://schemas.microsoft.com/office/drawing/2014/main" id="{30F7A3A8-33C3-7098-EEA8-F2685BE5E4E7}"/>
                </a:ext>
              </a:extLst>
            </p:cNvPr>
            <p:cNvGrpSpPr>
              <a:grpSpLocks/>
            </p:cNvGrpSpPr>
            <p:nvPr/>
          </p:nvGrpSpPr>
          <p:grpSpPr bwMode="auto">
            <a:xfrm>
              <a:off x="13475" y="7006"/>
              <a:ext cx="643" cy="452"/>
              <a:chOff x="10509" y="9379"/>
              <a:chExt cx="678" cy="339"/>
            </a:xfrm>
          </p:grpSpPr>
          <p:sp>
            <p:nvSpPr>
              <p:cNvPr id="89" name="Arc 89">
                <a:extLst>
                  <a:ext uri="{FF2B5EF4-FFF2-40B4-BE49-F238E27FC236}">
                    <a16:creationId xmlns:a16="http://schemas.microsoft.com/office/drawing/2014/main" id="{3FD25A60-2CC9-EAE3-9167-CB01DB5AD02B}"/>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 name="Arc 90">
                <a:extLst>
                  <a:ext uri="{FF2B5EF4-FFF2-40B4-BE49-F238E27FC236}">
                    <a16:creationId xmlns:a16="http://schemas.microsoft.com/office/drawing/2014/main" id="{5ED49E30-8085-211F-BE5E-2A019F95F3AC}"/>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sp>
        <p:nvSpPr>
          <p:cNvPr id="100" name="Line 42">
            <a:extLst>
              <a:ext uri="{FF2B5EF4-FFF2-40B4-BE49-F238E27FC236}">
                <a16:creationId xmlns:a16="http://schemas.microsoft.com/office/drawing/2014/main" id="{2E9BBBF8-044D-22BB-C5CF-DEDCDCD6998B}"/>
              </a:ext>
            </a:extLst>
          </p:cNvPr>
          <p:cNvSpPr>
            <a:spLocks noChangeShapeType="1"/>
          </p:cNvSpPr>
          <p:nvPr/>
        </p:nvSpPr>
        <p:spPr bwMode="auto">
          <a:xfrm flipV="1">
            <a:off x="5629386" y="5514704"/>
            <a:ext cx="637789" cy="422"/>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3854430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E47E0F-A9BF-5177-6925-14F2F0D23221}"/>
              </a:ext>
            </a:extLst>
          </p:cNvPr>
          <p:cNvSpPr>
            <a:spLocks noGrp="1"/>
          </p:cNvSpPr>
          <p:nvPr>
            <p:ph idx="1"/>
          </p:nvPr>
        </p:nvSpPr>
        <p:spPr>
          <a:xfrm>
            <a:off x="322943" y="1259884"/>
            <a:ext cx="7306581" cy="5042127"/>
          </a:xfrm>
        </p:spPr>
        <p:txBody>
          <a:bodyPr>
            <a:normAutofit/>
          </a:bodyPr>
          <a:lstStyle/>
          <a:p>
            <a:r>
              <a:rPr lang="en-US" sz="2400" dirty="0"/>
              <a:t>Superconducting magnets typically quench before reaching their nominal performance, the so-called training </a:t>
            </a:r>
          </a:p>
          <a:p>
            <a:endParaRPr lang="en-US" sz="2400" dirty="0"/>
          </a:p>
          <a:p>
            <a:r>
              <a:rPr lang="en-US" sz="2400" dirty="0">
                <a:solidFill>
                  <a:srgbClr val="FF0000"/>
                </a:solidFill>
              </a:rPr>
              <a:t>Training</a:t>
            </a:r>
            <a:r>
              <a:rPr lang="en-US" sz="2400" dirty="0"/>
              <a:t> is characterized by two phenomena:</a:t>
            </a:r>
          </a:p>
          <a:p>
            <a:pPr lvl="1"/>
            <a:r>
              <a:rPr lang="en-US" sz="2000" dirty="0"/>
              <a:t>The occurrence of </a:t>
            </a:r>
            <a:r>
              <a:rPr lang="en-US" sz="2000" dirty="0">
                <a:solidFill>
                  <a:srgbClr val="FF0000"/>
                </a:solidFill>
              </a:rPr>
              <a:t>premature quenches</a:t>
            </a:r>
          </a:p>
          <a:p>
            <a:pPr lvl="1"/>
            <a:r>
              <a:rPr lang="en-US" sz="2000" dirty="0"/>
              <a:t>The </a:t>
            </a:r>
            <a:r>
              <a:rPr lang="en-US" sz="2000" dirty="0">
                <a:solidFill>
                  <a:srgbClr val="FF0000"/>
                </a:solidFill>
              </a:rPr>
              <a:t>progressive increase </a:t>
            </a:r>
            <a:r>
              <a:rPr lang="en-US" sz="2000" dirty="0"/>
              <a:t>of the quench current</a:t>
            </a:r>
          </a:p>
          <a:p>
            <a:pPr lvl="2"/>
            <a:r>
              <a:rPr lang="en-US" sz="1800" dirty="0"/>
              <a:t>Irreversible change in the coil’s mechanical status</a:t>
            </a:r>
          </a:p>
          <a:p>
            <a:pPr lvl="2"/>
            <a:r>
              <a:rPr lang="en-US" sz="1800" dirty="0"/>
              <a:t>Somehow the magnet is ‘improving’ or getting better quench after quench</a:t>
            </a:r>
          </a:p>
          <a:p>
            <a:pPr lvl="1"/>
            <a:r>
              <a:rPr lang="en-US" sz="2000" dirty="0"/>
              <a:t>Mechanical induced quenches are considered the main causes of training in a superconducting magnet (</a:t>
            </a:r>
            <a:r>
              <a:rPr lang="en-US" sz="2000" dirty="0">
                <a:solidFill>
                  <a:srgbClr val="FF0000"/>
                </a:solidFill>
              </a:rPr>
              <a:t>frictional motion </a:t>
            </a:r>
            <a:r>
              <a:rPr lang="en-US" sz="2000" dirty="0"/>
              <a:t>&amp; </a:t>
            </a:r>
            <a:r>
              <a:rPr lang="en-US" sz="2000" dirty="0">
                <a:solidFill>
                  <a:srgbClr val="FF0000"/>
                </a:solidFill>
              </a:rPr>
              <a:t>epoxy failure</a:t>
            </a:r>
            <a:r>
              <a:rPr lang="en-US" sz="2000" dirty="0"/>
              <a:t>)</a:t>
            </a:r>
          </a:p>
        </p:txBody>
      </p:sp>
      <p:sp>
        <p:nvSpPr>
          <p:cNvPr id="3" name="Slide Number Placeholder 2">
            <a:extLst>
              <a:ext uri="{FF2B5EF4-FFF2-40B4-BE49-F238E27FC236}">
                <a16:creationId xmlns:a16="http://schemas.microsoft.com/office/drawing/2014/main" id="{91E9505D-51A8-D6AB-AF1A-309FBBFAC177}"/>
              </a:ext>
            </a:extLst>
          </p:cNvPr>
          <p:cNvSpPr>
            <a:spLocks noGrp="1"/>
          </p:cNvSpPr>
          <p:nvPr>
            <p:ph type="sldNum" sz="quarter" idx="12"/>
          </p:nvPr>
        </p:nvSpPr>
        <p:spPr/>
        <p:txBody>
          <a:bodyPr/>
          <a:lstStyle/>
          <a:p>
            <a:fld id="{1901C496-3C0B-4598-8BB5-4E8323612518}" type="slidenum">
              <a:rPr lang="en-GB" smtClean="0"/>
              <a:pPr/>
              <a:t>21</a:t>
            </a:fld>
            <a:endParaRPr lang="en-GB"/>
          </a:p>
        </p:txBody>
      </p:sp>
      <p:sp>
        <p:nvSpPr>
          <p:cNvPr id="4" name="Title 3">
            <a:extLst>
              <a:ext uri="{FF2B5EF4-FFF2-40B4-BE49-F238E27FC236}">
                <a16:creationId xmlns:a16="http://schemas.microsoft.com/office/drawing/2014/main" id="{0E06BED8-9E50-604B-110E-3CA67CE12F38}"/>
              </a:ext>
            </a:extLst>
          </p:cNvPr>
          <p:cNvSpPr>
            <a:spLocks noGrp="1"/>
          </p:cNvSpPr>
          <p:nvPr>
            <p:ph type="title"/>
          </p:nvPr>
        </p:nvSpPr>
        <p:spPr/>
        <p:txBody>
          <a:bodyPr/>
          <a:lstStyle/>
          <a:p>
            <a:pPr algn="l"/>
            <a:r>
              <a:rPr lang="en-US" dirty="0"/>
              <a:t>                Training                                 </a:t>
            </a:r>
            <a:endParaRPr lang="en-GB" dirty="0"/>
          </a:p>
        </p:txBody>
      </p:sp>
      <p:pic>
        <p:nvPicPr>
          <p:cNvPr id="6" name="Picture 5">
            <a:extLst>
              <a:ext uri="{FF2B5EF4-FFF2-40B4-BE49-F238E27FC236}">
                <a16:creationId xmlns:a16="http://schemas.microsoft.com/office/drawing/2014/main" id="{C8E611CD-99E5-AC16-91CA-D500D5F6BF03}"/>
              </a:ext>
            </a:extLst>
          </p:cNvPr>
          <p:cNvPicPr>
            <a:picLocks noChangeAspect="1"/>
          </p:cNvPicPr>
          <p:nvPr/>
        </p:nvPicPr>
        <p:blipFill rotWithShape="1">
          <a:blip r:embed="rId2"/>
          <a:srcRect l="12396" t="26367" r="70989" b="20937"/>
          <a:stretch/>
        </p:blipFill>
        <p:spPr>
          <a:xfrm>
            <a:off x="8331200" y="69850"/>
            <a:ext cx="3860800" cy="4081706"/>
          </a:xfrm>
          <a:prstGeom prst="rect">
            <a:avLst/>
          </a:prstGeom>
        </p:spPr>
      </p:pic>
      <p:pic>
        <p:nvPicPr>
          <p:cNvPr id="8" name="Content Placeholder 5">
            <a:extLst>
              <a:ext uri="{FF2B5EF4-FFF2-40B4-BE49-F238E27FC236}">
                <a16:creationId xmlns:a16="http://schemas.microsoft.com/office/drawing/2014/main" id="{EB5B1EC5-65B8-F2A4-B547-E8DAA0648D26}"/>
              </a:ext>
            </a:extLst>
          </p:cNvPr>
          <p:cNvPicPr>
            <a:picLocks noChangeAspect="1"/>
          </p:cNvPicPr>
          <p:nvPr/>
        </p:nvPicPr>
        <p:blipFill rotWithShape="1">
          <a:blip r:embed="rId3"/>
          <a:srcRect l="17675" t="41477" r="75256" b="39043"/>
          <a:stretch/>
        </p:blipFill>
        <p:spPr>
          <a:xfrm>
            <a:off x="8483599" y="4240457"/>
            <a:ext cx="2584450" cy="2373704"/>
          </a:xfrm>
          <a:prstGeom prst="rect">
            <a:avLst/>
          </a:prstGeom>
        </p:spPr>
      </p:pic>
      <p:pic>
        <p:nvPicPr>
          <p:cNvPr id="9" name="Content Placeholder 5">
            <a:extLst>
              <a:ext uri="{FF2B5EF4-FFF2-40B4-BE49-F238E27FC236}">
                <a16:creationId xmlns:a16="http://schemas.microsoft.com/office/drawing/2014/main" id="{AC755816-77C3-E08A-8588-C8A74B069274}"/>
              </a:ext>
            </a:extLst>
          </p:cNvPr>
          <p:cNvPicPr>
            <a:picLocks noChangeAspect="1"/>
          </p:cNvPicPr>
          <p:nvPr/>
        </p:nvPicPr>
        <p:blipFill rotWithShape="1">
          <a:blip r:embed="rId3"/>
          <a:srcRect l="18106" t="60582" r="75256" b="34486"/>
          <a:stretch/>
        </p:blipFill>
        <p:spPr>
          <a:xfrm>
            <a:off x="9669778" y="5548576"/>
            <a:ext cx="2426969" cy="601035"/>
          </a:xfrm>
          <a:prstGeom prst="rect">
            <a:avLst/>
          </a:prstGeom>
        </p:spPr>
      </p:pic>
    </p:spTree>
    <p:extLst>
      <p:ext uri="{BB962C8B-B14F-4D97-AF65-F5344CB8AC3E}">
        <p14:creationId xmlns:p14="http://schemas.microsoft.com/office/powerpoint/2010/main" val="337139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763BD-1179-D692-3B77-9D412D6A0CF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9BDC76-B716-E8B4-24FC-512CBA6D8BC0}"/>
              </a:ext>
            </a:extLst>
          </p:cNvPr>
          <p:cNvSpPr>
            <a:spLocks noGrp="1"/>
          </p:cNvSpPr>
          <p:nvPr>
            <p:ph idx="1"/>
          </p:nvPr>
        </p:nvSpPr>
        <p:spPr>
          <a:xfrm>
            <a:off x="322943" y="1259884"/>
            <a:ext cx="12027807" cy="5042127"/>
          </a:xfrm>
        </p:spPr>
        <p:txBody>
          <a:bodyPr>
            <a:normAutofit/>
          </a:bodyPr>
          <a:lstStyle/>
          <a:p>
            <a:r>
              <a:rPr lang="fr-CH" sz="2000" dirty="0">
                <a:solidFill>
                  <a:srgbClr val="FF0000"/>
                </a:solidFill>
              </a:rPr>
              <a:t>Main</a:t>
            </a:r>
            <a:r>
              <a:rPr lang="fr-CH" sz="2000" dirty="0"/>
              <a:t> </a:t>
            </a:r>
            <a:r>
              <a:rPr lang="fr-CH" sz="2000" dirty="0" err="1"/>
              <a:t>identified</a:t>
            </a:r>
            <a:r>
              <a:rPr lang="fr-CH" sz="2000" dirty="0"/>
              <a:t> </a:t>
            </a:r>
            <a:r>
              <a:rPr lang="fr-CH" sz="2000" dirty="0">
                <a:solidFill>
                  <a:srgbClr val="FF0000"/>
                </a:solidFill>
              </a:rPr>
              <a:t>causes</a:t>
            </a:r>
            <a:r>
              <a:rPr lang="fr-CH" sz="2000" dirty="0"/>
              <a:t> :</a:t>
            </a:r>
          </a:p>
          <a:p>
            <a:pPr lvl="1"/>
            <a:r>
              <a:rPr lang="en-GB" sz="2000" dirty="0">
                <a:solidFill>
                  <a:srgbClr val="FF0000"/>
                </a:solidFill>
              </a:rPr>
              <a:t>Frictional motion</a:t>
            </a:r>
          </a:p>
          <a:p>
            <a:pPr lvl="2"/>
            <a:r>
              <a:rPr lang="en-GB" dirty="0" err="1"/>
              <a:t>E.m.</a:t>
            </a:r>
            <a:r>
              <a:rPr lang="en-GB" dirty="0"/>
              <a:t> forces </a:t>
            </a:r>
            <a:r>
              <a:rPr lang="en-GB" dirty="0">
                <a:sym typeface="Wingdings" panose="05000000000000000000" pitchFamily="2" charset="2"/>
              </a:rPr>
              <a:t> </a:t>
            </a:r>
            <a:r>
              <a:rPr lang="en-GB" dirty="0"/>
              <a:t>motion </a:t>
            </a:r>
            <a:r>
              <a:rPr lang="en-GB" dirty="0">
                <a:sym typeface="Wingdings" panose="05000000000000000000" pitchFamily="2" charset="2"/>
              </a:rPr>
              <a:t> quench</a:t>
            </a:r>
            <a:endParaRPr lang="en-GB" dirty="0"/>
          </a:p>
          <a:p>
            <a:pPr lvl="2"/>
            <a:r>
              <a:rPr lang="en-GB" dirty="0"/>
              <a:t>Coil progressively locked by friction in a secure state</a:t>
            </a:r>
          </a:p>
          <a:p>
            <a:pPr lvl="1"/>
            <a:r>
              <a:rPr lang="en-GB" sz="2000" dirty="0">
                <a:solidFill>
                  <a:srgbClr val="FF0000"/>
                </a:solidFill>
              </a:rPr>
              <a:t>Epoxy failure</a:t>
            </a:r>
          </a:p>
          <a:p>
            <a:pPr lvl="2"/>
            <a:r>
              <a:rPr lang="en-GB" dirty="0" err="1"/>
              <a:t>E.m.</a:t>
            </a:r>
            <a:r>
              <a:rPr lang="en-GB" dirty="0"/>
              <a:t> forces </a:t>
            </a:r>
            <a:r>
              <a:rPr lang="en-GB" dirty="0">
                <a:sym typeface="Wingdings" panose="05000000000000000000" pitchFamily="2" charset="2"/>
              </a:rPr>
              <a:t> </a:t>
            </a:r>
            <a:r>
              <a:rPr lang="en-GB" dirty="0"/>
              <a:t>epoxy cracking </a:t>
            </a:r>
            <a:r>
              <a:rPr lang="en-GB" dirty="0">
                <a:sym typeface="Wingdings" panose="05000000000000000000" pitchFamily="2" charset="2"/>
              </a:rPr>
              <a:t> quench</a:t>
            </a:r>
            <a:endParaRPr lang="en-GB" dirty="0"/>
          </a:p>
          <a:p>
            <a:pPr lvl="2"/>
            <a:r>
              <a:rPr lang="en-GB" dirty="0"/>
              <a:t>Once epoxy locally fractured, further cracking appears only when the </a:t>
            </a:r>
            <a:r>
              <a:rPr lang="en-GB" dirty="0" err="1"/>
              <a:t>e.m.</a:t>
            </a:r>
            <a:r>
              <a:rPr lang="en-GB" dirty="0"/>
              <a:t> stress is increased.</a:t>
            </a:r>
          </a:p>
          <a:p>
            <a:pPr lvl="2"/>
            <a:endParaRPr lang="en-GB" dirty="0"/>
          </a:p>
          <a:p>
            <a:r>
              <a:rPr lang="en-GB" sz="2000" dirty="0"/>
              <a:t>Main features relevant for operation</a:t>
            </a:r>
          </a:p>
          <a:p>
            <a:pPr lvl="1"/>
            <a:r>
              <a:rPr lang="en-GB" sz="2000" dirty="0"/>
              <a:t>The </a:t>
            </a:r>
            <a:r>
              <a:rPr lang="en-GB" sz="2000" dirty="0">
                <a:solidFill>
                  <a:srgbClr val="FF0000"/>
                </a:solidFill>
              </a:rPr>
              <a:t>ability to reach the target current </a:t>
            </a:r>
            <a:r>
              <a:rPr lang="en-GB" sz="2000" dirty="0"/>
              <a:t>with adequate margin (virgin training)</a:t>
            </a:r>
          </a:p>
          <a:p>
            <a:pPr lvl="1"/>
            <a:r>
              <a:rPr lang="en-GB" sz="2000" dirty="0"/>
              <a:t>The </a:t>
            </a:r>
            <a:r>
              <a:rPr lang="en-GB" sz="2000" dirty="0">
                <a:solidFill>
                  <a:srgbClr val="FF0000"/>
                </a:solidFill>
              </a:rPr>
              <a:t>retraining</a:t>
            </a:r>
            <a:r>
              <a:rPr lang="en-GB" sz="2000" dirty="0"/>
              <a:t> expected during operation (i.e., memory after thermal cycle)</a:t>
            </a:r>
          </a:p>
        </p:txBody>
      </p:sp>
      <p:sp>
        <p:nvSpPr>
          <p:cNvPr id="3" name="Slide Number Placeholder 2">
            <a:extLst>
              <a:ext uri="{FF2B5EF4-FFF2-40B4-BE49-F238E27FC236}">
                <a16:creationId xmlns:a16="http://schemas.microsoft.com/office/drawing/2014/main" id="{8B2307E1-557E-FCAF-78C2-FB18FD22D4B6}"/>
              </a:ext>
            </a:extLst>
          </p:cNvPr>
          <p:cNvSpPr>
            <a:spLocks noGrp="1"/>
          </p:cNvSpPr>
          <p:nvPr>
            <p:ph type="sldNum" sz="quarter" idx="12"/>
          </p:nvPr>
        </p:nvSpPr>
        <p:spPr/>
        <p:txBody>
          <a:bodyPr/>
          <a:lstStyle/>
          <a:p>
            <a:fld id="{1901C496-3C0B-4598-8BB5-4E8323612518}" type="slidenum">
              <a:rPr lang="en-GB" smtClean="0"/>
              <a:pPr/>
              <a:t>22</a:t>
            </a:fld>
            <a:endParaRPr lang="en-GB"/>
          </a:p>
        </p:txBody>
      </p:sp>
      <p:sp>
        <p:nvSpPr>
          <p:cNvPr id="4" name="Title 3">
            <a:extLst>
              <a:ext uri="{FF2B5EF4-FFF2-40B4-BE49-F238E27FC236}">
                <a16:creationId xmlns:a16="http://schemas.microsoft.com/office/drawing/2014/main" id="{E59F0797-DDEA-3B30-08FD-D70961CAFED1}"/>
              </a:ext>
            </a:extLst>
          </p:cNvPr>
          <p:cNvSpPr>
            <a:spLocks noGrp="1"/>
          </p:cNvSpPr>
          <p:nvPr>
            <p:ph type="title"/>
          </p:nvPr>
        </p:nvSpPr>
        <p:spPr/>
        <p:txBody>
          <a:bodyPr/>
          <a:lstStyle/>
          <a:p>
            <a:pPr algn="l"/>
            <a:r>
              <a:rPr lang="en-US" dirty="0"/>
              <a:t>                Training                                 </a:t>
            </a:r>
            <a:endParaRPr lang="en-GB" dirty="0"/>
          </a:p>
        </p:txBody>
      </p:sp>
    </p:spTree>
    <p:extLst>
      <p:ext uri="{BB962C8B-B14F-4D97-AF65-F5344CB8AC3E}">
        <p14:creationId xmlns:p14="http://schemas.microsoft.com/office/powerpoint/2010/main" val="32033341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44B5B7-BAC2-E820-94E8-E0775C7E7F8F}"/>
              </a:ext>
            </a:extLst>
          </p:cNvPr>
          <p:cNvSpPr>
            <a:spLocks noGrp="1"/>
          </p:cNvSpPr>
          <p:nvPr>
            <p:ph idx="1"/>
          </p:nvPr>
        </p:nvSpPr>
        <p:spPr>
          <a:xfrm>
            <a:off x="3240560" y="1229343"/>
            <a:ext cx="6274008" cy="365126"/>
          </a:xfrm>
        </p:spPr>
        <p:txBody>
          <a:bodyPr>
            <a:normAutofit fontScale="85000" lnSpcReduction="20000"/>
          </a:bodyPr>
          <a:lstStyle/>
          <a:p>
            <a:pPr marL="0" indent="0" algn="ctr">
              <a:buNone/>
            </a:pPr>
            <a:r>
              <a:rPr lang="en-US" b="1" dirty="0"/>
              <a:t>MQXFB03 quench performance</a:t>
            </a:r>
            <a:endParaRPr lang="en-GB" b="1" dirty="0"/>
          </a:p>
        </p:txBody>
      </p:sp>
      <p:sp>
        <p:nvSpPr>
          <p:cNvPr id="3" name="Slide Number Placeholder 2">
            <a:extLst>
              <a:ext uri="{FF2B5EF4-FFF2-40B4-BE49-F238E27FC236}">
                <a16:creationId xmlns:a16="http://schemas.microsoft.com/office/drawing/2014/main" id="{7EF3774F-8C4F-C014-3B26-C3AAD6DC1CC6}"/>
              </a:ext>
            </a:extLst>
          </p:cNvPr>
          <p:cNvSpPr>
            <a:spLocks noGrp="1"/>
          </p:cNvSpPr>
          <p:nvPr>
            <p:ph type="sldNum" sz="quarter" idx="12"/>
          </p:nvPr>
        </p:nvSpPr>
        <p:spPr/>
        <p:txBody>
          <a:bodyPr/>
          <a:lstStyle/>
          <a:p>
            <a:fld id="{1901C496-3C0B-4598-8BB5-4E8323612518}" type="slidenum">
              <a:rPr lang="en-GB" smtClean="0"/>
              <a:pPr/>
              <a:t>23</a:t>
            </a:fld>
            <a:endParaRPr lang="en-GB"/>
          </a:p>
        </p:txBody>
      </p:sp>
      <p:sp>
        <p:nvSpPr>
          <p:cNvPr id="4" name="Title 3">
            <a:extLst>
              <a:ext uri="{FF2B5EF4-FFF2-40B4-BE49-F238E27FC236}">
                <a16:creationId xmlns:a16="http://schemas.microsoft.com/office/drawing/2014/main" id="{00D0974B-FF60-8B6B-AA5A-4A92B7FA1CC6}"/>
              </a:ext>
            </a:extLst>
          </p:cNvPr>
          <p:cNvSpPr>
            <a:spLocks noGrp="1"/>
          </p:cNvSpPr>
          <p:nvPr>
            <p:ph type="title"/>
          </p:nvPr>
        </p:nvSpPr>
        <p:spPr/>
        <p:txBody>
          <a:bodyPr/>
          <a:lstStyle/>
          <a:p>
            <a:r>
              <a:rPr lang="en-US" dirty="0"/>
              <a:t>Example of training</a:t>
            </a:r>
            <a:endParaRPr lang="en-GB" dirty="0"/>
          </a:p>
        </p:txBody>
      </p:sp>
      <p:pic>
        <p:nvPicPr>
          <p:cNvPr id="5" name="Picture 4">
            <a:extLst>
              <a:ext uri="{FF2B5EF4-FFF2-40B4-BE49-F238E27FC236}">
                <a16:creationId xmlns:a16="http://schemas.microsoft.com/office/drawing/2014/main" id="{9FA5E679-06BE-7FD7-A883-AA2518632F0C}"/>
              </a:ext>
            </a:extLst>
          </p:cNvPr>
          <p:cNvPicPr>
            <a:picLocks noChangeAspect="1"/>
          </p:cNvPicPr>
          <p:nvPr/>
        </p:nvPicPr>
        <p:blipFill>
          <a:blip r:embed="rId2"/>
          <a:stretch>
            <a:fillRect/>
          </a:stretch>
        </p:blipFill>
        <p:spPr>
          <a:xfrm>
            <a:off x="3521136" y="1704078"/>
            <a:ext cx="5379915" cy="4034936"/>
          </a:xfrm>
          <a:prstGeom prst="rect">
            <a:avLst/>
          </a:prstGeom>
        </p:spPr>
      </p:pic>
      <p:sp>
        <p:nvSpPr>
          <p:cNvPr id="9" name="TextBox 8">
            <a:extLst>
              <a:ext uri="{FF2B5EF4-FFF2-40B4-BE49-F238E27FC236}">
                <a16:creationId xmlns:a16="http://schemas.microsoft.com/office/drawing/2014/main" id="{14802433-6C69-596B-030C-B292D4ACBF13}"/>
              </a:ext>
            </a:extLst>
          </p:cNvPr>
          <p:cNvSpPr txBox="1"/>
          <p:nvPr/>
        </p:nvSpPr>
        <p:spPr>
          <a:xfrm>
            <a:off x="4300438" y="1996173"/>
            <a:ext cx="1175322" cy="369332"/>
          </a:xfrm>
          <a:prstGeom prst="rect">
            <a:avLst/>
          </a:prstGeom>
          <a:noFill/>
        </p:spPr>
        <p:txBody>
          <a:bodyPr wrap="none" rtlCol="0">
            <a:spAutoFit/>
          </a:bodyPr>
          <a:lstStyle/>
          <a:p>
            <a:r>
              <a:rPr lang="en-US" dirty="0" err="1">
                <a:latin typeface="Times" panose="02020603050405020304" pitchFamily="18" charset="0"/>
                <a:cs typeface="Times" panose="02020603050405020304" pitchFamily="18" charset="0"/>
              </a:rPr>
              <a:t>I</a:t>
            </a:r>
            <a:r>
              <a:rPr lang="en-US" baseline="-25000" dirty="0" err="1">
                <a:latin typeface="Times" panose="02020603050405020304" pitchFamily="18" charset="0"/>
                <a:cs typeface="Times" panose="02020603050405020304" pitchFamily="18" charset="0"/>
              </a:rPr>
              <a:t>ss</a:t>
            </a:r>
            <a:r>
              <a:rPr lang="en-US" dirty="0">
                <a:latin typeface="Times" panose="02020603050405020304" pitchFamily="18" charset="0"/>
                <a:cs typeface="Times" panose="02020603050405020304" pitchFamily="18" charset="0"/>
              </a:rPr>
              <a:t> at 1.9 K</a:t>
            </a:r>
            <a:endParaRPr lang="en-GB" dirty="0">
              <a:latin typeface="Times" panose="02020603050405020304" pitchFamily="18" charset="0"/>
              <a:cs typeface="Times" panose="02020603050405020304" pitchFamily="18" charset="0"/>
            </a:endParaRPr>
          </a:p>
        </p:txBody>
      </p:sp>
      <p:sp>
        <p:nvSpPr>
          <p:cNvPr id="10" name="TextBox 9">
            <a:extLst>
              <a:ext uri="{FF2B5EF4-FFF2-40B4-BE49-F238E27FC236}">
                <a16:creationId xmlns:a16="http://schemas.microsoft.com/office/drawing/2014/main" id="{13E06D1F-A350-7297-A8E9-8F6C69F0E503}"/>
              </a:ext>
            </a:extLst>
          </p:cNvPr>
          <p:cNvSpPr txBox="1"/>
          <p:nvPr/>
        </p:nvSpPr>
        <p:spPr>
          <a:xfrm>
            <a:off x="270409" y="1857673"/>
            <a:ext cx="3416300" cy="646331"/>
          </a:xfrm>
          <a:prstGeom prst="rect">
            <a:avLst/>
          </a:prstGeom>
          <a:noFill/>
        </p:spPr>
        <p:txBody>
          <a:bodyPr wrap="square" rtlCol="0">
            <a:spAutoFit/>
          </a:bodyPr>
          <a:lstStyle/>
          <a:p>
            <a:pPr algn="ctr"/>
            <a:r>
              <a:rPr lang="en-US" dirty="0">
                <a:latin typeface="Times" panose="02020603050405020304" pitchFamily="18" charset="0"/>
                <a:cs typeface="Times" panose="02020603050405020304" pitchFamily="18" charset="0"/>
              </a:rPr>
              <a:t>Reached nominal current after 4 quenches</a:t>
            </a:r>
            <a:endParaRPr lang="en-GB" dirty="0">
              <a:latin typeface="Times" panose="02020603050405020304" pitchFamily="18" charset="0"/>
              <a:cs typeface="Times" panose="02020603050405020304" pitchFamily="18" charset="0"/>
            </a:endParaRPr>
          </a:p>
        </p:txBody>
      </p:sp>
      <p:cxnSp>
        <p:nvCxnSpPr>
          <p:cNvPr id="12" name="Straight Arrow Connector 11">
            <a:extLst>
              <a:ext uri="{FF2B5EF4-FFF2-40B4-BE49-F238E27FC236}">
                <a16:creationId xmlns:a16="http://schemas.microsoft.com/office/drawing/2014/main" id="{9719B15A-F270-6CF6-F9EF-D6B58A85B802}"/>
              </a:ext>
            </a:extLst>
          </p:cNvPr>
          <p:cNvCxnSpPr>
            <a:cxnSpLocks/>
          </p:cNvCxnSpPr>
          <p:nvPr/>
        </p:nvCxnSpPr>
        <p:spPr>
          <a:xfrm>
            <a:off x="3695700" y="2400304"/>
            <a:ext cx="1968500" cy="9671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6F4E3C7-A826-FD41-1981-82962A312012}"/>
              </a:ext>
            </a:extLst>
          </p:cNvPr>
          <p:cNvSpPr txBox="1"/>
          <p:nvPr/>
        </p:nvSpPr>
        <p:spPr>
          <a:xfrm>
            <a:off x="104836" y="4554830"/>
            <a:ext cx="3416300" cy="369332"/>
          </a:xfrm>
          <a:prstGeom prst="rect">
            <a:avLst/>
          </a:prstGeom>
          <a:noFill/>
        </p:spPr>
        <p:txBody>
          <a:bodyPr wrap="square" rtlCol="0">
            <a:spAutoFit/>
          </a:bodyPr>
          <a:lstStyle/>
          <a:p>
            <a:pPr algn="ctr"/>
            <a:r>
              <a:rPr lang="en-US" dirty="0">
                <a:latin typeface="Times" panose="02020603050405020304" pitchFamily="18" charset="0"/>
                <a:cs typeface="Times" panose="02020603050405020304" pitchFamily="18" charset="0"/>
              </a:rPr>
              <a:t>Target current after 8 quenches</a:t>
            </a:r>
            <a:endParaRPr lang="en-GB" dirty="0">
              <a:latin typeface="Times" panose="02020603050405020304" pitchFamily="18" charset="0"/>
              <a:cs typeface="Times" panose="02020603050405020304" pitchFamily="18" charset="0"/>
            </a:endParaRPr>
          </a:p>
        </p:txBody>
      </p:sp>
      <p:cxnSp>
        <p:nvCxnSpPr>
          <p:cNvPr id="17" name="Straight Arrow Connector 16">
            <a:extLst>
              <a:ext uri="{FF2B5EF4-FFF2-40B4-BE49-F238E27FC236}">
                <a16:creationId xmlns:a16="http://schemas.microsoft.com/office/drawing/2014/main" id="{3F044571-AAE5-D1BF-9805-AD2D898541D5}"/>
              </a:ext>
            </a:extLst>
          </p:cNvPr>
          <p:cNvCxnSpPr>
            <a:cxnSpLocks/>
            <a:stCxn id="16" idx="3"/>
          </p:cNvCxnSpPr>
          <p:nvPr/>
        </p:nvCxnSpPr>
        <p:spPr>
          <a:xfrm flipV="1">
            <a:off x="3521136" y="3535439"/>
            <a:ext cx="2951285" cy="12040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E0FF8C9-8764-2648-74E1-E6B61D49C6C9}"/>
              </a:ext>
            </a:extLst>
          </p:cNvPr>
          <p:cNvSpPr txBox="1"/>
          <p:nvPr/>
        </p:nvSpPr>
        <p:spPr>
          <a:xfrm>
            <a:off x="2492436" y="5907049"/>
            <a:ext cx="3416300" cy="369332"/>
          </a:xfrm>
          <a:prstGeom prst="rect">
            <a:avLst/>
          </a:prstGeom>
          <a:noFill/>
        </p:spPr>
        <p:txBody>
          <a:bodyPr wrap="square" rtlCol="0">
            <a:spAutoFit/>
          </a:bodyPr>
          <a:lstStyle/>
          <a:p>
            <a:pPr algn="ctr"/>
            <a:r>
              <a:rPr lang="en-US" dirty="0">
                <a:latin typeface="Times" panose="02020603050405020304" pitchFamily="18" charset="0"/>
                <a:cs typeface="Times" panose="02020603050405020304" pitchFamily="18" charset="0"/>
              </a:rPr>
              <a:t>Stable operation at 1.9 K</a:t>
            </a:r>
            <a:endParaRPr lang="en-GB" dirty="0">
              <a:latin typeface="Times" panose="02020603050405020304" pitchFamily="18" charset="0"/>
              <a:cs typeface="Times" panose="02020603050405020304" pitchFamily="18" charset="0"/>
            </a:endParaRPr>
          </a:p>
        </p:txBody>
      </p:sp>
      <p:cxnSp>
        <p:nvCxnSpPr>
          <p:cNvPr id="21" name="Straight Arrow Connector 20">
            <a:extLst>
              <a:ext uri="{FF2B5EF4-FFF2-40B4-BE49-F238E27FC236}">
                <a16:creationId xmlns:a16="http://schemas.microsoft.com/office/drawing/2014/main" id="{CD3FB139-34DF-B565-E2EB-294056C8805F}"/>
              </a:ext>
            </a:extLst>
          </p:cNvPr>
          <p:cNvCxnSpPr>
            <a:cxnSpLocks/>
          </p:cNvCxnSpPr>
          <p:nvPr/>
        </p:nvCxnSpPr>
        <p:spPr>
          <a:xfrm flipV="1">
            <a:off x="4351810" y="3658073"/>
            <a:ext cx="2247900" cy="22489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A7FE8EC-440A-1D73-9AFF-81DD45D4EBF5}"/>
              </a:ext>
            </a:extLst>
          </p:cNvPr>
          <p:cNvSpPr txBox="1"/>
          <p:nvPr/>
        </p:nvSpPr>
        <p:spPr>
          <a:xfrm>
            <a:off x="5886450" y="5874287"/>
            <a:ext cx="4159250" cy="646331"/>
          </a:xfrm>
          <a:prstGeom prst="rect">
            <a:avLst/>
          </a:prstGeom>
          <a:noFill/>
        </p:spPr>
        <p:txBody>
          <a:bodyPr wrap="square" rtlCol="0">
            <a:spAutoFit/>
          </a:bodyPr>
          <a:lstStyle/>
          <a:p>
            <a:pPr algn="ctr"/>
            <a:r>
              <a:rPr lang="en-US" dirty="0">
                <a:latin typeface="Times" panose="02020603050405020304" pitchFamily="18" charset="0"/>
                <a:cs typeface="Times" panose="02020603050405020304" pitchFamily="18" charset="0"/>
              </a:rPr>
              <a:t>Reach target current at 4.5 K (i.e., large temperature margin for operation)</a:t>
            </a:r>
            <a:endParaRPr lang="en-GB" dirty="0">
              <a:latin typeface="Times" panose="02020603050405020304" pitchFamily="18" charset="0"/>
              <a:cs typeface="Times" panose="02020603050405020304" pitchFamily="18" charset="0"/>
            </a:endParaRPr>
          </a:p>
        </p:txBody>
      </p:sp>
      <p:cxnSp>
        <p:nvCxnSpPr>
          <p:cNvPr id="25" name="Straight Arrow Connector 24">
            <a:extLst>
              <a:ext uri="{FF2B5EF4-FFF2-40B4-BE49-F238E27FC236}">
                <a16:creationId xmlns:a16="http://schemas.microsoft.com/office/drawing/2014/main" id="{1176F2EA-CC8E-D6C1-D907-35360DB7CEB1}"/>
              </a:ext>
            </a:extLst>
          </p:cNvPr>
          <p:cNvCxnSpPr>
            <a:cxnSpLocks/>
          </p:cNvCxnSpPr>
          <p:nvPr/>
        </p:nvCxnSpPr>
        <p:spPr>
          <a:xfrm flipH="1" flipV="1">
            <a:off x="7244678" y="3517638"/>
            <a:ext cx="58417" cy="23309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FBCD624-FD8E-6328-1176-D63C80546544}"/>
              </a:ext>
            </a:extLst>
          </p:cNvPr>
          <p:cNvCxnSpPr>
            <a:cxnSpLocks/>
          </p:cNvCxnSpPr>
          <p:nvPr/>
        </p:nvCxnSpPr>
        <p:spPr>
          <a:xfrm flipH="1" flipV="1">
            <a:off x="7907658" y="3658073"/>
            <a:ext cx="1376042" cy="11244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D915A70-4ED2-6472-5D87-E8494EE5C799}"/>
              </a:ext>
            </a:extLst>
          </p:cNvPr>
          <p:cNvSpPr txBox="1"/>
          <p:nvPr/>
        </p:nvSpPr>
        <p:spPr>
          <a:xfrm>
            <a:off x="8243627" y="4917834"/>
            <a:ext cx="3608709" cy="923330"/>
          </a:xfrm>
          <a:prstGeom prst="rect">
            <a:avLst/>
          </a:prstGeom>
          <a:noFill/>
        </p:spPr>
        <p:txBody>
          <a:bodyPr wrap="square" rtlCol="0">
            <a:spAutoFit/>
          </a:bodyPr>
          <a:lstStyle/>
          <a:p>
            <a:pPr algn="ctr"/>
            <a:r>
              <a:rPr lang="en-US" dirty="0">
                <a:latin typeface="Times" panose="02020603050405020304" pitchFamily="18" charset="0"/>
                <a:cs typeface="Times" panose="02020603050405020304" pitchFamily="18" charset="0"/>
              </a:rPr>
              <a:t>Good memory after thermal cycle (i.e., no need to re-train in the machine)</a:t>
            </a:r>
            <a:endParaRPr lang="en-GB"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68742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20" grpId="0"/>
      <p:bldP spid="24"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A18EB-3854-F26E-4EED-5FF3A0B953D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8EFB7E7-D55D-CC4E-91CE-250744F1AE45}"/>
              </a:ext>
            </a:extLst>
          </p:cNvPr>
          <p:cNvSpPr>
            <a:spLocks noGrp="1"/>
          </p:cNvSpPr>
          <p:nvPr>
            <p:ph type="sldNum" sz="quarter" idx="12"/>
          </p:nvPr>
        </p:nvSpPr>
        <p:spPr/>
        <p:txBody>
          <a:bodyPr/>
          <a:lstStyle/>
          <a:p>
            <a:fld id="{1901C496-3C0B-4598-8BB5-4E8323612518}" type="slidenum">
              <a:rPr lang="en-GB" smtClean="0"/>
              <a:pPr/>
              <a:t>24</a:t>
            </a:fld>
            <a:endParaRPr lang="en-GB"/>
          </a:p>
        </p:txBody>
      </p:sp>
      <p:sp>
        <p:nvSpPr>
          <p:cNvPr id="4" name="Title 3">
            <a:extLst>
              <a:ext uri="{FF2B5EF4-FFF2-40B4-BE49-F238E27FC236}">
                <a16:creationId xmlns:a16="http://schemas.microsoft.com/office/drawing/2014/main" id="{F6DBF09E-9C11-CC55-3563-B86877AED7D2}"/>
              </a:ext>
            </a:extLst>
          </p:cNvPr>
          <p:cNvSpPr>
            <a:spLocks noGrp="1"/>
          </p:cNvSpPr>
          <p:nvPr>
            <p:ph type="title"/>
          </p:nvPr>
        </p:nvSpPr>
        <p:spPr/>
        <p:txBody>
          <a:bodyPr>
            <a:normAutofit/>
          </a:bodyPr>
          <a:lstStyle/>
          <a:p>
            <a:r>
              <a:rPr lang="en-US" dirty="0"/>
              <a:t>Training for accelerator magnets</a:t>
            </a:r>
            <a:endParaRPr lang="en-GB" dirty="0"/>
          </a:p>
        </p:txBody>
      </p:sp>
      <p:sp>
        <p:nvSpPr>
          <p:cNvPr id="5" name="Content Placeholder 1">
            <a:extLst>
              <a:ext uri="{FF2B5EF4-FFF2-40B4-BE49-F238E27FC236}">
                <a16:creationId xmlns:a16="http://schemas.microsoft.com/office/drawing/2014/main" id="{97F7D4D1-C39F-67A9-AC57-F786EC5A198E}"/>
              </a:ext>
            </a:extLst>
          </p:cNvPr>
          <p:cNvSpPr txBox="1">
            <a:spLocks/>
          </p:cNvSpPr>
          <p:nvPr/>
        </p:nvSpPr>
        <p:spPr>
          <a:xfrm>
            <a:off x="442232" y="1398527"/>
            <a:ext cx="11368768" cy="46460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Magnet performance has an intrinsic variability that even for mature technologies is not totally understood/controlled</a:t>
            </a:r>
          </a:p>
          <a:p>
            <a:pPr lvl="1"/>
            <a:r>
              <a:rPr lang="en-US" sz="1800" dirty="0"/>
              <a:t>This does not prevent us from building reliable accelerators based on superconducting magnets – a challenge in magnet design is finding the good balance between margin/cost/risks. Some examples:</a:t>
            </a:r>
          </a:p>
          <a:p>
            <a:pPr lvl="2"/>
            <a:r>
              <a:rPr lang="en-US" sz="1800" dirty="0"/>
              <a:t>RHIC: 14 % of the magnets were tested</a:t>
            </a:r>
          </a:p>
          <a:p>
            <a:pPr lvl="2"/>
            <a:r>
              <a:rPr lang="en-US" sz="1800" dirty="0"/>
              <a:t>For the LHC all magnets were tested at 1.9 K</a:t>
            </a:r>
          </a:p>
          <a:p>
            <a:pPr lvl="2"/>
            <a:r>
              <a:rPr lang="en-US" sz="1800" dirty="0"/>
              <a:t>For HL-LHC all magnets are/will be tested with thermal cycle (also </a:t>
            </a:r>
            <a:r>
              <a:rPr lang="en-US" sz="1800" dirty="0" err="1"/>
              <a:t>NbTi</a:t>
            </a:r>
            <a:r>
              <a:rPr lang="en-US" sz="1800" dirty="0"/>
              <a:t>)</a:t>
            </a:r>
          </a:p>
          <a:p>
            <a:pPr lvl="2"/>
            <a:endParaRPr lang="en-US" dirty="0"/>
          </a:p>
          <a:p>
            <a:r>
              <a:rPr lang="en-US" sz="2400" dirty="0"/>
              <a:t>Memory after cycle is important to avoid training in the accelerator (time consuming, i.e., $$$$)</a:t>
            </a:r>
          </a:p>
          <a:p>
            <a:pPr lvl="1"/>
            <a:r>
              <a:rPr lang="en-US" sz="1800" dirty="0"/>
              <a:t>In general, memory is better in Nb</a:t>
            </a:r>
            <a:r>
              <a:rPr lang="en-US" sz="1800" baseline="-25000" dirty="0"/>
              <a:t>3</a:t>
            </a:r>
            <a:r>
              <a:rPr lang="en-US" sz="1800" dirty="0"/>
              <a:t>Sn than in </a:t>
            </a:r>
            <a:r>
              <a:rPr lang="en-US" sz="1800" dirty="0" err="1"/>
              <a:t>NbTi</a:t>
            </a:r>
            <a:endParaRPr lang="en-US" sz="1800" dirty="0"/>
          </a:p>
        </p:txBody>
      </p:sp>
    </p:spTree>
    <p:extLst>
      <p:ext uri="{BB962C8B-B14F-4D97-AF65-F5344CB8AC3E}">
        <p14:creationId xmlns:p14="http://schemas.microsoft.com/office/powerpoint/2010/main" val="10409614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3AD7DD-33B0-FABE-814C-38F61B2153BF}"/>
              </a:ext>
            </a:extLst>
          </p:cNvPr>
          <p:cNvSpPr>
            <a:spLocks noGrp="1"/>
          </p:cNvSpPr>
          <p:nvPr>
            <p:ph idx="1"/>
          </p:nvPr>
        </p:nvSpPr>
        <p:spPr>
          <a:xfrm>
            <a:off x="424543" y="1270000"/>
            <a:ext cx="11307536" cy="4906963"/>
          </a:xfrm>
        </p:spPr>
        <p:txBody>
          <a:bodyPr/>
          <a:lstStyle/>
          <a:p>
            <a:r>
              <a:rPr lang="en-US" dirty="0"/>
              <a:t>LHC dipoles assembled by three manufactures (series 1000, 2000 and 3000)</a:t>
            </a:r>
          </a:p>
          <a:p>
            <a:pPr lvl="1"/>
            <a:r>
              <a:rPr lang="en-US" dirty="0"/>
              <a:t>Build to print, same procedures with few exceptions</a:t>
            </a:r>
          </a:p>
          <a:p>
            <a:r>
              <a:rPr lang="en-US" dirty="0"/>
              <a:t>All magnets individually tested at 1.9 K</a:t>
            </a:r>
          </a:p>
          <a:p>
            <a:pPr lvl="1"/>
            <a:r>
              <a:rPr lang="en-US" dirty="0"/>
              <a:t>All powered above nominal (11850 A, 8.3 T, 7 </a:t>
            </a:r>
            <a:r>
              <a:rPr lang="en-US" dirty="0" err="1"/>
              <a:t>TeV</a:t>
            </a:r>
            <a:r>
              <a:rPr lang="en-US" dirty="0"/>
              <a:t>)</a:t>
            </a:r>
          </a:p>
          <a:p>
            <a:pPr lvl="1"/>
            <a:r>
              <a:rPr lang="en-US" dirty="0"/>
              <a:t>About 50 % powered to ultimate (8 % more than nominal, 12850 A, 9 T)</a:t>
            </a:r>
          </a:p>
          <a:p>
            <a:pPr lvl="2"/>
            <a:r>
              <a:rPr lang="en-US" dirty="0"/>
              <a:t>Requirement: </a:t>
            </a:r>
            <a:r>
              <a:rPr lang="fr-CH" dirty="0">
                <a:sym typeface="Symbol"/>
              </a:rPr>
              <a:t> 2 quenches to nominal,  7 quenches to </a:t>
            </a:r>
            <a:r>
              <a:rPr lang="fr-CH" dirty="0" err="1">
                <a:sym typeface="Symbol"/>
              </a:rPr>
              <a:t>ultimate</a:t>
            </a:r>
            <a:endParaRPr lang="en-US" dirty="0"/>
          </a:p>
          <a:p>
            <a:pPr lvl="1"/>
            <a:r>
              <a:rPr lang="en-US" dirty="0"/>
              <a:t>Less than 10 % went through thermal cycle (biased sample)</a:t>
            </a:r>
          </a:p>
          <a:p>
            <a:pPr lvl="2"/>
            <a:r>
              <a:rPr lang="en-US" dirty="0"/>
              <a:t>Magnet not reaching 12850 A within 9 quenches were tested after thermal cycle</a:t>
            </a:r>
          </a:p>
          <a:p>
            <a:pPr lvl="2"/>
            <a:r>
              <a:rPr lang="en-US" dirty="0"/>
              <a:t>Requirement: no quench to nominal, 3 quenches to ultimate</a:t>
            </a:r>
          </a:p>
          <a:p>
            <a:pPr lvl="1"/>
            <a:r>
              <a:rPr lang="en-US" dirty="0"/>
              <a:t>Bonus strategy:</a:t>
            </a:r>
          </a:p>
          <a:p>
            <a:pPr lvl="2"/>
            <a:r>
              <a:rPr lang="en-US" dirty="0"/>
              <a:t>Magnets reaching “rapidly” ultimate were given a bonus (</a:t>
            </a:r>
            <a:r>
              <a:rPr lang="fr-CH" dirty="0">
                <a:sym typeface="Symbol"/>
              </a:rPr>
              <a:t>1% bonus for magnets </a:t>
            </a:r>
            <a:r>
              <a:rPr lang="fr-CH" dirty="0" err="1">
                <a:sym typeface="Symbol"/>
              </a:rPr>
              <a:t>going</a:t>
            </a:r>
            <a:r>
              <a:rPr lang="fr-CH" dirty="0">
                <a:sym typeface="Symbol"/>
              </a:rPr>
              <a:t> to 9 T </a:t>
            </a:r>
            <a:r>
              <a:rPr lang="fr-CH" dirty="0" err="1">
                <a:sym typeface="Symbol"/>
              </a:rPr>
              <a:t>with</a:t>
            </a:r>
            <a:r>
              <a:rPr lang="fr-CH" dirty="0">
                <a:sym typeface="Symbol"/>
              </a:rPr>
              <a:t>  3 quenches)</a:t>
            </a:r>
          </a:p>
        </p:txBody>
      </p:sp>
      <p:sp>
        <p:nvSpPr>
          <p:cNvPr id="3" name="Slide Number Placeholder 2">
            <a:extLst>
              <a:ext uri="{FF2B5EF4-FFF2-40B4-BE49-F238E27FC236}">
                <a16:creationId xmlns:a16="http://schemas.microsoft.com/office/drawing/2014/main" id="{8F60AE48-DD76-21A9-D146-0698EA2834A7}"/>
              </a:ext>
            </a:extLst>
          </p:cNvPr>
          <p:cNvSpPr>
            <a:spLocks noGrp="1"/>
          </p:cNvSpPr>
          <p:nvPr>
            <p:ph type="sldNum" sz="quarter" idx="12"/>
          </p:nvPr>
        </p:nvSpPr>
        <p:spPr/>
        <p:txBody>
          <a:bodyPr/>
          <a:lstStyle/>
          <a:p>
            <a:fld id="{1901C496-3C0B-4598-8BB5-4E8323612518}" type="slidenum">
              <a:rPr lang="en-GB" smtClean="0"/>
              <a:pPr/>
              <a:t>25</a:t>
            </a:fld>
            <a:endParaRPr lang="en-GB"/>
          </a:p>
        </p:txBody>
      </p:sp>
      <p:sp>
        <p:nvSpPr>
          <p:cNvPr id="4" name="Title 3">
            <a:extLst>
              <a:ext uri="{FF2B5EF4-FFF2-40B4-BE49-F238E27FC236}">
                <a16:creationId xmlns:a16="http://schemas.microsoft.com/office/drawing/2014/main" id="{D1DD7F4A-9E40-0990-DF5F-01E1203FAB4E}"/>
              </a:ext>
            </a:extLst>
          </p:cNvPr>
          <p:cNvSpPr>
            <a:spLocks noGrp="1"/>
          </p:cNvSpPr>
          <p:nvPr>
            <p:ph type="title"/>
          </p:nvPr>
        </p:nvSpPr>
        <p:spPr/>
        <p:txBody>
          <a:bodyPr/>
          <a:lstStyle/>
          <a:p>
            <a:r>
              <a:rPr lang="en-US" dirty="0"/>
              <a:t>Training in the LHC dipoles</a:t>
            </a:r>
            <a:endParaRPr lang="en-GB" dirty="0"/>
          </a:p>
        </p:txBody>
      </p:sp>
    </p:spTree>
    <p:extLst>
      <p:ext uri="{BB962C8B-B14F-4D97-AF65-F5344CB8AC3E}">
        <p14:creationId xmlns:p14="http://schemas.microsoft.com/office/powerpoint/2010/main" val="2397270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825AB1-95EB-2AAB-87D8-A33C27A8ED47}"/>
              </a:ext>
            </a:extLst>
          </p:cNvPr>
          <p:cNvSpPr>
            <a:spLocks noGrp="1"/>
          </p:cNvSpPr>
          <p:nvPr>
            <p:ph idx="1"/>
          </p:nvPr>
        </p:nvSpPr>
        <p:spPr>
          <a:xfrm>
            <a:off x="152400" y="1536071"/>
            <a:ext cx="3702819" cy="4879104"/>
          </a:xfrm>
        </p:spPr>
        <p:txBody>
          <a:bodyPr>
            <a:normAutofit/>
          </a:bodyPr>
          <a:lstStyle/>
          <a:p>
            <a:r>
              <a:rPr lang="en-US" sz="2000" dirty="0"/>
              <a:t>In the LHC we have 1232 magnets, connected in series in 8 circuits (i.e., 154 magnets per circuit)</a:t>
            </a:r>
          </a:p>
          <a:p>
            <a:endParaRPr lang="en-US" sz="2000" dirty="0"/>
          </a:p>
          <a:p>
            <a:r>
              <a:rPr lang="en-US" sz="2000" dirty="0"/>
              <a:t>If every magnet needs to quench once to reach nominal </a:t>
            </a:r>
            <a:r>
              <a:rPr lang="en-US" sz="2000" dirty="0">
                <a:sym typeface="Wingdings" panose="05000000000000000000" pitchFamily="2" charset="2"/>
              </a:rPr>
              <a:t> 154 quenches per sector, and we can do only 2-3 quenches per day  training in the machine is very expensive and that is why memory after thermal cycle is VERY important!</a:t>
            </a:r>
            <a:endParaRPr lang="en-GB" sz="2000" dirty="0"/>
          </a:p>
        </p:txBody>
      </p:sp>
      <p:sp>
        <p:nvSpPr>
          <p:cNvPr id="3" name="Slide Number Placeholder 2">
            <a:extLst>
              <a:ext uri="{FF2B5EF4-FFF2-40B4-BE49-F238E27FC236}">
                <a16:creationId xmlns:a16="http://schemas.microsoft.com/office/drawing/2014/main" id="{EB378564-F7DB-721D-2C75-AB878D4CC990}"/>
              </a:ext>
            </a:extLst>
          </p:cNvPr>
          <p:cNvSpPr>
            <a:spLocks noGrp="1"/>
          </p:cNvSpPr>
          <p:nvPr>
            <p:ph type="sldNum" sz="quarter" idx="12"/>
          </p:nvPr>
        </p:nvSpPr>
        <p:spPr/>
        <p:txBody>
          <a:bodyPr/>
          <a:lstStyle/>
          <a:p>
            <a:fld id="{1901C496-3C0B-4598-8BB5-4E8323612518}" type="slidenum">
              <a:rPr lang="en-GB" smtClean="0"/>
              <a:pPr/>
              <a:t>26</a:t>
            </a:fld>
            <a:endParaRPr lang="en-GB"/>
          </a:p>
        </p:txBody>
      </p:sp>
      <p:sp>
        <p:nvSpPr>
          <p:cNvPr id="4" name="Title 3">
            <a:extLst>
              <a:ext uri="{FF2B5EF4-FFF2-40B4-BE49-F238E27FC236}">
                <a16:creationId xmlns:a16="http://schemas.microsoft.com/office/drawing/2014/main" id="{7E643CE6-59D5-DE7F-47C8-18D206A6B655}"/>
              </a:ext>
            </a:extLst>
          </p:cNvPr>
          <p:cNvSpPr>
            <a:spLocks noGrp="1"/>
          </p:cNvSpPr>
          <p:nvPr>
            <p:ph type="title"/>
          </p:nvPr>
        </p:nvSpPr>
        <p:spPr/>
        <p:txBody>
          <a:bodyPr/>
          <a:lstStyle/>
          <a:p>
            <a:r>
              <a:rPr lang="en-US" dirty="0"/>
              <a:t>LHC dipoles in the LHC machine</a:t>
            </a:r>
            <a:endParaRPr lang="en-GB" dirty="0"/>
          </a:p>
        </p:txBody>
      </p:sp>
      <p:pic>
        <p:nvPicPr>
          <p:cNvPr id="5" name="Picture 4">
            <a:extLst>
              <a:ext uri="{FF2B5EF4-FFF2-40B4-BE49-F238E27FC236}">
                <a16:creationId xmlns:a16="http://schemas.microsoft.com/office/drawing/2014/main" id="{B5AD6CCC-2E6F-9EF7-B3BA-F9B3EA6A3054}"/>
              </a:ext>
            </a:extLst>
          </p:cNvPr>
          <p:cNvPicPr>
            <a:picLocks noChangeAspect="1"/>
          </p:cNvPicPr>
          <p:nvPr/>
        </p:nvPicPr>
        <p:blipFill>
          <a:blip r:embed="rId2"/>
          <a:stretch>
            <a:fillRect/>
          </a:stretch>
        </p:blipFill>
        <p:spPr>
          <a:xfrm>
            <a:off x="3855219" y="1382771"/>
            <a:ext cx="8336781" cy="4953000"/>
          </a:xfrm>
          <a:prstGeom prst="rect">
            <a:avLst/>
          </a:prstGeom>
        </p:spPr>
      </p:pic>
    </p:spTree>
    <p:extLst>
      <p:ext uri="{BB962C8B-B14F-4D97-AF65-F5344CB8AC3E}">
        <p14:creationId xmlns:p14="http://schemas.microsoft.com/office/powerpoint/2010/main" val="2621279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3AD7DD-33B0-FABE-814C-38F61B2153BF}"/>
              </a:ext>
            </a:extLst>
          </p:cNvPr>
          <p:cNvSpPr>
            <a:spLocks noGrp="1"/>
          </p:cNvSpPr>
          <p:nvPr>
            <p:ph idx="1"/>
          </p:nvPr>
        </p:nvSpPr>
        <p:spPr>
          <a:xfrm>
            <a:off x="524913" y="1397819"/>
            <a:ext cx="11204971" cy="4906963"/>
          </a:xfrm>
        </p:spPr>
        <p:txBody>
          <a:bodyPr>
            <a:normAutofit/>
          </a:bodyPr>
          <a:lstStyle/>
          <a:p>
            <a:pPr algn="just"/>
            <a:r>
              <a:rPr lang="en-US" sz="2000" dirty="0"/>
              <a:t>HL-LHC magnets are built in different places all around the world (China, Italy, Japan, Spain, US). Collaboration agreements between CERN and national laboratories, with the laboratories steering the production of the magnets as in-kind contributions to CERN (except Q2 which is fully produced at CERN). </a:t>
            </a:r>
            <a:endParaRPr lang="en-US" sz="1000" dirty="0"/>
          </a:p>
          <a:p>
            <a:pPr algn="just"/>
            <a:r>
              <a:rPr lang="en-US" sz="2000" dirty="0"/>
              <a:t>All magnets are tested at 1.9 K and 4.5 K. In most of the cases, the magnet is tested first vertically in stand-alone configuration and then assembled &amp; tested in a cold mass. </a:t>
            </a:r>
            <a:endParaRPr lang="en-US" sz="1000" dirty="0"/>
          </a:p>
          <a:p>
            <a:pPr algn="just"/>
            <a:r>
              <a:rPr lang="en-US" sz="2000" dirty="0"/>
              <a:t>Testing strategy:</a:t>
            </a:r>
          </a:p>
          <a:p>
            <a:pPr lvl="1" algn="just"/>
            <a:r>
              <a:rPr lang="en-US" sz="1800" dirty="0"/>
              <a:t>Nb</a:t>
            </a:r>
            <a:r>
              <a:rPr lang="en-US" sz="1800" baseline="-25000" dirty="0"/>
              <a:t>3</a:t>
            </a:r>
            <a:r>
              <a:rPr lang="en-US" sz="1800" dirty="0"/>
              <a:t>Sn magnets are powered to nominal (16230 A, 11.3 T, 7 </a:t>
            </a:r>
            <a:r>
              <a:rPr lang="en-US" sz="1800" dirty="0" err="1"/>
              <a:t>TeV</a:t>
            </a:r>
            <a:r>
              <a:rPr lang="en-US" sz="1800" dirty="0"/>
              <a:t>) at 4.5 K, to nominal + 300 A at 1.9 K. </a:t>
            </a:r>
          </a:p>
          <a:p>
            <a:pPr lvl="1" algn="just"/>
            <a:r>
              <a:rPr lang="en-US" sz="1800" dirty="0" err="1"/>
              <a:t>NbTi</a:t>
            </a:r>
            <a:r>
              <a:rPr lang="en-US" sz="1800" dirty="0"/>
              <a:t> magnets are powered to ultimate current at 1.9 K ( 8 % more than nominal)</a:t>
            </a:r>
          </a:p>
          <a:p>
            <a:pPr lvl="1" algn="just"/>
            <a:r>
              <a:rPr lang="en-GB" sz="1800" dirty="0">
                <a:sym typeface="Symbol"/>
              </a:rPr>
              <a:t>All magnets go through a thermal cycle. The magnets shall be able to reach nominal field after a thermal cycle with a target of  1 quench and a maximum of  3 quenches.</a:t>
            </a:r>
          </a:p>
          <a:p>
            <a:pPr algn="just"/>
            <a:r>
              <a:rPr lang="en-GB" sz="2000" dirty="0">
                <a:sym typeface="Symbol"/>
              </a:rPr>
              <a:t>The time needed to test a cold mass horizontally is ≈  9 weeks (3 weeks are high current tests at cryogenic temperature, the rest (6 weeks) is for preparations, cool down and warm up). </a:t>
            </a:r>
          </a:p>
        </p:txBody>
      </p:sp>
      <p:sp>
        <p:nvSpPr>
          <p:cNvPr id="3" name="Slide Number Placeholder 2">
            <a:extLst>
              <a:ext uri="{FF2B5EF4-FFF2-40B4-BE49-F238E27FC236}">
                <a16:creationId xmlns:a16="http://schemas.microsoft.com/office/drawing/2014/main" id="{8F60AE48-DD76-21A9-D146-0698EA2834A7}"/>
              </a:ext>
            </a:extLst>
          </p:cNvPr>
          <p:cNvSpPr>
            <a:spLocks noGrp="1"/>
          </p:cNvSpPr>
          <p:nvPr>
            <p:ph type="sldNum" sz="quarter" idx="12"/>
          </p:nvPr>
        </p:nvSpPr>
        <p:spPr/>
        <p:txBody>
          <a:bodyPr/>
          <a:lstStyle/>
          <a:p>
            <a:fld id="{1901C496-3C0B-4598-8BB5-4E8323612518}" type="slidenum">
              <a:rPr lang="en-GB" smtClean="0"/>
              <a:pPr/>
              <a:t>27</a:t>
            </a:fld>
            <a:endParaRPr lang="en-GB"/>
          </a:p>
        </p:txBody>
      </p:sp>
      <p:sp>
        <p:nvSpPr>
          <p:cNvPr id="4" name="Title 3">
            <a:extLst>
              <a:ext uri="{FF2B5EF4-FFF2-40B4-BE49-F238E27FC236}">
                <a16:creationId xmlns:a16="http://schemas.microsoft.com/office/drawing/2014/main" id="{D1DD7F4A-9E40-0990-DF5F-01E1203FAB4E}"/>
              </a:ext>
            </a:extLst>
          </p:cNvPr>
          <p:cNvSpPr>
            <a:spLocks noGrp="1"/>
          </p:cNvSpPr>
          <p:nvPr>
            <p:ph type="title"/>
          </p:nvPr>
        </p:nvSpPr>
        <p:spPr/>
        <p:txBody>
          <a:bodyPr/>
          <a:lstStyle/>
          <a:p>
            <a:r>
              <a:rPr lang="en-US" dirty="0"/>
              <a:t>Training in the HL-LHC magnets</a:t>
            </a:r>
            <a:endParaRPr lang="en-GB" dirty="0"/>
          </a:p>
        </p:txBody>
      </p:sp>
    </p:spTree>
    <p:extLst>
      <p:ext uri="{BB962C8B-B14F-4D97-AF65-F5344CB8AC3E}">
        <p14:creationId xmlns:p14="http://schemas.microsoft.com/office/powerpoint/2010/main" val="17063534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52A4-105E-E53E-850C-F6C9B3C26FF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41AA54-2AD5-E4DA-D717-E4AE51801E0B}"/>
              </a:ext>
            </a:extLst>
          </p:cNvPr>
          <p:cNvSpPr>
            <a:spLocks noGrp="1"/>
          </p:cNvSpPr>
          <p:nvPr>
            <p:ph idx="1"/>
          </p:nvPr>
        </p:nvSpPr>
        <p:spPr>
          <a:xfrm>
            <a:off x="274072" y="1379631"/>
            <a:ext cx="11307536" cy="4683829"/>
          </a:xfrm>
        </p:spPr>
        <p:txBody>
          <a:bodyPr>
            <a:normAutofit fontScale="77500" lnSpcReduction="20000"/>
          </a:bodyPr>
          <a:lstStyle/>
          <a:p>
            <a:r>
              <a:rPr lang="en-US" dirty="0"/>
              <a:t>Setting the scene</a:t>
            </a:r>
          </a:p>
          <a:p>
            <a:pPr lvl="1"/>
            <a:r>
              <a:rPr lang="en-US" dirty="0"/>
              <a:t>Superconducting magnet in a nutshell</a:t>
            </a:r>
          </a:p>
          <a:p>
            <a:pPr lvl="1"/>
            <a:r>
              <a:rPr lang="en-US" dirty="0"/>
              <a:t>What do I expect from a magnet test?</a:t>
            </a:r>
          </a:p>
          <a:p>
            <a:r>
              <a:rPr lang="en-US" dirty="0"/>
              <a:t>Definition of basic concepts: </a:t>
            </a:r>
          </a:p>
          <a:p>
            <a:pPr lvl="1"/>
            <a:r>
              <a:rPr lang="en-US" dirty="0"/>
              <a:t>Margin</a:t>
            </a:r>
          </a:p>
          <a:p>
            <a:pPr lvl="1"/>
            <a:r>
              <a:rPr lang="en-US" dirty="0"/>
              <a:t>Quench</a:t>
            </a:r>
          </a:p>
          <a:p>
            <a:pPr lvl="1"/>
            <a:r>
              <a:rPr lang="en-US" dirty="0"/>
              <a:t>Training </a:t>
            </a:r>
          </a:p>
          <a:p>
            <a:r>
              <a:rPr lang="en-US" b="1" dirty="0"/>
              <a:t>What do I need to know?</a:t>
            </a:r>
          </a:p>
          <a:p>
            <a:pPr lvl="1"/>
            <a:r>
              <a:rPr lang="en-US" sz="2200" b="1" dirty="0"/>
              <a:t>A couple of trivial statements before start…</a:t>
            </a:r>
          </a:p>
          <a:p>
            <a:pPr lvl="1"/>
            <a:r>
              <a:rPr lang="en-US" sz="2200" b="1" dirty="0"/>
              <a:t>Quench performance</a:t>
            </a:r>
          </a:p>
          <a:p>
            <a:pPr lvl="1"/>
            <a:r>
              <a:rPr lang="en-US" sz="2200" b="1" dirty="0"/>
              <a:t>Electrical integrity</a:t>
            </a:r>
          </a:p>
          <a:p>
            <a:pPr lvl="1"/>
            <a:r>
              <a:rPr lang="en-US" sz="2200" b="1" dirty="0"/>
              <a:t>Quench protection</a:t>
            </a:r>
          </a:p>
          <a:p>
            <a:pPr lvl="1"/>
            <a:r>
              <a:rPr lang="en-GB" sz="2200" b="1" dirty="0"/>
              <a:t>Field quality</a:t>
            </a:r>
          </a:p>
          <a:p>
            <a:pPr lvl="1"/>
            <a:r>
              <a:rPr lang="en-GB" sz="2200" b="1" dirty="0"/>
              <a:t>Mechanics</a:t>
            </a:r>
            <a:endParaRPr lang="en-US" sz="2200" b="1" dirty="0"/>
          </a:p>
          <a:p>
            <a:r>
              <a:rPr lang="en-GB" dirty="0"/>
              <a:t>The MQXFB example</a:t>
            </a:r>
          </a:p>
          <a:p>
            <a:r>
              <a:rPr lang="en-GB" dirty="0"/>
              <a:t>Conclusions</a:t>
            </a:r>
          </a:p>
        </p:txBody>
      </p:sp>
      <p:sp>
        <p:nvSpPr>
          <p:cNvPr id="3" name="Slide Number Placeholder 2">
            <a:extLst>
              <a:ext uri="{FF2B5EF4-FFF2-40B4-BE49-F238E27FC236}">
                <a16:creationId xmlns:a16="http://schemas.microsoft.com/office/drawing/2014/main" id="{E61CB2CA-AABF-FDD5-E38B-AF7259E10A15}"/>
              </a:ext>
            </a:extLst>
          </p:cNvPr>
          <p:cNvSpPr>
            <a:spLocks noGrp="1"/>
          </p:cNvSpPr>
          <p:nvPr>
            <p:ph type="sldNum" sz="quarter" idx="12"/>
          </p:nvPr>
        </p:nvSpPr>
        <p:spPr/>
        <p:txBody>
          <a:bodyPr/>
          <a:lstStyle/>
          <a:p>
            <a:fld id="{1901C496-3C0B-4598-8BB5-4E8323612518}" type="slidenum">
              <a:rPr lang="en-GB" smtClean="0"/>
              <a:pPr/>
              <a:t>28</a:t>
            </a:fld>
            <a:endParaRPr lang="en-GB"/>
          </a:p>
        </p:txBody>
      </p:sp>
      <p:sp>
        <p:nvSpPr>
          <p:cNvPr id="4" name="Title 3">
            <a:extLst>
              <a:ext uri="{FF2B5EF4-FFF2-40B4-BE49-F238E27FC236}">
                <a16:creationId xmlns:a16="http://schemas.microsoft.com/office/drawing/2014/main" id="{4FE1639E-81B8-5ED7-FE96-23782B6DB4F7}"/>
              </a:ext>
            </a:extLst>
          </p:cNvPr>
          <p:cNvSpPr>
            <a:spLocks noGrp="1"/>
          </p:cNvSpPr>
          <p:nvPr>
            <p:ph type="title"/>
          </p:nvPr>
        </p:nvSpPr>
        <p:spPr/>
        <p:txBody>
          <a:bodyPr/>
          <a:lstStyle/>
          <a:p>
            <a:r>
              <a:rPr lang="en-US" dirty="0"/>
              <a:t>Outline</a:t>
            </a:r>
            <a:endParaRPr lang="en-GB" dirty="0"/>
          </a:p>
        </p:txBody>
      </p:sp>
    </p:spTree>
    <p:extLst>
      <p:ext uri="{BB962C8B-B14F-4D97-AF65-F5344CB8AC3E}">
        <p14:creationId xmlns:p14="http://schemas.microsoft.com/office/powerpoint/2010/main" val="4244490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E1D5AF-2C02-E91B-90C7-1D3D792117F1}"/>
              </a:ext>
            </a:extLst>
          </p:cNvPr>
          <p:cNvSpPr>
            <a:spLocks noGrp="1"/>
          </p:cNvSpPr>
          <p:nvPr>
            <p:ph idx="1"/>
          </p:nvPr>
        </p:nvSpPr>
        <p:spPr>
          <a:xfrm>
            <a:off x="431803" y="1125311"/>
            <a:ext cx="8245472" cy="5042127"/>
          </a:xfrm>
        </p:spPr>
        <p:txBody>
          <a:bodyPr/>
          <a:lstStyle/>
          <a:p>
            <a:r>
              <a:rPr lang="en-US" dirty="0"/>
              <a:t>Designed and fabricated by multiple laboratories</a:t>
            </a:r>
          </a:p>
          <a:p>
            <a:pPr lvl="1"/>
            <a:r>
              <a:rPr lang="en-US" sz="2000" dirty="0"/>
              <a:t>Test 2.5 years after the selection of the aperture (i.e., start of the design)</a:t>
            </a:r>
          </a:p>
          <a:p>
            <a:pPr lvl="1"/>
            <a:endParaRPr lang="en-GB" dirty="0"/>
          </a:p>
        </p:txBody>
      </p:sp>
      <p:sp>
        <p:nvSpPr>
          <p:cNvPr id="3" name="Slide Number Placeholder 2">
            <a:extLst>
              <a:ext uri="{FF2B5EF4-FFF2-40B4-BE49-F238E27FC236}">
                <a16:creationId xmlns:a16="http://schemas.microsoft.com/office/drawing/2014/main" id="{1F64BECF-809C-01BE-B4E6-0704F61770C6}"/>
              </a:ext>
            </a:extLst>
          </p:cNvPr>
          <p:cNvSpPr>
            <a:spLocks noGrp="1"/>
          </p:cNvSpPr>
          <p:nvPr>
            <p:ph type="sldNum" sz="quarter" idx="12"/>
          </p:nvPr>
        </p:nvSpPr>
        <p:spPr/>
        <p:txBody>
          <a:bodyPr/>
          <a:lstStyle/>
          <a:p>
            <a:fld id="{1901C496-3C0B-4598-8BB5-4E8323612518}" type="slidenum">
              <a:rPr lang="en-GB" smtClean="0"/>
              <a:pPr/>
              <a:t>29</a:t>
            </a:fld>
            <a:endParaRPr lang="en-GB"/>
          </a:p>
        </p:txBody>
      </p:sp>
      <p:sp>
        <p:nvSpPr>
          <p:cNvPr id="4" name="Title 3">
            <a:extLst>
              <a:ext uri="{FF2B5EF4-FFF2-40B4-BE49-F238E27FC236}">
                <a16:creationId xmlns:a16="http://schemas.microsoft.com/office/drawing/2014/main" id="{966B0B53-8810-9A3D-0003-4925F7267248}"/>
              </a:ext>
            </a:extLst>
          </p:cNvPr>
          <p:cNvSpPr>
            <a:spLocks noGrp="1"/>
          </p:cNvSpPr>
          <p:nvPr>
            <p:ph type="title"/>
          </p:nvPr>
        </p:nvSpPr>
        <p:spPr/>
        <p:txBody>
          <a:bodyPr/>
          <a:lstStyle/>
          <a:p>
            <a:r>
              <a:rPr lang="en-US" dirty="0"/>
              <a:t>The first MQXFS short magnet</a:t>
            </a:r>
            <a:endParaRPr lang="en-GB" dirty="0"/>
          </a:p>
        </p:txBody>
      </p:sp>
      <p:pic>
        <p:nvPicPr>
          <p:cNvPr id="20" name="Picture 2" descr="Screen shot 2012-06-19 at 12.22.55 AM.png">
            <a:extLst>
              <a:ext uri="{FF2B5EF4-FFF2-40B4-BE49-F238E27FC236}">
                <a16:creationId xmlns:a16="http://schemas.microsoft.com/office/drawing/2014/main" id="{D5FC6234-E432-D14E-5A2B-EB46D94671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519" t="36462" r="7964" b="12314"/>
          <a:stretch>
            <a:fillRect/>
          </a:stretch>
        </p:blipFill>
        <p:spPr bwMode="auto">
          <a:xfrm>
            <a:off x="1861344" y="3097799"/>
            <a:ext cx="8469312" cy="324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a:extLst>
              <a:ext uri="{FF2B5EF4-FFF2-40B4-BE49-F238E27FC236}">
                <a16:creationId xmlns:a16="http://schemas.microsoft.com/office/drawing/2014/main" id="{CF9F700A-CBB3-062C-2EE5-1E96B6C5D9E5}"/>
              </a:ext>
            </a:extLst>
          </p:cNvPr>
          <p:cNvSpPr txBox="1"/>
          <p:nvPr/>
        </p:nvSpPr>
        <p:spPr>
          <a:xfrm>
            <a:off x="7987507" y="4201111"/>
            <a:ext cx="549275" cy="246063"/>
          </a:xfrm>
          <a:prstGeom prst="rect">
            <a:avLst/>
          </a:prstGeom>
          <a:solidFill>
            <a:srgbClr val="005F8C">
              <a:lumMod val="60000"/>
              <a:lumOff val="40000"/>
            </a:srgbClr>
          </a:solidFill>
          <a:ln>
            <a:solidFill>
              <a:srgbClr val="005F8C"/>
            </a:solidFill>
          </a:ln>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prstClr val="white"/>
                </a:solidFill>
                <a:effectLst/>
                <a:uLnTx/>
                <a:uFillTx/>
                <a:latin typeface="Arial"/>
              </a:rPr>
              <a:t>CERN</a:t>
            </a:r>
          </a:p>
        </p:txBody>
      </p:sp>
      <p:sp>
        <p:nvSpPr>
          <p:cNvPr id="22" name="TextBox 21">
            <a:extLst>
              <a:ext uri="{FF2B5EF4-FFF2-40B4-BE49-F238E27FC236}">
                <a16:creationId xmlns:a16="http://schemas.microsoft.com/office/drawing/2014/main" id="{0F282F06-16A1-B1AE-9AF3-01F69A485339}"/>
              </a:ext>
            </a:extLst>
          </p:cNvPr>
          <p:cNvSpPr txBox="1"/>
          <p:nvPr/>
        </p:nvSpPr>
        <p:spPr>
          <a:xfrm>
            <a:off x="3483769" y="4269373"/>
            <a:ext cx="527050" cy="247650"/>
          </a:xfrm>
          <a:prstGeom prst="rect">
            <a:avLst/>
          </a:prstGeom>
          <a:solidFill>
            <a:srgbClr val="005F8C">
              <a:lumMod val="60000"/>
              <a:lumOff val="40000"/>
            </a:srgbClr>
          </a:solidFill>
          <a:ln>
            <a:solidFill>
              <a:srgbClr val="005F8C"/>
            </a:solidFill>
          </a:ln>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prstClr val="white"/>
                </a:solidFill>
                <a:effectLst/>
                <a:uLnTx/>
                <a:uFillTx/>
                <a:latin typeface="Arial"/>
              </a:rPr>
              <a:t>FNAL</a:t>
            </a:r>
          </a:p>
        </p:txBody>
      </p:sp>
      <p:sp>
        <p:nvSpPr>
          <p:cNvPr id="23" name="TextBox 22">
            <a:extLst>
              <a:ext uri="{FF2B5EF4-FFF2-40B4-BE49-F238E27FC236}">
                <a16:creationId xmlns:a16="http://schemas.microsoft.com/office/drawing/2014/main" id="{AC93D224-D30D-96DA-3BEB-92C8DE499E43}"/>
              </a:ext>
            </a:extLst>
          </p:cNvPr>
          <p:cNvSpPr txBox="1"/>
          <p:nvPr/>
        </p:nvSpPr>
        <p:spPr>
          <a:xfrm>
            <a:off x="4482307" y="4528136"/>
            <a:ext cx="449263" cy="246063"/>
          </a:xfrm>
          <a:prstGeom prst="rect">
            <a:avLst/>
          </a:prstGeom>
          <a:solidFill>
            <a:srgbClr val="005F8C">
              <a:lumMod val="60000"/>
              <a:lumOff val="40000"/>
            </a:srgbClr>
          </a:solidFill>
          <a:ln>
            <a:solidFill>
              <a:srgbClr val="005F8C"/>
            </a:solidFill>
          </a:ln>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prstClr val="white"/>
                </a:solidFill>
                <a:effectLst/>
                <a:uLnTx/>
                <a:uFillTx/>
                <a:latin typeface="Arial"/>
              </a:rPr>
              <a:t>BNL</a:t>
            </a:r>
          </a:p>
        </p:txBody>
      </p:sp>
      <p:sp>
        <p:nvSpPr>
          <p:cNvPr id="24" name="TextBox 23">
            <a:extLst>
              <a:ext uri="{FF2B5EF4-FFF2-40B4-BE49-F238E27FC236}">
                <a16:creationId xmlns:a16="http://schemas.microsoft.com/office/drawing/2014/main" id="{8A548062-153D-1C71-6A6D-AB454EDD6F9C}"/>
              </a:ext>
            </a:extLst>
          </p:cNvPr>
          <p:cNvSpPr txBox="1"/>
          <p:nvPr/>
        </p:nvSpPr>
        <p:spPr>
          <a:xfrm>
            <a:off x="2166145" y="4597986"/>
            <a:ext cx="528637" cy="246063"/>
          </a:xfrm>
          <a:prstGeom prst="rect">
            <a:avLst/>
          </a:prstGeom>
          <a:solidFill>
            <a:srgbClr val="005F8C">
              <a:lumMod val="60000"/>
              <a:lumOff val="40000"/>
            </a:srgbClr>
          </a:solidFill>
          <a:ln>
            <a:solidFill>
              <a:srgbClr val="005F8C"/>
            </a:solidFill>
          </a:ln>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prstClr val="white"/>
                </a:solidFill>
                <a:effectLst/>
                <a:uLnTx/>
                <a:uFillTx/>
                <a:latin typeface="Arial"/>
              </a:rPr>
              <a:t>LBNL</a:t>
            </a:r>
          </a:p>
        </p:txBody>
      </p:sp>
      <p:sp>
        <p:nvSpPr>
          <p:cNvPr id="25" name="Freeform 20">
            <a:extLst>
              <a:ext uri="{FF2B5EF4-FFF2-40B4-BE49-F238E27FC236}">
                <a16:creationId xmlns:a16="http://schemas.microsoft.com/office/drawing/2014/main" id="{DB2DEEA0-FAA9-C1D1-A6AF-F87A2A7D261F}"/>
              </a:ext>
            </a:extLst>
          </p:cNvPr>
          <p:cNvSpPr/>
          <p:nvPr/>
        </p:nvSpPr>
        <p:spPr>
          <a:xfrm>
            <a:off x="2416969" y="4439236"/>
            <a:ext cx="5861050" cy="1528763"/>
          </a:xfrm>
          <a:custGeom>
            <a:avLst/>
            <a:gdLst>
              <a:gd name="connsiteX0" fmla="*/ 0 w 5860869"/>
              <a:gd name="connsiteY0" fmla="*/ 409303 h 1529385"/>
              <a:gd name="connsiteX1" fmla="*/ 2917372 w 5860869"/>
              <a:gd name="connsiteY1" fmla="*/ 1524000 h 1529385"/>
              <a:gd name="connsiteX2" fmla="*/ 5860869 w 5860869"/>
              <a:gd name="connsiteY2" fmla="*/ 0 h 1529385"/>
            </a:gdLst>
            <a:ahLst/>
            <a:cxnLst>
              <a:cxn ang="0">
                <a:pos x="connsiteX0" y="connsiteY0"/>
              </a:cxn>
              <a:cxn ang="0">
                <a:pos x="connsiteX1" y="connsiteY1"/>
              </a:cxn>
              <a:cxn ang="0">
                <a:pos x="connsiteX2" y="connsiteY2"/>
              </a:cxn>
            </a:cxnLst>
            <a:rect l="l" t="t" r="r" b="b"/>
            <a:pathLst>
              <a:path w="5860869" h="1529385">
                <a:moveTo>
                  <a:pt x="0" y="409303"/>
                </a:moveTo>
                <a:cubicBezTo>
                  <a:pt x="970280" y="1000760"/>
                  <a:pt x="1940561" y="1592217"/>
                  <a:pt x="2917372" y="1524000"/>
                </a:cubicBezTo>
                <a:cubicBezTo>
                  <a:pt x="3894183" y="1455783"/>
                  <a:pt x="4877526" y="727891"/>
                  <a:pt x="5860869" y="0"/>
                </a:cubicBezTo>
              </a:path>
            </a:pathLst>
          </a:custGeom>
          <a:noFill/>
          <a:ln w="12700" cap="flat" cmpd="sng" algn="ctr">
            <a:solidFill>
              <a:sysClr val="window" lastClr="FFFFFF"/>
            </a:solidFill>
            <a:prstDash val="solid"/>
            <a:headEnd type="triangle" w="lg" len="lg"/>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6" name="Freeform 21">
            <a:extLst>
              <a:ext uri="{FF2B5EF4-FFF2-40B4-BE49-F238E27FC236}">
                <a16:creationId xmlns:a16="http://schemas.microsoft.com/office/drawing/2014/main" id="{E9FAC07C-F3D7-3EF0-442D-C2FD3CB52F9D}"/>
              </a:ext>
            </a:extLst>
          </p:cNvPr>
          <p:cNvSpPr/>
          <p:nvPr/>
        </p:nvSpPr>
        <p:spPr>
          <a:xfrm>
            <a:off x="2277270" y="4447174"/>
            <a:ext cx="6175375" cy="1781175"/>
          </a:xfrm>
          <a:custGeom>
            <a:avLst/>
            <a:gdLst>
              <a:gd name="connsiteX0" fmla="*/ 0 w 6174377"/>
              <a:gd name="connsiteY0" fmla="*/ 400594 h 1780851"/>
              <a:gd name="connsiteX1" fmla="*/ 2812869 w 6174377"/>
              <a:gd name="connsiteY1" fmla="*/ 1776548 h 1780851"/>
              <a:gd name="connsiteX2" fmla="*/ 6174377 w 6174377"/>
              <a:gd name="connsiteY2" fmla="*/ 0 h 1780851"/>
            </a:gdLst>
            <a:ahLst/>
            <a:cxnLst>
              <a:cxn ang="0">
                <a:pos x="connsiteX0" y="connsiteY0"/>
              </a:cxn>
              <a:cxn ang="0">
                <a:pos x="connsiteX1" y="connsiteY1"/>
              </a:cxn>
              <a:cxn ang="0">
                <a:pos x="connsiteX2" y="connsiteY2"/>
              </a:cxn>
            </a:cxnLst>
            <a:rect l="l" t="t" r="r" b="b"/>
            <a:pathLst>
              <a:path w="6174377" h="1780851">
                <a:moveTo>
                  <a:pt x="0" y="400594"/>
                </a:moveTo>
                <a:cubicBezTo>
                  <a:pt x="891903" y="1121954"/>
                  <a:pt x="1783806" y="1843314"/>
                  <a:pt x="2812869" y="1776548"/>
                </a:cubicBezTo>
                <a:cubicBezTo>
                  <a:pt x="3841932" y="1709782"/>
                  <a:pt x="5008154" y="854891"/>
                  <a:pt x="6174377" y="0"/>
                </a:cubicBezTo>
              </a:path>
            </a:pathLst>
          </a:custGeom>
          <a:noFill/>
          <a:ln w="12700" cap="flat" cmpd="sng" algn="ctr">
            <a:solidFill>
              <a:sysClr val="window" lastClr="FFFFFF"/>
            </a:solidFill>
            <a:prstDash val="solid"/>
            <a:headEnd type="triangle" w="lg" len="lg"/>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a:ea typeface="+mn-ea"/>
              <a:cs typeface="+mn-cs"/>
            </a:endParaRPr>
          </a:p>
        </p:txBody>
      </p:sp>
      <p:sp>
        <p:nvSpPr>
          <p:cNvPr id="27" name="TextBox 26">
            <a:extLst>
              <a:ext uri="{FF2B5EF4-FFF2-40B4-BE49-F238E27FC236}">
                <a16:creationId xmlns:a16="http://schemas.microsoft.com/office/drawing/2014/main" id="{89BDBB01-2A8E-C270-C370-8AF7E47904DD}"/>
              </a:ext>
            </a:extLst>
          </p:cNvPr>
          <p:cNvSpPr txBox="1">
            <a:spLocks noChangeArrowheads="1"/>
          </p:cNvSpPr>
          <p:nvPr/>
        </p:nvSpPr>
        <p:spPr bwMode="auto">
          <a:xfrm>
            <a:off x="4690269" y="5798136"/>
            <a:ext cx="844550" cy="214313"/>
          </a:xfrm>
          <a:prstGeom prst="rect">
            <a:avLst/>
          </a:prstGeom>
          <a:solidFill>
            <a:srgbClr val="FF0000"/>
          </a:solidFill>
          <a:ln w="9525">
            <a:solidFill>
              <a:srgbClr val="FF0000"/>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altLang="en-US" sz="800" b="1" i="0" u="none" strike="noStrike" kern="0" cap="none" spc="0" normalizeH="0" baseline="0" noProof="0">
                <a:ln>
                  <a:noFill/>
                </a:ln>
                <a:solidFill>
                  <a:prstClr val="white"/>
                </a:solidFill>
                <a:effectLst/>
                <a:uLnTx/>
                <a:uFillTx/>
                <a:latin typeface="Arial" panose="020B0604020202020204" pitchFamily="34" charset="0"/>
              </a:rPr>
              <a:t>Coils 103-104</a:t>
            </a:r>
          </a:p>
        </p:txBody>
      </p:sp>
      <p:sp>
        <p:nvSpPr>
          <p:cNvPr id="28" name="TextBox 27">
            <a:extLst>
              <a:ext uri="{FF2B5EF4-FFF2-40B4-BE49-F238E27FC236}">
                <a16:creationId xmlns:a16="http://schemas.microsoft.com/office/drawing/2014/main" id="{ED995125-F48A-4908-232F-3DFF240F537A}"/>
              </a:ext>
            </a:extLst>
          </p:cNvPr>
          <p:cNvSpPr txBox="1">
            <a:spLocks noChangeArrowheads="1"/>
          </p:cNvSpPr>
          <p:nvPr/>
        </p:nvSpPr>
        <p:spPr bwMode="auto">
          <a:xfrm>
            <a:off x="4015582" y="6012448"/>
            <a:ext cx="728663" cy="215900"/>
          </a:xfrm>
          <a:prstGeom prst="rect">
            <a:avLst/>
          </a:prstGeom>
          <a:solidFill>
            <a:srgbClr val="00B050"/>
          </a:solidFill>
          <a:ln w="9525">
            <a:solidFill>
              <a:srgbClr val="00B050"/>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altLang="en-US" sz="800" b="1" i="0" u="none" strike="noStrike" kern="0" cap="none" spc="0" normalizeH="0" baseline="0" noProof="0">
                <a:ln>
                  <a:noFill/>
                </a:ln>
                <a:solidFill>
                  <a:prstClr val="white"/>
                </a:solidFill>
                <a:effectLst/>
                <a:uLnTx/>
                <a:uFillTx/>
                <a:latin typeface="Arial" panose="020B0604020202020204" pitchFamily="34" charset="0"/>
              </a:rPr>
              <a:t>Structure 1</a:t>
            </a:r>
          </a:p>
        </p:txBody>
      </p:sp>
      <p:cxnSp>
        <p:nvCxnSpPr>
          <p:cNvPr id="29" name="Straight Arrow Connector 28">
            <a:extLst>
              <a:ext uri="{FF2B5EF4-FFF2-40B4-BE49-F238E27FC236}">
                <a16:creationId xmlns:a16="http://schemas.microsoft.com/office/drawing/2014/main" id="{46B0F315-355A-BCE5-1AD3-17A90ED56C3F}"/>
              </a:ext>
            </a:extLst>
          </p:cNvPr>
          <p:cNvCxnSpPr/>
          <p:nvPr/>
        </p:nvCxnSpPr>
        <p:spPr>
          <a:xfrm>
            <a:off x="4010820" y="4407485"/>
            <a:ext cx="471487" cy="153988"/>
          </a:xfrm>
          <a:prstGeom prst="straightConnector1">
            <a:avLst/>
          </a:prstGeom>
          <a:noFill/>
          <a:ln w="9525" cap="flat" cmpd="sng" algn="ctr">
            <a:solidFill>
              <a:sysClr val="window" lastClr="FFFFFF"/>
            </a:solidFill>
            <a:prstDash val="solid"/>
            <a:tailEnd type="triangle" w="lg" len="lg"/>
          </a:ln>
          <a:effectLst/>
        </p:spPr>
      </p:cxnSp>
      <p:sp>
        <p:nvSpPr>
          <p:cNvPr id="30" name="TextBox 29">
            <a:extLst>
              <a:ext uri="{FF2B5EF4-FFF2-40B4-BE49-F238E27FC236}">
                <a16:creationId xmlns:a16="http://schemas.microsoft.com/office/drawing/2014/main" id="{D7D4B9EB-3C32-EC76-C8F2-60AD82E18E7F}"/>
              </a:ext>
            </a:extLst>
          </p:cNvPr>
          <p:cNvSpPr txBox="1">
            <a:spLocks noChangeArrowheads="1"/>
          </p:cNvSpPr>
          <p:nvPr/>
        </p:nvSpPr>
        <p:spPr bwMode="auto">
          <a:xfrm>
            <a:off x="4188619" y="4191585"/>
            <a:ext cx="557212" cy="215900"/>
          </a:xfrm>
          <a:prstGeom prst="rect">
            <a:avLst/>
          </a:prstGeom>
          <a:solidFill>
            <a:srgbClr val="FF0000"/>
          </a:solidFill>
          <a:ln w="9525">
            <a:solidFill>
              <a:srgbClr val="FF0000"/>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altLang="en-US" sz="800" b="1" i="0" u="none" strike="noStrike" kern="0" cap="none" spc="0" normalizeH="0" baseline="0" noProof="0">
                <a:ln>
                  <a:noFill/>
                </a:ln>
                <a:solidFill>
                  <a:prstClr val="white"/>
                </a:solidFill>
                <a:effectLst/>
                <a:uLnTx/>
                <a:uFillTx/>
                <a:latin typeface="Arial" panose="020B0604020202020204" pitchFamily="34" charset="0"/>
              </a:rPr>
              <a:t>Coil 3-5</a:t>
            </a:r>
          </a:p>
        </p:txBody>
      </p:sp>
      <p:cxnSp>
        <p:nvCxnSpPr>
          <p:cNvPr id="31" name="Straight Arrow Connector 30">
            <a:extLst>
              <a:ext uri="{FF2B5EF4-FFF2-40B4-BE49-F238E27FC236}">
                <a16:creationId xmlns:a16="http://schemas.microsoft.com/office/drawing/2014/main" id="{93C01DDB-396C-8F53-B3C8-E1555E8C947F}"/>
              </a:ext>
            </a:extLst>
          </p:cNvPr>
          <p:cNvCxnSpPr/>
          <p:nvPr/>
        </p:nvCxnSpPr>
        <p:spPr>
          <a:xfrm flipH="1">
            <a:off x="2669382" y="4726573"/>
            <a:ext cx="1812925" cy="23812"/>
          </a:xfrm>
          <a:prstGeom prst="straightConnector1">
            <a:avLst/>
          </a:prstGeom>
          <a:noFill/>
          <a:ln w="9525" cap="flat" cmpd="sng" algn="ctr">
            <a:solidFill>
              <a:sysClr val="window" lastClr="FFFFFF"/>
            </a:solidFill>
            <a:prstDash val="solid"/>
            <a:tailEnd type="triangle" w="lg" len="lg"/>
          </a:ln>
          <a:effectLst/>
        </p:spPr>
      </p:cxnSp>
      <p:sp>
        <p:nvSpPr>
          <p:cNvPr id="32" name="TextBox 31">
            <a:extLst>
              <a:ext uri="{FF2B5EF4-FFF2-40B4-BE49-F238E27FC236}">
                <a16:creationId xmlns:a16="http://schemas.microsoft.com/office/drawing/2014/main" id="{344B4313-BAB4-82A7-6F10-978C1EF21E5E}"/>
              </a:ext>
            </a:extLst>
          </p:cNvPr>
          <p:cNvSpPr txBox="1">
            <a:spLocks noChangeArrowheads="1"/>
          </p:cNvSpPr>
          <p:nvPr/>
        </p:nvSpPr>
        <p:spPr bwMode="auto">
          <a:xfrm>
            <a:off x="3420270" y="4631323"/>
            <a:ext cx="555625" cy="215900"/>
          </a:xfrm>
          <a:prstGeom prst="rect">
            <a:avLst/>
          </a:prstGeom>
          <a:solidFill>
            <a:srgbClr val="FF0000"/>
          </a:solidFill>
          <a:ln w="9525">
            <a:solidFill>
              <a:srgbClr val="FF0000"/>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altLang="en-US" sz="800" b="1" i="0" u="none" strike="noStrike" kern="0" cap="none" spc="0" normalizeH="0" baseline="0" noProof="0">
                <a:ln>
                  <a:noFill/>
                </a:ln>
                <a:solidFill>
                  <a:prstClr val="white"/>
                </a:solidFill>
                <a:effectLst/>
                <a:uLnTx/>
                <a:uFillTx/>
                <a:latin typeface="Arial" panose="020B0604020202020204" pitchFamily="34" charset="0"/>
              </a:rPr>
              <a:t>Coil 3-5</a:t>
            </a:r>
          </a:p>
        </p:txBody>
      </p:sp>
      <p:cxnSp>
        <p:nvCxnSpPr>
          <p:cNvPr id="33" name="Straight Arrow Connector 32">
            <a:extLst>
              <a:ext uri="{FF2B5EF4-FFF2-40B4-BE49-F238E27FC236}">
                <a16:creationId xmlns:a16="http://schemas.microsoft.com/office/drawing/2014/main" id="{D73CB513-59FA-99C0-A19A-C5D6638D30D1}"/>
              </a:ext>
            </a:extLst>
          </p:cNvPr>
          <p:cNvCxnSpPr>
            <a:stCxn id="24" idx="0"/>
            <a:endCxn id="22" idx="1"/>
          </p:cNvCxnSpPr>
          <p:nvPr/>
        </p:nvCxnSpPr>
        <p:spPr>
          <a:xfrm flipV="1">
            <a:off x="2429669" y="4393199"/>
            <a:ext cx="1054100" cy="204787"/>
          </a:xfrm>
          <a:prstGeom prst="straightConnector1">
            <a:avLst/>
          </a:prstGeom>
          <a:noFill/>
          <a:ln w="9525" cap="flat" cmpd="sng" algn="ctr">
            <a:solidFill>
              <a:sysClr val="window" lastClr="FFFFFF"/>
            </a:solidFill>
            <a:prstDash val="solid"/>
            <a:tailEnd type="triangle" w="lg" len="lg"/>
          </a:ln>
          <a:effectLst/>
        </p:spPr>
      </p:cxnSp>
      <p:sp>
        <p:nvSpPr>
          <p:cNvPr id="34" name="TextBox 33">
            <a:extLst>
              <a:ext uri="{FF2B5EF4-FFF2-40B4-BE49-F238E27FC236}">
                <a16:creationId xmlns:a16="http://schemas.microsoft.com/office/drawing/2014/main" id="{F486DB5F-BD65-3286-897C-CC7EF4C34625}"/>
              </a:ext>
            </a:extLst>
          </p:cNvPr>
          <p:cNvSpPr txBox="1">
            <a:spLocks noChangeArrowheads="1"/>
          </p:cNvSpPr>
          <p:nvPr/>
        </p:nvSpPr>
        <p:spPr bwMode="auto">
          <a:xfrm>
            <a:off x="2509045" y="4274135"/>
            <a:ext cx="607859" cy="215444"/>
          </a:xfrm>
          <a:prstGeom prst="rect">
            <a:avLst/>
          </a:prstGeom>
          <a:solidFill>
            <a:sysClr val="windowText" lastClr="000000"/>
          </a:solidFill>
          <a:ln w="9525">
            <a:solidFill>
              <a:sysClr val="windowText" lastClr="000000"/>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altLang="en-US" sz="800" b="1" i="0" u="none" strike="noStrike" kern="0" cap="none" spc="0" normalizeH="0" baseline="0" noProof="0" dirty="0">
                <a:ln>
                  <a:noFill/>
                </a:ln>
                <a:solidFill>
                  <a:prstClr val="white"/>
                </a:solidFill>
                <a:effectLst/>
                <a:uLnTx/>
                <a:uFillTx/>
                <a:latin typeface="Arial" panose="020B0604020202020204" pitchFamily="34" charset="0"/>
              </a:rPr>
              <a:t>MQXFS1</a:t>
            </a:r>
          </a:p>
        </p:txBody>
      </p:sp>
      <p:pic>
        <p:nvPicPr>
          <p:cNvPr id="35" name="Picture 34" descr="A large cylindrical object with wires&#10;&#10;Description automatically generated">
            <a:extLst>
              <a:ext uri="{FF2B5EF4-FFF2-40B4-BE49-F238E27FC236}">
                <a16:creationId xmlns:a16="http://schemas.microsoft.com/office/drawing/2014/main" id="{86BDD1F9-E0DC-AAB9-D633-38666E0FAFE6}"/>
              </a:ext>
            </a:extLst>
          </p:cNvPr>
          <p:cNvPicPr>
            <a:picLocks noChangeAspect="1"/>
          </p:cNvPicPr>
          <p:nvPr/>
        </p:nvPicPr>
        <p:blipFill rotWithShape="1">
          <a:blip r:embed="rId3">
            <a:extLst>
              <a:ext uri="{28A0092B-C50C-407E-A947-70E740481C1C}">
                <a14:useLocalDpi xmlns:a14="http://schemas.microsoft.com/office/drawing/2010/main" val="0"/>
              </a:ext>
            </a:extLst>
          </a:blip>
          <a:srcRect t="21349" b="20802"/>
          <a:stretch/>
        </p:blipFill>
        <p:spPr>
          <a:xfrm>
            <a:off x="8536782" y="1059846"/>
            <a:ext cx="3363292" cy="1459205"/>
          </a:xfrm>
          <a:prstGeom prst="rect">
            <a:avLst/>
          </a:prstGeom>
        </p:spPr>
      </p:pic>
      <p:sp>
        <p:nvSpPr>
          <p:cNvPr id="38" name="TextBox 37">
            <a:extLst>
              <a:ext uri="{FF2B5EF4-FFF2-40B4-BE49-F238E27FC236}">
                <a16:creationId xmlns:a16="http://schemas.microsoft.com/office/drawing/2014/main" id="{A5295B7A-E899-A9FB-7A3B-D11E7277C5BD}"/>
              </a:ext>
            </a:extLst>
          </p:cNvPr>
          <p:cNvSpPr txBox="1"/>
          <p:nvPr/>
        </p:nvSpPr>
        <p:spPr>
          <a:xfrm>
            <a:off x="9156874" y="2271388"/>
            <a:ext cx="2743200" cy="230832"/>
          </a:xfrm>
          <a:prstGeom prst="rect">
            <a:avLst/>
          </a:prstGeom>
          <a:solidFill>
            <a:schemeClr val="bg1"/>
          </a:solidFill>
          <a:ln>
            <a:solidFill>
              <a:schemeClr val="tx1"/>
            </a:solidFill>
          </a:ln>
        </p:spPr>
        <p:txBody>
          <a:bodyPr wrap="square" rtlCol="0">
            <a:spAutoFit/>
          </a:bodyPr>
          <a:lstStyle/>
          <a:p>
            <a:r>
              <a:rPr lang="en-US" sz="900" dirty="0">
                <a:latin typeface="Times New Roman" panose="02020603050405020304" pitchFamily="18" charset="0"/>
                <a:cs typeface="Times New Roman" panose="02020603050405020304" pitchFamily="18" charset="0"/>
              </a:rPr>
              <a:t>MQXFS1, 2 coils from CERN, two coils from LARP</a:t>
            </a:r>
            <a:endParaRPr lang="en-GB" sz="900" dirty="0">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4B7A9360-FDC9-1C50-7AC0-457549145B4F}"/>
              </a:ext>
            </a:extLst>
          </p:cNvPr>
          <p:cNvSpPr txBox="1"/>
          <p:nvPr/>
        </p:nvSpPr>
        <p:spPr>
          <a:xfrm>
            <a:off x="357982" y="1977275"/>
            <a:ext cx="8024017" cy="707886"/>
          </a:xfrm>
          <a:prstGeom prst="rect">
            <a:avLst/>
          </a:prstGeom>
          <a:noFill/>
        </p:spPr>
        <p:txBody>
          <a:bodyPr wrap="square">
            <a:spAutoFit/>
          </a:bodyPr>
          <a:lstStyle/>
          <a:p>
            <a:pPr marL="800100" lvl="1" indent="-342900">
              <a:buFont typeface="Arial" panose="020B0604020202020204" pitchFamily="34" charset="0"/>
              <a:buChar char="•"/>
            </a:pPr>
            <a:r>
              <a:rPr lang="en-US" sz="2000" dirty="0">
                <a:solidFill>
                  <a:srgbClr val="002060"/>
                </a:solidFill>
                <a:latin typeface="Times New Roman" panose="02020603050405020304" pitchFamily="18" charset="0"/>
                <a:cs typeface="Times New Roman" panose="02020603050405020304" pitchFamily="18" charset="0"/>
              </a:rPr>
              <a:t>It might look trivial, but communication, engagement and sharing of knowledge/information is fundamental</a:t>
            </a:r>
          </a:p>
        </p:txBody>
      </p:sp>
    </p:spTree>
    <p:extLst>
      <p:ext uri="{BB962C8B-B14F-4D97-AF65-F5344CB8AC3E}">
        <p14:creationId xmlns:p14="http://schemas.microsoft.com/office/powerpoint/2010/main" val="301068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7" grpId="0" animBg="1"/>
      <p:bldP spid="28" grpId="0" animBg="1"/>
      <p:bldP spid="30" grpId="0" animBg="1"/>
      <p:bldP spid="32" grpId="0" animBg="1"/>
      <p:bldP spid="34" grpId="0" animBg="1"/>
      <p:bldP spid="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74C69-342E-2140-EF52-8AEA9282361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3CD19E-3E54-67BE-7104-E797F8A86CC5}"/>
              </a:ext>
            </a:extLst>
          </p:cNvPr>
          <p:cNvSpPr>
            <a:spLocks noGrp="1"/>
          </p:cNvSpPr>
          <p:nvPr>
            <p:ph idx="1"/>
          </p:nvPr>
        </p:nvSpPr>
        <p:spPr>
          <a:xfrm>
            <a:off x="274072" y="1379631"/>
            <a:ext cx="11307536" cy="4683829"/>
          </a:xfrm>
        </p:spPr>
        <p:txBody>
          <a:bodyPr>
            <a:normAutofit fontScale="85000" lnSpcReduction="20000"/>
          </a:bodyPr>
          <a:lstStyle/>
          <a:p>
            <a:r>
              <a:rPr lang="en-US" b="1" dirty="0"/>
              <a:t>Setting the scene</a:t>
            </a:r>
          </a:p>
          <a:p>
            <a:pPr lvl="1"/>
            <a:r>
              <a:rPr lang="en-US" b="1" dirty="0"/>
              <a:t>Superconducting magnet in a nutshell</a:t>
            </a:r>
          </a:p>
          <a:p>
            <a:pPr lvl="1"/>
            <a:r>
              <a:rPr lang="en-US" b="1" dirty="0"/>
              <a:t>What do I expect from a magnet test?</a:t>
            </a:r>
          </a:p>
          <a:p>
            <a:r>
              <a:rPr lang="en-US" dirty="0"/>
              <a:t>Definition of basic concepts: </a:t>
            </a:r>
          </a:p>
          <a:p>
            <a:pPr lvl="1"/>
            <a:r>
              <a:rPr lang="en-US" dirty="0"/>
              <a:t>Margin</a:t>
            </a:r>
          </a:p>
          <a:p>
            <a:pPr lvl="1"/>
            <a:r>
              <a:rPr lang="en-US" dirty="0"/>
              <a:t>Quench</a:t>
            </a:r>
          </a:p>
          <a:p>
            <a:pPr lvl="1"/>
            <a:r>
              <a:rPr lang="en-US" dirty="0"/>
              <a:t>Training </a:t>
            </a:r>
          </a:p>
          <a:p>
            <a:r>
              <a:rPr lang="en-US" dirty="0"/>
              <a:t>What do I need to know?</a:t>
            </a:r>
          </a:p>
          <a:p>
            <a:pPr lvl="1"/>
            <a:r>
              <a:rPr lang="en-US" sz="2200" dirty="0"/>
              <a:t>Quench performance</a:t>
            </a:r>
          </a:p>
          <a:p>
            <a:pPr lvl="1"/>
            <a:r>
              <a:rPr lang="en-US" sz="2200" dirty="0"/>
              <a:t>Electrical integrity</a:t>
            </a:r>
          </a:p>
          <a:p>
            <a:pPr lvl="1"/>
            <a:r>
              <a:rPr lang="en-US" sz="2200" dirty="0"/>
              <a:t>Quench protection</a:t>
            </a:r>
          </a:p>
          <a:p>
            <a:pPr lvl="1"/>
            <a:r>
              <a:rPr lang="en-GB" sz="2200" dirty="0"/>
              <a:t>Field quality</a:t>
            </a:r>
          </a:p>
          <a:p>
            <a:pPr lvl="1"/>
            <a:r>
              <a:rPr lang="en-GB" sz="2200" dirty="0"/>
              <a:t>Mechanics</a:t>
            </a:r>
            <a:endParaRPr lang="en-US" sz="2200" dirty="0"/>
          </a:p>
          <a:p>
            <a:r>
              <a:rPr lang="en-GB" dirty="0"/>
              <a:t>The MQXFB example</a:t>
            </a:r>
          </a:p>
          <a:p>
            <a:r>
              <a:rPr lang="en-GB" dirty="0"/>
              <a:t>Conclusions</a:t>
            </a:r>
          </a:p>
        </p:txBody>
      </p:sp>
      <p:sp>
        <p:nvSpPr>
          <p:cNvPr id="3" name="Slide Number Placeholder 2">
            <a:extLst>
              <a:ext uri="{FF2B5EF4-FFF2-40B4-BE49-F238E27FC236}">
                <a16:creationId xmlns:a16="http://schemas.microsoft.com/office/drawing/2014/main" id="{38C4CC3F-F6D3-FB8B-8BAC-EBA72AB6C47B}"/>
              </a:ext>
            </a:extLst>
          </p:cNvPr>
          <p:cNvSpPr>
            <a:spLocks noGrp="1"/>
          </p:cNvSpPr>
          <p:nvPr>
            <p:ph type="sldNum" sz="quarter" idx="12"/>
          </p:nvPr>
        </p:nvSpPr>
        <p:spPr/>
        <p:txBody>
          <a:bodyPr/>
          <a:lstStyle/>
          <a:p>
            <a:fld id="{1901C496-3C0B-4598-8BB5-4E8323612518}" type="slidenum">
              <a:rPr lang="en-GB" smtClean="0"/>
              <a:pPr/>
              <a:t>3</a:t>
            </a:fld>
            <a:endParaRPr lang="en-GB"/>
          </a:p>
        </p:txBody>
      </p:sp>
      <p:sp>
        <p:nvSpPr>
          <p:cNvPr id="4" name="Title 3">
            <a:extLst>
              <a:ext uri="{FF2B5EF4-FFF2-40B4-BE49-F238E27FC236}">
                <a16:creationId xmlns:a16="http://schemas.microsoft.com/office/drawing/2014/main" id="{C63D4C34-0F74-8246-D856-8F82118A2DF5}"/>
              </a:ext>
            </a:extLst>
          </p:cNvPr>
          <p:cNvSpPr>
            <a:spLocks noGrp="1"/>
          </p:cNvSpPr>
          <p:nvPr>
            <p:ph type="title"/>
          </p:nvPr>
        </p:nvSpPr>
        <p:spPr/>
        <p:txBody>
          <a:bodyPr/>
          <a:lstStyle/>
          <a:p>
            <a:r>
              <a:rPr lang="en-US" dirty="0"/>
              <a:t>Outline</a:t>
            </a:r>
            <a:endParaRPr lang="en-GB" dirty="0"/>
          </a:p>
        </p:txBody>
      </p:sp>
    </p:spTree>
    <p:extLst>
      <p:ext uri="{BB962C8B-B14F-4D97-AF65-F5344CB8AC3E}">
        <p14:creationId xmlns:p14="http://schemas.microsoft.com/office/powerpoint/2010/main" val="4215496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F3504-EA74-EC12-D57E-15D5B1B1F18C}"/>
              </a:ext>
            </a:extLst>
          </p:cNvPr>
          <p:cNvSpPr>
            <a:spLocks noGrp="1"/>
          </p:cNvSpPr>
          <p:nvPr>
            <p:ph type="title"/>
          </p:nvPr>
        </p:nvSpPr>
        <p:spPr/>
        <p:txBody>
          <a:bodyPr/>
          <a:lstStyle/>
          <a:p>
            <a:r>
              <a:rPr lang="en-US" dirty="0"/>
              <a:t>MQXF key milestones timeline</a:t>
            </a:r>
            <a:endParaRPr lang="en-GB" dirty="0"/>
          </a:p>
        </p:txBody>
      </p:sp>
      <p:sp>
        <p:nvSpPr>
          <p:cNvPr id="3" name="Content Placeholder 2">
            <a:extLst>
              <a:ext uri="{FF2B5EF4-FFF2-40B4-BE49-F238E27FC236}">
                <a16:creationId xmlns:a16="http://schemas.microsoft.com/office/drawing/2014/main" id="{54BD23AE-69C8-C5EA-FA3B-B2A89B44D5FC}"/>
              </a:ext>
            </a:extLst>
          </p:cNvPr>
          <p:cNvSpPr>
            <a:spLocks noGrp="1"/>
          </p:cNvSpPr>
          <p:nvPr>
            <p:ph idx="1"/>
          </p:nvPr>
        </p:nvSpPr>
        <p:spPr>
          <a:xfrm>
            <a:off x="299803" y="1199406"/>
            <a:ext cx="11144250" cy="1768871"/>
          </a:xfrm>
        </p:spPr>
        <p:txBody>
          <a:bodyPr>
            <a:normAutofit fontScale="85000" lnSpcReduction="20000"/>
          </a:bodyPr>
          <a:lstStyle/>
          <a:p>
            <a:r>
              <a:rPr lang="en-US" sz="1400" dirty="0">
                <a:ea typeface="Calibri" panose="020F0502020204030204" pitchFamily="34" charset="0"/>
              </a:rPr>
              <a:t>First validation of the coil fabrication (1.2 m length, MQXFSM1), testing in a mirror coil configuration, T</a:t>
            </a:r>
            <a:r>
              <a:rPr lang="en-US" sz="1400" baseline="-25000" dirty="0">
                <a:ea typeface="Calibri" panose="020F0502020204030204" pitchFamily="34" charset="0"/>
              </a:rPr>
              <a:t>0</a:t>
            </a:r>
            <a:r>
              <a:rPr lang="en-US" sz="1400" dirty="0">
                <a:ea typeface="Calibri" panose="020F0502020204030204" pitchFamily="34" charset="0"/>
              </a:rPr>
              <a:t> + 2 y </a:t>
            </a:r>
          </a:p>
          <a:p>
            <a:r>
              <a:rPr lang="en-US" sz="1400" dirty="0">
                <a:ea typeface="Calibri" panose="020F0502020204030204" pitchFamily="34" charset="0"/>
              </a:rPr>
              <a:t>First validation of the magnet design (1.2 m length, MQXFS1), T</a:t>
            </a:r>
            <a:r>
              <a:rPr lang="en-US" sz="1400" baseline="-25000" dirty="0">
                <a:ea typeface="Calibri" panose="020F0502020204030204" pitchFamily="34" charset="0"/>
              </a:rPr>
              <a:t>0</a:t>
            </a:r>
            <a:r>
              <a:rPr lang="en-US" sz="1400" dirty="0">
                <a:ea typeface="Calibri" panose="020F0502020204030204" pitchFamily="34" charset="0"/>
              </a:rPr>
              <a:t> + 2.5 y </a:t>
            </a:r>
          </a:p>
          <a:p>
            <a:r>
              <a:rPr lang="en-US" sz="1400" dirty="0">
                <a:ea typeface="Calibri" panose="020F0502020204030204" pitchFamily="34" charset="0"/>
              </a:rPr>
              <a:t>MQXFA coil fabrication process validated with the test of a 4 m length coil in mirror structure (MQXFAM1), T</a:t>
            </a:r>
            <a:r>
              <a:rPr lang="en-US" sz="1400" baseline="-25000" dirty="0">
                <a:ea typeface="Calibri" panose="020F0502020204030204" pitchFamily="34" charset="0"/>
              </a:rPr>
              <a:t>0</a:t>
            </a:r>
            <a:r>
              <a:rPr lang="en-US" sz="1400" dirty="0">
                <a:ea typeface="Calibri" panose="020F0502020204030204" pitchFamily="34" charset="0"/>
              </a:rPr>
              <a:t> + 3 y </a:t>
            </a:r>
          </a:p>
          <a:p>
            <a:r>
              <a:rPr lang="en-US" sz="1400" dirty="0">
                <a:ea typeface="Calibri" panose="020F0502020204030204" pitchFamily="34" charset="0"/>
              </a:rPr>
              <a:t>First 2 MQXFA prototypes did not reach requirements. First magnet fulfilling requirements was MQXFA03, T</a:t>
            </a:r>
            <a:r>
              <a:rPr lang="en-US" sz="1400" baseline="-25000" dirty="0">
                <a:ea typeface="Calibri" panose="020F0502020204030204" pitchFamily="34" charset="0"/>
              </a:rPr>
              <a:t>0</a:t>
            </a:r>
            <a:r>
              <a:rPr lang="en-US" sz="1400" dirty="0">
                <a:ea typeface="Calibri" panose="020F0502020204030204" pitchFamily="34" charset="0"/>
              </a:rPr>
              <a:t> + 6 </a:t>
            </a:r>
            <a:r>
              <a:rPr lang="en-GB" sz="1400" dirty="0">
                <a:ea typeface="Calibri" panose="020F0502020204030204" pitchFamily="34" charset="0"/>
              </a:rPr>
              <a:t>y</a:t>
            </a:r>
          </a:p>
          <a:p>
            <a:r>
              <a:rPr lang="en-US" sz="1400" dirty="0">
                <a:ea typeface="Calibri" panose="020F0502020204030204" pitchFamily="34" charset="0"/>
              </a:rPr>
              <a:t>First two long prototype magnets did not reach performance requirements. MQXFBP3 first MQXFB magnet reaching requirements, T</a:t>
            </a:r>
            <a:r>
              <a:rPr lang="en-US" sz="1400" baseline="-25000" dirty="0">
                <a:ea typeface="Calibri" panose="020F0502020204030204" pitchFamily="34" charset="0"/>
              </a:rPr>
              <a:t>0</a:t>
            </a:r>
            <a:r>
              <a:rPr lang="en-US" sz="1400" dirty="0">
                <a:ea typeface="Calibri" panose="020F0502020204030204" pitchFamily="34" charset="0"/>
              </a:rPr>
              <a:t> + 9 y</a:t>
            </a:r>
          </a:p>
          <a:p>
            <a:r>
              <a:rPr lang="en-US" sz="1400" dirty="0">
                <a:ea typeface="Calibri" panose="020F0502020204030204" pitchFamily="34" charset="0"/>
              </a:rPr>
              <a:t>First final cold masses LMQXFA01(A03/A04) and LMQXFB01 (BP2), T</a:t>
            </a:r>
            <a:r>
              <a:rPr lang="en-US" sz="1400" baseline="-25000" dirty="0">
                <a:ea typeface="Calibri" panose="020F0502020204030204" pitchFamily="34" charset="0"/>
              </a:rPr>
              <a:t>0</a:t>
            </a:r>
            <a:r>
              <a:rPr lang="en-US" sz="1400" dirty="0">
                <a:ea typeface="Calibri" panose="020F0502020204030204" pitchFamily="34" charset="0"/>
              </a:rPr>
              <a:t> + 10 y</a:t>
            </a:r>
          </a:p>
          <a:p>
            <a:r>
              <a:rPr lang="en-US" sz="1400" dirty="0">
                <a:ea typeface="Calibri" panose="020F0502020204030204" pitchFamily="34" charset="0"/>
              </a:rPr>
              <a:t>‘Series Production’: 4-5 MQXFA and 2-3 MQXFB magnets qualified per year, T</a:t>
            </a:r>
            <a:r>
              <a:rPr lang="en-US" sz="1400" baseline="-25000" dirty="0">
                <a:ea typeface="Calibri" panose="020F0502020204030204" pitchFamily="34" charset="0"/>
              </a:rPr>
              <a:t>0</a:t>
            </a:r>
            <a:r>
              <a:rPr lang="en-US" sz="1400" dirty="0">
                <a:ea typeface="Calibri" panose="020F0502020204030204" pitchFamily="34" charset="0"/>
              </a:rPr>
              <a:t> + 11 y</a:t>
            </a:r>
            <a:endParaRPr lang="en-GB" sz="1400" dirty="0">
              <a:ea typeface="Calibri" panose="020F0502020204030204" pitchFamily="34" charset="0"/>
            </a:endParaRPr>
          </a:p>
          <a:p>
            <a:endParaRPr lang="en-US" sz="1400" dirty="0">
              <a:ea typeface="Calibri" panose="020F0502020204030204" pitchFamily="34" charset="0"/>
            </a:endParaRPr>
          </a:p>
          <a:p>
            <a:endParaRPr lang="en-GB" sz="1400" dirty="0">
              <a:ea typeface="Calibri" panose="020F0502020204030204" pitchFamily="34" charset="0"/>
            </a:endParaRPr>
          </a:p>
          <a:p>
            <a:endParaRPr lang="en-US" sz="1400" dirty="0">
              <a:ea typeface="Calibri" panose="020F0502020204030204" pitchFamily="34" charset="0"/>
            </a:endParaRPr>
          </a:p>
          <a:p>
            <a:endParaRPr lang="en-GB" sz="1400" dirty="0">
              <a:ea typeface="Calibri" panose="020F0502020204030204" pitchFamily="34" charset="0"/>
            </a:endParaRPr>
          </a:p>
          <a:p>
            <a:endParaRPr lang="en-GB" sz="1400" dirty="0">
              <a:ea typeface="Calibri" panose="020F0502020204030204" pitchFamily="34" charset="0"/>
            </a:endParaRPr>
          </a:p>
          <a:p>
            <a:endParaRPr lang="en-GB" sz="1400" dirty="0">
              <a:ea typeface="Calibri" panose="020F0502020204030204" pitchFamily="34" charset="0"/>
            </a:endParaRPr>
          </a:p>
        </p:txBody>
      </p:sp>
      <p:sp>
        <p:nvSpPr>
          <p:cNvPr id="6" name="Slide Number Placeholder 5">
            <a:extLst>
              <a:ext uri="{FF2B5EF4-FFF2-40B4-BE49-F238E27FC236}">
                <a16:creationId xmlns:a16="http://schemas.microsoft.com/office/drawing/2014/main" id="{C7B4068B-754E-8F40-97E4-E9CFA194C057}"/>
              </a:ext>
            </a:extLst>
          </p:cNvPr>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30</a:t>
            </a:fld>
            <a:endParaRPr lang="en-US" dirty="0"/>
          </a:p>
        </p:txBody>
      </p:sp>
      <p:cxnSp>
        <p:nvCxnSpPr>
          <p:cNvPr id="7" name="Straight Connector 6">
            <a:extLst>
              <a:ext uri="{FF2B5EF4-FFF2-40B4-BE49-F238E27FC236}">
                <a16:creationId xmlns:a16="http://schemas.microsoft.com/office/drawing/2014/main" id="{4F21BE7E-55D6-CB5E-1857-BD333FCB0895}"/>
              </a:ext>
            </a:extLst>
          </p:cNvPr>
          <p:cNvCxnSpPr>
            <a:cxnSpLocks/>
          </p:cNvCxnSpPr>
          <p:nvPr/>
        </p:nvCxnSpPr>
        <p:spPr>
          <a:xfrm>
            <a:off x="4371887" y="3493126"/>
            <a:ext cx="0" cy="810691"/>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3C3F06-B144-8B5F-CC78-808D170C2FEB}"/>
              </a:ext>
            </a:extLst>
          </p:cNvPr>
          <p:cNvCxnSpPr/>
          <p:nvPr/>
        </p:nvCxnSpPr>
        <p:spPr>
          <a:xfrm flipV="1">
            <a:off x="11127030" y="5144212"/>
            <a:ext cx="0" cy="228060"/>
          </a:xfrm>
          <a:prstGeom prst="line">
            <a:avLst/>
          </a:prstGeom>
          <a:ln>
            <a:solidFill>
              <a:srgbClr val="0066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0798229-66E7-7E5F-52E0-A406C30AB223}"/>
              </a:ext>
            </a:extLst>
          </p:cNvPr>
          <p:cNvCxnSpPr>
            <a:cxnSpLocks/>
          </p:cNvCxnSpPr>
          <p:nvPr/>
        </p:nvCxnSpPr>
        <p:spPr>
          <a:xfrm>
            <a:off x="528914" y="3522870"/>
            <a:ext cx="0" cy="2208445"/>
          </a:xfrm>
          <a:prstGeom prst="line">
            <a:avLst/>
          </a:prstGeom>
          <a:ln>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6A55A23-A371-9A6E-5C77-CFF93618F9F4}"/>
              </a:ext>
            </a:extLst>
          </p:cNvPr>
          <p:cNvSpPr txBox="1"/>
          <p:nvPr/>
        </p:nvSpPr>
        <p:spPr>
          <a:xfrm>
            <a:off x="60951" y="3208871"/>
            <a:ext cx="2153154"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T</a:t>
            </a:r>
            <a:r>
              <a:rPr lang="en-US" baseline="-25000" dirty="0">
                <a:solidFill>
                  <a:srgbClr val="0066FF"/>
                </a:solidFill>
                <a:latin typeface="Times New Roman" panose="02020603050405020304" pitchFamily="18" charset="0"/>
                <a:cs typeface="Times New Roman" panose="02020603050405020304" pitchFamily="18" charset="0"/>
              </a:rPr>
              <a:t>0</a:t>
            </a:r>
            <a:r>
              <a:rPr lang="en-US" dirty="0">
                <a:solidFill>
                  <a:srgbClr val="0066FF"/>
                </a:solidFill>
                <a:latin typeface="Times New Roman" panose="02020603050405020304" pitchFamily="18" charset="0"/>
                <a:cs typeface="Times New Roman" panose="02020603050405020304" pitchFamily="18" charset="0"/>
              </a:rPr>
              <a:t>, aperture selection</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2BDCCF78-0C07-070A-95DD-2E7071BF3A1D}"/>
              </a:ext>
            </a:extLst>
          </p:cNvPr>
          <p:cNvCxnSpPr>
            <a:cxnSpLocks/>
          </p:cNvCxnSpPr>
          <p:nvPr/>
        </p:nvCxnSpPr>
        <p:spPr>
          <a:xfrm flipH="1" flipV="1">
            <a:off x="43793" y="4250710"/>
            <a:ext cx="12148207" cy="53107"/>
          </a:xfrm>
          <a:prstGeom prst="line">
            <a:avLst/>
          </a:prstGeom>
          <a:ln>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ED93C21-B194-81A3-A8BE-0EC79C6AA960}"/>
              </a:ext>
            </a:extLst>
          </p:cNvPr>
          <p:cNvCxnSpPr>
            <a:cxnSpLocks/>
          </p:cNvCxnSpPr>
          <p:nvPr/>
        </p:nvCxnSpPr>
        <p:spPr>
          <a:xfrm flipH="1" flipV="1">
            <a:off x="-104321" y="5292937"/>
            <a:ext cx="12296321" cy="1032"/>
          </a:xfrm>
          <a:prstGeom prst="line">
            <a:avLst/>
          </a:prstGeom>
          <a:ln>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19DBF9F-EBD2-0DBF-7C66-35B9162CF01E}"/>
              </a:ext>
            </a:extLst>
          </p:cNvPr>
          <p:cNvCxnSpPr>
            <a:cxnSpLocks/>
            <a:stCxn id="15" idx="2"/>
          </p:cNvCxnSpPr>
          <p:nvPr/>
        </p:nvCxnSpPr>
        <p:spPr>
          <a:xfrm flipH="1">
            <a:off x="4723424" y="3930302"/>
            <a:ext cx="0" cy="523515"/>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792F9B1-94A8-08AD-92BC-3C27127C199A}"/>
              </a:ext>
            </a:extLst>
          </p:cNvPr>
          <p:cNvSpPr txBox="1"/>
          <p:nvPr/>
        </p:nvSpPr>
        <p:spPr>
          <a:xfrm>
            <a:off x="4131368" y="3560970"/>
            <a:ext cx="1244764" cy="369332"/>
          </a:xfrm>
          <a:prstGeom prst="rect">
            <a:avLst/>
          </a:prstGeom>
          <a:solidFill>
            <a:schemeClr val="bg1"/>
          </a:solidFill>
        </p:spPr>
        <p:txBody>
          <a:bodyPr wrap="non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MQXFAP1</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332DAD05-33B2-1E33-B16E-E89778F433CD}"/>
              </a:ext>
            </a:extLst>
          </p:cNvPr>
          <p:cNvSpPr txBox="1"/>
          <p:nvPr/>
        </p:nvSpPr>
        <p:spPr>
          <a:xfrm>
            <a:off x="2365608" y="3497558"/>
            <a:ext cx="1300356"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MQXFSM1</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17" name="Straight Connector 16">
            <a:extLst>
              <a:ext uri="{FF2B5EF4-FFF2-40B4-BE49-F238E27FC236}">
                <a16:creationId xmlns:a16="http://schemas.microsoft.com/office/drawing/2014/main" id="{08050990-8070-BFDF-793A-5C90CB1ADB87}"/>
              </a:ext>
            </a:extLst>
          </p:cNvPr>
          <p:cNvCxnSpPr>
            <a:cxnSpLocks/>
          </p:cNvCxnSpPr>
          <p:nvPr/>
        </p:nvCxnSpPr>
        <p:spPr>
          <a:xfrm>
            <a:off x="3578278" y="4108276"/>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D5B94C1-439D-A3C7-9924-506DBE7AB7AD}"/>
              </a:ext>
            </a:extLst>
          </p:cNvPr>
          <p:cNvCxnSpPr>
            <a:cxnSpLocks/>
          </p:cNvCxnSpPr>
          <p:nvPr/>
        </p:nvCxnSpPr>
        <p:spPr>
          <a:xfrm>
            <a:off x="10427425" y="3612551"/>
            <a:ext cx="18832" cy="739811"/>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5491913-399C-1561-1BE5-9BAB2B17992C}"/>
              </a:ext>
            </a:extLst>
          </p:cNvPr>
          <p:cNvSpPr txBox="1"/>
          <p:nvPr/>
        </p:nvSpPr>
        <p:spPr>
          <a:xfrm>
            <a:off x="5012963" y="3772838"/>
            <a:ext cx="1244764" cy="369332"/>
          </a:xfrm>
          <a:prstGeom prst="rect">
            <a:avLst/>
          </a:prstGeom>
          <a:noFill/>
        </p:spPr>
        <p:txBody>
          <a:bodyPr wrap="non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MQXFAP2</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cxnSp>
        <p:nvCxnSpPr>
          <p:cNvPr id="21" name="Straight Connector 20">
            <a:extLst>
              <a:ext uri="{FF2B5EF4-FFF2-40B4-BE49-F238E27FC236}">
                <a16:creationId xmlns:a16="http://schemas.microsoft.com/office/drawing/2014/main" id="{ECE66B88-4EB7-4656-DD0B-73379A3F25AE}"/>
              </a:ext>
            </a:extLst>
          </p:cNvPr>
          <p:cNvCxnSpPr>
            <a:cxnSpLocks/>
          </p:cNvCxnSpPr>
          <p:nvPr/>
        </p:nvCxnSpPr>
        <p:spPr>
          <a:xfrm>
            <a:off x="6958899" y="3957504"/>
            <a:ext cx="0" cy="496313"/>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04E131D-634D-5942-BE80-3AA27AA0A7FC}"/>
              </a:ext>
            </a:extLst>
          </p:cNvPr>
          <p:cNvSpPr txBox="1"/>
          <p:nvPr/>
        </p:nvSpPr>
        <p:spPr>
          <a:xfrm>
            <a:off x="6395747" y="3538079"/>
            <a:ext cx="1231940"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MQXFA03</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23" name="Straight Connector 22">
            <a:extLst>
              <a:ext uri="{FF2B5EF4-FFF2-40B4-BE49-F238E27FC236}">
                <a16:creationId xmlns:a16="http://schemas.microsoft.com/office/drawing/2014/main" id="{0D9AE9A4-7D42-106B-E739-BDDA93A52FC3}"/>
              </a:ext>
            </a:extLst>
          </p:cNvPr>
          <p:cNvCxnSpPr>
            <a:cxnSpLocks/>
          </p:cNvCxnSpPr>
          <p:nvPr/>
        </p:nvCxnSpPr>
        <p:spPr>
          <a:xfrm>
            <a:off x="5739424" y="4094757"/>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C1FDBFB2-C6A2-B6FA-E24D-1C2CCB387C6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1662" y="3802288"/>
            <a:ext cx="1199842" cy="371379"/>
          </a:xfrm>
          <a:prstGeom prst="rect">
            <a:avLst/>
          </a:prstGeom>
        </p:spPr>
      </p:pic>
      <p:sp>
        <p:nvSpPr>
          <p:cNvPr id="25" name="TextBox 24">
            <a:extLst>
              <a:ext uri="{FF2B5EF4-FFF2-40B4-BE49-F238E27FC236}">
                <a16:creationId xmlns:a16="http://schemas.microsoft.com/office/drawing/2014/main" id="{8173B72E-5360-A62E-B4C2-0AFCF13EA677}"/>
              </a:ext>
            </a:extLst>
          </p:cNvPr>
          <p:cNvSpPr txBox="1"/>
          <p:nvPr/>
        </p:nvSpPr>
        <p:spPr>
          <a:xfrm>
            <a:off x="6916357" y="4784268"/>
            <a:ext cx="1244764" cy="369332"/>
          </a:xfrm>
          <a:prstGeom prst="rect">
            <a:avLst/>
          </a:prstGeom>
          <a:noFill/>
        </p:spPr>
        <p:txBody>
          <a:bodyPr wrap="non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MQXFBP1</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cxnSp>
        <p:nvCxnSpPr>
          <p:cNvPr id="26" name="Straight Connector 25">
            <a:extLst>
              <a:ext uri="{FF2B5EF4-FFF2-40B4-BE49-F238E27FC236}">
                <a16:creationId xmlns:a16="http://schemas.microsoft.com/office/drawing/2014/main" id="{BF23425A-34BE-B5D9-03C5-058DDA62CDC4}"/>
              </a:ext>
            </a:extLst>
          </p:cNvPr>
          <p:cNvCxnSpPr>
            <a:cxnSpLocks/>
          </p:cNvCxnSpPr>
          <p:nvPr/>
        </p:nvCxnSpPr>
        <p:spPr>
          <a:xfrm>
            <a:off x="7538739" y="5119597"/>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A08321C-9F0F-B7C6-5485-7F8D472184A4}"/>
              </a:ext>
            </a:extLst>
          </p:cNvPr>
          <p:cNvSpPr txBox="1"/>
          <p:nvPr/>
        </p:nvSpPr>
        <p:spPr>
          <a:xfrm>
            <a:off x="8113265" y="4784268"/>
            <a:ext cx="1244764" cy="369332"/>
          </a:xfrm>
          <a:prstGeom prst="rect">
            <a:avLst/>
          </a:prstGeom>
          <a:noFill/>
        </p:spPr>
        <p:txBody>
          <a:bodyPr wrap="non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MQXFBP2</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cxnSp>
        <p:nvCxnSpPr>
          <p:cNvPr id="28" name="Straight Connector 27">
            <a:extLst>
              <a:ext uri="{FF2B5EF4-FFF2-40B4-BE49-F238E27FC236}">
                <a16:creationId xmlns:a16="http://schemas.microsoft.com/office/drawing/2014/main" id="{E8FBFD51-35C8-7B8B-1B5C-5B284E0CD17C}"/>
              </a:ext>
            </a:extLst>
          </p:cNvPr>
          <p:cNvCxnSpPr>
            <a:cxnSpLocks/>
          </p:cNvCxnSpPr>
          <p:nvPr/>
        </p:nvCxnSpPr>
        <p:spPr>
          <a:xfrm>
            <a:off x="8316904" y="5143942"/>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ABB0D67-4A2A-9BF8-D329-30D553443475}"/>
              </a:ext>
            </a:extLst>
          </p:cNvPr>
          <p:cNvCxnSpPr>
            <a:cxnSpLocks/>
          </p:cNvCxnSpPr>
          <p:nvPr/>
        </p:nvCxnSpPr>
        <p:spPr>
          <a:xfrm flipH="1">
            <a:off x="10001123" y="4925865"/>
            <a:ext cx="0" cy="525589"/>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CD0425C-C44E-742A-2E7A-FA32C1BF747E}"/>
              </a:ext>
            </a:extLst>
          </p:cNvPr>
          <p:cNvSpPr txBox="1"/>
          <p:nvPr/>
        </p:nvSpPr>
        <p:spPr>
          <a:xfrm>
            <a:off x="9171130" y="4556533"/>
            <a:ext cx="1249060"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MQXFBP3</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8FC7B197-0A70-B9E0-4C8B-68AD1381404D}"/>
              </a:ext>
            </a:extLst>
          </p:cNvPr>
          <p:cNvSpPr txBox="1"/>
          <p:nvPr/>
        </p:nvSpPr>
        <p:spPr>
          <a:xfrm>
            <a:off x="10557643" y="4563621"/>
            <a:ext cx="569387"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B03</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32" name="Straight Connector 31">
            <a:extLst>
              <a:ext uri="{FF2B5EF4-FFF2-40B4-BE49-F238E27FC236}">
                <a16:creationId xmlns:a16="http://schemas.microsoft.com/office/drawing/2014/main" id="{C29A5F05-C7AA-8F3E-FF88-FE8440DBA4D3}"/>
              </a:ext>
            </a:extLst>
          </p:cNvPr>
          <p:cNvCxnSpPr>
            <a:cxnSpLocks/>
            <a:stCxn id="31" idx="2"/>
          </p:cNvCxnSpPr>
          <p:nvPr/>
        </p:nvCxnSpPr>
        <p:spPr>
          <a:xfrm flipH="1">
            <a:off x="10823866" y="4932953"/>
            <a:ext cx="0" cy="554716"/>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2F454FD-FDEC-5A68-EB77-01E05E5E474C}"/>
              </a:ext>
            </a:extLst>
          </p:cNvPr>
          <p:cNvSpPr txBox="1"/>
          <p:nvPr/>
        </p:nvSpPr>
        <p:spPr>
          <a:xfrm>
            <a:off x="7708600" y="3766179"/>
            <a:ext cx="582211"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A04</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34" name="Straight Connector 33">
            <a:extLst>
              <a:ext uri="{FF2B5EF4-FFF2-40B4-BE49-F238E27FC236}">
                <a16:creationId xmlns:a16="http://schemas.microsoft.com/office/drawing/2014/main" id="{CD0BAA2E-9021-09E9-5705-D71BE5A2D7FB}"/>
              </a:ext>
            </a:extLst>
          </p:cNvPr>
          <p:cNvCxnSpPr>
            <a:cxnSpLocks/>
          </p:cNvCxnSpPr>
          <p:nvPr/>
        </p:nvCxnSpPr>
        <p:spPr>
          <a:xfrm>
            <a:off x="7975071" y="4108276"/>
            <a:ext cx="0" cy="350448"/>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35905ED-F51B-8FE6-6206-2D866053019A}"/>
              </a:ext>
            </a:extLst>
          </p:cNvPr>
          <p:cNvCxnSpPr>
            <a:cxnSpLocks/>
          </p:cNvCxnSpPr>
          <p:nvPr/>
        </p:nvCxnSpPr>
        <p:spPr>
          <a:xfrm>
            <a:off x="8479831" y="3573800"/>
            <a:ext cx="0" cy="884924"/>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972B9FA-7A09-FA1C-6488-6E95D775F2B6}"/>
              </a:ext>
            </a:extLst>
          </p:cNvPr>
          <p:cNvCxnSpPr>
            <a:cxnSpLocks/>
          </p:cNvCxnSpPr>
          <p:nvPr/>
        </p:nvCxnSpPr>
        <p:spPr>
          <a:xfrm flipH="1">
            <a:off x="8709497" y="3687359"/>
            <a:ext cx="0" cy="784891"/>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F0FAA9D-98E3-5DB4-D051-F0468BCE56A0}"/>
              </a:ext>
            </a:extLst>
          </p:cNvPr>
          <p:cNvCxnSpPr>
            <a:cxnSpLocks/>
          </p:cNvCxnSpPr>
          <p:nvPr/>
        </p:nvCxnSpPr>
        <p:spPr>
          <a:xfrm>
            <a:off x="9025931" y="4142170"/>
            <a:ext cx="0" cy="316554"/>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C4E02E5-AC09-D5F9-1B46-45043D852A40}"/>
              </a:ext>
            </a:extLst>
          </p:cNvPr>
          <p:cNvSpPr txBox="1"/>
          <p:nvPr/>
        </p:nvSpPr>
        <p:spPr>
          <a:xfrm>
            <a:off x="8173707" y="3221570"/>
            <a:ext cx="582211"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A05</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39" name="TextBox 38">
            <a:extLst>
              <a:ext uri="{FF2B5EF4-FFF2-40B4-BE49-F238E27FC236}">
                <a16:creationId xmlns:a16="http://schemas.microsoft.com/office/drawing/2014/main" id="{27F15055-EF3E-E53D-2878-5CD4CCAEFAC8}"/>
              </a:ext>
            </a:extLst>
          </p:cNvPr>
          <p:cNvSpPr txBox="1"/>
          <p:nvPr/>
        </p:nvSpPr>
        <p:spPr>
          <a:xfrm>
            <a:off x="8433279" y="3407706"/>
            <a:ext cx="582211"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A06</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0FA192D1-5953-6ECD-B638-703168F7F72A}"/>
              </a:ext>
            </a:extLst>
          </p:cNvPr>
          <p:cNvSpPr txBox="1"/>
          <p:nvPr/>
        </p:nvSpPr>
        <p:spPr>
          <a:xfrm>
            <a:off x="8675078" y="3625495"/>
            <a:ext cx="582211" cy="369332"/>
          </a:xfrm>
          <a:prstGeom prst="rect">
            <a:avLst/>
          </a:prstGeom>
          <a:noFill/>
        </p:spPr>
        <p:txBody>
          <a:bodyPr wrap="non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A07</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sp>
        <p:nvSpPr>
          <p:cNvPr id="41" name="TextBox 40">
            <a:extLst>
              <a:ext uri="{FF2B5EF4-FFF2-40B4-BE49-F238E27FC236}">
                <a16:creationId xmlns:a16="http://schemas.microsoft.com/office/drawing/2014/main" id="{1B9DE5C5-9F98-38D2-18A2-0E366B9ACBFA}"/>
              </a:ext>
            </a:extLst>
          </p:cNvPr>
          <p:cNvSpPr txBox="1"/>
          <p:nvPr/>
        </p:nvSpPr>
        <p:spPr>
          <a:xfrm>
            <a:off x="8849230" y="3840587"/>
            <a:ext cx="590618" cy="369332"/>
          </a:xfrm>
          <a:prstGeom prst="rect">
            <a:avLst/>
          </a:prstGeom>
          <a:noFill/>
        </p:spPr>
        <p:txBody>
          <a:bodyPr wrap="squar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A08</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cxnSp>
        <p:nvCxnSpPr>
          <p:cNvPr id="42" name="Straight Connector 41">
            <a:extLst>
              <a:ext uri="{FF2B5EF4-FFF2-40B4-BE49-F238E27FC236}">
                <a16:creationId xmlns:a16="http://schemas.microsoft.com/office/drawing/2014/main" id="{A4DD6D9C-4EE4-29FD-7658-66A906F2DF20}"/>
              </a:ext>
            </a:extLst>
          </p:cNvPr>
          <p:cNvCxnSpPr>
            <a:cxnSpLocks/>
          </p:cNvCxnSpPr>
          <p:nvPr/>
        </p:nvCxnSpPr>
        <p:spPr>
          <a:xfrm>
            <a:off x="8810464" y="3929920"/>
            <a:ext cx="0" cy="533191"/>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BFEF49F-D465-0847-87C0-96B7D7A5A97D}"/>
              </a:ext>
            </a:extLst>
          </p:cNvPr>
          <p:cNvCxnSpPr>
            <a:cxnSpLocks/>
          </p:cNvCxnSpPr>
          <p:nvPr/>
        </p:nvCxnSpPr>
        <p:spPr>
          <a:xfrm>
            <a:off x="9568544" y="3573800"/>
            <a:ext cx="0" cy="871511"/>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EB4AC88-5583-A8D3-A138-489A3F25F887}"/>
              </a:ext>
            </a:extLst>
          </p:cNvPr>
          <p:cNvSpPr txBox="1"/>
          <p:nvPr/>
        </p:nvSpPr>
        <p:spPr>
          <a:xfrm>
            <a:off x="9318415" y="3243219"/>
            <a:ext cx="590618"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A10</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7D158F0F-0426-F8E5-FE0C-ED5A2161EB10}"/>
              </a:ext>
            </a:extLst>
          </p:cNvPr>
          <p:cNvSpPr txBox="1"/>
          <p:nvPr/>
        </p:nvSpPr>
        <p:spPr>
          <a:xfrm>
            <a:off x="9506587" y="3484122"/>
            <a:ext cx="590618"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A11</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58058250-20B5-7A47-E24D-CEC492F33AF2}"/>
              </a:ext>
            </a:extLst>
          </p:cNvPr>
          <p:cNvCxnSpPr>
            <a:cxnSpLocks/>
          </p:cNvCxnSpPr>
          <p:nvPr/>
        </p:nvCxnSpPr>
        <p:spPr>
          <a:xfrm flipH="1">
            <a:off x="9792633" y="3813641"/>
            <a:ext cx="0" cy="631670"/>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47" name="Picture 2" descr="CERN – European Organization for Nuclear Research Logo PNG Vector (EPS)  Free Download">
            <a:extLst>
              <a:ext uri="{FF2B5EF4-FFF2-40B4-BE49-F238E27FC236}">
                <a16:creationId xmlns:a16="http://schemas.microsoft.com/office/drawing/2014/main" id="{094D45FB-9C49-5D4B-D401-085ABB8C659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2203" y="4453726"/>
            <a:ext cx="641119" cy="621436"/>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Straight Connector 47">
            <a:extLst>
              <a:ext uri="{FF2B5EF4-FFF2-40B4-BE49-F238E27FC236}">
                <a16:creationId xmlns:a16="http://schemas.microsoft.com/office/drawing/2014/main" id="{9DD715AB-3FD4-9C0D-12BE-3B84342751C2}"/>
              </a:ext>
            </a:extLst>
          </p:cNvPr>
          <p:cNvCxnSpPr>
            <a:cxnSpLocks/>
          </p:cNvCxnSpPr>
          <p:nvPr/>
        </p:nvCxnSpPr>
        <p:spPr>
          <a:xfrm>
            <a:off x="10145858" y="3389134"/>
            <a:ext cx="14283" cy="1012248"/>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7703F5A-BCAB-D777-4A2D-C447BC76D8AF}"/>
              </a:ext>
            </a:extLst>
          </p:cNvPr>
          <p:cNvSpPr txBox="1"/>
          <p:nvPr/>
        </p:nvSpPr>
        <p:spPr>
          <a:xfrm>
            <a:off x="9895920" y="3099418"/>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A08b</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B6CA1915-B806-3F88-AD1B-5781AF0AB687}"/>
              </a:ext>
            </a:extLst>
          </p:cNvPr>
          <p:cNvSpPr txBox="1"/>
          <p:nvPr/>
        </p:nvSpPr>
        <p:spPr>
          <a:xfrm>
            <a:off x="10160141" y="3294473"/>
            <a:ext cx="793789" cy="369332"/>
          </a:xfrm>
          <a:prstGeom prst="rect">
            <a:avLst/>
          </a:prstGeom>
          <a:noFill/>
        </p:spPr>
        <p:txBody>
          <a:bodyPr wrap="squar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A13</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cxnSp>
        <p:nvCxnSpPr>
          <p:cNvPr id="51" name="Straight Connector 50">
            <a:extLst>
              <a:ext uri="{FF2B5EF4-FFF2-40B4-BE49-F238E27FC236}">
                <a16:creationId xmlns:a16="http://schemas.microsoft.com/office/drawing/2014/main" id="{73B8BC06-998F-EF0B-E03A-AA3718F7D894}"/>
              </a:ext>
            </a:extLst>
          </p:cNvPr>
          <p:cNvCxnSpPr>
            <a:cxnSpLocks/>
          </p:cNvCxnSpPr>
          <p:nvPr/>
        </p:nvCxnSpPr>
        <p:spPr>
          <a:xfrm>
            <a:off x="10334650" y="5119597"/>
            <a:ext cx="0" cy="348966"/>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B48BCFE4-08A6-1366-0A69-B642A583858F}"/>
              </a:ext>
            </a:extLst>
          </p:cNvPr>
          <p:cNvSpPr txBox="1"/>
          <p:nvPr/>
        </p:nvSpPr>
        <p:spPr>
          <a:xfrm>
            <a:off x="10094159" y="4784268"/>
            <a:ext cx="582211"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B02</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53" name="Straight Connector 52">
            <a:extLst>
              <a:ext uri="{FF2B5EF4-FFF2-40B4-BE49-F238E27FC236}">
                <a16:creationId xmlns:a16="http://schemas.microsoft.com/office/drawing/2014/main" id="{19C24042-9946-0370-87F7-58BF1AACDE27}"/>
              </a:ext>
            </a:extLst>
          </p:cNvPr>
          <p:cNvCxnSpPr>
            <a:cxnSpLocks/>
          </p:cNvCxnSpPr>
          <p:nvPr/>
        </p:nvCxnSpPr>
        <p:spPr>
          <a:xfrm>
            <a:off x="2903432" y="3832294"/>
            <a:ext cx="0" cy="648242"/>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ACA9B1F-EA9D-3D03-DF72-9782C06A72A8}"/>
              </a:ext>
            </a:extLst>
          </p:cNvPr>
          <p:cNvCxnSpPr>
            <a:cxnSpLocks/>
          </p:cNvCxnSpPr>
          <p:nvPr/>
        </p:nvCxnSpPr>
        <p:spPr>
          <a:xfrm>
            <a:off x="3946863" y="5107870"/>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DAE5FB99-D548-6F11-2FCB-9462BA89FB94}"/>
              </a:ext>
            </a:extLst>
          </p:cNvPr>
          <p:cNvSpPr txBox="1"/>
          <p:nvPr/>
        </p:nvSpPr>
        <p:spPr>
          <a:xfrm>
            <a:off x="3323263" y="5410152"/>
            <a:ext cx="1095172" cy="369332"/>
          </a:xfrm>
          <a:prstGeom prst="rect">
            <a:avLst/>
          </a:prstGeom>
          <a:noFill/>
        </p:spPr>
        <p:txBody>
          <a:bodyPr wrap="none" rtlCol="0">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MQXFS3</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sp>
        <p:nvSpPr>
          <p:cNvPr id="56" name="TextBox 55">
            <a:extLst>
              <a:ext uri="{FF2B5EF4-FFF2-40B4-BE49-F238E27FC236}">
                <a16:creationId xmlns:a16="http://schemas.microsoft.com/office/drawing/2014/main" id="{30FC2D63-4572-D8EF-95D3-B3E9D5210D0B}"/>
              </a:ext>
            </a:extLst>
          </p:cNvPr>
          <p:cNvSpPr txBox="1"/>
          <p:nvPr/>
        </p:nvSpPr>
        <p:spPr>
          <a:xfrm>
            <a:off x="4290838" y="5407289"/>
            <a:ext cx="1095172"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MQXFS5</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57" name="Straight Connector 56">
            <a:extLst>
              <a:ext uri="{FF2B5EF4-FFF2-40B4-BE49-F238E27FC236}">
                <a16:creationId xmlns:a16="http://schemas.microsoft.com/office/drawing/2014/main" id="{81B2C4A6-B133-0B42-6871-868AEC033E29}"/>
              </a:ext>
            </a:extLst>
          </p:cNvPr>
          <p:cNvCxnSpPr>
            <a:cxnSpLocks/>
          </p:cNvCxnSpPr>
          <p:nvPr/>
        </p:nvCxnSpPr>
        <p:spPr>
          <a:xfrm>
            <a:off x="4707239" y="5107788"/>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05C9BA9-D4F3-EBDB-5BFE-AA7C91A2365B}"/>
              </a:ext>
            </a:extLst>
          </p:cNvPr>
          <p:cNvCxnSpPr>
            <a:cxnSpLocks/>
          </p:cNvCxnSpPr>
          <p:nvPr/>
        </p:nvCxnSpPr>
        <p:spPr>
          <a:xfrm>
            <a:off x="5685945" y="5119597"/>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05ACA14E-3868-FB9A-9DB4-E999F009C7A4}"/>
              </a:ext>
            </a:extLst>
          </p:cNvPr>
          <p:cNvSpPr txBox="1"/>
          <p:nvPr/>
        </p:nvSpPr>
        <p:spPr>
          <a:xfrm>
            <a:off x="3217239" y="3765229"/>
            <a:ext cx="1095172"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MQXFS1</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60" name="TextBox 59">
            <a:extLst>
              <a:ext uri="{FF2B5EF4-FFF2-40B4-BE49-F238E27FC236}">
                <a16:creationId xmlns:a16="http://schemas.microsoft.com/office/drawing/2014/main" id="{4E5B402E-E84C-ADCE-1FF0-F16DB748FF5B}"/>
              </a:ext>
            </a:extLst>
          </p:cNvPr>
          <p:cNvSpPr txBox="1"/>
          <p:nvPr/>
        </p:nvSpPr>
        <p:spPr>
          <a:xfrm>
            <a:off x="5250239" y="5420487"/>
            <a:ext cx="1095172" cy="369332"/>
          </a:xfrm>
          <a:prstGeom prst="rect">
            <a:avLst/>
          </a:prstGeom>
          <a:noFill/>
        </p:spPr>
        <p:txBody>
          <a:bodyPr wrap="none" rtlCol="0">
            <a:spAutoFit/>
          </a:bodyPr>
          <a:lstStyle>
            <a:defPPr>
              <a:defRPr lang="en-US"/>
            </a:defPPr>
            <a:lvl1pPr>
              <a:defRPr>
                <a:solidFill>
                  <a:srgbClr val="0066FF"/>
                </a:solidFill>
                <a:latin typeface="Times New Roman" panose="02020603050405020304" pitchFamily="18" charset="0"/>
                <a:cs typeface="Times New Roman" panose="02020603050405020304" pitchFamily="18" charset="0"/>
              </a:defRPr>
            </a:lvl1pPr>
          </a:lstStyle>
          <a:p>
            <a:r>
              <a:rPr lang="en-US" dirty="0"/>
              <a:t>MQXFS6</a:t>
            </a:r>
            <a:endParaRPr lang="en-GB" dirty="0"/>
          </a:p>
        </p:txBody>
      </p:sp>
      <p:cxnSp>
        <p:nvCxnSpPr>
          <p:cNvPr id="61" name="Straight Connector 60">
            <a:extLst>
              <a:ext uri="{FF2B5EF4-FFF2-40B4-BE49-F238E27FC236}">
                <a16:creationId xmlns:a16="http://schemas.microsoft.com/office/drawing/2014/main" id="{2584D334-6892-C855-8DAF-638BA47E26D7}"/>
              </a:ext>
            </a:extLst>
          </p:cNvPr>
          <p:cNvCxnSpPr>
            <a:cxnSpLocks/>
          </p:cNvCxnSpPr>
          <p:nvPr/>
        </p:nvCxnSpPr>
        <p:spPr>
          <a:xfrm>
            <a:off x="8546915" y="5152719"/>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D92F10E4-C693-C348-426C-48CA10613929}"/>
              </a:ext>
            </a:extLst>
          </p:cNvPr>
          <p:cNvSpPr txBox="1"/>
          <p:nvPr/>
        </p:nvSpPr>
        <p:spPr>
          <a:xfrm>
            <a:off x="8061280" y="5458108"/>
            <a:ext cx="1095172" cy="369332"/>
          </a:xfrm>
          <a:prstGeom prst="rect">
            <a:avLst/>
          </a:prstGeom>
          <a:noFill/>
        </p:spPr>
        <p:txBody>
          <a:bodyPr wrap="none" rtlCol="0">
            <a:spAutoFit/>
          </a:bodyPr>
          <a:lstStyle>
            <a:defPPr>
              <a:defRPr lang="en-US"/>
            </a:defPPr>
            <a:lvl1pPr>
              <a:defRPr>
                <a:solidFill>
                  <a:srgbClr val="0066FF"/>
                </a:solidFill>
                <a:latin typeface="Times New Roman" panose="02020603050405020304" pitchFamily="18" charset="0"/>
                <a:cs typeface="Times New Roman" panose="02020603050405020304" pitchFamily="18" charset="0"/>
              </a:defRPr>
            </a:lvl1pPr>
          </a:lstStyle>
          <a:p>
            <a:r>
              <a:rPr lang="en-US" dirty="0"/>
              <a:t>MQXFS7</a:t>
            </a:r>
            <a:endParaRPr lang="en-GB" dirty="0"/>
          </a:p>
        </p:txBody>
      </p:sp>
      <p:sp>
        <p:nvSpPr>
          <p:cNvPr id="63" name="TextBox 62">
            <a:extLst>
              <a:ext uri="{FF2B5EF4-FFF2-40B4-BE49-F238E27FC236}">
                <a16:creationId xmlns:a16="http://schemas.microsoft.com/office/drawing/2014/main" id="{D8B2307E-57D0-C764-A1D9-51999EDBBAD4}"/>
              </a:ext>
            </a:extLst>
          </p:cNvPr>
          <p:cNvSpPr txBox="1"/>
          <p:nvPr/>
        </p:nvSpPr>
        <p:spPr>
          <a:xfrm>
            <a:off x="10118185" y="5457062"/>
            <a:ext cx="1095172" cy="369332"/>
          </a:xfrm>
          <a:prstGeom prst="rect">
            <a:avLst/>
          </a:prstGeom>
          <a:noFill/>
        </p:spPr>
        <p:txBody>
          <a:bodyPr wrap="none" rtlCol="0">
            <a:spAutoFit/>
          </a:bodyPr>
          <a:lstStyle>
            <a:defPPr>
              <a:defRPr lang="en-US"/>
            </a:defPPr>
            <a:lvl1pPr>
              <a:defRPr>
                <a:solidFill>
                  <a:srgbClr val="0066FF"/>
                </a:solidFill>
                <a:latin typeface="Times New Roman" panose="02020603050405020304" pitchFamily="18" charset="0"/>
                <a:cs typeface="Times New Roman" panose="02020603050405020304" pitchFamily="18" charset="0"/>
              </a:defRPr>
            </a:lvl1pPr>
          </a:lstStyle>
          <a:p>
            <a:r>
              <a:rPr lang="en-US" dirty="0"/>
              <a:t>MQXFS8</a:t>
            </a:r>
            <a:endParaRPr lang="en-GB" dirty="0"/>
          </a:p>
        </p:txBody>
      </p:sp>
      <p:cxnSp>
        <p:nvCxnSpPr>
          <p:cNvPr id="64" name="Straight Connector 63">
            <a:extLst>
              <a:ext uri="{FF2B5EF4-FFF2-40B4-BE49-F238E27FC236}">
                <a16:creationId xmlns:a16="http://schemas.microsoft.com/office/drawing/2014/main" id="{71F61457-5BE8-5640-7EAF-C3253AEB6365}"/>
              </a:ext>
            </a:extLst>
          </p:cNvPr>
          <p:cNvCxnSpPr>
            <a:cxnSpLocks/>
          </p:cNvCxnSpPr>
          <p:nvPr/>
        </p:nvCxnSpPr>
        <p:spPr>
          <a:xfrm>
            <a:off x="10481011" y="5143942"/>
            <a:ext cx="0" cy="331857"/>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6ECF21B3-BF6D-11BB-6149-44BBFF6631FB}"/>
              </a:ext>
            </a:extLst>
          </p:cNvPr>
          <p:cNvSpPr txBox="1"/>
          <p:nvPr/>
        </p:nvSpPr>
        <p:spPr>
          <a:xfrm>
            <a:off x="3711033" y="3085694"/>
            <a:ext cx="1321708"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MQXFAM1</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67" name="TextBox 66">
            <a:extLst>
              <a:ext uri="{FF2B5EF4-FFF2-40B4-BE49-F238E27FC236}">
                <a16:creationId xmlns:a16="http://schemas.microsoft.com/office/drawing/2014/main" id="{4C314ABF-D856-DB15-BA75-B38475566736}"/>
              </a:ext>
            </a:extLst>
          </p:cNvPr>
          <p:cNvSpPr txBox="1"/>
          <p:nvPr/>
        </p:nvSpPr>
        <p:spPr>
          <a:xfrm>
            <a:off x="838200" y="6174071"/>
            <a:ext cx="8577942" cy="369332"/>
          </a:xfrm>
          <a:prstGeom prst="rect">
            <a:avLst/>
          </a:prstGeom>
          <a:noFill/>
        </p:spPr>
        <p:txBody>
          <a:bodyPr wrap="square">
            <a:spAutoFit/>
          </a:bodyPr>
          <a:lstStyle/>
          <a:p>
            <a:r>
              <a:rPr lang="en-US" dirty="0">
                <a:solidFill>
                  <a:schemeClr val="bg1">
                    <a:lumMod val="65000"/>
                  </a:schemeClr>
                </a:solidFill>
                <a:latin typeface="Times New Roman" panose="02020603050405020304" pitchFamily="18" charset="0"/>
                <a:cs typeface="Times New Roman" panose="02020603050405020304" pitchFamily="18" charset="0"/>
              </a:rPr>
              <a:t>Grey means not reaching performance requirements</a:t>
            </a:r>
            <a:endParaRPr lang="en-GB" dirty="0">
              <a:solidFill>
                <a:schemeClr val="bg1">
                  <a:lumMod val="65000"/>
                </a:schemeClr>
              </a:solidFill>
              <a:latin typeface="Times New Roman" panose="02020603050405020304" pitchFamily="18" charset="0"/>
              <a:cs typeface="Times New Roman" panose="02020603050405020304" pitchFamily="18" charset="0"/>
            </a:endParaRPr>
          </a:p>
        </p:txBody>
      </p:sp>
      <p:sp>
        <p:nvSpPr>
          <p:cNvPr id="71" name="TextBox 70">
            <a:extLst>
              <a:ext uri="{FF2B5EF4-FFF2-40B4-BE49-F238E27FC236}">
                <a16:creationId xmlns:a16="http://schemas.microsoft.com/office/drawing/2014/main" id="{69FD4A85-AAD0-9A59-8EDC-A3C1239E9877}"/>
              </a:ext>
            </a:extLst>
          </p:cNvPr>
          <p:cNvSpPr txBox="1"/>
          <p:nvPr/>
        </p:nvSpPr>
        <p:spPr>
          <a:xfrm rot="20931500">
            <a:off x="1520748" y="1619290"/>
            <a:ext cx="8678827" cy="1569660"/>
          </a:xfrm>
          <a:prstGeom prst="rect">
            <a:avLst/>
          </a:prstGeom>
          <a:solidFill>
            <a:schemeClr val="bg1"/>
          </a:solidFill>
          <a:ln w="19050">
            <a:solidFill>
              <a:schemeClr val="tx1"/>
            </a:solidFill>
          </a:ln>
        </p:spPr>
        <p:txBody>
          <a:bodyPr wrap="square" rtlCol="0">
            <a:spAutoFit/>
          </a:bodyPr>
          <a:lstStyle/>
          <a:p>
            <a:pPr algn="ctr"/>
            <a:r>
              <a:rPr lang="en-US" sz="3200" dirty="0">
                <a:solidFill>
                  <a:srgbClr val="002060"/>
                </a:solidFill>
                <a:latin typeface="Times New Roman" panose="02020603050405020304" pitchFamily="18" charset="0"/>
                <a:cs typeface="Times New Roman" panose="02020603050405020304" pitchFamily="18" charset="0"/>
              </a:rPr>
              <a:t>All this after 10 years of R&amp;D from LARP and the US &amp; CERN building the same magnet but different lengths!</a:t>
            </a:r>
            <a:endParaRPr lang="en-GB" sz="3200" dirty="0">
              <a:solidFill>
                <a:srgbClr val="002060"/>
              </a:solidFill>
              <a:latin typeface="Times New Roman" panose="02020603050405020304" pitchFamily="18" charset="0"/>
              <a:cs typeface="Times New Roman" panose="02020603050405020304" pitchFamily="18" charset="0"/>
            </a:endParaRPr>
          </a:p>
        </p:txBody>
      </p:sp>
      <p:graphicFrame>
        <p:nvGraphicFramePr>
          <p:cNvPr id="68" name="Table 67">
            <a:extLst>
              <a:ext uri="{FF2B5EF4-FFF2-40B4-BE49-F238E27FC236}">
                <a16:creationId xmlns:a16="http://schemas.microsoft.com/office/drawing/2014/main" id="{01A83A82-8EF3-B610-9B5A-38A16E4008FD}"/>
              </a:ext>
            </a:extLst>
          </p:cNvPr>
          <p:cNvGraphicFramePr>
            <a:graphicFrameLocks noGrp="1"/>
          </p:cNvGraphicFramePr>
          <p:nvPr/>
        </p:nvGraphicFramePr>
        <p:xfrm>
          <a:off x="93182" y="5820563"/>
          <a:ext cx="11952150" cy="370840"/>
        </p:xfrm>
        <a:graphic>
          <a:graphicData uri="http://schemas.openxmlformats.org/drawingml/2006/table">
            <a:tbl>
              <a:tblPr firstRow="1" bandRow="1">
                <a:tableStyleId>{5C22544A-7EE6-4342-B048-85BDC9FD1C3A}</a:tableStyleId>
              </a:tblPr>
              <a:tblGrid>
                <a:gridCol w="1007801">
                  <a:extLst>
                    <a:ext uri="{9D8B030D-6E8A-4147-A177-3AD203B41FA5}">
                      <a16:colId xmlns:a16="http://schemas.microsoft.com/office/drawing/2014/main" val="3016715601"/>
                    </a:ext>
                  </a:extLst>
                </a:gridCol>
                <a:gridCol w="1007801">
                  <a:extLst>
                    <a:ext uri="{9D8B030D-6E8A-4147-A177-3AD203B41FA5}">
                      <a16:colId xmlns:a16="http://schemas.microsoft.com/office/drawing/2014/main" val="582825999"/>
                    </a:ext>
                  </a:extLst>
                </a:gridCol>
                <a:gridCol w="1007801">
                  <a:extLst>
                    <a:ext uri="{9D8B030D-6E8A-4147-A177-3AD203B41FA5}">
                      <a16:colId xmlns:a16="http://schemas.microsoft.com/office/drawing/2014/main" val="979822975"/>
                    </a:ext>
                  </a:extLst>
                </a:gridCol>
                <a:gridCol w="1007801">
                  <a:extLst>
                    <a:ext uri="{9D8B030D-6E8A-4147-A177-3AD203B41FA5}">
                      <a16:colId xmlns:a16="http://schemas.microsoft.com/office/drawing/2014/main" val="235896672"/>
                    </a:ext>
                  </a:extLst>
                </a:gridCol>
                <a:gridCol w="1007801">
                  <a:extLst>
                    <a:ext uri="{9D8B030D-6E8A-4147-A177-3AD203B41FA5}">
                      <a16:colId xmlns:a16="http://schemas.microsoft.com/office/drawing/2014/main" val="1912922173"/>
                    </a:ext>
                  </a:extLst>
                </a:gridCol>
                <a:gridCol w="1007801">
                  <a:extLst>
                    <a:ext uri="{9D8B030D-6E8A-4147-A177-3AD203B41FA5}">
                      <a16:colId xmlns:a16="http://schemas.microsoft.com/office/drawing/2014/main" val="4145487264"/>
                    </a:ext>
                  </a:extLst>
                </a:gridCol>
                <a:gridCol w="1007801">
                  <a:extLst>
                    <a:ext uri="{9D8B030D-6E8A-4147-A177-3AD203B41FA5}">
                      <a16:colId xmlns:a16="http://schemas.microsoft.com/office/drawing/2014/main" val="281626456"/>
                    </a:ext>
                  </a:extLst>
                </a:gridCol>
                <a:gridCol w="1007801">
                  <a:extLst>
                    <a:ext uri="{9D8B030D-6E8A-4147-A177-3AD203B41FA5}">
                      <a16:colId xmlns:a16="http://schemas.microsoft.com/office/drawing/2014/main" val="1524598128"/>
                    </a:ext>
                  </a:extLst>
                </a:gridCol>
                <a:gridCol w="1007801">
                  <a:extLst>
                    <a:ext uri="{9D8B030D-6E8A-4147-A177-3AD203B41FA5}">
                      <a16:colId xmlns:a16="http://schemas.microsoft.com/office/drawing/2014/main" val="3416030839"/>
                    </a:ext>
                  </a:extLst>
                </a:gridCol>
                <a:gridCol w="1007801">
                  <a:extLst>
                    <a:ext uri="{9D8B030D-6E8A-4147-A177-3AD203B41FA5}">
                      <a16:colId xmlns:a16="http://schemas.microsoft.com/office/drawing/2014/main" val="3432170348"/>
                    </a:ext>
                  </a:extLst>
                </a:gridCol>
                <a:gridCol w="937070">
                  <a:extLst>
                    <a:ext uri="{9D8B030D-6E8A-4147-A177-3AD203B41FA5}">
                      <a16:colId xmlns:a16="http://schemas.microsoft.com/office/drawing/2014/main" val="3991464969"/>
                    </a:ext>
                  </a:extLst>
                </a:gridCol>
                <a:gridCol w="937070">
                  <a:extLst>
                    <a:ext uri="{9D8B030D-6E8A-4147-A177-3AD203B41FA5}">
                      <a16:colId xmlns:a16="http://schemas.microsoft.com/office/drawing/2014/main" val="2380086102"/>
                    </a:ext>
                  </a:extLst>
                </a:gridCol>
              </a:tblGrid>
              <a:tr h="370840">
                <a:tc>
                  <a:txBody>
                    <a:bodyPr/>
                    <a:lstStyle/>
                    <a:p>
                      <a:pPr algn="ctr"/>
                      <a:r>
                        <a:rPr lang="en-US" dirty="0"/>
                        <a:t>2013</a:t>
                      </a:r>
                      <a:endParaRPr lang="en-GB" dirty="0"/>
                    </a:p>
                  </a:txBody>
                  <a:tcPr>
                    <a:solidFill>
                      <a:schemeClr val="tx2"/>
                    </a:solidFill>
                  </a:tcPr>
                </a:tc>
                <a:tc>
                  <a:txBody>
                    <a:bodyPr/>
                    <a:lstStyle/>
                    <a:p>
                      <a:pPr algn="ctr"/>
                      <a:r>
                        <a:rPr lang="en-US" dirty="0"/>
                        <a:t>2014</a:t>
                      </a:r>
                      <a:endParaRPr lang="en-GB" dirty="0"/>
                    </a:p>
                  </a:txBody>
                  <a:tcPr>
                    <a:solidFill>
                      <a:schemeClr val="tx2"/>
                    </a:solidFill>
                  </a:tcPr>
                </a:tc>
                <a:tc>
                  <a:txBody>
                    <a:bodyPr/>
                    <a:lstStyle/>
                    <a:p>
                      <a:pPr algn="ctr"/>
                      <a:r>
                        <a:rPr lang="en-US" dirty="0"/>
                        <a:t>2015</a:t>
                      </a:r>
                      <a:endParaRPr lang="en-GB" dirty="0"/>
                    </a:p>
                  </a:txBody>
                  <a:tcPr>
                    <a:solidFill>
                      <a:schemeClr val="tx2"/>
                    </a:solidFill>
                  </a:tcPr>
                </a:tc>
                <a:tc>
                  <a:txBody>
                    <a:bodyPr/>
                    <a:lstStyle/>
                    <a:p>
                      <a:pPr algn="ctr"/>
                      <a:r>
                        <a:rPr lang="en-US" dirty="0"/>
                        <a:t>2016</a:t>
                      </a:r>
                      <a:endParaRPr lang="en-GB" dirty="0"/>
                    </a:p>
                  </a:txBody>
                  <a:tcPr>
                    <a:solidFill>
                      <a:schemeClr val="tx2"/>
                    </a:solidFill>
                  </a:tcPr>
                </a:tc>
                <a:tc>
                  <a:txBody>
                    <a:bodyPr/>
                    <a:lstStyle/>
                    <a:p>
                      <a:pPr algn="ctr"/>
                      <a:r>
                        <a:rPr lang="en-US" dirty="0"/>
                        <a:t>2017</a:t>
                      </a:r>
                      <a:endParaRPr lang="en-GB" dirty="0"/>
                    </a:p>
                  </a:txBody>
                  <a:tcPr>
                    <a:solidFill>
                      <a:schemeClr val="tx2"/>
                    </a:solidFill>
                  </a:tcPr>
                </a:tc>
                <a:tc>
                  <a:txBody>
                    <a:bodyPr/>
                    <a:lstStyle/>
                    <a:p>
                      <a:pPr algn="ctr"/>
                      <a:r>
                        <a:rPr lang="en-US" dirty="0"/>
                        <a:t>2018</a:t>
                      </a:r>
                      <a:endParaRPr lang="en-GB" dirty="0"/>
                    </a:p>
                  </a:txBody>
                  <a:tcPr>
                    <a:solidFill>
                      <a:schemeClr val="tx2"/>
                    </a:solidFill>
                  </a:tcPr>
                </a:tc>
                <a:tc>
                  <a:txBody>
                    <a:bodyPr/>
                    <a:lstStyle/>
                    <a:p>
                      <a:pPr algn="ctr"/>
                      <a:r>
                        <a:rPr lang="en-US" dirty="0"/>
                        <a:t>2019</a:t>
                      </a:r>
                      <a:endParaRPr lang="en-GB" dirty="0"/>
                    </a:p>
                  </a:txBody>
                  <a:tcPr>
                    <a:solidFill>
                      <a:schemeClr val="tx2"/>
                    </a:solidFill>
                  </a:tcPr>
                </a:tc>
                <a:tc>
                  <a:txBody>
                    <a:bodyPr/>
                    <a:lstStyle/>
                    <a:p>
                      <a:pPr algn="ctr"/>
                      <a:r>
                        <a:rPr lang="en-US" dirty="0"/>
                        <a:t>2020</a:t>
                      </a:r>
                      <a:endParaRPr lang="en-GB" dirty="0"/>
                    </a:p>
                  </a:txBody>
                  <a:tcPr>
                    <a:solidFill>
                      <a:schemeClr val="tx2"/>
                    </a:solidFill>
                  </a:tcPr>
                </a:tc>
                <a:tc>
                  <a:txBody>
                    <a:bodyPr/>
                    <a:lstStyle/>
                    <a:p>
                      <a:pPr algn="ctr"/>
                      <a:r>
                        <a:rPr lang="en-US" dirty="0"/>
                        <a:t>2021</a:t>
                      </a:r>
                      <a:endParaRPr lang="en-GB" dirty="0"/>
                    </a:p>
                  </a:txBody>
                  <a:tcPr>
                    <a:solidFill>
                      <a:schemeClr val="tx2"/>
                    </a:solidFill>
                  </a:tcPr>
                </a:tc>
                <a:tc>
                  <a:txBody>
                    <a:bodyPr/>
                    <a:lstStyle/>
                    <a:p>
                      <a:pPr algn="ctr"/>
                      <a:r>
                        <a:rPr lang="en-US" dirty="0"/>
                        <a:t>2022</a:t>
                      </a:r>
                      <a:endParaRPr lang="en-GB" dirty="0"/>
                    </a:p>
                  </a:txBody>
                  <a:tcPr>
                    <a:solidFill>
                      <a:schemeClr val="tx2"/>
                    </a:solidFill>
                  </a:tcPr>
                </a:tc>
                <a:tc>
                  <a:txBody>
                    <a:bodyPr/>
                    <a:lstStyle/>
                    <a:p>
                      <a:pPr algn="ctr"/>
                      <a:r>
                        <a:rPr lang="en-US" dirty="0"/>
                        <a:t>2023</a:t>
                      </a:r>
                      <a:endParaRPr lang="en-GB" dirty="0"/>
                    </a:p>
                  </a:txBody>
                  <a:tcPr>
                    <a:solidFill>
                      <a:schemeClr val="tx2"/>
                    </a:solidFill>
                  </a:tcPr>
                </a:tc>
                <a:tc>
                  <a:txBody>
                    <a:bodyPr/>
                    <a:lstStyle/>
                    <a:p>
                      <a:pPr algn="ctr"/>
                      <a:r>
                        <a:rPr lang="en-US" dirty="0"/>
                        <a:t>2024</a:t>
                      </a:r>
                      <a:endParaRPr lang="en-GB" dirty="0"/>
                    </a:p>
                  </a:txBody>
                  <a:tcPr>
                    <a:solidFill>
                      <a:schemeClr val="tx2"/>
                    </a:solidFill>
                  </a:tcPr>
                </a:tc>
                <a:extLst>
                  <a:ext uri="{0D108BD9-81ED-4DB2-BD59-A6C34878D82A}">
                    <a16:rowId xmlns:a16="http://schemas.microsoft.com/office/drawing/2014/main" val="2931613047"/>
                  </a:ext>
                </a:extLst>
              </a:tr>
            </a:tbl>
          </a:graphicData>
        </a:graphic>
      </p:graphicFrame>
      <p:cxnSp>
        <p:nvCxnSpPr>
          <p:cNvPr id="74" name="Straight Connector 73">
            <a:extLst>
              <a:ext uri="{FF2B5EF4-FFF2-40B4-BE49-F238E27FC236}">
                <a16:creationId xmlns:a16="http://schemas.microsoft.com/office/drawing/2014/main" id="{90F39721-0190-C7BF-15EF-2F111C272854}"/>
              </a:ext>
            </a:extLst>
          </p:cNvPr>
          <p:cNvCxnSpPr>
            <a:cxnSpLocks/>
          </p:cNvCxnSpPr>
          <p:nvPr/>
        </p:nvCxnSpPr>
        <p:spPr>
          <a:xfrm>
            <a:off x="11667639" y="4108276"/>
            <a:ext cx="0" cy="244086"/>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52CC760-FDDA-6465-BEC9-943B3E561B71}"/>
              </a:ext>
            </a:extLst>
          </p:cNvPr>
          <p:cNvCxnSpPr/>
          <p:nvPr/>
        </p:nvCxnSpPr>
        <p:spPr>
          <a:xfrm flipV="1">
            <a:off x="11279430" y="5182312"/>
            <a:ext cx="0" cy="228060"/>
          </a:xfrm>
          <a:prstGeom prst="line">
            <a:avLst/>
          </a:prstGeom>
          <a:ln>
            <a:solidFill>
              <a:srgbClr val="0066FF"/>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BE700EA3-41B3-163B-3F84-ACE7AFAEEC48}"/>
              </a:ext>
            </a:extLst>
          </p:cNvPr>
          <p:cNvSpPr txBox="1"/>
          <p:nvPr/>
        </p:nvSpPr>
        <p:spPr>
          <a:xfrm>
            <a:off x="11123773" y="5440895"/>
            <a:ext cx="941283"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BP3-Q2</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79" name="TextBox 78">
            <a:extLst>
              <a:ext uri="{FF2B5EF4-FFF2-40B4-BE49-F238E27FC236}">
                <a16:creationId xmlns:a16="http://schemas.microsoft.com/office/drawing/2014/main" id="{1C1A028A-9417-DD90-6F6B-E628E8919240}"/>
              </a:ext>
            </a:extLst>
          </p:cNvPr>
          <p:cNvSpPr txBox="1"/>
          <p:nvPr/>
        </p:nvSpPr>
        <p:spPr>
          <a:xfrm>
            <a:off x="11141301" y="4562970"/>
            <a:ext cx="569387"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B04</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0" name="TextBox 79">
            <a:extLst>
              <a:ext uri="{FF2B5EF4-FFF2-40B4-BE49-F238E27FC236}">
                <a16:creationId xmlns:a16="http://schemas.microsoft.com/office/drawing/2014/main" id="{43505D47-D359-FC65-E00B-BDB47FCAFF94}"/>
              </a:ext>
            </a:extLst>
          </p:cNvPr>
          <p:cNvSpPr txBox="1"/>
          <p:nvPr/>
        </p:nvSpPr>
        <p:spPr>
          <a:xfrm>
            <a:off x="11658293" y="4575136"/>
            <a:ext cx="569387" cy="369332"/>
          </a:xfrm>
          <a:prstGeom prst="rect">
            <a:avLst/>
          </a:prstGeom>
          <a:no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B05</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81" name="Straight Connector 80">
            <a:extLst>
              <a:ext uri="{FF2B5EF4-FFF2-40B4-BE49-F238E27FC236}">
                <a16:creationId xmlns:a16="http://schemas.microsoft.com/office/drawing/2014/main" id="{3FF6B395-9895-CA1C-F5C6-C1D7F93CDBAA}"/>
              </a:ext>
            </a:extLst>
          </p:cNvPr>
          <p:cNvCxnSpPr>
            <a:cxnSpLocks/>
          </p:cNvCxnSpPr>
          <p:nvPr/>
        </p:nvCxnSpPr>
        <p:spPr>
          <a:xfrm flipH="1">
            <a:off x="11451413" y="4882401"/>
            <a:ext cx="0" cy="554716"/>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E840D30-CB6D-2401-0903-2BFB1F6208F6}"/>
              </a:ext>
            </a:extLst>
          </p:cNvPr>
          <p:cNvCxnSpPr>
            <a:cxnSpLocks/>
          </p:cNvCxnSpPr>
          <p:nvPr/>
        </p:nvCxnSpPr>
        <p:spPr>
          <a:xfrm flipH="1">
            <a:off x="11880784" y="4902346"/>
            <a:ext cx="0" cy="554716"/>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DE4138E1-BF3D-0E1C-CE8B-9753D7C62F1C}"/>
              </a:ext>
            </a:extLst>
          </p:cNvPr>
          <p:cNvSpPr txBox="1"/>
          <p:nvPr/>
        </p:nvSpPr>
        <p:spPr>
          <a:xfrm>
            <a:off x="10769405" y="4846472"/>
            <a:ext cx="941283" cy="369332"/>
          </a:xfrm>
          <a:prstGeom prst="rect">
            <a:avLst/>
          </a:prstGeom>
          <a:solidFill>
            <a:schemeClr val="bg1"/>
          </a:solid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BP2-Q2</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4" name="TextBox 83">
            <a:extLst>
              <a:ext uri="{FF2B5EF4-FFF2-40B4-BE49-F238E27FC236}">
                <a16:creationId xmlns:a16="http://schemas.microsoft.com/office/drawing/2014/main" id="{C757C7C6-32BB-FB37-74AE-6A2FB08B9075}"/>
              </a:ext>
            </a:extLst>
          </p:cNvPr>
          <p:cNvSpPr txBox="1"/>
          <p:nvPr/>
        </p:nvSpPr>
        <p:spPr>
          <a:xfrm>
            <a:off x="10446257" y="2733466"/>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A14</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5" name="TextBox 84">
            <a:extLst>
              <a:ext uri="{FF2B5EF4-FFF2-40B4-BE49-F238E27FC236}">
                <a16:creationId xmlns:a16="http://schemas.microsoft.com/office/drawing/2014/main" id="{9D21A659-20A8-7306-DC8C-6F3EFA0DE1DC}"/>
              </a:ext>
            </a:extLst>
          </p:cNvPr>
          <p:cNvSpPr txBox="1"/>
          <p:nvPr/>
        </p:nvSpPr>
        <p:spPr>
          <a:xfrm>
            <a:off x="10567983" y="2976361"/>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A07b</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6" name="TextBox 85">
            <a:extLst>
              <a:ext uri="{FF2B5EF4-FFF2-40B4-BE49-F238E27FC236}">
                <a16:creationId xmlns:a16="http://schemas.microsoft.com/office/drawing/2014/main" id="{0D6DE316-AEB2-3270-C021-D9468E138387}"/>
              </a:ext>
            </a:extLst>
          </p:cNvPr>
          <p:cNvSpPr txBox="1"/>
          <p:nvPr/>
        </p:nvSpPr>
        <p:spPr>
          <a:xfrm>
            <a:off x="10793153" y="3205866"/>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A15</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8" name="TextBox 87">
            <a:extLst>
              <a:ext uri="{FF2B5EF4-FFF2-40B4-BE49-F238E27FC236}">
                <a16:creationId xmlns:a16="http://schemas.microsoft.com/office/drawing/2014/main" id="{6526C424-A3B2-571C-2F4D-3C1701B75189}"/>
              </a:ext>
            </a:extLst>
          </p:cNvPr>
          <p:cNvSpPr txBox="1"/>
          <p:nvPr/>
        </p:nvSpPr>
        <p:spPr>
          <a:xfrm>
            <a:off x="11096074" y="2717480"/>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A13b</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9" name="TextBox 88">
            <a:extLst>
              <a:ext uri="{FF2B5EF4-FFF2-40B4-BE49-F238E27FC236}">
                <a16:creationId xmlns:a16="http://schemas.microsoft.com/office/drawing/2014/main" id="{80A37ABC-BE9F-56DA-7E72-E09A0A63F6A9}"/>
              </a:ext>
            </a:extLst>
          </p:cNvPr>
          <p:cNvSpPr txBox="1"/>
          <p:nvPr/>
        </p:nvSpPr>
        <p:spPr>
          <a:xfrm>
            <a:off x="11337260" y="2963570"/>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A18</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90" name="TextBox 89">
            <a:extLst>
              <a:ext uri="{FF2B5EF4-FFF2-40B4-BE49-F238E27FC236}">
                <a16:creationId xmlns:a16="http://schemas.microsoft.com/office/drawing/2014/main" id="{616CD86D-7901-902B-BE16-F5F634F1573F}"/>
              </a:ext>
            </a:extLst>
          </p:cNvPr>
          <p:cNvSpPr txBox="1"/>
          <p:nvPr/>
        </p:nvSpPr>
        <p:spPr>
          <a:xfrm>
            <a:off x="11432598" y="3204468"/>
            <a:ext cx="793789" cy="369332"/>
          </a:xfrm>
          <a:prstGeom prst="rect">
            <a:avLst/>
          </a:prstGeom>
          <a:noFill/>
        </p:spPr>
        <p:txBody>
          <a:bodyPr wrap="square" rtlCol="0">
            <a:spAutoFit/>
          </a:bodyPr>
          <a:lstStyle/>
          <a:p>
            <a:r>
              <a:rPr lang="en-US" dirty="0">
                <a:solidFill>
                  <a:srgbClr val="0066FF"/>
                </a:solidFill>
                <a:latin typeface="Times New Roman" panose="02020603050405020304" pitchFamily="18" charset="0"/>
                <a:cs typeface="Times New Roman" panose="02020603050405020304" pitchFamily="18" charset="0"/>
              </a:rPr>
              <a:t>A12b</a:t>
            </a:r>
            <a:endParaRPr lang="en-GB" dirty="0">
              <a:solidFill>
                <a:srgbClr val="0066FF"/>
              </a:solidFill>
              <a:latin typeface="Times New Roman" panose="02020603050405020304" pitchFamily="18" charset="0"/>
              <a:cs typeface="Times New Roman" panose="02020603050405020304" pitchFamily="18" charset="0"/>
            </a:endParaRPr>
          </a:p>
        </p:txBody>
      </p:sp>
      <p:cxnSp>
        <p:nvCxnSpPr>
          <p:cNvPr id="93" name="Straight Connector 92">
            <a:extLst>
              <a:ext uri="{FF2B5EF4-FFF2-40B4-BE49-F238E27FC236}">
                <a16:creationId xmlns:a16="http://schemas.microsoft.com/office/drawing/2014/main" id="{7E96F152-F78A-A932-2C2A-E1EFB53CB13C}"/>
              </a:ext>
            </a:extLst>
          </p:cNvPr>
          <p:cNvCxnSpPr>
            <a:cxnSpLocks/>
          </p:cNvCxnSpPr>
          <p:nvPr/>
        </p:nvCxnSpPr>
        <p:spPr>
          <a:xfrm>
            <a:off x="10918404" y="3797068"/>
            <a:ext cx="0" cy="555294"/>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D895987F-7316-5728-EAC3-35F62049D36F}"/>
              </a:ext>
            </a:extLst>
          </p:cNvPr>
          <p:cNvCxnSpPr>
            <a:cxnSpLocks/>
          </p:cNvCxnSpPr>
          <p:nvPr/>
        </p:nvCxnSpPr>
        <p:spPr>
          <a:xfrm flipH="1">
            <a:off x="10827162" y="3302088"/>
            <a:ext cx="0" cy="1050274"/>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96C79EB8-8ACA-36D4-704F-9AFA4F9E0D76}"/>
              </a:ext>
            </a:extLst>
          </p:cNvPr>
          <p:cNvCxnSpPr>
            <a:cxnSpLocks/>
          </p:cNvCxnSpPr>
          <p:nvPr/>
        </p:nvCxnSpPr>
        <p:spPr>
          <a:xfrm>
            <a:off x="11199601" y="3787857"/>
            <a:ext cx="0" cy="564505"/>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E6032766-A339-B0D0-0F8C-35C21EB3089E}"/>
              </a:ext>
            </a:extLst>
          </p:cNvPr>
          <p:cNvCxnSpPr>
            <a:cxnSpLocks/>
          </p:cNvCxnSpPr>
          <p:nvPr/>
        </p:nvCxnSpPr>
        <p:spPr>
          <a:xfrm>
            <a:off x="11337260" y="3039308"/>
            <a:ext cx="0" cy="1313054"/>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A5FA3E0-B4D4-6101-ADCC-D51C6BFC4B90}"/>
              </a:ext>
            </a:extLst>
          </p:cNvPr>
          <p:cNvCxnSpPr>
            <a:cxnSpLocks/>
          </p:cNvCxnSpPr>
          <p:nvPr/>
        </p:nvCxnSpPr>
        <p:spPr>
          <a:xfrm>
            <a:off x="11479067" y="3293033"/>
            <a:ext cx="0" cy="1108349"/>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3E1CD784-5E5C-97B7-3401-3B1EA3285F2B}"/>
              </a:ext>
            </a:extLst>
          </p:cNvPr>
          <p:cNvCxnSpPr>
            <a:cxnSpLocks/>
            <a:stCxn id="90" idx="2"/>
          </p:cNvCxnSpPr>
          <p:nvPr/>
        </p:nvCxnSpPr>
        <p:spPr>
          <a:xfrm>
            <a:off x="11829493" y="3573800"/>
            <a:ext cx="43049" cy="827582"/>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6A6DED5-06B2-EC31-650D-58087523F4A3}"/>
              </a:ext>
            </a:extLst>
          </p:cNvPr>
          <p:cNvCxnSpPr>
            <a:cxnSpLocks/>
          </p:cNvCxnSpPr>
          <p:nvPr/>
        </p:nvCxnSpPr>
        <p:spPr>
          <a:xfrm flipH="1">
            <a:off x="10628472" y="3049171"/>
            <a:ext cx="3223" cy="1303191"/>
          </a:xfrm>
          <a:prstGeom prst="line">
            <a:avLst/>
          </a:prstGeom>
          <a:ln>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4E540E3D-5C1B-286C-38D3-DC76B31BABEB}"/>
              </a:ext>
            </a:extLst>
          </p:cNvPr>
          <p:cNvSpPr txBox="1"/>
          <p:nvPr/>
        </p:nvSpPr>
        <p:spPr>
          <a:xfrm>
            <a:off x="11096074" y="3788902"/>
            <a:ext cx="1172116" cy="369332"/>
          </a:xfrm>
          <a:prstGeom prst="rect">
            <a:avLst/>
          </a:prstGeom>
          <a:solidFill>
            <a:schemeClr val="bg1"/>
          </a:solid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A0405-Q1</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82F69C0A-FD91-073E-7498-91314004B471}"/>
              </a:ext>
            </a:extLst>
          </p:cNvPr>
          <p:cNvSpPr txBox="1"/>
          <p:nvPr/>
        </p:nvSpPr>
        <p:spPr>
          <a:xfrm>
            <a:off x="10042414" y="3787857"/>
            <a:ext cx="1172116" cy="369332"/>
          </a:xfrm>
          <a:prstGeom prst="rect">
            <a:avLst/>
          </a:prstGeom>
          <a:solidFill>
            <a:schemeClr val="bg1"/>
          </a:solidFill>
        </p:spPr>
        <p:txBody>
          <a:bodyPr wrap="none" rtlCol="0">
            <a:spAutoFit/>
          </a:bodyPr>
          <a:lstStyle/>
          <a:p>
            <a:r>
              <a:rPr lang="en-US" dirty="0">
                <a:solidFill>
                  <a:srgbClr val="0066FF"/>
                </a:solidFill>
                <a:latin typeface="Times New Roman" panose="02020603050405020304" pitchFamily="18" charset="0"/>
                <a:cs typeface="Times New Roman" panose="02020603050405020304" pitchFamily="18" charset="0"/>
              </a:rPr>
              <a:t>A0304-Q3</a:t>
            </a:r>
            <a:endParaRPr lang="en-GB" dirty="0">
              <a:solidFill>
                <a:srgbClr val="0066FF"/>
              </a:solidFill>
              <a:latin typeface="Times New Roman" panose="02020603050405020304" pitchFamily="18" charset="0"/>
              <a:cs typeface="Times New Roman" panose="02020603050405020304" pitchFamily="18" charset="0"/>
            </a:endParaRPr>
          </a:p>
        </p:txBody>
      </p:sp>
      <p:sp>
        <p:nvSpPr>
          <p:cNvPr id="87" name="TextBox 86">
            <a:extLst>
              <a:ext uri="{FF2B5EF4-FFF2-40B4-BE49-F238E27FC236}">
                <a16:creationId xmlns:a16="http://schemas.microsoft.com/office/drawing/2014/main" id="{87550439-AB4F-845A-72DB-EDA24EFD6DF4}"/>
              </a:ext>
            </a:extLst>
          </p:cNvPr>
          <p:cNvSpPr txBox="1"/>
          <p:nvPr/>
        </p:nvSpPr>
        <p:spPr>
          <a:xfrm>
            <a:off x="10940583" y="3537368"/>
            <a:ext cx="614254" cy="369332"/>
          </a:xfrm>
          <a:prstGeom prst="rect">
            <a:avLst/>
          </a:prstGeom>
          <a:solidFill>
            <a:schemeClr val="bg1"/>
          </a:solidFill>
        </p:spPr>
        <p:txBody>
          <a:bodyPr wrap="square" rtlCol="0">
            <a:spAutoFit/>
          </a:bodyPr>
          <a:lstStyle/>
          <a:p>
            <a:r>
              <a:rPr lang="en-US" dirty="0">
                <a:solidFill>
                  <a:schemeClr val="accent1">
                    <a:lumMod val="90000"/>
                  </a:schemeClr>
                </a:solidFill>
                <a:latin typeface="Times New Roman" panose="02020603050405020304" pitchFamily="18" charset="0"/>
                <a:cs typeface="Times New Roman" panose="02020603050405020304" pitchFamily="18" charset="0"/>
              </a:rPr>
              <a:t>A17</a:t>
            </a:r>
            <a:endParaRPr lang="en-GB" dirty="0">
              <a:solidFill>
                <a:schemeClr val="accent1">
                  <a:lumMod val="90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83E859D2-B205-0574-08B4-D1CC843C1C0F}"/>
              </a:ext>
            </a:extLst>
          </p:cNvPr>
          <p:cNvSpPr txBox="1"/>
          <p:nvPr/>
        </p:nvSpPr>
        <p:spPr>
          <a:xfrm rot="20931500">
            <a:off x="2008992" y="3493907"/>
            <a:ext cx="8678827" cy="1569660"/>
          </a:xfrm>
          <a:prstGeom prst="rect">
            <a:avLst/>
          </a:prstGeom>
          <a:solidFill>
            <a:schemeClr val="bg1"/>
          </a:solidFill>
          <a:ln w="19050">
            <a:solidFill>
              <a:schemeClr val="tx1"/>
            </a:solidFill>
          </a:ln>
        </p:spPr>
        <p:txBody>
          <a:bodyPr wrap="square" rtlCol="0">
            <a:spAutoFit/>
          </a:bodyPr>
          <a:lstStyle/>
          <a:p>
            <a:pPr algn="ctr"/>
            <a:r>
              <a:rPr lang="en-US" sz="3200" dirty="0">
                <a:solidFill>
                  <a:srgbClr val="002060"/>
                </a:solidFill>
                <a:latin typeface="Times New Roman" panose="02020603050405020304" pitchFamily="18" charset="0"/>
                <a:cs typeface="Times New Roman" panose="02020603050405020304" pitchFamily="18" charset="0"/>
              </a:rPr>
              <a:t>It is a marathon, not a sprint. We must build on previous experience and testing is the tool to understand and improve what we build.</a:t>
            </a:r>
            <a:endParaRPr lang="en-GB" sz="32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413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E047B4-10C1-E03E-3EFD-49ECDA3BB89C}"/>
              </a:ext>
            </a:extLst>
          </p:cNvPr>
          <p:cNvSpPr>
            <a:spLocks noGrp="1"/>
          </p:cNvSpPr>
          <p:nvPr>
            <p:ph idx="1"/>
          </p:nvPr>
        </p:nvSpPr>
        <p:spPr>
          <a:xfrm>
            <a:off x="617220" y="1444280"/>
            <a:ext cx="10576560" cy="975945"/>
          </a:xfrm>
        </p:spPr>
        <p:txBody>
          <a:bodyPr>
            <a:normAutofit/>
          </a:bodyPr>
          <a:lstStyle/>
          <a:p>
            <a:r>
              <a:rPr lang="en-US" sz="2400" dirty="0"/>
              <a:t>Specially when things don’t go as expected, it is important to have good diagnosis tools for quench localization</a:t>
            </a:r>
            <a:endParaRPr lang="en-GB" sz="2400" dirty="0"/>
          </a:p>
        </p:txBody>
      </p:sp>
      <p:sp>
        <p:nvSpPr>
          <p:cNvPr id="3" name="Slide Number Placeholder 2">
            <a:extLst>
              <a:ext uri="{FF2B5EF4-FFF2-40B4-BE49-F238E27FC236}">
                <a16:creationId xmlns:a16="http://schemas.microsoft.com/office/drawing/2014/main" id="{6FAD5F43-ABF0-C5A9-9380-D899CFC71B76}"/>
              </a:ext>
            </a:extLst>
          </p:cNvPr>
          <p:cNvSpPr>
            <a:spLocks noGrp="1"/>
          </p:cNvSpPr>
          <p:nvPr>
            <p:ph type="sldNum" sz="quarter" idx="12"/>
          </p:nvPr>
        </p:nvSpPr>
        <p:spPr/>
        <p:txBody>
          <a:bodyPr/>
          <a:lstStyle/>
          <a:p>
            <a:fld id="{1901C496-3C0B-4598-8BB5-4E8323612518}" type="slidenum">
              <a:rPr lang="en-GB" smtClean="0"/>
              <a:pPr/>
              <a:t>31</a:t>
            </a:fld>
            <a:endParaRPr lang="en-GB"/>
          </a:p>
        </p:txBody>
      </p:sp>
      <p:sp>
        <p:nvSpPr>
          <p:cNvPr id="4" name="Title 3">
            <a:extLst>
              <a:ext uri="{FF2B5EF4-FFF2-40B4-BE49-F238E27FC236}">
                <a16:creationId xmlns:a16="http://schemas.microsoft.com/office/drawing/2014/main" id="{6B0881E9-E4EA-2302-B272-96AF7566D447}"/>
              </a:ext>
            </a:extLst>
          </p:cNvPr>
          <p:cNvSpPr>
            <a:spLocks noGrp="1"/>
          </p:cNvSpPr>
          <p:nvPr>
            <p:ph type="title"/>
          </p:nvPr>
        </p:nvSpPr>
        <p:spPr/>
        <p:txBody>
          <a:bodyPr/>
          <a:lstStyle/>
          <a:p>
            <a:r>
              <a:rPr lang="en-US" dirty="0"/>
              <a:t>Quench performance - diagnosis</a:t>
            </a:r>
            <a:endParaRPr lang="en-GB" dirty="0"/>
          </a:p>
        </p:txBody>
      </p:sp>
      <p:sp>
        <p:nvSpPr>
          <p:cNvPr id="5" name="Content Placeholder 1">
            <a:extLst>
              <a:ext uri="{FF2B5EF4-FFF2-40B4-BE49-F238E27FC236}">
                <a16:creationId xmlns:a16="http://schemas.microsoft.com/office/drawing/2014/main" id="{F3A55DCE-9288-0A33-F564-3960C48FF803}"/>
              </a:ext>
            </a:extLst>
          </p:cNvPr>
          <p:cNvSpPr txBox="1">
            <a:spLocks/>
          </p:cNvSpPr>
          <p:nvPr/>
        </p:nvSpPr>
        <p:spPr>
          <a:xfrm>
            <a:off x="4136006" y="2593800"/>
            <a:ext cx="3766911" cy="584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i="1" dirty="0"/>
              <a:t>VI measurement in MQXFBP2, indicating conductor limitation in the pole turn segments</a:t>
            </a:r>
            <a:endParaRPr lang="en-GB" sz="1400" i="1" dirty="0"/>
          </a:p>
        </p:txBody>
      </p:sp>
      <p:sp>
        <p:nvSpPr>
          <p:cNvPr id="6" name="Content Placeholder 1">
            <a:extLst>
              <a:ext uri="{FF2B5EF4-FFF2-40B4-BE49-F238E27FC236}">
                <a16:creationId xmlns:a16="http://schemas.microsoft.com/office/drawing/2014/main" id="{247B70FD-FAFD-0C79-E086-B500B67955E6}"/>
              </a:ext>
            </a:extLst>
          </p:cNvPr>
          <p:cNvSpPr txBox="1">
            <a:spLocks/>
          </p:cNvSpPr>
          <p:nvPr/>
        </p:nvSpPr>
        <p:spPr>
          <a:xfrm>
            <a:off x="674369" y="2568495"/>
            <a:ext cx="2862036" cy="584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i="1" dirty="0"/>
              <a:t>Quench localization using quench antenna in MQXFB02 [L. Fiscarelli]</a:t>
            </a:r>
            <a:endParaRPr lang="en-GB" sz="1400" i="1" dirty="0"/>
          </a:p>
        </p:txBody>
      </p:sp>
      <p:pic>
        <p:nvPicPr>
          <p:cNvPr id="8" name="Picture 7">
            <a:extLst>
              <a:ext uri="{FF2B5EF4-FFF2-40B4-BE49-F238E27FC236}">
                <a16:creationId xmlns:a16="http://schemas.microsoft.com/office/drawing/2014/main" id="{8A8B635A-ECBE-A390-1CD2-3896A00F1412}"/>
              </a:ext>
            </a:extLst>
          </p:cNvPr>
          <p:cNvPicPr>
            <a:picLocks noChangeAspect="1"/>
          </p:cNvPicPr>
          <p:nvPr/>
        </p:nvPicPr>
        <p:blipFill rotWithShape="1">
          <a:blip r:embed="rId2"/>
          <a:srcRect l="80907" t="34687" r="10001" b="45490"/>
          <a:stretch/>
        </p:blipFill>
        <p:spPr>
          <a:xfrm>
            <a:off x="8408920" y="3210079"/>
            <a:ext cx="3260499" cy="2369385"/>
          </a:xfrm>
          <a:prstGeom prst="rect">
            <a:avLst/>
          </a:prstGeom>
        </p:spPr>
      </p:pic>
      <p:sp>
        <p:nvSpPr>
          <p:cNvPr id="10" name="TextBox 9">
            <a:extLst>
              <a:ext uri="{FF2B5EF4-FFF2-40B4-BE49-F238E27FC236}">
                <a16:creationId xmlns:a16="http://schemas.microsoft.com/office/drawing/2014/main" id="{F31550CB-5725-197A-F441-4373638FBE50}"/>
              </a:ext>
            </a:extLst>
          </p:cNvPr>
          <p:cNvSpPr txBox="1"/>
          <p:nvPr/>
        </p:nvSpPr>
        <p:spPr>
          <a:xfrm>
            <a:off x="8770165" y="3115228"/>
            <a:ext cx="2659289" cy="307777"/>
          </a:xfrm>
          <a:prstGeom prst="rect">
            <a:avLst/>
          </a:prstGeom>
          <a:solidFill>
            <a:schemeClr val="bg1"/>
          </a:solidFill>
          <a:ln>
            <a:solidFill>
              <a:schemeClr val="tx1"/>
            </a:solidFill>
          </a:ln>
        </p:spPr>
        <p:txBody>
          <a:bodyPr wrap="square">
            <a:spAutoFit/>
          </a:bodyPr>
          <a:lstStyle/>
          <a:p>
            <a:pPr algn="ctr"/>
            <a:r>
              <a:rPr lang="en-GB" sz="1400" dirty="0">
                <a:hlinkClick r:id="rId3"/>
              </a:rPr>
              <a:t>G. Willering et al, IEEE vol 28 2018</a:t>
            </a:r>
            <a:endParaRPr lang="en-GB" sz="1400" dirty="0"/>
          </a:p>
        </p:txBody>
      </p:sp>
      <p:sp>
        <p:nvSpPr>
          <p:cNvPr id="11" name="Content Placeholder 1">
            <a:extLst>
              <a:ext uri="{FF2B5EF4-FFF2-40B4-BE49-F238E27FC236}">
                <a16:creationId xmlns:a16="http://schemas.microsoft.com/office/drawing/2014/main" id="{ADA1E402-6A4D-2873-D4E0-54DF443B3C45}"/>
              </a:ext>
            </a:extLst>
          </p:cNvPr>
          <p:cNvSpPr txBox="1">
            <a:spLocks/>
          </p:cNvSpPr>
          <p:nvPr/>
        </p:nvSpPr>
        <p:spPr>
          <a:xfrm>
            <a:off x="7999889" y="2606193"/>
            <a:ext cx="4136231" cy="584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i="1" dirty="0"/>
              <a:t>Fast resistance build up in the mid-plane of a 11 T coil, attributed to excessive stress during collaring</a:t>
            </a:r>
            <a:endParaRPr lang="en-GB" sz="1400" i="1" dirty="0"/>
          </a:p>
        </p:txBody>
      </p:sp>
      <p:pic>
        <p:nvPicPr>
          <p:cNvPr id="13" name="Picture 12">
            <a:extLst>
              <a:ext uri="{FF2B5EF4-FFF2-40B4-BE49-F238E27FC236}">
                <a16:creationId xmlns:a16="http://schemas.microsoft.com/office/drawing/2014/main" id="{E4957763-B6DD-6D89-20B7-D3C91053B0D1}"/>
              </a:ext>
            </a:extLst>
          </p:cNvPr>
          <p:cNvPicPr>
            <a:picLocks noChangeAspect="1"/>
          </p:cNvPicPr>
          <p:nvPr/>
        </p:nvPicPr>
        <p:blipFill rotWithShape="1">
          <a:blip r:embed="rId4"/>
          <a:srcRect l="64688" t="33930" r="19453" b="40172"/>
          <a:stretch/>
        </p:blipFill>
        <p:spPr>
          <a:xfrm>
            <a:off x="3788166" y="3363968"/>
            <a:ext cx="4214753" cy="2294164"/>
          </a:xfrm>
          <a:prstGeom prst="rect">
            <a:avLst/>
          </a:prstGeom>
        </p:spPr>
      </p:pic>
      <p:sp>
        <p:nvSpPr>
          <p:cNvPr id="15" name="TextBox 14">
            <a:extLst>
              <a:ext uri="{FF2B5EF4-FFF2-40B4-BE49-F238E27FC236}">
                <a16:creationId xmlns:a16="http://schemas.microsoft.com/office/drawing/2014/main" id="{F36C0DAD-A3B2-AF6C-C39D-BEA50F47EFBC}"/>
              </a:ext>
            </a:extLst>
          </p:cNvPr>
          <p:cNvSpPr txBox="1"/>
          <p:nvPr/>
        </p:nvSpPr>
        <p:spPr>
          <a:xfrm>
            <a:off x="4560762" y="3057363"/>
            <a:ext cx="2917400" cy="307777"/>
          </a:xfrm>
          <a:prstGeom prst="rect">
            <a:avLst/>
          </a:prstGeom>
          <a:solidFill>
            <a:schemeClr val="bg1"/>
          </a:solidFill>
          <a:ln>
            <a:solidFill>
              <a:schemeClr val="tx1"/>
            </a:solidFill>
          </a:ln>
        </p:spPr>
        <p:txBody>
          <a:bodyPr wrap="square">
            <a:spAutoFit/>
          </a:bodyPr>
          <a:lstStyle/>
          <a:p>
            <a:pPr algn="ctr"/>
            <a:r>
              <a:rPr lang="en-GB" sz="1400" dirty="0">
                <a:hlinkClick r:id="rId5"/>
              </a:rPr>
              <a:t>F. Mangiarotti et al, IEEE vol 32 2022</a:t>
            </a:r>
            <a:r>
              <a:rPr lang="en-GB" sz="1400" dirty="0"/>
              <a:t> </a:t>
            </a:r>
          </a:p>
        </p:txBody>
      </p:sp>
      <p:pic>
        <p:nvPicPr>
          <p:cNvPr id="16" name="Picture 15">
            <a:extLst>
              <a:ext uri="{FF2B5EF4-FFF2-40B4-BE49-F238E27FC236}">
                <a16:creationId xmlns:a16="http://schemas.microsoft.com/office/drawing/2014/main" id="{5766A9A8-16A6-7232-F534-60A0E2173B37}"/>
              </a:ext>
            </a:extLst>
          </p:cNvPr>
          <p:cNvPicPr>
            <a:picLocks noChangeAspect="1"/>
          </p:cNvPicPr>
          <p:nvPr/>
        </p:nvPicPr>
        <p:blipFill>
          <a:blip r:embed="rId6"/>
          <a:stretch>
            <a:fillRect/>
          </a:stretch>
        </p:blipFill>
        <p:spPr>
          <a:xfrm>
            <a:off x="281066" y="3042858"/>
            <a:ext cx="3649064" cy="2370861"/>
          </a:xfrm>
          <a:prstGeom prst="rect">
            <a:avLst/>
          </a:prstGeom>
        </p:spPr>
      </p:pic>
    </p:spTree>
    <p:extLst>
      <p:ext uri="{BB962C8B-B14F-4D97-AF65-F5344CB8AC3E}">
        <p14:creationId xmlns:p14="http://schemas.microsoft.com/office/powerpoint/2010/main" val="4118740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F5EC2-D566-2040-6E81-11AD96AF9A6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40FA765-BF87-1454-B856-4AEBF70A5011}"/>
              </a:ext>
            </a:extLst>
          </p:cNvPr>
          <p:cNvSpPr>
            <a:spLocks noGrp="1"/>
          </p:cNvSpPr>
          <p:nvPr>
            <p:ph type="sldNum" sz="quarter" idx="12"/>
          </p:nvPr>
        </p:nvSpPr>
        <p:spPr/>
        <p:txBody>
          <a:bodyPr/>
          <a:lstStyle/>
          <a:p>
            <a:fld id="{1901C496-3C0B-4598-8BB5-4E8323612518}" type="slidenum">
              <a:rPr lang="en-GB" smtClean="0"/>
              <a:pPr/>
              <a:t>32</a:t>
            </a:fld>
            <a:endParaRPr lang="en-GB"/>
          </a:p>
        </p:txBody>
      </p:sp>
      <p:sp>
        <p:nvSpPr>
          <p:cNvPr id="4" name="Title 3">
            <a:extLst>
              <a:ext uri="{FF2B5EF4-FFF2-40B4-BE49-F238E27FC236}">
                <a16:creationId xmlns:a16="http://schemas.microsoft.com/office/drawing/2014/main" id="{05CE6069-3EA3-5824-740A-C3D56E80DB59}"/>
              </a:ext>
            </a:extLst>
          </p:cNvPr>
          <p:cNvSpPr>
            <a:spLocks noGrp="1"/>
          </p:cNvSpPr>
          <p:nvPr>
            <p:ph type="title"/>
          </p:nvPr>
        </p:nvSpPr>
        <p:spPr/>
        <p:txBody>
          <a:bodyPr/>
          <a:lstStyle/>
          <a:p>
            <a:r>
              <a:rPr lang="en-US" dirty="0"/>
              <a:t>Quench performance - diagnosis</a:t>
            </a:r>
            <a:endParaRPr lang="en-GB" dirty="0"/>
          </a:p>
        </p:txBody>
      </p:sp>
      <p:sp>
        <p:nvSpPr>
          <p:cNvPr id="17" name="Content Placeholder 1">
            <a:extLst>
              <a:ext uri="{FF2B5EF4-FFF2-40B4-BE49-F238E27FC236}">
                <a16:creationId xmlns:a16="http://schemas.microsoft.com/office/drawing/2014/main" id="{0B6EC171-F832-E90C-FD38-AC0E3B95F02C}"/>
              </a:ext>
            </a:extLst>
          </p:cNvPr>
          <p:cNvSpPr txBox="1">
            <a:spLocks/>
          </p:cNvSpPr>
          <p:nvPr/>
        </p:nvSpPr>
        <p:spPr>
          <a:xfrm>
            <a:off x="682899" y="1457699"/>
            <a:ext cx="10401300" cy="60718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A field of research with a lot of on-going developments, see </a:t>
            </a:r>
            <a:r>
              <a:rPr lang="en-GB" sz="2000" u="none" strike="noStrike" dirty="0">
                <a:effectLst/>
                <a:latin typeface="Times New Roman" panose="02020603050405020304" pitchFamily="18" charset="0"/>
                <a:ea typeface="Calibri" panose="020F0502020204030204" pitchFamily="34" charset="0"/>
              </a:rPr>
              <a:t>M. Marchevsky et al. ”Advancing Superconducting Magnet Diagnostics for Future Colliders“, </a:t>
            </a:r>
            <a:r>
              <a:rPr lang="en-GB" sz="2000" u="none" strike="noStrike" dirty="0">
                <a:solidFill>
                  <a:srgbClr val="0000FF"/>
                </a:solidFill>
                <a:effectLst/>
                <a:latin typeface="Times New Roman" panose="02020603050405020304" pitchFamily="18" charset="0"/>
                <a:ea typeface="Calibri" panose="020F0502020204030204" pitchFamily="34" charset="0"/>
                <a:hlinkClick r:id="rId2" tooltip="https://arxiv.org/abs/arXiv:2203.08869"/>
              </a:rPr>
              <a:t>arXiv:2203.08869 [</a:t>
            </a:r>
            <a:r>
              <a:rPr lang="en-GB" sz="2000" u="none" strike="noStrike" dirty="0" err="1">
                <a:solidFill>
                  <a:srgbClr val="0000FF"/>
                </a:solidFill>
                <a:effectLst/>
                <a:latin typeface="Times New Roman" panose="02020603050405020304" pitchFamily="18" charset="0"/>
                <a:ea typeface="Calibri" panose="020F0502020204030204" pitchFamily="34" charset="0"/>
                <a:hlinkClick r:id="rId2" tooltip="https://arxiv.org/abs/arXiv:2203.08869"/>
              </a:rPr>
              <a:t>physics.acc-ph</a:t>
            </a:r>
            <a:r>
              <a:rPr lang="en-GB" sz="2000" u="none" strike="noStrike" dirty="0">
                <a:solidFill>
                  <a:srgbClr val="0000FF"/>
                </a:solidFill>
                <a:effectLst/>
                <a:latin typeface="Times New Roman" panose="02020603050405020304" pitchFamily="18" charset="0"/>
                <a:ea typeface="Calibri" panose="020F0502020204030204" pitchFamily="34" charset="0"/>
                <a:hlinkClick r:id="rId2" tooltip="https://arxiv.org/abs/arXiv:2203.08869"/>
              </a:rPr>
              <a:t>] </a:t>
            </a:r>
            <a:r>
              <a:rPr lang="en-GB" sz="2000" u="none" strike="noStrike" dirty="0">
                <a:solidFill>
                  <a:srgbClr val="0000FF"/>
                </a:solidFill>
                <a:effectLst/>
                <a:latin typeface="Times New Roman" panose="02020603050405020304" pitchFamily="18" charset="0"/>
                <a:ea typeface="Calibri" panose="020F0502020204030204" pitchFamily="34" charset="0"/>
                <a:hlinkClick r:id="rId3" tooltip="https://arxiv.org/pdf/arXiv:2203.08869"/>
              </a:rPr>
              <a:t>(pdf)</a:t>
            </a:r>
            <a:r>
              <a:rPr lang="en-GB" sz="2000" u="none" strike="noStrike" dirty="0">
                <a:effectLst/>
                <a:latin typeface="Times New Roman" panose="02020603050405020304" pitchFamily="18" charset="0"/>
                <a:ea typeface="Calibri" panose="020F0502020204030204" pitchFamily="34" charset="0"/>
              </a:rPr>
              <a:t>. </a:t>
            </a:r>
            <a:endParaRPr lang="en-GB" sz="1200" u="none" strike="noStrike" dirty="0">
              <a:effectLst/>
              <a:latin typeface="Times New Roman" panose="02020603050405020304" pitchFamily="18" charset="0"/>
              <a:ea typeface="Calibri" panose="020F0502020204030204" pitchFamily="34" charset="0"/>
            </a:endParaRPr>
          </a:p>
          <a:p>
            <a:pPr marL="0" indent="0">
              <a:buNone/>
            </a:pPr>
            <a:endParaRPr lang="en-GB" sz="2000" dirty="0"/>
          </a:p>
        </p:txBody>
      </p:sp>
      <p:pic>
        <p:nvPicPr>
          <p:cNvPr id="21" name="Picture 20">
            <a:extLst>
              <a:ext uri="{FF2B5EF4-FFF2-40B4-BE49-F238E27FC236}">
                <a16:creationId xmlns:a16="http://schemas.microsoft.com/office/drawing/2014/main" id="{62CE14EE-58C4-08C0-31E9-6489675C8B99}"/>
              </a:ext>
            </a:extLst>
          </p:cNvPr>
          <p:cNvPicPr>
            <a:picLocks noChangeAspect="1"/>
          </p:cNvPicPr>
          <p:nvPr/>
        </p:nvPicPr>
        <p:blipFill rotWithShape="1">
          <a:blip r:embed="rId4"/>
          <a:srcRect l="69667" t="33597" r="8521" b="37947"/>
          <a:stretch/>
        </p:blipFill>
        <p:spPr>
          <a:xfrm>
            <a:off x="581447" y="2468364"/>
            <a:ext cx="4596434" cy="1998861"/>
          </a:xfrm>
          <a:prstGeom prst="rect">
            <a:avLst/>
          </a:prstGeom>
        </p:spPr>
      </p:pic>
      <p:sp>
        <p:nvSpPr>
          <p:cNvPr id="22" name="Content Placeholder 1">
            <a:extLst>
              <a:ext uri="{FF2B5EF4-FFF2-40B4-BE49-F238E27FC236}">
                <a16:creationId xmlns:a16="http://schemas.microsoft.com/office/drawing/2014/main" id="{78EFD073-832F-EF3C-6E21-26DFAAA05A72}"/>
              </a:ext>
            </a:extLst>
          </p:cNvPr>
          <p:cNvSpPr txBox="1">
            <a:spLocks/>
          </p:cNvSpPr>
          <p:nvPr/>
        </p:nvSpPr>
        <p:spPr>
          <a:xfrm>
            <a:off x="1254399" y="2281970"/>
            <a:ext cx="2862036" cy="584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i="1" dirty="0"/>
              <a:t>Acoustic emission</a:t>
            </a:r>
            <a:endParaRPr lang="en-GB" sz="1400" i="1" dirty="0"/>
          </a:p>
        </p:txBody>
      </p:sp>
      <p:pic>
        <p:nvPicPr>
          <p:cNvPr id="24" name="Picture 23">
            <a:extLst>
              <a:ext uri="{FF2B5EF4-FFF2-40B4-BE49-F238E27FC236}">
                <a16:creationId xmlns:a16="http://schemas.microsoft.com/office/drawing/2014/main" id="{D0DAD57F-955A-046A-C933-049D3D599310}"/>
              </a:ext>
            </a:extLst>
          </p:cNvPr>
          <p:cNvPicPr>
            <a:picLocks noChangeAspect="1"/>
          </p:cNvPicPr>
          <p:nvPr/>
        </p:nvPicPr>
        <p:blipFill rotWithShape="1">
          <a:blip r:embed="rId5"/>
          <a:srcRect l="67971" t="40982" r="7177" b="30804"/>
          <a:stretch/>
        </p:blipFill>
        <p:spPr>
          <a:xfrm>
            <a:off x="7187187" y="2572650"/>
            <a:ext cx="4684154" cy="1772569"/>
          </a:xfrm>
          <a:prstGeom prst="rect">
            <a:avLst/>
          </a:prstGeom>
        </p:spPr>
      </p:pic>
      <p:sp>
        <p:nvSpPr>
          <p:cNvPr id="25" name="Content Placeholder 1">
            <a:extLst>
              <a:ext uri="{FF2B5EF4-FFF2-40B4-BE49-F238E27FC236}">
                <a16:creationId xmlns:a16="http://schemas.microsoft.com/office/drawing/2014/main" id="{16B567DA-6EC7-8557-7ABC-D04FBB68FB93}"/>
              </a:ext>
            </a:extLst>
          </p:cNvPr>
          <p:cNvSpPr txBox="1">
            <a:spLocks/>
          </p:cNvSpPr>
          <p:nvPr/>
        </p:nvSpPr>
        <p:spPr>
          <a:xfrm>
            <a:off x="7948272" y="2258745"/>
            <a:ext cx="2862036" cy="584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i="1" dirty="0"/>
              <a:t>Hall sensors array</a:t>
            </a:r>
            <a:endParaRPr lang="en-GB" sz="1400" i="1" dirty="0"/>
          </a:p>
        </p:txBody>
      </p:sp>
      <p:pic>
        <p:nvPicPr>
          <p:cNvPr id="27" name="Picture 26">
            <a:extLst>
              <a:ext uri="{FF2B5EF4-FFF2-40B4-BE49-F238E27FC236}">
                <a16:creationId xmlns:a16="http://schemas.microsoft.com/office/drawing/2014/main" id="{B8A71346-1E0F-4769-1604-D20801EDAD79}"/>
              </a:ext>
            </a:extLst>
          </p:cNvPr>
          <p:cNvPicPr>
            <a:picLocks noChangeAspect="1"/>
          </p:cNvPicPr>
          <p:nvPr/>
        </p:nvPicPr>
        <p:blipFill rotWithShape="1">
          <a:blip r:embed="rId6"/>
          <a:srcRect l="67971" t="33598" r="6875" b="40026"/>
          <a:stretch/>
        </p:blipFill>
        <p:spPr>
          <a:xfrm>
            <a:off x="838200" y="4839060"/>
            <a:ext cx="4684153" cy="1637205"/>
          </a:xfrm>
          <a:prstGeom prst="rect">
            <a:avLst/>
          </a:prstGeom>
        </p:spPr>
      </p:pic>
      <p:sp>
        <p:nvSpPr>
          <p:cNvPr id="28" name="Content Placeholder 1">
            <a:extLst>
              <a:ext uri="{FF2B5EF4-FFF2-40B4-BE49-F238E27FC236}">
                <a16:creationId xmlns:a16="http://schemas.microsoft.com/office/drawing/2014/main" id="{C1126F00-9AB7-ECAC-86B6-5836DB5B92B7}"/>
              </a:ext>
            </a:extLst>
          </p:cNvPr>
          <p:cNvSpPr txBox="1">
            <a:spLocks/>
          </p:cNvSpPr>
          <p:nvPr/>
        </p:nvSpPr>
        <p:spPr>
          <a:xfrm>
            <a:off x="1448646" y="4546960"/>
            <a:ext cx="2862036" cy="584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i="1" dirty="0"/>
              <a:t>Fiber optics</a:t>
            </a:r>
            <a:endParaRPr lang="en-GB" sz="1400" i="1" dirty="0"/>
          </a:p>
        </p:txBody>
      </p:sp>
      <p:pic>
        <p:nvPicPr>
          <p:cNvPr id="14" name="Picture 13">
            <a:extLst>
              <a:ext uri="{FF2B5EF4-FFF2-40B4-BE49-F238E27FC236}">
                <a16:creationId xmlns:a16="http://schemas.microsoft.com/office/drawing/2014/main" id="{198A380D-28C9-82D9-29E6-88DAEF1226B8}"/>
              </a:ext>
            </a:extLst>
          </p:cNvPr>
          <p:cNvPicPr>
            <a:picLocks noChangeAspect="1"/>
          </p:cNvPicPr>
          <p:nvPr/>
        </p:nvPicPr>
        <p:blipFill>
          <a:blip r:embed="rId7"/>
          <a:stretch>
            <a:fillRect/>
          </a:stretch>
        </p:blipFill>
        <p:spPr>
          <a:xfrm>
            <a:off x="5676897" y="4821995"/>
            <a:ext cx="6194444" cy="1493954"/>
          </a:xfrm>
          <a:prstGeom prst="rect">
            <a:avLst/>
          </a:prstGeom>
        </p:spPr>
      </p:pic>
    </p:spTree>
    <p:extLst>
      <p:ext uri="{BB962C8B-B14F-4D97-AF65-F5344CB8AC3E}">
        <p14:creationId xmlns:p14="http://schemas.microsoft.com/office/powerpoint/2010/main" val="34394601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5925721-DBF6-68BC-2445-DF9DA70DB650}"/>
              </a:ext>
            </a:extLst>
          </p:cNvPr>
          <p:cNvSpPr>
            <a:spLocks noGrp="1"/>
          </p:cNvSpPr>
          <p:nvPr>
            <p:ph type="sldNum" sz="quarter" idx="12"/>
          </p:nvPr>
        </p:nvSpPr>
        <p:spPr/>
        <p:txBody>
          <a:bodyPr/>
          <a:lstStyle/>
          <a:p>
            <a:fld id="{1901C496-3C0B-4598-8BB5-4E8323612518}" type="slidenum">
              <a:rPr lang="en-GB" smtClean="0"/>
              <a:pPr/>
              <a:t>33</a:t>
            </a:fld>
            <a:endParaRPr lang="en-GB"/>
          </a:p>
        </p:txBody>
      </p:sp>
      <p:sp>
        <p:nvSpPr>
          <p:cNvPr id="4" name="Title 3">
            <a:extLst>
              <a:ext uri="{FF2B5EF4-FFF2-40B4-BE49-F238E27FC236}">
                <a16:creationId xmlns:a16="http://schemas.microsoft.com/office/drawing/2014/main" id="{E977F312-EBDD-419D-591E-B36BDFCC5868}"/>
              </a:ext>
            </a:extLst>
          </p:cNvPr>
          <p:cNvSpPr>
            <a:spLocks noGrp="1"/>
          </p:cNvSpPr>
          <p:nvPr>
            <p:ph type="title"/>
          </p:nvPr>
        </p:nvSpPr>
        <p:spPr/>
        <p:txBody>
          <a:bodyPr>
            <a:noAutofit/>
          </a:bodyPr>
          <a:lstStyle/>
          <a:p>
            <a:r>
              <a:rPr lang="en-US" sz="4000" dirty="0"/>
              <a:t>Quench performance – interesting observations </a:t>
            </a:r>
            <a:endParaRPr lang="en-GB" sz="4000" dirty="0"/>
          </a:p>
        </p:txBody>
      </p:sp>
      <p:pic>
        <p:nvPicPr>
          <p:cNvPr id="5" name="Picture 4">
            <a:extLst>
              <a:ext uri="{FF2B5EF4-FFF2-40B4-BE49-F238E27FC236}">
                <a16:creationId xmlns:a16="http://schemas.microsoft.com/office/drawing/2014/main" id="{BC9970E3-00DF-89DE-BC30-D39474C4727D}"/>
              </a:ext>
            </a:extLst>
          </p:cNvPr>
          <p:cNvPicPr>
            <a:picLocks noChangeAspect="1"/>
          </p:cNvPicPr>
          <p:nvPr/>
        </p:nvPicPr>
        <p:blipFill>
          <a:blip r:embed="rId2"/>
          <a:stretch>
            <a:fillRect/>
          </a:stretch>
        </p:blipFill>
        <p:spPr>
          <a:xfrm>
            <a:off x="0" y="2644038"/>
            <a:ext cx="12192000" cy="3683052"/>
          </a:xfrm>
          <a:prstGeom prst="rect">
            <a:avLst/>
          </a:prstGeom>
        </p:spPr>
      </p:pic>
      <p:sp>
        <p:nvSpPr>
          <p:cNvPr id="6" name="Content Placeholder 2">
            <a:extLst>
              <a:ext uri="{FF2B5EF4-FFF2-40B4-BE49-F238E27FC236}">
                <a16:creationId xmlns:a16="http://schemas.microsoft.com/office/drawing/2014/main" id="{17A86CDC-1973-4220-4556-6CA926068055}"/>
              </a:ext>
            </a:extLst>
          </p:cNvPr>
          <p:cNvSpPr txBox="1">
            <a:spLocks/>
          </p:cNvSpPr>
          <p:nvPr/>
        </p:nvSpPr>
        <p:spPr>
          <a:xfrm>
            <a:off x="234653" y="1093902"/>
            <a:ext cx="12033528" cy="46701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ea typeface="Calibri" panose="020F0502020204030204" pitchFamily="34" charset="0"/>
              </a:rPr>
              <a:t>In general, less than 10 quenches needed to reach nominal (less than 5 in MQXFB and MQXFS)</a:t>
            </a:r>
          </a:p>
          <a:p>
            <a:r>
              <a:rPr lang="en-US" sz="1600" dirty="0">
                <a:ea typeface="Calibri" panose="020F0502020204030204" pitchFamily="34" charset="0"/>
              </a:rPr>
              <a:t>In 30 magnets, two needed one re-training quench to reach nominal. </a:t>
            </a:r>
          </a:p>
          <a:p>
            <a:r>
              <a:rPr lang="en-US" sz="1600" dirty="0">
                <a:ea typeface="Calibri" panose="020F0502020204030204" pitchFamily="34" charset="0"/>
              </a:rPr>
              <a:t>The two magnets where the training was done at 4.5 K (MBHSP106 and MQXFA06) had longer training</a:t>
            </a:r>
          </a:p>
          <a:p>
            <a:pPr lvl="1"/>
            <a:r>
              <a:rPr lang="en-US" sz="1200" dirty="0">
                <a:ea typeface="Calibri" panose="020F0502020204030204" pitchFamily="34" charset="0"/>
              </a:rPr>
              <a:t>Longer training at 4.5 K is also observed in CCT </a:t>
            </a:r>
            <a:r>
              <a:rPr lang="en-US" sz="1200" dirty="0" err="1">
                <a:ea typeface="Calibri" panose="020F0502020204030204" pitchFamily="34" charset="0"/>
              </a:rPr>
              <a:t>NbTi</a:t>
            </a:r>
            <a:r>
              <a:rPr lang="en-US" sz="1200" dirty="0">
                <a:ea typeface="Calibri" panose="020F0502020204030204" pitchFamily="34" charset="0"/>
              </a:rPr>
              <a:t> HL-LHC magnets</a:t>
            </a:r>
          </a:p>
          <a:p>
            <a:r>
              <a:rPr lang="en-US" sz="1600" dirty="0">
                <a:ea typeface="Calibri" panose="020F0502020204030204" pitchFamily="34" charset="0"/>
              </a:rPr>
              <a:t>CLIQ impacts training: the two coils that see a positive current during CLIQ discharge do not train </a:t>
            </a:r>
            <a:r>
              <a:rPr lang="en-GB" sz="1600" dirty="0">
                <a:solidFill>
                  <a:srgbClr val="00B050"/>
                </a:solidFill>
                <a:ea typeface="Calibri" panose="020F0502020204030204" pitchFamily="34" charset="0"/>
                <a:hlinkClick r:id="rId3">
                  <a:extLst>
                    <a:ext uri="{A12FA001-AC4F-418D-AE19-62706E023703}">
                      <ahyp:hlinkClr xmlns:ahyp="http://schemas.microsoft.com/office/drawing/2018/hyperlinkcolor" val="tx"/>
                    </a:ext>
                  </a:extLst>
                </a:hlinkClick>
              </a:rPr>
              <a:t>S. </a:t>
            </a:r>
            <a:r>
              <a:rPr lang="en-GB" sz="1600" dirty="0" err="1">
                <a:solidFill>
                  <a:srgbClr val="00B050"/>
                </a:solidFill>
                <a:ea typeface="Calibri" panose="020F0502020204030204" pitchFamily="34" charset="0"/>
                <a:hlinkClick r:id="rId3">
                  <a:extLst>
                    <a:ext uri="{A12FA001-AC4F-418D-AE19-62706E023703}">
                      <ahyp:hlinkClr xmlns:ahyp="http://schemas.microsoft.com/office/drawing/2018/hyperlinkcolor" val="tx"/>
                    </a:ext>
                  </a:extLst>
                </a:hlinkClick>
              </a:rPr>
              <a:t>Stoynev</a:t>
            </a:r>
            <a:r>
              <a:rPr lang="en-GB" sz="1600" dirty="0">
                <a:solidFill>
                  <a:srgbClr val="00B050"/>
                </a:solidFill>
                <a:ea typeface="Calibri" panose="020F0502020204030204" pitchFamily="34" charset="0"/>
                <a:hlinkClick r:id="rId3">
                  <a:extLst>
                    <a:ext uri="{A12FA001-AC4F-418D-AE19-62706E023703}">
                      <ahyp:hlinkClr xmlns:ahyp="http://schemas.microsoft.com/office/drawing/2018/hyperlinkcolor" val="tx"/>
                    </a:ext>
                  </a:extLst>
                </a:hlinkClick>
              </a:rPr>
              <a:t>, IEEE App. Sup. Vol 34 2024</a:t>
            </a:r>
            <a:endParaRPr lang="en-GB" sz="1600" dirty="0">
              <a:solidFill>
                <a:srgbClr val="00B050"/>
              </a:solidFill>
              <a:ea typeface="Calibri" panose="020F0502020204030204" pitchFamily="34" charset="0"/>
            </a:endParaRPr>
          </a:p>
        </p:txBody>
      </p:sp>
      <p:cxnSp>
        <p:nvCxnSpPr>
          <p:cNvPr id="7" name="Straight Connector 6">
            <a:extLst>
              <a:ext uri="{FF2B5EF4-FFF2-40B4-BE49-F238E27FC236}">
                <a16:creationId xmlns:a16="http://schemas.microsoft.com/office/drawing/2014/main" id="{18F24822-0C1D-42CC-3857-7E8731463FAC}"/>
              </a:ext>
            </a:extLst>
          </p:cNvPr>
          <p:cNvCxnSpPr/>
          <p:nvPr/>
        </p:nvCxnSpPr>
        <p:spPr>
          <a:xfrm flipV="1">
            <a:off x="3425371" y="2866571"/>
            <a:ext cx="0" cy="2641600"/>
          </a:xfrm>
          <a:prstGeom prst="line">
            <a:avLst/>
          </a:prstGeom>
          <a:ln>
            <a:solidFill>
              <a:schemeClr val="accent6"/>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9BFB5A8-0022-E055-3E0A-41BE0F7FFE66}"/>
              </a:ext>
            </a:extLst>
          </p:cNvPr>
          <p:cNvCxnSpPr/>
          <p:nvPr/>
        </p:nvCxnSpPr>
        <p:spPr>
          <a:xfrm flipV="1">
            <a:off x="5566228" y="2866571"/>
            <a:ext cx="0" cy="2641600"/>
          </a:xfrm>
          <a:prstGeom prst="line">
            <a:avLst/>
          </a:prstGeom>
          <a:ln>
            <a:solidFill>
              <a:schemeClr val="accent6"/>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5501B296-04C8-00B3-2770-EA2A4448217C}"/>
              </a:ext>
            </a:extLst>
          </p:cNvPr>
          <p:cNvCxnSpPr/>
          <p:nvPr/>
        </p:nvCxnSpPr>
        <p:spPr>
          <a:xfrm flipV="1">
            <a:off x="7336971" y="2866571"/>
            <a:ext cx="0" cy="2641600"/>
          </a:xfrm>
          <a:prstGeom prst="line">
            <a:avLst/>
          </a:prstGeom>
          <a:ln>
            <a:solidFill>
              <a:schemeClr val="accent6"/>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191C7005-94E0-CAC7-6C93-912C2935652A}"/>
              </a:ext>
            </a:extLst>
          </p:cNvPr>
          <p:cNvSpPr txBox="1"/>
          <p:nvPr/>
        </p:nvSpPr>
        <p:spPr>
          <a:xfrm>
            <a:off x="4034972" y="2928648"/>
            <a:ext cx="1005403" cy="369332"/>
          </a:xfrm>
          <a:prstGeom prst="rect">
            <a:avLst/>
          </a:prstGeom>
          <a:noFill/>
        </p:spPr>
        <p:txBody>
          <a:bodyPr wrap="none" rtlCol="0">
            <a:spAutoFit/>
          </a:bodyPr>
          <a:lstStyle/>
          <a:p>
            <a:r>
              <a:rPr lang="en-US" dirty="0"/>
              <a:t>MQXFS</a:t>
            </a:r>
            <a:endParaRPr lang="en-GB" dirty="0"/>
          </a:p>
        </p:txBody>
      </p:sp>
      <p:sp>
        <p:nvSpPr>
          <p:cNvPr id="11" name="TextBox 10">
            <a:extLst>
              <a:ext uri="{FF2B5EF4-FFF2-40B4-BE49-F238E27FC236}">
                <a16:creationId xmlns:a16="http://schemas.microsoft.com/office/drawing/2014/main" id="{F8F64D53-4B29-D654-B28B-EA114E643C99}"/>
              </a:ext>
            </a:extLst>
          </p:cNvPr>
          <p:cNvSpPr txBox="1"/>
          <p:nvPr/>
        </p:nvSpPr>
        <p:spPr>
          <a:xfrm>
            <a:off x="6026768" y="2928648"/>
            <a:ext cx="1018227" cy="369332"/>
          </a:xfrm>
          <a:prstGeom prst="rect">
            <a:avLst/>
          </a:prstGeom>
          <a:noFill/>
        </p:spPr>
        <p:txBody>
          <a:bodyPr wrap="none" rtlCol="0">
            <a:spAutoFit/>
          </a:bodyPr>
          <a:lstStyle/>
          <a:p>
            <a:r>
              <a:rPr lang="en-US" dirty="0"/>
              <a:t>MQXFB</a:t>
            </a:r>
            <a:endParaRPr lang="en-GB" dirty="0"/>
          </a:p>
        </p:txBody>
      </p:sp>
      <p:sp>
        <p:nvSpPr>
          <p:cNvPr id="12" name="TextBox 11">
            <a:extLst>
              <a:ext uri="{FF2B5EF4-FFF2-40B4-BE49-F238E27FC236}">
                <a16:creationId xmlns:a16="http://schemas.microsoft.com/office/drawing/2014/main" id="{E67260FA-CE3D-4D13-2AF1-FB581884CB03}"/>
              </a:ext>
            </a:extLst>
          </p:cNvPr>
          <p:cNvSpPr txBox="1"/>
          <p:nvPr/>
        </p:nvSpPr>
        <p:spPr>
          <a:xfrm>
            <a:off x="8089487" y="2928648"/>
            <a:ext cx="1018227" cy="369332"/>
          </a:xfrm>
          <a:prstGeom prst="rect">
            <a:avLst/>
          </a:prstGeom>
          <a:noFill/>
        </p:spPr>
        <p:txBody>
          <a:bodyPr wrap="none" rtlCol="0">
            <a:spAutoFit/>
          </a:bodyPr>
          <a:lstStyle/>
          <a:p>
            <a:r>
              <a:rPr lang="en-US" dirty="0"/>
              <a:t>MQXFA</a:t>
            </a:r>
            <a:endParaRPr lang="en-GB" dirty="0"/>
          </a:p>
        </p:txBody>
      </p:sp>
      <p:sp>
        <p:nvSpPr>
          <p:cNvPr id="13" name="TextBox 12">
            <a:extLst>
              <a:ext uri="{FF2B5EF4-FFF2-40B4-BE49-F238E27FC236}">
                <a16:creationId xmlns:a16="http://schemas.microsoft.com/office/drawing/2014/main" id="{6DB0F73F-BAD1-B80C-B651-CD72D6D157EE}"/>
              </a:ext>
            </a:extLst>
          </p:cNvPr>
          <p:cNvSpPr txBox="1"/>
          <p:nvPr/>
        </p:nvSpPr>
        <p:spPr>
          <a:xfrm>
            <a:off x="1894115" y="2896382"/>
            <a:ext cx="851515" cy="369332"/>
          </a:xfrm>
          <a:prstGeom prst="rect">
            <a:avLst/>
          </a:prstGeom>
          <a:noFill/>
        </p:spPr>
        <p:txBody>
          <a:bodyPr wrap="none" rtlCol="0">
            <a:spAutoFit/>
          </a:bodyPr>
          <a:lstStyle/>
          <a:p>
            <a:r>
              <a:rPr lang="en-US" dirty="0"/>
              <a:t>MBHS</a:t>
            </a:r>
            <a:endParaRPr lang="en-GB" dirty="0"/>
          </a:p>
        </p:txBody>
      </p:sp>
      <p:sp>
        <p:nvSpPr>
          <p:cNvPr id="14" name="TextBox 13">
            <a:extLst>
              <a:ext uri="{FF2B5EF4-FFF2-40B4-BE49-F238E27FC236}">
                <a16:creationId xmlns:a16="http://schemas.microsoft.com/office/drawing/2014/main" id="{A485F8E8-19E1-2CF9-5AFA-70EF9BC89310}"/>
              </a:ext>
            </a:extLst>
          </p:cNvPr>
          <p:cNvSpPr txBox="1"/>
          <p:nvPr/>
        </p:nvSpPr>
        <p:spPr>
          <a:xfrm>
            <a:off x="2471196" y="3212068"/>
            <a:ext cx="274434" cy="369332"/>
          </a:xfrm>
          <a:prstGeom prst="rect">
            <a:avLst/>
          </a:prstGeom>
          <a:noFill/>
        </p:spPr>
        <p:txBody>
          <a:bodyPr wrap="none" rtlCol="0">
            <a:spAutoFit/>
          </a:bodyPr>
          <a:lstStyle/>
          <a:p>
            <a:r>
              <a:rPr lang="en-US" dirty="0"/>
              <a:t>*</a:t>
            </a:r>
            <a:endParaRPr lang="en-GB" dirty="0"/>
          </a:p>
        </p:txBody>
      </p:sp>
      <p:sp>
        <p:nvSpPr>
          <p:cNvPr id="15" name="TextBox 14">
            <a:extLst>
              <a:ext uri="{FF2B5EF4-FFF2-40B4-BE49-F238E27FC236}">
                <a16:creationId xmlns:a16="http://schemas.microsoft.com/office/drawing/2014/main" id="{D882598B-94FA-DB05-65B6-27C8F5758958}"/>
              </a:ext>
            </a:extLst>
          </p:cNvPr>
          <p:cNvSpPr txBox="1"/>
          <p:nvPr/>
        </p:nvSpPr>
        <p:spPr>
          <a:xfrm>
            <a:off x="8461383" y="3881542"/>
            <a:ext cx="274434" cy="369332"/>
          </a:xfrm>
          <a:prstGeom prst="rect">
            <a:avLst/>
          </a:prstGeom>
          <a:noFill/>
        </p:spPr>
        <p:txBody>
          <a:bodyPr wrap="none" rtlCol="0">
            <a:spAutoFit/>
          </a:bodyPr>
          <a:lstStyle/>
          <a:p>
            <a:r>
              <a:rPr lang="en-US" dirty="0"/>
              <a:t>*</a:t>
            </a:r>
            <a:endParaRPr lang="en-GB" dirty="0"/>
          </a:p>
        </p:txBody>
      </p:sp>
      <p:sp>
        <p:nvSpPr>
          <p:cNvPr id="16" name="TextBox 15">
            <a:extLst>
              <a:ext uri="{FF2B5EF4-FFF2-40B4-BE49-F238E27FC236}">
                <a16:creationId xmlns:a16="http://schemas.microsoft.com/office/drawing/2014/main" id="{FE60165B-A43B-FB70-9457-2E6C32480B84}"/>
              </a:ext>
            </a:extLst>
          </p:cNvPr>
          <p:cNvSpPr txBox="1"/>
          <p:nvPr/>
        </p:nvSpPr>
        <p:spPr>
          <a:xfrm>
            <a:off x="-26953" y="6094755"/>
            <a:ext cx="982961" cy="215444"/>
          </a:xfrm>
          <a:prstGeom prst="rect">
            <a:avLst/>
          </a:prstGeom>
          <a:noFill/>
        </p:spPr>
        <p:txBody>
          <a:bodyPr wrap="none" rtlCol="0">
            <a:spAutoFit/>
          </a:bodyPr>
          <a:lstStyle/>
          <a:p>
            <a:r>
              <a:rPr lang="en-US" sz="800" dirty="0"/>
              <a:t>*Training at 4.5 K</a:t>
            </a:r>
            <a:endParaRPr lang="en-GB" sz="800" dirty="0"/>
          </a:p>
        </p:txBody>
      </p:sp>
    </p:spTree>
    <p:extLst>
      <p:ext uri="{BB962C8B-B14F-4D97-AF65-F5344CB8AC3E}">
        <p14:creationId xmlns:p14="http://schemas.microsoft.com/office/powerpoint/2010/main" val="38776946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2FF4F8B-61AA-AF49-4AD8-563D1422DFD6}"/>
              </a:ext>
            </a:extLst>
          </p:cNvPr>
          <p:cNvPicPr>
            <a:picLocks noChangeAspect="1"/>
          </p:cNvPicPr>
          <p:nvPr/>
        </p:nvPicPr>
        <p:blipFill>
          <a:blip r:embed="rId2"/>
          <a:stretch>
            <a:fillRect/>
          </a:stretch>
        </p:blipFill>
        <p:spPr>
          <a:xfrm>
            <a:off x="6421422" y="4440750"/>
            <a:ext cx="3912870" cy="2141855"/>
          </a:xfrm>
          <a:prstGeom prst="rect">
            <a:avLst/>
          </a:prstGeom>
        </p:spPr>
      </p:pic>
      <p:sp>
        <p:nvSpPr>
          <p:cNvPr id="2" name="Content Placeholder 1">
            <a:extLst>
              <a:ext uri="{FF2B5EF4-FFF2-40B4-BE49-F238E27FC236}">
                <a16:creationId xmlns:a16="http://schemas.microsoft.com/office/drawing/2014/main" id="{E2309210-3020-5A6A-3085-7BC8D509CDF2}"/>
              </a:ext>
            </a:extLst>
          </p:cNvPr>
          <p:cNvSpPr>
            <a:spLocks noGrp="1"/>
          </p:cNvSpPr>
          <p:nvPr>
            <p:ph idx="1"/>
          </p:nvPr>
        </p:nvSpPr>
        <p:spPr>
          <a:xfrm>
            <a:off x="409526" y="1134835"/>
            <a:ext cx="11307536" cy="5042127"/>
          </a:xfrm>
        </p:spPr>
        <p:txBody>
          <a:bodyPr>
            <a:normAutofit/>
          </a:bodyPr>
          <a:lstStyle/>
          <a:p>
            <a:r>
              <a:rPr lang="en-US" sz="2400" dirty="0"/>
              <a:t>Electrical integrity: </a:t>
            </a:r>
          </a:p>
          <a:p>
            <a:pPr lvl="1"/>
            <a:r>
              <a:rPr lang="en-US" sz="2000" dirty="0"/>
              <a:t>Mandatory for all magnets – at different steps of the fabrication, installation and operation</a:t>
            </a:r>
          </a:p>
          <a:p>
            <a:pPr lvl="1"/>
            <a:r>
              <a:rPr lang="en-US" sz="2000" dirty="0"/>
              <a:t>The sooner you intercept faults, the better it is</a:t>
            </a:r>
          </a:p>
          <a:p>
            <a:pPr lvl="1"/>
            <a:r>
              <a:rPr lang="en-US" sz="2000" dirty="0"/>
              <a:t>Typical rule: </a:t>
            </a:r>
          </a:p>
          <a:p>
            <a:pPr lvl="2"/>
            <a:r>
              <a:rPr lang="en-US" sz="1800" dirty="0"/>
              <a:t>Testing voltage at 1.9 K is twice the maximum voltage expected during operation plus 500 V. Typically is 2.5 – 3.5 kV</a:t>
            </a:r>
          </a:p>
          <a:p>
            <a:pPr lvl="2"/>
            <a:r>
              <a:rPr lang="en-US" sz="1800" dirty="0"/>
              <a:t>After test, apply 5 times less voltage at RT (presence of He)</a:t>
            </a:r>
            <a:endParaRPr lang="en-GB" sz="1800" dirty="0"/>
          </a:p>
        </p:txBody>
      </p:sp>
      <p:sp>
        <p:nvSpPr>
          <p:cNvPr id="3" name="Slide Number Placeholder 2">
            <a:extLst>
              <a:ext uri="{FF2B5EF4-FFF2-40B4-BE49-F238E27FC236}">
                <a16:creationId xmlns:a16="http://schemas.microsoft.com/office/drawing/2014/main" id="{85CF9B2D-DDCC-FA26-D84C-CB8244BC3BCA}"/>
              </a:ext>
            </a:extLst>
          </p:cNvPr>
          <p:cNvSpPr>
            <a:spLocks noGrp="1"/>
          </p:cNvSpPr>
          <p:nvPr>
            <p:ph type="sldNum" sz="quarter" idx="12"/>
          </p:nvPr>
        </p:nvSpPr>
        <p:spPr/>
        <p:txBody>
          <a:bodyPr/>
          <a:lstStyle/>
          <a:p>
            <a:fld id="{1901C496-3C0B-4598-8BB5-4E8323612518}" type="slidenum">
              <a:rPr lang="en-GB" smtClean="0"/>
              <a:pPr/>
              <a:t>34</a:t>
            </a:fld>
            <a:endParaRPr lang="en-GB"/>
          </a:p>
        </p:txBody>
      </p:sp>
      <p:sp>
        <p:nvSpPr>
          <p:cNvPr id="4" name="Title 3">
            <a:extLst>
              <a:ext uri="{FF2B5EF4-FFF2-40B4-BE49-F238E27FC236}">
                <a16:creationId xmlns:a16="http://schemas.microsoft.com/office/drawing/2014/main" id="{C22ACA98-C717-F666-4144-E82D34BD6E95}"/>
              </a:ext>
            </a:extLst>
          </p:cNvPr>
          <p:cNvSpPr>
            <a:spLocks noGrp="1"/>
          </p:cNvSpPr>
          <p:nvPr>
            <p:ph type="title"/>
          </p:nvPr>
        </p:nvSpPr>
        <p:spPr/>
        <p:txBody>
          <a:bodyPr/>
          <a:lstStyle/>
          <a:p>
            <a:pPr algn="l"/>
            <a:r>
              <a:rPr lang="en-US" dirty="0"/>
              <a:t>Electrical integrity</a:t>
            </a:r>
            <a:endParaRPr lang="en-GB" dirty="0"/>
          </a:p>
        </p:txBody>
      </p:sp>
      <p:pic>
        <p:nvPicPr>
          <p:cNvPr id="8" name="Picture 7">
            <a:extLst>
              <a:ext uri="{FF2B5EF4-FFF2-40B4-BE49-F238E27FC236}">
                <a16:creationId xmlns:a16="http://schemas.microsoft.com/office/drawing/2014/main" id="{F2E71ABC-638C-3CA4-442F-A1E3432E3926}"/>
              </a:ext>
            </a:extLst>
          </p:cNvPr>
          <p:cNvPicPr>
            <a:picLocks noChangeAspect="1"/>
          </p:cNvPicPr>
          <p:nvPr/>
        </p:nvPicPr>
        <p:blipFill rotWithShape="1">
          <a:blip r:embed="rId3"/>
          <a:srcRect t="8130"/>
          <a:stretch/>
        </p:blipFill>
        <p:spPr>
          <a:xfrm>
            <a:off x="1362599" y="3674057"/>
            <a:ext cx="3676053" cy="2769000"/>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0F76F869-4F44-DA28-B598-3995A7E82B3B}"/>
              </a:ext>
            </a:extLst>
          </p:cNvPr>
          <p:cNvSpPr txBox="1"/>
          <p:nvPr/>
        </p:nvSpPr>
        <p:spPr>
          <a:xfrm>
            <a:off x="3200625" y="6197271"/>
            <a:ext cx="2000622" cy="276999"/>
          </a:xfrm>
          <a:prstGeom prst="rect">
            <a:avLst/>
          </a:prstGeom>
          <a:noFill/>
        </p:spPr>
        <p:txBody>
          <a:bodyPr wrap="square" rtlCol="0">
            <a:spAutoFit/>
          </a:bodyPr>
          <a:lstStyle/>
          <a:p>
            <a:r>
              <a:rPr lang="en-US" sz="1200" i="1" dirty="0">
                <a:solidFill>
                  <a:srgbClr val="2F2F2F"/>
                </a:solidFill>
              </a:rPr>
              <a:t>Courtesy of C.A. Cabrera</a:t>
            </a:r>
            <a:endParaRPr lang="en-GB" sz="1200" i="1" dirty="0">
              <a:solidFill>
                <a:srgbClr val="2F2F2F"/>
              </a:solidFill>
            </a:endParaRPr>
          </a:p>
        </p:txBody>
      </p:sp>
      <p:pic>
        <p:nvPicPr>
          <p:cNvPr id="10" name="Picture 9">
            <a:extLst>
              <a:ext uri="{FF2B5EF4-FFF2-40B4-BE49-F238E27FC236}">
                <a16:creationId xmlns:a16="http://schemas.microsoft.com/office/drawing/2014/main" id="{AE50FC9F-A262-645D-9498-13263AAE36F5}"/>
              </a:ext>
            </a:extLst>
          </p:cNvPr>
          <p:cNvPicPr>
            <a:picLocks noChangeAspect="1"/>
          </p:cNvPicPr>
          <p:nvPr/>
        </p:nvPicPr>
        <p:blipFill>
          <a:blip r:embed="rId4"/>
          <a:stretch>
            <a:fillRect/>
          </a:stretch>
        </p:blipFill>
        <p:spPr>
          <a:xfrm>
            <a:off x="8483506" y="3750823"/>
            <a:ext cx="2624455" cy="1760855"/>
          </a:xfrm>
          <a:prstGeom prst="rect">
            <a:avLst/>
          </a:prstGeom>
        </p:spPr>
      </p:pic>
      <p:cxnSp>
        <p:nvCxnSpPr>
          <p:cNvPr id="13" name="Straight Arrow Connector 12">
            <a:extLst>
              <a:ext uri="{FF2B5EF4-FFF2-40B4-BE49-F238E27FC236}">
                <a16:creationId xmlns:a16="http://schemas.microsoft.com/office/drawing/2014/main" id="{FED15F53-E42E-3D81-C206-59B54AA99BF9}"/>
              </a:ext>
            </a:extLst>
          </p:cNvPr>
          <p:cNvCxnSpPr>
            <a:cxnSpLocks/>
          </p:cNvCxnSpPr>
          <p:nvPr/>
        </p:nvCxnSpPr>
        <p:spPr>
          <a:xfrm flipV="1">
            <a:off x="7573617" y="4631250"/>
            <a:ext cx="804240" cy="2488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4BC238F4-4B92-F414-B0F5-B721A496A44F}"/>
              </a:ext>
            </a:extLst>
          </p:cNvPr>
          <p:cNvSpPr/>
          <p:nvPr/>
        </p:nvSpPr>
        <p:spPr>
          <a:xfrm>
            <a:off x="7265504" y="4770783"/>
            <a:ext cx="308113" cy="397565"/>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C5BFE836-C334-73F3-A427-65AE694E4590}"/>
              </a:ext>
            </a:extLst>
          </p:cNvPr>
          <p:cNvGrpSpPr/>
          <p:nvPr/>
        </p:nvGrpSpPr>
        <p:grpSpPr>
          <a:xfrm>
            <a:off x="6581442" y="44742"/>
            <a:ext cx="5520156" cy="823998"/>
            <a:chOff x="6963944" y="211487"/>
            <a:chExt cx="4639512" cy="581652"/>
          </a:xfrm>
        </p:grpSpPr>
        <p:pic>
          <p:nvPicPr>
            <p:cNvPr id="6" name="Picture 5">
              <a:extLst>
                <a:ext uri="{FF2B5EF4-FFF2-40B4-BE49-F238E27FC236}">
                  <a16:creationId xmlns:a16="http://schemas.microsoft.com/office/drawing/2014/main" id="{E3B5231C-BBA3-7E3D-70F9-7D87D9F0002E}"/>
                </a:ext>
              </a:extLst>
            </p:cNvPr>
            <p:cNvPicPr>
              <a:picLocks noChangeAspect="1"/>
            </p:cNvPicPr>
            <p:nvPr/>
          </p:nvPicPr>
          <p:blipFill>
            <a:blip r:embed="rId5"/>
            <a:srcRect b="78693"/>
            <a:stretch/>
          </p:blipFill>
          <p:spPr>
            <a:xfrm>
              <a:off x="6963944" y="211487"/>
              <a:ext cx="4639512" cy="469551"/>
            </a:xfrm>
            <a:prstGeom prst="rect">
              <a:avLst/>
            </a:prstGeom>
            <a:ln>
              <a:noFill/>
            </a:ln>
          </p:spPr>
        </p:pic>
        <p:pic>
          <p:nvPicPr>
            <p:cNvPr id="12" name="Picture 11">
              <a:extLst>
                <a:ext uri="{FF2B5EF4-FFF2-40B4-BE49-F238E27FC236}">
                  <a16:creationId xmlns:a16="http://schemas.microsoft.com/office/drawing/2014/main" id="{C65A2F65-9661-281B-5D23-98A1502C88F1}"/>
                </a:ext>
              </a:extLst>
            </p:cNvPr>
            <p:cNvPicPr>
              <a:picLocks noChangeAspect="1"/>
            </p:cNvPicPr>
            <p:nvPr/>
          </p:nvPicPr>
          <p:blipFill>
            <a:blip r:embed="rId5"/>
            <a:srcRect t="93618"/>
            <a:stretch/>
          </p:blipFill>
          <p:spPr>
            <a:xfrm>
              <a:off x="6963944" y="652501"/>
              <a:ext cx="4639512" cy="140638"/>
            </a:xfrm>
            <a:prstGeom prst="rect">
              <a:avLst/>
            </a:prstGeom>
            <a:ln>
              <a:noFill/>
            </a:ln>
          </p:spPr>
        </p:pic>
      </p:grpSp>
    </p:spTree>
    <p:extLst>
      <p:ext uri="{BB962C8B-B14F-4D97-AF65-F5344CB8AC3E}">
        <p14:creationId xmlns:p14="http://schemas.microsoft.com/office/powerpoint/2010/main" val="2523558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1987B5-5B61-35E5-FC3A-91DC27CBF050}"/>
              </a:ext>
            </a:extLst>
          </p:cNvPr>
          <p:cNvSpPr>
            <a:spLocks noGrp="1"/>
          </p:cNvSpPr>
          <p:nvPr>
            <p:ph idx="1"/>
          </p:nvPr>
        </p:nvSpPr>
        <p:spPr>
          <a:xfrm>
            <a:off x="424543" y="1346200"/>
            <a:ext cx="6074580" cy="4716463"/>
          </a:xfrm>
        </p:spPr>
        <p:txBody>
          <a:bodyPr>
            <a:normAutofit/>
          </a:bodyPr>
          <a:lstStyle/>
          <a:p>
            <a:pPr algn="just"/>
            <a:r>
              <a:rPr lang="en-US" sz="2400" dirty="0"/>
              <a:t>Several significant observables, to benchmark simulation codes and validate quench protection performance:</a:t>
            </a:r>
            <a:endParaRPr lang="en-US" sz="1000" dirty="0"/>
          </a:p>
          <a:p>
            <a:pPr lvl="1" algn="just"/>
            <a:r>
              <a:rPr lang="en-US" sz="2000" dirty="0"/>
              <a:t>Quench detection and quench velocity </a:t>
            </a:r>
            <a:r>
              <a:rPr lang="en-US" sz="2000" dirty="0">
                <a:sym typeface="Wingdings" panose="05000000000000000000" pitchFamily="2" charset="2"/>
              </a:rPr>
              <a:t> gives an idea if we are close to the conductor limit or not, validates de protection thresholds</a:t>
            </a:r>
            <a:endParaRPr lang="en-US" sz="1000" dirty="0">
              <a:sym typeface="Wingdings" panose="05000000000000000000" pitchFamily="2" charset="2"/>
            </a:endParaRPr>
          </a:p>
          <a:p>
            <a:pPr lvl="1" algn="just"/>
            <a:r>
              <a:rPr lang="en-US" sz="2000" dirty="0">
                <a:sym typeface="Wingdings" panose="05000000000000000000" pitchFamily="2" charset="2"/>
              </a:rPr>
              <a:t>MIITs during quench  validates the estimates on Thot</a:t>
            </a:r>
            <a:endParaRPr lang="en-US" sz="1000" dirty="0">
              <a:sym typeface="Wingdings" panose="05000000000000000000" pitchFamily="2" charset="2"/>
            </a:endParaRPr>
          </a:p>
          <a:p>
            <a:pPr lvl="1" algn="just"/>
            <a:r>
              <a:rPr lang="en-US" sz="2000" dirty="0">
                <a:sym typeface="Wingdings" panose="05000000000000000000" pitchFamily="2" charset="2"/>
              </a:rPr>
              <a:t>Quench heater delay and minimum heater energy  validates the choice of the protection strategy</a:t>
            </a:r>
            <a:endParaRPr lang="en-GB" sz="2000" dirty="0"/>
          </a:p>
        </p:txBody>
      </p:sp>
      <p:sp>
        <p:nvSpPr>
          <p:cNvPr id="3" name="Slide Number Placeholder 2">
            <a:extLst>
              <a:ext uri="{FF2B5EF4-FFF2-40B4-BE49-F238E27FC236}">
                <a16:creationId xmlns:a16="http://schemas.microsoft.com/office/drawing/2014/main" id="{F7683080-CC4F-4753-4145-3BA68B5B532E}"/>
              </a:ext>
            </a:extLst>
          </p:cNvPr>
          <p:cNvSpPr>
            <a:spLocks noGrp="1"/>
          </p:cNvSpPr>
          <p:nvPr>
            <p:ph type="sldNum" sz="quarter" idx="12"/>
          </p:nvPr>
        </p:nvSpPr>
        <p:spPr/>
        <p:txBody>
          <a:bodyPr/>
          <a:lstStyle/>
          <a:p>
            <a:fld id="{1901C496-3C0B-4598-8BB5-4E8323612518}" type="slidenum">
              <a:rPr lang="en-GB" smtClean="0"/>
              <a:pPr/>
              <a:t>35</a:t>
            </a:fld>
            <a:endParaRPr lang="en-GB"/>
          </a:p>
        </p:txBody>
      </p:sp>
      <p:sp>
        <p:nvSpPr>
          <p:cNvPr id="4" name="Title 3">
            <a:extLst>
              <a:ext uri="{FF2B5EF4-FFF2-40B4-BE49-F238E27FC236}">
                <a16:creationId xmlns:a16="http://schemas.microsoft.com/office/drawing/2014/main" id="{D7A81216-7EE3-5006-58E3-A0C997C3A1B8}"/>
              </a:ext>
            </a:extLst>
          </p:cNvPr>
          <p:cNvSpPr>
            <a:spLocks noGrp="1"/>
          </p:cNvSpPr>
          <p:nvPr>
            <p:ph type="title"/>
          </p:nvPr>
        </p:nvSpPr>
        <p:spPr>
          <a:xfrm>
            <a:off x="838200" y="0"/>
            <a:ext cx="10515600" cy="967563"/>
          </a:xfrm>
        </p:spPr>
        <p:txBody>
          <a:bodyPr/>
          <a:lstStyle/>
          <a:p>
            <a:r>
              <a:rPr lang="en-US" dirty="0"/>
              <a:t>Quench protection</a:t>
            </a:r>
            <a:endParaRPr lang="en-GB" dirty="0"/>
          </a:p>
        </p:txBody>
      </p:sp>
      <p:pic>
        <p:nvPicPr>
          <p:cNvPr id="7" name="Picture 6">
            <a:extLst>
              <a:ext uri="{FF2B5EF4-FFF2-40B4-BE49-F238E27FC236}">
                <a16:creationId xmlns:a16="http://schemas.microsoft.com/office/drawing/2014/main" id="{73A793B6-6680-E2FA-D840-C5961684FCE6}"/>
              </a:ext>
            </a:extLst>
          </p:cNvPr>
          <p:cNvPicPr>
            <a:picLocks noChangeAspect="1"/>
          </p:cNvPicPr>
          <p:nvPr/>
        </p:nvPicPr>
        <p:blipFill>
          <a:blip r:embed="rId2"/>
          <a:stretch>
            <a:fillRect/>
          </a:stretch>
        </p:blipFill>
        <p:spPr>
          <a:xfrm>
            <a:off x="7158056" y="1091756"/>
            <a:ext cx="4868844" cy="3651633"/>
          </a:xfrm>
          <a:prstGeom prst="rect">
            <a:avLst/>
          </a:prstGeom>
        </p:spPr>
      </p:pic>
      <p:pic>
        <p:nvPicPr>
          <p:cNvPr id="8" name="Picture 7">
            <a:extLst>
              <a:ext uri="{FF2B5EF4-FFF2-40B4-BE49-F238E27FC236}">
                <a16:creationId xmlns:a16="http://schemas.microsoft.com/office/drawing/2014/main" id="{6FA6DAE9-1282-4E38-A147-994E2CE1B00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18" t="19141" b="26295"/>
          <a:stretch/>
        </p:blipFill>
        <p:spPr bwMode="auto">
          <a:xfrm>
            <a:off x="7768832" y="4886632"/>
            <a:ext cx="3647291" cy="155349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841BE91-212C-D3AF-D8D8-7167019B4340}"/>
              </a:ext>
            </a:extLst>
          </p:cNvPr>
          <p:cNvSpPr txBox="1"/>
          <p:nvPr/>
        </p:nvSpPr>
        <p:spPr>
          <a:xfrm flipH="1">
            <a:off x="9170248" y="1776373"/>
            <a:ext cx="1365230" cy="523220"/>
          </a:xfrm>
          <a:prstGeom prst="rect">
            <a:avLst/>
          </a:prstGeom>
          <a:noFill/>
        </p:spPr>
        <p:txBody>
          <a:bodyPr wrap="square" rtlCol="0">
            <a:spAutoFit/>
          </a:bodyPr>
          <a:lstStyle/>
          <a:p>
            <a:r>
              <a:rPr lang="en-US" sz="1400" dirty="0">
                <a:solidFill>
                  <a:srgbClr val="FF0000"/>
                </a:solidFill>
              </a:rPr>
              <a:t>Model: 0.1 mm S2 glass </a:t>
            </a:r>
            <a:endParaRPr lang="en-GB" sz="1400" dirty="0">
              <a:solidFill>
                <a:srgbClr val="FF0000"/>
              </a:solidFill>
            </a:endParaRPr>
          </a:p>
        </p:txBody>
      </p:sp>
      <p:sp>
        <p:nvSpPr>
          <p:cNvPr id="9" name="TextBox 8">
            <a:extLst>
              <a:ext uri="{FF2B5EF4-FFF2-40B4-BE49-F238E27FC236}">
                <a16:creationId xmlns:a16="http://schemas.microsoft.com/office/drawing/2014/main" id="{5E9A38C9-C01C-5DEF-777E-AAD5C9CF010A}"/>
              </a:ext>
            </a:extLst>
          </p:cNvPr>
          <p:cNvSpPr txBox="1"/>
          <p:nvPr/>
        </p:nvSpPr>
        <p:spPr>
          <a:xfrm flipH="1">
            <a:off x="7768830" y="3598547"/>
            <a:ext cx="1365230" cy="523220"/>
          </a:xfrm>
          <a:prstGeom prst="rect">
            <a:avLst/>
          </a:prstGeom>
          <a:noFill/>
        </p:spPr>
        <p:txBody>
          <a:bodyPr wrap="square" rtlCol="0">
            <a:spAutoFit/>
          </a:bodyPr>
          <a:lstStyle/>
          <a:p>
            <a:r>
              <a:rPr lang="en-US" sz="1400" dirty="0"/>
              <a:t>Model: 0.0 mm S2 glass </a:t>
            </a:r>
            <a:endParaRPr lang="en-GB" sz="1400" dirty="0"/>
          </a:p>
        </p:txBody>
      </p:sp>
      <p:pic>
        <p:nvPicPr>
          <p:cNvPr id="11" name="Picture 10">
            <a:extLst>
              <a:ext uri="{FF2B5EF4-FFF2-40B4-BE49-F238E27FC236}">
                <a16:creationId xmlns:a16="http://schemas.microsoft.com/office/drawing/2014/main" id="{D299FB22-1948-3DCB-26B3-4EAB1C7D6F35}"/>
              </a:ext>
            </a:extLst>
          </p:cNvPr>
          <p:cNvPicPr>
            <a:picLocks noChangeAspect="1"/>
          </p:cNvPicPr>
          <p:nvPr/>
        </p:nvPicPr>
        <p:blipFill>
          <a:blip r:embed="rId4"/>
          <a:srcRect t="3003" r="1301" b="68596"/>
          <a:stretch/>
        </p:blipFill>
        <p:spPr>
          <a:xfrm>
            <a:off x="624132" y="5006507"/>
            <a:ext cx="5821117" cy="901700"/>
          </a:xfrm>
          <a:prstGeom prst="rect">
            <a:avLst/>
          </a:prstGeom>
        </p:spPr>
      </p:pic>
      <p:pic>
        <p:nvPicPr>
          <p:cNvPr id="12" name="Picture 11">
            <a:extLst>
              <a:ext uri="{FF2B5EF4-FFF2-40B4-BE49-F238E27FC236}">
                <a16:creationId xmlns:a16="http://schemas.microsoft.com/office/drawing/2014/main" id="{B8EE149B-E7B0-5721-595A-7DC4172A8538}"/>
              </a:ext>
            </a:extLst>
          </p:cNvPr>
          <p:cNvPicPr>
            <a:picLocks noChangeAspect="1"/>
          </p:cNvPicPr>
          <p:nvPr/>
        </p:nvPicPr>
        <p:blipFill>
          <a:blip r:embed="rId4"/>
          <a:srcRect t="93287" r="1301" b="1848"/>
          <a:stretch/>
        </p:blipFill>
        <p:spPr>
          <a:xfrm>
            <a:off x="624132" y="5962650"/>
            <a:ext cx="5821117" cy="154456"/>
          </a:xfrm>
          <a:prstGeom prst="rect">
            <a:avLst/>
          </a:prstGeom>
        </p:spPr>
      </p:pic>
    </p:spTree>
    <p:extLst>
      <p:ext uri="{BB962C8B-B14F-4D97-AF65-F5344CB8AC3E}">
        <p14:creationId xmlns:p14="http://schemas.microsoft.com/office/powerpoint/2010/main" val="30128550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A43F73-436D-28D2-1B15-36D91308C5D5}"/>
              </a:ext>
            </a:extLst>
          </p:cNvPr>
          <p:cNvSpPr>
            <a:spLocks noGrp="1"/>
          </p:cNvSpPr>
          <p:nvPr>
            <p:ph idx="1"/>
          </p:nvPr>
        </p:nvSpPr>
        <p:spPr>
          <a:xfrm>
            <a:off x="424542" y="1134836"/>
            <a:ext cx="11602357" cy="5042127"/>
          </a:xfrm>
        </p:spPr>
        <p:txBody>
          <a:bodyPr>
            <a:normAutofit/>
          </a:bodyPr>
          <a:lstStyle/>
          <a:p>
            <a:r>
              <a:rPr lang="en-US" sz="2000" dirty="0"/>
              <a:t>Some components can be measured only at 1.9 K/4.5 K (iron saturation, persistent currents, dynamic effects), however, a sampling on a fraction of the magnets (10 %) allows building effective magnetic models (see </a:t>
            </a:r>
            <a:r>
              <a:rPr lang="en-US" sz="2000" dirty="0">
                <a:hlinkClick r:id="rId2"/>
              </a:rPr>
              <a:t>Fidel</a:t>
            </a:r>
            <a:r>
              <a:rPr lang="en-US" sz="2000" dirty="0"/>
              <a:t>).</a:t>
            </a:r>
          </a:p>
          <a:p>
            <a:r>
              <a:rPr lang="en-US" sz="2000" dirty="0"/>
              <a:t>Correlations from RT and 1.9 K/4.5 K measurements effective to reduce the testing program at cryogenic temperature.</a:t>
            </a:r>
            <a:endParaRPr lang="en-GB" sz="2000" dirty="0"/>
          </a:p>
        </p:txBody>
      </p:sp>
      <p:sp>
        <p:nvSpPr>
          <p:cNvPr id="3" name="Slide Number Placeholder 2">
            <a:extLst>
              <a:ext uri="{FF2B5EF4-FFF2-40B4-BE49-F238E27FC236}">
                <a16:creationId xmlns:a16="http://schemas.microsoft.com/office/drawing/2014/main" id="{F610E926-80E7-7CE9-8B7A-25E830301345}"/>
              </a:ext>
            </a:extLst>
          </p:cNvPr>
          <p:cNvSpPr>
            <a:spLocks noGrp="1"/>
          </p:cNvSpPr>
          <p:nvPr>
            <p:ph type="sldNum" sz="quarter" idx="12"/>
          </p:nvPr>
        </p:nvSpPr>
        <p:spPr/>
        <p:txBody>
          <a:bodyPr/>
          <a:lstStyle/>
          <a:p>
            <a:fld id="{1901C496-3C0B-4598-8BB5-4E8323612518}" type="slidenum">
              <a:rPr lang="en-GB" smtClean="0"/>
              <a:pPr/>
              <a:t>36</a:t>
            </a:fld>
            <a:endParaRPr lang="en-GB"/>
          </a:p>
        </p:txBody>
      </p:sp>
      <p:sp>
        <p:nvSpPr>
          <p:cNvPr id="4" name="Title 3">
            <a:extLst>
              <a:ext uri="{FF2B5EF4-FFF2-40B4-BE49-F238E27FC236}">
                <a16:creationId xmlns:a16="http://schemas.microsoft.com/office/drawing/2014/main" id="{825494A2-B49B-0A5A-00DD-6D937AD09A04}"/>
              </a:ext>
            </a:extLst>
          </p:cNvPr>
          <p:cNvSpPr>
            <a:spLocks noGrp="1"/>
          </p:cNvSpPr>
          <p:nvPr>
            <p:ph type="title"/>
          </p:nvPr>
        </p:nvSpPr>
        <p:spPr/>
        <p:txBody>
          <a:bodyPr/>
          <a:lstStyle/>
          <a:p>
            <a:r>
              <a:rPr lang="en-US" dirty="0"/>
              <a:t>Field quality</a:t>
            </a:r>
            <a:endParaRPr lang="en-GB" dirty="0"/>
          </a:p>
        </p:txBody>
      </p:sp>
      <p:pic>
        <p:nvPicPr>
          <p:cNvPr id="3075" name="Picture 923">
            <a:extLst>
              <a:ext uri="{FF2B5EF4-FFF2-40B4-BE49-F238E27FC236}">
                <a16:creationId xmlns:a16="http://schemas.microsoft.com/office/drawing/2014/main" id="{DEB37262-0D04-B08A-2D76-446EFB70A7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017" y="3088239"/>
            <a:ext cx="4688497" cy="352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3A6AD417-AFAD-9BC6-1A3E-46DDFE54F38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0180" y="3128351"/>
            <a:ext cx="4495826" cy="3366228"/>
          </a:xfrm>
          <a:prstGeom prst="rect">
            <a:avLst/>
          </a:prstGeom>
          <a:noFill/>
          <a:ln>
            <a:noFill/>
          </a:ln>
        </p:spPr>
      </p:pic>
      <p:pic>
        <p:nvPicPr>
          <p:cNvPr id="6" name="Picture 5">
            <a:extLst>
              <a:ext uri="{FF2B5EF4-FFF2-40B4-BE49-F238E27FC236}">
                <a16:creationId xmlns:a16="http://schemas.microsoft.com/office/drawing/2014/main" id="{5C4E2A6D-770C-4A63-AC2C-74A68EB6E05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09506" y="4561818"/>
            <a:ext cx="1912558" cy="1433154"/>
          </a:xfrm>
          <a:prstGeom prst="rect">
            <a:avLst/>
          </a:prstGeom>
          <a:noFill/>
          <a:ln>
            <a:solidFill>
              <a:schemeClr val="tx1"/>
            </a:solidFill>
          </a:ln>
        </p:spPr>
      </p:pic>
      <p:cxnSp>
        <p:nvCxnSpPr>
          <p:cNvPr id="7" name="Straight Arrow Connector 6">
            <a:extLst>
              <a:ext uri="{FF2B5EF4-FFF2-40B4-BE49-F238E27FC236}">
                <a16:creationId xmlns:a16="http://schemas.microsoft.com/office/drawing/2014/main" id="{B7DB62D5-2956-BC9B-7B33-116DCF94A04B}"/>
              </a:ext>
            </a:extLst>
          </p:cNvPr>
          <p:cNvCxnSpPr>
            <a:cxnSpLocks/>
            <a:stCxn id="8" idx="3"/>
          </p:cNvCxnSpPr>
          <p:nvPr/>
        </p:nvCxnSpPr>
        <p:spPr>
          <a:xfrm>
            <a:off x="1661794" y="3970414"/>
            <a:ext cx="15057" cy="692831"/>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9846F5AB-B9D3-38D2-AC85-D8619EE8AB69}"/>
              </a:ext>
            </a:extLst>
          </p:cNvPr>
          <p:cNvSpPr/>
          <p:nvPr/>
        </p:nvSpPr>
        <p:spPr>
          <a:xfrm>
            <a:off x="1630354" y="3744337"/>
            <a:ext cx="214687" cy="2648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9" name="TextBox 21">
            <a:extLst>
              <a:ext uri="{FF2B5EF4-FFF2-40B4-BE49-F238E27FC236}">
                <a16:creationId xmlns:a16="http://schemas.microsoft.com/office/drawing/2014/main" id="{41734227-2C34-16FD-9FA3-9C3B13203608}"/>
              </a:ext>
            </a:extLst>
          </p:cNvPr>
          <p:cNvSpPr txBox="1"/>
          <p:nvPr/>
        </p:nvSpPr>
        <p:spPr>
          <a:xfrm>
            <a:off x="2043326" y="2890988"/>
            <a:ext cx="330955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i="1" dirty="0">
                <a:latin typeface="Times New Roman" panose="02020603050405020304" pitchFamily="18" charset="0"/>
                <a:cs typeface="Times New Roman" panose="02020603050405020304" pitchFamily="18" charset="0"/>
              </a:rPr>
              <a:t>Transfer function of the MBH-11 T magnet</a:t>
            </a:r>
            <a:endParaRPr lang="en-GB" sz="1400" i="1" dirty="0">
              <a:latin typeface="Times New Roman" panose="02020603050405020304" pitchFamily="18" charset="0"/>
              <a:cs typeface="Times New Roman" panose="02020603050405020304" pitchFamily="18" charset="0"/>
            </a:endParaRPr>
          </a:p>
        </p:txBody>
      </p:sp>
      <p:sp>
        <p:nvSpPr>
          <p:cNvPr id="10" name="TextBox 21">
            <a:extLst>
              <a:ext uri="{FF2B5EF4-FFF2-40B4-BE49-F238E27FC236}">
                <a16:creationId xmlns:a16="http://schemas.microsoft.com/office/drawing/2014/main" id="{D7DFEC44-1530-4701-CC9E-DF85369E9C97}"/>
              </a:ext>
            </a:extLst>
          </p:cNvPr>
          <p:cNvSpPr txBox="1"/>
          <p:nvPr/>
        </p:nvSpPr>
        <p:spPr>
          <a:xfrm>
            <a:off x="6491190" y="2780462"/>
            <a:ext cx="3657484"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i="1" dirty="0">
                <a:latin typeface="Times New Roman" panose="02020603050405020304" pitchFamily="18" charset="0"/>
                <a:cs typeface="Times New Roman" panose="02020603050405020304" pitchFamily="18" charset="0"/>
              </a:rPr>
              <a:t>Cold warm correlation on MQXFS magnets</a:t>
            </a:r>
            <a:endParaRPr lang="en-GB" sz="1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80500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6F0FC0-35AC-1334-CCBA-0C90DC6A3920}"/>
              </a:ext>
            </a:extLst>
          </p:cNvPr>
          <p:cNvSpPr>
            <a:spLocks noGrp="1"/>
          </p:cNvSpPr>
          <p:nvPr>
            <p:ph idx="1"/>
          </p:nvPr>
        </p:nvSpPr>
        <p:spPr>
          <a:xfrm>
            <a:off x="424543" y="1134836"/>
            <a:ext cx="11721336" cy="5042127"/>
          </a:xfrm>
        </p:spPr>
        <p:txBody>
          <a:bodyPr/>
          <a:lstStyle/>
          <a:p>
            <a:r>
              <a:rPr lang="en-US" sz="1800" dirty="0"/>
              <a:t>Nb</a:t>
            </a:r>
            <a:r>
              <a:rPr lang="en-US" sz="1800" baseline="-25000" dirty="0"/>
              <a:t>3</a:t>
            </a:r>
            <a:r>
              <a:rPr lang="en-US" sz="1800" dirty="0"/>
              <a:t>Sn shows large </a:t>
            </a:r>
            <a:r>
              <a:rPr lang="en-US" sz="1800" dirty="0">
                <a:solidFill>
                  <a:srgbClr val="FF0000"/>
                </a:solidFill>
              </a:rPr>
              <a:t>peaks </a:t>
            </a:r>
            <a:r>
              <a:rPr lang="en-US" sz="1800" dirty="0"/>
              <a:t>in the measured </a:t>
            </a:r>
            <a:r>
              <a:rPr lang="en-US" sz="1800" dirty="0">
                <a:solidFill>
                  <a:srgbClr val="FF0000"/>
                </a:solidFill>
              </a:rPr>
              <a:t>differential voltage </a:t>
            </a:r>
            <a:r>
              <a:rPr lang="en-US" sz="1800" dirty="0"/>
              <a:t>due to </a:t>
            </a:r>
            <a:r>
              <a:rPr lang="en-US" sz="1800" dirty="0">
                <a:solidFill>
                  <a:srgbClr val="FF0000"/>
                </a:solidFill>
              </a:rPr>
              <a:t>flux jumps</a:t>
            </a:r>
          </a:p>
          <a:p>
            <a:pPr lvl="1"/>
            <a:r>
              <a:rPr lang="en-US" sz="1600" dirty="0"/>
              <a:t>Thanks to the </a:t>
            </a:r>
            <a:r>
              <a:rPr lang="en-US" sz="1600" dirty="0">
                <a:solidFill>
                  <a:srgbClr val="FF0000"/>
                </a:solidFill>
              </a:rPr>
              <a:t>variable detection threshold </a:t>
            </a:r>
            <a:r>
              <a:rPr lang="en-US" sz="1600" dirty="0"/>
              <a:t>strategy, magnet safely protected at all current levels</a:t>
            </a:r>
          </a:p>
          <a:p>
            <a:pPr lvl="1"/>
            <a:r>
              <a:rPr lang="en-US" sz="1600" dirty="0"/>
              <a:t>We had no previous experience in the scale up with the length of flux jumps, MQXFB experience validated the mitigation actions developed based on the short model experience </a:t>
            </a:r>
          </a:p>
          <a:p>
            <a:r>
              <a:rPr lang="en-US" sz="1800" dirty="0"/>
              <a:t>Power convertors need to deal with the flux jumps, and the impact on the field was assessed to be acceptable for the beam.  </a:t>
            </a:r>
            <a:endParaRPr lang="en-GB" dirty="0"/>
          </a:p>
        </p:txBody>
      </p:sp>
      <p:sp>
        <p:nvSpPr>
          <p:cNvPr id="3" name="Slide Number Placeholder 2">
            <a:extLst>
              <a:ext uri="{FF2B5EF4-FFF2-40B4-BE49-F238E27FC236}">
                <a16:creationId xmlns:a16="http://schemas.microsoft.com/office/drawing/2014/main" id="{EBDB67A6-58C0-2226-1EF5-BF6C7A064E84}"/>
              </a:ext>
            </a:extLst>
          </p:cNvPr>
          <p:cNvSpPr>
            <a:spLocks noGrp="1"/>
          </p:cNvSpPr>
          <p:nvPr>
            <p:ph type="sldNum" sz="quarter" idx="12"/>
          </p:nvPr>
        </p:nvSpPr>
        <p:spPr/>
        <p:txBody>
          <a:bodyPr/>
          <a:lstStyle/>
          <a:p>
            <a:fld id="{1901C496-3C0B-4598-8BB5-4E8323612518}" type="slidenum">
              <a:rPr lang="en-GB" smtClean="0"/>
              <a:pPr/>
              <a:t>37</a:t>
            </a:fld>
            <a:endParaRPr lang="en-GB"/>
          </a:p>
        </p:txBody>
      </p:sp>
      <p:sp>
        <p:nvSpPr>
          <p:cNvPr id="4" name="Title 3">
            <a:extLst>
              <a:ext uri="{FF2B5EF4-FFF2-40B4-BE49-F238E27FC236}">
                <a16:creationId xmlns:a16="http://schemas.microsoft.com/office/drawing/2014/main" id="{3BDD8CC1-A707-F8E7-5BD4-346FC1E71B95}"/>
              </a:ext>
            </a:extLst>
          </p:cNvPr>
          <p:cNvSpPr>
            <a:spLocks noGrp="1"/>
          </p:cNvSpPr>
          <p:nvPr>
            <p:ph type="title"/>
          </p:nvPr>
        </p:nvSpPr>
        <p:spPr/>
        <p:txBody>
          <a:bodyPr/>
          <a:lstStyle/>
          <a:p>
            <a:r>
              <a:rPr lang="en-US" dirty="0"/>
              <a:t>Flux jumps and stability in Nb</a:t>
            </a:r>
            <a:r>
              <a:rPr lang="en-US" baseline="-25000" dirty="0"/>
              <a:t>3</a:t>
            </a:r>
            <a:r>
              <a:rPr lang="en-US" dirty="0"/>
              <a:t>Sn</a:t>
            </a:r>
            <a:endParaRPr lang="en-GB" dirty="0"/>
          </a:p>
        </p:txBody>
      </p:sp>
      <p:pic>
        <p:nvPicPr>
          <p:cNvPr id="5" name="Picture 4">
            <a:extLst>
              <a:ext uri="{FF2B5EF4-FFF2-40B4-BE49-F238E27FC236}">
                <a16:creationId xmlns:a16="http://schemas.microsoft.com/office/drawing/2014/main" id="{A1C31C74-788E-4ADD-BB85-7BBD5944C058}"/>
              </a:ext>
            </a:extLst>
          </p:cNvPr>
          <p:cNvPicPr>
            <a:picLocks noChangeAspect="1"/>
          </p:cNvPicPr>
          <p:nvPr/>
        </p:nvPicPr>
        <p:blipFill>
          <a:blip r:embed="rId2"/>
          <a:stretch>
            <a:fillRect/>
          </a:stretch>
        </p:blipFill>
        <p:spPr>
          <a:xfrm>
            <a:off x="1772344" y="2982563"/>
            <a:ext cx="4323656" cy="3325889"/>
          </a:xfrm>
          <a:prstGeom prst="rect">
            <a:avLst/>
          </a:prstGeom>
        </p:spPr>
      </p:pic>
      <p:sp>
        <p:nvSpPr>
          <p:cNvPr id="6" name="TextBox 5">
            <a:extLst>
              <a:ext uri="{FF2B5EF4-FFF2-40B4-BE49-F238E27FC236}">
                <a16:creationId xmlns:a16="http://schemas.microsoft.com/office/drawing/2014/main" id="{00A0F596-49D4-61FD-C09F-BAFEB75210AB}"/>
              </a:ext>
            </a:extLst>
          </p:cNvPr>
          <p:cNvSpPr txBox="1"/>
          <p:nvPr/>
        </p:nvSpPr>
        <p:spPr>
          <a:xfrm>
            <a:off x="2832557" y="3429000"/>
            <a:ext cx="3077823" cy="523220"/>
          </a:xfrm>
          <a:prstGeom prst="rect">
            <a:avLst/>
          </a:prstGeom>
          <a:solidFill>
            <a:schemeClr val="bg1"/>
          </a:solidFill>
          <a:ln>
            <a:solidFill>
              <a:schemeClr val="tx1"/>
            </a:solidFill>
          </a:ln>
        </p:spPr>
        <p:txBody>
          <a:bodyPr wrap="square" rtlCol="0">
            <a:spAutoFit/>
          </a:bodyPr>
          <a:lstStyle/>
          <a:p>
            <a:pPr algn="ctr"/>
            <a:r>
              <a:rPr lang="en-US" sz="1400" b="1" i="1" dirty="0"/>
              <a:t>Measured flux jumps effect in differential voltage in MQXFBP2</a:t>
            </a:r>
            <a:endParaRPr lang="en-GB" sz="1400" b="1" i="1" dirty="0"/>
          </a:p>
        </p:txBody>
      </p:sp>
      <p:pic>
        <p:nvPicPr>
          <p:cNvPr id="7" name="Picture 6">
            <a:extLst>
              <a:ext uri="{FF2B5EF4-FFF2-40B4-BE49-F238E27FC236}">
                <a16:creationId xmlns:a16="http://schemas.microsoft.com/office/drawing/2014/main" id="{EE60DF74-4C27-C836-E2A3-7C57EDA63EC6}"/>
              </a:ext>
            </a:extLst>
          </p:cNvPr>
          <p:cNvPicPr>
            <a:picLocks noChangeAspect="1"/>
          </p:cNvPicPr>
          <p:nvPr/>
        </p:nvPicPr>
        <p:blipFill rotWithShape="1">
          <a:blip r:embed="rId3"/>
          <a:srcRect l="9312" t="25850" r="44996" b="50255"/>
          <a:stretch/>
        </p:blipFill>
        <p:spPr>
          <a:xfrm>
            <a:off x="2927648" y="4797152"/>
            <a:ext cx="2984220" cy="975384"/>
          </a:xfrm>
          <a:prstGeom prst="rect">
            <a:avLst/>
          </a:prstGeom>
        </p:spPr>
      </p:pic>
      <p:pic>
        <p:nvPicPr>
          <p:cNvPr id="8" name="Picture 7">
            <a:extLst>
              <a:ext uri="{FF2B5EF4-FFF2-40B4-BE49-F238E27FC236}">
                <a16:creationId xmlns:a16="http://schemas.microsoft.com/office/drawing/2014/main" id="{AC8BB324-17E3-08E2-4762-43F1FAE158E5}"/>
              </a:ext>
            </a:extLst>
          </p:cNvPr>
          <p:cNvPicPr>
            <a:picLocks noChangeAspect="1"/>
          </p:cNvPicPr>
          <p:nvPr/>
        </p:nvPicPr>
        <p:blipFill>
          <a:blip r:embed="rId4"/>
          <a:stretch>
            <a:fillRect/>
          </a:stretch>
        </p:blipFill>
        <p:spPr>
          <a:xfrm>
            <a:off x="6492788" y="2924328"/>
            <a:ext cx="4557774" cy="3385775"/>
          </a:xfrm>
          <a:prstGeom prst="rect">
            <a:avLst/>
          </a:prstGeom>
        </p:spPr>
      </p:pic>
      <p:sp>
        <p:nvSpPr>
          <p:cNvPr id="9" name="TextBox 8">
            <a:extLst>
              <a:ext uri="{FF2B5EF4-FFF2-40B4-BE49-F238E27FC236}">
                <a16:creationId xmlns:a16="http://schemas.microsoft.com/office/drawing/2014/main" id="{7C1A6AEB-097E-8246-2243-DBE910C9E848}"/>
              </a:ext>
            </a:extLst>
          </p:cNvPr>
          <p:cNvSpPr txBox="1"/>
          <p:nvPr/>
        </p:nvSpPr>
        <p:spPr>
          <a:xfrm>
            <a:off x="6991935" y="6101705"/>
            <a:ext cx="1120820" cy="261610"/>
          </a:xfrm>
          <a:prstGeom prst="rect">
            <a:avLst/>
          </a:prstGeom>
          <a:noFill/>
        </p:spPr>
        <p:txBody>
          <a:bodyPr wrap="none" rtlCol="0">
            <a:spAutoFit/>
          </a:bodyPr>
          <a:lstStyle/>
          <a:p>
            <a:r>
              <a:rPr lang="en-US" sz="1100" dirty="0">
                <a:solidFill>
                  <a:srgbClr val="00B050"/>
                </a:solidFill>
              </a:rPr>
              <a:t>Lucio Fiscarelli</a:t>
            </a:r>
            <a:endParaRPr lang="en-GB" sz="1100" dirty="0">
              <a:solidFill>
                <a:srgbClr val="00B050"/>
              </a:solidFill>
            </a:endParaRPr>
          </a:p>
        </p:txBody>
      </p:sp>
      <p:sp>
        <p:nvSpPr>
          <p:cNvPr id="10" name="TextBox 9">
            <a:extLst>
              <a:ext uri="{FF2B5EF4-FFF2-40B4-BE49-F238E27FC236}">
                <a16:creationId xmlns:a16="http://schemas.microsoft.com/office/drawing/2014/main" id="{69C90909-408B-E4D0-05FD-C46C147070FC}"/>
              </a:ext>
            </a:extLst>
          </p:cNvPr>
          <p:cNvSpPr txBox="1"/>
          <p:nvPr/>
        </p:nvSpPr>
        <p:spPr>
          <a:xfrm>
            <a:off x="2207568" y="6094740"/>
            <a:ext cx="1689886" cy="261610"/>
          </a:xfrm>
          <a:prstGeom prst="rect">
            <a:avLst/>
          </a:prstGeom>
          <a:noFill/>
        </p:spPr>
        <p:txBody>
          <a:bodyPr wrap="none" rtlCol="0">
            <a:spAutoFit/>
          </a:bodyPr>
          <a:lstStyle/>
          <a:p>
            <a:r>
              <a:rPr lang="en-US" sz="1100" dirty="0">
                <a:solidFill>
                  <a:srgbClr val="00B050"/>
                </a:solidFill>
              </a:rPr>
              <a:t>Franco Julio Mangiarotti</a:t>
            </a:r>
            <a:endParaRPr lang="en-GB" sz="1100" dirty="0">
              <a:solidFill>
                <a:srgbClr val="00B050"/>
              </a:solidFill>
            </a:endParaRPr>
          </a:p>
        </p:txBody>
      </p:sp>
      <p:sp>
        <p:nvSpPr>
          <p:cNvPr id="11" name="TextBox 10">
            <a:extLst>
              <a:ext uri="{FF2B5EF4-FFF2-40B4-BE49-F238E27FC236}">
                <a16:creationId xmlns:a16="http://schemas.microsoft.com/office/drawing/2014/main" id="{1DDE0018-079A-8813-4DEC-CB524951AF64}"/>
              </a:ext>
            </a:extLst>
          </p:cNvPr>
          <p:cNvSpPr txBox="1"/>
          <p:nvPr/>
        </p:nvSpPr>
        <p:spPr>
          <a:xfrm>
            <a:off x="7680176" y="5495537"/>
            <a:ext cx="2946603" cy="276999"/>
          </a:xfrm>
          <a:prstGeom prst="rect">
            <a:avLst/>
          </a:prstGeom>
          <a:solidFill>
            <a:schemeClr val="bg1"/>
          </a:solidFill>
          <a:ln>
            <a:solidFill>
              <a:schemeClr val="tx1"/>
            </a:solidFill>
          </a:ln>
        </p:spPr>
        <p:txBody>
          <a:bodyPr wrap="square" rtlCol="0">
            <a:spAutoFit/>
          </a:bodyPr>
          <a:lstStyle/>
          <a:p>
            <a:pPr algn="ctr"/>
            <a:r>
              <a:rPr lang="en-US" sz="1200" b="1" i="1" dirty="0"/>
              <a:t>Measured field stability in  MQXFBP3</a:t>
            </a:r>
            <a:endParaRPr lang="en-GB" sz="1200" b="1" i="1" dirty="0"/>
          </a:p>
        </p:txBody>
      </p:sp>
    </p:spTree>
    <p:extLst>
      <p:ext uri="{BB962C8B-B14F-4D97-AF65-F5344CB8AC3E}">
        <p14:creationId xmlns:p14="http://schemas.microsoft.com/office/powerpoint/2010/main" val="2972361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D8B600-4604-B719-4230-B40F242869A7}"/>
              </a:ext>
            </a:extLst>
          </p:cNvPr>
          <p:cNvSpPr>
            <a:spLocks noGrp="1"/>
          </p:cNvSpPr>
          <p:nvPr>
            <p:ph idx="1"/>
          </p:nvPr>
        </p:nvSpPr>
        <p:spPr/>
        <p:txBody>
          <a:bodyPr>
            <a:normAutofit/>
          </a:bodyPr>
          <a:lstStyle/>
          <a:p>
            <a:r>
              <a:rPr lang="en-US" sz="2000" dirty="0"/>
              <a:t>Allow to have an experimental verification of the mechanical behavior</a:t>
            </a:r>
          </a:p>
          <a:p>
            <a:r>
              <a:rPr lang="en-US" sz="2000" dirty="0"/>
              <a:t>It is usually challenging to find a good place to measure, but it is very important to have reliable measurements to understand how your magnet works: start thinking how you are going to measures since the very early state of the design!</a:t>
            </a:r>
            <a:endParaRPr lang="en-GB" sz="2000" dirty="0"/>
          </a:p>
        </p:txBody>
      </p:sp>
      <p:sp>
        <p:nvSpPr>
          <p:cNvPr id="3" name="Slide Number Placeholder 2">
            <a:extLst>
              <a:ext uri="{FF2B5EF4-FFF2-40B4-BE49-F238E27FC236}">
                <a16:creationId xmlns:a16="http://schemas.microsoft.com/office/drawing/2014/main" id="{C5D5A44A-370E-00EC-593E-165CEB7B8B99}"/>
              </a:ext>
            </a:extLst>
          </p:cNvPr>
          <p:cNvSpPr>
            <a:spLocks noGrp="1"/>
          </p:cNvSpPr>
          <p:nvPr>
            <p:ph type="sldNum" sz="quarter" idx="12"/>
          </p:nvPr>
        </p:nvSpPr>
        <p:spPr/>
        <p:txBody>
          <a:bodyPr/>
          <a:lstStyle/>
          <a:p>
            <a:fld id="{1901C496-3C0B-4598-8BB5-4E8323612518}" type="slidenum">
              <a:rPr lang="en-GB" smtClean="0"/>
              <a:pPr/>
              <a:t>38</a:t>
            </a:fld>
            <a:endParaRPr lang="en-GB"/>
          </a:p>
        </p:txBody>
      </p:sp>
      <p:sp>
        <p:nvSpPr>
          <p:cNvPr id="4" name="Title 3">
            <a:extLst>
              <a:ext uri="{FF2B5EF4-FFF2-40B4-BE49-F238E27FC236}">
                <a16:creationId xmlns:a16="http://schemas.microsoft.com/office/drawing/2014/main" id="{D790B8A1-BFAC-EBCB-D892-45E55DA4588B}"/>
              </a:ext>
            </a:extLst>
          </p:cNvPr>
          <p:cNvSpPr>
            <a:spLocks noGrp="1"/>
          </p:cNvSpPr>
          <p:nvPr>
            <p:ph type="title"/>
          </p:nvPr>
        </p:nvSpPr>
        <p:spPr/>
        <p:txBody>
          <a:bodyPr/>
          <a:lstStyle/>
          <a:p>
            <a:pPr algn="l"/>
            <a:r>
              <a:rPr lang="en-US" dirty="0"/>
              <a:t>Mechanics</a:t>
            </a:r>
            <a:endParaRPr lang="en-GB" dirty="0"/>
          </a:p>
        </p:txBody>
      </p:sp>
      <p:pic>
        <p:nvPicPr>
          <p:cNvPr id="5" name="Content Placeholder 3">
            <a:extLst>
              <a:ext uri="{FF2B5EF4-FFF2-40B4-BE49-F238E27FC236}">
                <a16:creationId xmlns:a16="http://schemas.microsoft.com/office/drawing/2014/main" id="{B2E2D432-BB3B-FF31-D7FB-C974CEF64986}"/>
              </a:ext>
            </a:extLst>
          </p:cNvPr>
          <p:cNvPicPr>
            <a:picLocks noChangeAspect="1"/>
          </p:cNvPicPr>
          <p:nvPr/>
        </p:nvPicPr>
        <p:blipFill>
          <a:blip r:embed="rId2"/>
          <a:stretch>
            <a:fillRect/>
          </a:stretch>
        </p:blipFill>
        <p:spPr>
          <a:xfrm>
            <a:off x="6882323" y="2717800"/>
            <a:ext cx="5185323" cy="3546838"/>
          </a:xfrm>
          <a:prstGeom prst="rect">
            <a:avLst/>
          </a:prstGeom>
        </p:spPr>
      </p:pic>
      <p:sp>
        <p:nvSpPr>
          <p:cNvPr id="7" name="TextBox 6">
            <a:extLst>
              <a:ext uri="{FF2B5EF4-FFF2-40B4-BE49-F238E27FC236}">
                <a16:creationId xmlns:a16="http://schemas.microsoft.com/office/drawing/2014/main" id="{13C2DE41-9E5E-A7F3-391D-43476D35A40D}"/>
              </a:ext>
            </a:extLst>
          </p:cNvPr>
          <p:cNvSpPr txBox="1"/>
          <p:nvPr/>
        </p:nvSpPr>
        <p:spPr>
          <a:xfrm>
            <a:off x="3051175" y="3061385"/>
            <a:ext cx="6102350" cy="646331"/>
          </a:xfrm>
          <a:prstGeom prst="rect">
            <a:avLst/>
          </a:prstGeom>
          <a:noFill/>
        </p:spPr>
        <p:txBody>
          <a:bodyPr wrap="square">
            <a:spAutoFit/>
          </a:bodyPr>
          <a:lstStyle/>
          <a:p>
            <a:pPr marR="0" algn="ctr" rtl="0"/>
            <a:endParaRPr lang="en-GB" sz="1800" b="1" i="0" u="none" strike="noStrike" kern="1400" baseline="0" dirty="0">
              <a:latin typeface="Times New Roman" panose="02020603050405020304" pitchFamily="18" charset="0"/>
            </a:endParaRPr>
          </a:p>
          <a:p>
            <a:pPr marR="0" algn="just" rtl="0"/>
            <a:r>
              <a:rPr lang="en-GB" sz="1800" b="0" i="0" u="none" strike="noStrike" kern="1400" baseline="0" dirty="0">
                <a:latin typeface="Times New Roman" panose="02020603050405020304" pitchFamily="18" charset="0"/>
              </a:rPr>
              <a:t> </a:t>
            </a:r>
            <a:endParaRPr lang="en-GB" dirty="0"/>
          </a:p>
        </p:txBody>
      </p:sp>
      <p:pic>
        <p:nvPicPr>
          <p:cNvPr id="2051" name="Picture 2" descr="A picture containing indoor&#10;&#10;Description automatically generated">
            <a:extLst>
              <a:ext uri="{FF2B5EF4-FFF2-40B4-BE49-F238E27FC236}">
                <a16:creationId xmlns:a16="http://schemas.microsoft.com/office/drawing/2014/main" id="{70934A80-DA6B-294B-CE54-9F8E04C969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91" y="4032900"/>
            <a:ext cx="3238332" cy="224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1" descr="Graphical user interface, website&#10;&#10;Description automatically generated">
            <a:extLst>
              <a:ext uri="{FF2B5EF4-FFF2-40B4-BE49-F238E27FC236}">
                <a16:creationId xmlns:a16="http://schemas.microsoft.com/office/drawing/2014/main" id="{3D095558-66A0-2EEF-6055-783F05B755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3471" y="3943922"/>
            <a:ext cx="3099439" cy="233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1">
            <a:extLst>
              <a:ext uri="{FF2B5EF4-FFF2-40B4-BE49-F238E27FC236}">
                <a16:creationId xmlns:a16="http://schemas.microsoft.com/office/drawing/2014/main" id="{6738E8D5-E785-B5AB-8FAB-6BC1754C5DD5}"/>
              </a:ext>
            </a:extLst>
          </p:cNvPr>
          <p:cNvSpPr txBox="1">
            <a:spLocks/>
          </p:cNvSpPr>
          <p:nvPr/>
        </p:nvSpPr>
        <p:spPr>
          <a:xfrm>
            <a:off x="301091" y="2558801"/>
            <a:ext cx="6342658" cy="10940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Strain gauges are the usual way to measure, but new technologies (fiber optics) are emerging</a:t>
            </a:r>
            <a:endParaRPr lang="en-GB" sz="2000" dirty="0"/>
          </a:p>
        </p:txBody>
      </p:sp>
      <p:sp>
        <p:nvSpPr>
          <p:cNvPr id="6" name="TextBox 5">
            <a:extLst>
              <a:ext uri="{FF2B5EF4-FFF2-40B4-BE49-F238E27FC236}">
                <a16:creationId xmlns:a16="http://schemas.microsoft.com/office/drawing/2014/main" id="{0AD277D0-D3E9-86C7-7AD8-8BEEB8A3DF08}"/>
              </a:ext>
            </a:extLst>
          </p:cNvPr>
          <p:cNvSpPr txBox="1"/>
          <p:nvPr/>
        </p:nvSpPr>
        <p:spPr>
          <a:xfrm>
            <a:off x="524805" y="3384550"/>
            <a:ext cx="2426109"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Strain gauges installed in MQXF Al-cylinder</a:t>
            </a:r>
            <a:endParaRPr lang="en-GB" sz="16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EB1C8A73-D29B-0602-B1E6-02A3226F33D4}"/>
              </a:ext>
            </a:extLst>
          </p:cNvPr>
          <p:cNvSpPr txBox="1"/>
          <p:nvPr/>
        </p:nvSpPr>
        <p:spPr>
          <a:xfrm>
            <a:off x="3930135" y="3360174"/>
            <a:ext cx="2426109"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Strain gauges installed in MQXF coils</a:t>
            </a:r>
            <a:endParaRPr lang="en-GB" sz="1600" dirty="0">
              <a:latin typeface="Times New Roman" panose="02020603050405020304" pitchFamily="18" charset="0"/>
              <a:cs typeface="Times New Roman" panose="02020603050405020304" pitchFamily="18" charset="0"/>
            </a:endParaRPr>
          </a:p>
        </p:txBody>
      </p:sp>
      <p:sp>
        <p:nvSpPr>
          <p:cNvPr id="9" name="Text Box 7">
            <a:extLst>
              <a:ext uri="{FF2B5EF4-FFF2-40B4-BE49-F238E27FC236}">
                <a16:creationId xmlns:a16="http://schemas.microsoft.com/office/drawing/2014/main" id="{DF65E30E-35EB-E4FF-F8C5-1595ADD3D231}"/>
              </a:ext>
            </a:extLst>
          </p:cNvPr>
          <p:cNvSpPr txBox="1">
            <a:spLocks noChangeArrowheads="1"/>
          </p:cNvSpPr>
          <p:nvPr/>
        </p:nvSpPr>
        <p:spPr bwMode="auto">
          <a:xfrm>
            <a:off x="1001887" y="6377079"/>
            <a:ext cx="1466010" cy="276999"/>
          </a:xfrm>
          <a:prstGeom prst="rect">
            <a:avLst/>
          </a:prstGeom>
          <a:solidFill>
            <a:schemeClr val="bg1"/>
          </a:solidFill>
          <a:ln w="12700">
            <a:solidFill>
              <a:schemeClr val="tx2"/>
            </a:solidFill>
            <a:miter lim="800000"/>
            <a:headEnd/>
            <a:tailEnd/>
          </a:ln>
        </p:spPr>
        <p:txBody>
          <a:bodyPr wrap="square">
            <a:spAutoFit/>
          </a:bodyPr>
          <a:lstStyle>
            <a:lvl1pPr eaLnBrk="0" hangingPunct="0">
              <a:spcBef>
                <a:spcPct val="20000"/>
              </a:spcBef>
              <a:buSzPct val="60000"/>
              <a:buBlip>
                <a:blip r:embed="rId5"/>
              </a:buBlip>
              <a:defRPr sz="2400">
                <a:solidFill>
                  <a:schemeClr val="tx2"/>
                </a:solidFill>
                <a:latin typeface="Book Antiqua" pitchFamily="18" charset="0"/>
              </a:defRPr>
            </a:lvl1pPr>
            <a:lvl2pPr marL="742950" indent="-285750" eaLnBrk="0" hangingPunct="0">
              <a:spcBef>
                <a:spcPct val="20000"/>
              </a:spcBef>
              <a:buSzPct val="60000"/>
              <a:buBlip>
                <a:blip r:embed="rId6"/>
              </a:buBlip>
              <a:defRPr sz="2000">
                <a:solidFill>
                  <a:schemeClr val="tx2"/>
                </a:solidFill>
                <a:latin typeface="Book Antiqua" pitchFamily="18" charset="0"/>
              </a:defRPr>
            </a:lvl2pPr>
            <a:lvl3pPr marL="1143000" indent="-228600" eaLnBrk="0" hangingPunct="0">
              <a:spcBef>
                <a:spcPct val="20000"/>
              </a:spcBef>
              <a:buSzPct val="60000"/>
              <a:buBlip>
                <a:blip r:embed="rId7"/>
              </a:buBlip>
              <a:defRPr>
                <a:solidFill>
                  <a:schemeClr val="tx2"/>
                </a:solidFill>
                <a:latin typeface="Book Antiqua" pitchFamily="18" charset="0"/>
              </a:defRPr>
            </a:lvl3pPr>
            <a:lvl4pPr marL="1600200" indent="-228600" eaLnBrk="0" hangingPunct="0">
              <a:spcBef>
                <a:spcPct val="20000"/>
              </a:spcBef>
              <a:buSzPct val="60000"/>
              <a:buBlip>
                <a:blip r:embed="rId8"/>
              </a:buBlip>
              <a:defRPr sz="1600">
                <a:solidFill>
                  <a:schemeClr val="tx2"/>
                </a:solidFill>
                <a:latin typeface="Book Antiqua" pitchFamily="18" charset="0"/>
              </a:defRPr>
            </a:lvl4pPr>
            <a:lvl5pPr marL="2057400" indent="-228600" eaLnBrk="0" hangingPunct="0">
              <a:spcBef>
                <a:spcPct val="20000"/>
              </a:spcBef>
              <a:buSzPct val="60000"/>
              <a:buBlip>
                <a:blip r:embed="rId9"/>
              </a:buBlip>
              <a:defRPr sz="1600">
                <a:solidFill>
                  <a:schemeClr val="tx2"/>
                </a:solidFill>
                <a:latin typeface="Book Antiqua" pitchFamily="18" charset="0"/>
              </a:defRPr>
            </a:lvl5pPr>
            <a:lvl6pPr marL="2514600" indent="-228600" eaLnBrk="0" fontAlgn="base" hangingPunct="0">
              <a:spcBef>
                <a:spcPct val="20000"/>
              </a:spcBef>
              <a:spcAft>
                <a:spcPct val="0"/>
              </a:spcAft>
              <a:buSzPct val="60000"/>
              <a:buBlip>
                <a:blip r:embed="rId9"/>
              </a:buBlip>
              <a:defRPr sz="1600">
                <a:solidFill>
                  <a:schemeClr val="tx2"/>
                </a:solidFill>
                <a:latin typeface="Book Antiqua" pitchFamily="18" charset="0"/>
              </a:defRPr>
            </a:lvl6pPr>
            <a:lvl7pPr marL="2971800" indent="-228600" eaLnBrk="0" fontAlgn="base" hangingPunct="0">
              <a:spcBef>
                <a:spcPct val="20000"/>
              </a:spcBef>
              <a:spcAft>
                <a:spcPct val="0"/>
              </a:spcAft>
              <a:buSzPct val="60000"/>
              <a:buBlip>
                <a:blip r:embed="rId9"/>
              </a:buBlip>
              <a:defRPr sz="1600">
                <a:solidFill>
                  <a:schemeClr val="tx2"/>
                </a:solidFill>
                <a:latin typeface="Book Antiqua" pitchFamily="18" charset="0"/>
              </a:defRPr>
            </a:lvl7pPr>
            <a:lvl8pPr marL="3429000" indent="-228600" eaLnBrk="0" fontAlgn="base" hangingPunct="0">
              <a:spcBef>
                <a:spcPct val="20000"/>
              </a:spcBef>
              <a:spcAft>
                <a:spcPct val="0"/>
              </a:spcAft>
              <a:buSzPct val="60000"/>
              <a:buBlip>
                <a:blip r:embed="rId9"/>
              </a:buBlip>
              <a:defRPr sz="1600">
                <a:solidFill>
                  <a:schemeClr val="tx2"/>
                </a:solidFill>
                <a:latin typeface="Book Antiqua" pitchFamily="18" charset="0"/>
              </a:defRPr>
            </a:lvl8pPr>
            <a:lvl9pPr marL="3886200" indent="-228600" eaLnBrk="0" fontAlgn="base" hangingPunct="0">
              <a:spcBef>
                <a:spcPct val="20000"/>
              </a:spcBef>
              <a:spcAft>
                <a:spcPct val="0"/>
              </a:spcAft>
              <a:buSzPct val="60000"/>
              <a:buBlip>
                <a:blip r:embed="rId9"/>
              </a:buBlip>
              <a:defRPr sz="1600">
                <a:solidFill>
                  <a:schemeClr val="tx2"/>
                </a:solidFill>
                <a:latin typeface="Book Antiqua" pitchFamily="18" charset="0"/>
              </a:defRPr>
            </a:lvl9pPr>
          </a:lstStyle>
          <a:p>
            <a:pPr algn="ctr" eaLnBrk="1" fontAlgn="base" hangingPunct="1">
              <a:spcBef>
                <a:spcPct val="50000"/>
              </a:spcBef>
              <a:spcAft>
                <a:spcPct val="0"/>
              </a:spcAft>
              <a:buSzTx/>
              <a:buFontTx/>
              <a:buNone/>
            </a:pPr>
            <a:r>
              <a:rPr lang="en-US" altLang="en-US" sz="1200" dirty="0">
                <a:solidFill>
                  <a:prstClr val="black"/>
                </a:solidFill>
                <a:ea typeface="ＭＳ Ｐゴシック" pitchFamily="34" charset="-128"/>
              </a:rPr>
              <a:t>by M. Guinchard</a:t>
            </a:r>
          </a:p>
        </p:txBody>
      </p:sp>
      <p:grpSp>
        <p:nvGrpSpPr>
          <p:cNvPr id="14" name="Group 13">
            <a:extLst>
              <a:ext uri="{FF2B5EF4-FFF2-40B4-BE49-F238E27FC236}">
                <a16:creationId xmlns:a16="http://schemas.microsoft.com/office/drawing/2014/main" id="{2FD9E4F9-CD08-0357-B55A-39CA3C444F05}"/>
              </a:ext>
            </a:extLst>
          </p:cNvPr>
          <p:cNvGrpSpPr/>
          <p:nvPr/>
        </p:nvGrpSpPr>
        <p:grpSpPr>
          <a:xfrm>
            <a:off x="6356244" y="0"/>
            <a:ext cx="5670656" cy="809652"/>
            <a:chOff x="7307030" y="0"/>
            <a:chExt cx="4460427" cy="525393"/>
          </a:xfrm>
        </p:grpSpPr>
        <p:pic>
          <p:nvPicPr>
            <p:cNvPr id="12" name="Picture 11">
              <a:extLst>
                <a:ext uri="{FF2B5EF4-FFF2-40B4-BE49-F238E27FC236}">
                  <a16:creationId xmlns:a16="http://schemas.microsoft.com/office/drawing/2014/main" id="{133F57E1-362C-C2AA-F227-B9F69F4ED194}"/>
                </a:ext>
              </a:extLst>
            </p:cNvPr>
            <p:cNvPicPr>
              <a:picLocks noChangeAspect="1"/>
            </p:cNvPicPr>
            <p:nvPr/>
          </p:nvPicPr>
          <p:blipFill>
            <a:blip r:embed="rId10"/>
            <a:srcRect b="90612"/>
            <a:stretch/>
          </p:blipFill>
          <p:spPr>
            <a:xfrm>
              <a:off x="7307030" y="0"/>
              <a:ext cx="4460427" cy="248553"/>
            </a:xfrm>
            <a:prstGeom prst="rect">
              <a:avLst/>
            </a:prstGeom>
            <a:ln>
              <a:noFill/>
            </a:ln>
          </p:spPr>
        </p:pic>
        <p:pic>
          <p:nvPicPr>
            <p:cNvPr id="13" name="Picture 12">
              <a:extLst>
                <a:ext uri="{FF2B5EF4-FFF2-40B4-BE49-F238E27FC236}">
                  <a16:creationId xmlns:a16="http://schemas.microsoft.com/office/drawing/2014/main" id="{9F737FD8-5122-A396-4DA9-738F28844F0F}"/>
                </a:ext>
              </a:extLst>
            </p:cNvPr>
            <p:cNvPicPr>
              <a:picLocks noChangeAspect="1"/>
            </p:cNvPicPr>
            <p:nvPr/>
          </p:nvPicPr>
          <p:blipFill>
            <a:blip r:embed="rId10"/>
            <a:srcRect t="89855"/>
            <a:stretch/>
          </p:blipFill>
          <p:spPr>
            <a:xfrm>
              <a:off x="7307030" y="256789"/>
              <a:ext cx="4460427" cy="268604"/>
            </a:xfrm>
            <a:prstGeom prst="rect">
              <a:avLst/>
            </a:prstGeom>
            <a:ln>
              <a:noFill/>
            </a:ln>
          </p:spPr>
        </p:pic>
      </p:grpSp>
    </p:spTree>
    <p:extLst>
      <p:ext uri="{BB962C8B-B14F-4D97-AF65-F5344CB8AC3E}">
        <p14:creationId xmlns:p14="http://schemas.microsoft.com/office/powerpoint/2010/main" val="3990732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4CF50-F949-72EB-2D48-A3CE77916A7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A753AD-2652-8DD5-BCA2-0D91BBF63230}"/>
              </a:ext>
            </a:extLst>
          </p:cNvPr>
          <p:cNvSpPr>
            <a:spLocks noGrp="1"/>
          </p:cNvSpPr>
          <p:nvPr>
            <p:ph idx="1"/>
          </p:nvPr>
        </p:nvSpPr>
        <p:spPr>
          <a:xfrm>
            <a:off x="274072" y="1379631"/>
            <a:ext cx="11307536" cy="4683829"/>
          </a:xfrm>
        </p:spPr>
        <p:txBody>
          <a:bodyPr>
            <a:normAutofit fontScale="85000" lnSpcReduction="20000"/>
          </a:bodyPr>
          <a:lstStyle/>
          <a:p>
            <a:r>
              <a:rPr lang="en-US" dirty="0"/>
              <a:t>Setting the scene</a:t>
            </a:r>
          </a:p>
          <a:p>
            <a:pPr lvl="1"/>
            <a:r>
              <a:rPr lang="en-US" dirty="0"/>
              <a:t>Superconducting magnet in a nutshell</a:t>
            </a:r>
          </a:p>
          <a:p>
            <a:pPr lvl="1"/>
            <a:r>
              <a:rPr lang="en-US" dirty="0"/>
              <a:t>What do I expect from a magnet test?</a:t>
            </a:r>
          </a:p>
          <a:p>
            <a:r>
              <a:rPr lang="en-US" dirty="0"/>
              <a:t>Definition of basic concepts: </a:t>
            </a:r>
          </a:p>
          <a:p>
            <a:pPr lvl="1"/>
            <a:r>
              <a:rPr lang="en-US" dirty="0"/>
              <a:t>Margin</a:t>
            </a:r>
          </a:p>
          <a:p>
            <a:pPr lvl="1"/>
            <a:r>
              <a:rPr lang="en-US" dirty="0"/>
              <a:t>Quench</a:t>
            </a:r>
          </a:p>
          <a:p>
            <a:pPr lvl="1"/>
            <a:r>
              <a:rPr lang="en-US" dirty="0"/>
              <a:t>Training </a:t>
            </a:r>
          </a:p>
          <a:p>
            <a:r>
              <a:rPr lang="en-US" dirty="0"/>
              <a:t>What do I need to know?</a:t>
            </a:r>
          </a:p>
          <a:p>
            <a:pPr lvl="1"/>
            <a:r>
              <a:rPr lang="en-US" sz="2200" dirty="0"/>
              <a:t>Quench performance</a:t>
            </a:r>
          </a:p>
          <a:p>
            <a:pPr lvl="1"/>
            <a:r>
              <a:rPr lang="en-US" sz="2200" dirty="0"/>
              <a:t>Electrical integrity</a:t>
            </a:r>
          </a:p>
          <a:p>
            <a:pPr lvl="1"/>
            <a:r>
              <a:rPr lang="en-US" sz="2200" dirty="0"/>
              <a:t>Quench protection</a:t>
            </a:r>
          </a:p>
          <a:p>
            <a:pPr lvl="1"/>
            <a:r>
              <a:rPr lang="en-GB" sz="2200" dirty="0"/>
              <a:t>Field quality</a:t>
            </a:r>
          </a:p>
          <a:p>
            <a:pPr lvl="1"/>
            <a:r>
              <a:rPr lang="en-GB" sz="2200" dirty="0"/>
              <a:t>Mechanics</a:t>
            </a:r>
            <a:endParaRPr lang="en-US" sz="2200" dirty="0"/>
          </a:p>
          <a:p>
            <a:r>
              <a:rPr lang="en-GB" b="1" dirty="0"/>
              <a:t>The MQXFB example</a:t>
            </a:r>
          </a:p>
          <a:p>
            <a:r>
              <a:rPr lang="en-GB" dirty="0"/>
              <a:t>Conclusions</a:t>
            </a:r>
          </a:p>
        </p:txBody>
      </p:sp>
      <p:sp>
        <p:nvSpPr>
          <p:cNvPr id="3" name="Slide Number Placeholder 2">
            <a:extLst>
              <a:ext uri="{FF2B5EF4-FFF2-40B4-BE49-F238E27FC236}">
                <a16:creationId xmlns:a16="http://schemas.microsoft.com/office/drawing/2014/main" id="{30316543-F850-F0B2-E718-1FCC583EA101}"/>
              </a:ext>
            </a:extLst>
          </p:cNvPr>
          <p:cNvSpPr>
            <a:spLocks noGrp="1"/>
          </p:cNvSpPr>
          <p:nvPr>
            <p:ph type="sldNum" sz="quarter" idx="12"/>
          </p:nvPr>
        </p:nvSpPr>
        <p:spPr/>
        <p:txBody>
          <a:bodyPr/>
          <a:lstStyle/>
          <a:p>
            <a:fld id="{1901C496-3C0B-4598-8BB5-4E8323612518}" type="slidenum">
              <a:rPr lang="en-GB" smtClean="0"/>
              <a:pPr/>
              <a:t>39</a:t>
            </a:fld>
            <a:endParaRPr lang="en-GB"/>
          </a:p>
        </p:txBody>
      </p:sp>
      <p:sp>
        <p:nvSpPr>
          <p:cNvPr id="4" name="Title 3">
            <a:extLst>
              <a:ext uri="{FF2B5EF4-FFF2-40B4-BE49-F238E27FC236}">
                <a16:creationId xmlns:a16="http://schemas.microsoft.com/office/drawing/2014/main" id="{A6808E62-8EC7-6365-5ED5-8996D7927E7F}"/>
              </a:ext>
            </a:extLst>
          </p:cNvPr>
          <p:cNvSpPr>
            <a:spLocks noGrp="1"/>
          </p:cNvSpPr>
          <p:nvPr>
            <p:ph type="title"/>
          </p:nvPr>
        </p:nvSpPr>
        <p:spPr/>
        <p:txBody>
          <a:bodyPr/>
          <a:lstStyle/>
          <a:p>
            <a:r>
              <a:rPr lang="en-US" dirty="0"/>
              <a:t>Outline</a:t>
            </a:r>
            <a:endParaRPr lang="en-GB" dirty="0"/>
          </a:p>
        </p:txBody>
      </p:sp>
    </p:spTree>
    <p:extLst>
      <p:ext uri="{BB962C8B-B14F-4D97-AF65-F5344CB8AC3E}">
        <p14:creationId xmlns:p14="http://schemas.microsoft.com/office/powerpoint/2010/main" val="1805183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063864B-4A6D-0D9C-291E-96CE60F5AD1B}"/>
              </a:ext>
            </a:extLst>
          </p:cNvPr>
          <p:cNvSpPr>
            <a:spLocks noGrp="1"/>
          </p:cNvSpPr>
          <p:nvPr>
            <p:ph type="sldNum" sz="quarter" idx="12"/>
          </p:nvPr>
        </p:nvSpPr>
        <p:spPr/>
        <p:txBody>
          <a:bodyPr/>
          <a:lstStyle/>
          <a:p>
            <a:fld id="{1901C496-3C0B-4598-8BB5-4E8323612518}" type="slidenum">
              <a:rPr lang="en-GB" smtClean="0"/>
              <a:pPr/>
              <a:t>4</a:t>
            </a:fld>
            <a:endParaRPr lang="en-GB"/>
          </a:p>
        </p:txBody>
      </p:sp>
      <p:sp>
        <p:nvSpPr>
          <p:cNvPr id="4" name="Title 3">
            <a:extLst>
              <a:ext uri="{FF2B5EF4-FFF2-40B4-BE49-F238E27FC236}">
                <a16:creationId xmlns:a16="http://schemas.microsoft.com/office/drawing/2014/main" id="{34499233-7FEF-F8C4-E2E9-332E61B19B0F}"/>
              </a:ext>
            </a:extLst>
          </p:cNvPr>
          <p:cNvSpPr>
            <a:spLocks noGrp="1"/>
          </p:cNvSpPr>
          <p:nvPr>
            <p:ph type="title"/>
          </p:nvPr>
        </p:nvSpPr>
        <p:spPr/>
        <p:txBody>
          <a:bodyPr/>
          <a:lstStyle/>
          <a:p>
            <a:r>
              <a:rPr lang="en-US" dirty="0"/>
              <a:t>Superconducting magnet in a nutshell</a:t>
            </a:r>
            <a:endParaRPr lang="en-GB" dirty="0"/>
          </a:p>
        </p:txBody>
      </p:sp>
      <p:pic>
        <p:nvPicPr>
          <p:cNvPr id="5" name="Content Placeholder 4">
            <a:extLst>
              <a:ext uri="{FF2B5EF4-FFF2-40B4-BE49-F238E27FC236}">
                <a16:creationId xmlns:a16="http://schemas.microsoft.com/office/drawing/2014/main" id="{7210F840-3857-3B96-057C-1242BA5B435A}"/>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6" name="Content Placeholder 2">
            <a:extLst>
              <a:ext uri="{FF2B5EF4-FFF2-40B4-BE49-F238E27FC236}">
                <a16:creationId xmlns:a16="http://schemas.microsoft.com/office/drawing/2014/main" id="{05F63E73-F458-7979-241D-DB3A2349EF54}"/>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Tree>
    <p:extLst>
      <p:ext uri="{BB962C8B-B14F-4D97-AF65-F5344CB8AC3E}">
        <p14:creationId xmlns:p14="http://schemas.microsoft.com/office/powerpoint/2010/main" val="36681416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14AF7E6-9D29-8E22-F37C-798A8FEB0DA1}"/>
              </a:ext>
            </a:extLst>
          </p:cNvPr>
          <p:cNvSpPr>
            <a:spLocks noGrp="1"/>
          </p:cNvSpPr>
          <p:nvPr>
            <p:ph idx="1"/>
          </p:nvPr>
        </p:nvSpPr>
        <p:spPr>
          <a:xfrm>
            <a:off x="354811" y="1160540"/>
            <a:ext cx="12013263" cy="5042127"/>
          </a:xfrm>
        </p:spPr>
        <p:txBody>
          <a:bodyPr>
            <a:normAutofit/>
          </a:bodyPr>
          <a:lstStyle/>
          <a:p>
            <a:r>
              <a:rPr lang="en-US" sz="1800" dirty="0"/>
              <a:t>The first two prototype magnets, </a:t>
            </a:r>
            <a:r>
              <a:rPr lang="en-US" sz="1800" b="1" dirty="0">
                <a:solidFill>
                  <a:srgbClr val="FF0000"/>
                </a:solidFill>
              </a:rPr>
              <a:t>BP1 </a:t>
            </a:r>
            <a:r>
              <a:rPr lang="en-US" sz="1800" dirty="0"/>
              <a:t>and </a:t>
            </a:r>
            <a:r>
              <a:rPr lang="en-US" sz="1800" b="1" dirty="0">
                <a:solidFill>
                  <a:srgbClr val="FF0000"/>
                </a:solidFill>
              </a:rPr>
              <a:t>BP2 </a:t>
            </a:r>
            <a:r>
              <a:rPr lang="en-US" sz="1800" dirty="0"/>
              <a:t>were </a:t>
            </a:r>
            <a:r>
              <a:rPr lang="en-US" sz="1800" b="1" dirty="0">
                <a:solidFill>
                  <a:srgbClr val="FF0000"/>
                </a:solidFill>
              </a:rPr>
              <a:t>limited below nominal current </a:t>
            </a:r>
            <a:r>
              <a:rPr lang="en-US" sz="1800" dirty="0"/>
              <a:t>at 1.9 K (~15 and ~16 kA respectively). </a:t>
            </a:r>
          </a:p>
          <a:p>
            <a:r>
              <a:rPr lang="en-GB" sz="1800" dirty="0"/>
              <a:t>4.5 K behaviour compatible with magnet on the critical surface (70% of the short sample limit in MQXFBP1, 73 % in MQXFBP2).</a:t>
            </a:r>
          </a:p>
          <a:p>
            <a:r>
              <a:rPr lang="en-US" sz="1800" dirty="0"/>
              <a:t>No retraining after thermal cycle and </a:t>
            </a:r>
            <a:r>
              <a:rPr lang="en-US" sz="1800" b="1" dirty="0">
                <a:solidFill>
                  <a:srgbClr val="FF0000"/>
                </a:solidFill>
              </a:rPr>
              <a:t>magnet performance did not degrade with temperature cycles, quenches and current cycles.</a:t>
            </a:r>
          </a:p>
          <a:p>
            <a:r>
              <a:rPr lang="en-GB" sz="1800" dirty="0"/>
              <a:t>In all the cases, the quench location was on the inner layer pole turns near the mechanical center of the magnet.</a:t>
            </a:r>
          </a:p>
        </p:txBody>
      </p:sp>
      <p:sp>
        <p:nvSpPr>
          <p:cNvPr id="3" name="Slide Number Placeholder 2">
            <a:extLst>
              <a:ext uri="{FF2B5EF4-FFF2-40B4-BE49-F238E27FC236}">
                <a16:creationId xmlns:a16="http://schemas.microsoft.com/office/drawing/2014/main" id="{10FBF776-52A2-10CE-088B-D162A15B06A1}"/>
              </a:ext>
            </a:extLst>
          </p:cNvPr>
          <p:cNvSpPr>
            <a:spLocks noGrp="1"/>
          </p:cNvSpPr>
          <p:nvPr>
            <p:ph type="sldNum" sz="quarter" idx="12"/>
          </p:nvPr>
        </p:nvSpPr>
        <p:spPr/>
        <p:txBody>
          <a:bodyPr/>
          <a:lstStyle/>
          <a:p>
            <a:fld id="{1901C496-3C0B-4598-8BB5-4E8323612518}" type="slidenum">
              <a:rPr lang="en-GB" smtClean="0"/>
              <a:pPr/>
              <a:t>40</a:t>
            </a:fld>
            <a:endParaRPr lang="en-GB"/>
          </a:p>
        </p:txBody>
      </p:sp>
      <p:sp>
        <p:nvSpPr>
          <p:cNvPr id="4" name="Title 3">
            <a:extLst>
              <a:ext uri="{FF2B5EF4-FFF2-40B4-BE49-F238E27FC236}">
                <a16:creationId xmlns:a16="http://schemas.microsoft.com/office/drawing/2014/main" id="{F2D28F2A-71AA-D5DA-D3BE-ABAAAA1B817E}"/>
              </a:ext>
            </a:extLst>
          </p:cNvPr>
          <p:cNvSpPr>
            <a:spLocks noGrp="1"/>
          </p:cNvSpPr>
          <p:nvPr>
            <p:ph type="title"/>
          </p:nvPr>
        </p:nvSpPr>
        <p:spPr/>
        <p:txBody>
          <a:bodyPr>
            <a:normAutofit/>
          </a:bodyPr>
          <a:lstStyle/>
          <a:p>
            <a:r>
              <a:rPr lang="en-US" dirty="0"/>
              <a:t>The MQXFB Prototype Performance</a:t>
            </a:r>
            <a:endParaRPr lang="en-GB" dirty="0"/>
          </a:p>
        </p:txBody>
      </p:sp>
      <p:sp>
        <p:nvSpPr>
          <p:cNvPr id="5" name="Rectangle 4">
            <a:extLst>
              <a:ext uri="{FF2B5EF4-FFF2-40B4-BE49-F238E27FC236}">
                <a16:creationId xmlns:a16="http://schemas.microsoft.com/office/drawing/2014/main" id="{9C4CE4DA-41C4-415B-0C5F-4E56344AE0D5}"/>
              </a:ext>
            </a:extLst>
          </p:cNvPr>
          <p:cNvSpPr/>
          <p:nvPr/>
        </p:nvSpPr>
        <p:spPr>
          <a:xfrm>
            <a:off x="0" y="6093296"/>
            <a:ext cx="1991544" cy="764704"/>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Footer Placeholder 3">
            <a:extLst>
              <a:ext uri="{FF2B5EF4-FFF2-40B4-BE49-F238E27FC236}">
                <a16:creationId xmlns:a16="http://schemas.microsoft.com/office/drawing/2014/main" id="{A52A608D-180C-462F-D5F6-2D2B861B5DBC}"/>
              </a:ext>
            </a:extLst>
          </p:cNvPr>
          <p:cNvSpPr txBox="1">
            <a:spLocks/>
          </p:cNvSpPr>
          <p:nvPr/>
        </p:nvSpPr>
        <p:spPr>
          <a:xfrm>
            <a:off x="2540000" y="6547680"/>
            <a:ext cx="8836000" cy="44131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a:t>Susana Izquierdo Bermudez, </a:t>
            </a:r>
            <a:r>
              <a:rPr lang="en-US"/>
              <a:t>ASC22</a:t>
            </a:r>
            <a:endParaRPr lang="en-GB"/>
          </a:p>
          <a:p>
            <a:endParaRPr lang="en-GB" dirty="0"/>
          </a:p>
        </p:txBody>
      </p:sp>
      <p:pic>
        <p:nvPicPr>
          <p:cNvPr id="7" name="Picture 6">
            <a:extLst>
              <a:ext uri="{FF2B5EF4-FFF2-40B4-BE49-F238E27FC236}">
                <a16:creationId xmlns:a16="http://schemas.microsoft.com/office/drawing/2014/main" id="{5AB09708-2DC5-F811-DF99-6A6B61E73E2F}"/>
              </a:ext>
            </a:extLst>
          </p:cNvPr>
          <p:cNvPicPr>
            <a:picLocks noChangeAspect="1"/>
          </p:cNvPicPr>
          <p:nvPr/>
        </p:nvPicPr>
        <p:blipFill rotWithShape="1">
          <a:blip r:embed="rId2"/>
          <a:srcRect l="26300" t="14300" r="18500" b="4525"/>
          <a:stretch/>
        </p:blipFill>
        <p:spPr>
          <a:xfrm>
            <a:off x="7680176" y="3531544"/>
            <a:ext cx="1891793" cy="2086505"/>
          </a:xfrm>
          <a:prstGeom prst="rect">
            <a:avLst/>
          </a:prstGeom>
        </p:spPr>
      </p:pic>
      <p:sp>
        <p:nvSpPr>
          <p:cNvPr id="8" name="TextBox 7">
            <a:extLst>
              <a:ext uri="{FF2B5EF4-FFF2-40B4-BE49-F238E27FC236}">
                <a16:creationId xmlns:a16="http://schemas.microsoft.com/office/drawing/2014/main" id="{E4F20012-14F6-CA41-BF3F-9DF663D794A1}"/>
              </a:ext>
            </a:extLst>
          </p:cNvPr>
          <p:cNvSpPr txBox="1"/>
          <p:nvPr/>
        </p:nvSpPr>
        <p:spPr>
          <a:xfrm rot="1471022">
            <a:off x="8814316" y="4316301"/>
            <a:ext cx="497764" cy="45719"/>
          </a:xfrm>
          <a:prstGeom prst="rect">
            <a:avLst/>
          </a:prstGeom>
          <a:solidFill>
            <a:srgbClr val="FF0000">
              <a:alpha val="20000"/>
            </a:srgbClr>
          </a:solidFill>
          <a:ln>
            <a:solidFill>
              <a:srgbClr val="FF0000"/>
            </a:solidFill>
          </a:ln>
        </p:spPr>
        <p:txBody>
          <a:bodyPr wrap="square" rtlCol="0">
            <a:spAutoFit/>
          </a:bodyPr>
          <a:lstStyle/>
          <a:p>
            <a:pPr algn="ctr"/>
            <a:endParaRPr lang="en-GB" sz="800" dirty="0"/>
          </a:p>
        </p:txBody>
      </p:sp>
      <p:grpSp>
        <p:nvGrpSpPr>
          <p:cNvPr id="9" name="Group 8">
            <a:extLst>
              <a:ext uri="{FF2B5EF4-FFF2-40B4-BE49-F238E27FC236}">
                <a16:creationId xmlns:a16="http://schemas.microsoft.com/office/drawing/2014/main" id="{8D9F4F32-60A4-FE2A-AD6A-40DC9F27D652}"/>
              </a:ext>
            </a:extLst>
          </p:cNvPr>
          <p:cNvGrpSpPr/>
          <p:nvPr/>
        </p:nvGrpSpPr>
        <p:grpSpPr>
          <a:xfrm>
            <a:off x="9828433" y="3492701"/>
            <a:ext cx="2049691" cy="2078419"/>
            <a:chOff x="721761" y="4620975"/>
            <a:chExt cx="2049691" cy="2078419"/>
          </a:xfrm>
        </p:grpSpPr>
        <p:pic>
          <p:nvPicPr>
            <p:cNvPr id="10" name="Picture 6">
              <a:extLst>
                <a:ext uri="{FF2B5EF4-FFF2-40B4-BE49-F238E27FC236}">
                  <a16:creationId xmlns:a16="http://schemas.microsoft.com/office/drawing/2014/main" id="{123EB1BD-18F2-E134-63DE-230050D92302}"/>
                </a:ext>
              </a:extLst>
            </p:cNvPr>
            <p:cNvPicPr>
              <a:picLocks noChangeAspect="1"/>
            </p:cNvPicPr>
            <p:nvPr/>
          </p:nvPicPr>
          <p:blipFill rotWithShape="1">
            <a:blip r:embed="rId3">
              <a:extLst>
                <a:ext uri="{28A0092B-C50C-407E-A947-70E740481C1C}">
                  <a14:useLocalDpi xmlns:a14="http://schemas.microsoft.com/office/drawing/2010/main" val="0"/>
                </a:ext>
              </a:extLst>
            </a:blip>
            <a:srcRect l="39548" t="30643" r="38117" b="29233"/>
            <a:stretch/>
          </p:blipFill>
          <p:spPr bwMode="auto">
            <a:xfrm>
              <a:off x="721761" y="4620975"/>
              <a:ext cx="2049691" cy="20784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78A29777-DC49-9941-EB9A-7C78D58F713F}"/>
                </a:ext>
              </a:extLst>
            </p:cNvPr>
            <p:cNvSpPr txBox="1"/>
            <p:nvPr/>
          </p:nvSpPr>
          <p:spPr>
            <a:xfrm>
              <a:off x="2425782" y="4620975"/>
              <a:ext cx="345670" cy="303746"/>
            </a:xfrm>
            <a:prstGeom prst="rect">
              <a:avLst/>
            </a:prstGeom>
            <a:noFill/>
          </p:spPr>
          <p:txBody>
            <a:bodyPr wrap="none" rtlCol="0">
              <a:spAutoFit/>
            </a:bodyPr>
            <a:lstStyle/>
            <a:p>
              <a:r>
                <a:rPr lang="en-US" dirty="0"/>
                <a:t>P1</a:t>
              </a:r>
              <a:endParaRPr lang="en-GB" dirty="0"/>
            </a:p>
          </p:txBody>
        </p:sp>
        <p:sp>
          <p:nvSpPr>
            <p:cNvPr id="12" name="TextBox 11">
              <a:extLst>
                <a:ext uri="{FF2B5EF4-FFF2-40B4-BE49-F238E27FC236}">
                  <a16:creationId xmlns:a16="http://schemas.microsoft.com/office/drawing/2014/main" id="{BBFB42AD-B087-11A1-65D3-087A6022F27B}"/>
                </a:ext>
              </a:extLst>
            </p:cNvPr>
            <p:cNvSpPr txBox="1"/>
            <p:nvPr/>
          </p:nvSpPr>
          <p:spPr>
            <a:xfrm>
              <a:off x="721761" y="4620975"/>
              <a:ext cx="345670" cy="303746"/>
            </a:xfrm>
            <a:prstGeom prst="rect">
              <a:avLst/>
            </a:prstGeom>
            <a:noFill/>
          </p:spPr>
          <p:txBody>
            <a:bodyPr wrap="none" rtlCol="0">
              <a:spAutoFit/>
            </a:bodyPr>
            <a:lstStyle/>
            <a:p>
              <a:r>
                <a:rPr lang="en-US" dirty="0"/>
                <a:t>P2</a:t>
              </a:r>
              <a:endParaRPr lang="en-GB" dirty="0"/>
            </a:p>
          </p:txBody>
        </p:sp>
        <p:sp>
          <p:nvSpPr>
            <p:cNvPr id="13" name="TextBox 12">
              <a:extLst>
                <a:ext uri="{FF2B5EF4-FFF2-40B4-BE49-F238E27FC236}">
                  <a16:creationId xmlns:a16="http://schemas.microsoft.com/office/drawing/2014/main" id="{35476D49-D515-519E-6765-2B4C1F180FD5}"/>
                </a:ext>
              </a:extLst>
            </p:cNvPr>
            <p:cNvSpPr txBox="1"/>
            <p:nvPr/>
          </p:nvSpPr>
          <p:spPr>
            <a:xfrm>
              <a:off x="721761" y="6395648"/>
              <a:ext cx="345670" cy="303746"/>
            </a:xfrm>
            <a:prstGeom prst="rect">
              <a:avLst/>
            </a:prstGeom>
            <a:noFill/>
          </p:spPr>
          <p:txBody>
            <a:bodyPr wrap="none" rtlCol="0">
              <a:spAutoFit/>
            </a:bodyPr>
            <a:lstStyle/>
            <a:p>
              <a:r>
                <a:rPr lang="en-US" dirty="0"/>
                <a:t>P3</a:t>
              </a:r>
              <a:endParaRPr lang="en-GB" dirty="0"/>
            </a:p>
          </p:txBody>
        </p:sp>
        <p:sp>
          <p:nvSpPr>
            <p:cNvPr id="14" name="TextBox 13">
              <a:extLst>
                <a:ext uri="{FF2B5EF4-FFF2-40B4-BE49-F238E27FC236}">
                  <a16:creationId xmlns:a16="http://schemas.microsoft.com/office/drawing/2014/main" id="{16529EEF-608B-79DB-C26F-A4368650B6B3}"/>
                </a:ext>
              </a:extLst>
            </p:cNvPr>
            <p:cNvSpPr txBox="1"/>
            <p:nvPr/>
          </p:nvSpPr>
          <p:spPr>
            <a:xfrm>
              <a:off x="2425782" y="6395648"/>
              <a:ext cx="345670" cy="303746"/>
            </a:xfrm>
            <a:prstGeom prst="rect">
              <a:avLst/>
            </a:prstGeom>
            <a:noFill/>
          </p:spPr>
          <p:txBody>
            <a:bodyPr wrap="none" rtlCol="0">
              <a:spAutoFit/>
            </a:bodyPr>
            <a:lstStyle/>
            <a:p>
              <a:r>
                <a:rPr lang="en-US" dirty="0"/>
                <a:t>P4</a:t>
              </a:r>
              <a:endParaRPr lang="en-GB" dirty="0"/>
            </a:p>
          </p:txBody>
        </p:sp>
        <p:sp>
          <p:nvSpPr>
            <p:cNvPr id="15" name="TextBox 14">
              <a:extLst>
                <a:ext uri="{FF2B5EF4-FFF2-40B4-BE49-F238E27FC236}">
                  <a16:creationId xmlns:a16="http://schemas.microsoft.com/office/drawing/2014/main" id="{5142D3DA-F305-DEC0-06B7-2ECD87391E97}"/>
                </a:ext>
              </a:extLst>
            </p:cNvPr>
            <p:cNvSpPr txBox="1"/>
            <p:nvPr/>
          </p:nvSpPr>
          <p:spPr>
            <a:xfrm>
              <a:off x="1195462" y="5475518"/>
              <a:ext cx="1102287" cy="369332"/>
            </a:xfrm>
            <a:prstGeom prst="rect">
              <a:avLst/>
            </a:prstGeom>
            <a:noFill/>
          </p:spPr>
          <p:txBody>
            <a:bodyPr wrap="square" rtlCol="0">
              <a:spAutoFit/>
            </a:bodyPr>
            <a:lstStyle/>
            <a:p>
              <a:pPr algn="ctr"/>
              <a:r>
                <a:rPr lang="en-US" dirty="0"/>
                <a:t>CS view</a:t>
              </a:r>
              <a:endParaRPr lang="en-GB" dirty="0"/>
            </a:p>
          </p:txBody>
        </p:sp>
      </p:grpSp>
      <p:sp>
        <p:nvSpPr>
          <p:cNvPr id="16" name="Rectangle 15">
            <a:extLst>
              <a:ext uri="{FF2B5EF4-FFF2-40B4-BE49-F238E27FC236}">
                <a16:creationId xmlns:a16="http://schemas.microsoft.com/office/drawing/2014/main" id="{456D533B-6096-B0F7-B4D6-84F1EF1F3C97}"/>
              </a:ext>
            </a:extLst>
          </p:cNvPr>
          <p:cNvSpPr/>
          <p:nvPr/>
        </p:nvSpPr>
        <p:spPr>
          <a:xfrm>
            <a:off x="11063734" y="3911686"/>
            <a:ext cx="303085" cy="258248"/>
          </a:xfrm>
          <a:prstGeom prst="rect">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Isosceles Triangle 16">
            <a:extLst>
              <a:ext uri="{FF2B5EF4-FFF2-40B4-BE49-F238E27FC236}">
                <a16:creationId xmlns:a16="http://schemas.microsoft.com/office/drawing/2014/main" id="{ACB75866-C501-5CF7-E183-9D8621330093}"/>
              </a:ext>
            </a:extLst>
          </p:cNvPr>
          <p:cNvSpPr/>
          <p:nvPr/>
        </p:nvSpPr>
        <p:spPr>
          <a:xfrm>
            <a:off x="10389755" y="4840484"/>
            <a:ext cx="303085" cy="258248"/>
          </a:xfrm>
          <a:prstGeom prst="triangle">
            <a:avLst/>
          </a:prstGeom>
          <a:solidFill>
            <a:srgbClr val="00B0F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Isosceles Triangle 17">
            <a:extLst>
              <a:ext uri="{FF2B5EF4-FFF2-40B4-BE49-F238E27FC236}">
                <a16:creationId xmlns:a16="http://schemas.microsoft.com/office/drawing/2014/main" id="{B9CDE7F8-ED05-4888-D78E-AB6A6C42EE0E}"/>
              </a:ext>
            </a:extLst>
          </p:cNvPr>
          <p:cNvSpPr/>
          <p:nvPr/>
        </p:nvSpPr>
        <p:spPr>
          <a:xfrm>
            <a:off x="10155608" y="4701553"/>
            <a:ext cx="303085" cy="258248"/>
          </a:xfrm>
          <a:prstGeom prst="triangl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E0B9DAA9-4FFB-70E1-82D2-96E6A5BFA226}"/>
              </a:ext>
            </a:extLst>
          </p:cNvPr>
          <p:cNvPicPr>
            <a:picLocks noChangeAspect="1"/>
          </p:cNvPicPr>
          <p:nvPr/>
        </p:nvPicPr>
        <p:blipFill>
          <a:blip r:embed="rId4"/>
          <a:stretch>
            <a:fillRect/>
          </a:stretch>
        </p:blipFill>
        <p:spPr>
          <a:xfrm>
            <a:off x="7507767" y="5658206"/>
            <a:ext cx="4583927" cy="1337520"/>
          </a:xfrm>
          <a:prstGeom prst="rect">
            <a:avLst/>
          </a:prstGeom>
        </p:spPr>
      </p:pic>
      <p:sp>
        <p:nvSpPr>
          <p:cNvPr id="20" name="TextBox 36">
            <a:extLst>
              <a:ext uri="{FF2B5EF4-FFF2-40B4-BE49-F238E27FC236}">
                <a16:creationId xmlns:a16="http://schemas.microsoft.com/office/drawing/2014/main" id="{6BFA8168-396B-D3CA-81F9-06D7A13002E7}"/>
              </a:ext>
            </a:extLst>
          </p:cNvPr>
          <p:cNvSpPr txBox="1">
            <a:spLocks noChangeArrowheads="1"/>
          </p:cNvSpPr>
          <p:nvPr/>
        </p:nvSpPr>
        <p:spPr bwMode="auto">
          <a:xfrm rot="17554931">
            <a:off x="8863849" y="4959216"/>
            <a:ext cx="982717" cy="522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GB" sz="1050" b="1" dirty="0">
                <a:effectLst/>
                <a:latin typeface="Times New Roman" panose="02020603050405020304" pitchFamily="18" charset="0"/>
                <a:ea typeface="Times New Roman" panose="02020603050405020304" pitchFamily="18" charset="0"/>
              </a:rPr>
              <a:t>Pole turn inner layer</a:t>
            </a:r>
            <a:endParaRPr lang="en-GB" sz="1200" dirty="0">
              <a:effectLst/>
              <a:latin typeface="Times New Roman" panose="02020603050405020304" pitchFamily="18" charset="0"/>
              <a:ea typeface="Times New Roman" panose="02020603050405020304" pitchFamily="18" charset="0"/>
            </a:endParaRPr>
          </a:p>
        </p:txBody>
      </p:sp>
      <p:sp>
        <p:nvSpPr>
          <p:cNvPr id="21" name="Arrow: Right 20">
            <a:extLst>
              <a:ext uri="{FF2B5EF4-FFF2-40B4-BE49-F238E27FC236}">
                <a16:creationId xmlns:a16="http://schemas.microsoft.com/office/drawing/2014/main" id="{991E4F63-0DD1-64C6-4368-1599C230E739}"/>
              </a:ext>
            </a:extLst>
          </p:cNvPr>
          <p:cNvSpPr>
            <a:spLocks noChangeArrowheads="1"/>
          </p:cNvSpPr>
          <p:nvPr/>
        </p:nvSpPr>
        <p:spPr bwMode="auto">
          <a:xfrm rot="14636811">
            <a:off x="9219884" y="4598968"/>
            <a:ext cx="269691" cy="45719"/>
          </a:xfrm>
          <a:prstGeom prst="rightArrow">
            <a:avLst>
              <a:gd name="adj1" fmla="val 50000"/>
              <a:gd name="adj2" fmla="val 50002"/>
            </a:avLst>
          </a:prstGeom>
          <a:solidFill>
            <a:srgbClr val="FF0000"/>
          </a:solidFill>
          <a:ln w="12700">
            <a:solidFill>
              <a:srgbClr val="FF0000"/>
            </a:solidFill>
            <a:miter lim="800000"/>
            <a:headEnd/>
            <a:tailEnd/>
          </a:ln>
        </p:spPr>
        <p:txBody>
          <a:bodyPr rot="0" vert="horz" wrap="square" lIns="91440" tIns="45720" rIns="91440" bIns="45720" anchor="ctr" anchorCtr="0" upright="1">
            <a:noAutofit/>
          </a:bodyPr>
          <a:lstStyle/>
          <a:p>
            <a:endParaRPr lang="en-GB"/>
          </a:p>
        </p:txBody>
      </p:sp>
      <p:pic>
        <p:nvPicPr>
          <p:cNvPr id="22" name="Picture 21">
            <a:extLst>
              <a:ext uri="{FF2B5EF4-FFF2-40B4-BE49-F238E27FC236}">
                <a16:creationId xmlns:a16="http://schemas.microsoft.com/office/drawing/2014/main" id="{8A2ED80B-AE5D-9A7F-0D5A-147D47E4E0B9}"/>
              </a:ext>
            </a:extLst>
          </p:cNvPr>
          <p:cNvPicPr>
            <a:picLocks noChangeAspect="1"/>
          </p:cNvPicPr>
          <p:nvPr/>
        </p:nvPicPr>
        <p:blipFill>
          <a:blip r:embed="rId5"/>
          <a:stretch>
            <a:fillRect/>
          </a:stretch>
        </p:blipFill>
        <p:spPr>
          <a:xfrm>
            <a:off x="100306" y="3261553"/>
            <a:ext cx="3840000" cy="2880000"/>
          </a:xfrm>
          <a:prstGeom prst="rect">
            <a:avLst/>
          </a:prstGeom>
        </p:spPr>
      </p:pic>
      <p:pic>
        <p:nvPicPr>
          <p:cNvPr id="23" name="Picture 22">
            <a:extLst>
              <a:ext uri="{FF2B5EF4-FFF2-40B4-BE49-F238E27FC236}">
                <a16:creationId xmlns:a16="http://schemas.microsoft.com/office/drawing/2014/main" id="{6CD4F67D-9C8F-62CF-37F3-A513D8B93477}"/>
              </a:ext>
            </a:extLst>
          </p:cNvPr>
          <p:cNvPicPr>
            <a:picLocks noChangeAspect="1"/>
          </p:cNvPicPr>
          <p:nvPr/>
        </p:nvPicPr>
        <p:blipFill>
          <a:blip r:embed="rId6"/>
          <a:stretch>
            <a:fillRect/>
          </a:stretch>
        </p:blipFill>
        <p:spPr>
          <a:xfrm>
            <a:off x="3636049" y="3276576"/>
            <a:ext cx="3840000" cy="2880000"/>
          </a:xfrm>
          <a:prstGeom prst="rect">
            <a:avLst/>
          </a:prstGeom>
        </p:spPr>
      </p:pic>
      <p:sp>
        <p:nvSpPr>
          <p:cNvPr id="24" name="TextBox 23">
            <a:extLst>
              <a:ext uri="{FF2B5EF4-FFF2-40B4-BE49-F238E27FC236}">
                <a16:creationId xmlns:a16="http://schemas.microsoft.com/office/drawing/2014/main" id="{56E79401-9DA7-A79E-346C-79FD0027B466}"/>
              </a:ext>
            </a:extLst>
          </p:cNvPr>
          <p:cNvSpPr txBox="1"/>
          <p:nvPr/>
        </p:nvSpPr>
        <p:spPr>
          <a:xfrm>
            <a:off x="1463789" y="3068960"/>
            <a:ext cx="128753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MQXFBP1</a:t>
            </a:r>
            <a:endParaRPr lang="en-GB" dirty="0">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508CC88E-592A-261D-6005-B20E77A8382A}"/>
              </a:ext>
            </a:extLst>
          </p:cNvPr>
          <p:cNvSpPr txBox="1"/>
          <p:nvPr/>
        </p:nvSpPr>
        <p:spPr>
          <a:xfrm>
            <a:off x="5064411" y="3123369"/>
            <a:ext cx="128753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MQXFBP2</a:t>
            </a:r>
            <a:endParaRPr lang="en-GB" dirty="0">
              <a:latin typeface="Times New Roman" panose="02020603050405020304" pitchFamily="18" charset="0"/>
              <a:cs typeface="Times New Roman" panose="02020603050405020304" pitchFamily="18" charset="0"/>
            </a:endParaRPr>
          </a:p>
        </p:txBody>
      </p:sp>
      <p:sp>
        <p:nvSpPr>
          <p:cNvPr id="26" name="TextBox 25">
            <a:extLst>
              <a:ext uri="{FF2B5EF4-FFF2-40B4-BE49-F238E27FC236}">
                <a16:creationId xmlns:a16="http://schemas.microsoft.com/office/drawing/2014/main" id="{FE3C3B82-BA42-5297-962A-7AD7B0CB26A0}"/>
              </a:ext>
            </a:extLst>
          </p:cNvPr>
          <p:cNvSpPr txBox="1"/>
          <p:nvPr/>
        </p:nvSpPr>
        <p:spPr>
          <a:xfrm>
            <a:off x="2672878" y="4324692"/>
            <a:ext cx="654346" cy="261610"/>
          </a:xfrm>
          <a:prstGeom prst="rect">
            <a:avLst/>
          </a:prstGeom>
          <a:noFill/>
        </p:spPr>
        <p:txBody>
          <a:bodyPr wrap="none" rtlCol="0">
            <a:spAutoFit/>
          </a:bodyPr>
          <a:lstStyle/>
          <a:p>
            <a:r>
              <a:rPr lang="en-US" sz="1100" dirty="0"/>
              <a:t>(7 </a:t>
            </a:r>
            <a:r>
              <a:rPr lang="en-US" sz="1100" dirty="0" err="1"/>
              <a:t>TeV</a:t>
            </a:r>
            <a:r>
              <a:rPr lang="en-US" sz="1100" dirty="0"/>
              <a:t>)</a:t>
            </a:r>
            <a:endParaRPr lang="en-GB" sz="1100" dirty="0"/>
          </a:p>
        </p:txBody>
      </p:sp>
      <p:sp>
        <p:nvSpPr>
          <p:cNvPr id="27" name="TextBox 26">
            <a:extLst>
              <a:ext uri="{FF2B5EF4-FFF2-40B4-BE49-F238E27FC236}">
                <a16:creationId xmlns:a16="http://schemas.microsoft.com/office/drawing/2014/main" id="{1EFA8C14-0F73-C2C4-9E5B-4D785C5B772A}"/>
              </a:ext>
            </a:extLst>
          </p:cNvPr>
          <p:cNvSpPr txBox="1"/>
          <p:nvPr/>
        </p:nvSpPr>
        <p:spPr>
          <a:xfrm>
            <a:off x="2540000" y="4067121"/>
            <a:ext cx="771365" cy="261610"/>
          </a:xfrm>
          <a:prstGeom prst="rect">
            <a:avLst/>
          </a:prstGeom>
          <a:noFill/>
        </p:spPr>
        <p:txBody>
          <a:bodyPr wrap="none" rtlCol="0">
            <a:spAutoFit/>
          </a:bodyPr>
          <a:lstStyle/>
          <a:p>
            <a:r>
              <a:rPr lang="en-US" sz="1100" dirty="0"/>
              <a:t>(7.5 </a:t>
            </a:r>
            <a:r>
              <a:rPr lang="en-US" sz="1100" dirty="0" err="1"/>
              <a:t>TeV</a:t>
            </a:r>
            <a:r>
              <a:rPr lang="en-US" sz="1100" dirty="0"/>
              <a:t>)</a:t>
            </a:r>
            <a:endParaRPr lang="en-GB" sz="1100" dirty="0"/>
          </a:p>
        </p:txBody>
      </p:sp>
      <p:sp>
        <p:nvSpPr>
          <p:cNvPr id="28" name="TextBox 27">
            <a:extLst>
              <a:ext uri="{FF2B5EF4-FFF2-40B4-BE49-F238E27FC236}">
                <a16:creationId xmlns:a16="http://schemas.microsoft.com/office/drawing/2014/main" id="{88E0FDAC-CF38-DE00-6E0E-A2D298D99C8E}"/>
              </a:ext>
            </a:extLst>
          </p:cNvPr>
          <p:cNvSpPr txBox="1"/>
          <p:nvPr/>
        </p:nvSpPr>
        <p:spPr>
          <a:xfrm>
            <a:off x="350154" y="6172685"/>
            <a:ext cx="6938713" cy="671851"/>
          </a:xfrm>
          <a:prstGeom prst="rect">
            <a:avLst/>
          </a:prstGeom>
          <a:solidFill>
            <a:schemeClr val="bg1"/>
          </a:solidFill>
          <a:ln>
            <a:solidFill>
              <a:srgbClr val="00B050"/>
            </a:solidFill>
          </a:ln>
        </p:spPr>
        <p:txBody>
          <a:bodyPr wrap="square">
            <a:spAutoFit/>
          </a:bodyPr>
          <a:lstStyle/>
          <a:p>
            <a:pPr lvl="0" algn="just">
              <a:lnSpc>
                <a:spcPct val="107000"/>
              </a:lnSpc>
              <a:buSzPts val="800"/>
              <a:tabLst>
                <a:tab pos="180340" algn="l"/>
              </a:tabLst>
            </a:pPr>
            <a:r>
              <a:rPr lang="en-GB" sz="1200" dirty="0">
                <a:solidFill>
                  <a:srgbClr val="00B050"/>
                </a:solidFill>
                <a:latin typeface="Times New Roman" panose="02020603050405020304" pitchFamily="18" charset="0"/>
              </a:rPr>
              <a:t>F. J. Mangiarotti et al., "Power Test of the First Two HL-LHC Insertion Quadrupole Magnets Built at CERN," in IEEE Transactions on Applied Superconductivity, vol. 32, no. 6, pp. 1-5, Sept. 2022, Art no. 4003305, </a:t>
            </a:r>
            <a:r>
              <a:rPr lang="en-GB" sz="1200" dirty="0" err="1">
                <a:solidFill>
                  <a:srgbClr val="00B050"/>
                </a:solidFill>
                <a:latin typeface="Times New Roman" panose="02020603050405020304" pitchFamily="18" charset="0"/>
              </a:rPr>
              <a:t>doi</a:t>
            </a:r>
            <a:r>
              <a:rPr lang="en-GB" sz="1200" dirty="0">
                <a:solidFill>
                  <a:srgbClr val="00B050"/>
                </a:solidFill>
                <a:latin typeface="Times New Roman" panose="02020603050405020304" pitchFamily="18" charset="0"/>
              </a:rPr>
              <a:t>: 10.1109/TASC.2022.3157574.</a:t>
            </a:r>
          </a:p>
        </p:txBody>
      </p:sp>
    </p:spTree>
    <p:extLst>
      <p:ext uri="{BB962C8B-B14F-4D97-AF65-F5344CB8AC3E}">
        <p14:creationId xmlns:p14="http://schemas.microsoft.com/office/powerpoint/2010/main" val="35320562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C4992B-D2E4-CFE6-A61E-5250F5F3C6B8}"/>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16D7677B-C5AF-4AA1-B05A-FBF6CDCB1807}"/>
              </a:ext>
            </a:extLst>
          </p:cNvPr>
          <p:cNvPicPr>
            <a:picLocks noChangeAspect="1"/>
          </p:cNvPicPr>
          <p:nvPr/>
        </p:nvPicPr>
        <p:blipFill>
          <a:blip r:embed="rId2"/>
          <a:stretch>
            <a:fillRect/>
          </a:stretch>
        </p:blipFill>
        <p:spPr>
          <a:xfrm>
            <a:off x="4172254" y="3467070"/>
            <a:ext cx="4587562" cy="2689075"/>
          </a:xfrm>
          <a:prstGeom prst="rect">
            <a:avLst/>
          </a:prstGeom>
        </p:spPr>
      </p:pic>
      <p:sp>
        <p:nvSpPr>
          <p:cNvPr id="2" name="Content Placeholder 1">
            <a:extLst>
              <a:ext uri="{FF2B5EF4-FFF2-40B4-BE49-F238E27FC236}">
                <a16:creationId xmlns:a16="http://schemas.microsoft.com/office/drawing/2014/main" id="{B67F4AF7-0F74-0D47-5F87-8EBD2D4DA018}"/>
              </a:ext>
            </a:extLst>
          </p:cNvPr>
          <p:cNvSpPr>
            <a:spLocks noGrp="1"/>
          </p:cNvSpPr>
          <p:nvPr>
            <p:ph idx="1"/>
          </p:nvPr>
        </p:nvSpPr>
        <p:spPr>
          <a:xfrm>
            <a:off x="354812" y="1160540"/>
            <a:ext cx="7608090" cy="5042127"/>
          </a:xfrm>
        </p:spPr>
        <p:txBody>
          <a:bodyPr>
            <a:normAutofit/>
          </a:bodyPr>
          <a:lstStyle/>
          <a:p>
            <a:r>
              <a:rPr lang="en-US" sz="1800" dirty="0">
                <a:solidFill>
                  <a:srgbClr val="FF0000"/>
                </a:solidFill>
              </a:rPr>
              <a:t>No anomalies </a:t>
            </a:r>
            <a:r>
              <a:rPr lang="en-US" sz="1800" dirty="0"/>
              <a:t>from the </a:t>
            </a:r>
            <a:r>
              <a:rPr lang="en-US" sz="1800" dirty="0">
                <a:solidFill>
                  <a:srgbClr val="FF0000"/>
                </a:solidFill>
              </a:rPr>
              <a:t>mechanical </a:t>
            </a:r>
            <a:r>
              <a:rPr lang="en-US" sz="1800" dirty="0"/>
              <a:t>point of view</a:t>
            </a:r>
          </a:p>
          <a:p>
            <a:r>
              <a:rPr lang="en-US" sz="1800" dirty="0"/>
              <a:t>‘</a:t>
            </a:r>
            <a:r>
              <a:rPr lang="en-US" sz="1800" dirty="0">
                <a:solidFill>
                  <a:srgbClr val="FF0000"/>
                </a:solidFill>
              </a:rPr>
              <a:t>Normal’ quench propagation </a:t>
            </a:r>
            <a:r>
              <a:rPr lang="en-US" sz="1800" dirty="0"/>
              <a:t>velocity, comparable to propagation measured in short models for inner layer pole turn quenches </a:t>
            </a:r>
          </a:p>
          <a:p>
            <a:r>
              <a:rPr lang="en-US" sz="1800" dirty="0"/>
              <a:t>‘</a:t>
            </a:r>
            <a:r>
              <a:rPr lang="en-US" sz="1800" dirty="0">
                <a:solidFill>
                  <a:srgbClr val="FF0000"/>
                </a:solidFill>
              </a:rPr>
              <a:t>Normal’ temperature and ramp rate dependencies</a:t>
            </a:r>
            <a:r>
              <a:rPr lang="en-US" sz="1800" dirty="0"/>
              <a:t>, i.e., higher temperature lower quench current; faster ramp lower quench current</a:t>
            </a:r>
          </a:p>
          <a:p>
            <a:pPr lvl="1"/>
            <a:r>
              <a:rPr lang="en-US" sz="1400" dirty="0"/>
              <a:t>The change of quench origin and decrease of quench current with the ramp was an indication of a weakness. </a:t>
            </a:r>
          </a:p>
          <a:p>
            <a:r>
              <a:rPr lang="en-US" sz="1800" dirty="0"/>
              <a:t>Signs of a </a:t>
            </a:r>
            <a:r>
              <a:rPr lang="en-US" sz="1800" dirty="0">
                <a:solidFill>
                  <a:srgbClr val="FF0000"/>
                </a:solidFill>
              </a:rPr>
              <a:t>resistive transition </a:t>
            </a:r>
            <a:r>
              <a:rPr lang="en-US" sz="1800" dirty="0"/>
              <a:t>before quench (VI)</a:t>
            </a:r>
            <a:endParaRPr lang="en-GB" sz="1800" dirty="0"/>
          </a:p>
        </p:txBody>
      </p:sp>
      <p:sp>
        <p:nvSpPr>
          <p:cNvPr id="3" name="Slide Number Placeholder 2">
            <a:extLst>
              <a:ext uri="{FF2B5EF4-FFF2-40B4-BE49-F238E27FC236}">
                <a16:creationId xmlns:a16="http://schemas.microsoft.com/office/drawing/2014/main" id="{4A8E8F26-D2F2-C0E2-1790-FE4315324A92}"/>
              </a:ext>
            </a:extLst>
          </p:cNvPr>
          <p:cNvSpPr>
            <a:spLocks noGrp="1"/>
          </p:cNvSpPr>
          <p:nvPr>
            <p:ph type="sldNum" sz="quarter" idx="12"/>
          </p:nvPr>
        </p:nvSpPr>
        <p:spPr/>
        <p:txBody>
          <a:bodyPr/>
          <a:lstStyle/>
          <a:p>
            <a:fld id="{1901C496-3C0B-4598-8BB5-4E8323612518}" type="slidenum">
              <a:rPr lang="en-GB" smtClean="0"/>
              <a:pPr/>
              <a:t>41</a:t>
            </a:fld>
            <a:endParaRPr lang="en-GB"/>
          </a:p>
        </p:txBody>
      </p:sp>
      <p:sp>
        <p:nvSpPr>
          <p:cNvPr id="4" name="Title 3">
            <a:extLst>
              <a:ext uri="{FF2B5EF4-FFF2-40B4-BE49-F238E27FC236}">
                <a16:creationId xmlns:a16="http://schemas.microsoft.com/office/drawing/2014/main" id="{8929CB6D-0960-2CFB-CD44-B2316650C060}"/>
              </a:ext>
            </a:extLst>
          </p:cNvPr>
          <p:cNvSpPr>
            <a:spLocks noGrp="1"/>
          </p:cNvSpPr>
          <p:nvPr>
            <p:ph type="title"/>
          </p:nvPr>
        </p:nvSpPr>
        <p:spPr/>
        <p:txBody>
          <a:bodyPr>
            <a:normAutofit/>
          </a:bodyPr>
          <a:lstStyle/>
          <a:p>
            <a:r>
              <a:rPr lang="en-US" dirty="0"/>
              <a:t>The MQXFB Prototype Performance</a:t>
            </a:r>
            <a:endParaRPr lang="en-GB" dirty="0"/>
          </a:p>
        </p:txBody>
      </p:sp>
      <p:pic>
        <p:nvPicPr>
          <p:cNvPr id="30" name="Picture 29">
            <a:extLst>
              <a:ext uri="{FF2B5EF4-FFF2-40B4-BE49-F238E27FC236}">
                <a16:creationId xmlns:a16="http://schemas.microsoft.com/office/drawing/2014/main" id="{EC412C30-E83C-21E3-0D58-DC43A27A09AB}"/>
              </a:ext>
            </a:extLst>
          </p:cNvPr>
          <p:cNvPicPr>
            <a:picLocks noChangeAspect="1"/>
          </p:cNvPicPr>
          <p:nvPr/>
        </p:nvPicPr>
        <p:blipFill>
          <a:blip r:embed="rId3"/>
          <a:srcRect l="4562"/>
          <a:stretch/>
        </p:blipFill>
        <p:spPr>
          <a:xfrm>
            <a:off x="8642837" y="3667211"/>
            <a:ext cx="3530600" cy="2260011"/>
          </a:xfrm>
          <a:prstGeom prst="rect">
            <a:avLst/>
          </a:prstGeom>
        </p:spPr>
      </p:pic>
      <p:pic>
        <p:nvPicPr>
          <p:cNvPr id="32" name="Picture 31">
            <a:extLst>
              <a:ext uri="{FF2B5EF4-FFF2-40B4-BE49-F238E27FC236}">
                <a16:creationId xmlns:a16="http://schemas.microsoft.com/office/drawing/2014/main" id="{24F2E91A-106E-573F-329F-04968AAED028}"/>
              </a:ext>
            </a:extLst>
          </p:cNvPr>
          <p:cNvPicPr>
            <a:picLocks noChangeAspect="1"/>
          </p:cNvPicPr>
          <p:nvPr/>
        </p:nvPicPr>
        <p:blipFill>
          <a:blip r:embed="rId4"/>
          <a:srcRect r="3613"/>
          <a:stretch/>
        </p:blipFill>
        <p:spPr>
          <a:xfrm>
            <a:off x="82063" y="3504412"/>
            <a:ext cx="4147038" cy="2484360"/>
          </a:xfrm>
          <a:prstGeom prst="rect">
            <a:avLst/>
          </a:prstGeom>
        </p:spPr>
      </p:pic>
      <p:pic>
        <p:nvPicPr>
          <p:cNvPr id="37" name="Picture 36">
            <a:extLst>
              <a:ext uri="{FF2B5EF4-FFF2-40B4-BE49-F238E27FC236}">
                <a16:creationId xmlns:a16="http://schemas.microsoft.com/office/drawing/2014/main" id="{219CD62D-1574-DC66-1AD8-3D0BC3D6DC90}"/>
              </a:ext>
            </a:extLst>
          </p:cNvPr>
          <p:cNvPicPr>
            <a:picLocks noChangeAspect="1"/>
          </p:cNvPicPr>
          <p:nvPr/>
        </p:nvPicPr>
        <p:blipFill>
          <a:blip r:embed="rId5"/>
          <a:stretch>
            <a:fillRect/>
          </a:stretch>
        </p:blipFill>
        <p:spPr>
          <a:xfrm>
            <a:off x="8396826" y="1241365"/>
            <a:ext cx="3530600" cy="2288124"/>
          </a:xfrm>
          <a:prstGeom prst="rect">
            <a:avLst/>
          </a:prstGeom>
        </p:spPr>
      </p:pic>
      <p:sp>
        <p:nvSpPr>
          <p:cNvPr id="38" name="TextBox 37">
            <a:extLst>
              <a:ext uri="{FF2B5EF4-FFF2-40B4-BE49-F238E27FC236}">
                <a16:creationId xmlns:a16="http://schemas.microsoft.com/office/drawing/2014/main" id="{797090DB-1E2A-AC5F-00C5-9B5C7E18F543}"/>
              </a:ext>
            </a:extLst>
          </p:cNvPr>
          <p:cNvSpPr txBox="1"/>
          <p:nvPr/>
        </p:nvSpPr>
        <p:spPr>
          <a:xfrm>
            <a:off x="5171224" y="6202667"/>
            <a:ext cx="6938713" cy="346890"/>
          </a:xfrm>
          <a:prstGeom prst="rect">
            <a:avLst/>
          </a:prstGeom>
          <a:solidFill>
            <a:schemeClr val="bg1"/>
          </a:solidFill>
          <a:ln>
            <a:solidFill>
              <a:srgbClr val="00B050"/>
            </a:solidFill>
          </a:ln>
        </p:spPr>
        <p:txBody>
          <a:bodyPr wrap="square">
            <a:spAutoFit/>
          </a:bodyPr>
          <a:lstStyle/>
          <a:p>
            <a:pPr lvl="0" algn="just">
              <a:lnSpc>
                <a:spcPct val="107000"/>
              </a:lnSpc>
              <a:buSzPts val="800"/>
              <a:tabLst>
                <a:tab pos="180340" algn="l"/>
              </a:tabLst>
            </a:pPr>
            <a:r>
              <a:rPr lang="en-GB" sz="800" dirty="0">
                <a:solidFill>
                  <a:srgbClr val="00B050"/>
                </a:solidFill>
                <a:latin typeface="Times New Roman" panose="02020603050405020304" pitchFamily="18" charset="0"/>
              </a:rPr>
              <a:t>F. J. Mangiarotti et al., "Power Test of the First Two HL-LHC Insertion Quadrupole Magnets Built at CERN," in IEEE Transactions on Applied Superconductivity, vol. 32, no. 6, pp. 1-5, Sept. 2022, Art no. 4003305, </a:t>
            </a:r>
            <a:r>
              <a:rPr lang="en-GB" sz="800" dirty="0" err="1">
                <a:solidFill>
                  <a:srgbClr val="00B050"/>
                </a:solidFill>
                <a:latin typeface="Times New Roman" panose="02020603050405020304" pitchFamily="18" charset="0"/>
              </a:rPr>
              <a:t>doi</a:t>
            </a:r>
            <a:r>
              <a:rPr lang="en-GB" sz="800" dirty="0">
                <a:solidFill>
                  <a:srgbClr val="00B050"/>
                </a:solidFill>
                <a:latin typeface="Times New Roman" panose="02020603050405020304" pitchFamily="18" charset="0"/>
              </a:rPr>
              <a:t>: 10.1109/TASC.2022.3157574.</a:t>
            </a:r>
          </a:p>
        </p:txBody>
      </p:sp>
    </p:spTree>
    <p:extLst>
      <p:ext uri="{BB962C8B-B14F-4D97-AF65-F5344CB8AC3E}">
        <p14:creationId xmlns:p14="http://schemas.microsoft.com/office/powerpoint/2010/main" val="26821729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2A2B05-D4D2-4A53-037C-CD6445AF5F6F}"/>
              </a:ext>
            </a:extLst>
          </p:cNvPr>
          <p:cNvSpPr>
            <a:spLocks noGrp="1"/>
          </p:cNvSpPr>
          <p:nvPr>
            <p:ph idx="1"/>
          </p:nvPr>
        </p:nvSpPr>
        <p:spPr/>
        <p:txBody>
          <a:bodyPr>
            <a:normAutofit/>
          </a:bodyPr>
          <a:lstStyle/>
          <a:p>
            <a:r>
              <a:rPr lang="en-GB" sz="1800" b="1" dirty="0">
                <a:solidFill>
                  <a:srgbClr val="FF0000"/>
                </a:solidFill>
              </a:rPr>
              <a:t>Power circuit modification </a:t>
            </a:r>
            <a:r>
              <a:rPr lang="en-GB" sz="1800" dirty="0"/>
              <a:t>(in red) to evaluate the performance of non-limiting coils: coil P1 (limiting coil) was powered with less current than the other three</a:t>
            </a:r>
          </a:p>
          <a:p>
            <a:pPr lvl="1"/>
            <a:r>
              <a:rPr lang="en-GB" sz="1800" dirty="0"/>
              <a:t>The modification was first applied and validated in a short model magnet, a fundamental tool along the full construction process! </a:t>
            </a:r>
          </a:p>
          <a:p>
            <a:r>
              <a:rPr lang="en-GB" sz="1800" b="1" dirty="0">
                <a:solidFill>
                  <a:srgbClr val="FF0000"/>
                </a:solidFill>
              </a:rPr>
              <a:t>Other two coils </a:t>
            </a:r>
            <a:r>
              <a:rPr lang="en-GB" sz="1800" dirty="0"/>
              <a:t>also limited with </a:t>
            </a:r>
            <a:r>
              <a:rPr lang="en-GB" sz="1800" b="1" dirty="0">
                <a:solidFill>
                  <a:srgbClr val="FF0000"/>
                </a:solidFill>
              </a:rPr>
              <a:t>similar </a:t>
            </a:r>
            <a:r>
              <a:rPr lang="en-GB" sz="1800" dirty="0"/>
              <a:t>mechanism (straight part), at 16.5-17 kA – no quenches in the heads, and no degradation with thermal cycle </a:t>
            </a:r>
            <a:r>
              <a:rPr lang="en-GB" sz="1800" dirty="0">
                <a:sym typeface="Wingdings" panose="05000000000000000000" pitchFamily="2" charset="2"/>
              </a:rPr>
              <a:t> </a:t>
            </a:r>
            <a:r>
              <a:rPr lang="en-GB" sz="1800" b="1" dirty="0">
                <a:solidFill>
                  <a:srgbClr val="FF0000"/>
                </a:solidFill>
                <a:sym typeface="Wingdings" panose="05000000000000000000" pitchFamily="2" charset="2"/>
              </a:rPr>
              <a:t>systematic problem</a:t>
            </a:r>
            <a:endParaRPr lang="en-GB" sz="1800" b="1" dirty="0">
              <a:solidFill>
                <a:srgbClr val="FF0000"/>
              </a:solidFill>
            </a:endParaRPr>
          </a:p>
          <a:p>
            <a:endParaRPr lang="en-GB" sz="1800" dirty="0"/>
          </a:p>
        </p:txBody>
      </p:sp>
      <p:sp>
        <p:nvSpPr>
          <p:cNvPr id="3" name="Slide Number Placeholder 2">
            <a:extLst>
              <a:ext uri="{FF2B5EF4-FFF2-40B4-BE49-F238E27FC236}">
                <a16:creationId xmlns:a16="http://schemas.microsoft.com/office/drawing/2014/main" id="{EE07F3F5-FD9A-5F2D-4B30-E466729E82C9}"/>
              </a:ext>
            </a:extLst>
          </p:cNvPr>
          <p:cNvSpPr>
            <a:spLocks noGrp="1"/>
          </p:cNvSpPr>
          <p:nvPr>
            <p:ph type="sldNum" sz="quarter" idx="12"/>
          </p:nvPr>
        </p:nvSpPr>
        <p:spPr/>
        <p:txBody>
          <a:bodyPr/>
          <a:lstStyle/>
          <a:p>
            <a:fld id="{1901C496-3C0B-4598-8BB5-4E8323612518}" type="slidenum">
              <a:rPr lang="en-GB" smtClean="0"/>
              <a:pPr/>
              <a:t>42</a:t>
            </a:fld>
            <a:endParaRPr lang="en-GB"/>
          </a:p>
        </p:txBody>
      </p:sp>
      <p:sp>
        <p:nvSpPr>
          <p:cNvPr id="4" name="Title 3">
            <a:extLst>
              <a:ext uri="{FF2B5EF4-FFF2-40B4-BE49-F238E27FC236}">
                <a16:creationId xmlns:a16="http://schemas.microsoft.com/office/drawing/2014/main" id="{989539EC-03E7-F331-4A89-71C7B07ADF59}"/>
              </a:ext>
            </a:extLst>
          </p:cNvPr>
          <p:cNvSpPr>
            <a:spLocks noGrp="1"/>
          </p:cNvSpPr>
          <p:nvPr>
            <p:ph type="title"/>
          </p:nvPr>
        </p:nvSpPr>
        <p:spPr/>
        <p:txBody>
          <a:bodyPr/>
          <a:lstStyle/>
          <a:p>
            <a:r>
              <a:rPr lang="en-US" dirty="0"/>
              <a:t>MQXFBP2 trimmed powering</a:t>
            </a:r>
            <a:endParaRPr lang="en-GB" dirty="0"/>
          </a:p>
        </p:txBody>
      </p:sp>
      <p:grpSp>
        <p:nvGrpSpPr>
          <p:cNvPr id="5" name="Group 4">
            <a:extLst>
              <a:ext uri="{FF2B5EF4-FFF2-40B4-BE49-F238E27FC236}">
                <a16:creationId xmlns:a16="http://schemas.microsoft.com/office/drawing/2014/main" id="{D181A5EB-CDD2-9C9E-7CE6-157237F8FABD}"/>
              </a:ext>
            </a:extLst>
          </p:cNvPr>
          <p:cNvGrpSpPr/>
          <p:nvPr/>
        </p:nvGrpSpPr>
        <p:grpSpPr>
          <a:xfrm>
            <a:off x="5954970" y="3009007"/>
            <a:ext cx="6236906" cy="4014104"/>
            <a:chOff x="5147974" y="2924725"/>
            <a:chExt cx="6236906" cy="4014104"/>
          </a:xfrm>
        </p:grpSpPr>
        <p:pic>
          <p:nvPicPr>
            <p:cNvPr id="6" name="Picture 5">
              <a:extLst>
                <a:ext uri="{FF2B5EF4-FFF2-40B4-BE49-F238E27FC236}">
                  <a16:creationId xmlns:a16="http://schemas.microsoft.com/office/drawing/2014/main" id="{40259DD5-7C5F-1B5F-B078-FE7CEC8FC871}"/>
                </a:ext>
              </a:extLst>
            </p:cNvPr>
            <p:cNvPicPr>
              <a:picLocks noChangeAspect="1"/>
            </p:cNvPicPr>
            <p:nvPr/>
          </p:nvPicPr>
          <p:blipFill>
            <a:blip r:embed="rId2"/>
            <a:stretch>
              <a:fillRect/>
            </a:stretch>
          </p:blipFill>
          <p:spPr>
            <a:xfrm>
              <a:off x="5147974" y="2924725"/>
              <a:ext cx="6236906" cy="3738674"/>
            </a:xfrm>
            <a:prstGeom prst="rect">
              <a:avLst/>
            </a:prstGeom>
          </p:spPr>
        </p:pic>
        <p:pic>
          <p:nvPicPr>
            <p:cNvPr id="7" name="Picture 6">
              <a:extLst>
                <a:ext uri="{FF2B5EF4-FFF2-40B4-BE49-F238E27FC236}">
                  <a16:creationId xmlns:a16="http://schemas.microsoft.com/office/drawing/2014/main" id="{D012F784-415E-8C79-3D70-A2B3ED14838E}"/>
                </a:ext>
              </a:extLst>
            </p:cNvPr>
            <p:cNvPicPr>
              <a:picLocks noChangeAspect="1"/>
            </p:cNvPicPr>
            <p:nvPr/>
          </p:nvPicPr>
          <p:blipFill rotWithShape="1">
            <a:blip r:embed="rId2"/>
            <a:srcRect l="8888" t="71657" r="41018" b="-7171"/>
            <a:stretch/>
          </p:blipFill>
          <p:spPr>
            <a:xfrm>
              <a:off x="6168008" y="5611078"/>
              <a:ext cx="3124320" cy="1327751"/>
            </a:xfrm>
            <a:prstGeom prst="rect">
              <a:avLst/>
            </a:prstGeom>
            <a:solidFill>
              <a:schemeClr val="bg1"/>
            </a:solidFill>
          </p:spPr>
        </p:pic>
      </p:grpSp>
      <p:pic>
        <p:nvPicPr>
          <p:cNvPr id="8" name="Content Placeholder 4">
            <a:extLst>
              <a:ext uri="{FF2B5EF4-FFF2-40B4-BE49-F238E27FC236}">
                <a16:creationId xmlns:a16="http://schemas.microsoft.com/office/drawing/2014/main" id="{08B58DB4-4AB1-B411-A0BF-AC73DC1137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116240"/>
            <a:ext cx="3979690" cy="2954698"/>
          </a:xfrm>
          <a:prstGeom prst="rect">
            <a:avLst/>
          </a:prstGeom>
        </p:spPr>
      </p:pic>
    </p:spTree>
    <p:extLst>
      <p:ext uri="{BB962C8B-B14F-4D97-AF65-F5344CB8AC3E}">
        <p14:creationId xmlns:p14="http://schemas.microsoft.com/office/powerpoint/2010/main" val="28550507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92CFD5-2D5E-BF72-0338-33B910A0B75A}"/>
              </a:ext>
            </a:extLst>
          </p:cNvPr>
          <p:cNvSpPr>
            <a:spLocks noGrp="1"/>
          </p:cNvSpPr>
          <p:nvPr>
            <p:ph idx="1"/>
          </p:nvPr>
        </p:nvSpPr>
        <p:spPr>
          <a:xfrm>
            <a:off x="424543" y="1484134"/>
            <a:ext cx="6819969" cy="4692829"/>
          </a:xfrm>
        </p:spPr>
        <p:txBody>
          <a:bodyPr/>
          <a:lstStyle/>
          <a:p>
            <a:r>
              <a:rPr lang="en-US" sz="1800" dirty="0"/>
              <a:t>The limiting segment in MQXFBP1 was analyzed using mainly two techniques:</a:t>
            </a:r>
          </a:p>
          <a:p>
            <a:pPr lvl="1"/>
            <a:r>
              <a:rPr lang="en-US" sz="1800" dirty="0"/>
              <a:t>Copper etching of transverse cuts, revealing </a:t>
            </a:r>
            <a:r>
              <a:rPr lang="en-US" sz="1800" b="1" dirty="0">
                <a:solidFill>
                  <a:srgbClr val="FF0000"/>
                </a:solidFill>
              </a:rPr>
              <a:t>collapsed filaments in the upper edge of the inner layer pole turn</a:t>
            </a:r>
          </a:p>
          <a:p>
            <a:pPr lvl="1"/>
            <a:r>
              <a:rPr lang="en-GB" sz="1800" dirty="0"/>
              <a:t>Metallographic inspection after fine grinding and polishing , showing that the </a:t>
            </a:r>
            <a:r>
              <a:rPr lang="en-GB" sz="1800" b="1" dirty="0">
                <a:solidFill>
                  <a:srgbClr val="FF0000"/>
                </a:solidFill>
              </a:rPr>
              <a:t>extension of the damage </a:t>
            </a:r>
            <a:r>
              <a:rPr lang="en-GB" sz="1800" dirty="0"/>
              <a:t>is ≈ </a:t>
            </a:r>
            <a:r>
              <a:rPr lang="en-GB" sz="1800" b="1" dirty="0">
                <a:solidFill>
                  <a:srgbClr val="FF0000"/>
                </a:solidFill>
              </a:rPr>
              <a:t>100 mm</a:t>
            </a:r>
            <a:r>
              <a:rPr lang="en-GB" sz="1800" dirty="0"/>
              <a:t>.</a:t>
            </a:r>
          </a:p>
          <a:p>
            <a:endParaRPr lang="en-GB" dirty="0"/>
          </a:p>
        </p:txBody>
      </p:sp>
      <p:sp>
        <p:nvSpPr>
          <p:cNvPr id="3" name="Slide Number Placeholder 2">
            <a:extLst>
              <a:ext uri="{FF2B5EF4-FFF2-40B4-BE49-F238E27FC236}">
                <a16:creationId xmlns:a16="http://schemas.microsoft.com/office/drawing/2014/main" id="{CD94E630-A8B7-3F79-2D0F-19D93C034BFF}"/>
              </a:ext>
            </a:extLst>
          </p:cNvPr>
          <p:cNvSpPr>
            <a:spLocks noGrp="1"/>
          </p:cNvSpPr>
          <p:nvPr>
            <p:ph type="sldNum" sz="quarter" idx="12"/>
          </p:nvPr>
        </p:nvSpPr>
        <p:spPr/>
        <p:txBody>
          <a:bodyPr/>
          <a:lstStyle/>
          <a:p>
            <a:fld id="{1901C496-3C0B-4598-8BB5-4E8323612518}" type="slidenum">
              <a:rPr lang="en-GB" smtClean="0"/>
              <a:pPr/>
              <a:t>43</a:t>
            </a:fld>
            <a:endParaRPr lang="en-GB"/>
          </a:p>
        </p:txBody>
      </p:sp>
      <p:sp>
        <p:nvSpPr>
          <p:cNvPr id="4" name="Title 3">
            <a:extLst>
              <a:ext uri="{FF2B5EF4-FFF2-40B4-BE49-F238E27FC236}">
                <a16:creationId xmlns:a16="http://schemas.microsoft.com/office/drawing/2014/main" id="{A240F1E7-2CB4-C6CD-3A23-91E3550C43CE}"/>
              </a:ext>
            </a:extLst>
          </p:cNvPr>
          <p:cNvSpPr>
            <a:spLocks noGrp="1"/>
          </p:cNvSpPr>
          <p:nvPr>
            <p:ph type="title"/>
          </p:nvPr>
        </p:nvSpPr>
        <p:spPr/>
        <p:txBody>
          <a:bodyPr/>
          <a:lstStyle/>
          <a:p>
            <a:r>
              <a:rPr lang="en-US" dirty="0"/>
              <a:t>MQXFBP1 post-mortem inspection</a:t>
            </a:r>
            <a:endParaRPr lang="en-GB" dirty="0"/>
          </a:p>
        </p:txBody>
      </p:sp>
      <p:pic>
        <p:nvPicPr>
          <p:cNvPr id="5" name="Picture 4" descr="A picture containing text, indoor, silver&#10;&#10;Description automatically generated">
            <a:extLst>
              <a:ext uri="{FF2B5EF4-FFF2-40B4-BE49-F238E27FC236}">
                <a16:creationId xmlns:a16="http://schemas.microsoft.com/office/drawing/2014/main" id="{7219230B-D973-27AF-4C77-125C697B41EB}"/>
              </a:ext>
            </a:extLst>
          </p:cNvPr>
          <p:cNvPicPr>
            <a:picLocks noChangeAspect="1"/>
          </p:cNvPicPr>
          <p:nvPr/>
        </p:nvPicPr>
        <p:blipFill rotWithShape="1">
          <a:blip r:embed="rId2"/>
          <a:srcRect t="5812" b="12250"/>
          <a:stretch/>
        </p:blipFill>
        <p:spPr>
          <a:xfrm>
            <a:off x="4438238" y="3993124"/>
            <a:ext cx="3205812" cy="1970080"/>
          </a:xfrm>
          <a:prstGeom prst="rect">
            <a:avLst/>
          </a:prstGeom>
        </p:spPr>
      </p:pic>
      <p:pic>
        <p:nvPicPr>
          <p:cNvPr id="6" name="Picture 5">
            <a:extLst>
              <a:ext uri="{FF2B5EF4-FFF2-40B4-BE49-F238E27FC236}">
                <a16:creationId xmlns:a16="http://schemas.microsoft.com/office/drawing/2014/main" id="{4F843923-2A99-0671-7904-F23419FBA705}"/>
              </a:ext>
            </a:extLst>
          </p:cNvPr>
          <p:cNvPicPr>
            <a:picLocks noChangeAspect="1"/>
          </p:cNvPicPr>
          <p:nvPr/>
        </p:nvPicPr>
        <p:blipFill>
          <a:blip r:embed="rId3"/>
          <a:stretch>
            <a:fillRect/>
          </a:stretch>
        </p:blipFill>
        <p:spPr>
          <a:xfrm>
            <a:off x="340191" y="3993123"/>
            <a:ext cx="3923808" cy="1970080"/>
          </a:xfrm>
          <a:prstGeom prst="rect">
            <a:avLst/>
          </a:prstGeom>
        </p:spPr>
      </p:pic>
      <p:pic>
        <p:nvPicPr>
          <p:cNvPr id="7" name="Picture 6">
            <a:extLst>
              <a:ext uri="{FF2B5EF4-FFF2-40B4-BE49-F238E27FC236}">
                <a16:creationId xmlns:a16="http://schemas.microsoft.com/office/drawing/2014/main" id="{841C879A-D3B6-271D-3B05-BC7A913A5F0F}"/>
              </a:ext>
            </a:extLst>
          </p:cNvPr>
          <p:cNvPicPr>
            <a:picLocks noChangeAspect="1"/>
          </p:cNvPicPr>
          <p:nvPr/>
        </p:nvPicPr>
        <p:blipFill rotWithShape="1">
          <a:blip r:embed="rId4">
            <a:extLst>
              <a:ext uri="{28A0092B-C50C-407E-A947-70E740481C1C}">
                <a14:useLocalDpi xmlns:a14="http://schemas.microsoft.com/office/drawing/2010/main" val="0"/>
              </a:ext>
            </a:extLst>
          </a:blip>
          <a:srcRect r="8326" b="605"/>
          <a:stretch/>
        </p:blipFill>
        <p:spPr>
          <a:xfrm>
            <a:off x="2007767" y="4377551"/>
            <a:ext cx="1304925" cy="996315"/>
          </a:xfrm>
          <a:prstGeom prst="rect">
            <a:avLst/>
          </a:prstGeom>
          <a:ln w="28575">
            <a:solidFill>
              <a:srgbClr val="FF0000"/>
            </a:solidFill>
          </a:ln>
        </p:spPr>
      </p:pic>
      <p:cxnSp>
        <p:nvCxnSpPr>
          <p:cNvPr id="8" name="Straight Connector 7">
            <a:extLst>
              <a:ext uri="{FF2B5EF4-FFF2-40B4-BE49-F238E27FC236}">
                <a16:creationId xmlns:a16="http://schemas.microsoft.com/office/drawing/2014/main" id="{6ED5C694-B57C-65D9-1596-3B02E160D5C7}"/>
              </a:ext>
            </a:extLst>
          </p:cNvPr>
          <p:cNvCxnSpPr>
            <a:cxnSpLocks/>
          </p:cNvCxnSpPr>
          <p:nvPr/>
        </p:nvCxnSpPr>
        <p:spPr>
          <a:xfrm>
            <a:off x="1445746" y="5045992"/>
            <a:ext cx="542290" cy="324485"/>
          </a:xfrm>
          <a:prstGeom prst="line">
            <a:avLst/>
          </a:prstGeom>
          <a:noFill/>
          <a:ln w="28575" cap="flat" cmpd="sng" algn="ctr">
            <a:solidFill>
              <a:srgbClr val="FF0000"/>
            </a:solidFill>
            <a:prstDash val="solid"/>
            <a:miter lim="800000"/>
          </a:ln>
          <a:effectLst/>
        </p:spPr>
      </p:cxnSp>
      <p:cxnSp>
        <p:nvCxnSpPr>
          <p:cNvPr id="9" name="Straight Connector 8">
            <a:extLst>
              <a:ext uri="{FF2B5EF4-FFF2-40B4-BE49-F238E27FC236}">
                <a16:creationId xmlns:a16="http://schemas.microsoft.com/office/drawing/2014/main" id="{03057C7B-F0FB-ED6A-8653-78C844F626EC}"/>
              </a:ext>
            </a:extLst>
          </p:cNvPr>
          <p:cNvCxnSpPr>
            <a:cxnSpLocks/>
          </p:cNvCxnSpPr>
          <p:nvPr/>
        </p:nvCxnSpPr>
        <p:spPr>
          <a:xfrm flipV="1">
            <a:off x="1456541" y="4357864"/>
            <a:ext cx="531495" cy="597535"/>
          </a:xfrm>
          <a:prstGeom prst="line">
            <a:avLst/>
          </a:prstGeom>
          <a:noFill/>
          <a:ln w="28575" cap="flat" cmpd="sng" algn="ctr">
            <a:solidFill>
              <a:srgbClr val="FF0000"/>
            </a:solidFill>
            <a:prstDash val="solid"/>
            <a:miter lim="800000"/>
          </a:ln>
          <a:effectLst/>
        </p:spPr>
      </p:cxnSp>
      <p:sp>
        <p:nvSpPr>
          <p:cNvPr id="10" name="Rectangle 9">
            <a:extLst>
              <a:ext uri="{FF2B5EF4-FFF2-40B4-BE49-F238E27FC236}">
                <a16:creationId xmlns:a16="http://schemas.microsoft.com/office/drawing/2014/main" id="{7C244D1F-E76A-91A7-FADB-5C8BBD0539FB}"/>
              </a:ext>
            </a:extLst>
          </p:cNvPr>
          <p:cNvSpPr/>
          <p:nvPr/>
        </p:nvSpPr>
        <p:spPr>
          <a:xfrm>
            <a:off x="1347772" y="4917418"/>
            <a:ext cx="132519" cy="171355"/>
          </a:xfrm>
          <a:prstGeom prst="rect">
            <a:avLst/>
          </a:prstGeom>
          <a:no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TextBox 10">
            <a:extLst>
              <a:ext uri="{FF2B5EF4-FFF2-40B4-BE49-F238E27FC236}">
                <a16:creationId xmlns:a16="http://schemas.microsoft.com/office/drawing/2014/main" id="{FB5FF6A8-99F4-113E-16C1-31C976DE3379}"/>
              </a:ext>
            </a:extLst>
          </p:cNvPr>
          <p:cNvSpPr txBox="1"/>
          <p:nvPr/>
        </p:nvSpPr>
        <p:spPr>
          <a:xfrm>
            <a:off x="4395630" y="4712063"/>
            <a:ext cx="1372814" cy="253916"/>
          </a:xfrm>
          <a:prstGeom prst="rect">
            <a:avLst/>
          </a:prstGeom>
          <a:solidFill>
            <a:srgbClr val="FF0000">
              <a:alpha val="20000"/>
            </a:srgbClr>
          </a:solidFill>
          <a:ln>
            <a:solidFill>
              <a:srgbClr val="FF0000"/>
            </a:solidFill>
          </a:ln>
        </p:spPr>
        <p:txBody>
          <a:bodyPr wrap="square" rtlCol="0">
            <a:spAutoFit/>
          </a:bodyPr>
          <a:lstStyle/>
          <a:p>
            <a:pPr algn="ctr"/>
            <a:r>
              <a:rPr lang="en-US" sz="1000" dirty="0"/>
              <a:t>11 strands damaged </a:t>
            </a:r>
            <a:endParaRPr lang="en-GB" sz="1000" dirty="0"/>
          </a:p>
        </p:txBody>
      </p:sp>
      <p:grpSp>
        <p:nvGrpSpPr>
          <p:cNvPr id="12" name="Group 11">
            <a:extLst>
              <a:ext uri="{FF2B5EF4-FFF2-40B4-BE49-F238E27FC236}">
                <a16:creationId xmlns:a16="http://schemas.microsoft.com/office/drawing/2014/main" id="{A26A3A93-C4C5-7BDE-1CAE-F9309D811C28}"/>
              </a:ext>
            </a:extLst>
          </p:cNvPr>
          <p:cNvGrpSpPr/>
          <p:nvPr/>
        </p:nvGrpSpPr>
        <p:grpSpPr>
          <a:xfrm>
            <a:off x="7755026" y="3903167"/>
            <a:ext cx="4360819" cy="2047713"/>
            <a:chOff x="-1638266" y="-2254365"/>
            <a:chExt cx="9532621" cy="4497673"/>
          </a:xfrm>
        </p:grpSpPr>
        <p:grpSp>
          <p:nvGrpSpPr>
            <p:cNvPr id="13" name="Group 12">
              <a:extLst>
                <a:ext uri="{FF2B5EF4-FFF2-40B4-BE49-F238E27FC236}">
                  <a16:creationId xmlns:a16="http://schemas.microsoft.com/office/drawing/2014/main" id="{077697EC-C845-33FD-22DE-D8C22120D6C0}"/>
                </a:ext>
              </a:extLst>
            </p:cNvPr>
            <p:cNvGrpSpPr/>
            <p:nvPr/>
          </p:nvGrpSpPr>
          <p:grpSpPr>
            <a:xfrm>
              <a:off x="-1638266" y="-1728617"/>
              <a:ext cx="9532621" cy="3971925"/>
              <a:chOff x="-1638266" y="-1728617"/>
              <a:chExt cx="9532621" cy="3971925"/>
            </a:xfrm>
          </p:grpSpPr>
          <p:sp>
            <p:nvSpPr>
              <p:cNvPr id="17" name="Arrow: Right 16">
                <a:extLst>
                  <a:ext uri="{FF2B5EF4-FFF2-40B4-BE49-F238E27FC236}">
                    <a16:creationId xmlns:a16="http://schemas.microsoft.com/office/drawing/2014/main" id="{9A6B9DD8-0322-CD43-365D-C05F06778338}"/>
                  </a:ext>
                </a:extLst>
              </p:cNvPr>
              <p:cNvSpPr>
                <a:spLocks noChangeArrowheads="1"/>
              </p:cNvSpPr>
              <p:nvPr/>
            </p:nvSpPr>
            <p:spPr bwMode="auto">
              <a:xfrm rot="13459215">
                <a:off x="6825403" y="1590833"/>
                <a:ext cx="413337" cy="163940"/>
              </a:xfrm>
              <a:prstGeom prst="rightArrow">
                <a:avLst>
                  <a:gd name="adj1" fmla="val 50000"/>
                  <a:gd name="adj2" fmla="val 50002"/>
                </a:avLst>
              </a:prstGeom>
              <a:solidFill>
                <a:srgbClr val="FF0000"/>
              </a:solidFill>
              <a:ln w="12700">
                <a:solidFill>
                  <a:srgbClr val="FF0000"/>
                </a:solidFill>
                <a:miter lim="800000"/>
                <a:headEnd/>
                <a:tailEnd/>
              </a:ln>
            </p:spPr>
            <p:txBody>
              <a:bodyPr rot="0" vert="horz" wrap="square" lIns="91440" tIns="45720" rIns="91440" bIns="45720" anchor="ctr" anchorCtr="0" upright="1">
                <a:noAutofit/>
              </a:bodyPr>
              <a:lstStyle/>
              <a:p>
                <a:endParaRPr lang="en-GB"/>
              </a:p>
            </p:txBody>
          </p:sp>
          <p:pic>
            <p:nvPicPr>
              <p:cNvPr id="18" name="Picture 17">
                <a:extLst>
                  <a:ext uri="{FF2B5EF4-FFF2-40B4-BE49-F238E27FC236}">
                    <a16:creationId xmlns:a16="http://schemas.microsoft.com/office/drawing/2014/main" id="{E7DCA52C-155D-580B-B13B-354D04628278}"/>
                  </a:ext>
                </a:extLst>
              </p:cNvPr>
              <p:cNvPicPr>
                <a:picLocks noChangeAspect="1"/>
              </p:cNvPicPr>
              <p:nvPr/>
            </p:nvPicPr>
            <p:blipFill>
              <a:blip r:embed="rId5"/>
              <a:stretch>
                <a:fillRect/>
              </a:stretch>
            </p:blipFill>
            <p:spPr>
              <a:xfrm>
                <a:off x="-1638266" y="-1728617"/>
                <a:ext cx="9532621" cy="3971925"/>
              </a:xfrm>
              <a:prstGeom prst="rect">
                <a:avLst/>
              </a:prstGeom>
              <a:ln>
                <a:solidFill>
                  <a:srgbClr val="FF0000"/>
                </a:solidFill>
              </a:ln>
            </p:spPr>
          </p:pic>
          <p:sp>
            <p:nvSpPr>
              <p:cNvPr id="19" name="Star: 5 Points 18">
                <a:extLst>
                  <a:ext uri="{FF2B5EF4-FFF2-40B4-BE49-F238E27FC236}">
                    <a16:creationId xmlns:a16="http://schemas.microsoft.com/office/drawing/2014/main" id="{27E49EC9-0C7D-D424-4950-C0794492C387}"/>
                  </a:ext>
                </a:extLst>
              </p:cNvPr>
              <p:cNvSpPr/>
              <p:nvPr/>
            </p:nvSpPr>
            <p:spPr>
              <a:xfrm>
                <a:off x="-515052" y="-1644481"/>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0" name="Star: 5 Points 19">
                <a:extLst>
                  <a:ext uri="{FF2B5EF4-FFF2-40B4-BE49-F238E27FC236}">
                    <a16:creationId xmlns:a16="http://schemas.microsoft.com/office/drawing/2014/main" id="{209A5F64-6A95-FF5D-2D33-3AFDDAC85A0A}"/>
                  </a:ext>
                </a:extLst>
              </p:cNvPr>
              <p:cNvSpPr/>
              <p:nvPr/>
            </p:nvSpPr>
            <p:spPr>
              <a:xfrm>
                <a:off x="-19752" y="-167305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Star: 5 Points 20">
                <a:extLst>
                  <a:ext uri="{FF2B5EF4-FFF2-40B4-BE49-F238E27FC236}">
                    <a16:creationId xmlns:a16="http://schemas.microsoft.com/office/drawing/2014/main" id="{E3CFD8CB-3F7F-51FE-3D3A-0C877A601C85}"/>
                  </a:ext>
                </a:extLst>
              </p:cNvPr>
              <p:cNvSpPr/>
              <p:nvPr/>
            </p:nvSpPr>
            <p:spPr>
              <a:xfrm>
                <a:off x="437448" y="-165400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Star: 5 Points 21">
                <a:extLst>
                  <a:ext uri="{FF2B5EF4-FFF2-40B4-BE49-F238E27FC236}">
                    <a16:creationId xmlns:a16="http://schemas.microsoft.com/office/drawing/2014/main" id="{556622C7-806E-8FF5-1F97-AF6D52034BF7}"/>
                  </a:ext>
                </a:extLst>
              </p:cNvPr>
              <p:cNvSpPr/>
              <p:nvPr/>
            </p:nvSpPr>
            <p:spPr>
              <a:xfrm>
                <a:off x="913698" y="-165400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 name="Star: 5 Points 22">
                <a:extLst>
                  <a:ext uri="{FF2B5EF4-FFF2-40B4-BE49-F238E27FC236}">
                    <a16:creationId xmlns:a16="http://schemas.microsoft.com/office/drawing/2014/main" id="{758B33B6-CA97-FB97-A983-D330EB63C896}"/>
                  </a:ext>
                </a:extLst>
              </p:cNvPr>
              <p:cNvSpPr/>
              <p:nvPr/>
            </p:nvSpPr>
            <p:spPr>
              <a:xfrm>
                <a:off x="1408998" y="-1625431"/>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 name="Star: 5 Points 23">
                <a:extLst>
                  <a:ext uri="{FF2B5EF4-FFF2-40B4-BE49-F238E27FC236}">
                    <a16:creationId xmlns:a16="http://schemas.microsoft.com/office/drawing/2014/main" id="{219B5693-623D-CDF1-03E5-B87AAA64CE65}"/>
                  </a:ext>
                </a:extLst>
              </p:cNvPr>
              <p:cNvSpPr/>
              <p:nvPr/>
            </p:nvSpPr>
            <p:spPr>
              <a:xfrm>
                <a:off x="1904298" y="-163495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5" name="Star: 5 Points 24">
                <a:extLst>
                  <a:ext uri="{FF2B5EF4-FFF2-40B4-BE49-F238E27FC236}">
                    <a16:creationId xmlns:a16="http://schemas.microsoft.com/office/drawing/2014/main" id="{79E195DB-922D-DF8D-1470-98CB916EA49E}"/>
                  </a:ext>
                </a:extLst>
              </p:cNvPr>
              <p:cNvSpPr/>
              <p:nvPr/>
            </p:nvSpPr>
            <p:spPr>
              <a:xfrm>
                <a:off x="2437698" y="-1625431"/>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6" name="Star: 5 Points 25">
                <a:extLst>
                  <a:ext uri="{FF2B5EF4-FFF2-40B4-BE49-F238E27FC236}">
                    <a16:creationId xmlns:a16="http://schemas.microsoft.com/office/drawing/2014/main" id="{AFA534C9-980B-7A83-7EF4-BA3DF303DBD9}"/>
                  </a:ext>
                </a:extLst>
              </p:cNvPr>
              <p:cNvSpPr/>
              <p:nvPr/>
            </p:nvSpPr>
            <p:spPr>
              <a:xfrm>
                <a:off x="2961573" y="-1625431"/>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7" name="Star: 5 Points 26">
                <a:extLst>
                  <a:ext uri="{FF2B5EF4-FFF2-40B4-BE49-F238E27FC236}">
                    <a16:creationId xmlns:a16="http://schemas.microsoft.com/office/drawing/2014/main" id="{7793D8FD-3156-FCD3-505C-60C29736E431}"/>
                  </a:ext>
                </a:extLst>
              </p:cNvPr>
              <p:cNvSpPr/>
              <p:nvPr/>
            </p:nvSpPr>
            <p:spPr>
              <a:xfrm>
                <a:off x="3437823" y="-1625431"/>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Star: 5 Points 27">
                <a:extLst>
                  <a:ext uri="{FF2B5EF4-FFF2-40B4-BE49-F238E27FC236}">
                    <a16:creationId xmlns:a16="http://schemas.microsoft.com/office/drawing/2014/main" id="{DB132C70-3DA6-B4F0-45BD-0881F007262C}"/>
                  </a:ext>
                </a:extLst>
              </p:cNvPr>
              <p:cNvSpPr/>
              <p:nvPr/>
            </p:nvSpPr>
            <p:spPr>
              <a:xfrm>
                <a:off x="3952173" y="-163495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Star: 5 Points 28">
                <a:extLst>
                  <a:ext uri="{FF2B5EF4-FFF2-40B4-BE49-F238E27FC236}">
                    <a16:creationId xmlns:a16="http://schemas.microsoft.com/office/drawing/2014/main" id="{C2B03541-1EA8-C974-4CEE-2A31B0C98302}"/>
                  </a:ext>
                </a:extLst>
              </p:cNvPr>
              <p:cNvSpPr/>
              <p:nvPr/>
            </p:nvSpPr>
            <p:spPr>
              <a:xfrm>
                <a:off x="4428423" y="-1644481"/>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0" name="Star: 5 Points 29">
                <a:extLst>
                  <a:ext uri="{FF2B5EF4-FFF2-40B4-BE49-F238E27FC236}">
                    <a16:creationId xmlns:a16="http://schemas.microsoft.com/office/drawing/2014/main" id="{BCDCC8D0-317D-C885-B151-1A65783CFC36}"/>
                  </a:ext>
                </a:extLst>
              </p:cNvPr>
              <p:cNvSpPr/>
              <p:nvPr/>
            </p:nvSpPr>
            <p:spPr>
              <a:xfrm>
                <a:off x="4923723" y="-165400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1" name="Star: 5 Points 30">
                <a:extLst>
                  <a:ext uri="{FF2B5EF4-FFF2-40B4-BE49-F238E27FC236}">
                    <a16:creationId xmlns:a16="http://schemas.microsoft.com/office/drawing/2014/main" id="{BF5ABD29-F683-0663-AA7C-CDB5EF0AE66F}"/>
                  </a:ext>
                </a:extLst>
              </p:cNvPr>
              <p:cNvSpPr/>
              <p:nvPr/>
            </p:nvSpPr>
            <p:spPr>
              <a:xfrm>
                <a:off x="5942898" y="-165400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Star: 5 Points 31">
                <a:extLst>
                  <a:ext uri="{FF2B5EF4-FFF2-40B4-BE49-F238E27FC236}">
                    <a16:creationId xmlns:a16="http://schemas.microsoft.com/office/drawing/2014/main" id="{7CACDADC-CFE2-FB27-6D33-525725BE2719}"/>
                  </a:ext>
                </a:extLst>
              </p:cNvPr>
              <p:cNvSpPr/>
              <p:nvPr/>
            </p:nvSpPr>
            <p:spPr>
              <a:xfrm>
                <a:off x="6438198" y="-1673056"/>
                <a:ext cx="236331" cy="241509"/>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14" name="Group 13">
              <a:extLst>
                <a:ext uri="{FF2B5EF4-FFF2-40B4-BE49-F238E27FC236}">
                  <a16:creationId xmlns:a16="http://schemas.microsoft.com/office/drawing/2014/main" id="{F9C53C10-B9E3-F3C3-318B-CD485DD2A02A}"/>
                </a:ext>
              </a:extLst>
            </p:cNvPr>
            <p:cNvGrpSpPr/>
            <p:nvPr/>
          </p:nvGrpSpPr>
          <p:grpSpPr>
            <a:xfrm>
              <a:off x="-404651" y="-2254365"/>
              <a:ext cx="6958909" cy="444846"/>
              <a:chOff x="2649491" y="1030573"/>
              <a:chExt cx="6958909" cy="444846"/>
            </a:xfrm>
          </p:grpSpPr>
          <p:sp>
            <p:nvSpPr>
              <p:cNvPr id="15" name="TextBox 14">
                <a:extLst>
                  <a:ext uri="{FF2B5EF4-FFF2-40B4-BE49-F238E27FC236}">
                    <a16:creationId xmlns:a16="http://schemas.microsoft.com/office/drawing/2014/main" id="{4CCE253B-6AD4-FF11-EF2D-D919CFF5C0A2}"/>
                  </a:ext>
                </a:extLst>
              </p:cNvPr>
              <p:cNvSpPr txBox="1"/>
              <p:nvPr/>
            </p:nvSpPr>
            <p:spPr>
              <a:xfrm>
                <a:off x="3325539" y="1030573"/>
                <a:ext cx="2018372" cy="338005"/>
              </a:xfrm>
              <a:prstGeom prst="rect">
                <a:avLst/>
              </a:prstGeom>
              <a:noFill/>
            </p:spPr>
            <p:txBody>
              <a:bodyPr wrap="none" lIns="0" tIns="0" rIns="0" bIns="0" rtlCol="0">
                <a:spAutoFit/>
              </a:bodyPr>
              <a:lstStyle/>
              <a:p>
                <a:pPr algn="l"/>
                <a:r>
                  <a:rPr lang="fr-CH" sz="1000" b="1" dirty="0">
                    <a:solidFill>
                      <a:srgbClr val="FF0000"/>
                    </a:solidFill>
                  </a:rPr>
                  <a:t>Approx. 30 mm</a:t>
                </a:r>
              </a:p>
            </p:txBody>
          </p:sp>
          <p:cxnSp>
            <p:nvCxnSpPr>
              <p:cNvPr id="16" name="Straight Arrow Connector 15">
                <a:extLst>
                  <a:ext uri="{FF2B5EF4-FFF2-40B4-BE49-F238E27FC236}">
                    <a16:creationId xmlns:a16="http://schemas.microsoft.com/office/drawing/2014/main" id="{AB6A667A-858D-5D04-CED9-5E0D7C17117C}"/>
                  </a:ext>
                </a:extLst>
              </p:cNvPr>
              <p:cNvCxnSpPr/>
              <p:nvPr/>
            </p:nvCxnSpPr>
            <p:spPr>
              <a:xfrm>
                <a:off x="2649491" y="1475419"/>
                <a:ext cx="6958909"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pic>
        <p:nvPicPr>
          <p:cNvPr id="33" name="Picture 32" descr="A picture containing diagram&#10;&#10;Description automatically generated">
            <a:extLst>
              <a:ext uri="{FF2B5EF4-FFF2-40B4-BE49-F238E27FC236}">
                <a16:creationId xmlns:a16="http://schemas.microsoft.com/office/drawing/2014/main" id="{31CCF8AE-D172-FFD6-4288-5CAF3C04D248}"/>
              </a:ext>
            </a:extLst>
          </p:cNvPr>
          <p:cNvPicPr>
            <a:picLocks noChangeAspect="1"/>
          </p:cNvPicPr>
          <p:nvPr/>
        </p:nvPicPr>
        <p:blipFill rotWithShape="1">
          <a:blip r:embed="rId6" cstate="print"/>
          <a:srcRect b="16800"/>
          <a:stretch/>
        </p:blipFill>
        <p:spPr>
          <a:xfrm>
            <a:off x="10478414" y="4712063"/>
            <a:ext cx="1592580" cy="1192530"/>
          </a:xfrm>
          <a:prstGeom prst="rect">
            <a:avLst/>
          </a:prstGeom>
          <a:ln w="28575">
            <a:solidFill>
              <a:srgbClr val="FF0000"/>
            </a:solidFill>
          </a:ln>
        </p:spPr>
      </p:pic>
      <p:sp>
        <p:nvSpPr>
          <p:cNvPr id="34" name="Rectangle 33">
            <a:extLst>
              <a:ext uri="{FF2B5EF4-FFF2-40B4-BE49-F238E27FC236}">
                <a16:creationId xmlns:a16="http://schemas.microsoft.com/office/drawing/2014/main" id="{2DEDF786-C9B3-CF5C-6D23-BDCF54DB0E8A}"/>
              </a:ext>
            </a:extLst>
          </p:cNvPr>
          <p:cNvSpPr/>
          <p:nvPr/>
        </p:nvSpPr>
        <p:spPr>
          <a:xfrm>
            <a:off x="10294678" y="4167827"/>
            <a:ext cx="132519" cy="171355"/>
          </a:xfrm>
          <a:prstGeom prst="rect">
            <a:avLst/>
          </a:prstGeom>
          <a:noFill/>
          <a:ln w="28575">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5" name="Straight Connector 34">
            <a:extLst>
              <a:ext uri="{FF2B5EF4-FFF2-40B4-BE49-F238E27FC236}">
                <a16:creationId xmlns:a16="http://schemas.microsoft.com/office/drawing/2014/main" id="{EDBA0F4E-DF9C-D5B1-A9F7-906ED32DC0DD}"/>
              </a:ext>
            </a:extLst>
          </p:cNvPr>
          <p:cNvCxnSpPr>
            <a:cxnSpLocks/>
            <a:stCxn id="34" idx="2"/>
          </p:cNvCxnSpPr>
          <p:nvPr/>
        </p:nvCxnSpPr>
        <p:spPr>
          <a:xfrm flipH="1" flipV="1">
            <a:off x="10294678" y="4333871"/>
            <a:ext cx="66260" cy="5311"/>
          </a:xfrm>
          <a:prstGeom prst="line">
            <a:avLst/>
          </a:prstGeom>
          <a:noFill/>
          <a:ln w="28575" cap="flat" cmpd="sng" algn="ctr">
            <a:solidFill>
              <a:srgbClr val="FF0000"/>
            </a:solidFill>
            <a:prstDash val="solid"/>
            <a:miter lim="800000"/>
          </a:ln>
          <a:effectLst/>
        </p:spPr>
      </p:cxnSp>
      <p:cxnSp>
        <p:nvCxnSpPr>
          <p:cNvPr id="36" name="Straight Connector 35">
            <a:extLst>
              <a:ext uri="{FF2B5EF4-FFF2-40B4-BE49-F238E27FC236}">
                <a16:creationId xmlns:a16="http://schemas.microsoft.com/office/drawing/2014/main" id="{09101B09-FE3F-FDA2-997B-D804609CE8F8}"/>
              </a:ext>
            </a:extLst>
          </p:cNvPr>
          <p:cNvCxnSpPr>
            <a:cxnSpLocks/>
            <a:stCxn id="34" idx="2"/>
          </p:cNvCxnSpPr>
          <p:nvPr/>
        </p:nvCxnSpPr>
        <p:spPr>
          <a:xfrm>
            <a:off x="10360938" y="4339182"/>
            <a:ext cx="1701462" cy="336049"/>
          </a:xfrm>
          <a:prstGeom prst="line">
            <a:avLst/>
          </a:prstGeom>
          <a:noFill/>
          <a:ln w="28575" cap="flat" cmpd="sng" algn="ctr">
            <a:solidFill>
              <a:srgbClr val="FF0000"/>
            </a:solidFill>
            <a:prstDash val="solid"/>
            <a:miter lim="800000"/>
          </a:ln>
          <a:effectLst/>
        </p:spPr>
      </p:cxnSp>
      <p:cxnSp>
        <p:nvCxnSpPr>
          <p:cNvPr id="37" name="Straight Connector 36">
            <a:extLst>
              <a:ext uri="{FF2B5EF4-FFF2-40B4-BE49-F238E27FC236}">
                <a16:creationId xmlns:a16="http://schemas.microsoft.com/office/drawing/2014/main" id="{AA2029C6-7BED-998C-903E-10131F1DBD12}"/>
              </a:ext>
            </a:extLst>
          </p:cNvPr>
          <p:cNvCxnSpPr>
            <a:cxnSpLocks/>
          </p:cNvCxnSpPr>
          <p:nvPr/>
        </p:nvCxnSpPr>
        <p:spPr>
          <a:xfrm flipV="1">
            <a:off x="6423558" y="4164793"/>
            <a:ext cx="1331467" cy="923980"/>
          </a:xfrm>
          <a:prstGeom prst="line">
            <a:avLst/>
          </a:prstGeom>
          <a:noFill/>
          <a:ln w="28575" cap="flat" cmpd="sng" algn="ctr">
            <a:solidFill>
              <a:srgbClr val="FF0000"/>
            </a:solidFill>
            <a:prstDash val="solid"/>
            <a:miter lim="800000"/>
          </a:ln>
          <a:effectLst/>
        </p:spPr>
      </p:cxnSp>
      <p:cxnSp>
        <p:nvCxnSpPr>
          <p:cNvPr id="38" name="Straight Connector 37">
            <a:extLst>
              <a:ext uri="{FF2B5EF4-FFF2-40B4-BE49-F238E27FC236}">
                <a16:creationId xmlns:a16="http://schemas.microsoft.com/office/drawing/2014/main" id="{61835652-6994-59D9-1DBC-027C003B878B}"/>
              </a:ext>
            </a:extLst>
          </p:cNvPr>
          <p:cNvCxnSpPr>
            <a:cxnSpLocks/>
          </p:cNvCxnSpPr>
          <p:nvPr/>
        </p:nvCxnSpPr>
        <p:spPr>
          <a:xfrm>
            <a:off x="7673794" y="5347711"/>
            <a:ext cx="81231" cy="594132"/>
          </a:xfrm>
          <a:prstGeom prst="line">
            <a:avLst/>
          </a:prstGeom>
          <a:noFill/>
          <a:ln w="28575" cap="flat" cmpd="sng" algn="ctr">
            <a:solidFill>
              <a:srgbClr val="FF0000"/>
            </a:solidFill>
            <a:prstDash val="solid"/>
            <a:miter lim="800000"/>
          </a:ln>
          <a:effectLst/>
        </p:spPr>
      </p:cxnSp>
      <p:sp>
        <p:nvSpPr>
          <p:cNvPr id="39" name="TextBox 38">
            <a:extLst>
              <a:ext uri="{FF2B5EF4-FFF2-40B4-BE49-F238E27FC236}">
                <a16:creationId xmlns:a16="http://schemas.microsoft.com/office/drawing/2014/main" id="{41538A92-A141-7C65-92D6-0C85523CE4A6}"/>
              </a:ext>
            </a:extLst>
          </p:cNvPr>
          <p:cNvSpPr txBox="1"/>
          <p:nvPr/>
        </p:nvSpPr>
        <p:spPr>
          <a:xfrm>
            <a:off x="6300980" y="5088773"/>
            <a:ext cx="1372814" cy="246221"/>
          </a:xfrm>
          <a:prstGeom prst="rect">
            <a:avLst/>
          </a:prstGeom>
          <a:solidFill>
            <a:srgbClr val="FF0000">
              <a:alpha val="20000"/>
            </a:srgbClr>
          </a:solidFill>
          <a:ln>
            <a:solidFill>
              <a:srgbClr val="FF0000"/>
            </a:solidFill>
          </a:ln>
        </p:spPr>
        <p:txBody>
          <a:bodyPr wrap="square" rtlCol="0">
            <a:spAutoFit/>
          </a:bodyPr>
          <a:lstStyle/>
          <a:p>
            <a:pPr algn="ctr"/>
            <a:r>
              <a:rPr lang="en-US" sz="1000" dirty="0"/>
              <a:t>16 strands damaged </a:t>
            </a:r>
            <a:endParaRPr lang="en-GB" sz="1000" dirty="0"/>
          </a:p>
        </p:txBody>
      </p:sp>
      <p:cxnSp>
        <p:nvCxnSpPr>
          <p:cNvPr id="40" name="Straight Connector 39">
            <a:extLst>
              <a:ext uri="{FF2B5EF4-FFF2-40B4-BE49-F238E27FC236}">
                <a16:creationId xmlns:a16="http://schemas.microsoft.com/office/drawing/2014/main" id="{AD0ABB30-9E55-0795-C41E-4D0C9FABDDE0}"/>
              </a:ext>
            </a:extLst>
          </p:cNvPr>
          <p:cNvCxnSpPr>
            <a:cxnSpLocks/>
          </p:cNvCxnSpPr>
          <p:nvPr/>
        </p:nvCxnSpPr>
        <p:spPr>
          <a:xfrm>
            <a:off x="10287193" y="4297129"/>
            <a:ext cx="169372" cy="414934"/>
          </a:xfrm>
          <a:prstGeom prst="line">
            <a:avLst/>
          </a:prstGeom>
          <a:noFill/>
          <a:ln w="28575" cap="flat" cmpd="sng" algn="ctr">
            <a:solidFill>
              <a:srgbClr val="FF0000"/>
            </a:solidFill>
            <a:prstDash val="solid"/>
            <a:miter lim="800000"/>
          </a:ln>
          <a:effectLst/>
        </p:spPr>
      </p:cxnSp>
      <p:pic>
        <p:nvPicPr>
          <p:cNvPr id="41" name="Picture 40">
            <a:extLst>
              <a:ext uri="{FF2B5EF4-FFF2-40B4-BE49-F238E27FC236}">
                <a16:creationId xmlns:a16="http://schemas.microsoft.com/office/drawing/2014/main" id="{3A2E7288-6F06-6006-FB16-5283DD62C463}"/>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rot="5400000">
            <a:off x="8469087" y="1018317"/>
            <a:ext cx="2735539" cy="2727773"/>
          </a:xfrm>
          <a:prstGeom prst="rect">
            <a:avLst/>
          </a:prstGeom>
        </p:spPr>
      </p:pic>
      <p:grpSp>
        <p:nvGrpSpPr>
          <p:cNvPr id="42" name="Group 41">
            <a:extLst>
              <a:ext uri="{FF2B5EF4-FFF2-40B4-BE49-F238E27FC236}">
                <a16:creationId xmlns:a16="http://schemas.microsoft.com/office/drawing/2014/main" id="{82E1EBE9-69C1-EB45-A6E7-01BFDF153013}"/>
              </a:ext>
            </a:extLst>
          </p:cNvPr>
          <p:cNvGrpSpPr>
            <a:grpSpLocks/>
          </p:cNvGrpSpPr>
          <p:nvPr/>
        </p:nvGrpSpPr>
        <p:grpSpPr bwMode="auto">
          <a:xfrm>
            <a:off x="8543164" y="2888025"/>
            <a:ext cx="1299875" cy="1134366"/>
            <a:chOff x="948" y="-20052"/>
            <a:chExt cx="26585" cy="23063"/>
          </a:xfrm>
        </p:grpSpPr>
        <p:sp>
          <p:nvSpPr>
            <p:cNvPr id="43" name="Arrow: Right 42">
              <a:extLst>
                <a:ext uri="{FF2B5EF4-FFF2-40B4-BE49-F238E27FC236}">
                  <a16:creationId xmlns:a16="http://schemas.microsoft.com/office/drawing/2014/main" id="{7FA88443-CF12-D548-663E-A550E2569090}"/>
                </a:ext>
              </a:extLst>
            </p:cNvPr>
            <p:cNvSpPr>
              <a:spLocks noChangeArrowheads="1"/>
            </p:cNvSpPr>
            <p:nvPr/>
          </p:nvSpPr>
          <p:spPr bwMode="auto">
            <a:xfrm rot="17541654">
              <a:off x="5400" y="-18602"/>
              <a:ext cx="6663" cy="3763"/>
            </a:xfrm>
            <a:prstGeom prst="rightArrow">
              <a:avLst>
                <a:gd name="adj1" fmla="val 50000"/>
                <a:gd name="adj2" fmla="val 50002"/>
              </a:avLst>
            </a:prstGeom>
            <a:solidFill>
              <a:srgbClr val="FF0000"/>
            </a:solidFill>
            <a:ln w="12700">
              <a:solidFill>
                <a:srgbClr val="FF0000"/>
              </a:solidFill>
              <a:miter lim="800000"/>
              <a:headEnd/>
              <a:tailEnd/>
            </a:ln>
          </p:spPr>
          <p:txBody>
            <a:bodyPr rot="0" vert="horz" wrap="square" lIns="91440" tIns="45720" rIns="91440" bIns="45720" anchor="ctr" anchorCtr="0" upright="1">
              <a:noAutofit/>
            </a:bodyPr>
            <a:lstStyle/>
            <a:p>
              <a:endParaRPr lang="en-GB" dirty="0"/>
            </a:p>
          </p:txBody>
        </p:sp>
        <p:sp>
          <p:nvSpPr>
            <p:cNvPr id="44" name="TextBox 36">
              <a:extLst>
                <a:ext uri="{FF2B5EF4-FFF2-40B4-BE49-F238E27FC236}">
                  <a16:creationId xmlns:a16="http://schemas.microsoft.com/office/drawing/2014/main" id="{754A35C8-DF2E-2127-849B-B856B2C9EFF3}"/>
                </a:ext>
              </a:extLst>
            </p:cNvPr>
            <p:cNvSpPr txBox="1">
              <a:spLocks noChangeArrowheads="1"/>
            </p:cNvSpPr>
            <p:nvPr/>
          </p:nvSpPr>
          <p:spPr bwMode="auto">
            <a:xfrm>
              <a:off x="948" y="-9105"/>
              <a:ext cx="26585" cy="12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GB" sz="800" b="1" dirty="0">
                  <a:effectLst/>
                  <a:latin typeface="Times New Roman" panose="02020603050405020304" pitchFamily="18" charset="0"/>
                  <a:ea typeface="Times New Roman" panose="02020603050405020304" pitchFamily="18" charset="0"/>
                </a:rPr>
                <a:t>Longitudinal </a:t>
              </a:r>
              <a:endParaRPr lang="en-GB" sz="1000" dirty="0">
                <a:effectLst/>
                <a:latin typeface="Times New Roman" panose="02020603050405020304" pitchFamily="18" charset="0"/>
                <a:ea typeface="Times New Roman" panose="02020603050405020304" pitchFamily="18" charset="0"/>
              </a:endParaRPr>
            </a:p>
            <a:p>
              <a:r>
                <a:rPr lang="en-GB" sz="800" b="1" dirty="0">
                  <a:effectLst/>
                  <a:latin typeface="Times New Roman" panose="02020603050405020304" pitchFamily="18" charset="0"/>
                  <a:ea typeface="Times New Roman" panose="02020603050405020304" pitchFamily="18" charset="0"/>
                </a:rPr>
                <a:t>cut</a:t>
              </a:r>
              <a:endParaRPr lang="en-GB" sz="1000" dirty="0">
                <a:effectLst/>
                <a:latin typeface="Times New Roman" panose="02020603050405020304" pitchFamily="18" charset="0"/>
                <a:ea typeface="Times New Roman" panose="02020603050405020304" pitchFamily="18" charset="0"/>
              </a:endParaRPr>
            </a:p>
          </p:txBody>
        </p:sp>
      </p:grpSp>
      <p:sp>
        <p:nvSpPr>
          <p:cNvPr id="45" name="TextBox 36">
            <a:extLst>
              <a:ext uri="{FF2B5EF4-FFF2-40B4-BE49-F238E27FC236}">
                <a16:creationId xmlns:a16="http://schemas.microsoft.com/office/drawing/2014/main" id="{59FD93EA-0146-0544-8B4E-D3DED040A391}"/>
              </a:ext>
            </a:extLst>
          </p:cNvPr>
          <p:cNvSpPr txBox="1">
            <a:spLocks noChangeArrowheads="1"/>
          </p:cNvSpPr>
          <p:nvPr/>
        </p:nvSpPr>
        <p:spPr bwMode="auto">
          <a:xfrm>
            <a:off x="9705462" y="3354218"/>
            <a:ext cx="1320278" cy="496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GB" sz="800" b="1" dirty="0">
                <a:effectLst/>
                <a:latin typeface="Times New Roman" panose="02020603050405020304" pitchFamily="18" charset="0"/>
                <a:ea typeface="Times New Roman" panose="02020603050405020304" pitchFamily="18" charset="0"/>
              </a:rPr>
              <a:t>Transverse</a:t>
            </a:r>
            <a:endParaRPr lang="en-GB" sz="1000" dirty="0">
              <a:effectLst/>
              <a:latin typeface="Times New Roman" panose="02020603050405020304" pitchFamily="18" charset="0"/>
              <a:ea typeface="Times New Roman" panose="02020603050405020304" pitchFamily="18" charset="0"/>
            </a:endParaRPr>
          </a:p>
          <a:p>
            <a:r>
              <a:rPr lang="en-GB" sz="800" b="1" dirty="0">
                <a:effectLst/>
                <a:latin typeface="Times New Roman" panose="02020603050405020304" pitchFamily="18" charset="0"/>
                <a:ea typeface="Times New Roman" panose="02020603050405020304" pitchFamily="18" charset="0"/>
              </a:rPr>
              <a:t> cut</a:t>
            </a:r>
            <a:endParaRPr lang="en-GB" sz="1000" dirty="0">
              <a:effectLst/>
              <a:latin typeface="Times New Roman" panose="02020603050405020304" pitchFamily="18" charset="0"/>
              <a:ea typeface="Times New Roman" panose="02020603050405020304" pitchFamily="18" charset="0"/>
            </a:endParaRPr>
          </a:p>
        </p:txBody>
      </p:sp>
      <p:sp>
        <p:nvSpPr>
          <p:cNvPr id="46" name="Arrow: Right 45">
            <a:extLst>
              <a:ext uri="{FF2B5EF4-FFF2-40B4-BE49-F238E27FC236}">
                <a16:creationId xmlns:a16="http://schemas.microsoft.com/office/drawing/2014/main" id="{4BDA0139-3868-B843-667C-E6823CD43973}"/>
              </a:ext>
            </a:extLst>
          </p:cNvPr>
          <p:cNvSpPr>
            <a:spLocks noChangeArrowheads="1"/>
          </p:cNvSpPr>
          <p:nvPr/>
        </p:nvSpPr>
        <p:spPr bwMode="auto">
          <a:xfrm rot="13822145">
            <a:off x="9600647" y="3058925"/>
            <a:ext cx="327723" cy="183992"/>
          </a:xfrm>
          <a:prstGeom prst="rightArrow">
            <a:avLst>
              <a:gd name="adj1" fmla="val 50000"/>
              <a:gd name="adj2" fmla="val 50002"/>
            </a:avLst>
          </a:prstGeom>
          <a:solidFill>
            <a:srgbClr val="FF0000"/>
          </a:solidFill>
          <a:ln w="12700">
            <a:solidFill>
              <a:srgbClr val="FF0000"/>
            </a:solidFill>
            <a:miter lim="800000"/>
            <a:headEnd/>
            <a:tailEnd/>
          </a:ln>
        </p:spPr>
        <p:txBody>
          <a:bodyPr rot="0" vert="horz" wrap="square" lIns="91440" tIns="45720" rIns="91440" bIns="45720" anchor="ctr" anchorCtr="0" upright="1">
            <a:noAutofit/>
          </a:bodyPr>
          <a:lstStyle/>
          <a:p>
            <a:endParaRPr lang="en-GB"/>
          </a:p>
        </p:txBody>
      </p:sp>
    </p:spTree>
    <p:extLst>
      <p:ext uri="{BB962C8B-B14F-4D97-AF65-F5344CB8AC3E}">
        <p14:creationId xmlns:p14="http://schemas.microsoft.com/office/powerpoint/2010/main" val="8788525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2C93-6613-F3E3-0E84-F928604C43C8}"/>
              </a:ext>
            </a:extLst>
          </p:cNvPr>
          <p:cNvSpPr>
            <a:spLocks noGrp="1"/>
          </p:cNvSpPr>
          <p:nvPr>
            <p:ph type="title"/>
          </p:nvPr>
        </p:nvSpPr>
        <p:spPr/>
        <p:txBody>
          <a:bodyPr/>
          <a:lstStyle/>
          <a:p>
            <a:r>
              <a:rPr lang="en-US" dirty="0"/>
              <a:t>Coil post-mortem inspection</a:t>
            </a:r>
            <a:endParaRPr lang="en-GB" dirty="0"/>
          </a:p>
        </p:txBody>
      </p:sp>
      <p:sp>
        <p:nvSpPr>
          <p:cNvPr id="3" name="Content Placeholder 2">
            <a:extLst>
              <a:ext uri="{FF2B5EF4-FFF2-40B4-BE49-F238E27FC236}">
                <a16:creationId xmlns:a16="http://schemas.microsoft.com/office/drawing/2014/main" id="{AFA45507-62D7-1E22-657B-35B34A81AE95}"/>
              </a:ext>
            </a:extLst>
          </p:cNvPr>
          <p:cNvSpPr>
            <a:spLocks noGrp="1"/>
          </p:cNvSpPr>
          <p:nvPr>
            <p:ph idx="1"/>
          </p:nvPr>
        </p:nvSpPr>
        <p:spPr>
          <a:xfrm>
            <a:off x="720044" y="1232677"/>
            <a:ext cx="11208603" cy="3145903"/>
          </a:xfrm>
        </p:spPr>
        <p:txBody>
          <a:bodyPr>
            <a:normAutofit/>
          </a:bodyPr>
          <a:lstStyle/>
          <a:p>
            <a:r>
              <a:rPr lang="en-US" sz="1800">
                <a:solidFill>
                  <a:srgbClr val="002060"/>
                </a:solidFill>
              </a:rPr>
              <a:t>Systematic inspection in coil 108 (limiting coil in BP1) through transverse cuts and copper etching in 1 m of coil with 50 mm granularity showed a </a:t>
            </a:r>
            <a:r>
              <a:rPr lang="en-US" sz="1800" b="1">
                <a:solidFill>
                  <a:srgbClr val="FF0000"/>
                </a:solidFill>
              </a:rPr>
              <a:t>systematic problem in the pole-to-pole transitions </a:t>
            </a:r>
          </a:p>
          <a:p>
            <a:pPr lvl="1"/>
            <a:r>
              <a:rPr lang="en-US" sz="1600">
                <a:solidFill>
                  <a:srgbClr val="002060"/>
                </a:solidFill>
              </a:rPr>
              <a:t>Out of the 20 samples, only the samples around the transitions two transitions showed damaged strands</a:t>
            </a:r>
          </a:p>
          <a:p>
            <a:endParaRPr lang="en-GB" sz="1800" dirty="0"/>
          </a:p>
        </p:txBody>
      </p:sp>
      <p:sp>
        <p:nvSpPr>
          <p:cNvPr id="4" name="Footer Placeholder 3">
            <a:extLst>
              <a:ext uri="{FF2B5EF4-FFF2-40B4-BE49-F238E27FC236}">
                <a16:creationId xmlns:a16="http://schemas.microsoft.com/office/drawing/2014/main" id="{01F35BC8-E03F-887B-EEC0-571C44E5DE9E}"/>
              </a:ext>
            </a:extLst>
          </p:cNvPr>
          <p:cNvSpPr>
            <a:spLocks noGrp="1"/>
          </p:cNvSpPr>
          <p:nvPr>
            <p:ph type="ftr" sz="quarter" idx="11"/>
          </p:nvPr>
        </p:nvSpPr>
        <p:spPr/>
        <p:txBody>
          <a:bodyPr/>
          <a:lstStyle/>
          <a:p>
            <a:r>
              <a:rPr lang="es-ES"/>
              <a:t>Susana Izquierdo Bermudez, </a:t>
            </a:r>
            <a:r>
              <a:rPr lang="en-US"/>
              <a:t>ASC22</a:t>
            </a:r>
            <a:endParaRPr lang="en-GB" noProof="0"/>
          </a:p>
          <a:p>
            <a:endParaRPr lang="en-GB" dirty="0"/>
          </a:p>
        </p:txBody>
      </p:sp>
      <p:sp>
        <p:nvSpPr>
          <p:cNvPr id="5" name="Slide Number Placeholder 4">
            <a:extLst>
              <a:ext uri="{FF2B5EF4-FFF2-40B4-BE49-F238E27FC236}">
                <a16:creationId xmlns:a16="http://schemas.microsoft.com/office/drawing/2014/main" id="{BDC7899D-4D15-E414-BF51-1B714FD465BC}"/>
              </a:ext>
            </a:extLst>
          </p:cNvPr>
          <p:cNvSpPr>
            <a:spLocks noGrp="1"/>
          </p:cNvSpPr>
          <p:nvPr>
            <p:ph type="sldNum" sz="quarter" idx="12"/>
          </p:nvPr>
        </p:nvSpPr>
        <p:spPr/>
        <p:txBody>
          <a:bodyPr/>
          <a:lstStyle/>
          <a:p>
            <a:fld id="{BFDCA1C4-9514-7B4F-976F-D92F7E296653}" type="slidenum">
              <a:rPr lang="fr-FR" smtClean="0"/>
              <a:pPr/>
              <a:t>44</a:t>
            </a:fld>
            <a:endParaRPr lang="fr-FR"/>
          </a:p>
        </p:txBody>
      </p:sp>
      <p:cxnSp>
        <p:nvCxnSpPr>
          <p:cNvPr id="7" name="Straight Connector 6">
            <a:extLst>
              <a:ext uri="{FF2B5EF4-FFF2-40B4-BE49-F238E27FC236}">
                <a16:creationId xmlns:a16="http://schemas.microsoft.com/office/drawing/2014/main" id="{47C53F08-AEDC-6AFA-51DF-6B9926E50F50}"/>
              </a:ext>
            </a:extLst>
          </p:cNvPr>
          <p:cNvCxnSpPr>
            <a:cxnSpLocks/>
          </p:cNvCxnSpPr>
          <p:nvPr/>
        </p:nvCxnSpPr>
        <p:spPr>
          <a:xfrm>
            <a:off x="9298805" y="4695976"/>
            <a:ext cx="542290" cy="324485"/>
          </a:xfrm>
          <a:prstGeom prst="line">
            <a:avLst/>
          </a:prstGeom>
          <a:noFill/>
          <a:ln w="57150" cap="flat" cmpd="sng" algn="ctr">
            <a:solidFill>
              <a:srgbClr val="FFFFFF"/>
            </a:solidFill>
            <a:prstDash val="solid"/>
            <a:miter lim="800000"/>
          </a:ln>
          <a:effectLst/>
        </p:spPr>
      </p:cxnSp>
      <p:cxnSp>
        <p:nvCxnSpPr>
          <p:cNvPr id="8" name="Straight Connector 7">
            <a:extLst>
              <a:ext uri="{FF2B5EF4-FFF2-40B4-BE49-F238E27FC236}">
                <a16:creationId xmlns:a16="http://schemas.microsoft.com/office/drawing/2014/main" id="{3399E456-466A-712A-6BAE-00E7FE962505}"/>
              </a:ext>
            </a:extLst>
          </p:cNvPr>
          <p:cNvCxnSpPr>
            <a:cxnSpLocks/>
          </p:cNvCxnSpPr>
          <p:nvPr/>
        </p:nvCxnSpPr>
        <p:spPr>
          <a:xfrm flipV="1">
            <a:off x="9309600" y="4024781"/>
            <a:ext cx="531495" cy="597535"/>
          </a:xfrm>
          <a:prstGeom prst="line">
            <a:avLst/>
          </a:prstGeom>
          <a:noFill/>
          <a:ln w="57150" cap="flat" cmpd="sng" algn="ctr">
            <a:solidFill>
              <a:srgbClr val="FFFFFF"/>
            </a:solidFill>
            <a:prstDash val="solid"/>
            <a:miter lim="800000"/>
          </a:ln>
          <a:effectLst/>
        </p:spPr>
      </p:cxnSp>
      <p:pic>
        <p:nvPicPr>
          <p:cNvPr id="12" name="Picture 11">
            <a:extLst>
              <a:ext uri="{FF2B5EF4-FFF2-40B4-BE49-F238E27FC236}">
                <a16:creationId xmlns:a16="http://schemas.microsoft.com/office/drawing/2014/main" id="{4171DC4C-4154-55B1-38A7-BD46ADF44930}"/>
              </a:ext>
            </a:extLst>
          </p:cNvPr>
          <p:cNvPicPr>
            <a:picLocks noChangeAspect="1"/>
          </p:cNvPicPr>
          <p:nvPr/>
        </p:nvPicPr>
        <p:blipFill>
          <a:blip r:embed="rId2"/>
          <a:stretch>
            <a:fillRect/>
          </a:stretch>
        </p:blipFill>
        <p:spPr>
          <a:xfrm>
            <a:off x="7425059" y="3688459"/>
            <a:ext cx="3747492" cy="2643192"/>
          </a:xfrm>
          <a:prstGeom prst="rect">
            <a:avLst/>
          </a:prstGeom>
        </p:spPr>
      </p:pic>
      <p:sp>
        <p:nvSpPr>
          <p:cNvPr id="13" name="TextBox 12">
            <a:extLst>
              <a:ext uri="{FF2B5EF4-FFF2-40B4-BE49-F238E27FC236}">
                <a16:creationId xmlns:a16="http://schemas.microsoft.com/office/drawing/2014/main" id="{FF97435A-7D7E-FBA0-8426-349D8E78D77E}"/>
              </a:ext>
            </a:extLst>
          </p:cNvPr>
          <p:cNvSpPr txBox="1"/>
          <p:nvPr/>
        </p:nvSpPr>
        <p:spPr>
          <a:xfrm>
            <a:off x="7416008" y="5522870"/>
            <a:ext cx="744028" cy="738664"/>
          </a:xfrm>
          <a:prstGeom prst="rect">
            <a:avLst/>
          </a:prstGeom>
          <a:noFill/>
        </p:spPr>
        <p:txBody>
          <a:bodyPr wrap="square" rtlCol="0">
            <a:spAutoFit/>
          </a:bodyPr>
          <a:lstStyle/>
          <a:p>
            <a:r>
              <a:rPr lang="en-US" sz="1400" i="1" dirty="0"/>
              <a:t>Virgin coil CR126</a:t>
            </a:r>
            <a:endParaRPr lang="en-GB" sz="1400" i="1" dirty="0"/>
          </a:p>
        </p:txBody>
      </p:sp>
      <p:pic>
        <p:nvPicPr>
          <p:cNvPr id="10" name="Picture 9">
            <a:extLst>
              <a:ext uri="{FF2B5EF4-FFF2-40B4-BE49-F238E27FC236}">
                <a16:creationId xmlns:a16="http://schemas.microsoft.com/office/drawing/2014/main" id="{AF686388-7DF6-8A34-3B7C-2331AD0F118B}"/>
              </a:ext>
            </a:extLst>
          </p:cNvPr>
          <p:cNvPicPr>
            <a:picLocks noChangeAspect="1"/>
          </p:cNvPicPr>
          <p:nvPr/>
        </p:nvPicPr>
        <p:blipFill>
          <a:blip r:embed="rId3"/>
          <a:stretch>
            <a:fillRect/>
          </a:stretch>
        </p:blipFill>
        <p:spPr>
          <a:xfrm>
            <a:off x="136656" y="2627852"/>
            <a:ext cx="12020887" cy="369332"/>
          </a:xfrm>
          <a:prstGeom prst="rect">
            <a:avLst/>
          </a:prstGeom>
        </p:spPr>
      </p:pic>
      <p:sp>
        <p:nvSpPr>
          <p:cNvPr id="11" name="TextBox 10">
            <a:extLst>
              <a:ext uri="{FF2B5EF4-FFF2-40B4-BE49-F238E27FC236}">
                <a16:creationId xmlns:a16="http://schemas.microsoft.com/office/drawing/2014/main" id="{F56C3935-ED87-6883-DDCE-E286E4CA46B0}"/>
              </a:ext>
            </a:extLst>
          </p:cNvPr>
          <p:cNvSpPr txBox="1"/>
          <p:nvPr/>
        </p:nvSpPr>
        <p:spPr>
          <a:xfrm>
            <a:off x="3872839" y="2164049"/>
            <a:ext cx="4308487" cy="338554"/>
          </a:xfrm>
          <a:prstGeom prst="rect">
            <a:avLst/>
          </a:prstGeom>
          <a:noFill/>
        </p:spPr>
        <p:txBody>
          <a:bodyPr wrap="none" rtlCol="0">
            <a:spAutoFit/>
          </a:bodyPr>
          <a:lstStyle/>
          <a:p>
            <a:r>
              <a:rPr lang="en-US" sz="1600" i="1" dirty="0">
                <a:solidFill>
                  <a:srgbClr val="002060"/>
                </a:solidFill>
              </a:rPr>
              <a:t>Longitudinal distribution of the damage in CR108 </a:t>
            </a:r>
            <a:endParaRPr lang="en-GB" sz="1600" i="1" dirty="0">
              <a:solidFill>
                <a:srgbClr val="002060"/>
              </a:solidFill>
            </a:endParaRPr>
          </a:p>
        </p:txBody>
      </p:sp>
      <p:sp>
        <p:nvSpPr>
          <p:cNvPr id="15" name="Content Placeholder 2">
            <a:extLst>
              <a:ext uri="{FF2B5EF4-FFF2-40B4-BE49-F238E27FC236}">
                <a16:creationId xmlns:a16="http://schemas.microsoft.com/office/drawing/2014/main" id="{73EE7C72-1703-B8A2-D6ED-E571BF040C7C}"/>
              </a:ext>
            </a:extLst>
          </p:cNvPr>
          <p:cNvSpPr txBox="1">
            <a:spLocks/>
          </p:cNvSpPr>
          <p:nvPr/>
        </p:nvSpPr>
        <p:spPr>
          <a:xfrm>
            <a:off x="845670" y="3742370"/>
            <a:ext cx="6063130" cy="3258543"/>
          </a:xfrm>
          <a:prstGeom prst="rect">
            <a:avLst/>
          </a:prstGeom>
        </p:spPr>
        <p:txBody>
          <a:bodyPr vert="horz" lIns="0" tIns="0" rIns="0" bIns="0" rtlCol="0">
            <a:normAutofit/>
          </a:bodyPr>
          <a:lstStyle>
            <a:lvl1pPr marL="228600" indent="-228600">
              <a:lnSpc>
                <a:spcPct val="90000"/>
              </a:lnSpc>
              <a:spcBef>
                <a:spcPts val="1000"/>
              </a:spcBef>
              <a:buFont typeface="Arial" panose="020B0604020202020204" pitchFamily="34" charset="0"/>
              <a:buChar char="•"/>
              <a:defRPr>
                <a:solidFill>
                  <a:srgbClr val="002060"/>
                </a:solidFill>
                <a:latin typeface="Times New Roman" panose="02020603050405020304" pitchFamily="18" charset="0"/>
                <a:cs typeface="Times New Roman" panose="02020603050405020304" pitchFamily="18" charset="0"/>
              </a:defRPr>
            </a:lvl1pPr>
            <a:lvl2pPr marL="685800" lvl="1" indent="-228600">
              <a:lnSpc>
                <a:spcPct val="90000"/>
              </a:lnSpc>
              <a:spcBef>
                <a:spcPts val="500"/>
              </a:spcBef>
              <a:buFont typeface="Arial" panose="020B0604020202020204" pitchFamily="34" charset="0"/>
              <a:buChar char="•"/>
              <a:defRPr sz="1600">
                <a:solidFill>
                  <a:srgbClr val="002060"/>
                </a:solidFill>
                <a:latin typeface="Times New Roman" panose="02020603050405020304" pitchFamily="18" charset="0"/>
                <a:cs typeface="Times New Roman" panose="02020603050405020304" pitchFamily="18" charset="0"/>
              </a:defRPr>
            </a:lvl2pPr>
            <a:lvl3pPr marL="1143000" indent="-228600">
              <a:lnSpc>
                <a:spcPct val="90000"/>
              </a:lnSpc>
              <a:spcBef>
                <a:spcPts val="500"/>
              </a:spcBef>
              <a:buFont typeface="Arial" panose="020B0604020202020204" pitchFamily="34" charset="0"/>
              <a:buChar char="•"/>
              <a:defRPr sz="2000">
                <a:latin typeface="Times New Roman" panose="02020603050405020304" pitchFamily="18" charset="0"/>
                <a:cs typeface="Times New Roman" panose="02020603050405020304" pitchFamily="18" charset="0"/>
              </a:defRPr>
            </a:lvl3pPr>
            <a:lvl4pPr marL="1600200" indent="-228600">
              <a:lnSpc>
                <a:spcPct val="90000"/>
              </a:lnSpc>
              <a:spcBef>
                <a:spcPts val="500"/>
              </a:spcBef>
              <a:buFont typeface="Arial" panose="020B0604020202020204" pitchFamily="34" charset="0"/>
              <a:buChar char="•"/>
              <a:defRPr>
                <a:latin typeface="Times New Roman" panose="02020603050405020304" pitchFamily="18" charset="0"/>
                <a:cs typeface="Times New Roman" panose="02020603050405020304" pitchFamily="18" charset="0"/>
              </a:defRPr>
            </a:lvl4pPr>
            <a:lvl5pPr marL="2057400" indent="-228600">
              <a:lnSpc>
                <a:spcPct val="90000"/>
              </a:lnSpc>
              <a:spcBef>
                <a:spcPts val="500"/>
              </a:spcBef>
              <a:buFont typeface="Arial" panose="020B0604020202020204" pitchFamily="34" charset="0"/>
              <a:buChar char="•"/>
              <a:defRPr>
                <a:latin typeface="Times New Roman" panose="02020603050405020304" pitchFamily="18" charset="0"/>
                <a:cs typeface="Times New Roman" panose="02020603050405020304" pitchFamily="18"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A </a:t>
            </a:r>
            <a:r>
              <a:rPr lang="en-US" b="1" dirty="0">
                <a:solidFill>
                  <a:srgbClr val="FF0000"/>
                </a:solidFill>
              </a:rPr>
              <a:t>virgin coil</a:t>
            </a:r>
            <a:r>
              <a:rPr lang="en-US" dirty="0"/>
              <a:t>, never assembled in a magnet, shows </a:t>
            </a:r>
            <a:r>
              <a:rPr lang="en-US" b="1" dirty="0">
                <a:solidFill>
                  <a:srgbClr val="FF0000"/>
                </a:solidFill>
              </a:rPr>
              <a:t>similar defects</a:t>
            </a:r>
            <a:r>
              <a:rPr lang="en-US" dirty="0"/>
              <a:t> but much smaller extension</a:t>
            </a:r>
          </a:p>
          <a:p>
            <a:endParaRPr lang="en-US" dirty="0"/>
          </a:p>
          <a:p>
            <a:pPr lvl="1"/>
            <a:r>
              <a:rPr lang="en-US" dirty="0"/>
              <a:t>Only 2 out of the 8 transitions examined had defects, and the extension of the defect in the longitudinal direction was 3 mm. </a:t>
            </a:r>
          </a:p>
          <a:p>
            <a:endParaRPr lang="en-GB" dirty="0"/>
          </a:p>
        </p:txBody>
      </p:sp>
      <p:sp>
        <p:nvSpPr>
          <p:cNvPr id="16" name="Rectangle 15">
            <a:extLst>
              <a:ext uri="{FF2B5EF4-FFF2-40B4-BE49-F238E27FC236}">
                <a16:creationId xmlns:a16="http://schemas.microsoft.com/office/drawing/2014/main" id="{5035CA23-712D-3EA4-26D8-3FBC3CDB7217}"/>
              </a:ext>
            </a:extLst>
          </p:cNvPr>
          <p:cNvSpPr/>
          <p:nvPr/>
        </p:nvSpPr>
        <p:spPr>
          <a:xfrm>
            <a:off x="3953079" y="2619600"/>
            <a:ext cx="144016" cy="369332"/>
          </a:xfrm>
          <a:prstGeom prst="rect">
            <a:avLst/>
          </a:prstGeom>
          <a:solidFill>
            <a:srgbClr val="00B050">
              <a:alpha val="40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70D07D3-424C-115A-0FF4-82562CD833B6}"/>
              </a:ext>
            </a:extLst>
          </p:cNvPr>
          <p:cNvSpPr/>
          <p:nvPr/>
        </p:nvSpPr>
        <p:spPr>
          <a:xfrm>
            <a:off x="4571338" y="2615938"/>
            <a:ext cx="144016" cy="369332"/>
          </a:xfrm>
          <a:prstGeom prst="rect">
            <a:avLst/>
          </a:prstGeom>
          <a:solidFill>
            <a:srgbClr val="FF0000">
              <a:alpha val="4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D0349DEC-D129-E8D6-8D55-1D40A116195F}"/>
              </a:ext>
            </a:extLst>
          </p:cNvPr>
          <p:cNvSpPr/>
          <p:nvPr/>
        </p:nvSpPr>
        <p:spPr>
          <a:xfrm>
            <a:off x="5205826" y="2619600"/>
            <a:ext cx="144016" cy="369332"/>
          </a:xfrm>
          <a:prstGeom prst="rect">
            <a:avLst/>
          </a:prstGeom>
          <a:solidFill>
            <a:srgbClr val="00B050">
              <a:alpha val="40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836BBF9C-6BAB-6088-969B-4DA948E010B4}"/>
              </a:ext>
            </a:extLst>
          </p:cNvPr>
          <p:cNvSpPr/>
          <p:nvPr/>
        </p:nvSpPr>
        <p:spPr>
          <a:xfrm>
            <a:off x="5857539" y="2622634"/>
            <a:ext cx="144016" cy="369332"/>
          </a:xfrm>
          <a:prstGeom prst="rect">
            <a:avLst/>
          </a:prstGeom>
          <a:solidFill>
            <a:srgbClr val="FF0000">
              <a:alpha val="4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4AFD11DB-AC5C-FB41-250C-0EED7B78E80A}"/>
              </a:ext>
            </a:extLst>
          </p:cNvPr>
          <p:cNvSpPr/>
          <p:nvPr/>
        </p:nvSpPr>
        <p:spPr>
          <a:xfrm>
            <a:off x="6001555" y="2623271"/>
            <a:ext cx="490472" cy="369332"/>
          </a:xfrm>
          <a:prstGeom prst="rect">
            <a:avLst/>
          </a:prstGeom>
          <a:solidFill>
            <a:srgbClr val="00B050">
              <a:alpha val="40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956C19A-3A67-7C7A-46F4-9CB49964D979}"/>
              </a:ext>
            </a:extLst>
          </p:cNvPr>
          <p:cNvSpPr/>
          <p:nvPr/>
        </p:nvSpPr>
        <p:spPr>
          <a:xfrm>
            <a:off x="6492027" y="2622634"/>
            <a:ext cx="144016" cy="369332"/>
          </a:xfrm>
          <a:prstGeom prst="rect">
            <a:avLst/>
          </a:prstGeom>
          <a:solidFill>
            <a:srgbClr val="FF0000">
              <a:alpha val="4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D068D78-D5ED-DBD0-6E0D-E0AA36F9174D}"/>
              </a:ext>
            </a:extLst>
          </p:cNvPr>
          <p:cNvSpPr/>
          <p:nvPr/>
        </p:nvSpPr>
        <p:spPr>
          <a:xfrm>
            <a:off x="6649298" y="2619793"/>
            <a:ext cx="490472" cy="369332"/>
          </a:xfrm>
          <a:prstGeom prst="rect">
            <a:avLst/>
          </a:prstGeom>
          <a:solidFill>
            <a:srgbClr val="00B050">
              <a:alpha val="40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3BF2AAE3-65D1-2EAB-78C9-8771736AEA95}"/>
              </a:ext>
            </a:extLst>
          </p:cNvPr>
          <p:cNvSpPr/>
          <p:nvPr/>
        </p:nvSpPr>
        <p:spPr>
          <a:xfrm>
            <a:off x="7139547" y="2622634"/>
            <a:ext cx="144016" cy="369332"/>
          </a:xfrm>
          <a:prstGeom prst="rect">
            <a:avLst/>
          </a:prstGeom>
          <a:solidFill>
            <a:srgbClr val="FF0000">
              <a:alpha val="4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FB2E70C8-9AB8-8577-6635-3267134B189C}"/>
              </a:ext>
            </a:extLst>
          </p:cNvPr>
          <p:cNvSpPr/>
          <p:nvPr/>
        </p:nvSpPr>
        <p:spPr>
          <a:xfrm>
            <a:off x="7292238" y="2619600"/>
            <a:ext cx="344073" cy="369332"/>
          </a:xfrm>
          <a:prstGeom prst="rect">
            <a:avLst/>
          </a:prstGeom>
          <a:solidFill>
            <a:srgbClr val="00B050">
              <a:alpha val="40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BF9D479-97F3-21BB-3EE7-71A3D64B3B69}"/>
              </a:ext>
            </a:extLst>
          </p:cNvPr>
          <p:cNvSpPr/>
          <p:nvPr/>
        </p:nvSpPr>
        <p:spPr>
          <a:xfrm>
            <a:off x="7773589" y="2619121"/>
            <a:ext cx="144016" cy="369332"/>
          </a:xfrm>
          <a:prstGeom prst="rect">
            <a:avLst/>
          </a:prstGeom>
          <a:solidFill>
            <a:srgbClr val="00B050">
              <a:alpha val="40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ight Brace 28">
            <a:extLst>
              <a:ext uri="{FF2B5EF4-FFF2-40B4-BE49-F238E27FC236}">
                <a16:creationId xmlns:a16="http://schemas.microsoft.com/office/drawing/2014/main" id="{35DFD933-1B71-E13E-2897-CA538FCFAEBE}"/>
              </a:ext>
            </a:extLst>
          </p:cNvPr>
          <p:cNvSpPr/>
          <p:nvPr/>
        </p:nvSpPr>
        <p:spPr>
          <a:xfrm rot="5400000">
            <a:off x="6780255" y="2334867"/>
            <a:ext cx="155033" cy="1540311"/>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30" name="TextBox 29">
            <a:extLst>
              <a:ext uri="{FF2B5EF4-FFF2-40B4-BE49-F238E27FC236}">
                <a16:creationId xmlns:a16="http://schemas.microsoft.com/office/drawing/2014/main" id="{D77E21D8-DF24-EE79-0092-67564E6FA0C6}"/>
              </a:ext>
            </a:extLst>
          </p:cNvPr>
          <p:cNvSpPr txBox="1"/>
          <p:nvPr/>
        </p:nvSpPr>
        <p:spPr>
          <a:xfrm>
            <a:off x="5547851" y="3152367"/>
            <a:ext cx="2693365" cy="430887"/>
          </a:xfrm>
          <a:prstGeom prst="rect">
            <a:avLst/>
          </a:prstGeom>
          <a:noFill/>
        </p:spPr>
        <p:txBody>
          <a:bodyPr wrap="none" rtlCol="0">
            <a:spAutoFit/>
          </a:bodyPr>
          <a:lstStyle/>
          <a:p>
            <a:pPr algn="ctr"/>
            <a:r>
              <a:rPr lang="en-US" sz="1100" dirty="0">
                <a:solidFill>
                  <a:srgbClr val="002060"/>
                </a:solidFill>
              </a:rPr>
              <a:t>20 slices 50 mm length, </a:t>
            </a:r>
          </a:p>
          <a:p>
            <a:pPr algn="ctr"/>
            <a:r>
              <a:rPr lang="en-US" sz="1100" dirty="0">
                <a:solidFill>
                  <a:srgbClr val="002060"/>
                </a:solidFill>
              </a:rPr>
              <a:t>damage only in the slices around transitions</a:t>
            </a:r>
          </a:p>
        </p:txBody>
      </p:sp>
      <p:sp>
        <p:nvSpPr>
          <p:cNvPr id="6" name="TextBox 5">
            <a:extLst>
              <a:ext uri="{FF2B5EF4-FFF2-40B4-BE49-F238E27FC236}">
                <a16:creationId xmlns:a16="http://schemas.microsoft.com/office/drawing/2014/main" id="{767A13A5-9C24-7D5B-0A0F-178E603C0B66}"/>
              </a:ext>
            </a:extLst>
          </p:cNvPr>
          <p:cNvSpPr txBox="1"/>
          <p:nvPr/>
        </p:nvSpPr>
        <p:spPr>
          <a:xfrm>
            <a:off x="136656" y="5339020"/>
            <a:ext cx="6932401" cy="869469"/>
          </a:xfrm>
          <a:prstGeom prst="rect">
            <a:avLst/>
          </a:prstGeom>
          <a:solidFill>
            <a:schemeClr val="bg1"/>
          </a:solidFill>
          <a:ln>
            <a:solidFill>
              <a:srgbClr val="00B050"/>
            </a:solidFill>
          </a:ln>
        </p:spPr>
        <p:txBody>
          <a:bodyPr wrap="square">
            <a:spAutoFit/>
          </a:bodyPr>
          <a:lstStyle/>
          <a:p>
            <a:pPr lvl="0" algn="just">
              <a:lnSpc>
                <a:spcPct val="107000"/>
              </a:lnSpc>
              <a:buSzPts val="800"/>
              <a:tabLst>
                <a:tab pos="180340" algn="l"/>
              </a:tabLst>
            </a:pPr>
            <a:r>
              <a:rPr lang="en-GB" sz="1200" dirty="0">
                <a:solidFill>
                  <a:srgbClr val="00B050"/>
                </a:solidFill>
                <a:effectLst/>
                <a:latin typeface="Times New Roman" panose="02020603050405020304" pitchFamily="18" charset="0"/>
                <a:ea typeface="Calibri" panose="020F0502020204030204" pitchFamily="34" charset="0"/>
              </a:rPr>
              <a:t>A. Moros et al., "A metallurgical inspection method to assess the damage in performance-limiting Nb</a:t>
            </a:r>
            <a:r>
              <a:rPr lang="en-GB" sz="1200" baseline="-25000" dirty="0">
                <a:solidFill>
                  <a:srgbClr val="00B050"/>
                </a:solidFill>
                <a:effectLst/>
                <a:latin typeface="Times New Roman" panose="02020603050405020304" pitchFamily="18" charset="0"/>
                <a:ea typeface="Calibri" panose="020F0502020204030204" pitchFamily="34" charset="0"/>
              </a:rPr>
              <a:t>3</a:t>
            </a:r>
            <a:r>
              <a:rPr lang="en-GB" sz="1200" dirty="0">
                <a:solidFill>
                  <a:srgbClr val="00B050"/>
                </a:solidFill>
                <a:effectLst/>
                <a:latin typeface="Times New Roman" panose="02020603050405020304" pitchFamily="18" charset="0"/>
                <a:ea typeface="Calibri" panose="020F0502020204030204" pitchFamily="34" charset="0"/>
              </a:rPr>
              <a:t>Sn accelerator magnet coils", submitted for publication</a:t>
            </a:r>
          </a:p>
          <a:p>
            <a:pPr lvl="0" algn="just">
              <a:lnSpc>
                <a:spcPct val="107000"/>
              </a:lnSpc>
              <a:buSzPts val="800"/>
              <a:tabLst>
                <a:tab pos="180340" algn="l"/>
              </a:tabLst>
            </a:pPr>
            <a:r>
              <a:rPr lang="en-GB" sz="1200" dirty="0">
                <a:solidFill>
                  <a:srgbClr val="00B050"/>
                </a:solidFill>
                <a:effectLst/>
                <a:latin typeface="Times New Roman" panose="02020603050405020304" pitchFamily="18" charset="0"/>
                <a:ea typeface="Calibri" panose="020F0502020204030204" pitchFamily="34" charset="0"/>
              </a:rPr>
              <a:t>I. Aviles Santillana, S. Sgobba et al., "A metallurgical inspection method to assess the damage in performance-limiting Nb</a:t>
            </a:r>
            <a:r>
              <a:rPr lang="en-GB" sz="1200" baseline="-25000" dirty="0">
                <a:solidFill>
                  <a:srgbClr val="00B050"/>
                </a:solidFill>
                <a:effectLst/>
                <a:latin typeface="Times New Roman" panose="02020603050405020304" pitchFamily="18" charset="0"/>
                <a:ea typeface="Calibri" panose="020F0502020204030204" pitchFamily="34" charset="0"/>
              </a:rPr>
              <a:t>3</a:t>
            </a:r>
            <a:r>
              <a:rPr lang="en-GB" sz="1200" dirty="0">
                <a:solidFill>
                  <a:srgbClr val="00B050"/>
                </a:solidFill>
                <a:effectLst/>
                <a:latin typeface="Times New Roman" panose="02020603050405020304" pitchFamily="18" charset="0"/>
                <a:ea typeface="Calibri" panose="020F0502020204030204" pitchFamily="34" charset="0"/>
              </a:rPr>
              <a:t>Sn accelerator magnet coils", submitted for publication</a:t>
            </a:r>
          </a:p>
        </p:txBody>
      </p:sp>
    </p:spTree>
    <p:extLst>
      <p:ext uri="{BB962C8B-B14F-4D97-AF65-F5344CB8AC3E}">
        <p14:creationId xmlns:p14="http://schemas.microsoft.com/office/powerpoint/2010/main" val="25265946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A4E422-AC13-6B4B-BD46-70DAD9F2FA7B}"/>
              </a:ext>
            </a:extLst>
          </p:cNvPr>
          <p:cNvSpPr>
            <a:spLocks noGrp="1"/>
          </p:cNvSpPr>
          <p:nvPr>
            <p:ph idx="1"/>
          </p:nvPr>
        </p:nvSpPr>
        <p:spPr/>
        <p:txBody>
          <a:bodyPr>
            <a:normAutofit/>
          </a:bodyPr>
          <a:lstStyle/>
          <a:p>
            <a:r>
              <a:rPr lang="en-US" sz="1800" b="1" dirty="0">
                <a:solidFill>
                  <a:srgbClr val="FF0000"/>
                </a:solidFill>
              </a:rPr>
              <a:t>After reaction</a:t>
            </a:r>
            <a:r>
              <a:rPr lang="en-US" sz="1800" dirty="0"/>
              <a:t>, a vertical deflection of the outer layer pole with respect to the base plate of 1-2 mm is typically observed after the opening of the reaction fixture. </a:t>
            </a:r>
          </a:p>
          <a:p>
            <a:r>
              <a:rPr lang="en-US" sz="1800" b="1" dirty="0">
                <a:solidFill>
                  <a:srgbClr val="FF0000"/>
                </a:solidFill>
              </a:rPr>
              <a:t>After impregnation</a:t>
            </a:r>
            <a:r>
              <a:rPr lang="en-US" sz="1800" dirty="0"/>
              <a:t>, the coil is azimuthally bigger in the middle (≈ 0.1 mm per mid-plane). </a:t>
            </a:r>
          </a:p>
          <a:p>
            <a:r>
              <a:rPr lang="en-US" sz="1800" dirty="0"/>
              <a:t>Pole to pole transitions, where collapsed filaments are found in destructive inspections, have been identified as stress concentration region during the closure of the impregnation fixture</a:t>
            </a:r>
          </a:p>
          <a:p>
            <a:endParaRPr lang="en-GB" sz="1800" dirty="0"/>
          </a:p>
        </p:txBody>
      </p:sp>
      <p:sp>
        <p:nvSpPr>
          <p:cNvPr id="3" name="Slide Number Placeholder 2">
            <a:extLst>
              <a:ext uri="{FF2B5EF4-FFF2-40B4-BE49-F238E27FC236}">
                <a16:creationId xmlns:a16="http://schemas.microsoft.com/office/drawing/2014/main" id="{69A678EE-BA81-8512-6069-F0B9B721FE83}"/>
              </a:ext>
            </a:extLst>
          </p:cNvPr>
          <p:cNvSpPr>
            <a:spLocks noGrp="1"/>
          </p:cNvSpPr>
          <p:nvPr>
            <p:ph type="sldNum" sz="quarter" idx="12"/>
          </p:nvPr>
        </p:nvSpPr>
        <p:spPr/>
        <p:txBody>
          <a:bodyPr/>
          <a:lstStyle/>
          <a:p>
            <a:fld id="{1901C496-3C0B-4598-8BB5-4E8323612518}" type="slidenum">
              <a:rPr lang="en-GB" smtClean="0"/>
              <a:pPr/>
              <a:t>45</a:t>
            </a:fld>
            <a:endParaRPr lang="en-GB"/>
          </a:p>
        </p:txBody>
      </p:sp>
      <p:sp>
        <p:nvSpPr>
          <p:cNvPr id="4" name="Title 3">
            <a:extLst>
              <a:ext uri="{FF2B5EF4-FFF2-40B4-BE49-F238E27FC236}">
                <a16:creationId xmlns:a16="http://schemas.microsoft.com/office/drawing/2014/main" id="{055D6847-E627-0F94-589D-9C972F375A0B}"/>
              </a:ext>
            </a:extLst>
          </p:cNvPr>
          <p:cNvSpPr>
            <a:spLocks noGrp="1"/>
          </p:cNvSpPr>
          <p:nvPr>
            <p:ph type="title"/>
          </p:nvPr>
        </p:nvSpPr>
        <p:spPr/>
        <p:txBody>
          <a:bodyPr/>
          <a:lstStyle/>
          <a:p>
            <a:r>
              <a:rPr lang="en-US" dirty="0"/>
              <a:t>Coil fabrication</a:t>
            </a:r>
            <a:endParaRPr lang="en-GB" dirty="0"/>
          </a:p>
        </p:txBody>
      </p:sp>
      <p:pic>
        <p:nvPicPr>
          <p:cNvPr id="30" name="Picture 29">
            <a:extLst>
              <a:ext uri="{FF2B5EF4-FFF2-40B4-BE49-F238E27FC236}">
                <a16:creationId xmlns:a16="http://schemas.microsoft.com/office/drawing/2014/main" id="{C1295C33-C2A3-873A-D2E1-AF23263FA9AB}"/>
              </a:ext>
            </a:extLst>
          </p:cNvPr>
          <p:cNvPicPr>
            <a:picLocks noChangeAspect="1"/>
          </p:cNvPicPr>
          <p:nvPr/>
        </p:nvPicPr>
        <p:blipFill>
          <a:blip r:embed="rId2"/>
          <a:stretch>
            <a:fillRect/>
          </a:stretch>
        </p:blipFill>
        <p:spPr>
          <a:xfrm>
            <a:off x="459921" y="2786904"/>
            <a:ext cx="10519170" cy="3864837"/>
          </a:xfrm>
          <a:prstGeom prst="rect">
            <a:avLst/>
          </a:prstGeom>
        </p:spPr>
      </p:pic>
    </p:spTree>
    <p:extLst>
      <p:ext uri="{BB962C8B-B14F-4D97-AF65-F5344CB8AC3E}">
        <p14:creationId xmlns:p14="http://schemas.microsoft.com/office/powerpoint/2010/main" val="19273786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AC4228-5CD8-2111-51CF-4E5619F16B6F}"/>
              </a:ext>
            </a:extLst>
          </p:cNvPr>
          <p:cNvSpPr>
            <a:spLocks noGrp="1"/>
          </p:cNvSpPr>
          <p:nvPr>
            <p:ph idx="1"/>
          </p:nvPr>
        </p:nvSpPr>
        <p:spPr>
          <a:xfrm>
            <a:off x="341087" y="1284015"/>
            <a:ext cx="11307536" cy="5042127"/>
          </a:xfrm>
        </p:spPr>
        <p:txBody>
          <a:bodyPr>
            <a:normAutofit/>
          </a:bodyPr>
          <a:lstStyle/>
          <a:p>
            <a:pPr marL="342000" lvl="1" algn="just"/>
            <a:r>
              <a:rPr lang="it-IT" sz="1800" dirty="0"/>
              <a:t>Modifications aimed at reducing the friction between coil and reaction mold</a:t>
            </a:r>
          </a:p>
          <a:p>
            <a:pPr marL="742050" lvl="2" algn="just"/>
            <a:r>
              <a:rPr lang="it-IT" sz="1400" dirty="0"/>
              <a:t>Pole gap increase</a:t>
            </a:r>
          </a:p>
          <a:p>
            <a:pPr marL="742050" lvl="2" algn="just"/>
            <a:r>
              <a:rPr lang="it-IT" sz="1400" dirty="0"/>
              <a:t>Partial compensation of the curing cavity</a:t>
            </a:r>
          </a:p>
          <a:p>
            <a:pPr marL="742050" lvl="2" algn="just"/>
            <a:r>
              <a:rPr lang="it-IT" sz="1400" b="1" dirty="0"/>
              <a:t>Removal of the ceramic binder from the outer layer of the coil</a:t>
            </a:r>
          </a:p>
          <a:p>
            <a:pPr algn="just"/>
            <a:r>
              <a:rPr lang="it-IT" sz="1800" dirty="0"/>
              <a:t>New generation coil measurables point to a coil which is more ‘relaxed’ after RHT</a:t>
            </a:r>
          </a:p>
          <a:p>
            <a:pPr lvl="1" algn="just"/>
            <a:r>
              <a:rPr lang="it-IT" sz="1400" dirty="0"/>
              <a:t>No coil ‘hump’ after reaction </a:t>
            </a:r>
          </a:p>
          <a:p>
            <a:pPr lvl="1" algn="just"/>
            <a:r>
              <a:rPr lang="it-IT" sz="1400" dirty="0"/>
              <a:t>No bigger coil azimuthal size towards the middle after impregnation </a:t>
            </a:r>
          </a:p>
          <a:p>
            <a:pPr lvl="1" algn="just"/>
            <a:r>
              <a:rPr lang="it-IT" sz="1400" dirty="0"/>
              <a:t>More homogeneous torque required to close the impregnation fixture</a:t>
            </a:r>
          </a:p>
          <a:p>
            <a:endParaRPr lang="en-GB" sz="4800" dirty="0"/>
          </a:p>
        </p:txBody>
      </p:sp>
      <p:sp>
        <p:nvSpPr>
          <p:cNvPr id="3" name="Slide Number Placeholder 2">
            <a:extLst>
              <a:ext uri="{FF2B5EF4-FFF2-40B4-BE49-F238E27FC236}">
                <a16:creationId xmlns:a16="http://schemas.microsoft.com/office/drawing/2014/main" id="{D0AA5D81-824E-99C5-1E79-EF15AFE1B752}"/>
              </a:ext>
            </a:extLst>
          </p:cNvPr>
          <p:cNvSpPr>
            <a:spLocks noGrp="1"/>
          </p:cNvSpPr>
          <p:nvPr>
            <p:ph type="sldNum" sz="quarter" idx="12"/>
          </p:nvPr>
        </p:nvSpPr>
        <p:spPr/>
        <p:txBody>
          <a:bodyPr/>
          <a:lstStyle/>
          <a:p>
            <a:fld id="{1901C496-3C0B-4598-8BB5-4E8323612518}" type="slidenum">
              <a:rPr lang="en-GB" smtClean="0"/>
              <a:pPr/>
              <a:t>46</a:t>
            </a:fld>
            <a:endParaRPr lang="en-GB"/>
          </a:p>
        </p:txBody>
      </p:sp>
      <p:sp>
        <p:nvSpPr>
          <p:cNvPr id="4" name="Title 3">
            <a:extLst>
              <a:ext uri="{FF2B5EF4-FFF2-40B4-BE49-F238E27FC236}">
                <a16:creationId xmlns:a16="http://schemas.microsoft.com/office/drawing/2014/main" id="{F18261AD-363A-60D5-59A7-175065861844}"/>
              </a:ext>
            </a:extLst>
          </p:cNvPr>
          <p:cNvSpPr>
            <a:spLocks noGrp="1"/>
          </p:cNvSpPr>
          <p:nvPr>
            <p:ph type="title"/>
          </p:nvPr>
        </p:nvSpPr>
        <p:spPr/>
        <p:txBody>
          <a:bodyPr/>
          <a:lstStyle/>
          <a:p>
            <a:r>
              <a:rPr lang="en-US" dirty="0"/>
              <a:t>Coil fabrication modifications</a:t>
            </a:r>
            <a:endParaRPr lang="en-GB" dirty="0"/>
          </a:p>
        </p:txBody>
      </p:sp>
      <p:pic>
        <p:nvPicPr>
          <p:cNvPr id="5" name="Picture 4">
            <a:extLst>
              <a:ext uri="{FF2B5EF4-FFF2-40B4-BE49-F238E27FC236}">
                <a16:creationId xmlns:a16="http://schemas.microsoft.com/office/drawing/2014/main" id="{C9C4555C-89E5-7498-76F9-61384CA493CC}"/>
              </a:ext>
            </a:extLst>
          </p:cNvPr>
          <p:cNvPicPr>
            <a:picLocks noChangeAspect="1"/>
          </p:cNvPicPr>
          <p:nvPr/>
        </p:nvPicPr>
        <p:blipFill rotWithShape="1">
          <a:blip r:embed="rId2"/>
          <a:srcRect l="37136" t="27298" r="22946" b="10275"/>
          <a:stretch/>
        </p:blipFill>
        <p:spPr>
          <a:xfrm rot="5400000">
            <a:off x="9485870" y="932667"/>
            <a:ext cx="2338861" cy="2743202"/>
          </a:xfrm>
          <a:prstGeom prst="rect">
            <a:avLst/>
          </a:prstGeom>
        </p:spPr>
      </p:pic>
      <p:sp>
        <p:nvSpPr>
          <p:cNvPr id="6" name="Content Placeholder 2">
            <a:extLst>
              <a:ext uri="{FF2B5EF4-FFF2-40B4-BE49-F238E27FC236}">
                <a16:creationId xmlns:a16="http://schemas.microsoft.com/office/drawing/2014/main" id="{22839A04-391B-B25C-AE8A-907F1554A9A5}"/>
              </a:ext>
            </a:extLst>
          </p:cNvPr>
          <p:cNvSpPr txBox="1">
            <a:spLocks/>
          </p:cNvSpPr>
          <p:nvPr/>
        </p:nvSpPr>
        <p:spPr>
          <a:xfrm>
            <a:off x="543377" y="-1852053"/>
            <a:ext cx="5929600" cy="32229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100" dirty="0"/>
          </a:p>
        </p:txBody>
      </p:sp>
      <p:pic>
        <p:nvPicPr>
          <p:cNvPr id="7" name="Picture 6">
            <a:extLst>
              <a:ext uri="{FF2B5EF4-FFF2-40B4-BE49-F238E27FC236}">
                <a16:creationId xmlns:a16="http://schemas.microsoft.com/office/drawing/2014/main" id="{4BA44C7B-2079-E438-62DB-591040474058}"/>
              </a:ext>
            </a:extLst>
          </p:cNvPr>
          <p:cNvPicPr>
            <a:picLocks noChangeAspect="1"/>
          </p:cNvPicPr>
          <p:nvPr/>
        </p:nvPicPr>
        <p:blipFill>
          <a:blip r:embed="rId3"/>
          <a:stretch>
            <a:fillRect/>
          </a:stretch>
        </p:blipFill>
        <p:spPr>
          <a:xfrm>
            <a:off x="129720" y="3850525"/>
            <a:ext cx="3674355" cy="2399727"/>
          </a:xfrm>
          <a:prstGeom prst="rect">
            <a:avLst/>
          </a:prstGeom>
        </p:spPr>
      </p:pic>
      <p:pic>
        <p:nvPicPr>
          <p:cNvPr id="8" name="Picture 7">
            <a:extLst>
              <a:ext uri="{FF2B5EF4-FFF2-40B4-BE49-F238E27FC236}">
                <a16:creationId xmlns:a16="http://schemas.microsoft.com/office/drawing/2014/main" id="{237D145F-42DF-4317-8939-E8E259ED624F}"/>
              </a:ext>
            </a:extLst>
          </p:cNvPr>
          <p:cNvPicPr>
            <a:picLocks noChangeAspect="1"/>
          </p:cNvPicPr>
          <p:nvPr/>
        </p:nvPicPr>
        <p:blipFill>
          <a:blip r:embed="rId4"/>
          <a:stretch>
            <a:fillRect/>
          </a:stretch>
        </p:blipFill>
        <p:spPr>
          <a:xfrm>
            <a:off x="3892026" y="3935402"/>
            <a:ext cx="3835499" cy="2301669"/>
          </a:xfrm>
          <a:prstGeom prst="rect">
            <a:avLst/>
          </a:prstGeom>
        </p:spPr>
      </p:pic>
      <p:pic>
        <p:nvPicPr>
          <p:cNvPr id="9" name="Picture 8">
            <a:extLst>
              <a:ext uri="{FF2B5EF4-FFF2-40B4-BE49-F238E27FC236}">
                <a16:creationId xmlns:a16="http://schemas.microsoft.com/office/drawing/2014/main" id="{C5B80FFE-38A5-46D4-1366-20C33FFD586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bwMode="auto">
          <a:xfrm>
            <a:off x="4411072" y="4093853"/>
            <a:ext cx="900000" cy="512160"/>
          </a:xfrm>
          <a:prstGeom prst="rect">
            <a:avLst/>
          </a:prstGeom>
          <a:noFill/>
          <a:ln>
            <a:noFill/>
          </a:ln>
          <a:extLst>
            <a:ext uri="{53640926-AAD7-44D8-BBD7-CCE9431645EC}">
              <a14:shadowObscured xmlns:a14="http://schemas.microsoft.com/office/drawing/2010/main"/>
            </a:ext>
          </a:extLst>
        </p:spPr>
      </p:pic>
      <p:pic>
        <p:nvPicPr>
          <p:cNvPr id="10" name="Picture 9" descr="A person using a measuring device&#10;&#10;Description automatically generated">
            <a:extLst>
              <a:ext uri="{FF2B5EF4-FFF2-40B4-BE49-F238E27FC236}">
                <a16:creationId xmlns:a16="http://schemas.microsoft.com/office/drawing/2014/main" id="{2D3D385A-61F1-1138-E115-BE8FC7201A77}"/>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bwMode="auto">
          <a:xfrm>
            <a:off x="587541" y="4003438"/>
            <a:ext cx="900000" cy="599652"/>
          </a:xfrm>
          <a:prstGeom prst="rect">
            <a:avLst/>
          </a:prstGeom>
          <a:noFill/>
          <a:ln>
            <a:noFill/>
          </a:ln>
          <a:extLst>
            <a:ext uri="{53640926-AAD7-44D8-BBD7-CCE9431645EC}">
              <a14:shadowObscured xmlns:a14="http://schemas.microsoft.com/office/drawing/2010/main"/>
            </a:ext>
          </a:extLst>
        </p:spPr>
      </p:pic>
      <p:sp>
        <p:nvSpPr>
          <p:cNvPr id="11" name="Arrow: Right 10">
            <a:extLst>
              <a:ext uri="{FF2B5EF4-FFF2-40B4-BE49-F238E27FC236}">
                <a16:creationId xmlns:a16="http://schemas.microsoft.com/office/drawing/2014/main" id="{38A9D38E-FE5E-0C47-6D2D-DACE79948ECD}"/>
              </a:ext>
            </a:extLst>
          </p:cNvPr>
          <p:cNvSpPr/>
          <p:nvPr/>
        </p:nvSpPr>
        <p:spPr>
          <a:xfrm>
            <a:off x="7815476" y="4870538"/>
            <a:ext cx="622300" cy="3596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BA89DC6-98D3-3642-6905-F12B02EA6CC0}"/>
              </a:ext>
            </a:extLst>
          </p:cNvPr>
          <p:cNvSpPr txBox="1"/>
          <p:nvPr/>
        </p:nvSpPr>
        <p:spPr>
          <a:xfrm>
            <a:off x="8501732" y="4131874"/>
            <a:ext cx="3488416" cy="2031325"/>
          </a:xfrm>
          <a:prstGeom prst="rect">
            <a:avLst/>
          </a:prstGeom>
          <a:noFill/>
          <a:ln>
            <a:solidFill>
              <a:srgbClr val="00B050"/>
            </a:solidFill>
          </a:ln>
        </p:spPr>
        <p:txBody>
          <a:bodyPr wrap="square">
            <a:spAutoFit/>
          </a:bodyPr>
          <a:lstStyle/>
          <a:p>
            <a:pPr algn="ctr"/>
            <a:endParaRPr lang="it-IT" sz="1800" dirty="0">
              <a:solidFill>
                <a:srgbClr val="FF0000"/>
              </a:solidFill>
              <a:latin typeface="Times New Roman" panose="02020603050405020304" pitchFamily="18" charset="0"/>
              <a:cs typeface="Times New Roman" panose="02020603050405020304" pitchFamily="18" charset="0"/>
            </a:endParaRPr>
          </a:p>
          <a:p>
            <a:pPr algn="ctr"/>
            <a:r>
              <a:rPr lang="it-IT" sz="1800" dirty="0">
                <a:solidFill>
                  <a:srgbClr val="FF0000"/>
                </a:solidFill>
                <a:latin typeface="Times New Roman" panose="02020603050405020304" pitchFamily="18" charset="0"/>
                <a:cs typeface="Times New Roman" panose="02020603050405020304" pitchFamily="18" charset="0"/>
              </a:rPr>
              <a:t>4 magnets</a:t>
            </a:r>
            <a:r>
              <a:rPr lang="it-IT" sz="1800" dirty="0">
                <a:solidFill>
                  <a:srgbClr val="002060"/>
                </a:solidFill>
                <a:latin typeface="Times New Roman" panose="02020603050405020304" pitchFamily="18" charset="0"/>
                <a:cs typeface="Times New Roman" panose="02020603050405020304" pitchFamily="18" charset="0"/>
              </a:rPr>
              <a:t> assembled with new generation coils (out of 8 needed for installation) </a:t>
            </a:r>
            <a:r>
              <a:rPr lang="it-IT" sz="1800" b="1" dirty="0">
                <a:solidFill>
                  <a:srgbClr val="FF0000"/>
                </a:solidFill>
                <a:latin typeface="Times New Roman" panose="02020603050405020304" pitchFamily="18" charset="0"/>
                <a:cs typeface="Times New Roman" panose="02020603050405020304" pitchFamily="18" charset="0"/>
              </a:rPr>
              <a:t>reached requirements </a:t>
            </a:r>
            <a:r>
              <a:rPr lang="it-IT" sz="1800" dirty="0">
                <a:solidFill>
                  <a:srgbClr val="002060"/>
                </a:solidFill>
                <a:latin typeface="Times New Roman" panose="02020603050405020304" pitchFamily="18" charset="0"/>
                <a:cs typeface="Times New Roman" panose="02020603050405020304" pitchFamily="18" charset="0"/>
              </a:rPr>
              <a:t>with no indication of conductor degradation</a:t>
            </a:r>
          </a:p>
          <a:p>
            <a:pPr algn="ctr"/>
            <a:endParaRPr lang="en-GB" dirty="0">
              <a:solidFill>
                <a:srgbClr val="002060"/>
              </a:solidFill>
              <a:latin typeface="Times New Roman" panose="02020603050405020304" pitchFamily="18" charset="0"/>
              <a:cs typeface="Times New Roman" panose="02020603050405020304" pitchFamily="18" charset="0"/>
            </a:endParaRPr>
          </a:p>
        </p:txBody>
      </p:sp>
      <p:pic>
        <p:nvPicPr>
          <p:cNvPr id="2052" name="Picture 4" descr="Tick Symbol Images - Free Download on ...">
            <a:extLst>
              <a:ext uri="{FF2B5EF4-FFF2-40B4-BE49-F238E27FC236}">
                <a16:creationId xmlns:a16="http://schemas.microsoft.com/office/drawing/2014/main" id="{63628EBA-001A-4C68-CC59-0267CAD9DA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44755" y="3578277"/>
            <a:ext cx="850322" cy="850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6586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28DC3-1D9D-536E-AE30-9B05258AD3F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8A031E-E0F8-CE65-BC41-608FD206C3C5}"/>
              </a:ext>
            </a:extLst>
          </p:cNvPr>
          <p:cNvSpPr>
            <a:spLocks noGrp="1"/>
          </p:cNvSpPr>
          <p:nvPr>
            <p:ph idx="1"/>
          </p:nvPr>
        </p:nvSpPr>
        <p:spPr>
          <a:xfrm>
            <a:off x="274072" y="1379631"/>
            <a:ext cx="11307536" cy="4683829"/>
          </a:xfrm>
        </p:spPr>
        <p:txBody>
          <a:bodyPr>
            <a:normAutofit fontScale="85000" lnSpcReduction="20000"/>
          </a:bodyPr>
          <a:lstStyle/>
          <a:p>
            <a:r>
              <a:rPr lang="en-US" dirty="0"/>
              <a:t>Setting the scene</a:t>
            </a:r>
          </a:p>
          <a:p>
            <a:pPr lvl="1"/>
            <a:r>
              <a:rPr lang="en-US" dirty="0"/>
              <a:t>Superconducting magnet in a nutshell</a:t>
            </a:r>
          </a:p>
          <a:p>
            <a:pPr lvl="1"/>
            <a:r>
              <a:rPr lang="en-US" dirty="0"/>
              <a:t>What do I expect from a magnet test?</a:t>
            </a:r>
          </a:p>
          <a:p>
            <a:r>
              <a:rPr lang="en-US" dirty="0"/>
              <a:t>Definition of basic concepts: </a:t>
            </a:r>
          </a:p>
          <a:p>
            <a:pPr lvl="1"/>
            <a:r>
              <a:rPr lang="en-US" dirty="0"/>
              <a:t>Margin</a:t>
            </a:r>
          </a:p>
          <a:p>
            <a:pPr lvl="1"/>
            <a:r>
              <a:rPr lang="en-US" dirty="0"/>
              <a:t>Quench</a:t>
            </a:r>
          </a:p>
          <a:p>
            <a:pPr lvl="1"/>
            <a:r>
              <a:rPr lang="en-US" dirty="0"/>
              <a:t>Training </a:t>
            </a:r>
          </a:p>
          <a:p>
            <a:r>
              <a:rPr lang="en-US" dirty="0"/>
              <a:t>What do I need to know?</a:t>
            </a:r>
          </a:p>
          <a:p>
            <a:pPr lvl="1"/>
            <a:r>
              <a:rPr lang="en-US" sz="2200" dirty="0"/>
              <a:t>Quench performance</a:t>
            </a:r>
          </a:p>
          <a:p>
            <a:pPr lvl="1"/>
            <a:r>
              <a:rPr lang="en-US" sz="2200" dirty="0"/>
              <a:t>Electrical integrity</a:t>
            </a:r>
          </a:p>
          <a:p>
            <a:pPr lvl="1"/>
            <a:r>
              <a:rPr lang="en-US" sz="2200" dirty="0"/>
              <a:t>Quench protection</a:t>
            </a:r>
          </a:p>
          <a:p>
            <a:pPr lvl="1"/>
            <a:r>
              <a:rPr lang="en-GB" sz="2200" dirty="0"/>
              <a:t>Field quality</a:t>
            </a:r>
          </a:p>
          <a:p>
            <a:pPr lvl="1"/>
            <a:r>
              <a:rPr lang="en-GB" sz="2200" dirty="0"/>
              <a:t>Mechanics</a:t>
            </a:r>
            <a:endParaRPr lang="en-US" sz="2200" dirty="0"/>
          </a:p>
          <a:p>
            <a:r>
              <a:rPr lang="en-GB" dirty="0"/>
              <a:t>The MQXFB example</a:t>
            </a:r>
          </a:p>
          <a:p>
            <a:r>
              <a:rPr lang="en-GB" b="1" dirty="0"/>
              <a:t>Conclusions</a:t>
            </a:r>
          </a:p>
        </p:txBody>
      </p:sp>
      <p:sp>
        <p:nvSpPr>
          <p:cNvPr id="3" name="Slide Number Placeholder 2">
            <a:extLst>
              <a:ext uri="{FF2B5EF4-FFF2-40B4-BE49-F238E27FC236}">
                <a16:creationId xmlns:a16="http://schemas.microsoft.com/office/drawing/2014/main" id="{3B8B4541-BF0A-D744-5F8C-A2305695E513}"/>
              </a:ext>
            </a:extLst>
          </p:cNvPr>
          <p:cNvSpPr>
            <a:spLocks noGrp="1"/>
          </p:cNvSpPr>
          <p:nvPr>
            <p:ph type="sldNum" sz="quarter" idx="12"/>
          </p:nvPr>
        </p:nvSpPr>
        <p:spPr/>
        <p:txBody>
          <a:bodyPr/>
          <a:lstStyle/>
          <a:p>
            <a:fld id="{1901C496-3C0B-4598-8BB5-4E8323612518}" type="slidenum">
              <a:rPr lang="en-GB" smtClean="0"/>
              <a:pPr/>
              <a:t>47</a:t>
            </a:fld>
            <a:endParaRPr lang="en-GB"/>
          </a:p>
        </p:txBody>
      </p:sp>
      <p:sp>
        <p:nvSpPr>
          <p:cNvPr id="4" name="Title 3">
            <a:extLst>
              <a:ext uri="{FF2B5EF4-FFF2-40B4-BE49-F238E27FC236}">
                <a16:creationId xmlns:a16="http://schemas.microsoft.com/office/drawing/2014/main" id="{F1DFD9BD-B560-714D-DB0E-BCFA48300CD1}"/>
              </a:ext>
            </a:extLst>
          </p:cNvPr>
          <p:cNvSpPr>
            <a:spLocks noGrp="1"/>
          </p:cNvSpPr>
          <p:nvPr>
            <p:ph type="title"/>
          </p:nvPr>
        </p:nvSpPr>
        <p:spPr/>
        <p:txBody>
          <a:bodyPr/>
          <a:lstStyle/>
          <a:p>
            <a:r>
              <a:rPr lang="en-US" dirty="0"/>
              <a:t>Outline</a:t>
            </a:r>
            <a:endParaRPr lang="en-GB" dirty="0"/>
          </a:p>
        </p:txBody>
      </p:sp>
    </p:spTree>
    <p:extLst>
      <p:ext uri="{BB962C8B-B14F-4D97-AF65-F5344CB8AC3E}">
        <p14:creationId xmlns:p14="http://schemas.microsoft.com/office/powerpoint/2010/main" val="3957306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0E38E0-BCFF-1527-072A-491324C63D9D}"/>
              </a:ext>
            </a:extLst>
          </p:cNvPr>
          <p:cNvSpPr>
            <a:spLocks noGrp="1"/>
          </p:cNvSpPr>
          <p:nvPr>
            <p:ph idx="1"/>
          </p:nvPr>
        </p:nvSpPr>
        <p:spPr>
          <a:xfrm>
            <a:off x="340723" y="1325880"/>
            <a:ext cx="11307536" cy="4683443"/>
          </a:xfrm>
        </p:spPr>
        <p:txBody>
          <a:bodyPr>
            <a:normAutofit/>
          </a:bodyPr>
          <a:lstStyle/>
          <a:p>
            <a:r>
              <a:rPr lang="en-GB" sz="2400" dirty="0"/>
              <a:t>A superconducting magnet is a complex system which needs to work in an accelerator: every single detail needs to be engineered </a:t>
            </a:r>
          </a:p>
          <a:p>
            <a:pPr lvl="1"/>
            <a:r>
              <a:rPr lang="en-US" sz="2000" dirty="0"/>
              <a:t>It involves many different levels of expertise. </a:t>
            </a:r>
          </a:p>
          <a:p>
            <a:pPr lvl="1"/>
            <a:r>
              <a:rPr lang="en-US" sz="2000" dirty="0"/>
              <a:t>There are several ways to design and build a superconducting magnet, the solution is not unique!</a:t>
            </a:r>
          </a:p>
          <a:p>
            <a:pPr lvl="1" algn="just"/>
            <a:r>
              <a:rPr lang="en-US" sz="2000" dirty="0"/>
              <a:t>The test of a magnet is the final assessment of its conformity to requirements before installation.</a:t>
            </a:r>
          </a:p>
          <a:p>
            <a:pPr lvl="1" algn="just"/>
            <a:endParaRPr lang="en-US" sz="500" dirty="0"/>
          </a:p>
          <a:p>
            <a:pPr algn="just"/>
            <a:r>
              <a:rPr lang="en-US" sz="2400" dirty="0"/>
              <a:t>Several aspects: electrical integrity, performance, protection, mechanics, field quality. Each problematic has specific features requiring different approaches</a:t>
            </a:r>
          </a:p>
          <a:p>
            <a:pPr algn="just"/>
            <a:endParaRPr lang="en-GB" sz="900" dirty="0"/>
          </a:p>
          <a:p>
            <a:pPr algn="just"/>
            <a:r>
              <a:rPr lang="en-US" sz="2400" dirty="0"/>
              <a:t>Testing is a cost, and a challenge in magnet design is finding the good balance between margin/cost/risks</a:t>
            </a:r>
          </a:p>
          <a:p>
            <a:pPr lvl="1" algn="just"/>
            <a:r>
              <a:rPr lang="en-US" sz="2000" i="1" dirty="0"/>
              <a:t>Personal note: for new technology such as Nb</a:t>
            </a:r>
            <a:r>
              <a:rPr lang="en-US" sz="2000" i="1" baseline="-25000" dirty="0"/>
              <a:t>3</a:t>
            </a:r>
            <a:r>
              <a:rPr lang="en-US" sz="2000" i="1" dirty="0"/>
              <a:t>Sn, test as much as and as fast as you can afford, especially in the initial phase of models, prototype and pre-series</a:t>
            </a:r>
          </a:p>
          <a:p>
            <a:pPr algn="just"/>
            <a:endParaRPr lang="en-US" sz="2400" i="1" dirty="0"/>
          </a:p>
          <a:p>
            <a:pPr algn="just"/>
            <a:endParaRPr lang="en-US" sz="2400" dirty="0"/>
          </a:p>
        </p:txBody>
      </p:sp>
      <p:sp>
        <p:nvSpPr>
          <p:cNvPr id="3" name="Slide Number Placeholder 2">
            <a:extLst>
              <a:ext uri="{FF2B5EF4-FFF2-40B4-BE49-F238E27FC236}">
                <a16:creationId xmlns:a16="http://schemas.microsoft.com/office/drawing/2014/main" id="{01195BC2-50C6-757F-6B59-2464DE96178D}"/>
              </a:ext>
            </a:extLst>
          </p:cNvPr>
          <p:cNvSpPr>
            <a:spLocks noGrp="1"/>
          </p:cNvSpPr>
          <p:nvPr>
            <p:ph type="sldNum" sz="quarter" idx="12"/>
          </p:nvPr>
        </p:nvSpPr>
        <p:spPr/>
        <p:txBody>
          <a:bodyPr/>
          <a:lstStyle/>
          <a:p>
            <a:fld id="{1901C496-3C0B-4598-8BB5-4E8323612518}" type="slidenum">
              <a:rPr lang="en-GB" smtClean="0"/>
              <a:pPr/>
              <a:t>48</a:t>
            </a:fld>
            <a:endParaRPr lang="en-GB"/>
          </a:p>
        </p:txBody>
      </p:sp>
      <p:sp>
        <p:nvSpPr>
          <p:cNvPr id="4" name="Title 3">
            <a:extLst>
              <a:ext uri="{FF2B5EF4-FFF2-40B4-BE49-F238E27FC236}">
                <a16:creationId xmlns:a16="http://schemas.microsoft.com/office/drawing/2014/main" id="{8910BCF7-96DD-2DFF-A530-51D28CE602B3}"/>
              </a:ext>
            </a:extLst>
          </p:cNvPr>
          <p:cNvSpPr>
            <a:spLocks noGrp="1"/>
          </p:cNvSpPr>
          <p:nvPr>
            <p:ph type="title"/>
          </p:nvPr>
        </p:nvSpPr>
        <p:spPr/>
        <p:txBody>
          <a:bodyPr/>
          <a:lstStyle/>
          <a:p>
            <a:r>
              <a:rPr lang="en-US" dirty="0"/>
              <a:t>Conclusions</a:t>
            </a:r>
            <a:endParaRPr lang="en-GB" dirty="0"/>
          </a:p>
        </p:txBody>
      </p:sp>
    </p:spTree>
    <p:extLst>
      <p:ext uri="{BB962C8B-B14F-4D97-AF65-F5344CB8AC3E}">
        <p14:creationId xmlns:p14="http://schemas.microsoft.com/office/powerpoint/2010/main" val="32037496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2F24F7-173F-7D9E-842F-AA9D86EBC743}"/>
              </a:ext>
            </a:extLst>
          </p:cNvPr>
          <p:cNvSpPr>
            <a:spLocks noGrp="1"/>
          </p:cNvSpPr>
          <p:nvPr>
            <p:ph idx="1"/>
          </p:nvPr>
        </p:nvSpPr>
        <p:spPr>
          <a:xfrm>
            <a:off x="424543" y="1474839"/>
            <a:ext cx="11307536" cy="4702124"/>
          </a:xfrm>
        </p:spPr>
        <p:txBody>
          <a:bodyPr>
            <a:normAutofit/>
          </a:bodyPr>
          <a:lstStyle/>
          <a:p>
            <a:pPr algn="just">
              <a:buFont typeface="Arial" panose="020B0604020202020204" pitchFamily="34" charset="0"/>
              <a:buChar char="•"/>
            </a:pPr>
            <a:r>
              <a:rPr lang="en-GB" sz="2000" b="1" dirty="0"/>
              <a:t>Testing is not just validation</a:t>
            </a:r>
            <a:r>
              <a:rPr lang="en-GB" sz="2000" dirty="0"/>
              <a:t> — it’s a tool to guide and improve design and construction decisions.</a:t>
            </a:r>
          </a:p>
          <a:p>
            <a:pPr algn="just">
              <a:buFont typeface="Arial" panose="020B0604020202020204" pitchFamily="34" charset="0"/>
              <a:buChar char="•"/>
            </a:pPr>
            <a:endParaRPr lang="en-GB" sz="1400" dirty="0"/>
          </a:p>
          <a:p>
            <a:pPr algn="just">
              <a:buFont typeface="Arial" panose="020B0604020202020204" pitchFamily="34" charset="0"/>
              <a:buChar char="•"/>
            </a:pPr>
            <a:r>
              <a:rPr lang="en-GB" sz="2000" dirty="0"/>
              <a:t>It's important to </a:t>
            </a:r>
            <a:r>
              <a:rPr lang="en-GB" sz="2000" b="1" dirty="0"/>
              <a:t>clearly distinguish between test results and their interpretation</a:t>
            </a:r>
            <a:r>
              <a:rPr lang="en-GB" sz="2000" dirty="0"/>
              <a:t>. Both are necessary, but they serve different purposes and should be treated separately. The </a:t>
            </a:r>
            <a:r>
              <a:rPr lang="en-GB" sz="2000" b="1" dirty="0"/>
              <a:t>test</a:t>
            </a:r>
            <a:r>
              <a:rPr lang="en-GB" sz="2000" dirty="0"/>
              <a:t> must be </a:t>
            </a:r>
            <a:r>
              <a:rPr lang="en-GB" sz="2000" b="1" dirty="0"/>
              <a:t>factual. </a:t>
            </a:r>
          </a:p>
          <a:p>
            <a:pPr algn="just">
              <a:buFont typeface="Arial" panose="020B0604020202020204" pitchFamily="34" charset="0"/>
              <a:buChar char="•"/>
            </a:pPr>
            <a:endParaRPr lang="en-GB" sz="1400" b="1" dirty="0"/>
          </a:p>
          <a:p>
            <a:pPr algn="just">
              <a:buFont typeface="Arial" panose="020B0604020202020204" pitchFamily="34" charset="0"/>
              <a:buChar char="•"/>
            </a:pPr>
            <a:r>
              <a:rPr lang="en-GB" sz="2000" dirty="0"/>
              <a:t>The more </a:t>
            </a:r>
            <a:r>
              <a:rPr lang="en-GB" sz="2000" b="1" dirty="0"/>
              <a:t>observables</a:t>
            </a:r>
            <a:r>
              <a:rPr lang="en-GB" sz="2000" dirty="0"/>
              <a:t> we define, and the more accurately we measure them, the better our understanding — leading to meaningful improvements over time.</a:t>
            </a:r>
          </a:p>
          <a:p>
            <a:pPr lvl="1" algn="just"/>
            <a:r>
              <a:rPr lang="en-GB" sz="2000" dirty="0"/>
              <a:t>Wherever possible, </a:t>
            </a:r>
            <a:r>
              <a:rPr lang="en-GB" sz="2000" b="1" dirty="0"/>
              <a:t>simplify measurements and observables</a:t>
            </a:r>
            <a:r>
              <a:rPr lang="en-GB" sz="2000" dirty="0"/>
              <a:t>. When non-experts can understand and use them, the potential for broader collaboration and innovation increases.</a:t>
            </a:r>
          </a:p>
          <a:p>
            <a:pPr lvl="1" algn="just"/>
            <a:endParaRPr lang="en-GB" sz="1400" dirty="0"/>
          </a:p>
          <a:p>
            <a:pPr algn="just">
              <a:buFont typeface="Arial" panose="020B0604020202020204" pitchFamily="34" charset="0"/>
              <a:buChar char="•"/>
            </a:pPr>
            <a:r>
              <a:rPr lang="en-GB" sz="2000" b="1" dirty="0"/>
              <a:t>Superconducting magnets are complex</a:t>
            </a:r>
            <a:r>
              <a:rPr lang="en-GB" sz="2000" dirty="0"/>
              <a:t>, and multiple interdependent factors are always at play. It’s okay not to have all the answers — what matters is that we continue </a:t>
            </a:r>
            <a:r>
              <a:rPr lang="en-GB" sz="2000" b="1" dirty="0"/>
              <a:t>thinking, measuring, iterating, and working together</a:t>
            </a:r>
            <a:r>
              <a:rPr lang="en-GB" sz="2000" dirty="0"/>
              <a:t>.</a:t>
            </a:r>
          </a:p>
          <a:p>
            <a:pPr lvl="1" algn="just"/>
            <a:endParaRPr lang="en-US" sz="2000" dirty="0"/>
          </a:p>
        </p:txBody>
      </p:sp>
      <p:sp>
        <p:nvSpPr>
          <p:cNvPr id="3" name="Slide Number Placeholder 2">
            <a:extLst>
              <a:ext uri="{FF2B5EF4-FFF2-40B4-BE49-F238E27FC236}">
                <a16:creationId xmlns:a16="http://schemas.microsoft.com/office/drawing/2014/main" id="{AAA01145-C7A8-79B7-37B9-3E13BC79E01A}"/>
              </a:ext>
            </a:extLst>
          </p:cNvPr>
          <p:cNvSpPr>
            <a:spLocks noGrp="1"/>
          </p:cNvSpPr>
          <p:nvPr>
            <p:ph type="sldNum" sz="quarter" idx="12"/>
          </p:nvPr>
        </p:nvSpPr>
        <p:spPr/>
        <p:txBody>
          <a:bodyPr/>
          <a:lstStyle/>
          <a:p>
            <a:fld id="{1901C496-3C0B-4598-8BB5-4E8323612518}" type="slidenum">
              <a:rPr lang="en-GB" smtClean="0"/>
              <a:pPr/>
              <a:t>49</a:t>
            </a:fld>
            <a:endParaRPr lang="en-GB"/>
          </a:p>
        </p:txBody>
      </p:sp>
      <p:sp>
        <p:nvSpPr>
          <p:cNvPr id="4" name="Title 3">
            <a:extLst>
              <a:ext uri="{FF2B5EF4-FFF2-40B4-BE49-F238E27FC236}">
                <a16:creationId xmlns:a16="http://schemas.microsoft.com/office/drawing/2014/main" id="{3B0460DE-2172-3187-14D8-D52F2A361D1A}"/>
              </a:ext>
            </a:extLst>
          </p:cNvPr>
          <p:cNvSpPr>
            <a:spLocks noGrp="1"/>
          </p:cNvSpPr>
          <p:nvPr>
            <p:ph type="title"/>
          </p:nvPr>
        </p:nvSpPr>
        <p:spPr/>
        <p:txBody>
          <a:bodyPr/>
          <a:lstStyle/>
          <a:p>
            <a:r>
              <a:rPr lang="en-US" dirty="0"/>
              <a:t>Conclusions</a:t>
            </a:r>
            <a:endParaRPr lang="en-GB" dirty="0"/>
          </a:p>
        </p:txBody>
      </p:sp>
    </p:spTree>
    <p:extLst>
      <p:ext uri="{BB962C8B-B14F-4D97-AF65-F5344CB8AC3E}">
        <p14:creationId xmlns:p14="http://schemas.microsoft.com/office/powerpoint/2010/main" val="3183499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E9377-C6C9-D729-08C4-0F195D80C86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69BE98-5798-EDEF-4A1F-729ADA996E03}"/>
              </a:ext>
            </a:extLst>
          </p:cNvPr>
          <p:cNvSpPr>
            <a:spLocks noGrp="1"/>
          </p:cNvSpPr>
          <p:nvPr>
            <p:ph type="sldNum" sz="quarter" idx="12"/>
          </p:nvPr>
        </p:nvSpPr>
        <p:spPr/>
        <p:txBody>
          <a:bodyPr/>
          <a:lstStyle/>
          <a:p>
            <a:fld id="{1901C496-3C0B-4598-8BB5-4E8323612518}" type="slidenum">
              <a:rPr lang="en-GB" smtClean="0"/>
              <a:pPr/>
              <a:t>5</a:t>
            </a:fld>
            <a:endParaRPr lang="en-GB"/>
          </a:p>
        </p:txBody>
      </p:sp>
      <p:sp>
        <p:nvSpPr>
          <p:cNvPr id="4" name="Title 3">
            <a:extLst>
              <a:ext uri="{FF2B5EF4-FFF2-40B4-BE49-F238E27FC236}">
                <a16:creationId xmlns:a16="http://schemas.microsoft.com/office/drawing/2014/main" id="{F599EBA0-33A7-52F2-D845-0D6BBD6EB914}"/>
              </a:ext>
            </a:extLst>
          </p:cNvPr>
          <p:cNvSpPr>
            <a:spLocks noGrp="1"/>
          </p:cNvSpPr>
          <p:nvPr>
            <p:ph type="title"/>
          </p:nvPr>
        </p:nvSpPr>
        <p:spPr/>
        <p:txBody>
          <a:bodyPr/>
          <a:lstStyle/>
          <a:p>
            <a:r>
              <a:rPr lang="en-US" dirty="0"/>
              <a:t>Superconducting magnet in a nutshell</a:t>
            </a:r>
            <a:endParaRPr lang="en-GB" dirty="0"/>
          </a:p>
        </p:txBody>
      </p:sp>
      <p:pic>
        <p:nvPicPr>
          <p:cNvPr id="5" name="Content Placeholder 4">
            <a:extLst>
              <a:ext uri="{FF2B5EF4-FFF2-40B4-BE49-F238E27FC236}">
                <a16:creationId xmlns:a16="http://schemas.microsoft.com/office/drawing/2014/main" id="{E1000955-9C61-7D69-B161-16C41471D15C}"/>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6" name="Content Placeholder 2">
            <a:extLst>
              <a:ext uri="{FF2B5EF4-FFF2-40B4-BE49-F238E27FC236}">
                <a16:creationId xmlns:a16="http://schemas.microsoft.com/office/drawing/2014/main" id="{041BDAF2-6EE4-4313-BCA4-7B4CC77638BE}"/>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
        <p:nvSpPr>
          <p:cNvPr id="16" name="Content Placeholder 2">
            <a:extLst>
              <a:ext uri="{FF2B5EF4-FFF2-40B4-BE49-F238E27FC236}">
                <a16:creationId xmlns:a16="http://schemas.microsoft.com/office/drawing/2014/main" id="{21D8666C-26CA-30BE-FFB2-CB6BDEA3F54E}"/>
              </a:ext>
            </a:extLst>
          </p:cNvPr>
          <p:cNvSpPr txBox="1">
            <a:spLocks/>
          </p:cNvSpPr>
          <p:nvPr/>
        </p:nvSpPr>
        <p:spPr>
          <a:xfrm>
            <a:off x="919953" y="2027344"/>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Quantum physics: </a:t>
            </a:r>
          </a:p>
          <a:p>
            <a:pPr marL="0" indent="0" algn="ctr">
              <a:buNone/>
            </a:pPr>
            <a:r>
              <a:rPr lang="en-GB" sz="1600" dirty="0"/>
              <a:t>Superconductivity</a:t>
            </a:r>
          </a:p>
        </p:txBody>
      </p:sp>
      <p:sp>
        <p:nvSpPr>
          <p:cNvPr id="17" name="Content Placeholder 2">
            <a:extLst>
              <a:ext uri="{FF2B5EF4-FFF2-40B4-BE49-F238E27FC236}">
                <a16:creationId xmlns:a16="http://schemas.microsoft.com/office/drawing/2014/main" id="{48214D8A-47CD-1C5F-C5CA-EFBF997F0573}"/>
              </a:ext>
            </a:extLst>
          </p:cNvPr>
          <p:cNvSpPr txBox="1">
            <a:spLocks/>
          </p:cNvSpPr>
          <p:nvPr/>
        </p:nvSpPr>
        <p:spPr>
          <a:xfrm>
            <a:off x="131755" y="3253200"/>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Material science</a:t>
            </a:r>
          </a:p>
          <a:p>
            <a:pPr marL="0" indent="0" algn="ctr">
              <a:buNone/>
            </a:pPr>
            <a:r>
              <a:rPr lang="en-GB" sz="1600" dirty="0"/>
              <a:t>Superconducting materials</a:t>
            </a:r>
          </a:p>
        </p:txBody>
      </p:sp>
      <p:pic>
        <p:nvPicPr>
          <p:cNvPr id="2" name="Picture 8" descr="ssc_wire">
            <a:extLst>
              <a:ext uri="{FF2B5EF4-FFF2-40B4-BE49-F238E27FC236}">
                <a16:creationId xmlns:a16="http://schemas.microsoft.com/office/drawing/2014/main" id="{53084E36-F498-C9C4-10AD-91F40D46CE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6704" y="1951783"/>
            <a:ext cx="1705338" cy="167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a:extLst>
              <a:ext uri="{FF2B5EF4-FFF2-40B4-BE49-F238E27FC236}">
                <a16:creationId xmlns:a16="http://schemas.microsoft.com/office/drawing/2014/main" id="{D47F212F-2F1A-1441-9177-AC964BD1BA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2618" y="2564494"/>
            <a:ext cx="2743201" cy="18691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D0293D9A-D539-D0F6-64B1-C4803A9562FA}"/>
              </a:ext>
            </a:extLst>
          </p:cNvPr>
          <p:cNvPicPr>
            <a:picLocks noChangeAspect="1"/>
          </p:cNvPicPr>
          <p:nvPr/>
        </p:nvPicPr>
        <p:blipFill>
          <a:blip r:embed="rId5"/>
          <a:stretch>
            <a:fillRect/>
          </a:stretch>
        </p:blipFill>
        <p:spPr>
          <a:xfrm>
            <a:off x="5384850" y="4537362"/>
            <a:ext cx="3294807" cy="1859254"/>
          </a:xfrm>
          <a:prstGeom prst="rect">
            <a:avLst/>
          </a:prstGeom>
        </p:spPr>
      </p:pic>
      <p:cxnSp>
        <p:nvCxnSpPr>
          <p:cNvPr id="19" name="Connector: Curved 18">
            <a:extLst>
              <a:ext uri="{FF2B5EF4-FFF2-40B4-BE49-F238E27FC236}">
                <a16:creationId xmlns:a16="http://schemas.microsoft.com/office/drawing/2014/main" id="{5C82ABE8-7968-E0EA-73C8-1E73573529C5}"/>
              </a:ext>
            </a:extLst>
          </p:cNvPr>
          <p:cNvCxnSpPr>
            <a:cxnSpLocks/>
          </p:cNvCxnSpPr>
          <p:nvPr/>
        </p:nvCxnSpPr>
        <p:spPr>
          <a:xfrm rot="5400000" flipH="1" flipV="1">
            <a:off x="6456499" y="3685774"/>
            <a:ext cx="841422" cy="887938"/>
          </a:xfrm>
          <a:prstGeom prst="curvedConnector2">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5" name="Connector: Curved 24">
            <a:extLst>
              <a:ext uri="{FF2B5EF4-FFF2-40B4-BE49-F238E27FC236}">
                <a16:creationId xmlns:a16="http://schemas.microsoft.com/office/drawing/2014/main" id="{10F6DFC7-FB32-996A-F833-C6D62C654690}"/>
              </a:ext>
            </a:extLst>
          </p:cNvPr>
          <p:cNvCxnSpPr>
            <a:cxnSpLocks/>
            <a:stCxn id="8" idx="0"/>
            <a:endCxn id="2" idx="0"/>
          </p:cNvCxnSpPr>
          <p:nvPr/>
        </p:nvCxnSpPr>
        <p:spPr>
          <a:xfrm rot="5400000" flipH="1" flipV="1">
            <a:off x="9305441" y="1090562"/>
            <a:ext cx="612711" cy="2335154"/>
          </a:xfrm>
          <a:prstGeom prst="curvedConnector3">
            <a:avLst>
              <a:gd name="adj1" fmla="val 137310"/>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8" name="Connector: Curved 27">
            <a:extLst>
              <a:ext uri="{FF2B5EF4-FFF2-40B4-BE49-F238E27FC236}">
                <a16:creationId xmlns:a16="http://schemas.microsoft.com/office/drawing/2014/main" id="{5A69E353-0E92-6F06-4ADF-C85B60D664B5}"/>
              </a:ext>
            </a:extLst>
          </p:cNvPr>
          <p:cNvCxnSpPr>
            <a:cxnSpLocks/>
          </p:cNvCxnSpPr>
          <p:nvPr/>
        </p:nvCxnSpPr>
        <p:spPr>
          <a:xfrm rot="16200000" flipH="1">
            <a:off x="4952540" y="4118144"/>
            <a:ext cx="576925" cy="287694"/>
          </a:xfrm>
          <a:prstGeom prst="curvedConnector3">
            <a:avLst>
              <a:gd name="adj1" fmla="val 50000"/>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43462085-F50B-A578-F36A-9D8E5A77D13D}"/>
              </a:ext>
            </a:extLst>
          </p:cNvPr>
          <p:cNvSpPr txBox="1"/>
          <p:nvPr/>
        </p:nvSpPr>
        <p:spPr>
          <a:xfrm>
            <a:off x="7296359" y="6086970"/>
            <a:ext cx="582211"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Coil</a:t>
            </a:r>
            <a:endParaRPr lang="en-GB" dirty="0">
              <a:solidFill>
                <a:schemeClr val="bg1"/>
              </a:solidFill>
              <a:latin typeface="Times New Roman" panose="02020603050405020304" pitchFamily="18" charset="0"/>
              <a:cs typeface="Times New Roman" panose="02020603050405020304" pitchFamily="18" charset="0"/>
            </a:endParaRPr>
          </a:p>
        </p:txBody>
      </p:sp>
      <p:sp>
        <p:nvSpPr>
          <p:cNvPr id="32" name="TextBox 31">
            <a:extLst>
              <a:ext uri="{FF2B5EF4-FFF2-40B4-BE49-F238E27FC236}">
                <a16:creationId xmlns:a16="http://schemas.microsoft.com/office/drawing/2014/main" id="{8A1EF971-F9C7-1675-D82A-9A115EBC211A}"/>
              </a:ext>
            </a:extLst>
          </p:cNvPr>
          <p:cNvSpPr txBox="1"/>
          <p:nvPr/>
        </p:nvSpPr>
        <p:spPr>
          <a:xfrm>
            <a:off x="7072618" y="4090134"/>
            <a:ext cx="723275"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Cable</a:t>
            </a:r>
            <a:endParaRPr lang="en-GB" dirty="0">
              <a:solidFill>
                <a:schemeClr val="bg1"/>
              </a:solidFill>
              <a:latin typeface="Times New Roman" panose="02020603050405020304" pitchFamily="18" charset="0"/>
              <a:cs typeface="Times New Roman" panose="02020603050405020304" pitchFamily="18" charset="0"/>
            </a:endParaRPr>
          </a:p>
        </p:txBody>
      </p:sp>
      <p:sp>
        <p:nvSpPr>
          <p:cNvPr id="33" name="TextBox 32">
            <a:extLst>
              <a:ext uri="{FF2B5EF4-FFF2-40B4-BE49-F238E27FC236}">
                <a16:creationId xmlns:a16="http://schemas.microsoft.com/office/drawing/2014/main" id="{677E2C35-990E-59CE-B9AA-4C051AB63210}"/>
              </a:ext>
            </a:extLst>
          </p:cNvPr>
          <p:cNvSpPr txBox="1"/>
          <p:nvPr/>
        </p:nvSpPr>
        <p:spPr>
          <a:xfrm>
            <a:off x="9830130" y="3334567"/>
            <a:ext cx="787395"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Strand</a:t>
            </a:r>
            <a:endParaRPr lang="en-GB" dirty="0">
              <a:solidFill>
                <a:schemeClr val="bg1"/>
              </a:solidFill>
              <a:latin typeface="Times New Roman" panose="02020603050405020304" pitchFamily="18" charset="0"/>
              <a:cs typeface="Times New Roman" panose="02020603050405020304" pitchFamily="18" charset="0"/>
            </a:endParaRPr>
          </a:p>
        </p:txBody>
      </p:sp>
      <p:pic>
        <p:nvPicPr>
          <p:cNvPr id="36" name="Picture 35">
            <a:extLst>
              <a:ext uri="{FF2B5EF4-FFF2-40B4-BE49-F238E27FC236}">
                <a16:creationId xmlns:a16="http://schemas.microsoft.com/office/drawing/2014/main" id="{3BA14CB2-4857-95DE-9416-ED78A9CE545E}"/>
              </a:ext>
            </a:extLst>
          </p:cNvPr>
          <p:cNvPicPr>
            <a:picLocks noChangeAspect="1"/>
          </p:cNvPicPr>
          <p:nvPr/>
        </p:nvPicPr>
        <p:blipFill rotWithShape="1">
          <a:blip r:embed="rId6"/>
          <a:srcRect l="25151" t="15981" r="40550" b="40278"/>
          <a:stretch/>
        </p:blipFill>
        <p:spPr>
          <a:xfrm>
            <a:off x="3068607" y="4550454"/>
            <a:ext cx="2316244" cy="1846162"/>
          </a:xfrm>
          <a:prstGeom prst="rect">
            <a:avLst/>
          </a:prstGeom>
        </p:spPr>
      </p:pic>
    </p:spTree>
    <p:extLst>
      <p:ext uri="{BB962C8B-B14F-4D97-AF65-F5344CB8AC3E}">
        <p14:creationId xmlns:p14="http://schemas.microsoft.com/office/powerpoint/2010/main" val="28371045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5731B2-5A15-226D-4B70-9CBE549B2370}"/>
              </a:ext>
            </a:extLst>
          </p:cNvPr>
          <p:cNvSpPr>
            <a:spLocks noGrp="1"/>
          </p:cNvSpPr>
          <p:nvPr>
            <p:ph idx="1"/>
          </p:nvPr>
        </p:nvSpPr>
        <p:spPr/>
        <p:txBody>
          <a:bodyPr/>
          <a:lstStyle/>
          <a:p>
            <a:r>
              <a:rPr lang="en-GB" sz="2800" dirty="0"/>
              <a:t>USPAS - Superconducting Magnets for Particle Accelerators </a:t>
            </a:r>
            <a:r>
              <a:rPr lang="en-GB" sz="2800" dirty="0">
                <a:hlinkClick r:id="rId2"/>
              </a:rPr>
              <a:t>https://indico.cern.ch/event/440690/</a:t>
            </a:r>
            <a:r>
              <a:rPr lang="en-GB" sz="2800" dirty="0"/>
              <a:t> </a:t>
            </a:r>
          </a:p>
          <a:p>
            <a:r>
              <a:rPr lang="en-US" sz="2800" dirty="0"/>
              <a:t>E. Todesco,</a:t>
            </a:r>
            <a:r>
              <a:rPr lang="fr-CH" sz="2800" dirty="0"/>
              <a:t> </a:t>
            </a:r>
            <a:r>
              <a:rPr lang="en-US" altLang="en-US" sz="2800" dirty="0"/>
              <a:t>“</a:t>
            </a:r>
            <a:r>
              <a:rPr lang="en-US" sz="2800" dirty="0"/>
              <a:t>Masterclass – Design of superconducting magnets for particle accelerators</a:t>
            </a:r>
            <a:r>
              <a:rPr lang="en-US" altLang="en-US" sz="2800" dirty="0"/>
              <a:t>”</a:t>
            </a:r>
            <a:r>
              <a:rPr lang="en-US" sz="2800" dirty="0"/>
              <a:t> </a:t>
            </a:r>
            <a:r>
              <a:rPr lang="en-US" sz="2800" dirty="0">
                <a:hlinkClick r:id="rId3"/>
              </a:rPr>
              <a:t>https://indico.cern.ch/category/12408/</a:t>
            </a:r>
            <a:r>
              <a:rPr lang="en-US" sz="2800" dirty="0"/>
              <a:t> </a:t>
            </a:r>
          </a:p>
          <a:p>
            <a:r>
              <a:rPr lang="en-GB" dirty="0"/>
              <a:t>CERN Accelerator School on 'Normal- and Superconducting Magnets’, </a:t>
            </a:r>
            <a:r>
              <a:rPr lang="en-GB" dirty="0">
                <a:hlinkClick r:id="rId4"/>
              </a:rPr>
              <a:t>https://indico.cern.ch/event/1227234/</a:t>
            </a:r>
            <a:r>
              <a:rPr lang="en-GB" dirty="0"/>
              <a:t> </a:t>
            </a:r>
          </a:p>
        </p:txBody>
      </p:sp>
      <p:sp>
        <p:nvSpPr>
          <p:cNvPr id="3" name="Slide Number Placeholder 2">
            <a:extLst>
              <a:ext uri="{FF2B5EF4-FFF2-40B4-BE49-F238E27FC236}">
                <a16:creationId xmlns:a16="http://schemas.microsoft.com/office/drawing/2014/main" id="{365EA8CB-D58C-CE73-1890-115AA7D455E1}"/>
              </a:ext>
            </a:extLst>
          </p:cNvPr>
          <p:cNvSpPr>
            <a:spLocks noGrp="1"/>
          </p:cNvSpPr>
          <p:nvPr>
            <p:ph type="sldNum" sz="quarter" idx="12"/>
          </p:nvPr>
        </p:nvSpPr>
        <p:spPr/>
        <p:txBody>
          <a:bodyPr/>
          <a:lstStyle/>
          <a:p>
            <a:fld id="{1901C496-3C0B-4598-8BB5-4E8323612518}" type="slidenum">
              <a:rPr lang="en-GB" smtClean="0"/>
              <a:pPr/>
              <a:t>50</a:t>
            </a:fld>
            <a:endParaRPr lang="en-GB"/>
          </a:p>
        </p:txBody>
      </p:sp>
      <p:sp>
        <p:nvSpPr>
          <p:cNvPr id="4" name="Title 3">
            <a:extLst>
              <a:ext uri="{FF2B5EF4-FFF2-40B4-BE49-F238E27FC236}">
                <a16:creationId xmlns:a16="http://schemas.microsoft.com/office/drawing/2014/main" id="{1ADF9ED1-B2E7-080D-A2DA-6D611FD65650}"/>
              </a:ext>
            </a:extLst>
          </p:cNvPr>
          <p:cNvSpPr>
            <a:spLocks noGrp="1"/>
          </p:cNvSpPr>
          <p:nvPr>
            <p:ph type="title"/>
          </p:nvPr>
        </p:nvSpPr>
        <p:spPr/>
        <p:txBody>
          <a:bodyPr/>
          <a:lstStyle/>
          <a:p>
            <a:r>
              <a:rPr lang="en-US" dirty="0"/>
              <a:t>Few references</a:t>
            </a:r>
            <a:endParaRPr lang="en-GB" dirty="0"/>
          </a:p>
        </p:txBody>
      </p:sp>
    </p:spTree>
    <p:extLst>
      <p:ext uri="{BB962C8B-B14F-4D97-AF65-F5344CB8AC3E}">
        <p14:creationId xmlns:p14="http://schemas.microsoft.com/office/powerpoint/2010/main" val="16849214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62ED8-A718-13C8-D4E4-0D4E1C9B72DE}"/>
              </a:ext>
            </a:extLst>
          </p:cNvPr>
          <p:cNvSpPr>
            <a:spLocks noGrp="1"/>
          </p:cNvSpPr>
          <p:nvPr>
            <p:ph type="ctrTitle"/>
          </p:nvPr>
        </p:nvSpPr>
        <p:spPr/>
        <p:txBody>
          <a:bodyPr>
            <a:normAutofit/>
          </a:bodyPr>
          <a:lstStyle/>
          <a:p>
            <a:r>
              <a:rPr lang="en-US" b="1" dirty="0">
                <a:solidFill>
                  <a:srgbClr val="002060"/>
                </a:solidFill>
                <a:ea typeface="+mn-ea"/>
              </a:rPr>
              <a:t>Additional slides</a:t>
            </a:r>
            <a:endParaRPr lang="en-GB" b="1" dirty="0">
              <a:solidFill>
                <a:srgbClr val="002060"/>
              </a:solidFill>
              <a:ea typeface="+mn-ea"/>
            </a:endParaRPr>
          </a:p>
        </p:txBody>
      </p:sp>
      <p:sp>
        <p:nvSpPr>
          <p:cNvPr id="3" name="Subtitle 2">
            <a:extLst>
              <a:ext uri="{FF2B5EF4-FFF2-40B4-BE49-F238E27FC236}">
                <a16:creationId xmlns:a16="http://schemas.microsoft.com/office/drawing/2014/main" id="{4E1035B2-78D6-D926-BEF6-772BB9B9F4A2}"/>
              </a:ext>
            </a:extLst>
          </p:cNvPr>
          <p:cNvSpPr>
            <a:spLocks noGrp="1"/>
          </p:cNvSpPr>
          <p:nvPr>
            <p:ph type="subTitle" idx="1"/>
          </p:nvPr>
        </p:nvSpPr>
        <p:spPr/>
        <p:txBody>
          <a:bodyPr/>
          <a:lstStyle/>
          <a:p>
            <a:endParaRPr lang="en-GB" dirty="0"/>
          </a:p>
        </p:txBody>
      </p:sp>
      <p:sp>
        <p:nvSpPr>
          <p:cNvPr id="4" name="Slide Number Placeholder 3">
            <a:extLst>
              <a:ext uri="{FF2B5EF4-FFF2-40B4-BE49-F238E27FC236}">
                <a16:creationId xmlns:a16="http://schemas.microsoft.com/office/drawing/2014/main" id="{80B2556C-37C5-C61D-1553-097A4547B1DE}"/>
              </a:ext>
            </a:extLst>
          </p:cNvPr>
          <p:cNvSpPr>
            <a:spLocks noGrp="1"/>
          </p:cNvSpPr>
          <p:nvPr>
            <p:ph type="sldNum" sz="quarter" idx="12"/>
          </p:nvPr>
        </p:nvSpPr>
        <p:spPr/>
        <p:txBody>
          <a:bodyPr/>
          <a:lstStyle/>
          <a:p>
            <a:fld id="{1901C496-3C0B-4598-8BB5-4E8323612518}" type="slidenum">
              <a:rPr lang="en-GB" smtClean="0"/>
              <a:t>51</a:t>
            </a:fld>
            <a:endParaRPr lang="en-GB"/>
          </a:p>
        </p:txBody>
      </p:sp>
    </p:spTree>
    <p:extLst>
      <p:ext uri="{BB962C8B-B14F-4D97-AF65-F5344CB8AC3E}">
        <p14:creationId xmlns:p14="http://schemas.microsoft.com/office/powerpoint/2010/main" val="30846742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0CC630-0DB2-5680-A536-C3C6E8288D89}"/>
              </a:ext>
            </a:extLst>
          </p:cNvPr>
          <p:cNvSpPr>
            <a:spLocks noGrp="1"/>
          </p:cNvSpPr>
          <p:nvPr>
            <p:ph idx="1"/>
          </p:nvPr>
        </p:nvSpPr>
        <p:spPr/>
        <p:txBody>
          <a:bodyPr>
            <a:normAutofit fontScale="62500" lnSpcReduction="20000"/>
          </a:bodyPr>
          <a:lstStyle/>
          <a:p>
            <a:pPr algn="just">
              <a:buNone/>
            </a:pPr>
            <a:r>
              <a:rPr lang="en-GB" b="1" i="0" u="sng" dirty="0">
                <a:solidFill>
                  <a:schemeClr val="tx1"/>
                </a:solidFill>
                <a:effectLst/>
              </a:rPr>
              <a:t>About the lecture:</a:t>
            </a:r>
          </a:p>
          <a:p>
            <a:pPr algn="just">
              <a:buNone/>
            </a:pPr>
            <a:br>
              <a:rPr lang="en-GB" b="0" i="0" dirty="0">
                <a:solidFill>
                  <a:schemeClr val="tx1"/>
                </a:solidFill>
                <a:effectLst/>
              </a:rPr>
            </a:br>
            <a:r>
              <a:rPr lang="en-GB" b="0" i="0" dirty="0">
                <a:solidFill>
                  <a:schemeClr val="tx1"/>
                </a:solidFill>
                <a:effectLst/>
              </a:rPr>
              <a:t>Superconducting magnets are at the heart of advanced scientific and industrial applications — their development presents great challenges. These are inherently complex, </a:t>
            </a:r>
            <a:r>
              <a:rPr lang="en-GB" b="0" i="0" dirty="0" err="1">
                <a:solidFill>
                  <a:schemeClr val="tx1"/>
                </a:solidFill>
                <a:effectLst/>
              </a:rPr>
              <a:t>multiphysics</a:t>
            </a:r>
            <a:r>
              <a:rPr lang="en-GB" b="0" i="0" dirty="0">
                <a:solidFill>
                  <a:schemeClr val="tx1"/>
                </a:solidFill>
                <a:effectLst/>
              </a:rPr>
              <a:t> systems in which many parameters remain uncertain or only partially understood. Achieving reliable, high-performance operation requires meticulous design and engineering across a wide range of disciplines. At the same time, cost constraints demand careful performance optimization: simply adding operational margin is often prohibitively expensive, making the search for the optimal design a critical part of the development process.</a:t>
            </a:r>
          </a:p>
          <a:p>
            <a:pPr algn="just">
              <a:buNone/>
            </a:pPr>
            <a:br>
              <a:rPr lang="en-GB" b="0" i="0" dirty="0">
                <a:solidFill>
                  <a:schemeClr val="tx1"/>
                </a:solidFill>
                <a:effectLst/>
              </a:rPr>
            </a:br>
            <a:r>
              <a:rPr lang="en-GB" b="0" i="0" dirty="0">
                <a:solidFill>
                  <a:schemeClr val="tx1"/>
                </a:solidFill>
                <a:effectLst/>
              </a:rPr>
              <a:t>As one of the first lectures in this series focused on superconducting magnet test stands, this talk will provide an introduction to essential concepts such as training and quench, and will frame the critical role of testing in the broader magnet lifecycle. Drawing on my experience in magnet design and construction, I will outline the key information that designers and builders need from testing facilities in order to refine designs, ensure reliability, and ultimately enable the construction of affordable and effective superconducting systems.</a:t>
            </a:r>
          </a:p>
          <a:p>
            <a:pPr marL="0" indent="0" algn="just">
              <a:buNone/>
            </a:pPr>
            <a:r>
              <a:rPr lang="en-GB" b="1" i="0" u="sng" dirty="0">
                <a:solidFill>
                  <a:schemeClr val="tx1"/>
                </a:solidFill>
                <a:effectLst/>
              </a:rPr>
              <a:t>About the speaker</a:t>
            </a:r>
          </a:p>
          <a:p>
            <a:pPr marL="0" indent="0" algn="just">
              <a:buNone/>
            </a:pPr>
            <a:br>
              <a:rPr lang="en-GB" b="0" i="0" dirty="0">
                <a:solidFill>
                  <a:schemeClr val="tx1"/>
                </a:solidFill>
                <a:effectLst/>
              </a:rPr>
            </a:br>
            <a:r>
              <a:rPr lang="en-GB" b="0" i="0" dirty="0">
                <a:solidFill>
                  <a:schemeClr val="tx1"/>
                </a:solidFill>
                <a:effectLst/>
              </a:rPr>
              <a:t>Susana joined the CERN magnet group in 2010 to work on the preparation activities for the Large Hadron Collider (LHC) First Long Shut down. In 2012 she started working in the Magnet Design and Technology Section, on the development of high field Nb3Sn accelerator magnets. Susana leads now the HL-LHC WP3 (link), in charge of the IR magnets for the upgrade in the LHC. She is also responsible for the Large Magnet Facility section at CERN, overseeing the construction of magnets and cold masses for the HL-LHC project.</a:t>
            </a:r>
          </a:p>
          <a:p>
            <a:pPr algn="just"/>
            <a:endParaRPr lang="en-GB" dirty="0">
              <a:solidFill>
                <a:schemeClr val="tx1"/>
              </a:solidFill>
            </a:endParaRPr>
          </a:p>
        </p:txBody>
      </p:sp>
      <p:sp>
        <p:nvSpPr>
          <p:cNvPr id="3" name="Slide Number Placeholder 2">
            <a:extLst>
              <a:ext uri="{FF2B5EF4-FFF2-40B4-BE49-F238E27FC236}">
                <a16:creationId xmlns:a16="http://schemas.microsoft.com/office/drawing/2014/main" id="{2ED0281B-0FB3-D363-0865-559B2AF2947B}"/>
              </a:ext>
            </a:extLst>
          </p:cNvPr>
          <p:cNvSpPr>
            <a:spLocks noGrp="1"/>
          </p:cNvSpPr>
          <p:nvPr>
            <p:ph type="sldNum" sz="quarter" idx="12"/>
          </p:nvPr>
        </p:nvSpPr>
        <p:spPr/>
        <p:txBody>
          <a:bodyPr/>
          <a:lstStyle/>
          <a:p>
            <a:fld id="{1901C496-3C0B-4598-8BB5-4E8323612518}" type="slidenum">
              <a:rPr lang="en-GB" smtClean="0"/>
              <a:pPr/>
              <a:t>52</a:t>
            </a:fld>
            <a:endParaRPr lang="en-GB"/>
          </a:p>
        </p:txBody>
      </p:sp>
      <p:sp>
        <p:nvSpPr>
          <p:cNvPr id="4" name="Title 3">
            <a:extLst>
              <a:ext uri="{FF2B5EF4-FFF2-40B4-BE49-F238E27FC236}">
                <a16:creationId xmlns:a16="http://schemas.microsoft.com/office/drawing/2014/main" id="{B36C699D-14AD-7A32-465F-053855113283}"/>
              </a:ext>
            </a:extLst>
          </p:cNvPr>
          <p:cNvSpPr>
            <a:spLocks noGrp="1"/>
          </p:cNvSpPr>
          <p:nvPr>
            <p:ph type="title"/>
          </p:nvPr>
        </p:nvSpPr>
        <p:spPr/>
        <p:txBody>
          <a:bodyPr/>
          <a:lstStyle/>
          <a:p>
            <a:r>
              <a:rPr lang="en-US" dirty="0"/>
              <a:t>Abstract</a:t>
            </a:r>
            <a:endParaRPr lang="en-GB" dirty="0"/>
          </a:p>
        </p:txBody>
      </p:sp>
    </p:spTree>
    <p:extLst>
      <p:ext uri="{BB962C8B-B14F-4D97-AF65-F5344CB8AC3E}">
        <p14:creationId xmlns:p14="http://schemas.microsoft.com/office/powerpoint/2010/main" val="7519340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4B3A77-5B84-765A-FCC4-82624D8D2044}"/>
              </a:ext>
            </a:extLst>
          </p:cNvPr>
          <p:cNvSpPr>
            <a:spLocks noGrp="1"/>
          </p:cNvSpPr>
          <p:nvPr>
            <p:ph idx="1"/>
          </p:nvPr>
        </p:nvSpPr>
        <p:spPr>
          <a:xfrm>
            <a:off x="424543" y="1367546"/>
            <a:ext cx="4680790" cy="4903945"/>
          </a:xfrm>
        </p:spPr>
        <p:txBody>
          <a:bodyPr>
            <a:normAutofit lnSpcReduction="10000"/>
          </a:bodyPr>
          <a:lstStyle/>
          <a:p>
            <a:pPr algn="just"/>
            <a:r>
              <a:rPr lang="en-US" sz="2000" dirty="0">
                <a:solidFill>
                  <a:srgbClr val="FF0000"/>
                </a:solidFill>
              </a:rPr>
              <a:t>Wind and react technology </a:t>
            </a:r>
            <a:r>
              <a:rPr lang="en-US" sz="2000" dirty="0">
                <a:sym typeface="Wingdings" panose="05000000000000000000" pitchFamily="2" charset="2"/>
              </a:rPr>
              <a:t> coil undergo a heat treatment step to </a:t>
            </a:r>
            <a:r>
              <a:rPr lang="en-GB" sz="2000" dirty="0">
                <a:ea typeface="Cambria Math" panose="02040503050406030204" pitchFamily="18" charset="0"/>
              </a:rPr>
              <a:t>≈ 650 </a:t>
            </a:r>
            <a:r>
              <a:rPr lang="en-US" altLang="en-US" sz="2000" dirty="0"/>
              <a:t>º C</a:t>
            </a:r>
            <a:r>
              <a:rPr lang="en-GB" sz="2000" dirty="0">
                <a:ea typeface="Cambria Math" panose="02040503050406030204" pitchFamily="18" charset="0"/>
              </a:rPr>
              <a:t> to form the superconducting phase</a:t>
            </a:r>
          </a:p>
          <a:p>
            <a:pPr algn="just"/>
            <a:endParaRPr lang="en-GB" sz="700" dirty="0">
              <a:ea typeface="Cambria Math" panose="02040503050406030204" pitchFamily="18" charset="0"/>
            </a:endParaRPr>
          </a:p>
          <a:p>
            <a:pPr lvl="1" algn="just"/>
            <a:r>
              <a:rPr lang="en-GB" sz="1800" dirty="0">
                <a:solidFill>
                  <a:srgbClr val="FF0000"/>
                </a:solidFill>
                <a:ea typeface="Cambria Math" panose="02040503050406030204" pitchFamily="18" charset="0"/>
              </a:rPr>
              <a:t>Volumetric expansion</a:t>
            </a:r>
            <a:r>
              <a:rPr lang="en-GB" sz="1800" dirty="0">
                <a:ea typeface="Cambria Math" panose="02040503050406030204" pitchFamily="18" charset="0"/>
              </a:rPr>
              <a:t> of the conductor of ≈ 3 %, tooling must provide enough space to avoid over-compaction, potential cause of degraded performance</a:t>
            </a:r>
          </a:p>
          <a:p>
            <a:pPr lvl="1" algn="just"/>
            <a:endParaRPr lang="en-GB" sz="1800" dirty="0">
              <a:ea typeface="Cambria Math" panose="02040503050406030204" pitchFamily="18" charset="0"/>
            </a:endParaRPr>
          </a:p>
          <a:p>
            <a:pPr lvl="1" algn="just"/>
            <a:r>
              <a:rPr lang="en-GB" sz="1800" dirty="0">
                <a:ea typeface="Cambria Math" panose="02040503050406030204" pitchFamily="18" charset="0"/>
              </a:rPr>
              <a:t>Limited choice of materials (operation range 1.9 K - 950 K), but must provide good </a:t>
            </a:r>
            <a:r>
              <a:rPr lang="en-GB" sz="1800" dirty="0">
                <a:solidFill>
                  <a:srgbClr val="FF0000"/>
                </a:solidFill>
                <a:ea typeface="Cambria Math" panose="02040503050406030204" pitchFamily="18" charset="0"/>
              </a:rPr>
              <a:t>electrical insulation</a:t>
            </a:r>
          </a:p>
          <a:p>
            <a:pPr lvl="1" algn="just"/>
            <a:endParaRPr lang="en-GB" sz="1800" dirty="0">
              <a:ea typeface="Cambria Math" panose="02040503050406030204" pitchFamily="18" charset="0"/>
            </a:endParaRPr>
          </a:p>
          <a:p>
            <a:pPr algn="just"/>
            <a:r>
              <a:rPr lang="en-GB" sz="2000" dirty="0"/>
              <a:t>Stringent protection requirements (time margin to reach 350 K T</a:t>
            </a:r>
            <a:r>
              <a:rPr lang="en-GB" sz="2000" baseline="-25000" dirty="0"/>
              <a:t>hot</a:t>
            </a:r>
            <a:r>
              <a:rPr lang="en-GB" sz="2000" dirty="0"/>
              <a:t> is 40 </a:t>
            </a:r>
            <a:r>
              <a:rPr lang="en-GB" sz="2000" dirty="0" err="1"/>
              <a:t>ms</a:t>
            </a:r>
            <a:r>
              <a:rPr lang="en-GB" sz="2000" dirty="0"/>
              <a:t> instead of 90 </a:t>
            </a:r>
            <a:r>
              <a:rPr lang="en-GB" sz="2000" dirty="0" err="1"/>
              <a:t>ms</a:t>
            </a:r>
            <a:r>
              <a:rPr lang="en-GB" sz="2000" dirty="0"/>
              <a:t> for the LHC-MB dipoles) call for </a:t>
            </a:r>
            <a:r>
              <a:rPr lang="en-GB" sz="2000" dirty="0">
                <a:solidFill>
                  <a:srgbClr val="FF0000"/>
                </a:solidFill>
              </a:rPr>
              <a:t>quench protection heaters</a:t>
            </a:r>
            <a:r>
              <a:rPr lang="en-GB" sz="2000" dirty="0"/>
              <a:t> placed as close as possible to the coil</a:t>
            </a:r>
          </a:p>
          <a:p>
            <a:pPr lvl="1" algn="just"/>
            <a:endParaRPr lang="en-GB" sz="1800" dirty="0">
              <a:ea typeface="Cambria Math" panose="02040503050406030204" pitchFamily="18" charset="0"/>
            </a:endParaRPr>
          </a:p>
          <a:p>
            <a:pPr lvl="1" algn="just"/>
            <a:endParaRPr lang="en-GB" sz="1800" dirty="0">
              <a:ea typeface="Cambria Math" panose="02040503050406030204" pitchFamily="18" charset="0"/>
            </a:endParaRPr>
          </a:p>
          <a:p>
            <a:pPr lvl="1" algn="just"/>
            <a:endParaRPr lang="en-GB" sz="1800" dirty="0"/>
          </a:p>
        </p:txBody>
      </p:sp>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p:txBody>
          <a:bodyPr/>
          <a:lstStyle/>
          <a:p>
            <a:fld id="{1901C496-3C0B-4598-8BB5-4E8323612518}" type="slidenum">
              <a:rPr lang="en-GB" smtClean="0"/>
              <a:pPr/>
              <a:t>53</a:t>
            </a:fld>
            <a:endParaRPr lang="en-GB"/>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r>
              <a:rPr lang="en-US" dirty="0"/>
              <a:t>The 12 T challenge – coil fabrication</a:t>
            </a:r>
            <a:endParaRPr lang="en-GB" dirty="0"/>
          </a:p>
        </p:txBody>
      </p:sp>
      <p:pic>
        <p:nvPicPr>
          <p:cNvPr id="5" name="Picture 3" descr="G:\Workspaces\s\shortmod\Develop\labo 927\HFM\MQXF\MQXFS\Magnets_Construction\MQXFS_Coils\HCMQXFS136-CR000103\09_Post_Impregnation\P1090728.JPG">
            <a:extLst>
              <a:ext uri="{FF2B5EF4-FFF2-40B4-BE49-F238E27FC236}">
                <a16:creationId xmlns:a16="http://schemas.microsoft.com/office/drawing/2014/main" id="{C04EA723-D00C-182E-036B-514A5443DDB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918" t="12989" b="25685"/>
          <a:stretch/>
        </p:blipFill>
        <p:spPr bwMode="auto">
          <a:xfrm rot="5400000">
            <a:off x="8464627" y="2354204"/>
            <a:ext cx="4903943" cy="23476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G:\Workspaces\s\shortmod\Develop\labo 927\HFM\MQXF\MQXFS\Magnets_Construction\MQXFS_Coils\HCMQXFS136-CR000103\06_Reaction\Apres_reaction\IMG-20150225-WA0002.jpg">
            <a:extLst>
              <a:ext uri="{FF2B5EF4-FFF2-40B4-BE49-F238E27FC236}">
                <a16:creationId xmlns:a16="http://schemas.microsoft.com/office/drawing/2014/main" id="{C5043F08-14E6-9ADE-E758-C550F5B1D88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199" t="8105" r="33688" b="20226"/>
          <a:stretch/>
        </p:blipFill>
        <p:spPr bwMode="auto">
          <a:xfrm>
            <a:off x="7665233" y="1076034"/>
            <a:ext cx="2007273" cy="490394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G:\Workspaces\s\shortmod\Develop\labo 927\HFM\MQXF\MQXFS\Magnets_Construction\MQXFS_Coils\HCMQXFS136-CR000104\06_Reaction\Mise_en_reaction\DSCN1021.JPG">
            <a:extLst>
              <a:ext uri="{FF2B5EF4-FFF2-40B4-BE49-F238E27FC236}">
                <a16:creationId xmlns:a16="http://schemas.microsoft.com/office/drawing/2014/main" id="{8BF9EC1E-3BCF-BA81-E722-FFA9CAFC0C2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24" t="31838" r="13840" b="34081"/>
          <a:stretch/>
        </p:blipFill>
        <p:spPr bwMode="auto">
          <a:xfrm rot="5400000">
            <a:off x="4064188" y="2522787"/>
            <a:ext cx="4903944" cy="198222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46559AA-95EE-A50C-A1AA-0846BD868175}"/>
              </a:ext>
            </a:extLst>
          </p:cNvPr>
          <p:cNvSpPr txBox="1"/>
          <p:nvPr/>
        </p:nvSpPr>
        <p:spPr>
          <a:xfrm>
            <a:off x="5833922" y="6028587"/>
            <a:ext cx="1491323" cy="369332"/>
          </a:xfrm>
          <a:prstGeom prst="rect">
            <a:avLst/>
          </a:prstGeom>
          <a:noFill/>
        </p:spPr>
        <p:txBody>
          <a:bodyPr wrap="square" rtlCol="0">
            <a:spAutoFit/>
          </a:bodyPr>
          <a:lstStyle/>
          <a:p>
            <a:r>
              <a:rPr lang="en-GB" b="1" dirty="0">
                <a:solidFill>
                  <a:srgbClr val="002060"/>
                </a:solidFill>
                <a:latin typeface="Times New Roman" panose="02020603050405020304" pitchFamily="18" charset="0"/>
                <a:cs typeface="Times New Roman" panose="02020603050405020304" pitchFamily="18" charset="0"/>
              </a:rPr>
              <a:t>After curing</a:t>
            </a:r>
          </a:p>
        </p:txBody>
      </p:sp>
      <p:sp>
        <p:nvSpPr>
          <p:cNvPr id="9" name="TextBox 8">
            <a:extLst>
              <a:ext uri="{FF2B5EF4-FFF2-40B4-BE49-F238E27FC236}">
                <a16:creationId xmlns:a16="http://schemas.microsoft.com/office/drawing/2014/main" id="{07E8A121-8377-500F-9916-604A965F8177}"/>
              </a:ext>
            </a:extLst>
          </p:cNvPr>
          <p:cNvSpPr txBox="1"/>
          <p:nvPr/>
        </p:nvSpPr>
        <p:spPr>
          <a:xfrm>
            <a:off x="7926988" y="5997022"/>
            <a:ext cx="1745518" cy="369332"/>
          </a:xfrm>
          <a:prstGeom prst="rect">
            <a:avLst/>
          </a:prstGeom>
          <a:noFill/>
        </p:spPr>
        <p:txBody>
          <a:bodyPr wrap="square" rtlCol="0">
            <a:spAutoFit/>
          </a:bodyPr>
          <a:lstStyle/>
          <a:p>
            <a:r>
              <a:rPr lang="en-GB" b="1" dirty="0">
                <a:solidFill>
                  <a:srgbClr val="002060"/>
                </a:solidFill>
                <a:latin typeface="Times New Roman" panose="02020603050405020304" pitchFamily="18" charset="0"/>
                <a:cs typeface="Times New Roman" panose="02020603050405020304" pitchFamily="18" charset="0"/>
              </a:rPr>
              <a:t>After reaction</a:t>
            </a:r>
          </a:p>
        </p:txBody>
      </p:sp>
      <p:sp>
        <p:nvSpPr>
          <p:cNvPr id="10" name="TextBox 9">
            <a:extLst>
              <a:ext uri="{FF2B5EF4-FFF2-40B4-BE49-F238E27FC236}">
                <a16:creationId xmlns:a16="http://schemas.microsoft.com/office/drawing/2014/main" id="{07C0940F-3661-4232-F5B9-11BA48EAAC6B}"/>
              </a:ext>
            </a:extLst>
          </p:cNvPr>
          <p:cNvSpPr txBox="1"/>
          <p:nvPr/>
        </p:nvSpPr>
        <p:spPr>
          <a:xfrm>
            <a:off x="9959752" y="5986456"/>
            <a:ext cx="2232248" cy="369332"/>
          </a:xfrm>
          <a:prstGeom prst="rect">
            <a:avLst/>
          </a:prstGeom>
          <a:noFill/>
        </p:spPr>
        <p:txBody>
          <a:bodyPr wrap="square" rtlCol="0">
            <a:spAutoFit/>
          </a:bodyPr>
          <a:lstStyle/>
          <a:p>
            <a:r>
              <a:rPr lang="en-GB" b="1" dirty="0">
                <a:solidFill>
                  <a:srgbClr val="002060"/>
                </a:solidFill>
                <a:latin typeface="Times New Roman" panose="02020603050405020304" pitchFamily="18" charset="0"/>
                <a:cs typeface="Times New Roman" panose="02020603050405020304" pitchFamily="18" charset="0"/>
              </a:rPr>
              <a:t>After impregnation</a:t>
            </a:r>
          </a:p>
        </p:txBody>
      </p:sp>
    </p:spTree>
    <p:extLst>
      <p:ext uri="{BB962C8B-B14F-4D97-AF65-F5344CB8AC3E}">
        <p14:creationId xmlns:p14="http://schemas.microsoft.com/office/powerpoint/2010/main" val="1626193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p:txBody>
          <a:bodyPr/>
          <a:lstStyle/>
          <a:p>
            <a:fld id="{1901C496-3C0B-4598-8BB5-4E8323612518}" type="slidenum">
              <a:rPr lang="en-GB" smtClean="0"/>
              <a:pPr/>
              <a:t>54</a:t>
            </a:fld>
            <a:endParaRPr lang="en-GB"/>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r>
              <a:rPr lang="en-US" dirty="0"/>
              <a:t>The 12 T challenge – length</a:t>
            </a:r>
            <a:endParaRPr lang="en-GB" dirty="0"/>
          </a:p>
        </p:txBody>
      </p:sp>
      <p:pic>
        <p:nvPicPr>
          <p:cNvPr id="7" name="Picture 6" descr="A picture containing text, building, miller&#10;&#10;Description automatically generated">
            <a:extLst>
              <a:ext uri="{FF2B5EF4-FFF2-40B4-BE49-F238E27FC236}">
                <a16:creationId xmlns:a16="http://schemas.microsoft.com/office/drawing/2014/main" id="{4BFAEF54-3DFF-3765-AA18-4E3E4AF1061C}"/>
              </a:ext>
            </a:extLst>
          </p:cNvPr>
          <p:cNvPicPr>
            <a:picLocks noChangeAspect="1"/>
          </p:cNvPicPr>
          <p:nvPr/>
        </p:nvPicPr>
        <p:blipFill rotWithShape="1">
          <a:blip r:embed="rId2"/>
          <a:srcRect t="21070" b="16033"/>
          <a:stretch/>
        </p:blipFill>
        <p:spPr>
          <a:xfrm>
            <a:off x="203200" y="3200400"/>
            <a:ext cx="6482277" cy="3057907"/>
          </a:xfrm>
          <a:prstGeom prst="rect">
            <a:avLst/>
          </a:prstGeom>
        </p:spPr>
      </p:pic>
      <p:pic>
        <p:nvPicPr>
          <p:cNvPr id="8" name="Picture 7">
            <a:extLst>
              <a:ext uri="{FF2B5EF4-FFF2-40B4-BE49-F238E27FC236}">
                <a16:creationId xmlns:a16="http://schemas.microsoft.com/office/drawing/2014/main" id="{F4113E2B-C134-7410-A9DE-F60B4B68117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8374" t="13415" r="3957" b="20479"/>
          <a:stretch/>
        </p:blipFill>
        <p:spPr>
          <a:xfrm>
            <a:off x="6819225" y="1053492"/>
            <a:ext cx="5040560" cy="1951670"/>
          </a:xfrm>
          <a:prstGeom prst="rect">
            <a:avLst/>
          </a:prstGeom>
        </p:spPr>
      </p:pic>
      <p:pic>
        <p:nvPicPr>
          <p:cNvPr id="9" name="Content Placeholder 8">
            <a:extLst>
              <a:ext uri="{FF2B5EF4-FFF2-40B4-BE49-F238E27FC236}">
                <a16:creationId xmlns:a16="http://schemas.microsoft.com/office/drawing/2014/main" id="{AD2D4640-8F9B-9CE1-66F4-DBB9C5716EED}"/>
              </a:ext>
            </a:extLst>
          </p:cNvPr>
          <p:cNvPicPr>
            <a:picLocks noGrp="1" noChangeAspect="1"/>
          </p:cNvPicPr>
          <p:nvPr>
            <p:ph idx="1"/>
          </p:nvPr>
        </p:nvPicPr>
        <p:blipFill rotWithShape="1">
          <a:blip r:embed="rId4" cstate="print">
            <a:extLst>
              <a:ext uri="{28A0092B-C50C-407E-A947-70E740481C1C}">
                <a14:useLocalDpi xmlns:a14="http://schemas.microsoft.com/office/drawing/2010/main"/>
              </a:ext>
            </a:extLst>
          </a:blip>
          <a:srcRect/>
          <a:stretch/>
        </p:blipFill>
        <p:spPr bwMode="auto">
          <a:xfrm>
            <a:off x="6819225" y="3052509"/>
            <a:ext cx="2225967" cy="1469758"/>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F8A81EF7-6299-E659-DD21-DD3B1465C0D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42319"/>
          <a:stretch/>
        </p:blipFill>
        <p:spPr bwMode="auto">
          <a:xfrm>
            <a:off x="6819225" y="4603750"/>
            <a:ext cx="5040560" cy="1654557"/>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74A3497C-4DE5-E21E-FABF-E8E45EA9A66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049283" y="3110141"/>
            <a:ext cx="2939517" cy="1469759"/>
          </a:xfrm>
          <a:prstGeom prst="rect">
            <a:avLst/>
          </a:prstGeom>
          <a:noFill/>
          <a:ln>
            <a:noFill/>
          </a:ln>
        </p:spPr>
      </p:pic>
      <p:sp>
        <p:nvSpPr>
          <p:cNvPr id="12" name="Content Placeholder 1">
            <a:extLst>
              <a:ext uri="{FF2B5EF4-FFF2-40B4-BE49-F238E27FC236}">
                <a16:creationId xmlns:a16="http://schemas.microsoft.com/office/drawing/2014/main" id="{ED307A25-3853-59C4-64A2-D511B40AC6E8}"/>
              </a:ext>
            </a:extLst>
          </p:cNvPr>
          <p:cNvSpPr txBox="1">
            <a:spLocks/>
          </p:cNvSpPr>
          <p:nvPr/>
        </p:nvSpPr>
        <p:spPr>
          <a:xfrm>
            <a:off x="424543" y="1134836"/>
            <a:ext cx="6260934" cy="51366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FF0000"/>
                </a:solidFill>
              </a:rPr>
              <a:t>Management of thermal contractions and dilatations </a:t>
            </a:r>
            <a:r>
              <a:rPr lang="en-US" sz="2000" dirty="0"/>
              <a:t>(from 1.9 K during magnet operation to 650 </a:t>
            </a:r>
            <a:r>
              <a:rPr lang="en-US" altLang="en-US" sz="1800" dirty="0"/>
              <a:t>º C</a:t>
            </a:r>
            <a:r>
              <a:rPr lang="en-GB" sz="1800" dirty="0">
                <a:ea typeface="Cambria Math" panose="02040503050406030204" pitchFamily="18" charset="0"/>
              </a:rPr>
              <a:t> </a:t>
            </a:r>
            <a:r>
              <a:rPr lang="en-GB" sz="2000" dirty="0"/>
              <a:t>during coil reaction) of the different components is still one of the main challenges</a:t>
            </a:r>
          </a:p>
          <a:p>
            <a:pPr lvl="1"/>
            <a:r>
              <a:rPr lang="en-GB" sz="1800" dirty="0"/>
              <a:t>They scale with the magnet length, and need to be properly engineered with particular attention to transitions</a:t>
            </a:r>
          </a:p>
        </p:txBody>
      </p:sp>
    </p:spTree>
    <p:extLst>
      <p:ext uri="{BB962C8B-B14F-4D97-AF65-F5344CB8AC3E}">
        <p14:creationId xmlns:p14="http://schemas.microsoft.com/office/powerpoint/2010/main" val="14900998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p:txBody>
          <a:bodyPr/>
          <a:lstStyle/>
          <a:p>
            <a:fld id="{1901C496-3C0B-4598-8BB5-4E8323612518}" type="slidenum">
              <a:rPr lang="en-GB" smtClean="0"/>
              <a:pPr/>
              <a:t>55</a:t>
            </a:fld>
            <a:endParaRPr lang="en-GB"/>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r>
              <a:rPr lang="en-US" dirty="0"/>
              <a:t>The 12 T challenge – current density</a:t>
            </a:r>
            <a:endParaRPr lang="en-GB" dirty="0"/>
          </a:p>
        </p:txBody>
      </p:sp>
      <p:sp>
        <p:nvSpPr>
          <p:cNvPr id="5" name="Rectangle 2">
            <a:extLst>
              <a:ext uri="{FF2B5EF4-FFF2-40B4-BE49-F238E27FC236}">
                <a16:creationId xmlns:a16="http://schemas.microsoft.com/office/drawing/2014/main" id="{6A4C427A-5ADC-EBC8-AD74-22F984C1DC0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9" name="Picture 8">
            <a:extLst>
              <a:ext uri="{FF2B5EF4-FFF2-40B4-BE49-F238E27FC236}">
                <a16:creationId xmlns:a16="http://schemas.microsoft.com/office/drawing/2014/main" id="{862DCE13-2A54-4E1B-317F-B2BA456189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5480" y="1567888"/>
            <a:ext cx="2521205" cy="2520000"/>
          </a:xfrm>
          <a:prstGeom prst="rect">
            <a:avLst/>
          </a:prstGeom>
        </p:spPr>
      </p:pic>
      <p:pic>
        <p:nvPicPr>
          <p:cNvPr id="10" name="Picture 2" descr="D:\Work\QXF\Mechanics\2D\MQXF_150mm_aperture\v7_ref\pictures\MQXF_2d_mech_cross-section.tif">
            <a:extLst>
              <a:ext uri="{FF2B5EF4-FFF2-40B4-BE49-F238E27FC236}">
                <a16:creationId xmlns:a16="http://schemas.microsoft.com/office/drawing/2014/main" id="{76DC8E3D-B8B3-DABC-6398-B996F86D00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4415" y="1512173"/>
            <a:ext cx="2788262" cy="27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
            <a:extLst>
              <a:ext uri="{FF2B5EF4-FFF2-40B4-BE49-F238E27FC236}">
                <a16:creationId xmlns:a16="http://schemas.microsoft.com/office/drawing/2014/main" id="{1AD5F577-9A30-C801-C73B-353F12B86716}"/>
              </a:ext>
            </a:extLst>
          </p:cNvPr>
          <p:cNvSpPr>
            <a:spLocks noChangeArrowheads="1"/>
          </p:cNvSpPr>
          <p:nvPr/>
        </p:nvSpPr>
        <p:spPr bwMode="auto">
          <a:xfrm>
            <a:off x="1282098" y="4320885"/>
            <a:ext cx="2667974" cy="13234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LHC MB</a:t>
            </a:r>
          </a:p>
          <a:p>
            <a:pPr algn="ctr"/>
            <a:r>
              <a:rPr lang="en-US" sz="2000" dirty="0" err="1">
                <a:solidFill>
                  <a:srgbClr val="002060"/>
                </a:solidFill>
                <a:latin typeface="Times New Roman" panose="02020603050405020304" pitchFamily="18" charset="0"/>
                <a:cs typeface="Times New Roman" panose="02020603050405020304" pitchFamily="18" charset="0"/>
              </a:rPr>
              <a:t>NbTi</a:t>
            </a:r>
            <a:r>
              <a:rPr lang="en-US" sz="2000" dirty="0">
                <a:solidFill>
                  <a:srgbClr val="002060"/>
                </a:solidFill>
                <a:latin typeface="Times New Roman" panose="02020603050405020304" pitchFamily="18" charset="0"/>
                <a:cs typeface="Times New Roman" panose="02020603050405020304" pitchFamily="18" charset="0"/>
              </a:rPr>
              <a:t>,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8.6 T</a:t>
            </a:r>
          </a:p>
          <a:p>
            <a:pPr algn="ctr"/>
            <a:r>
              <a:rPr lang="en-US" sz="2000" dirty="0">
                <a:solidFill>
                  <a:srgbClr val="002060"/>
                </a:solidFill>
                <a:latin typeface="Times New Roman" panose="02020603050405020304" pitchFamily="18" charset="0"/>
                <a:cs typeface="Times New Roman" panose="02020603050405020304" pitchFamily="18" charset="0"/>
              </a:rPr>
              <a:t>Eq. coil width: 27 mm </a:t>
            </a:r>
          </a:p>
          <a:p>
            <a:pPr algn="ctr"/>
            <a:r>
              <a:rPr lang="en-US" sz="2000" dirty="0" err="1">
                <a:solidFill>
                  <a:srgbClr val="002060"/>
                </a:solidFill>
                <a:latin typeface="Times New Roman" panose="02020603050405020304" pitchFamily="18" charset="0"/>
                <a:cs typeface="Times New Roman" panose="02020603050405020304" pitchFamily="18" charset="0"/>
              </a:rPr>
              <a:t>J</a:t>
            </a:r>
            <a:r>
              <a:rPr lang="en-US" sz="2000" baseline="-25000" dirty="0" err="1">
                <a:solidFill>
                  <a:srgbClr val="002060"/>
                </a:solidFill>
                <a:latin typeface="Times New Roman" panose="02020603050405020304" pitchFamily="18" charset="0"/>
                <a:cs typeface="Times New Roman" panose="02020603050405020304" pitchFamily="18" charset="0"/>
              </a:rPr>
              <a:t>strand</a:t>
            </a:r>
            <a:r>
              <a:rPr lang="en-US" sz="2000" dirty="0">
                <a:solidFill>
                  <a:srgbClr val="002060"/>
                </a:solidFill>
                <a:latin typeface="Times New Roman" panose="02020603050405020304" pitchFamily="18" charset="0"/>
                <a:cs typeface="Times New Roman" panose="02020603050405020304" pitchFamily="18" charset="0"/>
              </a:rPr>
              <a:t> = 475/616 A/mm</a:t>
            </a:r>
            <a:r>
              <a:rPr lang="en-US" sz="2000" baseline="30000" dirty="0">
                <a:solidFill>
                  <a:srgbClr val="002060"/>
                </a:solidFill>
                <a:latin typeface="Times New Roman" panose="02020603050405020304" pitchFamily="18" charset="0"/>
                <a:cs typeface="Times New Roman" panose="02020603050405020304" pitchFamily="18" charset="0"/>
              </a:rPr>
              <a:t>2</a:t>
            </a:r>
            <a:r>
              <a:rPr lang="en-US" sz="2000" dirty="0">
                <a:solidFill>
                  <a:srgbClr val="002060"/>
                </a:solidFill>
                <a:latin typeface="Times New Roman" panose="02020603050405020304" pitchFamily="18" charset="0"/>
                <a:cs typeface="Times New Roman" panose="02020603050405020304" pitchFamily="18" charset="0"/>
              </a:rPr>
              <a:t> </a:t>
            </a:r>
          </a:p>
        </p:txBody>
      </p:sp>
      <p:sp>
        <p:nvSpPr>
          <p:cNvPr id="13" name="Rectangle 9">
            <a:extLst>
              <a:ext uri="{FF2B5EF4-FFF2-40B4-BE49-F238E27FC236}">
                <a16:creationId xmlns:a16="http://schemas.microsoft.com/office/drawing/2014/main" id="{0D90970F-B561-4BD5-4E1E-3A5B9B21670D}"/>
              </a:ext>
            </a:extLst>
          </p:cNvPr>
          <p:cNvSpPr>
            <a:spLocks noChangeArrowheads="1"/>
          </p:cNvSpPr>
          <p:nvPr/>
        </p:nvSpPr>
        <p:spPr bwMode="auto">
          <a:xfrm>
            <a:off x="5032604" y="4320885"/>
            <a:ext cx="2545889" cy="16312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HL-LHC MBH 11 T</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11.7 T</a:t>
            </a:r>
          </a:p>
          <a:p>
            <a:pPr algn="ctr"/>
            <a:r>
              <a:rPr lang="en-US" sz="2000" dirty="0">
                <a:solidFill>
                  <a:srgbClr val="002060"/>
                </a:solidFill>
                <a:latin typeface="Times New Roman" panose="02020603050405020304" pitchFamily="18" charset="0"/>
                <a:cs typeface="Times New Roman" panose="02020603050405020304" pitchFamily="18" charset="0"/>
              </a:rPr>
              <a:t>Eq. coil width: 28 mm </a:t>
            </a:r>
          </a:p>
          <a:p>
            <a:pPr algn="ctr"/>
            <a:r>
              <a:rPr lang="en-US" sz="2000" dirty="0" err="1">
                <a:solidFill>
                  <a:srgbClr val="002060"/>
                </a:solidFill>
                <a:latin typeface="Times New Roman" panose="02020603050405020304" pitchFamily="18" charset="0"/>
                <a:cs typeface="Times New Roman" panose="02020603050405020304" pitchFamily="18" charset="0"/>
              </a:rPr>
              <a:t>J</a:t>
            </a:r>
            <a:r>
              <a:rPr lang="en-US" sz="2000" baseline="-25000" dirty="0" err="1">
                <a:solidFill>
                  <a:srgbClr val="002060"/>
                </a:solidFill>
                <a:latin typeface="Times New Roman" panose="02020603050405020304" pitchFamily="18" charset="0"/>
                <a:cs typeface="Times New Roman" panose="02020603050405020304" pitchFamily="18" charset="0"/>
              </a:rPr>
              <a:t>strand</a:t>
            </a:r>
            <a:r>
              <a:rPr lang="en-US" sz="2000" dirty="0">
                <a:solidFill>
                  <a:srgbClr val="002060"/>
                </a:solidFill>
                <a:latin typeface="Times New Roman" panose="02020603050405020304" pitchFamily="18" charset="0"/>
                <a:cs typeface="Times New Roman" panose="02020603050405020304" pitchFamily="18" charset="0"/>
              </a:rPr>
              <a:t> = 770 A/mm</a:t>
            </a:r>
            <a:r>
              <a:rPr lang="en-US" sz="2000" baseline="30000" dirty="0">
                <a:solidFill>
                  <a:srgbClr val="002060"/>
                </a:solidFill>
                <a:latin typeface="Times New Roman" panose="02020603050405020304" pitchFamily="18" charset="0"/>
                <a:cs typeface="Times New Roman" panose="02020603050405020304" pitchFamily="18" charset="0"/>
              </a:rPr>
              <a:t>2</a:t>
            </a:r>
            <a:r>
              <a:rPr lang="en-US" sz="2000" dirty="0">
                <a:solidFill>
                  <a:srgbClr val="002060"/>
                </a:solidFill>
                <a:latin typeface="Times New Roman" panose="02020603050405020304" pitchFamily="18" charset="0"/>
                <a:cs typeface="Times New Roman" panose="02020603050405020304" pitchFamily="18" charset="0"/>
              </a:rPr>
              <a:t> </a:t>
            </a:r>
          </a:p>
          <a:p>
            <a:pPr algn="ctr"/>
            <a:endParaRPr lang="en-US" sz="2000" dirty="0">
              <a:solidFill>
                <a:srgbClr val="FF0000"/>
              </a:solidFill>
              <a:latin typeface="Times New Roman" panose="02020603050405020304" pitchFamily="18" charset="0"/>
              <a:cs typeface="Times New Roman" panose="02020603050405020304" pitchFamily="18" charset="0"/>
            </a:endParaRPr>
          </a:p>
        </p:txBody>
      </p:sp>
      <p:sp>
        <p:nvSpPr>
          <p:cNvPr id="14" name="Rectangle 9">
            <a:extLst>
              <a:ext uri="{FF2B5EF4-FFF2-40B4-BE49-F238E27FC236}">
                <a16:creationId xmlns:a16="http://schemas.microsoft.com/office/drawing/2014/main" id="{FA688A9B-889F-9F23-43CC-7000E28415B6}"/>
              </a:ext>
            </a:extLst>
          </p:cNvPr>
          <p:cNvSpPr>
            <a:spLocks noChangeArrowheads="1"/>
          </p:cNvSpPr>
          <p:nvPr/>
        </p:nvSpPr>
        <p:spPr bwMode="auto">
          <a:xfrm>
            <a:off x="8855601" y="4323267"/>
            <a:ext cx="2545889" cy="16312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HL-LHC MQXF</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11.3 T</a:t>
            </a:r>
          </a:p>
          <a:p>
            <a:pPr algn="ctr"/>
            <a:r>
              <a:rPr lang="en-US" sz="2000" dirty="0">
                <a:solidFill>
                  <a:srgbClr val="002060"/>
                </a:solidFill>
                <a:latin typeface="Times New Roman" panose="02020603050405020304" pitchFamily="18" charset="0"/>
                <a:cs typeface="Times New Roman" panose="02020603050405020304" pitchFamily="18" charset="0"/>
              </a:rPr>
              <a:t>Eq. coil width: 36 mm </a:t>
            </a:r>
          </a:p>
          <a:p>
            <a:pPr algn="ctr"/>
            <a:r>
              <a:rPr lang="en-US" sz="2000" dirty="0" err="1">
                <a:solidFill>
                  <a:srgbClr val="002060"/>
                </a:solidFill>
                <a:latin typeface="Times New Roman" panose="02020603050405020304" pitchFamily="18" charset="0"/>
                <a:cs typeface="Times New Roman" panose="02020603050405020304" pitchFamily="18" charset="0"/>
              </a:rPr>
              <a:t>J</a:t>
            </a:r>
            <a:r>
              <a:rPr lang="en-US" sz="2000" baseline="-25000" dirty="0" err="1">
                <a:solidFill>
                  <a:srgbClr val="002060"/>
                </a:solidFill>
                <a:latin typeface="Times New Roman" panose="02020603050405020304" pitchFamily="18" charset="0"/>
                <a:cs typeface="Times New Roman" panose="02020603050405020304" pitchFamily="18" charset="0"/>
              </a:rPr>
              <a:t>strand</a:t>
            </a:r>
            <a:r>
              <a:rPr lang="en-US" sz="2000" dirty="0">
                <a:solidFill>
                  <a:srgbClr val="002060"/>
                </a:solidFill>
                <a:latin typeface="Times New Roman" panose="02020603050405020304" pitchFamily="18" charset="0"/>
                <a:cs typeface="Times New Roman" panose="02020603050405020304" pitchFamily="18" charset="0"/>
              </a:rPr>
              <a:t> = 715 A/mm</a:t>
            </a:r>
            <a:r>
              <a:rPr lang="en-US" sz="2000" baseline="30000" dirty="0">
                <a:solidFill>
                  <a:srgbClr val="002060"/>
                </a:solidFill>
                <a:latin typeface="Times New Roman" panose="02020603050405020304" pitchFamily="18" charset="0"/>
                <a:cs typeface="Times New Roman" panose="02020603050405020304" pitchFamily="18" charset="0"/>
              </a:rPr>
              <a:t>2</a:t>
            </a:r>
            <a:r>
              <a:rPr lang="en-US" sz="2000" dirty="0">
                <a:solidFill>
                  <a:srgbClr val="002060"/>
                </a:solidFill>
                <a:latin typeface="Times New Roman" panose="02020603050405020304" pitchFamily="18" charset="0"/>
                <a:cs typeface="Times New Roman" panose="02020603050405020304" pitchFamily="18" charset="0"/>
              </a:rPr>
              <a:t> </a:t>
            </a:r>
          </a:p>
          <a:p>
            <a:pPr algn="ctr"/>
            <a:endParaRPr lang="en-US" sz="2000" dirty="0">
              <a:solidFill>
                <a:srgbClr val="FF0000"/>
              </a:solidFill>
              <a:latin typeface="Times New Roman" panose="02020603050405020304" pitchFamily="18" charset="0"/>
              <a:cs typeface="Times New Roman" panose="02020603050405020304" pitchFamily="18" charset="0"/>
            </a:endParaRPr>
          </a:p>
        </p:txBody>
      </p:sp>
      <p:pic>
        <p:nvPicPr>
          <p:cNvPr id="19" name="Content Placeholder 18" descr="Icon&#10;&#10;Description automatically generated">
            <a:extLst>
              <a:ext uri="{FF2B5EF4-FFF2-40B4-BE49-F238E27FC236}">
                <a16:creationId xmlns:a16="http://schemas.microsoft.com/office/drawing/2014/main" id="{B9655F4D-78E4-373F-D991-ED4DE22BE8AB}"/>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18418" r="12134"/>
          <a:stretch/>
        </p:blipFill>
        <p:spPr>
          <a:xfrm>
            <a:off x="4597400" y="1512173"/>
            <a:ext cx="3416300" cy="2772000"/>
          </a:xfrm>
        </p:spPr>
      </p:pic>
    </p:spTree>
    <p:extLst>
      <p:ext uri="{BB962C8B-B14F-4D97-AF65-F5344CB8AC3E}">
        <p14:creationId xmlns:p14="http://schemas.microsoft.com/office/powerpoint/2010/main" val="34949687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p:txBody>
          <a:bodyPr/>
          <a:lstStyle/>
          <a:p>
            <a:fld id="{1901C496-3C0B-4598-8BB5-4E8323612518}" type="slidenum">
              <a:rPr lang="en-GB" smtClean="0"/>
              <a:pPr/>
              <a:t>56</a:t>
            </a:fld>
            <a:endParaRPr lang="en-GB"/>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r>
              <a:rPr lang="en-US" dirty="0"/>
              <a:t>The 12 T challenge – </a:t>
            </a:r>
            <a:r>
              <a:rPr lang="en-US" dirty="0" err="1"/>
              <a:t>e.m.</a:t>
            </a:r>
            <a:r>
              <a:rPr lang="en-US" dirty="0"/>
              <a:t> forces</a:t>
            </a:r>
            <a:endParaRPr lang="en-GB" dirty="0"/>
          </a:p>
        </p:txBody>
      </p:sp>
      <p:sp>
        <p:nvSpPr>
          <p:cNvPr id="5" name="Rectangle 2">
            <a:extLst>
              <a:ext uri="{FF2B5EF4-FFF2-40B4-BE49-F238E27FC236}">
                <a16:creationId xmlns:a16="http://schemas.microsoft.com/office/drawing/2014/main" id="{6A4C427A-5ADC-EBC8-AD74-22F984C1DC0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9" name="Picture 8">
            <a:extLst>
              <a:ext uri="{FF2B5EF4-FFF2-40B4-BE49-F238E27FC236}">
                <a16:creationId xmlns:a16="http://schemas.microsoft.com/office/drawing/2014/main" id="{862DCE13-2A54-4E1B-317F-B2BA456189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955" y="1856007"/>
            <a:ext cx="2521205" cy="2520000"/>
          </a:xfrm>
          <a:prstGeom prst="rect">
            <a:avLst/>
          </a:prstGeom>
        </p:spPr>
      </p:pic>
      <p:pic>
        <p:nvPicPr>
          <p:cNvPr id="10" name="Picture 2" descr="D:\Work\QXF\Mechanics\2D\MQXF_150mm_aperture\v7_ref\pictures\MQXF_2d_mech_cross-section.tif">
            <a:extLst>
              <a:ext uri="{FF2B5EF4-FFF2-40B4-BE49-F238E27FC236}">
                <a16:creationId xmlns:a16="http://schemas.microsoft.com/office/drawing/2014/main" id="{76DC8E3D-B8B3-DABC-6398-B996F86D00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9874" y="1722807"/>
            <a:ext cx="2788262" cy="27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
            <a:extLst>
              <a:ext uri="{FF2B5EF4-FFF2-40B4-BE49-F238E27FC236}">
                <a16:creationId xmlns:a16="http://schemas.microsoft.com/office/drawing/2014/main" id="{1AD5F577-9A30-C801-C73B-353F12B86716}"/>
              </a:ext>
            </a:extLst>
          </p:cNvPr>
          <p:cNvSpPr>
            <a:spLocks noChangeArrowheads="1"/>
          </p:cNvSpPr>
          <p:nvPr/>
        </p:nvSpPr>
        <p:spPr bwMode="auto">
          <a:xfrm>
            <a:off x="1570857" y="4609004"/>
            <a:ext cx="2071401" cy="16312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LHC MB</a:t>
            </a:r>
          </a:p>
          <a:p>
            <a:pPr algn="ctr"/>
            <a:r>
              <a:rPr lang="en-US" sz="2000" dirty="0" err="1">
                <a:solidFill>
                  <a:srgbClr val="002060"/>
                </a:solidFill>
                <a:latin typeface="Times New Roman" panose="02020603050405020304" pitchFamily="18" charset="0"/>
                <a:cs typeface="Times New Roman" panose="02020603050405020304" pitchFamily="18" charset="0"/>
              </a:rPr>
              <a:t>NbTi</a:t>
            </a:r>
            <a:r>
              <a:rPr lang="en-US" sz="2000" dirty="0">
                <a:solidFill>
                  <a:srgbClr val="002060"/>
                </a:solidFill>
                <a:latin typeface="Times New Roman" panose="02020603050405020304" pitchFamily="18" charset="0"/>
                <a:cs typeface="Times New Roman" panose="02020603050405020304" pitchFamily="18" charset="0"/>
              </a:rPr>
              <a:t>,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8.6 T</a:t>
            </a: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x</a:t>
            </a:r>
            <a:r>
              <a:rPr lang="en-US" sz="2000" dirty="0">
                <a:solidFill>
                  <a:srgbClr val="002060"/>
                </a:solidFill>
                <a:latin typeface="Times New Roman" panose="02020603050405020304" pitchFamily="18" charset="0"/>
                <a:cs typeface="Times New Roman" panose="02020603050405020304" pitchFamily="18" charset="0"/>
              </a:rPr>
              <a:t> = 3.4 MN/m</a:t>
            </a:r>
          </a:p>
          <a:p>
            <a:pPr algn="ctr"/>
            <a:r>
              <a:rPr lang="en-US" sz="2000" dirty="0">
                <a:solidFill>
                  <a:srgbClr val="002060"/>
                </a:solidFill>
                <a:latin typeface="Times New Roman" panose="02020603050405020304" pitchFamily="18" charset="0"/>
                <a:cs typeface="Times New Roman" panose="02020603050405020304" pitchFamily="18" charset="0"/>
              </a:rPr>
              <a:t>σ</a:t>
            </a:r>
            <a:r>
              <a:rPr lang="el-GR" sz="2000" baseline="-25000" dirty="0">
                <a:solidFill>
                  <a:srgbClr val="002060"/>
                </a:solidFill>
                <a:latin typeface="Calibri" panose="020F0502020204030204" pitchFamily="34" charset="0"/>
                <a:cs typeface="Calibri" panose="020F0502020204030204" pitchFamily="34" charset="0"/>
              </a:rPr>
              <a:t>θ</a:t>
            </a:r>
            <a:r>
              <a:rPr lang="en-US" sz="2000" baseline="-25000" dirty="0">
                <a:solidFill>
                  <a:srgbClr val="002060"/>
                </a:solidFill>
                <a:latin typeface="Calibri" panose="020F0502020204030204" pitchFamily="34" charset="0"/>
                <a:cs typeface="Calibri" panose="020F0502020204030204" pitchFamily="34" charset="0"/>
              </a:rPr>
              <a:t>,</a:t>
            </a:r>
            <a:r>
              <a:rPr lang="en-US" sz="2000" baseline="-25000" dirty="0" err="1">
                <a:solidFill>
                  <a:srgbClr val="002060"/>
                </a:solidFill>
                <a:latin typeface="Calibri" panose="020F0502020204030204" pitchFamily="34" charset="0"/>
                <a:cs typeface="Calibri" panose="020F0502020204030204" pitchFamily="34" charset="0"/>
              </a:rPr>
              <a:t>em</a:t>
            </a:r>
            <a:r>
              <a:rPr lang="en-US" sz="2000" baseline="-25000" dirty="0">
                <a:solidFill>
                  <a:srgbClr val="002060"/>
                </a:solidFill>
                <a:latin typeface="Calibri" panose="020F0502020204030204" pitchFamily="34" charset="0"/>
                <a:cs typeface="Calibri" panose="020F0502020204030204" pitchFamily="34" charset="0"/>
              </a:rPr>
              <a:t> </a:t>
            </a:r>
            <a:r>
              <a:rPr lang="en-US" sz="2000" dirty="0">
                <a:solidFill>
                  <a:srgbClr val="002060"/>
                </a:solidFill>
                <a:latin typeface="Times New Roman" panose="02020603050405020304" pitchFamily="18" charset="0"/>
                <a:cs typeface="Times New Roman" panose="02020603050405020304" pitchFamily="18" charset="0"/>
              </a:rPr>
              <a:t>= 50-60 MPa</a:t>
            </a:r>
            <a:endParaRPr lang="en-US" sz="2000" baseline="-25000" dirty="0">
              <a:solidFill>
                <a:srgbClr val="002060"/>
              </a:solidFill>
              <a:latin typeface="Times New Roman" panose="02020603050405020304" pitchFamily="18" charset="0"/>
              <a:cs typeface="Times New Roman" panose="02020603050405020304" pitchFamily="18" charset="0"/>
            </a:endParaRP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z</a:t>
            </a:r>
            <a:r>
              <a:rPr lang="en-US" sz="2000" dirty="0">
                <a:solidFill>
                  <a:srgbClr val="002060"/>
                </a:solidFill>
                <a:latin typeface="Times New Roman" panose="02020603050405020304" pitchFamily="18" charset="0"/>
                <a:cs typeface="Times New Roman" panose="02020603050405020304" pitchFamily="18" charset="0"/>
              </a:rPr>
              <a:t> = 265 </a:t>
            </a:r>
            <a:r>
              <a:rPr lang="en-US" sz="2000" dirty="0" err="1">
                <a:solidFill>
                  <a:srgbClr val="002060"/>
                </a:solidFill>
                <a:latin typeface="Times New Roman" panose="02020603050405020304" pitchFamily="18" charset="0"/>
                <a:cs typeface="Times New Roman" panose="02020603050405020304" pitchFamily="18" charset="0"/>
              </a:rPr>
              <a:t>kN</a:t>
            </a:r>
            <a:endParaRPr lang="en-US" sz="2000" dirty="0">
              <a:solidFill>
                <a:srgbClr val="002060"/>
              </a:solidFill>
              <a:latin typeface="Times New Roman" panose="02020603050405020304" pitchFamily="18" charset="0"/>
              <a:cs typeface="Times New Roman" panose="02020603050405020304" pitchFamily="18" charset="0"/>
            </a:endParaRPr>
          </a:p>
        </p:txBody>
      </p:sp>
      <p:sp>
        <p:nvSpPr>
          <p:cNvPr id="13" name="Rectangle 9">
            <a:extLst>
              <a:ext uri="{FF2B5EF4-FFF2-40B4-BE49-F238E27FC236}">
                <a16:creationId xmlns:a16="http://schemas.microsoft.com/office/drawing/2014/main" id="{0D90970F-B561-4BD5-4E1E-3A5B9B21670D}"/>
              </a:ext>
            </a:extLst>
          </p:cNvPr>
          <p:cNvSpPr>
            <a:spLocks noChangeArrowheads="1"/>
          </p:cNvSpPr>
          <p:nvPr/>
        </p:nvSpPr>
        <p:spPr bwMode="auto">
          <a:xfrm>
            <a:off x="5077317" y="4572292"/>
            <a:ext cx="2410082" cy="19389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HL-LHC MBH 11 T</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11.7 T</a:t>
            </a: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x</a:t>
            </a:r>
            <a:r>
              <a:rPr lang="en-US" sz="2000" dirty="0">
                <a:solidFill>
                  <a:srgbClr val="002060"/>
                </a:solidFill>
                <a:latin typeface="Times New Roman" panose="02020603050405020304" pitchFamily="18" charset="0"/>
                <a:cs typeface="Times New Roman" panose="02020603050405020304" pitchFamily="18" charset="0"/>
              </a:rPr>
              <a:t> = 7.2 MN/m</a:t>
            </a:r>
          </a:p>
          <a:p>
            <a:pPr algn="ctr"/>
            <a:r>
              <a:rPr lang="en-US" sz="2000" dirty="0">
                <a:solidFill>
                  <a:srgbClr val="002060"/>
                </a:solidFill>
                <a:latin typeface="Times New Roman" panose="02020603050405020304" pitchFamily="18" charset="0"/>
                <a:cs typeface="Times New Roman" panose="02020603050405020304" pitchFamily="18" charset="0"/>
              </a:rPr>
              <a:t>σ</a:t>
            </a:r>
            <a:r>
              <a:rPr lang="el-GR" sz="2000" baseline="-25000" dirty="0">
                <a:solidFill>
                  <a:srgbClr val="002060"/>
                </a:solidFill>
                <a:latin typeface="Calibri" panose="020F0502020204030204" pitchFamily="34" charset="0"/>
                <a:cs typeface="Calibri" panose="020F0502020204030204" pitchFamily="34" charset="0"/>
              </a:rPr>
              <a:t>θ</a:t>
            </a:r>
            <a:r>
              <a:rPr lang="en-US" sz="2000" baseline="-25000" dirty="0">
                <a:solidFill>
                  <a:srgbClr val="002060"/>
                </a:solidFill>
                <a:latin typeface="Calibri" panose="020F0502020204030204" pitchFamily="34" charset="0"/>
                <a:cs typeface="Calibri" panose="020F0502020204030204" pitchFamily="34" charset="0"/>
              </a:rPr>
              <a:t>,</a:t>
            </a:r>
            <a:r>
              <a:rPr lang="en-US" sz="2000" baseline="-25000" dirty="0" err="1">
                <a:solidFill>
                  <a:srgbClr val="002060"/>
                </a:solidFill>
                <a:latin typeface="Calibri" panose="020F0502020204030204" pitchFamily="34" charset="0"/>
                <a:cs typeface="Calibri" panose="020F0502020204030204" pitchFamily="34" charset="0"/>
              </a:rPr>
              <a:t>em</a:t>
            </a:r>
            <a:r>
              <a:rPr lang="en-US" sz="2000" baseline="-25000" dirty="0">
                <a:solidFill>
                  <a:srgbClr val="002060"/>
                </a:solidFill>
                <a:latin typeface="Calibri" panose="020F0502020204030204" pitchFamily="34" charset="0"/>
                <a:cs typeface="Calibri" panose="020F0502020204030204" pitchFamily="34" charset="0"/>
              </a:rPr>
              <a:t> </a:t>
            </a:r>
            <a:r>
              <a:rPr lang="en-US" sz="2000" dirty="0">
                <a:solidFill>
                  <a:srgbClr val="002060"/>
                </a:solidFill>
                <a:latin typeface="Times New Roman" panose="02020603050405020304" pitchFamily="18" charset="0"/>
                <a:cs typeface="Times New Roman" panose="02020603050405020304" pitchFamily="18" charset="0"/>
              </a:rPr>
              <a:t>= 100-110 MPa</a:t>
            </a: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z</a:t>
            </a:r>
            <a:r>
              <a:rPr lang="en-US" sz="2000" dirty="0">
                <a:solidFill>
                  <a:srgbClr val="002060"/>
                </a:solidFill>
                <a:latin typeface="Times New Roman" panose="02020603050405020304" pitchFamily="18" charset="0"/>
                <a:cs typeface="Times New Roman" panose="02020603050405020304" pitchFamily="18" charset="0"/>
              </a:rPr>
              <a:t> = 450 </a:t>
            </a:r>
            <a:r>
              <a:rPr lang="en-US" sz="2000" dirty="0" err="1">
                <a:solidFill>
                  <a:srgbClr val="002060"/>
                </a:solidFill>
                <a:latin typeface="Times New Roman" panose="02020603050405020304" pitchFamily="18" charset="0"/>
                <a:cs typeface="Times New Roman" panose="02020603050405020304" pitchFamily="18" charset="0"/>
              </a:rPr>
              <a:t>kN</a:t>
            </a:r>
            <a:endParaRPr lang="en-US" sz="2000" dirty="0">
              <a:solidFill>
                <a:srgbClr val="002060"/>
              </a:solidFill>
              <a:latin typeface="Times New Roman" panose="02020603050405020304" pitchFamily="18" charset="0"/>
              <a:cs typeface="Times New Roman" panose="02020603050405020304" pitchFamily="18" charset="0"/>
            </a:endParaRPr>
          </a:p>
          <a:p>
            <a:pPr algn="ctr"/>
            <a:endParaRPr lang="en-US" sz="2000" dirty="0">
              <a:solidFill>
                <a:srgbClr val="FF0000"/>
              </a:solidFill>
              <a:latin typeface="Times New Roman" panose="02020603050405020304" pitchFamily="18" charset="0"/>
              <a:cs typeface="Times New Roman" panose="02020603050405020304" pitchFamily="18" charset="0"/>
            </a:endParaRPr>
          </a:p>
        </p:txBody>
      </p:sp>
      <p:sp>
        <p:nvSpPr>
          <p:cNvPr id="14" name="Rectangle 9">
            <a:extLst>
              <a:ext uri="{FF2B5EF4-FFF2-40B4-BE49-F238E27FC236}">
                <a16:creationId xmlns:a16="http://schemas.microsoft.com/office/drawing/2014/main" id="{FA688A9B-889F-9F23-43CC-7000E28415B6}"/>
              </a:ext>
            </a:extLst>
          </p:cNvPr>
          <p:cNvSpPr>
            <a:spLocks noChangeArrowheads="1"/>
          </p:cNvSpPr>
          <p:nvPr/>
        </p:nvSpPr>
        <p:spPr bwMode="auto">
          <a:xfrm>
            <a:off x="9105168" y="4540613"/>
            <a:ext cx="2318392" cy="19389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HL-LHC MQXF</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11.3 T</a:t>
            </a: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x</a:t>
            </a:r>
            <a:r>
              <a:rPr lang="en-US" sz="2000" dirty="0">
                <a:solidFill>
                  <a:srgbClr val="002060"/>
                </a:solidFill>
                <a:latin typeface="Times New Roman" panose="02020603050405020304" pitchFamily="18" charset="0"/>
                <a:cs typeface="Times New Roman" panose="02020603050405020304" pitchFamily="18" charset="0"/>
              </a:rPr>
              <a:t> = 6.8 MN/m</a:t>
            </a:r>
          </a:p>
          <a:p>
            <a:pPr algn="ctr"/>
            <a:r>
              <a:rPr lang="en-US" sz="2000" dirty="0">
                <a:solidFill>
                  <a:srgbClr val="002060"/>
                </a:solidFill>
                <a:latin typeface="Times New Roman" panose="02020603050405020304" pitchFamily="18" charset="0"/>
                <a:cs typeface="Times New Roman" panose="02020603050405020304" pitchFamily="18" charset="0"/>
              </a:rPr>
              <a:t>σ</a:t>
            </a:r>
            <a:r>
              <a:rPr lang="el-GR" sz="2000" baseline="-25000" dirty="0">
                <a:solidFill>
                  <a:srgbClr val="002060"/>
                </a:solidFill>
                <a:latin typeface="Calibri" panose="020F0502020204030204" pitchFamily="34" charset="0"/>
                <a:cs typeface="Calibri" panose="020F0502020204030204" pitchFamily="34" charset="0"/>
              </a:rPr>
              <a:t>θ</a:t>
            </a:r>
            <a:r>
              <a:rPr lang="en-US" sz="2000" baseline="-25000" dirty="0">
                <a:solidFill>
                  <a:srgbClr val="002060"/>
                </a:solidFill>
                <a:latin typeface="Calibri" panose="020F0502020204030204" pitchFamily="34" charset="0"/>
                <a:cs typeface="Calibri" panose="020F0502020204030204" pitchFamily="34" charset="0"/>
              </a:rPr>
              <a:t>,</a:t>
            </a:r>
            <a:r>
              <a:rPr lang="en-US" sz="2000" baseline="-25000" dirty="0" err="1">
                <a:solidFill>
                  <a:srgbClr val="002060"/>
                </a:solidFill>
                <a:latin typeface="Calibri" panose="020F0502020204030204" pitchFamily="34" charset="0"/>
                <a:cs typeface="Calibri" panose="020F0502020204030204" pitchFamily="34" charset="0"/>
              </a:rPr>
              <a:t>em</a:t>
            </a:r>
            <a:r>
              <a:rPr lang="en-US" sz="2000" baseline="-25000" dirty="0">
                <a:solidFill>
                  <a:srgbClr val="002060"/>
                </a:solidFill>
                <a:latin typeface="Calibri" panose="020F0502020204030204" pitchFamily="34" charset="0"/>
                <a:cs typeface="Calibri" panose="020F0502020204030204" pitchFamily="34" charset="0"/>
              </a:rPr>
              <a:t> </a:t>
            </a:r>
            <a:r>
              <a:rPr lang="en-US" sz="2000" dirty="0">
                <a:solidFill>
                  <a:srgbClr val="002060"/>
                </a:solidFill>
                <a:latin typeface="Times New Roman" panose="02020603050405020304" pitchFamily="18" charset="0"/>
                <a:cs typeface="Times New Roman" panose="02020603050405020304" pitchFamily="18" charset="0"/>
              </a:rPr>
              <a:t>= 100-110 MPa</a:t>
            </a: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z</a:t>
            </a:r>
            <a:r>
              <a:rPr lang="en-US" sz="2000" dirty="0">
                <a:solidFill>
                  <a:srgbClr val="002060"/>
                </a:solidFill>
                <a:latin typeface="Times New Roman" panose="02020603050405020304" pitchFamily="18" charset="0"/>
                <a:cs typeface="Times New Roman" panose="02020603050405020304" pitchFamily="18" charset="0"/>
              </a:rPr>
              <a:t> = 1200 </a:t>
            </a:r>
            <a:r>
              <a:rPr lang="en-US" sz="2000" dirty="0" err="1">
                <a:solidFill>
                  <a:srgbClr val="002060"/>
                </a:solidFill>
                <a:latin typeface="Times New Roman" panose="02020603050405020304" pitchFamily="18" charset="0"/>
                <a:cs typeface="Times New Roman" panose="02020603050405020304" pitchFamily="18" charset="0"/>
              </a:rPr>
              <a:t>kN</a:t>
            </a:r>
            <a:endParaRPr lang="en-US" sz="2000" dirty="0">
              <a:solidFill>
                <a:srgbClr val="002060"/>
              </a:solidFill>
              <a:latin typeface="Times New Roman" panose="02020603050405020304" pitchFamily="18" charset="0"/>
              <a:cs typeface="Times New Roman" panose="02020603050405020304" pitchFamily="18" charset="0"/>
            </a:endParaRPr>
          </a:p>
          <a:p>
            <a:pPr algn="ctr"/>
            <a:endParaRPr lang="en-US" sz="2000" dirty="0">
              <a:solidFill>
                <a:srgbClr val="FF0000"/>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3B151AD6-FCFD-E9B2-3B3A-1B0BED5AEE97}"/>
              </a:ext>
            </a:extLst>
          </p:cNvPr>
          <p:cNvSpPr txBox="1"/>
          <p:nvPr/>
        </p:nvSpPr>
        <p:spPr>
          <a:xfrm>
            <a:off x="7348847" y="6494579"/>
            <a:ext cx="4004953" cy="307777"/>
          </a:xfrm>
          <a:prstGeom prst="rect">
            <a:avLst/>
          </a:prstGeom>
          <a:noFill/>
        </p:spPr>
        <p:txBody>
          <a:bodyPr wrap="square">
            <a:spAutoFit/>
          </a:bodyPr>
          <a:lstStyle/>
          <a:p>
            <a:r>
              <a:rPr lang="en-US" sz="1400" dirty="0" err="1">
                <a:solidFill>
                  <a:srgbClr val="002060"/>
                </a:solidFill>
                <a:latin typeface="Times New Roman" panose="02020603050405020304" pitchFamily="18" charset="0"/>
                <a:cs typeface="Times New Roman" panose="02020603050405020304" pitchFamily="18" charset="0"/>
              </a:rPr>
              <a:t>F</a:t>
            </a:r>
            <a:r>
              <a:rPr lang="en-US" sz="1400" baseline="-25000" dirty="0" err="1">
                <a:solidFill>
                  <a:srgbClr val="002060"/>
                </a:solidFill>
                <a:latin typeface="Times New Roman" panose="02020603050405020304" pitchFamily="18" charset="0"/>
                <a:cs typeface="Times New Roman" panose="02020603050405020304" pitchFamily="18" charset="0"/>
              </a:rPr>
              <a:t>x</a:t>
            </a:r>
            <a:r>
              <a:rPr lang="en-US" sz="1400" baseline="-25000" dirty="0">
                <a:solidFill>
                  <a:srgbClr val="002060"/>
                </a:solidFill>
                <a:latin typeface="Times New Roman" panose="02020603050405020304" pitchFamily="18" charset="0"/>
                <a:cs typeface="Times New Roman" panose="02020603050405020304" pitchFamily="18" charset="0"/>
              </a:rPr>
              <a:t> </a:t>
            </a:r>
            <a:r>
              <a:rPr lang="en-US" sz="1400" dirty="0">
                <a:solidFill>
                  <a:srgbClr val="002060"/>
                </a:solidFill>
                <a:latin typeface="Times New Roman" panose="02020603050405020304" pitchFamily="18" charset="0"/>
                <a:cs typeface="Times New Roman" panose="02020603050405020304" pitchFamily="18" charset="0"/>
              </a:rPr>
              <a:t>per half magnet; </a:t>
            </a:r>
            <a:r>
              <a:rPr lang="en-US" sz="1400" dirty="0" err="1">
                <a:solidFill>
                  <a:srgbClr val="002060"/>
                </a:solidFill>
                <a:latin typeface="Times New Roman" panose="02020603050405020304" pitchFamily="18" charset="0"/>
                <a:cs typeface="Times New Roman" panose="02020603050405020304" pitchFamily="18" charset="0"/>
              </a:rPr>
              <a:t>F</a:t>
            </a:r>
            <a:r>
              <a:rPr lang="en-US" sz="1400" baseline="-25000" dirty="0" err="1">
                <a:solidFill>
                  <a:srgbClr val="002060"/>
                </a:solidFill>
                <a:latin typeface="Times New Roman" panose="02020603050405020304" pitchFamily="18" charset="0"/>
                <a:cs typeface="Times New Roman" panose="02020603050405020304" pitchFamily="18" charset="0"/>
              </a:rPr>
              <a:t>z</a:t>
            </a:r>
            <a:r>
              <a:rPr lang="en-US" sz="1400" dirty="0">
                <a:solidFill>
                  <a:srgbClr val="002060"/>
                </a:solidFill>
                <a:latin typeface="Times New Roman" panose="02020603050405020304" pitchFamily="18" charset="0"/>
                <a:cs typeface="Times New Roman" panose="02020603050405020304" pitchFamily="18" charset="0"/>
              </a:rPr>
              <a:t> per aperture </a:t>
            </a:r>
            <a:endParaRPr lang="en-GB" sz="1400" dirty="0"/>
          </a:p>
        </p:txBody>
      </p:sp>
      <p:pic>
        <p:nvPicPr>
          <p:cNvPr id="7" name="Content Placeholder 18" descr="Icon&#10;&#10;Description automatically generated">
            <a:extLst>
              <a:ext uri="{FF2B5EF4-FFF2-40B4-BE49-F238E27FC236}">
                <a16:creationId xmlns:a16="http://schemas.microsoft.com/office/drawing/2014/main" id="{BA125B68-3E4E-7212-CE7E-5B60654A1221}"/>
              </a:ext>
            </a:extLst>
          </p:cNvPr>
          <p:cNvPicPr>
            <a:picLocks noChangeAspect="1"/>
          </p:cNvPicPr>
          <p:nvPr/>
        </p:nvPicPr>
        <p:blipFill rotWithShape="1">
          <a:blip r:embed="rId4">
            <a:extLst>
              <a:ext uri="{28A0092B-C50C-407E-A947-70E740481C1C}">
                <a14:useLocalDpi xmlns:a14="http://schemas.microsoft.com/office/drawing/2010/main" val="0"/>
              </a:ext>
            </a:extLst>
          </a:blip>
          <a:srcRect l="18418" r="12134"/>
          <a:stretch/>
        </p:blipFill>
        <p:spPr>
          <a:xfrm>
            <a:off x="4574208" y="1768613"/>
            <a:ext cx="3416300" cy="2772000"/>
          </a:xfrm>
          <a:prstGeom prst="rect">
            <a:avLst/>
          </a:prstGeom>
        </p:spPr>
      </p:pic>
      <p:sp>
        <p:nvSpPr>
          <p:cNvPr id="17" name="Content Placeholder 6">
            <a:extLst>
              <a:ext uri="{FF2B5EF4-FFF2-40B4-BE49-F238E27FC236}">
                <a16:creationId xmlns:a16="http://schemas.microsoft.com/office/drawing/2014/main" id="{F9B5B280-585E-D4BA-A7C8-6ABFB5AFBED2}"/>
              </a:ext>
            </a:extLst>
          </p:cNvPr>
          <p:cNvSpPr txBox="1">
            <a:spLocks/>
          </p:cNvSpPr>
          <p:nvPr/>
        </p:nvSpPr>
        <p:spPr>
          <a:xfrm>
            <a:off x="442232" y="1240536"/>
            <a:ext cx="11307536" cy="40164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ea typeface="Cambria Math" panose="02040503050406030204" pitchFamily="18" charset="0"/>
              </a:rPr>
              <a:t>≈</a:t>
            </a:r>
            <a:r>
              <a:rPr lang="en-US" dirty="0">
                <a:ea typeface="Cambria Math" panose="02040503050406030204" pitchFamily="18" charset="0"/>
              </a:rPr>
              <a:t> 2 times more force/stress than in the LHC-MB dipoles, in a brittle conductor</a:t>
            </a:r>
            <a:endParaRPr lang="en-GB" dirty="0"/>
          </a:p>
        </p:txBody>
      </p:sp>
    </p:spTree>
    <p:extLst>
      <p:ext uri="{BB962C8B-B14F-4D97-AF65-F5344CB8AC3E}">
        <p14:creationId xmlns:p14="http://schemas.microsoft.com/office/powerpoint/2010/main" val="4401285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76FB7F-2B89-8AC9-DD8F-B2D628F0FFB8}"/>
              </a:ext>
            </a:extLst>
          </p:cNvPr>
          <p:cNvSpPr>
            <a:spLocks noGrp="1"/>
          </p:cNvSpPr>
          <p:nvPr>
            <p:ph type="sldNum" sz="quarter" idx="12"/>
          </p:nvPr>
        </p:nvSpPr>
        <p:spPr/>
        <p:txBody>
          <a:bodyPr/>
          <a:lstStyle/>
          <a:p>
            <a:fld id="{1901C496-3C0B-4598-8BB5-4E8323612518}" type="slidenum">
              <a:rPr lang="en-GB" smtClean="0"/>
              <a:pPr/>
              <a:t>57</a:t>
            </a:fld>
            <a:endParaRPr lang="en-GB"/>
          </a:p>
        </p:txBody>
      </p:sp>
      <p:sp>
        <p:nvSpPr>
          <p:cNvPr id="4" name="Title 3">
            <a:extLst>
              <a:ext uri="{FF2B5EF4-FFF2-40B4-BE49-F238E27FC236}">
                <a16:creationId xmlns:a16="http://schemas.microsoft.com/office/drawing/2014/main" id="{32288DB0-AAF8-6197-B905-A5C2D6EF9D80}"/>
              </a:ext>
            </a:extLst>
          </p:cNvPr>
          <p:cNvSpPr>
            <a:spLocks noGrp="1"/>
          </p:cNvSpPr>
          <p:nvPr>
            <p:ph type="title"/>
          </p:nvPr>
        </p:nvSpPr>
        <p:spPr/>
        <p:txBody>
          <a:bodyPr/>
          <a:lstStyle/>
          <a:p>
            <a:r>
              <a:rPr lang="en-US" dirty="0"/>
              <a:t>The 12 T challenge – protection</a:t>
            </a:r>
            <a:endParaRPr lang="en-GB" dirty="0"/>
          </a:p>
        </p:txBody>
      </p:sp>
      <p:sp>
        <p:nvSpPr>
          <p:cNvPr id="5" name="Rectangle 2">
            <a:extLst>
              <a:ext uri="{FF2B5EF4-FFF2-40B4-BE49-F238E27FC236}">
                <a16:creationId xmlns:a16="http://schemas.microsoft.com/office/drawing/2014/main" id="{6A4C427A-5ADC-EBC8-AD74-22F984C1DC0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9" name="Picture 8">
            <a:extLst>
              <a:ext uri="{FF2B5EF4-FFF2-40B4-BE49-F238E27FC236}">
                <a16:creationId xmlns:a16="http://schemas.microsoft.com/office/drawing/2014/main" id="{862DCE13-2A54-4E1B-317F-B2BA456189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5955" y="1856007"/>
            <a:ext cx="2521205" cy="2520000"/>
          </a:xfrm>
          <a:prstGeom prst="rect">
            <a:avLst/>
          </a:prstGeom>
        </p:spPr>
      </p:pic>
      <p:pic>
        <p:nvPicPr>
          <p:cNvPr id="10" name="Picture 2" descr="D:\Work\QXF\Mechanics\2D\MQXF_150mm_aperture\v7_ref\pictures\MQXF_2d_mech_cross-section.tif">
            <a:extLst>
              <a:ext uri="{FF2B5EF4-FFF2-40B4-BE49-F238E27FC236}">
                <a16:creationId xmlns:a16="http://schemas.microsoft.com/office/drawing/2014/main" id="{76DC8E3D-B8B3-DABC-6398-B996F86D00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9874" y="1722807"/>
            <a:ext cx="2788262" cy="27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
            <a:extLst>
              <a:ext uri="{FF2B5EF4-FFF2-40B4-BE49-F238E27FC236}">
                <a16:creationId xmlns:a16="http://schemas.microsoft.com/office/drawing/2014/main" id="{1AD5F577-9A30-C801-C73B-353F12B86716}"/>
              </a:ext>
            </a:extLst>
          </p:cNvPr>
          <p:cNvSpPr>
            <a:spLocks noChangeArrowheads="1"/>
          </p:cNvSpPr>
          <p:nvPr/>
        </p:nvSpPr>
        <p:spPr bwMode="auto">
          <a:xfrm>
            <a:off x="997655" y="4609004"/>
            <a:ext cx="3217804" cy="19389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LHC MB</a:t>
            </a:r>
          </a:p>
          <a:p>
            <a:pPr algn="ctr"/>
            <a:r>
              <a:rPr lang="en-US" sz="2000" dirty="0" err="1">
                <a:solidFill>
                  <a:srgbClr val="002060"/>
                </a:solidFill>
                <a:latin typeface="Times New Roman" panose="02020603050405020304" pitchFamily="18" charset="0"/>
                <a:cs typeface="Times New Roman" panose="02020603050405020304" pitchFamily="18" charset="0"/>
              </a:rPr>
              <a:t>NbTi</a:t>
            </a:r>
            <a:r>
              <a:rPr lang="en-US" sz="2000" dirty="0">
                <a:solidFill>
                  <a:srgbClr val="002060"/>
                </a:solidFill>
                <a:latin typeface="Times New Roman" panose="02020603050405020304" pitchFamily="18" charset="0"/>
                <a:cs typeface="Times New Roman" panose="02020603050405020304" pitchFamily="18" charset="0"/>
              </a:rPr>
              <a:t>,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8.6 T</a:t>
            </a:r>
          </a:p>
          <a:p>
            <a:pPr algn="ctr"/>
            <a:r>
              <a:rPr lang="en-GB" sz="2000" dirty="0" err="1">
                <a:solidFill>
                  <a:srgbClr val="002060"/>
                </a:solidFill>
                <a:latin typeface="Times New Roman" panose="02020603050405020304" pitchFamily="18" charset="0"/>
                <a:cs typeface="Times New Roman" panose="02020603050405020304" pitchFamily="18" charset="0"/>
              </a:rPr>
              <a:t>J</a:t>
            </a:r>
            <a:r>
              <a:rPr lang="en-GB" sz="2000" baseline="-25000" dirty="0" err="1">
                <a:solidFill>
                  <a:srgbClr val="002060"/>
                </a:solidFill>
                <a:latin typeface="Times New Roman" panose="02020603050405020304" pitchFamily="18" charset="0"/>
                <a:cs typeface="Times New Roman" panose="02020603050405020304" pitchFamily="18" charset="0"/>
              </a:rPr>
              <a:t>overall</a:t>
            </a:r>
            <a:r>
              <a:rPr lang="en-GB" sz="2000" dirty="0">
                <a:solidFill>
                  <a:srgbClr val="002060"/>
                </a:solidFill>
                <a:latin typeface="Times New Roman" panose="02020603050405020304" pitchFamily="18" charset="0"/>
                <a:cs typeface="Times New Roman" panose="02020603050405020304" pitchFamily="18" charset="0"/>
              </a:rPr>
              <a:t>(I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 </a:t>
            </a:r>
            <a:r>
              <a:rPr lang="en-US" sz="2000" dirty="0">
                <a:solidFill>
                  <a:srgbClr val="002060"/>
                </a:solidFill>
                <a:latin typeface="Times New Roman" panose="02020603050405020304" pitchFamily="18" charset="0"/>
                <a:cs typeface="Times New Roman" panose="02020603050405020304" pitchFamily="18" charset="0"/>
                <a:sym typeface="Times New Roman"/>
              </a:rPr>
              <a:t>356/442</a:t>
            </a:r>
            <a:r>
              <a:rPr lang="en-GB" sz="2000" dirty="0">
                <a:solidFill>
                  <a:srgbClr val="002060"/>
                </a:solidFill>
                <a:latin typeface="Times New Roman" panose="02020603050405020304" pitchFamily="18" charset="0"/>
                <a:cs typeface="Times New Roman" panose="02020603050405020304" pitchFamily="18" charset="0"/>
                <a:sym typeface="Times New Roman"/>
              </a:rPr>
              <a:t> A/mm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2</a:t>
            </a:r>
            <a:endParaRPr lang="en-GB" sz="2000" baseline="30000" dirty="0">
              <a:solidFill>
                <a:srgbClr val="002060"/>
              </a:solidFill>
              <a:latin typeface="Times New Roman" panose="02020603050405020304" pitchFamily="18" charset="0"/>
              <a:cs typeface="Times New Roman" panose="02020603050405020304" pitchFamily="18" charset="0"/>
            </a:endParaRPr>
          </a:p>
          <a:p>
            <a:pPr algn="ctr"/>
            <a:r>
              <a:rPr lang="en-GB" sz="2000" dirty="0" err="1">
                <a:solidFill>
                  <a:srgbClr val="002060"/>
                </a:solidFill>
                <a:latin typeface="Times New Roman" panose="02020603050405020304" pitchFamily="18" charset="0"/>
                <a:cs typeface="Times New Roman" panose="02020603050405020304" pitchFamily="18" charset="0"/>
              </a:rPr>
              <a:t>J</a:t>
            </a:r>
            <a:r>
              <a:rPr lang="en-GB" sz="2000" baseline="-25000" dirty="0" err="1">
                <a:solidFill>
                  <a:srgbClr val="002060"/>
                </a:solidFill>
                <a:latin typeface="Times New Roman" panose="02020603050405020304" pitchFamily="18" charset="0"/>
                <a:cs typeface="Times New Roman" panose="02020603050405020304" pitchFamily="18" charset="0"/>
              </a:rPr>
              <a:t>cu</a:t>
            </a:r>
            <a:r>
              <a:rPr lang="en-GB" sz="2000" dirty="0">
                <a:solidFill>
                  <a:srgbClr val="002060"/>
                </a:solidFill>
                <a:latin typeface="Times New Roman" panose="02020603050405020304" pitchFamily="18" charset="0"/>
                <a:cs typeface="Times New Roman" panose="02020603050405020304" pitchFamily="18" charset="0"/>
              </a:rPr>
              <a:t>(I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 </a:t>
            </a:r>
            <a:r>
              <a:rPr lang="en-US" sz="2000" dirty="0">
                <a:solidFill>
                  <a:srgbClr val="002060"/>
                </a:solidFill>
                <a:latin typeface="Times New Roman" panose="02020603050405020304" pitchFamily="18" charset="0"/>
                <a:cs typeface="Times New Roman" panose="02020603050405020304" pitchFamily="18" charset="0"/>
                <a:sym typeface="Times New Roman"/>
              </a:rPr>
              <a:t>763/932 </a:t>
            </a:r>
            <a:r>
              <a:rPr lang="en-GB" sz="2000" dirty="0">
                <a:solidFill>
                  <a:srgbClr val="002060"/>
                </a:solidFill>
                <a:latin typeface="Times New Roman" panose="02020603050405020304" pitchFamily="18" charset="0"/>
                <a:cs typeface="Times New Roman" panose="02020603050405020304" pitchFamily="18" charset="0"/>
                <a:sym typeface="Times New Roman"/>
              </a:rPr>
              <a:t> A/mm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2</a:t>
            </a:r>
            <a:endParaRPr lang="en-GB" sz="2000" baseline="30000" dirty="0">
              <a:solidFill>
                <a:srgbClr val="002060"/>
              </a:solidFill>
              <a:latin typeface="Times New Roman" panose="02020603050405020304" pitchFamily="18" charset="0"/>
              <a:cs typeface="Times New Roman" panose="02020603050405020304" pitchFamily="18" charset="0"/>
            </a:endParaRPr>
          </a:p>
          <a:p>
            <a:pPr algn="ctr"/>
            <a:r>
              <a:rPr lang="en-GB" sz="2000" dirty="0" err="1">
                <a:solidFill>
                  <a:srgbClr val="002060"/>
                </a:solidFill>
                <a:latin typeface="Times New Roman" panose="02020603050405020304" pitchFamily="18" charset="0"/>
                <a:cs typeface="Times New Roman" panose="02020603050405020304" pitchFamily="18" charset="0"/>
              </a:rPr>
              <a:t>e</a:t>
            </a:r>
            <a:r>
              <a:rPr lang="en-GB" sz="2000" baseline="-25000" dirty="0" err="1">
                <a:solidFill>
                  <a:srgbClr val="002060"/>
                </a:solidFill>
                <a:latin typeface="Times New Roman" panose="02020603050405020304" pitchFamily="18" charset="0"/>
                <a:cs typeface="Times New Roman" panose="02020603050405020304" pitchFamily="18" charset="0"/>
              </a:rPr>
              <a:t>m</a:t>
            </a:r>
            <a:r>
              <a:rPr lang="en-GB" sz="2000" dirty="0">
                <a:solidFill>
                  <a:srgbClr val="002060"/>
                </a:solidFill>
                <a:latin typeface="Times New Roman" panose="02020603050405020304" pitchFamily="18" charset="0"/>
                <a:cs typeface="Times New Roman" panose="02020603050405020304" pitchFamily="18" charset="0"/>
              </a:rPr>
              <a:t> (I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 </a:t>
            </a:r>
            <a:r>
              <a:rPr lang="en-GB" sz="2000" dirty="0">
                <a:solidFill>
                  <a:srgbClr val="002060"/>
                </a:solidFill>
                <a:latin typeface="Times New Roman" panose="02020603050405020304" pitchFamily="18" charset="0"/>
                <a:cs typeface="Times New Roman" panose="02020603050405020304" pitchFamily="18" charset="0"/>
                <a:sym typeface="Times New Roman"/>
              </a:rPr>
              <a:t>71 J/cm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3</a:t>
            </a:r>
          </a:p>
          <a:p>
            <a:pPr algn="ctr"/>
            <a:endParaRPr lang="en-US" sz="2000" dirty="0">
              <a:solidFill>
                <a:srgbClr val="002060"/>
              </a:solidFill>
              <a:latin typeface="Times New Roman" panose="02020603050405020304" pitchFamily="18" charset="0"/>
              <a:cs typeface="Times New Roman" panose="02020603050405020304" pitchFamily="18" charset="0"/>
            </a:endParaRPr>
          </a:p>
        </p:txBody>
      </p:sp>
      <p:sp>
        <p:nvSpPr>
          <p:cNvPr id="13" name="Rectangle 9">
            <a:extLst>
              <a:ext uri="{FF2B5EF4-FFF2-40B4-BE49-F238E27FC236}">
                <a16:creationId xmlns:a16="http://schemas.microsoft.com/office/drawing/2014/main" id="{0D90970F-B561-4BD5-4E1E-3A5B9B21670D}"/>
              </a:ext>
            </a:extLst>
          </p:cNvPr>
          <p:cNvSpPr>
            <a:spLocks noChangeArrowheads="1"/>
          </p:cNvSpPr>
          <p:nvPr/>
        </p:nvSpPr>
        <p:spPr bwMode="auto">
          <a:xfrm>
            <a:off x="4901082" y="4572292"/>
            <a:ext cx="2762551" cy="16312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HL-LHC MBH 11 T</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11.7 T</a:t>
            </a:r>
          </a:p>
          <a:p>
            <a:pPr algn="ctr"/>
            <a:r>
              <a:rPr lang="en-GB" sz="2000" dirty="0" err="1">
                <a:solidFill>
                  <a:srgbClr val="002060"/>
                </a:solidFill>
                <a:latin typeface="Times New Roman" panose="02020603050405020304" pitchFamily="18" charset="0"/>
                <a:cs typeface="Times New Roman" panose="02020603050405020304" pitchFamily="18" charset="0"/>
              </a:rPr>
              <a:t>J</a:t>
            </a:r>
            <a:r>
              <a:rPr lang="en-GB" sz="2000" baseline="-25000" dirty="0" err="1">
                <a:solidFill>
                  <a:srgbClr val="002060"/>
                </a:solidFill>
                <a:latin typeface="Times New Roman" panose="02020603050405020304" pitchFamily="18" charset="0"/>
                <a:cs typeface="Times New Roman" panose="02020603050405020304" pitchFamily="18" charset="0"/>
              </a:rPr>
              <a:t>overall</a:t>
            </a:r>
            <a:r>
              <a:rPr lang="en-GB" sz="2000" dirty="0">
                <a:solidFill>
                  <a:srgbClr val="002060"/>
                </a:solidFill>
                <a:latin typeface="Times New Roman" panose="02020603050405020304" pitchFamily="18" charset="0"/>
                <a:cs typeface="Times New Roman" panose="02020603050405020304" pitchFamily="18" charset="0"/>
              </a:rPr>
              <a:t>(I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 522 </a:t>
            </a:r>
            <a:r>
              <a:rPr lang="en-GB" sz="2000" dirty="0">
                <a:solidFill>
                  <a:srgbClr val="002060"/>
                </a:solidFill>
                <a:latin typeface="Times New Roman" panose="02020603050405020304" pitchFamily="18" charset="0"/>
                <a:cs typeface="Times New Roman" panose="02020603050405020304" pitchFamily="18" charset="0"/>
                <a:sym typeface="Times New Roman"/>
              </a:rPr>
              <a:t>A/mm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2</a:t>
            </a:r>
            <a:endParaRPr lang="en-GB" sz="2000" baseline="30000" dirty="0">
              <a:solidFill>
                <a:srgbClr val="002060"/>
              </a:solidFill>
              <a:latin typeface="Times New Roman" panose="02020603050405020304" pitchFamily="18" charset="0"/>
              <a:cs typeface="Times New Roman" panose="02020603050405020304" pitchFamily="18" charset="0"/>
            </a:endParaRPr>
          </a:p>
          <a:p>
            <a:pPr algn="ctr"/>
            <a:r>
              <a:rPr lang="en-GB" sz="2000" dirty="0" err="1">
                <a:solidFill>
                  <a:srgbClr val="002060"/>
                </a:solidFill>
                <a:latin typeface="Times New Roman" panose="02020603050405020304" pitchFamily="18" charset="0"/>
                <a:cs typeface="Times New Roman" panose="02020603050405020304" pitchFamily="18" charset="0"/>
              </a:rPr>
              <a:t>J</a:t>
            </a:r>
            <a:r>
              <a:rPr lang="en-GB" sz="2000" baseline="-25000" dirty="0" err="1">
                <a:solidFill>
                  <a:srgbClr val="002060"/>
                </a:solidFill>
                <a:latin typeface="Times New Roman" panose="02020603050405020304" pitchFamily="18" charset="0"/>
                <a:cs typeface="Times New Roman" panose="02020603050405020304" pitchFamily="18" charset="0"/>
              </a:rPr>
              <a:t>cu</a:t>
            </a:r>
            <a:r>
              <a:rPr lang="en-GB" sz="2000" dirty="0">
                <a:solidFill>
                  <a:srgbClr val="002060"/>
                </a:solidFill>
                <a:latin typeface="Times New Roman" panose="02020603050405020304" pitchFamily="18" charset="0"/>
                <a:cs typeface="Times New Roman" panose="02020603050405020304" pitchFamily="18" charset="0"/>
              </a:rPr>
              <a:t>(I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1440 A/</a:t>
            </a:r>
            <a:r>
              <a:rPr lang="en-GB" sz="2000" dirty="0">
                <a:solidFill>
                  <a:srgbClr val="002060"/>
                </a:solidFill>
                <a:latin typeface="Times New Roman" panose="02020603050405020304" pitchFamily="18" charset="0"/>
                <a:cs typeface="Times New Roman" panose="02020603050405020304" pitchFamily="18" charset="0"/>
                <a:sym typeface="Times New Roman"/>
              </a:rPr>
              <a:t>mm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2</a:t>
            </a:r>
            <a:endParaRPr lang="en-GB" sz="2000" dirty="0">
              <a:solidFill>
                <a:srgbClr val="002060"/>
              </a:solidFill>
              <a:latin typeface="Times New Roman" panose="02020603050405020304" pitchFamily="18" charset="0"/>
              <a:cs typeface="Times New Roman" panose="02020603050405020304" pitchFamily="18" charset="0"/>
            </a:endParaRPr>
          </a:p>
          <a:p>
            <a:pPr algn="ctr"/>
            <a:r>
              <a:rPr lang="en-GB" sz="2000" dirty="0" err="1">
                <a:solidFill>
                  <a:srgbClr val="002060"/>
                </a:solidFill>
                <a:latin typeface="Times New Roman" panose="02020603050405020304" pitchFamily="18" charset="0"/>
                <a:cs typeface="Times New Roman" panose="02020603050405020304" pitchFamily="18" charset="0"/>
              </a:rPr>
              <a:t>e</a:t>
            </a:r>
            <a:r>
              <a:rPr lang="en-GB" sz="2000" baseline="-25000" dirty="0" err="1">
                <a:solidFill>
                  <a:srgbClr val="002060"/>
                </a:solidFill>
                <a:latin typeface="Times New Roman" panose="02020603050405020304" pitchFamily="18" charset="0"/>
                <a:cs typeface="Times New Roman" panose="02020603050405020304" pitchFamily="18" charset="0"/>
              </a:rPr>
              <a:t>m</a:t>
            </a:r>
            <a:r>
              <a:rPr lang="en-GB" sz="2000" dirty="0">
                <a:solidFill>
                  <a:srgbClr val="002060"/>
                </a:solidFill>
                <a:latin typeface="Times New Roman" panose="02020603050405020304" pitchFamily="18" charset="0"/>
                <a:cs typeface="Times New Roman" panose="02020603050405020304" pitchFamily="18" charset="0"/>
              </a:rPr>
              <a:t> (I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124 </a:t>
            </a:r>
            <a:r>
              <a:rPr lang="en-GB" sz="2000" dirty="0">
                <a:solidFill>
                  <a:srgbClr val="002060"/>
                </a:solidFill>
                <a:latin typeface="Times New Roman" panose="02020603050405020304" pitchFamily="18" charset="0"/>
                <a:cs typeface="Times New Roman" panose="02020603050405020304" pitchFamily="18" charset="0"/>
                <a:sym typeface="Times New Roman"/>
              </a:rPr>
              <a:t>J/cm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3</a:t>
            </a:r>
            <a:endParaRPr lang="en-US" sz="2000" dirty="0">
              <a:solidFill>
                <a:srgbClr val="FF0000"/>
              </a:solidFill>
              <a:latin typeface="Times New Roman" panose="02020603050405020304" pitchFamily="18" charset="0"/>
              <a:cs typeface="Times New Roman" panose="02020603050405020304" pitchFamily="18" charset="0"/>
            </a:endParaRPr>
          </a:p>
        </p:txBody>
      </p:sp>
      <p:sp>
        <p:nvSpPr>
          <p:cNvPr id="14" name="Rectangle 9">
            <a:extLst>
              <a:ext uri="{FF2B5EF4-FFF2-40B4-BE49-F238E27FC236}">
                <a16:creationId xmlns:a16="http://schemas.microsoft.com/office/drawing/2014/main" id="{FA688A9B-889F-9F23-43CC-7000E28415B6}"/>
              </a:ext>
            </a:extLst>
          </p:cNvPr>
          <p:cNvSpPr>
            <a:spLocks noChangeArrowheads="1"/>
          </p:cNvSpPr>
          <p:nvPr/>
        </p:nvSpPr>
        <p:spPr bwMode="auto">
          <a:xfrm>
            <a:off x="8771946" y="4572292"/>
            <a:ext cx="2698432" cy="16312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1" dirty="0">
                <a:solidFill>
                  <a:srgbClr val="FF0000"/>
                </a:solidFill>
                <a:latin typeface="Times New Roman" panose="02020603050405020304" pitchFamily="18" charset="0"/>
                <a:cs typeface="Times New Roman" panose="02020603050405020304" pitchFamily="18" charset="0"/>
              </a:rPr>
              <a:t>HL-LHC MQXF</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11.3 T</a:t>
            </a:r>
          </a:p>
          <a:p>
            <a:pPr algn="ctr"/>
            <a:r>
              <a:rPr lang="en-GB" sz="2000" dirty="0" err="1">
                <a:solidFill>
                  <a:srgbClr val="002060"/>
                </a:solidFill>
                <a:latin typeface="Times New Roman" panose="02020603050405020304" pitchFamily="18" charset="0"/>
                <a:cs typeface="Times New Roman" panose="02020603050405020304" pitchFamily="18" charset="0"/>
              </a:rPr>
              <a:t>J</a:t>
            </a:r>
            <a:r>
              <a:rPr lang="en-GB" sz="2000" baseline="-25000" dirty="0" err="1">
                <a:solidFill>
                  <a:srgbClr val="002060"/>
                </a:solidFill>
                <a:latin typeface="Times New Roman" panose="02020603050405020304" pitchFamily="18" charset="0"/>
                <a:cs typeface="Times New Roman" panose="02020603050405020304" pitchFamily="18" charset="0"/>
              </a:rPr>
              <a:t>overall</a:t>
            </a:r>
            <a:r>
              <a:rPr lang="en-GB" sz="2000" dirty="0">
                <a:solidFill>
                  <a:srgbClr val="002060"/>
                </a:solidFill>
                <a:latin typeface="Times New Roman" panose="02020603050405020304" pitchFamily="18" charset="0"/>
                <a:cs typeface="Times New Roman" panose="02020603050405020304" pitchFamily="18" charset="0"/>
              </a:rPr>
              <a:t>(I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462 </a:t>
            </a:r>
            <a:r>
              <a:rPr lang="en-GB" sz="2000" dirty="0">
                <a:solidFill>
                  <a:srgbClr val="002060"/>
                </a:solidFill>
                <a:latin typeface="Times New Roman" panose="02020603050405020304" pitchFamily="18" charset="0"/>
                <a:cs typeface="Times New Roman" panose="02020603050405020304" pitchFamily="18" charset="0"/>
                <a:sym typeface="Times New Roman"/>
              </a:rPr>
              <a:t>A/mm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2</a:t>
            </a:r>
            <a:endParaRPr lang="en-GB" sz="2000" baseline="30000" dirty="0">
              <a:solidFill>
                <a:srgbClr val="002060"/>
              </a:solidFill>
              <a:latin typeface="Times New Roman" panose="02020603050405020304" pitchFamily="18" charset="0"/>
              <a:cs typeface="Times New Roman" panose="02020603050405020304" pitchFamily="18" charset="0"/>
            </a:endParaRPr>
          </a:p>
          <a:p>
            <a:pPr algn="ctr"/>
            <a:r>
              <a:rPr lang="en-GB" sz="2000" dirty="0" err="1">
                <a:solidFill>
                  <a:srgbClr val="002060"/>
                </a:solidFill>
                <a:latin typeface="Times New Roman" panose="02020603050405020304" pitchFamily="18" charset="0"/>
                <a:cs typeface="Times New Roman" panose="02020603050405020304" pitchFamily="18" charset="0"/>
              </a:rPr>
              <a:t>J</a:t>
            </a:r>
            <a:r>
              <a:rPr lang="en-GB" sz="2000" baseline="-25000" dirty="0" err="1">
                <a:solidFill>
                  <a:srgbClr val="002060"/>
                </a:solidFill>
                <a:latin typeface="Times New Roman" panose="02020603050405020304" pitchFamily="18" charset="0"/>
                <a:cs typeface="Times New Roman" panose="02020603050405020304" pitchFamily="18" charset="0"/>
              </a:rPr>
              <a:t>cu</a:t>
            </a:r>
            <a:r>
              <a:rPr lang="en-GB" sz="2000" dirty="0">
                <a:solidFill>
                  <a:srgbClr val="002060"/>
                </a:solidFill>
                <a:latin typeface="Times New Roman" panose="02020603050405020304" pitchFamily="18" charset="0"/>
                <a:cs typeface="Times New Roman" panose="02020603050405020304" pitchFamily="18" charset="0"/>
              </a:rPr>
              <a:t>(I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 1311 A/</a:t>
            </a:r>
            <a:r>
              <a:rPr lang="en-GB" sz="2000" dirty="0">
                <a:solidFill>
                  <a:srgbClr val="002060"/>
                </a:solidFill>
                <a:latin typeface="Times New Roman" panose="02020603050405020304" pitchFamily="18" charset="0"/>
                <a:cs typeface="Times New Roman" panose="02020603050405020304" pitchFamily="18" charset="0"/>
                <a:sym typeface="Times New Roman"/>
              </a:rPr>
              <a:t>mm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2</a:t>
            </a:r>
            <a:endParaRPr lang="en-GB" sz="2000" dirty="0">
              <a:solidFill>
                <a:srgbClr val="002060"/>
              </a:solidFill>
              <a:latin typeface="Times New Roman" panose="02020603050405020304" pitchFamily="18" charset="0"/>
              <a:cs typeface="Times New Roman" panose="02020603050405020304" pitchFamily="18" charset="0"/>
            </a:endParaRPr>
          </a:p>
          <a:p>
            <a:pPr algn="ctr"/>
            <a:r>
              <a:rPr lang="en-GB" sz="2000" dirty="0" err="1">
                <a:solidFill>
                  <a:srgbClr val="002060"/>
                </a:solidFill>
                <a:latin typeface="Times New Roman" panose="02020603050405020304" pitchFamily="18" charset="0"/>
                <a:cs typeface="Times New Roman" panose="02020603050405020304" pitchFamily="18" charset="0"/>
              </a:rPr>
              <a:t>e</a:t>
            </a:r>
            <a:r>
              <a:rPr lang="en-GB" sz="2000" baseline="-25000" dirty="0" err="1">
                <a:solidFill>
                  <a:srgbClr val="002060"/>
                </a:solidFill>
                <a:latin typeface="Times New Roman" panose="02020603050405020304" pitchFamily="18" charset="0"/>
                <a:cs typeface="Times New Roman" panose="02020603050405020304" pitchFamily="18" charset="0"/>
              </a:rPr>
              <a:t>m</a:t>
            </a:r>
            <a:r>
              <a:rPr lang="en-GB" sz="2000" dirty="0">
                <a:solidFill>
                  <a:srgbClr val="002060"/>
                </a:solidFill>
                <a:latin typeface="Times New Roman" panose="02020603050405020304" pitchFamily="18" charset="0"/>
                <a:cs typeface="Times New Roman" panose="02020603050405020304" pitchFamily="18" charset="0"/>
              </a:rPr>
              <a:t> (I</a:t>
            </a:r>
            <a:r>
              <a:rPr lang="en-GB" sz="2000" baseline="-25000" dirty="0">
                <a:solidFill>
                  <a:srgbClr val="002060"/>
                </a:solidFill>
                <a:latin typeface="Times New Roman" panose="02020603050405020304" pitchFamily="18" charset="0"/>
                <a:cs typeface="Times New Roman" panose="02020603050405020304" pitchFamily="18" charset="0"/>
              </a:rPr>
              <a:t>nom</a:t>
            </a:r>
            <a:r>
              <a:rPr lang="en-GB" sz="2000" dirty="0">
                <a:solidFill>
                  <a:srgbClr val="002060"/>
                </a:solidFill>
                <a:latin typeface="Times New Roman" panose="02020603050405020304" pitchFamily="18" charset="0"/>
                <a:cs typeface="Times New Roman" panose="02020603050405020304" pitchFamily="18" charset="0"/>
              </a:rPr>
              <a:t>)= 120 </a:t>
            </a:r>
            <a:r>
              <a:rPr lang="en-GB" sz="2000" dirty="0">
                <a:solidFill>
                  <a:srgbClr val="002060"/>
                </a:solidFill>
                <a:latin typeface="Times New Roman" panose="02020603050405020304" pitchFamily="18" charset="0"/>
                <a:cs typeface="Times New Roman" panose="02020603050405020304" pitchFamily="18" charset="0"/>
                <a:sym typeface="Times New Roman"/>
              </a:rPr>
              <a:t>J/cm</a:t>
            </a:r>
            <a:r>
              <a:rPr lang="en-GB" sz="2000" baseline="30000" dirty="0">
                <a:solidFill>
                  <a:srgbClr val="002060"/>
                </a:solidFill>
                <a:latin typeface="Times New Roman" panose="02020603050405020304" pitchFamily="18" charset="0"/>
                <a:cs typeface="Times New Roman" panose="02020603050405020304" pitchFamily="18" charset="0"/>
                <a:sym typeface="Times New Roman"/>
              </a:rPr>
              <a:t>3</a:t>
            </a:r>
            <a:endParaRPr lang="en-US" sz="2000" dirty="0">
              <a:solidFill>
                <a:srgbClr val="FF0000"/>
              </a:solidFill>
              <a:latin typeface="Times New Roman" panose="02020603050405020304" pitchFamily="18" charset="0"/>
              <a:cs typeface="Times New Roman" panose="02020603050405020304" pitchFamily="18" charset="0"/>
            </a:endParaRPr>
          </a:p>
        </p:txBody>
      </p:sp>
      <p:sp>
        <p:nvSpPr>
          <p:cNvPr id="7" name="Content Placeholder 6">
            <a:extLst>
              <a:ext uri="{FF2B5EF4-FFF2-40B4-BE49-F238E27FC236}">
                <a16:creationId xmlns:a16="http://schemas.microsoft.com/office/drawing/2014/main" id="{D89F619F-4F28-C636-6D02-7E6F9B5ACAFC}"/>
              </a:ext>
            </a:extLst>
          </p:cNvPr>
          <p:cNvSpPr>
            <a:spLocks noGrp="1"/>
          </p:cNvSpPr>
          <p:nvPr>
            <p:ph idx="1"/>
          </p:nvPr>
        </p:nvSpPr>
        <p:spPr>
          <a:xfrm>
            <a:off x="424543" y="1134837"/>
            <a:ext cx="11307536" cy="401646"/>
          </a:xfrm>
        </p:spPr>
        <p:txBody>
          <a:bodyPr>
            <a:normAutofit fontScale="92500" lnSpcReduction="20000"/>
          </a:bodyPr>
          <a:lstStyle/>
          <a:p>
            <a:pPr marL="0" indent="0" algn="ctr">
              <a:buNone/>
            </a:pPr>
            <a:r>
              <a:rPr lang="en-US" dirty="0"/>
              <a:t>T</a:t>
            </a:r>
            <a:r>
              <a:rPr lang="en-US" baseline="-25000" dirty="0"/>
              <a:t>hot</a:t>
            </a:r>
            <a:r>
              <a:rPr lang="en-US" dirty="0"/>
              <a:t> </a:t>
            </a:r>
            <a:r>
              <a:rPr lang="en-GB" dirty="0">
                <a:ea typeface="Cambria Math" panose="02040503050406030204" pitchFamily="18" charset="0"/>
              </a:rPr>
              <a:t>≈</a:t>
            </a:r>
            <a:r>
              <a:rPr lang="en-US" dirty="0">
                <a:ea typeface="Cambria Math" panose="02040503050406030204" pitchFamily="18" charset="0"/>
              </a:rPr>
              <a:t> 100 K higher than in the LHC-MB dipoles, half the time margin</a:t>
            </a:r>
            <a:endParaRPr lang="en-GB" dirty="0"/>
          </a:p>
        </p:txBody>
      </p:sp>
      <p:pic>
        <p:nvPicPr>
          <p:cNvPr id="8" name="Content Placeholder 18" descr="Icon&#10;&#10;Description automatically generated">
            <a:extLst>
              <a:ext uri="{FF2B5EF4-FFF2-40B4-BE49-F238E27FC236}">
                <a16:creationId xmlns:a16="http://schemas.microsoft.com/office/drawing/2014/main" id="{7A0528C2-3704-73E5-B57C-3165CD7DC2E2}"/>
              </a:ext>
            </a:extLst>
          </p:cNvPr>
          <p:cNvPicPr>
            <a:picLocks noChangeAspect="1"/>
          </p:cNvPicPr>
          <p:nvPr/>
        </p:nvPicPr>
        <p:blipFill rotWithShape="1">
          <a:blip r:embed="rId4">
            <a:extLst>
              <a:ext uri="{28A0092B-C50C-407E-A947-70E740481C1C}">
                <a14:useLocalDpi xmlns:a14="http://schemas.microsoft.com/office/drawing/2010/main" val="0"/>
              </a:ext>
            </a:extLst>
          </a:blip>
          <a:srcRect l="18418" r="12134"/>
          <a:stretch/>
        </p:blipFill>
        <p:spPr>
          <a:xfrm>
            <a:off x="4574208" y="1768613"/>
            <a:ext cx="3416300" cy="2772000"/>
          </a:xfrm>
          <a:prstGeom prst="rect">
            <a:avLst/>
          </a:prstGeom>
        </p:spPr>
      </p:pic>
    </p:spTree>
    <p:extLst>
      <p:ext uri="{BB962C8B-B14F-4D97-AF65-F5344CB8AC3E}">
        <p14:creationId xmlns:p14="http://schemas.microsoft.com/office/powerpoint/2010/main" val="916683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E1D63C-A16A-E481-BB33-6FBF567B163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FDC452-FE70-3286-3F3F-567BAEE218F1}"/>
              </a:ext>
            </a:extLst>
          </p:cNvPr>
          <p:cNvSpPr>
            <a:spLocks noGrp="1"/>
          </p:cNvSpPr>
          <p:nvPr>
            <p:ph type="sldNum" sz="quarter" idx="12"/>
          </p:nvPr>
        </p:nvSpPr>
        <p:spPr/>
        <p:txBody>
          <a:bodyPr/>
          <a:lstStyle/>
          <a:p>
            <a:fld id="{1901C496-3C0B-4598-8BB5-4E8323612518}" type="slidenum">
              <a:rPr lang="en-GB" smtClean="0"/>
              <a:pPr/>
              <a:t>6</a:t>
            </a:fld>
            <a:endParaRPr lang="en-GB"/>
          </a:p>
        </p:txBody>
      </p:sp>
      <p:sp>
        <p:nvSpPr>
          <p:cNvPr id="4" name="Title 3">
            <a:extLst>
              <a:ext uri="{FF2B5EF4-FFF2-40B4-BE49-F238E27FC236}">
                <a16:creationId xmlns:a16="http://schemas.microsoft.com/office/drawing/2014/main" id="{A5366599-A16E-5278-699B-9422BEB66D64}"/>
              </a:ext>
            </a:extLst>
          </p:cNvPr>
          <p:cNvSpPr>
            <a:spLocks noGrp="1"/>
          </p:cNvSpPr>
          <p:nvPr>
            <p:ph type="title"/>
          </p:nvPr>
        </p:nvSpPr>
        <p:spPr/>
        <p:txBody>
          <a:bodyPr/>
          <a:lstStyle/>
          <a:p>
            <a:r>
              <a:rPr lang="en-US" dirty="0"/>
              <a:t>Superconducting magnet in a nutshell</a:t>
            </a:r>
            <a:endParaRPr lang="en-GB" dirty="0"/>
          </a:p>
        </p:txBody>
      </p:sp>
      <p:pic>
        <p:nvPicPr>
          <p:cNvPr id="5" name="Content Placeholder 4">
            <a:extLst>
              <a:ext uri="{FF2B5EF4-FFF2-40B4-BE49-F238E27FC236}">
                <a16:creationId xmlns:a16="http://schemas.microsoft.com/office/drawing/2014/main" id="{AE75708F-85B4-CFCA-C291-8ED526F61942}"/>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6" name="Content Placeholder 2">
            <a:extLst>
              <a:ext uri="{FF2B5EF4-FFF2-40B4-BE49-F238E27FC236}">
                <a16:creationId xmlns:a16="http://schemas.microsoft.com/office/drawing/2014/main" id="{9C42448A-A281-170C-E422-201DFF561EE5}"/>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
        <p:nvSpPr>
          <p:cNvPr id="16" name="Content Placeholder 2">
            <a:extLst>
              <a:ext uri="{FF2B5EF4-FFF2-40B4-BE49-F238E27FC236}">
                <a16:creationId xmlns:a16="http://schemas.microsoft.com/office/drawing/2014/main" id="{D183D956-7A3D-FB90-A1AD-BA3624FDE1AD}"/>
              </a:ext>
            </a:extLst>
          </p:cNvPr>
          <p:cNvSpPr txBox="1">
            <a:spLocks/>
          </p:cNvSpPr>
          <p:nvPr/>
        </p:nvSpPr>
        <p:spPr>
          <a:xfrm>
            <a:off x="919953" y="2027344"/>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Quantum physics: </a:t>
            </a:r>
          </a:p>
          <a:p>
            <a:pPr marL="0" indent="0" algn="ctr">
              <a:buNone/>
            </a:pPr>
            <a:r>
              <a:rPr lang="en-GB" sz="1600" dirty="0"/>
              <a:t>Superconductivity</a:t>
            </a:r>
          </a:p>
        </p:txBody>
      </p:sp>
      <p:sp>
        <p:nvSpPr>
          <p:cNvPr id="17" name="Content Placeholder 2">
            <a:extLst>
              <a:ext uri="{FF2B5EF4-FFF2-40B4-BE49-F238E27FC236}">
                <a16:creationId xmlns:a16="http://schemas.microsoft.com/office/drawing/2014/main" id="{E8315C85-7D1D-1A73-C0CD-6EA9A3D8FE64}"/>
              </a:ext>
            </a:extLst>
          </p:cNvPr>
          <p:cNvSpPr txBox="1">
            <a:spLocks/>
          </p:cNvSpPr>
          <p:nvPr/>
        </p:nvSpPr>
        <p:spPr>
          <a:xfrm>
            <a:off x="131755" y="3253200"/>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Material science</a:t>
            </a:r>
          </a:p>
          <a:p>
            <a:pPr marL="0" indent="0" algn="ctr">
              <a:buNone/>
            </a:pPr>
            <a:r>
              <a:rPr lang="en-GB" sz="1600" dirty="0"/>
              <a:t>Superconducting materials</a:t>
            </a:r>
          </a:p>
        </p:txBody>
      </p:sp>
      <p:sp>
        <p:nvSpPr>
          <p:cNvPr id="7" name="Content Placeholder 2">
            <a:extLst>
              <a:ext uri="{FF2B5EF4-FFF2-40B4-BE49-F238E27FC236}">
                <a16:creationId xmlns:a16="http://schemas.microsoft.com/office/drawing/2014/main" id="{7538834A-EF6D-C804-4C30-763EB45FE475}"/>
              </a:ext>
            </a:extLst>
          </p:cNvPr>
          <p:cNvSpPr txBox="1">
            <a:spLocks/>
          </p:cNvSpPr>
          <p:nvPr/>
        </p:nvSpPr>
        <p:spPr>
          <a:xfrm>
            <a:off x="353524" y="474047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Classical electrodynamics</a:t>
            </a:r>
          </a:p>
          <a:p>
            <a:pPr marL="0" indent="0" algn="ctr">
              <a:buNone/>
            </a:pPr>
            <a:r>
              <a:rPr lang="en-GB" sz="1600" dirty="0"/>
              <a:t>Magnet design</a:t>
            </a:r>
          </a:p>
        </p:txBody>
      </p:sp>
      <p:pic>
        <p:nvPicPr>
          <p:cNvPr id="10" name="Picture 9">
            <a:extLst>
              <a:ext uri="{FF2B5EF4-FFF2-40B4-BE49-F238E27FC236}">
                <a16:creationId xmlns:a16="http://schemas.microsoft.com/office/drawing/2014/main" id="{15DA666A-7830-4421-F02A-D846CB7BE963}"/>
              </a:ext>
            </a:extLst>
          </p:cNvPr>
          <p:cNvPicPr>
            <a:picLocks noChangeAspect="1"/>
          </p:cNvPicPr>
          <p:nvPr/>
        </p:nvPicPr>
        <p:blipFill rotWithShape="1">
          <a:blip r:embed="rId3"/>
          <a:srcRect l="25588" t="28087" r="46850" b="28088"/>
          <a:stretch/>
        </p:blipFill>
        <p:spPr>
          <a:xfrm>
            <a:off x="8934196" y="2604914"/>
            <a:ext cx="2820374" cy="2578627"/>
          </a:xfrm>
          <a:prstGeom prst="rect">
            <a:avLst/>
          </a:prstGeom>
        </p:spPr>
      </p:pic>
      <p:pic>
        <p:nvPicPr>
          <p:cNvPr id="11" name="Picture 10">
            <a:extLst>
              <a:ext uri="{FF2B5EF4-FFF2-40B4-BE49-F238E27FC236}">
                <a16:creationId xmlns:a16="http://schemas.microsoft.com/office/drawing/2014/main" id="{594E8BBC-5D71-0F8A-99E3-0749EB21336C}"/>
              </a:ext>
            </a:extLst>
          </p:cNvPr>
          <p:cNvPicPr>
            <a:picLocks noChangeAspect="1"/>
          </p:cNvPicPr>
          <p:nvPr/>
        </p:nvPicPr>
        <p:blipFill rotWithShape="1">
          <a:blip r:embed="rId4"/>
          <a:srcRect l="22418" t="32486" r="54743" b="32208"/>
          <a:stretch/>
        </p:blipFill>
        <p:spPr>
          <a:xfrm>
            <a:off x="5853661" y="2603306"/>
            <a:ext cx="2901273" cy="2578627"/>
          </a:xfrm>
          <a:prstGeom prst="rect">
            <a:avLst/>
          </a:prstGeom>
        </p:spPr>
      </p:pic>
    </p:spTree>
    <p:extLst>
      <p:ext uri="{BB962C8B-B14F-4D97-AF65-F5344CB8AC3E}">
        <p14:creationId xmlns:p14="http://schemas.microsoft.com/office/powerpoint/2010/main" val="2005146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F0AC1-F9A6-AF05-8146-AE9C5648AF2A}"/>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3C1DCF5-8943-A2D7-C7CB-B9B727FF7A42}"/>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33" name="TextBox 32">
            <a:extLst>
              <a:ext uri="{FF2B5EF4-FFF2-40B4-BE49-F238E27FC236}">
                <a16:creationId xmlns:a16="http://schemas.microsoft.com/office/drawing/2014/main" id="{A1F74546-DBDC-718A-3853-45651192DEAD}"/>
              </a:ext>
            </a:extLst>
          </p:cNvPr>
          <p:cNvSpPr txBox="1"/>
          <p:nvPr/>
        </p:nvSpPr>
        <p:spPr>
          <a:xfrm>
            <a:off x="8831179" y="2121117"/>
            <a:ext cx="3235975" cy="949144"/>
          </a:xfrm>
          <a:prstGeom prst="rect">
            <a:avLst/>
          </a:prstGeom>
          <a:noFill/>
          <a:ln>
            <a:solidFill>
              <a:srgbClr val="3333CC"/>
            </a:solidFill>
          </a:ln>
        </p:spPr>
        <p:txBody>
          <a:bodyPr wrap="square" rtlCol="0">
            <a:spAutoFit/>
          </a:bodyPr>
          <a:lstStyle/>
          <a:p>
            <a:endParaRPr lang="en-GB" dirty="0"/>
          </a:p>
        </p:txBody>
      </p:sp>
      <p:sp>
        <p:nvSpPr>
          <p:cNvPr id="3" name="Slide Number Placeholder 2">
            <a:extLst>
              <a:ext uri="{FF2B5EF4-FFF2-40B4-BE49-F238E27FC236}">
                <a16:creationId xmlns:a16="http://schemas.microsoft.com/office/drawing/2014/main" id="{50EF05D3-D57E-8F1D-10F5-FADBA1691C54}"/>
              </a:ext>
            </a:extLst>
          </p:cNvPr>
          <p:cNvSpPr>
            <a:spLocks noGrp="1"/>
          </p:cNvSpPr>
          <p:nvPr>
            <p:ph type="sldNum" sz="quarter" idx="12"/>
          </p:nvPr>
        </p:nvSpPr>
        <p:spPr/>
        <p:txBody>
          <a:bodyPr/>
          <a:lstStyle/>
          <a:p>
            <a:fld id="{1901C496-3C0B-4598-8BB5-4E8323612518}" type="slidenum">
              <a:rPr lang="en-GB" smtClean="0"/>
              <a:pPr/>
              <a:t>7</a:t>
            </a:fld>
            <a:endParaRPr lang="en-GB"/>
          </a:p>
        </p:txBody>
      </p:sp>
      <p:sp>
        <p:nvSpPr>
          <p:cNvPr id="4" name="Title 3">
            <a:extLst>
              <a:ext uri="{FF2B5EF4-FFF2-40B4-BE49-F238E27FC236}">
                <a16:creationId xmlns:a16="http://schemas.microsoft.com/office/drawing/2014/main" id="{6BCD5CF8-80A9-DB00-26F2-F1183E835F69}"/>
              </a:ext>
            </a:extLst>
          </p:cNvPr>
          <p:cNvSpPr>
            <a:spLocks noGrp="1"/>
          </p:cNvSpPr>
          <p:nvPr>
            <p:ph type="title"/>
          </p:nvPr>
        </p:nvSpPr>
        <p:spPr/>
        <p:txBody>
          <a:bodyPr/>
          <a:lstStyle/>
          <a:p>
            <a:r>
              <a:rPr lang="en-US" dirty="0"/>
              <a:t>Superconducting magnet in a nutshell</a:t>
            </a:r>
            <a:endParaRPr lang="en-GB" dirty="0"/>
          </a:p>
        </p:txBody>
      </p:sp>
      <p:sp>
        <p:nvSpPr>
          <p:cNvPr id="6" name="Content Placeholder 2">
            <a:extLst>
              <a:ext uri="{FF2B5EF4-FFF2-40B4-BE49-F238E27FC236}">
                <a16:creationId xmlns:a16="http://schemas.microsoft.com/office/drawing/2014/main" id="{A9AF76FF-5FDD-18E2-CD58-5AFCC7E0D183}"/>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
        <p:nvSpPr>
          <p:cNvPr id="16" name="Content Placeholder 2">
            <a:extLst>
              <a:ext uri="{FF2B5EF4-FFF2-40B4-BE49-F238E27FC236}">
                <a16:creationId xmlns:a16="http://schemas.microsoft.com/office/drawing/2014/main" id="{73738487-537B-2A2E-F983-1F52DB5AD0AC}"/>
              </a:ext>
            </a:extLst>
          </p:cNvPr>
          <p:cNvSpPr txBox="1">
            <a:spLocks/>
          </p:cNvSpPr>
          <p:nvPr/>
        </p:nvSpPr>
        <p:spPr>
          <a:xfrm>
            <a:off x="919953" y="2027344"/>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Quantum physics: </a:t>
            </a:r>
          </a:p>
          <a:p>
            <a:pPr marL="0" indent="0" algn="ctr">
              <a:buNone/>
            </a:pPr>
            <a:r>
              <a:rPr lang="en-GB" sz="1600" dirty="0"/>
              <a:t>Superconductivity</a:t>
            </a:r>
          </a:p>
        </p:txBody>
      </p:sp>
      <p:sp>
        <p:nvSpPr>
          <p:cNvPr id="17" name="Content Placeholder 2">
            <a:extLst>
              <a:ext uri="{FF2B5EF4-FFF2-40B4-BE49-F238E27FC236}">
                <a16:creationId xmlns:a16="http://schemas.microsoft.com/office/drawing/2014/main" id="{B2DD5409-4A24-F596-2C11-321457886BB9}"/>
              </a:ext>
            </a:extLst>
          </p:cNvPr>
          <p:cNvSpPr txBox="1">
            <a:spLocks/>
          </p:cNvSpPr>
          <p:nvPr/>
        </p:nvSpPr>
        <p:spPr>
          <a:xfrm>
            <a:off x="131755" y="3253200"/>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Material science</a:t>
            </a:r>
          </a:p>
          <a:p>
            <a:pPr marL="0" indent="0" algn="ctr">
              <a:buNone/>
            </a:pPr>
            <a:r>
              <a:rPr lang="en-GB" sz="1600" dirty="0"/>
              <a:t>Superconducting materials</a:t>
            </a:r>
          </a:p>
        </p:txBody>
      </p:sp>
      <p:sp>
        <p:nvSpPr>
          <p:cNvPr id="7" name="Content Placeholder 2">
            <a:extLst>
              <a:ext uri="{FF2B5EF4-FFF2-40B4-BE49-F238E27FC236}">
                <a16:creationId xmlns:a16="http://schemas.microsoft.com/office/drawing/2014/main" id="{AF62050C-84DE-3B4E-F171-153D4FCE4697}"/>
              </a:ext>
            </a:extLst>
          </p:cNvPr>
          <p:cNvSpPr txBox="1">
            <a:spLocks/>
          </p:cNvSpPr>
          <p:nvPr/>
        </p:nvSpPr>
        <p:spPr>
          <a:xfrm>
            <a:off x="353524" y="474047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Classical electrodynamics</a:t>
            </a:r>
          </a:p>
          <a:p>
            <a:pPr marL="0" indent="0" algn="ctr">
              <a:buNone/>
            </a:pPr>
            <a:r>
              <a:rPr lang="en-GB" sz="1600" dirty="0"/>
              <a:t>Magnet design</a:t>
            </a:r>
          </a:p>
        </p:txBody>
      </p:sp>
      <p:sp>
        <p:nvSpPr>
          <p:cNvPr id="2" name="Content Placeholder 2">
            <a:extLst>
              <a:ext uri="{FF2B5EF4-FFF2-40B4-BE49-F238E27FC236}">
                <a16:creationId xmlns:a16="http://schemas.microsoft.com/office/drawing/2014/main" id="{E44B1887-1FCF-90DA-915E-D2557DAB75E7}"/>
              </a:ext>
            </a:extLst>
          </p:cNvPr>
          <p:cNvSpPr txBox="1">
            <a:spLocks/>
          </p:cNvSpPr>
          <p:nvPr/>
        </p:nvSpPr>
        <p:spPr>
          <a:xfrm>
            <a:off x="3544126" y="547941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Mechanical engineering: </a:t>
            </a:r>
          </a:p>
          <a:p>
            <a:pPr marL="0" indent="0" algn="ctr">
              <a:buNone/>
            </a:pPr>
            <a:r>
              <a:rPr lang="en-GB" sz="1600" dirty="0"/>
              <a:t>Handling of the Lorentz forces</a:t>
            </a:r>
          </a:p>
        </p:txBody>
      </p:sp>
      <p:sp>
        <p:nvSpPr>
          <p:cNvPr id="9" name="Rectangle 8">
            <a:extLst>
              <a:ext uri="{FF2B5EF4-FFF2-40B4-BE49-F238E27FC236}">
                <a16:creationId xmlns:a16="http://schemas.microsoft.com/office/drawing/2014/main" id="{8310DCD4-E804-A45E-B227-2AA9BA95CE77}"/>
              </a:ext>
            </a:extLst>
          </p:cNvPr>
          <p:cNvSpPr>
            <a:spLocks noChangeArrowheads="1"/>
          </p:cNvSpPr>
          <p:nvPr/>
        </p:nvSpPr>
        <p:spPr bwMode="auto">
          <a:xfrm>
            <a:off x="9708508" y="3372310"/>
            <a:ext cx="2318392" cy="1631216"/>
          </a:xfrm>
          <a:prstGeom prst="rect">
            <a:avLst/>
          </a:prstGeom>
          <a:solidFill>
            <a:schemeClr val="bg1"/>
          </a:solidFill>
          <a:ln>
            <a:solidFill>
              <a:srgbClr val="FF0000"/>
            </a:solidFill>
          </a:ln>
          <a:extLst>
            <a:ext uri="{909E8E84-426E-40dd-AFC4-6F175D3DCCD1}">
              <a14:hiddenFill xmlns="" xmlns:a14="http://schemas.microsoft.com/office/drawing/2010/main" xmlns:lc="http://schemas.openxmlformats.org/drawingml/2006/lockedCanvas">
                <a:solidFill>
                  <a:schemeClr val="accent1"/>
                </a:solidFill>
              </a14:hiddenFill>
            </a:ext>
            <a:ext uri="{91240B29-F687-4f45-9708-019B960494DF}">
              <a14:hiddenLine xmlns="" xmlns:a14="http://schemas.microsoft.com/office/drawing/2010/main" xmlns:lc="http://schemas.openxmlformats.org/drawingml/2006/lockedCanvas" w="9525">
                <a:solidFill>
                  <a:schemeClr val="tx1"/>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FF0000"/>
                </a:solidFill>
                <a:latin typeface="Times New Roman" panose="02020603050405020304" pitchFamily="18" charset="0"/>
                <a:cs typeface="Times New Roman" panose="02020603050405020304" pitchFamily="18" charset="0"/>
              </a:rPr>
              <a:t>HL-LHC MQXF</a:t>
            </a:r>
          </a:p>
          <a:p>
            <a:pPr algn="ctr"/>
            <a:r>
              <a:rPr lang="en-US" sz="2000" dirty="0">
                <a:solidFill>
                  <a:srgbClr val="002060"/>
                </a:solidFill>
                <a:latin typeface="Times New Roman" panose="02020603050405020304" pitchFamily="18" charset="0"/>
                <a:cs typeface="Times New Roman" panose="02020603050405020304" pitchFamily="18" charset="0"/>
              </a:rPr>
              <a:t>Nb</a:t>
            </a:r>
            <a:r>
              <a:rPr lang="en-US" sz="2000" baseline="-25000" dirty="0">
                <a:solidFill>
                  <a:srgbClr val="002060"/>
                </a:solidFill>
                <a:latin typeface="Times New Roman" panose="02020603050405020304" pitchFamily="18" charset="0"/>
                <a:cs typeface="Times New Roman" panose="02020603050405020304" pitchFamily="18" charset="0"/>
              </a:rPr>
              <a:t>3</a:t>
            </a:r>
            <a:r>
              <a:rPr lang="en-US" sz="2000" dirty="0">
                <a:solidFill>
                  <a:srgbClr val="002060"/>
                </a:solidFill>
                <a:latin typeface="Times New Roman" panose="02020603050405020304" pitchFamily="18" charset="0"/>
                <a:cs typeface="Times New Roman" panose="02020603050405020304" pitchFamily="18" charset="0"/>
              </a:rPr>
              <a:t>Sn, B</a:t>
            </a:r>
            <a:r>
              <a:rPr lang="en-US" sz="2000" baseline="-25000" dirty="0">
                <a:solidFill>
                  <a:srgbClr val="002060"/>
                </a:solidFill>
                <a:latin typeface="Times New Roman" panose="02020603050405020304" pitchFamily="18" charset="0"/>
                <a:cs typeface="Times New Roman" panose="02020603050405020304" pitchFamily="18" charset="0"/>
              </a:rPr>
              <a:t>p </a:t>
            </a:r>
            <a:r>
              <a:rPr lang="en-US" sz="2000" dirty="0">
                <a:solidFill>
                  <a:srgbClr val="002060"/>
                </a:solidFill>
                <a:latin typeface="Times New Roman" panose="02020603050405020304" pitchFamily="18" charset="0"/>
                <a:cs typeface="Times New Roman" panose="02020603050405020304" pitchFamily="18" charset="0"/>
              </a:rPr>
              <a:t>=  11.3 T</a:t>
            </a:r>
          </a:p>
          <a:p>
            <a:pPr algn="ctr"/>
            <a:r>
              <a:rPr lang="en-US" sz="2000" dirty="0" err="1">
                <a:solidFill>
                  <a:srgbClr val="002060"/>
                </a:solidFill>
                <a:latin typeface="Times New Roman" panose="02020603050405020304" pitchFamily="18" charset="0"/>
                <a:cs typeface="Times New Roman" panose="02020603050405020304" pitchFamily="18" charset="0"/>
              </a:rPr>
              <a:t>F</a:t>
            </a:r>
            <a:r>
              <a:rPr lang="en-US" sz="2000" baseline="-25000" dirty="0" err="1">
                <a:solidFill>
                  <a:srgbClr val="002060"/>
                </a:solidFill>
                <a:latin typeface="Times New Roman" panose="02020603050405020304" pitchFamily="18" charset="0"/>
                <a:cs typeface="Times New Roman" panose="02020603050405020304" pitchFamily="18" charset="0"/>
              </a:rPr>
              <a:t>x</a:t>
            </a:r>
            <a:r>
              <a:rPr lang="en-US" sz="2000" dirty="0">
                <a:solidFill>
                  <a:srgbClr val="002060"/>
                </a:solidFill>
                <a:latin typeface="Times New Roman" panose="02020603050405020304" pitchFamily="18" charset="0"/>
                <a:cs typeface="Times New Roman" panose="02020603050405020304" pitchFamily="18" charset="0"/>
              </a:rPr>
              <a:t> = 6.8 MN/m</a:t>
            </a:r>
          </a:p>
          <a:p>
            <a:pPr algn="ctr"/>
            <a:r>
              <a:rPr lang="en-US" sz="2000" dirty="0">
                <a:solidFill>
                  <a:srgbClr val="002060"/>
                </a:solidFill>
                <a:latin typeface="Times New Roman" panose="02020603050405020304" pitchFamily="18" charset="0"/>
                <a:cs typeface="Times New Roman" panose="02020603050405020304" pitchFamily="18" charset="0"/>
              </a:rPr>
              <a:t>σ</a:t>
            </a:r>
            <a:r>
              <a:rPr lang="el-GR" sz="2000" baseline="-25000" dirty="0">
                <a:solidFill>
                  <a:srgbClr val="002060"/>
                </a:solidFill>
                <a:latin typeface="Calibri" panose="020F0502020204030204" pitchFamily="34" charset="0"/>
                <a:cs typeface="Calibri" panose="020F0502020204030204" pitchFamily="34" charset="0"/>
              </a:rPr>
              <a:t>θ</a:t>
            </a:r>
            <a:r>
              <a:rPr lang="en-US" sz="2000" baseline="-25000" dirty="0">
                <a:solidFill>
                  <a:srgbClr val="002060"/>
                </a:solidFill>
                <a:latin typeface="Calibri" panose="020F0502020204030204" pitchFamily="34" charset="0"/>
                <a:cs typeface="Calibri" panose="020F0502020204030204" pitchFamily="34" charset="0"/>
              </a:rPr>
              <a:t>,</a:t>
            </a:r>
            <a:r>
              <a:rPr lang="en-US" sz="2000" baseline="-25000" dirty="0" err="1">
                <a:solidFill>
                  <a:srgbClr val="002060"/>
                </a:solidFill>
                <a:latin typeface="Calibri" panose="020F0502020204030204" pitchFamily="34" charset="0"/>
                <a:cs typeface="Calibri" panose="020F0502020204030204" pitchFamily="34" charset="0"/>
              </a:rPr>
              <a:t>em</a:t>
            </a:r>
            <a:r>
              <a:rPr lang="en-US" sz="2000" baseline="-25000" dirty="0">
                <a:solidFill>
                  <a:srgbClr val="002060"/>
                </a:solidFill>
                <a:latin typeface="Calibri" panose="020F0502020204030204" pitchFamily="34" charset="0"/>
                <a:cs typeface="Calibri" panose="020F0502020204030204" pitchFamily="34" charset="0"/>
              </a:rPr>
              <a:t> </a:t>
            </a:r>
            <a:r>
              <a:rPr lang="en-US" sz="2000" dirty="0">
                <a:solidFill>
                  <a:srgbClr val="002060"/>
                </a:solidFill>
                <a:latin typeface="Times New Roman" panose="02020603050405020304" pitchFamily="18" charset="0"/>
                <a:cs typeface="Times New Roman" panose="02020603050405020304" pitchFamily="18" charset="0"/>
              </a:rPr>
              <a:t>= 100-110 MPa</a:t>
            </a:r>
          </a:p>
          <a:p>
            <a:pPr algn="ctr"/>
            <a:r>
              <a:rPr lang="en-US" sz="2000" dirty="0">
                <a:solidFill>
                  <a:srgbClr val="002060"/>
                </a:solidFill>
                <a:latin typeface="Times New Roman" panose="02020603050405020304" pitchFamily="18" charset="0"/>
                <a:cs typeface="Times New Roman" panose="02020603050405020304" pitchFamily="18" charset="0"/>
              </a:rPr>
              <a:t>F</a:t>
            </a:r>
            <a:r>
              <a:rPr lang="en-US" sz="2000" baseline="-25000" dirty="0">
                <a:solidFill>
                  <a:srgbClr val="002060"/>
                </a:solidFill>
                <a:latin typeface="Times New Roman" panose="02020603050405020304" pitchFamily="18" charset="0"/>
                <a:cs typeface="Times New Roman" panose="02020603050405020304" pitchFamily="18" charset="0"/>
              </a:rPr>
              <a:t>z</a:t>
            </a:r>
            <a:r>
              <a:rPr lang="en-US" sz="2000" dirty="0">
                <a:solidFill>
                  <a:srgbClr val="002060"/>
                </a:solidFill>
                <a:latin typeface="Times New Roman" panose="02020603050405020304" pitchFamily="18" charset="0"/>
                <a:cs typeface="Times New Roman" panose="02020603050405020304" pitchFamily="18" charset="0"/>
              </a:rPr>
              <a:t> = 1200 </a:t>
            </a:r>
            <a:r>
              <a:rPr lang="en-US" sz="2000" dirty="0" err="1">
                <a:solidFill>
                  <a:srgbClr val="002060"/>
                </a:solidFill>
                <a:latin typeface="Times New Roman" panose="02020603050405020304" pitchFamily="18" charset="0"/>
                <a:cs typeface="Times New Roman" panose="02020603050405020304" pitchFamily="18" charset="0"/>
              </a:rPr>
              <a:t>kN</a:t>
            </a:r>
            <a:endParaRPr lang="en-US" sz="2000" dirty="0">
              <a:solidFill>
                <a:srgbClr val="002060"/>
              </a:solidFill>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CED5CE9C-C2FD-2CDB-61CE-4AD77667F7D3}"/>
              </a:ext>
            </a:extLst>
          </p:cNvPr>
          <p:cNvPicPr>
            <a:picLocks noChangeAspect="1"/>
          </p:cNvPicPr>
          <p:nvPr/>
        </p:nvPicPr>
        <p:blipFill rotWithShape="1">
          <a:blip r:embed="rId3"/>
          <a:srcRect l="25151" t="15981" r="40550" b="40278"/>
          <a:stretch/>
        </p:blipFill>
        <p:spPr>
          <a:xfrm>
            <a:off x="4841981" y="3128758"/>
            <a:ext cx="2619659" cy="2087999"/>
          </a:xfrm>
          <a:prstGeom prst="rect">
            <a:avLst/>
          </a:prstGeom>
        </p:spPr>
      </p:pic>
      <p:pic>
        <p:nvPicPr>
          <p:cNvPr id="13" name="Picture 12">
            <a:extLst>
              <a:ext uri="{FF2B5EF4-FFF2-40B4-BE49-F238E27FC236}">
                <a16:creationId xmlns:a16="http://schemas.microsoft.com/office/drawing/2014/main" id="{B44B9948-EF21-FBFF-175D-2EDFCD093BA9}"/>
              </a:ext>
            </a:extLst>
          </p:cNvPr>
          <p:cNvPicPr>
            <a:picLocks noChangeAspect="1"/>
          </p:cNvPicPr>
          <p:nvPr/>
        </p:nvPicPr>
        <p:blipFill rotWithShape="1">
          <a:blip r:embed="rId4"/>
          <a:srcRect l="20475" t="30141" r="56688" b="28772"/>
          <a:stretch/>
        </p:blipFill>
        <p:spPr>
          <a:xfrm>
            <a:off x="7549153" y="3113280"/>
            <a:ext cx="1894773" cy="1960110"/>
          </a:xfrm>
          <a:prstGeom prst="rect">
            <a:avLst/>
          </a:prstGeom>
        </p:spPr>
      </p:pic>
      <p:cxnSp>
        <p:nvCxnSpPr>
          <p:cNvPr id="15" name="Straight Arrow Connector 14">
            <a:extLst>
              <a:ext uri="{FF2B5EF4-FFF2-40B4-BE49-F238E27FC236}">
                <a16:creationId xmlns:a16="http://schemas.microsoft.com/office/drawing/2014/main" id="{C5F69158-826D-E973-98D8-84AF16482AA5}"/>
              </a:ext>
            </a:extLst>
          </p:cNvPr>
          <p:cNvCxnSpPr/>
          <p:nvPr/>
        </p:nvCxnSpPr>
        <p:spPr>
          <a:xfrm flipH="1">
            <a:off x="4490603" y="4503258"/>
            <a:ext cx="439745" cy="3228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7AE5297-38DB-E90A-372C-B4E51C8D3729}"/>
              </a:ext>
            </a:extLst>
          </p:cNvPr>
          <p:cNvSpPr txBox="1"/>
          <p:nvPr/>
        </p:nvSpPr>
        <p:spPr>
          <a:xfrm>
            <a:off x="4328639" y="4794991"/>
            <a:ext cx="351378" cy="369332"/>
          </a:xfrm>
          <a:prstGeom prst="rect">
            <a:avLst/>
          </a:prstGeom>
          <a:noFill/>
        </p:spPr>
        <p:txBody>
          <a:bodyPr wrap="none" rtlCol="0">
            <a:spAutoFit/>
          </a:bodyPr>
          <a:lstStyle/>
          <a:p>
            <a:r>
              <a:rPr lang="en-US" dirty="0">
                <a:solidFill>
                  <a:srgbClr val="FF0000"/>
                </a:solidFill>
              </a:rPr>
              <a:t>F</a:t>
            </a:r>
            <a:r>
              <a:rPr lang="en-US" baseline="-25000" dirty="0">
                <a:solidFill>
                  <a:srgbClr val="FF0000"/>
                </a:solidFill>
              </a:rPr>
              <a:t>z</a:t>
            </a:r>
            <a:endParaRPr lang="en-GB" baseline="-25000" dirty="0">
              <a:solidFill>
                <a:srgbClr val="FF0000"/>
              </a:solidFill>
            </a:endParaRPr>
          </a:p>
        </p:txBody>
      </p:sp>
      <p:sp>
        <p:nvSpPr>
          <p:cNvPr id="19" name="TextBox 18">
            <a:extLst>
              <a:ext uri="{FF2B5EF4-FFF2-40B4-BE49-F238E27FC236}">
                <a16:creationId xmlns:a16="http://schemas.microsoft.com/office/drawing/2014/main" id="{0A804D19-1CC7-207E-4C51-DA6DB6620AAA}"/>
              </a:ext>
            </a:extLst>
          </p:cNvPr>
          <p:cNvSpPr txBox="1"/>
          <p:nvPr/>
        </p:nvSpPr>
        <p:spPr>
          <a:xfrm>
            <a:off x="10105956" y="4659401"/>
            <a:ext cx="1523495" cy="270280"/>
          </a:xfrm>
          <a:prstGeom prst="rect">
            <a:avLst/>
          </a:prstGeom>
          <a:noFill/>
          <a:ln>
            <a:solidFill>
              <a:srgbClr val="3333CC"/>
            </a:solidFill>
          </a:ln>
        </p:spPr>
        <p:txBody>
          <a:bodyPr wrap="square" rtlCol="0">
            <a:spAutoFit/>
          </a:bodyPr>
          <a:lstStyle/>
          <a:p>
            <a:endParaRPr lang="en-GB" dirty="0"/>
          </a:p>
        </p:txBody>
      </p:sp>
      <p:cxnSp>
        <p:nvCxnSpPr>
          <p:cNvPr id="21" name="Straight Arrow Connector 20">
            <a:extLst>
              <a:ext uri="{FF2B5EF4-FFF2-40B4-BE49-F238E27FC236}">
                <a16:creationId xmlns:a16="http://schemas.microsoft.com/office/drawing/2014/main" id="{3FC242A2-4ECB-B25A-F835-F4524A79C184}"/>
              </a:ext>
            </a:extLst>
          </p:cNvPr>
          <p:cNvCxnSpPr>
            <a:cxnSpLocks/>
            <a:stCxn id="19" idx="2"/>
          </p:cNvCxnSpPr>
          <p:nvPr/>
        </p:nvCxnSpPr>
        <p:spPr>
          <a:xfrm>
            <a:off x="10867704" y="4929681"/>
            <a:ext cx="11235" cy="533036"/>
          </a:xfrm>
          <a:prstGeom prst="straightConnector1">
            <a:avLst/>
          </a:prstGeom>
          <a:ln>
            <a:solidFill>
              <a:srgbClr val="3333CC"/>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Elephant | Description, Habitat ...">
            <a:extLst>
              <a:ext uri="{FF2B5EF4-FFF2-40B4-BE49-F238E27FC236}">
                <a16:creationId xmlns:a16="http://schemas.microsoft.com/office/drawing/2014/main" id="{8689B0C2-E253-1DAE-F12C-0068B316ED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5096" y="5560331"/>
            <a:ext cx="1104183" cy="732121"/>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06ACC421-E868-C435-D481-A034C6332FC5}"/>
              </a:ext>
            </a:extLst>
          </p:cNvPr>
          <p:cNvSpPr txBox="1"/>
          <p:nvPr/>
        </p:nvSpPr>
        <p:spPr>
          <a:xfrm>
            <a:off x="9187564" y="5732110"/>
            <a:ext cx="128753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Lifting 25 x</a:t>
            </a:r>
            <a:endParaRPr lang="en-GB"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79CFD453-0D1F-FA0E-130E-7EA95A1EB565}"/>
              </a:ext>
            </a:extLst>
          </p:cNvPr>
          <p:cNvSpPr txBox="1"/>
          <p:nvPr/>
        </p:nvSpPr>
        <p:spPr>
          <a:xfrm>
            <a:off x="9125044" y="5474292"/>
            <a:ext cx="2504407" cy="949144"/>
          </a:xfrm>
          <a:prstGeom prst="rect">
            <a:avLst/>
          </a:prstGeom>
          <a:noFill/>
          <a:ln>
            <a:solidFill>
              <a:srgbClr val="3333CC"/>
            </a:solidFill>
          </a:ln>
        </p:spPr>
        <p:txBody>
          <a:bodyPr wrap="square" rtlCol="0">
            <a:spAutoFit/>
          </a:bodyPr>
          <a:lstStyle/>
          <a:p>
            <a:endParaRPr lang="en-GB" dirty="0"/>
          </a:p>
        </p:txBody>
      </p:sp>
      <p:sp>
        <p:nvSpPr>
          <p:cNvPr id="24" name="TextBox 23">
            <a:extLst>
              <a:ext uri="{FF2B5EF4-FFF2-40B4-BE49-F238E27FC236}">
                <a16:creationId xmlns:a16="http://schemas.microsoft.com/office/drawing/2014/main" id="{ED6D1A6A-6D80-AE15-1236-ACDFA3F3D6A7}"/>
              </a:ext>
            </a:extLst>
          </p:cNvPr>
          <p:cNvSpPr txBox="1"/>
          <p:nvPr/>
        </p:nvSpPr>
        <p:spPr>
          <a:xfrm>
            <a:off x="10021858" y="4031112"/>
            <a:ext cx="1659653" cy="288000"/>
          </a:xfrm>
          <a:prstGeom prst="rect">
            <a:avLst/>
          </a:prstGeom>
          <a:noFill/>
          <a:ln>
            <a:solidFill>
              <a:srgbClr val="3333CC"/>
            </a:solidFill>
          </a:ln>
        </p:spPr>
        <p:txBody>
          <a:bodyPr wrap="square" rtlCol="0">
            <a:spAutoFit/>
          </a:bodyPr>
          <a:lstStyle/>
          <a:p>
            <a:endParaRPr lang="en-GB" dirty="0"/>
          </a:p>
        </p:txBody>
      </p:sp>
      <p:pic>
        <p:nvPicPr>
          <p:cNvPr id="25" name="Picture 24">
            <a:extLst>
              <a:ext uri="{FF2B5EF4-FFF2-40B4-BE49-F238E27FC236}">
                <a16:creationId xmlns:a16="http://schemas.microsoft.com/office/drawing/2014/main" id="{464266D4-F154-7B60-2975-C37F6C10465A}"/>
              </a:ext>
            </a:extLst>
          </p:cNvPr>
          <p:cNvPicPr>
            <a:picLocks noChangeAspect="1"/>
          </p:cNvPicPr>
          <p:nvPr/>
        </p:nvPicPr>
        <p:blipFill>
          <a:blip r:embed="rId6"/>
          <a:stretch>
            <a:fillRect/>
          </a:stretch>
        </p:blipFill>
        <p:spPr>
          <a:xfrm>
            <a:off x="10625559" y="2176433"/>
            <a:ext cx="1277840" cy="851893"/>
          </a:xfrm>
          <a:prstGeom prst="rect">
            <a:avLst/>
          </a:prstGeom>
        </p:spPr>
      </p:pic>
      <p:cxnSp>
        <p:nvCxnSpPr>
          <p:cNvPr id="30" name="Straight Arrow Connector 29">
            <a:extLst>
              <a:ext uri="{FF2B5EF4-FFF2-40B4-BE49-F238E27FC236}">
                <a16:creationId xmlns:a16="http://schemas.microsoft.com/office/drawing/2014/main" id="{D377CFF2-A19B-EB5D-D0F7-009E8A00A0F7}"/>
              </a:ext>
            </a:extLst>
          </p:cNvPr>
          <p:cNvCxnSpPr>
            <a:cxnSpLocks/>
          </p:cNvCxnSpPr>
          <p:nvPr/>
        </p:nvCxnSpPr>
        <p:spPr>
          <a:xfrm flipV="1">
            <a:off x="11090858" y="3028326"/>
            <a:ext cx="0" cy="980617"/>
          </a:xfrm>
          <a:prstGeom prst="straightConnector1">
            <a:avLst/>
          </a:prstGeom>
          <a:ln>
            <a:solidFill>
              <a:srgbClr val="3333CC"/>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11D70AA-7A00-F159-28F9-A1E684CD7E67}"/>
              </a:ext>
            </a:extLst>
          </p:cNvPr>
          <p:cNvSpPr txBox="1"/>
          <p:nvPr/>
        </p:nvSpPr>
        <p:spPr>
          <a:xfrm>
            <a:off x="8977834" y="2251789"/>
            <a:ext cx="1497262" cy="646331"/>
          </a:xfrm>
          <a:prstGeom prst="rect">
            <a:avLst/>
          </a:prstGeom>
          <a:solidFill>
            <a:schemeClr val="bg1"/>
          </a:solidFill>
        </p:spPr>
        <p:txBody>
          <a:bodyPr wrap="square" rtlCol="0">
            <a:spAutoFit/>
          </a:bodyPr>
          <a:lstStyle/>
          <a:p>
            <a:r>
              <a:rPr lang="en-US" dirty="0">
                <a:latin typeface="Times New Roman" panose="02020603050405020304" pitchFamily="18" charset="0"/>
                <a:cs typeface="Times New Roman" panose="02020603050405020304" pitchFamily="18" charset="0"/>
              </a:rPr>
              <a:t>Lifting every meter 1360 x</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4586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89D58-8B99-B090-2E14-858FF43D6D23}"/>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4016151-E9F5-3AC8-F35F-38DA2B3BC315}"/>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3" name="Slide Number Placeholder 2">
            <a:extLst>
              <a:ext uri="{FF2B5EF4-FFF2-40B4-BE49-F238E27FC236}">
                <a16:creationId xmlns:a16="http://schemas.microsoft.com/office/drawing/2014/main" id="{69413888-88BA-91F0-2A8B-7679285CDD4F}"/>
              </a:ext>
            </a:extLst>
          </p:cNvPr>
          <p:cNvSpPr>
            <a:spLocks noGrp="1"/>
          </p:cNvSpPr>
          <p:nvPr>
            <p:ph type="sldNum" sz="quarter" idx="12"/>
          </p:nvPr>
        </p:nvSpPr>
        <p:spPr/>
        <p:txBody>
          <a:bodyPr/>
          <a:lstStyle/>
          <a:p>
            <a:fld id="{1901C496-3C0B-4598-8BB5-4E8323612518}" type="slidenum">
              <a:rPr lang="en-GB" smtClean="0"/>
              <a:pPr/>
              <a:t>8</a:t>
            </a:fld>
            <a:endParaRPr lang="en-GB"/>
          </a:p>
        </p:txBody>
      </p:sp>
      <p:sp>
        <p:nvSpPr>
          <p:cNvPr id="4" name="Title 3">
            <a:extLst>
              <a:ext uri="{FF2B5EF4-FFF2-40B4-BE49-F238E27FC236}">
                <a16:creationId xmlns:a16="http://schemas.microsoft.com/office/drawing/2014/main" id="{8F89E867-91B3-6955-C9CE-B0937DED4009}"/>
              </a:ext>
            </a:extLst>
          </p:cNvPr>
          <p:cNvSpPr>
            <a:spLocks noGrp="1"/>
          </p:cNvSpPr>
          <p:nvPr>
            <p:ph type="title"/>
          </p:nvPr>
        </p:nvSpPr>
        <p:spPr/>
        <p:txBody>
          <a:bodyPr/>
          <a:lstStyle/>
          <a:p>
            <a:r>
              <a:rPr lang="en-US" dirty="0"/>
              <a:t>Superconducting magnet in a nutshell</a:t>
            </a:r>
            <a:endParaRPr lang="en-GB" dirty="0"/>
          </a:p>
        </p:txBody>
      </p:sp>
      <p:sp>
        <p:nvSpPr>
          <p:cNvPr id="6" name="Content Placeholder 2">
            <a:extLst>
              <a:ext uri="{FF2B5EF4-FFF2-40B4-BE49-F238E27FC236}">
                <a16:creationId xmlns:a16="http://schemas.microsoft.com/office/drawing/2014/main" id="{508F007F-B43F-7B8A-D81D-9D5D17839E87}"/>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
        <p:nvSpPr>
          <p:cNvPr id="16" name="Content Placeholder 2">
            <a:extLst>
              <a:ext uri="{FF2B5EF4-FFF2-40B4-BE49-F238E27FC236}">
                <a16:creationId xmlns:a16="http://schemas.microsoft.com/office/drawing/2014/main" id="{74B6F9C2-A7CF-2E74-685F-5ADDF31D8295}"/>
              </a:ext>
            </a:extLst>
          </p:cNvPr>
          <p:cNvSpPr txBox="1">
            <a:spLocks/>
          </p:cNvSpPr>
          <p:nvPr/>
        </p:nvSpPr>
        <p:spPr>
          <a:xfrm>
            <a:off x="919953" y="2027344"/>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Quantum physics: </a:t>
            </a:r>
          </a:p>
          <a:p>
            <a:pPr marL="0" indent="0" algn="ctr">
              <a:buNone/>
            </a:pPr>
            <a:r>
              <a:rPr lang="en-GB" sz="1600" dirty="0"/>
              <a:t>Superconductivity</a:t>
            </a:r>
          </a:p>
        </p:txBody>
      </p:sp>
      <p:sp>
        <p:nvSpPr>
          <p:cNvPr id="17" name="Content Placeholder 2">
            <a:extLst>
              <a:ext uri="{FF2B5EF4-FFF2-40B4-BE49-F238E27FC236}">
                <a16:creationId xmlns:a16="http://schemas.microsoft.com/office/drawing/2014/main" id="{1C552BE2-33D4-2113-3410-822484821D2C}"/>
              </a:ext>
            </a:extLst>
          </p:cNvPr>
          <p:cNvSpPr txBox="1">
            <a:spLocks/>
          </p:cNvSpPr>
          <p:nvPr/>
        </p:nvSpPr>
        <p:spPr>
          <a:xfrm>
            <a:off x="131755" y="3253200"/>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Material science</a:t>
            </a:r>
          </a:p>
          <a:p>
            <a:pPr marL="0" indent="0" algn="ctr">
              <a:buNone/>
            </a:pPr>
            <a:r>
              <a:rPr lang="en-GB" sz="1600" dirty="0"/>
              <a:t>Superconducting materials</a:t>
            </a:r>
          </a:p>
        </p:txBody>
      </p:sp>
      <p:sp>
        <p:nvSpPr>
          <p:cNvPr id="7" name="Content Placeholder 2">
            <a:extLst>
              <a:ext uri="{FF2B5EF4-FFF2-40B4-BE49-F238E27FC236}">
                <a16:creationId xmlns:a16="http://schemas.microsoft.com/office/drawing/2014/main" id="{18BA8980-FEAB-A52F-612A-9EE32F8A23DC}"/>
              </a:ext>
            </a:extLst>
          </p:cNvPr>
          <p:cNvSpPr txBox="1">
            <a:spLocks/>
          </p:cNvSpPr>
          <p:nvPr/>
        </p:nvSpPr>
        <p:spPr>
          <a:xfrm>
            <a:off x="353524" y="474047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Classical electrodynamics</a:t>
            </a:r>
          </a:p>
          <a:p>
            <a:pPr marL="0" indent="0" algn="ctr">
              <a:buNone/>
            </a:pPr>
            <a:r>
              <a:rPr lang="en-GB" sz="1600" dirty="0"/>
              <a:t>Magnet design</a:t>
            </a:r>
          </a:p>
        </p:txBody>
      </p:sp>
      <p:sp>
        <p:nvSpPr>
          <p:cNvPr id="2" name="Content Placeholder 2">
            <a:extLst>
              <a:ext uri="{FF2B5EF4-FFF2-40B4-BE49-F238E27FC236}">
                <a16:creationId xmlns:a16="http://schemas.microsoft.com/office/drawing/2014/main" id="{E93F4B54-6BB2-2442-036F-9B2492AF2907}"/>
              </a:ext>
            </a:extLst>
          </p:cNvPr>
          <p:cNvSpPr txBox="1">
            <a:spLocks/>
          </p:cNvSpPr>
          <p:nvPr/>
        </p:nvSpPr>
        <p:spPr>
          <a:xfrm>
            <a:off x="3544126" y="547941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Mechanical engineering: </a:t>
            </a:r>
          </a:p>
          <a:p>
            <a:pPr marL="0" indent="0" algn="ctr">
              <a:buNone/>
            </a:pPr>
            <a:r>
              <a:rPr lang="en-GB" sz="1600" dirty="0"/>
              <a:t>Handling of the Lorentz forces</a:t>
            </a:r>
          </a:p>
        </p:txBody>
      </p:sp>
      <p:sp>
        <p:nvSpPr>
          <p:cNvPr id="8" name="Content Placeholder 2">
            <a:extLst>
              <a:ext uri="{FF2B5EF4-FFF2-40B4-BE49-F238E27FC236}">
                <a16:creationId xmlns:a16="http://schemas.microsoft.com/office/drawing/2014/main" id="{28A451DD-650E-8656-1E3A-E33896F7A1C0}"/>
              </a:ext>
            </a:extLst>
          </p:cNvPr>
          <p:cNvSpPr txBox="1">
            <a:spLocks/>
          </p:cNvSpPr>
          <p:nvPr/>
        </p:nvSpPr>
        <p:spPr>
          <a:xfrm>
            <a:off x="7404121" y="5222529"/>
            <a:ext cx="2061522"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Electrical engineering: </a:t>
            </a:r>
          </a:p>
          <a:p>
            <a:pPr marL="0" indent="0" algn="ctr">
              <a:buNone/>
            </a:pPr>
            <a:r>
              <a:rPr lang="en-GB" sz="1600" dirty="0"/>
              <a:t>power and protect</a:t>
            </a:r>
          </a:p>
        </p:txBody>
      </p:sp>
      <p:pic>
        <p:nvPicPr>
          <p:cNvPr id="10" name="Picture 3">
            <a:extLst>
              <a:ext uri="{FF2B5EF4-FFF2-40B4-BE49-F238E27FC236}">
                <a16:creationId xmlns:a16="http://schemas.microsoft.com/office/drawing/2014/main" id="{D4EDCC23-2B2E-1AE5-525D-AC1D71DF38F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938" t="6980" r="19617" b="5676"/>
          <a:stretch/>
        </p:blipFill>
        <p:spPr bwMode="auto">
          <a:xfrm>
            <a:off x="5152118" y="2662176"/>
            <a:ext cx="2099762" cy="2232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large machine in a factory&#10;&#10;Description automatically generated">
            <a:extLst>
              <a:ext uri="{FF2B5EF4-FFF2-40B4-BE49-F238E27FC236}">
                <a16:creationId xmlns:a16="http://schemas.microsoft.com/office/drawing/2014/main" id="{43E105A2-7191-F628-476D-7D178518B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4121" y="2662175"/>
            <a:ext cx="3025003" cy="2232854"/>
          </a:xfrm>
          <a:prstGeom prst="rect">
            <a:avLst/>
          </a:prstGeom>
        </p:spPr>
      </p:pic>
    </p:spTree>
    <p:extLst>
      <p:ext uri="{BB962C8B-B14F-4D97-AF65-F5344CB8AC3E}">
        <p14:creationId xmlns:p14="http://schemas.microsoft.com/office/powerpoint/2010/main" val="2853221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D0823-5801-C886-B1A9-001438EC39DB}"/>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158254B-CAF2-E0B7-E089-E3C09EDBF3EC}"/>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8509" b="10673"/>
          <a:stretch/>
        </p:blipFill>
        <p:spPr bwMode="auto">
          <a:xfrm>
            <a:off x="2247837" y="2288188"/>
            <a:ext cx="7391172" cy="3370770"/>
          </a:xfrm>
          <a:prstGeom prst="rect">
            <a:avLst/>
          </a:prstGeom>
          <a:noFill/>
          <a:ln>
            <a:noFill/>
          </a:ln>
        </p:spPr>
      </p:pic>
      <p:sp>
        <p:nvSpPr>
          <p:cNvPr id="3" name="Slide Number Placeholder 2">
            <a:extLst>
              <a:ext uri="{FF2B5EF4-FFF2-40B4-BE49-F238E27FC236}">
                <a16:creationId xmlns:a16="http://schemas.microsoft.com/office/drawing/2014/main" id="{8D567EE9-1181-2B82-1FF8-482833CE55AE}"/>
              </a:ext>
            </a:extLst>
          </p:cNvPr>
          <p:cNvSpPr>
            <a:spLocks noGrp="1"/>
          </p:cNvSpPr>
          <p:nvPr>
            <p:ph type="sldNum" sz="quarter" idx="12"/>
          </p:nvPr>
        </p:nvSpPr>
        <p:spPr/>
        <p:txBody>
          <a:bodyPr/>
          <a:lstStyle/>
          <a:p>
            <a:fld id="{1901C496-3C0B-4598-8BB5-4E8323612518}" type="slidenum">
              <a:rPr lang="en-GB" smtClean="0"/>
              <a:pPr/>
              <a:t>9</a:t>
            </a:fld>
            <a:endParaRPr lang="en-GB"/>
          </a:p>
        </p:txBody>
      </p:sp>
      <p:sp>
        <p:nvSpPr>
          <p:cNvPr id="4" name="Title 3">
            <a:extLst>
              <a:ext uri="{FF2B5EF4-FFF2-40B4-BE49-F238E27FC236}">
                <a16:creationId xmlns:a16="http://schemas.microsoft.com/office/drawing/2014/main" id="{EBB14CAE-DBEB-E337-0E41-6E2D5323A6A6}"/>
              </a:ext>
            </a:extLst>
          </p:cNvPr>
          <p:cNvSpPr>
            <a:spLocks noGrp="1"/>
          </p:cNvSpPr>
          <p:nvPr>
            <p:ph type="title"/>
          </p:nvPr>
        </p:nvSpPr>
        <p:spPr/>
        <p:txBody>
          <a:bodyPr/>
          <a:lstStyle/>
          <a:p>
            <a:r>
              <a:rPr lang="en-US" dirty="0"/>
              <a:t>Superconducting magnet in a nutshell</a:t>
            </a:r>
            <a:endParaRPr lang="en-GB" dirty="0"/>
          </a:p>
        </p:txBody>
      </p:sp>
      <p:sp>
        <p:nvSpPr>
          <p:cNvPr id="6" name="Content Placeholder 2">
            <a:extLst>
              <a:ext uri="{FF2B5EF4-FFF2-40B4-BE49-F238E27FC236}">
                <a16:creationId xmlns:a16="http://schemas.microsoft.com/office/drawing/2014/main" id="{0B1E0B96-AE76-6FEC-DD6A-94A280993F98}"/>
              </a:ext>
            </a:extLst>
          </p:cNvPr>
          <p:cNvSpPr txBox="1">
            <a:spLocks/>
          </p:cNvSpPr>
          <p:nvPr/>
        </p:nvSpPr>
        <p:spPr>
          <a:xfrm>
            <a:off x="353524" y="1279013"/>
            <a:ext cx="11000275" cy="28937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dirty="0"/>
              <a:t>A superconducting magnet is an </a:t>
            </a:r>
            <a:r>
              <a:rPr lang="en-US" sz="2000" dirty="0">
                <a:sym typeface="Symbol" pitchFamily="-110" charset="2"/>
              </a:rPr>
              <a:t>exciting, fancy and dirty mixture of </a:t>
            </a:r>
            <a:r>
              <a:rPr lang="en-US" sz="2000" dirty="0">
                <a:solidFill>
                  <a:srgbClr val="FF0000"/>
                </a:solidFill>
                <a:sym typeface="Symbol" pitchFamily="-110" charset="2"/>
              </a:rPr>
              <a:t>physics, engineering, and chemistry</a:t>
            </a:r>
          </a:p>
          <a:p>
            <a:pPr marL="742950" lvl="1" indent="-285750" algn="ctr"/>
            <a:endParaRPr lang="en-GB" sz="2000" dirty="0"/>
          </a:p>
        </p:txBody>
      </p:sp>
      <p:sp>
        <p:nvSpPr>
          <p:cNvPr id="16" name="Content Placeholder 2">
            <a:extLst>
              <a:ext uri="{FF2B5EF4-FFF2-40B4-BE49-F238E27FC236}">
                <a16:creationId xmlns:a16="http://schemas.microsoft.com/office/drawing/2014/main" id="{E2017F73-0D4D-9F0F-B02D-71FE3D380FE6}"/>
              </a:ext>
            </a:extLst>
          </p:cNvPr>
          <p:cNvSpPr txBox="1">
            <a:spLocks/>
          </p:cNvSpPr>
          <p:nvPr/>
        </p:nvSpPr>
        <p:spPr>
          <a:xfrm>
            <a:off x="919953" y="2027344"/>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Quantum physics: </a:t>
            </a:r>
          </a:p>
          <a:p>
            <a:pPr marL="0" indent="0" algn="ctr">
              <a:buNone/>
            </a:pPr>
            <a:r>
              <a:rPr lang="en-GB" sz="1600" dirty="0"/>
              <a:t>Superconductivity</a:t>
            </a:r>
          </a:p>
        </p:txBody>
      </p:sp>
      <p:sp>
        <p:nvSpPr>
          <p:cNvPr id="17" name="Content Placeholder 2">
            <a:extLst>
              <a:ext uri="{FF2B5EF4-FFF2-40B4-BE49-F238E27FC236}">
                <a16:creationId xmlns:a16="http://schemas.microsoft.com/office/drawing/2014/main" id="{915AA9B9-B751-BDEE-EAE9-985E6E790938}"/>
              </a:ext>
            </a:extLst>
          </p:cNvPr>
          <p:cNvSpPr txBox="1">
            <a:spLocks/>
          </p:cNvSpPr>
          <p:nvPr/>
        </p:nvSpPr>
        <p:spPr>
          <a:xfrm>
            <a:off x="131755" y="3253200"/>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Material science</a:t>
            </a:r>
          </a:p>
          <a:p>
            <a:pPr marL="0" indent="0" algn="ctr">
              <a:buNone/>
            </a:pPr>
            <a:r>
              <a:rPr lang="en-GB" sz="1600" dirty="0"/>
              <a:t>Superconducting materials</a:t>
            </a:r>
          </a:p>
        </p:txBody>
      </p:sp>
      <p:sp>
        <p:nvSpPr>
          <p:cNvPr id="7" name="Content Placeholder 2">
            <a:extLst>
              <a:ext uri="{FF2B5EF4-FFF2-40B4-BE49-F238E27FC236}">
                <a16:creationId xmlns:a16="http://schemas.microsoft.com/office/drawing/2014/main" id="{735F4CA0-C897-911F-829B-60178BFB0729}"/>
              </a:ext>
            </a:extLst>
          </p:cNvPr>
          <p:cNvSpPr txBox="1">
            <a:spLocks/>
          </p:cNvSpPr>
          <p:nvPr/>
        </p:nvSpPr>
        <p:spPr>
          <a:xfrm>
            <a:off x="353524" y="474047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Classical electrodynamics</a:t>
            </a:r>
          </a:p>
          <a:p>
            <a:pPr marL="0" indent="0" algn="ctr">
              <a:buNone/>
            </a:pPr>
            <a:r>
              <a:rPr lang="en-GB" sz="1600" dirty="0"/>
              <a:t>Magnet design</a:t>
            </a:r>
          </a:p>
        </p:txBody>
      </p:sp>
      <p:sp>
        <p:nvSpPr>
          <p:cNvPr id="2" name="Content Placeholder 2">
            <a:extLst>
              <a:ext uri="{FF2B5EF4-FFF2-40B4-BE49-F238E27FC236}">
                <a16:creationId xmlns:a16="http://schemas.microsoft.com/office/drawing/2014/main" id="{83631CC3-B5D5-547C-327D-06D1A6F8CF68}"/>
              </a:ext>
            </a:extLst>
          </p:cNvPr>
          <p:cNvSpPr txBox="1">
            <a:spLocks/>
          </p:cNvSpPr>
          <p:nvPr/>
        </p:nvSpPr>
        <p:spPr>
          <a:xfrm>
            <a:off x="3544126" y="5479411"/>
            <a:ext cx="2904280"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Mechanical engineering: </a:t>
            </a:r>
          </a:p>
          <a:p>
            <a:pPr marL="0" indent="0" algn="ctr">
              <a:buNone/>
            </a:pPr>
            <a:r>
              <a:rPr lang="en-GB" sz="1600" dirty="0"/>
              <a:t>Handling of the Lorentz forces</a:t>
            </a:r>
          </a:p>
        </p:txBody>
      </p:sp>
      <p:sp>
        <p:nvSpPr>
          <p:cNvPr id="8" name="Content Placeholder 2">
            <a:extLst>
              <a:ext uri="{FF2B5EF4-FFF2-40B4-BE49-F238E27FC236}">
                <a16:creationId xmlns:a16="http://schemas.microsoft.com/office/drawing/2014/main" id="{F368271B-80DF-49F1-A60B-CC47BA2F791F}"/>
              </a:ext>
            </a:extLst>
          </p:cNvPr>
          <p:cNvSpPr txBox="1">
            <a:spLocks/>
          </p:cNvSpPr>
          <p:nvPr/>
        </p:nvSpPr>
        <p:spPr>
          <a:xfrm>
            <a:off x="7404121" y="5222529"/>
            <a:ext cx="2061522"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Electrical engineering: </a:t>
            </a:r>
          </a:p>
          <a:p>
            <a:pPr marL="0" indent="0" algn="ctr">
              <a:buNone/>
            </a:pPr>
            <a:r>
              <a:rPr lang="en-GB" sz="1600" dirty="0"/>
              <a:t>power and protect</a:t>
            </a:r>
          </a:p>
        </p:txBody>
      </p:sp>
      <p:sp>
        <p:nvSpPr>
          <p:cNvPr id="9" name="Content Placeholder 2">
            <a:extLst>
              <a:ext uri="{FF2B5EF4-FFF2-40B4-BE49-F238E27FC236}">
                <a16:creationId xmlns:a16="http://schemas.microsoft.com/office/drawing/2014/main" id="{C0D33BA7-83FD-27C9-006B-C78765FB584B}"/>
              </a:ext>
            </a:extLst>
          </p:cNvPr>
          <p:cNvSpPr txBox="1">
            <a:spLocks/>
          </p:cNvSpPr>
          <p:nvPr/>
        </p:nvSpPr>
        <p:spPr>
          <a:xfrm>
            <a:off x="9283700" y="3585074"/>
            <a:ext cx="1835342" cy="738940"/>
          </a:xfrm>
          <a:prstGeom prst="rect">
            <a:avLst/>
          </a:prstGeom>
          <a:solidFill>
            <a:schemeClr val="bg1"/>
          </a:solidFill>
          <a:ln>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2060"/>
              </a:buClr>
              <a:buFont typeface="Arial" panose="020B0604020202020204" pitchFamily="34" charset="0"/>
              <a:buChar char="•"/>
              <a:defRPr sz="2800" kern="1200">
                <a:solidFill>
                  <a:srgbClr val="002060"/>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Clr>
                <a:srgbClr val="002060"/>
              </a:buClr>
              <a:buFont typeface="Arial" panose="020B0604020202020204" pitchFamily="34" charset="0"/>
              <a:buChar char="•"/>
              <a:defRPr sz="2400" kern="1200">
                <a:solidFill>
                  <a:srgbClr val="002060"/>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Clr>
                <a:srgbClr val="002060"/>
              </a:buClr>
              <a:buFont typeface="Arial" panose="020B0604020202020204" pitchFamily="34" charset="0"/>
              <a:buChar char="•"/>
              <a:defRPr sz="2000" kern="1200">
                <a:solidFill>
                  <a:srgbClr val="002060"/>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Clr>
                <a:srgbClr val="002060"/>
              </a:buClr>
              <a:buFont typeface="Arial" panose="020B0604020202020204" pitchFamily="34" charset="0"/>
              <a:buChar char="•"/>
              <a:defRPr sz="1800" kern="1200">
                <a:solidFill>
                  <a:srgbClr val="002060"/>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dirty="0">
                <a:solidFill>
                  <a:srgbClr val="FF0000"/>
                </a:solidFill>
              </a:rPr>
              <a:t>Cryogenics: </a:t>
            </a:r>
          </a:p>
          <a:p>
            <a:pPr marL="0" indent="0" algn="ctr">
              <a:buNone/>
            </a:pPr>
            <a:r>
              <a:rPr lang="en-GB" sz="1600" dirty="0"/>
              <a:t>keep them cool</a:t>
            </a:r>
          </a:p>
        </p:txBody>
      </p:sp>
      <p:pic>
        <p:nvPicPr>
          <p:cNvPr id="10" name="Picture 9">
            <a:extLst>
              <a:ext uri="{FF2B5EF4-FFF2-40B4-BE49-F238E27FC236}">
                <a16:creationId xmlns:a16="http://schemas.microsoft.com/office/drawing/2014/main" id="{C6EE8BE6-7D60-68B1-DA24-3CFDAD80BE88}"/>
              </a:ext>
            </a:extLst>
          </p:cNvPr>
          <p:cNvPicPr>
            <a:picLocks noChangeAspect="1"/>
          </p:cNvPicPr>
          <p:nvPr/>
        </p:nvPicPr>
        <p:blipFill>
          <a:blip r:embed="rId3"/>
          <a:stretch>
            <a:fillRect/>
          </a:stretch>
        </p:blipFill>
        <p:spPr>
          <a:xfrm>
            <a:off x="6574814" y="2690516"/>
            <a:ext cx="1732001" cy="2451676"/>
          </a:xfrm>
          <a:prstGeom prst="rect">
            <a:avLst/>
          </a:prstGeom>
        </p:spPr>
      </p:pic>
      <p:pic>
        <p:nvPicPr>
          <p:cNvPr id="11" name="Picture 10">
            <a:extLst>
              <a:ext uri="{FF2B5EF4-FFF2-40B4-BE49-F238E27FC236}">
                <a16:creationId xmlns:a16="http://schemas.microsoft.com/office/drawing/2014/main" id="{24A01DBB-4B99-3756-A972-368A0233EE13}"/>
              </a:ext>
            </a:extLst>
          </p:cNvPr>
          <p:cNvPicPr>
            <a:picLocks noChangeAspect="1"/>
          </p:cNvPicPr>
          <p:nvPr/>
        </p:nvPicPr>
        <p:blipFill>
          <a:blip r:embed="rId4"/>
          <a:stretch>
            <a:fillRect/>
          </a:stretch>
        </p:blipFill>
        <p:spPr>
          <a:xfrm rot="16200000">
            <a:off x="4125488" y="3015292"/>
            <a:ext cx="2451676" cy="1838758"/>
          </a:xfrm>
          <a:prstGeom prst="rect">
            <a:avLst/>
          </a:prstGeom>
        </p:spPr>
      </p:pic>
    </p:spTree>
    <p:extLst>
      <p:ext uri="{BB962C8B-B14F-4D97-AF65-F5344CB8AC3E}">
        <p14:creationId xmlns:p14="http://schemas.microsoft.com/office/powerpoint/2010/main" val="9077240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42345</TotalTime>
  <Words>5347</Words>
  <Application>Microsoft Office PowerPoint</Application>
  <PresentationFormat>Widescreen</PresentationFormat>
  <Paragraphs>728</Paragraphs>
  <Slides>57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ＭＳ Ｐゴシック</vt:lpstr>
      <vt:lpstr>Arial</vt:lpstr>
      <vt:lpstr>Calibri</vt:lpstr>
      <vt:lpstr>Cambria Math</vt:lpstr>
      <vt:lpstr>Symbol</vt:lpstr>
      <vt:lpstr>Times</vt:lpstr>
      <vt:lpstr>Times New Roman</vt:lpstr>
      <vt:lpstr>Wingdings</vt:lpstr>
      <vt:lpstr>Office Theme</vt:lpstr>
      <vt:lpstr>Expectation from magnet designer to magnet testing</vt:lpstr>
      <vt:lpstr>Outline</vt:lpstr>
      <vt:lpstr>Outline</vt:lpstr>
      <vt:lpstr>Superconducting magnet in a nutshell</vt:lpstr>
      <vt:lpstr>Superconducting magnet in a nutshell</vt:lpstr>
      <vt:lpstr>Superconducting magnet in a nutshell</vt:lpstr>
      <vt:lpstr>Superconducting magnet in a nutshell</vt:lpstr>
      <vt:lpstr>Superconducting magnet in a nutshell</vt:lpstr>
      <vt:lpstr>Superconducting magnet in a nutshell</vt:lpstr>
      <vt:lpstr>Superconducting magnet in a nutshell</vt:lpstr>
      <vt:lpstr>What do I expect from a magnet test?</vt:lpstr>
      <vt:lpstr>The importance of testing in the initial phases</vt:lpstr>
      <vt:lpstr>Outline</vt:lpstr>
      <vt:lpstr>Peak Field, Aperture Field and Margin</vt:lpstr>
      <vt:lpstr>Margin</vt:lpstr>
      <vt:lpstr>Considerations on margin</vt:lpstr>
      <vt:lpstr>Quench definition</vt:lpstr>
      <vt:lpstr>Quench: why it can be a problem ?</vt:lpstr>
      <vt:lpstr>Quench</vt:lpstr>
      <vt:lpstr>Quench</vt:lpstr>
      <vt:lpstr>                Training                                 </vt:lpstr>
      <vt:lpstr>                Training                                 </vt:lpstr>
      <vt:lpstr>Example of training</vt:lpstr>
      <vt:lpstr>Training for accelerator magnets</vt:lpstr>
      <vt:lpstr>Training in the LHC dipoles</vt:lpstr>
      <vt:lpstr>LHC dipoles in the LHC machine</vt:lpstr>
      <vt:lpstr>Training in the HL-LHC magnets</vt:lpstr>
      <vt:lpstr>Outline</vt:lpstr>
      <vt:lpstr>The first MQXFS short magnet</vt:lpstr>
      <vt:lpstr>MQXF key milestones timeline</vt:lpstr>
      <vt:lpstr>Quench performance - diagnosis</vt:lpstr>
      <vt:lpstr>Quench performance - diagnosis</vt:lpstr>
      <vt:lpstr>Quench performance – interesting observations </vt:lpstr>
      <vt:lpstr>Electrical integrity</vt:lpstr>
      <vt:lpstr>Quench protection</vt:lpstr>
      <vt:lpstr>Field quality</vt:lpstr>
      <vt:lpstr>Flux jumps and stability in Nb3Sn</vt:lpstr>
      <vt:lpstr>Mechanics</vt:lpstr>
      <vt:lpstr>Outline</vt:lpstr>
      <vt:lpstr>The MQXFB Prototype Performance</vt:lpstr>
      <vt:lpstr>The MQXFB Prototype Performance</vt:lpstr>
      <vt:lpstr>MQXFBP2 trimmed powering</vt:lpstr>
      <vt:lpstr>MQXFBP1 post-mortem inspection</vt:lpstr>
      <vt:lpstr>Coil post-mortem inspection</vt:lpstr>
      <vt:lpstr>Coil fabrication</vt:lpstr>
      <vt:lpstr>Coil fabrication modifications</vt:lpstr>
      <vt:lpstr>Outline</vt:lpstr>
      <vt:lpstr>Conclusions</vt:lpstr>
      <vt:lpstr>Conclusions</vt:lpstr>
      <vt:lpstr>Few references</vt:lpstr>
      <vt:lpstr>Additional slides</vt:lpstr>
      <vt:lpstr>Abstract</vt:lpstr>
      <vt:lpstr>The 12 T challenge – coil fabrication</vt:lpstr>
      <vt:lpstr>The 12 T challenge – length</vt:lpstr>
      <vt:lpstr>The 12 T challenge – current density</vt:lpstr>
      <vt:lpstr>The 12 T challenge – e.m. forces</vt:lpstr>
      <vt:lpstr>The 12 T challenge – protection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QUALITY IN NB3SN SUPERCONDUCTING ACCELERATOR MAGNETS</dc:title>
  <dc:creator>Susana Izquierdo Bermudez</dc:creator>
  <cp:lastModifiedBy>Susana Izquierdo Bermudez</cp:lastModifiedBy>
  <cp:revision>167</cp:revision>
  <cp:lastPrinted>2023-05-17T15:06:48Z</cp:lastPrinted>
  <dcterms:created xsi:type="dcterms:W3CDTF">2023-04-21T14:31:37Z</dcterms:created>
  <dcterms:modified xsi:type="dcterms:W3CDTF">2025-06-03T13:58:20Z</dcterms:modified>
</cp:coreProperties>
</file>