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6"/>
  </p:notesMasterIdLst>
  <p:sldIdLst>
    <p:sldId id="256" r:id="rId2"/>
    <p:sldId id="310" r:id="rId3"/>
    <p:sldId id="259" r:id="rId4"/>
    <p:sldId id="257" r:id="rId5"/>
    <p:sldId id="260" r:id="rId6"/>
    <p:sldId id="25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4" r:id="rId20"/>
    <p:sldId id="273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218C"/>
    <a:srgbClr val="1F17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9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A6F3A-5880-4D7D-801E-3968EC8B549C}" type="datetimeFigureOut">
              <a:rPr lang="en-GB" smtClean="0"/>
              <a:t>04/06/2025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83B4F-28D2-4146-8B9F-E1964F2882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3738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Cu ETP: </a:t>
            </a:r>
            <a:r>
              <a:rPr lang="en-GB" dirty="0"/>
              <a:t>a highly pure copper variety, refined through electrolysis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183B4F-28D2-4146-8B9F-E1964F2882A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506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76372-AE8C-4418-C58A-8498BD908E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17C028-C0CF-8779-7B18-0D4A3D5AF4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9CF031-BBA1-2CDC-14BA-F59B41B6D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5C92F-2081-4633-93C4-658522EB479E}" type="datetime1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0024E-897E-3263-201C-0E5FE1248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1E8D2-6434-924D-A0DC-AA5EE1CAE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22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923BC-2FD0-6D07-6123-66CB7F6069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0141C0-87A5-3817-FD9E-BD355A023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01157F-34E6-8AC6-AA24-80B9159DE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3F3E7-4524-4766-8840-CFCD409301D0}" type="datetime1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A2FF3-89B5-1DEA-B5EC-AF388CB17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16FA7-0CAA-17D0-8112-8D1DD3C6D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126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9D5CB8-9881-0875-665B-26DE21CBDB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231FC1-4E00-04AF-621E-4D8E76DD6F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19A572-1053-CE38-592C-7337A9894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8A8CC-51E1-46A9-A915-6056BAFF7522}" type="datetime1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D8DF2-8753-0C90-8DE7-689EDC040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F98CEC-2309-5682-0951-5AC98A1F7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451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FF480-4E9B-9AF7-61AF-1F7FCF7A7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9BE0CD-EC5E-950A-1EA4-5BF76F1CA4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E7D44-A0A0-BC25-CB90-6FC012991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F586-86A2-4D05-854F-DFA01F496CE0}" type="datetime1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E49CC-3E50-6CD0-4E1F-2724651D0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D5727-6DFA-CD9C-28D0-4FB24B10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202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DED56-A1F9-B368-CF71-C739089FC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5F6E25-5F16-0CFA-79B9-871D1CC26D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95862-B9C2-9E53-AA7B-2D852B700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52B0F-5399-47C5-BDB7-167A6E9BDB26}" type="datetime1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82516-A0D5-5173-8832-4FE7C7E62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42C67-29E4-D7B8-99BF-B6A5C3526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598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2B8D7-9D9D-199A-4F68-D20F92BE3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891288-6FBD-DC7F-18F5-66B66965C0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B67886-923B-499A-8F50-6FD77A5E5B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F9085-3CEF-7707-A79A-408B26C39E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8E9C6-793F-4D5E-B967-5390E772F850}" type="datetime1">
              <a:rPr lang="en-GB" smtClean="0"/>
              <a:t>04/06/2025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19E727-3CAD-CB8F-77CC-3D0CD1086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23B6FB-13C9-E475-1EED-68C1FE5F6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1866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F4055-34BA-33DC-9956-144BA9C64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CDEA94-39FE-FD48-A9E7-36E60D92D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450589-3101-38B0-6FFF-EE5DCB6908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9FBB9F-9502-3334-EA1A-500E07645E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E23663-36A9-9EBD-2789-F3F1FA8ABE9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83790B6-C46F-7D83-6972-8B2CAA0815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61CD5-8E6C-4F5C-86CD-3E7DA269C8F4}" type="datetime1">
              <a:rPr lang="en-GB" smtClean="0"/>
              <a:t>04/06/2025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FF28C0-F2E0-35BA-925D-2CD5A9D355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ADA95E-B795-D82D-03CB-4B68F79CB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305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E0394-4BD4-A4B4-40DD-82BE895BB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18B68F-DBC5-62BC-B6AF-45ED7E65D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98A71-A4D3-4496-A782-605DF715B994}" type="datetime1">
              <a:rPr lang="en-GB" smtClean="0"/>
              <a:t>04/06/2025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E9EBA7-947F-CECC-9B06-E0A6A2EDC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8000C1-616A-45AE-12D0-A4796970D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537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164F4D-9C49-36CC-252B-062C80A8A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23F13-2F45-46A3-8B6E-335CE1434FEC}" type="datetime1">
              <a:rPr lang="en-GB" smtClean="0"/>
              <a:t>04/06/2025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180A7CB-9BAD-D501-9A92-F6BDF2BFE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1FB8D4-4C8A-C02B-6910-7C570F62F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754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3A72C-19C7-C269-3683-2E5C33FE6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1745A4-870E-569F-F0F4-4A5F195FE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0EC0AC-95E9-16B3-4237-F4F0939FDA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78CEBD-EB18-C958-1860-0D69EE2CAA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D5AED-99EF-4AB9-AB38-2D359A981874}" type="datetime1">
              <a:rPr lang="en-GB" smtClean="0"/>
              <a:t>04/06/2025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A5B44B-037F-1B65-397A-81C658E34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50C0BF-A93F-4B1F-6FBF-32E4DB206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1787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19035-63C3-BDB4-7560-A23DF8655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6B0ED7-9FB9-4C1E-8D42-56A159F284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A3BF1C-B7BA-CB08-7481-E79D98C06E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63AFC6-827B-A2E3-42C2-BC815E72B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6CC8B-A8EA-4E1F-B954-4364E763E463}" type="datetime1">
              <a:rPr lang="en-GB" smtClean="0"/>
              <a:t>04/06/2025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B93A51-2F80-BCB5-7F53-BFBE99087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D145C5-CB6E-05B8-73A6-244E344B1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53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082E80-8E6D-7432-7E1D-7C2B9DC58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B5FF20-D15F-0B11-2BF8-5E7EB52D96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8F4839-9584-5C0B-D04A-53EB2698EA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CBCA01-C446-4145-B17C-020DC8941B09}" type="datetime1">
              <a:rPr lang="en-GB" smtClean="0"/>
              <a:t>04/06/2025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6B730-23AE-D6C5-3C84-9894D7F68D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A. Ballarino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BDFBA7-B176-6D5A-0A5E-026ECAC459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93A6F9-3D5F-4216-A0B8-BC92FE32CF7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49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spirehep.net/literature/134166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00D82-B3E9-8DFA-B31E-52FD953A07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86883" y="801455"/>
            <a:ext cx="10218234" cy="2387600"/>
          </a:xfrm>
        </p:spPr>
        <p:txBody>
          <a:bodyPr>
            <a:normAutofit/>
          </a:bodyPr>
          <a:lstStyle/>
          <a:p>
            <a:r>
              <a:rPr lang="en-GB" b="1" dirty="0"/>
              <a:t>Current Leads and Superconducting Transmission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D4E99-89CD-51BE-3EE0-2D762EB8FD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68945"/>
            <a:ext cx="9144000" cy="1048021"/>
          </a:xfrm>
        </p:spPr>
        <p:txBody>
          <a:bodyPr>
            <a:normAutofit/>
          </a:bodyPr>
          <a:lstStyle/>
          <a:p>
            <a:r>
              <a:rPr lang="en-US" sz="2800" dirty="0"/>
              <a:t>Amalia Ballarino, CERN</a:t>
            </a:r>
          </a:p>
          <a:p>
            <a:r>
              <a:rPr lang="en-US" sz="2600" dirty="0"/>
              <a:t>04/06/2025</a:t>
            </a:r>
            <a:endParaRPr lang="en-GB" sz="26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EAFB8A2-44D9-C0DE-E3D8-FCDC32642CE2}"/>
              </a:ext>
            </a:extLst>
          </p:cNvPr>
          <p:cNvSpPr/>
          <p:nvPr/>
        </p:nvSpPr>
        <p:spPr>
          <a:xfrm>
            <a:off x="0" y="1"/>
            <a:ext cx="12192000" cy="6876000"/>
          </a:xfrm>
          <a:prstGeom prst="rect">
            <a:avLst/>
          </a:prstGeom>
          <a:noFill/>
          <a:ln w="2032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257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B28BB872-4DCF-2A32-5559-8D7BBDEE3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89571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Thermal Conductivity in Metals (2/2)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BD20697-D305-3F92-34B7-4D32A8480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3EB272-8FDD-BDCF-FB16-4B84E6C75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10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F68B1A-56A7-BEE9-03F0-7A92139D7D48}"/>
              </a:ext>
            </a:extLst>
          </p:cNvPr>
          <p:cNvSpPr txBox="1"/>
          <p:nvPr/>
        </p:nvSpPr>
        <p:spPr>
          <a:xfrm>
            <a:off x="2787803" y="1628078"/>
            <a:ext cx="51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1/2</a:t>
            </a:r>
            <a:endParaRPr lang="en-GB" dirty="0"/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6E664562-A21A-F0E5-DD82-61A525B14198}"/>
              </a:ext>
            </a:extLst>
          </p:cNvPr>
          <p:cNvSpPr/>
          <p:nvPr/>
        </p:nvSpPr>
        <p:spPr>
          <a:xfrm rot="10800000">
            <a:off x="3434576" y="5678834"/>
            <a:ext cx="724829" cy="455891"/>
          </a:xfrm>
          <a:prstGeom prst="lef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562FE63-0F87-81F6-A354-FF8E90723B8D}"/>
              </a:ext>
            </a:extLst>
          </p:cNvPr>
          <p:cNvGrpSpPr/>
          <p:nvPr/>
        </p:nvGrpSpPr>
        <p:grpSpPr>
          <a:xfrm>
            <a:off x="1585790" y="781894"/>
            <a:ext cx="8718321" cy="5717956"/>
            <a:chOff x="1585790" y="781894"/>
            <a:chExt cx="8718321" cy="571795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5BE1F51-FA54-7907-84AD-0015C6588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85790" y="781894"/>
              <a:ext cx="8618978" cy="5717956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66AE0B1-B419-98E6-82E3-1F39CDF9B23E}"/>
                </a:ext>
              </a:extLst>
            </p:cNvPr>
            <p:cNvSpPr txBox="1"/>
            <p:nvPr/>
          </p:nvSpPr>
          <p:spPr>
            <a:xfrm>
              <a:off x="7405625" y="5583614"/>
              <a:ext cx="289848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Ke</a:t>
              </a:r>
              <a:r>
                <a:rPr lang="en-US" dirty="0"/>
                <a:t> derived from Boltzmann </a:t>
              </a:r>
            </a:p>
            <a:p>
              <a:r>
                <a:rPr lang="en-US" dirty="0"/>
                <a:t>transport equation</a:t>
              </a:r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FF863B29-F583-9BA0-F37C-CA510DA067C0}"/>
                </a:ext>
              </a:extLst>
            </p:cNvPr>
            <p:cNvSpPr txBox="1"/>
            <p:nvPr/>
          </p:nvSpPr>
          <p:spPr>
            <a:xfrm>
              <a:off x="7951154" y="2643228"/>
              <a:ext cx="180742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0" i="0" dirty="0">
                  <a:solidFill>
                    <a:srgbClr val="040C28"/>
                  </a:solidFill>
                  <a:effectLst/>
                  <a:latin typeface="Google Sans"/>
                </a:rPr>
                <a:t>(1.381×10</a:t>
              </a:r>
              <a:r>
                <a:rPr lang="en-GB" b="0" i="0" baseline="30000" dirty="0">
                  <a:solidFill>
                    <a:srgbClr val="040C28"/>
                  </a:solidFill>
                  <a:effectLst/>
                  <a:latin typeface="Google Sans"/>
                </a:rPr>
                <a:t>−23</a:t>
              </a:r>
              <a:r>
                <a:rPr lang="en-GB" b="0" i="0" dirty="0">
                  <a:solidFill>
                    <a:srgbClr val="040C28"/>
                  </a:solidFill>
                  <a:effectLst/>
                  <a:latin typeface="Google Sans"/>
                </a:rPr>
                <a:t> J/K)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9336270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B65F9-DD85-6CBE-32E9-709FCC997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383" y="-147213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Wiedemann-Franz Law (1/2)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FB610C-9A9C-E846-88F9-599278F1E9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832" y="1022233"/>
            <a:ext cx="8482335" cy="537109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227880-6568-90F3-2B35-283DEFAB8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4783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A7D6D0-6969-9EEC-7642-410D4DCBC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6783" y="649287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32602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AC4B4FB-F8C2-69C1-02B7-085877B5D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000" y="1155430"/>
            <a:ext cx="8640000" cy="507678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A16C04B-9AA5-8303-A781-021BAD64D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89" y="-170133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Wiedemann-Franz Law (2/2)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2C1E39C-6766-DF6C-F833-C56A1631C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694A4C-AF17-40E6-262B-8D68F5DC7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6298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21636DA-65D4-238C-DB77-4704C53C2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4406" y="981470"/>
            <a:ext cx="8661022" cy="549722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ABBCEEE-86B4-5001-AD2C-7398452529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89" y="-170133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Optimization of a Current Lead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53C7AE6-3D5A-8F97-0919-9B44A85BE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49389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A118AA-B815-A4B3-B2A6-CE8DB78B8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1389" y="649287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68473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C1E02-B5A1-801F-E80F-40C4456B76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463" y="-339396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Conduction Cooled Current Leads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CA5D84B-DCF2-E956-7A6F-5B6FB4F02F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9023" y="580906"/>
            <a:ext cx="9102481" cy="6075328"/>
          </a:xfrm>
          <a:prstGeom prst="rect">
            <a:avLst/>
          </a:prstGeom>
        </p:spPr>
      </p:pic>
      <p:sp>
        <p:nvSpPr>
          <p:cNvPr id="8" name="Arrow: Right 7">
            <a:extLst>
              <a:ext uri="{FF2B5EF4-FFF2-40B4-BE49-F238E27FC236}">
                <a16:creationId xmlns:a16="http://schemas.microsoft.com/office/drawing/2014/main" id="{B40C3EE2-EB52-03A1-CAC5-8E25A1AC92A4}"/>
              </a:ext>
            </a:extLst>
          </p:cNvPr>
          <p:cNvSpPr/>
          <p:nvPr/>
        </p:nvSpPr>
        <p:spPr>
          <a:xfrm>
            <a:off x="267377" y="5854389"/>
            <a:ext cx="870173" cy="680225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0C32C0-996F-A6A5-DD8A-9AF1E4F78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02863" y="657346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03508-D05B-F5A2-F8F8-DD09DD2F4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74863" y="657346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14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7F8DD6-02AC-8AE3-B026-B320A7610331}"/>
              </a:ext>
            </a:extLst>
          </p:cNvPr>
          <p:cNvSpPr txBox="1"/>
          <p:nvPr/>
        </p:nvSpPr>
        <p:spPr>
          <a:xfrm>
            <a:off x="4583152" y="573347"/>
            <a:ext cx="5804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Steady state, mono-dimensional, Wiedemann-Franz Law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4287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937473-55C9-55EA-641B-DD5372F042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7787" y="995315"/>
            <a:ext cx="8881752" cy="540262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6DDE01E-14E3-F88D-AD73-E36C2ECC1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766" y="-205581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Conduction Cooled Current Leads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A498B2-F793-4676-D55D-9833A79F6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917AD0-A38E-1B5E-3680-138A0038F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7756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220FA-3E7D-FA76-A07F-A4E84C0258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170134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LHC Dipole Correctors Current Leads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B3CF47-9665-984D-EBDC-C2A6664F9D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590" y="1155429"/>
            <a:ext cx="7504817" cy="5507737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A8D1F0-0B55-9306-F453-F9520219E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E74A56-3597-6E0A-6F99-E8F3C3DB8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4235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E75112-427B-6420-3DA5-7647C0742E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40"/>
          <a:stretch/>
        </p:blipFill>
        <p:spPr>
          <a:xfrm>
            <a:off x="1988539" y="959005"/>
            <a:ext cx="7746569" cy="547778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E674353-373C-0455-FE8D-A1903E2762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68368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LHC Dipole Correctors Current Leads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FF5964-E7CF-8AA2-1DD4-C39894836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E068B1-424D-5F5F-A594-0B13E631A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77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11A15F-AE56-02C4-2AA3-5A02DC2986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932" y="-355981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Self-Cooled Current Leads (1/3) </a:t>
            </a:r>
            <a:endParaRPr lang="en-GB" b="1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8B3EA14-41F8-0A78-45A3-B60150AE8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71332" y="6551199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86B986-DEEB-37E3-5F55-B73A40465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43332" y="6551199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18</a:t>
            </a:fld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AA36019-1C9D-3810-DB5E-54C57BF33683}"/>
              </a:ext>
            </a:extLst>
          </p:cNvPr>
          <p:cNvGrpSpPr/>
          <p:nvPr/>
        </p:nvGrpSpPr>
        <p:grpSpPr>
          <a:xfrm>
            <a:off x="1487856" y="869795"/>
            <a:ext cx="8881752" cy="5681404"/>
            <a:chOff x="1487856" y="957434"/>
            <a:chExt cx="8881752" cy="568140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58D555B-AE91-528A-3513-2566DDA69E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t="3822"/>
            <a:stretch/>
          </p:blipFill>
          <p:spPr>
            <a:xfrm>
              <a:off x="1487856" y="957434"/>
              <a:ext cx="8881752" cy="5681404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F3EB3450-61A5-D761-937D-AAE3A289E6A9}"/>
                </a:ext>
              </a:extLst>
            </p:cNvPr>
            <p:cNvCxnSpPr/>
            <p:nvPr/>
          </p:nvCxnSpPr>
          <p:spPr>
            <a:xfrm flipV="1">
              <a:off x="9612352" y="3038707"/>
              <a:ext cx="0" cy="568713"/>
            </a:xfrm>
            <a:prstGeom prst="straightConnector1">
              <a:avLst/>
            </a:prstGeom>
            <a:ln w="952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168E0BF-F533-A40C-5BCD-BC4B6D281A76}"/>
                </a:ext>
              </a:extLst>
            </p:cNvPr>
            <p:cNvSpPr txBox="1"/>
            <p:nvPr/>
          </p:nvSpPr>
          <p:spPr>
            <a:xfrm>
              <a:off x="9561127" y="3315929"/>
              <a:ext cx="2872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x</a:t>
              </a:r>
              <a:endParaRPr lang="en-GB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8241D2B4-C70F-3E6C-6F3E-BCEF0937FCC1}"/>
              </a:ext>
            </a:extLst>
          </p:cNvPr>
          <p:cNvSpPr txBox="1"/>
          <p:nvPr/>
        </p:nvSpPr>
        <p:spPr>
          <a:xfrm>
            <a:off x="1173664" y="546629"/>
            <a:ext cx="105155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System of non-linear second-order partial differential equations – mono dimensional configuration</a:t>
            </a:r>
          </a:p>
        </p:txBody>
      </p:sp>
    </p:spTree>
    <p:extLst>
      <p:ext uri="{BB962C8B-B14F-4D97-AF65-F5344CB8AC3E}">
        <p14:creationId xmlns:p14="http://schemas.microsoft.com/office/powerpoint/2010/main" val="22159069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10D51F-DA53-F9CC-3F75-6BF5DE692F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6451" y="506956"/>
            <a:ext cx="8986861" cy="584408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6958BBA7-3414-FDAD-A12D-B11FCB040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569" y="-379119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Self-Cooled Current Leads (2/3) 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173779A-F3F1-938F-A951-0A634CB4C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75969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AC98E25-E56E-0189-7092-0E23F0769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7969" y="649287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19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E53C19-ED7D-9FF7-48F5-C73A8C55F9C8}"/>
              </a:ext>
            </a:extLst>
          </p:cNvPr>
          <p:cNvSpPr txBox="1"/>
          <p:nvPr/>
        </p:nvSpPr>
        <p:spPr>
          <a:xfrm>
            <a:off x="1839951" y="6398513"/>
            <a:ext cx="2652073" cy="369332"/>
          </a:xfrm>
          <a:prstGeom prst="rect">
            <a:avLst/>
          </a:prstGeom>
          <a:noFill/>
          <a:ln w="31750">
            <a:solidFill>
              <a:srgbClr val="0C218C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/>
              <a:t>QC,min</a:t>
            </a:r>
            <a:r>
              <a:rPr lang="en-US" b="1" dirty="0"/>
              <a:t>(LN</a:t>
            </a:r>
            <a:r>
              <a:rPr lang="en-US" b="1" baseline="-25000" dirty="0"/>
              <a:t>2</a:t>
            </a:r>
            <a:r>
              <a:rPr lang="en-US" b="1" dirty="0"/>
              <a:t>) = 23  W/kA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4918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718A78-E4E5-B36C-75C2-ED5DF7A5DD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6637" y="938167"/>
            <a:ext cx="11538726" cy="435064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</a:rPr>
              <a:t>Transmission of electrical current from room temperature to the cryogenic environment </a:t>
            </a:r>
            <a:r>
              <a:rPr lang="en-US" dirty="0"/>
              <a:t>(current leads) and transmission of electrical current </a:t>
            </a:r>
            <a:r>
              <a:rPr lang="en-US" b="1" dirty="0">
                <a:solidFill>
                  <a:srgbClr val="0070C0"/>
                </a:solidFill>
              </a:rPr>
              <a:t>at cryogenic temperature </a:t>
            </a:r>
            <a:r>
              <a:rPr lang="en-US" dirty="0"/>
              <a:t>(bus-bar and superconducting links)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600" b="1" dirty="0"/>
              <a:t>Conventional </a:t>
            </a:r>
            <a:r>
              <a:rPr lang="en-US" sz="2600" dirty="0"/>
              <a:t>and </a:t>
            </a:r>
            <a:r>
              <a:rPr lang="en-US" sz="2600" b="1" dirty="0"/>
              <a:t>superconducting current leads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600" b="1" dirty="0"/>
              <a:t>Superconducting materials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600" b="1" dirty="0"/>
              <a:t>Cryogenic options for the cooling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2600" b="1" dirty="0"/>
              <a:t>Impact of electrical circuit </a:t>
            </a:r>
          </a:p>
          <a:p>
            <a:pPr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</a:rPr>
              <a:t>Optimization</a:t>
            </a:r>
            <a:r>
              <a:rPr lang="en-US" b="1" dirty="0"/>
              <a:t> </a:t>
            </a:r>
            <a:r>
              <a:rPr lang="en-US" dirty="0"/>
              <a:t>of cryogenic and electrical performance </a:t>
            </a:r>
          </a:p>
          <a:p>
            <a:pPr>
              <a:spcBef>
                <a:spcPts val="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0070C0"/>
                </a:solidFill>
              </a:rPr>
              <a:t>Protection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CD4208F-E514-7EB2-96DD-5A20EC806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571" y="-203566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Outline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EB03C39-F8A4-0C0A-1B02-380AEFA2CD5E}"/>
              </a:ext>
            </a:extLst>
          </p:cNvPr>
          <p:cNvSpPr txBox="1"/>
          <p:nvPr/>
        </p:nvSpPr>
        <p:spPr>
          <a:xfrm>
            <a:off x="1881813" y="5135838"/>
            <a:ext cx="8249951" cy="1200329"/>
          </a:xfrm>
          <a:prstGeom prst="rect">
            <a:avLst/>
          </a:prstGeom>
          <a:noFill/>
          <a:ln w="34925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The material presented in these slides is discussed in</a:t>
            </a:r>
          </a:p>
          <a:p>
            <a:pPr algn="ctr"/>
            <a:r>
              <a:rPr lang="en-US" sz="2400" dirty="0"/>
              <a:t> </a:t>
            </a:r>
            <a:r>
              <a:rPr lang="en-US" sz="2400" dirty="0">
                <a:hlinkClick r:id="rId2"/>
              </a:rPr>
              <a:t>https://inspirehep.net/literature/1341662</a:t>
            </a:r>
            <a:r>
              <a:rPr lang="en-US" sz="2400" dirty="0"/>
              <a:t> (CAS Proceedings)</a:t>
            </a:r>
          </a:p>
          <a:p>
            <a:pPr algn="ctr"/>
            <a:r>
              <a:rPr lang="en-US" sz="2400" dirty="0"/>
              <a:t>where references can also be found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951287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9BD47-21B0-6173-4E6D-BDC1E5F05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629" y="-206808"/>
            <a:ext cx="11353800" cy="1325563"/>
          </a:xfrm>
        </p:spPr>
        <p:txBody>
          <a:bodyPr/>
          <a:lstStyle/>
          <a:p>
            <a:r>
              <a:rPr lang="en-US" b="1" dirty="0"/>
              <a:t>Electrical Resistivity and Thermal Conductivity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722C12-503C-9A25-43B2-DCF515ABB2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467" t="2200" r="3790"/>
          <a:stretch/>
        </p:blipFill>
        <p:spPr>
          <a:xfrm>
            <a:off x="2114454" y="739035"/>
            <a:ext cx="8215561" cy="578748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2B5724-F99D-FD06-10EC-0528ECF75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3548" y="6556899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6CA10E-B2FE-60BC-CB42-EC49C6519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548" y="6556899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743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CC91C7-D347-874D-4DE7-673CA4C4D86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944"/>
          <a:stretch/>
        </p:blipFill>
        <p:spPr>
          <a:xfrm>
            <a:off x="1444957" y="1026341"/>
            <a:ext cx="7473284" cy="503992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743AF8C-5044-B049-D5A6-BAB45C0A62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91" y="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Self-Cooled Current Leads (3/3) 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C1B3089-DA2A-2AC1-2F2D-D577FB967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FCE76FF-6679-B50C-1E65-D0746BDA8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21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6D00DD-8A1A-50AB-10CA-81F9B4B7FEB0}"/>
              </a:ext>
            </a:extLst>
          </p:cNvPr>
          <p:cNvSpPr txBox="1"/>
          <p:nvPr/>
        </p:nvSpPr>
        <p:spPr>
          <a:xfrm>
            <a:off x="8811321" y="3691268"/>
            <a:ext cx="3268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VC</a:t>
            </a:r>
            <a:r>
              <a:rPr lang="en-US" dirty="0"/>
              <a:t> = </a:t>
            </a:r>
            <a:r>
              <a:rPr lang="en-US" dirty="0" err="1"/>
              <a:t>Vapour</a:t>
            </a:r>
            <a:r>
              <a:rPr lang="en-US" dirty="0"/>
              <a:t> (self) cooled</a:t>
            </a:r>
          </a:p>
          <a:p>
            <a:r>
              <a:rPr lang="en-US" b="1" dirty="0"/>
              <a:t>SS</a:t>
            </a:r>
            <a:r>
              <a:rPr lang="en-US" dirty="0"/>
              <a:t> = Stainless Steel</a:t>
            </a:r>
          </a:p>
          <a:p>
            <a:r>
              <a:rPr lang="en-US" b="1" dirty="0"/>
              <a:t>Cu ETP </a:t>
            </a:r>
            <a:r>
              <a:rPr lang="en-US" dirty="0"/>
              <a:t>= Copper Electrolytic Tough Pitch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36111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B4756-E63E-52F2-274A-2AFEEF7AA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36395" y="-23465"/>
            <a:ext cx="12864790" cy="1325563"/>
          </a:xfrm>
        </p:spPr>
        <p:txBody>
          <a:bodyPr>
            <a:normAutofit/>
          </a:bodyPr>
          <a:lstStyle/>
          <a:p>
            <a:pPr algn="ctr">
              <a:lnSpc>
                <a:spcPts val="4000"/>
              </a:lnSpc>
            </a:pPr>
            <a:r>
              <a:rPr lang="en-US" b="1" dirty="0"/>
              <a:t>Temperature Profile of </a:t>
            </a:r>
            <a:br>
              <a:rPr lang="en-US" b="1" dirty="0"/>
            </a:br>
            <a:r>
              <a:rPr lang="en-US" b="1" dirty="0"/>
              <a:t>Optimized Self-Cooled Current Lead 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4046DB-5BDC-FAAD-8430-950BE3170A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56"/>
          <a:stretch/>
        </p:blipFill>
        <p:spPr>
          <a:xfrm>
            <a:off x="1561299" y="1203169"/>
            <a:ext cx="8913284" cy="547524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36E2A9-EA5B-428E-F92C-98810982C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0918" y="6571011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515BDE-1926-7943-A77A-8019715EA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22918" y="6571011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6965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37C4F-7C97-D342-E98F-3CAC76827E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668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Conventional vs HTS Current Leads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879324-28F8-2BC2-6A6C-15C16E55127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368"/>
          <a:stretch/>
        </p:blipFill>
        <p:spPr>
          <a:xfrm>
            <a:off x="1719337" y="1103970"/>
            <a:ext cx="8976350" cy="532747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E4B498-5E67-C769-6E1A-ADE0413FC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D34041-398D-15D7-86D5-44ED5094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3419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78A8F-0AD2-BF4F-F4BC-5BE0FB5177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294" y="-352758"/>
            <a:ext cx="10071410" cy="1325563"/>
          </a:xfrm>
        </p:spPr>
        <p:txBody>
          <a:bodyPr/>
          <a:lstStyle/>
          <a:p>
            <a:pPr algn="ctr"/>
            <a:r>
              <a:rPr lang="en-US" b="1" dirty="0"/>
              <a:t>HTS Current Lead: Resistive Part (1/4)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FD5C76A-BA32-C073-12BA-3E6A8225C67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961"/>
          <a:stretch/>
        </p:blipFill>
        <p:spPr>
          <a:xfrm>
            <a:off x="1301291" y="1442074"/>
            <a:ext cx="8680909" cy="509683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01FFC3F-95F3-292B-2BC2-BC108C5F1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539067"/>
            <a:ext cx="4114800" cy="365125"/>
          </a:xfrm>
        </p:spPr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E78623-0922-87B8-8EC8-03CB0257E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24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4DE626-18DF-5CF0-B1D3-7531C1B8F21A}"/>
              </a:ext>
            </a:extLst>
          </p:cNvPr>
          <p:cNvSpPr txBox="1"/>
          <p:nvPr/>
        </p:nvSpPr>
        <p:spPr>
          <a:xfrm>
            <a:off x="0" y="596061"/>
            <a:ext cx="1229143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The most efficient cooling schemes for HTS leads are based on </a:t>
            </a:r>
            <a:r>
              <a:rPr lang="en-GB" sz="2000" b="1" dirty="0"/>
              <a:t>independent cooling of the resistive and HTS parts</a:t>
            </a:r>
            <a:r>
              <a:rPr lang="en-GB" sz="2000" dirty="0"/>
              <a:t>. For a self-cooled HTS current lead, the reduction in </a:t>
            </a:r>
            <a:r>
              <a:rPr lang="en-GB" sz="2000" dirty="0" err="1"/>
              <a:t>exergetic</a:t>
            </a:r>
            <a:r>
              <a:rPr lang="en-GB" sz="2000" dirty="0"/>
              <a:t> cost of the refrigeration is only </a:t>
            </a:r>
            <a:r>
              <a:rPr lang="en-GB" sz="2000" dirty="0">
                <a:sym typeface="Symbol" panose="05050102010706020507" pitchFamily="18" charset="2"/>
              </a:rPr>
              <a:t> 15 %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3944080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3873B597-971A-D096-ED15-8DAC89955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294" y="-181285"/>
            <a:ext cx="10071410" cy="1325563"/>
          </a:xfrm>
        </p:spPr>
        <p:txBody>
          <a:bodyPr/>
          <a:lstStyle/>
          <a:p>
            <a:pPr algn="ctr"/>
            <a:r>
              <a:rPr lang="en-US" b="1" dirty="0"/>
              <a:t>HTS Current Lead: Resistive Part (2/4)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844EFAB-6880-F1CD-4709-C9EEA4EB70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D9CEF6-F664-077A-92E6-B03B2C3CA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25</a:t>
            </a:fld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570894-5606-4AC1-4421-6DADC1E2BA32}"/>
              </a:ext>
            </a:extLst>
          </p:cNvPr>
          <p:cNvGrpSpPr/>
          <p:nvPr/>
        </p:nvGrpSpPr>
        <p:grpSpPr>
          <a:xfrm>
            <a:off x="1577198" y="1144278"/>
            <a:ext cx="8703065" cy="5308029"/>
            <a:chOff x="1577198" y="1144278"/>
            <a:chExt cx="8703065" cy="530802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FCC8512-A9FB-E3BF-0EF8-AB3BE4D08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7198" y="1144278"/>
              <a:ext cx="8703065" cy="5308029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9E347C3-0782-35E3-22B1-6D19869E75DD}"/>
                </a:ext>
              </a:extLst>
            </p:cNvPr>
            <p:cNvSpPr txBox="1"/>
            <p:nvPr/>
          </p:nvSpPr>
          <p:spPr>
            <a:xfrm>
              <a:off x="7675087" y="1449658"/>
              <a:ext cx="1871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Cu with RRR = 70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4179737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44A202-3903-9003-0BD0-6FC83EAAD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114" y="932919"/>
            <a:ext cx="8650511" cy="561284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D882726-B07F-1D4C-3C25-ABFBD5EFEE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294" y="-181285"/>
            <a:ext cx="10071410" cy="1325563"/>
          </a:xfrm>
        </p:spPr>
        <p:txBody>
          <a:bodyPr/>
          <a:lstStyle/>
          <a:p>
            <a:pPr algn="ctr"/>
            <a:r>
              <a:rPr lang="en-US" b="1" dirty="0"/>
              <a:t>HTS Current Lead: Resistive Part (3/4)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C3F1E97-3095-E2FD-B2BB-CEAF0F5A5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D8A5A17-EBCB-95DA-31E8-937EAA480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3678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94AB2E9-79A0-1AC3-7A30-7DB53BCC8B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904" y="638277"/>
            <a:ext cx="7862190" cy="585459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AA56E8FC-4DCA-BE5F-AF1E-32CE408B0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294" y="-297657"/>
            <a:ext cx="10071410" cy="1325563"/>
          </a:xfrm>
        </p:spPr>
        <p:txBody>
          <a:bodyPr/>
          <a:lstStyle/>
          <a:p>
            <a:pPr algn="ctr"/>
            <a:r>
              <a:rPr lang="en-US" b="1" dirty="0"/>
              <a:t>HTS Current Lead: Resistive Part (4/4)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4C5B14A-1479-DF11-F91E-B9E21EF54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88496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25D206-5D90-0AA7-743B-A58C7616B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60496" y="649287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62928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F4E83F-0026-0E36-4087-40D2CE139B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688" y="-172714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LHC and ITER Current Leads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70ACC3-48E2-8ECD-6C45-9AE74828B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8701" y="793300"/>
            <a:ext cx="7294598" cy="592817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171C02-9804-A9FD-F5A1-141530E0B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6691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EF7A46-B966-DB01-10CA-FC7A29795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1357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9F1E7BD-E07C-5D4D-3EE5-8DC78A2B8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678" y="838335"/>
            <a:ext cx="8776642" cy="581255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9BA34AAE-FEA6-5237-4978-7877AD278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294" y="-181285"/>
            <a:ext cx="10071410" cy="1325563"/>
          </a:xfrm>
        </p:spPr>
        <p:txBody>
          <a:bodyPr/>
          <a:lstStyle/>
          <a:p>
            <a:pPr algn="ctr"/>
            <a:r>
              <a:rPr lang="en-US" b="1" dirty="0"/>
              <a:t>HTS Current Lead: HTS Part</a:t>
            </a:r>
            <a:endParaRPr lang="en-GB" b="1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E63DE7D-D764-DBE0-8790-66AEA37B3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49F7C9B-5D22-0610-FA2A-85590AF43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105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83243D-1A4A-C8F1-6180-2289812F7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3815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Current Leads in a Magnet Circuit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3171EE-5DD2-E96E-312E-2C6C63E257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17"/>
          <a:stretch/>
        </p:blipFill>
        <p:spPr>
          <a:xfrm>
            <a:off x="1550020" y="1540604"/>
            <a:ext cx="8776264" cy="426744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121BC3-6414-99BD-1235-49388914F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5CA9D6-016D-FB0B-FC4B-E91EA3D0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3397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FE0FD-B760-28BE-2835-96E8C59C3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874" y="-200722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HTS for Current Leads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07942F-42FD-DA57-BD8C-3F5B610AC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507" y="1031183"/>
            <a:ext cx="8839708" cy="498219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B139B8-39DB-D1C9-9F62-E552759E8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0D73C-A194-8EF3-074D-7BC912A5F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4635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0CE34-EF96-875F-9913-1EAAB6743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03586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Conventional vs HTS Current Leads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C3338E4-1693-9EB3-5AD7-C73F377E4C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2715" y="887802"/>
            <a:ext cx="7746569" cy="527649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EC213F-FF5D-FE1E-5695-93AAD7E983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94217E-5AF5-81BA-656A-C9EDB258F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74650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CA09A-8E46-0020-7D9B-64C94222A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90" y="-186145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Thermal Conductivity of Bi-2223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13413D-8285-3FDA-C77D-F06E22A62E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912" y="905243"/>
            <a:ext cx="8808175" cy="547620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510A58-B0D1-CEB5-537F-278EB6765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59DA2B-D595-52A4-F5A9-0AA4136C2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98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67ACF-3E6C-CFE3-D104-13CE5DFB4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3226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High Temperature Superconductors 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748807-6E26-3026-962E-F0A702196B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347" y="1066467"/>
            <a:ext cx="6485255" cy="57915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6B709FB-564E-9870-5D1A-0D3B19145081}"/>
              </a:ext>
            </a:extLst>
          </p:cNvPr>
          <p:cNvSpPr txBox="1"/>
          <p:nvPr/>
        </p:nvSpPr>
        <p:spPr>
          <a:xfrm>
            <a:off x="7561143" y="1539089"/>
            <a:ext cx="428651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/>
              <a:t>Ag Matrix </a:t>
            </a:r>
          </a:p>
          <a:p>
            <a:r>
              <a:rPr lang="en-GB" sz="2200" dirty="0"/>
              <a:t>Bi-2223 filaments</a:t>
            </a:r>
          </a:p>
          <a:p>
            <a:endParaRPr lang="en-GB" sz="2200" dirty="0"/>
          </a:p>
          <a:p>
            <a:r>
              <a:rPr lang="en-GB" sz="2200" b="1" dirty="0">
                <a:solidFill>
                  <a:srgbClr val="00B050"/>
                </a:solidFill>
              </a:rPr>
              <a:t>Ag is a good thermal conductor !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407EE9-4394-63B0-CED8-E6D379FC2088}"/>
              </a:ext>
            </a:extLst>
          </p:cNvPr>
          <p:cNvSpPr txBox="1"/>
          <p:nvPr/>
        </p:nvSpPr>
        <p:spPr>
          <a:xfrm>
            <a:off x="7561143" y="4764913"/>
            <a:ext cx="267701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dirty="0"/>
              <a:t>Metallic substrate </a:t>
            </a:r>
          </a:p>
          <a:p>
            <a:r>
              <a:rPr lang="en-GB" sz="2200" dirty="0"/>
              <a:t>Buffer layers </a:t>
            </a:r>
          </a:p>
          <a:p>
            <a:r>
              <a:rPr lang="en-GB" sz="2200" dirty="0"/>
              <a:t>REBCO layer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6C9AEC-9AC9-D534-C753-25EDE008C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860F84-24D0-2F8A-1127-0BFE57B2F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16541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89E62-362F-0935-D7B6-EAEF6366E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4761" y="-281873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Silver-Gold Alloy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A52E1FA-01DB-1618-EB55-E548656E9E7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05" b="2494"/>
          <a:stretch/>
        </p:blipFill>
        <p:spPr>
          <a:xfrm>
            <a:off x="2359358" y="1103088"/>
            <a:ext cx="7473284" cy="4521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CFDFF2-3037-A73C-DEA4-EFAB3CC2EC8C}"/>
              </a:ext>
            </a:extLst>
          </p:cNvPr>
          <p:cNvSpPr txBox="1"/>
          <p:nvPr/>
        </p:nvSpPr>
        <p:spPr>
          <a:xfrm>
            <a:off x="-245326" y="5700111"/>
            <a:ext cx="1243732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dirty="0"/>
              <a:t>N.B. The thermal conductivity of an alloy is not a weighted average  </a:t>
            </a:r>
          </a:p>
          <a:p>
            <a:pPr algn="ctr"/>
            <a:r>
              <a:rPr lang="en-GB" sz="2400" dirty="0"/>
              <a:t> of its elemental constituents - the bonding structure strongly affects the heat transfer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7C6B6C-3936-EA40-61DF-3E1A08C94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26074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3BC867-4F11-E39D-0A9B-804ABAEB3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8074" y="649287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34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D9293F-28BA-BE7C-46D3-253C59773ECD}"/>
              </a:ext>
            </a:extLst>
          </p:cNvPr>
          <p:cNvSpPr txBox="1"/>
          <p:nvPr/>
        </p:nvSpPr>
        <p:spPr>
          <a:xfrm>
            <a:off x="331550" y="810774"/>
            <a:ext cx="1150384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200" b="1" dirty="0"/>
              <a:t>Alloying of silver with gold </a:t>
            </a:r>
            <a:r>
              <a:rPr lang="en-GB" sz="2200" dirty="0"/>
              <a:t>to </a:t>
            </a:r>
            <a:r>
              <a:rPr lang="en-GB" sz="2200" b="1" dirty="0"/>
              <a:t>reduce the thermal conductivity </a:t>
            </a:r>
            <a:r>
              <a:rPr lang="en-GB" sz="2200" dirty="0"/>
              <a:t>of the matrix </a:t>
            </a:r>
            <a:r>
              <a:rPr lang="en-GB" sz="2200" dirty="0" err="1"/>
              <a:t>wrt</a:t>
            </a:r>
            <a:r>
              <a:rPr lang="en-GB" sz="2200" dirty="0"/>
              <a:t> pure silver </a:t>
            </a:r>
          </a:p>
        </p:txBody>
      </p:sp>
    </p:spTree>
    <p:extLst>
      <p:ext uri="{BB962C8B-B14F-4D97-AF65-F5344CB8AC3E}">
        <p14:creationId xmlns:p14="http://schemas.microsoft.com/office/powerpoint/2010/main" val="32997847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835FFA6-83D7-CBC6-CA6C-D21A71983F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397" b="-1"/>
          <a:stretch/>
        </p:blipFill>
        <p:spPr>
          <a:xfrm>
            <a:off x="1510556" y="1032920"/>
            <a:ext cx="8345693" cy="554124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BA6A3C69-D3AE-BBFC-93ED-CA0B5868C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603" y="-110080"/>
            <a:ext cx="10515600" cy="1325563"/>
          </a:xfrm>
        </p:spPr>
        <p:txBody>
          <a:bodyPr/>
          <a:lstStyle/>
          <a:p>
            <a:pPr algn="ctr"/>
            <a:r>
              <a:rPr lang="en-US" b="1" dirty="0" err="1"/>
              <a:t>Ic</a:t>
            </a:r>
            <a:r>
              <a:rPr lang="en-US" b="1" dirty="0"/>
              <a:t>(T) Dependence – BSCCO 2223</a:t>
            </a:r>
            <a:endParaRPr lang="en-GB" b="1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4BC497B9-B65F-F3CD-EB50-2C0187916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12650" y="6524061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4414115-C88B-81D4-89C4-D430E91C7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84650" y="6524061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35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28427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509921E8-122A-6849-D856-41A4B369C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452" y="-189570"/>
            <a:ext cx="10515600" cy="1325563"/>
          </a:xfrm>
        </p:spPr>
        <p:txBody>
          <a:bodyPr/>
          <a:lstStyle/>
          <a:p>
            <a:pPr algn="ctr"/>
            <a:r>
              <a:rPr lang="en-US" b="1" dirty="0" err="1"/>
              <a:t>Ic</a:t>
            </a:r>
            <a:r>
              <a:rPr lang="en-US" b="1" dirty="0"/>
              <a:t>(B) Dependence – BSCCO 2223</a:t>
            </a:r>
            <a:endParaRPr lang="en-GB" b="1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DC11731-7824-1271-F264-349514B96E94}"/>
              </a:ext>
            </a:extLst>
          </p:cNvPr>
          <p:cNvGrpSpPr/>
          <p:nvPr/>
        </p:nvGrpSpPr>
        <p:grpSpPr>
          <a:xfrm>
            <a:off x="3075142" y="860638"/>
            <a:ext cx="5528759" cy="5654890"/>
            <a:chOff x="2997084" y="1027906"/>
            <a:chExt cx="5528759" cy="565489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1E5D91F-646A-414D-FA6D-210B3A13D83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97084" y="1027906"/>
              <a:ext cx="5528759" cy="565489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FC2DED6-40A8-2C2F-143C-6E1B62E76368}"/>
                </a:ext>
              </a:extLst>
            </p:cNvPr>
            <p:cNvSpPr txBox="1"/>
            <p:nvPr/>
          </p:nvSpPr>
          <p:spPr>
            <a:xfrm>
              <a:off x="7370956" y="5051503"/>
              <a:ext cx="609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77 K</a:t>
              </a:r>
              <a:endParaRPr lang="en-GB" dirty="0"/>
            </a:p>
          </p:txBody>
        </p:sp>
      </p:grp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8250E83-022E-04AE-836D-8E533B0E5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1901" y="6515528"/>
            <a:ext cx="4114800" cy="365125"/>
          </a:xfrm>
        </p:spPr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9EBA91-B25C-93DE-8E96-87921B905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03901" y="6515528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483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685AE-7396-D104-BF1F-B7DF865E5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89" y="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Operating Temperature - THTS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AC03D6-4CBD-824D-2E31-26DD47199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0087" y="1428305"/>
            <a:ext cx="5591825" cy="43620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4C379C-662D-C924-8940-9354F6E9E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5524" y="5976725"/>
            <a:ext cx="7946277" cy="50452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6CBDEC-D5D2-5B41-C0E5-5D6A103BC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02876" y="6481251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28129E-5C7B-5220-8E14-6C8720C78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74876" y="6481251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612188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A0181-5E85-58C5-DA2F-074AD7172B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37049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LHC Current Leads: Saving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56098C-529E-2041-779E-3A659B405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0979" y="1612260"/>
            <a:ext cx="9018394" cy="4057226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25341F-0B93-92B0-8DD0-5864C3142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20184A-2670-E6A8-7014-BA331C1DE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63269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CF8DB-30F0-E21C-D532-596CC3EC2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53692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LHC HTS Current Leads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F15992-137E-4FBD-74E8-04B8646B5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3842" y="663292"/>
            <a:ext cx="8871241" cy="587562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1569F7-7CA3-2229-F281-D4AEBC874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26491" y="6551764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B8B258-9BDE-93E1-3CCE-C5AE5FC0E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48595" y="6538912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39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43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2D71A-AFE4-ECE2-8584-5838F7C960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74425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Circuit with a Single Magnet</a:t>
            </a:r>
            <a:endParaRPr lang="en-GB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006672-2F03-8FBC-D913-5FF3829D6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5237" y="1192193"/>
            <a:ext cx="5043933" cy="430180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4018F6-6104-85AB-711E-5F38B6300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58F149-7A20-F8E0-55A6-F15367BF6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24675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18610A5-8E48-35BB-B68A-35D4D6BA49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8293" y="1325563"/>
            <a:ext cx="9860436" cy="439606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D0EA55D-0FD8-C6EE-1C37-A335839277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90" y="0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LHC HTS Current Leads</a:t>
            </a:r>
            <a:endParaRPr lang="en-GB" b="1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91DE5CD-5D85-AFA1-6569-0833010A0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77D0C4D-4113-1B4E-2421-57F49F04C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8122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C7CBD8-6B4A-3EDF-9B70-EEAB9BD352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109"/>
          <a:stretch/>
        </p:blipFill>
        <p:spPr>
          <a:xfrm>
            <a:off x="1823300" y="725635"/>
            <a:ext cx="8279706" cy="605430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B1EAFB8-48F1-BFDC-2B9E-2BFEFDC0C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176" y="-245327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LHC HTS Current Leads in the Tunnel</a:t>
            </a:r>
            <a:endParaRPr lang="en-GB" b="1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1C3BEB9-311D-C20E-F4C7-45D5FAD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A. Ballarino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1912BEE-B37A-9650-9239-3658813348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04084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6A7D6-4745-6A38-73A5-1831D7B8C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72718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Persistent Current Mode Operation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62CCA8-2996-83F3-682E-BE111D91BD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9702" y="1119030"/>
            <a:ext cx="8755620" cy="5213430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86A83D-C02F-AB27-DCFD-50ED695AD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85C7FE-D21B-6736-10D6-CAF019B12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72579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976E5-2DB2-6BB9-5408-D3B06F0DC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8990" y="-182467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Protection of Current Leas and Bus-Bar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274D1-A58E-0C9D-4110-DF2D9FBF46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2719" y="1253331"/>
            <a:ext cx="11606561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A </a:t>
            </a:r>
            <a:r>
              <a:rPr lang="en-GB" b="1" dirty="0">
                <a:solidFill>
                  <a:srgbClr val="0070C0"/>
                </a:solidFill>
              </a:rPr>
              <a:t>conventional self-cooled current lead </a:t>
            </a:r>
            <a:r>
              <a:rPr lang="en-GB" dirty="0"/>
              <a:t>needs  to be protected against </a:t>
            </a:r>
            <a:r>
              <a:rPr lang="en-GB" b="1" dirty="0">
                <a:solidFill>
                  <a:srgbClr val="0070C0"/>
                </a:solidFill>
              </a:rPr>
              <a:t>thermal run-away 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The </a:t>
            </a:r>
            <a:r>
              <a:rPr lang="en-GB" b="1" dirty="0">
                <a:solidFill>
                  <a:srgbClr val="0070C0"/>
                </a:solidFill>
              </a:rPr>
              <a:t>resistive and the HTS part </a:t>
            </a:r>
            <a:r>
              <a:rPr lang="en-GB" dirty="0"/>
              <a:t>of a HTS lead need to be protected against respectively </a:t>
            </a:r>
            <a:r>
              <a:rPr lang="en-GB" b="1" dirty="0">
                <a:solidFill>
                  <a:srgbClr val="0070C0"/>
                </a:solidFill>
              </a:rPr>
              <a:t>thermal run-away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and </a:t>
            </a:r>
            <a:r>
              <a:rPr lang="en-GB" b="1" dirty="0">
                <a:solidFill>
                  <a:srgbClr val="0070C0"/>
                </a:solidFill>
              </a:rPr>
              <a:t>resistive transition (quench) 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In most cases, the </a:t>
            </a:r>
            <a:r>
              <a:rPr lang="en-GB" b="1" dirty="0">
                <a:solidFill>
                  <a:srgbClr val="0070C0"/>
                </a:solidFill>
              </a:rPr>
              <a:t>superconducting bus </a:t>
            </a:r>
            <a:r>
              <a:rPr lang="en-GB" dirty="0"/>
              <a:t>needs to be protected against </a:t>
            </a:r>
            <a:r>
              <a:rPr lang="en-GB" b="1" dirty="0">
                <a:solidFill>
                  <a:srgbClr val="0070C0"/>
                </a:solidFill>
              </a:rPr>
              <a:t>resistive transition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23846-84DF-EC59-D472-337D477DE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DB884C-4273-3E52-0E8B-945861A0C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43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90204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DE3425-844F-6441-51C1-72DE869B98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182" y="1180355"/>
            <a:ext cx="8934306" cy="379445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02A48E26-8207-694F-8967-DFD1EA395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43102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Protection of Current Leas and Bus-Bar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6B2671-A5B7-6069-F0CE-3C7435378466}"/>
              </a:ext>
            </a:extLst>
          </p:cNvPr>
          <p:cNvSpPr txBox="1"/>
          <p:nvPr/>
        </p:nvSpPr>
        <p:spPr>
          <a:xfrm>
            <a:off x="324779" y="4974807"/>
            <a:ext cx="11662782" cy="1733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500" dirty="0"/>
              <a:t>When </a:t>
            </a:r>
            <a:r>
              <a:rPr lang="en-GB" sz="2500" b="1" dirty="0">
                <a:solidFill>
                  <a:srgbClr val="FF0000"/>
                </a:solidFill>
              </a:rPr>
              <a:t>one magnet quenches</a:t>
            </a:r>
            <a:r>
              <a:rPr lang="en-GB" sz="2500" dirty="0"/>
              <a:t>, quench heaters are fired for this magnet. Resistance is switched in the circuit 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500" dirty="0"/>
              <a:t>The current in the quenched magnet decays in about </a:t>
            </a:r>
            <a:r>
              <a:rPr lang="en-GB" sz="2500" b="1" dirty="0">
                <a:solidFill>
                  <a:srgbClr val="FF0000"/>
                </a:solidFill>
              </a:rPr>
              <a:t>200 </a:t>
            </a:r>
            <a:r>
              <a:rPr lang="en-GB" sz="2500" b="1" dirty="0" err="1">
                <a:solidFill>
                  <a:srgbClr val="FF0000"/>
                </a:solidFill>
              </a:rPr>
              <a:t>ms</a:t>
            </a:r>
            <a:r>
              <a:rPr lang="en-GB" sz="2500" b="1" dirty="0">
                <a:solidFill>
                  <a:srgbClr val="FF0000"/>
                </a:solidFill>
              </a:rPr>
              <a:t> </a:t>
            </a:r>
            <a:r>
              <a:rPr lang="en-GB" sz="2500" dirty="0"/>
              <a:t>– it flows through the bypass diode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AB5D06-A8CD-D16F-3E84-EA2422CA4BBE}"/>
              </a:ext>
            </a:extLst>
          </p:cNvPr>
          <p:cNvSpPr txBox="1"/>
          <p:nvPr/>
        </p:nvSpPr>
        <p:spPr>
          <a:xfrm>
            <a:off x="179681" y="708719"/>
            <a:ext cx="2822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Ex. LHC Dipole circuit</a:t>
            </a:r>
            <a:endParaRPr lang="en-GB" sz="2200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5B2A15B-352B-505A-295F-5A2F33A5E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C414F1D-A65A-DDB8-A8D3-C0CB3E433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0008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1C07384-A9AE-CEE2-2095-994A65CBC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965" y="1293250"/>
            <a:ext cx="8934306" cy="346861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F502CB0-25CA-B932-D5A8-51562B705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43102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Protection of Current Leas and Bus-Bar</a:t>
            </a:r>
            <a:endParaRPr lang="en-GB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D76BCE-DAD2-176F-05A3-C13FBE890D80}"/>
              </a:ext>
            </a:extLst>
          </p:cNvPr>
          <p:cNvSpPr txBox="1"/>
          <p:nvPr/>
        </p:nvSpPr>
        <p:spPr>
          <a:xfrm>
            <a:off x="179681" y="708719"/>
            <a:ext cx="2822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Ex. LHC Dipole circuit</a:t>
            </a:r>
            <a:endParaRPr lang="en-GB" sz="2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C2A23C-4F9A-A6C8-2658-C282B02E09BC}"/>
              </a:ext>
            </a:extLst>
          </p:cNvPr>
          <p:cNvSpPr txBox="1"/>
          <p:nvPr/>
        </p:nvSpPr>
        <p:spPr>
          <a:xfrm>
            <a:off x="515744" y="4972652"/>
            <a:ext cx="11160512" cy="17338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GB" sz="2500" dirty="0"/>
              <a:t>The </a:t>
            </a:r>
            <a:r>
              <a:rPr lang="en-GB" sz="2500" b="1" dirty="0">
                <a:solidFill>
                  <a:srgbClr val="FF0000"/>
                </a:solidFill>
              </a:rPr>
              <a:t>time constant </a:t>
            </a:r>
            <a:r>
              <a:rPr lang="en-GB" sz="2500" dirty="0"/>
              <a:t>of the LHC Main Dipole circuit is </a:t>
            </a:r>
            <a:r>
              <a:rPr lang="en-GB" sz="2500" b="1" dirty="0">
                <a:solidFill>
                  <a:srgbClr val="FF0000"/>
                </a:solidFill>
              </a:rPr>
              <a:t>107 s</a:t>
            </a:r>
            <a:r>
              <a:rPr lang="en-GB" sz="2500" dirty="0"/>
              <a:t>. This “rapid” current decay is obtained by switching an external resistance into the circuit 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sz="2500" dirty="0"/>
              <a:t>If </a:t>
            </a:r>
            <a:r>
              <a:rPr lang="en-GB" sz="2500" b="1" dirty="0">
                <a:solidFill>
                  <a:srgbClr val="FF0000"/>
                </a:solidFill>
              </a:rPr>
              <a:t>the leads or bus-bar quench</a:t>
            </a:r>
            <a:r>
              <a:rPr lang="en-GB" sz="2500" dirty="0"/>
              <a:t>, the time constant for the discharge is given by the circuit (</a:t>
            </a:r>
            <a:r>
              <a:rPr lang="en-GB" sz="2500" b="1" dirty="0">
                <a:solidFill>
                  <a:srgbClr val="FF0000"/>
                </a:solidFill>
              </a:rPr>
              <a:t>107 s </a:t>
            </a:r>
            <a:r>
              <a:rPr lang="en-GB" sz="2500" dirty="0"/>
              <a:t>for the LHC Main Dipole chain) 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4AAD343-F8B7-A939-C08B-FE74B2010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52124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CBBE2CF-8359-CF28-81C3-3AF67B2D7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52124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06406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62A81-B0C0-9381-2D8B-587620875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7839" y="-297657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Protection of Bus-Bar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A43D86-15C0-EDBD-40D9-3F7AFADB3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604" y="1458299"/>
            <a:ext cx="8871241" cy="498219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C233B44-9093-20F1-5B48-98C8A5366F5C}"/>
              </a:ext>
            </a:extLst>
          </p:cNvPr>
          <p:cNvSpPr txBox="1"/>
          <p:nvPr/>
        </p:nvSpPr>
        <p:spPr>
          <a:xfrm>
            <a:off x="79320" y="565747"/>
            <a:ext cx="2822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Ex. LHC Dipole circuit</a:t>
            </a:r>
            <a:endParaRPr lang="en-GB" sz="2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B2427F-65ED-A9A1-B03C-5F2A7663115F}"/>
              </a:ext>
            </a:extLst>
          </p:cNvPr>
          <p:cNvSpPr txBox="1"/>
          <p:nvPr/>
        </p:nvSpPr>
        <p:spPr>
          <a:xfrm>
            <a:off x="1420037" y="996634"/>
            <a:ext cx="8741295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500" b="1" dirty="0"/>
              <a:t>Bus-Bar</a:t>
            </a:r>
            <a:r>
              <a:rPr lang="en-GB" sz="2500" dirty="0"/>
              <a:t>: </a:t>
            </a:r>
            <a:r>
              <a:rPr lang="en-GB" sz="2500" b="1" dirty="0"/>
              <a:t>Nb-Ti </a:t>
            </a:r>
            <a:r>
              <a:rPr lang="en-GB" sz="2500" dirty="0"/>
              <a:t>Rutherford Cable </a:t>
            </a:r>
            <a:r>
              <a:rPr lang="en-GB" sz="2500" b="1" dirty="0"/>
              <a:t>with copper stabilizer 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845A066A-C2DA-268A-D8F9-1ED218D286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B648176-852A-8E57-992D-98AD385BF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875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88038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F3870BB-B92D-07D1-03DA-7B58AC30E6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807" y="1113923"/>
            <a:ext cx="8797664" cy="380496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1F7AD08-5616-943E-E0AB-CE9AFA090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622" y="-133581"/>
            <a:ext cx="11104756" cy="1325563"/>
          </a:xfrm>
        </p:spPr>
        <p:txBody>
          <a:bodyPr/>
          <a:lstStyle/>
          <a:p>
            <a:pPr algn="ctr"/>
            <a:r>
              <a:rPr lang="en-US" b="1" dirty="0"/>
              <a:t>Protection of HTS Part of LHC Current Leads</a:t>
            </a:r>
            <a:endParaRPr lang="en-GB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27B4FB-598F-100C-E6A0-EF2DAE43D7BF}"/>
              </a:ext>
            </a:extLst>
          </p:cNvPr>
          <p:cNvSpPr txBox="1"/>
          <p:nvPr/>
        </p:nvSpPr>
        <p:spPr>
          <a:xfrm>
            <a:off x="208853" y="5120829"/>
            <a:ext cx="11573572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500" dirty="0"/>
              <a:t>NB: The long time constant of a circuit may make the use of HTS  leads not appropriate. </a:t>
            </a:r>
            <a:r>
              <a:rPr lang="en-GB" sz="2500" b="1" dirty="0"/>
              <a:t>Ex. </a:t>
            </a:r>
            <a:r>
              <a:rPr lang="en-GB" sz="2500" dirty="0"/>
              <a:t>ATLAS toroid current leads (20.5 kA) are conventional (slow discharge of the circuit: </a:t>
            </a:r>
            <a:r>
              <a:rPr lang="en-GB" sz="2500" dirty="0">
                <a:sym typeface="Symbol" panose="05050102010706020507" pitchFamily="18" charset="2"/>
              </a:rPr>
              <a:t> </a:t>
            </a:r>
            <a:r>
              <a:rPr lang="en-GB" sz="2500" dirty="0"/>
              <a:t> 3 hours)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E37A112-CB27-2BB6-F5C3-E46EE0C77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63444" y="6569267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64FE508-3614-B5FE-F904-C05978B01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35444" y="6569267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57876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D3D73-19B9-F23C-10F3-A229717A9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66671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Energy Stored in LHC Dipole Magnets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CC7D157-8112-6D76-146B-B7D86C4D34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0379" y="745106"/>
            <a:ext cx="8871241" cy="5791533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86A8807-8AE6-7D84-15DC-EF97F2924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599" y="6536639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80077D-3BC1-D7A2-370B-C8747BE6D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599" y="6536639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52123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AD7D4-1778-62CF-97C7-8210164BF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014" y="-315099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Protection of LHC Bus-Bar</a:t>
            </a:r>
            <a:endParaRPr lang="en-GB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8348F71-3FC2-EA2C-6C16-372FE3BE07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934" y="684314"/>
            <a:ext cx="8766131" cy="5854598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F36B9A-E9B9-F8C6-1928-F53438815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3548" y="6538912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D44867-79AE-E073-5997-61EAE6352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85548" y="6538912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49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380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9B27E-34CA-DFED-7B1D-5BB9D38DB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249374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Magnets Individually Powered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C7C2FC-6B4D-0207-3842-B608D69B65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818" y="993768"/>
            <a:ext cx="9102481" cy="5717956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B5D4E6-4E88-5963-DC98-47CE17999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05868" y="6448271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4A8C9E-40C6-C0DB-6342-64B50E878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72279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C7D889-E3BF-217C-108C-123D80AD6D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8065" y="887589"/>
            <a:ext cx="8797664" cy="5707445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6778082-E845-5778-5331-46BD0F8FE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70134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Protection of LHC Bus-Bar</a:t>
            </a:r>
            <a:endParaRPr lang="en-GB" b="1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FBB84A9-2123-A5B3-A46F-8356DEDD3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9323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4B690F-94B7-29D9-8709-0B3126237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49323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50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84233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9E813C88-2F97-4C52-D3EF-F2982BF2BFC5}"/>
              </a:ext>
            </a:extLst>
          </p:cNvPr>
          <p:cNvGrpSpPr/>
          <p:nvPr/>
        </p:nvGrpSpPr>
        <p:grpSpPr>
          <a:xfrm>
            <a:off x="520140" y="582964"/>
            <a:ext cx="10264118" cy="6275036"/>
            <a:chOff x="497838" y="737530"/>
            <a:chExt cx="10264118" cy="627503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280FF21-F086-FABE-D42C-DB38B4B595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64584" y="737530"/>
              <a:ext cx="8997372" cy="627503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C385945-4B1B-F168-A1AD-F73AF47BDCCC}"/>
                </a:ext>
              </a:extLst>
            </p:cNvPr>
            <p:cNvSpPr txBox="1"/>
            <p:nvPr/>
          </p:nvSpPr>
          <p:spPr>
            <a:xfrm>
              <a:off x="497838" y="947758"/>
              <a:ext cx="2381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HL-LHC Configuration</a:t>
              </a:r>
              <a:endParaRPr lang="en-GB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0302DE8-4E15-752C-9A8E-DFD163A7E3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628" y="-382244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Superconducting Links</a:t>
            </a:r>
            <a:endParaRPr lang="en-GB" b="1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5ACA079-2068-8D60-B802-69FA7AA498C4}"/>
              </a:ext>
            </a:extLst>
          </p:cNvPr>
          <p:cNvGrpSpPr/>
          <p:nvPr/>
        </p:nvGrpSpPr>
        <p:grpSpPr>
          <a:xfrm>
            <a:off x="4839630" y="2929119"/>
            <a:ext cx="3704370" cy="2198245"/>
            <a:chOff x="4616606" y="3051033"/>
            <a:chExt cx="3704370" cy="219824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94A39AF-181A-9D5D-8B79-A014B122A5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16606" y="3051033"/>
              <a:ext cx="3704370" cy="219824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E32367D-CD36-08B9-AFBF-97A3B381C021}"/>
                </a:ext>
              </a:extLst>
            </p:cNvPr>
            <p:cNvSpPr txBox="1"/>
            <p:nvPr/>
          </p:nvSpPr>
          <p:spPr>
            <a:xfrm>
              <a:off x="4795024" y="3244334"/>
              <a:ext cx="20224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LHC Configuration</a:t>
              </a:r>
              <a:endParaRPr lang="en-GB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0A5B2C0-FE96-B803-7C34-885398A4C68E}"/>
              </a:ext>
            </a:extLst>
          </p:cNvPr>
          <p:cNvGrpSpPr/>
          <p:nvPr/>
        </p:nvGrpSpPr>
        <p:grpSpPr>
          <a:xfrm>
            <a:off x="2598234" y="3755068"/>
            <a:ext cx="1316678" cy="460093"/>
            <a:chOff x="2598234" y="3755068"/>
            <a:chExt cx="1316678" cy="460093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9AF2C346-C896-DEA8-9014-DF1775063F03}"/>
                </a:ext>
              </a:extLst>
            </p:cNvPr>
            <p:cNvCxnSpPr/>
            <p:nvPr/>
          </p:nvCxnSpPr>
          <p:spPr>
            <a:xfrm flipH="1">
              <a:off x="2598234" y="4028241"/>
              <a:ext cx="278781" cy="18692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5CCA672-6A93-0844-60A0-AA1F3F8D5A00}"/>
                </a:ext>
              </a:extLst>
            </p:cNvPr>
            <p:cNvSpPr txBox="1"/>
            <p:nvPr/>
          </p:nvSpPr>
          <p:spPr>
            <a:xfrm>
              <a:off x="2828717" y="3755068"/>
              <a:ext cx="10861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SC Links</a:t>
              </a:r>
              <a:endParaRPr lang="en-GB" b="1" dirty="0"/>
            </a:p>
          </p:txBody>
        </p:sp>
      </p:grp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1D5F7A7E-DEF1-2165-C2BF-8269D5978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239000" y="6236954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422B385-6217-179B-E427-0E6F77DFA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79419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27AD5C8-DD7A-D556-30B8-18082CB320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47026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Superconducting Links for HL-LHC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CD8539-0EDA-54E0-5480-DFD56E2D75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014" y="580551"/>
            <a:ext cx="10912786" cy="6297714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268BC0-C5B4-77C5-F127-DA06902071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740058" y="6513140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E9020-C4F1-EA66-0DEE-BA545882A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54858" y="6531320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52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71646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C0DC02C-0420-9F92-0395-8B13FB18D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65" y="739400"/>
            <a:ext cx="8913876" cy="5888736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2AB8881E-9D22-B4E2-3A99-BDBF1C2426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357077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Superconducting Links for HL-LHC</a:t>
            </a:r>
            <a:endParaRPr lang="en-GB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9DCDB9-F769-582A-3168-C52AE65665BC}"/>
              </a:ext>
            </a:extLst>
          </p:cNvPr>
          <p:cNvSpPr txBox="1"/>
          <p:nvPr/>
        </p:nvSpPr>
        <p:spPr>
          <a:xfrm>
            <a:off x="3849331" y="739400"/>
            <a:ext cx="3365152" cy="5078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defTabSz="609585"/>
            <a:r>
              <a:rPr lang="en-US" sz="2700" b="1" dirty="0" err="1">
                <a:solidFill>
                  <a:srgbClr val="0070C0"/>
                </a:solidFill>
                <a:latin typeface="Arial"/>
              </a:rPr>
              <a:t>Itot</a:t>
            </a:r>
            <a:r>
              <a:rPr lang="en-US" sz="2700" dirty="0">
                <a:solidFill>
                  <a:prstClr val="black"/>
                </a:solidFill>
                <a:latin typeface="Arial"/>
              </a:rPr>
              <a:t> up to </a:t>
            </a:r>
            <a:r>
              <a:rPr lang="en-US" sz="2700" b="1" dirty="0">
                <a:solidFill>
                  <a:prstClr val="black"/>
                </a:solidFill>
                <a:latin typeface="Arial"/>
              </a:rPr>
              <a:t>117 kA DC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038CA8B-D774-F209-5F68-2C183FDAC7B7}"/>
              </a:ext>
            </a:extLst>
          </p:cNvPr>
          <p:cNvSpPr txBox="1"/>
          <p:nvPr/>
        </p:nvSpPr>
        <p:spPr>
          <a:xfrm>
            <a:off x="6702682" y="1606791"/>
            <a:ext cx="4651118" cy="1569660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Room Temperature cables – instead of SC Link - would not be an option because of power consumption and volume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3FDF86-6E8A-10A7-36D2-E890A27DFEAF}"/>
              </a:ext>
            </a:extLst>
          </p:cNvPr>
          <p:cNvSpPr txBox="1"/>
          <p:nvPr/>
        </p:nvSpPr>
        <p:spPr>
          <a:xfrm>
            <a:off x="6702682" y="3522185"/>
            <a:ext cx="4651118" cy="830997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Removal of current leads from the LHC tunnel</a:t>
            </a:r>
            <a:endParaRPr lang="en-GB" sz="240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0F702E5-1339-8050-7334-A40F45D36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33589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52CD723-F68C-61C2-E552-80D375D6E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533589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16315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65CA35D0-054B-D910-B760-9A7E8C9C3725}"/>
              </a:ext>
            </a:extLst>
          </p:cNvPr>
          <p:cNvGrpSpPr/>
          <p:nvPr/>
        </p:nvGrpSpPr>
        <p:grpSpPr>
          <a:xfrm>
            <a:off x="788650" y="234175"/>
            <a:ext cx="10317966" cy="6757639"/>
            <a:chOff x="788650" y="234175"/>
            <a:chExt cx="10317966" cy="675763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8DAB7A1-887F-3D1B-D2FF-0A8F5E6FBE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8650" y="234175"/>
              <a:ext cx="10317966" cy="675763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E8259EF-78DB-09D8-0D23-9FAFA229E5B6}"/>
                </a:ext>
              </a:extLst>
            </p:cNvPr>
            <p:cNvSpPr txBox="1"/>
            <p:nvPr/>
          </p:nvSpPr>
          <p:spPr>
            <a:xfrm>
              <a:off x="5947633" y="356839"/>
              <a:ext cx="471892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000" b="1" i="1" dirty="0"/>
                <a:t>Thanks for your attention !</a:t>
              </a:r>
              <a:endParaRPr lang="en-GB" sz="3000" b="1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67148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9EBD3-21E7-24F9-4E90-9050597E5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2245" y="-285517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Powering of the LHC Machine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0C7BAB-5E47-DC96-E814-0448A7351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8396" y="1296962"/>
            <a:ext cx="6416786" cy="505938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FA78F1-1C12-B15C-DCF2-A60645D24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ED49D0-2D1A-FB6D-BA69-397DB4EBA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6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3B4F53-AA2A-FBE9-2839-EEF7CADB31D8}"/>
              </a:ext>
            </a:extLst>
          </p:cNvPr>
          <p:cNvSpPr txBox="1"/>
          <p:nvPr/>
        </p:nvSpPr>
        <p:spPr>
          <a:xfrm>
            <a:off x="1737266" y="742390"/>
            <a:ext cx="96165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200" b="0" i="0" dirty="0">
                <a:effectLst/>
                <a:latin typeface="Arial" panose="020B0604020202020204" pitchFamily="34" charset="0"/>
              </a:rPr>
              <a:t>The LHC main lattice circuits are fed from the even </a:t>
            </a:r>
            <a:r>
              <a:rPr lang="en-GB" sz="2200" b="1" i="0" dirty="0">
                <a:effectLst/>
                <a:latin typeface="Arial" panose="020B0604020202020204" pitchFamily="34" charset="0"/>
              </a:rPr>
              <a:t>points</a:t>
            </a:r>
            <a:r>
              <a:rPr lang="en-GB" sz="2200" b="0" i="0" dirty="0">
                <a:effectLst/>
                <a:latin typeface="Arial" panose="020B0604020202020204" pitchFamily="34" charset="0"/>
              </a:rPr>
              <a:t>, left and right </a:t>
            </a: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2122338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9DB16F-9ADC-6C61-E0E5-746378032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67268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LHC Main Dipole Circuit</a:t>
            </a:r>
            <a:endParaRPr lang="en-GB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4C3EAF-0BA0-7C7B-FED1-2A493691F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129" y="849486"/>
            <a:ext cx="9102481" cy="570744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8DF490D-0296-5BEB-A5B8-C51EABB45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92875"/>
            <a:ext cx="4114800" cy="365125"/>
          </a:xfrm>
        </p:spPr>
        <p:txBody>
          <a:bodyPr/>
          <a:lstStyle/>
          <a:p>
            <a:r>
              <a:rPr lang="en-GB" dirty="0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F0377B-6F9D-58EF-9059-D4E3E11F5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9515" y="6492874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533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ADC648-EFC9-A1A7-E29B-B63EDC8A6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72232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Current Leads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07C83B-D4C6-709C-A2A3-728B528C7D6A}"/>
              </a:ext>
            </a:extLst>
          </p:cNvPr>
          <p:cNvSpPr>
            <a:spLocks noGrp="1" noChangeAspect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3200" dirty="0"/>
              <a:t> </a:t>
            </a:r>
            <a:r>
              <a:rPr lang="en-GB" sz="3200" b="1" dirty="0">
                <a:solidFill>
                  <a:srgbClr val="0070C0"/>
                </a:solidFill>
              </a:rPr>
              <a:t>Current leads </a:t>
            </a:r>
            <a:r>
              <a:rPr lang="en-GB" sz="3200" dirty="0"/>
              <a:t>are usually the </a:t>
            </a:r>
            <a:r>
              <a:rPr lang="en-GB" sz="3200" b="1" dirty="0"/>
              <a:t>dominant source of heat </a:t>
            </a:r>
            <a:r>
              <a:rPr lang="en-GB" sz="3200" dirty="0"/>
              <a:t>leaking into the magnet(s) cryostat  </a:t>
            </a:r>
          </a:p>
          <a:p>
            <a:pPr marL="0" indent="0">
              <a:buNone/>
            </a:pPr>
            <a:endParaRPr lang="en-GB" sz="43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3200" dirty="0"/>
              <a:t> </a:t>
            </a:r>
            <a:r>
              <a:rPr lang="en-GB" sz="3200" b="1" dirty="0">
                <a:solidFill>
                  <a:srgbClr val="0070C0"/>
                </a:solidFill>
              </a:rPr>
              <a:t>Objective of a current lead design</a:t>
            </a:r>
            <a:r>
              <a:rPr lang="en-GB" sz="3200" dirty="0"/>
              <a:t>: </a:t>
            </a:r>
            <a:r>
              <a:rPr lang="en-GB" sz="3200" b="1" dirty="0"/>
              <a:t>minimisation</a:t>
            </a:r>
            <a:r>
              <a:rPr lang="en-GB" sz="3200" dirty="0"/>
              <a:t> of the heat leak introduced by the transmission of a given current and of the </a:t>
            </a:r>
            <a:r>
              <a:rPr lang="en-GB" sz="3200" b="1" dirty="0"/>
              <a:t>cryogenic cost </a:t>
            </a:r>
            <a:r>
              <a:rPr lang="en-GB" sz="3200" dirty="0"/>
              <a:t>of the electrical transmission</a:t>
            </a:r>
          </a:p>
          <a:p>
            <a:pPr marL="0" indent="0">
              <a:buNone/>
            </a:pPr>
            <a:endParaRPr lang="en-GB" sz="4300" dirty="0"/>
          </a:p>
          <a:p>
            <a:pPr>
              <a:buFont typeface="Wingdings" panose="05000000000000000000" pitchFamily="2" charset="2"/>
              <a:buChar char="Ø"/>
            </a:pPr>
            <a:r>
              <a:rPr lang="en-GB" sz="3500" dirty="0"/>
              <a:t> </a:t>
            </a:r>
            <a:r>
              <a:rPr lang="en-GB" sz="3200" b="1" dirty="0">
                <a:solidFill>
                  <a:srgbClr val="0070C0"/>
                </a:solidFill>
              </a:rPr>
              <a:t>Sources of heat</a:t>
            </a:r>
            <a:r>
              <a:rPr lang="en-GB" sz="3200" dirty="0"/>
              <a:t>: </a:t>
            </a:r>
            <a:r>
              <a:rPr lang="en-GB" sz="3200" b="1" dirty="0"/>
              <a:t>thermal conduction </a:t>
            </a:r>
            <a:r>
              <a:rPr lang="en-GB" sz="3200" dirty="0"/>
              <a:t>from room temperature </a:t>
            </a:r>
            <a:r>
              <a:rPr lang="en-GB" sz="3200"/>
              <a:t>to the cryogenic </a:t>
            </a:r>
            <a:r>
              <a:rPr lang="en-GB" sz="3200" dirty="0"/>
              <a:t>environment and </a:t>
            </a:r>
            <a:r>
              <a:rPr lang="en-GB" sz="3200" b="1" dirty="0"/>
              <a:t>ohmic loss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45BA99-C7E7-2F4B-8295-FE9084EE12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225172-875A-C6C0-EF8D-417FE22A3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93A6F9-3D5F-4216-A0B8-BC92FE32CF7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439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E3A5C-57D0-DD9A-F3D3-94E93B115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3166" y="-167268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Thermal Conductivity in Metals (1/2)</a:t>
            </a:r>
            <a:endParaRPr lang="en-GB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F12317-1F3D-838E-CDFA-1C6ABB060D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8470" y="890666"/>
            <a:ext cx="8776642" cy="5444671"/>
          </a:xfrm>
          <a:prstGeom prst="rect">
            <a:avLst/>
          </a:prstGeom>
          <a:solidFill>
            <a:schemeClr val="accent1"/>
          </a:solidFill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413F206-12D1-DEAE-2E88-2EE11ED3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69151"/>
            <a:ext cx="4114800" cy="365125"/>
          </a:xfrm>
        </p:spPr>
        <p:txBody>
          <a:bodyPr/>
          <a:lstStyle/>
          <a:p>
            <a:r>
              <a:rPr lang="en-GB"/>
              <a:t>A. Ballarino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3F6988-1F7E-3E4E-7C43-EA4BAA91E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69151"/>
            <a:ext cx="2743200" cy="365125"/>
          </a:xfrm>
        </p:spPr>
        <p:txBody>
          <a:bodyPr/>
          <a:lstStyle/>
          <a:p>
            <a:fld id="{C593A6F9-3D5F-4216-A0B8-BC92FE32CF7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524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744</TotalTime>
  <Words>1086</Words>
  <Application>Microsoft Office PowerPoint</Application>
  <PresentationFormat>Widescreen</PresentationFormat>
  <Paragraphs>220</Paragraphs>
  <Slides>54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1" baseType="lpstr">
      <vt:lpstr>Aptos</vt:lpstr>
      <vt:lpstr>Aptos Display</vt:lpstr>
      <vt:lpstr>Arial</vt:lpstr>
      <vt:lpstr>Google Sans</vt:lpstr>
      <vt:lpstr>Symbol</vt:lpstr>
      <vt:lpstr>Wingdings</vt:lpstr>
      <vt:lpstr>Office Theme</vt:lpstr>
      <vt:lpstr>Current Leads and Superconducting Transmission</vt:lpstr>
      <vt:lpstr>Outline</vt:lpstr>
      <vt:lpstr>Current Leads in a Magnet Circuit</vt:lpstr>
      <vt:lpstr>Circuit with a Single Magnet</vt:lpstr>
      <vt:lpstr>Magnets Individually Powered</vt:lpstr>
      <vt:lpstr>Powering of the LHC Machine</vt:lpstr>
      <vt:lpstr>LHC Main Dipole Circuit</vt:lpstr>
      <vt:lpstr>Current Leads</vt:lpstr>
      <vt:lpstr>Thermal Conductivity in Metals (1/2)</vt:lpstr>
      <vt:lpstr>Thermal Conductivity in Metals (2/2)</vt:lpstr>
      <vt:lpstr>Wiedemann-Franz Law (1/2)</vt:lpstr>
      <vt:lpstr>Wiedemann-Franz Law (2/2)</vt:lpstr>
      <vt:lpstr>Optimization of a Current Lead</vt:lpstr>
      <vt:lpstr>Conduction Cooled Current Leads</vt:lpstr>
      <vt:lpstr>Conduction Cooled Current Leads</vt:lpstr>
      <vt:lpstr>LHC Dipole Correctors Current Leads</vt:lpstr>
      <vt:lpstr>LHC Dipole Correctors Current Leads</vt:lpstr>
      <vt:lpstr>Self-Cooled Current Leads (1/3) </vt:lpstr>
      <vt:lpstr>Self-Cooled Current Leads (2/3) </vt:lpstr>
      <vt:lpstr>Electrical Resistivity and Thermal Conductivity</vt:lpstr>
      <vt:lpstr>Self-Cooled Current Leads (3/3) </vt:lpstr>
      <vt:lpstr>Temperature Profile of  Optimized Self-Cooled Current Lead </vt:lpstr>
      <vt:lpstr>Conventional vs HTS Current Leads</vt:lpstr>
      <vt:lpstr>HTS Current Lead: Resistive Part (1/4)</vt:lpstr>
      <vt:lpstr>HTS Current Lead: Resistive Part (2/4)</vt:lpstr>
      <vt:lpstr>HTS Current Lead: Resistive Part (3/4)</vt:lpstr>
      <vt:lpstr>HTS Current Lead: Resistive Part (4/4)</vt:lpstr>
      <vt:lpstr>LHC and ITER Current Leads</vt:lpstr>
      <vt:lpstr>HTS Current Lead: HTS Part</vt:lpstr>
      <vt:lpstr>HTS for Current Leads</vt:lpstr>
      <vt:lpstr>Conventional vs HTS Current Leads</vt:lpstr>
      <vt:lpstr>Thermal Conductivity of Bi-2223</vt:lpstr>
      <vt:lpstr>High Temperature Superconductors </vt:lpstr>
      <vt:lpstr>Silver-Gold Alloy</vt:lpstr>
      <vt:lpstr>Ic(T) Dependence – BSCCO 2223</vt:lpstr>
      <vt:lpstr>Ic(B) Dependence – BSCCO 2223</vt:lpstr>
      <vt:lpstr>Operating Temperature - THTS</vt:lpstr>
      <vt:lpstr>LHC Current Leads: Saving</vt:lpstr>
      <vt:lpstr>LHC HTS Current Leads</vt:lpstr>
      <vt:lpstr>LHC HTS Current Leads</vt:lpstr>
      <vt:lpstr>LHC HTS Current Leads in the Tunnel</vt:lpstr>
      <vt:lpstr>Persistent Current Mode Operation</vt:lpstr>
      <vt:lpstr>Protection of Current Leas and Bus-Bar</vt:lpstr>
      <vt:lpstr>Protection of Current Leas and Bus-Bar</vt:lpstr>
      <vt:lpstr>Protection of Current Leas and Bus-Bar</vt:lpstr>
      <vt:lpstr>Protection of Bus-Bar</vt:lpstr>
      <vt:lpstr>Protection of HTS Part of LHC Current Leads</vt:lpstr>
      <vt:lpstr>Energy Stored in LHC Dipole Magnets</vt:lpstr>
      <vt:lpstr>Protection of LHC Bus-Bar</vt:lpstr>
      <vt:lpstr>Protection of LHC Bus-Bar</vt:lpstr>
      <vt:lpstr>Superconducting Links</vt:lpstr>
      <vt:lpstr>Superconducting Links for HL-LHC</vt:lpstr>
      <vt:lpstr>Superconducting Links for HL-LHC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Amalia Ballarino</dc:creator>
  <cp:lastModifiedBy>Amalia Ballarino</cp:lastModifiedBy>
  <cp:revision>139</cp:revision>
  <dcterms:created xsi:type="dcterms:W3CDTF">2025-05-25T11:27:01Z</dcterms:created>
  <dcterms:modified xsi:type="dcterms:W3CDTF">2025-06-04T14:22:01Z</dcterms:modified>
</cp:coreProperties>
</file>