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858" r:id="rId3"/>
    <p:sldId id="752" r:id="rId4"/>
    <p:sldId id="406" r:id="rId5"/>
    <p:sldId id="753" r:id="rId6"/>
    <p:sldId id="747" r:id="rId7"/>
    <p:sldId id="755" r:id="rId8"/>
    <p:sldId id="757" r:id="rId9"/>
    <p:sldId id="761" r:id="rId10"/>
    <p:sldId id="758" r:id="rId11"/>
    <p:sldId id="859" r:id="rId12"/>
    <p:sldId id="763" r:id="rId13"/>
    <p:sldId id="777" r:id="rId14"/>
    <p:sldId id="762" r:id="rId15"/>
    <p:sldId id="764" r:id="rId16"/>
    <p:sldId id="852" r:id="rId17"/>
    <p:sldId id="774" r:id="rId18"/>
    <p:sldId id="768" r:id="rId19"/>
    <p:sldId id="776" r:id="rId20"/>
    <p:sldId id="780" r:id="rId21"/>
    <p:sldId id="781" r:id="rId22"/>
    <p:sldId id="797" r:id="rId23"/>
    <p:sldId id="801" r:id="rId24"/>
    <p:sldId id="860" r:id="rId25"/>
    <p:sldId id="813" r:id="rId26"/>
    <p:sldId id="853" r:id="rId27"/>
    <p:sldId id="717" r:id="rId28"/>
    <p:sldId id="819" r:id="rId29"/>
    <p:sldId id="827" r:id="rId30"/>
    <p:sldId id="828" r:id="rId31"/>
    <p:sldId id="829" r:id="rId32"/>
    <p:sldId id="830" r:id="rId33"/>
    <p:sldId id="833" r:id="rId34"/>
    <p:sldId id="834" r:id="rId35"/>
    <p:sldId id="836" r:id="rId36"/>
    <p:sldId id="837" r:id="rId37"/>
    <p:sldId id="838" r:id="rId38"/>
    <p:sldId id="835" r:id="rId39"/>
    <p:sldId id="854" r:id="rId40"/>
    <p:sldId id="839" r:id="rId41"/>
    <p:sldId id="840" r:id="rId42"/>
    <p:sldId id="86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85" autoAdjust="0"/>
    <p:restoredTop sz="94654"/>
  </p:normalViewPr>
  <p:slideViewPr>
    <p:cSldViewPr snapToGrid="0" snapToObjects="1">
      <p:cViewPr>
        <p:scale>
          <a:sx n="94" d="100"/>
          <a:sy n="94" d="100"/>
        </p:scale>
        <p:origin x="888" y="6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_rels/data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68A08E-6533-4B8E-83E8-51BA4546954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67C5ABF5-A9D4-418D-A2AA-159CB7663882}">
      <dgm:prSet/>
      <dgm:spPr>
        <a:solidFill>
          <a:schemeClr val="accent2"/>
        </a:solidFill>
      </dgm:spPr>
      <dgm:t>
        <a:bodyPr/>
        <a:lstStyle/>
        <a:p>
          <a:r>
            <a:rPr lang="en-GB" b="0" i="0" dirty="0"/>
            <a:t>Basics of Superconductivity</a:t>
          </a:r>
          <a:endParaRPr lang="en-US" dirty="0"/>
        </a:p>
      </dgm:t>
    </dgm:pt>
    <dgm:pt modelId="{C2878E27-C5C0-4067-91DF-196B31F82A1E}" type="parTrans" cxnId="{3F51A34F-6C22-47DD-A1FE-F69026EC6746}">
      <dgm:prSet/>
      <dgm:spPr/>
      <dgm:t>
        <a:bodyPr/>
        <a:lstStyle/>
        <a:p>
          <a:endParaRPr lang="en-US"/>
        </a:p>
      </dgm:t>
    </dgm:pt>
    <dgm:pt modelId="{DC89C8C1-FB6E-41A9-B64F-20E96BF8BF68}" type="sibTrans" cxnId="{3F51A34F-6C22-47DD-A1FE-F69026EC6746}">
      <dgm:prSet/>
      <dgm:spPr/>
      <dgm:t>
        <a:bodyPr/>
        <a:lstStyle/>
        <a:p>
          <a:endParaRPr lang="en-US"/>
        </a:p>
      </dgm:t>
    </dgm:pt>
    <dgm:pt modelId="{26CEE95E-644F-47DE-BB40-CAAA44ABB6D9}">
      <dgm:prSet/>
      <dgm:spPr>
        <a:noFill/>
      </dgm:spPr>
      <dgm:t>
        <a:bodyPr/>
        <a:lstStyle/>
        <a:p>
          <a:r>
            <a:rPr lang="en-GB" b="0" i="0" dirty="0">
              <a:solidFill>
                <a:schemeClr val="tx1"/>
              </a:solidFill>
            </a:rPr>
            <a:t>Few Relevant Features of Superconducting magnets</a:t>
          </a:r>
          <a:endParaRPr lang="en-US" dirty="0">
            <a:solidFill>
              <a:schemeClr val="tx1"/>
            </a:solidFill>
          </a:endParaRPr>
        </a:p>
      </dgm:t>
    </dgm:pt>
    <dgm:pt modelId="{141FEA12-73D3-4689-96F6-829CA6E8C92E}" type="parTrans" cxnId="{53A6236E-1342-4663-BAE5-19A47865C9AF}">
      <dgm:prSet/>
      <dgm:spPr/>
      <dgm:t>
        <a:bodyPr/>
        <a:lstStyle/>
        <a:p>
          <a:endParaRPr lang="en-US"/>
        </a:p>
      </dgm:t>
    </dgm:pt>
    <dgm:pt modelId="{B5AD44FA-140A-4FE9-8302-B8D9FBB945D6}" type="sibTrans" cxnId="{53A6236E-1342-4663-BAE5-19A47865C9AF}">
      <dgm:prSet/>
      <dgm:spPr/>
      <dgm:t>
        <a:bodyPr/>
        <a:lstStyle/>
        <a:p>
          <a:endParaRPr lang="en-US"/>
        </a:p>
      </dgm:t>
    </dgm:pt>
    <dgm:pt modelId="{0FB7425B-8A25-4356-808C-47312FCA65BE}">
      <dgm:prSet/>
      <dgm:spPr/>
      <dgm:t>
        <a:bodyPr/>
        <a:lstStyle/>
        <a:p>
          <a:r>
            <a:rPr lang="en-GB" b="0" i="0" dirty="0"/>
            <a:t>Measurements: why and how?</a:t>
          </a:r>
          <a:endParaRPr lang="en-US" dirty="0"/>
        </a:p>
      </dgm:t>
    </dgm:pt>
    <dgm:pt modelId="{277570AE-4F46-4337-9D44-EF7128F0CA25}" type="parTrans" cxnId="{9EA914FE-D991-4C9C-A9BD-B796CA523A33}">
      <dgm:prSet/>
      <dgm:spPr/>
      <dgm:t>
        <a:bodyPr/>
        <a:lstStyle/>
        <a:p>
          <a:endParaRPr lang="en-US"/>
        </a:p>
      </dgm:t>
    </dgm:pt>
    <dgm:pt modelId="{8F614F59-4DC9-4C1D-8F74-F3F9BF97A570}" type="sibTrans" cxnId="{9EA914FE-D991-4C9C-A9BD-B796CA523A33}">
      <dgm:prSet/>
      <dgm:spPr/>
      <dgm:t>
        <a:bodyPr/>
        <a:lstStyle/>
        <a:p>
          <a:endParaRPr lang="en-US"/>
        </a:p>
      </dgm:t>
    </dgm:pt>
    <dgm:pt modelId="{1D8263AA-42FD-42CB-A2C3-B4A92CA7CAE7}">
      <dgm:prSet/>
      <dgm:spPr/>
      <dgm:t>
        <a:bodyPr/>
        <a:lstStyle/>
        <a:p>
          <a:r>
            <a:rPr lang="en-GB" b="0" i="0"/>
            <a:t>Test Stand and their components</a:t>
          </a:r>
          <a:endParaRPr lang="en-US"/>
        </a:p>
      </dgm:t>
    </dgm:pt>
    <dgm:pt modelId="{74D28327-1FF9-4FE5-9397-EFF54659410A}" type="parTrans" cxnId="{F8DE85EE-B15C-4A54-93CD-E8574619248A}">
      <dgm:prSet/>
      <dgm:spPr/>
      <dgm:t>
        <a:bodyPr/>
        <a:lstStyle/>
        <a:p>
          <a:endParaRPr lang="en-US"/>
        </a:p>
      </dgm:t>
    </dgm:pt>
    <dgm:pt modelId="{7F26502F-B81F-4367-9F54-9D8B240F4190}" type="sibTrans" cxnId="{F8DE85EE-B15C-4A54-93CD-E8574619248A}">
      <dgm:prSet/>
      <dgm:spPr/>
      <dgm:t>
        <a:bodyPr/>
        <a:lstStyle/>
        <a:p>
          <a:endParaRPr lang="en-US"/>
        </a:p>
      </dgm:t>
    </dgm:pt>
    <dgm:pt modelId="{420D6992-F0D7-43CD-88F7-39A1750B982A}">
      <dgm:prSet/>
      <dgm:spPr/>
      <dgm:t>
        <a:bodyPr/>
        <a:lstStyle/>
        <a:p>
          <a:r>
            <a:rPr lang="en-GB" b="0" i="0"/>
            <a:t>Summary and References</a:t>
          </a:r>
          <a:endParaRPr lang="en-US"/>
        </a:p>
      </dgm:t>
    </dgm:pt>
    <dgm:pt modelId="{125B9BBE-FFD1-47D2-B1DE-5BAADFD2857B}" type="parTrans" cxnId="{599541E0-9A3D-427F-9C09-02F43E342EC6}">
      <dgm:prSet/>
      <dgm:spPr/>
      <dgm:t>
        <a:bodyPr/>
        <a:lstStyle/>
        <a:p>
          <a:endParaRPr lang="en-US"/>
        </a:p>
      </dgm:t>
    </dgm:pt>
    <dgm:pt modelId="{05877DD7-B398-461F-B8A4-EF8E13825E2A}" type="sibTrans" cxnId="{599541E0-9A3D-427F-9C09-02F43E342EC6}">
      <dgm:prSet/>
      <dgm:spPr/>
      <dgm:t>
        <a:bodyPr/>
        <a:lstStyle/>
        <a:p>
          <a:endParaRPr lang="en-US"/>
        </a:p>
      </dgm:t>
    </dgm:pt>
    <dgm:pt modelId="{3242017D-5E51-0D41-9EEA-436A39806F31}" type="pres">
      <dgm:prSet presAssocID="{B368A08E-6533-4B8E-83E8-51BA45469542}" presName="vert0" presStyleCnt="0">
        <dgm:presLayoutVars>
          <dgm:dir/>
          <dgm:animOne val="branch"/>
          <dgm:animLvl val="lvl"/>
        </dgm:presLayoutVars>
      </dgm:prSet>
      <dgm:spPr/>
    </dgm:pt>
    <dgm:pt modelId="{35DBF995-D4BF-2840-B79C-F4C5AF94E110}" type="pres">
      <dgm:prSet presAssocID="{67C5ABF5-A9D4-418D-A2AA-159CB7663882}" presName="thickLine" presStyleLbl="alignNode1" presStyleIdx="0" presStyleCnt="5"/>
      <dgm:spPr/>
    </dgm:pt>
    <dgm:pt modelId="{8A0F0E68-D840-6145-BF36-5F4E5595A21E}" type="pres">
      <dgm:prSet presAssocID="{67C5ABF5-A9D4-418D-A2AA-159CB7663882}" presName="horz1" presStyleCnt="0"/>
      <dgm:spPr/>
    </dgm:pt>
    <dgm:pt modelId="{3BA3A143-E8EE-574F-BD6C-8901C29FD0AF}" type="pres">
      <dgm:prSet presAssocID="{67C5ABF5-A9D4-418D-A2AA-159CB7663882}" presName="tx1" presStyleLbl="revTx" presStyleIdx="0" presStyleCnt="5" custLinFactNeighborY="-27861"/>
      <dgm:spPr/>
    </dgm:pt>
    <dgm:pt modelId="{7FF75CD4-3B84-7F4B-BE89-D101CEC2F212}" type="pres">
      <dgm:prSet presAssocID="{67C5ABF5-A9D4-418D-A2AA-159CB7663882}" presName="vert1" presStyleCnt="0"/>
      <dgm:spPr/>
    </dgm:pt>
    <dgm:pt modelId="{CE052E06-CD64-844F-9430-5ED8E381764A}" type="pres">
      <dgm:prSet presAssocID="{26CEE95E-644F-47DE-BB40-CAAA44ABB6D9}" presName="thickLine" presStyleLbl="alignNode1" presStyleIdx="1" presStyleCnt="5"/>
      <dgm:spPr/>
    </dgm:pt>
    <dgm:pt modelId="{90991360-3430-4D49-BC17-628A88EF585A}" type="pres">
      <dgm:prSet presAssocID="{26CEE95E-644F-47DE-BB40-CAAA44ABB6D9}" presName="horz1" presStyleCnt="0"/>
      <dgm:spPr/>
    </dgm:pt>
    <dgm:pt modelId="{8280AD1F-F90A-8149-981E-DC6C3C4F345A}" type="pres">
      <dgm:prSet presAssocID="{26CEE95E-644F-47DE-BB40-CAAA44ABB6D9}" presName="tx1" presStyleLbl="revTx" presStyleIdx="1" presStyleCnt="5"/>
      <dgm:spPr/>
    </dgm:pt>
    <dgm:pt modelId="{FD8F0CFD-D584-8648-91BF-32649A79FDE3}" type="pres">
      <dgm:prSet presAssocID="{26CEE95E-644F-47DE-BB40-CAAA44ABB6D9}" presName="vert1" presStyleCnt="0"/>
      <dgm:spPr/>
    </dgm:pt>
    <dgm:pt modelId="{4453E1B3-886B-D846-A58B-CFCB7A1104C2}" type="pres">
      <dgm:prSet presAssocID="{0FB7425B-8A25-4356-808C-47312FCA65BE}" presName="thickLine" presStyleLbl="alignNode1" presStyleIdx="2" presStyleCnt="5"/>
      <dgm:spPr/>
    </dgm:pt>
    <dgm:pt modelId="{65528BA1-F633-C142-AB7B-18D5D1315AF5}" type="pres">
      <dgm:prSet presAssocID="{0FB7425B-8A25-4356-808C-47312FCA65BE}" presName="horz1" presStyleCnt="0"/>
      <dgm:spPr/>
    </dgm:pt>
    <dgm:pt modelId="{7C2AE706-4284-D74C-BEA0-9D1D194BACA0}" type="pres">
      <dgm:prSet presAssocID="{0FB7425B-8A25-4356-808C-47312FCA65BE}" presName="tx1" presStyleLbl="revTx" presStyleIdx="2" presStyleCnt="5"/>
      <dgm:spPr/>
    </dgm:pt>
    <dgm:pt modelId="{535BE028-6A20-334F-A54F-8F8BAB9D7278}" type="pres">
      <dgm:prSet presAssocID="{0FB7425B-8A25-4356-808C-47312FCA65BE}" presName="vert1" presStyleCnt="0"/>
      <dgm:spPr/>
    </dgm:pt>
    <dgm:pt modelId="{B7CA5B66-C91A-4E4B-BD9C-06291D2A0ACB}" type="pres">
      <dgm:prSet presAssocID="{1D8263AA-42FD-42CB-A2C3-B4A92CA7CAE7}" presName="thickLine" presStyleLbl="alignNode1" presStyleIdx="3" presStyleCnt="5"/>
      <dgm:spPr/>
    </dgm:pt>
    <dgm:pt modelId="{83FEA20C-24F9-564B-B982-CFE4946CDC57}" type="pres">
      <dgm:prSet presAssocID="{1D8263AA-42FD-42CB-A2C3-B4A92CA7CAE7}" presName="horz1" presStyleCnt="0"/>
      <dgm:spPr/>
    </dgm:pt>
    <dgm:pt modelId="{FA61D812-0853-5144-8F80-886A7B79483A}" type="pres">
      <dgm:prSet presAssocID="{1D8263AA-42FD-42CB-A2C3-B4A92CA7CAE7}" presName="tx1" presStyleLbl="revTx" presStyleIdx="3" presStyleCnt="5"/>
      <dgm:spPr/>
    </dgm:pt>
    <dgm:pt modelId="{65641C3B-0E71-054D-AEB8-525E506A3A2F}" type="pres">
      <dgm:prSet presAssocID="{1D8263AA-42FD-42CB-A2C3-B4A92CA7CAE7}" presName="vert1" presStyleCnt="0"/>
      <dgm:spPr/>
    </dgm:pt>
    <dgm:pt modelId="{CADBE149-E692-3B4B-B7E6-6043FFDCB685}" type="pres">
      <dgm:prSet presAssocID="{420D6992-F0D7-43CD-88F7-39A1750B982A}" presName="thickLine" presStyleLbl="alignNode1" presStyleIdx="4" presStyleCnt="5"/>
      <dgm:spPr/>
    </dgm:pt>
    <dgm:pt modelId="{485B79E2-95EC-554D-A5CD-BD76D232B109}" type="pres">
      <dgm:prSet presAssocID="{420D6992-F0D7-43CD-88F7-39A1750B982A}" presName="horz1" presStyleCnt="0"/>
      <dgm:spPr/>
    </dgm:pt>
    <dgm:pt modelId="{DACB6A86-D5BF-DB45-A3EA-175514A25EF3}" type="pres">
      <dgm:prSet presAssocID="{420D6992-F0D7-43CD-88F7-39A1750B982A}" presName="tx1" presStyleLbl="revTx" presStyleIdx="4" presStyleCnt="5"/>
      <dgm:spPr/>
    </dgm:pt>
    <dgm:pt modelId="{09D83063-9DDD-9142-88EB-87581D20702E}" type="pres">
      <dgm:prSet presAssocID="{420D6992-F0D7-43CD-88F7-39A1750B982A}" presName="vert1" presStyleCnt="0"/>
      <dgm:spPr/>
    </dgm:pt>
  </dgm:ptLst>
  <dgm:cxnLst>
    <dgm:cxn modelId="{EE96660B-C8A5-0246-BAAC-5453AD3F4075}" type="presOf" srcId="{1D8263AA-42FD-42CB-A2C3-B4A92CA7CAE7}" destId="{FA61D812-0853-5144-8F80-886A7B79483A}" srcOrd="0" destOrd="0" presId="urn:microsoft.com/office/officeart/2008/layout/LinedList"/>
    <dgm:cxn modelId="{04749721-0214-1B49-98A2-F567AAB8FEA3}" type="presOf" srcId="{0FB7425B-8A25-4356-808C-47312FCA65BE}" destId="{7C2AE706-4284-D74C-BEA0-9D1D194BACA0}" srcOrd="0" destOrd="0" presId="urn:microsoft.com/office/officeart/2008/layout/LinedList"/>
    <dgm:cxn modelId="{6520A34D-4993-544F-97D3-71383CB1FF00}" type="presOf" srcId="{67C5ABF5-A9D4-418D-A2AA-159CB7663882}" destId="{3BA3A143-E8EE-574F-BD6C-8901C29FD0AF}" srcOrd="0" destOrd="0" presId="urn:microsoft.com/office/officeart/2008/layout/LinedList"/>
    <dgm:cxn modelId="{3F51A34F-6C22-47DD-A1FE-F69026EC6746}" srcId="{B368A08E-6533-4B8E-83E8-51BA45469542}" destId="{67C5ABF5-A9D4-418D-A2AA-159CB7663882}" srcOrd="0" destOrd="0" parTransId="{C2878E27-C5C0-4067-91DF-196B31F82A1E}" sibTransId="{DC89C8C1-FB6E-41A9-B64F-20E96BF8BF68}"/>
    <dgm:cxn modelId="{51A3A458-2F92-7244-B7B8-2AAE7AF864D0}" type="presOf" srcId="{B368A08E-6533-4B8E-83E8-51BA45469542}" destId="{3242017D-5E51-0D41-9EEA-436A39806F31}" srcOrd="0" destOrd="0" presId="urn:microsoft.com/office/officeart/2008/layout/LinedList"/>
    <dgm:cxn modelId="{B21DD859-659B-CA49-9788-F9163E3F9F85}" type="presOf" srcId="{420D6992-F0D7-43CD-88F7-39A1750B982A}" destId="{DACB6A86-D5BF-DB45-A3EA-175514A25EF3}" srcOrd="0" destOrd="0" presId="urn:microsoft.com/office/officeart/2008/layout/LinedList"/>
    <dgm:cxn modelId="{53A6236E-1342-4663-BAE5-19A47865C9AF}" srcId="{B368A08E-6533-4B8E-83E8-51BA45469542}" destId="{26CEE95E-644F-47DE-BB40-CAAA44ABB6D9}" srcOrd="1" destOrd="0" parTransId="{141FEA12-73D3-4689-96F6-829CA6E8C92E}" sibTransId="{B5AD44FA-140A-4FE9-8302-B8D9FBB945D6}"/>
    <dgm:cxn modelId="{687752A3-3BB9-8347-A106-32EDC08F8A14}" type="presOf" srcId="{26CEE95E-644F-47DE-BB40-CAAA44ABB6D9}" destId="{8280AD1F-F90A-8149-981E-DC6C3C4F345A}" srcOrd="0" destOrd="0" presId="urn:microsoft.com/office/officeart/2008/layout/LinedList"/>
    <dgm:cxn modelId="{599541E0-9A3D-427F-9C09-02F43E342EC6}" srcId="{B368A08E-6533-4B8E-83E8-51BA45469542}" destId="{420D6992-F0D7-43CD-88F7-39A1750B982A}" srcOrd="4" destOrd="0" parTransId="{125B9BBE-FFD1-47D2-B1DE-5BAADFD2857B}" sibTransId="{05877DD7-B398-461F-B8A4-EF8E13825E2A}"/>
    <dgm:cxn modelId="{F8DE85EE-B15C-4A54-93CD-E8574619248A}" srcId="{B368A08E-6533-4B8E-83E8-51BA45469542}" destId="{1D8263AA-42FD-42CB-A2C3-B4A92CA7CAE7}" srcOrd="3" destOrd="0" parTransId="{74D28327-1FF9-4FE5-9397-EFF54659410A}" sibTransId="{7F26502F-B81F-4367-9F54-9D8B240F4190}"/>
    <dgm:cxn modelId="{9EA914FE-D991-4C9C-A9BD-B796CA523A33}" srcId="{B368A08E-6533-4B8E-83E8-51BA45469542}" destId="{0FB7425B-8A25-4356-808C-47312FCA65BE}" srcOrd="2" destOrd="0" parTransId="{277570AE-4F46-4337-9D44-EF7128F0CA25}" sibTransId="{8F614F59-4DC9-4C1D-8F74-F3F9BF97A570}"/>
    <dgm:cxn modelId="{46D36C34-549A-6144-AA80-D71DC532116A}" type="presParOf" srcId="{3242017D-5E51-0D41-9EEA-436A39806F31}" destId="{35DBF995-D4BF-2840-B79C-F4C5AF94E110}" srcOrd="0" destOrd="0" presId="urn:microsoft.com/office/officeart/2008/layout/LinedList"/>
    <dgm:cxn modelId="{DC7F5E3A-0F22-B049-B4A5-529515743CAF}" type="presParOf" srcId="{3242017D-5E51-0D41-9EEA-436A39806F31}" destId="{8A0F0E68-D840-6145-BF36-5F4E5595A21E}" srcOrd="1" destOrd="0" presId="urn:microsoft.com/office/officeart/2008/layout/LinedList"/>
    <dgm:cxn modelId="{B9691AA2-86B0-FC44-9D49-DC1FE757DE6C}" type="presParOf" srcId="{8A0F0E68-D840-6145-BF36-5F4E5595A21E}" destId="{3BA3A143-E8EE-574F-BD6C-8901C29FD0AF}" srcOrd="0" destOrd="0" presId="urn:microsoft.com/office/officeart/2008/layout/LinedList"/>
    <dgm:cxn modelId="{D0A32917-0769-984C-BC71-E46956DE61B7}" type="presParOf" srcId="{8A0F0E68-D840-6145-BF36-5F4E5595A21E}" destId="{7FF75CD4-3B84-7F4B-BE89-D101CEC2F212}" srcOrd="1" destOrd="0" presId="urn:microsoft.com/office/officeart/2008/layout/LinedList"/>
    <dgm:cxn modelId="{A2B19F93-C829-1D47-83FE-A5D24C85C330}" type="presParOf" srcId="{3242017D-5E51-0D41-9EEA-436A39806F31}" destId="{CE052E06-CD64-844F-9430-5ED8E381764A}" srcOrd="2" destOrd="0" presId="urn:microsoft.com/office/officeart/2008/layout/LinedList"/>
    <dgm:cxn modelId="{3677AF87-8915-BD42-851B-0E56E12014E4}" type="presParOf" srcId="{3242017D-5E51-0D41-9EEA-436A39806F31}" destId="{90991360-3430-4D49-BC17-628A88EF585A}" srcOrd="3" destOrd="0" presId="urn:microsoft.com/office/officeart/2008/layout/LinedList"/>
    <dgm:cxn modelId="{E939C098-9511-F646-8693-7EF78A8567AD}" type="presParOf" srcId="{90991360-3430-4D49-BC17-628A88EF585A}" destId="{8280AD1F-F90A-8149-981E-DC6C3C4F345A}" srcOrd="0" destOrd="0" presId="urn:microsoft.com/office/officeart/2008/layout/LinedList"/>
    <dgm:cxn modelId="{CD281921-2A35-9145-A35F-1C4799A577F9}" type="presParOf" srcId="{90991360-3430-4D49-BC17-628A88EF585A}" destId="{FD8F0CFD-D584-8648-91BF-32649A79FDE3}" srcOrd="1" destOrd="0" presId="urn:microsoft.com/office/officeart/2008/layout/LinedList"/>
    <dgm:cxn modelId="{FBB37578-EB7C-9642-A212-6285BE1E15D9}" type="presParOf" srcId="{3242017D-5E51-0D41-9EEA-436A39806F31}" destId="{4453E1B3-886B-D846-A58B-CFCB7A1104C2}" srcOrd="4" destOrd="0" presId="urn:microsoft.com/office/officeart/2008/layout/LinedList"/>
    <dgm:cxn modelId="{6478E643-4D6A-7F43-80FC-AABA8FF4A9DA}" type="presParOf" srcId="{3242017D-5E51-0D41-9EEA-436A39806F31}" destId="{65528BA1-F633-C142-AB7B-18D5D1315AF5}" srcOrd="5" destOrd="0" presId="urn:microsoft.com/office/officeart/2008/layout/LinedList"/>
    <dgm:cxn modelId="{49B9505E-D56A-6045-9E09-7C229DFA4CDD}" type="presParOf" srcId="{65528BA1-F633-C142-AB7B-18D5D1315AF5}" destId="{7C2AE706-4284-D74C-BEA0-9D1D194BACA0}" srcOrd="0" destOrd="0" presId="urn:microsoft.com/office/officeart/2008/layout/LinedList"/>
    <dgm:cxn modelId="{56642C8D-14AC-9040-AD31-5CD3ED46426F}" type="presParOf" srcId="{65528BA1-F633-C142-AB7B-18D5D1315AF5}" destId="{535BE028-6A20-334F-A54F-8F8BAB9D7278}" srcOrd="1" destOrd="0" presId="urn:microsoft.com/office/officeart/2008/layout/LinedList"/>
    <dgm:cxn modelId="{D209BD17-1E35-F948-8518-660C359DCCBD}" type="presParOf" srcId="{3242017D-5E51-0D41-9EEA-436A39806F31}" destId="{B7CA5B66-C91A-4E4B-BD9C-06291D2A0ACB}" srcOrd="6" destOrd="0" presId="urn:microsoft.com/office/officeart/2008/layout/LinedList"/>
    <dgm:cxn modelId="{8E36D3CA-E9D7-1A49-9943-B10BBA53632F}" type="presParOf" srcId="{3242017D-5E51-0D41-9EEA-436A39806F31}" destId="{83FEA20C-24F9-564B-B982-CFE4946CDC57}" srcOrd="7" destOrd="0" presId="urn:microsoft.com/office/officeart/2008/layout/LinedList"/>
    <dgm:cxn modelId="{20B8AFB2-114B-014D-8CB6-B50B77B4BABD}" type="presParOf" srcId="{83FEA20C-24F9-564B-B982-CFE4946CDC57}" destId="{FA61D812-0853-5144-8F80-886A7B79483A}" srcOrd="0" destOrd="0" presId="urn:microsoft.com/office/officeart/2008/layout/LinedList"/>
    <dgm:cxn modelId="{CB5C07A9-EC1D-0742-8453-07AA0FD15BE9}" type="presParOf" srcId="{83FEA20C-24F9-564B-B982-CFE4946CDC57}" destId="{65641C3B-0E71-054D-AEB8-525E506A3A2F}" srcOrd="1" destOrd="0" presId="urn:microsoft.com/office/officeart/2008/layout/LinedList"/>
    <dgm:cxn modelId="{A421838B-278C-AE4A-B042-6D6CBAC56EC3}" type="presParOf" srcId="{3242017D-5E51-0D41-9EEA-436A39806F31}" destId="{CADBE149-E692-3B4B-B7E6-6043FFDCB685}" srcOrd="8" destOrd="0" presId="urn:microsoft.com/office/officeart/2008/layout/LinedList"/>
    <dgm:cxn modelId="{D73AB81A-E198-DC4E-BA9A-B6C42F3DD198}" type="presParOf" srcId="{3242017D-5E51-0D41-9EEA-436A39806F31}" destId="{485B79E2-95EC-554D-A5CD-BD76D232B109}" srcOrd="9" destOrd="0" presId="urn:microsoft.com/office/officeart/2008/layout/LinedList"/>
    <dgm:cxn modelId="{3608AFCA-BD0A-6146-87FF-5D6E5E933F69}" type="presParOf" srcId="{485B79E2-95EC-554D-A5CD-BD76D232B109}" destId="{DACB6A86-D5BF-DB45-A3EA-175514A25EF3}" srcOrd="0" destOrd="0" presId="urn:microsoft.com/office/officeart/2008/layout/LinedList"/>
    <dgm:cxn modelId="{991E7F72-DBC2-8147-91B0-5A59ABCE4432}" type="presParOf" srcId="{485B79E2-95EC-554D-A5CD-BD76D232B109}" destId="{09D83063-9DDD-9142-88EB-87581D2070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68A08E-6533-4B8E-83E8-51BA4546954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67C5ABF5-A9D4-418D-A2AA-159CB7663882}">
      <dgm:prSet/>
      <dgm:spPr/>
      <dgm:t>
        <a:bodyPr/>
        <a:lstStyle/>
        <a:p>
          <a:r>
            <a:rPr lang="en-GB" b="0" i="0"/>
            <a:t>Basics of Superconductivity</a:t>
          </a:r>
          <a:endParaRPr lang="en-US"/>
        </a:p>
      </dgm:t>
    </dgm:pt>
    <dgm:pt modelId="{C2878E27-C5C0-4067-91DF-196B31F82A1E}" type="parTrans" cxnId="{3F51A34F-6C22-47DD-A1FE-F69026EC6746}">
      <dgm:prSet/>
      <dgm:spPr/>
      <dgm:t>
        <a:bodyPr/>
        <a:lstStyle/>
        <a:p>
          <a:endParaRPr lang="en-US"/>
        </a:p>
      </dgm:t>
    </dgm:pt>
    <dgm:pt modelId="{DC89C8C1-FB6E-41A9-B64F-20E96BF8BF68}" type="sibTrans" cxnId="{3F51A34F-6C22-47DD-A1FE-F69026EC6746}">
      <dgm:prSet/>
      <dgm:spPr/>
      <dgm:t>
        <a:bodyPr/>
        <a:lstStyle/>
        <a:p>
          <a:endParaRPr lang="en-US"/>
        </a:p>
      </dgm:t>
    </dgm:pt>
    <dgm:pt modelId="{26CEE95E-644F-47DE-BB40-CAAA44ABB6D9}">
      <dgm:prSet/>
      <dgm:spPr>
        <a:solidFill>
          <a:schemeClr val="accent2"/>
        </a:solidFill>
      </dgm:spPr>
      <dgm:t>
        <a:bodyPr/>
        <a:lstStyle/>
        <a:p>
          <a:r>
            <a:rPr lang="en-GB" b="0" i="0" dirty="0">
              <a:solidFill>
                <a:schemeClr val="tx1"/>
              </a:solidFill>
            </a:rPr>
            <a:t>Few Relevant Features of Superconducting magnets</a:t>
          </a:r>
          <a:endParaRPr lang="en-US" dirty="0">
            <a:solidFill>
              <a:schemeClr val="tx1"/>
            </a:solidFill>
          </a:endParaRPr>
        </a:p>
      </dgm:t>
    </dgm:pt>
    <dgm:pt modelId="{141FEA12-73D3-4689-96F6-829CA6E8C92E}" type="parTrans" cxnId="{53A6236E-1342-4663-BAE5-19A47865C9AF}">
      <dgm:prSet/>
      <dgm:spPr/>
      <dgm:t>
        <a:bodyPr/>
        <a:lstStyle/>
        <a:p>
          <a:endParaRPr lang="en-US"/>
        </a:p>
      </dgm:t>
    </dgm:pt>
    <dgm:pt modelId="{B5AD44FA-140A-4FE9-8302-B8D9FBB945D6}" type="sibTrans" cxnId="{53A6236E-1342-4663-BAE5-19A47865C9AF}">
      <dgm:prSet/>
      <dgm:spPr/>
      <dgm:t>
        <a:bodyPr/>
        <a:lstStyle/>
        <a:p>
          <a:endParaRPr lang="en-US"/>
        </a:p>
      </dgm:t>
    </dgm:pt>
    <dgm:pt modelId="{0FB7425B-8A25-4356-808C-47312FCA65BE}">
      <dgm:prSet/>
      <dgm:spPr/>
      <dgm:t>
        <a:bodyPr/>
        <a:lstStyle/>
        <a:p>
          <a:r>
            <a:rPr lang="en-GB" b="0" i="0" dirty="0"/>
            <a:t>Measurements: why and how?</a:t>
          </a:r>
          <a:endParaRPr lang="en-US" dirty="0"/>
        </a:p>
      </dgm:t>
    </dgm:pt>
    <dgm:pt modelId="{277570AE-4F46-4337-9D44-EF7128F0CA25}" type="parTrans" cxnId="{9EA914FE-D991-4C9C-A9BD-B796CA523A33}">
      <dgm:prSet/>
      <dgm:spPr/>
      <dgm:t>
        <a:bodyPr/>
        <a:lstStyle/>
        <a:p>
          <a:endParaRPr lang="en-US"/>
        </a:p>
      </dgm:t>
    </dgm:pt>
    <dgm:pt modelId="{8F614F59-4DC9-4C1D-8F74-F3F9BF97A570}" type="sibTrans" cxnId="{9EA914FE-D991-4C9C-A9BD-B796CA523A33}">
      <dgm:prSet/>
      <dgm:spPr/>
      <dgm:t>
        <a:bodyPr/>
        <a:lstStyle/>
        <a:p>
          <a:endParaRPr lang="en-US"/>
        </a:p>
      </dgm:t>
    </dgm:pt>
    <dgm:pt modelId="{1D8263AA-42FD-42CB-A2C3-B4A92CA7CAE7}">
      <dgm:prSet/>
      <dgm:spPr/>
      <dgm:t>
        <a:bodyPr/>
        <a:lstStyle/>
        <a:p>
          <a:r>
            <a:rPr lang="en-GB" b="0" i="0"/>
            <a:t>Test Stand and their components</a:t>
          </a:r>
          <a:endParaRPr lang="en-US"/>
        </a:p>
      </dgm:t>
    </dgm:pt>
    <dgm:pt modelId="{74D28327-1FF9-4FE5-9397-EFF54659410A}" type="parTrans" cxnId="{F8DE85EE-B15C-4A54-93CD-E8574619248A}">
      <dgm:prSet/>
      <dgm:spPr/>
      <dgm:t>
        <a:bodyPr/>
        <a:lstStyle/>
        <a:p>
          <a:endParaRPr lang="en-US"/>
        </a:p>
      </dgm:t>
    </dgm:pt>
    <dgm:pt modelId="{7F26502F-B81F-4367-9F54-9D8B240F4190}" type="sibTrans" cxnId="{F8DE85EE-B15C-4A54-93CD-E8574619248A}">
      <dgm:prSet/>
      <dgm:spPr/>
      <dgm:t>
        <a:bodyPr/>
        <a:lstStyle/>
        <a:p>
          <a:endParaRPr lang="en-US"/>
        </a:p>
      </dgm:t>
    </dgm:pt>
    <dgm:pt modelId="{420D6992-F0D7-43CD-88F7-39A1750B982A}">
      <dgm:prSet/>
      <dgm:spPr/>
      <dgm:t>
        <a:bodyPr/>
        <a:lstStyle/>
        <a:p>
          <a:r>
            <a:rPr lang="en-GB" b="0" i="0"/>
            <a:t>Summary and References</a:t>
          </a:r>
          <a:endParaRPr lang="en-US"/>
        </a:p>
      </dgm:t>
    </dgm:pt>
    <dgm:pt modelId="{125B9BBE-FFD1-47D2-B1DE-5BAADFD2857B}" type="parTrans" cxnId="{599541E0-9A3D-427F-9C09-02F43E342EC6}">
      <dgm:prSet/>
      <dgm:spPr/>
      <dgm:t>
        <a:bodyPr/>
        <a:lstStyle/>
        <a:p>
          <a:endParaRPr lang="en-US"/>
        </a:p>
      </dgm:t>
    </dgm:pt>
    <dgm:pt modelId="{05877DD7-B398-461F-B8A4-EF8E13825E2A}" type="sibTrans" cxnId="{599541E0-9A3D-427F-9C09-02F43E342EC6}">
      <dgm:prSet/>
      <dgm:spPr/>
      <dgm:t>
        <a:bodyPr/>
        <a:lstStyle/>
        <a:p>
          <a:endParaRPr lang="en-US"/>
        </a:p>
      </dgm:t>
    </dgm:pt>
    <dgm:pt modelId="{3242017D-5E51-0D41-9EEA-436A39806F31}" type="pres">
      <dgm:prSet presAssocID="{B368A08E-6533-4B8E-83E8-51BA45469542}" presName="vert0" presStyleCnt="0">
        <dgm:presLayoutVars>
          <dgm:dir/>
          <dgm:animOne val="branch"/>
          <dgm:animLvl val="lvl"/>
        </dgm:presLayoutVars>
      </dgm:prSet>
      <dgm:spPr/>
    </dgm:pt>
    <dgm:pt modelId="{35DBF995-D4BF-2840-B79C-F4C5AF94E110}" type="pres">
      <dgm:prSet presAssocID="{67C5ABF5-A9D4-418D-A2AA-159CB7663882}" presName="thickLine" presStyleLbl="alignNode1" presStyleIdx="0" presStyleCnt="5"/>
      <dgm:spPr/>
    </dgm:pt>
    <dgm:pt modelId="{8A0F0E68-D840-6145-BF36-5F4E5595A21E}" type="pres">
      <dgm:prSet presAssocID="{67C5ABF5-A9D4-418D-A2AA-159CB7663882}" presName="horz1" presStyleCnt="0"/>
      <dgm:spPr/>
    </dgm:pt>
    <dgm:pt modelId="{3BA3A143-E8EE-574F-BD6C-8901C29FD0AF}" type="pres">
      <dgm:prSet presAssocID="{67C5ABF5-A9D4-418D-A2AA-159CB7663882}" presName="tx1" presStyleLbl="revTx" presStyleIdx="0" presStyleCnt="5"/>
      <dgm:spPr/>
    </dgm:pt>
    <dgm:pt modelId="{7FF75CD4-3B84-7F4B-BE89-D101CEC2F212}" type="pres">
      <dgm:prSet presAssocID="{67C5ABF5-A9D4-418D-A2AA-159CB7663882}" presName="vert1" presStyleCnt="0"/>
      <dgm:spPr/>
    </dgm:pt>
    <dgm:pt modelId="{CE052E06-CD64-844F-9430-5ED8E381764A}" type="pres">
      <dgm:prSet presAssocID="{26CEE95E-644F-47DE-BB40-CAAA44ABB6D9}" presName="thickLine" presStyleLbl="alignNode1" presStyleIdx="1" presStyleCnt="5"/>
      <dgm:spPr/>
    </dgm:pt>
    <dgm:pt modelId="{90991360-3430-4D49-BC17-628A88EF585A}" type="pres">
      <dgm:prSet presAssocID="{26CEE95E-644F-47DE-BB40-CAAA44ABB6D9}" presName="horz1" presStyleCnt="0"/>
      <dgm:spPr/>
    </dgm:pt>
    <dgm:pt modelId="{8280AD1F-F90A-8149-981E-DC6C3C4F345A}" type="pres">
      <dgm:prSet presAssocID="{26CEE95E-644F-47DE-BB40-CAAA44ABB6D9}" presName="tx1" presStyleLbl="revTx" presStyleIdx="1" presStyleCnt="5"/>
      <dgm:spPr/>
    </dgm:pt>
    <dgm:pt modelId="{FD8F0CFD-D584-8648-91BF-32649A79FDE3}" type="pres">
      <dgm:prSet presAssocID="{26CEE95E-644F-47DE-BB40-CAAA44ABB6D9}" presName="vert1" presStyleCnt="0"/>
      <dgm:spPr/>
    </dgm:pt>
    <dgm:pt modelId="{4453E1B3-886B-D846-A58B-CFCB7A1104C2}" type="pres">
      <dgm:prSet presAssocID="{0FB7425B-8A25-4356-808C-47312FCA65BE}" presName="thickLine" presStyleLbl="alignNode1" presStyleIdx="2" presStyleCnt="5"/>
      <dgm:spPr/>
    </dgm:pt>
    <dgm:pt modelId="{65528BA1-F633-C142-AB7B-18D5D1315AF5}" type="pres">
      <dgm:prSet presAssocID="{0FB7425B-8A25-4356-808C-47312FCA65BE}" presName="horz1" presStyleCnt="0"/>
      <dgm:spPr/>
    </dgm:pt>
    <dgm:pt modelId="{7C2AE706-4284-D74C-BEA0-9D1D194BACA0}" type="pres">
      <dgm:prSet presAssocID="{0FB7425B-8A25-4356-808C-47312FCA65BE}" presName="tx1" presStyleLbl="revTx" presStyleIdx="2" presStyleCnt="5"/>
      <dgm:spPr/>
    </dgm:pt>
    <dgm:pt modelId="{535BE028-6A20-334F-A54F-8F8BAB9D7278}" type="pres">
      <dgm:prSet presAssocID="{0FB7425B-8A25-4356-808C-47312FCA65BE}" presName="vert1" presStyleCnt="0"/>
      <dgm:spPr/>
    </dgm:pt>
    <dgm:pt modelId="{B7CA5B66-C91A-4E4B-BD9C-06291D2A0ACB}" type="pres">
      <dgm:prSet presAssocID="{1D8263AA-42FD-42CB-A2C3-B4A92CA7CAE7}" presName="thickLine" presStyleLbl="alignNode1" presStyleIdx="3" presStyleCnt="5"/>
      <dgm:spPr/>
    </dgm:pt>
    <dgm:pt modelId="{83FEA20C-24F9-564B-B982-CFE4946CDC57}" type="pres">
      <dgm:prSet presAssocID="{1D8263AA-42FD-42CB-A2C3-B4A92CA7CAE7}" presName="horz1" presStyleCnt="0"/>
      <dgm:spPr/>
    </dgm:pt>
    <dgm:pt modelId="{FA61D812-0853-5144-8F80-886A7B79483A}" type="pres">
      <dgm:prSet presAssocID="{1D8263AA-42FD-42CB-A2C3-B4A92CA7CAE7}" presName="tx1" presStyleLbl="revTx" presStyleIdx="3" presStyleCnt="5"/>
      <dgm:spPr/>
    </dgm:pt>
    <dgm:pt modelId="{65641C3B-0E71-054D-AEB8-525E506A3A2F}" type="pres">
      <dgm:prSet presAssocID="{1D8263AA-42FD-42CB-A2C3-B4A92CA7CAE7}" presName="vert1" presStyleCnt="0"/>
      <dgm:spPr/>
    </dgm:pt>
    <dgm:pt modelId="{CADBE149-E692-3B4B-B7E6-6043FFDCB685}" type="pres">
      <dgm:prSet presAssocID="{420D6992-F0D7-43CD-88F7-39A1750B982A}" presName="thickLine" presStyleLbl="alignNode1" presStyleIdx="4" presStyleCnt="5"/>
      <dgm:spPr/>
    </dgm:pt>
    <dgm:pt modelId="{485B79E2-95EC-554D-A5CD-BD76D232B109}" type="pres">
      <dgm:prSet presAssocID="{420D6992-F0D7-43CD-88F7-39A1750B982A}" presName="horz1" presStyleCnt="0"/>
      <dgm:spPr/>
    </dgm:pt>
    <dgm:pt modelId="{DACB6A86-D5BF-DB45-A3EA-175514A25EF3}" type="pres">
      <dgm:prSet presAssocID="{420D6992-F0D7-43CD-88F7-39A1750B982A}" presName="tx1" presStyleLbl="revTx" presStyleIdx="4" presStyleCnt="5"/>
      <dgm:spPr/>
    </dgm:pt>
    <dgm:pt modelId="{09D83063-9DDD-9142-88EB-87581D20702E}" type="pres">
      <dgm:prSet presAssocID="{420D6992-F0D7-43CD-88F7-39A1750B982A}" presName="vert1" presStyleCnt="0"/>
      <dgm:spPr/>
    </dgm:pt>
  </dgm:ptLst>
  <dgm:cxnLst>
    <dgm:cxn modelId="{EE96660B-C8A5-0246-BAAC-5453AD3F4075}" type="presOf" srcId="{1D8263AA-42FD-42CB-A2C3-B4A92CA7CAE7}" destId="{FA61D812-0853-5144-8F80-886A7B79483A}" srcOrd="0" destOrd="0" presId="urn:microsoft.com/office/officeart/2008/layout/LinedList"/>
    <dgm:cxn modelId="{04749721-0214-1B49-98A2-F567AAB8FEA3}" type="presOf" srcId="{0FB7425B-8A25-4356-808C-47312FCA65BE}" destId="{7C2AE706-4284-D74C-BEA0-9D1D194BACA0}" srcOrd="0" destOrd="0" presId="urn:microsoft.com/office/officeart/2008/layout/LinedList"/>
    <dgm:cxn modelId="{6520A34D-4993-544F-97D3-71383CB1FF00}" type="presOf" srcId="{67C5ABF5-A9D4-418D-A2AA-159CB7663882}" destId="{3BA3A143-E8EE-574F-BD6C-8901C29FD0AF}" srcOrd="0" destOrd="0" presId="urn:microsoft.com/office/officeart/2008/layout/LinedList"/>
    <dgm:cxn modelId="{3F51A34F-6C22-47DD-A1FE-F69026EC6746}" srcId="{B368A08E-6533-4B8E-83E8-51BA45469542}" destId="{67C5ABF5-A9D4-418D-A2AA-159CB7663882}" srcOrd="0" destOrd="0" parTransId="{C2878E27-C5C0-4067-91DF-196B31F82A1E}" sibTransId="{DC89C8C1-FB6E-41A9-B64F-20E96BF8BF68}"/>
    <dgm:cxn modelId="{51A3A458-2F92-7244-B7B8-2AAE7AF864D0}" type="presOf" srcId="{B368A08E-6533-4B8E-83E8-51BA45469542}" destId="{3242017D-5E51-0D41-9EEA-436A39806F31}" srcOrd="0" destOrd="0" presId="urn:microsoft.com/office/officeart/2008/layout/LinedList"/>
    <dgm:cxn modelId="{B21DD859-659B-CA49-9788-F9163E3F9F85}" type="presOf" srcId="{420D6992-F0D7-43CD-88F7-39A1750B982A}" destId="{DACB6A86-D5BF-DB45-A3EA-175514A25EF3}" srcOrd="0" destOrd="0" presId="urn:microsoft.com/office/officeart/2008/layout/LinedList"/>
    <dgm:cxn modelId="{53A6236E-1342-4663-BAE5-19A47865C9AF}" srcId="{B368A08E-6533-4B8E-83E8-51BA45469542}" destId="{26CEE95E-644F-47DE-BB40-CAAA44ABB6D9}" srcOrd="1" destOrd="0" parTransId="{141FEA12-73D3-4689-96F6-829CA6E8C92E}" sibTransId="{B5AD44FA-140A-4FE9-8302-B8D9FBB945D6}"/>
    <dgm:cxn modelId="{687752A3-3BB9-8347-A106-32EDC08F8A14}" type="presOf" srcId="{26CEE95E-644F-47DE-BB40-CAAA44ABB6D9}" destId="{8280AD1F-F90A-8149-981E-DC6C3C4F345A}" srcOrd="0" destOrd="0" presId="urn:microsoft.com/office/officeart/2008/layout/LinedList"/>
    <dgm:cxn modelId="{599541E0-9A3D-427F-9C09-02F43E342EC6}" srcId="{B368A08E-6533-4B8E-83E8-51BA45469542}" destId="{420D6992-F0D7-43CD-88F7-39A1750B982A}" srcOrd="4" destOrd="0" parTransId="{125B9BBE-FFD1-47D2-B1DE-5BAADFD2857B}" sibTransId="{05877DD7-B398-461F-B8A4-EF8E13825E2A}"/>
    <dgm:cxn modelId="{F8DE85EE-B15C-4A54-93CD-E8574619248A}" srcId="{B368A08E-6533-4B8E-83E8-51BA45469542}" destId="{1D8263AA-42FD-42CB-A2C3-B4A92CA7CAE7}" srcOrd="3" destOrd="0" parTransId="{74D28327-1FF9-4FE5-9397-EFF54659410A}" sibTransId="{7F26502F-B81F-4367-9F54-9D8B240F4190}"/>
    <dgm:cxn modelId="{9EA914FE-D991-4C9C-A9BD-B796CA523A33}" srcId="{B368A08E-6533-4B8E-83E8-51BA45469542}" destId="{0FB7425B-8A25-4356-808C-47312FCA65BE}" srcOrd="2" destOrd="0" parTransId="{277570AE-4F46-4337-9D44-EF7128F0CA25}" sibTransId="{8F614F59-4DC9-4C1D-8F74-F3F9BF97A570}"/>
    <dgm:cxn modelId="{46D36C34-549A-6144-AA80-D71DC532116A}" type="presParOf" srcId="{3242017D-5E51-0D41-9EEA-436A39806F31}" destId="{35DBF995-D4BF-2840-B79C-F4C5AF94E110}" srcOrd="0" destOrd="0" presId="urn:microsoft.com/office/officeart/2008/layout/LinedList"/>
    <dgm:cxn modelId="{DC7F5E3A-0F22-B049-B4A5-529515743CAF}" type="presParOf" srcId="{3242017D-5E51-0D41-9EEA-436A39806F31}" destId="{8A0F0E68-D840-6145-BF36-5F4E5595A21E}" srcOrd="1" destOrd="0" presId="urn:microsoft.com/office/officeart/2008/layout/LinedList"/>
    <dgm:cxn modelId="{B9691AA2-86B0-FC44-9D49-DC1FE757DE6C}" type="presParOf" srcId="{8A0F0E68-D840-6145-BF36-5F4E5595A21E}" destId="{3BA3A143-E8EE-574F-BD6C-8901C29FD0AF}" srcOrd="0" destOrd="0" presId="urn:microsoft.com/office/officeart/2008/layout/LinedList"/>
    <dgm:cxn modelId="{D0A32917-0769-984C-BC71-E46956DE61B7}" type="presParOf" srcId="{8A0F0E68-D840-6145-BF36-5F4E5595A21E}" destId="{7FF75CD4-3B84-7F4B-BE89-D101CEC2F212}" srcOrd="1" destOrd="0" presId="urn:microsoft.com/office/officeart/2008/layout/LinedList"/>
    <dgm:cxn modelId="{A2B19F93-C829-1D47-83FE-A5D24C85C330}" type="presParOf" srcId="{3242017D-5E51-0D41-9EEA-436A39806F31}" destId="{CE052E06-CD64-844F-9430-5ED8E381764A}" srcOrd="2" destOrd="0" presId="urn:microsoft.com/office/officeart/2008/layout/LinedList"/>
    <dgm:cxn modelId="{3677AF87-8915-BD42-851B-0E56E12014E4}" type="presParOf" srcId="{3242017D-5E51-0D41-9EEA-436A39806F31}" destId="{90991360-3430-4D49-BC17-628A88EF585A}" srcOrd="3" destOrd="0" presId="urn:microsoft.com/office/officeart/2008/layout/LinedList"/>
    <dgm:cxn modelId="{E939C098-9511-F646-8693-7EF78A8567AD}" type="presParOf" srcId="{90991360-3430-4D49-BC17-628A88EF585A}" destId="{8280AD1F-F90A-8149-981E-DC6C3C4F345A}" srcOrd="0" destOrd="0" presId="urn:microsoft.com/office/officeart/2008/layout/LinedList"/>
    <dgm:cxn modelId="{CD281921-2A35-9145-A35F-1C4799A577F9}" type="presParOf" srcId="{90991360-3430-4D49-BC17-628A88EF585A}" destId="{FD8F0CFD-D584-8648-91BF-32649A79FDE3}" srcOrd="1" destOrd="0" presId="urn:microsoft.com/office/officeart/2008/layout/LinedList"/>
    <dgm:cxn modelId="{FBB37578-EB7C-9642-A212-6285BE1E15D9}" type="presParOf" srcId="{3242017D-5E51-0D41-9EEA-436A39806F31}" destId="{4453E1B3-886B-D846-A58B-CFCB7A1104C2}" srcOrd="4" destOrd="0" presId="urn:microsoft.com/office/officeart/2008/layout/LinedList"/>
    <dgm:cxn modelId="{6478E643-4D6A-7F43-80FC-AABA8FF4A9DA}" type="presParOf" srcId="{3242017D-5E51-0D41-9EEA-436A39806F31}" destId="{65528BA1-F633-C142-AB7B-18D5D1315AF5}" srcOrd="5" destOrd="0" presId="urn:microsoft.com/office/officeart/2008/layout/LinedList"/>
    <dgm:cxn modelId="{49B9505E-D56A-6045-9E09-7C229DFA4CDD}" type="presParOf" srcId="{65528BA1-F633-C142-AB7B-18D5D1315AF5}" destId="{7C2AE706-4284-D74C-BEA0-9D1D194BACA0}" srcOrd="0" destOrd="0" presId="urn:microsoft.com/office/officeart/2008/layout/LinedList"/>
    <dgm:cxn modelId="{56642C8D-14AC-9040-AD31-5CD3ED46426F}" type="presParOf" srcId="{65528BA1-F633-C142-AB7B-18D5D1315AF5}" destId="{535BE028-6A20-334F-A54F-8F8BAB9D7278}" srcOrd="1" destOrd="0" presId="urn:microsoft.com/office/officeart/2008/layout/LinedList"/>
    <dgm:cxn modelId="{D209BD17-1E35-F948-8518-660C359DCCBD}" type="presParOf" srcId="{3242017D-5E51-0D41-9EEA-436A39806F31}" destId="{B7CA5B66-C91A-4E4B-BD9C-06291D2A0ACB}" srcOrd="6" destOrd="0" presId="urn:microsoft.com/office/officeart/2008/layout/LinedList"/>
    <dgm:cxn modelId="{8E36D3CA-E9D7-1A49-9943-B10BBA53632F}" type="presParOf" srcId="{3242017D-5E51-0D41-9EEA-436A39806F31}" destId="{83FEA20C-24F9-564B-B982-CFE4946CDC57}" srcOrd="7" destOrd="0" presId="urn:microsoft.com/office/officeart/2008/layout/LinedList"/>
    <dgm:cxn modelId="{20B8AFB2-114B-014D-8CB6-B50B77B4BABD}" type="presParOf" srcId="{83FEA20C-24F9-564B-B982-CFE4946CDC57}" destId="{FA61D812-0853-5144-8F80-886A7B79483A}" srcOrd="0" destOrd="0" presId="urn:microsoft.com/office/officeart/2008/layout/LinedList"/>
    <dgm:cxn modelId="{CB5C07A9-EC1D-0742-8453-07AA0FD15BE9}" type="presParOf" srcId="{83FEA20C-24F9-564B-B982-CFE4946CDC57}" destId="{65641C3B-0E71-054D-AEB8-525E506A3A2F}" srcOrd="1" destOrd="0" presId="urn:microsoft.com/office/officeart/2008/layout/LinedList"/>
    <dgm:cxn modelId="{A421838B-278C-AE4A-B042-6D6CBAC56EC3}" type="presParOf" srcId="{3242017D-5E51-0D41-9EEA-436A39806F31}" destId="{CADBE149-E692-3B4B-B7E6-6043FFDCB685}" srcOrd="8" destOrd="0" presId="urn:microsoft.com/office/officeart/2008/layout/LinedList"/>
    <dgm:cxn modelId="{D73AB81A-E198-DC4E-BA9A-B6C42F3DD198}" type="presParOf" srcId="{3242017D-5E51-0D41-9EEA-436A39806F31}" destId="{485B79E2-95EC-554D-A5CD-BD76D232B109}" srcOrd="9" destOrd="0" presId="urn:microsoft.com/office/officeart/2008/layout/LinedList"/>
    <dgm:cxn modelId="{3608AFCA-BD0A-6146-87FF-5D6E5E933F69}" type="presParOf" srcId="{485B79E2-95EC-554D-A5CD-BD76D232B109}" destId="{DACB6A86-D5BF-DB45-A3EA-175514A25EF3}" srcOrd="0" destOrd="0" presId="urn:microsoft.com/office/officeart/2008/layout/LinedList"/>
    <dgm:cxn modelId="{991E7F72-DBC2-8147-91B0-5A59ABCE4432}" type="presParOf" srcId="{485B79E2-95EC-554D-A5CD-BD76D232B109}" destId="{09D83063-9DDD-9142-88EB-87581D2070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68A08E-6533-4B8E-83E8-51BA4546954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67C5ABF5-A9D4-418D-A2AA-159CB7663882}">
      <dgm:prSet/>
      <dgm:spPr/>
      <dgm:t>
        <a:bodyPr/>
        <a:lstStyle/>
        <a:p>
          <a:r>
            <a:rPr lang="en-GB" b="0" i="0"/>
            <a:t>Basics of Superconductivity</a:t>
          </a:r>
          <a:endParaRPr lang="en-US"/>
        </a:p>
      </dgm:t>
    </dgm:pt>
    <dgm:pt modelId="{C2878E27-C5C0-4067-91DF-196B31F82A1E}" type="parTrans" cxnId="{3F51A34F-6C22-47DD-A1FE-F69026EC6746}">
      <dgm:prSet/>
      <dgm:spPr/>
      <dgm:t>
        <a:bodyPr/>
        <a:lstStyle/>
        <a:p>
          <a:endParaRPr lang="en-US"/>
        </a:p>
      </dgm:t>
    </dgm:pt>
    <dgm:pt modelId="{DC89C8C1-FB6E-41A9-B64F-20E96BF8BF68}" type="sibTrans" cxnId="{3F51A34F-6C22-47DD-A1FE-F69026EC6746}">
      <dgm:prSet/>
      <dgm:spPr/>
      <dgm:t>
        <a:bodyPr/>
        <a:lstStyle/>
        <a:p>
          <a:endParaRPr lang="en-US"/>
        </a:p>
      </dgm:t>
    </dgm:pt>
    <dgm:pt modelId="{26CEE95E-644F-47DE-BB40-CAAA44ABB6D9}">
      <dgm:prSet/>
      <dgm:spPr/>
      <dgm:t>
        <a:bodyPr/>
        <a:lstStyle/>
        <a:p>
          <a:r>
            <a:rPr lang="en-GB" b="0" i="0" dirty="0">
              <a:solidFill>
                <a:schemeClr val="tx1"/>
              </a:solidFill>
            </a:rPr>
            <a:t>Few Relevant Features of Superconducting magnets</a:t>
          </a:r>
          <a:endParaRPr lang="en-US" dirty="0"/>
        </a:p>
      </dgm:t>
    </dgm:pt>
    <dgm:pt modelId="{141FEA12-73D3-4689-96F6-829CA6E8C92E}" type="parTrans" cxnId="{53A6236E-1342-4663-BAE5-19A47865C9AF}">
      <dgm:prSet/>
      <dgm:spPr/>
      <dgm:t>
        <a:bodyPr/>
        <a:lstStyle/>
        <a:p>
          <a:endParaRPr lang="en-US"/>
        </a:p>
      </dgm:t>
    </dgm:pt>
    <dgm:pt modelId="{B5AD44FA-140A-4FE9-8302-B8D9FBB945D6}" type="sibTrans" cxnId="{53A6236E-1342-4663-BAE5-19A47865C9AF}">
      <dgm:prSet/>
      <dgm:spPr/>
      <dgm:t>
        <a:bodyPr/>
        <a:lstStyle/>
        <a:p>
          <a:endParaRPr lang="en-US"/>
        </a:p>
      </dgm:t>
    </dgm:pt>
    <dgm:pt modelId="{0FB7425B-8A25-4356-808C-47312FCA65BE}">
      <dgm:prSet/>
      <dgm:spPr>
        <a:solidFill>
          <a:schemeClr val="accent2"/>
        </a:solidFill>
      </dgm:spPr>
      <dgm:t>
        <a:bodyPr/>
        <a:lstStyle/>
        <a:p>
          <a:r>
            <a:rPr lang="en-GB" b="0" i="0" dirty="0"/>
            <a:t>Measurements: why and how?</a:t>
          </a:r>
          <a:endParaRPr lang="en-US" dirty="0"/>
        </a:p>
      </dgm:t>
    </dgm:pt>
    <dgm:pt modelId="{277570AE-4F46-4337-9D44-EF7128F0CA25}" type="parTrans" cxnId="{9EA914FE-D991-4C9C-A9BD-B796CA523A33}">
      <dgm:prSet/>
      <dgm:spPr/>
      <dgm:t>
        <a:bodyPr/>
        <a:lstStyle/>
        <a:p>
          <a:endParaRPr lang="en-US"/>
        </a:p>
      </dgm:t>
    </dgm:pt>
    <dgm:pt modelId="{8F614F59-4DC9-4C1D-8F74-F3F9BF97A570}" type="sibTrans" cxnId="{9EA914FE-D991-4C9C-A9BD-B796CA523A33}">
      <dgm:prSet/>
      <dgm:spPr/>
      <dgm:t>
        <a:bodyPr/>
        <a:lstStyle/>
        <a:p>
          <a:endParaRPr lang="en-US"/>
        </a:p>
      </dgm:t>
    </dgm:pt>
    <dgm:pt modelId="{1D8263AA-42FD-42CB-A2C3-B4A92CA7CAE7}">
      <dgm:prSet/>
      <dgm:spPr/>
      <dgm:t>
        <a:bodyPr/>
        <a:lstStyle/>
        <a:p>
          <a:r>
            <a:rPr lang="en-GB" b="0" i="0"/>
            <a:t>Test Stand and their components</a:t>
          </a:r>
          <a:endParaRPr lang="en-US"/>
        </a:p>
      </dgm:t>
    </dgm:pt>
    <dgm:pt modelId="{74D28327-1FF9-4FE5-9397-EFF54659410A}" type="parTrans" cxnId="{F8DE85EE-B15C-4A54-93CD-E8574619248A}">
      <dgm:prSet/>
      <dgm:spPr/>
      <dgm:t>
        <a:bodyPr/>
        <a:lstStyle/>
        <a:p>
          <a:endParaRPr lang="en-US"/>
        </a:p>
      </dgm:t>
    </dgm:pt>
    <dgm:pt modelId="{7F26502F-B81F-4367-9F54-9D8B240F4190}" type="sibTrans" cxnId="{F8DE85EE-B15C-4A54-93CD-E8574619248A}">
      <dgm:prSet/>
      <dgm:spPr/>
      <dgm:t>
        <a:bodyPr/>
        <a:lstStyle/>
        <a:p>
          <a:endParaRPr lang="en-US"/>
        </a:p>
      </dgm:t>
    </dgm:pt>
    <dgm:pt modelId="{420D6992-F0D7-43CD-88F7-39A1750B982A}">
      <dgm:prSet/>
      <dgm:spPr/>
      <dgm:t>
        <a:bodyPr/>
        <a:lstStyle/>
        <a:p>
          <a:r>
            <a:rPr lang="en-GB" b="0" i="0"/>
            <a:t>Summary and References</a:t>
          </a:r>
          <a:endParaRPr lang="en-US"/>
        </a:p>
      </dgm:t>
    </dgm:pt>
    <dgm:pt modelId="{125B9BBE-FFD1-47D2-B1DE-5BAADFD2857B}" type="parTrans" cxnId="{599541E0-9A3D-427F-9C09-02F43E342EC6}">
      <dgm:prSet/>
      <dgm:spPr/>
      <dgm:t>
        <a:bodyPr/>
        <a:lstStyle/>
        <a:p>
          <a:endParaRPr lang="en-US"/>
        </a:p>
      </dgm:t>
    </dgm:pt>
    <dgm:pt modelId="{05877DD7-B398-461F-B8A4-EF8E13825E2A}" type="sibTrans" cxnId="{599541E0-9A3D-427F-9C09-02F43E342EC6}">
      <dgm:prSet/>
      <dgm:spPr/>
      <dgm:t>
        <a:bodyPr/>
        <a:lstStyle/>
        <a:p>
          <a:endParaRPr lang="en-US"/>
        </a:p>
      </dgm:t>
    </dgm:pt>
    <dgm:pt modelId="{3242017D-5E51-0D41-9EEA-436A39806F31}" type="pres">
      <dgm:prSet presAssocID="{B368A08E-6533-4B8E-83E8-51BA45469542}" presName="vert0" presStyleCnt="0">
        <dgm:presLayoutVars>
          <dgm:dir/>
          <dgm:animOne val="branch"/>
          <dgm:animLvl val="lvl"/>
        </dgm:presLayoutVars>
      </dgm:prSet>
      <dgm:spPr/>
    </dgm:pt>
    <dgm:pt modelId="{35DBF995-D4BF-2840-B79C-F4C5AF94E110}" type="pres">
      <dgm:prSet presAssocID="{67C5ABF5-A9D4-418D-A2AA-159CB7663882}" presName="thickLine" presStyleLbl="alignNode1" presStyleIdx="0" presStyleCnt="5"/>
      <dgm:spPr/>
    </dgm:pt>
    <dgm:pt modelId="{8A0F0E68-D840-6145-BF36-5F4E5595A21E}" type="pres">
      <dgm:prSet presAssocID="{67C5ABF5-A9D4-418D-A2AA-159CB7663882}" presName="horz1" presStyleCnt="0"/>
      <dgm:spPr/>
    </dgm:pt>
    <dgm:pt modelId="{3BA3A143-E8EE-574F-BD6C-8901C29FD0AF}" type="pres">
      <dgm:prSet presAssocID="{67C5ABF5-A9D4-418D-A2AA-159CB7663882}" presName="tx1" presStyleLbl="revTx" presStyleIdx="0" presStyleCnt="5"/>
      <dgm:spPr/>
    </dgm:pt>
    <dgm:pt modelId="{7FF75CD4-3B84-7F4B-BE89-D101CEC2F212}" type="pres">
      <dgm:prSet presAssocID="{67C5ABF5-A9D4-418D-A2AA-159CB7663882}" presName="vert1" presStyleCnt="0"/>
      <dgm:spPr/>
    </dgm:pt>
    <dgm:pt modelId="{CE052E06-CD64-844F-9430-5ED8E381764A}" type="pres">
      <dgm:prSet presAssocID="{26CEE95E-644F-47DE-BB40-CAAA44ABB6D9}" presName="thickLine" presStyleLbl="alignNode1" presStyleIdx="1" presStyleCnt="5"/>
      <dgm:spPr/>
    </dgm:pt>
    <dgm:pt modelId="{90991360-3430-4D49-BC17-628A88EF585A}" type="pres">
      <dgm:prSet presAssocID="{26CEE95E-644F-47DE-BB40-CAAA44ABB6D9}" presName="horz1" presStyleCnt="0"/>
      <dgm:spPr/>
    </dgm:pt>
    <dgm:pt modelId="{8280AD1F-F90A-8149-981E-DC6C3C4F345A}" type="pres">
      <dgm:prSet presAssocID="{26CEE95E-644F-47DE-BB40-CAAA44ABB6D9}" presName="tx1" presStyleLbl="revTx" presStyleIdx="1" presStyleCnt="5"/>
      <dgm:spPr/>
    </dgm:pt>
    <dgm:pt modelId="{FD8F0CFD-D584-8648-91BF-32649A79FDE3}" type="pres">
      <dgm:prSet presAssocID="{26CEE95E-644F-47DE-BB40-CAAA44ABB6D9}" presName="vert1" presStyleCnt="0"/>
      <dgm:spPr/>
    </dgm:pt>
    <dgm:pt modelId="{4453E1B3-886B-D846-A58B-CFCB7A1104C2}" type="pres">
      <dgm:prSet presAssocID="{0FB7425B-8A25-4356-808C-47312FCA65BE}" presName="thickLine" presStyleLbl="alignNode1" presStyleIdx="2" presStyleCnt="5"/>
      <dgm:spPr/>
    </dgm:pt>
    <dgm:pt modelId="{65528BA1-F633-C142-AB7B-18D5D1315AF5}" type="pres">
      <dgm:prSet presAssocID="{0FB7425B-8A25-4356-808C-47312FCA65BE}" presName="horz1" presStyleCnt="0"/>
      <dgm:spPr/>
    </dgm:pt>
    <dgm:pt modelId="{7C2AE706-4284-D74C-BEA0-9D1D194BACA0}" type="pres">
      <dgm:prSet presAssocID="{0FB7425B-8A25-4356-808C-47312FCA65BE}" presName="tx1" presStyleLbl="revTx" presStyleIdx="2" presStyleCnt="5"/>
      <dgm:spPr/>
    </dgm:pt>
    <dgm:pt modelId="{535BE028-6A20-334F-A54F-8F8BAB9D7278}" type="pres">
      <dgm:prSet presAssocID="{0FB7425B-8A25-4356-808C-47312FCA65BE}" presName="vert1" presStyleCnt="0"/>
      <dgm:spPr/>
    </dgm:pt>
    <dgm:pt modelId="{B7CA5B66-C91A-4E4B-BD9C-06291D2A0ACB}" type="pres">
      <dgm:prSet presAssocID="{1D8263AA-42FD-42CB-A2C3-B4A92CA7CAE7}" presName="thickLine" presStyleLbl="alignNode1" presStyleIdx="3" presStyleCnt="5"/>
      <dgm:spPr/>
    </dgm:pt>
    <dgm:pt modelId="{83FEA20C-24F9-564B-B982-CFE4946CDC57}" type="pres">
      <dgm:prSet presAssocID="{1D8263AA-42FD-42CB-A2C3-B4A92CA7CAE7}" presName="horz1" presStyleCnt="0"/>
      <dgm:spPr/>
    </dgm:pt>
    <dgm:pt modelId="{FA61D812-0853-5144-8F80-886A7B79483A}" type="pres">
      <dgm:prSet presAssocID="{1D8263AA-42FD-42CB-A2C3-B4A92CA7CAE7}" presName="tx1" presStyleLbl="revTx" presStyleIdx="3" presStyleCnt="5"/>
      <dgm:spPr/>
    </dgm:pt>
    <dgm:pt modelId="{65641C3B-0E71-054D-AEB8-525E506A3A2F}" type="pres">
      <dgm:prSet presAssocID="{1D8263AA-42FD-42CB-A2C3-B4A92CA7CAE7}" presName="vert1" presStyleCnt="0"/>
      <dgm:spPr/>
    </dgm:pt>
    <dgm:pt modelId="{CADBE149-E692-3B4B-B7E6-6043FFDCB685}" type="pres">
      <dgm:prSet presAssocID="{420D6992-F0D7-43CD-88F7-39A1750B982A}" presName="thickLine" presStyleLbl="alignNode1" presStyleIdx="4" presStyleCnt="5"/>
      <dgm:spPr/>
    </dgm:pt>
    <dgm:pt modelId="{485B79E2-95EC-554D-A5CD-BD76D232B109}" type="pres">
      <dgm:prSet presAssocID="{420D6992-F0D7-43CD-88F7-39A1750B982A}" presName="horz1" presStyleCnt="0"/>
      <dgm:spPr/>
    </dgm:pt>
    <dgm:pt modelId="{DACB6A86-D5BF-DB45-A3EA-175514A25EF3}" type="pres">
      <dgm:prSet presAssocID="{420D6992-F0D7-43CD-88F7-39A1750B982A}" presName="tx1" presStyleLbl="revTx" presStyleIdx="4" presStyleCnt="5"/>
      <dgm:spPr/>
    </dgm:pt>
    <dgm:pt modelId="{09D83063-9DDD-9142-88EB-87581D20702E}" type="pres">
      <dgm:prSet presAssocID="{420D6992-F0D7-43CD-88F7-39A1750B982A}" presName="vert1" presStyleCnt="0"/>
      <dgm:spPr/>
    </dgm:pt>
  </dgm:ptLst>
  <dgm:cxnLst>
    <dgm:cxn modelId="{EE96660B-C8A5-0246-BAAC-5453AD3F4075}" type="presOf" srcId="{1D8263AA-42FD-42CB-A2C3-B4A92CA7CAE7}" destId="{FA61D812-0853-5144-8F80-886A7B79483A}" srcOrd="0" destOrd="0" presId="urn:microsoft.com/office/officeart/2008/layout/LinedList"/>
    <dgm:cxn modelId="{04749721-0214-1B49-98A2-F567AAB8FEA3}" type="presOf" srcId="{0FB7425B-8A25-4356-808C-47312FCA65BE}" destId="{7C2AE706-4284-D74C-BEA0-9D1D194BACA0}" srcOrd="0" destOrd="0" presId="urn:microsoft.com/office/officeart/2008/layout/LinedList"/>
    <dgm:cxn modelId="{6520A34D-4993-544F-97D3-71383CB1FF00}" type="presOf" srcId="{67C5ABF5-A9D4-418D-A2AA-159CB7663882}" destId="{3BA3A143-E8EE-574F-BD6C-8901C29FD0AF}" srcOrd="0" destOrd="0" presId="urn:microsoft.com/office/officeart/2008/layout/LinedList"/>
    <dgm:cxn modelId="{3F51A34F-6C22-47DD-A1FE-F69026EC6746}" srcId="{B368A08E-6533-4B8E-83E8-51BA45469542}" destId="{67C5ABF5-A9D4-418D-A2AA-159CB7663882}" srcOrd="0" destOrd="0" parTransId="{C2878E27-C5C0-4067-91DF-196B31F82A1E}" sibTransId="{DC89C8C1-FB6E-41A9-B64F-20E96BF8BF68}"/>
    <dgm:cxn modelId="{51A3A458-2F92-7244-B7B8-2AAE7AF864D0}" type="presOf" srcId="{B368A08E-6533-4B8E-83E8-51BA45469542}" destId="{3242017D-5E51-0D41-9EEA-436A39806F31}" srcOrd="0" destOrd="0" presId="urn:microsoft.com/office/officeart/2008/layout/LinedList"/>
    <dgm:cxn modelId="{B21DD859-659B-CA49-9788-F9163E3F9F85}" type="presOf" srcId="{420D6992-F0D7-43CD-88F7-39A1750B982A}" destId="{DACB6A86-D5BF-DB45-A3EA-175514A25EF3}" srcOrd="0" destOrd="0" presId="urn:microsoft.com/office/officeart/2008/layout/LinedList"/>
    <dgm:cxn modelId="{53A6236E-1342-4663-BAE5-19A47865C9AF}" srcId="{B368A08E-6533-4B8E-83E8-51BA45469542}" destId="{26CEE95E-644F-47DE-BB40-CAAA44ABB6D9}" srcOrd="1" destOrd="0" parTransId="{141FEA12-73D3-4689-96F6-829CA6E8C92E}" sibTransId="{B5AD44FA-140A-4FE9-8302-B8D9FBB945D6}"/>
    <dgm:cxn modelId="{687752A3-3BB9-8347-A106-32EDC08F8A14}" type="presOf" srcId="{26CEE95E-644F-47DE-BB40-CAAA44ABB6D9}" destId="{8280AD1F-F90A-8149-981E-DC6C3C4F345A}" srcOrd="0" destOrd="0" presId="urn:microsoft.com/office/officeart/2008/layout/LinedList"/>
    <dgm:cxn modelId="{599541E0-9A3D-427F-9C09-02F43E342EC6}" srcId="{B368A08E-6533-4B8E-83E8-51BA45469542}" destId="{420D6992-F0D7-43CD-88F7-39A1750B982A}" srcOrd="4" destOrd="0" parTransId="{125B9BBE-FFD1-47D2-B1DE-5BAADFD2857B}" sibTransId="{05877DD7-B398-461F-B8A4-EF8E13825E2A}"/>
    <dgm:cxn modelId="{F8DE85EE-B15C-4A54-93CD-E8574619248A}" srcId="{B368A08E-6533-4B8E-83E8-51BA45469542}" destId="{1D8263AA-42FD-42CB-A2C3-B4A92CA7CAE7}" srcOrd="3" destOrd="0" parTransId="{74D28327-1FF9-4FE5-9397-EFF54659410A}" sibTransId="{7F26502F-B81F-4367-9F54-9D8B240F4190}"/>
    <dgm:cxn modelId="{9EA914FE-D991-4C9C-A9BD-B796CA523A33}" srcId="{B368A08E-6533-4B8E-83E8-51BA45469542}" destId="{0FB7425B-8A25-4356-808C-47312FCA65BE}" srcOrd="2" destOrd="0" parTransId="{277570AE-4F46-4337-9D44-EF7128F0CA25}" sibTransId="{8F614F59-4DC9-4C1D-8F74-F3F9BF97A570}"/>
    <dgm:cxn modelId="{46D36C34-549A-6144-AA80-D71DC532116A}" type="presParOf" srcId="{3242017D-5E51-0D41-9EEA-436A39806F31}" destId="{35DBF995-D4BF-2840-B79C-F4C5AF94E110}" srcOrd="0" destOrd="0" presId="urn:microsoft.com/office/officeart/2008/layout/LinedList"/>
    <dgm:cxn modelId="{DC7F5E3A-0F22-B049-B4A5-529515743CAF}" type="presParOf" srcId="{3242017D-5E51-0D41-9EEA-436A39806F31}" destId="{8A0F0E68-D840-6145-BF36-5F4E5595A21E}" srcOrd="1" destOrd="0" presId="urn:microsoft.com/office/officeart/2008/layout/LinedList"/>
    <dgm:cxn modelId="{B9691AA2-86B0-FC44-9D49-DC1FE757DE6C}" type="presParOf" srcId="{8A0F0E68-D840-6145-BF36-5F4E5595A21E}" destId="{3BA3A143-E8EE-574F-BD6C-8901C29FD0AF}" srcOrd="0" destOrd="0" presId="urn:microsoft.com/office/officeart/2008/layout/LinedList"/>
    <dgm:cxn modelId="{D0A32917-0769-984C-BC71-E46956DE61B7}" type="presParOf" srcId="{8A0F0E68-D840-6145-BF36-5F4E5595A21E}" destId="{7FF75CD4-3B84-7F4B-BE89-D101CEC2F212}" srcOrd="1" destOrd="0" presId="urn:microsoft.com/office/officeart/2008/layout/LinedList"/>
    <dgm:cxn modelId="{A2B19F93-C829-1D47-83FE-A5D24C85C330}" type="presParOf" srcId="{3242017D-5E51-0D41-9EEA-436A39806F31}" destId="{CE052E06-CD64-844F-9430-5ED8E381764A}" srcOrd="2" destOrd="0" presId="urn:microsoft.com/office/officeart/2008/layout/LinedList"/>
    <dgm:cxn modelId="{3677AF87-8915-BD42-851B-0E56E12014E4}" type="presParOf" srcId="{3242017D-5E51-0D41-9EEA-436A39806F31}" destId="{90991360-3430-4D49-BC17-628A88EF585A}" srcOrd="3" destOrd="0" presId="urn:microsoft.com/office/officeart/2008/layout/LinedList"/>
    <dgm:cxn modelId="{E939C098-9511-F646-8693-7EF78A8567AD}" type="presParOf" srcId="{90991360-3430-4D49-BC17-628A88EF585A}" destId="{8280AD1F-F90A-8149-981E-DC6C3C4F345A}" srcOrd="0" destOrd="0" presId="urn:microsoft.com/office/officeart/2008/layout/LinedList"/>
    <dgm:cxn modelId="{CD281921-2A35-9145-A35F-1C4799A577F9}" type="presParOf" srcId="{90991360-3430-4D49-BC17-628A88EF585A}" destId="{FD8F0CFD-D584-8648-91BF-32649A79FDE3}" srcOrd="1" destOrd="0" presId="urn:microsoft.com/office/officeart/2008/layout/LinedList"/>
    <dgm:cxn modelId="{FBB37578-EB7C-9642-A212-6285BE1E15D9}" type="presParOf" srcId="{3242017D-5E51-0D41-9EEA-436A39806F31}" destId="{4453E1B3-886B-D846-A58B-CFCB7A1104C2}" srcOrd="4" destOrd="0" presId="urn:microsoft.com/office/officeart/2008/layout/LinedList"/>
    <dgm:cxn modelId="{6478E643-4D6A-7F43-80FC-AABA8FF4A9DA}" type="presParOf" srcId="{3242017D-5E51-0D41-9EEA-436A39806F31}" destId="{65528BA1-F633-C142-AB7B-18D5D1315AF5}" srcOrd="5" destOrd="0" presId="urn:microsoft.com/office/officeart/2008/layout/LinedList"/>
    <dgm:cxn modelId="{49B9505E-D56A-6045-9E09-7C229DFA4CDD}" type="presParOf" srcId="{65528BA1-F633-C142-AB7B-18D5D1315AF5}" destId="{7C2AE706-4284-D74C-BEA0-9D1D194BACA0}" srcOrd="0" destOrd="0" presId="urn:microsoft.com/office/officeart/2008/layout/LinedList"/>
    <dgm:cxn modelId="{56642C8D-14AC-9040-AD31-5CD3ED46426F}" type="presParOf" srcId="{65528BA1-F633-C142-AB7B-18D5D1315AF5}" destId="{535BE028-6A20-334F-A54F-8F8BAB9D7278}" srcOrd="1" destOrd="0" presId="urn:microsoft.com/office/officeart/2008/layout/LinedList"/>
    <dgm:cxn modelId="{D209BD17-1E35-F948-8518-660C359DCCBD}" type="presParOf" srcId="{3242017D-5E51-0D41-9EEA-436A39806F31}" destId="{B7CA5B66-C91A-4E4B-BD9C-06291D2A0ACB}" srcOrd="6" destOrd="0" presId="urn:microsoft.com/office/officeart/2008/layout/LinedList"/>
    <dgm:cxn modelId="{8E36D3CA-E9D7-1A49-9943-B10BBA53632F}" type="presParOf" srcId="{3242017D-5E51-0D41-9EEA-436A39806F31}" destId="{83FEA20C-24F9-564B-B982-CFE4946CDC57}" srcOrd="7" destOrd="0" presId="urn:microsoft.com/office/officeart/2008/layout/LinedList"/>
    <dgm:cxn modelId="{20B8AFB2-114B-014D-8CB6-B50B77B4BABD}" type="presParOf" srcId="{83FEA20C-24F9-564B-B982-CFE4946CDC57}" destId="{FA61D812-0853-5144-8F80-886A7B79483A}" srcOrd="0" destOrd="0" presId="urn:microsoft.com/office/officeart/2008/layout/LinedList"/>
    <dgm:cxn modelId="{CB5C07A9-EC1D-0742-8453-07AA0FD15BE9}" type="presParOf" srcId="{83FEA20C-24F9-564B-B982-CFE4946CDC57}" destId="{65641C3B-0E71-054D-AEB8-525E506A3A2F}" srcOrd="1" destOrd="0" presId="urn:microsoft.com/office/officeart/2008/layout/LinedList"/>
    <dgm:cxn modelId="{A421838B-278C-AE4A-B042-6D6CBAC56EC3}" type="presParOf" srcId="{3242017D-5E51-0D41-9EEA-436A39806F31}" destId="{CADBE149-E692-3B4B-B7E6-6043FFDCB685}" srcOrd="8" destOrd="0" presId="urn:microsoft.com/office/officeart/2008/layout/LinedList"/>
    <dgm:cxn modelId="{D73AB81A-E198-DC4E-BA9A-B6C42F3DD198}" type="presParOf" srcId="{3242017D-5E51-0D41-9EEA-436A39806F31}" destId="{485B79E2-95EC-554D-A5CD-BD76D232B109}" srcOrd="9" destOrd="0" presId="urn:microsoft.com/office/officeart/2008/layout/LinedList"/>
    <dgm:cxn modelId="{3608AFCA-BD0A-6146-87FF-5D6E5E933F69}" type="presParOf" srcId="{485B79E2-95EC-554D-A5CD-BD76D232B109}" destId="{DACB6A86-D5BF-DB45-A3EA-175514A25EF3}" srcOrd="0" destOrd="0" presId="urn:microsoft.com/office/officeart/2008/layout/LinedList"/>
    <dgm:cxn modelId="{991E7F72-DBC2-8147-91B0-5A59ABCE4432}" type="presParOf" srcId="{485B79E2-95EC-554D-A5CD-BD76D232B109}" destId="{09D83063-9DDD-9142-88EB-87581D2070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B6EFB5-5FE7-49AB-8900-849681E943B3}"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8EEED566-2586-4366-B542-A28BFBAEA56E}">
      <dgm:prSet custT="1"/>
      <dgm:spPr/>
      <dgm:t>
        <a:bodyPr/>
        <a:lstStyle/>
        <a:p>
          <a:pPr>
            <a:lnSpc>
              <a:spcPct val="100000"/>
            </a:lnSpc>
          </a:pPr>
          <a:r>
            <a:rPr lang="en-GB" sz="1600" dirty="0">
              <a:solidFill>
                <a:schemeClr val="bg1"/>
              </a:solidFill>
            </a:rPr>
            <a:t>It is a non negligible and precise work!</a:t>
          </a:r>
          <a:endParaRPr lang="en-US" sz="1600" dirty="0">
            <a:solidFill>
              <a:schemeClr val="bg1"/>
            </a:solidFill>
          </a:endParaRPr>
        </a:p>
      </dgm:t>
    </dgm:pt>
    <dgm:pt modelId="{23240820-24B2-421B-A6D2-BF23FFFE344B}" type="parTrans" cxnId="{3806648F-349B-4FEF-995C-77809B4A7FD3}">
      <dgm:prSet/>
      <dgm:spPr/>
      <dgm:t>
        <a:bodyPr/>
        <a:lstStyle/>
        <a:p>
          <a:endParaRPr lang="en-US">
            <a:solidFill>
              <a:schemeClr val="bg1"/>
            </a:solidFill>
          </a:endParaRPr>
        </a:p>
      </dgm:t>
    </dgm:pt>
    <dgm:pt modelId="{96D6ABD3-D8F8-4018-BF5E-55BDBD0584A2}" type="sibTrans" cxnId="{3806648F-349B-4FEF-995C-77809B4A7FD3}">
      <dgm:prSet/>
      <dgm:spPr/>
      <dgm:t>
        <a:bodyPr/>
        <a:lstStyle/>
        <a:p>
          <a:endParaRPr lang="en-US">
            <a:solidFill>
              <a:schemeClr val="bg1"/>
            </a:solidFill>
          </a:endParaRPr>
        </a:p>
      </dgm:t>
    </dgm:pt>
    <dgm:pt modelId="{C1301259-0BCD-440B-A208-F6824F9A2DF2}">
      <dgm:prSet custT="1"/>
      <dgm:spPr/>
      <dgm:t>
        <a:bodyPr/>
        <a:lstStyle/>
        <a:p>
          <a:pPr>
            <a:lnSpc>
              <a:spcPct val="100000"/>
            </a:lnSpc>
          </a:pPr>
          <a:r>
            <a:rPr lang="en-GB" sz="1600" dirty="0">
              <a:solidFill>
                <a:schemeClr val="bg1"/>
              </a:solidFill>
            </a:rPr>
            <a:t>Do not forget that cryogenic test are long processes ( cool down and warm up are long and therefore no room for mistakes!</a:t>
          </a:r>
          <a:endParaRPr lang="en-US" sz="1600" dirty="0">
            <a:solidFill>
              <a:schemeClr val="bg1"/>
            </a:solidFill>
          </a:endParaRPr>
        </a:p>
      </dgm:t>
    </dgm:pt>
    <dgm:pt modelId="{01F3781F-0FA9-43C7-8BA1-6A55CD20FB91}" type="parTrans" cxnId="{A24694C2-E4B5-4D9D-B410-0342886E4AFA}">
      <dgm:prSet/>
      <dgm:spPr/>
      <dgm:t>
        <a:bodyPr/>
        <a:lstStyle/>
        <a:p>
          <a:endParaRPr lang="en-US">
            <a:solidFill>
              <a:schemeClr val="bg1"/>
            </a:solidFill>
          </a:endParaRPr>
        </a:p>
      </dgm:t>
    </dgm:pt>
    <dgm:pt modelId="{0448F25D-7D85-40CC-9182-F306AA6D69C1}" type="sibTrans" cxnId="{A24694C2-E4B5-4D9D-B410-0342886E4AFA}">
      <dgm:prSet/>
      <dgm:spPr/>
      <dgm:t>
        <a:bodyPr/>
        <a:lstStyle/>
        <a:p>
          <a:endParaRPr lang="en-US">
            <a:solidFill>
              <a:schemeClr val="bg1"/>
            </a:solidFill>
          </a:endParaRPr>
        </a:p>
      </dgm:t>
    </dgm:pt>
    <dgm:pt modelId="{96B9D2DD-7EBA-46A8-A0C7-97F013F51C1E}">
      <dgm:prSet custT="1"/>
      <dgm:spPr/>
      <dgm:t>
        <a:bodyPr/>
        <a:lstStyle/>
        <a:p>
          <a:pPr>
            <a:lnSpc>
              <a:spcPct val="100000"/>
            </a:lnSpc>
          </a:pPr>
          <a:r>
            <a:rPr lang="en-GB" sz="1600" dirty="0">
              <a:solidFill>
                <a:schemeClr val="bg1"/>
              </a:solidFill>
            </a:rPr>
            <a:t>you have to deal with vacuum, low temperature and high current</a:t>
          </a:r>
          <a:endParaRPr lang="en-US" sz="1600" dirty="0">
            <a:solidFill>
              <a:schemeClr val="bg1"/>
            </a:solidFill>
          </a:endParaRPr>
        </a:p>
      </dgm:t>
    </dgm:pt>
    <dgm:pt modelId="{5C7A8C9E-6DAF-42A5-9FE0-A75338869315}" type="parTrans" cxnId="{EE0D5113-6B70-4652-8F97-7D3F32242CD4}">
      <dgm:prSet/>
      <dgm:spPr/>
      <dgm:t>
        <a:bodyPr/>
        <a:lstStyle/>
        <a:p>
          <a:endParaRPr lang="en-US">
            <a:solidFill>
              <a:schemeClr val="bg1"/>
            </a:solidFill>
          </a:endParaRPr>
        </a:p>
      </dgm:t>
    </dgm:pt>
    <dgm:pt modelId="{A1C78A5D-A193-42E7-9302-05D21C7B62E2}" type="sibTrans" cxnId="{EE0D5113-6B70-4652-8F97-7D3F32242CD4}">
      <dgm:prSet/>
      <dgm:spPr/>
      <dgm:t>
        <a:bodyPr/>
        <a:lstStyle/>
        <a:p>
          <a:endParaRPr lang="en-US">
            <a:solidFill>
              <a:schemeClr val="bg1"/>
            </a:solidFill>
          </a:endParaRPr>
        </a:p>
      </dgm:t>
    </dgm:pt>
    <dgm:pt modelId="{A3D86CFA-DC44-4760-B0B1-CC72D66A2278}">
      <dgm:prSet custT="1"/>
      <dgm:spPr/>
      <dgm:t>
        <a:bodyPr/>
        <a:lstStyle/>
        <a:p>
          <a:pPr>
            <a:lnSpc>
              <a:spcPct val="100000"/>
            </a:lnSpc>
          </a:pPr>
          <a:r>
            <a:rPr lang="en-GB" sz="1600" dirty="0">
              <a:solidFill>
                <a:schemeClr val="bg1"/>
              </a:solidFill>
            </a:rPr>
            <a:t>Instrumentation is going thought several intermediate connections but they still need to bring the signals CLEAN out from the cryostat to communicate with the magnet</a:t>
          </a:r>
          <a:endParaRPr lang="en-US" sz="1600" dirty="0">
            <a:solidFill>
              <a:schemeClr val="bg1"/>
            </a:solidFill>
          </a:endParaRPr>
        </a:p>
      </dgm:t>
    </dgm:pt>
    <dgm:pt modelId="{B0E5C51C-8DA1-4513-9440-86A86AF97244}" type="parTrans" cxnId="{CC5BE298-518E-41B7-8BF4-9D337A6D035F}">
      <dgm:prSet/>
      <dgm:spPr/>
      <dgm:t>
        <a:bodyPr/>
        <a:lstStyle/>
        <a:p>
          <a:endParaRPr lang="en-US">
            <a:solidFill>
              <a:schemeClr val="bg1"/>
            </a:solidFill>
          </a:endParaRPr>
        </a:p>
      </dgm:t>
    </dgm:pt>
    <dgm:pt modelId="{45686F72-2689-4640-863E-EB42837DFEF0}" type="sibTrans" cxnId="{CC5BE298-518E-41B7-8BF4-9D337A6D035F}">
      <dgm:prSet/>
      <dgm:spPr/>
      <dgm:t>
        <a:bodyPr/>
        <a:lstStyle/>
        <a:p>
          <a:endParaRPr lang="en-US">
            <a:solidFill>
              <a:schemeClr val="bg1"/>
            </a:solidFill>
          </a:endParaRPr>
        </a:p>
      </dgm:t>
    </dgm:pt>
    <dgm:pt modelId="{2E2BF213-FAA0-4228-8F6B-D0080287E961}" type="pres">
      <dgm:prSet presAssocID="{0FB6EFB5-5FE7-49AB-8900-849681E943B3}" presName="root" presStyleCnt="0">
        <dgm:presLayoutVars>
          <dgm:dir/>
          <dgm:resizeHandles val="exact"/>
        </dgm:presLayoutVars>
      </dgm:prSet>
      <dgm:spPr/>
    </dgm:pt>
    <dgm:pt modelId="{DF35C986-1BE2-4CAD-9FEC-B9AEAF1A1B23}" type="pres">
      <dgm:prSet presAssocID="{8EEED566-2586-4366-B542-A28BFBAEA56E}" presName="compNode" presStyleCnt="0"/>
      <dgm:spPr/>
    </dgm:pt>
    <dgm:pt modelId="{34D7DCF3-4B41-4E59-A2A9-B6031D849D67}" type="pres">
      <dgm:prSet presAssocID="{8EEED566-2586-4366-B542-A28BFBAEA56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Irritant"/>
        </a:ext>
      </dgm:extLst>
    </dgm:pt>
    <dgm:pt modelId="{C46214CE-568D-45F7-97D3-5498DFB5D8D0}" type="pres">
      <dgm:prSet presAssocID="{8EEED566-2586-4366-B542-A28BFBAEA56E}" presName="spaceRect" presStyleCnt="0"/>
      <dgm:spPr/>
    </dgm:pt>
    <dgm:pt modelId="{4EA7D5B5-B8DA-4624-952A-83E9756B3E87}" type="pres">
      <dgm:prSet presAssocID="{8EEED566-2586-4366-B542-A28BFBAEA56E}" presName="textRect" presStyleLbl="revTx" presStyleIdx="0" presStyleCnt="4">
        <dgm:presLayoutVars>
          <dgm:chMax val="1"/>
          <dgm:chPref val="1"/>
        </dgm:presLayoutVars>
      </dgm:prSet>
      <dgm:spPr/>
    </dgm:pt>
    <dgm:pt modelId="{97AFF858-D9BD-4A02-967E-B80CE305D6C5}" type="pres">
      <dgm:prSet presAssocID="{96D6ABD3-D8F8-4018-BF5E-55BDBD0584A2}" presName="sibTrans" presStyleCnt="0"/>
      <dgm:spPr/>
    </dgm:pt>
    <dgm:pt modelId="{B4437CAC-041E-4A62-B516-670C544D43D0}" type="pres">
      <dgm:prSet presAssocID="{C1301259-0BCD-440B-A208-F6824F9A2DF2}" presName="compNode" presStyleCnt="0"/>
      <dgm:spPr/>
    </dgm:pt>
    <dgm:pt modelId="{1C15C3EB-B1BA-4EFB-ABDB-C71F678428E6}" type="pres">
      <dgm:prSet presAssocID="{C1301259-0BCD-440B-A208-F6824F9A2DF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ow Temperature"/>
        </a:ext>
      </dgm:extLst>
    </dgm:pt>
    <dgm:pt modelId="{CCA89540-B3E5-4DE2-844B-AD5845925CEC}" type="pres">
      <dgm:prSet presAssocID="{C1301259-0BCD-440B-A208-F6824F9A2DF2}" presName="spaceRect" presStyleCnt="0"/>
      <dgm:spPr/>
    </dgm:pt>
    <dgm:pt modelId="{BB0B5FFD-E739-4DBF-8431-19FD09D89416}" type="pres">
      <dgm:prSet presAssocID="{C1301259-0BCD-440B-A208-F6824F9A2DF2}" presName="textRect" presStyleLbl="revTx" presStyleIdx="1" presStyleCnt="4">
        <dgm:presLayoutVars>
          <dgm:chMax val="1"/>
          <dgm:chPref val="1"/>
        </dgm:presLayoutVars>
      </dgm:prSet>
      <dgm:spPr/>
    </dgm:pt>
    <dgm:pt modelId="{2D405E9E-E87F-4C7B-9935-35FB3BD6BF69}" type="pres">
      <dgm:prSet presAssocID="{0448F25D-7D85-40CC-9182-F306AA6D69C1}" presName="sibTrans" presStyleCnt="0"/>
      <dgm:spPr/>
    </dgm:pt>
    <dgm:pt modelId="{51A0DF1B-86CE-43BF-9DEB-A08AAC7F80E8}" type="pres">
      <dgm:prSet presAssocID="{96B9D2DD-7EBA-46A8-A0C7-97F013F51C1E}" presName="compNode" presStyleCnt="0"/>
      <dgm:spPr/>
    </dgm:pt>
    <dgm:pt modelId="{989AE305-A995-4A32-A2CD-C9A2C74754E4}" type="pres">
      <dgm:prSet presAssocID="{96B9D2DD-7EBA-46A8-A0C7-97F013F51C1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Thermometer"/>
        </a:ext>
      </dgm:extLst>
    </dgm:pt>
    <dgm:pt modelId="{B33F465B-6ABB-4001-A7B4-92042F5B79CD}" type="pres">
      <dgm:prSet presAssocID="{96B9D2DD-7EBA-46A8-A0C7-97F013F51C1E}" presName="spaceRect" presStyleCnt="0"/>
      <dgm:spPr/>
    </dgm:pt>
    <dgm:pt modelId="{7B608DA6-F74B-41A4-9E15-040E7B36B943}" type="pres">
      <dgm:prSet presAssocID="{96B9D2DD-7EBA-46A8-A0C7-97F013F51C1E}" presName="textRect" presStyleLbl="revTx" presStyleIdx="2" presStyleCnt="4">
        <dgm:presLayoutVars>
          <dgm:chMax val="1"/>
          <dgm:chPref val="1"/>
        </dgm:presLayoutVars>
      </dgm:prSet>
      <dgm:spPr/>
    </dgm:pt>
    <dgm:pt modelId="{1B1371C6-7BD3-4164-85A0-889E4F0AD4BA}" type="pres">
      <dgm:prSet presAssocID="{A1C78A5D-A193-42E7-9302-05D21C7B62E2}" presName="sibTrans" presStyleCnt="0"/>
      <dgm:spPr/>
    </dgm:pt>
    <dgm:pt modelId="{B9A0C2BB-7FA9-4CE4-B923-1EB8F6A45708}" type="pres">
      <dgm:prSet presAssocID="{A3D86CFA-DC44-4760-B0B1-CC72D66A2278}" presName="compNode" presStyleCnt="0"/>
      <dgm:spPr/>
    </dgm:pt>
    <dgm:pt modelId="{C45EE6F2-C155-4C09-8695-72EC395B88BE}" type="pres">
      <dgm:prSet presAssocID="{A3D86CFA-DC44-4760-B0B1-CC72D66A227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Magnet"/>
        </a:ext>
      </dgm:extLst>
    </dgm:pt>
    <dgm:pt modelId="{E6CF222D-4C5C-4CCB-92EF-1C473528F90F}" type="pres">
      <dgm:prSet presAssocID="{A3D86CFA-DC44-4760-B0B1-CC72D66A2278}" presName="spaceRect" presStyleCnt="0"/>
      <dgm:spPr/>
    </dgm:pt>
    <dgm:pt modelId="{2839B628-F0F5-46F2-99BF-677AE1179498}" type="pres">
      <dgm:prSet presAssocID="{A3D86CFA-DC44-4760-B0B1-CC72D66A2278}" presName="textRect" presStyleLbl="revTx" presStyleIdx="3" presStyleCnt="4">
        <dgm:presLayoutVars>
          <dgm:chMax val="1"/>
          <dgm:chPref val="1"/>
        </dgm:presLayoutVars>
      </dgm:prSet>
      <dgm:spPr/>
    </dgm:pt>
  </dgm:ptLst>
  <dgm:cxnLst>
    <dgm:cxn modelId="{EE0D5113-6B70-4652-8F97-7D3F32242CD4}" srcId="{0FB6EFB5-5FE7-49AB-8900-849681E943B3}" destId="{96B9D2DD-7EBA-46A8-A0C7-97F013F51C1E}" srcOrd="2" destOrd="0" parTransId="{5C7A8C9E-6DAF-42A5-9FE0-A75338869315}" sibTransId="{A1C78A5D-A193-42E7-9302-05D21C7B62E2}"/>
    <dgm:cxn modelId="{9EF0302E-6ED1-4AD0-B8ED-936E975B9B43}" type="presOf" srcId="{96B9D2DD-7EBA-46A8-A0C7-97F013F51C1E}" destId="{7B608DA6-F74B-41A4-9E15-040E7B36B943}" srcOrd="0" destOrd="0" presId="urn:microsoft.com/office/officeart/2018/2/layout/IconLabelList"/>
    <dgm:cxn modelId="{C34BA553-4838-4889-8326-E35A5CB08C5F}" type="presOf" srcId="{8EEED566-2586-4366-B542-A28BFBAEA56E}" destId="{4EA7D5B5-B8DA-4624-952A-83E9756B3E87}" srcOrd="0" destOrd="0" presId="urn:microsoft.com/office/officeart/2018/2/layout/IconLabelList"/>
    <dgm:cxn modelId="{3806648F-349B-4FEF-995C-77809B4A7FD3}" srcId="{0FB6EFB5-5FE7-49AB-8900-849681E943B3}" destId="{8EEED566-2586-4366-B542-A28BFBAEA56E}" srcOrd="0" destOrd="0" parTransId="{23240820-24B2-421B-A6D2-BF23FFFE344B}" sibTransId="{96D6ABD3-D8F8-4018-BF5E-55BDBD0584A2}"/>
    <dgm:cxn modelId="{56055290-8551-4C90-BB34-1942C29B6832}" type="presOf" srcId="{A3D86CFA-DC44-4760-B0B1-CC72D66A2278}" destId="{2839B628-F0F5-46F2-99BF-677AE1179498}" srcOrd="0" destOrd="0" presId="urn:microsoft.com/office/officeart/2018/2/layout/IconLabelList"/>
    <dgm:cxn modelId="{CC5BE298-518E-41B7-8BF4-9D337A6D035F}" srcId="{0FB6EFB5-5FE7-49AB-8900-849681E943B3}" destId="{A3D86CFA-DC44-4760-B0B1-CC72D66A2278}" srcOrd="3" destOrd="0" parTransId="{B0E5C51C-8DA1-4513-9440-86A86AF97244}" sibTransId="{45686F72-2689-4640-863E-EB42837DFEF0}"/>
    <dgm:cxn modelId="{A88087B5-0777-482A-86A8-57CA6450955E}" type="presOf" srcId="{0FB6EFB5-5FE7-49AB-8900-849681E943B3}" destId="{2E2BF213-FAA0-4228-8F6B-D0080287E961}" srcOrd="0" destOrd="0" presId="urn:microsoft.com/office/officeart/2018/2/layout/IconLabelList"/>
    <dgm:cxn modelId="{67F3B9B6-C8A9-480E-AE4D-B8F18450B7B2}" type="presOf" srcId="{C1301259-0BCD-440B-A208-F6824F9A2DF2}" destId="{BB0B5FFD-E739-4DBF-8431-19FD09D89416}" srcOrd="0" destOrd="0" presId="urn:microsoft.com/office/officeart/2018/2/layout/IconLabelList"/>
    <dgm:cxn modelId="{A24694C2-E4B5-4D9D-B410-0342886E4AFA}" srcId="{0FB6EFB5-5FE7-49AB-8900-849681E943B3}" destId="{C1301259-0BCD-440B-A208-F6824F9A2DF2}" srcOrd="1" destOrd="0" parTransId="{01F3781F-0FA9-43C7-8BA1-6A55CD20FB91}" sibTransId="{0448F25D-7D85-40CC-9182-F306AA6D69C1}"/>
    <dgm:cxn modelId="{99B31D48-22C2-4536-AE47-F05E35D7CFA2}" type="presParOf" srcId="{2E2BF213-FAA0-4228-8F6B-D0080287E961}" destId="{DF35C986-1BE2-4CAD-9FEC-B9AEAF1A1B23}" srcOrd="0" destOrd="0" presId="urn:microsoft.com/office/officeart/2018/2/layout/IconLabelList"/>
    <dgm:cxn modelId="{E35114B3-660D-4289-BCEE-D71265EFA900}" type="presParOf" srcId="{DF35C986-1BE2-4CAD-9FEC-B9AEAF1A1B23}" destId="{34D7DCF3-4B41-4E59-A2A9-B6031D849D67}" srcOrd="0" destOrd="0" presId="urn:microsoft.com/office/officeart/2018/2/layout/IconLabelList"/>
    <dgm:cxn modelId="{C0A76B04-C6A2-4428-99CC-B536FB8BE2AD}" type="presParOf" srcId="{DF35C986-1BE2-4CAD-9FEC-B9AEAF1A1B23}" destId="{C46214CE-568D-45F7-97D3-5498DFB5D8D0}" srcOrd="1" destOrd="0" presId="urn:microsoft.com/office/officeart/2018/2/layout/IconLabelList"/>
    <dgm:cxn modelId="{6A8450F9-3A36-4B10-8FD8-A130B55A30AF}" type="presParOf" srcId="{DF35C986-1BE2-4CAD-9FEC-B9AEAF1A1B23}" destId="{4EA7D5B5-B8DA-4624-952A-83E9756B3E87}" srcOrd="2" destOrd="0" presId="urn:microsoft.com/office/officeart/2018/2/layout/IconLabelList"/>
    <dgm:cxn modelId="{3ED56E9F-DA03-4F28-9C21-BAD79A279808}" type="presParOf" srcId="{2E2BF213-FAA0-4228-8F6B-D0080287E961}" destId="{97AFF858-D9BD-4A02-967E-B80CE305D6C5}" srcOrd="1" destOrd="0" presId="urn:microsoft.com/office/officeart/2018/2/layout/IconLabelList"/>
    <dgm:cxn modelId="{02A7A23C-13D9-4D95-BC78-597742AA9CA5}" type="presParOf" srcId="{2E2BF213-FAA0-4228-8F6B-D0080287E961}" destId="{B4437CAC-041E-4A62-B516-670C544D43D0}" srcOrd="2" destOrd="0" presId="urn:microsoft.com/office/officeart/2018/2/layout/IconLabelList"/>
    <dgm:cxn modelId="{C17E28C9-89B4-4554-871D-7895DFBBD0C7}" type="presParOf" srcId="{B4437CAC-041E-4A62-B516-670C544D43D0}" destId="{1C15C3EB-B1BA-4EFB-ABDB-C71F678428E6}" srcOrd="0" destOrd="0" presId="urn:microsoft.com/office/officeart/2018/2/layout/IconLabelList"/>
    <dgm:cxn modelId="{AA9AFC20-3FAA-4D20-9EC4-515F66A58714}" type="presParOf" srcId="{B4437CAC-041E-4A62-B516-670C544D43D0}" destId="{CCA89540-B3E5-4DE2-844B-AD5845925CEC}" srcOrd="1" destOrd="0" presId="urn:microsoft.com/office/officeart/2018/2/layout/IconLabelList"/>
    <dgm:cxn modelId="{FFAC4CEB-D577-4446-B696-531854DA797D}" type="presParOf" srcId="{B4437CAC-041E-4A62-B516-670C544D43D0}" destId="{BB0B5FFD-E739-4DBF-8431-19FD09D89416}" srcOrd="2" destOrd="0" presId="urn:microsoft.com/office/officeart/2018/2/layout/IconLabelList"/>
    <dgm:cxn modelId="{6FA96A7E-1CD9-47D3-9437-8408309711E1}" type="presParOf" srcId="{2E2BF213-FAA0-4228-8F6B-D0080287E961}" destId="{2D405E9E-E87F-4C7B-9935-35FB3BD6BF69}" srcOrd="3" destOrd="0" presId="urn:microsoft.com/office/officeart/2018/2/layout/IconLabelList"/>
    <dgm:cxn modelId="{AF0A5051-9284-4E76-8F11-9BCF52348D42}" type="presParOf" srcId="{2E2BF213-FAA0-4228-8F6B-D0080287E961}" destId="{51A0DF1B-86CE-43BF-9DEB-A08AAC7F80E8}" srcOrd="4" destOrd="0" presId="urn:microsoft.com/office/officeart/2018/2/layout/IconLabelList"/>
    <dgm:cxn modelId="{4DECDE93-8C3E-484F-8F64-5A64CA809818}" type="presParOf" srcId="{51A0DF1B-86CE-43BF-9DEB-A08AAC7F80E8}" destId="{989AE305-A995-4A32-A2CD-C9A2C74754E4}" srcOrd="0" destOrd="0" presId="urn:microsoft.com/office/officeart/2018/2/layout/IconLabelList"/>
    <dgm:cxn modelId="{EBE4E794-8C6E-4DD6-A33C-EDA59B2DEBCE}" type="presParOf" srcId="{51A0DF1B-86CE-43BF-9DEB-A08AAC7F80E8}" destId="{B33F465B-6ABB-4001-A7B4-92042F5B79CD}" srcOrd="1" destOrd="0" presId="urn:microsoft.com/office/officeart/2018/2/layout/IconLabelList"/>
    <dgm:cxn modelId="{B458DD54-1B9B-4AA9-A0AA-F08E5FA87068}" type="presParOf" srcId="{51A0DF1B-86CE-43BF-9DEB-A08AAC7F80E8}" destId="{7B608DA6-F74B-41A4-9E15-040E7B36B943}" srcOrd="2" destOrd="0" presId="urn:microsoft.com/office/officeart/2018/2/layout/IconLabelList"/>
    <dgm:cxn modelId="{8363E05C-98E5-4BE4-A3D0-E70739C59584}" type="presParOf" srcId="{2E2BF213-FAA0-4228-8F6B-D0080287E961}" destId="{1B1371C6-7BD3-4164-85A0-889E4F0AD4BA}" srcOrd="5" destOrd="0" presId="urn:microsoft.com/office/officeart/2018/2/layout/IconLabelList"/>
    <dgm:cxn modelId="{517D2945-9492-4AC2-9428-4406EC118A99}" type="presParOf" srcId="{2E2BF213-FAA0-4228-8F6B-D0080287E961}" destId="{B9A0C2BB-7FA9-4CE4-B923-1EB8F6A45708}" srcOrd="6" destOrd="0" presId="urn:microsoft.com/office/officeart/2018/2/layout/IconLabelList"/>
    <dgm:cxn modelId="{9BFA3129-9236-42D6-946A-1FFE0847E63B}" type="presParOf" srcId="{B9A0C2BB-7FA9-4CE4-B923-1EB8F6A45708}" destId="{C45EE6F2-C155-4C09-8695-72EC395B88BE}" srcOrd="0" destOrd="0" presId="urn:microsoft.com/office/officeart/2018/2/layout/IconLabelList"/>
    <dgm:cxn modelId="{3D430B0A-CD34-4FE2-8DA5-629FB58AFEDC}" type="presParOf" srcId="{B9A0C2BB-7FA9-4CE4-B923-1EB8F6A45708}" destId="{E6CF222D-4C5C-4CCB-92EF-1C473528F90F}" srcOrd="1" destOrd="0" presId="urn:microsoft.com/office/officeart/2018/2/layout/IconLabelList"/>
    <dgm:cxn modelId="{3A4045E6-85B1-4795-A7E8-39358236DB04}" type="presParOf" srcId="{B9A0C2BB-7FA9-4CE4-B923-1EB8F6A45708}" destId="{2839B628-F0F5-46F2-99BF-677AE117949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68A08E-6533-4B8E-83E8-51BA4546954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67C5ABF5-A9D4-418D-A2AA-159CB7663882}">
      <dgm:prSet/>
      <dgm:spPr/>
      <dgm:t>
        <a:bodyPr/>
        <a:lstStyle/>
        <a:p>
          <a:r>
            <a:rPr lang="en-GB" b="0" i="0" dirty="0"/>
            <a:t>Basics of Superconductivity</a:t>
          </a:r>
          <a:endParaRPr lang="en-US" dirty="0"/>
        </a:p>
      </dgm:t>
    </dgm:pt>
    <dgm:pt modelId="{C2878E27-C5C0-4067-91DF-196B31F82A1E}" type="parTrans" cxnId="{3F51A34F-6C22-47DD-A1FE-F69026EC6746}">
      <dgm:prSet/>
      <dgm:spPr/>
      <dgm:t>
        <a:bodyPr/>
        <a:lstStyle/>
        <a:p>
          <a:endParaRPr lang="en-US"/>
        </a:p>
      </dgm:t>
    </dgm:pt>
    <dgm:pt modelId="{DC89C8C1-FB6E-41A9-B64F-20E96BF8BF68}" type="sibTrans" cxnId="{3F51A34F-6C22-47DD-A1FE-F69026EC6746}">
      <dgm:prSet/>
      <dgm:spPr/>
      <dgm:t>
        <a:bodyPr/>
        <a:lstStyle/>
        <a:p>
          <a:endParaRPr lang="en-US"/>
        </a:p>
      </dgm:t>
    </dgm:pt>
    <dgm:pt modelId="{26CEE95E-644F-47DE-BB40-CAAA44ABB6D9}">
      <dgm:prSet/>
      <dgm:spPr/>
      <dgm:t>
        <a:bodyPr/>
        <a:lstStyle/>
        <a:p>
          <a:r>
            <a:rPr lang="en-GB" b="0" i="0" dirty="0">
              <a:solidFill>
                <a:schemeClr val="tx1"/>
              </a:solidFill>
            </a:rPr>
            <a:t>Few Relevant Features of Superconducting magnets</a:t>
          </a:r>
          <a:endParaRPr lang="en-US" dirty="0"/>
        </a:p>
      </dgm:t>
    </dgm:pt>
    <dgm:pt modelId="{141FEA12-73D3-4689-96F6-829CA6E8C92E}" type="parTrans" cxnId="{53A6236E-1342-4663-BAE5-19A47865C9AF}">
      <dgm:prSet/>
      <dgm:spPr/>
      <dgm:t>
        <a:bodyPr/>
        <a:lstStyle/>
        <a:p>
          <a:endParaRPr lang="en-US"/>
        </a:p>
      </dgm:t>
    </dgm:pt>
    <dgm:pt modelId="{B5AD44FA-140A-4FE9-8302-B8D9FBB945D6}" type="sibTrans" cxnId="{53A6236E-1342-4663-BAE5-19A47865C9AF}">
      <dgm:prSet/>
      <dgm:spPr/>
      <dgm:t>
        <a:bodyPr/>
        <a:lstStyle/>
        <a:p>
          <a:endParaRPr lang="en-US"/>
        </a:p>
      </dgm:t>
    </dgm:pt>
    <dgm:pt modelId="{0FB7425B-8A25-4356-808C-47312FCA65BE}">
      <dgm:prSet/>
      <dgm:spPr/>
      <dgm:t>
        <a:bodyPr/>
        <a:lstStyle/>
        <a:p>
          <a:r>
            <a:rPr lang="en-GB" b="0" i="0" dirty="0"/>
            <a:t>Measurements: why and how?</a:t>
          </a:r>
          <a:endParaRPr lang="en-US" dirty="0"/>
        </a:p>
      </dgm:t>
    </dgm:pt>
    <dgm:pt modelId="{277570AE-4F46-4337-9D44-EF7128F0CA25}" type="parTrans" cxnId="{9EA914FE-D991-4C9C-A9BD-B796CA523A33}">
      <dgm:prSet/>
      <dgm:spPr/>
      <dgm:t>
        <a:bodyPr/>
        <a:lstStyle/>
        <a:p>
          <a:endParaRPr lang="en-US"/>
        </a:p>
      </dgm:t>
    </dgm:pt>
    <dgm:pt modelId="{8F614F59-4DC9-4C1D-8F74-F3F9BF97A570}" type="sibTrans" cxnId="{9EA914FE-D991-4C9C-A9BD-B796CA523A33}">
      <dgm:prSet/>
      <dgm:spPr/>
      <dgm:t>
        <a:bodyPr/>
        <a:lstStyle/>
        <a:p>
          <a:endParaRPr lang="en-US"/>
        </a:p>
      </dgm:t>
    </dgm:pt>
    <dgm:pt modelId="{1D8263AA-42FD-42CB-A2C3-B4A92CA7CAE7}">
      <dgm:prSet/>
      <dgm:spPr>
        <a:solidFill>
          <a:schemeClr val="accent2"/>
        </a:solidFill>
      </dgm:spPr>
      <dgm:t>
        <a:bodyPr/>
        <a:lstStyle/>
        <a:p>
          <a:r>
            <a:rPr lang="en-GB" b="0" i="0" dirty="0"/>
            <a:t>Test Stand and their components</a:t>
          </a:r>
          <a:endParaRPr lang="en-US" dirty="0"/>
        </a:p>
      </dgm:t>
    </dgm:pt>
    <dgm:pt modelId="{74D28327-1FF9-4FE5-9397-EFF54659410A}" type="parTrans" cxnId="{F8DE85EE-B15C-4A54-93CD-E8574619248A}">
      <dgm:prSet/>
      <dgm:spPr/>
      <dgm:t>
        <a:bodyPr/>
        <a:lstStyle/>
        <a:p>
          <a:endParaRPr lang="en-US"/>
        </a:p>
      </dgm:t>
    </dgm:pt>
    <dgm:pt modelId="{7F26502F-B81F-4367-9F54-9D8B240F4190}" type="sibTrans" cxnId="{F8DE85EE-B15C-4A54-93CD-E8574619248A}">
      <dgm:prSet/>
      <dgm:spPr/>
      <dgm:t>
        <a:bodyPr/>
        <a:lstStyle/>
        <a:p>
          <a:endParaRPr lang="en-US"/>
        </a:p>
      </dgm:t>
    </dgm:pt>
    <dgm:pt modelId="{420D6992-F0D7-43CD-88F7-39A1750B982A}">
      <dgm:prSet/>
      <dgm:spPr/>
      <dgm:t>
        <a:bodyPr/>
        <a:lstStyle/>
        <a:p>
          <a:r>
            <a:rPr lang="en-GB" b="0" i="0"/>
            <a:t>Summary and References</a:t>
          </a:r>
          <a:endParaRPr lang="en-US"/>
        </a:p>
      </dgm:t>
    </dgm:pt>
    <dgm:pt modelId="{125B9BBE-FFD1-47D2-B1DE-5BAADFD2857B}" type="parTrans" cxnId="{599541E0-9A3D-427F-9C09-02F43E342EC6}">
      <dgm:prSet/>
      <dgm:spPr/>
      <dgm:t>
        <a:bodyPr/>
        <a:lstStyle/>
        <a:p>
          <a:endParaRPr lang="en-US"/>
        </a:p>
      </dgm:t>
    </dgm:pt>
    <dgm:pt modelId="{05877DD7-B398-461F-B8A4-EF8E13825E2A}" type="sibTrans" cxnId="{599541E0-9A3D-427F-9C09-02F43E342EC6}">
      <dgm:prSet/>
      <dgm:spPr/>
      <dgm:t>
        <a:bodyPr/>
        <a:lstStyle/>
        <a:p>
          <a:endParaRPr lang="en-US"/>
        </a:p>
      </dgm:t>
    </dgm:pt>
    <dgm:pt modelId="{3242017D-5E51-0D41-9EEA-436A39806F31}" type="pres">
      <dgm:prSet presAssocID="{B368A08E-6533-4B8E-83E8-51BA45469542}" presName="vert0" presStyleCnt="0">
        <dgm:presLayoutVars>
          <dgm:dir/>
          <dgm:animOne val="branch"/>
          <dgm:animLvl val="lvl"/>
        </dgm:presLayoutVars>
      </dgm:prSet>
      <dgm:spPr/>
    </dgm:pt>
    <dgm:pt modelId="{35DBF995-D4BF-2840-B79C-F4C5AF94E110}" type="pres">
      <dgm:prSet presAssocID="{67C5ABF5-A9D4-418D-A2AA-159CB7663882}" presName="thickLine" presStyleLbl="alignNode1" presStyleIdx="0" presStyleCnt="5"/>
      <dgm:spPr/>
    </dgm:pt>
    <dgm:pt modelId="{8A0F0E68-D840-6145-BF36-5F4E5595A21E}" type="pres">
      <dgm:prSet presAssocID="{67C5ABF5-A9D4-418D-A2AA-159CB7663882}" presName="horz1" presStyleCnt="0"/>
      <dgm:spPr/>
    </dgm:pt>
    <dgm:pt modelId="{3BA3A143-E8EE-574F-BD6C-8901C29FD0AF}" type="pres">
      <dgm:prSet presAssocID="{67C5ABF5-A9D4-418D-A2AA-159CB7663882}" presName="tx1" presStyleLbl="revTx" presStyleIdx="0" presStyleCnt="5"/>
      <dgm:spPr/>
    </dgm:pt>
    <dgm:pt modelId="{7FF75CD4-3B84-7F4B-BE89-D101CEC2F212}" type="pres">
      <dgm:prSet presAssocID="{67C5ABF5-A9D4-418D-A2AA-159CB7663882}" presName="vert1" presStyleCnt="0"/>
      <dgm:spPr/>
    </dgm:pt>
    <dgm:pt modelId="{CE052E06-CD64-844F-9430-5ED8E381764A}" type="pres">
      <dgm:prSet presAssocID="{26CEE95E-644F-47DE-BB40-CAAA44ABB6D9}" presName="thickLine" presStyleLbl="alignNode1" presStyleIdx="1" presStyleCnt="5"/>
      <dgm:spPr/>
    </dgm:pt>
    <dgm:pt modelId="{90991360-3430-4D49-BC17-628A88EF585A}" type="pres">
      <dgm:prSet presAssocID="{26CEE95E-644F-47DE-BB40-CAAA44ABB6D9}" presName="horz1" presStyleCnt="0"/>
      <dgm:spPr/>
    </dgm:pt>
    <dgm:pt modelId="{8280AD1F-F90A-8149-981E-DC6C3C4F345A}" type="pres">
      <dgm:prSet presAssocID="{26CEE95E-644F-47DE-BB40-CAAA44ABB6D9}" presName="tx1" presStyleLbl="revTx" presStyleIdx="1" presStyleCnt="5"/>
      <dgm:spPr/>
    </dgm:pt>
    <dgm:pt modelId="{FD8F0CFD-D584-8648-91BF-32649A79FDE3}" type="pres">
      <dgm:prSet presAssocID="{26CEE95E-644F-47DE-BB40-CAAA44ABB6D9}" presName="vert1" presStyleCnt="0"/>
      <dgm:spPr/>
    </dgm:pt>
    <dgm:pt modelId="{4453E1B3-886B-D846-A58B-CFCB7A1104C2}" type="pres">
      <dgm:prSet presAssocID="{0FB7425B-8A25-4356-808C-47312FCA65BE}" presName="thickLine" presStyleLbl="alignNode1" presStyleIdx="2" presStyleCnt="5"/>
      <dgm:spPr/>
    </dgm:pt>
    <dgm:pt modelId="{65528BA1-F633-C142-AB7B-18D5D1315AF5}" type="pres">
      <dgm:prSet presAssocID="{0FB7425B-8A25-4356-808C-47312FCA65BE}" presName="horz1" presStyleCnt="0"/>
      <dgm:spPr/>
    </dgm:pt>
    <dgm:pt modelId="{7C2AE706-4284-D74C-BEA0-9D1D194BACA0}" type="pres">
      <dgm:prSet presAssocID="{0FB7425B-8A25-4356-808C-47312FCA65BE}" presName="tx1" presStyleLbl="revTx" presStyleIdx="2" presStyleCnt="5"/>
      <dgm:spPr/>
    </dgm:pt>
    <dgm:pt modelId="{535BE028-6A20-334F-A54F-8F8BAB9D7278}" type="pres">
      <dgm:prSet presAssocID="{0FB7425B-8A25-4356-808C-47312FCA65BE}" presName="vert1" presStyleCnt="0"/>
      <dgm:spPr/>
    </dgm:pt>
    <dgm:pt modelId="{B7CA5B66-C91A-4E4B-BD9C-06291D2A0ACB}" type="pres">
      <dgm:prSet presAssocID="{1D8263AA-42FD-42CB-A2C3-B4A92CA7CAE7}" presName="thickLine" presStyleLbl="alignNode1" presStyleIdx="3" presStyleCnt="5"/>
      <dgm:spPr/>
    </dgm:pt>
    <dgm:pt modelId="{83FEA20C-24F9-564B-B982-CFE4946CDC57}" type="pres">
      <dgm:prSet presAssocID="{1D8263AA-42FD-42CB-A2C3-B4A92CA7CAE7}" presName="horz1" presStyleCnt="0"/>
      <dgm:spPr/>
    </dgm:pt>
    <dgm:pt modelId="{FA61D812-0853-5144-8F80-886A7B79483A}" type="pres">
      <dgm:prSet presAssocID="{1D8263AA-42FD-42CB-A2C3-B4A92CA7CAE7}" presName="tx1" presStyleLbl="revTx" presStyleIdx="3" presStyleCnt="5"/>
      <dgm:spPr/>
    </dgm:pt>
    <dgm:pt modelId="{65641C3B-0E71-054D-AEB8-525E506A3A2F}" type="pres">
      <dgm:prSet presAssocID="{1D8263AA-42FD-42CB-A2C3-B4A92CA7CAE7}" presName="vert1" presStyleCnt="0"/>
      <dgm:spPr/>
    </dgm:pt>
    <dgm:pt modelId="{CADBE149-E692-3B4B-B7E6-6043FFDCB685}" type="pres">
      <dgm:prSet presAssocID="{420D6992-F0D7-43CD-88F7-39A1750B982A}" presName="thickLine" presStyleLbl="alignNode1" presStyleIdx="4" presStyleCnt="5"/>
      <dgm:spPr/>
    </dgm:pt>
    <dgm:pt modelId="{485B79E2-95EC-554D-A5CD-BD76D232B109}" type="pres">
      <dgm:prSet presAssocID="{420D6992-F0D7-43CD-88F7-39A1750B982A}" presName="horz1" presStyleCnt="0"/>
      <dgm:spPr/>
    </dgm:pt>
    <dgm:pt modelId="{DACB6A86-D5BF-DB45-A3EA-175514A25EF3}" type="pres">
      <dgm:prSet presAssocID="{420D6992-F0D7-43CD-88F7-39A1750B982A}" presName="tx1" presStyleLbl="revTx" presStyleIdx="4" presStyleCnt="5"/>
      <dgm:spPr/>
    </dgm:pt>
    <dgm:pt modelId="{09D83063-9DDD-9142-88EB-87581D20702E}" type="pres">
      <dgm:prSet presAssocID="{420D6992-F0D7-43CD-88F7-39A1750B982A}" presName="vert1" presStyleCnt="0"/>
      <dgm:spPr/>
    </dgm:pt>
  </dgm:ptLst>
  <dgm:cxnLst>
    <dgm:cxn modelId="{EE96660B-C8A5-0246-BAAC-5453AD3F4075}" type="presOf" srcId="{1D8263AA-42FD-42CB-A2C3-B4A92CA7CAE7}" destId="{FA61D812-0853-5144-8F80-886A7B79483A}" srcOrd="0" destOrd="0" presId="urn:microsoft.com/office/officeart/2008/layout/LinedList"/>
    <dgm:cxn modelId="{04749721-0214-1B49-98A2-F567AAB8FEA3}" type="presOf" srcId="{0FB7425B-8A25-4356-808C-47312FCA65BE}" destId="{7C2AE706-4284-D74C-BEA0-9D1D194BACA0}" srcOrd="0" destOrd="0" presId="urn:microsoft.com/office/officeart/2008/layout/LinedList"/>
    <dgm:cxn modelId="{6520A34D-4993-544F-97D3-71383CB1FF00}" type="presOf" srcId="{67C5ABF5-A9D4-418D-A2AA-159CB7663882}" destId="{3BA3A143-E8EE-574F-BD6C-8901C29FD0AF}" srcOrd="0" destOrd="0" presId="urn:microsoft.com/office/officeart/2008/layout/LinedList"/>
    <dgm:cxn modelId="{3F51A34F-6C22-47DD-A1FE-F69026EC6746}" srcId="{B368A08E-6533-4B8E-83E8-51BA45469542}" destId="{67C5ABF5-A9D4-418D-A2AA-159CB7663882}" srcOrd="0" destOrd="0" parTransId="{C2878E27-C5C0-4067-91DF-196B31F82A1E}" sibTransId="{DC89C8C1-FB6E-41A9-B64F-20E96BF8BF68}"/>
    <dgm:cxn modelId="{51A3A458-2F92-7244-B7B8-2AAE7AF864D0}" type="presOf" srcId="{B368A08E-6533-4B8E-83E8-51BA45469542}" destId="{3242017D-5E51-0D41-9EEA-436A39806F31}" srcOrd="0" destOrd="0" presId="urn:microsoft.com/office/officeart/2008/layout/LinedList"/>
    <dgm:cxn modelId="{B21DD859-659B-CA49-9788-F9163E3F9F85}" type="presOf" srcId="{420D6992-F0D7-43CD-88F7-39A1750B982A}" destId="{DACB6A86-D5BF-DB45-A3EA-175514A25EF3}" srcOrd="0" destOrd="0" presId="urn:microsoft.com/office/officeart/2008/layout/LinedList"/>
    <dgm:cxn modelId="{53A6236E-1342-4663-BAE5-19A47865C9AF}" srcId="{B368A08E-6533-4B8E-83E8-51BA45469542}" destId="{26CEE95E-644F-47DE-BB40-CAAA44ABB6D9}" srcOrd="1" destOrd="0" parTransId="{141FEA12-73D3-4689-96F6-829CA6E8C92E}" sibTransId="{B5AD44FA-140A-4FE9-8302-B8D9FBB945D6}"/>
    <dgm:cxn modelId="{687752A3-3BB9-8347-A106-32EDC08F8A14}" type="presOf" srcId="{26CEE95E-644F-47DE-BB40-CAAA44ABB6D9}" destId="{8280AD1F-F90A-8149-981E-DC6C3C4F345A}" srcOrd="0" destOrd="0" presId="urn:microsoft.com/office/officeart/2008/layout/LinedList"/>
    <dgm:cxn modelId="{599541E0-9A3D-427F-9C09-02F43E342EC6}" srcId="{B368A08E-6533-4B8E-83E8-51BA45469542}" destId="{420D6992-F0D7-43CD-88F7-39A1750B982A}" srcOrd="4" destOrd="0" parTransId="{125B9BBE-FFD1-47D2-B1DE-5BAADFD2857B}" sibTransId="{05877DD7-B398-461F-B8A4-EF8E13825E2A}"/>
    <dgm:cxn modelId="{F8DE85EE-B15C-4A54-93CD-E8574619248A}" srcId="{B368A08E-6533-4B8E-83E8-51BA45469542}" destId="{1D8263AA-42FD-42CB-A2C3-B4A92CA7CAE7}" srcOrd="3" destOrd="0" parTransId="{74D28327-1FF9-4FE5-9397-EFF54659410A}" sibTransId="{7F26502F-B81F-4367-9F54-9D8B240F4190}"/>
    <dgm:cxn modelId="{9EA914FE-D991-4C9C-A9BD-B796CA523A33}" srcId="{B368A08E-6533-4B8E-83E8-51BA45469542}" destId="{0FB7425B-8A25-4356-808C-47312FCA65BE}" srcOrd="2" destOrd="0" parTransId="{277570AE-4F46-4337-9D44-EF7128F0CA25}" sibTransId="{8F614F59-4DC9-4C1D-8F74-F3F9BF97A570}"/>
    <dgm:cxn modelId="{46D36C34-549A-6144-AA80-D71DC532116A}" type="presParOf" srcId="{3242017D-5E51-0D41-9EEA-436A39806F31}" destId="{35DBF995-D4BF-2840-B79C-F4C5AF94E110}" srcOrd="0" destOrd="0" presId="urn:microsoft.com/office/officeart/2008/layout/LinedList"/>
    <dgm:cxn modelId="{DC7F5E3A-0F22-B049-B4A5-529515743CAF}" type="presParOf" srcId="{3242017D-5E51-0D41-9EEA-436A39806F31}" destId="{8A0F0E68-D840-6145-BF36-5F4E5595A21E}" srcOrd="1" destOrd="0" presId="urn:microsoft.com/office/officeart/2008/layout/LinedList"/>
    <dgm:cxn modelId="{B9691AA2-86B0-FC44-9D49-DC1FE757DE6C}" type="presParOf" srcId="{8A0F0E68-D840-6145-BF36-5F4E5595A21E}" destId="{3BA3A143-E8EE-574F-BD6C-8901C29FD0AF}" srcOrd="0" destOrd="0" presId="urn:microsoft.com/office/officeart/2008/layout/LinedList"/>
    <dgm:cxn modelId="{D0A32917-0769-984C-BC71-E46956DE61B7}" type="presParOf" srcId="{8A0F0E68-D840-6145-BF36-5F4E5595A21E}" destId="{7FF75CD4-3B84-7F4B-BE89-D101CEC2F212}" srcOrd="1" destOrd="0" presId="urn:microsoft.com/office/officeart/2008/layout/LinedList"/>
    <dgm:cxn modelId="{A2B19F93-C829-1D47-83FE-A5D24C85C330}" type="presParOf" srcId="{3242017D-5E51-0D41-9EEA-436A39806F31}" destId="{CE052E06-CD64-844F-9430-5ED8E381764A}" srcOrd="2" destOrd="0" presId="urn:microsoft.com/office/officeart/2008/layout/LinedList"/>
    <dgm:cxn modelId="{3677AF87-8915-BD42-851B-0E56E12014E4}" type="presParOf" srcId="{3242017D-5E51-0D41-9EEA-436A39806F31}" destId="{90991360-3430-4D49-BC17-628A88EF585A}" srcOrd="3" destOrd="0" presId="urn:microsoft.com/office/officeart/2008/layout/LinedList"/>
    <dgm:cxn modelId="{E939C098-9511-F646-8693-7EF78A8567AD}" type="presParOf" srcId="{90991360-3430-4D49-BC17-628A88EF585A}" destId="{8280AD1F-F90A-8149-981E-DC6C3C4F345A}" srcOrd="0" destOrd="0" presId="urn:microsoft.com/office/officeart/2008/layout/LinedList"/>
    <dgm:cxn modelId="{CD281921-2A35-9145-A35F-1C4799A577F9}" type="presParOf" srcId="{90991360-3430-4D49-BC17-628A88EF585A}" destId="{FD8F0CFD-D584-8648-91BF-32649A79FDE3}" srcOrd="1" destOrd="0" presId="urn:microsoft.com/office/officeart/2008/layout/LinedList"/>
    <dgm:cxn modelId="{FBB37578-EB7C-9642-A212-6285BE1E15D9}" type="presParOf" srcId="{3242017D-5E51-0D41-9EEA-436A39806F31}" destId="{4453E1B3-886B-D846-A58B-CFCB7A1104C2}" srcOrd="4" destOrd="0" presId="urn:microsoft.com/office/officeart/2008/layout/LinedList"/>
    <dgm:cxn modelId="{6478E643-4D6A-7F43-80FC-AABA8FF4A9DA}" type="presParOf" srcId="{3242017D-5E51-0D41-9EEA-436A39806F31}" destId="{65528BA1-F633-C142-AB7B-18D5D1315AF5}" srcOrd="5" destOrd="0" presId="urn:microsoft.com/office/officeart/2008/layout/LinedList"/>
    <dgm:cxn modelId="{49B9505E-D56A-6045-9E09-7C229DFA4CDD}" type="presParOf" srcId="{65528BA1-F633-C142-AB7B-18D5D1315AF5}" destId="{7C2AE706-4284-D74C-BEA0-9D1D194BACA0}" srcOrd="0" destOrd="0" presId="urn:microsoft.com/office/officeart/2008/layout/LinedList"/>
    <dgm:cxn modelId="{56642C8D-14AC-9040-AD31-5CD3ED46426F}" type="presParOf" srcId="{65528BA1-F633-C142-AB7B-18D5D1315AF5}" destId="{535BE028-6A20-334F-A54F-8F8BAB9D7278}" srcOrd="1" destOrd="0" presId="urn:microsoft.com/office/officeart/2008/layout/LinedList"/>
    <dgm:cxn modelId="{D209BD17-1E35-F948-8518-660C359DCCBD}" type="presParOf" srcId="{3242017D-5E51-0D41-9EEA-436A39806F31}" destId="{B7CA5B66-C91A-4E4B-BD9C-06291D2A0ACB}" srcOrd="6" destOrd="0" presId="urn:microsoft.com/office/officeart/2008/layout/LinedList"/>
    <dgm:cxn modelId="{8E36D3CA-E9D7-1A49-9943-B10BBA53632F}" type="presParOf" srcId="{3242017D-5E51-0D41-9EEA-436A39806F31}" destId="{83FEA20C-24F9-564B-B982-CFE4946CDC57}" srcOrd="7" destOrd="0" presId="urn:microsoft.com/office/officeart/2008/layout/LinedList"/>
    <dgm:cxn modelId="{20B8AFB2-114B-014D-8CB6-B50B77B4BABD}" type="presParOf" srcId="{83FEA20C-24F9-564B-B982-CFE4946CDC57}" destId="{FA61D812-0853-5144-8F80-886A7B79483A}" srcOrd="0" destOrd="0" presId="urn:microsoft.com/office/officeart/2008/layout/LinedList"/>
    <dgm:cxn modelId="{CB5C07A9-EC1D-0742-8453-07AA0FD15BE9}" type="presParOf" srcId="{83FEA20C-24F9-564B-B982-CFE4946CDC57}" destId="{65641C3B-0E71-054D-AEB8-525E506A3A2F}" srcOrd="1" destOrd="0" presId="urn:microsoft.com/office/officeart/2008/layout/LinedList"/>
    <dgm:cxn modelId="{A421838B-278C-AE4A-B042-6D6CBAC56EC3}" type="presParOf" srcId="{3242017D-5E51-0D41-9EEA-436A39806F31}" destId="{CADBE149-E692-3B4B-B7E6-6043FFDCB685}" srcOrd="8" destOrd="0" presId="urn:microsoft.com/office/officeart/2008/layout/LinedList"/>
    <dgm:cxn modelId="{D73AB81A-E198-DC4E-BA9A-B6C42F3DD198}" type="presParOf" srcId="{3242017D-5E51-0D41-9EEA-436A39806F31}" destId="{485B79E2-95EC-554D-A5CD-BD76D232B109}" srcOrd="9" destOrd="0" presId="urn:microsoft.com/office/officeart/2008/layout/LinedList"/>
    <dgm:cxn modelId="{3608AFCA-BD0A-6146-87FF-5D6E5E933F69}" type="presParOf" srcId="{485B79E2-95EC-554D-A5CD-BD76D232B109}" destId="{DACB6A86-D5BF-DB45-A3EA-175514A25EF3}" srcOrd="0" destOrd="0" presId="urn:microsoft.com/office/officeart/2008/layout/LinedList"/>
    <dgm:cxn modelId="{991E7F72-DBC2-8147-91B0-5A59ABCE4432}" type="presParOf" srcId="{485B79E2-95EC-554D-A5CD-BD76D232B109}" destId="{09D83063-9DDD-9142-88EB-87581D2070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68A08E-6533-4B8E-83E8-51BA4546954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en-US"/>
        </a:p>
      </dgm:t>
    </dgm:pt>
    <dgm:pt modelId="{67C5ABF5-A9D4-418D-A2AA-159CB7663882}">
      <dgm:prSet/>
      <dgm:spPr/>
      <dgm:t>
        <a:bodyPr/>
        <a:lstStyle/>
        <a:p>
          <a:r>
            <a:rPr lang="en-GB" b="0" i="0" dirty="0"/>
            <a:t>Basics of Superconductivity</a:t>
          </a:r>
          <a:endParaRPr lang="en-US" dirty="0"/>
        </a:p>
      </dgm:t>
    </dgm:pt>
    <dgm:pt modelId="{C2878E27-C5C0-4067-91DF-196B31F82A1E}" type="parTrans" cxnId="{3F51A34F-6C22-47DD-A1FE-F69026EC6746}">
      <dgm:prSet/>
      <dgm:spPr/>
      <dgm:t>
        <a:bodyPr/>
        <a:lstStyle/>
        <a:p>
          <a:endParaRPr lang="en-US"/>
        </a:p>
      </dgm:t>
    </dgm:pt>
    <dgm:pt modelId="{DC89C8C1-FB6E-41A9-B64F-20E96BF8BF68}" type="sibTrans" cxnId="{3F51A34F-6C22-47DD-A1FE-F69026EC6746}">
      <dgm:prSet/>
      <dgm:spPr/>
      <dgm:t>
        <a:bodyPr/>
        <a:lstStyle/>
        <a:p>
          <a:endParaRPr lang="en-US"/>
        </a:p>
      </dgm:t>
    </dgm:pt>
    <dgm:pt modelId="{26CEE95E-644F-47DE-BB40-CAAA44ABB6D9}">
      <dgm:prSet/>
      <dgm:spPr/>
      <dgm:t>
        <a:bodyPr/>
        <a:lstStyle/>
        <a:p>
          <a:r>
            <a:rPr lang="en-GB" b="0" i="0" dirty="0">
              <a:solidFill>
                <a:schemeClr val="tx1"/>
              </a:solidFill>
            </a:rPr>
            <a:t>Few Relevant Features of Superconducting magnets</a:t>
          </a:r>
          <a:endParaRPr lang="en-US" dirty="0"/>
        </a:p>
      </dgm:t>
    </dgm:pt>
    <dgm:pt modelId="{141FEA12-73D3-4689-96F6-829CA6E8C92E}" type="parTrans" cxnId="{53A6236E-1342-4663-BAE5-19A47865C9AF}">
      <dgm:prSet/>
      <dgm:spPr/>
      <dgm:t>
        <a:bodyPr/>
        <a:lstStyle/>
        <a:p>
          <a:endParaRPr lang="en-US"/>
        </a:p>
      </dgm:t>
    </dgm:pt>
    <dgm:pt modelId="{B5AD44FA-140A-4FE9-8302-B8D9FBB945D6}" type="sibTrans" cxnId="{53A6236E-1342-4663-BAE5-19A47865C9AF}">
      <dgm:prSet/>
      <dgm:spPr/>
      <dgm:t>
        <a:bodyPr/>
        <a:lstStyle/>
        <a:p>
          <a:endParaRPr lang="en-US"/>
        </a:p>
      </dgm:t>
    </dgm:pt>
    <dgm:pt modelId="{0FB7425B-8A25-4356-808C-47312FCA65BE}">
      <dgm:prSet/>
      <dgm:spPr/>
      <dgm:t>
        <a:bodyPr/>
        <a:lstStyle/>
        <a:p>
          <a:r>
            <a:rPr lang="en-GB" b="0" i="0" dirty="0"/>
            <a:t>Measurements; why and how?</a:t>
          </a:r>
          <a:endParaRPr lang="en-US" dirty="0"/>
        </a:p>
      </dgm:t>
    </dgm:pt>
    <dgm:pt modelId="{277570AE-4F46-4337-9D44-EF7128F0CA25}" type="parTrans" cxnId="{9EA914FE-D991-4C9C-A9BD-B796CA523A33}">
      <dgm:prSet/>
      <dgm:spPr/>
      <dgm:t>
        <a:bodyPr/>
        <a:lstStyle/>
        <a:p>
          <a:endParaRPr lang="en-US"/>
        </a:p>
      </dgm:t>
    </dgm:pt>
    <dgm:pt modelId="{8F614F59-4DC9-4C1D-8F74-F3F9BF97A570}" type="sibTrans" cxnId="{9EA914FE-D991-4C9C-A9BD-B796CA523A33}">
      <dgm:prSet/>
      <dgm:spPr/>
      <dgm:t>
        <a:bodyPr/>
        <a:lstStyle/>
        <a:p>
          <a:endParaRPr lang="en-US"/>
        </a:p>
      </dgm:t>
    </dgm:pt>
    <dgm:pt modelId="{1D8263AA-42FD-42CB-A2C3-B4A92CA7CAE7}">
      <dgm:prSet/>
      <dgm:spPr/>
      <dgm:t>
        <a:bodyPr/>
        <a:lstStyle/>
        <a:p>
          <a:r>
            <a:rPr lang="en-GB" b="0" i="0"/>
            <a:t>Test Stand and their components</a:t>
          </a:r>
          <a:endParaRPr lang="en-US"/>
        </a:p>
      </dgm:t>
    </dgm:pt>
    <dgm:pt modelId="{74D28327-1FF9-4FE5-9397-EFF54659410A}" type="parTrans" cxnId="{F8DE85EE-B15C-4A54-93CD-E8574619248A}">
      <dgm:prSet/>
      <dgm:spPr/>
      <dgm:t>
        <a:bodyPr/>
        <a:lstStyle/>
        <a:p>
          <a:endParaRPr lang="en-US"/>
        </a:p>
      </dgm:t>
    </dgm:pt>
    <dgm:pt modelId="{7F26502F-B81F-4367-9F54-9D8B240F4190}" type="sibTrans" cxnId="{F8DE85EE-B15C-4A54-93CD-E8574619248A}">
      <dgm:prSet/>
      <dgm:spPr/>
      <dgm:t>
        <a:bodyPr/>
        <a:lstStyle/>
        <a:p>
          <a:endParaRPr lang="en-US"/>
        </a:p>
      </dgm:t>
    </dgm:pt>
    <dgm:pt modelId="{420D6992-F0D7-43CD-88F7-39A1750B982A}">
      <dgm:prSet/>
      <dgm:spPr>
        <a:solidFill>
          <a:schemeClr val="accent2"/>
        </a:solidFill>
      </dgm:spPr>
      <dgm:t>
        <a:bodyPr/>
        <a:lstStyle/>
        <a:p>
          <a:r>
            <a:rPr lang="en-GB" b="0" i="0" dirty="0"/>
            <a:t>Summary and References</a:t>
          </a:r>
          <a:endParaRPr lang="en-US" dirty="0"/>
        </a:p>
      </dgm:t>
    </dgm:pt>
    <dgm:pt modelId="{125B9BBE-FFD1-47D2-B1DE-5BAADFD2857B}" type="parTrans" cxnId="{599541E0-9A3D-427F-9C09-02F43E342EC6}">
      <dgm:prSet/>
      <dgm:spPr/>
      <dgm:t>
        <a:bodyPr/>
        <a:lstStyle/>
        <a:p>
          <a:endParaRPr lang="en-US"/>
        </a:p>
      </dgm:t>
    </dgm:pt>
    <dgm:pt modelId="{05877DD7-B398-461F-B8A4-EF8E13825E2A}" type="sibTrans" cxnId="{599541E0-9A3D-427F-9C09-02F43E342EC6}">
      <dgm:prSet/>
      <dgm:spPr/>
      <dgm:t>
        <a:bodyPr/>
        <a:lstStyle/>
        <a:p>
          <a:endParaRPr lang="en-US"/>
        </a:p>
      </dgm:t>
    </dgm:pt>
    <dgm:pt modelId="{3242017D-5E51-0D41-9EEA-436A39806F31}" type="pres">
      <dgm:prSet presAssocID="{B368A08E-6533-4B8E-83E8-51BA45469542}" presName="vert0" presStyleCnt="0">
        <dgm:presLayoutVars>
          <dgm:dir/>
          <dgm:animOne val="branch"/>
          <dgm:animLvl val="lvl"/>
        </dgm:presLayoutVars>
      </dgm:prSet>
      <dgm:spPr/>
    </dgm:pt>
    <dgm:pt modelId="{35DBF995-D4BF-2840-B79C-F4C5AF94E110}" type="pres">
      <dgm:prSet presAssocID="{67C5ABF5-A9D4-418D-A2AA-159CB7663882}" presName="thickLine" presStyleLbl="alignNode1" presStyleIdx="0" presStyleCnt="5"/>
      <dgm:spPr/>
    </dgm:pt>
    <dgm:pt modelId="{8A0F0E68-D840-6145-BF36-5F4E5595A21E}" type="pres">
      <dgm:prSet presAssocID="{67C5ABF5-A9D4-418D-A2AA-159CB7663882}" presName="horz1" presStyleCnt="0"/>
      <dgm:spPr/>
    </dgm:pt>
    <dgm:pt modelId="{3BA3A143-E8EE-574F-BD6C-8901C29FD0AF}" type="pres">
      <dgm:prSet presAssocID="{67C5ABF5-A9D4-418D-A2AA-159CB7663882}" presName="tx1" presStyleLbl="revTx" presStyleIdx="0" presStyleCnt="5"/>
      <dgm:spPr/>
    </dgm:pt>
    <dgm:pt modelId="{7FF75CD4-3B84-7F4B-BE89-D101CEC2F212}" type="pres">
      <dgm:prSet presAssocID="{67C5ABF5-A9D4-418D-A2AA-159CB7663882}" presName="vert1" presStyleCnt="0"/>
      <dgm:spPr/>
    </dgm:pt>
    <dgm:pt modelId="{CE052E06-CD64-844F-9430-5ED8E381764A}" type="pres">
      <dgm:prSet presAssocID="{26CEE95E-644F-47DE-BB40-CAAA44ABB6D9}" presName="thickLine" presStyleLbl="alignNode1" presStyleIdx="1" presStyleCnt="5"/>
      <dgm:spPr/>
    </dgm:pt>
    <dgm:pt modelId="{90991360-3430-4D49-BC17-628A88EF585A}" type="pres">
      <dgm:prSet presAssocID="{26CEE95E-644F-47DE-BB40-CAAA44ABB6D9}" presName="horz1" presStyleCnt="0"/>
      <dgm:spPr/>
    </dgm:pt>
    <dgm:pt modelId="{8280AD1F-F90A-8149-981E-DC6C3C4F345A}" type="pres">
      <dgm:prSet presAssocID="{26CEE95E-644F-47DE-BB40-CAAA44ABB6D9}" presName="tx1" presStyleLbl="revTx" presStyleIdx="1" presStyleCnt="5"/>
      <dgm:spPr/>
    </dgm:pt>
    <dgm:pt modelId="{FD8F0CFD-D584-8648-91BF-32649A79FDE3}" type="pres">
      <dgm:prSet presAssocID="{26CEE95E-644F-47DE-BB40-CAAA44ABB6D9}" presName="vert1" presStyleCnt="0"/>
      <dgm:spPr/>
    </dgm:pt>
    <dgm:pt modelId="{4453E1B3-886B-D846-A58B-CFCB7A1104C2}" type="pres">
      <dgm:prSet presAssocID="{0FB7425B-8A25-4356-808C-47312FCA65BE}" presName="thickLine" presStyleLbl="alignNode1" presStyleIdx="2" presStyleCnt="5"/>
      <dgm:spPr/>
    </dgm:pt>
    <dgm:pt modelId="{65528BA1-F633-C142-AB7B-18D5D1315AF5}" type="pres">
      <dgm:prSet presAssocID="{0FB7425B-8A25-4356-808C-47312FCA65BE}" presName="horz1" presStyleCnt="0"/>
      <dgm:spPr/>
    </dgm:pt>
    <dgm:pt modelId="{7C2AE706-4284-D74C-BEA0-9D1D194BACA0}" type="pres">
      <dgm:prSet presAssocID="{0FB7425B-8A25-4356-808C-47312FCA65BE}" presName="tx1" presStyleLbl="revTx" presStyleIdx="2" presStyleCnt="5"/>
      <dgm:spPr/>
    </dgm:pt>
    <dgm:pt modelId="{535BE028-6A20-334F-A54F-8F8BAB9D7278}" type="pres">
      <dgm:prSet presAssocID="{0FB7425B-8A25-4356-808C-47312FCA65BE}" presName="vert1" presStyleCnt="0"/>
      <dgm:spPr/>
    </dgm:pt>
    <dgm:pt modelId="{B7CA5B66-C91A-4E4B-BD9C-06291D2A0ACB}" type="pres">
      <dgm:prSet presAssocID="{1D8263AA-42FD-42CB-A2C3-B4A92CA7CAE7}" presName="thickLine" presStyleLbl="alignNode1" presStyleIdx="3" presStyleCnt="5"/>
      <dgm:spPr/>
    </dgm:pt>
    <dgm:pt modelId="{83FEA20C-24F9-564B-B982-CFE4946CDC57}" type="pres">
      <dgm:prSet presAssocID="{1D8263AA-42FD-42CB-A2C3-B4A92CA7CAE7}" presName="horz1" presStyleCnt="0"/>
      <dgm:spPr/>
    </dgm:pt>
    <dgm:pt modelId="{FA61D812-0853-5144-8F80-886A7B79483A}" type="pres">
      <dgm:prSet presAssocID="{1D8263AA-42FD-42CB-A2C3-B4A92CA7CAE7}" presName="tx1" presStyleLbl="revTx" presStyleIdx="3" presStyleCnt="5"/>
      <dgm:spPr/>
    </dgm:pt>
    <dgm:pt modelId="{65641C3B-0E71-054D-AEB8-525E506A3A2F}" type="pres">
      <dgm:prSet presAssocID="{1D8263AA-42FD-42CB-A2C3-B4A92CA7CAE7}" presName="vert1" presStyleCnt="0"/>
      <dgm:spPr/>
    </dgm:pt>
    <dgm:pt modelId="{CADBE149-E692-3B4B-B7E6-6043FFDCB685}" type="pres">
      <dgm:prSet presAssocID="{420D6992-F0D7-43CD-88F7-39A1750B982A}" presName="thickLine" presStyleLbl="alignNode1" presStyleIdx="4" presStyleCnt="5"/>
      <dgm:spPr/>
    </dgm:pt>
    <dgm:pt modelId="{485B79E2-95EC-554D-A5CD-BD76D232B109}" type="pres">
      <dgm:prSet presAssocID="{420D6992-F0D7-43CD-88F7-39A1750B982A}" presName="horz1" presStyleCnt="0"/>
      <dgm:spPr/>
    </dgm:pt>
    <dgm:pt modelId="{DACB6A86-D5BF-DB45-A3EA-175514A25EF3}" type="pres">
      <dgm:prSet presAssocID="{420D6992-F0D7-43CD-88F7-39A1750B982A}" presName="tx1" presStyleLbl="revTx" presStyleIdx="4" presStyleCnt="5"/>
      <dgm:spPr/>
    </dgm:pt>
    <dgm:pt modelId="{09D83063-9DDD-9142-88EB-87581D20702E}" type="pres">
      <dgm:prSet presAssocID="{420D6992-F0D7-43CD-88F7-39A1750B982A}" presName="vert1" presStyleCnt="0"/>
      <dgm:spPr/>
    </dgm:pt>
  </dgm:ptLst>
  <dgm:cxnLst>
    <dgm:cxn modelId="{EE96660B-C8A5-0246-BAAC-5453AD3F4075}" type="presOf" srcId="{1D8263AA-42FD-42CB-A2C3-B4A92CA7CAE7}" destId="{FA61D812-0853-5144-8F80-886A7B79483A}" srcOrd="0" destOrd="0" presId="urn:microsoft.com/office/officeart/2008/layout/LinedList"/>
    <dgm:cxn modelId="{04749721-0214-1B49-98A2-F567AAB8FEA3}" type="presOf" srcId="{0FB7425B-8A25-4356-808C-47312FCA65BE}" destId="{7C2AE706-4284-D74C-BEA0-9D1D194BACA0}" srcOrd="0" destOrd="0" presId="urn:microsoft.com/office/officeart/2008/layout/LinedList"/>
    <dgm:cxn modelId="{6520A34D-4993-544F-97D3-71383CB1FF00}" type="presOf" srcId="{67C5ABF5-A9D4-418D-A2AA-159CB7663882}" destId="{3BA3A143-E8EE-574F-BD6C-8901C29FD0AF}" srcOrd="0" destOrd="0" presId="urn:microsoft.com/office/officeart/2008/layout/LinedList"/>
    <dgm:cxn modelId="{3F51A34F-6C22-47DD-A1FE-F69026EC6746}" srcId="{B368A08E-6533-4B8E-83E8-51BA45469542}" destId="{67C5ABF5-A9D4-418D-A2AA-159CB7663882}" srcOrd="0" destOrd="0" parTransId="{C2878E27-C5C0-4067-91DF-196B31F82A1E}" sibTransId="{DC89C8C1-FB6E-41A9-B64F-20E96BF8BF68}"/>
    <dgm:cxn modelId="{51A3A458-2F92-7244-B7B8-2AAE7AF864D0}" type="presOf" srcId="{B368A08E-6533-4B8E-83E8-51BA45469542}" destId="{3242017D-5E51-0D41-9EEA-436A39806F31}" srcOrd="0" destOrd="0" presId="urn:microsoft.com/office/officeart/2008/layout/LinedList"/>
    <dgm:cxn modelId="{B21DD859-659B-CA49-9788-F9163E3F9F85}" type="presOf" srcId="{420D6992-F0D7-43CD-88F7-39A1750B982A}" destId="{DACB6A86-D5BF-DB45-A3EA-175514A25EF3}" srcOrd="0" destOrd="0" presId="urn:microsoft.com/office/officeart/2008/layout/LinedList"/>
    <dgm:cxn modelId="{53A6236E-1342-4663-BAE5-19A47865C9AF}" srcId="{B368A08E-6533-4B8E-83E8-51BA45469542}" destId="{26CEE95E-644F-47DE-BB40-CAAA44ABB6D9}" srcOrd="1" destOrd="0" parTransId="{141FEA12-73D3-4689-96F6-829CA6E8C92E}" sibTransId="{B5AD44FA-140A-4FE9-8302-B8D9FBB945D6}"/>
    <dgm:cxn modelId="{687752A3-3BB9-8347-A106-32EDC08F8A14}" type="presOf" srcId="{26CEE95E-644F-47DE-BB40-CAAA44ABB6D9}" destId="{8280AD1F-F90A-8149-981E-DC6C3C4F345A}" srcOrd="0" destOrd="0" presId="urn:microsoft.com/office/officeart/2008/layout/LinedList"/>
    <dgm:cxn modelId="{599541E0-9A3D-427F-9C09-02F43E342EC6}" srcId="{B368A08E-6533-4B8E-83E8-51BA45469542}" destId="{420D6992-F0D7-43CD-88F7-39A1750B982A}" srcOrd="4" destOrd="0" parTransId="{125B9BBE-FFD1-47D2-B1DE-5BAADFD2857B}" sibTransId="{05877DD7-B398-461F-B8A4-EF8E13825E2A}"/>
    <dgm:cxn modelId="{F8DE85EE-B15C-4A54-93CD-E8574619248A}" srcId="{B368A08E-6533-4B8E-83E8-51BA45469542}" destId="{1D8263AA-42FD-42CB-A2C3-B4A92CA7CAE7}" srcOrd="3" destOrd="0" parTransId="{74D28327-1FF9-4FE5-9397-EFF54659410A}" sibTransId="{7F26502F-B81F-4367-9F54-9D8B240F4190}"/>
    <dgm:cxn modelId="{9EA914FE-D991-4C9C-A9BD-B796CA523A33}" srcId="{B368A08E-6533-4B8E-83E8-51BA45469542}" destId="{0FB7425B-8A25-4356-808C-47312FCA65BE}" srcOrd="2" destOrd="0" parTransId="{277570AE-4F46-4337-9D44-EF7128F0CA25}" sibTransId="{8F614F59-4DC9-4C1D-8F74-F3F9BF97A570}"/>
    <dgm:cxn modelId="{46D36C34-549A-6144-AA80-D71DC532116A}" type="presParOf" srcId="{3242017D-5E51-0D41-9EEA-436A39806F31}" destId="{35DBF995-D4BF-2840-B79C-F4C5AF94E110}" srcOrd="0" destOrd="0" presId="urn:microsoft.com/office/officeart/2008/layout/LinedList"/>
    <dgm:cxn modelId="{DC7F5E3A-0F22-B049-B4A5-529515743CAF}" type="presParOf" srcId="{3242017D-5E51-0D41-9EEA-436A39806F31}" destId="{8A0F0E68-D840-6145-BF36-5F4E5595A21E}" srcOrd="1" destOrd="0" presId="urn:microsoft.com/office/officeart/2008/layout/LinedList"/>
    <dgm:cxn modelId="{B9691AA2-86B0-FC44-9D49-DC1FE757DE6C}" type="presParOf" srcId="{8A0F0E68-D840-6145-BF36-5F4E5595A21E}" destId="{3BA3A143-E8EE-574F-BD6C-8901C29FD0AF}" srcOrd="0" destOrd="0" presId="urn:microsoft.com/office/officeart/2008/layout/LinedList"/>
    <dgm:cxn modelId="{D0A32917-0769-984C-BC71-E46956DE61B7}" type="presParOf" srcId="{8A0F0E68-D840-6145-BF36-5F4E5595A21E}" destId="{7FF75CD4-3B84-7F4B-BE89-D101CEC2F212}" srcOrd="1" destOrd="0" presId="urn:microsoft.com/office/officeart/2008/layout/LinedList"/>
    <dgm:cxn modelId="{A2B19F93-C829-1D47-83FE-A5D24C85C330}" type="presParOf" srcId="{3242017D-5E51-0D41-9EEA-436A39806F31}" destId="{CE052E06-CD64-844F-9430-5ED8E381764A}" srcOrd="2" destOrd="0" presId="urn:microsoft.com/office/officeart/2008/layout/LinedList"/>
    <dgm:cxn modelId="{3677AF87-8915-BD42-851B-0E56E12014E4}" type="presParOf" srcId="{3242017D-5E51-0D41-9EEA-436A39806F31}" destId="{90991360-3430-4D49-BC17-628A88EF585A}" srcOrd="3" destOrd="0" presId="urn:microsoft.com/office/officeart/2008/layout/LinedList"/>
    <dgm:cxn modelId="{E939C098-9511-F646-8693-7EF78A8567AD}" type="presParOf" srcId="{90991360-3430-4D49-BC17-628A88EF585A}" destId="{8280AD1F-F90A-8149-981E-DC6C3C4F345A}" srcOrd="0" destOrd="0" presId="urn:microsoft.com/office/officeart/2008/layout/LinedList"/>
    <dgm:cxn modelId="{CD281921-2A35-9145-A35F-1C4799A577F9}" type="presParOf" srcId="{90991360-3430-4D49-BC17-628A88EF585A}" destId="{FD8F0CFD-D584-8648-91BF-32649A79FDE3}" srcOrd="1" destOrd="0" presId="urn:microsoft.com/office/officeart/2008/layout/LinedList"/>
    <dgm:cxn modelId="{FBB37578-EB7C-9642-A212-6285BE1E15D9}" type="presParOf" srcId="{3242017D-5E51-0D41-9EEA-436A39806F31}" destId="{4453E1B3-886B-D846-A58B-CFCB7A1104C2}" srcOrd="4" destOrd="0" presId="urn:microsoft.com/office/officeart/2008/layout/LinedList"/>
    <dgm:cxn modelId="{6478E643-4D6A-7F43-80FC-AABA8FF4A9DA}" type="presParOf" srcId="{3242017D-5E51-0D41-9EEA-436A39806F31}" destId="{65528BA1-F633-C142-AB7B-18D5D1315AF5}" srcOrd="5" destOrd="0" presId="urn:microsoft.com/office/officeart/2008/layout/LinedList"/>
    <dgm:cxn modelId="{49B9505E-D56A-6045-9E09-7C229DFA4CDD}" type="presParOf" srcId="{65528BA1-F633-C142-AB7B-18D5D1315AF5}" destId="{7C2AE706-4284-D74C-BEA0-9D1D194BACA0}" srcOrd="0" destOrd="0" presId="urn:microsoft.com/office/officeart/2008/layout/LinedList"/>
    <dgm:cxn modelId="{56642C8D-14AC-9040-AD31-5CD3ED46426F}" type="presParOf" srcId="{65528BA1-F633-C142-AB7B-18D5D1315AF5}" destId="{535BE028-6A20-334F-A54F-8F8BAB9D7278}" srcOrd="1" destOrd="0" presId="urn:microsoft.com/office/officeart/2008/layout/LinedList"/>
    <dgm:cxn modelId="{D209BD17-1E35-F948-8518-660C359DCCBD}" type="presParOf" srcId="{3242017D-5E51-0D41-9EEA-436A39806F31}" destId="{B7CA5B66-C91A-4E4B-BD9C-06291D2A0ACB}" srcOrd="6" destOrd="0" presId="urn:microsoft.com/office/officeart/2008/layout/LinedList"/>
    <dgm:cxn modelId="{8E36D3CA-E9D7-1A49-9943-B10BBA53632F}" type="presParOf" srcId="{3242017D-5E51-0D41-9EEA-436A39806F31}" destId="{83FEA20C-24F9-564B-B982-CFE4946CDC57}" srcOrd="7" destOrd="0" presId="urn:microsoft.com/office/officeart/2008/layout/LinedList"/>
    <dgm:cxn modelId="{20B8AFB2-114B-014D-8CB6-B50B77B4BABD}" type="presParOf" srcId="{83FEA20C-24F9-564B-B982-CFE4946CDC57}" destId="{FA61D812-0853-5144-8F80-886A7B79483A}" srcOrd="0" destOrd="0" presId="urn:microsoft.com/office/officeart/2008/layout/LinedList"/>
    <dgm:cxn modelId="{CB5C07A9-EC1D-0742-8453-07AA0FD15BE9}" type="presParOf" srcId="{83FEA20C-24F9-564B-B982-CFE4946CDC57}" destId="{65641C3B-0E71-054D-AEB8-525E506A3A2F}" srcOrd="1" destOrd="0" presId="urn:microsoft.com/office/officeart/2008/layout/LinedList"/>
    <dgm:cxn modelId="{A421838B-278C-AE4A-B042-6D6CBAC56EC3}" type="presParOf" srcId="{3242017D-5E51-0D41-9EEA-436A39806F31}" destId="{CADBE149-E692-3B4B-B7E6-6043FFDCB685}" srcOrd="8" destOrd="0" presId="urn:microsoft.com/office/officeart/2008/layout/LinedList"/>
    <dgm:cxn modelId="{D73AB81A-E198-DC4E-BA9A-B6C42F3DD198}" type="presParOf" srcId="{3242017D-5E51-0D41-9EEA-436A39806F31}" destId="{485B79E2-95EC-554D-A5CD-BD76D232B109}" srcOrd="9" destOrd="0" presId="urn:microsoft.com/office/officeart/2008/layout/LinedList"/>
    <dgm:cxn modelId="{3608AFCA-BD0A-6146-87FF-5D6E5E933F69}" type="presParOf" srcId="{485B79E2-95EC-554D-A5CD-BD76D232B109}" destId="{DACB6A86-D5BF-DB45-A3EA-175514A25EF3}" srcOrd="0" destOrd="0" presId="urn:microsoft.com/office/officeart/2008/layout/LinedList"/>
    <dgm:cxn modelId="{991E7F72-DBC2-8147-91B0-5A59ABCE4432}" type="presParOf" srcId="{485B79E2-95EC-554D-A5CD-BD76D232B109}" destId="{09D83063-9DDD-9142-88EB-87581D20702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BF995-D4BF-2840-B79C-F4C5AF94E110}">
      <dsp:nvSpPr>
        <dsp:cNvPr id="0" name=""/>
        <dsp:cNvSpPr/>
      </dsp:nvSpPr>
      <dsp:spPr>
        <a:xfrm>
          <a:off x="0" y="513"/>
          <a:ext cx="10515600"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BA3A143-E8EE-574F-BD6C-8901C29FD0AF}">
      <dsp:nvSpPr>
        <dsp:cNvPr id="0" name=""/>
        <dsp:cNvSpPr/>
      </dsp:nvSpPr>
      <dsp:spPr>
        <a:xfrm>
          <a:off x="0" y="0"/>
          <a:ext cx="10515600" cy="840823"/>
        </a:xfrm>
        <a:prstGeom prst="rect">
          <a:avLst/>
        </a:prstGeom>
        <a:solidFill>
          <a:schemeClr val="accent2"/>
        </a:solid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Basics of Superconductivity</a:t>
          </a:r>
          <a:endParaRPr lang="en-US" sz="3800" kern="1200" dirty="0"/>
        </a:p>
      </dsp:txBody>
      <dsp:txXfrm>
        <a:off x="0" y="0"/>
        <a:ext cx="10515600" cy="840823"/>
      </dsp:txXfrm>
    </dsp:sp>
    <dsp:sp modelId="{CE052E06-CD64-844F-9430-5ED8E381764A}">
      <dsp:nvSpPr>
        <dsp:cNvPr id="0" name=""/>
        <dsp:cNvSpPr/>
      </dsp:nvSpPr>
      <dsp:spPr>
        <a:xfrm>
          <a:off x="0" y="841336"/>
          <a:ext cx="10515600" cy="0"/>
        </a:xfrm>
        <a:prstGeom prst="lin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w="6350" cap="flat" cmpd="sng" algn="ctr">
          <a:solidFill>
            <a:schemeClr val="accent5">
              <a:hueOff val="-1689636"/>
              <a:satOff val="-4355"/>
              <a:lumOff val="-294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280AD1F-F90A-8149-981E-DC6C3C4F345A}">
      <dsp:nvSpPr>
        <dsp:cNvPr id="0" name=""/>
        <dsp:cNvSpPr/>
      </dsp:nvSpPr>
      <dsp:spPr>
        <a:xfrm>
          <a:off x="0" y="841336"/>
          <a:ext cx="10515600" cy="8408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solidFill>
                <a:schemeClr val="tx1"/>
              </a:solidFill>
            </a:rPr>
            <a:t>Few Relevant Features of Superconducting magnets</a:t>
          </a:r>
          <a:endParaRPr lang="en-US" sz="3800" kern="1200" dirty="0">
            <a:solidFill>
              <a:schemeClr val="tx1"/>
            </a:solidFill>
          </a:endParaRPr>
        </a:p>
      </dsp:txBody>
      <dsp:txXfrm>
        <a:off x="0" y="841336"/>
        <a:ext cx="10515600" cy="840823"/>
      </dsp:txXfrm>
    </dsp:sp>
    <dsp:sp modelId="{4453E1B3-886B-D846-A58B-CFCB7A1104C2}">
      <dsp:nvSpPr>
        <dsp:cNvPr id="0" name=""/>
        <dsp:cNvSpPr/>
      </dsp:nvSpPr>
      <dsp:spPr>
        <a:xfrm>
          <a:off x="0" y="1682160"/>
          <a:ext cx="10515600" cy="0"/>
        </a:xfrm>
        <a:prstGeom prst="lin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w="6350" cap="flat" cmpd="sng" algn="ctr">
          <a:solidFill>
            <a:schemeClr val="accent5">
              <a:hueOff val="-3379271"/>
              <a:satOff val="-8710"/>
              <a:lumOff val="-5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AE706-4284-D74C-BEA0-9D1D194BACA0}">
      <dsp:nvSpPr>
        <dsp:cNvPr id="0" name=""/>
        <dsp:cNvSpPr/>
      </dsp:nvSpPr>
      <dsp:spPr>
        <a:xfrm>
          <a:off x="0" y="1682160"/>
          <a:ext cx="10515600" cy="8408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Measurements: why and how?</a:t>
          </a:r>
          <a:endParaRPr lang="en-US" sz="3800" kern="1200" dirty="0"/>
        </a:p>
      </dsp:txBody>
      <dsp:txXfrm>
        <a:off x="0" y="1682160"/>
        <a:ext cx="10515600" cy="840823"/>
      </dsp:txXfrm>
    </dsp:sp>
    <dsp:sp modelId="{B7CA5B66-C91A-4E4B-BD9C-06291D2A0ACB}">
      <dsp:nvSpPr>
        <dsp:cNvPr id="0" name=""/>
        <dsp:cNvSpPr/>
      </dsp:nvSpPr>
      <dsp:spPr>
        <a:xfrm>
          <a:off x="0" y="2522984"/>
          <a:ext cx="10515600" cy="0"/>
        </a:xfrm>
        <a:prstGeom prst="lin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w="6350" cap="flat" cmpd="sng" algn="ctr">
          <a:solidFill>
            <a:schemeClr val="accent5">
              <a:hueOff val="-5068907"/>
              <a:satOff val="-13064"/>
              <a:lumOff val="-882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A61D812-0853-5144-8F80-886A7B79483A}">
      <dsp:nvSpPr>
        <dsp:cNvPr id="0" name=""/>
        <dsp:cNvSpPr/>
      </dsp:nvSpPr>
      <dsp:spPr>
        <a:xfrm>
          <a:off x="0" y="2522984"/>
          <a:ext cx="10515600" cy="8408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Test Stand and their components</a:t>
          </a:r>
          <a:endParaRPr lang="en-US" sz="3800" kern="1200"/>
        </a:p>
      </dsp:txBody>
      <dsp:txXfrm>
        <a:off x="0" y="2522984"/>
        <a:ext cx="10515600" cy="840823"/>
      </dsp:txXfrm>
    </dsp:sp>
    <dsp:sp modelId="{CADBE149-E692-3B4B-B7E6-6043FFDCB685}">
      <dsp:nvSpPr>
        <dsp:cNvPr id="0" name=""/>
        <dsp:cNvSpPr/>
      </dsp:nvSpPr>
      <dsp:spPr>
        <a:xfrm>
          <a:off x="0" y="3363808"/>
          <a:ext cx="10515600"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ACB6A86-D5BF-DB45-A3EA-175514A25EF3}">
      <dsp:nvSpPr>
        <dsp:cNvPr id="0" name=""/>
        <dsp:cNvSpPr/>
      </dsp:nvSpPr>
      <dsp:spPr>
        <a:xfrm>
          <a:off x="0" y="3363808"/>
          <a:ext cx="10515600" cy="8408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Summary and References</a:t>
          </a:r>
          <a:endParaRPr lang="en-US" sz="3800" kern="1200"/>
        </a:p>
      </dsp:txBody>
      <dsp:txXfrm>
        <a:off x="0" y="3363808"/>
        <a:ext cx="10515600" cy="8408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BF995-D4BF-2840-B79C-F4C5AF94E110}">
      <dsp:nvSpPr>
        <dsp:cNvPr id="0" name=""/>
        <dsp:cNvSpPr/>
      </dsp:nvSpPr>
      <dsp:spPr>
        <a:xfrm>
          <a:off x="0" y="531"/>
          <a:ext cx="10515600"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BA3A143-E8EE-574F-BD6C-8901C29FD0AF}">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Basics of Superconductivity</a:t>
          </a:r>
          <a:endParaRPr lang="en-US" sz="3800" kern="1200"/>
        </a:p>
      </dsp:txBody>
      <dsp:txXfrm>
        <a:off x="0" y="531"/>
        <a:ext cx="10515600" cy="870055"/>
      </dsp:txXfrm>
    </dsp:sp>
    <dsp:sp modelId="{CE052E06-CD64-844F-9430-5ED8E381764A}">
      <dsp:nvSpPr>
        <dsp:cNvPr id="0" name=""/>
        <dsp:cNvSpPr/>
      </dsp:nvSpPr>
      <dsp:spPr>
        <a:xfrm>
          <a:off x="0" y="870586"/>
          <a:ext cx="10515600" cy="0"/>
        </a:xfrm>
        <a:prstGeom prst="lin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w="6350" cap="flat" cmpd="sng" algn="ctr">
          <a:solidFill>
            <a:schemeClr val="accent5">
              <a:hueOff val="-1689636"/>
              <a:satOff val="-4355"/>
              <a:lumOff val="-294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280AD1F-F90A-8149-981E-DC6C3C4F345A}">
      <dsp:nvSpPr>
        <dsp:cNvPr id="0" name=""/>
        <dsp:cNvSpPr/>
      </dsp:nvSpPr>
      <dsp:spPr>
        <a:xfrm>
          <a:off x="0" y="870586"/>
          <a:ext cx="10515600" cy="870055"/>
        </a:xfrm>
        <a:prstGeom prst="rect">
          <a:avLst/>
        </a:prstGeom>
        <a:solidFill>
          <a:schemeClr val="accent2"/>
        </a:solid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solidFill>
                <a:schemeClr val="tx1"/>
              </a:solidFill>
            </a:rPr>
            <a:t>Few Relevant Features of Superconducting magnets</a:t>
          </a:r>
          <a:endParaRPr lang="en-US" sz="3800" kern="1200" dirty="0">
            <a:solidFill>
              <a:schemeClr val="tx1"/>
            </a:solidFill>
          </a:endParaRPr>
        </a:p>
      </dsp:txBody>
      <dsp:txXfrm>
        <a:off x="0" y="870586"/>
        <a:ext cx="10515600" cy="870055"/>
      </dsp:txXfrm>
    </dsp:sp>
    <dsp:sp modelId="{4453E1B3-886B-D846-A58B-CFCB7A1104C2}">
      <dsp:nvSpPr>
        <dsp:cNvPr id="0" name=""/>
        <dsp:cNvSpPr/>
      </dsp:nvSpPr>
      <dsp:spPr>
        <a:xfrm>
          <a:off x="0" y="1740641"/>
          <a:ext cx="10515600" cy="0"/>
        </a:xfrm>
        <a:prstGeom prst="lin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w="6350" cap="flat" cmpd="sng" algn="ctr">
          <a:solidFill>
            <a:schemeClr val="accent5">
              <a:hueOff val="-3379271"/>
              <a:satOff val="-8710"/>
              <a:lumOff val="-5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AE706-4284-D74C-BEA0-9D1D194BACA0}">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Measurements: why and how?</a:t>
          </a:r>
          <a:endParaRPr lang="en-US" sz="3800" kern="1200" dirty="0"/>
        </a:p>
      </dsp:txBody>
      <dsp:txXfrm>
        <a:off x="0" y="1740641"/>
        <a:ext cx="10515600" cy="870055"/>
      </dsp:txXfrm>
    </dsp:sp>
    <dsp:sp modelId="{B7CA5B66-C91A-4E4B-BD9C-06291D2A0ACB}">
      <dsp:nvSpPr>
        <dsp:cNvPr id="0" name=""/>
        <dsp:cNvSpPr/>
      </dsp:nvSpPr>
      <dsp:spPr>
        <a:xfrm>
          <a:off x="0" y="2610696"/>
          <a:ext cx="10515600" cy="0"/>
        </a:xfrm>
        <a:prstGeom prst="lin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w="6350" cap="flat" cmpd="sng" algn="ctr">
          <a:solidFill>
            <a:schemeClr val="accent5">
              <a:hueOff val="-5068907"/>
              <a:satOff val="-13064"/>
              <a:lumOff val="-882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A61D812-0853-5144-8F80-886A7B79483A}">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Test Stand and their components</a:t>
          </a:r>
          <a:endParaRPr lang="en-US" sz="3800" kern="1200"/>
        </a:p>
      </dsp:txBody>
      <dsp:txXfrm>
        <a:off x="0" y="2610696"/>
        <a:ext cx="10515600" cy="870055"/>
      </dsp:txXfrm>
    </dsp:sp>
    <dsp:sp modelId="{CADBE149-E692-3B4B-B7E6-6043FFDCB685}">
      <dsp:nvSpPr>
        <dsp:cNvPr id="0" name=""/>
        <dsp:cNvSpPr/>
      </dsp:nvSpPr>
      <dsp:spPr>
        <a:xfrm>
          <a:off x="0" y="3480751"/>
          <a:ext cx="10515600"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ACB6A86-D5BF-DB45-A3EA-175514A25EF3}">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Summary and References</a:t>
          </a:r>
          <a:endParaRPr lang="en-US" sz="3800" kern="1200"/>
        </a:p>
      </dsp:txBody>
      <dsp:txXfrm>
        <a:off x="0" y="3480751"/>
        <a:ext cx="10515600" cy="8700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BF995-D4BF-2840-B79C-F4C5AF94E110}">
      <dsp:nvSpPr>
        <dsp:cNvPr id="0" name=""/>
        <dsp:cNvSpPr/>
      </dsp:nvSpPr>
      <dsp:spPr>
        <a:xfrm>
          <a:off x="0" y="531"/>
          <a:ext cx="10515600"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BA3A143-E8EE-574F-BD6C-8901C29FD0AF}">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Basics of Superconductivity</a:t>
          </a:r>
          <a:endParaRPr lang="en-US" sz="3800" kern="1200"/>
        </a:p>
      </dsp:txBody>
      <dsp:txXfrm>
        <a:off x="0" y="531"/>
        <a:ext cx="10515600" cy="870055"/>
      </dsp:txXfrm>
    </dsp:sp>
    <dsp:sp modelId="{CE052E06-CD64-844F-9430-5ED8E381764A}">
      <dsp:nvSpPr>
        <dsp:cNvPr id="0" name=""/>
        <dsp:cNvSpPr/>
      </dsp:nvSpPr>
      <dsp:spPr>
        <a:xfrm>
          <a:off x="0" y="870586"/>
          <a:ext cx="10515600" cy="0"/>
        </a:xfrm>
        <a:prstGeom prst="lin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w="6350" cap="flat" cmpd="sng" algn="ctr">
          <a:solidFill>
            <a:schemeClr val="accent5">
              <a:hueOff val="-1689636"/>
              <a:satOff val="-4355"/>
              <a:lumOff val="-294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280AD1F-F90A-8149-981E-DC6C3C4F345A}">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solidFill>
                <a:schemeClr val="tx1"/>
              </a:solidFill>
            </a:rPr>
            <a:t>Few Relevant Features of Superconducting magnets</a:t>
          </a:r>
          <a:endParaRPr lang="en-US" sz="3800" kern="1200" dirty="0"/>
        </a:p>
      </dsp:txBody>
      <dsp:txXfrm>
        <a:off x="0" y="870586"/>
        <a:ext cx="10515600" cy="870055"/>
      </dsp:txXfrm>
    </dsp:sp>
    <dsp:sp modelId="{4453E1B3-886B-D846-A58B-CFCB7A1104C2}">
      <dsp:nvSpPr>
        <dsp:cNvPr id="0" name=""/>
        <dsp:cNvSpPr/>
      </dsp:nvSpPr>
      <dsp:spPr>
        <a:xfrm>
          <a:off x="0" y="1740641"/>
          <a:ext cx="10515600" cy="0"/>
        </a:xfrm>
        <a:prstGeom prst="lin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w="6350" cap="flat" cmpd="sng" algn="ctr">
          <a:solidFill>
            <a:schemeClr val="accent5">
              <a:hueOff val="-3379271"/>
              <a:satOff val="-8710"/>
              <a:lumOff val="-5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AE706-4284-D74C-BEA0-9D1D194BACA0}">
      <dsp:nvSpPr>
        <dsp:cNvPr id="0" name=""/>
        <dsp:cNvSpPr/>
      </dsp:nvSpPr>
      <dsp:spPr>
        <a:xfrm>
          <a:off x="0" y="1740641"/>
          <a:ext cx="10515600" cy="870055"/>
        </a:xfrm>
        <a:prstGeom prst="rect">
          <a:avLst/>
        </a:prstGeom>
        <a:solidFill>
          <a:schemeClr val="accent2"/>
        </a:solid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Measurements: why and how?</a:t>
          </a:r>
          <a:endParaRPr lang="en-US" sz="3800" kern="1200" dirty="0"/>
        </a:p>
      </dsp:txBody>
      <dsp:txXfrm>
        <a:off x="0" y="1740641"/>
        <a:ext cx="10515600" cy="870055"/>
      </dsp:txXfrm>
    </dsp:sp>
    <dsp:sp modelId="{B7CA5B66-C91A-4E4B-BD9C-06291D2A0ACB}">
      <dsp:nvSpPr>
        <dsp:cNvPr id="0" name=""/>
        <dsp:cNvSpPr/>
      </dsp:nvSpPr>
      <dsp:spPr>
        <a:xfrm>
          <a:off x="0" y="2610696"/>
          <a:ext cx="10515600" cy="0"/>
        </a:xfrm>
        <a:prstGeom prst="lin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w="6350" cap="flat" cmpd="sng" algn="ctr">
          <a:solidFill>
            <a:schemeClr val="accent5">
              <a:hueOff val="-5068907"/>
              <a:satOff val="-13064"/>
              <a:lumOff val="-882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A61D812-0853-5144-8F80-886A7B79483A}">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Test Stand and their components</a:t>
          </a:r>
          <a:endParaRPr lang="en-US" sz="3800" kern="1200"/>
        </a:p>
      </dsp:txBody>
      <dsp:txXfrm>
        <a:off x="0" y="2610696"/>
        <a:ext cx="10515600" cy="870055"/>
      </dsp:txXfrm>
    </dsp:sp>
    <dsp:sp modelId="{CADBE149-E692-3B4B-B7E6-6043FFDCB685}">
      <dsp:nvSpPr>
        <dsp:cNvPr id="0" name=""/>
        <dsp:cNvSpPr/>
      </dsp:nvSpPr>
      <dsp:spPr>
        <a:xfrm>
          <a:off x="0" y="3480751"/>
          <a:ext cx="10515600"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ACB6A86-D5BF-DB45-A3EA-175514A25EF3}">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Summary and References</a:t>
          </a:r>
          <a:endParaRPr lang="en-US" sz="3800" kern="1200"/>
        </a:p>
      </dsp:txBody>
      <dsp:txXfrm>
        <a:off x="0" y="3480751"/>
        <a:ext cx="10515600" cy="8700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7DCF3-4B41-4E59-A2A9-B6031D849D67}">
      <dsp:nvSpPr>
        <dsp:cNvPr id="0" name=""/>
        <dsp:cNvSpPr/>
      </dsp:nvSpPr>
      <dsp:spPr>
        <a:xfrm>
          <a:off x="374264" y="349049"/>
          <a:ext cx="608291" cy="6082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A7D5B5-B8DA-4624-952A-83E9756B3E87}">
      <dsp:nvSpPr>
        <dsp:cNvPr id="0" name=""/>
        <dsp:cNvSpPr/>
      </dsp:nvSpPr>
      <dsp:spPr>
        <a:xfrm>
          <a:off x="2531" y="1365098"/>
          <a:ext cx="1351757" cy="170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kern="1200" dirty="0">
              <a:solidFill>
                <a:schemeClr val="bg1"/>
              </a:solidFill>
            </a:rPr>
            <a:t>It is a non negligible and precise work!</a:t>
          </a:r>
          <a:endParaRPr lang="en-US" sz="1600" kern="1200" dirty="0">
            <a:solidFill>
              <a:schemeClr val="bg1"/>
            </a:solidFill>
          </a:endParaRPr>
        </a:p>
      </dsp:txBody>
      <dsp:txXfrm>
        <a:off x="2531" y="1365098"/>
        <a:ext cx="1351757" cy="1702171"/>
      </dsp:txXfrm>
    </dsp:sp>
    <dsp:sp modelId="{1C15C3EB-B1BA-4EFB-ABDB-C71F678428E6}">
      <dsp:nvSpPr>
        <dsp:cNvPr id="0" name=""/>
        <dsp:cNvSpPr/>
      </dsp:nvSpPr>
      <dsp:spPr>
        <a:xfrm>
          <a:off x="1962580" y="349049"/>
          <a:ext cx="608291" cy="6082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0B5FFD-E739-4DBF-8431-19FD09D89416}">
      <dsp:nvSpPr>
        <dsp:cNvPr id="0" name=""/>
        <dsp:cNvSpPr/>
      </dsp:nvSpPr>
      <dsp:spPr>
        <a:xfrm>
          <a:off x="1590846" y="1365098"/>
          <a:ext cx="1351757" cy="170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kern="1200" dirty="0">
              <a:solidFill>
                <a:schemeClr val="bg1"/>
              </a:solidFill>
            </a:rPr>
            <a:t>Do not forget that cryogenic test are long processes ( cool down and warm up are long and therefore no room for mistakes!</a:t>
          </a:r>
          <a:endParaRPr lang="en-US" sz="1600" kern="1200" dirty="0">
            <a:solidFill>
              <a:schemeClr val="bg1"/>
            </a:solidFill>
          </a:endParaRPr>
        </a:p>
      </dsp:txBody>
      <dsp:txXfrm>
        <a:off x="1590846" y="1365098"/>
        <a:ext cx="1351757" cy="1702171"/>
      </dsp:txXfrm>
    </dsp:sp>
    <dsp:sp modelId="{989AE305-A995-4A32-A2CD-C9A2C74754E4}">
      <dsp:nvSpPr>
        <dsp:cNvPr id="0" name=""/>
        <dsp:cNvSpPr/>
      </dsp:nvSpPr>
      <dsp:spPr>
        <a:xfrm>
          <a:off x="3550895" y="349049"/>
          <a:ext cx="608291" cy="6082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608DA6-F74B-41A4-9E15-040E7B36B943}">
      <dsp:nvSpPr>
        <dsp:cNvPr id="0" name=""/>
        <dsp:cNvSpPr/>
      </dsp:nvSpPr>
      <dsp:spPr>
        <a:xfrm>
          <a:off x="3179162" y="1365098"/>
          <a:ext cx="1351757" cy="170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kern="1200" dirty="0">
              <a:solidFill>
                <a:schemeClr val="bg1"/>
              </a:solidFill>
            </a:rPr>
            <a:t>you have to deal with vacuum, low temperature and high current</a:t>
          </a:r>
          <a:endParaRPr lang="en-US" sz="1600" kern="1200" dirty="0">
            <a:solidFill>
              <a:schemeClr val="bg1"/>
            </a:solidFill>
          </a:endParaRPr>
        </a:p>
      </dsp:txBody>
      <dsp:txXfrm>
        <a:off x="3179162" y="1365098"/>
        <a:ext cx="1351757" cy="1702171"/>
      </dsp:txXfrm>
    </dsp:sp>
    <dsp:sp modelId="{C45EE6F2-C155-4C09-8695-72EC395B88BE}">
      <dsp:nvSpPr>
        <dsp:cNvPr id="0" name=""/>
        <dsp:cNvSpPr/>
      </dsp:nvSpPr>
      <dsp:spPr>
        <a:xfrm>
          <a:off x="5139211" y="349049"/>
          <a:ext cx="608291" cy="6082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39B628-F0F5-46F2-99BF-677AE1179498}">
      <dsp:nvSpPr>
        <dsp:cNvPr id="0" name=""/>
        <dsp:cNvSpPr/>
      </dsp:nvSpPr>
      <dsp:spPr>
        <a:xfrm>
          <a:off x="4767477" y="1365098"/>
          <a:ext cx="1351757" cy="170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kern="1200" dirty="0">
              <a:solidFill>
                <a:schemeClr val="bg1"/>
              </a:solidFill>
            </a:rPr>
            <a:t>Instrumentation is going thought several intermediate connections but they still need to bring the signals CLEAN out from the cryostat to communicate with the magnet</a:t>
          </a:r>
          <a:endParaRPr lang="en-US" sz="1600" kern="1200" dirty="0">
            <a:solidFill>
              <a:schemeClr val="bg1"/>
            </a:solidFill>
          </a:endParaRPr>
        </a:p>
      </dsp:txBody>
      <dsp:txXfrm>
        <a:off x="4767477" y="1365098"/>
        <a:ext cx="1351757" cy="17021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BF995-D4BF-2840-B79C-F4C5AF94E110}">
      <dsp:nvSpPr>
        <dsp:cNvPr id="0" name=""/>
        <dsp:cNvSpPr/>
      </dsp:nvSpPr>
      <dsp:spPr>
        <a:xfrm>
          <a:off x="0" y="531"/>
          <a:ext cx="10515600"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BA3A143-E8EE-574F-BD6C-8901C29FD0AF}">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Basics of Superconductivity</a:t>
          </a:r>
          <a:endParaRPr lang="en-US" sz="3800" kern="1200" dirty="0"/>
        </a:p>
      </dsp:txBody>
      <dsp:txXfrm>
        <a:off x="0" y="531"/>
        <a:ext cx="10515600" cy="870055"/>
      </dsp:txXfrm>
    </dsp:sp>
    <dsp:sp modelId="{CE052E06-CD64-844F-9430-5ED8E381764A}">
      <dsp:nvSpPr>
        <dsp:cNvPr id="0" name=""/>
        <dsp:cNvSpPr/>
      </dsp:nvSpPr>
      <dsp:spPr>
        <a:xfrm>
          <a:off x="0" y="870586"/>
          <a:ext cx="10515600" cy="0"/>
        </a:xfrm>
        <a:prstGeom prst="lin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w="6350" cap="flat" cmpd="sng" algn="ctr">
          <a:solidFill>
            <a:schemeClr val="accent5">
              <a:hueOff val="-1689636"/>
              <a:satOff val="-4355"/>
              <a:lumOff val="-294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280AD1F-F90A-8149-981E-DC6C3C4F345A}">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solidFill>
                <a:schemeClr val="tx1"/>
              </a:solidFill>
            </a:rPr>
            <a:t>Few Relevant Features of Superconducting magnets</a:t>
          </a:r>
          <a:endParaRPr lang="en-US" sz="3800" kern="1200" dirty="0"/>
        </a:p>
      </dsp:txBody>
      <dsp:txXfrm>
        <a:off x="0" y="870586"/>
        <a:ext cx="10515600" cy="870055"/>
      </dsp:txXfrm>
    </dsp:sp>
    <dsp:sp modelId="{4453E1B3-886B-D846-A58B-CFCB7A1104C2}">
      <dsp:nvSpPr>
        <dsp:cNvPr id="0" name=""/>
        <dsp:cNvSpPr/>
      </dsp:nvSpPr>
      <dsp:spPr>
        <a:xfrm>
          <a:off x="0" y="1740641"/>
          <a:ext cx="10515600" cy="0"/>
        </a:xfrm>
        <a:prstGeom prst="lin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w="6350" cap="flat" cmpd="sng" algn="ctr">
          <a:solidFill>
            <a:schemeClr val="accent5">
              <a:hueOff val="-3379271"/>
              <a:satOff val="-8710"/>
              <a:lumOff val="-5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AE706-4284-D74C-BEA0-9D1D194BACA0}">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Measurements: why and how?</a:t>
          </a:r>
          <a:endParaRPr lang="en-US" sz="3800" kern="1200" dirty="0"/>
        </a:p>
      </dsp:txBody>
      <dsp:txXfrm>
        <a:off x="0" y="1740641"/>
        <a:ext cx="10515600" cy="870055"/>
      </dsp:txXfrm>
    </dsp:sp>
    <dsp:sp modelId="{B7CA5B66-C91A-4E4B-BD9C-06291D2A0ACB}">
      <dsp:nvSpPr>
        <dsp:cNvPr id="0" name=""/>
        <dsp:cNvSpPr/>
      </dsp:nvSpPr>
      <dsp:spPr>
        <a:xfrm>
          <a:off x="0" y="2610696"/>
          <a:ext cx="10515600" cy="0"/>
        </a:xfrm>
        <a:prstGeom prst="lin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w="6350" cap="flat" cmpd="sng" algn="ctr">
          <a:solidFill>
            <a:schemeClr val="accent5">
              <a:hueOff val="-5068907"/>
              <a:satOff val="-13064"/>
              <a:lumOff val="-882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A61D812-0853-5144-8F80-886A7B79483A}">
      <dsp:nvSpPr>
        <dsp:cNvPr id="0" name=""/>
        <dsp:cNvSpPr/>
      </dsp:nvSpPr>
      <dsp:spPr>
        <a:xfrm>
          <a:off x="0" y="2610696"/>
          <a:ext cx="10515600" cy="870055"/>
        </a:xfrm>
        <a:prstGeom prst="rect">
          <a:avLst/>
        </a:prstGeom>
        <a:solidFill>
          <a:schemeClr val="accent2"/>
        </a:solid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Test Stand and their components</a:t>
          </a:r>
          <a:endParaRPr lang="en-US" sz="3800" kern="1200" dirty="0"/>
        </a:p>
      </dsp:txBody>
      <dsp:txXfrm>
        <a:off x="0" y="2610696"/>
        <a:ext cx="10515600" cy="870055"/>
      </dsp:txXfrm>
    </dsp:sp>
    <dsp:sp modelId="{CADBE149-E692-3B4B-B7E6-6043FFDCB685}">
      <dsp:nvSpPr>
        <dsp:cNvPr id="0" name=""/>
        <dsp:cNvSpPr/>
      </dsp:nvSpPr>
      <dsp:spPr>
        <a:xfrm>
          <a:off x="0" y="3480751"/>
          <a:ext cx="10515600"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ACB6A86-D5BF-DB45-A3EA-175514A25EF3}">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Summary and References</a:t>
          </a:r>
          <a:endParaRPr lang="en-US" sz="3800" kern="1200"/>
        </a:p>
      </dsp:txBody>
      <dsp:txXfrm>
        <a:off x="0" y="3480751"/>
        <a:ext cx="10515600" cy="87005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BF995-D4BF-2840-B79C-F4C5AF94E110}">
      <dsp:nvSpPr>
        <dsp:cNvPr id="0" name=""/>
        <dsp:cNvSpPr/>
      </dsp:nvSpPr>
      <dsp:spPr>
        <a:xfrm>
          <a:off x="0" y="531"/>
          <a:ext cx="10515600" cy="0"/>
        </a:xfrm>
        <a:prstGeom prst="lin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3BA3A143-E8EE-574F-BD6C-8901C29FD0AF}">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Basics of Superconductivity</a:t>
          </a:r>
          <a:endParaRPr lang="en-US" sz="3800" kern="1200" dirty="0"/>
        </a:p>
      </dsp:txBody>
      <dsp:txXfrm>
        <a:off x="0" y="531"/>
        <a:ext cx="10515600" cy="870055"/>
      </dsp:txXfrm>
    </dsp:sp>
    <dsp:sp modelId="{CE052E06-CD64-844F-9430-5ED8E381764A}">
      <dsp:nvSpPr>
        <dsp:cNvPr id="0" name=""/>
        <dsp:cNvSpPr/>
      </dsp:nvSpPr>
      <dsp:spPr>
        <a:xfrm>
          <a:off x="0" y="870586"/>
          <a:ext cx="10515600" cy="0"/>
        </a:xfrm>
        <a:prstGeom prst="line">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w="6350" cap="flat" cmpd="sng" algn="ctr">
          <a:solidFill>
            <a:schemeClr val="accent5">
              <a:hueOff val="-1689636"/>
              <a:satOff val="-4355"/>
              <a:lumOff val="-294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8280AD1F-F90A-8149-981E-DC6C3C4F345A}">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solidFill>
                <a:schemeClr val="tx1"/>
              </a:solidFill>
            </a:rPr>
            <a:t>Few Relevant Features of Superconducting magnets</a:t>
          </a:r>
          <a:endParaRPr lang="en-US" sz="3800" kern="1200" dirty="0"/>
        </a:p>
      </dsp:txBody>
      <dsp:txXfrm>
        <a:off x="0" y="870586"/>
        <a:ext cx="10515600" cy="870055"/>
      </dsp:txXfrm>
    </dsp:sp>
    <dsp:sp modelId="{4453E1B3-886B-D846-A58B-CFCB7A1104C2}">
      <dsp:nvSpPr>
        <dsp:cNvPr id="0" name=""/>
        <dsp:cNvSpPr/>
      </dsp:nvSpPr>
      <dsp:spPr>
        <a:xfrm>
          <a:off x="0" y="1740641"/>
          <a:ext cx="10515600" cy="0"/>
        </a:xfrm>
        <a:prstGeom prst="line">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w="6350" cap="flat" cmpd="sng" algn="ctr">
          <a:solidFill>
            <a:schemeClr val="accent5">
              <a:hueOff val="-3379271"/>
              <a:satOff val="-8710"/>
              <a:lumOff val="-5883"/>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7C2AE706-4284-D74C-BEA0-9D1D194BACA0}">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Measurements; why and how?</a:t>
          </a:r>
          <a:endParaRPr lang="en-US" sz="3800" kern="1200" dirty="0"/>
        </a:p>
      </dsp:txBody>
      <dsp:txXfrm>
        <a:off x="0" y="1740641"/>
        <a:ext cx="10515600" cy="870055"/>
      </dsp:txXfrm>
    </dsp:sp>
    <dsp:sp modelId="{B7CA5B66-C91A-4E4B-BD9C-06291D2A0ACB}">
      <dsp:nvSpPr>
        <dsp:cNvPr id="0" name=""/>
        <dsp:cNvSpPr/>
      </dsp:nvSpPr>
      <dsp:spPr>
        <a:xfrm>
          <a:off x="0" y="2610696"/>
          <a:ext cx="10515600" cy="0"/>
        </a:xfrm>
        <a:prstGeom prst="line">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w="6350" cap="flat" cmpd="sng" algn="ctr">
          <a:solidFill>
            <a:schemeClr val="accent5">
              <a:hueOff val="-5068907"/>
              <a:satOff val="-13064"/>
              <a:lumOff val="-8824"/>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FA61D812-0853-5144-8F80-886A7B79483A}">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a:t>Test Stand and their components</a:t>
          </a:r>
          <a:endParaRPr lang="en-US" sz="3800" kern="1200"/>
        </a:p>
      </dsp:txBody>
      <dsp:txXfrm>
        <a:off x="0" y="2610696"/>
        <a:ext cx="10515600" cy="870055"/>
      </dsp:txXfrm>
    </dsp:sp>
    <dsp:sp modelId="{CADBE149-E692-3B4B-B7E6-6043FFDCB685}">
      <dsp:nvSpPr>
        <dsp:cNvPr id="0" name=""/>
        <dsp:cNvSpPr/>
      </dsp:nvSpPr>
      <dsp:spPr>
        <a:xfrm>
          <a:off x="0" y="3480751"/>
          <a:ext cx="10515600" cy="0"/>
        </a:xfrm>
        <a:prstGeom prst="line">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sp>
    <dsp:sp modelId="{DACB6A86-D5BF-DB45-A3EA-175514A25EF3}">
      <dsp:nvSpPr>
        <dsp:cNvPr id="0" name=""/>
        <dsp:cNvSpPr/>
      </dsp:nvSpPr>
      <dsp:spPr>
        <a:xfrm>
          <a:off x="0" y="3480751"/>
          <a:ext cx="10515600" cy="870055"/>
        </a:xfrm>
        <a:prstGeom prst="rect">
          <a:avLst/>
        </a:prstGeom>
        <a:solidFill>
          <a:schemeClr val="accent2"/>
        </a:solid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b="0" i="0" kern="1200" dirty="0"/>
            <a:t>Summary and References</a:t>
          </a:r>
          <a:endParaRPr lang="en-US" sz="3800" kern="1200" dirty="0"/>
        </a:p>
      </dsp:txBody>
      <dsp:txXfrm>
        <a:off x="0" y="3480751"/>
        <a:ext cx="10515600" cy="87005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Book Antiqua" panose="02040602050305030304" pitchFamily="18"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Book Antiqua" panose="02040602050305030304" pitchFamily="18" charset="0"/>
              </a:defRPr>
            </a:lvl1pPr>
          </a:lstStyle>
          <a:p>
            <a:fld id="{AD6D5FC7-8D21-6643-8035-A8111D38D3C6}" type="datetimeFigureOut">
              <a:rPr lang="en-GB" smtClean="0"/>
              <a:pPr/>
              <a:t>20/05/2025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Book Antiqua" panose="02040602050305030304" pitchFamily="18"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Book Antiqua" panose="02040602050305030304" pitchFamily="18" charset="0"/>
              </a:defRPr>
            </a:lvl1pPr>
          </a:lstStyle>
          <a:p>
            <a:fld id="{06C0E194-4F00-144A-8FC6-74BC810029FC}" type="slidenum">
              <a:rPr lang="en-GB" smtClean="0"/>
              <a:pPr/>
              <a:t>‹#›</a:t>
            </a:fld>
            <a:endParaRPr lang="en-GB" dirty="0"/>
          </a:p>
        </p:txBody>
      </p:sp>
    </p:spTree>
    <p:extLst>
      <p:ext uri="{BB962C8B-B14F-4D97-AF65-F5344CB8AC3E}">
        <p14:creationId xmlns:p14="http://schemas.microsoft.com/office/powerpoint/2010/main" val="3204484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Book Antiqua" panose="02040602050305030304" pitchFamily="18" charset="0"/>
        <a:ea typeface="+mn-ea"/>
        <a:cs typeface="+mn-cs"/>
      </a:defRPr>
    </a:lvl1pPr>
    <a:lvl2pPr marL="457200" algn="l" defTabSz="914400" rtl="0" eaLnBrk="1" latinLnBrk="0" hangingPunct="1">
      <a:defRPr sz="1200" b="0" i="0" kern="1200">
        <a:solidFill>
          <a:schemeClr val="tx1"/>
        </a:solidFill>
        <a:latin typeface="Book Antiqua" panose="02040602050305030304" pitchFamily="18" charset="0"/>
        <a:ea typeface="+mn-ea"/>
        <a:cs typeface="+mn-cs"/>
      </a:defRPr>
    </a:lvl2pPr>
    <a:lvl3pPr marL="914400" algn="l" defTabSz="914400" rtl="0" eaLnBrk="1" latinLnBrk="0" hangingPunct="1">
      <a:defRPr sz="1200" b="0" i="0" kern="1200">
        <a:solidFill>
          <a:schemeClr val="tx1"/>
        </a:solidFill>
        <a:latin typeface="Book Antiqua" panose="02040602050305030304" pitchFamily="18" charset="0"/>
        <a:ea typeface="+mn-ea"/>
        <a:cs typeface="+mn-cs"/>
      </a:defRPr>
    </a:lvl3pPr>
    <a:lvl4pPr marL="1371600" algn="l" defTabSz="914400" rtl="0" eaLnBrk="1" latinLnBrk="0" hangingPunct="1">
      <a:defRPr sz="1200" b="0" i="0" kern="1200">
        <a:solidFill>
          <a:schemeClr val="tx1"/>
        </a:solidFill>
        <a:latin typeface="Book Antiqua" panose="02040602050305030304" pitchFamily="18" charset="0"/>
        <a:ea typeface="+mn-ea"/>
        <a:cs typeface="+mn-cs"/>
      </a:defRPr>
    </a:lvl4pPr>
    <a:lvl5pPr marL="1828800" algn="l" defTabSz="914400" rtl="0" eaLnBrk="1" latinLnBrk="0" hangingPunct="1">
      <a:defRPr sz="1200" b="0" i="0" kern="1200">
        <a:solidFill>
          <a:schemeClr val="tx1"/>
        </a:solidFill>
        <a:latin typeface="Book Antiqua" panose="0204060205030503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4</a:t>
            </a:fld>
            <a:endParaRPr lang="en-US" sz="120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3762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14</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062231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15</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997066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17</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01110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18</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100432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19</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690530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20</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10101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21</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641311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22</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765608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23</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40325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50341-AAB8-76EB-30DF-D1C76B7F6178}"/>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16BE2146-BB2D-466E-BCE2-C65C9A58E154}"/>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24</a:t>
            </a:fld>
            <a:endParaRPr lang="en-US" sz="1200">
              <a:latin typeface="Arial" charset="0"/>
            </a:endParaRPr>
          </a:p>
        </p:txBody>
      </p:sp>
      <p:sp>
        <p:nvSpPr>
          <p:cNvPr id="43011" name="Rectangle 2">
            <a:extLst>
              <a:ext uri="{FF2B5EF4-FFF2-40B4-BE49-F238E27FC236}">
                <a16:creationId xmlns:a16="http://schemas.microsoft.com/office/drawing/2014/main" id="{DB37678C-6C5E-6D6F-1632-629C7CB119AC}"/>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027A81F1-77EB-E400-773A-2E5999F427BF}"/>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74207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FF4E7-3DF3-BD0D-340E-1B75766EB113}"/>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A29CAF74-8E7D-61DD-A51B-EE4CEC9A769B}"/>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5</a:t>
            </a:fld>
            <a:endParaRPr lang="en-US" sz="1200">
              <a:latin typeface="Arial" charset="0"/>
            </a:endParaRPr>
          </a:p>
        </p:txBody>
      </p:sp>
      <p:sp>
        <p:nvSpPr>
          <p:cNvPr id="43011" name="Rectangle 2">
            <a:extLst>
              <a:ext uri="{FF2B5EF4-FFF2-40B4-BE49-F238E27FC236}">
                <a16:creationId xmlns:a16="http://schemas.microsoft.com/office/drawing/2014/main" id="{6D2D1FB9-89CD-558C-362B-6E03B734815A}"/>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5C997BBD-0057-8E7D-CC72-86FA0F935396}"/>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451861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3C0C01F-6805-455C-A2D9-12CC4D1F92CD}" type="slidenum">
              <a:rPr kumimoji="0" lang="en-US" sz="1200" b="0" i="0" u="none" strike="noStrike" kern="1200" cap="none" spc="0" normalizeH="0" baseline="0" noProof="0" smtClean="0">
                <a:ln>
                  <a:noFill/>
                </a:ln>
                <a:solidFill>
                  <a:prstClr val="black"/>
                </a:solidFill>
                <a:effectLst/>
                <a:uLnTx/>
                <a:uFillTx/>
                <a:latin typeface="Arial" charset="0"/>
                <a:ea typeface="ＭＳ Ｐゴシック" pitchFamily="-11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Arial" charset="0"/>
              <a:ea typeface="ＭＳ Ｐゴシック" pitchFamily="-110" charset="-128"/>
              <a:cs typeface="+mn-cs"/>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15538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BB7879-6055-16BB-7209-DB00AC4097A9}"/>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AEF4DCE9-FFF8-3004-BDD6-A45DED21A564}"/>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6</a:t>
            </a:fld>
            <a:endParaRPr lang="en-US" sz="1200">
              <a:latin typeface="Arial" charset="0"/>
            </a:endParaRPr>
          </a:p>
        </p:txBody>
      </p:sp>
      <p:sp>
        <p:nvSpPr>
          <p:cNvPr id="43011" name="Rectangle 2">
            <a:extLst>
              <a:ext uri="{FF2B5EF4-FFF2-40B4-BE49-F238E27FC236}">
                <a16:creationId xmlns:a16="http://schemas.microsoft.com/office/drawing/2014/main" id="{8D389D76-4DEC-E001-0294-49237D2FBDFA}"/>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98EF2896-037D-E5E0-B133-BBD30C57490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707123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3179D-1CBF-C29D-3DD1-1AEF74B9C3F3}"/>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46C5AFCA-0B1C-44A3-CA3C-F89B08E1A624}"/>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7</a:t>
            </a:fld>
            <a:endParaRPr lang="en-US" sz="1200">
              <a:latin typeface="Arial" charset="0"/>
            </a:endParaRPr>
          </a:p>
        </p:txBody>
      </p:sp>
      <p:sp>
        <p:nvSpPr>
          <p:cNvPr id="43011" name="Rectangle 2">
            <a:extLst>
              <a:ext uri="{FF2B5EF4-FFF2-40B4-BE49-F238E27FC236}">
                <a16:creationId xmlns:a16="http://schemas.microsoft.com/office/drawing/2014/main" id="{90817CCA-AF48-A829-6A9A-824EADD8A9C7}"/>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58167510-692D-EC9E-CEF5-5DA135CB8444}"/>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726481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8</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8156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9</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070234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B5D5D-F249-E45F-18EE-65F905B88C00}"/>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B4020142-9326-E83F-782D-03E24CE884F1}"/>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10</a:t>
            </a:fld>
            <a:endParaRPr lang="en-US" sz="1200">
              <a:latin typeface="Arial" charset="0"/>
            </a:endParaRPr>
          </a:p>
        </p:txBody>
      </p:sp>
      <p:sp>
        <p:nvSpPr>
          <p:cNvPr id="43011" name="Rectangle 2">
            <a:extLst>
              <a:ext uri="{FF2B5EF4-FFF2-40B4-BE49-F238E27FC236}">
                <a16:creationId xmlns:a16="http://schemas.microsoft.com/office/drawing/2014/main" id="{72DCB72E-3AC3-B946-99CB-9AC830E537EF}"/>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1D518FF7-5796-1175-4DC8-495B33B4B822}"/>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960197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12</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652881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A0DB-B5D9-C651-51FA-854A7ADE9DE2}"/>
            </a:ext>
          </a:extLst>
        </p:cNvPr>
        <p:cNvGrpSpPr/>
        <p:nvPr/>
      </p:nvGrpSpPr>
      <p:grpSpPr>
        <a:xfrm>
          <a:off x="0" y="0"/>
          <a:ext cx="0" cy="0"/>
          <a:chOff x="0" y="0"/>
          <a:chExt cx="0" cy="0"/>
        </a:xfrm>
      </p:grpSpPr>
      <p:sp>
        <p:nvSpPr>
          <p:cNvPr id="43010" name="Rectangle 7">
            <a:extLst>
              <a:ext uri="{FF2B5EF4-FFF2-40B4-BE49-F238E27FC236}">
                <a16:creationId xmlns:a16="http://schemas.microsoft.com/office/drawing/2014/main" id="{854638C9-89E2-CD26-19E3-AE50B22B16F6}"/>
              </a:ext>
            </a:extLst>
          </p:cNvPr>
          <p:cNvSpPr>
            <a:spLocks noGrp="1" noChangeArrowheads="1"/>
          </p:cNvSpPr>
          <p:nvPr>
            <p:ph type="sldNum" sz="quarter" idx="5"/>
          </p:nvPr>
        </p:nvSpPr>
        <p:spPr>
          <a:noFill/>
        </p:spPr>
        <p:txBody>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fld id="{B3C0C01F-6805-455C-A2D9-12CC4D1F92CD}" type="slidenum">
              <a:rPr lang="en-US" sz="1200" smtClean="0">
                <a:latin typeface="Arial" charset="0"/>
              </a:rPr>
              <a:pPr/>
              <a:t>13</a:t>
            </a:fld>
            <a:endParaRPr lang="en-US" sz="1200">
              <a:latin typeface="Arial" charset="0"/>
            </a:endParaRPr>
          </a:p>
        </p:txBody>
      </p:sp>
      <p:sp>
        <p:nvSpPr>
          <p:cNvPr id="43011" name="Rectangle 2">
            <a:extLst>
              <a:ext uri="{FF2B5EF4-FFF2-40B4-BE49-F238E27FC236}">
                <a16:creationId xmlns:a16="http://schemas.microsoft.com/office/drawing/2014/main" id="{CABF68AA-5ED2-A1CC-0C82-1BE9ACB70CA4}"/>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D87B82C8-E703-5888-76CA-7FA165F84DAC}"/>
              </a:ext>
            </a:extLst>
          </p:cNvPr>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213503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24826-7ABD-1047-8C57-8A74366C5E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F0AB0B1-7C31-C247-874E-FF6AEE05DA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A6A681C-F00E-1F41-980E-5742B88833D1}"/>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5" name="Footer Placeholder 4">
            <a:extLst>
              <a:ext uri="{FF2B5EF4-FFF2-40B4-BE49-F238E27FC236}">
                <a16:creationId xmlns:a16="http://schemas.microsoft.com/office/drawing/2014/main" id="{9BA81F2B-222E-6F4F-A156-94519AC73E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A09413-C34B-E549-93A6-A2B0DEE6C728}"/>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13956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EA96C-8512-964A-A964-410D13CD7D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3FC344-B56F-FC4E-8FBB-1ED8A9176AE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8E5E90-20DF-EA48-B000-F0AA2B06A28F}"/>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5" name="Footer Placeholder 4">
            <a:extLst>
              <a:ext uri="{FF2B5EF4-FFF2-40B4-BE49-F238E27FC236}">
                <a16:creationId xmlns:a16="http://schemas.microsoft.com/office/drawing/2014/main" id="{2603D737-8B7F-AE47-87B2-308566B291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84B3A0-D294-DE46-A9FB-8DB421575A18}"/>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211759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50D04E-FC1B-904E-93A9-347D924D7D5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BB45B9-AEB9-BE46-9A8C-609ADC33A5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EE75DE-60EA-4E43-AE00-9214CFB4C677}"/>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5" name="Footer Placeholder 4">
            <a:extLst>
              <a:ext uri="{FF2B5EF4-FFF2-40B4-BE49-F238E27FC236}">
                <a16:creationId xmlns:a16="http://schemas.microsoft.com/office/drawing/2014/main" id="{8FB0A816-0BFC-9A41-B1A9-2BAA676E54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44471D-EF47-824F-BB97-D9816959FDB7}"/>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652234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79B09-8A4B-F641-808E-167F4A0673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E7F952-A420-F848-9036-AD84B6B305A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52EF36-A872-F64D-8C28-11129BFD7F4C}"/>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5" name="Footer Placeholder 4">
            <a:extLst>
              <a:ext uri="{FF2B5EF4-FFF2-40B4-BE49-F238E27FC236}">
                <a16:creationId xmlns:a16="http://schemas.microsoft.com/office/drawing/2014/main" id="{6C97B662-BBCB-4445-8E82-40CA81816A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FD2ADA-0952-D545-9176-BA5F24B44965}"/>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82234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4F155-3E68-4E40-9BBF-696C566E67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944F46-4A4E-7B49-80EA-BDFA3AF56F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D68381-4605-2C47-9CDA-4B8586B34C99}"/>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5" name="Footer Placeholder 4">
            <a:extLst>
              <a:ext uri="{FF2B5EF4-FFF2-40B4-BE49-F238E27FC236}">
                <a16:creationId xmlns:a16="http://schemas.microsoft.com/office/drawing/2014/main" id="{B4672FDC-8CE9-8F45-9AB5-859F8843A3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4673D0-6137-1B45-91DF-B9711B86D39B}"/>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352903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4AC53-3E31-9140-BE00-4FA6DC0103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BD7C9C5-9443-E44F-814B-3BF2DDD4B0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870467-06F5-A048-8270-5F2378939CA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DF4E150-FD43-AD42-B703-74C26C8A3579}"/>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6" name="Footer Placeholder 5">
            <a:extLst>
              <a:ext uri="{FF2B5EF4-FFF2-40B4-BE49-F238E27FC236}">
                <a16:creationId xmlns:a16="http://schemas.microsoft.com/office/drawing/2014/main" id="{D2795D8F-2E6A-5D45-8D64-103F80C6AB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F1DA1B-7DEE-9447-B5DB-ED45BD26D129}"/>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294090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9F6F9-32C2-EA42-9C84-895B61EDCF5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3D2A9D2-C479-3E48-9CFA-2274E8E073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D6CF41-564A-4943-847D-F134332D73C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29AA3E9-AE31-E743-A545-88E2B80EA7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B1EA487-22BA-9949-B804-3A511F6761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33F907-42BD-DE4A-A0F7-FB7BF2AF29EB}"/>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8" name="Footer Placeholder 7">
            <a:extLst>
              <a:ext uri="{FF2B5EF4-FFF2-40B4-BE49-F238E27FC236}">
                <a16:creationId xmlns:a16="http://schemas.microsoft.com/office/drawing/2014/main" id="{A0EE5846-57ED-5643-8D05-746C7A64FC5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85185E-9F3B-354E-B136-1E0687D22545}"/>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320607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31E1-5A20-124D-AEF4-16F4CF32057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95154BC-5F7D-7C4F-A4AF-03D9F6DA202E}"/>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4" name="Footer Placeholder 3">
            <a:extLst>
              <a:ext uri="{FF2B5EF4-FFF2-40B4-BE49-F238E27FC236}">
                <a16:creationId xmlns:a16="http://schemas.microsoft.com/office/drawing/2014/main" id="{87B25576-617B-4749-86FE-D6131FC885D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0B45B9-0F83-5542-A728-56303CC05C24}"/>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902558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8E20DD5-2D99-9347-9231-258ABA8AD4D1}"/>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3" name="Footer Placeholder 2">
            <a:extLst>
              <a:ext uri="{FF2B5EF4-FFF2-40B4-BE49-F238E27FC236}">
                <a16:creationId xmlns:a16="http://schemas.microsoft.com/office/drawing/2014/main" id="{48719E6A-8467-214B-A1A4-F6ECB7BD9AE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484A920-B598-104C-9BE0-BCF7114539B7}"/>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058791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0661F-C029-574E-8734-676323E307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90377B4-A1D9-3541-9FBF-64811F0B7F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1020CDB-80BF-C44C-BA25-660BA5136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37F2842-C394-1142-8C3A-01EA859F5E08}"/>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6" name="Footer Placeholder 5">
            <a:extLst>
              <a:ext uri="{FF2B5EF4-FFF2-40B4-BE49-F238E27FC236}">
                <a16:creationId xmlns:a16="http://schemas.microsoft.com/office/drawing/2014/main" id="{F6E08738-CD6D-0847-9E7D-D98C500BA8B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25E2CD-05E4-4B4B-A816-EADD747CE81F}"/>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314582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E5DA8-C04A-F742-B8F9-333172D297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3923C8-A2FF-B541-A269-66B6D83126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C6C192D-DC17-824E-8F47-5E1980733E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1226A5-E779-7A48-B8BA-F6962089D08E}"/>
              </a:ext>
            </a:extLst>
          </p:cNvPr>
          <p:cNvSpPr>
            <a:spLocks noGrp="1"/>
          </p:cNvSpPr>
          <p:nvPr>
            <p:ph type="dt" sz="half" idx="10"/>
          </p:nvPr>
        </p:nvSpPr>
        <p:spPr/>
        <p:txBody>
          <a:bodyPr/>
          <a:lstStyle/>
          <a:p>
            <a:fld id="{292419C6-A2F5-6D49-95C0-D5E5B5E86A5C}" type="datetimeFigureOut">
              <a:rPr lang="en-GB" smtClean="0"/>
              <a:t>20/05/2025</a:t>
            </a:fld>
            <a:endParaRPr lang="en-GB"/>
          </a:p>
        </p:txBody>
      </p:sp>
      <p:sp>
        <p:nvSpPr>
          <p:cNvPr id="6" name="Footer Placeholder 5">
            <a:extLst>
              <a:ext uri="{FF2B5EF4-FFF2-40B4-BE49-F238E27FC236}">
                <a16:creationId xmlns:a16="http://schemas.microsoft.com/office/drawing/2014/main" id="{BBCE2468-2A3A-8D4E-B23E-8FB2071DD0F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937AD6-0683-874E-AA63-616F86740732}"/>
              </a:ext>
            </a:extLst>
          </p:cNvPr>
          <p:cNvSpPr>
            <a:spLocks noGrp="1"/>
          </p:cNvSpPr>
          <p:nvPr>
            <p:ph type="sldNum" sz="quarter" idx="12"/>
          </p:nvPr>
        </p:nvSpPr>
        <p:spPr/>
        <p:txBody>
          <a:bodyPr/>
          <a:lstStyle/>
          <a:p>
            <a:fld id="{4A8B4797-B2CC-9045-BA18-B577185B78D9}" type="slidenum">
              <a:rPr lang="en-GB" smtClean="0"/>
              <a:t>‹#›</a:t>
            </a:fld>
            <a:endParaRPr lang="en-GB"/>
          </a:p>
        </p:txBody>
      </p:sp>
    </p:spTree>
    <p:extLst>
      <p:ext uri="{BB962C8B-B14F-4D97-AF65-F5344CB8AC3E}">
        <p14:creationId xmlns:p14="http://schemas.microsoft.com/office/powerpoint/2010/main" val="1967427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C064B2-6025-8847-A7D8-BF94BDF16C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3C0A45E5-594C-C741-A402-205141A0D6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DBD51E22-02F3-2144-88D4-BBE5C9FDAE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Book Antiqua" panose="02040602050305030304" pitchFamily="18" charset="0"/>
              </a:defRPr>
            </a:lvl1pPr>
          </a:lstStyle>
          <a:p>
            <a:fld id="{292419C6-A2F5-6D49-95C0-D5E5B5E86A5C}" type="datetimeFigureOut">
              <a:rPr lang="en-GB" smtClean="0"/>
              <a:pPr/>
              <a:t>20/05/2025</a:t>
            </a:fld>
            <a:endParaRPr lang="en-GB" dirty="0"/>
          </a:p>
        </p:txBody>
      </p:sp>
      <p:sp>
        <p:nvSpPr>
          <p:cNvPr id="5" name="Footer Placeholder 4">
            <a:extLst>
              <a:ext uri="{FF2B5EF4-FFF2-40B4-BE49-F238E27FC236}">
                <a16:creationId xmlns:a16="http://schemas.microsoft.com/office/drawing/2014/main" id="{0E423BCC-77E4-B941-A64D-9CD267D6A7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Book Antiqua" panose="02040602050305030304" pitchFamily="18" charset="0"/>
              </a:defRPr>
            </a:lvl1pPr>
          </a:lstStyle>
          <a:p>
            <a:endParaRPr lang="en-GB" dirty="0"/>
          </a:p>
        </p:txBody>
      </p:sp>
      <p:sp>
        <p:nvSpPr>
          <p:cNvPr id="6" name="Slide Number Placeholder 5">
            <a:extLst>
              <a:ext uri="{FF2B5EF4-FFF2-40B4-BE49-F238E27FC236}">
                <a16:creationId xmlns:a16="http://schemas.microsoft.com/office/drawing/2014/main" id="{5BBF0D03-241B-1240-B832-BE21DB5805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Book Antiqua" panose="02040602050305030304" pitchFamily="18" charset="0"/>
              </a:defRPr>
            </a:lvl1pPr>
          </a:lstStyle>
          <a:p>
            <a:fld id="{4A8B4797-B2CC-9045-BA18-B577185B78D9}" type="slidenum">
              <a:rPr lang="en-GB" smtClean="0"/>
              <a:pPr/>
              <a:t>‹#›</a:t>
            </a:fld>
            <a:endParaRPr lang="en-GB" dirty="0"/>
          </a:p>
        </p:txBody>
      </p:sp>
    </p:spTree>
    <p:extLst>
      <p:ext uri="{BB962C8B-B14F-4D97-AF65-F5344CB8AC3E}">
        <p14:creationId xmlns:p14="http://schemas.microsoft.com/office/powerpoint/2010/main" val="3962068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kern="1200">
          <a:solidFill>
            <a:schemeClr val="tx1"/>
          </a:solidFill>
          <a:latin typeface="Book Antiqua" panose="02040602050305030304"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Book Antiqua" panose="0204060205030503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Book Antiqua" panose="0204060205030503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ook Antiqua" panose="0204060205030503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ook Antiqua" panose="0204060205030503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ook Antiqua" panose="020406020503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7.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oleObject" Target="../embeddings/oleObject2.bin"/><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35.png"/><Relationship Id="rId4" Type="http://schemas.openxmlformats.org/officeDocument/2006/relationships/image" Target="../media/image17.emf"/><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6.jpe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oleObject" Target="../embeddings/oleObject6.bin"/><Relationship Id="rId3" Type="http://schemas.openxmlformats.org/officeDocument/2006/relationships/image" Target="../media/image37.png"/><Relationship Id="rId7" Type="http://schemas.openxmlformats.org/officeDocument/2006/relationships/oleObject" Target="../embeddings/oleObject3.bin"/><Relationship Id="rId12" Type="http://schemas.openxmlformats.org/officeDocument/2006/relationships/image" Target="../media/image42.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oleObject" Target="../embeddings/oleObject5.bin"/><Relationship Id="rId5" Type="http://schemas.openxmlformats.org/officeDocument/2006/relationships/image" Target="../media/image2.png"/><Relationship Id="rId10" Type="http://schemas.openxmlformats.org/officeDocument/2006/relationships/image" Target="../media/image41.emf"/><Relationship Id="rId4" Type="http://schemas.openxmlformats.org/officeDocument/2006/relationships/image" Target="../media/image38.png"/><Relationship Id="rId9" Type="http://schemas.openxmlformats.org/officeDocument/2006/relationships/oleObject" Target="../embeddings/oleObject4.bin"/><Relationship Id="rId14" Type="http://schemas.openxmlformats.org/officeDocument/2006/relationships/image" Target="../media/image43.emf"/></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6.jpe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cid:image001.png@01D5E61F.DDC4BB10" TargetMode="External"/><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10.png"/><Relationship Id="rId7" Type="http://schemas.openxmlformats.org/officeDocument/2006/relationships/image" Target="../media/image11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51.png"/><Relationship Id="rId9"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png"/><Relationship Id="rId4" Type="http://schemas.openxmlformats.org/officeDocument/2006/relationships/image" Target="../media/image62.jpeg"/></Relationships>
</file>

<file path=ppt/slides/_rels/slide29.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7.jpeg"/><Relationship Id="rId4" Type="http://schemas.openxmlformats.org/officeDocument/2006/relationships/image" Target="../media/image66.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8.jpe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3" Type="http://schemas.openxmlformats.org/officeDocument/2006/relationships/image" Target="../media/image68.jpe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71.jpeg"/><Relationship Id="rId5" Type="http://schemas.openxmlformats.org/officeDocument/2006/relationships/image" Target="../media/image73.png"/><Relationship Id="rId4" Type="http://schemas.openxmlformats.org/officeDocument/2006/relationships/image" Target="../media/image72.png"/></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jpe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80.jpeg"/><Relationship Id="rId5" Type="http://schemas.openxmlformats.org/officeDocument/2006/relationships/image" Target="../media/image79.png"/><Relationship Id="rId4" Type="http://schemas.openxmlformats.org/officeDocument/2006/relationships/image" Target="../media/image78.jpeg"/></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5.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s>
</file>

<file path=ppt/slides/_rels/slide36.xml.rels><?xml version="1.0" encoding="UTF-8" standalone="yes"?>
<Relationships xmlns="http://schemas.openxmlformats.org/package/2006/relationships"><Relationship Id="rId3" Type="http://schemas.openxmlformats.org/officeDocument/2006/relationships/image" Target="../media/image88.jpe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jpeg"/><Relationship Id="rId4" Type="http://schemas.openxmlformats.org/officeDocument/2006/relationships/image" Target="../media/image89.png"/></Relationships>
</file>

<file path=ppt/slides/_rels/slide37.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38.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2.png"/><Relationship Id="rId2" Type="http://schemas.openxmlformats.org/officeDocument/2006/relationships/image" Target="../media/image60.jpeg"/><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93.png"/></Relationships>
</file>

<file path=ppt/slides/_rels/slide3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hyperlink" Target="https://indico.cern.ch/event/1227234" TargetMode="External"/><Relationship Id="rId3" Type="http://schemas.openxmlformats.org/officeDocument/2006/relationships/hyperlink" Target="https://indico.cern.ch/event/1281454" TargetMode="External"/><Relationship Id="rId7" Type="http://schemas.openxmlformats.org/officeDocument/2006/relationships/hyperlink" Target="https://indico.cern.ch/event/507584/" TargetMode="External"/><Relationship Id="rId2" Type="http://schemas.openxmlformats.org/officeDocument/2006/relationships/hyperlink" Target="https://indico.cern.ch/event/1281454/" TargetMode="External"/><Relationship Id="rId1" Type="http://schemas.openxmlformats.org/officeDocument/2006/relationships/slideLayout" Target="../slideLayouts/slideLayout2.xml"/><Relationship Id="rId6" Type="http://schemas.openxmlformats.org/officeDocument/2006/relationships/hyperlink" Target="https://indico.cern.ch/event/704235/" TargetMode="External"/><Relationship Id="rId11" Type="http://schemas.openxmlformats.org/officeDocument/2006/relationships/image" Target="../media/image2.png"/><Relationship Id="rId5" Type="http://schemas.openxmlformats.org/officeDocument/2006/relationships/hyperlink" Target="https://indico.uu.se/event/596/" TargetMode="External"/><Relationship Id="rId10" Type="http://schemas.openxmlformats.org/officeDocument/2006/relationships/hyperlink" Target="https://ieeexplore.ieee.org/stamp/stamp.jsp?tp=&amp;arnumber=7112456" TargetMode="External"/><Relationship Id="rId4" Type="http://schemas.openxmlformats.org/officeDocument/2006/relationships/hyperlink" Target="https://agenda.infn.it/event/32061" TargetMode="External"/><Relationship Id="rId9" Type="http://schemas.openxmlformats.org/officeDocument/2006/relationships/hyperlink" Target="https://cds.cern.ch/record/2281387/files/CERN-ACC-2017-0080.pdf"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oleObject" Target="../embeddings/oleObject1.bin"/><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226053-2416-4923-B64A-D0FE02BF8BA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183" t="9091" r="17017"/>
          <a:stretch/>
        </p:blipFill>
        <p:spPr>
          <a:xfrm>
            <a:off x="2562726" y="1"/>
            <a:ext cx="9629274" cy="6857999"/>
          </a:xfrm>
          <a:prstGeom prst="rect">
            <a:avLst/>
          </a:prstGeom>
        </p:spPr>
      </p:pic>
      <p:sp>
        <p:nvSpPr>
          <p:cNvPr id="10" name="Freeform: Shape 9">
            <a:extLst>
              <a:ext uri="{FF2B5EF4-FFF2-40B4-BE49-F238E27FC236}">
                <a16:creationId xmlns:a16="http://schemas.microsoft.com/office/drawing/2014/main" id="{D928DD85-BB99-450D-A702-2683E0296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6754318" cy="6858478"/>
          </a:xfrm>
          <a:custGeom>
            <a:avLst/>
            <a:gdLst>
              <a:gd name="connsiteX0" fmla="*/ 0 w 6754318"/>
              <a:gd name="connsiteY0" fmla="*/ 6858478 h 6858478"/>
              <a:gd name="connsiteX1" fmla="*/ 6754318 w 6754318"/>
              <a:gd name="connsiteY1" fmla="*/ 6858478 h 6858478"/>
              <a:gd name="connsiteX2" fmla="*/ 3577943 w 6754318"/>
              <a:gd name="connsiteY2" fmla="*/ 0 h 6858478"/>
              <a:gd name="connsiteX3" fmla="*/ 3572366 w 6754318"/>
              <a:gd name="connsiteY3" fmla="*/ 0 h 6858478"/>
              <a:gd name="connsiteX4" fmla="*/ 2506138 w 6754318"/>
              <a:gd name="connsiteY4" fmla="*/ 0 h 6858478"/>
              <a:gd name="connsiteX5" fmla="*/ 0 w 6754318"/>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4318" h="6858478">
                <a:moveTo>
                  <a:pt x="0" y="6858478"/>
                </a:moveTo>
                <a:lnTo>
                  <a:pt x="6754318" y="6858478"/>
                </a:lnTo>
                <a:lnTo>
                  <a:pt x="3577943" y="0"/>
                </a:lnTo>
                <a:lnTo>
                  <a:pt x="3572366" y="0"/>
                </a:lnTo>
                <a:lnTo>
                  <a:pt x="2506138" y="0"/>
                </a:lnTo>
                <a:lnTo>
                  <a:pt x="0"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sp>
        <p:nvSpPr>
          <p:cNvPr id="12" name="Freeform: Shape 11">
            <a:extLst>
              <a:ext uri="{FF2B5EF4-FFF2-40B4-BE49-F238E27FC236}">
                <a16:creationId xmlns:a16="http://schemas.microsoft.com/office/drawing/2014/main" id="{240E5BD2-4019-4012-A1AA-628900E65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478"/>
            <a:ext cx="5953780" cy="6858478"/>
          </a:xfrm>
          <a:custGeom>
            <a:avLst/>
            <a:gdLst>
              <a:gd name="connsiteX0" fmla="*/ 0 w 5953780"/>
              <a:gd name="connsiteY0" fmla="*/ 6858478 h 6858478"/>
              <a:gd name="connsiteX1" fmla="*/ 5953780 w 5953780"/>
              <a:gd name="connsiteY1" fmla="*/ 6858478 h 6858478"/>
              <a:gd name="connsiteX2" fmla="*/ 2777405 w 5953780"/>
              <a:gd name="connsiteY2" fmla="*/ 0 h 6858478"/>
              <a:gd name="connsiteX3" fmla="*/ 2771828 w 5953780"/>
              <a:gd name="connsiteY3" fmla="*/ 0 h 6858478"/>
              <a:gd name="connsiteX4" fmla="*/ 1705600 w 5953780"/>
              <a:gd name="connsiteY4" fmla="*/ 0 h 6858478"/>
              <a:gd name="connsiteX5" fmla="*/ 0 w 5953780"/>
              <a:gd name="connsiteY5"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53780" h="6858478">
                <a:moveTo>
                  <a:pt x="0" y="6858478"/>
                </a:moveTo>
                <a:lnTo>
                  <a:pt x="5953780" y="6858478"/>
                </a:lnTo>
                <a:lnTo>
                  <a:pt x="2777405" y="0"/>
                </a:lnTo>
                <a:lnTo>
                  <a:pt x="2771828" y="0"/>
                </a:lnTo>
                <a:lnTo>
                  <a:pt x="1705600" y="0"/>
                </a:lnTo>
                <a:lnTo>
                  <a:pt x="0"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sp>
        <p:nvSpPr>
          <p:cNvPr id="2" name="Title 1">
            <a:extLst>
              <a:ext uri="{FF2B5EF4-FFF2-40B4-BE49-F238E27FC236}">
                <a16:creationId xmlns:a16="http://schemas.microsoft.com/office/drawing/2014/main" id="{F3FB8116-8756-C642-B600-8976CBDCFD84}"/>
              </a:ext>
            </a:extLst>
          </p:cNvPr>
          <p:cNvSpPr>
            <a:spLocks noGrp="1"/>
          </p:cNvSpPr>
          <p:nvPr>
            <p:ph type="ctrTitle"/>
          </p:nvPr>
        </p:nvSpPr>
        <p:spPr>
          <a:xfrm>
            <a:off x="418333" y="648608"/>
            <a:ext cx="6335985" cy="1736024"/>
          </a:xfrm>
        </p:spPr>
        <p:txBody>
          <a:bodyPr anchor="b">
            <a:normAutofit fontScale="90000"/>
          </a:bodyPr>
          <a:lstStyle/>
          <a:p>
            <a:pPr algn="l"/>
            <a:r>
              <a:rPr lang="en-GB" sz="4800" b="1" dirty="0">
                <a:effectLst/>
                <a:latin typeface="Book Antiqua" panose="02040602050305030304" pitchFamily="18" charset="0"/>
              </a:rPr>
              <a:t>SUPERCONDUCTING MAGNET TESTING</a:t>
            </a:r>
            <a:endParaRPr lang="en-GB" sz="11500" dirty="0">
              <a:latin typeface="Book Antiqua" panose="02040602050305030304" pitchFamily="18" charset="0"/>
            </a:endParaRPr>
          </a:p>
        </p:txBody>
      </p:sp>
      <p:sp>
        <p:nvSpPr>
          <p:cNvPr id="3" name="Subtitle 2">
            <a:extLst>
              <a:ext uri="{FF2B5EF4-FFF2-40B4-BE49-F238E27FC236}">
                <a16:creationId xmlns:a16="http://schemas.microsoft.com/office/drawing/2014/main" id="{5283E0A7-46D0-5B4E-9E10-FAD982EFF686}"/>
              </a:ext>
            </a:extLst>
          </p:cNvPr>
          <p:cNvSpPr>
            <a:spLocks noGrp="1"/>
          </p:cNvSpPr>
          <p:nvPr>
            <p:ph type="subTitle" idx="1"/>
          </p:nvPr>
        </p:nvSpPr>
        <p:spPr>
          <a:xfrm>
            <a:off x="418334" y="3252883"/>
            <a:ext cx="4719223" cy="2590638"/>
          </a:xfrm>
        </p:spPr>
        <p:txBody>
          <a:bodyPr anchor="t">
            <a:normAutofit/>
          </a:bodyPr>
          <a:lstStyle/>
          <a:p>
            <a:pPr algn="l"/>
            <a:r>
              <a:rPr lang="en-US" sz="2800" dirty="0">
                <a:latin typeface="Book Antiqua" panose="02040602050305030304" pitchFamily="18" charset="0"/>
              </a:rPr>
              <a:t>Marta Bajko, </a:t>
            </a:r>
          </a:p>
          <a:p>
            <a:pPr algn="l"/>
            <a:endParaRPr lang="en-US" sz="2800" dirty="0">
              <a:latin typeface="Book Antiqua" panose="02040602050305030304" pitchFamily="18" charset="0"/>
            </a:endParaRPr>
          </a:p>
          <a:p>
            <a:pPr algn="l"/>
            <a:r>
              <a:rPr lang="en-US" sz="1400" dirty="0">
                <a:latin typeface="Book Antiqua" panose="02040602050305030304" pitchFamily="18" charset="0"/>
              </a:rPr>
              <a:t>European Organization for Nuclear Research</a:t>
            </a:r>
          </a:p>
          <a:p>
            <a:pPr algn="l"/>
            <a:r>
              <a:rPr lang="en-US" sz="1400" dirty="0">
                <a:latin typeface="Book Antiqua" panose="02040602050305030304" pitchFamily="18" charset="0"/>
              </a:rPr>
              <a:t>(CERN TE-MPE-SF)</a:t>
            </a:r>
          </a:p>
          <a:p>
            <a:pPr algn="l"/>
            <a:r>
              <a:rPr lang="en-GB" sz="600" dirty="0">
                <a:latin typeface="Book Antiqua" panose="02040602050305030304" pitchFamily="18" charset="0"/>
              </a:rPr>
              <a:t> </a:t>
            </a:r>
          </a:p>
        </p:txBody>
      </p:sp>
      <p:sp>
        <p:nvSpPr>
          <p:cNvPr id="9" name="Text Placeholder 2">
            <a:extLst>
              <a:ext uri="{FF2B5EF4-FFF2-40B4-BE49-F238E27FC236}">
                <a16:creationId xmlns:a16="http://schemas.microsoft.com/office/drawing/2014/main" id="{9E139D1A-8149-4F4D-ADC4-C597E3A6817B}"/>
              </a:ext>
            </a:extLst>
          </p:cNvPr>
          <p:cNvSpPr txBox="1">
            <a:spLocks/>
          </p:cNvSpPr>
          <p:nvPr/>
        </p:nvSpPr>
        <p:spPr>
          <a:xfrm>
            <a:off x="3028054" y="6351373"/>
            <a:ext cx="8028632" cy="4551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dirty="0">
                <a:latin typeface="Book Antiqua" panose="02040602050305030304" pitchFamily="18" charset="0"/>
              </a:rPr>
              <a:t>TIDM² x SC Magnets Lecture Series 2</a:t>
            </a:r>
            <a:r>
              <a:rPr lang="en-GB" sz="1800" baseline="30000" dirty="0">
                <a:latin typeface="Book Antiqua" panose="02040602050305030304" pitchFamily="18" charset="0"/>
              </a:rPr>
              <a:t>nd</a:t>
            </a:r>
            <a:r>
              <a:rPr lang="en-GB" sz="1800" dirty="0">
                <a:latin typeface="Book Antiqua" panose="02040602050305030304" pitchFamily="18" charset="0"/>
              </a:rPr>
              <a:t> edition 2025</a:t>
            </a:r>
          </a:p>
        </p:txBody>
      </p:sp>
      <p:pic>
        <p:nvPicPr>
          <p:cNvPr id="6" name="Picture 2" descr="CERN Logo and symbol, meaning, history, PNG, brand">
            <a:extLst>
              <a:ext uri="{FF2B5EF4-FFF2-40B4-BE49-F238E27FC236}">
                <a16:creationId xmlns:a16="http://schemas.microsoft.com/office/drawing/2014/main" id="{EE836E20-2F14-7F71-7942-86EB84656F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0223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2211DD3-5CDC-B799-914B-48F9B01689A6}"/>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29D699C-A469-1F21-8914-9688DB8ED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013A7FF1-A150-B36B-0717-9949648B6D37}"/>
              </a:ext>
            </a:extLst>
          </p:cNvPr>
          <p:cNvSpPr>
            <a:spLocks noGrp="1" noChangeArrowheads="1"/>
          </p:cNvSpPr>
          <p:nvPr>
            <p:ph type="title"/>
          </p:nvPr>
        </p:nvSpPr>
        <p:spPr>
          <a:xfrm>
            <a:off x="552462" y="955367"/>
            <a:ext cx="5207936" cy="985220"/>
          </a:xfrm>
        </p:spPr>
        <p:txBody>
          <a:bodyPr anchor="b">
            <a:normAutofit fontScale="90000"/>
          </a:bodyPr>
          <a:lstStyle/>
          <a:p>
            <a:pPr eaLnBrk="1" hangingPunct="1"/>
            <a:r>
              <a:rPr lang="en-US" sz="3600" b="1" dirty="0">
                <a:solidFill>
                  <a:schemeClr val="accent2">
                    <a:lumMod val="75000"/>
                  </a:schemeClr>
                </a:solidFill>
                <a:latin typeface="Book Antiqua" panose="02040602050305030304" pitchFamily="18" charset="0"/>
              </a:rPr>
              <a:t>High Temperature </a:t>
            </a:r>
            <a:r>
              <a:rPr lang="en-US" sz="3600" b="1" dirty="0">
                <a:solidFill>
                  <a:schemeClr val="bg1"/>
                </a:solidFill>
                <a:latin typeface="Book Antiqua" panose="02040602050305030304" pitchFamily="18" charset="0"/>
              </a:rPr>
              <a:t>SUPERCONDUCTORS</a:t>
            </a:r>
            <a:endParaRPr lang="en-US" sz="3600" b="1" dirty="0">
              <a:solidFill>
                <a:schemeClr val="accent2"/>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EDF57E5D-73B7-3423-E255-36AC53E16A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5D9C8EB2-0C3C-69B7-CEFB-1D2A306519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68CFF8A2-641F-5040-4D39-C79FC7CD14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pic>
        <p:nvPicPr>
          <p:cNvPr id="3" name="Picture 2" descr="sc_plot.png">
            <a:extLst>
              <a:ext uri="{FF2B5EF4-FFF2-40B4-BE49-F238E27FC236}">
                <a16:creationId xmlns:a16="http://schemas.microsoft.com/office/drawing/2014/main" id="{39710F00-FD25-E329-8062-917C52C7D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31" y="2574403"/>
            <a:ext cx="5966497" cy="3456516"/>
          </a:xfrm>
          <a:prstGeom prst="rect">
            <a:avLst/>
          </a:prstGeom>
          <a:solidFill>
            <a:schemeClr val="bg1"/>
          </a:solidFill>
          <a:ln w="38100">
            <a:solidFill>
              <a:schemeClr val="accent2">
                <a:lumMod val="75000"/>
              </a:schemeClr>
            </a:solidFill>
          </a:ln>
        </p:spPr>
      </p:pic>
      <p:sp>
        <p:nvSpPr>
          <p:cNvPr id="7" name="Oval 6">
            <a:extLst>
              <a:ext uri="{FF2B5EF4-FFF2-40B4-BE49-F238E27FC236}">
                <a16:creationId xmlns:a16="http://schemas.microsoft.com/office/drawing/2014/main" id="{07B6C627-0F65-5C23-FF1C-E71CDAD6E5F2}"/>
              </a:ext>
            </a:extLst>
          </p:cNvPr>
          <p:cNvSpPr/>
          <p:nvPr/>
        </p:nvSpPr>
        <p:spPr bwMode="auto">
          <a:xfrm>
            <a:off x="2824372" y="3125972"/>
            <a:ext cx="3087329" cy="1265276"/>
          </a:xfrm>
          <a:prstGeom prst="ellipse">
            <a:avLst/>
          </a:prstGeom>
          <a:solidFill>
            <a:schemeClr val="bg1">
              <a:lumMod val="85000"/>
              <a:alpha val="0"/>
            </a:schemeClr>
          </a:solidFill>
          <a:ln w="25400"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CC3300"/>
              </a:solidFill>
              <a:latin typeface="Book Antiqua" pitchFamily="18" charset="0"/>
              <a:ea typeface="ＭＳ Ｐゴシック" pitchFamily="34" charset="-128"/>
            </a:endParaRPr>
          </a:p>
        </p:txBody>
      </p:sp>
      <p:sp>
        <p:nvSpPr>
          <p:cNvPr id="9" name="Rectangle 3">
            <a:extLst>
              <a:ext uri="{FF2B5EF4-FFF2-40B4-BE49-F238E27FC236}">
                <a16:creationId xmlns:a16="http://schemas.microsoft.com/office/drawing/2014/main" id="{350BBE66-E6DA-C9FD-7126-FE8A39942210}"/>
              </a:ext>
            </a:extLst>
          </p:cNvPr>
          <p:cNvSpPr txBox="1">
            <a:spLocks noChangeArrowheads="1"/>
          </p:cNvSpPr>
          <p:nvPr/>
        </p:nvSpPr>
        <p:spPr>
          <a:xfrm>
            <a:off x="7649029" y="3541480"/>
            <a:ext cx="4172303" cy="27080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solidFill>
                  <a:schemeClr val="bg1"/>
                </a:solidFill>
                <a:latin typeface="Book Antiqua" panose="02040602050305030304" pitchFamily="18" charset="0"/>
              </a:rPr>
              <a:t>In fact, in addition to their superior properties at relatively higher temperatures, HTS materials also come along with </a:t>
            </a:r>
            <a:r>
              <a:rPr lang="en-US" b="1" dirty="0">
                <a:solidFill>
                  <a:schemeClr val="accent2">
                    <a:lumMod val="75000"/>
                  </a:schemeClr>
                </a:solidFill>
                <a:latin typeface="Book Antiqua" panose="02040602050305030304" pitchFamily="18" charset="0"/>
              </a:rPr>
              <a:t>significantly expanded magnetic field </a:t>
            </a:r>
            <a:r>
              <a:rPr lang="en-US" dirty="0">
                <a:solidFill>
                  <a:schemeClr val="bg1"/>
                </a:solidFill>
                <a:latin typeface="Book Antiqua" panose="02040602050305030304" pitchFamily="18" charset="0"/>
              </a:rPr>
              <a:t>capabilities.</a:t>
            </a:r>
            <a:endParaRPr lang="en-GB" dirty="0">
              <a:solidFill>
                <a:schemeClr val="bg1"/>
              </a:solidFill>
              <a:latin typeface="Book Antiqua" panose="02040602050305030304" pitchFamily="18" charset="0"/>
            </a:endParaRPr>
          </a:p>
          <a:p>
            <a:pPr marL="457200" lvl="1" indent="0" algn="ctr">
              <a:buNone/>
            </a:pPr>
            <a:endParaRPr lang="en-US" sz="1800" dirty="0">
              <a:solidFill>
                <a:schemeClr val="bg1"/>
              </a:solidFill>
              <a:latin typeface="Book Antiqua" panose="02040602050305030304" pitchFamily="18" charset="0"/>
              <a:cs typeface="Times New Roman" panose="02020603050405020304" pitchFamily="18" charset="0"/>
            </a:endParaRPr>
          </a:p>
          <a:p>
            <a:pPr lvl="1" algn="ctr"/>
            <a:endParaRPr lang="en-US" sz="2000" dirty="0">
              <a:solidFill>
                <a:schemeClr val="bg1"/>
              </a:solidFill>
              <a:latin typeface="Book Antiqua" panose="02040602050305030304" pitchFamily="18" charset="0"/>
              <a:cs typeface="Times New Roman" panose="02020603050405020304" pitchFamily="18" charset="0"/>
            </a:endParaRPr>
          </a:p>
          <a:p>
            <a:pPr lvl="1" algn="ctr"/>
            <a:endParaRPr lang="en-US" sz="2000" dirty="0">
              <a:solidFill>
                <a:schemeClr val="bg1"/>
              </a:solidFill>
              <a:latin typeface="Book Antiqua" panose="02040602050305030304" pitchFamily="18" charset="0"/>
              <a:cs typeface="Times New Roman" panose="02020603050405020304" pitchFamily="18" charset="0"/>
            </a:endParaRPr>
          </a:p>
          <a:p>
            <a:pPr lvl="1" algn="ctr"/>
            <a:endParaRPr lang="en-US" sz="2000" dirty="0">
              <a:solidFill>
                <a:schemeClr val="bg1"/>
              </a:solidFill>
              <a:latin typeface="Book Antiqua" panose="02040602050305030304" pitchFamily="18" charset="0"/>
              <a:cs typeface="Times New Roman" panose="02020603050405020304" pitchFamily="18" charset="0"/>
            </a:endParaRPr>
          </a:p>
          <a:p>
            <a:pPr lvl="1" algn="ctr"/>
            <a:endParaRPr lang="en-US" sz="2000" dirty="0">
              <a:solidFill>
                <a:schemeClr val="bg1"/>
              </a:solidFill>
              <a:latin typeface="Book Antiqua" panose="02040602050305030304" pitchFamily="18" charset="0"/>
              <a:cs typeface="Times New Roman" panose="02020603050405020304" pitchFamily="18" charset="0"/>
            </a:endParaRPr>
          </a:p>
          <a:p>
            <a:pPr lvl="1" algn="ctr"/>
            <a:endParaRPr lang="en-US" sz="2000" dirty="0">
              <a:solidFill>
                <a:schemeClr val="bg1"/>
              </a:solidFill>
              <a:latin typeface="Book Antiqua" panose="02040602050305030304" pitchFamily="18" charset="0"/>
              <a:cs typeface="Times New Roman" panose="02020603050405020304" pitchFamily="18" charset="0"/>
            </a:endParaRPr>
          </a:p>
          <a:p>
            <a:pPr marL="0" indent="0" algn="ctr">
              <a:buFont typeface="Arial" panose="020B0604020202020204" pitchFamily="34" charset="0"/>
              <a:buNone/>
            </a:pPr>
            <a:r>
              <a:rPr lang="en-US" sz="2000" dirty="0">
                <a:solidFill>
                  <a:schemeClr val="bg1"/>
                </a:solidFill>
                <a:latin typeface="Book Antiqua" panose="02040602050305030304" pitchFamily="18" charset="0"/>
                <a:cs typeface="Times New Roman" panose="02020603050405020304" pitchFamily="18" charset="0"/>
              </a:rPr>
              <a:t>Is using </a:t>
            </a:r>
          </a:p>
        </p:txBody>
      </p:sp>
      <p:sp>
        <p:nvSpPr>
          <p:cNvPr id="12" name="Text Box 10">
            <a:extLst>
              <a:ext uri="{FF2B5EF4-FFF2-40B4-BE49-F238E27FC236}">
                <a16:creationId xmlns:a16="http://schemas.microsoft.com/office/drawing/2014/main" id="{0DAF94F1-A33E-44A7-A185-510DAC46F5C5}"/>
              </a:ext>
            </a:extLst>
          </p:cNvPr>
          <p:cNvSpPr txBox="1">
            <a:spLocks noChangeArrowheads="1"/>
          </p:cNvSpPr>
          <p:nvPr/>
        </p:nvSpPr>
        <p:spPr bwMode="auto">
          <a:xfrm>
            <a:off x="146931" y="6121468"/>
            <a:ext cx="614969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r>
              <a:rPr lang="en-US" sz="1000" dirty="0">
                <a:solidFill>
                  <a:schemeClr val="bg1"/>
                </a:solidFill>
              </a:rPr>
              <a:t>Critical current density in the superconductor versus field for different materials at 4.2 K [P. J. Lee, et al]</a:t>
            </a:r>
          </a:p>
          <a:p>
            <a:pPr algn="ctr"/>
            <a:r>
              <a:rPr lang="en-US" sz="1000" dirty="0">
                <a:solidFill>
                  <a:schemeClr val="bg1"/>
                </a:solidFill>
              </a:rPr>
              <a:t>https://</a:t>
            </a:r>
            <a:r>
              <a:rPr lang="en-US" sz="1000" dirty="0" err="1">
                <a:solidFill>
                  <a:schemeClr val="bg1"/>
                </a:solidFill>
              </a:rPr>
              <a:t>nationalmaglab.org</a:t>
            </a:r>
            <a:r>
              <a:rPr lang="en-US" sz="1000" dirty="0">
                <a:solidFill>
                  <a:schemeClr val="bg1"/>
                </a:solidFill>
              </a:rPr>
              <a:t>/images/</a:t>
            </a:r>
            <a:r>
              <a:rPr lang="en-US" sz="1000" dirty="0" err="1">
                <a:solidFill>
                  <a:schemeClr val="bg1"/>
                </a:solidFill>
              </a:rPr>
              <a:t>magnet_development</a:t>
            </a:r>
            <a:r>
              <a:rPr lang="en-US" sz="1000" dirty="0">
                <a:solidFill>
                  <a:schemeClr val="bg1"/>
                </a:solidFill>
              </a:rPr>
              <a:t>/</a:t>
            </a:r>
            <a:r>
              <a:rPr lang="en-US" sz="1000" dirty="0" err="1">
                <a:solidFill>
                  <a:schemeClr val="bg1"/>
                </a:solidFill>
              </a:rPr>
              <a:t>asc</a:t>
            </a:r>
            <a:r>
              <a:rPr lang="en-US" sz="1000" dirty="0">
                <a:solidFill>
                  <a:schemeClr val="bg1"/>
                </a:solidFill>
              </a:rPr>
              <a:t>/plots/JeChart041614-1022x741-pal.png</a:t>
            </a:r>
          </a:p>
        </p:txBody>
      </p:sp>
      <p:grpSp>
        <p:nvGrpSpPr>
          <p:cNvPr id="16" name="Group 15">
            <a:extLst>
              <a:ext uri="{FF2B5EF4-FFF2-40B4-BE49-F238E27FC236}">
                <a16:creationId xmlns:a16="http://schemas.microsoft.com/office/drawing/2014/main" id="{FA8DBFA8-3701-EA22-ECF5-DBD2DE0607BC}"/>
              </a:ext>
            </a:extLst>
          </p:cNvPr>
          <p:cNvGrpSpPr/>
          <p:nvPr/>
        </p:nvGrpSpPr>
        <p:grpSpPr>
          <a:xfrm>
            <a:off x="6483238" y="433053"/>
            <a:ext cx="5521964" cy="2692919"/>
            <a:chOff x="6552897" y="498938"/>
            <a:chExt cx="5319182" cy="2692919"/>
          </a:xfrm>
        </p:grpSpPr>
        <p:grpSp>
          <p:nvGrpSpPr>
            <p:cNvPr id="2" name="Group 1">
              <a:extLst>
                <a:ext uri="{FF2B5EF4-FFF2-40B4-BE49-F238E27FC236}">
                  <a16:creationId xmlns:a16="http://schemas.microsoft.com/office/drawing/2014/main" id="{846B61B1-681F-808E-C677-4E411CCD9D5A}"/>
                </a:ext>
              </a:extLst>
            </p:cNvPr>
            <p:cNvGrpSpPr/>
            <p:nvPr/>
          </p:nvGrpSpPr>
          <p:grpSpPr>
            <a:xfrm>
              <a:off x="6552897" y="498938"/>
              <a:ext cx="5004036" cy="2692919"/>
              <a:chOff x="524109" y="3792015"/>
              <a:chExt cx="5004036" cy="2692919"/>
            </a:xfrm>
          </p:grpSpPr>
          <p:pic>
            <p:nvPicPr>
              <p:cNvPr id="4" name="Picture 3">
                <a:extLst>
                  <a:ext uri="{FF2B5EF4-FFF2-40B4-BE49-F238E27FC236}">
                    <a16:creationId xmlns:a16="http://schemas.microsoft.com/office/drawing/2014/main" id="{C2780920-4634-37A2-254B-953C8A03764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4109" y="3792015"/>
                <a:ext cx="3762409" cy="2633686"/>
              </a:xfrm>
              <a:prstGeom prst="rect">
                <a:avLst/>
              </a:prstGeom>
            </p:spPr>
          </p:pic>
          <p:cxnSp>
            <p:nvCxnSpPr>
              <p:cNvPr id="5" name="Straight Connector 4">
                <a:extLst>
                  <a:ext uri="{FF2B5EF4-FFF2-40B4-BE49-F238E27FC236}">
                    <a16:creationId xmlns:a16="http://schemas.microsoft.com/office/drawing/2014/main" id="{5331A425-851F-582E-3601-6A15BE636DFD}"/>
                  </a:ext>
                </a:extLst>
              </p:cNvPr>
              <p:cNvCxnSpPr/>
              <p:nvPr/>
            </p:nvCxnSpPr>
            <p:spPr>
              <a:xfrm>
                <a:off x="734450" y="4516243"/>
                <a:ext cx="3762409"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3C29922-A503-61E3-9FBC-7CA14601E5C4}"/>
                  </a:ext>
                </a:extLst>
              </p:cNvPr>
              <p:cNvSpPr txBox="1"/>
              <p:nvPr/>
            </p:nvSpPr>
            <p:spPr>
              <a:xfrm>
                <a:off x="4371278" y="4129663"/>
                <a:ext cx="1070396" cy="369332"/>
              </a:xfrm>
              <a:prstGeom prst="rect">
                <a:avLst/>
              </a:prstGeom>
              <a:noFill/>
            </p:spPr>
            <p:txBody>
              <a:bodyPr wrap="none" rtlCol="0">
                <a:spAutoFit/>
              </a:bodyPr>
              <a:lstStyle/>
              <a:p>
                <a:r>
                  <a:rPr lang="en-GB" dirty="0">
                    <a:solidFill>
                      <a:schemeClr val="bg1"/>
                    </a:solidFill>
                    <a:latin typeface="Book Antiqua" panose="02040602050305030304" pitchFamily="18" charset="0"/>
                  </a:rPr>
                  <a:t>77 K LN</a:t>
                </a:r>
                <a:r>
                  <a:rPr lang="en-GB" baseline="-25000" dirty="0">
                    <a:solidFill>
                      <a:schemeClr val="bg1"/>
                    </a:solidFill>
                    <a:latin typeface="Book Antiqua" panose="02040602050305030304" pitchFamily="18" charset="0"/>
                  </a:rPr>
                  <a:t>2</a:t>
                </a:r>
              </a:p>
            </p:txBody>
          </p:sp>
          <p:cxnSp>
            <p:nvCxnSpPr>
              <p:cNvPr id="11" name="Straight Connector 10">
                <a:extLst>
                  <a:ext uri="{FF2B5EF4-FFF2-40B4-BE49-F238E27FC236}">
                    <a16:creationId xmlns:a16="http://schemas.microsoft.com/office/drawing/2014/main" id="{4116C465-9CFC-363A-D1AD-3E3338733366}"/>
                  </a:ext>
                </a:extLst>
              </p:cNvPr>
              <p:cNvCxnSpPr/>
              <p:nvPr/>
            </p:nvCxnSpPr>
            <p:spPr>
              <a:xfrm>
                <a:off x="734450" y="6051394"/>
                <a:ext cx="3762409"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D53229E-31E2-2374-296B-DC6CC8EA3491}"/>
                  </a:ext>
                </a:extLst>
              </p:cNvPr>
              <p:cNvSpPr txBox="1"/>
              <p:nvPr/>
            </p:nvSpPr>
            <p:spPr>
              <a:xfrm>
                <a:off x="4371278" y="6115602"/>
                <a:ext cx="1156867" cy="369332"/>
              </a:xfrm>
              <a:prstGeom prst="rect">
                <a:avLst/>
              </a:prstGeom>
              <a:noFill/>
            </p:spPr>
            <p:txBody>
              <a:bodyPr wrap="none" rtlCol="0">
                <a:spAutoFit/>
              </a:bodyPr>
              <a:lstStyle/>
              <a:p>
                <a:r>
                  <a:rPr lang="en-GB" dirty="0">
                    <a:solidFill>
                      <a:schemeClr val="bg1"/>
                    </a:solidFill>
                    <a:latin typeface="Book Antiqua" panose="02040602050305030304" pitchFamily="18" charset="0"/>
                  </a:rPr>
                  <a:t>4.2 K </a:t>
                </a:r>
                <a:r>
                  <a:rPr lang="en-GB" dirty="0" err="1">
                    <a:solidFill>
                      <a:schemeClr val="bg1"/>
                    </a:solidFill>
                    <a:latin typeface="Book Antiqua" panose="02040602050305030304" pitchFamily="18" charset="0"/>
                  </a:rPr>
                  <a:t>LHe</a:t>
                </a:r>
                <a:endParaRPr lang="en-GB" baseline="-25000" dirty="0">
                  <a:solidFill>
                    <a:schemeClr val="bg1"/>
                  </a:solidFill>
                  <a:latin typeface="Book Antiqua" panose="02040602050305030304" pitchFamily="18" charset="0"/>
                </a:endParaRPr>
              </a:p>
            </p:txBody>
          </p:sp>
        </p:grpSp>
        <p:sp>
          <p:nvSpPr>
            <p:cNvPr id="14" name="Right Brace 13">
              <a:extLst>
                <a:ext uri="{FF2B5EF4-FFF2-40B4-BE49-F238E27FC236}">
                  <a16:creationId xmlns:a16="http://schemas.microsoft.com/office/drawing/2014/main" id="{70439C91-7BC7-EF2E-D630-7C2E5322E600}"/>
                </a:ext>
              </a:extLst>
            </p:cNvPr>
            <p:cNvSpPr/>
            <p:nvPr/>
          </p:nvSpPr>
          <p:spPr>
            <a:xfrm>
              <a:off x="10435660" y="1262985"/>
              <a:ext cx="357485" cy="1445704"/>
            </a:xfrm>
            <a:prstGeom prst="rightBrace">
              <a:avLst>
                <a:gd name="adj1" fmla="val 8333"/>
                <a:gd name="adj2" fmla="val 53776"/>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solidFill>
                  <a:schemeClr val="bg1"/>
                </a:solidFill>
                <a:latin typeface="Book Antiqua" panose="02040602050305030304" pitchFamily="18" charset="0"/>
              </a:endParaRPr>
            </a:p>
          </p:txBody>
        </p:sp>
        <p:sp>
          <p:nvSpPr>
            <p:cNvPr id="15" name="TextBox 14">
              <a:extLst>
                <a:ext uri="{FF2B5EF4-FFF2-40B4-BE49-F238E27FC236}">
                  <a16:creationId xmlns:a16="http://schemas.microsoft.com/office/drawing/2014/main" id="{3AA24FB0-8AA5-E8F3-D460-0B16E7B71F81}"/>
                </a:ext>
              </a:extLst>
            </p:cNvPr>
            <p:cNvSpPr txBox="1"/>
            <p:nvPr/>
          </p:nvSpPr>
          <p:spPr>
            <a:xfrm>
              <a:off x="10727413" y="1677351"/>
              <a:ext cx="1144666" cy="646331"/>
            </a:xfrm>
            <a:prstGeom prst="rect">
              <a:avLst/>
            </a:prstGeom>
            <a:noFill/>
          </p:spPr>
          <p:txBody>
            <a:bodyPr wrap="square" rtlCol="0">
              <a:spAutoFit/>
            </a:bodyPr>
            <a:lstStyle/>
            <a:p>
              <a:r>
                <a:rPr lang="en-GB" dirty="0">
                  <a:solidFill>
                    <a:schemeClr val="bg1"/>
                  </a:solidFill>
                  <a:latin typeface="Book Antiqua" panose="02040602050305030304" pitchFamily="18" charset="0"/>
                </a:rPr>
                <a:t>Practical coolants ?</a:t>
              </a:r>
            </a:p>
          </p:txBody>
        </p:sp>
      </p:grpSp>
      <p:sp>
        <p:nvSpPr>
          <p:cNvPr id="17" name="Rectangle 2">
            <a:extLst>
              <a:ext uri="{FF2B5EF4-FFF2-40B4-BE49-F238E27FC236}">
                <a16:creationId xmlns:a16="http://schemas.microsoft.com/office/drawing/2014/main" id="{9D362227-20DB-3EBB-C6E8-69EB086DB921}"/>
              </a:ext>
            </a:extLst>
          </p:cNvPr>
          <p:cNvSpPr txBox="1">
            <a:spLocks noChangeArrowheads="1"/>
          </p:cNvSpPr>
          <p:nvPr/>
        </p:nvSpPr>
        <p:spPr>
          <a:xfrm>
            <a:off x="526211" y="985668"/>
            <a:ext cx="5207936" cy="98522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accent2">
                    <a:lumMod val="75000"/>
                  </a:schemeClr>
                </a:solidFill>
                <a:latin typeface="Book Antiqua" panose="02040602050305030304" pitchFamily="18" charset="0"/>
              </a:rPr>
              <a:t>High Field </a:t>
            </a:r>
            <a:r>
              <a:rPr lang="en-US" sz="3600" b="1" dirty="0">
                <a:solidFill>
                  <a:schemeClr val="bg1"/>
                </a:solidFill>
                <a:latin typeface="Book Antiqua" panose="02040602050305030304" pitchFamily="18" charset="0"/>
              </a:rPr>
              <a:t>SUPERCONDUCTORS</a:t>
            </a:r>
            <a:endParaRPr lang="en-US" sz="3600" b="1" dirty="0">
              <a:solidFill>
                <a:schemeClr val="accent2"/>
              </a:solidFill>
              <a:latin typeface="Book Antiqua" panose="02040602050305030304" pitchFamily="18" charset="0"/>
            </a:endParaRPr>
          </a:p>
        </p:txBody>
      </p:sp>
      <p:pic>
        <p:nvPicPr>
          <p:cNvPr id="6" name="Picture 2" descr="CERN Logo and symbol, meaning, history, PNG, brand">
            <a:extLst>
              <a:ext uri="{FF2B5EF4-FFF2-40B4-BE49-F238E27FC236}">
                <a16:creationId xmlns:a16="http://schemas.microsoft.com/office/drawing/2014/main" id="{72A6E787-22C8-6768-01E4-C0B1CA3CF0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938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2150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7" grpId="0" animBg="1"/>
      <p:bldP spid="9"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EF7DB7F-3D13-F881-52E6-8F7DB1545E15}"/>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2F2DC93C-B8A8-6191-D938-FB5D350802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blue and green paint&#10;&#10;Description automatically generated">
            <a:extLst>
              <a:ext uri="{FF2B5EF4-FFF2-40B4-BE49-F238E27FC236}">
                <a16:creationId xmlns:a16="http://schemas.microsoft.com/office/drawing/2014/main" id="{091AF547-B79B-01ED-A651-29DEA83B1131}"/>
              </a:ext>
            </a:extLst>
          </p:cNvPr>
          <p:cNvPicPr>
            <a:picLocks noChangeAspect="1"/>
          </p:cNvPicPr>
          <p:nvPr/>
        </p:nvPicPr>
        <p:blipFill>
          <a:blip r:embed="rId2">
            <a:alphaModFix amt="35000"/>
          </a:blip>
          <a:srcRect t="8125" b="7606"/>
          <a:stretch/>
        </p:blipFill>
        <p:spPr>
          <a:xfrm>
            <a:off x="20" y="10"/>
            <a:ext cx="12191980" cy="6857990"/>
          </a:xfrm>
          <a:prstGeom prst="rect">
            <a:avLst/>
          </a:prstGeom>
        </p:spPr>
      </p:pic>
      <p:sp>
        <p:nvSpPr>
          <p:cNvPr id="2" name="Title 1">
            <a:extLst>
              <a:ext uri="{FF2B5EF4-FFF2-40B4-BE49-F238E27FC236}">
                <a16:creationId xmlns:a16="http://schemas.microsoft.com/office/drawing/2014/main" id="{D1AC2F98-2C99-B2C1-DDBC-39C169B888AF}"/>
              </a:ext>
            </a:extLst>
          </p:cNvPr>
          <p:cNvSpPr>
            <a:spLocks noGrp="1"/>
          </p:cNvSpPr>
          <p:nvPr>
            <p:ph type="title"/>
          </p:nvPr>
        </p:nvSpPr>
        <p:spPr>
          <a:xfrm>
            <a:off x="838200" y="365125"/>
            <a:ext cx="10515600" cy="1325563"/>
          </a:xfrm>
        </p:spPr>
        <p:txBody>
          <a:bodyPr>
            <a:normAutofit/>
          </a:bodyPr>
          <a:lstStyle/>
          <a:p>
            <a:r>
              <a:rPr lang="en-GB">
                <a:solidFill>
                  <a:srgbClr val="FFFFFF"/>
                </a:solidFill>
              </a:rPr>
              <a:t>STRUCTURE OF THE LECTURE</a:t>
            </a:r>
          </a:p>
        </p:txBody>
      </p:sp>
      <p:graphicFrame>
        <p:nvGraphicFramePr>
          <p:cNvPr id="5" name="Content Placeholder 2">
            <a:extLst>
              <a:ext uri="{FF2B5EF4-FFF2-40B4-BE49-F238E27FC236}">
                <a16:creationId xmlns:a16="http://schemas.microsoft.com/office/drawing/2014/main" id="{D5F87AF0-01DA-5C54-1B9F-ABF35C94A5B6}"/>
              </a:ext>
            </a:extLst>
          </p:cNvPr>
          <p:cNvGraphicFramePr>
            <a:graphicFrameLocks noGrp="1"/>
          </p:cNvGraphicFramePr>
          <p:nvPr>
            <p:ph idx="1"/>
            <p:extLst>
              <p:ext uri="{D42A27DB-BD31-4B8C-83A1-F6EECF244321}">
                <p14:modId xmlns:p14="http://schemas.microsoft.com/office/powerpoint/2010/main" val="6842483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ERN Logo and symbol, meaning, history, PNG, brand">
            <a:extLst>
              <a:ext uri="{FF2B5EF4-FFF2-40B4-BE49-F238E27FC236}">
                <a16:creationId xmlns:a16="http://schemas.microsoft.com/office/drawing/2014/main" id="{FE11A3A6-4600-181A-5256-06C267D5D34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440733"/>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244287" y="563342"/>
            <a:ext cx="5607425" cy="1325563"/>
          </a:xfrm>
        </p:spPr>
        <p:txBody>
          <a:bodyPr anchor="b">
            <a:normAutofit/>
          </a:bodyPr>
          <a:lstStyle/>
          <a:p>
            <a:r>
              <a:rPr lang="en-GB" sz="4000" b="1" cap="all" dirty="0">
                <a:solidFill>
                  <a:schemeClr val="bg1"/>
                </a:solidFill>
              </a:rPr>
              <a:t>quench</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38" name="TextBox 37">
            <a:extLst>
              <a:ext uri="{FF2B5EF4-FFF2-40B4-BE49-F238E27FC236}">
                <a16:creationId xmlns:a16="http://schemas.microsoft.com/office/drawing/2014/main" id="{FA3B653C-88E5-D5DF-FD0A-ABBA3B55CEF5}"/>
              </a:ext>
            </a:extLst>
          </p:cNvPr>
          <p:cNvSpPr txBox="1"/>
          <p:nvPr/>
        </p:nvSpPr>
        <p:spPr>
          <a:xfrm>
            <a:off x="7957845" y="3655411"/>
            <a:ext cx="3787638" cy="2677656"/>
          </a:xfrm>
          <a:prstGeom prst="rect">
            <a:avLst/>
          </a:prstGeom>
          <a:noFill/>
        </p:spPr>
        <p:txBody>
          <a:bodyPr wrap="square">
            <a:spAutoFit/>
          </a:bodyPr>
          <a:lstStyle/>
          <a:p>
            <a:pPr marL="0" indent="0" algn="just">
              <a:buNone/>
            </a:pPr>
            <a:r>
              <a:rPr lang="en-US" sz="2400" i="1" dirty="0">
                <a:solidFill>
                  <a:schemeClr val="bg1"/>
                </a:solidFill>
                <a:latin typeface="Book Antiqua" panose="02040602050305030304" pitchFamily="18" charset="0"/>
              </a:rPr>
              <a:t>The QUENCH is the result of a transition in a superconducting magnet, leading to appearance of voltage, strain, temperature increase, thermal forces, and cryogen expulsion.</a:t>
            </a:r>
          </a:p>
        </p:txBody>
      </p:sp>
      <p:pic>
        <p:nvPicPr>
          <p:cNvPr id="3" name="Picture 2" descr="Screen shot 2013-01-10 at 10.26.11 AM.png">
            <a:extLst>
              <a:ext uri="{FF2B5EF4-FFF2-40B4-BE49-F238E27FC236}">
                <a16:creationId xmlns:a16="http://schemas.microsoft.com/office/drawing/2014/main" id="{2A78581D-4355-4344-4925-030F237666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6485" y="2071781"/>
            <a:ext cx="2473827" cy="2491655"/>
          </a:xfrm>
          <a:prstGeom prst="rect">
            <a:avLst/>
          </a:prstGeom>
        </p:spPr>
      </p:pic>
      <p:sp>
        <p:nvSpPr>
          <p:cNvPr id="8" name="TextBox 7">
            <a:extLst>
              <a:ext uri="{FF2B5EF4-FFF2-40B4-BE49-F238E27FC236}">
                <a16:creationId xmlns:a16="http://schemas.microsoft.com/office/drawing/2014/main" id="{5C5ED695-7A65-81AA-7E43-87AF1686B8DC}"/>
              </a:ext>
            </a:extLst>
          </p:cNvPr>
          <p:cNvSpPr txBox="1"/>
          <p:nvPr/>
        </p:nvSpPr>
        <p:spPr>
          <a:xfrm>
            <a:off x="3167748" y="2071781"/>
            <a:ext cx="3263856" cy="1154162"/>
          </a:xfrm>
          <a:prstGeom prst="rect">
            <a:avLst/>
          </a:prstGeom>
          <a:noFill/>
        </p:spPr>
        <p:txBody>
          <a:bodyPr wrap="square">
            <a:spAutoFit/>
          </a:bodyPr>
          <a:lstStyle/>
          <a:p>
            <a:pPr marL="363600" lvl="1" algn="r"/>
            <a:r>
              <a:rPr lang="en-US" dirty="0">
                <a:solidFill>
                  <a:schemeClr val="bg1"/>
                </a:solidFill>
                <a:latin typeface="Book Antiqua" panose="02040602050305030304" pitchFamily="18" charset="0"/>
              </a:rPr>
              <a:t>good superconductors are </a:t>
            </a:r>
          </a:p>
          <a:p>
            <a:pPr marL="363600" lvl="1" algn="r"/>
            <a:r>
              <a:rPr lang="en-US" dirty="0">
                <a:solidFill>
                  <a:schemeClr val="bg1"/>
                </a:solidFill>
                <a:latin typeface="Book Antiqua" panose="02040602050305030304" pitchFamily="18" charset="0"/>
              </a:rPr>
              <a:t>bad normal conductors</a:t>
            </a:r>
          </a:p>
          <a:p>
            <a:pPr algn="r"/>
            <a:r>
              <a:rPr lang="en-US" sz="1100" dirty="0">
                <a:solidFill>
                  <a:schemeClr val="bg1"/>
                </a:solidFill>
                <a:latin typeface="Book Antiqua" panose="02040602050305030304" pitchFamily="18" charset="0"/>
              </a:rPr>
              <a:t>Typically, the normal state resistivity of LTS materials is two to four orders of magnitude higher than the known good conductors</a:t>
            </a:r>
          </a:p>
        </p:txBody>
      </p:sp>
      <p:grpSp>
        <p:nvGrpSpPr>
          <p:cNvPr id="47" name="Group 121">
            <a:extLst>
              <a:ext uri="{FF2B5EF4-FFF2-40B4-BE49-F238E27FC236}">
                <a16:creationId xmlns:a16="http://schemas.microsoft.com/office/drawing/2014/main" id="{AC9B369C-03D1-3B09-0D62-1DE92B5E48C4}"/>
              </a:ext>
            </a:extLst>
          </p:cNvPr>
          <p:cNvGrpSpPr>
            <a:grpSpLocks/>
          </p:cNvGrpSpPr>
          <p:nvPr/>
        </p:nvGrpSpPr>
        <p:grpSpPr bwMode="auto">
          <a:xfrm>
            <a:off x="446517" y="4543747"/>
            <a:ext cx="2249338" cy="885698"/>
            <a:chOff x="624" y="1330"/>
            <a:chExt cx="1491" cy="621"/>
          </a:xfrm>
        </p:grpSpPr>
        <p:sp>
          <p:nvSpPr>
            <p:cNvPr id="48" name="Text Box 37">
              <a:extLst>
                <a:ext uri="{FF2B5EF4-FFF2-40B4-BE49-F238E27FC236}">
                  <a16:creationId xmlns:a16="http://schemas.microsoft.com/office/drawing/2014/main" id="{D9087112-2703-9C1E-43DB-E5D448B5AA89}"/>
                </a:ext>
              </a:extLst>
            </p:cNvPr>
            <p:cNvSpPr txBox="1">
              <a:spLocks noChangeArrowheads="1"/>
            </p:cNvSpPr>
            <p:nvPr/>
          </p:nvSpPr>
          <p:spPr bwMode="auto">
            <a:xfrm>
              <a:off x="702" y="1330"/>
              <a:ext cx="1311"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2000" dirty="0">
                  <a:solidFill>
                    <a:schemeClr val="bg1"/>
                  </a:solidFill>
                </a:rPr>
                <a:t>T &lt; </a:t>
              </a:r>
              <a:r>
                <a:rPr lang="en-US" sz="2000" dirty="0" err="1">
                  <a:solidFill>
                    <a:schemeClr val="bg1"/>
                  </a:solidFill>
                </a:rPr>
                <a:t>T</a:t>
              </a:r>
              <a:r>
                <a:rPr lang="en-US" sz="2000" baseline="-25000" dirty="0" err="1">
                  <a:solidFill>
                    <a:schemeClr val="bg1"/>
                  </a:solidFill>
                </a:rPr>
                <a:t>cs</a:t>
              </a:r>
              <a:endParaRPr lang="en-US" sz="2000" baseline="-25000" dirty="0">
                <a:solidFill>
                  <a:schemeClr val="bg1"/>
                </a:solidFill>
              </a:endParaRPr>
            </a:p>
          </p:txBody>
        </p:sp>
        <p:grpSp>
          <p:nvGrpSpPr>
            <p:cNvPr id="49" name="Group 38">
              <a:extLst>
                <a:ext uri="{FF2B5EF4-FFF2-40B4-BE49-F238E27FC236}">
                  <a16:creationId xmlns:a16="http://schemas.microsoft.com/office/drawing/2014/main" id="{0B0C8E47-91C6-D914-7C69-3CBA16F27957}"/>
                </a:ext>
              </a:extLst>
            </p:cNvPr>
            <p:cNvGrpSpPr>
              <a:grpSpLocks/>
            </p:cNvGrpSpPr>
            <p:nvPr/>
          </p:nvGrpSpPr>
          <p:grpSpPr bwMode="auto">
            <a:xfrm>
              <a:off x="624" y="1770"/>
              <a:ext cx="1491" cy="181"/>
              <a:chOff x="2599" y="6780"/>
              <a:chExt cx="3729" cy="452"/>
            </a:xfrm>
          </p:grpSpPr>
          <p:sp>
            <p:nvSpPr>
              <p:cNvPr id="52" name="Rectangle 41">
                <a:extLst>
                  <a:ext uri="{FF2B5EF4-FFF2-40B4-BE49-F238E27FC236}">
                    <a16:creationId xmlns:a16="http://schemas.microsoft.com/office/drawing/2014/main" id="{988819AD-DDC6-E924-7188-DFB71D98253F}"/>
                  </a:ext>
                </a:extLst>
              </p:cNvPr>
              <p:cNvSpPr>
                <a:spLocks noChangeArrowheads="1"/>
              </p:cNvSpPr>
              <p:nvPr/>
            </p:nvSpPr>
            <p:spPr bwMode="auto">
              <a:xfrm>
                <a:off x="2599" y="6780"/>
                <a:ext cx="3729" cy="452"/>
              </a:xfrm>
              <a:prstGeom prst="rect">
                <a:avLst/>
              </a:prstGeom>
              <a:solidFill>
                <a:schemeClr val="bg1"/>
              </a:solidFill>
              <a:ln w="9525">
                <a:solidFill>
                  <a:srgbClr val="000000"/>
                </a:solidFill>
                <a:miter lim="800000"/>
                <a:headEnd/>
                <a:tailEnd/>
              </a:ln>
            </p:spPr>
            <p:txBody>
              <a:bodyPr/>
              <a:lstStyle/>
              <a:p>
                <a:r>
                  <a:rPr lang="en-US" sz="1100" dirty="0">
                    <a:latin typeface="Book Antiqua" panose="02040602050305030304" pitchFamily="18" charset="0"/>
                  </a:rPr>
                  <a:t>Sc		I</a:t>
                </a:r>
              </a:p>
            </p:txBody>
          </p:sp>
          <p:sp>
            <p:nvSpPr>
              <p:cNvPr id="53" name="Line 42">
                <a:extLst>
                  <a:ext uri="{FF2B5EF4-FFF2-40B4-BE49-F238E27FC236}">
                    <a16:creationId xmlns:a16="http://schemas.microsoft.com/office/drawing/2014/main" id="{88C88B33-B004-3F80-70DA-CB5F851B2FBD}"/>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 xmlns:a14="http://schemas.microsoft.com/office/drawing/2010/main">
                    <a:noFill/>
                  </a14:hiddenFill>
                </a:ext>
              </a:extLst>
            </p:spPr>
            <p:txBody>
              <a:bodyPr/>
              <a:lstStyle/>
              <a:p>
                <a:endParaRPr lang="en-US" sz="1100" dirty="0">
                  <a:solidFill>
                    <a:schemeClr val="bg1"/>
                  </a:solidFill>
                  <a:latin typeface="Book Antiqua" panose="02040602050305030304" pitchFamily="18" charset="0"/>
                </a:endParaRPr>
              </a:p>
            </p:txBody>
          </p:sp>
        </p:grpSp>
      </p:grpSp>
      <p:grpSp>
        <p:nvGrpSpPr>
          <p:cNvPr id="54" name="Group 123">
            <a:extLst>
              <a:ext uri="{FF2B5EF4-FFF2-40B4-BE49-F238E27FC236}">
                <a16:creationId xmlns:a16="http://schemas.microsoft.com/office/drawing/2014/main" id="{49B6A28D-BE7F-A0B9-A716-EA9D038A2989}"/>
              </a:ext>
            </a:extLst>
          </p:cNvPr>
          <p:cNvGrpSpPr>
            <a:grpSpLocks/>
          </p:cNvGrpSpPr>
          <p:nvPr/>
        </p:nvGrpSpPr>
        <p:grpSpPr bwMode="auto">
          <a:xfrm>
            <a:off x="4913334" y="4577389"/>
            <a:ext cx="2968661" cy="907765"/>
            <a:chOff x="3799" y="2507"/>
            <a:chExt cx="1533" cy="650"/>
          </a:xfrm>
        </p:grpSpPr>
        <p:sp>
          <p:nvSpPr>
            <p:cNvPr id="59" name="Rectangle 73">
              <a:extLst>
                <a:ext uri="{FF2B5EF4-FFF2-40B4-BE49-F238E27FC236}">
                  <a16:creationId xmlns:a16="http://schemas.microsoft.com/office/drawing/2014/main" id="{1742E317-2930-5332-7462-2F825C0E7AE3}"/>
                </a:ext>
              </a:extLst>
            </p:cNvPr>
            <p:cNvSpPr>
              <a:spLocks noChangeArrowheads="1"/>
            </p:cNvSpPr>
            <p:nvPr/>
          </p:nvSpPr>
          <p:spPr bwMode="auto">
            <a:xfrm>
              <a:off x="3841" y="2976"/>
              <a:ext cx="1491" cy="181"/>
            </a:xfrm>
            <a:prstGeom prst="rect">
              <a:avLst/>
            </a:prstGeom>
            <a:gradFill flip="none" rotWithShape="1">
              <a:gsLst>
                <a:gs pos="0">
                  <a:srgbClr val="C00000"/>
                </a:gs>
                <a:gs pos="41000">
                  <a:schemeClr val="bg1">
                    <a:shade val="67500"/>
                    <a:satMod val="115000"/>
                  </a:schemeClr>
                </a:gs>
                <a:gs pos="100000">
                  <a:schemeClr val="bg1">
                    <a:shade val="100000"/>
                    <a:satMod val="115000"/>
                  </a:schemeClr>
                </a:gs>
              </a:gsLst>
              <a:path path="circle">
                <a:fillToRect l="50000" t="50000" r="50000" b="50000"/>
              </a:path>
              <a:tileRect/>
            </a:gradFill>
            <a:ln w="9525">
              <a:solidFill>
                <a:srgbClr val="000000"/>
              </a:solidFill>
              <a:miter lim="800000"/>
              <a:headEnd/>
              <a:tailEnd/>
            </a:ln>
          </p:spPr>
          <p:txBody>
            <a:bodyPr/>
            <a:lstStyle/>
            <a:p>
              <a:r>
                <a:rPr lang="en-US" sz="1100" dirty="0">
                  <a:latin typeface="Book Antiqua" panose="02040602050305030304" pitchFamily="18" charset="0"/>
                </a:rPr>
                <a:t>Sc 		     I</a:t>
              </a:r>
            </a:p>
          </p:txBody>
        </p:sp>
        <p:sp>
          <p:nvSpPr>
            <p:cNvPr id="56" name="Text Box 91">
              <a:extLst>
                <a:ext uri="{FF2B5EF4-FFF2-40B4-BE49-F238E27FC236}">
                  <a16:creationId xmlns:a16="http://schemas.microsoft.com/office/drawing/2014/main" id="{04A1330A-2B92-87D9-C05C-CECFE06E64E3}"/>
                </a:ext>
              </a:extLst>
            </p:cNvPr>
            <p:cNvSpPr txBox="1">
              <a:spLocks noChangeArrowheads="1"/>
            </p:cNvSpPr>
            <p:nvPr/>
          </p:nvSpPr>
          <p:spPr bwMode="auto">
            <a:xfrm>
              <a:off x="3799" y="2507"/>
              <a:ext cx="1443" cy="2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2000" dirty="0">
                  <a:solidFill>
                    <a:schemeClr val="bg1"/>
                  </a:solidFill>
                </a:rPr>
                <a:t>T(or J)&gt; T</a:t>
              </a:r>
              <a:r>
                <a:rPr lang="en-US" sz="2000" baseline="-25000" dirty="0">
                  <a:solidFill>
                    <a:schemeClr val="bg1"/>
                  </a:solidFill>
                </a:rPr>
                <a:t>c </a:t>
              </a:r>
              <a:r>
                <a:rPr lang="en-US" sz="2000" dirty="0">
                  <a:solidFill>
                    <a:schemeClr val="bg1"/>
                  </a:solidFill>
                </a:rPr>
                <a:t>(</a:t>
              </a:r>
              <a:r>
                <a:rPr lang="en-US" sz="2000" dirty="0" err="1">
                  <a:solidFill>
                    <a:schemeClr val="bg1"/>
                  </a:solidFill>
                </a:rPr>
                <a:t>J</a:t>
              </a:r>
              <a:r>
                <a:rPr lang="en-US" sz="2000" baseline="-25000" dirty="0" err="1">
                  <a:solidFill>
                    <a:schemeClr val="bg1"/>
                  </a:solidFill>
                </a:rPr>
                <a:t>c</a:t>
              </a:r>
              <a:r>
                <a:rPr lang="en-US" sz="2000" dirty="0">
                  <a:solidFill>
                    <a:schemeClr val="bg1"/>
                  </a:solidFill>
                </a:rPr>
                <a:t>)</a:t>
              </a:r>
            </a:p>
          </p:txBody>
        </p:sp>
      </p:grpSp>
      <p:grpSp>
        <p:nvGrpSpPr>
          <p:cNvPr id="21523" name="Group 21522">
            <a:extLst>
              <a:ext uri="{FF2B5EF4-FFF2-40B4-BE49-F238E27FC236}">
                <a16:creationId xmlns:a16="http://schemas.microsoft.com/office/drawing/2014/main" id="{B08C9BB7-B07A-2D20-1FBE-3A26C55F6749}"/>
              </a:ext>
            </a:extLst>
          </p:cNvPr>
          <p:cNvGrpSpPr/>
          <p:nvPr/>
        </p:nvGrpSpPr>
        <p:grpSpPr>
          <a:xfrm>
            <a:off x="3167747" y="3391296"/>
            <a:ext cx="1622350" cy="3017266"/>
            <a:chOff x="4325857" y="3703443"/>
            <a:chExt cx="1622350" cy="3017266"/>
          </a:xfrm>
        </p:grpSpPr>
        <p:sp>
          <p:nvSpPr>
            <p:cNvPr id="27" name="Rectangle 26">
              <a:extLst>
                <a:ext uri="{FF2B5EF4-FFF2-40B4-BE49-F238E27FC236}">
                  <a16:creationId xmlns:a16="http://schemas.microsoft.com/office/drawing/2014/main" id="{776912AF-C2D7-C5E4-81DF-ED46663E128B}"/>
                </a:ext>
              </a:extLst>
            </p:cNvPr>
            <p:cNvSpPr/>
            <p:nvPr/>
          </p:nvSpPr>
          <p:spPr>
            <a:xfrm>
              <a:off x="4325857" y="3703443"/>
              <a:ext cx="1622350" cy="301726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atin typeface="Book Antiqua" panose="02040602050305030304" pitchFamily="18" charset="0"/>
              </a:endParaRPr>
            </a:p>
          </p:txBody>
        </p:sp>
        <p:grpSp>
          <p:nvGrpSpPr>
            <p:cNvPr id="28" name="Group 27">
              <a:extLst>
                <a:ext uri="{FF2B5EF4-FFF2-40B4-BE49-F238E27FC236}">
                  <a16:creationId xmlns:a16="http://schemas.microsoft.com/office/drawing/2014/main" id="{3D232449-A5A0-D5B2-033F-F0B967B7A8BE}"/>
                </a:ext>
              </a:extLst>
            </p:cNvPr>
            <p:cNvGrpSpPr/>
            <p:nvPr/>
          </p:nvGrpSpPr>
          <p:grpSpPr>
            <a:xfrm>
              <a:off x="4414726" y="3804409"/>
              <a:ext cx="1468434" cy="1966000"/>
              <a:chOff x="6455870" y="1015324"/>
              <a:chExt cx="2194560" cy="3205764"/>
            </a:xfrm>
          </p:grpSpPr>
          <p:grpSp>
            <p:nvGrpSpPr>
              <p:cNvPr id="29" name="Group 5">
                <a:extLst>
                  <a:ext uri="{FF2B5EF4-FFF2-40B4-BE49-F238E27FC236}">
                    <a16:creationId xmlns:a16="http://schemas.microsoft.com/office/drawing/2014/main" id="{4620FA93-343E-6AFC-138D-889DDEA21ADB}"/>
                  </a:ext>
                </a:extLst>
              </p:cNvPr>
              <p:cNvGrpSpPr>
                <a:grpSpLocks/>
              </p:cNvGrpSpPr>
              <p:nvPr/>
            </p:nvGrpSpPr>
            <p:grpSpPr bwMode="auto">
              <a:xfrm rot="16200000">
                <a:off x="7781750" y="1518244"/>
                <a:ext cx="1005840" cy="731520"/>
                <a:chOff x="960" y="2688"/>
                <a:chExt cx="912" cy="384"/>
              </a:xfrm>
            </p:grpSpPr>
            <p:sp>
              <p:nvSpPr>
                <p:cNvPr id="41" name="Oval 6">
                  <a:extLst>
                    <a:ext uri="{FF2B5EF4-FFF2-40B4-BE49-F238E27FC236}">
                      <a16:creationId xmlns:a16="http://schemas.microsoft.com/office/drawing/2014/main" id="{B68A2ECE-D46E-9A66-F90B-4E477809F377}"/>
                    </a:ext>
                  </a:extLst>
                </p:cNvPr>
                <p:cNvSpPr>
                  <a:spLocks noChangeArrowheads="1"/>
                </p:cNvSpPr>
                <p:nvPr/>
              </p:nvSpPr>
              <p:spPr bwMode="auto">
                <a:xfrm>
                  <a:off x="960"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2" name="Oval 7">
                  <a:extLst>
                    <a:ext uri="{FF2B5EF4-FFF2-40B4-BE49-F238E27FC236}">
                      <a16:creationId xmlns:a16="http://schemas.microsoft.com/office/drawing/2014/main" id="{8D4BFAA1-E682-64CC-AA3A-D64BB60A3853}"/>
                    </a:ext>
                  </a:extLst>
                </p:cNvPr>
                <p:cNvSpPr>
                  <a:spLocks noChangeArrowheads="1"/>
                </p:cNvSpPr>
                <p:nvPr/>
              </p:nvSpPr>
              <p:spPr bwMode="auto">
                <a:xfrm>
                  <a:off x="1104"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3" name="Oval 8">
                  <a:extLst>
                    <a:ext uri="{FF2B5EF4-FFF2-40B4-BE49-F238E27FC236}">
                      <a16:creationId xmlns:a16="http://schemas.microsoft.com/office/drawing/2014/main" id="{121CFAEB-DA3B-1A07-9045-0459624CBCA4}"/>
                    </a:ext>
                  </a:extLst>
                </p:cNvPr>
                <p:cNvSpPr>
                  <a:spLocks noChangeArrowheads="1"/>
                </p:cNvSpPr>
                <p:nvPr/>
              </p:nvSpPr>
              <p:spPr bwMode="auto">
                <a:xfrm>
                  <a:off x="1248"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4" name="Oval 9">
                  <a:extLst>
                    <a:ext uri="{FF2B5EF4-FFF2-40B4-BE49-F238E27FC236}">
                      <a16:creationId xmlns:a16="http://schemas.microsoft.com/office/drawing/2014/main" id="{B7D1728C-BE0F-F417-A315-F504811A0B65}"/>
                    </a:ext>
                  </a:extLst>
                </p:cNvPr>
                <p:cNvSpPr>
                  <a:spLocks noChangeArrowheads="1"/>
                </p:cNvSpPr>
                <p:nvPr/>
              </p:nvSpPr>
              <p:spPr bwMode="auto">
                <a:xfrm>
                  <a:off x="1392"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5" name="Oval 10">
                  <a:extLst>
                    <a:ext uri="{FF2B5EF4-FFF2-40B4-BE49-F238E27FC236}">
                      <a16:creationId xmlns:a16="http://schemas.microsoft.com/office/drawing/2014/main" id="{E20897D2-16BD-919B-DCDF-83454A53DF40}"/>
                    </a:ext>
                  </a:extLst>
                </p:cNvPr>
                <p:cNvSpPr>
                  <a:spLocks noChangeArrowheads="1"/>
                </p:cNvSpPr>
                <p:nvPr/>
              </p:nvSpPr>
              <p:spPr bwMode="auto">
                <a:xfrm>
                  <a:off x="1536"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6" name="Oval 11">
                  <a:extLst>
                    <a:ext uri="{FF2B5EF4-FFF2-40B4-BE49-F238E27FC236}">
                      <a16:creationId xmlns:a16="http://schemas.microsoft.com/office/drawing/2014/main" id="{FAE810C2-4D08-9A4C-56D9-EE8E655E2853}"/>
                    </a:ext>
                  </a:extLst>
                </p:cNvPr>
                <p:cNvSpPr>
                  <a:spLocks noChangeArrowheads="1"/>
                </p:cNvSpPr>
                <p:nvPr/>
              </p:nvSpPr>
              <p:spPr bwMode="auto">
                <a:xfrm>
                  <a:off x="1680" y="2688"/>
                  <a:ext cx="192" cy="384"/>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grpSp>
          <p:sp>
            <p:nvSpPr>
              <p:cNvPr id="30" name="Freeform 19">
                <a:extLst>
                  <a:ext uri="{FF2B5EF4-FFF2-40B4-BE49-F238E27FC236}">
                    <a16:creationId xmlns:a16="http://schemas.microsoft.com/office/drawing/2014/main" id="{C65E0FA3-7E76-FD76-5F70-646334F4EEB7}"/>
                  </a:ext>
                </a:extLst>
              </p:cNvPr>
              <p:cNvSpPr>
                <a:spLocks/>
              </p:cNvSpPr>
              <p:nvPr/>
            </p:nvSpPr>
            <p:spPr bwMode="auto">
              <a:xfrm>
                <a:off x="7917005" y="2752684"/>
                <a:ext cx="640080" cy="1021080"/>
              </a:xfrm>
              <a:custGeom>
                <a:avLst/>
                <a:gdLst>
                  <a:gd name="T0" fmla="*/ 185 w 336"/>
                  <a:gd name="T1" fmla="*/ 585 h 585"/>
                  <a:gd name="T2" fmla="*/ 0 w 336"/>
                  <a:gd name="T3" fmla="*/ 532 h 585"/>
                  <a:gd name="T4" fmla="*/ 336 w 336"/>
                  <a:gd name="T5" fmla="*/ 465 h 585"/>
                  <a:gd name="T6" fmla="*/ 0 w 336"/>
                  <a:gd name="T7" fmla="*/ 377 h 585"/>
                  <a:gd name="T8" fmla="*/ 336 w 336"/>
                  <a:gd name="T9" fmla="*/ 288 h 585"/>
                  <a:gd name="T10" fmla="*/ 0 w 336"/>
                  <a:gd name="T11" fmla="*/ 199 h 585"/>
                  <a:gd name="T12" fmla="*/ 336 w 336"/>
                  <a:gd name="T13" fmla="*/ 133 h 585"/>
                  <a:gd name="T14" fmla="*/ 0 w 336"/>
                  <a:gd name="T15" fmla="*/ 44 h 585"/>
                  <a:gd name="T16" fmla="*/ 192 w 336"/>
                  <a:gd name="T1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585">
                    <a:moveTo>
                      <a:pt x="185" y="585"/>
                    </a:moveTo>
                    <a:lnTo>
                      <a:pt x="0" y="532"/>
                    </a:lnTo>
                    <a:lnTo>
                      <a:pt x="336" y="465"/>
                    </a:lnTo>
                    <a:lnTo>
                      <a:pt x="0" y="377"/>
                    </a:lnTo>
                    <a:lnTo>
                      <a:pt x="336" y="288"/>
                    </a:lnTo>
                    <a:lnTo>
                      <a:pt x="0" y="199"/>
                    </a:lnTo>
                    <a:lnTo>
                      <a:pt x="336" y="133"/>
                    </a:lnTo>
                    <a:lnTo>
                      <a:pt x="0" y="44"/>
                    </a:lnTo>
                    <a:lnTo>
                      <a:pt x="192" y="0"/>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1" name="Line 20">
                <a:extLst>
                  <a:ext uri="{FF2B5EF4-FFF2-40B4-BE49-F238E27FC236}">
                    <a16:creationId xmlns:a16="http://schemas.microsoft.com/office/drawing/2014/main" id="{034C0F44-9B6C-E54E-CD49-BFD1F02F84EC}"/>
                  </a:ext>
                </a:extLst>
              </p:cNvPr>
              <p:cNvSpPr>
                <a:spLocks noChangeShapeType="1"/>
              </p:cNvSpPr>
              <p:nvPr/>
            </p:nvSpPr>
            <p:spPr bwMode="auto">
              <a:xfrm flipV="1">
                <a:off x="8284670" y="2386924"/>
                <a:ext cx="0" cy="36576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sz="2400" dirty="0">
                  <a:latin typeface="Book Antiqua" panose="02040602050305030304" pitchFamily="18" charset="0"/>
                </a:endParaRPr>
              </a:p>
            </p:txBody>
          </p:sp>
          <p:sp>
            <p:nvSpPr>
              <p:cNvPr id="32" name="Line 21">
                <a:extLst>
                  <a:ext uri="{FF2B5EF4-FFF2-40B4-BE49-F238E27FC236}">
                    <a16:creationId xmlns:a16="http://schemas.microsoft.com/office/drawing/2014/main" id="{2F225FE0-6030-A308-7BFF-40E1D289BC8D}"/>
                  </a:ext>
                </a:extLst>
              </p:cNvPr>
              <p:cNvSpPr>
                <a:spLocks noChangeShapeType="1"/>
              </p:cNvSpPr>
              <p:nvPr/>
            </p:nvSpPr>
            <p:spPr bwMode="auto">
              <a:xfrm flipV="1">
                <a:off x="8284670" y="3758524"/>
                <a:ext cx="0" cy="36576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endParaRPr lang="en-US" sz="2400" dirty="0">
                  <a:latin typeface="Book Antiqua" panose="02040602050305030304" pitchFamily="18" charset="0"/>
                </a:endParaRPr>
              </a:p>
            </p:txBody>
          </p:sp>
          <p:grpSp>
            <p:nvGrpSpPr>
              <p:cNvPr id="33" name="Group 22">
                <a:extLst>
                  <a:ext uri="{FF2B5EF4-FFF2-40B4-BE49-F238E27FC236}">
                    <a16:creationId xmlns:a16="http://schemas.microsoft.com/office/drawing/2014/main" id="{56D76C0C-C5B4-9583-8657-656498BC0E24}"/>
                  </a:ext>
                </a:extLst>
              </p:cNvPr>
              <p:cNvGrpSpPr>
                <a:grpSpLocks/>
              </p:cNvGrpSpPr>
              <p:nvPr/>
            </p:nvGrpSpPr>
            <p:grpSpPr bwMode="auto">
              <a:xfrm>
                <a:off x="6455870" y="2844124"/>
                <a:ext cx="548640" cy="822960"/>
                <a:chOff x="384" y="2448"/>
                <a:chExt cx="288" cy="432"/>
              </a:xfrm>
            </p:grpSpPr>
            <p:sp>
              <p:nvSpPr>
                <p:cNvPr id="39" name="Oval 23">
                  <a:extLst>
                    <a:ext uri="{FF2B5EF4-FFF2-40B4-BE49-F238E27FC236}">
                      <a16:creationId xmlns:a16="http://schemas.microsoft.com/office/drawing/2014/main" id="{5847DEE5-0BB2-F397-8E92-5DDD0335BCAC}"/>
                    </a:ext>
                  </a:extLst>
                </p:cNvPr>
                <p:cNvSpPr>
                  <a:spLocks noChangeArrowheads="1"/>
                </p:cNvSpPr>
                <p:nvPr/>
              </p:nvSpPr>
              <p:spPr bwMode="auto">
                <a:xfrm>
                  <a:off x="384" y="2448"/>
                  <a:ext cx="288" cy="288"/>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0" name="Oval 24">
                  <a:extLst>
                    <a:ext uri="{FF2B5EF4-FFF2-40B4-BE49-F238E27FC236}">
                      <a16:creationId xmlns:a16="http://schemas.microsoft.com/office/drawing/2014/main" id="{8C4BEDB6-4BC7-7285-C83A-715D02651A43}"/>
                    </a:ext>
                  </a:extLst>
                </p:cNvPr>
                <p:cNvSpPr>
                  <a:spLocks noChangeArrowheads="1"/>
                </p:cNvSpPr>
                <p:nvPr/>
              </p:nvSpPr>
              <p:spPr bwMode="auto">
                <a:xfrm>
                  <a:off x="384" y="2592"/>
                  <a:ext cx="288" cy="288"/>
                </a:xfrm>
                <a:prstGeom prst="ellipse">
                  <a:avLst/>
                </a:prstGeom>
                <a:noFill/>
                <a:ln w="285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grpSp>
          <p:sp>
            <p:nvSpPr>
              <p:cNvPr id="34" name="Freeform 25">
                <a:extLst>
                  <a:ext uri="{FF2B5EF4-FFF2-40B4-BE49-F238E27FC236}">
                    <a16:creationId xmlns:a16="http://schemas.microsoft.com/office/drawing/2014/main" id="{F5621D35-2FC1-B4F4-BA0E-974E2C28A592}"/>
                  </a:ext>
                </a:extLst>
              </p:cNvPr>
              <p:cNvSpPr>
                <a:spLocks/>
              </p:cNvSpPr>
              <p:nvPr/>
            </p:nvSpPr>
            <p:spPr bwMode="auto">
              <a:xfrm>
                <a:off x="6730190" y="1015324"/>
                <a:ext cx="1554480" cy="1828800"/>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5" name="Freeform 26">
                <a:extLst>
                  <a:ext uri="{FF2B5EF4-FFF2-40B4-BE49-F238E27FC236}">
                    <a16:creationId xmlns:a16="http://schemas.microsoft.com/office/drawing/2014/main" id="{2539A4DC-B963-67F4-B806-837128F78E6C}"/>
                  </a:ext>
                </a:extLst>
              </p:cNvPr>
              <p:cNvSpPr>
                <a:spLocks/>
              </p:cNvSpPr>
              <p:nvPr/>
            </p:nvSpPr>
            <p:spPr bwMode="auto">
              <a:xfrm flipV="1">
                <a:off x="6730190" y="3667084"/>
                <a:ext cx="1554480" cy="554004"/>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6" name="Text Box 27">
                <a:extLst>
                  <a:ext uri="{FF2B5EF4-FFF2-40B4-BE49-F238E27FC236}">
                    <a16:creationId xmlns:a16="http://schemas.microsoft.com/office/drawing/2014/main" id="{2DB84549-9953-A094-7591-3903148B9AE6}"/>
                  </a:ext>
                </a:extLst>
              </p:cNvPr>
              <p:cNvSpPr txBox="1">
                <a:spLocks noChangeArrowheads="1"/>
              </p:cNvSpPr>
              <p:nvPr/>
            </p:nvSpPr>
            <p:spPr bwMode="auto">
              <a:xfrm>
                <a:off x="7426295" y="1705786"/>
                <a:ext cx="556276" cy="7527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400" dirty="0">
                    <a:latin typeface="Book Antiqua" panose="02040602050305030304" pitchFamily="18" charset="0"/>
                  </a:rPr>
                  <a:t>L</a:t>
                </a:r>
              </a:p>
            </p:txBody>
          </p:sp>
          <p:sp>
            <p:nvSpPr>
              <p:cNvPr id="37" name="Text Box 28">
                <a:extLst>
                  <a:ext uri="{FF2B5EF4-FFF2-40B4-BE49-F238E27FC236}">
                    <a16:creationId xmlns:a16="http://schemas.microsoft.com/office/drawing/2014/main" id="{705F0E93-F09E-88F4-5891-3F1B6B9D62AB}"/>
                  </a:ext>
                </a:extLst>
              </p:cNvPr>
              <p:cNvSpPr txBox="1">
                <a:spLocks noChangeArrowheads="1"/>
              </p:cNvSpPr>
              <p:nvPr/>
            </p:nvSpPr>
            <p:spPr bwMode="auto">
              <a:xfrm>
                <a:off x="7436448" y="2996953"/>
                <a:ext cx="582627" cy="7527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400" dirty="0">
                    <a:latin typeface="Book Antiqua" panose="02040602050305030304" pitchFamily="18" charset="0"/>
                  </a:rPr>
                  <a:t>R</a:t>
                </a:r>
                <a:endParaRPr lang="en-US" sz="2400" baseline="-25000" dirty="0">
                  <a:latin typeface="Book Antiqua" panose="02040602050305030304" pitchFamily="18" charset="0"/>
                </a:endParaRPr>
              </a:p>
            </p:txBody>
          </p:sp>
        </p:grpSp>
        <p:graphicFrame>
          <p:nvGraphicFramePr>
            <p:cNvPr id="21521" name="Object 21520">
              <a:extLst>
                <a:ext uri="{FF2B5EF4-FFF2-40B4-BE49-F238E27FC236}">
                  <a16:creationId xmlns:a16="http://schemas.microsoft.com/office/drawing/2014/main" id="{B3A83453-C791-A699-FFDD-03B54764E72B}"/>
                </a:ext>
              </a:extLst>
            </p:cNvPr>
            <p:cNvGraphicFramePr>
              <a:graphicFrameLocks noChangeAspect="1"/>
            </p:cNvGraphicFramePr>
            <p:nvPr>
              <p:extLst>
                <p:ext uri="{D42A27DB-BD31-4B8C-83A1-F6EECF244321}">
                  <p14:modId xmlns:p14="http://schemas.microsoft.com/office/powerpoint/2010/main" val="2356010698"/>
                </p:ext>
              </p:extLst>
            </p:nvPr>
          </p:nvGraphicFramePr>
          <p:xfrm>
            <a:off x="4462813" y="5917925"/>
            <a:ext cx="1444127" cy="682711"/>
          </p:xfrm>
          <a:graphic>
            <a:graphicData uri="http://schemas.openxmlformats.org/presentationml/2006/ole">
              <mc:AlternateContent xmlns:mc="http://schemas.openxmlformats.org/markup-compatibility/2006">
                <mc:Choice xmlns:v="urn:schemas-microsoft-com:vml" Requires="v">
                  <p:oleObj name="Equation" r:id="rId4" imgW="838200" imgH="393700" progId="Equation.3">
                    <p:embed/>
                  </p:oleObj>
                </mc:Choice>
                <mc:Fallback>
                  <p:oleObj name="Equation" r:id="rId4" imgW="838200" imgH="393700" progId="Equation.3">
                    <p:embed/>
                    <p:pic>
                      <p:nvPicPr>
                        <p:cNvPr id="78" name="Object 77"/>
                        <p:cNvPicPr>
                          <a:picLocks noChangeAspect="1" noChangeArrowheads="1"/>
                        </p:cNvPicPr>
                        <p:nvPr/>
                      </p:nvPicPr>
                      <p:blipFill>
                        <a:blip r:embed="rId5"/>
                        <a:srcRect/>
                        <a:stretch>
                          <a:fillRect/>
                        </a:stretch>
                      </p:blipFill>
                      <p:spPr bwMode="auto">
                        <a:xfrm>
                          <a:off x="4462813" y="5917925"/>
                          <a:ext cx="1444127" cy="682711"/>
                        </a:xfrm>
                        <a:prstGeom prst="rect">
                          <a:avLst/>
                        </a:prstGeom>
                        <a:noFill/>
                        <a:ln>
                          <a:noFill/>
                        </a:ln>
                      </p:spPr>
                    </p:pic>
                  </p:oleObj>
                </mc:Fallback>
              </mc:AlternateContent>
            </a:graphicData>
          </a:graphic>
        </p:graphicFrame>
      </p:grpSp>
      <p:sp>
        <p:nvSpPr>
          <p:cNvPr id="21524" name="TextBox 21523">
            <a:extLst>
              <a:ext uri="{FF2B5EF4-FFF2-40B4-BE49-F238E27FC236}">
                <a16:creationId xmlns:a16="http://schemas.microsoft.com/office/drawing/2014/main" id="{6ACAE79C-EE74-5B34-0FFF-535D3ED68C72}"/>
              </a:ext>
            </a:extLst>
          </p:cNvPr>
          <p:cNvSpPr txBox="1"/>
          <p:nvPr/>
        </p:nvSpPr>
        <p:spPr>
          <a:xfrm>
            <a:off x="2600781" y="6441555"/>
            <a:ext cx="3661474" cy="369332"/>
          </a:xfrm>
          <a:prstGeom prst="rect">
            <a:avLst/>
          </a:prstGeom>
          <a:noFill/>
        </p:spPr>
        <p:txBody>
          <a:bodyPr wrap="square" rtlCol="0">
            <a:spAutoFit/>
          </a:bodyPr>
          <a:lstStyle/>
          <a:p>
            <a:r>
              <a:rPr lang="en-GB" dirty="0">
                <a:solidFill>
                  <a:schemeClr val="bg1"/>
                </a:solidFill>
                <a:latin typeface="Book Antiqua" panose="02040602050305030304" pitchFamily="18" charset="0"/>
              </a:rPr>
              <a:t>R= variable = f( </a:t>
            </a:r>
            <a:r>
              <a:rPr lang="en-GB" dirty="0" err="1">
                <a:solidFill>
                  <a:schemeClr val="bg1"/>
                </a:solidFill>
                <a:latin typeface="Book Antiqua" panose="02040602050305030304" pitchFamily="18" charset="0"/>
              </a:rPr>
              <a:t>Iop</a:t>
            </a:r>
            <a:r>
              <a:rPr lang="en-GB" dirty="0">
                <a:solidFill>
                  <a:schemeClr val="bg1"/>
                </a:solidFill>
                <a:latin typeface="Book Antiqua" panose="02040602050305030304" pitchFamily="18" charset="0"/>
              </a:rPr>
              <a:t>, B, RRR, T)</a:t>
            </a:r>
          </a:p>
        </p:txBody>
      </p:sp>
      <p:sp>
        <p:nvSpPr>
          <p:cNvPr id="21527" name="Line 42">
            <a:extLst>
              <a:ext uri="{FF2B5EF4-FFF2-40B4-BE49-F238E27FC236}">
                <a16:creationId xmlns:a16="http://schemas.microsoft.com/office/drawing/2014/main" id="{46EA3FA9-1660-5C54-BBF0-D9E5FDCA5236}"/>
              </a:ext>
            </a:extLst>
          </p:cNvPr>
          <p:cNvSpPr>
            <a:spLocks noChangeShapeType="1"/>
          </p:cNvSpPr>
          <p:nvPr/>
        </p:nvSpPr>
        <p:spPr bwMode="auto">
          <a:xfrm>
            <a:off x="5623871" y="5388541"/>
            <a:ext cx="1090588" cy="0"/>
          </a:xfrm>
          <a:prstGeom prst="line">
            <a:avLst/>
          </a:prstGeom>
          <a:noFill/>
          <a:ln w="38100">
            <a:solidFill>
              <a:srgbClr val="FF0000"/>
            </a:solidFill>
            <a:round/>
            <a:headEnd/>
            <a:tailEnd type="triangle" w="sm" len="lg"/>
          </a:ln>
          <a:extLst>
            <a:ext uri="{909E8E84-426E-40dd-AFC4-6F175D3DCCD1}">
              <a14:hiddenFill xmlns="" xmlns:a14="http://schemas.microsoft.com/office/drawing/2010/main">
                <a:noFill/>
              </a14:hiddenFill>
            </a:ext>
          </a:extLst>
        </p:spPr>
        <p:txBody>
          <a:bodyPr/>
          <a:lstStyle/>
          <a:p>
            <a:endParaRPr lang="en-US" sz="1100" dirty="0">
              <a:solidFill>
                <a:schemeClr val="bg1"/>
              </a:solidFill>
              <a:latin typeface="Book Antiqua" panose="02040602050305030304" pitchFamily="18" charset="0"/>
            </a:endParaRPr>
          </a:p>
        </p:txBody>
      </p:sp>
      <mc:AlternateContent xmlns:mc="http://schemas.openxmlformats.org/markup-compatibility/2006" xmlns:a14="http://schemas.microsoft.com/office/drawing/2010/main">
        <mc:Choice Requires="a14">
          <p:sp>
            <p:nvSpPr>
              <p:cNvPr id="21533" name="TextBox 21532">
                <a:extLst>
                  <a:ext uri="{FF2B5EF4-FFF2-40B4-BE49-F238E27FC236}">
                    <a16:creationId xmlns:a16="http://schemas.microsoft.com/office/drawing/2014/main" id="{FAB00F36-171B-5E25-32C4-E1F54F4AE2AC}"/>
                  </a:ext>
                </a:extLst>
              </p:cNvPr>
              <p:cNvSpPr txBox="1"/>
              <p:nvPr/>
            </p:nvSpPr>
            <p:spPr>
              <a:xfrm>
                <a:off x="5568583" y="5560741"/>
                <a:ext cx="1054831"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smtClean="0">
                              <a:solidFill>
                                <a:schemeClr val="bg1"/>
                              </a:solidFill>
                              <a:latin typeface="Cambria Math" panose="02040503050406030204" pitchFamily="18" charset="0"/>
                            </a:rPr>
                          </m:ctrlPr>
                        </m:sSubPr>
                        <m:e>
                          <m:r>
                            <a:rPr lang="en-US" sz="2800" b="0" i="1" smtClean="0">
                              <a:solidFill>
                                <a:schemeClr val="bg1"/>
                              </a:solidFill>
                              <a:latin typeface="Cambria Math" panose="02040503050406030204" pitchFamily="18" charset="0"/>
                            </a:rPr>
                            <m:t>𝑅</m:t>
                          </m:r>
                        </m:e>
                        <m:sub>
                          <m:r>
                            <a:rPr lang="en-US" sz="2800" b="0" i="1" smtClean="0">
                              <a:solidFill>
                                <a:schemeClr val="bg1"/>
                              </a:solidFill>
                              <a:latin typeface="Cambria Math" panose="02040503050406030204" pitchFamily="18" charset="0"/>
                            </a:rPr>
                            <m:t>𝑆𝑐</m:t>
                          </m:r>
                        </m:sub>
                      </m:sSub>
                    </m:oMath>
                  </m:oMathPara>
                </a14:m>
                <a:endParaRPr lang="en-GB" sz="2800" dirty="0">
                  <a:solidFill>
                    <a:schemeClr val="bg1"/>
                  </a:solidFill>
                  <a:latin typeface="Book Antiqua" panose="02040602050305030304" pitchFamily="18" charset="0"/>
                </a:endParaRPr>
              </a:p>
            </p:txBody>
          </p:sp>
        </mc:Choice>
        <mc:Fallback xmlns="">
          <p:sp>
            <p:nvSpPr>
              <p:cNvPr id="21533" name="TextBox 21532">
                <a:extLst>
                  <a:ext uri="{FF2B5EF4-FFF2-40B4-BE49-F238E27FC236}">
                    <a16:creationId xmlns:a16="http://schemas.microsoft.com/office/drawing/2014/main" id="{FAB00F36-171B-5E25-32C4-E1F54F4AE2AC}"/>
                  </a:ext>
                </a:extLst>
              </p:cNvPr>
              <p:cNvSpPr txBox="1">
                <a:spLocks noRot="1" noChangeAspect="1" noMove="1" noResize="1" noEditPoints="1" noAdjustHandles="1" noChangeArrowheads="1" noChangeShapeType="1" noTextEdit="1"/>
              </p:cNvSpPr>
              <p:nvPr/>
            </p:nvSpPr>
            <p:spPr>
              <a:xfrm>
                <a:off x="5568583" y="5560741"/>
                <a:ext cx="1054831" cy="430887"/>
              </a:xfrm>
              <a:prstGeom prst="rect">
                <a:avLst/>
              </a:prstGeom>
              <a:blipFill>
                <a:blip r:embed="rId6"/>
                <a:stretch>
                  <a:fillRect b="-17143"/>
                </a:stretch>
              </a:blipFill>
            </p:spPr>
            <p:txBody>
              <a:bodyPr/>
              <a:lstStyle/>
              <a:p>
                <a:r>
                  <a:rPr lang="en-GB">
                    <a:noFill/>
                  </a:rPr>
                  <a:t> </a:t>
                </a:r>
              </a:p>
            </p:txBody>
          </p:sp>
        </mc:Fallback>
      </mc:AlternateContent>
      <p:pic>
        <p:nvPicPr>
          <p:cNvPr id="21535" name="Picture 21534" descr="A diagram of a process&#10;&#10;Description automatically generated">
            <a:extLst>
              <a:ext uri="{FF2B5EF4-FFF2-40B4-BE49-F238E27FC236}">
                <a16:creationId xmlns:a16="http://schemas.microsoft.com/office/drawing/2014/main" id="{9F2EB157-11A1-205F-35F0-D41EA38BFF06}"/>
              </a:ext>
            </a:extLst>
          </p:cNvPr>
          <p:cNvPicPr>
            <a:picLocks noChangeAspect="1"/>
          </p:cNvPicPr>
          <p:nvPr/>
        </p:nvPicPr>
        <p:blipFill>
          <a:blip r:embed="rId7"/>
          <a:stretch>
            <a:fillRect/>
          </a:stretch>
        </p:blipFill>
        <p:spPr>
          <a:xfrm>
            <a:off x="7466734" y="211743"/>
            <a:ext cx="2028957" cy="2969061"/>
          </a:xfrm>
          <a:prstGeom prst="rect">
            <a:avLst/>
          </a:prstGeom>
        </p:spPr>
      </p:pic>
      <p:sp>
        <p:nvSpPr>
          <p:cNvPr id="2" name="TextBox 1">
            <a:extLst>
              <a:ext uri="{FF2B5EF4-FFF2-40B4-BE49-F238E27FC236}">
                <a16:creationId xmlns:a16="http://schemas.microsoft.com/office/drawing/2014/main" id="{C6B39B73-3CB1-DF77-240A-65F4AD7611BB}"/>
              </a:ext>
            </a:extLst>
          </p:cNvPr>
          <p:cNvSpPr txBox="1"/>
          <p:nvPr/>
        </p:nvSpPr>
        <p:spPr>
          <a:xfrm>
            <a:off x="3931464" y="1675219"/>
            <a:ext cx="187461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Susana</a:t>
            </a:r>
          </a:p>
        </p:txBody>
      </p:sp>
      <p:pic>
        <p:nvPicPr>
          <p:cNvPr id="4" name="Picture 2" descr="CERN Logo and symbol, meaning, history, PNG, brand">
            <a:extLst>
              <a:ext uri="{FF2B5EF4-FFF2-40B4-BE49-F238E27FC236}">
                <a16:creationId xmlns:a16="http://schemas.microsoft.com/office/drawing/2014/main" id="{BC081F3C-4D92-7C26-4D88-A9CBD716CB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88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244287" y="563342"/>
            <a:ext cx="5607425" cy="1325563"/>
          </a:xfrm>
        </p:spPr>
        <p:txBody>
          <a:bodyPr anchor="b">
            <a:normAutofit/>
          </a:bodyPr>
          <a:lstStyle/>
          <a:p>
            <a:r>
              <a:rPr lang="en-GB" sz="4000" b="1" cap="all" dirty="0">
                <a:solidFill>
                  <a:schemeClr val="bg1"/>
                </a:solidFill>
              </a:rPr>
              <a:t>STABILISATION</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grpSp>
        <p:nvGrpSpPr>
          <p:cNvPr id="47" name="Group 121">
            <a:extLst>
              <a:ext uri="{FF2B5EF4-FFF2-40B4-BE49-F238E27FC236}">
                <a16:creationId xmlns:a16="http://schemas.microsoft.com/office/drawing/2014/main" id="{AC9B369C-03D1-3B09-0D62-1DE92B5E48C4}"/>
              </a:ext>
            </a:extLst>
          </p:cNvPr>
          <p:cNvGrpSpPr>
            <a:grpSpLocks/>
          </p:cNvGrpSpPr>
          <p:nvPr/>
        </p:nvGrpSpPr>
        <p:grpSpPr bwMode="auto">
          <a:xfrm>
            <a:off x="197934" y="4119183"/>
            <a:ext cx="2249338" cy="1075389"/>
            <a:chOff x="624" y="1330"/>
            <a:chExt cx="1491" cy="754"/>
          </a:xfrm>
        </p:grpSpPr>
        <p:sp>
          <p:nvSpPr>
            <p:cNvPr id="48" name="Text Box 37">
              <a:extLst>
                <a:ext uri="{FF2B5EF4-FFF2-40B4-BE49-F238E27FC236}">
                  <a16:creationId xmlns:a16="http://schemas.microsoft.com/office/drawing/2014/main" id="{D9087112-2703-9C1E-43DB-E5D448B5AA89}"/>
                </a:ext>
              </a:extLst>
            </p:cNvPr>
            <p:cNvSpPr txBox="1">
              <a:spLocks noChangeArrowheads="1"/>
            </p:cNvSpPr>
            <p:nvPr/>
          </p:nvSpPr>
          <p:spPr bwMode="auto">
            <a:xfrm>
              <a:off x="702" y="1330"/>
              <a:ext cx="1311" cy="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2000" dirty="0">
                  <a:solidFill>
                    <a:schemeClr val="bg1"/>
                  </a:solidFill>
                </a:rPr>
                <a:t>T &lt; </a:t>
              </a:r>
              <a:r>
                <a:rPr lang="en-US" sz="2000" dirty="0" err="1">
                  <a:solidFill>
                    <a:schemeClr val="bg1"/>
                  </a:solidFill>
                </a:rPr>
                <a:t>T</a:t>
              </a:r>
              <a:r>
                <a:rPr lang="en-US" sz="2000" baseline="-25000" dirty="0" err="1">
                  <a:solidFill>
                    <a:schemeClr val="bg1"/>
                  </a:solidFill>
                </a:rPr>
                <a:t>cs</a:t>
              </a:r>
              <a:endParaRPr lang="en-US" sz="2000" baseline="-25000" dirty="0">
                <a:solidFill>
                  <a:schemeClr val="bg1"/>
                </a:solidFill>
              </a:endParaRPr>
            </a:p>
          </p:txBody>
        </p:sp>
        <p:grpSp>
          <p:nvGrpSpPr>
            <p:cNvPr id="49" name="Group 38">
              <a:extLst>
                <a:ext uri="{FF2B5EF4-FFF2-40B4-BE49-F238E27FC236}">
                  <a16:creationId xmlns:a16="http://schemas.microsoft.com/office/drawing/2014/main" id="{0B0C8E47-91C6-D914-7C69-3CBA16F27957}"/>
                </a:ext>
              </a:extLst>
            </p:cNvPr>
            <p:cNvGrpSpPr>
              <a:grpSpLocks/>
            </p:cNvGrpSpPr>
            <p:nvPr/>
          </p:nvGrpSpPr>
          <p:grpSpPr bwMode="auto">
            <a:xfrm>
              <a:off x="624" y="1632"/>
              <a:ext cx="1491" cy="452"/>
              <a:chOff x="2599" y="6441"/>
              <a:chExt cx="3729" cy="1130"/>
            </a:xfrm>
          </p:grpSpPr>
          <p:sp>
            <p:nvSpPr>
              <p:cNvPr id="50" name="Rectangle 39">
                <a:extLst>
                  <a:ext uri="{FF2B5EF4-FFF2-40B4-BE49-F238E27FC236}">
                    <a16:creationId xmlns:a16="http://schemas.microsoft.com/office/drawing/2014/main" id="{619BB6D1-26ED-0A71-7562-FC09E9EA5FAF}"/>
                  </a:ext>
                </a:extLst>
              </p:cNvPr>
              <p:cNvSpPr>
                <a:spLocks noChangeArrowheads="1"/>
              </p:cNvSpPr>
              <p:nvPr/>
            </p:nvSpPr>
            <p:spPr bwMode="auto">
              <a:xfrm>
                <a:off x="2599" y="7232"/>
                <a:ext cx="3729" cy="339"/>
              </a:xfrm>
              <a:prstGeom prst="rect">
                <a:avLst/>
              </a:prstGeom>
              <a:solidFill>
                <a:schemeClr val="accent2"/>
              </a:solidFill>
              <a:ln w="9525">
                <a:solidFill>
                  <a:srgbClr val="000000"/>
                </a:solidFill>
                <a:miter lim="800000"/>
                <a:headEnd/>
                <a:tailEnd/>
              </a:ln>
            </p:spPr>
            <p:txBody>
              <a:bodyPr/>
              <a:lstStyle/>
              <a:p>
                <a:r>
                  <a:rPr lang="en-US" sz="1100" dirty="0">
                    <a:solidFill>
                      <a:schemeClr val="bg1"/>
                    </a:solidFill>
                    <a:latin typeface="Book Antiqua" panose="02040602050305030304" pitchFamily="18" charset="0"/>
                  </a:rPr>
                  <a:t>Cu</a:t>
                </a:r>
              </a:p>
            </p:txBody>
          </p:sp>
          <p:sp>
            <p:nvSpPr>
              <p:cNvPr id="51" name="Rectangle 40">
                <a:extLst>
                  <a:ext uri="{FF2B5EF4-FFF2-40B4-BE49-F238E27FC236}">
                    <a16:creationId xmlns:a16="http://schemas.microsoft.com/office/drawing/2014/main" id="{2272100A-B125-06B9-05DE-9FFC4B29D983}"/>
                  </a:ext>
                </a:extLst>
              </p:cNvPr>
              <p:cNvSpPr>
                <a:spLocks noChangeArrowheads="1"/>
              </p:cNvSpPr>
              <p:nvPr/>
            </p:nvSpPr>
            <p:spPr bwMode="auto">
              <a:xfrm>
                <a:off x="2599" y="6441"/>
                <a:ext cx="3729" cy="339"/>
              </a:xfrm>
              <a:prstGeom prst="rect">
                <a:avLst/>
              </a:prstGeom>
              <a:solidFill>
                <a:schemeClr val="accent2"/>
              </a:solidFill>
              <a:ln w="9525">
                <a:solidFill>
                  <a:srgbClr val="000000"/>
                </a:solidFill>
                <a:miter lim="800000"/>
                <a:headEnd/>
                <a:tailEnd/>
              </a:ln>
            </p:spPr>
            <p:txBody>
              <a:bodyPr/>
              <a:lstStyle/>
              <a:p>
                <a:r>
                  <a:rPr lang="en-US" sz="1100" dirty="0">
                    <a:solidFill>
                      <a:schemeClr val="bg1"/>
                    </a:solidFill>
                    <a:latin typeface="Book Antiqua" panose="02040602050305030304" pitchFamily="18" charset="0"/>
                  </a:rPr>
                  <a:t>Cu</a:t>
                </a:r>
              </a:p>
            </p:txBody>
          </p:sp>
          <p:sp>
            <p:nvSpPr>
              <p:cNvPr id="52" name="Rectangle 41">
                <a:extLst>
                  <a:ext uri="{FF2B5EF4-FFF2-40B4-BE49-F238E27FC236}">
                    <a16:creationId xmlns:a16="http://schemas.microsoft.com/office/drawing/2014/main" id="{988819AD-DDC6-E924-7188-DFB71D98253F}"/>
                  </a:ext>
                </a:extLst>
              </p:cNvPr>
              <p:cNvSpPr>
                <a:spLocks noChangeArrowheads="1"/>
              </p:cNvSpPr>
              <p:nvPr/>
            </p:nvSpPr>
            <p:spPr bwMode="auto">
              <a:xfrm>
                <a:off x="2599" y="6780"/>
                <a:ext cx="3729" cy="452"/>
              </a:xfrm>
              <a:prstGeom prst="rect">
                <a:avLst/>
              </a:prstGeom>
              <a:solidFill>
                <a:schemeClr val="bg1"/>
              </a:solidFill>
              <a:ln w="9525">
                <a:solidFill>
                  <a:srgbClr val="000000"/>
                </a:solidFill>
                <a:miter lim="800000"/>
                <a:headEnd/>
                <a:tailEnd/>
              </a:ln>
            </p:spPr>
            <p:txBody>
              <a:bodyPr/>
              <a:lstStyle/>
              <a:p>
                <a:r>
                  <a:rPr lang="en-US" sz="1100" dirty="0">
                    <a:latin typeface="Book Antiqua" panose="02040602050305030304" pitchFamily="18" charset="0"/>
                  </a:rPr>
                  <a:t>Sc		I</a:t>
                </a:r>
              </a:p>
            </p:txBody>
          </p:sp>
          <p:sp>
            <p:nvSpPr>
              <p:cNvPr id="53" name="Line 42">
                <a:extLst>
                  <a:ext uri="{FF2B5EF4-FFF2-40B4-BE49-F238E27FC236}">
                    <a16:creationId xmlns:a16="http://schemas.microsoft.com/office/drawing/2014/main" id="{88C88B33-B004-3F80-70DA-CB5F851B2FBD}"/>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100" dirty="0">
                  <a:solidFill>
                    <a:schemeClr val="bg1"/>
                  </a:solidFill>
                  <a:latin typeface="Book Antiqua" panose="02040602050305030304" pitchFamily="18" charset="0"/>
                </a:endParaRPr>
              </a:p>
            </p:txBody>
          </p:sp>
        </p:grpSp>
      </p:grpSp>
      <p:grpSp>
        <p:nvGrpSpPr>
          <p:cNvPr id="54" name="Group 123">
            <a:extLst>
              <a:ext uri="{FF2B5EF4-FFF2-40B4-BE49-F238E27FC236}">
                <a16:creationId xmlns:a16="http://schemas.microsoft.com/office/drawing/2014/main" id="{49B6A28D-BE7F-A0B9-A716-EA9D038A2989}"/>
              </a:ext>
            </a:extLst>
          </p:cNvPr>
          <p:cNvGrpSpPr>
            <a:grpSpLocks/>
          </p:cNvGrpSpPr>
          <p:nvPr/>
        </p:nvGrpSpPr>
        <p:grpSpPr bwMode="auto">
          <a:xfrm>
            <a:off x="4611049" y="4159141"/>
            <a:ext cx="2262945" cy="1085128"/>
            <a:chOff x="3840" y="2507"/>
            <a:chExt cx="1492" cy="777"/>
          </a:xfrm>
        </p:grpSpPr>
        <p:grpSp>
          <p:nvGrpSpPr>
            <p:cNvPr id="55" name="Group 70">
              <a:extLst>
                <a:ext uri="{FF2B5EF4-FFF2-40B4-BE49-F238E27FC236}">
                  <a16:creationId xmlns:a16="http://schemas.microsoft.com/office/drawing/2014/main" id="{D3EC393C-C791-003D-CB0C-5661AECD6429}"/>
                </a:ext>
              </a:extLst>
            </p:cNvPr>
            <p:cNvGrpSpPr>
              <a:grpSpLocks/>
            </p:cNvGrpSpPr>
            <p:nvPr/>
          </p:nvGrpSpPr>
          <p:grpSpPr bwMode="auto">
            <a:xfrm>
              <a:off x="3840" y="2832"/>
              <a:ext cx="1492" cy="452"/>
              <a:chOff x="11184" y="6441"/>
              <a:chExt cx="3732" cy="1130"/>
            </a:xfrm>
          </p:grpSpPr>
          <p:sp>
            <p:nvSpPr>
              <p:cNvPr id="57" name="Rectangle 71">
                <a:extLst>
                  <a:ext uri="{FF2B5EF4-FFF2-40B4-BE49-F238E27FC236}">
                    <a16:creationId xmlns:a16="http://schemas.microsoft.com/office/drawing/2014/main" id="{1EDAE689-2B10-467A-840B-ED9D2527F164}"/>
                  </a:ext>
                </a:extLst>
              </p:cNvPr>
              <p:cNvSpPr>
                <a:spLocks noChangeArrowheads="1"/>
              </p:cNvSpPr>
              <p:nvPr/>
            </p:nvSpPr>
            <p:spPr bwMode="auto">
              <a:xfrm>
                <a:off x="11187" y="7232"/>
                <a:ext cx="3729" cy="339"/>
              </a:xfrm>
              <a:prstGeom prst="rect">
                <a:avLst/>
              </a:prstGeom>
              <a:solidFill>
                <a:schemeClr val="accent2"/>
              </a:solidFill>
              <a:ln w="9525">
                <a:solidFill>
                  <a:srgbClr val="000000"/>
                </a:solidFill>
                <a:miter lim="800000"/>
                <a:headEnd/>
                <a:tailEnd/>
              </a:ln>
            </p:spPr>
            <p:txBody>
              <a:bodyPr/>
              <a:lstStyle/>
              <a:p>
                <a:r>
                  <a:rPr lang="en-US" sz="1100" dirty="0">
                    <a:solidFill>
                      <a:schemeClr val="bg1"/>
                    </a:solidFill>
                    <a:latin typeface="Book Antiqua" panose="02040602050305030304" pitchFamily="18" charset="0"/>
                  </a:rPr>
                  <a:t>Cu 	          I</a:t>
                </a:r>
              </a:p>
            </p:txBody>
          </p:sp>
          <p:sp>
            <p:nvSpPr>
              <p:cNvPr id="58" name="Rectangle 72">
                <a:extLst>
                  <a:ext uri="{FF2B5EF4-FFF2-40B4-BE49-F238E27FC236}">
                    <a16:creationId xmlns:a16="http://schemas.microsoft.com/office/drawing/2014/main" id="{20B82B22-D38D-719F-A4D7-28D9E0BEE809}"/>
                  </a:ext>
                </a:extLst>
              </p:cNvPr>
              <p:cNvSpPr>
                <a:spLocks noChangeArrowheads="1"/>
              </p:cNvSpPr>
              <p:nvPr/>
            </p:nvSpPr>
            <p:spPr bwMode="auto">
              <a:xfrm>
                <a:off x="11187" y="6441"/>
                <a:ext cx="3729" cy="339"/>
              </a:xfrm>
              <a:prstGeom prst="rect">
                <a:avLst/>
              </a:prstGeom>
              <a:solidFill>
                <a:schemeClr val="accent2"/>
              </a:solidFill>
              <a:ln w="9525">
                <a:solidFill>
                  <a:srgbClr val="000000"/>
                </a:solidFill>
                <a:miter lim="800000"/>
                <a:headEnd/>
                <a:tailEnd/>
              </a:ln>
            </p:spPr>
            <p:txBody>
              <a:bodyPr/>
              <a:lstStyle/>
              <a:p>
                <a:r>
                  <a:rPr lang="en-US" sz="1100" dirty="0">
                    <a:solidFill>
                      <a:schemeClr val="bg1"/>
                    </a:solidFill>
                    <a:latin typeface="Book Antiqua" panose="02040602050305030304" pitchFamily="18" charset="0"/>
                  </a:rPr>
                  <a:t>Cu	          I</a:t>
                </a:r>
              </a:p>
            </p:txBody>
          </p:sp>
          <p:sp>
            <p:nvSpPr>
              <p:cNvPr id="59" name="Rectangle 73">
                <a:extLst>
                  <a:ext uri="{FF2B5EF4-FFF2-40B4-BE49-F238E27FC236}">
                    <a16:creationId xmlns:a16="http://schemas.microsoft.com/office/drawing/2014/main" id="{1742E317-2930-5332-7462-2F825C0E7AE3}"/>
                  </a:ext>
                </a:extLst>
              </p:cNvPr>
              <p:cNvSpPr>
                <a:spLocks noChangeArrowheads="1"/>
              </p:cNvSpPr>
              <p:nvPr/>
            </p:nvSpPr>
            <p:spPr bwMode="auto">
              <a:xfrm>
                <a:off x="11184" y="6780"/>
                <a:ext cx="3729" cy="452"/>
              </a:xfrm>
              <a:prstGeom prst="rect">
                <a:avLst/>
              </a:prstGeom>
              <a:gradFill flip="none" rotWithShape="1">
                <a:gsLst>
                  <a:gs pos="0">
                    <a:srgbClr val="C00000"/>
                  </a:gs>
                  <a:gs pos="41000">
                    <a:schemeClr val="bg1">
                      <a:shade val="67500"/>
                      <a:satMod val="115000"/>
                    </a:schemeClr>
                  </a:gs>
                  <a:gs pos="100000">
                    <a:schemeClr val="bg1">
                      <a:shade val="100000"/>
                      <a:satMod val="115000"/>
                    </a:schemeClr>
                  </a:gs>
                </a:gsLst>
                <a:path path="circle">
                  <a:fillToRect l="50000" t="50000" r="50000" b="50000"/>
                </a:path>
                <a:tileRect/>
              </a:gradFill>
              <a:ln w="9525">
                <a:solidFill>
                  <a:srgbClr val="000000"/>
                </a:solidFill>
                <a:miter lim="800000"/>
                <a:headEnd/>
                <a:tailEnd/>
              </a:ln>
            </p:spPr>
            <p:txBody>
              <a:bodyPr/>
              <a:lstStyle/>
              <a:p>
                <a:r>
                  <a:rPr lang="en-US" sz="1100" dirty="0">
                    <a:latin typeface="Book Antiqua" panose="02040602050305030304" pitchFamily="18" charset="0"/>
                  </a:rPr>
                  <a:t>Sc 		     I</a:t>
                </a:r>
              </a:p>
            </p:txBody>
          </p:sp>
          <p:sp>
            <p:nvSpPr>
              <p:cNvPr id="60" name="Line 74">
                <a:extLst>
                  <a:ext uri="{FF2B5EF4-FFF2-40B4-BE49-F238E27FC236}">
                    <a16:creationId xmlns:a16="http://schemas.microsoft.com/office/drawing/2014/main" id="{5D82D086-313A-B4BE-454A-81DD45DACA90}"/>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100" dirty="0">
                  <a:solidFill>
                    <a:schemeClr val="bg1"/>
                  </a:solidFill>
                  <a:latin typeface="Book Antiqua" panose="02040602050305030304" pitchFamily="18" charset="0"/>
                </a:endParaRPr>
              </a:p>
            </p:txBody>
          </p:sp>
          <p:grpSp>
            <p:nvGrpSpPr>
              <p:cNvPr id="61" name="Group 75">
                <a:extLst>
                  <a:ext uri="{FF2B5EF4-FFF2-40B4-BE49-F238E27FC236}">
                    <a16:creationId xmlns:a16="http://schemas.microsoft.com/office/drawing/2014/main" id="{F670B0F0-A8F4-A711-B5E2-52D213D45580}"/>
                  </a:ext>
                </a:extLst>
              </p:cNvPr>
              <p:cNvGrpSpPr>
                <a:grpSpLocks/>
              </p:cNvGrpSpPr>
              <p:nvPr/>
            </p:nvGrpSpPr>
            <p:grpSpPr bwMode="auto">
              <a:xfrm>
                <a:off x="11639" y="6554"/>
                <a:ext cx="1010" cy="904"/>
                <a:chOff x="8588" y="9040"/>
                <a:chExt cx="1130" cy="678"/>
              </a:xfrm>
            </p:grpSpPr>
            <p:sp>
              <p:nvSpPr>
                <p:cNvPr id="21511" name="Line 76">
                  <a:extLst>
                    <a:ext uri="{FF2B5EF4-FFF2-40B4-BE49-F238E27FC236}">
                      <a16:creationId xmlns:a16="http://schemas.microsoft.com/office/drawing/2014/main" id="{725D400A-AC5C-CEC4-FADF-686AD5D0FA52}"/>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xmlns="">
                      <a:noFill/>
                    </a14:hiddenFill>
                  </a:ext>
                </a:extLst>
              </p:spPr>
              <p:txBody>
                <a:bodyPr/>
                <a:lstStyle/>
                <a:p>
                  <a:endParaRPr lang="en-US" sz="1100" dirty="0">
                    <a:solidFill>
                      <a:schemeClr val="bg1"/>
                    </a:solidFill>
                    <a:latin typeface="Book Antiqua" panose="02040602050305030304" pitchFamily="18" charset="0"/>
                  </a:endParaRPr>
                </a:p>
              </p:txBody>
            </p:sp>
            <p:grpSp>
              <p:nvGrpSpPr>
                <p:cNvPr id="21512" name="Group 77">
                  <a:extLst>
                    <a:ext uri="{FF2B5EF4-FFF2-40B4-BE49-F238E27FC236}">
                      <a16:creationId xmlns:a16="http://schemas.microsoft.com/office/drawing/2014/main" id="{AA160BE3-16B2-2327-9CAB-9D3E58F5AB87}"/>
                    </a:ext>
                  </a:extLst>
                </p:cNvPr>
                <p:cNvGrpSpPr>
                  <a:grpSpLocks/>
                </p:cNvGrpSpPr>
                <p:nvPr/>
              </p:nvGrpSpPr>
              <p:grpSpPr bwMode="auto">
                <a:xfrm>
                  <a:off x="9040" y="9040"/>
                  <a:ext cx="678" cy="339"/>
                  <a:chOff x="9153" y="9040"/>
                  <a:chExt cx="678" cy="339"/>
                </a:xfrm>
              </p:grpSpPr>
              <p:sp>
                <p:nvSpPr>
                  <p:cNvPr id="21517" name="Arc 78">
                    <a:extLst>
                      <a:ext uri="{FF2B5EF4-FFF2-40B4-BE49-F238E27FC236}">
                        <a16:creationId xmlns:a16="http://schemas.microsoft.com/office/drawing/2014/main" id="{0EEF48FB-E19E-16EC-84E5-3AA4032B178E}"/>
                      </a:ext>
                    </a:extLst>
                  </p:cNvPr>
                  <p:cNvSpPr>
                    <a:spLocks/>
                  </p:cNvSpPr>
                  <p:nvPr/>
                </p:nvSpPr>
                <p:spPr bwMode="auto">
                  <a:xfrm flipV="1">
                    <a:off x="9153" y="9210"/>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sp>
                <p:nvSpPr>
                  <p:cNvPr id="21519" name="Arc 79">
                    <a:extLst>
                      <a:ext uri="{FF2B5EF4-FFF2-40B4-BE49-F238E27FC236}">
                        <a16:creationId xmlns:a16="http://schemas.microsoft.com/office/drawing/2014/main" id="{1BE8D80B-9A38-47FF-2D19-5857A430D60E}"/>
                      </a:ext>
                    </a:extLst>
                  </p:cNvPr>
                  <p:cNvSpPr>
                    <a:spLocks/>
                  </p:cNvSpPr>
                  <p:nvPr/>
                </p:nvSpPr>
                <p:spPr bwMode="auto">
                  <a:xfrm flipH="1">
                    <a:off x="9492" y="9040"/>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grpSp>
            <p:grpSp>
              <p:nvGrpSpPr>
                <p:cNvPr id="21513" name="Group 80">
                  <a:extLst>
                    <a:ext uri="{FF2B5EF4-FFF2-40B4-BE49-F238E27FC236}">
                      <a16:creationId xmlns:a16="http://schemas.microsoft.com/office/drawing/2014/main" id="{BB3748A5-BD1A-A5C7-FC08-C15532D884F7}"/>
                    </a:ext>
                  </a:extLst>
                </p:cNvPr>
                <p:cNvGrpSpPr>
                  <a:grpSpLocks/>
                </p:cNvGrpSpPr>
                <p:nvPr/>
              </p:nvGrpSpPr>
              <p:grpSpPr bwMode="auto">
                <a:xfrm>
                  <a:off x="9040" y="9379"/>
                  <a:ext cx="678" cy="339"/>
                  <a:chOff x="9153" y="9379"/>
                  <a:chExt cx="678" cy="339"/>
                </a:xfrm>
              </p:grpSpPr>
              <p:sp>
                <p:nvSpPr>
                  <p:cNvPr id="21514" name="Arc 81">
                    <a:extLst>
                      <a:ext uri="{FF2B5EF4-FFF2-40B4-BE49-F238E27FC236}">
                        <a16:creationId xmlns:a16="http://schemas.microsoft.com/office/drawing/2014/main" id="{F944B645-AF59-58BD-9CC7-46A4EB4AC0A2}"/>
                      </a:ext>
                    </a:extLst>
                  </p:cNvPr>
                  <p:cNvSpPr>
                    <a:spLocks/>
                  </p:cNvSpPr>
                  <p:nvPr/>
                </p:nvSpPr>
                <p:spPr bwMode="auto">
                  <a:xfrm>
                    <a:off x="9153" y="9379"/>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sp>
                <p:nvSpPr>
                  <p:cNvPr id="21515" name="Arc 82">
                    <a:extLst>
                      <a:ext uri="{FF2B5EF4-FFF2-40B4-BE49-F238E27FC236}">
                        <a16:creationId xmlns:a16="http://schemas.microsoft.com/office/drawing/2014/main" id="{B33268CC-F271-E543-7296-9FE89CDF0F1A}"/>
                      </a:ext>
                    </a:extLst>
                  </p:cNvPr>
                  <p:cNvSpPr>
                    <a:spLocks/>
                  </p:cNvSpPr>
                  <p:nvPr/>
                </p:nvSpPr>
                <p:spPr bwMode="auto">
                  <a:xfrm flipH="1" flipV="1">
                    <a:off x="9492" y="9549"/>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grpSp>
          </p:grpSp>
          <p:sp>
            <p:nvSpPr>
              <p:cNvPr id="62" name="Line 83">
                <a:extLst>
                  <a:ext uri="{FF2B5EF4-FFF2-40B4-BE49-F238E27FC236}">
                    <a16:creationId xmlns:a16="http://schemas.microsoft.com/office/drawing/2014/main" id="{EE522AAC-8111-1811-048B-13D8D0195699}"/>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100" dirty="0">
                  <a:solidFill>
                    <a:schemeClr val="bg1"/>
                  </a:solidFill>
                  <a:latin typeface="Book Antiqua" panose="02040602050305030304" pitchFamily="18" charset="0"/>
                </a:endParaRPr>
              </a:p>
            </p:txBody>
          </p:sp>
          <p:sp>
            <p:nvSpPr>
              <p:cNvPr id="63" name="Line 84">
                <a:extLst>
                  <a:ext uri="{FF2B5EF4-FFF2-40B4-BE49-F238E27FC236}">
                    <a16:creationId xmlns:a16="http://schemas.microsoft.com/office/drawing/2014/main" id="{887EABFF-D24A-BEF5-9C37-667E69E1BD8F}"/>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xmlns="">
                    <a:noFill/>
                  </a14:hiddenFill>
                </a:ext>
              </a:extLst>
            </p:spPr>
            <p:txBody>
              <a:bodyPr/>
              <a:lstStyle/>
              <a:p>
                <a:endParaRPr lang="en-US" sz="1100" dirty="0">
                  <a:solidFill>
                    <a:schemeClr val="bg1"/>
                  </a:solidFill>
                  <a:latin typeface="Book Antiqua" panose="02040602050305030304" pitchFamily="18" charset="0"/>
                </a:endParaRPr>
              </a:p>
            </p:txBody>
          </p:sp>
          <p:grpSp>
            <p:nvGrpSpPr>
              <p:cNvPr id="21504" name="Group 85">
                <a:extLst>
                  <a:ext uri="{FF2B5EF4-FFF2-40B4-BE49-F238E27FC236}">
                    <a16:creationId xmlns:a16="http://schemas.microsoft.com/office/drawing/2014/main" id="{138777FA-5BC9-45B1-648A-0D9064785648}"/>
                  </a:ext>
                </a:extLst>
              </p:cNvPr>
              <p:cNvGrpSpPr>
                <a:grpSpLocks/>
              </p:cNvGrpSpPr>
              <p:nvPr/>
            </p:nvGrpSpPr>
            <p:grpSpPr bwMode="auto">
              <a:xfrm>
                <a:off x="13475" y="6554"/>
                <a:ext cx="643" cy="452"/>
                <a:chOff x="10509" y="9040"/>
                <a:chExt cx="678" cy="339"/>
              </a:xfrm>
            </p:grpSpPr>
            <p:sp>
              <p:nvSpPr>
                <p:cNvPr id="21509" name="Arc 86">
                  <a:extLst>
                    <a:ext uri="{FF2B5EF4-FFF2-40B4-BE49-F238E27FC236}">
                      <a16:creationId xmlns:a16="http://schemas.microsoft.com/office/drawing/2014/main" id="{6C5D9DE6-024C-B7E6-6C88-DE94EDFFE229}"/>
                    </a:ext>
                  </a:extLst>
                </p:cNvPr>
                <p:cNvSpPr>
                  <a:spLocks/>
                </p:cNvSpPr>
                <p:nvPr/>
              </p:nvSpPr>
              <p:spPr bwMode="auto">
                <a:xfrm flipH="1" flipV="1">
                  <a:off x="10848" y="9210"/>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sp>
              <p:nvSpPr>
                <p:cNvPr id="21510" name="Arc 87">
                  <a:extLst>
                    <a:ext uri="{FF2B5EF4-FFF2-40B4-BE49-F238E27FC236}">
                      <a16:creationId xmlns:a16="http://schemas.microsoft.com/office/drawing/2014/main" id="{D01704F1-8746-7EC4-A2A9-85F5E3A38AD4}"/>
                    </a:ext>
                  </a:extLst>
                </p:cNvPr>
                <p:cNvSpPr>
                  <a:spLocks/>
                </p:cNvSpPr>
                <p:nvPr/>
              </p:nvSpPr>
              <p:spPr bwMode="auto">
                <a:xfrm>
                  <a:off x="10509" y="9040"/>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grpSp>
          <p:grpSp>
            <p:nvGrpSpPr>
              <p:cNvPr id="21505" name="Group 88">
                <a:extLst>
                  <a:ext uri="{FF2B5EF4-FFF2-40B4-BE49-F238E27FC236}">
                    <a16:creationId xmlns:a16="http://schemas.microsoft.com/office/drawing/2014/main" id="{DFF8F49E-4E33-52C2-5848-E9F4830A5229}"/>
                  </a:ext>
                </a:extLst>
              </p:cNvPr>
              <p:cNvGrpSpPr>
                <a:grpSpLocks/>
              </p:cNvGrpSpPr>
              <p:nvPr/>
            </p:nvGrpSpPr>
            <p:grpSpPr bwMode="auto">
              <a:xfrm>
                <a:off x="13475" y="7006"/>
                <a:ext cx="643" cy="452"/>
                <a:chOff x="10509" y="9379"/>
                <a:chExt cx="678" cy="339"/>
              </a:xfrm>
            </p:grpSpPr>
            <p:sp>
              <p:nvSpPr>
                <p:cNvPr id="21506" name="Arc 89">
                  <a:extLst>
                    <a:ext uri="{FF2B5EF4-FFF2-40B4-BE49-F238E27FC236}">
                      <a16:creationId xmlns:a16="http://schemas.microsoft.com/office/drawing/2014/main" id="{2D123AE5-E836-B14B-EE58-446981844666}"/>
                    </a:ext>
                  </a:extLst>
                </p:cNvPr>
                <p:cNvSpPr>
                  <a:spLocks/>
                </p:cNvSpPr>
                <p:nvPr/>
              </p:nvSpPr>
              <p:spPr bwMode="auto">
                <a:xfrm flipH="1">
                  <a:off x="10848" y="9379"/>
                  <a:ext cx="339" cy="170"/>
                </a:xfrm>
                <a:custGeom>
                  <a:avLst/>
                  <a:gdLst>
                    <a:gd name="T0" fmla="*/ 0 w 21600"/>
                    <a:gd name="T1" fmla="*/ 0 h 21600"/>
                    <a:gd name="T2" fmla="*/ 339 w 21600"/>
                    <a:gd name="T3" fmla="*/ 170 h 21600"/>
                    <a:gd name="T4" fmla="*/ 0 w 21600"/>
                    <a:gd name="T5" fmla="*/ 17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sp>
              <p:nvSpPr>
                <p:cNvPr id="21508" name="Arc 90">
                  <a:extLst>
                    <a:ext uri="{FF2B5EF4-FFF2-40B4-BE49-F238E27FC236}">
                      <a16:creationId xmlns:a16="http://schemas.microsoft.com/office/drawing/2014/main" id="{E6C3B8F2-E5A5-DD51-7B20-BB332B5BBD25}"/>
                    </a:ext>
                  </a:extLst>
                </p:cNvPr>
                <p:cNvSpPr>
                  <a:spLocks/>
                </p:cNvSpPr>
                <p:nvPr/>
              </p:nvSpPr>
              <p:spPr bwMode="auto">
                <a:xfrm flipV="1">
                  <a:off x="10509" y="9549"/>
                  <a:ext cx="339" cy="169"/>
                </a:xfrm>
                <a:custGeom>
                  <a:avLst/>
                  <a:gdLst>
                    <a:gd name="T0" fmla="*/ 0 w 21600"/>
                    <a:gd name="T1" fmla="*/ 0 h 21600"/>
                    <a:gd name="T2" fmla="*/ 339 w 21600"/>
                    <a:gd name="T3" fmla="*/ 169 h 21600"/>
                    <a:gd name="T4" fmla="*/ 0 w 21600"/>
                    <a:gd name="T5" fmla="*/ 16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sz="1100" dirty="0">
                    <a:solidFill>
                      <a:schemeClr val="bg1"/>
                    </a:solidFill>
                    <a:latin typeface="Book Antiqua" panose="02040602050305030304" pitchFamily="18" charset="0"/>
                  </a:endParaRPr>
                </a:p>
              </p:txBody>
            </p:sp>
          </p:grpSp>
        </p:grpSp>
        <p:sp>
          <p:nvSpPr>
            <p:cNvPr id="56" name="Text Box 91">
              <a:extLst>
                <a:ext uri="{FF2B5EF4-FFF2-40B4-BE49-F238E27FC236}">
                  <a16:creationId xmlns:a16="http://schemas.microsoft.com/office/drawing/2014/main" id="{04A1330A-2B92-87D9-C05C-CECFE06E64E3}"/>
                </a:ext>
              </a:extLst>
            </p:cNvPr>
            <p:cNvSpPr txBox="1">
              <a:spLocks noChangeArrowheads="1"/>
            </p:cNvSpPr>
            <p:nvPr/>
          </p:nvSpPr>
          <p:spPr bwMode="auto">
            <a:xfrm>
              <a:off x="3931" y="2507"/>
              <a:ext cx="1311" cy="2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r>
                <a:rPr lang="en-US" sz="2000" dirty="0">
                  <a:solidFill>
                    <a:schemeClr val="bg1"/>
                  </a:solidFill>
                </a:rPr>
                <a:t>T &gt; T</a:t>
              </a:r>
              <a:r>
                <a:rPr lang="en-US" sz="2000" baseline="-25000" dirty="0">
                  <a:solidFill>
                    <a:schemeClr val="bg1"/>
                  </a:solidFill>
                </a:rPr>
                <a:t>c</a:t>
              </a:r>
            </a:p>
          </p:txBody>
        </p:sp>
      </p:grpSp>
      <p:grpSp>
        <p:nvGrpSpPr>
          <p:cNvPr id="21523" name="Group 21522">
            <a:extLst>
              <a:ext uri="{FF2B5EF4-FFF2-40B4-BE49-F238E27FC236}">
                <a16:creationId xmlns:a16="http://schemas.microsoft.com/office/drawing/2014/main" id="{B08C9BB7-B07A-2D20-1FBE-3A26C55F6749}"/>
              </a:ext>
            </a:extLst>
          </p:cNvPr>
          <p:cNvGrpSpPr/>
          <p:nvPr/>
        </p:nvGrpSpPr>
        <p:grpSpPr>
          <a:xfrm>
            <a:off x="2660285" y="3616492"/>
            <a:ext cx="1622350" cy="3017266"/>
            <a:chOff x="4325857" y="3703443"/>
            <a:chExt cx="1622350" cy="3017266"/>
          </a:xfrm>
        </p:grpSpPr>
        <p:sp>
          <p:nvSpPr>
            <p:cNvPr id="27" name="Rectangle 26">
              <a:extLst>
                <a:ext uri="{FF2B5EF4-FFF2-40B4-BE49-F238E27FC236}">
                  <a16:creationId xmlns:a16="http://schemas.microsoft.com/office/drawing/2014/main" id="{776912AF-C2D7-C5E4-81DF-ED46663E128B}"/>
                </a:ext>
              </a:extLst>
            </p:cNvPr>
            <p:cNvSpPr/>
            <p:nvPr/>
          </p:nvSpPr>
          <p:spPr>
            <a:xfrm>
              <a:off x="4325857" y="3703443"/>
              <a:ext cx="1622350" cy="301726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atin typeface="Book Antiqua" panose="02040602050305030304" pitchFamily="18" charset="0"/>
              </a:endParaRPr>
            </a:p>
          </p:txBody>
        </p:sp>
        <p:grpSp>
          <p:nvGrpSpPr>
            <p:cNvPr id="28" name="Group 27">
              <a:extLst>
                <a:ext uri="{FF2B5EF4-FFF2-40B4-BE49-F238E27FC236}">
                  <a16:creationId xmlns:a16="http://schemas.microsoft.com/office/drawing/2014/main" id="{3D232449-A5A0-D5B2-033F-F0B967B7A8BE}"/>
                </a:ext>
              </a:extLst>
            </p:cNvPr>
            <p:cNvGrpSpPr/>
            <p:nvPr/>
          </p:nvGrpSpPr>
          <p:grpSpPr>
            <a:xfrm>
              <a:off x="4414726" y="3804409"/>
              <a:ext cx="1468434" cy="1966000"/>
              <a:chOff x="6455870" y="1015324"/>
              <a:chExt cx="2194560" cy="3205764"/>
            </a:xfrm>
          </p:grpSpPr>
          <p:grpSp>
            <p:nvGrpSpPr>
              <p:cNvPr id="29" name="Group 5">
                <a:extLst>
                  <a:ext uri="{FF2B5EF4-FFF2-40B4-BE49-F238E27FC236}">
                    <a16:creationId xmlns:a16="http://schemas.microsoft.com/office/drawing/2014/main" id="{4620FA93-343E-6AFC-138D-889DDEA21ADB}"/>
                  </a:ext>
                </a:extLst>
              </p:cNvPr>
              <p:cNvGrpSpPr>
                <a:grpSpLocks/>
              </p:cNvGrpSpPr>
              <p:nvPr/>
            </p:nvGrpSpPr>
            <p:grpSpPr bwMode="auto">
              <a:xfrm rot="16200000">
                <a:off x="7781750" y="1518244"/>
                <a:ext cx="1005840" cy="731520"/>
                <a:chOff x="960" y="2688"/>
                <a:chExt cx="912" cy="384"/>
              </a:xfrm>
            </p:grpSpPr>
            <p:sp>
              <p:nvSpPr>
                <p:cNvPr id="41" name="Oval 6">
                  <a:extLst>
                    <a:ext uri="{FF2B5EF4-FFF2-40B4-BE49-F238E27FC236}">
                      <a16:creationId xmlns:a16="http://schemas.microsoft.com/office/drawing/2014/main" id="{B68A2ECE-D46E-9A66-F90B-4E477809F377}"/>
                    </a:ext>
                  </a:extLst>
                </p:cNvPr>
                <p:cNvSpPr>
                  <a:spLocks noChangeArrowheads="1"/>
                </p:cNvSpPr>
                <p:nvPr/>
              </p:nvSpPr>
              <p:spPr bwMode="auto">
                <a:xfrm>
                  <a:off x="96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2" name="Oval 7">
                  <a:extLst>
                    <a:ext uri="{FF2B5EF4-FFF2-40B4-BE49-F238E27FC236}">
                      <a16:creationId xmlns:a16="http://schemas.microsoft.com/office/drawing/2014/main" id="{8D4BFAA1-E682-64CC-AA3A-D64BB60A3853}"/>
                    </a:ext>
                  </a:extLst>
                </p:cNvPr>
                <p:cNvSpPr>
                  <a:spLocks noChangeArrowheads="1"/>
                </p:cNvSpPr>
                <p:nvPr/>
              </p:nvSpPr>
              <p:spPr bwMode="auto">
                <a:xfrm>
                  <a:off x="1104"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3" name="Oval 8">
                  <a:extLst>
                    <a:ext uri="{FF2B5EF4-FFF2-40B4-BE49-F238E27FC236}">
                      <a16:creationId xmlns:a16="http://schemas.microsoft.com/office/drawing/2014/main" id="{121CFAEB-DA3B-1A07-9045-0459624CBCA4}"/>
                    </a:ext>
                  </a:extLst>
                </p:cNvPr>
                <p:cNvSpPr>
                  <a:spLocks noChangeArrowheads="1"/>
                </p:cNvSpPr>
                <p:nvPr/>
              </p:nvSpPr>
              <p:spPr bwMode="auto">
                <a:xfrm>
                  <a:off x="1248"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4" name="Oval 9">
                  <a:extLst>
                    <a:ext uri="{FF2B5EF4-FFF2-40B4-BE49-F238E27FC236}">
                      <a16:creationId xmlns:a16="http://schemas.microsoft.com/office/drawing/2014/main" id="{B7D1728C-BE0F-F417-A315-F504811A0B65}"/>
                    </a:ext>
                  </a:extLst>
                </p:cNvPr>
                <p:cNvSpPr>
                  <a:spLocks noChangeArrowheads="1"/>
                </p:cNvSpPr>
                <p:nvPr/>
              </p:nvSpPr>
              <p:spPr bwMode="auto">
                <a:xfrm>
                  <a:off x="1392"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5" name="Oval 10">
                  <a:extLst>
                    <a:ext uri="{FF2B5EF4-FFF2-40B4-BE49-F238E27FC236}">
                      <a16:creationId xmlns:a16="http://schemas.microsoft.com/office/drawing/2014/main" id="{E20897D2-16BD-919B-DCDF-83454A53DF40}"/>
                    </a:ext>
                  </a:extLst>
                </p:cNvPr>
                <p:cNvSpPr>
                  <a:spLocks noChangeArrowheads="1"/>
                </p:cNvSpPr>
                <p:nvPr/>
              </p:nvSpPr>
              <p:spPr bwMode="auto">
                <a:xfrm>
                  <a:off x="1536"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6" name="Oval 11">
                  <a:extLst>
                    <a:ext uri="{FF2B5EF4-FFF2-40B4-BE49-F238E27FC236}">
                      <a16:creationId xmlns:a16="http://schemas.microsoft.com/office/drawing/2014/main" id="{FAE810C2-4D08-9A4C-56D9-EE8E655E2853}"/>
                    </a:ext>
                  </a:extLst>
                </p:cNvPr>
                <p:cNvSpPr>
                  <a:spLocks noChangeArrowheads="1"/>
                </p:cNvSpPr>
                <p:nvPr/>
              </p:nvSpPr>
              <p:spPr bwMode="auto">
                <a:xfrm>
                  <a:off x="1680" y="2688"/>
                  <a:ext cx="192" cy="384"/>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grpSp>
          <p:sp>
            <p:nvSpPr>
              <p:cNvPr id="30" name="Freeform 19">
                <a:extLst>
                  <a:ext uri="{FF2B5EF4-FFF2-40B4-BE49-F238E27FC236}">
                    <a16:creationId xmlns:a16="http://schemas.microsoft.com/office/drawing/2014/main" id="{C65E0FA3-7E76-FD76-5F70-646334F4EEB7}"/>
                  </a:ext>
                </a:extLst>
              </p:cNvPr>
              <p:cNvSpPr>
                <a:spLocks/>
              </p:cNvSpPr>
              <p:nvPr/>
            </p:nvSpPr>
            <p:spPr bwMode="auto">
              <a:xfrm>
                <a:off x="7917005" y="2752684"/>
                <a:ext cx="640080" cy="1021080"/>
              </a:xfrm>
              <a:custGeom>
                <a:avLst/>
                <a:gdLst>
                  <a:gd name="T0" fmla="*/ 185 w 336"/>
                  <a:gd name="T1" fmla="*/ 585 h 585"/>
                  <a:gd name="T2" fmla="*/ 0 w 336"/>
                  <a:gd name="T3" fmla="*/ 532 h 585"/>
                  <a:gd name="T4" fmla="*/ 336 w 336"/>
                  <a:gd name="T5" fmla="*/ 465 h 585"/>
                  <a:gd name="T6" fmla="*/ 0 w 336"/>
                  <a:gd name="T7" fmla="*/ 377 h 585"/>
                  <a:gd name="T8" fmla="*/ 336 w 336"/>
                  <a:gd name="T9" fmla="*/ 288 h 585"/>
                  <a:gd name="T10" fmla="*/ 0 w 336"/>
                  <a:gd name="T11" fmla="*/ 199 h 585"/>
                  <a:gd name="T12" fmla="*/ 336 w 336"/>
                  <a:gd name="T13" fmla="*/ 133 h 585"/>
                  <a:gd name="T14" fmla="*/ 0 w 336"/>
                  <a:gd name="T15" fmla="*/ 44 h 585"/>
                  <a:gd name="T16" fmla="*/ 192 w 336"/>
                  <a:gd name="T17"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585">
                    <a:moveTo>
                      <a:pt x="185" y="585"/>
                    </a:moveTo>
                    <a:lnTo>
                      <a:pt x="0" y="532"/>
                    </a:lnTo>
                    <a:lnTo>
                      <a:pt x="336" y="465"/>
                    </a:lnTo>
                    <a:lnTo>
                      <a:pt x="0" y="377"/>
                    </a:lnTo>
                    <a:lnTo>
                      <a:pt x="336" y="288"/>
                    </a:lnTo>
                    <a:lnTo>
                      <a:pt x="0" y="199"/>
                    </a:lnTo>
                    <a:lnTo>
                      <a:pt x="336" y="133"/>
                    </a:lnTo>
                    <a:lnTo>
                      <a:pt x="0" y="44"/>
                    </a:lnTo>
                    <a:lnTo>
                      <a:pt x="192" y="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1" name="Line 20">
                <a:extLst>
                  <a:ext uri="{FF2B5EF4-FFF2-40B4-BE49-F238E27FC236}">
                    <a16:creationId xmlns:a16="http://schemas.microsoft.com/office/drawing/2014/main" id="{034C0F44-9B6C-E54E-CD49-BFD1F02F84EC}"/>
                  </a:ext>
                </a:extLst>
              </p:cNvPr>
              <p:cNvSpPr>
                <a:spLocks noChangeShapeType="1"/>
              </p:cNvSpPr>
              <p:nvPr/>
            </p:nvSpPr>
            <p:spPr bwMode="auto">
              <a:xfrm flipV="1">
                <a:off x="8284670" y="23869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dirty="0">
                  <a:latin typeface="Book Antiqua" panose="02040602050305030304" pitchFamily="18" charset="0"/>
                </a:endParaRPr>
              </a:p>
            </p:txBody>
          </p:sp>
          <p:sp>
            <p:nvSpPr>
              <p:cNvPr id="32" name="Line 21">
                <a:extLst>
                  <a:ext uri="{FF2B5EF4-FFF2-40B4-BE49-F238E27FC236}">
                    <a16:creationId xmlns:a16="http://schemas.microsoft.com/office/drawing/2014/main" id="{2F225FE0-6030-A308-7BFF-40E1D289BC8D}"/>
                  </a:ext>
                </a:extLst>
              </p:cNvPr>
              <p:cNvSpPr>
                <a:spLocks noChangeShapeType="1"/>
              </p:cNvSpPr>
              <p:nvPr/>
            </p:nvSpPr>
            <p:spPr bwMode="auto">
              <a:xfrm flipV="1">
                <a:off x="8284670" y="3758524"/>
                <a:ext cx="0" cy="36576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endParaRPr lang="en-US" sz="2400" dirty="0">
                  <a:latin typeface="Book Antiqua" panose="02040602050305030304" pitchFamily="18" charset="0"/>
                </a:endParaRPr>
              </a:p>
            </p:txBody>
          </p:sp>
          <p:grpSp>
            <p:nvGrpSpPr>
              <p:cNvPr id="33" name="Group 22">
                <a:extLst>
                  <a:ext uri="{FF2B5EF4-FFF2-40B4-BE49-F238E27FC236}">
                    <a16:creationId xmlns:a16="http://schemas.microsoft.com/office/drawing/2014/main" id="{56D76C0C-C5B4-9583-8657-656498BC0E24}"/>
                  </a:ext>
                </a:extLst>
              </p:cNvPr>
              <p:cNvGrpSpPr>
                <a:grpSpLocks/>
              </p:cNvGrpSpPr>
              <p:nvPr/>
            </p:nvGrpSpPr>
            <p:grpSpPr bwMode="auto">
              <a:xfrm>
                <a:off x="6455870" y="2844124"/>
                <a:ext cx="548640" cy="822960"/>
                <a:chOff x="384" y="2448"/>
                <a:chExt cx="288" cy="432"/>
              </a:xfrm>
            </p:grpSpPr>
            <p:sp>
              <p:nvSpPr>
                <p:cNvPr id="39" name="Oval 23">
                  <a:extLst>
                    <a:ext uri="{FF2B5EF4-FFF2-40B4-BE49-F238E27FC236}">
                      <a16:creationId xmlns:a16="http://schemas.microsoft.com/office/drawing/2014/main" id="{5847DEE5-0BB2-F397-8E92-5DDD0335BCAC}"/>
                    </a:ext>
                  </a:extLst>
                </p:cNvPr>
                <p:cNvSpPr>
                  <a:spLocks noChangeArrowheads="1"/>
                </p:cNvSpPr>
                <p:nvPr/>
              </p:nvSpPr>
              <p:spPr bwMode="auto">
                <a:xfrm>
                  <a:off x="384" y="2448"/>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sp>
              <p:nvSpPr>
                <p:cNvPr id="40" name="Oval 24">
                  <a:extLst>
                    <a:ext uri="{FF2B5EF4-FFF2-40B4-BE49-F238E27FC236}">
                      <a16:creationId xmlns:a16="http://schemas.microsoft.com/office/drawing/2014/main" id="{8C4BEDB6-4BC7-7285-C83A-715D02651A43}"/>
                    </a:ext>
                  </a:extLst>
                </p:cNvPr>
                <p:cNvSpPr>
                  <a:spLocks noChangeArrowheads="1"/>
                </p:cNvSpPr>
                <p:nvPr/>
              </p:nvSpPr>
              <p:spPr bwMode="auto">
                <a:xfrm>
                  <a:off x="384" y="2592"/>
                  <a:ext cx="288" cy="288"/>
                </a:xfrm>
                <a:prstGeom prst="ellipse">
                  <a:avLst/>
                </a:prstGeom>
                <a:noFill/>
                <a:ln w="2857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latin typeface="Book Antiqua" panose="02040602050305030304" pitchFamily="18" charset="0"/>
                  </a:endParaRPr>
                </a:p>
              </p:txBody>
            </p:sp>
          </p:grpSp>
          <p:sp>
            <p:nvSpPr>
              <p:cNvPr id="34" name="Freeform 25">
                <a:extLst>
                  <a:ext uri="{FF2B5EF4-FFF2-40B4-BE49-F238E27FC236}">
                    <a16:creationId xmlns:a16="http://schemas.microsoft.com/office/drawing/2014/main" id="{F5621D35-2FC1-B4F4-BA0E-974E2C28A592}"/>
                  </a:ext>
                </a:extLst>
              </p:cNvPr>
              <p:cNvSpPr>
                <a:spLocks/>
              </p:cNvSpPr>
              <p:nvPr/>
            </p:nvSpPr>
            <p:spPr bwMode="auto">
              <a:xfrm>
                <a:off x="6730190" y="1015324"/>
                <a:ext cx="1554480" cy="1828800"/>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5" name="Freeform 26">
                <a:extLst>
                  <a:ext uri="{FF2B5EF4-FFF2-40B4-BE49-F238E27FC236}">
                    <a16:creationId xmlns:a16="http://schemas.microsoft.com/office/drawing/2014/main" id="{2539A4DC-B963-67F4-B806-837128F78E6C}"/>
                  </a:ext>
                </a:extLst>
              </p:cNvPr>
              <p:cNvSpPr>
                <a:spLocks/>
              </p:cNvSpPr>
              <p:nvPr/>
            </p:nvSpPr>
            <p:spPr bwMode="auto">
              <a:xfrm flipV="1">
                <a:off x="6730190" y="3667084"/>
                <a:ext cx="1554480" cy="554004"/>
              </a:xfrm>
              <a:custGeom>
                <a:avLst/>
                <a:gdLst>
                  <a:gd name="T0" fmla="*/ 816 w 816"/>
                  <a:gd name="T1" fmla="*/ 192 h 960"/>
                  <a:gd name="T2" fmla="*/ 816 w 816"/>
                  <a:gd name="T3" fmla="*/ 0 h 960"/>
                  <a:gd name="T4" fmla="*/ 0 w 816"/>
                  <a:gd name="T5" fmla="*/ 0 h 960"/>
                  <a:gd name="T6" fmla="*/ 0 w 816"/>
                  <a:gd name="T7" fmla="*/ 960 h 960"/>
                </a:gdLst>
                <a:ahLst/>
                <a:cxnLst>
                  <a:cxn ang="0">
                    <a:pos x="T0" y="T1"/>
                  </a:cxn>
                  <a:cxn ang="0">
                    <a:pos x="T2" y="T3"/>
                  </a:cxn>
                  <a:cxn ang="0">
                    <a:pos x="T4" y="T5"/>
                  </a:cxn>
                  <a:cxn ang="0">
                    <a:pos x="T6" y="T7"/>
                  </a:cxn>
                </a:cxnLst>
                <a:rect l="0" t="0" r="r" b="b"/>
                <a:pathLst>
                  <a:path w="816" h="960">
                    <a:moveTo>
                      <a:pt x="816" y="192"/>
                    </a:moveTo>
                    <a:lnTo>
                      <a:pt x="816" y="0"/>
                    </a:lnTo>
                    <a:lnTo>
                      <a:pt x="0" y="0"/>
                    </a:lnTo>
                    <a:lnTo>
                      <a:pt x="0" y="960"/>
                    </a:lnTo>
                  </a:path>
                </a:pathLst>
              </a:custGeom>
              <a:noFill/>
              <a:ln w="28575" cap="flat" cmpd="sng">
                <a:solidFill>
                  <a:schemeClr val="tx1"/>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lstStyle/>
              <a:p>
                <a:endParaRPr lang="en-US" sz="2400" dirty="0">
                  <a:latin typeface="Book Antiqua" panose="02040602050305030304" pitchFamily="18" charset="0"/>
                </a:endParaRPr>
              </a:p>
            </p:txBody>
          </p:sp>
          <p:sp>
            <p:nvSpPr>
              <p:cNvPr id="36" name="Text Box 27">
                <a:extLst>
                  <a:ext uri="{FF2B5EF4-FFF2-40B4-BE49-F238E27FC236}">
                    <a16:creationId xmlns:a16="http://schemas.microsoft.com/office/drawing/2014/main" id="{2DB84549-9953-A094-7591-3903148B9AE6}"/>
                  </a:ext>
                </a:extLst>
              </p:cNvPr>
              <p:cNvSpPr txBox="1">
                <a:spLocks noChangeArrowheads="1"/>
              </p:cNvSpPr>
              <p:nvPr/>
            </p:nvSpPr>
            <p:spPr bwMode="auto">
              <a:xfrm>
                <a:off x="7426295" y="1705786"/>
                <a:ext cx="556276"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latin typeface="Book Antiqua" panose="02040602050305030304" pitchFamily="18" charset="0"/>
                  </a:rPr>
                  <a:t>L</a:t>
                </a:r>
              </a:p>
            </p:txBody>
          </p:sp>
          <p:sp>
            <p:nvSpPr>
              <p:cNvPr id="37" name="Text Box 28">
                <a:extLst>
                  <a:ext uri="{FF2B5EF4-FFF2-40B4-BE49-F238E27FC236}">
                    <a16:creationId xmlns:a16="http://schemas.microsoft.com/office/drawing/2014/main" id="{705F0E93-F09E-88F4-5891-3F1B6B9D62AB}"/>
                  </a:ext>
                </a:extLst>
              </p:cNvPr>
              <p:cNvSpPr txBox="1">
                <a:spLocks noChangeArrowheads="1"/>
              </p:cNvSpPr>
              <p:nvPr/>
            </p:nvSpPr>
            <p:spPr bwMode="auto">
              <a:xfrm>
                <a:off x="7436448" y="2996953"/>
                <a:ext cx="582627" cy="752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dirty="0">
                    <a:latin typeface="Book Antiqua" panose="02040602050305030304" pitchFamily="18" charset="0"/>
                  </a:rPr>
                  <a:t>R</a:t>
                </a:r>
                <a:endParaRPr lang="en-US" sz="2400" baseline="-25000" dirty="0">
                  <a:latin typeface="Book Antiqua" panose="02040602050305030304" pitchFamily="18" charset="0"/>
                </a:endParaRPr>
              </a:p>
            </p:txBody>
          </p:sp>
        </p:grpSp>
        <p:graphicFrame>
          <p:nvGraphicFramePr>
            <p:cNvPr id="21521" name="Object 21520">
              <a:extLst>
                <a:ext uri="{FF2B5EF4-FFF2-40B4-BE49-F238E27FC236}">
                  <a16:creationId xmlns:a16="http://schemas.microsoft.com/office/drawing/2014/main" id="{B3A83453-C791-A699-FFDD-03B54764E72B}"/>
                </a:ext>
              </a:extLst>
            </p:cNvPr>
            <p:cNvGraphicFramePr>
              <a:graphicFrameLocks noChangeAspect="1"/>
            </p:cNvGraphicFramePr>
            <p:nvPr/>
          </p:nvGraphicFramePr>
          <p:xfrm>
            <a:off x="4462813" y="5917925"/>
            <a:ext cx="1444127" cy="682711"/>
          </p:xfrm>
          <a:graphic>
            <a:graphicData uri="http://schemas.openxmlformats.org/presentationml/2006/ole">
              <mc:AlternateContent xmlns:mc="http://schemas.openxmlformats.org/markup-compatibility/2006">
                <mc:Choice xmlns:v="urn:schemas-microsoft-com:vml" Requires="v">
                  <p:oleObj name="Equation" r:id="rId3" imgW="838200" imgH="393700" progId="Equation.3">
                    <p:embed/>
                  </p:oleObj>
                </mc:Choice>
                <mc:Fallback>
                  <p:oleObj name="Equation" r:id="rId3" imgW="838200" imgH="393700" progId="Equation.3">
                    <p:embed/>
                    <p:pic>
                      <p:nvPicPr>
                        <p:cNvPr id="21521" name="Object 21520">
                          <a:extLst>
                            <a:ext uri="{FF2B5EF4-FFF2-40B4-BE49-F238E27FC236}">
                              <a16:creationId xmlns:a16="http://schemas.microsoft.com/office/drawing/2014/main" id="{B3A83453-C791-A699-FFDD-03B54764E72B}"/>
                            </a:ext>
                          </a:extLst>
                        </p:cNvPr>
                        <p:cNvPicPr>
                          <a:picLocks noChangeAspect="1" noChangeArrowheads="1"/>
                        </p:cNvPicPr>
                        <p:nvPr/>
                      </p:nvPicPr>
                      <p:blipFill>
                        <a:blip r:embed="rId4"/>
                        <a:srcRect/>
                        <a:stretch>
                          <a:fillRect/>
                        </a:stretch>
                      </p:blipFill>
                      <p:spPr bwMode="auto">
                        <a:xfrm>
                          <a:off x="4462813" y="5917925"/>
                          <a:ext cx="1444127" cy="682711"/>
                        </a:xfrm>
                        <a:prstGeom prst="rect">
                          <a:avLst/>
                        </a:prstGeom>
                        <a:noFill/>
                        <a:ln>
                          <a:noFill/>
                        </a:ln>
                      </p:spPr>
                    </p:pic>
                  </p:oleObj>
                </mc:Fallback>
              </mc:AlternateContent>
            </a:graphicData>
          </a:graphic>
        </p:graphicFrame>
      </p:grpSp>
      <p:sp>
        <p:nvSpPr>
          <p:cNvPr id="4" name="TextBox 3">
            <a:extLst>
              <a:ext uri="{FF2B5EF4-FFF2-40B4-BE49-F238E27FC236}">
                <a16:creationId xmlns:a16="http://schemas.microsoft.com/office/drawing/2014/main" id="{F2FE6A04-DDD4-8603-770C-B950C5504C4F}"/>
              </a:ext>
            </a:extLst>
          </p:cNvPr>
          <p:cNvSpPr txBox="1"/>
          <p:nvPr/>
        </p:nvSpPr>
        <p:spPr>
          <a:xfrm>
            <a:off x="7929842" y="3985793"/>
            <a:ext cx="3868079" cy="2246769"/>
          </a:xfrm>
          <a:prstGeom prst="rect">
            <a:avLst/>
          </a:prstGeom>
          <a:noFill/>
        </p:spPr>
        <p:txBody>
          <a:bodyPr wrap="square">
            <a:spAutoFit/>
          </a:bodyPr>
          <a:lstStyle/>
          <a:p>
            <a:pPr algn="ctr"/>
            <a:r>
              <a:rPr lang="en-GB" sz="2000" dirty="0">
                <a:solidFill>
                  <a:schemeClr val="accent2"/>
                </a:solidFill>
                <a:latin typeface="Book Antiqua" panose="02040602050305030304" pitchFamily="18" charset="0"/>
              </a:rPr>
              <a:t>Reduces</a:t>
            </a:r>
            <a:r>
              <a:rPr lang="en-GB" sz="2000" dirty="0">
                <a:solidFill>
                  <a:schemeClr val="bg1"/>
                </a:solidFill>
                <a:latin typeface="Book Antiqua" panose="02040602050305030304" pitchFamily="18" charset="0"/>
              </a:rPr>
              <a:t> </a:t>
            </a:r>
            <a:r>
              <a:rPr lang="en-GB" sz="2000" dirty="0">
                <a:solidFill>
                  <a:schemeClr val="accent2"/>
                </a:solidFill>
                <a:latin typeface="Book Antiqua" panose="02040602050305030304" pitchFamily="18" charset="0"/>
              </a:rPr>
              <a:t>resistivity (</a:t>
            </a:r>
            <a:r>
              <a:rPr lang="en-GB" sz="2000" dirty="0">
                <a:solidFill>
                  <a:schemeClr val="accent2"/>
                </a:solidFill>
                <a:latin typeface="Symbol" pitchFamily="2" charset="2"/>
              </a:rPr>
              <a:t>r)</a:t>
            </a:r>
            <a:r>
              <a:rPr lang="en-GB" sz="2000" dirty="0">
                <a:solidFill>
                  <a:schemeClr val="bg1"/>
                </a:solidFill>
                <a:latin typeface="Book Antiqua" panose="02040602050305030304" pitchFamily="18" charset="0"/>
              </a:rPr>
              <a:t> by using copper matrix </a:t>
            </a:r>
          </a:p>
          <a:p>
            <a:pPr algn="ctr"/>
            <a:r>
              <a:rPr lang="en-GB" sz="2000" dirty="0">
                <a:solidFill>
                  <a:schemeClr val="bg1"/>
                </a:solidFill>
                <a:latin typeface="Book Antiqua" panose="02040602050305030304" pitchFamily="18" charset="0"/>
              </a:rPr>
              <a:t>(3x10</a:t>
            </a:r>
            <a:r>
              <a:rPr lang="en-GB" sz="2000" baseline="30000" dirty="0">
                <a:solidFill>
                  <a:schemeClr val="bg1"/>
                </a:solidFill>
                <a:latin typeface="Book Antiqua" panose="02040602050305030304" pitchFamily="18" charset="0"/>
              </a:rPr>
              <a:t>-10</a:t>
            </a:r>
            <a:r>
              <a:rPr lang="en-GB" sz="2000" dirty="0">
                <a:solidFill>
                  <a:schemeClr val="bg1"/>
                </a:solidFill>
                <a:latin typeface="Book Antiqua" panose="02040602050305030304" pitchFamily="18" charset="0"/>
              </a:rPr>
              <a:t> </a:t>
            </a:r>
            <a:r>
              <a:rPr lang="en-GB" sz="2000" dirty="0">
                <a:solidFill>
                  <a:schemeClr val="bg1"/>
                </a:solidFill>
                <a:latin typeface="Symbol" pitchFamily="2" charset="2"/>
              </a:rPr>
              <a:t>W</a:t>
            </a:r>
            <a:r>
              <a:rPr lang="en-GB" sz="2000" dirty="0">
                <a:solidFill>
                  <a:schemeClr val="bg1"/>
                </a:solidFill>
                <a:latin typeface="Book Antiqua" panose="02040602050305030304" pitchFamily="18" charset="0"/>
              </a:rPr>
              <a:t>m, factor 2000 !)</a:t>
            </a:r>
          </a:p>
          <a:p>
            <a:pPr algn="ctr"/>
            <a:r>
              <a:rPr lang="en-GB" sz="2000" dirty="0">
                <a:solidFill>
                  <a:schemeClr val="bg1"/>
                </a:solidFill>
                <a:latin typeface="Book Antiqua" panose="02040602050305030304" pitchFamily="18" charset="0"/>
              </a:rPr>
              <a:t>and </a:t>
            </a:r>
          </a:p>
          <a:p>
            <a:pPr algn="ctr"/>
            <a:r>
              <a:rPr lang="en-GB" sz="2000" dirty="0">
                <a:solidFill>
                  <a:schemeClr val="accent2"/>
                </a:solidFill>
                <a:latin typeface="Book Antiqua" panose="02040602050305030304" pitchFamily="18" charset="0"/>
              </a:rPr>
              <a:t>increases thermal conductivity (</a:t>
            </a:r>
            <a:r>
              <a:rPr lang="en-GB" sz="2000" dirty="0">
                <a:solidFill>
                  <a:schemeClr val="accent2"/>
                </a:solidFill>
                <a:latin typeface="Symbol" pitchFamily="2" charset="2"/>
              </a:rPr>
              <a:t>l)</a:t>
            </a:r>
            <a:r>
              <a:rPr lang="en-GB" sz="2000" dirty="0">
                <a:solidFill>
                  <a:schemeClr val="bg1"/>
                </a:solidFill>
                <a:latin typeface="Book Antiqua" panose="02040602050305030304" pitchFamily="18" charset="0"/>
              </a:rPr>
              <a:t> by using copper </a:t>
            </a:r>
          </a:p>
          <a:p>
            <a:pPr algn="ctr"/>
            <a:r>
              <a:rPr lang="en-GB" sz="2000" dirty="0">
                <a:solidFill>
                  <a:schemeClr val="bg1"/>
                </a:solidFill>
                <a:latin typeface="Book Antiqua" panose="02040602050305030304" pitchFamily="18" charset="0"/>
              </a:rPr>
              <a:t>(&gt; 200 W/</a:t>
            </a:r>
            <a:r>
              <a:rPr lang="en-GB" sz="2000" dirty="0" err="1">
                <a:solidFill>
                  <a:schemeClr val="bg1"/>
                </a:solidFill>
                <a:latin typeface="Book Antiqua" panose="02040602050305030304" pitchFamily="18" charset="0"/>
              </a:rPr>
              <a:t>mK</a:t>
            </a:r>
            <a:r>
              <a:rPr lang="en-GB" sz="2000" dirty="0">
                <a:solidFill>
                  <a:schemeClr val="bg1"/>
                </a:solidFill>
                <a:latin typeface="Book Antiqua" panose="02040602050305030304" pitchFamily="18" charset="0"/>
              </a:rPr>
              <a:t>, factor 2000</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8C546AF-62BF-DECF-B7FE-47F51EDD1EF1}"/>
                  </a:ext>
                </a:extLst>
              </p:cNvPr>
              <p:cNvSpPr txBox="1"/>
              <p:nvPr/>
            </p:nvSpPr>
            <p:spPr>
              <a:xfrm>
                <a:off x="5188333" y="5577700"/>
                <a:ext cx="1054831" cy="43088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800" i="1" smtClean="0">
                              <a:solidFill>
                                <a:schemeClr val="bg1"/>
                              </a:solidFill>
                              <a:latin typeface="Cambria Math" panose="02040503050406030204" pitchFamily="18" charset="0"/>
                            </a:rPr>
                          </m:ctrlPr>
                        </m:sSubPr>
                        <m:e>
                          <m:r>
                            <a:rPr lang="en-US" sz="2800" b="0" i="1" smtClean="0">
                              <a:solidFill>
                                <a:schemeClr val="bg1"/>
                              </a:solidFill>
                              <a:latin typeface="Cambria Math" panose="02040503050406030204" pitchFamily="18" charset="0"/>
                            </a:rPr>
                            <m:t>𝑅</m:t>
                          </m:r>
                        </m:e>
                        <m:sub>
                          <m:r>
                            <a:rPr lang="en-US" sz="2800" b="0" i="1" smtClean="0">
                              <a:solidFill>
                                <a:schemeClr val="bg1"/>
                              </a:solidFill>
                              <a:latin typeface="Cambria Math" panose="02040503050406030204" pitchFamily="18" charset="0"/>
                            </a:rPr>
                            <m:t>𝐶𝑢</m:t>
                          </m:r>
                        </m:sub>
                      </m:sSub>
                    </m:oMath>
                  </m:oMathPara>
                </a14:m>
                <a:endParaRPr lang="en-GB" sz="2800" dirty="0">
                  <a:solidFill>
                    <a:schemeClr val="bg1"/>
                  </a:solidFill>
                  <a:latin typeface="Book Antiqua" panose="02040602050305030304" pitchFamily="18" charset="0"/>
                </a:endParaRPr>
              </a:p>
            </p:txBody>
          </p:sp>
        </mc:Choice>
        <mc:Fallback xmlns="">
          <p:sp>
            <p:nvSpPr>
              <p:cNvPr id="12" name="TextBox 11">
                <a:extLst>
                  <a:ext uri="{FF2B5EF4-FFF2-40B4-BE49-F238E27FC236}">
                    <a16:creationId xmlns:a16="http://schemas.microsoft.com/office/drawing/2014/main" id="{68C546AF-62BF-DECF-B7FE-47F51EDD1EF1}"/>
                  </a:ext>
                </a:extLst>
              </p:cNvPr>
              <p:cNvSpPr txBox="1">
                <a:spLocks noRot="1" noChangeAspect="1" noMove="1" noResize="1" noEditPoints="1" noAdjustHandles="1" noChangeArrowheads="1" noChangeShapeType="1" noTextEdit="1"/>
              </p:cNvSpPr>
              <p:nvPr/>
            </p:nvSpPr>
            <p:spPr>
              <a:xfrm>
                <a:off x="5188333" y="5577700"/>
                <a:ext cx="1054831" cy="430887"/>
              </a:xfrm>
              <a:prstGeom prst="rect">
                <a:avLst/>
              </a:prstGeom>
              <a:blipFill>
                <a:blip r:embed="rId5"/>
                <a:stretch>
                  <a:fillRect b="-17143"/>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88177E1A-2B15-8037-3CF5-111A52E963BB}"/>
              </a:ext>
            </a:extLst>
          </p:cNvPr>
          <p:cNvSpPr txBox="1"/>
          <p:nvPr/>
        </p:nvSpPr>
        <p:spPr>
          <a:xfrm>
            <a:off x="51293" y="2109995"/>
            <a:ext cx="6218217" cy="1938992"/>
          </a:xfrm>
          <a:prstGeom prst="rect">
            <a:avLst/>
          </a:prstGeom>
          <a:noFill/>
        </p:spPr>
        <p:txBody>
          <a:bodyPr wrap="square" rtlCol="0">
            <a:spAutoFit/>
          </a:bodyPr>
          <a:lstStyle/>
          <a:p>
            <a:pPr algn="just"/>
            <a:r>
              <a:rPr lang="en-GB" sz="2400" dirty="0">
                <a:solidFill>
                  <a:schemeClr val="bg1"/>
                </a:solidFill>
                <a:latin typeface="Book Antiqua" panose="02040602050305030304" pitchFamily="18" charset="0"/>
              </a:rPr>
              <a:t>Solid Sc wire is replaced with an array of thin Sc filaments embedded in Cu matrix. If the filament loses its Sc state , the current will be redirected into the surrounding Cu stabiliser.  </a:t>
            </a:r>
          </a:p>
        </p:txBody>
      </p:sp>
      <p:pic>
        <p:nvPicPr>
          <p:cNvPr id="19" name="Picture 3" descr="Strand">
            <a:extLst>
              <a:ext uri="{FF2B5EF4-FFF2-40B4-BE49-F238E27FC236}">
                <a16:creationId xmlns:a16="http://schemas.microsoft.com/office/drawing/2014/main" id="{2F390A3B-FC60-ABCC-44BD-D37E25AB55DD}"/>
              </a:ext>
            </a:extLst>
          </p:cNvPr>
          <p:cNvPicPr>
            <a:picLocks noGrp="1" noChangeAspect="1" noChangeArrowheads="1"/>
          </p:cNvPicPr>
          <p:nvPr>
            <p:ph sz="half" idx="1"/>
          </p:nvPr>
        </p:nvPicPr>
        <p:blipFill>
          <a:blip r:embed="rId6">
            <a:extLst>
              <a:ext uri="{28A0092B-C50C-407E-A947-70E740481C1C}">
                <a14:useLocalDpi xmlns:a14="http://schemas.microsoft.com/office/drawing/2010/main"/>
              </a:ext>
            </a:extLst>
          </a:blip>
          <a:srcRect/>
          <a:stretch>
            <a:fillRect/>
          </a:stretch>
        </p:blipFill>
        <p:spPr>
          <a:xfrm>
            <a:off x="7151398" y="380430"/>
            <a:ext cx="2763838" cy="2751138"/>
          </a:xfrm>
          <a:extLs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3" name="Picture 2" descr="Screen shot 2013-01-10 at 10.26.11 AM.png">
            <a:extLst>
              <a:ext uri="{FF2B5EF4-FFF2-40B4-BE49-F238E27FC236}">
                <a16:creationId xmlns:a16="http://schemas.microsoft.com/office/drawing/2014/main" id="{2A78581D-4355-4344-4925-030F237666D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776" y="3725370"/>
            <a:ext cx="2447146" cy="2464782"/>
          </a:xfrm>
          <a:prstGeom prst="rect">
            <a:avLst/>
          </a:prstGeom>
        </p:spPr>
      </p:pic>
      <p:pic>
        <p:nvPicPr>
          <p:cNvPr id="6" name="Picture 5" descr="A graph of a graph&#10;&#10;Description automatically generated with medium confidence">
            <a:extLst>
              <a:ext uri="{FF2B5EF4-FFF2-40B4-BE49-F238E27FC236}">
                <a16:creationId xmlns:a16="http://schemas.microsoft.com/office/drawing/2014/main" id="{A06C4389-A839-BBA0-837A-A82F04432EC2}"/>
              </a:ext>
            </a:extLst>
          </p:cNvPr>
          <p:cNvPicPr>
            <a:picLocks noChangeAspect="1"/>
          </p:cNvPicPr>
          <p:nvPr/>
        </p:nvPicPr>
        <p:blipFill>
          <a:blip r:embed="rId8"/>
          <a:stretch>
            <a:fillRect/>
          </a:stretch>
        </p:blipFill>
        <p:spPr>
          <a:xfrm>
            <a:off x="4399867" y="3717862"/>
            <a:ext cx="3254080" cy="2456076"/>
          </a:xfrm>
          <a:prstGeom prst="rect">
            <a:avLst/>
          </a:prstGeom>
        </p:spPr>
      </p:pic>
      <p:pic>
        <p:nvPicPr>
          <p:cNvPr id="2" name="Picture 2" descr="CERN Logo and symbol, meaning, history, PNG, brand">
            <a:extLst>
              <a:ext uri="{FF2B5EF4-FFF2-40B4-BE49-F238E27FC236}">
                <a16:creationId xmlns:a16="http://schemas.microsoft.com/office/drawing/2014/main" id="{DB8E5CD3-E9A6-4D46-BE03-F9E39F3BF74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90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3"/>
                                        </p:tgtEl>
                                      </p:cBhvr>
                                    </p:animEffect>
                                    <p:set>
                                      <p:cBhvr>
                                        <p:cTn id="10" dur="1" fill="hold">
                                          <p:stCondLst>
                                            <p:cond delay="499"/>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164755" y="369271"/>
            <a:ext cx="5931244" cy="1325563"/>
          </a:xfrm>
        </p:spPr>
        <p:txBody>
          <a:bodyPr anchor="b">
            <a:normAutofit/>
          </a:bodyPr>
          <a:lstStyle/>
          <a:p>
            <a:r>
              <a:rPr lang="en-GB" sz="4000" b="1" dirty="0">
                <a:solidFill>
                  <a:schemeClr val="bg1"/>
                </a:solidFill>
              </a:rPr>
              <a:t>STORED ENERGY</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38" name="TextBox 37">
            <a:extLst>
              <a:ext uri="{FF2B5EF4-FFF2-40B4-BE49-F238E27FC236}">
                <a16:creationId xmlns:a16="http://schemas.microsoft.com/office/drawing/2014/main" id="{FA3B653C-88E5-D5DF-FD0A-ABBA3B55CEF5}"/>
              </a:ext>
            </a:extLst>
          </p:cNvPr>
          <p:cNvSpPr txBox="1"/>
          <p:nvPr/>
        </p:nvSpPr>
        <p:spPr>
          <a:xfrm>
            <a:off x="7929382" y="3793133"/>
            <a:ext cx="3787638" cy="2677656"/>
          </a:xfrm>
          <a:prstGeom prst="rect">
            <a:avLst/>
          </a:prstGeom>
          <a:noFill/>
        </p:spPr>
        <p:txBody>
          <a:bodyPr wrap="square">
            <a:spAutoFit/>
          </a:bodyPr>
          <a:lstStyle/>
          <a:p>
            <a:pPr algn="ctr"/>
            <a:r>
              <a:rPr lang="en-US" sz="2800" dirty="0">
                <a:solidFill>
                  <a:schemeClr val="bg1"/>
                </a:solidFill>
                <a:latin typeface="Book Antiqua" panose="02040602050305030304" pitchFamily="18" charset="0"/>
              </a:rPr>
              <a:t>Superconductivity is </a:t>
            </a:r>
            <a:r>
              <a:rPr lang="en-US" sz="2800" b="1" dirty="0">
                <a:solidFill>
                  <a:schemeClr val="accent2"/>
                </a:solidFill>
                <a:latin typeface="Book Antiqua" panose="02040602050305030304" pitchFamily="18" charset="0"/>
              </a:rPr>
              <a:t>DESTROYED</a:t>
            </a:r>
            <a:r>
              <a:rPr lang="en-US" sz="2800" dirty="0">
                <a:solidFill>
                  <a:schemeClr val="bg1"/>
                </a:solidFill>
                <a:latin typeface="Book Antiqua" panose="02040602050305030304" pitchFamily="18" charset="0"/>
              </a:rPr>
              <a:t> when loosing any of the critical conditions:  temperature, current density, magnetic field</a:t>
            </a:r>
          </a:p>
        </p:txBody>
      </p:sp>
      <p:pic>
        <p:nvPicPr>
          <p:cNvPr id="6" name="Picture 3">
            <a:extLst>
              <a:ext uri="{FF2B5EF4-FFF2-40B4-BE49-F238E27FC236}">
                <a16:creationId xmlns:a16="http://schemas.microsoft.com/office/drawing/2014/main" id="{3DF7F6D4-E026-6B21-888D-EF5EF6CD68B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10056"/>
          <a:stretch/>
        </p:blipFill>
        <p:spPr bwMode="auto">
          <a:xfrm>
            <a:off x="6578433" y="219061"/>
            <a:ext cx="2935580" cy="3121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a:extLst>
              <a:ext uri="{FF2B5EF4-FFF2-40B4-BE49-F238E27FC236}">
                <a16:creationId xmlns:a16="http://schemas.microsoft.com/office/drawing/2014/main" id="{6E721889-01F1-7656-F94E-621D17DCF18F}"/>
              </a:ext>
            </a:extLst>
          </p:cNvPr>
          <p:cNvSpPr txBox="1"/>
          <p:nvPr/>
        </p:nvSpPr>
        <p:spPr>
          <a:xfrm>
            <a:off x="9660843" y="1769411"/>
            <a:ext cx="2531157" cy="1569660"/>
          </a:xfrm>
          <a:prstGeom prst="rect">
            <a:avLst/>
          </a:prstGeom>
          <a:solidFill>
            <a:schemeClr val="tx1"/>
          </a:solidFill>
        </p:spPr>
        <p:txBody>
          <a:bodyPr wrap="square" rtlCol="0">
            <a:spAutoFit/>
          </a:bodyPr>
          <a:lstStyle/>
          <a:p>
            <a:pPr algn="just"/>
            <a:r>
              <a:rPr lang="en-GB" sz="1600" dirty="0">
                <a:solidFill>
                  <a:schemeClr val="bg1"/>
                </a:solidFill>
                <a:latin typeface="Book Antiqua" panose="02040602050305030304" pitchFamily="18" charset="0"/>
              </a:rPr>
              <a:t>LHC Dipole cold masses.  Consequence of the 2008 incident: anomalous high contact resistance  with high current evaporating the </a:t>
            </a:r>
            <a:r>
              <a:rPr lang="en-GB" sz="1600" dirty="0" err="1">
                <a:solidFill>
                  <a:schemeClr val="bg1"/>
                </a:solidFill>
                <a:latin typeface="Book Antiqua" panose="02040602050305030304" pitchFamily="18" charset="0"/>
              </a:rPr>
              <a:t>LHe</a:t>
            </a:r>
            <a:r>
              <a:rPr lang="en-GB" sz="1600" dirty="0">
                <a:solidFill>
                  <a:schemeClr val="bg1"/>
                </a:solidFill>
                <a:latin typeface="Book Antiqua" panose="02040602050305030304" pitchFamily="18" charset="0"/>
              </a:rPr>
              <a:t>.</a:t>
            </a:r>
          </a:p>
        </p:txBody>
      </p:sp>
      <p:sp>
        <p:nvSpPr>
          <p:cNvPr id="11" name="TextBox 10">
            <a:extLst>
              <a:ext uri="{FF2B5EF4-FFF2-40B4-BE49-F238E27FC236}">
                <a16:creationId xmlns:a16="http://schemas.microsoft.com/office/drawing/2014/main" id="{66C87EFB-68D6-727E-2870-2D80DBB7F9B9}"/>
              </a:ext>
            </a:extLst>
          </p:cNvPr>
          <p:cNvSpPr txBox="1"/>
          <p:nvPr/>
        </p:nvSpPr>
        <p:spPr>
          <a:xfrm>
            <a:off x="1308739" y="5535632"/>
            <a:ext cx="4548124" cy="954107"/>
          </a:xfrm>
          <a:prstGeom prst="rect">
            <a:avLst/>
          </a:prstGeom>
          <a:noFill/>
        </p:spPr>
        <p:txBody>
          <a:bodyPr wrap="square">
            <a:spAutoFit/>
          </a:bodyPr>
          <a:lstStyle/>
          <a:p>
            <a:r>
              <a:rPr lang="en-GB" sz="1400" dirty="0">
                <a:solidFill>
                  <a:schemeClr val="bg1"/>
                </a:solidFill>
                <a:latin typeface="Book Antiqua" panose="02040602050305030304" pitchFamily="18" charset="0"/>
              </a:rPr>
              <a:t>Where:</a:t>
            </a:r>
          </a:p>
          <a:p>
            <a:r>
              <a:rPr lang="en-GB" sz="1400" dirty="0">
                <a:solidFill>
                  <a:schemeClr val="bg1"/>
                </a:solidFill>
                <a:latin typeface="Book Antiqua" panose="02040602050305030304" pitchFamily="18" charset="0"/>
              </a:rPr>
              <a:t>E  is the electromagnetic energy stored in the coil ( J),</a:t>
            </a:r>
          </a:p>
          <a:p>
            <a:r>
              <a:rPr lang="en-GB" sz="1400" dirty="0">
                <a:solidFill>
                  <a:schemeClr val="bg1"/>
                </a:solidFill>
                <a:latin typeface="Book Antiqua" panose="02040602050305030304" pitchFamily="18" charset="0"/>
              </a:rPr>
              <a:t>L is the inductance of the coil (H),</a:t>
            </a:r>
          </a:p>
          <a:p>
            <a:r>
              <a:rPr lang="en-GB" sz="1400" dirty="0">
                <a:solidFill>
                  <a:schemeClr val="bg1"/>
                </a:solidFill>
                <a:latin typeface="Book Antiqua" panose="02040602050305030304" pitchFamily="18" charset="0"/>
              </a:rPr>
              <a:t>I  is the current passing through the coil ( A).</a:t>
            </a:r>
          </a:p>
        </p:txBody>
      </p:sp>
      <p:sp>
        <p:nvSpPr>
          <p:cNvPr id="14" name="TextBox 13">
            <a:extLst>
              <a:ext uri="{FF2B5EF4-FFF2-40B4-BE49-F238E27FC236}">
                <a16:creationId xmlns:a16="http://schemas.microsoft.com/office/drawing/2014/main" id="{BC325036-1818-C773-9EFD-FF55DFB50ADA}"/>
              </a:ext>
            </a:extLst>
          </p:cNvPr>
          <p:cNvSpPr txBox="1"/>
          <p:nvPr/>
        </p:nvSpPr>
        <p:spPr>
          <a:xfrm>
            <a:off x="164755" y="2111179"/>
            <a:ext cx="5850291" cy="707886"/>
          </a:xfrm>
          <a:prstGeom prst="rect">
            <a:avLst/>
          </a:prstGeom>
          <a:noFill/>
        </p:spPr>
        <p:txBody>
          <a:bodyPr wrap="square">
            <a:spAutoFit/>
          </a:bodyPr>
          <a:lstStyle/>
          <a:p>
            <a:r>
              <a:rPr lang="en-GB" sz="2000" dirty="0">
                <a:solidFill>
                  <a:schemeClr val="bg1"/>
                </a:solidFill>
                <a:latin typeface="Book Antiqua" panose="02040602050305030304" pitchFamily="18" charset="0"/>
              </a:rPr>
              <a:t>The energy stored in the magnetic field generated by the current flowing through the coil is </a:t>
            </a:r>
          </a:p>
        </p:txBody>
      </p:sp>
      <p:sp>
        <p:nvSpPr>
          <p:cNvPr id="17" name="TextBox 16">
            <a:extLst>
              <a:ext uri="{FF2B5EF4-FFF2-40B4-BE49-F238E27FC236}">
                <a16:creationId xmlns:a16="http://schemas.microsoft.com/office/drawing/2014/main" id="{94A62F72-293A-3124-06A9-E6B52465F9DF}"/>
              </a:ext>
            </a:extLst>
          </p:cNvPr>
          <p:cNvSpPr txBox="1"/>
          <p:nvPr/>
        </p:nvSpPr>
        <p:spPr>
          <a:xfrm>
            <a:off x="297994" y="3993905"/>
            <a:ext cx="3915697" cy="1323439"/>
          </a:xfrm>
          <a:prstGeom prst="rect">
            <a:avLst/>
          </a:prstGeom>
          <a:noFill/>
        </p:spPr>
        <p:txBody>
          <a:bodyPr wrap="square">
            <a:spAutoFit/>
          </a:bodyPr>
          <a:lstStyle/>
          <a:p>
            <a:r>
              <a:rPr lang="en-GB" sz="2000" dirty="0">
                <a:solidFill>
                  <a:schemeClr val="bg1"/>
                </a:solidFill>
                <a:latin typeface="Book Antiqua" panose="02040602050305030304" pitchFamily="18" charset="0"/>
              </a:rPr>
              <a:t>The formula shows that the energy is directly proportional to both the Inductance (L) and the square of the Current (I). </a:t>
            </a:r>
          </a:p>
        </p:txBody>
      </p:sp>
      <p:sp>
        <p:nvSpPr>
          <p:cNvPr id="19" name="TextBox 18">
            <a:extLst>
              <a:ext uri="{FF2B5EF4-FFF2-40B4-BE49-F238E27FC236}">
                <a16:creationId xmlns:a16="http://schemas.microsoft.com/office/drawing/2014/main" id="{CBEA7A85-BCCB-4BE7-C7BB-1E6E667485DE}"/>
              </a:ext>
            </a:extLst>
          </p:cNvPr>
          <p:cNvSpPr txBox="1"/>
          <p:nvPr/>
        </p:nvSpPr>
        <p:spPr>
          <a:xfrm>
            <a:off x="4584358" y="3445193"/>
            <a:ext cx="3188558" cy="2062103"/>
          </a:xfrm>
          <a:prstGeom prst="rect">
            <a:avLst/>
          </a:prstGeom>
          <a:noFill/>
        </p:spPr>
        <p:txBody>
          <a:bodyPr wrap="square">
            <a:spAutoFit/>
          </a:bodyPr>
          <a:lstStyle/>
          <a:p>
            <a:r>
              <a:rPr lang="en-GB" sz="1600" u="sng" dirty="0">
                <a:solidFill>
                  <a:schemeClr val="accent2"/>
                </a:solidFill>
                <a:latin typeface="Book Antiqua" panose="02040602050305030304" pitchFamily="18" charset="0"/>
              </a:rPr>
              <a:t>Example</a:t>
            </a:r>
            <a:r>
              <a:rPr lang="en-GB" sz="1600" dirty="0">
                <a:solidFill>
                  <a:schemeClr val="accent2"/>
                </a:solidFill>
                <a:latin typeface="Book Antiqua" panose="02040602050305030304" pitchFamily="18" charset="0"/>
              </a:rPr>
              <a:t> </a:t>
            </a:r>
          </a:p>
          <a:p>
            <a:r>
              <a:rPr lang="en-GB" sz="1600" dirty="0">
                <a:solidFill>
                  <a:schemeClr val="accent2"/>
                </a:solidFill>
                <a:latin typeface="Book Antiqua" panose="02040602050305030304" pitchFamily="18" charset="0"/>
              </a:rPr>
              <a:t>The 14-m long LHC dipole has a stored energy of 7 MJ at</a:t>
            </a:r>
          </a:p>
          <a:p>
            <a:r>
              <a:rPr lang="en-GB" sz="1600" dirty="0">
                <a:solidFill>
                  <a:schemeClr val="accent2"/>
                </a:solidFill>
                <a:latin typeface="Book Antiqua" panose="02040602050305030304" pitchFamily="18" charset="0"/>
              </a:rPr>
              <a:t>the design field of 8.4 T</a:t>
            </a:r>
          </a:p>
          <a:p>
            <a:endParaRPr lang="en-GB" sz="1600" dirty="0">
              <a:solidFill>
                <a:schemeClr val="accent2"/>
              </a:solidFill>
              <a:latin typeface="Book Antiqua" panose="02040602050305030304" pitchFamily="18" charset="0"/>
            </a:endParaRPr>
          </a:p>
          <a:p>
            <a:r>
              <a:rPr lang="en-GB" sz="1600" dirty="0">
                <a:solidFill>
                  <a:schemeClr val="accent2"/>
                </a:solidFill>
                <a:latin typeface="Book Antiqua" panose="02040602050305030304" pitchFamily="18" charset="0"/>
              </a:rPr>
              <a:t>0.7 MJ of energy is sufficient to heat up from 4 K and melt ~1 kg of Cu</a:t>
            </a: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9FE32A92-D5BC-6349-C18A-8AF6075796A9}"/>
                  </a:ext>
                </a:extLst>
              </p:cNvPr>
              <p:cNvSpPr txBox="1"/>
              <p:nvPr/>
            </p:nvSpPr>
            <p:spPr>
              <a:xfrm>
                <a:off x="1142931" y="2885693"/>
                <a:ext cx="3400124" cy="889924"/>
              </a:xfrm>
              <a:prstGeom prst="rect">
                <a:avLst/>
              </a:prstGeom>
              <a:noFill/>
            </p:spPr>
            <p:txBody>
              <a:bodyPr wrap="square">
                <a:spAutoFit/>
              </a:bodyPr>
              <a:lstStyle/>
              <a:p>
                <a14:m>
                  <m:oMath xmlns:m="http://schemas.openxmlformats.org/officeDocument/2006/math">
                    <m:sSub>
                      <m:sSubPr>
                        <m:ctrlPr>
                          <a:rPr lang="en-GB" sz="3600" i="1" smtClean="0">
                            <a:solidFill>
                              <a:schemeClr val="bg1"/>
                            </a:solidFill>
                            <a:latin typeface="Cambria Math" panose="02040503050406030204" pitchFamily="18" charset="0"/>
                          </a:rPr>
                        </m:ctrlPr>
                      </m:sSubPr>
                      <m:e>
                        <m:r>
                          <a:rPr lang="en-US" sz="3600" b="0" i="1" smtClean="0">
                            <a:solidFill>
                              <a:schemeClr val="bg1"/>
                            </a:solidFill>
                            <a:latin typeface="Cambria Math" panose="02040503050406030204" pitchFamily="18" charset="0"/>
                          </a:rPr>
                          <m:t>𝐸</m:t>
                        </m:r>
                      </m:e>
                      <m:sub>
                        <m:r>
                          <a:rPr lang="en-US" sz="3600" b="0" i="1" smtClean="0">
                            <a:solidFill>
                              <a:schemeClr val="bg1"/>
                            </a:solidFill>
                            <a:latin typeface="Cambria Math" panose="02040503050406030204" pitchFamily="18" charset="0"/>
                          </a:rPr>
                          <m:t>𝑚</m:t>
                        </m:r>
                      </m:sub>
                    </m:sSub>
                  </m:oMath>
                </a14:m>
                <a:r>
                  <a:rPr lang="en-GB" sz="3600" i="1" dirty="0">
                    <a:solidFill>
                      <a:schemeClr val="bg1"/>
                    </a:solidFill>
                  </a:rPr>
                  <a:t>=</a:t>
                </a:r>
                <a14:m>
                  <m:oMath xmlns:m="http://schemas.openxmlformats.org/officeDocument/2006/math">
                    <m:f>
                      <m:fPr>
                        <m:ctrlPr>
                          <a:rPr lang="en-GB" sz="3600" i="1" dirty="0" smtClean="0">
                            <a:solidFill>
                              <a:schemeClr val="bg1"/>
                            </a:solidFill>
                            <a:latin typeface="Cambria Math" panose="02040503050406030204" pitchFamily="18" charset="0"/>
                          </a:rPr>
                        </m:ctrlPr>
                      </m:fPr>
                      <m:num>
                        <m:r>
                          <a:rPr lang="en-US" sz="3600" b="0" i="1" dirty="0" smtClean="0">
                            <a:solidFill>
                              <a:schemeClr val="bg1"/>
                            </a:solidFill>
                            <a:latin typeface="Cambria Math" panose="02040503050406030204" pitchFamily="18" charset="0"/>
                          </a:rPr>
                          <m:t>1</m:t>
                        </m:r>
                      </m:num>
                      <m:den>
                        <m:r>
                          <a:rPr lang="en-US" sz="3600" b="0" i="1" dirty="0" smtClean="0">
                            <a:solidFill>
                              <a:schemeClr val="bg1"/>
                            </a:solidFill>
                            <a:latin typeface="Cambria Math" panose="02040503050406030204" pitchFamily="18" charset="0"/>
                          </a:rPr>
                          <m:t>2</m:t>
                        </m:r>
                      </m:den>
                    </m:f>
                  </m:oMath>
                </a14:m>
                <a:r>
                  <a:rPr lang="en-GB" sz="3600" i="1" dirty="0">
                    <a:solidFill>
                      <a:schemeClr val="bg1"/>
                    </a:solidFill>
                  </a:rPr>
                  <a:t>L</a:t>
                </a:r>
                <a14:m>
                  <m:oMath xmlns:m="http://schemas.openxmlformats.org/officeDocument/2006/math">
                    <m:sSup>
                      <m:sSupPr>
                        <m:ctrlPr>
                          <a:rPr lang="en-GB" sz="3600" i="1" dirty="0" smtClean="0">
                            <a:solidFill>
                              <a:schemeClr val="bg1"/>
                            </a:solidFill>
                            <a:latin typeface="Cambria Math" panose="02040503050406030204" pitchFamily="18" charset="0"/>
                          </a:rPr>
                        </m:ctrlPr>
                      </m:sSupPr>
                      <m:e>
                        <m:r>
                          <a:rPr lang="en-US" sz="3600" b="0" i="1" dirty="0" smtClean="0">
                            <a:solidFill>
                              <a:schemeClr val="bg1"/>
                            </a:solidFill>
                            <a:latin typeface="Cambria Math" panose="02040503050406030204" pitchFamily="18" charset="0"/>
                          </a:rPr>
                          <m:t>𝐼</m:t>
                        </m:r>
                      </m:e>
                      <m:sup>
                        <m:r>
                          <a:rPr lang="en-US" sz="3600" b="0" i="1" dirty="0" smtClean="0">
                            <a:solidFill>
                              <a:schemeClr val="bg1"/>
                            </a:solidFill>
                            <a:latin typeface="Cambria Math" panose="02040503050406030204" pitchFamily="18" charset="0"/>
                          </a:rPr>
                          <m:t>2</m:t>
                        </m:r>
                      </m:sup>
                    </m:sSup>
                  </m:oMath>
                </a14:m>
                <a:endParaRPr lang="en-GB" sz="3200" i="1" dirty="0">
                  <a:solidFill>
                    <a:schemeClr val="bg1"/>
                  </a:solidFill>
                </a:endParaRPr>
              </a:p>
            </p:txBody>
          </p:sp>
        </mc:Choice>
        <mc:Fallback>
          <p:sp>
            <p:nvSpPr>
              <p:cNvPr id="5" name="TextBox 4">
                <a:extLst>
                  <a:ext uri="{FF2B5EF4-FFF2-40B4-BE49-F238E27FC236}">
                    <a16:creationId xmlns:a16="http://schemas.microsoft.com/office/drawing/2014/main" id="{9FE32A92-D5BC-6349-C18A-8AF6075796A9}"/>
                  </a:ext>
                </a:extLst>
              </p:cNvPr>
              <p:cNvSpPr txBox="1">
                <a:spLocks noRot="1" noChangeAspect="1" noMove="1" noResize="1" noEditPoints="1" noAdjustHandles="1" noChangeArrowheads="1" noChangeShapeType="1" noTextEdit="1"/>
              </p:cNvSpPr>
              <p:nvPr/>
            </p:nvSpPr>
            <p:spPr>
              <a:xfrm>
                <a:off x="1142931" y="2885693"/>
                <a:ext cx="3400124" cy="889924"/>
              </a:xfrm>
              <a:prstGeom prst="rect">
                <a:avLst/>
              </a:prstGeom>
              <a:blipFill>
                <a:blip r:embed="rId4"/>
                <a:stretch>
                  <a:fillRect l="-1859" b="-9859"/>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B5AF758F-8240-A4B8-1D24-A62B9F6917D2}"/>
              </a:ext>
            </a:extLst>
          </p:cNvPr>
          <p:cNvSpPr txBox="1"/>
          <p:nvPr/>
        </p:nvSpPr>
        <p:spPr>
          <a:xfrm>
            <a:off x="3931464" y="1675219"/>
            <a:ext cx="187461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Susana</a:t>
            </a:r>
          </a:p>
        </p:txBody>
      </p:sp>
      <p:pic>
        <p:nvPicPr>
          <p:cNvPr id="3" name="Picture 2" descr="CERN Logo and symbol, meaning, history, PNG, brand">
            <a:extLst>
              <a:ext uri="{FF2B5EF4-FFF2-40B4-BE49-F238E27FC236}">
                <a16:creationId xmlns:a16="http://schemas.microsoft.com/office/drawing/2014/main" id="{8294345E-3D35-B10C-74B8-73E069E63D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995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244287" y="563342"/>
            <a:ext cx="5607425" cy="1325563"/>
          </a:xfrm>
        </p:spPr>
        <p:txBody>
          <a:bodyPr anchor="b">
            <a:normAutofit/>
          </a:bodyPr>
          <a:lstStyle/>
          <a:p>
            <a:r>
              <a:rPr lang="en-GB" sz="4000" b="1" cap="all" dirty="0">
                <a:solidFill>
                  <a:schemeClr val="bg1"/>
                </a:solidFill>
              </a:rPr>
              <a:t>TRAINING and MEMORY</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38" name="TextBox 37">
            <a:extLst>
              <a:ext uri="{FF2B5EF4-FFF2-40B4-BE49-F238E27FC236}">
                <a16:creationId xmlns:a16="http://schemas.microsoft.com/office/drawing/2014/main" id="{FA3B653C-88E5-D5DF-FD0A-ABBA3B55CEF5}"/>
              </a:ext>
            </a:extLst>
          </p:cNvPr>
          <p:cNvSpPr txBox="1"/>
          <p:nvPr/>
        </p:nvSpPr>
        <p:spPr>
          <a:xfrm>
            <a:off x="528619" y="2476260"/>
            <a:ext cx="5546206" cy="3000821"/>
          </a:xfrm>
          <a:prstGeom prst="rect">
            <a:avLst/>
          </a:prstGeom>
          <a:noFill/>
        </p:spPr>
        <p:txBody>
          <a:bodyPr wrap="square">
            <a:spAutoFit/>
          </a:bodyPr>
          <a:lstStyle/>
          <a:p>
            <a:r>
              <a:rPr lang="en-GB" sz="2700" dirty="0">
                <a:solidFill>
                  <a:schemeClr val="bg1"/>
                </a:solidFill>
                <a:latin typeface="Book Antiqua" panose="02040602050305030304" pitchFamily="18" charset="0"/>
              </a:rPr>
              <a:t>When the current in a magnet is ramped up for the first time, it usually quenches at a level below the short sample limit. During the next trial, it typically performs better. This sequence of events is known as </a:t>
            </a:r>
            <a:r>
              <a:rPr lang="en-GB" sz="2700" b="1" i="1" dirty="0">
                <a:solidFill>
                  <a:schemeClr val="accent2"/>
                </a:solidFill>
                <a:latin typeface="Book Antiqua" panose="02040602050305030304" pitchFamily="18" charset="0"/>
              </a:rPr>
              <a:t>training</a:t>
            </a:r>
            <a:r>
              <a:rPr lang="en-GB" sz="2700" dirty="0">
                <a:solidFill>
                  <a:schemeClr val="bg1"/>
                </a:solidFill>
                <a:latin typeface="Book Antiqua" panose="02040602050305030304" pitchFamily="18" charset="0"/>
              </a:rPr>
              <a:t>.</a:t>
            </a:r>
          </a:p>
        </p:txBody>
      </p:sp>
      <p:grpSp>
        <p:nvGrpSpPr>
          <p:cNvPr id="14" name="Group 13">
            <a:extLst>
              <a:ext uri="{FF2B5EF4-FFF2-40B4-BE49-F238E27FC236}">
                <a16:creationId xmlns:a16="http://schemas.microsoft.com/office/drawing/2014/main" id="{0348BB39-011A-FF8A-BFD1-8AF311FE93F0}"/>
              </a:ext>
            </a:extLst>
          </p:cNvPr>
          <p:cNvGrpSpPr/>
          <p:nvPr/>
        </p:nvGrpSpPr>
        <p:grpSpPr>
          <a:xfrm>
            <a:off x="6445492" y="522132"/>
            <a:ext cx="3996261" cy="2576890"/>
            <a:chOff x="7136526" y="3831555"/>
            <a:chExt cx="4562263" cy="2631590"/>
          </a:xfrm>
        </p:grpSpPr>
        <p:grpSp>
          <p:nvGrpSpPr>
            <p:cNvPr id="15" name="Group 14">
              <a:extLst>
                <a:ext uri="{FF2B5EF4-FFF2-40B4-BE49-F238E27FC236}">
                  <a16:creationId xmlns:a16="http://schemas.microsoft.com/office/drawing/2014/main" id="{7C2F91BF-863B-9173-741E-06729F8D4052}"/>
                </a:ext>
              </a:extLst>
            </p:cNvPr>
            <p:cNvGrpSpPr/>
            <p:nvPr/>
          </p:nvGrpSpPr>
          <p:grpSpPr>
            <a:xfrm>
              <a:off x="7136526" y="3831555"/>
              <a:ext cx="4562263" cy="2631590"/>
              <a:chOff x="7136526" y="3831555"/>
              <a:chExt cx="4562263" cy="2631590"/>
            </a:xfrm>
          </p:grpSpPr>
          <p:pic>
            <p:nvPicPr>
              <p:cNvPr id="18" name="Picture 17">
                <a:extLst>
                  <a:ext uri="{FF2B5EF4-FFF2-40B4-BE49-F238E27FC236}">
                    <a16:creationId xmlns:a16="http://schemas.microsoft.com/office/drawing/2014/main" id="{C281AF8B-B7A8-D25D-1A74-8EFE73A24E0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136526" y="3831555"/>
                <a:ext cx="4562263" cy="2631590"/>
              </a:xfrm>
              <a:prstGeom prst="rect">
                <a:avLst/>
              </a:prstGeom>
              <a:noFill/>
            </p:spPr>
          </p:pic>
          <p:sp>
            <p:nvSpPr>
              <p:cNvPr id="19" name="Rectangle 18">
                <a:extLst>
                  <a:ext uri="{FF2B5EF4-FFF2-40B4-BE49-F238E27FC236}">
                    <a16:creationId xmlns:a16="http://schemas.microsoft.com/office/drawing/2014/main" id="{44DFDBA7-45AC-AE9A-6688-47636EB4CABF}"/>
                  </a:ext>
                </a:extLst>
              </p:cNvPr>
              <p:cNvSpPr/>
              <p:nvPr/>
            </p:nvSpPr>
            <p:spPr>
              <a:xfrm>
                <a:off x="7904018" y="3846711"/>
                <a:ext cx="3103413" cy="2278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grpSp>
        <p:sp>
          <p:nvSpPr>
            <p:cNvPr id="16" name="Rectangle 15">
              <a:extLst>
                <a:ext uri="{FF2B5EF4-FFF2-40B4-BE49-F238E27FC236}">
                  <a16:creationId xmlns:a16="http://schemas.microsoft.com/office/drawing/2014/main" id="{4DC868E4-6343-5928-9858-54420CBA454F}"/>
                </a:ext>
              </a:extLst>
            </p:cNvPr>
            <p:cNvSpPr/>
            <p:nvPr/>
          </p:nvSpPr>
          <p:spPr>
            <a:xfrm>
              <a:off x="8179157" y="5713466"/>
              <a:ext cx="547534" cy="1526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17" name="Rectangle 16">
              <a:extLst>
                <a:ext uri="{FF2B5EF4-FFF2-40B4-BE49-F238E27FC236}">
                  <a16:creationId xmlns:a16="http://schemas.microsoft.com/office/drawing/2014/main" id="{E5878702-4A21-450B-EC39-60D80A0EB46F}"/>
                </a:ext>
              </a:extLst>
            </p:cNvPr>
            <p:cNvSpPr/>
            <p:nvPr/>
          </p:nvSpPr>
          <p:spPr>
            <a:xfrm>
              <a:off x="9797903" y="5748791"/>
              <a:ext cx="547534" cy="1526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grpSp>
      <p:sp>
        <p:nvSpPr>
          <p:cNvPr id="21" name="TextBox 20">
            <a:extLst>
              <a:ext uri="{FF2B5EF4-FFF2-40B4-BE49-F238E27FC236}">
                <a16:creationId xmlns:a16="http://schemas.microsoft.com/office/drawing/2014/main" id="{2B5511E3-BF6E-0640-144B-0DD79C4C33F1}"/>
              </a:ext>
            </a:extLst>
          </p:cNvPr>
          <p:cNvSpPr txBox="1"/>
          <p:nvPr/>
        </p:nvSpPr>
        <p:spPr>
          <a:xfrm>
            <a:off x="6865541" y="463852"/>
            <a:ext cx="1377300" cy="369332"/>
          </a:xfrm>
          <a:prstGeom prst="rect">
            <a:avLst/>
          </a:prstGeom>
          <a:noFill/>
        </p:spPr>
        <p:txBody>
          <a:bodyPr wrap="none" rtlCol="0">
            <a:spAutoFit/>
          </a:bodyPr>
          <a:lstStyle/>
          <a:p>
            <a:r>
              <a:rPr lang="en-GB" dirty="0">
                <a:latin typeface="Book Antiqua" panose="02040602050305030304" pitchFamily="18" charset="0"/>
              </a:rPr>
              <a:t>TRAINING</a:t>
            </a:r>
          </a:p>
        </p:txBody>
      </p:sp>
      <p:sp>
        <p:nvSpPr>
          <p:cNvPr id="22" name="TextBox 21">
            <a:extLst>
              <a:ext uri="{FF2B5EF4-FFF2-40B4-BE49-F238E27FC236}">
                <a16:creationId xmlns:a16="http://schemas.microsoft.com/office/drawing/2014/main" id="{E2E488A5-6C54-EB85-844A-5EAA94B265F2}"/>
              </a:ext>
            </a:extLst>
          </p:cNvPr>
          <p:cNvSpPr txBox="1"/>
          <p:nvPr/>
        </p:nvSpPr>
        <p:spPr>
          <a:xfrm>
            <a:off x="8646702" y="463852"/>
            <a:ext cx="1250663" cy="369332"/>
          </a:xfrm>
          <a:prstGeom prst="rect">
            <a:avLst/>
          </a:prstGeom>
          <a:noFill/>
        </p:spPr>
        <p:txBody>
          <a:bodyPr wrap="none" rtlCol="0">
            <a:spAutoFit/>
          </a:bodyPr>
          <a:lstStyle/>
          <a:p>
            <a:r>
              <a:rPr lang="en-GB" dirty="0">
                <a:latin typeface="Book Antiqua" panose="02040602050305030304" pitchFamily="18" charset="0"/>
              </a:rPr>
              <a:t>MEMORY</a:t>
            </a:r>
          </a:p>
        </p:txBody>
      </p:sp>
      <p:sp>
        <p:nvSpPr>
          <p:cNvPr id="11" name="Rectangle 10">
            <a:extLst>
              <a:ext uri="{FF2B5EF4-FFF2-40B4-BE49-F238E27FC236}">
                <a16:creationId xmlns:a16="http://schemas.microsoft.com/office/drawing/2014/main" id="{AEDDA197-C1DC-4D43-71B9-7A9A53A8A0F9}"/>
              </a:ext>
            </a:extLst>
          </p:cNvPr>
          <p:cNvSpPr/>
          <p:nvPr/>
        </p:nvSpPr>
        <p:spPr>
          <a:xfrm>
            <a:off x="8281929" y="563342"/>
            <a:ext cx="2127675" cy="21552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latin typeface="Book Antiqua" panose="02040602050305030304" pitchFamily="18" charset="0"/>
            </a:endParaRPr>
          </a:p>
        </p:txBody>
      </p:sp>
      <p:sp>
        <p:nvSpPr>
          <p:cNvPr id="26" name="TextBox 25">
            <a:extLst>
              <a:ext uri="{FF2B5EF4-FFF2-40B4-BE49-F238E27FC236}">
                <a16:creationId xmlns:a16="http://schemas.microsoft.com/office/drawing/2014/main" id="{5374E636-E794-8EAF-0226-BA5014220CDB}"/>
              </a:ext>
            </a:extLst>
          </p:cNvPr>
          <p:cNvSpPr txBox="1"/>
          <p:nvPr/>
        </p:nvSpPr>
        <p:spPr>
          <a:xfrm>
            <a:off x="7825071" y="3557270"/>
            <a:ext cx="4236730" cy="2585323"/>
          </a:xfrm>
          <a:prstGeom prst="rect">
            <a:avLst/>
          </a:prstGeom>
          <a:noFill/>
        </p:spPr>
        <p:txBody>
          <a:bodyPr wrap="square">
            <a:spAutoFit/>
          </a:bodyPr>
          <a:lstStyle/>
          <a:p>
            <a:pPr algn="ctr"/>
            <a:r>
              <a:rPr lang="en-GB" sz="2700" dirty="0">
                <a:solidFill>
                  <a:schemeClr val="bg1"/>
                </a:solidFill>
                <a:latin typeface="Book Antiqua" panose="02040602050305030304" pitchFamily="18" charset="0"/>
              </a:rPr>
              <a:t>The magnet "remembers" the previous point and becomes stabilized through consecutive thermal cycles. This is known as </a:t>
            </a:r>
            <a:r>
              <a:rPr lang="en-GB" sz="2700" b="1" i="1" dirty="0">
                <a:solidFill>
                  <a:schemeClr val="accent2"/>
                </a:solidFill>
                <a:latin typeface="Book Antiqua" panose="02040602050305030304" pitchFamily="18" charset="0"/>
              </a:rPr>
              <a:t>memory</a:t>
            </a:r>
            <a:r>
              <a:rPr lang="en-GB" sz="2700" b="1" i="1" dirty="0">
                <a:solidFill>
                  <a:schemeClr val="bg1"/>
                </a:solidFill>
                <a:latin typeface="Book Antiqua" panose="02040602050305030304" pitchFamily="18" charset="0"/>
              </a:rPr>
              <a:t>.</a:t>
            </a:r>
            <a:endParaRPr lang="en-GB" sz="2700" dirty="0">
              <a:latin typeface="Book Antiqua" panose="02040602050305030304" pitchFamily="18" charset="0"/>
            </a:endParaRPr>
          </a:p>
        </p:txBody>
      </p:sp>
      <p:sp>
        <p:nvSpPr>
          <p:cNvPr id="2" name="TextBox 1">
            <a:extLst>
              <a:ext uri="{FF2B5EF4-FFF2-40B4-BE49-F238E27FC236}">
                <a16:creationId xmlns:a16="http://schemas.microsoft.com/office/drawing/2014/main" id="{06B94BB9-0C75-D831-779D-7DB973ED3279}"/>
              </a:ext>
            </a:extLst>
          </p:cNvPr>
          <p:cNvSpPr txBox="1"/>
          <p:nvPr/>
        </p:nvSpPr>
        <p:spPr>
          <a:xfrm>
            <a:off x="3931464" y="1675219"/>
            <a:ext cx="187461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Susana</a:t>
            </a:r>
          </a:p>
        </p:txBody>
      </p:sp>
      <p:pic>
        <p:nvPicPr>
          <p:cNvPr id="3" name="Picture 2" descr="CERN Logo and symbol, meaning, history, PNG, brand">
            <a:extLst>
              <a:ext uri="{FF2B5EF4-FFF2-40B4-BE49-F238E27FC236}">
                <a16:creationId xmlns:a16="http://schemas.microsoft.com/office/drawing/2014/main" id="{2FC0758C-C908-5BA6-ED19-F868425251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67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grpId="0" nodeType="clickEffect">
                                  <p:stCondLst>
                                    <p:cond delay="0"/>
                                  </p:stCondLst>
                                  <p:childTnLst>
                                    <p:set>
                                      <p:cBhvr>
                                        <p:cTn id="10" dur="indefinite"/>
                                        <p:tgtEl>
                                          <p:spTgt spid="11"/>
                                        </p:tgtEl>
                                        <p:attrNameLst>
                                          <p:attrName>style.opacity</p:attrName>
                                        </p:attrNameLst>
                                      </p:cBhvr>
                                      <p:to>
                                        <p:strVal val="0.5"/>
                                      </p:to>
                                    </p:set>
                                    <p:animEffect filter="image" prLst="opacity: 0.5">
                                      <p:cBhvr rctx="IE">
                                        <p:cTn id="11" dur="indefinite"/>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1" nodeType="clickEffect">
                                  <p:stCondLst>
                                    <p:cond delay="0"/>
                                  </p:stCondLst>
                                  <p:childTnLst>
                                    <p:animEffect transition="out" filter="blinds(horizontal)">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65CB3F-29C4-49B4-9BB5-F0D0BE9C67A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blue and green paint&#10;&#10;Description automatically generated">
            <a:extLst>
              <a:ext uri="{FF2B5EF4-FFF2-40B4-BE49-F238E27FC236}">
                <a16:creationId xmlns:a16="http://schemas.microsoft.com/office/drawing/2014/main" id="{2DBD32A8-A1CE-01C4-275C-AD885512AF16}"/>
              </a:ext>
            </a:extLst>
          </p:cNvPr>
          <p:cNvPicPr>
            <a:picLocks noChangeAspect="1"/>
          </p:cNvPicPr>
          <p:nvPr/>
        </p:nvPicPr>
        <p:blipFill>
          <a:blip r:embed="rId2">
            <a:alphaModFix amt="35000"/>
          </a:blip>
          <a:srcRect t="8125" b="7606"/>
          <a:stretch/>
        </p:blipFill>
        <p:spPr>
          <a:xfrm>
            <a:off x="20" y="10"/>
            <a:ext cx="12191980" cy="6857990"/>
          </a:xfrm>
          <a:prstGeom prst="rect">
            <a:avLst/>
          </a:prstGeom>
        </p:spPr>
      </p:pic>
      <p:sp>
        <p:nvSpPr>
          <p:cNvPr id="2" name="Title 1">
            <a:extLst>
              <a:ext uri="{FF2B5EF4-FFF2-40B4-BE49-F238E27FC236}">
                <a16:creationId xmlns:a16="http://schemas.microsoft.com/office/drawing/2014/main" id="{17FDDA8D-5A4F-D6AE-2C82-9B31117781D7}"/>
              </a:ext>
            </a:extLst>
          </p:cNvPr>
          <p:cNvSpPr>
            <a:spLocks noGrp="1"/>
          </p:cNvSpPr>
          <p:nvPr>
            <p:ph type="title"/>
          </p:nvPr>
        </p:nvSpPr>
        <p:spPr>
          <a:xfrm>
            <a:off x="838200" y="365125"/>
            <a:ext cx="10515600" cy="1325563"/>
          </a:xfrm>
        </p:spPr>
        <p:txBody>
          <a:bodyPr>
            <a:normAutofit/>
          </a:bodyPr>
          <a:lstStyle/>
          <a:p>
            <a:r>
              <a:rPr lang="en-GB">
                <a:solidFill>
                  <a:srgbClr val="FFFFFF"/>
                </a:solidFill>
              </a:rPr>
              <a:t>STRUCTURE OF THE LECTURE</a:t>
            </a:r>
          </a:p>
        </p:txBody>
      </p:sp>
      <p:graphicFrame>
        <p:nvGraphicFramePr>
          <p:cNvPr id="5" name="Content Placeholder 2">
            <a:extLst>
              <a:ext uri="{FF2B5EF4-FFF2-40B4-BE49-F238E27FC236}">
                <a16:creationId xmlns:a16="http://schemas.microsoft.com/office/drawing/2014/main" id="{C8B997C6-D4DC-8221-B68E-DD96D1FA748D}"/>
              </a:ext>
            </a:extLst>
          </p:cNvPr>
          <p:cNvGraphicFramePr>
            <a:graphicFrameLocks noGrp="1"/>
          </p:cNvGraphicFramePr>
          <p:nvPr>
            <p:ph idx="1"/>
            <p:extLst>
              <p:ext uri="{D42A27DB-BD31-4B8C-83A1-F6EECF244321}">
                <p14:modId xmlns:p14="http://schemas.microsoft.com/office/powerpoint/2010/main" val="667434433"/>
              </p:ext>
            </p:extLst>
          </p:nvPr>
        </p:nvGraphicFramePr>
        <p:xfrm>
          <a:off x="838200" y="155850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ERN Logo and symbol, meaning, history, PNG, brand">
            <a:extLst>
              <a:ext uri="{FF2B5EF4-FFF2-40B4-BE49-F238E27FC236}">
                <a16:creationId xmlns:a16="http://schemas.microsoft.com/office/drawing/2014/main" id="{EA9C0533-8615-FDF3-13D9-109D8A05B10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049661"/>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244287" y="563342"/>
            <a:ext cx="5851713" cy="1325563"/>
          </a:xfrm>
        </p:spPr>
        <p:txBody>
          <a:bodyPr anchor="b">
            <a:noAutofit/>
          </a:bodyPr>
          <a:lstStyle/>
          <a:p>
            <a:r>
              <a:rPr lang="en-GB" sz="4000" b="1" cap="all" dirty="0">
                <a:solidFill>
                  <a:schemeClr val="bg1"/>
                </a:solidFill>
              </a:rPr>
              <a:t>magnet ON to the test stand</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graphicFrame>
        <p:nvGraphicFramePr>
          <p:cNvPr id="3" name="TextBox 6">
            <a:extLst>
              <a:ext uri="{FF2B5EF4-FFF2-40B4-BE49-F238E27FC236}">
                <a16:creationId xmlns:a16="http://schemas.microsoft.com/office/drawing/2014/main" id="{856B8F3C-D761-B621-22F9-9CAFB44089E6}"/>
              </a:ext>
            </a:extLst>
          </p:cNvPr>
          <p:cNvGraphicFramePr/>
          <p:nvPr>
            <p:extLst>
              <p:ext uri="{D42A27DB-BD31-4B8C-83A1-F6EECF244321}">
                <p14:modId xmlns:p14="http://schemas.microsoft.com/office/powerpoint/2010/main" val="4022629538"/>
              </p:ext>
            </p:extLst>
          </p:nvPr>
        </p:nvGraphicFramePr>
        <p:xfrm>
          <a:off x="244287" y="2026340"/>
          <a:ext cx="6121767" cy="3416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a:extLst>
              <a:ext uri="{FF2B5EF4-FFF2-40B4-BE49-F238E27FC236}">
                <a16:creationId xmlns:a16="http://schemas.microsoft.com/office/drawing/2014/main" id="{1083CA29-595A-C63D-1FF8-B11E26EA00C4}"/>
              </a:ext>
            </a:extLst>
          </p:cNvPr>
          <p:cNvGrpSpPr/>
          <p:nvPr/>
        </p:nvGrpSpPr>
        <p:grpSpPr>
          <a:xfrm>
            <a:off x="6428951" y="325381"/>
            <a:ext cx="5431448" cy="6252807"/>
            <a:chOff x="6428951" y="325381"/>
            <a:chExt cx="5431448" cy="6252807"/>
          </a:xfrm>
        </p:grpSpPr>
        <p:pic>
          <p:nvPicPr>
            <p:cNvPr id="2" name="Picture 12">
              <a:extLst>
                <a:ext uri="{FF2B5EF4-FFF2-40B4-BE49-F238E27FC236}">
                  <a16:creationId xmlns:a16="http://schemas.microsoft.com/office/drawing/2014/main" id="{7FA78C7C-F79E-F4DA-1C9D-AB4B35285B4C}"/>
                </a:ext>
              </a:extLst>
            </p:cNvPr>
            <p:cNvPicPr>
              <a:picLocks noChangeAspect="1"/>
            </p:cNvPicPr>
            <p:nvPr/>
          </p:nvPicPr>
          <p:blipFill>
            <a:blip r:embed="rId8"/>
            <a:stretch>
              <a:fillRect/>
            </a:stretch>
          </p:blipFill>
          <p:spPr>
            <a:xfrm>
              <a:off x="7072631" y="325381"/>
              <a:ext cx="4173118" cy="6252807"/>
            </a:xfrm>
            <a:prstGeom prst="rect">
              <a:avLst/>
            </a:prstGeom>
            <a:noFill/>
            <a:ln cap="flat">
              <a:noFill/>
            </a:ln>
          </p:spPr>
        </p:pic>
        <p:sp>
          <p:nvSpPr>
            <p:cNvPr id="5" name="TextBox 4">
              <a:extLst>
                <a:ext uri="{FF2B5EF4-FFF2-40B4-BE49-F238E27FC236}">
                  <a16:creationId xmlns:a16="http://schemas.microsoft.com/office/drawing/2014/main" id="{5C758B86-BB28-1056-3698-A10EFF244068}"/>
                </a:ext>
              </a:extLst>
            </p:cNvPr>
            <p:cNvSpPr txBox="1"/>
            <p:nvPr/>
          </p:nvSpPr>
          <p:spPr>
            <a:xfrm rot="5400000">
              <a:off x="10657685" y="4804520"/>
              <a:ext cx="2036096" cy="369332"/>
            </a:xfrm>
            <a:prstGeom prst="rect">
              <a:avLst/>
            </a:prstGeom>
            <a:noFill/>
          </p:spPr>
          <p:txBody>
            <a:bodyPr wrap="square" rtlCol="0">
              <a:spAutoFit/>
            </a:bodyPr>
            <a:lstStyle/>
            <a:p>
              <a:pPr algn="ctr"/>
              <a:r>
                <a:rPr lang="en-GB" dirty="0">
                  <a:solidFill>
                    <a:schemeClr val="bg1"/>
                  </a:solidFill>
                  <a:latin typeface="Book Antiqua" panose="02040602050305030304" pitchFamily="18" charset="0"/>
                </a:rPr>
                <a:t>The magnet</a:t>
              </a:r>
            </a:p>
          </p:txBody>
        </p:sp>
        <p:sp>
          <p:nvSpPr>
            <p:cNvPr id="6" name="TextBox 5">
              <a:extLst>
                <a:ext uri="{FF2B5EF4-FFF2-40B4-BE49-F238E27FC236}">
                  <a16:creationId xmlns:a16="http://schemas.microsoft.com/office/drawing/2014/main" id="{96585B18-995B-4EB2-3ADE-1D573D63D085}"/>
                </a:ext>
              </a:extLst>
            </p:cNvPr>
            <p:cNvSpPr txBox="1"/>
            <p:nvPr/>
          </p:nvSpPr>
          <p:spPr>
            <a:xfrm rot="16200000">
              <a:off x="5698235" y="1703175"/>
              <a:ext cx="2107764" cy="646331"/>
            </a:xfrm>
            <a:prstGeom prst="rect">
              <a:avLst/>
            </a:prstGeom>
            <a:noFill/>
          </p:spPr>
          <p:txBody>
            <a:bodyPr wrap="square" rtlCol="0">
              <a:spAutoFit/>
            </a:bodyPr>
            <a:lstStyle/>
            <a:p>
              <a:pPr algn="ctr"/>
              <a:r>
                <a:rPr lang="en-GB" dirty="0">
                  <a:solidFill>
                    <a:schemeClr val="bg1"/>
                  </a:solidFill>
                  <a:latin typeface="Book Antiqua" panose="02040602050305030304" pitchFamily="18" charset="0"/>
                </a:rPr>
                <a:t>The cryostat “insert”</a:t>
              </a:r>
            </a:p>
          </p:txBody>
        </p:sp>
        <p:sp>
          <p:nvSpPr>
            <p:cNvPr id="7" name="Left Brace 6">
              <a:extLst>
                <a:ext uri="{FF2B5EF4-FFF2-40B4-BE49-F238E27FC236}">
                  <a16:creationId xmlns:a16="http://schemas.microsoft.com/office/drawing/2014/main" id="{171DB07D-D873-2741-3B47-421FB205F93F}"/>
                </a:ext>
              </a:extLst>
            </p:cNvPr>
            <p:cNvSpPr/>
            <p:nvPr/>
          </p:nvSpPr>
          <p:spPr>
            <a:xfrm>
              <a:off x="6802577" y="332935"/>
              <a:ext cx="428264" cy="3040205"/>
            </a:xfrm>
            <a:prstGeom prst="lef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latin typeface="Book Antiqua" panose="02040602050305030304" pitchFamily="18" charset="0"/>
              </a:endParaRPr>
            </a:p>
          </p:txBody>
        </p:sp>
        <p:sp>
          <p:nvSpPr>
            <p:cNvPr id="8" name="Left Brace 7">
              <a:extLst>
                <a:ext uri="{FF2B5EF4-FFF2-40B4-BE49-F238E27FC236}">
                  <a16:creationId xmlns:a16="http://schemas.microsoft.com/office/drawing/2014/main" id="{F34786E0-1C72-274A-8F03-BAF3236C47AC}"/>
                </a:ext>
              </a:extLst>
            </p:cNvPr>
            <p:cNvSpPr/>
            <p:nvPr/>
          </p:nvSpPr>
          <p:spPr>
            <a:xfrm rot="10800000">
              <a:off x="11085101" y="3634450"/>
              <a:ext cx="428264" cy="2811676"/>
            </a:xfrm>
            <a:prstGeom prst="leftBrace">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latin typeface="Book Antiqua" panose="02040602050305030304" pitchFamily="18" charset="0"/>
              </a:endParaRPr>
            </a:p>
          </p:txBody>
        </p:sp>
      </p:grpSp>
      <p:sp>
        <p:nvSpPr>
          <p:cNvPr id="4" name="TextBox 3">
            <a:extLst>
              <a:ext uri="{FF2B5EF4-FFF2-40B4-BE49-F238E27FC236}">
                <a16:creationId xmlns:a16="http://schemas.microsoft.com/office/drawing/2014/main" id="{3C453176-5EC6-367F-B5DC-F1EC4C0A8BD0}"/>
              </a:ext>
            </a:extLst>
          </p:cNvPr>
          <p:cNvSpPr txBox="1"/>
          <p:nvPr/>
        </p:nvSpPr>
        <p:spPr>
          <a:xfrm>
            <a:off x="3931464" y="1675219"/>
            <a:ext cx="1709507"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Hugo</a:t>
            </a:r>
          </a:p>
        </p:txBody>
      </p:sp>
      <p:pic>
        <p:nvPicPr>
          <p:cNvPr id="10" name="Picture 2" descr="CERN Logo and symbol, meaning, history, PNG, brand">
            <a:extLst>
              <a:ext uri="{FF2B5EF4-FFF2-40B4-BE49-F238E27FC236}">
                <a16:creationId xmlns:a16="http://schemas.microsoft.com/office/drawing/2014/main" id="{93137397-CBD8-F38E-B128-35A5D803AF4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182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244287" y="350389"/>
            <a:ext cx="5607425" cy="1325563"/>
          </a:xfrm>
        </p:spPr>
        <p:txBody>
          <a:bodyPr anchor="b">
            <a:normAutofit/>
          </a:bodyPr>
          <a:lstStyle/>
          <a:p>
            <a:pPr>
              <a:lnSpc>
                <a:spcPct val="90000"/>
              </a:lnSpc>
              <a:spcBef>
                <a:spcPct val="0"/>
              </a:spcBef>
              <a:spcAft>
                <a:spcPts val="600"/>
              </a:spcAft>
            </a:pPr>
            <a:r>
              <a:rPr lang="en-GB" sz="4000" b="1" cap="all" dirty="0">
                <a:solidFill>
                  <a:schemeClr val="bg1"/>
                </a:solidFill>
              </a:rPr>
              <a:t>Electrical integrity checks</a:t>
            </a:r>
            <a:endParaRPr lang="en-US" sz="4000" b="1" kern="1200" cap="all" dirty="0">
              <a:solidFill>
                <a:schemeClr val="bg1"/>
              </a:solidFill>
              <a:ea typeface="+mj-ea"/>
              <a:cs typeface="+mj-cs"/>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31" name="TextBox 30">
            <a:extLst>
              <a:ext uri="{FF2B5EF4-FFF2-40B4-BE49-F238E27FC236}">
                <a16:creationId xmlns:a16="http://schemas.microsoft.com/office/drawing/2014/main" id="{DB0506F5-6636-C026-0916-99185149BC63}"/>
              </a:ext>
            </a:extLst>
          </p:cNvPr>
          <p:cNvSpPr txBox="1"/>
          <p:nvPr/>
        </p:nvSpPr>
        <p:spPr>
          <a:xfrm>
            <a:off x="6675891" y="517036"/>
            <a:ext cx="3611385" cy="3046988"/>
          </a:xfrm>
          <a:prstGeom prst="rect">
            <a:avLst/>
          </a:prstGeom>
          <a:noFill/>
        </p:spPr>
        <p:txBody>
          <a:bodyPr wrap="square" rtlCol="0">
            <a:spAutoFit/>
          </a:bodyPr>
          <a:lstStyle/>
          <a:p>
            <a:pPr algn="ctr"/>
            <a:r>
              <a:rPr lang="en-GB" sz="2400" dirty="0">
                <a:solidFill>
                  <a:schemeClr val="bg1"/>
                </a:solidFill>
                <a:latin typeface="Book Antiqua" panose="02040602050305030304" pitchFamily="18" charset="0"/>
              </a:rPr>
              <a:t>CONTINUITY</a:t>
            </a:r>
          </a:p>
          <a:p>
            <a:pPr algn="ctr"/>
            <a:r>
              <a:rPr lang="en-GB" sz="2400" dirty="0">
                <a:solidFill>
                  <a:schemeClr val="bg1"/>
                </a:solidFill>
                <a:latin typeface="Book Antiqua" panose="02040602050305030304" pitchFamily="18" charset="0"/>
              </a:rPr>
              <a:t>Verify the correct wiring  of the instrumentation placed inside the magnet for: </a:t>
            </a:r>
          </a:p>
          <a:p>
            <a:pPr marL="342900" indent="-342900" algn="ctr">
              <a:buAutoNum type="alphaLcPeriod"/>
            </a:pPr>
            <a:r>
              <a:rPr lang="en-GB" sz="2400" dirty="0" err="1">
                <a:solidFill>
                  <a:schemeClr val="bg1"/>
                </a:solidFill>
                <a:latin typeface="Book Antiqua" panose="02040602050305030304" pitchFamily="18" charset="0"/>
              </a:rPr>
              <a:t>Diagnostique</a:t>
            </a:r>
            <a:endParaRPr lang="en-GB" sz="2400" dirty="0">
              <a:solidFill>
                <a:schemeClr val="bg1"/>
              </a:solidFill>
              <a:latin typeface="Book Antiqua" panose="02040602050305030304" pitchFamily="18" charset="0"/>
            </a:endParaRPr>
          </a:p>
          <a:p>
            <a:pPr marL="342900" indent="-342900" algn="ctr">
              <a:buAutoNum type="alphaLcPeriod"/>
            </a:pPr>
            <a:r>
              <a:rPr lang="en-GB" sz="2400" dirty="0">
                <a:solidFill>
                  <a:schemeClr val="bg1"/>
                </a:solidFill>
                <a:latin typeface="Book Antiqua" panose="02040602050305030304" pitchFamily="18" charset="0"/>
              </a:rPr>
              <a:t>Quench detection</a:t>
            </a:r>
          </a:p>
          <a:p>
            <a:pPr algn="ctr"/>
            <a:endParaRPr lang="en-GB" sz="2400" dirty="0">
              <a:solidFill>
                <a:schemeClr val="bg1"/>
              </a:solidFill>
              <a:latin typeface="Book Antiqua" panose="02040602050305030304" pitchFamily="18" charset="0"/>
            </a:endParaRPr>
          </a:p>
        </p:txBody>
      </p:sp>
      <p:sp>
        <p:nvSpPr>
          <p:cNvPr id="32" name="TextBox 31">
            <a:extLst>
              <a:ext uri="{FF2B5EF4-FFF2-40B4-BE49-F238E27FC236}">
                <a16:creationId xmlns:a16="http://schemas.microsoft.com/office/drawing/2014/main" id="{9E0E72F6-7420-01F5-B2CD-5313E33753ED}"/>
              </a:ext>
            </a:extLst>
          </p:cNvPr>
          <p:cNvSpPr txBox="1"/>
          <p:nvPr/>
        </p:nvSpPr>
        <p:spPr>
          <a:xfrm>
            <a:off x="7977010" y="4002238"/>
            <a:ext cx="3525196" cy="2677656"/>
          </a:xfrm>
          <a:prstGeom prst="rect">
            <a:avLst/>
          </a:prstGeom>
          <a:noFill/>
        </p:spPr>
        <p:txBody>
          <a:bodyPr wrap="square" rtlCol="0">
            <a:spAutoFit/>
          </a:bodyPr>
          <a:lstStyle/>
          <a:p>
            <a:pPr algn="ctr"/>
            <a:r>
              <a:rPr lang="en-GB" sz="2400" dirty="0">
                <a:solidFill>
                  <a:schemeClr val="bg1"/>
                </a:solidFill>
                <a:latin typeface="Book Antiqua" panose="02040602050305030304" pitchFamily="18" charset="0"/>
              </a:rPr>
              <a:t>HIGH VOLTAGE TEST</a:t>
            </a:r>
          </a:p>
          <a:p>
            <a:pPr algn="ctr"/>
            <a:r>
              <a:rPr lang="en-GB" sz="2400" dirty="0">
                <a:solidFill>
                  <a:schemeClr val="bg1"/>
                </a:solidFill>
                <a:latin typeface="Book Antiqua" panose="02040602050305030304" pitchFamily="18" charset="0"/>
              </a:rPr>
              <a:t>Verify the correct electrical insulation of the magnet components. Pay attention to the safety at execution!</a:t>
            </a:r>
          </a:p>
          <a:p>
            <a:pPr algn="ctr"/>
            <a:endParaRPr lang="en-GB" sz="2400" dirty="0">
              <a:solidFill>
                <a:schemeClr val="bg1"/>
              </a:solidFill>
              <a:latin typeface="Book Antiqua" panose="02040602050305030304" pitchFamily="18" charset="0"/>
            </a:endParaRPr>
          </a:p>
        </p:txBody>
      </p:sp>
      <p:pic>
        <p:nvPicPr>
          <p:cNvPr id="33" name="Picture 32">
            <a:extLst>
              <a:ext uri="{FF2B5EF4-FFF2-40B4-BE49-F238E27FC236}">
                <a16:creationId xmlns:a16="http://schemas.microsoft.com/office/drawing/2014/main" id="{FB676FCF-0A99-B582-2A47-D89DB30399C0}"/>
              </a:ext>
            </a:extLst>
          </p:cNvPr>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2939316" y="2742987"/>
            <a:ext cx="4228950" cy="3416577"/>
          </a:xfrm>
          <a:prstGeom prst="rect">
            <a:avLst/>
          </a:prstGeom>
          <a:ln>
            <a:noFill/>
          </a:ln>
          <a:extLst>
            <a:ext uri="{53640926-AAD7-44d8-BBD7-CCE9431645EC}">
              <a14:shadowObscured xmlns="" xmlns:a14="http://schemas.microsoft.com/office/drawing/2010/main"/>
            </a:ext>
          </a:extLst>
        </p:spPr>
      </p:pic>
      <p:pic>
        <p:nvPicPr>
          <p:cNvPr id="34" name="Picture 33">
            <a:extLst>
              <a:ext uri="{FF2B5EF4-FFF2-40B4-BE49-F238E27FC236}">
                <a16:creationId xmlns:a16="http://schemas.microsoft.com/office/drawing/2014/main" id="{949258A7-3E4C-1889-E735-4FB4D9214403}"/>
              </a:ext>
            </a:extLst>
          </p:cNvPr>
          <p:cNvPicPr/>
          <p:nvPr/>
        </p:nvPicPr>
        <p:blipFill>
          <a:blip r:embed="rId4" cstate="email">
            <a:extLst>
              <a:ext uri="{28A0092B-C50C-407E-A947-70E740481C1C}">
                <a14:useLocalDpi xmlns:a14="http://schemas.microsoft.com/office/drawing/2010/main"/>
              </a:ext>
            </a:extLst>
          </a:blip>
          <a:stretch>
            <a:fillRect/>
          </a:stretch>
        </p:blipFill>
        <p:spPr>
          <a:xfrm>
            <a:off x="230111" y="2236488"/>
            <a:ext cx="2779789" cy="1916408"/>
          </a:xfrm>
          <a:prstGeom prst="rect">
            <a:avLst/>
          </a:prstGeom>
        </p:spPr>
      </p:pic>
      <p:pic>
        <p:nvPicPr>
          <p:cNvPr id="35" name="Picture 34">
            <a:extLst>
              <a:ext uri="{FF2B5EF4-FFF2-40B4-BE49-F238E27FC236}">
                <a16:creationId xmlns:a16="http://schemas.microsoft.com/office/drawing/2014/main" id="{86DB9837-D531-0159-92CA-53E439365B1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0111" y="4315156"/>
            <a:ext cx="2779789" cy="2250593"/>
          </a:xfrm>
          <a:prstGeom prst="rect">
            <a:avLst/>
          </a:prstGeom>
        </p:spPr>
      </p:pic>
      <p:sp>
        <p:nvSpPr>
          <p:cNvPr id="2" name="TextBox 1">
            <a:extLst>
              <a:ext uri="{FF2B5EF4-FFF2-40B4-BE49-F238E27FC236}">
                <a16:creationId xmlns:a16="http://schemas.microsoft.com/office/drawing/2014/main" id="{0F0555C3-E913-B635-5B41-3426C1F2842F}"/>
              </a:ext>
            </a:extLst>
          </p:cNvPr>
          <p:cNvSpPr txBox="1"/>
          <p:nvPr/>
        </p:nvSpPr>
        <p:spPr>
          <a:xfrm>
            <a:off x="3931464" y="1675219"/>
            <a:ext cx="1914178"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Jaromir</a:t>
            </a:r>
          </a:p>
        </p:txBody>
      </p:sp>
      <p:pic>
        <p:nvPicPr>
          <p:cNvPr id="3" name="Picture 2" descr="CERN Logo and symbol, meaning, history, PNG, brand">
            <a:extLst>
              <a:ext uri="{FF2B5EF4-FFF2-40B4-BE49-F238E27FC236}">
                <a16:creationId xmlns:a16="http://schemas.microsoft.com/office/drawing/2014/main" id="{E87103BA-A159-7E70-EC99-DBC7022DAB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718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18" name="Rectangle 2">
            <a:extLst>
              <a:ext uri="{FF2B5EF4-FFF2-40B4-BE49-F238E27FC236}">
                <a16:creationId xmlns:a16="http://schemas.microsoft.com/office/drawing/2014/main" id="{2F00FB14-0F81-7703-C186-83FB6F6F1BF6}"/>
              </a:ext>
            </a:extLst>
          </p:cNvPr>
          <p:cNvSpPr>
            <a:spLocks noGrp="1" noChangeArrowheads="1"/>
          </p:cNvSpPr>
          <p:nvPr>
            <p:ph type="title"/>
          </p:nvPr>
        </p:nvSpPr>
        <p:spPr>
          <a:xfrm>
            <a:off x="244287" y="434461"/>
            <a:ext cx="5807907" cy="1325563"/>
          </a:xfrm>
        </p:spPr>
        <p:txBody>
          <a:bodyPr anchor="b">
            <a:normAutofit/>
          </a:bodyPr>
          <a:lstStyle/>
          <a:p>
            <a:r>
              <a:rPr lang="en-GB" sz="3600" b="1" cap="all" dirty="0">
                <a:solidFill>
                  <a:schemeClr val="bg1"/>
                </a:solidFill>
              </a:rPr>
              <a:t>TEMPERATURE MEASUREMENT</a:t>
            </a:r>
          </a:p>
        </p:txBody>
      </p:sp>
      <p:sp>
        <p:nvSpPr>
          <p:cNvPr id="21" name="TextBox 20">
            <a:extLst>
              <a:ext uri="{FF2B5EF4-FFF2-40B4-BE49-F238E27FC236}">
                <a16:creationId xmlns:a16="http://schemas.microsoft.com/office/drawing/2014/main" id="{2D2C6775-26A8-7EA5-C8DD-D8572C77E61B}"/>
              </a:ext>
            </a:extLst>
          </p:cNvPr>
          <p:cNvSpPr txBox="1"/>
          <p:nvPr/>
        </p:nvSpPr>
        <p:spPr>
          <a:xfrm>
            <a:off x="9701388" y="788912"/>
            <a:ext cx="2079388" cy="1631216"/>
          </a:xfrm>
          <a:prstGeom prst="rect">
            <a:avLst/>
          </a:prstGeom>
          <a:noFill/>
        </p:spPr>
        <p:txBody>
          <a:bodyPr wrap="square" rtlCol="0">
            <a:spAutoFit/>
          </a:bodyPr>
          <a:lstStyle/>
          <a:p>
            <a:r>
              <a:rPr lang="en-GB" sz="2000" dirty="0">
                <a:solidFill>
                  <a:schemeClr val="bg1"/>
                </a:solidFill>
                <a:latin typeface="Book Antiqua" panose="02040602050305030304" pitchFamily="18" charset="0"/>
              </a:rPr>
              <a:t>Reduce the gradient </a:t>
            </a:r>
          </a:p>
          <a:p>
            <a:r>
              <a:rPr lang="en-GB" sz="2000" dirty="0">
                <a:solidFill>
                  <a:schemeClr val="bg1"/>
                </a:solidFill>
                <a:latin typeface="Book Antiqua" panose="02040602050305030304" pitchFamily="18" charset="0"/>
              </a:rPr>
              <a:t>to limit thermal contraction induced stress </a:t>
            </a:r>
          </a:p>
        </p:txBody>
      </p:sp>
      <p:sp>
        <p:nvSpPr>
          <p:cNvPr id="23" name="TextBox 22">
            <a:extLst>
              <a:ext uri="{FF2B5EF4-FFF2-40B4-BE49-F238E27FC236}">
                <a16:creationId xmlns:a16="http://schemas.microsoft.com/office/drawing/2014/main" id="{EDCD667B-E54C-49D8-5DC7-31CE85D173A0}"/>
              </a:ext>
            </a:extLst>
          </p:cNvPr>
          <p:cNvSpPr txBox="1"/>
          <p:nvPr/>
        </p:nvSpPr>
        <p:spPr>
          <a:xfrm>
            <a:off x="4212409" y="2320800"/>
            <a:ext cx="2191692" cy="2462213"/>
          </a:xfrm>
          <a:prstGeom prst="rect">
            <a:avLst/>
          </a:prstGeom>
          <a:noFill/>
        </p:spPr>
        <p:txBody>
          <a:bodyPr wrap="square" rtlCol="0">
            <a:spAutoFit/>
          </a:bodyPr>
          <a:lstStyle/>
          <a:p>
            <a:pPr algn="just"/>
            <a:r>
              <a:rPr lang="en-US" sz="2200" dirty="0">
                <a:solidFill>
                  <a:schemeClr val="bg1"/>
                </a:solidFill>
                <a:latin typeface="Book Antiqua" panose="02040602050305030304" pitchFamily="18" charset="0"/>
              </a:rPr>
              <a:t>In general rule we limit the colling speed to a max thermal gradient in the magnet not exceeding 30 K.  </a:t>
            </a:r>
          </a:p>
        </p:txBody>
      </p:sp>
      <p:pic>
        <p:nvPicPr>
          <p:cNvPr id="17" name="Picture 16">
            <a:extLst>
              <a:ext uri="{FF2B5EF4-FFF2-40B4-BE49-F238E27FC236}">
                <a16:creationId xmlns:a16="http://schemas.microsoft.com/office/drawing/2014/main" id="{1B6EF40F-DB03-9F59-8CEA-7957356C03C9}"/>
              </a:ext>
            </a:extLst>
          </p:cNvPr>
          <p:cNvPicPr>
            <a:picLocks noChangeAspect="1"/>
          </p:cNvPicPr>
          <p:nvPr/>
        </p:nvPicPr>
        <p:blipFill>
          <a:blip r:embed="rId3"/>
          <a:stretch>
            <a:fillRect/>
          </a:stretch>
        </p:blipFill>
        <p:spPr>
          <a:xfrm>
            <a:off x="244287" y="2241804"/>
            <a:ext cx="3864575" cy="2572301"/>
          </a:xfrm>
          <a:prstGeom prst="rect">
            <a:avLst/>
          </a:prstGeom>
          <a:noFill/>
          <a:ln w="38100">
            <a:solidFill>
              <a:schemeClr val="accent2"/>
            </a:solidFill>
          </a:ln>
        </p:spPr>
      </p:pic>
      <p:pic>
        <p:nvPicPr>
          <p:cNvPr id="24" name="Picture 2">
            <a:extLst>
              <a:ext uri="{FF2B5EF4-FFF2-40B4-BE49-F238E27FC236}">
                <a16:creationId xmlns:a16="http://schemas.microsoft.com/office/drawing/2014/main" id="{6AE5B962-DD21-F5A8-FBF6-F664B078EF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1350" y="207610"/>
            <a:ext cx="2635127" cy="291833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5" name="TextBox 24">
            <a:extLst>
              <a:ext uri="{FF2B5EF4-FFF2-40B4-BE49-F238E27FC236}">
                <a16:creationId xmlns:a16="http://schemas.microsoft.com/office/drawing/2014/main" id="{F1E06B11-9A88-C0F2-1F5D-836A099358EA}"/>
              </a:ext>
            </a:extLst>
          </p:cNvPr>
          <p:cNvSpPr txBox="1"/>
          <p:nvPr/>
        </p:nvSpPr>
        <p:spPr>
          <a:xfrm>
            <a:off x="7541800" y="3262468"/>
            <a:ext cx="3512500" cy="461665"/>
          </a:xfrm>
          <a:prstGeom prst="rect">
            <a:avLst/>
          </a:prstGeom>
          <a:solidFill>
            <a:schemeClr val="tx1"/>
          </a:solidFill>
        </p:spPr>
        <p:txBody>
          <a:bodyPr wrap="none" rtlCol="0">
            <a:spAutoFit/>
          </a:bodyPr>
          <a:lstStyle/>
          <a:p>
            <a:r>
              <a:rPr lang="en-GB" sz="2400" dirty="0">
                <a:solidFill>
                  <a:schemeClr val="accent2"/>
                </a:solidFill>
                <a:latin typeface="Book Antiqua" panose="02040602050305030304" pitchFamily="18" charset="0"/>
              </a:rPr>
              <a:t>Effect important &gt; 100 K</a:t>
            </a:r>
          </a:p>
        </p:txBody>
      </p:sp>
      <p:cxnSp>
        <p:nvCxnSpPr>
          <p:cNvPr id="28" name="Straight Connector 27">
            <a:extLst>
              <a:ext uri="{FF2B5EF4-FFF2-40B4-BE49-F238E27FC236}">
                <a16:creationId xmlns:a16="http://schemas.microsoft.com/office/drawing/2014/main" id="{E3940B74-FD12-4E29-61E8-16EB615ED2BE}"/>
              </a:ext>
            </a:extLst>
          </p:cNvPr>
          <p:cNvCxnSpPr/>
          <p:nvPr/>
        </p:nvCxnSpPr>
        <p:spPr>
          <a:xfrm>
            <a:off x="8073736" y="1006247"/>
            <a:ext cx="0" cy="1649896"/>
          </a:xfrm>
          <a:prstGeom prst="line">
            <a:avLst/>
          </a:prstGeom>
          <a:ln w="38100">
            <a:prstDash val="sysDash"/>
          </a:ln>
        </p:spPr>
        <p:style>
          <a:lnRef idx="1">
            <a:schemeClr val="accent2"/>
          </a:lnRef>
          <a:fillRef idx="0">
            <a:schemeClr val="accent2"/>
          </a:fillRef>
          <a:effectRef idx="0">
            <a:schemeClr val="accent2"/>
          </a:effectRef>
          <a:fontRef idx="minor">
            <a:schemeClr val="tx1"/>
          </a:fontRef>
        </p:style>
      </p:cxnSp>
      <p:sp>
        <p:nvSpPr>
          <p:cNvPr id="29" name="Right Brace 28">
            <a:extLst>
              <a:ext uri="{FF2B5EF4-FFF2-40B4-BE49-F238E27FC236}">
                <a16:creationId xmlns:a16="http://schemas.microsoft.com/office/drawing/2014/main" id="{1F0F0010-6A2A-FDA4-E233-E8A0184D27AD}"/>
              </a:ext>
            </a:extLst>
          </p:cNvPr>
          <p:cNvSpPr/>
          <p:nvPr/>
        </p:nvSpPr>
        <p:spPr>
          <a:xfrm rot="5400000">
            <a:off x="8594205" y="2643782"/>
            <a:ext cx="289749" cy="1268229"/>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solidFill>
                <a:schemeClr val="accent2"/>
              </a:solidFill>
              <a:latin typeface="Book Antiqua" panose="02040602050305030304" pitchFamily="18" charset="0"/>
            </a:endParaRPr>
          </a:p>
        </p:txBody>
      </p:sp>
      <p:pic>
        <p:nvPicPr>
          <p:cNvPr id="2" name="Picture 2" descr="CERN Logo and symbol, meaning, history, PNG, brand">
            <a:extLst>
              <a:ext uri="{FF2B5EF4-FFF2-40B4-BE49-F238E27FC236}">
                <a16:creationId xmlns:a16="http://schemas.microsoft.com/office/drawing/2014/main" id="{83C25981-E4D8-092A-4A60-0E9463FD9E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4DB2BC6-B3F6-82F1-AEA0-F729451DB8B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3401" r="6728"/>
          <a:stretch/>
        </p:blipFill>
        <p:spPr>
          <a:xfrm>
            <a:off x="7922675" y="3636859"/>
            <a:ext cx="3864656" cy="3017736"/>
          </a:xfrm>
          <a:prstGeom prst="rect">
            <a:avLst/>
          </a:prstGeom>
        </p:spPr>
      </p:pic>
      <p:grpSp>
        <p:nvGrpSpPr>
          <p:cNvPr id="9" name="Gruppo 59">
            <a:extLst>
              <a:ext uri="{FF2B5EF4-FFF2-40B4-BE49-F238E27FC236}">
                <a16:creationId xmlns:a16="http://schemas.microsoft.com/office/drawing/2014/main" id="{C6CC2B9C-F648-6E39-0C76-A6CCE1460FA4}"/>
              </a:ext>
            </a:extLst>
          </p:cNvPr>
          <p:cNvGrpSpPr>
            <a:grpSpLocks/>
          </p:cNvGrpSpPr>
          <p:nvPr/>
        </p:nvGrpSpPr>
        <p:grpSpPr bwMode="auto">
          <a:xfrm>
            <a:off x="3559011" y="5029568"/>
            <a:ext cx="3555575" cy="1821142"/>
            <a:chOff x="5158700" y="3590317"/>
            <a:chExt cx="5430190" cy="1819048"/>
          </a:xfrm>
        </p:grpSpPr>
        <p:graphicFrame>
          <p:nvGraphicFramePr>
            <p:cNvPr id="10" name="Object 17">
              <a:extLst>
                <a:ext uri="{FF2B5EF4-FFF2-40B4-BE49-F238E27FC236}">
                  <a16:creationId xmlns:a16="http://schemas.microsoft.com/office/drawing/2014/main" id="{336C4019-8E46-5A59-F9F0-3C2769ADC9AA}"/>
                </a:ext>
              </a:extLst>
            </p:cNvPr>
            <p:cNvGraphicFramePr>
              <a:graphicFrameLocks noChangeAspect="1"/>
            </p:cNvGraphicFramePr>
            <p:nvPr/>
          </p:nvGraphicFramePr>
          <p:xfrm>
            <a:off x="5158700" y="3590317"/>
            <a:ext cx="5157286" cy="726639"/>
          </p:xfrm>
          <a:graphic>
            <a:graphicData uri="http://schemas.openxmlformats.org/presentationml/2006/ole">
              <mc:AlternateContent xmlns:mc="http://schemas.openxmlformats.org/markup-compatibility/2006">
                <mc:Choice xmlns:v="urn:schemas-microsoft-com:vml" Requires="v">
                  <p:oleObj name="Equation" r:id="rId7" imgW="1866600" imgH="431640" progId="Equation.3">
                    <p:embed/>
                  </p:oleObj>
                </mc:Choice>
                <mc:Fallback>
                  <p:oleObj name="Equation" r:id="rId7" imgW="1866600" imgH="431640" progId="Equation.3">
                    <p:embed/>
                    <p:pic>
                      <p:nvPicPr>
                        <p:cNvPr id="32" name="Object 17">
                          <a:extLst>
                            <a:ext uri="{FF2B5EF4-FFF2-40B4-BE49-F238E27FC236}">
                              <a16:creationId xmlns:a16="http://schemas.microsoft.com/office/drawing/2014/main" id="{FC723A2F-4F8A-99AD-3150-A8661390D4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58700" y="3590317"/>
                          <a:ext cx="5157286" cy="726639"/>
                        </a:xfrm>
                        <a:prstGeom prst="rect">
                          <a:avLst/>
                        </a:prstGeom>
                        <a:solidFill>
                          <a:schemeClr val="bg1"/>
                        </a:solidFill>
                      </p:spPr>
                    </p:pic>
                  </p:oleObj>
                </mc:Fallback>
              </mc:AlternateContent>
            </a:graphicData>
          </a:graphic>
        </p:graphicFrame>
        <p:grpSp>
          <p:nvGrpSpPr>
            <p:cNvPr id="11" name="Gruppo 53">
              <a:extLst>
                <a:ext uri="{FF2B5EF4-FFF2-40B4-BE49-F238E27FC236}">
                  <a16:creationId xmlns:a16="http://schemas.microsoft.com/office/drawing/2014/main" id="{CC8EEAF0-AB2E-3A5D-265B-DB58A11430FB}"/>
                </a:ext>
              </a:extLst>
            </p:cNvPr>
            <p:cNvGrpSpPr>
              <a:grpSpLocks/>
            </p:cNvGrpSpPr>
            <p:nvPr/>
          </p:nvGrpSpPr>
          <p:grpSpPr bwMode="auto">
            <a:xfrm>
              <a:off x="5666195" y="4378327"/>
              <a:ext cx="4922695" cy="1031038"/>
              <a:chOff x="642427" y="5315311"/>
              <a:chExt cx="3495827" cy="1471848"/>
            </a:xfrm>
          </p:grpSpPr>
          <p:sp>
            <p:nvSpPr>
              <p:cNvPr id="12" name="Rectangle 29">
                <a:extLst>
                  <a:ext uri="{FF2B5EF4-FFF2-40B4-BE49-F238E27FC236}">
                    <a16:creationId xmlns:a16="http://schemas.microsoft.com/office/drawing/2014/main" id="{A6E4C95A-3C98-9982-56CB-6EE3613E4494}"/>
                  </a:ext>
                </a:extLst>
              </p:cNvPr>
              <p:cNvSpPr>
                <a:spLocks noChangeArrowheads="1"/>
              </p:cNvSpPr>
              <p:nvPr/>
            </p:nvSpPr>
            <p:spPr bwMode="auto">
              <a:xfrm>
                <a:off x="897895" y="5479590"/>
                <a:ext cx="3240359" cy="123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150000"/>
                  </a:lnSpc>
                </a:pPr>
                <a:r>
                  <a:rPr lang="en-GB" altLang="fr-FR" sz="1400" dirty="0" err="1">
                    <a:solidFill>
                      <a:schemeClr val="bg1"/>
                    </a:solidFill>
                    <a:latin typeface="Symbol" pitchFamily="2" charset="2"/>
                    <a:ea typeface="Calibri" pitchFamily="34" charset="0"/>
                    <a:cs typeface="Times New Roman" pitchFamily="18" charset="0"/>
                  </a:rPr>
                  <a:t>r</a:t>
                </a:r>
                <a:r>
                  <a:rPr lang="en-GB" altLang="fr-FR" sz="1400" baseline="-25000" dirty="0" err="1">
                    <a:solidFill>
                      <a:schemeClr val="bg1"/>
                    </a:solidFill>
                    <a:latin typeface="Book Antiqua" panose="02040602050305030304" pitchFamily="18" charset="0"/>
                    <a:ea typeface="Calibri" pitchFamily="34" charset="0"/>
                    <a:cs typeface="Times New Roman" pitchFamily="18" charset="0"/>
                  </a:rPr>
                  <a:t>a</a:t>
                </a:r>
                <a:r>
                  <a:rPr lang="en-GB" altLang="fr-FR" sz="1400" dirty="0">
                    <a:solidFill>
                      <a:schemeClr val="bg1"/>
                    </a:solidFill>
                    <a:latin typeface="Book Antiqua" panose="02040602050305030304" pitchFamily="18" charset="0"/>
                    <a:ea typeface="Calibri" pitchFamily="34" charset="0"/>
                    <a:cs typeface="Times New Roman" pitchFamily="18" charset="0"/>
                  </a:rPr>
                  <a:t>: photo elastic coefficient</a:t>
                </a:r>
                <a:endParaRPr lang="en-GB" altLang="fr-FR" sz="1400" dirty="0">
                  <a:solidFill>
                    <a:schemeClr val="bg1"/>
                  </a:solidFill>
                  <a:latin typeface="Book Antiqua" panose="02040602050305030304" pitchFamily="18" charset="0"/>
                  <a:ea typeface="Calibri" pitchFamily="34" charset="0"/>
                </a:endParaRPr>
              </a:p>
              <a:p>
                <a:pPr eaLnBrk="1" hangingPunct="1">
                  <a:lnSpc>
                    <a:spcPct val="150000"/>
                  </a:lnSpc>
                </a:pPr>
                <a:r>
                  <a:rPr lang="en-GB" altLang="fr-FR" sz="1400" dirty="0">
                    <a:solidFill>
                      <a:schemeClr val="bg1"/>
                    </a:solidFill>
                    <a:latin typeface="Symbol" pitchFamily="2" charset="2"/>
                    <a:ea typeface="Calibri" pitchFamily="34" charset="0"/>
                    <a:cs typeface="Times New Roman" pitchFamily="18" charset="0"/>
                  </a:rPr>
                  <a:t>x</a:t>
                </a:r>
                <a:r>
                  <a:rPr lang="en-GB" altLang="fr-FR" sz="1400" dirty="0">
                    <a:solidFill>
                      <a:schemeClr val="bg1"/>
                    </a:solidFill>
                    <a:latin typeface="Book Antiqua" panose="02040602050305030304" pitchFamily="18" charset="0"/>
                    <a:ea typeface="Calibri" pitchFamily="34" charset="0"/>
                    <a:cs typeface="Times New Roman" pitchFamily="18" charset="0"/>
                  </a:rPr>
                  <a:t>: thermo-optic coefficient</a:t>
                </a:r>
              </a:p>
              <a:p>
                <a:pPr eaLnBrk="1" hangingPunct="1">
                  <a:lnSpc>
                    <a:spcPct val="150000"/>
                  </a:lnSpc>
                </a:pPr>
                <a:r>
                  <a:rPr lang="en-GB" altLang="fr-FR" sz="1400" dirty="0">
                    <a:solidFill>
                      <a:schemeClr val="bg1"/>
                    </a:solidFill>
                    <a:latin typeface="Symbol" pitchFamily="2" charset="2"/>
                    <a:ea typeface="Calibri" pitchFamily="34" charset="0"/>
                    <a:cs typeface="Times New Roman" pitchFamily="18" charset="0"/>
                  </a:rPr>
                  <a:t>a</a:t>
                </a:r>
                <a:r>
                  <a:rPr lang="en-GB" altLang="fr-FR" sz="1400" dirty="0">
                    <a:solidFill>
                      <a:schemeClr val="bg1"/>
                    </a:solidFill>
                    <a:latin typeface="Book Antiqua" panose="02040602050305030304" pitchFamily="18" charset="0"/>
                    <a:ea typeface="Calibri" pitchFamily="34" charset="0"/>
                    <a:cs typeface="Times New Roman" pitchFamily="18" charset="0"/>
                  </a:rPr>
                  <a:t>: thermal expansion coefficient  </a:t>
                </a:r>
                <a:endParaRPr lang="en-GB" altLang="fr-FR" sz="1400" dirty="0">
                  <a:solidFill>
                    <a:schemeClr val="bg1"/>
                  </a:solidFill>
                  <a:latin typeface="Book Antiqua" panose="02040602050305030304" pitchFamily="18" charset="0"/>
                </a:endParaRPr>
              </a:p>
            </p:txBody>
          </p:sp>
          <p:graphicFrame>
            <p:nvGraphicFramePr>
              <p:cNvPr id="13" name="Object 30">
                <a:extLst>
                  <a:ext uri="{FF2B5EF4-FFF2-40B4-BE49-F238E27FC236}">
                    <a16:creationId xmlns:a16="http://schemas.microsoft.com/office/drawing/2014/main" id="{C4D80A7F-A52D-976A-CD6C-0F993E458264}"/>
                  </a:ext>
                </a:extLst>
              </p:cNvPr>
              <p:cNvGraphicFramePr>
                <a:graphicFrameLocks noChangeAspect="1"/>
              </p:cNvGraphicFramePr>
              <p:nvPr/>
            </p:nvGraphicFramePr>
            <p:xfrm>
              <a:off x="667995" y="5315311"/>
              <a:ext cx="178975" cy="494502"/>
            </p:xfrm>
            <a:graphic>
              <a:graphicData uri="http://schemas.openxmlformats.org/presentationml/2006/ole">
                <mc:AlternateContent xmlns:mc="http://schemas.openxmlformats.org/markup-compatibility/2006">
                  <mc:Choice xmlns:v="urn:schemas-microsoft-com:vml" Requires="v">
                    <p:oleObj name="Equation" r:id="rId9" imgW="190440" imgH="228600" progId="Equation.3">
                      <p:embed/>
                    </p:oleObj>
                  </mc:Choice>
                  <mc:Fallback>
                    <p:oleObj name="Equation" r:id="rId9" imgW="190440" imgH="228600" progId="Equation.3">
                      <p:embed/>
                      <p:pic>
                        <p:nvPicPr>
                          <p:cNvPr id="35" name="Object 30">
                            <a:extLst>
                              <a:ext uri="{FF2B5EF4-FFF2-40B4-BE49-F238E27FC236}">
                                <a16:creationId xmlns:a16="http://schemas.microsoft.com/office/drawing/2014/main" id="{3AFB39F6-1C89-C8A1-7150-BE14C0D294D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7995" y="5315311"/>
                            <a:ext cx="178975" cy="4945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1">
                <a:extLst>
                  <a:ext uri="{FF2B5EF4-FFF2-40B4-BE49-F238E27FC236}">
                    <a16:creationId xmlns:a16="http://schemas.microsoft.com/office/drawing/2014/main" id="{08457022-3C7C-F741-7A75-49C28B162A93}"/>
                  </a:ext>
                </a:extLst>
              </p:cNvPr>
              <p:cNvGraphicFramePr>
                <a:graphicFrameLocks noChangeAspect="1"/>
              </p:cNvGraphicFramePr>
              <p:nvPr/>
            </p:nvGraphicFramePr>
            <p:xfrm>
              <a:off x="667995" y="5878261"/>
              <a:ext cx="178975" cy="438937"/>
            </p:xfrm>
            <a:graphic>
              <a:graphicData uri="http://schemas.openxmlformats.org/presentationml/2006/ole">
                <mc:AlternateContent xmlns:mc="http://schemas.openxmlformats.org/markup-compatibility/2006">
                  <mc:Choice xmlns:v="urn:schemas-microsoft-com:vml" Requires="v">
                    <p:oleObj name="Equation" r:id="rId11" imgW="126720" imgH="203040" progId="Equation.3">
                      <p:embed/>
                    </p:oleObj>
                  </mc:Choice>
                  <mc:Fallback>
                    <p:oleObj name="Equation" r:id="rId11" imgW="126720" imgH="203040" progId="Equation.3">
                      <p:embed/>
                      <p:pic>
                        <p:nvPicPr>
                          <p:cNvPr id="36" name="Object 31">
                            <a:extLst>
                              <a:ext uri="{FF2B5EF4-FFF2-40B4-BE49-F238E27FC236}">
                                <a16:creationId xmlns:a16="http://schemas.microsoft.com/office/drawing/2014/main" id="{36AFBFD3-3575-CD61-C6F8-550F4D76417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7995" y="5878261"/>
                            <a:ext cx="178975" cy="43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32">
                <a:extLst>
                  <a:ext uri="{FF2B5EF4-FFF2-40B4-BE49-F238E27FC236}">
                    <a16:creationId xmlns:a16="http://schemas.microsoft.com/office/drawing/2014/main" id="{37C580DE-3691-4480-8500-9D33AD00E1D0}"/>
                  </a:ext>
                </a:extLst>
              </p:cNvPr>
              <p:cNvGraphicFramePr>
                <a:graphicFrameLocks noChangeAspect="1"/>
              </p:cNvGraphicFramePr>
              <p:nvPr/>
            </p:nvGraphicFramePr>
            <p:xfrm>
              <a:off x="642427" y="6456285"/>
              <a:ext cx="204544" cy="330874"/>
            </p:xfrm>
            <a:graphic>
              <a:graphicData uri="http://schemas.openxmlformats.org/presentationml/2006/ole">
                <mc:AlternateContent xmlns:mc="http://schemas.openxmlformats.org/markup-compatibility/2006">
                  <mc:Choice xmlns:v="urn:schemas-microsoft-com:vml" Requires="v">
                    <p:oleObj name="Equation" r:id="rId13" imgW="152280" imgH="139680" progId="Equation.3">
                      <p:embed/>
                    </p:oleObj>
                  </mc:Choice>
                  <mc:Fallback>
                    <p:oleObj name="Equation" r:id="rId13" imgW="152280" imgH="139680" progId="Equation.3">
                      <p:embed/>
                      <p:pic>
                        <p:nvPicPr>
                          <p:cNvPr id="37" name="Object 32">
                            <a:extLst>
                              <a:ext uri="{FF2B5EF4-FFF2-40B4-BE49-F238E27FC236}">
                                <a16:creationId xmlns:a16="http://schemas.microsoft.com/office/drawing/2014/main" id="{AC887847-DF8C-6ADA-4BB2-E3638B636A7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2427" y="6456285"/>
                            <a:ext cx="204544" cy="330874"/>
                          </a:xfrm>
                          <a:prstGeom prst="rect">
                            <a:avLst/>
                          </a:prstGeom>
                          <a:solidFill>
                            <a:srgbClr val="CC0066">
                              <a:alpha val="0"/>
                            </a:srgbClr>
                          </a:solidFill>
                        </p:spPr>
                      </p:pic>
                    </p:oleObj>
                  </mc:Fallback>
                </mc:AlternateContent>
              </a:graphicData>
            </a:graphic>
          </p:graphicFrame>
        </p:grpSp>
      </p:grpSp>
      <p:sp>
        <p:nvSpPr>
          <p:cNvPr id="16" name="TextBox 15">
            <a:extLst>
              <a:ext uri="{FF2B5EF4-FFF2-40B4-BE49-F238E27FC236}">
                <a16:creationId xmlns:a16="http://schemas.microsoft.com/office/drawing/2014/main" id="{3A0E3786-29BF-3628-D3EA-027688A5793A}"/>
              </a:ext>
            </a:extLst>
          </p:cNvPr>
          <p:cNvSpPr txBox="1"/>
          <p:nvPr/>
        </p:nvSpPr>
        <p:spPr>
          <a:xfrm>
            <a:off x="3327907" y="1678476"/>
            <a:ext cx="2957797"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Bertrand, Federico</a:t>
            </a:r>
          </a:p>
        </p:txBody>
      </p:sp>
    </p:spTree>
    <p:extLst>
      <p:ext uri="{BB962C8B-B14F-4D97-AF65-F5344CB8AC3E}">
        <p14:creationId xmlns:p14="http://schemas.microsoft.com/office/powerpoint/2010/main" val="3115270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F494D86-D2E9-F4EA-B533-7CF716C4925C}"/>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F93D9F3A-0BF7-9E49-D389-33709D860F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blue and green paint&#10;&#10;Description automatically generated">
            <a:extLst>
              <a:ext uri="{FF2B5EF4-FFF2-40B4-BE49-F238E27FC236}">
                <a16:creationId xmlns:a16="http://schemas.microsoft.com/office/drawing/2014/main" id="{2B532B55-5D11-1727-F9D6-5BBA3394EA0A}"/>
              </a:ext>
            </a:extLst>
          </p:cNvPr>
          <p:cNvPicPr>
            <a:picLocks noChangeAspect="1"/>
          </p:cNvPicPr>
          <p:nvPr/>
        </p:nvPicPr>
        <p:blipFill>
          <a:blip r:embed="rId2">
            <a:alphaModFix amt="35000"/>
          </a:blip>
          <a:srcRect t="8125" b="7606"/>
          <a:stretch/>
        </p:blipFill>
        <p:spPr>
          <a:xfrm>
            <a:off x="20" y="10"/>
            <a:ext cx="12191980" cy="6857990"/>
          </a:xfrm>
          <a:prstGeom prst="rect">
            <a:avLst/>
          </a:prstGeom>
        </p:spPr>
      </p:pic>
      <p:sp>
        <p:nvSpPr>
          <p:cNvPr id="2" name="Title 1">
            <a:extLst>
              <a:ext uri="{FF2B5EF4-FFF2-40B4-BE49-F238E27FC236}">
                <a16:creationId xmlns:a16="http://schemas.microsoft.com/office/drawing/2014/main" id="{2254EF94-8584-0FD9-DE9A-10345A192307}"/>
              </a:ext>
            </a:extLst>
          </p:cNvPr>
          <p:cNvSpPr>
            <a:spLocks noGrp="1"/>
          </p:cNvSpPr>
          <p:nvPr>
            <p:ph type="title"/>
          </p:nvPr>
        </p:nvSpPr>
        <p:spPr>
          <a:xfrm>
            <a:off x="838200" y="365125"/>
            <a:ext cx="10515600" cy="1325563"/>
          </a:xfrm>
        </p:spPr>
        <p:txBody>
          <a:bodyPr>
            <a:normAutofit/>
          </a:bodyPr>
          <a:lstStyle/>
          <a:p>
            <a:r>
              <a:rPr lang="en-GB">
                <a:solidFill>
                  <a:srgbClr val="FFFFFF"/>
                </a:solidFill>
              </a:rPr>
              <a:t>STRUCTURE OF THE LECTURE</a:t>
            </a:r>
          </a:p>
        </p:txBody>
      </p:sp>
      <p:graphicFrame>
        <p:nvGraphicFramePr>
          <p:cNvPr id="5" name="Content Placeholder 2">
            <a:extLst>
              <a:ext uri="{FF2B5EF4-FFF2-40B4-BE49-F238E27FC236}">
                <a16:creationId xmlns:a16="http://schemas.microsoft.com/office/drawing/2014/main" id="{7F87AC6A-8E8E-B33A-8D23-D70E793F0CD5}"/>
              </a:ext>
            </a:extLst>
          </p:cNvPr>
          <p:cNvGraphicFramePr>
            <a:graphicFrameLocks noGrp="1"/>
          </p:cNvGraphicFramePr>
          <p:nvPr>
            <p:ph idx="1"/>
            <p:extLst>
              <p:ext uri="{D42A27DB-BD31-4B8C-83A1-F6EECF244321}">
                <p14:modId xmlns:p14="http://schemas.microsoft.com/office/powerpoint/2010/main" val="3990572885"/>
              </p:ext>
            </p:extLst>
          </p:nvPr>
        </p:nvGraphicFramePr>
        <p:xfrm>
          <a:off x="838200" y="1690688"/>
          <a:ext cx="10515600" cy="4205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CERN Logo and symbol, meaning, history, PNG, brand">
            <a:extLst>
              <a:ext uri="{FF2B5EF4-FFF2-40B4-BE49-F238E27FC236}">
                <a16:creationId xmlns:a16="http://schemas.microsoft.com/office/drawing/2014/main" id="{8FF46949-1BB4-DFCD-E7A1-10E0AF2F0D8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824649"/>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pic>
        <p:nvPicPr>
          <p:cNvPr id="2" name="Picture 1">
            <a:extLst>
              <a:ext uri="{FF2B5EF4-FFF2-40B4-BE49-F238E27FC236}">
                <a16:creationId xmlns:a16="http://schemas.microsoft.com/office/drawing/2014/main" id="{643FE0E9-01FE-572E-B0D9-0696CF91F059}"/>
              </a:ext>
            </a:extLst>
          </p:cNvPr>
          <p:cNvPicPr>
            <a:picLocks noChangeAspect="1"/>
          </p:cNvPicPr>
          <p:nvPr/>
        </p:nvPicPr>
        <p:blipFill>
          <a:blip r:embed="rId3"/>
          <a:stretch>
            <a:fillRect/>
          </a:stretch>
        </p:blipFill>
        <p:spPr>
          <a:xfrm>
            <a:off x="6484517" y="140629"/>
            <a:ext cx="3996261" cy="2696506"/>
          </a:xfrm>
          <a:prstGeom prst="rect">
            <a:avLst/>
          </a:prstGeom>
        </p:spPr>
      </p:pic>
      <p:sp>
        <p:nvSpPr>
          <p:cNvPr id="3" name="Rectangle 2">
            <a:extLst>
              <a:ext uri="{FF2B5EF4-FFF2-40B4-BE49-F238E27FC236}">
                <a16:creationId xmlns:a16="http://schemas.microsoft.com/office/drawing/2014/main" id="{0BBB78FB-3ED7-D53E-833D-3781442A743B}"/>
              </a:ext>
            </a:extLst>
          </p:cNvPr>
          <p:cNvSpPr>
            <a:spLocks noGrp="1" noChangeArrowheads="1"/>
          </p:cNvSpPr>
          <p:nvPr>
            <p:ph type="title"/>
          </p:nvPr>
        </p:nvSpPr>
        <p:spPr>
          <a:xfrm>
            <a:off x="244287" y="563342"/>
            <a:ext cx="5851713" cy="1325563"/>
          </a:xfrm>
        </p:spPr>
        <p:txBody>
          <a:bodyPr anchor="b">
            <a:normAutofit/>
          </a:bodyPr>
          <a:lstStyle/>
          <a:p>
            <a:r>
              <a:rPr lang="en-GB" sz="3600" b="1" cap="all" dirty="0">
                <a:solidFill>
                  <a:schemeClr val="bg1"/>
                </a:solidFill>
              </a:rPr>
              <a:t>RESISTANCE MEASUREMENTS</a:t>
            </a:r>
          </a:p>
        </p:txBody>
      </p:sp>
      <p:sp>
        <p:nvSpPr>
          <p:cNvPr id="12" name="TextBox 11">
            <a:extLst>
              <a:ext uri="{FF2B5EF4-FFF2-40B4-BE49-F238E27FC236}">
                <a16:creationId xmlns:a16="http://schemas.microsoft.com/office/drawing/2014/main" id="{1059F0DA-3413-2191-147C-B616F987C1FB}"/>
              </a:ext>
            </a:extLst>
          </p:cNvPr>
          <p:cNvSpPr txBox="1"/>
          <p:nvPr/>
        </p:nvSpPr>
        <p:spPr>
          <a:xfrm>
            <a:off x="176111" y="4653568"/>
            <a:ext cx="6117195" cy="1015663"/>
          </a:xfrm>
          <a:prstGeom prst="rect">
            <a:avLst/>
          </a:prstGeom>
          <a:noFill/>
        </p:spPr>
        <p:txBody>
          <a:bodyPr wrap="square">
            <a:spAutoFit/>
          </a:bodyPr>
          <a:lstStyle/>
          <a:p>
            <a:pPr algn="just"/>
            <a:r>
              <a:rPr lang="en-GB" sz="2000" b="1" dirty="0">
                <a:solidFill>
                  <a:schemeClr val="bg1"/>
                </a:solidFill>
                <a:latin typeface="Book Antiqua" panose="02040602050305030304" pitchFamily="18" charset="0"/>
              </a:rPr>
              <a:t>RRR is defined </a:t>
            </a:r>
            <a:r>
              <a:rPr lang="en-GB" sz="2000" dirty="0">
                <a:solidFill>
                  <a:schemeClr val="bg1"/>
                </a:solidFill>
                <a:latin typeface="Book Antiqua" panose="02040602050305030304" pitchFamily="18" charset="0"/>
              </a:rPr>
              <a:t>as the ratio of the resistivity of copper at room temperature (300 K) to its resistivity at a very low temperature (typically 4.2 K):</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4C6305AA-1B8B-DA78-E1D5-4B49441539A6}"/>
                  </a:ext>
                </a:extLst>
              </p:cNvPr>
              <p:cNvSpPr txBox="1"/>
              <p:nvPr/>
            </p:nvSpPr>
            <p:spPr>
              <a:xfrm>
                <a:off x="1627435" y="5767519"/>
                <a:ext cx="2217515" cy="628955"/>
              </a:xfrm>
              <a:prstGeom prst="rect">
                <a:avLst/>
              </a:prstGeom>
              <a:noFill/>
            </p:spPr>
            <p:txBody>
              <a:bodyPr wrap="square" lIns="0" tIns="0" rIns="0" bIns="0" rtlCol="0">
                <a:spAutoFit/>
              </a:bodyPr>
              <a:lstStyle/>
              <a:p>
                <a14:m>
                  <m:oMath xmlns:m="http://schemas.openxmlformats.org/officeDocument/2006/math">
                    <m:r>
                      <a:rPr lang="en-US" sz="2800" b="0" i="1" smtClean="0">
                        <a:solidFill>
                          <a:schemeClr val="bg1"/>
                        </a:solidFill>
                        <a:latin typeface="Cambria Math" panose="02040503050406030204" pitchFamily="18" charset="0"/>
                      </a:rPr>
                      <m:t>𝑅𝑅𝑅</m:t>
                    </m:r>
                    <m:r>
                      <a:rPr lang="en-US" sz="2800" b="0" i="1" smtClean="0">
                        <a:solidFill>
                          <a:schemeClr val="bg1"/>
                        </a:solidFill>
                        <a:latin typeface="Cambria Math" panose="02040503050406030204" pitchFamily="18" charset="0"/>
                      </a:rPr>
                      <m:t>=</m:t>
                    </m:r>
                  </m:oMath>
                </a14:m>
                <a:r>
                  <a:rPr lang="en-GB" sz="2800" dirty="0">
                    <a:solidFill>
                      <a:schemeClr val="bg1"/>
                    </a:solidFill>
                    <a:latin typeface="Book Antiqua" panose="02040602050305030304" pitchFamily="18" charset="0"/>
                  </a:rPr>
                  <a:t> </a:t>
                </a:r>
                <a14:m>
                  <m:oMath xmlns:m="http://schemas.openxmlformats.org/officeDocument/2006/math">
                    <m:f>
                      <m:fPr>
                        <m:ctrlPr>
                          <a:rPr lang="en-GB" sz="2800" i="1" dirty="0" smtClean="0">
                            <a:solidFill>
                              <a:schemeClr val="bg1"/>
                            </a:solidFill>
                            <a:latin typeface="Cambria Math" panose="02040503050406030204" pitchFamily="18" charset="0"/>
                          </a:rPr>
                        </m:ctrlPr>
                      </m:fPr>
                      <m:num>
                        <m:sSub>
                          <m:sSubPr>
                            <m:ctrlPr>
                              <a:rPr lang="en-GB" sz="2800" i="1" dirty="0" smtClean="0">
                                <a:solidFill>
                                  <a:schemeClr val="bg1"/>
                                </a:solidFill>
                                <a:latin typeface="Cambria Math" panose="02040503050406030204" pitchFamily="18" charset="0"/>
                              </a:rPr>
                            </m:ctrlPr>
                          </m:sSubPr>
                          <m:e>
                            <m:r>
                              <a:rPr lang="en-GB" sz="2800" i="1" dirty="0" smtClean="0">
                                <a:solidFill>
                                  <a:schemeClr val="bg1"/>
                                </a:solidFill>
                                <a:latin typeface="Cambria Math" panose="02040503050406030204" pitchFamily="18" charset="0"/>
                                <a:ea typeface="Cambria Math" panose="02040503050406030204" pitchFamily="18" charset="0"/>
                              </a:rPr>
                              <m:t>𝜌</m:t>
                            </m:r>
                          </m:e>
                          <m:sub>
                            <m:r>
                              <a:rPr lang="en-US" sz="2800" b="0" i="1" dirty="0" smtClean="0">
                                <a:solidFill>
                                  <a:schemeClr val="bg1"/>
                                </a:solidFill>
                                <a:latin typeface="Cambria Math" panose="02040503050406030204" pitchFamily="18" charset="0"/>
                              </a:rPr>
                              <m:t>300</m:t>
                            </m:r>
                            <m:r>
                              <a:rPr lang="en-US" sz="2800" b="0" i="1" dirty="0" smtClean="0">
                                <a:solidFill>
                                  <a:schemeClr val="bg1"/>
                                </a:solidFill>
                                <a:latin typeface="Cambria Math" panose="02040503050406030204" pitchFamily="18" charset="0"/>
                              </a:rPr>
                              <m:t>𝐾</m:t>
                            </m:r>
                          </m:sub>
                        </m:sSub>
                      </m:num>
                      <m:den>
                        <m:sSub>
                          <m:sSubPr>
                            <m:ctrlPr>
                              <a:rPr lang="en-GB" sz="2800" i="1" dirty="0" smtClean="0">
                                <a:solidFill>
                                  <a:schemeClr val="bg1"/>
                                </a:solidFill>
                                <a:latin typeface="Cambria Math" panose="02040503050406030204" pitchFamily="18" charset="0"/>
                              </a:rPr>
                            </m:ctrlPr>
                          </m:sSubPr>
                          <m:e>
                            <m:r>
                              <a:rPr lang="en-GB" sz="2800" i="1" dirty="0" smtClean="0">
                                <a:solidFill>
                                  <a:schemeClr val="bg1"/>
                                </a:solidFill>
                                <a:latin typeface="Cambria Math" panose="02040503050406030204" pitchFamily="18" charset="0"/>
                                <a:ea typeface="Cambria Math" panose="02040503050406030204" pitchFamily="18" charset="0"/>
                              </a:rPr>
                              <m:t>𝜌</m:t>
                            </m:r>
                          </m:e>
                          <m:sub>
                            <m:r>
                              <a:rPr lang="en-US" sz="2800" b="0" i="1" dirty="0" smtClean="0">
                                <a:solidFill>
                                  <a:schemeClr val="bg1"/>
                                </a:solidFill>
                                <a:latin typeface="Cambria Math" panose="02040503050406030204" pitchFamily="18" charset="0"/>
                              </a:rPr>
                              <m:t>4.2</m:t>
                            </m:r>
                            <m:r>
                              <a:rPr lang="en-US" sz="2800" b="0" i="1" dirty="0" smtClean="0">
                                <a:solidFill>
                                  <a:schemeClr val="bg1"/>
                                </a:solidFill>
                                <a:latin typeface="Cambria Math" panose="02040503050406030204" pitchFamily="18" charset="0"/>
                              </a:rPr>
                              <m:t>𝐾</m:t>
                            </m:r>
                          </m:sub>
                        </m:sSub>
                      </m:den>
                    </m:f>
                  </m:oMath>
                </a14:m>
                <a:endParaRPr lang="en-GB" sz="2800" dirty="0">
                  <a:solidFill>
                    <a:schemeClr val="bg1"/>
                  </a:solidFill>
                  <a:latin typeface="Book Antiqua" panose="02040602050305030304" pitchFamily="18" charset="0"/>
                </a:endParaRPr>
              </a:p>
            </p:txBody>
          </p:sp>
        </mc:Choice>
        <mc:Fallback>
          <p:sp>
            <p:nvSpPr>
              <p:cNvPr id="13" name="TextBox 12">
                <a:extLst>
                  <a:ext uri="{FF2B5EF4-FFF2-40B4-BE49-F238E27FC236}">
                    <a16:creationId xmlns:a16="http://schemas.microsoft.com/office/drawing/2014/main" id="{4C6305AA-1B8B-DA78-E1D5-4B49441539A6}"/>
                  </a:ext>
                </a:extLst>
              </p:cNvPr>
              <p:cNvSpPr txBox="1">
                <a:spLocks noRot="1" noChangeAspect="1" noMove="1" noResize="1" noEditPoints="1" noAdjustHandles="1" noChangeArrowheads="1" noChangeShapeType="1" noTextEdit="1"/>
              </p:cNvSpPr>
              <p:nvPr/>
            </p:nvSpPr>
            <p:spPr>
              <a:xfrm>
                <a:off x="1627435" y="5767519"/>
                <a:ext cx="2217515" cy="628955"/>
              </a:xfrm>
              <a:prstGeom prst="rect">
                <a:avLst/>
              </a:prstGeom>
              <a:blipFill>
                <a:blip r:embed="rId4"/>
                <a:stretch>
                  <a:fillRect l="-5714" b="-14000"/>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41E6CA91-C251-A1CB-D08B-D622D68F3106}"/>
              </a:ext>
            </a:extLst>
          </p:cNvPr>
          <p:cNvSpPr txBox="1"/>
          <p:nvPr/>
        </p:nvSpPr>
        <p:spPr>
          <a:xfrm>
            <a:off x="6484517" y="2841957"/>
            <a:ext cx="3691806" cy="523220"/>
          </a:xfrm>
          <a:prstGeom prst="rect">
            <a:avLst/>
          </a:prstGeom>
          <a:noFill/>
        </p:spPr>
        <p:txBody>
          <a:bodyPr wrap="square">
            <a:spAutoFit/>
          </a:bodyPr>
          <a:lstStyle/>
          <a:p>
            <a:pPr algn="ctr"/>
            <a:r>
              <a:rPr lang="en-GB" sz="1400" dirty="0">
                <a:solidFill>
                  <a:schemeClr val="bg1"/>
                </a:solidFill>
                <a:latin typeface="Book Antiqua" panose="02040602050305030304" pitchFamily="18" charset="0"/>
              </a:rPr>
              <a:t>This measurement is ideally performed during the magnet's warm-up. </a:t>
            </a:r>
          </a:p>
        </p:txBody>
      </p:sp>
      <p:pic>
        <p:nvPicPr>
          <p:cNvPr id="2050" name="Picture 2">
            <a:extLst>
              <a:ext uri="{FF2B5EF4-FFF2-40B4-BE49-F238E27FC236}">
                <a16:creationId xmlns:a16="http://schemas.microsoft.com/office/drawing/2014/main" id="{376CFC54-F343-06A2-A8A5-DE7D674854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1844" y="3936963"/>
            <a:ext cx="3782714" cy="2521809"/>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EE1B66F9-DCE6-4CE5-43F5-422628409F27}"/>
              </a:ext>
            </a:extLst>
          </p:cNvPr>
          <p:cNvSpPr txBox="1"/>
          <p:nvPr/>
        </p:nvSpPr>
        <p:spPr>
          <a:xfrm>
            <a:off x="4495145" y="5767519"/>
            <a:ext cx="2959259" cy="830997"/>
          </a:xfrm>
          <a:prstGeom prst="rect">
            <a:avLst/>
          </a:prstGeom>
          <a:solidFill>
            <a:schemeClr val="tx1"/>
          </a:solidFill>
        </p:spPr>
        <p:txBody>
          <a:bodyPr wrap="square">
            <a:spAutoFit/>
          </a:bodyPr>
          <a:lstStyle/>
          <a:p>
            <a:pPr algn="just"/>
            <a:r>
              <a:rPr lang="en-GB" sz="1600" b="1" i="1" dirty="0">
                <a:solidFill>
                  <a:schemeClr val="bg1"/>
                </a:solidFill>
                <a:latin typeface="Book Antiqua" panose="02040602050305030304" pitchFamily="18" charset="0"/>
              </a:rPr>
              <a:t>High RRR</a:t>
            </a:r>
            <a:r>
              <a:rPr lang="en-GB" sz="1600" i="1" dirty="0">
                <a:solidFill>
                  <a:schemeClr val="bg1"/>
                </a:solidFill>
                <a:latin typeface="Book Antiqua" panose="02040602050305030304" pitchFamily="18" charset="0"/>
              </a:rPr>
              <a:t> in copper it indicates </a:t>
            </a:r>
            <a:r>
              <a:rPr lang="en-GB" sz="1600" i="1" dirty="0">
                <a:solidFill>
                  <a:schemeClr val="accent2"/>
                </a:solidFill>
                <a:latin typeface="Book Antiqua" panose="02040602050305030304" pitchFamily="18" charset="0"/>
              </a:rPr>
              <a:t>purity and lack of defects </a:t>
            </a:r>
            <a:r>
              <a:rPr lang="en-GB" sz="1600" i="1" dirty="0">
                <a:solidFill>
                  <a:schemeClr val="bg1"/>
                </a:solidFill>
                <a:latin typeface="Book Antiqua" panose="02040602050305030304" pitchFamily="18" charset="0"/>
              </a:rPr>
              <a:t>so low resistivity at low temperatures.</a:t>
            </a:r>
          </a:p>
        </p:txBody>
      </p:sp>
      <p:sp>
        <p:nvSpPr>
          <p:cNvPr id="26" name="TextBox 25">
            <a:extLst>
              <a:ext uri="{FF2B5EF4-FFF2-40B4-BE49-F238E27FC236}">
                <a16:creationId xmlns:a16="http://schemas.microsoft.com/office/drawing/2014/main" id="{8179DBE6-AB38-886F-28E9-26BF0D62E826}"/>
              </a:ext>
            </a:extLst>
          </p:cNvPr>
          <p:cNvSpPr txBox="1"/>
          <p:nvPr/>
        </p:nvSpPr>
        <p:spPr>
          <a:xfrm>
            <a:off x="176112" y="3061456"/>
            <a:ext cx="6186406" cy="1631216"/>
          </a:xfrm>
          <a:prstGeom prst="rect">
            <a:avLst/>
          </a:prstGeom>
          <a:noFill/>
        </p:spPr>
        <p:txBody>
          <a:bodyPr wrap="square">
            <a:spAutoFit/>
          </a:bodyPr>
          <a:lstStyle/>
          <a:p>
            <a:pPr algn="just"/>
            <a:r>
              <a:rPr lang="en-GB" sz="2000" dirty="0">
                <a:solidFill>
                  <a:schemeClr val="bg1"/>
                </a:solidFill>
                <a:latin typeface="Book Antiqua" panose="02040602050305030304" pitchFamily="18" charset="0"/>
              </a:rPr>
              <a:t>Quench Propagation: During a quench, low-resistivity </a:t>
            </a:r>
            <a:r>
              <a:rPr lang="en-GB" sz="2000" b="1" dirty="0">
                <a:solidFill>
                  <a:schemeClr val="accent2"/>
                </a:solidFill>
                <a:latin typeface="Book Antiqua" panose="02040602050305030304" pitchFamily="18" charset="0"/>
              </a:rPr>
              <a:t>copper quickly conducts heat away </a:t>
            </a:r>
            <a:r>
              <a:rPr lang="en-GB" sz="2000" dirty="0">
                <a:solidFill>
                  <a:schemeClr val="bg1"/>
                </a:solidFill>
                <a:latin typeface="Book Antiqua" panose="02040602050305030304" pitchFamily="18" charset="0"/>
              </a:rPr>
              <a:t>from the hot spot, preventing excessive temperature rise and spreading the quench more evenly across the magnet.</a:t>
            </a:r>
          </a:p>
        </p:txBody>
      </p:sp>
      <p:sp>
        <p:nvSpPr>
          <p:cNvPr id="28" name="TextBox 27">
            <a:extLst>
              <a:ext uri="{FF2B5EF4-FFF2-40B4-BE49-F238E27FC236}">
                <a16:creationId xmlns:a16="http://schemas.microsoft.com/office/drawing/2014/main" id="{AA75516C-9CD7-6C24-6707-DB92F352C607}"/>
              </a:ext>
            </a:extLst>
          </p:cNvPr>
          <p:cNvSpPr txBox="1"/>
          <p:nvPr/>
        </p:nvSpPr>
        <p:spPr>
          <a:xfrm>
            <a:off x="7880233" y="5973420"/>
            <a:ext cx="3036123" cy="369332"/>
          </a:xfrm>
          <a:prstGeom prst="rect">
            <a:avLst/>
          </a:prstGeom>
          <a:noFill/>
        </p:spPr>
        <p:txBody>
          <a:bodyPr wrap="square">
            <a:spAutoFit/>
          </a:bodyPr>
          <a:lstStyle/>
          <a:p>
            <a:r>
              <a:rPr lang="en-GB" dirty="0" err="1">
                <a:solidFill>
                  <a:schemeClr val="bg1"/>
                </a:solidFill>
                <a:latin typeface="Book Antiqua" panose="02040602050305030304" pitchFamily="18" charset="0"/>
              </a:rPr>
              <a:t>us.flukecal.com</a:t>
            </a:r>
            <a:endParaRPr lang="en-GB" dirty="0">
              <a:solidFill>
                <a:schemeClr val="bg1"/>
              </a:solidFill>
              <a:latin typeface="Book Antiqua" panose="02040602050305030304" pitchFamily="18" charset="0"/>
            </a:endParaRPr>
          </a:p>
        </p:txBody>
      </p:sp>
      <p:sp>
        <p:nvSpPr>
          <p:cNvPr id="5" name="TextBox 4">
            <a:extLst>
              <a:ext uri="{FF2B5EF4-FFF2-40B4-BE49-F238E27FC236}">
                <a16:creationId xmlns:a16="http://schemas.microsoft.com/office/drawing/2014/main" id="{E151D050-F559-905F-BFFD-321C73A6F51A}"/>
              </a:ext>
            </a:extLst>
          </p:cNvPr>
          <p:cNvSpPr txBox="1"/>
          <p:nvPr/>
        </p:nvSpPr>
        <p:spPr>
          <a:xfrm>
            <a:off x="191210" y="2095671"/>
            <a:ext cx="6102096" cy="1015663"/>
          </a:xfrm>
          <a:prstGeom prst="rect">
            <a:avLst/>
          </a:prstGeom>
          <a:noFill/>
        </p:spPr>
        <p:txBody>
          <a:bodyPr wrap="square">
            <a:spAutoFit/>
          </a:bodyPr>
          <a:lstStyle/>
          <a:p>
            <a:pPr algn="just"/>
            <a:r>
              <a:rPr lang="en-GB" sz="2000" dirty="0">
                <a:solidFill>
                  <a:schemeClr val="bg1"/>
                </a:solidFill>
                <a:latin typeface="Book Antiqua" panose="02040602050305030304" pitchFamily="18" charset="0"/>
              </a:rPr>
              <a:t>Stabilization: During transitions to a resistive state, the </a:t>
            </a:r>
            <a:r>
              <a:rPr lang="en-GB" sz="2000" b="1" dirty="0">
                <a:solidFill>
                  <a:schemeClr val="accent2"/>
                </a:solidFill>
                <a:latin typeface="Book Antiqua" panose="02040602050305030304" pitchFamily="18" charset="0"/>
              </a:rPr>
              <a:t>copper layer carries the curren</a:t>
            </a:r>
            <a:r>
              <a:rPr lang="en-GB" sz="2000" dirty="0">
                <a:solidFill>
                  <a:schemeClr val="accent2"/>
                </a:solidFill>
                <a:latin typeface="Book Antiqua" panose="02040602050305030304" pitchFamily="18" charset="0"/>
              </a:rPr>
              <a:t>t </a:t>
            </a:r>
            <a:r>
              <a:rPr lang="en-GB" sz="2000" dirty="0">
                <a:solidFill>
                  <a:schemeClr val="bg1"/>
                </a:solidFill>
                <a:latin typeface="Book Antiqua" panose="02040602050305030304" pitchFamily="18" charset="0"/>
              </a:rPr>
              <a:t>and dissipates the heat. </a:t>
            </a:r>
          </a:p>
        </p:txBody>
      </p:sp>
      <p:pic>
        <p:nvPicPr>
          <p:cNvPr id="6" name="Picture 2" descr="CERN Logo and symbol, meaning, history, PNG, brand">
            <a:extLst>
              <a:ext uri="{FF2B5EF4-FFF2-40B4-BE49-F238E27FC236}">
                <a16:creationId xmlns:a16="http://schemas.microsoft.com/office/drawing/2014/main" id="{1A40A6E7-794E-1815-4429-7672CBF91B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59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 name="TextBox 1">
            <a:extLst>
              <a:ext uri="{FF2B5EF4-FFF2-40B4-BE49-F238E27FC236}">
                <a16:creationId xmlns:a16="http://schemas.microsoft.com/office/drawing/2014/main" id="{4CC24151-63C1-109F-C3F4-39EC3D9AA8D3}"/>
              </a:ext>
            </a:extLst>
          </p:cNvPr>
          <p:cNvSpPr txBox="1"/>
          <p:nvPr/>
        </p:nvSpPr>
        <p:spPr>
          <a:xfrm>
            <a:off x="205471" y="513772"/>
            <a:ext cx="6508377"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cap="all" dirty="0">
                <a:solidFill>
                  <a:schemeClr val="bg1"/>
                </a:solidFill>
                <a:latin typeface="Book Antiqua" panose="02040602050305030304" pitchFamily="18" charset="0"/>
                <a:ea typeface="+mj-ea"/>
                <a:cs typeface="+mj-cs"/>
              </a:rPr>
              <a:t>Strain measurement </a:t>
            </a:r>
          </a:p>
        </p:txBody>
      </p:sp>
      <p:sp>
        <p:nvSpPr>
          <p:cNvPr id="9" name="TextBox 8">
            <a:extLst>
              <a:ext uri="{FF2B5EF4-FFF2-40B4-BE49-F238E27FC236}">
                <a16:creationId xmlns:a16="http://schemas.microsoft.com/office/drawing/2014/main" id="{9AEB07B7-E20A-9FC8-383A-5A951BAC57B4}"/>
              </a:ext>
            </a:extLst>
          </p:cNvPr>
          <p:cNvSpPr txBox="1"/>
          <p:nvPr/>
        </p:nvSpPr>
        <p:spPr>
          <a:xfrm>
            <a:off x="184842" y="2124871"/>
            <a:ext cx="6480756" cy="4154984"/>
          </a:xfrm>
          <a:prstGeom prst="rect">
            <a:avLst/>
          </a:prstGeom>
          <a:noFill/>
        </p:spPr>
        <p:txBody>
          <a:bodyPr wrap="square">
            <a:spAutoFit/>
          </a:bodyPr>
          <a:lstStyle/>
          <a:p>
            <a:pPr algn="just"/>
            <a:r>
              <a:rPr lang="en-GB" sz="2200" dirty="0">
                <a:solidFill>
                  <a:schemeClr val="bg1"/>
                </a:solidFill>
                <a:latin typeface="Book Antiqua" panose="02040602050305030304" pitchFamily="18" charset="0"/>
              </a:rPr>
              <a:t>Electromagnetic forces can induce mechanical stresses</a:t>
            </a:r>
            <a:r>
              <a:rPr lang="en-GB" sz="2200" dirty="0">
                <a:solidFill>
                  <a:schemeClr val="accent2"/>
                </a:solidFill>
                <a:latin typeface="Book Antiqua" panose="02040602050305030304" pitchFamily="18" charset="0"/>
              </a:rPr>
              <a:t> </a:t>
            </a:r>
            <a:r>
              <a:rPr lang="en-GB" sz="2200" dirty="0">
                <a:solidFill>
                  <a:schemeClr val="bg1"/>
                </a:solidFill>
                <a:latin typeface="Book Antiqua" panose="02040602050305030304" pitchFamily="18" charset="0"/>
              </a:rPr>
              <a:t>that may induce deformations and so </a:t>
            </a:r>
            <a:r>
              <a:rPr lang="en-GB" sz="2200" dirty="0">
                <a:solidFill>
                  <a:schemeClr val="accent2"/>
                </a:solidFill>
                <a:latin typeface="Book Antiqua" panose="02040602050305030304" pitchFamily="18" charset="0"/>
              </a:rPr>
              <a:t>impact the filed quality</a:t>
            </a:r>
            <a:r>
              <a:rPr lang="en-GB" sz="2200" dirty="0">
                <a:solidFill>
                  <a:schemeClr val="bg1"/>
                </a:solidFill>
                <a:latin typeface="Book Antiqua" panose="02040602050305030304" pitchFamily="18" charset="0"/>
              </a:rPr>
              <a:t> often of a key importance.</a:t>
            </a:r>
          </a:p>
          <a:p>
            <a:pPr algn="just"/>
            <a:endParaRPr lang="en-GB" sz="2200" dirty="0">
              <a:solidFill>
                <a:schemeClr val="bg1"/>
              </a:solidFill>
              <a:latin typeface="Book Antiqua" panose="02040602050305030304" pitchFamily="18" charset="0"/>
            </a:endParaRPr>
          </a:p>
          <a:p>
            <a:pPr algn="just"/>
            <a:r>
              <a:rPr lang="en-GB" sz="2200" dirty="0">
                <a:solidFill>
                  <a:schemeClr val="bg1"/>
                </a:solidFill>
                <a:latin typeface="Book Antiqua" panose="02040602050305030304" pitchFamily="18" charset="0"/>
              </a:rPr>
              <a:t>Superconducting materials are sensitive to strain. Even small amounts of </a:t>
            </a:r>
            <a:r>
              <a:rPr lang="en-GB" sz="2200" dirty="0">
                <a:solidFill>
                  <a:schemeClr val="accent2"/>
                </a:solidFill>
                <a:latin typeface="Book Antiqua" panose="02040602050305030304" pitchFamily="18" charset="0"/>
              </a:rPr>
              <a:t>strain can alter their performance</a:t>
            </a:r>
            <a:r>
              <a:rPr lang="en-GB" sz="2200" dirty="0">
                <a:solidFill>
                  <a:schemeClr val="bg1"/>
                </a:solidFill>
                <a:latin typeface="Book Antiqua" panose="02040602050305030304" pitchFamily="18" charset="0"/>
              </a:rPr>
              <a:t>).</a:t>
            </a:r>
          </a:p>
          <a:p>
            <a:pPr algn="just"/>
            <a:r>
              <a:rPr lang="en-GB" sz="2200" dirty="0">
                <a:solidFill>
                  <a:schemeClr val="bg1"/>
                </a:solidFill>
                <a:latin typeface="Book Antiqua" panose="02040602050305030304" pitchFamily="18" charset="0"/>
              </a:rPr>
              <a:t>Monitoring strain helps in understanding the performance limits.</a:t>
            </a:r>
          </a:p>
          <a:p>
            <a:pPr algn="just"/>
            <a:endParaRPr lang="en-GB" sz="2200" dirty="0">
              <a:solidFill>
                <a:schemeClr val="bg1"/>
              </a:solidFill>
              <a:latin typeface="Book Antiqua" panose="02040602050305030304" pitchFamily="18" charset="0"/>
            </a:endParaRPr>
          </a:p>
          <a:p>
            <a:pPr algn="just"/>
            <a:r>
              <a:rPr lang="en-GB" sz="2200" dirty="0">
                <a:solidFill>
                  <a:schemeClr val="bg1"/>
                </a:solidFill>
                <a:latin typeface="Book Antiqua" panose="02040602050305030304" pitchFamily="18" charset="0"/>
              </a:rPr>
              <a:t>Strain measurements can detect early signs of </a:t>
            </a:r>
            <a:r>
              <a:rPr lang="en-GB" sz="2200" dirty="0">
                <a:solidFill>
                  <a:schemeClr val="accent2"/>
                </a:solidFill>
                <a:latin typeface="Book Antiqua" panose="02040602050305030304" pitchFamily="18" charset="0"/>
              </a:rPr>
              <a:t>mechanical instability </a:t>
            </a:r>
            <a:r>
              <a:rPr lang="en-GB" sz="2200" dirty="0">
                <a:solidFill>
                  <a:schemeClr val="bg1"/>
                </a:solidFill>
                <a:latin typeface="Book Antiqua" panose="02040602050305030304" pitchFamily="18" charset="0"/>
              </a:rPr>
              <a:t>that might lead to a quench</a:t>
            </a:r>
          </a:p>
        </p:txBody>
      </p:sp>
      <p:pic>
        <p:nvPicPr>
          <p:cNvPr id="3" name="Picture 2" descr="A picture containing text, electronics, circuit&#10;&#10;Description automatically generated">
            <a:extLst>
              <a:ext uri="{FF2B5EF4-FFF2-40B4-BE49-F238E27FC236}">
                <a16:creationId xmlns:a16="http://schemas.microsoft.com/office/drawing/2014/main" id="{2E407A97-B3AF-E86B-6FEE-6C63762B802E}"/>
              </a:ext>
            </a:extLst>
          </p:cNvPr>
          <p:cNvPicPr>
            <a:picLocks noChangeAspect="1"/>
          </p:cNvPicPr>
          <p:nvPr/>
        </p:nvPicPr>
        <p:blipFill>
          <a:blip r:embed="rId3"/>
          <a:stretch>
            <a:fillRect/>
          </a:stretch>
        </p:blipFill>
        <p:spPr>
          <a:xfrm>
            <a:off x="7995178" y="3664769"/>
            <a:ext cx="3656045" cy="2742034"/>
          </a:xfrm>
          <a:prstGeom prst="rect">
            <a:avLst/>
          </a:prstGeom>
        </p:spPr>
      </p:pic>
      <p:sp>
        <p:nvSpPr>
          <p:cNvPr id="5" name="TextBox 4">
            <a:extLst>
              <a:ext uri="{FF2B5EF4-FFF2-40B4-BE49-F238E27FC236}">
                <a16:creationId xmlns:a16="http://schemas.microsoft.com/office/drawing/2014/main" id="{C0EC52AA-3BA1-45D2-9932-B453CBBE3B14}"/>
              </a:ext>
            </a:extLst>
          </p:cNvPr>
          <p:cNvSpPr txBox="1"/>
          <p:nvPr/>
        </p:nvSpPr>
        <p:spPr>
          <a:xfrm>
            <a:off x="8429733" y="5967500"/>
            <a:ext cx="3020045" cy="369332"/>
          </a:xfrm>
          <a:prstGeom prst="rect">
            <a:avLst/>
          </a:prstGeom>
          <a:noFill/>
        </p:spPr>
        <p:txBody>
          <a:bodyPr wrap="square">
            <a:spAutoFit/>
          </a:bodyPr>
          <a:lstStyle/>
          <a:p>
            <a:pPr lvl="0" algn="ctr"/>
            <a:r>
              <a:rPr lang="en-US" dirty="0">
                <a:solidFill>
                  <a:schemeClr val="bg1"/>
                </a:solidFill>
                <a:latin typeface="Book Antiqua" panose="02040602050305030304" pitchFamily="18" charset="0"/>
              </a:rPr>
              <a:t>Electrical strain gauges</a:t>
            </a:r>
          </a:p>
        </p:txBody>
      </p:sp>
      <p:sp>
        <p:nvSpPr>
          <p:cNvPr id="13" name="TextBox 12">
            <a:extLst>
              <a:ext uri="{FF2B5EF4-FFF2-40B4-BE49-F238E27FC236}">
                <a16:creationId xmlns:a16="http://schemas.microsoft.com/office/drawing/2014/main" id="{6D00DB44-BA29-BF5E-54AF-3B8B7F3810C9}"/>
              </a:ext>
            </a:extLst>
          </p:cNvPr>
          <p:cNvSpPr txBox="1"/>
          <p:nvPr/>
        </p:nvSpPr>
        <p:spPr>
          <a:xfrm>
            <a:off x="3060191" y="1649022"/>
            <a:ext cx="3296159" cy="369332"/>
          </a:xfrm>
          <a:prstGeom prst="rect">
            <a:avLst/>
          </a:prstGeom>
          <a:noFill/>
        </p:spPr>
        <p:txBody>
          <a:bodyPr wrap="none" rtlCol="0">
            <a:spAutoFit/>
          </a:bodyPr>
          <a:lstStyle/>
          <a:p>
            <a:r>
              <a:rPr lang="en-GB" dirty="0">
                <a:solidFill>
                  <a:schemeClr val="bg1"/>
                </a:solidFill>
              </a:rPr>
              <a:t>See talk of Susana, </a:t>
            </a:r>
            <a:r>
              <a:rPr lang="en-GB" dirty="0">
                <a:solidFill>
                  <a:schemeClr val="accent2"/>
                </a:solidFill>
              </a:rPr>
              <a:t>Michael, Erica</a:t>
            </a:r>
          </a:p>
        </p:txBody>
      </p:sp>
      <p:pic>
        <p:nvPicPr>
          <p:cNvPr id="14" name="Picture 13">
            <a:extLst>
              <a:ext uri="{FF2B5EF4-FFF2-40B4-BE49-F238E27FC236}">
                <a16:creationId xmlns:a16="http://schemas.microsoft.com/office/drawing/2014/main" id="{D154ADDE-4BF5-8756-D05B-F51A7F8BE0C8}"/>
              </a:ext>
            </a:extLst>
          </p:cNvPr>
          <p:cNvPicPr/>
          <p:nvPr/>
        </p:nvPicPr>
        <p:blipFill rotWithShape="1">
          <a:blip r:embed="rId4" r:link="rId5">
            <a:extLst>
              <a:ext uri="{28A0092B-C50C-407E-A947-70E740481C1C}">
                <a14:useLocalDpi xmlns:a14="http://schemas.microsoft.com/office/drawing/2010/main" val="0"/>
              </a:ext>
            </a:extLst>
          </a:blip>
          <a:srcRect r="49877"/>
          <a:stretch>
            <a:fillRect/>
          </a:stretch>
        </p:blipFill>
        <p:spPr bwMode="auto">
          <a:xfrm>
            <a:off x="6533969" y="228236"/>
            <a:ext cx="3791528" cy="3058599"/>
          </a:xfrm>
          <a:prstGeom prst="rect">
            <a:avLst/>
          </a:prstGeom>
          <a:noFill/>
        </p:spPr>
      </p:pic>
      <p:pic>
        <p:nvPicPr>
          <p:cNvPr id="15" name="Picture 2" descr="CERN Logo and symbol, meaning, history, PNG, brand">
            <a:extLst>
              <a:ext uri="{FF2B5EF4-FFF2-40B4-BE49-F238E27FC236}">
                <a16:creationId xmlns:a16="http://schemas.microsoft.com/office/drawing/2014/main" id="{B68284F0-AFDB-BE1F-9FFC-681D5129877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7702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 name="TextBox 1">
            <a:extLst>
              <a:ext uri="{FF2B5EF4-FFF2-40B4-BE49-F238E27FC236}">
                <a16:creationId xmlns:a16="http://schemas.microsoft.com/office/drawing/2014/main" id="{4CC24151-63C1-109F-C3F4-39EC3D9AA8D3}"/>
              </a:ext>
            </a:extLst>
          </p:cNvPr>
          <p:cNvSpPr txBox="1"/>
          <p:nvPr/>
        </p:nvSpPr>
        <p:spPr>
          <a:xfrm>
            <a:off x="87248" y="872662"/>
            <a:ext cx="6508377" cy="1117661"/>
          </a:xfrm>
          <a:prstGeom prst="rect">
            <a:avLst/>
          </a:prstGeom>
        </p:spPr>
        <p:txBody>
          <a:bodyPr vert="horz" lIns="91440" tIns="45720" rIns="91440" bIns="45720" rtlCol="0" anchor="ctr">
            <a:normAutofit/>
          </a:bodyPr>
          <a:lstStyle/>
          <a:p>
            <a:r>
              <a:rPr lang="en-US" sz="4000" b="1" dirty="0">
                <a:solidFill>
                  <a:schemeClr val="bg1"/>
                </a:solidFill>
                <a:latin typeface="Book Antiqua" panose="02040602050305030304" pitchFamily="18" charset="0"/>
              </a:rPr>
              <a:t>QUENCH DETECTION</a:t>
            </a:r>
          </a:p>
        </p:txBody>
      </p:sp>
      <p:sp>
        <p:nvSpPr>
          <p:cNvPr id="21523" name="TextBox 21522">
            <a:extLst>
              <a:ext uri="{FF2B5EF4-FFF2-40B4-BE49-F238E27FC236}">
                <a16:creationId xmlns:a16="http://schemas.microsoft.com/office/drawing/2014/main" id="{9BEE58CB-8547-8A75-CFF4-FBCE9D4D1518}"/>
              </a:ext>
            </a:extLst>
          </p:cNvPr>
          <p:cNvSpPr txBox="1"/>
          <p:nvPr/>
        </p:nvSpPr>
        <p:spPr>
          <a:xfrm>
            <a:off x="259631" y="3812588"/>
            <a:ext cx="4165376" cy="2308324"/>
          </a:xfrm>
          <a:prstGeom prst="rect">
            <a:avLst/>
          </a:prstGeom>
          <a:noFill/>
          <a:ln w="38100">
            <a:solidFill>
              <a:schemeClr val="accent2"/>
            </a:solidFill>
          </a:ln>
        </p:spPr>
        <p:txBody>
          <a:bodyPr wrap="square">
            <a:spAutoFit/>
          </a:bodyPr>
          <a:lstStyle/>
          <a:p>
            <a:pPr algn="ctr"/>
            <a:r>
              <a:rPr lang="en-GB" sz="2400" dirty="0">
                <a:solidFill>
                  <a:schemeClr val="bg1"/>
                </a:solidFill>
                <a:latin typeface="Book Antiqua" panose="02040602050305030304" pitchFamily="18" charset="0"/>
              </a:rPr>
              <a:t>Detecting a quench quickly allows the system to activate </a:t>
            </a:r>
            <a:r>
              <a:rPr lang="en-GB" sz="2400" b="1" dirty="0">
                <a:solidFill>
                  <a:schemeClr val="bg1"/>
                </a:solidFill>
                <a:latin typeface="Book Antiqua" panose="02040602050305030304" pitchFamily="18" charset="0"/>
              </a:rPr>
              <a:t>protection mechanisms</a:t>
            </a:r>
            <a:r>
              <a:rPr lang="en-GB" sz="2400" dirty="0">
                <a:solidFill>
                  <a:schemeClr val="bg1"/>
                </a:solidFill>
                <a:latin typeface="Book Antiqua" panose="02040602050305030304" pitchFamily="18" charset="0"/>
              </a:rPr>
              <a:t>, such as </a:t>
            </a:r>
            <a:r>
              <a:rPr lang="en-GB" sz="2400" b="1" dirty="0">
                <a:solidFill>
                  <a:schemeClr val="bg1"/>
                </a:solidFill>
                <a:latin typeface="Book Antiqua" panose="02040602050305030304" pitchFamily="18" charset="0"/>
              </a:rPr>
              <a:t>bypassing current </a:t>
            </a:r>
            <a:r>
              <a:rPr lang="en-GB" sz="2400" dirty="0">
                <a:solidFill>
                  <a:schemeClr val="bg1"/>
                </a:solidFill>
                <a:latin typeface="Book Antiqua" panose="02040602050305030304" pitchFamily="18" charset="0"/>
              </a:rPr>
              <a:t>or </a:t>
            </a:r>
            <a:r>
              <a:rPr lang="en-GB" sz="2400" b="1" dirty="0">
                <a:solidFill>
                  <a:schemeClr val="bg1"/>
                </a:solidFill>
                <a:latin typeface="Book Antiqua" panose="02040602050305030304" pitchFamily="18" charset="0"/>
              </a:rPr>
              <a:t>safely discharging </a:t>
            </a:r>
            <a:r>
              <a:rPr lang="en-GB" sz="2400" dirty="0">
                <a:solidFill>
                  <a:schemeClr val="bg1"/>
                </a:solidFill>
                <a:latin typeface="Book Antiqua" panose="02040602050305030304" pitchFamily="18" charset="0"/>
              </a:rPr>
              <a:t>the magnet.</a:t>
            </a:r>
          </a:p>
        </p:txBody>
      </p:sp>
      <p:sp>
        <p:nvSpPr>
          <p:cNvPr id="21526" name="TextBox 21525">
            <a:extLst>
              <a:ext uri="{FF2B5EF4-FFF2-40B4-BE49-F238E27FC236}">
                <a16:creationId xmlns:a16="http://schemas.microsoft.com/office/drawing/2014/main" id="{E4D695B1-31D0-5AA6-3F1B-4657865BAAA5}"/>
              </a:ext>
            </a:extLst>
          </p:cNvPr>
          <p:cNvSpPr txBox="1"/>
          <p:nvPr/>
        </p:nvSpPr>
        <p:spPr>
          <a:xfrm>
            <a:off x="0" y="2135805"/>
            <a:ext cx="6303333" cy="1323439"/>
          </a:xfrm>
          <a:prstGeom prst="rect">
            <a:avLst/>
          </a:prstGeom>
          <a:noFill/>
        </p:spPr>
        <p:txBody>
          <a:bodyPr wrap="square">
            <a:spAutoFit/>
          </a:bodyPr>
          <a:lstStyle/>
          <a:p>
            <a:pPr algn="just"/>
            <a:r>
              <a:rPr lang="en-GB" sz="2000" dirty="0">
                <a:solidFill>
                  <a:schemeClr val="bg1"/>
                </a:solidFill>
                <a:latin typeface="Book Antiqua" panose="02040602050305030304" pitchFamily="18" charset="0"/>
              </a:rPr>
              <a:t>Quench detection systems rely on monitoring various signals from the superconducting magnet. These signals can be combined in different ways to provide reliable detection of a quench. </a:t>
            </a:r>
          </a:p>
        </p:txBody>
      </p:sp>
      <p:grpSp>
        <p:nvGrpSpPr>
          <p:cNvPr id="21536" name="Group 21535">
            <a:extLst>
              <a:ext uri="{FF2B5EF4-FFF2-40B4-BE49-F238E27FC236}">
                <a16:creationId xmlns:a16="http://schemas.microsoft.com/office/drawing/2014/main" id="{52316A67-2F47-50DD-60CC-EA2856CB6C84}"/>
              </a:ext>
            </a:extLst>
          </p:cNvPr>
          <p:cNvGrpSpPr/>
          <p:nvPr/>
        </p:nvGrpSpPr>
        <p:grpSpPr>
          <a:xfrm>
            <a:off x="6513615" y="285862"/>
            <a:ext cx="5678387" cy="2971489"/>
            <a:chOff x="6513615" y="285862"/>
            <a:chExt cx="5678387" cy="2971489"/>
          </a:xfrm>
        </p:grpSpPr>
        <p:pic>
          <p:nvPicPr>
            <p:cNvPr id="21528" name="Picture 21527">
              <a:extLst>
                <a:ext uri="{FF2B5EF4-FFF2-40B4-BE49-F238E27FC236}">
                  <a16:creationId xmlns:a16="http://schemas.microsoft.com/office/drawing/2014/main" id="{E4924E23-22A8-DE30-9230-EA449F31B4F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13615" y="285862"/>
              <a:ext cx="3491813" cy="2971489"/>
            </a:xfrm>
            <a:prstGeom prst="rect">
              <a:avLst/>
            </a:prstGeom>
          </p:spPr>
        </p:pic>
        <p:sp>
          <p:nvSpPr>
            <p:cNvPr id="21530" name="TextBox 21529">
              <a:extLst>
                <a:ext uri="{FF2B5EF4-FFF2-40B4-BE49-F238E27FC236}">
                  <a16:creationId xmlns:a16="http://schemas.microsoft.com/office/drawing/2014/main" id="{A158E058-87C2-998D-3EEC-11291FAF4A27}"/>
                </a:ext>
              </a:extLst>
            </p:cNvPr>
            <p:cNvSpPr txBox="1"/>
            <p:nvPr/>
          </p:nvSpPr>
          <p:spPr>
            <a:xfrm>
              <a:off x="10087440" y="285862"/>
              <a:ext cx="2104562" cy="2970044"/>
            </a:xfrm>
            <a:prstGeom prst="rect">
              <a:avLst/>
            </a:prstGeom>
            <a:solidFill>
              <a:schemeClr val="tx1"/>
            </a:solidFill>
          </p:spPr>
          <p:txBody>
            <a:bodyPr wrap="square">
              <a:spAutoFit/>
            </a:bodyPr>
            <a:lstStyle/>
            <a:p>
              <a:r>
                <a:rPr lang="en-GB" sz="1700" b="1" dirty="0">
                  <a:solidFill>
                    <a:schemeClr val="bg1"/>
                  </a:solidFill>
                  <a:latin typeface="Book Antiqua" panose="02040602050305030304" pitchFamily="18" charset="0"/>
                </a:rPr>
                <a:t>Voltage Signal</a:t>
              </a:r>
            </a:p>
            <a:p>
              <a:r>
                <a:rPr lang="en-GB" sz="1700" dirty="0">
                  <a:solidFill>
                    <a:schemeClr val="bg1"/>
                  </a:solidFill>
                  <a:latin typeface="Book Antiqua" panose="02040602050305030304" pitchFamily="18" charset="0"/>
                </a:rPr>
                <a:t>The primary method for quench detection involves monitoring the voltage across different sections of the superconducting coil and their combination.</a:t>
              </a:r>
            </a:p>
          </p:txBody>
        </p:sp>
      </p:grpSp>
      <p:grpSp>
        <p:nvGrpSpPr>
          <p:cNvPr id="21535" name="Group 21534">
            <a:extLst>
              <a:ext uri="{FF2B5EF4-FFF2-40B4-BE49-F238E27FC236}">
                <a16:creationId xmlns:a16="http://schemas.microsoft.com/office/drawing/2014/main" id="{8A919376-8A98-E491-A9ED-CB10DFA6E8B1}"/>
              </a:ext>
            </a:extLst>
          </p:cNvPr>
          <p:cNvGrpSpPr/>
          <p:nvPr/>
        </p:nvGrpSpPr>
        <p:grpSpPr>
          <a:xfrm>
            <a:off x="4533796" y="3715066"/>
            <a:ext cx="7207199" cy="2833790"/>
            <a:chOff x="4533796" y="3715066"/>
            <a:chExt cx="7207199" cy="2833790"/>
          </a:xfrm>
        </p:grpSpPr>
        <p:pic>
          <p:nvPicPr>
            <p:cNvPr id="21527" name="Picture 21526">
              <a:extLst>
                <a:ext uri="{FF2B5EF4-FFF2-40B4-BE49-F238E27FC236}">
                  <a16:creationId xmlns:a16="http://schemas.microsoft.com/office/drawing/2014/main" id="{DEA228D9-E362-6118-93C5-0DFC80AF27F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191790" y="3715066"/>
              <a:ext cx="3549205" cy="2833790"/>
            </a:xfrm>
            <a:prstGeom prst="rect">
              <a:avLst/>
            </a:prstGeom>
          </p:spPr>
        </p:pic>
        <p:sp>
          <p:nvSpPr>
            <p:cNvPr id="21532" name="TextBox 21531">
              <a:extLst>
                <a:ext uri="{FF2B5EF4-FFF2-40B4-BE49-F238E27FC236}">
                  <a16:creationId xmlns:a16="http://schemas.microsoft.com/office/drawing/2014/main" id="{7FE38C36-D29C-FCD0-C61E-2D1604FE7C7D}"/>
                </a:ext>
              </a:extLst>
            </p:cNvPr>
            <p:cNvSpPr txBox="1"/>
            <p:nvPr/>
          </p:nvSpPr>
          <p:spPr>
            <a:xfrm>
              <a:off x="4533796" y="3812588"/>
              <a:ext cx="3549205" cy="2585323"/>
            </a:xfrm>
            <a:prstGeom prst="rect">
              <a:avLst/>
            </a:prstGeom>
            <a:solidFill>
              <a:schemeClr val="tx1"/>
            </a:solidFill>
          </p:spPr>
          <p:txBody>
            <a:bodyPr wrap="square">
              <a:spAutoFit/>
            </a:bodyPr>
            <a:lstStyle/>
            <a:p>
              <a:pPr algn="r"/>
              <a:r>
                <a:rPr lang="en-GB" b="1" dirty="0">
                  <a:solidFill>
                    <a:schemeClr val="bg1"/>
                  </a:solidFill>
                  <a:latin typeface="Book Antiqua" panose="02040602050305030304" pitchFamily="18" charset="0"/>
                </a:rPr>
                <a:t>Temperature Sensors</a:t>
              </a:r>
            </a:p>
            <a:p>
              <a:pPr algn="r"/>
              <a:r>
                <a:rPr lang="en-GB" dirty="0">
                  <a:solidFill>
                    <a:schemeClr val="bg1"/>
                  </a:solidFill>
                  <a:latin typeface="Book Antiqua" panose="02040602050305030304" pitchFamily="18" charset="0"/>
                </a:rPr>
                <a:t>Temperature sensors (e.g., thermocouples, Optical Fibers) are placed along the magnet to detect local temperature increases due to a quench. In case of HTS where the </a:t>
              </a:r>
              <a:r>
                <a:rPr lang="en-GB" dirty="0" err="1">
                  <a:solidFill>
                    <a:schemeClr val="bg1"/>
                  </a:solidFill>
                  <a:latin typeface="Book Antiqua" panose="02040602050305030304" pitchFamily="18" charset="0"/>
                </a:rPr>
                <a:t>quecnh</a:t>
              </a:r>
              <a:r>
                <a:rPr lang="en-GB" dirty="0">
                  <a:solidFill>
                    <a:schemeClr val="bg1"/>
                  </a:solidFill>
                  <a:latin typeface="Book Antiqua" panose="02040602050305030304" pitchFamily="18" charset="0"/>
                </a:rPr>
                <a:t> propagation is slow is particularly adapted. </a:t>
              </a:r>
            </a:p>
          </p:txBody>
        </p:sp>
      </p:grpSp>
      <p:sp>
        <p:nvSpPr>
          <p:cNvPr id="3" name="TextBox 2">
            <a:extLst>
              <a:ext uri="{FF2B5EF4-FFF2-40B4-BE49-F238E27FC236}">
                <a16:creationId xmlns:a16="http://schemas.microsoft.com/office/drawing/2014/main" id="{C599086E-ECF7-A544-D1A1-2DCBEEDFAB3B}"/>
              </a:ext>
            </a:extLst>
          </p:cNvPr>
          <p:cNvSpPr txBox="1"/>
          <p:nvPr/>
        </p:nvSpPr>
        <p:spPr>
          <a:xfrm>
            <a:off x="3931464" y="1675219"/>
            <a:ext cx="222695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Tiina, Erica</a:t>
            </a:r>
          </a:p>
        </p:txBody>
      </p:sp>
      <p:pic>
        <p:nvPicPr>
          <p:cNvPr id="4" name="Picture 2" descr="CERN Logo and symbol, meaning, history, PNG, brand">
            <a:extLst>
              <a:ext uri="{FF2B5EF4-FFF2-40B4-BE49-F238E27FC236}">
                <a16:creationId xmlns:a16="http://schemas.microsoft.com/office/drawing/2014/main" id="{A0A459DF-DF03-6F19-A117-B7ED0156D4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2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CC24151-63C1-109F-C3F4-39EC3D9AA8D3}"/>
                  </a:ext>
                </a:extLst>
              </p:cNvPr>
              <p:cNvSpPr txBox="1"/>
              <p:nvPr/>
            </p:nvSpPr>
            <p:spPr>
              <a:xfrm>
                <a:off x="872067" y="3107017"/>
                <a:ext cx="2870934" cy="1117661"/>
              </a:xfrm>
              <a:prstGeom prst="rect">
                <a:avLst/>
              </a:prstGeom>
            </p:spPr>
            <p:txBody>
              <a:bodyPr vert="horz" lIns="91440" tIns="45720" rIns="91440" bIns="45720" rtlCol="0" anchor="ctr">
                <a:normAutofit fontScale="85000" lnSpcReduction="10000"/>
              </a:bodyPr>
              <a:lstStyle/>
              <a:p>
                <a:pPr/>
                <a14:m>
                  <m:oMathPara xmlns:m="http://schemas.openxmlformats.org/officeDocument/2006/math">
                    <m:oMathParaPr>
                      <m:jc m:val="centerGroup"/>
                    </m:oMathParaPr>
                    <m:oMath xmlns:m="http://schemas.openxmlformats.org/officeDocument/2006/math">
                      <m:r>
                        <a:rPr lang="en-US" sz="3200" b="0" i="1" kern="1200" smtClean="0">
                          <a:solidFill>
                            <a:schemeClr val="bg1"/>
                          </a:solidFill>
                          <a:latin typeface="Cambria Math" panose="02040503050406030204" pitchFamily="18" charset="0"/>
                          <a:ea typeface="+mj-ea"/>
                          <a:cs typeface="+mj-cs"/>
                        </a:rPr>
                        <m:t>𝐼</m:t>
                      </m:r>
                      <m:r>
                        <a:rPr lang="en-US" sz="3200" b="0" i="1" kern="1200" smtClean="0">
                          <a:solidFill>
                            <a:schemeClr val="bg1"/>
                          </a:solidFill>
                          <a:latin typeface="Cambria Math" panose="02040503050406030204" pitchFamily="18" charset="0"/>
                          <a:ea typeface="+mj-ea"/>
                          <a:cs typeface="+mj-cs"/>
                        </a:rPr>
                        <m:t>=</m:t>
                      </m:r>
                      <m:sSub>
                        <m:sSubPr>
                          <m:ctrlPr>
                            <a:rPr lang="en-US" sz="3200" b="0" i="1" kern="1200" smtClean="0">
                              <a:solidFill>
                                <a:schemeClr val="bg1"/>
                              </a:solidFill>
                              <a:latin typeface="Cambria Math" panose="02040503050406030204" pitchFamily="18" charset="0"/>
                              <a:ea typeface="+mj-ea"/>
                              <a:cs typeface="+mj-cs"/>
                            </a:rPr>
                          </m:ctrlPr>
                        </m:sSubPr>
                        <m:e>
                          <m:r>
                            <a:rPr lang="en-US" sz="3200" b="0" i="1" kern="1200" smtClean="0">
                              <a:solidFill>
                                <a:schemeClr val="bg1"/>
                              </a:solidFill>
                              <a:latin typeface="Cambria Math" panose="02040503050406030204" pitchFamily="18" charset="0"/>
                              <a:ea typeface="+mj-ea"/>
                              <a:cs typeface="+mj-cs"/>
                            </a:rPr>
                            <m:t>𝐼</m:t>
                          </m:r>
                        </m:e>
                        <m:sub>
                          <m:r>
                            <a:rPr lang="en-US" sz="3200" b="0" i="1" kern="1200" smtClean="0">
                              <a:solidFill>
                                <a:schemeClr val="bg1"/>
                              </a:solidFill>
                              <a:latin typeface="Cambria Math" panose="02040503050406030204" pitchFamily="18" charset="0"/>
                              <a:ea typeface="+mj-ea"/>
                              <a:cs typeface="+mj-cs"/>
                            </a:rPr>
                            <m:t>0</m:t>
                          </m:r>
                        </m:sub>
                      </m:sSub>
                      <m:sSup>
                        <m:sSupPr>
                          <m:ctrlPr>
                            <a:rPr lang="en-US" sz="3200" b="0" i="1" kern="1200" smtClean="0">
                              <a:solidFill>
                                <a:schemeClr val="bg1"/>
                              </a:solidFill>
                              <a:latin typeface="Cambria Math" panose="02040503050406030204" pitchFamily="18" charset="0"/>
                              <a:ea typeface="+mj-ea"/>
                              <a:cs typeface="+mj-cs"/>
                            </a:rPr>
                          </m:ctrlPr>
                        </m:sSupPr>
                        <m:e>
                          <m:r>
                            <a:rPr lang="en-US" sz="3200" b="0" i="1" kern="1200" smtClean="0">
                              <a:solidFill>
                                <a:schemeClr val="bg1"/>
                              </a:solidFill>
                              <a:latin typeface="Cambria Math" panose="02040503050406030204" pitchFamily="18" charset="0"/>
                              <a:ea typeface="+mj-ea"/>
                              <a:cs typeface="+mj-cs"/>
                            </a:rPr>
                            <m:t>𝑒</m:t>
                          </m:r>
                        </m:e>
                        <m:sup>
                          <m:r>
                            <a:rPr lang="en-US" sz="3200" b="0" i="1" kern="1200" smtClean="0">
                              <a:solidFill>
                                <a:schemeClr val="bg1"/>
                              </a:solidFill>
                              <a:latin typeface="Cambria Math" panose="02040503050406030204" pitchFamily="18" charset="0"/>
                              <a:ea typeface="+mj-ea"/>
                              <a:cs typeface="+mj-cs"/>
                            </a:rPr>
                            <m:t>−</m:t>
                          </m:r>
                          <m:f>
                            <m:fPr>
                              <m:ctrlPr>
                                <a:rPr lang="en-US" sz="3200" b="0" i="1" kern="1200" smtClean="0">
                                  <a:solidFill>
                                    <a:schemeClr val="bg1"/>
                                  </a:solidFill>
                                  <a:latin typeface="Cambria Math" panose="02040503050406030204" pitchFamily="18" charset="0"/>
                                  <a:ea typeface="+mj-ea"/>
                                  <a:cs typeface="+mj-cs"/>
                                </a:rPr>
                              </m:ctrlPr>
                            </m:fPr>
                            <m:num>
                              <m:r>
                                <a:rPr lang="en-US" sz="3200" b="0" i="1" kern="1200" smtClean="0">
                                  <a:solidFill>
                                    <a:schemeClr val="bg1"/>
                                  </a:solidFill>
                                  <a:latin typeface="Cambria Math" panose="02040503050406030204" pitchFamily="18" charset="0"/>
                                  <a:ea typeface="+mj-ea"/>
                                  <a:cs typeface="+mj-cs"/>
                                </a:rPr>
                                <m:t>𝑡</m:t>
                              </m:r>
                              <m:r>
                                <a:rPr lang="en-US" sz="3200" b="0" i="1" kern="1200" smtClean="0">
                                  <a:solidFill>
                                    <a:schemeClr val="bg1"/>
                                  </a:solidFill>
                                  <a:latin typeface="Cambria Math" panose="02040503050406030204" pitchFamily="18" charset="0"/>
                                  <a:ea typeface="+mj-ea"/>
                                  <a:cs typeface="+mj-cs"/>
                                </a:rPr>
                                <m:t>−</m:t>
                              </m:r>
                              <m:sSub>
                                <m:sSubPr>
                                  <m:ctrlPr>
                                    <a:rPr lang="en-US" sz="3200" b="0" i="1" kern="1200" smtClean="0">
                                      <a:solidFill>
                                        <a:schemeClr val="bg1"/>
                                      </a:solidFill>
                                      <a:latin typeface="Cambria Math" panose="02040503050406030204" pitchFamily="18" charset="0"/>
                                      <a:ea typeface="+mj-ea"/>
                                      <a:cs typeface="+mj-cs"/>
                                    </a:rPr>
                                  </m:ctrlPr>
                                </m:sSubPr>
                                <m:e>
                                  <m:r>
                                    <a:rPr lang="en-US" sz="3200" b="0" i="1" kern="1200" smtClean="0">
                                      <a:solidFill>
                                        <a:schemeClr val="bg1"/>
                                      </a:solidFill>
                                      <a:latin typeface="Cambria Math" panose="02040503050406030204" pitchFamily="18" charset="0"/>
                                      <a:ea typeface="+mj-ea"/>
                                      <a:cs typeface="+mj-cs"/>
                                    </a:rPr>
                                    <m:t>𝑡</m:t>
                                  </m:r>
                                </m:e>
                                <m:sub>
                                  <m:r>
                                    <a:rPr lang="en-US" sz="3200" b="0" i="1" kern="1200" smtClean="0">
                                      <a:solidFill>
                                        <a:schemeClr val="bg1"/>
                                      </a:solidFill>
                                      <a:latin typeface="Cambria Math" panose="02040503050406030204" pitchFamily="18" charset="0"/>
                                      <a:ea typeface="+mj-ea"/>
                                      <a:cs typeface="+mj-cs"/>
                                    </a:rPr>
                                    <m:t>𝑞𝑢𝑒𝑛𝑐h</m:t>
                                  </m:r>
                                </m:sub>
                              </m:sSub>
                            </m:num>
                            <m:den>
                              <m:r>
                                <a:rPr lang="en-US" sz="3200" b="0" i="1" kern="1200" smtClean="0">
                                  <a:solidFill>
                                    <a:schemeClr val="bg1"/>
                                  </a:solidFill>
                                  <a:latin typeface="Cambria Math" panose="02040503050406030204" pitchFamily="18" charset="0"/>
                                  <a:ea typeface="Cambria Math" panose="02040503050406030204" pitchFamily="18" charset="0"/>
                                  <a:cs typeface="+mj-cs"/>
                                </a:rPr>
                                <m:t>𝜏</m:t>
                              </m:r>
                            </m:den>
                          </m:f>
                        </m:sup>
                      </m:sSup>
                    </m:oMath>
                  </m:oMathPara>
                </a14:m>
                <a:endParaRPr lang="en-US" sz="3200" kern="1200" dirty="0">
                  <a:solidFill>
                    <a:schemeClr val="bg1"/>
                  </a:solidFill>
                  <a:latin typeface="Book Antiqua" panose="02040602050305030304" pitchFamily="18" charset="0"/>
                  <a:ea typeface="+mj-ea"/>
                  <a:cs typeface="+mj-cs"/>
                </a:endParaRPr>
              </a:p>
            </p:txBody>
          </p:sp>
        </mc:Choice>
        <mc:Fallback xmlns="">
          <p:sp>
            <p:nvSpPr>
              <p:cNvPr id="2" name="TextBox 1">
                <a:extLst>
                  <a:ext uri="{FF2B5EF4-FFF2-40B4-BE49-F238E27FC236}">
                    <a16:creationId xmlns:a16="http://schemas.microsoft.com/office/drawing/2014/main" id="{4CC24151-63C1-109F-C3F4-39EC3D9AA8D3}"/>
                  </a:ext>
                </a:extLst>
              </p:cNvPr>
              <p:cNvSpPr txBox="1">
                <a:spLocks noRot="1" noChangeAspect="1" noMove="1" noResize="1" noEditPoints="1" noAdjustHandles="1" noChangeArrowheads="1" noChangeShapeType="1" noTextEdit="1"/>
              </p:cNvSpPr>
              <p:nvPr/>
            </p:nvSpPr>
            <p:spPr>
              <a:xfrm>
                <a:off x="872067" y="3107017"/>
                <a:ext cx="2870934" cy="1117661"/>
              </a:xfrm>
              <a:prstGeom prst="rect">
                <a:avLst/>
              </a:prstGeo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561839EB-C821-DA85-D0D4-982DC64A7E07}"/>
              </a:ext>
            </a:extLst>
          </p:cNvPr>
          <p:cNvSpPr txBox="1"/>
          <p:nvPr/>
        </p:nvSpPr>
        <p:spPr>
          <a:xfrm>
            <a:off x="236871" y="1052679"/>
            <a:ext cx="6102626" cy="592085"/>
          </a:xfrm>
          <a:prstGeom prst="rect">
            <a:avLst/>
          </a:prstGeom>
          <a:noFill/>
        </p:spPr>
        <p:txBody>
          <a:bodyPr wrap="square">
            <a:spAutoFit/>
          </a:bodyPr>
          <a:lstStyle/>
          <a:p>
            <a:pPr>
              <a:lnSpc>
                <a:spcPct val="90000"/>
              </a:lnSpc>
              <a:spcBef>
                <a:spcPct val="0"/>
              </a:spcBef>
              <a:spcAft>
                <a:spcPts val="600"/>
              </a:spcAft>
            </a:pPr>
            <a:r>
              <a:rPr lang="en-US" sz="3600" b="1" cap="all" dirty="0">
                <a:solidFill>
                  <a:schemeClr val="bg1"/>
                </a:solidFill>
                <a:latin typeface="Book Antiqua" panose="02040602050305030304" pitchFamily="18" charset="0"/>
                <a:ea typeface="+mj-ea"/>
                <a:cs typeface="+mj-cs"/>
              </a:rPr>
              <a:t>Energy extraction</a:t>
            </a:r>
            <a:endParaRPr lang="en-US" sz="3600" b="1" kern="1200" cap="all" dirty="0">
              <a:solidFill>
                <a:schemeClr val="bg1"/>
              </a:solidFill>
              <a:latin typeface="Book Antiqua" panose="02040602050305030304" pitchFamily="18" charset="0"/>
              <a:ea typeface="+mj-ea"/>
              <a:cs typeface="+mj-cs"/>
            </a:endParaRPr>
          </a:p>
        </p:txBody>
      </p:sp>
      <p:pic>
        <p:nvPicPr>
          <p:cNvPr id="10" name="Picture 3">
            <a:extLst>
              <a:ext uri="{FF2B5EF4-FFF2-40B4-BE49-F238E27FC236}">
                <a16:creationId xmlns:a16="http://schemas.microsoft.com/office/drawing/2014/main" id="{70C7DB70-0DD8-2D10-2E57-5AEDE4A321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9823" y="3909392"/>
            <a:ext cx="3663225" cy="239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a:extLst>
              <a:ext uri="{FF2B5EF4-FFF2-40B4-BE49-F238E27FC236}">
                <a16:creationId xmlns:a16="http://schemas.microsoft.com/office/drawing/2014/main" id="{D7BB6636-9AF3-D0BD-1E0B-32A184E8B958}"/>
              </a:ext>
            </a:extLst>
          </p:cNvPr>
          <p:cNvSpPr/>
          <p:nvPr/>
        </p:nvSpPr>
        <p:spPr>
          <a:xfrm>
            <a:off x="123412" y="2061499"/>
            <a:ext cx="6216085" cy="1323439"/>
          </a:xfrm>
          <a:prstGeom prst="rect">
            <a:avLst/>
          </a:prstGeom>
        </p:spPr>
        <p:txBody>
          <a:bodyPr wrap="square">
            <a:spAutoFit/>
          </a:bodyPr>
          <a:lstStyle/>
          <a:p>
            <a:r>
              <a:rPr lang="en-US" sz="2000" dirty="0">
                <a:solidFill>
                  <a:schemeClr val="bg1"/>
                </a:solidFill>
                <a:latin typeface="Book Antiqua" panose="02040602050305030304" pitchFamily="18" charset="0"/>
              </a:rPr>
              <a:t>For a fast de-excitation in the case of a quench, a magnet can be equipped with external energy extraction systems with circuit breakers and </a:t>
            </a:r>
            <a:r>
              <a:rPr lang="en-US" sz="2000" dirty="0">
                <a:solidFill>
                  <a:schemeClr val="accent2"/>
                </a:solidFill>
                <a:latin typeface="Book Antiqua" panose="02040602050305030304" pitchFamily="18" charset="0"/>
              </a:rPr>
              <a:t>energy-absorbing dump resistors</a:t>
            </a:r>
            <a:r>
              <a:rPr lang="en-US" sz="2000" dirty="0">
                <a:solidFill>
                  <a:schemeClr val="bg1"/>
                </a:solidFill>
                <a:latin typeface="Book Antiqua" panose="02040602050305030304" pitchFamily="18" charset="0"/>
              </a:rPr>
              <a:t>. </a:t>
            </a:r>
            <a:endParaRPr lang="en-GB" dirty="0">
              <a:solidFill>
                <a:schemeClr val="accent2"/>
              </a:solidFill>
              <a:latin typeface="Book Antiqua" panose="02040602050305030304" pitchFamily="18" charset="0"/>
            </a:endParaRPr>
          </a:p>
        </p:txBody>
      </p:sp>
      <p:sp>
        <p:nvSpPr>
          <p:cNvPr id="12" name="Rectangle 11">
            <a:extLst>
              <a:ext uri="{FF2B5EF4-FFF2-40B4-BE49-F238E27FC236}">
                <a16:creationId xmlns:a16="http://schemas.microsoft.com/office/drawing/2014/main" id="{5A7AFA0C-05AB-64DA-0E53-CD73F7778E1D}"/>
              </a:ext>
            </a:extLst>
          </p:cNvPr>
          <p:cNvSpPr/>
          <p:nvPr/>
        </p:nvSpPr>
        <p:spPr>
          <a:xfrm>
            <a:off x="150218" y="4087840"/>
            <a:ext cx="7185561" cy="1015663"/>
          </a:xfrm>
          <a:prstGeom prst="rect">
            <a:avLst/>
          </a:prstGeom>
        </p:spPr>
        <p:txBody>
          <a:bodyPr wrap="square">
            <a:spAutoFit/>
          </a:bodyPr>
          <a:lstStyle/>
          <a:p>
            <a:r>
              <a:rPr lang="en-US" sz="2000" dirty="0">
                <a:solidFill>
                  <a:schemeClr val="bg1"/>
                </a:solidFill>
                <a:latin typeface="Book Antiqua" panose="02040602050305030304" pitchFamily="18" charset="0"/>
                <a:sym typeface="Symbol" pitchFamily="18" charset="2"/>
              </a:rPr>
              <a:t>…..</a:t>
            </a:r>
            <a:r>
              <a:rPr lang="en-US" sz="2000" dirty="0">
                <a:solidFill>
                  <a:schemeClr val="accent2"/>
                </a:solidFill>
                <a:latin typeface="Book Antiqua" panose="02040602050305030304" pitchFamily="18" charset="0"/>
                <a:sym typeface="Symbol" pitchFamily="18" charset="2"/>
              </a:rPr>
              <a:t>but</a:t>
            </a:r>
            <a:r>
              <a:rPr lang="en-US" sz="2000" dirty="0">
                <a:solidFill>
                  <a:schemeClr val="bg1"/>
                </a:solidFill>
                <a:latin typeface="Book Antiqua" panose="02040602050305030304" pitchFamily="18" charset="0"/>
                <a:sym typeface="Symbol" pitchFamily="18" charset="2"/>
              </a:rPr>
              <a:t> adding an external dump resistor creates a </a:t>
            </a:r>
            <a:r>
              <a:rPr lang="en-US" sz="2000" dirty="0">
                <a:solidFill>
                  <a:schemeClr val="accent2"/>
                </a:solidFill>
                <a:latin typeface="Book Antiqua" panose="02040602050305030304" pitchFamily="18" charset="0"/>
                <a:sym typeface="Symbol" pitchFamily="18" charset="2"/>
              </a:rPr>
              <a:t>voltage</a:t>
            </a:r>
            <a:r>
              <a:rPr lang="en-US" sz="2000" dirty="0">
                <a:solidFill>
                  <a:schemeClr val="bg1"/>
                </a:solidFill>
                <a:latin typeface="Book Antiqua" panose="02040602050305030304" pitchFamily="18" charset="0"/>
                <a:sym typeface="Symbol" pitchFamily="18" charset="2"/>
              </a:rPr>
              <a:t> at the magnet leads, proportional to the dump resistor. So the resistor size is limited by magnet insulation. </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6E0C5CC-C9CB-EA0A-F1A7-B4868BDC8918}"/>
                  </a:ext>
                </a:extLst>
              </p:cNvPr>
              <p:cNvSpPr txBox="1"/>
              <p:nvPr/>
            </p:nvSpPr>
            <p:spPr>
              <a:xfrm>
                <a:off x="4240003" y="3373521"/>
                <a:ext cx="821379" cy="6890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i="1" smtClean="0">
                          <a:solidFill>
                            <a:schemeClr val="bg1"/>
                          </a:solidFill>
                          <a:latin typeface="Cambria Math" panose="02040503050406030204" pitchFamily="18" charset="0"/>
                          <a:ea typeface="Cambria Math" panose="02040503050406030204" pitchFamily="18" charset="0"/>
                        </a:rPr>
                        <m:t>𝜏</m:t>
                      </m:r>
                      <m:r>
                        <a:rPr lang="en-US" sz="2400" b="0" i="1" smtClean="0">
                          <a:solidFill>
                            <a:schemeClr val="bg1"/>
                          </a:solidFill>
                          <a:latin typeface="Cambria Math" panose="02040503050406030204" pitchFamily="18" charset="0"/>
                          <a:ea typeface="Cambria Math" panose="02040503050406030204" pitchFamily="18" charset="0"/>
                        </a:rPr>
                        <m:t>=</m:t>
                      </m:r>
                      <m:f>
                        <m:fPr>
                          <m:ctrlPr>
                            <a:rPr lang="en-US" sz="2400" b="0" i="1" smtClean="0">
                              <a:solidFill>
                                <a:schemeClr val="bg1"/>
                              </a:solidFill>
                              <a:latin typeface="Cambria Math" panose="02040503050406030204" pitchFamily="18" charset="0"/>
                              <a:ea typeface="Cambria Math" panose="02040503050406030204" pitchFamily="18" charset="0"/>
                            </a:rPr>
                          </m:ctrlPr>
                        </m:fPr>
                        <m:num>
                          <m:r>
                            <a:rPr lang="en-US" sz="2400" b="0" i="1" smtClean="0">
                              <a:solidFill>
                                <a:schemeClr val="bg1"/>
                              </a:solidFill>
                              <a:latin typeface="Cambria Math" panose="02040503050406030204" pitchFamily="18" charset="0"/>
                              <a:ea typeface="Cambria Math" panose="02040503050406030204" pitchFamily="18" charset="0"/>
                            </a:rPr>
                            <m:t>𝐿</m:t>
                          </m:r>
                        </m:num>
                        <m:den>
                          <m:r>
                            <a:rPr lang="en-US" sz="2400" b="0" i="1" smtClean="0">
                              <a:solidFill>
                                <a:schemeClr val="bg1"/>
                              </a:solidFill>
                              <a:latin typeface="Cambria Math" panose="02040503050406030204" pitchFamily="18" charset="0"/>
                              <a:ea typeface="Cambria Math" panose="02040503050406030204" pitchFamily="18" charset="0"/>
                            </a:rPr>
                            <m:t>𝑅</m:t>
                          </m:r>
                        </m:den>
                      </m:f>
                    </m:oMath>
                  </m:oMathPara>
                </a14:m>
                <a:endParaRPr lang="en-GB" sz="2400" dirty="0">
                  <a:solidFill>
                    <a:schemeClr val="bg1"/>
                  </a:solidFill>
                  <a:latin typeface="Book Antiqua" panose="02040602050305030304" pitchFamily="18" charset="0"/>
                </a:endParaRPr>
              </a:p>
            </p:txBody>
          </p:sp>
        </mc:Choice>
        <mc:Fallback xmlns="">
          <p:sp>
            <p:nvSpPr>
              <p:cNvPr id="19" name="TextBox 18">
                <a:extLst>
                  <a:ext uri="{FF2B5EF4-FFF2-40B4-BE49-F238E27FC236}">
                    <a16:creationId xmlns:a16="http://schemas.microsoft.com/office/drawing/2014/main" id="{86E0C5CC-C9CB-EA0A-F1A7-B4868BDC8918}"/>
                  </a:ext>
                </a:extLst>
              </p:cNvPr>
              <p:cNvSpPr txBox="1">
                <a:spLocks noRot="1" noChangeAspect="1" noMove="1" noResize="1" noEditPoints="1" noAdjustHandles="1" noChangeArrowheads="1" noChangeShapeType="1" noTextEdit="1"/>
              </p:cNvSpPr>
              <p:nvPr/>
            </p:nvSpPr>
            <p:spPr>
              <a:xfrm>
                <a:off x="4240003" y="3373521"/>
                <a:ext cx="821379" cy="689035"/>
              </a:xfrm>
              <a:prstGeom prst="rect">
                <a:avLst/>
              </a:prstGeom>
              <a:blipFill>
                <a:blip r:embed="rId5"/>
                <a:stretch>
                  <a:fillRect l="-4615" r="-7692" b="-1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0BB8724-E0CC-45D8-57E1-0D1E937581DC}"/>
                  </a:ext>
                </a:extLst>
              </p:cNvPr>
              <p:cNvSpPr txBox="1"/>
              <p:nvPr/>
            </p:nvSpPr>
            <p:spPr>
              <a:xfrm>
                <a:off x="2203890" y="5138834"/>
                <a:ext cx="3078215" cy="3978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𝑉</m:t>
                          </m:r>
                        </m:e>
                        <m:sub>
                          <m:r>
                            <a:rPr lang="en-US" sz="2400" b="0" i="1" smtClean="0">
                              <a:solidFill>
                                <a:schemeClr val="bg1"/>
                              </a:solidFill>
                              <a:latin typeface="Cambria Math" panose="02040503050406030204" pitchFamily="18" charset="0"/>
                            </a:rPr>
                            <m:t>𝑚𝑎𝑥</m:t>
                          </m:r>
                        </m:sub>
                      </m:sSub>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𝐼</m:t>
                      </m:r>
                      <m:r>
                        <a:rPr lang="en-US" sz="2400" b="0" i="1" smtClean="0">
                          <a:solidFill>
                            <a:schemeClr val="bg1"/>
                          </a:solidFill>
                          <a:latin typeface="Cambria Math" panose="02040503050406030204" pitchFamily="18" charset="0"/>
                        </a:rPr>
                        <m:t> </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𝑅</m:t>
                          </m:r>
                        </m:e>
                        <m:sub>
                          <m:r>
                            <a:rPr lang="en-US" sz="2400" b="0" i="1" smtClean="0">
                              <a:solidFill>
                                <a:schemeClr val="bg1"/>
                              </a:solidFill>
                              <a:latin typeface="Cambria Math" panose="02040503050406030204" pitchFamily="18" charset="0"/>
                            </a:rPr>
                            <m:t>𝑑𝑢𝑚𝑝</m:t>
                          </m:r>
                          <m:r>
                            <a:rPr lang="en-US" sz="2400" b="0" i="1" smtClean="0">
                              <a:solidFill>
                                <a:schemeClr val="bg1"/>
                              </a:solidFill>
                              <a:latin typeface="Cambria Math" panose="02040503050406030204" pitchFamily="18" charset="0"/>
                            </a:rPr>
                            <m:t> </m:t>
                          </m:r>
                          <m:r>
                            <a:rPr lang="en-US" sz="2400" b="0" i="1" smtClean="0">
                              <a:solidFill>
                                <a:schemeClr val="bg1"/>
                              </a:solidFill>
                              <a:latin typeface="Cambria Math" panose="02040503050406030204" pitchFamily="18" charset="0"/>
                            </a:rPr>
                            <m:t>𝑟𝑒𝑠𝑖𝑠𝑡𝑜𝑟</m:t>
                          </m:r>
                        </m:sub>
                      </m:sSub>
                    </m:oMath>
                  </m:oMathPara>
                </a14:m>
                <a:endParaRPr lang="en-GB" sz="2400" dirty="0">
                  <a:solidFill>
                    <a:schemeClr val="bg1"/>
                  </a:solidFill>
                  <a:latin typeface="Book Antiqua" panose="02040602050305030304" pitchFamily="18" charset="0"/>
                </a:endParaRPr>
              </a:p>
            </p:txBody>
          </p:sp>
        </mc:Choice>
        <mc:Fallback xmlns="">
          <p:sp>
            <p:nvSpPr>
              <p:cNvPr id="20" name="TextBox 19">
                <a:extLst>
                  <a:ext uri="{FF2B5EF4-FFF2-40B4-BE49-F238E27FC236}">
                    <a16:creationId xmlns:a16="http://schemas.microsoft.com/office/drawing/2014/main" id="{70BB8724-E0CC-45D8-57E1-0D1E937581DC}"/>
                  </a:ext>
                </a:extLst>
              </p:cNvPr>
              <p:cNvSpPr txBox="1">
                <a:spLocks noRot="1" noChangeAspect="1" noMove="1" noResize="1" noEditPoints="1" noAdjustHandles="1" noChangeArrowheads="1" noChangeShapeType="1" noTextEdit="1"/>
              </p:cNvSpPr>
              <p:nvPr/>
            </p:nvSpPr>
            <p:spPr>
              <a:xfrm>
                <a:off x="2203890" y="5138834"/>
                <a:ext cx="3078215" cy="397866"/>
              </a:xfrm>
              <a:prstGeom prst="rect">
                <a:avLst/>
              </a:prstGeom>
              <a:blipFill>
                <a:blip r:embed="rId6"/>
                <a:stretch>
                  <a:fillRect l="-2058" t="-6250" r="-412" b="-31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F053293-6531-767C-63BF-D81A4274CEE9}"/>
                  </a:ext>
                </a:extLst>
              </p:cNvPr>
              <p:cNvSpPr txBox="1"/>
              <p:nvPr/>
            </p:nvSpPr>
            <p:spPr>
              <a:xfrm>
                <a:off x="7182996" y="2770160"/>
                <a:ext cx="2728439" cy="6028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solidFill>
                                <a:schemeClr val="bg1"/>
                              </a:solidFill>
                              <a:latin typeface="Cambria Math" panose="02040503050406030204" pitchFamily="18" charset="0"/>
                            </a:rPr>
                          </m:ctrlPr>
                        </m:fPr>
                        <m:num>
                          <m:sSub>
                            <m:sSubPr>
                              <m:ctrlPr>
                                <a:rPr lang="en-GB"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𝑅</m:t>
                              </m:r>
                            </m:e>
                            <m:sub>
                              <m:r>
                                <a:rPr lang="en-US" b="0" i="1" smtClean="0">
                                  <a:solidFill>
                                    <a:schemeClr val="bg1"/>
                                  </a:solidFill>
                                  <a:latin typeface="Cambria Math" panose="02040503050406030204" pitchFamily="18" charset="0"/>
                                </a:rPr>
                                <m:t>𝑞𝑢𝑒𝑛𝑐h</m:t>
                              </m:r>
                            </m:sub>
                          </m:sSub>
                        </m:num>
                        <m:den>
                          <m:sSub>
                            <m:sSubPr>
                              <m:ctrlPr>
                                <a:rPr lang="en-GB"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𝑅</m:t>
                              </m:r>
                            </m:e>
                            <m:sub>
                              <m:r>
                                <a:rPr lang="en-US" b="0" i="1" smtClean="0">
                                  <a:solidFill>
                                    <a:schemeClr val="bg1"/>
                                  </a:solidFill>
                                  <a:latin typeface="Cambria Math" panose="02040503050406030204" pitchFamily="18" charset="0"/>
                                </a:rPr>
                                <m:t>𝑑𝑢𝑚𝑝</m:t>
                              </m:r>
                              <m:r>
                                <a:rPr lang="en-US" b="0" i="1" smtClean="0">
                                  <a:solidFill>
                                    <a:schemeClr val="bg1"/>
                                  </a:solidFill>
                                  <a:latin typeface="Cambria Math" panose="02040503050406030204" pitchFamily="18" charset="0"/>
                                </a:rPr>
                                <m:t> </m:t>
                              </m:r>
                              <m:r>
                                <a:rPr lang="en-US" b="0" i="1" smtClean="0">
                                  <a:solidFill>
                                    <a:schemeClr val="bg1"/>
                                  </a:solidFill>
                                  <a:latin typeface="Cambria Math" panose="02040503050406030204" pitchFamily="18" charset="0"/>
                                </a:rPr>
                                <m:t>𝑟𝑒𝑠𝑖𝑠𝑡𝑜𝑟</m:t>
                              </m:r>
                              <m:r>
                                <a:rPr lang="en-US" b="0" i="1" smtClean="0">
                                  <a:solidFill>
                                    <a:schemeClr val="bg1"/>
                                  </a:solidFill>
                                  <a:latin typeface="Cambria Math" panose="02040503050406030204" pitchFamily="18" charset="0"/>
                                </a:rPr>
                                <m:t> </m:t>
                              </m:r>
                            </m:sub>
                          </m:sSub>
                        </m:den>
                      </m:f>
                      <m:r>
                        <a:rPr lang="en-US" b="0" i="1" smtClean="0">
                          <a:solidFill>
                            <a:schemeClr val="bg1"/>
                          </a:solidFill>
                          <a:latin typeface="Cambria Math" panose="02040503050406030204" pitchFamily="18" charset="0"/>
                        </a:rPr>
                        <m:t>=50−60%</m:t>
                      </m:r>
                    </m:oMath>
                  </m:oMathPara>
                </a14:m>
                <a:endParaRPr lang="en-GB" dirty="0">
                  <a:solidFill>
                    <a:schemeClr val="bg1"/>
                  </a:solidFill>
                  <a:latin typeface="Book Antiqua" panose="02040602050305030304" pitchFamily="18" charset="0"/>
                </a:endParaRPr>
              </a:p>
            </p:txBody>
          </p:sp>
        </mc:Choice>
        <mc:Fallback xmlns="">
          <p:sp>
            <p:nvSpPr>
              <p:cNvPr id="21" name="TextBox 20">
                <a:extLst>
                  <a:ext uri="{FF2B5EF4-FFF2-40B4-BE49-F238E27FC236}">
                    <a16:creationId xmlns:a16="http://schemas.microsoft.com/office/drawing/2014/main" id="{CF053293-6531-767C-63BF-D81A4274CEE9}"/>
                  </a:ext>
                </a:extLst>
              </p:cNvPr>
              <p:cNvSpPr txBox="1">
                <a:spLocks noRot="1" noChangeAspect="1" noMove="1" noResize="1" noEditPoints="1" noAdjustHandles="1" noChangeArrowheads="1" noChangeShapeType="1" noTextEdit="1"/>
              </p:cNvSpPr>
              <p:nvPr/>
            </p:nvSpPr>
            <p:spPr>
              <a:xfrm>
                <a:off x="7182996" y="2770160"/>
                <a:ext cx="2728439" cy="602857"/>
              </a:xfrm>
              <a:prstGeom prst="rect">
                <a:avLst/>
              </a:prstGeom>
              <a:blipFill>
                <a:blip r:embed="rId7"/>
                <a:stretch>
                  <a:fillRect l="-1389" r="-1389" b="-14286"/>
                </a:stretch>
              </a:blipFill>
            </p:spPr>
            <p:txBody>
              <a:bodyPr/>
              <a:lstStyle/>
              <a:p>
                <a:r>
                  <a:rPr lang="en-GB">
                    <a:noFill/>
                  </a:rPr>
                  <a:t> </a:t>
                </a:r>
              </a:p>
            </p:txBody>
          </p:sp>
        </mc:Fallback>
      </mc:AlternateContent>
      <p:sp>
        <p:nvSpPr>
          <p:cNvPr id="22" name="TextBox 21">
            <a:extLst>
              <a:ext uri="{FF2B5EF4-FFF2-40B4-BE49-F238E27FC236}">
                <a16:creationId xmlns:a16="http://schemas.microsoft.com/office/drawing/2014/main" id="{2F0D936A-B0E3-7837-42DB-DCD878CBB5FD}"/>
              </a:ext>
            </a:extLst>
          </p:cNvPr>
          <p:cNvSpPr txBox="1"/>
          <p:nvPr/>
        </p:nvSpPr>
        <p:spPr>
          <a:xfrm>
            <a:off x="6749625" y="2494558"/>
            <a:ext cx="3360215" cy="307777"/>
          </a:xfrm>
          <a:prstGeom prst="rect">
            <a:avLst/>
          </a:prstGeom>
          <a:noFill/>
        </p:spPr>
        <p:txBody>
          <a:bodyPr wrap="none" rtlCol="0">
            <a:spAutoFit/>
          </a:bodyPr>
          <a:lstStyle/>
          <a:p>
            <a:r>
              <a:rPr lang="en-GB" sz="1400" dirty="0" err="1">
                <a:solidFill>
                  <a:schemeClr val="bg1"/>
                </a:solidFill>
                <a:latin typeface="Book Antiqua" panose="02040602050305030304" pitchFamily="18" charset="0"/>
              </a:rPr>
              <a:t>Efficent</a:t>
            </a:r>
            <a:r>
              <a:rPr lang="en-GB" sz="1400" dirty="0">
                <a:solidFill>
                  <a:schemeClr val="bg1"/>
                </a:solidFill>
                <a:latin typeface="Book Antiqua" panose="02040602050305030304" pitchFamily="18" charset="0"/>
              </a:rPr>
              <a:t> extraction outside the cryostats </a:t>
            </a:r>
          </a:p>
        </p:txBody>
      </p:sp>
      <p:sp>
        <p:nvSpPr>
          <p:cNvPr id="24" name="TextBox 23">
            <a:extLst>
              <a:ext uri="{FF2B5EF4-FFF2-40B4-BE49-F238E27FC236}">
                <a16:creationId xmlns:a16="http://schemas.microsoft.com/office/drawing/2014/main" id="{D3C0926A-BC2B-9556-C0CD-F3CEB73F98E4}"/>
              </a:ext>
            </a:extLst>
          </p:cNvPr>
          <p:cNvSpPr txBox="1"/>
          <p:nvPr/>
        </p:nvSpPr>
        <p:spPr>
          <a:xfrm>
            <a:off x="1459180" y="5828014"/>
            <a:ext cx="6197997" cy="830997"/>
          </a:xfrm>
          <a:prstGeom prst="rect">
            <a:avLst/>
          </a:prstGeom>
          <a:noFill/>
        </p:spPr>
        <p:txBody>
          <a:bodyPr wrap="square">
            <a:spAutoFit/>
          </a:bodyPr>
          <a:lstStyle/>
          <a:p>
            <a:r>
              <a:rPr lang="en-GB" sz="1600" i="1" dirty="0">
                <a:solidFill>
                  <a:schemeClr val="bg1"/>
                </a:solidFill>
                <a:latin typeface="Book Antiqua" panose="02040602050305030304" pitchFamily="18" charset="0"/>
              </a:rPr>
              <a:t>Arcing (gas discharge) may start uncontrolled energy release and eventually destroy the magnet. Therefore, in practice </a:t>
            </a:r>
            <a:r>
              <a:rPr lang="en-GB" sz="1600" i="1" dirty="0" err="1">
                <a:solidFill>
                  <a:schemeClr val="bg1"/>
                </a:solidFill>
                <a:latin typeface="Book Antiqua" panose="02040602050305030304" pitchFamily="18" charset="0"/>
              </a:rPr>
              <a:t>Rdump</a:t>
            </a:r>
            <a:r>
              <a:rPr lang="en-GB" sz="1600" i="1" dirty="0">
                <a:solidFill>
                  <a:schemeClr val="bg1"/>
                </a:solidFill>
                <a:latin typeface="Book Antiqua" panose="02040602050305030304" pitchFamily="18" charset="0"/>
              </a:rPr>
              <a:t> is limited to keep the maximal allowable magnet voltage 𝑉𝑚𝑎𝑔 𝑚𝑎𝑥 &lt; 1000 V</a:t>
            </a:r>
          </a:p>
        </p:txBody>
      </p:sp>
      <p:pic>
        <p:nvPicPr>
          <p:cNvPr id="25" name="Picture 24">
            <a:extLst>
              <a:ext uri="{FF2B5EF4-FFF2-40B4-BE49-F238E27FC236}">
                <a16:creationId xmlns:a16="http://schemas.microsoft.com/office/drawing/2014/main" id="{6AD2460B-22B2-530A-C920-95C09C1F4BF7}"/>
              </a:ext>
            </a:extLst>
          </p:cNvPr>
          <p:cNvPicPr>
            <a:picLocks noChangeAspect="1"/>
          </p:cNvPicPr>
          <p:nvPr/>
        </p:nvPicPr>
        <p:blipFill>
          <a:blip r:embed="rId8"/>
          <a:stretch>
            <a:fillRect/>
          </a:stretch>
        </p:blipFill>
        <p:spPr>
          <a:xfrm>
            <a:off x="7030530" y="264025"/>
            <a:ext cx="3033369" cy="2187750"/>
          </a:xfrm>
          <a:prstGeom prst="rect">
            <a:avLst/>
          </a:prstGeom>
        </p:spPr>
      </p:pic>
      <p:sp>
        <p:nvSpPr>
          <p:cNvPr id="3" name="TextBox 2">
            <a:extLst>
              <a:ext uri="{FF2B5EF4-FFF2-40B4-BE49-F238E27FC236}">
                <a16:creationId xmlns:a16="http://schemas.microsoft.com/office/drawing/2014/main" id="{D486FC4F-3F0E-3144-7CBF-B838ED21A662}"/>
              </a:ext>
            </a:extLst>
          </p:cNvPr>
          <p:cNvSpPr txBox="1"/>
          <p:nvPr/>
        </p:nvSpPr>
        <p:spPr>
          <a:xfrm>
            <a:off x="3931464" y="1675219"/>
            <a:ext cx="1664623"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Tiina</a:t>
            </a:r>
          </a:p>
        </p:txBody>
      </p:sp>
      <p:pic>
        <p:nvPicPr>
          <p:cNvPr id="4" name="Picture 2" descr="CERN Logo and symbol, meaning, history, PNG, brand">
            <a:extLst>
              <a:ext uri="{FF2B5EF4-FFF2-40B4-BE49-F238E27FC236}">
                <a16:creationId xmlns:a16="http://schemas.microsoft.com/office/drawing/2014/main" id="{A313A35F-6BED-B8FD-EC77-452C2643B44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748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41DC7-DD90-8635-4B41-E58475E0B79F}"/>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BDEB94A1-F263-707D-CE4F-9E24A5EB2F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9F40CD7D-D283-7BF8-B723-502295D4F06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03D9607E-6631-2F9E-54DC-0DD9487812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5C33211C-7EBB-E3C0-0BAE-43B9DE94C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 name="TextBox 1">
            <a:extLst>
              <a:ext uri="{FF2B5EF4-FFF2-40B4-BE49-F238E27FC236}">
                <a16:creationId xmlns:a16="http://schemas.microsoft.com/office/drawing/2014/main" id="{FC99A611-9FA9-38A7-55D4-D953A501BE3B}"/>
              </a:ext>
            </a:extLst>
          </p:cNvPr>
          <p:cNvSpPr txBox="1"/>
          <p:nvPr/>
        </p:nvSpPr>
        <p:spPr>
          <a:xfrm>
            <a:off x="205471" y="513772"/>
            <a:ext cx="6508377"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cap="all" dirty="0">
                <a:solidFill>
                  <a:schemeClr val="bg1"/>
                </a:solidFill>
                <a:latin typeface="Book Antiqua" panose="02040602050305030304" pitchFamily="18" charset="0"/>
                <a:ea typeface="+mj-ea"/>
                <a:cs typeface="+mj-cs"/>
              </a:rPr>
              <a:t>MAGNETIC measurement </a:t>
            </a:r>
          </a:p>
        </p:txBody>
      </p:sp>
      <p:sp>
        <p:nvSpPr>
          <p:cNvPr id="13" name="TextBox 12">
            <a:extLst>
              <a:ext uri="{FF2B5EF4-FFF2-40B4-BE49-F238E27FC236}">
                <a16:creationId xmlns:a16="http://schemas.microsoft.com/office/drawing/2014/main" id="{6272EB27-FC15-69C8-8CFC-0341D627B75F}"/>
              </a:ext>
            </a:extLst>
          </p:cNvPr>
          <p:cNvSpPr txBox="1"/>
          <p:nvPr/>
        </p:nvSpPr>
        <p:spPr>
          <a:xfrm>
            <a:off x="3060191" y="1649022"/>
            <a:ext cx="2477345" cy="369332"/>
          </a:xfrm>
          <a:prstGeom prst="rect">
            <a:avLst/>
          </a:prstGeom>
          <a:noFill/>
        </p:spPr>
        <p:txBody>
          <a:bodyPr wrap="none" rtlCol="0">
            <a:spAutoFit/>
          </a:bodyPr>
          <a:lstStyle/>
          <a:p>
            <a:r>
              <a:rPr lang="en-GB" dirty="0">
                <a:solidFill>
                  <a:schemeClr val="bg1"/>
                </a:solidFill>
              </a:rPr>
              <a:t>See talk of Susana, Lucio</a:t>
            </a:r>
            <a:endParaRPr lang="en-GB" dirty="0">
              <a:solidFill>
                <a:schemeClr val="accent2"/>
              </a:solidFill>
            </a:endParaRPr>
          </a:p>
        </p:txBody>
      </p:sp>
      <p:sp>
        <p:nvSpPr>
          <p:cNvPr id="6" name="TextBox 5">
            <a:extLst>
              <a:ext uri="{FF2B5EF4-FFF2-40B4-BE49-F238E27FC236}">
                <a16:creationId xmlns:a16="http://schemas.microsoft.com/office/drawing/2014/main" id="{D4A2402E-7A86-1A77-E43E-0842963B2B18}"/>
              </a:ext>
            </a:extLst>
          </p:cNvPr>
          <p:cNvSpPr txBox="1"/>
          <p:nvPr/>
        </p:nvSpPr>
        <p:spPr>
          <a:xfrm>
            <a:off x="288068" y="2090172"/>
            <a:ext cx="6227541" cy="2308324"/>
          </a:xfrm>
          <a:prstGeom prst="rect">
            <a:avLst/>
          </a:prstGeom>
          <a:noFill/>
        </p:spPr>
        <p:txBody>
          <a:bodyPr wrap="square">
            <a:spAutoFit/>
          </a:bodyPr>
          <a:lstStyle/>
          <a:p>
            <a:pPr algn="just"/>
            <a:r>
              <a:rPr lang="en-GB" sz="2400" dirty="0">
                <a:solidFill>
                  <a:schemeClr val="bg1"/>
                </a:solidFill>
                <a:latin typeface="Book Antiqua" panose="02040602050305030304" pitchFamily="18" charset="0"/>
              </a:rPr>
              <a:t>Magnets are designed for stringent field quality. The as-built magnets almost never exhibit the perfect design field quality. This is partially due to limitations of computational tools, but largely due to systematic and random construction errors.</a:t>
            </a:r>
          </a:p>
        </p:txBody>
      </p:sp>
      <p:pic>
        <p:nvPicPr>
          <p:cNvPr id="8" name="Picture 7" descr="A machine with a long tube&#10;&#10;AI-generated content may be incorrect.">
            <a:extLst>
              <a:ext uri="{FF2B5EF4-FFF2-40B4-BE49-F238E27FC236}">
                <a16:creationId xmlns:a16="http://schemas.microsoft.com/office/drawing/2014/main" id="{291FB923-B2BD-4A0F-5B94-E055B6BE1BD3}"/>
              </a:ext>
            </a:extLst>
          </p:cNvPr>
          <p:cNvPicPr>
            <a:picLocks noChangeAspect="1"/>
          </p:cNvPicPr>
          <p:nvPr/>
        </p:nvPicPr>
        <p:blipFill>
          <a:blip r:embed="rId3"/>
          <a:srcRect l="3421" t="8687" b="7046"/>
          <a:stretch/>
        </p:blipFill>
        <p:spPr>
          <a:xfrm>
            <a:off x="7903652" y="3826287"/>
            <a:ext cx="3839097" cy="2565780"/>
          </a:xfrm>
          <a:prstGeom prst="rect">
            <a:avLst/>
          </a:prstGeom>
        </p:spPr>
      </p:pic>
      <p:pic>
        <p:nvPicPr>
          <p:cNvPr id="15" name="Picture 14" descr="A collage of different shapes&#10;&#10;AI-generated content may be incorrect.">
            <a:extLst>
              <a:ext uri="{FF2B5EF4-FFF2-40B4-BE49-F238E27FC236}">
                <a16:creationId xmlns:a16="http://schemas.microsoft.com/office/drawing/2014/main" id="{51690934-4D47-73F8-3E4B-D1E30CD71E61}"/>
              </a:ext>
            </a:extLst>
          </p:cNvPr>
          <p:cNvPicPr>
            <a:picLocks noChangeAspect="1"/>
          </p:cNvPicPr>
          <p:nvPr/>
        </p:nvPicPr>
        <p:blipFill>
          <a:blip r:embed="rId4"/>
          <a:stretch>
            <a:fillRect/>
          </a:stretch>
        </p:blipFill>
        <p:spPr>
          <a:xfrm>
            <a:off x="6466669" y="213000"/>
            <a:ext cx="3929560" cy="2017739"/>
          </a:xfrm>
          <a:prstGeom prst="rect">
            <a:avLst/>
          </a:prstGeom>
        </p:spPr>
      </p:pic>
      <p:sp>
        <p:nvSpPr>
          <p:cNvPr id="16" name="TextBox 15">
            <a:extLst>
              <a:ext uri="{FF2B5EF4-FFF2-40B4-BE49-F238E27FC236}">
                <a16:creationId xmlns:a16="http://schemas.microsoft.com/office/drawing/2014/main" id="{D35B8B52-7DD3-2D6C-3A4D-8DBA3D791D8D}"/>
              </a:ext>
            </a:extLst>
          </p:cNvPr>
          <p:cNvSpPr txBox="1"/>
          <p:nvPr/>
        </p:nvSpPr>
        <p:spPr>
          <a:xfrm>
            <a:off x="6515609" y="2248308"/>
            <a:ext cx="3996261" cy="1077218"/>
          </a:xfrm>
          <a:prstGeom prst="rect">
            <a:avLst/>
          </a:prstGeom>
          <a:noFill/>
        </p:spPr>
        <p:txBody>
          <a:bodyPr wrap="square" rtlCol="0">
            <a:spAutoFit/>
          </a:bodyPr>
          <a:lstStyle/>
          <a:p>
            <a:pPr algn="r"/>
            <a:r>
              <a:rPr lang="en-GB" sz="1600" dirty="0" err="1">
                <a:solidFill>
                  <a:schemeClr val="bg1"/>
                </a:solidFill>
              </a:rPr>
              <a:t>Couretesiyof</a:t>
            </a:r>
            <a:r>
              <a:rPr lang="en-GB" sz="1600" dirty="0">
                <a:solidFill>
                  <a:schemeClr val="bg1"/>
                </a:solidFill>
              </a:rPr>
              <a:t> L. </a:t>
            </a:r>
            <a:r>
              <a:rPr lang="en-GB" sz="1600" dirty="0" err="1">
                <a:solidFill>
                  <a:schemeClr val="bg1"/>
                </a:solidFill>
              </a:rPr>
              <a:t>Fiscarelli</a:t>
            </a:r>
            <a:r>
              <a:rPr lang="en-GB" sz="1600" dirty="0">
                <a:solidFill>
                  <a:schemeClr val="bg1"/>
                </a:solidFill>
              </a:rPr>
              <a:t> </a:t>
            </a:r>
          </a:p>
          <a:p>
            <a:pPr algn="r"/>
            <a:r>
              <a:rPr lang="en-GB" sz="1600" dirty="0">
                <a:solidFill>
                  <a:schemeClr val="bg1"/>
                </a:solidFill>
              </a:rPr>
              <a:t>Lectures on Superconducting Magnet Test Stands, Magnet Protections and Diagnostics -SMTF &amp; IDSM Workshops</a:t>
            </a:r>
          </a:p>
        </p:txBody>
      </p:sp>
      <p:sp>
        <p:nvSpPr>
          <p:cNvPr id="18" name="TextBox 17">
            <a:extLst>
              <a:ext uri="{FF2B5EF4-FFF2-40B4-BE49-F238E27FC236}">
                <a16:creationId xmlns:a16="http://schemas.microsoft.com/office/drawing/2014/main" id="{86F03F57-E9BE-B92E-1EB0-70C7E510E3C0}"/>
              </a:ext>
            </a:extLst>
          </p:cNvPr>
          <p:cNvSpPr txBox="1"/>
          <p:nvPr/>
        </p:nvSpPr>
        <p:spPr>
          <a:xfrm>
            <a:off x="298261" y="4427918"/>
            <a:ext cx="6502772" cy="1200329"/>
          </a:xfrm>
          <a:prstGeom prst="rect">
            <a:avLst/>
          </a:prstGeom>
          <a:noFill/>
        </p:spPr>
        <p:txBody>
          <a:bodyPr wrap="square">
            <a:spAutoFit/>
          </a:bodyPr>
          <a:lstStyle/>
          <a:p>
            <a:r>
              <a:rPr lang="en-GB" sz="2400" dirty="0">
                <a:solidFill>
                  <a:schemeClr val="bg1"/>
                </a:solidFill>
                <a:latin typeface="Book Antiqua" panose="02040602050305030304" pitchFamily="18" charset="0"/>
              </a:rPr>
              <a:t>It is necessary, therefore, to measure the field and iterate the </a:t>
            </a:r>
            <a:r>
              <a:rPr lang="en-GB" sz="2400" dirty="0">
                <a:solidFill>
                  <a:schemeClr val="accent2"/>
                </a:solidFill>
                <a:latin typeface="Book Antiqua" panose="02040602050305030304" pitchFamily="18" charset="0"/>
              </a:rPr>
              <a:t>design </a:t>
            </a:r>
            <a:r>
              <a:rPr lang="en-GB" sz="2400" dirty="0">
                <a:solidFill>
                  <a:schemeClr val="bg1"/>
                </a:solidFill>
                <a:latin typeface="Book Antiqua" panose="02040602050305030304" pitchFamily="18" charset="0"/>
              </a:rPr>
              <a:t>if any </a:t>
            </a:r>
            <a:r>
              <a:rPr lang="en-GB" sz="2400" dirty="0">
                <a:solidFill>
                  <a:schemeClr val="accent2"/>
                </a:solidFill>
                <a:latin typeface="Book Antiqua" panose="02040602050305030304" pitchFamily="18" charset="0"/>
              </a:rPr>
              <a:t>systematic errors</a:t>
            </a:r>
            <a:r>
              <a:rPr lang="en-GB" sz="2400" dirty="0">
                <a:solidFill>
                  <a:schemeClr val="bg1"/>
                </a:solidFill>
                <a:latin typeface="Book Antiqua" panose="02040602050305030304" pitchFamily="18" charset="0"/>
              </a:rPr>
              <a:t> are noticed.</a:t>
            </a:r>
          </a:p>
        </p:txBody>
      </p:sp>
      <p:pic>
        <p:nvPicPr>
          <p:cNvPr id="19" name="Picture 2" descr="CERN Logo and symbol, meaning, history, PNG, brand">
            <a:extLst>
              <a:ext uri="{FF2B5EF4-FFF2-40B4-BE49-F238E27FC236}">
                <a16:creationId xmlns:a16="http://schemas.microsoft.com/office/drawing/2014/main" id="{79AC11D1-9DE9-1CB8-8F72-DF2FC9F055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0A9AFE25-70A8-CF7A-A697-164F4CE44723}"/>
              </a:ext>
            </a:extLst>
          </p:cNvPr>
          <p:cNvSpPr txBox="1"/>
          <p:nvPr/>
        </p:nvSpPr>
        <p:spPr>
          <a:xfrm>
            <a:off x="1625468" y="5576577"/>
            <a:ext cx="5828936" cy="1200329"/>
          </a:xfrm>
          <a:prstGeom prst="rect">
            <a:avLst/>
          </a:prstGeom>
          <a:noFill/>
        </p:spPr>
        <p:txBody>
          <a:bodyPr wrap="square">
            <a:spAutoFit/>
          </a:bodyPr>
          <a:lstStyle/>
          <a:p>
            <a:pPr algn="just"/>
            <a:r>
              <a:rPr lang="en-GB" sz="2400" dirty="0">
                <a:solidFill>
                  <a:schemeClr val="bg1"/>
                </a:solidFill>
                <a:latin typeface="Book Antiqua" panose="02040602050305030304" pitchFamily="18" charset="0"/>
              </a:rPr>
              <a:t>The measurements can also be used to monitor trends and </a:t>
            </a:r>
            <a:r>
              <a:rPr lang="en-GB" sz="2400" dirty="0">
                <a:solidFill>
                  <a:schemeClr val="accent2"/>
                </a:solidFill>
                <a:latin typeface="Book Antiqua" panose="02040602050305030304" pitchFamily="18" charset="0"/>
              </a:rPr>
              <a:t>random errors </a:t>
            </a:r>
            <a:r>
              <a:rPr lang="en-GB" sz="2400" dirty="0">
                <a:solidFill>
                  <a:schemeClr val="bg1"/>
                </a:solidFill>
                <a:latin typeface="Book Antiqua" panose="02040602050305030304" pitchFamily="18" charset="0"/>
              </a:rPr>
              <a:t>in a large magnet </a:t>
            </a:r>
            <a:r>
              <a:rPr lang="en-GB" sz="2400" dirty="0">
                <a:solidFill>
                  <a:schemeClr val="accent2"/>
                </a:solidFill>
                <a:latin typeface="Book Antiqua" panose="02040602050305030304" pitchFamily="18" charset="0"/>
              </a:rPr>
              <a:t>production </a:t>
            </a:r>
            <a:r>
              <a:rPr lang="en-GB" sz="2400" dirty="0">
                <a:solidFill>
                  <a:schemeClr val="bg1"/>
                </a:solidFill>
                <a:latin typeface="Book Antiqua" panose="02040602050305030304" pitchFamily="18" charset="0"/>
              </a:rPr>
              <a:t>run.</a:t>
            </a:r>
          </a:p>
        </p:txBody>
      </p:sp>
    </p:spTree>
    <p:extLst>
      <p:ext uri="{BB962C8B-B14F-4D97-AF65-F5344CB8AC3E}">
        <p14:creationId xmlns:p14="http://schemas.microsoft.com/office/powerpoint/2010/main" val="285619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sp>
        <p:nvSpPr>
          <p:cNvPr id="2" name="TextBox 1">
            <a:extLst>
              <a:ext uri="{FF2B5EF4-FFF2-40B4-BE49-F238E27FC236}">
                <a16:creationId xmlns:a16="http://schemas.microsoft.com/office/drawing/2014/main" id="{4CC24151-63C1-109F-C3F4-39EC3D9AA8D3}"/>
              </a:ext>
            </a:extLst>
          </p:cNvPr>
          <p:cNvSpPr txBox="1"/>
          <p:nvPr/>
        </p:nvSpPr>
        <p:spPr>
          <a:xfrm>
            <a:off x="93753" y="705503"/>
            <a:ext cx="6508377" cy="1117661"/>
          </a:xfrm>
          <a:prstGeom prst="rect">
            <a:avLst/>
          </a:prstGeom>
        </p:spPr>
        <p:txBody>
          <a:bodyPr vert="horz" lIns="91440" tIns="45720" rIns="91440" bIns="45720" rtlCol="0" anchor="ctr">
            <a:normAutofit fontScale="925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Book Antiqua" panose="02040602050305030304" pitchFamily="18" charset="0"/>
              </a:rPr>
              <a:t>QUENCH LOCALISATION</a:t>
            </a:r>
          </a:p>
        </p:txBody>
      </p:sp>
      <p:grpSp>
        <p:nvGrpSpPr>
          <p:cNvPr id="18" name="Group 17">
            <a:extLst>
              <a:ext uri="{FF2B5EF4-FFF2-40B4-BE49-F238E27FC236}">
                <a16:creationId xmlns:a16="http://schemas.microsoft.com/office/drawing/2014/main" id="{39B401D3-2EB1-F19D-DE7D-42F3F3507210}"/>
              </a:ext>
            </a:extLst>
          </p:cNvPr>
          <p:cNvGrpSpPr/>
          <p:nvPr/>
        </p:nvGrpSpPr>
        <p:grpSpPr>
          <a:xfrm>
            <a:off x="7044349" y="257949"/>
            <a:ext cx="3042530" cy="2684977"/>
            <a:chOff x="2639291" y="1649307"/>
            <a:chExt cx="3748385" cy="3230263"/>
          </a:xfrm>
        </p:grpSpPr>
        <p:pic>
          <p:nvPicPr>
            <p:cNvPr id="19" name="Picture 18">
              <a:extLst>
                <a:ext uri="{FF2B5EF4-FFF2-40B4-BE49-F238E27FC236}">
                  <a16:creationId xmlns:a16="http://schemas.microsoft.com/office/drawing/2014/main" id="{2D6144A0-A71D-313A-D1DF-8AE4483CC732}"/>
                </a:ext>
              </a:extLst>
            </p:cNvPr>
            <p:cNvPicPr>
              <a:picLocks noChangeAspect="1"/>
            </p:cNvPicPr>
            <p:nvPr/>
          </p:nvPicPr>
          <p:blipFill rotWithShape="1">
            <a:blip r:embed="rId3"/>
            <a:srcRect l="50220" t="33928" r="26658" b="34180"/>
            <a:stretch/>
          </p:blipFill>
          <p:spPr>
            <a:xfrm>
              <a:off x="2639291" y="1649307"/>
              <a:ext cx="3748385" cy="3230263"/>
            </a:xfrm>
            <a:prstGeom prst="rect">
              <a:avLst/>
            </a:prstGeom>
          </p:spPr>
        </p:pic>
        <p:sp>
          <p:nvSpPr>
            <p:cNvPr id="20" name="Oval 19">
              <a:extLst>
                <a:ext uri="{FF2B5EF4-FFF2-40B4-BE49-F238E27FC236}">
                  <a16:creationId xmlns:a16="http://schemas.microsoft.com/office/drawing/2014/main" id="{57BF1C2B-D3F0-2EE4-31EF-A151BF7A16AA}"/>
                </a:ext>
              </a:extLst>
            </p:cNvPr>
            <p:cNvSpPr/>
            <p:nvPr/>
          </p:nvSpPr>
          <p:spPr>
            <a:xfrm>
              <a:off x="3690852" y="2419005"/>
              <a:ext cx="1654232" cy="167917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Book Antiqua" panose="02040602050305030304" pitchFamily="18" charset="0"/>
              </a:endParaRPr>
            </a:p>
          </p:txBody>
        </p:sp>
        <p:sp>
          <p:nvSpPr>
            <p:cNvPr id="21" name="Oval 20">
              <a:extLst>
                <a:ext uri="{FF2B5EF4-FFF2-40B4-BE49-F238E27FC236}">
                  <a16:creationId xmlns:a16="http://schemas.microsoft.com/office/drawing/2014/main" id="{E3229241-90D1-501C-D552-9D0CB88590C6}"/>
                </a:ext>
              </a:extLst>
            </p:cNvPr>
            <p:cNvSpPr/>
            <p:nvPr/>
          </p:nvSpPr>
          <p:spPr>
            <a:xfrm>
              <a:off x="3773979" y="2495205"/>
              <a:ext cx="1487978" cy="152677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Book Antiqua" panose="02040602050305030304" pitchFamily="18" charset="0"/>
              </a:endParaRPr>
            </a:p>
          </p:txBody>
        </p:sp>
        <p:cxnSp>
          <p:nvCxnSpPr>
            <p:cNvPr id="22" name="Straight Connector 21">
              <a:extLst>
                <a:ext uri="{FF2B5EF4-FFF2-40B4-BE49-F238E27FC236}">
                  <a16:creationId xmlns:a16="http://schemas.microsoft.com/office/drawing/2014/main" id="{84D9EB75-5671-3091-3B39-1CAE1C29E106}"/>
                </a:ext>
              </a:extLst>
            </p:cNvPr>
            <p:cNvCxnSpPr/>
            <p:nvPr/>
          </p:nvCxnSpPr>
          <p:spPr>
            <a:xfrm flipV="1">
              <a:off x="4309821" y="3258591"/>
              <a:ext cx="407324" cy="831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8B10E34-54BE-92BF-D20D-CFC6C9FCCF26}"/>
                </a:ext>
              </a:extLst>
            </p:cNvPr>
            <p:cNvCxnSpPr/>
            <p:nvPr/>
          </p:nvCxnSpPr>
          <p:spPr>
            <a:xfrm flipV="1">
              <a:off x="4309821" y="2812492"/>
              <a:ext cx="407324" cy="831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B93B6C9-F25D-8D44-F3BD-01D1B62DE714}"/>
                </a:ext>
              </a:extLst>
            </p:cNvPr>
            <p:cNvCxnSpPr/>
            <p:nvPr/>
          </p:nvCxnSpPr>
          <p:spPr>
            <a:xfrm flipV="1">
              <a:off x="4309821" y="3704688"/>
              <a:ext cx="407324" cy="831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2D382E7-F3E3-6D22-E90F-782267BFA882}"/>
                </a:ext>
              </a:extLst>
            </p:cNvPr>
            <p:cNvSpPr txBox="1"/>
            <p:nvPr/>
          </p:nvSpPr>
          <p:spPr>
            <a:xfrm>
              <a:off x="3961942" y="2568533"/>
              <a:ext cx="422592" cy="414699"/>
            </a:xfrm>
            <a:prstGeom prst="rect">
              <a:avLst/>
            </a:prstGeom>
            <a:noFill/>
          </p:spPr>
          <p:txBody>
            <a:bodyPr wrap="none" rtlCol="0">
              <a:spAutoFit/>
            </a:bodyPr>
            <a:lstStyle/>
            <a:p>
              <a:r>
                <a:rPr lang="nl-NL" dirty="0">
                  <a:latin typeface="Book Antiqua" panose="02040602050305030304" pitchFamily="18" charset="0"/>
                </a:rPr>
                <a:t>A</a:t>
              </a:r>
              <a:endParaRPr lang="en-GB" dirty="0">
                <a:latin typeface="Book Antiqua" panose="02040602050305030304" pitchFamily="18" charset="0"/>
              </a:endParaRPr>
            </a:p>
          </p:txBody>
        </p:sp>
        <p:sp>
          <p:nvSpPr>
            <p:cNvPr id="26" name="TextBox 25">
              <a:extLst>
                <a:ext uri="{FF2B5EF4-FFF2-40B4-BE49-F238E27FC236}">
                  <a16:creationId xmlns:a16="http://schemas.microsoft.com/office/drawing/2014/main" id="{6606854A-2A1F-6452-79D6-1AB8D2D99627}"/>
                </a:ext>
              </a:extLst>
            </p:cNvPr>
            <p:cNvSpPr txBox="1"/>
            <p:nvPr/>
          </p:nvSpPr>
          <p:spPr>
            <a:xfrm>
              <a:off x="3961942" y="3029602"/>
              <a:ext cx="403992" cy="414699"/>
            </a:xfrm>
            <a:prstGeom prst="rect">
              <a:avLst/>
            </a:prstGeom>
            <a:noFill/>
          </p:spPr>
          <p:txBody>
            <a:bodyPr wrap="none" rtlCol="0">
              <a:spAutoFit/>
            </a:bodyPr>
            <a:lstStyle/>
            <a:p>
              <a:r>
                <a:rPr lang="nl-NL" dirty="0">
                  <a:latin typeface="Book Antiqua" panose="02040602050305030304" pitchFamily="18" charset="0"/>
                </a:rPr>
                <a:t>C</a:t>
              </a:r>
              <a:endParaRPr lang="en-GB" dirty="0">
                <a:latin typeface="Book Antiqua" panose="02040602050305030304" pitchFamily="18" charset="0"/>
              </a:endParaRPr>
            </a:p>
          </p:txBody>
        </p:sp>
        <p:sp>
          <p:nvSpPr>
            <p:cNvPr id="27" name="TextBox 26">
              <a:extLst>
                <a:ext uri="{FF2B5EF4-FFF2-40B4-BE49-F238E27FC236}">
                  <a16:creationId xmlns:a16="http://schemas.microsoft.com/office/drawing/2014/main" id="{268B4277-1CA2-3631-FDD1-048979641B20}"/>
                </a:ext>
              </a:extLst>
            </p:cNvPr>
            <p:cNvSpPr txBox="1"/>
            <p:nvPr/>
          </p:nvSpPr>
          <p:spPr>
            <a:xfrm>
              <a:off x="3968792" y="3460729"/>
              <a:ext cx="377952" cy="414699"/>
            </a:xfrm>
            <a:prstGeom prst="rect">
              <a:avLst/>
            </a:prstGeom>
            <a:noFill/>
          </p:spPr>
          <p:txBody>
            <a:bodyPr wrap="none" rtlCol="0">
              <a:spAutoFit/>
            </a:bodyPr>
            <a:lstStyle/>
            <a:p>
              <a:r>
                <a:rPr lang="nl-NL" dirty="0">
                  <a:latin typeface="Book Antiqua" panose="02040602050305030304" pitchFamily="18" charset="0"/>
                </a:rPr>
                <a:t>E</a:t>
              </a:r>
              <a:endParaRPr lang="en-GB" dirty="0">
                <a:latin typeface="Book Antiqua" panose="02040602050305030304" pitchFamily="18" charset="0"/>
              </a:endParaRPr>
            </a:p>
          </p:txBody>
        </p:sp>
      </p:grpSp>
      <p:pic>
        <p:nvPicPr>
          <p:cNvPr id="21509" name="Picture 21508" descr="A close-up of a screen&#10;&#10;Description automatically generated">
            <a:extLst>
              <a:ext uri="{FF2B5EF4-FFF2-40B4-BE49-F238E27FC236}">
                <a16:creationId xmlns:a16="http://schemas.microsoft.com/office/drawing/2014/main" id="{B359E8BE-E45B-2579-3A54-36AEABDD2293}"/>
              </a:ext>
            </a:extLst>
          </p:cNvPr>
          <p:cNvPicPr>
            <a:picLocks noChangeAspect="1"/>
          </p:cNvPicPr>
          <p:nvPr/>
        </p:nvPicPr>
        <p:blipFill rotWithShape="1">
          <a:blip r:embed="rId4"/>
          <a:srcRect l="10763"/>
          <a:stretch/>
        </p:blipFill>
        <p:spPr>
          <a:xfrm>
            <a:off x="7920446" y="3764465"/>
            <a:ext cx="3809078" cy="2232287"/>
          </a:xfrm>
          <a:prstGeom prst="rect">
            <a:avLst/>
          </a:prstGeom>
        </p:spPr>
      </p:pic>
      <p:sp>
        <p:nvSpPr>
          <p:cNvPr id="21510" name="TextBox 21509">
            <a:extLst>
              <a:ext uri="{FF2B5EF4-FFF2-40B4-BE49-F238E27FC236}">
                <a16:creationId xmlns:a16="http://schemas.microsoft.com/office/drawing/2014/main" id="{4A43CA9D-490E-4BFC-1311-F0F8A200D920}"/>
              </a:ext>
            </a:extLst>
          </p:cNvPr>
          <p:cNvSpPr txBox="1"/>
          <p:nvPr/>
        </p:nvSpPr>
        <p:spPr>
          <a:xfrm>
            <a:off x="7394552" y="3018016"/>
            <a:ext cx="2632452" cy="369332"/>
          </a:xfrm>
          <a:prstGeom prst="rect">
            <a:avLst/>
          </a:prstGeom>
          <a:noFill/>
        </p:spPr>
        <p:txBody>
          <a:bodyPr wrap="none" rtlCol="0">
            <a:spAutoFit/>
          </a:bodyPr>
          <a:lstStyle/>
          <a:p>
            <a:r>
              <a:rPr lang="en-GB" dirty="0">
                <a:solidFill>
                  <a:schemeClr val="bg1"/>
                </a:solidFill>
                <a:latin typeface="Book Antiqua" panose="02040602050305030304" pitchFamily="18" charset="0"/>
              </a:rPr>
              <a:t>QUENCH ANTENNAS</a:t>
            </a:r>
          </a:p>
        </p:txBody>
      </p:sp>
      <p:sp>
        <p:nvSpPr>
          <p:cNvPr id="21511" name="TextBox 21510">
            <a:extLst>
              <a:ext uri="{FF2B5EF4-FFF2-40B4-BE49-F238E27FC236}">
                <a16:creationId xmlns:a16="http://schemas.microsoft.com/office/drawing/2014/main" id="{EE067322-7D3F-C174-EF50-DB624B9DA631}"/>
              </a:ext>
            </a:extLst>
          </p:cNvPr>
          <p:cNvSpPr txBox="1"/>
          <p:nvPr/>
        </p:nvSpPr>
        <p:spPr>
          <a:xfrm>
            <a:off x="96975" y="2080160"/>
            <a:ext cx="5999025" cy="1200329"/>
          </a:xfrm>
          <a:prstGeom prst="rect">
            <a:avLst/>
          </a:prstGeom>
          <a:noFill/>
        </p:spPr>
        <p:txBody>
          <a:bodyPr wrap="square" rtlCol="0">
            <a:spAutoFit/>
          </a:bodyPr>
          <a:lstStyle/>
          <a:p>
            <a:pPr algn="just"/>
            <a:r>
              <a:rPr lang="en-GB" b="1" dirty="0">
                <a:solidFill>
                  <a:schemeClr val="accent2"/>
                </a:solidFill>
                <a:latin typeface="Book Antiqua" panose="02040602050305030304" pitchFamily="18" charset="0"/>
              </a:rPr>
              <a:t>QUENCH ANTENNAS </a:t>
            </a:r>
            <a:r>
              <a:rPr lang="en-GB" dirty="0">
                <a:solidFill>
                  <a:schemeClr val="bg1"/>
                </a:solidFill>
                <a:latin typeface="Book Antiqua" panose="02040602050305030304" pitchFamily="18" charset="0"/>
              </a:rPr>
              <a:t>are used typically in long magnets, where </a:t>
            </a:r>
            <a:r>
              <a:rPr lang="en-GB" dirty="0">
                <a:solidFill>
                  <a:schemeClr val="accent2"/>
                </a:solidFill>
                <a:latin typeface="Book Antiqua" panose="02040602050305030304" pitchFamily="18" charset="0"/>
              </a:rPr>
              <a:t>inductive pickup coils </a:t>
            </a:r>
            <a:r>
              <a:rPr lang="en-GB" dirty="0">
                <a:solidFill>
                  <a:schemeClr val="bg1"/>
                </a:solidFill>
                <a:latin typeface="Book Antiqua" panose="02040602050305030304" pitchFamily="18" charset="0"/>
              </a:rPr>
              <a:t>detecting re-distribution of current in the quenching cable allowing to localize quenches and understand their origins.</a:t>
            </a:r>
          </a:p>
        </p:txBody>
      </p:sp>
      <p:sp>
        <p:nvSpPr>
          <p:cNvPr id="21513" name="TextBox 21512">
            <a:extLst>
              <a:ext uri="{FF2B5EF4-FFF2-40B4-BE49-F238E27FC236}">
                <a16:creationId xmlns:a16="http://schemas.microsoft.com/office/drawing/2014/main" id="{BA3E7E30-98F6-3DB0-DBD8-3748A585B1F9}"/>
              </a:ext>
            </a:extLst>
          </p:cNvPr>
          <p:cNvSpPr txBox="1"/>
          <p:nvPr/>
        </p:nvSpPr>
        <p:spPr>
          <a:xfrm>
            <a:off x="3905111" y="4733653"/>
            <a:ext cx="3828151" cy="2031325"/>
          </a:xfrm>
          <a:prstGeom prst="rect">
            <a:avLst/>
          </a:prstGeom>
          <a:noFill/>
        </p:spPr>
        <p:txBody>
          <a:bodyPr wrap="square">
            <a:spAutoFit/>
          </a:bodyPr>
          <a:lstStyle/>
          <a:p>
            <a:pPr algn="just"/>
            <a:r>
              <a:rPr lang="en-GB" b="1" dirty="0">
                <a:solidFill>
                  <a:schemeClr val="accent2"/>
                </a:solidFill>
                <a:latin typeface="Book Antiqua" panose="02040602050305030304" pitchFamily="18" charset="0"/>
              </a:rPr>
              <a:t>ACOUSTIC EMISSION </a:t>
            </a:r>
            <a:r>
              <a:rPr lang="en-GB" dirty="0">
                <a:solidFill>
                  <a:schemeClr val="bg1"/>
                </a:solidFill>
                <a:latin typeface="Book Antiqua" panose="02040602050305030304" pitchFamily="18" charset="0"/>
              </a:rPr>
              <a:t>detection triangulation system uses arrays of </a:t>
            </a:r>
            <a:r>
              <a:rPr lang="en-GB" dirty="0">
                <a:solidFill>
                  <a:schemeClr val="accent2"/>
                </a:solidFill>
                <a:latin typeface="Book Antiqua" panose="02040602050305030304" pitchFamily="18" charset="0"/>
              </a:rPr>
              <a:t>piezoelectric sensors </a:t>
            </a:r>
            <a:r>
              <a:rPr lang="en-GB" dirty="0">
                <a:solidFill>
                  <a:schemeClr val="bg1"/>
                </a:solidFill>
                <a:latin typeface="Book Antiqua" panose="02040602050305030304" pitchFamily="18" charset="0"/>
              </a:rPr>
              <a:t>to detect mechanical events quench</a:t>
            </a:r>
          </a:p>
          <a:p>
            <a:pPr algn="just"/>
            <a:r>
              <a:rPr lang="en-GB" dirty="0">
                <a:solidFill>
                  <a:schemeClr val="bg1"/>
                </a:solidFill>
                <a:latin typeface="Book Antiqua" panose="02040602050305030304" pitchFamily="18" charset="0"/>
              </a:rPr>
              <a:t>precursors in the magnet, and also to localize quenches using triangulation technique.</a:t>
            </a:r>
          </a:p>
        </p:txBody>
      </p:sp>
      <p:sp>
        <p:nvSpPr>
          <p:cNvPr id="21514" name="TextBox 21513">
            <a:extLst>
              <a:ext uri="{FF2B5EF4-FFF2-40B4-BE49-F238E27FC236}">
                <a16:creationId xmlns:a16="http://schemas.microsoft.com/office/drawing/2014/main" id="{C9019B87-D712-382F-8749-2AF63EFD686A}"/>
              </a:ext>
            </a:extLst>
          </p:cNvPr>
          <p:cNvSpPr txBox="1"/>
          <p:nvPr/>
        </p:nvSpPr>
        <p:spPr>
          <a:xfrm>
            <a:off x="9041643" y="6113907"/>
            <a:ext cx="2299027" cy="369332"/>
          </a:xfrm>
          <a:prstGeom prst="rect">
            <a:avLst/>
          </a:prstGeom>
          <a:noFill/>
        </p:spPr>
        <p:txBody>
          <a:bodyPr wrap="none" rtlCol="0">
            <a:spAutoFit/>
          </a:bodyPr>
          <a:lstStyle/>
          <a:p>
            <a:r>
              <a:rPr lang="en-GB" dirty="0">
                <a:solidFill>
                  <a:schemeClr val="bg1"/>
                </a:solidFill>
                <a:latin typeface="Book Antiqua" panose="02040602050305030304" pitchFamily="18" charset="0"/>
              </a:rPr>
              <a:t>AQUSTIC EMISION</a:t>
            </a:r>
          </a:p>
        </p:txBody>
      </p:sp>
      <p:pic>
        <p:nvPicPr>
          <p:cNvPr id="21519" name="Picture 21518">
            <a:extLst>
              <a:ext uri="{FF2B5EF4-FFF2-40B4-BE49-F238E27FC236}">
                <a16:creationId xmlns:a16="http://schemas.microsoft.com/office/drawing/2014/main" id="{E00F7531-4B3F-4424-CEFD-3C7FF0799373}"/>
              </a:ext>
            </a:extLst>
          </p:cNvPr>
          <p:cNvPicPr>
            <a:picLocks noChangeAspect="1"/>
          </p:cNvPicPr>
          <p:nvPr/>
        </p:nvPicPr>
        <p:blipFill>
          <a:blip r:embed="rId5"/>
          <a:stretch>
            <a:fillRect/>
          </a:stretch>
        </p:blipFill>
        <p:spPr>
          <a:xfrm>
            <a:off x="212026" y="3360355"/>
            <a:ext cx="2476513" cy="3328134"/>
          </a:xfrm>
          <a:prstGeom prst="rect">
            <a:avLst/>
          </a:prstGeom>
        </p:spPr>
      </p:pic>
      <p:pic>
        <p:nvPicPr>
          <p:cNvPr id="21521" name="Picture 21520">
            <a:extLst>
              <a:ext uri="{FF2B5EF4-FFF2-40B4-BE49-F238E27FC236}">
                <a16:creationId xmlns:a16="http://schemas.microsoft.com/office/drawing/2014/main" id="{D67D9391-D018-B453-8D9B-ECCF0511E946}"/>
              </a:ext>
            </a:extLst>
          </p:cNvPr>
          <p:cNvPicPr>
            <a:picLocks noChangeAspect="1"/>
          </p:cNvPicPr>
          <p:nvPr/>
        </p:nvPicPr>
        <p:blipFill rotWithShape="1">
          <a:blip r:embed="rId6"/>
          <a:srcRect t="6000"/>
          <a:stretch/>
        </p:blipFill>
        <p:spPr>
          <a:xfrm>
            <a:off x="2770946" y="3360353"/>
            <a:ext cx="862278" cy="3328135"/>
          </a:xfrm>
          <a:prstGeom prst="rect">
            <a:avLst/>
          </a:prstGeom>
        </p:spPr>
      </p:pic>
      <p:sp>
        <p:nvSpPr>
          <p:cNvPr id="21528" name="TextBox 21527">
            <a:extLst>
              <a:ext uri="{FF2B5EF4-FFF2-40B4-BE49-F238E27FC236}">
                <a16:creationId xmlns:a16="http://schemas.microsoft.com/office/drawing/2014/main" id="{47F2C5B9-2060-4DEB-AF45-16188A0C5FCA}"/>
              </a:ext>
            </a:extLst>
          </p:cNvPr>
          <p:cNvSpPr txBox="1"/>
          <p:nvPr/>
        </p:nvSpPr>
        <p:spPr>
          <a:xfrm>
            <a:off x="3964096" y="3491931"/>
            <a:ext cx="3769166" cy="646331"/>
          </a:xfrm>
          <a:prstGeom prst="rect">
            <a:avLst/>
          </a:prstGeom>
          <a:noFill/>
        </p:spPr>
        <p:txBody>
          <a:bodyPr wrap="square" rtlCol="0">
            <a:spAutoFit/>
          </a:bodyPr>
          <a:lstStyle/>
          <a:p>
            <a:pPr algn="just"/>
            <a:r>
              <a:rPr lang="en-GB" dirty="0">
                <a:solidFill>
                  <a:schemeClr val="bg1"/>
                </a:solidFill>
                <a:latin typeface="Book Antiqua" panose="02040602050305030304" pitchFamily="18" charset="0"/>
              </a:rPr>
              <a:t>Shorter </a:t>
            </a:r>
            <a:r>
              <a:rPr lang="en-GB" dirty="0">
                <a:solidFill>
                  <a:schemeClr val="accent2"/>
                </a:solidFill>
                <a:latin typeface="Book Antiqua" panose="02040602050305030304" pitchFamily="18" charset="0"/>
              </a:rPr>
              <a:t>R&amp;D magnets </a:t>
            </a:r>
            <a:r>
              <a:rPr lang="en-GB" dirty="0">
                <a:solidFill>
                  <a:schemeClr val="bg1"/>
                </a:solidFill>
                <a:latin typeface="Book Antiqua" panose="02040602050305030304" pitchFamily="18" charset="0"/>
              </a:rPr>
              <a:t>equipped with </a:t>
            </a:r>
            <a:r>
              <a:rPr lang="en-GB" dirty="0" err="1">
                <a:solidFill>
                  <a:schemeClr val="bg1"/>
                </a:solidFill>
                <a:latin typeface="Book Antiqua" panose="02040602050305030304" pitchFamily="18" charset="0"/>
              </a:rPr>
              <a:t>Vtaps</a:t>
            </a:r>
            <a:r>
              <a:rPr lang="en-GB" dirty="0">
                <a:solidFill>
                  <a:schemeClr val="bg1"/>
                </a:solidFill>
                <a:latin typeface="Book Antiqua" panose="02040602050305030304" pitchFamily="18" charset="0"/>
              </a:rPr>
              <a:t> uses the </a:t>
            </a:r>
            <a:r>
              <a:rPr lang="en-GB" b="1" dirty="0">
                <a:solidFill>
                  <a:schemeClr val="accent2"/>
                </a:solidFill>
                <a:latin typeface="Book Antiqua" panose="02040602050305030304" pitchFamily="18" charset="0"/>
              </a:rPr>
              <a:t>TOF methods</a:t>
            </a:r>
            <a:r>
              <a:rPr lang="en-GB" dirty="0">
                <a:solidFill>
                  <a:schemeClr val="bg1"/>
                </a:solidFill>
                <a:latin typeface="Book Antiqua" panose="02040602050305030304" pitchFamily="18" charset="0"/>
              </a:rPr>
              <a:t>. </a:t>
            </a:r>
          </a:p>
        </p:txBody>
      </p:sp>
      <p:sp>
        <p:nvSpPr>
          <p:cNvPr id="3" name="TextBox 2">
            <a:extLst>
              <a:ext uri="{FF2B5EF4-FFF2-40B4-BE49-F238E27FC236}">
                <a16:creationId xmlns:a16="http://schemas.microsoft.com/office/drawing/2014/main" id="{5F70B79B-5410-722A-BDF8-B4ECC0B9D326}"/>
              </a:ext>
            </a:extLst>
          </p:cNvPr>
          <p:cNvSpPr txBox="1"/>
          <p:nvPr/>
        </p:nvSpPr>
        <p:spPr>
          <a:xfrm>
            <a:off x="3931464" y="1675219"/>
            <a:ext cx="1706301"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Lucio</a:t>
            </a:r>
          </a:p>
        </p:txBody>
      </p:sp>
      <p:pic>
        <p:nvPicPr>
          <p:cNvPr id="4" name="Picture 2" descr="CERN Logo and symbol, meaning, history, PNG, brand">
            <a:extLst>
              <a:ext uri="{FF2B5EF4-FFF2-40B4-BE49-F238E27FC236}">
                <a16:creationId xmlns:a16="http://schemas.microsoft.com/office/drawing/2014/main" id="{964730A5-538C-F04C-F5A7-73E6A176E58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702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65CB3F-29C4-49B4-9BB5-F0D0BE9C67A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blue and green paint&#10;&#10;Description automatically generated">
            <a:extLst>
              <a:ext uri="{FF2B5EF4-FFF2-40B4-BE49-F238E27FC236}">
                <a16:creationId xmlns:a16="http://schemas.microsoft.com/office/drawing/2014/main" id="{2DBD32A8-A1CE-01C4-275C-AD885512AF16}"/>
              </a:ext>
            </a:extLst>
          </p:cNvPr>
          <p:cNvPicPr>
            <a:picLocks noChangeAspect="1"/>
          </p:cNvPicPr>
          <p:nvPr/>
        </p:nvPicPr>
        <p:blipFill>
          <a:blip r:embed="rId2">
            <a:alphaModFix amt="35000"/>
          </a:blip>
          <a:srcRect t="8125" b="7606"/>
          <a:stretch/>
        </p:blipFill>
        <p:spPr>
          <a:xfrm>
            <a:off x="20" y="10"/>
            <a:ext cx="12191980" cy="6857990"/>
          </a:xfrm>
          <a:prstGeom prst="rect">
            <a:avLst/>
          </a:prstGeom>
        </p:spPr>
      </p:pic>
      <p:sp>
        <p:nvSpPr>
          <p:cNvPr id="2" name="Title 1">
            <a:extLst>
              <a:ext uri="{FF2B5EF4-FFF2-40B4-BE49-F238E27FC236}">
                <a16:creationId xmlns:a16="http://schemas.microsoft.com/office/drawing/2014/main" id="{17FDDA8D-5A4F-D6AE-2C82-9B31117781D7}"/>
              </a:ext>
            </a:extLst>
          </p:cNvPr>
          <p:cNvSpPr>
            <a:spLocks noGrp="1"/>
          </p:cNvSpPr>
          <p:nvPr>
            <p:ph type="title"/>
          </p:nvPr>
        </p:nvSpPr>
        <p:spPr>
          <a:xfrm>
            <a:off x="838200" y="365125"/>
            <a:ext cx="10515600" cy="1325563"/>
          </a:xfrm>
        </p:spPr>
        <p:txBody>
          <a:bodyPr>
            <a:normAutofit/>
          </a:bodyPr>
          <a:lstStyle/>
          <a:p>
            <a:r>
              <a:rPr lang="en-GB">
                <a:solidFill>
                  <a:srgbClr val="FFFFFF"/>
                </a:solidFill>
              </a:rPr>
              <a:t>STRUCTURE OF THE LECTURE</a:t>
            </a:r>
          </a:p>
        </p:txBody>
      </p:sp>
      <p:graphicFrame>
        <p:nvGraphicFramePr>
          <p:cNvPr id="5" name="Content Placeholder 2">
            <a:extLst>
              <a:ext uri="{FF2B5EF4-FFF2-40B4-BE49-F238E27FC236}">
                <a16:creationId xmlns:a16="http://schemas.microsoft.com/office/drawing/2014/main" id="{C8B997C6-D4DC-8221-B68E-DD96D1FA748D}"/>
              </a:ext>
            </a:extLst>
          </p:cNvPr>
          <p:cNvGraphicFramePr>
            <a:graphicFrameLocks noGrp="1"/>
          </p:cNvGraphicFramePr>
          <p:nvPr>
            <p:ph idx="1"/>
            <p:extLst>
              <p:ext uri="{D42A27DB-BD31-4B8C-83A1-F6EECF244321}">
                <p14:modId xmlns:p14="http://schemas.microsoft.com/office/powerpoint/2010/main" val="2001428407"/>
              </p:ext>
            </p:extLst>
          </p:nvPr>
        </p:nvGraphicFramePr>
        <p:xfrm>
          <a:off x="838200" y="1607167"/>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ERN Logo and symbol, meaning, history, PNG, brand">
            <a:extLst>
              <a:ext uri="{FF2B5EF4-FFF2-40B4-BE49-F238E27FC236}">
                <a16:creationId xmlns:a16="http://schemas.microsoft.com/office/drawing/2014/main" id="{0162FC2E-89B5-D5DD-9325-1E1E22A2ABA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092084"/>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pic>
        <p:nvPicPr>
          <p:cNvPr id="5" name="Picture 2">
            <a:extLst>
              <a:ext uri="{FF2B5EF4-FFF2-40B4-BE49-F238E27FC236}">
                <a16:creationId xmlns:a16="http://schemas.microsoft.com/office/drawing/2014/main" id="{AF0454A9-D9B4-D212-096B-97DBECB26D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86" t="7496" r="25636"/>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 name="TextBox 1">
            <a:extLst>
              <a:ext uri="{FF2B5EF4-FFF2-40B4-BE49-F238E27FC236}">
                <a16:creationId xmlns:a16="http://schemas.microsoft.com/office/drawing/2014/main" id="{E07542C5-ED0B-9C40-9838-C53A799EF356}"/>
              </a:ext>
            </a:extLst>
          </p:cNvPr>
          <p:cNvSpPr txBox="1"/>
          <p:nvPr/>
        </p:nvSpPr>
        <p:spPr>
          <a:xfrm>
            <a:off x="477981" y="1122363"/>
            <a:ext cx="4708616" cy="3204134"/>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b="1" dirty="0">
                <a:solidFill>
                  <a:schemeClr val="bg1"/>
                </a:solidFill>
                <a:latin typeface="Book Antiqua" panose="02040602050305030304" pitchFamily="18" charset="0"/>
                <a:ea typeface="+mj-ea"/>
                <a:cs typeface="+mj-cs"/>
              </a:rPr>
              <a:t>TEST STAND’S components</a:t>
            </a:r>
          </a:p>
        </p:txBody>
      </p:sp>
      <p:sp>
        <p:nvSpPr>
          <p:cNvPr id="3" name="TextBox 2">
            <a:extLst>
              <a:ext uri="{FF2B5EF4-FFF2-40B4-BE49-F238E27FC236}">
                <a16:creationId xmlns:a16="http://schemas.microsoft.com/office/drawing/2014/main" id="{429704F2-B253-46EF-8C5D-50ECF667D29B}"/>
              </a:ext>
            </a:extLst>
          </p:cNvPr>
          <p:cNvSpPr txBox="1"/>
          <p:nvPr/>
        </p:nvSpPr>
        <p:spPr>
          <a:xfrm>
            <a:off x="342624" y="6300966"/>
            <a:ext cx="1965862" cy="233247"/>
          </a:xfrm>
          <a:prstGeom prst="rect">
            <a:avLst/>
          </a:prstGeom>
        </p:spPr>
        <p:txBody>
          <a:bodyPr vert="horz" lIns="91440" tIns="45720" rIns="91440" bIns="45720" rtlCol="0">
            <a:normAutofit fontScale="85000" lnSpcReduction="20000"/>
          </a:bodyPr>
          <a:lstStyle/>
          <a:p>
            <a:pPr>
              <a:lnSpc>
                <a:spcPct val="90000"/>
              </a:lnSpc>
              <a:spcBef>
                <a:spcPts val="1000"/>
              </a:spcBef>
            </a:pPr>
            <a:r>
              <a:rPr lang="en-US" sz="1400" dirty="0">
                <a:solidFill>
                  <a:schemeClr val="bg1"/>
                </a:solidFill>
                <a:latin typeface="Book Antiqua" panose="02040602050305030304" pitchFamily="18" charset="0"/>
              </a:rPr>
              <a:t>Courtesy of A. </a:t>
            </a:r>
            <a:r>
              <a:rPr lang="en-US" sz="1400" dirty="0" err="1">
                <a:solidFill>
                  <a:schemeClr val="bg1"/>
                </a:solidFill>
                <a:latin typeface="Book Antiqua" panose="02040602050305030304" pitchFamily="18" charset="0"/>
              </a:rPr>
              <a:t>Kosmicki</a:t>
            </a:r>
            <a:endParaRPr lang="en-US" sz="1400" dirty="0">
              <a:solidFill>
                <a:schemeClr val="bg1"/>
              </a:solidFill>
              <a:latin typeface="Book Antiqua" panose="02040602050305030304" pitchFamily="18" charset="0"/>
            </a:endParaRPr>
          </a:p>
        </p:txBody>
      </p:sp>
      <p:sp>
        <p:nvSpPr>
          <p:cNvPr id="45" name="Rectangle 4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Book Antiqua" panose="02040602050305030304" pitchFamily="18" charset="0"/>
            </a:endParaRPr>
          </a:p>
        </p:txBody>
      </p:sp>
      <p:sp>
        <p:nvSpPr>
          <p:cNvPr id="47" name="Rectangle 4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4" name="Picture 2" descr="CERN Logo and symbol, meaning, history, PNG, brand">
            <a:extLst>
              <a:ext uri="{FF2B5EF4-FFF2-40B4-BE49-F238E27FC236}">
                <a16:creationId xmlns:a16="http://schemas.microsoft.com/office/drawing/2014/main" id="{BD4229B9-B3EA-CB63-0713-EC9EEE8B2E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172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76995" y="0"/>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a:bodyPr>
          <a:lstStyle/>
          <a:p>
            <a:pPr algn="r"/>
            <a:r>
              <a:rPr lang="en-US" b="1" kern="1200" dirty="0">
                <a:solidFill>
                  <a:schemeClr val="tx1"/>
                </a:solidFill>
                <a:latin typeface="Book Antiqua" panose="02040602050305030304" pitchFamily="18" charset="0"/>
              </a:rPr>
              <a:t>CRYOSTATS</a:t>
            </a:r>
          </a:p>
        </p:txBody>
      </p:sp>
      <p:sp>
        <p:nvSpPr>
          <p:cNvPr id="50" name="Freeform: Shape 49">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descr="diode cryostat.jpg">
            <a:extLst>
              <a:ext uri="{FF2B5EF4-FFF2-40B4-BE49-F238E27FC236}">
                <a16:creationId xmlns:a16="http://schemas.microsoft.com/office/drawing/2014/main" id="{F7442774-90E2-0614-84C2-643F24B4A8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069" r="7064" b="-4"/>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52" name="Oval 51">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4" name="Picture 2" descr="A group of men standing around a machine&#10;&#10;Description automatically generated">
            <a:extLst>
              <a:ext uri="{FF2B5EF4-FFF2-40B4-BE49-F238E27FC236}">
                <a16:creationId xmlns:a16="http://schemas.microsoft.com/office/drawing/2014/main" id="{4E771878-6CC4-88FF-EC55-15DC0FBAD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15000"/>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4" name="Oval 53">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descr="A large metal cylinder with silver foil covering&#10;&#10;Description automatically generated">
            <a:extLst>
              <a:ext uri="{FF2B5EF4-FFF2-40B4-BE49-F238E27FC236}">
                <a16:creationId xmlns:a16="http://schemas.microsoft.com/office/drawing/2014/main" id="{DC8242B8-A9FA-6C19-D233-0FC57555D0B2}"/>
              </a:ext>
            </a:extLst>
          </p:cNvPr>
          <p:cNvPicPr>
            <a:picLocks noChangeAspect="1" noChangeArrowheads="1"/>
          </p:cNvPicPr>
          <p:nvPr/>
        </p:nvPicPr>
        <p:blipFill>
          <a:blip r:embed="rId5"/>
          <a:srcRect t="9258" r="2" b="13244"/>
          <a:stretch/>
        </p:blipFill>
        <p:spPr bwMode="auto">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6" name="Oval 55">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descr="DSCN7759 - Copia.jpeg">
            <a:extLst>
              <a:ext uri="{FF2B5EF4-FFF2-40B4-BE49-F238E27FC236}">
                <a16:creationId xmlns:a16="http://schemas.microsoft.com/office/drawing/2014/main" id="{78CEDBE6-A2B0-8C55-9718-54613E31980F}"/>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20742" r="10" b="3"/>
          <a:stretch/>
        </p:blipFill>
        <p:spPr>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cxnSp>
        <p:nvCxnSpPr>
          <p:cNvPr id="58" name="Straight Connector 57">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954111" y="4005657"/>
            <a:ext cx="6134619" cy="2638090"/>
          </a:xfrm>
          <a:prstGeom prst="rect">
            <a:avLst/>
          </a:prstGeom>
        </p:spPr>
        <p:txBody>
          <a:bodyPr vert="horz" lIns="91440" tIns="45720" rIns="91440" bIns="45720" rtlCol="0" anchor="ctr">
            <a:normAutofit/>
          </a:bodyPr>
          <a:lstStyle/>
          <a:p>
            <a:pPr marR="0" lvl="0" algn="just" fontAlgn="auto">
              <a:lnSpc>
                <a:spcPct val="90000"/>
              </a:lnSpc>
              <a:spcBef>
                <a:spcPts val="0"/>
              </a:spcBef>
              <a:spcAft>
                <a:spcPts val="600"/>
              </a:spcAft>
              <a:buClrTx/>
              <a:buSzTx/>
              <a:tabLst/>
              <a:defRPr/>
            </a:pPr>
            <a:r>
              <a:rPr kumimoji="0" lang="en-US" sz="2000" b="0" i="0" u="none" strike="noStrike" cap="none" spc="0" normalizeH="0" baseline="0" noProof="0" dirty="0" err="1">
                <a:ln>
                  <a:noFill/>
                </a:ln>
                <a:effectLst/>
                <a:uLnTx/>
                <a:uFillTx/>
                <a:latin typeface="Book Antiqua" panose="02040602050305030304" pitchFamily="18" charset="0"/>
              </a:rPr>
              <a:t>LHe</a:t>
            </a:r>
            <a:r>
              <a:rPr kumimoji="0" lang="en-US" sz="2000" b="0" i="0" u="none" strike="noStrike" cap="none" spc="0" normalizeH="0" baseline="0" noProof="0" dirty="0">
                <a:ln>
                  <a:noFill/>
                </a:ln>
                <a:effectLst/>
                <a:uLnTx/>
                <a:uFillTx/>
                <a:latin typeface="Book Antiqua" panose="02040602050305030304" pitchFamily="18" charset="0"/>
              </a:rPr>
              <a:t> cryostats are essential for achieving low temperatures . Their design and operation involve significant challenges related to helium management, thermal insulation</a:t>
            </a:r>
            <a:r>
              <a:rPr lang="en-US" sz="2000" dirty="0">
                <a:latin typeface="Book Antiqua" panose="02040602050305030304" pitchFamily="18" charset="0"/>
              </a:rPr>
              <a:t> </a:t>
            </a:r>
            <a:r>
              <a:rPr lang="en-US" sz="2000" dirty="0" err="1">
                <a:latin typeface="Book Antiqua" panose="02040602050305030304" pitchFamily="18" charset="0"/>
              </a:rPr>
              <a:t>ect</a:t>
            </a:r>
            <a:r>
              <a:rPr kumimoji="0" lang="en-US" sz="2000" b="0" i="0" u="none" strike="noStrike" cap="none" spc="0" normalizeH="0" baseline="0" noProof="0" dirty="0">
                <a:ln>
                  <a:noFill/>
                </a:ln>
                <a:effectLst/>
                <a:uLnTx/>
                <a:uFillTx/>
                <a:latin typeface="Book Antiqua" panose="02040602050305030304" pitchFamily="18" charset="0"/>
              </a:rPr>
              <a:t>. Advances in cryostat technology, such as the integration of cryocoolers and automated helium recovery systems, are helping to reduce the costs and complexities associated with operating at cryogenic temperatures.  </a:t>
            </a:r>
            <a:r>
              <a:rPr kumimoji="0" lang="en-US" sz="2000" b="0" i="0" u="none" strike="noStrike" cap="none" spc="0" normalizeH="0" baseline="0" noProof="0" dirty="0">
                <a:ln>
                  <a:noFill/>
                </a:ln>
                <a:solidFill>
                  <a:schemeClr val="accent2"/>
                </a:solidFill>
                <a:effectLst/>
                <a:uLnTx/>
                <a:uFillTx/>
                <a:latin typeface="Book Antiqua" panose="02040602050305030304" pitchFamily="18" charset="0"/>
              </a:rPr>
              <a:t>See talks of Vittorio and </a:t>
            </a:r>
            <a:r>
              <a:rPr lang="en-US" sz="2000" dirty="0">
                <a:solidFill>
                  <a:schemeClr val="accent2"/>
                </a:solidFill>
                <a:latin typeface="Book Antiqua" panose="02040602050305030304" pitchFamily="18" charset="0"/>
              </a:rPr>
              <a:t>B</a:t>
            </a:r>
            <a:r>
              <a:rPr kumimoji="0" lang="en-US" sz="2000" b="0" i="0" u="none" strike="noStrike" cap="none" spc="0" normalizeH="0" baseline="0" noProof="0" dirty="0" err="1">
                <a:ln>
                  <a:noFill/>
                </a:ln>
                <a:solidFill>
                  <a:schemeClr val="accent2"/>
                </a:solidFill>
                <a:effectLst/>
                <a:uLnTx/>
                <a:uFillTx/>
                <a:latin typeface="Book Antiqua" panose="02040602050305030304" pitchFamily="18" charset="0"/>
              </a:rPr>
              <a:t>ertrand</a:t>
            </a:r>
            <a:endParaRPr kumimoji="0" lang="en-US" sz="2000" b="0" i="0" u="none" strike="noStrike" cap="none" spc="0" normalizeH="0" baseline="0" noProof="0" dirty="0">
              <a:ln>
                <a:noFill/>
              </a:ln>
              <a:solidFill>
                <a:schemeClr val="accent2"/>
              </a:solidFill>
              <a:effectLst/>
              <a:uLnTx/>
              <a:uFillTx/>
              <a:latin typeface="Book Antiqua" panose="02040602050305030304" pitchFamily="18" charset="0"/>
            </a:endParaRPr>
          </a:p>
        </p:txBody>
      </p:sp>
      <p:pic>
        <p:nvPicPr>
          <p:cNvPr id="2" name="Picture 2" descr="CERN Logo and symbol, meaning, history, PNG, brand">
            <a:extLst>
              <a:ext uri="{FF2B5EF4-FFF2-40B4-BE49-F238E27FC236}">
                <a16:creationId xmlns:a16="http://schemas.microsoft.com/office/drawing/2014/main" id="{4461D181-5B27-246D-9E91-47D45A76E2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387451"/>
      </p:ext>
    </p:extLst>
  </p:cSld>
  <p:clrMapOvr>
    <a:overrideClrMapping bg1="dk1" tx1="lt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76995" y="150857"/>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a:bodyPr>
          <a:lstStyle/>
          <a:p>
            <a:pPr algn="r"/>
            <a:r>
              <a:rPr lang="en-US" b="1" kern="1200">
                <a:solidFill>
                  <a:schemeClr val="tx1"/>
                </a:solidFill>
                <a:latin typeface="Book Antiqua" panose="02040602050305030304" pitchFamily="18" charset="0"/>
              </a:rPr>
              <a:t>POWER CONVERTERS</a:t>
            </a:r>
            <a:endParaRPr lang="en-US" b="1" kern="1200" dirty="0">
              <a:solidFill>
                <a:schemeClr val="tx1"/>
              </a:solidFill>
              <a:latin typeface="Book Antiqua" panose="02040602050305030304" pitchFamily="18" charset="0"/>
            </a:endParaRPr>
          </a:p>
        </p:txBody>
      </p:sp>
      <p:sp>
        <p:nvSpPr>
          <p:cNvPr id="50" name="Freeform: Shape 49">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33088" r="33088"/>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52" name="Oval 51">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4" name="Picture 2">
            <a:extLst>
              <a:ext uri="{FF2B5EF4-FFF2-40B4-BE49-F238E27FC236}">
                <a16:creationId xmlns:a16="http://schemas.microsoft.com/office/drawing/2014/main" id="{4E771878-6CC4-88FF-EC55-15DC0FBAD06A}"/>
              </a:ext>
            </a:extLst>
          </p:cNvPr>
          <p:cNvPicPr>
            <a:picLocks noChangeAspect="1" noChangeArrowheads="1"/>
          </p:cNvPicPr>
          <p:nvPr/>
        </p:nvPicPr>
        <p:blipFill>
          <a:blip r:embed="rId4"/>
          <a:srcRect t="12335" b="12335"/>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4" name="Oval 53">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5"/>
          <a:srcRect t="25110" b="25110"/>
          <a:stretch/>
        </p:blipFill>
        <p:spPr bwMode="auto">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6" name="Oval 55">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3"/>
          <a:srcRect l="19814" r="19814"/>
          <a:stretch/>
        </p:blipFill>
        <p:spPr>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cxnSp>
        <p:nvCxnSpPr>
          <p:cNvPr id="58" name="Straight Connector 57">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954111" y="3908020"/>
            <a:ext cx="6160895" cy="2947938"/>
          </a:xfrm>
          <a:prstGeom prst="rect">
            <a:avLst/>
          </a:prstGeom>
        </p:spPr>
        <p:txBody>
          <a:bodyPr vert="horz" lIns="91440" tIns="45720" rIns="91440" bIns="45720" rtlCol="0" anchor="ctr">
            <a:noAutofit/>
          </a:bodyPr>
          <a:lstStyle/>
          <a:p>
            <a:pPr marR="0" lvl="0" algn="just" fontAlgn="auto">
              <a:spcBef>
                <a:spcPts val="0"/>
              </a:spcBef>
              <a:spcAft>
                <a:spcPts val="600"/>
              </a:spcAft>
              <a:buClrTx/>
              <a:buSzTx/>
              <a:tabLst/>
              <a:defRPr/>
            </a:pPr>
            <a:r>
              <a:rPr lang="en-GB" sz="2000" dirty="0">
                <a:latin typeface="Book Antiqua" panose="02040602050305030304" pitchFamily="18" charset="0"/>
              </a:rPr>
              <a:t>Power converters for superconducting (SC) magnets are critical. These converters are responsible for supplying and regulating the precise current needed to maintain the magnetic fields generated by superconducting magnets.</a:t>
            </a:r>
            <a:r>
              <a:rPr kumimoji="0" lang="en-US" sz="2000" b="0" i="0" u="none" strike="noStrike" cap="none" spc="0" normalizeH="0" baseline="0" noProof="0" dirty="0">
                <a:ln>
                  <a:noFill/>
                </a:ln>
                <a:effectLst/>
                <a:uLnTx/>
                <a:uFillTx/>
                <a:latin typeface="Book Antiqua" panose="02040602050305030304" pitchFamily="18" charset="0"/>
              </a:rPr>
              <a:t> </a:t>
            </a:r>
            <a:r>
              <a:rPr lang="en-GB" sz="2000" dirty="0">
                <a:latin typeface="Book Antiqua" panose="02040602050305030304" pitchFamily="18" charset="0"/>
              </a:rPr>
              <a:t>Converters are often integrated with quench detection systems as they must rapidly reduce the current to prevent damage to the magnet. See talk of </a:t>
            </a:r>
            <a:r>
              <a:rPr lang="en-GB" sz="2000" dirty="0">
                <a:solidFill>
                  <a:schemeClr val="accent2"/>
                </a:solidFill>
                <a:latin typeface="Book Antiqua" panose="02040602050305030304" pitchFamily="18" charset="0"/>
              </a:rPr>
              <a:t>Samer.</a:t>
            </a:r>
            <a:endParaRPr kumimoji="0" lang="en-US" sz="2000" b="0" i="0" u="none" strike="noStrike" cap="none" spc="0" normalizeH="0" baseline="0" noProof="0" dirty="0">
              <a:ln>
                <a:noFill/>
              </a:ln>
              <a:solidFill>
                <a:schemeClr val="accent2"/>
              </a:solidFill>
              <a:effectLst/>
              <a:uLnTx/>
              <a:uFillTx/>
              <a:latin typeface="Book Antiqua" panose="02040602050305030304" pitchFamily="18" charset="0"/>
            </a:endParaRPr>
          </a:p>
        </p:txBody>
      </p:sp>
      <p:pic>
        <p:nvPicPr>
          <p:cNvPr id="2" name="Picture 2" descr="CERN Logo and symbol, meaning, history, PNG, brand">
            <a:extLst>
              <a:ext uri="{FF2B5EF4-FFF2-40B4-BE49-F238E27FC236}">
                <a16:creationId xmlns:a16="http://schemas.microsoft.com/office/drawing/2014/main" id="{612D958F-9AB7-E7C3-410C-13AA390FFC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68285"/>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 name="Title 1">
            <a:extLst>
              <a:ext uri="{FF2B5EF4-FFF2-40B4-BE49-F238E27FC236}">
                <a16:creationId xmlns:a16="http://schemas.microsoft.com/office/drawing/2014/main" id="{E702FDFC-C3E9-A82B-807B-E55E682D6FB6}"/>
              </a:ext>
            </a:extLst>
          </p:cNvPr>
          <p:cNvSpPr>
            <a:spLocks noGrp="1"/>
          </p:cNvSpPr>
          <p:nvPr>
            <p:ph type="title"/>
          </p:nvPr>
        </p:nvSpPr>
        <p:spPr>
          <a:xfrm>
            <a:off x="496296" y="700777"/>
            <a:ext cx="7454101" cy="1325563"/>
          </a:xfrm>
        </p:spPr>
        <p:txBody>
          <a:bodyPr anchor="b">
            <a:normAutofit/>
          </a:bodyPr>
          <a:lstStyle/>
          <a:p>
            <a:r>
              <a:rPr lang="en-GB" sz="4000" b="1" dirty="0">
                <a:solidFill>
                  <a:schemeClr val="bg1"/>
                </a:solidFill>
                <a:latin typeface="Book Antiqua" panose="02040602050305030304" pitchFamily="18" charset="0"/>
              </a:rPr>
              <a:t>BASICS OF SUPERCONDUCTIVITY</a:t>
            </a:r>
          </a:p>
        </p:txBody>
      </p:sp>
      <p:cxnSp>
        <p:nvCxnSpPr>
          <p:cNvPr id="18" name="Straight Connector 17">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4CF22C2-9AAD-87BA-C2FF-30B71779DD33}"/>
              </a:ext>
            </a:extLst>
          </p:cNvPr>
          <p:cNvSpPr>
            <a:spLocks noGrp="1"/>
          </p:cNvSpPr>
          <p:nvPr>
            <p:ph idx="1"/>
          </p:nvPr>
        </p:nvSpPr>
        <p:spPr>
          <a:xfrm>
            <a:off x="190008" y="2288834"/>
            <a:ext cx="6590801" cy="3045307"/>
          </a:xfrm>
        </p:spPr>
        <p:txBody>
          <a:bodyPr>
            <a:noAutofit/>
          </a:bodyPr>
          <a:lstStyle/>
          <a:p>
            <a:pPr marL="0" indent="0" algn="just">
              <a:buNone/>
            </a:pPr>
            <a:r>
              <a:rPr lang="en-GB" sz="2400" dirty="0">
                <a:solidFill>
                  <a:schemeClr val="bg1"/>
                </a:solidFill>
                <a:latin typeface="Book Antiqua" panose="02040602050305030304" pitchFamily="18" charset="0"/>
                <a:cs typeface="Times New Roman" panose="02020603050405020304" pitchFamily="18" charset="0"/>
              </a:rPr>
              <a:t>Superconductivity is a remarkable state of matter characterized by zero electrical resistance and the expulsion of magnetic fields, achievable </a:t>
            </a:r>
            <a:r>
              <a:rPr lang="en-GB" sz="2400" dirty="0">
                <a:solidFill>
                  <a:schemeClr val="bg1"/>
                </a:solidFill>
                <a:cs typeface="Times New Roman" panose="02020603050405020304" pitchFamily="18" charset="0"/>
              </a:rPr>
              <a:t>un</a:t>
            </a:r>
            <a:r>
              <a:rPr lang="en-GB" sz="2400" dirty="0">
                <a:solidFill>
                  <a:schemeClr val="bg1"/>
                </a:solidFill>
                <a:latin typeface="Book Antiqua" panose="02040602050305030304" pitchFamily="18" charset="0"/>
                <a:cs typeface="Times New Roman" panose="02020603050405020304" pitchFamily="18" charset="0"/>
              </a:rPr>
              <a:t>der certain conditions: </a:t>
            </a:r>
          </a:p>
          <a:p>
            <a:pPr marL="914400" lvl="1" indent="-457200" algn="just">
              <a:buFont typeface="+mj-lt"/>
              <a:buAutoNum type="alphaLcPeriod"/>
            </a:pPr>
            <a:r>
              <a:rPr lang="en-GB" sz="2800" dirty="0">
                <a:solidFill>
                  <a:schemeClr val="bg1"/>
                </a:solidFill>
                <a:latin typeface="Book Antiqua" panose="02040602050305030304" pitchFamily="18" charset="0"/>
                <a:cs typeface="Times New Roman" panose="02020603050405020304" pitchFamily="18" charset="0"/>
              </a:rPr>
              <a:t>temperature, </a:t>
            </a:r>
          </a:p>
          <a:p>
            <a:pPr marL="914400" lvl="1" indent="-457200" algn="just">
              <a:buFont typeface="+mj-lt"/>
              <a:buAutoNum type="alphaLcPeriod"/>
            </a:pPr>
            <a:r>
              <a:rPr lang="en-GB" dirty="0">
                <a:solidFill>
                  <a:schemeClr val="bg1"/>
                </a:solidFill>
                <a:latin typeface="Book Antiqua" panose="02040602050305030304" pitchFamily="18" charset="0"/>
                <a:cs typeface="Times New Roman" panose="02020603050405020304" pitchFamily="18" charset="0"/>
              </a:rPr>
              <a:t>magnetic field, and </a:t>
            </a:r>
          </a:p>
          <a:p>
            <a:pPr marL="914400" lvl="1" indent="-457200" algn="just">
              <a:buFont typeface="+mj-lt"/>
              <a:buAutoNum type="alphaLcPeriod"/>
            </a:pPr>
            <a:r>
              <a:rPr lang="en-GB" dirty="0">
                <a:solidFill>
                  <a:schemeClr val="bg1"/>
                </a:solidFill>
                <a:latin typeface="Book Antiqua" panose="02040602050305030304" pitchFamily="18" charset="0"/>
                <a:cs typeface="Times New Roman" panose="02020603050405020304" pitchFamily="18" charset="0"/>
              </a:rPr>
              <a:t>current density</a:t>
            </a:r>
          </a:p>
        </p:txBody>
      </p:sp>
      <p:pic>
        <p:nvPicPr>
          <p:cNvPr id="12" name="Picture 11" descr="Molecules">
            <a:extLst>
              <a:ext uri="{FF2B5EF4-FFF2-40B4-BE49-F238E27FC236}">
                <a16:creationId xmlns:a16="http://schemas.microsoft.com/office/drawing/2014/main" id="{26608A4A-FBB6-27F0-05CD-47196D7610E2}"/>
              </a:ext>
            </a:extLst>
          </p:cNvPr>
          <p:cNvPicPr>
            <a:picLocks noChangeAspect="1"/>
          </p:cNvPicPr>
          <p:nvPr/>
        </p:nvPicPr>
        <p:blipFill>
          <a:blip r:embed="rId2"/>
          <a:stretch>
            <a:fillRect/>
          </a:stretch>
        </p:blipFill>
        <p:spPr>
          <a:xfrm>
            <a:off x="6976851" y="2422525"/>
            <a:ext cx="4562263" cy="3045310"/>
          </a:xfrm>
          <a:prstGeom prst="rect">
            <a:avLst/>
          </a:prstGeom>
          <a:ln w="25400">
            <a:solidFill>
              <a:schemeClr val="accent2">
                <a:lumMod val="75000"/>
              </a:schemeClr>
            </a:solidFill>
          </a:ln>
        </p:spPr>
      </p:pic>
      <p:cxnSp>
        <p:nvCxnSpPr>
          <p:cNvPr id="20" name="Straight Connector 19">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2" descr="CERN Logo and symbol, meaning, history, PNG, brand">
            <a:extLst>
              <a:ext uri="{FF2B5EF4-FFF2-40B4-BE49-F238E27FC236}">
                <a16:creationId xmlns:a16="http://schemas.microsoft.com/office/drawing/2014/main" id="{73398AFC-E282-8C72-6FCD-DDAF2A9095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4179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76995" y="0"/>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QUENCH PROTECTION DEVICES</a:t>
            </a:r>
          </a:p>
        </p:txBody>
      </p:sp>
      <p:sp>
        <p:nvSpPr>
          <p:cNvPr id="50" name="Freeform: Shape 49">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t="16201" b="16201"/>
          <a:stretch/>
        </p:blipFill>
        <p:spPr>
          <a:xfrm>
            <a:off x="82289"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52" name="Oval 51">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4" name="Picture 2">
            <a:extLst>
              <a:ext uri="{FF2B5EF4-FFF2-40B4-BE49-F238E27FC236}">
                <a16:creationId xmlns:a16="http://schemas.microsoft.com/office/drawing/2014/main" id="{4E771878-6CC4-88FF-EC55-15DC0FBAD06A}"/>
              </a:ext>
            </a:extLst>
          </p:cNvPr>
          <p:cNvPicPr>
            <a:picLocks noChangeAspect="1" noChangeArrowheads="1"/>
          </p:cNvPicPr>
          <p:nvPr/>
        </p:nvPicPr>
        <p:blipFill>
          <a:blip r:embed="rId4"/>
          <a:srcRect l="16667" r="16667"/>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4" name="Oval 53">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5"/>
          <a:srcRect l="12829" r="12829"/>
          <a:stretch/>
        </p:blipFill>
        <p:spPr bwMode="auto">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6" name="Oval 55">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6"/>
          <a:srcRect t="21674" b="21674"/>
          <a:stretch/>
        </p:blipFill>
        <p:spPr>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cxnSp>
        <p:nvCxnSpPr>
          <p:cNvPr id="58" name="Straight Connector 57">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857692" y="3983354"/>
            <a:ext cx="6147740" cy="2872603"/>
          </a:xfrm>
          <a:prstGeom prst="rect">
            <a:avLst/>
          </a:prstGeom>
        </p:spPr>
        <p:txBody>
          <a:bodyPr vert="horz" lIns="91440" tIns="45720" rIns="91440" bIns="45720" rtlCol="0" anchor="ctr">
            <a:normAutofit lnSpcReduction="10000"/>
          </a:bodyPr>
          <a:lstStyle/>
          <a:p>
            <a:pPr marR="0" lvl="0" algn="just" fontAlgn="auto">
              <a:lnSpc>
                <a:spcPct val="110000"/>
              </a:lnSpc>
              <a:spcBef>
                <a:spcPts val="0"/>
              </a:spcBef>
              <a:spcAft>
                <a:spcPts val="600"/>
              </a:spcAft>
              <a:buClrTx/>
              <a:buSzTx/>
              <a:tabLst/>
              <a:defRPr/>
            </a:pPr>
            <a:r>
              <a:rPr lang="en-GB" sz="2000" dirty="0">
                <a:latin typeface="Book Antiqua" panose="02040602050305030304" pitchFamily="18" charset="0"/>
              </a:rPr>
              <a:t>Protection systems are crucial for ensuring their safe operation. Ex. The quench protection devices are triggered when a quench is detected. It delivers a high-voltage pulse to the quench heaters or the coils. These power supplies need to be highly reliable and capable of delivering the required energy quickly. They typically store energy in capacitors, which can discharge rapidly when needed. See talk of </a:t>
            </a:r>
            <a:r>
              <a:rPr lang="en-GB" sz="2000" dirty="0">
                <a:solidFill>
                  <a:schemeClr val="accent2"/>
                </a:solidFill>
                <a:latin typeface="Book Antiqua" panose="02040602050305030304" pitchFamily="18" charset="0"/>
              </a:rPr>
              <a:t>Emmanuele.</a:t>
            </a:r>
            <a:endParaRPr kumimoji="0" lang="en-US" sz="2000" b="0" i="0" u="none" strike="noStrike" cap="none" spc="0" normalizeH="0" baseline="0" noProof="0" dirty="0">
              <a:ln>
                <a:noFill/>
              </a:ln>
              <a:solidFill>
                <a:schemeClr val="accent2"/>
              </a:solidFill>
              <a:effectLst/>
              <a:uLnTx/>
              <a:uFillTx/>
              <a:latin typeface="Book Antiqua" panose="02040602050305030304" pitchFamily="18" charset="0"/>
            </a:endParaRPr>
          </a:p>
        </p:txBody>
      </p:sp>
      <p:pic>
        <p:nvPicPr>
          <p:cNvPr id="2" name="Picture 2" descr="CERN Logo and symbol, meaning, history, PNG, brand">
            <a:extLst>
              <a:ext uri="{FF2B5EF4-FFF2-40B4-BE49-F238E27FC236}">
                <a16:creationId xmlns:a16="http://schemas.microsoft.com/office/drawing/2014/main" id="{907C8B39-0D01-6B14-3B61-58F8EA6775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11659"/>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76995" y="0"/>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ENERGY EXTRACTION SYTEMS</a:t>
            </a:r>
          </a:p>
        </p:txBody>
      </p:sp>
      <p:sp>
        <p:nvSpPr>
          <p:cNvPr id="50" name="Freeform: Shape 49">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t="16201" b="16201"/>
          <a:stretch/>
        </p:blipFill>
        <p:spPr>
          <a:xfrm>
            <a:off x="82289"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52" name="Oval 51">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4" name="Picture 2">
            <a:extLst>
              <a:ext uri="{FF2B5EF4-FFF2-40B4-BE49-F238E27FC236}">
                <a16:creationId xmlns:a16="http://schemas.microsoft.com/office/drawing/2014/main" id="{4E771878-6CC4-88FF-EC55-15DC0FBAD06A}"/>
              </a:ext>
            </a:extLst>
          </p:cNvPr>
          <p:cNvPicPr>
            <a:picLocks noChangeAspect="1" noChangeArrowheads="1"/>
          </p:cNvPicPr>
          <p:nvPr/>
        </p:nvPicPr>
        <p:blipFill>
          <a:blip r:embed="rId4"/>
          <a:srcRect l="19794" r="19794"/>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4" name="Oval 53">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5"/>
          <a:srcRect t="16667" b="16667"/>
          <a:stretch/>
        </p:blipFill>
        <p:spPr bwMode="auto">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56" name="Oval 55">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6"/>
          <a:srcRect t="21674" b="21674"/>
          <a:stretch/>
        </p:blipFill>
        <p:spPr>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cxnSp>
        <p:nvCxnSpPr>
          <p:cNvPr id="58" name="Straight Connector 57">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954111" y="4005657"/>
            <a:ext cx="6134619" cy="2638090"/>
          </a:xfrm>
          <a:prstGeom prst="rect">
            <a:avLst/>
          </a:prstGeom>
        </p:spPr>
        <p:txBody>
          <a:bodyPr vert="horz" lIns="91440" tIns="45720" rIns="91440" bIns="45720" rtlCol="0" anchor="ctr">
            <a:normAutofit/>
          </a:bodyPr>
          <a:lstStyle/>
          <a:p>
            <a:pPr marR="0" lvl="0" algn="just" fontAlgn="auto">
              <a:lnSpc>
                <a:spcPct val="90000"/>
              </a:lnSpc>
              <a:spcBef>
                <a:spcPts val="0"/>
              </a:spcBef>
              <a:spcAft>
                <a:spcPts val="600"/>
              </a:spcAft>
              <a:buClrTx/>
              <a:buSzTx/>
              <a:tabLst/>
              <a:defRPr/>
            </a:pPr>
            <a:r>
              <a:rPr lang="en-GB" sz="2000" dirty="0">
                <a:latin typeface="Book Antiqua" panose="02040602050305030304" pitchFamily="18" charset="0"/>
              </a:rPr>
              <a:t>The energy extraction system redirects the stored magnetic energy into external resistive loads where it can be safely dissipated as heat. It is composed by a </a:t>
            </a:r>
            <a:r>
              <a:rPr lang="en-GB" sz="2000" b="1" dirty="0">
                <a:latin typeface="Book Antiqua" panose="02040602050305030304" pitchFamily="18" charset="0"/>
              </a:rPr>
              <a:t>dump resistor (</a:t>
            </a:r>
            <a:r>
              <a:rPr lang="en-GB" sz="2000" dirty="0">
                <a:latin typeface="Book Antiqua" panose="02040602050305030304" pitchFamily="18" charset="0"/>
              </a:rPr>
              <a:t>resistive elements)  connected to the magnet through fast-acting </a:t>
            </a:r>
            <a:r>
              <a:rPr lang="en-GB" sz="2000" b="1" dirty="0">
                <a:latin typeface="Book Antiqua" panose="02040602050305030304" pitchFamily="18" charset="0"/>
              </a:rPr>
              <a:t>switch</a:t>
            </a:r>
            <a:r>
              <a:rPr lang="en-GB" sz="2000" dirty="0">
                <a:latin typeface="Book Antiqua" panose="02040602050305030304" pitchFamily="18" charset="0"/>
              </a:rPr>
              <a:t>. When a quench is detected, these resistors are engaged, allowing the stored energy to flow out of the magnet and be converted to heat in the resistors. </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2" name="Picture 2" descr="CERN Logo and symbol, meaning, history, PNG, brand">
            <a:extLst>
              <a:ext uri="{FF2B5EF4-FFF2-40B4-BE49-F238E27FC236}">
                <a16:creationId xmlns:a16="http://schemas.microsoft.com/office/drawing/2014/main" id="{8B1CBB63-D7A4-9FAD-D48E-7985261E5B0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8149128"/>
      </p:ext>
    </p:extLst>
  </p:cSld>
  <p:clrMapOvr>
    <a:overrideClrMapping bg1="dk1" tx1="lt1" bg2="dk2"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WATER/AIR COOLED CABLES</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31354" r="31354"/>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r="25002" b="3"/>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l="17083" r="17083"/>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16667" r="16667"/>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980386" y="4217868"/>
            <a:ext cx="5974968" cy="2467745"/>
          </a:xfrm>
          <a:prstGeom prst="rect">
            <a:avLst/>
          </a:prstGeom>
        </p:spPr>
        <p:txBody>
          <a:bodyPr vert="horz" lIns="91440" tIns="45720" rIns="91440" bIns="45720" rtlCol="0" anchor="ctr">
            <a:normAutofit fontScale="92500" lnSpcReduction="10000"/>
          </a:bodyPr>
          <a:lstStyle/>
          <a:p>
            <a:pPr marR="0" lvl="0" algn="just" fontAlgn="auto">
              <a:spcBef>
                <a:spcPts val="0"/>
              </a:spcBef>
              <a:spcAft>
                <a:spcPts val="600"/>
              </a:spcAft>
              <a:buClrTx/>
              <a:buSzTx/>
              <a:tabLst/>
              <a:defRPr/>
            </a:pPr>
            <a:r>
              <a:rPr lang="en-US" sz="2000" dirty="0">
                <a:latin typeface="Book Antiqua" panose="02040602050305030304" pitchFamily="18" charset="0"/>
              </a:rPr>
              <a:t>Water-cooled cables typically consist of a central conductor, often made of copper, surrounded by channels through which water flows. The demineralized water is circulated through these channels to remove the heat generated in the conductor. Proper insulation is necessary to prevent electrical losses and to ensure that the cooling system does not interfere with the electrical performance of the circuit. See talk of </a:t>
            </a:r>
            <a:r>
              <a:rPr lang="en-US" sz="2000" dirty="0">
                <a:solidFill>
                  <a:schemeClr val="accent2"/>
                </a:solidFill>
                <a:latin typeface="Book Antiqua" panose="02040602050305030304" pitchFamily="18" charset="0"/>
              </a:rPr>
              <a:t>Samer</a:t>
            </a:r>
            <a:endParaRPr kumimoji="0" lang="en-US" sz="2000" b="0" i="0" u="none" strike="noStrike" cap="none" spc="0" normalizeH="0" baseline="0" noProof="0" dirty="0">
              <a:ln>
                <a:noFill/>
              </a:ln>
              <a:solidFill>
                <a:schemeClr val="accent2"/>
              </a:solidFill>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01821507-7D04-A5C3-2BEC-52D3D55147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8705251"/>
      </p:ext>
    </p:extLst>
  </p:cSld>
  <p:clrMapOvr>
    <a:overrideClrMapping bg1="dk1" tx1="lt1" bg2="dk2"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a:bodyPr>
          <a:lstStyle/>
          <a:p>
            <a:pPr algn="r"/>
            <a:r>
              <a:rPr lang="en-US" b="1" kern="1200" dirty="0">
                <a:solidFill>
                  <a:schemeClr val="tx1"/>
                </a:solidFill>
                <a:latin typeface="Book Antiqua" panose="02040602050305030304" pitchFamily="18" charset="0"/>
              </a:rPr>
              <a:t>CURRENT LEADS</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31354" r="31354"/>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t="12500" b="12500"/>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l="16667" r="16667"/>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t="12500" b="12500"/>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780689" y="3908020"/>
            <a:ext cx="6174665" cy="2457946"/>
          </a:xfrm>
          <a:prstGeom prst="rect">
            <a:avLst/>
          </a:prstGeom>
        </p:spPr>
        <p:txBody>
          <a:bodyPr vert="horz" lIns="91440" tIns="45720" rIns="91440" bIns="45720" rtlCol="0" anchor="ctr">
            <a:noAutofit/>
          </a:bodyPr>
          <a:lstStyle/>
          <a:p>
            <a:pPr marR="0" lvl="0" algn="just" fontAlgn="auto">
              <a:spcBef>
                <a:spcPts val="0"/>
              </a:spcBef>
              <a:spcAft>
                <a:spcPts val="600"/>
              </a:spcAft>
              <a:buClrTx/>
              <a:buSzTx/>
              <a:tabLst/>
              <a:defRPr/>
            </a:pPr>
            <a:r>
              <a:rPr lang="en-GB" sz="2000" dirty="0">
                <a:latin typeface="Book Antiqua" panose="02040602050305030304" pitchFamily="18" charset="0"/>
              </a:rPr>
              <a:t>Current Leads connect the superconducting magnet coils (operating at cryogenic temperatures) to the room-temperature power supply via the water cooled cables. These leads must carry large currents with minimal heat transfer to the superconducting region. Optimised gas cooled resistive leads are well adapted, but hybrid ( Cu and </a:t>
            </a:r>
            <a:r>
              <a:rPr lang="en-GB" sz="2000" dirty="0" err="1">
                <a:latin typeface="Book Antiqua" panose="02040602050305030304" pitchFamily="18" charset="0"/>
              </a:rPr>
              <a:t>HtS</a:t>
            </a:r>
            <a:r>
              <a:rPr lang="en-GB" sz="2000" dirty="0">
                <a:latin typeface="Book Antiqua" panose="02040602050305030304" pitchFamily="18" charset="0"/>
              </a:rPr>
              <a:t> leads) are also interesting options. See talk of </a:t>
            </a:r>
            <a:r>
              <a:rPr lang="en-GB" sz="2000" dirty="0">
                <a:solidFill>
                  <a:schemeClr val="accent2"/>
                </a:solidFill>
                <a:latin typeface="Book Antiqua" panose="02040602050305030304" pitchFamily="18" charset="0"/>
              </a:rPr>
              <a:t>Amalia</a:t>
            </a:r>
            <a:r>
              <a:rPr lang="en-GB" sz="2000" dirty="0">
                <a:latin typeface="Book Antiqua" panose="02040602050305030304" pitchFamily="18" charset="0"/>
              </a:rPr>
              <a:t>.</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DE77E0E6-11D3-AD6D-352B-D8A6709F1E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417862"/>
      </p:ext>
    </p:extLst>
  </p:cSld>
  <p:clrMapOvr>
    <a:overrideClrMapping bg1="dk1" tx1="lt1" bg2="dk2" tx2="lt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a:bodyPr>
          <a:lstStyle/>
          <a:p>
            <a:pPr algn="r"/>
            <a:r>
              <a:rPr lang="en-US" b="1" kern="1200" dirty="0">
                <a:solidFill>
                  <a:schemeClr val="tx1"/>
                </a:solidFill>
                <a:latin typeface="Book Antiqua" panose="02040602050305030304" pitchFamily="18" charset="0"/>
              </a:rPr>
              <a:t>HANDELING TOOLS</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28990" r="28990"/>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l="12500" r="12500"/>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t="16605" b="16605"/>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16786" r="16786"/>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780689" y="4014440"/>
            <a:ext cx="6174665" cy="2671174"/>
          </a:xfrm>
          <a:prstGeom prst="rect">
            <a:avLst/>
          </a:prstGeom>
        </p:spPr>
        <p:txBody>
          <a:bodyPr vert="horz" lIns="91440" tIns="45720" rIns="91440" bIns="45720" rtlCol="0" anchor="ctr">
            <a:noAutofit/>
          </a:bodyPr>
          <a:lstStyle/>
          <a:p>
            <a:pPr marR="0" lvl="0" algn="just" fontAlgn="auto">
              <a:spcBef>
                <a:spcPts val="0"/>
              </a:spcBef>
              <a:spcAft>
                <a:spcPts val="600"/>
              </a:spcAft>
              <a:buClrTx/>
              <a:buSzTx/>
              <a:tabLst/>
              <a:defRPr/>
            </a:pPr>
            <a:r>
              <a:rPr lang="en-GB" sz="2200" dirty="0">
                <a:latin typeface="Book Antiqua" panose="02040602050305030304" pitchFamily="18" charset="0"/>
              </a:rPr>
              <a:t>Handling tools used in superconducting (SC) test stands for lifting, moving, and positioning heavy components, such as superconducting magnets, cryostats, and other large equipment, are essential parts of the test stand and critical for operations. Given the weight and delicate nature of these components, overhead cranes play a vital role in ensuring safe and precise operations. </a:t>
            </a:r>
            <a:endParaRPr kumimoji="0" lang="en-US" sz="22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288BC6B8-4147-481A-B5E3-02C0B44787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8002225"/>
      </p:ext>
    </p:extLst>
  </p:cSld>
  <p:clrMapOvr>
    <a:overrideClrMapping bg1="dk1" tx1="lt1" bg2="dk2" tx2="lt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236647" y="4217868"/>
            <a:ext cx="5370622"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CRYOGENIC INFRASTRUCTURE</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28990" r="28990"/>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l="16288" r="16288"/>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l="16791" r="16791"/>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13793" r="13793"/>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954110" y="4080189"/>
            <a:ext cx="5974968" cy="2467745"/>
          </a:xfrm>
          <a:prstGeom prst="rect">
            <a:avLst/>
          </a:prstGeom>
        </p:spPr>
        <p:txBody>
          <a:bodyPr vert="horz" lIns="91440" tIns="45720" rIns="91440" bIns="45720" rtlCol="0" anchor="ctr">
            <a:noAutofit/>
          </a:bodyPr>
          <a:lstStyle/>
          <a:p>
            <a:pPr marR="0" lvl="0" algn="just" fontAlgn="auto">
              <a:lnSpc>
                <a:spcPct val="110000"/>
              </a:lnSpc>
              <a:spcBef>
                <a:spcPts val="0"/>
              </a:spcBef>
              <a:spcAft>
                <a:spcPts val="600"/>
              </a:spcAft>
              <a:buClrTx/>
              <a:buSzTx/>
              <a:tabLst/>
              <a:defRPr/>
            </a:pPr>
            <a:r>
              <a:rPr lang="en-GB" sz="2000" dirty="0">
                <a:latin typeface="Book Antiqua" panose="02040602050305030304" pitchFamily="18" charset="0"/>
              </a:rPr>
              <a:t>The design of the cryogenic infrastructure is complex and tailored to meet the specific needs of SC testing. Key components include cryogenic liquefiers and refrigerators, cryogenic distribution systems, low-pressure pumping units, and more. Thermally insulated lines, vacuum systems, cryogenic safety valves, along with a well-optimized control system, are all integral parts of this infrastructure.</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704774EC-9B00-4204-BE4D-07E19A2FFC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008471"/>
      </p:ext>
    </p:extLst>
  </p:cSld>
  <p:clrMapOvr>
    <a:overrideClrMapping bg1="dk1" tx1="lt1" bg2="dk2" tx2="lt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236647" y="4217868"/>
            <a:ext cx="5370622"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DATA ACQUISITION SYTEM</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21987" r="21987"/>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l="4094" r="4094"/>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l="14968" r="14968"/>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5414" r="5414"/>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780689" y="4047894"/>
            <a:ext cx="6174665" cy="2637720"/>
          </a:xfrm>
          <a:prstGeom prst="rect">
            <a:avLst/>
          </a:prstGeom>
        </p:spPr>
        <p:txBody>
          <a:bodyPr vert="horz" lIns="91440" tIns="45720" rIns="91440" bIns="45720" rtlCol="0" anchor="ctr">
            <a:noAutofit/>
          </a:bodyPr>
          <a:lstStyle/>
          <a:p>
            <a:pPr marR="0" lvl="0" algn="just" fontAlgn="auto">
              <a:spcBef>
                <a:spcPts val="0"/>
              </a:spcBef>
              <a:spcAft>
                <a:spcPts val="600"/>
              </a:spcAft>
              <a:buClrTx/>
              <a:buSzTx/>
              <a:tabLst/>
              <a:defRPr/>
            </a:pPr>
            <a:r>
              <a:rPr lang="en-GB" sz="2000" dirty="0">
                <a:latin typeface="Book Antiqua" panose="02040602050305030304" pitchFamily="18" charset="0"/>
              </a:rPr>
              <a:t>These systems collect and process a wide range of data, including electrical, thermal, and mechanical parameters. A well-designed DAS is crucial for the precise characterization and protection of SC magnets. Data storage and online analysis are integral parts of the system. Depending on the recorded signal and analysis requirements, the frequency and duration of data acquisition can vary, optimizing both the hardware and associated costs.20</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7E42C8D6-B7CE-4EBA-C652-8C76CAFC8DF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913664"/>
      </p:ext>
    </p:extLst>
  </p:cSld>
  <p:clrMapOvr>
    <a:overrideClrMapping bg1="dk1" tx1="lt1" bg2="dk2" tx2="lt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36627" y="0"/>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236647" y="4217868"/>
            <a:ext cx="5370622" cy="1817171"/>
          </a:xfrm>
        </p:spPr>
        <p:txBody>
          <a:bodyPr vert="horz" lIns="91440" tIns="45720" rIns="91440" bIns="45720" rtlCol="0" anchor="ctr">
            <a:normAutofit fontScale="90000"/>
          </a:bodyPr>
          <a:lstStyle/>
          <a:p>
            <a:pPr algn="r"/>
            <a:r>
              <a:rPr lang="en-US" b="1" kern="1200" dirty="0">
                <a:solidFill>
                  <a:schemeClr val="tx1"/>
                </a:solidFill>
                <a:latin typeface="Book Antiqua" panose="02040602050305030304" pitchFamily="18" charset="0"/>
              </a:rPr>
              <a:t>SAFETY</a:t>
            </a:r>
            <a:br>
              <a:rPr lang="en-US" b="1" kern="1200" dirty="0">
                <a:solidFill>
                  <a:schemeClr val="tx1"/>
                </a:solidFill>
                <a:latin typeface="Book Antiqua" panose="02040602050305030304" pitchFamily="18" charset="0"/>
              </a:rPr>
            </a:br>
            <a:r>
              <a:rPr lang="en-US" b="1" kern="1200" dirty="0">
                <a:solidFill>
                  <a:schemeClr val="tx1"/>
                </a:solidFill>
                <a:latin typeface="Book Antiqua" panose="02040602050305030304" pitchFamily="18" charset="0"/>
              </a:rPr>
              <a:t>and SAFETY INTERLOCK</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28990" r="28990"/>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l="12500" r="12500"/>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t="16605" b="16605"/>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16786" r="16786"/>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780689" y="3824868"/>
            <a:ext cx="6174665" cy="2860745"/>
          </a:xfrm>
          <a:prstGeom prst="rect">
            <a:avLst/>
          </a:prstGeom>
        </p:spPr>
        <p:txBody>
          <a:bodyPr vert="horz" lIns="91440" tIns="45720" rIns="91440" bIns="45720" rtlCol="0" anchor="ctr">
            <a:normAutofit lnSpcReduction="10000"/>
          </a:bodyPr>
          <a:lstStyle/>
          <a:p>
            <a:pPr marR="0" lvl="0" algn="just" fontAlgn="auto">
              <a:spcBef>
                <a:spcPts val="0"/>
              </a:spcBef>
              <a:spcAft>
                <a:spcPts val="600"/>
              </a:spcAft>
              <a:buClrTx/>
              <a:buSzTx/>
              <a:tabLst/>
              <a:defRPr/>
            </a:pPr>
            <a:r>
              <a:rPr lang="en-GB" sz="2000" dirty="0">
                <a:latin typeface="Book Antiqua" panose="02040602050305030304" pitchFamily="18" charset="0"/>
              </a:rPr>
              <a:t>Pay attention to the safety of the personnel in the environment of the test stand!!( </a:t>
            </a:r>
            <a:r>
              <a:rPr lang="en-GB" sz="2000" dirty="0" err="1">
                <a:latin typeface="Book Antiqua" panose="02040602050305030304" pitchFamily="18" charset="0"/>
              </a:rPr>
              <a:t>LHe</a:t>
            </a:r>
            <a:r>
              <a:rPr lang="en-GB" sz="2000" dirty="0">
                <a:latin typeface="Book Antiqua" panose="02040602050305030304" pitchFamily="18" charset="0"/>
              </a:rPr>
              <a:t>, High V, High I), </a:t>
            </a:r>
            <a:r>
              <a:rPr lang="en-GB" sz="2000" dirty="0" err="1">
                <a:latin typeface="Book Antiqua" panose="02040602050305030304" pitchFamily="18" charset="0"/>
              </a:rPr>
              <a:t>Oxigen</a:t>
            </a:r>
            <a:r>
              <a:rPr lang="en-GB" sz="2000" dirty="0">
                <a:latin typeface="Book Antiqua" panose="02040602050305030304" pitchFamily="18" charset="0"/>
              </a:rPr>
              <a:t> deficiency, high load, </a:t>
            </a:r>
            <a:r>
              <a:rPr lang="en-GB" sz="2000" dirty="0" err="1">
                <a:latin typeface="Book Antiqua" panose="02040602050305030304" pitchFamily="18" charset="0"/>
              </a:rPr>
              <a:t>coactivities</a:t>
            </a:r>
            <a:r>
              <a:rPr lang="en-GB" sz="2000" dirty="0">
                <a:latin typeface="Book Antiqua" panose="02040602050305030304" pitchFamily="18" charset="0"/>
              </a:rPr>
              <a:t> </a:t>
            </a:r>
            <a:r>
              <a:rPr lang="en-GB" sz="2000" dirty="0" err="1">
                <a:latin typeface="Book Antiqua" panose="02040602050305030304" pitchFamily="18" charset="0"/>
              </a:rPr>
              <a:t>ect</a:t>
            </a:r>
            <a:r>
              <a:rPr lang="en-GB" sz="2000" dirty="0">
                <a:latin typeface="Book Antiqua" panose="02040602050305030304" pitchFamily="18" charset="0"/>
              </a:rPr>
              <a:t>.</a:t>
            </a:r>
          </a:p>
          <a:p>
            <a:pPr marR="0" lvl="0" algn="just" fontAlgn="auto">
              <a:spcBef>
                <a:spcPts val="0"/>
              </a:spcBef>
              <a:spcAft>
                <a:spcPts val="600"/>
              </a:spcAft>
              <a:buClrTx/>
              <a:buSzTx/>
              <a:tabLst/>
              <a:defRPr/>
            </a:pPr>
            <a:r>
              <a:rPr lang="en-GB" sz="2000" dirty="0">
                <a:latin typeface="Book Antiqua" panose="02040602050305030304" pitchFamily="18" charset="0"/>
              </a:rPr>
              <a:t>Safety interlocks are essential for ensuring the safe operation of superconducting (SC) magnet circuits and test stands. These systems are designed to protect both the equipment and personnel by automatically shutting down or adjusting the operation when unsafe conditions are detected. </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1CEE1675-C6CC-09AF-4452-5E9CD0A879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650780"/>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17" descr="A large factory with several large machines&#10;&#10;Description automatically generated with medium confidence">
            <a:extLst>
              <a:ext uri="{FF2B5EF4-FFF2-40B4-BE49-F238E27FC236}">
                <a16:creationId xmlns:a16="http://schemas.microsoft.com/office/drawing/2014/main" id="{514F17BB-68EF-F658-BB5A-2201A6281D96}"/>
              </a:ext>
            </a:extLst>
          </p:cNvPr>
          <p:cNvPicPr>
            <a:picLocks noChangeAspect="1"/>
          </p:cNvPicPr>
          <p:nvPr/>
        </p:nvPicPr>
        <p:blipFill>
          <a:blip r:embed="rId2">
            <a:alphaModFix amt="35000"/>
            <a:extLst>
              <a:ext uri="{28A0092B-C50C-407E-A947-70E740481C1C}">
                <a14:useLocalDpi xmlns:a14="http://schemas.microsoft.com/office/drawing/2010/main"/>
              </a:ext>
            </a:extLst>
          </a:blip>
          <a:srcRect t="14451" b="10571"/>
          <a:stretch/>
        </p:blipFill>
        <p:spPr>
          <a:xfrm>
            <a:off x="20" y="1021"/>
            <a:ext cx="12191980" cy="6855958"/>
          </a:xfrm>
          <a:prstGeom prst="rect">
            <a:avLst/>
          </a:prstGeom>
        </p:spPr>
      </p:pic>
      <p:sp>
        <p:nvSpPr>
          <p:cNvPr id="3" name="Title 2">
            <a:extLst>
              <a:ext uri="{FF2B5EF4-FFF2-40B4-BE49-F238E27FC236}">
                <a16:creationId xmlns:a16="http://schemas.microsoft.com/office/drawing/2014/main" id="{720F0B83-33F5-0934-1387-280A8A37F3B8}"/>
              </a:ext>
            </a:extLst>
          </p:cNvPr>
          <p:cNvSpPr>
            <a:spLocks noGrp="1"/>
          </p:cNvSpPr>
          <p:nvPr>
            <p:ph type="title"/>
          </p:nvPr>
        </p:nvSpPr>
        <p:spPr>
          <a:xfrm>
            <a:off x="881471" y="4217868"/>
            <a:ext cx="4725797" cy="1817171"/>
          </a:xfrm>
        </p:spPr>
        <p:txBody>
          <a:bodyPr vert="horz" lIns="91440" tIns="45720" rIns="91440" bIns="45720" rtlCol="0" anchor="ctr">
            <a:normAutofit/>
          </a:bodyPr>
          <a:lstStyle/>
          <a:p>
            <a:pPr algn="r"/>
            <a:r>
              <a:rPr lang="en-US" b="1" kern="1200" dirty="0">
                <a:solidFill>
                  <a:schemeClr val="tx1"/>
                </a:solidFill>
                <a:latin typeface="Book Antiqua" panose="02040602050305030304" pitchFamily="18" charset="0"/>
              </a:rPr>
              <a:t>OPERATING TEAM</a:t>
            </a:r>
          </a:p>
        </p:txBody>
      </p:sp>
      <p:sp>
        <p:nvSpPr>
          <p:cNvPr id="63" name="Freeform: Shape 62">
            <a:extLst>
              <a:ext uri="{FF2B5EF4-FFF2-40B4-BE49-F238E27FC236}">
                <a16:creationId xmlns:a16="http://schemas.microsoft.com/office/drawing/2014/main" id="{08D97BCC-370B-4538-9D62-136AC63434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561316"/>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1" name="Picture 20">
            <a:extLst>
              <a:ext uri="{FF2B5EF4-FFF2-40B4-BE49-F238E27FC236}">
                <a16:creationId xmlns:a16="http://schemas.microsoft.com/office/drawing/2014/main" id="{F7442774-90E2-0614-84C2-643F24B4A8EE}"/>
              </a:ext>
            </a:extLst>
          </p:cNvPr>
          <p:cNvPicPr>
            <a:picLocks noChangeAspect="1"/>
          </p:cNvPicPr>
          <p:nvPr/>
        </p:nvPicPr>
        <p:blipFill rotWithShape="1">
          <a:blip r:embed="rId3"/>
          <a:srcRect l="31354" r="31354"/>
          <a:stretch/>
        </p:blipFill>
        <p:spPr>
          <a:xfrm>
            <a:off x="-6" y="725908"/>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p:spPr>
      </p:pic>
      <p:sp>
        <p:nvSpPr>
          <p:cNvPr id="65" name="Oval 64">
            <a:extLst>
              <a:ext uri="{FF2B5EF4-FFF2-40B4-BE49-F238E27FC236}">
                <a16:creationId xmlns:a16="http://schemas.microsoft.com/office/drawing/2014/main" id="{AC1BA173-64A6-4ACF-A849-F0194E82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 name="Picture 2">
            <a:extLst>
              <a:ext uri="{FF2B5EF4-FFF2-40B4-BE49-F238E27FC236}">
                <a16:creationId xmlns:a16="http://schemas.microsoft.com/office/drawing/2014/main" id="{5EB62FB7-5598-D180-856A-702F6B12B000}"/>
              </a:ext>
            </a:extLst>
          </p:cNvPr>
          <p:cNvPicPr>
            <a:picLocks noChangeAspect="1" noChangeArrowheads="1"/>
          </p:cNvPicPr>
          <p:nvPr/>
        </p:nvPicPr>
        <p:blipFill>
          <a:blip r:embed="rId4"/>
          <a:srcRect l="16786" r="16786"/>
          <a:stretch/>
        </p:blipFill>
        <p:spPr bwMode="auto">
          <a:xfrm>
            <a:off x="214289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solidFill>
            <a:srgbClr val="FFFFFF">
              <a:shade val="85000"/>
            </a:srgbClr>
          </a:solidFill>
        </p:spPr>
      </p:pic>
      <p:sp>
        <p:nvSpPr>
          <p:cNvPr id="67" name="Oval 66">
            <a:extLst>
              <a:ext uri="{FF2B5EF4-FFF2-40B4-BE49-F238E27FC236}">
                <a16:creationId xmlns:a16="http://schemas.microsoft.com/office/drawing/2014/main" id="{5DA699A9-471A-451C-8D64-4BBFBB790D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2" name="Picture 21">
            <a:extLst>
              <a:ext uri="{FF2B5EF4-FFF2-40B4-BE49-F238E27FC236}">
                <a16:creationId xmlns:a16="http://schemas.microsoft.com/office/drawing/2014/main" id="{78CEDBE6-A2B0-8C55-9718-54613E31980F}"/>
              </a:ext>
            </a:extLst>
          </p:cNvPr>
          <p:cNvPicPr>
            <a:picLocks noChangeAspect="1"/>
          </p:cNvPicPr>
          <p:nvPr/>
        </p:nvPicPr>
        <p:blipFill rotWithShape="1">
          <a:blip r:embed="rId5"/>
          <a:srcRect l="16667" r="16667"/>
          <a:stretch/>
        </p:blipFill>
        <p:spPr>
          <a:xfrm>
            <a:off x="5525559"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69" name="Oval 68">
            <a:extLst>
              <a:ext uri="{FF2B5EF4-FFF2-40B4-BE49-F238E27FC236}">
                <a16:creationId xmlns:a16="http://schemas.microsoft.com/office/drawing/2014/main" id="{4FF79B19-2390-46F4-BD3F-E2F55F6E1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6" y="561316"/>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pic>
        <p:nvPicPr>
          <p:cNvPr id="26" name="Picture 4">
            <a:extLst>
              <a:ext uri="{FF2B5EF4-FFF2-40B4-BE49-F238E27FC236}">
                <a16:creationId xmlns:a16="http://schemas.microsoft.com/office/drawing/2014/main" id="{DC8242B8-A9FA-6C19-D233-0FC57555D0B2}"/>
              </a:ext>
            </a:extLst>
          </p:cNvPr>
          <p:cNvPicPr>
            <a:picLocks noChangeAspect="1" noChangeArrowheads="1"/>
          </p:cNvPicPr>
          <p:nvPr/>
        </p:nvPicPr>
        <p:blipFill>
          <a:blip r:embed="rId6"/>
          <a:srcRect l="16549" r="16549"/>
          <a:stretch/>
        </p:blipFill>
        <p:spPr bwMode="auto">
          <a:xfrm>
            <a:off x="8937838" y="725908"/>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92D7380E-05F8-4B98-9D58-B34C09FC66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80689" y="4303493"/>
            <a:ext cx="0" cy="164592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976DFAA-A442-5B19-C9D8-5C13E179B0E9}"/>
              </a:ext>
            </a:extLst>
          </p:cNvPr>
          <p:cNvSpPr txBox="1"/>
          <p:nvPr/>
        </p:nvSpPr>
        <p:spPr>
          <a:xfrm>
            <a:off x="5865543" y="3908020"/>
            <a:ext cx="6089811" cy="2777593"/>
          </a:xfrm>
          <a:prstGeom prst="rect">
            <a:avLst/>
          </a:prstGeom>
        </p:spPr>
        <p:txBody>
          <a:bodyPr vert="horz" lIns="91440" tIns="45720" rIns="91440" bIns="45720" rtlCol="0" anchor="ctr">
            <a:normAutofit fontScale="92500" lnSpcReduction="10000"/>
          </a:bodyPr>
          <a:lstStyle/>
          <a:p>
            <a:pPr marR="0" lvl="0" algn="just" fontAlgn="auto">
              <a:spcBef>
                <a:spcPts val="0"/>
              </a:spcBef>
              <a:spcAft>
                <a:spcPts val="600"/>
              </a:spcAft>
              <a:buClrTx/>
              <a:buSzTx/>
              <a:tabLst/>
              <a:defRPr/>
            </a:pPr>
            <a:r>
              <a:rPr lang="en-GB" sz="2000" dirty="0">
                <a:latin typeface="Book Antiqua" panose="02040602050305030304" pitchFamily="18" charset="0"/>
              </a:rPr>
              <a:t>The team running a test stand is usually also the one that designs and specifies it. They are responsible for the operation of the test stand and the test itself, working in close collaboration with magnet designers and specialists in all the domains mentioned here. The team consists of technicians, engineers, and physicists who complement each other. They develop interdisciplinary knowledge that is difficult to acquire elsewhere than at a test stand itself. Training them is a very good investment!</a:t>
            </a:r>
            <a:endParaRPr kumimoji="0" lang="en-US" sz="2000" b="0" i="0" u="none" strike="noStrike" cap="none" spc="0" normalizeH="0" baseline="0" noProof="0" dirty="0">
              <a:ln>
                <a:noFill/>
              </a:ln>
              <a:effectLst/>
              <a:uLnTx/>
              <a:uFillTx/>
              <a:latin typeface="Book Antiqua" panose="02040602050305030304" pitchFamily="18" charset="0"/>
            </a:endParaRPr>
          </a:p>
        </p:txBody>
      </p:sp>
      <p:pic>
        <p:nvPicPr>
          <p:cNvPr id="5" name="Picture 2" descr="CERN Logo and symbol, meaning, history, PNG, brand">
            <a:extLst>
              <a:ext uri="{FF2B5EF4-FFF2-40B4-BE49-F238E27FC236}">
                <a16:creationId xmlns:a16="http://schemas.microsoft.com/office/drawing/2014/main" id="{56D2DF9A-2CD3-C73A-E209-AED16593C0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1930896"/>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65CB3F-29C4-49B4-9BB5-F0D0BE9C67A1}"/>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blue and green paint&#10;&#10;Description automatically generated">
            <a:extLst>
              <a:ext uri="{FF2B5EF4-FFF2-40B4-BE49-F238E27FC236}">
                <a16:creationId xmlns:a16="http://schemas.microsoft.com/office/drawing/2014/main" id="{2DBD32A8-A1CE-01C4-275C-AD885512AF16}"/>
              </a:ext>
            </a:extLst>
          </p:cNvPr>
          <p:cNvPicPr>
            <a:picLocks noChangeAspect="1"/>
          </p:cNvPicPr>
          <p:nvPr/>
        </p:nvPicPr>
        <p:blipFill>
          <a:blip r:embed="rId2">
            <a:alphaModFix amt="35000"/>
          </a:blip>
          <a:srcRect t="8125" b="7606"/>
          <a:stretch/>
        </p:blipFill>
        <p:spPr>
          <a:xfrm>
            <a:off x="20" y="10"/>
            <a:ext cx="12191980" cy="6857990"/>
          </a:xfrm>
          <a:prstGeom prst="rect">
            <a:avLst/>
          </a:prstGeom>
        </p:spPr>
      </p:pic>
      <p:sp>
        <p:nvSpPr>
          <p:cNvPr id="2" name="Title 1">
            <a:extLst>
              <a:ext uri="{FF2B5EF4-FFF2-40B4-BE49-F238E27FC236}">
                <a16:creationId xmlns:a16="http://schemas.microsoft.com/office/drawing/2014/main" id="{17FDDA8D-5A4F-D6AE-2C82-9B31117781D7}"/>
              </a:ext>
            </a:extLst>
          </p:cNvPr>
          <p:cNvSpPr>
            <a:spLocks noGrp="1"/>
          </p:cNvSpPr>
          <p:nvPr>
            <p:ph type="title"/>
          </p:nvPr>
        </p:nvSpPr>
        <p:spPr>
          <a:xfrm>
            <a:off x="838200" y="365125"/>
            <a:ext cx="10515600" cy="1325563"/>
          </a:xfrm>
        </p:spPr>
        <p:txBody>
          <a:bodyPr>
            <a:normAutofit/>
          </a:bodyPr>
          <a:lstStyle/>
          <a:p>
            <a:r>
              <a:rPr lang="en-GB">
                <a:solidFill>
                  <a:srgbClr val="FFFFFF"/>
                </a:solidFill>
              </a:rPr>
              <a:t>STRUCTURE OF THE LECTURE</a:t>
            </a:r>
          </a:p>
        </p:txBody>
      </p:sp>
      <p:graphicFrame>
        <p:nvGraphicFramePr>
          <p:cNvPr id="5" name="Content Placeholder 2">
            <a:extLst>
              <a:ext uri="{FF2B5EF4-FFF2-40B4-BE49-F238E27FC236}">
                <a16:creationId xmlns:a16="http://schemas.microsoft.com/office/drawing/2014/main" id="{C8B997C6-D4DC-8221-B68E-DD96D1FA748D}"/>
              </a:ext>
            </a:extLst>
          </p:cNvPr>
          <p:cNvGraphicFramePr>
            <a:graphicFrameLocks noGrp="1"/>
          </p:cNvGraphicFramePr>
          <p:nvPr>
            <p:ph idx="1"/>
            <p:extLst>
              <p:ext uri="{D42A27DB-BD31-4B8C-83A1-F6EECF244321}">
                <p14:modId xmlns:p14="http://schemas.microsoft.com/office/powerpoint/2010/main" val="2474420609"/>
              </p:ext>
            </p:extLst>
          </p:nvPr>
        </p:nvGraphicFramePr>
        <p:xfrm>
          <a:off x="838200" y="169068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CERN Logo and symbol, meaning, history, PNG, brand">
            <a:extLst>
              <a:ext uri="{FF2B5EF4-FFF2-40B4-BE49-F238E27FC236}">
                <a16:creationId xmlns:a16="http://schemas.microsoft.com/office/drawing/2014/main" id="{31604935-2964-E103-0838-FAC4467F21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5829704"/>
            <a:ext cx="1146412" cy="1028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7051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16" name="Rectangle 21515">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p:cNvSpPr>
            <a:spLocks noGrp="1" noChangeArrowheads="1"/>
          </p:cNvSpPr>
          <p:nvPr>
            <p:ph type="title"/>
          </p:nvPr>
        </p:nvSpPr>
        <p:spPr>
          <a:xfrm>
            <a:off x="362947" y="669925"/>
            <a:ext cx="6313520" cy="1325563"/>
          </a:xfrm>
        </p:spPr>
        <p:txBody>
          <a:bodyPr anchor="b">
            <a:normAutofit/>
          </a:bodyPr>
          <a:lstStyle/>
          <a:p>
            <a:pPr eaLnBrk="1" hangingPunct="1"/>
            <a:r>
              <a:rPr lang="en-US" sz="4000" dirty="0">
                <a:solidFill>
                  <a:schemeClr val="bg1"/>
                </a:solidFill>
                <a:latin typeface="Book Antiqua" panose="02040602050305030304" pitchFamily="18" charset="0"/>
              </a:rPr>
              <a:t>CRITICAL </a:t>
            </a:r>
            <a:br>
              <a:rPr lang="en-US" sz="4000" dirty="0">
                <a:solidFill>
                  <a:schemeClr val="bg1"/>
                </a:solidFill>
                <a:latin typeface="Book Antiqua" panose="02040602050305030304" pitchFamily="18" charset="0"/>
              </a:rPr>
            </a:br>
            <a:r>
              <a:rPr lang="en-US" sz="4000" dirty="0">
                <a:solidFill>
                  <a:schemeClr val="accent2"/>
                </a:solidFill>
                <a:latin typeface="Book Antiqua" panose="02040602050305030304" pitchFamily="18" charset="0"/>
              </a:rPr>
              <a:t>SURFACE</a:t>
            </a:r>
          </a:p>
        </p:txBody>
      </p:sp>
      <p:cxnSp>
        <p:nvCxnSpPr>
          <p:cNvPr id="21518" name="Straight Connector 21517">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08" name="Rectangle 3"/>
          <p:cNvSpPr>
            <a:spLocks noGrp="1" noChangeArrowheads="1"/>
          </p:cNvSpPr>
          <p:nvPr>
            <p:ph type="body" idx="1"/>
          </p:nvPr>
        </p:nvSpPr>
        <p:spPr>
          <a:xfrm>
            <a:off x="215195" y="2166042"/>
            <a:ext cx="6609023" cy="3711571"/>
          </a:xfrm>
        </p:spPr>
        <p:txBody>
          <a:bodyPr>
            <a:normAutofit lnSpcReduction="10000"/>
          </a:bodyPr>
          <a:lstStyle/>
          <a:p>
            <a:pPr marL="0" indent="0" algn="just" eaLnBrk="1" hangingPunct="1">
              <a:buNone/>
            </a:pPr>
            <a:r>
              <a:rPr lang="en-GB" sz="2400" dirty="0">
                <a:solidFill>
                  <a:schemeClr val="bg1"/>
                </a:solidFill>
                <a:latin typeface="Book Antiqua" panose="02040602050305030304" pitchFamily="18" charset="0"/>
                <a:cs typeface="Times New Roman" panose="02020603050405020304" pitchFamily="18" charset="0"/>
              </a:rPr>
              <a:t>The critical surface of a superconductor is a three-dimensional boundary in the space defined by </a:t>
            </a:r>
          </a:p>
          <a:p>
            <a:pPr marL="914400" lvl="1" indent="-457200" algn="just">
              <a:buAutoNum type="alphaLcPeriod"/>
            </a:pPr>
            <a:r>
              <a:rPr lang="en-GB" dirty="0">
                <a:solidFill>
                  <a:schemeClr val="bg1"/>
                </a:solidFill>
                <a:latin typeface="Book Antiqua" panose="02040602050305030304" pitchFamily="18" charset="0"/>
                <a:cs typeface="Times New Roman" panose="02020603050405020304" pitchFamily="18" charset="0"/>
              </a:rPr>
              <a:t>temperature (T), </a:t>
            </a:r>
          </a:p>
          <a:p>
            <a:pPr marL="914400" lvl="1" indent="-457200" algn="just">
              <a:buAutoNum type="alphaLcPeriod"/>
            </a:pPr>
            <a:r>
              <a:rPr lang="en-GB" dirty="0">
                <a:solidFill>
                  <a:schemeClr val="bg1"/>
                </a:solidFill>
                <a:latin typeface="Book Antiqua" panose="02040602050305030304" pitchFamily="18" charset="0"/>
                <a:cs typeface="Times New Roman" panose="02020603050405020304" pitchFamily="18" charset="0"/>
              </a:rPr>
              <a:t>magnetic field (B), and </a:t>
            </a:r>
          </a:p>
          <a:p>
            <a:pPr marL="914400" lvl="1" indent="-457200" algn="just">
              <a:buAutoNum type="alphaLcPeriod"/>
            </a:pPr>
            <a:r>
              <a:rPr lang="en-GB" dirty="0">
                <a:solidFill>
                  <a:schemeClr val="bg1"/>
                </a:solidFill>
                <a:latin typeface="Book Antiqua" panose="02040602050305030304" pitchFamily="18" charset="0"/>
                <a:cs typeface="Times New Roman" panose="02020603050405020304" pitchFamily="18" charset="0"/>
              </a:rPr>
              <a:t>current density (J), </a:t>
            </a:r>
          </a:p>
          <a:p>
            <a:pPr marL="0" indent="0" algn="just" eaLnBrk="1" hangingPunct="1">
              <a:buNone/>
            </a:pPr>
            <a:r>
              <a:rPr lang="en-GB" sz="2400" dirty="0">
                <a:solidFill>
                  <a:schemeClr val="bg1"/>
                </a:solidFill>
                <a:latin typeface="Book Antiqua" panose="02040602050305030304" pitchFamily="18" charset="0"/>
                <a:cs typeface="Times New Roman" panose="02020603050405020304" pitchFamily="18" charset="0"/>
              </a:rPr>
              <a:t>within which the material remains in its superconducting state. </a:t>
            </a:r>
          </a:p>
          <a:p>
            <a:pPr marL="0" indent="0" algn="just" eaLnBrk="1" hangingPunct="1">
              <a:buNone/>
            </a:pPr>
            <a:r>
              <a:rPr lang="en-GB" sz="2400" dirty="0">
                <a:solidFill>
                  <a:schemeClr val="bg1"/>
                </a:solidFill>
                <a:latin typeface="Book Antiqua" panose="02040602050305030304" pitchFamily="18" charset="0"/>
                <a:cs typeface="Times New Roman" panose="02020603050405020304" pitchFamily="18" charset="0"/>
              </a:rPr>
              <a:t>Outside this surface, the material transits to a normal, non-superconducting state.</a:t>
            </a:r>
            <a:endParaRPr lang="en-US" sz="2400" dirty="0">
              <a:solidFill>
                <a:schemeClr val="bg1"/>
              </a:solidFill>
              <a:latin typeface="Book Antiqua" panose="02040602050305030304" pitchFamily="18" charset="0"/>
              <a:cs typeface="Times New Roman" panose="02020603050405020304" pitchFamily="18" charset="0"/>
            </a:endParaRPr>
          </a:p>
          <a:p>
            <a:pPr lvl="1" eaLnBrk="1" hangingPunct="1"/>
            <a:endParaRPr lang="en-US" sz="22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lvl="1" eaLnBrk="1" hangingPunct="1"/>
            <a:endParaRPr lang="en-US" sz="2000" dirty="0">
              <a:solidFill>
                <a:schemeClr val="bg1"/>
              </a:solidFill>
              <a:latin typeface="Book Antiqua" panose="02040602050305030304" pitchFamily="18" charset="0"/>
            </a:endParaRPr>
          </a:p>
          <a:p>
            <a:pPr marL="0" indent="0">
              <a:buNone/>
            </a:pPr>
            <a:endParaRPr lang="en-US" sz="2000" dirty="0">
              <a:solidFill>
                <a:schemeClr val="bg1"/>
              </a:solidFill>
              <a:latin typeface="Book Antiqua" panose="02040602050305030304" pitchFamily="18" charset="0"/>
            </a:endParaRPr>
          </a:p>
        </p:txBody>
      </p:sp>
      <p:cxnSp>
        <p:nvCxnSpPr>
          <p:cNvPr id="21520" name="Straight Connector 21519">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descr="surfac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1209" y="1925580"/>
            <a:ext cx="4402470" cy="3711571"/>
          </a:xfrm>
          <a:prstGeom prst="rect">
            <a:avLst/>
          </a:prstGeom>
          <a:ln w="38100">
            <a:solidFill>
              <a:schemeClr val="accent2"/>
            </a:solidFill>
          </a:ln>
        </p:spPr>
      </p:pic>
      <p:pic>
        <p:nvPicPr>
          <p:cNvPr id="3" name="Picture 2" descr="CERN Logo and symbol, meaning, history, PNG, brand">
            <a:extLst>
              <a:ext uri="{FF2B5EF4-FFF2-40B4-BE49-F238E27FC236}">
                <a16:creationId xmlns:a16="http://schemas.microsoft.com/office/drawing/2014/main" id="{32E19D23-4CAF-A55C-F3C2-5A697656D9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5156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96" name="Rectangle 19495">
            <a:extLst>
              <a:ext uri="{FF2B5EF4-FFF2-40B4-BE49-F238E27FC236}">
                <a16:creationId xmlns:a16="http://schemas.microsoft.com/office/drawing/2014/main" id="{A8CCCB6D-5162-4AAE-A5E3-3AC55410D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98" name="Rectangle 19497">
            <a:extLst>
              <a:ext uri="{FF2B5EF4-FFF2-40B4-BE49-F238E27FC236}">
                <a16:creationId xmlns:a16="http://schemas.microsoft.com/office/drawing/2014/main" id="{0BCD8C04-CC7B-40EF-82EB-E9821F79B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0" y="2458"/>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rainbow colored circle with numbers and lines&#10;&#10;Description automatically generated">
            <a:extLst>
              <a:ext uri="{FF2B5EF4-FFF2-40B4-BE49-F238E27FC236}">
                <a16:creationId xmlns:a16="http://schemas.microsoft.com/office/drawing/2014/main" id="{66E0DA49-9FD6-3467-4FA3-43B660015349}"/>
              </a:ext>
            </a:extLst>
          </p:cNvPr>
          <p:cNvPicPr>
            <a:picLocks noChangeAspect="1"/>
          </p:cNvPicPr>
          <p:nvPr/>
        </p:nvPicPr>
        <p:blipFill>
          <a:blip r:embed="rId2">
            <a:alphaModFix amt="40000"/>
          </a:blip>
          <a:srcRect r="1" b="4241"/>
          <a:stretch/>
        </p:blipFill>
        <p:spPr>
          <a:xfrm>
            <a:off x="-170" y="10"/>
            <a:ext cx="8450317" cy="6857990"/>
          </a:xfrm>
          <a:prstGeom prst="rect">
            <a:avLst/>
          </a:prstGeom>
        </p:spPr>
      </p:pic>
      <p:sp>
        <p:nvSpPr>
          <p:cNvPr id="3" name="Title 2">
            <a:extLst>
              <a:ext uri="{FF2B5EF4-FFF2-40B4-BE49-F238E27FC236}">
                <a16:creationId xmlns:a16="http://schemas.microsoft.com/office/drawing/2014/main" id="{1ABD3709-2BDE-6F6E-4615-06225B9FB8A7}"/>
              </a:ext>
            </a:extLst>
          </p:cNvPr>
          <p:cNvSpPr>
            <a:spLocks noGrp="1"/>
          </p:cNvSpPr>
          <p:nvPr>
            <p:ph type="title"/>
          </p:nvPr>
        </p:nvSpPr>
        <p:spPr>
          <a:xfrm>
            <a:off x="643468" y="643467"/>
            <a:ext cx="4620584" cy="4567137"/>
          </a:xfrm>
        </p:spPr>
        <p:txBody>
          <a:bodyPr vert="horz" lIns="91440" tIns="45720" rIns="91440" bIns="45720" rtlCol="0" anchor="b">
            <a:normAutofit/>
          </a:bodyPr>
          <a:lstStyle/>
          <a:p>
            <a:r>
              <a:rPr lang="en-US" sz="4800" b="1" kern="1200" dirty="0">
                <a:solidFill>
                  <a:srgbClr val="FFFFFF"/>
                </a:solidFill>
              </a:rPr>
              <a:t>YOU CAN ONLY MAKE AS WELL AS YOU CAN MEASURE</a:t>
            </a:r>
          </a:p>
        </p:txBody>
      </p:sp>
      <p:sp>
        <p:nvSpPr>
          <p:cNvPr id="4" name="TextBox 3">
            <a:extLst>
              <a:ext uri="{FF2B5EF4-FFF2-40B4-BE49-F238E27FC236}">
                <a16:creationId xmlns:a16="http://schemas.microsoft.com/office/drawing/2014/main" id="{0A4168FE-50EA-1D1A-319E-C534AB73AF0A}"/>
              </a:ext>
            </a:extLst>
          </p:cNvPr>
          <p:cNvSpPr txBox="1"/>
          <p:nvPr/>
        </p:nvSpPr>
        <p:spPr>
          <a:xfrm>
            <a:off x="643467" y="5277684"/>
            <a:ext cx="4620584" cy="775494"/>
          </a:xfrm>
          <a:prstGeom prst="rect">
            <a:avLst/>
          </a:prstGeom>
        </p:spPr>
        <p:txBody>
          <a:bodyPr vert="horz" lIns="91440" tIns="45720" rIns="91440" bIns="45720" rtlCol="0">
            <a:normAutofit/>
          </a:bodyPr>
          <a:lstStyle/>
          <a:p>
            <a:pPr>
              <a:lnSpc>
                <a:spcPct val="90000"/>
              </a:lnSpc>
              <a:spcBef>
                <a:spcPts val="1000"/>
              </a:spcBef>
            </a:pPr>
            <a:r>
              <a:rPr lang="en-US" sz="2400" kern="1200">
                <a:solidFill>
                  <a:srgbClr val="FFFFFF"/>
                </a:solidFill>
                <a:latin typeface="+mn-lt"/>
                <a:ea typeface="+mn-ea"/>
                <a:cs typeface="+mn-cs"/>
              </a:rPr>
              <a:t>Joseph Withworth</a:t>
            </a:r>
          </a:p>
        </p:txBody>
      </p:sp>
      <p:pic>
        <p:nvPicPr>
          <p:cNvPr id="18" name="Picture 6" descr="Gaelle hor bank.jpg">
            <a:extLst>
              <a:ext uri="{FF2B5EF4-FFF2-40B4-BE49-F238E27FC236}">
                <a16:creationId xmlns:a16="http://schemas.microsoft.com/office/drawing/2014/main" id="{DDE86389-E412-DFDE-AC48-136B90C3F9B5}"/>
              </a:ext>
            </a:extLst>
          </p:cNvPr>
          <p:cNvPicPr>
            <a:picLocks noChangeAspect="1"/>
          </p:cNvPicPr>
          <p:nvPr/>
        </p:nvPicPr>
        <p:blipFill>
          <a:blip r:embed="rId3" cstate="screen">
            <a:extLst>
              <a:ext uri="{28A0092B-C50C-407E-A947-70E740481C1C}">
                <a14:useLocalDpi xmlns:a14="http://schemas.microsoft.com/office/drawing/2010/main"/>
              </a:ext>
            </a:extLst>
          </a:blip>
          <a:srcRect t="6356" r="-3" b="16820"/>
          <a:stretch/>
        </p:blipFill>
        <p:spPr>
          <a:xfrm>
            <a:off x="6225997" y="-2458"/>
            <a:ext cx="5962785"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cene3d>
            <a:camera prst="orthographicFront"/>
            <a:lightRig rig="contrasting" dir="t">
              <a:rot lat="0" lon="0" rev="4200000"/>
            </a:lightRig>
          </a:scene3d>
          <a:sp3d prstMaterial="plastic">
            <a:bevelT w="381000" h="114300" prst="relaxedInset"/>
            <a:contourClr>
              <a:srgbClr val="969696"/>
            </a:contourClr>
          </a:sp3d>
        </p:spPr>
      </p:pic>
      <p:pic>
        <p:nvPicPr>
          <p:cNvPr id="2" name="Picture 2" descr="CERN Logo and symbol, meaning, history, PNG, brand">
            <a:extLst>
              <a:ext uri="{FF2B5EF4-FFF2-40B4-BE49-F238E27FC236}">
                <a16:creationId xmlns:a16="http://schemas.microsoft.com/office/drawing/2014/main" id="{E7BD00F4-5161-5ACE-B5C7-841FB976EC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1534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19005-F65F-18AC-8FB9-8363D2692849}"/>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C0B65BF0-39D2-3486-6C8C-B4028D7653E0}"/>
              </a:ext>
            </a:extLst>
          </p:cNvPr>
          <p:cNvSpPr>
            <a:spLocks noGrp="1"/>
          </p:cNvSpPr>
          <p:nvPr>
            <p:ph idx="1"/>
          </p:nvPr>
        </p:nvSpPr>
        <p:spPr>
          <a:xfrm>
            <a:off x="138264" y="1514010"/>
            <a:ext cx="10836349" cy="4263655"/>
          </a:xfrm>
        </p:spPr>
        <p:txBody>
          <a:bodyPr>
            <a:normAutofit fontScale="85000" lnSpcReduction="10000"/>
          </a:bodyPr>
          <a:lstStyle/>
          <a:p>
            <a:r>
              <a:rPr lang="en-GB" sz="2000" dirty="0">
                <a:hlinkClick r:id="rId2">
                  <a:extLst>
                    <a:ext uri="{A12FA001-AC4F-418D-AE19-62706E023703}">
                      <ahyp:hlinkClr xmlns:ahyp="http://schemas.microsoft.com/office/drawing/2018/hyperlinkcolor" val="tx"/>
                    </a:ext>
                  </a:extLst>
                </a:hlinkClick>
              </a:rPr>
              <a:t>Lectures on Superconducting Magnet Test Stands, Magnet Protections and Diagnostics (as integral part of SMTF &amp; IDSM Workshops)</a:t>
            </a:r>
            <a:r>
              <a:rPr lang="en-GB" sz="2000" dirty="0"/>
              <a:t> </a:t>
            </a:r>
            <a:r>
              <a:rPr lang="en-GB" sz="2000" dirty="0">
                <a:hlinkClick r:id="rId3"/>
              </a:rPr>
              <a:t>https://indico.cern.ch/event/1281454</a:t>
            </a:r>
            <a:endParaRPr lang="en-GB" sz="2000" dirty="0"/>
          </a:p>
          <a:p>
            <a:r>
              <a:rPr lang="en-GB" sz="2000" i="1">
                <a:effectLst/>
              </a:rPr>
              <a:t>5</a:t>
            </a:r>
            <a:r>
              <a:rPr lang="en-GB" sz="2000" i="1" baseline="30000">
                <a:effectLst/>
              </a:rPr>
              <a:t>th</a:t>
            </a:r>
            <a:r>
              <a:rPr lang="en-GB" sz="2000" i="1">
                <a:effectLst/>
              </a:rPr>
              <a:t> Superconducting Magnet Test Facility Workshop , Instrumentation and Diagnostics for Superconducting Magnets Workshop</a:t>
            </a:r>
            <a:r>
              <a:rPr lang="en-GB" sz="2000" i="1"/>
              <a:t>  </a:t>
            </a:r>
            <a:r>
              <a:rPr lang="en-GB" sz="2000"/>
              <a:t>https</a:t>
            </a:r>
            <a:r>
              <a:rPr lang="en-GB" sz="2000" dirty="0"/>
              <a:t>://</a:t>
            </a:r>
            <a:r>
              <a:rPr lang="en-GB" sz="2000" dirty="0" err="1"/>
              <a:t>indico.psi.ch</a:t>
            </a:r>
            <a:r>
              <a:rPr lang="en-GB" sz="2000" dirty="0"/>
              <a:t>/event/16393/</a:t>
            </a:r>
          </a:p>
          <a:p>
            <a:r>
              <a:rPr lang="en-GB" sz="2000" dirty="0"/>
              <a:t>4</a:t>
            </a:r>
            <a:r>
              <a:rPr lang="en-GB" sz="2000" baseline="30000" dirty="0"/>
              <a:t>th</a:t>
            </a:r>
            <a:r>
              <a:rPr lang="en-GB" sz="2000" i="1" dirty="0">
                <a:effectLst/>
              </a:rPr>
              <a:t>Superconducting Magnet Test Facility Workshop , Instrumentation and Diagnostics for Superconducting Magnets Workshop</a:t>
            </a:r>
            <a:r>
              <a:rPr lang="en-GB" sz="2000" i="1" dirty="0"/>
              <a:t> </a:t>
            </a:r>
            <a:r>
              <a:rPr lang="en-GB" sz="2000" dirty="0">
                <a:hlinkClick r:id="rId4"/>
              </a:rPr>
              <a:t>https://agenda.infn.it/event/32061</a:t>
            </a:r>
            <a:endParaRPr lang="en-GB" sz="2000" dirty="0"/>
          </a:p>
          <a:p>
            <a:r>
              <a:rPr lang="en-GB" sz="2000" i="1" dirty="0">
                <a:effectLst/>
              </a:rPr>
              <a:t>3</a:t>
            </a:r>
            <a:r>
              <a:rPr lang="en-GB" sz="2000" i="1" baseline="30000" dirty="0">
                <a:effectLst/>
              </a:rPr>
              <a:t>rd</a:t>
            </a:r>
            <a:r>
              <a:rPr lang="en-GB" sz="2000" i="1" dirty="0">
                <a:effectLst/>
              </a:rPr>
              <a:t> Superconducting Magnet Test Facility Workshop </a:t>
            </a:r>
            <a:r>
              <a:rPr lang="en-GB" sz="2000" dirty="0">
                <a:hlinkClick r:id="rId5"/>
              </a:rPr>
              <a:t>https://indico.uu.se/event/596</a:t>
            </a:r>
            <a:endParaRPr lang="en-GB" sz="2000" dirty="0"/>
          </a:p>
          <a:p>
            <a:r>
              <a:rPr lang="en-GB" sz="2000" i="1" dirty="0"/>
              <a:t>2</a:t>
            </a:r>
            <a:r>
              <a:rPr lang="en-GB" sz="2000" i="1" baseline="30000" dirty="0"/>
              <a:t>nd</a:t>
            </a:r>
            <a:r>
              <a:rPr lang="en-GB" sz="2000" i="1" dirty="0"/>
              <a:t> </a:t>
            </a:r>
            <a:r>
              <a:rPr lang="en-GB" sz="2000" i="1" dirty="0">
                <a:effectLst/>
              </a:rPr>
              <a:t> Superconducting Magnet Test Facility Workshop </a:t>
            </a:r>
            <a:r>
              <a:rPr lang="en-GB" sz="2000" i="1" dirty="0">
                <a:effectLst/>
                <a:hlinkClick r:id="rId6"/>
              </a:rPr>
              <a:t>https://indico.cern.ch/event/704235</a:t>
            </a:r>
            <a:endParaRPr lang="en-GB" sz="2000" i="1" dirty="0">
              <a:effectLst/>
            </a:endParaRPr>
          </a:p>
          <a:p>
            <a:r>
              <a:rPr lang="en-GB" sz="2000" i="1" dirty="0"/>
              <a:t>1</a:t>
            </a:r>
            <a:r>
              <a:rPr lang="en-GB" sz="2000" i="1" baseline="30000" dirty="0"/>
              <a:t>st</a:t>
            </a:r>
            <a:r>
              <a:rPr lang="en-GB" sz="2000" i="1" dirty="0"/>
              <a:t> </a:t>
            </a:r>
            <a:r>
              <a:rPr lang="en-GB" sz="2000" i="1" dirty="0">
                <a:effectLst/>
              </a:rPr>
              <a:t>Superconducting Magnet Test Facility Workshop </a:t>
            </a:r>
            <a:r>
              <a:rPr lang="en-GB" sz="2000" i="1" dirty="0">
                <a:effectLst/>
                <a:hlinkClick r:id="rId7"/>
              </a:rPr>
              <a:t>https://indico.cern.ch/event/507584</a:t>
            </a:r>
            <a:endParaRPr lang="en-GB" sz="2000" dirty="0"/>
          </a:p>
          <a:p>
            <a:r>
              <a:rPr lang="en-GB" sz="2000" dirty="0"/>
              <a:t>CAS Normal- and Superconducting Magnets", 19 November - 02 December 2023, St. </a:t>
            </a:r>
            <a:r>
              <a:rPr lang="en-GB" sz="2000" dirty="0" err="1"/>
              <a:t>Pölten</a:t>
            </a:r>
            <a:r>
              <a:rPr lang="en-GB" sz="2000" dirty="0"/>
              <a:t>, Austria </a:t>
            </a:r>
            <a:r>
              <a:rPr lang="en-GB" sz="2000" dirty="0">
                <a:hlinkClick r:id="rId8"/>
              </a:rPr>
              <a:t>https://indico.cern.ch/event/1227234</a:t>
            </a:r>
            <a:endParaRPr lang="en-GB" sz="2000" dirty="0"/>
          </a:p>
          <a:p>
            <a:r>
              <a:rPr lang="en-GB" sz="2000" dirty="0">
                <a:hlinkClick r:id="rId9">
                  <a:extLst>
                    <a:ext uri="{A12FA001-AC4F-418D-AE19-62706E023703}">
                      <ahyp:hlinkClr xmlns:ahyp="http://schemas.microsoft.com/office/drawing/2018/hyperlinkcolor" val="tx"/>
                    </a:ext>
                  </a:extLst>
                </a:hlinkClick>
              </a:rPr>
              <a:t>Quench protection analysis integrated in the design of dipoles for the Future Circular Collider </a:t>
            </a:r>
            <a:r>
              <a:rPr lang="en-GB" sz="2000" dirty="0">
                <a:solidFill>
                  <a:srgbClr val="0563C1"/>
                </a:solidFill>
                <a:hlinkClick r:id="rId9">
                  <a:extLst>
                    <a:ext uri="{A12FA001-AC4F-418D-AE19-62706E023703}">
                      <ahyp:hlinkClr xmlns:ahyp="http://schemas.microsoft.com/office/drawing/2018/hyperlinkcolor" val="tx"/>
                    </a:ext>
                  </a:extLst>
                </a:hlinkClick>
              </a:rPr>
              <a:t>https://cds.cern.ch/record/2281387/files/CERN-ACC-2017-0080.pdf</a:t>
            </a:r>
            <a:endParaRPr lang="en-GB" sz="2000" dirty="0">
              <a:solidFill>
                <a:srgbClr val="0563C1"/>
              </a:solidFill>
            </a:endParaRPr>
          </a:p>
          <a:p>
            <a:r>
              <a:rPr lang="en-GB" sz="2000" dirty="0">
                <a:hlinkClick r:id="rId10">
                  <a:extLst>
                    <a:ext uri="{A12FA001-AC4F-418D-AE19-62706E023703}">
                      <ahyp:hlinkClr xmlns:ahyp="http://schemas.microsoft.com/office/drawing/2018/hyperlinkcolor" val="tx"/>
                    </a:ext>
                  </a:extLst>
                </a:hlinkClick>
              </a:rPr>
              <a:t>Analysis of Uncertainties in Protection Heater Delay Time Measurements and Simulations in Nb3 Sn High-Field Accelerator Magnetshttps:</a:t>
            </a:r>
            <a:r>
              <a:rPr lang="en-GB" sz="2000" dirty="0">
                <a:solidFill>
                  <a:srgbClr val="0563C1"/>
                </a:solidFill>
                <a:hlinkClick r:id="rId10">
                  <a:extLst>
                    <a:ext uri="{A12FA001-AC4F-418D-AE19-62706E023703}">
                      <ahyp:hlinkClr xmlns:ahyp="http://schemas.microsoft.com/office/drawing/2018/hyperlinkcolor" val="tx"/>
                    </a:ext>
                  </a:extLst>
                </a:hlinkClick>
              </a:rPr>
              <a:t>  //ieeexplore.ieee.org/stamp/stamp.jsp?tp=&amp;arnumber=7112456</a:t>
            </a:r>
            <a:endParaRPr lang="en-GB" sz="2000" dirty="0"/>
          </a:p>
          <a:p>
            <a:endParaRPr lang="en-GB" sz="2000" dirty="0"/>
          </a:p>
          <a:p>
            <a:endParaRPr lang="en-GB" sz="2000" dirty="0"/>
          </a:p>
        </p:txBody>
      </p:sp>
      <p:pic>
        <p:nvPicPr>
          <p:cNvPr id="4" name="Picture 2" descr="CERN Logo and symbol, meaning, history, PNG, brand">
            <a:extLst>
              <a:ext uri="{FF2B5EF4-FFF2-40B4-BE49-F238E27FC236}">
                <a16:creationId xmlns:a16="http://schemas.microsoft.com/office/drawing/2014/main" id="{BA1E0CF2-5615-D5DE-89E2-FC6B61119C5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0454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FECDB-F4AD-9A84-B94D-0654E0A4B93F}"/>
              </a:ext>
            </a:extLst>
          </p:cNvPr>
          <p:cNvSpPr>
            <a:spLocks noGrp="1"/>
          </p:cNvSpPr>
          <p:nvPr>
            <p:ph type="title"/>
          </p:nvPr>
        </p:nvSpPr>
        <p:spPr/>
        <p:txBody>
          <a:bodyPr/>
          <a:lstStyle/>
          <a:p>
            <a:r>
              <a:rPr lang="en-GB" dirty="0"/>
              <a:t>TEST</a:t>
            </a:r>
          </a:p>
        </p:txBody>
      </p:sp>
      <p:sp>
        <p:nvSpPr>
          <p:cNvPr id="3" name="Content Placeholder 2">
            <a:extLst>
              <a:ext uri="{FF2B5EF4-FFF2-40B4-BE49-F238E27FC236}">
                <a16:creationId xmlns:a16="http://schemas.microsoft.com/office/drawing/2014/main" id="{4E341AD0-C96C-54D2-239E-E134219D54CA}"/>
              </a:ext>
            </a:extLst>
          </p:cNvPr>
          <p:cNvSpPr>
            <a:spLocks noGrp="1"/>
          </p:cNvSpPr>
          <p:nvPr>
            <p:ph idx="1"/>
          </p:nvPr>
        </p:nvSpPr>
        <p:spPr>
          <a:xfrm>
            <a:off x="838200" y="1825625"/>
            <a:ext cx="10515600" cy="1325563"/>
          </a:xfrm>
        </p:spPr>
        <p:txBody>
          <a:bodyPr>
            <a:normAutofit lnSpcReduction="10000"/>
          </a:bodyPr>
          <a:lstStyle/>
          <a:p>
            <a:r>
              <a:rPr lang="en-GB" dirty="0"/>
              <a:t>Give me two LTS and two HTS material</a:t>
            </a:r>
          </a:p>
          <a:p>
            <a:r>
              <a:rPr lang="en-GB" dirty="0"/>
              <a:t>Give the definition of the RRR  and explain why it is important in SC </a:t>
            </a:r>
            <a:r>
              <a:rPr lang="en-GB" dirty="0" err="1"/>
              <a:t>maganet</a:t>
            </a:r>
            <a:r>
              <a:rPr lang="en-GB" dirty="0"/>
              <a:t> protection.</a:t>
            </a:r>
          </a:p>
        </p:txBody>
      </p:sp>
    </p:spTree>
    <p:extLst>
      <p:ext uri="{BB962C8B-B14F-4D97-AF65-F5344CB8AC3E}">
        <p14:creationId xmlns:p14="http://schemas.microsoft.com/office/powerpoint/2010/main" val="2424596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D11D292-638D-032E-D3B3-672496FB1A40}"/>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6FB9861D-480F-D234-463A-4B35DAB43F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35334206-6654-D7EB-6171-62D281767F2A}"/>
              </a:ext>
            </a:extLst>
          </p:cNvPr>
          <p:cNvSpPr>
            <a:spLocks noGrp="1" noChangeArrowheads="1"/>
          </p:cNvSpPr>
          <p:nvPr>
            <p:ph type="title"/>
          </p:nvPr>
        </p:nvSpPr>
        <p:spPr>
          <a:xfrm>
            <a:off x="473417" y="541795"/>
            <a:ext cx="6340710" cy="1325563"/>
          </a:xfrm>
        </p:spPr>
        <p:txBody>
          <a:bodyPr anchor="b">
            <a:normAutofit/>
          </a:bodyPr>
          <a:lstStyle/>
          <a:p>
            <a:pPr eaLnBrk="1" hangingPunct="1"/>
            <a:r>
              <a:rPr lang="en-US" sz="4000" b="1" dirty="0">
                <a:solidFill>
                  <a:schemeClr val="bg1"/>
                </a:solidFill>
                <a:latin typeface="Book Antiqua" panose="02040602050305030304" pitchFamily="18" charset="0"/>
              </a:rPr>
              <a:t>CRITICAL </a:t>
            </a:r>
            <a:br>
              <a:rPr lang="en-US" sz="4000" b="1" dirty="0">
                <a:solidFill>
                  <a:schemeClr val="bg1"/>
                </a:solidFill>
                <a:latin typeface="Book Antiqua" panose="02040602050305030304" pitchFamily="18" charset="0"/>
              </a:rPr>
            </a:br>
            <a:r>
              <a:rPr lang="en-US" sz="4000" b="1" dirty="0">
                <a:solidFill>
                  <a:schemeClr val="accent2"/>
                </a:solidFill>
                <a:latin typeface="Book Antiqua" panose="02040602050305030304" pitchFamily="18" charset="0"/>
              </a:rPr>
              <a:t>TEMPERATURE</a:t>
            </a:r>
          </a:p>
        </p:txBody>
      </p:sp>
      <p:cxnSp>
        <p:nvCxnSpPr>
          <p:cNvPr id="21518" name="Straight Connector 21517">
            <a:extLst>
              <a:ext uri="{FF2B5EF4-FFF2-40B4-BE49-F238E27FC236}">
                <a16:creationId xmlns:a16="http://schemas.microsoft.com/office/drawing/2014/main" id="{0558694B-DBF0-E18B-CF34-C908E68B5E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08" name="Rectangle 3">
            <a:extLst>
              <a:ext uri="{FF2B5EF4-FFF2-40B4-BE49-F238E27FC236}">
                <a16:creationId xmlns:a16="http://schemas.microsoft.com/office/drawing/2014/main" id="{58D8E799-26D2-159C-5C65-3E2A6FEC3DEB}"/>
              </a:ext>
            </a:extLst>
          </p:cNvPr>
          <p:cNvSpPr>
            <a:spLocks noGrp="1" noChangeArrowheads="1"/>
          </p:cNvSpPr>
          <p:nvPr>
            <p:ph type="body" idx="1"/>
          </p:nvPr>
        </p:nvSpPr>
        <p:spPr>
          <a:xfrm>
            <a:off x="185964" y="2196895"/>
            <a:ext cx="7188875" cy="3711571"/>
          </a:xfrm>
        </p:spPr>
        <p:txBody>
          <a:bodyPr>
            <a:noAutofit/>
          </a:bodyPr>
          <a:lstStyle/>
          <a:p>
            <a:pPr marL="0" indent="0" algn="just" eaLnBrk="1" hangingPunct="1">
              <a:lnSpc>
                <a:spcPct val="100000"/>
              </a:lnSpc>
              <a:buNone/>
            </a:pPr>
            <a:r>
              <a:rPr lang="en-GB" sz="2400" dirty="0">
                <a:solidFill>
                  <a:schemeClr val="bg1"/>
                </a:solidFill>
                <a:latin typeface="Book Antiqua" panose="02040602050305030304" pitchFamily="18" charset="0"/>
                <a:cs typeface="Times New Roman" panose="02020603050405020304" pitchFamily="18" charset="0"/>
              </a:rPr>
              <a:t>Superconductors can be classified based on their critical temperature (Tc) — the temperature below which they exhibit zero electrical resistance. </a:t>
            </a:r>
          </a:p>
          <a:p>
            <a:pPr marL="0" indent="0" algn="just" eaLnBrk="1" hangingPunct="1">
              <a:lnSpc>
                <a:spcPct val="100000"/>
              </a:lnSpc>
              <a:buNone/>
            </a:pPr>
            <a:r>
              <a:rPr lang="en-GB" sz="2400" dirty="0">
                <a:solidFill>
                  <a:schemeClr val="bg1"/>
                </a:solidFill>
                <a:latin typeface="Book Antiqua" panose="02040602050305030304" pitchFamily="18" charset="0"/>
                <a:cs typeface="Times New Roman" panose="02020603050405020304" pitchFamily="18" charset="0"/>
              </a:rPr>
              <a:t>	a. Low-Temperature Superconductors (</a:t>
            </a:r>
            <a:r>
              <a:rPr lang="en-GB" sz="2400" dirty="0">
                <a:solidFill>
                  <a:schemeClr val="accent2"/>
                </a:solidFill>
                <a:latin typeface="Book Antiqua" panose="02040602050305030304" pitchFamily="18" charset="0"/>
                <a:cs typeface="Times New Roman" panose="02020603050405020304" pitchFamily="18" charset="0"/>
              </a:rPr>
              <a:t>LTS</a:t>
            </a:r>
            <a:r>
              <a:rPr lang="en-GB" sz="2400" dirty="0">
                <a:solidFill>
                  <a:schemeClr val="bg1"/>
                </a:solidFill>
                <a:latin typeface="Book Antiqua" panose="02040602050305030304" pitchFamily="18" charset="0"/>
                <a:cs typeface="Times New Roman" panose="02020603050405020304" pitchFamily="18" charset="0"/>
              </a:rPr>
              <a:t>): 	typically metallic alloys or compounds 	require cooling with </a:t>
            </a:r>
            <a:r>
              <a:rPr lang="en-GB" sz="2400" dirty="0" err="1">
                <a:solidFill>
                  <a:schemeClr val="bg1"/>
                </a:solidFill>
                <a:latin typeface="Book Antiqua" panose="02040602050305030304" pitchFamily="18" charset="0"/>
                <a:cs typeface="Times New Roman" panose="02020603050405020304" pitchFamily="18" charset="0"/>
              </a:rPr>
              <a:t>LHelium</a:t>
            </a:r>
            <a:endParaRPr lang="en-GB" sz="2400" dirty="0">
              <a:solidFill>
                <a:schemeClr val="bg1"/>
              </a:solidFill>
              <a:latin typeface="Book Antiqua" panose="02040602050305030304" pitchFamily="18" charset="0"/>
              <a:cs typeface="Times New Roman" panose="02020603050405020304" pitchFamily="18" charset="0"/>
            </a:endParaRPr>
          </a:p>
          <a:p>
            <a:pPr marL="0" indent="0" algn="just" eaLnBrk="1" hangingPunct="1">
              <a:lnSpc>
                <a:spcPct val="100000"/>
              </a:lnSpc>
              <a:buNone/>
            </a:pPr>
            <a:r>
              <a:rPr lang="en-GB" sz="2400" dirty="0">
                <a:solidFill>
                  <a:schemeClr val="bg1"/>
                </a:solidFill>
                <a:latin typeface="Book Antiqua" panose="02040602050305030304" pitchFamily="18" charset="0"/>
                <a:cs typeface="Times New Roman" panose="02020603050405020304" pitchFamily="18" charset="0"/>
              </a:rPr>
              <a:t>	b. High-Temperature Superconductors 	(</a:t>
            </a:r>
            <a:r>
              <a:rPr lang="en-GB" sz="2400" dirty="0">
                <a:solidFill>
                  <a:schemeClr val="accent2"/>
                </a:solidFill>
                <a:latin typeface="Book Antiqua" panose="02040602050305030304" pitchFamily="18" charset="0"/>
                <a:cs typeface="Times New Roman" panose="02020603050405020304" pitchFamily="18" charset="0"/>
              </a:rPr>
              <a:t>HTS</a:t>
            </a:r>
            <a:r>
              <a:rPr lang="en-GB" sz="2400" dirty="0">
                <a:solidFill>
                  <a:schemeClr val="bg1"/>
                </a:solidFill>
                <a:latin typeface="Book Antiqua" panose="02040602050305030304" pitchFamily="18" charset="0"/>
                <a:cs typeface="Times New Roman" panose="02020603050405020304" pitchFamily="18" charset="0"/>
              </a:rPr>
              <a:t>): usually ceramic materials, can be 	cooled with </a:t>
            </a:r>
            <a:r>
              <a:rPr lang="en-GB" sz="2400" dirty="0" err="1">
                <a:solidFill>
                  <a:schemeClr val="bg1"/>
                </a:solidFill>
                <a:latin typeface="Book Antiqua" panose="02040602050305030304" pitchFamily="18" charset="0"/>
                <a:cs typeface="Times New Roman" panose="02020603050405020304" pitchFamily="18" charset="0"/>
              </a:rPr>
              <a:t>LNitrogen</a:t>
            </a:r>
            <a:r>
              <a:rPr lang="en-GB" sz="2400" dirty="0">
                <a:solidFill>
                  <a:schemeClr val="bg1"/>
                </a:solidFill>
                <a:latin typeface="Book Antiqua" panose="02040602050305030304" pitchFamily="18" charset="0"/>
                <a:cs typeface="Times New Roman" panose="02020603050405020304" pitchFamily="18" charset="0"/>
              </a:rPr>
              <a:t> </a:t>
            </a:r>
          </a:p>
          <a:p>
            <a:pPr marL="0" indent="0" algn="just" eaLnBrk="1" hangingPunct="1">
              <a:lnSpc>
                <a:spcPct val="120000"/>
              </a:lnSpc>
              <a:buNone/>
            </a:pPr>
            <a:endParaRPr lang="en-GB" sz="2400" dirty="0">
              <a:solidFill>
                <a:schemeClr val="bg1"/>
              </a:solidFill>
              <a:latin typeface="Book Antiqua" panose="02040602050305030304" pitchFamily="18" charset="0"/>
              <a:cs typeface="Times New Roman" panose="02020603050405020304" pitchFamily="18" charset="0"/>
            </a:endParaRPr>
          </a:p>
          <a:p>
            <a:pPr marL="0" indent="0" algn="just" eaLnBrk="1" hangingPunct="1">
              <a:lnSpc>
                <a:spcPct val="120000"/>
              </a:lnSpc>
              <a:buNone/>
            </a:pPr>
            <a:endParaRPr lang="en-GB" sz="2400" dirty="0">
              <a:solidFill>
                <a:schemeClr val="bg1"/>
              </a:solidFill>
              <a:latin typeface="Book Antiqua" panose="02040602050305030304" pitchFamily="18" charset="0"/>
              <a:cs typeface="Times New Roman" panose="02020603050405020304" pitchFamily="18" charset="0"/>
            </a:endParaRPr>
          </a:p>
          <a:p>
            <a:pPr marL="0" indent="0" algn="just" eaLnBrk="1" hangingPunct="1">
              <a:lnSpc>
                <a:spcPct val="120000"/>
              </a:lnSpc>
              <a:buNone/>
            </a:pPr>
            <a:endParaRPr lang="en-GB" sz="2400" dirty="0">
              <a:solidFill>
                <a:schemeClr val="bg1"/>
              </a:solidFill>
              <a:latin typeface="Book Antiqua" panose="02040602050305030304" pitchFamily="18" charset="0"/>
              <a:cs typeface="Times New Roman" panose="02020603050405020304" pitchFamily="18" charset="0"/>
            </a:endParaRPr>
          </a:p>
          <a:p>
            <a:pPr marL="0" indent="0">
              <a:buNone/>
            </a:pPr>
            <a:endParaRPr lang="en-US" sz="2400" dirty="0">
              <a:solidFill>
                <a:schemeClr val="bg1"/>
              </a:solidFill>
              <a:latin typeface="Book Antiqua" panose="02040602050305030304" pitchFamily="18" charset="0"/>
            </a:endParaRPr>
          </a:p>
        </p:txBody>
      </p:sp>
      <p:cxnSp>
        <p:nvCxnSpPr>
          <p:cNvPr id="21520" name="Straight Connector 21519">
            <a:extLst>
              <a:ext uri="{FF2B5EF4-FFF2-40B4-BE49-F238E27FC236}">
                <a16:creationId xmlns:a16="http://schemas.microsoft.com/office/drawing/2014/main" id="{2DB1CC91-CA32-6CB0-B632-A943E37343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07C912F-BDBB-27AC-371C-136D95A0777B}"/>
              </a:ext>
            </a:extLst>
          </p:cNvPr>
          <p:cNvSpPr txBox="1"/>
          <p:nvPr/>
        </p:nvSpPr>
        <p:spPr>
          <a:xfrm>
            <a:off x="9095121" y="229366"/>
            <a:ext cx="2790536" cy="2973635"/>
          </a:xfrm>
          <a:prstGeom prst="rect">
            <a:avLst/>
          </a:prstGeom>
          <a:noFill/>
        </p:spPr>
        <p:txBody>
          <a:bodyPr wrap="square" rtlCol="0">
            <a:spAutoFit/>
          </a:bodyPr>
          <a:lstStyle/>
          <a:p>
            <a:pPr eaLnBrk="1" hangingPunct="1">
              <a:lnSpc>
                <a:spcPct val="90000"/>
              </a:lnSpc>
            </a:pPr>
            <a:r>
              <a:rPr lang="en-US" sz="1600" dirty="0">
                <a:solidFill>
                  <a:schemeClr val="bg1"/>
                </a:solidFill>
                <a:latin typeface="Book Antiqua" panose="02040602050305030304" pitchFamily="18" charset="0"/>
                <a:cs typeface="Times New Roman" panose="02020603050405020304" pitchFamily="18" charset="0"/>
              </a:rPr>
              <a:t>In 1911, Kamerlingh </a:t>
            </a:r>
            <a:r>
              <a:rPr lang="en-US" sz="1600" dirty="0" err="1">
                <a:solidFill>
                  <a:schemeClr val="bg1"/>
                </a:solidFill>
                <a:latin typeface="Book Antiqua" panose="02040602050305030304" pitchFamily="18" charset="0"/>
                <a:cs typeface="Times New Roman" panose="02020603050405020304" pitchFamily="18" charset="0"/>
              </a:rPr>
              <a:t>Onnes</a:t>
            </a:r>
            <a:r>
              <a:rPr lang="en-US" sz="1600" dirty="0">
                <a:solidFill>
                  <a:schemeClr val="bg1"/>
                </a:solidFill>
                <a:latin typeface="Book Antiqua" panose="02040602050305030304" pitchFamily="18" charset="0"/>
                <a:cs typeface="Times New Roman" panose="02020603050405020304" pitchFamily="18" charset="0"/>
              </a:rPr>
              <a:t> discovers the superconductivity of mercury. His team was investigating properties (resistivity, specific heat) of materials at low temperature. This discovery has been made possible thanks to his efforts to liquefying Helium, a major technological advancement needed for the discovery</a:t>
            </a:r>
            <a:r>
              <a:rPr lang="en-GB" sz="1400" dirty="0">
                <a:solidFill>
                  <a:schemeClr val="bg1"/>
                </a:solidFill>
                <a:latin typeface="Book Antiqua" panose="02040602050305030304" pitchFamily="18" charset="0"/>
                <a:cs typeface="Times New Roman" panose="02020603050405020304" pitchFamily="18" charset="0"/>
              </a:rPr>
              <a:t>.</a:t>
            </a:r>
            <a:endParaRPr lang="en-US" sz="1600" dirty="0">
              <a:solidFill>
                <a:schemeClr val="bg1"/>
              </a:solidFill>
              <a:latin typeface="Book Antiqua" panose="02040602050305030304" pitchFamily="18" charset="0"/>
              <a:cs typeface="Times New Roman" panose="02020603050405020304" pitchFamily="18" charset="0"/>
            </a:endParaRPr>
          </a:p>
        </p:txBody>
      </p:sp>
      <p:pic>
        <p:nvPicPr>
          <p:cNvPr id="4" name="Picture 6" descr="fig2">
            <a:extLst>
              <a:ext uri="{FF2B5EF4-FFF2-40B4-BE49-F238E27FC236}">
                <a16:creationId xmlns:a16="http://schemas.microsoft.com/office/drawing/2014/main" id="{A7ADA8B4-C51A-6516-CF58-0B57BBA703A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5571" y="3491274"/>
            <a:ext cx="2790536" cy="32030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5F59E90-1C41-325D-D1D0-1C870A905AE8}"/>
              </a:ext>
            </a:extLst>
          </p:cNvPr>
          <p:cNvGrpSpPr/>
          <p:nvPr/>
        </p:nvGrpSpPr>
        <p:grpSpPr>
          <a:xfrm>
            <a:off x="7209300" y="119046"/>
            <a:ext cx="2168525" cy="3083955"/>
            <a:chOff x="6783438" y="3795247"/>
            <a:chExt cx="2168525" cy="3083955"/>
          </a:xfrm>
        </p:grpSpPr>
        <p:sp>
          <p:nvSpPr>
            <p:cNvPr id="8" name="Text Box 8">
              <a:extLst>
                <a:ext uri="{FF2B5EF4-FFF2-40B4-BE49-F238E27FC236}">
                  <a16:creationId xmlns:a16="http://schemas.microsoft.com/office/drawing/2014/main" id="{1FB012BB-F91D-3E49-13C0-C0706331604B}"/>
                </a:ext>
              </a:extLst>
            </p:cNvPr>
            <p:cNvSpPr txBox="1">
              <a:spLocks noChangeArrowheads="1"/>
            </p:cNvSpPr>
            <p:nvPr/>
          </p:nvSpPr>
          <p:spPr bwMode="auto">
            <a:xfrm>
              <a:off x="6783438" y="6177527"/>
              <a:ext cx="2168525"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spcBef>
                  <a:spcPct val="50000"/>
                </a:spcBef>
              </a:pPr>
              <a:r>
                <a:rPr lang="it-IT" sz="1000" dirty="0" err="1">
                  <a:solidFill>
                    <a:schemeClr val="bg2"/>
                  </a:solidFill>
                </a:rPr>
                <a:t>Heinke</a:t>
              </a:r>
              <a:r>
                <a:rPr lang="it-IT" sz="1000" dirty="0">
                  <a:solidFill>
                    <a:schemeClr val="bg2"/>
                  </a:solidFill>
                </a:rPr>
                <a:t> </a:t>
              </a:r>
              <a:r>
                <a:rPr lang="it-IT" sz="1000" dirty="0" err="1">
                  <a:solidFill>
                    <a:schemeClr val="bg2"/>
                  </a:solidFill>
                </a:rPr>
                <a:t>Kamerlingh</a:t>
              </a:r>
              <a:r>
                <a:rPr lang="it-IT" sz="1000" dirty="0">
                  <a:solidFill>
                    <a:schemeClr val="bg2"/>
                  </a:solidFill>
                </a:rPr>
                <a:t> </a:t>
              </a:r>
              <a:r>
                <a:rPr lang="it-IT" sz="1000" dirty="0" err="1">
                  <a:solidFill>
                    <a:schemeClr val="bg2"/>
                  </a:solidFill>
                </a:rPr>
                <a:t>Onnes</a:t>
              </a:r>
              <a:r>
                <a:rPr lang="en-US" sz="1000" dirty="0">
                  <a:solidFill>
                    <a:schemeClr val="bg2"/>
                  </a:solidFill>
                </a:rPr>
                <a:t> </a:t>
              </a:r>
            </a:p>
            <a:p>
              <a:pPr algn="ctr">
                <a:spcBef>
                  <a:spcPct val="50000"/>
                </a:spcBef>
              </a:pPr>
              <a:r>
                <a:rPr lang="it-IT" sz="1000" dirty="0">
                  <a:solidFill>
                    <a:schemeClr val="bg2"/>
                  </a:solidFill>
                </a:rPr>
                <a:t>(18 </a:t>
              </a:r>
              <a:r>
                <a:rPr lang="it-IT" sz="1000" dirty="0" err="1">
                  <a:solidFill>
                    <a:schemeClr val="bg2"/>
                  </a:solidFill>
                </a:rPr>
                <a:t>July</a:t>
              </a:r>
              <a:r>
                <a:rPr lang="it-IT" sz="1000" dirty="0">
                  <a:solidFill>
                    <a:schemeClr val="bg2"/>
                  </a:solidFill>
                </a:rPr>
                <a:t> 1853 – 4 </a:t>
              </a:r>
              <a:r>
                <a:rPr lang="it-IT" sz="1000" dirty="0" err="1">
                  <a:solidFill>
                    <a:schemeClr val="bg2"/>
                  </a:solidFill>
                </a:rPr>
                <a:t>February</a:t>
              </a:r>
              <a:r>
                <a:rPr lang="it-IT" sz="1000" dirty="0">
                  <a:solidFill>
                    <a:schemeClr val="bg2"/>
                  </a:solidFill>
                </a:rPr>
                <a:t> 1928) </a:t>
              </a:r>
            </a:p>
            <a:p>
              <a:pPr algn="ctr">
                <a:spcBef>
                  <a:spcPct val="50000"/>
                </a:spcBef>
              </a:pPr>
              <a:r>
                <a:rPr lang="it-IT" sz="1000" dirty="0">
                  <a:solidFill>
                    <a:schemeClr val="bg2"/>
                  </a:solidFill>
                </a:rPr>
                <a:t>Nobel </a:t>
              </a:r>
              <a:r>
                <a:rPr lang="it-IT" sz="1000" dirty="0" err="1">
                  <a:solidFill>
                    <a:schemeClr val="bg2"/>
                  </a:solidFill>
                </a:rPr>
                <a:t>prize</a:t>
              </a:r>
              <a:r>
                <a:rPr lang="it-IT" sz="1000" dirty="0">
                  <a:solidFill>
                    <a:schemeClr val="bg2"/>
                  </a:solidFill>
                </a:rPr>
                <a:t> 1913</a:t>
              </a:r>
              <a:endParaRPr lang="en-US" sz="1000" dirty="0">
                <a:solidFill>
                  <a:schemeClr val="bg2"/>
                </a:solidFill>
              </a:endParaRPr>
            </a:p>
          </p:txBody>
        </p:sp>
        <p:grpSp>
          <p:nvGrpSpPr>
            <p:cNvPr id="9" name="Group 8">
              <a:extLst>
                <a:ext uri="{FF2B5EF4-FFF2-40B4-BE49-F238E27FC236}">
                  <a16:creationId xmlns:a16="http://schemas.microsoft.com/office/drawing/2014/main" id="{AD27A88D-B6F3-E836-C820-F38F2198B2CF}"/>
                </a:ext>
              </a:extLst>
            </p:cNvPr>
            <p:cNvGrpSpPr/>
            <p:nvPr/>
          </p:nvGrpSpPr>
          <p:grpSpPr>
            <a:xfrm>
              <a:off x="6948982" y="3795247"/>
              <a:ext cx="1739199" cy="2249771"/>
              <a:chOff x="6948982" y="3795247"/>
              <a:chExt cx="1739199" cy="2249771"/>
            </a:xfrm>
          </p:grpSpPr>
          <p:pic>
            <p:nvPicPr>
              <p:cNvPr id="10" name="Picture 5" descr="fig1">
                <a:extLst>
                  <a:ext uri="{FF2B5EF4-FFF2-40B4-BE49-F238E27FC236}">
                    <a16:creationId xmlns:a16="http://schemas.microsoft.com/office/drawing/2014/main" id="{30FFB75A-735A-F443-151E-758BDD34F62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982" y="3795247"/>
                <a:ext cx="1739199" cy="221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642BF62A-5A79-9324-D3A8-276CEE7175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55373" y="5342148"/>
                <a:ext cx="702870" cy="702870"/>
              </a:xfrm>
              <a:prstGeom prst="rect">
                <a:avLst/>
              </a:prstGeom>
            </p:spPr>
          </p:pic>
        </p:grpSp>
      </p:grpSp>
      <p:pic>
        <p:nvPicPr>
          <p:cNvPr id="6" name="Picture 2" descr="CERN Logo and symbol, meaning, history, PNG, brand">
            <a:extLst>
              <a:ext uri="{FF2B5EF4-FFF2-40B4-BE49-F238E27FC236}">
                <a16:creationId xmlns:a16="http://schemas.microsoft.com/office/drawing/2014/main" id="{C699655A-08E0-0579-5FAE-7445B66276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847077"/>
            <a:ext cx="1127043" cy="1010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78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0E2D32C-5DE6-BB03-76AD-14C7CAD03A2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94BBF64E-1415-299C-4800-D483C1D510A4}"/>
              </a:ext>
            </a:extLst>
          </p:cNvPr>
          <p:cNvSpPr>
            <a:spLocks noGrp="1" noChangeArrowheads="1"/>
          </p:cNvSpPr>
          <p:nvPr>
            <p:ph type="title"/>
          </p:nvPr>
        </p:nvSpPr>
        <p:spPr>
          <a:xfrm>
            <a:off x="301336" y="447230"/>
            <a:ext cx="5493327" cy="1325563"/>
          </a:xfrm>
        </p:spPr>
        <p:txBody>
          <a:bodyPr anchor="b">
            <a:normAutofit/>
          </a:bodyPr>
          <a:lstStyle/>
          <a:p>
            <a:pPr eaLnBrk="1" hangingPunct="1"/>
            <a:r>
              <a:rPr lang="en-US" sz="4000" b="1" dirty="0">
                <a:solidFill>
                  <a:schemeClr val="bg1"/>
                </a:solidFill>
                <a:latin typeface="Book Antiqua" panose="02040602050305030304" pitchFamily="18" charset="0"/>
              </a:rPr>
              <a:t>CRITICAL </a:t>
            </a:r>
            <a:br>
              <a:rPr lang="en-US" sz="4000" b="1" dirty="0">
                <a:solidFill>
                  <a:schemeClr val="bg1"/>
                </a:solidFill>
                <a:latin typeface="Book Antiqua" panose="02040602050305030304" pitchFamily="18" charset="0"/>
              </a:rPr>
            </a:br>
            <a:r>
              <a:rPr lang="en-US" sz="4000" b="1" dirty="0">
                <a:solidFill>
                  <a:schemeClr val="accent2"/>
                </a:solidFill>
                <a:latin typeface="Book Antiqua" panose="02040602050305030304" pitchFamily="18" charset="0"/>
              </a:rPr>
              <a:t>CURRENT DENSITY</a:t>
            </a:r>
          </a:p>
        </p:txBody>
      </p:sp>
      <p:cxnSp>
        <p:nvCxnSpPr>
          <p:cNvPr id="21518" name="Straight Connector 21517">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08" name="Rectangle 3">
            <a:extLst>
              <a:ext uri="{FF2B5EF4-FFF2-40B4-BE49-F238E27FC236}">
                <a16:creationId xmlns:a16="http://schemas.microsoft.com/office/drawing/2014/main" id="{780EAA3A-F543-E640-B4A7-6FE48B1B03EA}"/>
              </a:ext>
            </a:extLst>
          </p:cNvPr>
          <p:cNvSpPr>
            <a:spLocks noGrp="1" noChangeArrowheads="1"/>
          </p:cNvSpPr>
          <p:nvPr>
            <p:ph type="body" idx="1"/>
          </p:nvPr>
        </p:nvSpPr>
        <p:spPr>
          <a:xfrm>
            <a:off x="370668" y="2125465"/>
            <a:ext cx="5940191" cy="2424211"/>
          </a:xfrm>
        </p:spPr>
        <p:txBody>
          <a:bodyPr>
            <a:noAutofit/>
          </a:bodyPr>
          <a:lstStyle/>
          <a:p>
            <a:pPr marL="0" indent="0" algn="just" eaLnBrk="1" hangingPunct="1">
              <a:buNone/>
            </a:pPr>
            <a:r>
              <a:rPr lang="en-GB" sz="2400" dirty="0">
                <a:solidFill>
                  <a:schemeClr val="bg1"/>
                </a:solidFill>
                <a:latin typeface="Book Antiqua" panose="02040602050305030304" pitchFamily="18" charset="0"/>
                <a:cs typeface="Times New Roman" panose="02020603050405020304" pitchFamily="18" charset="0"/>
              </a:rPr>
              <a:t>The critical current density (</a:t>
            </a:r>
            <a:r>
              <a:rPr lang="en-GB" sz="2400" dirty="0" err="1">
                <a:solidFill>
                  <a:schemeClr val="bg1"/>
                </a:solidFill>
                <a:latin typeface="Book Antiqua" panose="02040602050305030304" pitchFamily="18" charset="0"/>
                <a:cs typeface="Times New Roman" panose="02020603050405020304" pitchFamily="18" charset="0"/>
              </a:rPr>
              <a:t>Jc</a:t>
            </a:r>
            <a:r>
              <a:rPr lang="en-GB" sz="2400" dirty="0">
                <a:solidFill>
                  <a:schemeClr val="bg1"/>
                </a:solidFill>
                <a:latin typeface="Book Antiqua" panose="02040602050305030304" pitchFamily="18" charset="0"/>
                <a:cs typeface="Times New Roman" panose="02020603050405020304" pitchFamily="18" charset="0"/>
              </a:rPr>
              <a:t>​) for a superconducting material is the maximum current density that the material can carry while remaining in its superconducting state. Beyond this critical value, the material transit from the superconducting state to the normal resistive state. </a:t>
            </a:r>
          </a:p>
          <a:p>
            <a:pPr marL="0" indent="0" algn="just" eaLnBrk="1" hangingPunct="1">
              <a:buNone/>
            </a:pPr>
            <a:endParaRPr lang="en-GB" sz="2400" dirty="0">
              <a:solidFill>
                <a:schemeClr val="bg1"/>
              </a:solidFill>
              <a:latin typeface="Book Antiqua" panose="02040602050305030304" pitchFamily="18" charset="0"/>
              <a:cs typeface="Times New Roman" panose="02020603050405020304" pitchFamily="18" charset="0"/>
            </a:endParaRPr>
          </a:p>
          <a:p>
            <a:pPr marL="0" indent="0" algn="just" eaLnBrk="1" hangingPunct="1">
              <a:buNone/>
            </a:pPr>
            <a:endParaRPr lang="en-US" sz="2400"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lvl="1" algn="just" eaLnBrk="1" hangingPunct="1"/>
            <a:endParaRPr lang="en-US" dirty="0">
              <a:solidFill>
                <a:schemeClr val="bg1"/>
              </a:solidFill>
              <a:latin typeface="Book Antiqua" panose="02040602050305030304" pitchFamily="18" charset="0"/>
              <a:cs typeface="Times New Roman" panose="02020603050405020304" pitchFamily="18" charset="0"/>
            </a:endParaRPr>
          </a:p>
          <a:p>
            <a:pPr marL="0" indent="0" algn="just">
              <a:buNone/>
            </a:pPr>
            <a:endParaRPr lang="en-US" sz="2400" dirty="0">
              <a:solidFill>
                <a:schemeClr val="bg1"/>
              </a:solidFill>
              <a:latin typeface="Book Antiqua" panose="02040602050305030304" pitchFamily="18" charset="0"/>
              <a:cs typeface="Times New Roman" panose="02020603050405020304" pitchFamily="18" charset="0"/>
            </a:endParaRPr>
          </a:p>
        </p:txBody>
      </p:sp>
      <p:pic>
        <p:nvPicPr>
          <p:cNvPr id="5" name="Picture 4" descr="surface.jpg">
            <a:extLst>
              <a:ext uri="{FF2B5EF4-FFF2-40B4-BE49-F238E27FC236}">
                <a16:creationId xmlns:a16="http://schemas.microsoft.com/office/drawing/2014/main" id="{0D000783-18E5-3D2B-F2D2-CA7645C46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8081" y="369913"/>
            <a:ext cx="3302864" cy="2784532"/>
          </a:xfrm>
          <a:prstGeom prst="rect">
            <a:avLst/>
          </a:prstGeom>
        </p:spPr>
      </p:pic>
      <p:sp>
        <p:nvSpPr>
          <p:cNvPr id="21520" name="Rectangle 21519">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6" name="TextBox 5">
            <a:extLst>
              <a:ext uri="{FF2B5EF4-FFF2-40B4-BE49-F238E27FC236}">
                <a16:creationId xmlns:a16="http://schemas.microsoft.com/office/drawing/2014/main" id="{911301C6-A1B1-FBE1-71DD-78022BF0B730}"/>
              </a:ext>
            </a:extLst>
          </p:cNvPr>
          <p:cNvSpPr txBox="1"/>
          <p:nvPr/>
        </p:nvSpPr>
        <p:spPr>
          <a:xfrm>
            <a:off x="3884296" y="4820678"/>
            <a:ext cx="3504010" cy="2062103"/>
          </a:xfrm>
          <a:prstGeom prst="rect">
            <a:avLst/>
          </a:prstGeom>
          <a:noFill/>
        </p:spPr>
        <p:txBody>
          <a:bodyPr wrap="square">
            <a:spAutoFit/>
          </a:bodyPr>
          <a:lstStyle/>
          <a:p>
            <a:pPr marL="0" indent="0" algn="r">
              <a:buNone/>
            </a:pPr>
            <a:r>
              <a:rPr lang="en-GB" sz="1600" dirty="0" err="1">
                <a:solidFill>
                  <a:schemeClr val="bg1"/>
                </a:solidFill>
                <a:effectLst/>
                <a:latin typeface="Book Antiqua" panose="02040602050305030304" pitchFamily="18" charset="0"/>
                <a:cs typeface="Times New Roman" panose="02020603050405020304" pitchFamily="18" charset="0"/>
              </a:rPr>
              <a:t>Ic</a:t>
            </a:r>
            <a:r>
              <a:rPr lang="en-GB" sz="1600" dirty="0">
                <a:solidFill>
                  <a:schemeClr val="bg1"/>
                </a:solidFill>
                <a:latin typeface="Book Antiqua" panose="02040602050305030304" pitchFamily="18" charset="0"/>
                <a:cs typeface="Times New Roman" panose="02020603050405020304" pitchFamily="18" charset="0"/>
              </a:rPr>
              <a:t>​ is the critical current and A is the cross-sectional area</a:t>
            </a:r>
          </a:p>
          <a:p>
            <a:pPr marL="0" indent="0" algn="r">
              <a:buNone/>
            </a:pPr>
            <a:endParaRPr lang="en-GB" sz="1600" dirty="0">
              <a:solidFill>
                <a:schemeClr val="bg1"/>
              </a:solidFill>
              <a:latin typeface="Book Antiqua" panose="02040602050305030304" pitchFamily="18" charset="0"/>
              <a:cs typeface="Times New Roman" panose="02020603050405020304" pitchFamily="18" charset="0"/>
            </a:endParaRPr>
          </a:p>
          <a:p>
            <a:pPr marL="0" indent="0" algn="r">
              <a:buNone/>
            </a:pPr>
            <a:r>
              <a:rPr lang="en-GB" sz="1600" dirty="0" err="1">
                <a:solidFill>
                  <a:schemeClr val="bg1"/>
                </a:solidFill>
                <a:latin typeface="Book Antiqua" panose="02040602050305030304" pitchFamily="18" charset="0"/>
                <a:cs typeface="Times New Roman" panose="02020603050405020304" pitchFamily="18" charset="0"/>
              </a:rPr>
              <a:t>Ic</a:t>
            </a:r>
            <a:r>
              <a:rPr lang="en-GB" sz="1600" dirty="0">
                <a:solidFill>
                  <a:schemeClr val="bg1"/>
                </a:solidFill>
                <a:latin typeface="Book Antiqua" panose="02040602050305030304" pitchFamily="18" charset="0"/>
                <a:cs typeface="Times New Roman" panose="02020603050405020304" pitchFamily="18" charset="0"/>
              </a:rPr>
              <a:t> is the current at which the superconducting state breaks down, and A is the area through which the current flows.</a:t>
            </a:r>
          </a:p>
          <a:p>
            <a:pPr marL="0" indent="0" algn="r" eaLnBrk="1" hangingPunct="1">
              <a:buNone/>
            </a:pPr>
            <a:endParaRPr lang="en-US" sz="1600" dirty="0">
              <a:solidFill>
                <a:schemeClr val="bg1"/>
              </a:solidFill>
              <a:latin typeface="Book Antiqua" panose="0204060205030503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13B5FAE-51A3-10EB-3C83-47D08690D375}"/>
                  </a:ext>
                </a:extLst>
              </p:cNvPr>
              <p:cNvSpPr txBox="1"/>
              <p:nvPr/>
            </p:nvSpPr>
            <p:spPr>
              <a:xfrm>
                <a:off x="5636301" y="2975547"/>
                <a:ext cx="42954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sub/>
                      </m:sSub>
                    </m:oMath>
                  </m:oMathPara>
                </a14:m>
                <a:endParaRPr lang="en-GB" dirty="0"/>
              </a:p>
            </p:txBody>
          </p:sp>
        </mc:Choice>
        <mc:Fallback xmlns="">
          <p:sp>
            <p:nvSpPr>
              <p:cNvPr id="2" name="TextBox 1">
                <a:extLst>
                  <a:ext uri="{FF2B5EF4-FFF2-40B4-BE49-F238E27FC236}">
                    <a16:creationId xmlns:a16="http://schemas.microsoft.com/office/drawing/2014/main" id="{013B5FAE-51A3-10EB-3C83-47D08690D375}"/>
                  </a:ext>
                </a:extLst>
              </p:cNvPr>
              <p:cNvSpPr txBox="1">
                <a:spLocks noRot="1" noChangeAspect="1" noMove="1" noResize="1" noEditPoints="1" noAdjustHandles="1" noChangeArrowheads="1" noChangeShapeType="1" noTextEdit="1"/>
              </p:cNvSpPr>
              <p:nvPr/>
            </p:nvSpPr>
            <p:spPr>
              <a:xfrm>
                <a:off x="5636301" y="2975547"/>
                <a:ext cx="429541" cy="27699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48187B9-B7E7-71D1-0304-6ABADCD7E6D1}"/>
                  </a:ext>
                </a:extLst>
              </p:cNvPr>
              <p:cNvSpPr txBox="1"/>
              <p:nvPr/>
            </p:nvSpPr>
            <p:spPr>
              <a:xfrm>
                <a:off x="8302292" y="4549676"/>
                <a:ext cx="2850390" cy="114845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4000" i="1" smtClean="0">
                              <a:solidFill>
                                <a:schemeClr val="bg1"/>
                              </a:solidFill>
                              <a:latin typeface="Cambria Math" panose="02040503050406030204" pitchFamily="18" charset="0"/>
                            </a:rPr>
                          </m:ctrlPr>
                        </m:sSubPr>
                        <m:e>
                          <m:r>
                            <a:rPr lang="en-US" sz="4000" b="0" i="1" smtClean="0">
                              <a:solidFill>
                                <a:schemeClr val="bg1"/>
                              </a:solidFill>
                              <a:latin typeface="Cambria Math" panose="02040503050406030204" pitchFamily="18" charset="0"/>
                            </a:rPr>
                            <m:t>𝐽</m:t>
                          </m:r>
                        </m:e>
                        <m:sub>
                          <m:r>
                            <a:rPr lang="en-US" sz="4000" b="0" i="1" smtClean="0">
                              <a:solidFill>
                                <a:schemeClr val="bg1"/>
                              </a:solidFill>
                              <a:latin typeface="Cambria Math" panose="02040503050406030204" pitchFamily="18" charset="0"/>
                            </a:rPr>
                            <m:t>𝑐</m:t>
                          </m:r>
                        </m:sub>
                      </m:sSub>
                      <m:r>
                        <a:rPr lang="en-US" sz="4000" b="0" i="1" smtClean="0">
                          <a:solidFill>
                            <a:schemeClr val="bg1"/>
                          </a:solidFill>
                          <a:latin typeface="Cambria Math" panose="02040503050406030204" pitchFamily="18" charset="0"/>
                        </a:rPr>
                        <m:t>=</m:t>
                      </m:r>
                      <m:f>
                        <m:fPr>
                          <m:ctrlPr>
                            <a:rPr lang="en-US" sz="4000" b="0" i="1" smtClean="0">
                              <a:solidFill>
                                <a:schemeClr val="bg1"/>
                              </a:solidFill>
                              <a:latin typeface="Cambria Math" panose="02040503050406030204" pitchFamily="18" charset="0"/>
                            </a:rPr>
                          </m:ctrlPr>
                        </m:fPr>
                        <m:num>
                          <m:sSub>
                            <m:sSubPr>
                              <m:ctrlPr>
                                <a:rPr lang="en-US" sz="4000" b="0" i="1" smtClean="0">
                                  <a:solidFill>
                                    <a:schemeClr val="bg1"/>
                                  </a:solidFill>
                                  <a:latin typeface="Cambria Math" panose="02040503050406030204" pitchFamily="18" charset="0"/>
                                </a:rPr>
                              </m:ctrlPr>
                            </m:sSubPr>
                            <m:e>
                              <m:r>
                                <a:rPr lang="en-US" sz="4000" b="0" i="1" smtClean="0">
                                  <a:solidFill>
                                    <a:schemeClr val="bg1"/>
                                  </a:solidFill>
                                  <a:latin typeface="Cambria Math" panose="02040503050406030204" pitchFamily="18" charset="0"/>
                                </a:rPr>
                                <m:t>𝐼</m:t>
                              </m:r>
                            </m:e>
                            <m:sub>
                              <m:r>
                                <a:rPr lang="en-US" sz="4000" b="0" i="1" smtClean="0">
                                  <a:solidFill>
                                    <a:schemeClr val="bg1"/>
                                  </a:solidFill>
                                  <a:latin typeface="Cambria Math" panose="02040503050406030204" pitchFamily="18" charset="0"/>
                                </a:rPr>
                                <m:t>𝑐</m:t>
                              </m:r>
                            </m:sub>
                          </m:sSub>
                        </m:num>
                        <m:den>
                          <m:r>
                            <a:rPr lang="en-US" sz="4000" b="0" i="1" smtClean="0">
                              <a:solidFill>
                                <a:schemeClr val="bg1"/>
                              </a:solidFill>
                              <a:latin typeface="Cambria Math" panose="02040503050406030204" pitchFamily="18" charset="0"/>
                            </a:rPr>
                            <m:t>𝐴</m:t>
                          </m:r>
                        </m:den>
                      </m:f>
                    </m:oMath>
                  </m:oMathPara>
                </a14:m>
                <a:endParaRPr lang="en-GB" sz="4000" dirty="0">
                  <a:solidFill>
                    <a:schemeClr val="bg1"/>
                  </a:solidFill>
                </a:endParaRPr>
              </a:p>
            </p:txBody>
          </p:sp>
        </mc:Choice>
        <mc:Fallback xmlns="">
          <p:sp>
            <p:nvSpPr>
              <p:cNvPr id="4" name="TextBox 3">
                <a:extLst>
                  <a:ext uri="{FF2B5EF4-FFF2-40B4-BE49-F238E27FC236}">
                    <a16:creationId xmlns:a16="http://schemas.microsoft.com/office/drawing/2014/main" id="{D48187B9-B7E7-71D1-0304-6ABADCD7E6D1}"/>
                  </a:ext>
                </a:extLst>
              </p:cNvPr>
              <p:cNvSpPr txBox="1">
                <a:spLocks noRot="1" noChangeAspect="1" noMove="1" noResize="1" noEditPoints="1" noAdjustHandles="1" noChangeArrowheads="1" noChangeShapeType="1" noTextEdit="1"/>
              </p:cNvSpPr>
              <p:nvPr/>
            </p:nvSpPr>
            <p:spPr>
              <a:xfrm>
                <a:off x="8302292" y="4549676"/>
                <a:ext cx="2850390" cy="1148456"/>
              </a:xfrm>
              <a:prstGeom prst="rect">
                <a:avLst/>
              </a:prstGeom>
              <a:blipFill>
                <a:blip r:embed="rId5"/>
                <a:stretch>
                  <a:fillRect b="-14286"/>
                </a:stretch>
              </a:blipFill>
            </p:spPr>
            <p:txBody>
              <a:bodyPr/>
              <a:lstStyle/>
              <a:p>
                <a:r>
                  <a:rPr lang="en-GB">
                    <a:noFill/>
                  </a:rPr>
                  <a:t> </a:t>
                </a:r>
              </a:p>
            </p:txBody>
          </p:sp>
        </mc:Fallback>
      </mc:AlternateContent>
      <p:sp>
        <p:nvSpPr>
          <p:cNvPr id="7" name="Rectangle 6">
            <a:extLst>
              <a:ext uri="{FF2B5EF4-FFF2-40B4-BE49-F238E27FC236}">
                <a16:creationId xmlns:a16="http://schemas.microsoft.com/office/drawing/2014/main" id="{8F546465-1B73-9923-166A-0D9EA29C046A}"/>
              </a:ext>
            </a:extLst>
          </p:cNvPr>
          <p:cNvSpPr/>
          <p:nvPr/>
        </p:nvSpPr>
        <p:spPr>
          <a:xfrm>
            <a:off x="8302292" y="811759"/>
            <a:ext cx="766757" cy="4571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descr="CERN Logo and symbol, meaning, history, PNG, brand">
            <a:extLst>
              <a:ext uri="{FF2B5EF4-FFF2-40B4-BE49-F238E27FC236}">
                <a16:creationId xmlns:a16="http://schemas.microsoft.com/office/drawing/2014/main" id="{35B2C523-3110-1C14-FB00-0E1BFA1C3A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1E284B0-002D-F86F-59F3-F4995413CCAD}"/>
              </a:ext>
            </a:extLst>
          </p:cNvPr>
          <p:cNvSpPr txBox="1"/>
          <p:nvPr/>
        </p:nvSpPr>
        <p:spPr>
          <a:xfrm>
            <a:off x="3931464" y="1675219"/>
            <a:ext cx="187461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Susana</a:t>
            </a:r>
          </a:p>
        </p:txBody>
      </p:sp>
    </p:spTree>
    <p:extLst>
      <p:ext uri="{BB962C8B-B14F-4D97-AF65-F5344CB8AC3E}">
        <p14:creationId xmlns:p14="http://schemas.microsoft.com/office/powerpoint/2010/main" val="3130888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1FDE2A2-EB7C-5F24-244C-4BF8C6FDEFD8}"/>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8B1D260B-2A90-93D3-69A0-4F1B6182B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2025848D-223B-4A42-08AC-35C379BB96E0}"/>
              </a:ext>
            </a:extLst>
          </p:cNvPr>
          <p:cNvSpPr>
            <a:spLocks noGrp="1" noChangeArrowheads="1"/>
          </p:cNvSpPr>
          <p:nvPr>
            <p:ph type="title"/>
          </p:nvPr>
        </p:nvSpPr>
        <p:spPr>
          <a:xfrm>
            <a:off x="290287" y="669925"/>
            <a:ext cx="5805714" cy="1325563"/>
          </a:xfrm>
        </p:spPr>
        <p:txBody>
          <a:bodyPr anchor="b">
            <a:normAutofit/>
          </a:bodyPr>
          <a:lstStyle/>
          <a:p>
            <a:pPr eaLnBrk="1" hangingPunct="1"/>
            <a:r>
              <a:rPr lang="en-US" sz="4000" b="1" dirty="0">
                <a:solidFill>
                  <a:schemeClr val="bg1"/>
                </a:solidFill>
                <a:latin typeface="Book Antiqua" panose="02040602050305030304" pitchFamily="18" charset="0"/>
              </a:rPr>
              <a:t>SUPERCONDUCTORS</a:t>
            </a:r>
            <a:endParaRPr lang="en-US" sz="4000" b="1" dirty="0">
              <a:solidFill>
                <a:schemeClr val="accent2"/>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4430CC66-C75A-9E59-F940-4FE97E9674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E27EDA1C-9489-DD49-7EC6-3A3B01C0A5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EA70CA1A-D349-865A-BBF7-95D512375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6" name="Rectangle 3">
            <a:extLst>
              <a:ext uri="{FF2B5EF4-FFF2-40B4-BE49-F238E27FC236}">
                <a16:creationId xmlns:a16="http://schemas.microsoft.com/office/drawing/2014/main" id="{5A9FD9AD-0FB2-A9D3-A7B6-75F5CC3B1CA3}"/>
              </a:ext>
            </a:extLst>
          </p:cNvPr>
          <p:cNvSpPr txBox="1">
            <a:spLocks noChangeArrowheads="1"/>
          </p:cNvSpPr>
          <p:nvPr/>
        </p:nvSpPr>
        <p:spPr>
          <a:xfrm>
            <a:off x="422462" y="2442893"/>
            <a:ext cx="5521138" cy="295368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GB" sz="2400" dirty="0">
                <a:solidFill>
                  <a:schemeClr val="bg1"/>
                </a:solidFill>
                <a:latin typeface="Book Antiqua" panose="02040602050305030304" pitchFamily="18" charset="0"/>
                <a:cs typeface="Times New Roman" panose="02020603050405020304" pitchFamily="18" charset="0"/>
              </a:rPr>
              <a:t>There are 53 elements in the periodic table that exhibit superconducting properties under certain conditions. These elements become superconductors at very low temperatures, often close to absolute zero.</a:t>
            </a:r>
          </a:p>
          <a:p>
            <a:pPr marL="0" indent="0" algn="just">
              <a:buFont typeface="Arial" panose="020B0604020202020204" pitchFamily="34" charset="0"/>
              <a:buNone/>
            </a:pPr>
            <a:endParaRPr lang="en-US" sz="2400" dirty="0">
              <a:solidFill>
                <a:schemeClr val="bg1"/>
              </a:solidFill>
              <a:latin typeface="Book Antiqua" panose="02040602050305030304" pitchFamily="18" charset="0"/>
              <a:cs typeface="Times New Roman" panose="02020603050405020304" pitchFamily="18" charset="0"/>
            </a:endParaRPr>
          </a:p>
          <a:p>
            <a:pPr marL="457200" lvl="1" indent="0">
              <a:buNone/>
            </a:pPr>
            <a:r>
              <a:rPr lang="en-US" dirty="0">
                <a:solidFill>
                  <a:schemeClr val="accent2"/>
                </a:solidFill>
                <a:latin typeface="Book Antiqua" panose="02040602050305030304" pitchFamily="18" charset="0"/>
                <a:cs typeface="Times New Roman" panose="02020603050405020304" pitchFamily="18" charset="0"/>
              </a:rPr>
              <a:t>BUT THEY ARE NOT PRACTICAL</a:t>
            </a:r>
          </a:p>
          <a:p>
            <a:pPr lvl="1"/>
            <a:endParaRPr lang="en-US" dirty="0">
              <a:solidFill>
                <a:schemeClr val="bg1"/>
              </a:solidFill>
              <a:latin typeface="Book Antiqua" panose="02040602050305030304" pitchFamily="18" charset="0"/>
              <a:cs typeface="Times New Roman" panose="02020603050405020304" pitchFamily="18" charset="0"/>
            </a:endParaRPr>
          </a:p>
          <a:p>
            <a:pPr lvl="1"/>
            <a:endParaRPr lang="en-US" dirty="0">
              <a:solidFill>
                <a:schemeClr val="bg1"/>
              </a:solidFill>
              <a:latin typeface="Book Antiqua" panose="02040602050305030304" pitchFamily="18" charset="0"/>
              <a:cs typeface="Times New Roman" panose="02020603050405020304" pitchFamily="18" charset="0"/>
            </a:endParaRPr>
          </a:p>
          <a:p>
            <a:pPr lvl="1"/>
            <a:endParaRPr lang="en-US" dirty="0">
              <a:solidFill>
                <a:schemeClr val="bg1"/>
              </a:solidFill>
              <a:latin typeface="Book Antiqua" panose="02040602050305030304" pitchFamily="18" charset="0"/>
              <a:cs typeface="Times New Roman" panose="02020603050405020304" pitchFamily="18" charset="0"/>
            </a:endParaRPr>
          </a:p>
          <a:p>
            <a:pPr lvl="1"/>
            <a:endParaRPr lang="en-US" dirty="0">
              <a:solidFill>
                <a:schemeClr val="bg1"/>
              </a:solidFill>
              <a:latin typeface="Book Antiqua" panose="02040602050305030304" pitchFamily="18" charset="0"/>
              <a:cs typeface="Times New Roman" panose="02020603050405020304" pitchFamily="18" charset="0"/>
            </a:endParaRPr>
          </a:p>
          <a:p>
            <a:pPr lvl="1"/>
            <a:endParaRPr lang="en-US" dirty="0">
              <a:solidFill>
                <a:schemeClr val="bg1"/>
              </a:solidFill>
              <a:latin typeface="Book Antiqua" panose="02040602050305030304" pitchFamily="18" charset="0"/>
              <a:cs typeface="Times New Roman" panose="02020603050405020304" pitchFamily="18" charset="0"/>
            </a:endParaRPr>
          </a:p>
          <a:p>
            <a:pPr marL="0" indent="0">
              <a:buFont typeface="Arial" panose="020B0604020202020204" pitchFamily="34" charset="0"/>
              <a:buNone/>
            </a:pPr>
            <a:endParaRPr lang="en-US" sz="2400" dirty="0">
              <a:solidFill>
                <a:schemeClr val="bg1"/>
              </a:solidFill>
              <a:latin typeface="Book Antiqua" panose="02040602050305030304" pitchFamily="18" charset="0"/>
              <a:cs typeface="Times New Roman" panose="02020603050405020304" pitchFamily="18" charset="0"/>
            </a:endParaRPr>
          </a:p>
        </p:txBody>
      </p:sp>
      <p:pic>
        <p:nvPicPr>
          <p:cNvPr id="8" name="Picture 2" descr="http://www.superconductors.org/percht2.gif">
            <a:extLst>
              <a:ext uri="{FF2B5EF4-FFF2-40B4-BE49-F238E27FC236}">
                <a16:creationId xmlns:a16="http://schemas.microsoft.com/office/drawing/2014/main" id="{B654D3FE-11D4-2698-1D7F-0EC764B4A394}"/>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7876864" y="3899517"/>
            <a:ext cx="3892674" cy="2464887"/>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AD3AED9-AAEE-B689-221A-04F5E6D80C9D}"/>
              </a:ext>
            </a:extLst>
          </p:cNvPr>
          <p:cNvSpPr txBox="1"/>
          <p:nvPr/>
        </p:nvSpPr>
        <p:spPr>
          <a:xfrm>
            <a:off x="6993902" y="504302"/>
            <a:ext cx="3433962" cy="2062103"/>
          </a:xfrm>
          <a:prstGeom prst="rect">
            <a:avLst/>
          </a:prstGeom>
          <a:noFill/>
        </p:spPr>
        <p:txBody>
          <a:bodyPr wrap="square" rtlCol="0">
            <a:spAutoFit/>
          </a:bodyPr>
          <a:lstStyle/>
          <a:p>
            <a:pPr algn="r"/>
            <a:r>
              <a:rPr lang="en-GB" sz="1600" dirty="0" err="1">
                <a:solidFill>
                  <a:schemeClr val="bg1"/>
                </a:solidFill>
                <a:latin typeface="Book Antiqua" panose="02040602050305030304" pitchFamily="18" charset="0"/>
                <a:cs typeface="Times New Roman" panose="02020603050405020304" pitchFamily="18" charset="0"/>
              </a:rPr>
              <a:t>Aluminum</a:t>
            </a:r>
            <a:r>
              <a:rPr lang="en-GB" sz="1600" dirty="0">
                <a:solidFill>
                  <a:schemeClr val="bg1"/>
                </a:solidFill>
                <a:latin typeface="Book Antiqua" panose="02040602050305030304" pitchFamily="18" charset="0"/>
                <a:cs typeface="Times New Roman" panose="02020603050405020304" pitchFamily="18" charset="0"/>
              </a:rPr>
              <a:t> (Al), Cadmium (Cd), Indium (In), Lead (Pb), Mercury (Hg), Niobium (Nb), Tantalum (Ta), Tin (Sn), Titanium (</a:t>
            </a:r>
            <a:r>
              <a:rPr lang="en-GB" sz="1600" dirty="0" err="1">
                <a:solidFill>
                  <a:schemeClr val="bg1"/>
                </a:solidFill>
                <a:latin typeface="Book Antiqua" panose="02040602050305030304" pitchFamily="18" charset="0"/>
                <a:cs typeface="Times New Roman" panose="02020603050405020304" pitchFamily="18" charset="0"/>
              </a:rPr>
              <a:t>Ti</a:t>
            </a:r>
            <a:r>
              <a:rPr lang="en-GB" sz="1600" dirty="0">
                <a:solidFill>
                  <a:schemeClr val="bg1"/>
                </a:solidFill>
                <a:latin typeface="Book Antiqua" panose="02040602050305030304" pitchFamily="18" charset="0"/>
                <a:cs typeface="Times New Roman" panose="02020603050405020304" pitchFamily="18" charset="0"/>
              </a:rPr>
              <a:t>), Zinc (Zn), Silicon (Si) (under high pressure), Carbon (C) (under extreme conditions)</a:t>
            </a:r>
          </a:p>
          <a:p>
            <a:pPr algn="r"/>
            <a:endParaRPr lang="en-GB" sz="1600" dirty="0">
              <a:latin typeface="Book Antiqua" panose="02040602050305030304" pitchFamily="18" charset="0"/>
            </a:endParaRPr>
          </a:p>
        </p:txBody>
      </p:sp>
      <p:pic>
        <p:nvPicPr>
          <p:cNvPr id="8194" name="Picture 2" descr="CERN Logo and symbol, meaning, history, PNG, brand">
            <a:extLst>
              <a:ext uri="{FF2B5EF4-FFF2-40B4-BE49-F238E27FC236}">
                <a16:creationId xmlns:a16="http://schemas.microsoft.com/office/drawing/2014/main" id="{C913CB02-7573-5867-4D45-70248757C3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524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1" y="536477"/>
            <a:ext cx="6698672" cy="1325563"/>
          </a:xfrm>
        </p:spPr>
        <p:txBody>
          <a:bodyPr anchor="b">
            <a:normAutofit/>
          </a:bodyPr>
          <a:lstStyle/>
          <a:p>
            <a:pPr eaLnBrk="1" hangingPunct="1"/>
            <a:r>
              <a:rPr lang="en-US" sz="4000" b="1" dirty="0">
                <a:solidFill>
                  <a:schemeClr val="accent2">
                    <a:lumMod val="75000"/>
                  </a:schemeClr>
                </a:solidFill>
                <a:latin typeface="Book Antiqua" panose="02040602050305030304" pitchFamily="18" charset="0"/>
              </a:rPr>
              <a:t>PRACTICAL</a:t>
            </a:r>
            <a:r>
              <a:rPr lang="en-US" sz="4000" b="1" dirty="0">
                <a:solidFill>
                  <a:schemeClr val="bg1"/>
                </a:solidFill>
                <a:latin typeface="Book Antiqua" panose="02040602050305030304" pitchFamily="18" charset="0"/>
              </a:rPr>
              <a:t> SUPERCONDUCTORS</a:t>
            </a:r>
            <a:endParaRPr lang="en-US" sz="4000" b="1" dirty="0">
              <a:solidFill>
                <a:schemeClr val="accent2"/>
              </a:solidFill>
              <a:latin typeface="Book Antiqua" panose="02040602050305030304" pitchFamily="18" charset="0"/>
            </a:endParaRP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6" name="Rectangle 3">
            <a:extLst>
              <a:ext uri="{FF2B5EF4-FFF2-40B4-BE49-F238E27FC236}">
                <a16:creationId xmlns:a16="http://schemas.microsoft.com/office/drawing/2014/main" id="{2BB809F9-2177-CB61-75CB-D82499804735}"/>
              </a:ext>
            </a:extLst>
          </p:cNvPr>
          <p:cNvSpPr txBox="1">
            <a:spLocks noChangeArrowheads="1"/>
          </p:cNvSpPr>
          <p:nvPr/>
        </p:nvSpPr>
        <p:spPr>
          <a:xfrm>
            <a:off x="6449031" y="452252"/>
            <a:ext cx="3978833" cy="259577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200" dirty="0" err="1">
                <a:solidFill>
                  <a:schemeClr val="bg1"/>
                </a:solidFill>
                <a:latin typeface="Book Antiqua" panose="02040602050305030304" pitchFamily="18" charset="0"/>
                <a:cs typeface="Times New Roman" panose="02020603050405020304" pitchFamily="18" charset="0"/>
              </a:rPr>
              <a:t>NbTi</a:t>
            </a:r>
            <a:r>
              <a:rPr lang="en-US" sz="3200" dirty="0">
                <a:solidFill>
                  <a:schemeClr val="bg1"/>
                </a:solidFill>
                <a:latin typeface="Book Antiqua" panose="02040602050305030304" pitchFamily="18" charset="0"/>
                <a:cs typeface="Times New Roman" panose="02020603050405020304" pitchFamily="18" charset="0"/>
              </a:rPr>
              <a:t> (1962)</a:t>
            </a:r>
          </a:p>
          <a:p>
            <a:pPr marL="0" indent="0" algn="just">
              <a:buNone/>
            </a:pPr>
            <a:r>
              <a:rPr lang="en-US" sz="2000" dirty="0">
                <a:solidFill>
                  <a:schemeClr val="bg1"/>
                </a:solidFill>
                <a:latin typeface="Book Antiqua" panose="02040602050305030304" pitchFamily="18" charset="0"/>
                <a:cs typeface="Times New Roman" panose="02020603050405020304" pitchFamily="18" charset="0"/>
              </a:rPr>
              <a:t>Critical temperature of 10 K, critical field of 15 T</a:t>
            </a:r>
          </a:p>
          <a:p>
            <a:pPr marL="0" indent="0" algn="just">
              <a:buNone/>
            </a:pPr>
            <a:r>
              <a:rPr lang="en-US" sz="2000" dirty="0">
                <a:solidFill>
                  <a:schemeClr val="bg1"/>
                </a:solidFill>
                <a:latin typeface="Book Antiqua" panose="02040602050305030304" pitchFamily="18" charset="0"/>
                <a:cs typeface="Times New Roman" panose="02020603050405020304" pitchFamily="18" charset="0"/>
              </a:rPr>
              <a:t>All superconducting magnets for accelerators are made with Nb-Ti till today.</a:t>
            </a:r>
          </a:p>
          <a:p>
            <a:pPr marL="0" indent="0" algn="just">
              <a:buNone/>
            </a:pPr>
            <a:r>
              <a:rPr lang="en-US" sz="2000" dirty="0">
                <a:solidFill>
                  <a:schemeClr val="bg1"/>
                </a:solidFill>
                <a:latin typeface="Book Antiqua" panose="02040602050305030304" pitchFamily="18" charset="0"/>
                <a:cs typeface="Times New Roman" panose="02020603050405020304" pitchFamily="18" charset="0"/>
              </a:rPr>
              <a:t>LHC uses this technology (for 8 T magnets)</a:t>
            </a:r>
          </a:p>
          <a:p>
            <a:pPr lvl="1" algn="just"/>
            <a:endParaRPr lang="en-US" sz="2000"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marL="0" indent="0" algn="just">
              <a:buFont typeface="Arial" panose="020B0604020202020204" pitchFamily="34" charset="0"/>
              <a:buNone/>
            </a:pPr>
            <a:endParaRPr lang="en-US" sz="2400" dirty="0">
              <a:solidFill>
                <a:schemeClr val="bg1"/>
              </a:solidFill>
              <a:latin typeface="Book Antiqua" panose="02040602050305030304" pitchFamily="18" charset="0"/>
              <a:cs typeface="Times New Roman" panose="02020603050405020304" pitchFamily="18" charset="0"/>
            </a:endParaRPr>
          </a:p>
        </p:txBody>
      </p:sp>
      <p:pic>
        <p:nvPicPr>
          <p:cNvPr id="3" name="Picture 2" descr="sc_plot.png">
            <a:extLst>
              <a:ext uri="{FF2B5EF4-FFF2-40B4-BE49-F238E27FC236}">
                <a16:creationId xmlns:a16="http://schemas.microsoft.com/office/drawing/2014/main" id="{8B15D91C-490A-6B5D-E52B-41C29D1EF8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31" y="2574403"/>
            <a:ext cx="5966497" cy="3456516"/>
          </a:xfrm>
          <a:prstGeom prst="rect">
            <a:avLst/>
          </a:prstGeom>
          <a:solidFill>
            <a:schemeClr val="bg1"/>
          </a:solidFill>
          <a:ln w="38100">
            <a:solidFill>
              <a:schemeClr val="accent2">
                <a:lumMod val="75000"/>
              </a:schemeClr>
            </a:solidFill>
          </a:ln>
        </p:spPr>
      </p:pic>
      <p:sp>
        <p:nvSpPr>
          <p:cNvPr id="7" name="Oval 6">
            <a:extLst>
              <a:ext uri="{FF2B5EF4-FFF2-40B4-BE49-F238E27FC236}">
                <a16:creationId xmlns:a16="http://schemas.microsoft.com/office/drawing/2014/main" id="{7347373F-651E-B028-0AB3-0621D154A004}"/>
              </a:ext>
            </a:extLst>
          </p:cNvPr>
          <p:cNvSpPr/>
          <p:nvPr/>
        </p:nvSpPr>
        <p:spPr bwMode="auto">
          <a:xfrm rot="2583629">
            <a:off x="657769" y="3591109"/>
            <a:ext cx="1437034" cy="189938"/>
          </a:xfrm>
          <a:prstGeom prst="ellipse">
            <a:avLst/>
          </a:prstGeom>
          <a:solidFill>
            <a:schemeClr val="bg1">
              <a:lumMod val="85000"/>
              <a:alpha val="0"/>
            </a:schemeClr>
          </a:solidFill>
          <a:ln w="25400"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CC3300"/>
              </a:solidFill>
              <a:latin typeface="Book Antiqua" pitchFamily="18" charset="0"/>
              <a:ea typeface="ＭＳ Ｐゴシック" pitchFamily="34" charset="-128"/>
            </a:endParaRPr>
          </a:p>
        </p:txBody>
      </p:sp>
      <p:sp>
        <p:nvSpPr>
          <p:cNvPr id="9" name="Rectangle 3">
            <a:extLst>
              <a:ext uri="{FF2B5EF4-FFF2-40B4-BE49-F238E27FC236}">
                <a16:creationId xmlns:a16="http://schemas.microsoft.com/office/drawing/2014/main" id="{8A71878E-D939-474B-702C-9EF9208DE1E0}"/>
              </a:ext>
            </a:extLst>
          </p:cNvPr>
          <p:cNvSpPr txBox="1">
            <a:spLocks noChangeArrowheads="1"/>
          </p:cNvSpPr>
          <p:nvPr/>
        </p:nvSpPr>
        <p:spPr>
          <a:xfrm>
            <a:off x="7350197" y="3594415"/>
            <a:ext cx="4471135" cy="295368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just">
              <a:buNone/>
            </a:pPr>
            <a:r>
              <a:rPr lang="en-US" sz="3200" dirty="0">
                <a:solidFill>
                  <a:schemeClr val="bg1"/>
                </a:solidFill>
                <a:latin typeface="Book Antiqua" panose="02040602050305030304" pitchFamily="18" charset="0"/>
                <a:cs typeface="Times New Roman" panose="02020603050405020304" pitchFamily="18" charset="0"/>
              </a:rPr>
              <a:t>Nb</a:t>
            </a:r>
            <a:r>
              <a:rPr lang="en-US" sz="3200" baseline="-25000" dirty="0">
                <a:solidFill>
                  <a:schemeClr val="bg1"/>
                </a:solidFill>
                <a:latin typeface="Book Antiqua" panose="02040602050305030304" pitchFamily="18" charset="0"/>
                <a:cs typeface="Times New Roman" panose="02020603050405020304" pitchFamily="18" charset="0"/>
              </a:rPr>
              <a:t>3</a:t>
            </a:r>
            <a:r>
              <a:rPr lang="en-US" sz="3200" dirty="0">
                <a:solidFill>
                  <a:schemeClr val="bg1"/>
                </a:solidFill>
                <a:latin typeface="Book Antiqua" panose="02040602050305030304" pitchFamily="18" charset="0"/>
                <a:cs typeface="Times New Roman" panose="02020603050405020304" pitchFamily="18" charset="0"/>
              </a:rPr>
              <a:t>Sn (1954)</a:t>
            </a:r>
          </a:p>
          <a:p>
            <a:pPr marL="457200" lvl="1" indent="0" algn="just">
              <a:buNone/>
            </a:pPr>
            <a:r>
              <a:rPr lang="en-US" sz="2000" dirty="0">
                <a:solidFill>
                  <a:schemeClr val="bg1"/>
                </a:solidFill>
                <a:latin typeface="Book Antiqua" panose="02040602050305030304" pitchFamily="18" charset="0"/>
                <a:cs typeface="Times New Roman" panose="02020603050405020304" pitchFamily="18" charset="0"/>
              </a:rPr>
              <a:t>Critical temperature of 18 K, critical field of 30 T</a:t>
            </a:r>
          </a:p>
          <a:p>
            <a:pPr marL="457200" lvl="1" indent="0" algn="just">
              <a:buNone/>
            </a:pPr>
            <a:r>
              <a:rPr lang="en-US" sz="2000" dirty="0">
                <a:solidFill>
                  <a:schemeClr val="bg1"/>
                </a:solidFill>
                <a:latin typeface="Book Antiqua" panose="02040602050305030304" pitchFamily="18" charset="0"/>
                <a:cs typeface="Times New Roman" panose="02020603050405020304" pitchFamily="18" charset="0"/>
              </a:rPr>
              <a:t>Must be formed reacting it at 650 C for several days with tight tolerances on temperature.</a:t>
            </a:r>
          </a:p>
          <a:p>
            <a:pPr marL="457200" lvl="1" indent="0" algn="just">
              <a:buNone/>
            </a:pPr>
            <a:r>
              <a:rPr lang="en-US" sz="2000" dirty="0">
                <a:solidFill>
                  <a:schemeClr val="bg1"/>
                </a:solidFill>
                <a:latin typeface="Book Antiqua" panose="02040602050305030304" pitchFamily="18" charset="0"/>
                <a:cs typeface="Times New Roman" panose="02020603050405020304" pitchFamily="18" charset="0"/>
              </a:rPr>
              <a:t>HL-LHC uses this technology where higher field is necessary ( &gt; 11 T). </a:t>
            </a:r>
            <a:r>
              <a:rPr lang="en-US" sz="2000" dirty="0">
                <a:solidFill>
                  <a:schemeClr val="accent2">
                    <a:lumMod val="75000"/>
                  </a:schemeClr>
                </a:solidFill>
                <a:latin typeface="Book Antiqua" panose="02040602050305030304" pitchFamily="18" charset="0"/>
                <a:cs typeface="Times New Roman" panose="02020603050405020304" pitchFamily="18" charset="0"/>
              </a:rPr>
              <a:t>It is strain dependent </a:t>
            </a:r>
          </a:p>
          <a:p>
            <a:pPr marL="457200" lvl="1" indent="0" algn="just">
              <a:buNone/>
            </a:pPr>
            <a:endParaRPr lang="en-US" sz="2000"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lvl="1" algn="just"/>
            <a:endParaRPr lang="en-US" dirty="0">
              <a:solidFill>
                <a:schemeClr val="bg1"/>
              </a:solidFill>
              <a:latin typeface="Book Antiqua" panose="02040602050305030304" pitchFamily="18" charset="0"/>
              <a:cs typeface="Times New Roman" panose="02020603050405020304" pitchFamily="18" charset="0"/>
            </a:endParaRPr>
          </a:p>
          <a:p>
            <a:pPr marL="0" indent="0" algn="just">
              <a:buFont typeface="Arial" panose="020B0604020202020204" pitchFamily="34" charset="0"/>
              <a:buNone/>
            </a:pPr>
            <a:r>
              <a:rPr lang="en-US" sz="2400" dirty="0">
                <a:solidFill>
                  <a:schemeClr val="bg1"/>
                </a:solidFill>
                <a:latin typeface="Book Antiqua" panose="02040602050305030304" pitchFamily="18" charset="0"/>
                <a:cs typeface="Times New Roman" panose="02020603050405020304" pitchFamily="18" charset="0"/>
              </a:rPr>
              <a:t>Is using </a:t>
            </a:r>
          </a:p>
        </p:txBody>
      </p:sp>
      <p:sp>
        <p:nvSpPr>
          <p:cNvPr id="10" name="Oval 9">
            <a:extLst>
              <a:ext uri="{FF2B5EF4-FFF2-40B4-BE49-F238E27FC236}">
                <a16:creationId xmlns:a16="http://schemas.microsoft.com/office/drawing/2014/main" id="{9CC3AC2C-69B1-A2C7-E643-847CAB81FDB1}"/>
              </a:ext>
            </a:extLst>
          </p:cNvPr>
          <p:cNvSpPr/>
          <p:nvPr/>
        </p:nvSpPr>
        <p:spPr bwMode="auto">
          <a:xfrm rot="2583629">
            <a:off x="1984268" y="3894002"/>
            <a:ext cx="1437034" cy="189938"/>
          </a:xfrm>
          <a:prstGeom prst="ellipse">
            <a:avLst/>
          </a:prstGeom>
          <a:solidFill>
            <a:schemeClr val="bg1">
              <a:lumMod val="85000"/>
              <a:alpha val="0"/>
            </a:schemeClr>
          </a:solidFill>
          <a:ln w="25400" cap="flat" cmpd="sng" algn="ctr">
            <a:solidFill>
              <a:schemeClr val="accent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CC3300"/>
              </a:solidFill>
              <a:latin typeface="Book Antiqua" pitchFamily="18" charset="0"/>
              <a:ea typeface="ＭＳ Ｐゴシック" pitchFamily="34" charset="-128"/>
            </a:endParaRPr>
          </a:p>
        </p:txBody>
      </p:sp>
      <p:sp>
        <p:nvSpPr>
          <p:cNvPr id="12" name="Text Box 10">
            <a:extLst>
              <a:ext uri="{FF2B5EF4-FFF2-40B4-BE49-F238E27FC236}">
                <a16:creationId xmlns:a16="http://schemas.microsoft.com/office/drawing/2014/main" id="{BFC1C8EB-B3D7-64B5-E60F-2E394AFA23A5}"/>
              </a:ext>
            </a:extLst>
          </p:cNvPr>
          <p:cNvSpPr txBox="1">
            <a:spLocks noChangeArrowheads="1"/>
          </p:cNvSpPr>
          <p:nvPr/>
        </p:nvSpPr>
        <p:spPr bwMode="auto">
          <a:xfrm>
            <a:off x="146931" y="6121468"/>
            <a:ext cx="6149697"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Book Antiqua" pitchFamily="18" charset="0"/>
                <a:ea typeface="ＭＳ Ｐゴシック" pitchFamily="-110" charset="-128"/>
              </a:defRPr>
            </a:lvl1pPr>
            <a:lvl2pPr marL="742950" indent="-285750">
              <a:defRPr sz="2400">
                <a:solidFill>
                  <a:schemeClr val="tx1"/>
                </a:solidFill>
                <a:latin typeface="Book Antiqua" pitchFamily="18" charset="0"/>
                <a:ea typeface="ＭＳ Ｐゴシック" pitchFamily="-110" charset="-128"/>
              </a:defRPr>
            </a:lvl2pPr>
            <a:lvl3pPr marL="1143000" indent="-228600">
              <a:defRPr sz="2400">
                <a:solidFill>
                  <a:schemeClr val="tx1"/>
                </a:solidFill>
                <a:latin typeface="Book Antiqua" pitchFamily="18" charset="0"/>
                <a:ea typeface="ＭＳ Ｐゴシック" pitchFamily="-110" charset="-128"/>
              </a:defRPr>
            </a:lvl3pPr>
            <a:lvl4pPr marL="1600200" indent="-228600">
              <a:defRPr sz="2400">
                <a:solidFill>
                  <a:schemeClr val="tx1"/>
                </a:solidFill>
                <a:latin typeface="Book Antiqua" pitchFamily="18" charset="0"/>
                <a:ea typeface="ＭＳ Ｐゴシック" pitchFamily="-110" charset="-128"/>
              </a:defRPr>
            </a:lvl4pPr>
            <a:lvl5pPr marL="2057400" indent="-228600">
              <a:defRPr sz="2400">
                <a:solidFill>
                  <a:schemeClr val="tx1"/>
                </a:solidFill>
                <a:latin typeface="Book Antiqua" pitchFamily="18" charset="0"/>
                <a:ea typeface="ＭＳ Ｐゴシック" pitchFamily="-110" charset="-128"/>
              </a:defRPr>
            </a:lvl5pPr>
            <a:lvl6pPr marL="25146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6pPr>
            <a:lvl7pPr marL="29718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7pPr>
            <a:lvl8pPr marL="34290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8pPr>
            <a:lvl9pPr marL="3886200" indent="-228600" eaLnBrk="0" fontAlgn="base" hangingPunct="0">
              <a:spcBef>
                <a:spcPct val="0"/>
              </a:spcBef>
              <a:spcAft>
                <a:spcPct val="0"/>
              </a:spcAft>
              <a:defRPr sz="2400">
                <a:solidFill>
                  <a:schemeClr val="tx1"/>
                </a:solidFill>
                <a:latin typeface="Book Antiqua" pitchFamily="18" charset="0"/>
                <a:ea typeface="ＭＳ Ｐゴシック" pitchFamily="-110" charset="-128"/>
              </a:defRPr>
            </a:lvl9pPr>
          </a:lstStyle>
          <a:p>
            <a:pPr algn="ctr"/>
            <a:r>
              <a:rPr lang="en-US" sz="1000" dirty="0">
                <a:solidFill>
                  <a:schemeClr val="bg1"/>
                </a:solidFill>
              </a:rPr>
              <a:t>Critical current density in the superconductor versus field for different materials at 4.2 K [P. J. Lee, et al]</a:t>
            </a:r>
          </a:p>
          <a:p>
            <a:pPr algn="ctr"/>
            <a:r>
              <a:rPr lang="en-US" sz="1000" dirty="0">
                <a:solidFill>
                  <a:schemeClr val="bg1"/>
                </a:solidFill>
              </a:rPr>
              <a:t>https://</a:t>
            </a:r>
            <a:r>
              <a:rPr lang="en-US" sz="1000" dirty="0" err="1">
                <a:solidFill>
                  <a:schemeClr val="bg1"/>
                </a:solidFill>
              </a:rPr>
              <a:t>nationalmaglab.org</a:t>
            </a:r>
            <a:r>
              <a:rPr lang="en-US" sz="1000" dirty="0">
                <a:solidFill>
                  <a:schemeClr val="bg1"/>
                </a:solidFill>
              </a:rPr>
              <a:t>/images/</a:t>
            </a:r>
            <a:r>
              <a:rPr lang="en-US" sz="1000" dirty="0" err="1">
                <a:solidFill>
                  <a:schemeClr val="bg1"/>
                </a:solidFill>
              </a:rPr>
              <a:t>magnet_development</a:t>
            </a:r>
            <a:r>
              <a:rPr lang="en-US" sz="1000" dirty="0">
                <a:solidFill>
                  <a:schemeClr val="bg1"/>
                </a:solidFill>
              </a:rPr>
              <a:t>/</a:t>
            </a:r>
            <a:r>
              <a:rPr lang="en-US" sz="1000" dirty="0" err="1">
                <a:solidFill>
                  <a:schemeClr val="bg1"/>
                </a:solidFill>
              </a:rPr>
              <a:t>asc</a:t>
            </a:r>
            <a:r>
              <a:rPr lang="en-US" sz="1000" dirty="0">
                <a:solidFill>
                  <a:schemeClr val="bg1"/>
                </a:solidFill>
              </a:rPr>
              <a:t>/plots/JeChart041614-1022x741-pal.png</a:t>
            </a:r>
          </a:p>
        </p:txBody>
      </p:sp>
      <p:pic>
        <p:nvPicPr>
          <p:cNvPr id="2" name="Picture 2" descr="CERN Logo and symbol, meaning, history, PNG, brand">
            <a:extLst>
              <a:ext uri="{FF2B5EF4-FFF2-40B4-BE49-F238E27FC236}">
                <a16:creationId xmlns:a16="http://schemas.microsoft.com/office/drawing/2014/main" id="{80E0263B-DEFC-E38D-D113-9BAE09E0DB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491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3667C60-405E-150D-6A86-FCDD7C012134}"/>
            </a:ext>
          </a:extLst>
        </p:cNvPr>
        <p:cNvGrpSpPr/>
        <p:nvPr/>
      </p:nvGrpSpPr>
      <p:grpSpPr>
        <a:xfrm>
          <a:off x="0" y="0"/>
          <a:ext cx="0" cy="0"/>
          <a:chOff x="0" y="0"/>
          <a:chExt cx="0" cy="0"/>
        </a:xfrm>
      </p:grpSpPr>
      <p:sp>
        <p:nvSpPr>
          <p:cNvPr id="21516" name="Rectangle 21515">
            <a:extLst>
              <a:ext uri="{FF2B5EF4-FFF2-40B4-BE49-F238E27FC236}">
                <a16:creationId xmlns:a16="http://schemas.microsoft.com/office/drawing/2014/main" id="{5AACEBB3-32DE-6D79-AD0A-D8D280664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Book Antiqua" panose="02040602050305030304" pitchFamily="18" charset="0"/>
            </a:endParaRPr>
          </a:p>
        </p:txBody>
      </p:sp>
      <p:sp>
        <p:nvSpPr>
          <p:cNvPr id="21507" name="Rectangle 2">
            <a:extLst>
              <a:ext uri="{FF2B5EF4-FFF2-40B4-BE49-F238E27FC236}">
                <a16:creationId xmlns:a16="http://schemas.microsoft.com/office/drawing/2014/main" id="{199CC444-B7AF-F82D-EDBE-CD1DEC16275C}"/>
              </a:ext>
            </a:extLst>
          </p:cNvPr>
          <p:cNvSpPr>
            <a:spLocks noGrp="1" noChangeArrowheads="1"/>
          </p:cNvSpPr>
          <p:nvPr>
            <p:ph type="title"/>
          </p:nvPr>
        </p:nvSpPr>
        <p:spPr>
          <a:xfrm>
            <a:off x="602671" y="536477"/>
            <a:ext cx="6095999" cy="1325563"/>
          </a:xfrm>
        </p:spPr>
        <p:txBody>
          <a:bodyPr anchor="b">
            <a:normAutofit/>
          </a:bodyPr>
          <a:lstStyle/>
          <a:p>
            <a:pPr eaLnBrk="1" hangingPunct="1"/>
            <a:r>
              <a:rPr lang="en-US" sz="4000" b="1" dirty="0">
                <a:solidFill>
                  <a:schemeClr val="bg1"/>
                </a:solidFill>
                <a:latin typeface="Book Antiqua" panose="02040602050305030304" pitchFamily="18" charset="0"/>
              </a:rPr>
              <a:t>CRITICAL </a:t>
            </a:r>
            <a:br>
              <a:rPr lang="en-US" sz="4000" b="1" dirty="0">
                <a:solidFill>
                  <a:schemeClr val="bg1"/>
                </a:solidFill>
                <a:latin typeface="Book Antiqua" panose="02040602050305030304" pitchFamily="18" charset="0"/>
              </a:rPr>
            </a:br>
            <a:r>
              <a:rPr lang="en-US" sz="4000" b="1" dirty="0">
                <a:solidFill>
                  <a:schemeClr val="accent2"/>
                </a:solidFill>
                <a:latin typeface="Book Antiqua" panose="02040602050305030304" pitchFamily="18" charset="0"/>
              </a:rPr>
              <a:t>STRAIN?</a:t>
            </a:r>
          </a:p>
        </p:txBody>
      </p:sp>
      <p:cxnSp>
        <p:nvCxnSpPr>
          <p:cNvPr id="21518" name="Straight Connector 21517">
            <a:extLst>
              <a:ext uri="{FF2B5EF4-FFF2-40B4-BE49-F238E27FC236}">
                <a16:creationId xmlns:a16="http://schemas.microsoft.com/office/drawing/2014/main" id="{2E6D878A-F3E7-9C13-3E4D-7034EEF1E4A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520" name="Rectangle 21519">
            <a:extLst>
              <a:ext uri="{FF2B5EF4-FFF2-40B4-BE49-F238E27FC236}">
                <a16:creationId xmlns:a16="http://schemas.microsoft.com/office/drawing/2014/main" id="{70982BF5-3CD1-9E71-ECAC-8D102CA5D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sp>
        <p:nvSpPr>
          <p:cNvPr id="21522" name="Rectangle 21521">
            <a:extLst>
              <a:ext uri="{FF2B5EF4-FFF2-40B4-BE49-F238E27FC236}">
                <a16:creationId xmlns:a16="http://schemas.microsoft.com/office/drawing/2014/main" id="{8B1AA090-2126-E8D6-0831-EB14F5C5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Book Antiqua" panose="02040602050305030304" pitchFamily="18" charset="0"/>
            </a:endParaRPr>
          </a:p>
        </p:txBody>
      </p:sp>
      <p:grpSp>
        <p:nvGrpSpPr>
          <p:cNvPr id="10" name="Group 9">
            <a:extLst>
              <a:ext uri="{FF2B5EF4-FFF2-40B4-BE49-F238E27FC236}">
                <a16:creationId xmlns:a16="http://schemas.microsoft.com/office/drawing/2014/main" id="{3A4C25F8-D639-5A95-0531-3FF3A9350A72}"/>
              </a:ext>
            </a:extLst>
          </p:cNvPr>
          <p:cNvGrpSpPr/>
          <p:nvPr/>
        </p:nvGrpSpPr>
        <p:grpSpPr>
          <a:xfrm>
            <a:off x="6633470" y="238980"/>
            <a:ext cx="3592525" cy="3088109"/>
            <a:chOff x="6633470" y="238980"/>
            <a:chExt cx="3592525" cy="3088109"/>
          </a:xfrm>
        </p:grpSpPr>
        <p:pic>
          <p:nvPicPr>
            <p:cNvPr id="7" name="Picture 10">
              <a:extLst>
                <a:ext uri="{FF2B5EF4-FFF2-40B4-BE49-F238E27FC236}">
                  <a16:creationId xmlns:a16="http://schemas.microsoft.com/office/drawing/2014/main" id="{D4A91E6B-6CED-7B0A-CA80-5F7FD27CE82B}"/>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6216" r="5476"/>
            <a:stretch/>
          </p:blipFill>
          <p:spPr bwMode="auto">
            <a:xfrm>
              <a:off x="6633470" y="238980"/>
              <a:ext cx="3592525" cy="30652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A38B32A6-5CF9-A78F-B2D5-10FAA142918B}"/>
                </a:ext>
              </a:extLst>
            </p:cNvPr>
            <p:cNvSpPr txBox="1"/>
            <p:nvPr/>
          </p:nvSpPr>
          <p:spPr>
            <a:xfrm>
              <a:off x="6633470" y="3096257"/>
              <a:ext cx="1260281" cy="230832"/>
            </a:xfrm>
            <a:prstGeom prst="rect">
              <a:avLst/>
            </a:prstGeom>
            <a:noFill/>
          </p:spPr>
          <p:txBody>
            <a:bodyPr wrap="none" rtlCol="0">
              <a:spAutoFit/>
            </a:bodyPr>
            <a:lstStyle/>
            <a:p>
              <a:r>
                <a:rPr lang="en-GB" sz="900" dirty="0">
                  <a:solidFill>
                    <a:schemeClr val="accent2"/>
                  </a:solidFill>
                  <a:latin typeface="Book Antiqua" panose="02040602050305030304" pitchFamily="18" charset="0"/>
                </a:rPr>
                <a:t>A. </a:t>
              </a:r>
              <a:r>
                <a:rPr lang="en-GB" sz="900" dirty="0" err="1">
                  <a:solidFill>
                    <a:schemeClr val="accent2"/>
                  </a:solidFill>
                  <a:latin typeface="Book Antiqua" panose="02040602050305030304" pitchFamily="18" charset="0"/>
                </a:rPr>
                <a:t>Godeke</a:t>
              </a:r>
              <a:r>
                <a:rPr lang="en-GB" sz="900" dirty="0">
                  <a:solidFill>
                    <a:schemeClr val="accent2"/>
                  </a:solidFill>
                  <a:latin typeface="Book Antiqua" panose="02040602050305030304" pitchFamily="18" charset="0"/>
                </a:rPr>
                <a:t> et all 2006</a:t>
              </a:r>
            </a:p>
          </p:txBody>
        </p:sp>
      </p:grpSp>
      <p:grpSp>
        <p:nvGrpSpPr>
          <p:cNvPr id="12" name="Group 11">
            <a:extLst>
              <a:ext uri="{FF2B5EF4-FFF2-40B4-BE49-F238E27FC236}">
                <a16:creationId xmlns:a16="http://schemas.microsoft.com/office/drawing/2014/main" id="{7DCA58F2-0832-5D34-CF24-09351AEECBDC}"/>
              </a:ext>
            </a:extLst>
          </p:cNvPr>
          <p:cNvGrpSpPr/>
          <p:nvPr/>
        </p:nvGrpSpPr>
        <p:grpSpPr>
          <a:xfrm>
            <a:off x="370667" y="2854518"/>
            <a:ext cx="3417897" cy="2442309"/>
            <a:chOff x="5788109" y="4085768"/>
            <a:chExt cx="3226826" cy="2380925"/>
          </a:xfrm>
        </p:grpSpPr>
        <p:pic>
          <p:nvPicPr>
            <p:cNvPr id="13" name="Picture 4" descr="tevatron_cross-section">
              <a:extLst>
                <a:ext uri="{FF2B5EF4-FFF2-40B4-BE49-F238E27FC236}">
                  <a16:creationId xmlns:a16="http://schemas.microsoft.com/office/drawing/2014/main" id="{D0AC9C4A-1DBA-7337-581D-A2CAF99932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1478" r="26770" b="9897"/>
            <a:stretch>
              <a:fillRect/>
            </a:stretch>
          </p:blipFill>
          <p:spPr bwMode="auto">
            <a:xfrm>
              <a:off x="5788109" y="4085768"/>
              <a:ext cx="2948754" cy="2380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6" name="Straight Arrow Connector 15">
              <a:extLst>
                <a:ext uri="{FF2B5EF4-FFF2-40B4-BE49-F238E27FC236}">
                  <a16:creationId xmlns:a16="http://schemas.microsoft.com/office/drawing/2014/main" id="{7F911464-DA3F-01AD-B557-8F26047CB6D6}"/>
                </a:ext>
              </a:extLst>
            </p:cNvPr>
            <p:cNvCxnSpPr/>
            <p:nvPr/>
          </p:nvCxnSpPr>
          <p:spPr bwMode="auto">
            <a:xfrm>
              <a:off x="7886116" y="4204185"/>
              <a:ext cx="382220" cy="295896"/>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31" name="Straight Arrow Connector 30">
              <a:extLst>
                <a:ext uri="{FF2B5EF4-FFF2-40B4-BE49-F238E27FC236}">
                  <a16:creationId xmlns:a16="http://schemas.microsoft.com/office/drawing/2014/main" id="{39BAA149-0AE6-80BB-47E8-A850FFAAB6CC}"/>
                </a:ext>
              </a:extLst>
            </p:cNvPr>
            <p:cNvCxnSpPr>
              <a:cxnSpLocks/>
            </p:cNvCxnSpPr>
            <p:nvPr/>
          </p:nvCxnSpPr>
          <p:spPr bwMode="auto">
            <a:xfrm>
              <a:off x="8408406" y="5034680"/>
              <a:ext cx="606528" cy="127502"/>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32" name="Straight Arrow Connector 31">
              <a:extLst>
                <a:ext uri="{FF2B5EF4-FFF2-40B4-BE49-F238E27FC236}">
                  <a16:creationId xmlns:a16="http://schemas.microsoft.com/office/drawing/2014/main" id="{B968DB00-6B79-CF87-BCC1-7C9B609E9B06}"/>
                </a:ext>
              </a:extLst>
            </p:cNvPr>
            <p:cNvCxnSpPr/>
            <p:nvPr/>
          </p:nvCxnSpPr>
          <p:spPr bwMode="auto">
            <a:xfrm flipV="1">
              <a:off x="7861456" y="6041205"/>
              <a:ext cx="406880" cy="283567"/>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cxnSp>
          <p:nvCxnSpPr>
            <p:cNvPr id="33" name="Straight Arrow Connector 32">
              <a:extLst>
                <a:ext uri="{FF2B5EF4-FFF2-40B4-BE49-F238E27FC236}">
                  <a16:creationId xmlns:a16="http://schemas.microsoft.com/office/drawing/2014/main" id="{2422203E-B75D-036C-7329-37E8D5FD69FC}"/>
                </a:ext>
              </a:extLst>
            </p:cNvPr>
            <p:cNvCxnSpPr>
              <a:cxnSpLocks/>
            </p:cNvCxnSpPr>
            <p:nvPr/>
          </p:nvCxnSpPr>
          <p:spPr bwMode="auto">
            <a:xfrm flipV="1">
              <a:off x="8428622" y="5377698"/>
              <a:ext cx="586313" cy="96374"/>
            </a:xfrm>
            <a:prstGeom prst="straightConnector1">
              <a:avLst/>
            </a:prstGeom>
            <a:solidFill>
              <a:schemeClr val="accent1"/>
            </a:solidFill>
            <a:ln w="25400" cap="flat" cmpd="sng" algn="ctr">
              <a:solidFill>
                <a:srgbClr val="CC0000"/>
              </a:solidFill>
              <a:prstDash val="solid"/>
              <a:round/>
              <a:headEnd type="none" w="med" len="med"/>
              <a:tailEnd type="arrow"/>
            </a:ln>
            <a:effectLst/>
          </p:spPr>
        </p:cxnSp>
      </p:grpSp>
      <p:graphicFrame>
        <p:nvGraphicFramePr>
          <p:cNvPr id="36" name="Object 3">
            <a:extLst>
              <a:ext uri="{FF2B5EF4-FFF2-40B4-BE49-F238E27FC236}">
                <a16:creationId xmlns:a16="http://schemas.microsoft.com/office/drawing/2014/main" id="{98D5A459-7F3B-3E62-DAA7-1A486A2BCAE7}"/>
              </a:ext>
            </a:extLst>
          </p:cNvPr>
          <p:cNvGraphicFramePr>
            <a:graphicFrameLocks noChangeAspect="1"/>
          </p:cNvGraphicFramePr>
          <p:nvPr>
            <p:extLst>
              <p:ext uri="{D42A27DB-BD31-4B8C-83A1-F6EECF244321}">
                <p14:modId xmlns:p14="http://schemas.microsoft.com/office/powerpoint/2010/main" val="3061334435"/>
              </p:ext>
            </p:extLst>
          </p:nvPr>
        </p:nvGraphicFramePr>
        <p:xfrm>
          <a:off x="4146705" y="3671046"/>
          <a:ext cx="2417311" cy="958754"/>
        </p:xfrm>
        <a:graphic>
          <a:graphicData uri="http://schemas.openxmlformats.org/presentationml/2006/ole">
            <mc:AlternateContent xmlns:mc="http://schemas.openxmlformats.org/markup-compatibility/2006">
              <mc:Choice xmlns:v="urn:schemas-microsoft-com:vml" Requires="v">
                <p:oleObj name="Equation" r:id="rId5" imgW="609600" imgH="241300" progId="Equation.3">
                  <p:embed/>
                </p:oleObj>
              </mc:Choice>
              <mc:Fallback>
                <p:oleObj name="Equation" r:id="rId5" imgW="609600" imgH="241300" progId="Equation.3">
                  <p:embed/>
                  <p:pic>
                    <p:nvPicPr>
                      <p:cNvPr id="16" name="Object 3">
                        <a:extLst>
                          <a:ext uri="{FF2B5EF4-FFF2-40B4-BE49-F238E27FC236}">
                            <a16:creationId xmlns:a16="http://schemas.microsoft.com/office/drawing/2014/main" id="{97DDF217-67DA-5073-5C05-2A20DCADF9C9}"/>
                          </a:ext>
                        </a:extLst>
                      </p:cNvPr>
                      <p:cNvPicPr>
                        <a:picLocks noChangeAspect="1" noChangeArrowheads="1"/>
                      </p:cNvPicPr>
                      <p:nvPr/>
                    </p:nvPicPr>
                    <p:blipFill>
                      <a:blip r:embed="rId6"/>
                      <a:srcRect/>
                      <a:stretch>
                        <a:fillRect/>
                      </a:stretch>
                    </p:blipFill>
                    <p:spPr bwMode="auto">
                      <a:xfrm>
                        <a:off x="4146705" y="3671046"/>
                        <a:ext cx="2417311" cy="958754"/>
                      </a:xfrm>
                      <a:prstGeom prst="rect">
                        <a:avLst/>
                      </a:prstGeom>
                      <a:solidFill>
                        <a:schemeClr val="bg1"/>
                      </a:solidFill>
                      <a:ln>
                        <a:noFill/>
                      </a:ln>
                      <a:effectLst/>
                    </p:spPr>
                  </p:pic>
                </p:oleObj>
              </mc:Fallback>
            </mc:AlternateContent>
          </a:graphicData>
        </a:graphic>
      </p:graphicFrame>
      <p:sp>
        <p:nvSpPr>
          <p:cNvPr id="38" name="TextBox 37">
            <a:extLst>
              <a:ext uri="{FF2B5EF4-FFF2-40B4-BE49-F238E27FC236}">
                <a16:creationId xmlns:a16="http://schemas.microsoft.com/office/drawing/2014/main" id="{FA3B653C-88E5-D5DF-FD0A-ABBA3B55CEF5}"/>
              </a:ext>
            </a:extLst>
          </p:cNvPr>
          <p:cNvSpPr txBox="1"/>
          <p:nvPr/>
        </p:nvSpPr>
        <p:spPr>
          <a:xfrm>
            <a:off x="7727633" y="3686720"/>
            <a:ext cx="3996261" cy="3539430"/>
          </a:xfrm>
          <a:prstGeom prst="rect">
            <a:avLst/>
          </a:prstGeom>
          <a:noFill/>
        </p:spPr>
        <p:txBody>
          <a:bodyPr wrap="square">
            <a:spAutoFit/>
          </a:bodyPr>
          <a:lstStyle/>
          <a:p>
            <a:pPr marL="0" indent="0" algn="ctr">
              <a:buNone/>
            </a:pPr>
            <a:r>
              <a:rPr lang="en-US" sz="2800" dirty="0">
                <a:solidFill>
                  <a:schemeClr val="bg1"/>
                </a:solidFill>
                <a:latin typeface="Book Antiqua" charset="0"/>
              </a:rPr>
              <a:t>In the presence of a magnetic field </a:t>
            </a:r>
            <a:r>
              <a:rPr lang="en-US" sz="2800" i="1" dirty="0">
                <a:solidFill>
                  <a:schemeClr val="bg1"/>
                </a:solidFill>
                <a:latin typeface="Book Antiqua" charset="0"/>
              </a:rPr>
              <a:t>B</a:t>
            </a:r>
            <a:r>
              <a:rPr lang="en-US" sz="2800" dirty="0">
                <a:solidFill>
                  <a:schemeClr val="bg1"/>
                </a:solidFill>
                <a:latin typeface="Book Antiqua" charset="0"/>
              </a:rPr>
              <a:t>, a conductor element carrying current density </a:t>
            </a:r>
            <a:r>
              <a:rPr lang="en-US" sz="2800" i="1" dirty="0">
                <a:solidFill>
                  <a:schemeClr val="bg1"/>
                </a:solidFill>
                <a:latin typeface="Book Antiqua" charset="0"/>
              </a:rPr>
              <a:t>j</a:t>
            </a:r>
            <a:r>
              <a:rPr lang="en-US" sz="2800" dirty="0">
                <a:solidFill>
                  <a:schemeClr val="bg1"/>
                </a:solidFill>
                <a:latin typeface="Book Antiqua" charset="0"/>
              </a:rPr>
              <a:t> (A/mm</a:t>
            </a:r>
            <a:r>
              <a:rPr lang="en-US" sz="2800" baseline="30000" dirty="0">
                <a:solidFill>
                  <a:schemeClr val="bg1"/>
                </a:solidFill>
                <a:latin typeface="Book Antiqua" charset="0"/>
              </a:rPr>
              <a:t>2</a:t>
            </a:r>
            <a:r>
              <a:rPr lang="en-US" sz="2800" dirty="0">
                <a:solidFill>
                  <a:schemeClr val="bg1"/>
                </a:solidFill>
                <a:latin typeface="Book Antiqua" charset="0"/>
              </a:rPr>
              <a:t>) is subjected to a force density </a:t>
            </a:r>
            <a:r>
              <a:rPr lang="en-US" sz="2800" i="1" dirty="0">
                <a:solidFill>
                  <a:schemeClr val="bg1"/>
                </a:solidFill>
                <a:latin typeface="Book Antiqua" charset="0"/>
              </a:rPr>
              <a:t>f</a:t>
            </a:r>
            <a:r>
              <a:rPr lang="en-US" sz="2800" dirty="0">
                <a:solidFill>
                  <a:schemeClr val="bg1"/>
                </a:solidFill>
                <a:latin typeface="Book Antiqua" charset="0"/>
              </a:rPr>
              <a:t> [N/m</a:t>
            </a:r>
            <a:r>
              <a:rPr lang="en-US" sz="2800" baseline="30000" dirty="0">
                <a:solidFill>
                  <a:schemeClr val="bg1"/>
                </a:solidFill>
                <a:latin typeface="Book Antiqua" charset="0"/>
              </a:rPr>
              <a:t>3</a:t>
            </a:r>
            <a:r>
              <a:rPr lang="en-US" sz="2800" dirty="0">
                <a:solidFill>
                  <a:schemeClr val="bg1"/>
                </a:solidFill>
                <a:latin typeface="Book Antiqua" charset="0"/>
              </a:rPr>
              <a:t>]</a:t>
            </a:r>
          </a:p>
          <a:p>
            <a:pPr marL="0" indent="0" algn="ctr">
              <a:buNone/>
            </a:pPr>
            <a:endParaRPr lang="en-US" sz="2800" dirty="0">
              <a:solidFill>
                <a:schemeClr val="bg1"/>
              </a:solidFill>
              <a:latin typeface="Book Antiqua" charset="0"/>
            </a:endParaRPr>
          </a:p>
        </p:txBody>
      </p:sp>
      <p:sp>
        <p:nvSpPr>
          <p:cNvPr id="42" name="Rectangle 41">
            <a:extLst>
              <a:ext uri="{FF2B5EF4-FFF2-40B4-BE49-F238E27FC236}">
                <a16:creationId xmlns:a16="http://schemas.microsoft.com/office/drawing/2014/main" id="{511B5BA9-5933-78D1-5CC5-44BEB54F5D88}"/>
              </a:ext>
            </a:extLst>
          </p:cNvPr>
          <p:cNvSpPr/>
          <p:nvPr/>
        </p:nvSpPr>
        <p:spPr>
          <a:xfrm>
            <a:off x="715178" y="5367763"/>
            <a:ext cx="3148638" cy="707886"/>
          </a:xfrm>
          <a:prstGeom prst="rect">
            <a:avLst/>
          </a:prstGeom>
        </p:spPr>
        <p:txBody>
          <a:bodyPr wrap="square">
            <a:spAutoFit/>
          </a:bodyPr>
          <a:lstStyle/>
          <a:p>
            <a:pPr lvl="1"/>
            <a:r>
              <a:rPr lang="en-GB" sz="2000" i="1" dirty="0">
                <a:solidFill>
                  <a:schemeClr val="bg1"/>
                </a:solidFill>
                <a:latin typeface="Book Antiqua" charset="0"/>
              </a:rPr>
              <a:t>Ex. LHC dipole :</a:t>
            </a:r>
          </a:p>
          <a:p>
            <a:pPr lvl="1"/>
            <a:r>
              <a:rPr lang="en-GB" sz="2000" i="1" dirty="0" err="1">
                <a:solidFill>
                  <a:schemeClr val="bg1"/>
                </a:solidFill>
                <a:latin typeface="Book Antiqua" charset="0"/>
              </a:rPr>
              <a:t>F</a:t>
            </a:r>
            <a:r>
              <a:rPr lang="en-GB" sz="2000" i="1" baseline="-25000" dirty="0" err="1">
                <a:solidFill>
                  <a:schemeClr val="bg1"/>
                </a:solidFill>
                <a:latin typeface="Book Antiqua" charset="0"/>
              </a:rPr>
              <a:t>x</a:t>
            </a:r>
            <a:r>
              <a:rPr lang="en-GB" sz="2000" dirty="0">
                <a:solidFill>
                  <a:schemeClr val="bg1"/>
                </a:solidFill>
                <a:latin typeface="Book Antiqua" charset="0"/>
              </a:rPr>
              <a:t> = 340 t per meter</a:t>
            </a:r>
          </a:p>
        </p:txBody>
      </p:sp>
      <p:sp>
        <p:nvSpPr>
          <p:cNvPr id="2" name="Rectangle 1">
            <a:extLst>
              <a:ext uri="{FF2B5EF4-FFF2-40B4-BE49-F238E27FC236}">
                <a16:creationId xmlns:a16="http://schemas.microsoft.com/office/drawing/2014/main" id="{878573B3-20D1-7036-5D2A-3A6AA6C76557}"/>
              </a:ext>
            </a:extLst>
          </p:cNvPr>
          <p:cNvSpPr/>
          <p:nvPr/>
        </p:nvSpPr>
        <p:spPr>
          <a:xfrm>
            <a:off x="3349335" y="2075696"/>
            <a:ext cx="3138487" cy="923330"/>
          </a:xfrm>
          <a:prstGeom prst="rect">
            <a:avLst/>
          </a:prstGeom>
        </p:spPr>
        <p:txBody>
          <a:bodyPr wrap="square">
            <a:spAutoFit/>
          </a:bodyPr>
          <a:lstStyle/>
          <a:p>
            <a:pPr algn="r"/>
            <a:r>
              <a:rPr lang="en-US" dirty="0">
                <a:solidFill>
                  <a:schemeClr val="bg1"/>
                </a:solidFill>
                <a:latin typeface="Book Antiqua" charset="0"/>
              </a:rPr>
              <a:t>So now we have to care ALSO about the mechanics!! And the strain sensitivity</a:t>
            </a:r>
            <a:endParaRPr lang="en-GB" dirty="0">
              <a:solidFill>
                <a:schemeClr val="bg1"/>
              </a:solidFill>
              <a:latin typeface="Book Antiqua" panose="02040602050305030304" pitchFamily="18" charset="0"/>
            </a:endParaRPr>
          </a:p>
        </p:txBody>
      </p:sp>
      <p:pic>
        <p:nvPicPr>
          <p:cNvPr id="4" name="Picture 2" descr="CERN Logo and symbol, meaning, history, PNG, brand">
            <a:extLst>
              <a:ext uri="{FF2B5EF4-FFF2-40B4-BE49-F238E27FC236}">
                <a16:creationId xmlns:a16="http://schemas.microsoft.com/office/drawing/2014/main" id="{A355144D-EA90-DE1F-6007-16F3127E12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5777665"/>
            <a:ext cx="1204428" cy="108033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07A0147-AE9D-C507-AD1A-945E341C7178}"/>
              </a:ext>
            </a:extLst>
          </p:cNvPr>
          <p:cNvSpPr txBox="1"/>
          <p:nvPr/>
        </p:nvSpPr>
        <p:spPr>
          <a:xfrm>
            <a:off x="3931464" y="1675219"/>
            <a:ext cx="1874616" cy="369332"/>
          </a:xfrm>
          <a:prstGeom prst="rect">
            <a:avLst/>
          </a:prstGeom>
          <a:noFill/>
        </p:spPr>
        <p:txBody>
          <a:bodyPr wrap="none" rtlCol="0">
            <a:spAutoFit/>
          </a:bodyPr>
          <a:lstStyle/>
          <a:p>
            <a:r>
              <a:rPr lang="en-GB" dirty="0">
                <a:solidFill>
                  <a:schemeClr val="bg1"/>
                </a:solidFill>
              </a:rPr>
              <a:t>See talk of </a:t>
            </a:r>
            <a:r>
              <a:rPr lang="en-GB" dirty="0">
                <a:solidFill>
                  <a:schemeClr val="accent2"/>
                </a:solidFill>
              </a:rPr>
              <a:t>Susana</a:t>
            </a:r>
          </a:p>
        </p:txBody>
      </p:sp>
      <p:sp>
        <p:nvSpPr>
          <p:cNvPr id="8" name="TextBox 7">
            <a:extLst>
              <a:ext uri="{FF2B5EF4-FFF2-40B4-BE49-F238E27FC236}">
                <a16:creationId xmlns:a16="http://schemas.microsoft.com/office/drawing/2014/main" id="{91AABB6D-0FE5-38A9-2F3C-E68AF74CACAE}"/>
              </a:ext>
            </a:extLst>
          </p:cNvPr>
          <p:cNvSpPr txBox="1"/>
          <p:nvPr/>
        </p:nvSpPr>
        <p:spPr>
          <a:xfrm>
            <a:off x="7703001" y="351811"/>
            <a:ext cx="2022762" cy="369332"/>
          </a:xfrm>
          <a:prstGeom prst="rect">
            <a:avLst/>
          </a:prstGeom>
          <a:noFill/>
        </p:spPr>
        <p:txBody>
          <a:bodyPr wrap="square">
            <a:spAutoFit/>
          </a:bodyPr>
          <a:lstStyle/>
          <a:p>
            <a:r>
              <a:rPr lang="en-GB" sz="1800" b="1" dirty="0">
                <a:solidFill>
                  <a:schemeClr val="accent2"/>
                </a:solidFill>
                <a:effectLst/>
                <a:latin typeface="Aptos" panose="020B0004020202020204" pitchFamily="34" charset="0"/>
                <a:ea typeface="Aptos" panose="020B0004020202020204" pitchFamily="34" charset="0"/>
                <a:cs typeface="Times New Roman" panose="02020603050405020304" pitchFamily="18" charset="0"/>
              </a:rPr>
              <a:t>Typical for </a:t>
            </a:r>
            <a:r>
              <a:rPr lang="en-GB" sz="1800" b="1" dirty="0" err="1">
                <a:solidFill>
                  <a:schemeClr val="accent2"/>
                </a:solidFill>
                <a:effectLst/>
                <a:latin typeface="Aptos" panose="020B0004020202020204" pitchFamily="34" charset="0"/>
                <a:ea typeface="Aptos" panose="020B0004020202020204" pitchFamily="34" charset="0"/>
                <a:cs typeface="Times New Roman" panose="02020603050405020304" pitchFamily="18" charset="0"/>
              </a:rPr>
              <a:t>Nb₃Sn</a:t>
            </a:r>
            <a:r>
              <a:rPr lang="en-CH" b="1" dirty="0">
                <a:solidFill>
                  <a:schemeClr val="accent2"/>
                </a:solidFill>
                <a:effectLst/>
              </a:rPr>
              <a:t> </a:t>
            </a:r>
            <a:endParaRPr lang="en-GB" b="1" dirty="0">
              <a:solidFill>
                <a:schemeClr val="accent2"/>
              </a:solidFill>
            </a:endParaRPr>
          </a:p>
        </p:txBody>
      </p:sp>
    </p:spTree>
    <p:extLst>
      <p:ext uri="{BB962C8B-B14F-4D97-AF65-F5344CB8AC3E}">
        <p14:creationId xmlns:p14="http://schemas.microsoft.com/office/powerpoint/2010/main" val="3061374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113418</TotalTime>
  <Words>3237</Words>
  <Application>Microsoft Macintosh PowerPoint</Application>
  <PresentationFormat>Widescreen</PresentationFormat>
  <Paragraphs>327</Paragraphs>
  <Slides>42</Slides>
  <Notes>20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1" baseType="lpstr">
      <vt:lpstr>Aptos</vt:lpstr>
      <vt:lpstr>Arial</vt:lpstr>
      <vt:lpstr>Book Antiqua</vt:lpstr>
      <vt:lpstr>Calibri</vt:lpstr>
      <vt:lpstr>Cambria Math</vt:lpstr>
      <vt:lpstr>Symbol</vt:lpstr>
      <vt:lpstr>Times New Roman</vt:lpstr>
      <vt:lpstr>Office Theme</vt:lpstr>
      <vt:lpstr>Equation</vt:lpstr>
      <vt:lpstr>SUPERCONDUCTING MAGNET TESTING</vt:lpstr>
      <vt:lpstr>STRUCTURE OF THE LECTURE</vt:lpstr>
      <vt:lpstr>BASICS OF SUPERCONDUCTIVITY</vt:lpstr>
      <vt:lpstr>CRITICAL  SURFACE</vt:lpstr>
      <vt:lpstr>CRITICAL  TEMPERATURE</vt:lpstr>
      <vt:lpstr>CRITICAL  CURRENT DENSITY</vt:lpstr>
      <vt:lpstr>SUPERCONDUCTORS</vt:lpstr>
      <vt:lpstr>PRACTICAL SUPERCONDUCTORS</vt:lpstr>
      <vt:lpstr>CRITICAL  STRAIN?</vt:lpstr>
      <vt:lpstr>High Temperature SUPERCONDUCTORS</vt:lpstr>
      <vt:lpstr>STRUCTURE OF THE LECTURE</vt:lpstr>
      <vt:lpstr>quench</vt:lpstr>
      <vt:lpstr>STABILISATION</vt:lpstr>
      <vt:lpstr>STORED ENERGY</vt:lpstr>
      <vt:lpstr>TRAINING and MEMORY</vt:lpstr>
      <vt:lpstr>STRUCTURE OF THE LECTURE</vt:lpstr>
      <vt:lpstr>magnet ON to the test stand</vt:lpstr>
      <vt:lpstr>Electrical integrity checks</vt:lpstr>
      <vt:lpstr>TEMPERATURE MEASUREMENT</vt:lpstr>
      <vt:lpstr>RESISTANCE MEASUREMENTS</vt:lpstr>
      <vt:lpstr>PowerPoint Presentation</vt:lpstr>
      <vt:lpstr>PowerPoint Presentation</vt:lpstr>
      <vt:lpstr>PowerPoint Presentation</vt:lpstr>
      <vt:lpstr>PowerPoint Presentation</vt:lpstr>
      <vt:lpstr>PowerPoint Presentation</vt:lpstr>
      <vt:lpstr>STRUCTURE OF THE LECTURE</vt:lpstr>
      <vt:lpstr>PowerPoint Presentation</vt:lpstr>
      <vt:lpstr>CRYOSTATS</vt:lpstr>
      <vt:lpstr>POWER CONVERTERS</vt:lpstr>
      <vt:lpstr>QUENCH PROTECTION DEVICES</vt:lpstr>
      <vt:lpstr>ENERGY EXTRACTION SYTEMS</vt:lpstr>
      <vt:lpstr>WATER/AIR COOLED CABLES</vt:lpstr>
      <vt:lpstr>CURRENT LEADS</vt:lpstr>
      <vt:lpstr>HANDELING TOOLS</vt:lpstr>
      <vt:lpstr>CRYOGENIC INFRASTRUCTURE</vt:lpstr>
      <vt:lpstr>DATA ACQUISITION SYTEM</vt:lpstr>
      <vt:lpstr>SAFETY and SAFETY INTERLOCK</vt:lpstr>
      <vt:lpstr>OPERATING TEAM</vt:lpstr>
      <vt:lpstr>STRUCTURE OF THE LECTURE</vt:lpstr>
      <vt:lpstr>YOU CAN ONLY MAKE AS WELL AS YOU CAN MEASURE</vt:lpstr>
      <vt:lpstr>REFERENCES</vt:lpstr>
      <vt:lpstr>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OF LARGE MAGNETS</dc:title>
  <dc:creator>Marta Bajko</dc:creator>
  <cp:lastModifiedBy>Marta Bajko</cp:lastModifiedBy>
  <cp:revision>201</cp:revision>
  <dcterms:created xsi:type="dcterms:W3CDTF">2020-10-06T07:59:05Z</dcterms:created>
  <dcterms:modified xsi:type="dcterms:W3CDTF">2025-05-27T14:39:20Z</dcterms:modified>
</cp:coreProperties>
</file>