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7" r:id="rId2"/>
    <p:sldId id="258" r:id="rId3"/>
    <p:sldId id="259" r:id="rId4"/>
    <p:sldId id="260" r:id="rId5"/>
    <p:sldId id="856" r:id="rId6"/>
    <p:sldId id="735" r:id="rId7"/>
    <p:sldId id="857" r:id="rId8"/>
    <p:sldId id="731" r:id="rId9"/>
    <p:sldId id="261" r:id="rId10"/>
    <p:sldId id="262" r:id="rId11"/>
    <p:sldId id="263" r:id="rId12"/>
    <p:sldId id="859" r:id="rId13"/>
    <p:sldId id="858" r:id="rId14"/>
    <p:sldId id="264" r:id="rId15"/>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8AF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38"/>
    <p:restoredTop sz="94686"/>
  </p:normalViewPr>
  <p:slideViewPr>
    <p:cSldViewPr snapToGrid="0">
      <p:cViewPr varScale="1">
        <p:scale>
          <a:sx n="109" d="100"/>
          <a:sy n="109" d="100"/>
        </p:scale>
        <p:origin x="56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rawing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FEBFBE-590E-42E3-83D0-BB8F236533BF}" type="doc">
      <dgm:prSet loTypeId="urn:microsoft.com/office/officeart/2008/layout/LinedList" loCatId="list" qsTypeId="urn:microsoft.com/office/officeart/2005/8/quickstyle/simple2" qsCatId="simple" csTypeId="urn:microsoft.com/office/officeart/2005/8/colors/accent0_3" csCatId="mainScheme" phldr="1"/>
      <dgm:spPr/>
      <dgm:t>
        <a:bodyPr/>
        <a:lstStyle/>
        <a:p>
          <a:endParaRPr lang="en-US"/>
        </a:p>
      </dgm:t>
    </dgm:pt>
    <dgm:pt modelId="{9445621E-1732-4DD2-9490-630CF0C042FA}">
      <dgm:prSet custT="1"/>
      <dgm:spPr/>
      <dgm:t>
        <a:bodyPr/>
        <a:lstStyle/>
        <a:p>
          <a:pPr>
            <a:defRPr cap="all"/>
          </a:pPr>
          <a:r>
            <a:rPr lang="en-GB" sz="2000" dirty="0"/>
            <a:t>The origin of the lecture and its goal</a:t>
          </a:r>
          <a:endParaRPr lang="en-US" sz="2000" dirty="0"/>
        </a:p>
      </dgm:t>
    </dgm:pt>
    <dgm:pt modelId="{96EE427E-4BCA-454E-AD5A-19DA7B831EB0}" type="parTrans" cxnId="{54896F34-AF00-45DA-A71F-DE340D610B4C}">
      <dgm:prSet/>
      <dgm:spPr/>
      <dgm:t>
        <a:bodyPr/>
        <a:lstStyle/>
        <a:p>
          <a:endParaRPr lang="en-US" sz="2400"/>
        </a:p>
      </dgm:t>
    </dgm:pt>
    <dgm:pt modelId="{F7890209-BB01-4937-83FA-74A86BC6D0A0}" type="sibTrans" cxnId="{54896F34-AF00-45DA-A71F-DE340D610B4C}">
      <dgm:prSet/>
      <dgm:spPr/>
      <dgm:t>
        <a:bodyPr/>
        <a:lstStyle/>
        <a:p>
          <a:endParaRPr lang="en-US" sz="2400"/>
        </a:p>
      </dgm:t>
    </dgm:pt>
    <dgm:pt modelId="{D8979BA2-E2F3-47BA-910A-194A476D7C2B}">
      <dgm:prSet custT="1"/>
      <dgm:spPr/>
      <dgm:t>
        <a:bodyPr/>
        <a:lstStyle/>
        <a:p>
          <a:pPr>
            <a:defRPr cap="all"/>
          </a:pPr>
          <a:r>
            <a:rPr lang="en-GB" sz="2000" dirty="0"/>
            <a:t>The organising team and the work</a:t>
          </a:r>
          <a:endParaRPr lang="en-US" sz="2000" dirty="0"/>
        </a:p>
      </dgm:t>
    </dgm:pt>
    <dgm:pt modelId="{6B16C68A-535B-4EFF-BBB5-E9CEAFD984AD}" type="parTrans" cxnId="{9B50F321-F335-40AC-B01B-7CF2BF17BA99}">
      <dgm:prSet/>
      <dgm:spPr/>
      <dgm:t>
        <a:bodyPr/>
        <a:lstStyle/>
        <a:p>
          <a:endParaRPr lang="en-US" sz="2400"/>
        </a:p>
      </dgm:t>
    </dgm:pt>
    <dgm:pt modelId="{D2D3AF10-7673-4F4A-94FD-672FAC0F0787}" type="sibTrans" cxnId="{9B50F321-F335-40AC-B01B-7CF2BF17BA99}">
      <dgm:prSet/>
      <dgm:spPr/>
      <dgm:t>
        <a:bodyPr/>
        <a:lstStyle/>
        <a:p>
          <a:endParaRPr lang="en-US" sz="2400"/>
        </a:p>
      </dgm:t>
    </dgm:pt>
    <dgm:pt modelId="{A3AC4F74-F014-4598-B2BC-230A488E553F}">
      <dgm:prSet custT="1"/>
      <dgm:spPr/>
      <dgm:t>
        <a:bodyPr/>
        <a:lstStyle/>
        <a:p>
          <a:pPr>
            <a:defRPr cap="all"/>
          </a:pPr>
          <a:r>
            <a:rPr lang="en-GB" sz="2000"/>
            <a:t>The timing of the lectures</a:t>
          </a:r>
          <a:endParaRPr lang="en-US" sz="2000"/>
        </a:p>
      </dgm:t>
    </dgm:pt>
    <dgm:pt modelId="{7C2C5F1C-7960-4A1C-AA5A-285711CDA4FA}" type="parTrans" cxnId="{BA2EF590-EE33-4CBF-A579-3D4C6FB84DF2}">
      <dgm:prSet/>
      <dgm:spPr/>
      <dgm:t>
        <a:bodyPr/>
        <a:lstStyle/>
        <a:p>
          <a:endParaRPr lang="en-US" sz="2400"/>
        </a:p>
      </dgm:t>
    </dgm:pt>
    <dgm:pt modelId="{02B8B14A-DD0A-4A3C-BD70-886475CB64AC}" type="sibTrans" cxnId="{BA2EF590-EE33-4CBF-A579-3D4C6FB84DF2}">
      <dgm:prSet/>
      <dgm:spPr/>
      <dgm:t>
        <a:bodyPr/>
        <a:lstStyle/>
        <a:p>
          <a:endParaRPr lang="en-US" sz="2400"/>
        </a:p>
      </dgm:t>
    </dgm:pt>
    <dgm:pt modelId="{8EFAC597-0BBA-43FC-ABF1-5C382F071EF3}">
      <dgm:prSet custT="1"/>
      <dgm:spPr/>
      <dgm:t>
        <a:bodyPr/>
        <a:lstStyle/>
        <a:p>
          <a:pPr>
            <a:defRPr cap="all"/>
          </a:pPr>
          <a:r>
            <a:rPr lang="en-GB" sz="2000" dirty="0"/>
            <a:t>Exam for credits </a:t>
          </a:r>
          <a:endParaRPr lang="en-US" sz="2000" dirty="0"/>
        </a:p>
      </dgm:t>
    </dgm:pt>
    <dgm:pt modelId="{1558F89B-4C83-4AC4-B010-20E0F2CA2B6A}" type="parTrans" cxnId="{3B7A7DE9-89F7-495F-841C-48CDE18031F2}">
      <dgm:prSet/>
      <dgm:spPr/>
      <dgm:t>
        <a:bodyPr/>
        <a:lstStyle/>
        <a:p>
          <a:endParaRPr lang="en-US" sz="2400"/>
        </a:p>
      </dgm:t>
    </dgm:pt>
    <dgm:pt modelId="{A6141154-C75F-4C2D-BD5B-86A785DA2BAA}" type="sibTrans" cxnId="{3B7A7DE9-89F7-495F-841C-48CDE18031F2}">
      <dgm:prSet/>
      <dgm:spPr/>
      <dgm:t>
        <a:bodyPr/>
        <a:lstStyle/>
        <a:p>
          <a:endParaRPr lang="en-US" sz="2400"/>
        </a:p>
      </dgm:t>
    </dgm:pt>
    <dgm:pt modelId="{C48FA520-CF92-4715-91DF-94C44F9FE345}">
      <dgm:prSet custT="1"/>
      <dgm:spPr/>
      <dgm:t>
        <a:bodyPr/>
        <a:lstStyle/>
        <a:p>
          <a:pPr>
            <a:defRPr cap="all"/>
          </a:pPr>
          <a:r>
            <a:rPr lang="en-GB" sz="2000" dirty="0"/>
            <a:t>Survey for improvement</a:t>
          </a:r>
          <a:endParaRPr lang="en-US" sz="2000" dirty="0"/>
        </a:p>
      </dgm:t>
    </dgm:pt>
    <dgm:pt modelId="{D308CF96-2D45-4ADB-A3EC-A42936291CBC}" type="parTrans" cxnId="{DBA34F80-0F68-4998-AD2F-1BD6D9E37E67}">
      <dgm:prSet/>
      <dgm:spPr/>
      <dgm:t>
        <a:bodyPr/>
        <a:lstStyle/>
        <a:p>
          <a:endParaRPr lang="en-US" sz="2400"/>
        </a:p>
      </dgm:t>
    </dgm:pt>
    <dgm:pt modelId="{148C1E0C-37FA-4C1C-85C8-981D8D2C2FF3}" type="sibTrans" cxnId="{DBA34F80-0F68-4998-AD2F-1BD6D9E37E67}">
      <dgm:prSet/>
      <dgm:spPr/>
      <dgm:t>
        <a:bodyPr/>
        <a:lstStyle/>
        <a:p>
          <a:endParaRPr lang="en-US" sz="2400"/>
        </a:p>
      </dgm:t>
    </dgm:pt>
    <dgm:pt modelId="{A0C0A810-AAA4-404F-AB3D-467517289427}">
      <dgm:prSet custT="1"/>
      <dgm:spPr/>
      <dgm:t>
        <a:bodyPr/>
        <a:lstStyle/>
        <a:p>
          <a:pPr>
            <a:defRPr cap="all"/>
          </a:pPr>
          <a:r>
            <a:rPr lang="en-US" sz="2000" dirty="0"/>
            <a:t>Thanks</a:t>
          </a:r>
        </a:p>
      </dgm:t>
    </dgm:pt>
    <dgm:pt modelId="{9D3FAE69-FE98-9B48-89B4-05B03073C7C6}" type="parTrans" cxnId="{A469AC1F-99B4-E84A-A5B4-2A8A1C22C4DA}">
      <dgm:prSet/>
      <dgm:spPr/>
      <dgm:t>
        <a:bodyPr/>
        <a:lstStyle/>
        <a:p>
          <a:endParaRPr lang="en-GB" sz="2400"/>
        </a:p>
      </dgm:t>
    </dgm:pt>
    <dgm:pt modelId="{1CDE8A86-FCB8-2148-A6FB-F63B0F09CDAF}" type="sibTrans" cxnId="{A469AC1F-99B4-E84A-A5B4-2A8A1C22C4DA}">
      <dgm:prSet/>
      <dgm:spPr/>
      <dgm:t>
        <a:bodyPr/>
        <a:lstStyle/>
        <a:p>
          <a:endParaRPr lang="en-GB" sz="2400"/>
        </a:p>
      </dgm:t>
    </dgm:pt>
    <dgm:pt modelId="{0D669F1C-1356-0D44-9BB8-C5CA0B287728}" type="pres">
      <dgm:prSet presAssocID="{75FEBFBE-590E-42E3-83D0-BB8F236533BF}" presName="vert0" presStyleCnt="0">
        <dgm:presLayoutVars>
          <dgm:dir/>
          <dgm:animOne val="branch"/>
          <dgm:animLvl val="lvl"/>
        </dgm:presLayoutVars>
      </dgm:prSet>
      <dgm:spPr/>
    </dgm:pt>
    <dgm:pt modelId="{9CAC0D11-20CD-4549-BE59-0C5784C4CD8A}" type="pres">
      <dgm:prSet presAssocID="{9445621E-1732-4DD2-9490-630CF0C042FA}" presName="thickLine" presStyleLbl="alignNode1" presStyleIdx="0" presStyleCnt="6"/>
      <dgm:spPr/>
    </dgm:pt>
    <dgm:pt modelId="{B6A6954C-CADD-B646-995D-752AB41516E7}" type="pres">
      <dgm:prSet presAssocID="{9445621E-1732-4DD2-9490-630CF0C042FA}" presName="horz1" presStyleCnt="0"/>
      <dgm:spPr/>
    </dgm:pt>
    <dgm:pt modelId="{D7BEF5D7-DA6F-614D-9AE7-158F47842B8C}" type="pres">
      <dgm:prSet presAssocID="{9445621E-1732-4DD2-9490-630CF0C042FA}" presName="tx1" presStyleLbl="revTx" presStyleIdx="0" presStyleCnt="6"/>
      <dgm:spPr/>
    </dgm:pt>
    <dgm:pt modelId="{AC7723A8-2903-CA49-BB0E-966665C31DBE}" type="pres">
      <dgm:prSet presAssocID="{9445621E-1732-4DD2-9490-630CF0C042FA}" presName="vert1" presStyleCnt="0"/>
      <dgm:spPr/>
    </dgm:pt>
    <dgm:pt modelId="{43EC46AF-AFFD-DB41-B54C-F11C7AFE55FE}" type="pres">
      <dgm:prSet presAssocID="{D8979BA2-E2F3-47BA-910A-194A476D7C2B}" presName="thickLine" presStyleLbl="alignNode1" presStyleIdx="1" presStyleCnt="6"/>
      <dgm:spPr/>
    </dgm:pt>
    <dgm:pt modelId="{CB5CA251-656C-044C-B5FB-3AE10FEE6AC9}" type="pres">
      <dgm:prSet presAssocID="{D8979BA2-E2F3-47BA-910A-194A476D7C2B}" presName="horz1" presStyleCnt="0"/>
      <dgm:spPr/>
    </dgm:pt>
    <dgm:pt modelId="{9C2B22D4-C4C6-8141-9151-7CDF07C2B06F}" type="pres">
      <dgm:prSet presAssocID="{D8979BA2-E2F3-47BA-910A-194A476D7C2B}" presName="tx1" presStyleLbl="revTx" presStyleIdx="1" presStyleCnt="6"/>
      <dgm:spPr/>
    </dgm:pt>
    <dgm:pt modelId="{B8BBCE53-79AB-D243-B3ED-DD51640F327D}" type="pres">
      <dgm:prSet presAssocID="{D8979BA2-E2F3-47BA-910A-194A476D7C2B}" presName="vert1" presStyleCnt="0"/>
      <dgm:spPr/>
    </dgm:pt>
    <dgm:pt modelId="{CB437A57-AF4F-F041-B0F9-272DC077BCEC}" type="pres">
      <dgm:prSet presAssocID="{A3AC4F74-F014-4598-B2BC-230A488E553F}" presName="thickLine" presStyleLbl="alignNode1" presStyleIdx="2" presStyleCnt="6"/>
      <dgm:spPr/>
    </dgm:pt>
    <dgm:pt modelId="{41B4FCF3-E4D6-3C42-887C-1085D2176476}" type="pres">
      <dgm:prSet presAssocID="{A3AC4F74-F014-4598-B2BC-230A488E553F}" presName="horz1" presStyleCnt="0"/>
      <dgm:spPr/>
    </dgm:pt>
    <dgm:pt modelId="{4B318AF4-C073-7A44-8943-5A7D0DFA092B}" type="pres">
      <dgm:prSet presAssocID="{A3AC4F74-F014-4598-B2BC-230A488E553F}" presName="tx1" presStyleLbl="revTx" presStyleIdx="2" presStyleCnt="6"/>
      <dgm:spPr/>
    </dgm:pt>
    <dgm:pt modelId="{26A6EC18-5FAF-8C47-99F5-5309FE1ADE7A}" type="pres">
      <dgm:prSet presAssocID="{A3AC4F74-F014-4598-B2BC-230A488E553F}" presName="vert1" presStyleCnt="0"/>
      <dgm:spPr/>
    </dgm:pt>
    <dgm:pt modelId="{5FC090CA-9180-2441-9B4C-C63374F2728A}" type="pres">
      <dgm:prSet presAssocID="{8EFAC597-0BBA-43FC-ABF1-5C382F071EF3}" presName="thickLine" presStyleLbl="alignNode1" presStyleIdx="3" presStyleCnt="6"/>
      <dgm:spPr/>
    </dgm:pt>
    <dgm:pt modelId="{7E167773-5E12-1947-B71D-5AD12C305607}" type="pres">
      <dgm:prSet presAssocID="{8EFAC597-0BBA-43FC-ABF1-5C382F071EF3}" presName="horz1" presStyleCnt="0"/>
      <dgm:spPr/>
    </dgm:pt>
    <dgm:pt modelId="{4F9D63F7-14CC-2242-825A-5F6C5368153D}" type="pres">
      <dgm:prSet presAssocID="{8EFAC597-0BBA-43FC-ABF1-5C382F071EF3}" presName="tx1" presStyleLbl="revTx" presStyleIdx="3" presStyleCnt="6"/>
      <dgm:spPr/>
    </dgm:pt>
    <dgm:pt modelId="{56D7DC0F-D91F-B24C-9C5A-1E35DA246CB8}" type="pres">
      <dgm:prSet presAssocID="{8EFAC597-0BBA-43FC-ABF1-5C382F071EF3}" presName="vert1" presStyleCnt="0"/>
      <dgm:spPr/>
    </dgm:pt>
    <dgm:pt modelId="{8567C7E7-FACA-304B-95CF-63A02C9942C6}" type="pres">
      <dgm:prSet presAssocID="{C48FA520-CF92-4715-91DF-94C44F9FE345}" presName="thickLine" presStyleLbl="alignNode1" presStyleIdx="4" presStyleCnt="6"/>
      <dgm:spPr/>
    </dgm:pt>
    <dgm:pt modelId="{3751C763-D23E-A748-B71E-619F31FED8D9}" type="pres">
      <dgm:prSet presAssocID="{C48FA520-CF92-4715-91DF-94C44F9FE345}" presName="horz1" presStyleCnt="0"/>
      <dgm:spPr/>
    </dgm:pt>
    <dgm:pt modelId="{8EDA7A82-6D79-2C42-80A3-67940DDED528}" type="pres">
      <dgm:prSet presAssocID="{C48FA520-CF92-4715-91DF-94C44F9FE345}" presName="tx1" presStyleLbl="revTx" presStyleIdx="4" presStyleCnt="6"/>
      <dgm:spPr/>
    </dgm:pt>
    <dgm:pt modelId="{F8186FD2-7857-3A40-9C58-4013F0CB4A7A}" type="pres">
      <dgm:prSet presAssocID="{C48FA520-CF92-4715-91DF-94C44F9FE345}" presName="vert1" presStyleCnt="0"/>
      <dgm:spPr/>
    </dgm:pt>
    <dgm:pt modelId="{29B9D8EC-2BEE-6D4B-8F7B-B8C74F5EA6CC}" type="pres">
      <dgm:prSet presAssocID="{A0C0A810-AAA4-404F-AB3D-467517289427}" presName="thickLine" presStyleLbl="alignNode1" presStyleIdx="5" presStyleCnt="6"/>
      <dgm:spPr/>
    </dgm:pt>
    <dgm:pt modelId="{7075F6FD-CD4C-A543-B824-275440AA607A}" type="pres">
      <dgm:prSet presAssocID="{A0C0A810-AAA4-404F-AB3D-467517289427}" presName="horz1" presStyleCnt="0"/>
      <dgm:spPr/>
    </dgm:pt>
    <dgm:pt modelId="{15EEE5A1-B905-B845-A665-D7DBD72705C8}" type="pres">
      <dgm:prSet presAssocID="{A0C0A810-AAA4-404F-AB3D-467517289427}" presName="tx1" presStyleLbl="revTx" presStyleIdx="5" presStyleCnt="6"/>
      <dgm:spPr/>
    </dgm:pt>
    <dgm:pt modelId="{55374170-0ACD-E445-A064-E0233960D4D7}" type="pres">
      <dgm:prSet presAssocID="{A0C0A810-AAA4-404F-AB3D-467517289427}" presName="vert1" presStyleCnt="0"/>
      <dgm:spPr/>
    </dgm:pt>
  </dgm:ptLst>
  <dgm:cxnLst>
    <dgm:cxn modelId="{B96B340D-D25C-364E-9E53-D288975E5D12}" type="presOf" srcId="{D8979BA2-E2F3-47BA-910A-194A476D7C2B}" destId="{9C2B22D4-C4C6-8141-9151-7CDF07C2B06F}" srcOrd="0" destOrd="0" presId="urn:microsoft.com/office/officeart/2008/layout/LinedList"/>
    <dgm:cxn modelId="{A469AC1F-99B4-E84A-A5B4-2A8A1C22C4DA}" srcId="{75FEBFBE-590E-42E3-83D0-BB8F236533BF}" destId="{A0C0A810-AAA4-404F-AB3D-467517289427}" srcOrd="5" destOrd="0" parTransId="{9D3FAE69-FE98-9B48-89B4-05B03073C7C6}" sibTransId="{1CDE8A86-FCB8-2148-A6FB-F63B0F09CDAF}"/>
    <dgm:cxn modelId="{9B50F321-F335-40AC-B01B-7CF2BF17BA99}" srcId="{75FEBFBE-590E-42E3-83D0-BB8F236533BF}" destId="{D8979BA2-E2F3-47BA-910A-194A476D7C2B}" srcOrd="1" destOrd="0" parTransId="{6B16C68A-535B-4EFF-BBB5-E9CEAFD984AD}" sibTransId="{D2D3AF10-7673-4F4A-94FD-672FAC0F0787}"/>
    <dgm:cxn modelId="{54896F34-AF00-45DA-A71F-DE340D610B4C}" srcId="{75FEBFBE-590E-42E3-83D0-BB8F236533BF}" destId="{9445621E-1732-4DD2-9490-630CF0C042FA}" srcOrd="0" destOrd="0" parTransId="{96EE427E-4BCA-454E-AD5A-19DA7B831EB0}" sibTransId="{F7890209-BB01-4937-83FA-74A86BC6D0A0}"/>
    <dgm:cxn modelId="{AA0F8454-43A8-E243-80A0-540E5BEFF991}" type="presOf" srcId="{A0C0A810-AAA4-404F-AB3D-467517289427}" destId="{15EEE5A1-B905-B845-A665-D7DBD72705C8}" srcOrd="0" destOrd="0" presId="urn:microsoft.com/office/officeart/2008/layout/LinedList"/>
    <dgm:cxn modelId="{D39E9D68-F7FC-B249-80B4-1E9AF2D11CF1}" type="presOf" srcId="{8EFAC597-0BBA-43FC-ABF1-5C382F071EF3}" destId="{4F9D63F7-14CC-2242-825A-5F6C5368153D}" srcOrd="0" destOrd="0" presId="urn:microsoft.com/office/officeart/2008/layout/LinedList"/>
    <dgm:cxn modelId="{E36AA17F-C705-814E-A58D-4D75B3F73C76}" type="presOf" srcId="{75FEBFBE-590E-42E3-83D0-BB8F236533BF}" destId="{0D669F1C-1356-0D44-9BB8-C5CA0B287728}" srcOrd="0" destOrd="0" presId="urn:microsoft.com/office/officeart/2008/layout/LinedList"/>
    <dgm:cxn modelId="{DBA34F80-0F68-4998-AD2F-1BD6D9E37E67}" srcId="{75FEBFBE-590E-42E3-83D0-BB8F236533BF}" destId="{C48FA520-CF92-4715-91DF-94C44F9FE345}" srcOrd="4" destOrd="0" parTransId="{D308CF96-2D45-4ADB-A3EC-A42936291CBC}" sibTransId="{148C1E0C-37FA-4C1C-85C8-981D8D2C2FF3}"/>
    <dgm:cxn modelId="{BA2EF590-EE33-4CBF-A579-3D4C6FB84DF2}" srcId="{75FEBFBE-590E-42E3-83D0-BB8F236533BF}" destId="{A3AC4F74-F014-4598-B2BC-230A488E553F}" srcOrd="2" destOrd="0" parTransId="{7C2C5F1C-7960-4A1C-AA5A-285711CDA4FA}" sibTransId="{02B8B14A-DD0A-4A3C-BD70-886475CB64AC}"/>
    <dgm:cxn modelId="{DB925EB6-BFB1-4340-8E35-45E8ABBC1912}" type="presOf" srcId="{9445621E-1732-4DD2-9490-630CF0C042FA}" destId="{D7BEF5D7-DA6F-614D-9AE7-158F47842B8C}" srcOrd="0" destOrd="0" presId="urn:microsoft.com/office/officeart/2008/layout/LinedList"/>
    <dgm:cxn modelId="{94656BD1-CB56-4D4C-910C-97FE4C7488F1}" type="presOf" srcId="{A3AC4F74-F014-4598-B2BC-230A488E553F}" destId="{4B318AF4-C073-7A44-8943-5A7D0DFA092B}" srcOrd="0" destOrd="0" presId="urn:microsoft.com/office/officeart/2008/layout/LinedList"/>
    <dgm:cxn modelId="{8E7C45E0-CF07-5540-B236-63CED274462A}" type="presOf" srcId="{C48FA520-CF92-4715-91DF-94C44F9FE345}" destId="{8EDA7A82-6D79-2C42-80A3-67940DDED528}" srcOrd="0" destOrd="0" presId="urn:microsoft.com/office/officeart/2008/layout/LinedList"/>
    <dgm:cxn modelId="{3B7A7DE9-89F7-495F-841C-48CDE18031F2}" srcId="{75FEBFBE-590E-42E3-83D0-BB8F236533BF}" destId="{8EFAC597-0BBA-43FC-ABF1-5C382F071EF3}" srcOrd="3" destOrd="0" parTransId="{1558F89B-4C83-4AC4-B010-20E0F2CA2B6A}" sibTransId="{A6141154-C75F-4C2D-BD5B-86A785DA2BAA}"/>
    <dgm:cxn modelId="{37EAC975-46F8-7B44-B9DA-90DCA11735CD}" type="presParOf" srcId="{0D669F1C-1356-0D44-9BB8-C5CA0B287728}" destId="{9CAC0D11-20CD-4549-BE59-0C5784C4CD8A}" srcOrd="0" destOrd="0" presId="urn:microsoft.com/office/officeart/2008/layout/LinedList"/>
    <dgm:cxn modelId="{FB230218-409E-D646-8538-17EB6E75467E}" type="presParOf" srcId="{0D669F1C-1356-0D44-9BB8-C5CA0B287728}" destId="{B6A6954C-CADD-B646-995D-752AB41516E7}" srcOrd="1" destOrd="0" presId="urn:microsoft.com/office/officeart/2008/layout/LinedList"/>
    <dgm:cxn modelId="{28C230AD-774E-4149-A093-3094023414DF}" type="presParOf" srcId="{B6A6954C-CADD-B646-995D-752AB41516E7}" destId="{D7BEF5D7-DA6F-614D-9AE7-158F47842B8C}" srcOrd="0" destOrd="0" presId="urn:microsoft.com/office/officeart/2008/layout/LinedList"/>
    <dgm:cxn modelId="{8F03C51F-184A-2843-932F-4EF79295DB95}" type="presParOf" srcId="{B6A6954C-CADD-B646-995D-752AB41516E7}" destId="{AC7723A8-2903-CA49-BB0E-966665C31DBE}" srcOrd="1" destOrd="0" presId="urn:microsoft.com/office/officeart/2008/layout/LinedList"/>
    <dgm:cxn modelId="{DB41C8CC-B013-4F4F-AFC3-9FE01FA46FBF}" type="presParOf" srcId="{0D669F1C-1356-0D44-9BB8-C5CA0B287728}" destId="{43EC46AF-AFFD-DB41-B54C-F11C7AFE55FE}" srcOrd="2" destOrd="0" presId="urn:microsoft.com/office/officeart/2008/layout/LinedList"/>
    <dgm:cxn modelId="{068E7967-93D6-F647-9E63-339609AD8C07}" type="presParOf" srcId="{0D669F1C-1356-0D44-9BB8-C5CA0B287728}" destId="{CB5CA251-656C-044C-B5FB-3AE10FEE6AC9}" srcOrd="3" destOrd="0" presId="urn:microsoft.com/office/officeart/2008/layout/LinedList"/>
    <dgm:cxn modelId="{D42D688C-2224-FF49-BE18-7E40099BF9EB}" type="presParOf" srcId="{CB5CA251-656C-044C-B5FB-3AE10FEE6AC9}" destId="{9C2B22D4-C4C6-8141-9151-7CDF07C2B06F}" srcOrd="0" destOrd="0" presId="urn:microsoft.com/office/officeart/2008/layout/LinedList"/>
    <dgm:cxn modelId="{2CB36F39-2763-3E4E-B27F-083744BD8FEB}" type="presParOf" srcId="{CB5CA251-656C-044C-B5FB-3AE10FEE6AC9}" destId="{B8BBCE53-79AB-D243-B3ED-DD51640F327D}" srcOrd="1" destOrd="0" presId="urn:microsoft.com/office/officeart/2008/layout/LinedList"/>
    <dgm:cxn modelId="{3DD19866-E01A-3640-B113-1D79F5363695}" type="presParOf" srcId="{0D669F1C-1356-0D44-9BB8-C5CA0B287728}" destId="{CB437A57-AF4F-F041-B0F9-272DC077BCEC}" srcOrd="4" destOrd="0" presId="urn:microsoft.com/office/officeart/2008/layout/LinedList"/>
    <dgm:cxn modelId="{CEF60ECF-1B04-4942-8759-6D8B89B62F1D}" type="presParOf" srcId="{0D669F1C-1356-0D44-9BB8-C5CA0B287728}" destId="{41B4FCF3-E4D6-3C42-887C-1085D2176476}" srcOrd="5" destOrd="0" presId="urn:microsoft.com/office/officeart/2008/layout/LinedList"/>
    <dgm:cxn modelId="{F1ECD201-C1D0-C844-AEBB-706FB1E3B058}" type="presParOf" srcId="{41B4FCF3-E4D6-3C42-887C-1085D2176476}" destId="{4B318AF4-C073-7A44-8943-5A7D0DFA092B}" srcOrd="0" destOrd="0" presId="urn:microsoft.com/office/officeart/2008/layout/LinedList"/>
    <dgm:cxn modelId="{31089E6A-C0D4-ED4C-A1B7-CB0792191FAB}" type="presParOf" srcId="{41B4FCF3-E4D6-3C42-887C-1085D2176476}" destId="{26A6EC18-5FAF-8C47-99F5-5309FE1ADE7A}" srcOrd="1" destOrd="0" presId="urn:microsoft.com/office/officeart/2008/layout/LinedList"/>
    <dgm:cxn modelId="{073CAB16-0BBD-FE4F-A7C9-ECC2EE0F0A58}" type="presParOf" srcId="{0D669F1C-1356-0D44-9BB8-C5CA0B287728}" destId="{5FC090CA-9180-2441-9B4C-C63374F2728A}" srcOrd="6" destOrd="0" presId="urn:microsoft.com/office/officeart/2008/layout/LinedList"/>
    <dgm:cxn modelId="{8D3F7DCD-D0D3-CA43-8E29-887A0E82F0B2}" type="presParOf" srcId="{0D669F1C-1356-0D44-9BB8-C5CA0B287728}" destId="{7E167773-5E12-1947-B71D-5AD12C305607}" srcOrd="7" destOrd="0" presId="urn:microsoft.com/office/officeart/2008/layout/LinedList"/>
    <dgm:cxn modelId="{C6E7A819-2968-FD45-B88D-B508198F00E7}" type="presParOf" srcId="{7E167773-5E12-1947-B71D-5AD12C305607}" destId="{4F9D63F7-14CC-2242-825A-5F6C5368153D}" srcOrd="0" destOrd="0" presId="urn:microsoft.com/office/officeart/2008/layout/LinedList"/>
    <dgm:cxn modelId="{FAC0232B-FF90-E944-A7E9-25956F370932}" type="presParOf" srcId="{7E167773-5E12-1947-B71D-5AD12C305607}" destId="{56D7DC0F-D91F-B24C-9C5A-1E35DA246CB8}" srcOrd="1" destOrd="0" presId="urn:microsoft.com/office/officeart/2008/layout/LinedList"/>
    <dgm:cxn modelId="{F7559CE1-4458-CB4A-99C3-F0BFB6721D31}" type="presParOf" srcId="{0D669F1C-1356-0D44-9BB8-C5CA0B287728}" destId="{8567C7E7-FACA-304B-95CF-63A02C9942C6}" srcOrd="8" destOrd="0" presId="urn:microsoft.com/office/officeart/2008/layout/LinedList"/>
    <dgm:cxn modelId="{56443856-3C0F-184D-B510-4384302F5E4F}" type="presParOf" srcId="{0D669F1C-1356-0D44-9BB8-C5CA0B287728}" destId="{3751C763-D23E-A748-B71E-619F31FED8D9}" srcOrd="9" destOrd="0" presId="urn:microsoft.com/office/officeart/2008/layout/LinedList"/>
    <dgm:cxn modelId="{1DACB294-C3EB-A849-8644-7571971E351A}" type="presParOf" srcId="{3751C763-D23E-A748-B71E-619F31FED8D9}" destId="{8EDA7A82-6D79-2C42-80A3-67940DDED528}" srcOrd="0" destOrd="0" presId="urn:microsoft.com/office/officeart/2008/layout/LinedList"/>
    <dgm:cxn modelId="{89DC48ED-A74B-714B-B2FA-49A67D266893}" type="presParOf" srcId="{3751C763-D23E-A748-B71E-619F31FED8D9}" destId="{F8186FD2-7857-3A40-9C58-4013F0CB4A7A}" srcOrd="1" destOrd="0" presId="urn:microsoft.com/office/officeart/2008/layout/LinedList"/>
    <dgm:cxn modelId="{A6979FD1-AF8B-064D-A6E3-51EA54362762}" type="presParOf" srcId="{0D669F1C-1356-0D44-9BB8-C5CA0B287728}" destId="{29B9D8EC-2BEE-6D4B-8F7B-B8C74F5EA6CC}" srcOrd="10" destOrd="0" presId="urn:microsoft.com/office/officeart/2008/layout/LinedList"/>
    <dgm:cxn modelId="{96729DE1-9ED2-1645-8931-79855BF08001}" type="presParOf" srcId="{0D669F1C-1356-0D44-9BB8-C5CA0B287728}" destId="{7075F6FD-CD4C-A543-B824-275440AA607A}" srcOrd="11" destOrd="0" presId="urn:microsoft.com/office/officeart/2008/layout/LinedList"/>
    <dgm:cxn modelId="{4ECC374A-6158-5A4A-8CA5-EA68FC05F707}" type="presParOf" srcId="{7075F6FD-CD4C-A543-B824-275440AA607A}" destId="{15EEE5A1-B905-B845-A665-D7DBD72705C8}" srcOrd="0" destOrd="0" presId="urn:microsoft.com/office/officeart/2008/layout/LinedList"/>
    <dgm:cxn modelId="{65BC7768-10A4-0543-8D25-71296B47F87C}" type="presParOf" srcId="{7075F6FD-CD4C-A543-B824-275440AA607A}" destId="{55374170-0ACD-E445-A064-E0233960D4D7}"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06A47B-2B76-4C24-8BB5-E6000040910B}" type="doc">
      <dgm:prSet loTypeId="urn:microsoft.com/office/officeart/2018/2/layout/IconLabelDescriptionList" loCatId="icon" qsTypeId="urn:microsoft.com/office/officeart/2005/8/quickstyle/simple1" qsCatId="simple" csTypeId="urn:microsoft.com/office/officeart/2005/8/colors/accent3_2" csCatId="accent3" phldr="1"/>
      <dgm:spPr/>
      <dgm:t>
        <a:bodyPr/>
        <a:lstStyle/>
        <a:p>
          <a:endParaRPr lang="en-US"/>
        </a:p>
      </dgm:t>
    </dgm:pt>
    <dgm:pt modelId="{91DCE898-1AD8-43F4-BD73-FB07884F23B8}">
      <dgm:prSet custT="1"/>
      <dgm:spPr/>
      <dgm:t>
        <a:bodyPr/>
        <a:lstStyle/>
        <a:p>
          <a:pPr>
            <a:defRPr b="1"/>
          </a:pPr>
          <a:r>
            <a:rPr lang="en-GB" sz="3200" dirty="0"/>
            <a:t>22 lectures – max. 2 per day:</a:t>
          </a:r>
          <a:endParaRPr lang="en-US" sz="3200" dirty="0"/>
        </a:p>
      </dgm:t>
    </dgm:pt>
    <dgm:pt modelId="{BF064652-2EC5-49A1-8FD2-E65F5E161258}" type="parTrans" cxnId="{B910B935-8585-4E30-BDCA-921BF8E0EEA9}">
      <dgm:prSet/>
      <dgm:spPr/>
      <dgm:t>
        <a:bodyPr/>
        <a:lstStyle/>
        <a:p>
          <a:endParaRPr lang="en-US" sz="2800"/>
        </a:p>
      </dgm:t>
    </dgm:pt>
    <dgm:pt modelId="{678EC3EC-F8A7-4F4E-9173-3D4320379514}" type="sibTrans" cxnId="{B910B935-8585-4E30-BDCA-921BF8E0EEA9}">
      <dgm:prSet/>
      <dgm:spPr/>
      <dgm:t>
        <a:bodyPr/>
        <a:lstStyle/>
        <a:p>
          <a:endParaRPr lang="en-US" sz="2800"/>
        </a:p>
      </dgm:t>
    </dgm:pt>
    <dgm:pt modelId="{AEE541DE-FD03-4678-8BFE-95F2AE3E0C1C}">
      <dgm:prSet custT="1"/>
      <dgm:spPr/>
      <dgm:t>
        <a:bodyPr/>
        <a:lstStyle/>
        <a:p>
          <a:r>
            <a:rPr lang="en-GB" sz="2400" dirty="0"/>
            <a:t>16h30-17h30 40 min of lecture 10 min of QA</a:t>
          </a:r>
          <a:endParaRPr lang="en-US" sz="2400" dirty="0"/>
        </a:p>
      </dgm:t>
    </dgm:pt>
    <dgm:pt modelId="{7D116FC4-2671-4D70-8BD1-08D2B483353D}" type="parTrans" cxnId="{0D2A4D03-BB35-446C-8F0B-A2EB6254A7DD}">
      <dgm:prSet/>
      <dgm:spPr/>
      <dgm:t>
        <a:bodyPr/>
        <a:lstStyle/>
        <a:p>
          <a:endParaRPr lang="en-US" sz="2800"/>
        </a:p>
      </dgm:t>
    </dgm:pt>
    <dgm:pt modelId="{0345B4C8-725E-40DA-A295-43ED0E2C12E1}" type="sibTrans" cxnId="{0D2A4D03-BB35-446C-8F0B-A2EB6254A7DD}">
      <dgm:prSet/>
      <dgm:spPr/>
      <dgm:t>
        <a:bodyPr/>
        <a:lstStyle/>
        <a:p>
          <a:endParaRPr lang="en-US" sz="2800"/>
        </a:p>
      </dgm:t>
    </dgm:pt>
    <dgm:pt modelId="{FA24B283-E114-42CB-975E-85682E07F9C9}">
      <dgm:prSet custT="1"/>
      <dgm:spPr/>
      <dgm:t>
        <a:bodyPr/>
        <a:lstStyle/>
        <a:p>
          <a:r>
            <a:rPr lang="en-GB" sz="2400" dirty="0"/>
            <a:t>17h40-18h30 40 min of lecture 10 min of QA</a:t>
          </a:r>
          <a:endParaRPr lang="en-US" sz="2400" dirty="0"/>
        </a:p>
      </dgm:t>
    </dgm:pt>
    <dgm:pt modelId="{369DE8F1-B4CD-43EF-8FC5-98114612C38A}" type="parTrans" cxnId="{72000488-81F4-4851-B5BB-37E9851DB7C1}">
      <dgm:prSet/>
      <dgm:spPr/>
      <dgm:t>
        <a:bodyPr/>
        <a:lstStyle/>
        <a:p>
          <a:endParaRPr lang="en-US" sz="2800"/>
        </a:p>
      </dgm:t>
    </dgm:pt>
    <dgm:pt modelId="{FC436CD3-1A50-49A6-B6B9-FE85DDC59135}" type="sibTrans" cxnId="{72000488-81F4-4851-B5BB-37E9851DB7C1}">
      <dgm:prSet/>
      <dgm:spPr/>
      <dgm:t>
        <a:bodyPr/>
        <a:lstStyle/>
        <a:p>
          <a:endParaRPr lang="en-US" sz="2800"/>
        </a:p>
      </dgm:t>
    </dgm:pt>
    <dgm:pt modelId="{25B003FF-A3BC-43B5-B9B6-E06B143130E3}">
      <dgm:prSet custT="1"/>
      <dgm:spPr/>
      <dgm:t>
        <a:bodyPr/>
        <a:lstStyle/>
        <a:p>
          <a:pPr algn="ctr">
            <a:defRPr b="1"/>
          </a:pPr>
          <a:r>
            <a:rPr lang="en-GB" sz="1800" dirty="0">
              <a:solidFill>
                <a:srgbClr val="FF0000"/>
              </a:solidFill>
            </a:rPr>
            <a:t>There are no lectures on the</a:t>
          </a:r>
        </a:p>
        <a:p>
          <a:pPr algn="ctr">
            <a:defRPr b="1"/>
          </a:pPr>
          <a:r>
            <a:rPr lang="en-GB" sz="1800" dirty="0">
              <a:solidFill>
                <a:srgbClr val="FF0000"/>
              </a:solidFill>
            </a:rPr>
            <a:t> 9</a:t>
          </a:r>
          <a:r>
            <a:rPr lang="en-GB" sz="1800" baseline="30000" dirty="0">
              <a:solidFill>
                <a:srgbClr val="FF0000"/>
              </a:solidFill>
            </a:rPr>
            <a:t>th</a:t>
          </a:r>
          <a:r>
            <a:rPr lang="en-GB" sz="1800" dirty="0">
              <a:solidFill>
                <a:srgbClr val="FF0000"/>
              </a:solidFill>
            </a:rPr>
            <a:t> of June</a:t>
          </a:r>
          <a:r>
            <a:rPr lang="en-GB" sz="1800" dirty="0"/>
            <a:t>.</a:t>
          </a:r>
          <a:endParaRPr lang="en-US" sz="1800" dirty="0"/>
        </a:p>
      </dgm:t>
    </dgm:pt>
    <dgm:pt modelId="{A301D605-2E5C-4337-A295-1681EA9B1A06}" type="parTrans" cxnId="{825E33D9-123D-4F31-8C59-C1185559A91F}">
      <dgm:prSet/>
      <dgm:spPr/>
      <dgm:t>
        <a:bodyPr/>
        <a:lstStyle/>
        <a:p>
          <a:endParaRPr lang="en-US" sz="2800"/>
        </a:p>
      </dgm:t>
    </dgm:pt>
    <dgm:pt modelId="{EE58BFE1-58F7-498A-9828-8A1C998C759A}" type="sibTrans" cxnId="{825E33D9-123D-4F31-8C59-C1185559A91F}">
      <dgm:prSet/>
      <dgm:spPr/>
      <dgm:t>
        <a:bodyPr/>
        <a:lstStyle/>
        <a:p>
          <a:endParaRPr lang="en-US" sz="2800"/>
        </a:p>
      </dgm:t>
    </dgm:pt>
    <dgm:pt modelId="{F4976005-34A4-45C9-A8EF-3A46AFB3201D}" type="pres">
      <dgm:prSet presAssocID="{0406A47B-2B76-4C24-8BB5-E6000040910B}" presName="root" presStyleCnt="0">
        <dgm:presLayoutVars>
          <dgm:dir/>
          <dgm:resizeHandles val="exact"/>
        </dgm:presLayoutVars>
      </dgm:prSet>
      <dgm:spPr/>
    </dgm:pt>
    <dgm:pt modelId="{B3CAD220-B0C2-47C5-A17B-088986299320}" type="pres">
      <dgm:prSet presAssocID="{91DCE898-1AD8-43F4-BD73-FB07884F23B8}" presName="compNode" presStyleCnt="0"/>
      <dgm:spPr/>
    </dgm:pt>
    <dgm:pt modelId="{3E6FC2A2-1813-472F-B9AA-BE087554007F}" type="pres">
      <dgm:prSet presAssocID="{91DCE898-1AD8-43F4-BD73-FB07884F23B8}"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F93228A8-4600-40B5-902A-1AA270068A11}" type="pres">
      <dgm:prSet presAssocID="{91DCE898-1AD8-43F4-BD73-FB07884F23B8}" presName="iconSpace" presStyleCnt="0"/>
      <dgm:spPr/>
    </dgm:pt>
    <dgm:pt modelId="{B5161CF7-E090-470D-A3E6-C89E8399BD5D}" type="pres">
      <dgm:prSet presAssocID="{91DCE898-1AD8-43F4-BD73-FB07884F23B8}" presName="parTx" presStyleLbl="revTx" presStyleIdx="0" presStyleCnt="4" custScaleX="143751">
        <dgm:presLayoutVars>
          <dgm:chMax val="0"/>
          <dgm:chPref val="0"/>
        </dgm:presLayoutVars>
      </dgm:prSet>
      <dgm:spPr/>
    </dgm:pt>
    <dgm:pt modelId="{520B19B4-18B7-46B6-A65A-D21108E758A3}" type="pres">
      <dgm:prSet presAssocID="{91DCE898-1AD8-43F4-BD73-FB07884F23B8}" presName="txSpace" presStyleCnt="0"/>
      <dgm:spPr/>
    </dgm:pt>
    <dgm:pt modelId="{3BB37A11-ABD8-4ECA-98BF-365C641A7BA8}" type="pres">
      <dgm:prSet presAssocID="{91DCE898-1AD8-43F4-BD73-FB07884F23B8}" presName="desTx" presStyleLbl="revTx" presStyleIdx="1" presStyleCnt="4" custScaleX="169631" custLinFactNeighborY="37916">
        <dgm:presLayoutVars/>
      </dgm:prSet>
      <dgm:spPr/>
    </dgm:pt>
    <dgm:pt modelId="{772F5B5A-191F-450E-A021-2A6FB3858E19}" type="pres">
      <dgm:prSet presAssocID="{678EC3EC-F8A7-4F4E-9173-3D4320379514}" presName="sibTrans" presStyleCnt="0"/>
      <dgm:spPr/>
    </dgm:pt>
    <dgm:pt modelId="{F52CDC7E-6821-4FCE-B0B4-8EAEDE933D88}" type="pres">
      <dgm:prSet presAssocID="{25B003FF-A3BC-43B5-B9B6-E06B143130E3}" presName="compNode" presStyleCnt="0"/>
      <dgm:spPr/>
    </dgm:pt>
    <dgm:pt modelId="{9A6137A2-112B-4607-99FD-B2143FC83D59}" type="pres">
      <dgm:prSet presAssocID="{25B003FF-A3BC-43B5-B9B6-E06B143130E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ecturer"/>
        </a:ext>
      </dgm:extLst>
    </dgm:pt>
    <dgm:pt modelId="{D2CA46E8-9BA5-47FA-A483-96647CC56FAB}" type="pres">
      <dgm:prSet presAssocID="{25B003FF-A3BC-43B5-B9B6-E06B143130E3}" presName="iconSpace" presStyleCnt="0"/>
      <dgm:spPr/>
    </dgm:pt>
    <dgm:pt modelId="{CFF3547C-5446-4085-994D-9C845C1CDDB3}" type="pres">
      <dgm:prSet presAssocID="{25B003FF-A3BC-43B5-B9B6-E06B143130E3}" presName="parTx" presStyleLbl="revTx" presStyleIdx="2" presStyleCnt="4">
        <dgm:presLayoutVars>
          <dgm:chMax val="0"/>
          <dgm:chPref val="0"/>
        </dgm:presLayoutVars>
      </dgm:prSet>
      <dgm:spPr/>
    </dgm:pt>
    <dgm:pt modelId="{9F7EFF66-4FC3-4BDD-8AD2-F617AAA662A6}" type="pres">
      <dgm:prSet presAssocID="{25B003FF-A3BC-43B5-B9B6-E06B143130E3}" presName="txSpace" presStyleCnt="0"/>
      <dgm:spPr/>
    </dgm:pt>
    <dgm:pt modelId="{B5A8A986-B683-4E49-8D16-16353799566D}" type="pres">
      <dgm:prSet presAssocID="{25B003FF-A3BC-43B5-B9B6-E06B143130E3}" presName="desTx" presStyleLbl="revTx" presStyleIdx="3" presStyleCnt="4">
        <dgm:presLayoutVars/>
      </dgm:prSet>
      <dgm:spPr/>
    </dgm:pt>
  </dgm:ptLst>
  <dgm:cxnLst>
    <dgm:cxn modelId="{0D2A4D03-BB35-446C-8F0B-A2EB6254A7DD}" srcId="{91DCE898-1AD8-43F4-BD73-FB07884F23B8}" destId="{AEE541DE-FD03-4678-8BFE-95F2AE3E0C1C}" srcOrd="0" destOrd="0" parTransId="{7D116FC4-2671-4D70-8BD1-08D2B483353D}" sibTransId="{0345B4C8-725E-40DA-A295-43ED0E2C12E1}"/>
    <dgm:cxn modelId="{B910B935-8585-4E30-BDCA-921BF8E0EEA9}" srcId="{0406A47B-2B76-4C24-8BB5-E6000040910B}" destId="{91DCE898-1AD8-43F4-BD73-FB07884F23B8}" srcOrd="0" destOrd="0" parTransId="{BF064652-2EC5-49A1-8FD2-E65F5E161258}" sibTransId="{678EC3EC-F8A7-4F4E-9173-3D4320379514}"/>
    <dgm:cxn modelId="{72000488-81F4-4851-B5BB-37E9851DB7C1}" srcId="{91DCE898-1AD8-43F4-BD73-FB07884F23B8}" destId="{FA24B283-E114-42CB-975E-85682E07F9C9}" srcOrd="1" destOrd="0" parTransId="{369DE8F1-B4CD-43EF-8FC5-98114612C38A}" sibTransId="{FC436CD3-1A50-49A6-B6B9-FE85DDC59135}"/>
    <dgm:cxn modelId="{A85529CC-31D1-43BA-B5C6-9F390F77CD61}" type="presOf" srcId="{FA24B283-E114-42CB-975E-85682E07F9C9}" destId="{3BB37A11-ABD8-4ECA-98BF-365C641A7BA8}" srcOrd="0" destOrd="1" presId="urn:microsoft.com/office/officeart/2018/2/layout/IconLabelDescriptionList"/>
    <dgm:cxn modelId="{54C7C9CE-6A2F-41D2-AFE6-0F6F0F644AD5}" type="presOf" srcId="{91DCE898-1AD8-43F4-BD73-FB07884F23B8}" destId="{B5161CF7-E090-470D-A3E6-C89E8399BD5D}" srcOrd="0" destOrd="0" presId="urn:microsoft.com/office/officeart/2018/2/layout/IconLabelDescriptionList"/>
    <dgm:cxn modelId="{825E33D9-123D-4F31-8C59-C1185559A91F}" srcId="{0406A47B-2B76-4C24-8BB5-E6000040910B}" destId="{25B003FF-A3BC-43B5-B9B6-E06B143130E3}" srcOrd="1" destOrd="0" parTransId="{A301D605-2E5C-4337-A295-1681EA9B1A06}" sibTransId="{EE58BFE1-58F7-498A-9828-8A1C998C759A}"/>
    <dgm:cxn modelId="{0C997BDC-1CE5-448A-8526-3119801F3115}" type="presOf" srcId="{25B003FF-A3BC-43B5-B9B6-E06B143130E3}" destId="{CFF3547C-5446-4085-994D-9C845C1CDDB3}" srcOrd="0" destOrd="0" presId="urn:microsoft.com/office/officeart/2018/2/layout/IconLabelDescriptionList"/>
    <dgm:cxn modelId="{8416B4E0-4D19-4BE8-A6C7-30C66F57EFF9}" type="presOf" srcId="{0406A47B-2B76-4C24-8BB5-E6000040910B}" destId="{F4976005-34A4-45C9-A8EF-3A46AFB3201D}" srcOrd="0" destOrd="0" presId="urn:microsoft.com/office/officeart/2018/2/layout/IconLabelDescriptionList"/>
    <dgm:cxn modelId="{94970FE7-1F76-49CB-B5CF-661A6260746C}" type="presOf" srcId="{AEE541DE-FD03-4678-8BFE-95F2AE3E0C1C}" destId="{3BB37A11-ABD8-4ECA-98BF-365C641A7BA8}" srcOrd="0" destOrd="0" presId="urn:microsoft.com/office/officeart/2018/2/layout/IconLabelDescriptionList"/>
    <dgm:cxn modelId="{500E8D40-CDE3-495D-8704-6D732C1405F9}" type="presParOf" srcId="{F4976005-34A4-45C9-A8EF-3A46AFB3201D}" destId="{B3CAD220-B0C2-47C5-A17B-088986299320}" srcOrd="0" destOrd="0" presId="urn:microsoft.com/office/officeart/2018/2/layout/IconLabelDescriptionList"/>
    <dgm:cxn modelId="{CEB15DEF-447B-4748-B90E-1AEB2A3C0992}" type="presParOf" srcId="{B3CAD220-B0C2-47C5-A17B-088986299320}" destId="{3E6FC2A2-1813-472F-B9AA-BE087554007F}" srcOrd="0" destOrd="0" presId="urn:microsoft.com/office/officeart/2018/2/layout/IconLabelDescriptionList"/>
    <dgm:cxn modelId="{825BEE09-D40E-4DE9-A9AD-D77A92BB56CE}" type="presParOf" srcId="{B3CAD220-B0C2-47C5-A17B-088986299320}" destId="{F93228A8-4600-40B5-902A-1AA270068A11}" srcOrd="1" destOrd="0" presId="urn:microsoft.com/office/officeart/2018/2/layout/IconLabelDescriptionList"/>
    <dgm:cxn modelId="{94B52704-8452-4F00-A8B6-87263BBD1AAA}" type="presParOf" srcId="{B3CAD220-B0C2-47C5-A17B-088986299320}" destId="{B5161CF7-E090-470D-A3E6-C89E8399BD5D}" srcOrd="2" destOrd="0" presId="urn:microsoft.com/office/officeart/2018/2/layout/IconLabelDescriptionList"/>
    <dgm:cxn modelId="{9D3CF7E7-E7B1-41B7-B0A8-D906893CF5AB}" type="presParOf" srcId="{B3CAD220-B0C2-47C5-A17B-088986299320}" destId="{520B19B4-18B7-46B6-A65A-D21108E758A3}" srcOrd="3" destOrd="0" presId="urn:microsoft.com/office/officeart/2018/2/layout/IconLabelDescriptionList"/>
    <dgm:cxn modelId="{9C44993F-E734-4A58-945A-E16BE032FF02}" type="presParOf" srcId="{B3CAD220-B0C2-47C5-A17B-088986299320}" destId="{3BB37A11-ABD8-4ECA-98BF-365C641A7BA8}" srcOrd="4" destOrd="0" presId="urn:microsoft.com/office/officeart/2018/2/layout/IconLabelDescriptionList"/>
    <dgm:cxn modelId="{5380F5BE-658D-4E82-A6C8-8C7650F480F2}" type="presParOf" srcId="{F4976005-34A4-45C9-A8EF-3A46AFB3201D}" destId="{772F5B5A-191F-450E-A021-2A6FB3858E19}" srcOrd="1" destOrd="0" presId="urn:microsoft.com/office/officeart/2018/2/layout/IconLabelDescriptionList"/>
    <dgm:cxn modelId="{B5F05901-49AA-4F0E-877A-5DE4A81A60EE}" type="presParOf" srcId="{F4976005-34A4-45C9-A8EF-3A46AFB3201D}" destId="{F52CDC7E-6821-4FCE-B0B4-8EAEDE933D88}" srcOrd="2" destOrd="0" presId="urn:microsoft.com/office/officeart/2018/2/layout/IconLabelDescriptionList"/>
    <dgm:cxn modelId="{AA7E3D03-6484-4160-9922-6F1917736CDB}" type="presParOf" srcId="{F52CDC7E-6821-4FCE-B0B4-8EAEDE933D88}" destId="{9A6137A2-112B-4607-99FD-B2143FC83D59}" srcOrd="0" destOrd="0" presId="urn:microsoft.com/office/officeart/2018/2/layout/IconLabelDescriptionList"/>
    <dgm:cxn modelId="{F5250625-9B12-4FAE-A039-3F0AA176A23C}" type="presParOf" srcId="{F52CDC7E-6821-4FCE-B0B4-8EAEDE933D88}" destId="{D2CA46E8-9BA5-47FA-A483-96647CC56FAB}" srcOrd="1" destOrd="0" presId="urn:microsoft.com/office/officeart/2018/2/layout/IconLabelDescriptionList"/>
    <dgm:cxn modelId="{7DA1E394-5C0B-4B97-A19C-F6A5A17C315E}" type="presParOf" srcId="{F52CDC7E-6821-4FCE-B0B4-8EAEDE933D88}" destId="{CFF3547C-5446-4085-994D-9C845C1CDDB3}" srcOrd="2" destOrd="0" presId="urn:microsoft.com/office/officeart/2018/2/layout/IconLabelDescriptionList"/>
    <dgm:cxn modelId="{E9EAA119-D7B3-4A19-BE24-4624A57A5525}" type="presParOf" srcId="{F52CDC7E-6821-4FCE-B0B4-8EAEDE933D88}" destId="{9F7EFF66-4FC3-4BDD-8AD2-F617AAA662A6}" srcOrd="3" destOrd="0" presId="urn:microsoft.com/office/officeart/2018/2/layout/IconLabelDescriptionList"/>
    <dgm:cxn modelId="{6DD7BE06-EC7D-40F6-BA01-6149CE71084B}" type="presParOf" srcId="{F52CDC7E-6821-4FCE-B0B4-8EAEDE933D88}" destId="{B5A8A986-B683-4E49-8D16-16353799566D}"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AC0D11-20CD-4549-BE59-0C5784C4CD8A}">
      <dsp:nvSpPr>
        <dsp:cNvPr id="0" name=""/>
        <dsp:cNvSpPr/>
      </dsp:nvSpPr>
      <dsp:spPr>
        <a:xfrm>
          <a:off x="0" y="1355"/>
          <a:ext cx="5287109"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D7BEF5D7-DA6F-614D-9AE7-158F47842B8C}">
      <dsp:nvSpPr>
        <dsp:cNvPr id="0" name=""/>
        <dsp:cNvSpPr/>
      </dsp:nvSpPr>
      <dsp:spPr>
        <a:xfrm>
          <a:off x="0" y="1355"/>
          <a:ext cx="5287109" cy="462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defRPr cap="all"/>
          </a:pPr>
          <a:r>
            <a:rPr lang="en-GB" sz="2000" kern="1200" dirty="0"/>
            <a:t>The origin of the lecture and its goal</a:t>
          </a:r>
          <a:endParaRPr lang="en-US" sz="2000" kern="1200" dirty="0"/>
        </a:p>
      </dsp:txBody>
      <dsp:txXfrm>
        <a:off x="0" y="1355"/>
        <a:ext cx="5287109" cy="462319"/>
      </dsp:txXfrm>
    </dsp:sp>
    <dsp:sp modelId="{43EC46AF-AFFD-DB41-B54C-F11C7AFE55FE}">
      <dsp:nvSpPr>
        <dsp:cNvPr id="0" name=""/>
        <dsp:cNvSpPr/>
      </dsp:nvSpPr>
      <dsp:spPr>
        <a:xfrm>
          <a:off x="0" y="463674"/>
          <a:ext cx="5287109"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9C2B22D4-C4C6-8141-9151-7CDF07C2B06F}">
      <dsp:nvSpPr>
        <dsp:cNvPr id="0" name=""/>
        <dsp:cNvSpPr/>
      </dsp:nvSpPr>
      <dsp:spPr>
        <a:xfrm>
          <a:off x="0" y="463674"/>
          <a:ext cx="5287109" cy="462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defRPr cap="all"/>
          </a:pPr>
          <a:r>
            <a:rPr lang="en-GB" sz="2000" kern="1200" dirty="0"/>
            <a:t>The organising team and the work</a:t>
          </a:r>
          <a:endParaRPr lang="en-US" sz="2000" kern="1200" dirty="0"/>
        </a:p>
      </dsp:txBody>
      <dsp:txXfrm>
        <a:off x="0" y="463674"/>
        <a:ext cx="5287109" cy="462319"/>
      </dsp:txXfrm>
    </dsp:sp>
    <dsp:sp modelId="{CB437A57-AF4F-F041-B0F9-272DC077BCEC}">
      <dsp:nvSpPr>
        <dsp:cNvPr id="0" name=""/>
        <dsp:cNvSpPr/>
      </dsp:nvSpPr>
      <dsp:spPr>
        <a:xfrm>
          <a:off x="0" y="925993"/>
          <a:ext cx="5287109"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4B318AF4-C073-7A44-8943-5A7D0DFA092B}">
      <dsp:nvSpPr>
        <dsp:cNvPr id="0" name=""/>
        <dsp:cNvSpPr/>
      </dsp:nvSpPr>
      <dsp:spPr>
        <a:xfrm>
          <a:off x="0" y="925993"/>
          <a:ext cx="5287109" cy="462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defRPr cap="all"/>
          </a:pPr>
          <a:r>
            <a:rPr lang="en-GB" sz="2000" kern="1200"/>
            <a:t>The timing of the lectures</a:t>
          </a:r>
          <a:endParaRPr lang="en-US" sz="2000" kern="1200"/>
        </a:p>
      </dsp:txBody>
      <dsp:txXfrm>
        <a:off x="0" y="925993"/>
        <a:ext cx="5287109" cy="462319"/>
      </dsp:txXfrm>
    </dsp:sp>
    <dsp:sp modelId="{5FC090CA-9180-2441-9B4C-C63374F2728A}">
      <dsp:nvSpPr>
        <dsp:cNvPr id="0" name=""/>
        <dsp:cNvSpPr/>
      </dsp:nvSpPr>
      <dsp:spPr>
        <a:xfrm>
          <a:off x="0" y="1388313"/>
          <a:ext cx="5287109"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4F9D63F7-14CC-2242-825A-5F6C5368153D}">
      <dsp:nvSpPr>
        <dsp:cNvPr id="0" name=""/>
        <dsp:cNvSpPr/>
      </dsp:nvSpPr>
      <dsp:spPr>
        <a:xfrm>
          <a:off x="0" y="1388313"/>
          <a:ext cx="5287109" cy="462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defRPr cap="all"/>
          </a:pPr>
          <a:r>
            <a:rPr lang="en-GB" sz="2000" kern="1200" dirty="0"/>
            <a:t>Exam for credits </a:t>
          </a:r>
          <a:endParaRPr lang="en-US" sz="2000" kern="1200" dirty="0"/>
        </a:p>
      </dsp:txBody>
      <dsp:txXfrm>
        <a:off x="0" y="1388313"/>
        <a:ext cx="5287109" cy="462319"/>
      </dsp:txXfrm>
    </dsp:sp>
    <dsp:sp modelId="{8567C7E7-FACA-304B-95CF-63A02C9942C6}">
      <dsp:nvSpPr>
        <dsp:cNvPr id="0" name=""/>
        <dsp:cNvSpPr/>
      </dsp:nvSpPr>
      <dsp:spPr>
        <a:xfrm>
          <a:off x="0" y="1850632"/>
          <a:ext cx="5287109"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8EDA7A82-6D79-2C42-80A3-67940DDED528}">
      <dsp:nvSpPr>
        <dsp:cNvPr id="0" name=""/>
        <dsp:cNvSpPr/>
      </dsp:nvSpPr>
      <dsp:spPr>
        <a:xfrm>
          <a:off x="0" y="1850632"/>
          <a:ext cx="5287109" cy="462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defRPr cap="all"/>
          </a:pPr>
          <a:r>
            <a:rPr lang="en-GB" sz="2000" kern="1200" dirty="0"/>
            <a:t>Survey for improvement</a:t>
          </a:r>
          <a:endParaRPr lang="en-US" sz="2000" kern="1200" dirty="0"/>
        </a:p>
      </dsp:txBody>
      <dsp:txXfrm>
        <a:off x="0" y="1850632"/>
        <a:ext cx="5287109" cy="462319"/>
      </dsp:txXfrm>
    </dsp:sp>
    <dsp:sp modelId="{29B9D8EC-2BEE-6D4B-8F7B-B8C74F5EA6CC}">
      <dsp:nvSpPr>
        <dsp:cNvPr id="0" name=""/>
        <dsp:cNvSpPr/>
      </dsp:nvSpPr>
      <dsp:spPr>
        <a:xfrm>
          <a:off x="0" y="2312951"/>
          <a:ext cx="5287109"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15EEE5A1-B905-B845-A665-D7DBD72705C8}">
      <dsp:nvSpPr>
        <dsp:cNvPr id="0" name=""/>
        <dsp:cNvSpPr/>
      </dsp:nvSpPr>
      <dsp:spPr>
        <a:xfrm>
          <a:off x="0" y="2312951"/>
          <a:ext cx="5287109" cy="462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defRPr cap="all"/>
          </a:pPr>
          <a:r>
            <a:rPr lang="en-US" sz="2000" kern="1200" dirty="0"/>
            <a:t>Thanks</a:t>
          </a:r>
        </a:p>
      </dsp:txBody>
      <dsp:txXfrm>
        <a:off x="0" y="2312951"/>
        <a:ext cx="5287109" cy="4623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FC2A2-1813-472F-B9AA-BE087554007F}">
      <dsp:nvSpPr>
        <dsp:cNvPr id="0" name=""/>
        <dsp:cNvSpPr/>
      </dsp:nvSpPr>
      <dsp:spPr>
        <a:xfrm>
          <a:off x="1283285" y="1104353"/>
          <a:ext cx="1279154" cy="111683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5161CF7-E090-470D-A3E6-C89E8399BD5D}">
      <dsp:nvSpPr>
        <dsp:cNvPr id="0" name=""/>
        <dsp:cNvSpPr/>
      </dsp:nvSpPr>
      <dsp:spPr>
        <a:xfrm>
          <a:off x="483795" y="2295101"/>
          <a:ext cx="5253705" cy="546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422400">
            <a:lnSpc>
              <a:spcPct val="90000"/>
            </a:lnSpc>
            <a:spcBef>
              <a:spcPct val="0"/>
            </a:spcBef>
            <a:spcAft>
              <a:spcPct val="35000"/>
            </a:spcAft>
            <a:buNone/>
            <a:defRPr b="1"/>
          </a:pPr>
          <a:r>
            <a:rPr lang="en-GB" sz="3200" kern="1200" dirty="0"/>
            <a:t>22 lectures – max. 2 per day:</a:t>
          </a:r>
          <a:endParaRPr lang="en-US" sz="3200" kern="1200" dirty="0"/>
        </a:p>
      </dsp:txBody>
      <dsp:txXfrm>
        <a:off x="483795" y="2295101"/>
        <a:ext cx="5253705" cy="546835"/>
      </dsp:txXfrm>
    </dsp:sp>
    <dsp:sp modelId="{3BB37A11-ABD8-4ECA-98BF-365C641A7BA8}">
      <dsp:nvSpPr>
        <dsp:cNvPr id="0" name=""/>
        <dsp:cNvSpPr/>
      </dsp:nvSpPr>
      <dsp:spPr>
        <a:xfrm>
          <a:off x="10873" y="2902296"/>
          <a:ext cx="6199548" cy="5551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066800">
            <a:lnSpc>
              <a:spcPct val="90000"/>
            </a:lnSpc>
            <a:spcBef>
              <a:spcPct val="0"/>
            </a:spcBef>
            <a:spcAft>
              <a:spcPct val="35000"/>
            </a:spcAft>
            <a:buNone/>
          </a:pPr>
          <a:r>
            <a:rPr lang="en-GB" sz="2400" kern="1200" dirty="0"/>
            <a:t>16h30-17h30 40 min of lecture 10 min of QA</a:t>
          </a:r>
          <a:endParaRPr lang="en-US" sz="2400" kern="1200" dirty="0"/>
        </a:p>
        <a:p>
          <a:pPr marL="0" lvl="0" indent="0" algn="l" defTabSz="1066800">
            <a:lnSpc>
              <a:spcPct val="90000"/>
            </a:lnSpc>
            <a:spcBef>
              <a:spcPct val="0"/>
            </a:spcBef>
            <a:spcAft>
              <a:spcPct val="35000"/>
            </a:spcAft>
            <a:buNone/>
          </a:pPr>
          <a:r>
            <a:rPr lang="en-GB" sz="2400" kern="1200" dirty="0"/>
            <a:t>17h40-18h30 40 min of lecture 10 min of QA</a:t>
          </a:r>
          <a:endParaRPr lang="en-US" sz="2400" kern="1200" dirty="0"/>
        </a:p>
      </dsp:txBody>
      <dsp:txXfrm>
        <a:off x="10873" y="2902296"/>
        <a:ext cx="6199548" cy="555196"/>
      </dsp:txXfrm>
    </dsp:sp>
    <dsp:sp modelId="{9A6137A2-112B-4607-99FD-B2143FC83D59}">
      <dsp:nvSpPr>
        <dsp:cNvPr id="0" name=""/>
        <dsp:cNvSpPr/>
      </dsp:nvSpPr>
      <dsp:spPr>
        <a:xfrm>
          <a:off x="6849999" y="1196617"/>
          <a:ext cx="1279154" cy="111683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FF3547C-5446-4085-994D-9C845C1CDDB3}">
      <dsp:nvSpPr>
        <dsp:cNvPr id="0" name=""/>
        <dsp:cNvSpPr/>
      </dsp:nvSpPr>
      <dsp:spPr>
        <a:xfrm>
          <a:off x="6849999" y="2387365"/>
          <a:ext cx="3654726" cy="546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b="1"/>
          </a:pPr>
          <a:r>
            <a:rPr lang="en-GB" sz="1800" kern="1200" dirty="0">
              <a:solidFill>
                <a:srgbClr val="FF0000"/>
              </a:solidFill>
            </a:rPr>
            <a:t>There are no lectures on the</a:t>
          </a:r>
        </a:p>
        <a:p>
          <a:pPr marL="0" lvl="0" indent="0" algn="ctr" defTabSz="800100">
            <a:lnSpc>
              <a:spcPct val="90000"/>
            </a:lnSpc>
            <a:spcBef>
              <a:spcPct val="0"/>
            </a:spcBef>
            <a:spcAft>
              <a:spcPct val="35000"/>
            </a:spcAft>
            <a:buNone/>
            <a:defRPr b="1"/>
          </a:pPr>
          <a:r>
            <a:rPr lang="en-GB" sz="1800" kern="1200" dirty="0">
              <a:solidFill>
                <a:srgbClr val="FF0000"/>
              </a:solidFill>
            </a:rPr>
            <a:t> 9</a:t>
          </a:r>
          <a:r>
            <a:rPr lang="en-GB" sz="1800" kern="1200" baseline="30000" dirty="0">
              <a:solidFill>
                <a:srgbClr val="FF0000"/>
              </a:solidFill>
            </a:rPr>
            <a:t>th</a:t>
          </a:r>
          <a:r>
            <a:rPr lang="en-GB" sz="1800" kern="1200" dirty="0">
              <a:solidFill>
                <a:srgbClr val="FF0000"/>
              </a:solidFill>
            </a:rPr>
            <a:t> of June</a:t>
          </a:r>
          <a:r>
            <a:rPr lang="en-GB" sz="1800" kern="1200" dirty="0"/>
            <a:t>.</a:t>
          </a:r>
          <a:endParaRPr lang="en-US" sz="1800" kern="1200" dirty="0"/>
        </a:p>
      </dsp:txBody>
      <dsp:txXfrm>
        <a:off x="6849999" y="2387365"/>
        <a:ext cx="3654726" cy="546835"/>
      </dsp:txXfrm>
    </dsp:sp>
    <dsp:sp modelId="{B5A8A986-B683-4E49-8D16-16353799566D}">
      <dsp:nvSpPr>
        <dsp:cNvPr id="0" name=""/>
        <dsp:cNvSpPr/>
      </dsp:nvSpPr>
      <dsp:spPr>
        <a:xfrm>
          <a:off x="6849999" y="2968580"/>
          <a:ext cx="3654726" cy="186139"/>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5AD167-BAEC-714C-AC18-F18E52923C48}" type="datetimeFigureOut">
              <a:rPr lang="en-GB" smtClean="0"/>
              <a:t>03/06/2025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A701AA-02A0-1747-ACE5-402E7B6200DE}" type="slidenum">
              <a:rPr lang="en-GB" smtClean="0"/>
              <a:t>‹#›</a:t>
            </a:fld>
            <a:endParaRPr lang="en-GB"/>
          </a:p>
        </p:txBody>
      </p:sp>
    </p:spTree>
    <p:extLst>
      <p:ext uri="{BB962C8B-B14F-4D97-AF65-F5344CB8AC3E}">
        <p14:creationId xmlns:p14="http://schemas.microsoft.com/office/powerpoint/2010/main" val="3095125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5A701AA-02A0-1747-ACE5-402E7B6200DE}" type="slidenum">
              <a:rPr lang="en-GB" smtClean="0"/>
              <a:t>4</a:t>
            </a:fld>
            <a:endParaRPr lang="en-GB"/>
          </a:p>
        </p:txBody>
      </p:sp>
    </p:spTree>
    <p:extLst>
      <p:ext uri="{BB962C8B-B14F-4D97-AF65-F5344CB8AC3E}">
        <p14:creationId xmlns:p14="http://schemas.microsoft.com/office/powerpoint/2010/main" val="3986884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251FF-2DE2-C018-C307-C2BB83664D3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57E1CC1-1D6B-6F65-D00E-5B02D7D75B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C12BA686-A3A8-8C85-1FD7-0B7F156FA1E4}"/>
              </a:ext>
            </a:extLst>
          </p:cNvPr>
          <p:cNvSpPr>
            <a:spLocks noGrp="1"/>
          </p:cNvSpPr>
          <p:nvPr>
            <p:ph type="dt" sz="half" idx="10"/>
          </p:nvPr>
        </p:nvSpPr>
        <p:spPr/>
        <p:txBody>
          <a:bodyPr/>
          <a:lstStyle/>
          <a:p>
            <a:fld id="{68EFAE70-6D04-4749-B69B-0AD63369CA78}" type="datetime1">
              <a:rPr lang="de-CH" smtClean="0"/>
              <a:t>03.06.25</a:t>
            </a:fld>
            <a:endParaRPr lang="en-GB"/>
          </a:p>
        </p:txBody>
      </p:sp>
      <p:sp>
        <p:nvSpPr>
          <p:cNvPr id="5" name="Footer Placeholder 4">
            <a:extLst>
              <a:ext uri="{FF2B5EF4-FFF2-40B4-BE49-F238E27FC236}">
                <a16:creationId xmlns:a16="http://schemas.microsoft.com/office/drawing/2014/main" id="{4F3FA7AD-863F-2935-9EC2-25A17762530B}"/>
              </a:ext>
            </a:extLst>
          </p:cNvPr>
          <p:cNvSpPr>
            <a:spLocks noGrp="1"/>
          </p:cNvSpPr>
          <p:nvPr>
            <p:ph type="ftr" sz="quarter" idx="11"/>
          </p:nvPr>
        </p:nvSpPr>
        <p:spPr/>
        <p:txBody>
          <a:bodyPr/>
          <a:lstStyle/>
          <a:p>
            <a:r>
              <a:rPr lang="en-GB"/>
              <a:t>M. Bajko CERN, H. Bajas GSI, N. Heredia CERN,  June 2025</a:t>
            </a:r>
          </a:p>
        </p:txBody>
      </p:sp>
      <p:sp>
        <p:nvSpPr>
          <p:cNvPr id="6" name="Slide Number Placeholder 5">
            <a:extLst>
              <a:ext uri="{FF2B5EF4-FFF2-40B4-BE49-F238E27FC236}">
                <a16:creationId xmlns:a16="http://schemas.microsoft.com/office/drawing/2014/main" id="{07CFF7B3-CDE9-B0F4-E8CC-CFDF57D3AF1C}"/>
              </a:ext>
            </a:extLst>
          </p:cNvPr>
          <p:cNvSpPr>
            <a:spLocks noGrp="1"/>
          </p:cNvSpPr>
          <p:nvPr>
            <p:ph type="sldNum" sz="quarter" idx="12"/>
          </p:nvPr>
        </p:nvSpPr>
        <p:spPr/>
        <p:txBody>
          <a:bodyPr/>
          <a:lstStyle/>
          <a:p>
            <a:fld id="{D2947CD7-6213-1949-B509-6D8C8DB745D8}" type="slidenum">
              <a:rPr lang="en-GB" smtClean="0"/>
              <a:t>‹#›</a:t>
            </a:fld>
            <a:endParaRPr lang="en-GB"/>
          </a:p>
        </p:txBody>
      </p:sp>
    </p:spTree>
    <p:extLst>
      <p:ext uri="{BB962C8B-B14F-4D97-AF65-F5344CB8AC3E}">
        <p14:creationId xmlns:p14="http://schemas.microsoft.com/office/powerpoint/2010/main" val="835665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7FCCB-13EE-6C6D-999A-973BB6BA01CF}"/>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301439E7-1082-5875-1E69-5D8D01EB292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94F24F8-2EE1-973B-0AF8-63BAA3C63C9E}"/>
              </a:ext>
            </a:extLst>
          </p:cNvPr>
          <p:cNvSpPr>
            <a:spLocks noGrp="1"/>
          </p:cNvSpPr>
          <p:nvPr>
            <p:ph type="dt" sz="half" idx="10"/>
          </p:nvPr>
        </p:nvSpPr>
        <p:spPr/>
        <p:txBody>
          <a:bodyPr/>
          <a:lstStyle/>
          <a:p>
            <a:fld id="{6B26A457-56C7-6141-A9AB-FFE980368350}" type="datetime1">
              <a:rPr lang="de-CH" smtClean="0"/>
              <a:t>03.06.25</a:t>
            </a:fld>
            <a:endParaRPr lang="en-GB"/>
          </a:p>
        </p:txBody>
      </p:sp>
      <p:sp>
        <p:nvSpPr>
          <p:cNvPr id="5" name="Footer Placeholder 4">
            <a:extLst>
              <a:ext uri="{FF2B5EF4-FFF2-40B4-BE49-F238E27FC236}">
                <a16:creationId xmlns:a16="http://schemas.microsoft.com/office/drawing/2014/main" id="{03DA1C03-8319-595C-81BA-40618A82F9E4}"/>
              </a:ext>
            </a:extLst>
          </p:cNvPr>
          <p:cNvSpPr>
            <a:spLocks noGrp="1"/>
          </p:cNvSpPr>
          <p:nvPr>
            <p:ph type="ftr" sz="quarter" idx="11"/>
          </p:nvPr>
        </p:nvSpPr>
        <p:spPr/>
        <p:txBody>
          <a:bodyPr/>
          <a:lstStyle/>
          <a:p>
            <a:r>
              <a:rPr lang="en-GB"/>
              <a:t>M. Bajko CERN, H. Bajas GSI, N. Heredia CERN,  June 2025</a:t>
            </a:r>
          </a:p>
        </p:txBody>
      </p:sp>
      <p:sp>
        <p:nvSpPr>
          <p:cNvPr id="6" name="Slide Number Placeholder 5">
            <a:extLst>
              <a:ext uri="{FF2B5EF4-FFF2-40B4-BE49-F238E27FC236}">
                <a16:creationId xmlns:a16="http://schemas.microsoft.com/office/drawing/2014/main" id="{001E882A-26CF-EED3-851C-07F1DE0F7232}"/>
              </a:ext>
            </a:extLst>
          </p:cNvPr>
          <p:cNvSpPr>
            <a:spLocks noGrp="1"/>
          </p:cNvSpPr>
          <p:nvPr>
            <p:ph type="sldNum" sz="quarter" idx="12"/>
          </p:nvPr>
        </p:nvSpPr>
        <p:spPr/>
        <p:txBody>
          <a:bodyPr/>
          <a:lstStyle/>
          <a:p>
            <a:fld id="{D2947CD7-6213-1949-B509-6D8C8DB745D8}" type="slidenum">
              <a:rPr lang="en-GB" smtClean="0"/>
              <a:t>‹#›</a:t>
            </a:fld>
            <a:endParaRPr lang="en-GB"/>
          </a:p>
        </p:txBody>
      </p:sp>
    </p:spTree>
    <p:extLst>
      <p:ext uri="{BB962C8B-B14F-4D97-AF65-F5344CB8AC3E}">
        <p14:creationId xmlns:p14="http://schemas.microsoft.com/office/powerpoint/2010/main" val="3045738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927B4C-CA76-D270-7B32-7D67AF4D2719}"/>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854F700F-7FAB-7828-BED4-D4DDCCCDAA0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05F4857-3976-2158-4AEE-B48442FD0515}"/>
              </a:ext>
            </a:extLst>
          </p:cNvPr>
          <p:cNvSpPr>
            <a:spLocks noGrp="1"/>
          </p:cNvSpPr>
          <p:nvPr>
            <p:ph type="dt" sz="half" idx="10"/>
          </p:nvPr>
        </p:nvSpPr>
        <p:spPr/>
        <p:txBody>
          <a:bodyPr/>
          <a:lstStyle/>
          <a:p>
            <a:fld id="{2BA5A2EB-D8BB-CB4C-84B6-AB743A8799EA}" type="datetime1">
              <a:rPr lang="de-CH" smtClean="0"/>
              <a:t>03.06.25</a:t>
            </a:fld>
            <a:endParaRPr lang="en-GB"/>
          </a:p>
        </p:txBody>
      </p:sp>
      <p:sp>
        <p:nvSpPr>
          <p:cNvPr id="5" name="Footer Placeholder 4">
            <a:extLst>
              <a:ext uri="{FF2B5EF4-FFF2-40B4-BE49-F238E27FC236}">
                <a16:creationId xmlns:a16="http://schemas.microsoft.com/office/drawing/2014/main" id="{215E1F51-0A69-CA4D-1468-4DD68592CEAD}"/>
              </a:ext>
            </a:extLst>
          </p:cNvPr>
          <p:cNvSpPr>
            <a:spLocks noGrp="1"/>
          </p:cNvSpPr>
          <p:nvPr>
            <p:ph type="ftr" sz="quarter" idx="11"/>
          </p:nvPr>
        </p:nvSpPr>
        <p:spPr/>
        <p:txBody>
          <a:bodyPr/>
          <a:lstStyle/>
          <a:p>
            <a:r>
              <a:rPr lang="en-GB"/>
              <a:t>M. Bajko CERN, H. Bajas GSI, N. Heredia CERN,  June 2025</a:t>
            </a:r>
          </a:p>
        </p:txBody>
      </p:sp>
      <p:sp>
        <p:nvSpPr>
          <p:cNvPr id="6" name="Slide Number Placeholder 5">
            <a:extLst>
              <a:ext uri="{FF2B5EF4-FFF2-40B4-BE49-F238E27FC236}">
                <a16:creationId xmlns:a16="http://schemas.microsoft.com/office/drawing/2014/main" id="{F99F15B3-2FAC-2876-9B90-4C8D36A025A5}"/>
              </a:ext>
            </a:extLst>
          </p:cNvPr>
          <p:cNvSpPr>
            <a:spLocks noGrp="1"/>
          </p:cNvSpPr>
          <p:nvPr>
            <p:ph type="sldNum" sz="quarter" idx="12"/>
          </p:nvPr>
        </p:nvSpPr>
        <p:spPr/>
        <p:txBody>
          <a:bodyPr/>
          <a:lstStyle/>
          <a:p>
            <a:fld id="{D2947CD7-6213-1949-B509-6D8C8DB745D8}" type="slidenum">
              <a:rPr lang="en-GB" smtClean="0"/>
              <a:t>‹#›</a:t>
            </a:fld>
            <a:endParaRPr lang="en-GB"/>
          </a:p>
        </p:txBody>
      </p:sp>
    </p:spTree>
    <p:extLst>
      <p:ext uri="{BB962C8B-B14F-4D97-AF65-F5344CB8AC3E}">
        <p14:creationId xmlns:p14="http://schemas.microsoft.com/office/powerpoint/2010/main" val="448926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738F9-D05E-1CB9-0104-5D49E7AB6187}"/>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FEBE727-AB70-2347-9DD0-2AD97D411F36}"/>
              </a:ext>
            </a:extLst>
          </p:cNvPr>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a:extLst>
              <a:ext uri="{FF2B5EF4-FFF2-40B4-BE49-F238E27FC236}">
                <a16:creationId xmlns:a16="http://schemas.microsoft.com/office/drawing/2014/main" id="{FD3A6AE5-9CA2-1BE2-02B8-9CAEBB86C311}"/>
              </a:ext>
            </a:extLst>
          </p:cNvPr>
          <p:cNvSpPr>
            <a:spLocks noGrp="1"/>
          </p:cNvSpPr>
          <p:nvPr>
            <p:ph type="dt" sz="half" idx="10"/>
          </p:nvPr>
        </p:nvSpPr>
        <p:spPr/>
        <p:txBody>
          <a:bodyPr/>
          <a:lstStyle/>
          <a:p>
            <a:fld id="{35E4CE4D-2BEC-7B4A-93CA-13BBA5FE3319}" type="datetime1">
              <a:rPr lang="de-CH" smtClean="0"/>
              <a:t>03.06.25</a:t>
            </a:fld>
            <a:endParaRPr lang="en-GB"/>
          </a:p>
        </p:txBody>
      </p:sp>
      <p:sp>
        <p:nvSpPr>
          <p:cNvPr id="5" name="Footer Placeholder 4">
            <a:extLst>
              <a:ext uri="{FF2B5EF4-FFF2-40B4-BE49-F238E27FC236}">
                <a16:creationId xmlns:a16="http://schemas.microsoft.com/office/drawing/2014/main" id="{1369B516-B8E2-6298-06B0-B105EAF5F336}"/>
              </a:ext>
            </a:extLst>
          </p:cNvPr>
          <p:cNvSpPr>
            <a:spLocks noGrp="1"/>
          </p:cNvSpPr>
          <p:nvPr>
            <p:ph type="ftr" sz="quarter" idx="11"/>
          </p:nvPr>
        </p:nvSpPr>
        <p:spPr/>
        <p:txBody>
          <a:bodyPr/>
          <a:lstStyle/>
          <a:p>
            <a:r>
              <a:rPr lang="en-GB"/>
              <a:t>M. Bajko CERN, H. Bajas GSI, N. Heredia CERN,  June 2025</a:t>
            </a:r>
          </a:p>
        </p:txBody>
      </p:sp>
      <p:sp>
        <p:nvSpPr>
          <p:cNvPr id="6" name="Slide Number Placeholder 5">
            <a:extLst>
              <a:ext uri="{FF2B5EF4-FFF2-40B4-BE49-F238E27FC236}">
                <a16:creationId xmlns:a16="http://schemas.microsoft.com/office/drawing/2014/main" id="{72C961DC-23EA-AB32-7275-3495E9286A2D}"/>
              </a:ext>
            </a:extLst>
          </p:cNvPr>
          <p:cNvSpPr>
            <a:spLocks noGrp="1"/>
          </p:cNvSpPr>
          <p:nvPr>
            <p:ph type="sldNum" sz="quarter" idx="12"/>
          </p:nvPr>
        </p:nvSpPr>
        <p:spPr/>
        <p:txBody>
          <a:bodyPr/>
          <a:lstStyle/>
          <a:p>
            <a:fld id="{D2947CD7-6213-1949-B509-6D8C8DB745D8}" type="slidenum">
              <a:rPr lang="en-GB" smtClean="0"/>
              <a:t>‹#›</a:t>
            </a:fld>
            <a:endParaRPr lang="en-GB"/>
          </a:p>
        </p:txBody>
      </p:sp>
      <p:sp>
        <p:nvSpPr>
          <p:cNvPr id="9" name="TextBox 8">
            <a:extLst>
              <a:ext uri="{FF2B5EF4-FFF2-40B4-BE49-F238E27FC236}">
                <a16:creationId xmlns:a16="http://schemas.microsoft.com/office/drawing/2014/main" id="{7E62BFEE-067E-58A0-42D6-CEEB760537A9}"/>
              </a:ext>
            </a:extLst>
          </p:cNvPr>
          <p:cNvSpPr txBox="1"/>
          <p:nvPr userDrawn="1"/>
        </p:nvSpPr>
        <p:spPr>
          <a:xfrm>
            <a:off x="388307" y="6187858"/>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8150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8AD39-83B6-1A5B-2300-05C48B37E35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EFAE23AC-B61E-A0E6-788B-9CC4AEC6067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CA188D8-7DF9-B09C-3D83-0247BE1CE4D6}"/>
              </a:ext>
            </a:extLst>
          </p:cNvPr>
          <p:cNvSpPr>
            <a:spLocks noGrp="1"/>
          </p:cNvSpPr>
          <p:nvPr>
            <p:ph type="dt" sz="half" idx="10"/>
          </p:nvPr>
        </p:nvSpPr>
        <p:spPr/>
        <p:txBody>
          <a:bodyPr/>
          <a:lstStyle/>
          <a:p>
            <a:fld id="{B2F74986-E7C2-0E4E-BB42-8534945C5F83}" type="datetime1">
              <a:rPr lang="de-CH" smtClean="0"/>
              <a:t>03.06.25</a:t>
            </a:fld>
            <a:endParaRPr lang="en-GB"/>
          </a:p>
        </p:txBody>
      </p:sp>
      <p:sp>
        <p:nvSpPr>
          <p:cNvPr id="5" name="Footer Placeholder 4">
            <a:extLst>
              <a:ext uri="{FF2B5EF4-FFF2-40B4-BE49-F238E27FC236}">
                <a16:creationId xmlns:a16="http://schemas.microsoft.com/office/drawing/2014/main" id="{6FB2800A-FFC0-2520-7294-E88C80C7A692}"/>
              </a:ext>
            </a:extLst>
          </p:cNvPr>
          <p:cNvSpPr>
            <a:spLocks noGrp="1"/>
          </p:cNvSpPr>
          <p:nvPr>
            <p:ph type="ftr" sz="quarter" idx="11"/>
          </p:nvPr>
        </p:nvSpPr>
        <p:spPr/>
        <p:txBody>
          <a:bodyPr/>
          <a:lstStyle/>
          <a:p>
            <a:r>
              <a:rPr lang="en-GB"/>
              <a:t>M. Bajko CERN, H. Bajas GSI, N. Heredia CERN,  June 2025</a:t>
            </a:r>
          </a:p>
        </p:txBody>
      </p:sp>
      <p:sp>
        <p:nvSpPr>
          <p:cNvPr id="6" name="Slide Number Placeholder 5">
            <a:extLst>
              <a:ext uri="{FF2B5EF4-FFF2-40B4-BE49-F238E27FC236}">
                <a16:creationId xmlns:a16="http://schemas.microsoft.com/office/drawing/2014/main" id="{9599F15B-F632-D2FC-BCF0-A680142768FA}"/>
              </a:ext>
            </a:extLst>
          </p:cNvPr>
          <p:cNvSpPr>
            <a:spLocks noGrp="1"/>
          </p:cNvSpPr>
          <p:nvPr>
            <p:ph type="sldNum" sz="quarter" idx="12"/>
          </p:nvPr>
        </p:nvSpPr>
        <p:spPr/>
        <p:txBody>
          <a:bodyPr/>
          <a:lstStyle/>
          <a:p>
            <a:fld id="{D2947CD7-6213-1949-B509-6D8C8DB745D8}" type="slidenum">
              <a:rPr lang="en-GB" smtClean="0"/>
              <a:t>‹#›</a:t>
            </a:fld>
            <a:endParaRPr lang="en-GB"/>
          </a:p>
        </p:txBody>
      </p:sp>
    </p:spTree>
    <p:extLst>
      <p:ext uri="{BB962C8B-B14F-4D97-AF65-F5344CB8AC3E}">
        <p14:creationId xmlns:p14="http://schemas.microsoft.com/office/powerpoint/2010/main" val="1223774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55634-734B-919E-DCC4-46EF20B7536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E4ED5B0-07E5-D1CA-0024-FC986FC9021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045A7A1-A6C1-92E0-766C-663DCD2A2C7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95764CC-18DB-DA9F-CA5E-F0DD8BF48249}"/>
              </a:ext>
            </a:extLst>
          </p:cNvPr>
          <p:cNvSpPr>
            <a:spLocks noGrp="1"/>
          </p:cNvSpPr>
          <p:nvPr>
            <p:ph type="dt" sz="half" idx="10"/>
          </p:nvPr>
        </p:nvSpPr>
        <p:spPr/>
        <p:txBody>
          <a:bodyPr/>
          <a:lstStyle/>
          <a:p>
            <a:fld id="{A28D7ED2-36CF-0444-BDD0-C0A66D67C8D3}" type="datetime1">
              <a:rPr lang="de-CH" smtClean="0"/>
              <a:t>03.06.25</a:t>
            </a:fld>
            <a:endParaRPr lang="en-GB"/>
          </a:p>
        </p:txBody>
      </p:sp>
      <p:sp>
        <p:nvSpPr>
          <p:cNvPr id="6" name="Footer Placeholder 5">
            <a:extLst>
              <a:ext uri="{FF2B5EF4-FFF2-40B4-BE49-F238E27FC236}">
                <a16:creationId xmlns:a16="http://schemas.microsoft.com/office/drawing/2014/main" id="{6D21AF6D-8396-3B97-2219-7E06D8F80A67}"/>
              </a:ext>
            </a:extLst>
          </p:cNvPr>
          <p:cNvSpPr>
            <a:spLocks noGrp="1"/>
          </p:cNvSpPr>
          <p:nvPr>
            <p:ph type="ftr" sz="quarter" idx="11"/>
          </p:nvPr>
        </p:nvSpPr>
        <p:spPr/>
        <p:txBody>
          <a:bodyPr/>
          <a:lstStyle/>
          <a:p>
            <a:r>
              <a:rPr lang="en-GB"/>
              <a:t>M. Bajko CERN, H. Bajas GSI, N. Heredia CERN,  June 2025</a:t>
            </a:r>
          </a:p>
        </p:txBody>
      </p:sp>
      <p:sp>
        <p:nvSpPr>
          <p:cNvPr id="7" name="Slide Number Placeholder 6">
            <a:extLst>
              <a:ext uri="{FF2B5EF4-FFF2-40B4-BE49-F238E27FC236}">
                <a16:creationId xmlns:a16="http://schemas.microsoft.com/office/drawing/2014/main" id="{1D0196AB-54D7-4EBA-D7FB-A9DDBFC8F42C}"/>
              </a:ext>
            </a:extLst>
          </p:cNvPr>
          <p:cNvSpPr>
            <a:spLocks noGrp="1"/>
          </p:cNvSpPr>
          <p:nvPr>
            <p:ph type="sldNum" sz="quarter" idx="12"/>
          </p:nvPr>
        </p:nvSpPr>
        <p:spPr/>
        <p:txBody>
          <a:bodyPr/>
          <a:lstStyle/>
          <a:p>
            <a:fld id="{D2947CD7-6213-1949-B509-6D8C8DB745D8}" type="slidenum">
              <a:rPr lang="en-GB" smtClean="0"/>
              <a:t>‹#›</a:t>
            </a:fld>
            <a:endParaRPr lang="en-GB"/>
          </a:p>
        </p:txBody>
      </p:sp>
    </p:spTree>
    <p:extLst>
      <p:ext uri="{BB962C8B-B14F-4D97-AF65-F5344CB8AC3E}">
        <p14:creationId xmlns:p14="http://schemas.microsoft.com/office/powerpoint/2010/main" val="445895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32A8A-76E1-F572-5148-42AF7C95C400}"/>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5CFFD6C8-FD4B-6E01-99C2-59F57B359F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1EAD261-5312-6014-8E1C-53CAB761EE4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F0ADF5B-9470-36A1-661A-E4C02BBB7F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7BA34EA-3FE6-E8AC-4C4C-77FDA7CBE37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FB3444BF-60D4-EF65-6C2D-45854A88EF17}"/>
              </a:ext>
            </a:extLst>
          </p:cNvPr>
          <p:cNvSpPr>
            <a:spLocks noGrp="1"/>
          </p:cNvSpPr>
          <p:nvPr>
            <p:ph type="dt" sz="half" idx="10"/>
          </p:nvPr>
        </p:nvSpPr>
        <p:spPr/>
        <p:txBody>
          <a:bodyPr/>
          <a:lstStyle/>
          <a:p>
            <a:fld id="{D9C99DFA-BE99-B24A-ABC5-122B6BFE9C71}" type="datetime1">
              <a:rPr lang="de-CH" smtClean="0"/>
              <a:t>03.06.25</a:t>
            </a:fld>
            <a:endParaRPr lang="en-GB"/>
          </a:p>
        </p:txBody>
      </p:sp>
      <p:sp>
        <p:nvSpPr>
          <p:cNvPr id="8" name="Footer Placeholder 7">
            <a:extLst>
              <a:ext uri="{FF2B5EF4-FFF2-40B4-BE49-F238E27FC236}">
                <a16:creationId xmlns:a16="http://schemas.microsoft.com/office/drawing/2014/main" id="{85CA2007-57CA-B8A3-ACA9-9C4E050B62ED}"/>
              </a:ext>
            </a:extLst>
          </p:cNvPr>
          <p:cNvSpPr>
            <a:spLocks noGrp="1"/>
          </p:cNvSpPr>
          <p:nvPr>
            <p:ph type="ftr" sz="quarter" idx="11"/>
          </p:nvPr>
        </p:nvSpPr>
        <p:spPr/>
        <p:txBody>
          <a:bodyPr/>
          <a:lstStyle/>
          <a:p>
            <a:r>
              <a:rPr lang="en-GB"/>
              <a:t>M. Bajko CERN, H. Bajas GSI, N. Heredia CERN,  June 2025</a:t>
            </a:r>
          </a:p>
        </p:txBody>
      </p:sp>
      <p:sp>
        <p:nvSpPr>
          <p:cNvPr id="9" name="Slide Number Placeholder 8">
            <a:extLst>
              <a:ext uri="{FF2B5EF4-FFF2-40B4-BE49-F238E27FC236}">
                <a16:creationId xmlns:a16="http://schemas.microsoft.com/office/drawing/2014/main" id="{1AD885A8-E158-8756-46C5-6B65A594C101}"/>
              </a:ext>
            </a:extLst>
          </p:cNvPr>
          <p:cNvSpPr>
            <a:spLocks noGrp="1"/>
          </p:cNvSpPr>
          <p:nvPr>
            <p:ph type="sldNum" sz="quarter" idx="12"/>
          </p:nvPr>
        </p:nvSpPr>
        <p:spPr/>
        <p:txBody>
          <a:bodyPr/>
          <a:lstStyle/>
          <a:p>
            <a:fld id="{D2947CD7-6213-1949-B509-6D8C8DB745D8}" type="slidenum">
              <a:rPr lang="en-GB" smtClean="0"/>
              <a:t>‹#›</a:t>
            </a:fld>
            <a:endParaRPr lang="en-GB"/>
          </a:p>
        </p:txBody>
      </p:sp>
    </p:spTree>
    <p:extLst>
      <p:ext uri="{BB962C8B-B14F-4D97-AF65-F5344CB8AC3E}">
        <p14:creationId xmlns:p14="http://schemas.microsoft.com/office/powerpoint/2010/main" val="1131126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2B0A3-87AE-DAB6-FE11-82B79E3F6A8C}"/>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6018F47A-B70C-DDA4-25AF-6A7166A22460}"/>
              </a:ext>
            </a:extLst>
          </p:cNvPr>
          <p:cNvSpPr>
            <a:spLocks noGrp="1"/>
          </p:cNvSpPr>
          <p:nvPr>
            <p:ph type="dt" sz="half" idx="10"/>
          </p:nvPr>
        </p:nvSpPr>
        <p:spPr/>
        <p:txBody>
          <a:bodyPr/>
          <a:lstStyle/>
          <a:p>
            <a:fld id="{F1ADE0CF-F0EB-2D4C-BEA3-97D088BCDA83}" type="datetime1">
              <a:rPr lang="de-CH" smtClean="0"/>
              <a:t>03.06.25</a:t>
            </a:fld>
            <a:endParaRPr lang="en-GB"/>
          </a:p>
        </p:txBody>
      </p:sp>
      <p:sp>
        <p:nvSpPr>
          <p:cNvPr id="4" name="Footer Placeholder 3">
            <a:extLst>
              <a:ext uri="{FF2B5EF4-FFF2-40B4-BE49-F238E27FC236}">
                <a16:creationId xmlns:a16="http://schemas.microsoft.com/office/drawing/2014/main" id="{90741B6F-7263-CD1A-B31D-AAA0DCA4A1D4}"/>
              </a:ext>
            </a:extLst>
          </p:cNvPr>
          <p:cNvSpPr>
            <a:spLocks noGrp="1"/>
          </p:cNvSpPr>
          <p:nvPr>
            <p:ph type="ftr" sz="quarter" idx="11"/>
          </p:nvPr>
        </p:nvSpPr>
        <p:spPr/>
        <p:txBody>
          <a:bodyPr/>
          <a:lstStyle/>
          <a:p>
            <a:r>
              <a:rPr lang="en-GB"/>
              <a:t>M. Bajko CERN, H. Bajas GSI, N. Heredia CERN,  June 2025</a:t>
            </a:r>
          </a:p>
        </p:txBody>
      </p:sp>
      <p:sp>
        <p:nvSpPr>
          <p:cNvPr id="5" name="Slide Number Placeholder 4">
            <a:extLst>
              <a:ext uri="{FF2B5EF4-FFF2-40B4-BE49-F238E27FC236}">
                <a16:creationId xmlns:a16="http://schemas.microsoft.com/office/drawing/2014/main" id="{6F0779A6-2051-B03D-5EAD-0FA27754D524}"/>
              </a:ext>
            </a:extLst>
          </p:cNvPr>
          <p:cNvSpPr>
            <a:spLocks noGrp="1"/>
          </p:cNvSpPr>
          <p:nvPr>
            <p:ph type="sldNum" sz="quarter" idx="12"/>
          </p:nvPr>
        </p:nvSpPr>
        <p:spPr/>
        <p:txBody>
          <a:bodyPr/>
          <a:lstStyle/>
          <a:p>
            <a:fld id="{D2947CD7-6213-1949-B509-6D8C8DB745D8}" type="slidenum">
              <a:rPr lang="en-GB" smtClean="0"/>
              <a:t>‹#›</a:t>
            </a:fld>
            <a:endParaRPr lang="en-GB"/>
          </a:p>
        </p:txBody>
      </p:sp>
    </p:spTree>
    <p:extLst>
      <p:ext uri="{BB962C8B-B14F-4D97-AF65-F5344CB8AC3E}">
        <p14:creationId xmlns:p14="http://schemas.microsoft.com/office/powerpoint/2010/main" val="1096070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C5E6E1-AE72-C035-7ED7-268B1A6F0B10}"/>
              </a:ext>
            </a:extLst>
          </p:cNvPr>
          <p:cNvSpPr>
            <a:spLocks noGrp="1"/>
          </p:cNvSpPr>
          <p:nvPr>
            <p:ph type="dt" sz="half" idx="10"/>
          </p:nvPr>
        </p:nvSpPr>
        <p:spPr/>
        <p:txBody>
          <a:bodyPr/>
          <a:lstStyle/>
          <a:p>
            <a:fld id="{AE16696A-EF2E-8647-A121-ABAF2C4D96AC}" type="datetime1">
              <a:rPr lang="de-CH" smtClean="0"/>
              <a:t>03.06.25</a:t>
            </a:fld>
            <a:endParaRPr lang="en-GB"/>
          </a:p>
        </p:txBody>
      </p:sp>
      <p:sp>
        <p:nvSpPr>
          <p:cNvPr id="3" name="Footer Placeholder 2">
            <a:extLst>
              <a:ext uri="{FF2B5EF4-FFF2-40B4-BE49-F238E27FC236}">
                <a16:creationId xmlns:a16="http://schemas.microsoft.com/office/drawing/2014/main" id="{75282A54-30D4-460C-83C2-9E8F430847C5}"/>
              </a:ext>
            </a:extLst>
          </p:cNvPr>
          <p:cNvSpPr>
            <a:spLocks noGrp="1"/>
          </p:cNvSpPr>
          <p:nvPr>
            <p:ph type="ftr" sz="quarter" idx="11"/>
          </p:nvPr>
        </p:nvSpPr>
        <p:spPr/>
        <p:txBody>
          <a:bodyPr/>
          <a:lstStyle/>
          <a:p>
            <a:r>
              <a:rPr lang="en-GB"/>
              <a:t>M. Bajko CERN, H. Bajas GSI, N. Heredia CERN,  June 2025</a:t>
            </a:r>
          </a:p>
        </p:txBody>
      </p:sp>
      <p:sp>
        <p:nvSpPr>
          <p:cNvPr id="4" name="Slide Number Placeholder 3">
            <a:extLst>
              <a:ext uri="{FF2B5EF4-FFF2-40B4-BE49-F238E27FC236}">
                <a16:creationId xmlns:a16="http://schemas.microsoft.com/office/drawing/2014/main" id="{A34B7578-6904-935C-3542-F80FF0301E86}"/>
              </a:ext>
            </a:extLst>
          </p:cNvPr>
          <p:cNvSpPr>
            <a:spLocks noGrp="1"/>
          </p:cNvSpPr>
          <p:nvPr>
            <p:ph type="sldNum" sz="quarter" idx="12"/>
          </p:nvPr>
        </p:nvSpPr>
        <p:spPr/>
        <p:txBody>
          <a:bodyPr/>
          <a:lstStyle/>
          <a:p>
            <a:fld id="{D2947CD7-6213-1949-B509-6D8C8DB745D8}" type="slidenum">
              <a:rPr lang="en-GB" smtClean="0"/>
              <a:t>‹#›</a:t>
            </a:fld>
            <a:endParaRPr lang="en-GB"/>
          </a:p>
        </p:txBody>
      </p:sp>
    </p:spTree>
    <p:extLst>
      <p:ext uri="{BB962C8B-B14F-4D97-AF65-F5344CB8AC3E}">
        <p14:creationId xmlns:p14="http://schemas.microsoft.com/office/powerpoint/2010/main" val="3412394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5567E-7C3C-B6F4-255B-523E435BC16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D409231-017A-0EB4-89A5-BFAC597AFE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FB2E466B-08B7-7213-393C-6366005F5B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26ADB24-E996-EA44-D7C9-75816C82A9E3}"/>
              </a:ext>
            </a:extLst>
          </p:cNvPr>
          <p:cNvSpPr>
            <a:spLocks noGrp="1"/>
          </p:cNvSpPr>
          <p:nvPr>
            <p:ph type="dt" sz="half" idx="10"/>
          </p:nvPr>
        </p:nvSpPr>
        <p:spPr/>
        <p:txBody>
          <a:bodyPr/>
          <a:lstStyle/>
          <a:p>
            <a:fld id="{5D04206B-69A1-984A-A311-5528BB5617D5}" type="datetime1">
              <a:rPr lang="de-CH" smtClean="0"/>
              <a:t>03.06.25</a:t>
            </a:fld>
            <a:endParaRPr lang="en-GB"/>
          </a:p>
        </p:txBody>
      </p:sp>
      <p:sp>
        <p:nvSpPr>
          <p:cNvPr id="6" name="Footer Placeholder 5">
            <a:extLst>
              <a:ext uri="{FF2B5EF4-FFF2-40B4-BE49-F238E27FC236}">
                <a16:creationId xmlns:a16="http://schemas.microsoft.com/office/drawing/2014/main" id="{F958968E-1EBA-C8F1-E067-D4DD49BB5DE6}"/>
              </a:ext>
            </a:extLst>
          </p:cNvPr>
          <p:cNvSpPr>
            <a:spLocks noGrp="1"/>
          </p:cNvSpPr>
          <p:nvPr>
            <p:ph type="ftr" sz="quarter" idx="11"/>
          </p:nvPr>
        </p:nvSpPr>
        <p:spPr/>
        <p:txBody>
          <a:bodyPr/>
          <a:lstStyle/>
          <a:p>
            <a:r>
              <a:rPr lang="en-GB"/>
              <a:t>M. Bajko CERN, H. Bajas GSI, N. Heredia CERN,  June 2025</a:t>
            </a:r>
          </a:p>
        </p:txBody>
      </p:sp>
      <p:sp>
        <p:nvSpPr>
          <p:cNvPr id="7" name="Slide Number Placeholder 6">
            <a:extLst>
              <a:ext uri="{FF2B5EF4-FFF2-40B4-BE49-F238E27FC236}">
                <a16:creationId xmlns:a16="http://schemas.microsoft.com/office/drawing/2014/main" id="{76FEC62D-D8A0-F300-ACCA-2FFD46B5F4F7}"/>
              </a:ext>
            </a:extLst>
          </p:cNvPr>
          <p:cNvSpPr>
            <a:spLocks noGrp="1"/>
          </p:cNvSpPr>
          <p:nvPr>
            <p:ph type="sldNum" sz="quarter" idx="12"/>
          </p:nvPr>
        </p:nvSpPr>
        <p:spPr/>
        <p:txBody>
          <a:bodyPr/>
          <a:lstStyle/>
          <a:p>
            <a:fld id="{D2947CD7-6213-1949-B509-6D8C8DB745D8}" type="slidenum">
              <a:rPr lang="en-GB" smtClean="0"/>
              <a:t>‹#›</a:t>
            </a:fld>
            <a:endParaRPr lang="en-GB"/>
          </a:p>
        </p:txBody>
      </p:sp>
    </p:spTree>
    <p:extLst>
      <p:ext uri="{BB962C8B-B14F-4D97-AF65-F5344CB8AC3E}">
        <p14:creationId xmlns:p14="http://schemas.microsoft.com/office/powerpoint/2010/main" val="4077876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191C7-0877-BDF1-4D66-CB3AA43D7F5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BF796927-EB06-BF45-2EE0-4FA52DE142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E3FAD7A-05F3-8B9C-E5B7-1CA7F63684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1B51E1D-BAAA-2EE5-2617-640FE29B663E}"/>
              </a:ext>
            </a:extLst>
          </p:cNvPr>
          <p:cNvSpPr>
            <a:spLocks noGrp="1"/>
          </p:cNvSpPr>
          <p:nvPr>
            <p:ph type="dt" sz="half" idx="10"/>
          </p:nvPr>
        </p:nvSpPr>
        <p:spPr/>
        <p:txBody>
          <a:bodyPr/>
          <a:lstStyle/>
          <a:p>
            <a:fld id="{1973E30F-19CA-6141-A170-09A26EC11ADE}" type="datetime1">
              <a:rPr lang="de-CH" smtClean="0"/>
              <a:t>03.06.25</a:t>
            </a:fld>
            <a:endParaRPr lang="en-GB"/>
          </a:p>
        </p:txBody>
      </p:sp>
      <p:sp>
        <p:nvSpPr>
          <p:cNvPr id="6" name="Footer Placeholder 5">
            <a:extLst>
              <a:ext uri="{FF2B5EF4-FFF2-40B4-BE49-F238E27FC236}">
                <a16:creationId xmlns:a16="http://schemas.microsoft.com/office/drawing/2014/main" id="{EE9CD3AE-47FF-DA3F-929D-80357A474EB6}"/>
              </a:ext>
            </a:extLst>
          </p:cNvPr>
          <p:cNvSpPr>
            <a:spLocks noGrp="1"/>
          </p:cNvSpPr>
          <p:nvPr>
            <p:ph type="ftr" sz="quarter" idx="11"/>
          </p:nvPr>
        </p:nvSpPr>
        <p:spPr/>
        <p:txBody>
          <a:bodyPr/>
          <a:lstStyle/>
          <a:p>
            <a:r>
              <a:rPr lang="en-GB"/>
              <a:t>M. Bajko CERN, H. Bajas GSI, N. Heredia CERN,  June 2025</a:t>
            </a:r>
          </a:p>
        </p:txBody>
      </p:sp>
      <p:sp>
        <p:nvSpPr>
          <p:cNvPr id="7" name="Slide Number Placeholder 6">
            <a:extLst>
              <a:ext uri="{FF2B5EF4-FFF2-40B4-BE49-F238E27FC236}">
                <a16:creationId xmlns:a16="http://schemas.microsoft.com/office/drawing/2014/main" id="{64E35D97-E9C2-D038-13DA-CD96BEBDFB80}"/>
              </a:ext>
            </a:extLst>
          </p:cNvPr>
          <p:cNvSpPr>
            <a:spLocks noGrp="1"/>
          </p:cNvSpPr>
          <p:nvPr>
            <p:ph type="sldNum" sz="quarter" idx="12"/>
          </p:nvPr>
        </p:nvSpPr>
        <p:spPr/>
        <p:txBody>
          <a:bodyPr/>
          <a:lstStyle/>
          <a:p>
            <a:fld id="{D2947CD7-6213-1949-B509-6D8C8DB745D8}" type="slidenum">
              <a:rPr lang="en-GB" smtClean="0"/>
              <a:t>‹#›</a:t>
            </a:fld>
            <a:endParaRPr lang="en-GB"/>
          </a:p>
        </p:txBody>
      </p:sp>
    </p:spTree>
    <p:extLst>
      <p:ext uri="{BB962C8B-B14F-4D97-AF65-F5344CB8AC3E}">
        <p14:creationId xmlns:p14="http://schemas.microsoft.com/office/powerpoint/2010/main" val="3566454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9C0689-ACE4-0420-180F-701A360004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18B64EE3-7E79-E3EE-4DF6-847090D141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D4A24AB-7B08-EFE4-6C86-2E80CD96B3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1CE9193-3925-9F44-A27E-552781D4AF7B}" type="datetime1">
              <a:rPr lang="de-CH" smtClean="0"/>
              <a:t>03.06.25</a:t>
            </a:fld>
            <a:endParaRPr lang="en-GB"/>
          </a:p>
        </p:txBody>
      </p:sp>
      <p:sp>
        <p:nvSpPr>
          <p:cNvPr id="5" name="Footer Placeholder 4">
            <a:extLst>
              <a:ext uri="{FF2B5EF4-FFF2-40B4-BE49-F238E27FC236}">
                <a16:creationId xmlns:a16="http://schemas.microsoft.com/office/drawing/2014/main" id="{E0DE553C-BF42-0F30-A537-BC61F2A1EE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GB"/>
              <a:t>M. Bajko CERN, H. Bajas GSI, N. Heredia CERN,  June 2025</a:t>
            </a:r>
          </a:p>
        </p:txBody>
      </p:sp>
      <p:sp>
        <p:nvSpPr>
          <p:cNvPr id="6" name="Slide Number Placeholder 5">
            <a:extLst>
              <a:ext uri="{FF2B5EF4-FFF2-40B4-BE49-F238E27FC236}">
                <a16:creationId xmlns:a16="http://schemas.microsoft.com/office/drawing/2014/main" id="{ADCF6264-D49F-97E9-D885-A9B6556219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2947CD7-6213-1949-B509-6D8C8DB745D8}" type="slidenum">
              <a:rPr lang="en-GB" smtClean="0"/>
              <a:t>‹#›</a:t>
            </a:fld>
            <a:endParaRPr lang="en-GB"/>
          </a:p>
        </p:txBody>
      </p:sp>
      <p:pic>
        <p:nvPicPr>
          <p:cNvPr id="3074" name="Picture 2" descr="CERN Logo and symbol, meaning, history, PNG, brand">
            <a:extLst>
              <a:ext uri="{FF2B5EF4-FFF2-40B4-BE49-F238E27FC236}">
                <a16:creationId xmlns:a16="http://schemas.microsoft.com/office/drawing/2014/main" id="{4A814D70-61F9-BCC2-0F69-DDEEF3336DF1}"/>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2465" y="5812167"/>
            <a:ext cx="1114270" cy="999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408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indico.cern.ch/event/1540071/"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indico.cern.ch/event/1281454/"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TIDM² x SC Magnets Lecture Series 2025">
            <a:extLst>
              <a:ext uri="{FF2B5EF4-FFF2-40B4-BE49-F238E27FC236}">
                <a16:creationId xmlns:a16="http://schemas.microsoft.com/office/drawing/2014/main" id="{9695EDCA-7FF7-15E1-147B-6DF738B894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9091" r="16885"/>
          <a:stretch>
            <a:fillRect/>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6" name="Content Placeholder 2">
            <a:extLst>
              <a:ext uri="{FF2B5EF4-FFF2-40B4-BE49-F238E27FC236}">
                <a16:creationId xmlns:a16="http://schemas.microsoft.com/office/drawing/2014/main" id="{5E823B9C-6F0B-6D04-8C7A-E414E41A69B6}"/>
              </a:ext>
            </a:extLst>
          </p:cNvPr>
          <p:cNvGraphicFramePr>
            <a:graphicFrameLocks noGrp="1"/>
          </p:cNvGraphicFramePr>
          <p:nvPr>
            <p:ph idx="1"/>
            <p:extLst>
              <p:ext uri="{D42A27DB-BD31-4B8C-83A1-F6EECF244321}">
                <p14:modId xmlns:p14="http://schemas.microsoft.com/office/powerpoint/2010/main" val="1799759870"/>
              </p:ext>
            </p:extLst>
          </p:nvPr>
        </p:nvGraphicFramePr>
        <p:xfrm>
          <a:off x="6663846" y="2885138"/>
          <a:ext cx="5287109" cy="27766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3496E1AE-03ED-E684-FB5B-046D747314FE}"/>
              </a:ext>
            </a:extLst>
          </p:cNvPr>
          <p:cNvSpPr txBox="1"/>
          <p:nvPr/>
        </p:nvSpPr>
        <p:spPr>
          <a:xfrm>
            <a:off x="345596" y="219372"/>
            <a:ext cx="3253389" cy="1569660"/>
          </a:xfrm>
          <a:prstGeom prst="rect">
            <a:avLst/>
          </a:prstGeom>
          <a:noFill/>
        </p:spPr>
        <p:txBody>
          <a:bodyPr wrap="square">
            <a:spAutoFit/>
          </a:bodyPr>
          <a:lstStyle/>
          <a:p>
            <a:r>
              <a:rPr lang="en-GB" sz="2400" b="1" dirty="0">
                <a:solidFill>
                  <a:srgbClr val="98AF3F"/>
                </a:solidFill>
                <a:hlinkClick r:id="rId8">
                  <a:extLst>
                    <a:ext uri="{A12FA001-AC4F-418D-AE19-62706E023703}">
                      <ahyp:hlinkClr xmlns:ahyp="http://schemas.microsoft.com/office/drawing/2018/hyperlinkcolor" val="tx"/>
                    </a:ext>
                  </a:extLst>
                </a:hlinkClick>
              </a:rPr>
              <a:t>TIDM² X SC MAGNETS LECTURE SERIES 2025</a:t>
            </a:r>
            <a:r>
              <a:rPr lang="en-GB" sz="2400" b="1" dirty="0">
                <a:solidFill>
                  <a:srgbClr val="98AF3F"/>
                </a:solidFill>
              </a:rPr>
              <a:t>: MODUS OPERANDI</a:t>
            </a:r>
          </a:p>
        </p:txBody>
      </p:sp>
      <p:sp>
        <p:nvSpPr>
          <p:cNvPr id="2" name="Footer Placeholder 1">
            <a:extLst>
              <a:ext uri="{FF2B5EF4-FFF2-40B4-BE49-F238E27FC236}">
                <a16:creationId xmlns:a16="http://schemas.microsoft.com/office/drawing/2014/main" id="{152B2BF8-DEDF-542A-7B55-8CE83C2DFF6F}"/>
              </a:ext>
            </a:extLst>
          </p:cNvPr>
          <p:cNvSpPr>
            <a:spLocks noGrp="1"/>
          </p:cNvSpPr>
          <p:nvPr>
            <p:ph type="ftr" sz="quarter" idx="11"/>
          </p:nvPr>
        </p:nvSpPr>
        <p:spPr/>
        <p:txBody>
          <a:bodyPr/>
          <a:lstStyle/>
          <a:p>
            <a:r>
              <a:rPr lang="en-GB"/>
              <a:t>M. Bajko CERN, H. Bajas GSI, N. Heredia CERN,  June 2025</a:t>
            </a:r>
          </a:p>
        </p:txBody>
      </p:sp>
    </p:spTree>
    <p:extLst>
      <p:ext uri="{BB962C8B-B14F-4D97-AF65-F5344CB8AC3E}">
        <p14:creationId xmlns:p14="http://schemas.microsoft.com/office/powerpoint/2010/main" val="3551040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1EBDDA4-A548-539E-5F4F-ACA0655184C1}"/>
              </a:ext>
            </a:extLst>
          </p:cNvPr>
          <p:cNvSpPr>
            <a:spLocks noGrp="1"/>
          </p:cNvSpPr>
          <p:nvPr>
            <p:ph idx="1"/>
          </p:nvPr>
        </p:nvSpPr>
        <p:spPr>
          <a:xfrm>
            <a:off x="726510" y="1416255"/>
            <a:ext cx="11361106" cy="4972833"/>
          </a:xfrm>
        </p:spPr>
        <p:txBody>
          <a:bodyPr>
            <a:normAutofit fontScale="92500" lnSpcReduction="20000"/>
          </a:bodyPr>
          <a:lstStyle/>
          <a:p>
            <a:pPr>
              <a:buNone/>
            </a:pPr>
            <a:r>
              <a:rPr lang="en-GB" sz="2400" dirty="0"/>
              <a:t>	We offer support for students who wish to obtain academic credit for their participation, provided their university agrees to recognize the training.</a:t>
            </a:r>
          </a:p>
          <a:p>
            <a:pPr>
              <a:buNone/>
            </a:pPr>
            <a:endParaRPr lang="en-GB" sz="2400" dirty="0"/>
          </a:p>
          <a:p>
            <a:r>
              <a:rPr lang="en-GB" sz="2400" dirty="0"/>
              <a:t>Attendance is tracked via Zoom for each participant. Upon request, we can issue a </a:t>
            </a:r>
            <a:r>
              <a:rPr lang="en-GB" sz="2400" b="1" dirty="0"/>
              <a:t>Certificate of Attendance</a:t>
            </a:r>
            <a:r>
              <a:rPr lang="en-GB" sz="2400" dirty="0"/>
              <a:t> directly to the university.</a:t>
            </a:r>
          </a:p>
          <a:p>
            <a:r>
              <a:rPr lang="en-GB" sz="2400" dirty="0"/>
              <a:t>Additionally, we provide a short exam consisting of </a:t>
            </a:r>
            <a:r>
              <a:rPr lang="en-GB" sz="2400" b="1" dirty="0"/>
              <a:t>two questions per lecture</a:t>
            </a:r>
            <a:r>
              <a:rPr lang="en-GB" sz="2400" dirty="0"/>
              <a:t>, made available on Indico for a </a:t>
            </a:r>
            <a:r>
              <a:rPr lang="en-GB" sz="2400" b="1" dirty="0"/>
              <a:t>48-hour window</a:t>
            </a:r>
            <a:r>
              <a:rPr lang="en-GB" sz="2400" dirty="0"/>
              <a:t>. Each participant can submit  his answer for the exam only once. If requested, your responses can be compiled and sent to you or your university for evaluation. </a:t>
            </a:r>
          </a:p>
          <a:p>
            <a:pPr marL="0" indent="0">
              <a:buNone/>
            </a:pPr>
            <a:endParaRPr lang="en-GB" sz="2400" i="1" dirty="0"/>
          </a:p>
          <a:p>
            <a:pPr marL="0" indent="0">
              <a:buNone/>
            </a:pPr>
            <a:r>
              <a:rPr lang="en-GB" sz="2400" i="1" dirty="0"/>
              <a:t>To be noted that in the 24h following the lecture we will upload on the indico page </a:t>
            </a:r>
            <a:r>
              <a:rPr lang="en-GB" sz="2400" b="1" i="1" dirty="0"/>
              <a:t>the record of the lecture</a:t>
            </a:r>
            <a:r>
              <a:rPr lang="en-GB" sz="2400" i="1" dirty="0"/>
              <a:t> and so complete the information provided by the lecturers via their slides. </a:t>
            </a:r>
          </a:p>
          <a:p>
            <a:pPr marL="0" indent="0">
              <a:buNone/>
            </a:pPr>
            <a:endParaRPr lang="en-GB" sz="2400" dirty="0"/>
          </a:p>
          <a:p>
            <a:pPr marL="0" indent="0">
              <a:buNone/>
            </a:pPr>
            <a:r>
              <a:rPr lang="en-GB" sz="2400" i="1" dirty="0"/>
              <a:t>We do </a:t>
            </a:r>
            <a:r>
              <a:rPr lang="en-GB" sz="2400" b="1" i="1" dirty="0"/>
              <a:t>not</a:t>
            </a:r>
            <a:r>
              <a:rPr lang="en-GB" sz="2400" i="1" dirty="0"/>
              <a:t> determine the number of credits, the required attendance 	rate, or the expected accuracy or completeness of the answers — these criteria are set solely by your university.</a:t>
            </a:r>
          </a:p>
        </p:txBody>
      </p:sp>
      <p:sp>
        <p:nvSpPr>
          <p:cNvPr id="4" name="Title 1">
            <a:extLst>
              <a:ext uri="{FF2B5EF4-FFF2-40B4-BE49-F238E27FC236}">
                <a16:creationId xmlns:a16="http://schemas.microsoft.com/office/drawing/2014/main" id="{F6F5CBF3-5D52-180A-9FC8-B8DF3A9EEBB8}"/>
              </a:ext>
            </a:extLst>
          </p:cNvPr>
          <p:cNvSpPr txBox="1">
            <a:spLocks/>
          </p:cNvSpPr>
          <p:nvPr/>
        </p:nvSpPr>
        <p:spPr>
          <a:xfrm>
            <a:off x="425886" y="312172"/>
            <a:ext cx="1153647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b="1" dirty="0"/>
              <a:t>THE EXAM FOR SUPPORT FOR ACADEMIC CREDITS</a:t>
            </a:r>
          </a:p>
          <a:p>
            <a:pPr algn="ctr"/>
            <a:br>
              <a:rPr lang="en-GB" sz="4000" b="1" dirty="0"/>
            </a:br>
            <a:endParaRPr lang="en-GB" sz="4000" b="1" dirty="0"/>
          </a:p>
        </p:txBody>
      </p:sp>
      <p:sp>
        <p:nvSpPr>
          <p:cNvPr id="2" name="Footer Placeholder 1">
            <a:extLst>
              <a:ext uri="{FF2B5EF4-FFF2-40B4-BE49-F238E27FC236}">
                <a16:creationId xmlns:a16="http://schemas.microsoft.com/office/drawing/2014/main" id="{51206C74-C0B9-91A9-65BE-2EA3E103F446}"/>
              </a:ext>
            </a:extLst>
          </p:cNvPr>
          <p:cNvSpPr>
            <a:spLocks noGrp="1"/>
          </p:cNvSpPr>
          <p:nvPr>
            <p:ph type="ftr" sz="quarter" idx="11"/>
          </p:nvPr>
        </p:nvSpPr>
        <p:spPr/>
        <p:txBody>
          <a:bodyPr/>
          <a:lstStyle/>
          <a:p>
            <a:r>
              <a:rPr lang="en-GB"/>
              <a:t>M. Bajko CERN, H. Bajas GSI, N. Heredia CERN,  June 2025</a:t>
            </a:r>
          </a:p>
        </p:txBody>
      </p:sp>
    </p:spTree>
    <p:extLst>
      <p:ext uri="{BB962C8B-B14F-4D97-AF65-F5344CB8AC3E}">
        <p14:creationId xmlns:p14="http://schemas.microsoft.com/office/powerpoint/2010/main" val="932034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E78A0C-CA62-DD01-A0A5-DEC80018F26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4F8AC5-74B9-F8AD-B7A0-FB1A143D0183}"/>
              </a:ext>
            </a:extLst>
          </p:cNvPr>
          <p:cNvSpPr>
            <a:spLocks noGrp="1"/>
          </p:cNvSpPr>
          <p:nvPr>
            <p:ph idx="1"/>
          </p:nvPr>
        </p:nvSpPr>
        <p:spPr>
          <a:xfrm>
            <a:off x="838200" y="1474896"/>
            <a:ext cx="10515600" cy="4351338"/>
          </a:xfrm>
        </p:spPr>
        <p:txBody>
          <a:bodyPr>
            <a:noAutofit/>
          </a:bodyPr>
          <a:lstStyle/>
          <a:p>
            <a:pPr marL="0" indent="0">
              <a:buNone/>
            </a:pPr>
            <a:r>
              <a:rPr lang="en-GB" sz="2200" dirty="0"/>
              <a:t>We are committed to continuously improving our training, and we need your help to do so.  At the end of the 22 lectures, we kindly ask you to complete a short survey totally anonym:</a:t>
            </a:r>
          </a:p>
          <a:p>
            <a:pPr marL="0" indent="0">
              <a:buNone/>
            </a:pPr>
            <a:endParaRPr lang="en-GB" sz="2200" dirty="0"/>
          </a:p>
          <a:p>
            <a:r>
              <a:rPr lang="en-GB" sz="2200" dirty="0"/>
              <a:t>List the three most interesting subjects</a:t>
            </a:r>
          </a:p>
          <a:p>
            <a:r>
              <a:rPr lang="en-GB" sz="2200" dirty="0"/>
              <a:t>Name your three favourite lecturers</a:t>
            </a:r>
          </a:p>
          <a:p>
            <a:r>
              <a:rPr lang="en-GB" sz="2200" dirty="0"/>
              <a:t>Share your opinion on the timing of the sessions</a:t>
            </a:r>
          </a:p>
          <a:p>
            <a:r>
              <a:rPr lang="en-GB" sz="2200" dirty="0"/>
              <a:t>Suggest any new topics you would like to see covered in future lectures</a:t>
            </a:r>
          </a:p>
          <a:p>
            <a:r>
              <a:rPr lang="en-GB" sz="2200" dirty="0"/>
              <a:t>Provide any additional feedback you may have</a:t>
            </a:r>
          </a:p>
          <a:p>
            <a:pPr marL="0" indent="0">
              <a:buNone/>
            </a:pPr>
            <a:endParaRPr lang="en-GB" sz="2200" dirty="0"/>
          </a:p>
          <a:p>
            <a:pPr marL="0" indent="0">
              <a:buNone/>
            </a:pPr>
            <a:r>
              <a:rPr lang="en-GB" sz="2200" dirty="0"/>
              <a:t>Thank you for helping us improve!</a:t>
            </a:r>
          </a:p>
        </p:txBody>
      </p:sp>
      <p:sp>
        <p:nvSpPr>
          <p:cNvPr id="4" name="Title 1">
            <a:extLst>
              <a:ext uri="{FF2B5EF4-FFF2-40B4-BE49-F238E27FC236}">
                <a16:creationId xmlns:a16="http://schemas.microsoft.com/office/drawing/2014/main" id="{4BCBB133-7ECC-6FBA-D3A2-79327921DB04}"/>
              </a:ext>
            </a:extLst>
          </p:cNvPr>
          <p:cNvSpPr txBox="1">
            <a:spLocks/>
          </p:cNvSpPr>
          <p:nvPr/>
        </p:nvSpPr>
        <p:spPr>
          <a:xfrm>
            <a:off x="838200" y="1493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b="1" dirty="0"/>
              <a:t>THE SURVEY</a:t>
            </a:r>
          </a:p>
        </p:txBody>
      </p:sp>
      <p:sp>
        <p:nvSpPr>
          <p:cNvPr id="2" name="Footer Placeholder 1">
            <a:extLst>
              <a:ext uri="{FF2B5EF4-FFF2-40B4-BE49-F238E27FC236}">
                <a16:creationId xmlns:a16="http://schemas.microsoft.com/office/drawing/2014/main" id="{7B4A523C-DB0D-5438-4742-D6C34CE2F928}"/>
              </a:ext>
            </a:extLst>
          </p:cNvPr>
          <p:cNvSpPr>
            <a:spLocks noGrp="1"/>
          </p:cNvSpPr>
          <p:nvPr>
            <p:ph type="ftr" sz="quarter" idx="11"/>
          </p:nvPr>
        </p:nvSpPr>
        <p:spPr/>
        <p:txBody>
          <a:bodyPr/>
          <a:lstStyle/>
          <a:p>
            <a:r>
              <a:rPr lang="en-GB"/>
              <a:t>M. Bajko CERN, H. Bajas GSI, N. Heredia CERN,  June 2025</a:t>
            </a:r>
          </a:p>
        </p:txBody>
      </p:sp>
    </p:spTree>
    <p:extLst>
      <p:ext uri="{BB962C8B-B14F-4D97-AF65-F5344CB8AC3E}">
        <p14:creationId xmlns:p14="http://schemas.microsoft.com/office/powerpoint/2010/main" val="328537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833EA-4461-6C9C-52E0-E9D723F187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7E98B2-4E20-B8C2-3454-9792C0AB0F3C}"/>
              </a:ext>
            </a:extLst>
          </p:cNvPr>
          <p:cNvSpPr>
            <a:spLocks noGrp="1"/>
          </p:cNvSpPr>
          <p:nvPr>
            <p:ph type="title"/>
          </p:nvPr>
        </p:nvSpPr>
        <p:spPr/>
        <p:txBody>
          <a:bodyPr>
            <a:normAutofit/>
          </a:bodyPr>
          <a:lstStyle/>
          <a:p>
            <a:r>
              <a:rPr lang="en-GB" sz="4000" b="1" dirty="0"/>
              <a:t>STATISTICS</a:t>
            </a:r>
          </a:p>
        </p:txBody>
      </p:sp>
      <p:sp>
        <p:nvSpPr>
          <p:cNvPr id="3" name="Footer Placeholder 2">
            <a:extLst>
              <a:ext uri="{FF2B5EF4-FFF2-40B4-BE49-F238E27FC236}">
                <a16:creationId xmlns:a16="http://schemas.microsoft.com/office/drawing/2014/main" id="{89283D7F-7E99-8498-D4F4-DBEEE6E36930}"/>
              </a:ext>
            </a:extLst>
          </p:cNvPr>
          <p:cNvSpPr>
            <a:spLocks noGrp="1"/>
          </p:cNvSpPr>
          <p:nvPr>
            <p:ph type="ftr" sz="quarter" idx="11"/>
          </p:nvPr>
        </p:nvSpPr>
        <p:spPr/>
        <p:txBody>
          <a:bodyPr/>
          <a:lstStyle/>
          <a:p>
            <a:r>
              <a:rPr lang="en-GB"/>
              <a:t>M. Bajko CERN, H. Bajas GSI, N. Heredia CERN,  June 2025</a:t>
            </a:r>
          </a:p>
        </p:txBody>
      </p:sp>
      <p:pic>
        <p:nvPicPr>
          <p:cNvPr id="5" name="Picture 4" descr="A close-up of a color palette&#10;&#10;AI-generated content may be incorrect.">
            <a:extLst>
              <a:ext uri="{FF2B5EF4-FFF2-40B4-BE49-F238E27FC236}">
                <a16:creationId xmlns:a16="http://schemas.microsoft.com/office/drawing/2014/main" id="{601FF987-E460-CA78-EC14-70D4CBF86315}"/>
              </a:ext>
            </a:extLst>
          </p:cNvPr>
          <p:cNvPicPr>
            <a:picLocks noChangeAspect="1"/>
          </p:cNvPicPr>
          <p:nvPr/>
        </p:nvPicPr>
        <p:blipFill>
          <a:blip r:embed="rId2"/>
          <a:stretch>
            <a:fillRect/>
          </a:stretch>
        </p:blipFill>
        <p:spPr>
          <a:xfrm>
            <a:off x="158483" y="1386639"/>
            <a:ext cx="11875034" cy="4409478"/>
          </a:xfrm>
          <a:prstGeom prst="rect">
            <a:avLst/>
          </a:prstGeom>
        </p:spPr>
      </p:pic>
    </p:spTree>
    <p:extLst>
      <p:ext uri="{BB962C8B-B14F-4D97-AF65-F5344CB8AC3E}">
        <p14:creationId xmlns:p14="http://schemas.microsoft.com/office/powerpoint/2010/main" val="4094937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D1E9A-447D-B719-52C7-A2A69184DBFD}"/>
              </a:ext>
            </a:extLst>
          </p:cNvPr>
          <p:cNvSpPr>
            <a:spLocks noGrp="1"/>
          </p:cNvSpPr>
          <p:nvPr>
            <p:ph type="title"/>
          </p:nvPr>
        </p:nvSpPr>
        <p:spPr/>
        <p:txBody>
          <a:bodyPr>
            <a:normAutofit/>
          </a:bodyPr>
          <a:lstStyle/>
          <a:p>
            <a:r>
              <a:rPr lang="en-GB" sz="4000" b="1" dirty="0"/>
              <a:t>STATISTICS</a:t>
            </a:r>
          </a:p>
        </p:txBody>
      </p:sp>
      <p:pic>
        <p:nvPicPr>
          <p:cNvPr id="4" name="Picture 3" descr="A graph with a red line&#10;&#10;AI-generated content may be incorrect.">
            <a:extLst>
              <a:ext uri="{FF2B5EF4-FFF2-40B4-BE49-F238E27FC236}">
                <a16:creationId xmlns:a16="http://schemas.microsoft.com/office/drawing/2014/main" id="{31A2F99D-D1C5-E797-330D-08610C09491B}"/>
              </a:ext>
            </a:extLst>
          </p:cNvPr>
          <p:cNvPicPr>
            <a:picLocks noChangeAspect="1"/>
          </p:cNvPicPr>
          <p:nvPr/>
        </p:nvPicPr>
        <p:blipFill>
          <a:blip r:embed="rId2"/>
          <a:stretch>
            <a:fillRect/>
          </a:stretch>
        </p:blipFill>
        <p:spPr>
          <a:xfrm>
            <a:off x="979299" y="1207894"/>
            <a:ext cx="10374501" cy="5284981"/>
          </a:xfrm>
          <a:prstGeom prst="rect">
            <a:avLst/>
          </a:prstGeom>
        </p:spPr>
      </p:pic>
      <p:pic>
        <p:nvPicPr>
          <p:cNvPr id="6" name="Picture 5" descr="A blue and red circle with text&#10;&#10;AI-generated content may be incorrect.">
            <a:extLst>
              <a:ext uri="{FF2B5EF4-FFF2-40B4-BE49-F238E27FC236}">
                <a16:creationId xmlns:a16="http://schemas.microsoft.com/office/drawing/2014/main" id="{7F13B3FC-01B5-B94F-5F9C-AA553C627F1B}"/>
              </a:ext>
            </a:extLst>
          </p:cNvPr>
          <p:cNvPicPr>
            <a:picLocks noChangeAspect="1"/>
          </p:cNvPicPr>
          <p:nvPr/>
        </p:nvPicPr>
        <p:blipFill>
          <a:blip r:embed="rId3"/>
          <a:stretch>
            <a:fillRect/>
          </a:stretch>
        </p:blipFill>
        <p:spPr>
          <a:xfrm>
            <a:off x="7422246" y="365125"/>
            <a:ext cx="4670108" cy="4144297"/>
          </a:xfrm>
          <a:prstGeom prst="rect">
            <a:avLst/>
          </a:prstGeom>
        </p:spPr>
      </p:pic>
      <p:sp>
        <p:nvSpPr>
          <p:cNvPr id="9" name="Footer Placeholder 8">
            <a:extLst>
              <a:ext uri="{FF2B5EF4-FFF2-40B4-BE49-F238E27FC236}">
                <a16:creationId xmlns:a16="http://schemas.microsoft.com/office/drawing/2014/main" id="{E1C1DFBD-3AAB-D9A9-B3B6-ABAC7F670251}"/>
              </a:ext>
            </a:extLst>
          </p:cNvPr>
          <p:cNvSpPr>
            <a:spLocks noGrp="1"/>
          </p:cNvSpPr>
          <p:nvPr>
            <p:ph type="ftr" sz="quarter" idx="11"/>
          </p:nvPr>
        </p:nvSpPr>
        <p:spPr/>
        <p:txBody>
          <a:bodyPr/>
          <a:lstStyle/>
          <a:p>
            <a:r>
              <a:rPr lang="en-GB"/>
              <a:t>M. Bajko CERN, H. Bajas GSI, N. Heredia CERN,  June 2025</a:t>
            </a:r>
          </a:p>
        </p:txBody>
      </p:sp>
      <p:pic>
        <p:nvPicPr>
          <p:cNvPr id="5" name="Picture 4" descr="A blue and red circle with white text&#10;&#10;AI-generated content may be incorrect.">
            <a:extLst>
              <a:ext uri="{FF2B5EF4-FFF2-40B4-BE49-F238E27FC236}">
                <a16:creationId xmlns:a16="http://schemas.microsoft.com/office/drawing/2014/main" id="{309A85F6-730B-2034-D43E-22A7CAAB528D}"/>
              </a:ext>
            </a:extLst>
          </p:cNvPr>
          <p:cNvPicPr>
            <a:picLocks noChangeAspect="1"/>
          </p:cNvPicPr>
          <p:nvPr/>
        </p:nvPicPr>
        <p:blipFill>
          <a:blip r:embed="rId4"/>
          <a:stretch>
            <a:fillRect/>
          </a:stretch>
        </p:blipFill>
        <p:spPr>
          <a:xfrm>
            <a:off x="3341077" y="1266509"/>
            <a:ext cx="4319954" cy="4509641"/>
          </a:xfrm>
          <a:prstGeom prst="rect">
            <a:avLst/>
          </a:prstGeom>
        </p:spPr>
      </p:pic>
    </p:spTree>
    <p:extLst>
      <p:ext uri="{BB962C8B-B14F-4D97-AF65-F5344CB8AC3E}">
        <p14:creationId xmlns:p14="http://schemas.microsoft.com/office/powerpoint/2010/main" val="597142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0A476-0814-DBCC-1F9D-AF85CDEF3402}"/>
              </a:ext>
            </a:extLst>
          </p:cNvPr>
          <p:cNvSpPr>
            <a:spLocks noGrp="1"/>
          </p:cNvSpPr>
          <p:nvPr>
            <p:ph type="title"/>
          </p:nvPr>
        </p:nvSpPr>
        <p:spPr>
          <a:xfrm>
            <a:off x="4996841" y="505673"/>
            <a:ext cx="3520858" cy="737165"/>
          </a:xfrm>
        </p:spPr>
        <p:txBody>
          <a:bodyPr>
            <a:normAutofit/>
          </a:bodyPr>
          <a:lstStyle/>
          <a:p>
            <a:r>
              <a:rPr lang="en-GB" sz="4000" b="1" dirty="0"/>
              <a:t>THANKS</a:t>
            </a:r>
            <a:r>
              <a:rPr lang="en-GB" b="1" dirty="0"/>
              <a:t> </a:t>
            </a:r>
          </a:p>
        </p:txBody>
      </p:sp>
      <p:sp>
        <p:nvSpPr>
          <p:cNvPr id="3" name="Content Placeholder 2">
            <a:extLst>
              <a:ext uri="{FF2B5EF4-FFF2-40B4-BE49-F238E27FC236}">
                <a16:creationId xmlns:a16="http://schemas.microsoft.com/office/drawing/2014/main" id="{350B979E-7DA0-CE4C-E459-578D6703C662}"/>
              </a:ext>
            </a:extLst>
          </p:cNvPr>
          <p:cNvSpPr>
            <a:spLocks noGrp="1"/>
          </p:cNvSpPr>
          <p:nvPr>
            <p:ph idx="1"/>
          </p:nvPr>
        </p:nvSpPr>
        <p:spPr>
          <a:xfrm>
            <a:off x="838200" y="1825625"/>
            <a:ext cx="10515600" cy="2846583"/>
          </a:xfrm>
        </p:spPr>
        <p:txBody>
          <a:bodyPr/>
          <a:lstStyle/>
          <a:p>
            <a:pPr algn="ctr"/>
            <a:r>
              <a:rPr lang="en-GB" dirty="0"/>
              <a:t>Thank you to all </a:t>
            </a:r>
            <a:r>
              <a:rPr lang="en-GB" b="1" dirty="0"/>
              <a:t>the lecturers </a:t>
            </a:r>
            <a:r>
              <a:rPr lang="en-GB" dirty="0"/>
              <a:t>who generously accepted to dedicate their time </a:t>
            </a:r>
            <a:r>
              <a:rPr lang="en-GB" b="1" dirty="0"/>
              <a:t>voluntarily</a:t>
            </a:r>
            <a:r>
              <a:rPr lang="en-GB" dirty="0"/>
              <a:t>.</a:t>
            </a:r>
          </a:p>
          <a:p>
            <a:pPr algn="ctr"/>
            <a:endParaRPr lang="en-GB" dirty="0"/>
          </a:p>
          <a:p>
            <a:pPr algn="ctr"/>
            <a:r>
              <a:rPr lang="en-GB" dirty="0"/>
              <a:t>Thank you to all </a:t>
            </a:r>
            <a:r>
              <a:rPr lang="en-GB" b="1" dirty="0"/>
              <a:t>the participants </a:t>
            </a:r>
            <a:r>
              <a:rPr lang="en-GB" dirty="0"/>
              <a:t>for </a:t>
            </a:r>
            <a:r>
              <a:rPr lang="en-GB" b="1" dirty="0"/>
              <a:t>showing</a:t>
            </a:r>
            <a:r>
              <a:rPr lang="en-GB" dirty="0"/>
              <a:t> your </a:t>
            </a:r>
            <a:r>
              <a:rPr lang="en-GB" b="1" dirty="0"/>
              <a:t>interest</a:t>
            </a:r>
            <a:r>
              <a:rPr lang="en-GB" dirty="0"/>
              <a:t> — your engagement justifies the effort we put into making this happen.</a:t>
            </a:r>
          </a:p>
        </p:txBody>
      </p:sp>
      <p:sp>
        <p:nvSpPr>
          <p:cNvPr id="4" name="Footer Placeholder 3">
            <a:extLst>
              <a:ext uri="{FF2B5EF4-FFF2-40B4-BE49-F238E27FC236}">
                <a16:creationId xmlns:a16="http://schemas.microsoft.com/office/drawing/2014/main" id="{BE91A59E-ACC6-8BB0-3D1D-03AC4FEFE857}"/>
              </a:ext>
            </a:extLst>
          </p:cNvPr>
          <p:cNvSpPr>
            <a:spLocks noGrp="1"/>
          </p:cNvSpPr>
          <p:nvPr>
            <p:ph type="ftr" sz="quarter" idx="11"/>
          </p:nvPr>
        </p:nvSpPr>
        <p:spPr/>
        <p:txBody>
          <a:bodyPr/>
          <a:lstStyle/>
          <a:p>
            <a:r>
              <a:rPr lang="en-GB"/>
              <a:t>M. Bajko CERN, H. Bajas GSI, N. Heredia CERN,  June 2025</a:t>
            </a:r>
          </a:p>
        </p:txBody>
      </p:sp>
    </p:spTree>
    <p:extLst>
      <p:ext uri="{BB962C8B-B14F-4D97-AF65-F5344CB8AC3E}">
        <p14:creationId xmlns:p14="http://schemas.microsoft.com/office/powerpoint/2010/main" val="1074248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FA723-71AD-1440-6E6C-F2D75EC7D0EC}"/>
              </a:ext>
            </a:extLst>
          </p:cNvPr>
          <p:cNvSpPr>
            <a:spLocks noGrp="1"/>
          </p:cNvSpPr>
          <p:nvPr>
            <p:ph type="title"/>
          </p:nvPr>
        </p:nvSpPr>
        <p:spPr>
          <a:xfrm>
            <a:off x="838200" y="500062"/>
            <a:ext cx="10515600" cy="1325563"/>
          </a:xfrm>
        </p:spPr>
        <p:txBody>
          <a:bodyPr>
            <a:normAutofit/>
          </a:bodyPr>
          <a:lstStyle/>
          <a:p>
            <a:pPr algn="ctr"/>
            <a:r>
              <a:rPr lang="en-GB" sz="4000" b="1" dirty="0"/>
              <a:t>THE ORIGIN OF THE LECTURE </a:t>
            </a:r>
          </a:p>
        </p:txBody>
      </p:sp>
      <p:sp>
        <p:nvSpPr>
          <p:cNvPr id="3" name="Content Placeholder 2">
            <a:extLst>
              <a:ext uri="{FF2B5EF4-FFF2-40B4-BE49-F238E27FC236}">
                <a16:creationId xmlns:a16="http://schemas.microsoft.com/office/drawing/2014/main" id="{A655CC8A-29C9-20C2-E511-3B91D0858503}"/>
              </a:ext>
            </a:extLst>
          </p:cNvPr>
          <p:cNvSpPr>
            <a:spLocks noGrp="1"/>
          </p:cNvSpPr>
          <p:nvPr>
            <p:ph idx="1"/>
          </p:nvPr>
        </p:nvSpPr>
        <p:spPr>
          <a:xfrm>
            <a:off x="838200" y="1825625"/>
            <a:ext cx="10515600" cy="4117975"/>
          </a:xfrm>
        </p:spPr>
        <p:txBody>
          <a:bodyPr>
            <a:normAutofit fontScale="77500" lnSpcReduction="20000"/>
          </a:bodyPr>
          <a:lstStyle/>
          <a:p>
            <a:pPr marL="0" indent="0" algn="just">
              <a:buNone/>
            </a:pPr>
            <a:r>
              <a:rPr lang="en-GB" dirty="0"/>
              <a:t>The SMTF Workshop aims to foster collaboration, coordination, and progress in the field of superconducting magnet testing, with a particular focus on aligning test capabilities with the evolving needs of major scientific projects. The workshop’s original mission was to assess the status, identify necessary upgrades, and ensure the readiness of global test facilities for superconducting magnets.</a:t>
            </a:r>
          </a:p>
          <a:p>
            <a:pPr marL="0" indent="0" algn="just">
              <a:buNone/>
            </a:pPr>
            <a:endParaRPr lang="en-GB" dirty="0"/>
          </a:p>
          <a:p>
            <a:pPr marL="0" indent="0" algn="just">
              <a:buNone/>
            </a:pPr>
            <a:r>
              <a:rPr lang="en-GB" dirty="0"/>
              <a:t>Since its launch in 2016, five editions of the workshop have been held. Over time, the scope has expanded to include measurement methods and diagnostics, which have become a structural component of the event. This evolution has encouraged the exchange of innovative techniques within the community. </a:t>
            </a:r>
          </a:p>
          <a:p>
            <a:pPr marL="0" indent="0" algn="just">
              <a:buNone/>
            </a:pPr>
            <a:endParaRPr lang="en-GB" dirty="0"/>
          </a:p>
          <a:p>
            <a:pPr marL="0" indent="0" algn="just">
              <a:buNone/>
            </a:pPr>
            <a:r>
              <a:rPr lang="en-GB" dirty="0"/>
              <a:t>As a result, the focus on classical measurement methods has been reduced—these are now considered more appropriate for dedicated training sessions rather than for workshop presentations.</a:t>
            </a:r>
          </a:p>
          <a:p>
            <a:pPr marL="0" indent="0" algn="just">
              <a:buNone/>
            </a:pPr>
            <a:endParaRPr lang="en-GB" dirty="0"/>
          </a:p>
        </p:txBody>
      </p:sp>
      <p:sp>
        <p:nvSpPr>
          <p:cNvPr id="4" name="Footer Placeholder 3">
            <a:extLst>
              <a:ext uri="{FF2B5EF4-FFF2-40B4-BE49-F238E27FC236}">
                <a16:creationId xmlns:a16="http://schemas.microsoft.com/office/drawing/2014/main" id="{7725C6F0-72A7-5F1C-7725-A773A47245A0}"/>
              </a:ext>
            </a:extLst>
          </p:cNvPr>
          <p:cNvSpPr>
            <a:spLocks noGrp="1"/>
          </p:cNvSpPr>
          <p:nvPr>
            <p:ph type="ftr" sz="quarter" idx="11"/>
          </p:nvPr>
        </p:nvSpPr>
        <p:spPr/>
        <p:txBody>
          <a:bodyPr/>
          <a:lstStyle/>
          <a:p>
            <a:r>
              <a:rPr lang="en-GB"/>
              <a:t>M. Bajko CERN, H. Bajas GSI, N. Heredia CERN,  June 2025</a:t>
            </a:r>
          </a:p>
        </p:txBody>
      </p:sp>
    </p:spTree>
    <p:extLst>
      <p:ext uri="{BB962C8B-B14F-4D97-AF65-F5344CB8AC3E}">
        <p14:creationId xmlns:p14="http://schemas.microsoft.com/office/powerpoint/2010/main" val="2338535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C127FA-DCC9-96F3-DDD9-5CDD89EEE3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206ED3-DBEA-F518-E7C6-CACC38B93425}"/>
              </a:ext>
            </a:extLst>
          </p:cNvPr>
          <p:cNvSpPr>
            <a:spLocks noGrp="1"/>
          </p:cNvSpPr>
          <p:nvPr>
            <p:ph type="title"/>
          </p:nvPr>
        </p:nvSpPr>
        <p:spPr>
          <a:xfrm>
            <a:off x="838200" y="270408"/>
            <a:ext cx="10515600" cy="1325563"/>
          </a:xfrm>
        </p:spPr>
        <p:txBody>
          <a:bodyPr>
            <a:normAutofit/>
          </a:bodyPr>
          <a:lstStyle/>
          <a:p>
            <a:pPr algn="ctr"/>
            <a:r>
              <a:rPr lang="en-GB" sz="4000" b="1" dirty="0"/>
              <a:t>THE GOAL OF THE LECTURES</a:t>
            </a:r>
            <a:br>
              <a:rPr lang="en-GB" sz="4000" b="1" dirty="0"/>
            </a:br>
            <a:endParaRPr lang="en-GB" sz="4000" b="1" dirty="0"/>
          </a:p>
        </p:txBody>
      </p:sp>
      <p:sp>
        <p:nvSpPr>
          <p:cNvPr id="3" name="Content Placeholder 2">
            <a:extLst>
              <a:ext uri="{FF2B5EF4-FFF2-40B4-BE49-F238E27FC236}">
                <a16:creationId xmlns:a16="http://schemas.microsoft.com/office/drawing/2014/main" id="{8449F56C-3A3A-9C36-5245-A61DB31F2A6B}"/>
              </a:ext>
            </a:extLst>
          </p:cNvPr>
          <p:cNvSpPr>
            <a:spLocks noGrp="1"/>
          </p:cNvSpPr>
          <p:nvPr>
            <p:ph idx="1"/>
          </p:nvPr>
        </p:nvSpPr>
        <p:spPr>
          <a:xfrm>
            <a:off x="739037" y="1390389"/>
            <a:ext cx="10835012" cy="4534421"/>
          </a:xfrm>
        </p:spPr>
        <p:txBody>
          <a:bodyPr>
            <a:noAutofit/>
          </a:bodyPr>
          <a:lstStyle/>
          <a:p>
            <a:pPr marL="0" indent="0" algn="just">
              <a:buNone/>
            </a:pPr>
            <a:r>
              <a:rPr lang="en-GB" sz="2200" dirty="0"/>
              <a:t>To address this gap, I proposed and helped organize a lecture series in 2023 </a:t>
            </a:r>
            <a:r>
              <a:rPr lang="en-GB" sz="2200" dirty="0">
                <a:effectLst/>
              </a:rPr>
              <a:t>(</a:t>
            </a:r>
            <a:r>
              <a:rPr lang="en-GB" sz="2200" dirty="0">
                <a:solidFill>
                  <a:schemeClr val="accent2"/>
                </a:solidFill>
                <a:effectLst/>
                <a:hlinkClick r:id="rId2">
                  <a:extLst>
                    <a:ext uri="{A12FA001-AC4F-418D-AE19-62706E023703}">
                      <ahyp:hlinkClr xmlns:ahyp="http://schemas.microsoft.com/office/drawing/2018/hyperlinkcolor" val="tx"/>
                    </a:ext>
                  </a:extLst>
                </a:hlinkClick>
              </a:rPr>
              <a:t>link</a:t>
            </a:r>
            <a:r>
              <a:rPr lang="en-GB" sz="2200" dirty="0">
                <a:effectLst/>
              </a:rPr>
              <a:t>)</a:t>
            </a:r>
            <a:r>
              <a:rPr lang="en-GB" sz="2200" dirty="0">
                <a:solidFill>
                  <a:schemeClr val="accent2"/>
                </a:solidFill>
                <a:effectLst/>
              </a:rPr>
              <a:t>, </a:t>
            </a:r>
            <a:r>
              <a:rPr lang="en-GB" sz="2200" dirty="0"/>
              <a:t> aimed at newcomers, technicians, and anyone interested in gaining a deeper understanding of test stands and diagnostic techniques.</a:t>
            </a:r>
          </a:p>
          <a:p>
            <a:pPr marL="0" indent="0" algn="just">
              <a:buNone/>
            </a:pPr>
            <a:endParaRPr lang="en-GB" sz="2200" dirty="0"/>
          </a:p>
          <a:p>
            <a:pPr marL="0" indent="0" algn="just">
              <a:buNone/>
            </a:pPr>
            <a:r>
              <a:rPr lang="en-GB" sz="2200" dirty="0"/>
              <a:t>Working in a superconducting magnet test stand is a demanding and multidisciplinary task, with no established formal training currently available. This lecture series offers a unique opportunity for those looking to reorient their careers or to gain valuable insight into the challenges, of this specialized field or just improve their knowledge in the different domains presented by experts.</a:t>
            </a:r>
          </a:p>
          <a:p>
            <a:pPr marL="0" indent="0" algn="just">
              <a:buNone/>
            </a:pPr>
            <a:endParaRPr lang="en-GB" sz="2200" dirty="0"/>
          </a:p>
          <a:p>
            <a:pPr marL="0" indent="0" algn="just">
              <a:buNone/>
            </a:pPr>
            <a:r>
              <a:rPr lang="en-GB" sz="2200" dirty="0"/>
              <a:t>For this series of 22 lectures, speakers from worldwide laboratories : ASIPP, CEA, CERN, CFS, EPFL, FNAL, IFJ PAN, IPP CAS, LBNL, ORNL, PSI, Pennsylvania State University, PSFC MIT, Tampere University  will help us to learn and deepen our knowledge related to Superconducting Magnet Testing. </a:t>
            </a:r>
          </a:p>
        </p:txBody>
      </p:sp>
      <p:sp>
        <p:nvSpPr>
          <p:cNvPr id="4" name="Footer Placeholder 3">
            <a:extLst>
              <a:ext uri="{FF2B5EF4-FFF2-40B4-BE49-F238E27FC236}">
                <a16:creationId xmlns:a16="http://schemas.microsoft.com/office/drawing/2014/main" id="{C9A5B1C4-D5FE-6A84-30AE-999467CE16F9}"/>
              </a:ext>
            </a:extLst>
          </p:cNvPr>
          <p:cNvSpPr>
            <a:spLocks noGrp="1"/>
          </p:cNvSpPr>
          <p:nvPr>
            <p:ph type="ftr" sz="quarter" idx="11"/>
          </p:nvPr>
        </p:nvSpPr>
        <p:spPr/>
        <p:txBody>
          <a:bodyPr/>
          <a:lstStyle/>
          <a:p>
            <a:r>
              <a:rPr lang="en-GB"/>
              <a:t>M. Bajko CERN, H. Bajas GSI, N. Heredia CERN,  June 2025</a:t>
            </a:r>
          </a:p>
        </p:txBody>
      </p:sp>
    </p:spTree>
    <p:extLst>
      <p:ext uri="{BB962C8B-B14F-4D97-AF65-F5344CB8AC3E}">
        <p14:creationId xmlns:p14="http://schemas.microsoft.com/office/powerpoint/2010/main" val="115179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E146CB-045A-A4D6-0294-FA6D58EC1E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FCC41E-422E-EDDE-1A86-93560DBC4290}"/>
              </a:ext>
            </a:extLst>
          </p:cNvPr>
          <p:cNvSpPr>
            <a:spLocks noGrp="1"/>
          </p:cNvSpPr>
          <p:nvPr>
            <p:ph type="title"/>
          </p:nvPr>
        </p:nvSpPr>
        <p:spPr>
          <a:xfrm>
            <a:off x="921970" y="270554"/>
            <a:ext cx="5439991" cy="942975"/>
          </a:xfrm>
        </p:spPr>
        <p:txBody>
          <a:bodyPr anchor="b">
            <a:normAutofit fontScale="90000"/>
          </a:bodyPr>
          <a:lstStyle/>
          <a:p>
            <a:r>
              <a:rPr lang="en-GB" sz="4000" b="1" dirty="0"/>
              <a:t>THE ORGANISING TEAM</a:t>
            </a:r>
            <a:br>
              <a:rPr lang="en-GB" b="1" dirty="0"/>
            </a:br>
            <a:endParaRPr lang="en-GB" b="1" dirty="0"/>
          </a:p>
        </p:txBody>
      </p:sp>
      <p:sp>
        <p:nvSpPr>
          <p:cNvPr id="12" name="TextBox 11">
            <a:extLst>
              <a:ext uri="{FF2B5EF4-FFF2-40B4-BE49-F238E27FC236}">
                <a16:creationId xmlns:a16="http://schemas.microsoft.com/office/drawing/2014/main" id="{15AB7FFE-8FA0-D593-1839-CBC62A739956}"/>
              </a:ext>
            </a:extLst>
          </p:cNvPr>
          <p:cNvSpPr txBox="1"/>
          <p:nvPr/>
        </p:nvSpPr>
        <p:spPr>
          <a:xfrm>
            <a:off x="1091340" y="3448125"/>
            <a:ext cx="2639292" cy="3139321"/>
          </a:xfrm>
          <a:prstGeom prst="rect">
            <a:avLst/>
          </a:prstGeom>
          <a:noFill/>
        </p:spPr>
        <p:txBody>
          <a:bodyPr wrap="square" rtlCol="0">
            <a:spAutoFit/>
          </a:bodyPr>
          <a:lstStyle/>
          <a:p>
            <a:pPr marL="285750" indent="-285750">
              <a:buFont typeface="Arial" panose="020B0604020202020204" pitchFamily="34" charset="0"/>
              <a:buChar char="•"/>
            </a:pPr>
            <a:r>
              <a:rPr lang="en-GB" dirty="0"/>
              <a:t>Program</a:t>
            </a:r>
          </a:p>
          <a:p>
            <a:pPr marL="285750" indent="-285750">
              <a:buFont typeface="Arial" panose="020B0604020202020204" pitchFamily="34" charset="0"/>
              <a:buChar char="•"/>
            </a:pPr>
            <a:r>
              <a:rPr lang="en-GB" dirty="0"/>
              <a:t>Logo</a:t>
            </a:r>
          </a:p>
          <a:p>
            <a:pPr marL="285750" indent="-285750">
              <a:buFont typeface="Arial" panose="020B0604020202020204" pitchFamily="34" charset="0"/>
              <a:buChar char="•"/>
            </a:pPr>
            <a:r>
              <a:rPr lang="en-GB" dirty="0"/>
              <a:t>Choice of lecturer</a:t>
            </a:r>
          </a:p>
          <a:p>
            <a:pPr marL="285750" indent="-285750">
              <a:buFont typeface="Arial" panose="020B0604020202020204" pitchFamily="34" charset="0"/>
              <a:buChar char="•"/>
            </a:pPr>
            <a:r>
              <a:rPr lang="en-GB" dirty="0"/>
              <a:t>Contact lecturers</a:t>
            </a:r>
          </a:p>
          <a:p>
            <a:pPr marL="285750" indent="-285750">
              <a:buFont typeface="Arial" panose="020B0604020202020204" pitchFamily="34" charset="0"/>
              <a:buChar char="•"/>
            </a:pPr>
            <a:r>
              <a:rPr lang="en-GB" dirty="0"/>
              <a:t>Poster</a:t>
            </a:r>
          </a:p>
          <a:p>
            <a:pPr marL="285750" indent="-285750">
              <a:buFont typeface="Arial" panose="020B0604020202020204" pitchFamily="34" charset="0"/>
              <a:buChar char="•"/>
            </a:pPr>
            <a:r>
              <a:rPr lang="en-GB" dirty="0"/>
              <a:t>Indico page</a:t>
            </a:r>
          </a:p>
          <a:p>
            <a:pPr marL="285750" indent="-285750">
              <a:buFont typeface="Arial" panose="020B0604020202020204" pitchFamily="34" charset="0"/>
              <a:buChar char="•"/>
            </a:pPr>
            <a:r>
              <a:rPr lang="en-GB" dirty="0"/>
              <a:t>Registration</a:t>
            </a:r>
          </a:p>
          <a:p>
            <a:pPr marL="285750" indent="-285750">
              <a:buFont typeface="Arial" panose="020B0604020202020204" pitchFamily="34" charset="0"/>
              <a:buChar char="•"/>
            </a:pPr>
            <a:r>
              <a:rPr lang="en-GB" dirty="0"/>
              <a:t>Zoom</a:t>
            </a:r>
          </a:p>
          <a:p>
            <a:pPr marL="285750" indent="-285750">
              <a:buFont typeface="Arial" panose="020B0604020202020204" pitchFamily="34" charset="0"/>
              <a:buChar char="•"/>
            </a:pPr>
            <a:r>
              <a:rPr lang="en-GB" dirty="0"/>
              <a:t>Exams</a:t>
            </a:r>
          </a:p>
          <a:p>
            <a:pPr marL="285750" indent="-285750">
              <a:buFont typeface="Arial" panose="020B0604020202020204" pitchFamily="34" charset="0"/>
              <a:buChar char="•"/>
            </a:pPr>
            <a:r>
              <a:rPr lang="en-GB" dirty="0"/>
              <a:t>Survey</a:t>
            </a:r>
          </a:p>
          <a:p>
            <a:pPr marL="285750" indent="-285750">
              <a:buFont typeface="Arial" panose="020B0604020202020204" pitchFamily="34" charset="0"/>
              <a:buChar char="•"/>
            </a:pPr>
            <a:r>
              <a:rPr lang="en-GB" dirty="0"/>
              <a:t>Statistics</a:t>
            </a:r>
          </a:p>
        </p:txBody>
      </p:sp>
      <p:sp>
        <p:nvSpPr>
          <p:cNvPr id="14" name="TextBox 13">
            <a:extLst>
              <a:ext uri="{FF2B5EF4-FFF2-40B4-BE49-F238E27FC236}">
                <a16:creationId xmlns:a16="http://schemas.microsoft.com/office/drawing/2014/main" id="{10B5A112-6D62-54C9-1C22-45F4FD91818E}"/>
              </a:ext>
            </a:extLst>
          </p:cNvPr>
          <p:cNvSpPr txBox="1"/>
          <p:nvPr/>
        </p:nvSpPr>
        <p:spPr>
          <a:xfrm>
            <a:off x="921970" y="2782669"/>
            <a:ext cx="2639291" cy="646331"/>
          </a:xfrm>
          <a:prstGeom prst="rect">
            <a:avLst/>
          </a:prstGeom>
          <a:noFill/>
        </p:spPr>
        <p:txBody>
          <a:bodyPr wrap="square">
            <a:spAutoFit/>
          </a:bodyPr>
          <a:lstStyle/>
          <a:p>
            <a:r>
              <a:rPr lang="en-GB" sz="3600" b="1" dirty="0"/>
              <a:t>THE WORK</a:t>
            </a:r>
            <a:endParaRPr lang="en-GB" sz="3600" dirty="0"/>
          </a:p>
        </p:txBody>
      </p:sp>
      <p:sp>
        <p:nvSpPr>
          <p:cNvPr id="3" name="Footer Placeholder 2">
            <a:extLst>
              <a:ext uri="{FF2B5EF4-FFF2-40B4-BE49-F238E27FC236}">
                <a16:creationId xmlns:a16="http://schemas.microsoft.com/office/drawing/2014/main" id="{10CD0C7C-A770-0324-4D14-3783468949D4}"/>
              </a:ext>
            </a:extLst>
          </p:cNvPr>
          <p:cNvSpPr>
            <a:spLocks noGrp="1"/>
          </p:cNvSpPr>
          <p:nvPr>
            <p:ph type="ftr" sz="quarter" idx="11"/>
          </p:nvPr>
        </p:nvSpPr>
        <p:spPr/>
        <p:txBody>
          <a:bodyPr/>
          <a:lstStyle/>
          <a:p>
            <a:r>
              <a:rPr lang="en-GB"/>
              <a:t>M. Bajko CERN, H. Bajas GSI, N. Heredia CERN,  June 2025</a:t>
            </a:r>
          </a:p>
        </p:txBody>
      </p:sp>
      <p:pic>
        <p:nvPicPr>
          <p:cNvPr id="6" name="Picture 5" descr="A poster of a science lecture&#10;&#10;AI-generated content may be incorrect.">
            <a:extLst>
              <a:ext uri="{FF2B5EF4-FFF2-40B4-BE49-F238E27FC236}">
                <a16:creationId xmlns:a16="http://schemas.microsoft.com/office/drawing/2014/main" id="{DD24B4B4-34A8-A1CC-CC11-3899FA906C31}"/>
              </a:ext>
            </a:extLst>
          </p:cNvPr>
          <p:cNvPicPr>
            <a:picLocks noChangeAspect="1"/>
          </p:cNvPicPr>
          <p:nvPr/>
        </p:nvPicPr>
        <p:blipFill>
          <a:blip r:embed="rId3"/>
          <a:stretch>
            <a:fillRect/>
          </a:stretch>
        </p:blipFill>
        <p:spPr>
          <a:xfrm>
            <a:off x="3730632" y="711585"/>
            <a:ext cx="8291274" cy="5875861"/>
          </a:xfrm>
          <a:prstGeom prst="rect">
            <a:avLst/>
          </a:prstGeom>
        </p:spPr>
      </p:pic>
      <p:pic>
        <p:nvPicPr>
          <p:cNvPr id="8" name="Picture 7" descr="A poster of a science lecture&#10;&#10;AI-generated content may be incorrect.">
            <a:extLst>
              <a:ext uri="{FF2B5EF4-FFF2-40B4-BE49-F238E27FC236}">
                <a16:creationId xmlns:a16="http://schemas.microsoft.com/office/drawing/2014/main" id="{6E412DFF-041B-3CDE-823F-0E673EF67621}"/>
              </a:ext>
            </a:extLst>
          </p:cNvPr>
          <p:cNvPicPr>
            <a:picLocks noChangeAspect="1"/>
          </p:cNvPicPr>
          <p:nvPr/>
        </p:nvPicPr>
        <p:blipFill>
          <a:blip r:embed="rId3"/>
          <a:srcRect t="12403" r="65428" b="74539"/>
          <a:stretch>
            <a:fillRect/>
          </a:stretch>
        </p:blipFill>
        <p:spPr>
          <a:xfrm>
            <a:off x="88139" y="741083"/>
            <a:ext cx="7107652" cy="1902528"/>
          </a:xfrm>
          <a:prstGeom prst="rect">
            <a:avLst/>
          </a:prstGeom>
        </p:spPr>
      </p:pic>
    </p:spTree>
    <p:extLst>
      <p:ext uri="{BB962C8B-B14F-4D97-AF65-F5344CB8AC3E}">
        <p14:creationId xmlns:p14="http://schemas.microsoft.com/office/powerpoint/2010/main" val="2253762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12F7B6-657C-21F4-5B22-F88A31EFD6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FC4940-A1A8-062C-1E06-29E02912002E}"/>
              </a:ext>
            </a:extLst>
          </p:cNvPr>
          <p:cNvSpPr>
            <a:spLocks noGrp="1"/>
          </p:cNvSpPr>
          <p:nvPr>
            <p:ph type="title"/>
          </p:nvPr>
        </p:nvSpPr>
        <p:spPr>
          <a:xfrm>
            <a:off x="1014141" y="1450655"/>
            <a:ext cx="3932030" cy="3956690"/>
          </a:xfrm>
        </p:spPr>
        <p:txBody>
          <a:bodyPr vert="horz" lIns="91440" tIns="45720" rIns="91440" bIns="45720" rtlCol="0" anchor="ctr">
            <a:normAutofit/>
          </a:bodyPr>
          <a:lstStyle/>
          <a:p>
            <a:pPr algn="ctr"/>
            <a:r>
              <a:rPr lang="en-US" sz="8000" kern="1200" dirty="0">
                <a:ea typeface="+mj-ea"/>
                <a:cs typeface="+mj-cs"/>
              </a:rPr>
              <a:t>Part 1</a:t>
            </a:r>
            <a:br>
              <a:rPr lang="en-US" sz="8000" kern="1200" dirty="0">
                <a:ea typeface="+mj-ea"/>
                <a:cs typeface="+mj-cs"/>
              </a:rPr>
            </a:br>
            <a:endParaRPr lang="en-US" sz="1600" kern="1200" dirty="0">
              <a:ea typeface="+mj-ea"/>
              <a:cs typeface="+mj-cs"/>
            </a:endParaRPr>
          </a:p>
        </p:txBody>
      </p:sp>
      <p:sp>
        <p:nvSpPr>
          <p:cNvPr id="5" name="TextBox 4">
            <a:extLst>
              <a:ext uri="{FF2B5EF4-FFF2-40B4-BE49-F238E27FC236}">
                <a16:creationId xmlns:a16="http://schemas.microsoft.com/office/drawing/2014/main" id="{9F3D2D94-4995-03F7-E98B-253B5DEF725D}"/>
              </a:ext>
            </a:extLst>
          </p:cNvPr>
          <p:cNvSpPr txBox="1"/>
          <p:nvPr/>
        </p:nvSpPr>
        <p:spPr>
          <a:xfrm>
            <a:off x="4946171" y="1449427"/>
            <a:ext cx="6921151" cy="3829155"/>
          </a:xfrm>
          <a:prstGeom prst="rect">
            <a:avLst/>
          </a:prstGeom>
        </p:spPr>
        <p:txBody>
          <a:bodyPr vert="horz" lIns="91440" tIns="45720" rIns="91440" bIns="45720" rtlCol="0" anchor="ctr">
            <a:normAutofit/>
          </a:bodyPr>
          <a:lstStyle/>
          <a:p>
            <a:pPr algn="just"/>
            <a:r>
              <a:rPr lang="en-GB" sz="2200" dirty="0">
                <a:cs typeface="Times New Roman" panose="02020603050405020304" pitchFamily="18" charset="0"/>
              </a:rPr>
              <a:t>In the first part, </a:t>
            </a:r>
            <a:r>
              <a:rPr lang="en-GB" sz="2200" b="1" dirty="0">
                <a:solidFill>
                  <a:schemeClr val="accent2"/>
                </a:solidFill>
                <a:cs typeface="Times New Roman" panose="02020603050405020304" pitchFamily="18" charset="0"/>
              </a:rPr>
              <a:t>I, Marta)</a:t>
            </a:r>
            <a:r>
              <a:rPr lang="en-GB" sz="2200" dirty="0">
                <a:cs typeface="Times New Roman" panose="02020603050405020304" pitchFamily="18" charset="0"/>
              </a:rPr>
              <a:t> will start with few basics on Superconductivity and major components of a test stand . </a:t>
            </a:r>
            <a:r>
              <a:rPr lang="en-GB" sz="2200" b="1" dirty="0">
                <a:solidFill>
                  <a:schemeClr val="accent2"/>
                </a:solidFill>
                <a:cs typeface="Times New Roman" panose="02020603050405020304" pitchFamily="18" charset="0"/>
              </a:rPr>
              <a:t>Susana</a:t>
            </a:r>
            <a:r>
              <a:rPr lang="en-GB" sz="2200" dirty="0">
                <a:cs typeface="Times New Roman" panose="02020603050405020304" pitchFamily="18" charset="0"/>
              </a:rPr>
              <a:t> will address the questions and needs of superconducting magnet designers in relation to the test teams. We will then begin examining the infrastructure and technical services required for superconducting magnet test stands: cryogenic cooling systems with </a:t>
            </a:r>
            <a:r>
              <a:rPr lang="en-GB" sz="2200" b="1" dirty="0">
                <a:solidFill>
                  <a:schemeClr val="accent2"/>
                </a:solidFill>
                <a:cs typeface="Times New Roman" panose="02020603050405020304" pitchFamily="18" charset="0"/>
              </a:rPr>
              <a:t>Bertrand</a:t>
            </a:r>
            <a:r>
              <a:rPr lang="en-GB" sz="2200" dirty="0">
                <a:cs typeface="Times New Roman" panose="02020603050405020304" pitchFamily="18" charset="0"/>
              </a:rPr>
              <a:t>, cryostat design with </a:t>
            </a:r>
            <a:r>
              <a:rPr lang="en-GB" sz="2200" b="1" dirty="0">
                <a:solidFill>
                  <a:schemeClr val="accent2"/>
                </a:solidFill>
                <a:cs typeface="Times New Roman" panose="02020603050405020304" pitchFamily="18" charset="0"/>
              </a:rPr>
              <a:t>Vittorio</a:t>
            </a:r>
            <a:r>
              <a:rPr lang="en-GB" sz="2200" dirty="0">
                <a:solidFill>
                  <a:schemeClr val="accent2"/>
                </a:solidFill>
                <a:cs typeface="Times New Roman" panose="02020603050405020304" pitchFamily="18" charset="0"/>
              </a:rPr>
              <a:t>,</a:t>
            </a:r>
            <a:r>
              <a:rPr lang="en-GB" sz="2200" dirty="0">
                <a:cs typeface="Times New Roman" panose="02020603050405020304" pitchFamily="18" charset="0"/>
              </a:rPr>
              <a:t> power converters for superconducting magnets with </a:t>
            </a:r>
            <a:r>
              <a:rPr lang="en-GB" sz="2200" b="1" dirty="0">
                <a:solidFill>
                  <a:schemeClr val="accent2"/>
                </a:solidFill>
                <a:cs typeface="Times New Roman" panose="02020603050405020304" pitchFamily="18" charset="0"/>
              </a:rPr>
              <a:t>Samer</a:t>
            </a:r>
            <a:r>
              <a:rPr lang="en-GB" sz="2200" dirty="0">
                <a:solidFill>
                  <a:schemeClr val="accent2"/>
                </a:solidFill>
                <a:cs typeface="Times New Roman" panose="02020603050405020304" pitchFamily="18" charset="0"/>
              </a:rPr>
              <a:t>, </a:t>
            </a:r>
            <a:r>
              <a:rPr lang="en-GB" sz="2200" dirty="0">
                <a:cs typeface="Times New Roman" panose="02020603050405020304" pitchFamily="18" charset="0"/>
              </a:rPr>
              <a:t>and finally superconducting current leads with </a:t>
            </a:r>
            <a:r>
              <a:rPr lang="en-GB" sz="2200" b="1" dirty="0">
                <a:solidFill>
                  <a:schemeClr val="accent2"/>
                </a:solidFill>
                <a:cs typeface="Times New Roman" panose="02020603050405020304" pitchFamily="18" charset="0"/>
              </a:rPr>
              <a:t>Amalia</a:t>
            </a:r>
            <a:r>
              <a:rPr lang="en-GB" sz="2200" dirty="0">
                <a:cs typeface="Times New Roman" panose="02020603050405020304" pitchFamily="18" charset="0"/>
              </a:rPr>
              <a:t>.</a:t>
            </a:r>
          </a:p>
        </p:txBody>
      </p:sp>
      <p:sp>
        <p:nvSpPr>
          <p:cNvPr id="3" name="Footer Placeholder 2">
            <a:extLst>
              <a:ext uri="{FF2B5EF4-FFF2-40B4-BE49-F238E27FC236}">
                <a16:creationId xmlns:a16="http://schemas.microsoft.com/office/drawing/2014/main" id="{3D1A7317-22A1-4AE3-5251-C4D8491F94E8}"/>
              </a:ext>
            </a:extLst>
          </p:cNvPr>
          <p:cNvSpPr>
            <a:spLocks noGrp="1"/>
          </p:cNvSpPr>
          <p:nvPr>
            <p:ph type="ftr" sz="quarter" idx="11"/>
          </p:nvPr>
        </p:nvSpPr>
        <p:spPr/>
        <p:txBody>
          <a:bodyPr/>
          <a:lstStyle/>
          <a:p>
            <a:r>
              <a:rPr lang="en-GB"/>
              <a:t>M. Bajko CERN, H. Bajas GSI, N. Heredia CERN,  June 2025</a:t>
            </a:r>
          </a:p>
        </p:txBody>
      </p:sp>
    </p:spTree>
    <p:extLst>
      <p:ext uri="{BB962C8B-B14F-4D97-AF65-F5344CB8AC3E}">
        <p14:creationId xmlns:p14="http://schemas.microsoft.com/office/powerpoint/2010/main" val="1165984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342697-56FD-0DD9-FF23-AE237AF2BE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4AEB33-FE5E-2961-EFAD-4E26657DAFC4}"/>
              </a:ext>
            </a:extLst>
          </p:cNvPr>
          <p:cNvSpPr>
            <a:spLocks noGrp="1"/>
          </p:cNvSpPr>
          <p:nvPr>
            <p:ph type="title"/>
          </p:nvPr>
        </p:nvSpPr>
        <p:spPr>
          <a:xfrm>
            <a:off x="1014141" y="1450655"/>
            <a:ext cx="3932030" cy="3956690"/>
          </a:xfrm>
        </p:spPr>
        <p:txBody>
          <a:bodyPr vert="horz" lIns="91440" tIns="45720" rIns="91440" bIns="45720" rtlCol="0" anchor="ctr">
            <a:normAutofit/>
          </a:bodyPr>
          <a:lstStyle/>
          <a:p>
            <a:r>
              <a:rPr lang="en-US" sz="8000" kern="1200" dirty="0">
                <a:ea typeface="+mj-ea"/>
                <a:cs typeface="+mj-cs"/>
              </a:rPr>
              <a:t>Part 2</a:t>
            </a:r>
          </a:p>
        </p:txBody>
      </p:sp>
      <p:sp>
        <p:nvSpPr>
          <p:cNvPr id="5" name="TextBox 4">
            <a:extLst>
              <a:ext uri="{FF2B5EF4-FFF2-40B4-BE49-F238E27FC236}">
                <a16:creationId xmlns:a16="http://schemas.microsoft.com/office/drawing/2014/main" id="{DDFE50E1-BC04-14B0-E41A-A61C646A213B}"/>
              </a:ext>
            </a:extLst>
          </p:cNvPr>
          <p:cNvSpPr txBox="1"/>
          <p:nvPr/>
        </p:nvSpPr>
        <p:spPr>
          <a:xfrm>
            <a:off x="5208104" y="1450655"/>
            <a:ext cx="6659218" cy="3855636"/>
          </a:xfrm>
          <a:prstGeom prst="rect">
            <a:avLst/>
          </a:prstGeom>
        </p:spPr>
        <p:txBody>
          <a:bodyPr vert="horz" lIns="91440" tIns="45720" rIns="91440" bIns="45720" rtlCol="0" anchor="ctr">
            <a:noAutofit/>
          </a:bodyPr>
          <a:lstStyle/>
          <a:p>
            <a:pPr algn="just"/>
            <a:r>
              <a:rPr lang="en-GB" sz="2200" dirty="0">
                <a:effectLst/>
              </a:rPr>
              <a:t>This part of the course focuses on </a:t>
            </a:r>
            <a:r>
              <a:rPr lang="en-GB" sz="2200" dirty="0"/>
              <a:t>quench detection presented by </a:t>
            </a:r>
            <a:r>
              <a:rPr lang="en-GB" sz="2200" b="1" dirty="0">
                <a:solidFill>
                  <a:schemeClr val="accent2"/>
                </a:solidFill>
              </a:rPr>
              <a:t>Tiina</a:t>
            </a:r>
            <a:r>
              <a:rPr lang="en-GB" sz="2200" dirty="0"/>
              <a:t>, the </a:t>
            </a:r>
            <a:r>
              <a:rPr lang="en-GB" sz="2200" dirty="0">
                <a:effectLst/>
              </a:rPr>
              <a:t>protection methods by </a:t>
            </a:r>
            <a:r>
              <a:rPr lang="en-GB" sz="2200" b="1" dirty="0">
                <a:solidFill>
                  <a:schemeClr val="accent2"/>
                </a:solidFill>
                <a:effectLst/>
              </a:rPr>
              <a:t>Emmanuele</a:t>
            </a:r>
            <a:r>
              <a:rPr lang="en-GB" sz="2200" dirty="0">
                <a:effectLst/>
              </a:rPr>
              <a:t>, as well as specialized measurements for various goals and techniques—such as strain measurements with </a:t>
            </a:r>
            <a:r>
              <a:rPr lang="en-GB" sz="2200" b="1" dirty="0">
                <a:solidFill>
                  <a:schemeClr val="accent2"/>
                </a:solidFill>
                <a:effectLst/>
              </a:rPr>
              <a:t>Michael</a:t>
            </a:r>
            <a:r>
              <a:rPr lang="en-GB" sz="2200" dirty="0">
                <a:effectLst/>
              </a:rPr>
              <a:t>, quench antennas by </a:t>
            </a:r>
            <a:r>
              <a:rPr lang="en-GB" sz="2200" b="1" dirty="0">
                <a:solidFill>
                  <a:schemeClr val="accent2"/>
                </a:solidFill>
                <a:effectLst/>
              </a:rPr>
              <a:t>Lucio</a:t>
            </a:r>
            <a:r>
              <a:rPr lang="en-GB" sz="2200" dirty="0">
                <a:effectLst/>
              </a:rPr>
              <a:t>, optical </a:t>
            </a:r>
            <a:r>
              <a:rPr lang="en-GB" sz="2200" dirty="0" err="1">
                <a:effectLst/>
              </a:rPr>
              <a:t>fibers</a:t>
            </a:r>
            <a:r>
              <a:rPr lang="en-GB" sz="2200" dirty="0">
                <a:effectLst/>
              </a:rPr>
              <a:t> with </a:t>
            </a:r>
            <a:r>
              <a:rPr lang="en-GB" sz="2200" b="1" dirty="0">
                <a:solidFill>
                  <a:schemeClr val="accent2"/>
                </a:solidFill>
                <a:effectLst/>
              </a:rPr>
              <a:t>Federico</a:t>
            </a:r>
            <a:r>
              <a:rPr lang="en-GB" sz="2200" dirty="0">
                <a:effectLst/>
              </a:rPr>
              <a:t>, etc. Particular emphasis will be placed on the testing of HTS coils with </a:t>
            </a:r>
            <a:r>
              <a:rPr lang="en-GB" sz="2200" b="1" dirty="0">
                <a:solidFill>
                  <a:schemeClr val="accent2"/>
                </a:solidFill>
                <a:effectLst/>
              </a:rPr>
              <a:t>Michal</a:t>
            </a:r>
            <a:r>
              <a:rPr lang="en-GB" sz="2200" dirty="0">
                <a:effectLst/>
              </a:rPr>
              <a:t> and the associated challenges, including cooling with cryocoolers with </a:t>
            </a:r>
            <a:r>
              <a:rPr lang="en-GB" sz="2200" b="1" dirty="0">
                <a:solidFill>
                  <a:schemeClr val="accent2"/>
                </a:solidFill>
                <a:effectLst/>
              </a:rPr>
              <a:t>Torsten</a:t>
            </a:r>
            <a:r>
              <a:rPr lang="en-GB" sz="2200" dirty="0">
                <a:effectLst/>
              </a:rPr>
              <a:t>. The electrical integrity checks and its importance will be </a:t>
            </a:r>
            <a:r>
              <a:rPr lang="en-GB" sz="2200" dirty="0"/>
              <a:t>i</a:t>
            </a:r>
            <a:r>
              <a:rPr lang="en-GB" sz="2200" dirty="0">
                <a:effectLst/>
              </a:rPr>
              <a:t>ntroduced again by </a:t>
            </a:r>
            <a:r>
              <a:rPr lang="en-GB" sz="2200" b="1" dirty="0">
                <a:solidFill>
                  <a:schemeClr val="accent2"/>
                </a:solidFill>
                <a:effectLst/>
              </a:rPr>
              <a:t>Jaromir</a:t>
            </a:r>
            <a:r>
              <a:rPr lang="en-GB" sz="2200" dirty="0">
                <a:effectLst/>
              </a:rPr>
              <a:t>. This second part will conclude with a talk by </a:t>
            </a:r>
            <a:r>
              <a:rPr lang="en-GB" sz="2200" b="1" dirty="0">
                <a:solidFill>
                  <a:schemeClr val="accent2"/>
                </a:solidFill>
                <a:effectLst/>
              </a:rPr>
              <a:t>Hugo</a:t>
            </a:r>
            <a:r>
              <a:rPr lang="en-GB" sz="2200" dirty="0">
                <a:effectLst/>
              </a:rPr>
              <a:t>, a practical example: a showcase of accelerator magnet testing.</a:t>
            </a:r>
          </a:p>
        </p:txBody>
      </p:sp>
      <p:sp>
        <p:nvSpPr>
          <p:cNvPr id="3" name="Footer Placeholder 2">
            <a:extLst>
              <a:ext uri="{FF2B5EF4-FFF2-40B4-BE49-F238E27FC236}">
                <a16:creationId xmlns:a16="http://schemas.microsoft.com/office/drawing/2014/main" id="{DFDF4120-0690-41BB-5D34-83738EA9B134}"/>
              </a:ext>
            </a:extLst>
          </p:cNvPr>
          <p:cNvSpPr>
            <a:spLocks noGrp="1"/>
          </p:cNvSpPr>
          <p:nvPr>
            <p:ph type="ftr" sz="quarter" idx="11"/>
          </p:nvPr>
        </p:nvSpPr>
        <p:spPr/>
        <p:txBody>
          <a:bodyPr/>
          <a:lstStyle/>
          <a:p>
            <a:r>
              <a:rPr lang="en-GB"/>
              <a:t>M. Bajko CERN, H. Bajas GSI, N. Heredia CERN,  June 2025</a:t>
            </a:r>
          </a:p>
        </p:txBody>
      </p:sp>
    </p:spTree>
    <p:extLst>
      <p:ext uri="{BB962C8B-B14F-4D97-AF65-F5344CB8AC3E}">
        <p14:creationId xmlns:p14="http://schemas.microsoft.com/office/powerpoint/2010/main" val="2362924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25EAF-D909-E540-4A2B-F972E1A30A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324772-5355-6490-08ED-51747CC700F1}"/>
              </a:ext>
            </a:extLst>
          </p:cNvPr>
          <p:cNvSpPr>
            <a:spLocks noGrp="1"/>
          </p:cNvSpPr>
          <p:nvPr>
            <p:ph type="title"/>
          </p:nvPr>
        </p:nvSpPr>
        <p:spPr>
          <a:xfrm>
            <a:off x="1014141" y="1450655"/>
            <a:ext cx="3932030" cy="3956690"/>
          </a:xfrm>
        </p:spPr>
        <p:txBody>
          <a:bodyPr vert="horz" lIns="91440" tIns="45720" rIns="91440" bIns="45720" rtlCol="0" anchor="ctr">
            <a:normAutofit/>
          </a:bodyPr>
          <a:lstStyle/>
          <a:p>
            <a:r>
              <a:rPr lang="en-US" sz="8000" kern="1200" dirty="0">
                <a:ea typeface="+mj-ea"/>
                <a:cs typeface="+mj-cs"/>
              </a:rPr>
              <a:t>Part </a:t>
            </a:r>
            <a:r>
              <a:rPr lang="en-US" sz="8000" dirty="0"/>
              <a:t>3</a:t>
            </a:r>
            <a:endParaRPr lang="en-US" sz="8000" kern="1200" dirty="0">
              <a:ea typeface="+mj-ea"/>
              <a:cs typeface="+mj-cs"/>
            </a:endParaRPr>
          </a:p>
        </p:txBody>
      </p:sp>
      <p:sp>
        <p:nvSpPr>
          <p:cNvPr id="5" name="TextBox 4">
            <a:extLst>
              <a:ext uri="{FF2B5EF4-FFF2-40B4-BE49-F238E27FC236}">
                <a16:creationId xmlns:a16="http://schemas.microsoft.com/office/drawing/2014/main" id="{821E532F-701B-0F29-06EB-DAF8F4B5A6CF}"/>
              </a:ext>
            </a:extLst>
          </p:cNvPr>
          <p:cNvSpPr txBox="1"/>
          <p:nvPr/>
        </p:nvSpPr>
        <p:spPr>
          <a:xfrm>
            <a:off x="5208104" y="1108061"/>
            <a:ext cx="6659218" cy="4571972"/>
          </a:xfrm>
          <a:prstGeom prst="rect">
            <a:avLst/>
          </a:prstGeom>
        </p:spPr>
        <p:txBody>
          <a:bodyPr vert="horz" lIns="91440" tIns="45720" rIns="91440" bIns="45720" rtlCol="0" anchor="ctr">
            <a:normAutofit/>
          </a:bodyPr>
          <a:lstStyle/>
          <a:p>
            <a:pPr algn="just"/>
            <a:endParaRPr lang="en-GB" sz="2200" i="1" dirty="0"/>
          </a:p>
          <a:p>
            <a:pPr algn="just"/>
            <a:endParaRPr lang="en-GB" sz="2200" u="sng" dirty="0">
              <a:effectLst/>
            </a:endParaRPr>
          </a:p>
          <a:p>
            <a:pPr algn="just"/>
            <a:r>
              <a:rPr lang="en-GB" sz="2200" dirty="0">
                <a:effectLst/>
              </a:rPr>
              <a:t>We explore this topic after reviewing what can be achieved today using large volumes of data and emerging techniques. The focus is on how we can enhance quench detection. For the first time, the course will include a lecture on machine learning, delivered by </a:t>
            </a:r>
            <a:r>
              <a:rPr lang="en-GB" sz="2200" b="1" dirty="0">
                <a:solidFill>
                  <a:schemeClr val="accent2"/>
                </a:solidFill>
                <a:effectLst/>
              </a:rPr>
              <a:t>Maira</a:t>
            </a:r>
            <a:r>
              <a:rPr lang="en-GB" sz="2200" dirty="0">
                <a:effectLst/>
              </a:rPr>
              <a:t>.</a:t>
            </a:r>
            <a:endParaRPr lang="en-US" sz="2200" dirty="0">
              <a:effectLst/>
            </a:endParaRPr>
          </a:p>
        </p:txBody>
      </p:sp>
      <p:sp>
        <p:nvSpPr>
          <p:cNvPr id="3" name="Footer Placeholder 2">
            <a:extLst>
              <a:ext uri="{FF2B5EF4-FFF2-40B4-BE49-F238E27FC236}">
                <a16:creationId xmlns:a16="http://schemas.microsoft.com/office/drawing/2014/main" id="{67C80EDE-2551-8010-EB0E-D8C92EB90D0C}"/>
              </a:ext>
            </a:extLst>
          </p:cNvPr>
          <p:cNvSpPr>
            <a:spLocks noGrp="1"/>
          </p:cNvSpPr>
          <p:nvPr>
            <p:ph type="ftr" sz="quarter" idx="11"/>
          </p:nvPr>
        </p:nvSpPr>
        <p:spPr/>
        <p:txBody>
          <a:bodyPr/>
          <a:lstStyle/>
          <a:p>
            <a:r>
              <a:rPr lang="en-GB"/>
              <a:t>M. Bajko CERN, H. Bajas GSI, N. Heredia CERN,  June 2025</a:t>
            </a:r>
          </a:p>
        </p:txBody>
      </p:sp>
    </p:spTree>
    <p:extLst>
      <p:ext uri="{BB962C8B-B14F-4D97-AF65-F5344CB8AC3E}">
        <p14:creationId xmlns:p14="http://schemas.microsoft.com/office/powerpoint/2010/main" val="3781734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BA761-B2DA-48D6-DA06-A3F5C2A5DD99}"/>
              </a:ext>
            </a:extLst>
          </p:cNvPr>
          <p:cNvSpPr>
            <a:spLocks noGrp="1"/>
          </p:cNvSpPr>
          <p:nvPr>
            <p:ph type="title"/>
          </p:nvPr>
        </p:nvSpPr>
        <p:spPr>
          <a:xfrm>
            <a:off x="1014141" y="1450655"/>
            <a:ext cx="3932030" cy="3956690"/>
          </a:xfrm>
        </p:spPr>
        <p:txBody>
          <a:bodyPr vert="horz" lIns="91440" tIns="45720" rIns="91440" bIns="45720" rtlCol="0" anchor="ctr">
            <a:normAutofit/>
          </a:bodyPr>
          <a:lstStyle/>
          <a:p>
            <a:r>
              <a:rPr lang="en-US" sz="8000" kern="1200" dirty="0">
                <a:ea typeface="+mj-ea"/>
                <a:cs typeface="+mj-cs"/>
              </a:rPr>
              <a:t>Part 4</a:t>
            </a:r>
          </a:p>
        </p:txBody>
      </p:sp>
      <p:sp>
        <p:nvSpPr>
          <p:cNvPr id="5" name="TextBox 4">
            <a:extLst>
              <a:ext uri="{FF2B5EF4-FFF2-40B4-BE49-F238E27FC236}">
                <a16:creationId xmlns:a16="http://schemas.microsoft.com/office/drawing/2014/main" id="{F0EF107D-32B5-493B-7278-8F24FA6C3520}"/>
              </a:ext>
            </a:extLst>
          </p:cNvPr>
          <p:cNvSpPr txBox="1"/>
          <p:nvPr/>
        </p:nvSpPr>
        <p:spPr>
          <a:xfrm>
            <a:off x="5208104" y="1723342"/>
            <a:ext cx="6659218" cy="3956689"/>
          </a:xfrm>
          <a:prstGeom prst="rect">
            <a:avLst/>
          </a:prstGeom>
        </p:spPr>
        <p:txBody>
          <a:bodyPr vert="horz" lIns="91440" tIns="45720" rIns="91440" bIns="45720" rtlCol="0" anchor="ctr">
            <a:noAutofit/>
          </a:bodyPr>
          <a:lstStyle/>
          <a:p>
            <a:pPr algn="just"/>
            <a:r>
              <a:rPr lang="en-GB" sz="2200" dirty="0">
                <a:effectLst/>
              </a:rPr>
              <a:t>As in our last workshop, we now introduce the fourth part of these lectures, dedicated to fusion magnets  in EU, USA and China and their testing—including both LTS- and HTS-based coils, along with the related infrastructure and challenges. We begin with conductor and cable testing with </a:t>
            </a:r>
            <a:r>
              <a:rPr lang="en-GB" sz="2200" b="1" dirty="0">
                <a:solidFill>
                  <a:schemeClr val="accent2"/>
                </a:solidFill>
                <a:effectLst/>
              </a:rPr>
              <a:t>Kamil</a:t>
            </a:r>
            <a:r>
              <a:rPr lang="en-GB" sz="2200" dirty="0">
                <a:effectLst/>
              </a:rPr>
              <a:t>, followed by a session on ITER coil testing with </a:t>
            </a:r>
            <a:r>
              <a:rPr lang="en-GB" sz="2200" b="1" dirty="0">
                <a:solidFill>
                  <a:schemeClr val="accent2"/>
                </a:solidFill>
                <a:effectLst/>
              </a:rPr>
              <a:t>Nicolai</a:t>
            </a:r>
            <a:r>
              <a:rPr lang="en-GB" sz="2200" dirty="0">
                <a:effectLst/>
              </a:rPr>
              <a:t>. We then explore how key challenges are addressed in fusion devices through talks by </a:t>
            </a:r>
            <a:r>
              <a:rPr lang="en-GB" sz="2200" b="1" dirty="0" err="1">
                <a:solidFill>
                  <a:schemeClr val="accent2"/>
                </a:solidFill>
                <a:effectLst/>
              </a:rPr>
              <a:t>Zichuan</a:t>
            </a:r>
            <a:r>
              <a:rPr lang="en-GB" sz="2200" dirty="0">
                <a:effectLst/>
              </a:rPr>
              <a:t> and </a:t>
            </a:r>
            <a:r>
              <a:rPr lang="en-GB" sz="2200" b="1" dirty="0">
                <a:solidFill>
                  <a:schemeClr val="accent2"/>
                </a:solidFill>
                <a:effectLst/>
              </a:rPr>
              <a:t>Zach or Theodor.</a:t>
            </a:r>
            <a:r>
              <a:rPr lang="en-GB" sz="2200" dirty="0">
                <a:effectLst/>
              </a:rPr>
              <a:t> More practical examples with descriptions of testing </a:t>
            </a:r>
            <a:r>
              <a:rPr lang="en-GB" sz="2200" dirty="0"/>
              <a:t>with</a:t>
            </a:r>
            <a:r>
              <a:rPr lang="en-GB" sz="2200" b="1" dirty="0">
                <a:solidFill>
                  <a:schemeClr val="accent2"/>
                </a:solidFill>
              </a:rPr>
              <a:t> Erica </a:t>
            </a:r>
            <a:r>
              <a:rPr lang="en-GB" sz="2200" dirty="0">
                <a:effectLst/>
              </a:rPr>
              <a:t>from CFS.</a:t>
            </a:r>
            <a:endParaRPr lang="en-US" sz="2200" dirty="0">
              <a:effectLst/>
            </a:endParaRPr>
          </a:p>
        </p:txBody>
      </p:sp>
      <p:sp>
        <p:nvSpPr>
          <p:cNvPr id="3" name="Footer Placeholder 2">
            <a:extLst>
              <a:ext uri="{FF2B5EF4-FFF2-40B4-BE49-F238E27FC236}">
                <a16:creationId xmlns:a16="http://schemas.microsoft.com/office/drawing/2014/main" id="{B26AD70E-DD6B-F50A-F27C-52AF2C9B56BE}"/>
              </a:ext>
            </a:extLst>
          </p:cNvPr>
          <p:cNvSpPr>
            <a:spLocks noGrp="1"/>
          </p:cNvSpPr>
          <p:nvPr>
            <p:ph type="ftr" sz="quarter" idx="11"/>
          </p:nvPr>
        </p:nvSpPr>
        <p:spPr/>
        <p:txBody>
          <a:bodyPr/>
          <a:lstStyle/>
          <a:p>
            <a:r>
              <a:rPr lang="en-GB"/>
              <a:t>M. Bajko CERN, H. Bajas GSI, N. Heredia CERN,  June 2025</a:t>
            </a:r>
          </a:p>
        </p:txBody>
      </p:sp>
    </p:spTree>
    <p:extLst>
      <p:ext uri="{BB962C8B-B14F-4D97-AF65-F5344CB8AC3E}">
        <p14:creationId xmlns:p14="http://schemas.microsoft.com/office/powerpoint/2010/main" val="1779056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0B53E4-EBE1-C846-B146-915945FF9E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5E7A26-8A1C-F7FC-1B98-803DBC1231A4}"/>
              </a:ext>
            </a:extLst>
          </p:cNvPr>
          <p:cNvSpPr>
            <a:spLocks noGrp="1"/>
          </p:cNvSpPr>
          <p:nvPr>
            <p:ph type="title"/>
          </p:nvPr>
        </p:nvSpPr>
        <p:spPr>
          <a:xfrm>
            <a:off x="838200" y="365125"/>
            <a:ext cx="10515600" cy="1325563"/>
          </a:xfrm>
        </p:spPr>
        <p:txBody>
          <a:bodyPr anchor="ctr">
            <a:normAutofit/>
          </a:bodyPr>
          <a:lstStyle/>
          <a:p>
            <a:r>
              <a:rPr lang="en-GB" b="1"/>
              <a:t>THE TIMING</a:t>
            </a:r>
            <a:br>
              <a:rPr lang="en-GB" b="1"/>
            </a:br>
            <a:endParaRPr lang="en-GB" b="1"/>
          </a:p>
        </p:txBody>
      </p:sp>
      <p:graphicFrame>
        <p:nvGraphicFramePr>
          <p:cNvPr id="5" name="Content Placeholder 2">
            <a:extLst>
              <a:ext uri="{FF2B5EF4-FFF2-40B4-BE49-F238E27FC236}">
                <a16:creationId xmlns:a16="http://schemas.microsoft.com/office/drawing/2014/main" id="{662D1325-5765-B16C-46D1-60ACEDEE9F20}"/>
              </a:ext>
            </a:extLst>
          </p:cNvPr>
          <p:cNvGraphicFramePr>
            <a:graphicFrameLocks noGrp="1"/>
          </p:cNvGraphicFramePr>
          <p:nvPr>
            <p:ph idx="1"/>
            <p:extLst>
              <p:ext uri="{D42A27DB-BD31-4B8C-83A1-F6EECF244321}">
                <p14:modId xmlns:p14="http://schemas.microsoft.com/office/powerpoint/2010/main" val="1188490432"/>
              </p:ext>
            </p:extLst>
          </p:nvPr>
        </p:nvGraphicFramePr>
        <p:xfrm>
          <a:off x="1101247" y="125333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1F308BD9-E7E6-981F-2A94-C7D0F0DF0B2E}"/>
              </a:ext>
            </a:extLst>
          </p:cNvPr>
          <p:cNvSpPr>
            <a:spLocks noGrp="1"/>
          </p:cNvSpPr>
          <p:nvPr>
            <p:ph type="ftr" sz="quarter" idx="11"/>
          </p:nvPr>
        </p:nvSpPr>
        <p:spPr/>
        <p:txBody>
          <a:bodyPr/>
          <a:lstStyle/>
          <a:p>
            <a:r>
              <a:rPr lang="en-GB"/>
              <a:t>M. Bajko CERN, H. Bajas GSI, N. Heredia CERN,  June 2025</a:t>
            </a:r>
          </a:p>
        </p:txBody>
      </p:sp>
    </p:spTree>
    <p:extLst>
      <p:ext uri="{BB962C8B-B14F-4D97-AF65-F5344CB8AC3E}">
        <p14:creationId xmlns:p14="http://schemas.microsoft.com/office/powerpoint/2010/main" val="41105445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8809</TotalTime>
  <Words>1314</Words>
  <Application>Microsoft Macintosh PowerPoint</Application>
  <PresentationFormat>Widescreen</PresentationFormat>
  <Paragraphs>89</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Aptos Display</vt:lpstr>
      <vt:lpstr>Arial</vt:lpstr>
      <vt:lpstr>Times New Roman</vt:lpstr>
      <vt:lpstr>Office Theme</vt:lpstr>
      <vt:lpstr>PowerPoint Presentation</vt:lpstr>
      <vt:lpstr>THE ORIGIN OF THE LECTURE </vt:lpstr>
      <vt:lpstr>THE GOAL OF THE LECTURES </vt:lpstr>
      <vt:lpstr>THE ORGANISING TEAM </vt:lpstr>
      <vt:lpstr>Part 1 </vt:lpstr>
      <vt:lpstr>Part 2</vt:lpstr>
      <vt:lpstr>Part 3</vt:lpstr>
      <vt:lpstr>Part 4</vt:lpstr>
      <vt:lpstr>THE TIMING </vt:lpstr>
      <vt:lpstr>PowerPoint Presentation</vt:lpstr>
      <vt:lpstr>PowerPoint Presentation</vt:lpstr>
      <vt:lpstr>STATISTICS</vt:lpstr>
      <vt:lpstr>STATISTICS</vt:lpstr>
      <vt:lpstr>THANKS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Marta Bajko</dc:creator>
  <cp:lastModifiedBy>Marta Bajko</cp:lastModifiedBy>
  <cp:revision>19</cp:revision>
  <dcterms:created xsi:type="dcterms:W3CDTF">2025-05-21T12:39:42Z</dcterms:created>
  <dcterms:modified xsi:type="dcterms:W3CDTF">2025-06-03T12:21:03Z</dcterms:modified>
</cp:coreProperties>
</file>