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90" r:id="rId3"/>
    <p:sldId id="292" r:id="rId4"/>
    <p:sldId id="293" r:id="rId5"/>
    <p:sldId id="296" r:id="rId6"/>
    <p:sldId id="295" r:id="rId7"/>
    <p:sldId id="291" r:id="rId8"/>
    <p:sldId id="289" r:id="rId9"/>
    <p:sldId id="284" r:id="rId10"/>
    <p:sldId id="285" r:id="rId11"/>
    <p:sldId id="294" r:id="rId12"/>
    <p:sldId id="286" r:id="rId13"/>
    <p:sldId id="287" r:id="rId14"/>
    <p:sldId id="28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93"/>
    <p:restoredTop sz="94694"/>
  </p:normalViewPr>
  <p:slideViewPr>
    <p:cSldViewPr>
      <p:cViewPr varScale="1">
        <p:scale>
          <a:sx n="60" d="100"/>
          <a:sy n="60" d="100"/>
        </p:scale>
        <p:origin x="1316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856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5/21/2025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896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953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C6987D-84D0-0727-3436-ADBA3DE727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5D3D44-4AEE-BD9F-2D7F-D40F0FA84C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EACFBD-00C1-D186-BDFD-16EF7A6963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27C281-9A98-00E1-3B80-38FEEB2D3F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65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424" y="6093296"/>
            <a:ext cx="698376" cy="698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0760" y="116632"/>
            <a:ext cx="2645736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646494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-24243" y="646486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/>
              <a:t>References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32859"/>
            <a:ext cx="7643192" cy="659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0.png"/><Relationship Id="rId5" Type="http://schemas.openxmlformats.org/officeDocument/2006/relationships/image" Target="../media/image180.png"/><Relationship Id="rId4" Type="http://schemas.openxmlformats.org/officeDocument/2006/relationships/image" Target="../media/image17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10" Type="http://schemas.openxmlformats.org/officeDocument/2006/relationships/image" Target="../media/image14.png"/><Relationship Id="rId4" Type="http://schemas.openxmlformats.org/officeDocument/2006/relationships/image" Target="../media/image10.pn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0372" y="1285262"/>
            <a:ext cx="7772400" cy="1872208"/>
          </a:xfrm>
        </p:spPr>
        <p:txBody>
          <a:bodyPr>
            <a:normAutofit/>
          </a:bodyPr>
          <a:lstStyle/>
          <a:p>
            <a:r>
              <a:rPr lang="en-GB" sz="4200" dirty="0">
                <a:effectLst/>
                <a:latin typeface="Arial" panose="020B0604020202020204" pitchFamily="34" charset="0"/>
              </a:rPr>
              <a:t>Magnetic moment of </a:t>
            </a:r>
            <a:r>
              <a:rPr lang="en-GB" sz="4200" baseline="30000" dirty="0">
                <a:effectLst/>
                <a:latin typeface="Arial" panose="020B0604020202020204" pitchFamily="34" charset="0"/>
              </a:rPr>
              <a:t>11</a:t>
            </a:r>
            <a:r>
              <a:rPr lang="en-GB" sz="4200" dirty="0">
                <a:effectLst/>
                <a:latin typeface="Arial" panose="020B0604020202020204" pitchFamily="34" charset="0"/>
              </a:rPr>
              <a:t>Be with ppm accuracy</a:t>
            </a:r>
            <a:endParaRPr lang="en-US" sz="4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B63D0A-FFD5-0B78-7646-096036B6EB07}"/>
              </a:ext>
            </a:extLst>
          </p:cNvPr>
          <p:cNvSpPr txBox="1"/>
          <p:nvPr/>
        </p:nvSpPr>
        <p:spPr>
          <a:xfrm>
            <a:off x="1153852" y="115871"/>
            <a:ext cx="39604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0" i="0" u="none" strike="noStrike" baseline="0" dirty="0">
                <a:latin typeface="URWPalladioL-Roma"/>
              </a:rPr>
              <a:t>CERN-INTC-2025-034 /</a:t>
            </a:r>
          </a:p>
          <a:p>
            <a:r>
              <a:rPr lang="en-GB" sz="2000" b="0" i="0" u="none" strike="noStrike" baseline="0" dirty="0">
                <a:latin typeface="URWPalladioL-Roma"/>
              </a:rPr>
              <a:t> INTC-P-655-ADD-1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75BA07-97D3-1CD6-1C76-F47D65A803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8696" y="2896663"/>
            <a:ext cx="7315752" cy="7483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BF1A1D1-72E5-ADB7-3C59-5E403A37F0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3753496"/>
            <a:ext cx="6984776" cy="21171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940C263-0ACD-E0FB-54E7-8F36D1D987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3768" y="6219955"/>
            <a:ext cx="3999036" cy="4935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A4EBA7D-285D-A7D4-AE4C-6B4D9945C164}"/>
              </a:ext>
            </a:extLst>
          </p:cNvPr>
          <p:cNvSpPr txBox="1"/>
          <p:nvPr/>
        </p:nvSpPr>
        <p:spPr>
          <a:xfrm>
            <a:off x="2915816" y="1054429"/>
            <a:ext cx="46649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latin typeface="URWPalladioL-Roma"/>
              </a:rPr>
              <a:t>Addendum to proposal on: </a:t>
            </a:r>
            <a:endParaRPr lang="en-GB" sz="2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do we know about </a:t>
            </a:r>
            <a:r>
              <a:rPr lang="en-US" baseline="30000" dirty="0"/>
              <a:t>11</a:t>
            </a:r>
            <a:r>
              <a:rPr lang="en-US" dirty="0"/>
              <a:t>Be?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3EF895-3053-0D44-2D5C-7913906AE0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64" t="7340" r="7018"/>
          <a:stretch/>
        </p:blipFill>
        <p:spPr>
          <a:xfrm>
            <a:off x="948262" y="980728"/>
            <a:ext cx="3551730" cy="18274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E6A545-623B-7016-7EC0-2CC955D600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51" r="1920"/>
          <a:stretch/>
        </p:blipFill>
        <p:spPr>
          <a:xfrm>
            <a:off x="4499992" y="980728"/>
            <a:ext cx="2232248" cy="17919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8EDC8B-62AC-913D-9E06-03C3A43B09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2240" y="980728"/>
            <a:ext cx="2343408" cy="19238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136B03B-D086-4989-C3ED-6EB8909D13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262" y="2852936"/>
            <a:ext cx="3543268" cy="14880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0E2AB8-2E5F-968E-04AE-49BDFF75EB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0425" y="2904539"/>
            <a:ext cx="2077357" cy="14605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65B4B31-6CA7-A42B-E2AC-12FC6099BBC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526" r="2966"/>
          <a:stretch/>
        </p:blipFill>
        <p:spPr>
          <a:xfrm>
            <a:off x="948262" y="4683994"/>
            <a:ext cx="3581642" cy="126528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7AF813E-C9AB-8C9F-3B7F-1A17411138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0" y="4480878"/>
            <a:ext cx="2256975" cy="177930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F490F13-9A65-AB56-2409-3376F84D31E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32240" y="4600245"/>
            <a:ext cx="2399288" cy="1577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822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15426-469A-C45C-57C1-925C17B4C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Beta energy selection in 11Be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768165-2E56-6C98-57A0-2E69883918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530096-DC8E-3073-6495-65EC4C14F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765E1A-EED5-3FFB-B9C8-61EEF0EC06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4" name="Content Placeholder 10">
            <a:extLst>
              <a:ext uri="{FF2B5EF4-FFF2-40B4-BE49-F238E27FC236}">
                <a16:creationId xmlns:a16="http://schemas.microsoft.com/office/drawing/2014/main" id="{2F9BBF7C-B475-CEB9-5E48-361F194B90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9" t="19396" r="5534" b="4452"/>
          <a:stretch/>
        </p:blipFill>
        <p:spPr>
          <a:xfrm>
            <a:off x="252926" y="3068960"/>
            <a:ext cx="8638147" cy="3215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9651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the Hyperfine Anomaly?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1877AEA-1480-F9F0-0B05-69BCE75F54C0}"/>
              </a:ext>
            </a:extLst>
          </p:cNvPr>
          <p:cNvCxnSpPr>
            <a:cxnSpLocks/>
          </p:cNvCxnSpPr>
          <p:nvPr/>
        </p:nvCxnSpPr>
        <p:spPr>
          <a:xfrm flipV="1">
            <a:off x="1475656" y="1556792"/>
            <a:ext cx="0" cy="2808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95F5305-2744-6673-70E0-4A16862F9546}"/>
              </a:ext>
            </a:extLst>
          </p:cNvPr>
          <p:cNvCxnSpPr>
            <a:cxnSpLocks/>
          </p:cNvCxnSpPr>
          <p:nvPr/>
        </p:nvCxnSpPr>
        <p:spPr>
          <a:xfrm flipV="1">
            <a:off x="1619672" y="1556792"/>
            <a:ext cx="0" cy="2808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7B1A0DE-C15A-F1DA-CDEB-F10660853D1D}"/>
              </a:ext>
            </a:extLst>
          </p:cNvPr>
          <p:cNvCxnSpPr>
            <a:cxnSpLocks/>
          </p:cNvCxnSpPr>
          <p:nvPr/>
        </p:nvCxnSpPr>
        <p:spPr>
          <a:xfrm flipV="1">
            <a:off x="1763688" y="1556792"/>
            <a:ext cx="0" cy="2808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441A774-06E9-8A86-85E3-054579394427}"/>
              </a:ext>
            </a:extLst>
          </p:cNvPr>
          <p:cNvCxnSpPr>
            <a:cxnSpLocks/>
          </p:cNvCxnSpPr>
          <p:nvPr/>
        </p:nvCxnSpPr>
        <p:spPr>
          <a:xfrm flipV="1">
            <a:off x="1907704" y="1556792"/>
            <a:ext cx="0" cy="2808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200EEB7-B605-4350-8081-3275F7C1477F}"/>
              </a:ext>
            </a:extLst>
          </p:cNvPr>
          <p:cNvCxnSpPr>
            <a:cxnSpLocks/>
          </p:cNvCxnSpPr>
          <p:nvPr/>
        </p:nvCxnSpPr>
        <p:spPr>
          <a:xfrm flipV="1">
            <a:off x="2051720" y="1556792"/>
            <a:ext cx="0" cy="2808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4EB427B-43C2-1C9B-367E-0A3C0B32C585}"/>
              </a:ext>
            </a:extLst>
          </p:cNvPr>
          <p:cNvCxnSpPr>
            <a:cxnSpLocks/>
          </p:cNvCxnSpPr>
          <p:nvPr/>
        </p:nvCxnSpPr>
        <p:spPr>
          <a:xfrm flipV="1">
            <a:off x="2195736" y="1556792"/>
            <a:ext cx="0" cy="2808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0F948FB-148C-21B1-3307-2F57ACC47DC5}"/>
              </a:ext>
            </a:extLst>
          </p:cNvPr>
          <p:cNvCxnSpPr>
            <a:cxnSpLocks/>
          </p:cNvCxnSpPr>
          <p:nvPr/>
        </p:nvCxnSpPr>
        <p:spPr>
          <a:xfrm flipV="1">
            <a:off x="2339752" y="1556792"/>
            <a:ext cx="0" cy="2808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C7932D5-03F0-03C3-9446-F30BB2CA416D}"/>
              </a:ext>
            </a:extLst>
          </p:cNvPr>
          <p:cNvCxnSpPr>
            <a:cxnSpLocks/>
          </p:cNvCxnSpPr>
          <p:nvPr/>
        </p:nvCxnSpPr>
        <p:spPr>
          <a:xfrm flipV="1">
            <a:off x="2483768" y="1556792"/>
            <a:ext cx="0" cy="2808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6AC4368-D41E-3218-8432-4FDA8AE12E56}"/>
              </a:ext>
            </a:extLst>
          </p:cNvPr>
          <p:cNvCxnSpPr>
            <a:cxnSpLocks/>
          </p:cNvCxnSpPr>
          <p:nvPr/>
        </p:nvCxnSpPr>
        <p:spPr>
          <a:xfrm flipV="1">
            <a:off x="2627784" y="1556792"/>
            <a:ext cx="0" cy="2808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07E4700-18B7-48D2-68BA-101C8FFD1D0E}"/>
              </a:ext>
            </a:extLst>
          </p:cNvPr>
          <p:cNvCxnSpPr>
            <a:cxnSpLocks/>
          </p:cNvCxnSpPr>
          <p:nvPr/>
        </p:nvCxnSpPr>
        <p:spPr>
          <a:xfrm flipV="1">
            <a:off x="2771800" y="1556792"/>
            <a:ext cx="0" cy="2808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F155667-4208-C517-3CAE-20D069053A88}"/>
              </a:ext>
            </a:extLst>
          </p:cNvPr>
          <p:cNvCxnSpPr>
            <a:cxnSpLocks/>
          </p:cNvCxnSpPr>
          <p:nvPr/>
        </p:nvCxnSpPr>
        <p:spPr>
          <a:xfrm flipV="1">
            <a:off x="2915816" y="1556792"/>
            <a:ext cx="0" cy="2808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65F017A-7BD1-6D9B-7F73-0F9A425723F1}"/>
              </a:ext>
            </a:extLst>
          </p:cNvPr>
          <p:cNvCxnSpPr>
            <a:cxnSpLocks/>
          </p:cNvCxnSpPr>
          <p:nvPr/>
        </p:nvCxnSpPr>
        <p:spPr>
          <a:xfrm flipV="1">
            <a:off x="3059832" y="1556792"/>
            <a:ext cx="0" cy="2808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6CDC83EC-71B9-7BA3-D454-7E2DE0BF3DEC}"/>
              </a:ext>
            </a:extLst>
          </p:cNvPr>
          <p:cNvSpPr>
            <a:spLocks noChangeAspect="1"/>
          </p:cNvSpPr>
          <p:nvPr/>
        </p:nvSpPr>
        <p:spPr>
          <a:xfrm>
            <a:off x="1763688" y="2448264"/>
            <a:ext cx="986400" cy="986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5B732AD-8AF5-DE1A-10AC-151D7CC9AD34}"/>
              </a:ext>
            </a:extLst>
          </p:cNvPr>
          <p:cNvSpPr txBox="1"/>
          <p:nvPr/>
        </p:nvSpPr>
        <p:spPr>
          <a:xfrm>
            <a:off x="2146467" y="1689725"/>
            <a:ext cx="380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800" i="1" dirty="0">
                <a:solidFill>
                  <a:srgbClr val="29348C"/>
                </a:solidFill>
              </a:rPr>
              <a:t>B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A11A9C6-F417-458D-0A2E-8E1301E34115}"/>
              </a:ext>
            </a:extLst>
          </p:cNvPr>
          <p:cNvGrpSpPr/>
          <p:nvPr/>
        </p:nvGrpSpPr>
        <p:grpSpPr>
          <a:xfrm>
            <a:off x="5868237" y="1554351"/>
            <a:ext cx="936012" cy="2810753"/>
            <a:chOff x="5868237" y="1554351"/>
            <a:chExt cx="936012" cy="2810753"/>
          </a:xfrm>
        </p:grpSpPr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AABEA9B2-40C9-EF0D-7768-269DC64A994B}"/>
                </a:ext>
              </a:extLst>
            </p:cNvPr>
            <p:cNvSpPr/>
            <p:nvPr/>
          </p:nvSpPr>
          <p:spPr>
            <a:xfrm flipV="1">
              <a:off x="5868237" y="1556792"/>
              <a:ext cx="936012" cy="2808312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21" name="Arc 20">
              <a:extLst>
                <a:ext uri="{FF2B5EF4-FFF2-40B4-BE49-F238E27FC236}">
                  <a16:creationId xmlns:a16="http://schemas.microsoft.com/office/drawing/2014/main" id="{2536803E-F429-C9E4-2F44-349BC0C23E0F}"/>
                </a:ext>
              </a:extLst>
            </p:cNvPr>
            <p:cNvSpPr/>
            <p:nvPr/>
          </p:nvSpPr>
          <p:spPr>
            <a:xfrm rot="10800000" flipH="1" flipV="1">
              <a:off x="5868237" y="1554351"/>
              <a:ext cx="936012" cy="2808312"/>
            </a:xfrm>
            <a:prstGeom prst="arc">
              <a:avLst/>
            </a:prstGeom>
            <a:ln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4FF608F-6167-E846-3EC4-A88BC3D3DB76}"/>
              </a:ext>
            </a:extLst>
          </p:cNvPr>
          <p:cNvGrpSpPr/>
          <p:nvPr/>
        </p:nvGrpSpPr>
        <p:grpSpPr>
          <a:xfrm>
            <a:off x="6287052" y="1549795"/>
            <a:ext cx="720000" cy="2810753"/>
            <a:chOff x="5868237" y="1554351"/>
            <a:chExt cx="936012" cy="2810753"/>
          </a:xfrm>
        </p:grpSpPr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5DB1F23A-DAD7-24B0-4FF9-106C6413A15A}"/>
                </a:ext>
              </a:extLst>
            </p:cNvPr>
            <p:cNvSpPr/>
            <p:nvPr/>
          </p:nvSpPr>
          <p:spPr>
            <a:xfrm flipV="1">
              <a:off x="5868237" y="1556792"/>
              <a:ext cx="936012" cy="2808312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C2FD101D-ECAB-A6CC-E5BF-87CAC41AE7FB}"/>
                </a:ext>
              </a:extLst>
            </p:cNvPr>
            <p:cNvSpPr/>
            <p:nvPr/>
          </p:nvSpPr>
          <p:spPr>
            <a:xfrm rot="10800000" flipH="1" flipV="1">
              <a:off x="5868237" y="1554351"/>
              <a:ext cx="936012" cy="2808312"/>
            </a:xfrm>
            <a:prstGeom prst="arc">
              <a:avLst/>
            </a:prstGeom>
            <a:ln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7499B70-5523-CED0-5178-BF6FCF39CAFF}"/>
              </a:ext>
            </a:extLst>
          </p:cNvPr>
          <p:cNvGrpSpPr/>
          <p:nvPr/>
        </p:nvGrpSpPr>
        <p:grpSpPr>
          <a:xfrm>
            <a:off x="6696189" y="1555571"/>
            <a:ext cx="468000" cy="2810753"/>
            <a:chOff x="5868237" y="1554351"/>
            <a:chExt cx="936012" cy="2810753"/>
          </a:xfrm>
        </p:grpSpPr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01E885CD-680D-C216-EA10-D7D40CC4459F}"/>
                </a:ext>
              </a:extLst>
            </p:cNvPr>
            <p:cNvSpPr/>
            <p:nvPr/>
          </p:nvSpPr>
          <p:spPr>
            <a:xfrm flipV="1">
              <a:off x="5868237" y="1556792"/>
              <a:ext cx="936012" cy="2808312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50220F43-996A-3DFE-2D42-4C57988D7C66}"/>
                </a:ext>
              </a:extLst>
            </p:cNvPr>
            <p:cNvSpPr/>
            <p:nvPr/>
          </p:nvSpPr>
          <p:spPr>
            <a:xfrm rot="10800000" flipH="1" flipV="1">
              <a:off x="5868237" y="1554351"/>
              <a:ext cx="936012" cy="2808312"/>
            </a:xfrm>
            <a:prstGeom prst="arc">
              <a:avLst/>
            </a:prstGeom>
            <a:ln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51CA129-81BF-EE30-806D-5A866FF1135A}"/>
              </a:ext>
            </a:extLst>
          </p:cNvPr>
          <p:cNvGrpSpPr/>
          <p:nvPr/>
        </p:nvGrpSpPr>
        <p:grpSpPr>
          <a:xfrm>
            <a:off x="7072765" y="1547354"/>
            <a:ext cx="216000" cy="2810753"/>
            <a:chOff x="5868237" y="1554351"/>
            <a:chExt cx="936012" cy="2810753"/>
          </a:xfrm>
        </p:grpSpPr>
        <p:sp>
          <p:nvSpPr>
            <p:cNvPr id="38" name="Arc 37">
              <a:extLst>
                <a:ext uri="{FF2B5EF4-FFF2-40B4-BE49-F238E27FC236}">
                  <a16:creationId xmlns:a16="http://schemas.microsoft.com/office/drawing/2014/main" id="{394F1EC9-DB04-E950-A1FA-01BCB826AD8C}"/>
                </a:ext>
              </a:extLst>
            </p:cNvPr>
            <p:cNvSpPr/>
            <p:nvPr/>
          </p:nvSpPr>
          <p:spPr>
            <a:xfrm flipV="1">
              <a:off x="5868237" y="1556792"/>
              <a:ext cx="936012" cy="2808312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F7C9CFE0-9CE4-42B0-FBC1-C20620093790}"/>
                </a:ext>
              </a:extLst>
            </p:cNvPr>
            <p:cNvSpPr/>
            <p:nvPr/>
          </p:nvSpPr>
          <p:spPr>
            <a:xfrm rot="10800000" flipH="1" flipV="1">
              <a:off x="5868237" y="1554351"/>
              <a:ext cx="936012" cy="2808312"/>
            </a:xfrm>
            <a:prstGeom prst="arc">
              <a:avLst/>
            </a:prstGeom>
            <a:ln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35F3267-410F-5A01-3DC0-C95135BFF034}"/>
              </a:ext>
            </a:extLst>
          </p:cNvPr>
          <p:cNvGrpSpPr/>
          <p:nvPr/>
        </p:nvGrpSpPr>
        <p:grpSpPr>
          <a:xfrm>
            <a:off x="7380312" y="1554351"/>
            <a:ext cx="0" cy="2810753"/>
            <a:chOff x="5868237" y="1554351"/>
            <a:chExt cx="936012" cy="2810753"/>
          </a:xfrm>
        </p:grpSpPr>
        <p:sp>
          <p:nvSpPr>
            <p:cNvPr id="41" name="Arc 40">
              <a:extLst>
                <a:ext uri="{FF2B5EF4-FFF2-40B4-BE49-F238E27FC236}">
                  <a16:creationId xmlns:a16="http://schemas.microsoft.com/office/drawing/2014/main" id="{4E3C7F45-8BEB-16F0-54BE-7EE183D6C5D4}"/>
                </a:ext>
              </a:extLst>
            </p:cNvPr>
            <p:cNvSpPr/>
            <p:nvPr/>
          </p:nvSpPr>
          <p:spPr>
            <a:xfrm flipV="1">
              <a:off x="5868237" y="1556792"/>
              <a:ext cx="936012" cy="2808312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42" name="Arc 41">
              <a:extLst>
                <a:ext uri="{FF2B5EF4-FFF2-40B4-BE49-F238E27FC236}">
                  <a16:creationId xmlns:a16="http://schemas.microsoft.com/office/drawing/2014/main" id="{DDFFCCA7-040A-3183-E771-A0A908296CE1}"/>
                </a:ext>
              </a:extLst>
            </p:cNvPr>
            <p:cNvSpPr/>
            <p:nvPr/>
          </p:nvSpPr>
          <p:spPr>
            <a:xfrm rot="10800000" flipH="1" flipV="1">
              <a:off x="5868237" y="1554351"/>
              <a:ext cx="936012" cy="2808312"/>
            </a:xfrm>
            <a:prstGeom prst="arc">
              <a:avLst/>
            </a:prstGeom>
            <a:ln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6CB1DE0-BBF0-A8D5-DE91-4F891A8BF363}"/>
              </a:ext>
            </a:extLst>
          </p:cNvPr>
          <p:cNvGrpSpPr/>
          <p:nvPr/>
        </p:nvGrpSpPr>
        <p:grpSpPr>
          <a:xfrm>
            <a:off x="5353239" y="1559741"/>
            <a:ext cx="1188000" cy="2810753"/>
            <a:chOff x="5868237" y="1554351"/>
            <a:chExt cx="936012" cy="2810753"/>
          </a:xfrm>
        </p:grpSpPr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96516F62-5D69-7F04-AB41-1DE759B8009C}"/>
                </a:ext>
              </a:extLst>
            </p:cNvPr>
            <p:cNvSpPr/>
            <p:nvPr/>
          </p:nvSpPr>
          <p:spPr>
            <a:xfrm flipV="1">
              <a:off x="5868237" y="1556792"/>
              <a:ext cx="936012" cy="2808312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45" name="Arc 44">
              <a:extLst>
                <a:ext uri="{FF2B5EF4-FFF2-40B4-BE49-F238E27FC236}">
                  <a16:creationId xmlns:a16="http://schemas.microsoft.com/office/drawing/2014/main" id="{66A06BC8-4F00-DA8C-1EFE-BCF43016BB03}"/>
                </a:ext>
              </a:extLst>
            </p:cNvPr>
            <p:cNvSpPr/>
            <p:nvPr/>
          </p:nvSpPr>
          <p:spPr>
            <a:xfrm rot="10800000" flipH="1" flipV="1">
              <a:off x="5868237" y="1554351"/>
              <a:ext cx="936012" cy="2808312"/>
            </a:xfrm>
            <a:prstGeom prst="arc">
              <a:avLst/>
            </a:prstGeom>
            <a:ln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6F6E813-ACCD-4D77-0E9C-EF477A44E090}"/>
              </a:ext>
            </a:extLst>
          </p:cNvPr>
          <p:cNvGrpSpPr/>
          <p:nvPr/>
        </p:nvGrpSpPr>
        <p:grpSpPr>
          <a:xfrm flipH="1">
            <a:off x="7471858" y="1547354"/>
            <a:ext cx="2026800" cy="2826000"/>
            <a:chOff x="7511115" y="3133971"/>
            <a:chExt cx="2027073" cy="2823140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556E49C9-163E-5B44-F71A-55E0BFF5D641}"/>
                </a:ext>
              </a:extLst>
            </p:cNvPr>
            <p:cNvGrpSpPr/>
            <p:nvPr/>
          </p:nvGrpSpPr>
          <p:grpSpPr>
            <a:xfrm>
              <a:off x="8026113" y="3140968"/>
              <a:ext cx="936012" cy="2810753"/>
              <a:chOff x="5868237" y="1554351"/>
              <a:chExt cx="936012" cy="2810753"/>
            </a:xfrm>
          </p:grpSpPr>
          <p:sp>
            <p:nvSpPr>
              <p:cNvPr id="47" name="Arc 46">
                <a:extLst>
                  <a:ext uri="{FF2B5EF4-FFF2-40B4-BE49-F238E27FC236}">
                    <a16:creationId xmlns:a16="http://schemas.microsoft.com/office/drawing/2014/main" id="{67F0E6AF-D0A8-3D95-C671-C3E7F266AE45}"/>
                  </a:ext>
                </a:extLst>
              </p:cNvPr>
              <p:cNvSpPr/>
              <p:nvPr/>
            </p:nvSpPr>
            <p:spPr>
              <a:xfrm flipV="1">
                <a:off x="5868237" y="1556792"/>
                <a:ext cx="936012" cy="2808312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  <p:sp>
            <p:nvSpPr>
              <p:cNvPr id="48" name="Arc 47">
                <a:extLst>
                  <a:ext uri="{FF2B5EF4-FFF2-40B4-BE49-F238E27FC236}">
                    <a16:creationId xmlns:a16="http://schemas.microsoft.com/office/drawing/2014/main" id="{F884164D-F6B0-71B7-3A9C-CB70E86E4843}"/>
                  </a:ext>
                </a:extLst>
              </p:cNvPr>
              <p:cNvSpPr/>
              <p:nvPr/>
            </p:nvSpPr>
            <p:spPr>
              <a:xfrm rot="10800000" flipH="1" flipV="1">
                <a:off x="5868237" y="1554351"/>
                <a:ext cx="936012" cy="2808312"/>
              </a:xfrm>
              <a:prstGeom prst="arc">
                <a:avLst/>
              </a:prstGeom>
              <a:ln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72C587D-897A-2EF9-6674-0B98DEB43D43}"/>
                </a:ext>
              </a:extLst>
            </p:cNvPr>
            <p:cNvGrpSpPr/>
            <p:nvPr/>
          </p:nvGrpSpPr>
          <p:grpSpPr>
            <a:xfrm>
              <a:off x="8444928" y="3136412"/>
              <a:ext cx="720000" cy="2810753"/>
              <a:chOff x="5868237" y="1554351"/>
              <a:chExt cx="936012" cy="2810753"/>
            </a:xfrm>
          </p:grpSpPr>
          <p:sp>
            <p:nvSpPr>
              <p:cNvPr id="50" name="Arc 49">
                <a:extLst>
                  <a:ext uri="{FF2B5EF4-FFF2-40B4-BE49-F238E27FC236}">
                    <a16:creationId xmlns:a16="http://schemas.microsoft.com/office/drawing/2014/main" id="{62F4F8B9-4D1F-D763-C2CA-AC9FBE8BFB65}"/>
                  </a:ext>
                </a:extLst>
              </p:cNvPr>
              <p:cNvSpPr/>
              <p:nvPr/>
            </p:nvSpPr>
            <p:spPr>
              <a:xfrm flipV="1">
                <a:off x="5868237" y="1556792"/>
                <a:ext cx="936012" cy="2808312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  <p:sp>
            <p:nvSpPr>
              <p:cNvPr id="51" name="Arc 50">
                <a:extLst>
                  <a:ext uri="{FF2B5EF4-FFF2-40B4-BE49-F238E27FC236}">
                    <a16:creationId xmlns:a16="http://schemas.microsoft.com/office/drawing/2014/main" id="{DB106838-9CCD-C2A9-D2F1-80B4AA044750}"/>
                  </a:ext>
                </a:extLst>
              </p:cNvPr>
              <p:cNvSpPr/>
              <p:nvPr/>
            </p:nvSpPr>
            <p:spPr>
              <a:xfrm rot="10800000" flipH="1" flipV="1">
                <a:off x="5868237" y="1554351"/>
                <a:ext cx="936012" cy="2808312"/>
              </a:xfrm>
              <a:prstGeom prst="arc">
                <a:avLst/>
              </a:prstGeom>
              <a:ln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D56078E2-29BA-4141-0FDC-AF106B054783}"/>
                </a:ext>
              </a:extLst>
            </p:cNvPr>
            <p:cNvGrpSpPr/>
            <p:nvPr/>
          </p:nvGrpSpPr>
          <p:grpSpPr>
            <a:xfrm>
              <a:off x="8854065" y="3142188"/>
              <a:ext cx="468000" cy="2810753"/>
              <a:chOff x="5868237" y="1554351"/>
              <a:chExt cx="936012" cy="2810753"/>
            </a:xfrm>
          </p:grpSpPr>
          <p:sp>
            <p:nvSpPr>
              <p:cNvPr id="53" name="Arc 52">
                <a:extLst>
                  <a:ext uri="{FF2B5EF4-FFF2-40B4-BE49-F238E27FC236}">
                    <a16:creationId xmlns:a16="http://schemas.microsoft.com/office/drawing/2014/main" id="{AF4C3571-19D6-19ED-9E3B-AC3169075BC9}"/>
                  </a:ext>
                </a:extLst>
              </p:cNvPr>
              <p:cNvSpPr/>
              <p:nvPr/>
            </p:nvSpPr>
            <p:spPr>
              <a:xfrm flipV="1">
                <a:off x="5868237" y="1556792"/>
                <a:ext cx="936012" cy="2808312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  <p:sp>
            <p:nvSpPr>
              <p:cNvPr id="54" name="Arc 53">
                <a:extLst>
                  <a:ext uri="{FF2B5EF4-FFF2-40B4-BE49-F238E27FC236}">
                    <a16:creationId xmlns:a16="http://schemas.microsoft.com/office/drawing/2014/main" id="{A0643A3E-3F14-7972-2A47-D2AFD404BE6E}"/>
                  </a:ext>
                </a:extLst>
              </p:cNvPr>
              <p:cNvSpPr/>
              <p:nvPr/>
            </p:nvSpPr>
            <p:spPr>
              <a:xfrm rot="10800000" flipH="1" flipV="1">
                <a:off x="5868237" y="1554351"/>
                <a:ext cx="936012" cy="2808312"/>
              </a:xfrm>
              <a:prstGeom prst="arc">
                <a:avLst/>
              </a:prstGeom>
              <a:ln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28463D0A-00E1-B61F-D307-A22BA306910E}"/>
                </a:ext>
              </a:extLst>
            </p:cNvPr>
            <p:cNvGrpSpPr/>
            <p:nvPr/>
          </p:nvGrpSpPr>
          <p:grpSpPr>
            <a:xfrm>
              <a:off x="9230641" y="3133971"/>
              <a:ext cx="216000" cy="2810753"/>
              <a:chOff x="5868237" y="1554351"/>
              <a:chExt cx="936012" cy="2810753"/>
            </a:xfrm>
          </p:grpSpPr>
          <p:sp>
            <p:nvSpPr>
              <p:cNvPr id="56" name="Arc 55">
                <a:extLst>
                  <a:ext uri="{FF2B5EF4-FFF2-40B4-BE49-F238E27FC236}">
                    <a16:creationId xmlns:a16="http://schemas.microsoft.com/office/drawing/2014/main" id="{A2CF9F41-9553-C3BA-3EF9-544611D4B2BA}"/>
                  </a:ext>
                </a:extLst>
              </p:cNvPr>
              <p:cNvSpPr/>
              <p:nvPr/>
            </p:nvSpPr>
            <p:spPr>
              <a:xfrm flipV="1">
                <a:off x="5868237" y="1556792"/>
                <a:ext cx="936012" cy="2808312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  <p:sp>
            <p:nvSpPr>
              <p:cNvPr id="57" name="Arc 56">
                <a:extLst>
                  <a:ext uri="{FF2B5EF4-FFF2-40B4-BE49-F238E27FC236}">
                    <a16:creationId xmlns:a16="http://schemas.microsoft.com/office/drawing/2014/main" id="{0513806F-6DDF-F80A-75ED-139EE4A70DD4}"/>
                  </a:ext>
                </a:extLst>
              </p:cNvPr>
              <p:cNvSpPr/>
              <p:nvPr/>
            </p:nvSpPr>
            <p:spPr>
              <a:xfrm rot="10800000" flipH="1" flipV="1">
                <a:off x="5868237" y="1554351"/>
                <a:ext cx="936012" cy="2808312"/>
              </a:xfrm>
              <a:prstGeom prst="arc">
                <a:avLst/>
              </a:prstGeom>
              <a:ln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371138EE-B7DF-A71B-1F8F-4BE9487940D0}"/>
                </a:ext>
              </a:extLst>
            </p:cNvPr>
            <p:cNvGrpSpPr/>
            <p:nvPr/>
          </p:nvGrpSpPr>
          <p:grpSpPr>
            <a:xfrm>
              <a:off x="9538188" y="3140968"/>
              <a:ext cx="0" cy="2810753"/>
              <a:chOff x="5868237" y="1554351"/>
              <a:chExt cx="936012" cy="2810753"/>
            </a:xfrm>
          </p:grpSpPr>
          <p:sp>
            <p:nvSpPr>
              <p:cNvPr id="59" name="Arc 58">
                <a:extLst>
                  <a:ext uri="{FF2B5EF4-FFF2-40B4-BE49-F238E27FC236}">
                    <a16:creationId xmlns:a16="http://schemas.microsoft.com/office/drawing/2014/main" id="{F167F9DC-A719-F119-B09E-B0595ADE532A}"/>
                  </a:ext>
                </a:extLst>
              </p:cNvPr>
              <p:cNvSpPr/>
              <p:nvPr/>
            </p:nvSpPr>
            <p:spPr>
              <a:xfrm flipV="1">
                <a:off x="5868237" y="1556792"/>
                <a:ext cx="936012" cy="2808312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  <p:sp>
            <p:nvSpPr>
              <p:cNvPr id="60" name="Arc 59">
                <a:extLst>
                  <a:ext uri="{FF2B5EF4-FFF2-40B4-BE49-F238E27FC236}">
                    <a16:creationId xmlns:a16="http://schemas.microsoft.com/office/drawing/2014/main" id="{AD0F8C3B-DC90-F1DC-9060-70AF3F8D77FF}"/>
                  </a:ext>
                </a:extLst>
              </p:cNvPr>
              <p:cNvSpPr/>
              <p:nvPr/>
            </p:nvSpPr>
            <p:spPr>
              <a:xfrm rot="10800000" flipH="1" flipV="1">
                <a:off x="5868237" y="1554351"/>
                <a:ext cx="936012" cy="2808312"/>
              </a:xfrm>
              <a:prstGeom prst="arc">
                <a:avLst/>
              </a:prstGeom>
              <a:ln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E906E5B-7424-6634-CA03-3D2F165088EB}"/>
                </a:ext>
              </a:extLst>
            </p:cNvPr>
            <p:cNvGrpSpPr/>
            <p:nvPr/>
          </p:nvGrpSpPr>
          <p:grpSpPr>
            <a:xfrm>
              <a:off x="7511115" y="3146358"/>
              <a:ext cx="1188000" cy="2810753"/>
              <a:chOff x="5868237" y="1554351"/>
              <a:chExt cx="936012" cy="2810753"/>
            </a:xfrm>
          </p:grpSpPr>
          <p:sp>
            <p:nvSpPr>
              <p:cNvPr id="62" name="Arc 61">
                <a:extLst>
                  <a:ext uri="{FF2B5EF4-FFF2-40B4-BE49-F238E27FC236}">
                    <a16:creationId xmlns:a16="http://schemas.microsoft.com/office/drawing/2014/main" id="{292BA94B-2FAF-6A39-64AD-B13845503315}"/>
                  </a:ext>
                </a:extLst>
              </p:cNvPr>
              <p:cNvSpPr/>
              <p:nvPr/>
            </p:nvSpPr>
            <p:spPr>
              <a:xfrm flipV="1">
                <a:off x="5868237" y="1556792"/>
                <a:ext cx="936012" cy="2808312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  <p:sp>
            <p:nvSpPr>
              <p:cNvPr id="63" name="Arc 62">
                <a:extLst>
                  <a:ext uri="{FF2B5EF4-FFF2-40B4-BE49-F238E27FC236}">
                    <a16:creationId xmlns:a16="http://schemas.microsoft.com/office/drawing/2014/main" id="{EC1E3637-89F9-3F80-15FD-F6EA90368F7B}"/>
                  </a:ext>
                </a:extLst>
              </p:cNvPr>
              <p:cNvSpPr/>
              <p:nvPr/>
            </p:nvSpPr>
            <p:spPr>
              <a:xfrm rot="10800000" flipH="1" flipV="1">
                <a:off x="5868237" y="1554351"/>
                <a:ext cx="936012" cy="2808312"/>
              </a:xfrm>
              <a:prstGeom prst="arc">
                <a:avLst/>
              </a:prstGeom>
              <a:ln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</p:grp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004F1382-A34E-44AD-6F21-E8C3155894B5}"/>
              </a:ext>
            </a:extLst>
          </p:cNvPr>
          <p:cNvSpPr>
            <a:spLocks noChangeAspect="1"/>
          </p:cNvSpPr>
          <p:nvPr/>
        </p:nvSpPr>
        <p:spPr>
          <a:xfrm>
            <a:off x="6928454" y="2503527"/>
            <a:ext cx="986400" cy="986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41B43140-3B53-B287-0A7E-9EF4D19F3A53}"/>
                  </a:ext>
                </a:extLst>
              </p:cNvPr>
              <p:cNvSpPr txBox="1"/>
              <p:nvPr/>
            </p:nvSpPr>
            <p:spPr>
              <a:xfrm>
                <a:off x="7236296" y="2771636"/>
                <a:ext cx="385041" cy="369332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FR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</m:oMath>
                  </m:oMathPara>
                </a14:m>
                <a:endParaRPr lang="en-FR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41B43140-3B53-B287-0A7E-9EF4D19F3A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296" y="2771636"/>
                <a:ext cx="385041" cy="369332"/>
              </a:xfrm>
              <a:prstGeom prst="rect">
                <a:avLst/>
              </a:prstGeom>
              <a:blipFill>
                <a:blip r:embed="rId2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3E6F7F5-99C7-81C6-5B9F-54840EFA304B}"/>
                  </a:ext>
                </a:extLst>
              </p:cNvPr>
              <p:cNvSpPr txBox="1"/>
              <p:nvPr/>
            </p:nvSpPr>
            <p:spPr>
              <a:xfrm>
                <a:off x="2079091" y="2729505"/>
                <a:ext cx="385041" cy="369332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FR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</m:oMath>
                  </m:oMathPara>
                </a14:m>
                <a:endParaRPr lang="en-FR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3E6F7F5-99C7-81C6-5B9F-54840EFA30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9091" y="2729505"/>
                <a:ext cx="385041" cy="369332"/>
              </a:xfrm>
              <a:prstGeom prst="rect">
                <a:avLst/>
              </a:prstGeom>
              <a:blipFill>
                <a:blip r:embed="rId3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AF3408A5-D5E4-2EFE-1358-14508130C8F7}"/>
              </a:ext>
            </a:extLst>
          </p:cNvPr>
          <p:cNvCxnSpPr>
            <a:cxnSpLocks/>
          </p:cNvCxnSpPr>
          <p:nvPr/>
        </p:nvCxnSpPr>
        <p:spPr>
          <a:xfrm flipV="1">
            <a:off x="2605633" y="2204864"/>
            <a:ext cx="351839" cy="379774"/>
          </a:xfrm>
          <a:prstGeom prst="straightConnector1">
            <a:avLst/>
          </a:prstGeom>
          <a:ln w="730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87FDB597-D829-9EB8-13C6-F11103DC0171}"/>
              </a:ext>
            </a:extLst>
          </p:cNvPr>
          <p:cNvCxnSpPr>
            <a:cxnSpLocks/>
          </p:cNvCxnSpPr>
          <p:nvPr/>
        </p:nvCxnSpPr>
        <p:spPr>
          <a:xfrm flipV="1">
            <a:off x="7768436" y="2274470"/>
            <a:ext cx="351839" cy="379774"/>
          </a:xfrm>
          <a:prstGeom prst="straightConnector1">
            <a:avLst/>
          </a:prstGeom>
          <a:ln w="730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77189C6-22F0-4120-ACF8-611870190F13}"/>
              </a:ext>
            </a:extLst>
          </p:cNvPr>
          <p:cNvCxnSpPr>
            <a:cxnSpLocks/>
            <a:stCxn id="65" idx="2"/>
          </p:cNvCxnSpPr>
          <p:nvPr/>
        </p:nvCxnSpPr>
        <p:spPr>
          <a:xfrm>
            <a:off x="6928454" y="2996727"/>
            <a:ext cx="0" cy="1908000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3A309588-4816-EA6F-67FA-E8DF470FA713}"/>
              </a:ext>
            </a:extLst>
          </p:cNvPr>
          <p:cNvCxnSpPr>
            <a:cxnSpLocks/>
          </p:cNvCxnSpPr>
          <p:nvPr/>
        </p:nvCxnSpPr>
        <p:spPr>
          <a:xfrm flipH="1">
            <a:off x="7432668" y="3489927"/>
            <a:ext cx="856" cy="1432365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331FF8FE-FC62-C06B-6BD8-EB37C624E0E8}"/>
              </a:ext>
            </a:extLst>
          </p:cNvPr>
          <p:cNvSpPr txBox="1"/>
          <p:nvPr/>
        </p:nvSpPr>
        <p:spPr>
          <a:xfrm>
            <a:off x="6991978" y="4528779"/>
            <a:ext cx="387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200" i="1" dirty="0"/>
              <a:t>R</a:t>
            </a:r>
            <a:r>
              <a:rPr lang="en-FR" sz="1200" i="1" baseline="-25000" dirty="0"/>
              <a:t>M</a:t>
            </a:r>
            <a:endParaRPr lang="en-FR" sz="1200" i="1" dirty="0"/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CD1CA4A7-0D3A-A7B3-98CD-72CC35F074FA}"/>
              </a:ext>
            </a:extLst>
          </p:cNvPr>
          <p:cNvCxnSpPr>
            <a:cxnSpLocks/>
            <a:stCxn id="84" idx="1"/>
          </p:cNvCxnSpPr>
          <p:nvPr/>
        </p:nvCxnSpPr>
        <p:spPr>
          <a:xfrm flipH="1">
            <a:off x="6928454" y="4667279"/>
            <a:ext cx="6352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B7592807-4DA2-59E9-8B1A-059054F6B4FE}"/>
              </a:ext>
            </a:extLst>
          </p:cNvPr>
          <p:cNvCxnSpPr>
            <a:cxnSpLocks/>
            <a:stCxn id="84" idx="3"/>
          </p:cNvCxnSpPr>
          <p:nvPr/>
        </p:nvCxnSpPr>
        <p:spPr>
          <a:xfrm>
            <a:off x="7379042" y="4667279"/>
            <a:ext cx="8973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CAA1162C-F8A2-2E61-778F-5A3DFFE91A11}"/>
                  </a:ext>
                </a:extLst>
              </p:cNvPr>
              <p:cNvSpPr txBox="1"/>
              <p:nvPr/>
            </p:nvSpPr>
            <p:spPr>
              <a:xfrm>
                <a:off x="6391328" y="4952218"/>
                <a:ext cx="2754216" cy="5808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F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F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(1+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en-FR" dirty="0"/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CAA1162C-F8A2-2E61-778F-5A3DFFE91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1328" y="4952218"/>
                <a:ext cx="2754216" cy="580800"/>
              </a:xfrm>
              <a:prstGeom prst="rect">
                <a:avLst/>
              </a:prstGeom>
              <a:blipFill>
                <a:blip r:embed="rId4"/>
                <a:stretch>
                  <a:fillRect t="-78723" r="-1382" b="-117021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97889EA7-09EC-AF07-788A-AA5FA04247EE}"/>
                  </a:ext>
                </a:extLst>
              </p:cNvPr>
              <p:cNvSpPr txBox="1"/>
              <p:nvPr/>
            </p:nvSpPr>
            <p:spPr>
              <a:xfrm>
                <a:off x="1601532" y="4960361"/>
                <a:ext cx="1103892" cy="5726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F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F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FR" dirty="0"/>
              </a:p>
            </p:txBody>
          </p:sp>
        </mc:Choice>
        <mc:Fallback xmlns="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97889EA7-09EC-AF07-788A-AA5FA04247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1532" y="4960361"/>
                <a:ext cx="1103892" cy="572657"/>
              </a:xfrm>
              <a:prstGeom prst="rect">
                <a:avLst/>
              </a:prstGeom>
              <a:blipFill>
                <a:blip r:embed="rId5"/>
                <a:stretch>
                  <a:fillRect l="-3409" t="-4348" r="-1136" b="-19565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C0B1FD18-E4B4-3AC4-1A65-DF7618A5F25E}"/>
                  </a:ext>
                </a:extLst>
              </p:cNvPr>
              <p:cNvSpPr txBox="1"/>
              <p:nvPr/>
            </p:nvSpPr>
            <p:spPr>
              <a:xfrm>
                <a:off x="3617044" y="2914171"/>
                <a:ext cx="2115066" cy="427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F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FR" dirty="0"/>
                  <a:t>/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F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</m:t>
                    </m:r>
                  </m:oMath>
                </a14:m>
                <a:endParaRPr lang="en-FR" dirty="0"/>
              </a:p>
            </p:txBody>
          </p:sp>
        </mc:Choice>
        <mc:Fallback xmlns="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C0B1FD18-E4B4-3AC4-1A65-DF7618A5F2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7044" y="2914171"/>
                <a:ext cx="2115066" cy="427553"/>
              </a:xfrm>
              <a:prstGeom prst="rect">
                <a:avLst/>
              </a:prstGeom>
              <a:blipFill>
                <a:blip r:embed="rId6"/>
                <a:stretch>
                  <a:fillRect l="-3571" t="-2857" r="-2976" b="-11429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2" name="TextBox 111">
            <a:extLst>
              <a:ext uri="{FF2B5EF4-FFF2-40B4-BE49-F238E27FC236}">
                <a16:creationId xmlns:a16="http://schemas.microsoft.com/office/drawing/2014/main" id="{91137DFF-F250-2923-787E-1ED3A7B1B4D0}"/>
              </a:ext>
            </a:extLst>
          </p:cNvPr>
          <p:cNvSpPr txBox="1"/>
          <p:nvPr/>
        </p:nvSpPr>
        <p:spPr>
          <a:xfrm>
            <a:off x="1789675" y="5840794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NMR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28A01F61-B2F2-FE97-1F86-9ADBE8B43175}"/>
              </a:ext>
            </a:extLst>
          </p:cNvPr>
          <p:cNvSpPr txBox="1"/>
          <p:nvPr/>
        </p:nvSpPr>
        <p:spPr>
          <a:xfrm>
            <a:off x="6600479" y="5831735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Atomic Spectroscopy</a:t>
            </a:r>
          </a:p>
        </p:txBody>
      </p:sp>
    </p:spTree>
    <p:extLst>
      <p:ext uri="{BB962C8B-B14F-4D97-AF65-F5344CB8AC3E}">
        <p14:creationId xmlns:p14="http://schemas.microsoft.com/office/powerpoint/2010/main" val="23339176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-8"/>
            <a:ext cx="8172400" cy="828996"/>
          </a:xfrm>
        </p:spPr>
        <p:txBody>
          <a:bodyPr>
            <a:normAutofit/>
          </a:bodyPr>
          <a:lstStyle/>
          <a:p>
            <a:r>
              <a:rPr lang="en-US" dirty="0"/>
              <a:t>Example from recent measurements</a:t>
            </a:r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6111FA-AE82-A63E-EA54-AAC89CF7A7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8988"/>
            <a:ext cx="3765422" cy="28083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13741D-92BC-3B5E-3392-7ECB71E115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08" y="3637300"/>
            <a:ext cx="4982074" cy="3156183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B6192CE-E4A7-F1F1-B985-51F5FD49E3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B6D2579-48FB-2BBB-E1D2-5FF8B891D07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902" r="3549"/>
          <a:stretch/>
        </p:blipFill>
        <p:spPr>
          <a:xfrm>
            <a:off x="5148064" y="760983"/>
            <a:ext cx="3991806" cy="56673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3E91026-0560-F321-2346-276743490244}"/>
              </a:ext>
            </a:extLst>
          </p:cNvPr>
          <p:cNvSpPr txBox="1"/>
          <p:nvPr/>
        </p:nvSpPr>
        <p:spPr>
          <a:xfrm>
            <a:off x="3900104" y="1412776"/>
            <a:ext cx="2133600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FR" sz="1400" dirty="0"/>
              <a:t>Atomic theory (</a:t>
            </a:r>
            <a:r>
              <a:rPr lang="en-US" sz="1400" dirty="0"/>
              <a:t>Jacinda </a:t>
            </a:r>
            <a:r>
              <a:rPr lang="en-US" sz="1400" dirty="0" err="1"/>
              <a:t>Ginges</a:t>
            </a:r>
            <a:r>
              <a:rPr lang="en-US" sz="1400" dirty="0"/>
              <a:t>, </a:t>
            </a:r>
            <a:r>
              <a:rPr lang="en-GB" sz="1400" dirty="0"/>
              <a:t>Georgy </a:t>
            </a:r>
            <a:r>
              <a:rPr lang="en-GB" sz="1400" dirty="0" err="1"/>
              <a:t>Sanamyan</a:t>
            </a:r>
            <a:r>
              <a:rPr lang="en-GB" sz="1400" dirty="0"/>
              <a:t>)</a:t>
            </a:r>
          </a:p>
          <a:p>
            <a:pPr algn="ctr"/>
            <a:r>
              <a:rPr lang="en-GB" sz="1400" dirty="0"/>
              <a:t>+</a:t>
            </a:r>
          </a:p>
          <a:p>
            <a:pPr algn="ctr"/>
            <a:r>
              <a:rPr lang="en-GB" sz="1400" dirty="0"/>
              <a:t>Density Functional Theory (</a:t>
            </a:r>
            <a:r>
              <a:rPr lang="en-GB" sz="1400" dirty="0">
                <a:solidFill>
                  <a:srgbClr val="000000"/>
                </a:solidFill>
                <a:effectLst/>
              </a:rPr>
              <a:t>Jacek Dobaczewski, Markus Kortelainen</a:t>
            </a:r>
            <a:r>
              <a:rPr lang="en-GB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375812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Theoretical Background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r>
              <a:rPr lang="en-GB" dirty="0">
                <a:effectLst/>
                <a:latin typeface="Times New Roman" panose="02020603050405020304" pitchFamily="18" charset="0"/>
              </a:rPr>
              <a:t>1) Phys. Rev. C 72, 024312 (2005).</a:t>
            </a:r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7F3EFF-E978-D54E-842C-1DEBDBBF3F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96" t="3298" r="1335" b="1"/>
          <a:stretch/>
        </p:blipFill>
        <p:spPr>
          <a:xfrm>
            <a:off x="971600" y="980728"/>
            <a:ext cx="4752528" cy="19086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9ECC46-FCBC-A6B2-E0E5-675C5B438B64}"/>
              </a:ext>
            </a:extLst>
          </p:cNvPr>
          <p:cNvSpPr txBox="1"/>
          <p:nvPr/>
        </p:nvSpPr>
        <p:spPr>
          <a:xfrm>
            <a:off x="5868144" y="1196752"/>
            <a:ext cx="28803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400" dirty="0"/>
              <a:t>Further refinements from Perfrenova and Leclercq- Willaim</a:t>
            </a:r>
            <a:r>
              <a:rPr lang="en-FR" sz="1400" baseline="30000" dirty="0"/>
              <a:t>1</a:t>
            </a:r>
            <a:r>
              <a:rPr lang="en-FR" sz="1400" dirty="0"/>
              <a:t>.</a:t>
            </a:r>
          </a:p>
          <a:p>
            <a:endParaRPr lang="en-FR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7E1F715-0A91-0B28-63A5-CF7B5A29BFAC}"/>
                  </a:ext>
                </a:extLst>
              </p:cNvPr>
              <p:cNvSpPr txBox="1"/>
              <p:nvPr/>
            </p:nvSpPr>
            <p:spPr>
              <a:xfrm>
                <a:off x="5760132" y="1757317"/>
                <a:ext cx="309634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baseline="30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1400" b="0" i="1" baseline="30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11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≈    200→300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𝑝𝑝𝑚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7E1F715-0A91-0B28-63A5-CF7B5A29BF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132" y="1757317"/>
                <a:ext cx="3096344" cy="307777"/>
              </a:xfrm>
              <a:prstGeom prst="rect">
                <a:avLst/>
              </a:prstGeom>
              <a:blipFill>
                <a:blip r:embed="rId3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A194D709-B0C3-D8C4-9D5D-D9F30A26DE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1620" y="2889393"/>
            <a:ext cx="4356484" cy="17909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C7B1656-977F-B03A-5DFA-EA9CE31A6C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3608" y="4798058"/>
            <a:ext cx="4356484" cy="11764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3667D0-6BCC-CAED-72DD-1534BFB68E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2160" y="4823767"/>
            <a:ext cx="2037978" cy="1575458"/>
          </a:xfrm>
          <a:prstGeom prst="rect">
            <a:avLst/>
          </a:prstGeom>
        </p:spPr>
      </p:pic>
      <p:sp>
        <p:nvSpPr>
          <p:cNvPr id="11" name="Up Arrow 10">
            <a:extLst>
              <a:ext uri="{FF2B5EF4-FFF2-40B4-BE49-F238E27FC236}">
                <a16:creationId xmlns:a16="http://schemas.microsoft.com/office/drawing/2014/main" id="{F7916E69-F675-0BE8-FD60-F6964D90C5AD}"/>
              </a:ext>
            </a:extLst>
          </p:cNvPr>
          <p:cNvSpPr/>
          <p:nvPr/>
        </p:nvSpPr>
        <p:spPr>
          <a:xfrm>
            <a:off x="7055072" y="4259979"/>
            <a:ext cx="279485" cy="53292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0ECDF7E0-4078-6256-F4B2-0035A358C700}"/>
              </a:ext>
            </a:extLst>
          </p:cNvPr>
          <p:cNvSpPr/>
          <p:nvPr/>
        </p:nvSpPr>
        <p:spPr>
          <a:xfrm>
            <a:off x="5535707" y="3809358"/>
            <a:ext cx="620469" cy="365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C01446-AA83-0ED7-0728-11C3C272F6F3}"/>
              </a:ext>
            </a:extLst>
          </p:cNvPr>
          <p:cNvSpPr txBox="1"/>
          <p:nvPr/>
        </p:nvSpPr>
        <p:spPr>
          <a:xfrm>
            <a:off x="7308304" y="4259979"/>
            <a:ext cx="18790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200" dirty="0"/>
              <a:t>Extention of GMFC to </a:t>
            </a:r>
            <a:r>
              <a:rPr lang="en-FR" sz="1200" baseline="30000" dirty="0"/>
              <a:t>11</a:t>
            </a:r>
            <a:r>
              <a:rPr lang="en-FR" sz="1200" dirty="0"/>
              <a:t>Be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54DD96-C1D2-8995-36F0-59C368114BAA}"/>
              </a:ext>
            </a:extLst>
          </p:cNvPr>
          <p:cNvSpPr txBox="1"/>
          <p:nvPr/>
        </p:nvSpPr>
        <p:spPr>
          <a:xfrm>
            <a:off x="5178985" y="3296825"/>
            <a:ext cx="20650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200" dirty="0"/>
              <a:t>State-of-the-art atomic theory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BB7BD0-002A-DD2B-0091-71BD32745BB6}"/>
              </a:ext>
            </a:extLst>
          </p:cNvPr>
          <p:cNvSpPr txBox="1"/>
          <p:nvPr/>
        </p:nvSpPr>
        <p:spPr>
          <a:xfrm>
            <a:off x="6183779" y="3805151"/>
            <a:ext cx="285687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FR" dirty="0"/>
              <a:t>Sound theoretical prediction</a:t>
            </a:r>
          </a:p>
        </p:txBody>
      </p:sp>
    </p:spTree>
    <p:extLst>
      <p:ext uri="{BB962C8B-B14F-4D97-AF65-F5344CB8AC3E}">
        <p14:creationId xmlns:p14="http://schemas.microsoft.com/office/powerpoint/2010/main" val="2458968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70B47-5240-F3D4-B832-0164745F0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Original proposal P-655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907053-1E0A-3642-D9B2-53245EE1C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863930"/>
            <a:ext cx="8208912" cy="4741987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Aims:</a:t>
            </a:r>
          </a:p>
          <a:p>
            <a:r>
              <a:rPr lang="en-US" dirty="0"/>
              <a:t>Measure with ppm accuracy the magnetic moment of </a:t>
            </a:r>
            <a:r>
              <a:rPr lang="en-US" baseline="30000" dirty="0"/>
              <a:t>11</a:t>
            </a:r>
            <a:r>
              <a:rPr lang="en-US" dirty="0"/>
              <a:t>Be </a:t>
            </a:r>
          </a:p>
          <a:p>
            <a:r>
              <a:rPr lang="en-US" dirty="0"/>
              <a:t>Combine it with precise value of hyperfine structure constant</a:t>
            </a:r>
            <a:r>
              <a:rPr lang="en-US" i="1" dirty="0"/>
              <a:t> A </a:t>
            </a:r>
            <a:r>
              <a:rPr lang="en-US" dirty="0"/>
              <a:t>from literature</a:t>
            </a:r>
          </a:p>
          <a:p>
            <a:pPr marL="0" indent="0">
              <a:buNone/>
            </a:pPr>
            <a:r>
              <a:rPr lang="en-US" dirty="0"/>
              <a:t>=&gt; determine hyperfine anomaly / Bohr Weisskopf effect for </a:t>
            </a:r>
            <a:r>
              <a:rPr lang="en-US" baseline="30000" dirty="0"/>
              <a:t>11</a:t>
            </a:r>
            <a:r>
              <a:rPr lang="en-US" dirty="0"/>
              <a:t>Be</a:t>
            </a:r>
          </a:p>
          <a:p>
            <a:r>
              <a:rPr lang="en-US" dirty="0"/>
              <a:t>Combine it with atomic (Pachucki, Puchalski) and nuclear (Pastore) calculations</a:t>
            </a:r>
          </a:p>
          <a:p>
            <a:pPr marL="0" indent="0" algn="ctr">
              <a:buNone/>
            </a:pPr>
            <a:r>
              <a:rPr lang="en-US" sz="2200" b="1" dirty="0"/>
              <a:t>To obtain </a:t>
            </a:r>
            <a:r>
              <a:rPr lang="en-GB" sz="2200" b="1" i="0" u="none" strike="noStrike" baseline="0" dirty="0">
                <a:latin typeface="CMR10"/>
              </a:rPr>
              <a:t>information on the distribution of the neutron halo</a:t>
            </a:r>
          </a:p>
          <a:p>
            <a:endParaRPr lang="en-GB" dirty="0">
              <a:latin typeface="CMR10"/>
            </a:endParaRPr>
          </a:p>
          <a:p>
            <a:endParaRPr lang="en-US" dirty="0"/>
          </a:p>
          <a:p>
            <a:pPr marL="0" indent="0">
              <a:buNone/>
            </a:pPr>
            <a:r>
              <a:rPr lang="en-GB" b="1" dirty="0"/>
              <a:t>Technique:</a:t>
            </a:r>
          </a:p>
          <a:p>
            <a:r>
              <a:rPr lang="en-GB" dirty="0"/>
              <a:t>Beta-NMR on liquid samples at the VITO beamline</a:t>
            </a:r>
          </a:p>
          <a:p>
            <a:r>
              <a:rPr lang="en-GB" dirty="0"/>
              <a:t>Improve by 2 orders of magnitude precision reached at COLLAPS in 1990’s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F67BE2-5E7E-B967-E443-0C24CE11C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302496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DF2029-9D48-E04A-CAAE-C444667662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7544" y="6453013"/>
            <a:ext cx="2519362" cy="360363"/>
          </a:xfrm>
        </p:spPr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1AE529-40F0-CE52-E786-4C09B05214B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143" t="53905" r="5714" b="7912"/>
          <a:stretch/>
        </p:blipFill>
        <p:spPr>
          <a:xfrm>
            <a:off x="2986906" y="4806707"/>
            <a:ext cx="3187060" cy="20066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76A795-9617-B4C6-6582-94E7CC7226AC}"/>
              </a:ext>
            </a:extLst>
          </p:cNvPr>
          <p:cNvSpPr txBox="1"/>
          <p:nvPr/>
        </p:nvSpPr>
        <p:spPr>
          <a:xfrm rot="16200000">
            <a:off x="2377555" y="5488570"/>
            <a:ext cx="10138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Symbol" panose="05050102010706020507" pitchFamily="18" charset="2"/>
              </a:rPr>
              <a:t>b</a:t>
            </a:r>
            <a:r>
              <a:rPr lang="en-US" sz="1200" dirty="0"/>
              <a:t>-asymmetry</a:t>
            </a:r>
            <a:endParaRPr lang="en-GB" sz="12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7B37273-B804-B87A-50C3-89C43FE26A93}"/>
              </a:ext>
            </a:extLst>
          </p:cNvPr>
          <p:cNvCxnSpPr/>
          <p:nvPr/>
        </p:nvCxnSpPr>
        <p:spPr>
          <a:xfrm flipH="1">
            <a:off x="5724128" y="4581128"/>
            <a:ext cx="936104" cy="720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308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D9B279-89F0-88AD-ABB3-4F64B2F7DA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31AA2-7486-A1D9-5469-9EDD58225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Upgrades before November 2024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F85FE7-A81F-6ACD-0340-CAB9A6FAA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14" y="769386"/>
            <a:ext cx="8955102" cy="4886003"/>
          </a:xfrm>
        </p:spPr>
        <p:txBody>
          <a:bodyPr/>
          <a:lstStyle/>
          <a:p>
            <a:r>
              <a:rPr lang="en-US" u="sng" dirty="0"/>
              <a:t>UV excitations</a:t>
            </a:r>
            <a:r>
              <a:rPr lang="en-US" dirty="0"/>
              <a:t>: new laser laboratory, laser free-path transport: sufficient (100 </a:t>
            </a:r>
            <a:r>
              <a:rPr lang="en-US" dirty="0" err="1"/>
              <a:t>mW</a:t>
            </a:r>
            <a:r>
              <a:rPr lang="en-US" dirty="0"/>
              <a:t>) UV light transported to VITO</a:t>
            </a:r>
          </a:p>
          <a:p>
            <a:r>
              <a:rPr lang="en-GB" u="sng" dirty="0">
                <a:latin typeface="CMR10"/>
              </a:rPr>
              <a:t>H</a:t>
            </a:r>
            <a:r>
              <a:rPr lang="en-GB" b="0" i="0" u="sng" strike="noStrike" baseline="0" dirty="0">
                <a:latin typeface="CMR10"/>
              </a:rPr>
              <a:t>igh degree of polarisation</a:t>
            </a:r>
            <a:r>
              <a:rPr lang="en-GB" b="0" i="0" u="none" strike="noStrike" baseline="0" dirty="0">
                <a:latin typeface="CMR10"/>
              </a:rPr>
              <a:t>: segmented optical-pumping section (pump from 2 HFS states)</a:t>
            </a:r>
          </a:p>
          <a:p>
            <a:r>
              <a:rPr lang="en-GB" u="sng" dirty="0">
                <a:latin typeface="CMR10"/>
              </a:rPr>
              <a:t>I</a:t>
            </a:r>
            <a:r>
              <a:rPr lang="en-GB" b="0" i="0" u="sng" strike="noStrike" baseline="0" dirty="0">
                <a:latin typeface="CMR10"/>
              </a:rPr>
              <a:t>ncreased </a:t>
            </a:r>
            <a:r>
              <a:rPr lang="en-GB" b="0" i="0" u="sng" strike="noStrike" baseline="0" dirty="0">
                <a:latin typeface="CMMI10"/>
              </a:rPr>
              <a:t>β </a:t>
            </a:r>
            <a:r>
              <a:rPr lang="en-GB" b="0" i="0" u="sng" strike="noStrike" baseline="0" dirty="0">
                <a:latin typeface="CMR10"/>
              </a:rPr>
              <a:t>asymmetry</a:t>
            </a:r>
            <a:r>
              <a:rPr lang="en-GB" b="0" i="0" u="none" strike="noStrike" baseline="0" dirty="0">
                <a:latin typeface="CMR10"/>
              </a:rPr>
              <a:t>: energy-resolving beta detectors to select </a:t>
            </a:r>
            <a:r>
              <a:rPr lang="en-GB" b="0" i="0" u="none" strike="noStrike" baseline="0" dirty="0">
                <a:latin typeface="CMMI10"/>
              </a:rPr>
              <a:t>β </a:t>
            </a:r>
            <a:r>
              <a:rPr lang="en-GB" b="0" i="0" u="none" strike="noStrike" baseline="0" dirty="0">
                <a:latin typeface="CMR10"/>
              </a:rPr>
              <a:t>events populating only the ground state : plastic scintillator, plastic ’diffuser’, </a:t>
            </a:r>
            <a:r>
              <a:rPr lang="en-GB" dirty="0">
                <a:latin typeface="CMR10"/>
              </a:rPr>
              <a:t>PCB with </a:t>
            </a:r>
            <a:r>
              <a:rPr lang="en-GB" b="0" i="0" u="none" strike="noStrike" baseline="0" dirty="0" err="1">
                <a:latin typeface="CMR10"/>
              </a:rPr>
              <a:t>SiPMs</a:t>
            </a:r>
            <a:r>
              <a:rPr lang="en-GB" b="0" i="0" u="none" strike="noStrike" baseline="0" dirty="0">
                <a:latin typeface="CMR10"/>
              </a:rPr>
              <a:t> and pre-amplifiers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3FD64E-99A5-54FC-E7CA-CA9AB87A0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0F6E7F-322F-ABFD-E686-2093C9658F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B8D152-55DB-F971-E367-D1EB6231C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0567" y="4456593"/>
            <a:ext cx="4392039" cy="23712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D50390F-CA80-1FBD-4DA7-2AE2A8EBC6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33" y="3114118"/>
            <a:ext cx="2316551" cy="22937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85D6A9D-A1B1-6F99-EF42-9EA0A497DF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7347" y="2478388"/>
            <a:ext cx="1875154" cy="20341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39FF3CA-6126-5AF4-8B08-B01B4E3EC7A7}"/>
              </a:ext>
            </a:extLst>
          </p:cNvPr>
          <p:cNvSpPr txBox="1"/>
          <p:nvPr/>
        </p:nvSpPr>
        <p:spPr>
          <a:xfrm>
            <a:off x="1810667" y="6550857"/>
            <a:ext cx="17631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PhD thesis of D. Paulitsch</a:t>
            </a:r>
            <a:endParaRPr lang="en-GB" sz="12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934A15A-26E8-04E2-F0D6-733EC893658F}"/>
              </a:ext>
            </a:extLst>
          </p:cNvPr>
          <p:cNvCxnSpPr>
            <a:cxnSpLocks/>
          </p:cNvCxnSpPr>
          <p:nvPr/>
        </p:nvCxnSpPr>
        <p:spPr>
          <a:xfrm>
            <a:off x="6084168" y="2377169"/>
            <a:ext cx="360040" cy="259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C56950A-2C0A-8B0D-F397-6A64B70DD548}"/>
              </a:ext>
            </a:extLst>
          </p:cNvPr>
          <p:cNvCxnSpPr>
            <a:cxnSpLocks/>
          </p:cNvCxnSpPr>
          <p:nvPr/>
        </p:nvCxnSpPr>
        <p:spPr>
          <a:xfrm flipH="1">
            <a:off x="323528" y="1700808"/>
            <a:ext cx="150650" cy="17946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897FC5A-7494-B079-5A01-BE6EA652222C}"/>
              </a:ext>
            </a:extLst>
          </p:cNvPr>
          <p:cNvGrpSpPr/>
          <p:nvPr/>
        </p:nvGrpSpPr>
        <p:grpSpPr>
          <a:xfrm>
            <a:off x="2582858" y="4775431"/>
            <a:ext cx="1936550" cy="1677581"/>
            <a:chOff x="2128177" y="4382363"/>
            <a:chExt cx="3218994" cy="2423280"/>
          </a:xfrm>
        </p:grpSpPr>
        <p:pic>
          <p:nvPicPr>
            <p:cNvPr id="46" name="Obrázek 5">
              <a:extLst>
                <a:ext uri="{FF2B5EF4-FFF2-40B4-BE49-F238E27FC236}">
                  <a16:creationId xmlns:a16="http://schemas.microsoft.com/office/drawing/2014/main" id="{AFD91E50-FCE0-DB71-FE3B-6050FF71D1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3828" b="97127" l="1436" r="98564">
                          <a14:foregroundMark x1="46099" y1="72008" x2="18152" y2="18256"/>
                          <a14:foregroundMark x1="18152" y1="18256" x2="19203" y2="92698"/>
                          <a14:foregroundMark x1="19203" y1="92698" x2="29607" y2="97566"/>
                          <a14:foregroundMark x1="30548" y1="91074" x2="19590" y2="82759"/>
                          <a14:foregroundMark x1="41893" y1="91074" x2="64637" y2="92292"/>
                          <a14:foregroundMark x1="64637" y1="92292" x2="64970" y2="91886"/>
                          <a14:foregroundMark x1="62756" y1="86410" x2="48201" y2="76874"/>
                          <a14:foregroundMark x1="41118" y1="92698" x2="41449" y2="4462"/>
                          <a14:foregroundMark x1="41449" y1="4462" x2="46043" y2="88235"/>
                          <a14:foregroundMark x1="48091" y1="66124" x2="52020" y2="9533"/>
                          <a14:foregroundMark x1="52020" y1="9533" x2="62312" y2="11562"/>
                          <a14:foregroundMark x1="64527" y1="51318" x2="52739" y2="48479"/>
                          <a14:foregroundMark x1="71057" y1="37728" x2="78085" y2="37323"/>
                          <a14:foregroundMark x1="85169" y1="42191" x2="98669" y2="51318"/>
                          <a14:foregroundMark x1="31101" y1="13185" x2="9851" y2="9939"/>
                          <a14:foregroundMark x1="9851" y1="9939" x2="3098" y2="71197"/>
                          <a14:foregroundMark x1="3098" y1="71197" x2="11620" y2="24544"/>
                          <a14:foregroundMark x1="11620" y1="24544" x2="15551" y2="23124"/>
                          <a14:foregroundMark x1="45600" y1="11968" x2="45600" y2="11968"/>
                          <a14:foregroundMark x1="14491" y1="89474" x2="3786" y2="88517"/>
                          <a14:foregroundMark x1="8093" y1="13397" x2="1436" y2="12919"/>
                          <a14:foregroundMark x1="70104" y1="13397" x2="70104" y2="13397"/>
                          <a14:foregroundMark x1="70104" y1="88038" x2="70104" y2="88038"/>
                          <a14:backgroundMark x1="69341" y1="14199" x2="69341" y2="14199"/>
                          <a14:backgroundMark x1="69507" y1="86004" x2="69507" y2="860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3281" y="4382363"/>
              <a:ext cx="3183890" cy="8705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" name="Obrázek 8" descr="Obsah obrázku text, snímek obrazovky, Písmo, diagram&#10;&#10;Popis byl vytvořen automaticky">
              <a:extLst>
                <a:ext uri="{FF2B5EF4-FFF2-40B4-BE49-F238E27FC236}">
                  <a16:creationId xmlns:a16="http://schemas.microsoft.com/office/drawing/2014/main" id="{140FA148-79AE-5944-34E3-53D1C2E2D00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912" b="97969" l="568" r="98524">
                          <a14:foregroundMark x1="2667" y1="6093" x2="624" y2="69534"/>
                          <a14:foregroundMark x1="624" y1="69534" x2="1305" y2="68339"/>
                          <a14:foregroundMark x1="2270" y1="93787" x2="2100" y2="38349"/>
                          <a14:foregroundMark x1="2100" y1="38349" x2="7832" y2="88530"/>
                          <a14:foregroundMark x1="7832" y1="88530" x2="15209" y2="22939"/>
                          <a14:foregroundMark x1="15209" y1="22939" x2="21850" y2="91157"/>
                          <a14:foregroundMark x1="21850" y1="91157" x2="35187" y2="10036"/>
                          <a14:foregroundMark x1="35187" y1="10036" x2="36379" y2="89606"/>
                          <a14:foregroundMark x1="36379" y1="89606" x2="43586" y2="47192"/>
                          <a14:foregroundMark x1="43586" y1="47192" x2="43246" y2="13978"/>
                          <a14:foregroundMark x1="43246" y1="13978" x2="49376" y2="66667"/>
                          <a14:foregroundMark x1="49376" y1="66667" x2="57548" y2="34289"/>
                          <a14:foregroundMark x1="57548" y1="34289" x2="65891" y2="70131"/>
                          <a14:foregroundMark x1="65891" y1="70131" x2="76277" y2="35483"/>
                          <a14:foregroundMark x1="76277" y1="35483" x2="82633" y2="70609"/>
                          <a14:foregroundMark x1="82633" y1="70609" x2="94892" y2="10872"/>
                          <a14:foregroundMark x1="94892" y1="10872" x2="94495" y2="97133"/>
                          <a14:foregroundMark x1="97049" y1="96057" x2="96254" y2="13978"/>
                          <a14:foregroundMark x1="96254" y1="13978" x2="74064" y2="2628"/>
                          <a14:foregroundMark x1="74064" y1="2628" x2="73154" y2="20430"/>
                          <a14:foregroundMark x1="64926" y1="5018" x2="64131" y2="81720"/>
                          <a14:foregroundMark x1="64131" y1="81720" x2="45460" y2="97730"/>
                          <a14:foregroundMark x1="45460" y1="97730" x2="32633" y2="90681"/>
                          <a14:foregroundMark x1="98524" y1="97969" x2="97843" y2="1912"/>
                          <a14:foregroundMark x1="18099" y1="15068" x2="17967" y2="15890"/>
                          <a14:foregroundMark x1="17188" y1="83014" x2="17188" y2="83014"/>
                          <a14:foregroundMark x1="82681" y1="83288" x2="82681" y2="83288"/>
                          <a14:foregroundMark x1="82551" y1="16438" x2="82551" y2="16438"/>
                          <a14:foregroundMark x1="64583" y1="83288" x2="65624" y2="92054"/>
                          <a14:backgroundMark x1="17934" y1="18757" x2="17934" y2="18757"/>
                          <a14:backgroundMark x1="18331" y1="82079" x2="18331" y2="82079"/>
                          <a14:backgroundMark x1="81782" y1="82671" x2="81782" y2="82671"/>
                          <a14:backgroundMark x1="81215" y1="19235" x2="81215" y2="1923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8177" y="5289263"/>
              <a:ext cx="3188970" cy="151638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9" name="Picture 48">
            <a:extLst>
              <a:ext uri="{FF2B5EF4-FFF2-40B4-BE49-F238E27FC236}">
                <a16:creationId xmlns:a16="http://schemas.microsoft.com/office/drawing/2014/main" id="{41FCEA3C-D4A0-3754-A018-E401B6CC049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9" b="4999"/>
          <a:stretch/>
        </p:blipFill>
        <p:spPr>
          <a:xfrm>
            <a:off x="2904051" y="2478388"/>
            <a:ext cx="1631411" cy="2297042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51D4FD35-0F21-D18C-FB9F-7AD45A796DD2}"/>
              </a:ext>
            </a:extLst>
          </p:cNvPr>
          <p:cNvSpPr txBox="1"/>
          <p:nvPr/>
        </p:nvSpPr>
        <p:spPr>
          <a:xfrm>
            <a:off x="2517993" y="6425729"/>
            <a:ext cx="201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Master thesis of D. Havranek</a:t>
            </a:r>
            <a:endParaRPr lang="en-GB" sz="12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A6522F4-B4BE-FFB1-89F6-BBBBCDF8DCA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19199" y="2609054"/>
            <a:ext cx="1875238" cy="180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537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D9B279-89F0-88AD-ABB3-4F64B2F7DA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31AA2-7486-A1D9-5469-9EDD58225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-8"/>
            <a:ext cx="8034809" cy="692704"/>
          </a:xfrm>
        </p:spPr>
        <p:txBody>
          <a:bodyPr>
            <a:normAutofit fontScale="90000"/>
          </a:bodyPr>
          <a:lstStyle/>
          <a:p>
            <a:r>
              <a:rPr lang="en-US" dirty="0"/>
              <a:t>November 2024 beamtime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0F6E7F-322F-ABFD-E686-2093C9658F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D471BE-2B1B-7E08-B502-88DCE67DF95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74" t="16561" r="92358"/>
          <a:stretch/>
        </p:blipFill>
        <p:spPr>
          <a:xfrm>
            <a:off x="8976216" y="4077072"/>
            <a:ext cx="201267" cy="281913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AC8F4F4-56A8-A1D9-A1E5-4F6F987A6382}"/>
              </a:ext>
            </a:extLst>
          </p:cNvPr>
          <p:cNvSpPr/>
          <p:nvPr/>
        </p:nvSpPr>
        <p:spPr>
          <a:xfrm rot="20587347">
            <a:off x="2226551" y="3694716"/>
            <a:ext cx="3002473" cy="15797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F85FE7-A81F-6ACD-0340-CAB9A6FAA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00309" y="674087"/>
            <a:ext cx="5936583" cy="219611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GB" dirty="0">
                <a:latin typeface="CMR10"/>
              </a:rPr>
              <a:t>O</a:t>
            </a:r>
            <a:r>
              <a:rPr lang="en-GB" sz="1800" b="0" i="0" u="none" strike="noStrike" baseline="0" dirty="0">
                <a:latin typeface="CMR10"/>
              </a:rPr>
              <a:t>nly 1 out of 2 energy-resolved detectors ready:</a:t>
            </a:r>
          </a:p>
          <a:p>
            <a:pPr marL="457200" lvl="1" indent="0">
              <a:buNone/>
            </a:pPr>
            <a:r>
              <a:rPr lang="en-GB" b="0" i="0" u="none" strike="noStrike" baseline="0" dirty="0">
                <a:latin typeface="CMR10"/>
              </a:rPr>
              <a:t> =</a:t>
            </a:r>
            <a:r>
              <a:rPr lang="en-GB" dirty="0">
                <a:latin typeface="CMR10"/>
              </a:rPr>
              <a:t>&gt; </a:t>
            </a:r>
            <a:r>
              <a:rPr lang="en-GB" b="0" i="0" u="none" strike="noStrike" baseline="0" dirty="0">
                <a:latin typeface="CMR10"/>
              </a:rPr>
              <a:t>unable to plot </a:t>
            </a:r>
            <a:r>
              <a:rPr lang="en-GB" b="0" i="0" u="none" strike="noStrike" baseline="0" dirty="0">
                <a:latin typeface="CMMI10"/>
              </a:rPr>
              <a:t>β</a:t>
            </a:r>
            <a:r>
              <a:rPr lang="en-GB" b="0" i="0" u="none" strike="noStrike" baseline="0" dirty="0">
                <a:latin typeface="CMR10"/>
              </a:rPr>
              <a:t>-asymmetry based on </a:t>
            </a:r>
            <a:r>
              <a:rPr lang="en-GB" b="0" i="0" u="none" strike="noStrike" baseline="0" dirty="0">
                <a:latin typeface="CMMI10"/>
              </a:rPr>
              <a:t>β </a:t>
            </a:r>
            <a:r>
              <a:rPr lang="en-GB" b="0" i="0" u="none" strike="noStrike" baseline="0" dirty="0">
                <a:latin typeface="CMR10"/>
              </a:rPr>
              <a:t>events populating      only ground state (for higher asymmetry)</a:t>
            </a:r>
          </a:p>
          <a:p>
            <a:pPr marL="457200" lvl="1" indent="0">
              <a:buNone/>
            </a:pPr>
            <a:endParaRPr lang="en-GB" b="0" i="0" u="none" strike="noStrike" baseline="0" dirty="0">
              <a:latin typeface="CMR10"/>
            </a:endParaRPr>
          </a:p>
          <a:p>
            <a:pPr algn="l"/>
            <a:r>
              <a:rPr lang="en-GB" dirty="0">
                <a:latin typeface="CMR10"/>
              </a:rPr>
              <a:t>R</a:t>
            </a:r>
            <a:r>
              <a:rPr lang="en-GB" sz="1800" b="0" i="0" u="none" strike="noStrike" baseline="0" dirty="0">
                <a:latin typeface="CMR10"/>
              </a:rPr>
              <a:t>elease of </a:t>
            </a:r>
            <a:r>
              <a:rPr lang="en-GB" sz="1800" b="0" i="0" u="none" strike="noStrike" baseline="30000" dirty="0">
                <a:latin typeface="CMR8"/>
              </a:rPr>
              <a:t>11</a:t>
            </a:r>
            <a:r>
              <a:rPr lang="en-GB" sz="1800" b="0" i="0" u="none" strike="noStrike" baseline="0" dirty="0">
                <a:latin typeface="CMR10"/>
              </a:rPr>
              <a:t>Be measured at VITO </a:t>
            </a:r>
            <a:r>
              <a:rPr lang="en-GB" dirty="0">
                <a:latin typeface="CMR10"/>
              </a:rPr>
              <a:t>min</a:t>
            </a:r>
            <a:r>
              <a:rPr lang="en-GB" sz="1800" b="0" i="0" u="none" strike="noStrike" baseline="0" dirty="0">
                <a:latin typeface="CMR10"/>
              </a:rPr>
              <a:t> 2 </a:t>
            </a:r>
            <a:r>
              <a:rPr lang="en-GB" dirty="0">
                <a:latin typeface="CMR10"/>
              </a:rPr>
              <a:t>x</a:t>
            </a:r>
            <a:r>
              <a:rPr lang="en-GB" sz="1800" b="0" i="0" u="none" strike="noStrike" baseline="0" dirty="0">
                <a:latin typeface="CMR10"/>
              </a:rPr>
              <a:t> slower than measured by  target team:</a:t>
            </a:r>
          </a:p>
          <a:p>
            <a:pPr lvl="1"/>
            <a:r>
              <a:rPr lang="en-GB" dirty="0">
                <a:latin typeface="CMR10"/>
              </a:rPr>
              <a:t>Needed longer time between p pulses (up to 36-48 s)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GB" dirty="0">
                <a:latin typeface="CMR10"/>
              </a:rPr>
              <a:t>longer time spent on one scan</a:t>
            </a:r>
          </a:p>
          <a:p>
            <a:pPr marL="457200" lvl="1" indent="0">
              <a:buNone/>
            </a:pPr>
            <a:endParaRPr lang="en-GB" dirty="0">
              <a:latin typeface="CMR1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9A2E6A3-360F-421B-0664-2BFFCED3127C}"/>
              </a:ext>
            </a:extLst>
          </p:cNvPr>
          <p:cNvGrpSpPr/>
          <p:nvPr/>
        </p:nvGrpSpPr>
        <p:grpSpPr>
          <a:xfrm>
            <a:off x="5292080" y="1243782"/>
            <a:ext cx="3867164" cy="2592226"/>
            <a:chOff x="5360942" y="1308827"/>
            <a:chExt cx="3741117" cy="252718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C26D2AD-2CF2-A9FD-CEE5-4D7BF6599E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03292" y="1308827"/>
              <a:ext cx="3698767" cy="2527181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238511A-9EFB-59B6-9303-63B5325936F9}"/>
                </a:ext>
              </a:extLst>
            </p:cNvPr>
            <p:cNvSpPr txBox="1"/>
            <p:nvPr/>
          </p:nvSpPr>
          <p:spPr>
            <a:xfrm rot="16200000">
              <a:off x="5141331" y="2409980"/>
              <a:ext cx="704064" cy="2648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Symbol" panose="05050102010706020507" pitchFamily="18" charset="2"/>
                </a:rPr>
                <a:t>b</a:t>
              </a:r>
              <a:r>
                <a:rPr lang="en-US" sz="1200" dirty="0"/>
                <a:t> counts</a:t>
              </a:r>
              <a:endParaRPr lang="en-GB" sz="1200" dirty="0"/>
            </a:p>
          </p:txBody>
        </p:sp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4E109E8-F0F3-5CD3-0948-7F860FB168F3}"/>
              </a:ext>
            </a:extLst>
          </p:cNvPr>
          <p:cNvCxnSpPr>
            <a:cxnSpLocks/>
          </p:cNvCxnSpPr>
          <p:nvPr/>
        </p:nvCxnSpPr>
        <p:spPr>
          <a:xfrm>
            <a:off x="4211960" y="1916832"/>
            <a:ext cx="1296144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1502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CE36A0-605A-859A-80E4-B1E6834A19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7A954D1-7C82-83D9-F6FF-A2B168C2906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346" t="16561"/>
          <a:stretch/>
        </p:blipFill>
        <p:spPr>
          <a:xfrm>
            <a:off x="2487391" y="4077072"/>
            <a:ext cx="6538898" cy="27932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2BD896A-76B9-E079-EB05-567B5F6BE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-8"/>
            <a:ext cx="8034809" cy="692704"/>
          </a:xfrm>
        </p:spPr>
        <p:txBody>
          <a:bodyPr>
            <a:normAutofit fontScale="90000"/>
          </a:bodyPr>
          <a:lstStyle/>
          <a:p>
            <a:r>
              <a:rPr lang="en-US" dirty="0"/>
              <a:t>November 2024 beamtime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411BBD-31E7-5036-C603-527462BA5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26632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FE0126-DEF5-DCF6-B04A-5FF4399147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FE5D42-F59D-FF44-5024-1F698B4E7507}"/>
              </a:ext>
            </a:extLst>
          </p:cNvPr>
          <p:cNvSpPr txBox="1"/>
          <p:nvPr/>
        </p:nvSpPr>
        <p:spPr>
          <a:xfrm>
            <a:off x="4855775" y="5515163"/>
            <a:ext cx="363232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800" b="1" i="0" u="none" strike="noStrike" baseline="0" dirty="0">
                <a:solidFill>
                  <a:srgbClr val="FF0000"/>
                </a:solidFill>
                <a:latin typeface="CMR10"/>
              </a:rPr>
              <a:t>No unambiguous sign of polarisation above baseline, </a:t>
            </a:r>
          </a:p>
          <a:p>
            <a:pPr marL="285750" indent="-285750" algn="r">
              <a:buFont typeface="Symbol" panose="05050102010706020507" pitchFamily="18" charset="2"/>
              <a:buChar char="Þ"/>
            </a:pPr>
            <a:r>
              <a:rPr lang="en-GB" sz="1800" b="1" i="0" u="none" strike="noStrike" baseline="0" dirty="0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GB" sz="1800" b="1" i="0" u="none" strike="noStrike" baseline="0" dirty="0">
                <a:solidFill>
                  <a:srgbClr val="FF0000"/>
                </a:solidFill>
                <a:latin typeface="CMR10"/>
              </a:rPr>
              <a:t>-NMR study not possible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9BE0D5-7DDB-55C1-2B6C-9B6FDFCA783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74" t="16561" r="92358"/>
          <a:stretch/>
        </p:blipFill>
        <p:spPr>
          <a:xfrm>
            <a:off x="8976216" y="4077072"/>
            <a:ext cx="201267" cy="28191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74B4EEB-EE5F-8757-C2E4-DEB62374C791}"/>
              </a:ext>
            </a:extLst>
          </p:cNvPr>
          <p:cNvSpPr txBox="1"/>
          <p:nvPr/>
        </p:nvSpPr>
        <p:spPr>
          <a:xfrm rot="16200000">
            <a:off x="8255468" y="5030914"/>
            <a:ext cx="10138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Symbol" panose="05050102010706020507" pitchFamily="18" charset="2"/>
              </a:rPr>
              <a:t>b</a:t>
            </a:r>
            <a:r>
              <a:rPr lang="en-US" sz="1200" dirty="0"/>
              <a:t>-asymmetry</a:t>
            </a:r>
            <a:endParaRPr lang="en-GB" sz="12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612CDE-B200-89DE-4F86-3A710183A69D}"/>
              </a:ext>
            </a:extLst>
          </p:cNvPr>
          <p:cNvSpPr/>
          <p:nvPr/>
        </p:nvSpPr>
        <p:spPr>
          <a:xfrm rot="20587347">
            <a:off x="2226551" y="3694716"/>
            <a:ext cx="3002473" cy="15797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8BA028-6A2B-0326-5A2F-15648A3C9B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00309" y="674087"/>
            <a:ext cx="5936583" cy="519255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GB" dirty="0">
                <a:latin typeface="CMR10"/>
              </a:rPr>
              <a:t>O</a:t>
            </a:r>
            <a:r>
              <a:rPr lang="en-GB" sz="1800" b="0" i="0" u="none" strike="noStrike" baseline="0" dirty="0">
                <a:latin typeface="CMR10"/>
              </a:rPr>
              <a:t>nly 1 out of 2 energy-resolved detectors ready:</a:t>
            </a:r>
          </a:p>
          <a:p>
            <a:pPr marL="457200" lvl="1" indent="0">
              <a:buNone/>
            </a:pPr>
            <a:r>
              <a:rPr lang="en-GB" b="0" i="0" u="none" strike="noStrike" baseline="0" dirty="0">
                <a:latin typeface="CMR10"/>
              </a:rPr>
              <a:t> =</a:t>
            </a:r>
            <a:r>
              <a:rPr lang="en-GB" dirty="0">
                <a:latin typeface="CMR10"/>
              </a:rPr>
              <a:t>&gt; </a:t>
            </a:r>
            <a:r>
              <a:rPr lang="en-GB" b="0" i="0" u="none" strike="noStrike" baseline="0" dirty="0">
                <a:latin typeface="CMR10"/>
              </a:rPr>
              <a:t>unable to plot </a:t>
            </a:r>
            <a:r>
              <a:rPr lang="en-GB" b="0" i="0" u="none" strike="noStrike" baseline="0" dirty="0">
                <a:latin typeface="CMMI10"/>
              </a:rPr>
              <a:t>β</a:t>
            </a:r>
            <a:r>
              <a:rPr lang="en-GB" b="0" i="0" u="none" strike="noStrike" baseline="0" dirty="0">
                <a:latin typeface="CMR10"/>
              </a:rPr>
              <a:t>-asymmetry based on </a:t>
            </a:r>
            <a:r>
              <a:rPr lang="en-GB" b="0" i="0" u="none" strike="noStrike" baseline="0" dirty="0">
                <a:latin typeface="CMMI10"/>
              </a:rPr>
              <a:t>β </a:t>
            </a:r>
            <a:r>
              <a:rPr lang="en-GB" b="0" i="0" u="none" strike="noStrike" baseline="0" dirty="0">
                <a:latin typeface="CMR10"/>
              </a:rPr>
              <a:t>events populating      only ground state (for higher asymmetry)</a:t>
            </a:r>
          </a:p>
          <a:p>
            <a:pPr marL="457200" lvl="1" indent="0">
              <a:buNone/>
            </a:pPr>
            <a:endParaRPr lang="en-GB" b="0" i="0" u="none" strike="noStrike" baseline="0" dirty="0">
              <a:latin typeface="CMR10"/>
            </a:endParaRPr>
          </a:p>
          <a:p>
            <a:pPr algn="l"/>
            <a:r>
              <a:rPr lang="en-GB" dirty="0">
                <a:latin typeface="CMR10"/>
              </a:rPr>
              <a:t>R</a:t>
            </a:r>
            <a:r>
              <a:rPr lang="en-GB" sz="1800" b="0" i="0" u="none" strike="noStrike" baseline="0" dirty="0">
                <a:latin typeface="CMR10"/>
              </a:rPr>
              <a:t>elease of </a:t>
            </a:r>
            <a:r>
              <a:rPr lang="en-GB" sz="1800" b="0" i="0" u="none" strike="noStrike" baseline="30000" dirty="0">
                <a:latin typeface="CMR8"/>
              </a:rPr>
              <a:t>11</a:t>
            </a:r>
            <a:r>
              <a:rPr lang="en-GB" sz="1800" b="0" i="0" u="none" strike="noStrike" baseline="0" dirty="0">
                <a:latin typeface="CMR10"/>
              </a:rPr>
              <a:t>Be measured at VITO </a:t>
            </a:r>
            <a:r>
              <a:rPr lang="en-GB" dirty="0">
                <a:latin typeface="CMR10"/>
              </a:rPr>
              <a:t>min</a:t>
            </a:r>
            <a:r>
              <a:rPr lang="en-GB" sz="1800" b="0" i="0" u="none" strike="noStrike" baseline="0" dirty="0">
                <a:latin typeface="CMR10"/>
              </a:rPr>
              <a:t> 2 </a:t>
            </a:r>
            <a:r>
              <a:rPr lang="en-GB" dirty="0">
                <a:latin typeface="CMR10"/>
              </a:rPr>
              <a:t>x</a:t>
            </a:r>
            <a:r>
              <a:rPr lang="en-GB" sz="1800" b="0" i="0" u="none" strike="noStrike" baseline="0" dirty="0">
                <a:latin typeface="CMR10"/>
              </a:rPr>
              <a:t> slower than measured by  target team:</a:t>
            </a:r>
          </a:p>
          <a:p>
            <a:pPr lvl="1"/>
            <a:r>
              <a:rPr lang="en-GB" dirty="0">
                <a:latin typeface="CMR10"/>
              </a:rPr>
              <a:t>Needed longer time between p pulses (up to 36-48 s)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GB" dirty="0">
                <a:latin typeface="CMR10"/>
              </a:rPr>
              <a:t>longer time spent on one scan</a:t>
            </a:r>
          </a:p>
          <a:p>
            <a:pPr lvl="1">
              <a:buFont typeface="Symbol" panose="05050102010706020507" pitchFamily="18" charset="2"/>
              <a:buChar char="Þ"/>
            </a:pPr>
            <a:endParaRPr lang="en-GB" dirty="0">
              <a:latin typeface="CMR10"/>
            </a:endParaRPr>
          </a:p>
          <a:p>
            <a:r>
              <a:rPr lang="en-GB" sz="1800" b="0" i="0" u="none" strike="noStrike" baseline="0" dirty="0">
                <a:latin typeface="CMR10"/>
              </a:rPr>
              <a:t>GPS separator beam-tune very mass dependent for            light masses and time-depended mass factor for 1 mass:</a:t>
            </a:r>
          </a:p>
          <a:p>
            <a:pPr lvl="1"/>
            <a:r>
              <a:rPr lang="en-GB" dirty="0">
                <a:latin typeface="CMR10"/>
              </a:rPr>
              <a:t>Tune for stable </a:t>
            </a:r>
            <a:r>
              <a:rPr lang="en-GB" baseline="30000" dirty="0">
                <a:latin typeface="CMR10"/>
              </a:rPr>
              <a:t>9</a:t>
            </a:r>
            <a:r>
              <a:rPr lang="en-GB" dirty="0">
                <a:latin typeface="CMR10"/>
              </a:rPr>
              <a:t>Be lead to beam steering at VITO for </a:t>
            </a:r>
            <a:r>
              <a:rPr lang="en-GB" baseline="30000" dirty="0">
                <a:latin typeface="CMR10"/>
              </a:rPr>
              <a:t>11</a:t>
            </a:r>
            <a:r>
              <a:rPr lang="en-GB" dirty="0">
                <a:latin typeface="CMR10"/>
              </a:rPr>
              <a:t>Be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GB" dirty="0">
                <a:latin typeface="CMR10"/>
              </a:rPr>
              <a:t>Slope in </a:t>
            </a:r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dirty="0">
                <a:latin typeface="CMR10"/>
              </a:rPr>
              <a:t>-asymmetry for HFS scans</a:t>
            </a:r>
          </a:p>
          <a:p>
            <a:pPr lvl="1">
              <a:buFont typeface="Symbol" panose="05050102010706020507" pitchFamily="18" charset="2"/>
              <a:buChar char="Þ"/>
            </a:pPr>
            <a:endParaRPr lang="en-GB" dirty="0">
              <a:latin typeface="CMR10"/>
            </a:endParaRPr>
          </a:p>
          <a:p>
            <a:r>
              <a:rPr lang="en-GB" dirty="0">
                <a:latin typeface="CMR10"/>
              </a:rPr>
              <a:t>P</a:t>
            </a:r>
            <a:r>
              <a:rPr lang="en-GB" sz="1800" b="0" i="0" u="none" strike="noStrike" baseline="0" dirty="0">
                <a:latin typeface="CMR10"/>
              </a:rPr>
              <a:t>recise voltage divider not available: &gt; 20 V </a:t>
            </a:r>
            <a:r>
              <a:rPr lang="en-GB" dirty="0">
                <a:latin typeface="CMR10"/>
              </a:rPr>
              <a:t>u</a:t>
            </a:r>
            <a:r>
              <a:rPr lang="en-GB" sz="1800" b="0" i="0" u="none" strike="noStrike" baseline="0" dirty="0">
                <a:latin typeface="CMR10"/>
              </a:rPr>
              <a:t>ncertainty in HV</a:t>
            </a:r>
          </a:p>
          <a:p>
            <a:pPr lvl="1"/>
            <a:r>
              <a:rPr lang="en-GB" dirty="0">
                <a:latin typeface="CMR10"/>
              </a:rPr>
              <a:t>2-wider scan range than required to cover </a:t>
            </a:r>
            <a:r>
              <a:rPr lang="en-GB" baseline="30000" dirty="0">
                <a:latin typeface="CMR10"/>
              </a:rPr>
              <a:t>11</a:t>
            </a:r>
            <a:r>
              <a:rPr lang="en-GB" dirty="0">
                <a:latin typeface="CMR10"/>
              </a:rPr>
              <a:t>Be HFS</a:t>
            </a:r>
          </a:p>
          <a:p>
            <a:pPr lvl="1"/>
            <a:endParaRPr lang="en-GB" dirty="0">
              <a:latin typeface="CMR10"/>
            </a:endParaRPr>
          </a:p>
          <a:p>
            <a:r>
              <a:rPr lang="en-GB" sz="1800" b="0" i="0" u="none" strike="noStrike" baseline="0" dirty="0">
                <a:latin typeface="CMR10"/>
              </a:rPr>
              <a:t>Regular drops </a:t>
            </a:r>
            <a:r>
              <a:rPr lang="en-GB" dirty="0">
                <a:latin typeface="CMR10"/>
              </a:rPr>
              <a:t>in intensity </a:t>
            </a:r>
            <a:r>
              <a:rPr lang="en-GB" sz="1800" b="0" i="0" u="none" strike="noStrike" baseline="0" dirty="0">
                <a:latin typeface="CMR10"/>
              </a:rPr>
              <a:t>or losses </a:t>
            </a:r>
            <a:r>
              <a:rPr lang="en-GB" dirty="0">
                <a:latin typeface="CMR10"/>
              </a:rPr>
              <a:t>of beam</a:t>
            </a:r>
          </a:p>
          <a:p>
            <a:pPr lvl="1"/>
            <a:r>
              <a:rPr lang="en-GB" b="0" i="0" u="none" strike="noStrike" baseline="0" dirty="0">
                <a:latin typeface="CMR10"/>
              </a:rPr>
              <a:t>only 6.5 shifts over 4 days with full </a:t>
            </a:r>
            <a:r>
              <a:rPr lang="en-GB" b="0" i="0" u="none" strike="noStrike" baseline="30000" dirty="0">
                <a:latin typeface="CMR10"/>
              </a:rPr>
              <a:t>11</a:t>
            </a:r>
            <a:r>
              <a:rPr lang="en-GB" b="0" i="0" u="none" strike="noStrike" baseline="0" dirty="0">
                <a:latin typeface="CMR10"/>
              </a:rPr>
              <a:t>Be intensity</a:t>
            </a:r>
          </a:p>
          <a:p>
            <a:pPr lvl="1"/>
            <a:r>
              <a:rPr lang="en-GB" dirty="0">
                <a:latin typeface="CMR10"/>
              </a:rPr>
              <a:t>(all 11 shifts counted)</a:t>
            </a: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C73CFE1-D948-5935-A82F-3B42A21E1E05}"/>
              </a:ext>
            </a:extLst>
          </p:cNvPr>
          <p:cNvGrpSpPr/>
          <p:nvPr/>
        </p:nvGrpSpPr>
        <p:grpSpPr>
          <a:xfrm>
            <a:off x="5292080" y="1243782"/>
            <a:ext cx="3867164" cy="2592226"/>
            <a:chOff x="5360942" y="1308827"/>
            <a:chExt cx="3741117" cy="252718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FAFB67B-7612-EB84-EF47-F1CC1B6137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03292" y="1308827"/>
              <a:ext cx="3698767" cy="2527181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7A4C01C-D00D-7DA6-394F-F66145E54E3B}"/>
                </a:ext>
              </a:extLst>
            </p:cNvPr>
            <p:cNvSpPr txBox="1"/>
            <p:nvPr/>
          </p:nvSpPr>
          <p:spPr>
            <a:xfrm rot="16200000">
              <a:off x="5141331" y="2409980"/>
              <a:ext cx="704064" cy="2648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Symbol" panose="05050102010706020507" pitchFamily="18" charset="2"/>
                </a:rPr>
                <a:t>b</a:t>
              </a:r>
              <a:r>
                <a:rPr lang="en-US" sz="1200" dirty="0"/>
                <a:t> counts</a:t>
              </a:r>
              <a:endParaRPr lang="en-GB" sz="1200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9056C944-6551-74D6-9810-3B0A3FC09C9E}"/>
              </a:ext>
            </a:extLst>
          </p:cNvPr>
          <p:cNvSpPr txBox="1"/>
          <p:nvPr/>
        </p:nvSpPr>
        <p:spPr>
          <a:xfrm>
            <a:off x="3524983" y="6044765"/>
            <a:ext cx="1458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11</a:t>
            </a:r>
            <a:r>
              <a:rPr lang="en-US" dirty="0"/>
              <a:t>Be HFS scan</a:t>
            </a:r>
            <a:endParaRPr lang="en-GB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C92F6A1-F022-CE3C-E744-7E4C490D7BF9}"/>
              </a:ext>
            </a:extLst>
          </p:cNvPr>
          <p:cNvCxnSpPr>
            <a:cxnSpLocks/>
          </p:cNvCxnSpPr>
          <p:nvPr/>
        </p:nvCxnSpPr>
        <p:spPr>
          <a:xfrm>
            <a:off x="4211960" y="1916832"/>
            <a:ext cx="1296144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A0F2E96-2468-ACD6-795C-8B0E03692C7A}"/>
              </a:ext>
            </a:extLst>
          </p:cNvPr>
          <p:cNvCxnSpPr/>
          <p:nvPr/>
        </p:nvCxnSpPr>
        <p:spPr>
          <a:xfrm>
            <a:off x="5076056" y="3836008"/>
            <a:ext cx="2088232" cy="601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7FEC7ED-DA7F-C116-5BB4-38A1ED591252}"/>
              </a:ext>
            </a:extLst>
          </p:cNvPr>
          <p:cNvCxnSpPr>
            <a:cxnSpLocks/>
          </p:cNvCxnSpPr>
          <p:nvPr/>
        </p:nvCxnSpPr>
        <p:spPr>
          <a:xfrm>
            <a:off x="4983652" y="4620192"/>
            <a:ext cx="740476" cy="248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8402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829F94-FCD1-AAB0-EA89-0CC72E468A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47234-BFA8-9452-B49D-185814502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-8"/>
            <a:ext cx="8507288" cy="646494"/>
          </a:xfrm>
        </p:spPr>
        <p:txBody>
          <a:bodyPr>
            <a:normAutofit fontScale="90000"/>
          </a:bodyPr>
          <a:lstStyle/>
          <a:p>
            <a:r>
              <a:rPr lang="en-US" dirty="0"/>
              <a:t>Actions after November 2024 beamtime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D5034B-2B3A-711F-8EA2-3BAA1CF50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2FD75B-9D55-0A1C-6844-999E21DAFC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0E304D3-BF89-0818-5598-B47D2294D2A2}"/>
              </a:ext>
            </a:extLst>
          </p:cNvPr>
          <p:cNvSpPr txBox="1">
            <a:spLocks/>
          </p:cNvSpPr>
          <p:nvPr/>
        </p:nvSpPr>
        <p:spPr>
          <a:xfrm>
            <a:off x="-108520" y="684719"/>
            <a:ext cx="5519667" cy="6108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CMR10"/>
              </a:rPr>
              <a:t>2</a:t>
            </a:r>
            <a:r>
              <a:rPr lang="en-GB" baseline="30000" dirty="0">
                <a:latin typeface="CMR10"/>
              </a:rPr>
              <a:t>nd</a:t>
            </a:r>
            <a:r>
              <a:rPr lang="en-GB" dirty="0">
                <a:latin typeface="CMR10"/>
              </a:rPr>
              <a:t> energy-resolving </a:t>
            </a:r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dirty="0">
                <a:latin typeface="CMR10"/>
              </a:rPr>
              <a:t> detector successfully commissioned with sources (in January) and </a:t>
            </a:r>
            <a:r>
              <a:rPr lang="en-GB" baseline="30000" dirty="0">
                <a:latin typeface="CMR10"/>
              </a:rPr>
              <a:t>8</a:t>
            </a:r>
            <a:r>
              <a:rPr lang="en-GB" dirty="0">
                <a:latin typeface="CMR10"/>
              </a:rPr>
              <a:t>Li beam (last week):</a:t>
            </a:r>
          </a:p>
          <a:p>
            <a:pPr lvl="1"/>
            <a:r>
              <a:rPr lang="en-GB" dirty="0">
                <a:latin typeface="CMR10"/>
              </a:rPr>
              <a:t> selection of </a:t>
            </a:r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dirty="0">
                <a:latin typeface="CMR10"/>
              </a:rPr>
              <a:t> events populating ground state possible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GB" b="1" dirty="0">
                <a:solidFill>
                  <a:srgbClr val="00B050"/>
                </a:solidFill>
                <a:latin typeface="CMR10"/>
              </a:rPr>
              <a:t>increase in observed </a:t>
            </a:r>
            <a:r>
              <a:rPr lang="en-GB" b="1" dirty="0">
                <a:solidFill>
                  <a:srgbClr val="00B050"/>
                </a:solidFill>
                <a:latin typeface="Symbol" panose="05050102010706020507" pitchFamily="18" charset="2"/>
              </a:rPr>
              <a:t>b</a:t>
            </a:r>
            <a:r>
              <a:rPr lang="en-GB" b="1" dirty="0">
                <a:solidFill>
                  <a:srgbClr val="00B050"/>
                </a:solidFill>
                <a:latin typeface="CMR10"/>
              </a:rPr>
              <a:t> asymmetry</a:t>
            </a:r>
          </a:p>
          <a:p>
            <a:pPr lvl="1">
              <a:buFont typeface="Symbol" panose="05050102010706020507" pitchFamily="18" charset="2"/>
              <a:buChar char="Þ"/>
            </a:pPr>
            <a:endParaRPr lang="en-GB" b="1" dirty="0">
              <a:solidFill>
                <a:srgbClr val="00B050"/>
              </a:solidFill>
              <a:latin typeface="CMR10"/>
            </a:endParaRPr>
          </a:p>
          <a:p>
            <a:r>
              <a:rPr lang="en-GB" dirty="0">
                <a:latin typeface="CMR10"/>
              </a:rPr>
              <a:t>Plan agreed how to move precision voltage divider from HRS to GPS</a:t>
            </a:r>
          </a:p>
          <a:p>
            <a:pPr lvl="1"/>
            <a:r>
              <a:rPr lang="en-GB" dirty="0">
                <a:latin typeface="CMR10"/>
              </a:rPr>
              <a:t>Will be attempted already for </a:t>
            </a:r>
            <a:r>
              <a:rPr lang="en-GB" baseline="30000" dirty="0">
                <a:latin typeface="CMR10"/>
              </a:rPr>
              <a:t>8</a:t>
            </a:r>
            <a:r>
              <a:rPr lang="en-GB" dirty="0">
                <a:latin typeface="CMR10"/>
              </a:rPr>
              <a:t>Li run in June</a:t>
            </a:r>
          </a:p>
          <a:p>
            <a:pPr lvl="1"/>
            <a:r>
              <a:rPr lang="en-GB" dirty="0">
                <a:latin typeface="CMR10"/>
              </a:rPr>
              <a:t>Much better determination of GPS HV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GB" b="1" dirty="0">
                <a:solidFill>
                  <a:srgbClr val="00B050"/>
                </a:solidFill>
                <a:latin typeface="CMR10"/>
              </a:rPr>
              <a:t>2 x reduction in scanned Doppler-tuning voltage range</a:t>
            </a:r>
          </a:p>
          <a:p>
            <a:pPr lvl="1">
              <a:buFont typeface="Symbol" panose="05050102010706020507" pitchFamily="18" charset="2"/>
              <a:buChar char="Þ"/>
            </a:pPr>
            <a:endParaRPr lang="en-GB" b="1" dirty="0">
              <a:solidFill>
                <a:srgbClr val="00B050"/>
              </a:solidFill>
              <a:latin typeface="CMR10"/>
            </a:endParaRPr>
          </a:p>
          <a:p>
            <a:r>
              <a:rPr lang="en-GB" dirty="0">
                <a:latin typeface="CMR10"/>
              </a:rPr>
              <a:t>Follow-up on slow </a:t>
            </a:r>
            <a:r>
              <a:rPr lang="en-GB" baseline="30000" dirty="0">
                <a:latin typeface="CMR10"/>
              </a:rPr>
              <a:t>11</a:t>
            </a:r>
            <a:r>
              <a:rPr lang="en-GB" dirty="0">
                <a:latin typeface="CMR10"/>
              </a:rPr>
              <a:t>Be release</a:t>
            </a:r>
          </a:p>
          <a:p>
            <a:pPr lvl="1"/>
            <a:r>
              <a:rPr lang="en-GB" dirty="0">
                <a:latin typeface="CMR10"/>
              </a:rPr>
              <a:t>Release measured at VITO probably comparable           to standard release</a:t>
            </a:r>
          </a:p>
          <a:p>
            <a:pPr lvl="1"/>
            <a:r>
              <a:rPr lang="en-GB" dirty="0">
                <a:latin typeface="CMR10"/>
              </a:rPr>
              <a:t>Possible problem with tape-station measurement         in Nov (sudden drop in counts after  5s)</a:t>
            </a:r>
          </a:p>
          <a:p>
            <a:pPr marL="457200" lvl="1" indent="0">
              <a:buNone/>
            </a:pPr>
            <a:r>
              <a:rPr lang="en-GB" b="1" dirty="0">
                <a:solidFill>
                  <a:srgbClr val="FF0000"/>
                </a:solidFill>
                <a:latin typeface="CMR10"/>
              </a:rPr>
              <a:t>=&gt; longer time between proton pulses should be          kept</a:t>
            </a:r>
          </a:p>
          <a:p>
            <a:endParaRPr lang="en-GB" dirty="0">
              <a:latin typeface="CMR10"/>
            </a:endParaRP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ACD4D8A-89A8-AECA-E9D3-214A483CC0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5108" y="782979"/>
            <a:ext cx="3547095" cy="2876023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DED3B9E-6F30-2456-6A4D-EC31B13BC823}"/>
              </a:ext>
            </a:extLst>
          </p:cNvPr>
          <p:cNvCxnSpPr>
            <a:cxnSpLocks/>
          </p:cNvCxnSpPr>
          <p:nvPr/>
        </p:nvCxnSpPr>
        <p:spPr>
          <a:xfrm>
            <a:off x="5868144" y="5301208"/>
            <a:ext cx="590878" cy="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40F5893-E9EC-9228-3A13-4D6CD4B089A0}"/>
              </a:ext>
            </a:extLst>
          </p:cNvPr>
          <p:cNvSpPr txBox="1"/>
          <p:nvPr/>
        </p:nvSpPr>
        <p:spPr>
          <a:xfrm>
            <a:off x="8629133" y="5188734"/>
            <a:ext cx="44307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’s</a:t>
            </a:r>
            <a:endParaRPr lang="en-GB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C24B334-309A-67E4-F370-1036E07EA14A}"/>
              </a:ext>
            </a:extLst>
          </p:cNvPr>
          <p:cNvCxnSpPr>
            <a:cxnSpLocks/>
          </p:cNvCxnSpPr>
          <p:nvPr/>
        </p:nvCxnSpPr>
        <p:spPr>
          <a:xfrm flipH="1" flipV="1">
            <a:off x="8384755" y="4990011"/>
            <a:ext cx="651741" cy="143109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44ADBDE-1232-F7DD-7210-466BFA209B62}"/>
              </a:ext>
            </a:extLst>
          </p:cNvPr>
          <p:cNvCxnSpPr>
            <a:cxnSpLocks/>
          </p:cNvCxnSpPr>
          <p:nvPr/>
        </p:nvCxnSpPr>
        <p:spPr>
          <a:xfrm flipH="1">
            <a:off x="8327411" y="5698902"/>
            <a:ext cx="637077" cy="10671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6CA6073-C931-AFCC-8BE6-1CFFBC4B2FCB}"/>
              </a:ext>
            </a:extLst>
          </p:cNvPr>
          <p:cNvSpPr txBox="1"/>
          <p:nvPr/>
        </p:nvSpPr>
        <p:spPr>
          <a:xfrm>
            <a:off x="5830378" y="5421269"/>
            <a:ext cx="5822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aseline="30000" dirty="0"/>
              <a:t>11</a:t>
            </a:r>
            <a:r>
              <a:rPr lang="en-US" dirty="0"/>
              <a:t>Be</a:t>
            </a:r>
            <a:endParaRPr lang="en-GB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83B377B4-BCA5-EFE2-A0F4-AC0209AE5D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4071738"/>
            <a:ext cx="4211960" cy="269171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BA209C44-E164-49DF-5587-D9E992920508}"/>
              </a:ext>
            </a:extLst>
          </p:cNvPr>
          <p:cNvSpPr txBox="1"/>
          <p:nvPr/>
        </p:nvSpPr>
        <p:spPr>
          <a:xfrm>
            <a:off x="7307773" y="4828927"/>
            <a:ext cx="7825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8Li</a:t>
            </a:r>
          </a:p>
          <a:p>
            <a:r>
              <a:rPr lang="en-US" dirty="0"/>
              <a:t>108Ru</a:t>
            </a:r>
          </a:p>
          <a:p>
            <a:endParaRPr lang="en-GB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C1EA01F-6255-A685-6F90-3F1B17482801}"/>
              </a:ext>
            </a:extLst>
          </p:cNvPr>
          <p:cNvCxnSpPr/>
          <p:nvPr/>
        </p:nvCxnSpPr>
        <p:spPr>
          <a:xfrm flipH="1">
            <a:off x="6732240" y="5061565"/>
            <a:ext cx="575533" cy="6906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577206E-F588-B819-A8F7-A56E2F6A5923}"/>
              </a:ext>
            </a:extLst>
          </p:cNvPr>
          <p:cNvCxnSpPr/>
          <p:nvPr/>
        </p:nvCxnSpPr>
        <p:spPr>
          <a:xfrm flipH="1">
            <a:off x="6696073" y="5417595"/>
            <a:ext cx="1002993" cy="891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7231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8E72E3-F5DA-85BB-E79B-5C44D85270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59468-EBDC-AC05-C717-5E5D277B6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-8"/>
            <a:ext cx="8507288" cy="646494"/>
          </a:xfrm>
        </p:spPr>
        <p:txBody>
          <a:bodyPr>
            <a:normAutofit fontScale="90000"/>
          </a:bodyPr>
          <a:lstStyle/>
          <a:p>
            <a:r>
              <a:rPr lang="en-US" dirty="0"/>
              <a:t>Actions after November 2024 beamtime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3FA68-2DB5-D1B5-DB0C-ACF6975EB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928" y="1124744"/>
            <a:ext cx="7653536" cy="474198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78F708-879B-E8B6-DBDE-32511E68B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78560" y="6572374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4A8BB8-FEE5-3088-CB34-51345127C8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3608" y="6597029"/>
            <a:ext cx="2519362" cy="360363"/>
          </a:xfrm>
        </p:spPr>
        <p:txBody>
          <a:bodyPr/>
          <a:lstStyle/>
          <a:p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87A9A15-D8E8-261C-A015-0BE1F4F4D9DA}"/>
              </a:ext>
            </a:extLst>
          </p:cNvPr>
          <p:cNvSpPr txBox="1">
            <a:spLocks/>
          </p:cNvSpPr>
          <p:nvPr/>
        </p:nvSpPr>
        <p:spPr>
          <a:xfrm>
            <a:off x="-36512" y="684720"/>
            <a:ext cx="9145015" cy="5192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CMR10"/>
              </a:rPr>
              <a:t>Improved beam-tuning of light masses from GPS achieved last week:</a:t>
            </a:r>
          </a:p>
          <a:p>
            <a:pPr lvl="1"/>
            <a:r>
              <a:rPr lang="en-GB" dirty="0">
                <a:latin typeface="CMR10"/>
              </a:rPr>
              <a:t>Time-dependent GPS mass factor (due to hysteresis) solved by cycles: </a:t>
            </a:r>
            <a:r>
              <a:rPr lang="en-US" dirty="0">
                <a:latin typeface="Aptos" panose="020B0004020202020204" pitchFamily="34" charset="0"/>
              </a:rPr>
              <a:t>M</a:t>
            </a:r>
            <a:r>
              <a:rPr lang="en-US" baseline="-25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old</a:t>
            </a:r>
            <a:r>
              <a:rPr lang="en-US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-&gt; </a:t>
            </a:r>
            <a:r>
              <a:rPr lang="en-US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238</a:t>
            </a:r>
            <a:r>
              <a:rPr lang="en-US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U -&gt; </a:t>
            </a:r>
            <a:r>
              <a:rPr lang="en-US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4</a:t>
            </a:r>
            <a:r>
              <a:rPr lang="en-US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He -&gt; </a:t>
            </a:r>
            <a:r>
              <a:rPr lang="en-US" dirty="0" err="1">
                <a:latin typeface="Aptos" panose="020B0004020202020204" pitchFamily="34" charset="0"/>
              </a:rPr>
              <a:t>M</a:t>
            </a:r>
            <a:r>
              <a:rPr lang="en-US" baseline="-250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new</a:t>
            </a:r>
            <a:endParaRPr lang="en-GB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lvl="1"/>
            <a:r>
              <a:rPr lang="en-GB" dirty="0">
                <a:latin typeface="CMR10"/>
              </a:rPr>
              <a:t> mass-dependent mass factor: inferred offset of 38 </a:t>
            </a:r>
            <a:r>
              <a:rPr lang="en-GB" dirty="0" err="1">
                <a:latin typeface="CMR10"/>
              </a:rPr>
              <a:t>uT</a:t>
            </a:r>
            <a:r>
              <a:rPr lang="en-GB" dirty="0">
                <a:latin typeface="CMR10"/>
              </a:rPr>
              <a:t> in GPS magnet tesla-meter reading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GB" b="1" dirty="0">
                <a:solidFill>
                  <a:srgbClr val="00B050"/>
                </a:solidFill>
                <a:latin typeface="CMR10"/>
              </a:rPr>
              <a:t>offset in HFS scans should be gone =&gt; easier observation of peak above baseline</a:t>
            </a:r>
          </a:p>
          <a:p>
            <a:pPr lvl="1">
              <a:buFont typeface="Symbol" panose="05050102010706020507" pitchFamily="18" charset="2"/>
              <a:buChar char="Þ"/>
            </a:pPr>
            <a:endParaRPr lang="en-GB" b="1" dirty="0">
              <a:solidFill>
                <a:srgbClr val="00B050"/>
              </a:solidFill>
              <a:latin typeface="CMR10"/>
            </a:endParaRPr>
          </a:p>
          <a:p>
            <a:r>
              <a:rPr lang="en-GB" dirty="0">
                <a:latin typeface="CMR10"/>
              </a:rPr>
              <a:t>Sample cooling to LN</a:t>
            </a:r>
            <a:r>
              <a:rPr lang="en-GB" baseline="-25000" dirty="0">
                <a:latin typeface="CMR10"/>
              </a:rPr>
              <a:t>2</a:t>
            </a:r>
            <a:r>
              <a:rPr lang="en-GB" dirty="0">
                <a:latin typeface="CMR10"/>
              </a:rPr>
              <a:t> temperature </a:t>
            </a:r>
          </a:p>
          <a:p>
            <a:pPr lvl="1"/>
            <a:r>
              <a:rPr lang="en-GB" dirty="0">
                <a:latin typeface="CMR10"/>
              </a:rPr>
              <a:t>New elements simulated (LN</a:t>
            </a:r>
            <a:r>
              <a:rPr lang="en-GB" baseline="-25000" dirty="0">
                <a:latin typeface="CMR10"/>
              </a:rPr>
              <a:t>2</a:t>
            </a:r>
            <a:r>
              <a:rPr lang="en-GB" dirty="0">
                <a:latin typeface="CMR10"/>
              </a:rPr>
              <a:t> temp to + 200 C), manufactured, and ready to be put into beamline</a:t>
            </a:r>
          </a:p>
          <a:p>
            <a:pPr lvl="1"/>
            <a:r>
              <a:rPr lang="en-GB" dirty="0">
                <a:latin typeface="CMR10"/>
              </a:rPr>
              <a:t>To be used for </a:t>
            </a:r>
            <a:r>
              <a:rPr lang="en-GB" baseline="30000" dirty="0">
                <a:latin typeface="CMR10"/>
              </a:rPr>
              <a:t>8</a:t>
            </a:r>
            <a:r>
              <a:rPr lang="en-GB" dirty="0">
                <a:latin typeface="CMR10"/>
              </a:rPr>
              <a:t>Li beamtime in June</a:t>
            </a:r>
          </a:p>
          <a:p>
            <a:pPr marL="457200" lvl="1" indent="0">
              <a:buNone/>
            </a:pPr>
            <a:r>
              <a:rPr lang="en-GB" b="1" dirty="0">
                <a:solidFill>
                  <a:srgbClr val="00B050"/>
                </a:solidFill>
                <a:latin typeface="CMR10"/>
              </a:rPr>
              <a:t>=&gt; slower relaxation of polarisation =&gt; higher observed asymmetry</a:t>
            </a:r>
          </a:p>
          <a:p>
            <a:pPr lvl="1"/>
            <a:endParaRPr lang="en-GB" dirty="0">
              <a:latin typeface="CMR10"/>
            </a:endParaRPr>
          </a:p>
          <a:p>
            <a:endParaRPr lang="en-GB" dirty="0">
              <a:latin typeface="CMR10"/>
            </a:endParaRPr>
          </a:p>
          <a:p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03065A3-E44E-6480-0D5E-CA2AAF5595A4}"/>
              </a:ext>
            </a:extLst>
          </p:cNvPr>
          <p:cNvGrpSpPr/>
          <p:nvPr/>
        </p:nvGrpSpPr>
        <p:grpSpPr>
          <a:xfrm>
            <a:off x="35496" y="3573016"/>
            <a:ext cx="3981506" cy="3024336"/>
            <a:chOff x="1099404" y="1916832"/>
            <a:chExt cx="5902683" cy="3600674"/>
          </a:xfrm>
        </p:grpSpPr>
        <p:pic>
          <p:nvPicPr>
            <p:cNvPr id="1026" name="Chart 1">
              <a:extLst>
                <a:ext uri="{FF2B5EF4-FFF2-40B4-BE49-F238E27FC236}">
                  <a16:creationId xmlns:a16="http://schemas.microsoft.com/office/drawing/2014/main" id="{EE4A7EAE-9E04-D0D2-C3A7-5094328CD7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9404" y="1916832"/>
              <a:ext cx="5794671" cy="3600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9FAE7D7-2F09-9DC4-15CA-954FFE40D995}"/>
                </a:ext>
              </a:extLst>
            </p:cNvPr>
            <p:cNvSpPr txBox="1"/>
            <p:nvPr/>
          </p:nvSpPr>
          <p:spPr>
            <a:xfrm>
              <a:off x="2191661" y="2370895"/>
              <a:ext cx="4810426" cy="3847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00" dirty="0">
                  <a:latin typeface="Aptos" panose="020B0004020202020204" pitchFamily="34" charset="0"/>
                  <a:ea typeface="Aptos" panose="020B0004020202020204" pitchFamily="34" charset="0"/>
                  <a:cs typeface="Aptos" panose="020B0004020202020204" pitchFamily="34" charset="0"/>
                </a:rPr>
                <a:t>t</a:t>
              </a:r>
              <a:r>
                <a:rPr lang="en-US" sz="15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Aptos" panose="020B0004020202020204" pitchFamily="34" charset="0"/>
                </a:rPr>
                <a:t>o transmit 6Li, 7Li, 23Na and 39K </a:t>
              </a:r>
              <a:endParaRPr lang="en-GB" sz="15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77E1714-BD94-6DB7-2BAF-2C63EF1F8E4E}"/>
                </a:ext>
              </a:extLst>
            </p:cNvPr>
            <p:cNvSpPr txBox="1"/>
            <p:nvPr/>
          </p:nvSpPr>
          <p:spPr>
            <a:xfrm>
              <a:off x="4969483" y="2002670"/>
              <a:ext cx="930417" cy="3758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at 30kV</a:t>
              </a:r>
              <a:endParaRPr lang="en-GB" sz="1500" dirty="0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8FEB01AB-93BC-A764-2836-7C4BEBDD76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0694" y="3501098"/>
            <a:ext cx="2651964" cy="272755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8901709-EF0C-5FED-085D-780D180DF1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0232" y="3479027"/>
            <a:ext cx="2425123" cy="267761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CF86CB7-F547-DA0F-8348-755A77FD28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7344" y="3570575"/>
            <a:ext cx="608025" cy="3242801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0C44F2A-1692-6C75-F6DB-CF158F898501}"/>
              </a:ext>
            </a:extLst>
          </p:cNvPr>
          <p:cNvCxnSpPr>
            <a:cxnSpLocks/>
          </p:cNvCxnSpPr>
          <p:nvPr/>
        </p:nvCxnSpPr>
        <p:spPr>
          <a:xfrm flipH="1" flipV="1">
            <a:off x="5220072" y="4941168"/>
            <a:ext cx="175548" cy="15485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904057E-7B19-E89F-C200-411775D29B97}"/>
              </a:ext>
            </a:extLst>
          </p:cNvPr>
          <p:cNvCxnSpPr>
            <a:cxnSpLocks/>
          </p:cNvCxnSpPr>
          <p:nvPr/>
        </p:nvCxnSpPr>
        <p:spPr>
          <a:xfrm flipH="1">
            <a:off x="5246380" y="4041939"/>
            <a:ext cx="117708" cy="32316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Parallelogram 29">
            <a:extLst>
              <a:ext uri="{FF2B5EF4-FFF2-40B4-BE49-F238E27FC236}">
                <a16:creationId xmlns:a16="http://schemas.microsoft.com/office/drawing/2014/main" id="{BE89F316-B752-D27A-8E1A-944D18502D4D}"/>
              </a:ext>
            </a:extLst>
          </p:cNvPr>
          <p:cNvSpPr/>
          <p:nvPr/>
        </p:nvSpPr>
        <p:spPr>
          <a:xfrm rot="16200000">
            <a:off x="6634700" y="4817761"/>
            <a:ext cx="1620562" cy="313691"/>
          </a:xfrm>
          <a:prstGeom prst="parallelogram">
            <a:avLst>
              <a:gd name="adj" fmla="val 5350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DED2632-E065-B46C-DC90-2D444AA22B70}"/>
              </a:ext>
            </a:extLst>
          </p:cNvPr>
          <p:cNvSpPr/>
          <p:nvPr/>
        </p:nvSpPr>
        <p:spPr>
          <a:xfrm>
            <a:off x="7320351" y="4797152"/>
            <a:ext cx="222587" cy="28803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6E7D004-51D4-3545-321B-50DB5A004D92}"/>
              </a:ext>
            </a:extLst>
          </p:cNvPr>
          <p:cNvCxnSpPr>
            <a:cxnSpLocks/>
          </p:cNvCxnSpPr>
          <p:nvPr/>
        </p:nvCxnSpPr>
        <p:spPr>
          <a:xfrm flipV="1">
            <a:off x="5580112" y="4941168"/>
            <a:ext cx="1856172" cy="147654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18E5F584-CB1B-9332-0667-8C4A7CD138C7}"/>
              </a:ext>
            </a:extLst>
          </p:cNvPr>
          <p:cNvSpPr txBox="1"/>
          <p:nvPr/>
        </p:nvSpPr>
        <p:spPr>
          <a:xfrm>
            <a:off x="5089377" y="6377065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sample</a:t>
            </a:r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218A8B3-39D7-F851-1DFD-1AD5E8FF3F5E}"/>
              </a:ext>
            </a:extLst>
          </p:cNvPr>
          <p:cNvSpPr txBox="1"/>
          <p:nvPr/>
        </p:nvSpPr>
        <p:spPr>
          <a:xfrm>
            <a:off x="8256133" y="4571836"/>
            <a:ext cx="5822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aseline="30000" dirty="0"/>
              <a:t>11</a:t>
            </a:r>
            <a:r>
              <a:rPr lang="en-US" dirty="0"/>
              <a:t>Be</a:t>
            </a:r>
            <a:endParaRPr lang="en-GB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3D4D638-51BD-3AA6-E5E5-9B9A63F9E064}"/>
              </a:ext>
            </a:extLst>
          </p:cNvPr>
          <p:cNvCxnSpPr>
            <a:cxnSpLocks/>
          </p:cNvCxnSpPr>
          <p:nvPr/>
        </p:nvCxnSpPr>
        <p:spPr>
          <a:xfrm flipH="1">
            <a:off x="7906446" y="4484635"/>
            <a:ext cx="499839" cy="29030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06BE5625-5253-5350-1FCC-BAAE6D67B494}"/>
              </a:ext>
            </a:extLst>
          </p:cNvPr>
          <p:cNvSpPr txBox="1"/>
          <p:nvPr/>
        </p:nvSpPr>
        <p:spPr>
          <a:xfrm>
            <a:off x="5377565" y="4060672"/>
            <a:ext cx="5822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aseline="30000" dirty="0"/>
              <a:t>11</a:t>
            </a:r>
            <a:r>
              <a:rPr lang="en-US" dirty="0"/>
              <a:t>Be</a:t>
            </a:r>
            <a:endParaRPr lang="en-GB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F2AC9A-C66D-2974-EB01-42D48CEC789F}"/>
              </a:ext>
            </a:extLst>
          </p:cNvPr>
          <p:cNvSpPr txBox="1"/>
          <p:nvPr/>
        </p:nvSpPr>
        <p:spPr>
          <a:xfrm>
            <a:off x="549751" y="5655800"/>
            <a:ext cx="4587948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>
                <a:latin typeface="CMR10"/>
              </a:rPr>
              <a:t>38 </a:t>
            </a:r>
            <a:r>
              <a:rPr lang="en-GB" sz="1500" dirty="0" err="1">
                <a:latin typeface="CMR10"/>
              </a:rPr>
              <a:t>uT</a:t>
            </a:r>
            <a:r>
              <a:rPr lang="en-GB" sz="1500" dirty="0">
                <a:latin typeface="CMR10"/>
              </a:rPr>
              <a:t> readout offset 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2916662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Beamtime request</a:t>
            </a:r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064B2760-DB95-D170-123C-739BB9AA84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1581250"/>
              </p:ext>
            </p:extLst>
          </p:nvPr>
        </p:nvGraphicFramePr>
        <p:xfrm>
          <a:off x="102332" y="3838321"/>
          <a:ext cx="8939336" cy="2383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18490">
                  <a:extLst>
                    <a:ext uri="{9D8B030D-6E8A-4147-A177-3AD203B41FA5}">
                      <a16:colId xmlns:a16="http://schemas.microsoft.com/office/drawing/2014/main" val="2778743874"/>
                    </a:ext>
                  </a:extLst>
                </a:gridCol>
                <a:gridCol w="920846">
                  <a:extLst>
                    <a:ext uri="{9D8B030D-6E8A-4147-A177-3AD203B41FA5}">
                      <a16:colId xmlns:a16="http://schemas.microsoft.com/office/drawing/2014/main" val="1356719328"/>
                    </a:ext>
                  </a:extLst>
                </a:gridCol>
              </a:tblGrid>
              <a:tr h="305698">
                <a:tc>
                  <a:txBody>
                    <a:bodyPr/>
                    <a:lstStyle/>
                    <a:p>
                      <a:r>
                        <a:rPr lang="en-FR" sz="1500" dirty="0">
                          <a:latin typeface="+mn-lt"/>
                        </a:rPr>
                        <a:t>Task</a:t>
                      </a:r>
                      <a:r>
                        <a:rPr lang="en-US" sz="1500" dirty="0">
                          <a:latin typeface="+mn-lt"/>
                        </a:rPr>
                        <a:t> (as in original proposal)</a:t>
                      </a:r>
                      <a:endParaRPr lang="en-FR" sz="15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500" dirty="0">
                          <a:latin typeface="+mn-lt"/>
                        </a:rPr>
                        <a:t>Shifts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836729"/>
                  </a:ext>
                </a:extLst>
              </a:tr>
              <a:tr h="554337">
                <a:tc>
                  <a:txBody>
                    <a:bodyPr/>
                    <a:lstStyle/>
                    <a:p>
                      <a:r>
                        <a:rPr lang="en-GB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Establish the highest possible laser polarisation and </a:t>
                      </a:r>
                      <a:r>
                        <a:rPr lang="el-GR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β </a:t>
                      </a:r>
                      <a:r>
                        <a:rPr lang="en-GB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asymmetry in </a:t>
                      </a:r>
                      <a:r>
                        <a:rPr lang="en-GB" sz="15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en-GB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Be, using single-frequency laser polarisation and subsequently laser re-pumping. </a:t>
                      </a:r>
                      <a:endParaRPr lang="en-FR" sz="15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500" strike="sngStrike" dirty="0">
                          <a:latin typeface="+mn-lt"/>
                        </a:rPr>
                        <a:t>3</a:t>
                      </a:r>
                      <a:r>
                        <a:rPr lang="en-US" sz="1500" dirty="0">
                          <a:latin typeface="+mn-lt"/>
                        </a:rPr>
                        <a:t> -&gt; 4.5</a:t>
                      </a:r>
                      <a:endParaRPr lang="en-FR" sz="15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2717950"/>
                  </a:ext>
                </a:extLst>
              </a:tr>
              <a:tr h="3017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latin typeface="+mn-lt"/>
                        </a:rPr>
                        <a:t>Locate the correct rf resonance frequency using </a:t>
                      </a:r>
                      <a:r>
                        <a:rPr lang="el-GR" sz="1500" dirty="0">
                          <a:latin typeface="+mn-lt"/>
                        </a:rPr>
                        <a:t>β</a:t>
                      </a:r>
                      <a:r>
                        <a:rPr lang="en-US" sz="1500" dirty="0">
                          <a:latin typeface="+mn-lt"/>
                        </a:rPr>
                        <a:t>-</a:t>
                      </a:r>
                      <a:r>
                        <a:rPr lang="en-GB" sz="1500" dirty="0">
                          <a:latin typeface="+mn-lt"/>
                        </a:rPr>
                        <a:t>NMR in the solid-state host. </a:t>
                      </a:r>
                      <a:endParaRPr lang="en-FR" sz="15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500" strike="sngStrike" dirty="0">
                          <a:latin typeface="+mn-lt"/>
                        </a:rPr>
                        <a:t>1</a:t>
                      </a:r>
                      <a:r>
                        <a:rPr lang="en-US" sz="1500" dirty="0">
                          <a:latin typeface="+mn-lt"/>
                        </a:rPr>
                        <a:t> -&gt; 1.5</a:t>
                      </a:r>
                      <a:endParaRPr lang="en-FR" sz="15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206079"/>
                  </a:ext>
                </a:extLst>
              </a:tr>
              <a:tr h="3056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latin typeface="+mn-lt"/>
                        </a:rPr>
                        <a:t>Measure asymmetry relaxation rates in the two potential liquid hosts, BMIM-COOH and EMIM-DCA. </a:t>
                      </a:r>
                      <a:endParaRPr lang="en-FR" sz="15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500" strike="sngStrike" dirty="0">
                          <a:latin typeface="+mn-lt"/>
                        </a:rPr>
                        <a:t>1</a:t>
                      </a:r>
                      <a:r>
                        <a:rPr lang="en-US" sz="1500" dirty="0">
                          <a:latin typeface="+mn-lt"/>
                        </a:rPr>
                        <a:t> -&gt; 1.5</a:t>
                      </a:r>
                      <a:endParaRPr lang="en-FR" sz="15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9938389"/>
                  </a:ext>
                </a:extLst>
              </a:tr>
              <a:tr h="5129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latin typeface="+mn-lt"/>
                        </a:rPr>
                        <a:t>Perform rf-modulation scans in order to locate the narrow resonance in the chosen</a:t>
                      </a:r>
                      <a:br>
                        <a:rPr lang="en-GB" sz="1500" dirty="0">
                          <a:latin typeface="+mn-lt"/>
                        </a:rPr>
                      </a:br>
                      <a:r>
                        <a:rPr lang="en-GB" sz="1500" dirty="0">
                          <a:latin typeface="+mn-lt"/>
                        </a:rPr>
                        <a:t>liquid and define the final modulation-free scanning range. </a:t>
                      </a:r>
                      <a:endParaRPr lang="en-FR" sz="15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500" strike="sngStrike" dirty="0">
                          <a:latin typeface="+mn-lt"/>
                        </a:rPr>
                        <a:t>2</a:t>
                      </a:r>
                      <a:r>
                        <a:rPr lang="en-US" sz="1500" dirty="0">
                          <a:latin typeface="+mn-lt"/>
                        </a:rPr>
                        <a:t> -&gt; 3</a:t>
                      </a:r>
                      <a:endParaRPr lang="en-FR" sz="15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339607"/>
                  </a:ext>
                </a:extLst>
              </a:tr>
              <a:tr h="3056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Acquire at least three independent high-resolution scans in separate liquid samples. </a:t>
                      </a:r>
                      <a:endParaRPr lang="en-FR" sz="15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500" strike="sngStrike" dirty="0">
                          <a:latin typeface="+mn-lt"/>
                        </a:rPr>
                        <a:t>4</a:t>
                      </a:r>
                      <a:r>
                        <a:rPr lang="en-US" sz="1500" dirty="0">
                          <a:latin typeface="+mn-lt"/>
                        </a:rPr>
                        <a:t> -&gt; 6</a:t>
                      </a:r>
                      <a:endParaRPr lang="en-FR" sz="15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2834370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0106549-6F0B-4FB3-F1F1-2B46D43CC19B}"/>
              </a:ext>
            </a:extLst>
          </p:cNvPr>
          <p:cNvSpPr txBox="1"/>
          <p:nvPr/>
        </p:nvSpPr>
        <p:spPr>
          <a:xfrm>
            <a:off x="1677165" y="6433299"/>
            <a:ext cx="443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i="1" u="sng" strike="sngStrike" dirty="0"/>
              <a:t>11</a:t>
            </a:r>
            <a:r>
              <a:rPr lang="en-FR" i="1" u="sng" dirty="0"/>
              <a:t> </a:t>
            </a:r>
            <a:r>
              <a:rPr lang="en-US" i="1" u="sng" dirty="0"/>
              <a:t>-&gt; </a:t>
            </a:r>
            <a:r>
              <a:rPr lang="en-US" b="1" i="1" u="sng" dirty="0"/>
              <a:t>16.5</a:t>
            </a:r>
            <a:r>
              <a:rPr lang="en-US" i="1" u="sng" dirty="0"/>
              <a:t> </a:t>
            </a:r>
            <a:r>
              <a:rPr lang="en-FR" i="1" u="sng" dirty="0"/>
              <a:t>online shifts +1 stable beam tuning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58D597-3C1E-A1BA-A31F-14EA5468FD18}"/>
              </a:ext>
            </a:extLst>
          </p:cNvPr>
          <p:cNvSpPr txBox="1"/>
          <p:nvPr/>
        </p:nvSpPr>
        <p:spPr>
          <a:xfrm>
            <a:off x="204664" y="672743"/>
            <a:ext cx="8939336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800" b="1" i="0" u="none" strike="noStrike" baseline="0" dirty="0">
                <a:latin typeface="CMR10"/>
              </a:rPr>
              <a:t>As in original proposal: </a:t>
            </a:r>
          </a:p>
          <a:p>
            <a:pPr algn="l"/>
            <a:r>
              <a:rPr lang="en-GB" sz="1800" b="0" i="0" u="none" strike="noStrike" baseline="0" dirty="0">
                <a:latin typeface="CMR10"/>
              </a:rPr>
              <a:t>UC</a:t>
            </a:r>
            <a:r>
              <a:rPr lang="en-GB" sz="1100" b="0" i="0" u="none" strike="noStrike" baseline="0" dirty="0">
                <a:latin typeface="CMMI8"/>
              </a:rPr>
              <a:t>x </a:t>
            </a:r>
            <a:r>
              <a:rPr lang="en-GB" sz="1800" b="0" i="0" u="none" strike="noStrike" baseline="0" dirty="0">
                <a:latin typeface="CMR10"/>
              </a:rPr>
              <a:t>or Ta target with laser ionisation, for which we expect still yields of about 5 </a:t>
            </a:r>
            <a:r>
              <a:rPr lang="en-GB" sz="1800" b="0" i="0" u="none" strike="noStrike" baseline="0" dirty="0">
                <a:latin typeface="CMSY10"/>
              </a:rPr>
              <a:t>× </a:t>
            </a:r>
            <a:r>
              <a:rPr lang="en-GB" sz="1800" b="0" i="0" u="none" strike="noStrike" baseline="0" dirty="0">
                <a:latin typeface="CMR10"/>
              </a:rPr>
              <a:t>10</a:t>
            </a:r>
            <a:r>
              <a:rPr lang="en-GB" sz="1100" b="0" i="0" u="none" strike="noStrike" baseline="0" dirty="0">
                <a:latin typeface="CMR8"/>
              </a:rPr>
              <a:t>6 </a:t>
            </a:r>
            <a:r>
              <a:rPr lang="en-GB" sz="1800" b="0" i="0" u="none" strike="noStrike" baseline="0" dirty="0">
                <a:latin typeface="CMR10"/>
              </a:rPr>
              <a:t>ions/</a:t>
            </a:r>
            <a:r>
              <a:rPr lang="en-GB" sz="1800" b="0" i="0" u="none" strike="noStrike" baseline="0" dirty="0" err="1">
                <a:latin typeface="CMMI10"/>
              </a:rPr>
              <a:t>μ</a:t>
            </a:r>
            <a:r>
              <a:rPr lang="en-GB" sz="1800" b="0" i="0" u="none" strike="noStrike" baseline="0" dirty="0" err="1">
                <a:latin typeface="CMR10"/>
              </a:rPr>
              <a:t>C</a:t>
            </a:r>
            <a:endParaRPr lang="en-GB" dirty="0">
              <a:latin typeface="CMR10"/>
            </a:endParaRPr>
          </a:p>
          <a:p>
            <a:r>
              <a:rPr lang="en-GB" sz="1800" b="0" i="0" u="none" strike="noStrike" baseline="0" dirty="0">
                <a:solidFill>
                  <a:srgbClr val="00B050"/>
                </a:solidFill>
                <a:latin typeface="CMR10"/>
              </a:rPr>
              <a:t>Scanning in the original Doppler-</a:t>
            </a:r>
            <a:r>
              <a:rPr lang="en-GB" dirty="0">
                <a:solidFill>
                  <a:srgbClr val="00B050"/>
                </a:solidFill>
                <a:latin typeface="CMR10"/>
              </a:rPr>
              <a:t>voltage range (precision HV divider)</a:t>
            </a:r>
          </a:p>
          <a:p>
            <a:pPr algn="l"/>
            <a:r>
              <a:rPr lang="en-GB" dirty="0">
                <a:solidFill>
                  <a:srgbClr val="00B050"/>
                </a:solidFill>
                <a:latin typeface="CMR10"/>
              </a:rPr>
              <a:t>Possibility to select </a:t>
            </a:r>
            <a:r>
              <a:rPr lang="en-GB" dirty="0">
                <a:solidFill>
                  <a:srgbClr val="00B050"/>
                </a:solidFill>
                <a:latin typeface="Symbol" panose="05050102010706020507" pitchFamily="18" charset="2"/>
              </a:rPr>
              <a:t>b</a:t>
            </a:r>
            <a:r>
              <a:rPr lang="en-GB" dirty="0">
                <a:solidFill>
                  <a:srgbClr val="00B050"/>
                </a:solidFill>
                <a:latin typeface="CMR10"/>
              </a:rPr>
              <a:t>’s populating ground-state (2 energy-resolving detectors).</a:t>
            </a:r>
            <a:endParaRPr lang="en-GB" sz="1800" b="0" i="0" u="none" strike="noStrike" baseline="0" dirty="0">
              <a:solidFill>
                <a:srgbClr val="00B050"/>
              </a:solidFill>
              <a:latin typeface="CMR10"/>
            </a:endParaRPr>
          </a:p>
          <a:p>
            <a:pPr algn="l"/>
            <a:endParaRPr lang="en-GB" b="1" dirty="0">
              <a:latin typeface="CMR10"/>
            </a:endParaRPr>
          </a:p>
          <a:p>
            <a:pPr algn="l"/>
            <a:r>
              <a:rPr lang="en-GB" sz="1800" b="1" i="0" u="none" strike="noStrike" baseline="0" dirty="0">
                <a:latin typeface="CMR10"/>
              </a:rPr>
              <a:t>Changes compared to original proposal:</a:t>
            </a:r>
          </a:p>
          <a:p>
            <a:pPr algn="l"/>
            <a:r>
              <a:rPr lang="en-GB" sz="1800" b="0" i="0" u="none" strike="noStrike" baseline="0" dirty="0">
                <a:latin typeface="CMR10"/>
              </a:rPr>
              <a:t>Possibly </a:t>
            </a:r>
            <a:r>
              <a:rPr lang="en-GB" sz="1800" b="0" i="0" u="none" strike="noStrike" baseline="0" dirty="0">
                <a:solidFill>
                  <a:srgbClr val="FF0000"/>
                </a:solidFill>
                <a:latin typeface="CMR10"/>
              </a:rPr>
              <a:t>rather longer release time </a:t>
            </a:r>
            <a:r>
              <a:rPr lang="en-GB" sz="1800" b="0" i="0" u="none" strike="noStrike" baseline="0" dirty="0">
                <a:latin typeface="CMR10"/>
              </a:rPr>
              <a:t>(</a:t>
            </a:r>
            <a:r>
              <a:rPr lang="en-GB" sz="1800" b="0" i="0" u="none" strike="sngStrike" dirty="0">
                <a:solidFill>
                  <a:srgbClr val="00B050"/>
                </a:solidFill>
                <a:latin typeface="CMR10"/>
              </a:rPr>
              <a:t>and some beam-tuning effects</a:t>
            </a:r>
            <a:r>
              <a:rPr lang="en-GB" sz="1800" b="0" i="0" u="none" strike="noStrike" baseline="0" dirty="0">
                <a:latin typeface="CMR10"/>
              </a:rPr>
              <a:t>). </a:t>
            </a:r>
          </a:p>
          <a:p>
            <a:pPr algn="l"/>
            <a:r>
              <a:rPr lang="en-GB" dirty="0">
                <a:solidFill>
                  <a:srgbClr val="00B050"/>
                </a:solidFill>
                <a:latin typeface="CMR10"/>
              </a:rPr>
              <a:t>Sample cooling to achieve the same polarisation as during COLLAPS experiment in 1990’s. </a:t>
            </a:r>
          </a:p>
          <a:p>
            <a:pPr algn="l"/>
            <a:endParaRPr lang="en-GB" sz="1800" b="0" i="0" u="none" strike="noStrike" baseline="0" dirty="0">
              <a:latin typeface="CMR10"/>
            </a:endParaRPr>
          </a:p>
          <a:p>
            <a:pPr algn="l"/>
            <a:r>
              <a:rPr lang="en-GB" sz="1800" b="0" i="0" u="none" strike="noStrike" baseline="0" dirty="0">
                <a:latin typeface="CMR10"/>
              </a:rPr>
              <a:t>=&gt; We plan to use of 1 proton pulse every 36 s instead of 24 s planned before.</a:t>
            </a:r>
          </a:p>
          <a:p>
            <a:pPr algn="l"/>
            <a:r>
              <a:rPr lang="en-GB" sz="1800" b="0" i="0" u="none" strike="noStrike" baseline="0" dirty="0">
                <a:latin typeface="CMR10"/>
              </a:rPr>
              <a:t>	     shift estimate </a:t>
            </a:r>
            <a:r>
              <a:rPr lang="en-GB" dirty="0">
                <a:latin typeface="CMR10"/>
              </a:rPr>
              <a:t>increased by </a:t>
            </a:r>
            <a:r>
              <a:rPr lang="en-GB" sz="1800" b="0" i="0" u="none" strike="noStrike" baseline="0" dirty="0">
                <a:latin typeface="CMR10"/>
              </a:rPr>
              <a:t>factor 1.5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5211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VITO Beamline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580112" y="5864549"/>
            <a:ext cx="3635896" cy="360363"/>
          </a:xfrm>
        </p:spPr>
        <p:txBody>
          <a:bodyPr/>
          <a:lstStyle/>
          <a:p>
            <a:r>
              <a:rPr lang="en-GB" dirty="0">
                <a:effectLst/>
                <a:latin typeface="Times New Roman" panose="02020603050405020304" pitchFamily="18" charset="0"/>
              </a:rPr>
              <a:t>R. D Harding </a:t>
            </a:r>
            <a:r>
              <a:rPr lang="en-GB" i="1" dirty="0">
                <a:effectLst/>
                <a:latin typeface="Times New Roman" panose="02020603050405020304" pitchFamily="18" charset="0"/>
              </a:rPr>
              <a:t>et al</a:t>
            </a:r>
            <a:r>
              <a:rPr lang="en-GB" dirty="0">
                <a:effectLst/>
                <a:latin typeface="Times New Roman" panose="02020603050405020304" pitchFamily="18" charset="0"/>
              </a:rPr>
              <a:t>., PHYS. REV. X 10, 041061 (2020)</a:t>
            </a:r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03CB7D-CEDE-ECF9-669C-38A4761AC4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4" t="5525" b="2399"/>
          <a:stretch/>
        </p:blipFill>
        <p:spPr>
          <a:xfrm>
            <a:off x="966234" y="993055"/>
            <a:ext cx="7696712" cy="37444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647802-1894-247D-9A67-E83E4942A1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390" b="13457"/>
          <a:stretch/>
        </p:blipFill>
        <p:spPr>
          <a:xfrm>
            <a:off x="966234" y="4749799"/>
            <a:ext cx="2389255" cy="20436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A2269A-D159-5A71-DA17-2D48A5B144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5675" y="4365104"/>
            <a:ext cx="2152650" cy="21717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10934</TotalTime>
  <Words>1030</Words>
  <Application>Microsoft Office PowerPoint</Application>
  <PresentationFormat>On-screen Show (4:3)</PresentationFormat>
  <Paragraphs>154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8" baseType="lpstr">
      <vt:lpstr>Aptos</vt:lpstr>
      <vt:lpstr>Arial</vt:lpstr>
      <vt:lpstr>Calibri</vt:lpstr>
      <vt:lpstr>Cambria Math</vt:lpstr>
      <vt:lpstr>CMMI10</vt:lpstr>
      <vt:lpstr>CMMI8</vt:lpstr>
      <vt:lpstr>CMR10</vt:lpstr>
      <vt:lpstr>CMR8</vt:lpstr>
      <vt:lpstr>CMSY10</vt:lpstr>
      <vt:lpstr>Symbol</vt:lpstr>
      <vt:lpstr>Times New Roman</vt:lpstr>
      <vt:lpstr>URWPalladioL-Roma</vt:lpstr>
      <vt:lpstr>Wingdings</vt:lpstr>
      <vt:lpstr>Office Theme</vt:lpstr>
      <vt:lpstr>Magnetic moment of 11Be with ppm accuracy</vt:lpstr>
      <vt:lpstr>Original proposal P-655</vt:lpstr>
      <vt:lpstr>Upgrades before November 2024 </vt:lpstr>
      <vt:lpstr>November 2024 beamtime</vt:lpstr>
      <vt:lpstr>November 2024 beamtime</vt:lpstr>
      <vt:lpstr>Actions after November 2024 beamtime</vt:lpstr>
      <vt:lpstr>Actions after November 2024 beamtime</vt:lpstr>
      <vt:lpstr>Beamtime request</vt:lpstr>
      <vt:lpstr>The VITO Beamline</vt:lpstr>
      <vt:lpstr>What do we know about 11Be?</vt:lpstr>
      <vt:lpstr>Beta energy selection in 11Be</vt:lpstr>
      <vt:lpstr>What is the Hyperfine Anomaly?</vt:lpstr>
      <vt:lpstr>Example from recent measurements</vt:lpstr>
      <vt:lpstr>Theoretical Background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Magdalena Kowalska</cp:lastModifiedBy>
  <cp:revision>426</cp:revision>
  <dcterms:created xsi:type="dcterms:W3CDTF">2012-03-08T16:06:15Z</dcterms:created>
  <dcterms:modified xsi:type="dcterms:W3CDTF">2025-05-21T12:05:34Z</dcterms:modified>
</cp:coreProperties>
</file>