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58" r:id="rId3"/>
    <p:sldId id="980" r:id="rId4"/>
    <p:sldId id="991" r:id="rId5"/>
    <p:sldId id="989" r:id="rId6"/>
    <p:sldId id="992" r:id="rId7"/>
    <p:sldId id="97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38" autoAdjust="0"/>
    <p:restoredTop sz="96197"/>
  </p:normalViewPr>
  <p:slideViewPr>
    <p:cSldViewPr snapToGrid="0">
      <p:cViewPr varScale="1">
        <p:scale>
          <a:sx n="108" d="100"/>
          <a:sy n="108" d="100"/>
        </p:scale>
        <p:origin x="224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hanneheylen\cernbox\Schedule\2025\Shift%20counting\2025_shiftcountin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Sheet2!$F$21</c:f>
              <c:strCache>
                <c:ptCount val="1"/>
                <c:pt idx="0">
                  <c:v>Shifts delivered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1B2-D74C-BE2C-4399CA7F713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1B2-D74C-BE2C-4399CA7F713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1B2-D74C-BE2C-4399CA7F713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1B2-D74C-BE2C-4399CA7F713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1B2-D74C-BE2C-4399CA7F713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1B2-D74C-BE2C-4399CA7F713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E1B2-D74C-BE2C-4399CA7F713E}"/>
              </c:ext>
            </c:extLst>
          </c:dPt>
          <c:dLbls>
            <c:dLbl>
              <c:idx val="1"/>
              <c:layout>
                <c:manualLayout>
                  <c:x val="-0.10744374370265328"/>
                  <c:y val="-4.383407553507866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1B2-D74C-BE2C-4399CA7F713E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BE211158-9DF3-7F4C-90AD-D8C94B4F0A04}" type="CATEGORYNAME">
                      <a:rPr lang="en-US">
                        <a:solidFill>
                          <a:schemeClr val="tx1"/>
                        </a:solidFill>
                      </a:rPr>
                      <a:pPr/>
                      <a:t>[CATEGORY NAME]</a:t>
                    </a:fld>
                    <a:r>
                      <a:rPr lang="en-US" baseline="0"/>
                      <a:t>
</a:t>
                    </a:r>
                    <a:fld id="{48E3BBE6-B0D2-2947-9D86-0900A000C743}" type="PERCENTAGE">
                      <a:rPr lang="en-US" baseline="0">
                        <a:solidFill>
                          <a:schemeClr val="tx1"/>
                        </a:solidFill>
                      </a:rPr>
                      <a:pPr/>
                      <a:t>[PERCENTAGE]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E1B2-D74C-BE2C-4399CA7F713E}"/>
                </c:ext>
              </c:extLst>
            </c:dLbl>
            <c:dLbl>
              <c:idx val="4"/>
              <c:layout>
                <c:manualLayout>
                  <c:x val="0.12108360352014821"/>
                  <c:y val="-7.065759221957720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1B2-D74C-BE2C-4399CA7F713E}"/>
                </c:ext>
              </c:extLst>
            </c:dLbl>
            <c:dLbl>
              <c:idx val="5"/>
              <c:layout>
                <c:manualLayout>
                  <c:x val="4.5588235294117645E-2"/>
                  <c:y val="3.708112067386925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600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8D8E7E5-4DE1-1641-8DCE-AD0E07E2D096}" type="CATEGORYNAME">
                      <a:rPr lang="en-US">
                        <a:solidFill>
                          <a:schemeClr val="tx1"/>
                        </a:solidFill>
                      </a:rPr>
                      <a:pPr>
                        <a:defRPr sz="1600">
                          <a:solidFill>
                            <a:schemeClr val="bg1"/>
                          </a:solidFill>
                        </a:defRPr>
                      </a:pPr>
                      <a:t>[CATEGORY NAME]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
</a:t>
                    </a:r>
                    <a:fld id="{E9087742-F023-F249-A3D8-1B646CC787D3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1600">
                          <a:solidFill>
                            <a:schemeClr val="bg1"/>
                          </a:solidFill>
                        </a:defRPr>
                      </a:pPr>
                      <a:t>[PERCENTAGE]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F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"/>
                      <c:h val="0.1698966408268733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E1B2-D74C-BE2C-4399CA7F713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F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Sheet2!$E$22:$E$28</c:f>
              <c:strCache>
                <c:ptCount val="7"/>
                <c:pt idx="0">
                  <c:v>COLLAPS</c:v>
                </c:pt>
                <c:pt idx="1">
                  <c:v>IDS</c:v>
                </c:pt>
                <c:pt idx="2">
                  <c:v>ISOLTRAP</c:v>
                </c:pt>
                <c:pt idx="3">
                  <c:v>LA1</c:v>
                </c:pt>
                <c:pt idx="4">
                  <c:v>TAS</c:v>
                </c:pt>
                <c:pt idx="5">
                  <c:v>VITO (stable)</c:v>
                </c:pt>
                <c:pt idx="6">
                  <c:v>Wisard</c:v>
                </c:pt>
              </c:strCache>
            </c:strRef>
          </c:cat>
          <c:val>
            <c:numRef>
              <c:f>Sheet2!$F$22:$F$28</c:f>
              <c:numCache>
                <c:formatCode>General</c:formatCode>
                <c:ptCount val="7"/>
                <c:pt idx="0">
                  <c:v>10</c:v>
                </c:pt>
                <c:pt idx="1">
                  <c:v>35</c:v>
                </c:pt>
                <c:pt idx="2">
                  <c:v>15</c:v>
                </c:pt>
                <c:pt idx="3">
                  <c:v>2.5</c:v>
                </c:pt>
                <c:pt idx="4">
                  <c:v>17</c:v>
                </c:pt>
                <c:pt idx="5">
                  <c:v>4</c:v>
                </c:pt>
                <c:pt idx="6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E1B2-D74C-BE2C-4399CA7F71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D818C-65E2-BF49-B711-978D0F4726E1}" type="datetimeFigureOut">
              <a:rPr lang="en-FR" smtClean="0"/>
              <a:t>21/05/2025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C97917-8A6B-4742-807A-8160FC7982B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668407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C97917-8A6B-4742-807A-8160FC7982BE}" type="slidenum">
              <a:rPr lang="en-FR" smtClean="0"/>
              <a:t>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978713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D102F0-3094-70D2-3366-C94592523F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E61A0B-8EF4-6FE5-8437-654BA60463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0F5D02-9713-6044-CFED-C033FEAA68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C46152-6496-CF5D-A291-1A531800E1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C97917-8A6B-4742-807A-8160FC7982BE}" type="slidenum">
              <a:rPr lang="en-FR" smtClean="0"/>
              <a:t>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309216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C97917-8A6B-4742-807A-8160FC7982BE}" type="slidenum">
              <a:rPr lang="en-FR" smtClean="0"/>
              <a:t>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11472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45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21/05/2025</a:t>
            </a:fld>
            <a:endParaRPr lang="en-FR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095939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21/05/2025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365502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21/05/2025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57585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21/05/2025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8612899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21/05/2025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47315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21/05/2025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21201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21/05/2025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0990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21/05/2025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218388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21/05/2025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8665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21/05/2025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061879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21/05/2025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174283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21/05/2025</a:t>
            </a:fld>
            <a:endParaRPr lang="en-FR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0014366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21/05/2025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515887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871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4962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21/05/2025</a:t>
            </a:fld>
            <a:endParaRPr lang="en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64188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21/05/2025</a:t>
            </a:fld>
            <a:endParaRPr lang="en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076465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21/05/2025</a:t>
            </a:fld>
            <a:endParaRPr lang="en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62264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0381566-0828-DA49-BE6B-693DEFF4A8D3}" type="datetimeFigureOut">
              <a:rPr lang="en-FR" smtClean="0"/>
              <a:t>21/05/2025</a:t>
            </a:fld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FR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916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21/05/2025</a:t>
            </a:fld>
            <a:endParaRPr lang="en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05847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21/05/2025</a:t>
            </a:fld>
            <a:endParaRPr lang="en-FR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775743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E0381566-0828-DA49-BE6B-693DEFF4A8D3}" type="datetimeFigureOut">
              <a:rPr lang="en-FR" smtClean="0"/>
              <a:t>21/05/2025</a:t>
            </a:fld>
            <a:endParaRPr lang="en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FR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18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EE5071C-A9BE-113D-C200-F942AA174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0"/>
            <a:ext cx="6096003" cy="6887980"/>
          </a:xfrm>
          <a:solidFill>
            <a:schemeClr val="tx1"/>
          </a:solidFill>
        </p:spPr>
        <p:txBody>
          <a:bodyPr/>
          <a:lstStyle/>
          <a:p>
            <a:pPr algn="ctr"/>
            <a:endParaRPr lang="en-FR" dirty="0"/>
          </a:p>
          <a:p>
            <a:pPr algn="ctr"/>
            <a:endParaRPr lang="en-FR" dirty="0"/>
          </a:p>
          <a:p>
            <a:pPr algn="ctr"/>
            <a:endParaRPr lang="en-FR" dirty="0"/>
          </a:p>
          <a:p>
            <a:pPr algn="ctr"/>
            <a:r>
              <a:rPr lang="en-FR" dirty="0"/>
              <a:t>ISOLDE report </a:t>
            </a:r>
          </a:p>
          <a:p>
            <a:pPr algn="ctr"/>
            <a:r>
              <a:rPr lang="en-FR" dirty="0"/>
              <a:t>INTC </a:t>
            </a:r>
            <a:r>
              <a:rPr lang="en-US" dirty="0"/>
              <a:t>79</a:t>
            </a:r>
            <a:endParaRPr lang="en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3E0EDF-D266-1038-ACD6-87D4D117921C}"/>
              </a:ext>
            </a:extLst>
          </p:cNvPr>
          <p:cNvSpPr txBox="1"/>
          <p:nvPr/>
        </p:nvSpPr>
        <p:spPr>
          <a:xfrm>
            <a:off x="8720141" y="6460084"/>
            <a:ext cx="7854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May</a:t>
            </a:r>
            <a:r>
              <a:rPr lang="en-FR" sz="1400" dirty="0">
                <a:solidFill>
                  <a:schemeClr val="bg1"/>
                </a:solidFill>
              </a:rPr>
              <a:t> 2025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CD549D6D-5CD5-809A-41E7-A19104891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319" y="6421728"/>
            <a:ext cx="1342454" cy="292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A building with a tree and grass&#10;&#10;Description automatically generated">
            <a:extLst>
              <a:ext uri="{FF2B5EF4-FFF2-40B4-BE49-F238E27FC236}">
                <a16:creationId xmlns:a16="http://schemas.microsoft.com/office/drawing/2014/main" id="{6F439524-F70E-34CB-F15B-69845BBFC2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4349"/>
          <a:stretch/>
        </p:blipFill>
        <p:spPr>
          <a:xfrm rot="5400000">
            <a:off x="-153596" y="27026"/>
            <a:ext cx="6274676" cy="622062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AD2DDDE-F0E6-947A-FEB5-30C19A6C8E8A}"/>
              </a:ext>
            </a:extLst>
          </p:cNvPr>
          <p:cNvSpPr txBox="1"/>
          <p:nvPr/>
        </p:nvSpPr>
        <p:spPr>
          <a:xfrm>
            <a:off x="7615442" y="3802611"/>
            <a:ext cx="3057119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FR" sz="2000" dirty="0">
                <a:solidFill>
                  <a:schemeClr val="bg1"/>
                </a:solidFill>
              </a:rPr>
              <a:t>Hanne Heylen</a:t>
            </a:r>
          </a:p>
          <a:p>
            <a:pPr algn="ctr"/>
            <a:r>
              <a:rPr lang="en-FR" sz="2000" dirty="0">
                <a:solidFill>
                  <a:schemeClr val="bg1"/>
                </a:solidFill>
              </a:rPr>
              <a:t> with input from SY and BE</a:t>
            </a:r>
          </a:p>
        </p:txBody>
      </p:sp>
    </p:spTree>
    <p:extLst>
      <p:ext uri="{BB962C8B-B14F-4D97-AF65-F5344CB8AC3E}">
        <p14:creationId xmlns:p14="http://schemas.microsoft.com/office/powerpoint/2010/main" val="1862075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449826-6CD7-9573-5078-85067B09B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INTC 79 summary</a:t>
            </a:r>
            <a:endParaRPr lang="en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F4CDEC-C880-D337-A364-390D99516DE9}"/>
              </a:ext>
            </a:extLst>
          </p:cNvPr>
          <p:cNvSpPr txBox="1"/>
          <p:nvPr/>
        </p:nvSpPr>
        <p:spPr>
          <a:xfrm>
            <a:off x="1195871" y="6419091"/>
            <a:ext cx="45917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1 shifts = 8 hours; </a:t>
            </a:r>
            <a:r>
              <a:rPr lang="en-GB" dirty="0"/>
              <a:t>1 day~ 1 x 10</a:t>
            </a:r>
            <a:r>
              <a:rPr lang="en-GB" baseline="30000" dirty="0"/>
              <a:t>17</a:t>
            </a:r>
            <a:r>
              <a:rPr lang="en-GB" dirty="0"/>
              <a:t> protons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139AAE-C81C-1AF7-7C0C-0AB7F9E98B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952" y="1765161"/>
            <a:ext cx="8900414" cy="31762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99CAE8F-19A9-3C42-CF51-EEB8139D83BE}"/>
              </a:ext>
            </a:extLst>
          </p:cNvPr>
          <p:cNvSpPr txBox="1"/>
          <p:nvPr/>
        </p:nvSpPr>
        <p:spPr>
          <a:xfrm>
            <a:off x="9743088" y="3831021"/>
            <a:ext cx="141889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FR" dirty="0"/>
              <a:t>+ parasitic irradiation </a:t>
            </a:r>
          </a:p>
        </p:txBody>
      </p:sp>
    </p:spTree>
    <p:extLst>
      <p:ext uri="{BB962C8B-B14F-4D97-AF65-F5344CB8AC3E}">
        <p14:creationId xmlns:p14="http://schemas.microsoft.com/office/powerpoint/2010/main" val="4165954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alendar&#10;&#10;AI-generated content may be incorrect.">
            <a:extLst>
              <a:ext uri="{FF2B5EF4-FFF2-40B4-BE49-F238E27FC236}">
                <a16:creationId xmlns:a16="http://schemas.microsoft.com/office/drawing/2014/main" id="{E8A4797C-BC5C-6967-C314-3DFB7E26A3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7911" y="-186317"/>
            <a:ext cx="10223471" cy="7230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4CA761-61D6-5D3E-6D07-D40CCA44F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 2025</a:t>
            </a:r>
            <a:endParaRPr lang="en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F40BFB-AB90-B7FC-5FE1-526070FD8D49}"/>
              </a:ext>
            </a:extLst>
          </p:cNvPr>
          <p:cNvSpPr txBox="1"/>
          <p:nvPr/>
        </p:nvSpPr>
        <p:spPr>
          <a:xfrm>
            <a:off x="407988" y="1706463"/>
            <a:ext cx="3584408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fontAlgn="base"/>
            <a:r>
              <a:rPr lang="en-GB" sz="16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Key dates</a:t>
            </a:r>
          </a:p>
          <a:p>
            <a:pPr algn="l" fontAlgn="base"/>
            <a:endParaRPr lang="en-GB" sz="1600" b="1" i="0" dirty="0">
              <a:solidFill>
                <a:srgbClr val="000000"/>
              </a:solidFill>
              <a:effectLst/>
              <a:highlight>
                <a:srgbClr val="FFFFFF"/>
              </a:highlight>
            </a:endParaRP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en-GB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Protons for low energy physics</a:t>
            </a:r>
            <a:r>
              <a:rPr lang="en-GB" sz="1600" dirty="0">
                <a:solidFill>
                  <a:srgbClr val="000000"/>
                </a:solidFill>
                <a:highlight>
                  <a:srgbClr val="FFFFFF"/>
                </a:highlight>
              </a:rPr>
              <a:t> - </a:t>
            </a:r>
            <a:r>
              <a:rPr lang="en-GB" sz="16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March 28th</a:t>
            </a:r>
            <a:r>
              <a:rPr lang="en-GB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. (started 1 day early)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en-GB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Physics for HIE ISOLDE is expected to started around</a:t>
            </a:r>
            <a:r>
              <a:rPr lang="en-GB" sz="16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 June 13th</a:t>
            </a:r>
            <a:r>
              <a:rPr lang="en-GB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.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en-GB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Protons will stop for ISOLDE on </a:t>
            </a:r>
            <a:r>
              <a:rPr lang="en-GB" sz="16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December 8th</a:t>
            </a:r>
            <a:r>
              <a:rPr lang="en-GB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.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en-GB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No winter physics campaign in 2025 nor 2026</a:t>
            </a:r>
            <a:endParaRPr lang="en-GB" sz="16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endParaRPr lang="en-GB" sz="1600" b="0" i="0" dirty="0">
              <a:solidFill>
                <a:srgbClr val="000000"/>
              </a:solidFill>
              <a:effectLst/>
              <a:highlight>
                <a:srgbClr val="FFFFFF"/>
              </a:highlight>
            </a:endParaRPr>
          </a:p>
          <a:p>
            <a:r>
              <a:rPr lang="en-GB" sz="1600" i="1" dirty="0">
                <a:solidFill>
                  <a:schemeClr val="tx2"/>
                </a:solidFill>
              </a:rPr>
              <a:t>Note: LS3 for ISOLDE: no physics in 2026 and 2027, restart in Q2 2028 (not aligned with LS3 for LHC)</a:t>
            </a:r>
          </a:p>
        </p:txBody>
      </p:sp>
    </p:spTree>
    <p:extLst>
      <p:ext uri="{BB962C8B-B14F-4D97-AF65-F5344CB8AC3E}">
        <p14:creationId xmlns:p14="http://schemas.microsoft.com/office/powerpoint/2010/main" val="2761789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8FBC35-17E4-6635-7A3A-322E1EC6EA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40FA84B-C990-489C-7386-C6F272739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454" y="356658"/>
            <a:ext cx="7185617" cy="1033463"/>
          </a:xfrm>
        </p:spPr>
        <p:txBody>
          <a:bodyPr/>
          <a:lstStyle/>
          <a:p>
            <a:pPr>
              <a:tabLst>
                <a:tab pos="4394200" algn="l"/>
              </a:tabLst>
            </a:pPr>
            <a:r>
              <a:rPr lang="en-US" dirty="0"/>
              <a:t>Update on restart of ISOLDE</a:t>
            </a:r>
            <a:endParaRPr lang="en-F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837C11-CDD4-1BAF-F44B-902295145675}"/>
              </a:ext>
            </a:extLst>
          </p:cNvPr>
          <p:cNvSpPr txBox="1"/>
          <p:nvPr/>
        </p:nvSpPr>
        <p:spPr>
          <a:xfrm>
            <a:off x="344460" y="1390121"/>
            <a:ext cx="6510824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fontAlgn="base"/>
            <a:r>
              <a:rPr lang="en-GB" b="1" dirty="0">
                <a:solidFill>
                  <a:srgbClr val="000000"/>
                </a:solidFill>
              </a:rPr>
              <a:t>YETS activities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Intervention on ISCOOL cooler-buncher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Larger voltage instabilities observed by laser spectroscopy experiments since 2022 vs 2018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Intervention to reduce cross talk </a:t>
            </a:r>
            <a:r>
              <a:rPr lang="en-GB" dirty="0">
                <a:solidFill>
                  <a:srgbClr val="000000"/>
                </a:solidFill>
                <a:sym typeface="Wingdings" panose="05000000000000000000" pitchFamily="2" charset="2"/>
              </a:rPr>
              <a:t> </a:t>
            </a:r>
            <a:r>
              <a:rPr lang="en-GB" dirty="0">
                <a:solidFill>
                  <a:srgbClr val="000000"/>
                </a:solidFill>
              </a:rPr>
              <a:t>Better energy spread and </a:t>
            </a:r>
            <a:r>
              <a:rPr lang="en-GB" dirty="0" err="1">
                <a:solidFill>
                  <a:srgbClr val="000000"/>
                </a:solidFill>
              </a:rPr>
              <a:t>ToF</a:t>
            </a:r>
            <a:r>
              <a:rPr lang="en-GB" dirty="0">
                <a:solidFill>
                  <a:srgbClr val="000000"/>
                </a:solidFill>
              </a:rPr>
              <a:t>-profile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Beam gates 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HRS: replaced hardware control by software control (increased flexibility of operation)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Replaced switches with commercial solutions </a:t>
            </a:r>
            <a:r>
              <a:rPr lang="en-GB" dirty="0">
                <a:solidFill>
                  <a:srgbClr val="000000"/>
                </a:solidFill>
                <a:sym typeface="Wingdings" panose="05000000000000000000" pitchFamily="2" charset="2"/>
              </a:rPr>
              <a:t> easier maintainability and reliable short (&gt;1 us) beam gating</a:t>
            </a:r>
            <a:endParaRPr lang="en-GB" dirty="0">
              <a:solidFill>
                <a:srgbClr val="000000"/>
              </a:solidFill>
            </a:endParaRPr>
          </a:p>
          <a:p>
            <a:pPr algn="l" fontAlgn="base"/>
            <a:endParaRPr lang="en-GB" dirty="0">
              <a:solidFill>
                <a:srgbClr val="000000"/>
              </a:solidFill>
            </a:endParaRPr>
          </a:p>
          <a:p>
            <a:pPr algn="l" fontAlgn="base"/>
            <a:r>
              <a:rPr lang="en-GB" b="1" dirty="0">
                <a:solidFill>
                  <a:srgbClr val="000000"/>
                </a:solidFill>
              </a:rPr>
              <a:t>Restart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Beam for physics started 1 day earlier than scheduled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HIE-ISOLDE commissioning ongoing</a:t>
            </a:r>
          </a:p>
          <a:p>
            <a:pPr lvl="1" fontAlgn="base"/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E9B272-6AC3-0ECF-4379-33E9A25F6D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9345" y="2943454"/>
            <a:ext cx="3210356" cy="30473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DCF32D-90D1-6A45-147C-A15B2DB927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183" y="916806"/>
            <a:ext cx="2446324" cy="14740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F4A2813-5A86-EA1E-82AA-B204E073C63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428"/>
          <a:stretch/>
        </p:blipFill>
        <p:spPr>
          <a:xfrm>
            <a:off x="9562710" y="976691"/>
            <a:ext cx="2614051" cy="14141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5D0F316-88C1-D2EF-2CC3-213481724682}"/>
              </a:ext>
            </a:extLst>
          </p:cNvPr>
          <p:cNvSpPr txBox="1"/>
          <p:nvPr/>
        </p:nvSpPr>
        <p:spPr>
          <a:xfrm>
            <a:off x="8179731" y="1004852"/>
            <a:ext cx="109168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Nov. 2024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A2BD48-4751-B42F-C65F-440417789F73}"/>
              </a:ext>
            </a:extLst>
          </p:cNvPr>
          <p:cNvSpPr txBox="1"/>
          <p:nvPr/>
        </p:nvSpPr>
        <p:spPr>
          <a:xfrm>
            <a:off x="11165633" y="1004852"/>
            <a:ext cx="109168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Mar.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0639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8FBC35-17E4-6635-7A3A-322E1EC6EA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40FA84B-C990-489C-7386-C6F272739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454" y="356658"/>
            <a:ext cx="6126235" cy="1033463"/>
          </a:xfrm>
        </p:spPr>
        <p:txBody>
          <a:bodyPr/>
          <a:lstStyle/>
          <a:p>
            <a:pPr>
              <a:tabLst>
                <a:tab pos="4394200" algn="l"/>
              </a:tabLst>
            </a:pPr>
            <a:r>
              <a:rPr lang="en-US" dirty="0"/>
              <a:t>Update physics</a:t>
            </a:r>
            <a:endParaRPr lang="en-FR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5F53BE-518B-932F-C7FB-58EE0950F4A9}"/>
              </a:ext>
            </a:extLst>
          </p:cNvPr>
          <p:cNvSpPr txBox="1"/>
          <p:nvPr/>
        </p:nvSpPr>
        <p:spPr>
          <a:xfrm>
            <a:off x="434264" y="1563915"/>
            <a:ext cx="5661736" cy="415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i="0" dirty="0">
                <a:solidFill>
                  <a:srgbClr val="000000"/>
                </a:solidFill>
                <a:effectLst/>
              </a:rPr>
              <a:t>Very few major difficulties from the technical side </a:t>
            </a:r>
            <a:r>
              <a:rPr lang="en-GB" i="0" dirty="0">
                <a:solidFill>
                  <a:srgbClr val="000000"/>
                </a:solidFill>
                <a:effectLst/>
                <a:sym typeface="Wingdings" pitchFamily="2" charset="2"/>
              </a:rPr>
              <a:t></a:t>
            </a:r>
            <a:r>
              <a:rPr lang="en-GB" i="0" dirty="0">
                <a:solidFill>
                  <a:srgbClr val="000000"/>
                </a:solidFill>
                <a:effectLst/>
              </a:rPr>
              <a:t> in most cases, the physics goals could be (partially) completed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i="0" dirty="0">
                <a:solidFill>
                  <a:schemeClr val="tx2"/>
                </a:solidFill>
                <a:effectLst/>
              </a:rPr>
              <a:t>Suspension of GLM/GHM activities since April 2024</a:t>
            </a:r>
          </a:p>
          <a:p>
            <a:pPr algn="l" fontAlgn="base"/>
            <a:endParaRPr lang="en-GB" b="1" dirty="0">
              <a:solidFill>
                <a:srgbClr val="000000"/>
              </a:solidFill>
            </a:endParaRP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Statistics (until 12/5/2025)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101 shifts scheduled for physics, 83 counted</a:t>
            </a:r>
          </a:p>
          <a:p>
            <a:pPr marL="1200150" lvl="2" indent="-28575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15 separate INTC approved experiments were scheduled, some with only a few shifts</a:t>
            </a:r>
          </a:p>
          <a:p>
            <a:pPr marL="1200150" lvl="2" indent="-28575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Approx.15 shifts impacted by GLM/GHM suspension so far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Only low E experiments, balance between installations</a:t>
            </a:r>
          </a:p>
          <a:p>
            <a:pPr algn="l" fontAlgn="base"/>
            <a:endParaRPr lang="en-GB" dirty="0">
              <a:solidFill>
                <a:srgbClr val="000000"/>
              </a:solidFill>
            </a:endParaRPr>
          </a:p>
        </p:txBody>
      </p: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87A9AE29-3F37-37CF-E5F9-7CF4BD2A11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8382362"/>
              </p:ext>
            </p:extLst>
          </p:nvPr>
        </p:nvGraphicFramePr>
        <p:xfrm>
          <a:off x="4931104" y="971550"/>
          <a:ext cx="8636000" cy="4914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C3332330-32AF-498D-793A-3605423BF576}"/>
              </a:ext>
            </a:extLst>
          </p:cNvPr>
          <p:cNvSpPr txBox="1"/>
          <p:nvPr/>
        </p:nvSpPr>
        <p:spPr>
          <a:xfrm>
            <a:off x="8367356" y="971550"/>
            <a:ext cx="20324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</a:rPr>
              <a:t>Delivered shifts</a:t>
            </a:r>
            <a:endParaRPr lang="en-GB" sz="1800" b="1" i="0" dirty="0">
              <a:solidFill>
                <a:srgbClr val="000000"/>
              </a:solidFill>
              <a:effectLst/>
              <a:highlight>
                <a:srgbClr val="FF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110728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79074A-0C9E-2AB9-F07C-7415AF16F8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E0DE1-FD92-D58C-9367-7705FA940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370F27-0840-AAFE-CBB4-5680E7C98758}"/>
              </a:ext>
            </a:extLst>
          </p:cNvPr>
          <p:cNvSpPr txBox="1"/>
          <p:nvPr/>
        </p:nvSpPr>
        <p:spPr>
          <a:xfrm>
            <a:off x="517475" y="4046837"/>
            <a:ext cx="6859719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latin typeface="Helvetica Neue"/>
              </a:rPr>
              <a:t>Management of radioactive sources, radioactive samples and contaminated equipment: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</a:endParaRPr>
          </a:p>
          <a:p>
            <a:pPr marL="742950" lvl="1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New centralized location (170/R-020) for RP sources and cupboard for contaminated equipment</a:t>
            </a:r>
          </a:p>
          <a:p>
            <a:pPr marL="742950" lvl="1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Pool of RP sources </a:t>
            </a:r>
            <a:r>
              <a:rPr lang="en-US" altLang="en-US" dirty="0">
                <a:solidFill>
                  <a:schemeClr val="tx2"/>
                </a:solidFill>
                <a:sym typeface="Wingdings" panose="05000000000000000000" pitchFamily="2" charset="2"/>
              </a:rPr>
              <a:t> source responsible person</a:t>
            </a:r>
          </a:p>
          <a:p>
            <a:pPr marL="742950" lvl="1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sym typeface="Wingdings" panose="05000000000000000000" pitchFamily="2" charset="2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Approval of clinical trials for MEDICIS by CERN council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</a:endParaRPr>
          </a:p>
          <a:p>
            <a:pPr marL="742950" lvl="1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dirty="0">
              <a:solidFill>
                <a:schemeClr val="tx2"/>
              </a:solidFill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A3EB57-3FA9-BEC5-C989-E74FB33166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6608" y="2092502"/>
            <a:ext cx="3022452" cy="40558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5BAE17-B03C-237B-DD62-5EEF57BF6B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808" y="1171158"/>
            <a:ext cx="1919660" cy="25595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F637F8B-443C-FF89-0EB9-2B269502B4F7}"/>
              </a:ext>
            </a:extLst>
          </p:cNvPr>
          <p:cNvSpPr txBox="1"/>
          <p:nvPr/>
        </p:nvSpPr>
        <p:spPr>
          <a:xfrm>
            <a:off x="2950876" y="1176575"/>
            <a:ext cx="8462728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tx2"/>
                </a:solidFill>
              </a:rPr>
              <a:t>Oscar Fjeld, the ISOLDE technician started since the beginning of March</a:t>
            </a:r>
          </a:p>
          <a:p>
            <a:pPr marL="742950" lvl="1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tx2"/>
                </a:solidFill>
              </a:rPr>
              <a:t>508 workshop almost re-opened</a:t>
            </a:r>
          </a:p>
          <a:p>
            <a:pPr marL="742950" lvl="1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tx2"/>
                </a:solidFill>
              </a:rPr>
              <a:t>Help experiments with technical tasks</a:t>
            </a:r>
          </a:p>
          <a:p>
            <a:pPr marL="1200150" lvl="2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tx2"/>
                </a:solidFill>
              </a:rPr>
              <a:t>Avoid last-minute requests!</a:t>
            </a:r>
          </a:p>
          <a:p>
            <a:pPr marL="1200150" lvl="2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dirty="0">
              <a:solidFill>
                <a:schemeClr val="tx2"/>
              </a:solidFill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Since 1</a:t>
            </a:r>
            <a:r>
              <a:rPr lang="en-GB" baseline="30000" dirty="0">
                <a:solidFill>
                  <a:srgbClr val="000000"/>
                </a:solidFill>
              </a:rPr>
              <a:t>st</a:t>
            </a:r>
            <a:r>
              <a:rPr lang="en-GB" dirty="0">
                <a:solidFill>
                  <a:srgbClr val="000000"/>
                </a:solidFill>
              </a:rPr>
              <a:t> of May: official RILIS on-call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Approval of cryomodule CM1 refurbishment for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</a:rPr>
              <a:t>HIE-ISOLDE during LS3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b="0" i="0" dirty="0">
              <a:solidFill>
                <a:srgbClr val="000000"/>
              </a:solidFill>
              <a:effectLst/>
              <a:highlight>
                <a:srgbClr val="FFFFFF"/>
              </a:highlight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rgbClr val="000000"/>
              </a:solidFill>
            </a:endParaRPr>
          </a:p>
          <a:p>
            <a:pPr marL="1200150" lvl="2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dirty="0">
              <a:solidFill>
                <a:schemeClr val="tx2"/>
              </a:solidFill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chemeClr val="tx2"/>
              </a:solidFill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652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51B4C-870C-0F9D-AF00-6A5D68C4A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 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FDCA4D-BD08-D538-1C58-27021ED5F4DA}"/>
              </a:ext>
            </a:extLst>
          </p:cNvPr>
          <p:cNvSpPr txBox="1"/>
          <p:nvPr/>
        </p:nvSpPr>
        <p:spPr>
          <a:xfrm>
            <a:off x="407988" y="1633387"/>
            <a:ext cx="10851532" cy="38379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kern="100" dirty="0">
                <a:solidFill>
                  <a:schemeClr val="tx2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No access to ISOLDE hall without dosimeter, helmet and safety shoes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kern="100" dirty="0">
                <a:solidFill>
                  <a:schemeClr val="tx2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No shorts or short skirts (long trousers, long skirts, or short skirts with tights are ok)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kern="100" dirty="0">
                <a:solidFill>
                  <a:schemeClr val="tx2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Check yourself on the hand-foot monitor every time before leaving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kern="100" dirty="0">
                <a:solidFill>
                  <a:schemeClr val="tx2"/>
                </a:solidFill>
                <a:cs typeface="Times New Roman" panose="02020603050405020304" pitchFamily="18" charset="0"/>
              </a:rPr>
              <a:t>No safety clearance = no beam!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kern="100" dirty="0">
                <a:solidFill>
                  <a:schemeClr val="tx2"/>
                </a:solidFill>
                <a:cs typeface="Times New Roman" panose="02020603050405020304" pitchFamily="18" charset="0"/>
              </a:rPr>
              <a:t>Fully up-to-date safety file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kern="100" dirty="0">
                <a:solidFill>
                  <a:schemeClr val="tx2"/>
                </a:solidFill>
                <a:cs typeface="Times New Roman" panose="02020603050405020304" pitchFamily="18" charset="0"/>
              </a:rPr>
              <a:t>General and electrical safety inspection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kern="100" dirty="0">
                <a:solidFill>
                  <a:schemeClr val="tx2"/>
                </a:solidFill>
                <a:cs typeface="Times New Roman" panose="02020603050405020304" pitchFamily="18" charset="0"/>
              </a:rPr>
              <a:t>Relevant procedures known by participants (including required PPE and trainings)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742950" lvl="1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dirty="0">
              <a:solidFill>
                <a:schemeClr val="tx2"/>
              </a:solidFill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239620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" id="{EAE4A08E-76F3-F04A-8880-2F88BD89C912}" vid="{DE7000B3-C4A2-0745-A4F8-28B74ADD52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28843</TotalTime>
  <Words>448</Words>
  <Application>Microsoft Macintosh PowerPoint</Application>
  <PresentationFormat>Widescreen</PresentationFormat>
  <Paragraphs>80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Arial</vt:lpstr>
      <vt:lpstr>Helvetica Neue</vt:lpstr>
      <vt:lpstr>Times New Roman</vt:lpstr>
      <vt:lpstr>Wingdings</vt:lpstr>
      <vt:lpstr>CERN</vt:lpstr>
      <vt:lpstr>PowerPoint Presentation</vt:lpstr>
      <vt:lpstr>INTC 79 summary</vt:lpstr>
      <vt:lpstr>Schedule 2025</vt:lpstr>
      <vt:lpstr>Update on restart of ISOLDE</vt:lpstr>
      <vt:lpstr>Update physics</vt:lpstr>
      <vt:lpstr>Announcements</vt:lpstr>
      <vt:lpstr>Reminder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Hanne Heylen</dc:creator>
  <cp:lastModifiedBy>Hanne Heylen</cp:lastModifiedBy>
  <cp:revision>88</cp:revision>
  <dcterms:created xsi:type="dcterms:W3CDTF">2023-12-22T10:46:15Z</dcterms:created>
  <dcterms:modified xsi:type="dcterms:W3CDTF">2025-05-21T07:18:48Z</dcterms:modified>
</cp:coreProperties>
</file>