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y="5143500" cx="9144000"/>
  <p:notesSz cx="6858000" cy="9144000"/>
  <p:embeddedFontLst>
    <p:embeddedFont>
      <p:font typeface="Oswald Light"/>
      <p:regular r:id="rId32"/>
      <p:bold r:id="rId33"/>
    </p:embeddedFont>
    <p:embeddedFont>
      <p:font typeface="Oswald"/>
      <p:regular r:id="rId34"/>
      <p:bold r:id="rId35"/>
    </p:embeddedFont>
    <p:embeddedFont>
      <p:font typeface="Merriweather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OswaldLight-bold.fntdata"/><Relationship Id="rId10" Type="http://schemas.openxmlformats.org/officeDocument/2006/relationships/slide" Target="slides/slide5.xml"/><Relationship Id="rId32" Type="http://schemas.openxmlformats.org/officeDocument/2006/relationships/font" Target="fonts/OswaldLight-regular.fntdata"/><Relationship Id="rId13" Type="http://schemas.openxmlformats.org/officeDocument/2006/relationships/slide" Target="slides/slide8.xml"/><Relationship Id="rId35" Type="http://schemas.openxmlformats.org/officeDocument/2006/relationships/font" Target="fonts/Oswald-bold.fntdata"/><Relationship Id="rId12" Type="http://schemas.openxmlformats.org/officeDocument/2006/relationships/slide" Target="slides/slide7.xml"/><Relationship Id="rId34" Type="http://schemas.openxmlformats.org/officeDocument/2006/relationships/font" Target="fonts/Oswald-regular.fntdata"/><Relationship Id="rId15" Type="http://schemas.openxmlformats.org/officeDocument/2006/relationships/slide" Target="slides/slide10.xml"/><Relationship Id="rId37" Type="http://schemas.openxmlformats.org/officeDocument/2006/relationships/font" Target="fonts/Merriweather-bold.fntdata"/><Relationship Id="rId14" Type="http://schemas.openxmlformats.org/officeDocument/2006/relationships/slide" Target="slides/slide9.xml"/><Relationship Id="rId36" Type="http://schemas.openxmlformats.org/officeDocument/2006/relationships/font" Target="fonts/Merriweather-regular.fntdata"/><Relationship Id="rId17" Type="http://schemas.openxmlformats.org/officeDocument/2006/relationships/slide" Target="slides/slide12.xml"/><Relationship Id="rId39" Type="http://schemas.openxmlformats.org/officeDocument/2006/relationships/font" Target="fonts/Merriweather-boldItalic.fntdata"/><Relationship Id="rId16" Type="http://schemas.openxmlformats.org/officeDocument/2006/relationships/slide" Target="slides/slide11.xml"/><Relationship Id="rId38" Type="http://schemas.openxmlformats.org/officeDocument/2006/relationships/font" Target="fonts/Merriweather-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e08359b255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e08359b255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c5cffe5c6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5c5cffe5c6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5c5cffe5c6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5c5cffe5c6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e08359b25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e08359b25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e08359b255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e08359b255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32a4a87df7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132a4a87df7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32a4a87df7_0_8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32a4a87df7_0_8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32a4a87df7_0_1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132a4a87df7_0_1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32a4a87df7_0_1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32a4a87df7_0_1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Name - how you reference, call, the variable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Value - the current value, the content of the memory/disk storing the variable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Representation - how the variable is stored in memory/disk (determines the amount of space used, how easy are some operations - two's complement very efficient for sums, max int)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Type - the set of possible values that a variable can assume (sometime is dynamic)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3220309b37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13220309b37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5d014fe888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5d014fe888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32a4a87df7_0_1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32a4a87df7_0_1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32a4a87df7_0_1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132a4a87df7_0_1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3220309b37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13220309b37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3220309b37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13220309b37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32a4a87df7_0_1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132a4a87df7_0_1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4f6f207a5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24f6f207a5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5c5cffe5c6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35c5cffe5c6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5e00b652eb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5e00b652eb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e08359b255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e08359b255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32a4a87df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32a4a87d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de8fec1e9c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de8fec1e9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e08359b25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e08359b25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32a4a87df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32a4a87df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5e0543b6a4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5e0543b6a4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0.png"/><Relationship Id="rId4" Type="http://schemas.openxmlformats.org/officeDocument/2006/relationships/image" Target="../media/image3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0.png"/><Relationship Id="rId4" Type="http://schemas.openxmlformats.org/officeDocument/2006/relationships/image" Target="../media/image3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en.wikipedia.org/wiki/Unix_filesystem" TargetMode="External"/><Relationship Id="rId4" Type="http://schemas.openxmlformats.org/officeDocument/2006/relationships/hyperlink" Target="https://linuxhandbook.com/linux-directory-structure/" TargetMode="External"/><Relationship Id="rId5" Type="http://schemas.openxmlformats.org/officeDocument/2006/relationships/image" Target="../media/image3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7.png"/><Relationship Id="rId4" Type="http://schemas.openxmlformats.org/officeDocument/2006/relationships/image" Target="../media/image3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jpg"/><Relationship Id="rId4" Type="http://schemas.openxmlformats.org/officeDocument/2006/relationships/image" Target="../media/image35.png"/><Relationship Id="rId10" Type="http://schemas.openxmlformats.org/officeDocument/2006/relationships/image" Target="../media/image21.jpg"/><Relationship Id="rId9" Type="http://schemas.openxmlformats.org/officeDocument/2006/relationships/image" Target="../media/image13.jpg"/><Relationship Id="rId5" Type="http://schemas.openxmlformats.org/officeDocument/2006/relationships/image" Target="../media/image5.jpg"/><Relationship Id="rId6" Type="http://schemas.openxmlformats.org/officeDocument/2006/relationships/image" Target="../media/image3.jpg"/><Relationship Id="rId7" Type="http://schemas.openxmlformats.org/officeDocument/2006/relationships/image" Target="../media/image11.jpg"/><Relationship Id="rId8" Type="http://schemas.openxmlformats.org/officeDocument/2006/relationships/image" Target="../media/image7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github.com/glideinWMS/glideinwms/blob/master/factory/tools/gwms-logcat.sh" TargetMode="External"/><Relationship Id="rId4" Type="http://schemas.openxmlformats.org/officeDocument/2006/relationships/hyperlink" Target="https://www.computerhope.com/unix/bash/getopts.htm" TargetMode="External"/><Relationship Id="rId5" Type="http://schemas.openxmlformats.org/officeDocument/2006/relationships/image" Target="../media/image3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6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hyperlink" Target="http://marvin.cs.uidaho.edu/Teaching/CS112/vimRefCard.pdf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appletree.or.kr/quick_reference_cards/Unix-Linux/Linux%20Command%20Line%20Cheat%20Sheet.pdf" TargetMode="External"/><Relationship Id="rId4" Type="http://schemas.openxmlformats.org/officeDocument/2006/relationships/hyperlink" Target="https://github.com/LeCoupa/awesome-cheatsheets/blob/master/languages/bash.sh" TargetMode="External"/><Relationship Id="rId11" Type="http://schemas.openxmlformats.org/officeDocument/2006/relationships/hyperlink" Target="https://mywiki.wooledge.org/BashPitfalls" TargetMode="External"/><Relationship Id="rId10" Type="http://schemas.openxmlformats.org/officeDocument/2006/relationships/hyperlink" Target="http://wiki.bash-hackers.org/" TargetMode="External"/><Relationship Id="rId12" Type="http://schemas.openxmlformats.org/officeDocument/2006/relationships/hyperlink" Target="https://mywiki.wooledge.org/BashPitfalls" TargetMode="External"/><Relationship Id="rId9" Type="http://schemas.openxmlformats.org/officeDocument/2006/relationships/hyperlink" Target="http://wiki.bash-hackers.org/" TargetMode="External"/><Relationship Id="rId5" Type="http://schemas.openxmlformats.org/officeDocument/2006/relationships/hyperlink" Target="http://www.tldp.org/LDP/abs/html/" TargetMode="External"/><Relationship Id="rId6" Type="http://schemas.openxmlformats.org/officeDocument/2006/relationships/hyperlink" Target="http://www.tldp.org/LDP/abs/html/" TargetMode="External"/><Relationship Id="rId7" Type="http://schemas.openxmlformats.org/officeDocument/2006/relationships/hyperlink" Target="http://explainshell.com" TargetMode="External"/><Relationship Id="rId8" Type="http://schemas.openxmlformats.org/officeDocument/2006/relationships/hyperlink" Target="http://explainshell.com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s://github.com/sharkdp/bat" TargetMode="External"/><Relationship Id="rId4" Type="http://schemas.openxmlformats.org/officeDocument/2006/relationships/hyperlink" Target="https://github.com/junegunn/fzf" TargetMode="External"/><Relationship Id="rId5" Type="http://schemas.openxmlformats.org/officeDocument/2006/relationships/hyperlink" Target="https://github.com/sharkdp/fd" TargetMode="External"/><Relationship Id="rId6" Type="http://schemas.openxmlformats.org/officeDocument/2006/relationships/hyperlink" Target="https://github.com/fish-shell/fish-shell" TargetMode="External"/><Relationship Id="rId7" Type="http://schemas.openxmlformats.org/officeDocument/2006/relationships/hyperlink" Target="https://github.com/ogham/exa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Relationship Id="rId4" Type="http://schemas.openxmlformats.org/officeDocument/2006/relationships/image" Target="../media/image6.png"/><Relationship Id="rId5" Type="http://schemas.openxmlformats.org/officeDocument/2006/relationships/image" Target="../media/image2.png"/><Relationship Id="rId6" Type="http://schemas.openxmlformats.org/officeDocument/2006/relationships/image" Target="../media/image22.png"/><Relationship Id="rId7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jpg"/><Relationship Id="rId4" Type="http://schemas.openxmlformats.org/officeDocument/2006/relationships/image" Target="../media/image4.png"/><Relationship Id="rId9" Type="http://schemas.openxmlformats.org/officeDocument/2006/relationships/image" Target="../media/image16.png"/><Relationship Id="rId5" Type="http://schemas.openxmlformats.org/officeDocument/2006/relationships/image" Target="../media/image15.png"/><Relationship Id="rId6" Type="http://schemas.openxmlformats.org/officeDocument/2006/relationships/image" Target="../media/image9.png"/><Relationship Id="rId7" Type="http://schemas.openxmlformats.org/officeDocument/2006/relationships/image" Target="../media/image20.png"/><Relationship Id="rId8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title="image.png"/>
          <p:cNvPicPr preferRelativeResize="0"/>
          <p:nvPr/>
        </p:nvPicPr>
        <p:blipFill>
          <a:blip r:embed="rId3">
            <a:alphaModFix amt="19000"/>
          </a:blip>
          <a:stretch>
            <a:fillRect/>
          </a:stretch>
        </p:blipFill>
        <p:spPr>
          <a:xfrm>
            <a:off x="0" y="0"/>
            <a:ext cx="914131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2213263" y="2571750"/>
            <a:ext cx="4714800" cy="78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74E13"/>
                </a:solidFill>
              </a:rPr>
              <a:t>I</a:t>
            </a:r>
            <a:r>
              <a:rPr lang="en" sz="1800">
                <a:solidFill>
                  <a:srgbClr val="274E13"/>
                </a:solidFill>
                <a:latin typeface="Merriweather"/>
                <a:ea typeface="Merriweather"/>
                <a:cs typeface="Merriweather"/>
                <a:sym typeface="Merriweather"/>
              </a:rPr>
              <a:t>liomar Rodriguez Ramos</a:t>
            </a:r>
            <a:endParaRPr sz="1800">
              <a:solidFill>
                <a:srgbClr val="274E13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74E13"/>
                </a:solidFill>
                <a:latin typeface="Merriweather"/>
                <a:ea typeface="Merriweather"/>
                <a:cs typeface="Merriweather"/>
                <a:sym typeface="Merriweather"/>
              </a:rPr>
              <a:t>University of Puerto Rico at Mayaguez</a:t>
            </a:r>
            <a:endParaRPr sz="1800">
              <a:solidFill>
                <a:srgbClr val="274E13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333188" y="1725575"/>
            <a:ext cx="6477600" cy="934200"/>
          </a:xfrm>
          <a:prstGeom prst="rect">
            <a:avLst/>
          </a:prstGeom>
          <a:noFill/>
          <a:ln>
            <a:noFill/>
          </a:ln>
          <a:effectLst>
            <a:outerShdw rotWithShape="0" algn="bl" dist="28575">
              <a:srgbClr val="000000">
                <a:alpha val="82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274E13"/>
                </a:solidFill>
                <a:latin typeface="Merriweather"/>
                <a:ea typeface="Merriweather"/>
                <a:cs typeface="Merriweather"/>
                <a:sym typeface="Merriweather"/>
              </a:rPr>
              <a:t>UNIX Shell Scripting</a:t>
            </a:r>
            <a:endParaRPr b="1" sz="4800">
              <a:solidFill>
                <a:srgbClr val="274E13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2"/>
          <p:cNvSpPr txBox="1"/>
          <p:nvPr>
            <p:ph type="title"/>
          </p:nvPr>
        </p:nvSpPr>
        <p:spPr>
          <a:xfrm>
            <a:off x="0" y="1792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swald"/>
                <a:ea typeface="Oswald"/>
                <a:cs typeface="Oswald"/>
                <a:sym typeface="Oswald"/>
              </a:rPr>
              <a:t>Kernel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6" name="Google Shape;13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6225" y="1600000"/>
            <a:ext cx="2973399" cy="2346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2"/>
          <p:cNvSpPr txBox="1"/>
          <p:nvPr/>
        </p:nvSpPr>
        <p:spPr>
          <a:xfrm>
            <a:off x="227250" y="1211975"/>
            <a:ext cx="5085900" cy="34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</a:rPr>
              <a:t>Core of the operating system - It connects the hardware and software.</a:t>
            </a:r>
            <a:endParaRPr sz="15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</a:rPr>
              <a:t>Manages resources - Controls CPU, memory, storage, and devices.</a:t>
            </a:r>
            <a:endParaRPr sz="15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</a:rPr>
              <a:t>Handles system calls - Executes requests from applications to access hardware.</a:t>
            </a:r>
            <a:endParaRPr sz="15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</a:rPr>
              <a:t>Ensures protection - Keeps different processes separate and secure.</a:t>
            </a:r>
            <a:endParaRPr sz="15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2"/>
                </a:solidFill>
              </a:rPr>
              <a:t>Runs all the time!</a:t>
            </a:r>
            <a:endParaRPr sz="15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a Shell?</a:t>
            </a:r>
            <a:endParaRPr/>
          </a:p>
        </p:txBody>
      </p:sp>
      <p:sp>
        <p:nvSpPr>
          <p:cNvPr id="143" name="Google Shape;143;p23"/>
          <p:cNvSpPr txBox="1"/>
          <p:nvPr>
            <p:ph idx="1" type="body"/>
          </p:nvPr>
        </p:nvSpPr>
        <p:spPr>
          <a:xfrm>
            <a:off x="311700" y="1152475"/>
            <a:ext cx="4470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 shell is a program that lets users interact with the operating system by typing commands.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It acts as a command-line interface (CLI) between the user and the system’s core (kernel).  </a:t>
            </a:r>
            <a:endParaRPr/>
          </a:p>
        </p:txBody>
      </p:sp>
      <p:pic>
        <p:nvPicPr>
          <p:cNvPr id="144" name="Google Shape;144;p23" title="imag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57324" y="1251646"/>
            <a:ext cx="1980801" cy="1835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3" title="Screenshot 2025-05-23 at 10.19.10 P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88800" y="3087172"/>
            <a:ext cx="2643015" cy="1985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a Shell?</a:t>
            </a:r>
            <a:endParaRPr/>
          </a:p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>
            <a:off x="311700" y="1152475"/>
            <a:ext cx="4470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Two types of shells: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Command-line shells – e.g., sh, csh, tcsh, ksh, Bash, Zsh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Graphical shells – e.g., GNOME Shell, KDE Plasma </a:t>
            </a:r>
            <a:endParaRPr/>
          </a:p>
        </p:txBody>
      </p:sp>
      <p:pic>
        <p:nvPicPr>
          <p:cNvPr id="152" name="Google Shape;152;p24" title="imag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57324" y="1251646"/>
            <a:ext cx="1980801" cy="1835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4" title="Screenshot 2025-05-23 at 10.19.10 P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88800" y="3087172"/>
            <a:ext cx="2643015" cy="1985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5"/>
          <p:cNvSpPr txBox="1"/>
          <p:nvPr>
            <p:ph type="title"/>
          </p:nvPr>
        </p:nvSpPr>
        <p:spPr>
          <a:xfrm>
            <a:off x="92825" y="1010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swald"/>
                <a:ea typeface="Oswald"/>
                <a:cs typeface="Oswald"/>
                <a:sym typeface="Oswald"/>
              </a:rPr>
              <a:t>Graphical User Interface (GUI)</a:t>
            </a:r>
            <a:endParaRPr/>
          </a:p>
        </p:txBody>
      </p:sp>
      <p:pic>
        <p:nvPicPr>
          <p:cNvPr id="159" name="Google Shape;15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3438" y="841775"/>
            <a:ext cx="6977126" cy="3925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/>
          <p:nvPr>
            <p:ph type="title"/>
          </p:nvPr>
        </p:nvSpPr>
        <p:spPr>
          <a:xfrm>
            <a:off x="92825" y="1010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swald"/>
                <a:ea typeface="Oswald"/>
                <a:cs typeface="Oswald"/>
                <a:sym typeface="Oswald"/>
              </a:rPr>
              <a:t>Command Line Interface (CLI)</a:t>
            </a:r>
            <a:endParaRPr/>
          </a:p>
        </p:txBody>
      </p:sp>
      <p:pic>
        <p:nvPicPr>
          <p:cNvPr id="165" name="Google Shape;16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6500" y="673775"/>
            <a:ext cx="5553234" cy="416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 txBox="1"/>
          <p:nvPr>
            <p:ph type="title"/>
          </p:nvPr>
        </p:nvSpPr>
        <p:spPr>
          <a:xfrm>
            <a:off x="108475" y="77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swald"/>
                <a:ea typeface="Oswald"/>
                <a:cs typeface="Oswald"/>
                <a:sym typeface="Oswald"/>
              </a:rPr>
              <a:t>Terminal</a:t>
            </a:r>
            <a:endParaRPr/>
          </a:p>
        </p:txBody>
      </p:sp>
      <p:pic>
        <p:nvPicPr>
          <p:cNvPr id="171" name="Google Shape;17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425" y="1160000"/>
            <a:ext cx="8273151" cy="292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8"/>
          <p:cNvSpPr txBox="1"/>
          <p:nvPr>
            <p:ph type="title"/>
          </p:nvPr>
        </p:nvSpPr>
        <p:spPr>
          <a:xfrm>
            <a:off x="155350" y="85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>
                <a:latin typeface="Oswald"/>
                <a:ea typeface="Oswald"/>
                <a:cs typeface="Oswald"/>
                <a:sym typeface="Oswald"/>
              </a:rPr>
              <a:t>Linux shells</a:t>
            </a:r>
            <a:endParaRPr sz="282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7" name="Google Shape;177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bash (sh)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zsh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ksh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tcsh (csh)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fish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9"/>
          <p:cNvSpPr txBox="1"/>
          <p:nvPr>
            <p:ph type="title"/>
          </p:nvPr>
        </p:nvSpPr>
        <p:spPr>
          <a:xfrm>
            <a:off x="139725" y="1323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lang="en" sz="2838">
                <a:latin typeface="Oswald"/>
                <a:ea typeface="Oswald"/>
                <a:cs typeface="Oswald"/>
                <a:sym typeface="Oswald"/>
              </a:rPr>
              <a:t>Unix File System</a:t>
            </a:r>
            <a:endParaRPr sz="2838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3" name="Google Shape;183;p29"/>
          <p:cNvSpPr txBox="1"/>
          <p:nvPr>
            <p:ph idx="1" type="body"/>
          </p:nvPr>
        </p:nvSpPr>
        <p:spPr>
          <a:xfrm>
            <a:off x="194450" y="7694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Everything is a file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	Regular file</a:t>
            </a:r>
            <a:b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	Directory</a:t>
            </a:r>
            <a:b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	Link</a:t>
            </a:r>
            <a:b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	Devices, …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Standard streams</a:t>
            </a:r>
            <a:b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	</a:t>
            </a: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</a:t>
            </a: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tdin (0)</a:t>
            </a:r>
            <a:b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	</a:t>
            </a: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</a:t>
            </a: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tdout (1)</a:t>
            </a:r>
            <a:b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	</a:t>
            </a: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</a:t>
            </a:r>
            <a:r>
              <a:rPr lang="en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tderr (2)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4" name="Google Shape;184;p29"/>
          <p:cNvSpPr txBox="1"/>
          <p:nvPr/>
        </p:nvSpPr>
        <p:spPr>
          <a:xfrm>
            <a:off x="3819025" y="4386275"/>
            <a:ext cx="5589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https://en.wikipedia.org/wiki/Unix_filesystem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4"/>
              </a:rPr>
              <a:t>https://linuxhandbook.com/linux-directory-structure/</a:t>
            </a:r>
            <a:r>
              <a:rPr lang="en"/>
              <a:t> </a:t>
            </a:r>
            <a:endParaRPr/>
          </a:p>
        </p:txBody>
      </p:sp>
      <p:pic>
        <p:nvPicPr>
          <p:cNvPr id="185" name="Google Shape;185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99600" y="612500"/>
            <a:ext cx="5532700" cy="276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Variables</a:t>
            </a:r>
            <a:endParaRPr/>
          </a:p>
        </p:txBody>
      </p:sp>
      <p:sp>
        <p:nvSpPr>
          <p:cNvPr id="191" name="Google Shape;191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29"/>
              <a:t>Used to store information to be referenced and manipulated in a computer program. Variables have a </a:t>
            </a:r>
            <a:r>
              <a:rPr b="1" lang="en" sz="1929"/>
              <a:t>name</a:t>
            </a:r>
            <a:r>
              <a:rPr lang="en" sz="1929"/>
              <a:t>, </a:t>
            </a:r>
            <a:r>
              <a:rPr b="1" lang="en" sz="1929"/>
              <a:t>value</a:t>
            </a:r>
            <a:r>
              <a:rPr lang="en" sz="1929"/>
              <a:t>, </a:t>
            </a:r>
            <a:r>
              <a:rPr b="1" lang="en" sz="1929"/>
              <a:t>representation</a:t>
            </a:r>
            <a:r>
              <a:rPr lang="en" sz="1929"/>
              <a:t>, a </a:t>
            </a:r>
            <a:r>
              <a:rPr b="1" lang="en" sz="1929"/>
              <a:t>type</a:t>
            </a:r>
            <a:endParaRPr b="1" sz="1929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29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29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29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29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29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929"/>
              <a:t>also have a </a:t>
            </a:r>
            <a:r>
              <a:rPr b="1" lang="en" sz="1929"/>
              <a:t>scope</a:t>
            </a:r>
            <a:r>
              <a:rPr lang="en" sz="1929"/>
              <a:t> which is the part of the program where you can access it</a:t>
            </a:r>
            <a:br>
              <a:rPr lang="en" sz="1929"/>
            </a:br>
            <a:r>
              <a:rPr lang="en" sz="1929"/>
              <a:t>and a </a:t>
            </a:r>
            <a:r>
              <a:rPr b="1" lang="en" sz="1929"/>
              <a:t>lifetime</a:t>
            </a:r>
            <a:r>
              <a:rPr lang="en" sz="1929"/>
              <a:t> or a duration for which a variable exists</a:t>
            </a:r>
            <a:endParaRPr sz="1929"/>
          </a:p>
        </p:txBody>
      </p:sp>
      <p:pic>
        <p:nvPicPr>
          <p:cNvPr id="192" name="Google Shape;19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61900" y="1847800"/>
            <a:ext cx="3061575" cy="175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Unix</a:t>
            </a:r>
            <a:endParaRPr/>
          </a:p>
        </p:txBody>
      </p:sp>
      <p:sp>
        <p:nvSpPr>
          <p:cNvPr id="198" name="Google Shape;198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Shell</a:t>
            </a:r>
            <a:br>
              <a:rPr lang="en"/>
            </a:br>
            <a:r>
              <a:rPr lang="en"/>
              <a:t>Commands</a:t>
            </a:r>
            <a:endParaRPr/>
          </a:p>
        </p:txBody>
      </p:sp>
      <p:pic>
        <p:nvPicPr>
          <p:cNvPr id="199" name="Google Shape;19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500" y="4784243"/>
            <a:ext cx="8406052" cy="324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13350" y="0"/>
            <a:ext cx="4472424" cy="49112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2154775" y="65225"/>
            <a:ext cx="4255800" cy="1340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D50001"/>
                </a:solidFill>
              </a:rPr>
              <a:t>Iliomar Rodriguez Ramos</a:t>
            </a:r>
            <a:endParaRPr sz="2500">
              <a:solidFill>
                <a:srgbClr val="D5000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0" y="2881250"/>
            <a:ext cx="2791800" cy="2271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rgbClr val="1F497D"/>
                </a:solidFill>
              </a:rPr>
              <a:t>1st year MS Student</a:t>
            </a:r>
            <a:endParaRPr i="1" sz="1200">
              <a:solidFill>
                <a:srgbClr val="1F497D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rgbClr val="1F497D"/>
                </a:solidFill>
              </a:rPr>
              <a:t>University of Puerto Rico at Mayaguez</a:t>
            </a:r>
            <a:endParaRPr i="1" sz="1200">
              <a:solidFill>
                <a:srgbClr val="1F497D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solidFill>
                <a:srgbClr val="1F497D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F497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52050" y="4159200"/>
            <a:ext cx="780250" cy="78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7900" y="4159202"/>
            <a:ext cx="780250" cy="78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 title="image.jpe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87399" y="570613"/>
            <a:ext cx="1801302" cy="2401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 title="image.jpe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700" y="65225"/>
            <a:ext cx="2119076" cy="2816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 title="image.jpe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91875" y="570625"/>
            <a:ext cx="1887150" cy="251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 title="image.jpe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619474" y="2150548"/>
            <a:ext cx="1887156" cy="251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 title="image.jpe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578616" y="570625"/>
            <a:ext cx="1583233" cy="28160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 title="image.jpe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347500" y="681825"/>
            <a:ext cx="3692575" cy="20760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2"/>
          <p:cNvSpPr txBox="1"/>
          <p:nvPr>
            <p:ph type="title"/>
          </p:nvPr>
        </p:nvSpPr>
        <p:spPr>
          <a:xfrm>
            <a:off x="131900" y="1167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lang="en">
                <a:latin typeface="Oswald"/>
                <a:ea typeface="Oswald"/>
                <a:cs typeface="Oswald"/>
                <a:sym typeface="Oswald"/>
              </a:rPr>
              <a:t>Script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6" name="Google Shape;206;p32"/>
          <p:cNvSpPr txBox="1"/>
          <p:nvPr>
            <p:ph idx="1" type="body"/>
          </p:nvPr>
        </p:nvSpPr>
        <p:spPr>
          <a:xfrm>
            <a:off x="171000" y="903263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File with (bash) code</a:t>
            </a:r>
            <a:endParaRPr sz="2025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Shebang (#!)</a:t>
            </a:r>
            <a:endParaRPr sz="2025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935"/>
              <a:buNone/>
            </a:pPr>
            <a: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Variables</a:t>
            </a:r>
            <a:b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Functions</a:t>
            </a:r>
            <a:b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Options and Arguments</a:t>
            </a:r>
            <a:b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Flow control</a:t>
            </a:r>
            <a:b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Output</a:t>
            </a:r>
            <a:b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	</a:t>
            </a:r>
            <a: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</a:t>
            </a:r>
            <a: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tdout, stderr</a:t>
            </a:r>
            <a:b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en" sz="2025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Exit code</a:t>
            </a:r>
            <a:endParaRPr sz="1090"/>
          </a:p>
        </p:txBody>
      </p:sp>
      <p:sp>
        <p:nvSpPr>
          <p:cNvPr id="207" name="Google Shape;207;p32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32"/>
          <p:cNvSpPr txBox="1"/>
          <p:nvPr/>
        </p:nvSpPr>
        <p:spPr>
          <a:xfrm>
            <a:off x="1990500" y="4533525"/>
            <a:ext cx="6841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https://github.com/glideinWMS/glideinwms/blob/master/factory/tools/gwms-logcat.sh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4"/>
              </a:rPr>
              <a:t>https://www.computerhope.com/unix/bash/getopts.htm</a:t>
            </a:r>
            <a:r>
              <a:rPr lang="en"/>
              <a:t> </a:t>
            </a:r>
            <a:endParaRPr/>
          </a:p>
        </p:txBody>
      </p:sp>
      <p:pic>
        <p:nvPicPr>
          <p:cNvPr id="209" name="Google Shape;209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01626" y="38825"/>
            <a:ext cx="3999900" cy="4560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Command line</a:t>
            </a:r>
            <a:endParaRPr/>
          </a:p>
        </p:txBody>
      </p:sp>
      <p:sp>
        <p:nvSpPr>
          <p:cNvPr id="215" name="Google Shape;215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Command, options, [subcommand, subcommand options,] arguments</a:t>
            </a:r>
            <a:br>
              <a:rPr lang="en"/>
            </a:br>
            <a:r>
              <a:rPr lang="en"/>
              <a:t>	-o 		short option</a:t>
            </a:r>
            <a:br>
              <a:rPr lang="en"/>
            </a:br>
            <a:r>
              <a:rPr lang="en"/>
              <a:t>	--option 	long option</a:t>
            </a:r>
            <a:br>
              <a:rPr lang="en"/>
            </a:br>
            <a:r>
              <a:rPr lang="en"/>
              <a:t>	--help	to get a list of valid options and what they do </a:t>
            </a:r>
            <a:br>
              <a:rPr lang="en"/>
            </a:br>
            <a:r>
              <a:rPr lang="en"/>
              <a:t>			man command or info command will also provide information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Tokenization	separating the element in the command line</a:t>
            </a:r>
            <a:br>
              <a:rPr lang="en"/>
            </a:br>
            <a:r>
              <a:rPr lang="en"/>
              <a:t>	Use quotes (single or double) to avoid separating on spaces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Expansion		substituting variables, wildcards, …</a:t>
            </a:r>
            <a:br>
              <a:rPr lang="en"/>
            </a:br>
            <a:r>
              <a:rPr lang="en"/>
              <a:t>	${varname}	variable value</a:t>
            </a:r>
            <a:br>
              <a:rPr lang="en"/>
            </a:br>
            <a:r>
              <a:rPr lang="en"/>
              <a:t>	$(command)	output of the command</a:t>
            </a:r>
            <a:br>
              <a:rPr lang="en"/>
            </a:br>
            <a:r>
              <a:rPr lang="en"/>
              <a:t>	$((expression)	output of the math expression</a:t>
            </a:r>
            <a:br>
              <a:rPr lang="en"/>
            </a:br>
            <a:r>
              <a:rPr lang="en"/>
              <a:t>	* ?			many or one character</a:t>
            </a:r>
            <a:br>
              <a:rPr lang="en"/>
            </a:br>
            <a:r>
              <a:rPr lang="en"/>
              <a:t>	Use single quote to avoid expansion</a:t>
            </a:r>
            <a:endParaRPr/>
          </a:p>
        </p:txBody>
      </p:sp>
      <p:pic>
        <p:nvPicPr>
          <p:cNvPr id="216" name="Google Shape;21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82600" y="3043250"/>
            <a:ext cx="3564250" cy="191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 editors</a:t>
            </a:r>
            <a:endParaRPr/>
          </a:p>
        </p:txBody>
      </p:sp>
      <p:pic>
        <p:nvPicPr>
          <p:cNvPr id="222" name="Google Shape;22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8500" y="1152475"/>
            <a:ext cx="6277799" cy="352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</a:t>
            </a:r>
            <a:r>
              <a:rPr lang="en"/>
              <a:t>i (vim)</a:t>
            </a:r>
            <a:endParaRPr/>
          </a:p>
        </p:txBody>
      </p:sp>
      <p:sp>
        <p:nvSpPr>
          <p:cNvPr id="228" name="Google Shape;228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Commands</a:t>
            </a:r>
            <a:br>
              <a:rPr lang="en"/>
            </a:br>
            <a:r>
              <a:rPr lang="en"/>
              <a:t>summary</a:t>
            </a:r>
            <a:endParaRPr/>
          </a:p>
        </p:txBody>
      </p:sp>
      <p:pic>
        <p:nvPicPr>
          <p:cNvPr id="229" name="Google Shape;22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949875"/>
            <a:ext cx="8839204" cy="164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6663" y="-12350"/>
            <a:ext cx="4809475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5"/>
          <p:cNvSpPr txBox="1"/>
          <p:nvPr/>
        </p:nvSpPr>
        <p:spPr>
          <a:xfrm>
            <a:off x="351425" y="4322375"/>
            <a:ext cx="512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http://marvin.cs.uidaho.edu/Teaching/CS112/vimRefCard.pdf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about bash</a:t>
            </a:r>
            <a:endParaRPr/>
          </a:p>
        </p:txBody>
      </p:sp>
      <p:sp>
        <p:nvSpPr>
          <p:cNvPr id="237" name="Google Shape;237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6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accent2"/>
                </a:solidFill>
              </a:rPr>
              <a:t>Here a couple of cheat sheets with shell commands:</a:t>
            </a:r>
            <a:endParaRPr sz="1400">
              <a:solidFill>
                <a:schemeClr val="accent2"/>
              </a:solidFill>
            </a:endParaRPr>
          </a:p>
          <a:p>
            <a:pPr indent="-317500" lvl="0" marL="6477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</a:pPr>
            <a:r>
              <a:rPr lang="en" sz="1400">
                <a:solidFill>
                  <a:schemeClr val="hlink"/>
                </a:solidFill>
                <a:uFill>
                  <a:noFill/>
                </a:uFill>
                <a:hlinkClick r:id="rId3"/>
              </a:rPr>
              <a:t>https://appletree.or.kr/quick_reference_cards/Unix-Linux/Linux%20Command%20Line%20Cheat%20Sheet.pdf</a:t>
            </a:r>
            <a:endParaRPr sz="1400">
              <a:solidFill>
                <a:schemeClr val="hlink"/>
              </a:solidFill>
            </a:endParaRPr>
          </a:p>
          <a:p>
            <a:pPr indent="-317500" lvl="0" marL="6477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</a:pPr>
            <a:r>
              <a:rPr lang="en" sz="1400">
                <a:solidFill>
                  <a:schemeClr val="hlink"/>
                </a:solidFill>
                <a:uFill>
                  <a:noFill/>
                </a:uFill>
                <a:hlinkClick r:id="rId4"/>
              </a:rPr>
              <a:t>https://github.com/LeCoupa/awesome-cheatsheets/blob/master/languages/bash.sh</a:t>
            </a:r>
            <a:endParaRPr sz="1400">
              <a:solidFill>
                <a:schemeClr val="hlink"/>
              </a:solidFill>
            </a:endParaRPr>
          </a:p>
          <a:p>
            <a:pPr indent="0" lvl="0" marL="0" rtl="0" algn="l">
              <a:lnSpc>
                <a:spcPct val="16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accent2"/>
                </a:solidFill>
              </a:rPr>
              <a:t>And a few more references:</a:t>
            </a:r>
            <a:endParaRPr sz="1400">
              <a:solidFill>
                <a:schemeClr val="accent2"/>
              </a:solidFill>
            </a:endParaRPr>
          </a:p>
          <a:p>
            <a:pPr indent="-317500" lvl="0" marL="6477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</a:pPr>
            <a:r>
              <a:rPr lang="en" sz="1400">
                <a:solidFill>
                  <a:schemeClr val="accent2"/>
                </a:solidFill>
              </a:rPr>
              <a:t>Classic:</a:t>
            </a:r>
            <a:r>
              <a:rPr lang="en" sz="1400">
                <a:solidFill>
                  <a:schemeClr val="accent2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400">
                <a:solidFill>
                  <a:schemeClr val="hlink"/>
                </a:solidFill>
                <a:uFill>
                  <a:noFill/>
                </a:uFill>
                <a:hlinkClick r:id="rId6"/>
              </a:rPr>
              <a:t>http://www.tldp.org/LDP/abs/html/</a:t>
            </a:r>
            <a:endParaRPr sz="1400">
              <a:solidFill>
                <a:schemeClr val="hlink"/>
              </a:solidFill>
            </a:endParaRPr>
          </a:p>
          <a:p>
            <a:pPr indent="-317500" lvl="0" marL="6477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</a:pPr>
            <a:r>
              <a:rPr lang="en" sz="1400">
                <a:solidFill>
                  <a:schemeClr val="accent2"/>
                </a:solidFill>
              </a:rPr>
              <a:t>Break it down:</a:t>
            </a:r>
            <a:r>
              <a:rPr lang="en" sz="1400">
                <a:solidFill>
                  <a:schemeClr val="accent2"/>
                </a:solidFill>
                <a:uFill>
                  <a:noFill/>
                </a:u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400">
                <a:solidFill>
                  <a:schemeClr val="hlink"/>
                </a:solidFill>
                <a:uFill>
                  <a:noFill/>
                </a:uFill>
                <a:hlinkClick r:id="rId8"/>
              </a:rPr>
              <a:t>http://explainshell.com</a:t>
            </a:r>
            <a:endParaRPr sz="1400">
              <a:solidFill>
                <a:schemeClr val="hlink"/>
              </a:solidFill>
            </a:endParaRPr>
          </a:p>
          <a:p>
            <a:pPr indent="-317500" lvl="0" marL="6477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</a:pPr>
            <a:r>
              <a:rPr lang="en" sz="1400">
                <a:solidFill>
                  <a:schemeClr val="accent2"/>
                </a:solidFill>
              </a:rPr>
              <a:t>Great guide:</a:t>
            </a:r>
            <a:r>
              <a:rPr lang="en" sz="1400">
                <a:solidFill>
                  <a:schemeClr val="accent2"/>
                </a:solidFill>
                <a:uFill>
                  <a:noFill/>
                </a:u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400">
                <a:solidFill>
                  <a:schemeClr val="hlink"/>
                </a:solidFill>
                <a:uFill>
                  <a:noFill/>
                </a:uFill>
                <a:hlinkClick r:id="rId10"/>
              </a:rPr>
              <a:t>http://wiki.bash-hackers.org/</a:t>
            </a:r>
            <a:endParaRPr sz="1400">
              <a:solidFill>
                <a:schemeClr val="hlink"/>
              </a:solidFill>
            </a:endParaRPr>
          </a:p>
          <a:p>
            <a:pPr indent="-317500" lvl="0" marL="6477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■"/>
            </a:pPr>
            <a:r>
              <a:rPr lang="en" sz="1400">
                <a:solidFill>
                  <a:schemeClr val="accent2"/>
                </a:solidFill>
              </a:rPr>
              <a:t>Good to know:</a:t>
            </a:r>
            <a:r>
              <a:rPr lang="en" sz="1400">
                <a:solidFill>
                  <a:schemeClr val="accent2"/>
                </a:solidFill>
                <a:uFill>
                  <a:noFill/>
                </a:uFill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400">
                <a:solidFill>
                  <a:schemeClr val="hlink"/>
                </a:solidFill>
                <a:uFill>
                  <a:noFill/>
                </a:uFill>
                <a:hlinkClick r:id="rId12"/>
              </a:rPr>
              <a:t>https://mywiki.wooledge.org/BashPitfalls</a:t>
            </a:r>
            <a:endParaRPr sz="1400">
              <a:solidFill>
                <a:schemeClr val="hlink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Useful tools</a:t>
            </a:r>
            <a:endParaRPr/>
          </a:p>
        </p:txBody>
      </p:sp>
      <p:sp>
        <p:nvSpPr>
          <p:cNvPr id="243" name="Google Shape;243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</a:t>
            </a:r>
            <a:r>
              <a:rPr lang="en"/>
              <a:t>at - cat alternative with syntax highlighting and git integration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https://github.com/sharkdp/bat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</a:t>
            </a:r>
            <a:r>
              <a:rPr lang="en"/>
              <a:t>zf - fuzzy finder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https://github.com/junegunn/fzf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</a:t>
            </a:r>
            <a:r>
              <a:rPr lang="en"/>
              <a:t>d - simple and fast alternative to the traditional find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https://github.com/sharkdp/fd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fish - the friendly interactive shell </a:t>
            </a:r>
            <a:r>
              <a:rPr lang="en" u="sng">
                <a:solidFill>
                  <a:schemeClr val="hlink"/>
                </a:solidFill>
                <a:hlinkClick r:id="rId6"/>
              </a:rPr>
              <a:t>https://github.com/fish-shell/fish-shell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</a:t>
            </a:r>
            <a:r>
              <a:rPr lang="en"/>
              <a:t>xa - ls alternative </a:t>
            </a:r>
            <a:r>
              <a:rPr lang="en" u="sng">
                <a:solidFill>
                  <a:schemeClr val="hlink"/>
                </a:solidFill>
                <a:hlinkClick r:id="rId7"/>
              </a:rPr>
              <a:t>https://github.com/ogham/exa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tmux - terminal multiplexer  https://github.com/tmux/tmux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You Will Learn Today</a:t>
            </a:r>
            <a:endParaRPr/>
          </a:p>
        </p:txBody>
      </p:sp>
      <p:sp>
        <p:nvSpPr>
          <p:cNvPr id="249" name="Google Shape;249;p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Navigating the filesystem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Creating, copying, and moving files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Pipes and redirection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Writing simple scripts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Automating tasks and chaining commands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/>
        </p:nvSpPr>
        <p:spPr>
          <a:xfrm>
            <a:off x="397300" y="1792300"/>
            <a:ext cx="8536800" cy="23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Oswald Light"/>
                <a:ea typeface="Oswald Light"/>
                <a:cs typeface="Oswald Light"/>
                <a:sym typeface="Oswald Light"/>
              </a:rPr>
              <a:t>H</a:t>
            </a:r>
            <a:r>
              <a:rPr lang="en" sz="2300">
                <a:solidFill>
                  <a:schemeClr val="dk1"/>
                </a:solidFill>
                <a:latin typeface="Oswald Light"/>
                <a:ea typeface="Oswald Light"/>
                <a:cs typeface="Oswald Light"/>
                <a:sym typeface="Oswald Light"/>
              </a:rPr>
              <a:t>eavily b</a:t>
            </a:r>
            <a:r>
              <a:rPr lang="en" sz="2300">
                <a:solidFill>
                  <a:schemeClr val="dk1"/>
                </a:solidFill>
                <a:latin typeface="Oswald Light"/>
                <a:ea typeface="Oswald Light"/>
                <a:cs typeface="Oswald Light"/>
                <a:sym typeface="Oswald Light"/>
              </a:rPr>
              <a:t>ased on 2023/2024 presentation by Marco Mambelli/Mitanshu Thakore</a:t>
            </a:r>
            <a:endParaRPr sz="2300">
              <a:solidFill>
                <a:schemeClr val="dk1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/>
        </p:nvSpPr>
        <p:spPr>
          <a:xfrm>
            <a:off x="40950" y="102775"/>
            <a:ext cx="9062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Goal</a:t>
            </a:r>
            <a:endParaRPr sz="3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1" name="Google Shape;81;p16"/>
          <p:cNvSpPr txBox="1"/>
          <p:nvPr/>
        </p:nvSpPr>
        <p:spPr>
          <a:xfrm>
            <a:off x="982950" y="1315450"/>
            <a:ext cx="7178100" cy="23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Oswald Light"/>
              <a:buChar char="●"/>
            </a:pPr>
            <a:r>
              <a:rPr lang="en" sz="2300">
                <a:solidFill>
                  <a:schemeClr val="dk1"/>
                </a:solidFill>
                <a:latin typeface="Oswald Light"/>
                <a:ea typeface="Oswald Light"/>
                <a:cs typeface="Oswald Light"/>
                <a:sym typeface="Oswald Light"/>
              </a:rPr>
              <a:t>Familiarize ourselves with Command Line interface (CLI)</a:t>
            </a:r>
            <a:endParaRPr sz="2300">
              <a:solidFill>
                <a:schemeClr val="dk1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Oswald Light"/>
                <a:ea typeface="Oswald Light"/>
                <a:cs typeface="Oswald Light"/>
                <a:sym typeface="Oswald Light"/>
              </a:rPr>
              <a:t> </a:t>
            </a:r>
            <a:endParaRPr sz="2300">
              <a:solidFill>
                <a:schemeClr val="dk1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Oswald Light"/>
              <a:buChar char="●"/>
            </a:pPr>
            <a:r>
              <a:rPr lang="en" sz="2300">
                <a:solidFill>
                  <a:schemeClr val="dk1"/>
                </a:solidFill>
                <a:latin typeface="Oswald Light"/>
                <a:ea typeface="Oswald Light"/>
                <a:cs typeface="Oswald Light"/>
                <a:sym typeface="Oswald Light"/>
              </a:rPr>
              <a:t>Learn shell scripting</a:t>
            </a:r>
            <a:endParaRPr sz="2300">
              <a:solidFill>
                <a:schemeClr val="dk1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Oswald Light"/>
              <a:buChar char="●"/>
            </a:pPr>
            <a:r>
              <a:rPr lang="en" sz="2300">
                <a:solidFill>
                  <a:schemeClr val="dk1"/>
                </a:solidFill>
                <a:latin typeface="Oswald Light"/>
                <a:ea typeface="Oswald Light"/>
                <a:cs typeface="Oswald Light"/>
                <a:sym typeface="Oswald Light"/>
              </a:rPr>
              <a:t>Develop enough understanding of CLI and the Linux/Unix Terminal to be able to explore further on our own</a:t>
            </a:r>
            <a:endParaRPr sz="2300">
              <a:solidFill>
                <a:schemeClr val="dk1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 rotWithShape="1">
          <a:blip r:embed="rId3">
            <a:alphaModFix/>
          </a:blip>
          <a:srcRect b="12558" l="9862" r="8969" t="15721"/>
          <a:stretch/>
        </p:blipFill>
        <p:spPr>
          <a:xfrm>
            <a:off x="461475" y="919175"/>
            <a:ext cx="8221050" cy="330515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7"/>
          <p:cNvSpPr txBox="1"/>
          <p:nvPr/>
        </p:nvSpPr>
        <p:spPr>
          <a:xfrm>
            <a:off x="217575" y="76075"/>
            <a:ext cx="8073000" cy="7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Computer Architecture</a:t>
            </a:r>
            <a:endParaRPr sz="2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92875" y="168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swald"/>
                <a:ea typeface="Oswald"/>
                <a:cs typeface="Oswald"/>
                <a:sym typeface="Oswald"/>
              </a:rPr>
              <a:t>Hardware</a:t>
            </a:r>
            <a:endParaRPr/>
          </a:p>
        </p:txBody>
      </p:sp>
      <p:pic>
        <p:nvPicPr>
          <p:cNvPr id="93" name="Google Shape;93;p18"/>
          <p:cNvPicPr preferRelativeResize="0"/>
          <p:nvPr/>
        </p:nvPicPr>
        <p:blipFill rotWithShape="1">
          <a:blip r:embed="rId3">
            <a:alphaModFix/>
          </a:blip>
          <a:srcRect b="2684" l="4781" r="6004" t="5369"/>
          <a:stretch/>
        </p:blipFill>
        <p:spPr>
          <a:xfrm>
            <a:off x="1495900" y="674950"/>
            <a:ext cx="6069126" cy="4341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92875" y="168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swald"/>
                <a:ea typeface="Oswald"/>
                <a:cs typeface="Oswald"/>
                <a:sym typeface="Oswald"/>
              </a:rPr>
              <a:t>Software</a:t>
            </a:r>
            <a:endParaRPr/>
          </a:p>
        </p:txBody>
      </p:sp>
      <p:pic>
        <p:nvPicPr>
          <p:cNvPr id="99" name="Google Shape;9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825" y="1064750"/>
            <a:ext cx="2182075" cy="109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62200" y="559041"/>
            <a:ext cx="3213724" cy="1437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62200" y="2961900"/>
            <a:ext cx="3213725" cy="180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9487" y="3365300"/>
            <a:ext cx="2466749" cy="1274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46850" y="1164150"/>
            <a:ext cx="2915351" cy="2076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/>
        </p:nvSpPr>
        <p:spPr>
          <a:xfrm>
            <a:off x="94050" y="856500"/>
            <a:ext cx="4386000" cy="34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Middle layer between your applications and the hardware.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It manages resources like memory, CPU time, storage, and devices.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Without an OS, your software wouldn’t know how to interact with the hardware.</a:t>
            </a:r>
            <a:endParaRPr sz="2100">
              <a:solidFill>
                <a:schemeClr val="dk2"/>
              </a:solidFill>
            </a:endParaRPr>
          </a:p>
        </p:txBody>
      </p:sp>
      <p:sp>
        <p:nvSpPr>
          <p:cNvPr id="109" name="Google Shape;109;p20"/>
          <p:cNvSpPr txBox="1"/>
          <p:nvPr>
            <p:ph type="title"/>
          </p:nvPr>
        </p:nvSpPr>
        <p:spPr>
          <a:xfrm>
            <a:off x="0" y="1792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swald"/>
                <a:ea typeface="Oswald"/>
                <a:cs typeface="Oswald"/>
                <a:sym typeface="Oswald"/>
              </a:rPr>
              <a:t>Operating Systems (OS) 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0" name="Google Shape;110;p20" title="imag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1275" y="970250"/>
            <a:ext cx="4147100" cy="19227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/>
          <p:nvPr>
            <p:ph type="title"/>
          </p:nvPr>
        </p:nvSpPr>
        <p:spPr>
          <a:xfrm>
            <a:off x="0" y="1792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swald"/>
                <a:ea typeface="Oswald"/>
                <a:cs typeface="Oswald"/>
                <a:sym typeface="Oswald"/>
              </a:rPr>
              <a:t>Operating Systems (OS) 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6" name="Google Shape;11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775" y="1027400"/>
            <a:ext cx="6494600" cy="16236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ave Cutler" id="117" name="Google Shape;11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950" y="3530425"/>
            <a:ext cx="1683525" cy="11746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8" name="Google Shape;118;p21"/>
          <p:cNvCxnSpPr/>
          <p:nvPr/>
        </p:nvCxnSpPr>
        <p:spPr>
          <a:xfrm flipH="1">
            <a:off x="253775" y="2305275"/>
            <a:ext cx="836400" cy="1180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descr="Jef Raskin&#10;" id="119" name="Google Shape;119;p21" title="Jef Raskin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82000" y="3205171"/>
            <a:ext cx="1041500" cy="138945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0" name="Google Shape;120;p21"/>
          <p:cNvCxnSpPr/>
          <p:nvPr/>
        </p:nvCxnSpPr>
        <p:spPr>
          <a:xfrm flipH="1">
            <a:off x="2241574" y="2305275"/>
            <a:ext cx="75600" cy="84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21" name="Google Shape;121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09524" y="86000"/>
            <a:ext cx="2733521" cy="10039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2" name="Google Shape;122;p21"/>
          <p:cNvCxnSpPr/>
          <p:nvPr/>
        </p:nvCxnSpPr>
        <p:spPr>
          <a:xfrm flipH="1" rot="10800000">
            <a:off x="3739950" y="851475"/>
            <a:ext cx="648900" cy="33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descr="Linus Torvalds" id="123" name="Google Shape;123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518200" y="2926500"/>
            <a:ext cx="2466975" cy="18478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4" name="Google Shape;124;p21"/>
          <p:cNvCxnSpPr/>
          <p:nvPr/>
        </p:nvCxnSpPr>
        <p:spPr>
          <a:xfrm flipH="1">
            <a:off x="4977625" y="2364175"/>
            <a:ext cx="984000" cy="54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25" name="Google Shape;125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748375" y="1415724"/>
            <a:ext cx="2313275" cy="94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579875" y="3896931"/>
            <a:ext cx="2313277" cy="44164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7" name="Google Shape;127;p21"/>
          <p:cNvCxnSpPr>
            <a:stCxn id="125" idx="2"/>
            <a:endCxn id="126" idx="0"/>
          </p:cNvCxnSpPr>
          <p:nvPr/>
        </p:nvCxnSpPr>
        <p:spPr>
          <a:xfrm flipH="1">
            <a:off x="7736413" y="2364174"/>
            <a:ext cx="168600" cy="153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8" name="Google Shape;128;p21"/>
          <p:cNvSpPr txBox="1"/>
          <p:nvPr/>
        </p:nvSpPr>
        <p:spPr>
          <a:xfrm>
            <a:off x="3518200" y="4705075"/>
            <a:ext cx="2261700" cy="3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Linus Torvalds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29" name="Google Shape;129;p21"/>
          <p:cNvSpPr txBox="1"/>
          <p:nvPr/>
        </p:nvSpPr>
        <p:spPr>
          <a:xfrm>
            <a:off x="42913" y="4633650"/>
            <a:ext cx="1683600" cy="1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Scott A. McGregor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30" name="Google Shape;130;p21"/>
          <p:cNvSpPr txBox="1"/>
          <p:nvPr/>
        </p:nvSpPr>
        <p:spPr>
          <a:xfrm>
            <a:off x="1881900" y="4499575"/>
            <a:ext cx="1041600" cy="2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Jef Raskin</a:t>
            </a:r>
            <a:endParaRPr sz="1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