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tags/tag8.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9.xml" ContentType="application/vnd.openxmlformats-officedocument.presentationml.tags+xml"/>
  <Override PartName="/ppt/notesSlides/notesSlide14.xml" ContentType="application/vnd.openxmlformats-officedocument.presentationml.notesSlide+xml"/>
  <Override PartName="/ppt/tags/tag10.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672" r:id="rId2"/>
  </p:sldMasterIdLst>
  <p:notesMasterIdLst>
    <p:notesMasterId r:id="rId45"/>
  </p:notesMasterIdLst>
  <p:sldIdLst>
    <p:sldId id="341" r:id="rId3"/>
    <p:sldId id="615" r:id="rId4"/>
    <p:sldId id="545" r:id="rId5"/>
    <p:sldId id="530" r:id="rId6"/>
    <p:sldId id="559" r:id="rId7"/>
    <p:sldId id="558" r:id="rId8"/>
    <p:sldId id="535" r:id="rId9"/>
    <p:sldId id="390" r:id="rId10"/>
    <p:sldId id="509" r:id="rId11"/>
    <p:sldId id="614" r:id="rId12"/>
    <p:sldId id="567" r:id="rId13"/>
    <p:sldId id="550" r:id="rId14"/>
    <p:sldId id="357" r:id="rId15"/>
    <p:sldId id="539" r:id="rId16"/>
    <p:sldId id="354" r:id="rId17"/>
    <p:sldId id="355" r:id="rId18"/>
    <p:sldId id="540" r:id="rId19"/>
    <p:sldId id="399" r:id="rId20"/>
    <p:sldId id="400" r:id="rId21"/>
    <p:sldId id="573" r:id="rId22"/>
    <p:sldId id="574" r:id="rId23"/>
    <p:sldId id="575" r:id="rId24"/>
    <p:sldId id="588" r:id="rId25"/>
    <p:sldId id="507" r:id="rId26"/>
    <p:sldId id="601" r:id="rId27"/>
    <p:sldId id="602" r:id="rId28"/>
    <p:sldId id="560" r:id="rId29"/>
    <p:sldId id="445" r:id="rId30"/>
    <p:sldId id="589" r:id="rId31"/>
    <p:sldId id="613" r:id="rId32"/>
    <p:sldId id="387" r:id="rId33"/>
    <p:sldId id="605" r:id="rId34"/>
    <p:sldId id="607" r:id="rId35"/>
    <p:sldId id="606" r:id="rId36"/>
    <p:sldId id="608" r:id="rId37"/>
    <p:sldId id="609" r:id="rId38"/>
    <p:sldId id="528" r:id="rId39"/>
    <p:sldId id="603" r:id="rId40"/>
    <p:sldId id="541" r:id="rId41"/>
    <p:sldId id="542" r:id="rId42"/>
    <p:sldId id="557" r:id="rId43"/>
    <p:sldId id="546" r:id="rId44"/>
  </p:sldIdLst>
  <p:sldSz cx="9144000" cy="6858000" type="letter"/>
  <p:notesSz cx="7315200" cy="9601200"/>
  <p:custDataLst>
    <p:tags r:id="rId46"/>
  </p:custDataLst>
  <p:defaultTextStyle>
    <a:defPPr>
      <a:defRPr lang="en-GB"/>
    </a:defPPr>
    <a:lvl1pPr algn="r" rtl="0" eaLnBrk="0" fontAlgn="base" hangingPunct="0">
      <a:spcBef>
        <a:spcPct val="0"/>
      </a:spcBef>
      <a:spcAft>
        <a:spcPct val="0"/>
      </a:spcAft>
      <a:defRPr sz="1400" kern="1200">
        <a:solidFill>
          <a:schemeClr val="bg1"/>
        </a:solidFill>
        <a:latin typeface="Times New Roman" pitchFamily="18" charset="0"/>
        <a:ea typeface="+mn-ea"/>
        <a:cs typeface="+mn-cs"/>
      </a:defRPr>
    </a:lvl1pPr>
    <a:lvl2pPr marL="410291" algn="r" rtl="0" eaLnBrk="0" fontAlgn="base" hangingPunct="0">
      <a:spcBef>
        <a:spcPct val="0"/>
      </a:spcBef>
      <a:spcAft>
        <a:spcPct val="0"/>
      </a:spcAft>
      <a:defRPr sz="1400" kern="1200">
        <a:solidFill>
          <a:schemeClr val="bg1"/>
        </a:solidFill>
        <a:latin typeface="Times New Roman" pitchFamily="18" charset="0"/>
        <a:ea typeface="+mn-ea"/>
        <a:cs typeface="+mn-cs"/>
      </a:defRPr>
    </a:lvl2pPr>
    <a:lvl3pPr marL="820583" algn="r" rtl="0" eaLnBrk="0" fontAlgn="base" hangingPunct="0">
      <a:spcBef>
        <a:spcPct val="0"/>
      </a:spcBef>
      <a:spcAft>
        <a:spcPct val="0"/>
      </a:spcAft>
      <a:defRPr sz="1400" kern="1200">
        <a:solidFill>
          <a:schemeClr val="bg1"/>
        </a:solidFill>
        <a:latin typeface="Times New Roman" pitchFamily="18" charset="0"/>
        <a:ea typeface="+mn-ea"/>
        <a:cs typeface="+mn-cs"/>
      </a:defRPr>
    </a:lvl3pPr>
    <a:lvl4pPr marL="1230874" algn="r" rtl="0" eaLnBrk="0" fontAlgn="base" hangingPunct="0">
      <a:spcBef>
        <a:spcPct val="0"/>
      </a:spcBef>
      <a:spcAft>
        <a:spcPct val="0"/>
      </a:spcAft>
      <a:defRPr sz="1400" kern="1200">
        <a:solidFill>
          <a:schemeClr val="bg1"/>
        </a:solidFill>
        <a:latin typeface="Times New Roman" pitchFamily="18" charset="0"/>
        <a:ea typeface="+mn-ea"/>
        <a:cs typeface="+mn-cs"/>
      </a:defRPr>
    </a:lvl4pPr>
    <a:lvl5pPr marL="1641165" algn="r" rtl="0" eaLnBrk="0" fontAlgn="base" hangingPunct="0">
      <a:spcBef>
        <a:spcPct val="0"/>
      </a:spcBef>
      <a:spcAft>
        <a:spcPct val="0"/>
      </a:spcAft>
      <a:defRPr sz="1400" kern="1200">
        <a:solidFill>
          <a:schemeClr val="bg1"/>
        </a:solidFill>
        <a:latin typeface="Times New Roman" pitchFamily="18" charset="0"/>
        <a:ea typeface="+mn-ea"/>
        <a:cs typeface="+mn-cs"/>
      </a:defRPr>
    </a:lvl5pPr>
    <a:lvl6pPr marL="2051456" algn="l" defTabSz="820583" rtl="0" eaLnBrk="1" latinLnBrk="0" hangingPunct="1">
      <a:defRPr sz="1400" kern="1200">
        <a:solidFill>
          <a:schemeClr val="bg1"/>
        </a:solidFill>
        <a:latin typeface="Times New Roman" pitchFamily="18" charset="0"/>
        <a:ea typeface="+mn-ea"/>
        <a:cs typeface="+mn-cs"/>
      </a:defRPr>
    </a:lvl6pPr>
    <a:lvl7pPr marL="2461748" algn="l" defTabSz="820583" rtl="0" eaLnBrk="1" latinLnBrk="0" hangingPunct="1">
      <a:defRPr sz="1400" kern="1200">
        <a:solidFill>
          <a:schemeClr val="bg1"/>
        </a:solidFill>
        <a:latin typeface="Times New Roman" pitchFamily="18" charset="0"/>
        <a:ea typeface="+mn-ea"/>
        <a:cs typeface="+mn-cs"/>
      </a:defRPr>
    </a:lvl7pPr>
    <a:lvl8pPr marL="2872039" algn="l" defTabSz="820583" rtl="0" eaLnBrk="1" latinLnBrk="0" hangingPunct="1">
      <a:defRPr sz="1400" kern="1200">
        <a:solidFill>
          <a:schemeClr val="bg1"/>
        </a:solidFill>
        <a:latin typeface="Times New Roman" pitchFamily="18" charset="0"/>
        <a:ea typeface="+mn-ea"/>
        <a:cs typeface="+mn-cs"/>
      </a:defRPr>
    </a:lvl8pPr>
    <a:lvl9pPr marL="3282330" algn="l" defTabSz="820583" rtl="0" eaLnBrk="1" latinLnBrk="0" hangingPunct="1">
      <a:defRPr sz="1400" kern="1200">
        <a:solidFill>
          <a:schemeClr val="bg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1959">
          <p15:clr>
            <a:srgbClr val="A4A3A4"/>
          </p15:clr>
        </p15:guide>
        <p15:guide id="2" pos="2614">
          <p15:clr>
            <a:srgbClr val="A4A3A4"/>
          </p15:clr>
        </p15:guide>
      </p15:sldGuideLst>
    </p:ext>
    <p:ext uri="{2D200454-40CA-4A62-9FC3-DE9A4176ACB9}">
      <p15:notesGuideLst xmlns:p15="http://schemas.microsoft.com/office/powerpoint/2012/main">
        <p15:guide id="1" orient="horz" pos="2586">
          <p15:clr>
            <a:srgbClr val="A4A3A4"/>
          </p15:clr>
        </p15:guide>
        <p15:guide id="2" pos="209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00FF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FF00"/>
    <a:srgbClr val="FFFF00"/>
    <a:srgbClr val="00FFFF"/>
    <a:srgbClr val="FF0000"/>
    <a:srgbClr val="FFFFFF"/>
    <a:srgbClr val="0000FF"/>
    <a:srgbClr val="3366FF"/>
    <a:srgbClr val="D6F424"/>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442" autoAdjust="0"/>
    <p:restoredTop sz="95894" autoAdjust="0"/>
  </p:normalViewPr>
  <p:slideViewPr>
    <p:cSldViewPr snapToGrid="0">
      <p:cViewPr varScale="1">
        <p:scale>
          <a:sx n="94" d="100"/>
          <a:sy n="94" d="100"/>
        </p:scale>
        <p:origin x="1674" y="78"/>
      </p:cViewPr>
      <p:guideLst>
        <p:guide orient="horz" pos="1959"/>
        <p:guide pos="2614"/>
      </p:guideLst>
    </p:cSldViewPr>
  </p:slideViewPr>
  <p:outlineViewPr>
    <p:cViewPr varScale="1">
      <p:scale>
        <a:sx n="170" d="200"/>
        <a:sy n="170" d="200"/>
      </p:scale>
      <p:origin x="-780" y="-84"/>
    </p:cViewPr>
  </p:outlineViewPr>
  <p:notesTextViewPr>
    <p:cViewPr>
      <p:scale>
        <a:sx n="75" d="100"/>
        <a:sy n="75" d="100"/>
      </p:scale>
      <p:origin x="0" y="0"/>
    </p:cViewPr>
  </p:notesTextViewPr>
  <p:sorterViewPr>
    <p:cViewPr>
      <p:scale>
        <a:sx n="50" d="100"/>
        <a:sy n="50" d="100"/>
      </p:scale>
      <p:origin x="0" y="2880"/>
    </p:cViewPr>
  </p:sorterViewPr>
  <p:notesViewPr>
    <p:cSldViewPr snapToGrid="0">
      <p:cViewPr varScale="1">
        <p:scale>
          <a:sx n="59" d="100"/>
          <a:sy n="59" d="100"/>
        </p:scale>
        <p:origin x="-1752" y="-72"/>
      </p:cViewPr>
      <p:guideLst>
        <p:guide orient="horz" pos="2586"/>
        <p:guide pos="209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1"/>
          <a:lstStyle/>
          <a:p>
            <a:pPr>
              <a:defRPr sz="1862" b="0" i="0" u="none" strike="noStrike" kern="1200" spc="0" baseline="0">
                <a:solidFill>
                  <a:schemeClr val="bg1"/>
                </a:solidFill>
                <a:latin typeface="+mn-lt"/>
                <a:ea typeface="+mn-ea"/>
                <a:cs typeface="+mn-cs"/>
              </a:defRPr>
            </a:pPr>
            <a:r>
              <a:rPr lang="en-US" dirty="0"/>
              <a:t>Accumulated</a:t>
            </a:r>
            <a:r>
              <a:rPr lang="en-US" baseline="0" dirty="0"/>
              <a:t>  LHC Luminosity</a:t>
            </a:r>
            <a:endParaRPr lang="en-US" dirty="0"/>
          </a:p>
        </c:rich>
      </c:tx>
      <c:layout>
        <c:manualLayout>
          <c:xMode val="edge"/>
          <c:yMode val="edge"/>
          <c:x val="0.24770833333333336"/>
          <c:y val="6.3298337707786506E-2"/>
        </c:manualLayout>
      </c:layout>
      <c:overlay val="0"/>
      <c:spPr>
        <a:noFill/>
        <a:ln>
          <a:noFill/>
        </a:ln>
        <a:effectLst/>
      </c:spPr>
      <c:txPr>
        <a:bodyPr rot="0" spcFirstLastPara="1" vertOverflow="ellipsis" vert="horz" wrap="square" anchor="t" anchorCtr="1"/>
        <a:lstStyle/>
        <a:p>
          <a:pPr>
            <a:defRPr sz="1862" b="0" i="0" u="none" strike="noStrike" kern="1200" spc="0" baseline="0">
              <a:solidFill>
                <a:schemeClr val="bg1"/>
              </a:solidFill>
              <a:latin typeface="+mn-lt"/>
              <a:ea typeface="+mn-ea"/>
              <a:cs typeface="+mn-cs"/>
            </a:defRPr>
          </a:pPr>
          <a:endParaRPr lang="en-US"/>
        </a:p>
      </c:txPr>
    </c:title>
    <c:autoTitleDeleted val="0"/>
    <c:plotArea>
      <c:layout>
        <c:manualLayout>
          <c:layoutTarget val="inner"/>
          <c:xMode val="edge"/>
          <c:yMode val="edge"/>
          <c:x val="0.1039119094488189"/>
          <c:y val="0.45324146981627295"/>
          <c:w val="0.79824950787401572"/>
          <c:h val="0.24307852143482064"/>
        </c:manualLayout>
      </c:layout>
      <c:barChart>
        <c:barDir val="bar"/>
        <c:grouping val="percentStacked"/>
        <c:varyColors val="0"/>
        <c:ser>
          <c:idx val="0"/>
          <c:order val="0"/>
          <c:tx>
            <c:strRef>
              <c:f>Sheet1!$B$1</c:f>
              <c:strCache>
                <c:ptCount val="1"/>
                <c:pt idx="0">
                  <c:v>Current</c:v>
                </c:pt>
              </c:strCache>
            </c:strRef>
          </c:tx>
          <c:spPr>
            <a:solidFill>
              <a:srgbClr val="FF0000"/>
            </a:solidFill>
            <a:ln>
              <a:noFill/>
            </a:ln>
            <a:effectLst/>
          </c:spPr>
          <c:invertIfNegative val="0"/>
          <c:cat>
            <c:strRef>
              <c:f>Sheet1!$A$2</c:f>
              <c:strCache>
                <c:ptCount val="1"/>
                <c:pt idx="0">
                  <c:v>Luminosity</c:v>
                </c:pt>
              </c:strCache>
            </c:strRef>
          </c:cat>
          <c:val>
            <c:numRef>
              <c:f>Sheet1!$B$2</c:f>
              <c:numCache>
                <c:formatCode>General</c:formatCode>
                <c:ptCount val="1"/>
                <c:pt idx="0">
                  <c:v>263.97000000000003</c:v>
                </c:pt>
              </c:numCache>
            </c:numRef>
          </c:val>
          <c:extLst>
            <c:ext xmlns:c16="http://schemas.microsoft.com/office/drawing/2014/chart" uri="{C3380CC4-5D6E-409C-BE32-E72D297353CC}">
              <c16:uniqueId val="{00000000-B9EF-4F35-A757-FD3507BE0CAD}"/>
            </c:ext>
          </c:extLst>
        </c:ser>
        <c:ser>
          <c:idx val="1"/>
          <c:order val="1"/>
          <c:tx>
            <c:strRef>
              <c:f>Sheet1!$C$1</c:f>
              <c:strCache>
                <c:ptCount val="1"/>
                <c:pt idx="0">
                  <c:v>Total</c:v>
                </c:pt>
              </c:strCache>
            </c:strRef>
          </c:tx>
          <c:spPr>
            <a:solidFill>
              <a:schemeClr val="accent2"/>
            </a:solidFill>
            <a:ln>
              <a:noFill/>
            </a:ln>
            <a:effectLst/>
          </c:spPr>
          <c:invertIfNegative val="0"/>
          <c:dPt>
            <c:idx val="0"/>
            <c:invertIfNegative val="0"/>
            <c:bubble3D val="0"/>
            <c:spPr>
              <a:noFill/>
              <a:ln cap="rnd">
                <a:noFill/>
              </a:ln>
              <a:effectLst/>
            </c:spPr>
            <c:extLst>
              <c:ext xmlns:c16="http://schemas.microsoft.com/office/drawing/2014/chart" uri="{C3380CC4-5D6E-409C-BE32-E72D297353CC}">
                <c16:uniqueId val="{00000002-B9EF-4F35-A757-FD3507BE0CAD}"/>
              </c:ext>
            </c:extLst>
          </c:dPt>
          <c:cat>
            <c:strRef>
              <c:f>Sheet1!$A$2</c:f>
              <c:strCache>
                <c:ptCount val="1"/>
                <c:pt idx="0">
                  <c:v>Luminosity</c:v>
                </c:pt>
              </c:strCache>
            </c:strRef>
          </c:cat>
          <c:val>
            <c:numRef>
              <c:f>Sheet1!$C$2</c:f>
              <c:numCache>
                <c:formatCode>General</c:formatCode>
                <c:ptCount val="1"/>
                <c:pt idx="0">
                  <c:v>3000</c:v>
                </c:pt>
              </c:numCache>
            </c:numRef>
          </c:val>
          <c:extLst>
            <c:ext xmlns:c16="http://schemas.microsoft.com/office/drawing/2014/chart" uri="{C3380CC4-5D6E-409C-BE32-E72D297353CC}">
              <c16:uniqueId val="{00000003-B9EF-4F35-A757-FD3507BE0CAD}"/>
            </c:ext>
          </c:extLst>
        </c:ser>
        <c:dLbls>
          <c:showLegendKey val="0"/>
          <c:showVal val="0"/>
          <c:showCatName val="0"/>
          <c:showSerName val="0"/>
          <c:showPercent val="0"/>
          <c:showBubbleSize val="0"/>
        </c:dLbls>
        <c:gapWidth val="2"/>
        <c:overlap val="100"/>
        <c:axId val="842836744"/>
        <c:axId val="842839624"/>
      </c:barChart>
      <c:catAx>
        <c:axId val="842836744"/>
        <c:scaling>
          <c:orientation val="minMax"/>
        </c:scaling>
        <c:delete val="1"/>
        <c:axPos val="l"/>
        <c:numFmt formatCode="General" sourceLinked="1"/>
        <c:majorTickMark val="none"/>
        <c:minorTickMark val="none"/>
        <c:tickLblPos val="nextTo"/>
        <c:crossAx val="842839624"/>
        <c:crosses val="autoZero"/>
        <c:auto val="1"/>
        <c:lblAlgn val="ctr"/>
        <c:lblOffset val="100"/>
        <c:noMultiLvlLbl val="0"/>
      </c:catAx>
      <c:valAx>
        <c:axId val="842839624"/>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842836744"/>
        <c:crosses val="autoZero"/>
        <c:crossBetween val="between"/>
        <c:majorUnit val="0.5"/>
      </c:valAx>
      <c:spPr>
        <a:noFill/>
        <a:ln w="22225">
          <a:solidFill>
            <a:srgbClr val="00FFFF"/>
          </a:solidFill>
        </a:ln>
        <a:effectLst>
          <a:softEdge rad="241300"/>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bg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695325" y="646113"/>
            <a:ext cx="5922963" cy="8307387"/>
          </a:xfrm>
          <a:prstGeom prst="roundRect">
            <a:avLst>
              <a:gd name="adj" fmla="val 23"/>
            </a:avLst>
          </a:prstGeom>
          <a:solidFill>
            <a:srgbClr val="FFFFFF"/>
          </a:solidFill>
          <a:ln w="9525">
            <a:noFill/>
            <a:round/>
            <a:headEnd/>
            <a:tailEnd/>
          </a:ln>
        </p:spPr>
        <p:txBody>
          <a:bodyPr wrap="none" anchor="ctr"/>
          <a:lstStyle/>
          <a:p>
            <a:pPr>
              <a:defRPr/>
            </a:pPr>
            <a:endParaRPr lang="en-US"/>
          </a:p>
        </p:txBody>
      </p:sp>
      <p:sp>
        <p:nvSpPr>
          <p:cNvPr id="2050" name="Text Box 2"/>
          <p:cNvSpPr txBox="1">
            <a:spLocks noChangeArrowheads="1"/>
          </p:cNvSpPr>
          <p:nvPr/>
        </p:nvSpPr>
        <p:spPr bwMode="auto">
          <a:xfrm>
            <a:off x="696913" y="647700"/>
            <a:ext cx="2568575" cy="457200"/>
          </a:xfrm>
          <a:prstGeom prst="rect">
            <a:avLst/>
          </a:prstGeom>
          <a:noFill/>
          <a:ln w="9525">
            <a:noFill/>
            <a:miter lim="800000"/>
            <a:headEnd/>
            <a:tailEnd/>
          </a:ln>
        </p:spPr>
        <p:txBody>
          <a:bodyPr wrap="none" anchor="ctr"/>
          <a:lstStyle/>
          <a:p>
            <a:pPr>
              <a:defRPr/>
            </a:pPr>
            <a:endParaRPr lang="en-US"/>
          </a:p>
        </p:txBody>
      </p:sp>
      <p:sp>
        <p:nvSpPr>
          <p:cNvPr id="2051" name="Text Box 3"/>
          <p:cNvSpPr txBox="1">
            <a:spLocks noChangeArrowheads="1"/>
          </p:cNvSpPr>
          <p:nvPr/>
        </p:nvSpPr>
        <p:spPr bwMode="auto">
          <a:xfrm>
            <a:off x="4051300" y="647700"/>
            <a:ext cx="2568575" cy="457200"/>
          </a:xfrm>
          <a:prstGeom prst="rect">
            <a:avLst/>
          </a:prstGeom>
          <a:noFill/>
          <a:ln w="9525">
            <a:noFill/>
            <a:miter lim="800000"/>
            <a:headEnd/>
            <a:tailEnd/>
          </a:ln>
        </p:spPr>
        <p:txBody>
          <a:bodyPr wrap="none" anchor="ctr"/>
          <a:lstStyle/>
          <a:p>
            <a:pPr>
              <a:defRPr/>
            </a:pPr>
            <a:endParaRPr lang="en-US"/>
          </a:p>
        </p:txBody>
      </p:sp>
      <p:sp>
        <p:nvSpPr>
          <p:cNvPr id="52229" name="Rectangle 4"/>
          <p:cNvSpPr>
            <a:spLocks noGrp="1" noRot="1" noChangeAspect="1" noChangeArrowheads="1" noTextEdit="1"/>
          </p:cNvSpPr>
          <p:nvPr>
            <p:ph type="sldImg"/>
          </p:nvPr>
        </p:nvSpPr>
        <p:spPr bwMode="auto">
          <a:xfrm>
            <a:off x="1581150" y="1268413"/>
            <a:ext cx="4152900" cy="3116262"/>
          </a:xfrm>
          <a:prstGeom prst="rect">
            <a:avLst/>
          </a:prstGeom>
          <a:solidFill>
            <a:srgbClr val="FFFFFF"/>
          </a:solidFill>
          <a:ln w="9525">
            <a:solidFill>
              <a:srgbClr val="000000"/>
            </a:solidFill>
            <a:miter lim="800000"/>
            <a:headEnd/>
            <a:tailEnd/>
          </a:ln>
        </p:spPr>
      </p:sp>
      <p:sp>
        <p:nvSpPr>
          <p:cNvPr id="2053" name="Rectangle 5"/>
          <p:cNvSpPr txBox="1">
            <a:spLocks noGrp="1" noChangeArrowheads="1"/>
          </p:cNvSpPr>
          <p:nvPr>
            <p:ph type="body" idx="1"/>
          </p:nvPr>
        </p:nvSpPr>
        <p:spPr bwMode="auto">
          <a:xfrm>
            <a:off x="1485900" y="4592638"/>
            <a:ext cx="4343400" cy="374173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US" noProof="0"/>
          </a:p>
        </p:txBody>
      </p:sp>
      <p:sp>
        <p:nvSpPr>
          <p:cNvPr id="2054" name="Text Box 6"/>
          <p:cNvSpPr txBox="1">
            <a:spLocks noChangeArrowheads="1"/>
          </p:cNvSpPr>
          <p:nvPr/>
        </p:nvSpPr>
        <p:spPr bwMode="auto">
          <a:xfrm>
            <a:off x="696913" y="8497888"/>
            <a:ext cx="2568575" cy="457200"/>
          </a:xfrm>
          <a:prstGeom prst="rect">
            <a:avLst/>
          </a:prstGeom>
          <a:noFill/>
          <a:ln w="9525">
            <a:noFill/>
            <a:miter lim="800000"/>
            <a:headEnd/>
            <a:tailEnd/>
          </a:ln>
        </p:spPr>
        <p:txBody>
          <a:bodyPr wrap="none" anchor="ctr"/>
          <a:lstStyle/>
          <a:p>
            <a:pPr>
              <a:defRPr/>
            </a:pPr>
            <a:endParaRPr lang="en-US"/>
          </a:p>
        </p:txBody>
      </p:sp>
      <p:sp>
        <p:nvSpPr>
          <p:cNvPr id="2055" name="Text Box 7"/>
          <p:cNvSpPr txBox="1">
            <a:spLocks noChangeArrowheads="1"/>
          </p:cNvSpPr>
          <p:nvPr/>
        </p:nvSpPr>
        <p:spPr bwMode="auto">
          <a:xfrm>
            <a:off x="4051300" y="8537575"/>
            <a:ext cx="2568575" cy="415925"/>
          </a:xfrm>
          <a:prstGeom prst="rect">
            <a:avLst/>
          </a:prstGeom>
          <a:noFill/>
          <a:ln w="9525">
            <a:noFill/>
            <a:miter lim="800000"/>
            <a:headEnd/>
            <a:tailEnd/>
          </a:ln>
        </p:spPr>
        <p:txBody>
          <a:bodyPr lIns="79730" tIns="40032" rIns="79730" bIns="40032" anchor="b">
            <a:spAutoFit/>
          </a:bodyPr>
          <a:lstStyle/>
          <a:p>
            <a:pPr defTabSz="847725" eaLnBrk="1">
              <a:buClr>
                <a:srgbClr val="000000"/>
              </a:buClr>
              <a:buSzPct val="45000"/>
              <a:buFont typeface="StarSymbol" charset="0"/>
              <a:buNone/>
              <a:tabLst>
                <a:tab pos="671513" algn="l"/>
                <a:tab pos="1341438" algn="l"/>
                <a:tab pos="2012950" algn="l"/>
              </a:tabLst>
              <a:defRPr/>
            </a:pPr>
            <a:fld id="{67B215CE-BB42-47AB-860E-C8E663FE40C9}" type="slidenum">
              <a:rPr lang="en-GB" sz="1000">
                <a:solidFill>
                  <a:srgbClr val="000000"/>
                </a:solidFill>
              </a:rPr>
              <a:pPr defTabSz="847725" eaLnBrk="1">
                <a:buClr>
                  <a:srgbClr val="000000"/>
                </a:buClr>
                <a:buSzPct val="45000"/>
                <a:buFont typeface="StarSymbol" charset="0"/>
                <a:buNone/>
                <a:tabLst>
                  <a:tab pos="671513" algn="l"/>
                  <a:tab pos="1341438" algn="l"/>
                  <a:tab pos="2012950" algn="l"/>
                </a:tabLst>
                <a:defRPr/>
              </a:pPr>
              <a:t>‹#›</a:t>
            </a:fld>
            <a:endParaRPr lang="en-GB" sz="1000">
              <a:solidFill>
                <a:srgbClr val="000000"/>
              </a:solidFill>
            </a:endParaRPr>
          </a:p>
        </p:txBody>
      </p:sp>
    </p:spTree>
    <p:extLst>
      <p:ext uri="{BB962C8B-B14F-4D97-AF65-F5344CB8AC3E}">
        <p14:creationId xmlns:p14="http://schemas.microsoft.com/office/powerpoint/2010/main" val="2378301205"/>
      </p:ext>
    </p:extLst>
  </p:cSld>
  <p:clrMap bg1="lt1" tx1="dk1" bg2="lt2" tx2="dk2" accent1="accent1" accent2="accent2" accent3="accent3" accent4="accent4" accent5="accent5" accent6="accent6" hlink="hlink" folHlink="folHlink"/>
  <p:notesStyle>
    <a:lvl1pPr algn="l" defTabSz="645354" rtl="0" eaLnBrk="0" fontAlgn="base" hangingPunct="0">
      <a:spcBef>
        <a:spcPct val="30000"/>
      </a:spcBef>
      <a:spcAft>
        <a:spcPct val="0"/>
      </a:spcAft>
      <a:buClr>
        <a:srgbClr val="000000"/>
      </a:buClr>
      <a:buSzPct val="100000"/>
      <a:buFont typeface="Times New Roman" pitchFamily="18" charset="0"/>
      <a:defRPr sz="1100" kern="1200">
        <a:solidFill>
          <a:srgbClr val="000000"/>
        </a:solidFill>
        <a:latin typeface="Times New Roman" pitchFamily="18" charset="0"/>
        <a:ea typeface="+mn-ea"/>
        <a:cs typeface="+mn-cs"/>
      </a:defRPr>
    </a:lvl1pPr>
    <a:lvl2pPr marL="666723" indent="-256432" algn="l" defTabSz="645354" rtl="0" eaLnBrk="0" fontAlgn="base" hangingPunct="0">
      <a:spcBef>
        <a:spcPct val="30000"/>
      </a:spcBef>
      <a:spcAft>
        <a:spcPct val="0"/>
      </a:spcAft>
      <a:buClr>
        <a:srgbClr val="000000"/>
      </a:buClr>
      <a:buSzPct val="100000"/>
      <a:buFont typeface="Times New Roman" pitchFamily="18" charset="0"/>
      <a:defRPr sz="1100" kern="1200">
        <a:solidFill>
          <a:srgbClr val="000000"/>
        </a:solidFill>
        <a:latin typeface="Times New Roman" pitchFamily="18" charset="0"/>
        <a:ea typeface="+mn-ea"/>
        <a:cs typeface="+mn-cs"/>
      </a:defRPr>
    </a:lvl2pPr>
    <a:lvl3pPr marL="1025728" indent="-205146" algn="l" defTabSz="645354" rtl="0" eaLnBrk="0" fontAlgn="base" hangingPunct="0">
      <a:spcBef>
        <a:spcPct val="30000"/>
      </a:spcBef>
      <a:spcAft>
        <a:spcPct val="0"/>
      </a:spcAft>
      <a:buClr>
        <a:srgbClr val="000000"/>
      </a:buClr>
      <a:buSzPct val="100000"/>
      <a:buFont typeface="Times New Roman" pitchFamily="18" charset="0"/>
      <a:defRPr sz="1100" kern="1200">
        <a:solidFill>
          <a:srgbClr val="000000"/>
        </a:solidFill>
        <a:latin typeface="Times New Roman" pitchFamily="18" charset="0"/>
        <a:ea typeface="+mn-ea"/>
        <a:cs typeface="+mn-cs"/>
      </a:defRPr>
    </a:lvl3pPr>
    <a:lvl4pPr marL="1436019" indent="-205146" algn="l" defTabSz="645354" rtl="0" eaLnBrk="0" fontAlgn="base" hangingPunct="0">
      <a:spcBef>
        <a:spcPct val="30000"/>
      </a:spcBef>
      <a:spcAft>
        <a:spcPct val="0"/>
      </a:spcAft>
      <a:buClr>
        <a:srgbClr val="000000"/>
      </a:buClr>
      <a:buSzPct val="100000"/>
      <a:buFont typeface="Times New Roman" pitchFamily="18" charset="0"/>
      <a:defRPr sz="1100" kern="1200">
        <a:solidFill>
          <a:srgbClr val="000000"/>
        </a:solidFill>
        <a:latin typeface="Times New Roman" pitchFamily="18" charset="0"/>
        <a:ea typeface="+mn-ea"/>
        <a:cs typeface="+mn-cs"/>
      </a:defRPr>
    </a:lvl4pPr>
    <a:lvl5pPr marL="1846311" indent="-205146" algn="l" defTabSz="645354" rtl="0" eaLnBrk="0" fontAlgn="base" hangingPunct="0">
      <a:spcBef>
        <a:spcPct val="30000"/>
      </a:spcBef>
      <a:spcAft>
        <a:spcPct val="0"/>
      </a:spcAft>
      <a:buClr>
        <a:srgbClr val="000000"/>
      </a:buClr>
      <a:buSzPct val="100000"/>
      <a:buFont typeface="Times New Roman" pitchFamily="18" charset="0"/>
      <a:defRPr sz="1100" kern="1200">
        <a:solidFill>
          <a:srgbClr val="000000"/>
        </a:solidFill>
        <a:latin typeface="Times New Roman" pitchFamily="18" charset="0"/>
        <a:ea typeface="+mn-ea"/>
        <a:cs typeface="+mn-cs"/>
      </a:defRPr>
    </a:lvl5pPr>
    <a:lvl6pPr marL="2051456" algn="l" defTabSz="820583" rtl="0" eaLnBrk="1" latinLnBrk="0" hangingPunct="1">
      <a:defRPr sz="1100" kern="1200">
        <a:solidFill>
          <a:schemeClr val="tx1"/>
        </a:solidFill>
        <a:latin typeface="+mn-lt"/>
        <a:ea typeface="+mn-ea"/>
        <a:cs typeface="+mn-cs"/>
      </a:defRPr>
    </a:lvl6pPr>
    <a:lvl7pPr marL="2461748" algn="l" defTabSz="820583" rtl="0" eaLnBrk="1" latinLnBrk="0" hangingPunct="1">
      <a:defRPr sz="1100" kern="1200">
        <a:solidFill>
          <a:schemeClr val="tx1"/>
        </a:solidFill>
        <a:latin typeface="+mn-lt"/>
        <a:ea typeface="+mn-ea"/>
        <a:cs typeface="+mn-cs"/>
      </a:defRPr>
    </a:lvl7pPr>
    <a:lvl8pPr marL="2872039" algn="l" defTabSz="820583" rtl="0" eaLnBrk="1" latinLnBrk="0" hangingPunct="1">
      <a:defRPr sz="1100" kern="1200">
        <a:solidFill>
          <a:schemeClr val="tx1"/>
        </a:solidFill>
        <a:latin typeface="+mn-lt"/>
        <a:ea typeface="+mn-ea"/>
        <a:cs typeface="+mn-cs"/>
      </a:defRPr>
    </a:lvl8pPr>
    <a:lvl9pPr marL="3282330" algn="l" defTabSz="820583"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81150" y="1268413"/>
            <a:ext cx="4152900" cy="3116262"/>
          </a:xfrm>
        </p:spPr>
      </p:sp>
      <p:sp>
        <p:nvSpPr>
          <p:cNvPr id="3" name="Notes Placeholder 2"/>
          <p:cNvSpPr>
            <a:spLocks noGrp="1"/>
          </p:cNvSpPr>
          <p:nvPr>
            <p:ph type="body" idx="1"/>
          </p:nvPr>
        </p:nvSpPr>
        <p:spPr/>
        <p:txBody>
          <a:bodyPr>
            <a:normAutofit/>
          </a:bodyPr>
          <a:lstStyle/>
          <a:p>
            <a:endParaRPr lang="en-US" baseline="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 27 km storage ring,</a:t>
            </a:r>
            <a:r>
              <a:rPr lang="en-US" baseline="0" dirty="0"/>
              <a:t> with a string of very strong magnets laced around it to keep the protons in place</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heart of the</a:t>
            </a:r>
            <a:r>
              <a:rPr lang="en-US" baseline="0" dirty="0"/>
              <a:t> LHC is this unique “double dipole” superconducting magnet, which provides a field of ~ 1000000 times the Earth over bending parts of the 27 km (the orbit is not actually a perfect circle, it has straight sections and bending sections).  This is the big step up in technology</a:t>
            </a:r>
            <a:endParaRPr lang="en-US" dirty="0"/>
          </a:p>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1257300" y="720725"/>
            <a:ext cx="4800600" cy="3600450"/>
          </a:xfrm>
          <a:noFill/>
          <a:ln/>
        </p:spPr>
      </p:sp>
      <p:sp>
        <p:nvSpPr>
          <p:cNvPr id="57347" name="Text Box 3"/>
          <p:cNvSpPr txBox="1">
            <a:spLocks noGrp="1" noChangeArrowheads="1"/>
          </p:cNvSpPr>
          <p:nvPr>
            <p:ph type="body" idx="1"/>
          </p:nvPr>
        </p:nvSpPr>
        <p:spPr>
          <a:noFill/>
          <a:ln/>
        </p:spPr>
        <p:txBody>
          <a:bodyPr/>
          <a:lstStyle/>
          <a:p>
            <a:r>
              <a:rPr lang="en-US" dirty="0"/>
              <a:t>So,</a:t>
            </a:r>
            <a:r>
              <a:rPr lang="en-US" baseline="0" dirty="0"/>
              <a:t> what matters in terms of great stage for discovery?   Here’s the world’s stages of particle physics plotted as a function of average beam energy and luminosity. Basically, if you haven’t seen something, either it is too heavy, so you have a better chance at higher beam energy, or it is too rare a process, which means you have a better chance at higher luminosity.  The LHC comes in up in the top corner, about one order of magnitude in Energy and two in </a:t>
            </a:r>
            <a:r>
              <a:rPr lang="en-US" baseline="0" dirty="0" err="1"/>
              <a:t>Lumi</a:t>
            </a:r>
            <a:r>
              <a:rPr lang="en-US" baseline="0" dirty="0"/>
              <a:t> from the previous frontier at the </a:t>
            </a:r>
            <a:r>
              <a:rPr lang="en-US" baseline="0" dirty="0" err="1"/>
              <a:t>tevatron</a:t>
            </a:r>
            <a:r>
              <a:rPr lang="en-US" baseline="0" dirty="0"/>
              <a:t>, and that is what makes this a great stage – it is the one where we have the reach to discover the </a:t>
            </a:r>
            <a:r>
              <a:rPr lang="en-US" baseline="0" dirty="0" err="1"/>
              <a:t>higgs</a:t>
            </a:r>
            <a:r>
              <a:rPr lang="en-US" baseline="0" dirty="0"/>
              <a:t> anywhere in the mass range.</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What is a detector</a:t>
            </a:r>
            <a:r>
              <a:rPr lang="en-US" baseline="0" dirty="0"/>
              <a:t> – think of a camera taking pictures of every event simultaneously through different filters, to catch different aspects if the same event.  However, the camera is built not to be sensitive to light, but to the particles traversing it (including light), and very fast – we need zillions of events and don’t want to wait forever), very detailed (high resolution for the best measurements) and very sophisticated) 40 MHz * 100 </a:t>
            </a:r>
            <a:r>
              <a:rPr lang="en-US" baseline="0" dirty="0" err="1"/>
              <a:t>Mpix</a:t>
            </a:r>
            <a:r>
              <a:rPr lang="en-US" baseline="0" dirty="0"/>
              <a:t> = 4 </a:t>
            </a:r>
            <a:r>
              <a:rPr lang="en-US" baseline="0" dirty="0" err="1"/>
              <a:t>Tbit</a:t>
            </a:r>
            <a:r>
              <a:rPr lang="en-US" baseline="0" dirty="0"/>
              <a:t>/sec </a:t>
            </a:r>
            <a:r>
              <a:rPr lang="en-US" baseline="0" dirty="0" err="1"/>
              <a:t>og</a:t>
            </a:r>
            <a:r>
              <a:rPr lang="en-US" baseline="0" dirty="0"/>
              <a:t> 500 GB/sec – can’t keep it all!</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A7BF13-268A-4AC4-BA16-9F8CD9FEF196}" type="slidenum">
              <a:rPr lang="en-US"/>
              <a:pPr/>
              <a:t>20</a:t>
            </a:fld>
            <a:endParaRPr lang="en-US"/>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0808634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81150" y="1268413"/>
            <a:ext cx="4152900" cy="3116262"/>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81150" y="1268413"/>
            <a:ext cx="4152900" cy="3116262"/>
          </a:xfrm>
        </p:spPr>
      </p:sp>
      <p:sp>
        <p:nvSpPr>
          <p:cNvPr id="3" name="Notes Placeholder 2"/>
          <p:cNvSpPr>
            <a:spLocks noGrp="1"/>
          </p:cNvSpPr>
          <p:nvPr>
            <p:ph type="body" idx="1"/>
          </p:nvPr>
        </p:nvSpPr>
        <p:spPr/>
        <p:txBody>
          <a:bodyPr>
            <a:normAutofit/>
          </a:bodyPr>
          <a:lstStyle/>
          <a:p>
            <a:r>
              <a:rPr lang="en-US" dirty="0"/>
              <a:t>Here’s a</a:t>
            </a:r>
            <a:r>
              <a:rPr lang="en-US" baseline="0" dirty="0"/>
              <a:t> 30 degree cross section of the detector, showing the signals in each piece.  From inside out</a:t>
            </a:r>
          </a:p>
          <a:p>
            <a:r>
              <a:rPr lang="en-US" baseline="0" dirty="0"/>
              <a:t>Tracker – charged particles – </a:t>
            </a:r>
            <a:r>
              <a:rPr lang="en-US" baseline="0" dirty="0" err="1"/>
              <a:t>muons</a:t>
            </a:r>
            <a:r>
              <a:rPr lang="en-US" baseline="0" dirty="0"/>
              <a:t>, electrons, hadrons, bend according to their momentum, tracker measures the bend </a:t>
            </a:r>
          </a:p>
          <a:p>
            <a:r>
              <a:rPr lang="en-US" baseline="0" dirty="0"/>
              <a:t>Photons, neutrals – nothing in the tracker</a:t>
            </a:r>
          </a:p>
          <a:p>
            <a:endParaRPr lang="en-US" baseline="0" dirty="0"/>
          </a:p>
          <a:p>
            <a:r>
              <a:rPr lang="en-US" baseline="0" dirty="0"/>
              <a:t>Electromagnetic calorimeter – eats photons and electrons, measures energy very well ~ 3%</a:t>
            </a:r>
          </a:p>
          <a:p>
            <a:r>
              <a:rPr lang="en-US" baseline="0" dirty="0" err="1"/>
              <a:t>Hadronic</a:t>
            </a:r>
            <a:r>
              <a:rPr lang="en-US" baseline="0" dirty="0"/>
              <a:t> calorimeter – eats charged and neutral hadrons (“jets”) measures energy pretty well</a:t>
            </a:r>
          </a:p>
          <a:p>
            <a:endParaRPr lang="en-US" baseline="0" dirty="0"/>
          </a:p>
          <a:p>
            <a:r>
              <a:rPr lang="en-US" baseline="0" dirty="0" err="1"/>
              <a:t>Muons</a:t>
            </a:r>
            <a:r>
              <a:rPr lang="en-US" baseline="0" dirty="0"/>
              <a:t> – don’t get eaten!  Make it out to </a:t>
            </a:r>
            <a:r>
              <a:rPr lang="en-US" baseline="0" dirty="0" err="1"/>
              <a:t>muon</a:t>
            </a:r>
            <a:r>
              <a:rPr lang="en-US" baseline="0" dirty="0"/>
              <a:t> chambers, complimentary to tracker bend</a:t>
            </a:r>
          </a:p>
          <a:p>
            <a:endParaRPr lang="en-US" baseline="0" dirty="0"/>
          </a:p>
          <a:p>
            <a:r>
              <a:rPr lang="en-US" baseline="0" dirty="0"/>
              <a:t>Neutrinos – not even see at all – but can sum up everything else and infer their presence -&gt; MET</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49627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Not without pitfalls, however…We teach all students at MIT what happens when you break a magnetic circuit…you get a big spark!  680,000,000/5400 ~ 127,000</a:t>
            </a: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Ended</a:t>
            </a:r>
            <a:r>
              <a:rPr lang="en-US" baseline="0" dirty="0"/>
              <a:t> up with repair and some very careful reassessment!  Cost one year, and downgrade of initial energy to 7 </a:t>
            </a:r>
            <a:r>
              <a:rPr lang="en-US" baseline="0" dirty="0" err="1"/>
              <a:t>TeV</a:t>
            </a:r>
            <a:r>
              <a:rPr lang="en-US" baseline="0" dirty="0"/>
              <a:t> to run with acceptable safety margins. </a:t>
            </a:r>
          </a:p>
          <a:p>
            <a:endParaRPr lang="en-US" baseline="0" dirty="0"/>
          </a:p>
          <a:p>
            <a:r>
              <a:rPr lang="en-US" baseline="0" dirty="0"/>
              <a:t>But now the stage has been up for two years…so move on to the set</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txBox="1">
            <a:spLocks noGrp="1" noChangeArrowheads="1"/>
          </p:cNvSpPr>
          <p:nvPr>
            <p:ph type="body" idx="1"/>
          </p:nvPr>
        </p:nvSpPr>
        <p:spPr>
          <a:noFill/>
          <a:ln/>
        </p:spPr>
        <p:txBody>
          <a:bodyPr wrap="none" lIns="84735" tIns="42367" rIns="84735" bIns="42367" anchor="ctr"/>
          <a:lstStyle/>
          <a:p>
            <a:r>
              <a:rPr lang="en-US" dirty="0"/>
              <a:t>It starts</a:t>
            </a:r>
            <a:r>
              <a:rPr lang="en-US" baseline="0" dirty="0"/>
              <a:t> with the</a:t>
            </a:r>
            <a:r>
              <a:rPr lang="en-US" dirty="0"/>
              <a:t> canonical</a:t>
            </a:r>
            <a:r>
              <a:rPr lang="en-US" baseline="0" dirty="0"/>
              <a:t> periodic table of the subatomic world  - a mandatory graphic we must show depicts the “Standard Model” of physics.  Fermions make up the matter particles – there are quarks, which form hadrons like the proton or the </a:t>
            </a:r>
            <a:r>
              <a:rPr lang="en-US" baseline="0" dirty="0" err="1"/>
              <a:t>pion</a:t>
            </a:r>
            <a:r>
              <a:rPr lang="en-US" baseline="0" dirty="0"/>
              <a:t> via the strong interaction, and leptons, which do not partake in the strong interaction.  Add to that the bosons, the force carriers for the Electromagnetic, Strong, and Weak interactions, and that’s all you need to make up the Standard Model universe.  And there’s beautiful symmetry in this picture – just three copies or flavors of a pair of leptons and a pair of quarks.  </a:t>
            </a:r>
          </a:p>
          <a:p>
            <a:endParaRPr lang="en-US" baseline="0" dirty="0"/>
          </a:p>
          <a:p>
            <a:r>
              <a:rPr lang="en-US" baseline="0" dirty="0"/>
              <a:t>But, when you take a look at the mass spectrum, the symmetry is gone.  Here’s the mass spectrum for just the quarks, listed along the x axis, where the font size is proportional to the mass – no real clear pattern here, which is our first </a:t>
            </a:r>
            <a:r>
              <a:rPr lang="en-US" baseline="0" dirty="0" err="1"/>
              <a:t>quandry</a:t>
            </a:r>
            <a:r>
              <a:rPr lang="en-US" baseline="0" dirty="0"/>
              <a:t> – what’s going on in the particle mass spectrum – why do these things have the mass that they do?</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Let’s introduce our cast.  It is customary</a:t>
            </a:r>
            <a:r>
              <a:rPr lang="en-US" baseline="0" dirty="0"/>
              <a:t> to acknowledge others who play a role in the scientific results one is about to present; however, in the case of experimental particle physics, it takes some explaining.  </a:t>
            </a:r>
          </a:p>
          <a:p>
            <a:endParaRPr lang="en-US" baseline="0" dirty="0"/>
          </a:p>
          <a:p>
            <a:r>
              <a:rPr lang="en-US" dirty="0"/>
              <a:t>You might</a:t>
            </a:r>
            <a:r>
              <a:rPr lang="en-US" baseline="0" dirty="0"/>
              <a:t> be wondering, with good reason, “Why is he showing us a bunch of penguins” – well, particle physicists and penguins have a lot in common.  First, everyone loves penguins.  Second, in a penguin colony there are a lot of penguins, and they all sort of look alike, which is also true of particle physics collaborations.  But the real commonality they share is that a penguin colony is extremely collaborative society, which is necessary to thrive in the extreme environment of Antarctica, and similarly particle physicists are the same way, in order to thrive in the extreme environment of the energy frontier.</a:t>
            </a:r>
          </a:p>
          <a:p>
            <a:endParaRPr lang="en-US" baseline="0" dirty="0"/>
          </a:p>
          <a:p>
            <a:r>
              <a:rPr lang="en-US" baseline="0" dirty="0"/>
              <a:t>So this production has a cast of thousands, as you can see from the list of authors on CMS.  White names are non-US, yellow is the US fraction, something funding agencies are interested in.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07724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a:t>So now you might think it is a little strange to</a:t>
            </a:r>
            <a:r>
              <a:rPr lang="en-US" baseline="0" dirty="0"/>
              <a:t> invent a new particle to fix a problem – “I’m sorry Professor Black, the Wesley Boson ate my </a:t>
            </a:r>
            <a:r>
              <a:rPr lang="en-US" baseline="0" dirty="0" err="1"/>
              <a:t>pset</a:t>
            </a:r>
            <a:r>
              <a:rPr lang="en-US" baseline="0" dirty="0"/>
              <a:t>” but there’s a lot of past examples of exactly this.  One famous one can from Wolfgang Pauli, in a “desperate letter” in 1930.  And though I know many German speakers who sometimes forget, I don’t speak German, so here’s the translation.</a:t>
            </a:r>
          </a:p>
          <a:p>
            <a:endParaRPr lang="en-US" baseline="0" dirty="0"/>
          </a:p>
          <a:p>
            <a:r>
              <a:rPr lang="en-US" baseline="0" dirty="0"/>
              <a:t>He starts off “Dear Radioactive Ladies and Gentlemen”!  The important part is here “ a desperate remedy to save the exchange theorem of statistics and the conservation of energy.  Namely, the possibility that in the nuclei there could exist electrically neutral particles”  Here’s Pauli, inventing the neutrino to fix some theoretical problems.   In fact, of relevance 80 years </a:t>
            </a:r>
            <a:r>
              <a:rPr lang="en-US" baseline="0" dirty="0" err="1"/>
              <a:t>latere</a:t>
            </a:r>
            <a:r>
              <a:rPr lang="en-US" baseline="0" dirty="0"/>
              <a:t>, he comments that the neutrino does not travel at the speed of light - although from the rest of the letter he thinks they travel more slowly, not the opposite. </a:t>
            </a:r>
          </a:p>
          <a:p>
            <a:endParaRPr lang="en-US" baseline="0" dirty="0"/>
          </a:p>
          <a:p>
            <a:r>
              <a:rPr lang="en-US" baseline="0" dirty="0"/>
              <a:t>He is a little circumspect about his postulate and is really asking whether it could be measured, but he is willing to take the risk of at least sending the letter out to think about.  He does not however deliver the letter himself, because he has a dance to go to – so either he is a little nervous about the immediate response or the parties in Zurich are really </a:t>
            </a:r>
            <a:r>
              <a:rPr lang="en-US" baseline="0" dirty="0" err="1"/>
              <a:t>really</a:t>
            </a:r>
            <a:r>
              <a:rPr lang="en-US" baseline="0" dirty="0"/>
              <a:t> good.</a:t>
            </a:r>
          </a:p>
          <a:p>
            <a:endParaRPr lang="en-US" baseline="0" dirty="0"/>
          </a:p>
          <a:p>
            <a:r>
              <a:rPr lang="en-US" baseline="0" dirty="0"/>
              <a:t>The message here is that it is perfectly ok to invent a particle like this, even if it doesn’t get discovered until 26 years later.   </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598477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1257300" y="720725"/>
            <a:ext cx="4800600" cy="3600450"/>
          </a:xfrm>
          <a:noFill/>
          <a:ln/>
        </p:spPr>
      </p:sp>
      <p:sp>
        <p:nvSpPr>
          <p:cNvPr id="59395" name="Text Box 3"/>
          <p:cNvSpPr txBox="1">
            <a:spLocks noGrp="1" noChangeArrowheads="1"/>
          </p:cNvSpPr>
          <p:nvPr>
            <p:ph type="body" idx="1"/>
          </p:nvPr>
        </p:nvSpPr>
        <p:spPr>
          <a:noFill/>
          <a:ln/>
        </p:spPr>
        <p:txBody>
          <a:bodyPr/>
          <a:lstStyle/>
          <a:p>
            <a:r>
              <a:rPr lang="en-US" dirty="0"/>
              <a:t>What else might we find?  Well, there is this problem that all those Standard Model particles only account for 4% of the Energy density of the universe  The other 96% is divided between 73% Dark Energy, which is new and mysterious in that </a:t>
            </a:r>
            <a:r>
              <a:rPr lang="en-US" dirty="0" err="1"/>
              <a:t>noone</a:t>
            </a:r>
            <a:r>
              <a:rPr lang="en-US" dirty="0"/>
              <a:t> really knows what it is, and 23% Dark Matter, which we know interacts gravitationally, but does not give off light  Perhaps at the LHC we may produce new particles, which could be this Dark Matter component we’re looking for.  If it falls</a:t>
            </a:r>
            <a:r>
              <a:rPr lang="en-US" baseline="0" dirty="0"/>
              <a:t> in the right mass range, we also kill a few other birds</a:t>
            </a:r>
            <a:r>
              <a:rPr lang="en-US" dirty="0"/>
              <a:t> with</a:t>
            </a:r>
            <a:r>
              <a:rPr lang="en-US" baseline="0" dirty="0"/>
              <a:t> the same stone, unifying the strong and </a:t>
            </a:r>
            <a:r>
              <a:rPr lang="en-US" baseline="0" dirty="0" err="1"/>
              <a:t>electoweak</a:t>
            </a:r>
            <a:r>
              <a:rPr lang="en-US" baseline="0" dirty="0"/>
              <a:t> forces into the same force at a high energy scale, and it could provide further mechanisms for theoretical problems similar those I was discussing with the Higgs mechanism, which appear at higher energies.  </a:t>
            </a:r>
            <a:endParaRPr lang="en-US" dirty="0"/>
          </a:p>
        </p:txBody>
      </p:sp>
    </p:spTree>
    <p:extLst>
      <p:ext uri="{BB962C8B-B14F-4D97-AF65-F5344CB8AC3E}">
        <p14:creationId xmlns:p14="http://schemas.microsoft.com/office/powerpoint/2010/main" val="37973144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EA6BD9-B140-4418-BF00-84E1B2439525}" type="slidenum">
              <a:rPr lang="en-US"/>
              <a:pPr/>
              <a:t>11</a:t>
            </a:fld>
            <a:endParaRPr lang="en-US"/>
          </a:p>
        </p:txBody>
      </p:sp>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483392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So before</a:t>
            </a:r>
            <a:r>
              <a:rPr lang="en-US" baseline="0" dirty="0"/>
              <a:t> I talk about the accelerators, back to a little physics.  The way we moved charged particles around is with the </a:t>
            </a:r>
            <a:r>
              <a:rPr lang="en-US" baseline="0" dirty="0" err="1"/>
              <a:t>lorentz</a:t>
            </a:r>
            <a:r>
              <a:rPr lang="en-US" baseline="0" dirty="0"/>
              <a:t> force, which has two components</a:t>
            </a:r>
          </a:p>
          <a:p>
            <a:r>
              <a:rPr lang="en-US" baseline="0" dirty="0"/>
              <a:t>First, there’s the electric field, which will accelerate a particle, changing its momentum.  This is used in electricity all the time.  Maybe not so commonly known is that a magnetic field also changes a particle trajectory, but it doesn’t change the magnitude of the momentum, just the direction – it bends the particle into a circular orbit.  As a kid I used to be able to make funny patterns on the TV screen precisely due to this effect.  So we use the magnetic effects to bend particles into a circular orbit.  Of course, from a little math, it’s easy to see both that </a:t>
            </a:r>
          </a:p>
          <a:p>
            <a:r>
              <a:rPr lang="en-US" baseline="0" dirty="0"/>
              <a:t>-at fixed radius, as we increase the momentum we have to increase the magnetic field   and</a:t>
            </a:r>
          </a:p>
          <a:p>
            <a:pPr>
              <a:buFontTx/>
              <a:buChar char="-"/>
            </a:pPr>
            <a:r>
              <a:rPr lang="en-US" baseline="0" dirty="0"/>
              <a:t>For very high energy particles, we want to maximize both B and R.</a:t>
            </a:r>
          </a:p>
          <a:p>
            <a:pPr>
              <a:buFontTx/>
              <a:buChar char="-"/>
            </a:pPr>
            <a:r>
              <a:rPr lang="en-US" baseline="0" dirty="0"/>
              <a:t>So, we have large storage rings</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xfrm>
            <a:off x="1257300" y="720725"/>
            <a:ext cx="4800600" cy="3600450"/>
          </a:xfrm>
          <a:noFill/>
          <a:ln/>
        </p:spPr>
      </p:sp>
      <p:sp>
        <p:nvSpPr>
          <p:cNvPr id="56323" name="Text Box 3"/>
          <p:cNvSpPr txBox="1">
            <a:spLocks noGrp="1" noChangeArrowheads="1"/>
          </p:cNvSpPr>
          <p:nvPr>
            <p:ph type="body" idx="1"/>
          </p:nvPr>
        </p:nvSpPr>
        <p:spPr>
          <a:noFill/>
          <a:ln/>
        </p:spPr>
        <p:txBody>
          <a:bodyPr/>
          <a:lstStyle/>
          <a:p>
            <a:r>
              <a:rPr lang="en-US" dirty="0"/>
              <a:t>Our</a:t>
            </a:r>
            <a:r>
              <a:rPr lang="en-US" baseline="0" dirty="0"/>
              <a:t> stage is</a:t>
            </a:r>
            <a:r>
              <a:rPr lang="en-US" dirty="0"/>
              <a:t> a recycled 27 km ring at a lab called CERN in </a:t>
            </a:r>
            <a:r>
              <a:rPr lang="en-US" dirty="0" err="1"/>
              <a:t>Geneve</a:t>
            </a:r>
            <a:r>
              <a:rPr lang="en-US" dirty="0"/>
              <a:t> Switzerland, possibly because of the proximity of the Alps.</a:t>
            </a:r>
          </a:p>
          <a:p>
            <a:r>
              <a:rPr lang="en-US" dirty="0"/>
              <a:t>This is the location of the Large </a:t>
            </a:r>
            <a:r>
              <a:rPr lang="en-US" dirty="0" err="1"/>
              <a:t>Hadron</a:t>
            </a:r>
            <a:r>
              <a:rPr lang="en-US" dirty="0"/>
              <a:t> Collider, where they will eventually collide protons at 14 </a:t>
            </a:r>
            <a:r>
              <a:rPr lang="en-US" dirty="0" err="1"/>
              <a:t>TeV</a:t>
            </a:r>
            <a:r>
              <a:rPr lang="en-US" dirty="0"/>
              <a:t>, the largest Energy collider ever, starting at one million collisions per second, hopefully reaching one billion collisions per second.</a:t>
            </a:r>
          </a:p>
          <a:p>
            <a:endParaRPr lang="en-US" dirty="0"/>
          </a:p>
          <a:p>
            <a:r>
              <a:rPr lang="en-US" dirty="0"/>
              <a:t>They started out slow, but have been adding more and more particles to the ring which leads</a:t>
            </a:r>
            <a:r>
              <a:rPr lang="en-US" baseline="0" dirty="0"/>
              <a:t> to the increase in data size you’ll see later</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5139540" y="6473643"/>
            <a:ext cx="1441" cy="382919"/>
          </a:xfrm>
          <a:prstGeom prst="rect">
            <a:avLst/>
          </a:prstGeom>
          <a:noFill/>
          <a:ln w="9525">
            <a:noFill/>
            <a:miter lim="800000"/>
            <a:headEnd/>
            <a:tailEnd/>
          </a:ln>
        </p:spPr>
        <p:txBody>
          <a:bodyPr wrap="none" lIns="82058" tIns="41029" rIns="82058" bIns="41029" anchor="ctr"/>
          <a:lstStyle/>
          <a:p>
            <a:pPr>
              <a:defRPr/>
            </a:pPr>
            <a:endParaRPr lang="en-US"/>
          </a:p>
        </p:txBody>
      </p:sp>
      <p:sp>
        <p:nvSpPr>
          <p:cNvPr id="293892" name="Rectangle 4"/>
          <p:cNvSpPr>
            <a:spLocks noGrp="1" noChangeArrowheads="1"/>
          </p:cNvSpPr>
          <p:nvPr>
            <p:ph type="ctrTitle"/>
          </p:nvPr>
        </p:nvSpPr>
        <p:spPr>
          <a:xfrm>
            <a:off x="685657" y="2130528"/>
            <a:ext cx="7772688" cy="1469778"/>
          </a:xfrm>
        </p:spPr>
        <p:txBody>
          <a:bodyPr/>
          <a:lstStyle>
            <a:lvl1pPr>
              <a:defRPr/>
            </a:lvl1pPr>
          </a:lstStyle>
          <a:p>
            <a:r>
              <a:rPr lang="en-US"/>
              <a:t>Click to edit Master title style</a:t>
            </a:r>
          </a:p>
        </p:txBody>
      </p:sp>
      <p:sp>
        <p:nvSpPr>
          <p:cNvPr id="293893" name="Rectangle 5"/>
          <p:cNvSpPr>
            <a:spLocks noGrp="1" noChangeArrowheads="1"/>
          </p:cNvSpPr>
          <p:nvPr>
            <p:ph type="subTitle" idx="1"/>
          </p:nvPr>
        </p:nvSpPr>
        <p:spPr>
          <a:xfrm>
            <a:off x="1371312" y="3886776"/>
            <a:ext cx="6401376" cy="1751929"/>
          </a:xfrm>
        </p:spPr>
        <p:txBody>
          <a:bodyPr/>
          <a:lstStyle>
            <a:lvl1pPr marL="17095" indent="0" algn="ctr">
              <a:buFont typeface="Times New Roman" pitchFamily="18" charset="0"/>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May 27, 2025</a:t>
            </a:r>
            <a:endParaRPr lang="en-US" dirty="0"/>
          </a:p>
        </p:txBody>
      </p:sp>
      <p:sp>
        <p:nvSpPr>
          <p:cNvPr id="5" name="Slide Number Placeholder 4"/>
          <p:cNvSpPr>
            <a:spLocks noGrp="1"/>
          </p:cNvSpPr>
          <p:nvPr>
            <p:ph type="sldNum" sz="quarter" idx="11"/>
          </p:nvPr>
        </p:nvSpPr>
        <p:spPr/>
        <p:txBody>
          <a:bodyPr/>
          <a:lstStyle/>
          <a:p>
            <a:fld id="{8A7F0B31-3059-45DE-9B5A-A019F848CFB0}" type="slidenum">
              <a:rPr lang="en-US" smtClean="0"/>
              <a:pPr/>
              <a:t>‹#›</a:t>
            </a:fld>
            <a:endParaRPr lang="en-US" dirty="0"/>
          </a:p>
        </p:txBody>
      </p:sp>
      <p:sp>
        <p:nvSpPr>
          <p:cNvPr id="6" name="Footer Placeholder 5"/>
          <p:cNvSpPr>
            <a:spLocks noGrp="1"/>
          </p:cNvSpPr>
          <p:nvPr>
            <p:ph type="ftr" sz="quarter" idx="12"/>
          </p:nvPr>
        </p:nvSpPr>
        <p:spPr/>
        <p:txBody>
          <a:bodyPr/>
          <a:lstStyle/>
          <a:p>
            <a:r>
              <a:rPr lang="en-US"/>
              <a:t>PURSUE - FNAL   CMS and the LHC</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84825" y="1020639"/>
            <a:ext cx="4082245" cy="5562408"/>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05356" y="1020639"/>
            <a:ext cx="4083686" cy="5562408"/>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May 27, 2025</a:t>
            </a:r>
            <a:endParaRPr lang="en-US" dirty="0"/>
          </a:p>
        </p:txBody>
      </p:sp>
      <p:sp>
        <p:nvSpPr>
          <p:cNvPr id="6" name="Slide Number Placeholder 5"/>
          <p:cNvSpPr>
            <a:spLocks noGrp="1"/>
          </p:cNvSpPr>
          <p:nvPr>
            <p:ph type="sldNum" sz="quarter" idx="11"/>
          </p:nvPr>
        </p:nvSpPr>
        <p:spPr/>
        <p:txBody>
          <a:bodyPr/>
          <a:lstStyle/>
          <a:p>
            <a:fld id="{8A7F0B31-3059-45DE-9B5A-A019F848CFB0}" type="slidenum">
              <a:rPr lang="en-US" smtClean="0"/>
              <a:pPr/>
              <a:t>‹#›</a:t>
            </a:fld>
            <a:endParaRPr lang="en-US" dirty="0"/>
          </a:p>
        </p:txBody>
      </p:sp>
      <p:sp>
        <p:nvSpPr>
          <p:cNvPr id="7" name="Footer Placeholder 6"/>
          <p:cNvSpPr>
            <a:spLocks noGrp="1"/>
          </p:cNvSpPr>
          <p:nvPr>
            <p:ph type="ftr" sz="quarter" idx="12"/>
          </p:nvPr>
        </p:nvSpPr>
        <p:spPr/>
        <p:txBody>
          <a:bodyPr/>
          <a:lstStyle/>
          <a:p>
            <a:r>
              <a:rPr lang="en-US"/>
              <a:t>PURSUE - FNAL   CMS and the LHC</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Date Placeholder 5"/>
          <p:cNvSpPr>
            <a:spLocks noGrp="1"/>
          </p:cNvSpPr>
          <p:nvPr>
            <p:ph type="dt" sz="half" idx="10"/>
          </p:nvPr>
        </p:nvSpPr>
        <p:spPr/>
        <p:txBody>
          <a:bodyPr/>
          <a:lstStyle/>
          <a:p>
            <a:r>
              <a:rPr lang="en-US"/>
              <a:t>May 27, 2025</a:t>
            </a:r>
            <a:endParaRPr lang="en-US" dirty="0"/>
          </a:p>
        </p:txBody>
      </p:sp>
      <p:sp>
        <p:nvSpPr>
          <p:cNvPr id="7" name="Slide Number Placeholder 6"/>
          <p:cNvSpPr>
            <a:spLocks noGrp="1"/>
          </p:cNvSpPr>
          <p:nvPr>
            <p:ph type="sldNum" sz="quarter" idx="11"/>
          </p:nvPr>
        </p:nvSpPr>
        <p:spPr/>
        <p:txBody>
          <a:bodyPr/>
          <a:lstStyle/>
          <a:p>
            <a:fld id="{8A7F0B31-3059-45DE-9B5A-A019F848CFB0}" type="slidenum">
              <a:rPr lang="en-US" smtClean="0"/>
              <a:pPr/>
              <a:t>‹#›</a:t>
            </a:fld>
            <a:endParaRPr lang="en-US" dirty="0"/>
          </a:p>
        </p:txBody>
      </p:sp>
      <p:sp>
        <p:nvSpPr>
          <p:cNvPr id="8" name="Footer Placeholder 7"/>
          <p:cNvSpPr>
            <a:spLocks noGrp="1"/>
          </p:cNvSpPr>
          <p:nvPr>
            <p:ph type="ftr" sz="quarter" idx="12"/>
          </p:nvPr>
        </p:nvSpPr>
        <p:spPr/>
        <p:txBody>
          <a:bodyPr/>
          <a:lstStyle/>
          <a:p>
            <a:r>
              <a:rPr lang="en-US"/>
              <a:t>PURSUE - FNAL   CMS and the LHC</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May 27, 2025</a:t>
            </a:r>
            <a:endParaRPr lang="en-US" dirty="0"/>
          </a:p>
        </p:txBody>
      </p:sp>
      <p:sp>
        <p:nvSpPr>
          <p:cNvPr id="3" name="Slide Number Placeholder 2"/>
          <p:cNvSpPr>
            <a:spLocks noGrp="1"/>
          </p:cNvSpPr>
          <p:nvPr>
            <p:ph type="sldNum" sz="quarter" idx="11"/>
          </p:nvPr>
        </p:nvSpPr>
        <p:spPr/>
        <p:txBody>
          <a:bodyPr/>
          <a:lstStyle/>
          <a:p>
            <a:fld id="{8A7F0B31-3059-45DE-9B5A-A019F848CFB0}" type="slidenum">
              <a:rPr lang="en-US" smtClean="0"/>
              <a:pPr/>
              <a:t>‹#›</a:t>
            </a:fld>
            <a:endParaRPr lang="en-US" dirty="0"/>
          </a:p>
        </p:txBody>
      </p:sp>
      <p:sp>
        <p:nvSpPr>
          <p:cNvPr id="4" name="Footer Placeholder 3"/>
          <p:cNvSpPr>
            <a:spLocks noGrp="1"/>
          </p:cNvSpPr>
          <p:nvPr>
            <p:ph type="ftr" sz="quarter" idx="12"/>
          </p:nvPr>
        </p:nvSpPr>
        <p:spPr/>
        <p:txBody>
          <a:bodyPr/>
          <a:lstStyle/>
          <a:p>
            <a:r>
              <a:rPr lang="en-US"/>
              <a:t>PURSUE - FNAL   CMS and the LHC</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926" y="4800889"/>
            <a:ext cx="5486688" cy="565742"/>
          </a:xfrm>
        </p:spPr>
        <p:txBody>
          <a:bodyPr anchor="b"/>
          <a:lstStyle>
            <a:lvl1pPr algn="l">
              <a:defRPr sz="1800" b="1"/>
            </a:lvl1pPr>
          </a:lstStyle>
          <a:p>
            <a:r>
              <a:rPr lang="en-US"/>
              <a:t>Click to edit Master title style</a:t>
            </a:r>
          </a:p>
        </p:txBody>
      </p:sp>
      <p:sp>
        <p:nvSpPr>
          <p:cNvPr id="3" name="Picture Placeholder 2"/>
          <p:cNvSpPr>
            <a:spLocks noGrp="1"/>
          </p:cNvSpPr>
          <p:nvPr>
            <p:ph type="pic" idx="1"/>
          </p:nvPr>
        </p:nvSpPr>
        <p:spPr>
          <a:xfrm>
            <a:off x="1791926" y="613248"/>
            <a:ext cx="5486688" cy="4114224"/>
          </a:xfrm>
        </p:spPr>
        <p:txBody>
          <a:bodyPr/>
          <a:lstStyle>
            <a:lvl1pPr marL="0" indent="0">
              <a:buNone/>
              <a:defRPr sz="2900"/>
            </a:lvl1pPr>
            <a:lvl2pPr marL="410291" indent="0">
              <a:buNone/>
              <a:defRPr sz="2500"/>
            </a:lvl2pPr>
            <a:lvl3pPr marL="820583" indent="0">
              <a:buNone/>
              <a:defRPr sz="2200"/>
            </a:lvl3pPr>
            <a:lvl4pPr marL="1230874" indent="0">
              <a:buNone/>
              <a:defRPr sz="1800"/>
            </a:lvl4pPr>
            <a:lvl5pPr marL="1641165" indent="0">
              <a:buNone/>
              <a:defRPr sz="1800"/>
            </a:lvl5pPr>
            <a:lvl6pPr marL="2051456" indent="0">
              <a:buNone/>
              <a:defRPr sz="1800"/>
            </a:lvl6pPr>
            <a:lvl7pPr marL="2461748" indent="0">
              <a:buNone/>
              <a:defRPr sz="1800"/>
            </a:lvl7pPr>
            <a:lvl8pPr marL="2872039" indent="0">
              <a:buNone/>
              <a:defRPr sz="1800"/>
            </a:lvl8pPr>
            <a:lvl9pPr marL="3282330" indent="0">
              <a:buNone/>
              <a:defRPr sz="1800"/>
            </a:lvl9pPr>
          </a:lstStyle>
          <a:p>
            <a:pPr lvl="0"/>
            <a:endParaRPr lang="en-US" noProof="0"/>
          </a:p>
        </p:txBody>
      </p:sp>
      <p:sp>
        <p:nvSpPr>
          <p:cNvPr id="4" name="Text Placeholder 3"/>
          <p:cNvSpPr>
            <a:spLocks noGrp="1"/>
          </p:cNvSpPr>
          <p:nvPr>
            <p:ph type="body" sz="half" idx="2"/>
          </p:nvPr>
        </p:nvSpPr>
        <p:spPr>
          <a:xfrm>
            <a:off x="1791926" y="5366629"/>
            <a:ext cx="5486688" cy="806146"/>
          </a:xfrm>
        </p:spPr>
        <p:txBody>
          <a:bodyPr/>
          <a:lstStyle>
            <a:lvl1pPr marL="0" indent="0">
              <a:buNone/>
              <a:defRPr sz="1300"/>
            </a:lvl1pPr>
            <a:lvl2pPr marL="410291" indent="0">
              <a:buNone/>
              <a:defRPr sz="1100"/>
            </a:lvl2pPr>
            <a:lvl3pPr marL="820583" indent="0">
              <a:buNone/>
              <a:defRPr sz="900"/>
            </a:lvl3pPr>
            <a:lvl4pPr marL="1230874" indent="0">
              <a:buNone/>
              <a:defRPr sz="800"/>
            </a:lvl4pPr>
            <a:lvl5pPr marL="1641165" indent="0">
              <a:buNone/>
              <a:defRPr sz="800"/>
            </a:lvl5pPr>
            <a:lvl6pPr marL="2051456" indent="0">
              <a:buNone/>
              <a:defRPr sz="800"/>
            </a:lvl6pPr>
            <a:lvl7pPr marL="2461748" indent="0">
              <a:buNone/>
              <a:defRPr sz="800"/>
            </a:lvl7pPr>
            <a:lvl8pPr marL="2872039" indent="0">
              <a:buNone/>
              <a:defRPr sz="800"/>
            </a:lvl8pPr>
            <a:lvl9pPr marL="3282330"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May 27, 2025</a:t>
            </a:r>
            <a:endParaRPr lang="en-US" dirty="0"/>
          </a:p>
        </p:txBody>
      </p:sp>
      <p:sp>
        <p:nvSpPr>
          <p:cNvPr id="6" name="Slide Number Placeholder 5"/>
          <p:cNvSpPr>
            <a:spLocks noGrp="1"/>
          </p:cNvSpPr>
          <p:nvPr>
            <p:ph type="sldNum" sz="quarter" idx="11"/>
          </p:nvPr>
        </p:nvSpPr>
        <p:spPr/>
        <p:txBody>
          <a:bodyPr/>
          <a:lstStyle/>
          <a:p>
            <a:fld id="{8A7F0B31-3059-45DE-9B5A-A019F848CFB0}" type="slidenum">
              <a:rPr lang="en-US" smtClean="0"/>
              <a:pPr/>
              <a:t>‹#›</a:t>
            </a:fld>
            <a:endParaRPr lang="en-US" dirty="0"/>
          </a:p>
        </p:txBody>
      </p:sp>
      <p:sp>
        <p:nvSpPr>
          <p:cNvPr id="7" name="Footer Placeholder 6"/>
          <p:cNvSpPr>
            <a:spLocks noGrp="1"/>
          </p:cNvSpPr>
          <p:nvPr>
            <p:ph type="ftr" sz="quarter" idx="12"/>
          </p:nvPr>
        </p:nvSpPr>
        <p:spPr/>
        <p:txBody>
          <a:bodyPr/>
          <a:lstStyle/>
          <a:p>
            <a:r>
              <a:rPr lang="en-US"/>
              <a:t>PURSUE - FNAL   CMS and the LHC</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May 27, 2025</a:t>
            </a:r>
            <a:endParaRPr lang="en-US" dirty="0"/>
          </a:p>
        </p:txBody>
      </p:sp>
      <p:sp>
        <p:nvSpPr>
          <p:cNvPr id="5" name="Slide Number Placeholder 4"/>
          <p:cNvSpPr>
            <a:spLocks noGrp="1"/>
          </p:cNvSpPr>
          <p:nvPr>
            <p:ph type="sldNum" sz="quarter" idx="11"/>
          </p:nvPr>
        </p:nvSpPr>
        <p:spPr/>
        <p:txBody>
          <a:bodyPr/>
          <a:lstStyle/>
          <a:p>
            <a:fld id="{8A7F0B31-3059-45DE-9B5A-A019F848CFB0}" type="slidenum">
              <a:rPr lang="en-US" smtClean="0"/>
              <a:pPr/>
              <a:t>‹#›</a:t>
            </a:fld>
            <a:endParaRPr lang="en-US" dirty="0"/>
          </a:p>
        </p:txBody>
      </p:sp>
      <p:sp>
        <p:nvSpPr>
          <p:cNvPr id="6" name="Footer Placeholder 5"/>
          <p:cNvSpPr>
            <a:spLocks noGrp="1"/>
          </p:cNvSpPr>
          <p:nvPr>
            <p:ph type="ftr" sz="quarter" idx="12"/>
          </p:nvPr>
        </p:nvSpPr>
        <p:spPr/>
        <p:txBody>
          <a:bodyPr/>
          <a:lstStyle/>
          <a:p>
            <a:r>
              <a:rPr lang="en-US"/>
              <a:t>PURSUE - FNAL   CMS and the LHC</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13345" y="90692"/>
            <a:ext cx="2075695" cy="649235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84825" y="90692"/>
            <a:ext cx="6090238" cy="64923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May 27, 2025</a:t>
            </a:r>
            <a:endParaRPr lang="en-US" dirty="0"/>
          </a:p>
        </p:txBody>
      </p:sp>
      <p:sp>
        <p:nvSpPr>
          <p:cNvPr id="5" name="Slide Number Placeholder 4"/>
          <p:cNvSpPr>
            <a:spLocks noGrp="1"/>
          </p:cNvSpPr>
          <p:nvPr>
            <p:ph type="sldNum" sz="quarter" idx="11"/>
          </p:nvPr>
        </p:nvSpPr>
        <p:spPr/>
        <p:txBody>
          <a:bodyPr/>
          <a:lstStyle/>
          <a:p>
            <a:fld id="{8A7F0B31-3059-45DE-9B5A-A019F848CFB0}" type="slidenum">
              <a:rPr lang="en-US" smtClean="0"/>
              <a:pPr/>
              <a:t>‹#›</a:t>
            </a:fld>
            <a:endParaRPr lang="en-US" dirty="0"/>
          </a:p>
        </p:txBody>
      </p:sp>
      <p:sp>
        <p:nvSpPr>
          <p:cNvPr id="6" name="Footer Placeholder 5"/>
          <p:cNvSpPr>
            <a:spLocks noGrp="1"/>
          </p:cNvSpPr>
          <p:nvPr>
            <p:ph type="ftr" sz="quarter" idx="12"/>
          </p:nvPr>
        </p:nvSpPr>
        <p:spPr/>
        <p:txBody>
          <a:bodyPr/>
          <a:lstStyle/>
          <a:p>
            <a:r>
              <a:rPr lang="en-US"/>
              <a:t>PURSUE - FNAL   CMS and the LHC</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May 27, 2025</a:t>
            </a:r>
            <a:endParaRPr lang="en-US" dirty="0"/>
          </a:p>
        </p:txBody>
      </p:sp>
      <p:sp>
        <p:nvSpPr>
          <p:cNvPr id="5" name="Slide Number Placeholder 4"/>
          <p:cNvSpPr>
            <a:spLocks noGrp="1"/>
          </p:cNvSpPr>
          <p:nvPr>
            <p:ph type="sldNum" sz="quarter" idx="11"/>
          </p:nvPr>
        </p:nvSpPr>
        <p:spPr/>
        <p:txBody>
          <a:bodyPr/>
          <a:lstStyle/>
          <a:p>
            <a:fld id="{8A7F0B31-3059-45DE-9B5A-A019F848CFB0}" type="slidenum">
              <a:rPr lang="en-US" smtClean="0"/>
              <a:pPr/>
              <a:t>‹#›</a:t>
            </a:fld>
            <a:endParaRPr lang="en-US" dirty="0"/>
          </a:p>
        </p:txBody>
      </p:sp>
      <p:sp>
        <p:nvSpPr>
          <p:cNvPr id="6" name="Footer Placeholder 5"/>
          <p:cNvSpPr>
            <a:spLocks noGrp="1"/>
          </p:cNvSpPr>
          <p:nvPr>
            <p:ph type="ftr" sz="quarter" idx="12"/>
          </p:nvPr>
        </p:nvSpPr>
        <p:spPr/>
        <p:txBody>
          <a:bodyPr/>
          <a:lstStyle/>
          <a:p>
            <a:r>
              <a:rPr lang="en-US"/>
              <a:t>PURSUE - FNAL   CMS and the LHC</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84825" y="1020639"/>
            <a:ext cx="4082245" cy="5562408"/>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05356" y="1020639"/>
            <a:ext cx="4083686" cy="5562408"/>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May 27, 2025</a:t>
            </a:r>
          </a:p>
        </p:txBody>
      </p:sp>
      <p:sp>
        <p:nvSpPr>
          <p:cNvPr id="6" name="Slide Number Placeholder 5"/>
          <p:cNvSpPr>
            <a:spLocks noGrp="1"/>
          </p:cNvSpPr>
          <p:nvPr>
            <p:ph type="sldNum" sz="quarter" idx="11"/>
          </p:nvPr>
        </p:nvSpPr>
        <p:spPr/>
        <p:txBody>
          <a:bodyPr/>
          <a:lstStyle/>
          <a:p>
            <a:fld id="{8A7F0B31-3059-45DE-9B5A-A019F848CFB0}" type="slidenum">
              <a:rPr lang="en-US" smtClean="0"/>
              <a:pPr/>
              <a:t>‹#›</a:t>
            </a:fld>
            <a:endParaRPr lang="en-US" dirty="0"/>
          </a:p>
        </p:txBody>
      </p:sp>
      <p:sp>
        <p:nvSpPr>
          <p:cNvPr id="7" name="Footer Placeholder 6"/>
          <p:cNvSpPr>
            <a:spLocks noGrp="1"/>
          </p:cNvSpPr>
          <p:nvPr>
            <p:ph type="ftr" sz="quarter" idx="12"/>
          </p:nvPr>
        </p:nvSpPr>
        <p:spPr/>
        <p:txBody>
          <a:bodyPr/>
          <a:lstStyle/>
          <a:p>
            <a:r>
              <a:rPr lang="en-US"/>
              <a:t>PURSUE - FNAL   CMS and the LHC</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Date Placeholder 5"/>
          <p:cNvSpPr>
            <a:spLocks noGrp="1"/>
          </p:cNvSpPr>
          <p:nvPr>
            <p:ph type="dt" sz="half" idx="10"/>
          </p:nvPr>
        </p:nvSpPr>
        <p:spPr/>
        <p:txBody>
          <a:bodyPr/>
          <a:lstStyle/>
          <a:p>
            <a:r>
              <a:rPr lang="en-US"/>
              <a:t>May 27, 2025</a:t>
            </a:r>
          </a:p>
        </p:txBody>
      </p:sp>
      <p:sp>
        <p:nvSpPr>
          <p:cNvPr id="7" name="Slide Number Placeholder 6"/>
          <p:cNvSpPr>
            <a:spLocks noGrp="1"/>
          </p:cNvSpPr>
          <p:nvPr>
            <p:ph type="sldNum" sz="quarter" idx="11"/>
          </p:nvPr>
        </p:nvSpPr>
        <p:spPr/>
        <p:txBody>
          <a:bodyPr/>
          <a:lstStyle/>
          <a:p>
            <a:fld id="{8A7F0B31-3059-45DE-9B5A-A019F848CFB0}" type="slidenum">
              <a:rPr lang="en-US" smtClean="0"/>
              <a:pPr/>
              <a:t>‹#›</a:t>
            </a:fld>
            <a:endParaRPr lang="en-US" dirty="0"/>
          </a:p>
        </p:txBody>
      </p:sp>
      <p:sp>
        <p:nvSpPr>
          <p:cNvPr id="8" name="Footer Placeholder 7"/>
          <p:cNvSpPr>
            <a:spLocks noGrp="1"/>
          </p:cNvSpPr>
          <p:nvPr>
            <p:ph type="ftr" sz="quarter" idx="12"/>
          </p:nvPr>
        </p:nvSpPr>
        <p:spPr/>
        <p:txBody>
          <a:bodyPr/>
          <a:lstStyle/>
          <a:p>
            <a:r>
              <a:rPr lang="en-US"/>
              <a:t>PURSUE - FNAL   CMS and the LHC</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May 27, 2025</a:t>
            </a:r>
          </a:p>
        </p:txBody>
      </p:sp>
      <p:sp>
        <p:nvSpPr>
          <p:cNvPr id="3" name="Slide Number Placeholder 2"/>
          <p:cNvSpPr>
            <a:spLocks noGrp="1"/>
          </p:cNvSpPr>
          <p:nvPr>
            <p:ph type="sldNum" sz="quarter" idx="11"/>
          </p:nvPr>
        </p:nvSpPr>
        <p:spPr/>
        <p:txBody>
          <a:bodyPr/>
          <a:lstStyle/>
          <a:p>
            <a:fld id="{8A7F0B31-3059-45DE-9B5A-A019F848CFB0}" type="slidenum">
              <a:rPr lang="en-US" smtClean="0"/>
              <a:pPr/>
              <a:t>‹#›</a:t>
            </a:fld>
            <a:endParaRPr lang="en-US" dirty="0"/>
          </a:p>
        </p:txBody>
      </p:sp>
      <p:sp>
        <p:nvSpPr>
          <p:cNvPr id="4" name="Footer Placeholder 3"/>
          <p:cNvSpPr>
            <a:spLocks noGrp="1"/>
          </p:cNvSpPr>
          <p:nvPr>
            <p:ph type="ftr" sz="quarter" idx="12"/>
          </p:nvPr>
        </p:nvSpPr>
        <p:spPr/>
        <p:txBody>
          <a:bodyPr/>
          <a:lstStyle/>
          <a:p>
            <a:r>
              <a:rPr lang="en-US"/>
              <a:t>PURSUE - FNAL   CMS and the LHC</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926" y="4800889"/>
            <a:ext cx="5486688" cy="565742"/>
          </a:xfrm>
        </p:spPr>
        <p:txBody>
          <a:bodyPr anchor="b"/>
          <a:lstStyle>
            <a:lvl1pPr algn="l">
              <a:defRPr sz="1800" b="1"/>
            </a:lvl1pPr>
          </a:lstStyle>
          <a:p>
            <a:r>
              <a:rPr lang="en-US"/>
              <a:t>Click to edit Master title style</a:t>
            </a:r>
          </a:p>
        </p:txBody>
      </p:sp>
      <p:sp>
        <p:nvSpPr>
          <p:cNvPr id="3" name="Picture Placeholder 2"/>
          <p:cNvSpPr>
            <a:spLocks noGrp="1"/>
          </p:cNvSpPr>
          <p:nvPr>
            <p:ph type="pic" idx="1"/>
          </p:nvPr>
        </p:nvSpPr>
        <p:spPr>
          <a:xfrm>
            <a:off x="1791926" y="613248"/>
            <a:ext cx="5486688" cy="4114224"/>
          </a:xfrm>
        </p:spPr>
        <p:txBody>
          <a:bodyPr/>
          <a:lstStyle>
            <a:lvl1pPr marL="0" indent="0">
              <a:buNone/>
              <a:defRPr sz="2900"/>
            </a:lvl1pPr>
            <a:lvl2pPr marL="410291" indent="0">
              <a:buNone/>
              <a:defRPr sz="2500"/>
            </a:lvl2pPr>
            <a:lvl3pPr marL="820583" indent="0">
              <a:buNone/>
              <a:defRPr sz="2200"/>
            </a:lvl3pPr>
            <a:lvl4pPr marL="1230874" indent="0">
              <a:buNone/>
              <a:defRPr sz="1800"/>
            </a:lvl4pPr>
            <a:lvl5pPr marL="1641165" indent="0">
              <a:buNone/>
              <a:defRPr sz="1800"/>
            </a:lvl5pPr>
            <a:lvl6pPr marL="2051456" indent="0">
              <a:buNone/>
              <a:defRPr sz="1800"/>
            </a:lvl6pPr>
            <a:lvl7pPr marL="2461748" indent="0">
              <a:buNone/>
              <a:defRPr sz="1800"/>
            </a:lvl7pPr>
            <a:lvl8pPr marL="2872039" indent="0">
              <a:buNone/>
              <a:defRPr sz="1800"/>
            </a:lvl8pPr>
            <a:lvl9pPr marL="3282330" indent="0">
              <a:buNone/>
              <a:defRPr sz="1800"/>
            </a:lvl9pPr>
          </a:lstStyle>
          <a:p>
            <a:pPr lvl="0"/>
            <a:endParaRPr lang="en-US" noProof="0"/>
          </a:p>
        </p:txBody>
      </p:sp>
      <p:sp>
        <p:nvSpPr>
          <p:cNvPr id="4" name="Text Placeholder 3"/>
          <p:cNvSpPr>
            <a:spLocks noGrp="1"/>
          </p:cNvSpPr>
          <p:nvPr>
            <p:ph type="body" sz="half" idx="2"/>
          </p:nvPr>
        </p:nvSpPr>
        <p:spPr>
          <a:xfrm>
            <a:off x="1791926" y="5366629"/>
            <a:ext cx="5486688" cy="806146"/>
          </a:xfrm>
        </p:spPr>
        <p:txBody>
          <a:bodyPr/>
          <a:lstStyle>
            <a:lvl1pPr marL="0" indent="0">
              <a:buNone/>
              <a:defRPr sz="1300"/>
            </a:lvl1pPr>
            <a:lvl2pPr marL="410291" indent="0">
              <a:buNone/>
              <a:defRPr sz="1100"/>
            </a:lvl2pPr>
            <a:lvl3pPr marL="820583" indent="0">
              <a:buNone/>
              <a:defRPr sz="900"/>
            </a:lvl3pPr>
            <a:lvl4pPr marL="1230874" indent="0">
              <a:buNone/>
              <a:defRPr sz="800"/>
            </a:lvl4pPr>
            <a:lvl5pPr marL="1641165" indent="0">
              <a:buNone/>
              <a:defRPr sz="800"/>
            </a:lvl5pPr>
            <a:lvl6pPr marL="2051456" indent="0">
              <a:buNone/>
              <a:defRPr sz="800"/>
            </a:lvl6pPr>
            <a:lvl7pPr marL="2461748" indent="0">
              <a:buNone/>
              <a:defRPr sz="800"/>
            </a:lvl7pPr>
            <a:lvl8pPr marL="2872039" indent="0">
              <a:buNone/>
              <a:defRPr sz="800"/>
            </a:lvl8pPr>
            <a:lvl9pPr marL="3282330"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May 27, 2025</a:t>
            </a:r>
          </a:p>
        </p:txBody>
      </p:sp>
      <p:sp>
        <p:nvSpPr>
          <p:cNvPr id="6" name="Slide Number Placeholder 5"/>
          <p:cNvSpPr>
            <a:spLocks noGrp="1"/>
          </p:cNvSpPr>
          <p:nvPr>
            <p:ph type="sldNum" sz="quarter" idx="11"/>
          </p:nvPr>
        </p:nvSpPr>
        <p:spPr/>
        <p:txBody>
          <a:bodyPr/>
          <a:lstStyle/>
          <a:p>
            <a:fld id="{8A7F0B31-3059-45DE-9B5A-A019F848CFB0}" type="slidenum">
              <a:rPr lang="en-US" smtClean="0"/>
              <a:pPr/>
              <a:t>‹#›</a:t>
            </a:fld>
            <a:endParaRPr lang="en-US" dirty="0"/>
          </a:p>
        </p:txBody>
      </p:sp>
      <p:sp>
        <p:nvSpPr>
          <p:cNvPr id="7" name="Footer Placeholder 6"/>
          <p:cNvSpPr>
            <a:spLocks noGrp="1"/>
          </p:cNvSpPr>
          <p:nvPr>
            <p:ph type="ftr" sz="quarter" idx="12"/>
          </p:nvPr>
        </p:nvSpPr>
        <p:spPr/>
        <p:txBody>
          <a:bodyPr/>
          <a:lstStyle/>
          <a:p>
            <a:r>
              <a:rPr lang="en-US"/>
              <a:t>PURSUE - FNAL   CMS and the LHC</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May 27, 2025</a:t>
            </a:r>
          </a:p>
        </p:txBody>
      </p:sp>
      <p:sp>
        <p:nvSpPr>
          <p:cNvPr id="5" name="Slide Number Placeholder 4"/>
          <p:cNvSpPr>
            <a:spLocks noGrp="1"/>
          </p:cNvSpPr>
          <p:nvPr>
            <p:ph type="sldNum" sz="quarter" idx="11"/>
          </p:nvPr>
        </p:nvSpPr>
        <p:spPr/>
        <p:txBody>
          <a:bodyPr/>
          <a:lstStyle/>
          <a:p>
            <a:fld id="{8A7F0B31-3059-45DE-9B5A-A019F848CFB0}" type="slidenum">
              <a:rPr lang="en-US" smtClean="0"/>
              <a:pPr/>
              <a:t>‹#›</a:t>
            </a:fld>
            <a:endParaRPr lang="en-US" dirty="0"/>
          </a:p>
        </p:txBody>
      </p:sp>
      <p:sp>
        <p:nvSpPr>
          <p:cNvPr id="6" name="Footer Placeholder 5"/>
          <p:cNvSpPr>
            <a:spLocks noGrp="1"/>
          </p:cNvSpPr>
          <p:nvPr>
            <p:ph type="ftr" sz="quarter" idx="12"/>
          </p:nvPr>
        </p:nvSpPr>
        <p:spPr/>
        <p:txBody>
          <a:bodyPr/>
          <a:lstStyle/>
          <a:p>
            <a:r>
              <a:rPr lang="en-US"/>
              <a:t>PURSUE - FNAL   CMS and the LHC</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13345" y="90692"/>
            <a:ext cx="2075695" cy="649235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84825" y="90692"/>
            <a:ext cx="6090238" cy="64923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May 27, 2025</a:t>
            </a:r>
          </a:p>
        </p:txBody>
      </p:sp>
      <p:sp>
        <p:nvSpPr>
          <p:cNvPr id="5" name="Slide Number Placeholder 4"/>
          <p:cNvSpPr>
            <a:spLocks noGrp="1"/>
          </p:cNvSpPr>
          <p:nvPr>
            <p:ph type="sldNum" sz="quarter" idx="11"/>
          </p:nvPr>
        </p:nvSpPr>
        <p:spPr/>
        <p:txBody>
          <a:bodyPr/>
          <a:lstStyle/>
          <a:p>
            <a:fld id="{8A7F0B31-3059-45DE-9B5A-A019F848CFB0}" type="slidenum">
              <a:rPr lang="en-US" smtClean="0"/>
              <a:pPr/>
              <a:t>‹#›</a:t>
            </a:fld>
            <a:endParaRPr lang="en-US" dirty="0"/>
          </a:p>
        </p:txBody>
      </p:sp>
      <p:sp>
        <p:nvSpPr>
          <p:cNvPr id="6" name="Footer Placeholder 5"/>
          <p:cNvSpPr>
            <a:spLocks noGrp="1"/>
          </p:cNvSpPr>
          <p:nvPr>
            <p:ph type="ftr" sz="quarter" idx="12"/>
          </p:nvPr>
        </p:nvSpPr>
        <p:spPr/>
        <p:txBody>
          <a:bodyPr/>
          <a:lstStyle/>
          <a:p>
            <a:r>
              <a:rPr lang="en-US"/>
              <a:t>PURSUE - FNAL   CMS and the LHC</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5139540" y="6473643"/>
            <a:ext cx="1441" cy="382919"/>
          </a:xfrm>
          <a:prstGeom prst="rect">
            <a:avLst/>
          </a:prstGeom>
          <a:noFill/>
          <a:ln w="9525">
            <a:noFill/>
            <a:miter lim="800000"/>
            <a:headEnd/>
            <a:tailEnd/>
          </a:ln>
        </p:spPr>
        <p:txBody>
          <a:bodyPr wrap="none" lIns="82058" tIns="41029" rIns="82058" bIns="41029" anchor="ctr"/>
          <a:lstStyle/>
          <a:p>
            <a:pPr>
              <a:defRPr/>
            </a:pPr>
            <a:endParaRPr lang="en-US"/>
          </a:p>
        </p:txBody>
      </p:sp>
      <p:sp>
        <p:nvSpPr>
          <p:cNvPr id="293892" name="Rectangle 4"/>
          <p:cNvSpPr>
            <a:spLocks noGrp="1" noChangeArrowheads="1"/>
          </p:cNvSpPr>
          <p:nvPr>
            <p:ph type="ctrTitle"/>
          </p:nvPr>
        </p:nvSpPr>
        <p:spPr>
          <a:xfrm>
            <a:off x="685657" y="2130528"/>
            <a:ext cx="7772688" cy="1469778"/>
          </a:xfrm>
        </p:spPr>
        <p:txBody>
          <a:bodyPr/>
          <a:lstStyle>
            <a:lvl1pPr>
              <a:defRPr/>
            </a:lvl1pPr>
          </a:lstStyle>
          <a:p>
            <a:r>
              <a:rPr lang="en-US"/>
              <a:t>Click to edit Master title style</a:t>
            </a:r>
          </a:p>
        </p:txBody>
      </p:sp>
      <p:sp>
        <p:nvSpPr>
          <p:cNvPr id="293893" name="Rectangle 5"/>
          <p:cNvSpPr>
            <a:spLocks noGrp="1" noChangeArrowheads="1"/>
          </p:cNvSpPr>
          <p:nvPr>
            <p:ph type="subTitle" idx="1"/>
          </p:nvPr>
        </p:nvSpPr>
        <p:spPr>
          <a:xfrm>
            <a:off x="1371312" y="3886776"/>
            <a:ext cx="6401376" cy="1751929"/>
          </a:xfrm>
        </p:spPr>
        <p:txBody>
          <a:bodyPr/>
          <a:lstStyle>
            <a:lvl1pPr marL="17095" indent="0" algn="ctr">
              <a:buFont typeface="Times New Roman" pitchFamily="18" charset="0"/>
              <a:buNone/>
              <a:defRPr/>
            </a:lvl1pPr>
          </a:lstStyle>
          <a:p>
            <a:r>
              <a:rPr lang="en-US"/>
              <a:t>Click to edit Master subtitle style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66"/>
            </a:gs>
            <a:gs pos="100000">
              <a:srgbClr val="000000"/>
            </a:gs>
          </a:gsLst>
          <a:lin ang="10800000" scaled="1"/>
        </a:gradFill>
        <a:effectLst/>
      </p:bgPr>
    </p:bg>
    <p:spTree>
      <p:nvGrpSpPr>
        <p:cNvPr id="1" name=""/>
        <p:cNvGrpSpPr/>
        <p:nvPr/>
      </p:nvGrpSpPr>
      <p:grpSpPr>
        <a:xfrm>
          <a:off x="0" y="0"/>
          <a:ext cx="0" cy="0"/>
          <a:chOff x="0" y="0"/>
          <a:chExt cx="0" cy="0"/>
        </a:xfrm>
      </p:grpSpPr>
      <p:sp>
        <p:nvSpPr>
          <p:cNvPr id="1025" name="Text Box 1"/>
          <p:cNvSpPr txBox="1">
            <a:spLocks noChangeArrowheads="1"/>
          </p:cNvSpPr>
          <p:nvPr/>
        </p:nvSpPr>
        <p:spPr bwMode="auto">
          <a:xfrm>
            <a:off x="5139540" y="6473643"/>
            <a:ext cx="1441" cy="382919"/>
          </a:xfrm>
          <a:prstGeom prst="rect">
            <a:avLst/>
          </a:prstGeom>
          <a:noFill/>
          <a:ln w="9525">
            <a:noFill/>
            <a:miter lim="800000"/>
            <a:headEnd/>
            <a:tailEnd/>
          </a:ln>
        </p:spPr>
        <p:txBody>
          <a:bodyPr wrap="none" lIns="82058" tIns="41029" rIns="82058" bIns="41029" anchor="ctr"/>
          <a:lstStyle/>
          <a:p>
            <a:pPr>
              <a:defRPr/>
            </a:pPr>
            <a:endParaRPr lang="en-US"/>
          </a:p>
        </p:txBody>
      </p:sp>
      <p:sp>
        <p:nvSpPr>
          <p:cNvPr id="13316" name="Rectangle 3"/>
          <p:cNvSpPr>
            <a:spLocks noGrp="1" noChangeArrowheads="1"/>
          </p:cNvSpPr>
          <p:nvPr>
            <p:ph type="title"/>
          </p:nvPr>
        </p:nvSpPr>
        <p:spPr bwMode="auto">
          <a:xfrm>
            <a:off x="688538" y="90693"/>
            <a:ext cx="7709308" cy="872366"/>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13317" name="Rectangle 4"/>
          <p:cNvSpPr>
            <a:spLocks noGrp="1" noChangeArrowheads="1"/>
          </p:cNvSpPr>
          <p:nvPr>
            <p:ph type="body" idx="1"/>
          </p:nvPr>
        </p:nvSpPr>
        <p:spPr bwMode="auto">
          <a:xfrm>
            <a:off x="584824" y="1020639"/>
            <a:ext cx="8304216" cy="556240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5" name="Date Placeholder 4"/>
          <p:cNvSpPr>
            <a:spLocks noGrp="1"/>
          </p:cNvSpPr>
          <p:nvPr>
            <p:ph type="dt" sz="half" idx="2"/>
          </p:nvPr>
        </p:nvSpPr>
        <p:spPr>
          <a:xfrm>
            <a:off x="1" y="6581015"/>
            <a:ext cx="2705172" cy="265669"/>
          </a:xfrm>
          <a:prstGeom prst="rect">
            <a:avLst/>
          </a:prstGeom>
        </p:spPr>
        <p:txBody>
          <a:bodyPr vert="horz" lIns="82058" tIns="41029" rIns="82058" bIns="41029" rtlCol="0" anchor="ctr"/>
          <a:lstStyle>
            <a:lvl1pPr algn="l">
              <a:defRPr sz="1300" b="1">
                <a:solidFill>
                  <a:srgbClr val="FFC000"/>
                </a:solidFill>
              </a:defRPr>
            </a:lvl1pPr>
          </a:lstStyle>
          <a:p>
            <a:r>
              <a:rPr lang="en-US"/>
              <a:t>May 27, 2025</a:t>
            </a:r>
            <a:endParaRPr lang="en-US" dirty="0"/>
          </a:p>
        </p:txBody>
      </p:sp>
      <p:sp>
        <p:nvSpPr>
          <p:cNvPr id="6" name="Footer Placeholder 5"/>
          <p:cNvSpPr>
            <a:spLocks noGrp="1"/>
          </p:cNvSpPr>
          <p:nvPr>
            <p:ph type="ftr" sz="quarter" idx="3"/>
          </p:nvPr>
        </p:nvSpPr>
        <p:spPr>
          <a:xfrm>
            <a:off x="2692209" y="6579969"/>
            <a:ext cx="5501092" cy="267756"/>
          </a:xfrm>
          <a:prstGeom prst="rect">
            <a:avLst/>
          </a:prstGeom>
        </p:spPr>
        <p:txBody>
          <a:bodyPr vert="horz" lIns="82058" tIns="41029" rIns="82058" bIns="41029" rtlCol="0" anchor="ctr"/>
          <a:lstStyle>
            <a:lvl1pPr algn="r">
              <a:defRPr sz="1300" b="1">
                <a:solidFill>
                  <a:srgbClr val="FFC000"/>
                </a:solidFill>
              </a:defRPr>
            </a:lvl1pPr>
          </a:lstStyle>
          <a:p>
            <a:r>
              <a:rPr lang="en-US"/>
              <a:t>PURSUE - FNAL   CMS and the LHC</a:t>
            </a:r>
            <a:endParaRPr lang="en-US" dirty="0"/>
          </a:p>
        </p:txBody>
      </p:sp>
      <p:sp>
        <p:nvSpPr>
          <p:cNvPr id="7" name="Slide Number Placeholder 6"/>
          <p:cNvSpPr>
            <a:spLocks noGrp="1"/>
          </p:cNvSpPr>
          <p:nvPr>
            <p:ph type="sldNum" sz="quarter" idx="4"/>
          </p:nvPr>
        </p:nvSpPr>
        <p:spPr>
          <a:xfrm>
            <a:off x="8201943" y="6584287"/>
            <a:ext cx="934855" cy="259119"/>
          </a:xfrm>
          <a:prstGeom prst="rect">
            <a:avLst/>
          </a:prstGeom>
        </p:spPr>
        <p:txBody>
          <a:bodyPr vert="horz" lIns="82058" tIns="41029" rIns="82058" bIns="41029" rtlCol="0" anchor="ctr"/>
          <a:lstStyle>
            <a:lvl1pPr algn="r">
              <a:defRPr sz="1300" b="1">
                <a:solidFill>
                  <a:srgbClr val="FFC000"/>
                </a:solidFill>
              </a:defRPr>
            </a:lvl1pPr>
          </a:lstStyle>
          <a:p>
            <a:fld id="{8A7F0B31-3059-45DE-9B5A-A019F848CFB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3" r:id="rId3"/>
    <p:sldLayoutId id="2147483665" r:id="rId4"/>
    <p:sldLayoutId id="2147483666" r:id="rId5"/>
    <p:sldLayoutId id="2147483668" r:id="rId6"/>
    <p:sldLayoutId id="2147483669" r:id="rId7"/>
    <p:sldLayoutId id="2147483670" r:id="rId8"/>
  </p:sldLayoutIdLst>
  <p:hf hdr="0"/>
  <p:txStyles>
    <p:titleStyle>
      <a:lvl1pPr algn="l" defTabSz="645354" rtl="0" eaLnBrk="0" fontAlgn="base" hangingPunct="0">
        <a:lnSpc>
          <a:spcPct val="123000"/>
        </a:lnSpc>
        <a:spcBef>
          <a:spcPct val="0"/>
        </a:spcBef>
        <a:spcAft>
          <a:spcPct val="0"/>
        </a:spcAft>
        <a:buClr>
          <a:srgbClr val="FFCC66"/>
        </a:buClr>
        <a:buSzPct val="100000"/>
        <a:buFont typeface="Times New Roman" pitchFamily="18" charset="0"/>
        <a:defRPr sz="3900" u="sng">
          <a:solidFill>
            <a:srgbClr val="FFCC66"/>
          </a:solidFill>
          <a:latin typeface="+mj-lt"/>
          <a:ea typeface="+mj-ea"/>
          <a:cs typeface="+mj-cs"/>
        </a:defRPr>
      </a:lvl1pPr>
      <a:lvl2pPr algn="l" defTabSz="645354" rtl="0" eaLnBrk="0" fontAlgn="base" hangingPunct="0">
        <a:lnSpc>
          <a:spcPct val="123000"/>
        </a:lnSpc>
        <a:spcBef>
          <a:spcPct val="0"/>
        </a:spcBef>
        <a:spcAft>
          <a:spcPct val="0"/>
        </a:spcAft>
        <a:buClr>
          <a:srgbClr val="FFCC66"/>
        </a:buClr>
        <a:buSzPct val="100000"/>
        <a:buFont typeface="Times New Roman" pitchFamily="18" charset="0"/>
        <a:defRPr sz="3900" u="sng">
          <a:solidFill>
            <a:srgbClr val="FFCC66"/>
          </a:solidFill>
          <a:latin typeface="Times New Roman" pitchFamily="18" charset="0"/>
        </a:defRPr>
      </a:lvl2pPr>
      <a:lvl3pPr algn="l" defTabSz="645354" rtl="0" eaLnBrk="0" fontAlgn="base" hangingPunct="0">
        <a:lnSpc>
          <a:spcPct val="123000"/>
        </a:lnSpc>
        <a:spcBef>
          <a:spcPct val="0"/>
        </a:spcBef>
        <a:spcAft>
          <a:spcPct val="0"/>
        </a:spcAft>
        <a:buClr>
          <a:srgbClr val="FFCC66"/>
        </a:buClr>
        <a:buSzPct val="100000"/>
        <a:buFont typeface="Times New Roman" pitchFamily="18" charset="0"/>
        <a:defRPr sz="3900" u="sng">
          <a:solidFill>
            <a:srgbClr val="FFCC66"/>
          </a:solidFill>
          <a:latin typeface="Times New Roman" pitchFamily="18" charset="0"/>
        </a:defRPr>
      </a:lvl3pPr>
      <a:lvl4pPr algn="l" defTabSz="645354" rtl="0" eaLnBrk="0" fontAlgn="base" hangingPunct="0">
        <a:lnSpc>
          <a:spcPct val="123000"/>
        </a:lnSpc>
        <a:spcBef>
          <a:spcPct val="0"/>
        </a:spcBef>
        <a:spcAft>
          <a:spcPct val="0"/>
        </a:spcAft>
        <a:buClr>
          <a:srgbClr val="FFCC66"/>
        </a:buClr>
        <a:buSzPct val="100000"/>
        <a:buFont typeface="Times New Roman" pitchFamily="18" charset="0"/>
        <a:defRPr sz="3900" u="sng">
          <a:solidFill>
            <a:srgbClr val="FFCC66"/>
          </a:solidFill>
          <a:latin typeface="Times New Roman" pitchFamily="18" charset="0"/>
        </a:defRPr>
      </a:lvl4pPr>
      <a:lvl5pPr algn="l" defTabSz="645354" rtl="0" eaLnBrk="0" fontAlgn="base" hangingPunct="0">
        <a:lnSpc>
          <a:spcPct val="123000"/>
        </a:lnSpc>
        <a:spcBef>
          <a:spcPct val="0"/>
        </a:spcBef>
        <a:spcAft>
          <a:spcPct val="0"/>
        </a:spcAft>
        <a:buClr>
          <a:srgbClr val="FFCC66"/>
        </a:buClr>
        <a:buSzPct val="100000"/>
        <a:buFont typeface="Times New Roman" pitchFamily="18" charset="0"/>
        <a:defRPr sz="3900" u="sng">
          <a:solidFill>
            <a:srgbClr val="FFCC66"/>
          </a:solidFill>
          <a:latin typeface="Times New Roman" pitchFamily="18" charset="0"/>
        </a:defRPr>
      </a:lvl5pPr>
      <a:lvl6pPr marL="1379035" indent="-193749" algn="l" defTabSz="645354" rtl="0" fontAlgn="base">
        <a:spcBef>
          <a:spcPct val="0"/>
        </a:spcBef>
        <a:spcAft>
          <a:spcPct val="0"/>
        </a:spcAft>
        <a:buClr>
          <a:srgbClr val="FFFFFF"/>
        </a:buClr>
        <a:buSzPct val="45000"/>
        <a:buFont typeface="StarSymbol" charset="0"/>
        <a:defRPr sz="3900">
          <a:solidFill>
            <a:srgbClr val="000000"/>
          </a:solidFill>
          <a:latin typeface="Times New Roman" pitchFamily="18" charset="0"/>
        </a:defRPr>
      </a:lvl6pPr>
      <a:lvl7pPr marL="1789326" indent="-193749" algn="l" defTabSz="645354" rtl="0" fontAlgn="base">
        <a:spcBef>
          <a:spcPct val="0"/>
        </a:spcBef>
        <a:spcAft>
          <a:spcPct val="0"/>
        </a:spcAft>
        <a:buClr>
          <a:srgbClr val="FFFFFF"/>
        </a:buClr>
        <a:buSzPct val="45000"/>
        <a:buFont typeface="StarSymbol" charset="0"/>
        <a:defRPr sz="3900">
          <a:solidFill>
            <a:srgbClr val="000000"/>
          </a:solidFill>
          <a:latin typeface="Times New Roman" pitchFamily="18" charset="0"/>
        </a:defRPr>
      </a:lvl7pPr>
      <a:lvl8pPr marL="2199617" indent="-193749" algn="l" defTabSz="645354" rtl="0" fontAlgn="base">
        <a:spcBef>
          <a:spcPct val="0"/>
        </a:spcBef>
        <a:spcAft>
          <a:spcPct val="0"/>
        </a:spcAft>
        <a:buClr>
          <a:srgbClr val="FFFFFF"/>
        </a:buClr>
        <a:buSzPct val="45000"/>
        <a:buFont typeface="StarSymbol" charset="0"/>
        <a:defRPr sz="3900">
          <a:solidFill>
            <a:srgbClr val="000000"/>
          </a:solidFill>
          <a:latin typeface="Times New Roman" pitchFamily="18" charset="0"/>
        </a:defRPr>
      </a:lvl8pPr>
      <a:lvl9pPr marL="2609908" indent="-193749" algn="l" defTabSz="645354" rtl="0" fontAlgn="base">
        <a:spcBef>
          <a:spcPct val="0"/>
        </a:spcBef>
        <a:spcAft>
          <a:spcPct val="0"/>
        </a:spcAft>
        <a:buClr>
          <a:srgbClr val="FFFFFF"/>
        </a:buClr>
        <a:buSzPct val="45000"/>
        <a:buFont typeface="StarSymbol" charset="0"/>
        <a:defRPr sz="3900">
          <a:solidFill>
            <a:srgbClr val="000000"/>
          </a:solidFill>
          <a:latin typeface="Times New Roman" pitchFamily="18" charset="0"/>
        </a:defRPr>
      </a:lvl9pPr>
    </p:titleStyle>
    <p:bodyStyle>
      <a:lvl1pPr marL="303445" indent="-286350" algn="l" defTabSz="645354" rtl="0" eaLnBrk="0" fontAlgn="base" hangingPunct="0">
        <a:lnSpc>
          <a:spcPct val="116000"/>
        </a:lnSpc>
        <a:spcBef>
          <a:spcPct val="0"/>
        </a:spcBef>
        <a:spcAft>
          <a:spcPct val="0"/>
        </a:spcAft>
        <a:buClr>
          <a:srgbClr val="FF9900"/>
        </a:buClr>
        <a:buSzPct val="100000"/>
        <a:buFont typeface="Times New Roman" pitchFamily="18" charset="0"/>
        <a:buChar char="•"/>
        <a:defRPr sz="2900" b="1">
          <a:solidFill>
            <a:srgbClr val="FF6600"/>
          </a:solidFill>
          <a:latin typeface="+mn-lt"/>
          <a:ea typeface="+mn-ea"/>
          <a:cs typeface="+mn-cs"/>
        </a:defRPr>
      </a:lvl1pPr>
      <a:lvl2pPr marL="665299" indent="-255008" algn="l" defTabSz="645354" rtl="0" eaLnBrk="0" fontAlgn="base" hangingPunct="0">
        <a:lnSpc>
          <a:spcPct val="123000"/>
        </a:lnSpc>
        <a:spcBef>
          <a:spcPts val="538"/>
        </a:spcBef>
        <a:spcAft>
          <a:spcPct val="0"/>
        </a:spcAft>
        <a:buClr>
          <a:srgbClr val="FFFF00"/>
        </a:buClr>
        <a:buSzPct val="100000"/>
        <a:buFont typeface="Times New Roman" pitchFamily="18" charset="0"/>
        <a:buChar char="–"/>
        <a:defRPr sz="2500" b="1">
          <a:solidFill>
            <a:srgbClr val="FFFF00"/>
          </a:solidFill>
          <a:latin typeface="+mn-lt"/>
        </a:defRPr>
      </a:lvl2pPr>
      <a:lvl3pPr marL="1025728" indent="-205146" algn="l" defTabSz="645354" rtl="0" eaLnBrk="0" fontAlgn="base" hangingPunct="0">
        <a:lnSpc>
          <a:spcPct val="123000"/>
        </a:lnSpc>
        <a:spcBef>
          <a:spcPts val="449"/>
        </a:spcBef>
        <a:spcAft>
          <a:spcPct val="0"/>
        </a:spcAft>
        <a:buClr>
          <a:srgbClr val="00FF00"/>
        </a:buClr>
        <a:buSzPct val="100000"/>
        <a:buFont typeface="Times New Roman" pitchFamily="18" charset="0"/>
        <a:buChar char="•"/>
        <a:defRPr sz="2200" b="1">
          <a:solidFill>
            <a:srgbClr val="23FF23"/>
          </a:solidFill>
          <a:latin typeface="+mn-lt"/>
        </a:defRPr>
      </a:lvl3pPr>
      <a:lvl4pPr marL="1436019" indent="-205146" algn="l" defTabSz="645354" rtl="0" eaLnBrk="0" fontAlgn="base" hangingPunct="0">
        <a:lnSpc>
          <a:spcPct val="123000"/>
        </a:lnSpc>
        <a:spcBef>
          <a:spcPts val="404"/>
        </a:spcBef>
        <a:spcAft>
          <a:spcPct val="0"/>
        </a:spcAft>
        <a:buClr>
          <a:srgbClr val="FF66FF"/>
        </a:buClr>
        <a:buSzPct val="100000"/>
        <a:buFont typeface="Times New Roman" pitchFamily="18" charset="0"/>
        <a:buChar char="–"/>
        <a:defRPr sz="1800" b="1">
          <a:solidFill>
            <a:srgbClr val="FF66FF"/>
          </a:solidFill>
          <a:latin typeface="+mn-lt"/>
        </a:defRPr>
      </a:lvl4pPr>
      <a:lvl5pPr marL="1846311" indent="-205146" algn="l" defTabSz="645354" rtl="0" eaLnBrk="0" fontAlgn="base" hangingPunct="0">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5pPr>
      <a:lvl6pPr marL="2256602" indent="-205146" algn="l" defTabSz="645354" rtl="0" fontAlgn="base">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6pPr>
      <a:lvl7pPr marL="2666893" indent="-205146" algn="l" defTabSz="645354" rtl="0" fontAlgn="base">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7pPr>
      <a:lvl8pPr marL="3077185" indent="-205146" algn="l" defTabSz="645354" rtl="0" fontAlgn="base">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8pPr>
      <a:lvl9pPr marL="3487476" indent="-205146" algn="l" defTabSz="645354" rtl="0" fontAlgn="base">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9pPr>
    </p:bodyStyle>
    <p:otherStyle>
      <a:defPPr>
        <a:defRPr lang="en-US"/>
      </a:defPPr>
      <a:lvl1pPr marL="0" algn="l" defTabSz="820583" rtl="0" eaLnBrk="1" latinLnBrk="0" hangingPunct="1">
        <a:defRPr sz="1600" kern="1200">
          <a:solidFill>
            <a:schemeClr val="tx1"/>
          </a:solidFill>
          <a:latin typeface="+mn-lt"/>
          <a:ea typeface="+mn-ea"/>
          <a:cs typeface="+mn-cs"/>
        </a:defRPr>
      </a:lvl1pPr>
      <a:lvl2pPr marL="410291" algn="l" defTabSz="820583" rtl="0" eaLnBrk="1" latinLnBrk="0" hangingPunct="1">
        <a:defRPr sz="1600" kern="1200">
          <a:solidFill>
            <a:schemeClr val="tx1"/>
          </a:solidFill>
          <a:latin typeface="+mn-lt"/>
          <a:ea typeface="+mn-ea"/>
          <a:cs typeface="+mn-cs"/>
        </a:defRPr>
      </a:lvl2pPr>
      <a:lvl3pPr marL="820583" algn="l" defTabSz="820583" rtl="0" eaLnBrk="1" latinLnBrk="0" hangingPunct="1">
        <a:defRPr sz="1600" kern="1200">
          <a:solidFill>
            <a:schemeClr val="tx1"/>
          </a:solidFill>
          <a:latin typeface="+mn-lt"/>
          <a:ea typeface="+mn-ea"/>
          <a:cs typeface="+mn-cs"/>
        </a:defRPr>
      </a:lvl3pPr>
      <a:lvl4pPr marL="1230874" algn="l" defTabSz="820583" rtl="0" eaLnBrk="1" latinLnBrk="0" hangingPunct="1">
        <a:defRPr sz="1600" kern="1200">
          <a:solidFill>
            <a:schemeClr val="tx1"/>
          </a:solidFill>
          <a:latin typeface="+mn-lt"/>
          <a:ea typeface="+mn-ea"/>
          <a:cs typeface="+mn-cs"/>
        </a:defRPr>
      </a:lvl4pPr>
      <a:lvl5pPr marL="1641165" algn="l" defTabSz="820583" rtl="0" eaLnBrk="1" latinLnBrk="0" hangingPunct="1">
        <a:defRPr sz="1600" kern="1200">
          <a:solidFill>
            <a:schemeClr val="tx1"/>
          </a:solidFill>
          <a:latin typeface="+mn-lt"/>
          <a:ea typeface="+mn-ea"/>
          <a:cs typeface="+mn-cs"/>
        </a:defRPr>
      </a:lvl5pPr>
      <a:lvl6pPr marL="2051456" algn="l" defTabSz="820583" rtl="0" eaLnBrk="1" latinLnBrk="0" hangingPunct="1">
        <a:defRPr sz="1600" kern="1200">
          <a:solidFill>
            <a:schemeClr val="tx1"/>
          </a:solidFill>
          <a:latin typeface="+mn-lt"/>
          <a:ea typeface="+mn-ea"/>
          <a:cs typeface="+mn-cs"/>
        </a:defRPr>
      </a:lvl6pPr>
      <a:lvl7pPr marL="2461748" algn="l" defTabSz="820583" rtl="0" eaLnBrk="1" latinLnBrk="0" hangingPunct="1">
        <a:defRPr sz="1600" kern="1200">
          <a:solidFill>
            <a:schemeClr val="tx1"/>
          </a:solidFill>
          <a:latin typeface="+mn-lt"/>
          <a:ea typeface="+mn-ea"/>
          <a:cs typeface="+mn-cs"/>
        </a:defRPr>
      </a:lvl7pPr>
      <a:lvl8pPr marL="2872039" algn="l" defTabSz="820583" rtl="0" eaLnBrk="1" latinLnBrk="0" hangingPunct="1">
        <a:defRPr sz="1600" kern="1200">
          <a:solidFill>
            <a:schemeClr val="tx1"/>
          </a:solidFill>
          <a:latin typeface="+mn-lt"/>
          <a:ea typeface="+mn-ea"/>
          <a:cs typeface="+mn-cs"/>
        </a:defRPr>
      </a:lvl8pPr>
      <a:lvl9pPr marL="3282330" algn="l" defTabSz="820583"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0">
          <a:gsLst>
            <a:gs pos="2000">
              <a:srgbClr val="001746"/>
            </a:gs>
            <a:gs pos="100000">
              <a:srgbClr val="000000"/>
            </a:gs>
          </a:gsLst>
          <a:lin ang="10800000" scaled="1"/>
          <a:tileRect/>
        </a:gradFill>
        <a:effectLst/>
      </p:bgPr>
    </p:bg>
    <p:spTree>
      <p:nvGrpSpPr>
        <p:cNvPr id="1" name=""/>
        <p:cNvGrpSpPr/>
        <p:nvPr/>
      </p:nvGrpSpPr>
      <p:grpSpPr>
        <a:xfrm>
          <a:off x="0" y="0"/>
          <a:ext cx="0" cy="0"/>
          <a:chOff x="0" y="0"/>
          <a:chExt cx="0" cy="0"/>
        </a:xfrm>
      </p:grpSpPr>
      <p:sp>
        <p:nvSpPr>
          <p:cNvPr id="1025" name="Text Box 1"/>
          <p:cNvSpPr txBox="1">
            <a:spLocks noChangeArrowheads="1"/>
          </p:cNvSpPr>
          <p:nvPr/>
        </p:nvSpPr>
        <p:spPr bwMode="auto">
          <a:xfrm>
            <a:off x="5139540" y="6473643"/>
            <a:ext cx="1441" cy="382919"/>
          </a:xfrm>
          <a:prstGeom prst="rect">
            <a:avLst/>
          </a:prstGeom>
          <a:noFill/>
          <a:ln w="9525">
            <a:noFill/>
            <a:miter lim="800000"/>
            <a:headEnd/>
            <a:tailEnd/>
          </a:ln>
        </p:spPr>
        <p:txBody>
          <a:bodyPr wrap="none" lIns="82058" tIns="41029" rIns="82058" bIns="41029" anchor="ctr"/>
          <a:lstStyle/>
          <a:p>
            <a:pPr>
              <a:defRPr/>
            </a:pPr>
            <a:endParaRPr lang="en-US"/>
          </a:p>
        </p:txBody>
      </p:sp>
      <p:sp>
        <p:nvSpPr>
          <p:cNvPr id="13316" name="Rectangle 3"/>
          <p:cNvSpPr>
            <a:spLocks noGrp="1" noChangeArrowheads="1"/>
          </p:cNvSpPr>
          <p:nvPr>
            <p:ph type="title"/>
          </p:nvPr>
        </p:nvSpPr>
        <p:spPr bwMode="auto">
          <a:xfrm>
            <a:off x="688538" y="90693"/>
            <a:ext cx="7709308" cy="872366"/>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13317" name="Rectangle 4"/>
          <p:cNvSpPr>
            <a:spLocks noGrp="1" noChangeArrowheads="1"/>
          </p:cNvSpPr>
          <p:nvPr>
            <p:ph type="body" idx="1"/>
          </p:nvPr>
        </p:nvSpPr>
        <p:spPr bwMode="auto">
          <a:xfrm>
            <a:off x="584824" y="1020639"/>
            <a:ext cx="8304216" cy="556240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5" name="Date Placeholder 4"/>
          <p:cNvSpPr>
            <a:spLocks noGrp="1"/>
          </p:cNvSpPr>
          <p:nvPr>
            <p:ph type="dt" sz="half" idx="2"/>
          </p:nvPr>
        </p:nvSpPr>
        <p:spPr>
          <a:xfrm>
            <a:off x="1" y="6581015"/>
            <a:ext cx="2705172" cy="265669"/>
          </a:xfrm>
          <a:prstGeom prst="rect">
            <a:avLst/>
          </a:prstGeom>
        </p:spPr>
        <p:txBody>
          <a:bodyPr vert="horz" lIns="82058" tIns="41029" rIns="82058" bIns="41029" rtlCol="0" anchor="ctr"/>
          <a:lstStyle>
            <a:lvl1pPr algn="l">
              <a:defRPr sz="1300" b="1">
                <a:solidFill>
                  <a:srgbClr val="FFC000"/>
                </a:solidFill>
              </a:defRPr>
            </a:lvl1pPr>
          </a:lstStyle>
          <a:p>
            <a:r>
              <a:rPr lang="en-US"/>
              <a:t>May 27, 2025</a:t>
            </a:r>
            <a:endParaRPr lang="en-US" dirty="0"/>
          </a:p>
        </p:txBody>
      </p:sp>
      <p:sp>
        <p:nvSpPr>
          <p:cNvPr id="6" name="Footer Placeholder 5"/>
          <p:cNvSpPr>
            <a:spLocks noGrp="1"/>
          </p:cNvSpPr>
          <p:nvPr>
            <p:ph type="ftr" sz="quarter" idx="3"/>
          </p:nvPr>
        </p:nvSpPr>
        <p:spPr>
          <a:xfrm>
            <a:off x="2692209" y="6579969"/>
            <a:ext cx="5501092" cy="267756"/>
          </a:xfrm>
          <a:prstGeom prst="rect">
            <a:avLst/>
          </a:prstGeom>
        </p:spPr>
        <p:txBody>
          <a:bodyPr vert="horz" lIns="82058" tIns="41029" rIns="82058" bIns="41029" rtlCol="0" anchor="ctr"/>
          <a:lstStyle>
            <a:lvl1pPr algn="r">
              <a:defRPr sz="1300" b="1">
                <a:solidFill>
                  <a:srgbClr val="FFC000"/>
                </a:solidFill>
              </a:defRPr>
            </a:lvl1pPr>
          </a:lstStyle>
          <a:p>
            <a:r>
              <a:rPr lang="en-US"/>
              <a:t>PURSUE - FNAL   CMS and the LHC</a:t>
            </a:r>
            <a:endParaRPr lang="en-US" dirty="0"/>
          </a:p>
        </p:txBody>
      </p:sp>
      <p:sp>
        <p:nvSpPr>
          <p:cNvPr id="7" name="Slide Number Placeholder 6"/>
          <p:cNvSpPr>
            <a:spLocks noGrp="1"/>
          </p:cNvSpPr>
          <p:nvPr>
            <p:ph type="sldNum" sz="quarter" idx="4"/>
          </p:nvPr>
        </p:nvSpPr>
        <p:spPr>
          <a:xfrm>
            <a:off x="8201943" y="6584287"/>
            <a:ext cx="934855" cy="259119"/>
          </a:xfrm>
          <a:prstGeom prst="rect">
            <a:avLst/>
          </a:prstGeom>
        </p:spPr>
        <p:txBody>
          <a:bodyPr vert="horz" lIns="82058" tIns="41029" rIns="82058" bIns="41029" rtlCol="0" anchor="ctr"/>
          <a:lstStyle>
            <a:lvl1pPr algn="r">
              <a:defRPr sz="1300" b="1">
                <a:solidFill>
                  <a:srgbClr val="FFC000"/>
                </a:solidFill>
              </a:defRPr>
            </a:lvl1pPr>
          </a:lstStyle>
          <a:p>
            <a:fld id="{8A7F0B31-3059-45DE-9B5A-A019F848CFB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Lst>
  <p:hf hdr="0"/>
  <p:txStyles>
    <p:titleStyle>
      <a:lvl1pPr algn="l" defTabSz="645354" rtl="0" eaLnBrk="0" fontAlgn="base" hangingPunct="0">
        <a:lnSpc>
          <a:spcPct val="123000"/>
        </a:lnSpc>
        <a:spcBef>
          <a:spcPct val="0"/>
        </a:spcBef>
        <a:spcAft>
          <a:spcPct val="0"/>
        </a:spcAft>
        <a:buClr>
          <a:srgbClr val="FFCC66"/>
        </a:buClr>
        <a:buSzPct val="100000"/>
        <a:buFont typeface="Times New Roman" pitchFamily="18" charset="0"/>
        <a:defRPr sz="3900" u="sng">
          <a:solidFill>
            <a:srgbClr val="FFCC66"/>
          </a:solidFill>
          <a:latin typeface="+mj-lt"/>
          <a:ea typeface="+mj-ea"/>
          <a:cs typeface="+mj-cs"/>
        </a:defRPr>
      </a:lvl1pPr>
      <a:lvl2pPr algn="l" defTabSz="645354" rtl="0" eaLnBrk="0" fontAlgn="base" hangingPunct="0">
        <a:lnSpc>
          <a:spcPct val="123000"/>
        </a:lnSpc>
        <a:spcBef>
          <a:spcPct val="0"/>
        </a:spcBef>
        <a:spcAft>
          <a:spcPct val="0"/>
        </a:spcAft>
        <a:buClr>
          <a:srgbClr val="FFCC66"/>
        </a:buClr>
        <a:buSzPct val="100000"/>
        <a:buFont typeface="Times New Roman" pitchFamily="18" charset="0"/>
        <a:defRPr sz="3900" u="sng">
          <a:solidFill>
            <a:srgbClr val="FFCC66"/>
          </a:solidFill>
          <a:latin typeface="Times New Roman" pitchFamily="18" charset="0"/>
        </a:defRPr>
      </a:lvl2pPr>
      <a:lvl3pPr algn="l" defTabSz="645354" rtl="0" eaLnBrk="0" fontAlgn="base" hangingPunct="0">
        <a:lnSpc>
          <a:spcPct val="123000"/>
        </a:lnSpc>
        <a:spcBef>
          <a:spcPct val="0"/>
        </a:spcBef>
        <a:spcAft>
          <a:spcPct val="0"/>
        </a:spcAft>
        <a:buClr>
          <a:srgbClr val="FFCC66"/>
        </a:buClr>
        <a:buSzPct val="100000"/>
        <a:buFont typeface="Times New Roman" pitchFamily="18" charset="0"/>
        <a:defRPr sz="3900" u="sng">
          <a:solidFill>
            <a:srgbClr val="FFCC66"/>
          </a:solidFill>
          <a:latin typeface="Times New Roman" pitchFamily="18" charset="0"/>
        </a:defRPr>
      </a:lvl3pPr>
      <a:lvl4pPr algn="l" defTabSz="645354" rtl="0" eaLnBrk="0" fontAlgn="base" hangingPunct="0">
        <a:lnSpc>
          <a:spcPct val="123000"/>
        </a:lnSpc>
        <a:spcBef>
          <a:spcPct val="0"/>
        </a:spcBef>
        <a:spcAft>
          <a:spcPct val="0"/>
        </a:spcAft>
        <a:buClr>
          <a:srgbClr val="FFCC66"/>
        </a:buClr>
        <a:buSzPct val="100000"/>
        <a:buFont typeface="Times New Roman" pitchFamily="18" charset="0"/>
        <a:defRPr sz="3900" u="sng">
          <a:solidFill>
            <a:srgbClr val="FFCC66"/>
          </a:solidFill>
          <a:latin typeface="Times New Roman" pitchFamily="18" charset="0"/>
        </a:defRPr>
      </a:lvl4pPr>
      <a:lvl5pPr algn="l" defTabSz="645354" rtl="0" eaLnBrk="0" fontAlgn="base" hangingPunct="0">
        <a:lnSpc>
          <a:spcPct val="123000"/>
        </a:lnSpc>
        <a:spcBef>
          <a:spcPct val="0"/>
        </a:spcBef>
        <a:spcAft>
          <a:spcPct val="0"/>
        </a:spcAft>
        <a:buClr>
          <a:srgbClr val="FFCC66"/>
        </a:buClr>
        <a:buSzPct val="100000"/>
        <a:buFont typeface="Times New Roman" pitchFamily="18" charset="0"/>
        <a:defRPr sz="3900" u="sng">
          <a:solidFill>
            <a:srgbClr val="FFCC66"/>
          </a:solidFill>
          <a:latin typeface="Times New Roman" pitchFamily="18" charset="0"/>
        </a:defRPr>
      </a:lvl5pPr>
      <a:lvl6pPr marL="1379035" indent="-193749" algn="l" defTabSz="645354" rtl="0" fontAlgn="base">
        <a:spcBef>
          <a:spcPct val="0"/>
        </a:spcBef>
        <a:spcAft>
          <a:spcPct val="0"/>
        </a:spcAft>
        <a:buClr>
          <a:srgbClr val="FFFFFF"/>
        </a:buClr>
        <a:buSzPct val="45000"/>
        <a:buFont typeface="StarSymbol" charset="0"/>
        <a:defRPr sz="3900">
          <a:solidFill>
            <a:srgbClr val="000000"/>
          </a:solidFill>
          <a:latin typeface="Times New Roman" pitchFamily="18" charset="0"/>
        </a:defRPr>
      </a:lvl6pPr>
      <a:lvl7pPr marL="1789326" indent="-193749" algn="l" defTabSz="645354" rtl="0" fontAlgn="base">
        <a:spcBef>
          <a:spcPct val="0"/>
        </a:spcBef>
        <a:spcAft>
          <a:spcPct val="0"/>
        </a:spcAft>
        <a:buClr>
          <a:srgbClr val="FFFFFF"/>
        </a:buClr>
        <a:buSzPct val="45000"/>
        <a:buFont typeface="StarSymbol" charset="0"/>
        <a:defRPr sz="3900">
          <a:solidFill>
            <a:srgbClr val="000000"/>
          </a:solidFill>
          <a:latin typeface="Times New Roman" pitchFamily="18" charset="0"/>
        </a:defRPr>
      </a:lvl7pPr>
      <a:lvl8pPr marL="2199617" indent="-193749" algn="l" defTabSz="645354" rtl="0" fontAlgn="base">
        <a:spcBef>
          <a:spcPct val="0"/>
        </a:spcBef>
        <a:spcAft>
          <a:spcPct val="0"/>
        </a:spcAft>
        <a:buClr>
          <a:srgbClr val="FFFFFF"/>
        </a:buClr>
        <a:buSzPct val="45000"/>
        <a:buFont typeface="StarSymbol" charset="0"/>
        <a:defRPr sz="3900">
          <a:solidFill>
            <a:srgbClr val="000000"/>
          </a:solidFill>
          <a:latin typeface="Times New Roman" pitchFamily="18" charset="0"/>
        </a:defRPr>
      </a:lvl8pPr>
      <a:lvl9pPr marL="2609908" indent="-193749" algn="l" defTabSz="645354" rtl="0" fontAlgn="base">
        <a:spcBef>
          <a:spcPct val="0"/>
        </a:spcBef>
        <a:spcAft>
          <a:spcPct val="0"/>
        </a:spcAft>
        <a:buClr>
          <a:srgbClr val="FFFFFF"/>
        </a:buClr>
        <a:buSzPct val="45000"/>
        <a:buFont typeface="StarSymbol" charset="0"/>
        <a:defRPr sz="3900">
          <a:solidFill>
            <a:srgbClr val="000000"/>
          </a:solidFill>
          <a:latin typeface="Times New Roman" pitchFamily="18" charset="0"/>
        </a:defRPr>
      </a:lvl9pPr>
    </p:titleStyle>
    <p:bodyStyle>
      <a:lvl1pPr marL="303445" indent="-286350" algn="l" defTabSz="645354" rtl="0" eaLnBrk="0" fontAlgn="base" hangingPunct="0">
        <a:lnSpc>
          <a:spcPct val="116000"/>
        </a:lnSpc>
        <a:spcBef>
          <a:spcPct val="0"/>
        </a:spcBef>
        <a:spcAft>
          <a:spcPct val="0"/>
        </a:spcAft>
        <a:buClr>
          <a:srgbClr val="FF9900"/>
        </a:buClr>
        <a:buSzPct val="100000"/>
        <a:buFont typeface="Times New Roman" pitchFamily="18" charset="0"/>
        <a:buChar char="•"/>
        <a:defRPr sz="2900" b="1">
          <a:solidFill>
            <a:srgbClr val="FF6600"/>
          </a:solidFill>
          <a:latin typeface="+mn-lt"/>
          <a:ea typeface="+mn-ea"/>
          <a:cs typeface="+mn-cs"/>
        </a:defRPr>
      </a:lvl1pPr>
      <a:lvl2pPr marL="665299" indent="-255008" algn="l" defTabSz="645354" rtl="0" eaLnBrk="0" fontAlgn="base" hangingPunct="0">
        <a:lnSpc>
          <a:spcPct val="123000"/>
        </a:lnSpc>
        <a:spcBef>
          <a:spcPts val="538"/>
        </a:spcBef>
        <a:spcAft>
          <a:spcPct val="0"/>
        </a:spcAft>
        <a:buClr>
          <a:srgbClr val="FFFF00"/>
        </a:buClr>
        <a:buSzPct val="100000"/>
        <a:buFont typeface="Times New Roman" pitchFamily="18" charset="0"/>
        <a:buChar char="–"/>
        <a:defRPr sz="2500" b="1">
          <a:solidFill>
            <a:srgbClr val="FFFF00"/>
          </a:solidFill>
          <a:latin typeface="+mn-lt"/>
        </a:defRPr>
      </a:lvl2pPr>
      <a:lvl3pPr marL="1025728" indent="-205146" algn="l" defTabSz="645354" rtl="0" eaLnBrk="0" fontAlgn="base" hangingPunct="0">
        <a:lnSpc>
          <a:spcPct val="123000"/>
        </a:lnSpc>
        <a:spcBef>
          <a:spcPts val="449"/>
        </a:spcBef>
        <a:spcAft>
          <a:spcPct val="0"/>
        </a:spcAft>
        <a:buClr>
          <a:srgbClr val="00FF00"/>
        </a:buClr>
        <a:buSzPct val="100000"/>
        <a:buFont typeface="Times New Roman" pitchFamily="18" charset="0"/>
        <a:buChar char="•"/>
        <a:defRPr sz="2200" b="1">
          <a:solidFill>
            <a:srgbClr val="23FF23"/>
          </a:solidFill>
          <a:latin typeface="+mn-lt"/>
        </a:defRPr>
      </a:lvl3pPr>
      <a:lvl4pPr marL="1436019" indent="-205146" algn="l" defTabSz="645354" rtl="0" eaLnBrk="0" fontAlgn="base" hangingPunct="0">
        <a:lnSpc>
          <a:spcPct val="123000"/>
        </a:lnSpc>
        <a:spcBef>
          <a:spcPts val="404"/>
        </a:spcBef>
        <a:spcAft>
          <a:spcPct val="0"/>
        </a:spcAft>
        <a:buClr>
          <a:srgbClr val="FF66FF"/>
        </a:buClr>
        <a:buSzPct val="100000"/>
        <a:buFont typeface="Times New Roman" pitchFamily="18" charset="0"/>
        <a:buChar char="–"/>
        <a:defRPr sz="1800" b="1">
          <a:solidFill>
            <a:srgbClr val="FF66FF"/>
          </a:solidFill>
          <a:latin typeface="+mn-lt"/>
        </a:defRPr>
      </a:lvl4pPr>
      <a:lvl5pPr marL="1846311" indent="-205146" algn="l" defTabSz="645354" rtl="0" eaLnBrk="0" fontAlgn="base" hangingPunct="0">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5pPr>
      <a:lvl6pPr marL="2256602" indent="-205146" algn="l" defTabSz="645354" rtl="0" fontAlgn="base">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6pPr>
      <a:lvl7pPr marL="2666893" indent="-205146" algn="l" defTabSz="645354" rtl="0" fontAlgn="base">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7pPr>
      <a:lvl8pPr marL="3077185" indent="-205146" algn="l" defTabSz="645354" rtl="0" fontAlgn="base">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8pPr>
      <a:lvl9pPr marL="3487476" indent="-205146" algn="l" defTabSz="645354" rtl="0" fontAlgn="base">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9pPr>
    </p:bodyStyle>
    <p:otherStyle>
      <a:defPPr>
        <a:defRPr lang="en-US"/>
      </a:defPPr>
      <a:lvl1pPr marL="0" algn="l" defTabSz="820583" rtl="0" eaLnBrk="1" latinLnBrk="0" hangingPunct="1">
        <a:defRPr sz="1600" kern="1200">
          <a:solidFill>
            <a:schemeClr val="tx1"/>
          </a:solidFill>
          <a:latin typeface="+mn-lt"/>
          <a:ea typeface="+mn-ea"/>
          <a:cs typeface="+mn-cs"/>
        </a:defRPr>
      </a:lvl1pPr>
      <a:lvl2pPr marL="410291" algn="l" defTabSz="820583" rtl="0" eaLnBrk="1" latinLnBrk="0" hangingPunct="1">
        <a:defRPr sz="1600" kern="1200">
          <a:solidFill>
            <a:schemeClr val="tx1"/>
          </a:solidFill>
          <a:latin typeface="+mn-lt"/>
          <a:ea typeface="+mn-ea"/>
          <a:cs typeface="+mn-cs"/>
        </a:defRPr>
      </a:lvl2pPr>
      <a:lvl3pPr marL="820583" algn="l" defTabSz="820583" rtl="0" eaLnBrk="1" latinLnBrk="0" hangingPunct="1">
        <a:defRPr sz="1600" kern="1200">
          <a:solidFill>
            <a:schemeClr val="tx1"/>
          </a:solidFill>
          <a:latin typeface="+mn-lt"/>
          <a:ea typeface="+mn-ea"/>
          <a:cs typeface="+mn-cs"/>
        </a:defRPr>
      </a:lvl3pPr>
      <a:lvl4pPr marL="1230874" algn="l" defTabSz="820583" rtl="0" eaLnBrk="1" latinLnBrk="0" hangingPunct="1">
        <a:defRPr sz="1600" kern="1200">
          <a:solidFill>
            <a:schemeClr val="tx1"/>
          </a:solidFill>
          <a:latin typeface="+mn-lt"/>
          <a:ea typeface="+mn-ea"/>
          <a:cs typeface="+mn-cs"/>
        </a:defRPr>
      </a:lvl4pPr>
      <a:lvl5pPr marL="1641165" algn="l" defTabSz="820583" rtl="0" eaLnBrk="1" latinLnBrk="0" hangingPunct="1">
        <a:defRPr sz="1600" kern="1200">
          <a:solidFill>
            <a:schemeClr val="tx1"/>
          </a:solidFill>
          <a:latin typeface="+mn-lt"/>
          <a:ea typeface="+mn-ea"/>
          <a:cs typeface="+mn-cs"/>
        </a:defRPr>
      </a:lvl5pPr>
      <a:lvl6pPr marL="2051456" algn="l" defTabSz="820583" rtl="0" eaLnBrk="1" latinLnBrk="0" hangingPunct="1">
        <a:defRPr sz="1600" kern="1200">
          <a:solidFill>
            <a:schemeClr val="tx1"/>
          </a:solidFill>
          <a:latin typeface="+mn-lt"/>
          <a:ea typeface="+mn-ea"/>
          <a:cs typeface="+mn-cs"/>
        </a:defRPr>
      </a:lvl6pPr>
      <a:lvl7pPr marL="2461748" algn="l" defTabSz="820583" rtl="0" eaLnBrk="1" latinLnBrk="0" hangingPunct="1">
        <a:defRPr sz="1600" kern="1200">
          <a:solidFill>
            <a:schemeClr val="tx1"/>
          </a:solidFill>
          <a:latin typeface="+mn-lt"/>
          <a:ea typeface="+mn-ea"/>
          <a:cs typeface="+mn-cs"/>
        </a:defRPr>
      </a:lvl7pPr>
      <a:lvl8pPr marL="2872039" algn="l" defTabSz="820583" rtl="0" eaLnBrk="1" latinLnBrk="0" hangingPunct="1">
        <a:defRPr sz="1600" kern="1200">
          <a:solidFill>
            <a:schemeClr val="tx1"/>
          </a:solidFill>
          <a:latin typeface="+mn-lt"/>
          <a:ea typeface="+mn-ea"/>
          <a:cs typeface="+mn-cs"/>
        </a:defRPr>
      </a:lvl8pPr>
      <a:lvl9pPr marL="3282330" algn="l" defTabSz="820583"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wmf"/><Relationship Id="rId7"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5.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33.png"/><Relationship Id="rId4" Type="http://schemas.openxmlformats.org/officeDocument/2006/relationships/image" Target="../media/image32.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6.xml"/><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36.png"/><Relationship Id="rId4" Type="http://schemas.openxmlformats.org/officeDocument/2006/relationships/image" Target="../media/image35.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41.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40.png"/><Relationship Id="rId5" Type="http://schemas.openxmlformats.org/officeDocument/2006/relationships/image" Target="../media/image37.emf"/><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2.png"/><Relationship Id="rId5" Type="http://schemas.microsoft.com/office/2007/relationships/hdphoto" Target="../media/hdphoto1.wdp"/><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46.png"/><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9.png"/><Relationship Id="rId18" Type="http://schemas.openxmlformats.org/officeDocument/2006/relationships/image" Target="../media/image64.png"/><Relationship Id="rId26" Type="http://schemas.openxmlformats.org/officeDocument/2006/relationships/image" Target="../media/image72.png"/><Relationship Id="rId3" Type="http://schemas.openxmlformats.org/officeDocument/2006/relationships/image" Target="../media/image49.png"/><Relationship Id="rId21" Type="http://schemas.openxmlformats.org/officeDocument/2006/relationships/image" Target="../media/image67.png"/><Relationship Id="rId7" Type="http://schemas.openxmlformats.org/officeDocument/2006/relationships/image" Target="../media/image53.png"/><Relationship Id="rId12" Type="http://schemas.openxmlformats.org/officeDocument/2006/relationships/image" Target="../media/image58.png"/><Relationship Id="rId17" Type="http://schemas.openxmlformats.org/officeDocument/2006/relationships/image" Target="../media/image63.png"/><Relationship Id="rId25" Type="http://schemas.openxmlformats.org/officeDocument/2006/relationships/image" Target="../media/image71.png"/><Relationship Id="rId2" Type="http://schemas.openxmlformats.org/officeDocument/2006/relationships/image" Target="../media/image48.png"/><Relationship Id="rId16" Type="http://schemas.openxmlformats.org/officeDocument/2006/relationships/image" Target="../media/image62.png"/><Relationship Id="rId20" Type="http://schemas.openxmlformats.org/officeDocument/2006/relationships/image" Target="../media/image66.png"/><Relationship Id="rId29" Type="http://schemas.openxmlformats.org/officeDocument/2006/relationships/image" Target="../media/image75.png"/><Relationship Id="rId1" Type="http://schemas.openxmlformats.org/officeDocument/2006/relationships/slideLayout" Target="../slideLayouts/slideLayout2.xml"/><Relationship Id="rId6" Type="http://schemas.openxmlformats.org/officeDocument/2006/relationships/image" Target="../media/image52.png"/><Relationship Id="rId11" Type="http://schemas.openxmlformats.org/officeDocument/2006/relationships/image" Target="../media/image57.png"/><Relationship Id="rId24" Type="http://schemas.openxmlformats.org/officeDocument/2006/relationships/image" Target="../media/image70.png"/><Relationship Id="rId5" Type="http://schemas.openxmlformats.org/officeDocument/2006/relationships/image" Target="../media/image51.png"/><Relationship Id="rId15" Type="http://schemas.openxmlformats.org/officeDocument/2006/relationships/image" Target="../media/image61.png"/><Relationship Id="rId23" Type="http://schemas.openxmlformats.org/officeDocument/2006/relationships/image" Target="../media/image69.png"/><Relationship Id="rId28" Type="http://schemas.openxmlformats.org/officeDocument/2006/relationships/image" Target="../media/image74.png"/><Relationship Id="rId10" Type="http://schemas.openxmlformats.org/officeDocument/2006/relationships/image" Target="../media/image56.png"/><Relationship Id="rId19" Type="http://schemas.openxmlformats.org/officeDocument/2006/relationships/image" Target="../media/image65.png"/><Relationship Id="rId4" Type="http://schemas.openxmlformats.org/officeDocument/2006/relationships/image" Target="../media/image50.png"/><Relationship Id="rId9" Type="http://schemas.openxmlformats.org/officeDocument/2006/relationships/image" Target="../media/image55.png"/><Relationship Id="rId14" Type="http://schemas.openxmlformats.org/officeDocument/2006/relationships/image" Target="../media/image60.png"/><Relationship Id="rId22" Type="http://schemas.openxmlformats.org/officeDocument/2006/relationships/image" Target="../media/image68.png"/><Relationship Id="rId27" Type="http://schemas.openxmlformats.org/officeDocument/2006/relationships/image" Target="../media/image73.png"/><Relationship Id="rId30" Type="http://schemas.openxmlformats.org/officeDocument/2006/relationships/image" Target="../media/image76.png"/></Relationships>
</file>

<file path=ppt/slides/_rels/slide23.xml.rels><?xml version="1.0" encoding="UTF-8" standalone="yes"?>
<Relationships xmlns="http://schemas.openxmlformats.org/package/2006/relationships"><Relationship Id="rId8" Type="http://schemas.openxmlformats.org/officeDocument/2006/relationships/image" Target="../media/image83.png"/><Relationship Id="rId13" Type="http://schemas.openxmlformats.org/officeDocument/2006/relationships/image" Target="../media/image86.png"/><Relationship Id="rId3" Type="http://schemas.openxmlformats.org/officeDocument/2006/relationships/image" Target="../media/image78.png"/><Relationship Id="rId7" Type="http://schemas.openxmlformats.org/officeDocument/2006/relationships/image" Target="../media/image82.png"/><Relationship Id="rId12" Type="http://schemas.openxmlformats.org/officeDocument/2006/relationships/image" Target="../media/image85.png"/><Relationship Id="rId2" Type="http://schemas.openxmlformats.org/officeDocument/2006/relationships/image" Target="../media/image77.png"/><Relationship Id="rId16" Type="http://schemas.openxmlformats.org/officeDocument/2006/relationships/image" Target="../media/image89.png"/><Relationship Id="rId1" Type="http://schemas.openxmlformats.org/officeDocument/2006/relationships/slideLayout" Target="../slideLayouts/slideLayout2.xml"/><Relationship Id="rId6" Type="http://schemas.openxmlformats.org/officeDocument/2006/relationships/image" Target="../media/image81.png"/><Relationship Id="rId11" Type="http://schemas.openxmlformats.org/officeDocument/2006/relationships/image" Target="../media/image45.png"/><Relationship Id="rId5" Type="http://schemas.openxmlformats.org/officeDocument/2006/relationships/image" Target="../media/image80.png"/><Relationship Id="rId15" Type="http://schemas.openxmlformats.org/officeDocument/2006/relationships/image" Target="../media/image88.png"/><Relationship Id="rId10" Type="http://schemas.openxmlformats.org/officeDocument/2006/relationships/image" Target="../media/image44.png"/><Relationship Id="rId4" Type="http://schemas.openxmlformats.org/officeDocument/2006/relationships/image" Target="../media/image79.png"/><Relationship Id="rId9" Type="http://schemas.openxmlformats.org/officeDocument/2006/relationships/image" Target="../media/image84.png"/><Relationship Id="rId14" Type="http://schemas.openxmlformats.org/officeDocument/2006/relationships/image" Target="../media/image87.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jpeg"/></Relationships>
</file>

<file path=ppt/slides/_rels/slide2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 Id="rId4" Type="http://schemas.openxmlformats.org/officeDocument/2006/relationships/image" Target="../media/image95.png"/></Relationships>
</file>

<file path=ppt/slides/_rels/slide26.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image" Target="../media/image96.png"/><Relationship Id="rId1" Type="http://schemas.openxmlformats.org/officeDocument/2006/relationships/slideLayout" Target="../slideLayouts/slideLayout2.xml"/><Relationship Id="rId4" Type="http://schemas.openxmlformats.org/officeDocument/2006/relationships/image" Target="../media/image98.jpeg"/></Relationships>
</file>

<file path=ppt/slides/_rels/slide27.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Layout" Target="../slideLayouts/slideLayout2.xml"/><Relationship Id="rId4" Type="http://schemas.openxmlformats.org/officeDocument/2006/relationships/image" Target="../media/image101.jpeg"/></Relationships>
</file>

<file path=ppt/slides/_rels/slide28.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xml"/><Relationship Id="rId4" Type="http://schemas.microsoft.com/office/2007/relationships/hdphoto" Target="../media/hdphoto2.wdp"/></Relationships>
</file>

<file path=ppt/slides/_rels/slide31.xml.rels><?xml version="1.0" encoding="UTF-8" standalone="yes"?>
<Relationships xmlns="http://schemas.openxmlformats.org/package/2006/relationships"><Relationship Id="rId8" Type="http://schemas.openxmlformats.org/officeDocument/2006/relationships/image" Target="../media/image107.jpeg"/><Relationship Id="rId13" Type="http://schemas.openxmlformats.org/officeDocument/2006/relationships/image" Target="../media/image112.png"/><Relationship Id="rId3" Type="http://schemas.openxmlformats.org/officeDocument/2006/relationships/image" Target="../media/image105.png"/><Relationship Id="rId7" Type="http://schemas.openxmlformats.org/officeDocument/2006/relationships/image" Target="../media/image106.jpeg"/><Relationship Id="rId12" Type="http://schemas.openxmlformats.org/officeDocument/2006/relationships/image" Target="../media/image111.emf"/><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110.png"/><Relationship Id="rId11" Type="http://schemas.openxmlformats.org/officeDocument/2006/relationships/image" Target="../media/image110.jpeg"/><Relationship Id="rId5" Type="http://schemas.openxmlformats.org/officeDocument/2006/relationships/image" Target="../media/image109.png"/><Relationship Id="rId10" Type="http://schemas.openxmlformats.org/officeDocument/2006/relationships/image" Target="../media/image109.jpeg"/><Relationship Id="rId4" Type="http://schemas.openxmlformats.org/officeDocument/2006/relationships/image" Target="../media/image108.png"/><Relationship Id="rId9" Type="http://schemas.openxmlformats.org/officeDocument/2006/relationships/image" Target="../media/image108.jpeg"/></Relationships>
</file>

<file path=ppt/slides/_rels/slide32.xml.rels><?xml version="1.0" encoding="UTF-8" standalone="yes"?>
<Relationships xmlns="http://schemas.openxmlformats.org/package/2006/relationships"><Relationship Id="rId3" Type="http://schemas.openxmlformats.org/officeDocument/2006/relationships/image" Target="../media/image114.emf"/><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2.xml"/><Relationship Id="rId6" Type="http://schemas.openxmlformats.org/officeDocument/2006/relationships/image" Target="../media/image121.png"/><Relationship Id="rId5" Type="http://schemas.openxmlformats.org/officeDocument/2006/relationships/image" Target="../media/image120.png"/><Relationship Id="rId4" Type="http://schemas.openxmlformats.org/officeDocument/2006/relationships/image" Target="../media/image119.png"/></Relationships>
</file>

<file path=ppt/slides/_rels/slide35.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Users\Steve\Documents\Talks\induction.wmv" TargetMode="External"/><Relationship Id="rId1" Type="http://schemas.microsoft.com/office/2007/relationships/media" Target="file:///C:\Users\Steve\Documents\Talks\induction.wmv" TargetMode="External"/><Relationship Id="rId5" Type="http://schemas.openxmlformats.org/officeDocument/2006/relationships/image" Target="../media/image126.png"/><Relationship Id="rId4" Type="http://schemas.openxmlformats.org/officeDocument/2006/relationships/notesSlide" Target="../notesSlides/notesSlide1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3" Type="http://schemas.openxmlformats.org/officeDocument/2006/relationships/image" Target="../media/image127.w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28.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30.pn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5.xml"/><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image" Target="../media/image17.emf"/><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292380" y="5435600"/>
            <a:ext cx="4412969" cy="1422399"/>
          </a:xfrm>
        </p:spPr>
        <p:txBody>
          <a:bodyPr/>
          <a:lstStyle/>
          <a:p>
            <a:pPr eaLnBrk="1" hangingPunct="1"/>
            <a:r>
              <a:rPr lang="en-US" dirty="0"/>
              <a:t>LHC and CMS</a:t>
            </a:r>
          </a:p>
        </p:txBody>
      </p:sp>
      <p:sp>
        <p:nvSpPr>
          <p:cNvPr id="15363" name="Rectangle 3"/>
          <p:cNvSpPr>
            <a:spLocks noGrp="1" noChangeArrowheads="1"/>
          </p:cNvSpPr>
          <p:nvPr>
            <p:ph type="subTitle" idx="1"/>
          </p:nvPr>
        </p:nvSpPr>
        <p:spPr>
          <a:xfrm>
            <a:off x="4336415" y="5921950"/>
            <a:ext cx="4165792" cy="745549"/>
          </a:xfrm>
        </p:spPr>
        <p:txBody>
          <a:bodyPr/>
          <a:lstStyle/>
          <a:p>
            <a:pPr algn="l" eaLnBrk="1" hangingPunct="1">
              <a:lnSpc>
                <a:spcPct val="96000"/>
              </a:lnSpc>
            </a:pPr>
            <a:r>
              <a:rPr lang="en-US" sz="1600" dirty="0"/>
              <a:t>S. Nahn</a:t>
            </a:r>
          </a:p>
          <a:p>
            <a:pPr algn="l" eaLnBrk="1" hangingPunct="1">
              <a:lnSpc>
                <a:spcPct val="96000"/>
              </a:lnSpc>
            </a:pPr>
            <a:r>
              <a:rPr lang="en-US" sz="1600" dirty="0"/>
              <a:t>PURSUE Undergraduate Summer Internship </a:t>
            </a:r>
          </a:p>
          <a:p>
            <a:pPr algn="l" eaLnBrk="1" hangingPunct="1">
              <a:lnSpc>
                <a:spcPct val="96000"/>
              </a:lnSpc>
            </a:pPr>
            <a:r>
              <a:rPr lang="en-US" sz="1600" dirty="0"/>
              <a:t>May 27</a:t>
            </a:r>
            <a:r>
              <a:rPr lang="en-US" sz="1600" baseline="30000" dirty="0"/>
              <a:t>th</a:t>
            </a:r>
            <a:r>
              <a:rPr lang="en-US" sz="1600" dirty="0"/>
              <a:t>, 2025</a:t>
            </a:r>
          </a:p>
        </p:txBody>
      </p:sp>
      <p:pic>
        <p:nvPicPr>
          <p:cNvPr id="2" name="Picture 1">
            <a:extLst>
              <a:ext uri="{FF2B5EF4-FFF2-40B4-BE49-F238E27FC236}">
                <a16:creationId xmlns:a16="http://schemas.microsoft.com/office/drawing/2014/main" id="{70E2F597-D429-4460-AA8F-D57CE9EEDDCE}"/>
              </a:ext>
            </a:extLst>
          </p:cNvPr>
          <p:cNvPicPr>
            <a:picLocks noChangeAspect="1"/>
          </p:cNvPicPr>
          <p:nvPr/>
        </p:nvPicPr>
        <p:blipFill>
          <a:blip r:embed="rId3"/>
          <a:stretch>
            <a:fillRect/>
          </a:stretch>
        </p:blipFill>
        <p:spPr>
          <a:xfrm>
            <a:off x="292380" y="106794"/>
            <a:ext cx="8426452" cy="562465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548" y="2950970"/>
            <a:ext cx="7709308" cy="872366"/>
          </a:xfrm>
        </p:spPr>
        <p:txBody>
          <a:bodyPr/>
          <a:lstStyle/>
          <a:p>
            <a:r>
              <a:rPr lang="en-US" dirty="0"/>
              <a:t>The discovery process</a:t>
            </a:r>
          </a:p>
        </p:txBody>
      </p:sp>
      <p:sp>
        <p:nvSpPr>
          <p:cNvPr id="4" name="Date Placeholder 3"/>
          <p:cNvSpPr>
            <a:spLocks noGrp="1"/>
          </p:cNvSpPr>
          <p:nvPr>
            <p:ph type="dt" sz="half" idx="10"/>
          </p:nvPr>
        </p:nvSpPr>
        <p:spPr/>
        <p:txBody>
          <a:bodyPr/>
          <a:lstStyle/>
          <a:p>
            <a:r>
              <a:rPr lang="en-US"/>
              <a:t>May 27, 2025</a:t>
            </a:r>
            <a:endParaRPr lang="en-US" dirty="0"/>
          </a:p>
        </p:txBody>
      </p:sp>
      <p:sp>
        <p:nvSpPr>
          <p:cNvPr id="5" name="Slide Number Placeholder 4"/>
          <p:cNvSpPr>
            <a:spLocks noGrp="1"/>
          </p:cNvSpPr>
          <p:nvPr>
            <p:ph type="sldNum" sz="quarter" idx="11"/>
          </p:nvPr>
        </p:nvSpPr>
        <p:spPr/>
        <p:txBody>
          <a:bodyPr/>
          <a:lstStyle/>
          <a:p>
            <a:fld id="{8A7F0B31-3059-45DE-9B5A-A019F848CFB0}" type="slidenum">
              <a:rPr lang="en-US" smtClean="0"/>
              <a:pPr/>
              <a:t>10</a:t>
            </a:fld>
            <a:endParaRPr lang="en-US" dirty="0"/>
          </a:p>
        </p:txBody>
      </p:sp>
      <p:sp>
        <p:nvSpPr>
          <p:cNvPr id="6" name="Footer Placeholder 5"/>
          <p:cNvSpPr>
            <a:spLocks noGrp="1"/>
          </p:cNvSpPr>
          <p:nvPr>
            <p:ph type="ftr" sz="quarter" idx="12"/>
          </p:nvPr>
        </p:nvSpPr>
        <p:spPr/>
        <p:txBody>
          <a:bodyPr/>
          <a:lstStyle/>
          <a:p>
            <a:r>
              <a:rPr lang="en-US"/>
              <a:t>PURSUE - FNAL   CMS and the LHC</a:t>
            </a:r>
            <a:endParaRPr lang="en-US" dirty="0"/>
          </a:p>
        </p:txBody>
      </p:sp>
    </p:spTree>
    <p:extLst>
      <p:ext uri="{BB962C8B-B14F-4D97-AF65-F5344CB8AC3E}">
        <p14:creationId xmlns:p14="http://schemas.microsoft.com/office/powerpoint/2010/main" val="2790877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669488" y="52593"/>
            <a:ext cx="7709308" cy="872366"/>
          </a:xfrm>
        </p:spPr>
        <p:txBody>
          <a:bodyPr/>
          <a:lstStyle/>
          <a:p>
            <a:r>
              <a:rPr lang="en-US" dirty="0"/>
              <a:t>How to probe Subatomic World</a:t>
            </a:r>
          </a:p>
        </p:txBody>
      </p:sp>
      <p:sp>
        <p:nvSpPr>
          <p:cNvPr id="114691" name="Rectangle 3"/>
          <p:cNvSpPr>
            <a:spLocks noGrp="1" noChangeArrowheads="1"/>
          </p:cNvSpPr>
          <p:nvPr>
            <p:ph idx="1"/>
          </p:nvPr>
        </p:nvSpPr>
        <p:spPr>
          <a:xfrm>
            <a:off x="565774" y="963489"/>
            <a:ext cx="8304216" cy="5562408"/>
          </a:xfrm>
        </p:spPr>
        <p:txBody>
          <a:bodyPr>
            <a:normAutofit lnSpcReduction="10000"/>
          </a:bodyPr>
          <a:lstStyle/>
          <a:p>
            <a:r>
              <a:rPr lang="en-US" dirty="0"/>
              <a:t>Basic Recipe: </a:t>
            </a:r>
          </a:p>
          <a:p>
            <a:pPr lvl="1"/>
            <a:r>
              <a:rPr lang="en-US" dirty="0"/>
              <a:t>Send in a flux of particles</a:t>
            </a:r>
          </a:p>
          <a:p>
            <a:pPr lvl="1"/>
            <a:r>
              <a:rPr lang="en-US" dirty="0"/>
              <a:t>Measure what comes out vs </a:t>
            </a:r>
          </a:p>
          <a:p>
            <a:pPr marL="410291" lvl="1" indent="0">
              <a:buNone/>
            </a:pPr>
            <a:r>
              <a:rPr lang="en-US" dirty="0"/>
              <a:t>	(</a:t>
            </a:r>
            <a:r>
              <a:rPr lang="en-US" i="1" dirty="0"/>
              <a:t>E</a:t>
            </a:r>
            <a:r>
              <a:rPr lang="en-US" dirty="0"/>
              <a:t>nergy, angle, frequency …)</a:t>
            </a:r>
          </a:p>
          <a:p>
            <a:r>
              <a:rPr lang="en-US" dirty="0"/>
              <a:t>Need High </a:t>
            </a:r>
            <a:r>
              <a:rPr lang="en-US" i="1" dirty="0"/>
              <a:t>E</a:t>
            </a:r>
            <a:r>
              <a:rPr lang="en-US" dirty="0"/>
              <a:t> to resolve small structures</a:t>
            </a:r>
          </a:p>
          <a:p>
            <a:endParaRPr lang="en-US" dirty="0"/>
          </a:p>
          <a:p>
            <a:pPr marL="17095" indent="0">
              <a:buNone/>
            </a:pPr>
            <a:r>
              <a:rPr lang="en-US" dirty="0"/>
              <a:t>	</a:t>
            </a:r>
            <a:r>
              <a:rPr lang="en-US" dirty="0">
                <a:sym typeface="Symbol" pitchFamily="18" charset="2"/>
              </a:rPr>
              <a:t> Build Accelerators</a:t>
            </a:r>
          </a:p>
          <a:p>
            <a:r>
              <a:rPr lang="en-US" dirty="0"/>
              <a:t>What to measure?</a:t>
            </a:r>
          </a:p>
          <a:p>
            <a:pPr lvl="1"/>
            <a:r>
              <a:rPr lang="en-US" dirty="0">
                <a:sym typeface="Symbol" pitchFamily="18" charset="2"/>
              </a:rPr>
              <a:t>Rate/Scattering Cross Section:</a:t>
            </a:r>
          </a:p>
          <a:p>
            <a:pPr lvl="2"/>
            <a:r>
              <a:rPr lang="en-US" dirty="0">
                <a:sym typeface="Symbol" pitchFamily="18" charset="2"/>
              </a:rPr>
              <a:t>Distributions in E,…</a:t>
            </a:r>
          </a:p>
          <a:p>
            <a:pPr lvl="1"/>
            <a:r>
              <a:rPr lang="en-US" dirty="0">
                <a:sym typeface="Symbol" pitchFamily="18" charset="2"/>
              </a:rPr>
              <a:t>Spectroscopy of Excited states</a:t>
            </a:r>
          </a:p>
          <a:p>
            <a:endParaRPr lang="en-US" dirty="0"/>
          </a:p>
          <a:p>
            <a:pPr lvl="1"/>
            <a:endParaRPr lang="en-US" dirty="0"/>
          </a:p>
        </p:txBody>
      </p:sp>
      <p:sp>
        <p:nvSpPr>
          <p:cNvPr id="22" name="Date Placeholder 3"/>
          <p:cNvSpPr>
            <a:spLocks noGrp="1"/>
          </p:cNvSpPr>
          <p:nvPr>
            <p:ph type="dt" sz="half" idx="10"/>
          </p:nvPr>
        </p:nvSpPr>
        <p:spPr/>
        <p:txBody>
          <a:bodyPr/>
          <a:lstStyle/>
          <a:p>
            <a:r>
              <a:rPr lang="en-US"/>
              <a:t>May 27, 2025</a:t>
            </a:r>
          </a:p>
        </p:txBody>
      </p:sp>
      <p:sp>
        <p:nvSpPr>
          <p:cNvPr id="24" name="Slide Number Placeholder 5"/>
          <p:cNvSpPr>
            <a:spLocks noGrp="1"/>
          </p:cNvSpPr>
          <p:nvPr>
            <p:ph type="sldNum" sz="quarter" idx="11"/>
          </p:nvPr>
        </p:nvSpPr>
        <p:spPr/>
        <p:txBody>
          <a:bodyPr/>
          <a:lstStyle/>
          <a:p>
            <a:fld id="{AB715537-1F96-47E6-A166-C6688B215914}" type="slidenum">
              <a:rPr lang="en-US" smtClean="0"/>
              <a:pPr/>
              <a:t>11</a:t>
            </a:fld>
            <a:endParaRPr lang="en-US"/>
          </a:p>
        </p:txBody>
      </p:sp>
      <p:sp>
        <p:nvSpPr>
          <p:cNvPr id="23" name="Footer Placeholder 4"/>
          <p:cNvSpPr>
            <a:spLocks noGrp="1"/>
          </p:cNvSpPr>
          <p:nvPr>
            <p:ph type="ftr" sz="quarter" idx="12"/>
          </p:nvPr>
        </p:nvSpPr>
        <p:spPr/>
        <p:txBody>
          <a:bodyPr/>
          <a:lstStyle/>
          <a:p>
            <a:r>
              <a:rPr lang="en-US"/>
              <a:t>PURSUE - FNAL   CMS and the LHC</a:t>
            </a:r>
            <a:endParaRPr lang="en-US" dirty="0"/>
          </a:p>
        </p:txBody>
      </p:sp>
      <p:sp>
        <p:nvSpPr>
          <p:cNvPr id="114692" name="AutoShape 4"/>
          <p:cNvSpPr>
            <a:spLocks noChangeArrowheads="1"/>
          </p:cNvSpPr>
          <p:nvPr/>
        </p:nvSpPr>
        <p:spPr bwMode="auto">
          <a:xfrm>
            <a:off x="7853363" y="1411288"/>
            <a:ext cx="1094084" cy="754062"/>
          </a:xfrm>
          <a:prstGeom prst="cloudCallout">
            <a:avLst>
              <a:gd name="adj1" fmla="val -24958"/>
              <a:gd name="adj2" fmla="val 29579"/>
            </a:avLst>
          </a:prstGeom>
          <a:solidFill>
            <a:schemeClr val="accent1"/>
          </a:solidFill>
          <a:ln w="9525">
            <a:solidFill>
              <a:schemeClr val="tx1"/>
            </a:solidFill>
            <a:round/>
            <a:headEnd/>
            <a:tailEnd/>
          </a:ln>
          <a:effectLst/>
        </p:spPr>
        <p:txBody>
          <a:bodyPr/>
          <a:lstStyle/>
          <a:p>
            <a:pPr algn="ctr"/>
            <a:r>
              <a:rPr lang="en-US" sz="1400" dirty="0"/>
              <a:t>Object</a:t>
            </a:r>
          </a:p>
        </p:txBody>
      </p:sp>
      <p:sp>
        <p:nvSpPr>
          <p:cNvPr id="114693" name="Line 5"/>
          <p:cNvSpPr>
            <a:spLocks noChangeShapeType="1"/>
          </p:cNvSpPr>
          <p:nvPr/>
        </p:nvSpPr>
        <p:spPr bwMode="auto">
          <a:xfrm>
            <a:off x="7259638" y="1235075"/>
            <a:ext cx="641350" cy="304800"/>
          </a:xfrm>
          <a:prstGeom prst="line">
            <a:avLst/>
          </a:prstGeom>
          <a:noFill/>
          <a:ln w="9525">
            <a:solidFill>
              <a:schemeClr val="accent1"/>
            </a:solidFill>
            <a:round/>
            <a:headEnd/>
            <a:tailEnd type="triangle" w="med" len="med"/>
          </a:ln>
          <a:effectLst/>
        </p:spPr>
        <p:txBody>
          <a:bodyPr/>
          <a:lstStyle/>
          <a:p>
            <a:endParaRPr lang="en-US"/>
          </a:p>
        </p:txBody>
      </p:sp>
      <p:sp>
        <p:nvSpPr>
          <p:cNvPr id="114694" name="Line 6"/>
          <p:cNvSpPr>
            <a:spLocks noChangeShapeType="1"/>
          </p:cNvSpPr>
          <p:nvPr/>
        </p:nvSpPr>
        <p:spPr bwMode="auto">
          <a:xfrm>
            <a:off x="7205663" y="1308100"/>
            <a:ext cx="641350" cy="304800"/>
          </a:xfrm>
          <a:prstGeom prst="line">
            <a:avLst/>
          </a:prstGeom>
          <a:noFill/>
          <a:ln w="9525">
            <a:solidFill>
              <a:schemeClr val="accent1"/>
            </a:solidFill>
            <a:round/>
            <a:headEnd/>
            <a:tailEnd type="triangle" w="med" len="med"/>
          </a:ln>
          <a:effectLst/>
        </p:spPr>
        <p:txBody>
          <a:bodyPr/>
          <a:lstStyle/>
          <a:p>
            <a:endParaRPr lang="en-US"/>
          </a:p>
        </p:txBody>
      </p:sp>
      <p:sp>
        <p:nvSpPr>
          <p:cNvPr id="114695" name="Line 7"/>
          <p:cNvSpPr>
            <a:spLocks noChangeShapeType="1"/>
          </p:cNvSpPr>
          <p:nvPr/>
        </p:nvSpPr>
        <p:spPr bwMode="auto">
          <a:xfrm>
            <a:off x="7285038" y="1149350"/>
            <a:ext cx="641350" cy="304800"/>
          </a:xfrm>
          <a:prstGeom prst="line">
            <a:avLst/>
          </a:prstGeom>
          <a:noFill/>
          <a:ln w="9525">
            <a:solidFill>
              <a:schemeClr val="accent1"/>
            </a:solidFill>
            <a:round/>
            <a:headEnd/>
            <a:tailEnd type="triangle" w="med" len="med"/>
          </a:ln>
          <a:effectLst/>
        </p:spPr>
        <p:txBody>
          <a:bodyPr/>
          <a:lstStyle/>
          <a:p>
            <a:endParaRPr lang="en-US"/>
          </a:p>
        </p:txBody>
      </p:sp>
      <p:sp>
        <p:nvSpPr>
          <p:cNvPr id="114696" name="Line 8"/>
          <p:cNvSpPr>
            <a:spLocks noChangeShapeType="1"/>
          </p:cNvSpPr>
          <p:nvPr/>
        </p:nvSpPr>
        <p:spPr bwMode="auto">
          <a:xfrm>
            <a:off x="7119938" y="1460500"/>
            <a:ext cx="641350" cy="304800"/>
          </a:xfrm>
          <a:prstGeom prst="line">
            <a:avLst/>
          </a:prstGeom>
          <a:noFill/>
          <a:ln w="9525">
            <a:solidFill>
              <a:schemeClr val="accent1"/>
            </a:solidFill>
            <a:round/>
            <a:headEnd/>
            <a:tailEnd type="triangle" w="med" len="med"/>
          </a:ln>
          <a:effectLst/>
        </p:spPr>
        <p:txBody>
          <a:bodyPr/>
          <a:lstStyle/>
          <a:p>
            <a:endParaRPr lang="en-US"/>
          </a:p>
        </p:txBody>
      </p:sp>
      <p:sp>
        <p:nvSpPr>
          <p:cNvPr id="114697" name="Line 9"/>
          <p:cNvSpPr>
            <a:spLocks noChangeShapeType="1"/>
          </p:cNvSpPr>
          <p:nvPr/>
        </p:nvSpPr>
        <p:spPr bwMode="auto">
          <a:xfrm>
            <a:off x="7170738" y="1389063"/>
            <a:ext cx="641350" cy="304800"/>
          </a:xfrm>
          <a:prstGeom prst="line">
            <a:avLst/>
          </a:prstGeom>
          <a:noFill/>
          <a:ln w="9525">
            <a:solidFill>
              <a:schemeClr val="accent1"/>
            </a:solidFill>
            <a:round/>
            <a:headEnd/>
            <a:tailEnd type="triangle" w="med" len="med"/>
          </a:ln>
          <a:effectLst/>
        </p:spPr>
        <p:txBody>
          <a:bodyPr/>
          <a:lstStyle/>
          <a:p>
            <a:endParaRPr lang="en-US"/>
          </a:p>
        </p:txBody>
      </p:sp>
      <p:sp>
        <p:nvSpPr>
          <p:cNvPr id="114698" name="Line 10"/>
          <p:cNvSpPr>
            <a:spLocks noChangeShapeType="1"/>
          </p:cNvSpPr>
          <p:nvPr/>
        </p:nvSpPr>
        <p:spPr bwMode="auto">
          <a:xfrm flipH="1">
            <a:off x="7226300" y="2133600"/>
            <a:ext cx="755650" cy="179388"/>
          </a:xfrm>
          <a:prstGeom prst="line">
            <a:avLst/>
          </a:prstGeom>
          <a:noFill/>
          <a:ln w="9525">
            <a:solidFill>
              <a:schemeClr val="accent1"/>
            </a:solidFill>
            <a:round/>
            <a:headEnd/>
            <a:tailEnd type="triangle" w="med" len="med"/>
          </a:ln>
          <a:effectLst/>
        </p:spPr>
        <p:txBody>
          <a:bodyPr/>
          <a:lstStyle/>
          <a:p>
            <a:endParaRPr lang="en-US"/>
          </a:p>
        </p:txBody>
      </p:sp>
      <p:pic>
        <p:nvPicPr>
          <p:cNvPr id="114699" name="Picture 11" descr="MCj04377970000[1]"/>
          <p:cNvPicPr>
            <a:picLocks noChangeAspect="1" noChangeArrowheads="1"/>
          </p:cNvPicPr>
          <p:nvPr/>
        </p:nvPicPr>
        <p:blipFill>
          <a:blip r:embed="rId3"/>
          <a:srcRect/>
          <a:stretch>
            <a:fillRect/>
          </a:stretch>
        </p:blipFill>
        <p:spPr bwMode="auto">
          <a:xfrm>
            <a:off x="6419850" y="2092325"/>
            <a:ext cx="836613" cy="752475"/>
          </a:xfrm>
          <a:prstGeom prst="rect">
            <a:avLst/>
          </a:prstGeom>
          <a:noFill/>
        </p:spPr>
      </p:pic>
      <mc:AlternateContent xmlns:mc="http://schemas.openxmlformats.org/markup-compatibility/2006">
        <mc:Choice xmlns:a14="http://schemas.microsoft.com/office/drawing/2010/main" Requires="a14">
          <p:sp>
            <p:nvSpPr>
              <p:cNvPr id="114700" name="Object 12"/>
              <p:cNvSpPr txBox="1"/>
              <p:nvPr/>
            </p:nvSpPr>
            <p:spPr bwMode="auto">
              <a:xfrm>
                <a:off x="5125686" y="956979"/>
                <a:ext cx="3116262" cy="791837"/>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r>
                        <m:rPr>
                          <m:nor/>
                        </m:rPr>
                        <a:rPr lang="en-US" i="0">
                          <a:solidFill>
                            <a:srgbClr val="00FFFF"/>
                          </a:solidFill>
                          <a:latin typeface="Cambria Math" panose="02040503050406030204" pitchFamily="18" charset="0"/>
                        </a:rPr>
                        <m:t>Luminosity</m:t>
                      </m:r>
                      <m:r>
                        <m:rPr>
                          <m:nor/>
                        </m:rPr>
                        <a:rPr lang="en-US" i="0">
                          <a:solidFill>
                            <a:srgbClr val="00FFFF"/>
                          </a:solidFill>
                          <a:latin typeface="Cambria Math" panose="02040503050406030204" pitchFamily="18" charset="0"/>
                        </a:rPr>
                        <m:t> </m:t>
                      </m:r>
                      <m:r>
                        <a:rPr lang="en-US" i="1">
                          <a:solidFill>
                            <a:srgbClr val="00FFFF"/>
                          </a:solidFill>
                          <a:latin typeface="Cambria Math" panose="02040503050406030204" pitchFamily="18" charset="0"/>
                        </a:rPr>
                        <m:t>(</m:t>
                      </m:r>
                      <m:r>
                        <m:rPr>
                          <m:nor/>
                        </m:rPr>
                        <a:rPr lang="en-US" i="0">
                          <a:solidFill>
                            <a:srgbClr val="00FFFF"/>
                          </a:solidFill>
                          <a:latin typeface="Cambria Math" panose="02040503050406030204" pitchFamily="18" charset="0"/>
                        </a:rPr>
                        <m:t>flux</m:t>
                      </m:r>
                      <m:r>
                        <a:rPr lang="en-US" i="1">
                          <a:solidFill>
                            <a:srgbClr val="00FFFF"/>
                          </a:solidFill>
                          <a:latin typeface="Cambria Math" panose="02040503050406030204" pitchFamily="18" charset="0"/>
                        </a:rPr>
                        <m:t>)</m:t>
                      </m:r>
                      <m:r>
                        <m:rPr>
                          <m:nor/>
                        </m:rPr>
                        <a:rPr lang="en-US" i="0">
                          <a:solidFill>
                            <a:srgbClr val="00FFFF"/>
                          </a:solidFill>
                          <a:latin typeface="Cambria Math" panose="02040503050406030204" pitchFamily="18" charset="0"/>
                        </a:rPr>
                        <m:t>: </m:t>
                      </m:r>
                      <m:f>
                        <m:fPr>
                          <m:ctrlPr>
                            <a:rPr lang="en-US" i="1">
                              <a:solidFill>
                                <a:srgbClr val="00FFFF"/>
                              </a:solidFill>
                              <a:latin typeface="Cambria Math" panose="02040503050406030204" pitchFamily="18" charset="0"/>
                            </a:rPr>
                          </m:ctrlPr>
                        </m:fPr>
                        <m:num>
                          <m:r>
                            <a:rPr lang="en-US" i="1">
                              <a:solidFill>
                                <a:srgbClr val="00FFFF"/>
                              </a:solidFill>
                              <a:latin typeface="Cambria Math" panose="02040503050406030204" pitchFamily="18" charset="0"/>
                            </a:rPr>
                            <m:t>#</m:t>
                          </m:r>
                        </m:num>
                        <m:den>
                          <m:r>
                            <a:rPr lang="en-US" i="1">
                              <a:solidFill>
                                <a:srgbClr val="00FFFF"/>
                              </a:solidFill>
                              <a:latin typeface="Cambria Math" panose="02040503050406030204" pitchFamily="18" charset="0"/>
                            </a:rPr>
                            <m:t>𝑐</m:t>
                          </m:r>
                          <m:sSup>
                            <m:sSupPr>
                              <m:ctrlPr>
                                <a:rPr lang="en-US" i="1">
                                  <a:solidFill>
                                    <a:srgbClr val="00FFFF"/>
                                  </a:solidFill>
                                  <a:latin typeface="Cambria Math" panose="02040503050406030204" pitchFamily="18" charset="0"/>
                                </a:rPr>
                              </m:ctrlPr>
                            </m:sSupPr>
                            <m:e>
                              <m:r>
                                <a:rPr lang="en-US" i="1">
                                  <a:solidFill>
                                    <a:srgbClr val="00FFFF"/>
                                  </a:solidFill>
                                  <a:latin typeface="Cambria Math" panose="02040503050406030204" pitchFamily="18" charset="0"/>
                                </a:rPr>
                                <m:t>𝑚</m:t>
                              </m:r>
                            </m:e>
                            <m:sup>
                              <m:r>
                                <a:rPr lang="en-US" i="1">
                                  <a:solidFill>
                                    <a:srgbClr val="00FFFF"/>
                                  </a:solidFill>
                                  <a:latin typeface="Cambria Math" panose="02040503050406030204" pitchFamily="18" charset="0"/>
                                </a:rPr>
                                <m:t>2</m:t>
                              </m:r>
                            </m:sup>
                          </m:sSup>
                          <m:r>
                            <a:rPr lang="en-US" i="1">
                              <a:solidFill>
                                <a:srgbClr val="00FFFF"/>
                              </a:solidFill>
                              <a:latin typeface="Cambria Math" panose="02040503050406030204" pitchFamily="18" charset="0"/>
                            </a:rPr>
                            <m:t>𝑠</m:t>
                          </m:r>
                        </m:den>
                      </m:f>
                    </m:oMath>
                  </m:oMathPara>
                </a14:m>
                <a:endParaRPr lang="en-US" dirty="0"/>
              </a:p>
            </p:txBody>
          </p:sp>
        </mc:Choice>
        <mc:Fallback>
          <p:sp>
            <p:nvSpPr>
              <p:cNvPr id="114700" name="Object 12"/>
              <p:cNvSpPr txBox="1">
                <a:spLocks noRot="1" noChangeAspect="1" noMove="1" noResize="1" noEditPoints="1" noAdjustHandles="1" noChangeArrowheads="1" noChangeShapeType="1" noTextEdit="1"/>
              </p:cNvSpPr>
              <p:nvPr/>
            </p:nvSpPr>
            <p:spPr bwMode="auto">
              <a:xfrm>
                <a:off x="5125686" y="956979"/>
                <a:ext cx="3116262" cy="79183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4702" name="Object 14"/>
              <p:cNvSpPr txBox="1"/>
              <p:nvPr/>
            </p:nvSpPr>
            <p:spPr bwMode="auto">
              <a:xfrm>
                <a:off x="974725" y="3441700"/>
                <a:ext cx="6707188" cy="434975"/>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r>
                        <a:rPr lang="en-US" i="1">
                          <a:solidFill>
                            <a:srgbClr val="00FFFF"/>
                          </a:solidFill>
                          <a:latin typeface="Cambria Math" panose="02040503050406030204" pitchFamily="18" charset="0"/>
                        </a:rPr>
                        <m:t>ℏ</m:t>
                      </m:r>
                      <m:r>
                        <a:rPr lang="en-US" i="1">
                          <a:solidFill>
                            <a:srgbClr val="00FFFF"/>
                          </a:solidFill>
                          <a:latin typeface="Cambria Math" panose="02040503050406030204" pitchFamily="18" charset="0"/>
                        </a:rPr>
                        <m:t>𝑐</m:t>
                      </m:r>
                      <m:r>
                        <a:rPr lang="en-US" i="1">
                          <a:solidFill>
                            <a:srgbClr val="00FFFF"/>
                          </a:solidFill>
                          <a:latin typeface="Cambria Math" panose="02040503050406030204" pitchFamily="18" charset="0"/>
                        </a:rPr>
                        <m:t>=197</m:t>
                      </m:r>
                      <m:r>
                        <m:rPr>
                          <m:nor/>
                        </m:rPr>
                        <a:rPr lang="en-US" i="0">
                          <a:solidFill>
                            <a:srgbClr val="00FFFF"/>
                          </a:solidFill>
                          <a:latin typeface="Cambria Math" panose="02040503050406030204" pitchFamily="18" charset="0"/>
                        </a:rPr>
                        <m:t> </m:t>
                      </m:r>
                      <m:r>
                        <m:rPr>
                          <m:nor/>
                        </m:rPr>
                        <a:rPr lang="en-US" i="0">
                          <a:solidFill>
                            <a:srgbClr val="00FFFF"/>
                          </a:solidFill>
                          <a:latin typeface="Cambria Math" panose="02040503050406030204" pitchFamily="18" charset="0"/>
                        </a:rPr>
                        <m:t>MeV</m:t>
                      </m:r>
                      <m:r>
                        <m:rPr>
                          <m:nor/>
                        </m:rPr>
                        <a:rPr lang="en-US" i="0">
                          <a:solidFill>
                            <a:srgbClr val="00FFFF"/>
                          </a:solidFill>
                          <a:latin typeface="Cambria Math" panose="02040503050406030204" pitchFamily="18" charset="0"/>
                        </a:rPr>
                        <m:t> </m:t>
                      </m:r>
                      <m:r>
                        <m:rPr>
                          <m:nor/>
                        </m:rPr>
                        <a:rPr lang="en-US" i="0">
                          <a:solidFill>
                            <a:srgbClr val="00FFFF"/>
                          </a:solidFill>
                          <a:latin typeface="Cambria Math" panose="02040503050406030204" pitchFamily="18" charset="0"/>
                        </a:rPr>
                        <m:t>fm</m:t>
                      </m:r>
                      <m:r>
                        <a:rPr lang="en-US" i="1">
                          <a:solidFill>
                            <a:srgbClr val="00FFFF"/>
                          </a:solidFill>
                          <a:latin typeface="Cambria Math" panose="02040503050406030204" pitchFamily="18" charset="0"/>
                        </a:rPr>
                        <m:t> </m:t>
                      </m:r>
                      <m:r>
                        <a:rPr lang="en-US" i="1">
                          <a:solidFill>
                            <a:srgbClr val="00FFFF"/>
                          </a:solidFill>
                          <a:latin typeface="Cambria Math" panose="02040503050406030204" pitchFamily="18" charset="0"/>
                        </a:rPr>
                        <m:t>𝑝</m:t>
                      </m:r>
                      <m:r>
                        <a:rPr lang="en-US" i="1">
                          <a:solidFill>
                            <a:srgbClr val="00FFFF"/>
                          </a:solidFill>
                          <a:latin typeface="Cambria Math" panose="02040503050406030204" pitchFamily="18" charset="0"/>
                        </a:rPr>
                        <m:t>=10</m:t>
                      </m:r>
                      <m:r>
                        <m:rPr>
                          <m:nor/>
                        </m:rPr>
                        <a:rPr lang="en-US" i="0">
                          <a:solidFill>
                            <a:srgbClr val="00FFFF"/>
                          </a:solidFill>
                          <a:latin typeface="Cambria Math" panose="02040503050406030204" pitchFamily="18" charset="0"/>
                        </a:rPr>
                        <m:t> </m:t>
                      </m:r>
                      <m:r>
                        <m:rPr>
                          <m:nor/>
                        </m:rPr>
                        <a:rPr lang="en-US" i="0">
                          <a:solidFill>
                            <a:srgbClr val="00FFFF"/>
                          </a:solidFill>
                          <a:latin typeface="Cambria Math" panose="02040503050406030204" pitchFamily="18" charset="0"/>
                        </a:rPr>
                        <m:t>GeV</m:t>
                      </m:r>
                      <m:r>
                        <a:rPr lang="en-US" i="1">
                          <a:solidFill>
                            <a:srgbClr val="00FFFF"/>
                          </a:solidFill>
                          <a:latin typeface="Cambria Math" panose="02040503050406030204" pitchFamily="18" charset="0"/>
                        </a:rPr>
                        <m:t>→0.02</m:t>
                      </m:r>
                      <m:r>
                        <m:rPr>
                          <m:nor/>
                        </m:rPr>
                        <a:rPr lang="en-US" i="0">
                          <a:solidFill>
                            <a:srgbClr val="00FFFF"/>
                          </a:solidFill>
                          <a:latin typeface="Cambria Math" panose="02040503050406030204" pitchFamily="18" charset="0"/>
                        </a:rPr>
                        <m:t>fm</m:t>
                      </m:r>
                    </m:oMath>
                  </m:oMathPara>
                </a14:m>
                <a:endParaRPr lang="en-US"/>
              </a:p>
            </p:txBody>
          </p:sp>
        </mc:Choice>
        <mc:Fallback xmlns="">
          <p:sp>
            <p:nvSpPr>
              <p:cNvPr id="114702" name="Object 14"/>
              <p:cNvSpPr txBox="1">
                <a:spLocks noRot="1" noChangeAspect="1" noMove="1" noResize="1" noEditPoints="1" noAdjustHandles="1" noChangeArrowheads="1" noChangeShapeType="1" noTextEdit="1"/>
              </p:cNvSpPr>
              <p:nvPr/>
            </p:nvSpPr>
            <p:spPr bwMode="auto">
              <a:xfrm>
                <a:off x="974725" y="3441700"/>
                <a:ext cx="6707188" cy="434975"/>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4704" name="Object 16"/>
              <p:cNvSpPr txBox="1"/>
              <p:nvPr/>
            </p:nvSpPr>
            <p:spPr bwMode="auto">
              <a:xfrm>
                <a:off x="5442755" y="5206096"/>
                <a:ext cx="3562458" cy="594039"/>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r>
                        <a:rPr lang="en-US" sz="2400" i="1">
                          <a:solidFill>
                            <a:srgbClr val="FFFF00"/>
                          </a:solidFill>
                          <a:latin typeface="Cambria Math" panose="02040503050406030204" pitchFamily="18" charset="0"/>
                        </a:rPr>
                        <m:t>𝑅</m:t>
                      </m:r>
                      <m:d>
                        <m:dPr>
                          <m:ctrlPr>
                            <a:rPr lang="en-US" sz="2400" i="1">
                              <a:solidFill>
                                <a:srgbClr val="FFFF00"/>
                              </a:solidFill>
                              <a:latin typeface="Cambria Math" panose="02040503050406030204" pitchFamily="18" charset="0"/>
                            </a:rPr>
                          </m:ctrlPr>
                        </m:dPr>
                        <m:e>
                          <m:r>
                            <a:rPr lang="en-US" sz="2400" i="1">
                              <a:solidFill>
                                <a:srgbClr val="FFFF00"/>
                              </a:solidFill>
                              <a:latin typeface="Cambria Math" panose="02040503050406030204" pitchFamily="18" charset="0"/>
                            </a:rPr>
                            <m:t>𝐸</m:t>
                          </m:r>
                          <m:r>
                            <a:rPr lang="en-US" sz="2400" i="1">
                              <a:solidFill>
                                <a:srgbClr val="FFFF00"/>
                              </a:solidFill>
                              <a:latin typeface="Cambria Math" panose="02040503050406030204" pitchFamily="18" charset="0"/>
                            </a:rPr>
                            <m:t>,</m:t>
                          </m:r>
                          <m:r>
                            <a:rPr lang="en-US" sz="2400" i="1">
                              <a:solidFill>
                                <a:srgbClr val="FFFF00"/>
                              </a:solidFill>
                              <a:latin typeface="Cambria Math" panose="02040503050406030204" pitchFamily="18" charset="0"/>
                            </a:rPr>
                            <m:t>𝛼</m:t>
                          </m:r>
                          <m:r>
                            <a:rPr lang="en-US" sz="2400" i="1">
                              <a:solidFill>
                                <a:srgbClr val="FFFF00"/>
                              </a:solidFill>
                              <a:latin typeface="Cambria Math" panose="02040503050406030204" pitchFamily="18" charset="0"/>
                            </a:rPr>
                            <m:t>...</m:t>
                          </m:r>
                        </m:e>
                      </m:d>
                      <m:r>
                        <a:rPr lang="en-US" sz="2400" i="1">
                          <a:solidFill>
                            <a:srgbClr val="FFFF00"/>
                          </a:solidFill>
                          <a:latin typeface="Cambria Math" panose="02040503050406030204" pitchFamily="18" charset="0"/>
                        </a:rPr>
                        <m:t>=</m:t>
                      </m:r>
                      <m:r>
                        <a:rPr lang="en-US" sz="2400" i="1">
                          <a:solidFill>
                            <a:srgbClr val="FFFF00"/>
                          </a:solidFill>
                          <a:latin typeface="Cambria Math" panose="02040503050406030204" pitchFamily="18" charset="0"/>
                        </a:rPr>
                        <m:t>ℒ</m:t>
                      </m:r>
                      <m:r>
                        <a:rPr lang="en-US" sz="2400" i="1">
                          <a:solidFill>
                            <a:srgbClr val="FFFF00"/>
                          </a:solidFill>
                          <a:latin typeface="Cambria Math" panose="02040503050406030204" pitchFamily="18" charset="0"/>
                        </a:rPr>
                        <m:t>𝜎</m:t>
                      </m:r>
                      <m:d>
                        <m:dPr>
                          <m:ctrlPr>
                            <a:rPr lang="en-US" sz="2400" i="1">
                              <a:solidFill>
                                <a:srgbClr val="FFFF00"/>
                              </a:solidFill>
                              <a:latin typeface="Cambria Math" panose="02040503050406030204" pitchFamily="18" charset="0"/>
                            </a:rPr>
                          </m:ctrlPr>
                        </m:dPr>
                        <m:e>
                          <m:r>
                            <a:rPr lang="en-US" sz="2400" i="1">
                              <a:solidFill>
                                <a:srgbClr val="FFFF00"/>
                              </a:solidFill>
                              <a:latin typeface="Cambria Math" panose="02040503050406030204" pitchFamily="18" charset="0"/>
                            </a:rPr>
                            <m:t>𝐸</m:t>
                          </m:r>
                          <m:r>
                            <a:rPr lang="en-US" sz="2400" i="1">
                              <a:solidFill>
                                <a:srgbClr val="FFFF00"/>
                              </a:solidFill>
                              <a:latin typeface="Cambria Math" panose="02040503050406030204" pitchFamily="18" charset="0"/>
                            </a:rPr>
                            <m:t>,</m:t>
                          </m:r>
                          <m:r>
                            <a:rPr lang="en-US" sz="2400" i="1">
                              <a:solidFill>
                                <a:srgbClr val="FFFF00"/>
                              </a:solidFill>
                              <a:latin typeface="Cambria Math" panose="02040503050406030204" pitchFamily="18" charset="0"/>
                            </a:rPr>
                            <m:t>𝛼</m:t>
                          </m:r>
                          <m:r>
                            <a:rPr lang="en-US" sz="2400" i="1">
                              <a:solidFill>
                                <a:srgbClr val="FFFF00"/>
                              </a:solidFill>
                              <a:latin typeface="Cambria Math" panose="02040503050406030204" pitchFamily="18" charset="0"/>
                            </a:rPr>
                            <m:t>...</m:t>
                          </m:r>
                        </m:e>
                      </m:d>
                    </m:oMath>
                  </m:oMathPara>
                </a14:m>
                <a:endParaRPr lang="en-US" sz="2400" dirty="0"/>
              </a:p>
            </p:txBody>
          </p:sp>
        </mc:Choice>
        <mc:Fallback>
          <p:sp>
            <p:nvSpPr>
              <p:cNvPr id="114704" name="Object 16"/>
              <p:cNvSpPr txBox="1">
                <a:spLocks noRot="1" noChangeAspect="1" noMove="1" noResize="1" noEditPoints="1" noAdjustHandles="1" noChangeArrowheads="1" noChangeShapeType="1" noTextEdit="1"/>
              </p:cNvSpPr>
              <p:nvPr/>
            </p:nvSpPr>
            <p:spPr bwMode="auto">
              <a:xfrm>
                <a:off x="5442755" y="5206096"/>
                <a:ext cx="3562458" cy="594039"/>
              </a:xfrm>
              <a:prstGeom prst="rect">
                <a:avLst/>
              </a:prstGeom>
              <a:blipFill>
                <a:blip r:embed="rId6"/>
                <a:stretch>
                  <a:fillRect l="-514"/>
                </a:stretch>
              </a:blipFill>
            </p:spPr>
            <p:txBody>
              <a:bodyPr/>
              <a:lstStyle/>
              <a:p>
                <a:r>
                  <a:rPr lang="en-US">
                    <a:noFill/>
                  </a:rPr>
                  <a:t> </a:t>
                </a:r>
              </a:p>
            </p:txBody>
          </p:sp>
        </mc:Fallback>
      </mc:AlternateContent>
      <p:sp>
        <p:nvSpPr>
          <p:cNvPr id="114705" name="Text Box 17"/>
          <p:cNvSpPr txBox="1">
            <a:spLocks noChangeArrowheads="1"/>
          </p:cNvSpPr>
          <p:nvPr/>
        </p:nvSpPr>
        <p:spPr bwMode="auto">
          <a:xfrm rot="20521851">
            <a:off x="5557240" y="4774553"/>
            <a:ext cx="747320" cy="461665"/>
          </a:xfrm>
          <a:prstGeom prst="rect">
            <a:avLst/>
          </a:prstGeom>
          <a:noFill/>
          <a:ln w="9525">
            <a:noFill/>
            <a:miter lim="800000"/>
            <a:headEnd/>
            <a:tailEnd/>
          </a:ln>
          <a:effectLst/>
        </p:spPr>
        <p:txBody>
          <a:bodyPr wrap="none">
            <a:spAutoFit/>
          </a:bodyPr>
          <a:lstStyle/>
          <a:p>
            <a:r>
              <a:rPr lang="en-US" sz="2400" dirty="0">
                <a:solidFill>
                  <a:srgbClr val="FFFF00"/>
                </a:solidFill>
              </a:rPr>
              <a:t>Rate</a:t>
            </a:r>
          </a:p>
        </p:txBody>
      </p:sp>
      <p:sp>
        <p:nvSpPr>
          <p:cNvPr id="114706" name="Text Box 18"/>
          <p:cNvSpPr txBox="1">
            <a:spLocks noChangeArrowheads="1"/>
          </p:cNvSpPr>
          <p:nvPr/>
        </p:nvSpPr>
        <p:spPr bwMode="auto">
          <a:xfrm rot="20521851">
            <a:off x="6831506" y="5679999"/>
            <a:ext cx="849913" cy="461665"/>
          </a:xfrm>
          <a:prstGeom prst="rect">
            <a:avLst/>
          </a:prstGeom>
          <a:noFill/>
          <a:ln w="9525">
            <a:noFill/>
            <a:miter lim="800000"/>
            <a:headEnd/>
            <a:tailEnd/>
          </a:ln>
          <a:effectLst/>
        </p:spPr>
        <p:txBody>
          <a:bodyPr wrap="none">
            <a:spAutoFit/>
          </a:bodyPr>
          <a:lstStyle/>
          <a:p>
            <a:r>
              <a:rPr lang="en-US" sz="2400" dirty="0" err="1">
                <a:solidFill>
                  <a:srgbClr val="FFFF00"/>
                </a:solidFill>
              </a:rPr>
              <a:t>Lumi</a:t>
            </a:r>
            <a:endParaRPr lang="en-US" sz="2400" dirty="0">
              <a:solidFill>
                <a:srgbClr val="FFFF00"/>
              </a:solidFill>
            </a:endParaRPr>
          </a:p>
        </p:txBody>
      </p:sp>
      <p:sp>
        <p:nvSpPr>
          <p:cNvPr id="114707" name="Text Box 19"/>
          <p:cNvSpPr txBox="1">
            <a:spLocks noChangeArrowheads="1"/>
          </p:cNvSpPr>
          <p:nvPr/>
        </p:nvSpPr>
        <p:spPr bwMode="auto">
          <a:xfrm>
            <a:off x="6876741" y="4235980"/>
            <a:ext cx="1989584" cy="646331"/>
          </a:xfrm>
          <a:prstGeom prst="rect">
            <a:avLst/>
          </a:prstGeom>
          <a:noFill/>
          <a:ln w="9525">
            <a:noFill/>
            <a:miter lim="800000"/>
            <a:headEnd/>
            <a:tailEnd/>
          </a:ln>
          <a:effectLst/>
        </p:spPr>
        <p:txBody>
          <a:bodyPr wrap="none">
            <a:spAutoFit/>
          </a:bodyPr>
          <a:lstStyle/>
          <a:p>
            <a:pPr algn="l"/>
            <a:r>
              <a:rPr lang="en-US" sz="1800" dirty="0">
                <a:solidFill>
                  <a:srgbClr val="FFFF00"/>
                </a:solidFill>
              </a:rPr>
              <a:t>Total Cross Section</a:t>
            </a:r>
          </a:p>
          <a:p>
            <a:pPr algn="l"/>
            <a:r>
              <a:rPr lang="en-US" sz="1800" dirty="0">
                <a:solidFill>
                  <a:srgbClr val="FFFF00"/>
                </a:solidFill>
              </a:rPr>
              <a:t>Unit: </a:t>
            </a:r>
          </a:p>
        </p:txBody>
      </p:sp>
      <mc:AlternateContent xmlns:mc="http://schemas.openxmlformats.org/markup-compatibility/2006">
        <mc:Choice xmlns:a14="http://schemas.microsoft.com/office/drawing/2010/main" Requires="a14">
          <p:sp>
            <p:nvSpPr>
              <p:cNvPr id="114708" name="Object 20"/>
              <p:cNvSpPr txBox="1"/>
              <p:nvPr/>
            </p:nvSpPr>
            <p:spPr bwMode="auto">
              <a:xfrm>
                <a:off x="7459663" y="4527550"/>
                <a:ext cx="1660525" cy="368300"/>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r>
                        <a:rPr lang="en-US" sz="1600" i="1">
                          <a:solidFill>
                            <a:srgbClr val="FFFF00"/>
                          </a:solidFill>
                          <a:latin typeface="Cambria Math" panose="02040503050406030204" pitchFamily="18" charset="0"/>
                        </a:rPr>
                        <m:t>1</m:t>
                      </m:r>
                      <m:r>
                        <m:rPr>
                          <m:nor/>
                        </m:rPr>
                        <a:rPr lang="en-US" sz="1600" i="0">
                          <a:solidFill>
                            <a:srgbClr val="FFFF00"/>
                          </a:solidFill>
                          <a:latin typeface="Cambria Math" panose="02040503050406030204" pitchFamily="18" charset="0"/>
                        </a:rPr>
                        <m:t>barn</m:t>
                      </m:r>
                      <m:r>
                        <m:rPr>
                          <m:nor/>
                        </m:rPr>
                        <a:rPr lang="en-US" sz="1600" i="0">
                          <a:solidFill>
                            <a:srgbClr val="FFFF00"/>
                          </a:solidFill>
                          <a:latin typeface="Cambria Math" panose="02040503050406030204" pitchFamily="18" charset="0"/>
                        </a:rPr>
                        <m:t>=1</m:t>
                      </m:r>
                      <m:sSup>
                        <m:sSupPr>
                          <m:ctrlPr>
                            <a:rPr lang="en-US" sz="1600" i="1">
                              <a:solidFill>
                                <a:srgbClr val="FFFF00"/>
                              </a:solidFill>
                              <a:latin typeface="Cambria Math" panose="02040503050406030204" pitchFamily="18" charset="0"/>
                            </a:rPr>
                          </m:ctrlPr>
                        </m:sSupPr>
                        <m:e>
                          <m:r>
                            <m:rPr>
                              <m:nor/>
                            </m:rPr>
                            <a:rPr lang="en-US" sz="1600" i="0">
                              <a:solidFill>
                                <a:srgbClr val="FFFF00"/>
                              </a:solidFill>
                              <a:latin typeface="Cambria Math" panose="02040503050406030204" pitchFamily="18" charset="0"/>
                            </a:rPr>
                            <m:t>0</m:t>
                          </m:r>
                        </m:e>
                        <m:sup>
                          <m:r>
                            <a:rPr lang="en-US" sz="1600" i="1">
                              <a:solidFill>
                                <a:srgbClr val="FFFF00"/>
                              </a:solidFill>
                              <a:latin typeface="Cambria Math" panose="02040503050406030204" pitchFamily="18" charset="0"/>
                            </a:rPr>
                            <m:t>−24</m:t>
                          </m:r>
                        </m:sup>
                      </m:sSup>
                      <m:r>
                        <a:rPr lang="en-US" sz="1600" i="1">
                          <a:solidFill>
                            <a:srgbClr val="FFFF00"/>
                          </a:solidFill>
                          <a:latin typeface="Cambria Math" panose="02040503050406030204" pitchFamily="18" charset="0"/>
                        </a:rPr>
                        <m:t>𝑐</m:t>
                      </m:r>
                      <m:sSup>
                        <m:sSupPr>
                          <m:ctrlPr>
                            <a:rPr lang="en-US" sz="1600" i="1">
                              <a:solidFill>
                                <a:srgbClr val="FFFF00"/>
                              </a:solidFill>
                              <a:latin typeface="Cambria Math" panose="02040503050406030204" pitchFamily="18" charset="0"/>
                            </a:rPr>
                          </m:ctrlPr>
                        </m:sSupPr>
                        <m:e>
                          <m:r>
                            <a:rPr lang="en-US" sz="1600" i="1">
                              <a:solidFill>
                                <a:srgbClr val="FFFF00"/>
                              </a:solidFill>
                              <a:latin typeface="Cambria Math" panose="02040503050406030204" pitchFamily="18" charset="0"/>
                            </a:rPr>
                            <m:t>𝑚</m:t>
                          </m:r>
                        </m:e>
                        <m:sup>
                          <m:r>
                            <a:rPr lang="en-US" sz="1600" i="1">
                              <a:solidFill>
                                <a:srgbClr val="FFFF00"/>
                              </a:solidFill>
                              <a:latin typeface="Cambria Math" panose="02040503050406030204" pitchFamily="18" charset="0"/>
                            </a:rPr>
                            <m:t>2</m:t>
                          </m:r>
                        </m:sup>
                      </m:sSup>
                    </m:oMath>
                  </m:oMathPara>
                </a14:m>
                <a:endParaRPr lang="en-US" sz="1600" dirty="0"/>
              </a:p>
            </p:txBody>
          </p:sp>
        </mc:Choice>
        <mc:Fallback>
          <p:sp>
            <p:nvSpPr>
              <p:cNvPr id="114708" name="Object 20"/>
              <p:cNvSpPr txBox="1">
                <a:spLocks noRot="1" noChangeAspect="1" noMove="1" noResize="1" noEditPoints="1" noAdjustHandles="1" noChangeArrowheads="1" noChangeShapeType="1" noTextEdit="1"/>
              </p:cNvSpPr>
              <p:nvPr/>
            </p:nvSpPr>
            <p:spPr bwMode="auto">
              <a:xfrm>
                <a:off x="7459663" y="4527550"/>
                <a:ext cx="1660525" cy="368300"/>
              </a:xfrm>
              <a:prstGeom prst="rect">
                <a:avLst/>
              </a:prstGeom>
              <a:blipFill>
                <a:blip r:embed="rId7"/>
                <a:stretch>
                  <a:fillRect r="-1838"/>
                </a:stretch>
              </a:blipFill>
            </p:spPr>
            <p:txBody>
              <a:bodyPr/>
              <a:lstStyle/>
              <a:p>
                <a:r>
                  <a:rPr lang="en-US">
                    <a:noFill/>
                  </a:rPr>
                  <a:t> </a:t>
                </a:r>
              </a:p>
            </p:txBody>
          </p:sp>
        </mc:Fallback>
      </mc:AlternateContent>
      <p:sp>
        <p:nvSpPr>
          <p:cNvPr id="114709" name="Line 21"/>
          <p:cNvSpPr>
            <a:spLocks noChangeShapeType="1"/>
          </p:cNvSpPr>
          <p:nvPr/>
        </p:nvSpPr>
        <p:spPr bwMode="auto">
          <a:xfrm flipH="1">
            <a:off x="7761288" y="4876800"/>
            <a:ext cx="374650" cy="368300"/>
          </a:xfrm>
          <a:prstGeom prst="line">
            <a:avLst/>
          </a:prstGeom>
          <a:noFill/>
          <a:ln w="9525">
            <a:solidFill>
              <a:srgbClr val="FFFF00"/>
            </a:solidFill>
            <a:round/>
            <a:headEnd/>
            <a:tailEnd type="triangle" w="med" len="med"/>
          </a:ln>
          <a:effectLst/>
        </p:spPr>
        <p:txBody>
          <a:bodyPr/>
          <a:lstStyle/>
          <a:p>
            <a:endParaRPr lang="en-US"/>
          </a:p>
        </p:txBody>
      </p:sp>
    </p:spTree>
    <p:extLst>
      <p:ext uri="{BB962C8B-B14F-4D97-AF65-F5344CB8AC3E}">
        <p14:creationId xmlns:p14="http://schemas.microsoft.com/office/powerpoint/2010/main" val="3319084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469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469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469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469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469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469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469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469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469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469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469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469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4691">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4691">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14691">
                                            <p:txEl>
                                              <p:pRg st="7" end="7"/>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4691">
                                            <p:txEl>
                                              <p:pRg st="8" end="8"/>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4691">
                                            <p:txEl>
                                              <p:pRg st="9" end="9"/>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14691">
                                            <p:txEl>
                                              <p:pRg st="10" end="10"/>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1470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1470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1470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147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1" grpId="0" uiExpand="1" build="p"/>
      <p:bldP spid="114692" grpId="0" animBg="1"/>
      <p:bldP spid="114693" grpId="0" animBg="1"/>
      <p:bldP spid="114694" grpId="0" animBg="1"/>
      <p:bldP spid="114695" grpId="0" animBg="1"/>
      <p:bldP spid="114696" grpId="0" animBg="1"/>
      <p:bldP spid="114697" grpId="0" animBg="1"/>
      <p:bldP spid="114698" grpId="0" animBg="1"/>
      <p:bldP spid="114705" grpId="0"/>
      <p:bldP spid="114706" grpId="0"/>
      <p:bldP spid="114707" grpId="0"/>
      <p:bldP spid="11470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548" y="2950970"/>
            <a:ext cx="7709308" cy="872366"/>
          </a:xfrm>
        </p:spPr>
        <p:txBody>
          <a:bodyPr/>
          <a:lstStyle/>
          <a:p>
            <a:r>
              <a:rPr lang="en-US" dirty="0"/>
              <a:t>The accelerator</a:t>
            </a:r>
          </a:p>
        </p:txBody>
      </p:sp>
      <p:sp>
        <p:nvSpPr>
          <p:cNvPr id="4" name="Date Placeholder 3"/>
          <p:cNvSpPr>
            <a:spLocks noGrp="1"/>
          </p:cNvSpPr>
          <p:nvPr>
            <p:ph type="dt" sz="half" idx="10"/>
          </p:nvPr>
        </p:nvSpPr>
        <p:spPr/>
        <p:txBody>
          <a:bodyPr/>
          <a:lstStyle/>
          <a:p>
            <a:r>
              <a:rPr lang="en-US"/>
              <a:t>May 27, 2025</a:t>
            </a:r>
            <a:endParaRPr lang="en-US" dirty="0"/>
          </a:p>
        </p:txBody>
      </p:sp>
      <p:sp>
        <p:nvSpPr>
          <p:cNvPr id="5" name="Slide Number Placeholder 4"/>
          <p:cNvSpPr>
            <a:spLocks noGrp="1"/>
          </p:cNvSpPr>
          <p:nvPr>
            <p:ph type="sldNum" sz="quarter" idx="11"/>
          </p:nvPr>
        </p:nvSpPr>
        <p:spPr/>
        <p:txBody>
          <a:bodyPr/>
          <a:lstStyle/>
          <a:p>
            <a:fld id="{8A7F0B31-3059-45DE-9B5A-A019F848CFB0}" type="slidenum">
              <a:rPr lang="en-US" smtClean="0"/>
              <a:pPr/>
              <a:t>12</a:t>
            </a:fld>
            <a:endParaRPr lang="en-US" dirty="0"/>
          </a:p>
        </p:txBody>
      </p:sp>
      <p:sp>
        <p:nvSpPr>
          <p:cNvPr id="6" name="Footer Placeholder 5"/>
          <p:cNvSpPr>
            <a:spLocks noGrp="1"/>
          </p:cNvSpPr>
          <p:nvPr>
            <p:ph type="ftr" sz="quarter" idx="12"/>
          </p:nvPr>
        </p:nvSpPr>
        <p:spPr/>
        <p:txBody>
          <a:bodyPr/>
          <a:lstStyle/>
          <a:p>
            <a:r>
              <a:rPr lang="en-US"/>
              <a:t>PURSUE - FNAL   CMS and the LHC</a:t>
            </a:r>
            <a:endParaRPr lang="en-US" dirty="0"/>
          </a:p>
        </p:txBody>
      </p:sp>
    </p:spTree>
    <p:extLst>
      <p:ext uri="{BB962C8B-B14F-4D97-AF65-F5344CB8AC3E}">
        <p14:creationId xmlns:p14="http://schemas.microsoft.com/office/powerpoint/2010/main" val="4044249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move a particle in a circle? </a:t>
            </a:r>
          </a:p>
        </p:txBody>
      </p:sp>
      <p:sp>
        <p:nvSpPr>
          <p:cNvPr id="3" name="Content Placeholder 2"/>
          <p:cNvSpPr>
            <a:spLocks noGrp="1"/>
          </p:cNvSpPr>
          <p:nvPr>
            <p:ph idx="1"/>
          </p:nvPr>
        </p:nvSpPr>
        <p:spPr>
          <a:xfrm>
            <a:off x="234480" y="1020639"/>
            <a:ext cx="8298987" cy="5562408"/>
          </a:xfrm>
        </p:spPr>
        <p:txBody>
          <a:bodyPr/>
          <a:lstStyle/>
          <a:p>
            <a:r>
              <a:rPr lang="en-US" dirty="0"/>
              <a:t>Electromagnetism!</a:t>
            </a:r>
          </a:p>
          <a:p>
            <a:endParaRPr lang="en-US" dirty="0"/>
          </a:p>
          <a:p>
            <a:endParaRPr lang="en-US" dirty="0"/>
          </a:p>
          <a:p>
            <a:pPr lvl="1"/>
            <a:r>
              <a:rPr lang="en-US" dirty="0"/>
              <a:t>Acceleration </a:t>
            </a:r>
          </a:p>
          <a:p>
            <a:pPr lvl="2"/>
            <a:endParaRPr lang="en-US" dirty="0"/>
          </a:p>
          <a:p>
            <a:pPr lvl="1"/>
            <a:r>
              <a:rPr lang="en-US" dirty="0"/>
              <a:t>Circular motion</a:t>
            </a:r>
          </a:p>
          <a:p>
            <a:pPr lvl="5"/>
            <a:endParaRPr lang="en-US" dirty="0"/>
          </a:p>
          <a:p>
            <a:r>
              <a:rPr lang="en-US" dirty="0"/>
              <a:t>Have to ramp up </a:t>
            </a:r>
            <a:r>
              <a:rPr lang="en-US" i="1" dirty="0">
                <a:solidFill>
                  <a:srgbClr val="FFFF00"/>
                </a:solidFill>
              </a:rPr>
              <a:t>B</a:t>
            </a:r>
            <a:r>
              <a:rPr lang="en-US" dirty="0"/>
              <a:t> during acceleration to keep particles in the ring at fixed </a:t>
            </a:r>
            <a:r>
              <a:rPr lang="en-US" i="1" dirty="0">
                <a:solidFill>
                  <a:srgbClr val="FFFF00"/>
                </a:solidFill>
              </a:rPr>
              <a:t>R</a:t>
            </a:r>
          </a:p>
          <a:p>
            <a:r>
              <a:rPr lang="en-US" dirty="0"/>
              <a:t>Need big </a:t>
            </a:r>
            <a:r>
              <a:rPr lang="en-US" i="1" dirty="0">
                <a:solidFill>
                  <a:srgbClr val="FFFF00"/>
                </a:solidFill>
              </a:rPr>
              <a:t>B</a:t>
            </a:r>
            <a:r>
              <a:rPr lang="en-US" dirty="0"/>
              <a:t>, big </a:t>
            </a:r>
            <a:r>
              <a:rPr lang="en-US" i="1" dirty="0">
                <a:solidFill>
                  <a:srgbClr val="FFFF00"/>
                </a:solidFill>
              </a:rPr>
              <a:t>R</a:t>
            </a:r>
            <a:r>
              <a:rPr lang="en-US" dirty="0"/>
              <a:t> to get highly energetic particles</a:t>
            </a:r>
          </a:p>
          <a:p>
            <a:pPr>
              <a:buNone/>
            </a:pPr>
            <a:r>
              <a:rPr lang="en-US" dirty="0">
                <a:sym typeface="Symbol"/>
              </a:rPr>
              <a:t> Large Storage Rings</a:t>
            </a:r>
            <a:r>
              <a:rPr lang="en-US" dirty="0"/>
              <a:t> </a:t>
            </a:r>
          </a:p>
        </p:txBody>
      </p:sp>
      <mc:AlternateContent xmlns:mc="http://schemas.openxmlformats.org/markup-compatibility/2006">
        <mc:Choice xmlns:a14="http://schemas.microsoft.com/office/drawing/2010/main" Requires="a14">
          <p:sp>
            <p:nvSpPr>
              <p:cNvPr id="4" name="Object 3"/>
              <p:cNvSpPr txBox="1"/>
              <p:nvPr/>
            </p:nvSpPr>
            <p:spPr bwMode="auto">
              <a:xfrm>
                <a:off x="610533" y="1477800"/>
                <a:ext cx="4209234" cy="1004804"/>
              </a:xfrm>
              <a:prstGeom prst="rect">
                <a:avLst/>
              </a:prstGeom>
              <a:noFill/>
            </p:spPr>
            <p:txBody>
              <a:bodyPr>
                <a:normAutofit fontScale="92500"/>
              </a:bodyPr>
              <a:lstStyle/>
              <a:p>
                <a:pPr/>
                <a14:m>
                  <m:oMathPara xmlns:m="http://schemas.openxmlformats.org/officeDocument/2006/math">
                    <m:oMathParaPr>
                      <m:jc m:val="left"/>
                    </m:oMathParaPr>
                    <m:oMath xmlns:m="http://schemas.openxmlformats.org/officeDocument/2006/math">
                      <m:acc>
                        <m:accPr>
                          <m:chr m:val="⃗"/>
                          <m:ctrlPr>
                            <a:rPr lang="en-US" sz="2800" i="1">
                              <a:solidFill>
                                <a:srgbClr val="FF8040"/>
                              </a:solidFill>
                              <a:latin typeface="Cambria Math" panose="02040503050406030204" pitchFamily="18" charset="0"/>
                            </a:rPr>
                          </m:ctrlPr>
                        </m:accPr>
                        <m:e>
                          <m:r>
                            <a:rPr lang="en-US" sz="2800" i="1">
                              <a:solidFill>
                                <a:srgbClr val="FF8040"/>
                              </a:solidFill>
                              <a:latin typeface="Cambria Math" panose="02040503050406030204" pitchFamily="18" charset="0"/>
                            </a:rPr>
                            <m:t>𝐅</m:t>
                          </m:r>
                        </m:e>
                      </m:acc>
                      <m:r>
                        <a:rPr lang="en-US" sz="2800" i="1">
                          <a:solidFill>
                            <a:srgbClr val="FF8040"/>
                          </a:solidFill>
                          <a:latin typeface="Cambria Math" panose="02040503050406030204" pitchFamily="18" charset="0"/>
                        </a:rPr>
                        <m:t>=</m:t>
                      </m:r>
                      <m:r>
                        <a:rPr lang="en-US" sz="2800" i="1">
                          <a:solidFill>
                            <a:srgbClr val="FF8040"/>
                          </a:solidFill>
                          <a:latin typeface="Cambria Math" panose="02040503050406030204" pitchFamily="18" charset="0"/>
                        </a:rPr>
                        <m:t>𝑞</m:t>
                      </m:r>
                      <m:d>
                        <m:dPr>
                          <m:begChr m:val="["/>
                          <m:endChr m:val="]"/>
                          <m:ctrlPr>
                            <a:rPr lang="en-US" sz="2800" i="1">
                              <a:solidFill>
                                <a:srgbClr val="FF8040"/>
                              </a:solidFill>
                              <a:latin typeface="Cambria Math" panose="02040503050406030204" pitchFamily="18" charset="0"/>
                            </a:rPr>
                          </m:ctrlPr>
                        </m:dPr>
                        <m:e>
                          <m:acc>
                            <m:accPr>
                              <m:chr m:val="⃗"/>
                              <m:ctrlPr>
                                <a:rPr lang="en-US" sz="2800" i="1">
                                  <a:solidFill>
                                    <a:srgbClr val="FF8040"/>
                                  </a:solidFill>
                                  <a:latin typeface="Cambria Math" panose="02040503050406030204" pitchFamily="18" charset="0"/>
                                </a:rPr>
                              </m:ctrlPr>
                            </m:accPr>
                            <m:e>
                              <m:r>
                                <a:rPr lang="en-US" sz="2800" i="1">
                                  <a:solidFill>
                                    <a:srgbClr val="FF8040"/>
                                  </a:solidFill>
                                  <a:latin typeface="Cambria Math" panose="02040503050406030204" pitchFamily="18" charset="0"/>
                                </a:rPr>
                                <m:t>𝐄</m:t>
                              </m:r>
                            </m:e>
                          </m:acc>
                          <m:r>
                            <a:rPr lang="en-US" sz="2800" i="1">
                              <a:solidFill>
                                <a:srgbClr val="FF8040"/>
                              </a:solidFill>
                              <a:latin typeface="Cambria Math" panose="02040503050406030204" pitchFamily="18" charset="0"/>
                            </a:rPr>
                            <m:t>+</m:t>
                          </m:r>
                          <m:f>
                            <m:fPr>
                              <m:ctrlPr>
                                <a:rPr lang="en-US" sz="2800" i="1">
                                  <a:solidFill>
                                    <a:srgbClr val="FF8040"/>
                                  </a:solidFill>
                                  <a:latin typeface="Cambria Math" panose="02040503050406030204" pitchFamily="18" charset="0"/>
                                </a:rPr>
                              </m:ctrlPr>
                            </m:fPr>
                            <m:num>
                              <m:d>
                                <m:dPr>
                                  <m:ctrlPr>
                                    <a:rPr lang="en-US" sz="2800" i="1">
                                      <a:solidFill>
                                        <a:srgbClr val="FF8040"/>
                                      </a:solidFill>
                                      <a:latin typeface="Cambria Math" panose="02040503050406030204" pitchFamily="18" charset="0"/>
                                    </a:rPr>
                                  </m:ctrlPr>
                                </m:dPr>
                                <m:e>
                                  <m:acc>
                                    <m:accPr>
                                      <m:chr m:val="⃗"/>
                                      <m:ctrlPr>
                                        <a:rPr lang="en-US" sz="2800" i="1">
                                          <a:solidFill>
                                            <a:srgbClr val="FF8040"/>
                                          </a:solidFill>
                                          <a:latin typeface="Cambria Math" panose="02040503050406030204" pitchFamily="18" charset="0"/>
                                        </a:rPr>
                                      </m:ctrlPr>
                                    </m:accPr>
                                    <m:e>
                                      <m:r>
                                        <a:rPr lang="en-US" sz="2800" i="1">
                                          <a:solidFill>
                                            <a:srgbClr val="FF8040"/>
                                          </a:solidFill>
                                          <a:latin typeface="Cambria Math" panose="02040503050406030204" pitchFamily="18" charset="0"/>
                                        </a:rPr>
                                        <m:t>𝐩</m:t>
                                      </m:r>
                                    </m:e>
                                  </m:acc>
                                  <m:r>
                                    <a:rPr lang="en-US" sz="2800" i="1">
                                      <a:solidFill>
                                        <a:srgbClr val="FF8040"/>
                                      </a:solidFill>
                                      <a:latin typeface="Cambria Math" panose="02040503050406030204" pitchFamily="18" charset="0"/>
                                    </a:rPr>
                                    <m:t>×</m:t>
                                  </m:r>
                                  <m:acc>
                                    <m:accPr>
                                      <m:chr m:val="⃗"/>
                                      <m:ctrlPr>
                                        <a:rPr lang="en-US" sz="2800" i="1">
                                          <a:solidFill>
                                            <a:srgbClr val="FF8040"/>
                                          </a:solidFill>
                                          <a:latin typeface="Cambria Math" panose="02040503050406030204" pitchFamily="18" charset="0"/>
                                        </a:rPr>
                                      </m:ctrlPr>
                                    </m:accPr>
                                    <m:e>
                                      <m:r>
                                        <a:rPr lang="en-US" sz="2800" i="1">
                                          <a:solidFill>
                                            <a:srgbClr val="FF8040"/>
                                          </a:solidFill>
                                          <a:latin typeface="Cambria Math" panose="02040503050406030204" pitchFamily="18" charset="0"/>
                                        </a:rPr>
                                        <m:t>𝐁</m:t>
                                      </m:r>
                                    </m:e>
                                  </m:acc>
                                </m:e>
                              </m:d>
                            </m:num>
                            <m:den>
                              <m:r>
                                <a:rPr lang="en-US" sz="2800" i="1">
                                  <a:solidFill>
                                    <a:srgbClr val="FF8040"/>
                                  </a:solidFill>
                                  <a:latin typeface="Cambria Math" panose="02040503050406030204" pitchFamily="18" charset="0"/>
                                </a:rPr>
                                <m:t>𝑚</m:t>
                              </m:r>
                            </m:den>
                          </m:f>
                        </m:e>
                      </m:d>
                    </m:oMath>
                  </m:oMathPara>
                </a14:m>
                <a:endParaRPr lang="en-US" sz="2800" dirty="0"/>
              </a:p>
            </p:txBody>
          </p:sp>
        </mc:Choice>
        <mc:Fallback>
          <p:sp>
            <p:nvSpPr>
              <p:cNvPr id="4" name="Object 3"/>
              <p:cNvSpPr txBox="1">
                <a:spLocks noRot="1" noChangeAspect="1" noMove="1" noResize="1" noEditPoints="1" noAdjustHandles="1" noChangeArrowheads="1" noChangeShapeType="1" noTextEdit="1"/>
              </p:cNvSpPr>
              <p:nvPr/>
            </p:nvSpPr>
            <p:spPr bwMode="auto">
              <a:xfrm>
                <a:off x="610533" y="1477800"/>
                <a:ext cx="4209234" cy="1004804"/>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6978" name="Object 2"/>
              <p:cNvSpPr txBox="1"/>
              <p:nvPr/>
            </p:nvSpPr>
            <p:spPr bwMode="auto">
              <a:xfrm>
                <a:off x="2700597" y="2349339"/>
                <a:ext cx="2202506" cy="1003364"/>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r>
                        <a:rPr lang="en-US" sz="2800" i="1">
                          <a:solidFill>
                            <a:srgbClr val="FFFF00"/>
                          </a:solidFill>
                          <a:latin typeface="Cambria Math" panose="02040503050406030204" pitchFamily="18" charset="0"/>
                        </a:rPr>
                        <m:t>𝑞</m:t>
                      </m:r>
                      <m:acc>
                        <m:accPr>
                          <m:chr m:val="⃗"/>
                          <m:ctrlPr>
                            <a:rPr lang="en-US" sz="2800" i="1">
                              <a:solidFill>
                                <a:srgbClr val="FFFF00"/>
                              </a:solidFill>
                              <a:latin typeface="Cambria Math" panose="02040503050406030204" pitchFamily="18" charset="0"/>
                            </a:rPr>
                          </m:ctrlPr>
                        </m:accPr>
                        <m:e>
                          <m:r>
                            <a:rPr lang="en-US" sz="2800" i="1">
                              <a:solidFill>
                                <a:srgbClr val="FFFF00"/>
                              </a:solidFill>
                              <a:latin typeface="Cambria Math" panose="02040503050406030204" pitchFamily="18" charset="0"/>
                            </a:rPr>
                            <m:t>𝐄</m:t>
                          </m:r>
                        </m:e>
                      </m:acc>
                      <m:r>
                        <a:rPr lang="en-US" sz="2800" i="1">
                          <a:solidFill>
                            <a:srgbClr val="FFFF00"/>
                          </a:solidFill>
                          <a:latin typeface="Cambria Math" panose="02040503050406030204" pitchFamily="18" charset="0"/>
                        </a:rPr>
                        <m:t>=</m:t>
                      </m:r>
                      <m:f>
                        <m:fPr>
                          <m:ctrlPr>
                            <a:rPr lang="en-US" sz="2800" i="1">
                              <a:solidFill>
                                <a:srgbClr val="FFFF00"/>
                              </a:solidFill>
                              <a:latin typeface="Cambria Math" panose="02040503050406030204" pitchFamily="18" charset="0"/>
                            </a:rPr>
                          </m:ctrlPr>
                        </m:fPr>
                        <m:num>
                          <m:r>
                            <m:rPr>
                              <m:sty m:val="p"/>
                            </m:rPr>
                            <a:rPr lang="en-US" sz="2800" i="1">
                              <a:solidFill>
                                <a:srgbClr val="FFFF00"/>
                              </a:solidFill>
                              <a:latin typeface="Cambria Math" panose="02040503050406030204" pitchFamily="18" charset="0"/>
                            </a:rPr>
                            <m:t>Δ</m:t>
                          </m:r>
                          <m:acc>
                            <m:accPr>
                              <m:chr m:val="⃗"/>
                              <m:ctrlPr>
                                <a:rPr lang="en-US" sz="2800" i="1">
                                  <a:solidFill>
                                    <a:srgbClr val="FFFF00"/>
                                  </a:solidFill>
                                  <a:latin typeface="Cambria Math" panose="02040503050406030204" pitchFamily="18" charset="0"/>
                                </a:rPr>
                              </m:ctrlPr>
                            </m:accPr>
                            <m:e>
                              <m:r>
                                <a:rPr lang="en-US" sz="2800" i="1">
                                  <a:solidFill>
                                    <a:srgbClr val="FFFF00"/>
                                  </a:solidFill>
                                  <a:latin typeface="Cambria Math" panose="02040503050406030204" pitchFamily="18" charset="0"/>
                                </a:rPr>
                                <m:t>𝐩</m:t>
                              </m:r>
                            </m:e>
                          </m:acc>
                        </m:num>
                        <m:den>
                          <m:r>
                            <m:rPr>
                              <m:sty m:val="p"/>
                            </m:rPr>
                            <a:rPr lang="en-US" sz="2800" i="1">
                              <a:solidFill>
                                <a:srgbClr val="FFFF00"/>
                              </a:solidFill>
                              <a:latin typeface="Cambria Math" panose="02040503050406030204" pitchFamily="18" charset="0"/>
                            </a:rPr>
                            <m:t>Δ</m:t>
                          </m:r>
                          <m:r>
                            <a:rPr lang="en-US" sz="2800" i="1">
                              <a:solidFill>
                                <a:srgbClr val="FFFF00"/>
                              </a:solidFill>
                              <a:latin typeface="Cambria Math" panose="02040503050406030204" pitchFamily="18" charset="0"/>
                            </a:rPr>
                            <m:t>𝑡</m:t>
                          </m:r>
                        </m:den>
                      </m:f>
                    </m:oMath>
                  </m:oMathPara>
                </a14:m>
                <a:endParaRPr lang="en-US" sz="2800" dirty="0"/>
              </a:p>
            </p:txBody>
          </p:sp>
        </mc:Choice>
        <mc:Fallback>
          <p:sp>
            <p:nvSpPr>
              <p:cNvPr id="126978" name="Object 2"/>
              <p:cNvSpPr txBox="1">
                <a:spLocks noRot="1" noChangeAspect="1" noMove="1" noResize="1" noEditPoints="1" noAdjustHandles="1" noChangeArrowheads="1" noChangeShapeType="1" noTextEdit="1"/>
              </p:cNvSpPr>
              <p:nvPr/>
            </p:nvSpPr>
            <p:spPr bwMode="auto">
              <a:xfrm>
                <a:off x="2700597" y="2349339"/>
                <a:ext cx="2202506" cy="100336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6979" name="Object 3"/>
              <p:cNvSpPr txBox="1"/>
              <p:nvPr/>
            </p:nvSpPr>
            <p:spPr bwMode="auto">
              <a:xfrm>
                <a:off x="3149729" y="3295123"/>
                <a:ext cx="965936" cy="1197703"/>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f>
                        <m:fPr>
                          <m:ctrlPr>
                            <a:rPr lang="en-US" sz="2800" i="1">
                              <a:solidFill>
                                <a:srgbClr val="FFFF00"/>
                              </a:solidFill>
                              <a:latin typeface="Cambria Math" panose="02040503050406030204" pitchFamily="18" charset="0"/>
                            </a:rPr>
                          </m:ctrlPr>
                        </m:fPr>
                        <m:num>
                          <m:r>
                            <a:rPr lang="en-US" sz="2800" i="1">
                              <a:solidFill>
                                <a:srgbClr val="FFFF00"/>
                              </a:solidFill>
                              <a:latin typeface="Cambria Math" panose="02040503050406030204" pitchFamily="18" charset="0"/>
                            </a:rPr>
                            <m:t>𝑞𝑝𝐵</m:t>
                          </m:r>
                        </m:num>
                        <m:den>
                          <m:r>
                            <a:rPr lang="en-US" sz="2800" i="1">
                              <a:solidFill>
                                <a:srgbClr val="FFFF00"/>
                              </a:solidFill>
                              <a:latin typeface="Cambria Math" panose="02040503050406030204" pitchFamily="18" charset="0"/>
                            </a:rPr>
                            <m:t>𝑚</m:t>
                          </m:r>
                        </m:den>
                      </m:f>
                    </m:oMath>
                  </m:oMathPara>
                </a14:m>
                <a:endParaRPr lang="en-US" sz="2800"/>
              </a:p>
            </p:txBody>
          </p:sp>
        </mc:Choice>
        <mc:Fallback>
          <p:sp>
            <p:nvSpPr>
              <p:cNvPr id="126979" name="Object 3"/>
              <p:cNvSpPr txBox="1">
                <a:spLocks noRot="1" noChangeAspect="1" noMove="1" noResize="1" noEditPoints="1" noAdjustHandles="1" noChangeArrowheads="1" noChangeShapeType="1" noTextEdit="1"/>
              </p:cNvSpPr>
              <p:nvPr/>
            </p:nvSpPr>
            <p:spPr bwMode="auto">
              <a:xfrm>
                <a:off x="3149729" y="3295123"/>
                <a:ext cx="965936" cy="1197703"/>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6980" name="Object 4"/>
              <p:cNvSpPr txBox="1"/>
              <p:nvPr/>
            </p:nvSpPr>
            <p:spPr bwMode="auto">
              <a:xfrm>
                <a:off x="4236585" y="3211630"/>
                <a:ext cx="1199143" cy="1273999"/>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r>
                        <a:rPr lang="en-US" sz="2800" i="1">
                          <a:solidFill>
                            <a:srgbClr val="FFFF00"/>
                          </a:solidFill>
                          <a:latin typeface="Cambria Math" panose="02040503050406030204" pitchFamily="18" charset="0"/>
                        </a:rPr>
                        <m:t>=</m:t>
                      </m:r>
                      <m:f>
                        <m:fPr>
                          <m:ctrlPr>
                            <a:rPr lang="en-US" sz="2800" i="1">
                              <a:solidFill>
                                <a:srgbClr val="FFFF00"/>
                              </a:solidFill>
                              <a:latin typeface="Cambria Math" panose="02040503050406030204" pitchFamily="18" charset="0"/>
                            </a:rPr>
                          </m:ctrlPr>
                        </m:fPr>
                        <m:num>
                          <m:sSup>
                            <m:sSupPr>
                              <m:ctrlPr>
                                <a:rPr lang="en-US" sz="2800" i="1">
                                  <a:solidFill>
                                    <a:srgbClr val="FFFF00"/>
                                  </a:solidFill>
                                  <a:latin typeface="Cambria Math" panose="02040503050406030204" pitchFamily="18" charset="0"/>
                                </a:rPr>
                              </m:ctrlPr>
                            </m:sSupPr>
                            <m:e>
                              <m:r>
                                <a:rPr lang="en-US" sz="2800" i="1">
                                  <a:solidFill>
                                    <a:srgbClr val="FFFF00"/>
                                  </a:solidFill>
                                  <a:latin typeface="Cambria Math" panose="02040503050406030204" pitchFamily="18" charset="0"/>
                                </a:rPr>
                                <m:t>𝑝</m:t>
                              </m:r>
                            </m:e>
                            <m:sup>
                              <m:r>
                                <a:rPr lang="en-US" sz="2800" i="1">
                                  <a:solidFill>
                                    <a:srgbClr val="FFFF00"/>
                                  </a:solidFill>
                                  <a:latin typeface="Cambria Math" panose="02040503050406030204" pitchFamily="18" charset="0"/>
                                </a:rPr>
                                <m:t>2</m:t>
                              </m:r>
                            </m:sup>
                          </m:sSup>
                        </m:num>
                        <m:den>
                          <m:r>
                            <a:rPr lang="en-US" sz="2800" i="1">
                              <a:solidFill>
                                <a:srgbClr val="FFFF00"/>
                              </a:solidFill>
                              <a:latin typeface="Cambria Math" panose="02040503050406030204" pitchFamily="18" charset="0"/>
                            </a:rPr>
                            <m:t>𝑚𝑅</m:t>
                          </m:r>
                        </m:den>
                      </m:f>
                    </m:oMath>
                  </m:oMathPara>
                </a14:m>
                <a:endParaRPr lang="en-US" sz="2800"/>
              </a:p>
            </p:txBody>
          </p:sp>
        </mc:Choice>
        <mc:Fallback>
          <p:sp>
            <p:nvSpPr>
              <p:cNvPr id="126980" name="Object 4"/>
              <p:cNvSpPr txBox="1">
                <a:spLocks noRot="1" noChangeAspect="1" noMove="1" noResize="1" noEditPoints="1" noAdjustHandles="1" noChangeArrowheads="1" noChangeShapeType="1" noTextEdit="1"/>
              </p:cNvSpPr>
              <p:nvPr/>
            </p:nvSpPr>
            <p:spPr bwMode="auto">
              <a:xfrm>
                <a:off x="4236585" y="3211630"/>
                <a:ext cx="1199143" cy="1273999"/>
              </a:xfrm>
              <a:prstGeom prst="rect">
                <a:avLst/>
              </a:prstGeom>
              <a:blipFill>
                <a:blip r:embed="rId6"/>
                <a:stretch>
                  <a:fillRect/>
                </a:stretch>
              </a:blipFill>
            </p:spPr>
            <p:txBody>
              <a:bodyPr/>
              <a:lstStyle/>
              <a:p>
                <a:r>
                  <a:rPr lang="en-US">
                    <a:noFill/>
                  </a:rPr>
                  <a:t> </a:t>
                </a:r>
              </a:p>
            </p:txBody>
          </p:sp>
        </mc:Fallback>
      </mc:AlternateContent>
      <p:cxnSp>
        <p:nvCxnSpPr>
          <p:cNvPr id="11" name="Straight Connector 10"/>
          <p:cNvCxnSpPr>
            <a:cxnSpLocks/>
          </p:cNvCxnSpPr>
          <p:nvPr/>
        </p:nvCxnSpPr>
        <p:spPr bwMode="auto">
          <a:xfrm rot="5400000" flipH="1" flipV="1">
            <a:off x="5000972" y="3250296"/>
            <a:ext cx="195498" cy="193812"/>
          </a:xfrm>
          <a:prstGeom prst="line">
            <a:avLst/>
          </a:prstGeom>
          <a:solidFill>
            <a:srgbClr val="00B8FF"/>
          </a:solidFill>
          <a:ln w="57150" cap="flat" cmpd="sng" algn="ctr">
            <a:solidFill>
              <a:srgbClr val="FF0000"/>
            </a:solidFill>
            <a:prstDash val="solid"/>
            <a:round/>
            <a:headEnd type="none" w="med" len="med"/>
            <a:tailEnd type="none" w="med" len="med"/>
          </a:ln>
          <a:effectLst/>
        </p:spPr>
      </p:cxnSp>
      <p:cxnSp>
        <p:nvCxnSpPr>
          <p:cNvPr id="13" name="Straight Connector 12"/>
          <p:cNvCxnSpPr>
            <a:cxnSpLocks/>
          </p:cNvCxnSpPr>
          <p:nvPr/>
        </p:nvCxnSpPr>
        <p:spPr bwMode="auto">
          <a:xfrm rot="5400000" flipH="1" flipV="1">
            <a:off x="3431010" y="3469799"/>
            <a:ext cx="195498" cy="193812"/>
          </a:xfrm>
          <a:prstGeom prst="line">
            <a:avLst/>
          </a:prstGeom>
          <a:solidFill>
            <a:srgbClr val="00B8FF"/>
          </a:solidFill>
          <a:ln w="57150" cap="flat" cmpd="sng" algn="ctr">
            <a:solidFill>
              <a:srgbClr val="FF0000"/>
            </a:solidFill>
            <a:prstDash val="solid"/>
            <a:round/>
            <a:headEnd type="none" w="med" len="med"/>
            <a:tailEnd type="none" w="med" len="med"/>
          </a:ln>
          <a:effectLst/>
        </p:spPr>
      </p:cxnSp>
      <mc:AlternateContent xmlns:mc="http://schemas.openxmlformats.org/markup-compatibility/2006">
        <mc:Choice xmlns:a14="http://schemas.microsoft.com/office/drawing/2010/main" Requires="a14">
          <p:sp>
            <p:nvSpPr>
              <p:cNvPr id="126981" name="Object 5"/>
              <p:cNvSpPr txBox="1"/>
              <p:nvPr/>
            </p:nvSpPr>
            <p:spPr bwMode="auto">
              <a:xfrm>
                <a:off x="5709379" y="3535725"/>
                <a:ext cx="2357977" cy="771597"/>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r>
                        <a:rPr lang="en-US" sz="2800" i="1">
                          <a:solidFill>
                            <a:srgbClr val="FFFF00"/>
                          </a:solidFill>
                          <a:latin typeface="Cambria Math" panose="02040503050406030204" pitchFamily="18" charset="0"/>
                        </a:rPr>
                        <m:t>⇒</m:t>
                      </m:r>
                      <m:d>
                        <m:dPr>
                          <m:begChr m:val="|"/>
                          <m:endChr m:val="|"/>
                          <m:ctrlPr>
                            <a:rPr lang="en-US" sz="2800" i="1">
                              <a:solidFill>
                                <a:srgbClr val="FFFF00"/>
                              </a:solidFill>
                              <a:latin typeface="Cambria Math" panose="02040503050406030204" pitchFamily="18" charset="0"/>
                            </a:rPr>
                          </m:ctrlPr>
                        </m:dPr>
                        <m:e>
                          <m:acc>
                            <m:accPr>
                              <m:chr m:val="⃗"/>
                              <m:ctrlPr>
                                <a:rPr lang="en-US" sz="2800" i="1">
                                  <a:solidFill>
                                    <a:srgbClr val="FFFF00"/>
                                  </a:solidFill>
                                  <a:latin typeface="Cambria Math" panose="02040503050406030204" pitchFamily="18" charset="0"/>
                                </a:rPr>
                              </m:ctrlPr>
                            </m:accPr>
                            <m:e>
                              <m:r>
                                <a:rPr lang="en-US" sz="2800" i="1">
                                  <a:solidFill>
                                    <a:srgbClr val="FFFF00"/>
                                  </a:solidFill>
                                  <a:latin typeface="Cambria Math" panose="02040503050406030204" pitchFamily="18" charset="0"/>
                                </a:rPr>
                                <m:t>𝐩</m:t>
                              </m:r>
                            </m:e>
                          </m:acc>
                        </m:e>
                      </m:d>
                      <m:r>
                        <a:rPr lang="en-US" sz="2800" i="1">
                          <a:solidFill>
                            <a:srgbClr val="FFFF00"/>
                          </a:solidFill>
                          <a:latin typeface="Cambria Math" panose="02040503050406030204" pitchFamily="18" charset="0"/>
                        </a:rPr>
                        <m:t>=</m:t>
                      </m:r>
                      <m:r>
                        <a:rPr lang="en-US" sz="2800" i="1">
                          <a:solidFill>
                            <a:srgbClr val="FFFF00"/>
                          </a:solidFill>
                          <a:latin typeface="Cambria Math" panose="02040503050406030204" pitchFamily="18" charset="0"/>
                        </a:rPr>
                        <m:t>𝑞𝐵𝑅</m:t>
                      </m:r>
                    </m:oMath>
                  </m:oMathPara>
                </a14:m>
                <a:endParaRPr lang="en-US" sz="2800"/>
              </a:p>
            </p:txBody>
          </p:sp>
        </mc:Choice>
        <mc:Fallback>
          <p:sp>
            <p:nvSpPr>
              <p:cNvPr id="126981" name="Object 5"/>
              <p:cNvSpPr txBox="1">
                <a:spLocks noRot="1" noChangeAspect="1" noMove="1" noResize="1" noEditPoints="1" noAdjustHandles="1" noChangeArrowheads="1" noChangeShapeType="1" noTextEdit="1"/>
              </p:cNvSpPr>
              <p:nvPr/>
            </p:nvSpPr>
            <p:spPr bwMode="auto">
              <a:xfrm>
                <a:off x="5709379" y="3535725"/>
                <a:ext cx="2357977" cy="771597"/>
              </a:xfrm>
              <a:prstGeom prst="rect">
                <a:avLst/>
              </a:prstGeom>
              <a:blipFill>
                <a:blip r:embed="rId7"/>
                <a:stretch>
                  <a:fillRect/>
                </a:stretch>
              </a:blipFill>
            </p:spPr>
            <p:txBody>
              <a:bodyPr/>
              <a:lstStyle/>
              <a:p>
                <a:r>
                  <a:rPr lang="en-US">
                    <a:noFill/>
                  </a:rPr>
                  <a:t> </a:t>
                </a:r>
              </a:p>
            </p:txBody>
          </p:sp>
        </mc:Fallback>
      </mc:AlternateContent>
      <p:sp>
        <p:nvSpPr>
          <p:cNvPr id="15" name="Date Placeholder 14"/>
          <p:cNvSpPr>
            <a:spLocks noGrp="1"/>
          </p:cNvSpPr>
          <p:nvPr>
            <p:ph type="dt" sz="half" idx="10"/>
          </p:nvPr>
        </p:nvSpPr>
        <p:spPr/>
        <p:txBody>
          <a:bodyPr/>
          <a:lstStyle/>
          <a:p>
            <a:r>
              <a:rPr lang="en-US"/>
              <a:t>May 27, 2025</a:t>
            </a:r>
            <a:endParaRPr lang="en-US" dirty="0"/>
          </a:p>
        </p:txBody>
      </p:sp>
      <p:sp>
        <p:nvSpPr>
          <p:cNvPr id="16" name="Slide Number Placeholder 15"/>
          <p:cNvSpPr>
            <a:spLocks noGrp="1"/>
          </p:cNvSpPr>
          <p:nvPr>
            <p:ph type="sldNum" sz="quarter" idx="11"/>
          </p:nvPr>
        </p:nvSpPr>
        <p:spPr/>
        <p:txBody>
          <a:bodyPr/>
          <a:lstStyle/>
          <a:p>
            <a:fld id="{8A7F0B31-3059-45DE-9B5A-A019F848CFB0}" type="slidenum">
              <a:rPr lang="en-US" smtClean="0"/>
              <a:pPr/>
              <a:t>13</a:t>
            </a:fld>
            <a:endParaRPr lang="en-US" dirty="0"/>
          </a:p>
        </p:txBody>
      </p:sp>
      <p:sp>
        <p:nvSpPr>
          <p:cNvPr id="17" name="Footer Placeholder 16"/>
          <p:cNvSpPr>
            <a:spLocks noGrp="1"/>
          </p:cNvSpPr>
          <p:nvPr>
            <p:ph type="ftr" sz="quarter" idx="12"/>
          </p:nvPr>
        </p:nvSpPr>
        <p:spPr/>
        <p:txBody>
          <a:bodyPr/>
          <a:lstStyle/>
          <a:p>
            <a:r>
              <a:rPr lang="en-US"/>
              <a:t>PURSUE - FNAL   CMS and the LHC</a:t>
            </a:r>
            <a:endParaRPr lang="en-US" dirty="0"/>
          </a:p>
        </p:txBody>
      </p:sp>
      <p:pic>
        <p:nvPicPr>
          <p:cNvPr id="126982" name="Picture 6"/>
          <p:cNvPicPr>
            <a:picLocks noChangeAspect="1" noChangeArrowheads="1"/>
          </p:cNvPicPr>
          <p:nvPr/>
        </p:nvPicPr>
        <p:blipFill>
          <a:blip r:embed="rId8"/>
          <a:srcRect/>
          <a:stretch>
            <a:fillRect/>
          </a:stretch>
        </p:blipFill>
        <p:spPr bwMode="auto">
          <a:xfrm>
            <a:off x="5419004" y="802591"/>
            <a:ext cx="3140296" cy="2355222"/>
          </a:xfrm>
          <a:prstGeom prst="rect">
            <a:avLst/>
          </a:prstGeom>
          <a:noFill/>
          <a:ln w="9525">
            <a:noFill/>
            <a:miter lim="800000"/>
            <a:headEnd/>
            <a:tailEnd/>
          </a:ln>
          <a:effectLst/>
        </p:spPr>
      </p:pic>
      <p:cxnSp>
        <p:nvCxnSpPr>
          <p:cNvPr id="18" name="Straight Connector 17">
            <a:extLst>
              <a:ext uri="{FF2B5EF4-FFF2-40B4-BE49-F238E27FC236}">
                <a16:creationId xmlns:a16="http://schemas.microsoft.com/office/drawing/2014/main" id="{0E4EE6BA-7219-4055-878A-7BDBF026A4DD}"/>
              </a:ext>
            </a:extLst>
          </p:cNvPr>
          <p:cNvCxnSpPr>
            <a:cxnSpLocks/>
          </p:cNvCxnSpPr>
          <p:nvPr/>
        </p:nvCxnSpPr>
        <p:spPr bwMode="auto">
          <a:xfrm rot="5400000" flipH="1" flipV="1">
            <a:off x="3402868" y="3981761"/>
            <a:ext cx="195498" cy="193812"/>
          </a:xfrm>
          <a:prstGeom prst="line">
            <a:avLst/>
          </a:prstGeom>
          <a:solidFill>
            <a:srgbClr val="00B8FF"/>
          </a:solidFill>
          <a:ln w="57150" cap="flat" cmpd="sng" algn="ctr">
            <a:solidFill>
              <a:srgbClr val="FF0000"/>
            </a:solidFill>
            <a:prstDash val="solid"/>
            <a:round/>
            <a:headEnd type="none" w="med" len="med"/>
            <a:tailEnd type="none" w="med" len="med"/>
          </a:ln>
          <a:effectLst/>
        </p:spPr>
      </p:cxnSp>
      <p:cxnSp>
        <p:nvCxnSpPr>
          <p:cNvPr id="19" name="Straight Connector 18">
            <a:extLst>
              <a:ext uri="{FF2B5EF4-FFF2-40B4-BE49-F238E27FC236}">
                <a16:creationId xmlns:a16="http://schemas.microsoft.com/office/drawing/2014/main" id="{D679566D-A44B-4431-927D-994C06EEEDC6}"/>
              </a:ext>
            </a:extLst>
          </p:cNvPr>
          <p:cNvCxnSpPr>
            <a:cxnSpLocks/>
          </p:cNvCxnSpPr>
          <p:nvPr/>
        </p:nvCxnSpPr>
        <p:spPr bwMode="auto">
          <a:xfrm rot="5400000" flipH="1" flipV="1">
            <a:off x="4724074" y="3960299"/>
            <a:ext cx="195498" cy="193812"/>
          </a:xfrm>
          <a:prstGeom prst="line">
            <a:avLst/>
          </a:prstGeom>
          <a:solidFill>
            <a:srgbClr val="00B8FF"/>
          </a:solidFill>
          <a:ln w="57150" cap="flat" cmpd="sng" algn="ctr">
            <a:solidFill>
              <a:srgbClr val="FF0000"/>
            </a:solidFill>
            <a:prstDash val="solid"/>
            <a:round/>
            <a:headEnd type="none" w="med" len="med"/>
            <a:tailEnd type="non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par>
                                <p:cTn id="8" presetID="3" presetClass="entr" presetSubtype="1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par>
                                <p:cTn id="11" presetID="3" presetClass="entr" presetSubtype="1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linds(horizontal)">
                                      <p:cBhvr>
                                        <p:cTn id="13" dur="500"/>
                                        <p:tgtEl>
                                          <p:spTgt spid="18"/>
                                        </p:tgtEl>
                                      </p:cBhvr>
                                    </p:animEffect>
                                  </p:childTnLst>
                                </p:cTn>
                              </p:par>
                              <p:par>
                                <p:cTn id="14" presetID="3" presetClass="entr" presetSubtype="1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blinds(horizontal)">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wipe(left)">
                                      <p:cBhvr>
                                        <p:cTn id="21" dur="500"/>
                                        <p:tgtEl>
                                          <p:spTgt spid="3">
                                            <p:txEl>
                                              <p:pRg st="7" end="7"/>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wipe(left)">
                                      <p:cBhvr>
                                        <p:cTn id="26" dur="500"/>
                                        <p:tgtEl>
                                          <p:spTgt spid="3">
                                            <p:txEl>
                                              <p:pRg st="8" end="8"/>
                                            </p:txEl>
                                          </p:spTgt>
                                        </p:tgtEl>
                                      </p:cBhvr>
                                    </p:animEffect>
                                  </p:childTnLst>
                                </p:cTn>
                              </p:par>
                              <p:par>
                                <p:cTn id="27" presetID="22" presetClass="entr" presetSubtype="8"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wipe(left)">
                                      <p:cBhvr>
                                        <p:cTn id="2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28201" y="89252"/>
            <a:ext cx="8563126" cy="778795"/>
          </a:xfrm>
        </p:spPr>
        <p:txBody>
          <a:bodyPr/>
          <a:lstStyle/>
          <a:p>
            <a:pPr eaLnBrk="1" hangingPunct="1"/>
            <a:r>
              <a:rPr lang="en-US" dirty="0"/>
              <a:t>Recycling: The Large Hadron Collider</a:t>
            </a:r>
          </a:p>
        </p:txBody>
      </p:sp>
      <p:pic>
        <p:nvPicPr>
          <p:cNvPr id="17411" name="Picture 3"/>
          <p:cNvPicPr>
            <a:picLocks noChangeAspect="1" noChangeArrowheads="1"/>
          </p:cNvPicPr>
          <p:nvPr/>
        </p:nvPicPr>
        <p:blipFill>
          <a:blip r:embed="rId4"/>
          <a:srcRect/>
          <a:stretch>
            <a:fillRect/>
          </a:stretch>
        </p:blipFill>
        <p:spPr bwMode="auto">
          <a:xfrm>
            <a:off x="1480787" y="845014"/>
            <a:ext cx="6225641" cy="5614232"/>
          </a:xfrm>
          <a:prstGeom prst="rect">
            <a:avLst/>
          </a:prstGeom>
          <a:noFill/>
          <a:ln w="9525">
            <a:noFill/>
            <a:miter lim="800000"/>
            <a:headEnd/>
            <a:tailEnd/>
          </a:ln>
        </p:spPr>
      </p:pic>
      <p:pic>
        <p:nvPicPr>
          <p:cNvPr id="177156" name="Picture 4"/>
          <p:cNvPicPr>
            <a:picLocks noChangeAspect="1" noChangeArrowheads="1"/>
          </p:cNvPicPr>
          <p:nvPr/>
        </p:nvPicPr>
        <p:blipFill>
          <a:blip r:embed="rId5"/>
          <a:srcRect/>
          <a:stretch>
            <a:fillRect/>
          </a:stretch>
        </p:blipFill>
        <p:spPr bwMode="auto">
          <a:xfrm>
            <a:off x="1496632" y="2021123"/>
            <a:ext cx="6202594" cy="4112785"/>
          </a:xfrm>
          <a:prstGeom prst="rect">
            <a:avLst/>
          </a:prstGeom>
          <a:noFill/>
          <a:ln w="9525">
            <a:noFill/>
            <a:miter lim="800000"/>
            <a:headEnd/>
            <a:tailEnd/>
          </a:ln>
        </p:spPr>
      </p:pic>
      <p:sp>
        <p:nvSpPr>
          <p:cNvPr id="177157" name="Oval 5"/>
          <p:cNvSpPr>
            <a:spLocks noChangeArrowheads="1"/>
          </p:cNvSpPr>
          <p:nvPr/>
        </p:nvSpPr>
        <p:spPr bwMode="auto">
          <a:xfrm>
            <a:off x="1950374" y="4711637"/>
            <a:ext cx="122439" cy="89252"/>
          </a:xfrm>
          <a:prstGeom prst="ellipse">
            <a:avLst/>
          </a:prstGeom>
          <a:solidFill>
            <a:srgbClr val="FFFF00"/>
          </a:solidFill>
          <a:ln w="9525">
            <a:solidFill>
              <a:srgbClr val="FFFF00"/>
            </a:solidFill>
            <a:round/>
            <a:headEnd/>
            <a:tailEnd/>
          </a:ln>
        </p:spPr>
        <p:txBody>
          <a:bodyPr wrap="none" lIns="82945" tIns="41473" rIns="82945" bIns="41473" anchor="ctr"/>
          <a:lstStyle/>
          <a:p>
            <a:endParaRPr lang="en-US"/>
          </a:p>
        </p:txBody>
      </p:sp>
      <p:sp>
        <p:nvSpPr>
          <p:cNvPr id="177158" name="Oval 6"/>
          <p:cNvSpPr>
            <a:spLocks noChangeArrowheads="1"/>
          </p:cNvSpPr>
          <p:nvPr/>
        </p:nvSpPr>
        <p:spPr bwMode="auto">
          <a:xfrm>
            <a:off x="7046699" y="5424212"/>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useBgFill="1">
        <p:nvSpPr>
          <p:cNvPr id="177162" name="Text Box 10"/>
          <p:cNvSpPr txBox="1">
            <a:spLocks noChangeArrowheads="1"/>
          </p:cNvSpPr>
          <p:nvPr/>
        </p:nvSpPr>
        <p:spPr bwMode="auto">
          <a:xfrm>
            <a:off x="6333249" y="774162"/>
            <a:ext cx="2358078" cy="1200318"/>
          </a:xfrm>
          <a:prstGeom prst="rect">
            <a:avLst/>
          </a:prstGeom>
          <a:ln w="9525">
            <a:noFill/>
            <a:miter lim="800000"/>
            <a:headEnd/>
            <a:tailEnd/>
          </a:ln>
        </p:spPr>
        <p:txBody>
          <a:bodyPr wrap="square" lIns="91430" tIns="45715" rIns="91430" bIns="45715">
            <a:spAutoFit/>
          </a:bodyPr>
          <a:lstStyle/>
          <a:p>
            <a:pPr algn="l" defTabSz="914414" eaLnBrk="1" hangingPunct="1"/>
            <a:r>
              <a:rPr lang="en-US" sz="2400" b="1" i="1" dirty="0">
                <a:solidFill>
                  <a:srgbClr val="FFFFFF"/>
                </a:solidFill>
                <a:latin typeface="Arial" charset="0"/>
              </a:rPr>
              <a:t>(Lead Ions </a:t>
            </a:r>
          </a:p>
          <a:p>
            <a:pPr algn="l" defTabSz="914414" eaLnBrk="1" hangingPunct="1"/>
            <a:r>
              <a:rPr lang="en-US" sz="2400" b="1" i="1" dirty="0">
                <a:solidFill>
                  <a:srgbClr val="FFFFFF"/>
                </a:solidFill>
                <a:latin typeface="Arial" charset="0"/>
              </a:rPr>
              <a:t>2.76 </a:t>
            </a:r>
            <a:r>
              <a:rPr lang="en-US" sz="2400" b="1" dirty="0">
                <a:solidFill>
                  <a:srgbClr val="FFFFFF"/>
                </a:solidFill>
                <a:latin typeface="Arial" charset="0"/>
                <a:sym typeface="Symbol"/>
              </a:rPr>
              <a:t> </a:t>
            </a:r>
            <a:r>
              <a:rPr lang="en-US" sz="2400" b="1" i="1" dirty="0">
                <a:solidFill>
                  <a:srgbClr val="FFFFFF"/>
                </a:solidFill>
                <a:latin typeface="Arial" charset="0"/>
              </a:rPr>
              <a:t>5.5 </a:t>
            </a:r>
            <a:r>
              <a:rPr lang="en-US" sz="2400" b="1" i="1" dirty="0" err="1">
                <a:solidFill>
                  <a:srgbClr val="FFFFFF"/>
                </a:solidFill>
                <a:latin typeface="Arial" charset="0"/>
              </a:rPr>
              <a:t>TeV</a:t>
            </a:r>
            <a:r>
              <a:rPr lang="en-US" sz="2400" b="1" i="1" dirty="0">
                <a:solidFill>
                  <a:srgbClr val="FFFFFF"/>
                </a:solidFill>
                <a:latin typeface="Arial" charset="0"/>
              </a:rPr>
              <a:t>/nucleon)</a:t>
            </a:r>
          </a:p>
        </p:txBody>
      </p:sp>
      <p:sp useBgFill="1">
        <p:nvSpPr>
          <p:cNvPr id="177159" name="Text Box 7"/>
          <p:cNvSpPr txBox="1">
            <a:spLocks noChangeArrowheads="1"/>
          </p:cNvSpPr>
          <p:nvPr/>
        </p:nvSpPr>
        <p:spPr bwMode="auto">
          <a:xfrm>
            <a:off x="861392" y="783114"/>
            <a:ext cx="5489569" cy="1200318"/>
          </a:xfrm>
          <a:prstGeom prst="rect">
            <a:avLst/>
          </a:prstGeom>
          <a:ln w="9525">
            <a:noFill/>
            <a:miter lim="800000"/>
            <a:headEnd/>
            <a:tailEnd/>
          </a:ln>
        </p:spPr>
        <p:txBody>
          <a:bodyPr lIns="91430" tIns="45715" rIns="91430" bIns="45715">
            <a:spAutoFit/>
          </a:bodyPr>
          <a:lstStyle/>
          <a:p>
            <a:pPr algn="l" defTabSz="914414" eaLnBrk="1" hangingPunct="1"/>
            <a:r>
              <a:rPr lang="en-US" sz="2400" b="1" i="1" dirty="0">
                <a:solidFill>
                  <a:srgbClr val="FFFFFF"/>
                </a:solidFill>
                <a:latin typeface="Arial" charset="0"/>
              </a:rPr>
              <a:t>Proton - Proton Collisions</a:t>
            </a:r>
          </a:p>
          <a:p>
            <a:pPr algn="l" defTabSz="914414" eaLnBrk="1" hangingPunct="1"/>
            <a:r>
              <a:rPr lang="en-US" sz="2400" b="1" i="1" dirty="0">
                <a:solidFill>
                  <a:srgbClr val="FFFFFF"/>
                </a:solidFill>
                <a:latin typeface="Arial" charset="0"/>
              </a:rPr>
              <a:t>Initially: 10</a:t>
            </a:r>
            <a:r>
              <a:rPr lang="en-US" sz="2400" b="1" i="1" baseline="30000" dirty="0">
                <a:solidFill>
                  <a:srgbClr val="FFFFFF"/>
                </a:solidFill>
                <a:latin typeface="Arial" charset="0"/>
              </a:rPr>
              <a:t>6</a:t>
            </a:r>
            <a:r>
              <a:rPr lang="en-US" sz="2400" b="1" i="1" dirty="0">
                <a:solidFill>
                  <a:srgbClr val="FFFFFF"/>
                </a:solidFill>
                <a:latin typeface="Arial" charset="0"/>
              </a:rPr>
              <a:t> events/s, 7 </a:t>
            </a:r>
            <a:r>
              <a:rPr lang="en-US" sz="2400" b="1" i="1" dirty="0" err="1">
                <a:solidFill>
                  <a:srgbClr val="FFFFFF"/>
                </a:solidFill>
                <a:latin typeface="Arial" charset="0"/>
              </a:rPr>
              <a:t>TeV</a:t>
            </a:r>
            <a:endParaRPr lang="en-US" sz="2400" b="1" i="1" dirty="0">
              <a:solidFill>
                <a:srgbClr val="FFFFFF"/>
              </a:solidFill>
              <a:latin typeface="Arial" charset="0"/>
            </a:endParaRPr>
          </a:p>
          <a:p>
            <a:pPr algn="l" defTabSz="914414" eaLnBrk="1" hangingPunct="1"/>
            <a:r>
              <a:rPr lang="en-US" sz="2400" b="1" i="1" dirty="0">
                <a:solidFill>
                  <a:srgbClr val="FFFFFF"/>
                </a:solidFill>
                <a:latin typeface="Arial" charset="0"/>
              </a:rPr>
              <a:t>Eventually: 10</a:t>
            </a:r>
            <a:r>
              <a:rPr lang="en-US" sz="2400" b="1" i="1" baseline="30000" dirty="0">
                <a:solidFill>
                  <a:srgbClr val="FFFFFF"/>
                </a:solidFill>
                <a:latin typeface="Arial" charset="0"/>
              </a:rPr>
              <a:t>9</a:t>
            </a:r>
            <a:r>
              <a:rPr lang="en-US" sz="2400" b="1" i="1" dirty="0">
                <a:solidFill>
                  <a:srgbClr val="FFFFFF"/>
                </a:solidFill>
                <a:latin typeface="Arial" charset="0"/>
              </a:rPr>
              <a:t> events/s, 14 </a:t>
            </a:r>
            <a:r>
              <a:rPr lang="en-US" sz="2400" b="1" i="1" dirty="0" err="1">
                <a:solidFill>
                  <a:srgbClr val="FFFFFF"/>
                </a:solidFill>
                <a:latin typeface="Arial" charset="0"/>
              </a:rPr>
              <a:t>TeV</a:t>
            </a:r>
            <a:endParaRPr lang="en-US" sz="2400" b="1" i="1" dirty="0">
              <a:solidFill>
                <a:srgbClr val="FFFFFF"/>
              </a:solidFill>
              <a:latin typeface="Arial" charset="0"/>
            </a:endParaRPr>
          </a:p>
        </p:txBody>
      </p:sp>
      <p:sp>
        <p:nvSpPr>
          <p:cNvPr id="9" name="Date Placeholder 8"/>
          <p:cNvSpPr>
            <a:spLocks noGrp="1"/>
          </p:cNvSpPr>
          <p:nvPr>
            <p:ph type="dt" sz="half" idx="10"/>
          </p:nvPr>
        </p:nvSpPr>
        <p:spPr/>
        <p:txBody>
          <a:bodyPr/>
          <a:lstStyle/>
          <a:p>
            <a:r>
              <a:rPr lang="en-US"/>
              <a:t>May 27, 2025</a:t>
            </a:r>
            <a:endParaRPr lang="en-US" dirty="0"/>
          </a:p>
        </p:txBody>
      </p:sp>
      <p:sp>
        <p:nvSpPr>
          <p:cNvPr id="10" name="Slide Number Placeholder 9"/>
          <p:cNvSpPr>
            <a:spLocks noGrp="1"/>
          </p:cNvSpPr>
          <p:nvPr>
            <p:ph type="sldNum" sz="quarter" idx="11"/>
          </p:nvPr>
        </p:nvSpPr>
        <p:spPr/>
        <p:txBody>
          <a:bodyPr/>
          <a:lstStyle/>
          <a:p>
            <a:fld id="{8A7F0B31-3059-45DE-9B5A-A019F848CFB0}" type="slidenum">
              <a:rPr lang="en-US" smtClean="0"/>
              <a:pPr/>
              <a:t>14</a:t>
            </a:fld>
            <a:endParaRPr lang="en-US" dirty="0"/>
          </a:p>
        </p:txBody>
      </p:sp>
      <p:sp>
        <p:nvSpPr>
          <p:cNvPr id="11" name="Footer Placeholder 10"/>
          <p:cNvSpPr>
            <a:spLocks noGrp="1"/>
          </p:cNvSpPr>
          <p:nvPr>
            <p:ph type="ftr" sz="quarter" idx="12"/>
          </p:nvPr>
        </p:nvSpPr>
        <p:spPr/>
        <p:txBody>
          <a:bodyPr/>
          <a:lstStyle/>
          <a:p>
            <a:r>
              <a:rPr lang="en-US"/>
              <a:t>PURSUE - FNAL   CMS and the LHC</a:t>
            </a:r>
            <a:endParaRPr lang="en-US" dirty="0"/>
          </a:p>
        </p:txBody>
      </p:sp>
      <p:sp>
        <p:nvSpPr>
          <p:cNvPr id="14" name="Oval 6"/>
          <p:cNvSpPr>
            <a:spLocks noChangeArrowheads="1"/>
          </p:cNvSpPr>
          <p:nvPr/>
        </p:nvSpPr>
        <p:spPr bwMode="auto">
          <a:xfrm>
            <a:off x="6746826" y="4695963"/>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15" name="Oval 6"/>
          <p:cNvSpPr>
            <a:spLocks noChangeArrowheads="1"/>
          </p:cNvSpPr>
          <p:nvPr/>
        </p:nvSpPr>
        <p:spPr bwMode="auto">
          <a:xfrm>
            <a:off x="5292518" y="4360564"/>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16" name="Oval 5"/>
          <p:cNvSpPr>
            <a:spLocks noChangeArrowheads="1"/>
          </p:cNvSpPr>
          <p:nvPr/>
        </p:nvSpPr>
        <p:spPr bwMode="auto">
          <a:xfrm>
            <a:off x="3505676" y="4337419"/>
            <a:ext cx="122439" cy="89252"/>
          </a:xfrm>
          <a:prstGeom prst="ellipse">
            <a:avLst/>
          </a:prstGeom>
          <a:solidFill>
            <a:srgbClr val="FFFF00"/>
          </a:solidFill>
          <a:ln w="9525">
            <a:solidFill>
              <a:srgbClr val="FFFF00"/>
            </a:solidFill>
            <a:round/>
            <a:headEnd/>
            <a:tailEnd/>
          </a:ln>
        </p:spPr>
        <p:txBody>
          <a:bodyPr wrap="none" lIns="82945" tIns="41473" rIns="82945" bIns="41473" anchor="ctr"/>
          <a:lstStyle/>
          <a:p>
            <a:endParaRPr lang="en-US"/>
          </a:p>
        </p:txBody>
      </p:sp>
      <p:sp>
        <p:nvSpPr>
          <p:cNvPr id="17" name="Oval 5"/>
          <p:cNvSpPr>
            <a:spLocks noChangeArrowheads="1"/>
          </p:cNvSpPr>
          <p:nvPr/>
        </p:nvSpPr>
        <p:spPr bwMode="auto">
          <a:xfrm>
            <a:off x="3076842" y="5856028"/>
            <a:ext cx="122439" cy="89252"/>
          </a:xfrm>
          <a:prstGeom prst="ellipse">
            <a:avLst/>
          </a:prstGeom>
          <a:solidFill>
            <a:srgbClr val="FFFF00"/>
          </a:solidFill>
          <a:ln w="9525">
            <a:solidFill>
              <a:srgbClr val="FFFF00"/>
            </a:solidFill>
            <a:round/>
            <a:headEnd/>
            <a:tailEnd/>
          </a:ln>
        </p:spPr>
        <p:txBody>
          <a:bodyPr wrap="none" lIns="82945" tIns="41473" rIns="82945" bIns="41473" anchor="ctr"/>
          <a:lstStyle/>
          <a:p>
            <a:endParaRPr lang="en-US"/>
          </a:p>
        </p:txBody>
      </p:sp>
      <p:sp>
        <p:nvSpPr>
          <p:cNvPr id="18" name="Oval 5"/>
          <p:cNvSpPr>
            <a:spLocks noChangeArrowheads="1"/>
          </p:cNvSpPr>
          <p:nvPr/>
        </p:nvSpPr>
        <p:spPr bwMode="auto">
          <a:xfrm>
            <a:off x="1766441" y="5507246"/>
            <a:ext cx="122439" cy="89252"/>
          </a:xfrm>
          <a:prstGeom prst="ellipse">
            <a:avLst/>
          </a:prstGeom>
          <a:solidFill>
            <a:srgbClr val="FFFF00"/>
          </a:solidFill>
          <a:ln w="9525">
            <a:solidFill>
              <a:srgbClr val="FFFF00"/>
            </a:solidFill>
            <a:round/>
            <a:headEnd/>
            <a:tailEnd/>
          </a:ln>
        </p:spPr>
        <p:txBody>
          <a:bodyPr wrap="none" lIns="82945" tIns="41473" rIns="82945" bIns="41473" anchor="ctr"/>
          <a:lstStyle/>
          <a:p>
            <a:endParaRPr lang="en-US"/>
          </a:p>
        </p:txBody>
      </p:sp>
      <p:sp>
        <p:nvSpPr>
          <p:cNvPr id="19" name="Oval 6"/>
          <p:cNvSpPr>
            <a:spLocks noChangeArrowheads="1"/>
          </p:cNvSpPr>
          <p:nvPr/>
        </p:nvSpPr>
        <p:spPr bwMode="auto">
          <a:xfrm>
            <a:off x="5552059" y="5906429"/>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20" name="Oval 6"/>
          <p:cNvSpPr>
            <a:spLocks noChangeArrowheads="1"/>
          </p:cNvSpPr>
          <p:nvPr/>
        </p:nvSpPr>
        <p:spPr bwMode="auto">
          <a:xfrm>
            <a:off x="5972794" y="5824099"/>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21" name="Oval 5"/>
          <p:cNvSpPr>
            <a:spLocks noChangeArrowheads="1"/>
          </p:cNvSpPr>
          <p:nvPr/>
        </p:nvSpPr>
        <p:spPr bwMode="auto">
          <a:xfrm>
            <a:off x="2282843" y="4567560"/>
            <a:ext cx="122439" cy="89252"/>
          </a:xfrm>
          <a:prstGeom prst="ellipse">
            <a:avLst/>
          </a:prstGeom>
          <a:solidFill>
            <a:srgbClr val="FFFF00"/>
          </a:solidFill>
          <a:ln w="9525">
            <a:solidFill>
              <a:srgbClr val="FFFF00"/>
            </a:solidFill>
            <a:round/>
            <a:headEnd/>
            <a:tailEnd/>
          </a:ln>
        </p:spPr>
        <p:txBody>
          <a:bodyPr wrap="none" lIns="82945" tIns="41473" rIns="82945" bIns="41473" anchor="ctr"/>
          <a:lstStyle/>
          <a:p>
            <a:endParaRPr lang="en-US"/>
          </a:p>
        </p:txBody>
      </p:sp>
      <p:sp>
        <p:nvSpPr>
          <p:cNvPr id="22" name="Oval 6"/>
          <p:cNvSpPr>
            <a:spLocks noChangeArrowheads="1"/>
          </p:cNvSpPr>
          <p:nvPr/>
        </p:nvSpPr>
        <p:spPr bwMode="auto">
          <a:xfrm>
            <a:off x="6170153" y="4516602"/>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23" name="Oval 5"/>
          <p:cNvSpPr>
            <a:spLocks noChangeArrowheads="1"/>
          </p:cNvSpPr>
          <p:nvPr/>
        </p:nvSpPr>
        <p:spPr bwMode="auto">
          <a:xfrm>
            <a:off x="3072505" y="5851694"/>
            <a:ext cx="122439" cy="89252"/>
          </a:xfrm>
          <a:prstGeom prst="ellipse">
            <a:avLst/>
          </a:prstGeom>
          <a:solidFill>
            <a:srgbClr val="FFFF00"/>
          </a:solidFill>
          <a:ln w="9525">
            <a:solidFill>
              <a:srgbClr val="FFFF00"/>
            </a:solidFill>
            <a:round/>
            <a:headEnd/>
            <a:tailEnd/>
          </a:ln>
        </p:spPr>
        <p:txBody>
          <a:bodyPr wrap="none" lIns="82945" tIns="41473" rIns="82945" bIns="41473" anchor="ctr"/>
          <a:lstStyle/>
          <a:p>
            <a:endParaRPr lang="en-US"/>
          </a:p>
        </p:txBody>
      </p:sp>
      <p:sp>
        <p:nvSpPr>
          <p:cNvPr id="24" name="Oval 5"/>
          <p:cNvSpPr>
            <a:spLocks noChangeArrowheads="1"/>
          </p:cNvSpPr>
          <p:nvPr/>
        </p:nvSpPr>
        <p:spPr bwMode="auto">
          <a:xfrm>
            <a:off x="3531592" y="4350362"/>
            <a:ext cx="122439" cy="89252"/>
          </a:xfrm>
          <a:prstGeom prst="ellipse">
            <a:avLst/>
          </a:prstGeom>
          <a:solidFill>
            <a:srgbClr val="FFFF00"/>
          </a:solidFill>
          <a:ln w="9525">
            <a:solidFill>
              <a:srgbClr val="FFFF00"/>
            </a:solidFill>
            <a:round/>
            <a:headEnd/>
            <a:tailEnd/>
          </a:ln>
        </p:spPr>
        <p:txBody>
          <a:bodyPr wrap="none" lIns="82945" tIns="41473" rIns="82945" bIns="41473" anchor="ctr"/>
          <a:lstStyle/>
          <a:p>
            <a:endParaRPr lang="en-US"/>
          </a:p>
        </p:txBody>
      </p:sp>
      <p:sp>
        <p:nvSpPr>
          <p:cNvPr id="25" name="Oval 6"/>
          <p:cNvSpPr>
            <a:spLocks noChangeArrowheads="1"/>
          </p:cNvSpPr>
          <p:nvPr/>
        </p:nvSpPr>
        <p:spPr bwMode="auto">
          <a:xfrm>
            <a:off x="5288182" y="4364869"/>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26" name="Oval 6"/>
          <p:cNvSpPr>
            <a:spLocks noChangeArrowheads="1"/>
          </p:cNvSpPr>
          <p:nvPr/>
        </p:nvSpPr>
        <p:spPr bwMode="auto">
          <a:xfrm>
            <a:off x="6755455" y="4704586"/>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27" name="Oval 6"/>
          <p:cNvSpPr>
            <a:spLocks noChangeArrowheads="1"/>
          </p:cNvSpPr>
          <p:nvPr/>
        </p:nvSpPr>
        <p:spPr bwMode="auto">
          <a:xfrm>
            <a:off x="7051007" y="5424197"/>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28" name="Oval 6"/>
          <p:cNvSpPr>
            <a:spLocks noChangeArrowheads="1"/>
          </p:cNvSpPr>
          <p:nvPr/>
        </p:nvSpPr>
        <p:spPr bwMode="auto">
          <a:xfrm>
            <a:off x="5552045" y="5910733"/>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29" name="Oval 6"/>
          <p:cNvSpPr>
            <a:spLocks noChangeArrowheads="1"/>
          </p:cNvSpPr>
          <p:nvPr/>
        </p:nvSpPr>
        <p:spPr bwMode="auto">
          <a:xfrm>
            <a:off x="5977102" y="5828403"/>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30" name="Oval 5"/>
          <p:cNvSpPr>
            <a:spLocks noChangeArrowheads="1"/>
          </p:cNvSpPr>
          <p:nvPr/>
        </p:nvSpPr>
        <p:spPr bwMode="auto">
          <a:xfrm>
            <a:off x="1762105" y="5507231"/>
            <a:ext cx="122439" cy="89252"/>
          </a:xfrm>
          <a:prstGeom prst="ellipse">
            <a:avLst/>
          </a:prstGeom>
          <a:solidFill>
            <a:srgbClr val="FFFF00"/>
          </a:solidFill>
          <a:ln w="9525">
            <a:solidFill>
              <a:srgbClr val="FFFF00"/>
            </a:solidFill>
            <a:round/>
            <a:headEnd/>
            <a:tailEnd/>
          </a:ln>
        </p:spPr>
        <p:txBody>
          <a:bodyPr wrap="none" lIns="82945" tIns="41473" rIns="82945" bIns="41473" anchor="ctr"/>
          <a:lstStyle/>
          <a:p>
            <a:endParaRPr lang="en-US"/>
          </a:p>
        </p:txBody>
      </p:sp>
      <p:sp>
        <p:nvSpPr>
          <p:cNvPr id="31" name="Oval 5"/>
          <p:cNvSpPr>
            <a:spLocks noChangeArrowheads="1"/>
          </p:cNvSpPr>
          <p:nvPr/>
        </p:nvSpPr>
        <p:spPr bwMode="auto">
          <a:xfrm>
            <a:off x="1935012" y="4696285"/>
            <a:ext cx="122439" cy="89252"/>
          </a:xfrm>
          <a:prstGeom prst="ellipse">
            <a:avLst/>
          </a:prstGeom>
          <a:solidFill>
            <a:srgbClr val="FFFF00"/>
          </a:solidFill>
          <a:ln w="9525">
            <a:solidFill>
              <a:srgbClr val="FFFF00"/>
            </a:solidFill>
            <a:round/>
            <a:headEnd/>
            <a:tailEnd/>
          </a:ln>
        </p:spPr>
        <p:txBody>
          <a:bodyPr wrap="none" lIns="82945" tIns="41473" rIns="82945" bIns="41473" anchor="ctr"/>
          <a:lstStyle/>
          <a:p>
            <a:endParaRPr lang="en-US"/>
          </a:p>
        </p:txBody>
      </p:sp>
      <p:sp>
        <p:nvSpPr>
          <p:cNvPr id="32" name="Oval 6"/>
          <p:cNvSpPr>
            <a:spLocks noChangeArrowheads="1"/>
          </p:cNvSpPr>
          <p:nvPr/>
        </p:nvSpPr>
        <p:spPr bwMode="auto">
          <a:xfrm>
            <a:off x="7031338" y="5408860"/>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33" name="Oval 6"/>
          <p:cNvSpPr>
            <a:spLocks noChangeArrowheads="1"/>
          </p:cNvSpPr>
          <p:nvPr/>
        </p:nvSpPr>
        <p:spPr bwMode="auto">
          <a:xfrm>
            <a:off x="6731464" y="4680611"/>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34" name="Oval 6"/>
          <p:cNvSpPr>
            <a:spLocks noChangeArrowheads="1"/>
          </p:cNvSpPr>
          <p:nvPr/>
        </p:nvSpPr>
        <p:spPr bwMode="auto">
          <a:xfrm>
            <a:off x="5277156" y="4345212"/>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35" name="Oval 5"/>
          <p:cNvSpPr>
            <a:spLocks noChangeArrowheads="1"/>
          </p:cNvSpPr>
          <p:nvPr/>
        </p:nvSpPr>
        <p:spPr bwMode="auto">
          <a:xfrm>
            <a:off x="3490314" y="4322067"/>
            <a:ext cx="122439" cy="89252"/>
          </a:xfrm>
          <a:prstGeom prst="ellipse">
            <a:avLst/>
          </a:prstGeom>
          <a:solidFill>
            <a:srgbClr val="FFFF00"/>
          </a:solidFill>
          <a:ln w="9525">
            <a:solidFill>
              <a:srgbClr val="FFFF00"/>
            </a:solidFill>
            <a:round/>
            <a:headEnd/>
            <a:tailEnd/>
          </a:ln>
        </p:spPr>
        <p:txBody>
          <a:bodyPr wrap="none" lIns="82945" tIns="41473" rIns="82945" bIns="41473" anchor="ctr"/>
          <a:lstStyle/>
          <a:p>
            <a:endParaRPr lang="en-US"/>
          </a:p>
        </p:txBody>
      </p:sp>
      <p:sp>
        <p:nvSpPr>
          <p:cNvPr id="36" name="Oval 5"/>
          <p:cNvSpPr>
            <a:spLocks noChangeArrowheads="1"/>
          </p:cNvSpPr>
          <p:nvPr/>
        </p:nvSpPr>
        <p:spPr bwMode="auto">
          <a:xfrm>
            <a:off x="3061480" y="5840676"/>
            <a:ext cx="122439" cy="89252"/>
          </a:xfrm>
          <a:prstGeom prst="ellipse">
            <a:avLst/>
          </a:prstGeom>
          <a:solidFill>
            <a:srgbClr val="FFFF00"/>
          </a:solidFill>
          <a:ln w="9525">
            <a:solidFill>
              <a:srgbClr val="FFFF00"/>
            </a:solidFill>
            <a:round/>
            <a:headEnd/>
            <a:tailEnd/>
          </a:ln>
        </p:spPr>
        <p:txBody>
          <a:bodyPr wrap="none" lIns="82945" tIns="41473" rIns="82945" bIns="41473" anchor="ctr"/>
          <a:lstStyle/>
          <a:p>
            <a:endParaRPr lang="en-US"/>
          </a:p>
        </p:txBody>
      </p:sp>
      <p:sp>
        <p:nvSpPr>
          <p:cNvPr id="37" name="Oval 5"/>
          <p:cNvSpPr>
            <a:spLocks noChangeArrowheads="1"/>
          </p:cNvSpPr>
          <p:nvPr/>
        </p:nvSpPr>
        <p:spPr bwMode="auto">
          <a:xfrm>
            <a:off x="1751079" y="5491894"/>
            <a:ext cx="122439" cy="89252"/>
          </a:xfrm>
          <a:prstGeom prst="ellipse">
            <a:avLst/>
          </a:prstGeom>
          <a:solidFill>
            <a:srgbClr val="FFFF00"/>
          </a:solidFill>
          <a:ln w="9525">
            <a:solidFill>
              <a:srgbClr val="FFFF00"/>
            </a:solidFill>
            <a:round/>
            <a:headEnd/>
            <a:tailEnd/>
          </a:ln>
        </p:spPr>
        <p:txBody>
          <a:bodyPr wrap="none" lIns="82945" tIns="41473" rIns="82945" bIns="41473" anchor="ctr"/>
          <a:lstStyle/>
          <a:p>
            <a:endParaRPr lang="en-US"/>
          </a:p>
        </p:txBody>
      </p:sp>
      <p:sp>
        <p:nvSpPr>
          <p:cNvPr id="38" name="Oval 6"/>
          <p:cNvSpPr>
            <a:spLocks noChangeArrowheads="1"/>
          </p:cNvSpPr>
          <p:nvPr/>
        </p:nvSpPr>
        <p:spPr bwMode="auto">
          <a:xfrm>
            <a:off x="5536697" y="5891077"/>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39" name="Oval 6"/>
          <p:cNvSpPr>
            <a:spLocks noChangeArrowheads="1"/>
          </p:cNvSpPr>
          <p:nvPr/>
        </p:nvSpPr>
        <p:spPr bwMode="auto">
          <a:xfrm>
            <a:off x="5957432" y="5808746"/>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40" name="Oval 5"/>
          <p:cNvSpPr>
            <a:spLocks noChangeArrowheads="1"/>
          </p:cNvSpPr>
          <p:nvPr/>
        </p:nvSpPr>
        <p:spPr bwMode="auto">
          <a:xfrm>
            <a:off x="2267481" y="4552208"/>
            <a:ext cx="122439" cy="89252"/>
          </a:xfrm>
          <a:prstGeom prst="ellipse">
            <a:avLst/>
          </a:prstGeom>
          <a:solidFill>
            <a:srgbClr val="FFFF00"/>
          </a:solidFill>
          <a:ln w="9525">
            <a:solidFill>
              <a:srgbClr val="FFFF00"/>
            </a:solidFill>
            <a:round/>
            <a:headEnd/>
            <a:tailEnd/>
          </a:ln>
        </p:spPr>
        <p:txBody>
          <a:bodyPr wrap="none" lIns="82945" tIns="41473" rIns="82945" bIns="41473" anchor="ctr"/>
          <a:lstStyle/>
          <a:p>
            <a:endParaRPr lang="en-US"/>
          </a:p>
        </p:txBody>
      </p:sp>
      <p:sp>
        <p:nvSpPr>
          <p:cNvPr id="41" name="Oval 6"/>
          <p:cNvSpPr>
            <a:spLocks noChangeArrowheads="1"/>
          </p:cNvSpPr>
          <p:nvPr/>
        </p:nvSpPr>
        <p:spPr bwMode="auto">
          <a:xfrm>
            <a:off x="6154791" y="4501250"/>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42" name="Oval 5"/>
          <p:cNvSpPr>
            <a:spLocks noChangeArrowheads="1"/>
          </p:cNvSpPr>
          <p:nvPr/>
        </p:nvSpPr>
        <p:spPr bwMode="auto">
          <a:xfrm>
            <a:off x="3057144" y="5836342"/>
            <a:ext cx="122439" cy="89252"/>
          </a:xfrm>
          <a:prstGeom prst="ellipse">
            <a:avLst/>
          </a:prstGeom>
          <a:solidFill>
            <a:srgbClr val="FFFF00"/>
          </a:solidFill>
          <a:ln w="9525">
            <a:solidFill>
              <a:srgbClr val="FFFF00"/>
            </a:solidFill>
            <a:round/>
            <a:headEnd/>
            <a:tailEnd/>
          </a:ln>
        </p:spPr>
        <p:txBody>
          <a:bodyPr wrap="none" lIns="82945" tIns="41473" rIns="82945" bIns="41473" anchor="ctr"/>
          <a:lstStyle/>
          <a:p>
            <a:endParaRPr lang="en-US"/>
          </a:p>
        </p:txBody>
      </p:sp>
      <p:sp>
        <p:nvSpPr>
          <p:cNvPr id="43" name="Oval 5"/>
          <p:cNvSpPr>
            <a:spLocks noChangeArrowheads="1"/>
          </p:cNvSpPr>
          <p:nvPr/>
        </p:nvSpPr>
        <p:spPr bwMode="auto">
          <a:xfrm>
            <a:off x="3516230" y="4335010"/>
            <a:ext cx="122439" cy="89252"/>
          </a:xfrm>
          <a:prstGeom prst="ellipse">
            <a:avLst/>
          </a:prstGeom>
          <a:solidFill>
            <a:srgbClr val="FFFF00"/>
          </a:solidFill>
          <a:ln w="9525">
            <a:solidFill>
              <a:srgbClr val="FFFF00"/>
            </a:solidFill>
            <a:round/>
            <a:headEnd/>
            <a:tailEnd/>
          </a:ln>
        </p:spPr>
        <p:txBody>
          <a:bodyPr wrap="none" lIns="82945" tIns="41473" rIns="82945" bIns="41473" anchor="ctr"/>
          <a:lstStyle/>
          <a:p>
            <a:endParaRPr lang="en-US"/>
          </a:p>
        </p:txBody>
      </p:sp>
      <p:sp>
        <p:nvSpPr>
          <p:cNvPr id="44" name="Oval 6"/>
          <p:cNvSpPr>
            <a:spLocks noChangeArrowheads="1"/>
          </p:cNvSpPr>
          <p:nvPr/>
        </p:nvSpPr>
        <p:spPr bwMode="auto">
          <a:xfrm>
            <a:off x="5272820" y="4349517"/>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45" name="Oval 6"/>
          <p:cNvSpPr>
            <a:spLocks noChangeArrowheads="1"/>
          </p:cNvSpPr>
          <p:nvPr/>
        </p:nvSpPr>
        <p:spPr bwMode="auto">
          <a:xfrm>
            <a:off x="6740093" y="4689234"/>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46" name="Oval 6"/>
          <p:cNvSpPr>
            <a:spLocks noChangeArrowheads="1"/>
          </p:cNvSpPr>
          <p:nvPr/>
        </p:nvSpPr>
        <p:spPr bwMode="auto">
          <a:xfrm>
            <a:off x="7035645" y="5408845"/>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47" name="Oval 6"/>
          <p:cNvSpPr>
            <a:spLocks noChangeArrowheads="1"/>
          </p:cNvSpPr>
          <p:nvPr/>
        </p:nvSpPr>
        <p:spPr bwMode="auto">
          <a:xfrm>
            <a:off x="5536683" y="5895381"/>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48" name="Oval 6"/>
          <p:cNvSpPr>
            <a:spLocks noChangeArrowheads="1"/>
          </p:cNvSpPr>
          <p:nvPr/>
        </p:nvSpPr>
        <p:spPr bwMode="auto">
          <a:xfrm>
            <a:off x="5961740" y="5813051"/>
            <a:ext cx="122439" cy="89252"/>
          </a:xfrm>
          <a:prstGeom prst="ellipse">
            <a:avLst/>
          </a:prstGeom>
          <a:solidFill>
            <a:srgbClr val="FFFF00"/>
          </a:solidFill>
          <a:ln w="9525">
            <a:solidFill>
              <a:srgbClr val="FFFF00"/>
            </a:solidFill>
            <a:round/>
            <a:headEnd/>
            <a:tailEnd/>
          </a:ln>
        </p:spPr>
        <p:txBody>
          <a:bodyPr wrap="none" lIns="91430" tIns="45715" rIns="91430" bIns="45715" anchor="ctr"/>
          <a:lstStyle/>
          <a:p>
            <a:pPr algn="ctr" defTabSz="914414" eaLnBrk="1" hangingPunct="1"/>
            <a:r>
              <a:rPr lang="en-US" sz="1800" i="1" dirty="0">
                <a:solidFill>
                  <a:schemeClr val="tx1"/>
                </a:solidFill>
                <a:latin typeface="Arial" charset="0"/>
              </a:rPr>
              <a:t>`</a:t>
            </a:r>
          </a:p>
        </p:txBody>
      </p:sp>
      <p:sp>
        <p:nvSpPr>
          <p:cNvPr id="49" name="Oval 5"/>
          <p:cNvSpPr>
            <a:spLocks noChangeArrowheads="1"/>
          </p:cNvSpPr>
          <p:nvPr/>
        </p:nvSpPr>
        <p:spPr bwMode="auto">
          <a:xfrm>
            <a:off x="1746743" y="5491879"/>
            <a:ext cx="122439" cy="89252"/>
          </a:xfrm>
          <a:prstGeom prst="ellipse">
            <a:avLst/>
          </a:prstGeom>
          <a:solidFill>
            <a:srgbClr val="FFFF00"/>
          </a:solidFill>
          <a:ln w="9525">
            <a:solidFill>
              <a:srgbClr val="FFFF00"/>
            </a:solidFill>
            <a:round/>
            <a:headEnd/>
            <a:tailEnd/>
          </a:ln>
        </p:spPr>
        <p:txBody>
          <a:bodyPr wrap="none" lIns="82945" tIns="41473" rIns="82945" bIns="41473" anchor="ctr"/>
          <a:lstStyle/>
          <a:p>
            <a:endParaRPr lang="en-US"/>
          </a:p>
        </p:txBody>
      </p:sp>
    </p:spTree>
    <p:custDataLst>
      <p:tags r:id="rId1"/>
    </p:custDataLst>
    <p:extLst>
      <p:ext uri="{BB962C8B-B14F-4D97-AF65-F5344CB8AC3E}">
        <p14:creationId xmlns:p14="http://schemas.microsoft.com/office/powerpoint/2010/main" val="1956206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177156"/>
                                        </p:tgtEl>
                                        <p:attrNameLst>
                                          <p:attrName>style.visibility</p:attrName>
                                        </p:attrNameLst>
                                      </p:cBhvr>
                                      <p:to>
                                        <p:strVal val="visible"/>
                                      </p:to>
                                    </p:set>
                                    <p:animEffect transition="in" filter="box(out)">
                                      <p:cBhvr>
                                        <p:cTn id="7" dur="500"/>
                                        <p:tgtEl>
                                          <p:spTgt spid="177156"/>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7715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7158"/>
                                        </p:tgtEl>
                                        <p:attrNameLst>
                                          <p:attrName>style.visibility</p:attrName>
                                        </p:attrNameLst>
                                      </p:cBhvr>
                                      <p:to>
                                        <p:strVal val="visible"/>
                                      </p:to>
                                    </p:set>
                                  </p:childTnLst>
                                </p:cTn>
                              </p:par>
                              <p:par>
                                <p:cTn id="13" presetID="0" presetClass="path" presetSubtype="0" repeatCount="indefinite" fill="hold" grpId="1" nodeType="withEffect">
                                  <p:stCondLst>
                                    <p:cond delay="0"/>
                                  </p:stCondLst>
                                  <p:childTnLst>
                                    <p:animMotion origin="layout" path="M 0.00173 -0.00255 C 0.01822 -0.01435 0.02239 -0.02431 0.06684 -0.03357 C 0.11128 -0.04283 0.20173 -0.0588 0.2684 -0.0581 C 0.33506 -0.05741 0.41579 -0.04653 0.46684 -0.02917 C 0.51788 -0.01181 0.56406 0.02037 0.57517 0.04629 C 0.58628 0.07222 0.57048 0.1037 0.5335 0.12639 C 0.49652 0.14907 0.42795 0.17523 0.35347 0.18194 C 0.27899 0.18866 0.15347 0.18171 0.0868 0.16643 C 0.02013 0.15116 -0.02709 0.11597 -0.04653 0.09074 C -0.06598 0.06551 -0.03785 0.03079 -0.02987 0.01528 C -0.02188 -0.00023 -0.00487 0.00116 0.00173 -0.00255 Z " pathEditMode="relative" rAng="0" ptsTypes="aaaaaaaaaaa">
                                      <p:cBhvr>
                                        <p:cTn id="14" dur="2000" fill="hold"/>
                                        <p:tgtEl>
                                          <p:spTgt spid="177157"/>
                                        </p:tgtEl>
                                        <p:attrNameLst>
                                          <p:attrName>ppt_x</p:attrName>
                                          <p:attrName>ppt_y</p:attrName>
                                        </p:attrNameLst>
                                      </p:cBhvr>
                                      <p:rCtr x="25800" y="6700"/>
                                    </p:animMotion>
                                  </p:childTnLst>
                                </p:cTn>
                              </p:par>
                              <p:par>
                                <p:cTn id="15" presetID="0" presetClass="path" presetSubtype="0" repeatCount="indefinite" fill="hold" grpId="1" nodeType="withEffect">
                                  <p:stCondLst>
                                    <p:cond delay="0"/>
                                  </p:stCondLst>
                                  <p:childTnLst>
                                    <p:animMotion origin="layout" path="M -0.09809 0.05672 C -0.08143 0.04792 -0.01788 0.01922 0.00087 0.00394 C 0.01962 -0.01134 0.01267 -0.02476 0.01441 -0.03495 C 0.01614 -0.04514 0.02552 -0.04189 0.01128 -0.05717 C -0.00295 -0.07245 -0.03716 -0.11088 -0.07049 -0.12708 C -0.10382 -0.14328 -0.15035 -0.14884 -0.18854 -0.15393 C -0.22709 -0.15902 -0.25417 -0.16088 -0.30191 -0.15833 C -0.34966 -0.15578 -0.42691 -0.15115 -0.47518 -0.13819 C -0.52344 -0.12523 -0.57292 -0.10463 -0.59184 -0.08055 C -0.61077 -0.05648 -0.61719 -0.01921 -0.58854 0.00625 C -0.5599 0.03172 -0.48264 0.06042 -0.42014 0.07292 C -0.35764 0.08542 -0.26511 0.0838 -0.21354 0.08172 C -0.16198 0.07963 -0.12795 0.06436 -0.11077 0.06088 C -0.11077 0.06088 -0.09809 0.05672 -0.09809 0.05672 Z " pathEditMode="relative" rAng="0" ptsTypes="aaaaaaaaaaaaaa">
                                      <p:cBhvr>
                                        <p:cTn id="16" dur="2000" fill="hold"/>
                                        <p:tgtEl>
                                          <p:spTgt spid="177158"/>
                                        </p:tgtEl>
                                        <p:attrNameLst>
                                          <p:attrName>ppt_x</p:attrName>
                                          <p:attrName>ppt_y</p:attrName>
                                        </p:attrNameLst>
                                      </p:cBhvr>
                                      <p:rCtr x="-19800" y="-9400"/>
                                    </p:animMotion>
                                  </p:childTnLst>
                                </p:cTn>
                              </p:par>
                              <p:par>
                                <p:cTn id="17" presetID="1" presetClass="entr" presetSubtype="0" fill="hold" grpId="0" nodeType="withEffect">
                                  <p:stCondLst>
                                    <p:cond delay="0"/>
                                  </p:stCondLst>
                                  <p:childTnLst>
                                    <p:set>
                                      <p:cBhvr>
                                        <p:cTn id="18" dur="1" fill="hold">
                                          <p:stCondLst>
                                            <p:cond delay="0"/>
                                          </p:stCondLst>
                                        </p:cTn>
                                        <p:tgtEl>
                                          <p:spTgt spid="17715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716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0" presetClass="path" presetSubtype="0" repeatCount="indefinite" fill="hold" grpId="1" nodeType="withEffect">
                                  <p:stCondLst>
                                    <p:cond delay="0"/>
                                  </p:stCondLst>
                                  <p:childTnLst>
                                    <p:animMotion origin="layout" path="M 0.01512 0.12261 C 0.04205 0.10561 0.05229 0.08545 0.05182 0.06677 C 0.05135 0.04808 0.02158 0.02205 0.01197 0.00987 C 0.00236 -0.00231 0.00661 -0.00126 -0.00599 -0.00693 C -0.01859 -0.0126 -0.04725 -0.0191 -0.06348 -0.02414 C -0.0797 -0.02918 -0.07718 -0.03275 -0.1038 -0.03779 C -0.1301 -0.04283 -0.18507 -0.05165 -0.22193 -0.05417 C -0.25815 -0.05669 -0.27784 -0.05816 -0.32241 -0.0527 C -0.36715 -0.04724 -0.44873 -0.03548 -0.48953 -0.02141 C -0.53032 -0.00735 -0.55489 0.01092 -0.56702 0.03149 C -0.57915 0.05207 -0.58072 0.08125 -0.56198 0.10225 C -0.54324 0.12324 -0.51047 0.14361 -0.45488 0.15788 C -0.39928 0.17216 -0.28619 0.18581 -0.2287 0.1877 C -0.17121 0.18959 -0.1501 0.17972 -0.10947 0.1688 C -0.06883 0.15788 -0.01181 0.13962 0.01512 0.12261 Z " pathEditMode="relative" rAng="0" ptsTypes="aaaaaaaaaaaaaaa">
                                      <p:cBhvr>
                                        <p:cTn id="28" dur="2000" fill="hold"/>
                                        <p:tgtEl>
                                          <p:spTgt spid="14"/>
                                        </p:tgtEl>
                                        <p:attrNameLst>
                                          <p:attrName>ppt_x</p:attrName>
                                          <p:attrName>ppt_y</p:attrName>
                                        </p:attrNameLst>
                                      </p:cBhvr>
                                      <p:rCtr x="-27900" y="-5700"/>
                                    </p:animMotion>
                                  </p:childTnLst>
                                </p:cTn>
                              </p:par>
                              <p:par>
                                <p:cTn id="29" presetID="0" presetClass="path" presetSubtype="0" repeatCount="indefinite" fill="hold" grpId="1" nodeType="withEffect">
                                  <p:stCondLst>
                                    <p:cond delay="0"/>
                                  </p:stCondLst>
                                  <p:childTnLst>
                                    <p:animMotion origin="layout" path="M -0.00032 -2.23599E-6 C -0.02032 -0.00546 -0.00772 -0.00147 -0.01292 -0.00168 C -0.01827 -0.00189 -0.02646 -0.00147 -0.03292 -0.00168 C -0.03922 -0.00189 -0.0419 -0.00252 -0.0504 -0.00294 C -0.05922 -0.00336 -0.07198 -0.00378 -0.08364 -0.00441 C -0.09545 -0.00504 -0.09482 -0.00756 -0.12144 -0.00651 C -0.14806 -0.00546 -0.2057 -0.00462 -0.24319 0.00252 C -0.28068 0.00966 -0.31785 0.02037 -0.34651 0.0359 C -0.37518 0.05144 -0.41455 0.0695 -0.41503 0.09532 C -0.4155 0.12114 -0.40888 0.16796 -0.34966 0.19148 C -0.29044 0.21499 -0.1438 0.2383 -0.05922 0.23662 C 0.02536 0.23494 0.11277 0.2024 0.15782 0.18098 C 0.20287 0.15957 0.21925 0.13227 0.2109 0.1075 C 0.20255 0.08272 0.14333 0.04955 0.10821 0.0317 C 0.07308 0.01386 0.02252 0.00651 -0.00032 -2.23599E-6 Z " pathEditMode="relative" rAng="0" ptsTypes="aaaaaaaaaaaaaaa">
                                      <p:cBhvr>
                                        <p:cTn id="30" dur="2000" fill="hold"/>
                                        <p:tgtEl>
                                          <p:spTgt spid="15"/>
                                        </p:tgtEl>
                                        <p:attrNameLst>
                                          <p:attrName>ppt_x</p:attrName>
                                          <p:attrName>ppt_y</p:attrName>
                                        </p:attrNameLst>
                                      </p:cBhvr>
                                      <p:rCtr x="-9800" y="11500"/>
                                    </p:animMotion>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0" presetClass="path" presetSubtype="0" repeatCount="indefinite" fill="hold" grpId="1" nodeType="withEffect">
                                  <p:stCondLst>
                                    <p:cond delay="0"/>
                                  </p:stCondLst>
                                  <p:childTnLst>
                                    <p:animMotion origin="layout" path="M -4.10838E-6 -1.47868E-6 C 0.0345 -0.00567 0.03576 -0.0063 0.07593 -0.00462 C 0.1161 -0.00294 0.18841 -0.00378 0.24039 0.0105 C 0.29301 0.02479 0.3639 0.05713 0.38926 0.08087 C 0.41462 0.1046 0.40864 0.13149 0.39288 0.15312 C 0.37713 0.17475 0.33491 0.19702 0.29443 0.2113 C 0.25394 0.22558 0.19377 0.23441 0.15029 0.23882 C 0.10681 0.24323 0.08255 0.24533 0.03372 0.2384 C -0.01512 0.23147 -0.10034 0.21823 -0.14288 0.19723 C -0.18541 0.17622 -0.22353 0.13989 -0.22148 0.11195 C -0.21944 0.08402 -0.16761 0.04789 -0.13075 0.0292 C -0.09388 0.0105 -0.02725 0.00609 -4.10838E-6 -1.47868E-6 Z " pathEditMode="relative" rAng="0" ptsTypes="aaaaaaaaaaaa">
                                      <p:cBhvr>
                                        <p:cTn id="40" dur="2000" fill="hold"/>
                                        <p:tgtEl>
                                          <p:spTgt spid="16"/>
                                        </p:tgtEl>
                                        <p:attrNameLst>
                                          <p:attrName>ppt_x</p:attrName>
                                          <p:attrName>ppt_y</p:attrName>
                                        </p:attrNameLst>
                                      </p:cBhvr>
                                      <p:rCtr x="9500" y="12000"/>
                                    </p:animMotion>
                                  </p:childTnLst>
                                </p:cTn>
                              </p:par>
                              <p:par>
                                <p:cTn id="41" presetID="0" presetClass="path" presetSubtype="0" repeatCount="indefinite" fill="hold" grpId="1" nodeType="withEffect">
                                  <p:stCondLst>
                                    <p:cond delay="0"/>
                                  </p:stCondLst>
                                  <p:childTnLst>
                                    <p:animMotion origin="layout" path="M -0.03924 -0.00063 C -0.07738 -0.01658 -0.15303 -0.05333 -0.16895 -0.08125 C -0.18487 -0.10917 -0.17037 -0.14423 -0.13428 -0.16754 C -0.09819 -0.19084 -0.02663 -0.21562 0.04728 -0.22129 C 0.1212 -0.22696 0.2476 -0.21268 0.30954 -0.20155 C 0.37148 -0.19042 0.39559 -0.17363 0.41907 -0.1541 C 0.44256 -0.13458 0.46399 -0.10938 0.45075 -0.08503 C 0.43751 -0.06067 0.3792 -0.02603 0.3398 -0.0084 C 0.30024 0.00924 0.261 0.0168 0.21434 0.02058 C 0.16769 0.02436 0.10245 0.01827 0.06021 0.0147 C 0.01797 0.01113 -0.00205 0.01323 -0.03924 -0.00063 Z " pathEditMode="relative" rAng="0" ptsTypes="aaaaaaaaaaa">
                                      <p:cBhvr>
                                        <p:cTn id="42" dur="2000" fill="hold"/>
                                        <p:tgtEl>
                                          <p:spTgt spid="17"/>
                                        </p:tgtEl>
                                        <p:attrNameLst>
                                          <p:attrName>ppt_x</p:attrName>
                                          <p:attrName>ppt_y</p:attrName>
                                        </p:attrNameLst>
                                      </p:cBhvr>
                                      <p:rCtr x="17900" y="-10100"/>
                                    </p:animMotion>
                                  </p:childTnLst>
                                </p:cTn>
                              </p:par>
                              <p:par>
                                <p:cTn id="43" presetID="0" presetClass="path" presetSubtype="0" repeatCount="indefinite" fill="hold" grpId="1" nodeType="withEffect">
                                  <p:stCondLst>
                                    <p:cond delay="0"/>
                                  </p:stCondLst>
                                  <p:childTnLst>
                                    <p:animMotion origin="layout" path="M -0.01434 -0.00567 C -0.03466 -0.0294 -0.0293 -0.07141 -0.01733 -0.09325 C -0.00536 -0.1151 0.02016 -0.12434 0.05797 -0.13694 C 0.09578 -0.14954 0.1539 -0.16488 0.20951 -0.16908 C 0.26512 -0.17328 0.33317 -0.17307 0.39146 -0.16278 C 0.44975 -0.15249 0.52599 -0.13169 0.55797 -0.10733 C 0.58995 -0.08296 0.60523 -0.04494 0.58317 -0.01722 C 0.56112 0.01051 0.48015 0.04453 0.42564 0.05861 C 0.37114 0.07268 0.30939 0.06911 0.25583 0.06764 C 0.20227 0.06617 0.14934 0.06176 0.10428 0.04957 C 0.05923 0.03739 0.0063 0.01786 -0.01434 -0.00567 Z " pathEditMode="relative" rAng="0" ptsTypes="aaaaaaaaaaa">
                                      <p:cBhvr>
                                        <p:cTn id="44" dur="2000" fill="hold"/>
                                        <p:tgtEl>
                                          <p:spTgt spid="18"/>
                                        </p:tgtEl>
                                        <p:attrNameLst>
                                          <p:attrName>ppt_x</p:attrName>
                                          <p:attrName>ppt_y</p:attrName>
                                        </p:attrNameLst>
                                      </p:cBhvr>
                                      <p:rCtr x="30000" y="-4500"/>
                                    </p:animMotion>
                                  </p:childTnLst>
                                </p:cTn>
                              </p:par>
                              <p:par>
                                <p:cTn id="45" presetID="0" presetClass="path" presetSubtype="0" repeatCount="indefinite" fill="hold" grpId="1" nodeType="withEffect">
                                  <p:stCondLst>
                                    <p:cond delay="0"/>
                                  </p:stCondLst>
                                  <p:childTnLst>
                                    <p:animMotion origin="layout" path="M -0.01166 0.00169 C 0.02394 -0.01302 0.06947 -0.00945 0.1016 -0.02793 C 0.13374 -0.04641 0.18289 -0.08212 0.18163 -0.10901 C 0.18037 -0.13589 0.12838 -0.17034 0.09388 -0.18882 C 0.05939 -0.2073 0.01985 -0.21298 -0.026 -0.2197 C -0.07215 -0.22642 -0.12634 -0.2323 -0.18132 -0.22873 C -0.2363 -0.22516 -0.31223 -0.21445 -0.35602 -0.19764 C -0.39981 -0.18084 -0.43321 -0.15143 -0.44392 -0.12833 C -0.45463 -0.10523 -0.43967 -0.07792 -0.42061 -0.05881 C -0.40155 -0.03969 -0.35791 -0.02415 -0.32987 -0.01365 C -0.30183 -0.00315 -0.27962 0.00022 -0.25268 0.00442 C -0.22574 0.00862 -0.19487 0.0103 -0.16777 0.01198 C -0.14068 0.01366 -0.11563 0.01639 -0.08964 0.01471 C -0.06365 0.01303 -0.02804 0.00442 -0.01166 0.00169 Z " pathEditMode="relative" rAng="0" ptsTypes="aaaaaaaaaaaaaa">
                                      <p:cBhvr>
                                        <p:cTn id="46" dur="2000" fill="hold"/>
                                        <p:tgtEl>
                                          <p:spTgt spid="19"/>
                                        </p:tgtEl>
                                        <p:attrNameLst>
                                          <p:attrName>ppt_x</p:attrName>
                                          <p:attrName>ppt_y</p:attrName>
                                        </p:attrNameLst>
                                      </p:cBhvr>
                                      <p:rCtr x="-12400" y="-11000"/>
                                    </p:animMotion>
                                  </p:childTnLst>
                                </p:cTn>
                              </p:par>
                            </p:childTnLst>
                          </p:cTn>
                        </p:par>
                        <p:par>
                          <p:cTn id="47" fill="hold">
                            <p:stCondLst>
                              <p:cond delay="2000"/>
                            </p:stCondLst>
                            <p:childTnLst>
                              <p:par>
                                <p:cTn id="48" presetID="1" presetClass="entr" presetSubtype="0" fill="hold" grpId="0" nodeType="afterEffect">
                                  <p:stCondLst>
                                    <p:cond delay="4000"/>
                                  </p:stCondLst>
                                  <p:childTnLst>
                                    <p:set>
                                      <p:cBhvr>
                                        <p:cTn id="49" dur="1" fill="hold">
                                          <p:stCondLst>
                                            <p:cond delay="0"/>
                                          </p:stCondLst>
                                        </p:cTn>
                                        <p:tgtEl>
                                          <p:spTgt spid="20"/>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childTnLst>
                                </p:cTn>
                              </p:par>
                              <p:par>
                                <p:cTn id="54" presetID="0" presetClass="path" presetSubtype="0" repeatCount="indefinite" fill="hold" grpId="1" nodeType="withEffect">
                                  <p:stCondLst>
                                    <p:cond delay="0"/>
                                  </p:stCondLst>
                                  <p:childTnLst>
                                    <p:animMotion origin="layout" path="M 4.65028E-6 -2.70321E-6 C 0.03087 -0.00966 0.08506 -0.02898 0.10759 -0.04558 C 0.13012 -0.06217 0.14051 -0.07918 0.13563 -0.09956 C 0.13075 -0.11993 0.10586 -0.15018 0.07782 -0.16782 C 0.04977 -0.18546 0.01086 -0.19638 -0.0323 -0.205 C -0.07562 -0.21361 -0.12902 -0.22012 -0.18101 -0.21928 C -0.23299 -0.21844 -0.2938 -0.21361 -0.34437 -0.19933 C -0.39493 -0.18504 -0.46645 -0.15963 -0.48409 -0.13295 C -0.50174 -0.10628 -0.47606 -0.06238 -0.45023 -0.03906 C -0.42439 -0.01575 -0.36327 -0.00252 -0.32861 0.00735 C -0.29396 0.01723 -0.27001 0.01723 -0.24181 0.02017 C -0.21362 0.02311 -0.18684 0.02542 -0.15974 0.02521 C -0.13264 0.025 -0.10634 0.02311 -0.07956 0.01891 C -0.05293 0.01471 -0.01655 0.00399 4.65028E-6 -2.70321E-6 Z " pathEditMode="relative" rAng="0" ptsTypes="aaaaaaaaaaaaaa">
                                      <p:cBhvr>
                                        <p:cTn id="55" dur="2000" spd="-100000" fill="hold"/>
                                        <p:tgtEl>
                                          <p:spTgt spid="20"/>
                                        </p:tgtEl>
                                        <p:attrNameLst>
                                          <p:attrName>ppt_x</p:attrName>
                                          <p:attrName>ppt_y</p:attrName>
                                        </p:attrNameLst>
                                      </p:cBhvr>
                                      <p:rCtr x="-18100" y="-9700"/>
                                    </p:animMotion>
                                  </p:childTnLst>
                                </p:cTn>
                              </p:par>
                              <p:par>
                                <p:cTn id="56" presetID="0" presetClass="path" presetSubtype="0" repeatCount="indefinite" fill="hold" grpId="1" nodeType="withEffect">
                                  <p:stCondLst>
                                    <p:cond delay="0"/>
                                  </p:stCondLst>
                                  <p:childTnLst>
                                    <p:animMotion origin="layout" path="M -1.19723E-6 0.00126 C 0.02064 -0.00714 0.02001 -0.01302 0.06412 -0.01912 C 0.10822 -0.02521 0.20038 -0.03928 0.26497 -0.03592 C 0.32955 -0.03256 0.4058 -0.0166 0.45132 0.00147 C 0.49685 0.01953 0.53056 0.04873 0.53812 0.07225 C 0.54568 0.09578 0.5282 0.1214 0.49669 0.14304 C 0.46519 0.16467 0.41824 0.19428 0.34877 0.20227 C 0.2793 0.21025 0.15076 0.20479 0.07955 0.19071 C 0.00835 0.17664 -0.05561 0.14388 -0.07876 0.1172 C -0.10192 0.09053 -0.07246 0.05041 -0.05939 0.03108 C -0.04631 0.01176 -0.01229 0.00756 -1.19723E-6 0.00126 Z " pathEditMode="relative" rAng="0" ptsTypes="aaaaaaaaaaa">
                                      <p:cBhvr>
                                        <p:cTn id="57" dur="2000" spd="-100000" fill="hold"/>
                                        <p:tgtEl>
                                          <p:spTgt spid="21"/>
                                        </p:tgtEl>
                                        <p:attrNameLst>
                                          <p:attrName>ppt_x</p:attrName>
                                          <p:attrName>ppt_y</p:attrName>
                                        </p:attrNameLst>
                                      </p:cBhvr>
                                      <p:rCtr x="22200" y="8400"/>
                                    </p:animMotion>
                                  </p:childTnLst>
                                </p:cTn>
                              </p:par>
                              <p:par>
                                <p:cTn id="58" presetID="0" presetClass="path" presetSubtype="0" repeatCount="indefinite" fill="hold" grpId="1" nodeType="withEffect">
                                  <p:stCondLst>
                                    <p:cond delay="0"/>
                                  </p:stCondLst>
                                  <p:childTnLst>
                                    <p:animMotion origin="layout" path="M 0.01087 0.00504 C -0.00977 -0.00904 -0.00693 -0.00168 -0.01434 -0.00399 C -0.02174 -0.0063 -0.02584 -0.00714 -0.03356 -0.00925 C -0.04143 -0.01135 -0.03655 -0.01429 -0.06081 -0.01702 C -0.08554 -0.01975 -0.14493 -0.02437 -0.18069 -0.02605 C -0.21582 -0.02773 -0.24181 -0.02983 -0.273 -0.02731 C -0.30419 -0.02479 -0.33806 -0.01744 -0.36768 -0.01051 C -0.39729 -0.00357 -0.431 0.00588 -0.45054 0.01386 C -0.47007 0.02184 -0.47527 0.02415 -0.48535 0.03717 C -0.49543 0.0502 -0.51733 0.07141 -0.5115 0.09241 C -0.50567 0.11342 -0.48945 0.14408 -0.45054 0.1632 C -0.41163 0.18231 -0.32987 0.1989 -0.27789 0.2071 C -0.2259 0.21529 -0.18463 0.2155 -0.13894 0.21214 C -0.09342 0.20878 -0.04301 0.19932 -0.00363 0.18651 C 0.03528 0.1737 0.07766 0.15564 0.09483 0.13484 C 0.112 0.11405 0.11358 0.08317 0.09956 0.06154 C 0.08554 0.0399 0.0293 0.0168 0.01087 0.00504 Z " pathEditMode="relative" rAng="0" ptsTypes="aaaaaaaaaaaaaaaaa">
                                      <p:cBhvr>
                                        <p:cTn id="59" dur="2000" spd="-100000" fill="hold"/>
                                        <p:tgtEl>
                                          <p:spTgt spid="22"/>
                                        </p:tgtEl>
                                        <p:attrNameLst>
                                          <p:attrName>ppt_x</p:attrName>
                                          <p:attrName>ppt_y</p:attrName>
                                        </p:attrNameLst>
                                      </p:cBhvr>
                                      <p:rCtr x="-21300" y="8800"/>
                                    </p:animMotion>
                                  </p:childTnLst>
                                </p:cTn>
                              </p:par>
                              <p:par>
                                <p:cTn id="60" presetID="1" presetClass="entr" presetSubtype="0"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childTnLst>
                                </p:cTn>
                              </p:par>
                              <p:par>
                                <p:cTn id="62" presetID="0" presetClass="path" presetSubtype="0" repeatCount="indefinite" fill="hold" grpId="1" nodeType="withEffect">
                                  <p:stCondLst>
                                    <p:cond delay="0"/>
                                  </p:stCondLst>
                                  <p:childTnLst>
                                    <p:animMotion origin="layout" path="M -0.03924 -0.00063 C -0.07738 -0.01658 -0.15303 -0.05333 -0.16895 -0.08125 C -0.18487 -0.10917 -0.17037 -0.14423 -0.13428 -0.16754 C -0.09819 -0.19084 -0.02663 -0.21562 0.04728 -0.22129 C 0.1212 -0.22696 0.2476 -0.21268 0.30954 -0.20155 C 0.37148 -0.19042 0.39559 -0.17363 0.41907 -0.1541 C 0.44256 -0.13458 0.46399 -0.10938 0.45075 -0.08503 C 0.43751 -0.06067 0.3792 -0.02603 0.3398 -0.0084 C 0.30024 0.00924 0.261 0.0168 0.21434 0.02058 C 0.16769 0.02436 0.10245 0.01827 0.06021 0.0147 C 0.01797 0.01113 -0.00205 0.01323 -0.03924 -0.00063 Z " pathEditMode="relative" rAng="0" ptsTypes="aaaaaaaaaaa">
                                      <p:cBhvr>
                                        <p:cTn id="63" dur="2000" spd="-100000" fill="hold"/>
                                        <p:tgtEl>
                                          <p:spTgt spid="23"/>
                                        </p:tgtEl>
                                        <p:attrNameLst>
                                          <p:attrName>ppt_x</p:attrName>
                                          <p:attrName>ppt_y</p:attrName>
                                        </p:attrNameLst>
                                      </p:cBhvr>
                                      <p:rCtr x="17900" y="-10100"/>
                                    </p:animMotion>
                                  </p:childTnLst>
                                </p:cTn>
                              </p:par>
                              <p:par>
                                <p:cTn id="64" presetID="1" presetClass="entr" presetSubtype="0"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childTnLst>
                                </p:cTn>
                              </p:par>
                              <p:par>
                                <p:cTn id="66" presetID="0" presetClass="path" presetSubtype="0" repeatCount="indefinite" fill="hold" grpId="1" nodeType="withEffect">
                                  <p:stCondLst>
                                    <p:cond delay="0"/>
                                  </p:stCondLst>
                                  <p:childTnLst>
                                    <p:animMotion origin="layout" path="M -4.10838E-6 -1.47868E-6 C 0.0345 -0.00567 0.03576 -0.0063 0.07593 -0.00462 C 0.1161 -0.00294 0.18841 -0.00378 0.24039 0.0105 C 0.29301 0.02479 0.3639 0.05713 0.38926 0.08087 C 0.41462 0.1046 0.40864 0.13149 0.39288 0.15312 C 0.37713 0.17475 0.33491 0.19702 0.29443 0.2113 C 0.25394 0.22558 0.19377 0.23441 0.15029 0.23882 C 0.10681 0.24323 0.08255 0.24533 0.03372 0.2384 C -0.01512 0.23147 -0.10034 0.21823 -0.14288 0.19723 C -0.18541 0.17622 -0.22353 0.13989 -0.22148 0.11195 C -0.21944 0.08402 -0.16761 0.04789 -0.13075 0.0292 C -0.09388 0.0105 -0.02725 0.00609 -4.10838E-6 -1.47868E-6 Z " pathEditMode="relative" rAng="0" ptsTypes="aaaaaaaaaaaa">
                                      <p:cBhvr>
                                        <p:cTn id="67" dur="2000" spd="-100000" fill="hold"/>
                                        <p:tgtEl>
                                          <p:spTgt spid="24"/>
                                        </p:tgtEl>
                                        <p:attrNameLst>
                                          <p:attrName>ppt_x</p:attrName>
                                          <p:attrName>ppt_y</p:attrName>
                                        </p:attrNameLst>
                                      </p:cBhvr>
                                      <p:rCtr x="9500" y="12000"/>
                                    </p:animMotion>
                                  </p:childTnLst>
                                </p:cTn>
                              </p:par>
                              <p:par>
                                <p:cTn id="68" presetID="1" presetClass="entr" presetSubtype="0"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childTnLst>
                                </p:cTn>
                              </p:par>
                              <p:par>
                                <p:cTn id="70" presetID="0" presetClass="path" presetSubtype="0" repeatCount="indefinite" fill="hold" grpId="1" nodeType="withEffect">
                                  <p:stCondLst>
                                    <p:cond delay="0"/>
                                  </p:stCondLst>
                                  <p:childTnLst>
                                    <p:animMotion origin="layout" path="M -0.00032 -2.23599E-6 C -0.02032 -0.00546 -0.00772 -0.00147 -0.01292 -0.00168 C -0.01827 -0.00189 -0.02646 -0.00147 -0.03292 -0.00168 C -0.03922 -0.00189 -0.0419 -0.00252 -0.0504 -0.00294 C -0.05922 -0.00336 -0.07198 -0.00378 -0.08364 -0.00441 C -0.09545 -0.00504 -0.09482 -0.00756 -0.12144 -0.00651 C -0.14806 -0.00546 -0.2057 -0.00462 -0.24319 0.00252 C -0.28068 0.00966 -0.31785 0.02037 -0.34651 0.0359 C -0.37518 0.05144 -0.41455 0.0695 -0.41503 0.09532 C -0.4155 0.12114 -0.40888 0.16796 -0.34966 0.19148 C -0.29044 0.21499 -0.1438 0.2383 -0.05922 0.23662 C 0.02536 0.23494 0.11277 0.2024 0.15782 0.18098 C 0.20287 0.15957 0.21925 0.13227 0.2109 0.1075 C 0.20255 0.08272 0.14333 0.04955 0.10821 0.0317 C 0.07308 0.01386 0.02252 0.00651 -0.00032 -2.23599E-6 Z " pathEditMode="relative" rAng="0" ptsTypes="aaaaaaaaaaaaaaa">
                                      <p:cBhvr>
                                        <p:cTn id="71" dur="2000" spd="-100000" fill="hold"/>
                                        <p:tgtEl>
                                          <p:spTgt spid="25"/>
                                        </p:tgtEl>
                                        <p:attrNameLst>
                                          <p:attrName>ppt_x</p:attrName>
                                          <p:attrName>ppt_y</p:attrName>
                                        </p:attrNameLst>
                                      </p:cBhvr>
                                      <p:rCtr x="-9800" y="11500"/>
                                    </p:animMotion>
                                  </p:childTnLst>
                                </p:cTn>
                              </p:par>
                              <p:par>
                                <p:cTn id="72" presetID="1" presetClass="entr" presetSubtype="0"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childTnLst>
                                </p:cTn>
                              </p:par>
                              <p:par>
                                <p:cTn id="74" presetID="0" presetClass="path" presetSubtype="0" repeatCount="indefinite" fill="hold" grpId="1" nodeType="withEffect">
                                  <p:stCondLst>
                                    <p:cond delay="0"/>
                                  </p:stCondLst>
                                  <p:childTnLst>
                                    <p:animMotion origin="layout" path="M 0.01512 0.12261 C 0.04205 0.10561 0.05229 0.08545 0.05182 0.06677 C 0.05135 0.04808 0.02158 0.02205 0.01197 0.00987 C 0.00236 -0.00231 0.00661 -0.00126 -0.00599 -0.00693 C -0.01859 -0.0126 -0.04725 -0.0191 -0.06348 -0.02414 C -0.0797 -0.02918 -0.07718 -0.03275 -0.1038 -0.03779 C -0.1301 -0.04283 -0.18507 -0.05165 -0.22193 -0.05417 C -0.25815 -0.05669 -0.27784 -0.05816 -0.32241 -0.0527 C -0.36715 -0.04724 -0.44873 -0.03548 -0.48953 -0.02141 C -0.53032 -0.00735 -0.55489 0.01092 -0.56702 0.03149 C -0.57915 0.05207 -0.58072 0.08125 -0.56198 0.10225 C -0.54324 0.12324 -0.51047 0.14361 -0.45488 0.15788 C -0.39928 0.17216 -0.28619 0.18581 -0.2287 0.1877 C -0.17121 0.18959 -0.1501 0.17972 -0.10947 0.1688 C -0.06883 0.15788 -0.01181 0.13962 0.01512 0.12261 Z " pathEditMode="relative" rAng="0" ptsTypes="aaaaaaaaaaaaaaa">
                                      <p:cBhvr>
                                        <p:cTn id="75" dur="2000" spd="-100000" fill="hold"/>
                                        <p:tgtEl>
                                          <p:spTgt spid="26"/>
                                        </p:tgtEl>
                                        <p:attrNameLst>
                                          <p:attrName>ppt_x</p:attrName>
                                          <p:attrName>ppt_y</p:attrName>
                                        </p:attrNameLst>
                                      </p:cBhvr>
                                      <p:rCtr x="-27900" y="-5700"/>
                                    </p:animMotion>
                                  </p:childTnLst>
                                </p:cTn>
                              </p:par>
                              <p:par>
                                <p:cTn id="76" presetID="1" presetClass="entr" presetSubtype="0" fill="hold" grpId="0" nodeType="withEffect">
                                  <p:stCondLst>
                                    <p:cond delay="0"/>
                                  </p:stCondLst>
                                  <p:childTnLst>
                                    <p:set>
                                      <p:cBhvr>
                                        <p:cTn id="77" dur="1" fill="hold">
                                          <p:stCondLst>
                                            <p:cond delay="0"/>
                                          </p:stCondLst>
                                        </p:cTn>
                                        <p:tgtEl>
                                          <p:spTgt spid="27"/>
                                        </p:tgtEl>
                                        <p:attrNameLst>
                                          <p:attrName>style.visibility</p:attrName>
                                        </p:attrNameLst>
                                      </p:cBhvr>
                                      <p:to>
                                        <p:strVal val="visible"/>
                                      </p:to>
                                    </p:set>
                                  </p:childTnLst>
                                </p:cTn>
                              </p:par>
                              <p:par>
                                <p:cTn id="78" presetID="0" presetClass="path" presetSubtype="0" repeatCount="indefinite" fill="hold" grpId="1" nodeType="withEffect">
                                  <p:stCondLst>
                                    <p:cond delay="0"/>
                                  </p:stCondLst>
                                  <p:childTnLst>
                                    <p:animMotion origin="layout" path="M -0.09809 0.05672 C -0.08143 0.04792 -0.01788 0.01922 0.00087 0.00394 C 0.01962 -0.01134 0.01267 -0.02476 0.01441 -0.03495 C 0.01614 -0.04514 0.02552 -0.04189 0.01128 -0.05717 C -0.00295 -0.07245 -0.03716 -0.11088 -0.07049 -0.12708 C -0.10382 -0.14328 -0.15035 -0.14884 -0.18854 -0.15393 C -0.22709 -0.15902 -0.25417 -0.16088 -0.30191 -0.15833 C -0.34966 -0.15578 -0.42691 -0.15115 -0.47518 -0.13819 C -0.52344 -0.12523 -0.57292 -0.10463 -0.59184 -0.08055 C -0.61077 -0.05648 -0.61719 -0.01921 -0.58854 0.00625 C -0.5599 0.03172 -0.48264 0.06042 -0.42014 0.07292 C -0.35764 0.08542 -0.26511 0.0838 -0.21354 0.08172 C -0.16198 0.07963 -0.12795 0.06436 -0.11077 0.06088 C -0.11077 0.06088 -0.09809 0.05672 -0.09809 0.05672 Z " pathEditMode="relative" rAng="0" ptsTypes="aaaaaaaaaaaaaa">
                                      <p:cBhvr>
                                        <p:cTn id="79" dur="2000" spd="-100000" fill="hold"/>
                                        <p:tgtEl>
                                          <p:spTgt spid="27"/>
                                        </p:tgtEl>
                                        <p:attrNameLst>
                                          <p:attrName>ppt_x</p:attrName>
                                          <p:attrName>ppt_y</p:attrName>
                                        </p:attrNameLst>
                                      </p:cBhvr>
                                      <p:rCtr x="-19800" y="-9400"/>
                                    </p:animMotion>
                                  </p:childTnLst>
                                </p:cTn>
                              </p:par>
                              <p:par>
                                <p:cTn id="80" presetID="1" presetClass="entr" presetSubtype="0" fill="hold" grpId="0" nodeType="withEffect">
                                  <p:stCondLst>
                                    <p:cond delay="0"/>
                                  </p:stCondLst>
                                  <p:childTnLst>
                                    <p:set>
                                      <p:cBhvr>
                                        <p:cTn id="81" dur="1" fill="hold">
                                          <p:stCondLst>
                                            <p:cond delay="0"/>
                                          </p:stCondLst>
                                        </p:cTn>
                                        <p:tgtEl>
                                          <p:spTgt spid="28"/>
                                        </p:tgtEl>
                                        <p:attrNameLst>
                                          <p:attrName>style.visibility</p:attrName>
                                        </p:attrNameLst>
                                      </p:cBhvr>
                                      <p:to>
                                        <p:strVal val="visible"/>
                                      </p:to>
                                    </p:set>
                                  </p:childTnLst>
                                </p:cTn>
                              </p:par>
                              <p:par>
                                <p:cTn id="82" presetID="0" presetClass="path" presetSubtype="0" repeatCount="indefinite" fill="hold" grpId="1" nodeType="withEffect">
                                  <p:stCondLst>
                                    <p:cond delay="0"/>
                                  </p:stCondLst>
                                  <p:childTnLst>
                                    <p:animMotion origin="layout" path="M -0.01166 0.00169 C 0.02394 -0.01302 0.06947 -0.00945 0.1016 -0.02793 C 0.13374 -0.04641 0.18289 -0.08212 0.18163 -0.10901 C 0.18037 -0.13589 0.12838 -0.17034 0.09388 -0.18882 C 0.05939 -0.2073 0.01985 -0.21298 -0.026 -0.2197 C -0.07215 -0.22642 -0.12634 -0.2323 -0.18132 -0.22873 C -0.2363 -0.22516 -0.31223 -0.21445 -0.35602 -0.19764 C -0.39981 -0.18084 -0.43321 -0.15143 -0.44392 -0.12833 C -0.45463 -0.10523 -0.43967 -0.07792 -0.42061 -0.05881 C -0.40155 -0.03969 -0.35791 -0.02415 -0.32987 -0.01365 C -0.30183 -0.00315 -0.27962 0.00022 -0.25268 0.00442 C -0.22574 0.00862 -0.19487 0.0103 -0.16777 0.01198 C -0.14068 0.01366 -0.11563 0.01639 -0.08964 0.01471 C -0.06365 0.01303 -0.02804 0.00442 -0.01166 0.00169 Z " pathEditMode="relative" rAng="0" ptsTypes="aaaaaaaaaaaaaa">
                                      <p:cBhvr>
                                        <p:cTn id="83" dur="2000" spd="-100000" fill="hold"/>
                                        <p:tgtEl>
                                          <p:spTgt spid="28"/>
                                        </p:tgtEl>
                                        <p:attrNameLst>
                                          <p:attrName>ppt_x</p:attrName>
                                          <p:attrName>ppt_y</p:attrName>
                                        </p:attrNameLst>
                                      </p:cBhvr>
                                      <p:rCtr x="-12400" y="-11000"/>
                                    </p:animMotion>
                                  </p:childTnLst>
                                </p:cTn>
                              </p:par>
                              <p:par>
                                <p:cTn id="84" presetID="1" presetClass="entr" presetSubtype="0" fill="hold" grpId="0" nodeType="withEffect">
                                  <p:stCondLst>
                                    <p:cond delay="0"/>
                                  </p:stCondLst>
                                  <p:childTnLst>
                                    <p:set>
                                      <p:cBhvr>
                                        <p:cTn id="85" dur="1" fill="hold">
                                          <p:stCondLst>
                                            <p:cond delay="0"/>
                                          </p:stCondLst>
                                        </p:cTn>
                                        <p:tgtEl>
                                          <p:spTgt spid="29"/>
                                        </p:tgtEl>
                                        <p:attrNameLst>
                                          <p:attrName>style.visibility</p:attrName>
                                        </p:attrNameLst>
                                      </p:cBhvr>
                                      <p:to>
                                        <p:strVal val="visible"/>
                                      </p:to>
                                    </p:set>
                                  </p:childTnLst>
                                </p:cTn>
                              </p:par>
                              <p:par>
                                <p:cTn id="86" presetID="0" presetClass="path" presetSubtype="0" repeatCount="indefinite" fill="hold" grpId="1" nodeType="withEffect">
                                  <p:stCondLst>
                                    <p:cond delay="0"/>
                                  </p:stCondLst>
                                  <p:childTnLst>
                                    <p:animMotion origin="layout" path="M 4.65028E-6 -2.70321E-6 C 0.03087 -0.00966 0.08506 -0.02898 0.10759 -0.04558 C 0.13012 -0.06217 0.14051 -0.07918 0.13563 -0.09956 C 0.13075 -0.11993 0.10586 -0.15018 0.07782 -0.16782 C 0.04977 -0.18546 0.01086 -0.19638 -0.0323 -0.205 C -0.07562 -0.21361 -0.12902 -0.22012 -0.18101 -0.21928 C -0.23299 -0.21844 -0.2938 -0.21361 -0.34437 -0.19933 C -0.39493 -0.18504 -0.46645 -0.15963 -0.48409 -0.13295 C -0.50174 -0.10628 -0.47606 -0.06238 -0.45023 -0.03906 C -0.42439 -0.01575 -0.36327 -0.00252 -0.32861 0.00735 C -0.29396 0.01723 -0.27001 0.01723 -0.24181 0.02017 C -0.21362 0.02311 -0.18684 0.02542 -0.15974 0.02521 C -0.13264 0.025 -0.10634 0.02311 -0.07956 0.01891 C -0.05293 0.01471 -0.01655 0.00399 4.65028E-6 -2.70321E-6 Z " pathEditMode="relative" rAng="0" ptsTypes="aaaaaaaaaaaaaa">
                                      <p:cBhvr>
                                        <p:cTn id="87" dur="2000" fill="hold"/>
                                        <p:tgtEl>
                                          <p:spTgt spid="29"/>
                                        </p:tgtEl>
                                        <p:attrNameLst>
                                          <p:attrName>ppt_x</p:attrName>
                                          <p:attrName>ppt_y</p:attrName>
                                        </p:attrNameLst>
                                      </p:cBhvr>
                                      <p:rCtr x="-18100" y="-9700"/>
                                    </p:animMotion>
                                  </p:childTnLst>
                                </p:cTn>
                              </p:par>
                              <p:par>
                                <p:cTn id="88" presetID="1" presetClass="entr" presetSubtype="0" fill="hold" grpId="0" nodeType="withEffect">
                                  <p:stCondLst>
                                    <p:cond delay="0"/>
                                  </p:stCondLst>
                                  <p:childTnLst>
                                    <p:set>
                                      <p:cBhvr>
                                        <p:cTn id="89" dur="1" fill="hold">
                                          <p:stCondLst>
                                            <p:cond delay="0"/>
                                          </p:stCondLst>
                                        </p:cTn>
                                        <p:tgtEl>
                                          <p:spTgt spid="30"/>
                                        </p:tgtEl>
                                        <p:attrNameLst>
                                          <p:attrName>style.visibility</p:attrName>
                                        </p:attrNameLst>
                                      </p:cBhvr>
                                      <p:to>
                                        <p:strVal val="visible"/>
                                      </p:to>
                                    </p:set>
                                  </p:childTnLst>
                                </p:cTn>
                              </p:par>
                              <p:par>
                                <p:cTn id="90" presetID="0" presetClass="path" presetSubtype="0" repeatCount="indefinite" fill="hold" grpId="1" nodeType="withEffect">
                                  <p:stCondLst>
                                    <p:cond delay="0"/>
                                  </p:stCondLst>
                                  <p:childTnLst>
                                    <p:animMotion origin="layout" path="M -0.01434 -0.00567 C -0.03466 -0.0294 -0.0293 -0.07141 -0.01733 -0.09325 C -0.00536 -0.1151 0.02016 -0.12434 0.05797 -0.13694 C 0.09578 -0.14954 0.1539 -0.16488 0.20951 -0.16908 C 0.26512 -0.17328 0.33317 -0.17307 0.39146 -0.16278 C 0.44975 -0.15249 0.52599 -0.13169 0.55797 -0.10733 C 0.58995 -0.08296 0.60523 -0.04494 0.58317 -0.01722 C 0.56112 0.01051 0.48015 0.04453 0.42564 0.05861 C 0.37114 0.07268 0.30939 0.06911 0.25583 0.06764 C 0.20227 0.06617 0.14934 0.06176 0.10428 0.04957 C 0.05923 0.03739 0.0063 0.01786 -0.01434 -0.00567 Z " pathEditMode="relative" rAng="0" ptsTypes="aaaaaaaaaaa">
                                      <p:cBhvr>
                                        <p:cTn id="91" dur="2000" spd="-100000" fill="hold"/>
                                        <p:tgtEl>
                                          <p:spTgt spid="30"/>
                                        </p:tgtEl>
                                        <p:attrNameLst>
                                          <p:attrName>ppt_x</p:attrName>
                                          <p:attrName>ppt_y</p:attrName>
                                        </p:attrNameLst>
                                      </p:cBhvr>
                                      <p:rCtr x="30000" y="-4500"/>
                                    </p:animMotion>
                                  </p:childTnLst>
                                </p:cTn>
                              </p:par>
                            </p:childTnLst>
                          </p:cTn>
                        </p:par>
                        <p:par>
                          <p:cTn id="92" fill="hold">
                            <p:stCondLst>
                              <p:cond delay="6000"/>
                            </p:stCondLst>
                            <p:childTnLst>
                              <p:par>
                                <p:cTn id="93" presetID="1" presetClass="entr" presetSubtype="0" fill="hold" grpId="0" nodeType="afterEffect">
                                  <p:stCondLst>
                                    <p:cond delay="4000"/>
                                  </p:stCondLst>
                                  <p:childTnLst>
                                    <p:set>
                                      <p:cBhvr>
                                        <p:cTn id="94" dur="1" fill="hold">
                                          <p:stCondLst>
                                            <p:cond delay="0"/>
                                          </p:stCondLst>
                                        </p:cTn>
                                        <p:tgtEl>
                                          <p:spTgt spid="31"/>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32"/>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33"/>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34"/>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36"/>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37"/>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38"/>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39"/>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40"/>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41"/>
                                        </p:tgtEl>
                                        <p:attrNameLst>
                                          <p:attrName>style.visibility</p:attrName>
                                        </p:attrNameLst>
                                      </p:cBhvr>
                                      <p:to>
                                        <p:strVal val="visible"/>
                                      </p:to>
                                    </p:set>
                                  </p:childTnLst>
                                </p:cTn>
                              </p:par>
                              <p:par>
                                <p:cTn id="115" presetID="0" presetClass="path" presetSubtype="0" repeatCount="indefinite" fill="hold" grpId="1" nodeType="withEffect">
                                  <p:stCondLst>
                                    <p:cond delay="0"/>
                                  </p:stCondLst>
                                  <p:endCondLst>
                                    <p:cond evt="onNext" delay="0">
                                      <p:tgtEl>
                                        <p:sldTgt/>
                                      </p:tgtEl>
                                    </p:cond>
                                  </p:endCondLst>
                                  <p:childTnLst>
                                    <p:animMotion origin="layout" path="M 0.00173 -0.00255 C 0.01822 -0.01435 0.02239 -0.02431 0.06684 -0.03357 C 0.11128 -0.04283 0.20173 -0.0588 0.2684 -0.0581 C 0.33506 -0.05741 0.41579 -0.04653 0.46684 -0.02917 C 0.51788 -0.01181 0.56406 0.02037 0.57517 0.04629 C 0.58628 0.07222 0.57048 0.1037 0.5335 0.12639 C 0.49652 0.14907 0.42795 0.17523 0.35347 0.18194 C 0.27899 0.18866 0.15347 0.18171 0.0868 0.16643 C 0.02013 0.15116 -0.02709 0.11597 -0.04653 0.09074 C -0.06598 0.06551 -0.03785 0.03079 -0.02987 0.01528 C -0.02188 -0.00023 -0.00487 0.00116 0.00173 -0.00255 Z " pathEditMode="relative" rAng="0" ptsTypes="aaaaaaaaaaa">
                                      <p:cBhvr>
                                        <p:cTn id="116" dur="2000" fill="hold"/>
                                        <p:tgtEl>
                                          <p:spTgt spid="31"/>
                                        </p:tgtEl>
                                        <p:attrNameLst>
                                          <p:attrName>ppt_x</p:attrName>
                                          <p:attrName>ppt_y</p:attrName>
                                        </p:attrNameLst>
                                      </p:cBhvr>
                                      <p:rCtr x="25800" y="6700"/>
                                    </p:animMotion>
                                  </p:childTnLst>
                                </p:cTn>
                              </p:par>
                              <p:par>
                                <p:cTn id="117" presetID="0" presetClass="path" presetSubtype="0" repeatCount="indefinite" fill="hold" grpId="1" nodeType="withEffect">
                                  <p:stCondLst>
                                    <p:cond delay="0"/>
                                  </p:stCondLst>
                                  <p:endCondLst>
                                    <p:cond evt="onNext" delay="0">
                                      <p:tgtEl>
                                        <p:sldTgt/>
                                      </p:tgtEl>
                                    </p:cond>
                                  </p:endCondLst>
                                  <p:childTnLst>
                                    <p:animMotion origin="layout" path="M -0.09809 0.05672 C -0.08143 0.04792 -0.01788 0.01922 0.00087 0.00394 C 0.01962 -0.01134 0.01267 -0.02476 0.01441 -0.03495 C 0.01614 -0.04514 0.02552 -0.04189 0.01128 -0.05717 C -0.00295 -0.07245 -0.03716 -0.11088 -0.07049 -0.12708 C -0.10382 -0.14328 -0.15035 -0.14884 -0.18854 -0.15393 C -0.22709 -0.15902 -0.25417 -0.16088 -0.30191 -0.15833 C -0.34966 -0.15578 -0.42691 -0.15115 -0.47518 -0.13819 C -0.52344 -0.12523 -0.57292 -0.10463 -0.59184 -0.08055 C -0.61077 -0.05648 -0.61719 -0.01921 -0.58854 0.00625 C -0.5599 0.03172 -0.48264 0.06042 -0.42014 0.07292 C -0.35764 0.08542 -0.26511 0.0838 -0.21354 0.08172 C -0.16198 0.07963 -0.12795 0.06436 -0.11077 0.06088 C -0.11077 0.06088 -0.09809 0.05672 -0.09809 0.05672 Z " pathEditMode="relative" rAng="0" ptsTypes="aaaaaaaaaaaaaa">
                                      <p:cBhvr>
                                        <p:cTn id="118" dur="2000" fill="hold"/>
                                        <p:tgtEl>
                                          <p:spTgt spid="32"/>
                                        </p:tgtEl>
                                        <p:attrNameLst>
                                          <p:attrName>ppt_x</p:attrName>
                                          <p:attrName>ppt_y</p:attrName>
                                        </p:attrNameLst>
                                      </p:cBhvr>
                                      <p:rCtr x="-19800" y="-9400"/>
                                    </p:animMotion>
                                  </p:childTnLst>
                                </p:cTn>
                              </p:par>
                              <p:par>
                                <p:cTn id="119" presetID="0" presetClass="path" presetSubtype="0" repeatCount="indefinite" fill="hold" grpId="1" nodeType="withEffect">
                                  <p:stCondLst>
                                    <p:cond delay="0"/>
                                  </p:stCondLst>
                                  <p:endCondLst>
                                    <p:cond evt="onNext" delay="0">
                                      <p:tgtEl>
                                        <p:sldTgt/>
                                      </p:tgtEl>
                                    </p:cond>
                                  </p:endCondLst>
                                  <p:childTnLst>
                                    <p:animMotion origin="layout" path="M 0.01512 0.12261 C 0.04205 0.10561 0.05229 0.08545 0.05182 0.06677 C 0.05135 0.04808 0.02158 0.02205 0.01197 0.00987 C 0.00236 -0.00231 0.00661 -0.00126 -0.00599 -0.00693 C -0.01859 -0.0126 -0.04725 -0.0191 -0.06348 -0.02414 C -0.0797 -0.02918 -0.07718 -0.03275 -0.1038 -0.03779 C -0.1301 -0.04283 -0.18507 -0.05165 -0.22193 -0.05417 C -0.25815 -0.05669 -0.27784 -0.05816 -0.32241 -0.0527 C -0.36715 -0.04724 -0.44873 -0.03548 -0.48953 -0.02141 C -0.53032 -0.00735 -0.55489 0.01092 -0.56702 0.03149 C -0.57915 0.05207 -0.58072 0.08125 -0.56198 0.10225 C -0.54324 0.12324 -0.51047 0.14361 -0.45488 0.15788 C -0.39928 0.17216 -0.28619 0.18581 -0.2287 0.1877 C -0.17121 0.18959 -0.1501 0.17972 -0.10947 0.1688 C -0.06883 0.15788 -0.01181 0.13962 0.01512 0.12261 Z " pathEditMode="relative" rAng="0" ptsTypes="aaaaaaaaaaaaaaa">
                                      <p:cBhvr>
                                        <p:cTn id="120" dur="2000" fill="hold"/>
                                        <p:tgtEl>
                                          <p:spTgt spid="33"/>
                                        </p:tgtEl>
                                        <p:attrNameLst>
                                          <p:attrName>ppt_x</p:attrName>
                                          <p:attrName>ppt_y</p:attrName>
                                        </p:attrNameLst>
                                      </p:cBhvr>
                                      <p:rCtr x="-27900" y="-5700"/>
                                    </p:animMotion>
                                  </p:childTnLst>
                                </p:cTn>
                              </p:par>
                              <p:par>
                                <p:cTn id="121" presetID="0" presetClass="path" presetSubtype="0" repeatCount="indefinite" fill="hold" grpId="1" nodeType="withEffect">
                                  <p:stCondLst>
                                    <p:cond delay="0"/>
                                  </p:stCondLst>
                                  <p:endCondLst>
                                    <p:cond evt="onNext" delay="0">
                                      <p:tgtEl>
                                        <p:sldTgt/>
                                      </p:tgtEl>
                                    </p:cond>
                                  </p:endCondLst>
                                  <p:childTnLst>
                                    <p:animMotion origin="layout" path="M -0.00032 -2.23599E-6 C -0.02032 -0.00546 -0.00772 -0.00147 -0.01292 -0.00168 C -0.01827 -0.00189 -0.02646 -0.00147 -0.03292 -0.00168 C -0.03922 -0.00189 -0.0419 -0.00252 -0.0504 -0.00294 C -0.05922 -0.00336 -0.07198 -0.00378 -0.08364 -0.00441 C -0.09545 -0.00504 -0.09482 -0.00756 -0.12144 -0.00651 C -0.14806 -0.00546 -0.2057 -0.00462 -0.24319 0.00252 C -0.28068 0.00966 -0.31785 0.02037 -0.34651 0.0359 C -0.37518 0.05144 -0.41455 0.0695 -0.41503 0.09532 C -0.4155 0.12114 -0.40888 0.16796 -0.34966 0.19148 C -0.29044 0.21499 -0.1438 0.2383 -0.05922 0.23662 C 0.02536 0.23494 0.11277 0.2024 0.15782 0.18098 C 0.20287 0.15957 0.21925 0.13227 0.2109 0.1075 C 0.20255 0.08272 0.14333 0.04955 0.10821 0.0317 C 0.07308 0.01386 0.02252 0.00651 -0.00032 -2.23599E-6 Z " pathEditMode="relative" rAng="0" ptsTypes="aaaaaaaaaaaaaaa">
                                      <p:cBhvr>
                                        <p:cTn id="122" dur="2000" fill="hold"/>
                                        <p:tgtEl>
                                          <p:spTgt spid="34"/>
                                        </p:tgtEl>
                                        <p:attrNameLst>
                                          <p:attrName>ppt_x</p:attrName>
                                          <p:attrName>ppt_y</p:attrName>
                                        </p:attrNameLst>
                                      </p:cBhvr>
                                      <p:rCtr x="-9800" y="11500"/>
                                    </p:animMotion>
                                  </p:childTnLst>
                                </p:cTn>
                              </p:par>
                              <p:par>
                                <p:cTn id="123" presetID="0" presetClass="path" presetSubtype="0" repeatCount="indefinite" fill="hold" grpId="1" nodeType="withEffect">
                                  <p:stCondLst>
                                    <p:cond delay="0"/>
                                  </p:stCondLst>
                                  <p:endCondLst>
                                    <p:cond evt="onNext" delay="0">
                                      <p:tgtEl>
                                        <p:sldTgt/>
                                      </p:tgtEl>
                                    </p:cond>
                                  </p:endCondLst>
                                  <p:childTnLst>
                                    <p:animMotion origin="layout" path="M -4.10838E-6 -1.47868E-6 C 0.0345 -0.00567 0.03576 -0.0063 0.07593 -0.00462 C 0.1161 -0.00294 0.18841 -0.00378 0.24039 0.0105 C 0.29301 0.02479 0.3639 0.05713 0.38926 0.08087 C 0.41462 0.1046 0.40864 0.13149 0.39288 0.15312 C 0.37713 0.17475 0.33491 0.19702 0.29443 0.2113 C 0.25394 0.22558 0.19377 0.23441 0.15029 0.23882 C 0.10681 0.24323 0.08255 0.24533 0.03372 0.2384 C -0.01512 0.23147 -0.10034 0.21823 -0.14288 0.19723 C -0.18541 0.17622 -0.22353 0.13989 -0.22148 0.11195 C -0.21944 0.08402 -0.16761 0.04789 -0.13075 0.0292 C -0.09388 0.0105 -0.02725 0.00609 -4.10838E-6 -1.47868E-6 Z " pathEditMode="relative" rAng="0" ptsTypes="aaaaaaaaaaaa">
                                      <p:cBhvr>
                                        <p:cTn id="124" dur="2000" fill="hold"/>
                                        <p:tgtEl>
                                          <p:spTgt spid="35"/>
                                        </p:tgtEl>
                                        <p:attrNameLst>
                                          <p:attrName>ppt_x</p:attrName>
                                          <p:attrName>ppt_y</p:attrName>
                                        </p:attrNameLst>
                                      </p:cBhvr>
                                      <p:rCtr x="9500" y="12000"/>
                                    </p:animMotion>
                                  </p:childTnLst>
                                </p:cTn>
                              </p:par>
                              <p:par>
                                <p:cTn id="125" presetID="0" presetClass="path" presetSubtype="0" repeatCount="indefinite" fill="hold" grpId="1" nodeType="withEffect">
                                  <p:stCondLst>
                                    <p:cond delay="0"/>
                                  </p:stCondLst>
                                  <p:endCondLst>
                                    <p:cond evt="onNext" delay="0">
                                      <p:tgtEl>
                                        <p:sldTgt/>
                                      </p:tgtEl>
                                    </p:cond>
                                  </p:endCondLst>
                                  <p:childTnLst>
                                    <p:animMotion origin="layout" path="M -0.03924 -0.00063 C -0.07738 -0.01658 -0.15303 -0.05333 -0.16895 -0.08125 C -0.18487 -0.10917 -0.17037 -0.14423 -0.13428 -0.16754 C -0.09819 -0.19084 -0.02663 -0.21562 0.04728 -0.22129 C 0.1212 -0.22696 0.2476 -0.21268 0.30954 -0.20155 C 0.37148 -0.19042 0.39559 -0.17363 0.41907 -0.1541 C 0.44256 -0.13458 0.46399 -0.10938 0.45075 -0.08503 C 0.43751 -0.06067 0.3792 -0.02603 0.3398 -0.0084 C 0.30024 0.00924 0.261 0.0168 0.21434 0.02058 C 0.16769 0.02436 0.10245 0.01827 0.06021 0.0147 C 0.01797 0.01113 -0.00205 0.01323 -0.03924 -0.00063 Z " pathEditMode="relative" rAng="0" ptsTypes="aaaaaaaaaaa">
                                      <p:cBhvr>
                                        <p:cTn id="126" dur="2000" fill="hold"/>
                                        <p:tgtEl>
                                          <p:spTgt spid="36"/>
                                        </p:tgtEl>
                                        <p:attrNameLst>
                                          <p:attrName>ppt_x</p:attrName>
                                          <p:attrName>ppt_y</p:attrName>
                                        </p:attrNameLst>
                                      </p:cBhvr>
                                      <p:rCtr x="17900" y="-10100"/>
                                    </p:animMotion>
                                  </p:childTnLst>
                                </p:cTn>
                              </p:par>
                              <p:par>
                                <p:cTn id="127" presetID="0" presetClass="path" presetSubtype="0" repeatCount="indefinite" fill="hold" grpId="1" nodeType="withEffect">
                                  <p:stCondLst>
                                    <p:cond delay="0"/>
                                  </p:stCondLst>
                                  <p:endCondLst>
                                    <p:cond evt="onNext" delay="0">
                                      <p:tgtEl>
                                        <p:sldTgt/>
                                      </p:tgtEl>
                                    </p:cond>
                                  </p:endCondLst>
                                  <p:childTnLst>
                                    <p:animMotion origin="layout" path="M -0.01434 -0.00567 C -0.03466 -0.0294 -0.0293 -0.07141 -0.01733 -0.09325 C -0.00536 -0.1151 0.02016 -0.12434 0.05797 -0.13694 C 0.09578 -0.14954 0.1539 -0.16488 0.20951 -0.16908 C 0.26512 -0.17328 0.33317 -0.17307 0.39146 -0.16278 C 0.44975 -0.15249 0.52599 -0.13169 0.55797 -0.10733 C 0.58995 -0.08296 0.60523 -0.04494 0.58317 -0.01722 C 0.56112 0.01051 0.48015 0.04453 0.42564 0.05861 C 0.37114 0.07268 0.30939 0.06911 0.25583 0.06764 C 0.20227 0.06617 0.14934 0.06176 0.10428 0.04957 C 0.05923 0.03739 0.0063 0.01786 -0.01434 -0.00567 Z " pathEditMode="relative" rAng="0" ptsTypes="aaaaaaaaaaa">
                                      <p:cBhvr>
                                        <p:cTn id="128" dur="2000" fill="hold"/>
                                        <p:tgtEl>
                                          <p:spTgt spid="37"/>
                                        </p:tgtEl>
                                        <p:attrNameLst>
                                          <p:attrName>ppt_x</p:attrName>
                                          <p:attrName>ppt_y</p:attrName>
                                        </p:attrNameLst>
                                      </p:cBhvr>
                                      <p:rCtr x="30000" y="-4500"/>
                                    </p:animMotion>
                                  </p:childTnLst>
                                </p:cTn>
                              </p:par>
                              <p:par>
                                <p:cTn id="129" presetID="0" presetClass="path" presetSubtype="0" repeatCount="indefinite" fill="hold" grpId="1" nodeType="withEffect">
                                  <p:stCondLst>
                                    <p:cond delay="0"/>
                                  </p:stCondLst>
                                  <p:endCondLst>
                                    <p:cond evt="onNext" delay="0">
                                      <p:tgtEl>
                                        <p:sldTgt/>
                                      </p:tgtEl>
                                    </p:cond>
                                  </p:endCondLst>
                                  <p:childTnLst>
                                    <p:animMotion origin="layout" path="M -0.01166 0.00169 C 0.02394 -0.01302 0.06947 -0.00945 0.1016 -0.02793 C 0.13374 -0.04641 0.18289 -0.08212 0.18163 -0.10901 C 0.18037 -0.13589 0.12838 -0.17034 0.09388 -0.18882 C 0.05939 -0.2073 0.01985 -0.21298 -0.026 -0.2197 C -0.07215 -0.22642 -0.12634 -0.2323 -0.18132 -0.22873 C -0.2363 -0.22516 -0.31223 -0.21445 -0.35602 -0.19764 C -0.39981 -0.18084 -0.43321 -0.15143 -0.44392 -0.12833 C -0.45463 -0.10523 -0.43967 -0.07792 -0.42061 -0.05881 C -0.40155 -0.03969 -0.35791 -0.02415 -0.32987 -0.01365 C -0.30183 -0.00315 -0.27962 0.00022 -0.25268 0.00442 C -0.22574 0.00862 -0.19487 0.0103 -0.16777 0.01198 C -0.14068 0.01366 -0.11563 0.01639 -0.08964 0.01471 C -0.06365 0.01303 -0.02804 0.00442 -0.01166 0.00169 Z " pathEditMode="relative" rAng="0" ptsTypes="aaaaaaaaaaaaaa">
                                      <p:cBhvr>
                                        <p:cTn id="130" dur="2000" fill="hold"/>
                                        <p:tgtEl>
                                          <p:spTgt spid="38"/>
                                        </p:tgtEl>
                                        <p:attrNameLst>
                                          <p:attrName>ppt_x</p:attrName>
                                          <p:attrName>ppt_y</p:attrName>
                                        </p:attrNameLst>
                                      </p:cBhvr>
                                      <p:rCtr x="-12400" y="-11000"/>
                                    </p:animMotion>
                                  </p:childTnLst>
                                </p:cTn>
                              </p:par>
                              <p:par>
                                <p:cTn id="131" presetID="0" presetClass="path" presetSubtype="0" repeatCount="indefinite" fill="hold" grpId="1" nodeType="withEffect">
                                  <p:stCondLst>
                                    <p:cond delay="0"/>
                                  </p:stCondLst>
                                  <p:endCondLst>
                                    <p:cond evt="onNext" delay="0">
                                      <p:tgtEl>
                                        <p:sldTgt/>
                                      </p:tgtEl>
                                    </p:cond>
                                  </p:endCondLst>
                                  <p:childTnLst>
                                    <p:animMotion origin="layout" path="M 4.65028E-6 -2.70321E-6 C 0.03087 -0.00966 0.08506 -0.02898 0.10759 -0.04558 C 0.13012 -0.06217 0.14051 -0.07918 0.13563 -0.09956 C 0.13075 -0.11993 0.10586 -0.15018 0.07782 -0.16782 C 0.04977 -0.18546 0.01086 -0.19638 -0.0323 -0.205 C -0.07562 -0.21361 -0.12902 -0.22012 -0.18101 -0.21928 C -0.23299 -0.21844 -0.2938 -0.21361 -0.34437 -0.19933 C -0.39493 -0.18504 -0.46645 -0.15963 -0.48409 -0.13295 C -0.50174 -0.10628 -0.47606 -0.06238 -0.45023 -0.03906 C -0.42439 -0.01575 -0.36327 -0.00252 -0.32861 0.00735 C -0.29396 0.01723 -0.27001 0.01723 -0.24181 0.02017 C -0.21362 0.02311 -0.18684 0.02542 -0.15974 0.02521 C -0.13264 0.025 -0.10634 0.02311 -0.07956 0.01891 C -0.05293 0.01471 -0.01655 0.00399 4.65028E-6 -2.70321E-6 Z " pathEditMode="relative" rAng="0" ptsTypes="aaaaaaaaaaaaaa">
                                      <p:cBhvr>
                                        <p:cTn id="132" dur="2000" spd="-100000" fill="hold"/>
                                        <p:tgtEl>
                                          <p:spTgt spid="39"/>
                                        </p:tgtEl>
                                        <p:attrNameLst>
                                          <p:attrName>ppt_x</p:attrName>
                                          <p:attrName>ppt_y</p:attrName>
                                        </p:attrNameLst>
                                      </p:cBhvr>
                                      <p:rCtr x="-18100" y="-9700"/>
                                    </p:animMotion>
                                  </p:childTnLst>
                                </p:cTn>
                              </p:par>
                              <p:par>
                                <p:cTn id="133" presetID="0" presetClass="path" presetSubtype="0" repeatCount="indefinite" fill="hold" grpId="1" nodeType="withEffect">
                                  <p:stCondLst>
                                    <p:cond delay="0"/>
                                  </p:stCondLst>
                                  <p:endCondLst>
                                    <p:cond evt="onNext" delay="0">
                                      <p:tgtEl>
                                        <p:sldTgt/>
                                      </p:tgtEl>
                                    </p:cond>
                                  </p:endCondLst>
                                  <p:childTnLst>
                                    <p:animMotion origin="layout" path="M -1.19723E-6 0.00126 C 0.02064 -0.00714 0.02001 -0.01302 0.06412 -0.01912 C 0.10822 -0.02521 0.20038 -0.03928 0.26497 -0.03592 C 0.32955 -0.03256 0.4058 -0.0166 0.45132 0.00147 C 0.49685 0.01953 0.53056 0.04873 0.53812 0.07225 C 0.54568 0.09578 0.5282 0.1214 0.49669 0.14304 C 0.46519 0.16467 0.41824 0.19428 0.34877 0.20227 C 0.2793 0.21025 0.15076 0.20479 0.07955 0.19071 C 0.00835 0.17664 -0.05561 0.14388 -0.07876 0.1172 C -0.10192 0.09053 -0.07246 0.05041 -0.05939 0.03108 C -0.04631 0.01176 -0.01229 0.00756 -1.19723E-6 0.00126 Z " pathEditMode="relative" rAng="0" ptsTypes="aaaaaaaaaaa">
                                      <p:cBhvr>
                                        <p:cTn id="134" dur="2000" spd="-100000" fill="hold"/>
                                        <p:tgtEl>
                                          <p:spTgt spid="40"/>
                                        </p:tgtEl>
                                        <p:attrNameLst>
                                          <p:attrName>ppt_x</p:attrName>
                                          <p:attrName>ppt_y</p:attrName>
                                        </p:attrNameLst>
                                      </p:cBhvr>
                                      <p:rCtr x="22200" y="8400"/>
                                    </p:animMotion>
                                  </p:childTnLst>
                                </p:cTn>
                              </p:par>
                              <p:par>
                                <p:cTn id="135" presetID="0" presetClass="path" presetSubtype="0" repeatCount="indefinite" fill="hold" grpId="1" nodeType="withEffect">
                                  <p:stCondLst>
                                    <p:cond delay="0"/>
                                  </p:stCondLst>
                                  <p:endCondLst>
                                    <p:cond evt="onNext" delay="0">
                                      <p:tgtEl>
                                        <p:sldTgt/>
                                      </p:tgtEl>
                                    </p:cond>
                                  </p:endCondLst>
                                  <p:childTnLst>
                                    <p:animMotion origin="layout" path="M 0.01087 0.00504 C -0.00977 -0.00904 -0.00693 -0.00168 -0.01434 -0.00399 C -0.02174 -0.0063 -0.02584 -0.00714 -0.03356 -0.00925 C -0.04143 -0.01135 -0.03655 -0.01429 -0.06081 -0.01702 C -0.08554 -0.01975 -0.14493 -0.02437 -0.18069 -0.02605 C -0.21582 -0.02773 -0.24181 -0.02983 -0.273 -0.02731 C -0.30419 -0.02479 -0.33806 -0.01744 -0.36768 -0.01051 C -0.39729 -0.00357 -0.431 0.00588 -0.45054 0.01386 C -0.47007 0.02184 -0.47527 0.02415 -0.48535 0.03717 C -0.49543 0.0502 -0.51733 0.07141 -0.5115 0.09241 C -0.50567 0.11342 -0.48945 0.14408 -0.45054 0.1632 C -0.41163 0.18231 -0.32987 0.1989 -0.27789 0.2071 C -0.2259 0.21529 -0.18463 0.2155 -0.13894 0.21214 C -0.09342 0.20878 -0.04301 0.19932 -0.00363 0.18651 C 0.03528 0.1737 0.07766 0.15564 0.09483 0.13484 C 0.112 0.11405 0.11358 0.08317 0.09956 0.06154 C 0.08554 0.0399 0.0293 0.0168 0.01087 0.00504 Z " pathEditMode="relative" rAng="0" ptsTypes="aaaaaaaaaaaaaaaaa">
                                      <p:cBhvr>
                                        <p:cTn id="136" dur="2000" spd="-100000" fill="hold"/>
                                        <p:tgtEl>
                                          <p:spTgt spid="41"/>
                                        </p:tgtEl>
                                        <p:attrNameLst>
                                          <p:attrName>ppt_x</p:attrName>
                                          <p:attrName>ppt_y</p:attrName>
                                        </p:attrNameLst>
                                      </p:cBhvr>
                                      <p:rCtr x="-21300" y="8800"/>
                                    </p:animMotion>
                                  </p:childTnLst>
                                </p:cTn>
                              </p:par>
                              <p:par>
                                <p:cTn id="137" presetID="1" presetClass="entr" presetSubtype="0" fill="hold" grpId="0" nodeType="withEffect">
                                  <p:stCondLst>
                                    <p:cond delay="0"/>
                                  </p:stCondLst>
                                  <p:childTnLst>
                                    <p:set>
                                      <p:cBhvr>
                                        <p:cTn id="138" dur="1" fill="hold">
                                          <p:stCondLst>
                                            <p:cond delay="0"/>
                                          </p:stCondLst>
                                        </p:cTn>
                                        <p:tgtEl>
                                          <p:spTgt spid="42"/>
                                        </p:tgtEl>
                                        <p:attrNameLst>
                                          <p:attrName>style.visibility</p:attrName>
                                        </p:attrNameLst>
                                      </p:cBhvr>
                                      <p:to>
                                        <p:strVal val="visible"/>
                                      </p:to>
                                    </p:set>
                                  </p:childTnLst>
                                </p:cTn>
                              </p:par>
                              <p:par>
                                <p:cTn id="139" presetID="0" presetClass="path" presetSubtype="0" repeatCount="indefinite" fill="hold" grpId="1" nodeType="withEffect">
                                  <p:stCondLst>
                                    <p:cond delay="0"/>
                                  </p:stCondLst>
                                  <p:endCondLst>
                                    <p:cond evt="onNext" delay="0">
                                      <p:tgtEl>
                                        <p:sldTgt/>
                                      </p:tgtEl>
                                    </p:cond>
                                  </p:endCondLst>
                                  <p:childTnLst>
                                    <p:animMotion origin="layout" path="M -0.03924 -0.00063 C -0.07738 -0.01658 -0.15303 -0.05333 -0.16895 -0.08125 C -0.18487 -0.10917 -0.17037 -0.14423 -0.13428 -0.16754 C -0.09819 -0.19084 -0.02663 -0.21562 0.04728 -0.22129 C 0.1212 -0.22696 0.2476 -0.21268 0.30954 -0.20155 C 0.37148 -0.19042 0.39559 -0.17363 0.41907 -0.1541 C 0.44256 -0.13458 0.46399 -0.10938 0.45075 -0.08503 C 0.43751 -0.06067 0.3792 -0.02603 0.3398 -0.0084 C 0.30024 0.00924 0.261 0.0168 0.21434 0.02058 C 0.16769 0.02436 0.10245 0.01827 0.06021 0.0147 C 0.01797 0.01113 -0.00205 0.01323 -0.03924 -0.00063 Z " pathEditMode="relative" rAng="0" ptsTypes="aaaaaaaaaaa">
                                      <p:cBhvr>
                                        <p:cTn id="140" dur="2000" spd="-100000" fill="hold"/>
                                        <p:tgtEl>
                                          <p:spTgt spid="42"/>
                                        </p:tgtEl>
                                        <p:attrNameLst>
                                          <p:attrName>ppt_x</p:attrName>
                                          <p:attrName>ppt_y</p:attrName>
                                        </p:attrNameLst>
                                      </p:cBhvr>
                                      <p:rCtr x="17900" y="-10100"/>
                                    </p:animMotion>
                                  </p:childTnLst>
                                </p:cTn>
                              </p:par>
                              <p:par>
                                <p:cTn id="141" presetID="1" presetClass="entr" presetSubtype="0" fill="hold" grpId="0" nodeType="withEffect">
                                  <p:stCondLst>
                                    <p:cond delay="0"/>
                                  </p:stCondLst>
                                  <p:childTnLst>
                                    <p:set>
                                      <p:cBhvr>
                                        <p:cTn id="142" dur="1" fill="hold">
                                          <p:stCondLst>
                                            <p:cond delay="0"/>
                                          </p:stCondLst>
                                        </p:cTn>
                                        <p:tgtEl>
                                          <p:spTgt spid="43"/>
                                        </p:tgtEl>
                                        <p:attrNameLst>
                                          <p:attrName>style.visibility</p:attrName>
                                        </p:attrNameLst>
                                      </p:cBhvr>
                                      <p:to>
                                        <p:strVal val="visible"/>
                                      </p:to>
                                    </p:set>
                                  </p:childTnLst>
                                </p:cTn>
                              </p:par>
                              <p:par>
                                <p:cTn id="143" presetID="0" presetClass="path" presetSubtype="0" repeatCount="indefinite" fill="hold" grpId="1" nodeType="withEffect">
                                  <p:stCondLst>
                                    <p:cond delay="0"/>
                                  </p:stCondLst>
                                  <p:endCondLst>
                                    <p:cond evt="onNext" delay="0">
                                      <p:tgtEl>
                                        <p:sldTgt/>
                                      </p:tgtEl>
                                    </p:cond>
                                  </p:endCondLst>
                                  <p:childTnLst>
                                    <p:animMotion origin="layout" path="M -4.10838E-6 -1.47868E-6 C 0.0345 -0.00567 0.03576 -0.0063 0.07593 -0.00462 C 0.1161 -0.00294 0.18841 -0.00378 0.24039 0.0105 C 0.29301 0.02479 0.3639 0.05713 0.38926 0.08087 C 0.41462 0.1046 0.40864 0.13149 0.39288 0.15312 C 0.37713 0.17475 0.33491 0.19702 0.29443 0.2113 C 0.25394 0.22558 0.19377 0.23441 0.15029 0.23882 C 0.10681 0.24323 0.08255 0.24533 0.03372 0.2384 C -0.01512 0.23147 -0.10034 0.21823 -0.14288 0.19723 C -0.18541 0.17622 -0.22353 0.13989 -0.22148 0.11195 C -0.21944 0.08402 -0.16761 0.04789 -0.13075 0.0292 C -0.09388 0.0105 -0.02725 0.00609 -4.10838E-6 -1.47868E-6 Z " pathEditMode="relative" rAng="0" ptsTypes="aaaaaaaaaaaa">
                                      <p:cBhvr>
                                        <p:cTn id="144" dur="2000" spd="-100000" fill="hold"/>
                                        <p:tgtEl>
                                          <p:spTgt spid="43"/>
                                        </p:tgtEl>
                                        <p:attrNameLst>
                                          <p:attrName>ppt_x</p:attrName>
                                          <p:attrName>ppt_y</p:attrName>
                                        </p:attrNameLst>
                                      </p:cBhvr>
                                      <p:rCtr x="9500" y="12000"/>
                                    </p:animMotion>
                                  </p:childTnLst>
                                </p:cTn>
                              </p:par>
                              <p:par>
                                <p:cTn id="145" presetID="1" presetClass="entr" presetSubtype="0" fill="hold" grpId="0" nodeType="withEffect">
                                  <p:stCondLst>
                                    <p:cond delay="0"/>
                                  </p:stCondLst>
                                  <p:childTnLst>
                                    <p:set>
                                      <p:cBhvr>
                                        <p:cTn id="146" dur="1" fill="hold">
                                          <p:stCondLst>
                                            <p:cond delay="0"/>
                                          </p:stCondLst>
                                        </p:cTn>
                                        <p:tgtEl>
                                          <p:spTgt spid="44"/>
                                        </p:tgtEl>
                                        <p:attrNameLst>
                                          <p:attrName>style.visibility</p:attrName>
                                        </p:attrNameLst>
                                      </p:cBhvr>
                                      <p:to>
                                        <p:strVal val="visible"/>
                                      </p:to>
                                    </p:set>
                                  </p:childTnLst>
                                </p:cTn>
                              </p:par>
                              <p:par>
                                <p:cTn id="147" presetID="0" presetClass="path" presetSubtype="0" repeatCount="indefinite" fill="hold" grpId="1" nodeType="withEffect">
                                  <p:stCondLst>
                                    <p:cond delay="0"/>
                                  </p:stCondLst>
                                  <p:endCondLst>
                                    <p:cond evt="onNext" delay="0">
                                      <p:tgtEl>
                                        <p:sldTgt/>
                                      </p:tgtEl>
                                    </p:cond>
                                  </p:endCondLst>
                                  <p:childTnLst>
                                    <p:animMotion origin="layout" path="M -0.00032 -2.23599E-6 C -0.02032 -0.00546 -0.00772 -0.00147 -0.01292 -0.00168 C -0.01827 -0.00189 -0.02646 -0.00147 -0.03292 -0.00168 C -0.03922 -0.00189 -0.0419 -0.00252 -0.0504 -0.00294 C -0.05922 -0.00336 -0.07198 -0.00378 -0.08364 -0.00441 C -0.09545 -0.00504 -0.09482 -0.00756 -0.12144 -0.00651 C -0.14806 -0.00546 -0.2057 -0.00462 -0.24319 0.00252 C -0.28068 0.00966 -0.31785 0.02037 -0.34651 0.0359 C -0.37518 0.05144 -0.41455 0.0695 -0.41503 0.09532 C -0.4155 0.12114 -0.40888 0.16796 -0.34966 0.19148 C -0.29044 0.21499 -0.1438 0.2383 -0.05922 0.23662 C 0.02536 0.23494 0.11277 0.2024 0.15782 0.18098 C 0.20287 0.15957 0.21925 0.13227 0.2109 0.1075 C 0.20255 0.08272 0.14333 0.04955 0.10821 0.0317 C 0.07308 0.01386 0.02252 0.00651 -0.00032 -2.23599E-6 Z " pathEditMode="relative" rAng="0" ptsTypes="aaaaaaaaaaaaaaa">
                                      <p:cBhvr>
                                        <p:cTn id="148" dur="2000" spd="-100000" fill="hold"/>
                                        <p:tgtEl>
                                          <p:spTgt spid="44"/>
                                        </p:tgtEl>
                                        <p:attrNameLst>
                                          <p:attrName>ppt_x</p:attrName>
                                          <p:attrName>ppt_y</p:attrName>
                                        </p:attrNameLst>
                                      </p:cBhvr>
                                      <p:rCtr x="-9800" y="11500"/>
                                    </p:animMotion>
                                  </p:childTnLst>
                                </p:cTn>
                              </p:par>
                              <p:par>
                                <p:cTn id="149" presetID="1" presetClass="entr" presetSubtype="0" fill="hold" grpId="0" nodeType="withEffect">
                                  <p:stCondLst>
                                    <p:cond delay="0"/>
                                  </p:stCondLst>
                                  <p:childTnLst>
                                    <p:set>
                                      <p:cBhvr>
                                        <p:cTn id="150" dur="1" fill="hold">
                                          <p:stCondLst>
                                            <p:cond delay="0"/>
                                          </p:stCondLst>
                                        </p:cTn>
                                        <p:tgtEl>
                                          <p:spTgt spid="45"/>
                                        </p:tgtEl>
                                        <p:attrNameLst>
                                          <p:attrName>style.visibility</p:attrName>
                                        </p:attrNameLst>
                                      </p:cBhvr>
                                      <p:to>
                                        <p:strVal val="visible"/>
                                      </p:to>
                                    </p:set>
                                  </p:childTnLst>
                                </p:cTn>
                              </p:par>
                              <p:par>
                                <p:cTn id="151" presetID="0" presetClass="path" presetSubtype="0" repeatCount="indefinite" fill="hold" grpId="1" nodeType="withEffect">
                                  <p:stCondLst>
                                    <p:cond delay="0"/>
                                  </p:stCondLst>
                                  <p:endCondLst>
                                    <p:cond evt="onNext" delay="0">
                                      <p:tgtEl>
                                        <p:sldTgt/>
                                      </p:tgtEl>
                                    </p:cond>
                                  </p:endCondLst>
                                  <p:childTnLst>
                                    <p:animMotion origin="layout" path="M 0.01512 0.12261 C 0.04205 0.10561 0.05229 0.08545 0.05182 0.06677 C 0.05135 0.04808 0.02158 0.02205 0.01197 0.00987 C 0.00236 -0.00231 0.00661 -0.00126 -0.00599 -0.00693 C -0.01859 -0.0126 -0.04725 -0.0191 -0.06348 -0.02414 C -0.0797 -0.02918 -0.07718 -0.03275 -0.1038 -0.03779 C -0.1301 -0.04283 -0.18507 -0.05165 -0.22193 -0.05417 C -0.25815 -0.05669 -0.27784 -0.05816 -0.32241 -0.0527 C -0.36715 -0.04724 -0.44873 -0.03548 -0.48953 -0.02141 C -0.53032 -0.00735 -0.55489 0.01092 -0.56702 0.03149 C -0.57915 0.05207 -0.58072 0.08125 -0.56198 0.10225 C -0.54324 0.12324 -0.51047 0.14361 -0.45488 0.15788 C -0.39928 0.17216 -0.28619 0.18581 -0.2287 0.1877 C -0.17121 0.18959 -0.1501 0.17972 -0.10947 0.1688 C -0.06883 0.15788 -0.01181 0.13962 0.01512 0.12261 Z " pathEditMode="relative" rAng="0" ptsTypes="aaaaaaaaaaaaaaa">
                                      <p:cBhvr>
                                        <p:cTn id="152" dur="2000" spd="-100000" fill="hold"/>
                                        <p:tgtEl>
                                          <p:spTgt spid="45"/>
                                        </p:tgtEl>
                                        <p:attrNameLst>
                                          <p:attrName>ppt_x</p:attrName>
                                          <p:attrName>ppt_y</p:attrName>
                                        </p:attrNameLst>
                                      </p:cBhvr>
                                      <p:rCtr x="-27900" y="-5700"/>
                                    </p:animMotion>
                                  </p:childTnLst>
                                </p:cTn>
                              </p:par>
                              <p:par>
                                <p:cTn id="153" presetID="1" presetClass="entr" presetSubtype="0" fill="hold" grpId="0" nodeType="withEffect">
                                  <p:stCondLst>
                                    <p:cond delay="0"/>
                                  </p:stCondLst>
                                  <p:childTnLst>
                                    <p:set>
                                      <p:cBhvr>
                                        <p:cTn id="154" dur="1" fill="hold">
                                          <p:stCondLst>
                                            <p:cond delay="0"/>
                                          </p:stCondLst>
                                        </p:cTn>
                                        <p:tgtEl>
                                          <p:spTgt spid="46"/>
                                        </p:tgtEl>
                                        <p:attrNameLst>
                                          <p:attrName>style.visibility</p:attrName>
                                        </p:attrNameLst>
                                      </p:cBhvr>
                                      <p:to>
                                        <p:strVal val="visible"/>
                                      </p:to>
                                    </p:set>
                                  </p:childTnLst>
                                </p:cTn>
                              </p:par>
                              <p:par>
                                <p:cTn id="155" presetID="0" presetClass="path" presetSubtype="0" repeatCount="indefinite" fill="hold" grpId="1" nodeType="withEffect">
                                  <p:stCondLst>
                                    <p:cond delay="0"/>
                                  </p:stCondLst>
                                  <p:endCondLst>
                                    <p:cond evt="onNext" delay="0">
                                      <p:tgtEl>
                                        <p:sldTgt/>
                                      </p:tgtEl>
                                    </p:cond>
                                  </p:endCondLst>
                                  <p:childTnLst>
                                    <p:animMotion origin="layout" path="M -0.09809 0.05672 C -0.08143 0.04792 -0.01788 0.01922 0.00087 0.00394 C 0.01962 -0.01134 0.01267 -0.02476 0.01441 -0.03495 C 0.01614 -0.04514 0.02552 -0.04189 0.01128 -0.05717 C -0.00295 -0.07245 -0.03716 -0.11088 -0.07049 -0.12708 C -0.10382 -0.14328 -0.15035 -0.14884 -0.18854 -0.15393 C -0.22709 -0.15902 -0.25417 -0.16088 -0.30191 -0.15833 C -0.34966 -0.15578 -0.42691 -0.15115 -0.47518 -0.13819 C -0.52344 -0.12523 -0.57292 -0.10463 -0.59184 -0.08055 C -0.61077 -0.05648 -0.61719 -0.01921 -0.58854 0.00625 C -0.5599 0.03172 -0.48264 0.06042 -0.42014 0.07292 C -0.35764 0.08542 -0.26511 0.0838 -0.21354 0.08172 C -0.16198 0.07963 -0.12795 0.06436 -0.11077 0.06088 C -0.11077 0.06088 -0.09809 0.05672 -0.09809 0.05672 Z " pathEditMode="relative" rAng="0" ptsTypes="aaaaaaaaaaaaaa">
                                      <p:cBhvr>
                                        <p:cTn id="156" dur="2000" spd="-100000" fill="hold"/>
                                        <p:tgtEl>
                                          <p:spTgt spid="46"/>
                                        </p:tgtEl>
                                        <p:attrNameLst>
                                          <p:attrName>ppt_x</p:attrName>
                                          <p:attrName>ppt_y</p:attrName>
                                        </p:attrNameLst>
                                      </p:cBhvr>
                                      <p:rCtr x="-19800" y="-9400"/>
                                    </p:animMotion>
                                  </p:childTnLst>
                                </p:cTn>
                              </p:par>
                              <p:par>
                                <p:cTn id="157" presetID="1" presetClass="entr" presetSubtype="0" fill="hold" grpId="0" nodeType="withEffect">
                                  <p:stCondLst>
                                    <p:cond delay="0"/>
                                  </p:stCondLst>
                                  <p:childTnLst>
                                    <p:set>
                                      <p:cBhvr>
                                        <p:cTn id="158" dur="1" fill="hold">
                                          <p:stCondLst>
                                            <p:cond delay="0"/>
                                          </p:stCondLst>
                                        </p:cTn>
                                        <p:tgtEl>
                                          <p:spTgt spid="47"/>
                                        </p:tgtEl>
                                        <p:attrNameLst>
                                          <p:attrName>style.visibility</p:attrName>
                                        </p:attrNameLst>
                                      </p:cBhvr>
                                      <p:to>
                                        <p:strVal val="visible"/>
                                      </p:to>
                                    </p:set>
                                  </p:childTnLst>
                                </p:cTn>
                              </p:par>
                              <p:par>
                                <p:cTn id="159" presetID="0" presetClass="path" presetSubtype="0" repeatCount="indefinite" fill="hold" grpId="1" nodeType="withEffect">
                                  <p:stCondLst>
                                    <p:cond delay="0"/>
                                  </p:stCondLst>
                                  <p:endCondLst>
                                    <p:cond evt="onNext" delay="0">
                                      <p:tgtEl>
                                        <p:sldTgt/>
                                      </p:tgtEl>
                                    </p:cond>
                                  </p:endCondLst>
                                  <p:childTnLst>
                                    <p:animMotion origin="layout" path="M -0.01166 0.00169 C 0.02394 -0.01302 0.06947 -0.00945 0.1016 -0.02793 C 0.13374 -0.04641 0.18289 -0.08212 0.18163 -0.10901 C 0.18037 -0.13589 0.12838 -0.17034 0.09388 -0.18882 C 0.05939 -0.2073 0.01985 -0.21298 -0.026 -0.2197 C -0.07215 -0.22642 -0.12634 -0.2323 -0.18132 -0.22873 C -0.2363 -0.22516 -0.31223 -0.21445 -0.35602 -0.19764 C -0.39981 -0.18084 -0.43321 -0.15143 -0.44392 -0.12833 C -0.45463 -0.10523 -0.43967 -0.07792 -0.42061 -0.05881 C -0.40155 -0.03969 -0.35791 -0.02415 -0.32987 -0.01365 C -0.30183 -0.00315 -0.27962 0.00022 -0.25268 0.00442 C -0.22574 0.00862 -0.19487 0.0103 -0.16777 0.01198 C -0.14068 0.01366 -0.11563 0.01639 -0.08964 0.01471 C -0.06365 0.01303 -0.02804 0.00442 -0.01166 0.00169 Z " pathEditMode="relative" rAng="0" ptsTypes="aaaaaaaaaaaaaa">
                                      <p:cBhvr>
                                        <p:cTn id="160" dur="2000" spd="-100000" fill="hold"/>
                                        <p:tgtEl>
                                          <p:spTgt spid="47"/>
                                        </p:tgtEl>
                                        <p:attrNameLst>
                                          <p:attrName>ppt_x</p:attrName>
                                          <p:attrName>ppt_y</p:attrName>
                                        </p:attrNameLst>
                                      </p:cBhvr>
                                      <p:rCtr x="-12400" y="-11000"/>
                                    </p:animMotion>
                                  </p:childTnLst>
                                </p:cTn>
                              </p:par>
                              <p:par>
                                <p:cTn id="161" presetID="1" presetClass="entr" presetSubtype="0" fill="hold" grpId="0" nodeType="withEffect">
                                  <p:stCondLst>
                                    <p:cond delay="0"/>
                                  </p:stCondLst>
                                  <p:childTnLst>
                                    <p:set>
                                      <p:cBhvr>
                                        <p:cTn id="162" dur="1" fill="hold">
                                          <p:stCondLst>
                                            <p:cond delay="0"/>
                                          </p:stCondLst>
                                        </p:cTn>
                                        <p:tgtEl>
                                          <p:spTgt spid="48"/>
                                        </p:tgtEl>
                                        <p:attrNameLst>
                                          <p:attrName>style.visibility</p:attrName>
                                        </p:attrNameLst>
                                      </p:cBhvr>
                                      <p:to>
                                        <p:strVal val="visible"/>
                                      </p:to>
                                    </p:set>
                                  </p:childTnLst>
                                </p:cTn>
                              </p:par>
                              <p:par>
                                <p:cTn id="163" presetID="0" presetClass="path" presetSubtype="0" repeatCount="indefinite" fill="hold" grpId="1" nodeType="withEffect">
                                  <p:stCondLst>
                                    <p:cond delay="0"/>
                                  </p:stCondLst>
                                  <p:endCondLst>
                                    <p:cond evt="onNext" delay="0">
                                      <p:tgtEl>
                                        <p:sldTgt/>
                                      </p:tgtEl>
                                    </p:cond>
                                  </p:endCondLst>
                                  <p:childTnLst>
                                    <p:animMotion origin="layout" path="M 4.65028E-6 -2.70321E-6 C 0.03087 -0.00966 0.08506 -0.02898 0.10759 -0.04558 C 0.13012 -0.06217 0.14051 -0.07918 0.13563 -0.09956 C 0.13075 -0.11993 0.10586 -0.15018 0.07782 -0.16782 C 0.04977 -0.18546 0.01086 -0.19638 -0.0323 -0.205 C -0.07562 -0.21361 -0.12902 -0.22012 -0.18101 -0.21928 C -0.23299 -0.21844 -0.2938 -0.21361 -0.34437 -0.19933 C -0.39493 -0.18504 -0.46645 -0.15963 -0.48409 -0.13295 C -0.50174 -0.10628 -0.47606 -0.06238 -0.45023 -0.03906 C -0.42439 -0.01575 -0.36327 -0.00252 -0.32861 0.00735 C -0.29396 0.01723 -0.27001 0.01723 -0.24181 0.02017 C -0.21362 0.02311 -0.18684 0.02542 -0.15974 0.02521 C -0.13264 0.025 -0.10634 0.02311 -0.07956 0.01891 C -0.05293 0.01471 -0.01655 0.00399 4.65028E-6 -2.70321E-6 Z " pathEditMode="relative" rAng="0" ptsTypes="aaaaaaaaaaaaaa">
                                      <p:cBhvr>
                                        <p:cTn id="164" dur="2000" fill="hold"/>
                                        <p:tgtEl>
                                          <p:spTgt spid="48"/>
                                        </p:tgtEl>
                                        <p:attrNameLst>
                                          <p:attrName>ppt_x</p:attrName>
                                          <p:attrName>ppt_y</p:attrName>
                                        </p:attrNameLst>
                                      </p:cBhvr>
                                      <p:rCtr x="-18100" y="-9700"/>
                                    </p:animMotion>
                                  </p:childTnLst>
                                </p:cTn>
                              </p:par>
                              <p:par>
                                <p:cTn id="165" presetID="1" presetClass="entr" presetSubtype="0" fill="hold" grpId="0" nodeType="withEffect">
                                  <p:stCondLst>
                                    <p:cond delay="0"/>
                                  </p:stCondLst>
                                  <p:childTnLst>
                                    <p:set>
                                      <p:cBhvr>
                                        <p:cTn id="166" dur="1" fill="hold">
                                          <p:stCondLst>
                                            <p:cond delay="0"/>
                                          </p:stCondLst>
                                        </p:cTn>
                                        <p:tgtEl>
                                          <p:spTgt spid="49"/>
                                        </p:tgtEl>
                                        <p:attrNameLst>
                                          <p:attrName>style.visibility</p:attrName>
                                        </p:attrNameLst>
                                      </p:cBhvr>
                                      <p:to>
                                        <p:strVal val="visible"/>
                                      </p:to>
                                    </p:set>
                                  </p:childTnLst>
                                </p:cTn>
                              </p:par>
                              <p:par>
                                <p:cTn id="167" presetID="0" presetClass="path" presetSubtype="0" repeatCount="indefinite" fill="hold" grpId="1" nodeType="withEffect">
                                  <p:stCondLst>
                                    <p:cond delay="0"/>
                                  </p:stCondLst>
                                  <p:endCondLst>
                                    <p:cond evt="onNext" delay="0">
                                      <p:tgtEl>
                                        <p:sldTgt/>
                                      </p:tgtEl>
                                    </p:cond>
                                  </p:endCondLst>
                                  <p:childTnLst>
                                    <p:animMotion origin="layout" path="M -0.01434 -0.00567 C -0.03466 -0.0294 -0.0293 -0.07141 -0.01733 -0.09325 C -0.00536 -0.1151 0.02016 -0.12434 0.05797 -0.13694 C 0.09578 -0.14954 0.1539 -0.16488 0.20951 -0.16908 C 0.26512 -0.17328 0.33317 -0.17307 0.39146 -0.16278 C 0.44975 -0.15249 0.52599 -0.13169 0.55797 -0.10733 C 0.58995 -0.08296 0.60523 -0.04494 0.58317 -0.01722 C 0.56112 0.01051 0.48015 0.04453 0.42564 0.05861 C 0.37114 0.07268 0.30939 0.06911 0.25583 0.06764 C 0.20227 0.06617 0.14934 0.06176 0.10428 0.04957 C 0.05923 0.03739 0.0063 0.01786 -0.01434 -0.00567 Z " pathEditMode="relative" rAng="0" ptsTypes="aaaaaaaaaaa">
                                      <p:cBhvr>
                                        <p:cTn id="168" dur="2000" spd="-100000" fill="hold"/>
                                        <p:tgtEl>
                                          <p:spTgt spid="49"/>
                                        </p:tgtEl>
                                        <p:attrNameLst>
                                          <p:attrName>ppt_x</p:attrName>
                                          <p:attrName>ppt_y</p:attrName>
                                        </p:attrNameLst>
                                      </p:cBhvr>
                                      <p:rCtr x="30000" y="-4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7" grpId="0" animBg="1"/>
      <p:bldP spid="177157" grpId="1" animBg="1"/>
      <p:bldP spid="177158" grpId="0" animBg="1"/>
      <p:bldP spid="177158" grpId="1" animBg="1"/>
      <p:bldP spid="177162" grpId="0" animBg="1"/>
      <p:bldP spid="177159" grpId="0"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8594" name="Picture 2" descr="0510028_04-A4-at-144-dpi"/>
          <p:cNvPicPr>
            <a:picLocks noChangeAspect="1" noChangeArrowheads="1"/>
          </p:cNvPicPr>
          <p:nvPr/>
        </p:nvPicPr>
        <p:blipFill>
          <a:blip r:embed="rId4"/>
          <a:srcRect/>
          <a:stretch>
            <a:fillRect/>
          </a:stretch>
        </p:blipFill>
        <p:spPr bwMode="auto">
          <a:xfrm>
            <a:off x="574380" y="823421"/>
            <a:ext cx="7995242" cy="5211159"/>
          </a:xfrm>
          <a:prstGeom prst="rect">
            <a:avLst/>
          </a:prstGeom>
          <a:noFill/>
        </p:spPr>
      </p:pic>
      <p:sp>
        <p:nvSpPr>
          <p:cNvPr id="3" name="Date Placeholder 2"/>
          <p:cNvSpPr>
            <a:spLocks noGrp="1"/>
          </p:cNvSpPr>
          <p:nvPr>
            <p:ph type="dt" sz="half" idx="10"/>
          </p:nvPr>
        </p:nvSpPr>
        <p:spPr>
          <a:xfrm>
            <a:off x="5712" y="6640816"/>
            <a:ext cx="2283447" cy="207295"/>
          </a:xfrm>
          <a:prstGeom prst="rect">
            <a:avLst/>
          </a:prstGeom>
        </p:spPr>
        <p:txBody>
          <a:bodyPr/>
          <a:lstStyle/>
          <a:p>
            <a:r>
              <a:rPr lang="en-US"/>
              <a:t>May 27, 2025</a:t>
            </a:r>
            <a:endParaRPr lang="en-US" dirty="0"/>
          </a:p>
        </p:txBody>
      </p:sp>
      <p:sp>
        <p:nvSpPr>
          <p:cNvPr id="4" name="Slide Number Placeholder 3"/>
          <p:cNvSpPr>
            <a:spLocks noGrp="1"/>
          </p:cNvSpPr>
          <p:nvPr>
            <p:ph type="sldNum" sz="quarter" idx="11"/>
          </p:nvPr>
        </p:nvSpPr>
        <p:spPr>
          <a:xfrm>
            <a:off x="8761584" y="6640816"/>
            <a:ext cx="379537" cy="207295"/>
          </a:xfrm>
          <a:prstGeom prst="rect">
            <a:avLst/>
          </a:prstGeom>
        </p:spPr>
        <p:txBody>
          <a:bodyPr/>
          <a:lstStyle/>
          <a:p>
            <a:fld id="{89305C9B-2655-4149-B993-DE68C6C117C4}" type="slidenum">
              <a:rPr lang="en-US" smtClean="0"/>
              <a:pPr/>
              <a:t>15</a:t>
            </a:fld>
            <a:endParaRPr lang="en-US" dirty="0"/>
          </a:p>
        </p:txBody>
      </p:sp>
      <p:sp>
        <p:nvSpPr>
          <p:cNvPr id="5" name="Footer Placeholder 4"/>
          <p:cNvSpPr>
            <a:spLocks noGrp="1"/>
          </p:cNvSpPr>
          <p:nvPr>
            <p:ph type="ftr" sz="quarter" idx="12"/>
          </p:nvPr>
        </p:nvSpPr>
        <p:spPr>
          <a:xfrm>
            <a:off x="2297209" y="6640816"/>
            <a:ext cx="6448274" cy="207295"/>
          </a:xfrm>
          <a:prstGeom prst="rect">
            <a:avLst/>
          </a:prstGeom>
        </p:spPr>
        <p:txBody>
          <a:bodyPr/>
          <a:lstStyle/>
          <a:p>
            <a:r>
              <a:rPr lang="en-US"/>
              <a:t>PURSUE - FNAL   CMS and the LHC</a:t>
            </a:r>
            <a:endParaRPr lang="en-US" dirty="0"/>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618" name="Picture 2" descr="9402027-Icon"/>
          <p:cNvPicPr>
            <a:picLocks noChangeAspect="1" noChangeArrowheads="1"/>
          </p:cNvPicPr>
          <p:nvPr/>
        </p:nvPicPr>
        <p:blipFill>
          <a:blip r:embed="rId4"/>
          <a:srcRect/>
          <a:stretch>
            <a:fillRect/>
          </a:stretch>
        </p:blipFill>
        <p:spPr bwMode="auto">
          <a:xfrm>
            <a:off x="889640" y="1056628"/>
            <a:ext cx="7629597" cy="5352234"/>
          </a:xfrm>
          <a:prstGeom prst="rect">
            <a:avLst/>
          </a:prstGeom>
          <a:noFill/>
        </p:spPr>
      </p:pic>
      <p:sp>
        <p:nvSpPr>
          <p:cNvPr id="239619" name="Rectangle 3"/>
          <p:cNvSpPr>
            <a:spLocks noGrp="1" noChangeArrowheads="1"/>
          </p:cNvSpPr>
          <p:nvPr>
            <p:ph type="title"/>
          </p:nvPr>
        </p:nvSpPr>
        <p:spPr/>
        <p:txBody>
          <a:bodyPr/>
          <a:lstStyle/>
          <a:p>
            <a:r>
              <a:rPr lang="en-US" dirty="0"/>
              <a:t>Superconducting Double Dipoles</a:t>
            </a:r>
          </a:p>
        </p:txBody>
      </p:sp>
      <mc:AlternateContent xmlns:mc="http://schemas.openxmlformats.org/markup-compatibility/2006">
        <mc:Choice xmlns:a14="http://schemas.microsoft.com/office/drawing/2010/main" Requires="a14">
          <p:sp>
            <p:nvSpPr>
              <p:cNvPr id="239621" name="Object 5"/>
              <p:cNvSpPr txBox="1"/>
              <p:nvPr/>
            </p:nvSpPr>
            <p:spPr bwMode="auto">
              <a:xfrm>
                <a:off x="221691" y="870809"/>
                <a:ext cx="5134863" cy="2460185"/>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d>
                        <m:dPr>
                          <m:begChr m:val="|"/>
                          <m:endChr m:val="|"/>
                          <m:ctrlPr>
                            <a:rPr lang="en-US" sz="2800" i="1" smtClean="0">
                              <a:solidFill>
                                <a:srgbClr val="FFFF00"/>
                              </a:solidFill>
                              <a:latin typeface="Cambria Math" panose="02040503050406030204" pitchFamily="18" charset="0"/>
                            </a:rPr>
                          </m:ctrlPr>
                        </m:dPr>
                        <m:e>
                          <m:acc>
                            <m:accPr>
                              <m:chr m:val="⃗"/>
                              <m:ctrlPr>
                                <a:rPr lang="en-US" sz="2800" i="1">
                                  <a:solidFill>
                                    <a:srgbClr val="FFFF00"/>
                                  </a:solidFill>
                                  <a:latin typeface="Cambria Math" panose="02040503050406030204" pitchFamily="18" charset="0"/>
                                </a:rPr>
                              </m:ctrlPr>
                            </m:accPr>
                            <m:e>
                              <m:r>
                                <a:rPr lang="en-US" sz="2800" i="1">
                                  <a:solidFill>
                                    <a:srgbClr val="FFFF00"/>
                                  </a:solidFill>
                                  <a:latin typeface="Cambria Math" panose="02040503050406030204" pitchFamily="18" charset="0"/>
                                </a:rPr>
                                <m:t>𝐩</m:t>
                              </m:r>
                            </m:e>
                          </m:acc>
                        </m:e>
                      </m:d>
                      <m:r>
                        <m:rPr>
                          <m:aln/>
                        </m:rPr>
                        <a:rPr lang="en-US" sz="2800" i="1">
                          <a:solidFill>
                            <a:srgbClr val="FFFF00"/>
                          </a:solidFill>
                          <a:latin typeface="Cambria Math" panose="02040503050406030204" pitchFamily="18" charset="0"/>
                        </a:rPr>
                        <m:t>=</m:t>
                      </m:r>
                      <m:r>
                        <a:rPr lang="en-US" sz="2800" i="1">
                          <a:solidFill>
                            <a:srgbClr val="FFFF00"/>
                          </a:solidFill>
                          <a:latin typeface="Cambria Math" panose="02040503050406030204" pitchFamily="18" charset="0"/>
                        </a:rPr>
                        <m:t>0.3</m:t>
                      </m:r>
                      <m:r>
                        <a:rPr lang="en-US" sz="2800" i="1">
                          <a:solidFill>
                            <a:srgbClr val="FFFF00"/>
                          </a:solidFill>
                          <a:latin typeface="Cambria Math" panose="02040503050406030204" pitchFamily="18" charset="0"/>
                        </a:rPr>
                        <m:t>𝐵𝑅</m:t>
                      </m:r>
                      <m:r>
                        <a:rPr lang="en-US" sz="2800" i="1">
                          <a:solidFill>
                            <a:srgbClr val="FFFF00"/>
                          </a:solidFill>
                          <a:latin typeface="Cambria Math" panose="02040503050406030204" pitchFamily="18" charset="0"/>
                        </a:rPr>
                        <m:t>=7000 </m:t>
                      </m:r>
                      <m:r>
                        <a:rPr lang="en-US" sz="2800" i="1">
                          <a:solidFill>
                            <a:srgbClr val="FFFF00"/>
                          </a:solidFill>
                          <a:latin typeface="Cambria Math" panose="02040503050406030204" pitchFamily="18" charset="0"/>
                        </a:rPr>
                        <m:t>𝐺𝑒𝑉</m:t>
                      </m:r>
                    </m:oMath>
                    <m:oMath xmlns:m="http://schemas.openxmlformats.org/officeDocument/2006/math">
                      <m:r>
                        <a:rPr lang="en-US" sz="2800" i="1">
                          <a:solidFill>
                            <a:srgbClr val="FFFF00"/>
                          </a:solidFill>
                          <a:latin typeface="Cambria Math" panose="02040503050406030204" pitchFamily="18" charset="0"/>
                        </a:rPr>
                        <m:t>𝐵</m:t>
                      </m:r>
                      <m:r>
                        <m:rPr>
                          <m:aln/>
                        </m:rPr>
                        <a:rPr lang="en-US" sz="2800" i="1">
                          <a:solidFill>
                            <a:srgbClr val="FFFF00"/>
                          </a:solidFill>
                          <a:latin typeface="Cambria Math" panose="02040503050406030204" pitchFamily="18" charset="0"/>
                        </a:rPr>
                        <m:t>=</m:t>
                      </m:r>
                      <m:f>
                        <m:fPr>
                          <m:ctrlPr>
                            <a:rPr lang="en-US" sz="2800" i="1">
                              <a:solidFill>
                                <a:srgbClr val="FFFF00"/>
                              </a:solidFill>
                              <a:latin typeface="Cambria Math" panose="02040503050406030204" pitchFamily="18" charset="0"/>
                            </a:rPr>
                          </m:ctrlPr>
                        </m:fPr>
                        <m:num>
                          <m:r>
                            <a:rPr lang="en-US" sz="2800" i="1">
                              <a:solidFill>
                                <a:srgbClr val="FFFF00"/>
                              </a:solidFill>
                              <a:latin typeface="Cambria Math" panose="02040503050406030204" pitchFamily="18" charset="0"/>
                            </a:rPr>
                            <m:t>7000</m:t>
                          </m:r>
                        </m:num>
                        <m:den>
                          <m:r>
                            <a:rPr lang="en-US" sz="2800" i="1">
                              <a:solidFill>
                                <a:srgbClr val="FFFF00"/>
                              </a:solidFill>
                              <a:latin typeface="Cambria Math" panose="02040503050406030204" pitchFamily="18" charset="0"/>
                            </a:rPr>
                            <m:t>0.3×4300</m:t>
                          </m:r>
                        </m:den>
                      </m:f>
                      <m:r>
                        <a:rPr lang="en-US" sz="2800" i="1">
                          <a:solidFill>
                            <a:srgbClr val="FFFF00"/>
                          </a:solidFill>
                          <a:latin typeface="Cambria Math" panose="02040503050406030204" pitchFamily="18" charset="0"/>
                        </a:rPr>
                        <m:t>=5.5</m:t>
                      </m:r>
                      <m:r>
                        <a:rPr lang="en-US" sz="2800" i="1">
                          <a:solidFill>
                            <a:srgbClr val="FFFF00"/>
                          </a:solidFill>
                          <a:latin typeface="Cambria Math" panose="02040503050406030204" pitchFamily="18" charset="0"/>
                        </a:rPr>
                        <m:t>𝑇</m:t>
                      </m:r>
                      <m:r>
                        <a:rPr lang="en-US" sz="2800" i="1">
                          <a:solidFill>
                            <a:srgbClr val="FFFF00"/>
                          </a:solidFill>
                          <a:latin typeface="Cambria Math" panose="02040503050406030204" pitchFamily="18" charset="0"/>
                        </a:rPr>
                        <m:t>⇒8</m:t>
                      </m:r>
                      <m:r>
                        <a:rPr lang="en-US" sz="2800" i="1">
                          <a:solidFill>
                            <a:srgbClr val="FFFF00"/>
                          </a:solidFill>
                          <a:latin typeface="Cambria Math" panose="02040503050406030204" pitchFamily="18" charset="0"/>
                        </a:rPr>
                        <m:t>𝑇</m:t>
                      </m:r>
                    </m:oMath>
                  </m:oMathPara>
                </a14:m>
                <a:endParaRPr lang="en-US" sz="2800" i="1" dirty="0">
                  <a:solidFill>
                    <a:srgbClr val="FFFF00"/>
                  </a:solidFill>
                  <a:latin typeface="Cambria Math" panose="02040503050406030204" pitchFamily="18" charset="0"/>
                </a:endParaRPr>
              </a:p>
              <a:p>
                <a:pPr/>
                <a:br>
                  <a:rPr lang="en-US" sz="2800" i="1" dirty="0">
                    <a:solidFill>
                      <a:srgbClr val="FFFF00"/>
                    </a:solidFill>
                    <a:latin typeface="Cambria Math" panose="02040503050406030204" pitchFamily="18" charset="0"/>
                  </a:rPr>
                </a:br>
                <a14:m>
                  <m:oMathPara xmlns:m="http://schemas.openxmlformats.org/officeDocument/2006/math">
                    <m:oMathParaPr>
                      <m:jc m:val="left"/>
                    </m:oMathParaPr>
                    <m:oMath xmlns:m="http://schemas.openxmlformats.org/officeDocument/2006/math">
                      <m:r>
                        <m:rPr>
                          <m:aln/>
                        </m:rPr>
                        <a:rPr lang="en-US" sz="2800" i="1">
                          <a:solidFill>
                            <a:srgbClr val="FFFF00"/>
                          </a:solidFill>
                          <a:latin typeface="Cambria Math" panose="02040503050406030204" pitchFamily="18" charset="0"/>
                        </a:rPr>
                        <m:t>≈</m:t>
                      </m:r>
                      <m:r>
                        <m:rPr>
                          <m:nor/>
                        </m:rPr>
                        <a:rPr lang="en-US" sz="2800" i="0">
                          <a:solidFill>
                            <a:srgbClr val="FFFF00"/>
                          </a:solidFill>
                          <a:latin typeface="Cambria Math" panose="02040503050406030204" pitchFamily="18" charset="0"/>
                        </a:rPr>
                        <m:t>100,000</m:t>
                      </m:r>
                      <m:r>
                        <a:rPr lang="en-US" sz="2800" i="1">
                          <a:solidFill>
                            <a:srgbClr val="FFFF00"/>
                          </a:solidFill>
                          <a:latin typeface="Cambria Math" panose="02040503050406030204" pitchFamily="18" charset="0"/>
                        </a:rPr>
                        <m:t>×</m:t>
                      </m:r>
                      <m:r>
                        <m:rPr>
                          <m:nor/>
                        </m:rPr>
                        <a:rPr lang="en-US" sz="2800" i="0">
                          <a:solidFill>
                            <a:srgbClr val="FFFF00"/>
                          </a:solidFill>
                          <a:latin typeface="Cambria Math" panose="02040503050406030204" pitchFamily="18" charset="0"/>
                        </a:rPr>
                        <m:t>Earth</m:t>
                      </m:r>
                      <m:r>
                        <m:rPr>
                          <m:nor/>
                        </m:rPr>
                        <a:rPr lang="en-US" sz="2800" i="0">
                          <a:solidFill>
                            <a:srgbClr val="FFFF00"/>
                          </a:solidFill>
                          <a:latin typeface="Cambria Math" panose="02040503050406030204" pitchFamily="18" charset="0"/>
                        </a:rPr>
                        <m:t> </m:t>
                      </m:r>
                      <m:r>
                        <m:rPr>
                          <m:nor/>
                        </m:rPr>
                        <a:rPr lang="en-US" sz="2800" i="0">
                          <a:solidFill>
                            <a:srgbClr val="FFFF00"/>
                          </a:solidFill>
                          <a:latin typeface="Cambria Math" panose="02040503050406030204" pitchFamily="18" charset="0"/>
                        </a:rPr>
                        <m:t>field</m:t>
                      </m:r>
                    </m:oMath>
                  </m:oMathPara>
                </a14:m>
                <a:endParaRPr lang="en-US" sz="2800" dirty="0"/>
              </a:p>
            </p:txBody>
          </p:sp>
        </mc:Choice>
        <mc:Fallback>
          <p:sp>
            <p:nvSpPr>
              <p:cNvPr id="239621" name="Object 5"/>
              <p:cNvSpPr txBox="1">
                <a:spLocks noRot="1" noChangeAspect="1" noMove="1" noResize="1" noEditPoints="1" noAdjustHandles="1" noChangeArrowheads="1" noChangeShapeType="1" noTextEdit="1"/>
              </p:cNvSpPr>
              <p:nvPr/>
            </p:nvSpPr>
            <p:spPr bwMode="auto">
              <a:xfrm>
                <a:off x="221691" y="870809"/>
                <a:ext cx="5134863" cy="2460185"/>
              </a:xfrm>
              <a:prstGeom prst="rect">
                <a:avLst/>
              </a:prstGeom>
              <a:blipFill>
                <a:blip r:embed="rId5"/>
                <a:stretch>
                  <a:fillRect/>
                </a:stretch>
              </a:blipFill>
            </p:spPr>
            <p:txBody>
              <a:bodyPr/>
              <a:lstStyle/>
              <a:p>
                <a:r>
                  <a:rPr lang="en-US">
                    <a:noFill/>
                  </a:rPr>
                  <a:t> </a:t>
                </a:r>
              </a:p>
            </p:txBody>
          </p:sp>
        </mc:Fallback>
      </mc:AlternateContent>
      <p:sp>
        <p:nvSpPr>
          <p:cNvPr id="239622" name="Line 6"/>
          <p:cNvSpPr>
            <a:spLocks noChangeShapeType="1"/>
          </p:cNvSpPr>
          <p:nvPr/>
        </p:nvSpPr>
        <p:spPr bwMode="auto">
          <a:xfrm flipH="1" flipV="1">
            <a:off x="5915098" y="3228904"/>
            <a:ext cx="377161" cy="784552"/>
          </a:xfrm>
          <a:prstGeom prst="line">
            <a:avLst/>
          </a:prstGeom>
          <a:noFill/>
          <a:ln w="76200">
            <a:solidFill>
              <a:srgbClr val="FFFF00"/>
            </a:solidFill>
            <a:round/>
            <a:headEnd/>
            <a:tailEnd type="triangle" w="med" len="med"/>
          </a:ln>
          <a:effectLst/>
        </p:spPr>
        <p:txBody>
          <a:bodyPr/>
          <a:lstStyle/>
          <a:p>
            <a:endParaRPr lang="en-US" sz="1270"/>
          </a:p>
        </p:txBody>
      </p:sp>
      <p:sp>
        <p:nvSpPr>
          <p:cNvPr id="239623" name="Line 7"/>
          <p:cNvSpPr>
            <a:spLocks noChangeShapeType="1"/>
          </p:cNvSpPr>
          <p:nvPr/>
        </p:nvSpPr>
        <p:spPr bwMode="auto">
          <a:xfrm flipH="1" flipV="1">
            <a:off x="2491856" y="4567682"/>
            <a:ext cx="377161" cy="784552"/>
          </a:xfrm>
          <a:prstGeom prst="line">
            <a:avLst/>
          </a:prstGeom>
          <a:noFill/>
          <a:ln w="76200">
            <a:solidFill>
              <a:srgbClr val="FFFF00"/>
            </a:solidFill>
            <a:round/>
            <a:headEnd type="triangle" w="med" len="med"/>
            <a:tailEnd/>
          </a:ln>
          <a:effectLst/>
        </p:spPr>
        <p:txBody>
          <a:bodyPr/>
          <a:lstStyle/>
          <a:p>
            <a:endParaRPr lang="en-US" sz="1270"/>
          </a:p>
        </p:txBody>
      </p:sp>
      <p:sp>
        <p:nvSpPr>
          <p:cNvPr id="7" name="Date Placeholder 6"/>
          <p:cNvSpPr>
            <a:spLocks noGrp="1"/>
          </p:cNvSpPr>
          <p:nvPr>
            <p:ph type="dt" sz="half" idx="10"/>
          </p:nvPr>
        </p:nvSpPr>
        <p:spPr>
          <a:xfrm>
            <a:off x="5712" y="6680936"/>
            <a:ext cx="2283447" cy="207295"/>
          </a:xfrm>
          <a:prstGeom prst="rect">
            <a:avLst/>
          </a:prstGeom>
        </p:spPr>
        <p:txBody>
          <a:bodyPr/>
          <a:lstStyle/>
          <a:p>
            <a:r>
              <a:rPr lang="en-US"/>
              <a:t>May 27, 2025</a:t>
            </a:r>
            <a:endParaRPr lang="en-US" dirty="0"/>
          </a:p>
        </p:txBody>
      </p:sp>
      <p:sp>
        <p:nvSpPr>
          <p:cNvPr id="8" name="Slide Number Placeholder 7"/>
          <p:cNvSpPr>
            <a:spLocks noGrp="1"/>
          </p:cNvSpPr>
          <p:nvPr>
            <p:ph type="sldNum" sz="quarter" idx="11"/>
          </p:nvPr>
        </p:nvSpPr>
        <p:spPr>
          <a:xfrm>
            <a:off x="8761584" y="6680936"/>
            <a:ext cx="379537" cy="207295"/>
          </a:xfrm>
          <a:prstGeom prst="rect">
            <a:avLst/>
          </a:prstGeom>
        </p:spPr>
        <p:txBody>
          <a:bodyPr/>
          <a:lstStyle/>
          <a:p>
            <a:fld id="{89305C9B-2655-4149-B993-DE68C6C117C4}" type="slidenum">
              <a:rPr lang="en-US" smtClean="0"/>
              <a:pPr/>
              <a:t>16</a:t>
            </a:fld>
            <a:endParaRPr lang="en-US" dirty="0"/>
          </a:p>
        </p:txBody>
      </p:sp>
      <p:sp>
        <p:nvSpPr>
          <p:cNvPr id="9" name="Footer Placeholder 8"/>
          <p:cNvSpPr>
            <a:spLocks noGrp="1"/>
          </p:cNvSpPr>
          <p:nvPr>
            <p:ph type="ftr" sz="quarter" idx="12"/>
          </p:nvPr>
        </p:nvSpPr>
        <p:spPr>
          <a:xfrm>
            <a:off x="2297209" y="6680936"/>
            <a:ext cx="6448274" cy="207295"/>
          </a:xfrm>
          <a:prstGeom prst="rect">
            <a:avLst/>
          </a:prstGeom>
        </p:spPr>
        <p:txBody>
          <a:bodyPr/>
          <a:lstStyle/>
          <a:p>
            <a:r>
              <a:rPr lang="en-US"/>
              <a:t>PURSUE - FNAL   CMS and the LHC</a:t>
            </a:r>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9623"/>
                                        </p:tgtEl>
                                        <p:attrNameLst>
                                          <p:attrName>style.visibility</p:attrName>
                                        </p:attrNameLst>
                                      </p:cBhvr>
                                      <p:to>
                                        <p:strVal val="visible"/>
                                      </p:to>
                                    </p:set>
                                    <p:animEffect transition="in" filter="blinds(horizontal)">
                                      <p:cBhvr>
                                        <p:cTn id="7" dur="500"/>
                                        <p:tgtEl>
                                          <p:spTgt spid="23962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39622"/>
                                        </p:tgtEl>
                                        <p:attrNameLst>
                                          <p:attrName>style.visibility</p:attrName>
                                        </p:attrNameLst>
                                      </p:cBhvr>
                                      <p:to>
                                        <p:strVal val="visible"/>
                                      </p:to>
                                    </p:set>
                                    <p:animEffect transition="in" filter="blinds(horizontal)">
                                      <p:cBhvr>
                                        <p:cTn id="10" dur="500"/>
                                        <p:tgtEl>
                                          <p:spTgt spid="2396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22" grpId="0" animBg="1"/>
      <p:bldP spid="23962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2"/>
          <p:cNvSpPr>
            <a:spLocks noGrp="1" noChangeArrowheads="1"/>
          </p:cNvSpPr>
          <p:nvPr>
            <p:ph type="title"/>
          </p:nvPr>
        </p:nvSpPr>
        <p:spPr>
          <a:xfrm>
            <a:off x="669680" y="15312"/>
            <a:ext cx="7709308" cy="872365"/>
          </a:xfrm>
        </p:spPr>
        <p:txBody>
          <a:bodyPr/>
          <a:lstStyle/>
          <a:p>
            <a:pPr eaLnBrk="1" hangingPunct="1"/>
            <a:r>
              <a:rPr lang="en-US" dirty="0"/>
              <a:t>A BIG Step</a:t>
            </a:r>
          </a:p>
        </p:txBody>
      </p:sp>
      <p:sp>
        <p:nvSpPr>
          <p:cNvPr id="178179" name="Rectangle 3"/>
          <p:cNvSpPr>
            <a:spLocks noGrp="1" noChangeArrowheads="1"/>
          </p:cNvSpPr>
          <p:nvPr>
            <p:ph type="body" idx="1"/>
          </p:nvPr>
        </p:nvSpPr>
        <p:spPr>
          <a:xfrm>
            <a:off x="0" y="4933013"/>
            <a:ext cx="9084478" cy="1074035"/>
          </a:xfrm>
        </p:spPr>
        <p:txBody>
          <a:bodyPr/>
          <a:lstStyle/>
          <a:p>
            <a:pPr eaLnBrk="1" hangingPunct="1">
              <a:lnSpc>
                <a:spcPct val="90000"/>
              </a:lnSpc>
            </a:pPr>
            <a:r>
              <a:rPr lang="en-US" sz="3300" dirty="0"/>
              <a:t>LHC has the reach in Luminosity and Energy to</a:t>
            </a:r>
          </a:p>
          <a:p>
            <a:pPr lvl="1" eaLnBrk="1" hangingPunct="1">
              <a:lnSpc>
                <a:spcPct val="90000"/>
              </a:lnSpc>
            </a:pPr>
            <a:r>
              <a:rPr lang="en-US" sz="3200" dirty="0"/>
              <a:t>Find the </a:t>
            </a:r>
            <a:r>
              <a:rPr lang="en-US" sz="3200" dirty="0" err="1"/>
              <a:t>higgs</a:t>
            </a:r>
            <a:r>
              <a:rPr lang="en-US" sz="3200" dirty="0"/>
              <a:t>  </a:t>
            </a:r>
            <a:r>
              <a:rPr lang="en-US" sz="3200" dirty="0">
                <a:solidFill>
                  <a:srgbClr val="00FF00"/>
                </a:solidFill>
                <a:sym typeface="Wingdings" panose="05000000000000000000" pitchFamily="2" charset="2"/>
              </a:rPr>
              <a:t></a:t>
            </a:r>
            <a:endParaRPr lang="en-US" sz="3200" dirty="0">
              <a:solidFill>
                <a:srgbClr val="00FF00"/>
              </a:solidFill>
            </a:endParaRPr>
          </a:p>
          <a:p>
            <a:pPr lvl="1" eaLnBrk="1" hangingPunct="1">
              <a:lnSpc>
                <a:spcPct val="90000"/>
              </a:lnSpc>
            </a:pPr>
            <a:r>
              <a:rPr lang="en-US" sz="3200" dirty="0"/>
              <a:t>Find more</a:t>
            </a:r>
            <a:endParaRPr lang="en-US" sz="2900" dirty="0"/>
          </a:p>
        </p:txBody>
      </p:sp>
      <p:graphicFrame>
        <p:nvGraphicFramePr>
          <p:cNvPr id="3074" name="Object 4"/>
          <p:cNvGraphicFramePr>
            <a:graphicFrameLocks noChangeAspect="1"/>
          </p:cNvGraphicFramePr>
          <p:nvPr/>
        </p:nvGraphicFramePr>
        <p:xfrm>
          <a:off x="635810" y="815437"/>
          <a:ext cx="8380560" cy="3453472"/>
        </p:xfrm>
        <a:graphic>
          <a:graphicData uri="http://schemas.openxmlformats.org/presentationml/2006/ole">
            <mc:AlternateContent xmlns:mc="http://schemas.openxmlformats.org/markup-compatibility/2006">
              <mc:Choice xmlns:v="urn:schemas-microsoft-com:vml" Requires="v">
                <p:oleObj name="Chart" r:id="rId4" imgW="5486400" imgH="2047875" progId="Excel.Sheet.8">
                  <p:embed/>
                </p:oleObj>
              </mc:Choice>
              <mc:Fallback>
                <p:oleObj name="Chart" r:id="rId4" imgW="5486400" imgH="2047875" progId="Excel.Sheet.8">
                  <p:embed/>
                  <p:pic>
                    <p:nvPicPr>
                      <p:cNvPr id="0" name=""/>
                      <p:cNvPicPr>
                        <a:picLocks noRot="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810" y="815437"/>
                        <a:ext cx="8380560" cy="3453472"/>
                      </a:xfrm>
                      <a:prstGeom prst="rect">
                        <a:avLst/>
                      </a:prstGeom>
                      <a:noFill/>
                      <a:ln>
                        <a:noFill/>
                      </a:ln>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1">
                            <a:solidFill>
                              <a:srgbClr val="FFFFFF"/>
                            </a:solidFill>
                            <a:miter lim="800000"/>
                            <a:headEnd/>
                            <a:tailEnd/>
                          </a14:hiddenLine>
                        </a:ext>
                      </a:extLst>
                    </p:spPr>
                  </p:pic>
                </p:oleObj>
              </mc:Fallback>
            </mc:AlternateContent>
          </a:graphicData>
        </a:graphic>
      </p:graphicFrame>
      <p:sp>
        <p:nvSpPr>
          <p:cNvPr id="3079" name="Text Box 5"/>
          <p:cNvSpPr txBox="1">
            <a:spLocks noChangeArrowheads="1"/>
          </p:cNvSpPr>
          <p:nvPr/>
        </p:nvSpPr>
        <p:spPr bwMode="auto">
          <a:xfrm rot="-2324191">
            <a:off x="2765805" y="2001624"/>
            <a:ext cx="2127550" cy="367084"/>
          </a:xfrm>
          <a:prstGeom prst="rect">
            <a:avLst/>
          </a:prstGeom>
          <a:noFill/>
          <a:ln w="9525">
            <a:noFill/>
            <a:miter lim="800000"/>
            <a:headEnd/>
            <a:tailEnd/>
          </a:ln>
        </p:spPr>
        <p:txBody>
          <a:bodyPr wrap="none" lIns="91430" tIns="45715" rIns="91430" bIns="45715">
            <a:spAutoFit/>
          </a:bodyPr>
          <a:lstStyle/>
          <a:p>
            <a:pPr algn="l" defTabSz="914414" eaLnBrk="1" hangingPunct="1"/>
            <a:r>
              <a:rPr lang="en-US" sz="1800" b="1" i="1">
                <a:solidFill>
                  <a:srgbClr val="FF00FF"/>
                </a:solidFill>
                <a:latin typeface="Arial" charset="0"/>
              </a:rPr>
              <a:t>CLEO, B factories</a:t>
            </a:r>
          </a:p>
        </p:txBody>
      </p:sp>
      <p:sp>
        <p:nvSpPr>
          <p:cNvPr id="3080" name="Text Box 6"/>
          <p:cNvSpPr txBox="1">
            <a:spLocks noChangeArrowheads="1"/>
          </p:cNvSpPr>
          <p:nvPr/>
        </p:nvSpPr>
        <p:spPr bwMode="auto">
          <a:xfrm>
            <a:off x="4190413" y="2594717"/>
            <a:ext cx="746155" cy="644917"/>
          </a:xfrm>
          <a:prstGeom prst="rect">
            <a:avLst/>
          </a:prstGeom>
          <a:noFill/>
          <a:ln w="9525">
            <a:noFill/>
            <a:miter lim="800000"/>
            <a:headEnd/>
            <a:tailEnd/>
          </a:ln>
        </p:spPr>
        <p:txBody>
          <a:bodyPr wrap="none" lIns="91430" tIns="45715" rIns="91430" bIns="45715">
            <a:spAutoFit/>
          </a:bodyPr>
          <a:lstStyle/>
          <a:p>
            <a:pPr algn="l" defTabSz="914414" eaLnBrk="1" hangingPunct="1"/>
            <a:r>
              <a:rPr lang="en-US" sz="1800" b="1" i="1">
                <a:solidFill>
                  <a:schemeClr val="accent1"/>
                </a:solidFill>
                <a:latin typeface="Arial" charset="0"/>
              </a:rPr>
              <a:t>LEP</a:t>
            </a:r>
          </a:p>
          <a:p>
            <a:pPr algn="l" defTabSz="914414" eaLnBrk="1" hangingPunct="1"/>
            <a:r>
              <a:rPr lang="en-US" sz="1800" b="1" i="1">
                <a:solidFill>
                  <a:schemeClr val="accent1"/>
                </a:solidFill>
                <a:latin typeface="Arial" charset="0"/>
              </a:rPr>
              <a:t>RHIC</a:t>
            </a:r>
          </a:p>
        </p:txBody>
      </p:sp>
      <p:sp>
        <p:nvSpPr>
          <p:cNvPr id="3081" name="Line 7"/>
          <p:cNvSpPr>
            <a:spLocks noChangeShapeType="1"/>
          </p:cNvSpPr>
          <p:nvPr/>
        </p:nvSpPr>
        <p:spPr bwMode="auto">
          <a:xfrm>
            <a:off x="5123827" y="3110074"/>
            <a:ext cx="2026719" cy="0"/>
          </a:xfrm>
          <a:prstGeom prst="line">
            <a:avLst/>
          </a:prstGeom>
          <a:noFill/>
          <a:ln w="28575">
            <a:solidFill>
              <a:srgbClr val="FF0000"/>
            </a:solidFill>
            <a:round/>
            <a:headEnd/>
            <a:tailEnd type="triangle" w="med" len="med"/>
          </a:ln>
        </p:spPr>
        <p:txBody>
          <a:bodyPr lIns="82945" tIns="41473" rIns="82945" bIns="41473"/>
          <a:lstStyle/>
          <a:p>
            <a:endParaRPr lang="en-US"/>
          </a:p>
        </p:txBody>
      </p:sp>
      <p:sp>
        <p:nvSpPr>
          <p:cNvPr id="3082" name="Text Box 8"/>
          <p:cNvSpPr txBox="1">
            <a:spLocks noChangeArrowheads="1"/>
          </p:cNvSpPr>
          <p:nvPr/>
        </p:nvSpPr>
        <p:spPr bwMode="auto">
          <a:xfrm>
            <a:off x="5700008" y="3154700"/>
            <a:ext cx="774551" cy="369322"/>
          </a:xfrm>
          <a:prstGeom prst="rect">
            <a:avLst/>
          </a:prstGeom>
          <a:noFill/>
          <a:ln w="9525">
            <a:noFill/>
            <a:miter lim="800000"/>
            <a:headEnd/>
            <a:tailEnd/>
          </a:ln>
        </p:spPr>
        <p:txBody>
          <a:bodyPr wrap="none" lIns="91430" tIns="45715" rIns="91430" bIns="45715">
            <a:spAutoFit/>
          </a:bodyPr>
          <a:lstStyle/>
          <a:p>
            <a:pPr algn="l" defTabSz="914414" eaLnBrk="1" hangingPunct="1"/>
            <a:r>
              <a:rPr lang="en-US" sz="1800" b="1" i="1">
                <a:solidFill>
                  <a:srgbClr val="FF6600"/>
                </a:solidFill>
                <a:latin typeface="Arial" charset="0"/>
              </a:rPr>
              <a:t>SppS</a:t>
            </a:r>
          </a:p>
        </p:txBody>
      </p:sp>
      <p:sp>
        <p:nvSpPr>
          <p:cNvPr id="3083" name="Text Box 9"/>
          <p:cNvSpPr txBox="1">
            <a:spLocks noChangeArrowheads="1"/>
          </p:cNvSpPr>
          <p:nvPr/>
        </p:nvSpPr>
        <p:spPr bwMode="auto">
          <a:xfrm>
            <a:off x="6895585" y="2210358"/>
            <a:ext cx="1149482" cy="642038"/>
          </a:xfrm>
          <a:prstGeom prst="rect">
            <a:avLst/>
          </a:prstGeom>
          <a:noFill/>
          <a:ln w="9525">
            <a:noFill/>
            <a:miter lim="800000"/>
            <a:headEnd/>
            <a:tailEnd/>
          </a:ln>
        </p:spPr>
        <p:txBody>
          <a:bodyPr wrap="none" lIns="91430" tIns="45715" rIns="91430" bIns="45715">
            <a:spAutoFit/>
          </a:bodyPr>
          <a:lstStyle/>
          <a:p>
            <a:pPr algn="l" defTabSz="914414" eaLnBrk="1" hangingPunct="1"/>
            <a:r>
              <a:rPr lang="en-US" sz="1800" b="1" i="1">
                <a:solidFill>
                  <a:srgbClr val="CC00CC"/>
                </a:solidFill>
                <a:latin typeface="Arial" charset="0"/>
              </a:rPr>
              <a:t>Tevatron</a:t>
            </a:r>
          </a:p>
          <a:p>
            <a:pPr algn="l" defTabSz="914414" eaLnBrk="1" hangingPunct="1"/>
            <a:r>
              <a:rPr lang="en-US" sz="1800" b="1" i="1">
                <a:solidFill>
                  <a:srgbClr val="CC00CC"/>
                </a:solidFill>
                <a:latin typeface="Arial" charset="0"/>
              </a:rPr>
              <a:t>HERA</a:t>
            </a:r>
          </a:p>
        </p:txBody>
      </p:sp>
      <p:sp>
        <p:nvSpPr>
          <p:cNvPr id="178186" name="Text Box 10"/>
          <p:cNvSpPr txBox="1">
            <a:spLocks noChangeArrowheads="1"/>
          </p:cNvSpPr>
          <p:nvPr/>
        </p:nvSpPr>
        <p:spPr bwMode="auto">
          <a:xfrm>
            <a:off x="7270103" y="1071676"/>
            <a:ext cx="1140839" cy="518237"/>
          </a:xfrm>
          <a:prstGeom prst="rect">
            <a:avLst/>
          </a:prstGeom>
          <a:noFill/>
          <a:ln w="9525">
            <a:noFill/>
            <a:miter lim="800000"/>
            <a:headEnd/>
            <a:tailEnd/>
          </a:ln>
        </p:spPr>
        <p:txBody>
          <a:bodyPr lIns="91430" tIns="45715" rIns="91430" bIns="45715">
            <a:spAutoFit/>
          </a:bodyPr>
          <a:lstStyle/>
          <a:p>
            <a:pPr algn="l" defTabSz="914414" eaLnBrk="1" hangingPunct="1"/>
            <a:r>
              <a:rPr lang="en-US" sz="2800" b="1" i="1">
                <a:solidFill>
                  <a:srgbClr val="FF0000"/>
                </a:solidFill>
                <a:latin typeface="Arial" charset="0"/>
              </a:rPr>
              <a:t>LHC</a:t>
            </a:r>
            <a:endParaRPr lang="en-US" sz="3600" b="1" i="1">
              <a:solidFill>
                <a:srgbClr val="FF0000"/>
              </a:solidFill>
              <a:latin typeface="Arial" charset="0"/>
            </a:endParaRPr>
          </a:p>
        </p:txBody>
      </p:sp>
      <mc:AlternateContent xmlns:mc="http://schemas.openxmlformats.org/markup-compatibility/2006" xmlns:a14="http://schemas.microsoft.com/office/drawing/2010/main">
        <mc:Choice Requires="a14">
          <p:sp>
            <p:nvSpPr>
              <p:cNvPr id="3075" name="Object 11"/>
              <p:cNvSpPr txBox="1"/>
              <p:nvPr/>
            </p:nvSpPr>
            <p:spPr bwMode="auto">
              <a:xfrm>
                <a:off x="1565907" y="952194"/>
                <a:ext cx="2515032" cy="508160"/>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r>
                        <m:rPr>
                          <m:nor/>
                        </m:rPr>
                        <a:rPr lang="en-US" i="0">
                          <a:solidFill>
                            <a:srgbClr val="000000"/>
                          </a:solidFill>
                          <a:latin typeface="Cambria Math" panose="02040503050406030204" pitchFamily="18" charset="0"/>
                        </a:rPr>
                        <m:t>Luminosity</m:t>
                      </m:r>
                      <m:r>
                        <m:rPr>
                          <m:nor/>
                        </m:rPr>
                        <a:rPr lang="en-US" i="0">
                          <a:solidFill>
                            <a:srgbClr val="000000"/>
                          </a:solidFill>
                          <a:latin typeface="Cambria Math" panose="02040503050406030204" pitchFamily="18" charset="0"/>
                        </a:rPr>
                        <m:t> </m:t>
                      </m:r>
                      <m:d>
                        <m:dPr>
                          <m:begChr m:val="["/>
                          <m:endChr m:val="]"/>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𝜇</m:t>
                          </m:r>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𝑏</m:t>
                              </m:r>
                            </m:e>
                            <m:sup>
                              <m:r>
                                <a:rPr lang="en-US" i="1">
                                  <a:solidFill>
                                    <a:srgbClr val="000000"/>
                                  </a:solidFill>
                                  <a:latin typeface="Cambria Math" panose="02040503050406030204" pitchFamily="18" charset="0"/>
                                </a:rPr>
                                <m:t>−1</m:t>
                              </m:r>
                            </m:sup>
                          </m:sSup>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𝑠</m:t>
                              </m:r>
                            </m:e>
                            <m:sup>
                              <m:r>
                                <a:rPr lang="en-US" i="1">
                                  <a:solidFill>
                                    <a:srgbClr val="000000"/>
                                  </a:solidFill>
                                  <a:latin typeface="Cambria Math" panose="02040503050406030204" pitchFamily="18" charset="0"/>
                                </a:rPr>
                                <m:t>−1</m:t>
                              </m:r>
                            </m:sup>
                          </m:sSup>
                        </m:e>
                      </m:d>
                    </m:oMath>
                  </m:oMathPara>
                </a14:m>
                <a:endParaRPr lang="en-US"/>
              </a:p>
            </p:txBody>
          </p:sp>
        </mc:Choice>
        <mc:Fallback xmlns="">
          <p:sp>
            <p:nvSpPr>
              <p:cNvPr id="3075" name="Object 11"/>
              <p:cNvSpPr txBox="1">
                <a:spLocks noRot="1" noChangeAspect="1" noMove="1" noResize="1" noEditPoints="1" noAdjustHandles="1" noChangeArrowheads="1" noChangeShapeType="1" noTextEdit="1"/>
              </p:cNvSpPr>
              <p:nvPr/>
            </p:nvSpPr>
            <p:spPr bwMode="auto">
              <a:xfrm>
                <a:off x="1565907" y="952194"/>
                <a:ext cx="2515032" cy="50816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76" name="Object 12"/>
              <p:cNvSpPr txBox="1"/>
              <p:nvPr/>
            </p:nvSpPr>
            <p:spPr bwMode="auto">
              <a:xfrm>
                <a:off x="6780349" y="3727639"/>
                <a:ext cx="1453418" cy="462095"/>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m:rPr>
                              <m:nor/>
                            </m:rPr>
                            <a:rPr lang="en-US" i="0">
                              <a:solidFill>
                                <a:srgbClr val="000000"/>
                              </a:solidFill>
                              <a:latin typeface="Cambria Math" panose="02040503050406030204" pitchFamily="18" charset="0"/>
                            </a:rPr>
                            <m:t>beam</m:t>
                          </m:r>
                        </m:sub>
                      </m:sSub>
                      <m:r>
                        <a:rPr lang="en-US" i="0">
                          <a:solidFill>
                            <a:srgbClr val="000000"/>
                          </a:solidFill>
                          <a:latin typeface="Cambria Math" panose="02040503050406030204" pitchFamily="18" charset="0"/>
                        </a:rPr>
                        <m:t> </m:t>
                      </m:r>
                      <m:d>
                        <m:dPr>
                          <m:begChr m:val="["/>
                          <m:endChr m:val="]"/>
                          <m:ctrlPr>
                            <a:rPr lang="en-US" i="1">
                              <a:solidFill>
                                <a:srgbClr val="000000"/>
                              </a:solidFill>
                              <a:latin typeface="Cambria Math" panose="02040503050406030204" pitchFamily="18" charset="0"/>
                            </a:rPr>
                          </m:ctrlPr>
                        </m:dPr>
                        <m:e>
                          <m:r>
                            <m:rPr>
                              <m:nor/>
                            </m:rPr>
                            <a:rPr lang="en-US" i="0">
                              <a:solidFill>
                                <a:srgbClr val="000000"/>
                              </a:solidFill>
                              <a:latin typeface="Cambria Math" panose="02040503050406030204" pitchFamily="18" charset="0"/>
                            </a:rPr>
                            <m:t>GeV</m:t>
                          </m:r>
                        </m:e>
                      </m:d>
                    </m:oMath>
                  </m:oMathPara>
                </a14:m>
                <a:endParaRPr lang="en-US"/>
              </a:p>
            </p:txBody>
          </p:sp>
        </mc:Choice>
        <mc:Fallback xmlns="">
          <p:sp>
            <p:nvSpPr>
              <p:cNvPr id="3076" name="Object 12"/>
              <p:cNvSpPr txBox="1">
                <a:spLocks noRot="1" noChangeAspect="1" noMove="1" noResize="1" noEditPoints="1" noAdjustHandles="1" noChangeArrowheads="1" noChangeShapeType="1" noTextEdit="1"/>
              </p:cNvSpPr>
              <p:nvPr/>
            </p:nvSpPr>
            <p:spPr bwMode="auto">
              <a:xfrm>
                <a:off x="6780349" y="3727639"/>
                <a:ext cx="1453418" cy="462095"/>
              </a:xfrm>
              <a:prstGeom prst="rect">
                <a:avLst/>
              </a:prstGeom>
              <a:blipFill>
                <a:blip r:embed="rId7"/>
                <a:stretch>
                  <a:fillRect/>
                </a:stretch>
              </a:blipFill>
            </p:spPr>
            <p:txBody>
              <a:bodyPr/>
              <a:lstStyle/>
              <a:p>
                <a:r>
                  <a:rPr lang="en-US">
                    <a:noFill/>
                  </a:rPr>
                  <a:t> </a:t>
                </a:r>
              </a:p>
            </p:txBody>
          </p:sp>
        </mc:Fallback>
      </mc:AlternateContent>
      <p:sp>
        <p:nvSpPr>
          <p:cNvPr id="3085" name="Text Box 13"/>
          <p:cNvSpPr txBox="1">
            <a:spLocks noChangeArrowheads="1"/>
          </p:cNvSpPr>
          <p:nvPr/>
        </p:nvSpPr>
        <p:spPr bwMode="auto">
          <a:xfrm>
            <a:off x="3769801" y="3161898"/>
            <a:ext cx="643883" cy="368524"/>
          </a:xfrm>
          <a:prstGeom prst="rect">
            <a:avLst/>
          </a:prstGeom>
          <a:noFill/>
          <a:ln w="9525">
            <a:noFill/>
            <a:miter lim="800000"/>
            <a:headEnd/>
            <a:tailEnd/>
          </a:ln>
        </p:spPr>
        <p:txBody>
          <a:bodyPr wrap="none" lIns="91430" tIns="45715" rIns="91430" bIns="45715">
            <a:spAutoFit/>
          </a:bodyPr>
          <a:lstStyle/>
          <a:p>
            <a:pPr algn="l" defTabSz="914414" eaLnBrk="1" hangingPunct="1"/>
            <a:r>
              <a:rPr lang="en-US" sz="1800" b="1" i="1">
                <a:solidFill>
                  <a:srgbClr val="FF33CC"/>
                </a:solidFill>
                <a:latin typeface="Arial" charset="0"/>
              </a:rPr>
              <a:t>SLC</a:t>
            </a:r>
          </a:p>
        </p:txBody>
      </p:sp>
      <p:sp>
        <p:nvSpPr>
          <p:cNvPr id="3086" name="Text Box 14"/>
          <p:cNvSpPr txBox="1">
            <a:spLocks noChangeArrowheads="1"/>
          </p:cNvSpPr>
          <p:nvPr/>
        </p:nvSpPr>
        <p:spPr bwMode="auto">
          <a:xfrm>
            <a:off x="5374466" y="1971393"/>
            <a:ext cx="553134" cy="368524"/>
          </a:xfrm>
          <a:prstGeom prst="rect">
            <a:avLst/>
          </a:prstGeom>
          <a:noFill/>
          <a:ln w="9525">
            <a:noFill/>
            <a:miter lim="800000"/>
            <a:headEnd/>
            <a:tailEnd/>
          </a:ln>
        </p:spPr>
        <p:txBody>
          <a:bodyPr wrap="none" lIns="91430" tIns="45715" rIns="91430" bIns="45715">
            <a:spAutoFit/>
          </a:bodyPr>
          <a:lstStyle/>
          <a:p>
            <a:pPr algn="l" defTabSz="914414" eaLnBrk="1" hangingPunct="1"/>
            <a:r>
              <a:rPr lang="en-US" sz="1800" b="1" i="1">
                <a:solidFill>
                  <a:schemeClr val="accent2"/>
                </a:solidFill>
                <a:latin typeface="Arial" charset="0"/>
              </a:rPr>
              <a:t>ILC</a:t>
            </a:r>
          </a:p>
        </p:txBody>
      </p:sp>
      <p:sp>
        <p:nvSpPr>
          <p:cNvPr id="178192" name="Rectangle 16"/>
          <p:cNvSpPr>
            <a:spLocks noChangeArrowheads="1"/>
          </p:cNvSpPr>
          <p:nvPr/>
        </p:nvSpPr>
        <p:spPr bwMode="auto">
          <a:xfrm>
            <a:off x="8037866" y="1487705"/>
            <a:ext cx="704381" cy="2252891"/>
          </a:xfrm>
          <a:prstGeom prst="rect">
            <a:avLst/>
          </a:prstGeom>
          <a:solidFill>
            <a:schemeClr val="bg1"/>
          </a:solidFill>
          <a:ln w="9525">
            <a:noFill/>
            <a:miter lim="800000"/>
            <a:headEnd/>
            <a:tailEnd/>
          </a:ln>
        </p:spPr>
        <p:txBody>
          <a:bodyPr wrap="none" lIns="82945" tIns="41473" rIns="82945" bIns="41473" anchor="ctr"/>
          <a:lstStyle/>
          <a:p>
            <a:endParaRPr lang="en-US"/>
          </a:p>
        </p:txBody>
      </p:sp>
      <p:sp>
        <p:nvSpPr>
          <p:cNvPr id="16" name="Date Placeholder 15"/>
          <p:cNvSpPr>
            <a:spLocks noGrp="1"/>
          </p:cNvSpPr>
          <p:nvPr>
            <p:ph type="dt" sz="half" idx="10"/>
          </p:nvPr>
        </p:nvSpPr>
        <p:spPr/>
        <p:txBody>
          <a:bodyPr/>
          <a:lstStyle/>
          <a:p>
            <a:r>
              <a:rPr lang="en-US"/>
              <a:t>May 27, 2025</a:t>
            </a:r>
            <a:endParaRPr lang="en-US" dirty="0"/>
          </a:p>
        </p:txBody>
      </p:sp>
      <p:sp>
        <p:nvSpPr>
          <p:cNvPr id="17" name="Slide Number Placeholder 16"/>
          <p:cNvSpPr>
            <a:spLocks noGrp="1"/>
          </p:cNvSpPr>
          <p:nvPr>
            <p:ph type="sldNum" sz="quarter" idx="11"/>
          </p:nvPr>
        </p:nvSpPr>
        <p:spPr/>
        <p:txBody>
          <a:bodyPr/>
          <a:lstStyle/>
          <a:p>
            <a:fld id="{8A7F0B31-3059-45DE-9B5A-A019F848CFB0}" type="slidenum">
              <a:rPr lang="en-US" smtClean="0"/>
              <a:pPr/>
              <a:t>17</a:t>
            </a:fld>
            <a:endParaRPr lang="en-US" dirty="0"/>
          </a:p>
        </p:txBody>
      </p:sp>
      <p:sp>
        <p:nvSpPr>
          <p:cNvPr id="18" name="Footer Placeholder 17"/>
          <p:cNvSpPr>
            <a:spLocks noGrp="1"/>
          </p:cNvSpPr>
          <p:nvPr>
            <p:ph type="ftr" sz="quarter" idx="12"/>
          </p:nvPr>
        </p:nvSpPr>
        <p:spPr/>
        <p:txBody>
          <a:bodyPr/>
          <a:lstStyle/>
          <a:p>
            <a:r>
              <a:rPr lang="en-US"/>
              <a:t>PURSUE - FNAL   CMS and the LHC</a:t>
            </a:r>
            <a:endParaRPr lang="en-US" dirty="0"/>
          </a:p>
        </p:txBody>
      </p:sp>
      <p:sp useBgFill="1">
        <p:nvSpPr>
          <p:cNvPr id="19" name="TextBox 18"/>
          <p:cNvSpPr txBox="1"/>
          <p:nvPr/>
        </p:nvSpPr>
        <p:spPr>
          <a:xfrm>
            <a:off x="570356" y="3713689"/>
            <a:ext cx="8394106" cy="530275"/>
          </a:xfrm>
          <a:prstGeom prst="rect">
            <a:avLst/>
          </a:prstGeom>
        </p:spPr>
        <p:txBody>
          <a:bodyPr wrap="square" lIns="82945" tIns="41473" rIns="82945" bIns="41473" rtlCol="0">
            <a:spAutoFit/>
          </a:bodyPr>
          <a:lstStyle/>
          <a:p>
            <a:pPr algn="ctr"/>
            <a:r>
              <a:rPr lang="en-US" sz="2900" dirty="0"/>
              <a:t>More Chance of making Heavy things	 </a:t>
            </a:r>
          </a:p>
        </p:txBody>
      </p:sp>
      <p:cxnSp>
        <p:nvCxnSpPr>
          <p:cNvPr id="21" name="Straight Arrow Connector 20"/>
          <p:cNvCxnSpPr/>
          <p:nvPr/>
        </p:nvCxnSpPr>
        <p:spPr bwMode="auto">
          <a:xfrm>
            <a:off x="7553965" y="4017188"/>
            <a:ext cx="923986" cy="1440"/>
          </a:xfrm>
          <a:prstGeom prst="straightConnector1">
            <a:avLst/>
          </a:prstGeom>
          <a:solidFill>
            <a:srgbClr val="00B8FF"/>
          </a:solidFill>
          <a:ln w="50800" cap="flat" cmpd="sng" algn="ctr">
            <a:solidFill>
              <a:schemeClr val="bg1"/>
            </a:solidFill>
            <a:prstDash val="solid"/>
            <a:round/>
            <a:headEnd type="none" w="med" len="med"/>
            <a:tailEnd type="triangle"/>
          </a:ln>
          <a:effectLst/>
        </p:spPr>
      </p:cxnSp>
      <p:sp useBgFill="1">
        <p:nvSpPr>
          <p:cNvPr id="23" name="TextBox 22"/>
          <p:cNvSpPr txBox="1"/>
          <p:nvPr/>
        </p:nvSpPr>
        <p:spPr>
          <a:xfrm rot="16200000">
            <a:off x="-1340518" y="2364891"/>
            <a:ext cx="3995939" cy="977438"/>
          </a:xfrm>
          <a:prstGeom prst="rect">
            <a:avLst/>
          </a:prstGeom>
        </p:spPr>
        <p:txBody>
          <a:bodyPr wrap="square" lIns="82945" tIns="41473" rIns="82945" bIns="41473" rtlCol="0">
            <a:spAutoFit/>
          </a:bodyPr>
          <a:lstStyle/>
          <a:p>
            <a:pPr algn="l"/>
            <a:r>
              <a:rPr lang="en-US" sz="2900" dirty="0"/>
              <a:t>More Chance of</a:t>
            </a:r>
          </a:p>
          <a:p>
            <a:pPr algn="l"/>
            <a:r>
              <a:rPr lang="en-US" sz="2900" dirty="0"/>
              <a:t>making Rare things</a:t>
            </a:r>
          </a:p>
        </p:txBody>
      </p:sp>
      <p:cxnSp>
        <p:nvCxnSpPr>
          <p:cNvPr id="24" name="Straight Arrow Connector 23"/>
          <p:cNvCxnSpPr/>
          <p:nvPr/>
        </p:nvCxnSpPr>
        <p:spPr bwMode="auto">
          <a:xfrm rot="16200000">
            <a:off x="230037" y="1382767"/>
            <a:ext cx="923405" cy="1441"/>
          </a:xfrm>
          <a:prstGeom prst="straightConnector1">
            <a:avLst/>
          </a:prstGeom>
          <a:solidFill>
            <a:srgbClr val="00B8FF"/>
          </a:solidFill>
          <a:ln w="50800" cap="flat" cmpd="sng" algn="ctr">
            <a:solidFill>
              <a:schemeClr val="bg1"/>
            </a:solidFill>
            <a:prstDash val="solid"/>
            <a:round/>
            <a:headEnd type="none" w="med" len="med"/>
            <a:tailEnd type="triangle"/>
          </a:ln>
          <a:effectLst/>
        </p:spPr>
      </p:cxnSp>
    </p:spTree>
    <p:custDataLst>
      <p:tags r:id="rId1"/>
    </p:custDataLst>
    <p:extLst>
      <p:ext uri="{BB962C8B-B14F-4D97-AF65-F5344CB8AC3E}">
        <p14:creationId xmlns:p14="http://schemas.microsoft.com/office/powerpoint/2010/main" val="3349984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left)">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par>
                                <p:cTn id="16" presetID="22" presetClass="entr" presetSubtype="4"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down)">
                                      <p:cBhvr>
                                        <p:cTn id="18" dur="500"/>
                                        <p:tgtEl>
                                          <p:spTgt spid="24"/>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8186"/>
                                        </p:tgtEl>
                                        <p:attrNameLst>
                                          <p:attrName>style.visibility</p:attrName>
                                        </p:attrNameLst>
                                      </p:cBhvr>
                                      <p:to>
                                        <p:strVal val="visible"/>
                                      </p:to>
                                    </p:set>
                                  </p:childTnLst>
                                </p:cTn>
                              </p:par>
                              <p:par>
                                <p:cTn id="23" presetID="3" presetClass="exit" presetSubtype="10" fill="hold" nodeType="withEffect">
                                  <p:stCondLst>
                                    <p:cond delay="0"/>
                                  </p:stCondLst>
                                  <p:childTnLst>
                                    <p:animEffect transition="out" filter="blinds(horizontal)">
                                      <p:cBhvr>
                                        <p:cTn id="24" dur="500"/>
                                        <p:tgtEl>
                                          <p:spTgt spid="178192"/>
                                        </p:tgtEl>
                                      </p:cBhvr>
                                    </p:animEffect>
                                    <p:set>
                                      <p:cBhvr>
                                        <p:cTn id="25" dur="1" fill="hold">
                                          <p:stCondLst>
                                            <p:cond delay="499"/>
                                          </p:stCondLst>
                                        </p:cTn>
                                        <p:tgtEl>
                                          <p:spTgt spid="178192"/>
                                        </p:tgtEl>
                                        <p:attrNameLst>
                                          <p:attrName>style.visibility</p:attrName>
                                        </p:attrNameLst>
                                      </p:cBhvr>
                                      <p:to>
                                        <p:strVal val="hidden"/>
                                      </p:to>
                                    </p:set>
                                  </p:childTnLst>
                                </p:cTn>
                              </p:par>
                              <p:par>
                                <p:cTn id="26" presetID="1" presetClass="entr" presetSubtype="0" fill="hold" grpId="0" nodeType="withEffect">
                                  <p:stCondLst>
                                    <p:cond delay="0"/>
                                  </p:stCondLst>
                                  <p:childTnLst>
                                    <p:set>
                                      <p:cBhvr>
                                        <p:cTn id="27" dur="1" fill="hold">
                                          <p:stCondLst>
                                            <p:cond delay="0"/>
                                          </p:stCondLst>
                                        </p:cTn>
                                        <p:tgtEl>
                                          <p:spTgt spid="178179">
                                            <p:txEl>
                                              <p:pRg st="0" end="0"/>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78179">
                                            <p:txEl>
                                              <p:pRg st="1" end="1"/>
                                            </p:txEl>
                                          </p:spTgt>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781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9" grpId="0" build="p"/>
      <p:bldP spid="19" grpId="0" animBg="1"/>
      <p:bldP spid="2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0983" y="2942203"/>
            <a:ext cx="7704453" cy="872365"/>
          </a:xfrm>
        </p:spPr>
        <p:txBody>
          <a:bodyPr/>
          <a:lstStyle/>
          <a:p>
            <a:r>
              <a:rPr lang="en-US" dirty="0"/>
              <a:t>The detector</a:t>
            </a:r>
          </a:p>
        </p:txBody>
      </p:sp>
      <p:sp>
        <p:nvSpPr>
          <p:cNvPr id="4" name="Date Placeholder 3"/>
          <p:cNvSpPr>
            <a:spLocks noGrp="1"/>
          </p:cNvSpPr>
          <p:nvPr>
            <p:ph type="dt" sz="half" idx="10"/>
          </p:nvPr>
        </p:nvSpPr>
        <p:spPr/>
        <p:txBody>
          <a:bodyPr/>
          <a:lstStyle/>
          <a:p>
            <a:r>
              <a:rPr lang="en-US"/>
              <a:t>May 27, 2025</a:t>
            </a:r>
            <a:endParaRPr lang="en-US" dirty="0"/>
          </a:p>
        </p:txBody>
      </p:sp>
      <p:sp>
        <p:nvSpPr>
          <p:cNvPr id="5" name="Slide Number Placeholder 4"/>
          <p:cNvSpPr>
            <a:spLocks noGrp="1"/>
          </p:cNvSpPr>
          <p:nvPr>
            <p:ph type="sldNum" sz="quarter" idx="11"/>
          </p:nvPr>
        </p:nvSpPr>
        <p:spPr/>
        <p:txBody>
          <a:bodyPr/>
          <a:lstStyle/>
          <a:p>
            <a:fld id="{8A7F0B31-3059-45DE-9B5A-A019F848CFB0}" type="slidenum">
              <a:rPr lang="en-US" smtClean="0"/>
              <a:pPr/>
              <a:t>18</a:t>
            </a:fld>
            <a:endParaRPr lang="en-US" dirty="0"/>
          </a:p>
        </p:txBody>
      </p:sp>
      <p:sp>
        <p:nvSpPr>
          <p:cNvPr id="6" name="Footer Placeholder 5"/>
          <p:cNvSpPr>
            <a:spLocks noGrp="1"/>
          </p:cNvSpPr>
          <p:nvPr>
            <p:ph type="ftr" sz="quarter" idx="12"/>
          </p:nvPr>
        </p:nvSpPr>
        <p:spPr/>
        <p:txBody>
          <a:bodyPr/>
          <a:lstStyle/>
          <a:p>
            <a:r>
              <a:rPr lang="en-US"/>
              <a:t>PURSUE - FNAL   CMS and the LHC</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detector?</a:t>
            </a:r>
          </a:p>
        </p:txBody>
      </p:sp>
      <p:sp>
        <p:nvSpPr>
          <p:cNvPr id="3" name="Content Placeholder 2"/>
          <p:cNvSpPr>
            <a:spLocks noGrp="1"/>
          </p:cNvSpPr>
          <p:nvPr>
            <p:ph idx="1"/>
          </p:nvPr>
        </p:nvSpPr>
        <p:spPr>
          <a:xfrm>
            <a:off x="405324" y="1020639"/>
            <a:ext cx="8298987" cy="5562408"/>
          </a:xfrm>
        </p:spPr>
        <p:txBody>
          <a:bodyPr/>
          <a:lstStyle/>
          <a:p>
            <a:r>
              <a:rPr lang="en-US" dirty="0"/>
              <a:t>Many synchronous cameras looking at same event</a:t>
            </a:r>
          </a:p>
          <a:p>
            <a:endParaRPr lang="en-US" dirty="0"/>
          </a:p>
          <a:p>
            <a:endParaRPr lang="en-US" dirty="0"/>
          </a:p>
          <a:p>
            <a:endParaRPr lang="en-US" dirty="0"/>
          </a:p>
          <a:p>
            <a:endParaRPr lang="en-US" dirty="0"/>
          </a:p>
          <a:p>
            <a:pPr>
              <a:buNone/>
            </a:pPr>
            <a:endParaRPr lang="en-US" dirty="0"/>
          </a:p>
          <a:p>
            <a:r>
              <a:rPr lang="en-US" dirty="0"/>
              <a:t>Rather complicated </a:t>
            </a:r>
          </a:p>
          <a:p>
            <a:pPr lvl="1"/>
            <a:r>
              <a:rPr lang="en-US" dirty="0"/>
              <a:t>~ 100 “</a:t>
            </a:r>
            <a:r>
              <a:rPr lang="en-US" dirty="0" err="1"/>
              <a:t>Mpix</a:t>
            </a:r>
            <a:r>
              <a:rPr lang="en-US" dirty="0"/>
              <a:t>”</a:t>
            </a:r>
          </a:p>
          <a:p>
            <a:pPr lvl="1"/>
            <a:r>
              <a:rPr lang="en-US" dirty="0"/>
              <a:t>40 MHz shutter speed</a:t>
            </a:r>
          </a:p>
          <a:p>
            <a:pPr lvl="2"/>
            <a:r>
              <a:rPr lang="en-US" dirty="0"/>
              <a:t>Real-time filtering</a:t>
            </a:r>
          </a:p>
        </p:txBody>
      </p:sp>
      <p:sp>
        <p:nvSpPr>
          <p:cNvPr id="10" name="Date Placeholder 9"/>
          <p:cNvSpPr>
            <a:spLocks noGrp="1"/>
          </p:cNvSpPr>
          <p:nvPr>
            <p:ph type="dt" sz="half" idx="10"/>
          </p:nvPr>
        </p:nvSpPr>
        <p:spPr/>
        <p:txBody>
          <a:bodyPr/>
          <a:lstStyle/>
          <a:p>
            <a:r>
              <a:rPr lang="en-US"/>
              <a:t>May 27, 2025</a:t>
            </a:r>
            <a:endParaRPr lang="en-US" dirty="0"/>
          </a:p>
        </p:txBody>
      </p:sp>
      <p:sp>
        <p:nvSpPr>
          <p:cNvPr id="11" name="Slide Number Placeholder 10"/>
          <p:cNvSpPr>
            <a:spLocks noGrp="1"/>
          </p:cNvSpPr>
          <p:nvPr>
            <p:ph type="sldNum" sz="quarter" idx="11"/>
          </p:nvPr>
        </p:nvSpPr>
        <p:spPr/>
        <p:txBody>
          <a:bodyPr/>
          <a:lstStyle/>
          <a:p>
            <a:fld id="{8A7F0B31-3059-45DE-9B5A-A019F848CFB0}" type="slidenum">
              <a:rPr lang="en-US" smtClean="0"/>
              <a:pPr/>
              <a:t>19</a:t>
            </a:fld>
            <a:endParaRPr lang="en-US" dirty="0"/>
          </a:p>
        </p:txBody>
      </p:sp>
      <p:sp>
        <p:nvSpPr>
          <p:cNvPr id="12" name="Footer Placeholder 11"/>
          <p:cNvSpPr>
            <a:spLocks noGrp="1"/>
          </p:cNvSpPr>
          <p:nvPr>
            <p:ph type="ftr" sz="quarter" idx="12"/>
          </p:nvPr>
        </p:nvSpPr>
        <p:spPr/>
        <p:txBody>
          <a:bodyPr/>
          <a:lstStyle/>
          <a:p>
            <a:r>
              <a:rPr lang="en-US"/>
              <a:t>PURSUE - FNAL   CMS and the LHC</a:t>
            </a:r>
            <a:endParaRPr lang="en-US" dirty="0"/>
          </a:p>
        </p:txBody>
      </p:sp>
      <p:pic>
        <p:nvPicPr>
          <p:cNvPr id="293890" name="Picture 2">
            <a:extLst>
              <a:ext uri="{FF2B5EF4-FFF2-40B4-BE49-F238E27FC236}">
                <a16:creationId xmlns:a16="http://schemas.microsoft.com/office/drawing/2014/main" id="{D7DE85FE-FE46-49DB-ADA9-B0899E4DC45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388" t="10953" r="19116" b="27095"/>
          <a:stretch/>
        </p:blipFill>
        <p:spPr bwMode="auto">
          <a:xfrm>
            <a:off x="51662" y="1660255"/>
            <a:ext cx="3018851" cy="224212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a:extLst>
              <a:ext uri="{FF2B5EF4-FFF2-40B4-BE49-F238E27FC236}">
                <a16:creationId xmlns:a16="http://schemas.microsoft.com/office/drawing/2014/main" id="{22E25FA3-BE70-43C9-9F9E-9C0347E7D417}"/>
              </a:ext>
            </a:extLst>
          </p:cNvPr>
          <p:cNvPicPr>
            <a:picLocks noChangeAspect="1" noChangeArrowheads="1"/>
          </p:cNvPicPr>
          <p:nvPr/>
        </p:nvPicPr>
        <p:blipFill rotWithShape="1">
          <a:blip r:embed="rId4">
            <a:duotone>
              <a:prstClr val="black"/>
              <a:schemeClr val="accent2">
                <a:tint val="45000"/>
                <a:satMod val="400000"/>
              </a:schemeClr>
            </a:duotone>
            <a:extLst>
              <a:ext uri="{BEBA8EAE-BF5A-486C-A8C5-ECC9F3942E4B}">
                <a14:imgProps xmlns:a14="http://schemas.microsoft.com/office/drawing/2010/main">
                  <a14:imgLayer r:embed="rId5">
                    <a14:imgEffect>
                      <a14:saturation sat="97000"/>
                    </a14:imgEffect>
                  </a14:imgLayer>
                </a14:imgProps>
              </a:ext>
              <a:ext uri="{28A0092B-C50C-407E-A947-70E740481C1C}">
                <a14:useLocalDpi xmlns:a14="http://schemas.microsoft.com/office/drawing/2010/main" val="0"/>
              </a:ext>
            </a:extLst>
          </a:blip>
          <a:srcRect l="32388" t="10953" r="19116" b="27095"/>
          <a:stretch/>
        </p:blipFill>
        <p:spPr bwMode="auto">
          <a:xfrm>
            <a:off x="3089502" y="1670415"/>
            <a:ext cx="3018851" cy="224212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CE1D8BCD-2028-49B1-A4D1-7D4705DE9079}"/>
              </a:ext>
            </a:extLst>
          </p:cNvPr>
          <p:cNvPicPr>
            <a:picLocks noChangeAspect="1" noChangeArrowheads="1"/>
          </p:cNvPicPr>
          <p:nvPr/>
        </p:nvPicPr>
        <p:blipFill rotWithShape="1">
          <a:blip r:embed="rId6">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rcRect l="32388" t="10953" r="19116" b="27095"/>
          <a:stretch/>
        </p:blipFill>
        <p:spPr bwMode="auto">
          <a:xfrm>
            <a:off x="6137502" y="1670415"/>
            <a:ext cx="3018851" cy="224212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a:extLst>
              <a:ext uri="{FF2B5EF4-FFF2-40B4-BE49-F238E27FC236}">
                <a16:creationId xmlns:a16="http://schemas.microsoft.com/office/drawing/2014/main" id="{463E0AAA-2C30-4D68-8821-0C33B4B2A627}"/>
              </a:ext>
            </a:extLst>
          </p:cNvPr>
          <p:cNvPicPr>
            <a:picLocks noChangeAspect="1" noChangeArrowheads="1"/>
          </p:cNvPicPr>
          <p:nvPr/>
        </p:nvPicPr>
        <p:blipFill rotWithShape="1">
          <a:blip r:embed="rId3">
            <a:duotone>
              <a:prstClr val="black"/>
              <a:srgbClr val="FFFF00">
                <a:tint val="45000"/>
                <a:satMod val="400000"/>
              </a:srgbClr>
            </a:duotone>
            <a:extLst>
              <a:ext uri="{28A0092B-C50C-407E-A947-70E740481C1C}">
                <a14:useLocalDpi xmlns:a14="http://schemas.microsoft.com/office/drawing/2010/main" val="0"/>
              </a:ext>
            </a:extLst>
          </a:blip>
          <a:srcRect l="32388" t="10953" r="19116" b="27095"/>
          <a:stretch/>
        </p:blipFill>
        <p:spPr bwMode="auto">
          <a:xfrm>
            <a:off x="4745582" y="4073164"/>
            <a:ext cx="3018851" cy="22421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2FD53-E1DA-DFCD-381B-C05FEAB1C820}"/>
              </a:ext>
            </a:extLst>
          </p:cNvPr>
          <p:cNvSpPr>
            <a:spLocks noGrp="1"/>
          </p:cNvSpPr>
          <p:nvPr>
            <p:ph type="title"/>
          </p:nvPr>
        </p:nvSpPr>
        <p:spPr/>
        <p:txBody>
          <a:bodyPr/>
          <a:lstStyle/>
          <a:p>
            <a:r>
              <a:rPr lang="en-US" dirty="0"/>
              <a:t>Meet the Detector Guy</a:t>
            </a:r>
          </a:p>
        </p:txBody>
      </p:sp>
      <p:sp>
        <p:nvSpPr>
          <p:cNvPr id="3" name="Content Placeholder 2">
            <a:extLst>
              <a:ext uri="{FF2B5EF4-FFF2-40B4-BE49-F238E27FC236}">
                <a16:creationId xmlns:a16="http://schemas.microsoft.com/office/drawing/2014/main" id="{BCF4224C-B811-F80D-FB00-3FCFAB90E135}"/>
              </a:ext>
            </a:extLst>
          </p:cNvPr>
          <p:cNvSpPr>
            <a:spLocks noGrp="1"/>
          </p:cNvSpPr>
          <p:nvPr>
            <p:ph idx="1"/>
          </p:nvPr>
        </p:nvSpPr>
        <p:spPr/>
        <p:txBody>
          <a:bodyPr>
            <a:normAutofit fontScale="92500" lnSpcReduction="10000"/>
          </a:bodyPr>
          <a:lstStyle/>
          <a:p>
            <a:r>
              <a:rPr lang="en-US" dirty="0"/>
              <a:t>Physics interests</a:t>
            </a:r>
          </a:p>
          <a:p>
            <a:pPr lvl="1"/>
            <a:r>
              <a:rPr lang="en-US" dirty="0"/>
              <a:t>EW and Higgs Physics</a:t>
            </a:r>
          </a:p>
          <a:p>
            <a:r>
              <a:rPr lang="en-US" dirty="0"/>
              <a:t>Good at:</a:t>
            </a:r>
          </a:p>
          <a:p>
            <a:pPr lvl="1"/>
            <a:r>
              <a:rPr lang="en-US" dirty="0"/>
              <a:t>Programming clocks and VCRs</a:t>
            </a:r>
          </a:p>
          <a:p>
            <a:pPr lvl="1"/>
            <a:r>
              <a:rPr lang="en-US" dirty="0"/>
              <a:t>Herding Cats</a:t>
            </a:r>
          </a:p>
          <a:p>
            <a:r>
              <a:rPr lang="en-US" dirty="0"/>
              <a:t>Problems with</a:t>
            </a:r>
          </a:p>
          <a:p>
            <a:pPr lvl="1"/>
            <a:r>
              <a:rPr lang="en-US" dirty="0"/>
              <a:t>Humility  </a:t>
            </a:r>
            <a:r>
              <a:rPr lang="en-US" dirty="0">
                <a:sym typeface="Wingdings" panose="05000000000000000000" pitchFamily="2" charset="2"/>
              </a:rPr>
              <a:t></a:t>
            </a:r>
            <a:endParaRPr lang="en-US" dirty="0"/>
          </a:p>
          <a:p>
            <a:pPr lvl="1"/>
            <a:r>
              <a:rPr lang="en-US" dirty="0"/>
              <a:t>Herding Cats</a:t>
            </a:r>
          </a:p>
          <a:p>
            <a:r>
              <a:rPr lang="en-US" dirty="0"/>
              <a:t>Eyes on</a:t>
            </a:r>
          </a:p>
          <a:p>
            <a:pPr lvl="1"/>
            <a:r>
              <a:rPr lang="en-US" dirty="0"/>
              <a:t>New Discoveries at the LHC</a:t>
            </a:r>
          </a:p>
          <a:p>
            <a:r>
              <a:rPr lang="en-US" dirty="0"/>
              <a:t>Hobbies</a:t>
            </a:r>
          </a:p>
          <a:p>
            <a:pPr lvl="1"/>
            <a:r>
              <a:rPr lang="en-US" dirty="0"/>
              <a:t>Sailing, Soccer, Skiing, Music Appreciation</a:t>
            </a:r>
          </a:p>
        </p:txBody>
      </p:sp>
      <p:sp>
        <p:nvSpPr>
          <p:cNvPr id="4" name="Date Placeholder 3">
            <a:extLst>
              <a:ext uri="{FF2B5EF4-FFF2-40B4-BE49-F238E27FC236}">
                <a16:creationId xmlns:a16="http://schemas.microsoft.com/office/drawing/2014/main" id="{AEB6E558-881F-518E-1D3D-9789AF29143D}"/>
              </a:ext>
            </a:extLst>
          </p:cNvPr>
          <p:cNvSpPr>
            <a:spLocks noGrp="1"/>
          </p:cNvSpPr>
          <p:nvPr>
            <p:ph type="dt" sz="half" idx="10"/>
          </p:nvPr>
        </p:nvSpPr>
        <p:spPr/>
        <p:txBody>
          <a:bodyPr/>
          <a:lstStyle/>
          <a:p>
            <a:r>
              <a:rPr lang="en-US"/>
              <a:t>May 27, 2025</a:t>
            </a:r>
            <a:endParaRPr lang="en-US" dirty="0"/>
          </a:p>
        </p:txBody>
      </p:sp>
      <p:sp>
        <p:nvSpPr>
          <p:cNvPr id="5" name="Slide Number Placeholder 4">
            <a:extLst>
              <a:ext uri="{FF2B5EF4-FFF2-40B4-BE49-F238E27FC236}">
                <a16:creationId xmlns:a16="http://schemas.microsoft.com/office/drawing/2014/main" id="{0A939483-A6CD-BB0A-CC92-B53E90B52D3E}"/>
              </a:ext>
            </a:extLst>
          </p:cNvPr>
          <p:cNvSpPr>
            <a:spLocks noGrp="1"/>
          </p:cNvSpPr>
          <p:nvPr>
            <p:ph type="sldNum" sz="quarter" idx="11"/>
          </p:nvPr>
        </p:nvSpPr>
        <p:spPr/>
        <p:txBody>
          <a:bodyPr/>
          <a:lstStyle/>
          <a:p>
            <a:fld id="{8A7F0B31-3059-45DE-9B5A-A019F848CFB0}" type="slidenum">
              <a:rPr lang="en-US" smtClean="0"/>
              <a:pPr/>
              <a:t>2</a:t>
            </a:fld>
            <a:endParaRPr lang="en-US" dirty="0"/>
          </a:p>
        </p:txBody>
      </p:sp>
      <p:sp>
        <p:nvSpPr>
          <p:cNvPr id="6" name="Footer Placeholder 5">
            <a:extLst>
              <a:ext uri="{FF2B5EF4-FFF2-40B4-BE49-F238E27FC236}">
                <a16:creationId xmlns:a16="http://schemas.microsoft.com/office/drawing/2014/main" id="{2A82225E-B7A9-5EE5-9EE2-511AC8350771}"/>
              </a:ext>
            </a:extLst>
          </p:cNvPr>
          <p:cNvSpPr>
            <a:spLocks noGrp="1"/>
          </p:cNvSpPr>
          <p:nvPr>
            <p:ph type="ftr" sz="quarter" idx="12"/>
          </p:nvPr>
        </p:nvSpPr>
        <p:spPr/>
        <p:txBody>
          <a:bodyPr/>
          <a:lstStyle/>
          <a:p>
            <a:r>
              <a:rPr lang="en-US"/>
              <a:t>PURSUE - FNAL   CMS and the LHC</a:t>
            </a:r>
            <a:endParaRPr lang="en-US" dirty="0"/>
          </a:p>
        </p:txBody>
      </p:sp>
      <p:pic>
        <p:nvPicPr>
          <p:cNvPr id="10" name="Picture 9">
            <a:extLst>
              <a:ext uri="{FF2B5EF4-FFF2-40B4-BE49-F238E27FC236}">
                <a16:creationId xmlns:a16="http://schemas.microsoft.com/office/drawing/2014/main" id="{0ECE7E67-D4AE-9EFF-853C-213087BDDC0E}"/>
              </a:ext>
            </a:extLst>
          </p:cNvPr>
          <p:cNvPicPr>
            <a:picLocks noChangeAspect="1"/>
          </p:cNvPicPr>
          <p:nvPr/>
        </p:nvPicPr>
        <p:blipFill>
          <a:blip r:embed="rId2"/>
          <a:stretch>
            <a:fillRect/>
          </a:stretch>
        </p:blipFill>
        <p:spPr>
          <a:xfrm>
            <a:off x="6415752" y="274953"/>
            <a:ext cx="2143424" cy="3162741"/>
          </a:xfrm>
          <a:prstGeom prst="rect">
            <a:avLst/>
          </a:prstGeom>
        </p:spPr>
      </p:pic>
    </p:spTree>
    <p:extLst>
      <p:ext uri="{BB962C8B-B14F-4D97-AF65-F5344CB8AC3E}">
        <p14:creationId xmlns:p14="http://schemas.microsoft.com/office/powerpoint/2010/main" val="32089725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238125" y="90693"/>
            <a:ext cx="8650915" cy="872366"/>
          </a:xfrm>
        </p:spPr>
        <p:txBody>
          <a:bodyPr>
            <a:normAutofit/>
          </a:bodyPr>
          <a:lstStyle/>
          <a:p>
            <a:r>
              <a:rPr lang="en-US" dirty="0"/>
              <a:t>Detector Mission Statement</a:t>
            </a:r>
          </a:p>
        </p:txBody>
      </p:sp>
      <p:sp>
        <p:nvSpPr>
          <p:cNvPr id="5130" name="Rectangle 10"/>
          <p:cNvSpPr>
            <a:spLocks noGrp="1" noChangeArrowheads="1"/>
          </p:cNvSpPr>
          <p:nvPr>
            <p:ph idx="1"/>
          </p:nvPr>
        </p:nvSpPr>
        <p:spPr>
          <a:xfrm>
            <a:off x="238125" y="1020638"/>
            <a:ext cx="8740505" cy="5627049"/>
          </a:xfrm>
        </p:spPr>
        <p:txBody>
          <a:bodyPr>
            <a:normAutofit fontScale="85000" lnSpcReduction="20000"/>
          </a:bodyPr>
          <a:lstStyle/>
          <a:p>
            <a:r>
              <a:rPr lang="en-US" dirty="0"/>
              <a:t>Goal: Measure observables, compare with theory</a:t>
            </a:r>
          </a:p>
          <a:p>
            <a:pPr lvl="1"/>
            <a:r>
              <a:rPr lang="en-US" dirty="0"/>
              <a:t>Cross sections </a:t>
            </a:r>
          </a:p>
          <a:p>
            <a:pPr lvl="1"/>
            <a:r>
              <a:rPr lang="en-US" dirty="0"/>
              <a:t>Particle Properties</a:t>
            </a:r>
          </a:p>
          <a:p>
            <a:pPr lvl="2"/>
            <a:r>
              <a:rPr lang="en-US" i="1" dirty="0"/>
              <a:t>m</a:t>
            </a:r>
            <a:r>
              <a:rPr lang="en-US" dirty="0"/>
              <a:t>, </a:t>
            </a:r>
            <a:r>
              <a:rPr lang="en-US" i="1" dirty="0">
                <a:sym typeface="Symbol" pitchFamily="18" charset="2"/>
              </a:rPr>
              <a:t></a:t>
            </a:r>
            <a:r>
              <a:rPr lang="en-US" dirty="0">
                <a:sym typeface="Symbol" pitchFamily="18" charset="2"/>
              </a:rPr>
              <a:t>, Branching Ratios, Spin, Parity …</a:t>
            </a:r>
          </a:p>
          <a:p>
            <a:pPr lvl="1"/>
            <a:r>
              <a:rPr lang="en-US" dirty="0">
                <a:sym typeface="Symbol" pitchFamily="18" charset="2"/>
              </a:rPr>
              <a:t>Interactions and Couplings</a:t>
            </a:r>
          </a:p>
          <a:p>
            <a:pPr lvl="2"/>
            <a:r>
              <a:rPr lang="en-US" dirty="0">
                <a:sym typeface="Symbol" pitchFamily="18" charset="2"/>
              </a:rPr>
              <a:t>ZWW (“Trilinear gauge”) coupling, quark mixing matrix, …</a:t>
            </a:r>
          </a:p>
          <a:p>
            <a:pPr lvl="1"/>
            <a:r>
              <a:rPr lang="en-US" dirty="0">
                <a:sym typeface="Symbol" pitchFamily="18" charset="2"/>
              </a:rPr>
              <a:t>Violations of the Standard Model</a:t>
            </a:r>
          </a:p>
          <a:p>
            <a:pPr lvl="2"/>
            <a:r>
              <a:rPr lang="en-US" dirty="0">
                <a:sym typeface="Symbol" pitchFamily="18" charset="2"/>
              </a:rPr>
              <a:t>Parity or other symmetry violation, proton decay…</a:t>
            </a:r>
          </a:p>
          <a:p>
            <a:r>
              <a:rPr lang="en-US" dirty="0">
                <a:sym typeface="Symbol" pitchFamily="18" charset="2"/>
              </a:rPr>
              <a:t>Mandate for the Detector</a:t>
            </a:r>
          </a:p>
          <a:p>
            <a:pPr lvl="1"/>
            <a:r>
              <a:rPr lang="en-US" dirty="0">
                <a:sym typeface="Symbol" pitchFamily="18" charset="2"/>
              </a:rPr>
              <a:t>Collect as precise data as possible</a:t>
            </a:r>
          </a:p>
          <a:p>
            <a:pPr lvl="2"/>
            <a:r>
              <a:rPr lang="en-US" dirty="0">
                <a:sym typeface="Symbol" pitchFamily="18" charset="2"/>
              </a:rPr>
              <a:t>Resolution on </a:t>
            </a:r>
          </a:p>
          <a:p>
            <a:pPr lvl="1"/>
            <a:r>
              <a:rPr lang="en-US" dirty="0">
                <a:sym typeface="Symbol" pitchFamily="18" charset="2"/>
              </a:rPr>
              <a:t>Collect as much relevant data as possible</a:t>
            </a:r>
          </a:p>
          <a:p>
            <a:pPr lvl="2"/>
            <a:r>
              <a:rPr lang="en-US" dirty="0">
                <a:sym typeface="Symbol" pitchFamily="18" charset="2"/>
              </a:rPr>
              <a:t>Cover all of 4</a:t>
            </a:r>
          </a:p>
          <a:p>
            <a:pPr lvl="2"/>
            <a:r>
              <a:rPr lang="en-US" dirty="0">
                <a:sym typeface="Symbol" pitchFamily="18" charset="2"/>
              </a:rPr>
              <a:t>Filter (“trigger”) in face of limited bandwidth</a:t>
            </a:r>
          </a:p>
          <a:p>
            <a:pPr lvl="2"/>
            <a:r>
              <a:rPr lang="en-US" dirty="0">
                <a:sym typeface="Symbol" pitchFamily="18" charset="2"/>
              </a:rPr>
              <a:t>Robustness  in design and operation</a:t>
            </a:r>
          </a:p>
        </p:txBody>
      </p:sp>
      <p:sp>
        <p:nvSpPr>
          <p:cNvPr id="6" name="Date Placeholder 3"/>
          <p:cNvSpPr>
            <a:spLocks noGrp="1"/>
          </p:cNvSpPr>
          <p:nvPr>
            <p:ph type="dt" sz="half" idx="10"/>
          </p:nvPr>
        </p:nvSpPr>
        <p:spPr/>
        <p:txBody>
          <a:bodyPr/>
          <a:lstStyle/>
          <a:p>
            <a:r>
              <a:rPr lang="en-US"/>
              <a:t>May 27, 2025</a:t>
            </a:r>
            <a:endParaRPr lang="en-US" dirty="0"/>
          </a:p>
        </p:txBody>
      </p:sp>
      <p:sp>
        <p:nvSpPr>
          <p:cNvPr id="8" name="Slide Number Placeholder 5"/>
          <p:cNvSpPr>
            <a:spLocks noGrp="1"/>
          </p:cNvSpPr>
          <p:nvPr>
            <p:ph type="sldNum" sz="quarter" idx="11"/>
          </p:nvPr>
        </p:nvSpPr>
        <p:spPr/>
        <p:txBody>
          <a:bodyPr/>
          <a:lstStyle/>
          <a:p>
            <a:fld id="{051838BB-CA7A-4973-92F4-5D08F98A08CE}" type="slidenum">
              <a:rPr lang="en-US" smtClean="0"/>
              <a:pPr/>
              <a:t>20</a:t>
            </a:fld>
            <a:endParaRPr lang="en-US"/>
          </a:p>
        </p:txBody>
      </p:sp>
      <p:sp>
        <p:nvSpPr>
          <p:cNvPr id="7" name="Footer Placeholder 4"/>
          <p:cNvSpPr>
            <a:spLocks noGrp="1"/>
          </p:cNvSpPr>
          <p:nvPr>
            <p:ph type="ftr" sz="quarter" idx="12"/>
          </p:nvPr>
        </p:nvSpPr>
        <p:spPr/>
        <p:txBody>
          <a:bodyPr/>
          <a:lstStyle/>
          <a:p>
            <a:r>
              <a:rPr lang="en-US"/>
              <a:t>PURSUE - FNAL   CMS and the LHC</a:t>
            </a:r>
          </a:p>
        </p:txBody>
      </p:sp>
      <mc:AlternateContent xmlns:mc="http://schemas.openxmlformats.org/markup-compatibility/2006">
        <mc:Choice xmlns:a14="http://schemas.microsoft.com/office/drawing/2010/main" Requires="a14">
          <p:sp>
            <p:nvSpPr>
              <p:cNvPr id="5132" name="Object 12"/>
              <p:cNvSpPr txBox="1"/>
              <p:nvPr/>
            </p:nvSpPr>
            <p:spPr bwMode="auto">
              <a:xfrm>
                <a:off x="3803650" y="1309687"/>
                <a:ext cx="3816350" cy="965319"/>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f>
                        <m:fPr>
                          <m:ctrlPr>
                            <a:rPr lang="en-US" sz="2400" i="1">
                              <a:solidFill>
                                <a:srgbClr val="FFFF00"/>
                              </a:solidFill>
                              <a:latin typeface="Cambria Math" panose="02040503050406030204" pitchFamily="18" charset="0"/>
                            </a:rPr>
                          </m:ctrlPr>
                        </m:fPr>
                        <m:num>
                          <m:r>
                            <a:rPr lang="en-US" sz="2400" i="1">
                              <a:solidFill>
                                <a:srgbClr val="FFFF00"/>
                              </a:solidFill>
                              <a:latin typeface="Cambria Math" panose="02040503050406030204" pitchFamily="18" charset="0"/>
                            </a:rPr>
                            <m:t>𝑑</m:t>
                          </m:r>
                          <m:r>
                            <a:rPr lang="en-US" sz="2400" i="1">
                              <a:solidFill>
                                <a:srgbClr val="FFFF00"/>
                              </a:solidFill>
                              <a:latin typeface="Cambria Math" panose="02040503050406030204" pitchFamily="18" charset="0"/>
                            </a:rPr>
                            <m:t>𝜎</m:t>
                          </m:r>
                        </m:num>
                        <m:den>
                          <m:r>
                            <a:rPr lang="en-US" sz="2400" i="1">
                              <a:solidFill>
                                <a:srgbClr val="FFFF00"/>
                              </a:solidFill>
                              <a:latin typeface="Cambria Math" panose="02040503050406030204" pitchFamily="18" charset="0"/>
                            </a:rPr>
                            <m:t>𝑑</m:t>
                          </m:r>
                          <m:acc>
                            <m:accPr>
                              <m:chr m:val="⃗"/>
                              <m:ctrlPr>
                                <a:rPr lang="en-US" sz="2400" i="1">
                                  <a:solidFill>
                                    <a:srgbClr val="FFFF00"/>
                                  </a:solidFill>
                                  <a:latin typeface="Cambria Math" panose="02040503050406030204" pitchFamily="18" charset="0"/>
                                </a:rPr>
                              </m:ctrlPr>
                            </m:accPr>
                            <m:e>
                              <m:r>
                                <a:rPr lang="en-US" sz="2400" i="1">
                                  <a:solidFill>
                                    <a:srgbClr val="FFFF00"/>
                                  </a:solidFill>
                                  <a:latin typeface="Cambria Math" panose="02040503050406030204" pitchFamily="18" charset="0"/>
                                </a:rPr>
                                <m:t>𝜉</m:t>
                              </m:r>
                            </m:e>
                          </m:acc>
                        </m:den>
                      </m:f>
                      <m:r>
                        <a:rPr lang="en-US" sz="2400" i="1">
                          <a:solidFill>
                            <a:srgbClr val="FFFF00"/>
                          </a:solidFill>
                          <a:latin typeface="Cambria Math" panose="02040503050406030204" pitchFamily="18" charset="0"/>
                        </a:rPr>
                        <m:t> </m:t>
                      </m:r>
                      <m:acc>
                        <m:accPr>
                          <m:chr m:val="⃗"/>
                          <m:ctrlPr>
                            <a:rPr lang="en-US" sz="2400" i="1">
                              <a:solidFill>
                                <a:srgbClr val="FFFF00"/>
                              </a:solidFill>
                              <a:latin typeface="Cambria Math" panose="02040503050406030204" pitchFamily="18" charset="0"/>
                            </a:rPr>
                          </m:ctrlPr>
                        </m:accPr>
                        <m:e>
                          <m:r>
                            <a:rPr lang="en-US" sz="2400" i="1">
                              <a:solidFill>
                                <a:srgbClr val="FFFF00"/>
                              </a:solidFill>
                              <a:latin typeface="Cambria Math" panose="02040503050406030204" pitchFamily="18" charset="0"/>
                            </a:rPr>
                            <m:t>𝜉</m:t>
                          </m:r>
                        </m:e>
                      </m:acc>
                      <m:r>
                        <a:rPr lang="en-US" sz="2400" i="1">
                          <a:solidFill>
                            <a:srgbClr val="FFFF00"/>
                          </a:solidFill>
                          <a:latin typeface="Cambria Math" panose="02040503050406030204" pitchFamily="18" charset="0"/>
                        </a:rPr>
                        <m:t>=</m:t>
                      </m:r>
                      <m:d>
                        <m:dPr>
                          <m:ctrlPr>
                            <a:rPr lang="en-US" sz="2400" i="1">
                              <a:solidFill>
                                <a:srgbClr val="FFFF00"/>
                              </a:solidFill>
                              <a:latin typeface="Cambria Math" panose="02040503050406030204" pitchFamily="18" charset="0"/>
                            </a:rPr>
                          </m:ctrlPr>
                        </m:dPr>
                        <m:e>
                          <m:r>
                            <a:rPr lang="en-US" sz="2400" i="1">
                              <a:solidFill>
                                <a:srgbClr val="FFFF00"/>
                              </a:solidFill>
                              <a:latin typeface="Cambria Math" panose="02040503050406030204" pitchFamily="18" charset="0"/>
                            </a:rPr>
                            <m:t>𝐸</m:t>
                          </m:r>
                          <m:r>
                            <a:rPr lang="en-US" sz="2400" i="1">
                              <a:solidFill>
                                <a:srgbClr val="FFFF00"/>
                              </a:solidFill>
                              <a:latin typeface="Cambria Math" panose="02040503050406030204" pitchFamily="18" charset="0"/>
                            </a:rPr>
                            <m:t>,</m:t>
                          </m:r>
                          <m:r>
                            <a:rPr lang="en-US" sz="2400" i="1">
                              <a:solidFill>
                                <a:srgbClr val="FFFF00"/>
                              </a:solidFill>
                              <a:latin typeface="Cambria Math" panose="02040503050406030204" pitchFamily="18" charset="0"/>
                            </a:rPr>
                            <m:t>𝑝</m:t>
                          </m:r>
                          <m:r>
                            <a:rPr lang="en-US" sz="2400" i="1">
                              <a:solidFill>
                                <a:srgbClr val="FFFF00"/>
                              </a:solidFill>
                              <a:latin typeface="Cambria Math" panose="02040503050406030204" pitchFamily="18" charset="0"/>
                            </a:rPr>
                            <m:t>,</m:t>
                          </m:r>
                          <m:r>
                            <a:rPr lang="en-US" sz="2400" i="1">
                              <a:solidFill>
                                <a:srgbClr val="FFFF00"/>
                              </a:solidFill>
                              <a:latin typeface="Cambria Math" panose="02040503050406030204" pitchFamily="18" charset="0"/>
                            </a:rPr>
                            <m:t>𝜃</m:t>
                          </m:r>
                          <m:r>
                            <a:rPr lang="en-US" sz="2400" i="1">
                              <a:solidFill>
                                <a:srgbClr val="FFFF00"/>
                              </a:solidFill>
                              <a:latin typeface="Cambria Math" panose="02040503050406030204" pitchFamily="18" charset="0"/>
                            </a:rPr>
                            <m:t>,</m:t>
                          </m:r>
                          <m:r>
                            <m:rPr>
                              <m:sty m:val="p"/>
                            </m:rPr>
                            <a:rPr lang="en-US" sz="2400" i="1">
                              <a:solidFill>
                                <a:srgbClr val="FFFF00"/>
                              </a:solidFill>
                              <a:latin typeface="Cambria Math" panose="02040503050406030204" pitchFamily="18" charset="0"/>
                            </a:rPr>
                            <m:t>Ω</m:t>
                          </m:r>
                          <m:r>
                            <a:rPr lang="en-US" sz="2400" i="1">
                              <a:solidFill>
                                <a:srgbClr val="FFFF00"/>
                              </a:solidFill>
                              <a:latin typeface="Cambria Math" panose="02040503050406030204" pitchFamily="18" charset="0"/>
                            </a:rPr>
                            <m:t>...</m:t>
                          </m:r>
                        </m:e>
                      </m:d>
                    </m:oMath>
                  </m:oMathPara>
                </a14:m>
                <a:endParaRPr lang="en-US" sz="2400" dirty="0"/>
              </a:p>
            </p:txBody>
          </p:sp>
        </mc:Choice>
        <mc:Fallback>
          <p:sp>
            <p:nvSpPr>
              <p:cNvPr id="5132" name="Object 12"/>
              <p:cNvSpPr txBox="1">
                <a:spLocks noRot="1" noChangeAspect="1" noMove="1" noResize="1" noEditPoints="1" noAdjustHandles="1" noChangeArrowheads="1" noChangeShapeType="1" noTextEdit="1"/>
              </p:cNvSpPr>
              <p:nvPr/>
            </p:nvSpPr>
            <p:spPr bwMode="auto">
              <a:xfrm>
                <a:off x="3803650" y="1309687"/>
                <a:ext cx="3816350" cy="965319"/>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33" name="Object 13"/>
              <p:cNvSpPr txBox="1"/>
              <p:nvPr/>
            </p:nvSpPr>
            <p:spPr bwMode="auto">
              <a:xfrm>
                <a:off x="2732088" y="4727575"/>
                <a:ext cx="2379662" cy="539750"/>
              </a:xfrm>
              <a:prstGeom prst="rect">
                <a:avLst/>
              </a:prstGeom>
              <a:noFill/>
            </p:spPr>
            <p:txBody>
              <a:bodyPr>
                <a:normAutofit fontScale="85000" lnSpcReduction="10000"/>
              </a:bodyPr>
              <a:lstStyle/>
              <a:p>
                <a:pPr/>
                <a14:m>
                  <m:oMathPara xmlns:m="http://schemas.openxmlformats.org/officeDocument/2006/math">
                    <m:oMathParaPr>
                      <m:jc m:val="left"/>
                    </m:oMathParaPr>
                    <m:oMath xmlns:m="http://schemas.openxmlformats.org/officeDocument/2006/math">
                      <m:d>
                        <m:dPr>
                          <m:ctrlPr>
                            <a:rPr lang="en-US" sz="2800" i="1">
                              <a:solidFill>
                                <a:srgbClr val="FFFF00"/>
                              </a:solidFill>
                              <a:latin typeface="Cambria Math" panose="02040503050406030204" pitchFamily="18" charset="0"/>
                            </a:rPr>
                          </m:ctrlPr>
                        </m:dPr>
                        <m:e>
                          <m:r>
                            <a:rPr lang="en-US" sz="2800" i="1">
                              <a:solidFill>
                                <a:srgbClr val="FFFF00"/>
                              </a:solidFill>
                              <a:latin typeface="Cambria Math" panose="02040503050406030204" pitchFamily="18" charset="0"/>
                            </a:rPr>
                            <m:t>𝐸</m:t>
                          </m:r>
                          <m:r>
                            <a:rPr lang="en-US" sz="2800" i="1">
                              <a:solidFill>
                                <a:srgbClr val="FFFF00"/>
                              </a:solidFill>
                              <a:latin typeface="Cambria Math" panose="02040503050406030204" pitchFamily="18" charset="0"/>
                            </a:rPr>
                            <m:t>,</m:t>
                          </m:r>
                          <m:acc>
                            <m:accPr>
                              <m:chr m:val="⃗"/>
                              <m:ctrlPr>
                                <a:rPr lang="en-US" sz="2800" i="1">
                                  <a:solidFill>
                                    <a:srgbClr val="FFFF00"/>
                                  </a:solidFill>
                                  <a:latin typeface="Cambria Math" panose="02040503050406030204" pitchFamily="18" charset="0"/>
                                </a:rPr>
                              </m:ctrlPr>
                            </m:accPr>
                            <m:e>
                              <m:r>
                                <a:rPr lang="en-US" sz="2800" i="1">
                                  <a:solidFill>
                                    <a:srgbClr val="FFFF00"/>
                                  </a:solidFill>
                                  <a:latin typeface="Cambria Math" panose="02040503050406030204" pitchFamily="18" charset="0"/>
                                </a:rPr>
                                <m:t>𝐩</m:t>
                              </m:r>
                            </m:e>
                          </m:acc>
                        </m:e>
                      </m:d>
                      <m:r>
                        <m:rPr>
                          <m:nor/>
                        </m:rPr>
                        <a:rPr lang="en-US" sz="2800" i="0">
                          <a:solidFill>
                            <a:srgbClr val="FFFF00"/>
                          </a:solidFill>
                          <a:latin typeface="Cambria Math" panose="02040503050406030204" pitchFamily="18" charset="0"/>
                        </a:rPr>
                        <m:t> </m:t>
                      </m:r>
                      <m:r>
                        <m:rPr>
                          <m:nor/>
                        </m:rPr>
                        <a:rPr lang="en-US" sz="2800" i="0">
                          <a:solidFill>
                            <a:srgbClr val="FFFF00"/>
                          </a:solidFill>
                          <a:latin typeface="Cambria Math" panose="02040503050406030204" pitchFamily="18" charset="0"/>
                        </a:rPr>
                        <m:t>and</m:t>
                      </m:r>
                      <m:r>
                        <m:rPr>
                          <m:nor/>
                        </m:rPr>
                        <a:rPr lang="en-US" sz="2800" i="0">
                          <a:solidFill>
                            <a:srgbClr val="FFFF00"/>
                          </a:solidFill>
                          <a:latin typeface="Cambria Math" panose="02040503050406030204" pitchFamily="18" charset="0"/>
                        </a:rPr>
                        <m:t> </m:t>
                      </m:r>
                      <m:d>
                        <m:dPr>
                          <m:ctrlPr>
                            <a:rPr lang="en-US" sz="2800" i="1">
                              <a:solidFill>
                                <a:srgbClr val="FFFF00"/>
                              </a:solidFill>
                              <a:latin typeface="Cambria Math" panose="02040503050406030204" pitchFamily="18" charset="0"/>
                            </a:rPr>
                          </m:ctrlPr>
                        </m:dPr>
                        <m:e>
                          <m:r>
                            <a:rPr lang="en-US" sz="2800" i="1">
                              <a:solidFill>
                                <a:srgbClr val="FFFF00"/>
                              </a:solidFill>
                              <a:latin typeface="Cambria Math" panose="02040503050406030204" pitchFamily="18" charset="0"/>
                            </a:rPr>
                            <m:t>𝑐𝑡</m:t>
                          </m:r>
                          <m:r>
                            <a:rPr lang="en-US" sz="2800" i="1">
                              <a:solidFill>
                                <a:srgbClr val="FFFF00"/>
                              </a:solidFill>
                              <a:latin typeface="Cambria Math" panose="02040503050406030204" pitchFamily="18" charset="0"/>
                            </a:rPr>
                            <m:t>,</m:t>
                          </m:r>
                          <m:acc>
                            <m:accPr>
                              <m:chr m:val="⃗"/>
                              <m:ctrlPr>
                                <a:rPr lang="en-US" sz="2800" i="1">
                                  <a:solidFill>
                                    <a:srgbClr val="FFFF00"/>
                                  </a:solidFill>
                                  <a:latin typeface="Cambria Math" panose="02040503050406030204" pitchFamily="18" charset="0"/>
                                </a:rPr>
                              </m:ctrlPr>
                            </m:accPr>
                            <m:e>
                              <m:r>
                                <a:rPr lang="en-US" sz="2800" i="1">
                                  <a:solidFill>
                                    <a:srgbClr val="FFFF00"/>
                                  </a:solidFill>
                                  <a:latin typeface="Cambria Math" panose="02040503050406030204" pitchFamily="18" charset="0"/>
                                </a:rPr>
                                <m:t>𝐱</m:t>
                              </m:r>
                            </m:e>
                          </m:acc>
                        </m:e>
                      </m:d>
                    </m:oMath>
                  </m:oMathPara>
                </a14:m>
                <a:endParaRPr lang="en-US" dirty="0"/>
              </a:p>
            </p:txBody>
          </p:sp>
        </mc:Choice>
        <mc:Fallback xmlns="">
          <p:sp>
            <p:nvSpPr>
              <p:cNvPr id="5133" name="Object 13"/>
              <p:cNvSpPr txBox="1">
                <a:spLocks noRot="1" noChangeAspect="1" noMove="1" noResize="1" noEditPoints="1" noAdjustHandles="1" noChangeArrowheads="1" noChangeShapeType="1" noTextEdit="1"/>
              </p:cNvSpPr>
              <p:nvPr/>
            </p:nvSpPr>
            <p:spPr bwMode="auto">
              <a:xfrm>
                <a:off x="2732088" y="4727575"/>
                <a:ext cx="2379662" cy="539750"/>
              </a:xfrm>
              <a:prstGeom prst="rect">
                <a:avLst/>
              </a:prstGeom>
              <a:blipFill>
                <a:blip r:embed="rId5"/>
                <a:stretch>
                  <a:fillRect/>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1314691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3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3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3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3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30">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30">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130">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130">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130">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30">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130">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130">
                                            <p:txEl>
                                              <p:pRg st="11" end="11"/>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130">
                                            <p:txEl>
                                              <p:pRg st="12" end="12"/>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130">
                                            <p:txEl>
                                              <p:pRg st="13" end="13"/>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130">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0"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sz="4000" dirty="0"/>
              <a:t>Measurements</a:t>
            </a:r>
          </a:p>
        </p:txBody>
      </p:sp>
      <p:sp>
        <p:nvSpPr>
          <p:cNvPr id="107523" name="Rectangle 3"/>
          <p:cNvSpPr>
            <a:spLocks noGrp="1" noChangeArrowheads="1"/>
          </p:cNvSpPr>
          <p:nvPr>
            <p:ph idx="1"/>
          </p:nvPr>
        </p:nvSpPr>
        <p:spPr>
          <a:xfrm>
            <a:off x="584824" y="963059"/>
            <a:ext cx="8304216" cy="5562408"/>
          </a:xfrm>
        </p:spPr>
        <p:txBody>
          <a:bodyPr/>
          <a:lstStyle/>
          <a:p>
            <a:pPr>
              <a:lnSpc>
                <a:spcPct val="90000"/>
              </a:lnSpc>
            </a:pPr>
            <a:r>
              <a:rPr lang="en-US" sz="2400" dirty="0"/>
              <a:t>Position: Follow trail left by ionization/Energy deposition</a:t>
            </a:r>
          </a:p>
          <a:p>
            <a:pPr lvl="1">
              <a:lnSpc>
                <a:spcPct val="90000"/>
              </a:lnSpc>
            </a:pPr>
            <a:r>
              <a:rPr lang="en-US" sz="2000" dirty="0"/>
              <a:t>Intersections = Interaction vertices, decay vertices</a:t>
            </a:r>
          </a:p>
          <a:p>
            <a:pPr>
              <a:lnSpc>
                <a:spcPct val="90000"/>
              </a:lnSpc>
            </a:pPr>
            <a:r>
              <a:rPr lang="en-US" sz="2400" dirty="0"/>
              <a:t>Energy/Momentum: Bend in     , measure </a:t>
            </a:r>
            <a:r>
              <a:rPr lang="en-US" sz="2400" i="1" dirty="0"/>
              <a:t>E</a:t>
            </a:r>
            <a:r>
              <a:rPr lang="en-US" sz="2400" dirty="0"/>
              <a:t>  via calorimeter</a:t>
            </a:r>
          </a:p>
          <a:p>
            <a:pPr>
              <a:lnSpc>
                <a:spcPct val="90000"/>
              </a:lnSpc>
            </a:pPr>
            <a:r>
              <a:rPr lang="en-US" sz="2400" dirty="0"/>
              <a:t>Particle ID</a:t>
            </a:r>
          </a:p>
          <a:p>
            <a:pPr lvl="1">
              <a:lnSpc>
                <a:spcPct val="90000"/>
              </a:lnSpc>
            </a:pPr>
            <a:r>
              <a:rPr lang="en-US" sz="2000" dirty="0">
                <a:cs typeface="Times New Roman" pitchFamily="18" charset="0"/>
              </a:rPr>
              <a:t> </a:t>
            </a:r>
            <a:r>
              <a:rPr lang="en-US" sz="2000" i="1" dirty="0">
                <a:cs typeface="Times New Roman" pitchFamily="18" charset="0"/>
              </a:rPr>
              <a:t>m </a:t>
            </a:r>
            <a:r>
              <a:rPr lang="en-US" sz="2000" dirty="0">
                <a:cs typeface="Times New Roman" pitchFamily="18" charset="0"/>
              </a:rPr>
              <a:t>via </a:t>
            </a:r>
            <a:r>
              <a:rPr lang="en-US" sz="2000" i="1" dirty="0">
                <a:cs typeface="Times New Roman" pitchFamily="18" charset="0"/>
                <a:sym typeface="Symbol" pitchFamily="18" charset="2"/>
              </a:rPr>
              <a:t>: </a:t>
            </a:r>
            <a:r>
              <a:rPr lang="en-US" sz="2000" dirty="0" err="1">
                <a:cs typeface="Times New Roman" pitchFamily="18" charset="0"/>
              </a:rPr>
              <a:t>Č</a:t>
            </a:r>
            <a:r>
              <a:rPr lang="en-US" sz="2000" dirty="0" err="1"/>
              <a:t>erenkov</a:t>
            </a:r>
            <a:r>
              <a:rPr lang="en-US" sz="2000" dirty="0"/>
              <a:t> effect, </a:t>
            </a:r>
            <a:r>
              <a:rPr lang="en-US" sz="2000" i="1" dirty="0" err="1"/>
              <a:t>dE</a:t>
            </a:r>
            <a:r>
              <a:rPr lang="en-US" sz="2000" i="1" dirty="0"/>
              <a:t>/dx,</a:t>
            </a:r>
            <a:r>
              <a:rPr lang="en-US" sz="2000" dirty="0"/>
              <a:t> Time of Flight</a:t>
            </a:r>
          </a:p>
          <a:p>
            <a:pPr lvl="1">
              <a:lnSpc>
                <a:spcPct val="90000"/>
              </a:lnSpc>
            </a:pPr>
            <a:r>
              <a:rPr lang="en-US" sz="2000" i="1" dirty="0"/>
              <a:t>Q</a:t>
            </a:r>
            <a:r>
              <a:rPr lang="en-US" sz="2000" dirty="0"/>
              <a:t> from curvature, particle species from range</a:t>
            </a:r>
          </a:p>
          <a:p>
            <a:pPr>
              <a:lnSpc>
                <a:spcPct val="90000"/>
              </a:lnSpc>
              <a:buFontTx/>
              <a:buNone/>
            </a:pPr>
            <a:r>
              <a:rPr lang="en-US" sz="2400" u="sng" dirty="0">
                <a:sym typeface="Symbol" pitchFamily="18" charset="2"/>
              </a:rPr>
              <a:t>Figures of Merit</a:t>
            </a:r>
          </a:p>
          <a:p>
            <a:pPr>
              <a:lnSpc>
                <a:spcPct val="90000"/>
              </a:lnSpc>
            </a:pPr>
            <a:r>
              <a:rPr lang="en-US" sz="2400" dirty="0">
                <a:sym typeface="Symbol" pitchFamily="18" charset="2"/>
              </a:rPr>
              <a:t>Resolution</a:t>
            </a:r>
          </a:p>
          <a:p>
            <a:pPr>
              <a:lnSpc>
                <a:spcPct val="90000"/>
              </a:lnSpc>
            </a:pPr>
            <a:r>
              <a:rPr lang="en-US" sz="2400" dirty="0">
                <a:sym typeface="Symbol" pitchFamily="18" charset="2"/>
              </a:rPr>
              <a:t>Response Time</a:t>
            </a:r>
          </a:p>
          <a:p>
            <a:pPr lvl="1">
              <a:lnSpc>
                <a:spcPct val="90000"/>
              </a:lnSpc>
            </a:pPr>
            <a:r>
              <a:rPr lang="en-US" sz="2000" dirty="0">
                <a:sym typeface="Symbol" pitchFamily="18" charset="2"/>
              </a:rPr>
              <a:t>Time needed to make signal after particle passage</a:t>
            </a:r>
          </a:p>
          <a:p>
            <a:pPr>
              <a:lnSpc>
                <a:spcPct val="90000"/>
              </a:lnSpc>
            </a:pPr>
            <a:r>
              <a:rPr lang="en-US" sz="2400" dirty="0">
                <a:sym typeface="Symbol" pitchFamily="18" charset="2"/>
              </a:rPr>
              <a:t>Dead Time</a:t>
            </a:r>
          </a:p>
          <a:p>
            <a:pPr lvl="1">
              <a:lnSpc>
                <a:spcPct val="90000"/>
              </a:lnSpc>
            </a:pPr>
            <a:r>
              <a:rPr lang="en-US" sz="2000" dirty="0">
                <a:sym typeface="Symbol" pitchFamily="18" charset="2"/>
              </a:rPr>
              <a:t>Minimum interval between successive detections</a:t>
            </a:r>
          </a:p>
          <a:p>
            <a:pPr>
              <a:lnSpc>
                <a:spcPct val="90000"/>
              </a:lnSpc>
            </a:pPr>
            <a:r>
              <a:rPr lang="en-US" sz="2400" dirty="0">
                <a:sym typeface="Symbol" pitchFamily="18" charset="2"/>
              </a:rPr>
              <a:t>Efficiency: Capability to see events</a:t>
            </a:r>
          </a:p>
          <a:p>
            <a:pPr lvl="1">
              <a:lnSpc>
                <a:spcPct val="90000"/>
              </a:lnSpc>
            </a:pPr>
            <a:r>
              <a:rPr lang="en-US" sz="2000" dirty="0">
                <a:sym typeface="Symbol" pitchFamily="18" charset="2"/>
              </a:rPr>
              <a:t>Acceptance (Geometrical) – how many events fall in fiducial volume</a:t>
            </a:r>
          </a:p>
          <a:p>
            <a:pPr lvl="1">
              <a:lnSpc>
                <a:spcPct val="90000"/>
              </a:lnSpc>
            </a:pPr>
            <a:r>
              <a:rPr lang="en-US" sz="2000" dirty="0">
                <a:sym typeface="Symbol" pitchFamily="18" charset="2"/>
              </a:rPr>
              <a:t>Intrinsic – how many in fiducial are triggered/reconstructed/recognized</a:t>
            </a:r>
          </a:p>
        </p:txBody>
      </p:sp>
      <p:sp>
        <p:nvSpPr>
          <p:cNvPr id="5" name="Date Placeholder 3"/>
          <p:cNvSpPr>
            <a:spLocks noGrp="1"/>
          </p:cNvSpPr>
          <p:nvPr>
            <p:ph type="dt" sz="half" idx="10"/>
          </p:nvPr>
        </p:nvSpPr>
        <p:spPr/>
        <p:txBody>
          <a:bodyPr/>
          <a:lstStyle/>
          <a:p>
            <a:r>
              <a:rPr lang="en-US"/>
              <a:t>May 27, 2025</a:t>
            </a:r>
          </a:p>
        </p:txBody>
      </p:sp>
      <p:sp>
        <p:nvSpPr>
          <p:cNvPr id="7" name="Slide Number Placeholder 5"/>
          <p:cNvSpPr>
            <a:spLocks noGrp="1"/>
          </p:cNvSpPr>
          <p:nvPr>
            <p:ph type="sldNum" sz="quarter" idx="11"/>
          </p:nvPr>
        </p:nvSpPr>
        <p:spPr/>
        <p:txBody>
          <a:bodyPr/>
          <a:lstStyle/>
          <a:p>
            <a:fld id="{A0786A0B-3E42-44A0-B524-8E5B620D4507}" type="slidenum">
              <a:rPr lang="en-US"/>
              <a:pPr/>
              <a:t>21</a:t>
            </a:fld>
            <a:endParaRPr lang="en-US"/>
          </a:p>
        </p:txBody>
      </p:sp>
      <p:sp>
        <p:nvSpPr>
          <p:cNvPr id="6" name="Footer Placeholder 4"/>
          <p:cNvSpPr>
            <a:spLocks noGrp="1"/>
          </p:cNvSpPr>
          <p:nvPr>
            <p:ph type="ftr" sz="quarter" idx="12"/>
          </p:nvPr>
        </p:nvSpPr>
        <p:spPr/>
        <p:txBody>
          <a:bodyPr/>
          <a:lstStyle/>
          <a:p>
            <a:r>
              <a:rPr lang="en-US"/>
              <a:t>PURSUE - FNAL   CMS and the LHC</a:t>
            </a:r>
          </a:p>
        </p:txBody>
      </p:sp>
      <mc:AlternateContent xmlns:mc="http://schemas.openxmlformats.org/markup-compatibility/2006" xmlns:a14="http://schemas.microsoft.com/office/drawing/2010/main">
        <mc:Choice Requires="a14">
          <p:sp>
            <p:nvSpPr>
              <p:cNvPr id="107524" name="Object 4"/>
              <p:cNvSpPr txBox="1"/>
              <p:nvPr/>
            </p:nvSpPr>
            <p:spPr bwMode="auto">
              <a:xfrm>
                <a:off x="4667672" y="1555871"/>
                <a:ext cx="410166" cy="442372"/>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acc>
                        <m:accPr>
                          <m:chr m:val="⃗"/>
                          <m:ctrlPr>
                            <a:rPr lang="en-US" sz="2000" i="1">
                              <a:solidFill>
                                <a:srgbClr val="FF8000"/>
                              </a:solidFill>
                              <a:latin typeface="Cambria Math" panose="02040503050406030204" pitchFamily="18" charset="0"/>
                            </a:rPr>
                          </m:ctrlPr>
                        </m:accPr>
                        <m:e>
                          <m:r>
                            <a:rPr lang="en-US" sz="2000" i="1">
                              <a:solidFill>
                                <a:srgbClr val="FF8000"/>
                              </a:solidFill>
                              <a:latin typeface="Cambria Math" panose="02040503050406030204" pitchFamily="18" charset="0"/>
                            </a:rPr>
                            <m:t>𝐁</m:t>
                          </m:r>
                        </m:e>
                      </m:acc>
                    </m:oMath>
                  </m:oMathPara>
                </a14:m>
                <a:endParaRPr lang="en-US" sz="900" dirty="0"/>
              </a:p>
            </p:txBody>
          </p:sp>
        </mc:Choice>
        <mc:Fallback xmlns="">
          <p:sp>
            <p:nvSpPr>
              <p:cNvPr id="107524" name="Object 4"/>
              <p:cNvSpPr txBox="1">
                <a:spLocks noRot="1" noChangeAspect="1" noMove="1" noResize="1" noEditPoints="1" noAdjustHandles="1" noChangeArrowheads="1" noChangeShapeType="1" noTextEdit="1"/>
              </p:cNvSpPr>
              <p:nvPr/>
            </p:nvSpPr>
            <p:spPr bwMode="auto">
              <a:xfrm>
                <a:off x="4667672" y="1555871"/>
                <a:ext cx="410166" cy="442372"/>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32140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752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752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752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752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752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752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752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752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7523">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752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7523">
                                            <p:txEl>
                                              <p:pRg st="10" end="10"/>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7523">
                                            <p:txEl>
                                              <p:pRg st="11" end="1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07523">
                                            <p:txEl>
                                              <p:pRg st="12" end="12"/>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07523">
                                            <p:txEl>
                                              <p:pRg st="13" end="13"/>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752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sz="4000"/>
              <a:t>Particles vs Signatures</a:t>
            </a:r>
          </a:p>
        </p:txBody>
      </p:sp>
      <p:sp>
        <p:nvSpPr>
          <p:cNvPr id="109571" name="Rectangle 3"/>
          <p:cNvSpPr>
            <a:spLocks noGrp="1" noChangeArrowheads="1"/>
          </p:cNvSpPr>
          <p:nvPr>
            <p:ph idx="1"/>
          </p:nvPr>
        </p:nvSpPr>
        <p:spPr>
          <a:xfrm>
            <a:off x="5765707" y="334332"/>
            <a:ext cx="3183795" cy="5562408"/>
          </a:xfrm>
        </p:spPr>
        <p:txBody>
          <a:bodyPr/>
          <a:lstStyle/>
          <a:p>
            <a:pPr>
              <a:lnSpc>
                <a:spcPct val="80000"/>
              </a:lnSpc>
            </a:pPr>
            <a:r>
              <a:rPr lang="en-US" sz="2800" dirty="0"/>
              <a:t>Complex!</a:t>
            </a:r>
          </a:p>
          <a:p>
            <a:pPr lvl="1">
              <a:lnSpc>
                <a:spcPct val="80000"/>
              </a:lnSpc>
            </a:pPr>
            <a:r>
              <a:rPr lang="en-US" sz="2400" dirty="0"/>
              <a:t>Reconstruct final state particles</a:t>
            </a:r>
          </a:p>
          <a:p>
            <a:pPr lvl="1">
              <a:lnSpc>
                <a:spcPct val="80000"/>
              </a:lnSpc>
            </a:pPr>
            <a:r>
              <a:rPr lang="en-US" sz="2400" dirty="0"/>
              <a:t>Filter on intermediate invariant masses</a:t>
            </a:r>
          </a:p>
          <a:p>
            <a:pPr lvl="1">
              <a:lnSpc>
                <a:spcPct val="80000"/>
              </a:lnSpc>
            </a:pPr>
            <a:r>
              <a:rPr lang="en-US" sz="2400" dirty="0"/>
              <a:t>Work back towards primary interaction</a:t>
            </a:r>
          </a:p>
        </p:txBody>
      </p:sp>
      <p:sp>
        <p:nvSpPr>
          <p:cNvPr id="237" name="Date Placeholder 3"/>
          <p:cNvSpPr>
            <a:spLocks noGrp="1"/>
          </p:cNvSpPr>
          <p:nvPr>
            <p:ph type="dt" sz="half" idx="10"/>
          </p:nvPr>
        </p:nvSpPr>
        <p:spPr/>
        <p:txBody>
          <a:bodyPr/>
          <a:lstStyle/>
          <a:p>
            <a:r>
              <a:rPr lang="en-US"/>
              <a:t>May 27, 2025</a:t>
            </a:r>
          </a:p>
        </p:txBody>
      </p:sp>
      <p:sp>
        <p:nvSpPr>
          <p:cNvPr id="239" name="Slide Number Placeholder 5"/>
          <p:cNvSpPr>
            <a:spLocks noGrp="1"/>
          </p:cNvSpPr>
          <p:nvPr>
            <p:ph type="sldNum" sz="quarter" idx="11"/>
          </p:nvPr>
        </p:nvSpPr>
        <p:spPr/>
        <p:txBody>
          <a:bodyPr/>
          <a:lstStyle/>
          <a:p>
            <a:fld id="{62B71312-4F50-4AA0-8B41-92BAE1D740C4}" type="slidenum">
              <a:rPr lang="en-US"/>
              <a:pPr/>
              <a:t>22</a:t>
            </a:fld>
            <a:endParaRPr lang="en-US"/>
          </a:p>
        </p:txBody>
      </p:sp>
      <p:sp>
        <p:nvSpPr>
          <p:cNvPr id="238" name="Footer Placeholder 4"/>
          <p:cNvSpPr>
            <a:spLocks noGrp="1"/>
          </p:cNvSpPr>
          <p:nvPr>
            <p:ph type="ftr" sz="quarter" idx="12"/>
          </p:nvPr>
        </p:nvSpPr>
        <p:spPr/>
        <p:txBody>
          <a:bodyPr/>
          <a:lstStyle/>
          <a:p>
            <a:r>
              <a:rPr lang="en-US"/>
              <a:t>PURSUE - FNAL   CMS and the LHC</a:t>
            </a:r>
          </a:p>
        </p:txBody>
      </p:sp>
      <p:graphicFrame>
        <p:nvGraphicFramePr>
          <p:cNvPr id="109784" name="Group 216"/>
          <p:cNvGraphicFramePr>
            <a:graphicFrameLocks noGrp="1"/>
          </p:cNvGraphicFramePr>
          <p:nvPr/>
        </p:nvGraphicFramePr>
        <p:xfrm>
          <a:off x="235750" y="746705"/>
          <a:ext cx="5451475" cy="3108960"/>
        </p:xfrm>
        <a:graphic>
          <a:graphicData uri="http://schemas.openxmlformats.org/drawingml/2006/table">
            <a:tbl>
              <a:tblPr/>
              <a:tblGrid>
                <a:gridCol w="1060450">
                  <a:extLst>
                    <a:ext uri="{9D8B030D-6E8A-4147-A177-3AD203B41FA5}">
                      <a16:colId xmlns:a16="http://schemas.microsoft.com/office/drawing/2014/main" val="20000"/>
                    </a:ext>
                  </a:extLst>
                </a:gridCol>
                <a:gridCol w="1720850">
                  <a:extLst>
                    <a:ext uri="{9D8B030D-6E8A-4147-A177-3AD203B41FA5}">
                      <a16:colId xmlns:a16="http://schemas.microsoft.com/office/drawing/2014/main" val="20001"/>
                    </a:ext>
                  </a:extLst>
                </a:gridCol>
                <a:gridCol w="2670175">
                  <a:extLst>
                    <a:ext uri="{9D8B030D-6E8A-4147-A177-3AD203B41FA5}">
                      <a16:colId xmlns:a16="http://schemas.microsoft.com/office/drawing/2014/main" val="20002"/>
                    </a:ext>
                  </a:extLst>
                </a:gridCol>
              </a:tblGrid>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00FF00"/>
                          </a:solidFill>
                          <a:effectLst/>
                          <a:latin typeface="Times New Roman" pitchFamily="18" charset="0"/>
                          <a:cs typeface="Times New Roman" pitchFamily="18" charset="0"/>
                          <a:sym typeface="Symbol" pitchFamily="18" charset="2"/>
                        </a:rPr>
                        <a:t>Theory</a:t>
                      </a:r>
                    </a:p>
                  </a:txBody>
                  <a:tcPr anchor="ct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1" i="0" u="none" strike="noStrike" cap="none" normalizeH="0" baseline="0">
                        <a:ln>
                          <a:noFill/>
                        </a:ln>
                        <a:solidFill>
                          <a:srgbClr val="FFFF00"/>
                        </a:solidFill>
                        <a:effectLst/>
                        <a:latin typeface="Times New Roman" pitchFamily="18" charset="0"/>
                        <a:sym typeface="Symbol" pitchFamily="18" charset="2"/>
                      </a:endParaRPr>
                    </a:p>
                  </a:txBody>
                  <a:tcPr anchorCtr="1" horzOverflow="overflow">
                    <a:lnL>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rgbClr val="FFFF00"/>
                          </a:solidFill>
                          <a:effectLst/>
                          <a:latin typeface="Times New Roman" pitchFamily="18" charset="0"/>
                          <a:cs typeface="Times New Roman" pitchFamily="18" charset="0"/>
                          <a:sym typeface="Symbol" pitchFamily="18" charset="2"/>
                        </a:rPr>
                        <a:t>Experiment</a:t>
                      </a:r>
                    </a:p>
                  </a:txBody>
                  <a:tcPr anchor="ct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00FF00"/>
                          </a:solidFill>
                          <a:effectLst/>
                          <a:latin typeface="Times New Roman" pitchFamily="18" charset="0"/>
                          <a:cs typeface="Times New Roman" pitchFamily="18" charset="0"/>
                          <a:sym typeface="Symbol" pitchFamily="18" charset="2"/>
                        </a:rPr>
                        <a:t>e</a:t>
                      </a:r>
                      <a:r>
                        <a:rPr kumimoji="0" lang="en-US" sz="2000" b="1" i="0" u="none" strike="noStrike" cap="none" normalizeH="0" baseline="30000" dirty="0">
                          <a:ln>
                            <a:noFill/>
                          </a:ln>
                          <a:solidFill>
                            <a:srgbClr val="00FF00"/>
                          </a:solidFill>
                          <a:effectLst/>
                          <a:latin typeface="Times New Roman" pitchFamily="18" charset="0"/>
                          <a:cs typeface="Times New Roman" pitchFamily="18" charset="0"/>
                          <a:sym typeface="Symbol" pitchFamily="18" charset="2"/>
                        </a:rPr>
                        <a:t>±</a:t>
                      </a:r>
                      <a:r>
                        <a:rPr kumimoji="0" lang="en-US" sz="2000" b="1" i="0" u="none" strike="noStrike" cap="none" normalizeH="0" baseline="0" dirty="0">
                          <a:ln>
                            <a:noFill/>
                          </a:ln>
                          <a:solidFill>
                            <a:srgbClr val="00FF00"/>
                          </a:solidFill>
                          <a:effectLst/>
                          <a:latin typeface="Times New Roman" pitchFamily="18" charset="0"/>
                          <a:cs typeface="Times New Roman" pitchFamily="18" charset="0"/>
                          <a:sym typeface="Symbol" pitchFamily="18" charset="2"/>
                        </a:rPr>
                        <a:t>,</a:t>
                      </a:r>
                      <a:r>
                        <a:rPr kumimoji="0" lang="en-US" sz="2000" b="1" i="0" u="none" strike="noStrike" cap="none" normalizeH="0" baseline="0" dirty="0">
                          <a:ln>
                            <a:noFill/>
                          </a:ln>
                          <a:solidFill>
                            <a:srgbClr val="00FF00"/>
                          </a:solidFill>
                          <a:effectLst/>
                          <a:latin typeface="Times New Roman" pitchFamily="18" charset="0"/>
                          <a:sym typeface="Symbol" pitchFamily="18" charset="2"/>
                        </a:rPr>
                        <a:t></a:t>
                      </a:r>
                      <a:r>
                        <a:rPr kumimoji="0" lang="en-US" sz="2000" b="1" i="0" u="none" strike="noStrike" cap="none" normalizeH="0" baseline="30000" dirty="0">
                          <a:ln>
                            <a:noFill/>
                          </a:ln>
                          <a:solidFill>
                            <a:srgbClr val="00FF00"/>
                          </a:solidFill>
                          <a:effectLst/>
                          <a:latin typeface="Times New Roman" pitchFamily="18" charset="0"/>
                          <a:cs typeface="Times New Roman" pitchFamily="18" charset="0"/>
                          <a:sym typeface="Symbol" pitchFamily="18" charset="2"/>
                        </a:rPr>
                        <a:t>±</a:t>
                      </a:r>
                      <a:r>
                        <a:rPr kumimoji="0" lang="en-US" sz="2000" b="1" i="0" u="none" strike="noStrike" cap="none" normalizeH="0" baseline="0" dirty="0">
                          <a:ln>
                            <a:noFill/>
                          </a:ln>
                          <a:solidFill>
                            <a:srgbClr val="00FF00"/>
                          </a:solidFill>
                          <a:effectLst/>
                          <a:latin typeface="Times New Roman" pitchFamily="18" charset="0"/>
                          <a:cs typeface="Times New Roman" pitchFamily="18" charset="0"/>
                          <a:sym typeface="Symbol" pitchFamily="18" charset="2"/>
                        </a:rPr>
                        <a:t>,</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rgbClr val="FFFF00"/>
                          </a:solidFill>
                          <a:effectLst/>
                          <a:latin typeface="Times New Roman" pitchFamily="18" charset="0"/>
                          <a:sym typeface="Symbol" pitchFamily="18" charset="2"/>
                        </a:rPr>
                        <a:t></a:t>
                      </a:r>
                    </a:p>
                  </a:txBody>
                  <a:tcP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FFFF00"/>
                          </a:solidFill>
                          <a:effectLst/>
                          <a:latin typeface="Times New Roman" pitchFamily="18" charset="0"/>
                          <a:cs typeface="Times New Roman" pitchFamily="18" charset="0"/>
                          <a:sym typeface="Symbol" pitchFamily="18" charset="2"/>
                        </a:rPr>
                        <a:t>e</a:t>
                      </a:r>
                      <a:r>
                        <a:rPr kumimoji="0" lang="en-US" sz="2000" b="1" i="0" u="none" strike="noStrike" cap="none" normalizeH="0" baseline="30000" dirty="0">
                          <a:ln>
                            <a:noFill/>
                          </a:ln>
                          <a:solidFill>
                            <a:srgbClr val="FFFF00"/>
                          </a:solidFill>
                          <a:effectLst/>
                          <a:latin typeface="Times New Roman" pitchFamily="18" charset="0"/>
                          <a:cs typeface="Times New Roman" pitchFamily="18" charset="0"/>
                          <a:sym typeface="Symbol" pitchFamily="18" charset="2"/>
                        </a:rPr>
                        <a:t>±</a:t>
                      </a:r>
                      <a:r>
                        <a:rPr kumimoji="0" lang="en-US" sz="2000" b="1" i="0" u="none" strike="noStrike" cap="none" normalizeH="0" baseline="0" dirty="0">
                          <a:ln>
                            <a:noFill/>
                          </a:ln>
                          <a:solidFill>
                            <a:srgbClr val="FFFF00"/>
                          </a:solidFill>
                          <a:effectLst/>
                          <a:latin typeface="Times New Roman" pitchFamily="18" charset="0"/>
                          <a:cs typeface="Times New Roman" pitchFamily="18" charset="0"/>
                          <a:sym typeface="Symbol" pitchFamily="18" charset="2"/>
                        </a:rPr>
                        <a:t>,</a:t>
                      </a:r>
                      <a:r>
                        <a:rPr kumimoji="0" lang="en-US" sz="2000" b="1" i="0" u="none" strike="noStrike" cap="none" normalizeH="0" baseline="0" dirty="0">
                          <a:ln>
                            <a:noFill/>
                          </a:ln>
                          <a:solidFill>
                            <a:srgbClr val="FFFF00"/>
                          </a:solidFill>
                          <a:effectLst/>
                          <a:latin typeface="Times New Roman" pitchFamily="18" charset="0"/>
                          <a:sym typeface="Symbol" pitchFamily="18" charset="2"/>
                        </a:rPr>
                        <a:t></a:t>
                      </a:r>
                      <a:r>
                        <a:rPr kumimoji="0" lang="en-US" sz="2000" b="1" i="0" u="none" strike="noStrike" cap="none" normalizeH="0" baseline="30000" dirty="0">
                          <a:ln>
                            <a:noFill/>
                          </a:ln>
                          <a:solidFill>
                            <a:srgbClr val="FFFF00"/>
                          </a:solidFill>
                          <a:effectLst/>
                          <a:latin typeface="Times New Roman" pitchFamily="18" charset="0"/>
                          <a:cs typeface="Times New Roman" pitchFamily="18" charset="0"/>
                          <a:sym typeface="Symbol" pitchFamily="18" charset="2"/>
                        </a:rPr>
                        <a:t>±</a:t>
                      </a:r>
                      <a:r>
                        <a:rPr kumimoji="0" lang="en-US" sz="2000" b="1" i="0" u="none" strike="noStrike" cap="none" normalizeH="0" baseline="0" dirty="0">
                          <a:ln>
                            <a:noFill/>
                          </a:ln>
                          <a:solidFill>
                            <a:srgbClr val="FFFF00"/>
                          </a:solidFill>
                          <a:effectLst/>
                          <a:latin typeface="Times New Roman" pitchFamily="18" charset="0"/>
                          <a:cs typeface="Times New Roman" pitchFamily="18" charset="0"/>
                          <a:sym typeface="Symbol" pitchFamily="18" charset="2"/>
                        </a:rPr>
                        <a:t>,</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1"/>
                  </a:ext>
                </a:extLst>
              </a:tr>
              <a:tr h="695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00FF00"/>
                          </a:solidFill>
                          <a:effectLst/>
                          <a:latin typeface="Times New Roman" pitchFamily="18" charset="0"/>
                          <a:sym typeface="Symbol" pitchFamily="18" charset="2"/>
                        </a:rPr>
                        <a:t></a:t>
                      </a:r>
                      <a:r>
                        <a:rPr kumimoji="0" lang="en-US" sz="2000" b="1" i="0" u="none" strike="noStrike" cap="none" normalizeH="0" baseline="30000" dirty="0">
                          <a:ln>
                            <a:noFill/>
                          </a:ln>
                          <a:solidFill>
                            <a:srgbClr val="00FF00"/>
                          </a:solidFill>
                          <a:effectLst/>
                          <a:latin typeface="Times New Roman" pitchFamily="18" charset="0"/>
                          <a:cs typeface="Times New Roman" pitchFamily="18" charset="0"/>
                          <a:sym typeface="Symbol" pitchFamily="18" charset="2"/>
                        </a:rPr>
                        <a:t>±</a:t>
                      </a:r>
                      <a:endParaRPr kumimoji="0" lang="en-US" sz="2000" b="1" i="0" u="none" strike="noStrike" cap="none" normalizeH="0" baseline="0" dirty="0">
                        <a:ln>
                          <a:noFill/>
                        </a:ln>
                        <a:solidFill>
                          <a:srgbClr val="00FF00"/>
                        </a:solidFill>
                        <a:effectLst/>
                        <a:latin typeface="Times New Roman" pitchFamily="18" charset="0"/>
                        <a:cs typeface="Times New Roman" pitchFamily="18" charset="0"/>
                        <a:sym typeface="Symbol" pitchFamily="18" charset="2"/>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1" i="0" u="none" strike="noStrike" cap="none" normalizeH="0" baseline="0" dirty="0">
                        <a:ln>
                          <a:noFill/>
                        </a:ln>
                        <a:solidFill>
                          <a:srgbClr val="00FF00"/>
                        </a:solidFill>
                        <a:effectLst/>
                        <a:latin typeface="Times New Roman" pitchFamily="18"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FFFF00"/>
                          </a:solidFill>
                          <a:effectLst/>
                          <a:latin typeface="Times New Roman" pitchFamily="18" charset="0"/>
                          <a:sym typeface="Symbol" pitchFamily="18" charset="2"/>
                        </a:rPr>
                        <a:t>W</a:t>
                      </a:r>
                      <a:r>
                        <a:rPr kumimoji="0" lang="en-US" sz="2000" b="1" i="0" u="none" strike="noStrike" cap="none" normalizeH="0" baseline="30000" dirty="0">
                          <a:ln>
                            <a:noFill/>
                          </a:ln>
                          <a:solidFill>
                            <a:srgbClr val="FFFF00"/>
                          </a:solidFill>
                          <a:effectLst/>
                          <a:latin typeface="Times New Roman" pitchFamily="18" charset="0"/>
                          <a:cs typeface="Times New Roman" pitchFamily="18" charset="0"/>
                          <a:sym typeface="Symbol" pitchFamily="18" charset="2"/>
                        </a:rPr>
                        <a:t>±</a:t>
                      </a:r>
                      <a:r>
                        <a:rPr kumimoji="0" lang="en-US" sz="2000" b="1" i="0" u="none" strike="noStrike" cap="none" normalizeH="0" baseline="0" dirty="0">
                          <a:ln>
                            <a:noFill/>
                          </a:ln>
                          <a:solidFill>
                            <a:srgbClr val="FFFF00"/>
                          </a:solidFill>
                          <a:effectLst/>
                          <a:latin typeface="Times New Roman" pitchFamily="18" charset="0"/>
                          <a:cs typeface="Times New Roman" pitchFamily="18" charset="0"/>
                          <a:sym typeface="Symbol" pitchFamily="18" charset="2"/>
                        </a:rPr>
                        <a:t></a:t>
                      </a:r>
                      <a:r>
                        <a:rPr kumimoji="0" lang="en-US" sz="2000" b="1" i="0" u="none" strike="noStrike" cap="none" normalizeH="0" baseline="-25000" dirty="0">
                          <a:ln>
                            <a:noFill/>
                          </a:ln>
                          <a:solidFill>
                            <a:srgbClr val="FFFF00"/>
                          </a:solidFill>
                          <a:effectLst/>
                          <a:latin typeface="Times New Roman" pitchFamily="18" charset="0"/>
                          <a:sym typeface="Symbol" pitchFamily="18" charset="2"/>
                        </a:rPr>
                        <a: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FFFF00"/>
                          </a:solidFill>
                          <a:effectLst/>
                          <a:latin typeface="Times New Roman" pitchFamily="18" charset="0"/>
                          <a:sym typeface="Symbol" pitchFamily="18" charset="2"/>
                        </a:rPr>
                        <a:t>W</a:t>
                      </a:r>
                      <a:r>
                        <a:rPr kumimoji="0" lang="en-US" sz="2000" b="1" i="0" u="none" strike="noStrike" cap="none" normalizeH="0" baseline="30000" dirty="0">
                          <a:ln>
                            <a:noFill/>
                          </a:ln>
                          <a:solidFill>
                            <a:srgbClr val="FFFF00"/>
                          </a:solidFill>
                          <a:effectLst/>
                          <a:latin typeface="Times New Roman" pitchFamily="18" charset="0"/>
                          <a:cs typeface="Times New Roman" pitchFamily="18" charset="0"/>
                          <a:sym typeface="Symbol" pitchFamily="18" charset="2"/>
                        </a:rPr>
                        <a:t>±</a:t>
                      </a:r>
                      <a:r>
                        <a:rPr kumimoji="0" lang="en-US" sz="2000" b="1" i="0" u="none" strike="noStrike" cap="none" normalizeH="0" baseline="0" dirty="0">
                          <a:ln>
                            <a:noFill/>
                          </a:ln>
                          <a:solidFill>
                            <a:srgbClr val="FFFF00"/>
                          </a:solidFill>
                          <a:effectLst/>
                          <a:latin typeface="Times New Roman" pitchFamily="18" charset="0"/>
                          <a:sym typeface="Symbol" pitchFamily="18" charset="2"/>
                        </a:rPr>
                        <a:t></a:t>
                      </a:r>
                      <a:r>
                        <a:rPr kumimoji="0" lang="en-US" sz="2000" b="1" i="1" u="none" strike="noStrike" cap="none" normalizeH="0" baseline="0" dirty="0" err="1">
                          <a:ln>
                            <a:noFill/>
                          </a:ln>
                          <a:solidFill>
                            <a:srgbClr val="FFFF00"/>
                          </a:solidFill>
                          <a:effectLst/>
                          <a:latin typeface="Times New Roman" pitchFamily="18" charset="0"/>
                          <a:sym typeface="Symbol" pitchFamily="18" charset="2"/>
                        </a:rPr>
                        <a:t>l</a:t>
                      </a:r>
                      <a:r>
                        <a:rPr kumimoji="0" lang="en-US" sz="2000" b="1" i="0" u="none" strike="noStrike" cap="none" normalizeH="0" baseline="0" dirty="0" err="1">
                          <a:ln>
                            <a:noFill/>
                          </a:ln>
                          <a:solidFill>
                            <a:srgbClr val="FFFF00"/>
                          </a:solidFill>
                          <a:effectLst/>
                          <a:latin typeface="Times New Roman" pitchFamily="18" charset="0"/>
                          <a:cs typeface="Times New Roman" pitchFamily="18" charset="0"/>
                          <a:sym typeface="Symbol" pitchFamily="18" charset="2"/>
                        </a:rPr>
                        <a:t></a:t>
                      </a:r>
                      <a:r>
                        <a:rPr kumimoji="0" lang="en-US" sz="2000" b="1" i="1" u="none" strike="noStrike" cap="none" normalizeH="0" baseline="-25000" dirty="0" err="1">
                          <a:ln>
                            <a:noFill/>
                          </a:ln>
                          <a:solidFill>
                            <a:srgbClr val="FFFF00"/>
                          </a:solidFill>
                          <a:effectLst/>
                          <a:latin typeface="Times New Roman" pitchFamily="18" charset="0"/>
                          <a:sym typeface="Symbol" pitchFamily="18" charset="2"/>
                        </a:rPr>
                        <a:t>l</a:t>
                      </a:r>
                      <a:r>
                        <a:rPr kumimoji="0" lang="en-US" sz="2000" b="1" i="1" u="none" strike="noStrike" cap="none" normalizeH="0" baseline="0" dirty="0" err="1">
                          <a:ln>
                            <a:noFill/>
                          </a:ln>
                          <a:solidFill>
                            <a:srgbClr val="FFFF00"/>
                          </a:solidFill>
                          <a:effectLst/>
                          <a:latin typeface="Times New Roman" pitchFamily="18" charset="0"/>
                          <a:sym typeface="Symbol" pitchFamily="18" charset="2"/>
                        </a:rPr>
                        <a:t>,qq</a:t>
                      </a:r>
                      <a:endParaRPr kumimoji="0" lang="en-US" sz="2000" b="1" i="0" u="none" strike="noStrike" cap="none" normalizeH="0" baseline="-25000" dirty="0">
                        <a:ln>
                          <a:noFill/>
                        </a:ln>
                        <a:solidFill>
                          <a:srgbClr val="FFFF00"/>
                        </a:solidFill>
                        <a:effectLst/>
                        <a:latin typeface="Times New Roman" pitchFamily="18" charset="0"/>
                        <a:sym typeface="Symbol" pitchFamily="18" charset="2"/>
                      </a:endParaRPr>
                    </a:p>
                  </a:txBody>
                  <a:tcP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FFFF00"/>
                          </a:solidFill>
                          <a:effectLst/>
                          <a:latin typeface="Times New Roman" pitchFamily="18" charset="0"/>
                          <a:cs typeface="Times New Roman" pitchFamily="18" charset="0"/>
                          <a:sym typeface="Symbol" pitchFamily="18" charset="2"/>
                        </a:rPr>
                        <a:t>e</a:t>
                      </a:r>
                      <a:r>
                        <a:rPr kumimoji="0" lang="en-US" sz="2000" b="1" i="0" u="none" strike="noStrike" cap="none" normalizeH="0" baseline="30000" dirty="0">
                          <a:ln>
                            <a:noFill/>
                          </a:ln>
                          <a:solidFill>
                            <a:srgbClr val="FFFF00"/>
                          </a:solidFill>
                          <a:effectLst/>
                          <a:latin typeface="Times New Roman" pitchFamily="18" charset="0"/>
                          <a:cs typeface="Times New Roman" pitchFamily="18" charset="0"/>
                          <a:sym typeface="Symbol" pitchFamily="18" charset="2"/>
                        </a:rPr>
                        <a:t>±</a:t>
                      </a:r>
                      <a:r>
                        <a:rPr kumimoji="0" lang="en-US" sz="2000" b="1" i="0" u="none" strike="noStrike" cap="none" normalizeH="0" baseline="0" dirty="0">
                          <a:ln>
                            <a:noFill/>
                          </a:ln>
                          <a:solidFill>
                            <a:srgbClr val="FFFF00"/>
                          </a:solidFill>
                          <a:effectLst/>
                          <a:latin typeface="Times New Roman" pitchFamily="18" charset="0"/>
                          <a:cs typeface="Times New Roman" pitchFamily="18" charset="0"/>
                          <a:sym typeface="Symbol" pitchFamily="18" charset="2"/>
                        </a:rPr>
                        <a:t>,</a:t>
                      </a:r>
                      <a:r>
                        <a:rPr kumimoji="0" lang="en-US" sz="2000" b="1" i="0" u="none" strike="noStrike" cap="none" normalizeH="0" baseline="0" dirty="0">
                          <a:ln>
                            <a:noFill/>
                          </a:ln>
                          <a:solidFill>
                            <a:srgbClr val="FFFF00"/>
                          </a:solidFill>
                          <a:effectLst/>
                          <a:latin typeface="Times New Roman" pitchFamily="18" charset="0"/>
                          <a:sym typeface="Symbol" pitchFamily="18" charset="2"/>
                        </a:rPr>
                        <a:t></a:t>
                      </a:r>
                      <a:r>
                        <a:rPr kumimoji="0" lang="en-US" sz="2000" b="1" i="0" u="none" strike="noStrike" cap="none" normalizeH="0" baseline="30000" dirty="0">
                          <a:ln>
                            <a:noFill/>
                          </a:ln>
                          <a:solidFill>
                            <a:srgbClr val="FFFF00"/>
                          </a:solidFill>
                          <a:effectLst/>
                          <a:latin typeface="Times New Roman" pitchFamily="18" charset="0"/>
                          <a:cs typeface="Times New Roman" pitchFamily="18" charset="0"/>
                          <a:sym typeface="Symbol" pitchFamily="18" charset="2"/>
                        </a:rPr>
                        <a:t>±</a:t>
                      </a:r>
                      <a:r>
                        <a:rPr kumimoji="0" lang="en-US" sz="2000" b="1" i="0" u="none" strike="noStrike" cap="none" normalizeH="0" baseline="0" dirty="0">
                          <a:ln>
                            <a:noFill/>
                          </a:ln>
                          <a:solidFill>
                            <a:srgbClr val="FFFF00"/>
                          </a:solidFill>
                          <a:effectLst/>
                          <a:latin typeface="Times New Roman" pitchFamily="18" charset="0"/>
                          <a:cs typeface="Times New Roman" pitchFamily="18" charset="0"/>
                          <a:sym typeface="Symbol" pitchFamily="18" charset="2"/>
                        </a:rPr>
                        <a:t>,,jets</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644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err="1">
                          <a:ln>
                            <a:noFill/>
                          </a:ln>
                          <a:solidFill>
                            <a:srgbClr val="00FF00"/>
                          </a:solidFill>
                          <a:effectLst/>
                          <a:latin typeface="Times New Roman" pitchFamily="18" charset="0"/>
                        </a:rPr>
                        <a:t>u,d,s,c</a:t>
                      </a:r>
                      <a:endParaRPr kumimoji="0" lang="en-US" sz="2000" b="1" i="1" u="none" strike="noStrike" cap="none" normalizeH="0" baseline="0" dirty="0">
                        <a:ln>
                          <a:noFill/>
                        </a:ln>
                        <a:solidFill>
                          <a:srgbClr val="00FF00"/>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a:ln>
                            <a:noFill/>
                          </a:ln>
                          <a:solidFill>
                            <a:srgbClr val="00FF00"/>
                          </a:solidFill>
                          <a:effectLst/>
                          <a:latin typeface="Times New Roman" pitchFamily="18" charset="0"/>
                        </a:rPr>
                        <a:t>b</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rgbClr val="FFFF00"/>
                          </a:solidFill>
                          <a:effectLst/>
                          <a:latin typeface="Times New Roman" pitchFamily="18" charset="0"/>
                        </a:rPr>
                        <a:t>“Hadronize”</a:t>
                      </a:r>
                    </a:p>
                  </a:txBody>
                  <a:tcPr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rgbClr val="FFFF00"/>
                          </a:solidFill>
                          <a:effectLst/>
                          <a:latin typeface="Times New Roman" pitchFamily="18" charset="0"/>
                        </a:rPr>
                        <a:t>Tracks+jets, ID: </a:t>
                      </a:r>
                      <a:r>
                        <a:rPr kumimoji="0" lang="en-US" sz="2000" b="1" i="1" u="none" strike="noStrike" cap="none" normalizeH="0" baseline="0">
                          <a:ln>
                            <a:noFill/>
                          </a:ln>
                          <a:solidFill>
                            <a:srgbClr val="FFFF00"/>
                          </a:solidFill>
                          <a:effectLst/>
                          <a:latin typeface="Times New Roman" pitchFamily="18" charset="0"/>
                        </a:rPr>
                        <a:t>p,</a:t>
                      </a:r>
                      <a:r>
                        <a:rPr kumimoji="0" lang="en-US" sz="2000" b="1" i="1" u="none" strike="noStrike" cap="none" normalizeH="0" baseline="0">
                          <a:ln>
                            <a:noFill/>
                          </a:ln>
                          <a:solidFill>
                            <a:srgbClr val="FFFF00"/>
                          </a:solidFill>
                          <a:effectLst/>
                          <a:latin typeface="Times New Roman" pitchFamily="18" charset="0"/>
                          <a:sym typeface="Symbol" pitchFamily="18" charset="2"/>
                        </a:rPr>
                        <a:t>,K</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a:ln>
                            <a:noFill/>
                          </a:ln>
                          <a:solidFill>
                            <a:srgbClr val="FFFF00"/>
                          </a:solidFill>
                          <a:effectLst/>
                          <a:latin typeface="Times New Roman" pitchFamily="18" charset="0"/>
                          <a:sym typeface="Symbol" pitchFamily="18" charset="2"/>
                        </a:rPr>
                        <a:t>“     “    + </a:t>
                      </a:r>
                      <a:r>
                        <a:rPr kumimoji="0" lang="en-US" sz="2000" b="1" i="0" u="none" strike="noStrike" cap="none" normalizeH="0" baseline="0">
                          <a:ln>
                            <a:noFill/>
                          </a:ln>
                          <a:solidFill>
                            <a:srgbClr val="FFFF00"/>
                          </a:solidFill>
                          <a:effectLst/>
                          <a:latin typeface="Times New Roman" pitchFamily="18" charset="0"/>
                          <a:sym typeface="Symbol" pitchFamily="18" charset="2"/>
                        </a:rPr>
                        <a:t>displaced vtx</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198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a:ln>
                            <a:noFill/>
                          </a:ln>
                          <a:solidFill>
                            <a:srgbClr val="00FF00"/>
                          </a:solidFill>
                          <a:effectLst/>
                          <a:latin typeface="Times New Roman" pitchFamily="18" charset="0"/>
                        </a:rPr>
                        <a:t>t</a:t>
                      </a:r>
                    </a:p>
                  </a:txBody>
                  <a:tcPr anchor="ct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rgbClr val="FFFF00"/>
                          </a:solidFill>
                          <a:effectLst/>
                          <a:latin typeface="Times New Roman" pitchFamily="18" charset="0"/>
                          <a:sym typeface="Symbol" pitchFamily="18" charset="2"/>
                        </a:rPr>
                        <a:t>W</a:t>
                      </a:r>
                      <a:r>
                        <a:rPr kumimoji="0" lang="en-US" sz="2000" b="1" i="0" u="none" strike="noStrike" cap="none" normalizeH="0" baseline="30000">
                          <a:ln>
                            <a:noFill/>
                          </a:ln>
                          <a:solidFill>
                            <a:srgbClr val="FFFF00"/>
                          </a:solidFill>
                          <a:effectLst/>
                          <a:latin typeface="Times New Roman" pitchFamily="18" charset="0"/>
                          <a:cs typeface="Times New Roman" pitchFamily="18" charset="0"/>
                          <a:sym typeface="Symbol" pitchFamily="18" charset="2"/>
                        </a:rPr>
                        <a:t>+</a:t>
                      </a:r>
                      <a:r>
                        <a:rPr kumimoji="0" lang="en-US" sz="2000" b="1" i="1" u="none" strike="noStrike" cap="none" normalizeH="0" baseline="0">
                          <a:ln>
                            <a:noFill/>
                          </a:ln>
                          <a:solidFill>
                            <a:srgbClr val="FFFF00"/>
                          </a:solidFill>
                          <a:effectLst/>
                          <a:latin typeface="Times New Roman" pitchFamily="18" charset="0"/>
                          <a:cs typeface="Times New Roman" pitchFamily="18" charset="0"/>
                          <a:sym typeface="Symbol" pitchFamily="18" charset="2"/>
                        </a:rPr>
                        <a:t>b</a:t>
                      </a:r>
                      <a:endParaRPr kumimoji="0" lang="en-US" sz="2000" b="1" i="0" u="none" strike="noStrike" cap="none" normalizeH="0" baseline="30000">
                        <a:ln>
                          <a:noFill/>
                        </a:ln>
                        <a:solidFill>
                          <a:srgbClr val="FFFF00"/>
                        </a:solidFill>
                        <a:effectLst/>
                        <a:latin typeface="Times New Roman" pitchFamily="18" charset="0"/>
                        <a:cs typeface="Times New Roman" pitchFamily="18" charset="0"/>
                        <a:sym typeface="Symbol" pitchFamily="18" charset="2"/>
                      </a:endParaRPr>
                    </a:p>
                  </a:txBody>
                  <a:tcPr anchorCtr="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rgbClr val="FFFF00"/>
                          </a:solidFill>
                          <a:effectLst/>
                          <a:latin typeface="Times New Roman" pitchFamily="18" charset="0"/>
                        </a:rPr>
                        <a:t>above, + </a:t>
                      </a:r>
                      <a:r>
                        <a:rPr kumimoji="0" lang="en-US" sz="2000" b="1" i="0" u="none" strike="noStrike" cap="none" normalizeH="0" baseline="0">
                          <a:ln>
                            <a:noFill/>
                          </a:ln>
                          <a:solidFill>
                            <a:srgbClr val="FFFF00"/>
                          </a:solidFill>
                          <a:effectLst/>
                          <a:latin typeface="Times New Roman" pitchFamily="18" charset="0"/>
                          <a:sym typeface="Symbol" pitchFamily="18" charset="2"/>
                        </a:rPr>
                        <a:t>W</a:t>
                      </a:r>
                      <a:r>
                        <a:rPr kumimoji="0" lang="en-US" sz="2000" b="1" i="0" u="none" strike="noStrike" cap="none" normalizeH="0" baseline="30000">
                          <a:ln>
                            <a:noFill/>
                          </a:ln>
                          <a:solidFill>
                            <a:srgbClr val="FFFF00"/>
                          </a:solidFill>
                          <a:effectLst/>
                          <a:latin typeface="Times New Roman" pitchFamily="18" charset="0"/>
                          <a:cs typeface="Times New Roman" pitchFamily="18" charset="0"/>
                          <a:sym typeface="Symbol" pitchFamily="18" charset="2"/>
                        </a:rPr>
                        <a:t>±</a:t>
                      </a:r>
                      <a:r>
                        <a:rPr kumimoji="0" lang="en-US" sz="2000" b="1" i="0" u="none" strike="noStrike" cap="none" normalizeH="0" baseline="0">
                          <a:ln>
                            <a:noFill/>
                          </a:ln>
                          <a:solidFill>
                            <a:srgbClr val="FFFF00"/>
                          </a:solidFill>
                          <a:effectLst/>
                          <a:latin typeface="Times New Roman" pitchFamily="18" charset="0"/>
                          <a:sym typeface="Symbol" pitchFamily="18" charset="2"/>
                        </a:rPr>
                        <a:t></a:t>
                      </a:r>
                      <a:r>
                        <a:rPr kumimoji="0" lang="en-US" sz="2000" b="1" i="1" u="none" strike="noStrike" cap="none" normalizeH="0" baseline="0">
                          <a:ln>
                            <a:noFill/>
                          </a:ln>
                          <a:solidFill>
                            <a:srgbClr val="FFFF00"/>
                          </a:solidFill>
                          <a:effectLst/>
                          <a:latin typeface="Times New Roman" pitchFamily="18" charset="0"/>
                          <a:sym typeface="Symbol" pitchFamily="18" charset="2"/>
                        </a:rPr>
                        <a:t>l</a:t>
                      </a:r>
                      <a:r>
                        <a:rPr kumimoji="0" lang="en-US" sz="2000" b="1" i="0" u="none" strike="noStrike" cap="none" normalizeH="0" baseline="0">
                          <a:ln>
                            <a:noFill/>
                          </a:ln>
                          <a:solidFill>
                            <a:srgbClr val="FFFF00"/>
                          </a:solidFill>
                          <a:effectLst/>
                          <a:latin typeface="Times New Roman" pitchFamily="18" charset="0"/>
                          <a:cs typeface="Times New Roman" pitchFamily="18" charset="0"/>
                          <a:sym typeface="Symbol" pitchFamily="18" charset="2"/>
                        </a:rPr>
                        <a:t></a:t>
                      </a:r>
                      <a:r>
                        <a:rPr kumimoji="0" lang="en-US" sz="2000" b="1" i="1" u="none" strike="noStrike" cap="none" normalizeH="0" baseline="-25000">
                          <a:ln>
                            <a:noFill/>
                          </a:ln>
                          <a:solidFill>
                            <a:srgbClr val="FFFF00"/>
                          </a:solidFill>
                          <a:effectLst/>
                          <a:latin typeface="Times New Roman" pitchFamily="18" charset="0"/>
                          <a:sym typeface="Symbol" pitchFamily="18" charset="2"/>
                        </a:rPr>
                        <a:t>l</a:t>
                      </a:r>
                      <a:r>
                        <a:rPr kumimoji="0" lang="en-US" sz="2000" b="1" i="1" u="none" strike="noStrike" cap="none" normalizeH="0" baseline="0">
                          <a:ln>
                            <a:noFill/>
                          </a:ln>
                          <a:solidFill>
                            <a:srgbClr val="FFFF00"/>
                          </a:solidFill>
                          <a:effectLst/>
                          <a:latin typeface="Times New Roman" pitchFamily="18" charset="0"/>
                          <a:sym typeface="Symbol" pitchFamily="18" charset="2"/>
                        </a:rPr>
                        <a:t>,qq</a:t>
                      </a:r>
                    </a:p>
                  </a:txBody>
                  <a:tcPr anchor="ct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4"/>
                  </a:ext>
                </a:extLst>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00FF00"/>
                          </a:solidFill>
                          <a:effectLst/>
                          <a:latin typeface="Times New Roman" pitchFamily="18" charset="0"/>
                          <a:cs typeface="Times New Roman" pitchFamily="18" charset="0"/>
                          <a:sym typeface="Symbol" pitchFamily="18" charset="2"/>
                        </a:rPr>
                        <a:t></a:t>
                      </a:r>
                    </a:p>
                  </a:txBody>
                  <a:tcPr anchor="ct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FFFF00"/>
                          </a:solidFill>
                          <a:effectLst/>
                          <a:latin typeface="Times New Roman" pitchFamily="18" charset="0"/>
                          <a:sym typeface="Symbol" pitchFamily="18" charset="2"/>
                        </a:rPr>
                        <a:t></a:t>
                      </a:r>
                      <a:endParaRPr kumimoji="0" lang="en-US" sz="2000" b="1" i="0" u="none" strike="noStrike" cap="none" normalizeH="0" baseline="0" dirty="0">
                        <a:ln>
                          <a:noFill/>
                        </a:ln>
                        <a:solidFill>
                          <a:srgbClr val="FFFF00"/>
                        </a:solidFill>
                        <a:effectLst/>
                        <a:latin typeface="Times New Roman" pitchFamily="18" charset="0"/>
                      </a:endParaRPr>
                    </a:p>
                  </a:txBody>
                  <a:tcPr anchorCtr="1"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FFFF00"/>
                          </a:solidFill>
                          <a:effectLst/>
                          <a:latin typeface="Times New Roman" pitchFamily="18" charset="0"/>
                          <a:sym typeface="Symbol" pitchFamily="18" charset="2"/>
                        </a:rPr>
                        <a:t>: Missing </a:t>
                      </a:r>
                      <a:r>
                        <a:rPr kumimoji="0" lang="en-US" sz="2000" b="1" i="1" u="none" strike="noStrike" cap="none" normalizeH="0" baseline="0" dirty="0" err="1">
                          <a:ln>
                            <a:noFill/>
                          </a:ln>
                          <a:solidFill>
                            <a:srgbClr val="FFFF00"/>
                          </a:solidFill>
                          <a:effectLst/>
                          <a:latin typeface="Times New Roman" pitchFamily="18" charset="0"/>
                          <a:sym typeface="Symbol" pitchFamily="18" charset="2"/>
                        </a:rPr>
                        <a:t>E,p</a:t>
                      </a:r>
                      <a:endParaRPr kumimoji="0" lang="en-US" sz="2000" b="1" i="0" u="none" strike="noStrike" cap="none" normalizeH="0" baseline="0" dirty="0">
                        <a:ln>
                          <a:noFill/>
                        </a:ln>
                        <a:solidFill>
                          <a:srgbClr val="FFFF00"/>
                        </a:solidFill>
                        <a:effectLst/>
                        <a:latin typeface="Times New Roman" pitchFamily="18" charset="0"/>
                        <a:sym typeface="Symbol" pitchFamily="18" charset="2"/>
                      </a:endParaRPr>
                    </a:p>
                  </a:txBody>
                  <a:tcPr anchor="ctr"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05"/>
                  </a:ext>
                </a:extLst>
              </a:tr>
            </a:tbl>
          </a:graphicData>
        </a:graphic>
      </p:graphicFrame>
      <p:grpSp>
        <p:nvGrpSpPr>
          <p:cNvPr id="109841" name="Group 273"/>
          <p:cNvGrpSpPr>
            <a:grpSpLocks/>
          </p:cNvGrpSpPr>
          <p:nvPr/>
        </p:nvGrpSpPr>
        <p:grpSpPr bwMode="auto">
          <a:xfrm rot="10792191" flipH="1">
            <a:off x="1344613" y="4470400"/>
            <a:ext cx="593725" cy="150813"/>
            <a:chOff x="792" y="2582"/>
            <a:chExt cx="756" cy="91"/>
          </a:xfrm>
          <a:noFill/>
        </p:grpSpPr>
        <p:sp>
          <p:nvSpPr>
            <p:cNvPr id="109842" name="Line 274"/>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843" name="AutoShape 275"/>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844" name="Group 276"/>
          <p:cNvGrpSpPr>
            <a:grpSpLocks/>
          </p:cNvGrpSpPr>
          <p:nvPr/>
        </p:nvGrpSpPr>
        <p:grpSpPr bwMode="auto">
          <a:xfrm rot="10792191" flipH="1">
            <a:off x="1354138" y="4622800"/>
            <a:ext cx="593725" cy="150813"/>
            <a:chOff x="792" y="2582"/>
            <a:chExt cx="756" cy="91"/>
          </a:xfrm>
          <a:noFill/>
        </p:grpSpPr>
        <p:sp>
          <p:nvSpPr>
            <p:cNvPr id="109845" name="Line 277"/>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846" name="AutoShape 278"/>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847" name="Group 279"/>
          <p:cNvGrpSpPr>
            <a:grpSpLocks/>
          </p:cNvGrpSpPr>
          <p:nvPr/>
        </p:nvGrpSpPr>
        <p:grpSpPr bwMode="auto">
          <a:xfrm rot="10792191" flipH="1">
            <a:off x="1335088" y="4760913"/>
            <a:ext cx="593725" cy="150812"/>
            <a:chOff x="792" y="2582"/>
            <a:chExt cx="756" cy="91"/>
          </a:xfrm>
          <a:noFill/>
        </p:grpSpPr>
        <p:sp>
          <p:nvSpPr>
            <p:cNvPr id="109848" name="Line 280"/>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849" name="AutoShape 281"/>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850" name="Group 282"/>
          <p:cNvGrpSpPr>
            <a:grpSpLocks/>
          </p:cNvGrpSpPr>
          <p:nvPr/>
        </p:nvGrpSpPr>
        <p:grpSpPr bwMode="auto">
          <a:xfrm rot="1309664">
            <a:off x="1828800" y="4870450"/>
            <a:ext cx="569913" cy="177800"/>
            <a:chOff x="2356" y="2189"/>
            <a:chExt cx="998" cy="158"/>
          </a:xfrm>
          <a:noFill/>
        </p:grpSpPr>
        <p:sp>
          <p:nvSpPr>
            <p:cNvPr id="109851" name="Arc 283"/>
            <p:cNvSpPr>
              <a:spLocks/>
            </p:cNvSpPr>
            <p:nvPr/>
          </p:nvSpPr>
          <p:spPr bwMode="auto">
            <a:xfrm flipV="1">
              <a:off x="2356" y="2189"/>
              <a:ext cx="138" cy="158"/>
            </a:xfrm>
            <a:custGeom>
              <a:avLst/>
              <a:gdLst>
                <a:gd name="G0" fmla="+- 21520 0 0"/>
                <a:gd name="G1" fmla="+- 21600 0 0"/>
                <a:gd name="G2" fmla="+- 21600 0 0"/>
                <a:gd name="T0" fmla="*/ 0 w 43120"/>
                <a:gd name="T1" fmla="*/ 19747 h 36811"/>
                <a:gd name="T2" fmla="*/ 36855 w 43120"/>
                <a:gd name="T3" fmla="*/ 36811 h 36811"/>
                <a:gd name="T4" fmla="*/ 21520 w 43120"/>
                <a:gd name="T5" fmla="*/ 21600 h 36811"/>
              </a:gdLst>
              <a:ahLst/>
              <a:cxnLst>
                <a:cxn ang="0">
                  <a:pos x="T0" y="T1"/>
                </a:cxn>
                <a:cxn ang="0">
                  <a:pos x="T2" y="T3"/>
                </a:cxn>
                <a:cxn ang="0">
                  <a:pos x="T4" y="T5"/>
                </a:cxn>
              </a:cxnLst>
              <a:rect l="0" t="0" r="r" b="b"/>
              <a:pathLst>
                <a:path w="43120" h="36811" fill="none" extrusionOk="0">
                  <a:moveTo>
                    <a:pt x="-1" y="19746"/>
                  </a:moveTo>
                  <a:cubicBezTo>
                    <a:pt x="961" y="8577"/>
                    <a:pt x="10308" y="-1"/>
                    <a:pt x="21520" y="0"/>
                  </a:cubicBezTo>
                  <a:cubicBezTo>
                    <a:pt x="33449" y="0"/>
                    <a:pt x="43120" y="9670"/>
                    <a:pt x="43120" y="21600"/>
                  </a:cubicBezTo>
                  <a:cubicBezTo>
                    <a:pt x="43120" y="27298"/>
                    <a:pt x="40868" y="32765"/>
                    <a:pt x="36855" y="36811"/>
                  </a:cubicBezTo>
                </a:path>
                <a:path w="43120" h="36811" stroke="0" extrusionOk="0">
                  <a:moveTo>
                    <a:pt x="-1" y="19746"/>
                  </a:moveTo>
                  <a:cubicBezTo>
                    <a:pt x="961" y="8577"/>
                    <a:pt x="10308" y="-1"/>
                    <a:pt x="21520" y="0"/>
                  </a:cubicBezTo>
                  <a:cubicBezTo>
                    <a:pt x="33449" y="0"/>
                    <a:pt x="43120" y="9670"/>
                    <a:pt x="43120" y="21600"/>
                  </a:cubicBezTo>
                  <a:cubicBezTo>
                    <a:pt x="43120" y="27298"/>
                    <a:pt x="40868" y="32765"/>
                    <a:pt x="36855" y="36811"/>
                  </a:cubicBezTo>
                  <a:lnTo>
                    <a:pt x="21520" y="21600"/>
                  </a:lnTo>
                  <a:close/>
                </a:path>
              </a:pathLst>
            </a:custGeom>
            <a:grpFill/>
            <a:ln w="19050">
              <a:solidFill>
                <a:srgbClr val="00FF00"/>
              </a:solidFill>
              <a:round/>
              <a:headEnd type="oval" w="med" len="med"/>
              <a:tailEnd/>
            </a:ln>
            <a:effectLst/>
          </p:spPr>
          <p:txBody>
            <a:bodyPr wrap="none" anchor="ctr">
              <a:spAutoFit/>
            </a:bodyPr>
            <a:lstStyle/>
            <a:p>
              <a:endParaRPr lang="en-US"/>
            </a:p>
          </p:txBody>
        </p:sp>
        <p:sp>
          <p:nvSpPr>
            <p:cNvPr id="109852" name="Arc 284"/>
            <p:cNvSpPr>
              <a:spLocks/>
            </p:cNvSpPr>
            <p:nvPr/>
          </p:nvSpPr>
          <p:spPr bwMode="auto">
            <a:xfrm flipV="1">
              <a:off x="2463"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853" name="Arc 285"/>
            <p:cNvSpPr>
              <a:spLocks/>
            </p:cNvSpPr>
            <p:nvPr/>
          </p:nvSpPr>
          <p:spPr bwMode="auto">
            <a:xfrm flipV="1">
              <a:off x="2571"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854" name="Arc 286"/>
            <p:cNvSpPr>
              <a:spLocks/>
            </p:cNvSpPr>
            <p:nvPr/>
          </p:nvSpPr>
          <p:spPr bwMode="auto">
            <a:xfrm flipV="1">
              <a:off x="2676"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855" name="Arc 287"/>
            <p:cNvSpPr>
              <a:spLocks/>
            </p:cNvSpPr>
            <p:nvPr/>
          </p:nvSpPr>
          <p:spPr bwMode="auto">
            <a:xfrm flipV="1">
              <a:off x="2784"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856" name="Arc 288"/>
            <p:cNvSpPr>
              <a:spLocks/>
            </p:cNvSpPr>
            <p:nvPr/>
          </p:nvSpPr>
          <p:spPr bwMode="auto">
            <a:xfrm flipV="1">
              <a:off x="2892"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857" name="Arc 289"/>
            <p:cNvSpPr>
              <a:spLocks/>
            </p:cNvSpPr>
            <p:nvPr/>
          </p:nvSpPr>
          <p:spPr bwMode="auto">
            <a:xfrm flipV="1">
              <a:off x="3000"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858" name="Arc 290"/>
            <p:cNvSpPr>
              <a:spLocks/>
            </p:cNvSpPr>
            <p:nvPr/>
          </p:nvSpPr>
          <p:spPr bwMode="auto">
            <a:xfrm flipV="1">
              <a:off x="3108"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859" name="Arc 291"/>
            <p:cNvSpPr>
              <a:spLocks/>
            </p:cNvSpPr>
            <p:nvPr/>
          </p:nvSpPr>
          <p:spPr bwMode="auto">
            <a:xfrm flipV="1">
              <a:off x="3216" y="2189"/>
              <a:ext cx="138" cy="158"/>
            </a:xfrm>
            <a:custGeom>
              <a:avLst/>
              <a:gdLst>
                <a:gd name="G0" fmla="+- 21600 0 0"/>
                <a:gd name="G1" fmla="+- 21600 0 0"/>
                <a:gd name="G2" fmla="+- 21600 0 0"/>
                <a:gd name="T0" fmla="*/ 6263 w 43152"/>
                <a:gd name="T1" fmla="*/ 36810 h 36810"/>
                <a:gd name="T2" fmla="*/ 43152 w 43152"/>
                <a:gd name="T3" fmla="*/ 20165 h 36810"/>
                <a:gd name="T4" fmla="*/ 21600 w 43152"/>
                <a:gd name="T5" fmla="*/ 21600 h 36810"/>
              </a:gdLst>
              <a:ahLst/>
              <a:cxnLst>
                <a:cxn ang="0">
                  <a:pos x="T0" y="T1"/>
                </a:cxn>
                <a:cxn ang="0">
                  <a:pos x="T2" y="T3"/>
                </a:cxn>
                <a:cxn ang="0">
                  <a:pos x="T4" y="T5"/>
                </a:cxn>
              </a:cxnLst>
              <a:rect l="0" t="0" r="r" b="b"/>
              <a:pathLst>
                <a:path w="43152" h="36810" fill="none" extrusionOk="0">
                  <a:moveTo>
                    <a:pt x="6263" y="36809"/>
                  </a:moveTo>
                  <a:cubicBezTo>
                    <a:pt x="2251" y="32764"/>
                    <a:pt x="0" y="27297"/>
                    <a:pt x="0" y="21600"/>
                  </a:cubicBezTo>
                  <a:cubicBezTo>
                    <a:pt x="0" y="9670"/>
                    <a:pt x="9670" y="0"/>
                    <a:pt x="21600" y="0"/>
                  </a:cubicBezTo>
                  <a:cubicBezTo>
                    <a:pt x="32972" y="-1"/>
                    <a:pt x="42396" y="8817"/>
                    <a:pt x="43152" y="20164"/>
                  </a:cubicBezTo>
                </a:path>
                <a:path w="43152" h="36810" stroke="0" extrusionOk="0">
                  <a:moveTo>
                    <a:pt x="6263" y="36809"/>
                  </a:moveTo>
                  <a:cubicBezTo>
                    <a:pt x="2251" y="32764"/>
                    <a:pt x="0" y="27297"/>
                    <a:pt x="0" y="21600"/>
                  </a:cubicBezTo>
                  <a:cubicBezTo>
                    <a:pt x="0" y="9670"/>
                    <a:pt x="9670" y="0"/>
                    <a:pt x="21600" y="0"/>
                  </a:cubicBezTo>
                  <a:cubicBezTo>
                    <a:pt x="32972" y="-1"/>
                    <a:pt x="42396" y="8817"/>
                    <a:pt x="43152" y="20164"/>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grpSp>
      <p:grpSp>
        <p:nvGrpSpPr>
          <p:cNvPr id="109931" name="Group 363"/>
          <p:cNvGrpSpPr>
            <a:grpSpLocks/>
          </p:cNvGrpSpPr>
          <p:nvPr/>
        </p:nvGrpSpPr>
        <p:grpSpPr bwMode="auto">
          <a:xfrm>
            <a:off x="1319213" y="6181725"/>
            <a:ext cx="593725" cy="150813"/>
            <a:chOff x="102" y="3957"/>
            <a:chExt cx="374" cy="95"/>
          </a:xfrm>
          <a:noFill/>
        </p:grpSpPr>
        <p:sp>
          <p:nvSpPr>
            <p:cNvPr id="109881" name="Line 313"/>
            <p:cNvSpPr>
              <a:spLocks noChangeShapeType="1"/>
            </p:cNvSpPr>
            <p:nvPr/>
          </p:nvSpPr>
          <p:spPr bwMode="auto">
            <a:xfrm rot="-10792191" flipH="1" flipV="1">
              <a:off x="102" y="4005"/>
              <a:ext cx="374" cy="0"/>
            </a:xfrm>
            <a:prstGeom prst="line">
              <a:avLst/>
            </a:prstGeom>
            <a:grpFill/>
            <a:ln w="19050">
              <a:solidFill>
                <a:srgbClr val="00FF00"/>
              </a:solidFill>
              <a:round/>
              <a:headEnd/>
              <a:tailEnd/>
            </a:ln>
            <a:effectLst/>
          </p:spPr>
          <p:txBody>
            <a:bodyPr/>
            <a:lstStyle/>
            <a:p>
              <a:endParaRPr lang="en-US"/>
            </a:p>
          </p:txBody>
        </p:sp>
        <p:sp>
          <p:nvSpPr>
            <p:cNvPr id="109882" name="AutoShape 314"/>
            <p:cNvSpPr>
              <a:spLocks noChangeArrowheads="1"/>
            </p:cNvSpPr>
            <p:nvPr/>
          </p:nvSpPr>
          <p:spPr bwMode="auto">
            <a:xfrm rot="-5392191" flipH="1" flipV="1">
              <a:off x="244" y="3982"/>
              <a:ext cx="95" cy="45"/>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883" name="Group 315"/>
          <p:cNvGrpSpPr>
            <a:grpSpLocks/>
          </p:cNvGrpSpPr>
          <p:nvPr/>
        </p:nvGrpSpPr>
        <p:grpSpPr bwMode="auto">
          <a:xfrm rot="10807809" flipH="1" flipV="1">
            <a:off x="1330325" y="6016625"/>
            <a:ext cx="593725" cy="150813"/>
            <a:chOff x="792" y="2582"/>
            <a:chExt cx="756" cy="91"/>
          </a:xfrm>
          <a:noFill/>
        </p:grpSpPr>
        <p:sp>
          <p:nvSpPr>
            <p:cNvPr id="109884" name="Line 316"/>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885" name="AutoShape 317"/>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886" name="Group 318"/>
          <p:cNvGrpSpPr>
            <a:grpSpLocks/>
          </p:cNvGrpSpPr>
          <p:nvPr/>
        </p:nvGrpSpPr>
        <p:grpSpPr bwMode="auto">
          <a:xfrm rot="10807809" flipH="1" flipV="1">
            <a:off x="1303338" y="5846763"/>
            <a:ext cx="757237" cy="150812"/>
            <a:chOff x="792" y="2582"/>
            <a:chExt cx="756" cy="91"/>
          </a:xfrm>
          <a:noFill/>
        </p:grpSpPr>
        <p:sp>
          <p:nvSpPr>
            <p:cNvPr id="109887" name="Line 319"/>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888" name="AutoShape 320"/>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889" name="Group 321"/>
          <p:cNvGrpSpPr>
            <a:grpSpLocks/>
          </p:cNvGrpSpPr>
          <p:nvPr/>
        </p:nvGrpSpPr>
        <p:grpSpPr bwMode="auto">
          <a:xfrm rot="20290336" flipV="1">
            <a:off x="1811338" y="5710238"/>
            <a:ext cx="569912" cy="177800"/>
            <a:chOff x="2356" y="2189"/>
            <a:chExt cx="998" cy="158"/>
          </a:xfrm>
          <a:noFill/>
        </p:grpSpPr>
        <p:sp>
          <p:nvSpPr>
            <p:cNvPr id="109890" name="Arc 322"/>
            <p:cNvSpPr>
              <a:spLocks/>
            </p:cNvSpPr>
            <p:nvPr/>
          </p:nvSpPr>
          <p:spPr bwMode="auto">
            <a:xfrm flipV="1">
              <a:off x="2356" y="2189"/>
              <a:ext cx="138" cy="158"/>
            </a:xfrm>
            <a:custGeom>
              <a:avLst/>
              <a:gdLst>
                <a:gd name="G0" fmla="+- 21520 0 0"/>
                <a:gd name="G1" fmla="+- 21600 0 0"/>
                <a:gd name="G2" fmla="+- 21600 0 0"/>
                <a:gd name="T0" fmla="*/ 0 w 43120"/>
                <a:gd name="T1" fmla="*/ 19747 h 36811"/>
                <a:gd name="T2" fmla="*/ 36855 w 43120"/>
                <a:gd name="T3" fmla="*/ 36811 h 36811"/>
                <a:gd name="T4" fmla="*/ 21520 w 43120"/>
                <a:gd name="T5" fmla="*/ 21600 h 36811"/>
              </a:gdLst>
              <a:ahLst/>
              <a:cxnLst>
                <a:cxn ang="0">
                  <a:pos x="T0" y="T1"/>
                </a:cxn>
                <a:cxn ang="0">
                  <a:pos x="T2" y="T3"/>
                </a:cxn>
                <a:cxn ang="0">
                  <a:pos x="T4" y="T5"/>
                </a:cxn>
              </a:cxnLst>
              <a:rect l="0" t="0" r="r" b="b"/>
              <a:pathLst>
                <a:path w="43120" h="36811" fill="none" extrusionOk="0">
                  <a:moveTo>
                    <a:pt x="-1" y="19746"/>
                  </a:moveTo>
                  <a:cubicBezTo>
                    <a:pt x="961" y="8577"/>
                    <a:pt x="10308" y="-1"/>
                    <a:pt x="21520" y="0"/>
                  </a:cubicBezTo>
                  <a:cubicBezTo>
                    <a:pt x="33449" y="0"/>
                    <a:pt x="43120" y="9670"/>
                    <a:pt x="43120" y="21600"/>
                  </a:cubicBezTo>
                  <a:cubicBezTo>
                    <a:pt x="43120" y="27298"/>
                    <a:pt x="40868" y="32765"/>
                    <a:pt x="36855" y="36811"/>
                  </a:cubicBezTo>
                </a:path>
                <a:path w="43120" h="36811" stroke="0" extrusionOk="0">
                  <a:moveTo>
                    <a:pt x="-1" y="19746"/>
                  </a:moveTo>
                  <a:cubicBezTo>
                    <a:pt x="961" y="8577"/>
                    <a:pt x="10308" y="-1"/>
                    <a:pt x="21520" y="0"/>
                  </a:cubicBezTo>
                  <a:cubicBezTo>
                    <a:pt x="33449" y="0"/>
                    <a:pt x="43120" y="9670"/>
                    <a:pt x="43120" y="21600"/>
                  </a:cubicBezTo>
                  <a:cubicBezTo>
                    <a:pt x="43120" y="27298"/>
                    <a:pt x="40868" y="32765"/>
                    <a:pt x="36855" y="36811"/>
                  </a:cubicBezTo>
                  <a:lnTo>
                    <a:pt x="21520" y="21600"/>
                  </a:lnTo>
                  <a:close/>
                </a:path>
              </a:pathLst>
            </a:custGeom>
            <a:grpFill/>
            <a:ln w="19050">
              <a:solidFill>
                <a:srgbClr val="00FF00"/>
              </a:solidFill>
              <a:round/>
              <a:headEnd type="oval" w="med" len="med"/>
              <a:tailEnd/>
            </a:ln>
            <a:effectLst/>
          </p:spPr>
          <p:txBody>
            <a:bodyPr wrap="none" anchor="ctr">
              <a:spAutoFit/>
            </a:bodyPr>
            <a:lstStyle/>
            <a:p>
              <a:endParaRPr lang="en-US"/>
            </a:p>
          </p:txBody>
        </p:sp>
        <p:sp>
          <p:nvSpPr>
            <p:cNvPr id="109891" name="Arc 323"/>
            <p:cNvSpPr>
              <a:spLocks/>
            </p:cNvSpPr>
            <p:nvPr/>
          </p:nvSpPr>
          <p:spPr bwMode="auto">
            <a:xfrm flipV="1">
              <a:off x="2463"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892" name="Arc 324"/>
            <p:cNvSpPr>
              <a:spLocks/>
            </p:cNvSpPr>
            <p:nvPr/>
          </p:nvSpPr>
          <p:spPr bwMode="auto">
            <a:xfrm flipV="1">
              <a:off x="2571"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893" name="Arc 325"/>
            <p:cNvSpPr>
              <a:spLocks/>
            </p:cNvSpPr>
            <p:nvPr/>
          </p:nvSpPr>
          <p:spPr bwMode="auto">
            <a:xfrm flipV="1">
              <a:off x="2676"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894" name="Arc 326"/>
            <p:cNvSpPr>
              <a:spLocks/>
            </p:cNvSpPr>
            <p:nvPr/>
          </p:nvSpPr>
          <p:spPr bwMode="auto">
            <a:xfrm flipV="1">
              <a:off x="2784"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895" name="Arc 327"/>
            <p:cNvSpPr>
              <a:spLocks/>
            </p:cNvSpPr>
            <p:nvPr/>
          </p:nvSpPr>
          <p:spPr bwMode="auto">
            <a:xfrm flipV="1">
              <a:off x="2892"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896" name="Arc 328"/>
            <p:cNvSpPr>
              <a:spLocks/>
            </p:cNvSpPr>
            <p:nvPr/>
          </p:nvSpPr>
          <p:spPr bwMode="auto">
            <a:xfrm flipV="1">
              <a:off x="3000"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897" name="Arc 329"/>
            <p:cNvSpPr>
              <a:spLocks/>
            </p:cNvSpPr>
            <p:nvPr/>
          </p:nvSpPr>
          <p:spPr bwMode="auto">
            <a:xfrm flipV="1">
              <a:off x="3108"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898" name="Arc 330"/>
            <p:cNvSpPr>
              <a:spLocks/>
            </p:cNvSpPr>
            <p:nvPr/>
          </p:nvSpPr>
          <p:spPr bwMode="auto">
            <a:xfrm flipV="1">
              <a:off x="3216" y="2189"/>
              <a:ext cx="138" cy="158"/>
            </a:xfrm>
            <a:custGeom>
              <a:avLst/>
              <a:gdLst>
                <a:gd name="G0" fmla="+- 21600 0 0"/>
                <a:gd name="G1" fmla="+- 21600 0 0"/>
                <a:gd name="G2" fmla="+- 21600 0 0"/>
                <a:gd name="T0" fmla="*/ 6263 w 43152"/>
                <a:gd name="T1" fmla="*/ 36810 h 36810"/>
                <a:gd name="T2" fmla="*/ 43152 w 43152"/>
                <a:gd name="T3" fmla="*/ 20165 h 36810"/>
                <a:gd name="T4" fmla="*/ 21600 w 43152"/>
                <a:gd name="T5" fmla="*/ 21600 h 36810"/>
              </a:gdLst>
              <a:ahLst/>
              <a:cxnLst>
                <a:cxn ang="0">
                  <a:pos x="T0" y="T1"/>
                </a:cxn>
                <a:cxn ang="0">
                  <a:pos x="T2" y="T3"/>
                </a:cxn>
                <a:cxn ang="0">
                  <a:pos x="T4" y="T5"/>
                </a:cxn>
              </a:cxnLst>
              <a:rect l="0" t="0" r="r" b="b"/>
              <a:pathLst>
                <a:path w="43152" h="36810" fill="none" extrusionOk="0">
                  <a:moveTo>
                    <a:pt x="6263" y="36809"/>
                  </a:moveTo>
                  <a:cubicBezTo>
                    <a:pt x="2251" y="32764"/>
                    <a:pt x="0" y="27297"/>
                    <a:pt x="0" y="21600"/>
                  </a:cubicBezTo>
                  <a:cubicBezTo>
                    <a:pt x="0" y="9670"/>
                    <a:pt x="9670" y="0"/>
                    <a:pt x="21600" y="0"/>
                  </a:cubicBezTo>
                  <a:cubicBezTo>
                    <a:pt x="32972" y="-1"/>
                    <a:pt x="42396" y="8817"/>
                    <a:pt x="43152" y="20164"/>
                  </a:cubicBezTo>
                </a:path>
                <a:path w="43152" h="36810" stroke="0" extrusionOk="0">
                  <a:moveTo>
                    <a:pt x="6263" y="36809"/>
                  </a:moveTo>
                  <a:cubicBezTo>
                    <a:pt x="2251" y="32764"/>
                    <a:pt x="0" y="27297"/>
                    <a:pt x="0" y="21600"/>
                  </a:cubicBezTo>
                  <a:cubicBezTo>
                    <a:pt x="0" y="9670"/>
                    <a:pt x="9670" y="0"/>
                    <a:pt x="21600" y="0"/>
                  </a:cubicBezTo>
                  <a:cubicBezTo>
                    <a:pt x="32972" y="-1"/>
                    <a:pt x="42396" y="8817"/>
                    <a:pt x="43152" y="20164"/>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grpSp>
      <p:grpSp>
        <p:nvGrpSpPr>
          <p:cNvPr id="109900" name="Group 332"/>
          <p:cNvGrpSpPr>
            <a:grpSpLocks/>
          </p:cNvGrpSpPr>
          <p:nvPr/>
        </p:nvGrpSpPr>
        <p:grpSpPr bwMode="auto">
          <a:xfrm rot="16184381" flipH="1">
            <a:off x="2072481" y="5304632"/>
            <a:ext cx="593725" cy="150812"/>
            <a:chOff x="792" y="2582"/>
            <a:chExt cx="756" cy="91"/>
          </a:xfrm>
          <a:noFill/>
        </p:grpSpPr>
        <p:sp>
          <p:nvSpPr>
            <p:cNvPr id="109901" name="Line 333"/>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02" name="AutoShape 334"/>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dirty="0">
                <a:solidFill>
                  <a:sysClr val="windowText" lastClr="000000"/>
                </a:solidFill>
              </a:endParaRPr>
            </a:p>
          </p:txBody>
        </p:sp>
      </p:grpSp>
      <p:grpSp>
        <p:nvGrpSpPr>
          <p:cNvPr id="109903" name="Group 335"/>
          <p:cNvGrpSpPr>
            <a:grpSpLocks/>
          </p:cNvGrpSpPr>
          <p:nvPr/>
        </p:nvGrpSpPr>
        <p:grpSpPr bwMode="auto">
          <a:xfrm rot="2130326" flipH="1">
            <a:off x="2311400" y="5140325"/>
            <a:ext cx="593725" cy="150813"/>
            <a:chOff x="792" y="2582"/>
            <a:chExt cx="756" cy="91"/>
          </a:xfrm>
          <a:noFill/>
        </p:grpSpPr>
        <p:sp>
          <p:nvSpPr>
            <p:cNvPr id="109904" name="Line 336"/>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05" name="AutoShape 337"/>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906" name="Group 338"/>
          <p:cNvGrpSpPr>
            <a:grpSpLocks/>
          </p:cNvGrpSpPr>
          <p:nvPr/>
        </p:nvGrpSpPr>
        <p:grpSpPr bwMode="auto">
          <a:xfrm rot="8754119" flipH="1">
            <a:off x="2311400" y="5457825"/>
            <a:ext cx="593725" cy="150813"/>
            <a:chOff x="792" y="2582"/>
            <a:chExt cx="756" cy="91"/>
          </a:xfrm>
          <a:noFill/>
        </p:grpSpPr>
        <p:sp>
          <p:nvSpPr>
            <p:cNvPr id="109907" name="Line 339"/>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dirty="0"/>
            </a:p>
          </p:txBody>
        </p:sp>
        <p:sp>
          <p:nvSpPr>
            <p:cNvPr id="109908" name="AutoShape 340"/>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sp>
        <p:nvSpPr>
          <p:cNvPr id="109910" name="Line 342"/>
          <p:cNvSpPr>
            <a:spLocks noChangeShapeType="1"/>
          </p:cNvSpPr>
          <p:nvPr/>
        </p:nvSpPr>
        <p:spPr bwMode="auto">
          <a:xfrm rot="9052302" flipH="1" flipV="1">
            <a:off x="2870200" y="5246688"/>
            <a:ext cx="463550" cy="254000"/>
          </a:xfrm>
          <a:prstGeom prst="line">
            <a:avLst/>
          </a:prstGeom>
          <a:noFill/>
          <a:ln w="19050">
            <a:solidFill>
              <a:srgbClr val="00FF00"/>
            </a:solidFill>
            <a:round/>
            <a:headEnd/>
            <a:tailEnd/>
          </a:ln>
          <a:effectLst/>
        </p:spPr>
        <p:txBody>
          <a:bodyPr/>
          <a:lstStyle/>
          <a:p>
            <a:endParaRPr lang="en-US"/>
          </a:p>
        </p:txBody>
      </p:sp>
      <p:grpSp>
        <p:nvGrpSpPr>
          <p:cNvPr id="109912" name="Group 344"/>
          <p:cNvGrpSpPr>
            <a:grpSpLocks/>
          </p:cNvGrpSpPr>
          <p:nvPr/>
        </p:nvGrpSpPr>
        <p:grpSpPr bwMode="auto">
          <a:xfrm rot="8754119" flipH="1">
            <a:off x="3279775" y="5078413"/>
            <a:ext cx="763588" cy="150812"/>
            <a:chOff x="792" y="2582"/>
            <a:chExt cx="756" cy="91"/>
          </a:xfrm>
          <a:noFill/>
        </p:grpSpPr>
        <p:sp>
          <p:nvSpPr>
            <p:cNvPr id="109913" name="Line 345"/>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14" name="AutoShape 346"/>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915" name="Group 347"/>
          <p:cNvGrpSpPr>
            <a:grpSpLocks/>
          </p:cNvGrpSpPr>
          <p:nvPr/>
        </p:nvGrpSpPr>
        <p:grpSpPr bwMode="auto">
          <a:xfrm rot="2130326" flipH="1">
            <a:off x="3289300" y="5470525"/>
            <a:ext cx="593725" cy="150813"/>
            <a:chOff x="792" y="2582"/>
            <a:chExt cx="756" cy="91"/>
          </a:xfrm>
          <a:noFill/>
        </p:grpSpPr>
        <p:sp>
          <p:nvSpPr>
            <p:cNvPr id="109916" name="Line 348"/>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17" name="AutoShape 349"/>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sp>
        <p:nvSpPr>
          <p:cNvPr id="109919" name="Arc 351"/>
          <p:cNvSpPr>
            <a:spLocks/>
          </p:cNvSpPr>
          <p:nvPr/>
        </p:nvSpPr>
        <p:spPr bwMode="auto">
          <a:xfrm flipH="1">
            <a:off x="3729038" y="4999038"/>
            <a:ext cx="1958975" cy="749300"/>
          </a:xfrm>
          <a:custGeom>
            <a:avLst/>
            <a:gdLst>
              <a:gd name="G0" fmla="+- 5336 0 0"/>
              <a:gd name="G1" fmla="+- 21600 0 0"/>
              <a:gd name="G2" fmla="+- 21600 0 0"/>
              <a:gd name="T0" fmla="*/ 0 w 26936"/>
              <a:gd name="T1" fmla="*/ 669 h 43200"/>
              <a:gd name="T2" fmla="*/ 4293 w 26936"/>
              <a:gd name="T3" fmla="*/ 43175 h 43200"/>
              <a:gd name="T4" fmla="*/ 5336 w 26936"/>
              <a:gd name="T5" fmla="*/ 21600 h 43200"/>
            </a:gdLst>
            <a:ahLst/>
            <a:cxnLst>
              <a:cxn ang="0">
                <a:pos x="T0" y="T1"/>
              </a:cxn>
              <a:cxn ang="0">
                <a:pos x="T2" y="T3"/>
              </a:cxn>
              <a:cxn ang="0">
                <a:pos x="T4" y="T5"/>
              </a:cxn>
            </a:cxnLst>
            <a:rect l="0" t="0" r="r" b="b"/>
            <a:pathLst>
              <a:path w="26936" h="43200" fill="none" extrusionOk="0">
                <a:moveTo>
                  <a:pt x="0" y="669"/>
                </a:moveTo>
                <a:cubicBezTo>
                  <a:pt x="1743" y="224"/>
                  <a:pt x="3536" y="-1"/>
                  <a:pt x="5336" y="0"/>
                </a:cubicBezTo>
                <a:cubicBezTo>
                  <a:pt x="17265" y="0"/>
                  <a:pt x="26936" y="9670"/>
                  <a:pt x="26936" y="21600"/>
                </a:cubicBezTo>
                <a:cubicBezTo>
                  <a:pt x="26936" y="33529"/>
                  <a:pt x="17265" y="43200"/>
                  <a:pt x="5336" y="43200"/>
                </a:cubicBezTo>
                <a:cubicBezTo>
                  <a:pt x="4988" y="43200"/>
                  <a:pt x="4640" y="43191"/>
                  <a:pt x="4293" y="43174"/>
                </a:cubicBezTo>
              </a:path>
              <a:path w="26936" h="43200" stroke="0" extrusionOk="0">
                <a:moveTo>
                  <a:pt x="0" y="669"/>
                </a:moveTo>
                <a:cubicBezTo>
                  <a:pt x="1743" y="224"/>
                  <a:pt x="3536" y="-1"/>
                  <a:pt x="5336" y="0"/>
                </a:cubicBezTo>
                <a:cubicBezTo>
                  <a:pt x="17265" y="0"/>
                  <a:pt x="26936" y="9670"/>
                  <a:pt x="26936" y="21600"/>
                </a:cubicBezTo>
                <a:cubicBezTo>
                  <a:pt x="26936" y="33529"/>
                  <a:pt x="17265" y="43200"/>
                  <a:pt x="5336" y="43200"/>
                </a:cubicBezTo>
                <a:cubicBezTo>
                  <a:pt x="4988" y="43200"/>
                  <a:pt x="4640" y="43191"/>
                  <a:pt x="4293" y="43174"/>
                </a:cubicBezTo>
                <a:lnTo>
                  <a:pt x="5336" y="21600"/>
                </a:lnTo>
                <a:close/>
              </a:path>
            </a:pathLst>
          </a:custGeom>
          <a:noFill/>
          <a:ln w="19050">
            <a:solidFill>
              <a:srgbClr val="00FF00"/>
            </a:solidFill>
            <a:round/>
            <a:headEnd/>
            <a:tailEnd/>
          </a:ln>
          <a:effectLst/>
        </p:spPr>
        <p:txBody>
          <a:bodyPr wrap="none" anchor="ctr"/>
          <a:lstStyle/>
          <a:p>
            <a:endParaRPr lang="en-US"/>
          </a:p>
        </p:txBody>
      </p:sp>
      <p:grpSp>
        <p:nvGrpSpPr>
          <p:cNvPr id="109920" name="Group 352"/>
          <p:cNvGrpSpPr>
            <a:grpSpLocks/>
          </p:cNvGrpSpPr>
          <p:nvPr/>
        </p:nvGrpSpPr>
        <p:grpSpPr bwMode="auto">
          <a:xfrm rot="2246825" flipH="1">
            <a:off x="3708400" y="5942013"/>
            <a:ext cx="1033463" cy="150812"/>
            <a:chOff x="792" y="2582"/>
            <a:chExt cx="756" cy="91"/>
          </a:xfrm>
          <a:noFill/>
        </p:grpSpPr>
        <p:sp>
          <p:nvSpPr>
            <p:cNvPr id="109921" name="Line 353"/>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22" name="AutoShape 354"/>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sp>
        <p:nvSpPr>
          <p:cNvPr id="109923" name="Line 355"/>
          <p:cNvSpPr>
            <a:spLocks noChangeShapeType="1"/>
          </p:cNvSpPr>
          <p:nvPr/>
        </p:nvSpPr>
        <p:spPr bwMode="auto">
          <a:xfrm rot="9052302" flipH="1" flipV="1">
            <a:off x="3875088" y="5611813"/>
            <a:ext cx="366712" cy="346075"/>
          </a:xfrm>
          <a:prstGeom prst="line">
            <a:avLst/>
          </a:prstGeom>
          <a:noFill/>
          <a:ln w="19050">
            <a:solidFill>
              <a:srgbClr val="00FF00"/>
            </a:solidFill>
            <a:round/>
            <a:headEnd/>
            <a:tailEnd/>
          </a:ln>
          <a:effectLst/>
        </p:spPr>
        <p:txBody>
          <a:bodyPr/>
          <a:lstStyle/>
          <a:p>
            <a:endParaRPr lang="en-US"/>
          </a:p>
        </p:txBody>
      </p:sp>
      <p:grpSp>
        <p:nvGrpSpPr>
          <p:cNvPr id="109924" name="Group 356"/>
          <p:cNvGrpSpPr>
            <a:grpSpLocks/>
          </p:cNvGrpSpPr>
          <p:nvPr/>
        </p:nvGrpSpPr>
        <p:grpSpPr bwMode="auto">
          <a:xfrm rot="14071439" flipH="1">
            <a:off x="4150517" y="6015832"/>
            <a:ext cx="638175" cy="150812"/>
            <a:chOff x="792" y="2582"/>
            <a:chExt cx="756" cy="91"/>
          </a:xfrm>
          <a:noFill/>
        </p:grpSpPr>
        <p:sp>
          <p:nvSpPr>
            <p:cNvPr id="109925" name="Line 357"/>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26" name="AutoShape 358"/>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927" name="Group 359"/>
          <p:cNvGrpSpPr>
            <a:grpSpLocks/>
          </p:cNvGrpSpPr>
          <p:nvPr/>
        </p:nvGrpSpPr>
        <p:grpSpPr bwMode="auto">
          <a:xfrm rot="93245" flipH="1">
            <a:off x="4276725" y="5786438"/>
            <a:ext cx="1057275" cy="150812"/>
            <a:chOff x="792" y="2582"/>
            <a:chExt cx="756" cy="91"/>
          </a:xfrm>
          <a:noFill/>
        </p:grpSpPr>
        <p:sp>
          <p:nvSpPr>
            <p:cNvPr id="109928" name="Line 360"/>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29" name="AutoShape 361"/>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sp>
        <p:nvSpPr>
          <p:cNvPr id="109930" name="AutoShape 362"/>
          <p:cNvSpPr>
            <a:spLocks noChangeArrowheads="1"/>
          </p:cNvSpPr>
          <p:nvPr/>
        </p:nvSpPr>
        <p:spPr bwMode="auto">
          <a:xfrm rot="16527543" flipH="1" flipV="1">
            <a:off x="4186238" y="5600700"/>
            <a:ext cx="150812" cy="71438"/>
          </a:xfrm>
          <a:prstGeom prst="triangle">
            <a:avLst>
              <a:gd name="adj" fmla="val 50000"/>
            </a:avLst>
          </a:prstGeom>
          <a:noFill/>
          <a:ln w="19050" algn="ctr">
            <a:solidFill>
              <a:srgbClr val="00FF00"/>
            </a:solidFill>
            <a:miter lim="800000"/>
            <a:headEnd/>
            <a:tailEnd/>
          </a:ln>
          <a:effectLst/>
        </p:spPr>
        <p:txBody>
          <a:bodyPr wrap="none" anchor="ctr"/>
          <a:lstStyle/>
          <a:p>
            <a:endParaRPr lang="en-US"/>
          </a:p>
        </p:txBody>
      </p:sp>
      <p:sp>
        <p:nvSpPr>
          <p:cNvPr id="109932" name="AutoShape 364"/>
          <p:cNvSpPr>
            <a:spLocks noChangeArrowheads="1"/>
          </p:cNvSpPr>
          <p:nvPr/>
        </p:nvSpPr>
        <p:spPr bwMode="auto">
          <a:xfrm rot="4342408" flipH="1" flipV="1">
            <a:off x="4003676" y="5099050"/>
            <a:ext cx="150812" cy="71437"/>
          </a:xfrm>
          <a:prstGeom prst="triangle">
            <a:avLst>
              <a:gd name="adj" fmla="val 50000"/>
            </a:avLst>
          </a:prstGeom>
          <a:noFill/>
          <a:ln w="19050" algn="ctr">
            <a:solidFill>
              <a:srgbClr val="00FF00"/>
            </a:solidFill>
            <a:miter lim="800000"/>
            <a:headEnd/>
            <a:tailEnd/>
          </a:ln>
          <a:effectLst/>
        </p:spPr>
        <p:txBody>
          <a:bodyPr wrap="none" anchor="ctr"/>
          <a:lstStyle/>
          <a:p>
            <a:endParaRPr lang="en-US"/>
          </a:p>
        </p:txBody>
      </p:sp>
      <p:grpSp>
        <p:nvGrpSpPr>
          <p:cNvPr id="109933" name="Group 365"/>
          <p:cNvGrpSpPr>
            <a:grpSpLocks/>
          </p:cNvGrpSpPr>
          <p:nvPr/>
        </p:nvGrpSpPr>
        <p:grpSpPr bwMode="auto">
          <a:xfrm>
            <a:off x="4665893" y="6208718"/>
            <a:ext cx="1016324" cy="211138"/>
            <a:chOff x="614" y="1294"/>
            <a:chExt cx="597" cy="133"/>
          </a:xfrm>
          <a:noFill/>
        </p:grpSpPr>
        <p:sp>
          <p:nvSpPr>
            <p:cNvPr id="109935" name="Freeform 367"/>
            <p:cNvSpPr>
              <a:spLocks/>
            </p:cNvSpPr>
            <p:nvPr/>
          </p:nvSpPr>
          <p:spPr bwMode="auto">
            <a:xfrm>
              <a:off x="614"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09936" name="Freeform 368"/>
            <p:cNvSpPr>
              <a:spLocks/>
            </p:cNvSpPr>
            <p:nvPr/>
          </p:nvSpPr>
          <p:spPr bwMode="auto">
            <a:xfrm>
              <a:off x="713"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09937" name="Freeform 369"/>
            <p:cNvSpPr>
              <a:spLocks/>
            </p:cNvSpPr>
            <p:nvPr/>
          </p:nvSpPr>
          <p:spPr bwMode="auto">
            <a:xfrm>
              <a:off x="813"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09938" name="Freeform 370"/>
            <p:cNvSpPr>
              <a:spLocks/>
            </p:cNvSpPr>
            <p:nvPr/>
          </p:nvSpPr>
          <p:spPr bwMode="auto">
            <a:xfrm>
              <a:off x="1110"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09939" name="Freeform 371"/>
            <p:cNvSpPr>
              <a:spLocks/>
            </p:cNvSpPr>
            <p:nvPr/>
          </p:nvSpPr>
          <p:spPr bwMode="auto">
            <a:xfrm>
              <a:off x="912"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09940" name="Freeform 372"/>
            <p:cNvSpPr>
              <a:spLocks/>
            </p:cNvSpPr>
            <p:nvPr/>
          </p:nvSpPr>
          <p:spPr bwMode="auto">
            <a:xfrm>
              <a:off x="1011"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09941" name="Freeform 373"/>
            <p:cNvSpPr>
              <a:spLocks/>
            </p:cNvSpPr>
            <p:nvPr/>
          </p:nvSpPr>
          <p:spPr bwMode="auto">
            <a:xfrm>
              <a:off x="614"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type="oval" w="med" len="med"/>
              <a:tailEnd/>
            </a:ln>
          </p:spPr>
          <p:txBody>
            <a:bodyPr/>
            <a:lstStyle/>
            <a:p>
              <a:endParaRPr lang="en-US"/>
            </a:p>
          </p:txBody>
        </p:sp>
        <p:sp>
          <p:nvSpPr>
            <p:cNvPr id="109942" name="Freeform 374"/>
            <p:cNvSpPr>
              <a:spLocks/>
            </p:cNvSpPr>
            <p:nvPr/>
          </p:nvSpPr>
          <p:spPr bwMode="auto">
            <a:xfrm>
              <a:off x="713"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a:tailEnd/>
            </a:ln>
          </p:spPr>
          <p:txBody>
            <a:bodyPr/>
            <a:lstStyle/>
            <a:p>
              <a:endParaRPr lang="en-US"/>
            </a:p>
          </p:txBody>
        </p:sp>
        <p:sp>
          <p:nvSpPr>
            <p:cNvPr id="109943" name="Freeform 375"/>
            <p:cNvSpPr>
              <a:spLocks/>
            </p:cNvSpPr>
            <p:nvPr/>
          </p:nvSpPr>
          <p:spPr bwMode="auto">
            <a:xfrm>
              <a:off x="813"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a:tailEnd/>
            </a:ln>
          </p:spPr>
          <p:txBody>
            <a:bodyPr/>
            <a:lstStyle/>
            <a:p>
              <a:endParaRPr lang="en-US"/>
            </a:p>
          </p:txBody>
        </p:sp>
        <p:sp>
          <p:nvSpPr>
            <p:cNvPr id="109944" name="Freeform 376"/>
            <p:cNvSpPr>
              <a:spLocks/>
            </p:cNvSpPr>
            <p:nvPr/>
          </p:nvSpPr>
          <p:spPr bwMode="auto">
            <a:xfrm>
              <a:off x="1110"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a:tailEnd type="oval" w="med" len="med"/>
            </a:ln>
          </p:spPr>
          <p:txBody>
            <a:bodyPr/>
            <a:lstStyle/>
            <a:p>
              <a:endParaRPr lang="en-US"/>
            </a:p>
          </p:txBody>
        </p:sp>
        <p:sp>
          <p:nvSpPr>
            <p:cNvPr id="109945" name="Freeform 377"/>
            <p:cNvSpPr>
              <a:spLocks/>
            </p:cNvSpPr>
            <p:nvPr/>
          </p:nvSpPr>
          <p:spPr bwMode="auto">
            <a:xfrm>
              <a:off x="912"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a:tailEnd/>
            </a:ln>
          </p:spPr>
          <p:txBody>
            <a:bodyPr/>
            <a:lstStyle/>
            <a:p>
              <a:endParaRPr lang="en-US"/>
            </a:p>
          </p:txBody>
        </p:sp>
        <p:sp>
          <p:nvSpPr>
            <p:cNvPr id="109946" name="Freeform 378"/>
            <p:cNvSpPr>
              <a:spLocks/>
            </p:cNvSpPr>
            <p:nvPr/>
          </p:nvSpPr>
          <p:spPr bwMode="auto">
            <a:xfrm>
              <a:off x="1011"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a:tailEnd/>
            </a:ln>
          </p:spPr>
          <p:txBody>
            <a:bodyPr/>
            <a:lstStyle/>
            <a:p>
              <a:endParaRPr lang="en-US"/>
            </a:p>
          </p:txBody>
        </p:sp>
      </p:grpSp>
      <p:grpSp>
        <p:nvGrpSpPr>
          <p:cNvPr id="109947" name="Group 379"/>
          <p:cNvGrpSpPr>
            <a:grpSpLocks/>
          </p:cNvGrpSpPr>
          <p:nvPr/>
        </p:nvGrpSpPr>
        <p:grpSpPr bwMode="auto">
          <a:xfrm rot="10986489" flipH="1">
            <a:off x="5705475" y="6281738"/>
            <a:ext cx="1057275" cy="150812"/>
            <a:chOff x="792" y="2582"/>
            <a:chExt cx="756" cy="91"/>
          </a:xfrm>
          <a:noFill/>
        </p:grpSpPr>
        <p:sp>
          <p:nvSpPr>
            <p:cNvPr id="109948" name="Line 380"/>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49" name="AutoShape 381"/>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950" name="Group 382"/>
          <p:cNvGrpSpPr>
            <a:grpSpLocks/>
          </p:cNvGrpSpPr>
          <p:nvPr/>
        </p:nvGrpSpPr>
        <p:grpSpPr bwMode="auto">
          <a:xfrm rot="20651012" flipH="1">
            <a:off x="5673725" y="6078538"/>
            <a:ext cx="1057275" cy="150812"/>
            <a:chOff x="792" y="2582"/>
            <a:chExt cx="756" cy="91"/>
          </a:xfrm>
          <a:noFill/>
        </p:grpSpPr>
        <p:sp>
          <p:nvSpPr>
            <p:cNvPr id="109951" name="Line 383"/>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52" name="AutoShape 384"/>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953" name="Group 385"/>
          <p:cNvGrpSpPr>
            <a:grpSpLocks/>
          </p:cNvGrpSpPr>
          <p:nvPr/>
        </p:nvGrpSpPr>
        <p:grpSpPr bwMode="auto">
          <a:xfrm rot="7679304" flipH="1">
            <a:off x="3819525" y="4619626"/>
            <a:ext cx="681037" cy="150812"/>
            <a:chOff x="792" y="2582"/>
            <a:chExt cx="756" cy="91"/>
          </a:xfrm>
          <a:noFill/>
        </p:grpSpPr>
        <p:sp>
          <p:nvSpPr>
            <p:cNvPr id="109954" name="Line 386"/>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55" name="AutoShape 387"/>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sp>
        <p:nvSpPr>
          <p:cNvPr id="109956" name="Line 388"/>
          <p:cNvSpPr>
            <a:spLocks noChangeShapeType="1"/>
          </p:cNvSpPr>
          <p:nvPr/>
        </p:nvSpPr>
        <p:spPr bwMode="auto">
          <a:xfrm rot="9052302" flipH="1" flipV="1">
            <a:off x="3949700" y="4833938"/>
            <a:ext cx="469900" cy="90487"/>
          </a:xfrm>
          <a:prstGeom prst="line">
            <a:avLst/>
          </a:prstGeom>
          <a:noFill/>
          <a:ln w="19050">
            <a:solidFill>
              <a:srgbClr val="00FF00"/>
            </a:solidFill>
            <a:round/>
            <a:headEnd/>
            <a:tailEnd/>
          </a:ln>
          <a:effectLst/>
        </p:spPr>
        <p:txBody>
          <a:bodyPr/>
          <a:lstStyle/>
          <a:p>
            <a:endParaRPr lang="en-US"/>
          </a:p>
        </p:txBody>
      </p:sp>
      <p:grpSp>
        <p:nvGrpSpPr>
          <p:cNvPr id="109957" name="Group 389"/>
          <p:cNvGrpSpPr>
            <a:grpSpLocks/>
          </p:cNvGrpSpPr>
          <p:nvPr/>
        </p:nvGrpSpPr>
        <p:grpSpPr bwMode="auto">
          <a:xfrm rot="10126006" flipH="1">
            <a:off x="4373563" y="4271963"/>
            <a:ext cx="831850" cy="150812"/>
            <a:chOff x="792" y="2582"/>
            <a:chExt cx="756" cy="91"/>
          </a:xfrm>
          <a:noFill/>
        </p:grpSpPr>
        <p:sp>
          <p:nvSpPr>
            <p:cNvPr id="109958" name="Line 390"/>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59" name="AutoShape 391"/>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960" name="Group 392"/>
          <p:cNvGrpSpPr>
            <a:grpSpLocks/>
          </p:cNvGrpSpPr>
          <p:nvPr/>
        </p:nvGrpSpPr>
        <p:grpSpPr bwMode="auto">
          <a:xfrm rot="19874268" flipH="1">
            <a:off x="4321175" y="4484688"/>
            <a:ext cx="1057275" cy="150812"/>
            <a:chOff x="792" y="2582"/>
            <a:chExt cx="756" cy="91"/>
          </a:xfrm>
          <a:noFill/>
        </p:grpSpPr>
        <p:sp>
          <p:nvSpPr>
            <p:cNvPr id="109961" name="Line 393"/>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62" name="AutoShape 394"/>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963" name="Group 395"/>
          <p:cNvGrpSpPr>
            <a:grpSpLocks/>
          </p:cNvGrpSpPr>
          <p:nvPr/>
        </p:nvGrpSpPr>
        <p:grpSpPr bwMode="auto">
          <a:xfrm rot="11037151" flipH="1">
            <a:off x="4392613" y="4775200"/>
            <a:ext cx="1311275" cy="150813"/>
            <a:chOff x="792" y="2582"/>
            <a:chExt cx="756" cy="91"/>
          </a:xfrm>
          <a:noFill/>
        </p:grpSpPr>
        <p:sp>
          <p:nvSpPr>
            <p:cNvPr id="109964" name="Line 396"/>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65" name="AutoShape 397"/>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sp>
        <p:nvSpPr>
          <p:cNvPr id="109966" name="Line 398"/>
          <p:cNvSpPr>
            <a:spLocks noChangeShapeType="1"/>
          </p:cNvSpPr>
          <p:nvPr/>
        </p:nvSpPr>
        <p:spPr bwMode="auto">
          <a:xfrm rot="9052302" flipH="1">
            <a:off x="4294188" y="4170363"/>
            <a:ext cx="779462" cy="85725"/>
          </a:xfrm>
          <a:prstGeom prst="line">
            <a:avLst/>
          </a:prstGeom>
          <a:noFill/>
          <a:ln w="19050">
            <a:solidFill>
              <a:srgbClr val="00FF00"/>
            </a:solidFill>
            <a:round/>
            <a:headEnd/>
            <a:tailEnd/>
          </a:ln>
          <a:effectLst/>
        </p:spPr>
        <p:txBody>
          <a:bodyPr/>
          <a:lstStyle/>
          <a:p>
            <a:endParaRPr lang="en-US"/>
          </a:p>
        </p:txBody>
      </p:sp>
      <p:grpSp>
        <p:nvGrpSpPr>
          <p:cNvPr id="109967" name="Group 399"/>
          <p:cNvGrpSpPr>
            <a:grpSpLocks/>
          </p:cNvGrpSpPr>
          <p:nvPr/>
        </p:nvGrpSpPr>
        <p:grpSpPr bwMode="auto">
          <a:xfrm rot="11275957" flipH="1">
            <a:off x="4981575" y="3995738"/>
            <a:ext cx="1057275" cy="150812"/>
            <a:chOff x="792" y="2582"/>
            <a:chExt cx="756" cy="91"/>
          </a:xfrm>
          <a:noFill/>
        </p:grpSpPr>
        <p:sp>
          <p:nvSpPr>
            <p:cNvPr id="109968" name="Line 400"/>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69" name="AutoShape 401"/>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970" name="Group 402"/>
          <p:cNvGrpSpPr>
            <a:grpSpLocks/>
          </p:cNvGrpSpPr>
          <p:nvPr/>
        </p:nvGrpSpPr>
        <p:grpSpPr bwMode="auto">
          <a:xfrm rot="20923257" flipH="1">
            <a:off x="4973638" y="3814763"/>
            <a:ext cx="1057275" cy="150812"/>
            <a:chOff x="792" y="2582"/>
            <a:chExt cx="756" cy="91"/>
          </a:xfrm>
          <a:noFill/>
        </p:grpSpPr>
        <p:sp>
          <p:nvSpPr>
            <p:cNvPr id="109971" name="Line 403"/>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72" name="AutoShape 404"/>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973" name="Group 405"/>
          <p:cNvGrpSpPr>
            <a:grpSpLocks/>
          </p:cNvGrpSpPr>
          <p:nvPr/>
        </p:nvGrpSpPr>
        <p:grpSpPr bwMode="auto">
          <a:xfrm rot="19088798" flipV="1">
            <a:off x="5194300" y="4603750"/>
            <a:ext cx="569913" cy="177800"/>
            <a:chOff x="2356" y="2189"/>
            <a:chExt cx="998" cy="158"/>
          </a:xfrm>
          <a:noFill/>
        </p:grpSpPr>
        <p:sp>
          <p:nvSpPr>
            <p:cNvPr id="109974" name="Arc 406"/>
            <p:cNvSpPr>
              <a:spLocks/>
            </p:cNvSpPr>
            <p:nvPr/>
          </p:nvSpPr>
          <p:spPr bwMode="auto">
            <a:xfrm flipV="1">
              <a:off x="2356" y="2189"/>
              <a:ext cx="138" cy="158"/>
            </a:xfrm>
            <a:custGeom>
              <a:avLst/>
              <a:gdLst>
                <a:gd name="G0" fmla="+- 21520 0 0"/>
                <a:gd name="G1" fmla="+- 21600 0 0"/>
                <a:gd name="G2" fmla="+- 21600 0 0"/>
                <a:gd name="T0" fmla="*/ 0 w 43120"/>
                <a:gd name="T1" fmla="*/ 19747 h 36811"/>
                <a:gd name="T2" fmla="*/ 36855 w 43120"/>
                <a:gd name="T3" fmla="*/ 36811 h 36811"/>
                <a:gd name="T4" fmla="*/ 21520 w 43120"/>
                <a:gd name="T5" fmla="*/ 21600 h 36811"/>
              </a:gdLst>
              <a:ahLst/>
              <a:cxnLst>
                <a:cxn ang="0">
                  <a:pos x="T0" y="T1"/>
                </a:cxn>
                <a:cxn ang="0">
                  <a:pos x="T2" y="T3"/>
                </a:cxn>
                <a:cxn ang="0">
                  <a:pos x="T4" y="T5"/>
                </a:cxn>
              </a:cxnLst>
              <a:rect l="0" t="0" r="r" b="b"/>
              <a:pathLst>
                <a:path w="43120" h="36811" fill="none" extrusionOk="0">
                  <a:moveTo>
                    <a:pt x="-1" y="19746"/>
                  </a:moveTo>
                  <a:cubicBezTo>
                    <a:pt x="961" y="8577"/>
                    <a:pt x="10308" y="-1"/>
                    <a:pt x="21520" y="0"/>
                  </a:cubicBezTo>
                  <a:cubicBezTo>
                    <a:pt x="33449" y="0"/>
                    <a:pt x="43120" y="9670"/>
                    <a:pt x="43120" y="21600"/>
                  </a:cubicBezTo>
                  <a:cubicBezTo>
                    <a:pt x="43120" y="27298"/>
                    <a:pt x="40868" y="32765"/>
                    <a:pt x="36855" y="36811"/>
                  </a:cubicBezTo>
                </a:path>
                <a:path w="43120" h="36811" stroke="0" extrusionOk="0">
                  <a:moveTo>
                    <a:pt x="-1" y="19746"/>
                  </a:moveTo>
                  <a:cubicBezTo>
                    <a:pt x="961" y="8577"/>
                    <a:pt x="10308" y="-1"/>
                    <a:pt x="21520" y="0"/>
                  </a:cubicBezTo>
                  <a:cubicBezTo>
                    <a:pt x="33449" y="0"/>
                    <a:pt x="43120" y="9670"/>
                    <a:pt x="43120" y="21600"/>
                  </a:cubicBezTo>
                  <a:cubicBezTo>
                    <a:pt x="43120" y="27298"/>
                    <a:pt x="40868" y="32765"/>
                    <a:pt x="36855" y="36811"/>
                  </a:cubicBezTo>
                  <a:lnTo>
                    <a:pt x="21520" y="21600"/>
                  </a:lnTo>
                  <a:close/>
                </a:path>
              </a:pathLst>
            </a:custGeom>
            <a:grpFill/>
            <a:ln w="19050">
              <a:solidFill>
                <a:srgbClr val="00FF00"/>
              </a:solidFill>
              <a:round/>
              <a:headEnd type="oval" w="med" len="med"/>
              <a:tailEnd/>
            </a:ln>
            <a:effectLst/>
          </p:spPr>
          <p:txBody>
            <a:bodyPr wrap="none" anchor="ctr">
              <a:spAutoFit/>
            </a:bodyPr>
            <a:lstStyle/>
            <a:p>
              <a:endParaRPr lang="en-US"/>
            </a:p>
          </p:txBody>
        </p:sp>
        <p:sp>
          <p:nvSpPr>
            <p:cNvPr id="109975" name="Arc 407"/>
            <p:cNvSpPr>
              <a:spLocks/>
            </p:cNvSpPr>
            <p:nvPr/>
          </p:nvSpPr>
          <p:spPr bwMode="auto">
            <a:xfrm flipV="1">
              <a:off x="2463"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976" name="Arc 408"/>
            <p:cNvSpPr>
              <a:spLocks/>
            </p:cNvSpPr>
            <p:nvPr/>
          </p:nvSpPr>
          <p:spPr bwMode="auto">
            <a:xfrm flipV="1">
              <a:off x="2571"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977" name="Arc 409"/>
            <p:cNvSpPr>
              <a:spLocks/>
            </p:cNvSpPr>
            <p:nvPr/>
          </p:nvSpPr>
          <p:spPr bwMode="auto">
            <a:xfrm flipV="1">
              <a:off x="2676"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978" name="Arc 410"/>
            <p:cNvSpPr>
              <a:spLocks/>
            </p:cNvSpPr>
            <p:nvPr/>
          </p:nvSpPr>
          <p:spPr bwMode="auto">
            <a:xfrm flipV="1">
              <a:off x="2784"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979" name="Arc 411"/>
            <p:cNvSpPr>
              <a:spLocks/>
            </p:cNvSpPr>
            <p:nvPr/>
          </p:nvSpPr>
          <p:spPr bwMode="auto">
            <a:xfrm flipV="1">
              <a:off x="2892"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980" name="Arc 412"/>
            <p:cNvSpPr>
              <a:spLocks/>
            </p:cNvSpPr>
            <p:nvPr/>
          </p:nvSpPr>
          <p:spPr bwMode="auto">
            <a:xfrm flipV="1">
              <a:off x="3000"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981" name="Arc 413"/>
            <p:cNvSpPr>
              <a:spLocks/>
            </p:cNvSpPr>
            <p:nvPr/>
          </p:nvSpPr>
          <p:spPr bwMode="auto">
            <a:xfrm flipV="1">
              <a:off x="3108" y="2189"/>
              <a:ext cx="138" cy="158"/>
            </a:xfrm>
            <a:custGeom>
              <a:avLst/>
              <a:gdLst>
                <a:gd name="G0" fmla="+- 21600 0 0"/>
                <a:gd name="G1" fmla="+- 21600 0 0"/>
                <a:gd name="G2" fmla="+- 21600 0 0"/>
                <a:gd name="T0" fmla="*/ 6263 w 43200"/>
                <a:gd name="T1" fmla="*/ 36810 h 36811"/>
                <a:gd name="T2" fmla="*/ 36935 w 43200"/>
                <a:gd name="T3" fmla="*/ 36811 h 36811"/>
                <a:gd name="T4" fmla="*/ 21600 w 43200"/>
                <a:gd name="T5" fmla="*/ 21600 h 36811"/>
              </a:gdLst>
              <a:ahLst/>
              <a:cxnLst>
                <a:cxn ang="0">
                  <a:pos x="T0" y="T1"/>
                </a:cxn>
                <a:cxn ang="0">
                  <a:pos x="T2" y="T3"/>
                </a:cxn>
                <a:cxn ang="0">
                  <a:pos x="T4" y="T5"/>
                </a:cxn>
              </a:cxnLst>
              <a:rect l="0" t="0" r="r" b="b"/>
              <a:pathLst>
                <a:path w="43200" h="36811" fill="none"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path>
                <a:path w="43200" h="36811" stroke="0" extrusionOk="0">
                  <a:moveTo>
                    <a:pt x="6263" y="36809"/>
                  </a:moveTo>
                  <a:cubicBezTo>
                    <a:pt x="2251" y="32764"/>
                    <a:pt x="0" y="27297"/>
                    <a:pt x="0" y="21600"/>
                  </a:cubicBezTo>
                  <a:cubicBezTo>
                    <a:pt x="0" y="9670"/>
                    <a:pt x="9670" y="0"/>
                    <a:pt x="21600" y="0"/>
                  </a:cubicBezTo>
                  <a:cubicBezTo>
                    <a:pt x="33529" y="0"/>
                    <a:pt x="43200" y="9670"/>
                    <a:pt x="43200" y="21600"/>
                  </a:cubicBezTo>
                  <a:cubicBezTo>
                    <a:pt x="43200" y="27298"/>
                    <a:pt x="40948" y="32765"/>
                    <a:pt x="36935" y="36811"/>
                  </a:cubicBezTo>
                  <a:lnTo>
                    <a:pt x="21600" y="21600"/>
                  </a:lnTo>
                  <a:close/>
                </a:path>
              </a:pathLst>
            </a:custGeom>
            <a:grpFill/>
            <a:ln w="19050">
              <a:solidFill>
                <a:srgbClr val="00FF00"/>
              </a:solidFill>
              <a:round/>
              <a:headEnd/>
              <a:tailEnd/>
            </a:ln>
            <a:effectLst/>
          </p:spPr>
          <p:txBody>
            <a:bodyPr wrap="none" anchor="ctr">
              <a:spAutoFit/>
            </a:bodyPr>
            <a:lstStyle/>
            <a:p>
              <a:endParaRPr lang="en-US"/>
            </a:p>
          </p:txBody>
        </p:sp>
        <p:sp>
          <p:nvSpPr>
            <p:cNvPr id="109982" name="Arc 414"/>
            <p:cNvSpPr>
              <a:spLocks/>
            </p:cNvSpPr>
            <p:nvPr/>
          </p:nvSpPr>
          <p:spPr bwMode="auto">
            <a:xfrm flipV="1">
              <a:off x="3216" y="2189"/>
              <a:ext cx="138" cy="158"/>
            </a:xfrm>
            <a:custGeom>
              <a:avLst/>
              <a:gdLst>
                <a:gd name="G0" fmla="+- 21600 0 0"/>
                <a:gd name="G1" fmla="+- 21600 0 0"/>
                <a:gd name="G2" fmla="+- 21600 0 0"/>
                <a:gd name="T0" fmla="*/ 6263 w 43152"/>
                <a:gd name="T1" fmla="*/ 36810 h 36810"/>
                <a:gd name="T2" fmla="*/ 43152 w 43152"/>
                <a:gd name="T3" fmla="*/ 20165 h 36810"/>
                <a:gd name="T4" fmla="*/ 21600 w 43152"/>
                <a:gd name="T5" fmla="*/ 21600 h 36810"/>
              </a:gdLst>
              <a:ahLst/>
              <a:cxnLst>
                <a:cxn ang="0">
                  <a:pos x="T0" y="T1"/>
                </a:cxn>
                <a:cxn ang="0">
                  <a:pos x="T2" y="T3"/>
                </a:cxn>
                <a:cxn ang="0">
                  <a:pos x="T4" y="T5"/>
                </a:cxn>
              </a:cxnLst>
              <a:rect l="0" t="0" r="r" b="b"/>
              <a:pathLst>
                <a:path w="43152" h="36810" fill="none" extrusionOk="0">
                  <a:moveTo>
                    <a:pt x="6263" y="36809"/>
                  </a:moveTo>
                  <a:cubicBezTo>
                    <a:pt x="2251" y="32764"/>
                    <a:pt x="0" y="27297"/>
                    <a:pt x="0" y="21600"/>
                  </a:cubicBezTo>
                  <a:cubicBezTo>
                    <a:pt x="0" y="9670"/>
                    <a:pt x="9670" y="0"/>
                    <a:pt x="21600" y="0"/>
                  </a:cubicBezTo>
                  <a:cubicBezTo>
                    <a:pt x="32972" y="-1"/>
                    <a:pt x="42396" y="8817"/>
                    <a:pt x="43152" y="20164"/>
                  </a:cubicBezTo>
                </a:path>
                <a:path w="43152" h="36810" stroke="0" extrusionOk="0">
                  <a:moveTo>
                    <a:pt x="6263" y="36809"/>
                  </a:moveTo>
                  <a:cubicBezTo>
                    <a:pt x="2251" y="32764"/>
                    <a:pt x="0" y="27297"/>
                    <a:pt x="0" y="21600"/>
                  </a:cubicBezTo>
                  <a:cubicBezTo>
                    <a:pt x="0" y="9670"/>
                    <a:pt x="9670" y="0"/>
                    <a:pt x="21600" y="0"/>
                  </a:cubicBezTo>
                  <a:cubicBezTo>
                    <a:pt x="32972" y="-1"/>
                    <a:pt x="42396" y="8817"/>
                    <a:pt x="43152" y="20164"/>
                  </a:cubicBezTo>
                  <a:lnTo>
                    <a:pt x="21600" y="21600"/>
                  </a:lnTo>
                  <a:close/>
                </a:path>
              </a:pathLst>
            </a:custGeom>
            <a:grpFill/>
            <a:ln w="19050">
              <a:solidFill>
                <a:srgbClr val="00FF00"/>
              </a:solidFill>
              <a:round/>
              <a:headEnd/>
              <a:tailEnd type="oval" w="med" len="med"/>
            </a:ln>
            <a:effectLst/>
          </p:spPr>
          <p:txBody>
            <a:bodyPr wrap="none" anchor="ctr">
              <a:spAutoFit/>
            </a:bodyPr>
            <a:lstStyle/>
            <a:p>
              <a:endParaRPr lang="en-US"/>
            </a:p>
          </p:txBody>
        </p:sp>
      </p:grpSp>
      <p:grpSp>
        <p:nvGrpSpPr>
          <p:cNvPr id="109983" name="Group 415"/>
          <p:cNvGrpSpPr>
            <a:grpSpLocks/>
          </p:cNvGrpSpPr>
          <p:nvPr/>
        </p:nvGrpSpPr>
        <p:grpSpPr bwMode="auto">
          <a:xfrm rot="5415619">
            <a:off x="6264275" y="4421188"/>
            <a:ext cx="314325" cy="114300"/>
            <a:chOff x="792" y="2582"/>
            <a:chExt cx="756" cy="91"/>
          </a:xfrm>
          <a:noFill/>
        </p:grpSpPr>
        <p:sp>
          <p:nvSpPr>
            <p:cNvPr id="109984" name="Line 416"/>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85" name="AutoShape 417"/>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986" name="Group 418"/>
          <p:cNvGrpSpPr>
            <a:grpSpLocks/>
          </p:cNvGrpSpPr>
          <p:nvPr/>
        </p:nvGrpSpPr>
        <p:grpSpPr bwMode="auto">
          <a:xfrm rot="20843108">
            <a:off x="5694363" y="4335463"/>
            <a:ext cx="749300" cy="150812"/>
            <a:chOff x="792" y="2582"/>
            <a:chExt cx="756" cy="91"/>
          </a:xfrm>
          <a:noFill/>
        </p:grpSpPr>
        <p:sp>
          <p:nvSpPr>
            <p:cNvPr id="109987" name="Line 419"/>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88" name="AutoShape 420"/>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989" name="Group 421"/>
          <p:cNvGrpSpPr>
            <a:grpSpLocks/>
          </p:cNvGrpSpPr>
          <p:nvPr/>
        </p:nvGrpSpPr>
        <p:grpSpPr bwMode="auto">
          <a:xfrm rot="11186316">
            <a:off x="5705475" y="4497388"/>
            <a:ext cx="725488" cy="150812"/>
            <a:chOff x="792" y="2582"/>
            <a:chExt cx="756" cy="91"/>
          </a:xfrm>
          <a:noFill/>
        </p:grpSpPr>
        <p:sp>
          <p:nvSpPr>
            <p:cNvPr id="109990" name="Line 422"/>
            <p:cNvSpPr>
              <a:spLocks noChangeShapeType="1"/>
            </p:cNvSpPr>
            <p:nvPr/>
          </p:nvSpPr>
          <p:spPr bwMode="auto">
            <a:xfrm>
              <a:off x="792" y="2628"/>
              <a:ext cx="756" cy="0"/>
            </a:xfrm>
            <a:prstGeom prst="line">
              <a:avLst/>
            </a:prstGeom>
            <a:grpFill/>
            <a:ln w="19050">
              <a:solidFill>
                <a:srgbClr val="00FF00"/>
              </a:solidFill>
              <a:round/>
              <a:headEnd/>
              <a:tailEnd/>
            </a:ln>
            <a:effectLst/>
          </p:spPr>
          <p:txBody>
            <a:bodyPr/>
            <a:lstStyle/>
            <a:p>
              <a:endParaRPr lang="en-US"/>
            </a:p>
          </p:txBody>
        </p:sp>
        <p:sp>
          <p:nvSpPr>
            <p:cNvPr id="109991" name="AutoShape 423"/>
            <p:cNvSpPr>
              <a:spLocks noChangeArrowheads="1"/>
            </p:cNvSpPr>
            <p:nvPr/>
          </p:nvSpPr>
          <p:spPr bwMode="auto">
            <a:xfrm rot="5400000">
              <a:off x="1132" y="2582"/>
              <a:ext cx="91" cy="91"/>
            </a:xfrm>
            <a:prstGeom prst="triangle">
              <a:avLst>
                <a:gd name="adj" fmla="val 50000"/>
              </a:avLst>
            </a:prstGeom>
            <a:grpFill/>
            <a:ln w="19050" algn="ctr">
              <a:solidFill>
                <a:srgbClr val="00FF00"/>
              </a:solidFill>
              <a:miter lim="800000"/>
              <a:headEnd/>
              <a:tailEnd/>
            </a:ln>
            <a:effectLst/>
          </p:spPr>
          <p:txBody>
            <a:bodyPr wrap="none" anchor="ctr"/>
            <a:lstStyle/>
            <a:p>
              <a:endParaRPr lang="en-US"/>
            </a:p>
          </p:txBody>
        </p:sp>
      </p:grpSp>
      <p:grpSp>
        <p:nvGrpSpPr>
          <p:cNvPr id="109993" name="Group 425"/>
          <p:cNvGrpSpPr>
            <a:grpSpLocks/>
          </p:cNvGrpSpPr>
          <p:nvPr/>
        </p:nvGrpSpPr>
        <p:grpSpPr bwMode="auto">
          <a:xfrm>
            <a:off x="6417114" y="4214818"/>
            <a:ext cx="604806" cy="211138"/>
            <a:chOff x="614" y="1294"/>
            <a:chExt cx="597" cy="133"/>
          </a:xfrm>
          <a:noFill/>
        </p:grpSpPr>
        <p:sp>
          <p:nvSpPr>
            <p:cNvPr id="109995" name="Freeform 427"/>
            <p:cNvSpPr>
              <a:spLocks/>
            </p:cNvSpPr>
            <p:nvPr/>
          </p:nvSpPr>
          <p:spPr bwMode="auto">
            <a:xfrm>
              <a:off x="614"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09996" name="Freeform 428"/>
            <p:cNvSpPr>
              <a:spLocks/>
            </p:cNvSpPr>
            <p:nvPr/>
          </p:nvSpPr>
          <p:spPr bwMode="auto">
            <a:xfrm>
              <a:off x="713"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09997" name="Freeform 429"/>
            <p:cNvSpPr>
              <a:spLocks/>
            </p:cNvSpPr>
            <p:nvPr/>
          </p:nvSpPr>
          <p:spPr bwMode="auto">
            <a:xfrm>
              <a:off x="813"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09998" name="Freeform 430"/>
            <p:cNvSpPr>
              <a:spLocks/>
            </p:cNvSpPr>
            <p:nvPr/>
          </p:nvSpPr>
          <p:spPr bwMode="auto">
            <a:xfrm>
              <a:off x="1110"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09999" name="Freeform 431"/>
            <p:cNvSpPr>
              <a:spLocks/>
            </p:cNvSpPr>
            <p:nvPr/>
          </p:nvSpPr>
          <p:spPr bwMode="auto">
            <a:xfrm>
              <a:off x="912"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10000" name="Freeform 432"/>
            <p:cNvSpPr>
              <a:spLocks/>
            </p:cNvSpPr>
            <p:nvPr/>
          </p:nvSpPr>
          <p:spPr bwMode="auto">
            <a:xfrm>
              <a:off x="1011"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10001" name="Freeform 433"/>
            <p:cNvSpPr>
              <a:spLocks/>
            </p:cNvSpPr>
            <p:nvPr/>
          </p:nvSpPr>
          <p:spPr bwMode="auto">
            <a:xfrm>
              <a:off x="614"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type="oval" w="med" len="med"/>
              <a:tailEnd/>
            </a:ln>
          </p:spPr>
          <p:txBody>
            <a:bodyPr/>
            <a:lstStyle/>
            <a:p>
              <a:endParaRPr lang="en-US"/>
            </a:p>
          </p:txBody>
        </p:sp>
        <p:sp>
          <p:nvSpPr>
            <p:cNvPr id="110002" name="Freeform 434"/>
            <p:cNvSpPr>
              <a:spLocks/>
            </p:cNvSpPr>
            <p:nvPr/>
          </p:nvSpPr>
          <p:spPr bwMode="auto">
            <a:xfrm>
              <a:off x="713"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a:tailEnd/>
            </a:ln>
          </p:spPr>
          <p:txBody>
            <a:bodyPr/>
            <a:lstStyle/>
            <a:p>
              <a:endParaRPr lang="en-US"/>
            </a:p>
          </p:txBody>
        </p:sp>
        <p:sp>
          <p:nvSpPr>
            <p:cNvPr id="110003" name="Freeform 435"/>
            <p:cNvSpPr>
              <a:spLocks/>
            </p:cNvSpPr>
            <p:nvPr/>
          </p:nvSpPr>
          <p:spPr bwMode="auto">
            <a:xfrm>
              <a:off x="813"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a:tailEnd/>
            </a:ln>
          </p:spPr>
          <p:txBody>
            <a:bodyPr/>
            <a:lstStyle/>
            <a:p>
              <a:endParaRPr lang="en-US"/>
            </a:p>
          </p:txBody>
        </p:sp>
        <p:sp>
          <p:nvSpPr>
            <p:cNvPr id="110004" name="Freeform 436"/>
            <p:cNvSpPr>
              <a:spLocks/>
            </p:cNvSpPr>
            <p:nvPr/>
          </p:nvSpPr>
          <p:spPr bwMode="auto">
            <a:xfrm>
              <a:off x="1110"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a:tailEnd type="none" w="med" len="med"/>
            </a:ln>
          </p:spPr>
          <p:txBody>
            <a:bodyPr/>
            <a:lstStyle/>
            <a:p>
              <a:endParaRPr lang="en-US"/>
            </a:p>
          </p:txBody>
        </p:sp>
        <p:sp>
          <p:nvSpPr>
            <p:cNvPr id="110005" name="Freeform 437"/>
            <p:cNvSpPr>
              <a:spLocks/>
            </p:cNvSpPr>
            <p:nvPr/>
          </p:nvSpPr>
          <p:spPr bwMode="auto">
            <a:xfrm>
              <a:off x="912"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a:tailEnd/>
            </a:ln>
          </p:spPr>
          <p:txBody>
            <a:bodyPr/>
            <a:lstStyle/>
            <a:p>
              <a:endParaRPr lang="en-US"/>
            </a:p>
          </p:txBody>
        </p:sp>
        <p:sp>
          <p:nvSpPr>
            <p:cNvPr id="110006" name="Freeform 438"/>
            <p:cNvSpPr>
              <a:spLocks/>
            </p:cNvSpPr>
            <p:nvPr/>
          </p:nvSpPr>
          <p:spPr bwMode="auto">
            <a:xfrm>
              <a:off x="1011"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a:tailEnd/>
            </a:ln>
          </p:spPr>
          <p:txBody>
            <a:bodyPr/>
            <a:lstStyle/>
            <a:p>
              <a:endParaRPr lang="en-US"/>
            </a:p>
          </p:txBody>
        </p:sp>
      </p:grpSp>
      <p:grpSp>
        <p:nvGrpSpPr>
          <p:cNvPr id="110007" name="Group 439"/>
          <p:cNvGrpSpPr>
            <a:grpSpLocks/>
          </p:cNvGrpSpPr>
          <p:nvPr/>
        </p:nvGrpSpPr>
        <p:grpSpPr bwMode="auto">
          <a:xfrm flipV="1">
            <a:off x="6423464" y="4562470"/>
            <a:ext cx="604806" cy="211138"/>
            <a:chOff x="614" y="1294"/>
            <a:chExt cx="597" cy="133"/>
          </a:xfrm>
          <a:noFill/>
        </p:grpSpPr>
        <p:sp>
          <p:nvSpPr>
            <p:cNvPr id="110009" name="Freeform 441"/>
            <p:cNvSpPr>
              <a:spLocks/>
            </p:cNvSpPr>
            <p:nvPr/>
          </p:nvSpPr>
          <p:spPr bwMode="auto">
            <a:xfrm>
              <a:off x="614"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10010" name="Freeform 442"/>
            <p:cNvSpPr>
              <a:spLocks/>
            </p:cNvSpPr>
            <p:nvPr/>
          </p:nvSpPr>
          <p:spPr bwMode="auto">
            <a:xfrm>
              <a:off x="713"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10011" name="Freeform 443"/>
            <p:cNvSpPr>
              <a:spLocks/>
            </p:cNvSpPr>
            <p:nvPr/>
          </p:nvSpPr>
          <p:spPr bwMode="auto">
            <a:xfrm>
              <a:off x="813"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10012" name="Freeform 444"/>
            <p:cNvSpPr>
              <a:spLocks/>
            </p:cNvSpPr>
            <p:nvPr/>
          </p:nvSpPr>
          <p:spPr bwMode="auto">
            <a:xfrm>
              <a:off x="1110"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10013" name="Freeform 445"/>
            <p:cNvSpPr>
              <a:spLocks/>
            </p:cNvSpPr>
            <p:nvPr/>
          </p:nvSpPr>
          <p:spPr bwMode="auto">
            <a:xfrm>
              <a:off x="912"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10014" name="Freeform 446"/>
            <p:cNvSpPr>
              <a:spLocks/>
            </p:cNvSpPr>
            <p:nvPr/>
          </p:nvSpPr>
          <p:spPr bwMode="auto">
            <a:xfrm>
              <a:off x="1011"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a:solidFill>
                <a:srgbClr val="00FF00"/>
              </a:solidFill>
              <a:prstDash val="solid"/>
              <a:round/>
              <a:headEnd/>
              <a:tailEnd/>
            </a:ln>
          </p:spPr>
          <p:txBody>
            <a:bodyPr/>
            <a:lstStyle/>
            <a:p>
              <a:endParaRPr lang="en-US"/>
            </a:p>
          </p:txBody>
        </p:sp>
        <p:sp>
          <p:nvSpPr>
            <p:cNvPr id="110015" name="Freeform 447"/>
            <p:cNvSpPr>
              <a:spLocks/>
            </p:cNvSpPr>
            <p:nvPr/>
          </p:nvSpPr>
          <p:spPr bwMode="auto">
            <a:xfrm>
              <a:off x="614"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type="oval" w="med" len="med"/>
              <a:tailEnd/>
            </a:ln>
          </p:spPr>
          <p:txBody>
            <a:bodyPr/>
            <a:lstStyle/>
            <a:p>
              <a:endParaRPr lang="en-US"/>
            </a:p>
          </p:txBody>
        </p:sp>
        <p:sp>
          <p:nvSpPr>
            <p:cNvPr id="110016" name="Freeform 448"/>
            <p:cNvSpPr>
              <a:spLocks/>
            </p:cNvSpPr>
            <p:nvPr/>
          </p:nvSpPr>
          <p:spPr bwMode="auto">
            <a:xfrm>
              <a:off x="713"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a:tailEnd/>
            </a:ln>
          </p:spPr>
          <p:txBody>
            <a:bodyPr/>
            <a:lstStyle/>
            <a:p>
              <a:endParaRPr lang="en-US"/>
            </a:p>
          </p:txBody>
        </p:sp>
        <p:sp>
          <p:nvSpPr>
            <p:cNvPr id="110017" name="Freeform 449"/>
            <p:cNvSpPr>
              <a:spLocks/>
            </p:cNvSpPr>
            <p:nvPr/>
          </p:nvSpPr>
          <p:spPr bwMode="auto">
            <a:xfrm>
              <a:off x="813" y="1294"/>
              <a:ext cx="101" cy="133"/>
            </a:xfrm>
            <a:custGeom>
              <a:avLst/>
              <a:gdLst/>
              <a:ahLst/>
              <a:cxnLst>
                <a:cxn ang="0">
                  <a:pos x="0" y="109"/>
                </a:cxn>
                <a:cxn ang="0">
                  <a:pos x="51" y="11"/>
                </a:cxn>
                <a:cxn ang="0">
                  <a:pos x="98" y="176"/>
                </a:cxn>
                <a:cxn ang="0">
                  <a:pos x="130" y="87"/>
                </a:cxn>
              </a:cxnLst>
              <a:rect l="0" t="0" r="r" b="b"/>
              <a:pathLst>
                <a:path w="130" h="188">
                  <a:moveTo>
                    <a:pt x="0" y="109"/>
                  </a:moveTo>
                  <a:cubicBezTo>
                    <a:pt x="17" y="54"/>
                    <a:pt x="34" y="0"/>
                    <a:pt x="51"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a:tailEnd/>
            </a:ln>
          </p:spPr>
          <p:txBody>
            <a:bodyPr/>
            <a:lstStyle/>
            <a:p>
              <a:endParaRPr lang="en-US"/>
            </a:p>
          </p:txBody>
        </p:sp>
        <p:sp>
          <p:nvSpPr>
            <p:cNvPr id="110018" name="Freeform 450"/>
            <p:cNvSpPr>
              <a:spLocks/>
            </p:cNvSpPr>
            <p:nvPr/>
          </p:nvSpPr>
          <p:spPr bwMode="auto">
            <a:xfrm>
              <a:off x="1110"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a:tailEnd type="none" w="med" len="med"/>
            </a:ln>
          </p:spPr>
          <p:txBody>
            <a:bodyPr/>
            <a:lstStyle/>
            <a:p>
              <a:endParaRPr lang="en-US"/>
            </a:p>
          </p:txBody>
        </p:sp>
        <p:sp>
          <p:nvSpPr>
            <p:cNvPr id="110019" name="Freeform 451"/>
            <p:cNvSpPr>
              <a:spLocks/>
            </p:cNvSpPr>
            <p:nvPr/>
          </p:nvSpPr>
          <p:spPr bwMode="auto">
            <a:xfrm>
              <a:off x="912"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a:tailEnd/>
            </a:ln>
          </p:spPr>
          <p:txBody>
            <a:bodyPr/>
            <a:lstStyle/>
            <a:p>
              <a:endParaRPr lang="en-US"/>
            </a:p>
          </p:txBody>
        </p:sp>
        <p:sp>
          <p:nvSpPr>
            <p:cNvPr id="110020" name="Freeform 452"/>
            <p:cNvSpPr>
              <a:spLocks/>
            </p:cNvSpPr>
            <p:nvPr/>
          </p:nvSpPr>
          <p:spPr bwMode="auto">
            <a:xfrm>
              <a:off x="1011" y="1294"/>
              <a:ext cx="101" cy="133"/>
            </a:xfrm>
            <a:custGeom>
              <a:avLst/>
              <a:gdLst/>
              <a:ahLst/>
              <a:cxnLst>
                <a:cxn ang="0">
                  <a:pos x="0" y="109"/>
                </a:cxn>
                <a:cxn ang="0">
                  <a:pos x="50" y="11"/>
                </a:cxn>
                <a:cxn ang="0">
                  <a:pos x="98" y="176"/>
                </a:cxn>
                <a:cxn ang="0">
                  <a:pos x="130" y="87"/>
                </a:cxn>
              </a:cxnLst>
              <a:rect l="0" t="0" r="r" b="b"/>
              <a:pathLst>
                <a:path w="130" h="188">
                  <a:moveTo>
                    <a:pt x="0" y="109"/>
                  </a:moveTo>
                  <a:cubicBezTo>
                    <a:pt x="17" y="54"/>
                    <a:pt x="34" y="0"/>
                    <a:pt x="50" y="11"/>
                  </a:cubicBezTo>
                  <a:cubicBezTo>
                    <a:pt x="67" y="22"/>
                    <a:pt x="85" y="163"/>
                    <a:pt x="98" y="176"/>
                  </a:cubicBezTo>
                  <a:cubicBezTo>
                    <a:pt x="112" y="188"/>
                    <a:pt x="121" y="137"/>
                    <a:pt x="130" y="87"/>
                  </a:cubicBezTo>
                </a:path>
              </a:pathLst>
            </a:custGeom>
            <a:grpFill/>
            <a:ln w="19050" cap="rnd" cmpd="sng">
              <a:solidFill>
                <a:srgbClr val="00FF00"/>
              </a:solidFill>
              <a:prstDash val="solid"/>
              <a:round/>
              <a:headEnd/>
              <a:tailEnd/>
            </a:ln>
          </p:spPr>
          <p:txBody>
            <a:bodyPr/>
            <a:lstStyle/>
            <a:p>
              <a:endParaRPr lang="en-US"/>
            </a:p>
          </p:txBody>
        </p:sp>
      </p:grpSp>
      <mc:AlternateContent xmlns:mc="http://schemas.openxmlformats.org/markup-compatibility/2006" xmlns:a14="http://schemas.microsoft.com/office/drawing/2010/main">
        <mc:Choice Requires="a14">
          <p:sp>
            <p:nvSpPr>
              <p:cNvPr id="110021" name="Object 453"/>
              <p:cNvSpPr txBox="1"/>
              <p:nvPr/>
            </p:nvSpPr>
            <p:spPr bwMode="auto">
              <a:xfrm>
                <a:off x="1157288" y="4476750"/>
                <a:ext cx="127000" cy="1397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𝑢</m:t>
                      </m:r>
                    </m:oMath>
                  </m:oMathPara>
                </a14:m>
                <a:endParaRPr lang="en-US"/>
              </a:p>
            </p:txBody>
          </p:sp>
        </mc:Choice>
        <mc:Fallback xmlns="">
          <p:sp>
            <p:nvSpPr>
              <p:cNvPr id="110021" name="Object 453"/>
              <p:cNvSpPr txBox="1">
                <a:spLocks noRot="1" noChangeAspect="1" noMove="1" noResize="1" noEditPoints="1" noAdjustHandles="1" noChangeArrowheads="1" noChangeShapeType="1" noTextEdit="1"/>
              </p:cNvSpPr>
              <p:nvPr/>
            </p:nvSpPr>
            <p:spPr bwMode="auto">
              <a:xfrm>
                <a:off x="1157288" y="4476750"/>
                <a:ext cx="127000" cy="139700"/>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22" name="Object 454"/>
              <p:cNvSpPr txBox="1"/>
              <p:nvPr/>
            </p:nvSpPr>
            <p:spPr bwMode="auto">
              <a:xfrm>
                <a:off x="1157288" y="4600575"/>
                <a:ext cx="127000" cy="1397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𝑢</m:t>
                      </m:r>
                    </m:oMath>
                  </m:oMathPara>
                </a14:m>
                <a:endParaRPr lang="en-US"/>
              </a:p>
            </p:txBody>
          </p:sp>
        </mc:Choice>
        <mc:Fallback xmlns="">
          <p:sp>
            <p:nvSpPr>
              <p:cNvPr id="110022" name="Object 454"/>
              <p:cNvSpPr txBox="1">
                <a:spLocks noRot="1" noChangeAspect="1" noMove="1" noResize="1" noEditPoints="1" noAdjustHandles="1" noChangeArrowheads="1" noChangeShapeType="1" noTextEdit="1"/>
              </p:cNvSpPr>
              <p:nvPr/>
            </p:nvSpPr>
            <p:spPr bwMode="auto">
              <a:xfrm>
                <a:off x="1157288" y="4600575"/>
                <a:ext cx="127000" cy="13970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23" name="Object 455"/>
              <p:cNvSpPr txBox="1"/>
              <p:nvPr/>
            </p:nvSpPr>
            <p:spPr bwMode="auto">
              <a:xfrm>
                <a:off x="1131888" y="4738688"/>
                <a:ext cx="139700" cy="177800"/>
              </a:xfrm>
              <a:prstGeom prst="rect">
                <a:avLst/>
              </a:prstGeom>
              <a:noFill/>
            </p:spPr>
            <p:txBody>
              <a:bodyPr>
                <a:normAutofit fontScale="325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𝑑</m:t>
                      </m:r>
                    </m:oMath>
                  </m:oMathPara>
                </a14:m>
                <a:endParaRPr lang="en-US"/>
              </a:p>
            </p:txBody>
          </p:sp>
        </mc:Choice>
        <mc:Fallback xmlns="">
          <p:sp>
            <p:nvSpPr>
              <p:cNvPr id="110023" name="Object 455"/>
              <p:cNvSpPr txBox="1">
                <a:spLocks noRot="1" noChangeAspect="1" noMove="1" noResize="1" noEditPoints="1" noAdjustHandles="1" noChangeArrowheads="1" noChangeShapeType="1" noTextEdit="1"/>
              </p:cNvSpPr>
              <p:nvPr/>
            </p:nvSpPr>
            <p:spPr bwMode="auto">
              <a:xfrm>
                <a:off x="1131888" y="4738688"/>
                <a:ext cx="139700" cy="17780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24" name="Object 456"/>
              <p:cNvSpPr txBox="1"/>
              <p:nvPr/>
            </p:nvSpPr>
            <p:spPr bwMode="auto">
              <a:xfrm>
                <a:off x="1181100" y="5857875"/>
                <a:ext cx="127000" cy="1397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𝑢</m:t>
                      </m:r>
                    </m:oMath>
                  </m:oMathPara>
                </a14:m>
                <a:endParaRPr lang="en-US"/>
              </a:p>
            </p:txBody>
          </p:sp>
        </mc:Choice>
        <mc:Fallback xmlns="">
          <p:sp>
            <p:nvSpPr>
              <p:cNvPr id="110024" name="Object 456"/>
              <p:cNvSpPr txBox="1">
                <a:spLocks noRot="1" noChangeAspect="1" noMove="1" noResize="1" noEditPoints="1" noAdjustHandles="1" noChangeArrowheads="1" noChangeShapeType="1" noTextEdit="1"/>
              </p:cNvSpPr>
              <p:nvPr/>
            </p:nvSpPr>
            <p:spPr bwMode="auto">
              <a:xfrm>
                <a:off x="1181100" y="5857875"/>
                <a:ext cx="127000" cy="13970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25" name="Object 457"/>
              <p:cNvSpPr txBox="1"/>
              <p:nvPr/>
            </p:nvSpPr>
            <p:spPr bwMode="auto">
              <a:xfrm>
                <a:off x="1181100" y="5981700"/>
                <a:ext cx="127000" cy="1397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𝑢</m:t>
                      </m:r>
                    </m:oMath>
                  </m:oMathPara>
                </a14:m>
                <a:endParaRPr lang="en-US"/>
              </a:p>
            </p:txBody>
          </p:sp>
        </mc:Choice>
        <mc:Fallback xmlns="">
          <p:sp>
            <p:nvSpPr>
              <p:cNvPr id="110025" name="Object 457"/>
              <p:cNvSpPr txBox="1">
                <a:spLocks noRot="1" noChangeAspect="1" noMove="1" noResize="1" noEditPoints="1" noAdjustHandles="1" noChangeArrowheads="1" noChangeShapeType="1" noTextEdit="1"/>
              </p:cNvSpPr>
              <p:nvPr/>
            </p:nvSpPr>
            <p:spPr bwMode="auto">
              <a:xfrm>
                <a:off x="1181100" y="5981700"/>
                <a:ext cx="127000" cy="139700"/>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26" name="Object 458"/>
              <p:cNvSpPr txBox="1"/>
              <p:nvPr/>
            </p:nvSpPr>
            <p:spPr bwMode="auto">
              <a:xfrm>
                <a:off x="1155700" y="6119813"/>
                <a:ext cx="139700" cy="177800"/>
              </a:xfrm>
              <a:prstGeom prst="rect">
                <a:avLst/>
              </a:prstGeom>
              <a:noFill/>
            </p:spPr>
            <p:txBody>
              <a:bodyPr>
                <a:normAutofit fontScale="325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𝑑</m:t>
                      </m:r>
                    </m:oMath>
                  </m:oMathPara>
                </a14:m>
                <a:endParaRPr lang="en-US"/>
              </a:p>
            </p:txBody>
          </p:sp>
        </mc:Choice>
        <mc:Fallback xmlns="">
          <p:sp>
            <p:nvSpPr>
              <p:cNvPr id="110026" name="Object 458"/>
              <p:cNvSpPr txBox="1">
                <a:spLocks noRot="1" noChangeAspect="1" noMove="1" noResize="1" noEditPoints="1" noAdjustHandles="1" noChangeArrowheads="1" noChangeShapeType="1" noTextEdit="1"/>
              </p:cNvSpPr>
              <p:nvPr/>
            </p:nvSpPr>
            <p:spPr bwMode="auto">
              <a:xfrm>
                <a:off x="1155700" y="6119813"/>
                <a:ext cx="139700" cy="17780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27" name="Object 459"/>
              <p:cNvSpPr txBox="1"/>
              <p:nvPr/>
            </p:nvSpPr>
            <p:spPr bwMode="auto">
              <a:xfrm>
                <a:off x="1898650" y="5068888"/>
                <a:ext cx="139700" cy="1651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𝑔</m:t>
                      </m:r>
                    </m:oMath>
                  </m:oMathPara>
                </a14:m>
                <a:endParaRPr lang="en-US"/>
              </a:p>
            </p:txBody>
          </p:sp>
        </mc:Choice>
        <mc:Fallback xmlns="">
          <p:sp>
            <p:nvSpPr>
              <p:cNvPr id="110027" name="Object 459"/>
              <p:cNvSpPr txBox="1">
                <a:spLocks noRot="1" noChangeAspect="1" noMove="1" noResize="1" noEditPoints="1" noAdjustHandles="1" noChangeArrowheads="1" noChangeShapeType="1" noTextEdit="1"/>
              </p:cNvSpPr>
              <p:nvPr/>
            </p:nvSpPr>
            <p:spPr bwMode="auto">
              <a:xfrm>
                <a:off x="1898650" y="5068888"/>
                <a:ext cx="139700" cy="16510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28" name="Object 460"/>
              <p:cNvSpPr txBox="1"/>
              <p:nvPr/>
            </p:nvSpPr>
            <p:spPr bwMode="auto">
              <a:xfrm>
                <a:off x="1922463" y="5549900"/>
                <a:ext cx="139700" cy="1651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𝑔</m:t>
                      </m:r>
                    </m:oMath>
                  </m:oMathPara>
                </a14:m>
                <a:endParaRPr lang="en-US"/>
              </a:p>
            </p:txBody>
          </p:sp>
        </mc:Choice>
        <mc:Fallback xmlns="">
          <p:sp>
            <p:nvSpPr>
              <p:cNvPr id="110028" name="Object 460"/>
              <p:cNvSpPr txBox="1">
                <a:spLocks noRot="1" noChangeAspect="1" noMove="1" noResize="1" noEditPoints="1" noAdjustHandles="1" noChangeArrowheads="1" noChangeShapeType="1" noTextEdit="1"/>
              </p:cNvSpPr>
              <p:nvPr/>
            </p:nvSpPr>
            <p:spPr bwMode="auto">
              <a:xfrm>
                <a:off x="1922463" y="5549900"/>
                <a:ext cx="139700" cy="16510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29" name="Object 461"/>
              <p:cNvSpPr txBox="1"/>
              <p:nvPr/>
            </p:nvSpPr>
            <p:spPr bwMode="auto">
              <a:xfrm>
                <a:off x="2247900" y="5170488"/>
                <a:ext cx="88900" cy="1524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𝑡</m:t>
                      </m:r>
                    </m:oMath>
                  </m:oMathPara>
                </a14:m>
                <a:endParaRPr lang="en-US"/>
              </a:p>
            </p:txBody>
          </p:sp>
        </mc:Choice>
        <mc:Fallback xmlns="">
          <p:sp>
            <p:nvSpPr>
              <p:cNvPr id="110029" name="Object 461"/>
              <p:cNvSpPr txBox="1">
                <a:spLocks noRot="1" noChangeAspect="1" noMove="1" noResize="1" noEditPoints="1" noAdjustHandles="1" noChangeArrowheads="1" noChangeShapeType="1" noTextEdit="1"/>
              </p:cNvSpPr>
              <p:nvPr/>
            </p:nvSpPr>
            <p:spPr bwMode="auto">
              <a:xfrm>
                <a:off x="2247900" y="5170488"/>
                <a:ext cx="88900" cy="152400"/>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30" name="Object 462"/>
              <p:cNvSpPr txBox="1"/>
              <p:nvPr/>
            </p:nvSpPr>
            <p:spPr bwMode="auto">
              <a:xfrm>
                <a:off x="2581275" y="4967288"/>
                <a:ext cx="127000" cy="177800"/>
              </a:xfrm>
              <a:prstGeom prst="rect">
                <a:avLst/>
              </a:prstGeom>
              <a:noFill/>
            </p:spPr>
            <p:txBody>
              <a:bodyPr>
                <a:normAutofit fontScale="32500" lnSpcReduction="20000"/>
              </a:bodyPr>
              <a:lstStyle/>
              <a:p>
                <a:pPr/>
                <a14:m>
                  <m:oMathPara xmlns:m="http://schemas.openxmlformats.org/officeDocument/2006/math">
                    <m:oMathParaPr>
                      <m:jc m:val="left"/>
                    </m:oMathParaPr>
                    <m:oMath xmlns:m="http://schemas.openxmlformats.org/officeDocument/2006/math">
                      <m:acc>
                        <m:accPr>
                          <m:chr m:val="̄"/>
                          <m:ctrlPr>
                            <a:rPr lang="en-US" i="1">
                              <a:solidFill>
                                <a:srgbClr val="00FF00"/>
                              </a:solidFill>
                              <a:latin typeface="Cambria Math" panose="02040503050406030204" pitchFamily="18" charset="0"/>
                            </a:rPr>
                          </m:ctrlPr>
                        </m:accPr>
                        <m:e>
                          <m:r>
                            <a:rPr lang="en-US" i="1">
                              <a:solidFill>
                                <a:srgbClr val="00FF00"/>
                              </a:solidFill>
                              <a:latin typeface="Cambria Math" panose="02040503050406030204" pitchFamily="18" charset="0"/>
                            </a:rPr>
                            <m:t>𝑡</m:t>
                          </m:r>
                        </m:e>
                      </m:acc>
                    </m:oMath>
                  </m:oMathPara>
                </a14:m>
                <a:endParaRPr lang="en-US"/>
              </a:p>
            </p:txBody>
          </p:sp>
        </mc:Choice>
        <mc:Fallback xmlns="">
          <p:sp>
            <p:nvSpPr>
              <p:cNvPr id="110030" name="Object 462"/>
              <p:cNvSpPr txBox="1">
                <a:spLocks noRot="1" noChangeAspect="1" noMove="1" noResize="1" noEditPoints="1" noAdjustHandles="1" noChangeArrowheads="1" noChangeShapeType="1" noTextEdit="1"/>
              </p:cNvSpPr>
              <p:nvPr/>
            </p:nvSpPr>
            <p:spPr bwMode="auto">
              <a:xfrm>
                <a:off x="2581275" y="4967288"/>
                <a:ext cx="127000" cy="177800"/>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31" name="Object 463"/>
              <p:cNvSpPr txBox="1"/>
              <p:nvPr/>
            </p:nvSpPr>
            <p:spPr bwMode="auto">
              <a:xfrm>
                <a:off x="2752725" y="5489575"/>
                <a:ext cx="88900" cy="1524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𝑡</m:t>
                      </m:r>
                    </m:oMath>
                  </m:oMathPara>
                </a14:m>
                <a:endParaRPr lang="en-US"/>
              </a:p>
            </p:txBody>
          </p:sp>
        </mc:Choice>
        <mc:Fallback xmlns="">
          <p:sp>
            <p:nvSpPr>
              <p:cNvPr id="110031" name="Object 463"/>
              <p:cNvSpPr txBox="1">
                <a:spLocks noRot="1" noChangeAspect="1" noMove="1" noResize="1" noEditPoints="1" noAdjustHandles="1" noChangeArrowheads="1" noChangeShapeType="1" noTextEdit="1"/>
              </p:cNvSpPr>
              <p:nvPr/>
            </p:nvSpPr>
            <p:spPr bwMode="auto">
              <a:xfrm>
                <a:off x="2752725" y="5489575"/>
                <a:ext cx="88900" cy="152400"/>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32" name="Object 464"/>
              <p:cNvSpPr txBox="1"/>
              <p:nvPr/>
            </p:nvSpPr>
            <p:spPr bwMode="auto">
              <a:xfrm>
                <a:off x="2970213" y="5173663"/>
                <a:ext cx="177800" cy="1651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𝐻</m:t>
                      </m:r>
                    </m:oMath>
                  </m:oMathPara>
                </a14:m>
                <a:endParaRPr lang="en-US"/>
              </a:p>
            </p:txBody>
          </p:sp>
        </mc:Choice>
        <mc:Fallback xmlns="">
          <p:sp>
            <p:nvSpPr>
              <p:cNvPr id="110032" name="Object 464"/>
              <p:cNvSpPr txBox="1">
                <a:spLocks noRot="1" noChangeAspect="1" noMove="1" noResize="1" noEditPoints="1" noAdjustHandles="1" noChangeArrowheads="1" noChangeShapeType="1" noTextEdit="1"/>
              </p:cNvSpPr>
              <p:nvPr/>
            </p:nvSpPr>
            <p:spPr bwMode="auto">
              <a:xfrm>
                <a:off x="2970213" y="5173663"/>
                <a:ext cx="177800" cy="165100"/>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33" name="Object 465"/>
              <p:cNvSpPr txBox="1"/>
              <p:nvPr/>
            </p:nvSpPr>
            <p:spPr bwMode="auto">
              <a:xfrm>
                <a:off x="3433763" y="5033963"/>
                <a:ext cx="127000" cy="177800"/>
              </a:xfrm>
              <a:prstGeom prst="rect">
                <a:avLst/>
              </a:prstGeom>
              <a:noFill/>
            </p:spPr>
            <p:txBody>
              <a:bodyPr>
                <a:normAutofit fontScale="325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𝑏</m:t>
                      </m:r>
                    </m:oMath>
                  </m:oMathPara>
                </a14:m>
                <a:endParaRPr lang="en-US"/>
              </a:p>
            </p:txBody>
          </p:sp>
        </mc:Choice>
        <mc:Fallback xmlns="">
          <p:sp>
            <p:nvSpPr>
              <p:cNvPr id="110033" name="Object 465"/>
              <p:cNvSpPr txBox="1">
                <a:spLocks noRot="1" noChangeAspect="1" noMove="1" noResize="1" noEditPoints="1" noAdjustHandles="1" noChangeArrowheads="1" noChangeShapeType="1" noTextEdit="1"/>
              </p:cNvSpPr>
              <p:nvPr/>
            </p:nvSpPr>
            <p:spPr bwMode="auto">
              <a:xfrm>
                <a:off x="3433763" y="5033963"/>
                <a:ext cx="127000" cy="177800"/>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34" name="Object 466"/>
              <p:cNvSpPr txBox="1"/>
              <p:nvPr/>
            </p:nvSpPr>
            <p:spPr bwMode="auto">
              <a:xfrm>
                <a:off x="3351213" y="5516563"/>
                <a:ext cx="139700" cy="203200"/>
              </a:xfrm>
              <a:prstGeom prst="rect">
                <a:avLst/>
              </a:prstGeom>
              <a:noFill/>
            </p:spPr>
            <p:txBody>
              <a:bodyPr>
                <a:normAutofit fontScale="47500" lnSpcReduction="20000"/>
              </a:bodyPr>
              <a:lstStyle/>
              <a:p>
                <a:pPr/>
                <a14:m>
                  <m:oMathPara xmlns:m="http://schemas.openxmlformats.org/officeDocument/2006/math">
                    <m:oMathParaPr>
                      <m:jc m:val="left"/>
                    </m:oMathParaPr>
                    <m:oMath xmlns:m="http://schemas.openxmlformats.org/officeDocument/2006/math">
                      <m:acc>
                        <m:accPr>
                          <m:chr m:val="̄"/>
                          <m:ctrlPr>
                            <a:rPr lang="en-US" i="1">
                              <a:solidFill>
                                <a:srgbClr val="00FF00"/>
                              </a:solidFill>
                              <a:latin typeface="Cambria Math" panose="02040503050406030204" pitchFamily="18" charset="0"/>
                            </a:rPr>
                          </m:ctrlPr>
                        </m:accPr>
                        <m:e>
                          <m:r>
                            <a:rPr lang="en-US" i="1">
                              <a:solidFill>
                                <a:srgbClr val="00FF00"/>
                              </a:solidFill>
                              <a:latin typeface="Cambria Math" panose="02040503050406030204" pitchFamily="18" charset="0"/>
                            </a:rPr>
                            <m:t>𝑏</m:t>
                          </m:r>
                        </m:e>
                      </m:acc>
                    </m:oMath>
                  </m:oMathPara>
                </a14:m>
                <a:endParaRPr lang="en-US"/>
              </a:p>
            </p:txBody>
          </p:sp>
        </mc:Choice>
        <mc:Fallback xmlns="">
          <p:sp>
            <p:nvSpPr>
              <p:cNvPr id="110034" name="Object 466"/>
              <p:cNvSpPr txBox="1">
                <a:spLocks noRot="1" noChangeAspect="1" noMove="1" noResize="1" noEditPoints="1" noAdjustHandles="1" noChangeArrowheads="1" noChangeShapeType="1" noTextEdit="1"/>
              </p:cNvSpPr>
              <p:nvPr/>
            </p:nvSpPr>
            <p:spPr bwMode="auto">
              <a:xfrm>
                <a:off x="3351213" y="5516563"/>
                <a:ext cx="139700" cy="203200"/>
              </a:xfrm>
              <a:prstGeom prst="rect">
                <a:avLst/>
              </a:prstGeom>
              <a:blipFill>
                <a:blip r:embed="rId13"/>
                <a:stretch>
                  <a:fillRect r="-869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35" name="Object 467"/>
              <p:cNvSpPr txBox="1"/>
              <p:nvPr/>
            </p:nvSpPr>
            <p:spPr bwMode="auto">
              <a:xfrm>
                <a:off x="4992688" y="5588000"/>
                <a:ext cx="127000" cy="1397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𝑢</m:t>
                      </m:r>
                    </m:oMath>
                  </m:oMathPara>
                </a14:m>
                <a:endParaRPr lang="en-US"/>
              </a:p>
            </p:txBody>
          </p:sp>
        </mc:Choice>
        <mc:Fallback xmlns="">
          <p:sp>
            <p:nvSpPr>
              <p:cNvPr id="110035" name="Object 467"/>
              <p:cNvSpPr txBox="1">
                <a:spLocks noRot="1" noChangeAspect="1" noMove="1" noResize="1" noEditPoints="1" noAdjustHandles="1" noChangeArrowheads="1" noChangeShapeType="1" noTextEdit="1"/>
              </p:cNvSpPr>
              <p:nvPr/>
            </p:nvSpPr>
            <p:spPr bwMode="auto">
              <a:xfrm>
                <a:off x="4992688" y="5588000"/>
                <a:ext cx="127000" cy="13970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36" name="Object 468"/>
              <p:cNvSpPr txBox="1"/>
              <p:nvPr/>
            </p:nvSpPr>
            <p:spPr bwMode="auto">
              <a:xfrm>
                <a:off x="4897438" y="5048250"/>
                <a:ext cx="139700" cy="1651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acc>
                        <m:accPr>
                          <m:chr m:val="̄"/>
                          <m:ctrlPr>
                            <a:rPr lang="en-US" i="1">
                              <a:solidFill>
                                <a:srgbClr val="00FF00"/>
                              </a:solidFill>
                              <a:latin typeface="Cambria Math" panose="02040503050406030204" pitchFamily="18" charset="0"/>
                            </a:rPr>
                          </m:ctrlPr>
                        </m:accPr>
                        <m:e>
                          <m:r>
                            <a:rPr lang="en-US" i="1">
                              <a:solidFill>
                                <a:srgbClr val="00FF00"/>
                              </a:solidFill>
                              <a:latin typeface="Cambria Math" panose="02040503050406030204" pitchFamily="18" charset="0"/>
                            </a:rPr>
                            <m:t>𝑢</m:t>
                          </m:r>
                        </m:e>
                      </m:acc>
                    </m:oMath>
                  </m:oMathPara>
                </a14:m>
                <a:endParaRPr lang="en-US"/>
              </a:p>
            </p:txBody>
          </p:sp>
        </mc:Choice>
        <mc:Fallback xmlns="">
          <p:sp>
            <p:nvSpPr>
              <p:cNvPr id="110036" name="Object 468"/>
              <p:cNvSpPr txBox="1">
                <a:spLocks noRot="1" noChangeAspect="1" noMove="1" noResize="1" noEditPoints="1" noAdjustHandles="1" noChangeArrowheads="1" noChangeShapeType="1" noTextEdit="1"/>
              </p:cNvSpPr>
              <p:nvPr/>
            </p:nvSpPr>
            <p:spPr bwMode="auto">
              <a:xfrm>
                <a:off x="4897438" y="5048250"/>
                <a:ext cx="139700" cy="165100"/>
              </a:xfrm>
              <a:prstGeom prst="rect">
                <a:avLst/>
              </a:prstGeom>
              <a:blipFill>
                <a:blip r:embed="rId14"/>
                <a:stretch>
                  <a:fillRect/>
                </a:stretch>
              </a:blipFill>
            </p:spPr>
            <p:txBody>
              <a:bodyPr/>
              <a:lstStyle/>
              <a:p>
                <a:r>
                  <a:rPr lang="en-US">
                    <a:noFill/>
                  </a:rPr>
                  <a:t> </a:t>
                </a:r>
              </a:p>
            </p:txBody>
          </p:sp>
        </mc:Fallback>
      </mc:AlternateContent>
      <p:sp>
        <p:nvSpPr>
          <p:cNvPr id="110037" name="Oval 469"/>
          <p:cNvSpPr>
            <a:spLocks noChangeArrowheads="1"/>
          </p:cNvSpPr>
          <p:nvPr/>
        </p:nvSpPr>
        <p:spPr bwMode="auto">
          <a:xfrm rot="19305214">
            <a:off x="3740150" y="4932363"/>
            <a:ext cx="160338" cy="342900"/>
          </a:xfrm>
          <a:prstGeom prst="ellipse">
            <a:avLst/>
          </a:prstGeom>
          <a:solidFill>
            <a:srgbClr val="339966"/>
          </a:solidFill>
          <a:ln w="19050">
            <a:solidFill>
              <a:srgbClr val="00FF00"/>
            </a:solidFill>
            <a:round/>
            <a:headEnd/>
            <a:tailEnd/>
          </a:ln>
          <a:effectLst/>
        </p:spPr>
        <p:txBody>
          <a:bodyPr wrap="none" anchor="ctr"/>
          <a:lstStyle/>
          <a:p>
            <a:pPr algn="ctr"/>
            <a:r>
              <a:rPr lang="en-US" b="0" dirty="0">
                <a:solidFill>
                  <a:srgbClr val="FFFF00"/>
                </a:solidFill>
                <a:latin typeface="Arial" charset="0"/>
              </a:rPr>
              <a:t>B</a:t>
            </a:r>
            <a:r>
              <a:rPr lang="en-US" b="0" baseline="30000" dirty="0">
                <a:solidFill>
                  <a:srgbClr val="FFFF00"/>
                </a:solidFill>
                <a:latin typeface="Arial" charset="0"/>
              </a:rPr>
              <a:t>-</a:t>
            </a:r>
            <a:endParaRPr lang="en-US" b="0" dirty="0">
              <a:solidFill>
                <a:srgbClr val="FFFF00"/>
              </a:solidFill>
              <a:latin typeface="Arial" charset="0"/>
            </a:endParaRPr>
          </a:p>
        </p:txBody>
      </p:sp>
      <mc:AlternateContent xmlns:mc="http://schemas.openxmlformats.org/markup-compatibility/2006" xmlns:a14="http://schemas.microsoft.com/office/drawing/2010/main">
        <mc:Choice Requires="a14">
          <p:sp>
            <p:nvSpPr>
              <p:cNvPr id="110039" name="Object 471"/>
              <p:cNvSpPr txBox="1"/>
              <p:nvPr/>
            </p:nvSpPr>
            <p:spPr bwMode="auto">
              <a:xfrm>
                <a:off x="3960813" y="5902325"/>
                <a:ext cx="139700" cy="1651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acc>
                        <m:accPr>
                          <m:chr m:val="̄"/>
                          <m:ctrlPr>
                            <a:rPr lang="en-US" i="1">
                              <a:solidFill>
                                <a:srgbClr val="00FF00"/>
                              </a:solidFill>
                              <a:latin typeface="Cambria Math" panose="02040503050406030204" pitchFamily="18" charset="0"/>
                            </a:rPr>
                          </m:ctrlPr>
                        </m:accPr>
                        <m:e>
                          <m:r>
                            <a:rPr lang="en-US" i="1">
                              <a:solidFill>
                                <a:srgbClr val="00FF00"/>
                              </a:solidFill>
                              <a:latin typeface="Cambria Math" panose="02040503050406030204" pitchFamily="18" charset="0"/>
                            </a:rPr>
                            <m:t>𝑐</m:t>
                          </m:r>
                        </m:e>
                      </m:acc>
                    </m:oMath>
                  </m:oMathPara>
                </a14:m>
                <a:endParaRPr lang="en-US"/>
              </a:p>
            </p:txBody>
          </p:sp>
        </mc:Choice>
        <mc:Fallback xmlns="">
          <p:sp>
            <p:nvSpPr>
              <p:cNvPr id="110039" name="Object 471"/>
              <p:cNvSpPr txBox="1">
                <a:spLocks noRot="1" noChangeAspect="1" noMove="1" noResize="1" noEditPoints="1" noAdjustHandles="1" noChangeArrowheads="1" noChangeShapeType="1" noTextEdit="1"/>
              </p:cNvSpPr>
              <p:nvPr/>
            </p:nvSpPr>
            <p:spPr bwMode="auto">
              <a:xfrm>
                <a:off x="3960813" y="5902325"/>
                <a:ext cx="139700" cy="165100"/>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40" name="Object 472"/>
              <p:cNvSpPr txBox="1"/>
              <p:nvPr/>
            </p:nvSpPr>
            <p:spPr bwMode="auto">
              <a:xfrm>
                <a:off x="3929063" y="5580063"/>
                <a:ext cx="241300" cy="203200"/>
              </a:xfrm>
              <a:prstGeom prst="rect">
                <a:avLst/>
              </a:prstGeom>
              <a:noFill/>
            </p:spPr>
            <p:txBody>
              <a:bodyPr>
                <a:normAutofit fontScale="47500" lnSpcReduction="20000"/>
              </a:bodyPr>
              <a:lstStyle/>
              <a:p>
                <a:pPr/>
                <a14:m>
                  <m:oMathPara xmlns:m="http://schemas.openxmlformats.org/officeDocument/2006/math">
                    <m:oMathParaPr>
                      <m:jc m:val="left"/>
                    </m:oMathParaPr>
                    <m:oMath xmlns:m="http://schemas.openxmlformats.org/officeDocument/2006/math">
                      <m:sSup>
                        <m:sSupPr>
                          <m:ctrlPr>
                            <a:rPr lang="en-US" i="1">
                              <a:solidFill>
                                <a:srgbClr val="00FF00"/>
                              </a:solidFill>
                              <a:latin typeface="Cambria Math" panose="02040503050406030204" pitchFamily="18" charset="0"/>
                            </a:rPr>
                          </m:ctrlPr>
                        </m:sSupPr>
                        <m:e>
                          <m:r>
                            <a:rPr lang="en-US" i="1">
                              <a:solidFill>
                                <a:srgbClr val="00FF00"/>
                              </a:solidFill>
                              <a:latin typeface="Cambria Math" panose="02040503050406030204" pitchFamily="18" charset="0"/>
                            </a:rPr>
                            <m:t>𝑊</m:t>
                          </m:r>
                        </m:e>
                        <m:sup>
                          <m:r>
                            <a:rPr lang="en-US" i="1">
                              <a:solidFill>
                                <a:srgbClr val="00FF00"/>
                              </a:solidFill>
                              <a:latin typeface="Cambria Math" panose="02040503050406030204" pitchFamily="18" charset="0"/>
                            </a:rPr>
                            <m:t>+</m:t>
                          </m:r>
                        </m:sup>
                      </m:sSup>
                    </m:oMath>
                  </m:oMathPara>
                </a14:m>
                <a:endParaRPr lang="en-US"/>
              </a:p>
            </p:txBody>
          </p:sp>
        </mc:Choice>
        <mc:Fallback xmlns="">
          <p:sp>
            <p:nvSpPr>
              <p:cNvPr id="110040" name="Object 472"/>
              <p:cNvSpPr txBox="1">
                <a:spLocks noRot="1" noChangeAspect="1" noMove="1" noResize="1" noEditPoints="1" noAdjustHandles="1" noChangeArrowheads="1" noChangeShapeType="1" noTextEdit="1"/>
              </p:cNvSpPr>
              <p:nvPr/>
            </p:nvSpPr>
            <p:spPr bwMode="auto">
              <a:xfrm>
                <a:off x="3929063" y="5580063"/>
                <a:ext cx="241300" cy="203200"/>
              </a:xfrm>
              <a:prstGeom prst="rect">
                <a:avLst/>
              </a:prstGeom>
              <a:blipFill>
                <a:blip r:embed="rId16"/>
                <a:stretch>
                  <a:fillRect r="-76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41" name="Object 473"/>
              <p:cNvSpPr txBox="1"/>
              <p:nvPr/>
            </p:nvSpPr>
            <p:spPr bwMode="auto">
              <a:xfrm>
                <a:off x="4405313" y="5884863"/>
                <a:ext cx="114300" cy="1397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𝑐</m:t>
                      </m:r>
                    </m:oMath>
                  </m:oMathPara>
                </a14:m>
                <a:endParaRPr lang="en-US"/>
              </a:p>
            </p:txBody>
          </p:sp>
        </mc:Choice>
        <mc:Fallback xmlns="">
          <p:sp>
            <p:nvSpPr>
              <p:cNvPr id="110041" name="Object 473"/>
              <p:cNvSpPr txBox="1">
                <a:spLocks noRot="1" noChangeAspect="1" noMove="1" noResize="1" noEditPoints="1" noAdjustHandles="1" noChangeArrowheads="1" noChangeShapeType="1" noTextEdit="1"/>
              </p:cNvSpPr>
              <p:nvPr/>
            </p:nvSpPr>
            <p:spPr bwMode="auto">
              <a:xfrm>
                <a:off x="4405313" y="5884863"/>
                <a:ext cx="114300" cy="139700"/>
              </a:xfrm>
              <a:prstGeom prst="rect">
                <a:avLst/>
              </a:prstGeom>
              <a:blipFill>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42" name="Object 474"/>
              <p:cNvSpPr txBox="1"/>
              <p:nvPr/>
            </p:nvSpPr>
            <p:spPr bwMode="auto">
              <a:xfrm>
                <a:off x="4927600" y="5880100"/>
                <a:ext cx="127000" cy="1651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acc>
                        <m:accPr>
                          <m:chr m:val="̄"/>
                          <m:ctrlPr>
                            <a:rPr lang="en-US" i="1">
                              <a:solidFill>
                                <a:srgbClr val="00FF00"/>
                              </a:solidFill>
                              <a:latin typeface="Cambria Math" panose="02040503050406030204" pitchFamily="18" charset="0"/>
                            </a:rPr>
                          </m:ctrlPr>
                        </m:accPr>
                        <m:e>
                          <m:r>
                            <a:rPr lang="en-US" i="1">
                              <a:solidFill>
                                <a:srgbClr val="00FF00"/>
                              </a:solidFill>
                              <a:latin typeface="Cambria Math" panose="02040503050406030204" pitchFamily="18" charset="0"/>
                            </a:rPr>
                            <m:t>𝑠</m:t>
                          </m:r>
                        </m:e>
                      </m:acc>
                    </m:oMath>
                  </m:oMathPara>
                </a14:m>
                <a:endParaRPr lang="en-US"/>
              </a:p>
            </p:txBody>
          </p:sp>
        </mc:Choice>
        <mc:Fallback xmlns="">
          <p:sp>
            <p:nvSpPr>
              <p:cNvPr id="110042" name="Object 474"/>
              <p:cNvSpPr txBox="1">
                <a:spLocks noRot="1" noChangeAspect="1" noMove="1" noResize="1" noEditPoints="1" noAdjustHandles="1" noChangeArrowheads="1" noChangeShapeType="1" noTextEdit="1"/>
              </p:cNvSpPr>
              <p:nvPr/>
            </p:nvSpPr>
            <p:spPr bwMode="auto">
              <a:xfrm>
                <a:off x="4927600" y="5880100"/>
                <a:ext cx="127000" cy="165100"/>
              </a:xfrm>
              <a:prstGeom prst="rect">
                <a:avLst/>
              </a:prstGeom>
              <a:blipFill>
                <a:blip r:embed="rId18"/>
                <a:stretch>
                  <a:fillRect/>
                </a:stretch>
              </a:blipFill>
            </p:spPr>
            <p:txBody>
              <a:bodyPr/>
              <a:lstStyle/>
              <a:p>
                <a:r>
                  <a:rPr lang="en-US">
                    <a:noFill/>
                  </a:rPr>
                  <a:t> </a:t>
                </a:r>
              </a:p>
            </p:txBody>
          </p:sp>
        </mc:Fallback>
      </mc:AlternateContent>
      <p:sp>
        <p:nvSpPr>
          <p:cNvPr id="110044" name="Oval 476"/>
          <p:cNvSpPr>
            <a:spLocks noChangeArrowheads="1"/>
          </p:cNvSpPr>
          <p:nvPr/>
        </p:nvSpPr>
        <p:spPr bwMode="auto">
          <a:xfrm>
            <a:off x="5376863" y="5656263"/>
            <a:ext cx="223837" cy="342900"/>
          </a:xfrm>
          <a:prstGeom prst="ellipse">
            <a:avLst/>
          </a:prstGeom>
          <a:solidFill>
            <a:srgbClr val="339966"/>
          </a:solidFill>
          <a:ln w="19050">
            <a:solidFill>
              <a:srgbClr val="00FF00"/>
            </a:solidFill>
            <a:round/>
            <a:headEnd/>
            <a:tailEnd/>
          </a:ln>
          <a:effectLst/>
        </p:spPr>
        <p:txBody>
          <a:bodyPr wrap="none" anchor="ctr"/>
          <a:lstStyle/>
          <a:p>
            <a:pPr algn="ctr"/>
            <a:r>
              <a:rPr lang="en-US" b="0" dirty="0">
                <a:solidFill>
                  <a:srgbClr val="FFFF00"/>
                </a:solidFill>
                <a:latin typeface="Arial" charset="0"/>
              </a:rPr>
              <a:t>        K</a:t>
            </a:r>
            <a:r>
              <a:rPr lang="en-US" b="0" baseline="30000" dirty="0">
                <a:solidFill>
                  <a:srgbClr val="FFFF00"/>
                </a:solidFill>
                <a:latin typeface="Arial" charset="0"/>
              </a:rPr>
              <a:t>+</a:t>
            </a:r>
            <a:r>
              <a:rPr lang="en-US" b="0" i="1" dirty="0">
                <a:solidFill>
                  <a:srgbClr val="FFFF00"/>
                </a:solidFill>
                <a:latin typeface="Arial" charset="0"/>
                <a:sym typeface="Symbol" pitchFamily="18" charset="2"/>
              </a:rPr>
              <a:t>jet</a:t>
            </a:r>
            <a:endParaRPr lang="en-US" b="0" dirty="0">
              <a:solidFill>
                <a:srgbClr val="FFFF00"/>
              </a:solidFill>
              <a:latin typeface="Arial" charset="0"/>
              <a:sym typeface="Symbol" pitchFamily="18" charset="2"/>
            </a:endParaRPr>
          </a:p>
        </p:txBody>
      </p:sp>
      <mc:AlternateContent xmlns:mc="http://schemas.openxmlformats.org/markup-compatibility/2006" xmlns:a14="http://schemas.microsoft.com/office/drawing/2010/main">
        <mc:Choice Requires="a14">
          <p:sp>
            <p:nvSpPr>
              <p:cNvPr id="110045" name="Object 477"/>
              <p:cNvSpPr txBox="1"/>
              <p:nvPr/>
            </p:nvSpPr>
            <p:spPr bwMode="auto">
              <a:xfrm>
                <a:off x="5122101" y="6045645"/>
                <a:ext cx="127000" cy="1651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𝛾</m:t>
                      </m:r>
                    </m:oMath>
                  </m:oMathPara>
                </a14:m>
                <a:endParaRPr lang="en-US"/>
              </a:p>
            </p:txBody>
          </p:sp>
        </mc:Choice>
        <mc:Fallback xmlns="">
          <p:sp>
            <p:nvSpPr>
              <p:cNvPr id="110045" name="Object 477"/>
              <p:cNvSpPr txBox="1">
                <a:spLocks noRot="1" noChangeAspect="1" noMove="1" noResize="1" noEditPoints="1" noAdjustHandles="1" noChangeArrowheads="1" noChangeShapeType="1" noTextEdit="1"/>
              </p:cNvSpPr>
              <p:nvPr/>
            </p:nvSpPr>
            <p:spPr bwMode="auto">
              <a:xfrm>
                <a:off x="5122101" y="6045645"/>
                <a:ext cx="127000" cy="165100"/>
              </a:xfrm>
              <a:prstGeom prst="rect">
                <a:avLst/>
              </a:prstGeom>
              <a:blipFill>
                <a:blip r:embed="rId1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46" name="Object 478"/>
              <p:cNvSpPr txBox="1"/>
              <p:nvPr/>
            </p:nvSpPr>
            <p:spPr bwMode="auto">
              <a:xfrm>
                <a:off x="6704013" y="5783263"/>
                <a:ext cx="298450" cy="336550"/>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p>
                        <m:sSupPr>
                          <m:ctrlPr>
                            <a:rPr lang="en-US" i="1">
                              <a:solidFill>
                                <a:srgbClr val="FFFF00"/>
                              </a:solidFill>
                              <a:latin typeface="Cambria Math" panose="02040503050406030204" pitchFamily="18" charset="0"/>
                            </a:rPr>
                          </m:ctrlPr>
                        </m:sSupPr>
                        <m:e>
                          <m:r>
                            <a:rPr lang="en-US" i="1">
                              <a:solidFill>
                                <a:srgbClr val="FFFF00"/>
                              </a:solidFill>
                              <a:latin typeface="Cambria Math" panose="02040503050406030204" pitchFamily="18" charset="0"/>
                            </a:rPr>
                            <m:t>𝜇</m:t>
                          </m:r>
                        </m:e>
                        <m:sup>
                          <m:r>
                            <a:rPr lang="en-US" i="1">
                              <a:solidFill>
                                <a:srgbClr val="FFFF00"/>
                              </a:solidFill>
                              <a:latin typeface="Cambria Math" panose="02040503050406030204" pitchFamily="18" charset="0"/>
                            </a:rPr>
                            <m:t>+</m:t>
                          </m:r>
                        </m:sup>
                      </m:sSup>
                    </m:oMath>
                  </m:oMathPara>
                </a14:m>
                <a:endParaRPr lang="en-US"/>
              </a:p>
            </p:txBody>
          </p:sp>
        </mc:Choice>
        <mc:Fallback xmlns="">
          <p:sp>
            <p:nvSpPr>
              <p:cNvPr id="110046" name="Object 478"/>
              <p:cNvSpPr txBox="1">
                <a:spLocks noRot="1" noChangeAspect="1" noMove="1" noResize="1" noEditPoints="1" noAdjustHandles="1" noChangeArrowheads="1" noChangeShapeType="1" noTextEdit="1"/>
              </p:cNvSpPr>
              <p:nvPr/>
            </p:nvSpPr>
            <p:spPr bwMode="auto">
              <a:xfrm>
                <a:off x="6704013" y="5783263"/>
                <a:ext cx="298450" cy="336550"/>
              </a:xfrm>
              <a:prstGeom prst="rect">
                <a:avLst/>
              </a:prstGeom>
              <a:blipFill>
                <a:blip r:embed="rId20"/>
                <a:stretch>
                  <a:fillRect r="-81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47" name="Object 479"/>
              <p:cNvSpPr txBox="1"/>
              <p:nvPr/>
            </p:nvSpPr>
            <p:spPr bwMode="auto">
              <a:xfrm>
                <a:off x="6773863" y="6145213"/>
                <a:ext cx="298450" cy="336550"/>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p>
                        <m:sSupPr>
                          <m:ctrlPr>
                            <a:rPr lang="en-US" i="1">
                              <a:solidFill>
                                <a:srgbClr val="FFFF00"/>
                              </a:solidFill>
                              <a:latin typeface="Cambria Math" panose="02040503050406030204" pitchFamily="18" charset="0"/>
                            </a:rPr>
                          </m:ctrlPr>
                        </m:sSupPr>
                        <m:e>
                          <m:r>
                            <a:rPr lang="en-US" i="1">
                              <a:solidFill>
                                <a:srgbClr val="FFFF00"/>
                              </a:solidFill>
                              <a:latin typeface="Cambria Math" panose="02040503050406030204" pitchFamily="18" charset="0"/>
                            </a:rPr>
                            <m:t>𝜇</m:t>
                          </m:r>
                        </m:e>
                        <m:sup>
                          <m:r>
                            <a:rPr lang="en-US" i="1">
                              <a:solidFill>
                                <a:srgbClr val="FFFF00"/>
                              </a:solidFill>
                              <a:latin typeface="Cambria Math" panose="02040503050406030204" pitchFamily="18" charset="0"/>
                            </a:rPr>
                            <m:t>−</m:t>
                          </m:r>
                        </m:sup>
                      </m:sSup>
                    </m:oMath>
                  </m:oMathPara>
                </a14:m>
                <a:endParaRPr lang="en-US"/>
              </a:p>
            </p:txBody>
          </p:sp>
        </mc:Choice>
        <mc:Fallback xmlns="">
          <p:sp>
            <p:nvSpPr>
              <p:cNvPr id="110047" name="Object 479"/>
              <p:cNvSpPr txBox="1">
                <a:spLocks noRot="1" noChangeAspect="1" noMove="1" noResize="1" noEditPoints="1" noAdjustHandles="1" noChangeArrowheads="1" noChangeShapeType="1" noTextEdit="1"/>
              </p:cNvSpPr>
              <p:nvPr/>
            </p:nvSpPr>
            <p:spPr bwMode="auto">
              <a:xfrm>
                <a:off x="6773863" y="6145213"/>
                <a:ext cx="298450" cy="336550"/>
              </a:xfrm>
              <a:prstGeom prst="rect">
                <a:avLst/>
              </a:prstGeom>
              <a:blipFill>
                <a:blip r:embed="rId21"/>
                <a:stretch>
                  <a:fillRect r="-40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48" name="Object 480"/>
              <p:cNvSpPr txBox="1"/>
              <p:nvPr/>
            </p:nvSpPr>
            <p:spPr bwMode="auto">
              <a:xfrm>
                <a:off x="7083425" y="4216400"/>
                <a:ext cx="187325" cy="242888"/>
              </a:xfrm>
              <a:prstGeom prst="rect">
                <a:avLst/>
              </a:prstGeom>
              <a:noFill/>
            </p:spPr>
            <p:txBody>
              <a:bodyPr>
                <a:normAutofit fontScale="62500" lnSpcReduction="20000"/>
              </a:bodyPr>
              <a:lstStyle/>
              <a:p>
                <a:pPr/>
                <a14:m>
                  <m:oMathPara xmlns:m="http://schemas.openxmlformats.org/officeDocument/2006/math">
                    <m:oMathParaPr>
                      <m:jc m:val="left"/>
                    </m:oMathParaPr>
                    <m:oMath xmlns:m="http://schemas.openxmlformats.org/officeDocument/2006/math">
                      <m:r>
                        <a:rPr lang="en-US" i="1">
                          <a:solidFill>
                            <a:srgbClr val="FFFF00"/>
                          </a:solidFill>
                          <a:latin typeface="Cambria Math" panose="02040503050406030204" pitchFamily="18" charset="0"/>
                        </a:rPr>
                        <m:t>𝛾</m:t>
                      </m:r>
                    </m:oMath>
                  </m:oMathPara>
                </a14:m>
                <a:endParaRPr lang="en-US"/>
              </a:p>
            </p:txBody>
          </p:sp>
        </mc:Choice>
        <mc:Fallback xmlns="">
          <p:sp>
            <p:nvSpPr>
              <p:cNvPr id="110048" name="Object 480"/>
              <p:cNvSpPr txBox="1">
                <a:spLocks noRot="1" noChangeAspect="1" noMove="1" noResize="1" noEditPoints="1" noAdjustHandles="1" noChangeArrowheads="1" noChangeShapeType="1" noTextEdit="1"/>
              </p:cNvSpPr>
              <p:nvPr/>
            </p:nvSpPr>
            <p:spPr bwMode="auto">
              <a:xfrm>
                <a:off x="7083425" y="4216400"/>
                <a:ext cx="187325" cy="242888"/>
              </a:xfrm>
              <a:prstGeom prst="rect">
                <a:avLst/>
              </a:prstGeom>
              <a:blipFill>
                <a:blip r:embed="rId22"/>
                <a:stretch>
                  <a:fillRect r="-322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49" name="Object 481"/>
              <p:cNvSpPr txBox="1"/>
              <p:nvPr/>
            </p:nvSpPr>
            <p:spPr bwMode="auto">
              <a:xfrm>
                <a:off x="7070725" y="4578350"/>
                <a:ext cx="185738" cy="244475"/>
              </a:xfrm>
              <a:prstGeom prst="rect">
                <a:avLst/>
              </a:prstGeom>
              <a:noFill/>
            </p:spPr>
            <p:txBody>
              <a:bodyPr>
                <a:normAutofit fontScale="70000" lnSpcReduction="20000"/>
              </a:bodyPr>
              <a:lstStyle/>
              <a:p>
                <a:pPr/>
                <a14:m>
                  <m:oMathPara xmlns:m="http://schemas.openxmlformats.org/officeDocument/2006/math">
                    <m:oMathParaPr>
                      <m:jc m:val="left"/>
                    </m:oMathParaPr>
                    <m:oMath xmlns:m="http://schemas.openxmlformats.org/officeDocument/2006/math">
                      <m:r>
                        <a:rPr lang="en-US" i="1">
                          <a:solidFill>
                            <a:srgbClr val="FFFF00"/>
                          </a:solidFill>
                          <a:latin typeface="Cambria Math" panose="02040503050406030204" pitchFamily="18" charset="0"/>
                        </a:rPr>
                        <m:t>𝛾</m:t>
                      </m:r>
                    </m:oMath>
                  </m:oMathPara>
                </a14:m>
                <a:endParaRPr lang="en-US"/>
              </a:p>
            </p:txBody>
          </p:sp>
        </mc:Choice>
        <mc:Fallback xmlns="">
          <p:sp>
            <p:nvSpPr>
              <p:cNvPr id="110049" name="Object 481"/>
              <p:cNvSpPr txBox="1">
                <a:spLocks noRot="1" noChangeAspect="1" noMove="1" noResize="1" noEditPoints="1" noAdjustHandles="1" noChangeArrowheads="1" noChangeShapeType="1" noTextEdit="1"/>
              </p:cNvSpPr>
              <p:nvPr/>
            </p:nvSpPr>
            <p:spPr bwMode="auto">
              <a:xfrm>
                <a:off x="7070725" y="4578350"/>
                <a:ext cx="185738" cy="244475"/>
              </a:xfrm>
              <a:prstGeom prst="rect">
                <a:avLst/>
              </a:prstGeom>
              <a:blipFill>
                <a:blip r:embed="rId23"/>
                <a:stretch>
                  <a:fillRect r="-1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50" name="Object 482"/>
              <p:cNvSpPr txBox="1"/>
              <p:nvPr/>
            </p:nvSpPr>
            <p:spPr bwMode="auto">
              <a:xfrm>
                <a:off x="6059488" y="3578225"/>
                <a:ext cx="242887" cy="300038"/>
              </a:xfrm>
              <a:prstGeom prst="rect">
                <a:avLst/>
              </a:prstGeom>
              <a:noFill/>
            </p:spPr>
            <p:txBody>
              <a:bodyPr>
                <a:normAutofit fontScale="92500"/>
              </a:bodyPr>
              <a:lstStyle/>
              <a:p>
                <a:pPr/>
                <a14:m>
                  <m:oMathPara xmlns:m="http://schemas.openxmlformats.org/officeDocument/2006/math">
                    <m:oMathParaPr>
                      <m:jc m:val="left"/>
                    </m:oMathParaPr>
                    <m:oMath xmlns:m="http://schemas.openxmlformats.org/officeDocument/2006/math">
                      <m:sSup>
                        <m:sSupPr>
                          <m:ctrlPr>
                            <a:rPr lang="en-US" i="1">
                              <a:solidFill>
                                <a:srgbClr val="FFFF00"/>
                              </a:solidFill>
                              <a:latin typeface="Cambria Math" panose="02040503050406030204" pitchFamily="18" charset="0"/>
                            </a:rPr>
                          </m:ctrlPr>
                        </m:sSupPr>
                        <m:e>
                          <m:r>
                            <a:rPr lang="en-US" i="1">
                              <a:solidFill>
                                <a:srgbClr val="FFFF00"/>
                              </a:solidFill>
                              <a:latin typeface="Cambria Math" panose="02040503050406030204" pitchFamily="18" charset="0"/>
                            </a:rPr>
                            <m:t>𝑒</m:t>
                          </m:r>
                        </m:e>
                        <m:sup>
                          <m:r>
                            <a:rPr lang="en-US" i="1">
                              <a:solidFill>
                                <a:srgbClr val="FFFF00"/>
                              </a:solidFill>
                              <a:latin typeface="Cambria Math" panose="02040503050406030204" pitchFamily="18" charset="0"/>
                            </a:rPr>
                            <m:t>+</m:t>
                          </m:r>
                        </m:sup>
                      </m:sSup>
                    </m:oMath>
                  </m:oMathPara>
                </a14:m>
                <a:endParaRPr lang="en-US"/>
              </a:p>
            </p:txBody>
          </p:sp>
        </mc:Choice>
        <mc:Fallback xmlns="">
          <p:sp>
            <p:nvSpPr>
              <p:cNvPr id="110050" name="Object 482"/>
              <p:cNvSpPr txBox="1">
                <a:spLocks noRot="1" noChangeAspect="1" noMove="1" noResize="1" noEditPoints="1" noAdjustHandles="1" noChangeArrowheads="1" noChangeShapeType="1" noTextEdit="1"/>
              </p:cNvSpPr>
              <p:nvPr/>
            </p:nvSpPr>
            <p:spPr bwMode="auto">
              <a:xfrm>
                <a:off x="6059488" y="3578225"/>
                <a:ext cx="242887" cy="300038"/>
              </a:xfrm>
              <a:prstGeom prst="rect">
                <a:avLst/>
              </a:prstGeom>
              <a:blipFill>
                <a:blip r:embed="rId24"/>
                <a:stretch>
                  <a:fillRect r="-3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51" name="Object 483"/>
              <p:cNvSpPr txBox="1"/>
              <p:nvPr/>
            </p:nvSpPr>
            <p:spPr bwMode="auto">
              <a:xfrm>
                <a:off x="6034469" y="3913950"/>
                <a:ext cx="1997075" cy="336550"/>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US" i="1">
                              <a:solidFill>
                                <a:srgbClr val="FFFF00"/>
                              </a:solidFill>
                              <a:latin typeface="Cambria Math" panose="02040503050406030204" pitchFamily="18" charset="0"/>
                            </a:rPr>
                          </m:ctrlPr>
                        </m:sSubPr>
                        <m:e>
                          <m:r>
                            <a:rPr lang="en-US" i="1">
                              <a:solidFill>
                                <a:srgbClr val="FFFF00"/>
                              </a:solidFill>
                              <a:latin typeface="Cambria Math" panose="02040503050406030204" pitchFamily="18" charset="0"/>
                            </a:rPr>
                            <m:t>𝜈</m:t>
                          </m:r>
                        </m:e>
                        <m:sub>
                          <m:r>
                            <a:rPr lang="en-US" i="1">
                              <a:solidFill>
                                <a:srgbClr val="FFFF00"/>
                              </a:solidFill>
                              <a:latin typeface="Cambria Math" panose="02040503050406030204" pitchFamily="18" charset="0"/>
                            </a:rPr>
                            <m:t>𝑒</m:t>
                          </m:r>
                        </m:sub>
                      </m:sSub>
                      <m:r>
                        <a:rPr lang="en-US" i="1">
                          <a:solidFill>
                            <a:srgbClr val="FFFF00"/>
                          </a:solidFill>
                          <a:latin typeface="Cambria Math" panose="02040503050406030204" pitchFamily="18" charset="0"/>
                        </a:rPr>
                        <m:t>→</m:t>
                      </m:r>
                      <m:r>
                        <m:rPr>
                          <m:nor/>
                        </m:rPr>
                        <a:rPr lang="en-US" i="0">
                          <a:solidFill>
                            <a:srgbClr val="FFFF00"/>
                          </a:solidFill>
                          <a:latin typeface="Cambria Math" panose="02040503050406030204" pitchFamily="18" charset="0"/>
                        </a:rPr>
                        <m:t>Missing</m:t>
                      </m:r>
                      <m:r>
                        <m:rPr>
                          <m:nor/>
                        </m:rPr>
                        <a:rPr lang="en-US" i="0">
                          <a:solidFill>
                            <a:srgbClr val="FFFF00"/>
                          </a:solidFill>
                          <a:latin typeface="Cambria Math" panose="02040503050406030204" pitchFamily="18" charset="0"/>
                        </a:rPr>
                        <m:t> </m:t>
                      </m:r>
                      <m:r>
                        <m:rPr>
                          <m:nor/>
                        </m:rPr>
                        <a:rPr lang="en-US" i="0">
                          <a:solidFill>
                            <a:srgbClr val="FFFF00"/>
                          </a:solidFill>
                          <a:latin typeface="Cambria Math" panose="02040503050406030204" pitchFamily="18" charset="0"/>
                        </a:rPr>
                        <m:t>Energy</m:t>
                      </m:r>
                    </m:oMath>
                  </m:oMathPara>
                </a14:m>
                <a:endParaRPr lang="en-US"/>
              </a:p>
            </p:txBody>
          </p:sp>
        </mc:Choice>
        <mc:Fallback xmlns="">
          <p:sp>
            <p:nvSpPr>
              <p:cNvPr id="110051" name="Object 483"/>
              <p:cNvSpPr txBox="1">
                <a:spLocks noRot="1" noChangeAspect="1" noMove="1" noResize="1" noEditPoints="1" noAdjustHandles="1" noChangeArrowheads="1" noChangeShapeType="1" noTextEdit="1"/>
              </p:cNvSpPr>
              <p:nvPr/>
            </p:nvSpPr>
            <p:spPr bwMode="auto">
              <a:xfrm>
                <a:off x="6034469" y="3913950"/>
                <a:ext cx="1997075" cy="336550"/>
              </a:xfrm>
              <a:prstGeom prst="rect">
                <a:avLst/>
              </a:prstGeom>
              <a:blipFill>
                <a:blip r:embed="rId2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52" name="Object 484"/>
              <p:cNvSpPr txBox="1"/>
              <p:nvPr/>
            </p:nvSpPr>
            <p:spPr bwMode="auto">
              <a:xfrm>
                <a:off x="4168775" y="4411663"/>
                <a:ext cx="114300" cy="1397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𝑐</m:t>
                      </m:r>
                    </m:oMath>
                  </m:oMathPara>
                </a14:m>
                <a:endParaRPr lang="en-US"/>
              </a:p>
            </p:txBody>
          </p:sp>
        </mc:Choice>
        <mc:Fallback xmlns="">
          <p:sp>
            <p:nvSpPr>
              <p:cNvPr id="110052" name="Object 484"/>
              <p:cNvSpPr txBox="1">
                <a:spLocks noRot="1" noChangeAspect="1" noMove="1" noResize="1" noEditPoints="1" noAdjustHandles="1" noChangeArrowheads="1" noChangeShapeType="1" noTextEdit="1"/>
              </p:cNvSpPr>
              <p:nvPr/>
            </p:nvSpPr>
            <p:spPr bwMode="auto">
              <a:xfrm>
                <a:off x="4168775" y="4411663"/>
                <a:ext cx="114300" cy="139700"/>
              </a:xfrm>
              <a:prstGeom prst="rect">
                <a:avLst/>
              </a:prstGeom>
              <a:blipFill>
                <a:blip r:embed="rId2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54" name="Object 486"/>
              <p:cNvSpPr txBox="1"/>
              <p:nvPr/>
            </p:nvSpPr>
            <p:spPr bwMode="auto">
              <a:xfrm>
                <a:off x="4119563" y="4873625"/>
                <a:ext cx="241300" cy="203200"/>
              </a:xfrm>
              <a:prstGeom prst="rect">
                <a:avLst/>
              </a:prstGeom>
              <a:noFill/>
            </p:spPr>
            <p:txBody>
              <a:bodyPr>
                <a:normAutofit fontScale="47500" lnSpcReduction="20000"/>
              </a:bodyPr>
              <a:lstStyle/>
              <a:p>
                <a:pPr/>
                <a14:m>
                  <m:oMathPara xmlns:m="http://schemas.openxmlformats.org/officeDocument/2006/math">
                    <m:oMathParaPr>
                      <m:jc m:val="left"/>
                    </m:oMathParaPr>
                    <m:oMath xmlns:m="http://schemas.openxmlformats.org/officeDocument/2006/math">
                      <m:sSup>
                        <m:sSupPr>
                          <m:ctrlPr>
                            <a:rPr lang="en-US" i="1">
                              <a:solidFill>
                                <a:srgbClr val="00FF00"/>
                              </a:solidFill>
                              <a:latin typeface="Cambria Math" panose="02040503050406030204" pitchFamily="18" charset="0"/>
                            </a:rPr>
                          </m:ctrlPr>
                        </m:sSupPr>
                        <m:e>
                          <m:r>
                            <a:rPr lang="en-US" i="1">
                              <a:solidFill>
                                <a:srgbClr val="00FF00"/>
                              </a:solidFill>
                              <a:latin typeface="Cambria Math" panose="02040503050406030204" pitchFamily="18" charset="0"/>
                            </a:rPr>
                            <m:t>𝑊</m:t>
                          </m:r>
                        </m:e>
                        <m:sup>
                          <m:r>
                            <a:rPr lang="en-US" i="1">
                              <a:solidFill>
                                <a:srgbClr val="00FF00"/>
                              </a:solidFill>
                              <a:latin typeface="Cambria Math" panose="02040503050406030204" pitchFamily="18" charset="0"/>
                            </a:rPr>
                            <m:t>−</m:t>
                          </m:r>
                        </m:sup>
                      </m:sSup>
                    </m:oMath>
                  </m:oMathPara>
                </a14:m>
                <a:endParaRPr lang="en-US"/>
              </a:p>
            </p:txBody>
          </p:sp>
        </mc:Choice>
        <mc:Fallback xmlns="">
          <p:sp>
            <p:nvSpPr>
              <p:cNvPr id="110054" name="Object 486"/>
              <p:cNvSpPr txBox="1">
                <a:spLocks noRot="1" noChangeAspect="1" noMove="1" noResize="1" noEditPoints="1" noAdjustHandles="1" noChangeArrowheads="1" noChangeShapeType="1" noTextEdit="1"/>
              </p:cNvSpPr>
              <p:nvPr/>
            </p:nvSpPr>
            <p:spPr bwMode="auto">
              <a:xfrm>
                <a:off x="4119563" y="4873625"/>
                <a:ext cx="241300" cy="203200"/>
              </a:xfrm>
              <a:prstGeom prst="rect">
                <a:avLst/>
              </a:prstGeom>
              <a:blipFill>
                <a:blip r:embed="rId27"/>
                <a:stretch>
                  <a:fillRect r="-256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55" name="Object 487"/>
              <p:cNvSpPr txBox="1"/>
              <p:nvPr/>
            </p:nvSpPr>
            <p:spPr bwMode="auto">
              <a:xfrm>
                <a:off x="4481513" y="4049713"/>
                <a:ext cx="241300" cy="203200"/>
              </a:xfrm>
              <a:prstGeom prst="rect">
                <a:avLst/>
              </a:prstGeom>
              <a:noFill/>
            </p:spPr>
            <p:txBody>
              <a:bodyPr>
                <a:normAutofit fontScale="47500" lnSpcReduction="20000"/>
              </a:bodyPr>
              <a:lstStyle/>
              <a:p>
                <a:pPr/>
                <a14:m>
                  <m:oMathPara xmlns:m="http://schemas.openxmlformats.org/officeDocument/2006/math">
                    <m:oMathParaPr>
                      <m:jc m:val="left"/>
                    </m:oMathParaPr>
                    <m:oMath xmlns:m="http://schemas.openxmlformats.org/officeDocument/2006/math">
                      <m:sSup>
                        <m:sSupPr>
                          <m:ctrlPr>
                            <a:rPr lang="en-US" i="1">
                              <a:solidFill>
                                <a:srgbClr val="00FF00"/>
                              </a:solidFill>
                              <a:latin typeface="Cambria Math" panose="02040503050406030204" pitchFamily="18" charset="0"/>
                            </a:rPr>
                          </m:ctrlPr>
                        </m:sSupPr>
                        <m:e>
                          <m:r>
                            <a:rPr lang="en-US" i="1">
                              <a:solidFill>
                                <a:srgbClr val="00FF00"/>
                              </a:solidFill>
                              <a:latin typeface="Cambria Math" panose="02040503050406030204" pitchFamily="18" charset="0"/>
                            </a:rPr>
                            <m:t>𝑊</m:t>
                          </m:r>
                        </m:e>
                        <m:sup>
                          <m:r>
                            <a:rPr lang="en-US" i="1">
                              <a:solidFill>
                                <a:srgbClr val="00FF00"/>
                              </a:solidFill>
                              <a:latin typeface="Cambria Math" panose="02040503050406030204" pitchFamily="18" charset="0"/>
                            </a:rPr>
                            <m:t>+</m:t>
                          </m:r>
                        </m:sup>
                      </m:sSup>
                    </m:oMath>
                  </m:oMathPara>
                </a14:m>
                <a:endParaRPr lang="en-US"/>
              </a:p>
            </p:txBody>
          </p:sp>
        </mc:Choice>
        <mc:Fallback xmlns="">
          <p:sp>
            <p:nvSpPr>
              <p:cNvPr id="110055" name="Object 487"/>
              <p:cNvSpPr txBox="1">
                <a:spLocks noRot="1" noChangeAspect="1" noMove="1" noResize="1" noEditPoints="1" noAdjustHandles="1" noChangeArrowheads="1" noChangeShapeType="1" noTextEdit="1"/>
              </p:cNvSpPr>
              <p:nvPr/>
            </p:nvSpPr>
            <p:spPr bwMode="auto">
              <a:xfrm>
                <a:off x="4481513" y="4049713"/>
                <a:ext cx="241300" cy="203200"/>
              </a:xfrm>
              <a:prstGeom prst="rect">
                <a:avLst/>
              </a:prstGeom>
              <a:blipFill>
                <a:blip r:embed="rId16"/>
                <a:stretch>
                  <a:fillRect r="-5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56" name="Object 488"/>
              <p:cNvSpPr txBox="1"/>
              <p:nvPr/>
            </p:nvSpPr>
            <p:spPr bwMode="auto">
              <a:xfrm>
                <a:off x="4575175" y="4475163"/>
                <a:ext cx="139700" cy="1651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acc>
                        <m:accPr>
                          <m:chr m:val="̄"/>
                          <m:ctrlPr>
                            <a:rPr lang="en-US" i="1">
                              <a:solidFill>
                                <a:srgbClr val="00FF00"/>
                              </a:solidFill>
                              <a:latin typeface="Cambria Math" panose="02040503050406030204" pitchFamily="18" charset="0"/>
                            </a:rPr>
                          </m:ctrlPr>
                        </m:accPr>
                        <m:e>
                          <m:r>
                            <a:rPr lang="en-US" i="1">
                              <a:solidFill>
                                <a:srgbClr val="00FF00"/>
                              </a:solidFill>
                              <a:latin typeface="Cambria Math" panose="02040503050406030204" pitchFamily="18" charset="0"/>
                            </a:rPr>
                            <m:t>𝑢</m:t>
                          </m:r>
                        </m:e>
                      </m:acc>
                    </m:oMath>
                  </m:oMathPara>
                </a14:m>
                <a:endParaRPr lang="en-US"/>
              </a:p>
            </p:txBody>
          </p:sp>
        </mc:Choice>
        <mc:Fallback xmlns="">
          <p:sp>
            <p:nvSpPr>
              <p:cNvPr id="110056" name="Object 488"/>
              <p:cNvSpPr txBox="1">
                <a:spLocks noRot="1" noChangeAspect="1" noMove="1" noResize="1" noEditPoints="1" noAdjustHandles="1" noChangeArrowheads="1" noChangeShapeType="1" noTextEdit="1"/>
              </p:cNvSpPr>
              <p:nvPr/>
            </p:nvSpPr>
            <p:spPr bwMode="auto">
              <a:xfrm>
                <a:off x="4575175" y="4475163"/>
                <a:ext cx="139700" cy="165100"/>
              </a:xfrm>
              <a:prstGeom prst="rect">
                <a:avLst/>
              </a:prstGeom>
              <a:blipFill>
                <a:blip r:embed="rId2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57" name="Object 489"/>
              <p:cNvSpPr txBox="1"/>
              <p:nvPr/>
            </p:nvSpPr>
            <p:spPr bwMode="auto">
              <a:xfrm>
                <a:off x="4803775" y="4664075"/>
                <a:ext cx="139700" cy="177800"/>
              </a:xfrm>
              <a:prstGeom prst="rect">
                <a:avLst/>
              </a:prstGeom>
              <a:noFill/>
            </p:spPr>
            <p:txBody>
              <a:bodyPr>
                <a:normAutofit fontScale="325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𝑑</m:t>
                      </m:r>
                    </m:oMath>
                  </m:oMathPara>
                </a14:m>
                <a:endParaRPr lang="en-US"/>
              </a:p>
            </p:txBody>
          </p:sp>
        </mc:Choice>
        <mc:Fallback xmlns="">
          <p:sp>
            <p:nvSpPr>
              <p:cNvPr id="110057" name="Object 489"/>
              <p:cNvSpPr txBox="1">
                <a:spLocks noRot="1" noChangeAspect="1" noMove="1" noResize="1" noEditPoints="1" noAdjustHandles="1" noChangeArrowheads="1" noChangeShapeType="1" noTextEdit="1"/>
              </p:cNvSpPr>
              <p:nvPr/>
            </p:nvSpPr>
            <p:spPr bwMode="auto">
              <a:xfrm>
                <a:off x="4803775" y="4664075"/>
                <a:ext cx="139700" cy="177800"/>
              </a:xfrm>
              <a:prstGeom prst="rect">
                <a:avLst/>
              </a:prstGeom>
              <a:blipFill>
                <a:blip r:embed="rId2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0058" name="Object 490"/>
              <p:cNvSpPr txBox="1"/>
              <p:nvPr/>
            </p:nvSpPr>
            <p:spPr bwMode="auto">
              <a:xfrm>
                <a:off x="4897438" y="4168775"/>
                <a:ext cx="114300" cy="139700"/>
              </a:xfrm>
              <a:prstGeom prst="rect">
                <a:avLst/>
              </a:prstGeom>
              <a:noFill/>
            </p:spPr>
            <p:txBody>
              <a:bodyPr>
                <a:normAutofit fontScale="25000" lnSpcReduction="20000"/>
              </a:bodyPr>
              <a:lstStyle/>
              <a:p>
                <a:pPr/>
                <a14:m>
                  <m:oMathPara xmlns:m="http://schemas.openxmlformats.org/officeDocument/2006/math">
                    <m:oMathParaPr>
                      <m:jc m:val="left"/>
                    </m:oMathParaPr>
                    <m:oMath xmlns:m="http://schemas.openxmlformats.org/officeDocument/2006/math">
                      <m:r>
                        <a:rPr lang="en-US" i="1">
                          <a:solidFill>
                            <a:srgbClr val="00FF00"/>
                          </a:solidFill>
                          <a:latin typeface="Cambria Math" panose="02040503050406030204" pitchFamily="18" charset="0"/>
                        </a:rPr>
                        <m:t>𝑠</m:t>
                      </m:r>
                    </m:oMath>
                  </m:oMathPara>
                </a14:m>
                <a:endParaRPr lang="en-US"/>
              </a:p>
            </p:txBody>
          </p:sp>
        </mc:Choice>
        <mc:Fallback xmlns="">
          <p:sp>
            <p:nvSpPr>
              <p:cNvPr id="110058" name="Object 490"/>
              <p:cNvSpPr txBox="1">
                <a:spLocks noRot="1" noChangeAspect="1" noMove="1" noResize="1" noEditPoints="1" noAdjustHandles="1" noChangeArrowheads="1" noChangeShapeType="1" noTextEdit="1"/>
              </p:cNvSpPr>
              <p:nvPr/>
            </p:nvSpPr>
            <p:spPr bwMode="auto">
              <a:xfrm>
                <a:off x="4897438" y="4168775"/>
                <a:ext cx="114300" cy="139700"/>
              </a:xfrm>
              <a:prstGeom prst="rect">
                <a:avLst/>
              </a:prstGeom>
              <a:blipFill>
                <a:blip r:embed="rId30"/>
                <a:stretch>
                  <a:fillRect/>
                </a:stretch>
              </a:blipFill>
            </p:spPr>
            <p:txBody>
              <a:bodyPr/>
              <a:lstStyle/>
              <a:p>
                <a:r>
                  <a:rPr lang="en-US">
                    <a:noFill/>
                  </a:rPr>
                  <a:t> </a:t>
                </a:r>
              </a:p>
            </p:txBody>
          </p:sp>
        </mc:Fallback>
      </mc:AlternateContent>
      <p:sp>
        <p:nvSpPr>
          <p:cNvPr id="110060" name="Oval 492"/>
          <p:cNvSpPr>
            <a:spLocks noChangeArrowheads="1"/>
          </p:cNvSpPr>
          <p:nvPr/>
        </p:nvSpPr>
        <p:spPr bwMode="auto">
          <a:xfrm>
            <a:off x="5657850" y="4803775"/>
            <a:ext cx="223838" cy="342900"/>
          </a:xfrm>
          <a:prstGeom prst="ellipse">
            <a:avLst/>
          </a:prstGeom>
          <a:solidFill>
            <a:srgbClr val="339966"/>
          </a:solidFill>
          <a:ln w="19050">
            <a:solidFill>
              <a:srgbClr val="00FF00"/>
            </a:solidFill>
            <a:round/>
            <a:headEnd/>
            <a:tailEnd/>
          </a:ln>
          <a:effectLst/>
        </p:spPr>
        <p:txBody>
          <a:bodyPr wrap="none" anchor="ctr"/>
          <a:lstStyle/>
          <a:p>
            <a:pPr algn="ctr"/>
            <a:r>
              <a:rPr lang="en-US" b="0" dirty="0">
                <a:solidFill>
                  <a:srgbClr val="FFFF00"/>
                </a:solidFill>
                <a:latin typeface="Arial" charset="0"/>
                <a:sym typeface="Symbol" pitchFamily="18" charset="2"/>
              </a:rPr>
              <a:t>       </a:t>
            </a:r>
            <a:r>
              <a:rPr lang="en-US" b="0" baseline="30000" dirty="0">
                <a:solidFill>
                  <a:srgbClr val="FFFF00"/>
                </a:solidFill>
                <a:latin typeface="Arial" charset="0"/>
              </a:rPr>
              <a:t>-</a:t>
            </a:r>
            <a:r>
              <a:rPr lang="en-US" b="0" i="1" dirty="0">
                <a:solidFill>
                  <a:srgbClr val="FFFF00"/>
                </a:solidFill>
                <a:latin typeface="Arial" charset="0"/>
                <a:sym typeface="Symbol" pitchFamily="18" charset="2"/>
              </a:rPr>
              <a:t>jet</a:t>
            </a:r>
            <a:endParaRPr lang="en-US" b="0" dirty="0">
              <a:solidFill>
                <a:srgbClr val="FFFF00"/>
              </a:solidFill>
              <a:latin typeface="Arial" charset="0"/>
              <a:sym typeface="Symbol" pitchFamily="18" charset="2"/>
            </a:endParaRPr>
          </a:p>
        </p:txBody>
      </p:sp>
      <p:sp>
        <p:nvSpPr>
          <p:cNvPr id="110061" name="Oval 493"/>
          <p:cNvSpPr>
            <a:spLocks noChangeArrowheads="1"/>
          </p:cNvSpPr>
          <p:nvPr/>
        </p:nvSpPr>
        <p:spPr bwMode="auto">
          <a:xfrm>
            <a:off x="5143500" y="4127500"/>
            <a:ext cx="223838" cy="342900"/>
          </a:xfrm>
          <a:prstGeom prst="ellipse">
            <a:avLst/>
          </a:prstGeom>
          <a:solidFill>
            <a:srgbClr val="339966"/>
          </a:solidFill>
          <a:ln w="19050">
            <a:solidFill>
              <a:srgbClr val="00FF00"/>
            </a:solidFill>
            <a:round/>
            <a:headEnd/>
            <a:tailEnd/>
          </a:ln>
          <a:effectLst/>
        </p:spPr>
        <p:txBody>
          <a:bodyPr wrap="none" anchor="ctr"/>
          <a:lstStyle/>
          <a:p>
            <a:pPr algn="ctr"/>
            <a:r>
              <a:rPr lang="en-US" b="0" dirty="0">
                <a:solidFill>
                  <a:srgbClr val="FFFF00"/>
                </a:solidFill>
                <a:latin typeface="Arial" charset="0"/>
                <a:sym typeface="Symbol" pitchFamily="18" charset="2"/>
              </a:rPr>
              <a:t>        K</a:t>
            </a:r>
            <a:r>
              <a:rPr lang="en-US" b="0" baseline="30000" dirty="0">
                <a:solidFill>
                  <a:srgbClr val="FFFF00"/>
                </a:solidFill>
                <a:latin typeface="Arial" charset="0"/>
              </a:rPr>
              <a:t>-</a:t>
            </a:r>
            <a:r>
              <a:rPr lang="en-US" b="0" i="1" dirty="0">
                <a:solidFill>
                  <a:srgbClr val="FFFF00"/>
                </a:solidFill>
                <a:latin typeface="Arial" charset="0"/>
                <a:sym typeface="Symbol" pitchFamily="18" charset="2"/>
              </a:rPr>
              <a:t>jet</a:t>
            </a:r>
            <a:endParaRPr lang="en-US" b="0" dirty="0">
              <a:solidFill>
                <a:srgbClr val="FFFF00"/>
              </a:solidFill>
              <a:latin typeface="Arial" charset="0"/>
              <a:sym typeface="Symbol" pitchFamily="18" charset="2"/>
            </a:endParaRPr>
          </a:p>
        </p:txBody>
      </p:sp>
      <p:sp>
        <p:nvSpPr>
          <p:cNvPr id="110062" name="Oval 494"/>
          <p:cNvSpPr>
            <a:spLocks noChangeArrowheads="1"/>
          </p:cNvSpPr>
          <p:nvPr/>
        </p:nvSpPr>
        <p:spPr bwMode="auto">
          <a:xfrm>
            <a:off x="6134100" y="4318000"/>
            <a:ext cx="223838" cy="342900"/>
          </a:xfrm>
          <a:prstGeom prst="ellipse">
            <a:avLst/>
          </a:prstGeom>
          <a:solidFill>
            <a:srgbClr val="339966"/>
          </a:solidFill>
          <a:ln w="19050">
            <a:solidFill>
              <a:srgbClr val="00FF00"/>
            </a:solidFill>
            <a:round/>
            <a:headEnd/>
            <a:tailEnd/>
          </a:ln>
          <a:effectLst/>
        </p:spPr>
        <p:txBody>
          <a:bodyPr wrap="none" anchor="ctr"/>
          <a:lstStyle/>
          <a:p>
            <a:pPr algn="ctr"/>
            <a:r>
              <a:rPr lang="en-US" b="0" dirty="0">
                <a:solidFill>
                  <a:srgbClr val="FFFF00"/>
                </a:solidFill>
                <a:latin typeface="Arial" charset="0"/>
                <a:sym typeface="Symbol" pitchFamily="18" charset="2"/>
              </a:rPr>
              <a:t></a:t>
            </a:r>
            <a:r>
              <a:rPr lang="en-US" b="0" baseline="30000" dirty="0">
                <a:solidFill>
                  <a:srgbClr val="FFFF00"/>
                </a:solidFill>
                <a:latin typeface="Arial" charset="0"/>
              </a:rPr>
              <a:t>0</a:t>
            </a:r>
            <a:endParaRPr lang="en-US" b="0" dirty="0">
              <a:solidFill>
                <a:srgbClr val="FFFF00"/>
              </a:solidFill>
              <a:latin typeface="Arial" charset="0"/>
              <a:sym typeface="Symbol" pitchFamily="18" charset="2"/>
            </a:endParaRPr>
          </a:p>
        </p:txBody>
      </p:sp>
      <p:sp>
        <p:nvSpPr>
          <p:cNvPr id="110063" name="Line 495"/>
          <p:cNvSpPr>
            <a:spLocks noChangeShapeType="1"/>
          </p:cNvSpPr>
          <p:nvPr/>
        </p:nvSpPr>
        <p:spPr bwMode="auto">
          <a:xfrm>
            <a:off x="3673475" y="4600575"/>
            <a:ext cx="217488" cy="327025"/>
          </a:xfrm>
          <a:prstGeom prst="line">
            <a:avLst/>
          </a:prstGeom>
          <a:noFill/>
          <a:ln w="19050">
            <a:solidFill>
              <a:srgbClr val="00FF00"/>
            </a:solidFill>
            <a:round/>
            <a:headEnd/>
            <a:tailEnd type="triangle" w="med" len="med"/>
          </a:ln>
          <a:effectLst/>
        </p:spPr>
        <p:txBody>
          <a:bodyPr/>
          <a:lstStyle/>
          <a:p>
            <a:endParaRPr lang="en-US"/>
          </a:p>
        </p:txBody>
      </p:sp>
      <p:sp>
        <p:nvSpPr>
          <p:cNvPr id="110064" name="Text Box 496"/>
          <p:cNvSpPr txBox="1">
            <a:spLocks noChangeArrowheads="1"/>
          </p:cNvSpPr>
          <p:nvPr/>
        </p:nvSpPr>
        <p:spPr bwMode="auto">
          <a:xfrm>
            <a:off x="2211388" y="4287838"/>
            <a:ext cx="1529329" cy="307777"/>
          </a:xfrm>
          <a:prstGeom prst="rect">
            <a:avLst/>
          </a:prstGeom>
          <a:noFill/>
          <a:ln w="19050">
            <a:noFill/>
            <a:miter lim="800000"/>
            <a:headEnd/>
            <a:tailEnd/>
          </a:ln>
          <a:effectLst/>
        </p:spPr>
        <p:txBody>
          <a:bodyPr wrap="none">
            <a:spAutoFit/>
          </a:bodyPr>
          <a:lstStyle/>
          <a:p>
            <a:pPr algn="l"/>
            <a:r>
              <a:rPr lang="en-US" b="0" dirty="0">
                <a:solidFill>
                  <a:srgbClr val="FFFF00"/>
                </a:solidFill>
                <a:latin typeface="Arial" charset="0"/>
              </a:rPr>
              <a:t>Displaced Vertex</a:t>
            </a:r>
          </a:p>
        </p:txBody>
      </p:sp>
      <p:sp>
        <p:nvSpPr>
          <p:cNvPr id="110065" name="Line 497"/>
          <p:cNvSpPr>
            <a:spLocks noChangeShapeType="1"/>
          </p:cNvSpPr>
          <p:nvPr/>
        </p:nvSpPr>
        <p:spPr bwMode="auto">
          <a:xfrm flipV="1">
            <a:off x="3571875" y="5791200"/>
            <a:ext cx="204788" cy="361950"/>
          </a:xfrm>
          <a:prstGeom prst="line">
            <a:avLst/>
          </a:prstGeom>
          <a:noFill/>
          <a:ln w="19050">
            <a:solidFill>
              <a:srgbClr val="00FF00"/>
            </a:solidFill>
            <a:round/>
            <a:headEnd/>
            <a:tailEnd type="triangle" w="med" len="med"/>
          </a:ln>
          <a:effectLst/>
        </p:spPr>
        <p:txBody>
          <a:bodyPr/>
          <a:lstStyle/>
          <a:p>
            <a:endParaRPr lang="en-US"/>
          </a:p>
        </p:txBody>
      </p:sp>
      <p:sp>
        <p:nvSpPr>
          <p:cNvPr id="110066" name="Text Box 498"/>
          <p:cNvSpPr txBox="1">
            <a:spLocks noChangeArrowheads="1"/>
          </p:cNvSpPr>
          <p:nvPr/>
        </p:nvSpPr>
        <p:spPr bwMode="auto">
          <a:xfrm>
            <a:off x="2082800" y="6113463"/>
            <a:ext cx="1529329" cy="307777"/>
          </a:xfrm>
          <a:prstGeom prst="rect">
            <a:avLst/>
          </a:prstGeom>
          <a:noFill/>
          <a:ln w="19050">
            <a:noFill/>
            <a:miter lim="800000"/>
            <a:headEnd/>
            <a:tailEnd/>
          </a:ln>
          <a:effectLst/>
        </p:spPr>
        <p:txBody>
          <a:bodyPr wrap="none">
            <a:spAutoFit/>
          </a:bodyPr>
          <a:lstStyle/>
          <a:p>
            <a:pPr algn="l"/>
            <a:r>
              <a:rPr lang="en-US" b="0" dirty="0">
                <a:solidFill>
                  <a:srgbClr val="FFFF00"/>
                </a:solidFill>
                <a:latin typeface="Arial" charset="0"/>
              </a:rPr>
              <a:t>Displaced Vertex</a:t>
            </a:r>
          </a:p>
        </p:txBody>
      </p:sp>
      <p:sp>
        <p:nvSpPr>
          <p:cNvPr id="240" name="Oval 470"/>
          <p:cNvSpPr>
            <a:spLocks noChangeArrowheads="1"/>
          </p:cNvSpPr>
          <p:nvPr/>
        </p:nvSpPr>
        <p:spPr bwMode="auto">
          <a:xfrm rot="2704891">
            <a:off x="3689350" y="5428456"/>
            <a:ext cx="160338" cy="342900"/>
          </a:xfrm>
          <a:prstGeom prst="ellipse">
            <a:avLst/>
          </a:prstGeom>
          <a:solidFill>
            <a:srgbClr val="339966"/>
          </a:solidFill>
          <a:ln w="19050">
            <a:solidFill>
              <a:srgbClr val="00FF00"/>
            </a:solidFill>
            <a:round/>
            <a:headEnd/>
            <a:tailEnd/>
          </a:ln>
          <a:effectLst/>
        </p:spPr>
        <p:txBody>
          <a:bodyPr wrap="none" anchor="ctr"/>
          <a:lstStyle/>
          <a:p>
            <a:pPr algn="ctr"/>
            <a:r>
              <a:rPr lang="en-US" b="0" dirty="0">
                <a:solidFill>
                  <a:srgbClr val="FFFF00"/>
                </a:solidFill>
                <a:latin typeface="Arial" charset="0"/>
              </a:rPr>
              <a:t>B</a:t>
            </a:r>
            <a:r>
              <a:rPr lang="en-US" b="0" baseline="30000" dirty="0">
                <a:solidFill>
                  <a:srgbClr val="FFFF00"/>
                </a:solidFill>
                <a:latin typeface="Arial" charset="0"/>
              </a:rPr>
              <a:t>+</a:t>
            </a:r>
            <a:endParaRPr lang="en-US" b="0" dirty="0">
              <a:solidFill>
                <a:srgbClr val="FFFF00"/>
              </a:solidFill>
              <a:latin typeface="Arial" charset="0"/>
            </a:endParaRPr>
          </a:p>
        </p:txBody>
      </p:sp>
      <p:sp>
        <p:nvSpPr>
          <p:cNvPr id="241" name="Oval 475"/>
          <p:cNvSpPr>
            <a:spLocks noChangeArrowheads="1"/>
          </p:cNvSpPr>
          <p:nvPr/>
        </p:nvSpPr>
        <p:spPr bwMode="auto">
          <a:xfrm rot="2704891">
            <a:off x="4371096" y="6038997"/>
            <a:ext cx="245098" cy="342900"/>
          </a:xfrm>
          <a:prstGeom prst="ellipse">
            <a:avLst/>
          </a:prstGeom>
          <a:solidFill>
            <a:srgbClr val="339966"/>
          </a:solidFill>
          <a:ln w="19050">
            <a:solidFill>
              <a:srgbClr val="00FF00"/>
            </a:solidFill>
            <a:round/>
            <a:headEnd/>
            <a:tailEnd/>
          </a:ln>
          <a:effectLst/>
        </p:spPr>
        <p:txBody>
          <a:bodyPr vert="vert270" wrap="none" anchor="ctr"/>
          <a:lstStyle/>
          <a:p>
            <a:pPr algn="ctr"/>
            <a:r>
              <a:rPr lang="en-US" sz="1600" b="0" baseline="30000" dirty="0">
                <a:solidFill>
                  <a:srgbClr val="FFFF00"/>
                </a:solidFill>
                <a:latin typeface="Arial" charset="0"/>
              </a:rPr>
              <a:t>J/</a:t>
            </a:r>
            <a:r>
              <a:rPr lang="en-US" sz="1600" b="0" baseline="30000" dirty="0">
                <a:solidFill>
                  <a:srgbClr val="FFFF00"/>
                </a:solidFill>
                <a:latin typeface="Arial" charset="0"/>
                <a:sym typeface="Symbol" pitchFamily="18" charset="2"/>
              </a:rPr>
              <a:t></a:t>
            </a:r>
            <a:endParaRPr lang="en-US" sz="1600" b="0" dirty="0">
              <a:solidFill>
                <a:srgbClr val="FFFF00"/>
              </a:solidFill>
              <a:latin typeface="Arial" charset="0"/>
              <a:sym typeface="Symbol" pitchFamily="18" charset="2"/>
            </a:endParaRPr>
          </a:p>
        </p:txBody>
      </p:sp>
    </p:spTree>
    <p:extLst>
      <p:ext uri="{BB962C8B-B14F-4D97-AF65-F5344CB8AC3E}">
        <p14:creationId xmlns:p14="http://schemas.microsoft.com/office/powerpoint/2010/main" val="1118945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9841"/>
                                        </p:tgtEl>
                                        <p:attrNameLst>
                                          <p:attrName>style.visibility</p:attrName>
                                        </p:attrNameLst>
                                      </p:cBhvr>
                                      <p:to>
                                        <p:strVal val="visible"/>
                                      </p:to>
                                    </p:set>
                                    <p:animEffect transition="in" filter="wipe(left)">
                                      <p:cBhvr>
                                        <p:cTn id="7" dur="500"/>
                                        <p:tgtEl>
                                          <p:spTgt spid="109841"/>
                                        </p:tgtEl>
                                      </p:cBhvr>
                                    </p:animEffect>
                                  </p:childTnLst>
                                </p:cTn>
                              </p:par>
                              <p:par>
                                <p:cTn id="8" presetID="22" presetClass="entr" presetSubtype="8" fill="hold" nodeType="withEffect">
                                  <p:stCondLst>
                                    <p:cond delay="0"/>
                                  </p:stCondLst>
                                  <p:childTnLst>
                                    <p:set>
                                      <p:cBhvr>
                                        <p:cTn id="9" dur="1" fill="hold">
                                          <p:stCondLst>
                                            <p:cond delay="0"/>
                                          </p:stCondLst>
                                        </p:cTn>
                                        <p:tgtEl>
                                          <p:spTgt spid="109886"/>
                                        </p:tgtEl>
                                        <p:attrNameLst>
                                          <p:attrName>style.visibility</p:attrName>
                                        </p:attrNameLst>
                                      </p:cBhvr>
                                      <p:to>
                                        <p:strVal val="visible"/>
                                      </p:to>
                                    </p:set>
                                    <p:animEffect transition="in" filter="wipe(left)">
                                      <p:cBhvr>
                                        <p:cTn id="10" dur="500"/>
                                        <p:tgtEl>
                                          <p:spTgt spid="109886"/>
                                        </p:tgtEl>
                                      </p:cBhvr>
                                    </p:animEffect>
                                  </p:childTnLst>
                                </p:cTn>
                              </p:par>
                              <p:par>
                                <p:cTn id="11" presetID="22" presetClass="entr" presetSubtype="8" fill="hold" nodeType="withEffect">
                                  <p:stCondLst>
                                    <p:cond delay="0"/>
                                  </p:stCondLst>
                                  <p:childTnLst>
                                    <p:set>
                                      <p:cBhvr>
                                        <p:cTn id="12" dur="1" fill="hold">
                                          <p:stCondLst>
                                            <p:cond delay="0"/>
                                          </p:stCondLst>
                                        </p:cTn>
                                        <p:tgtEl>
                                          <p:spTgt spid="109844"/>
                                        </p:tgtEl>
                                        <p:attrNameLst>
                                          <p:attrName>style.visibility</p:attrName>
                                        </p:attrNameLst>
                                      </p:cBhvr>
                                      <p:to>
                                        <p:strVal val="visible"/>
                                      </p:to>
                                    </p:set>
                                    <p:animEffect transition="in" filter="wipe(left)">
                                      <p:cBhvr>
                                        <p:cTn id="13" dur="500"/>
                                        <p:tgtEl>
                                          <p:spTgt spid="109844"/>
                                        </p:tgtEl>
                                      </p:cBhvr>
                                    </p:animEffect>
                                  </p:childTnLst>
                                </p:cTn>
                              </p:par>
                              <p:par>
                                <p:cTn id="14" presetID="22" presetClass="entr" presetSubtype="8" fill="hold" nodeType="withEffect">
                                  <p:stCondLst>
                                    <p:cond delay="0"/>
                                  </p:stCondLst>
                                  <p:childTnLst>
                                    <p:set>
                                      <p:cBhvr>
                                        <p:cTn id="15" dur="1" fill="hold">
                                          <p:stCondLst>
                                            <p:cond delay="0"/>
                                          </p:stCondLst>
                                        </p:cTn>
                                        <p:tgtEl>
                                          <p:spTgt spid="109847"/>
                                        </p:tgtEl>
                                        <p:attrNameLst>
                                          <p:attrName>style.visibility</p:attrName>
                                        </p:attrNameLst>
                                      </p:cBhvr>
                                      <p:to>
                                        <p:strVal val="visible"/>
                                      </p:to>
                                    </p:set>
                                    <p:animEffect transition="in" filter="wipe(left)">
                                      <p:cBhvr>
                                        <p:cTn id="16" dur="500"/>
                                        <p:tgtEl>
                                          <p:spTgt spid="109847"/>
                                        </p:tgtEl>
                                      </p:cBhvr>
                                    </p:animEffect>
                                  </p:childTnLst>
                                </p:cTn>
                              </p:par>
                              <p:par>
                                <p:cTn id="17" presetID="22" presetClass="entr" presetSubtype="8" fill="hold" nodeType="withEffect">
                                  <p:stCondLst>
                                    <p:cond delay="0"/>
                                  </p:stCondLst>
                                  <p:childTnLst>
                                    <p:set>
                                      <p:cBhvr>
                                        <p:cTn id="18" dur="1" fill="hold">
                                          <p:stCondLst>
                                            <p:cond delay="0"/>
                                          </p:stCondLst>
                                        </p:cTn>
                                        <p:tgtEl>
                                          <p:spTgt spid="109931"/>
                                        </p:tgtEl>
                                        <p:attrNameLst>
                                          <p:attrName>style.visibility</p:attrName>
                                        </p:attrNameLst>
                                      </p:cBhvr>
                                      <p:to>
                                        <p:strVal val="visible"/>
                                      </p:to>
                                    </p:set>
                                    <p:animEffect transition="in" filter="wipe(left)">
                                      <p:cBhvr>
                                        <p:cTn id="19" dur="500"/>
                                        <p:tgtEl>
                                          <p:spTgt spid="109931"/>
                                        </p:tgtEl>
                                      </p:cBhvr>
                                    </p:animEffect>
                                  </p:childTnLst>
                                </p:cTn>
                              </p:par>
                              <p:par>
                                <p:cTn id="20" presetID="22" presetClass="entr" presetSubtype="8" fill="hold" nodeType="withEffect">
                                  <p:stCondLst>
                                    <p:cond delay="0"/>
                                  </p:stCondLst>
                                  <p:childTnLst>
                                    <p:set>
                                      <p:cBhvr>
                                        <p:cTn id="21" dur="1" fill="hold">
                                          <p:stCondLst>
                                            <p:cond delay="0"/>
                                          </p:stCondLst>
                                        </p:cTn>
                                        <p:tgtEl>
                                          <p:spTgt spid="109883"/>
                                        </p:tgtEl>
                                        <p:attrNameLst>
                                          <p:attrName>style.visibility</p:attrName>
                                        </p:attrNameLst>
                                      </p:cBhvr>
                                      <p:to>
                                        <p:strVal val="visible"/>
                                      </p:to>
                                    </p:set>
                                    <p:animEffect transition="in" filter="wipe(left)">
                                      <p:cBhvr>
                                        <p:cTn id="22" dur="500"/>
                                        <p:tgtEl>
                                          <p:spTgt spid="109883"/>
                                        </p:tgtEl>
                                      </p:cBhvr>
                                    </p:animEffect>
                                  </p:childTnLst>
                                </p:cTn>
                              </p:par>
                            </p:childTnLst>
                          </p:cTn>
                        </p:par>
                        <p:par>
                          <p:cTn id="23" fill="hold">
                            <p:stCondLst>
                              <p:cond delay="500"/>
                            </p:stCondLst>
                            <p:childTnLst>
                              <p:par>
                                <p:cTn id="24" presetID="22" presetClass="entr" presetSubtype="8" fill="hold" nodeType="afterEffect">
                                  <p:stCondLst>
                                    <p:cond delay="0"/>
                                  </p:stCondLst>
                                  <p:childTnLst>
                                    <p:set>
                                      <p:cBhvr>
                                        <p:cTn id="25" dur="1" fill="hold">
                                          <p:stCondLst>
                                            <p:cond delay="0"/>
                                          </p:stCondLst>
                                        </p:cTn>
                                        <p:tgtEl>
                                          <p:spTgt spid="109850"/>
                                        </p:tgtEl>
                                        <p:attrNameLst>
                                          <p:attrName>style.visibility</p:attrName>
                                        </p:attrNameLst>
                                      </p:cBhvr>
                                      <p:to>
                                        <p:strVal val="visible"/>
                                      </p:to>
                                    </p:set>
                                    <p:animEffect transition="in" filter="wipe(left)">
                                      <p:cBhvr>
                                        <p:cTn id="26" dur="500"/>
                                        <p:tgtEl>
                                          <p:spTgt spid="109850"/>
                                        </p:tgtEl>
                                      </p:cBhvr>
                                    </p:animEffect>
                                  </p:childTnLst>
                                </p:cTn>
                              </p:par>
                              <p:par>
                                <p:cTn id="27" presetID="22" presetClass="entr" presetSubtype="8" fill="hold" nodeType="withEffect">
                                  <p:stCondLst>
                                    <p:cond delay="0"/>
                                  </p:stCondLst>
                                  <p:childTnLst>
                                    <p:set>
                                      <p:cBhvr>
                                        <p:cTn id="28" dur="1" fill="hold">
                                          <p:stCondLst>
                                            <p:cond delay="0"/>
                                          </p:stCondLst>
                                        </p:cTn>
                                        <p:tgtEl>
                                          <p:spTgt spid="109889"/>
                                        </p:tgtEl>
                                        <p:attrNameLst>
                                          <p:attrName>style.visibility</p:attrName>
                                        </p:attrNameLst>
                                      </p:cBhvr>
                                      <p:to>
                                        <p:strVal val="visible"/>
                                      </p:to>
                                    </p:set>
                                    <p:animEffect transition="in" filter="wipe(left)">
                                      <p:cBhvr>
                                        <p:cTn id="29" dur="500"/>
                                        <p:tgtEl>
                                          <p:spTgt spid="109889"/>
                                        </p:tgtEl>
                                      </p:cBhvr>
                                    </p:animEffect>
                                  </p:childTnLst>
                                </p:cTn>
                              </p:par>
                              <p:par>
                                <p:cTn id="30" presetID="22" presetClass="entr" presetSubtype="8" fill="hold" nodeType="withEffect">
                                  <p:stCondLst>
                                    <p:cond delay="0"/>
                                  </p:stCondLst>
                                  <p:childTnLst>
                                    <p:set>
                                      <p:cBhvr>
                                        <p:cTn id="31" dur="1" fill="hold">
                                          <p:stCondLst>
                                            <p:cond delay="0"/>
                                          </p:stCondLst>
                                        </p:cTn>
                                        <p:tgtEl>
                                          <p:spTgt spid="109900"/>
                                        </p:tgtEl>
                                        <p:attrNameLst>
                                          <p:attrName>style.visibility</p:attrName>
                                        </p:attrNameLst>
                                      </p:cBhvr>
                                      <p:to>
                                        <p:strVal val="visible"/>
                                      </p:to>
                                    </p:set>
                                    <p:animEffect transition="in" filter="wipe(left)">
                                      <p:cBhvr>
                                        <p:cTn id="32" dur="500"/>
                                        <p:tgtEl>
                                          <p:spTgt spid="109900"/>
                                        </p:tgtEl>
                                      </p:cBhvr>
                                    </p:animEffect>
                                  </p:childTnLst>
                                </p:cTn>
                              </p:par>
                              <p:par>
                                <p:cTn id="33" presetID="22" presetClass="entr" presetSubtype="8" fill="hold" nodeType="withEffect">
                                  <p:stCondLst>
                                    <p:cond delay="0"/>
                                  </p:stCondLst>
                                  <p:childTnLst>
                                    <p:set>
                                      <p:cBhvr>
                                        <p:cTn id="34" dur="1" fill="hold">
                                          <p:stCondLst>
                                            <p:cond delay="0"/>
                                          </p:stCondLst>
                                        </p:cTn>
                                        <p:tgtEl>
                                          <p:spTgt spid="109906"/>
                                        </p:tgtEl>
                                        <p:attrNameLst>
                                          <p:attrName>style.visibility</p:attrName>
                                        </p:attrNameLst>
                                      </p:cBhvr>
                                      <p:to>
                                        <p:strVal val="visible"/>
                                      </p:to>
                                    </p:set>
                                    <p:animEffect transition="in" filter="wipe(left)">
                                      <p:cBhvr>
                                        <p:cTn id="35" dur="500"/>
                                        <p:tgtEl>
                                          <p:spTgt spid="109906"/>
                                        </p:tgtEl>
                                      </p:cBhvr>
                                    </p:animEffect>
                                  </p:childTnLst>
                                </p:cTn>
                              </p:par>
                              <p:par>
                                <p:cTn id="36" presetID="22" presetClass="entr" presetSubtype="8" fill="hold" nodeType="withEffect">
                                  <p:stCondLst>
                                    <p:cond delay="0"/>
                                  </p:stCondLst>
                                  <p:childTnLst>
                                    <p:set>
                                      <p:cBhvr>
                                        <p:cTn id="37" dur="1" fill="hold">
                                          <p:stCondLst>
                                            <p:cond delay="0"/>
                                          </p:stCondLst>
                                        </p:cTn>
                                        <p:tgtEl>
                                          <p:spTgt spid="109903"/>
                                        </p:tgtEl>
                                        <p:attrNameLst>
                                          <p:attrName>style.visibility</p:attrName>
                                        </p:attrNameLst>
                                      </p:cBhvr>
                                      <p:to>
                                        <p:strVal val="visible"/>
                                      </p:to>
                                    </p:set>
                                    <p:animEffect transition="in" filter="wipe(left)">
                                      <p:cBhvr>
                                        <p:cTn id="38" dur="500"/>
                                        <p:tgtEl>
                                          <p:spTgt spid="109903"/>
                                        </p:tgtEl>
                                      </p:cBhvr>
                                    </p:animEffect>
                                  </p:childTnLst>
                                </p:cTn>
                              </p:par>
                            </p:childTnLst>
                          </p:cTn>
                        </p:par>
                        <p:par>
                          <p:cTn id="39" fill="hold">
                            <p:stCondLst>
                              <p:cond delay="1000"/>
                            </p:stCondLst>
                            <p:childTnLst>
                              <p:par>
                                <p:cTn id="40" presetID="22" presetClass="entr" presetSubtype="8" fill="hold" grpId="0" nodeType="afterEffect">
                                  <p:stCondLst>
                                    <p:cond delay="0"/>
                                  </p:stCondLst>
                                  <p:childTnLst>
                                    <p:set>
                                      <p:cBhvr>
                                        <p:cTn id="41" dur="1" fill="hold">
                                          <p:stCondLst>
                                            <p:cond delay="0"/>
                                          </p:stCondLst>
                                        </p:cTn>
                                        <p:tgtEl>
                                          <p:spTgt spid="109910"/>
                                        </p:tgtEl>
                                        <p:attrNameLst>
                                          <p:attrName>style.visibility</p:attrName>
                                        </p:attrNameLst>
                                      </p:cBhvr>
                                      <p:to>
                                        <p:strVal val="visible"/>
                                      </p:to>
                                    </p:set>
                                    <p:animEffect transition="in" filter="wipe(left)">
                                      <p:cBhvr>
                                        <p:cTn id="42" dur="500"/>
                                        <p:tgtEl>
                                          <p:spTgt spid="1099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09919"/>
                                        </p:tgtEl>
                                        <p:attrNameLst>
                                          <p:attrName>style.visibility</p:attrName>
                                        </p:attrNameLst>
                                      </p:cBhvr>
                                      <p:to>
                                        <p:strVal val="visible"/>
                                      </p:to>
                                    </p:set>
                                    <p:animEffect transition="in" filter="wipe(left)">
                                      <p:cBhvr>
                                        <p:cTn id="47" dur="500"/>
                                        <p:tgtEl>
                                          <p:spTgt spid="10991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09932"/>
                                        </p:tgtEl>
                                        <p:attrNameLst>
                                          <p:attrName>style.visibility</p:attrName>
                                        </p:attrNameLst>
                                      </p:cBhvr>
                                      <p:to>
                                        <p:strVal val="visible"/>
                                      </p:to>
                                    </p:set>
                                    <p:animEffect transition="in" filter="wipe(left)">
                                      <p:cBhvr>
                                        <p:cTn id="50" dur="500"/>
                                        <p:tgtEl>
                                          <p:spTgt spid="10993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09930"/>
                                        </p:tgtEl>
                                        <p:attrNameLst>
                                          <p:attrName>style.visibility</p:attrName>
                                        </p:attrNameLst>
                                      </p:cBhvr>
                                      <p:to>
                                        <p:strVal val="visible"/>
                                      </p:to>
                                    </p:set>
                                    <p:animEffect transition="in" filter="wipe(left)">
                                      <p:cBhvr>
                                        <p:cTn id="53" dur="500"/>
                                        <p:tgtEl>
                                          <p:spTgt spid="109930"/>
                                        </p:tgtEl>
                                      </p:cBhvr>
                                    </p:animEffect>
                                  </p:childTnLst>
                                </p:cTn>
                              </p:par>
                              <p:par>
                                <p:cTn id="54" presetID="22" presetClass="entr" presetSubtype="8" fill="hold" nodeType="withEffect">
                                  <p:stCondLst>
                                    <p:cond delay="0"/>
                                  </p:stCondLst>
                                  <p:childTnLst>
                                    <p:set>
                                      <p:cBhvr>
                                        <p:cTn id="55" dur="1" fill="hold">
                                          <p:stCondLst>
                                            <p:cond delay="0"/>
                                          </p:stCondLst>
                                        </p:cTn>
                                        <p:tgtEl>
                                          <p:spTgt spid="109912"/>
                                        </p:tgtEl>
                                        <p:attrNameLst>
                                          <p:attrName>style.visibility</p:attrName>
                                        </p:attrNameLst>
                                      </p:cBhvr>
                                      <p:to>
                                        <p:strVal val="visible"/>
                                      </p:to>
                                    </p:set>
                                    <p:animEffect transition="in" filter="wipe(left)">
                                      <p:cBhvr>
                                        <p:cTn id="56" dur="500"/>
                                        <p:tgtEl>
                                          <p:spTgt spid="109912"/>
                                        </p:tgtEl>
                                      </p:cBhvr>
                                    </p:animEffect>
                                  </p:childTnLst>
                                </p:cTn>
                              </p:par>
                              <p:par>
                                <p:cTn id="57" presetID="22" presetClass="entr" presetSubtype="8" fill="hold" nodeType="withEffect">
                                  <p:stCondLst>
                                    <p:cond delay="0"/>
                                  </p:stCondLst>
                                  <p:childTnLst>
                                    <p:set>
                                      <p:cBhvr>
                                        <p:cTn id="58" dur="1" fill="hold">
                                          <p:stCondLst>
                                            <p:cond delay="0"/>
                                          </p:stCondLst>
                                        </p:cTn>
                                        <p:tgtEl>
                                          <p:spTgt spid="109915"/>
                                        </p:tgtEl>
                                        <p:attrNameLst>
                                          <p:attrName>style.visibility</p:attrName>
                                        </p:attrNameLst>
                                      </p:cBhvr>
                                      <p:to>
                                        <p:strVal val="visible"/>
                                      </p:to>
                                    </p:set>
                                    <p:animEffect transition="in" filter="wipe(left)">
                                      <p:cBhvr>
                                        <p:cTn id="59" dur="500"/>
                                        <p:tgtEl>
                                          <p:spTgt spid="109915"/>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10037"/>
                                        </p:tgtEl>
                                        <p:attrNameLst>
                                          <p:attrName>style.visibility</p:attrName>
                                        </p:attrNameLst>
                                      </p:cBhvr>
                                      <p:to>
                                        <p:strVal val="visible"/>
                                      </p:to>
                                    </p:set>
                                    <p:animEffect transition="in" filter="wipe(left)">
                                      <p:cBhvr>
                                        <p:cTn id="62" dur="500"/>
                                        <p:tgtEl>
                                          <p:spTgt spid="11003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40"/>
                                        </p:tgtEl>
                                        <p:attrNameLst>
                                          <p:attrName>style.visibility</p:attrName>
                                        </p:attrNameLst>
                                      </p:cBhvr>
                                      <p:to>
                                        <p:strVal val="visible"/>
                                      </p:to>
                                    </p:set>
                                    <p:animEffect transition="in" filter="wipe(left)">
                                      <p:cBhvr>
                                        <p:cTn id="65" dur="500"/>
                                        <p:tgtEl>
                                          <p:spTgt spid="240"/>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8" fill="hold" grpId="0" nodeType="clickEffect">
                                  <p:stCondLst>
                                    <p:cond delay="0"/>
                                  </p:stCondLst>
                                  <p:childTnLst>
                                    <p:set>
                                      <p:cBhvr>
                                        <p:cTn id="69" dur="1" fill="hold">
                                          <p:stCondLst>
                                            <p:cond delay="0"/>
                                          </p:stCondLst>
                                        </p:cTn>
                                        <p:tgtEl>
                                          <p:spTgt spid="110066"/>
                                        </p:tgtEl>
                                        <p:attrNameLst>
                                          <p:attrName>style.visibility</p:attrName>
                                        </p:attrNameLst>
                                      </p:cBhvr>
                                      <p:to>
                                        <p:strVal val="visible"/>
                                      </p:to>
                                    </p:set>
                                    <p:animEffect transition="in" filter="wipe(left)">
                                      <p:cBhvr>
                                        <p:cTn id="70" dur="500"/>
                                        <p:tgtEl>
                                          <p:spTgt spid="110066"/>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10064"/>
                                        </p:tgtEl>
                                        <p:attrNameLst>
                                          <p:attrName>style.visibility</p:attrName>
                                        </p:attrNameLst>
                                      </p:cBhvr>
                                      <p:to>
                                        <p:strVal val="visible"/>
                                      </p:to>
                                    </p:set>
                                    <p:animEffect transition="in" filter="wipe(left)">
                                      <p:cBhvr>
                                        <p:cTn id="73" dur="500"/>
                                        <p:tgtEl>
                                          <p:spTgt spid="110064"/>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10063"/>
                                        </p:tgtEl>
                                        <p:attrNameLst>
                                          <p:attrName>style.visibility</p:attrName>
                                        </p:attrNameLst>
                                      </p:cBhvr>
                                      <p:to>
                                        <p:strVal val="visible"/>
                                      </p:to>
                                    </p:set>
                                    <p:animEffect transition="in" filter="wipe(left)">
                                      <p:cBhvr>
                                        <p:cTn id="76" dur="500"/>
                                        <p:tgtEl>
                                          <p:spTgt spid="11006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10065"/>
                                        </p:tgtEl>
                                        <p:attrNameLst>
                                          <p:attrName>style.visibility</p:attrName>
                                        </p:attrNameLst>
                                      </p:cBhvr>
                                      <p:to>
                                        <p:strVal val="visible"/>
                                      </p:to>
                                    </p:set>
                                    <p:animEffect transition="in" filter="wipe(left)">
                                      <p:cBhvr>
                                        <p:cTn id="79" dur="500"/>
                                        <p:tgtEl>
                                          <p:spTgt spid="110065"/>
                                        </p:tgtEl>
                                      </p:cBhvr>
                                    </p:animEffect>
                                  </p:childTnLst>
                                </p:cTn>
                              </p:par>
                              <p:par>
                                <p:cTn id="80" presetID="22" presetClass="entr" presetSubtype="8" fill="hold" nodeType="withEffect">
                                  <p:stCondLst>
                                    <p:cond delay="0"/>
                                  </p:stCondLst>
                                  <p:childTnLst>
                                    <p:set>
                                      <p:cBhvr>
                                        <p:cTn id="81" dur="1" fill="hold">
                                          <p:stCondLst>
                                            <p:cond delay="0"/>
                                          </p:stCondLst>
                                        </p:cTn>
                                        <p:tgtEl>
                                          <p:spTgt spid="109920"/>
                                        </p:tgtEl>
                                        <p:attrNameLst>
                                          <p:attrName>style.visibility</p:attrName>
                                        </p:attrNameLst>
                                      </p:cBhvr>
                                      <p:to>
                                        <p:strVal val="visible"/>
                                      </p:to>
                                    </p:set>
                                    <p:animEffect transition="in" filter="wipe(left)">
                                      <p:cBhvr>
                                        <p:cTn id="82" dur="500"/>
                                        <p:tgtEl>
                                          <p:spTgt spid="109920"/>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09923"/>
                                        </p:tgtEl>
                                        <p:attrNameLst>
                                          <p:attrName>style.visibility</p:attrName>
                                        </p:attrNameLst>
                                      </p:cBhvr>
                                      <p:to>
                                        <p:strVal val="visible"/>
                                      </p:to>
                                    </p:set>
                                    <p:animEffect transition="in" filter="wipe(left)">
                                      <p:cBhvr>
                                        <p:cTn id="85" dur="500"/>
                                        <p:tgtEl>
                                          <p:spTgt spid="109923"/>
                                        </p:tgtEl>
                                      </p:cBhvr>
                                    </p:animEffect>
                                  </p:childTnLst>
                                </p:cTn>
                              </p:par>
                              <p:par>
                                <p:cTn id="86" presetID="22" presetClass="entr" presetSubtype="8" fill="hold" nodeType="withEffect">
                                  <p:stCondLst>
                                    <p:cond delay="0"/>
                                  </p:stCondLst>
                                  <p:childTnLst>
                                    <p:set>
                                      <p:cBhvr>
                                        <p:cTn id="87" dur="1" fill="hold">
                                          <p:stCondLst>
                                            <p:cond delay="0"/>
                                          </p:stCondLst>
                                        </p:cTn>
                                        <p:tgtEl>
                                          <p:spTgt spid="109924"/>
                                        </p:tgtEl>
                                        <p:attrNameLst>
                                          <p:attrName>style.visibility</p:attrName>
                                        </p:attrNameLst>
                                      </p:cBhvr>
                                      <p:to>
                                        <p:strVal val="visible"/>
                                      </p:to>
                                    </p:set>
                                    <p:animEffect transition="in" filter="wipe(left)">
                                      <p:cBhvr>
                                        <p:cTn id="88" dur="500"/>
                                        <p:tgtEl>
                                          <p:spTgt spid="109924"/>
                                        </p:tgtEl>
                                      </p:cBhvr>
                                    </p:animEffect>
                                  </p:childTnLst>
                                </p:cTn>
                              </p:par>
                              <p:par>
                                <p:cTn id="89" presetID="22" presetClass="entr" presetSubtype="8" fill="hold" nodeType="withEffect">
                                  <p:stCondLst>
                                    <p:cond delay="0"/>
                                  </p:stCondLst>
                                  <p:childTnLst>
                                    <p:set>
                                      <p:cBhvr>
                                        <p:cTn id="90" dur="1" fill="hold">
                                          <p:stCondLst>
                                            <p:cond delay="0"/>
                                          </p:stCondLst>
                                        </p:cTn>
                                        <p:tgtEl>
                                          <p:spTgt spid="109927"/>
                                        </p:tgtEl>
                                        <p:attrNameLst>
                                          <p:attrName>style.visibility</p:attrName>
                                        </p:attrNameLst>
                                      </p:cBhvr>
                                      <p:to>
                                        <p:strVal val="visible"/>
                                      </p:to>
                                    </p:set>
                                    <p:animEffect transition="in" filter="wipe(left)">
                                      <p:cBhvr>
                                        <p:cTn id="91" dur="500"/>
                                        <p:tgtEl>
                                          <p:spTgt spid="109927"/>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10044"/>
                                        </p:tgtEl>
                                        <p:attrNameLst>
                                          <p:attrName>style.visibility</p:attrName>
                                        </p:attrNameLst>
                                      </p:cBhvr>
                                      <p:to>
                                        <p:strVal val="visible"/>
                                      </p:to>
                                    </p:set>
                                    <p:animEffect transition="in" filter="wipe(left)">
                                      <p:cBhvr>
                                        <p:cTn id="94" dur="500"/>
                                        <p:tgtEl>
                                          <p:spTgt spid="110044"/>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41"/>
                                        </p:tgtEl>
                                        <p:attrNameLst>
                                          <p:attrName>style.visibility</p:attrName>
                                        </p:attrNameLst>
                                      </p:cBhvr>
                                      <p:to>
                                        <p:strVal val="visible"/>
                                      </p:to>
                                    </p:set>
                                    <p:animEffect transition="in" filter="wipe(left)">
                                      <p:cBhvr>
                                        <p:cTn id="97" dur="500"/>
                                        <p:tgtEl>
                                          <p:spTgt spid="241"/>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8" fill="hold" nodeType="clickEffect">
                                  <p:stCondLst>
                                    <p:cond delay="0"/>
                                  </p:stCondLst>
                                  <p:childTnLst>
                                    <p:set>
                                      <p:cBhvr>
                                        <p:cTn id="101" dur="1" fill="hold">
                                          <p:stCondLst>
                                            <p:cond delay="0"/>
                                          </p:stCondLst>
                                        </p:cTn>
                                        <p:tgtEl>
                                          <p:spTgt spid="109947"/>
                                        </p:tgtEl>
                                        <p:attrNameLst>
                                          <p:attrName>style.visibility</p:attrName>
                                        </p:attrNameLst>
                                      </p:cBhvr>
                                      <p:to>
                                        <p:strVal val="visible"/>
                                      </p:to>
                                    </p:set>
                                    <p:animEffect transition="in" filter="wipe(left)">
                                      <p:cBhvr>
                                        <p:cTn id="102" dur="500"/>
                                        <p:tgtEl>
                                          <p:spTgt spid="109947"/>
                                        </p:tgtEl>
                                      </p:cBhvr>
                                    </p:animEffect>
                                  </p:childTnLst>
                                </p:cTn>
                              </p:par>
                              <p:par>
                                <p:cTn id="103" presetID="22" presetClass="entr" presetSubtype="8" fill="hold" nodeType="withEffect">
                                  <p:stCondLst>
                                    <p:cond delay="0"/>
                                  </p:stCondLst>
                                  <p:childTnLst>
                                    <p:set>
                                      <p:cBhvr>
                                        <p:cTn id="104" dur="1" fill="hold">
                                          <p:stCondLst>
                                            <p:cond delay="0"/>
                                          </p:stCondLst>
                                        </p:cTn>
                                        <p:tgtEl>
                                          <p:spTgt spid="109950"/>
                                        </p:tgtEl>
                                        <p:attrNameLst>
                                          <p:attrName>style.visibility</p:attrName>
                                        </p:attrNameLst>
                                      </p:cBhvr>
                                      <p:to>
                                        <p:strVal val="visible"/>
                                      </p:to>
                                    </p:set>
                                    <p:animEffect transition="in" filter="wipe(left)">
                                      <p:cBhvr>
                                        <p:cTn id="105" dur="500"/>
                                        <p:tgtEl>
                                          <p:spTgt spid="109950"/>
                                        </p:tgtEl>
                                      </p:cBhvr>
                                    </p:animEffect>
                                  </p:childTnLst>
                                </p:cTn>
                              </p:par>
                              <p:par>
                                <p:cTn id="106" presetID="22" presetClass="entr" presetSubtype="8" fill="hold" nodeType="withEffect">
                                  <p:stCondLst>
                                    <p:cond delay="0"/>
                                  </p:stCondLst>
                                  <p:childTnLst>
                                    <p:set>
                                      <p:cBhvr>
                                        <p:cTn id="107" dur="1" fill="hold">
                                          <p:stCondLst>
                                            <p:cond delay="0"/>
                                          </p:stCondLst>
                                        </p:cTn>
                                        <p:tgtEl>
                                          <p:spTgt spid="109933"/>
                                        </p:tgtEl>
                                        <p:attrNameLst>
                                          <p:attrName>style.visibility</p:attrName>
                                        </p:attrNameLst>
                                      </p:cBhvr>
                                      <p:to>
                                        <p:strVal val="visible"/>
                                      </p:to>
                                    </p:set>
                                    <p:animEffect transition="in" filter="wipe(left)">
                                      <p:cBhvr>
                                        <p:cTn id="108" dur="500"/>
                                        <p:tgtEl>
                                          <p:spTgt spid="109933"/>
                                        </p:tgtEl>
                                      </p:cBhvr>
                                    </p:animEffect>
                                  </p:childTnLst>
                                </p:cTn>
                              </p:par>
                              <p:par>
                                <p:cTn id="109" presetID="22" presetClass="entr" presetSubtype="8" fill="hold" nodeType="withEffect">
                                  <p:stCondLst>
                                    <p:cond delay="0"/>
                                  </p:stCondLst>
                                  <p:childTnLst>
                                    <p:set>
                                      <p:cBhvr>
                                        <p:cTn id="110" dur="1" fill="hold">
                                          <p:stCondLst>
                                            <p:cond delay="0"/>
                                          </p:stCondLst>
                                        </p:cTn>
                                        <p:tgtEl>
                                          <p:spTgt spid="109963"/>
                                        </p:tgtEl>
                                        <p:attrNameLst>
                                          <p:attrName>style.visibility</p:attrName>
                                        </p:attrNameLst>
                                      </p:cBhvr>
                                      <p:to>
                                        <p:strVal val="visible"/>
                                      </p:to>
                                    </p:set>
                                    <p:animEffect transition="in" filter="wipe(left)">
                                      <p:cBhvr>
                                        <p:cTn id="111" dur="500"/>
                                        <p:tgtEl>
                                          <p:spTgt spid="109963"/>
                                        </p:tgtEl>
                                      </p:cBhvr>
                                    </p:animEffect>
                                  </p:childTnLst>
                                </p:cTn>
                              </p:par>
                              <p:par>
                                <p:cTn id="112" presetID="22" presetClass="entr" presetSubtype="8" fill="hold" nodeType="withEffect">
                                  <p:stCondLst>
                                    <p:cond delay="0"/>
                                  </p:stCondLst>
                                  <p:childTnLst>
                                    <p:set>
                                      <p:cBhvr>
                                        <p:cTn id="113" dur="1" fill="hold">
                                          <p:stCondLst>
                                            <p:cond delay="0"/>
                                          </p:stCondLst>
                                        </p:cTn>
                                        <p:tgtEl>
                                          <p:spTgt spid="109960"/>
                                        </p:tgtEl>
                                        <p:attrNameLst>
                                          <p:attrName>style.visibility</p:attrName>
                                        </p:attrNameLst>
                                      </p:cBhvr>
                                      <p:to>
                                        <p:strVal val="visible"/>
                                      </p:to>
                                    </p:set>
                                    <p:animEffect transition="in" filter="wipe(left)">
                                      <p:cBhvr>
                                        <p:cTn id="114" dur="500"/>
                                        <p:tgtEl>
                                          <p:spTgt spid="109960"/>
                                        </p:tgtEl>
                                      </p:cBhvr>
                                    </p:animEffect>
                                  </p:childTnLst>
                                </p:cTn>
                              </p:par>
                              <p:par>
                                <p:cTn id="115" presetID="22" presetClass="entr" presetSubtype="8" fill="hold" nodeType="withEffect">
                                  <p:stCondLst>
                                    <p:cond delay="0"/>
                                  </p:stCondLst>
                                  <p:childTnLst>
                                    <p:set>
                                      <p:cBhvr>
                                        <p:cTn id="116" dur="1" fill="hold">
                                          <p:stCondLst>
                                            <p:cond delay="0"/>
                                          </p:stCondLst>
                                        </p:cTn>
                                        <p:tgtEl>
                                          <p:spTgt spid="109953"/>
                                        </p:tgtEl>
                                        <p:attrNameLst>
                                          <p:attrName>style.visibility</p:attrName>
                                        </p:attrNameLst>
                                      </p:cBhvr>
                                      <p:to>
                                        <p:strVal val="visible"/>
                                      </p:to>
                                    </p:set>
                                    <p:animEffect transition="in" filter="wipe(left)">
                                      <p:cBhvr>
                                        <p:cTn id="117" dur="500"/>
                                        <p:tgtEl>
                                          <p:spTgt spid="109953"/>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109956"/>
                                        </p:tgtEl>
                                        <p:attrNameLst>
                                          <p:attrName>style.visibility</p:attrName>
                                        </p:attrNameLst>
                                      </p:cBhvr>
                                      <p:to>
                                        <p:strVal val="visible"/>
                                      </p:to>
                                    </p:set>
                                    <p:animEffect transition="in" filter="wipe(left)">
                                      <p:cBhvr>
                                        <p:cTn id="120" dur="500"/>
                                        <p:tgtEl>
                                          <p:spTgt spid="109956"/>
                                        </p:tgtEl>
                                      </p:cBhvr>
                                    </p:animEffect>
                                  </p:childTnLst>
                                </p:cTn>
                              </p:par>
                            </p:childTnLst>
                          </p:cTn>
                        </p:par>
                      </p:childTnLst>
                    </p:cTn>
                  </p:par>
                  <p:par>
                    <p:cTn id="121" fill="hold">
                      <p:stCondLst>
                        <p:cond delay="indefinite"/>
                      </p:stCondLst>
                      <p:childTnLst>
                        <p:par>
                          <p:cTn id="122" fill="hold">
                            <p:stCondLst>
                              <p:cond delay="0"/>
                            </p:stCondLst>
                            <p:childTnLst>
                              <p:par>
                                <p:cTn id="123" presetID="22" presetClass="entr" presetSubtype="8" fill="hold" grpId="0" nodeType="clickEffect">
                                  <p:stCondLst>
                                    <p:cond delay="0"/>
                                  </p:stCondLst>
                                  <p:childTnLst>
                                    <p:set>
                                      <p:cBhvr>
                                        <p:cTn id="124" dur="1" fill="hold">
                                          <p:stCondLst>
                                            <p:cond delay="0"/>
                                          </p:stCondLst>
                                        </p:cTn>
                                        <p:tgtEl>
                                          <p:spTgt spid="109966"/>
                                        </p:tgtEl>
                                        <p:attrNameLst>
                                          <p:attrName>style.visibility</p:attrName>
                                        </p:attrNameLst>
                                      </p:cBhvr>
                                      <p:to>
                                        <p:strVal val="visible"/>
                                      </p:to>
                                    </p:set>
                                    <p:animEffect transition="in" filter="wipe(left)">
                                      <p:cBhvr>
                                        <p:cTn id="125" dur="500"/>
                                        <p:tgtEl>
                                          <p:spTgt spid="109966"/>
                                        </p:tgtEl>
                                      </p:cBhvr>
                                    </p:animEffect>
                                  </p:childTnLst>
                                </p:cTn>
                              </p:par>
                              <p:par>
                                <p:cTn id="126" presetID="22" presetClass="entr" presetSubtype="8" fill="hold" nodeType="withEffect">
                                  <p:stCondLst>
                                    <p:cond delay="0"/>
                                  </p:stCondLst>
                                  <p:childTnLst>
                                    <p:set>
                                      <p:cBhvr>
                                        <p:cTn id="127" dur="1" fill="hold">
                                          <p:stCondLst>
                                            <p:cond delay="0"/>
                                          </p:stCondLst>
                                        </p:cTn>
                                        <p:tgtEl>
                                          <p:spTgt spid="109957"/>
                                        </p:tgtEl>
                                        <p:attrNameLst>
                                          <p:attrName>style.visibility</p:attrName>
                                        </p:attrNameLst>
                                      </p:cBhvr>
                                      <p:to>
                                        <p:strVal val="visible"/>
                                      </p:to>
                                    </p:set>
                                    <p:animEffect transition="in" filter="wipe(left)">
                                      <p:cBhvr>
                                        <p:cTn id="128" dur="500"/>
                                        <p:tgtEl>
                                          <p:spTgt spid="109957"/>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110061"/>
                                        </p:tgtEl>
                                        <p:attrNameLst>
                                          <p:attrName>style.visibility</p:attrName>
                                        </p:attrNameLst>
                                      </p:cBhvr>
                                      <p:to>
                                        <p:strVal val="visible"/>
                                      </p:to>
                                    </p:set>
                                    <p:animEffect transition="in" filter="wipe(left)">
                                      <p:cBhvr>
                                        <p:cTn id="131" dur="500"/>
                                        <p:tgtEl>
                                          <p:spTgt spid="110061"/>
                                        </p:tgtEl>
                                      </p:cBhvr>
                                    </p:animEffect>
                                  </p:childTnLst>
                                </p:cTn>
                              </p:par>
                              <p:par>
                                <p:cTn id="132" presetID="22" presetClass="entr" presetSubtype="8" fill="hold" nodeType="withEffect">
                                  <p:stCondLst>
                                    <p:cond delay="0"/>
                                  </p:stCondLst>
                                  <p:childTnLst>
                                    <p:set>
                                      <p:cBhvr>
                                        <p:cTn id="133" dur="1" fill="hold">
                                          <p:stCondLst>
                                            <p:cond delay="0"/>
                                          </p:stCondLst>
                                        </p:cTn>
                                        <p:tgtEl>
                                          <p:spTgt spid="109970"/>
                                        </p:tgtEl>
                                        <p:attrNameLst>
                                          <p:attrName>style.visibility</p:attrName>
                                        </p:attrNameLst>
                                      </p:cBhvr>
                                      <p:to>
                                        <p:strVal val="visible"/>
                                      </p:to>
                                    </p:set>
                                    <p:animEffect transition="in" filter="wipe(left)">
                                      <p:cBhvr>
                                        <p:cTn id="134" dur="500"/>
                                        <p:tgtEl>
                                          <p:spTgt spid="109970"/>
                                        </p:tgtEl>
                                      </p:cBhvr>
                                    </p:animEffect>
                                  </p:childTnLst>
                                </p:cTn>
                              </p:par>
                              <p:par>
                                <p:cTn id="135" presetID="22" presetClass="entr" presetSubtype="8" fill="hold" nodeType="withEffect">
                                  <p:stCondLst>
                                    <p:cond delay="0"/>
                                  </p:stCondLst>
                                  <p:childTnLst>
                                    <p:set>
                                      <p:cBhvr>
                                        <p:cTn id="136" dur="1" fill="hold">
                                          <p:stCondLst>
                                            <p:cond delay="0"/>
                                          </p:stCondLst>
                                        </p:cTn>
                                        <p:tgtEl>
                                          <p:spTgt spid="109967"/>
                                        </p:tgtEl>
                                        <p:attrNameLst>
                                          <p:attrName>style.visibility</p:attrName>
                                        </p:attrNameLst>
                                      </p:cBhvr>
                                      <p:to>
                                        <p:strVal val="visible"/>
                                      </p:to>
                                    </p:set>
                                    <p:animEffect transition="in" filter="wipe(left)">
                                      <p:cBhvr>
                                        <p:cTn id="137" dur="500"/>
                                        <p:tgtEl>
                                          <p:spTgt spid="109967"/>
                                        </p:tgtEl>
                                      </p:cBhvr>
                                    </p:animEffect>
                                  </p:childTnLst>
                                </p:cTn>
                              </p:par>
                            </p:childTnLst>
                          </p:cTn>
                        </p:par>
                      </p:childTnLst>
                    </p:cTn>
                  </p:par>
                  <p:par>
                    <p:cTn id="138" fill="hold">
                      <p:stCondLst>
                        <p:cond delay="indefinite"/>
                      </p:stCondLst>
                      <p:childTnLst>
                        <p:par>
                          <p:cTn id="139" fill="hold">
                            <p:stCondLst>
                              <p:cond delay="0"/>
                            </p:stCondLst>
                            <p:childTnLst>
                              <p:par>
                                <p:cTn id="140" presetID="22" presetClass="entr" presetSubtype="8" fill="hold" nodeType="clickEffect">
                                  <p:stCondLst>
                                    <p:cond delay="0"/>
                                  </p:stCondLst>
                                  <p:childTnLst>
                                    <p:set>
                                      <p:cBhvr>
                                        <p:cTn id="141" dur="1" fill="hold">
                                          <p:stCondLst>
                                            <p:cond delay="0"/>
                                          </p:stCondLst>
                                        </p:cTn>
                                        <p:tgtEl>
                                          <p:spTgt spid="109973"/>
                                        </p:tgtEl>
                                        <p:attrNameLst>
                                          <p:attrName>style.visibility</p:attrName>
                                        </p:attrNameLst>
                                      </p:cBhvr>
                                      <p:to>
                                        <p:strVal val="visible"/>
                                      </p:to>
                                    </p:set>
                                    <p:animEffect transition="in" filter="wipe(left)">
                                      <p:cBhvr>
                                        <p:cTn id="142" dur="500"/>
                                        <p:tgtEl>
                                          <p:spTgt spid="109973"/>
                                        </p:tgtEl>
                                      </p:cBhvr>
                                    </p:animEffect>
                                  </p:childTnLst>
                                </p:cTn>
                              </p:par>
                              <p:par>
                                <p:cTn id="143" presetID="22" presetClass="entr" presetSubtype="8" fill="hold" nodeType="withEffect">
                                  <p:stCondLst>
                                    <p:cond delay="0"/>
                                  </p:stCondLst>
                                  <p:childTnLst>
                                    <p:set>
                                      <p:cBhvr>
                                        <p:cTn id="144" dur="1" fill="hold">
                                          <p:stCondLst>
                                            <p:cond delay="0"/>
                                          </p:stCondLst>
                                        </p:cTn>
                                        <p:tgtEl>
                                          <p:spTgt spid="109989"/>
                                        </p:tgtEl>
                                        <p:attrNameLst>
                                          <p:attrName>style.visibility</p:attrName>
                                        </p:attrNameLst>
                                      </p:cBhvr>
                                      <p:to>
                                        <p:strVal val="visible"/>
                                      </p:to>
                                    </p:set>
                                    <p:animEffect transition="in" filter="wipe(left)">
                                      <p:cBhvr>
                                        <p:cTn id="145" dur="500"/>
                                        <p:tgtEl>
                                          <p:spTgt spid="109989"/>
                                        </p:tgtEl>
                                      </p:cBhvr>
                                    </p:animEffect>
                                  </p:childTnLst>
                                </p:cTn>
                              </p:par>
                              <p:par>
                                <p:cTn id="146" presetID="22" presetClass="entr" presetSubtype="8" fill="hold" nodeType="withEffect">
                                  <p:stCondLst>
                                    <p:cond delay="0"/>
                                  </p:stCondLst>
                                  <p:childTnLst>
                                    <p:set>
                                      <p:cBhvr>
                                        <p:cTn id="147" dur="1" fill="hold">
                                          <p:stCondLst>
                                            <p:cond delay="0"/>
                                          </p:stCondLst>
                                        </p:cTn>
                                        <p:tgtEl>
                                          <p:spTgt spid="109986"/>
                                        </p:tgtEl>
                                        <p:attrNameLst>
                                          <p:attrName>style.visibility</p:attrName>
                                        </p:attrNameLst>
                                      </p:cBhvr>
                                      <p:to>
                                        <p:strVal val="visible"/>
                                      </p:to>
                                    </p:set>
                                    <p:animEffect transition="in" filter="wipe(left)">
                                      <p:cBhvr>
                                        <p:cTn id="148" dur="500"/>
                                        <p:tgtEl>
                                          <p:spTgt spid="109986"/>
                                        </p:tgtEl>
                                      </p:cBhvr>
                                    </p:animEffect>
                                  </p:childTnLst>
                                </p:cTn>
                              </p:par>
                              <p:par>
                                <p:cTn id="149" presetID="22" presetClass="entr" presetSubtype="8" fill="hold" grpId="0" nodeType="withEffect">
                                  <p:stCondLst>
                                    <p:cond delay="0"/>
                                  </p:stCondLst>
                                  <p:childTnLst>
                                    <p:set>
                                      <p:cBhvr>
                                        <p:cTn id="150" dur="1" fill="hold">
                                          <p:stCondLst>
                                            <p:cond delay="0"/>
                                          </p:stCondLst>
                                        </p:cTn>
                                        <p:tgtEl>
                                          <p:spTgt spid="110062"/>
                                        </p:tgtEl>
                                        <p:attrNameLst>
                                          <p:attrName>style.visibility</p:attrName>
                                        </p:attrNameLst>
                                      </p:cBhvr>
                                      <p:to>
                                        <p:strVal val="visible"/>
                                      </p:to>
                                    </p:set>
                                    <p:animEffect transition="in" filter="wipe(left)">
                                      <p:cBhvr>
                                        <p:cTn id="151" dur="500"/>
                                        <p:tgtEl>
                                          <p:spTgt spid="110062"/>
                                        </p:tgtEl>
                                      </p:cBhvr>
                                    </p:animEffect>
                                  </p:childTnLst>
                                </p:cTn>
                              </p:par>
                              <p:par>
                                <p:cTn id="152" presetID="22" presetClass="entr" presetSubtype="8" fill="hold" nodeType="withEffect">
                                  <p:stCondLst>
                                    <p:cond delay="0"/>
                                  </p:stCondLst>
                                  <p:childTnLst>
                                    <p:set>
                                      <p:cBhvr>
                                        <p:cTn id="153" dur="1" fill="hold">
                                          <p:stCondLst>
                                            <p:cond delay="0"/>
                                          </p:stCondLst>
                                        </p:cTn>
                                        <p:tgtEl>
                                          <p:spTgt spid="109983"/>
                                        </p:tgtEl>
                                        <p:attrNameLst>
                                          <p:attrName>style.visibility</p:attrName>
                                        </p:attrNameLst>
                                      </p:cBhvr>
                                      <p:to>
                                        <p:strVal val="visible"/>
                                      </p:to>
                                    </p:set>
                                    <p:animEffect transition="in" filter="wipe(left)">
                                      <p:cBhvr>
                                        <p:cTn id="154" dur="500"/>
                                        <p:tgtEl>
                                          <p:spTgt spid="109983"/>
                                        </p:tgtEl>
                                      </p:cBhvr>
                                    </p:animEffect>
                                  </p:childTnLst>
                                </p:cTn>
                              </p:par>
                              <p:par>
                                <p:cTn id="155" presetID="22" presetClass="entr" presetSubtype="8" fill="hold" nodeType="withEffect">
                                  <p:stCondLst>
                                    <p:cond delay="0"/>
                                  </p:stCondLst>
                                  <p:childTnLst>
                                    <p:set>
                                      <p:cBhvr>
                                        <p:cTn id="156" dur="1" fill="hold">
                                          <p:stCondLst>
                                            <p:cond delay="0"/>
                                          </p:stCondLst>
                                        </p:cTn>
                                        <p:tgtEl>
                                          <p:spTgt spid="109993"/>
                                        </p:tgtEl>
                                        <p:attrNameLst>
                                          <p:attrName>style.visibility</p:attrName>
                                        </p:attrNameLst>
                                      </p:cBhvr>
                                      <p:to>
                                        <p:strVal val="visible"/>
                                      </p:to>
                                    </p:set>
                                    <p:animEffect transition="in" filter="wipe(left)">
                                      <p:cBhvr>
                                        <p:cTn id="157" dur="500"/>
                                        <p:tgtEl>
                                          <p:spTgt spid="109993"/>
                                        </p:tgtEl>
                                      </p:cBhvr>
                                    </p:animEffect>
                                  </p:childTnLst>
                                </p:cTn>
                              </p:par>
                              <p:par>
                                <p:cTn id="158" presetID="22" presetClass="entr" presetSubtype="8" fill="hold" nodeType="withEffect">
                                  <p:stCondLst>
                                    <p:cond delay="0"/>
                                  </p:stCondLst>
                                  <p:childTnLst>
                                    <p:set>
                                      <p:cBhvr>
                                        <p:cTn id="159" dur="1" fill="hold">
                                          <p:stCondLst>
                                            <p:cond delay="0"/>
                                          </p:stCondLst>
                                        </p:cTn>
                                        <p:tgtEl>
                                          <p:spTgt spid="110007"/>
                                        </p:tgtEl>
                                        <p:attrNameLst>
                                          <p:attrName>style.visibility</p:attrName>
                                        </p:attrNameLst>
                                      </p:cBhvr>
                                      <p:to>
                                        <p:strVal val="visible"/>
                                      </p:to>
                                    </p:set>
                                    <p:animEffect transition="in" filter="wipe(left)">
                                      <p:cBhvr>
                                        <p:cTn id="160" dur="500"/>
                                        <p:tgtEl>
                                          <p:spTgt spid="110007"/>
                                        </p:tgtEl>
                                      </p:cBhvr>
                                    </p:animEffect>
                                  </p:childTnLst>
                                </p:cTn>
                              </p:par>
                              <p:par>
                                <p:cTn id="161" presetID="22" presetClass="entr" presetSubtype="8" fill="hold" grpId="0" nodeType="withEffect">
                                  <p:stCondLst>
                                    <p:cond delay="0"/>
                                  </p:stCondLst>
                                  <p:childTnLst>
                                    <p:set>
                                      <p:cBhvr>
                                        <p:cTn id="162" dur="1" fill="hold">
                                          <p:stCondLst>
                                            <p:cond delay="0"/>
                                          </p:stCondLst>
                                        </p:cTn>
                                        <p:tgtEl>
                                          <p:spTgt spid="110060"/>
                                        </p:tgtEl>
                                        <p:attrNameLst>
                                          <p:attrName>style.visibility</p:attrName>
                                        </p:attrNameLst>
                                      </p:cBhvr>
                                      <p:to>
                                        <p:strVal val="visible"/>
                                      </p:to>
                                    </p:set>
                                    <p:animEffect transition="in" filter="wipe(left)">
                                      <p:cBhvr>
                                        <p:cTn id="163" dur="500"/>
                                        <p:tgtEl>
                                          <p:spTgt spid="110060"/>
                                        </p:tgtEl>
                                      </p:cBhvr>
                                    </p:animEffect>
                                  </p:childTnLst>
                                </p:cTn>
                              </p:par>
                            </p:childTnLst>
                          </p:cTn>
                        </p:par>
                      </p:childTnLst>
                    </p:cTn>
                  </p:par>
                  <p:par>
                    <p:cTn id="164" fill="hold">
                      <p:stCondLst>
                        <p:cond delay="indefinite"/>
                      </p:stCondLst>
                      <p:childTnLst>
                        <p:par>
                          <p:cTn id="165" fill="hold">
                            <p:stCondLst>
                              <p:cond delay="0"/>
                            </p:stCondLst>
                            <p:childTnLst>
                              <p:par>
                                <p:cTn id="166" presetID="22" presetClass="entr" presetSubtype="8" fill="hold" grpId="0" nodeType="clickEffect">
                                  <p:stCondLst>
                                    <p:cond delay="0"/>
                                  </p:stCondLst>
                                  <p:childTnLst>
                                    <p:set>
                                      <p:cBhvr>
                                        <p:cTn id="167" dur="1" fill="hold">
                                          <p:stCondLst>
                                            <p:cond delay="0"/>
                                          </p:stCondLst>
                                        </p:cTn>
                                        <p:tgtEl>
                                          <p:spTgt spid="109571">
                                            <p:txEl>
                                              <p:pRg st="0" end="0"/>
                                            </p:txEl>
                                          </p:spTgt>
                                        </p:tgtEl>
                                        <p:attrNameLst>
                                          <p:attrName>style.visibility</p:attrName>
                                        </p:attrNameLst>
                                      </p:cBhvr>
                                      <p:to>
                                        <p:strVal val="visible"/>
                                      </p:to>
                                    </p:set>
                                    <p:animEffect transition="in" filter="wipe(left)">
                                      <p:cBhvr>
                                        <p:cTn id="168" dur="500"/>
                                        <p:tgtEl>
                                          <p:spTgt spid="109571">
                                            <p:txEl>
                                              <p:pRg st="0" end="0"/>
                                            </p:txEl>
                                          </p:spTgt>
                                        </p:tgtEl>
                                      </p:cBhvr>
                                    </p:animEffect>
                                  </p:childTnLst>
                                </p:cTn>
                              </p:par>
                            </p:childTnLst>
                          </p:cTn>
                        </p:par>
                      </p:childTnLst>
                    </p:cTn>
                  </p:par>
                  <p:par>
                    <p:cTn id="169" fill="hold">
                      <p:stCondLst>
                        <p:cond delay="indefinite"/>
                      </p:stCondLst>
                      <p:childTnLst>
                        <p:par>
                          <p:cTn id="170" fill="hold">
                            <p:stCondLst>
                              <p:cond delay="0"/>
                            </p:stCondLst>
                            <p:childTnLst>
                              <p:par>
                                <p:cTn id="171" presetID="22" presetClass="entr" presetSubtype="8" fill="hold" grpId="0" nodeType="clickEffect">
                                  <p:stCondLst>
                                    <p:cond delay="0"/>
                                  </p:stCondLst>
                                  <p:childTnLst>
                                    <p:set>
                                      <p:cBhvr>
                                        <p:cTn id="172" dur="1" fill="hold">
                                          <p:stCondLst>
                                            <p:cond delay="0"/>
                                          </p:stCondLst>
                                        </p:cTn>
                                        <p:tgtEl>
                                          <p:spTgt spid="109571">
                                            <p:txEl>
                                              <p:pRg st="1" end="1"/>
                                            </p:txEl>
                                          </p:spTgt>
                                        </p:tgtEl>
                                        <p:attrNameLst>
                                          <p:attrName>style.visibility</p:attrName>
                                        </p:attrNameLst>
                                      </p:cBhvr>
                                      <p:to>
                                        <p:strVal val="visible"/>
                                      </p:to>
                                    </p:set>
                                    <p:animEffect transition="in" filter="wipe(left)">
                                      <p:cBhvr>
                                        <p:cTn id="173" dur="500"/>
                                        <p:tgtEl>
                                          <p:spTgt spid="109571">
                                            <p:txEl>
                                              <p:pRg st="1" end="1"/>
                                            </p:txEl>
                                          </p:spTgt>
                                        </p:tgtEl>
                                      </p:cBhvr>
                                    </p:animEffect>
                                  </p:childTnLst>
                                </p:cTn>
                              </p:par>
                            </p:childTnLst>
                          </p:cTn>
                        </p:par>
                      </p:childTnLst>
                    </p:cTn>
                  </p:par>
                  <p:par>
                    <p:cTn id="174" fill="hold">
                      <p:stCondLst>
                        <p:cond delay="indefinite"/>
                      </p:stCondLst>
                      <p:childTnLst>
                        <p:par>
                          <p:cTn id="175" fill="hold">
                            <p:stCondLst>
                              <p:cond delay="0"/>
                            </p:stCondLst>
                            <p:childTnLst>
                              <p:par>
                                <p:cTn id="176" presetID="22" presetClass="entr" presetSubtype="8" fill="hold" grpId="0" nodeType="clickEffect">
                                  <p:stCondLst>
                                    <p:cond delay="0"/>
                                  </p:stCondLst>
                                  <p:childTnLst>
                                    <p:set>
                                      <p:cBhvr>
                                        <p:cTn id="177" dur="1" fill="hold">
                                          <p:stCondLst>
                                            <p:cond delay="0"/>
                                          </p:stCondLst>
                                        </p:cTn>
                                        <p:tgtEl>
                                          <p:spTgt spid="109571">
                                            <p:txEl>
                                              <p:pRg st="2" end="2"/>
                                            </p:txEl>
                                          </p:spTgt>
                                        </p:tgtEl>
                                        <p:attrNameLst>
                                          <p:attrName>style.visibility</p:attrName>
                                        </p:attrNameLst>
                                      </p:cBhvr>
                                      <p:to>
                                        <p:strVal val="visible"/>
                                      </p:to>
                                    </p:set>
                                    <p:animEffect transition="in" filter="wipe(left)">
                                      <p:cBhvr>
                                        <p:cTn id="178" dur="500"/>
                                        <p:tgtEl>
                                          <p:spTgt spid="109571">
                                            <p:txEl>
                                              <p:pRg st="2" end="2"/>
                                            </p:txEl>
                                          </p:spTgt>
                                        </p:tgtEl>
                                      </p:cBhvr>
                                    </p:animEffect>
                                  </p:childTnLst>
                                </p:cTn>
                              </p:par>
                            </p:childTnLst>
                          </p:cTn>
                        </p:par>
                      </p:childTnLst>
                    </p:cTn>
                  </p:par>
                  <p:par>
                    <p:cTn id="179" fill="hold">
                      <p:stCondLst>
                        <p:cond delay="indefinite"/>
                      </p:stCondLst>
                      <p:childTnLst>
                        <p:par>
                          <p:cTn id="180" fill="hold">
                            <p:stCondLst>
                              <p:cond delay="0"/>
                            </p:stCondLst>
                            <p:childTnLst>
                              <p:par>
                                <p:cTn id="181" presetID="22" presetClass="entr" presetSubtype="8" fill="hold" grpId="0" nodeType="clickEffect">
                                  <p:stCondLst>
                                    <p:cond delay="0"/>
                                  </p:stCondLst>
                                  <p:childTnLst>
                                    <p:set>
                                      <p:cBhvr>
                                        <p:cTn id="182" dur="1" fill="hold">
                                          <p:stCondLst>
                                            <p:cond delay="0"/>
                                          </p:stCondLst>
                                        </p:cTn>
                                        <p:tgtEl>
                                          <p:spTgt spid="109571">
                                            <p:txEl>
                                              <p:pRg st="3" end="3"/>
                                            </p:txEl>
                                          </p:spTgt>
                                        </p:tgtEl>
                                        <p:attrNameLst>
                                          <p:attrName>style.visibility</p:attrName>
                                        </p:attrNameLst>
                                      </p:cBhvr>
                                      <p:to>
                                        <p:strVal val="visible"/>
                                      </p:to>
                                    </p:set>
                                    <p:animEffect transition="in" filter="wipe(left)">
                                      <p:cBhvr>
                                        <p:cTn id="183" dur="500"/>
                                        <p:tgtEl>
                                          <p:spTgt spid="1095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uiExpand="1" build="p"/>
      <p:bldP spid="109910" grpId="0" animBg="1"/>
      <p:bldP spid="109919" grpId="0" animBg="1"/>
      <p:bldP spid="109923" grpId="0" animBg="1"/>
      <p:bldP spid="109930" grpId="0" animBg="1"/>
      <p:bldP spid="109932" grpId="0" animBg="1"/>
      <p:bldP spid="109956" grpId="0" animBg="1"/>
      <p:bldP spid="109966" grpId="0" animBg="1"/>
      <p:bldP spid="110037" grpId="0" animBg="1"/>
      <p:bldP spid="110044" grpId="0" animBg="1"/>
      <p:bldP spid="110060" grpId="0" animBg="1"/>
      <p:bldP spid="110061" grpId="0" animBg="1"/>
      <p:bldP spid="110062" grpId="0" animBg="1"/>
      <p:bldP spid="110063" grpId="0" animBg="1"/>
      <p:bldP spid="110064" grpId="0"/>
      <p:bldP spid="110065" grpId="0" animBg="1"/>
      <p:bldP spid="110066" grpId="0"/>
      <p:bldP spid="240" grpId="0" animBg="1"/>
      <p:bldP spid="24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ChangeArrowheads="1"/>
          </p:cNvSpPr>
          <p:nvPr>
            <p:ph type="title"/>
          </p:nvPr>
        </p:nvSpPr>
        <p:spPr/>
        <p:txBody>
          <a:bodyPr/>
          <a:lstStyle/>
          <a:p>
            <a:r>
              <a:rPr lang="en-US"/>
              <a:t>Hadron Kinematics</a:t>
            </a:r>
          </a:p>
        </p:txBody>
      </p:sp>
      <p:sp>
        <p:nvSpPr>
          <p:cNvPr id="258051" name="Rectangle 3"/>
          <p:cNvSpPr>
            <a:spLocks noGrp="1" noChangeArrowheads="1"/>
          </p:cNvSpPr>
          <p:nvPr>
            <p:ph idx="1"/>
          </p:nvPr>
        </p:nvSpPr>
        <p:spPr>
          <a:xfrm>
            <a:off x="275603" y="965415"/>
            <a:ext cx="8790575" cy="4816722"/>
          </a:xfrm>
        </p:spPr>
        <p:txBody>
          <a:bodyPr>
            <a:normAutofit fontScale="92500" lnSpcReduction="20000"/>
          </a:bodyPr>
          <a:lstStyle/>
          <a:p>
            <a:r>
              <a:rPr lang="en-US" dirty="0"/>
              <a:t>Energy set by PDFs </a:t>
            </a:r>
            <a:r>
              <a:rPr lang="en-US" i="1" dirty="0"/>
              <a:t>f(x</a:t>
            </a:r>
            <a:r>
              <a:rPr lang="en-US" i="1" baseline="-25000" dirty="0"/>
              <a:t>i </a:t>
            </a:r>
            <a:r>
              <a:rPr lang="en-US" i="1" dirty="0"/>
              <a:t>)</a:t>
            </a:r>
            <a:endParaRPr lang="en-US" dirty="0"/>
          </a:p>
          <a:p>
            <a:endParaRPr lang="en-US" dirty="0"/>
          </a:p>
          <a:p>
            <a:r>
              <a:rPr lang="en-US" dirty="0"/>
              <a:t>Usually: Boosted along z</a:t>
            </a:r>
          </a:p>
          <a:p>
            <a:endParaRPr lang="en-US" dirty="0"/>
          </a:p>
          <a:p>
            <a:pPr marL="17095" indent="0">
              <a:buNone/>
            </a:pPr>
            <a:r>
              <a:rPr lang="en-US" dirty="0">
                <a:sym typeface="Symbol" pitchFamily="18" charset="2"/>
              </a:rPr>
              <a:t> Use parametrization conducive to boosts along </a:t>
            </a:r>
            <a:r>
              <a:rPr lang="en-US" i="1" dirty="0">
                <a:sym typeface="Symbol" pitchFamily="18" charset="2"/>
              </a:rPr>
              <a:t>z</a:t>
            </a:r>
            <a:endParaRPr lang="en-US" dirty="0">
              <a:sym typeface="Symbol" pitchFamily="18" charset="2"/>
            </a:endParaRPr>
          </a:p>
          <a:p>
            <a:r>
              <a:rPr lang="en-US" u="sng" dirty="0">
                <a:sym typeface="Symbol" pitchFamily="18" charset="2"/>
              </a:rPr>
              <a:t>Rapidity</a:t>
            </a:r>
            <a:r>
              <a:rPr lang="en-US" dirty="0">
                <a:sym typeface="Symbol" pitchFamily="18" charset="2"/>
              </a:rPr>
              <a:t>:</a:t>
            </a:r>
          </a:p>
          <a:p>
            <a:pPr lvl="1"/>
            <a:r>
              <a:rPr lang="en-US" dirty="0">
                <a:sym typeface="Symbol" pitchFamily="18" charset="2"/>
              </a:rPr>
              <a:t>Additive under boosts: y is invariant</a:t>
            </a:r>
          </a:p>
          <a:p>
            <a:pPr lvl="1"/>
            <a:r>
              <a:rPr lang="en-US" i="1" dirty="0">
                <a:sym typeface="Symbol" pitchFamily="18" charset="2"/>
              </a:rPr>
              <a:t>m </a:t>
            </a:r>
            <a:r>
              <a:rPr lang="en-US" dirty="0">
                <a:sym typeface="Symbol" pitchFamily="18" charset="2"/>
              </a:rPr>
              <a:t>0: </a:t>
            </a:r>
            <a:r>
              <a:rPr lang="en-US" dirty="0" err="1">
                <a:sym typeface="Symbol" pitchFamily="18" charset="2"/>
              </a:rPr>
              <a:t>Pseudorapidity</a:t>
            </a:r>
            <a:endParaRPr lang="en-US" dirty="0">
              <a:sym typeface="Symbol" pitchFamily="18" charset="2"/>
            </a:endParaRPr>
          </a:p>
          <a:p>
            <a:r>
              <a:rPr lang="en-US" u="sng" dirty="0">
                <a:sym typeface="Symbol" pitchFamily="18" charset="2"/>
              </a:rPr>
              <a:t>Transverse Momentum:</a:t>
            </a:r>
            <a:r>
              <a:rPr lang="en-US" dirty="0">
                <a:sym typeface="Symbol" pitchFamily="18" charset="2"/>
              </a:rPr>
              <a:t> </a:t>
            </a:r>
            <a:r>
              <a:rPr lang="en-US" dirty="0" err="1">
                <a:sym typeface="Symbol" pitchFamily="18" charset="2"/>
              </a:rPr>
              <a:t>p</a:t>
            </a:r>
            <a:r>
              <a:rPr lang="en-US" baseline="-25000" dirty="0" err="1">
                <a:sym typeface="Symbol" pitchFamily="18" charset="2"/>
              </a:rPr>
              <a:t>T</a:t>
            </a:r>
            <a:endParaRPr lang="en-US" baseline="-25000" dirty="0">
              <a:sym typeface="Symbol" pitchFamily="18" charset="2"/>
            </a:endParaRPr>
          </a:p>
          <a:p>
            <a:pPr lvl="1"/>
            <a:r>
              <a:rPr lang="en-US" dirty="0">
                <a:sym typeface="Symbol" pitchFamily="18" charset="2"/>
              </a:rPr>
              <a:t>Transverse mass                            and Energy</a:t>
            </a:r>
          </a:p>
          <a:p>
            <a:r>
              <a:rPr lang="en-US" u="sng" dirty="0">
                <a:sym typeface="Symbol" pitchFamily="18" charset="2"/>
              </a:rPr>
              <a:t>Azimuth:</a:t>
            </a:r>
            <a:r>
              <a:rPr lang="en-US" dirty="0">
                <a:sym typeface="Symbol" pitchFamily="18" charset="2"/>
              </a:rPr>
              <a:t> </a:t>
            </a:r>
            <a:r>
              <a:rPr lang="en-US" u="sng" dirty="0">
                <a:sym typeface="Symbol" pitchFamily="18" charset="2"/>
              </a:rPr>
              <a:t> </a:t>
            </a:r>
          </a:p>
        </p:txBody>
      </p:sp>
      <p:sp>
        <p:nvSpPr>
          <p:cNvPr id="55" name="Date Placeholder 3"/>
          <p:cNvSpPr>
            <a:spLocks noGrp="1"/>
          </p:cNvSpPr>
          <p:nvPr>
            <p:ph type="dt" sz="half" idx="10"/>
          </p:nvPr>
        </p:nvSpPr>
        <p:spPr/>
        <p:txBody>
          <a:bodyPr/>
          <a:lstStyle/>
          <a:p>
            <a:r>
              <a:rPr lang="en-US"/>
              <a:t>May 27, 2025</a:t>
            </a:r>
          </a:p>
        </p:txBody>
      </p:sp>
      <p:sp>
        <p:nvSpPr>
          <p:cNvPr id="57" name="Slide Number Placeholder 5"/>
          <p:cNvSpPr>
            <a:spLocks noGrp="1"/>
          </p:cNvSpPr>
          <p:nvPr>
            <p:ph type="sldNum" sz="quarter" idx="11"/>
          </p:nvPr>
        </p:nvSpPr>
        <p:spPr/>
        <p:txBody>
          <a:bodyPr/>
          <a:lstStyle/>
          <a:p>
            <a:fld id="{D66A2854-F947-4AFE-976B-73184A6AC8B6}" type="slidenum">
              <a:rPr lang="en-US" smtClean="0"/>
              <a:pPr/>
              <a:t>23</a:t>
            </a:fld>
            <a:endParaRPr lang="en-US"/>
          </a:p>
        </p:txBody>
      </p:sp>
      <p:sp>
        <p:nvSpPr>
          <p:cNvPr id="56" name="Footer Placeholder 4"/>
          <p:cNvSpPr>
            <a:spLocks noGrp="1"/>
          </p:cNvSpPr>
          <p:nvPr>
            <p:ph type="ftr" sz="quarter" idx="12"/>
          </p:nvPr>
        </p:nvSpPr>
        <p:spPr/>
        <p:txBody>
          <a:bodyPr/>
          <a:lstStyle/>
          <a:p>
            <a:r>
              <a:rPr lang="en-US"/>
              <a:t>PURSUE - FNAL   CMS and the LHC</a:t>
            </a:r>
          </a:p>
        </p:txBody>
      </p:sp>
      <p:grpSp>
        <p:nvGrpSpPr>
          <p:cNvPr id="258052" name="Group 4"/>
          <p:cNvGrpSpPr>
            <a:grpSpLocks/>
          </p:cNvGrpSpPr>
          <p:nvPr/>
        </p:nvGrpSpPr>
        <p:grpSpPr bwMode="auto">
          <a:xfrm rot="280951">
            <a:off x="5355844" y="1778000"/>
            <a:ext cx="1187450" cy="757238"/>
            <a:chOff x="1896" y="1237"/>
            <a:chExt cx="513" cy="342"/>
          </a:xfrm>
        </p:grpSpPr>
        <p:grpSp>
          <p:nvGrpSpPr>
            <p:cNvPr id="258053" name="Group 5"/>
            <p:cNvGrpSpPr>
              <a:grpSpLocks/>
            </p:cNvGrpSpPr>
            <p:nvPr/>
          </p:nvGrpSpPr>
          <p:grpSpPr bwMode="auto">
            <a:xfrm>
              <a:off x="1896" y="1355"/>
              <a:ext cx="363" cy="224"/>
              <a:chOff x="1973" y="1355"/>
              <a:chExt cx="363" cy="224"/>
            </a:xfrm>
          </p:grpSpPr>
          <p:sp>
            <p:nvSpPr>
              <p:cNvPr id="258054" name="Line 6"/>
              <p:cNvSpPr>
                <a:spLocks noChangeShapeType="1"/>
              </p:cNvSpPr>
              <p:nvPr/>
            </p:nvSpPr>
            <p:spPr bwMode="auto">
              <a:xfrm flipV="1">
                <a:off x="1973" y="1429"/>
                <a:ext cx="256" cy="150"/>
              </a:xfrm>
              <a:prstGeom prst="line">
                <a:avLst/>
              </a:prstGeom>
              <a:noFill/>
              <a:ln w="76200" cmpd="tri">
                <a:solidFill>
                  <a:schemeClr val="accent1"/>
                </a:solidFill>
                <a:round/>
                <a:headEnd/>
                <a:tailEnd type="triangle" w="med" len="med"/>
              </a:ln>
              <a:effectLst/>
            </p:spPr>
            <p:txBody>
              <a:bodyPr wrap="none">
                <a:spAutoFit/>
              </a:bodyPr>
              <a:lstStyle/>
              <a:p>
                <a:endParaRPr lang="en-US"/>
              </a:p>
            </p:txBody>
          </p:sp>
          <p:sp>
            <p:nvSpPr>
              <p:cNvPr id="258055" name="Line 7"/>
              <p:cNvSpPr>
                <a:spLocks noChangeShapeType="1"/>
              </p:cNvSpPr>
              <p:nvPr/>
            </p:nvSpPr>
            <p:spPr bwMode="auto">
              <a:xfrm flipV="1">
                <a:off x="2165" y="1355"/>
                <a:ext cx="171" cy="106"/>
              </a:xfrm>
              <a:prstGeom prst="line">
                <a:avLst/>
              </a:prstGeom>
              <a:noFill/>
              <a:ln w="76200" cmpd="tri">
                <a:solidFill>
                  <a:schemeClr val="accent1"/>
                </a:solidFill>
                <a:round/>
                <a:headEnd/>
                <a:tailEnd/>
              </a:ln>
              <a:effectLst/>
            </p:spPr>
            <p:txBody>
              <a:bodyPr wrap="none">
                <a:spAutoFit/>
              </a:bodyPr>
              <a:lstStyle/>
              <a:p>
                <a:endParaRPr lang="en-US"/>
              </a:p>
            </p:txBody>
          </p:sp>
        </p:grpSp>
        <p:sp>
          <p:nvSpPr>
            <p:cNvPr id="258056" name="Oval 8"/>
            <p:cNvSpPr>
              <a:spLocks noChangeArrowheads="1"/>
            </p:cNvSpPr>
            <p:nvPr/>
          </p:nvSpPr>
          <p:spPr bwMode="auto">
            <a:xfrm>
              <a:off x="2217" y="1237"/>
              <a:ext cx="192" cy="170"/>
            </a:xfrm>
            <a:prstGeom prst="ellipse">
              <a:avLst/>
            </a:prstGeom>
            <a:solidFill>
              <a:srgbClr val="33CC33"/>
            </a:solidFill>
            <a:ln w="38100" algn="ctr">
              <a:solidFill>
                <a:schemeClr val="accent1"/>
              </a:solidFill>
              <a:round/>
              <a:headEnd/>
              <a:tailEnd/>
            </a:ln>
            <a:effectLst/>
          </p:spPr>
          <p:txBody>
            <a:bodyPr anchor="ctr">
              <a:spAutoFit/>
            </a:bodyPr>
            <a:lstStyle/>
            <a:p>
              <a:endParaRPr lang="en-US"/>
            </a:p>
          </p:txBody>
        </p:sp>
      </p:grpSp>
      <p:sp>
        <p:nvSpPr>
          <p:cNvPr id="258057" name="Line 9"/>
          <p:cNvSpPr>
            <a:spLocks noChangeShapeType="1"/>
          </p:cNvSpPr>
          <p:nvPr/>
        </p:nvSpPr>
        <p:spPr bwMode="auto">
          <a:xfrm flipV="1">
            <a:off x="6441694" y="1404938"/>
            <a:ext cx="938213" cy="446087"/>
          </a:xfrm>
          <a:prstGeom prst="line">
            <a:avLst/>
          </a:prstGeom>
          <a:noFill/>
          <a:ln w="38100">
            <a:solidFill>
              <a:schemeClr val="accent1"/>
            </a:solidFill>
            <a:round/>
            <a:headEnd/>
            <a:tailEnd/>
          </a:ln>
          <a:effectLst/>
        </p:spPr>
        <p:txBody>
          <a:bodyPr>
            <a:spAutoFit/>
          </a:bodyPr>
          <a:lstStyle/>
          <a:p>
            <a:endParaRPr lang="en-US"/>
          </a:p>
        </p:txBody>
      </p:sp>
      <p:sp>
        <p:nvSpPr>
          <p:cNvPr id="258058" name="Line 10"/>
          <p:cNvSpPr>
            <a:spLocks noChangeShapeType="1"/>
          </p:cNvSpPr>
          <p:nvPr/>
        </p:nvSpPr>
        <p:spPr bwMode="auto">
          <a:xfrm>
            <a:off x="6497257" y="2109788"/>
            <a:ext cx="541337" cy="49212"/>
          </a:xfrm>
          <a:prstGeom prst="line">
            <a:avLst/>
          </a:prstGeom>
          <a:noFill/>
          <a:ln w="38100">
            <a:solidFill>
              <a:schemeClr val="accent1"/>
            </a:solidFill>
            <a:round/>
            <a:headEnd/>
            <a:tailEnd/>
          </a:ln>
          <a:effectLst/>
        </p:spPr>
        <p:txBody>
          <a:bodyPr wrap="none">
            <a:spAutoFit/>
          </a:bodyPr>
          <a:lstStyle/>
          <a:p>
            <a:endParaRPr lang="en-US"/>
          </a:p>
        </p:txBody>
      </p:sp>
      <p:sp>
        <p:nvSpPr>
          <p:cNvPr id="258059" name="Rectangle 11"/>
          <p:cNvSpPr>
            <a:spLocks noChangeArrowheads="1"/>
          </p:cNvSpPr>
          <p:nvPr/>
        </p:nvSpPr>
        <p:spPr bwMode="auto">
          <a:xfrm>
            <a:off x="7343394" y="917575"/>
            <a:ext cx="295275" cy="615950"/>
          </a:xfrm>
          <a:prstGeom prst="rect">
            <a:avLst/>
          </a:prstGeom>
          <a:solidFill>
            <a:srgbClr val="DAC796"/>
          </a:solidFill>
          <a:ln w="38100" algn="ctr">
            <a:noFill/>
            <a:miter lim="800000"/>
            <a:headEnd/>
            <a:tailEnd/>
          </a:ln>
          <a:effectLst/>
        </p:spPr>
        <p:txBody>
          <a:bodyPr wrap="none" anchor="ctr">
            <a:spAutoFit/>
          </a:bodyPr>
          <a:lstStyle/>
          <a:p>
            <a:endParaRPr lang="en-US"/>
          </a:p>
        </p:txBody>
      </p:sp>
      <p:grpSp>
        <p:nvGrpSpPr>
          <p:cNvPr id="258060" name="Group 12"/>
          <p:cNvGrpSpPr>
            <a:grpSpLocks/>
          </p:cNvGrpSpPr>
          <p:nvPr/>
        </p:nvGrpSpPr>
        <p:grpSpPr bwMode="auto">
          <a:xfrm>
            <a:off x="7683119" y="331788"/>
            <a:ext cx="1116013" cy="706437"/>
            <a:chOff x="1062" y="1517"/>
            <a:chExt cx="631" cy="415"/>
          </a:xfrm>
        </p:grpSpPr>
        <p:grpSp>
          <p:nvGrpSpPr>
            <p:cNvPr id="258061" name="Group 13"/>
            <p:cNvGrpSpPr>
              <a:grpSpLocks/>
            </p:cNvGrpSpPr>
            <p:nvPr/>
          </p:nvGrpSpPr>
          <p:grpSpPr bwMode="auto">
            <a:xfrm rot="1025687">
              <a:off x="1062" y="1690"/>
              <a:ext cx="272" cy="242"/>
              <a:chOff x="3236" y="1785"/>
              <a:chExt cx="332" cy="290"/>
            </a:xfrm>
          </p:grpSpPr>
          <p:sp>
            <p:nvSpPr>
              <p:cNvPr id="258062" name="Line 14"/>
              <p:cNvSpPr>
                <a:spLocks noChangeShapeType="1"/>
              </p:cNvSpPr>
              <p:nvPr/>
            </p:nvSpPr>
            <p:spPr bwMode="auto">
              <a:xfrm flipV="1">
                <a:off x="3236" y="1897"/>
                <a:ext cx="204" cy="178"/>
              </a:xfrm>
              <a:prstGeom prst="line">
                <a:avLst/>
              </a:prstGeom>
              <a:noFill/>
              <a:ln w="38100">
                <a:solidFill>
                  <a:schemeClr val="accent1"/>
                </a:solidFill>
                <a:round/>
                <a:headEnd/>
                <a:tailEnd type="triangle" w="lg" len="lg"/>
              </a:ln>
              <a:effectLst/>
            </p:spPr>
            <p:txBody>
              <a:bodyPr>
                <a:spAutoFit/>
              </a:bodyPr>
              <a:lstStyle/>
              <a:p>
                <a:endParaRPr lang="en-US"/>
              </a:p>
            </p:txBody>
          </p:sp>
          <p:sp>
            <p:nvSpPr>
              <p:cNvPr id="258063" name="Line 15"/>
              <p:cNvSpPr>
                <a:spLocks noChangeShapeType="1"/>
              </p:cNvSpPr>
              <p:nvPr/>
            </p:nvSpPr>
            <p:spPr bwMode="auto">
              <a:xfrm flipV="1">
                <a:off x="3364" y="1785"/>
                <a:ext cx="204" cy="178"/>
              </a:xfrm>
              <a:prstGeom prst="line">
                <a:avLst/>
              </a:prstGeom>
              <a:noFill/>
              <a:ln w="38100">
                <a:solidFill>
                  <a:schemeClr val="accent1"/>
                </a:solidFill>
                <a:round/>
                <a:headEnd/>
                <a:tailEnd/>
              </a:ln>
              <a:effectLst/>
            </p:spPr>
            <p:txBody>
              <a:bodyPr>
                <a:spAutoFit/>
              </a:bodyPr>
              <a:lstStyle/>
              <a:p>
                <a:endParaRPr lang="en-US"/>
              </a:p>
            </p:txBody>
          </p:sp>
        </p:grpSp>
        <p:sp>
          <p:nvSpPr>
            <p:cNvPr id="258064" name="Oval 16"/>
            <p:cNvSpPr>
              <a:spLocks noChangeArrowheads="1"/>
            </p:cNvSpPr>
            <p:nvPr/>
          </p:nvSpPr>
          <p:spPr bwMode="auto">
            <a:xfrm>
              <a:off x="1333" y="1621"/>
              <a:ext cx="203" cy="182"/>
            </a:xfrm>
            <a:prstGeom prst="ellipse">
              <a:avLst/>
            </a:prstGeom>
            <a:solidFill>
              <a:srgbClr val="FFFF00"/>
            </a:solidFill>
            <a:ln w="38100" algn="ctr">
              <a:solidFill>
                <a:schemeClr val="accent1"/>
              </a:solidFill>
              <a:round/>
              <a:headEnd/>
              <a:tailEnd/>
            </a:ln>
            <a:effectLst/>
          </p:spPr>
          <p:txBody>
            <a:bodyPr wrap="none" anchor="ctr">
              <a:spAutoFit/>
            </a:bodyPr>
            <a:lstStyle/>
            <a:p>
              <a:endParaRPr lang="en-US"/>
            </a:p>
          </p:txBody>
        </p:sp>
        <p:sp>
          <p:nvSpPr>
            <p:cNvPr id="258065" name="Line 17"/>
            <p:cNvSpPr>
              <a:spLocks noChangeShapeType="1"/>
            </p:cNvSpPr>
            <p:nvPr/>
          </p:nvSpPr>
          <p:spPr bwMode="auto">
            <a:xfrm flipV="1">
              <a:off x="1494" y="1526"/>
              <a:ext cx="150" cy="96"/>
            </a:xfrm>
            <a:prstGeom prst="line">
              <a:avLst/>
            </a:prstGeom>
            <a:noFill/>
            <a:ln w="38100">
              <a:solidFill>
                <a:schemeClr val="accent1"/>
              </a:solidFill>
              <a:round/>
              <a:headEnd/>
              <a:tailEnd/>
            </a:ln>
            <a:effectLst/>
          </p:spPr>
          <p:txBody>
            <a:bodyPr wrap="none">
              <a:spAutoFit/>
            </a:bodyPr>
            <a:lstStyle/>
            <a:p>
              <a:endParaRPr lang="en-US"/>
            </a:p>
          </p:txBody>
        </p:sp>
        <p:sp>
          <p:nvSpPr>
            <p:cNvPr id="258066" name="Line 18"/>
            <p:cNvSpPr>
              <a:spLocks noChangeShapeType="1"/>
            </p:cNvSpPr>
            <p:nvPr/>
          </p:nvSpPr>
          <p:spPr bwMode="auto">
            <a:xfrm flipV="1">
              <a:off x="1524" y="1567"/>
              <a:ext cx="150" cy="96"/>
            </a:xfrm>
            <a:prstGeom prst="line">
              <a:avLst/>
            </a:prstGeom>
            <a:noFill/>
            <a:ln w="38100">
              <a:solidFill>
                <a:schemeClr val="accent1"/>
              </a:solidFill>
              <a:round/>
              <a:headEnd/>
              <a:tailEnd/>
            </a:ln>
            <a:effectLst/>
          </p:spPr>
          <p:txBody>
            <a:bodyPr wrap="none">
              <a:spAutoFit/>
            </a:bodyPr>
            <a:lstStyle/>
            <a:p>
              <a:endParaRPr lang="en-US"/>
            </a:p>
          </p:txBody>
        </p:sp>
        <p:sp>
          <p:nvSpPr>
            <p:cNvPr id="258067" name="Line 19"/>
            <p:cNvSpPr>
              <a:spLocks noChangeShapeType="1"/>
            </p:cNvSpPr>
            <p:nvPr/>
          </p:nvSpPr>
          <p:spPr bwMode="auto">
            <a:xfrm flipV="1">
              <a:off x="1543" y="1630"/>
              <a:ext cx="150" cy="96"/>
            </a:xfrm>
            <a:prstGeom prst="line">
              <a:avLst/>
            </a:prstGeom>
            <a:noFill/>
            <a:ln w="38100">
              <a:solidFill>
                <a:schemeClr val="accent1"/>
              </a:solidFill>
              <a:round/>
              <a:headEnd/>
              <a:tailEnd/>
            </a:ln>
            <a:effectLst/>
          </p:spPr>
          <p:txBody>
            <a:bodyPr wrap="none">
              <a:spAutoFit/>
            </a:bodyPr>
            <a:lstStyle/>
            <a:p>
              <a:endParaRPr lang="en-US"/>
            </a:p>
          </p:txBody>
        </p:sp>
        <p:sp>
          <p:nvSpPr>
            <p:cNvPr id="258068" name="Line 20"/>
            <p:cNvSpPr>
              <a:spLocks noChangeShapeType="1"/>
            </p:cNvSpPr>
            <p:nvPr/>
          </p:nvSpPr>
          <p:spPr bwMode="auto">
            <a:xfrm flipV="1">
              <a:off x="1408" y="1517"/>
              <a:ext cx="150" cy="96"/>
            </a:xfrm>
            <a:prstGeom prst="line">
              <a:avLst/>
            </a:prstGeom>
            <a:noFill/>
            <a:ln w="38100">
              <a:solidFill>
                <a:schemeClr val="accent1"/>
              </a:solidFill>
              <a:round/>
              <a:headEnd/>
              <a:tailEnd/>
            </a:ln>
            <a:effectLst/>
          </p:spPr>
          <p:txBody>
            <a:bodyPr wrap="none">
              <a:spAutoFit/>
            </a:bodyPr>
            <a:lstStyle/>
            <a:p>
              <a:endParaRPr lang="en-US"/>
            </a:p>
          </p:txBody>
        </p:sp>
      </p:grpSp>
      <p:grpSp>
        <p:nvGrpSpPr>
          <p:cNvPr id="258069" name="Group 21"/>
          <p:cNvGrpSpPr>
            <a:grpSpLocks/>
          </p:cNvGrpSpPr>
          <p:nvPr/>
        </p:nvGrpSpPr>
        <p:grpSpPr bwMode="auto">
          <a:xfrm rot="3896543">
            <a:off x="7602157" y="1462088"/>
            <a:ext cx="1092200" cy="806450"/>
            <a:chOff x="1062" y="1517"/>
            <a:chExt cx="631" cy="415"/>
          </a:xfrm>
        </p:grpSpPr>
        <p:grpSp>
          <p:nvGrpSpPr>
            <p:cNvPr id="258070" name="Group 22"/>
            <p:cNvGrpSpPr>
              <a:grpSpLocks/>
            </p:cNvGrpSpPr>
            <p:nvPr/>
          </p:nvGrpSpPr>
          <p:grpSpPr bwMode="auto">
            <a:xfrm rot="1025687">
              <a:off x="1062" y="1690"/>
              <a:ext cx="272" cy="242"/>
              <a:chOff x="3236" y="1785"/>
              <a:chExt cx="332" cy="290"/>
            </a:xfrm>
          </p:grpSpPr>
          <p:sp>
            <p:nvSpPr>
              <p:cNvPr id="258071" name="Line 23"/>
              <p:cNvSpPr>
                <a:spLocks noChangeShapeType="1"/>
              </p:cNvSpPr>
              <p:nvPr/>
            </p:nvSpPr>
            <p:spPr bwMode="auto">
              <a:xfrm flipV="1">
                <a:off x="3236" y="1897"/>
                <a:ext cx="204" cy="178"/>
              </a:xfrm>
              <a:prstGeom prst="line">
                <a:avLst/>
              </a:prstGeom>
              <a:noFill/>
              <a:ln w="38100">
                <a:solidFill>
                  <a:schemeClr val="accent1"/>
                </a:solidFill>
                <a:round/>
                <a:headEnd/>
                <a:tailEnd type="triangle" w="lg" len="lg"/>
              </a:ln>
              <a:effectLst/>
            </p:spPr>
            <p:txBody>
              <a:bodyPr>
                <a:spAutoFit/>
              </a:bodyPr>
              <a:lstStyle/>
              <a:p>
                <a:endParaRPr lang="en-US"/>
              </a:p>
            </p:txBody>
          </p:sp>
          <p:sp>
            <p:nvSpPr>
              <p:cNvPr id="258072" name="Line 24"/>
              <p:cNvSpPr>
                <a:spLocks noChangeShapeType="1"/>
              </p:cNvSpPr>
              <p:nvPr/>
            </p:nvSpPr>
            <p:spPr bwMode="auto">
              <a:xfrm flipV="1">
                <a:off x="3364" y="1785"/>
                <a:ext cx="204" cy="178"/>
              </a:xfrm>
              <a:prstGeom prst="line">
                <a:avLst/>
              </a:prstGeom>
              <a:noFill/>
              <a:ln w="38100">
                <a:solidFill>
                  <a:schemeClr val="accent1"/>
                </a:solidFill>
                <a:round/>
                <a:headEnd/>
                <a:tailEnd/>
              </a:ln>
              <a:effectLst/>
            </p:spPr>
            <p:txBody>
              <a:bodyPr>
                <a:spAutoFit/>
              </a:bodyPr>
              <a:lstStyle/>
              <a:p>
                <a:endParaRPr lang="en-US"/>
              </a:p>
            </p:txBody>
          </p:sp>
        </p:grpSp>
        <p:sp>
          <p:nvSpPr>
            <p:cNvPr id="258073" name="Oval 25"/>
            <p:cNvSpPr>
              <a:spLocks noChangeArrowheads="1"/>
            </p:cNvSpPr>
            <p:nvPr/>
          </p:nvSpPr>
          <p:spPr bwMode="auto">
            <a:xfrm>
              <a:off x="1333" y="1621"/>
              <a:ext cx="203" cy="182"/>
            </a:xfrm>
            <a:prstGeom prst="ellipse">
              <a:avLst/>
            </a:prstGeom>
            <a:solidFill>
              <a:srgbClr val="FFFF00"/>
            </a:solidFill>
            <a:ln w="38100" algn="ctr">
              <a:solidFill>
                <a:schemeClr val="accent1"/>
              </a:solidFill>
              <a:round/>
              <a:headEnd/>
              <a:tailEnd/>
            </a:ln>
            <a:effectLst/>
          </p:spPr>
          <p:txBody>
            <a:bodyPr wrap="none" anchor="ctr">
              <a:spAutoFit/>
            </a:bodyPr>
            <a:lstStyle/>
            <a:p>
              <a:endParaRPr lang="en-US"/>
            </a:p>
          </p:txBody>
        </p:sp>
        <p:sp>
          <p:nvSpPr>
            <p:cNvPr id="258074" name="Line 26"/>
            <p:cNvSpPr>
              <a:spLocks noChangeShapeType="1"/>
            </p:cNvSpPr>
            <p:nvPr/>
          </p:nvSpPr>
          <p:spPr bwMode="auto">
            <a:xfrm flipV="1">
              <a:off x="1494" y="1526"/>
              <a:ext cx="150" cy="96"/>
            </a:xfrm>
            <a:prstGeom prst="line">
              <a:avLst/>
            </a:prstGeom>
            <a:noFill/>
            <a:ln w="38100">
              <a:solidFill>
                <a:schemeClr val="accent1"/>
              </a:solidFill>
              <a:round/>
              <a:headEnd/>
              <a:tailEnd/>
            </a:ln>
            <a:effectLst/>
          </p:spPr>
          <p:txBody>
            <a:bodyPr wrap="none">
              <a:spAutoFit/>
            </a:bodyPr>
            <a:lstStyle/>
            <a:p>
              <a:endParaRPr lang="en-US"/>
            </a:p>
          </p:txBody>
        </p:sp>
        <p:sp>
          <p:nvSpPr>
            <p:cNvPr id="258075" name="Line 27"/>
            <p:cNvSpPr>
              <a:spLocks noChangeShapeType="1"/>
            </p:cNvSpPr>
            <p:nvPr/>
          </p:nvSpPr>
          <p:spPr bwMode="auto">
            <a:xfrm flipV="1">
              <a:off x="1524" y="1567"/>
              <a:ext cx="150" cy="96"/>
            </a:xfrm>
            <a:prstGeom prst="line">
              <a:avLst/>
            </a:prstGeom>
            <a:noFill/>
            <a:ln w="38100">
              <a:solidFill>
                <a:schemeClr val="accent1"/>
              </a:solidFill>
              <a:round/>
              <a:headEnd/>
              <a:tailEnd/>
            </a:ln>
            <a:effectLst/>
          </p:spPr>
          <p:txBody>
            <a:bodyPr wrap="none">
              <a:spAutoFit/>
            </a:bodyPr>
            <a:lstStyle/>
            <a:p>
              <a:endParaRPr lang="en-US"/>
            </a:p>
          </p:txBody>
        </p:sp>
        <p:sp>
          <p:nvSpPr>
            <p:cNvPr id="258076" name="Line 28"/>
            <p:cNvSpPr>
              <a:spLocks noChangeShapeType="1"/>
            </p:cNvSpPr>
            <p:nvPr/>
          </p:nvSpPr>
          <p:spPr bwMode="auto">
            <a:xfrm flipV="1">
              <a:off x="1543" y="1630"/>
              <a:ext cx="150" cy="96"/>
            </a:xfrm>
            <a:prstGeom prst="line">
              <a:avLst/>
            </a:prstGeom>
            <a:noFill/>
            <a:ln w="38100">
              <a:solidFill>
                <a:schemeClr val="accent1"/>
              </a:solidFill>
              <a:round/>
              <a:headEnd/>
              <a:tailEnd/>
            </a:ln>
            <a:effectLst/>
          </p:spPr>
          <p:txBody>
            <a:bodyPr wrap="none">
              <a:spAutoFit/>
            </a:bodyPr>
            <a:lstStyle/>
            <a:p>
              <a:endParaRPr lang="en-US"/>
            </a:p>
          </p:txBody>
        </p:sp>
        <p:sp>
          <p:nvSpPr>
            <p:cNvPr id="258077" name="Line 29"/>
            <p:cNvSpPr>
              <a:spLocks noChangeShapeType="1"/>
            </p:cNvSpPr>
            <p:nvPr/>
          </p:nvSpPr>
          <p:spPr bwMode="auto">
            <a:xfrm flipV="1">
              <a:off x="1408" y="1517"/>
              <a:ext cx="150" cy="96"/>
            </a:xfrm>
            <a:prstGeom prst="line">
              <a:avLst/>
            </a:prstGeom>
            <a:noFill/>
            <a:ln w="38100">
              <a:solidFill>
                <a:schemeClr val="accent1"/>
              </a:solidFill>
              <a:round/>
              <a:headEnd/>
              <a:tailEnd/>
            </a:ln>
            <a:effectLst/>
          </p:spPr>
          <p:txBody>
            <a:bodyPr wrap="none">
              <a:spAutoFit/>
            </a:bodyPr>
            <a:lstStyle/>
            <a:p>
              <a:endParaRPr lang="en-US"/>
            </a:p>
          </p:txBody>
        </p:sp>
      </p:grpSp>
      <p:grpSp>
        <p:nvGrpSpPr>
          <p:cNvPr id="258078" name="Group 30"/>
          <p:cNvGrpSpPr>
            <a:grpSpLocks/>
          </p:cNvGrpSpPr>
          <p:nvPr/>
        </p:nvGrpSpPr>
        <p:grpSpPr bwMode="auto">
          <a:xfrm rot="21319049" flipV="1">
            <a:off x="5578094" y="196850"/>
            <a:ext cx="1379538" cy="757238"/>
            <a:chOff x="1896" y="1237"/>
            <a:chExt cx="513" cy="342"/>
          </a:xfrm>
        </p:grpSpPr>
        <p:grpSp>
          <p:nvGrpSpPr>
            <p:cNvPr id="258079" name="Group 31"/>
            <p:cNvGrpSpPr>
              <a:grpSpLocks/>
            </p:cNvGrpSpPr>
            <p:nvPr/>
          </p:nvGrpSpPr>
          <p:grpSpPr bwMode="auto">
            <a:xfrm>
              <a:off x="1896" y="1355"/>
              <a:ext cx="363" cy="224"/>
              <a:chOff x="1973" y="1355"/>
              <a:chExt cx="363" cy="224"/>
            </a:xfrm>
          </p:grpSpPr>
          <p:sp>
            <p:nvSpPr>
              <p:cNvPr id="258080" name="Line 32"/>
              <p:cNvSpPr>
                <a:spLocks noChangeShapeType="1"/>
              </p:cNvSpPr>
              <p:nvPr/>
            </p:nvSpPr>
            <p:spPr bwMode="auto">
              <a:xfrm flipV="1">
                <a:off x="1973" y="1429"/>
                <a:ext cx="256" cy="150"/>
              </a:xfrm>
              <a:prstGeom prst="line">
                <a:avLst/>
              </a:prstGeom>
              <a:noFill/>
              <a:ln w="76200" cmpd="tri">
                <a:solidFill>
                  <a:schemeClr val="accent1"/>
                </a:solidFill>
                <a:round/>
                <a:headEnd/>
                <a:tailEnd type="triangle" w="med" len="med"/>
              </a:ln>
              <a:effectLst/>
            </p:spPr>
            <p:txBody>
              <a:bodyPr wrap="none">
                <a:spAutoFit/>
              </a:bodyPr>
              <a:lstStyle/>
              <a:p>
                <a:endParaRPr lang="en-US"/>
              </a:p>
            </p:txBody>
          </p:sp>
          <p:sp>
            <p:nvSpPr>
              <p:cNvPr id="258081" name="Line 33"/>
              <p:cNvSpPr>
                <a:spLocks noChangeShapeType="1"/>
              </p:cNvSpPr>
              <p:nvPr/>
            </p:nvSpPr>
            <p:spPr bwMode="auto">
              <a:xfrm flipV="1">
                <a:off x="2165" y="1355"/>
                <a:ext cx="171" cy="106"/>
              </a:xfrm>
              <a:prstGeom prst="line">
                <a:avLst/>
              </a:prstGeom>
              <a:noFill/>
              <a:ln w="76200" cmpd="tri">
                <a:solidFill>
                  <a:schemeClr val="accent1"/>
                </a:solidFill>
                <a:round/>
                <a:headEnd/>
                <a:tailEnd/>
              </a:ln>
              <a:effectLst/>
            </p:spPr>
            <p:txBody>
              <a:bodyPr wrap="none">
                <a:spAutoFit/>
              </a:bodyPr>
              <a:lstStyle/>
              <a:p>
                <a:endParaRPr lang="en-US"/>
              </a:p>
            </p:txBody>
          </p:sp>
        </p:grpSp>
        <p:sp>
          <p:nvSpPr>
            <p:cNvPr id="258082" name="Oval 34"/>
            <p:cNvSpPr>
              <a:spLocks noChangeArrowheads="1"/>
            </p:cNvSpPr>
            <p:nvPr/>
          </p:nvSpPr>
          <p:spPr bwMode="auto">
            <a:xfrm>
              <a:off x="2217" y="1237"/>
              <a:ext cx="192" cy="170"/>
            </a:xfrm>
            <a:prstGeom prst="ellipse">
              <a:avLst/>
            </a:prstGeom>
            <a:solidFill>
              <a:srgbClr val="33CC33"/>
            </a:solidFill>
            <a:ln w="38100" algn="ctr">
              <a:solidFill>
                <a:schemeClr val="accent1"/>
              </a:solidFill>
              <a:round/>
              <a:headEnd/>
              <a:tailEnd/>
            </a:ln>
            <a:effectLst/>
          </p:spPr>
          <p:txBody>
            <a:bodyPr anchor="ctr">
              <a:spAutoFit/>
            </a:bodyPr>
            <a:lstStyle/>
            <a:p>
              <a:endParaRPr lang="en-US"/>
            </a:p>
          </p:txBody>
        </p:sp>
      </p:grpSp>
      <p:sp>
        <p:nvSpPr>
          <p:cNvPr id="258083" name="Line 35"/>
          <p:cNvSpPr>
            <a:spLocks noChangeShapeType="1"/>
          </p:cNvSpPr>
          <p:nvPr/>
        </p:nvSpPr>
        <p:spPr bwMode="auto">
          <a:xfrm>
            <a:off x="6838569" y="881063"/>
            <a:ext cx="487363" cy="211137"/>
          </a:xfrm>
          <a:prstGeom prst="line">
            <a:avLst/>
          </a:prstGeom>
          <a:noFill/>
          <a:ln w="38100">
            <a:solidFill>
              <a:schemeClr val="accent1"/>
            </a:solidFill>
            <a:round/>
            <a:headEnd/>
            <a:tailEnd/>
          </a:ln>
          <a:effectLst/>
        </p:spPr>
        <p:txBody>
          <a:bodyPr>
            <a:spAutoFit/>
          </a:bodyPr>
          <a:lstStyle/>
          <a:p>
            <a:endParaRPr lang="en-US"/>
          </a:p>
        </p:txBody>
      </p:sp>
      <p:sp>
        <p:nvSpPr>
          <p:cNvPr id="258084" name="Line 36"/>
          <p:cNvSpPr>
            <a:spLocks noChangeShapeType="1"/>
          </p:cNvSpPr>
          <p:nvPr/>
        </p:nvSpPr>
        <p:spPr bwMode="auto">
          <a:xfrm flipV="1">
            <a:off x="6954457" y="608013"/>
            <a:ext cx="630237" cy="49212"/>
          </a:xfrm>
          <a:prstGeom prst="line">
            <a:avLst/>
          </a:prstGeom>
          <a:noFill/>
          <a:ln w="38100">
            <a:solidFill>
              <a:schemeClr val="accent1"/>
            </a:solidFill>
            <a:round/>
            <a:headEnd/>
            <a:tailEnd/>
          </a:ln>
          <a:effectLst/>
        </p:spPr>
        <p:txBody>
          <a:bodyPr wrap="none">
            <a:spAutoFit/>
          </a:bodyPr>
          <a:lstStyle/>
          <a:p>
            <a:endParaRPr lang="en-US"/>
          </a:p>
        </p:txBody>
      </p:sp>
      <p:sp>
        <p:nvSpPr>
          <p:cNvPr id="258085" name="Line 37"/>
          <p:cNvSpPr>
            <a:spLocks noChangeShapeType="1"/>
          </p:cNvSpPr>
          <p:nvPr/>
        </p:nvSpPr>
        <p:spPr bwMode="auto">
          <a:xfrm>
            <a:off x="6567107" y="2047875"/>
            <a:ext cx="541337" cy="49213"/>
          </a:xfrm>
          <a:prstGeom prst="line">
            <a:avLst/>
          </a:prstGeom>
          <a:noFill/>
          <a:ln w="38100">
            <a:solidFill>
              <a:schemeClr val="accent1"/>
            </a:solidFill>
            <a:round/>
            <a:headEnd/>
            <a:tailEnd/>
          </a:ln>
          <a:effectLst/>
        </p:spPr>
        <p:txBody>
          <a:bodyPr wrap="none">
            <a:spAutoFit/>
          </a:bodyPr>
          <a:lstStyle/>
          <a:p>
            <a:endParaRPr lang="en-US"/>
          </a:p>
        </p:txBody>
      </p:sp>
      <p:sp>
        <p:nvSpPr>
          <p:cNvPr id="258086" name="Line 38"/>
          <p:cNvSpPr>
            <a:spLocks noChangeShapeType="1"/>
          </p:cNvSpPr>
          <p:nvPr/>
        </p:nvSpPr>
        <p:spPr bwMode="auto">
          <a:xfrm flipV="1">
            <a:off x="6956044" y="663575"/>
            <a:ext cx="630238" cy="49213"/>
          </a:xfrm>
          <a:prstGeom prst="line">
            <a:avLst/>
          </a:prstGeom>
          <a:noFill/>
          <a:ln w="38100">
            <a:solidFill>
              <a:schemeClr val="accent1"/>
            </a:solidFill>
            <a:round/>
            <a:headEnd/>
            <a:tailEnd/>
          </a:ln>
          <a:effectLst/>
        </p:spPr>
        <p:txBody>
          <a:bodyPr wrap="none">
            <a:spAutoFit/>
          </a:bodyPr>
          <a:lstStyle/>
          <a:p>
            <a:endParaRPr lang="en-US"/>
          </a:p>
        </p:txBody>
      </p:sp>
      <mc:AlternateContent xmlns:mc="http://schemas.openxmlformats.org/markup-compatibility/2006" xmlns:a14="http://schemas.microsoft.com/office/drawing/2010/main">
        <mc:Choice Requires="a14">
          <p:sp>
            <p:nvSpPr>
              <p:cNvPr id="258088" name="Object 40"/>
              <p:cNvSpPr txBox="1"/>
              <p:nvPr/>
            </p:nvSpPr>
            <p:spPr bwMode="auto">
              <a:xfrm>
                <a:off x="6222619" y="1820863"/>
                <a:ext cx="241300" cy="322262"/>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𝑓</m:t>
                      </m:r>
                    </m:oMath>
                  </m:oMathPara>
                </a14:m>
                <a:endParaRPr lang="en-US"/>
              </a:p>
            </p:txBody>
          </p:sp>
        </mc:Choice>
        <mc:Fallback xmlns="">
          <p:sp>
            <p:nvSpPr>
              <p:cNvPr id="258088" name="Object 40"/>
              <p:cNvSpPr txBox="1">
                <a:spLocks noRot="1" noChangeAspect="1" noMove="1" noResize="1" noEditPoints="1" noAdjustHandles="1" noChangeArrowheads="1" noChangeShapeType="1" noTextEdit="1"/>
              </p:cNvSpPr>
              <p:nvPr/>
            </p:nvSpPr>
            <p:spPr bwMode="auto">
              <a:xfrm>
                <a:off x="6222619" y="1820863"/>
                <a:ext cx="241300" cy="322262"/>
              </a:xfrm>
              <a:prstGeom prst="rect">
                <a:avLst/>
              </a:prstGeom>
              <a:blipFill>
                <a:blip r:embed="rId2"/>
                <a:stretch>
                  <a:fillRect r="-12821" b="-377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8089" name="Object 41"/>
              <p:cNvSpPr txBox="1"/>
              <p:nvPr/>
            </p:nvSpPr>
            <p:spPr bwMode="auto">
              <a:xfrm>
                <a:off x="6584569" y="576263"/>
                <a:ext cx="241300" cy="322262"/>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𝑓</m:t>
                      </m:r>
                    </m:oMath>
                  </m:oMathPara>
                </a14:m>
                <a:endParaRPr lang="en-US"/>
              </a:p>
            </p:txBody>
          </p:sp>
        </mc:Choice>
        <mc:Fallback xmlns="">
          <p:sp>
            <p:nvSpPr>
              <p:cNvPr id="258089" name="Object 41"/>
              <p:cNvSpPr txBox="1">
                <a:spLocks noRot="1" noChangeAspect="1" noMove="1" noResize="1" noEditPoints="1" noAdjustHandles="1" noChangeArrowheads="1" noChangeShapeType="1" noTextEdit="1"/>
              </p:cNvSpPr>
              <p:nvPr/>
            </p:nvSpPr>
            <p:spPr bwMode="auto">
              <a:xfrm>
                <a:off x="6584569" y="576263"/>
                <a:ext cx="241300" cy="322262"/>
              </a:xfrm>
              <a:prstGeom prst="rect">
                <a:avLst/>
              </a:prstGeom>
              <a:blipFill>
                <a:blip r:embed="rId3"/>
                <a:stretch>
                  <a:fillRect r="-12500" b="-576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8090" name="Object 42"/>
              <p:cNvSpPr txBox="1"/>
              <p:nvPr/>
            </p:nvSpPr>
            <p:spPr bwMode="auto">
              <a:xfrm>
                <a:off x="7346569" y="1069975"/>
                <a:ext cx="241300" cy="280988"/>
              </a:xfrm>
              <a:prstGeom prst="rect">
                <a:avLst/>
              </a:prstGeom>
              <a:noFill/>
            </p:spPr>
            <p:txBody>
              <a:bodyPr>
                <a:normAutofit fontScale="85000" lnSpcReduction="10000"/>
              </a:bodyPr>
              <a:lstStyle/>
              <a:p>
                <a:pPr/>
                <a14:m>
                  <m:oMathPara xmlns:m="http://schemas.openxmlformats.org/officeDocument/2006/math">
                    <m:oMathParaPr>
                      <m:jc m:val="left"/>
                    </m:oMathParaPr>
                    <m:oMath xmlns:m="http://schemas.openxmlformats.org/officeDocument/2006/math">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𝜎</m:t>
                          </m:r>
                        </m:e>
                      </m:acc>
                    </m:oMath>
                  </m:oMathPara>
                </a14:m>
                <a:endParaRPr lang="en-US"/>
              </a:p>
            </p:txBody>
          </p:sp>
        </mc:Choice>
        <mc:Fallback xmlns="">
          <p:sp>
            <p:nvSpPr>
              <p:cNvPr id="258090" name="Object 42"/>
              <p:cNvSpPr txBox="1">
                <a:spLocks noRot="1" noChangeAspect="1" noMove="1" noResize="1" noEditPoints="1" noAdjustHandles="1" noChangeArrowheads="1" noChangeShapeType="1" noTextEdit="1"/>
              </p:cNvSpPr>
              <p:nvPr/>
            </p:nvSpPr>
            <p:spPr bwMode="auto">
              <a:xfrm>
                <a:off x="7346569" y="1069975"/>
                <a:ext cx="241300" cy="280988"/>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8091" name="Object 43"/>
              <p:cNvSpPr txBox="1"/>
              <p:nvPr/>
            </p:nvSpPr>
            <p:spPr bwMode="auto">
              <a:xfrm>
                <a:off x="8081582" y="1792288"/>
                <a:ext cx="261937" cy="261937"/>
              </a:xfrm>
              <a:prstGeom prst="rect">
                <a:avLst/>
              </a:prstGeom>
              <a:noFill/>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𝐷</m:t>
                      </m:r>
                    </m:oMath>
                  </m:oMathPara>
                </a14:m>
                <a:endParaRPr lang="en-US"/>
              </a:p>
            </p:txBody>
          </p:sp>
        </mc:Choice>
        <mc:Fallback xmlns="">
          <p:sp>
            <p:nvSpPr>
              <p:cNvPr id="258091" name="Object 43"/>
              <p:cNvSpPr txBox="1">
                <a:spLocks noRot="1" noChangeAspect="1" noMove="1" noResize="1" noEditPoints="1" noAdjustHandles="1" noChangeArrowheads="1" noChangeShapeType="1" noTextEdit="1"/>
              </p:cNvSpPr>
              <p:nvPr/>
            </p:nvSpPr>
            <p:spPr bwMode="auto">
              <a:xfrm>
                <a:off x="8081582" y="1792288"/>
                <a:ext cx="261937" cy="26193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8092" name="Object 44"/>
              <p:cNvSpPr txBox="1"/>
              <p:nvPr/>
            </p:nvSpPr>
            <p:spPr bwMode="auto">
              <a:xfrm>
                <a:off x="8199057" y="530225"/>
                <a:ext cx="261937" cy="261938"/>
              </a:xfrm>
              <a:prstGeom prst="rect">
                <a:avLst/>
              </a:prstGeom>
              <a:noFill/>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𝐷</m:t>
                      </m:r>
                    </m:oMath>
                  </m:oMathPara>
                </a14:m>
                <a:endParaRPr lang="en-US"/>
              </a:p>
            </p:txBody>
          </p:sp>
        </mc:Choice>
        <mc:Fallback xmlns="">
          <p:sp>
            <p:nvSpPr>
              <p:cNvPr id="258092" name="Object 44"/>
              <p:cNvSpPr txBox="1">
                <a:spLocks noRot="1" noChangeAspect="1" noMove="1" noResize="1" noEditPoints="1" noAdjustHandles="1" noChangeArrowheads="1" noChangeShapeType="1" noTextEdit="1"/>
              </p:cNvSpPr>
              <p:nvPr/>
            </p:nvSpPr>
            <p:spPr bwMode="auto">
              <a:xfrm>
                <a:off x="8199057" y="530225"/>
                <a:ext cx="261937" cy="261938"/>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8093" name="Object 45"/>
              <p:cNvSpPr txBox="1"/>
              <p:nvPr/>
            </p:nvSpPr>
            <p:spPr bwMode="auto">
              <a:xfrm>
                <a:off x="5552694" y="1751013"/>
                <a:ext cx="366713" cy="471487"/>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US" i="1">
                              <a:solidFill>
                                <a:srgbClr val="FFFF00"/>
                              </a:solidFill>
                              <a:latin typeface="Cambria Math" panose="02040503050406030204" pitchFamily="18" charset="0"/>
                            </a:rPr>
                          </m:ctrlPr>
                        </m:sSubPr>
                        <m:e>
                          <m:r>
                            <a:rPr lang="en-US" i="1">
                              <a:solidFill>
                                <a:srgbClr val="FFFF00"/>
                              </a:solidFill>
                              <a:latin typeface="Cambria Math" panose="02040503050406030204" pitchFamily="18" charset="0"/>
                            </a:rPr>
                            <m:t>𝑝</m:t>
                          </m:r>
                        </m:e>
                        <m:sub>
                          <m:r>
                            <a:rPr lang="en-US" i="1">
                              <a:solidFill>
                                <a:srgbClr val="FFFF00"/>
                              </a:solidFill>
                              <a:latin typeface="Cambria Math" panose="02040503050406030204" pitchFamily="18" charset="0"/>
                            </a:rPr>
                            <m:t>1</m:t>
                          </m:r>
                        </m:sub>
                      </m:sSub>
                    </m:oMath>
                  </m:oMathPara>
                </a14:m>
                <a:endParaRPr lang="en-US"/>
              </a:p>
            </p:txBody>
          </p:sp>
        </mc:Choice>
        <mc:Fallback xmlns="">
          <p:sp>
            <p:nvSpPr>
              <p:cNvPr id="258093" name="Object 45"/>
              <p:cNvSpPr txBox="1">
                <a:spLocks noRot="1" noChangeAspect="1" noMove="1" noResize="1" noEditPoints="1" noAdjustHandles="1" noChangeArrowheads="1" noChangeShapeType="1" noTextEdit="1"/>
              </p:cNvSpPr>
              <p:nvPr/>
            </p:nvSpPr>
            <p:spPr bwMode="auto">
              <a:xfrm>
                <a:off x="5552694" y="1751013"/>
                <a:ext cx="366713" cy="47148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8094" name="Object 46"/>
              <p:cNvSpPr txBox="1"/>
              <p:nvPr/>
            </p:nvSpPr>
            <p:spPr bwMode="auto">
              <a:xfrm>
                <a:off x="6794119" y="1566863"/>
                <a:ext cx="576263" cy="471487"/>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US" i="1">
                              <a:solidFill>
                                <a:srgbClr val="FFFF00"/>
                              </a:solidFill>
                              <a:latin typeface="Cambria Math" panose="02040503050406030204" pitchFamily="18" charset="0"/>
                            </a:rPr>
                          </m:ctrlPr>
                        </m:sSubPr>
                        <m:e>
                          <m:r>
                            <a:rPr lang="en-US" i="1">
                              <a:solidFill>
                                <a:srgbClr val="FFFF00"/>
                              </a:solidFill>
                              <a:latin typeface="Cambria Math" panose="02040503050406030204" pitchFamily="18" charset="0"/>
                            </a:rPr>
                            <m:t>𝑥</m:t>
                          </m:r>
                        </m:e>
                        <m:sub>
                          <m:r>
                            <a:rPr lang="en-US" i="1">
                              <a:solidFill>
                                <a:srgbClr val="FFFF00"/>
                              </a:solidFill>
                              <a:latin typeface="Cambria Math" panose="02040503050406030204" pitchFamily="18" charset="0"/>
                            </a:rPr>
                            <m:t>1</m:t>
                          </m:r>
                        </m:sub>
                      </m:sSub>
                      <m:sSub>
                        <m:sSubPr>
                          <m:ctrlPr>
                            <a:rPr lang="en-US" i="1">
                              <a:solidFill>
                                <a:srgbClr val="FFFF00"/>
                              </a:solidFill>
                              <a:latin typeface="Cambria Math" panose="02040503050406030204" pitchFamily="18" charset="0"/>
                            </a:rPr>
                          </m:ctrlPr>
                        </m:sSubPr>
                        <m:e>
                          <m:r>
                            <a:rPr lang="en-US" i="1">
                              <a:solidFill>
                                <a:srgbClr val="FFFF00"/>
                              </a:solidFill>
                              <a:latin typeface="Cambria Math" panose="02040503050406030204" pitchFamily="18" charset="0"/>
                            </a:rPr>
                            <m:t>𝑝</m:t>
                          </m:r>
                        </m:e>
                        <m:sub>
                          <m:r>
                            <a:rPr lang="en-US" i="1">
                              <a:solidFill>
                                <a:srgbClr val="FFFF00"/>
                              </a:solidFill>
                              <a:latin typeface="Cambria Math" panose="02040503050406030204" pitchFamily="18" charset="0"/>
                            </a:rPr>
                            <m:t>1</m:t>
                          </m:r>
                        </m:sub>
                      </m:sSub>
                    </m:oMath>
                  </m:oMathPara>
                </a14:m>
                <a:endParaRPr lang="en-US"/>
              </a:p>
            </p:txBody>
          </p:sp>
        </mc:Choice>
        <mc:Fallback xmlns="">
          <p:sp>
            <p:nvSpPr>
              <p:cNvPr id="258094" name="Object 46"/>
              <p:cNvSpPr txBox="1">
                <a:spLocks noRot="1" noChangeAspect="1" noMove="1" noResize="1" noEditPoints="1" noAdjustHandles="1" noChangeArrowheads="1" noChangeShapeType="1" noTextEdit="1"/>
              </p:cNvSpPr>
              <p:nvPr/>
            </p:nvSpPr>
            <p:spPr bwMode="auto">
              <a:xfrm>
                <a:off x="6794119" y="1566863"/>
                <a:ext cx="576263" cy="471487"/>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8095" name="Object 47"/>
              <p:cNvSpPr txBox="1"/>
              <p:nvPr/>
            </p:nvSpPr>
            <p:spPr bwMode="auto">
              <a:xfrm>
                <a:off x="5486019" y="331788"/>
                <a:ext cx="392113" cy="471487"/>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US" i="1">
                              <a:solidFill>
                                <a:srgbClr val="FFFF00"/>
                              </a:solidFill>
                              <a:latin typeface="Cambria Math" panose="02040503050406030204" pitchFamily="18" charset="0"/>
                            </a:rPr>
                          </m:ctrlPr>
                        </m:sSubPr>
                        <m:e>
                          <m:r>
                            <a:rPr lang="en-US" i="1">
                              <a:solidFill>
                                <a:srgbClr val="FFFF00"/>
                              </a:solidFill>
                              <a:latin typeface="Cambria Math" panose="02040503050406030204" pitchFamily="18" charset="0"/>
                            </a:rPr>
                            <m:t>𝑝</m:t>
                          </m:r>
                        </m:e>
                        <m:sub>
                          <m:r>
                            <a:rPr lang="en-US" i="1">
                              <a:solidFill>
                                <a:srgbClr val="FFFF00"/>
                              </a:solidFill>
                              <a:latin typeface="Cambria Math" panose="02040503050406030204" pitchFamily="18" charset="0"/>
                            </a:rPr>
                            <m:t>2</m:t>
                          </m:r>
                        </m:sub>
                      </m:sSub>
                    </m:oMath>
                  </m:oMathPara>
                </a14:m>
                <a:endParaRPr lang="en-US"/>
              </a:p>
            </p:txBody>
          </p:sp>
        </mc:Choice>
        <mc:Fallback xmlns="">
          <p:sp>
            <p:nvSpPr>
              <p:cNvPr id="258095" name="Object 47"/>
              <p:cNvSpPr txBox="1">
                <a:spLocks noRot="1" noChangeAspect="1" noMove="1" noResize="1" noEditPoints="1" noAdjustHandles="1" noChangeArrowheads="1" noChangeShapeType="1" noTextEdit="1"/>
              </p:cNvSpPr>
              <p:nvPr/>
            </p:nvSpPr>
            <p:spPr bwMode="auto">
              <a:xfrm>
                <a:off x="5486019" y="331788"/>
                <a:ext cx="392113" cy="471487"/>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8096" name="Object 48"/>
              <p:cNvSpPr txBox="1"/>
              <p:nvPr/>
            </p:nvSpPr>
            <p:spPr bwMode="auto">
              <a:xfrm>
                <a:off x="6606794" y="906463"/>
                <a:ext cx="654050" cy="471487"/>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US" i="1">
                              <a:solidFill>
                                <a:srgbClr val="FFFF00"/>
                              </a:solidFill>
                              <a:latin typeface="Cambria Math" panose="02040503050406030204" pitchFamily="18" charset="0"/>
                            </a:rPr>
                          </m:ctrlPr>
                        </m:sSubPr>
                        <m:e>
                          <m:r>
                            <a:rPr lang="en-US" i="1">
                              <a:solidFill>
                                <a:srgbClr val="FFFF00"/>
                              </a:solidFill>
                              <a:latin typeface="Cambria Math" panose="02040503050406030204" pitchFamily="18" charset="0"/>
                            </a:rPr>
                            <m:t>𝑥</m:t>
                          </m:r>
                        </m:e>
                        <m:sub>
                          <m:r>
                            <a:rPr lang="en-US" i="1">
                              <a:solidFill>
                                <a:srgbClr val="FFFF00"/>
                              </a:solidFill>
                              <a:latin typeface="Cambria Math" panose="02040503050406030204" pitchFamily="18" charset="0"/>
                            </a:rPr>
                            <m:t>2</m:t>
                          </m:r>
                        </m:sub>
                      </m:sSub>
                      <m:sSub>
                        <m:sSubPr>
                          <m:ctrlPr>
                            <a:rPr lang="en-US" i="1">
                              <a:solidFill>
                                <a:srgbClr val="FFFF00"/>
                              </a:solidFill>
                              <a:latin typeface="Cambria Math" panose="02040503050406030204" pitchFamily="18" charset="0"/>
                            </a:rPr>
                          </m:ctrlPr>
                        </m:sSubPr>
                        <m:e>
                          <m:r>
                            <a:rPr lang="en-US" i="1">
                              <a:solidFill>
                                <a:srgbClr val="FFFF00"/>
                              </a:solidFill>
                              <a:latin typeface="Cambria Math" panose="02040503050406030204" pitchFamily="18" charset="0"/>
                            </a:rPr>
                            <m:t>𝑝</m:t>
                          </m:r>
                        </m:e>
                        <m:sub>
                          <m:r>
                            <a:rPr lang="en-US" i="1">
                              <a:solidFill>
                                <a:srgbClr val="FFFF00"/>
                              </a:solidFill>
                              <a:latin typeface="Cambria Math" panose="02040503050406030204" pitchFamily="18" charset="0"/>
                            </a:rPr>
                            <m:t>2</m:t>
                          </m:r>
                        </m:sub>
                      </m:sSub>
                    </m:oMath>
                  </m:oMathPara>
                </a14:m>
                <a:endParaRPr lang="en-US"/>
              </a:p>
            </p:txBody>
          </p:sp>
        </mc:Choice>
        <mc:Fallback xmlns="">
          <p:sp>
            <p:nvSpPr>
              <p:cNvPr id="258096" name="Object 48"/>
              <p:cNvSpPr txBox="1">
                <a:spLocks noRot="1" noChangeAspect="1" noMove="1" noResize="1" noEditPoints="1" noAdjustHandles="1" noChangeArrowheads="1" noChangeShapeType="1" noTextEdit="1"/>
              </p:cNvSpPr>
              <p:nvPr/>
            </p:nvSpPr>
            <p:spPr bwMode="auto">
              <a:xfrm>
                <a:off x="6606794" y="906463"/>
                <a:ext cx="654050" cy="471487"/>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58097" name="Object 49"/>
              <p:cNvSpPr txBox="1"/>
              <p:nvPr/>
            </p:nvSpPr>
            <p:spPr bwMode="auto">
              <a:xfrm>
                <a:off x="1352863" y="1250869"/>
                <a:ext cx="3228975" cy="703263"/>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Sup>
                        <m:sSubSupPr>
                          <m:ctrlPr>
                            <a:rPr lang="en-US" sz="2400" i="1">
                              <a:solidFill>
                                <a:srgbClr val="FFFF00"/>
                              </a:solidFill>
                              <a:latin typeface="Cambria Math" panose="02040503050406030204" pitchFamily="18" charset="0"/>
                            </a:rPr>
                          </m:ctrlPr>
                        </m:sSubSupPr>
                        <m:e>
                          <m:r>
                            <a:rPr lang="en-US" sz="2400" i="1">
                              <a:solidFill>
                                <a:srgbClr val="FFFF00"/>
                              </a:solidFill>
                              <a:latin typeface="Cambria Math" panose="02040503050406030204" pitchFamily="18" charset="0"/>
                            </a:rPr>
                            <m:t>𝐸</m:t>
                          </m:r>
                        </m:e>
                        <m:sub>
                          <m:r>
                            <m:rPr>
                              <m:nor/>
                            </m:rPr>
                            <a:rPr lang="en-US" sz="2400" i="0">
                              <a:solidFill>
                                <a:srgbClr val="FFFF00"/>
                              </a:solidFill>
                              <a:latin typeface="Cambria Math" panose="02040503050406030204" pitchFamily="18" charset="0"/>
                            </a:rPr>
                            <m:t>CM</m:t>
                          </m:r>
                        </m:sub>
                        <m:sup>
                          <m:r>
                            <a:rPr lang="en-US" sz="2400" i="1">
                              <a:solidFill>
                                <a:srgbClr val="FFFF00"/>
                              </a:solidFill>
                              <a:latin typeface="Cambria Math" panose="02040503050406030204" pitchFamily="18" charset="0"/>
                            </a:rPr>
                            <m:t>2</m:t>
                          </m:r>
                        </m:sup>
                      </m:sSubSup>
                      <m:r>
                        <a:rPr lang="en-US" sz="2400" i="1">
                          <a:solidFill>
                            <a:srgbClr val="FFFF00"/>
                          </a:solidFill>
                          <a:latin typeface="Cambria Math" panose="02040503050406030204" pitchFamily="18" charset="0"/>
                        </a:rPr>
                        <m:t>=</m:t>
                      </m:r>
                      <m:sSup>
                        <m:sSupPr>
                          <m:ctrlPr>
                            <a:rPr lang="en-US" sz="2400" i="1">
                              <a:solidFill>
                                <a:srgbClr val="FFFF00"/>
                              </a:solidFill>
                              <a:latin typeface="Cambria Math" panose="02040503050406030204" pitchFamily="18" charset="0"/>
                            </a:rPr>
                          </m:ctrlPr>
                        </m:sSupPr>
                        <m:e>
                          <m:d>
                            <m:dPr>
                              <m:ctrlPr>
                                <a:rPr lang="en-US" sz="2400" i="1">
                                  <a:solidFill>
                                    <a:srgbClr val="FFFF00"/>
                                  </a:solidFill>
                                  <a:latin typeface="Cambria Math" panose="02040503050406030204" pitchFamily="18" charset="0"/>
                                </a:rPr>
                              </m:ctrlPr>
                            </m:dPr>
                            <m:e>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𝑥</m:t>
                                  </m:r>
                                </m:e>
                                <m:sub>
                                  <m:r>
                                    <a:rPr lang="en-US" sz="2400" i="1">
                                      <a:solidFill>
                                        <a:srgbClr val="FFFF00"/>
                                      </a:solidFill>
                                      <a:latin typeface="Cambria Math" panose="02040503050406030204" pitchFamily="18" charset="0"/>
                                    </a:rPr>
                                    <m:t>1</m:t>
                                  </m:r>
                                </m:sub>
                              </m:sSub>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𝑝</m:t>
                                  </m:r>
                                </m:e>
                                <m:sub>
                                  <m:r>
                                    <a:rPr lang="en-US" sz="2400" i="1">
                                      <a:solidFill>
                                        <a:srgbClr val="FFFF00"/>
                                      </a:solidFill>
                                      <a:latin typeface="Cambria Math" panose="02040503050406030204" pitchFamily="18" charset="0"/>
                                    </a:rPr>
                                    <m:t>1</m:t>
                                  </m:r>
                                </m:sub>
                              </m:sSub>
                              <m:r>
                                <a:rPr lang="en-US" sz="2400" i="1">
                                  <a:solidFill>
                                    <a:srgbClr val="FFFF00"/>
                                  </a:solidFill>
                                  <a:latin typeface="Cambria Math" panose="02040503050406030204" pitchFamily="18" charset="0"/>
                                </a:rPr>
                                <m:t>+</m:t>
                              </m:r>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𝑥</m:t>
                                  </m:r>
                                </m:e>
                                <m:sub>
                                  <m:r>
                                    <a:rPr lang="en-US" sz="2400" i="1">
                                      <a:solidFill>
                                        <a:srgbClr val="FFFF00"/>
                                      </a:solidFill>
                                      <a:latin typeface="Cambria Math" panose="02040503050406030204" pitchFamily="18" charset="0"/>
                                    </a:rPr>
                                    <m:t>2</m:t>
                                  </m:r>
                                </m:sub>
                              </m:sSub>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𝑝</m:t>
                                  </m:r>
                                </m:e>
                                <m:sub>
                                  <m:r>
                                    <a:rPr lang="en-US" sz="2400" i="1">
                                      <a:solidFill>
                                        <a:srgbClr val="FFFF00"/>
                                      </a:solidFill>
                                      <a:latin typeface="Cambria Math" panose="02040503050406030204" pitchFamily="18" charset="0"/>
                                    </a:rPr>
                                    <m:t>2</m:t>
                                  </m:r>
                                </m:sub>
                              </m:sSub>
                            </m:e>
                          </m:d>
                        </m:e>
                        <m:sup>
                          <m:r>
                            <a:rPr lang="en-US" sz="2400" i="1">
                              <a:solidFill>
                                <a:srgbClr val="FFFF00"/>
                              </a:solidFill>
                              <a:latin typeface="Cambria Math" panose="02040503050406030204" pitchFamily="18" charset="0"/>
                            </a:rPr>
                            <m:t>2</m:t>
                          </m:r>
                        </m:sup>
                      </m:sSup>
                    </m:oMath>
                  </m:oMathPara>
                </a14:m>
                <a:endParaRPr lang="en-US" sz="2400" dirty="0"/>
              </a:p>
            </p:txBody>
          </p:sp>
        </mc:Choice>
        <mc:Fallback>
          <p:sp>
            <p:nvSpPr>
              <p:cNvPr id="258097" name="Object 49"/>
              <p:cNvSpPr txBox="1">
                <a:spLocks noRot="1" noChangeAspect="1" noMove="1" noResize="1" noEditPoints="1" noAdjustHandles="1" noChangeArrowheads="1" noChangeShapeType="1" noTextEdit="1"/>
              </p:cNvSpPr>
              <p:nvPr/>
            </p:nvSpPr>
            <p:spPr bwMode="auto">
              <a:xfrm>
                <a:off x="1352863" y="1250869"/>
                <a:ext cx="3228975" cy="703263"/>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58098" name="Object 50"/>
              <p:cNvSpPr txBox="1"/>
              <p:nvPr/>
            </p:nvSpPr>
            <p:spPr bwMode="auto">
              <a:xfrm>
                <a:off x="1455213" y="2053019"/>
                <a:ext cx="2908300" cy="576262"/>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𝑝</m:t>
                          </m:r>
                        </m:e>
                        <m:sub>
                          <m:r>
                            <a:rPr lang="en-US" sz="2400" i="1">
                              <a:solidFill>
                                <a:srgbClr val="FFFF00"/>
                              </a:solidFill>
                              <a:latin typeface="Cambria Math" panose="02040503050406030204" pitchFamily="18" charset="0"/>
                            </a:rPr>
                            <m:t>1</m:t>
                          </m:r>
                        </m:sub>
                      </m:sSub>
                      <m:r>
                        <a:rPr lang="en-US" sz="2400" i="1">
                          <a:solidFill>
                            <a:srgbClr val="FFFF00"/>
                          </a:solidFill>
                          <a:latin typeface="Cambria Math" panose="02040503050406030204" pitchFamily="18" charset="0"/>
                        </a:rPr>
                        <m:t>=</m:t>
                      </m:r>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𝑝</m:t>
                          </m:r>
                        </m:e>
                        <m:sub>
                          <m:r>
                            <a:rPr lang="en-US" sz="2400" i="1">
                              <a:solidFill>
                                <a:srgbClr val="FFFF00"/>
                              </a:solidFill>
                              <a:latin typeface="Cambria Math" panose="02040503050406030204" pitchFamily="18" charset="0"/>
                            </a:rPr>
                            <m:t>2</m:t>
                          </m:r>
                        </m:sub>
                      </m:sSub>
                      <m:r>
                        <m:rPr>
                          <m:nor/>
                        </m:rPr>
                        <a:rPr lang="en-US" sz="2400" i="0">
                          <a:solidFill>
                            <a:srgbClr val="FFFF00"/>
                          </a:solidFill>
                          <a:latin typeface="Cambria Math" panose="02040503050406030204" pitchFamily="18" charset="0"/>
                        </a:rPr>
                        <m:t> </m:t>
                      </m:r>
                      <m:r>
                        <m:rPr>
                          <m:nor/>
                        </m:rPr>
                        <a:rPr lang="en-US" sz="2400" i="0">
                          <a:solidFill>
                            <a:srgbClr val="FFFF00"/>
                          </a:solidFill>
                          <a:latin typeface="Cambria Math" panose="02040503050406030204" pitchFamily="18" charset="0"/>
                        </a:rPr>
                        <m:t>but</m:t>
                      </m:r>
                      <m:r>
                        <m:rPr>
                          <m:nor/>
                        </m:rPr>
                        <a:rPr lang="en-US" sz="2400" i="0">
                          <a:solidFill>
                            <a:srgbClr val="FFFF00"/>
                          </a:solidFill>
                          <a:latin typeface="Cambria Math" panose="02040503050406030204" pitchFamily="18" charset="0"/>
                        </a:rPr>
                        <m:t> </m:t>
                      </m:r>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𝑥</m:t>
                          </m:r>
                        </m:e>
                        <m:sub>
                          <m:r>
                            <a:rPr lang="en-US" sz="2400" i="1">
                              <a:solidFill>
                                <a:srgbClr val="FFFF00"/>
                              </a:solidFill>
                              <a:latin typeface="Cambria Math" panose="02040503050406030204" pitchFamily="18" charset="0"/>
                            </a:rPr>
                            <m:t>1</m:t>
                          </m:r>
                        </m:sub>
                      </m:sSub>
                      <m:r>
                        <a:rPr lang="en-US" sz="2400" i="1">
                          <a:solidFill>
                            <a:srgbClr val="FFFF00"/>
                          </a:solidFill>
                          <a:latin typeface="Cambria Math" panose="02040503050406030204" pitchFamily="18" charset="0"/>
                        </a:rPr>
                        <m:t>≠</m:t>
                      </m:r>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𝑥</m:t>
                          </m:r>
                        </m:e>
                        <m:sub>
                          <m:r>
                            <a:rPr lang="en-US" sz="2400" i="1">
                              <a:solidFill>
                                <a:srgbClr val="FFFF00"/>
                              </a:solidFill>
                              <a:latin typeface="Cambria Math" panose="02040503050406030204" pitchFamily="18" charset="0"/>
                            </a:rPr>
                            <m:t>2</m:t>
                          </m:r>
                        </m:sub>
                      </m:sSub>
                    </m:oMath>
                  </m:oMathPara>
                </a14:m>
                <a:endParaRPr lang="en-US" sz="2400"/>
              </a:p>
            </p:txBody>
          </p:sp>
        </mc:Choice>
        <mc:Fallback>
          <p:sp>
            <p:nvSpPr>
              <p:cNvPr id="258098" name="Object 50"/>
              <p:cNvSpPr txBox="1">
                <a:spLocks noRot="1" noChangeAspect="1" noMove="1" noResize="1" noEditPoints="1" noAdjustHandles="1" noChangeArrowheads="1" noChangeShapeType="1" noTextEdit="1"/>
              </p:cNvSpPr>
              <p:nvPr/>
            </p:nvSpPr>
            <p:spPr bwMode="auto">
              <a:xfrm>
                <a:off x="1455213" y="2053019"/>
                <a:ext cx="2908300" cy="576262"/>
              </a:xfrm>
              <a:prstGeom prst="rect">
                <a:avLst/>
              </a:prstGeom>
              <a:blipFill>
                <a:blip r:embed="rId11"/>
                <a:stretch>
                  <a:fillRect l="-62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58099" name="Object 51"/>
              <p:cNvSpPr txBox="1"/>
              <p:nvPr/>
            </p:nvSpPr>
            <p:spPr bwMode="auto">
              <a:xfrm>
                <a:off x="2093976" y="2798318"/>
                <a:ext cx="4512818" cy="802517"/>
              </a:xfrm>
              <a:prstGeom prst="rect">
                <a:avLst/>
              </a:prstGeom>
              <a:noFill/>
            </p:spPr>
            <p:txBody>
              <a:bodyPr>
                <a:normAutofit fontScale="85000" lnSpcReduction="10000"/>
              </a:bodyPr>
              <a:lstStyle/>
              <a:p>
                <a:pPr/>
                <a14:m>
                  <m:oMathPara xmlns:m="http://schemas.openxmlformats.org/officeDocument/2006/math">
                    <m:oMathParaPr>
                      <m:jc m:val="left"/>
                    </m:oMathParaPr>
                    <m:oMath xmlns:m="http://schemas.openxmlformats.org/officeDocument/2006/math">
                      <m:r>
                        <a:rPr lang="en-US" sz="2400" i="1">
                          <a:solidFill>
                            <a:srgbClr val="FFFF00"/>
                          </a:solidFill>
                          <a:latin typeface="Cambria Math" panose="02040503050406030204" pitchFamily="18" charset="0"/>
                        </a:rPr>
                        <m:t>𝑦</m:t>
                      </m:r>
                      <m:r>
                        <a:rPr lang="en-US" sz="2400" i="1">
                          <a:solidFill>
                            <a:srgbClr val="FFFF00"/>
                          </a:solidFill>
                          <a:latin typeface="Cambria Math" panose="02040503050406030204" pitchFamily="18" charset="0"/>
                        </a:rPr>
                        <m:t>=</m:t>
                      </m:r>
                      <m:f>
                        <m:fPr>
                          <m:ctrlPr>
                            <a:rPr lang="en-US" sz="2400" i="1">
                              <a:solidFill>
                                <a:srgbClr val="FFFF00"/>
                              </a:solidFill>
                              <a:latin typeface="Cambria Math" panose="02040503050406030204" pitchFamily="18" charset="0"/>
                            </a:rPr>
                          </m:ctrlPr>
                        </m:fPr>
                        <m:num>
                          <m:r>
                            <a:rPr lang="en-US" sz="2400" i="1">
                              <a:solidFill>
                                <a:srgbClr val="FFFF00"/>
                              </a:solidFill>
                              <a:latin typeface="Cambria Math" panose="02040503050406030204" pitchFamily="18" charset="0"/>
                            </a:rPr>
                            <m:t>1</m:t>
                          </m:r>
                        </m:num>
                        <m:den>
                          <m:r>
                            <a:rPr lang="en-US" sz="2400" i="1">
                              <a:solidFill>
                                <a:srgbClr val="FFFF00"/>
                              </a:solidFill>
                              <a:latin typeface="Cambria Math" panose="02040503050406030204" pitchFamily="18" charset="0"/>
                            </a:rPr>
                            <m:t>2</m:t>
                          </m:r>
                        </m:den>
                      </m:f>
                      <m:func>
                        <m:funcPr>
                          <m:ctrlPr>
                            <a:rPr lang="en-US" sz="2400" i="1">
                              <a:solidFill>
                                <a:srgbClr val="FFFF00"/>
                              </a:solidFill>
                              <a:latin typeface="Cambria Math" panose="02040503050406030204" pitchFamily="18" charset="0"/>
                            </a:rPr>
                          </m:ctrlPr>
                        </m:funcPr>
                        <m:fName>
                          <m:r>
                            <m:rPr>
                              <m:sty m:val="p"/>
                            </m:rPr>
                            <a:rPr lang="en-US" sz="2400" i="0">
                              <a:solidFill>
                                <a:srgbClr val="FFFF00"/>
                              </a:solidFill>
                              <a:latin typeface="Cambria Math" panose="02040503050406030204" pitchFamily="18" charset="0"/>
                            </a:rPr>
                            <m:t>ln</m:t>
                          </m:r>
                        </m:fName>
                        <m:e>
                          <m:d>
                            <m:dPr>
                              <m:ctrlPr>
                                <a:rPr lang="en-US" sz="2400" i="1">
                                  <a:solidFill>
                                    <a:srgbClr val="FFFF00"/>
                                  </a:solidFill>
                                  <a:latin typeface="Cambria Math" panose="02040503050406030204" pitchFamily="18" charset="0"/>
                                </a:rPr>
                              </m:ctrlPr>
                            </m:dPr>
                            <m:e>
                              <m:f>
                                <m:fPr>
                                  <m:ctrlPr>
                                    <a:rPr lang="en-US" sz="2400" i="1">
                                      <a:solidFill>
                                        <a:srgbClr val="FFFF00"/>
                                      </a:solidFill>
                                      <a:latin typeface="Cambria Math" panose="02040503050406030204" pitchFamily="18" charset="0"/>
                                    </a:rPr>
                                  </m:ctrlPr>
                                </m:fPr>
                                <m:num>
                                  <m:r>
                                    <a:rPr lang="en-US" sz="2400" i="1">
                                      <a:solidFill>
                                        <a:srgbClr val="FFFF00"/>
                                      </a:solidFill>
                                      <a:latin typeface="Cambria Math" panose="02040503050406030204" pitchFamily="18" charset="0"/>
                                    </a:rPr>
                                    <m:t>𝐸</m:t>
                                  </m:r>
                                  <m:r>
                                    <a:rPr lang="en-US" sz="2400" i="1">
                                      <a:solidFill>
                                        <a:srgbClr val="FFFF00"/>
                                      </a:solidFill>
                                      <a:latin typeface="Cambria Math" panose="02040503050406030204" pitchFamily="18" charset="0"/>
                                    </a:rPr>
                                    <m:t>+</m:t>
                                  </m:r>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𝑝</m:t>
                                      </m:r>
                                    </m:e>
                                    <m:sub>
                                      <m:r>
                                        <a:rPr lang="en-US" sz="2400" i="1">
                                          <a:solidFill>
                                            <a:srgbClr val="FFFF00"/>
                                          </a:solidFill>
                                          <a:latin typeface="Cambria Math" panose="02040503050406030204" pitchFamily="18" charset="0"/>
                                        </a:rPr>
                                        <m:t>𝑧</m:t>
                                      </m:r>
                                    </m:sub>
                                  </m:sSub>
                                </m:num>
                                <m:den>
                                  <m:r>
                                    <a:rPr lang="en-US" sz="2400" i="1">
                                      <a:solidFill>
                                        <a:srgbClr val="FFFF00"/>
                                      </a:solidFill>
                                      <a:latin typeface="Cambria Math" panose="02040503050406030204" pitchFamily="18" charset="0"/>
                                    </a:rPr>
                                    <m:t>𝐸</m:t>
                                  </m:r>
                                  <m:r>
                                    <a:rPr lang="en-US" sz="2400" i="1">
                                      <a:solidFill>
                                        <a:srgbClr val="FFFF00"/>
                                      </a:solidFill>
                                      <a:latin typeface="Cambria Math" panose="02040503050406030204" pitchFamily="18" charset="0"/>
                                    </a:rPr>
                                    <m:t>−</m:t>
                                  </m:r>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𝑝</m:t>
                                      </m:r>
                                    </m:e>
                                    <m:sub>
                                      <m:r>
                                        <a:rPr lang="en-US" sz="2400" i="1">
                                          <a:solidFill>
                                            <a:srgbClr val="FFFF00"/>
                                          </a:solidFill>
                                          <a:latin typeface="Cambria Math" panose="02040503050406030204" pitchFamily="18" charset="0"/>
                                        </a:rPr>
                                        <m:t>𝑧</m:t>
                                      </m:r>
                                    </m:sub>
                                  </m:sSub>
                                </m:den>
                              </m:f>
                            </m:e>
                          </m:d>
                        </m:e>
                      </m:func>
                      <m:r>
                        <a:rPr lang="en-US" sz="2400" i="1">
                          <a:solidFill>
                            <a:srgbClr val="FFFF00"/>
                          </a:solidFill>
                          <a:latin typeface="Cambria Math" panose="02040503050406030204" pitchFamily="18" charset="0"/>
                        </a:rPr>
                        <m:t> </m:t>
                      </m:r>
                      <m:r>
                        <a:rPr lang="en-US" sz="2400" i="1">
                          <a:solidFill>
                            <a:srgbClr val="FFFF00"/>
                          </a:solidFill>
                          <a:latin typeface="Cambria Math" panose="02040503050406030204" pitchFamily="18" charset="0"/>
                        </a:rPr>
                        <m:t>𝑦</m:t>
                      </m:r>
                      <m:r>
                        <a:rPr lang="en-US" sz="2400" i="1">
                          <a:solidFill>
                            <a:srgbClr val="FFFF00"/>
                          </a:solidFill>
                          <a:latin typeface="Cambria Math" panose="02040503050406030204" pitchFamily="18" charset="0"/>
                        </a:rPr>
                        <m:t>∈</m:t>
                      </m:r>
                      <m:d>
                        <m:dPr>
                          <m:begChr m:val="["/>
                          <m:endChr m:val="]"/>
                          <m:ctrlPr>
                            <a:rPr lang="en-US" sz="2400" i="1">
                              <a:solidFill>
                                <a:srgbClr val="FFFF00"/>
                              </a:solidFill>
                              <a:latin typeface="Cambria Math" panose="02040503050406030204" pitchFamily="18" charset="0"/>
                            </a:rPr>
                          </m:ctrlPr>
                        </m:dPr>
                        <m:e>
                          <m:r>
                            <a:rPr lang="en-US" sz="2400" i="1">
                              <a:solidFill>
                                <a:srgbClr val="FFFF00"/>
                              </a:solidFill>
                              <a:latin typeface="Cambria Math" panose="02040503050406030204" pitchFamily="18" charset="0"/>
                            </a:rPr>
                            <m:t>−∞,∞</m:t>
                          </m:r>
                        </m:e>
                      </m:d>
                    </m:oMath>
                  </m:oMathPara>
                </a14:m>
                <a:endParaRPr lang="en-US" sz="2400"/>
              </a:p>
            </p:txBody>
          </p:sp>
        </mc:Choice>
        <mc:Fallback>
          <p:sp>
            <p:nvSpPr>
              <p:cNvPr id="258099" name="Object 51"/>
              <p:cNvSpPr txBox="1">
                <a:spLocks noRot="1" noChangeAspect="1" noMove="1" noResize="1" noEditPoints="1" noAdjustHandles="1" noChangeArrowheads="1" noChangeShapeType="1" noTextEdit="1"/>
              </p:cNvSpPr>
              <p:nvPr/>
            </p:nvSpPr>
            <p:spPr bwMode="auto">
              <a:xfrm>
                <a:off x="2093976" y="2798318"/>
                <a:ext cx="4512818" cy="802517"/>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58100" name="Object 52"/>
              <p:cNvSpPr txBox="1"/>
              <p:nvPr/>
            </p:nvSpPr>
            <p:spPr bwMode="auto">
              <a:xfrm>
                <a:off x="4245133" y="3591187"/>
                <a:ext cx="4635500" cy="900113"/>
              </a:xfrm>
              <a:prstGeom prst="rect">
                <a:avLst/>
              </a:prstGeom>
              <a:noFill/>
            </p:spPr>
            <p:txBody>
              <a:bodyPr>
                <a:normAutofit fontScale="92500"/>
              </a:bodyPr>
              <a:lstStyle/>
              <a:p>
                <a:pPr/>
                <a14:m>
                  <m:oMathPara xmlns:m="http://schemas.openxmlformats.org/officeDocument/2006/math">
                    <m:oMathParaPr>
                      <m:jc m:val="left"/>
                    </m:oMathParaPr>
                    <m:oMath xmlns:m="http://schemas.openxmlformats.org/officeDocument/2006/math">
                      <m:r>
                        <a:rPr lang="en-US" sz="2400" i="1">
                          <a:solidFill>
                            <a:srgbClr val="FFFF00"/>
                          </a:solidFill>
                          <a:latin typeface="Cambria Math" panose="02040503050406030204" pitchFamily="18" charset="0"/>
                        </a:rPr>
                        <m:t>𝜂</m:t>
                      </m:r>
                      <m:r>
                        <a:rPr lang="en-US" sz="2400" i="1">
                          <a:solidFill>
                            <a:srgbClr val="FFFF00"/>
                          </a:solidFill>
                          <a:latin typeface="Cambria Math" panose="02040503050406030204" pitchFamily="18" charset="0"/>
                        </a:rPr>
                        <m:t>=</m:t>
                      </m:r>
                      <m:f>
                        <m:fPr>
                          <m:ctrlPr>
                            <a:rPr lang="en-US" sz="2400" i="1">
                              <a:solidFill>
                                <a:srgbClr val="FFFF00"/>
                              </a:solidFill>
                              <a:latin typeface="Cambria Math" panose="02040503050406030204" pitchFamily="18" charset="0"/>
                            </a:rPr>
                          </m:ctrlPr>
                        </m:fPr>
                        <m:num>
                          <m:r>
                            <a:rPr lang="en-US" sz="2400" i="1">
                              <a:solidFill>
                                <a:srgbClr val="FFFF00"/>
                              </a:solidFill>
                              <a:latin typeface="Cambria Math" panose="02040503050406030204" pitchFamily="18" charset="0"/>
                            </a:rPr>
                            <m:t>1</m:t>
                          </m:r>
                        </m:num>
                        <m:den>
                          <m:r>
                            <a:rPr lang="en-US" sz="2400" i="1">
                              <a:solidFill>
                                <a:srgbClr val="FFFF00"/>
                              </a:solidFill>
                              <a:latin typeface="Cambria Math" panose="02040503050406030204" pitchFamily="18" charset="0"/>
                            </a:rPr>
                            <m:t>2</m:t>
                          </m:r>
                        </m:den>
                      </m:f>
                      <m:func>
                        <m:funcPr>
                          <m:ctrlPr>
                            <a:rPr lang="en-US" sz="2400" i="1">
                              <a:solidFill>
                                <a:srgbClr val="FFFF00"/>
                              </a:solidFill>
                              <a:latin typeface="Cambria Math" panose="02040503050406030204" pitchFamily="18" charset="0"/>
                            </a:rPr>
                          </m:ctrlPr>
                        </m:funcPr>
                        <m:fName>
                          <m:r>
                            <m:rPr>
                              <m:sty m:val="p"/>
                            </m:rPr>
                            <a:rPr lang="en-US" sz="2400" i="0">
                              <a:solidFill>
                                <a:srgbClr val="FFFF00"/>
                              </a:solidFill>
                              <a:latin typeface="Cambria Math" panose="02040503050406030204" pitchFamily="18" charset="0"/>
                            </a:rPr>
                            <m:t>ln</m:t>
                          </m:r>
                        </m:fName>
                        <m:e>
                          <m:d>
                            <m:dPr>
                              <m:ctrlPr>
                                <a:rPr lang="en-US" sz="2400" i="1">
                                  <a:solidFill>
                                    <a:srgbClr val="FFFF00"/>
                                  </a:solidFill>
                                  <a:latin typeface="Cambria Math" panose="02040503050406030204" pitchFamily="18" charset="0"/>
                                </a:rPr>
                              </m:ctrlPr>
                            </m:dPr>
                            <m:e>
                              <m:f>
                                <m:fPr>
                                  <m:ctrlPr>
                                    <a:rPr lang="en-US" sz="2400" i="1">
                                      <a:solidFill>
                                        <a:srgbClr val="FFFF00"/>
                                      </a:solidFill>
                                      <a:latin typeface="Cambria Math" panose="02040503050406030204" pitchFamily="18" charset="0"/>
                                    </a:rPr>
                                  </m:ctrlPr>
                                </m:fPr>
                                <m:num>
                                  <m:d>
                                    <m:dPr>
                                      <m:begChr m:val="|"/>
                                      <m:endChr m:val="|"/>
                                      <m:ctrlPr>
                                        <a:rPr lang="en-US" sz="2400" i="1">
                                          <a:solidFill>
                                            <a:srgbClr val="FFFF00"/>
                                          </a:solidFill>
                                          <a:latin typeface="Cambria Math" panose="02040503050406030204" pitchFamily="18" charset="0"/>
                                        </a:rPr>
                                      </m:ctrlPr>
                                    </m:dPr>
                                    <m:e>
                                      <m:acc>
                                        <m:accPr>
                                          <m:chr m:val="⃗"/>
                                          <m:ctrlPr>
                                            <a:rPr lang="en-US" sz="2400" i="1">
                                              <a:solidFill>
                                                <a:srgbClr val="FFFF00"/>
                                              </a:solidFill>
                                              <a:latin typeface="Cambria Math" panose="02040503050406030204" pitchFamily="18" charset="0"/>
                                            </a:rPr>
                                          </m:ctrlPr>
                                        </m:accPr>
                                        <m:e>
                                          <m:r>
                                            <a:rPr lang="en-US" sz="2400" i="1">
                                              <a:solidFill>
                                                <a:srgbClr val="FFFF00"/>
                                              </a:solidFill>
                                              <a:latin typeface="Cambria Math" panose="02040503050406030204" pitchFamily="18" charset="0"/>
                                            </a:rPr>
                                            <m:t>𝐩</m:t>
                                          </m:r>
                                        </m:e>
                                      </m:acc>
                                    </m:e>
                                  </m:d>
                                  <m:r>
                                    <a:rPr lang="en-US" sz="2400" i="1">
                                      <a:solidFill>
                                        <a:srgbClr val="FFFF00"/>
                                      </a:solidFill>
                                      <a:latin typeface="Cambria Math" panose="02040503050406030204" pitchFamily="18" charset="0"/>
                                    </a:rPr>
                                    <m:t>+</m:t>
                                  </m:r>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𝑝</m:t>
                                      </m:r>
                                    </m:e>
                                    <m:sub>
                                      <m:r>
                                        <a:rPr lang="en-US" sz="2400" i="1">
                                          <a:solidFill>
                                            <a:srgbClr val="FFFF00"/>
                                          </a:solidFill>
                                          <a:latin typeface="Cambria Math" panose="02040503050406030204" pitchFamily="18" charset="0"/>
                                        </a:rPr>
                                        <m:t>𝑧</m:t>
                                      </m:r>
                                    </m:sub>
                                  </m:sSub>
                                </m:num>
                                <m:den>
                                  <m:d>
                                    <m:dPr>
                                      <m:begChr m:val="|"/>
                                      <m:endChr m:val="|"/>
                                      <m:ctrlPr>
                                        <a:rPr lang="en-US" sz="2400" i="1">
                                          <a:solidFill>
                                            <a:srgbClr val="FFFF00"/>
                                          </a:solidFill>
                                          <a:latin typeface="Cambria Math" panose="02040503050406030204" pitchFamily="18" charset="0"/>
                                        </a:rPr>
                                      </m:ctrlPr>
                                    </m:dPr>
                                    <m:e>
                                      <m:acc>
                                        <m:accPr>
                                          <m:chr m:val="⃗"/>
                                          <m:ctrlPr>
                                            <a:rPr lang="en-US" sz="2400" i="1">
                                              <a:solidFill>
                                                <a:srgbClr val="FFFF00"/>
                                              </a:solidFill>
                                              <a:latin typeface="Cambria Math" panose="02040503050406030204" pitchFamily="18" charset="0"/>
                                            </a:rPr>
                                          </m:ctrlPr>
                                        </m:accPr>
                                        <m:e>
                                          <m:r>
                                            <a:rPr lang="en-US" sz="2400" i="1">
                                              <a:solidFill>
                                                <a:srgbClr val="FFFF00"/>
                                              </a:solidFill>
                                              <a:latin typeface="Cambria Math" panose="02040503050406030204" pitchFamily="18" charset="0"/>
                                            </a:rPr>
                                            <m:t>𝐩</m:t>
                                          </m:r>
                                        </m:e>
                                      </m:acc>
                                    </m:e>
                                  </m:d>
                                  <m:r>
                                    <a:rPr lang="en-US" sz="2400" i="1">
                                      <a:solidFill>
                                        <a:srgbClr val="FFFF00"/>
                                      </a:solidFill>
                                      <a:latin typeface="Cambria Math" panose="02040503050406030204" pitchFamily="18" charset="0"/>
                                    </a:rPr>
                                    <m:t>−</m:t>
                                  </m:r>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𝑝</m:t>
                                      </m:r>
                                    </m:e>
                                    <m:sub>
                                      <m:r>
                                        <a:rPr lang="en-US" sz="2400" i="1">
                                          <a:solidFill>
                                            <a:srgbClr val="FFFF00"/>
                                          </a:solidFill>
                                          <a:latin typeface="Cambria Math" panose="02040503050406030204" pitchFamily="18" charset="0"/>
                                        </a:rPr>
                                        <m:t>𝑧</m:t>
                                      </m:r>
                                    </m:sub>
                                  </m:sSub>
                                </m:den>
                              </m:f>
                            </m:e>
                          </m:d>
                        </m:e>
                      </m:func>
                      <m:r>
                        <a:rPr lang="en-US" sz="2400" i="1">
                          <a:solidFill>
                            <a:srgbClr val="FFFF00"/>
                          </a:solidFill>
                          <a:latin typeface="Cambria Math" panose="02040503050406030204" pitchFamily="18" charset="0"/>
                        </a:rPr>
                        <m:t>=−</m:t>
                      </m:r>
                      <m:func>
                        <m:funcPr>
                          <m:ctrlPr>
                            <a:rPr lang="en-US" sz="2400" i="1">
                              <a:solidFill>
                                <a:srgbClr val="FFFF00"/>
                              </a:solidFill>
                              <a:latin typeface="Cambria Math" panose="02040503050406030204" pitchFamily="18" charset="0"/>
                            </a:rPr>
                          </m:ctrlPr>
                        </m:funcPr>
                        <m:fName>
                          <m:r>
                            <m:rPr>
                              <m:sty m:val="p"/>
                            </m:rPr>
                            <a:rPr lang="en-US" sz="2400" i="0">
                              <a:solidFill>
                                <a:srgbClr val="FFFF00"/>
                              </a:solidFill>
                              <a:latin typeface="Cambria Math" panose="02040503050406030204" pitchFamily="18" charset="0"/>
                            </a:rPr>
                            <m:t>lntan</m:t>
                          </m:r>
                        </m:fName>
                        <m:e>
                          <m:d>
                            <m:dPr>
                              <m:ctrlPr>
                                <a:rPr lang="en-US" sz="2400" i="1">
                                  <a:solidFill>
                                    <a:srgbClr val="FFFF00"/>
                                  </a:solidFill>
                                  <a:latin typeface="Cambria Math" panose="02040503050406030204" pitchFamily="18" charset="0"/>
                                </a:rPr>
                              </m:ctrlPr>
                            </m:dPr>
                            <m:e>
                              <m:f>
                                <m:fPr>
                                  <m:ctrlPr>
                                    <a:rPr lang="en-US" sz="2400" i="1">
                                      <a:solidFill>
                                        <a:srgbClr val="FFFF00"/>
                                      </a:solidFill>
                                      <a:latin typeface="Cambria Math" panose="02040503050406030204" pitchFamily="18" charset="0"/>
                                    </a:rPr>
                                  </m:ctrlPr>
                                </m:fPr>
                                <m:num>
                                  <m:r>
                                    <a:rPr lang="en-US" sz="2400" i="1">
                                      <a:solidFill>
                                        <a:srgbClr val="FFFF00"/>
                                      </a:solidFill>
                                      <a:latin typeface="Cambria Math" panose="02040503050406030204" pitchFamily="18" charset="0"/>
                                    </a:rPr>
                                    <m:t>𝜃</m:t>
                                  </m:r>
                                </m:num>
                                <m:den>
                                  <m:r>
                                    <a:rPr lang="en-US" sz="2400" i="1">
                                      <a:solidFill>
                                        <a:srgbClr val="FFFF00"/>
                                      </a:solidFill>
                                      <a:latin typeface="Cambria Math" panose="02040503050406030204" pitchFamily="18" charset="0"/>
                                    </a:rPr>
                                    <m:t>2</m:t>
                                  </m:r>
                                </m:den>
                              </m:f>
                            </m:e>
                          </m:d>
                        </m:e>
                      </m:func>
                    </m:oMath>
                  </m:oMathPara>
                </a14:m>
                <a:endParaRPr lang="en-US" sz="2400"/>
              </a:p>
            </p:txBody>
          </p:sp>
        </mc:Choice>
        <mc:Fallback>
          <p:sp>
            <p:nvSpPr>
              <p:cNvPr id="258100" name="Object 52"/>
              <p:cNvSpPr txBox="1">
                <a:spLocks noRot="1" noChangeAspect="1" noMove="1" noResize="1" noEditPoints="1" noAdjustHandles="1" noChangeArrowheads="1" noChangeShapeType="1" noTextEdit="1"/>
              </p:cNvSpPr>
              <p:nvPr/>
            </p:nvSpPr>
            <p:spPr bwMode="auto">
              <a:xfrm>
                <a:off x="4245133" y="3591187"/>
                <a:ext cx="4635500" cy="900113"/>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58101" name="Object 53"/>
              <p:cNvSpPr txBox="1"/>
              <p:nvPr/>
            </p:nvSpPr>
            <p:spPr bwMode="auto">
              <a:xfrm>
                <a:off x="3166007" y="4567290"/>
                <a:ext cx="1800446" cy="538325"/>
              </a:xfrm>
              <a:prstGeom prst="rect">
                <a:avLst/>
              </a:prstGeom>
              <a:noFill/>
            </p:spPr>
            <p:txBody>
              <a:bodyPr>
                <a:normAutofit fontScale="85000" lnSpcReduction="10000"/>
              </a:bodyPr>
              <a:lstStyle/>
              <a:p>
                <a:pPr/>
                <a14:m>
                  <m:oMathPara xmlns:m="http://schemas.openxmlformats.org/officeDocument/2006/math">
                    <m:oMathParaPr>
                      <m:jc m:val="left"/>
                    </m:oMathParaPr>
                    <m:oMath xmlns:m="http://schemas.openxmlformats.org/officeDocument/2006/math">
                      <m:sSub>
                        <m:sSubPr>
                          <m:ctrlPr>
                            <a:rPr lang="en-US" sz="1600" i="1">
                              <a:solidFill>
                                <a:srgbClr val="FFFF00"/>
                              </a:solidFill>
                              <a:latin typeface="Cambria Math" panose="02040503050406030204" pitchFamily="18" charset="0"/>
                            </a:rPr>
                          </m:ctrlPr>
                        </m:sSubPr>
                        <m:e>
                          <m:r>
                            <a:rPr lang="en-US" sz="1600" i="1">
                              <a:solidFill>
                                <a:srgbClr val="FFFF00"/>
                              </a:solidFill>
                              <a:latin typeface="Cambria Math" panose="02040503050406030204" pitchFamily="18" charset="0"/>
                            </a:rPr>
                            <m:t>𝑚</m:t>
                          </m:r>
                        </m:e>
                        <m:sub>
                          <m:r>
                            <m:rPr>
                              <m:sty m:val="p"/>
                            </m:rPr>
                            <a:rPr lang="en-US" sz="1600" i="0">
                              <a:solidFill>
                                <a:srgbClr val="FFFF00"/>
                              </a:solidFill>
                              <a:latin typeface="Cambria Math" panose="02040503050406030204" pitchFamily="18" charset="0"/>
                            </a:rPr>
                            <m:t>T</m:t>
                          </m:r>
                        </m:sub>
                      </m:sSub>
                      <m:r>
                        <a:rPr lang="en-US" sz="1600" i="1">
                          <a:solidFill>
                            <a:srgbClr val="FFFF00"/>
                          </a:solidFill>
                          <a:latin typeface="Cambria Math" panose="02040503050406030204" pitchFamily="18" charset="0"/>
                        </a:rPr>
                        <m:t>=</m:t>
                      </m:r>
                      <m:rad>
                        <m:radPr>
                          <m:degHide m:val="on"/>
                          <m:ctrlPr>
                            <a:rPr lang="en-US" sz="1600" i="1">
                              <a:solidFill>
                                <a:srgbClr val="FFFF00"/>
                              </a:solidFill>
                              <a:latin typeface="Cambria Math" panose="02040503050406030204" pitchFamily="18" charset="0"/>
                            </a:rPr>
                          </m:ctrlPr>
                        </m:radPr>
                        <m:deg/>
                        <m:e>
                          <m:sSubSup>
                            <m:sSubSupPr>
                              <m:ctrlPr>
                                <a:rPr lang="en-US" sz="1600" i="1">
                                  <a:solidFill>
                                    <a:srgbClr val="FFFF00"/>
                                  </a:solidFill>
                                  <a:latin typeface="Cambria Math" panose="02040503050406030204" pitchFamily="18" charset="0"/>
                                </a:rPr>
                              </m:ctrlPr>
                            </m:sSubSupPr>
                            <m:e>
                              <m:r>
                                <a:rPr lang="en-US" sz="1600" i="1">
                                  <a:solidFill>
                                    <a:srgbClr val="FFFF00"/>
                                  </a:solidFill>
                                  <a:latin typeface="Cambria Math" panose="02040503050406030204" pitchFamily="18" charset="0"/>
                                </a:rPr>
                                <m:t>𝑝</m:t>
                              </m:r>
                            </m:e>
                            <m:sub>
                              <m:r>
                                <m:rPr>
                                  <m:sty m:val="p"/>
                                </m:rPr>
                                <a:rPr lang="en-US" sz="1600" i="0">
                                  <a:solidFill>
                                    <a:srgbClr val="FFFF00"/>
                                  </a:solidFill>
                                  <a:latin typeface="Cambria Math" panose="02040503050406030204" pitchFamily="18" charset="0"/>
                                </a:rPr>
                                <m:t>T</m:t>
                              </m:r>
                            </m:sub>
                            <m:sup>
                              <m:r>
                                <a:rPr lang="en-US" sz="1600" i="1">
                                  <a:solidFill>
                                    <a:srgbClr val="FFFF00"/>
                                  </a:solidFill>
                                  <a:latin typeface="Cambria Math" panose="02040503050406030204" pitchFamily="18" charset="0"/>
                                </a:rPr>
                                <m:t>2</m:t>
                              </m:r>
                            </m:sup>
                          </m:sSubSup>
                          <m:r>
                            <a:rPr lang="en-US" sz="1600" i="1">
                              <a:solidFill>
                                <a:srgbClr val="FFFF00"/>
                              </a:solidFill>
                              <a:latin typeface="Cambria Math" panose="02040503050406030204" pitchFamily="18" charset="0"/>
                            </a:rPr>
                            <m:t>+</m:t>
                          </m:r>
                          <m:sSup>
                            <m:sSupPr>
                              <m:ctrlPr>
                                <a:rPr lang="en-US" sz="1600" i="1">
                                  <a:solidFill>
                                    <a:srgbClr val="FFFF00"/>
                                  </a:solidFill>
                                  <a:latin typeface="Cambria Math" panose="02040503050406030204" pitchFamily="18" charset="0"/>
                                </a:rPr>
                              </m:ctrlPr>
                            </m:sSupPr>
                            <m:e>
                              <m:r>
                                <a:rPr lang="en-US" sz="1600" i="1">
                                  <a:solidFill>
                                    <a:srgbClr val="FFFF00"/>
                                  </a:solidFill>
                                  <a:latin typeface="Cambria Math" panose="02040503050406030204" pitchFamily="18" charset="0"/>
                                </a:rPr>
                                <m:t>𝑚</m:t>
                              </m:r>
                            </m:e>
                            <m:sup>
                              <m:r>
                                <a:rPr lang="en-US" sz="1600" i="1">
                                  <a:solidFill>
                                    <a:srgbClr val="FFFF00"/>
                                  </a:solidFill>
                                  <a:latin typeface="Cambria Math" panose="02040503050406030204" pitchFamily="18" charset="0"/>
                                </a:rPr>
                                <m:t>2</m:t>
                              </m:r>
                            </m:sup>
                          </m:sSup>
                        </m:e>
                      </m:rad>
                    </m:oMath>
                  </m:oMathPara>
                </a14:m>
                <a:endParaRPr lang="en-US" sz="1600"/>
              </a:p>
            </p:txBody>
          </p:sp>
        </mc:Choice>
        <mc:Fallback>
          <p:sp>
            <p:nvSpPr>
              <p:cNvPr id="258101" name="Object 53"/>
              <p:cNvSpPr txBox="1">
                <a:spLocks noRot="1" noChangeAspect="1" noMove="1" noResize="1" noEditPoints="1" noAdjustHandles="1" noChangeArrowheads="1" noChangeShapeType="1" noTextEdit="1"/>
              </p:cNvSpPr>
              <p:nvPr/>
            </p:nvSpPr>
            <p:spPr bwMode="auto">
              <a:xfrm>
                <a:off x="3166007" y="4567290"/>
                <a:ext cx="1800446" cy="538325"/>
              </a:xfrm>
              <a:prstGeom prst="rect">
                <a:avLst/>
              </a:prstGeom>
              <a:blipFill>
                <a:blip r:embed="rId1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58103" name="Object 55"/>
              <p:cNvSpPr txBox="1"/>
              <p:nvPr/>
            </p:nvSpPr>
            <p:spPr bwMode="auto">
              <a:xfrm>
                <a:off x="6629076" y="4657542"/>
                <a:ext cx="1610627" cy="466392"/>
              </a:xfrm>
              <a:prstGeom prst="rect">
                <a:avLst/>
              </a:prstGeom>
              <a:noFill/>
            </p:spPr>
            <p:txBody>
              <a:bodyPr>
                <a:normAutofit fontScale="85000" lnSpcReduction="10000"/>
              </a:bodyPr>
              <a:lstStyle/>
              <a:p>
                <a:pPr/>
                <a14:m>
                  <m:oMathPara xmlns:m="http://schemas.openxmlformats.org/officeDocument/2006/math">
                    <m:oMathParaPr>
                      <m:jc m:val="left"/>
                    </m:oMathParaPr>
                    <m:oMath xmlns:m="http://schemas.openxmlformats.org/officeDocument/2006/math">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𝐸</m:t>
                          </m:r>
                        </m:e>
                        <m:sub>
                          <m:r>
                            <m:rPr>
                              <m:sty m:val="p"/>
                            </m:rPr>
                            <a:rPr lang="en-US" sz="2400" i="0">
                              <a:solidFill>
                                <a:srgbClr val="FFFF00"/>
                              </a:solidFill>
                              <a:latin typeface="Cambria Math" panose="02040503050406030204" pitchFamily="18" charset="0"/>
                            </a:rPr>
                            <m:t>T</m:t>
                          </m:r>
                        </m:sub>
                      </m:sSub>
                      <m:r>
                        <a:rPr lang="en-US" sz="2400" i="1">
                          <a:solidFill>
                            <a:srgbClr val="FFFF00"/>
                          </a:solidFill>
                          <a:latin typeface="Cambria Math" panose="02040503050406030204" pitchFamily="18" charset="0"/>
                        </a:rPr>
                        <m:t>=</m:t>
                      </m:r>
                      <m:r>
                        <a:rPr lang="en-US" sz="2400" i="1">
                          <a:solidFill>
                            <a:srgbClr val="FFFF00"/>
                          </a:solidFill>
                          <a:latin typeface="Cambria Math" panose="02040503050406030204" pitchFamily="18" charset="0"/>
                        </a:rPr>
                        <m:t>𝐸</m:t>
                      </m:r>
                      <m:func>
                        <m:funcPr>
                          <m:ctrlPr>
                            <a:rPr lang="en-US" sz="2400" i="1">
                              <a:solidFill>
                                <a:srgbClr val="FFFF00"/>
                              </a:solidFill>
                              <a:latin typeface="Cambria Math" panose="02040503050406030204" pitchFamily="18" charset="0"/>
                            </a:rPr>
                          </m:ctrlPr>
                        </m:funcPr>
                        <m:fName>
                          <m:r>
                            <m:rPr>
                              <m:sty m:val="p"/>
                            </m:rPr>
                            <a:rPr lang="en-US" sz="2400" i="0">
                              <a:solidFill>
                                <a:srgbClr val="FFFF00"/>
                              </a:solidFill>
                              <a:latin typeface="Cambria Math" panose="02040503050406030204" pitchFamily="18" charset="0"/>
                            </a:rPr>
                            <m:t>sin</m:t>
                          </m:r>
                        </m:fName>
                        <m:e>
                          <m:r>
                            <a:rPr lang="en-US" sz="2400" i="1">
                              <a:solidFill>
                                <a:srgbClr val="FFFF00"/>
                              </a:solidFill>
                              <a:latin typeface="Cambria Math" panose="02040503050406030204" pitchFamily="18" charset="0"/>
                            </a:rPr>
                            <m:t>𝜃</m:t>
                          </m:r>
                        </m:e>
                      </m:func>
                    </m:oMath>
                  </m:oMathPara>
                </a14:m>
                <a:endParaRPr lang="en-US" sz="2400"/>
              </a:p>
            </p:txBody>
          </p:sp>
        </mc:Choice>
        <mc:Fallback>
          <p:sp>
            <p:nvSpPr>
              <p:cNvPr id="258103" name="Object 55"/>
              <p:cNvSpPr txBox="1">
                <a:spLocks noRot="1" noChangeAspect="1" noMove="1" noResize="1" noEditPoints="1" noAdjustHandles="1" noChangeArrowheads="1" noChangeShapeType="1" noTextEdit="1"/>
              </p:cNvSpPr>
              <p:nvPr/>
            </p:nvSpPr>
            <p:spPr bwMode="auto">
              <a:xfrm>
                <a:off x="6629076" y="4657542"/>
                <a:ext cx="1610627" cy="466392"/>
              </a:xfrm>
              <a:prstGeom prst="rect">
                <a:avLst/>
              </a:prstGeom>
              <a:blipFill>
                <a:blip r:embed="rId1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58104" name="Object 56"/>
              <p:cNvSpPr txBox="1"/>
              <p:nvPr/>
            </p:nvSpPr>
            <p:spPr bwMode="auto">
              <a:xfrm>
                <a:off x="644005" y="5532908"/>
                <a:ext cx="8158162" cy="914400"/>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borderBox>
                        <m:borderBoxPr>
                          <m:ctrlPr>
                            <a:rPr lang="en-US" sz="2400" i="1">
                              <a:solidFill>
                                <a:srgbClr val="FFFF00"/>
                              </a:solidFill>
                              <a:latin typeface="Cambria Math" panose="02040503050406030204" pitchFamily="18" charset="0"/>
                            </a:rPr>
                          </m:ctrlPr>
                        </m:borderBoxPr>
                        <m:e>
                          <m:sSup>
                            <m:sSupPr>
                              <m:ctrlPr>
                                <a:rPr lang="en-US" sz="2400" i="1">
                                  <a:solidFill>
                                    <a:srgbClr val="FFFF00"/>
                                  </a:solidFill>
                                  <a:latin typeface="Cambria Math" panose="02040503050406030204" pitchFamily="18" charset="0"/>
                                </a:rPr>
                              </m:ctrlPr>
                            </m:sSupPr>
                            <m:e>
                              <m:r>
                                <a:rPr lang="en-US" sz="2400" i="1">
                                  <a:solidFill>
                                    <a:srgbClr val="FFFF00"/>
                                  </a:solidFill>
                                  <a:latin typeface="Cambria Math" panose="02040503050406030204" pitchFamily="18" charset="0"/>
                                </a:rPr>
                                <m:t>𝑝</m:t>
                              </m:r>
                            </m:e>
                            <m:sup>
                              <m:r>
                                <a:rPr lang="en-US" sz="2400" i="1">
                                  <a:solidFill>
                                    <a:srgbClr val="FFFF00"/>
                                  </a:solidFill>
                                  <a:latin typeface="Cambria Math" panose="02040503050406030204" pitchFamily="18" charset="0"/>
                                </a:rPr>
                                <m:t>𝜇</m:t>
                              </m:r>
                            </m:sup>
                          </m:sSup>
                          <m:r>
                            <a:rPr lang="en-US" sz="2400" i="1">
                              <a:solidFill>
                                <a:srgbClr val="FFFF00"/>
                              </a:solidFill>
                              <a:latin typeface="Cambria Math" panose="02040503050406030204" pitchFamily="18" charset="0"/>
                            </a:rPr>
                            <m:t>=</m:t>
                          </m:r>
                          <m:d>
                            <m:dPr>
                              <m:ctrlPr>
                                <a:rPr lang="en-US" sz="2400" i="1">
                                  <a:solidFill>
                                    <a:srgbClr val="FFFF00"/>
                                  </a:solidFill>
                                  <a:latin typeface="Cambria Math" panose="02040503050406030204" pitchFamily="18" charset="0"/>
                                </a:rPr>
                              </m:ctrlPr>
                            </m:dPr>
                            <m:e>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𝑚</m:t>
                                  </m:r>
                                </m:e>
                                <m:sub>
                                  <m:r>
                                    <m:rPr>
                                      <m:sty m:val="p"/>
                                    </m:rPr>
                                    <a:rPr lang="en-US" sz="2400" i="0">
                                      <a:solidFill>
                                        <a:srgbClr val="FFFF00"/>
                                      </a:solidFill>
                                      <a:latin typeface="Cambria Math" panose="02040503050406030204" pitchFamily="18" charset="0"/>
                                    </a:rPr>
                                    <m:t>T</m:t>
                                  </m:r>
                                </m:sub>
                              </m:sSub>
                              <m:func>
                                <m:funcPr>
                                  <m:ctrlPr>
                                    <a:rPr lang="en-US" sz="2400" i="1">
                                      <a:solidFill>
                                        <a:srgbClr val="FFFF00"/>
                                      </a:solidFill>
                                      <a:latin typeface="Cambria Math" panose="02040503050406030204" pitchFamily="18" charset="0"/>
                                    </a:rPr>
                                  </m:ctrlPr>
                                </m:funcPr>
                                <m:fName>
                                  <m:r>
                                    <m:rPr>
                                      <m:sty m:val="p"/>
                                    </m:rPr>
                                    <a:rPr lang="en-US" sz="2400" i="0">
                                      <a:solidFill>
                                        <a:srgbClr val="FFFF00"/>
                                      </a:solidFill>
                                      <a:latin typeface="Cambria Math" panose="02040503050406030204" pitchFamily="18" charset="0"/>
                                    </a:rPr>
                                    <m:t>cosh</m:t>
                                  </m:r>
                                </m:fName>
                                <m:e>
                                  <m:r>
                                    <a:rPr lang="en-US" sz="2400" i="1">
                                      <a:solidFill>
                                        <a:srgbClr val="FFFF00"/>
                                      </a:solidFill>
                                      <a:latin typeface="Cambria Math" panose="02040503050406030204" pitchFamily="18" charset="0"/>
                                    </a:rPr>
                                    <m:t>𝑦</m:t>
                                  </m:r>
                                </m:e>
                              </m:func>
                              <m:r>
                                <a:rPr lang="en-US" sz="2400" i="1">
                                  <a:solidFill>
                                    <a:srgbClr val="FFFF00"/>
                                  </a:solidFill>
                                  <a:latin typeface="Cambria Math" panose="02040503050406030204" pitchFamily="18" charset="0"/>
                                </a:rPr>
                                <m:t>,</m:t>
                              </m:r>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𝑝</m:t>
                                  </m:r>
                                </m:e>
                                <m:sub>
                                  <m:r>
                                    <m:rPr>
                                      <m:sty m:val="p"/>
                                    </m:rPr>
                                    <a:rPr lang="en-US" sz="2400" i="0">
                                      <a:solidFill>
                                        <a:srgbClr val="FFFF00"/>
                                      </a:solidFill>
                                      <a:latin typeface="Cambria Math" panose="02040503050406030204" pitchFamily="18" charset="0"/>
                                    </a:rPr>
                                    <m:t>T</m:t>
                                  </m:r>
                                </m:sub>
                              </m:sSub>
                              <m:func>
                                <m:funcPr>
                                  <m:ctrlPr>
                                    <a:rPr lang="en-US" sz="2400" i="1">
                                      <a:solidFill>
                                        <a:srgbClr val="FFFF00"/>
                                      </a:solidFill>
                                      <a:latin typeface="Cambria Math" panose="02040503050406030204" pitchFamily="18" charset="0"/>
                                    </a:rPr>
                                  </m:ctrlPr>
                                </m:funcPr>
                                <m:fName>
                                  <m:r>
                                    <m:rPr>
                                      <m:sty m:val="p"/>
                                    </m:rPr>
                                    <a:rPr lang="en-US" sz="2400" i="0">
                                      <a:solidFill>
                                        <a:srgbClr val="FFFF00"/>
                                      </a:solidFill>
                                      <a:latin typeface="Cambria Math" panose="02040503050406030204" pitchFamily="18" charset="0"/>
                                    </a:rPr>
                                    <m:t>cos</m:t>
                                  </m:r>
                                </m:fName>
                                <m:e>
                                  <m:r>
                                    <a:rPr lang="en-US" sz="2400" i="1">
                                      <a:solidFill>
                                        <a:srgbClr val="FFFF00"/>
                                      </a:solidFill>
                                      <a:latin typeface="Cambria Math" panose="02040503050406030204" pitchFamily="18" charset="0"/>
                                    </a:rPr>
                                    <m:t>𝜙</m:t>
                                  </m:r>
                                </m:e>
                              </m:func>
                              <m:r>
                                <a:rPr lang="en-US" sz="2400" i="1">
                                  <a:solidFill>
                                    <a:srgbClr val="FFFF00"/>
                                  </a:solidFill>
                                  <a:latin typeface="Cambria Math" panose="02040503050406030204" pitchFamily="18" charset="0"/>
                                </a:rPr>
                                <m:t>,</m:t>
                              </m:r>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𝑝</m:t>
                                  </m:r>
                                </m:e>
                                <m:sub>
                                  <m:r>
                                    <m:rPr>
                                      <m:sty m:val="p"/>
                                    </m:rPr>
                                    <a:rPr lang="en-US" sz="2400" i="0">
                                      <a:solidFill>
                                        <a:srgbClr val="FFFF00"/>
                                      </a:solidFill>
                                      <a:latin typeface="Cambria Math" panose="02040503050406030204" pitchFamily="18" charset="0"/>
                                    </a:rPr>
                                    <m:t>T</m:t>
                                  </m:r>
                                </m:sub>
                              </m:sSub>
                              <m:func>
                                <m:funcPr>
                                  <m:ctrlPr>
                                    <a:rPr lang="en-US" sz="2400" i="1">
                                      <a:solidFill>
                                        <a:srgbClr val="FFFF00"/>
                                      </a:solidFill>
                                      <a:latin typeface="Cambria Math" panose="02040503050406030204" pitchFamily="18" charset="0"/>
                                    </a:rPr>
                                  </m:ctrlPr>
                                </m:funcPr>
                                <m:fName>
                                  <m:r>
                                    <m:rPr>
                                      <m:sty m:val="p"/>
                                    </m:rPr>
                                    <a:rPr lang="en-US" sz="2400" i="0">
                                      <a:solidFill>
                                        <a:srgbClr val="FFFF00"/>
                                      </a:solidFill>
                                      <a:latin typeface="Cambria Math" panose="02040503050406030204" pitchFamily="18" charset="0"/>
                                    </a:rPr>
                                    <m:t>sin</m:t>
                                  </m:r>
                                </m:fName>
                                <m:e>
                                  <m:r>
                                    <a:rPr lang="en-US" sz="2400" i="1">
                                      <a:solidFill>
                                        <a:srgbClr val="FFFF00"/>
                                      </a:solidFill>
                                      <a:latin typeface="Cambria Math" panose="02040503050406030204" pitchFamily="18" charset="0"/>
                                    </a:rPr>
                                    <m:t>𝜙</m:t>
                                  </m:r>
                                </m:e>
                              </m:func>
                              <m:r>
                                <a:rPr lang="en-US" sz="2400" i="1">
                                  <a:solidFill>
                                    <a:srgbClr val="FFFF00"/>
                                  </a:solidFill>
                                  <a:latin typeface="Cambria Math" panose="02040503050406030204" pitchFamily="18" charset="0"/>
                                </a:rPr>
                                <m:t>,</m:t>
                              </m:r>
                              <m:sSub>
                                <m:sSubPr>
                                  <m:ctrlPr>
                                    <a:rPr lang="en-US" sz="2400" i="1">
                                      <a:solidFill>
                                        <a:srgbClr val="FFFF00"/>
                                      </a:solidFill>
                                      <a:latin typeface="Cambria Math" panose="02040503050406030204" pitchFamily="18" charset="0"/>
                                    </a:rPr>
                                  </m:ctrlPr>
                                </m:sSubPr>
                                <m:e>
                                  <m:r>
                                    <a:rPr lang="en-US" sz="2400" i="1">
                                      <a:solidFill>
                                        <a:srgbClr val="FFFF00"/>
                                      </a:solidFill>
                                      <a:latin typeface="Cambria Math" panose="02040503050406030204" pitchFamily="18" charset="0"/>
                                    </a:rPr>
                                    <m:t>𝑚</m:t>
                                  </m:r>
                                </m:e>
                                <m:sub>
                                  <m:r>
                                    <m:rPr>
                                      <m:sty m:val="p"/>
                                    </m:rPr>
                                    <a:rPr lang="en-US" sz="2400" i="0">
                                      <a:solidFill>
                                        <a:srgbClr val="FFFF00"/>
                                      </a:solidFill>
                                      <a:latin typeface="Cambria Math" panose="02040503050406030204" pitchFamily="18" charset="0"/>
                                    </a:rPr>
                                    <m:t>T</m:t>
                                  </m:r>
                                </m:sub>
                              </m:sSub>
                              <m:func>
                                <m:funcPr>
                                  <m:ctrlPr>
                                    <a:rPr lang="en-US" sz="2400" i="1">
                                      <a:solidFill>
                                        <a:srgbClr val="FFFF00"/>
                                      </a:solidFill>
                                      <a:latin typeface="Cambria Math" panose="02040503050406030204" pitchFamily="18" charset="0"/>
                                    </a:rPr>
                                  </m:ctrlPr>
                                </m:funcPr>
                                <m:fName>
                                  <m:r>
                                    <m:rPr>
                                      <m:sty m:val="p"/>
                                    </m:rPr>
                                    <a:rPr lang="en-US" sz="2400" i="0">
                                      <a:solidFill>
                                        <a:srgbClr val="FFFF00"/>
                                      </a:solidFill>
                                      <a:latin typeface="Cambria Math" panose="02040503050406030204" pitchFamily="18" charset="0"/>
                                    </a:rPr>
                                    <m:t>sinh</m:t>
                                  </m:r>
                                </m:fName>
                                <m:e>
                                  <m:r>
                                    <a:rPr lang="en-US" sz="2400" i="1">
                                      <a:solidFill>
                                        <a:srgbClr val="FFFF00"/>
                                      </a:solidFill>
                                      <a:latin typeface="Cambria Math" panose="02040503050406030204" pitchFamily="18" charset="0"/>
                                    </a:rPr>
                                    <m:t>𝑦</m:t>
                                  </m:r>
                                </m:e>
                              </m:func>
                            </m:e>
                          </m:d>
                        </m:e>
                      </m:borderBox>
                    </m:oMath>
                  </m:oMathPara>
                </a14:m>
                <a:endParaRPr lang="en-US" sz="2400"/>
              </a:p>
            </p:txBody>
          </p:sp>
        </mc:Choice>
        <mc:Fallback>
          <p:sp>
            <p:nvSpPr>
              <p:cNvPr id="258104" name="Object 56"/>
              <p:cNvSpPr txBox="1">
                <a:spLocks noRot="1" noChangeAspect="1" noMove="1" noResize="1" noEditPoints="1" noAdjustHandles="1" noChangeArrowheads="1" noChangeShapeType="1" noTextEdit="1"/>
              </p:cNvSpPr>
              <p:nvPr/>
            </p:nvSpPr>
            <p:spPr bwMode="auto">
              <a:xfrm>
                <a:off x="644005" y="5532908"/>
                <a:ext cx="8158162" cy="914400"/>
              </a:xfrm>
              <a:prstGeom prst="rect">
                <a:avLst/>
              </a:prstGeom>
              <a:blipFill>
                <a:blip r:embed="rId1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90445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8051">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58051">
                                            <p:txEl>
                                              <p:pRg st="2" end="2"/>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58051">
                                            <p:txEl>
                                              <p:pRg st="4" end="4"/>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58051">
                                            <p:txEl>
                                              <p:pRg st="5" end="5"/>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258051">
                                            <p:txEl>
                                              <p:pRg st="6" end="6"/>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258051">
                                            <p:txEl>
                                              <p:pRg st="7" end="7"/>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58051">
                                            <p:txEl>
                                              <p:pRg st="8" end="8"/>
                                            </p:txEl>
                                          </p:spTgt>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58051">
                                            <p:txEl>
                                              <p:pRg st="9" end="9"/>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58051">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051"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a:xfrm>
            <a:off x="82737" y="90693"/>
            <a:ext cx="7709308" cy="872366"/>
          </a:xfrm>
        </p:spPr>
        <p:txBody>
          <a:bodyPr/>
          <a:lstStyle/>
          <a:p>
            <a:r>
              <a:rPr lang="en-US" dirty="0"/>
              <a:t>Multiple levels of haystacks</a:t>
            </a:r>
          </a:p>
        </p:txBody>
      </p:sp>
      <p:sp>
        <p:nvSpPr>
          <p:cNvPr id="7" name="Date Placeholder 6"/>
          <p:cNvSpPr>
            <a:spLocks noGrp="1"/>
          </p:cNvSpPr>
          <p:nvPr>
            <p:ph type="dt" sz="half" idx="10"/>
          </p:nvPr>
        </p:nvSpPr>
        <p:spPr/>
        <p:txBody>
          <a:bodyPr/>
          <a:lstStyle/>
          <a:p>
            <a:r>
              <a:rPr lang="en-US"/>
              <a:t>May 27, 2025</a:t>
            </a:r>
            <a:endParaRPr lang="en-US" dirty="0"/>
          </a:p>
        </p:txBody>
      </p:sp>
      <p:sp>
        <p:nvSpPr>
          <p:cNvPr id="6" name="Slide Number Placeholder 5"/>
          <p:cNvSpPr>
            <a:spLocks noGrp="1"/>
          </p:cNvSpPr>
          <p:nvPr>
            <p:ph type="sldNum" sz="quarter" idx="11"/>
          </p:nvPr>
        </p:nvSpPr>
        <p:spPr>
          <a:xfrm>
            <a:off x="8764225" y="6680936"/>
            <a:ext cx="379776" cy="207295"/>
          </a:xfrm>
          <a:prstGeom prst="rect">
            <a:avLst/>
          </a:prstGeom>
        </p:spPr>
        <p:txBody>
          <a:bodyPr/>
          <a:lstStyle/>
          <a:p>
            <a:fld id="{89305C9B-2655-4149-B993-DE68C6C117C4}" type="slidenum">
              <a:rPr lang="en-US" smtClean="0"/>
              <a:pPr/>
              <a:t>24</a:t>
            </a:fld>
            <a:endParaRPr lang="en-US" dirty="0"/>
          </a:p>
        </p:txBody>
      </p:sp>
      <p:sp>
        <p:nvSpPr>
          <p:cNvPr id="10" name="Footer Placeholder 9"/>
          <p:cNvSpPr>
            <a:spLocks noGrp="1"/>
          </p:cNvSpPr>
          <p:nvPr>
            <p:ph type="ftr" sz="quarter" idx="12"/>
          </p:nvPr>
        </p:nvSpPr>
        <p:spPr/>
        <p:txBody>
          <a:bodyPr/>
          <a:lstStyle/>
          <a:p>
            <a:r>
              <a:rPr lang="en-US"/>
              <a:t>PURSUE - FNAL   CMS and the LHC</a:t>
            </a:r>
            <a:endParaRPr lang="en-US" dirty="0"/>
          </a:p>
        </p:txBody>
      </p:sp>
      <p:pic>
        <p:nvPicPr>
          <p:cNvPr id="8" name="Picture 3" descr="C:\Documents and Settings\Steve\Desktop\DAC_111206\xsec_energy.jpg"/>
          <p:cNvPicPr>
            <a:picLocks noChangeAspect="1" noChangeArrowheads="1"/>
          </p:cNvPicPr>
          <p:nvPr/>
        </p:nvPicPr>
        <p:blipFill>
          <a:blip r:embed="rId4"/>
          <a:srcRect/>
          <a:stretch>
            <a:fillRect/>
          </a:stretch>
        </p:blipFill>
        <p:spPr bwMode="auto">
          <a:xfrm>
            <a:off x="5931174" y="98501"/>
            <a:ext cx="2742910" cy="4075322"/>
          </a:xfrm>
          <a:prstGeom prst="rect">
            <a:avLst/>
          </a:prstGeom>
          <a:noFill/>
        </p:spPr>
      </p:pic>
      <p:sp>
        <p:nvSpPr>
          <p:cNvPr id="14" name="TextBox 13"/>
          <p:cNvSpPr txBox="1"/>
          <p:nvPr/>
        </p:nvSpPr>
        <p:spPr>
          <a:xfrm>
            <a:off x="8016431" y="2374106"/>
            <a:ext cx="353739" cy="530275"/>
          </a:xfrm>
          <a:prstGeom prst="rect">
            <a:avLst/>
          </a:prstGeom>
          <a:solidFill>
            <a:schemeClr val="tx1"/>
          </a:solidFill>
        </p:spPr>
        <p:txBody>
          <a:bodyPr wrap="none" lIns="82058" tIns="41029" rIns="82058" bIns="41029" rtlCol="0">
            <a:spAutoFit/>
          </a:bodyPr>
          <a:lstStyle/>
          <a:p>
            <a:r>
              <a:rPr lang="en-US" sz="2900" b="1" dirty="0">
                <a:solidFill>
                  <a:srgbClr val="00B050"/>
                </a:solidFill>
              </a:rPr>
              <a:t>1</a:t>
            </a:r>
          </a:p>
        </p:txBody>
      </p:sp>
      <p:sp>
        <p:nvSpPr>
          <p:cNvPr id="16" name="TextBox 15"/>
          <p:cNvSpPr txBox="1"/>
          <p:nvPr/>
        </p:nvSpPr>
        <p:spPr>
          <a:xfrm>
            <a:off x="8316323" y="121485"/>
            <a:ext cx="787186" cy="530275"/>
          </a:xfrm>
          <a:prstGeom prst="rect">
            <a:avLst/>
          </a:prstGeom>
          <a:solidFill>
            <a:schemeClr val="tx1"/>
          </a:solidFill>
          <a:ln>
            <a:noFill/>
          </a:ln>
        </p:spPr>
        <p:txBody>
          <a:bodyPr wrap="none" lIns="82058" tIns="41029" rIns="82058" bIns="41029" rtlCol="0">
            <a:spAutoFit/>
          </a:bodyPr>
          <a:lstStyle/>
          <a:p>
            <a:r>
              <a:rPr lang="en-US" sz="2900" b="1" dirty="0">
                <a:solidFill>
                  <a:srgbClr val="FF0000"/>
                </a:solidFill>
              </a:rPr>
              <a:t>10</a:t>
            </a:r>
            <a:r>
              <a:rPr lang="en-US" sz="2900" b="1" baseline="30000" dirty="0">
                <a:solidFill>
                  <a:srgbClr val="FF0000"/>
                </a:solidFill>
              </a:rPr>
              <a:t>10</a:t>
            </a:r>
            <a:endParaRPr lang="en-US" sz="2900" b="1" dirty="0">
              <a:solidFill>
                <a:srgbClr val="FF0000"/>
              </a:solidFill>
            </a:endParaRPr>
          </a:p>
        </p:txBody>
      </p:sp>
      <p:sp>
        <p:nvSpPr>
          <p:cNvPr id="13" name="TextBox 12"/>
          <p:cNvSpPr txBox="1"/>
          <p:nvPr/>
        </p:nvSpPr>
        <p:spPr>
          <a:xfrm rot="16200000">
            <a:off x="4528579" y="2075747"/>
            <a:ext cx="2419541" cy="359858"/>
          </a:xfrm>
          <a:prstGeom prst="rect">
            <a:avLst/>
          </a:prstGeom>
          <a:noFill/>
        </p:spPr>
        <p:txBody>
          <a:bodyPr wrap="none" lIns="82058" tIns="41029" rIns="82058" bIns="41029" rtlCol="0">
            <a:spAutoFit/>
          </a:bodyPr>
          <a:lstStyle/>
          <a:p>
            <a:r>
              <a:rPr lang="en-US" sz="900" dirty="0" err="1"/>
              <a:t>Flugge</a:t>
            </a:r>
            <a:r>
              <a:rPr lang="en-US" sz="900" dirty="0"/>
              <a:t>, Future Research in High Energy Physics</a:t>
            </a:r>
          </a:p>
          <a:p>
            <a:r>
              <a:rPr lang="en-US" sz="900" dirty="0"/>
              <a:t>CERN Yellow Report CERN 94-04</a:t>
            </a:r>
          </a:p>
        </p:txBody>
      </p:sp>
      <p:sp>
        <p:nvSpPr>
          <p:cNvPr id="17" name="Content Placeholder 2"/>
          <p:cNvSpPr>
            <a:spLocks noGrp="1"/>
          </p:cNvSpPr>
          <p:nvPr>
            <p:ph idx="1"/>
          </p:nvPr>
        </p:nvSpPr>
        <p:spPr>
          <a:xfrm>
            <a:off x="61027" y="1000248"/>
            <a:ext cx="5381728" cy="2465199"/>
          </a:xfrm>
        </p:spPr>
        <p:txBody>
          <a:bodyPr/>
          <a:lstStyle/>
          <a:p>
            <a:r>
              <a:rPr lang="en-US" sz="2400" dirty="0"/>
              <a:t>Interesting events swamped by mountain of uninteresting background</a:t>
            </a:r>
          </a:p>
          <a:p>
            <a:r>
              <a:rPr lang="en-US" sz="2400" dirty="0"/>
              <a:t>Multiple interactions within same proton bunch crossing obfuscate the single “hard scatter” with “</a:t>
            </a:r>
            <a:r>
              <a:rPr lang="en-US" sz="2400" i="1" dirty="0"/>
              <a:t>pile-up</a:t>
            </a:r>
            <a:r>
              <a:rPr lang="en-US" sz="2400" dirty="0"/>
              <a:t>” events</a:t>
            </a:r>
          </a:p>
          <a:p>
            <a:endParaRPr lang="en-US" sz="2400" dirty="0"/>
          </a:p>
        </p:txBody>
      </p:sp>
      <p:pic>
        <p:nvPicPr>
          <p:cNvPr id="265595" name="Picture 379">
            <a:extLst>
              <a:ext uri="{FF2B5EF4-FFF2-40B4-BE49-F238E27FC236}">
                <a16:creationId xmlns:a16="http://schemas.microsoft.com/office/drawing/2014/main" id="{DC994E18-FE08-403D-9850-48B93D3FA58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p:blipFill>
        <p:spPr bwMode="auto">
          <a:xfrm>
            <a:off x="82737" y="3706407"/>
            <a:ext cx="3830028" cy="287252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picture containing text&#10;&#10;Description automatically generated">
            <a:extLst>
              <a:ext uri="{FF2B5EF4-FFF2-40B4-BE49-F238E27FC236}">
                <a16:creationId xmlns:a16="http://schemas.microsoft.com/office/drawing/2014/main" id="{C1EF54DC-2C7E-4123-9C75-D90FB7ABCF6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37693" y="4407751"/>
            <a:ext cx="4726532" cy="2032225"/>
          </a:xfrm>
          <a:prstGeom prst="rect">
            <a:avLst/>
          </a:prstGeom>
        </p:spPr>
      </p:pic>
    </p:spTree>
    <p:custDataLst>
      <p:tags r:id="rId1"/>
    </p:custDataLst>
    <p:extLst>
      <p:ext uri="{BB962C8B-B14F-4D97-AF65-F5344CB8AC3E}">
        <p14:creationId xmlns:p14="http://schemas.microsoft.com/office/powerpoint/2010/main" val="3446617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559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34DB5-B569-409D-8325-89587E248924}"/>
              </a:ext>
            </a:extLst>
          </p:cNvPr>
          <p:cNvSpPr>
            <a:spLocks noGrp="1"/>
          </p:cNvSpPr>
          <p:nvPr>
            <p:ph type="title"/>
          </p:nvPr>
        </p:nvSpPr>
        <p:spPr/>
        <p:txBody>
          <a:bodyPr/>
          <a:lstStyle/>
          <a:p>
            <a:r>
              <a:rPr lang="en-US" dirty="0"/>
              <a:t>Questionable Detector Analogies</a:t>
            </a:r>
          </a:p>
        </p:txBody>
      </p:sp>
      <p:sp>
        <p:nvSpPr>
          <p:cNvPr id="4" name="Date Placeholder 3">
            <a:extLst>
              <a:ext uri="{FF2B5EF4-FFF2-40B4-BE49-F238E27FC236}">
                <a16:creationId xmlns:a16="http://schemas.microsoft.com/office/drawing/2014/main" id="{15B13B86-F6DA-4344-B706-8523AADF764F}"/>
              </a:ext>
            </a:extLst>
          </p:cNvPr>
          <p:cNvSpPr>
            <a:spLocks noGrp="1"/>
          </p:cNvSpPr>
          <p:nvPr>
            <p:ph type="dt" sz="half" idx="10"/>
          </p:nvPr>
        </p:nvSpPr>
        <p:spPr/>
        <p:txBody>
          <a:bodyPr/>
          <a:lstStyle/>
          <a:p>
            <a:r>
              <a:rPr lang="en-US"/>
              <a:t>May 27, 2025</a:t>
            </a:r>
            <a:endParaRPr lang="en-US" dirty="0"/>
          </a:p>
        </p:txBody>
      </p:sp>
      <p:sp>
        <p:nvSpPr>
          <p:cNvPr id="5" name="Slide Number Placeholder 4">
            <a:extLst>
              <a:ext uri="{FF2B5EF4-FFF2-40B4-BE49-F238E27FC236}">
                <a16:creationId xmlns:a16="http://schemas.microsoft.com/office/drawing/2014/main" id="{1B74F9AD-3506-428E-95C0-0C8AB4FBC4BE}"/>
              </a:ext>
            </a:extLst>
          </p:cNvPr>
          <p:cNvSpPr>
            <a:spLocks noGrp="1"/>
          </p:cNvSpPr>
          <p:nvPr>
            <p:ph type="sldNum" sz="quarter" idx="11"/>
          </p:nvPr>
        </p:nvSpPr>
        <p:spPr/>
        <p:txBody>
          <a:bodyPr/>
          <a:lstStyle/>
          <a:p>
            <a:fld id="{8A7F0B31-3059-45DE-9B5A-A019F848CFB0}" type="slidenum">
              <a:rPr lang="en-US" smtClean="0"/>
              <a:pPr/>
              <a:t>25</a:t>
            </a:fld>
            <a:endParaRPr lang="en-US" dirty="0"/>
          </a:p>
        </p:txBody>
      </p:sp>
      <p:sp>
        <p:nvSpPr>
          <p:cNvPr id="6" name="Footer Placeholder 5">
            <a:extLst>
              <a:ext uri="{FF2B5EF4-FFF2-40B4-BE49-F238E27FC236}">
                <a16:creationId xmlns:a16="http://schemas.microsoft.com/office/drawing/2014/main" id="{03769C67-82BB-47D2-8DA1-B6F27FE85265}"/>
              </a:ext>
            </a:extLst>
          </p:cNvPr>
          <p:cNvSpPr>
            <a:spLocks noGrp="1"/>
          </p:cNvSpPr>
          <p:nvPr>
            <p:ph type="ftr" sz="quarter" idx="12"/>
          </p:nvPr>
        </p:nvSpPr>
        <p:spPr/>
        <p:txBody>
          <a:bodyPr/>
          <a:lstStyle/>
          <a:p>
            <a:r>
              <a:rPr lang="en-US"/>
              <a:t>PURSUE - FNAL   CMS and the LHC</a:t>
            </a:r>
            <a:endParaRPr lang="en-US" dirty="0"/>
          </a:p>
        </p:txBody>
      </p:sp>
      <p:pic>
        <p:nvPicPr>
          <p:cNvPr id="7" name="Picture 6">
            <a:extLst>
              <a:ext uri="{FF2B5EF4-FFF2-40B4-BE49-F238E27FC236}">
                <a16:creationId xmlns:a16="http://schemas.microsoft.com/office/drawing/2014/main" id="{1177D38E-309C-4679-A54F-63E383FDB0A9}"/>
              </a:ext>
            </a:extLst>
          </p:cNvPr>
          <p:cNvPicPr>
            <a:picLocks noChangeAspect="1"/>
          </p:cNvPicPr>
          <p:nvPr/>
        </p:nvPicPr>
        <p:blipFill>
          <a:blip r:embed="rId2"/>
          <a:stretch>
            <a:fillRect/>
          </a:stretch>
        </p:blipFill>
        <p:spPr>
          <a:xfrm>
            <a:off x="5705475" y="1907136"/>
            <a:ext cx="3035014" cy="4046684"/>
          </a:xfrm>
          <a:prstGeom prst="rect">
            <a:avLst/>
          </a:prstGeom>
        </p:spPr>
      </p:pic>
      <p:pic>
        <p:nvPicPr>
          <p:cNvPr id="8" name="Picture 7">
            <a:extLst>
              <a:ext uri="{FF2B5EF4-FFF2-40B4-BE49-F238E27FC236}">
                <a16:creationId xmlns:a16="http://schemas.microsoft.com/office/drawing/2014/main" id="{983F6EB1-FE3B-45A2-AAA8-36623CF83DA9}"/>
              </a:ext>
            </a:extLst>
          </p:cNvPr>
          <p:cNvPicPr>
            <a:picLocks noChangeAspect="1"/>
          </p:cNvPicPr>
          <p:nvPr/>
        </p:nvPicPr>
        <p:blipFill>
          <a:blip r:embed="rId3"/>
          <a:stretch>
            <a:fillRect/>
          </a:stretch>
        </p:blipFill>
        <p:spPr>
          <a:xfrm>
            <a:off x="487212" y="991453"/>
            <a:ext cx="4323105" cy="2507401"/>
          </a:xfrm>
          <a:prstGeom prst="rect">
            <a:avLst/>
          </a:prstGeom>
        </p:spPr>
      </p:pic>
      <p:pic>
        <p:nvPicPr>
          <p:cNvPr id="9" name="Picture 8">
            <a:extLst>
              <a:ext uri="{FF2B5EF4-FFF2-40B4-BE49-F238E27FC236}">
                <a16:creationId xmlns:a16="http://schemas.microsoft.com/office/drawing/2014/main" id="{B5CC25EB-EE0D-48E0-A730-EAC684E883D7}"/>
              </a:ext>
            </a:extLst>
          </p:cNvPr>
          <p:cNvPicPr>
            <a:picLocks noChangeAspect="1"/>
          </p:cNvPicPr>
          <p:nvPr/>
        </p:nvPicPr>
        <p:blipFill>
          <a:blip r:embed="rId4"/>
          <a:stretch>
            <a:fillRect/>
          </a:stretch>
        </p:blipFill>
        <p:spPr>
          <a:xfrm>
            <a:off x="403511" y="3759579"/>
            <a:ext cx="4406806" cy="2560711"/>
          </a:xfrm>
          <a:prstGeom prst="rect">
            <a:avLst/>
          </a:prstGeom>
        </p:spPr>
      </p:pic>
      <p:sp>
        <p:nvSpPr>
          <p:cNvPr id="3" name="TextBox 2">
            <a:extLst>
              <a:ext uri="{FF2B5EF4-FFF2-40B4-BE49-F238E27FC236}">
                <a16:creationId xmlns:a16="http://schemas.microsoft.com/office/drawing/2014/main" id="{1919C388-ACE0-49CA-A431-1CB7ADF1D014}"/>
              </a:ext>
            </a:extLst>
          </p:cNvPr>
          <p:cNvSpPr txBox="1"/>
          <p:nvPr/>
        </p:nvSpPr>
        <p:spPr>
          <a:xfrm>
            <a:off x="3542805" y="3167028"/>
            <a:ext cx="825995" cy="307777"/>
          </a:xfrm>
          <a:prstGeom prst="rect">
            <a:avLst/>
          </a:prstGeom>
          <a:noFill/>
        </p:spPr>
        <p:txBody>
          <a:bodyPr wrap="none" rtlCol="0">
            <a:spAutoFit/>
          </a:bodyPr>
          <a:lstStyle/>
          <a:p>
            <a:r>
              <a:rPr lang="en-US" dirty="0"/>
              <a:t>Tracking</a:t>
            </a:r>
          </a:p>
        </p:txBody>
      </p:sp>
      <p:sp>
        <p:nvSpPr>
          <p:cNvPr id="10" name="TextBox 9">
            <a:extLst>
              <a:ext uri="{FF2B5EF4-FFF2-40B4-BE49-F238E27FC236}">
                <a16:creationId xmlns:a16="http://schemas.microsoft.com/office/drawing/2014/main" id="{B4C78D7A-7280-4D90-A4E2-54B95C903B67}"/>
              </a:ext>
            </a:extLst>
          </p:cNvPr>
          <p:cNvSpPr txBox="1"/>
          <p:nvPr/>
        </p:nvSpPr>
        <p:spPr>
          <a:xfrm>
            <a:off x="3469309" y="5920388"/>
            <a:ext cx="1051891" cy="307777"/>
          </a:xfrm>
          <a:prstGeom prst="rect">
            <a:avLst/>
          </a:prstGeom>
          <a:noFill/>
        </p:spPr>
        <p:txBody>
          <a:bodyPr wrap="none" rtlCol="0">
            <a:spAutoFit/>
          </a:bodyPr>
          <a:lstStyle/>
          <a:p>
            <a:r>
              <a:rPr lang="en-US" dirty="0"/>
              <a:t>Calorimetry</a:t>
            </a:r>
          </a:p>
        </p:txBody>
      </p:sp>
      <p:sp>
        <p:nvSpPr>
          <p:cNvPr id="11" name="TextBox 10">
            <a:extLst>
              <a:ext uri="{FF2B5EF4-FFF2-40B4-BE49-F238E27FC236}">
                <a16:creationId xmlns:a16="http://schemas.microsoft.com/office/drawing/2014/main" id="{C02C8AAC-F309-46CC-B807-990346FFCD08}"/>
              </a:ext>
            </a:extLst>
          </p:cNvPr>
          <p:cNvSpPr txBox="1"/>
          <p:nvPr/>
        </p:nvSpPr>
        <p:spPr>
          <a:xfrm>
            <a:off x="6464601" y="5646043"/>
            <a:ext cx="1516762" cy="307777"/>
          </a:xfrm>
          <a:prstGeom prst="rect">
            <a:avLst/>
          </a:prstGeom>
          <a:noFill/>
        </p:spPr>
        <p:txBody>
          <a:bodyPr wrap="none" rtlCol="0">
            <a:spAutoFit/>
          </a:bodyPr>
          <a:lstStyle/>
          <a:p>
            <a:r>
              <a:rPr lang="en-US" dirty="0"/>
              <a:t>Muons/Particle ID</a:t>
            </a:r>
          </a:p>
        </p:txBody>
      </p:sp>
    </p:spTree>
    <p:extLst>
      <p:ext uri="{BB962C8B-B14F-4D97-AF65-F5344CB8AC3E}">
        <p14:creationId xmlns:p14="http://schemas.microsoft.com/office/powerpoint/2010/main" val="2082641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34DB5-B569-409D-8325-89587E248924}"/>
              </a:ext>
            </a:extLst>
          </p:cNvPr>
          <p:cNvSpPr>
            <a:spLocks noGrp="1"/>
          </p:cNvSpPr>
          <p:nvPr>
            <p:ph type="title"/>
          </p:nvPr>
        </p:nvSpPr>
        <p:spPr>
          <a:xfrm>
            <a:off x="661901" y="88293"/>
            <a:ext cx="7709308" cy="872366"/>
          </a:xfrm>
        </p:spPr>
        <p:txBody>
          <a:bodyPr/>
          <a:lstStyle/>
          <a:p>
            <a:r>
              <a:rPr lang="en-US" dirty="0"/>
              <a:t>Questionable Detector Analogies</a:t>
            </a:r>
          </a:p>
        </p:txBody>
      </p:sp>
      <p:sp>
        <p:nvSpPr>
          <p:cNvPr id="4" name="Date Placeholder 3">
            <a:extLst>
              <a:ext uri="{FF2B5EF4-FFF2-40B4-BE49-F238E27FC236}">
                <a16:creationId xmlns:a16="http://schemas.microsoft.com/office/drawing/2014/main" id="{15B13B86-F6DA-4344-B706-8523AADF764F}"/>
              </a:ext>
            </a:extLst>
          </p:cNvPr>
          <p:cNvSpPr>
            <a:spLocks noGrp="1"/>
          </p:cNvSpPr>
          <p:nvPr>
            <p:ph type="dt" sz="half" idx="10"/>
          </p:nvPr>
        </p:nvSpPr>
        <p:spPr/>
        <p:txBody>
          <a:bodyPr/>
          <a:lstStyle/>
          <a:p>
            <a:r>
              <a:rPr lang="en-US"/>
              <a:t>May 27, 2025</a:t>
            </a:r>
            <a:endParaRPr lang="en-US" dirty="0"/>
          </a:p>
        </p:txBody>
      </p:sp>
      <p:sp>
        <p:nvSpPr>
          <p:cNvPr id="5" name="Slide Number Placeholder 4">
            <a:extLst>
              <a:ext uri="{FF2B5EF4-FFF2-40B4-BE49-F238E27FC236}">
                <a16:creationId xmlns:a16="http://schemas.microsoft.com/office/drawing/2014/main" id="{1B74F9AD-3506-428E-95C0-0C8AB4FBC4BE}"/>
              </a:ext>
            </a:extLst>
          </p:cNvPr>
          <p:cNvSpPr>
            <a:spLocks noGrp="1"/>
          </p:cNvSpPr>
          <p:nvPr>
            <p:ph type="sldNum" sz="quarter" idx="11"/>
          </p:nvPr>
        </p:nvSpPr>
        <p:spPr/>
        <p:txBody>
          <a:bodyPr/>
          <a:lstStyle/>
          <a:p>
            <a:fld id="{8A7F0B31-3059-45DE-9B5A-A019F848CFB0}" type="slidenum">
              <a:rPr lang="en-US" smtClean="0"/>
              <a:pPr/>
              <a:t>26</a:t>
            </a:fld>
            <a:endParaRPr lang="en-US" dirty="0"/>
          </a:p>
        </p:txBody>
      </p:sp>
      <p:sp>
        <p:nvSpPr>
          <p:cNvPr id="6" name="Footer Placeholder 5">
            <a:extLst>
              <a:ext uri="{FF2B5EF4-FFF2-40B4-BE49-F238E27FC236}">
                <a16:creationId xmlns:a16="http://schemas.microsoft.com/office/drawing/2014/main" id="{03769C67-82BB-47D2-8DA1-B6F27FE85265}"/>
              </a:ext>
            </a:extLst>
          </p:cNvPr>
          <p:cNvSpPr>
            <a:spLocks noGrp="1"/>
          </p:cNvSpPr>
          <p:nvPr>
            <p:ph type="ftr" sz="quarter" idx="12"/>
          </p:nvPr>
        </p:nvSpPr>
        <p:spPr/>
        <p:txBody>
          <a:bodyPr/>
          <a:lstStyle/>
          <a:p>
            <a:r>
              <a:rPr lang="en-US"/>
              <a:t>PURSUE - FNAL   CMS and the LHC</a:t>
            </a:r>
            <a:endParaRPr lang="en-US" dirty="0"/>
          </a:p>
        </p:txBody>
      </p:sp>
      <p:pic>
        <p:nvPicPr>
          <p:cNvPr id="7" name="Picture 6">
            <a:extLst>
              <a:ext uri="{FF2B5EF4-FFF2-40B4-BE49-F238E27FC236}">
                <a16:creationId xmlns:a16="http://schemas.microsoft.com/office/drawing/2014/main" id="{1177D38E-309C-4679-A54F-63E383FDB0A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921207" y="1848869"/>
            <a:ext cx="4215591" cy="3160262"/>
          </a:xfrm>
          <a:prstGeom prst="rect">
            <a:avLst/>
          </a:prstGeom>
        </p:spPr>
      </p:pic>
      <p:pic>
        <p:nvPicPr>
          <p:cNvPr id="8" name="Picture 7">
            <a:extLst>
              <a:ext uri="{FF2B5EF4-FFF2-40B4-BE49-F238E27FC236}">
                <a16:creationId xmlns:a16="http://schemas.microsoft.com/office/drawing/2014/main" id="{983F6EB1-FE3B-45A2-AAA8-36623CF83DA9}"/>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50863" y="817138"/>
            <a:ext cx="3795799" cy="2846850"/>
          </a:xfrm>
          <a:prstGeom prst="rect">
            <a:avLst/>
          </a:prstGeom>
        </p:spPr>
      </p:pic>
      <p:pic>
        <p:nvPicPr>
          <p:cNvPr id="9" name="Picture 8">
            <a:extLst>
              <a:ext uri="{FF2B5EF4-FFF2-40B4-BE49-F238E27FC236}">
                <a16:creationId xmlns:a16="http://schemas.microsoft.com/office/drawing/2014/main" id="{B5CC25EB-EE0D-48E0-A730-EAC684E883D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87211" y="3663988"/>
            <a:ext cx="4323105" cy="3079670"/>
          </a:xfrm>
          <a:prstGeom prst="rect">
            <a:avLst/>
          </a:prstGeom>
        </p:spPr>
      </p:pic>
    </p:spTree>
    <p:extLst>
      <p:ext uri="{BB962C8B-B14F-4D97-AF65-F5344CB8AC3E}">
        <p14:creationId xmlns:p14="http://schemas.microsoft.com/office/powerpoint/2010/main" val="7004443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a:t>CMS</a:t>
            </a:r>
          </a:p>
        </p:txBody>
      </p:sp>
      <p:sp>
        <p:nvSpPr>
          <p:cNvPr id="4" name="Date Placeholder 3"/>
          <p:cNvSpPr>
            <a:spLocks noGrp="1"/>
          </p:cNvSpPr>
          <p:nvPr>
            <p:ph type="dt" sz="half" idx="10"/>
          </p:nvPr>
        </p:nvSpPr>
        <p:spPr/>
        <p:txBody>
          <a:bodyPr/>
          <a:lstStyle/>
          <a:p>
            <a:r>
              <a:rPr lang="en-US"/>
              <a:t>May 27, 2025</a:t>
            </a:r>
            <a:endParaRPr lang="en-US" dirty="0"/>
          </a:p>
        </p:txBody>
      </p:sp>
      <p:sp>
        <p:nvSpPr>
          <p:cNvPr id="5" name="Slide Number Placeholder 4"/>
          <p:cNvSpPr>
            <a:spLocks noGrp="1"/>
          </p:cNvSpPr>
          <p:nvPr>
            <p:ph type="sldNum" sz="quarter" idx="11"/>
          </p:nvPr>
        </p:nvSpPr>
        <p:spPr/>
        <p:txBody>
          <a:bodyPr/>
          <a:lstStyle/>
          <a:p>
            <a:fld id="{8A7F0B31-3059-45DE-9B5A-A019F848CFB0}" type="slidenum">
              <a:rPr lang="en-US" smtClean="0"/>
              <a:pPr/>
              <a:t>27</a:t>
            </a:fld>
            <a:endParaRPr lang="en-US" dirty="0"/>
          </a:p>
        </p:txBody>
      </p:sp>
      <p:sp>
        <p:nvSpPr>
          <p:cNvPr id="6" name="Footer Placeholder 5"/>
          <p:cNvSpPr>
            <a:spLocks noGrp="1"/>
          </p:cNvSpPr>
          <p:nvPr>
            <p:ph type="ftr" sz="quarter" idx="12"/>
          </p:nvPr>
        </p:nvSpPr>
        <p:spPr/>
        <p:txBody>
          <a:bodyPr/>
          <a:lstStyle/>
          <a:p>
            <a:r>
              <a:rPr lang="en-US"/>
              <a:t>PURSUE - FNAL   CMS and the LHC</a:t>
            </a:r>
            <a:endParaRPr lang="en-US" dirty="0"/>
          </a:p>
        </p:txBody>
      </p:sp>
      <p:pic>
        <p:nvPicPr>
          <p:cNvPr id="7" name="Picture 5" descr="myphotobook-12.jpg"/>
          <p:cNvPicPr>
            <a:picLocks noChangeAspect="1"/>
          </p:cNvPicPr>
          <p:nvPr/>
        </p:nvPicPr>
        <p:blipFill>
          <a:blip r:embed="rId2" cstate="print">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9359" y="965936"/>
            <a:ext cx="8997795" cy="5252906"/>
          </a:xfrm>
          <a:prstGeom prst="rect">
            <a:avLst/>
          </a:prstGeom>
          <a:noFill/>
          <a:ln w="9525">
            <a:noFill/>
            <a:miter lim="800000"/>
            <a:headEnd/>
            <a:tailEnd/>
          </a:ln>
        </p:spPr>
      </p:pic>
      <p:sp>
        <p:nvSpPr>
          <p:cNvPr id="8" name="Rectangle 36"/>
          <p:cNvSpPr>
            <a:spLocks noChangeArrowheads="1"/>
          </p:cNvSpPr>
          <p:nvPr/>
        </p:nvSpPr>
        <p:spPr bwMode="auto">
          <a:xfrm>
            <a:off x="4419313" y="1520166"/>
            <a:ext cx="1647879" cy="279093"/>
          </a:xfrm>
          <a:prstGeom prst="rect">
            <a:avLst/>
          </a:prstGeom>
          <a:noFill/>
          <a:ln w="9525">
            <a:solidFill>
              <a:srgbClr val="FFFFFF"/>
            </a:solidFill>
            <a:miter lim="800000"/>
            <a:headEnd/>
            <a:tailEnd/>
          </a:ln>
        </p:spPr>
        <p:txBody>
          <a:bodyPr wrap="square" lIns="0" tIns="0" rIns="0" bIns="0">
            <a:spAutoFit/>
          </a:bodyPr>
          <a:lstStyle/>
          <a:p>
            <a:pPr algn="ctr" defTabSz="820583" fontAlgn="auto">
              <a:spcBef>
                <a:spcPts val="0"/>
              </a:spcBef>
              <a:spcAft>
                <a:spcPts val="0"/>
              </a:spcAft>
            </a:pPr>
            <a:r>
              <a:rPr lang="en-US" sz="1800" dirty="0">
                <a:solidFill>
                  <a:prstClr val="white"/>
                </a:solidFill>
                <a:latin typeface="Arial" pitchFamily="34" charset="0"/>
                <a:ea typeface="ＭＳ Ｐゴシック" charset="-128"/>
                <a:cs typeface="Arial" pitchFamily="34" charset="0"/>
              </a:rPr>
              <a:t>3.8T Solenoid</a:t>
            </a:r>
            <a:endParaRPr lang="en-US" sz="2900" dirty="0">
              <a:solidFill>
                <a:prstClr val="white"/>
              </a:solidFill>
              <a:latin typeface="Arial" pitchFamily="34" charset="0"/>
              <a:ea typeface="ＭＳ Ｐゴシック" charset="-128"/>
              <a:cs typeface="Arial" pitchFamily="34" charset="0"/>
            </a:endParaRPr>
          </a:p>
        </p:txBody>
      </p:sp>
      <p:cxnSp>
        <p:nvCxnSpPr>
          <p:cNvPr id="9" name="Straight Arrow Connector 8"/>
          <p:cNvCxnSpPr>
            <a:stCxn id="8" idx="2"/>
          </p:cNvCxnSpPr>
          <p:nvPr/>
        </p:nvCxnSpPr>
        <p:spPr bwMode="auto">
          <a:xfrm rot="5400000">
            <a:off x="4308595" y="1760173"/>
            <a:ext cx="895579" cy="973743"/>
          </a:xfrm>
          <a:prstGeom prst="straightConnector1">
            <a:avLst/>
          </a:prstGeom>
          <a:solidFill>
            <a:schemeClr val="accent1"/>
          </a:solidFill>
          <a:ln w="28575" cap="flat" cmpd="sng" algn="ctr">
            <a:solidFill>
              <a:schemeClr val="bg1">
                <a:lumMod val="85000"/>
              </a:schemeClr>
            </a:solidFill>
            <a:prstDash val="solid"/>
            <a:round/>
            <a:headEnd type="none" w="med" len="med"/>
            <a:tailEnd type="arrow"/>
          </a:ln>
          <a:effectLst>
            <a:outerShdw blurRad="50800" dist="38100" dir="2700000" algn="tl" rotWithShape="0">
              <a:srgbClr val="000000">
                <a:alpha val="50000"/>
              </a:srgbClr>
            </a:outerShdw>
          </a:effectLst>
        </p:spPr>
      </p:cxnSp>
      <p:sp>
        <p:nvSpPr>
          <p:cNvPr id="10" name="Rectangle 22"/>
          <p:cNvSpPr>
            <a:spLocks noChangeArrowheads="1"/>
          </p:cNvSpPr>
          <p:nvPr/>
        </p:nvSpPr>
        <p:spPr bwMode="auto">
          <a:xfrm>
            <a:off x="3220856" y="552793"/>
            <a:ext cx="491616" cy="251183"/>
          </a:xfrm>
          <a:prstGeom prst="rect">
            <a:avLst/>
          </a:prstGeom>
          <a:noFill/>
          <a:ln w="9525">
            <a:noFill/>
            <a:miter lim="800000"/>
            <a:headEnd/>
            <a:tailEnd/>
          </a:ln>
        </p:spPr>
        <p:txBody>
          <a:bodyPr wrap="none" lIns="0" tIns="0" rIns="0" bIns="0">
            <a:spAutoFit/>
          </a:bodyPr>
          <a:lstStyle/>
          <a:p>
            <a:pPr defTabSz="820583" fontAlgn="auto">
              <a:spcBef>
                <a:spcPts val="0"/>
              </a:spcBef>
              <a:spcAft>
                <a:spcPts val="0"/>
              </a:spcAft>
            </a:pPr>
            <a:r>
              <a:rPr lang="en-US" sz="1600" b="1" dirty="0">
                <a:solidFill>
                  <a:srgbClr val="92D050"/>
                </a:solidFill>
                <a:latin typeface="Corbel"/>
                <a:ea typeface="ＭＳ Ｐゴシック" charset="-128"/>
              </a:rPr>
              <a:t>ECAL</a:t>
            </a:r>
            <a:endParaRPr lang="en-US" sz="3200" dirty="0">
              <a:solidFill>
                <a:srgbClr val="92D050"/>
              </a:solidFill>
              <a:latin typeface="Times" pitchFamily="18" charset="0"/>
              <a:ea typeface="ＭＳ Ｐゴシック" charset="-128"/>
            </a:endParaRPr>
          </a:p>
        </p:txBody>
      </p:sp>
      <p:sp>
        <p:nvSpPr>
          <p:cNvPr id="11" name="Rectangle 23"/>
          <p:cNvSpPr>
            <a:spLocks noChangeArrowheads="1"/>
          </p:cNvSpPr>
          <p:nvPr/>
        </p:nvSpPr>
        <p:spPr bwMode="auto">
          <a:xfrm>
            <a:off x="3813070" y="411140"/>
            <a:ext cx="1311978" cy="446548"/>
          </a:xfrm>
          <a:prstGeom prst="rect">
            <a:avLst/>
          </a:prstGeom>
          <a:noFill/>
          <a:ln w="9525">
            <a:noFill/>
            <a:miter lim="800000"/>
            <a:headEnd/>
            <a:tailEnd/>
          </a:ln>
        </p:spPr>
        <p:txBody>
          <a:bodyPr wrap="none" lIns="0" tIns="0" rIns="0" bIns="0">
            <a:spAutoFit/>
          </a:bodyPr>
          <a:lstStyle/>
          <a:p>
            <a:pPr defTabSz="820583" fontAlgn="auto">
              <a:spcBef>
                <a:spcPts val="0"/>
              </a:spcBef>
              <a:spcAft>
                <a:spcPts val="0"/>
              </a:spcAft>
            </a:pPr>
            <a:r>
              <a:rPr lang="en-US" dirty="0">
                <a:solidFill>
                  <a:srgbClr val="CCCCFF"/>
                </a:solidFill>
                <a:latin typeface="Arial" pitchFamily="34" charset="0"/>
                <a:ea typeface="ＭＳ Ｐゴシック" charset="-128"/>
                <a:cs typeface="Arial" pitchFamily="34" charset="0"/>
              </a:rPr>
              <a:t>76k scintillating </a:t>
            </a:r>
          </a:p>
          <a:p>
            <a:pPr defTabSz="820583" fontAlgn="auto">
              <a:spcBef>
                <a:spcPts val="0"/>
              </a:spcBef>
              <a:spcAft>
                <a:spcPts val="0"/>
              </a:spcAft>
            </a:pPr>
            <a:r>
              <a:rPr lang="en-US" dirty="0">
                <a:solidFill>
                  <a:srgbClr val="CCCCFF"/>
                </a:solidFill>
                <a:latin typeface="Arial" pitchFamily="34" charset="0"/>
                <a:ea typeface="ＭＳ Ｐゴシック" charset="-128"/>
                <a:cs typeface="Arial" pitchFamily="34" charset="0"/>
              </a:rPr>
              <a:t>PbWO</a:t>
            </a:r>
            <a:r>
              <a:rPr lang="en-US" baseline="-25000" dirty="0">
                <a:solidFill>
                  <a:srgbClr val="CCCCFF"/>
                </a:solidFill>
                <a:latin typeface="Arial" pitchFamily="34" charset="0"/>
                <a:ea typeface="ＭＳ Ｐゴシック" charset="-128"/>
                <a:cs typeface="Arial" pitchFamily="34" charset="0"/>
              </a:rPr>
              <a:t>4</a:t>
            </a:r>
            <a:r>
              <a:rPr lang="en-US" dirty="0">
                <a:solidFill>
                  <a:srgbClr val="CCCCFF"/>
                </a:solidFill>
                <a:latin typeface="Arial" pitchFamily="34" charset="0"/>
                <a:ea typeface="ＭＳ Ｐゴシック" charset="-128"/>
                <a:cs typeface="Arial" pitchFamily="34" charset="0"/>
              </a:rPr>
              <a:t> crystals</a:t>
            </a:r>
            <a:endParaRPr lang="en-US" sz="2900" dirty="0">
              <a:solidFill>
                <a:srgbClr val="CCCCFF"/>
              </a:solidFill>
              <a:latin typeface="Arial" pitchFamily="34" charset="0"/>
              <a:ea typeface="ＭＳ Ｐゴシック" charset="-128"/>
              <a:cs typeface="Arial" pitchFamily="34" charset="0"/>
            </a:endParaRPr>
          </a:p>
        </p:txBody>
      </p:sp>
      <p:cxnSp>
        <p:nvCxnSpPr>
          <p:cNvPr id="12" name="Straight Arrow Connector 11"/>
          <p:cNvCxnSpPr/>
          <p:nvPr/>
        </p:nvCxnSpPr>
        <p:spPr bwMode="auto">
          <a:xfrm>
            <a:off x="3514145" y="824030"/>
            <a:ext cx="128711" cy="2029055"/>
          </a:xfrm>
          <a:prstGeom prst="straightConnector1">
            <a:avLst/>
          </a:prstGeom>
          <a:solidFill>
            <a:schemeClr val="accent1"/>
          </a:solidFill>
          <a:ln w="28575" cap="flat" cmpd="sng" algn="ctr">
            <a:solidFill>
              <a:srgbClr val="92D050"/>
            </a:solidFill>
            <a:prstDash val="solid"/>
            <a:round/>
            <a:headEnd type="none" w="med" len="med"/>
            <a:tailEnd type="arrow"/>
          </a:ln>
          <a:effectLst>
            <a:outerShdw blurRad="50800" dist="38100" dir="2700000" algn="tl" rotWithShape="0">
              <a:srgbClr val="000000">
                <a:alpha val="50000"/>
              </a:srgbClr>
            </a:outerShdw>
          </a:effectLst>
        </p:spPr>
      </p:cxnSp>
      <p:sp>
        <p:nvSpPr>
          <p:cNvPr id="13" name="Rectangle 44"/>
          <p:cNvSpPr>
            <a:spLocks noChangeArrowheads="1"/>
          </p:cNvSpPr>
          <p:nvPr/>
        </p:nvSpPr>
        <p:spPr bwMode="auto">
          <a:xfrm>
            <a:off x="3820085" y="1060343"/>
            <a:ext cx="461265" cy="223273"/>
          </a:xfrm>
          <a:prstGeom prst="rect">
            <a:avLst/>
          </a:prstGeom>
          <a:noFill/>
          <a:ln w="9525">
            <a:noFill/>
            <a:miter lim="800000"/>
            <a:headEnd/>
            <a:tailEnd/>
          </a:ln>
        </p:spPr>
        <p:txBody>
          <a:bodyPr wrap="none" lIns="0" tIns="0" rIns="0" bIns="0">
            <a:spAutoFit/>
          </a:bodyPr>
          <a:lstStyle/>
          <a:p>
            <a:pPr defTabSz="820583" fontAlgn="auto">
              <a:spcBef>
                <a:spcPts val="0"/>
              </a:spcBef>
              <a:spcAft>
                <a:spcPts val="0"/>
              </a:spcAft>
            </a:pPr>
            <a:r>
              <a:rPr lang="en-US" b="1" dirty="0">
                <a:solidFill>
                  <a:srgbClr val="FFC000"/>
                </a:solidFill>
                <a:latin typeface="Corbel"/>
                <a:ea typeface="ＭＳ Ｐゴシック" charset="-128"/>
              </a:rPr>
              <a:t>HCAL</a:t>
            </a:r>
            <a:endParaRPr lang="en-US" sz="2900" dirty="0">
              <a:solidFill>
                <a:srgbClr val="FFC000"/>
              </a:solidFill>
              <a:latin typeface="Times" pitchFamily="18" charset="0"/>
              <a:ea typeface="ＭＳ Ｐゴシック" charset="-128"/>
            </a:endParaRPr>
          </a:p>
        </p:txBody>
      </p:sp>
      <p:sp>
        <p:nvSpPr>
          <p:cNvPr id="14" name="Rectangle 45"/>
          <p:cNvSpPr>
            <a:spLocks noChangeArrowheads="1"/>
          </p:cNvSpPr>
          <p:nvPr/>
        </p:nvSpPr>
        <p:spPr bwMode="auto">
          <a:xfrm>
            <a:off x="4309930" y="983210"/>
            <a:ext cx="1466747" cy="430887"/>
          </a:xfrm>
          <a:prstGeom prst="rect">
            <a:avLst/>
          </a:prstGeom>
          <a:noFill/>
          <a:ln w="9525">
            <a:noFill/>
            <a:miter lim="800000"/>
            <a:headEnd/>
            <a:tailEnd/>
          </a:ln>
        </p:spPr>
        <p:txBody>
          <a:bodyPr wrap="none" lIns="0" tIns="0" rIns="0" bIns="0">
            <a:spAutoFit/>
          </a:bodyPr>
          <a:lstStyle/>
          <a:p>
            <a:pPr defTabSz="820583" fontAlgn="auto">
              <a:spcBef>
                <a:spcPts val="0"/>
              </a:spcBef>
              <a:spcAft>
                <a:spcPts val="0"/>
              </a:spcAft>
            </a:pPr>
            <a:r>
              <a:rPr lang="en-US" dirty="0" err="1">
                <a:solidFill>
                  <a:srgbClr val="CCCCFF"/>
                </a:solidFill>
                <a:latin typeface="Arial" pitchFamily="34" charset="0"/>
                <a:ea typeface="ＭＳ Ｐゴシック" charset="-128"/>
                <a:cs typeface="Arial" pitchFamily="34" charset="0"/>
              </a:rPr>
              <a:t>Scintillator</a:t>
            </a:r>
            <a:r>
              <a:rPr lang="en-US" dirty="0">
                <a:solidFill>
                  <a:srgbClr val="CCCCFF"/>
                </a:solidFill>
                <a:latin typeface="Arial" pitchFamily="34" charset="0"/>
                <a:ea typeface="ＭＳ Ｐゴシック" charset="-128"/>
                <a:cs typeface="Arial" pitchFamily="34" charset="0"/>
              </a:rPr>
              <a:t>/brass</a:t>
            </a:r>
          </a:p>
          <a:p>
            <a:pPr defTabSz="820583" fontAlgn="auto">
              <a:spcBef>
                <a:spcPts val="0"/>
              </a:spcBef>
              <a:spcAft>
                <a:spcPts val="0"/>
              </a:spcAft>
            </a:pPr>
            <a:r>
              <a:rPr lang="en-US" dirty="0">
                <a:solidFill>
                  <a:srgbClr val="CCCCFF"/>
                </a:solidFill>
                <a:latin typeface="Arial" pitchFamily="34" charset="0"/>
                <a:ea typeface="ＭＳ Ｐゴシック" charset="-128"/>
                <a:cs typeface="Arial" pitchFamily="34" charset="0"/>
              </a:rPr>
              <a:t>Interleaved ~7k </a:t>
            </a:r>
            <a:r>
              <a:rPr lang="en-US" dirty="0" err="1">
                <a:solidFill>
                  <a:srgbClr val="CCCCFF"/>
                </a:solidFill>
                <a:latin typeface="Arial" pitchFamily="34" charset="0"/>
                <a:ea typeface="ＭＳ Ｐゴシック" charset="-128"/>
                <a:cs typeface="Arial" pitchFamily="34" charset="0"/>
              </a:rPr>
              <a:t>ch</a:t>
            </a:r>
            <a:endParaRPr lang="en-US" sz="2900" dirty="0">
              <a:solidFill>
                <a:srgbClr val="CCCCFF"/>
              </a:solidFill>
              <a:latin typeface="Arial" pitchFamily="34" charset="0"/>
              <a:ea typeface="ＭＳ Ｐゴシック" charset="-128"/>
              <a:cs typeface="Arial" pitchFamily="34" charset="0"/>
            </a:endParaRPr>
          </a:p>
        </p:txBody>
      </p:sp>
      <p:cxnSp>
        <p:nvCxnSpPr>
          <p:cNvPr id="15" name="Straight Arrow Connector 14"/>
          <p:cNvCxnSpPr/>
          <p:nvPr/>
        </p:nvCxnSpPr>
        <p:spPr bwMode="auto">
          <a:xfrm rot="5400000">
            <a:off x="3247268" y="2035505"/>
            <a:ext cx="1520160" cy="74903"/>
          </a:xfrm>
          <a:prstGeom prst="straightConnector1">
            <a:avLst/>
          </a:prstGeom>
          <a:solidFill>
            <a:schemeClr val="accent1"/>
          </a:solidFill>
          <a:ln w="28575" cap="flat" cmpd="sng" algn="ctr">
            <a:solidFill>
              <a:srgbClr val="FFC000"/>
            </a:solidFill>
            <a:prstDash val="solid"/>
            <a:round/>
            <a:headEnd type="none" w="med" len="med"/>
            <a:tailEnd type="arrow"/>
          </a:ln>
          <a:effectLst>
            <a:outerShdw blurRad="50800" dist="38100" dir="2700000" algn="tl" rotWithShape="0">
              <a:srgbClr val="000000">
                <a:alpha val="50000"/>
              </a:srgbClr>
            </a:outerShdw>
          </a:effectLst>
        </p:spPr>
      </p:cxnSp>
      <p:sp>
        <p:nvSpPr>
          <p:cNvPr id="16" name="Rectangle 10"/>
          <p:cNvSpPr>
            <a:spLocks noChangeArrowheads="1"/>
          </p:cNvSpPr>
          <p:nvPr/>
        </p:nvSpPr>
        <p:spPr bwMode="auto">
          <a:xfrm>
            <a:off x="1947494" y="4905976"/>
            <a:ext cx="2322009" cy="893095"/>
          </a:xfrm>
          <a:prstGeom prst="rect">
            <a:avLst/>
          </a:prstGeom>
          <a:noFill/>
          <a:ln w="9525">
            <a:noFill/>
            <a:miter lim="800000"/>
            <a:headEnd/>
            <a:tailEnd/>
          </a:ln>
        </p:spPr>
        <p:txBody>
          <a:bodyPr wrap="square" lIns="0" tIns="0" rIns="0" bIns="0">
            <a:spAutoFit/>
          </a:bodyPr>
          <a:lstStyle/>
          <a:p>
            <a:pPr defTabSz="820583" fontAlgn="auto">
              <a:spcBef>
                <a:spcPts val="0"/>
              </a:spcBef>
              <a:spcAft>
                <a:spcPts val="0"/>
              </a:spcAft>
              <a:buFont typeface="Arial" pitchFamily="34" charset="0"/>
              <a:buChar char="•"/>
            </a:pPr>
            <a:r>
              <a:rPr lang="en-US" dirty="0">
                <a:solidFill>
                  <a:srgbClr val="CCCCFF"/>
                </a:solidFill>
                <a:latin typeface="Helvetica" charset="0"/>
                <a:ea typeface="ＭＳ Ｐゴシック" charset="-128"/>
                <a:cs typeface="+mn-cs"/>
              </a:rPr>
              <a:t> Pixels (100x150 </a:t>
            </a:r>
            <a:r>
              <a:rPr lang="en-US" dirty="0">
                <a:solidFill>
                  <a:srgbClr val="CCCCFF"/>
                </a:solidFill>
                <a:latin typeface="Symbol" pitchFamily="18" charset="2"/>
                <a:ea typeface="ＭＳ Ｐゴシック" charset="-128"/>
                <a:cs typeface="+mn-cs"/>
              </a:rPr>
              <a:t>m</a:t>
            </a:r>
            <a:r>
              <a:rPr lang="en-US" dirty="0">
                <a:solidFill>
                  <a:srgbClr val="CCCCFF"/>
                </a:solidFill>
                <a:latin typeface="Helvetica" charset="0"/>
                <a:ea typeface="ＭＳ Ｐゴシック" charset="-128"/>
                <a:cs typeface="+mn-cs"/>
              </a:rPr>
              <a:t>m</a:t>
            </a:r>
            <a:r>
              <a:rPr lang="en-US" baseline="30000" dirty="0">
                <a:solidFill>
                  <a:srgbClr val="CCCCFF"/>
                </a:solidFill>
                <a:latin typeface="Helvetica" charset="0"/>
                <a:ea typeface="ＭＳ Ｐゴシック" charset="-128"/>
                <a:cs typeface="+mn-cs"/>
              </a:rPr>
              <a:t>2</a:t>
            </a:r>
            <a:r>
              <a:rPr lang="en-US" dirty="0">
                <a:solidFill>
                  <a:srgbClr val="CCCCFF"/>
                </a:solidFill>
                <a:latin typeface="Helvetica" charset="0"/>
                <a:ea typeface="ＭＳ Ｐゴシック" charset="-128"/>
                <a:cs typeface="+mn-cs"/>
              </a:rPr>
              <a:t>) </a:t>
            </a:r>
          </a:p>
          <a:p>
            <a:pPr defTabSz="820583" fontAlgn="auto">
              <a:spcBef>
                <a:spcPts val="0"/>
              </a:spcBef>
              <a:spcAft>
                <a:spcPts val="0"/>
              </a:spcAft>
            </a:pPr>
            <a:r>
              <a:rPr lang="en-US" dirty="0">
                <a:solidFill>
                  <a:srgbClr val="CCCCFF"/>
                </a:solidFill>
                <a:latin typeface="Helvetica" charset="0"/>
                <a:ea typeface="ＭＳ Ｐゴシック" charset="-128"/>
                <a:cs typeface="+mn-cs"/>
              </a:rPr>
              <a:t>    ~ 1 m</a:t>
            </a:r>
            <a:r>
              <a:rPr lang="en-US" baseline="30000" dirty="0">
                <a:solidFill>
                  <a:srgbClr val="CCCCFF"/>
                </a:solidFill>
                <a:latin typeface="Helvetica" charset="0"/>
                <a:ea typeface="ＭＳ Ｐゴシック" charset="-128"/>
                <a:cs typeface="+mn-cs"/>
              </a:rPr>
              <a:t>2</a:t>
            </a:r>
            <a:r>
              <a:rPr lang="en-US" dirty="0">
                <a:solidFill>
                  <a:srgbClr val="CCCCFF"/>
                </a:solidFill>
                <a:latin typeface="Helvetica" charset="0"/>
                <a:ea typeface="ＭＳ Ｐゴシック" charset="-128"/>
                <a:cs typeface="+mn-cs"/>
              </a:rPr>
              <a:t> ~66M </a:t>
            </a:r>
            <a:r>
              <a:rPr lang="en-US" dirty="0" err="1">
                <a:solidFill>
                  <a:srgbClr val="CCCCFF"/>
                </a:solidFill>
                <a:latin typeface="Helvetica" charset="0"/>
                <a:ea typeface="ＭＳ Ｐゴシック" charset="-128"/>
                <a:cs typeface="+mn-cs"/>
              </a:rPr>
              <a:t>ch</a:t>
            </a:r>
            <a:endParaRPr lang="en-US" dirty="0">
              <a:solidFill>
                <a:srgbClr val="CCCCFF"/>
              </a:solidFill>
              <a:latin typeface="Helvetica" charset="0"/>
              <a:ea typeface="ＭＳ Ｐゴシック" charset="-128"/>
              <a:cs typeface="+mn-cs"/>
            </a:endParaRPr>
          </a:p>
          <a:p>
            <a:pPr defTabSz="820583" fontAlgn="auto">
              <a:spcBef>
                <a:spcPts val="0"/>
              </a:spcBef>
              <a:spcAft>
                <a:spcPts val="0"/>
              </a:spcAft>
              <a:buFont typeface="Arial" pitchFamily="34" charset="0"/>
              <a:buChar char="•"/>
            </a:pPr>
            <a:r>
              <a:rPr lang="en-US" dirty="0">
                <a:solidFill>
                  <a:srgbClr val="CCCCFF"/>
                </a:solidFill>
                <a:latin typeface="Helvetica" charset="0"/>
                <a:ea typeface="ＭＳ Ｐゴシック" charset="-128"/>
                <a:cs typeface="+mn-cs"/>
              </a:rPr>
              <a:t>Si Strips (80-180 </a:t>
            </a:r>
            <a:r>
              <a:rPr lang="en-US" dirty="0">
                <a:solidFill>
                  <a:srgbClr val="CCCCFF"/>
                </a:solidFill>
                <a:latin typeface="Symbol" charset="2"/>
                <a:ea typeface="ＭＳ Ｐゴシック" charset="-128"/>
                <a:cs typeface="Symbol" charset="2"/>
              </a:rPr>
              <a:t>m</a:t>
            </a:r>
            <a:r>
              <a:rPr lang="en-US" dirty="0">
                <a:solidFill>
                  <a:srgbClr val="CCCCFF"/>
                </a:solidFill>
                <a:latin typeface="Helvetica" charset="0"/>
                <a:ea typeface="ＭＳ Ｐゴシック" charset="-128"/>
                <a:cs typeface="+mn-cs"/>
              </a:rPr>
              <a:t>m)</a:t>
            </a:r>
          </a:p>
          <a:p>
            <a:pPr defTabSz="820583" fontAlgn="auto">
              <a:spcBef>
                <a:spcPts val="0"/>
              </a:spcBef>
              <a:spcAft>
                <a:spcPts val="0"/>
              </a:spcAft>
            </a:pPr>
            <a:r>
              <a:rPr lang="en-US" dirty="0">
                <a:solidFill>
                  <a:srgbClr val="CCCCFF"/>
                </a:solidFill>
                <a:latin typeface="Helvetica" charset="0"/>
                <a:ea typeface="ＭＳ Ｐゴシック" charset="-128"/>
                <a:cs typeface="+mn-cs"/>
              </a:rPr>
              <a:t>   ~200 m</a:t>
            </a:r>
            <a:r>
              <a:rPr lang="en-US" baseline="30000" dirty="0">
                <a:solidFill>
                  <a:srgbClr val="CCCCFF"/>
                </a:solidFill>
                <a:latin typeface="Helvetica" charset="0"/>
                <a:ea typeface="ＭＳ Ｐゴシック" charset="-128"/>
                <a:cs typeface="+mn-cs"/>
              </a:rPr>
              <a:t>2</a:t>
            </a:r>
            <a:r>
              <a:rPr lang="en-US" dirty="0">
                <a:solidFill>
                  <a:srgbClr val="CCCCFF"/>
                </a:solidFill>
                <a:latin typeface="Helvetica" charset="0"/>
                <a:ea typeface="ＭＳ Ｐゴシック" charset="-128"/>
                <a:cs typeface="+mn-cs"/>
              </a:rPr>
              <a:t> ~9.6M </a:t>
            </a:r>
            <a:r>
              <a:rPr lang="en-US" dirty="0" err="1">
                <a:solidFill>
                  <a:srgbClr val="CCCCFF"/>
                </a:solidFill>
                <a:latin typeface="Helvetica" charset="0"/>
                <a:ea typeface="ＭＳ Ｐゴシック" charset="-128"/>
                <a:cs typeface="+mn-cs"/>
              </a:rPr>
              <a:t>ch</a:t>
            </a:r>
            <a:endParaRPr lang="en-US" sz="2900" dirty="0">
              <a:solidFill>
                <a:srgbClr val="CCCCFF"/>
              </a:solidFill>
              <a:latin typeface="Times" pitchFamily="18" charset="0"/>
              <a:ea typeface="ＭＳ Ｐゴシック" charset="-128"/>
            </a:endParaRPr>
          </a:p>
        </p:txBody>
      </p:sp>
      <p:sp>
        <p:nvSpPr>
          <p:cNvPr id="17" name="Rectangle 42"/>
          <p:cNvSpPr>
            <a:spLocks noChangeArrowheads="1"/>
          </p:cNvSpPr>
          <p:nvPr/>
        </p:nvSpPr>
        <p:spPr bwMode="auto">
          <a:xfrm>
            <a:off x="2022398" y="4629590"/>
            <a:ext cx="1500429" cy="279093"/>
          </a:xfrm>
          <a:prstGeom prst="rect">
            <a:avLst/>
          </a:prstGeom>
          <a:noFill/>
          <a:ln w="9525">
            <a:noFill/>
            <a:miter lim="800000"/>
            <a:headEnd/>
            <a:tailEnd/>
          </a:ln>
        </p:spPr>
        <p:txBody>
          <a:bodyPr wrap="none" lIns="0" tIns="0" rIns="0" bIns="0">
            <a:spAutoFit/>
          </a:bodyPr>
          <a:lstStyle/>
          <a:p>
            <a:pPr defTabSz="820583" fontAlgn="auto">
              <a:spcBef>
                <a:spcPts val="0"/>
              </a:spcBef>
              <a:spcAft>
                <a:spcPts val="0"/>
              </a:spcAft>
            </a:pPr>
            <a:r>
              <a:rPr lang="en-US" sz="1800" dirty="0">
                <a:solidFill>
                  <a:prstClr val="white"/>
                </a:solidFill>
                <a:latin typeface="Corbel"/>
                <a:ea typeface="ＭＳ Ｐゴシック" charset="-128"/>
              </a:rPr>
              <a:t>Pixels &amp; </a:t>
            </a:r>
            <a:r>
              <a:rPr lang="en-US" sz="1800" dirty="0">
                <a:solidFill>
                  <a:srgbClr val="FFC9C5"/>
                </a:solidFill>
                <a:latin typeface="Corbel"/>
                <a:ea typeface="ＭＳ Ｐゴシック" charset="-128"/>
              </a:rPr>
              <a:t>Tracker</a:t>
            </a:r>
            <a:endParaRPr lang="en-US" sz="2900" dirty="0">
              <a:solidFill>
                <a:srgbClr val="FFC9C5"/>
              </a:solidFill>
              <a:latin typeface="Times" pitchFamily="18" charset="0"/>
              <a:ea typeface="ＭＳ Ｐゴシック" charset="-128"/>
            </a:endParaRPr>
          </a:p>
        </p:txBody>
      </p:sp>
      <p:cxnSp>
        <p:nvCxnSpPr>
          <p:cNvPr id="18" name="Straight Arrow Connector 17"/>
          <p:cNvCxnSpPr>
            <a:stCxn id="17" idx="0"/>
          </p:cNvCxnSpPr>
          <p:nvPr/>
        </p:nvCxnSpPr>
        <p:spPr bwMode="auto">
          <a:xfrm flipV="1">
            <a:off x="2772613" y="3109429"/>
            <a:ext cx="822762" cy="1520160"/>
          </a:xfrm>
          <a:prstGeom prst="straightConnector1">
            <a:avLst/>
          </a:prstGeom>
          <a:solidFill>
            <a:schemeClr val="accent1"/>
          </a:solidFill>
          <a:ln w="28575" cap="flat" cmpd="sng" algn="ctr">
            <a:solidFill>
              <a:srgbClr val="FFC9C5"/>
            </a:solidFill>
            <a:prstDash val="solid"/>
            <a:round/>
            <a:headEnd type="none" w="med" len="med"/>
            <a:tailEnd type="arrow"/>
          </a:ln>
          <a:effectLst>
            <a:outerShdw blurRad="50800" dist="38100" dir="2700000" algn="tl" rotWithShape="0">
              <a:srgbClr val="000000">
                <a:alpha val="50000"/>
              </a:srgbClr>
            </a:outerShdw>
          </a:effectLst>
        </p:spPr>
      </p:cxnSp>
      <p:sp>
        <p:nvSpPr>
          <p:cNvPr id="19" name="Rectangle 18"/>
          <p:cNvSpPr/>
          <p:nvPr/>
        </p:nvSpPr>
        <p:spPr>
          <a:xfrm>
            <a:off x="1" y="4353189"/>
            <a:ext cx="1797686" cy="1865652"/>
          </a:xfrm>
          <a:prstGeom prst="rect">
            <a:avLst/>
          </a:prstGeom>
          <a:noFill/>
          <a:ln w="9525">
            <a:solidFill>
              <a:srgbClr val="3737FF"/>
            </a:solid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algn="ctr" defTabSz="820583" fontAlgn="auto">
              <a:spcBef>
                <a:spcPts val="0"/>
              </a:spcBef>
              <a:spcAft>
                <a:spcPts val="0"/>
              </a:spcAft>
            </a:pPr>
            <a:endParaRPr lang="en-US" sz="1600">
              <a:solidFill>
                <a:prstClr val="white"/>
              </a:solidFill>
              <a:latin typeface="Corbel"/>
            </a:endParaRPr>
          </a:p>
        </p:txBody>
      </p:sp>
      <p:sp>
        <p:nvSpPr>
          <p:cNvPr id="20" name="Rectangle 7"/>
          <p:cNvSpPr>
            <a:spLocks noChangeArrowheads="1"/>
          </p:cNvSpPr>
          <p:nvPr/>
        </p:nvSpPr>
        <p:spPr bwMode="auto">
          <a:xfrm>
            <a:off x="4418240" y="5558398"/>
            <a:ext cx="1383113" cy="251183"/>
          </a:xfrm>
          <a:prstGeom prst="rect">
            <a:avLst/>
          </a:prstGeom>
          <a:noFill/>
          <a:ln w="9525">
            <a:noFill/>
            <a:miter lim="800000"/>
            <a:headEnd/>
            <a:tailEnd/>
          </a:ln>
        </p:spPr>
        <p:txBody>
          <a:bodyPr wrap="none" lIns="0" tIns="0" rIns="0" bIns="0">
            <a:spAutoFit/>
          </a:bodyPr>
          <a:lstStyle/>
          <a:p>
            <a:pPr defTabSz="820583" fontAlgn="auto">
              <a:spcBef>
                <a:spcPts val="0"/>
              </a:spcBef>
              <a:spcAft>
                <a:spcPts val="0"/>
              </a:spcAft>
            </a:pPr>
            <a:r>
              <a:rPr lang="en-US" sz="1600" dirty="0">
                <a:solidFill>
                  <a:prstClr val="white"/>
                </a:solidFill>
                <a:latin typeface="Corbel"/>
                <a:ea typeface="ＭＳ Ｐゴシック" charset="-128"/>
              </a:rPr>
              <a:t>MUON BARREL</a:t>
            </a:r>
            <a:endParaRPr lang="en-US" sz="2500" dirty="0">
              <a:solidFill>
                <a:prstClr val="white"/>
              </a:solidFill>
              <a:latin typeface="Times" pitchFamily="18" charset="0"/>
              <a:ea typeface="ＭＳ Ｐゴシック" charset="-128"/>
            </a:endParaRPr>
          </a:p>
        </p:txBody>
      </p:sp>
      <p:sp>
        <p:nvSpPr>
          <p:cNvPr id="21" name="Rectangle 33"/>
          <p:cNvSpPr>
            <a:spLocks noChangeArrowheads="1"/>
          </p:cNvSpPr>
          <p:nvPr/>
        </p:nvSpPr>
        <p:spPr bwMode="auto">
          <a:xfrm>
            <a:off x="3820083" y="5828120"/>
            <a:ext cx="3745180" cy="446548"/>
          </a:xfrm>
          <a:prstGeom prst="rect">
            <a:avLst/>
          </a:prstGeom>
          <a:noFill/>
          <a:ln w="9525">
            <a:noFill/>
            <a:miter lim="800000"/>
            <a:headEnd/>
            <a:tailEnd/>
          </a:ln>
        </p:spPr>
        <p:txBody>
          <a:bodyPr wrap="square" lIns="0" tIns="0" rIns="0" bIns="0">
            <a:spAutoFit/>
          </a:bodyPr>
          <a:lstStyle/>
          <a:p>
            <a:pPr defTabSz="820583" fontAlgn="auto">
              <a:spcBef>
                <a:spcPts val="0"/>
              </a:spcBef>
              <a:spcAft>
                <a:spcPts val="0"/>
              </a:spcAft>
            </a:pPr>
            <a:r>
              <a:rPr lang="en-US" dirty="0">
                <a:solidFill>
                  <a:srgbClr val="CCCCFF"/>
                </a:solidFill>
                <a:latin typeface="Arial" pitchFamily="34" charset="0"/>
                <a:ea typeface="ＭＳ Ｐゴシック" charset="-128"/>
                <a:cs typeface="Arial" pitchFamily="34" charset="0"/>
              </a:rPr>
              <a:t>250 Drift Tubes (DT) and</a:t>
            </a:r>
          </a:p>
          <a:p>
            <a:pPr defTabSz="820583" fontAlgn="auto">
              <a:spcBef>
                <a:spcPts val="0"/>
              </a:spcBef>
              <a:spcAft>
                <a:spcPts val="0"/>
              </a:spcAft>
            </a:pPr>
            <a:r>
              <a:rPr lang="en-US" dirty="0">
                <a:solidFill>
                  <a:srgbClr val="CCCCFF"/>
                </a:solidFill>
                <a:latin typeface="Arial" pitchFamily="34" charset="0"/>
                <a:ea typeface="ＭＳ Ｐゴシック" charset="-128"/>
                <a:cs typeface="Arial" pitchFamily="34" charset="0"/>
              </a:rPr>
              <a:t>480 Resistive Plate Chambers (RPC)</a:t>
            </a:r>
            <a:endParaRPr lang="en-US" sz="2900" dirty="0">
              <a:solidFill>
                <a:srgbClr val="CCCCFF"/>
              </a:solidFill>
              <a:latin typeface="Arial" pitchFamily="34" charset="0"/>
              <a:ea typeface="ＭＳ Ｐゴシック" charset="-128"/>
              <a:cs typeface="Arial" pitchFamily="34" charset="0"/>
            </a:endParaRPr>
          </a:p>
        </p:txBody>
      </p:sp>
      <p:cxnSp>
        <p:nvCxnSpPr>
          <p:cNvPr id="22" name="Straight Arrow Connector 21"/>
          <p:cNvCxnSpPr>
            <a:stCxn id="20" idx="0"/>
          </p:cNvCxnSpPr>
          <p:nvPr/>
        </p:nvCxnSpPr>
        <p:spPr bwMode="auto">
          <a:xfrm flipH="1" flipV="1">
            <a:off x="5017476" y="4521925"/>
            <a:ext cx="92320" cy="1036472"/>
          </a:xfrm>
          <a:prstGeom prst="straightConnector1">
            <a:avLst/>
          </a:prstGeom>
          <a:solidFill>
            <a:schemeClr val="accent1"/>
          </a:solidFill>
          <a:ln w="28575" cap="flat" cmpd="sng" algn="ctr">
            <a:solidFill>
              <a:schemeClr val="bg1">
                <a:lumMod val="85000"/>
              </a:schemeClr>
            </a:solidFill>
            <a:prstDash val="solid"/>
            <a:round/>
            <a:headEnd type="none" w="med" len="med"/>
            <a:tailEnd type="arrow"/>
          </a:ln>
          <a:effectLst>
            <a:outerShdw blurRad="50800" dist="38100" dir="2700000" algn="tl" rotWithShape="0">
              <a:srgbClr val="000000">
                <a:alpha val="50000"/>
              </a:srgbClr>
            </a:outerShdw>
          </a:effectLst>
        </p:spPr>
      </p:cxnSp>
      <p:sp>
        <p:nvSpPr>
          <p:cNvPr id="23" name="Rectangle 26"/>
          <p:cNvSpPr>
            <a:spLocks noChangeArrowheads="1"/>
          </p:cNvSpPr>
          <p:nvPr/>
        </p:nvSpPr>
        <p:spPr bwMode="auto">
          <a:xfrm>
            <a:off x="6097339" y="1066660"/>
            <a:ext cx="3143138" cy="669821"/>
          </a:xfrm>
          <a:prstGeom prst="rect">
            <a:avLst/>
          </a:prstGeom>
          <a:noFill/>
          <a:ln w="9525">
            <a:noFill/>
            <a:miter lim="800000"/>
            <a:headEnd/>
            <a:tailEnd/>
          </a:ln>
        </p:spPr>
        <p:txBody>
          <a:bodyPr wrap="square" lIns="0" tIns="0" rIns="0" bIns="0">
            <a:spAutoFit/>
          </a:bodyPr>
          <a:lstStyle/>
          <a:p>
            <a:pPr algn="l" defTabSz="820583" fontAlgn="auto">
              <a:spcBef>
                <a:spcPts val="0"/>
              </a:spcBef>
              <a:spcAft>
                <a:spcPts val="0"/>
              </a:spcAft>
            </a:pPr>
            <a:r>
              <a:rPr lang="en-US" dirty="0">
                <a:solidFill>
                  <a:srgbClr val="CCCCFF"/>
                </a:solidFill>
                <a:latin typeface="Arial" pitchFamily="34" charset="0"/>
                <a:ea typeface="ＭＳ Ｐゴシック" charset="-128"/>
                <a:cs typeface="Arial" pitchFamily="34" charset="0"/>
              </a:rPr>
              <a:t>473 Cathode Strip Chambers (CSC)</a:t>
            </a:r>
          </a:p>
          <a:p>
            <a:pPr algn="l" defTabSz="820583" fontAlgn="auto">
              <a:spcBef>
                <a:spcPts val="0"/>
              </a:spcBef>
              <a:spcAft>
                <a:spcPts val="0"/>
              </a:spcAft>
            </a:pPr>
            <a:r>
              <a:rPr lang="en-US" dirty="0">
                <a:solidFill>
                  <a:srgbClr val="CCCCFF"/>
                </a:solidFill>
                <a:latin typeface="Arial" pitchFamily="34" charset="0"/>
                <a:ea typeface="ＭＳ Ｐゴシック" charset="-128"/>
                <a:cs typeface="Arial" pitchFamily="34" charset="0"/>
              </a:rPr>
              <a:t>432 Resistive Plate Chambers (RPC)</a:t>
            </a:r>
          </a:p>
          <a:p>
            <a:pPr algn="l" defTabSz="820583" fontAlgn="auto">
              <a:spcBef>
                <a:spcPts val="0"/>
              </a:spcBef>
              <a:spcAft>
                <a:spcPts val="0"/>
              </a:spcAft>
            </a:pPr>
            <a:endParaRPr lang="en-US" dirty="0">
              <a:solidFill>
                <a:srgbClr val="CCCCFF"/>
              </a:solidFill>
              <a:latin typeface="Arial" pitchFamily="34" charset="0"/>
              <a:ea typeface="ＭＳ Ｐゴシック" charset="-128"/>
              <a:cs typeface="Arial" pitchFamily="34" charset="0"/>
            </a:endParaRPr>
          </a:p>
        </p:txBody>
      </p:sp>
      <p:sp>
        <p:nvSpPr>
          <p:cNvPr id="24" name="Rectangle 43"/>
          <p:cNvSpPr>
            <a:spLocks noChangeArrowheads="1"/>
          </p:cNvSpPr>
          <p:nvPr/>
        </p:nvSpPr>
        <p:spPr bwMode="auto">
          <a:xfrm>
            <a:off x="6977064" y="889326"/>
            <a:ext cx="1437437" cy="223273"/>
          </a:xfrm>
          <a:prstGeom prst="rect">
            <a:avLst/>
          </a:prstGeom>
          <a:noFill/>
          <a:ln w="9525">
            <a:noFill/>
            <a:miter lim="800000"/>
            <a:headEnd/>
            <a:tailEnd/>
          </a:ln>
        </p:spPr>
        <p:txBody>
          <a:bodyPr wrap="square" lIns="0" tIns="0" rIns="0" bIns="0">
            <a:spAutoFit/>
          </a:bodyPr>
          <a:lstStyle/>
          <a:p>
            <a:pPr defTabSz="820583" fontAlgn="auto">
              <a:spcBef>
                <a:spcPts val="0"/>
              </a:spcBef>
              <a:spcAft>
                <a:spcPts val="0"/>
              </a:spcAft>
            </a:pPr>
            <a:r>
              <a:rPr lang="en-US" dirty="0">
                <a:solidFill>
                  <a:prstClr val="white"/>
                </a:solidFill>
                <a:latin typeface="Corbel"/>
                <a:ea typeface="ＭＳ Ｐゴシック" charset="-128"/>
              </a:rPr>
              <a:t>MUON ENDCAPS</a:t>
            </a:r>
            <a:endParaRPr lang="en-US" dirty="0">
              <a:solidFill>
                <a:prstClr val="white"/>
              </a:solidFill>
              <a:latin typeface="Times" pitchFamily="18" charset="0"/>
              <a:ea typeface="ＭＳ Ｐゴシック" charset="-128"/>
              <a:cs typeface="+mn-cs"/>
            </a:endParaRPr>
          </a:p>
        </p:txBody>
      </p:sp>
      <p:cxnSp>
        <p:nvCxnSpPr>
          <p:cNvPr id="25" name="Straight Arrow Connector 24"/>
          <p:cNvCxnSpPr/>
          <p:nvPr/>
        </p:nvCxnSpPr>
        <p:spPr bwMode="auto">
          <a:xfrm flipH="1">
            <a:off x="7340553" y="1476998"/>
            <a:ext cx="485904" cy="1132765"/>
          </a:xfrm>
          <a:prstGeom prst="straightConnector1">
            <a:avLst/>
          </a:prstGeom>
          <a:solidFill>
            <a:schemeClr val="accent1"/>
          </a:solidFill>
          <a:ln w="28575" cap="flat" cmpd="sng" algn="ctr">
            <a:solidFill>
              <a:srgbClr val="D9D9D9"/>
            </a:solidFill>
            <a:prstDash val="solid"/>
            <a:round/>
            <a:headEnd type="none" w="med" len="med"/>
            <a:tailEnd type="arrow"/>
          </a:ln>
          <a:effectLst>
            <a:outerShdw blurRad="50800" dist="38100" dir="2700000" algn="tl" rotWithShape="0">
              <a:srgbClr val="000000">
                <a:alpha val="50000"/>
              </a:srgbClr>
            </a:outerShdw>
          </a:effectLst>
        </p:spPr>
      </p:cxnSp>
      <p:sp>
        <p:nvSpPr>
          <p:cNvPr id="26" name="Text Box 49"/>
          <p:cNvSpPr txBox="1">
            <a:spLocks noChangeArrowheads="1"/>
          </p:cNvSpPr>
          <p:nvPr/>
        </p:nvSpPr>
        <p:spPr bwMode="auto">
          <a:xfrm>
            <a:off x="51226" y="138205"/>
            <a:ext cx="2906971" cy="1004711"/>
          </a:xfrm>
          <a:prstGeom prst="rect">
            <a:avLst/>
          </a:prstGeom>
          <a:noFill/>
          <a:ln w="9525">
            <a:noFill/>
            <a:miter lim="800000"/>
            <a:headEnd/>
            <a:tailEnd/>
          </a:ln>
        </p:spPr>
        <p:txBody>
          <a:bodyPr wrap="square" lIns="82039" tIns="41019" rIns="82039" bIns="41019">
            <a:spAutoFit/>
          </a:bodyPr>
          <a:lstStyle/>
          <a:p>
            <a:pPr defTabSz="820583" fontAlgn="auto">
              <a:spcBef>
                <a:spcPts val="0"/>
              </a:spcBef>
              <a:spcAft>
                <a:spcPts val="0"/>
              </a:spcAft>
            </a:pPr>
            <a:r>
              <a:rPr lang="en-US" sz="2000" b="1" dirty="0">
                <a:solidFill>
                  <a:srgbClr val="00B0F0"/>
                </a:solidFill>
                <a:latin typeface="Corbel"/>
                <a:ea typeface="ＭＳ Ｐゴシック" charset="-128"/>
              </a:rPr>
              <a:t>Total weight         14000 t</a:t>
            </a:r>
          </a:p>
          <a:p>
            <a:pPr defTabSz="820583" fontAlgn="auto">
              <a:spcBef>
                <a:spcPts val="0"/>
              </a:spcBef>
              <a:spcAft>
                <a:spcPts val="0"/>
              </a:spcAft>
            </a:pPr>
            <a:r>
              <a:rPr lang="en-US" sz="2000" b="1" dirty="0">
                <a:solidFill>
                  <a:srgbClr val="00B0F0"/>
                </a:solidFill>
                <a:latin typeface="Corbel"/>
                <a:ea typeface="ＭＳ Ｐゴシック" charset="-128"/>
              </a:rPr>
              <a:t>Overall diameter   15 m</a:t>
            </a:r>
          </a:p>
          <a:p>
            <a:pPr defTabSz="820583" fontAlgn="auto">
              <a:spcBef>
                <a:spcPts val="0"/>
              </a:spcBef>
              <a:spcAft>
                <a:spcPts val="0"/>
              </a:spcAft>
            </a:pPr>
            <a:r>
              <a:rPr lang="en-US" sz="2000" b="1" dirty="0">
                <a:solidFill>
                  <a:srgbClr val="00B0F0"/>
                </a:solidFill>
                <a:latin typeface="Corbel"/>
                <a:ea typeface="ＭＳ Ｐゴシック" charset="-128"/>
              </a:rPr>
              <a:t>Overall length       28.7 </a:t>
            </a:r>
            <a:r>
              <a:rPr lang="en-US" sz="2000" b="1" dirty="0" err="1">
                <a:solidFill>
                  <a:srgbClr val="00B0F0"/>
                </a:solidFill>
                <a:latin typeface="Corbel"/>
                <a:ea typeface="ＭＳ Ｐゴシック" charset="-128"/>
              </a:rPr>
              <a:t>m</a:t>
            </a:r>
            <a:endParaRPr lang="en-US" sz="2000" b="1" dirty="0">
              <a:solidFill>
                <a:srgbClr val="00B0F0"/>
              </a:solidFill>
              <a:latin typeface="Corbel"/>
              <a:ea typeface="ＭＳ Ｐゴシック" charset="-128"/>
            </a:endParaRPr>
          </a:p>
        </p:txBody>
      </p:sp>
      <p:sp>
        <p:nvSpPr>
          <p:cNvPr id="27" name="Rectangle 37"/>
          <p:cNvSpPr>
            <a:spLocks noChangeArrowheads="1"/>
          </p:cNvSpPr>
          <p:nvPr/>
        </p:nvSpPr>
        <p:spPr bwMode="auto">
          <a:xfrm>
            <a:off x="6389021" y="1600144"/>
            <a:ext cx="1008699" cy="251183"/>
          </a:xfrm>
          <a:prstGeom prst="rect">
            <a:avLst/>
          </a:prstGeom>
          <a:noFill/>
          <a:ln w="9525">
            <a:noFill/>
            <a:miter lim="800000"/>
            <a:headEnd/>
            <a:tailEnd/>
          </a:ln>
        </p:spPr>
        <p:txBody>
          <a:bodyPr wrap="none" lIns="0" tIns="0" rIns="0" bIns="0">
            <a:spAutoFit/>
          </a:bodyPr>
          <a:lstStyle/>
          <a:p>
            <a:pPr defTabSz="820583" fontAlgn="auto">
              <a:spcBef>
                <a:spcPts val="0"/>
              </a:spcBef>
              <a:spcAft>
                <a:spcPts val="0"/>
              </a:spcAft>
            </a:pPr>
            <a:r>
              <a:rPr lang="en-US" sz="1600" dirty="0">
                <a:solidFill>
                  <a:srgbClr val="FF0000"/>
                </a:solidFill>
                <a:latin typeface="Corbel"/>
                <a:ea typeface="ＭＳ Ｐゴシック" charset="-128"/>
              </a:rPr>
              <a:t>IRON YOKE</a:t>
            </a:r>
          </a:p>
        </p:txBody>
      </p:sp>
      <p:cxnSp>
        <p:nvCxnSpPr>
          <p:cNvPr id="28" name="Straight Arrow Connector 27"/>
          <p:cNvCxnSpPr/>
          <p:nvPr/>
        </p:nvCxnSpPr>
        <p:spPr bwMode="auto">
          <a:xfrm>
            <a:off x="6781048" y="1803484"/>
            <a:ext cx="184987" cy="640168"/>
          </a:xfrm>
          <a:prstGeom prst="straightConnector1">
            <a:avLst/>
          </a:prstGeom>
          <a:solidFill>
            <a:schemeClr val="accent1"/>
          </a:solidFill>
          <a:ln w="28575" cap="flat" cmpd="sng" algn="ctr">
            <a:solidFill>
              <a:srgbClr val="FF0000"/>
            </a:solidFill>
            <a:prstDash val="solid"/>
            <a:round/>
            <a:headEnd type="none" w="med" len="med"/>
            <a:tailEnd type="arrow"/>
          </a:ln>
          <a:effectLst>
            <a:outerShdw blurRad="50800" dist="38100" dir="2700000" algn="tl" rotWithShape="0">
              <a:srgbClr val="000000">
                <a:alpha val="50000"/>
              </a:srgbClr>
            </a:outerShdw>
          </a:effectLst>
        </p:spPr>
      </p:cxnSp>
      <p:cxnSp>
        <p:nvCxnSpPr>
          <p:cNvPr id="29" name="Straight Arrow Connector 28"/>
          <p:cNvCxnSpPr/>
          <p:nvPr/>
        </p:nvCxnSpPr>
        <p:spPr bwMode="auto">
          <a:xfrm flipH="1">
            <a:off x="6067199" y="1803483"/>
            <a:ext cx="713849" cy="545861"/>
          </a:xfrm>
          <a:prstGeom prst="straightConnector1">
            <a:avLst/>
          </a:prstGeom>
          <a:solidFill>
            <a:schemeClr val="accent1"/>
          </a:solidFill>
          <a:ln w="28575" cap="flat" cmpd="sng" algn="ctr">
            <a:solidFill>
              <a:srgbClr val="FF0000"/>
            </a:solidFill>
            <a:prstDash val="solid"/>
            <a:round/>
            <a:headEnd type="none" w="med" len="med"/>
            <a:tailEnd type="arrow"/>
          </a:ln>
          <a:effectLst>
            <a:outerShdw blurRad="50800" dist="38100" dir="2700000" algn="tl" rotWithShape="0">
              <a:srgbClr val="000000">
                <a:alpha val="50000"/>
              </a:srgbClr>
            </a:outerShdw>
          </a:effectLst>
        </p:spPr>
      </p:cxnSp>
      <p:sp>
        <p:nvSpPr>
          <p:cNvPr id="30" name="TextBox 29"/>
          <p:cNvSpPr txBox="1"/>
          <p:nvPr/>
        </p:nvSpPr>
        <p:spPr>
          <a:xfrm rot="874594">
            <a:off x="2198030" y="3109425"/>
            <a:ext cx="524325" cy="251183"/>
          </a:xfrm>
          <a:prstGeom prst="rect">
            <a:avLst/>
          </a:prstGeom>
          <a:noFill/>
        </p:spPr>
        <p:txBody>
          <a:bodyPr wrap="square" lIns="82039" tIns="41019" rIns="82039" bIns="41019" rtlCol="0">
            <a:spAutoFit/>
          </a:bodyPr>
          <a:lstStyle/>
          <a:p>
            <a:pPr defTabSz="820583" fontAlgn="auto">
              <a:spcBef>
                <a:spcPts val="0"/>
              </a:spcBef>
              <a:spcAft>
                <a:spcPts val="0"/>
              </a:spcAft>
            </a:pPr>
            <a:r>
              <a:rPr lang="en-US" sz="1100" dirty="0">
                <a:solidFill>
                  <a:srgbClr val="FF0000"/>
                </a:solidFill>
                <a:latin typeface="Arial" pitchFamily="34" charset="0"/>
                <a:cs typeface="Arial" pitchFamily="34" charset="0"/>
              </a:rPr>
              <a:t>YBO</a:t>
            </a:r>
          </a:p>
        </p:txBody>
      </p:sp>
      <p:sp>
        <p:nvSpPr>
          <p:cNvPr id="31" name="TextBox 30"/>
          <p:cNvSpPr txBox="1"/>
          <p:nvPr/>
        </p:nvSpPr>
        <p:spPr>
          <a:xfrm rot="832769">
            <a:off x="5093444" y="3385815"/>
            <a:ext cx="749036" cy="251183"/>
          </a:xfrm>
          <a:prstGeom prst="rect">
            <a:avLst/>
          </a:prstGeom>
          <a:noFill/>
        </p:spPr>
        <p:txBody>
          <a:bodyPr wrap="square" lIns="82039" tIns="41019" rIns="82039" bIns="41019" rtlCol="0">
            <a:spAutoFit/>
          </a:bodyPr>
          <a:lstStyle/>
          <a:p>
            <a:pPr defTabSz="820583" fontAlgn="auto">
              <a:spcBef>
                <a:spcPts val="0"/>
              </a:spcBef>
              <a:spcAft>
                <a:spcPts val="0"/>
              </a:spcAft>
            </a:pPr>
            <a:r>
              <a:rPr lang="en-US" sz="1100" dirty="0">
                <a:solidFill>
                  <a:srgbClr val="FF0000"/>
                </a:solidFill>
                <a:latin typeface="Arial" pitchFamily="34" charset="0"/>
                <a:cs typeface="Arial" pitchFamily="34" charset="0"/>
              </a:rPr>
              <a:t>YB1-2</a:t>
            </a:r>
          </a:p>
        </p:txBody>
      </p:sp>
      <p:sp>
        <p:nvSpPr>
          <p:cNvPr id="32" name="TextBox 31"/>
          <p:cNvSpPr txBox="1"/>
          <p:nvPr/>
        </p:nvSpPr>
        <p:spPr>
          <a:xfrm rot="17659189">
            <a:off x="7205462" y="2935727"/>
            <a:ext cx="690982" cy="251321"/>
          </a:xfrm>
          <a:prstGeom prst="rect">
            <a:avLst/>
          </a:prstGeom>
          <a:noFill/>
        </p:spPr>
        <p:txBody>
          <a:bodyPr wrap="square" lIns="82039" tIns="41019" rIns="82039" bIns="41019" rtlCol="0">
            <a:spAutoFit/>
          </a:bodyPr>
          <a:lstStyle/>
          <a:p>
            <a:pPr defTabSz="820583" fontAlgn="auto">
              <a:spcBef>
                <a:spcPts val="0"/>
              </a:spcBef>
              <a:spcAft>
                <a:spcPts val="0"/>
              </a:spcAft>
            </a:pPr>
            <a:r>
              <a:rPr lang="en-US" sz="1100" dirty="0">
                <a:solidFill>
                  <a:prstClr val="white"/>
                </a:solidFill>
                <a:latin typeface="Arial" pitchFamily="34" charset="0"/>
                <a:cs typeface="Arial" pitchFamily="34" charset="0"/>
              </a:rPr>
              <a:t>YE1-3</a:t>
            </a:r>
          </a:p>
        </p:txBody>
      </p:sp>
      <p:cxnSp>
        <p:nvCxnSpPr>
          <p:cNvPr id="33" name="Straight Arrow Connector 32"/>
          <p:cNvCxnSpPr/>
          <p:nvPr/>
        </p:nvCxnSpPr>
        <p:spPr bwMode="auto">
          <a:xfrm rot="10800000" flipV="1">
            <a:off x="5767578" y="2556635"/>
            <a:ext cx="2097301" cy="967376"/>
          </a:xfrm>
          <a:prstGeom prst="straightConnector1">
            <a:avLst/>
          </a:prstGeom>
          <a:solidFill>
            <a:schemeClr val="accent1"/>
          </a:solidFill>
          <a:ln w="28575" cap="flat" cmpd="sng" algn="ctr">
            <a:solidFill>
              <a:srgbClr val="92D050"/>
            </a:solidFill>
            <a:prstDash val="solid"/>
            <a:round/>
            <a:headEnd type="none" w="med" len="med"/>
            <a:tailEnd type="arrow"/>
          </a:ln>
          <a:effectLst>
            <a:outerShdw blurRad="50800" dist="38100" dir="2700000" algn="tl" rotWithShape="0">
              <a:srgbClr val="000000">
                <a:alpha val="50000"/>
              </a:srgbClr>
            </a:outerShdw>
          </a:effectLst>
        </p:spPr>
      </p:cxnSp>
      <p:sp>
        <p:nvSpPr>
          <p:cNvPr id="34" name="Rectangle 26"/>
          <p:cNvSpPr>
            <a:spLocks noChangeArrowheads="1"/>
          </p:cNvSpPr>
          <p:nvPr/>
        </p:nvSpPr>
        <p:spPr bwMode="auto">
          <a:xfrm>
            <a:off x="7864879" y="2211151"/>
            <a:ext cx="1198457" cy="809367"/>
          </a:xfrm>
          <a:prstGeom prst="rect">
            <a:avLst/>
          </a:prstGeom>
          <a:noFill/>
          <a:ln w="9525">
            <a:noFill/>
            <a:miter lim="800000"/>
            <a:headEnd/>
            <a:tailEnd/>
          </a:ln>
        </p:spPr>
        <p:txBody>
          <a:bodyPr wrap="square" lIns="0" tIns="0" rIns="0" bIns="0">
            <a:spAutoFit/>
          </a:bodyPr>
          <a:lstStyle/>
          <a:p>
            <a:pPr defTabSz="820583" fontAlgn="auto">
              <a:spcBef>
                <a:spcPts val="0"/>
              </a:spcBef>
              <a:spcAft>
                <a:spcPts val="0"/>
              </a:spcAft>
            </a:pPr>
            <a:r>
              <a:rPr lang="en-US" dirty="0" err="1">
                <a:solidFill>
                  <a:srgbClr val="FF0000"/>
                </a:solidFill>
                <a:latin typeface="Arial" pitchFamily="34" charset="0"/>
                <a:ea typeface="ＭＳ Ｐゴシック" charset="-128"/>
                <a:cs typeface="Arial" pitchFamily="34" charset="0"/>
              </a:rPr>
              <a:t>Preshower</a:t>
            </a:r>
            <a:endParaRPr lang="en-US" sz="1300" dirty="0">
              <a:solidFill>
                <a:srgbClr val="FF0000"/>
              </a:solidFill>
              <a:latin typeface="Arial" pitchFamily="34" charset="0"/>
              <a:ea typeface="ＭＳ Ｐゴシック" charset="-128"/>
              <a:cs typeface="Arial" pitchFamily="34" charset="0"/>
            </a:endParaRPr>
          </a:p>
          <a:p>
            <a:pPr defTabSz="820583" fontAlgn="auto">
              <a:spcBef>
                <a:spcPts val="0"/>
              </a:spcBef>
              <a:spcAft>
                <a:spcPts val="0"/>
              </a:spcAft>
            </a:pPr>
            <a:r>
              <a:rPr lang="en-US" sz="1300" dirty="0">
                <a:solidFill>
                  <a:srgbClr val="CCCCFF"/>
                </a:solidFill>
                <a:latin typeface="Arial" pitchFamily="34" charset="0"/>
                <a:ea typeface="ＭＳ Ｐゴシック" charset="-128"/>
                <a:cs typeface="Arial" pitchFamily="34" charset="0"/>
              </a:rPr>
              <a:t>Si Strips ~16 m</a:t>
            </a:r>
            <a:r>
              <a:rPr lang="en-US" sz="1300" baseline="30000" dirty="0">
                <a:solidFill>
                  <a:srgbClr val="CCCCFF"/>
                </a:solidFill>
                <a:latin typeface="Arial" pitchFamily="34" charset="0"/>
                <a:ea typeface="ＭＳ Ｐゴシック" charset="-128"/>
                <a:cs typeface="Arial" pitchFamily="34" charset="0"/>
              </a:rPr>
              <a:t>2</a:t>
            </a:r>
          </a:p>
          <a:p>
            <a:pPr defTabSz="820583" fontAlgn="auto">
              <a:spcBef>
                <a:spcPts val="0"/>
              </a:spcBef>
              <a:spcAft>
                <a:spcPts val="0"/>
              </a:spcAft>
            </a:pPr>
            <a:r>
              <a:rPr lang="en-US" sz="1300" dirty="0">
                <a:solidFill>
                  <a:srgbClr val="CCCCFF"/>
                </a:solidFill>
                <a:latin typeface="Arial" pitchFamily="34" charset="0"/>
                <a:ea typeface="ＭＳ Ｐゴシック" charset="-128"/>
                <a:cs typeface="Arial" pitchFamily="34" charset="0"/>
              </a:rPr>
              <a:t>~137k </a:t>
            </a:r>
            <a:r>
              <a:rPr lang="en-US" sz="1300" dirty="0" err="1">
                <a:solidFill>
                  <a:srgbClr val="CCCCFF"/>
                </a:solidFill>
                <a:latin typeface="Arial" pitchFamily="34" charset="0"/>
                <a:ea typeface="ＭＳ Ｐゴシック" charset="-128"/>
                <a:cs typeface="Arial" pitchFamily="34" charset="0"/>
              </a:rPr>
              <a:t>ch</a:t>
            </a:r>
            <a:endParaRPr lang="en-US" sz="1300" dirty="0">
              <a:solidFill>
                <a:srgbClr val="CCCCFF"/>
              </a:solidFill>
              <a:latin typeface="Arial" pitchFamily="34" charset="0"/>
              <a:ea typeface="ＭＳ Ｐゴシック" charset="-128"/>
              <a:cs typeface="Arial" pitchFamily="34" charset="0"/>
            </a:endParaRPr>
          </a:p>
          <a:p>
            <a:pPr defTabSz="820583" fontAlgn="auto">
              <a:spcBef>
                <a:spcPts val="0"/>
              </a:spcBef>
              <a:spcAft>
                <a:spcPts val="0"/>
              </a:spcAft>
            </a:pPr>
            <a:endParaRPr lang="en-US" sz="1300" dirty="0">
              <a:solidFill>
                <a:srgbClr val="CCCCFF"/>
              </a:solidFill>
              <a:latin typeface="Arial" pitchFamily="34" charset="0"/>
              <a:ea typeface="ＭＳ Ｐゴシック" charset="-128"/>
              <a:cs typeface="Arial" pitchFamily="34" charset="0"/>
            </a:endParaRPr>
          </a:p>
        </p:txBody>
      </p:sp>
      <p:sp>
        <p:nvSpPr>
          <p:cNvPr id="35" name="Rectangle 26"/>
          <p:cNvSpPr>
            <a:spLocks noChangeArrowheads="1"/>
          </p:cNvSpPr>
          <p:nvPr/>
        </p:nvSpPr>
        <p:spPr bwMode="auto">
          <a:xfrm>
            <a:off x="7886254" y="3096051"/>
            <a:ext cx="1198457" cy="809367"/>
          </a:xfrm>
          <a:prstGeom prst="rect">
            <a:avLst/>
          </a:prstGeom>
          <a:noFill/>
          <a:ln w="9525">
            <a:noFill/>
            <a:miter lim="800000"/>
            <a:headEnd/>
            <a:tailEnd/>
          </a:ln>
        </p:spPr>
        <p:txBody>
          <a:bodyPr wrap="square" lIns="0" tIns="0" rIns="0" bIns="0">
            <a:spAutoFit/>
          </a:bodyPr>
          <a:lstStyle/>
          <a:p>
            <a:pPr defTabSz="820583" fontAlgn="auto">
              <a:spcBef>
                <a:spcPts val="0"/>
              </a:spcBef>
              <a:spcAft>
                <a:spcPts val="0"/>
              </a:spcAft>
            </a:pPr>
            <a:r>
              <a:rPr lang="en-US" dirty="0" err="1">
                <a:solidFill>
                  <a:srgbClr val="FF0000"/>
                </a:solidFill>
                <a:latin typeface="Arial" pitchFamily="34" charset="0"/>
                <a:ea typeface="ＭＳ Ｐゴシック" charset="-128"/>
                <a:cs typeface="Arial" pitchFamily="34" charset="0"/>
              </a:rPr>
              <a:t>Foward</a:t>
            </a:r>
            <a:r>
              <a:rPr lang="en-US" dirty="0">
                <a:solidFill>
                  <a:srgbClr val="FF0000"/>
                </a:solidFill>
                <a:latin typeface="Arial" pitchFamily="34" charset="0"/>
                <a:ea typeface="ＭＳ Ｐゴシック" charset="-128"/>
                <a:cs typeface="Arial" pitchFamily="34" charset="0"/>
              </a:rPr>
              <a:t> Cal</a:t>
            </a:r>
            <a:endParaRPr lang="en-US" sz="1300" dirty="0">
              <a:solidFill>
                <a:srgbClr val="FF0000"/>
              </a:solidFill>
              <a:latin typeface="Arial" pitchFamily="34" charset="0"/>
              <a:ea typeface="ＭＳ Ｐゴシック" charset="-128"/>
              <a:cs typeface="Arial" pitchFamily="34" charset="0"/>
            </a:endParaRPr>
          </a:p>
          <a:p>
            <a:pPr defTabSz="820583" fontAlgn="auto">
              <a:spcBef>
                <a:spcPts val="0"/>
              </a:spcBef>
              <a:spcAft>
                <a:spcPts val="0"/>
              </a:spcAft>
            </a:pPr>
            <a:r>
              <a:rPr lang="en-US" sz="1300" dirty="0">
                <a:solidFill>
                  <a:srgbClr val="CCCCFF"/>
                </a:solidFill>
                <a:latin typeface="Arial" pitchFamily="34" charset="0"/>
                <a:ea typeface="ＭＳ Ｐゴシック" charset="-128"/>
                <a:cs typeface="Arial" pitchFamily="34" charset="0"/>
              </a:rPr>
              <a:t>Steel + quartz Fibers</a:t>
            </a:r>
            <a:r>
              <a:rPr lang="en-US" sz="1300" baseline="30000" dirty="0">
                <a:solidFill>
                  <a:srgbClr val="CCCCFF"/>
                </a:solidFill>
                <a:latin typeface="Arial" pitchFamily="34" charset="0"/>
                <a:ea typeface="ＭＳ Ｐゴシック" charset="-128"/>
                <a:cs typeface="Arial" pitchFamily="34" charset="0"/>
              </a:rPr>
              <a:t> 2</a:t>
            </a:r>
            <a:r>
              <a:rPr lang="en-US" sz="1300" dirty="0">
                <a:solidFill>
                  <a:srgbClr val="CCCCFF"/>
                </a:solidFill>
                <a:latin typeface="Arial" pitchFamily="34" charset="0"/>
                <a:ea typeface="ＭＳ Ｐゴシック" charset="-128"/>
                <a:cs typeface="Arial" pitchFamily="34" charset="0"/>
              </a:rPr>
              <a:t>~k </a:t>
            </a:r>
            <a:r>
              <a:rPr lang="en-US" sz="1300" dirty="0" err="1">
                <a:solidFill>
                  <a:srgbClr val="CCCCFF"/>
                </a:solidFill>
                <a:latin typeface="Arial" pitchFamily="34" charset="0"/>
                <a:ea typeface="ＭＳ Ｐゴシック" charset="-128"/>
                <a:cs typeface="Arial" pitchFamily="34" charset="0"/>
              </a:rPr>
              <a:t>ch</a:t>
            </a:r>
            <a:endParaRPr lang="en-US" sz="1300" dirty="0">
              <a:solidFill>
                <a:srgbClr val="CCCCFF"/>
              </a:solidFill>
              <a:latin typeface="Arial" pitchFamily="34" charset="0"/>
              <a:ea typeface="ＭＳ Ｐゴシック" charset="-128"/>
              <a:cs typeface="Arial" pitchFamily="34" charset="0"/>
            </a:endParaRPr>
          </a:p>
          <a:p>
            <a:pPr defTabSz="820583" fontAlgn="auto">
              <a:spcBef>
                <a:spcPts val="0"/>
              </a:spcBef>
              <a:spcAft>
                <a:spcPts val="0"/>
              </a:spcAft>
            </a:pPr>
            <a:endParaRPr lang="en-US" sz="1300" dirty="0">
              <a:solidFill>
                <a:srgbClr val="CCCCFF"/>
              </a:solidFill>
              <a:latin typeface="Arial" pitchFamily="34" charset="0"/>
              <a:ea typeface="ＭＳ Ｐゴシック" charset="-128"/>
              <a:cs typeface="Arial" pitchFamily="34" charset="0"/>
            </a:endParaRPr>
          </a:p>
        </p:txBody>
      </p:sp>
      <p:pic>
        <p:nvPicPr>
          <p:cNvPr id="306178" name="Picture 2">
            <a:extLst>
              <a:ext uri="{FF2B5EF4-FFF2-40B4-BE49-F238E27FC236}">
                <a16:creationId xmlns:a16="http://schemas.microsoft.com/office/drawing/2014/main" id="{57ECD04E-3B19-4C74-9EA2-C7773585AA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3192" y="474128"/>
            <a:ext cx="4572000" cy="6099765"/>
          </a:xfrm>
          <a:prstGeom prst="rect">
            <a:avLst/>
          </a:prstGeom>
          <a:noFill/>
          <a:extLst>
            <a:ext uri="{909E8E84-426E-40DD-AFC4-6F175D3DCCD1}">
              <a14:hiddenFill xmlns:a14="http://schemas.microsoft.com/office/drawing/2010/main">
                <a:solidFill>
                  <a:srgbClr val="FFFFFF"/>
                </a:solidFill>
              </a14:hiddenFill>
            </a:ext>
          </a:extLst>
        </p:spPr>
      </p:pic>
      <p:pic>
        <p:nvPicPr>
          <p:cNvPr id="306180" name="Picture 4">
            <a:extLst>
              <a:ext uri="{FF2B5EF4-FFF2-40B4-BE49-F238E27FC236}">
                <a16:creationId xmlns:a16="http://schemas.microsoft.com/office/drawing/2014/main" id="{6F56F4CE-61CF-433D-A75C-8A5FF4E76E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46" y="410099"/>
            <a:ext cx="4572000" cy="609976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85CBDD9-CCC3-E26D-8BFA-531776E88102}"/>
              </a:ext>
            </a:extLst>
          </p:cNvPr>
          <p:cNvSpPr txBox="1"/>
          <p:nvPr/>
        </p:nvSpPr>
        <p:spPr>
          <a:xfrm>
            <a:off x="7655426" y="5771200"/>
            <a:ext cx="1383113" cy="738664"/>
          </a:xfrm>
          <a:prstGeom prst="rect">
            <a:avLst/>
          </a:prstGeom>
          <a:noFill/>
        </p:spPr>
        <p:txBody>
          <a:bodyPr wrap="square" rtlCol="0">
            <a:spAutoFit/>
          </a:bodyPr>
          <a:lstStyle/>
          <a:p>
            <a:r>
              <a:rPr lang="en-US" dirty="0"/>
              <a:t>These people are now older than you</a:t>
            </a:r>
          </a:p>
        </p:txBody>
      </p:sp>
    </p:spTree>
    <p:extLst>
      <p:ext uri="{BB962C8B-B14F-4D97-AF65-F5344CB8AC3E}">
        <p14:creationId xmlns:p14="http://schemas.microsoft.com/office/powerpoint/2010/main" val="328383691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617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61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dirty="0"/>
              <a:t>B</a:t>
            </a:r>
          </a:p>
        </p:txBody>
      </p:sp>
      <p:pic>
        <p:nvPicPr>
          <p:cNvPr id="32771" name="Picture 4" descr="CMS_Slice"/>
          <p:cNvPicPr>
            <a:picLocks noGrp="1" noChangeAspect="1" noChangeArrowheads="1"/>
          </p:cNvPicPr>
          <p:nvPr>
            <p:ph type="body" idx="1"/>
          </p:nvPr>
        </p:nvPicPr>
        <p:blipFill>
          <a:blip r:embed="rId3"/>
          <a:srcRect/>
          <a:stretch>
            <a:fillRect/>
          </a:stretch>
        </p:blipFill>
        <p:spPr>
          <a:xfrm>
            <a:off x="45277" y="16016"/>
            <a:ext cx="9053445" cy="4615684"/>
          </a:xfrm>
        </p:spPr>
      </p:pic>
      <p:sp>
        <p:nvSpPr>
          <p:cNvPr id="4" name="Date Placeholder 3"/>
          <p:cNvSpPr>
            <a:spLocks noGrp="1"/>
          </p:cNvSpPr>
          <p:nvPr>
            <p:ph type="dt" sz="half" idx="10"/>
          </p:nvPr>
        </p:nvSpPr>
        <p:spPr/>
        <p:txBody>
          <a:bodyPr/>
          <a:lstStyle/>
          <a:p>
            <a:r>
              <a:rPr lang="en-US"/>
              <a:t>May 27, 2025</a:t>
            </a:r>
            <a:endParaRPr lang="en-US" dirty="0"/>
          </a:p>
        </p:txBody>
      </p:sp>
      <p:sp>
        <p:nvSpPr>
          <p:cNvPr id="5" name="Slide Number Placeholder 4"/>
          <p:cNvSpPr>
            <a:spLocks noGrp="1"/>
          </p:cNvSpPr>
          <p:nvPr>
            <p:ph type="sldNum" sz="quarter" idx="11"/>
          </p:nvPr>
        </p:nvSpPr>
        <p:spPr/>
        <p:txBody>
          <a:bodyPr/>
          <a:lstStyle/>
          <a:p>
            <a:fld id="{8A7F0B31-3059-45DE-9B5A-A019F848CFB0}" type="slidenum">
              <a:rPr lang="en-US" smtClean="0"/>
              <a:pPr/>
              <a:t>28</a:t>
            </a:fld>
            <a:endParaRPr lang="en-US" dirty="0"/>
          </a:p>
        </p:txBody>
      </p:sp>
      <p:sp>
        <p:nvSpPr>
          <p:cNvPr id="6" name="Footer Placeholder 5"/>
          <p:cNvSpPr>
            <a:spLocks noGrp="1"/>
          </p:cNvSpPr>
          <p:nvPr>
            <p:ph type="ftr" sz="quarter" idx="12"/>
          </p:nvPr>
        </p:nvSpPr>
        <p:spPr/>
        <p:txBody>
          <a:bodyPr/>
          <a:lstStyle/>
          <a:p>
            <a:r>
              <a:rPr lang="en-US"/>
              <a:t>PURSUE - FNAL   CMS and the LHC</a:t>
            </a:r>
            <a:endParaRPr lang="en-US" dirty="0"/>
          </a:p>
        </p:txBody>
      </p:sp>
      <p:cxnSp>
        <p:nvCxnSpPr>
          <p:cNvPr id="8" name="Straight Arrow Connector 7"/>
          <p:cNvCxnSpPr/>
          <p:nvPr/>
        </p:nvCxnSpPr>
        <p:spPr bwMode="auto">
          <a:xfrm>
            <a:off x="1137815" y="2206065"/>
            <a:ext cx="7960907" cy="1059506"/>
          </a:xfrm>
          <a:prstGeom prst="straightConnector1">
            <a:avLst/>
          </a:prstGeom>
          <a:solidFill>
            <a:srgbClr val="00B8FF"/>
          </a:solidFill>
          <a:ln w="28575" cap="flat" cmpd="sng" algn="ctr">
            <a:solidFill>
              <a:srgbClr val="7030A0"/>
            </a:solidFill>
            <a:prstDash val="dash"/>
            <a:round/>
            <a:headEnd type="none" w="med" len="med"/>
            <a:tailEnd type="arrow"/>
          </a:ln>
          <a:effectLst>
            <a:glow rad="63500">
              <a:schemeClr val="accent3">
                <a:satMod val="175000"/>
                <a:alpha val="40000"/>
              </a:schemeClr>
            </a:glow>
          </a:effectLst>
        </p:spPr>
      </p:cxnSp>
      <p:cxnSp>
        <p:nvCxnSpPr>
          <p:cNvPr id="10" name="Straight Arrow Connector 9"/>
          <p:cNvCxnSpPr/>
          <p:nvPr/>
        </p:nvCxnSpPr>
        <p:spPr bwMode="auto">
          <a:xfrm flipV="1">
            <a:off x="169830" y="1300108"/>
            <a:ext cx="476310" cy="0"/>
          </a:xfrm>
          <a:prstGeom prst="straightConnector1">
            <a:avLst/>
          </a:prstGeom>
          <a:solidFill>
            <a:srgbClr val="00B8FF"/>
          </a:solidFill>
          <a:ln w="38100" cap="flat" cmpd="sng" algn="ctr">
            <a:solidFill>
              <a:srgbClr val="7030A0"/>
            </a:solidFill>
            <a:prstDash val="dash"/>
            <a:round/>
            <a:headEnd type="none" w="med" len="med"/>
            <a:tailEnd type="none"/>
          </a:ln>
          <a:effectLst>
            <a:glow rad="63500">
              <a:schemeClr val="accent3">
                <a:satMod val="175000"/>
                <a:alpha val="40000"/>
              </a:schemeClr>
            </a:glow>
          </a:effectLst>
        </p:spPr>
      </p:cxnSp>
      <p:sp>
        <p:nvSpPr>
          <p:cNvPr id="16" name="TextBox 15"/>
          <p:cNvSpPr txBox="1"/>
          <p:nvPr/>
        </p:nvSpPr>
        <p:spPr>
          <a:xfrm>
            <a:off x="583413" y="1185269"/>
            <a:ext cx="651915" cy="237229"/>
          </a:xfrm>
          <a:prstGeom prst="rect">
            <a:avLst/>
          </a:prstGeom>
          <a:noFill/>
        </p:spPr>
        <p:txBody>
          <a:bodyPr wrap="none" lIns="82058" tIns="41029" rIns="82058" bIns="41029" rtlCol="0">
            <a:spAutoFit/>
          </a:bodyPr>
          <a:lstStyle/>
          <a:p>
            <a:r>
              <a:rPr lang="en-US" sz="1000" dirty="0">
                <a:solidFill>
                  <a:schemeClr val="tx1"/>
                </a:solidFill>
                <a:latin typeface="Arial" pitchFamily="34" charset="0"/>
                <a:cs typeface="Arial" pitchFamily="34" charset="0"/>
              </a:rPr>
              <a:t>Neutrino</a:t>
            </a:r>
          </a:p>
        </p:txBody>
      </p:sp>
      <p:sp>
        <p:nvSpPr>
          <p:cNvPr id="18" name="Rectangle 17"/>
          <p:cNvSpPr/>
          <p:nvPr/>
        </p:nvSpPr>
        <p:spPr bwMode="auto">
          <a:xfrm>
            <a:off x="907341" y="10275"/>
            <a:ext cx="7636325" cy="33781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82058" tIns="41029" rIns="82058" bIns="41029" numCol="1" rtlCol="0" anchor="t" anchorCtr="0" compatLnSpc="1">
            <a:prstTxWarp prst="textNoShape">
              <a:avLst/>
            </a:prstTxWarp>
          </a:bodyPr>
          <a:lstStyle/>
          <a:p>
            <a:pPr defTabSz="820583"/>
            <a:endParaRPr lang="en-US"/>
          </a:p>
        </p:txBody>
      </p:sp>
      <p:cxnSp>
        <p:nvCxnSpPr>
          <p:cNvPr id="20" name="Straight Arrow Connector 19"/>
          <p:cNvCxnSpPr/>
          <p:nvPr/>
        </p:nvCxnSpPr>
        <p:spPr bwMode="auto">
          <a:xfrm flipV="1">
            <a:off x="1079861" y="179181"/>
            <a:ext cx="7863585" cy="2"/>
          </a:xfrm>
          <a:prstGeom prst="straightConnector1">
            <a:avLst/>
          </a:prstGeom>
          <a:solidFill>
            <a:srgbClr val="00B8FF"/>
          </a:solidFill>
          <a:ln w="38100" cap="flat" cmpd="sng" algn="ctr">
            <a:solidFill>
              <a:schemeClr val="tx1"/>
            </a:solidFill>
            <a:prstDash val="solid"/>
            <a:round/>
            <a:headEnd type="triangle" w="med" len="med"/>
            <a:tailEnd type="triangle" w="med" len="med"/>
          </a:ln>
          <a:effectLst/>
        </p:spPr>
      </p:cxnSp>
      <p:sp>
        <p:nvSpPr>
          <p:cNvPr id="21" name="TextBox 20"/>
          <p:cNvSpPr txBox="1"/>
          <p:nvPr/>
        </p:nvSpPr>
        <p:spPr>
          <a:xfrm>
            <a:off x="4057537" y="10275"/>
            <a:ext cx="1104470" cy="338554"/>
          </a:xfrm>
          <a:prstGeom prst="rect">
            <a:avLst/>
          </a:prstGeom>
          <a:solidFill>
            <a:schemeClr val="bg1"/>
          </a:solidFill>
        </p:spPr>
        <p:txBody>
          <a:bodyPr wrap="none" lIns="0" tIns="0" rIns="0" bIns="0" rtlCol="0">
            <a:spAutoFit/>
          </a:bodyPr>
          <a:lstStyle/>
          <a:p>
            <a:r>
              <a:rPr lang="en-US" sz="2200" dirty="0">
                <a:solidFill>
                  <a:schemeClr val="tx1"/>
                </a:solidFill>
              </a:rPr>
              <a:t> 7 meters </a:t>
            </a:r>
          </a:p>
        </p:txBody>
      </p:sp>
      <p:sp>
        <p:nvSpPr>
          <p:cNvPr id="13" name="Content Placeholder 2">
            <a:extLst>
              <a:ext uri="{FF2B5EF4-FFF2-40B4-BE49-F238E27FC236}">
                <a16:creationId xmlns:a16="http://schemas.microsoft.com/office/drawing/2014/main" id="{E2D3F151-6C10-4C98-9DA6-54DDD4ECFE8D}"/>
              </a:ext>
            </a:extLst>
          </p:cNvPr>
          <p:cNvSpPr txBox="1">
            <a:spLocks/>
          </p:cNvSpPr>
          <p:nvPr/>
        </p:nvSpPr>
        <p:spPr bwMode="auto">
          <a:xfrm>
            <a:off x="257339" y="4844356"/>
            <a:ext cx="8841383" cy="17345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03445" indent="-286350" algn="l" defTabSz="645354" rtl="0" eaLnBrk="0" fontAlgn="base" hangingPunct="0">
              <a:lnSpc>
                <a:spcPct val="116000"/>
              </a:lnSpc>
              <a:spcBef>
                <a:spcPct val="0"/>
              </a:spcBef>
              <a:spcAft>
                <a:spcPct val="0"/>
              </a:spcAft>
              <a:buClr>
                <a:srgbClr val="FF9900"/>
              </a:buClr>
              <a:buSzPct val="100000"/>
              <a:buFont typeface="Times New Roman" pitchFamily="18" charset="0"/>
              <a:buChar char="•"/>
              <a:defRPr sz="2900" b="1">
                <a:solidFill>
                  <a:srgbClr val="FF6600"/>
                </a:solidFill>
                <a:latin typeface="+mn-lt"/>
                <a:ea typeface="+mn-ea"/>
                <a:cs typeface="+mn-cs"/>
              </a:defRPr>
            </a:lvl1pPr>
            <a:lvl2pPr marL="665299" indent="-255008" algn="l" defTabSz="645354" rtl="0" eaLnBrk="0" fontAlgn="base" hangingPunct="0">
              <a:lnSpc>
                <a:spcPct val="123000"/>
              </a:lnSpc>
              <a:spcBef>
                <a:spcPts val="538"/>
              </a:spcBef>
              <a:spcAft>
                <a:spcPct val="0"/>
              </a:spcAft>
              <a:buClr>
                <a:srgbClr val="FFFF00"/>
              </a:buClr>
              <a:buSzPct val="100000"/>
              <a:buFont typeface="Times New Roman" pitchFamily="18" charset="0"/>
              <a:buChar char="–"/>
              <a:defRPr sz="2500" b="1">
                <a:solidFill>
                  <a:srgbClr val="FFFF00"/>
                </a:solidFill>
                <a:latin typeface="+mn-lt"/>
              </a:defRPr>
            </a:lvl2pPr>
            <a:lvl3pPr marL="1025728" indent="-205146" algn="l" defTabSz="645354" rtl="0" eaLnBrk="0" fontAlgn="base" hangingPunct="0">
              <a:lnSpc>
                <a:spcPct val="123000"/>
              </a:lnSpc>
              <a:spcBef>
                <a:spcPts val="449"/>
              </a:spcBef>
              <a:spcAft>
                <a:spcPct val="0"/>
              </a:spcAft>
              <a:buClr>
                <a:srgbClr val="00FF00"/>
              </a:buClr>
              <a:buSzPct val="100000"/>
              <a:buFont typeface="Times New Roman" pitchFamily="18" charset="0"/>
              <a:buChar char="•"/>
              <a:defRPr sz="2200" b="1">
                <a:solidFill>
                  <a:srgbClr val="23FF23"/>
                </a:solidFill>
                <a:latin typeface="+mn-lt"/>
              </a:defRPr>
            </a:lvl3pPr>
            <a:lvl4pPr marL="1436019" indent="-205146" algn="l" defTabSz="645354" rtl="0" eaLnBrk="0" fontAlgn="base" hangingPunct="0">
              <a:lnSpc>
                <a:spcPct val="123000"/>
              </a:lnSpc>
              <a:spcBef>
                <a:spcPts val="404"/>
              </a:spcBef>
              <a:spcAft>
                <a:spcPct val="0"/>
              </a:spcAft>
              <a:buClr>
                <a:srgbClr val="FF66FF"/>
              </a:buClr>
              <a:buSzPct val="100000"/>
              <a:buFont typeface="Times New Roman" pitchFamily="18" charset="0"/>
              <a:buChar char="–"/>
              <a:defRPr sz="1800" b="1">
                <a:solidFill>
                  <a:srgbClr val="FF66FF"/>
                </a:solidFill>
                <a:latin typeface="+mn-lt"/>
              </a:defRPr>
            </a:lvl4pPr>
            <a:lvl5pPr marL="1846311" indent="-205146" algn="l" defTabSz="645354" rtl="0" eaLnBrk="0" fontAlgn="base" hangingPunct="0">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5pPr>
            <a:lvl6pPr marL="2256602" indent="-205146" algn="l" defTabSz="645354" rtl="0" fontAlgn="base">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6pPr>
            <a:lvl7pPr marL="2666893" indent="-205146" algn="l" defTabSz="645354" rtl="0" fontAlgn="base">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7pPr>
            <a:lvl8pPr marL="3077185" indent="-205146" algn="l" defTabSz="645354" rtl="0" fontAlgn="base">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8pPr>
            <a:lvl9pPr marL="3487476" indent="-205146" algn="l" defTabSz="645354" rtl="0" fontAlgn="base">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9pPr>
          </a:lstStyle>
          <a:p>
            <a:r>
              <a:rPr lang="en-US" sz="2400" kern="0" dirty="0"/>
              <a:t>L1 Trigger  samples Calorimeter  and Muon content @ 40 MHz</a:t>
            </a:r>
          </a:p>
          <a:p>
            <a:pPr lvl="1"/>
            <a:r>
              <a:rPr lang="en-US" sz="2000" kern="0" dirty="0"/>
              <a:t>Selects 1 of ~800 in 4 </a:t>
            </a:r>
            <a:r>
              <a:rPr lang="en-US" sz="2000" kern="0" dirty="0">
                <a:sym typeface="Symbol" panose="05050102010706020507" pitchFamily="18" charset="2"/>
              </a:rPr>
              <a:t>s for further analysis  full detector readout</a:t>
            </a:r>
          </a:p>
          <a:p>
            <a:r>
              <a:rPr lang="en-US" sz="2400" kern="0" dirty="0">
                <a:sym typeface="Symbol" panose="05050102010706020507" pitchFamily="18" charset="2"/>
              </a:rPr>
              <a:t>High Level Trigger fully reconstructs event @ 50 – 100 kHz</a:t>
            </a:r>
          </a:p>
          <a:p>
            <a:pPr lvl="1"/>
            <a:r>
              <a:rPr lang="en-US" sz="2000" kern="0" dirty="0"/>
              <a:t>Selects 1 of ~1000 for data storage </a:t>
            </a:r>
            <a:r>
              <a:rPr lang="en-US" sz="2000" kern="0" dirty="0">
                <a:sym typeface="Symbol" panose="05050102010706020507" pitchFamily="18" charset="2"/>
              </a:rPr>
              <a:t> offline reconstruction and analysis</a:t>
            </a:r>
            <a:endParaRPr lang="en-US" sz="2000" kern="0" dirty="0"/>
          </a:p>
          <a:p>
            <a:pPr lvl="1"/>
            <a:endParaRPr lang="en-US" sz="2000" kern="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p:txBody>
          <a:bodyPr/>
          <a:lstStyle/>
          <a:p>
            <a:r>
              <a:rPr lang="en-US" dirty="0"/>
              <a:t>CMS Design Features</a:t>
            </a:r>
          </a:p>
        </p:txBody>
      </p:sp>
      <p:sp>
        <p:nvSpPr>
          <p:cNvPr id="249859" name="Rectangle 3"/>
          <p:cNvSpPr>
            <a:spLocks noGrp="1" noChangeArrowheads="1"/>
          </p:cNvSpPr>
          <p:nvPr>
            <p:ph idx="1"/>
          </p:nvPr>
        </p:nvSpPr>
        <p:spPr>
          <a:xfrm>
            <a:off x="146304" y="1020639"/>
            <a:ext cx="8887968" cy="5243974"/>
          </a:xfrm>
        </p:spPr>
        <p:txBody>
          <a:bodyPr>
            <a:normAutofit fontScale="77500" lnSpcReduction="20000"/>
          </a:bodyPr>
          <a:lstStyle/>
          <a:p>
            <a:r>
              <a:rPr lang="en-US" dirty="0"/>
              <a:t>Very large </a:t>
            </a:r>
            <a:r>
              <a:rPr lang="en-US" dirty="0">
                <a:solidFill>
                  <a:schemeClr val="bg1"/>
                </a:solidFill>
              </a:rPr>
              <a:t>S</a:t>
            </a:r>
            <a:r>
              <a:rPr lang="en-US" dirty="0"/>
              <a:t>olenoid –   6m diameter x 13 m long</a:t>
            </a:r>
          </a:p>
          <a:p>
            <a:pPr lvl="1"/>
            <a:r>
              <a:rPr lang="en-US" dirty="0"/>
              <a:t>Tracking and calorimetry fits inside the solenoid</a:t>
            </a:r>
          </a:p>
          <a:p>
            <a:pPr lvl="2"/>
            <a:r>
              <a:rPr lang="en-US" dirty="0"/>
              <a:t>Particles measured inside solenoid coil and cryostat, which would degrade resolution</a:t>
            </a:r>
          </a:p>
          <a:p>
            <a:pPr lvl="1"/>
            <a:r>
              <a:rPr lang="en-US" dirty="0"/>
              <a:t>Very strong field – 3.8 T</a:t>
            </a:r>
          </a:p>
          <a:p>
            <a:pPr lvl="2"/>
            <a:r>
              <a:rPr lang="en-US" dirty="0"/>
              <a:t>Excellent momentum resolution  (~ </a:t>
            </a:r>
            <a:r>
              <a:rPr lang="en-US" i="1" dirty="0"/>
              <a:t>B</a:t>
            </a:r>
            <a:r>
              <a:rPr lang="en-US" i="1" baseline="30000" dirty="0"/>
              <a:t>2 </a:t>
            </a:r>
            <a:r>
              <a:rPr lang="en-US" dirty="0"/>
              <a:t>)</a:t>
            </a:r>
          </a:p>
          <a:p>
            <a:pPr lvl="2"/>
            <a:r>
              <a:rPr lang="en-US" dirty="0"/>
              <a:t>Coils up soft charged uninteresting particles </a:t>
            </a:r>
          </a:p>
          <a:p>
            <a:r>
              <a:rPr lang="en-US" dirty="0"/>
              <a:t>All-Silicon fine granularity inner Tracking system</a:t>
            </a:r>
          </a:p>
          <a:p>
            <a:r>
              <a:rPr lang="en-US" dirty="0"/>
              <a:t>Lead Tungstate crystal calorimeter for photon and electron reconstruction</a:t>
            </a:r>
          </a:p>
          <a:p>
            <a:r>
              <a:rPr lang="en-US" dirty="0"/>
              <a:t>Brass Hadron Calorimeters for jet and missing E</a:t>
            </a:r>
            <a:r>
              <a:rPr lang="en-US" baseline="-25000" dirty="0"/>
              <a:t>T</a:t>
            </a:r>
            <a:r>
              <a:rPr lang="en-US" dirty="0"/>
              <a:t> reconstruction</a:t>
            </a:r>
          </a:p>
          <a:p>
            <a:pPr lvl="1"/>
            <a:r>
              <a:rPr lang="en-US" dirty="0"/>
              <a:t>provides coverage to </a:t>
            </a:r>
            <a:r>
              <a:rPr lang="en-US" i="1" dirty="0">
                <a:sym typeface="Symbol" panose="05050102010706020507" pitchFamily="18" charset="2"/>
              </a:rPr>
              <a:t> </a:t>
            </a:r>
            <a:r>
              <a:rPr lang="en-US" dirty="0"/>
              <a:t>~ 5</a:t>
            </a:r>
          </a:p>
          <a:p>
            <a:r>
              <a:rPr lang="en-US" dirty="0"/>
              <a:t>Tracking chambers in the return iron track and identify muons (only detectors outside solenoid)</a:t>
            </a:r>
          </a:p>
          <a:p>
            <a:pPr lvl="1"/>
            <a:r>
              <a:rPr lang="en-US" dirty="0"/>
              <a:t>This makes the system very compact</a:t>
            </a:r>
          </a:p>
          <a:p>
            <a:pPr lvl="1"/>
            <a:r>
              <a:rPr lang="en-US" dirty="0"/>
              <a:t>Weight of CMS is dominated by all the steel and is 14,000 </a:t>
            </a:r>
            <a:r>
              <a:rPr lang="en-US" dirty="0" err="1"/>
              <a:t>Tonnes</a:t>
            </a:r>
            <a:endParaRPr lang="en-US" dirty="0"/>
          </a:p>
        </p:txBody>
      </p:sp>
      <p:sp>
        <p:nvSpPr>
          <p:cNvPr id="3" name="Slide Number Placeholder 2"/>
          <p:cNvSpPr>
            <a:spLocks noGrp="1"/>
          </p:cNvSpPr>
          <p:nvPr>
            <p:ph type="sldNum" sz="quarter" idx="11"/>
          </p:nvPr>
        </p:nvSpPr>
        <p:spPr/>
        <p:txBody>
          <a:bodyPr/>
          <a:lstStyle/>
          <a:p>
            <a:fld id="{15154A06-9CC7-4EFF-9481-1A9F61D380B0}" type="slidenum">
              <a:rPr lang="en-US" smtClean="0"/>
              <a:pPr/>
              <a:t>29</a:t>
            </a:fld>
            <a:endParaRPr lang="en-US"/>
          </a:p>
        </p:txBody>
      </p:sp>
      <p:sp>
        <p:nvSpPr>
          <p:cNvPr id="4" name="Footer Placeholder 3"/>
          <p:cNvSpPr>
            <a:spLocks noGrp="1"/>
          </p:cNvSpPr>
          <p:nvPr>
            <p:ph type="ftr" sz="quarter" idx="12"/>
          </p:nvPr>
        </p:nvSpPr>
        <p:spPr/>
        <p:txBody>
          <a:bodyPr/>
          <a:lstStyle/>
          <a:p>
            <a:r>
              <a:rPr lang="en-US"/>
              <a:t>PURSUE - FNAL   CMS and the LHC</a:t>
            </a:r>
          </a:p>
        </p:txBody>
      </p:sp>
      <p:sp>
        <p:nvSpPr>
          <p:cNvPr id="8" name="Date Placeholder 7">
            <a:extLst>
              <a:ext uri="{FF2B5EF4-FFF2-40B4-BE49-F238E27FC236}">
                <a16:creationId xmlns:a16="http://schemas.microsoft.com/office/drawing/2014/main" id="{AF60B50C-E207-472D-9F8F-D37CC0B9927D}"/>
              </a:ext>
            </a:extLst>
          </p:cNvPr>
          <p:cNvSpPr>
            <a:spLocks noGrp="1"/>
          </p:cNvSpPr>
          <p:nvPr>
            <p:ph type="dt" sz="half" idx="10"/>
          </p:nvPr>
        </p:nvSpPr>
        <p:spPr/>
        <p:txBody>
          <a:bodyPr/>
          <a:lstStyle/>
          <a:p>
            <a:r>
              <a:rPr lang="en-US"/>
              <a:t>May 27, 2025</a:t>
            </a:r>
            <a:endParaRPr lang="en-US" dirty="0"/>
          </a:p>
        </p:txBody>
      </p:sp>
    </p:spTree>
    <p:extLst>
      <p:ext uri="{BB962C8B-B14F-4D97-AF65-F5344CB8AC3E}">
        <p14:creationId xmlns:p14="http://schemas.microsoft.com/office/powerpoint/2010/main" val="2271703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80" y="2887056"/>
            <a:ext cx="7709308" cy="872366"/>
          </a:xfrm>
        </p:spPr>
        <p:txBody>
          <a:bodyPr/>
          <a:lstStyle/>
          <a:p>
            <a:r>
              <a:rPr lang="en-US" dirty="0"/>
              <a:t>Subatomic Particles 101</a:t>
            </a:r>
          </a:p>
        </p:txBody>
      </p:sp>
      <p:sp>
        <p:nvSpPr>
          <p:cNvPr id="4" name="Date Placeholder 3"/>
          <p:cNvSpPr>
            <a:spLocks noGrp="1"/>
          </p:cNvSpPr>
          <p:nvPr>
            <p:ph type="dt" sz="half" idx="10"/>
          </p:nvPr>
        </p:nvSpPr>
        <p:spPr/>
        <p:txBody>
          <a:bodyPr/>
          <a:lstStyle/>
          <a:p>
            <a:r>
              <a:rPr lang="en-US"/>
              <a:t>May 27, 2025</a:t>
            </a:r>
            <a:endParaRPr lang="en-US" dirty="0"/>
          </a:p>
        </p:txBody>
      </p:sp>
      <p:sp>
        <p:nvSpPr>
          <p:cNvPr id="5" name="Slide Number Placeholder 4"/>
          <p:cNvSpPr>
            <a:spLocks noGrp="1"/>
          </p:cNvSpPr>
          <p:nvPr>
            <p:ph type="sldNum" sz="quarter" idx="11"/>
          </p:nvPr>
        </p:nvSpPr>
        <p:spPr/>
        <p:txBody>
          <a:bodyPr/>
          <a:lstStyle/>
          <a:p>
            <a:fld id="{8A7F0B31-3059-45DE-9B5A-A019F848CFB0}" type="slidenum">
              <a:rPr lang="en-US" smtClean="0"/>
              <a:pPr/>
              <a:t>3</a:t>
            </a:fld>
            <a:endParaRPr lang="en-US" dirty="0"/>
          </a:p>
        </p:txBody>
      </p:sp>
      <p:sp>
        <p:nvSpPr>
          <p:cNvPr id="6" name="Footer Placeholder 5"/>
          <p:cNvSpPr>
            <a:spLocks noGrp="1"/>
          </p:cNvSpPr>
          <p:nvPr>
            <p:ph type="ftr" sz="quarter" idx="12"/>
          </p:nvPr>
        </p:nvSpPr>
        <p:spPr/>
        <p:txBody>
          <a:bodyPr/>
          <a:lstStyle/>
          <a:p>
            <a:r>
              <a:rPr lang="en-US"/>
              <a:t>PURSUE - FNAL   CMS and the LHC</a:t>
            </a:r>
            <a:endParaRPr lang="en-US" dirty="0"/>
          </a:p>
        </p:txBody>
      </p:sp>
      <p:sp>
        <p:nvSpPr>
          <p:cNvPr id="3" name="TextBox 2">
            <a:extLst>
              <a:ext uri="{FF2B5EF4-FFF2-40B4-BE49-F238E27FC236}">
                <a16:creationId xmlns:a16="http://schemas.microsoft.com/office/drawing/2014/main" id="{C337E940-EE45-480B-9868-C8ABF4D4CAE6}"/>
              </a:ext>
            </a:extLst>
          </p:cNvPr>
          <p:cNvSpPr txBox="1"/>
          <p:nvPr/>
        </p:nvSpPr>
        <p:spPr>
          <a:xfrm>
            <a:off x="707981" y="5487233"/>
            <a:ext cx="7572907" cy="307777"/>
          </a:xfrm>
          <a:prstGeom prst="rect">
            <a:avLst/>
          </a:prstGeom>
          <a:noFill/>
        </p:spPr>
        <p:txBody>
          <a:bodyPr wrap="none" rtlCol="0">
            <a:spAutoFit/>
          </a:bodyPr>
          <a:lstStyle/>
          <a:p>
            <a:r>
              <a:rPr lang="en-US" dirty="0"/>
              <a:t>In the interest of time, playing fast and loose with the subtleties.  If you want details, go to Grad School</a:t>
            </a:r>
          </a:p>
        </p:txBody>
      </p:sp>
    </p:spTree>
    <p:extLst>
      <p:ext uri="{BB962C8B-B14F-4D97-AF65-F5344CB8AC3E}">
        <p14:creationId xmlns:p14="http://schemas.microsoft.com/office/powerpoint/2010/main" val="19971024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124" y="10889"/>
            <a:ext cx="7709308" cy="872366"/>
          </a:xfrm>
        </p:spPr>
        <p:txBody>
          <a:bodyPr/>
          <a:lstStyle/>
          <a:p>
            <a:r>
              <a:rPr lang="en-US" dirty="0"/>
              <a:t>~ scale…</a:t>
            </a:r>
          </a:p>
        </p:txBody>
      </p:sp>
      <p:sp>
        <p:nvSpPr>
          <p:cNvPr id="4" name="Date Placeholder 3"/>
          <p:cNvSpPr>
            <a:spLocks noGrp="1"/>
          </p:cNvSpPr>
          <p:nvPr>
            <p:ph type="dt" sz="half" idx="10"/>
          </p:nvPr>
        </p:nvSpPr>
        <p:spPr/>
        <p:txBody>
          <a:bodyPr/>
          <a:lstStyle/>
          <a:p>
            <a:r>
              <a:rPr lang="en-US"/>
              <a:t>May 27, 2025</a:t>
            </a:r>
            <a:endParaRPr lang="en-US" dirty="0"/>
          </a:p>
        </p:txBody>
      </p:sp>
      <p:sp>
        <p:nvSpPr>
          <p:cNvPr id="5" name="Slide Number Placeholder 4"/>
          <p:cNvSpPr>
            <a:spLocks noGrp="1"/>
          </p:cNvSpPr>
          <p:nvPr>
            <p:ph type="sldNum" sz="quarter" idx="11"/>
          </p:nvPr>
        </p:nvSpPr>
        <p:spPr/>
        <p:txBody>
          <a:bodyPr/>
          <a:lstStyle/>
          <a:p>
            <a:fld id="{8A7F0B31-3059-45DE-9B5A-A019F848CFB0}" type="slidenum">
              <a:rPr lang="en-US" smtClean="0"/>
              <a:pPr/>
              <a:t>30</a:t>
            </a:fld>
            <a:endParaRPr lang="en-US" dirty="0"/>
          </a:p>
        </p:txBody>
      </p:sp>
      <p:sp>
        <p:nvSpPr>
          <p:cNvPr id="6" name="Footer Placeholder 5"/>
          <p:cNvSpPr>
            <a:spLocks noGrp="1"/>
          </p:cNvSpPr>
          <p:nvPr>
            <p:ph type="ftr" sz="quarter" idx="12"/>
          </p:nvPr>
        </p:nvSpPr>
        <p:spPr/>
        <p:txBody>
          <a:bodyPr/>
          <a:lstStyle/>
          <a:p>
            <a:r>
              <a:rPr lang="en-US"/>
              <a:t>PURSUE - FNAL   CMS and the LHC</a:t>
            </a:r>
            <a:endParaRPr lang="en-US" dirty="0"/>
          </a:p>
        </p:txBody>
      </p:sp>
      <p:pic>
        <p:nvPicPr>
          <p:cNvPr id="7" name="Picture 6">
            <a:extLst>
              <a:ext uri="{FF2B5EF4-FFF2-40B4-BE49-F238E27FC236}">
                <a16:creationId xmlns:a16="http://schemas.microsoft.com/office/drawing/2014/main" id="{0C601472-E380-42CB-9541-7CB83129B93A}"/>
              </a:ext>
            </a:extLst>
          </p:cNvPr>
          <p:cNvPicPr>
            <a:picLocks noChangeAspect="1"/>
          </p:cNvPicPr>
          <p:nvPr/>
        </p:nvPicPr>
        <p:blipFill rotWithShape="1">
          <a:blip r:embed="rId2"/>
          <a:srcRect l="34425" t="14306" r="14797" b="52222"/>
          <a:stretch/>
        </p:blipFill>
        <p:spPr>
          <a:xfrm>
            <a:off x="2253482" y="90693"/>
            <a:ext cx="6705599" cy="6623153"/>
          </a:xfrm>
          <a:prstGeom prst="rect">
            <a:avLst/>
          </a:prstGeom>
        </p:spPr>
      </p:pic>
      <p:pic>
        <p:nvPicPr>
          <p:cNvPr id="8" name="Picture 7" descr="C:\Documents and Settings\Steve\Desktop\0712017_02-A4-at-144-dpi.jp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foregroundMark x1="78720" y1="5598" x2="78720" y2="5598"/>
                        <a14:foregroundMark x1="79613" y1="5749" x2="79613" y2="5749"/>
                        <a14:foregroundMark x1="80952" y1="7110" x2="80952" y2="7110"/>
                        <a14:foregroundMark x1="81994" y1="8169" x2="81994" y2="8169"/>
                        <a14:foregroundMark x1="83333" y1="9228" x2="83333" y2="9228"/>
                        <a14:foregroundMark x1="84821" y1="10287" x2="84821" y2="10287"/>
                        <a14:foregroundMark x1="85417" y1="10893" x2="85417" y2="10893"/>
                        <a14:foregroundMark x1="86310" y1="11346" x2="86310" y2="11346"/>
                        <a14:foregroundMark x1="87054" y1="12557" x2="87054" y2="12557"/>
                        <a14:foregroundMark x1="87946" y1="13767" x2="87946" y2="13767"/>
                        <a14:foregroundMark x1="88988" y1="14372" x2="88988" y2="14372"/>
                        <a14:foregroundMark x1="89583" y1="15129" x2="89583" y2="15129"/>
                        <a14:foregroundMark x1="90625" y1="16036" x2="90625" y2="16036"/>
                        <a14:foregroundMark x1="91667" y1="16793" x2="91667" y2="16793"/>
                        <a14:foregroundMark x1="92262" y1="17398" x2="92262" y2="17398"/>
                        <a14:foregroundMark x1="92708" y1="18154" x2="92708" y2="18154"/>
                        <a14:foregroundMark x1="93304" y1="19516" x2="93304" y2="19516"/>
                        <a14:foregroundMark x1="92857" y1="19516" x2="92857" y2="19516"/>
                        <a14:foregroundMark x1="92857" y1="18608" x2="92857" y2="18608"/>
                        <a14:foregroundMark x1="93750" y1="20575" x2="93750" y2="20575"/>
                        <a14:foregroundMark x1="94345" y1="21483" x2="94345" y2="21483"/>
                        <a14:foregroundMark x1="94643" y1="22693" x2="94643" y2="22693"/>
                        <a14:foregroundMark x1="95089" y1="24508" x2="95089" y2="24508"/>
                        <a14:foregroundMark x1="95387" y1="25719" x2="95387" y2="25719"/>
                        <a14:foregroundMark x1="95982" y1="27383" x2="95982" y2="27383"/>
                        <a14:foregroundMark x1="96429" y1="28896" x2="96429" y2="28896"/>
                        <a14:foregroundMark x1="96131" y1="28896" x2="96131" y2="28896"/>
                        <a14:foregroundMark x1="97024" y1="30560" x2="97024" y2="30560"/>
                        <a14:foregroundMark x1="97321" y1="32073" x2="97321" y2="32073"/>
                        <a14:foregroundMark x1="97768" y1="33434" x2="97768" y2="33434"/>
                        <a14:foregroundMark x1="98065" y1="35250" x2="98065" y2="35250"/>
                        <a14:foregroundMark x1="98214" y1="37216" x2="98214" y2="37216"/>
                        <a14:foregroundMark x1="98661" y1="38427" x2="98661" y2="38427"/>
                        <a14:foregroundMark x1="98810" y1="40696" x2="98810" y2="40696"/>
                        <a14:foregroundMark x1="98810" y1="42663" x2="98810" y2="42663"/>
                        <a14:foregroundMark x1="28274" y1="605" x2="28274" y2="605"/>
                        <a14:foregroundMark x1="25000" y1="3177" x2="25000" y2="3177"/>
                        <a14:foregroundMark x1="22173" y1="5295" x2="22173" y2="5295"/>
                        <a14:foregroundMark x1="19048" y1="7867" x2="19048" y2="7867"/>
                        <a14:foregroundMark x1="15774" y1="10136" x2="15774" y2="10136"/>
                        <a14:foregroundMark x1="13542" y1="12103" x2="13542" y2="12103"/>
                        <a14:foregroundMark x1="11310" y1="14372" x2="11310" y2="14372"/>
                        <a14:foregroundMark x1="9375" y1="16188" x2="9375" y2="16188"/>
                        <a14:foregroundMark x1="8333" y1="18457" x2="8333" y2="18457"/>
                        <a14:foregroundMark x1="6250" y1="23449" x2="6250" y2="23449"/>
                        <a14:foregroundMark x1="6845" y1="21029" x2="6845" y2="21029"/>
                        <a14:foregroundMark x1="2679" y1="26172" x2="2679" y2="26172"/>
                        <a14:foregroundMark x1="2083" y1="29652" x2="2083" y2="29652"/>
                        <a14:foregroundMark x1="1488" y1="33283" x2="1488" y2="33283"/>
                        <a14:foregroundMark x1="1042" y1="36157" x2="1042" y2="36157"/>
                        <a14:foregroundMark x1="1042" y1="40242" x2="1042" y2="40242"/>
                        <a14:foregroundMark x1="893" y1="43873" x2="893" y2="43873"/>
                        <a14:foregroundMark x1="744" y1="47958" x2="744" y2="47958"/>
                        <a14:foregroundMark x1="1042" y1="50530" x2="1042" y2="50530"/>
                        <a14:foregroundMark x1="893" y1="54009" x2="893" y2="54009"/>
                        <a14:foregroundMark x1="1339" y1="55976" x2="1339" y2="55976"/>
                        <a14:foregroundMark x1="1637" y1="58699" x2="1637" y2="58699"/>
                        <a14:foregroundMark x1="2381" y1="65204" x2="2381" y2="65204"/>
                        <a14:foregroundMark x1="2827" y1="68684" x2="2827" y2="68684"/>
                        <a14:foregroundMark x1="4018" y1="71861" x2="4018" y2="71861"/>
                        <a14:foregroundMark x1="6250" y1="73828" x2="6250" y2="73828"/>
                        <a14:foregroundMark x1="8631" y1="78215" x2="8631" y2="78215"/>
                        <a14:foregroundMark x1="9970" y1="79879" x2="9970" y2="79879"/>
                        <a14:foregroundMark x1="11310" y1="82753" x2="11310" y2="82753"/>
                        <a14:foregroundMark x1="13095" y1="85477" x2="13095" y2="85477"/>
                        <a14:foregroundMark x1="15327" y1="88956" x2="15327" y2="88956"/>
                        <a14:foregroundMark x1="16518" y1="90469" x2="16518" y2="90469"/>
                        <a14:foregroundMark x1="18304" y1="92587" x2="18304" y2="92587"/>
                        <a14:foregroundMark x1="19792" y1="95310" x2="19792" y2="95310"/>
                        <a14:foregroundMark x1="21875" y1="96218" x2="21875" y2="96218"/>
                        <a14:foregroundMark x1="25149" y1="96974" x2="25149" y2="96974"/>
                        <a14:foregroundMark x1="27827" y1="97428" x2="27827" y2="97428"/>
                        <a14:foregroundMark x1="29911" y1="97579" x2="29911" y2="97579"/>
                        <a14:foregroundMark x1="31250" y1="98033" x2="31250" y2="98033"/>
                        <a14:foregroundMark x1="33780" y1="98033" x2="33780" y2="98033"/>
                        <a14:foregroundMark x1="35417" y1="98790" x2="35417" y2="98790"/>
                        <a14:foregroundMark x1="37798" y1="98790" x2="37798" y2="98790"/>
                        <a14:foregroundMark x1="40179" y1="98638" x2="40179" y2="98638"/>
                        <a14:foregroundMark x1="42857" y1="98638" x2="42857" y2="98638"/>
                        <a14:foregroundMark x1="44792" y1="98941" x2="44792" y2="98941"/>
                        <a14:foregroundMark x1="46577" y1="98790" x2="46577" y2="98790"/>
                        <a14:foregroundMark x1="48065" y1="98487" x2="48065" y2="98487"/>
                        <a14:foregroundMark x1="50298" y1="98487" x2="50298" y2="98487"/>
                        <a14:foregroundMark x1="53423" y1="98487" x2="53423" y2="98487"/>
                        <a14:foregroundMark x1="55804" y1="98638" x2="55804" y2="98638"/>
                        <a14:foregroundMark x1="59970" y1="98336" x2="59970" y2="98336"/>
                        <a14:foregroundMark x1="63690" y1="98033" x2="63690" y2="98033"/>
                        <a14:foregroundMark x1="66815" y1="96974" x2="66815" y2="96974"/>
                        <a14:foregroundMark x1="69196" y1="95461" x2="69196" y2="95461"/>
                        <a14:foregroundMark x1="73661" y1="93797" x2="73661" y2="93797"/>
                        <a14:foregroundMark x1="76786" y1="91528" x2="76786" y2="91528"/>
                        <a14:foregroundMark x1="81101" y1="89864" x2="81101" y2="89864"/>
                        <a14:foregroundMark x1="83780" y1="87292" x2="83780" y2="87292"/>
                        <a14:foregroundMark x1="85565" y1="84569" x2="85565" y2="84569"/>
                        <a14:foregroundMark x1="87946" y1="81241" x2="87946" y2="81241"/>
                        <a14:foregroundMark x1="90179" y1="78215" x2="90179" y2="78215"/>
                        <a14:foregroundMark x1="92560" y1="73828" x2="92560" y2="73828"/>
                        <a14:foregroundMark x1="93750" y1="70953" x2="93750" y2="70953"/>
                        <a14:foregroundMark x1="96726" y1="68835" x2="96726" y2="68835"/>
                        <a14:foregroundMark x1="97173" y1="64297" x2="97173" y2="64297"/>
                        <a14:foregroundMark x1="97619" y1="59909" x2="97619" y2="59909"/>
                        <a14:foregroundMark x1="97917" y1="55068" x2="97917" y2="55068"/>
                        <a14:foregroundMark x1="98065" y1="52194" x2="98065" y2="52194"/>
                        <a14:foregroundMark x1="98065" y1="47958" x2="98065" y2="47958"/>
                        <a14:foregroundMark x1="98512" y1="44629" x2="98512" y2="44629"/>
                        <a14:foregroundMark x1="77679" y1="4539" x2="77679" y2="4539"/>
                        <a14:foregroundMark x1="73363" y1="1513" x2="73363" y2="1513"/>
                        <a14:backgroundMark x1="69940" y1="151" x2="73214" y2="1059"/>
                        <a14:backgroundMark x1="75893" y1="2421" x2="75893" y2="2421"/>
                        <a14:backgroundMark x1="98512" y1="56430" x2="98512" y2="56430"/>
                        <a14:backgroundMark x1="98363" y1="54009" x2="98363" y2="54009"/>
                        <a14:backgroundMark x1="98661" y1="50832" x2="98661" y2="50832"/>
                        <a14:backgroundMark x1="98810" y1="45688" x2="98810" y2="45688"/>
                        <a14:backgroundMark x1="99256" y1="44024" x2="99256" y2="44024"/>
                        <a14:backgroundMark x1="83482" y1="89410" x2="83482" y2="89410"/>
                        <a14:backgroundMark x1="82589" y1="92284" x2="82589" y2="92284"/>
                        <a14:backgroundMark x1="79911" y1="95613" x2="79911" y2="95613"/>
                        <a14:backgroundMark x1="76190" y1="96974" x2="76190" y2="96974"/>
                        <a14:backgroundMark x1="72024" y1="99244" x2="72024" y2="99244"/>
                        <a14:backgroundMark x1="70833" y1="99395" x2="70833" y2="99395"/>
                        <a14:backgroundMark x1="69792" y1="99849" x2="69792" y2="99849"/>
                        <a14:backgroundMark x1="63542" y1="98941" x2="63542" y2="98941"/>
                        <a14:backgroundMark x1="61607" y1="99244" x2="61607" y2="99244"/>
                        <a14:backgroundMark x1="57589" y1="99092" x2="57589" y2="99092"/>
                        <a14:backgroundMark x1="55506" y1="99395" x2="55506" y2="99395"/>
                        <a14:backgroundMark x1="53423" y1="99395" x2="53423" y2="99395"/>
                        <a14:backgroundMark x1="45387" y1="99395" x2="45387" y2="99395"/>
                        <a14:backgroundMark x1="47024" y1="99395" x2="47024" y2="99395"/>
                        <a14:backgroundMark x1="48363" y1="99395" x2="48363" y2="99395"/>
                        <a14:backgroundMark x1="42411" y1="99244" x2="42411" y2="99244"/>
                        <a14:backgroundMark x1="39137" y1="99395" x2="39137" y2="99395"/>
                        <a14:backgroundMark x1="36905" y1="99395" x2="36905" y2="99395"/>
                        <a14:backgroundMark x1="32589" y1="99092" x2="32589" y2="99092"/>
                        <a14:backgroundMark x1="29167" y1="98638" x2="29167" y2="98638"/>
                        <a14:backgroundMark x1="1488" y1="55522" x2="1488" y2="55522"/>
                        <a14:backgroundMark x1="893" y1="61725" x2="893" y2="61725"/>
                        <a14:backgroundMark x1="1190" y1="64297" x2="1190" y2="64297"/>
                        <a14:backgroundMark x1="1637" y1="66868" x2="1637" y2="66868"/>
                        <a14:backgroundMark x1="1786" y1="70197" x2="1786" y2="70197"/>
                        <a14:backgroundMark x1="2679" y1="72617" x2="2679" y2="72617"/>
                        <a14:backgroundMark x1="3571" y1="74887" x2="3571" y2="74887"/>
                        <a14:backgroundMark x1="4911" y1="75794" x2="4911" y2="75794"/>
                        <a14:backgroundMark x1="6250" y1="76551" x2="6250" y2="76551"/>
                        <a14:backgroundMark x1="6845" y1="78517" x2="6845" y2="78517"/>
                        <a14:backgroundMark x1="15030" y1="92284" x2="15030" y2="92284"/>
                        <a14:backgroundMark x1="16071" y1="93343" x2="16071" y2="93343"/>
                        <a14:backgroundMark x1="17411" y1="94100" x2="17411" y2="94100"/>
                        <a14:backgroundMark x1="18452" y1="96520" x2="18452" y2="96520"/>
                        <a14:backgroundMark x1="19940" y1="96974" x2="19940" y2="96974"/>
                        <a14:backgroundMark x1="21726" y1="97882" x2="21726" y2="97882"/>
                        <a14:backgroundMark x1="23661" y1="98487" x2="23661" y2="98487"/>
                        <a14:backgroundMark x1="26042" y1="98941" x2="26042" y2="98941"/>
                        <a14:backgroundMark x1="27381" y1="99395" x2="27381" y2="99395"/>
                        <a14:backgroundMark x1="29762" y1="99092" x2="29762" y2="99092"/>
                        <a14:backgroundMark x1="744" y1="28442" x2="744" y2="28442"/>
                        <a14:backgroundMark x1="1339" y1="26929" x2="1339" y2="26929"/>
                        <a14:backgroundMark x1="88839" y1="12103" x2="88839" y2="12103"/>
                        <a14:backgroundMark x1="95685" y1="22088" x2="95685" y2="22088"/>
                        <a14:backgroundMark x1="96875" y1="25719" x2="96875" y2="25719"/>
                        <a14:backgroundMark x1="97619" y1="28896" x2="97619" y2="28896"/>
                        <a14:backgroundMark x1="98512" y1="31467" x2="98512" y2="31467"/>
                        <a14:backgroundMark x1="98661" y1="34191" x2="98661" y2="34191"/>
                        <a14:backgroundMark x1="98958" y1="37065" x2="98958" y2="37065"/>
                      </a14:backgroundRemoval>
                    </a14:imgEffect>
                  </a14:imgLayer>
                </a14:imgProps>
              </a:ext>
            </a:extLst>
          </a:blip>
          <a:srcRect/>
          <a:stretch>
            <a:fillRect/>
          </a:stretch>
        </p:blipFill>
        <p:spPr bwMode="auto">
          <a:xfrm>
            <a:off x="4169285" y="4982746"/>
            <a:ext cx="1723419" cy="1791448"/>
          </a:xfrm>
          <a:prstGeom prst="rect">
            <a:avLst/>
          </a:prstGeom>
          <a:noFill/>
          <a:scene3d>
            <a:camera prst="orthographicFront">
              <a:rot lat="0" lon="299947" rev="0"/>
            </a:camera>
            <a:lightRig rig="threePt" dir="t"/>
          </a:scene3d>
        </p:spPr>
      </p:pic>
    </p:spTree>
    <p:extLst>
      <p:ext uri="{BB962C8B-B14F-4D97-AF65-F5344CB8AC3E}">
        <p14:creationId xmlns:p14="http://schemas.microsoft.com/office/powerpoint/2010/main" val="6795089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41071-C2E5-496E-91E4-F036CC14401F}"/>
              </a:ext>
            </a:extLst>
          </p:cNvPr>
          <p:cNvSpPr>
            <a:spLocks noGrp="1"/>
          </p:cNvSpPr>
          <p:nvPr>
            <p:ph type="title"/>
          </p:nvPr>
        </p:nvSpPr>
        <p:spPr>
          <a:xfrm>
            <a:off x="582924" y="-8945"/>
            <a:ext cx="7709308" cy="872366"/>
          </a:xfrm>
        </p:spPr>
        <p:txBody>
          <a:bodyPr/>
          <a:lstStyle/>
          <a:p>
            <a:r>
              <a:rPr lang="en-US" dirty="0"/>
              <a:t>But before HL LHC: Upgrade!</a:t>
            </a:r>
          </a:p>
        </p:txBody>
      </p:sp>
      <p:sp>
        <p:nvSpPr>
          <p:cNvPr id="45" name="Date Placeholder 44">
            <a:extLst>
              <a:ext uri="{FF2B5EF4-FFF2-40B4-BE49-F238E27FC236}">
                <a16:creationId xmlns:a16="http://schemas.microsoft.com/office/drawing/2014/main" id="{A667D9D1-D27C-4D0C-BECB-4BC47FC415AF}"/>
              </a:ext>
            </a:extLst>
          </p:cNvPr>
          <p:cNvSpPr>
            <a:spLocks noGrp="1"/>
          </p:cNvSpPr>
          <p:nvPr>
            <p:ph type="dt" sz="half" idx="10"/>
          </p:nvPr>
        </p:nvSpPr>
        <p:spPr/>
        <p:txBody>
          <a:bodyPr/>
          <a:lstStyle/>
          <a:p>
            <a:r>
              <a:rPr lang="en-US"/>
              <a:t>May 27, 2025</a:t>
            </a:r>
            <a:endParaRPr lang="en-US" dirty="0"/>
          </a:p>
        </p:txBody>
      </p:sp>
      <p:sp>
        <p:nvSpPr>
          <p:cNvPr id="47" name="Slide Number Placeholder 46">
            <a:extLst>
              <a:ext uri="{FF2B5EF4-FFF2-40B4-BE49-F238E27FC236}">
                <a16:creationId xmlns:a16="http://schemas.microsoft.com/office/drawing/2014/main" id="{76D96409-3A24-489D-8A7A-FDD7A5A67878}"/>
              </a:ext>
            </a:extLst>
          </p:cNvPr>
          <p:cNvSpPr>
            <a:spLocks noGrp="1"/>
          </p:cNvSpPr>
          <p:nvPr>
            <p:ph type="sldNum" sz="quarter" idx="11"/>
          </p:nvPr>
        </p:nvSpPr>
        <p:spPr/>
        <p:txBody>
          <a:bodyPr/>
          <a:lstStyle/>
          <a:p>
            <a:fld id="{AB3C1F1C-F708-3F4B-8ECB-6D467F0718B5}" type="slidenum">
              <a:rPr lang="en-US" smtClean="0"/>
              <a:pPr/>
              <a:t>31</a:t>
            </a:fld>
            <a:endParaRPr lang="en-US" dirty="0"/>
          </a:p>
        </p:txBody>
      </p:sp>
      <p:sp>
        <p:nvSpPr>
          <p:cNvPr id="46" name="Footer Placeholder 45">
            <a:extLst>
              <a:ext uri="{FF2B5EF4-FFF2-40B4-BE49-F238E27FC236}">
                <a16:creationId xmlns:a16="http://schemas.microsoft.com/office/drawing/2014/main" id="{70D1E5E5-96E1-47F6-B1BC-4DB057699B7F}"/>
              </a:ext>
            </a:extLst>
          </p:cNvPr>
          <p:cNvSpPr>
            <a:spLocks noGrp="1"/>
          </p:cNvSpPr>
          <p:nvPr>
            <p:ph type="ftr" sz="quarter" idx="12"/>
          </p:nvPr>
        </p:nvSpPr>
        <p:spPr/>
        <p:txBody>
          <a:bodyPr/>
          <a:lstStyle/>
          <a:p>
            <a:r>
              <a:rPr lang="en-US"/>
              <a:t>PURSUE - FNAL   CMS and the LHC</a:t>
            </a:r>
            <a:endParaRPr lang="en-US" dirty="0"/>
          </a:p>
        </p:txBody>
      </p:sp>
      <p:pic>
        <p:nvPicPr>
          <p:cNvPr id="1026" name="Picture 2" descr="http://cds.cern.ch/record/2665537/files/cms_160312_04.png?version=1">
            <a:extLst>
              <a:ext uri="{FF2B5EF4-FFF2-40B4-BE49-F238E27FC236}">
                <a16:creationId xmlns:a16="http://schemas.microsoft.com/office/drawing/2014/main" id="{134FB414-94C5-419A-B0F3-CB904610A853}"/>
              </a:ext>
            </a:extLst>
          </p:cNvPr>
          <p:cNvPicPr>
            <a:picLocks noGrp="1" noChangeAspect="1" noChangeArrowheads="1"/>
          </p:cNvPicPr>
          <p:nvPr>
            <p:ph idx="4294967295"/>
          </p:nvPr>
        </p:nvPicPr>
        <p:blipFill rotWithShape="1">
          <a:blip r:embed="rId3" cstate="print">
            <a:extLst>
              <a:ext uri="{28A0092B-C50C-407E-A947-70E740481C1C}">
                <a14:useLocalDpi xmlns:a14="http://schemas.microsoft.com/office/drawing/2010/main" val="0"/>
              </a:ext>
            </a:extLst>
          </a:blip>
          <a:srcRect/>
          <a:stretch/>
        </p:blipFill>
        <p:spPr>
          <a:xfrm>
            <a:off x="1061170" y="1276350"/>
            <a:ext cx="7231062" cy="5545138"/>
          </a:xfrm>
        </p:spPr>
      </p:pic>
      <p:sp>
        <p:nvSpPr>
          <p:cNvPr id="4" name="TextBox 3">
            <a:extLst>
              <a:ext uri="{FF2B5EF4-FFF2-40B4-BE49-F238E27FC236}">
                <a16:creationId xmlns:a16="http://schemas.microsoft.com/office/drawing/2014/main" id="{680ED7AE-D97C-4558-B40B-7082855978C1}"/>
              </a:ext>
            </a:extLst>
          </p:cNvPr>
          <p:cNvSpPr txBox="1"/>
          <p:nvPr/>
        </p:nvSpPr>
        <p:spPr>
          <a:xfrm>
            <a:off x="4775464" y="777025"/>
            <a:ext cx="3788458" cy="923330"/>
          </a:xfrm>
          <a:prstGeom prst="rect">
            <a:avLst/>
          </a:prstGeom>
          <a:noFill/>
        </p:spPr>
        <p:txBody>
          <a:bodyPr wrap="square" rtlCol="0">
            <a:spAutoFit/>
          </a:bodyPr>
          <a:lstStyle/>
          <a:p>
            <a:pPr algn="l"/>
            <a:r>
              <a:rPr lang="en-US" sz="1350" dirty="0">
                <a:solidFill>
                  <a:srgbClr val="FFFF00"/>
                </a:solidFill>
              </a:rPr>
              <a:t>Barrel Calorimeters</a:t>
            </a:r>
            <a:endParaRPr lang="en-US" sz="1350" b="1" dirty="0">
              <a:solidFill>
                <a:srgbClr val="FF00FF"/>
              </a:solidFill>
            </a:endParaRPr>
          </a:p>
          <a:p>
            <a:pPr marL="214313" indent="-214313" algn="l">
              <a:buFont typeface="Arial" panose="020B0604020202020204" pitchFamily="34" charset="0"/>
              <a:buChar char="•"/>
            </a:pPr>
            <a:r>
              <a:rPr lang="en-US" sz="1350" dirty="0"/>
              <a:t>ECAL single crystal granularity in L1 Trigger with precise timing for </a:t>
            </a:r>
            <a:r>
              <a:rPr lang="en-US" sz="1350" i="1" dirty="0"/>
              <a:t>e/</a:t>
            </a:r>
            <a:r>
              <a:rPr lang="en-US" sz="1350" i="1" dirty="0">
                <a:sym typeface="Symbol" panose="05050102010706020507" pitchFamily="18" charset="2"/>
              </a:rPr>
              <a:t> </a:t>
            </a:r>
            <a:r>
              <a:rPr lang="en-US" sz="1350" dirty="0">
                <a:sym typeface="Symbol" panose="05050102010706020507" pitchFamily="18" charset="2"/>
              </a:rPr>
              <a:t> at 30 GeV</a:t>
            </a:r>
            <a:endParaRPr lang="en-US" sz="1350" i="1" dirty="0">
              <a:sym typeface="Symbol" panose="05050102010706020507" pitchFamily="18" charset="2"/>
            </a:endParaRPr>
          </a:p>
          <a:p>
            <a:pPr marL="214313" indent="-214313" algn="l">
              <a:buFont typeface="Arial" panose="020B0604020202020204" pitchFamily="34" charset="0"/>
              <a:buChar char="•"/>
            </a:pPr>
            <a:r>
              <a:rPr lang="en-US" sz="1350" dirty="0">
                <a:sym typeface="Symbol" panose="05050102010706020507" pitchFamily="18" charset="2"/>
              </a:rPr>
              <a:t>ECAL and HCAL new back-end electronics</a:t>
            </a:r>
          </a:p>
        </p:txBody>
      </p:sp>
      <p:cxnSp>
        <p:nvCxnSpPr>
          <p:cNvPr id="6" name="Straight Arrow Connector 5">
            <a:extLst>
              <a:ext uri="{FF2B5EF4-FFF2-40B4-BE49-F238E27FC236}">
                <a16:creationId xmlns:a16="http://schemas.microsoft.com/office/drawing/2014/main" id="{076559DA-F95B-4B3D-B370-1C5ED55AF332}"/>
              </a:ext>
            </a:extLst>
          </p:cNvPr>
          <p:cNvCxnSpPr>
            <a:cxnSpLocks/>
          </p:cNvCxnSpPr>
          <p:nvPr/>
        </p:nvCxnSpPr>
        <p:spPr>
          <a:xfrm flipH="1">
            <a:off x="4664670" y="938254"/>
            <a:ext cx="149918" cy="235346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D504145F-E5B2-44FD-B88C-2972B79D59DD}"/>
              </a:ext>
            </a:extLst>
          </p:cNvPr>
          <p:cNvGrpSpPr/>
          <p:nvPr/>
        </p:nvGrpSpPr>
        <p:grpSpPr>
          <a:xfrm>
            <a:off x="6549486" y="1602231"/>
            <a:ext cx="2882114" cy="925609"/>
            <a:chOff x="7357953" y="1576066"/>
            <a:chExt cx="4403559" cy="1296341"/>
          </a:xfrm>
          <a:noFill/>
        </p:grpSpPr>
        <p:sp>
          <p:nvSpPr>
            <p:cNvPr id="8" name="TextBox 7">
              <a:extLst>
                <a:ext uri="{FF2B5EF4-FFF2-40B4-BE49-F238E27FC236}">
                  <a16:creationId xmlns:a16="http://schemas.microsoft.com/office/drawing/2014/main" id="{0FACDF1A-0AD7-415F-BC41-242E25337056}"/>
                </a:ext>
              </a:extLst>
            </p:cNvPr>
            <p:cNvSpPr txBox="1"/>
            <p:nvPr/>
          </p:nvSpPr>
          <p:spPr>
            <a:xfrm>
              <a:off x="7357953" y="1576066"/>
              <a:ext cx="4403559" cy="1293149"/>
            </a:xfrm>
            <a:prstGeom prst="rect">
              <a:avLst/>
            </a:prstGeom>
            <a:grpFill/>
          </p:spPr>
          <p:txBody>
            <a:bodyPr wrap="square" rtlCol="0">
              <a:spAutoFit/>
            </a:bodyPr>
            <a:lstStyle/>
            <a:p>
              <a:pPr algn="l"/>
              <a:r>
                <a:rPr lang="en-US" sz="1350" dirty="0">
                  <a:solidFill>
                    <a:srgbClr val="FFFF00"/>
                  </a:solidFill>
                </a:rPr>
                <a:t>Muon Systems</a:t>
              </a:r>
              <a:endParaRPr lang="en-US" sz="1350" dirty="0">
                <a:solidFill>
                  <a:srgbClr val="FF00FF"/>
                </a:solidFill>
              </a:endParaRPr>
            </a:p>
            <a:p>
              <a:pPr marL="214313" indent="-214313" algn="l">
                <a:buFont typeface="Arial" panose="020B0604020202020204" pitchFamily="34" charset="0"/>
                <a:buChar char="•"/>
              </a:pPr>
              <a:r>
                <a:rPr lang="en-US" sz="1350" dirty="0">
                  <a:sym typeface="Symbol" panose="05050102010706020507" pitchFamily="18" charset="2"/>
                </a:rPr>
                <a:t>DT &amp; CSC new FE/BE readout</a:t>
              </a:r>
            </a:p>
            <a:p>
              <a:pPr marL="214313" indent="-214313" algn="l">
                <a:buFont typeface="Arial" panose="020B0604020202020204" pitchFamily="34" charset="0"/>
                <a:buChar char="•"/>
              </a:pPr>
              <a:r>
                <a:rPr lang="en-US" sz="1350" dirty="0">
                  <a:sym typeface="Symbol" panose="05050102010706020507" pitchFamily="18" charset="2"/>
                </a:rPr>
                <a:t>New GEM/RPC </a:t>
              </a:r>
            </a:p>
            <a:p>
              <a:pPr marL="214313" indent="-214313" algn="l">
                <a:buFont typeface="Arial" panose="020B0604020202020204" pitchFamily="34" charset="0"/>
                <a:buChar char="•"/>
              </a:pPr>
              <a:r>
                <a:rPr lang="en-US" sz="1350" dirty="0">
                  <a:sym typeface="Symbol" panose="05050102010706020507" pitchFamily="18" charset="2"/>
                </a:rPr>
                <a:t>Extended coverage to </a:t>
              </a:r>
            </a:p>
          </p:txBody>
        </p:sp>
        <mc:AlternateContent xmlns:mc="http://schemas.openxmlformats.org/markup-compatibility/2006" xmlns:a14="http://schemas.microsoft.com/office/drawing/2010/main">
          <mc:Choice Requires="a14">
            <p:sp>
              <p:nvSpPr>
                <p:cNvPr id="7" name="Object 6">
                  <a:extLst>
                    <a:ext uri="{FF2B5EF4-FFF2-40B4-BE49-F238E27FC236}">
                      <a16:creationId xmlns:a16="http://schemas.microsoft.com/office/drawing/2014/main" id="{EA352588-332A-4F1A-82B3-127781AA2BD4}"/>
                    </a:ext>
                  </a:extLst>
                </p:cNvPr>
                <p:cNvSpPr txBox="1"/>
                <p:nvPr/>
              </p:nvSpPr>
              <p:spPr>
                <a:xfrm>
                  <a:off x="9758154" y="2167215"/>
                  <a:ext cx="1289189" cy="361950"/>
                </a:xfrm>
                <a:prstGeom prst="rect">
                  <a:avLst/>
                </a:prstGeom>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n-US" i="1">
                            <a:solidFill>
                              <a:srgbClr val="FFFFFF"/>
                            </a:solidFill>
                            <a:latin typeface="Cambria Math" panose="02040503050406030204" pitchFamily="18" charset="0"/>
                          </a:rPr>
                          <m:t>1.6&lt;</m:t>
                        </m:r>
                        <m:d>
                          <m:dPr>
                            <m:begChr m:val="|"/>
                            <m:endChr m:val="|"/>
                            <m:ctrlPr>
                              <a:rPr lang="en-US" i="1">
                                <a:solidFill>
                                  <a:srgbClr val="FFFFFF"/>
                                </a:solidFill>
                                <a:latin typeface="Cambria Math" panose="02040503050406030204" pitchFamily="18" charset="0"/>
                              </a:rPr>
                            </m:ctrlPr>
                          </m:dPr>
                          <m:e>
                            <m:r>
                              <a:rPr lang="en-US" i="1">
                                <a:solidFill>
                                  <a:srgbClr val="FFFFFF"/>
                                </a:solidFill>
                                <a:latin typeface="Cambria Math" panose="02040503050406030204" pitchFamily="18" charset="0"/>
                              </a:rPr>
                              <m:t>𝜂</m:t>
                            </m:r>
                          </m:e>
                        </m:d>
                        <m:r>
                          <a:rPr lang="en-US" i="1">
                            <a:solidFill>
                              <a:srgbClr val="FFFFFF"/>
                            </a:solidFill>
                            <a:latin typeface="Cambria Math" panose="02040503050406030204" pitchFamily="18" charset="0"/>
                          </a:rPr>
                          <m:t>&lt;2.4</m:t>
                        </m:r>
                      </m:oMath>
                    </m:oMathPara>
                  </a14:m>
                  <a:endParaRPr lang="en-US"/>
                </a:p>
              </p:txBody>
            </p:sp>
          </mc:Choice>
          <mc:Fallback xmlns="">
            <p:sp>
              <p:nvSpPr>
                <p:cNvPr id="7" name="Object 6">
                  <a:extLst>
                    <a:ext uri="{FF2B5EF4-FFF2-40B4-BE49-F238E27FC236}">
                      <a16:creationId xmlns:a16="http://schemas.microsoft.com/office/drawing/2014/main" id="{EA352588-332A-4F1A-82B3-127781AA2BD4}"/>
                    </a:ext>
                  </a:extLst>
                </p:cNvPr>
                <p:cNvSpPr txBox="1">
                  <a:spLocks noRot="1" noChangeAspect="1" noMove="1" noResize="1" noEditPoints="1" noAdjustHandles="1" noChangeArrowheads="1" noChangeShapeType="1" noTextEdit="1"/>
                </p:cNvSpPr>
                <p:nvPr/>
              </p:nvSpPr>
              <p:spPr>
                <a:xfrm>
                  <a:off x="9758154" y="2167215"/>
                  <a:ext cx="1289189" cy="36195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Object 9">
                  <a:extLst>
                    <a:ext uri="{FF2B5EF4-FFF2-40B4-BE49-F238E27FC236}">
                      <a16:creationId xmlns:a16="http://schemas.microsoft.com/office/drawing/2014/main" id="{D2CFE6CB-DA12-4E50-87BB-D3E4B1339D3B}"/>
                    </a:ext>
                  </a:extLst>
                </p:cNvPr>
                <p:cNvSpPr txBox="1"/>
                <p:nvPr/>
              </p:nvSpPr>
              <p:spPr>
                <a:xfrm>
                  <a:off x="10238309" y="2510456"/>
                  <a:ext cx="816770" cy="361951"/>
                </a:xfrm>
                <a:prstGeom prst="rect">
                  <a:avLst/>
                </a:prstGeom>
              </p:spPr>
              <p:txBody>
                <a:bodyPr>
                  <a:normAutofit fontScale="47500" lnSpcReduction="20000"/>
                </a:bodyPr>
                <a:lstStyle/>
                <a:p>
                  <a:pPr/>
                  <a14:m>
                    <m:oMathPara xmlns:m="http://schemas.openxmlformats.org/officeDocument/2006/math">
                      <m:oMathParaPr>
                        <m:jc m:val="left"/>
                      </m:oMathParaPr>
                      <m:oMath xmlns:m="http://schemas.openxmlformats.org/officeDocument/2006/math">
                        <m:d>
                          <m:dPr>
                            <m:begChr m:val="|"/>
                            <m:endChr m:val="|"/>
                            <m:ctrlPr>
                              <a:rPr lang="en-US" i="1">
                                <a:solidFill>
                                  <a:srgbClr val="FFFFFF"/>
                                </a:solidFill>
                                <a:latin typeface="Cambria Math" panose="02040503050406030204" pitchFamily="18" charset="0"/>
                              </a:rPr>
                            </m:ctrlPr>
                          </m:dPr>
                          <m:e>
                            <m:r>
                              <a:rPr lang="en-US" i="1">
                                <a:solidFill>
                                  <a:srgbClr val="FFFFFF"/>
                                </a:solidFill>
                                <a:latin typeface="Cambria Math" panose="02040503050406030204" pitchFamily="18" charset="0"/>
                              </a:rPr>
                              <m:t>𝜂</m:t>
                            </m:r>
                          </m:e>
                        </m:d>
                        <m:r>
                          <a:rPr lang="en-US" i="1">
                            <a:solidFill>
                              <a:srgbClr val="FFFFFF"/>
                            </a:solidFill>
                            <a:latin typeface="Cambria Math" panose="02040503050406030204" pitchFamily="18" charset="0"/>
                          </a:rPr>
                          <m:t>&lt;3.0</m:t>
                        </m:r>
                      </m:oMath>
                    </m:oMathPara>
                  </a14:m>
                  <a:endParaRPr lang="en-US"/>
                </a:p>
              </p:txBody>
            </p:sp>
          </mc:Choice>
          <mc:Fallback xmlns="">
            <p:sp>
              <p:nvSpPr>
                <p:cNvPr id="10" name="Object 9">
                  <a:extLst>
                    <a:ext uri="{FF2B5EF4-FFF2-40B4-BE49-F238E27FC236}">
                      <a16:creationId xmlns:a16="http://schemas.microsoft.com/office/drawing/2014/main" id="{D2CFE6CB-DA12-4E50-87BB-D3E4B1339D3B}"/>
                    </a:ext>
                  </a:extLst>
                </p:cNvPr>
                <p:cNvSpPr txBox="1">
                  <a:spLocks noRot="1" noChangeAspect="1" noMove="1" noResize="1" noEditPoints="1" noAdjustHandles="1" noChangeArrowheads="1" noChangeShapeType="1" noTextEdit="1"/>
                </p:cNvSpPr>
                <p:nvPr/>
              </p:nvSpPr>
              <p:spPr>
                <a:xfrm>
                  <a:off x="10238309" y="2510456"/>
                  <a:ext cx="816770" cy="361951"/>
                </a:xfrm>
                <a:prstGeom prst="rect">
                  <a:avLst/>
                </a:prstGeom>
                <a:blipFill>
                  <a:blip r:embed="rId5"/>
                  <a:stretch>
                    <a:fillRect/>
                  </a:stretch>
                </a:blipFill>
              </p:spPr>
              <p:txBody>
                <a:bodyPr/>
                <a:lstStyle/>
                <a:p>
                  <a:r>
                    <a:rPr lang="en-US">
                      <a:noFill/>
                    </a:rPr>
                    <a:t> </a:t>
                  </a:r>
                </a:p>
              </p:txBody>
            </p:sp>
          </mc:Fallback>
        </mc:AlternateContent>
      </p:grpSp>
      <p:cxnSp>
        <p:nvCxnSpPr>
          <p:cNvPr id="11" name="Straight Arrow Connector 10">
            <a:extLst>
              <a:ext uri="{FF2B5EF4-FFF2-40B4-BE49-F238E27FC236}">
                <a16:creationId xmlns:a16="http://schemas.microsoft.com/office/drawing/2014/main" id="{A9FFF4D7-AE3A-4CD7-9E7D-1E3EFD6F6829}"/>
              </a:ext>
            </a:extLst>
          </p:cNvPr>
          <p:cNvCxnSpPr>
            <a:cxnSpLocks/>
          </p:cNvCxnSpPr>
          <p:nvPr/>
        </p:nvCxnSpPr>
        <p:spPr>
          <a:xfrm flipH="1">
            <a:off x="6427547" y="1846060"/>
            <a:ext cx="116876" cy="119053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9257BD6-6AEA-45B4-ADA2-94F9F15B2425}"/>
              </a:ext>
            </a:extLst>
          </p:cNvPr>
          <p:cNvCxnSpPr>
            <a:cxnSpLocks/>
          </p:cNvCxnSpPr>
          <p:nvPr/>
        </p:nvCxnSpPr>
        <p:spPr>
          <a:xfrm flipH="1">
            <a:off x="5555470" y="1809022"/>
            <a:ext cx="988953" cy="48976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1582D5C-6756-482C-8D7B-A174DBC09ED3}"/>
              </a:ext>
            </a:extLst>
          </p:cNvPr>
          <p:cNvSpPr txBox="1"/>
          <p:nvPr/>
        </p:nvSpPr>
        <p:spPr>
          <a:xfrm>
            <a:off x="-55751" y="2412393"/>
            <a:ext cx="1488577" cy="923330"/>
          </a:xfrm>
          <a:prstGeom prst="rect">
            <a:avLst/>
          </a:prstGeom>
          <a:noFill/>
        </p:spPr>
        <p:txBody>
          <a:bodyPr wrap="square" rtlCol="0">
            <a:spAutoFit/>
          </a:bodyPr>
          <a:lstStyle/>
          <a:p>
            <a:pPr algn="l"/>
            <a:r>
              <a:rPr lang="en-US" sz="1350" dirty="0">
                <a:solidFill>
                  <a:srgbClr val="FFFF00"/>
                </a:solidFill>
              </a:rPr>
              <a:t>Beam Radiation and Luminosity, Common Systems,</a:t>
            </a:r>
          </a:p>
          <a:p>
            <a:pPr algn="l"/>
            <a:r>
              <a:rPr lang="en-US" sz="1350" dirty="0">
                <a:solidFill>
                  <a:srgbClr val="FFFF00"/>
                </a:solidFill>
              </a:rPr>
              <a:t>Infrastructure</a:t>
            </a:r>
          </a:p>
        </p:txBody>
      </p:sp>
      <p:sp>
        <p:nvSpPr>
          <p:cNvPr id="20" name="TextBox 19">
            <a:extLst>
              <a:ext uri="{FF2B5EF4-FFF2-40B4-BE49-F238E27FC236}">
                <a16:creationId xmlns:a16="http://schemas.microsoft.com/office/drawing/2014/main" id="{A8FB2FFD-5BB0-4FBB-A28F-D063B5DED107}"/>
              </a:ext>
            </a:extLst>
          </p:cNvPr>
          <p:cNvSpPr txBox="1"/>
          <p:nvPr/>
        </p:nvSpPr>
        <p:spPr>
          <a:xfrm>
            <a:off x="6757186" y="5005122"/>
            <a:ext cx="2218324" cy="923330"/>
          </a:xfrm>
          <a:prstGeom prst="rect">
            <a:avLst/>
          </a:prstGeom>
          <a:solidFill>
            <a:schemeClr val="accent2">
              <a:lumMod val="50000"/>
            </a:schemeClr>
          </a:solidFill>
        </p:spPr>
        <p:txBody>
          <a:bodyPr wrap="square" rtlCol="0">
            <a:spAutoFit/>
          </a:bodyPr>
          <a:lstStyle/>
          <a:p>
            <a:pPr algn="l"/>
            <a:r>
              <a:rPr lang="en-US" sz="1350" dirty="0">
                <a:solidFill>
                  <a:srgbClr val="FFFF00"/>
                </a:solidFill>
              </a:rPr>
              <a:t>MIP Timing Detector</a:t>
            </a:r>
            <a:endParaRPr lang="en-US" sz="1350" dirty="0">
              <a:solidFill>
                <a:srgbClr val="00FFFF"/>
              </a:solidFill>
            </a:endParaRPr>
          </a:p>
          <a:p>
            <a:pPr marL="214313" indent="-214313" algn="l">
              <a:buFont typeface="Arial" panose="020B0604020202020204" pitchFamily="34" charset="0"/>
              <a:buChar char="•"/>
            </a:pPr>
            <a:r>
              <a:rPr lang="en-US" sz="1350" dirty="0">
                <a:sym typeface="Symbol" panose="05050102010706020507" pitchFamily="18" charset="2"/>
              </a:rPr>
              <a:t>&lt; 70 </a:t>
            </a:r>
            <a:r>
              <a:rPr lang="en-US" sz="1350" dirty="0" err="1">
                <a:sym typeface="Symbol" panose="05050102010706020507" pitchFamily="18" charset="2"/>
              </a:rPr>
              <a:t>ps</a:t>
            </a:r>
            <a:r>
              <a:rPr lang="en-US" sz="1350" dirty="0">
                <a:sym typeface="Symbol" panose="05050102010706020507" pitchFamily="18" charset="2"/>
              </a:rPr>
              <a:t> resolution</a:t>
            </a:r>
          </a:p>
          <a:p>
            <a:pPr marL="214313" indent="-214313" algn="l">
              <a:buFont typeface="Arial" panose="020B0604020202020204" pitchFamily="34" charset="0"/>
              <a:buChar char="•"/>
            </a:pPr>
            <a:r>
              <a:rPr lang="en-US" sz="1350" dirty="0">
                <a:sym typeface="Symbol" panose="05050102010706020507" pitchFamily="18" charset="2"/>
              </a:rPr>
              <a:t>Barrel: Crystals + </a:t>
            </a:r>
            <a:r>
              <a:rPr lang="en-US" sz="1350" dirty="0" err="1">
                <a:sym typeface="Symbol" panose="05050102010706020507" pitchFamily="18" charset="2"/>
              </a:rPr>
              <a:t>SiPMs</a:t>
            </a:r>
            <a:endParaRPr lang="en-US" sz="1350" dirty="0">
              <a:sym typeface="Symbol" panose="05050102010706020507" pitchFamily="18" charset="2"/>
            </a:endParaRPr>
          </a:p>
          <a:p>
            <a:pPr marL="214313" indent="-214313" algn="l">
              <a:buFont typeface="Arial" panose="020B0604020202020204" pitchFamily="34" charset="0"/>
              <a:buChar char="•"/>
            </a:pPr>
            <a:r>
              <a:rPr lang="en-US" sz="1350" dirty="0">
                <a:sym typeface="Symbol" panose="05050102010706020507" pitchFamily="18" charset="2"/>
              </a:rPr>
              <a:t>Endcap: LGADs</a:t>
            </a:r>
          </a:p>
        </p:txBody>
      </p:sp>
      <p:cxnSp>
        <p:nvCxnSpPr>
          <p:cNvPr id="21" name="Straight Arrow Connector 20">
            <a:extLst>
              <a:ext uri="{FF2B5EF4-FFF2-40B4-BE49-F238E27FC236}">
                <a16:creationId xmlns:a16="http://schemas.microsoft.com/office/drawing/2014/main" id="{B281D16C-241F-4081-A4B3-514E3DE3ED7C}"/>
              </a:ext>
            </a:extLst>
          </p:cNvPr>
          <p:cNvCxnSpPr>
            <a:cxnSpLocks/>
          </p:cNvCxnSpPr>
          <p:nvPr/>
        </p:nvCxnSpPr>
        <p:spPr>
          <a:xfrm flipH="1" flipV="1">
            <a:off x="4721908" y="3566286"/>
            <a:ext cx="2203768" cy="151032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599B1384-7EBF-4575-B605-4ECA16F38DC7}"/>
              </a:ext>
            </a:extLst>
          </p:cNvPr>
          <p:cNvCxnSpPr>
            <a:cxnSpLocks/>
          </p:cNvCxnSpPr>
          <p:nvPr/>
        </p:nvCxnSpPr>
        <p:spPr>
          <a:xfrm flipH="1" flipV="1">
            <a:off x="4814588" y="3999798"/>
            <a:ext cx="2111088" cy="107681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7C68C71E-EF60-4BD8-BC90-24261D4F9702}"/>
              </a:ext>
            </a:extLst>
          </p:cNvPr>
          <p:cNvGrpSpPr/>
          <p:nvPr/>
        </p:nvGrpSpPr>
        <p:grpSpPr>
          <a:xfrm>
            <a:off x="-7168" y="5524937"/>
            <a:ext cx="2887579" cy="1131079"/>
            <a:chOff x="167778" y="5538275"/>
            <a:chExt cx="2887580" cy="1131079"/>
          </a:xfrm>
          <a:noFill/>
        </p:grpSpPr>
        <p:sp>
          <p:nvSpPr>
            <p:cNvPr id="33" name="TextBox 32">
              <a:extLst>
                <a:ext uri="{FF2B5EF4-FFF2-40B4-BE49-F238E27FC236}">
                  <a16:creationId xmlns:a16="http://schemas.microsoft.com/office/drawing/2014/main" id="{4AEF90F1-89FC-4862-9520-7A7DF1E4F1D4}"/>
                </a:ext>
              </a:extLst>
            </p:cNvPr>
            <p:cNvSpPr txBox="1"/>
            <p:nvPr/>
          </p:nvSpPr>
          <p:spPr>
            <a:xfrm>
              <a:off x="167778" y="5538275"/>
              <a:ext cx="2887580" cy="1131079"/>
            </a:xfrm>
            <a:prstGeom prst="rect">
              <a:avLst/>
            </a:prstGeom>
            <a:grpFill/>
          </p:spPr>
          <p:txBody>
            <a:bodyPr wrap="square" rtlCol="0">
              <a:spAutoFit/>
            </a:bodyPr>
            <a:lstStyle/>
            <a:p>
              <a:pPr algn="l"/>
              <a:r>
                <a:rPr lang="en-US" sz="1350" dirty="0">
                  <a:solidFill>
                    <a:srgbClr val="FFFF00"/>
                  </a:solidFill>
                </a:rPr>
                <a:t>Tracker</a:t>
              </a:r>
              <a:r>
                <a:rPr lang="en-US" sz="1350" dirty="0">
                  <a:solidFill>
                    <a:srgbClr val="FF0000"/>
                  </a:solidFill>
                </a:rPr>
                <a:t> </a:t>
              </a:r>
              <a:endParaRPr lang="en-US" sz="1350" b="1" dirty="0">
                <a:solidFill>
                  <a:schemeClr val="accent6">
                    <a:lumMod val="50000"/>
                  </a:schemeClr>
                </a:solidFill>
              </a:endParaRPr>
            </a:p>
            <a:p>
              <a:pPr marL="214313" indent="-214313" algn="l">
                <a:buFont typeface="Arial" panose="020B0604020202020204" pitchFamily="34" charset="0"/>
                <a:buChar char="•"/>
              </a:pPr>
              <a:r>
                <a:rPr lang="en-US" sz="1350" dirty="0"/>
                <a:t>Si Strip Outer Tracker designed for L1 Track Trigger</a:t>
              </a:r>
              <a:endParaRPr lang="en-US" sz="1350" i="1" dirty="0">
                <a:solidFill>
                  <a:srgbClr val="00FFFF"/>
                </a:solidFill>
                <a:sym typeface="Symbol" panose="05050102010706020507" pitchFamily="18" charset="2"/>
              </a:endParaRPr>
            </a:p>
            <a:p>
              <a:pPr marL="214313" indent="-214313" algn="l">
                <a:buFont typeface="Arial" panose="020B0604020202020204" pitchFamily="34" charset="0"/>
                <a:buChar char="•"/>
              </a:pPr>
              <a:r>
                <a:rPr lang="en-US" sz="1350" dirty="0">
                  <a:sym typeface="Symbol" panose="05050102010706020507" pitchFamily="18" charset="2"/>
                </a:rPr>
                <a:t>Pixelated Inner Tracker extends coverage to</a:t>
              </a:r>
              <a:endParaRPr lang="en-US" sz="1350" dirty="0">
                <a:solidFill>
                  <a:srgbClr val="FF00FF"/>
                </a:solidFill>
                <a:sym typeface="Symbol" panose="05050102010706020507" pitchFamily="18" charset="2"/>
              </a:endParaRPr>
            </a:p>
          </p:txBody>
        </p:sp>
        <mc:AlternateContent xmlns:mc="http://schemas.openxmlformats.org/markup-compatibility/2006" xmlns:a14="http://schemas.microsoft.com/office/drawing/2010/main">
          <mc:Choice Requires="a14">
            <p:sp>
              <p:nvSpPr>
                <p:cNvPr id="34" name="Object 33">
                  <a:extLst>
                    <a:ext uri="{FF2B5EF4-FFF2-40B4-BE49-F238E27FC236}">
                      <a16:creationId xmlns:a16="http://schemas.microsoft.com/office/drawing/2014/main" id="{BBA98C7A-914D-48D9-AC25-098B9CF80393}"/>
                    </a:ext>
                  </a:extLst>
                </p:cNvPr>
                <p:cNvSpPr txBox="1"/>
                <p:nvPr/>
              </p:nvSpPr>
              <p:spPr>
                <a:xfrm>
                  <a:off x="1346521" y="6387172"/>
                  <a:ext cx="601663" cy="273050"/>
                </a:xfrm>
                <a:prstGeom prst="rect">
                  <a:avLst/>
                </a:prstGeom>
              </p:spPr>
              <p:txBody>
                <a:bodyPr>
                  <a:normAutofit fontScale="55000" lnSpcReduction="20000"/>
                </a:bodyPr>
                <a:lstStyle/>
                <a:p>
                  <a:pPr/>
                  <a14:m>
                    <m:oMathPara xmlns:m="http://schemas.openxmlformats.org/officeDocument/2006/math">
                      <m:oMathParaPr>
                        <m:jc m:val="left"/>
                      </m:oMathParaPr>
                      <m:oMath xmlns:m="http://schemas.openxmlformats.org/officeDocument/2006/math">
                        <m:d>
                          <m:dPr>
                            <m:begChr m:val="|"/>
                            <m:endChr m:val="|"/>
                            <m:ctrlPr>
                              <a:rPr lang="en-US" i="1">
                                <a:solidFill>
                                  <a:srgbClr val="FFFFFF"/>
                                </a:solidFill>
                                <a:latin typeface="Cambria Math" panose="02040503050406030204" pitchFamily="18" charset="0"/>
                              </a:rPr>
                            </m:ctrlPr>
                          </m:dPr>
                          <m:e>
                            <m:r>
                              <a:rPr lang="en-US" i="1">
                                <a:solidFill>
                                  <a:srgbClr val="FFFFFF"/>
                                </a:solidFill>
                                <a:latin typeface="Cambria Math" panose="02040503050406030204" pitchFamily="18" charset="0"/>
                              </a:rPr>
                              <m:t>𝜂</m:t>
                            </m:r>
                            <m:r>
                              <a:rPr lang="en-US" i="1">
                                <a:solidFill>
                                  <a:srgbClr val="FFFFFF"/>
                                </a:solidFill>
                                <a:latin typeface="Cambria Math" panose="02040503050406030204" pitchFamily="18" charset="0"/>
                              </a:rPr>
                              <m:t>​</m:t>
                            </m:r>
                          </m:e>
                        </m:d>
                        <m:r>
                          <a:rPr lang="en-US" i="1">
                            <a:solidFill>
                              <a:srgbClr val="FFFFFF"/>
                            </a:solidFill>
                            <a:latin typeface="Cambria Math" panose="02040503050406030204" pitchFamily="18" charset="0"/>
                          </a:rPr>
                          <m:t>&lt;3.8</m:t>
                        </m:r>
                      </m:oMath>
                    </m:oMathPara>
                  </a14:m>
                  <a:endParaRPr lang="en-US"/>
                </a:p>
              </p:txBody>
            </p:sp>
          </mc:Choice>
          <mc:Fallback xmlns="">
            <p:sp>
              <p:nvSpPr>
                <p:cNvPr id="34" name="Object 33">
                  <a:extLst>
                    <a:ext uri="{FF2B5EF4-FFF2-40B4-BE49-F238E27FC236}">
                      <a16:creationId xmlns:a16="http://schemas.microsoft.com/office/drawing/2014/main" id="{BBA98C7A-914D-48D9-AC25-098B9CF80393}"/>
                    </a:ext>
                  </a:extLst>
                </p:cNvPr>
                <p:cNvSpPr txBox="1">
                  <a:spLocks noRot="1" noChangeAspect="1" noMove="1" noResize="1" noEditPoints="1" noAdjustHandles="1" noChangeArrowheads="1" noChangeShapeType="1" noTextEdit="1"/>
                </p:cNvSpPr>
                <p:nvPr/>
              </p:nvSpPr>
              <p:spPr>
                <a:xfrm>
                  <a:off x="1346521" y="6387172"/>
                  <a:ext cx="601663" cy="273050"/>
                </a:xfrm>
                <a:prstGeom prst="rect">
                  <a:avLst/>
                </a:prstGeom>
                <a:blipFill>
                  <a:blip r:embed="rId6"/>
                  <a:stretch>
                    <a:fillRect/>
                  </a:stretch>
                </a:blipFill>
              </p:spPr>
              <p:txBody>
                <a:bodyPr/>
                <a:lstStyle/>
                <a:p>
                  <a:r>
                    <a:rPr lang="en-US">
                      <a:noFill/>
                    </a:rPr>
                    <a:t> </a:t>
                  </a:r>
                </a:p>
              </p:txBody>
            </p:sp>
          </mc:Fallback>
        </mc:AlternateContent>
      </p:grpSp>
      <p:sp>
        <p:nvSpPr>
          <p:cNvPr id="35" name="TextBox 34">
            <a:extLst>
              <a:ext uri="{FF2B5EF4-FFF2-40B4-BE49-F238E27FC236}">
                <a16:creationId xmlns:a16="http://schemas.microsoft.com/office/drawing/2014/main" id="{DB699983-9F31-401F-B1AE-42489ED1F7D1}"/>
              </a:ext>
            </a:extLst>
          </p:cNvPr>
          <p:cNvSpPr txBox="1"/>
          <p:nvPr/>
        </p:nvSpPr>
        <p:spPr>
          <a:xfrm>
            <a:off x="-76022" y="3695701"/>
            <a:ext cx="1989509" cy="1131079"/>
          </a:xfrm>
          <a:prstGeom prst="rect">
            <a:avLst/>
          </a:prstGeom>
          <a:noFill/>
        </p:spPr>
        <p:txBody>
          <a:bodyPr wrap="square" rtlCol="0">
            <a:spAutoFit/>
          </a:bodyPr>
          <a:lstStyle/>
          <a:p>
            <a:pPr algn="l"/>
            <a:r>
              <a:rPr lang="en-US" sz="1350" dirty="0">
                <a:solidFill>
                  <a:srgbClr val="FFFF00"/>
                </a:solidFill>
              </a:rPr>
              <a:t>Calorimeter Endcap</a:t>
            </a:r>
            <a:endParaRPr lang="en-US" sz="1350" b="1" dirty="0">
              <a:solidFill>
                <a:srgbClr val="00FFFF"/>
              </a:solidFill>
            </a:endParaRPr>
          </a:p>
          <a:p>
            <a:pPr marL="214313" indent="-214313" algn="l">
              <a:buFont typeface="Arial" panose="020B0604020202020204" pitchFamily="34" charset="0"/>
              <a:buChar char="•"/>
            </a:pPr>
            <a:r>
              <a:rPr lang="en-US" sz="1350" dirty="0"/>
              <a:t>Si, </a:t>
            </a:r>
            <a:r>
              <a:rPr lang="en-US" sz="1350" dirty="0" err="1"/>
              <a:t>Scint</a:t>
            </a:r>
            <a:r>
              <a:rPr lang="en-US" sz="1350" dirty="0"/>
              <a:t> + </a:t>
            </a:r>
            <a:r>
              <a:rPr lang="en-US" sz="1350" dirty="0" err="1"/>
              <a:t>SiPM</a:t>
            </a:r>
            <a:r>
              <a:rPr lang="en-US" sz="1350" dirty="0"/>
              <a:t> in Pb-W-SS</a:t>
            </a:r>
          </a:p>
          <a:p>
            <a:pPr marL="214313" indent="-214313" algn="l">
              <a:buFont typeface="Arial" panose="020B0604020202020204" pitchFamily="34" charset="0"/>
              <a:buChar char="•"/>
            </a:pPr>
            <a:r>
              <a:rPr lang="en-US" sz="1350" dirty="0"/>
              <a:t>3D shower imaging with precise timing</a:t>
            </a:r>
          </a:p>
        </p:txBody>
      </p:sp>
      <p:cxnSp>
        <p:nvCxnSpPr>
          <p:cNvPr id="36" name="Straight Arrow Connector 35">
            <a:extLst>
              <a:ext uri="{FF2B5EF4-FFF2-40B4-BE49-F238E27FC236}">
                <a16:creationId xmlns:a16="http://schemas.microsoft.com/office/drawing/2014/main" id="{9225A2AE-1364-4F7B-8A26-955ADCCB3B60}"/>
              </a:ext>
            </a:extLst>
          </p:cNvPr>
          <p:cNvCxnSpPr>
            <a:cxnSpLocks/>
          </p:cNvCxnSpPr>
          <p:nvPr/>
        </p:nvCxnSpPr>
        <p:spPr>
          <a:xfrm flipV="1">
            <a:off x="747423" y="3893598"/>
            <a:ext cx="3714520" cy="176773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E078C342-B774-4B42-B9A4-7C4B63647669}"/>
              </a:ext>
            </a:extLst>
          </p:cNvPr>
          <p:cNvCxnSpPr>
            <a:cxnSpLocks/>
          </p:cNvCxnSpPr>
          <p:nvPr/>
        </p:nvCxnSpPr>
        <p:spPr>
          <a:xfrm flipV="1">
            <a:off x="1897013" y="3566286"/>
            <a:ext cx="1954347" cy="23594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22F3670C-77F2-4FFA-BD57-5D459F05363C}"/>
              </a:ext>
            </a:extLst>
          </p:cNvPr>
          <p:cNvSpPr txBox="1"/>
          <p:nvPr/>
        </p:nvSpPr>
        <p:spPr>
          <a:xfrm>
            <a:off x="-10518" y="769689"/>
            <a:ext cx="3136633" cy="923330"/>
          </a:xfrm>
          <a:prstGeom prst="rect">
            <a:avLst/>
          </a:prstGeom>
          <a:noFill/>
        </p:spPr>
        <p:txBody>
          <a:bodyPr wrap="square" rtlCol="0">
            <a:spAutoFit/>
          </a:bodyPr>
          <a:lstStyle/>
          <a:p>
            <a:pPr algn="l"/>
            <a:r>
              <a:rPr lang="en-US" sz="1350" dirty="0">
                <a:solidFill>
                  <a:srgbClr val="FFFF00"/>
                </a:solidFill>
              </a:rPr>
              <a:t>L1 Trigger/HLT/DAQ</a:t>
            </a:r>
            <a:endParaRPr lang="en-US" sz="1350" b="1" dirty="0">
              <a:solidFill>
                <a:srgbClr val="00FFFF"/>
              </a:solidFill>
            </a:endParaRPr>
          </a:p>
          <a:p>
            <a:pPr marL="214313" indent="-214313" algn="l">
              <a:buFont typeface="Arial" panose="020B0604020202020204" pitchFamily="34" charset="0"/>
              <a:buChar char="•"/>
            </a:pPr>
            <a:r>
              <a:rPr lang="en-US" sz="1350" dirty="0">
                <a:sym typeface="Symbol" panose="05050102010706020507" pitchFamily="18" charset="2"/>
              </a:rPr>
              <a:t>L1 40 MHz in/750 kHz out </a:t>
            </a:r>
          </a:p>
          <a:p>
            <a:pPr algn="l"/>
            <a:r>
              <a:rPr lang="en-US" sz="1350" dirty="0">
                <a:sym typeface="Symbol" panose="05050102010706020507" pitchFamily="18" charset="2"/>
              </a:rPr>
              <a:t>     with tracking for PF-like performance</a:t>
            </a:r>
          </a:p>
          <a:p>
            <a:pPr marL="214313" indent="-214313" algn="l">
              <a:buFont typeface="Arial" panose="020B0604020202020204" pitchFamily="34" charset="0"/>
              <a:buChar char="•"/>
            </a:pPr>
            <a:r>
              <a:rPr lang="en-US" sz="1350" dirty="0">
                <a:sym typeface="Symbol" panose="05050102010706020507" pitchFamily="18" charset="2"/>
              </a:rPr>
              <a:t>HLT 7.5 kHz out</a:t>
            </a:r>
          </a:p>
        </p:txBody>
      </p:sp>
      <p:pic>
        <p:nvPicPr>
          <p:cNvPr id="26" name="Picture 25">
            <a:extLst>
              <a:ext uri="{FF2B5EF4-FFF2-40B4-BE49-F238E27FC236}">
                <a16:creationId xmlns:a16="http://schemas.microsoft.com/office/drawing/2014/main" id="{238FED0B-09F0-48F5-98CF-888AC59B2ED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74900" y="5790784"/>
            <a:ext cx="668984" cy="914400"/>
          </a:xfrm>
          <a:prstGeom prst="rect">
            <a:avLst/>
          </a:prstGeom>
        </p:spPr>
      </p:pic>
      <p:pic>
        <p:nvPicPr>
          <p:cNvPr id="28" name="Picture 27">
            <a:extLst>
              <a:ext uri="{FF2B5EF4-FFF2-40B4-BE49-F238E27FC236}">
                <a16:creationId xmlns:a16="http://schemas.microsoft.com/office/drawing/2014/main" id="{62E8768B-9C74-41A4-BE09-C5D92865E22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9149" y="606664"/>
            <a:ext cx="640442" cy="914400"/>
          </a:xfrm>
          <a:prstGeom prst="rect">
            <a:avLst/>
          </a:prstGeom>
        </p:spPr>
      </p:pic>
      <p:pic>
        <p:nvPicPr>
          <p:cNvPr id="29" name="Picture 28">
            <a:extLst>
              <a:ext uri="{FF2B5EF4-FFF2-40B4-BE49-F238E27FC236}">
                <a16:creationId xmlns:a16="http://schemas.microsoft.com/office/drawing/2014/main" id="{016FAB74-8C32-4B5D-8932-664E6C8DB18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31408" y="4002923"/>
            <a:ext cx="642257" cy="914400"/>
          </a:xfrm>
          <a:prstGeom prst="rect">
            <a:avLst/>
          </a:prstGeom>
        </p:spPr>
      </p:pic>
      <p:pic>
        <p:nvPicPr>
          <p:cNvPr id="30" name="Picture 29">
            <a:extLst>
              <a:ext uri="{FF2B5EF4-FFF2-40B4-BE49-F238E27FC236}">
                <a16:creationId xmlns:a16="http://schemas.microsoft.com/office/drawing/2014/main" id="{4FB663E7-2671-40F7-8E25-A740B712C14C}"/>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219376" y="2594047"/>
            <a:ext cx="634297" cy="914400"/>
          </a:xfrm>
          <a:prstGeom prst="rect">
            <a:avLst/>
          </a:prstGeom>
        </p:spPr>
      </p:pic>
      <p:pic>
        <p:nvPicPr>
          <p:cNvPr id="31" name="Picture 30">
            <a:extLst>
              <a:ext uri="{FF2B5EF4-FFF2-40B4-BE49-F238E27FC236}">
                <a16:creationId xmlns:a16="http://schemas.microsoft.com/office/drawing/2014/main" id="{A8AC8B94-351F-4F94-B92F-758382F33A1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340942" y="5891618"/>
            <a:ext cx="656856" cy="914400"/>
          </a:xfrm>
          <a:prstGeom prst="rect">
            <a:avLst/>
          </a:prstGeom>
        </p:spPr>
      </p:pic>
      <p:pic>
        <p:nvPicPr>
          <p:cNvPr id="32" name="Picture 31">
            <a:extLst>
              <a:ext uri="{FF2B5EF4-FFF2-40B4-BE49-F238E27FC236}">
                <a16:creationId xmlns:a16="http://schemas.microsoft.com/office/drawing/2014/main" id="{F4D97C9B-5A00-49B8-A071-417C8CD905CE}"/>
              </a:ext>
            </a:extLst>
          </p:cNvPr>
          <p:cNvPicPr>
            <a:picLocks noChangeAspect="1"/>
          </p:cNvPicPr>
          <p:nvPr/>
        </p:nvPicPr>
        <p:blipFill>
          <a:blip r:embed="rId12"/>
          <a:stretch>
            <a:fillRect/>
          </a:stretch>
        </p:blipFill>
        <p:spPr>
          <a:xfrm>
            <a:off x="1557798" y="1487630"/>
            <a:ext cx="654008" cy="914400"/>
          </a:xfrm>
          <a:prstGeom prst="rect">
            <a:avLst/>
          </a:prstGeom>
        </p:spPr>
      </p:pic>
      <p:pic>
        <p:nvPicPr>
          <p:cNvPr id="37" name="Picture 36">
            <a:extLst>
              <a:ext uri="{FF2B5EF4-FFF2-40B4-BE49-F238E27FC236}">
                <a16:creationId xmlns:a16="http://schemas.microsoft.com/office/drawing/2014/main" id="{1DC08A63-3833-435F-BF48-C91FC7A75B8D}"/>
              </a:ext>
            </a:extLst>
          </p:cNvPr>
          <p:cNvPicPr>
            <a:picLocks noChangeAspect="1"/>
          </p:cNvPicPr>
          <p:nvPr/>
        </p:nvPicPr>
        <p:blipFill>
          <a:blip r:embed="rId13"/>
          <a:stretch>
            <a:fillRect/>
          </a:stretch>
        </p:blipFill>
        <p:spPr>
          <a:xfrm>
            <a:off x="2217110" y="1476663"/>
            <a:ext cx="634940" cy="914400"/>
          </a:xfrm>
          <a:prstGeom prst="rect">
            <a:avLst/>
          </a:prstGeom>
        </p:spPr>
      </p:pic>
    </p:spTree>
    <p:extLst>
      <p:ext uri="{BB962C8B-B14F-4D97-AF65-F5344CB8AC3E}">
        <p14:creationId xmlns:p14="http://schemas.microsoft.com/office/powerpoint/2010/main" val="42335576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FD463-158C-4869-8309-AAC5E9C3C1E4}"/>
              </a:ext>
            </a:extLst>
          </p:cNvPr>
          <p:cNvSpPr>
            <a:spLocks noGrp="1"/>
          </p:cNvSpPr>
          <p:nvPr>
            <p:ph type="title"/>
          </p:nvPr>
        </p:nvSpPr>
        <p:spPr>
          <a:xfrm>
            <a:off x="310702" y="101098"/>
            <a:ext cx="7709308" cy="872366"/>
          </a:xfrm>
        </p:spPr>
        <p:txBody>
          <a:bodyPr/>
          <a:lstStyle/>
          <a:p>
            <a:r>
              <a:rPr lang="en-US" dirty="0"/>
              <a:t>New Tracker</a:t>
            </a:r>
          </a:p>
        </p:txBody>
      </p:sp>
      <p:sp>
        <p:nvSpPr>
          <p:cNvPr id="3" name="Content Placeholder 2">
            <a:extLst>
              <a:ext uri="{FF2B5EF4-FFF2-40B4-BE49-F238E27FC236}">
                <a16:creationId xmlns:a16="http://schemas.microsoft.com/office/drawing/2014/main" id="{5CA2D1F0-D045-4ECF-BBAC-1BD9A9C6CEB7}"/>
              </a:ext>
            </a:extLst>
          </p:cNvPr>
          <p:cNvSpPr>
            <a:spLocks noGrp="1"/>
          </p:cNvSpPr>
          <p:nvPr>
            <p:ph idx="1"/>
          </p:nvPr>
        </p:nvSpPr>
        <p:spPr>
          <a:xfrm>
            <a:off x="98441" y="963059"/>
            <a:ext cx="3765564" cy="5562408"/>
          </a:xfrm>
        </p:spPr>
        <p:txBody>
          <a:bodyPr>
            <a:normAutofit fontScale="92500" lnSpcReduction="10000"/>
          </a:bodyPr>
          <a:lstStyle/>
          <a:p>
            <a:r>
              <a:rPr lang="en-US" dirty="0"/>
              <a:t>Current version </a:t>
            </a:r>
            <a:r>
              <a:rPr lang="en-US" dirty="0">
                <a:solidFill>
                  <a:schemeClr val="bg1"/>
                </a:solidFill>
              </a:rPr>
              <a:t>doesn’t survive HL LHC dose</a:t>
            </a:r>
          </a:p>
          <a:p>
            <a:r>
              <a:rPr lang="en-US" dirty="0"/>
              <a:t>Features</a:t>
            </a:r>
          </a:p>
          <a:p>
            <a:pPr lvl="1"/>
            <a:r>
              <a:rPr lang="en-US" dirty="0"/>
              <a:t>~200 m</a:t>
            </a:r>
            <a:r>
              <a:rPr lang="en-US" baseline="30000" dirty="0"/>
              <a:t>2 </a:t>
            </a:r>
            <a:r>
              <a:rPr lang="en-US" dirty="0"/>
              <a:t>of Silicon!</a:t>
            </a:r>
          </a:p>
          <a:p>
            <a:pPr lvl="2"/>
            <a:r>
              <a:rPr lang="en-US" dirty="0">
                <a:latin typeface="Times New Roman" panose="02020603050405020304" pitchFamily="18" charset="0"/>
                <a:cs typeface="Times New Roman" panose="02020603050405020304" pitchFamily="18" charset="0"/>
              </a:rPr>
              <a:t>×10 increase </a:t>
            </a:r>
            <a:endParaRPr lang="en-US" dirty="0"/>
          </a:p>
          <a:p>
            <a:pPr lvl="1"/>
            <a:r>
              <a:rPr lang="en-US" dirty="0"/>
              <a:t>Extended coverage</a:t>
            </a:r>
            <a:endParaRPr lang="en-US" dirty="0">
              <a:sym typeface="Symbol" panose="05050102010706020507" pitchFamily="18" charset="2"/>
            </a:endParaRPr>
          </a:p>
          <a:p>
            <a:pPr lvl="1"/>
            <a:r>
              <a:rPr lang="en-US" dirty="0">
                <a:sym typeface="Symbol" panose="05050102010706020507" pitchFamily="18" charset="2"/>
              </a:rPr>
              <a:t>Increased granularity </a:t>
            </a:r>
          </a:p>
          <a:p>
            <a:pPr lvl="1"/>
            <a:r>
              <a:rPr lang="en-US" dirty="0">
                <a:sym typeface="Symbol" panose="05050102010706020507" pitchFamily="18" charset="2"/>
              </a:rPr>
              <a:t>Reduced multiple scattering </a:t>
            </a:r>
          </a:p>
          <a:p>
            <a:pPr lvl="1"/>
            <a:r>
              <a:rPr lang="en-US" dirty="0">
                <a:sym typeface="Symbol" panose="05050102010706020507" pitchFamily="18" charset="2"/>
              </a:rPr>
              <a:t>Tracking information in  L1 Trigger</a:t>
            </a:r>
          </a:p>
          <a:p>
            <a:pPr lvl="2"/>
            <a:endParaRPr lang="en-US" dirty="0">
              <a:sym typeface="Symbol" panose="05050102010706020507" pitchFamily="18" charset="2"/>
            </a:endParaRPr>
          </a:p>
          <a:p>
            <a:pPr lvl="1"/>
            <a:endParaRPr lang="en-US" dirty="0">
              <a:sym typeface="Symbol" panose="05050102010706020507" pitchFamily="18" charset="2"/>
            </a:endParaRPr>
          </a:p>
          <a:p>
            <a:endParaRPr lang="en-US" dirty="0">
              <a:sym typeface="Symbol" panose="05050102010706020507" pitchFamily="18" charset="2"/>
            </a:endParaRPr>
          </a:p>
          <a:p>
            <a:endParaRPr lang="en-US" dirty="0"/>
          </a:p>
        </p:txBody>
      </p:sp>
      <p:sp>
        <p:nvSpPr>
          <p:cNvPr id="4" name="Date Placeholder 3">
            <a:extLst>
              <a:ext uri="{FF2B5EF4-FFF2-40B4-BE49-F238E27FC236}">
                <a16:creationId xmlns:a16="http://schemas.microsoft.com/office/drawing/2014/main" id="{8F885387-6705-4C71-9243-16FD7417E857}"/>
              </a:ext>
            </a:extLst>
          </p:cNvPr>
          <p:cNvSpPr>
            <a:spLocks noGrp="1"/>
          </p:cNvSpPr>
          <p:nvPr>
            <p:ph type="dt" sz="half" idx="10"/>
          </p:nvPr>
        </p:nvSpPr>
        <p:spPr/>
        <p:txBody>
          <a:bodyPr/>
          <a:lstStyle/>
          <a:p>
            <a:r>
              <a:rPr lang="en-US"/>
              <a:t>May 27, 2025</a:t>
            </a:r>
            <a:endParaRPr lang="en-US" dirty="0"/>
          </a:p>
        </p:txBody>
      </p:sp>
      <p:sp>
        <p:nvSpPr>
          <p:cNvPr id="5" name="Slide Number Placeholder 4">
            <a:extLst>
              <a:ext uri="{FF2B5EF4-FFF2-40B4-BE49-F238E27FC236}">
                <a16:creationId xmlns:a16="http://schemas.microsoft.com/office/drawing/2014/main" id="{8318F684-4C9E-4B55-9B53-4B62D8C15F5E}"/>
              </a:ext>
            </a:extLst>
          </p:cNvPr>
          <p:cNvSpPr>
            <a:spLocks noGrp="1"/>
          </p:cNvSpPr>
          <p:nvPr>
            <p:ph type="sldNum" sz="quarter" idx="11"/>
          </p:nvPr>
        </p:nvSpPr>
        <p:spPr/>
        <p:txBody>
          <a:bodyPr/>
          <a:lstStyle/>
          <a:p>
            <a:fld id="{8A7F0B31-3059-45DE-9B5A-A019F848CFB0}" type="slidenum">
              <a:rPr lang="en-US" smtClean="0"/>
              <a:pPr/>
              <a:t>32</a:t>
            </a:fld>
            <a:endParaRPr lang="en-US" dirty="0"/>
          </a:p>
        </p:txBody>
      </p:sp>
      <p:sp>
        <p:nvSpPr>
          <p:cNvPr id="6" name="Footer Placeholder 5">
            <a:extLst>
              <a:ext uri="{FF2B5EF4-FFF2-40B4-BE49-F238E27FC236}">
                <a16:creationId xmlns:a16="http://schemas.microsoft.com/office/drawing/2014/main" id="{32EC6035-CCA4-41B9-9389-D8C1E699899B}"/>
              </a:ext>
            </a:extLst>
          </p:cNvPr>
          <p:cNvSpPr>
            <a:spLocks noGrp="1"/>
          </p:cNvSpPr>
          <p:nvPr>
            <p:ph type="ftr" sz="quarter" idx="12"/>
          </p:nvPr>
        </p:nvSpPr>
        <p:spPr/>
        <p:txBody>
          <a:bodyPr/>
          <a:lstStyle/>
          <a:p>
            <a:r>
              <a:rPr lang="en-US"/>
              <a:t>PURSUE - FNAL   CMS and the LHC</a:t>
            </a:r>
            <a:endParaRPr lang="en-US" dirty="0"/>
          </a:p>
        </p:txBody>
      </p:sp>
      <p:grpSp>
        <p:nvGrpSpPr>
          <p:cNvPr id="22" name="Group 21">
            <a:extLst>
              <a:ext uri="{FF2B5EF4-FFF2-40B4-BE49-F238E27FC236}">
                <a16:creationId xmlns:a16="http://schemas.microsoft.com/office/drawing/2014/main" id="{FA10C1FD-58F3-4A60-A32B-A14CC00E7AE3}"/>
              </a:ext>
            </a:extLst>
          </p:cNvPr>
          <p:cNvGrpSpPr/>
          <p:nvPr/>
        </p:nvGrpSpPr>
        <p:grpSpPr>
          <a:xfrm>
            <a:off x="3496797" y="257071"/>
            <a:ext cx="5404098" cy="2733779"/>
            <a:chOff x="-197672" y="721297"/>
            <a:chExt cx="9133036" cy="4912323"/>
          </a:xfrm>
        </p:grpSpPr>
        <p:pic>
          <p:nvPicPr>
            <p:cNvPr id="10" name="Picture 2" descr="https://twiki.cern.ch/twiki/pub/CMSPublic/SketchUpCMSGallery/cms_160204_02_cms_2023TTI.png">
              <a:extLst>
                <a:ext uri="{FF2B5EF4-FFF2-40B4-BE49-F238E27FC236}">
                  <a16:creationId xmlns:a16="http://schemas.microsoft.com/office/drawing/2014/main" id="{2A206D06-3362-42D7-A2B0-A891FF47507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2539" y="721297"/>
              <a:ext cx="8632825" cy="491232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9B2179E9-12DF-4660-9D05-76835097BCF8}"/>
                </a:ext>
              </a:extLst>
            </p:cNvPr>
            <p:cNvSpPr txBox="1"/>
            <p:nvPr/>
          </p:nvSpPr>
          <p:spPr>
            <a:xfrm rot="1252084">
              <a:off x="3141898" y="2406497"/>
              <a:ext cx="783467" cy="373492"/>
            </a:xfrm>
            <a:prstGeom prst="rect">
              <a:avLst/>
            </a:prstGeom>
            <a:solidFill>
              <a:srgbClr val="AFABAB">
                <a:alpha val="43922"/>
              </a:srgbClr>
            </a:solidFill>
          </p:spPr>
          <p:txBody>
            <a:bodyPr wrap="none" rtlCol="0">
              <a:spAutoFit/>
            </a:bodyPr>
            <a:lstStyle/>
            <a:p>
              <a:r>
                <a:rPr lang="en-US" dirty="0">
                  <a:solidFill>
                    <a:srgbClr val="FF0000"/>
                  </a:solidFill>
                </a:rPr>
                <a:t>TBPX</a:t>
              </a:r>
            </a:p>
          </p:txBody>
        </p:sp>
        <p:sp>
          <p:nvSpPr>
            <p:cNvPr id="12" name="TextBox 11">
              <a:extLst>
                <a:ext uri="{FF2B5EF4-FFF2-40B4-BE49-F238E27FC236}">
                  <a16:creationId xmlns:a16="http://schemas.microsoft.com/office/drawing/2014/main" id="{9F285DE4-1403-4334-BA3A-DA4FE2897C24}"/>
                </a:ext>
              </a:extLst>
            </p:cNvPr>
            <p:cNvSpPr txBox="1"/>
            <p:nvPr/>
          </p:nvSpPr>
          <p:spPr>
            <a:xfrm rot="1200000">
              <a:off x="3834193" y="2718038"/>
              <a:ext cx="1259728" cy="373492"/>
            </a:xfrm>
            <a:prstGeom prst="rect">
              <a:avLst/>
            </a:prstGeom>
            <a:solidFill>
              <a:schemeClr val="bg2">
                <a:lumMod val="75000"/>
                <a:alpha val="58000"/>
              </a:schemeClr>
            </a:solidFill>
          </p:spPr>
          <p:txBody>
            <a:bodyPr wrap="square" rtlCol="0">
              <a:spAutoFit/>
            </a:bodyPr>
            <a:lstStyle/>
            <a:p>
              <a:pPr algn="ctr"/>
              <a:r>
                <a:rPr lang="en-US" dirty="0">
                  <a:solidFill>
                    <a:srgbClr val="FF0000"/>
                  </a:solidFill>
                </a:rPr>
                <a:t>TFPX</a:t>
              </a:r>
            </a:p>
          </p:txBody>
        </p:sp>
        <p:sp>
          <p:nvSpPr>
            <p:cNvPr id="13" name="TextBox 12">
              <a:extLst>
                <a:ext uri="{FF2B5EF4-FFF2-40B4-BE49-F238E27FC236}">
                  <a16:creationId xmlns:a16="http://schemas.microsoft.com/office/drawing/2014/main" id="{DD65E4A5-9356-4D76-8AE3-8A7791D544CA}"/>
                </a:ext>
              </a:extLst>
            </p:cNvPr>
            <p:cNvSpPr txBox="1"/>
            <p:nvPr/>
          </p:nvSpPr>
          <p:spPr>
            <a:xfrm rot="1140000">
              <a:off x="5082599" y="3202925"/>
              <a:ext cx="1597513" cy="373492"/>
            </a:xfrm>
            <a:prstGeom prst="rect">
              <a:avLst/>
            </a:prstGeom>
            <a:solidFill>
              <a:schemeClr val="bg2">
                <a:lumMod val="75000"/>
                <a:alpha val="58000"/>
              </a:schemeClr>
            </a:solidFill>
          </p:spPr>
          <p:txBody>
            <a:bodyPr wrap="square" rtlCol="0">
              <a:spAutoFit/>
            </a:bodyPr>
            <a:lstStyle/>
            <a:p>
              <a:pPr algn="ctr"/>
              <a:r>
                <a:rPr lang="en-US" dirty="0">
                  <a:solidFill>
                    <a:srgbClr val="FF0000"/>
                  </a:solidFill>
                </a:rPr>
                <a:t>TEPX</a:t>
              </a:r>
            </a:p>
          </p:txBody>
        </p:sp>
        <p:sp>
          <p:nvSpPr>
            <p:cNvPr id="14" name="TextBox 13">
              <a:extLst>
                <a:ext uri="{FF2B5EF4-FFF2-40B4-BE49-F238E27FC236}">
                  <a16:creationId xmlns:a16="http://schemas.microsoft.com/office/drawing/2014/main" id="{C6F79453-C2C4-49A0-B39B-9C341AB00DA4}"/>
                </a:ext>
              </a:extLst>
            </p:cNvPr>
            <p:cNvSpPr txBox="1"/>
            <p:nvPr/>
          </p:nvSpPr>
          <p:spPr>
            <a:xfrm rot="1200000">
              <a:off x="2192021" y="2097625"/>
              <a:ext cx="1158714" cy="467977"/>
            </a:xfrm>
            <a:prstGeom prst="rect">
              <a:avLst/>
            </a:prstGeom>
            <a:solidFill>
              <a:schemeClr val="bg2">
                <a:lumMod val="75000"/>
                <a:alpha val="58000"/>
              </a:schemeClr>
            </a:solidFill>
          </p:spPr>
          <p:txBody>
            <a:bodyPr wrap="square" rtlCol="0">
              <a:spAutoFit/>
            </a:bodyPr>
            <a:lstStyle/>
            <a:p>
              <a:pPr algn="ctr"/>
              <a:r>
                <a:rPr lang="en-US" dirty="0">
                  <a:solidFill>
                    <a:srgbClr val="FF0000"/>
                  </a:solidFill>
                </a:rPr>
                <a:t>TFPX</a:t>
              </a:r>
            </a:p>
          </p:txBody>
        </p:sp>
        <p:sp>
          <p:nvSpPr>
            <p:cNvPr id="15" name="TextBox 14">
              <a:extLst>
                <a:ext uri="{FF2B5EF4-FFF2-40B4-BE49-F238E27FC236}">
                  <a16:creationId xmlns:a16="http://schemas.microsoft.com/office/drawing/2014/main" id="{9871788B-2B41-41BA-B5AE-721C457E4B72}"/>
                </a:ext>
              </a:extLst>
            </p:cNvPr>
            <p:cNvSpPr txBox="1"/>
            <p:nvPr/>
          </p:nvSpPr>
          <p:spPr>
            <a:xfrm rot="1713506" flipH="1">
              <a:off x="3482675" y="4910745"/>
              <a:ext cx="2458248" cy="373493"/>
            </a:xfrm>
            <a:prstGeom prst="rect">
              <a:avLst/>
            </a:prstGeom>
            <a:noFill/>
          </p:spPr>
          <p:txBody>
            <a:bodyPr wrap="square" rtlCol="0">
              <a:spAutoFit/>
            </a:bodyPr>
            <a:lstStyle/>
            <a:p>
              <a:r>
                <a:rPr lang="en-US" dirty="0"/>
                <a:t>Endcap Disks (TEDD)</a:t>
              </a:r>
            </a:p>
          </p:txBody>
        </p:sp>
        <p:sp>
          <p:nvSpPr>
            <p:cNvPr id="16" name="TextBox 15">
              <a:extLst>
                <a:ext uri="{FF2B5EF4-FFF2-40B4-BE49-F238E27FC236}">
                  <a16:creationId xmlns:a16="http://schemas.microsoft.com/office/drawing/2014/main" id="{53E15B48-AD16-4AEA-9225-461D388AC924}"/>
                </a:ext>
              </a:extLst>
            </p:cNvPr>
            <p:cNvSpPr txBox="1"/>
            <p:nvPr/>
          </p:nvSpPr>
          <p:spPr>
            <a:xfrm rot="1713506" flipH="1">
              <a:off x="-197672" y="2783604"/>
              <a:ext cx="2458246" cy="410839"/>
            </a:xfrm>
            <a:prstGeom prst="rect">
              <a:avLst/>
            </a:prstGeom>
            <a:noFill/>
          </p:spPr>
          <p:txBody>
            <a:bodyPr wrap="square" rtlCol="0">
              <a:spAutoFit/>
            </a:bodyPr>
            <a:lstStyle/>
            <a:p>
              <a:r>
                <a:rPr lang="en-US" sz="1600" dirty="0"/>
                <a:t>Endcap Disks (</a:t>
              </a:r>
              <a:r>
                <a:rPr lang="en-US" dirty="0"/>
                <a:t>TEDD</a:t>
              </a:r>
              <a:r>
                <a:rPr lang="en-US" sz="1600" dirty="0"/>
                <a:t>)</a:t>
              </a:r>
            </a:p>
          </p:txBody>
        </p:sp>
        <p:sp>
          <p:nvSpPr>
            <p:cNvPr id="17" name="TextBox 16">
              <a:extLst>
                <a:ext uri="{FF2B5EF4-FFF2-40B4-BE49-F238E27FC236}">
                  <a16:creationId xmlns:a16="http://schemas.microsoft.com/office/drawing/2014/main" id="{2830C9BD-2F6E-41A2-8388-C98FDBB25057}"/>
                </a:ext>
              </a:extLst>
            </p:cNvPr>
            <p:cNvSpPr txBox="1"/>
            <p:nvPr/>
          </p:nvSpPr>
          <p:spPr>
            <a:xfrm rot="1753196" flipH="1">
              <a:off x="1666153" y="3891732"/>
              <a:ext cx="2458246" cy="923331"/>
            </a:xfrm>
            <a:prstGeom prst="rect">
              <a:avLst/>
            </a:prstGeom>
            <a:noFill/>
          </p:spPr>
          <p:txBody>
            <a:bodyPr wrap="square" rtlCol="0">
              <a:spAutoFit/>
            </a:bodyPr>
            <a:lstStyle/>
            <a:p>
              <a:r>
                <a:rPr lang="en-US" dirty="0"/>
                <a:t>Barrel Cylinders</a:t>
              </a:r>
            </a:p>
            <a:p>
              <a:r>
                <a:rPr lang="en-US" dirty="0"/>
                <a:t>   Inner TBPS </a:t>
              </a:r>
            </a:p>
            <a:p>
              <a:r>
                <a:rPr lang="en-US" dirty="0"/>
                <a:t>   Outer TB2S </a:t>
              </a:r>
            </a:p>
          </p:txBody>
        </p:sp>
        <p:cxnSp>
          <p:nvCxnSpPr>
            <p:cNvPr id="18" name="Straight Arrow Connector 17">
              <a:extLst>
                <a:ext uri="{FF2B5EF4-FFF2-40B4-BE49-F238E27FC236}">
                  <a16:creationId xmlns:a16="http://schemas.microsoft.com/office/drawing/2014/main" id="{FB603C68-7C32-41CE-BA40-A0063977F157}"/>
                </a:ext>
              </a:extLst>
            </p:cNvPr>
            <p:cNvCxnSpPr/>
            <p:nvPr/>
          </p:nvCxnSpPr>
          <p:spPr>
            <a:xfrm>
              <a:off x="2139885" y="894636"/>
              <a:ext cx="4826523" cy="709953"/>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593FE65-DFF3-46BB-A59C-4760FB91DF8D}"/>
                </a:ext>
              </a:extLst>
            </p:cNvPr>
            <p:cNvSpPr txBox="1"/>
            <p:nvPr/>
          </p:nvSpPr>
          <p:spPr>
            <a:xfrm rot="518274">
              <a:off x="3682086" y="774419"/>
              <a:ext cx="1192064" cy="553044"/>
            </a:xfrm>
            <a:prstGeom prst="rect">
              <a:avLst/>
            </a:prstGeom>
            <a:noFill/>
          </p:spPr>
          <p:txBody>
            <a:bodyPr wrap="square" rtlCol="0">
              <a:spAutoFit/>
            </a:bodyPr>
            <a:lstStyle/>
            <a:p>
              <a:r>
                <a:rPr lang="en-US" dirty="0">
                  <a:solidFill>
                    <a:schemeClr val="accent1"/>
                  </a:solidFill>
                </a:rPr>
                <a:t>5.3m</a:t>
              </a:r>
            </a:p>
          </p:txBody>
        </p:sp>
        <p:sp>
          <p:nvSpPr>
            <p:cNvPr id="20" name="TextBox 19">
              <a:extLst>
                <a:ext uri="{FF2B5EF4-FFF2-40B4-BE49-F238E27FC236}">
                  <a16:creationId xmlns:a16="http://schemas.microsoft.com/office/drawing/2014/main" id="{F91EA210-283C-4FA5-9A68-EC0C2A616463}"/>
                </a:ext>
              </a:extLst>
            </p:cNvPr>
            <p:cNvSpPr txBox="1"/>
            <p:nvPr/>
          </p:nvSpPr>
          <p:spPr>
            <a:xfrm rot="518274">
              <a:off x="7560191" y="2141237"/>
              <a:ext cx="1096811" cy="553044"/>
            </a:xfrm>
            <a:prstGeom prst="rect">
              <a:avLst/>
            </a:prstGeom>
            <a:noFill/>
          </p:spPr>
          <p:txBody>
            <a:bodyPr wrap="square" rtlCol="0">
              <a:spAutoFit/>
            </a:bodyPr>
            <a:lstStyle/>
            <a:p>
              <a:r>
                <a:rPr lang="en-US" dirty="0">
                  <a:solidFill>
                    <a:schemeClr val="accent1"/>
                  </a:solidFill>
                </a:rPr>
                <a:t>1.2 m</a:t>
              </a:r>
            </a:p>
          </p:txBody>
        </p:sp>
        <p:cxnSp>
          <p:nvCxnSpPr>
            <p:cNvPr id="21" name="Straight Arrow Connector 20">
              <a:extLst>
                <a:ext uri="{FF2B5EF4-FFF2-40B4-BE49-F238E27FC236}">
                  <a16:creationId xmlns:a16="http://schemas.microsoft.com/office/drawing/2014/main" id="{A2FFA286-773A-4448-ADEA-38264B11111E}"/>
                </a:ext>
              </a:extLst>
            </p:cNvPr>
            <p:cNvCxnSpPr>
              <a:cxnSpLocks/>
            </p:cNvCxnSpPr>
            <p:nvPr/>
          </p:nvCxnSpPr>
          <p:spPr>
            <a:xfrm flipV="1">
              <a:off x="7538221" y="1866507"/>
              <a:ext cx="316450" cy="2151344"/>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grpSp>
      <p:pic>
        <p:nvPicPr>
          <p:cNvPr id="8" name="Picture 7">
            <a:extLst>
              <a:ext uri="{FF2B5EF4-FFF2-40B4-BE49-F238E27FC236}">
                <a16:creationId xmlns:a16="http://schemas.microsoft.com/office/drawing/2014/main" id="{2774C802-F0E1-4D1A-9E92-F5E6ECEE33B9}"/>
              </a:ext>
            </a:extLst>
          </p:cNvPr>
          <p:cNvPicPr>
            <a:picLocks noChangeAspect="1"/>
          </p:cNvPicPr>
          <p:nvPr/>
        </p:nvPicPr>
        <p:blipFill>
          <a:blip r:embed="rId3"/>
          <a:stretch>
            <a:fillRect/>
          </a:stretch>
        </p:blipFill>
        <p:spPr>
          <a:xfrm>
            <a:off x="4580596" y="3233687"/>
            <a:ext cx="3532477" cy="3300928"/>
          </a:xfrm>
          <a:prstGeom prst="rect">
            <a:avLst/>
          </a:prstGeom>
        </p:spPr>
      </p:pic>
    </p:spTree>
    <p:extLst>
      <p:ext uri="{BB962C8B-B14F-4D97-AF65-F5344CB8AC3E}">
        <p14:creationId xmlns:p14="http://schemas.microsoft.com/office/powerpoint/2010/main" val="39830257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38597-3E49-4700-8A82-EB16684B211A}"/>
              </a:ext>
            </a:extLst>
          </p:cNvPr>
          <p:cNvSpPr>
            <a:spLocks noGrp="1"/>
          </p:cNvSpPr>
          <p:nvPr>
            <p:ph type="title"/>
          </p:nvPr>
        </p:nvSpPr>
        <p:spPr/>
        <p:txBody>
          <a:bodyPr/>
          <a:lstStyle/>
          <a:p>
            <a:r>
              <a:rPr lang="en-US" dirty="0"/>
              <a:t>New Timing Layer</a:t>
            </a:r>
          </a:p>
        </p:txBody>
      </p:sp>
      <p:sp>
        <p:nvSpPr>
          <p:cNvPr id="3" name="Content Placeholder 2">
            <a:extLst>
              <a:ext uri="{FF2B5EF4-FFF2-40B4-BE49-F238E27FC236}">
                <a16:creationId xmlns:a16="http://schemas.microsoft.com/office/drawing/2014/main" id="{E46629EB-F0A3-4C92-9337-A6CC295C5BBC}"/>
              </a:ext>
            </a:extLst>
          </p:cNvPr>
          <p:cNvSpPr>
            <a:spLocks noGrp="1"/>
          </p:cNvSpPr>
          <p:nvPr>
            <p:ph idx="1"/>
          </p:nvPr>
        </p:nvSpPr>
        <p:spPr>
          <a:xfrm>
            <a:off x="117791" y="1061062"/>
            <a:ext cx="3795447" cy="5796938"/>
          </a:xfrm>
        </p:spPr>
        <p:txBody>
          <a:bodyPr/>
          <a:lstStyle/>
          <a:p>
            <a:r>
              <a:rPr lang="en-US" sz="2000" dirty="0">
                <a:solidFill>
                  <a:schemeClr val="bg1"/>
                </a:solidFill>
              </a:rPr>
              <a:t>Defeat pile-up</a:t>
            </a:r>
            <a:r>
              <a:rPr lang="en-US" sz="2000" dirty="0"/>
              <a:t> with separation in </a:t>
            </a:r>
            <a:r>
              <a:rPr lang="en-US" sz="2000" i="1" dirty="0"/>
              <a:t>time</a:t>
            </a:r>
          </a:p>
          <a:p>
            <a:pPr lvl="1"/>
            <a:r>
              <a:rPr lang="en-US" sz="1600" dirty="0"/>
              <a:t>Analogous to spatial separation in tracker</a:t>
            </a:r>
          </a:p>
          <a:p>
            <a:r>
              <a:rPr lang="en-US" sz="2000" dirty="0"/>
              <a:t>Large coverage with ~ 30 </a:t>
            </a:r>
            <a:r>
              <a:rPr lang="en-US" sz="2000" dirty="0" err="1"/>
              <a:t>ps</a:t>
            </a:r>
            <a:r>
              <a:rPr lang="en-US" sz="2000" dirty="0"/>
              <a:t> timing resolution</a:t>
            </a:r>
          </a:p>
          <a:p>
            <a:pPr lvl="1"/>
            <a:r>
              <a:rPr lang="en-US" sz="1800" dirty="0"/>
              <a:t>Restores pile-up conditions to pre-HL LHC levels</a:t>
            </a:r>
          </a:p>
          <a:p>
            <a:r>
              <a:rPr lang="en-US" sz="2000" dirty="0"/>
              <a:t>Font of innovation!</a:t>
            </a:r>
          </a:p>
          <a:p>
            <a:pPr lvl="1"/>
            <a:r>
              <a:rPr lang="en-US" sz="1800" dirty="0"/>
              <a:t>New handle for CMS</a:t>
            </a:r>
          </a:p>
          <a:p>
            <a:pPr lvl="1"/>
            <a:r>
              <a:rPr lang="en-US" sz="1800" dirty="0"/>
              <a:t>Extremely valuable for Particle ID in Heavy Ions, for instance</a:t>
            </a:r>
          </a:p>
          <a:p>
            <a:pPr lvl="2"/>
            <a:r>
              <a:rPr lang="en-US" sz="1500" dirty="0"/>
              <a:t>First step towards “Quantum Worldline Detector” ;)</a:t>
            </a:r>
          </a:p>
        </p:txBody>
      </p:sp>
      <p:sp>
        <p:nvSpPr>
          <p:cNvPr id="4" name="Date Placeholder 3">
            <a:extLst>
              <a:ext uri="{FF2B5EF4-FFF2-40B4-BE49-F238E27FC236}">
                <a16:creationId xmlns:a16="http://schemas.microsoft.com/office/drawing/2014/main" id="{EF57DB2F-5772-4150-9148-38EFF9EE7D0D}"/>
              </a:ext>
            </a:extLst>
          </p:cNvPr>
          <p:cNvSpPr>
            <a:spLocks noGrp="1"/>
          </p:cNvSpPr>
          <p:nvPr>
            <p:ph type="dt" sz="half" idx="10"/>
          </p:nvPr>
        </p:nvSpPr>
        <p:spPr/>
        <p:txBody>
          <a:bodyPr/>
          <a:lstStyle/>
          <a:p>
            <a:r>
              <a:rPr lang="en-US"/>
              <a:t>May 27, 2025</a:t>
            </a:r>
            <a:endParaRPr lang="en-US" dirty="0"/>
          </a:p>
        </p:txBody>
      </p:sp>
      <p:sp>
        <p:nvSpPr>
          <p:cNvPr id="5" name="Slide Number Placeholder 4">
            <a:extLst>
              <a:ext uri="{FF2B5EF4-FFF2-40B4-BE49-F238E27FC236}">
                <a16:creationId xmlns:a16="http://schemas.microsoft.com/office/drawing/2014/main" id="{E576DCAD-09B4-4D60-BAD9-0AD491F6D571}"/>
              </a:ext>
            </a:extLst>
          </p:cNvPr>
          <p:cNvSpPr>
            <a:spLocks noGrp="1"/>
          </p:cNvSpPr>
          <p:nvPr>
            <p:ph type="sldNum" sz="quarter" idx="11"/>
          </p:nvPr>
        </p:nvSpPr>
        <p:spPr/>
        <p:txBody>
          <a:bodyPr/>
          <a:lstStyle/>
          <a:p>
            <a:fld id="{8A7F0B31-3059-45DE-9B5A-A019F848CFB0}" type="slidenum">
              <a:rPr lang="en-US" smtClean="0"/>
              <a:pPr/>
              <a:t>33</a:t>
            </a:fld>
            <a:endParaRPr lang="en-US" dirty="0"/>
          </a:p>
        </p:txBody>
      </p:sp>
      <p:sp>
        <p:nvSpPr>
          <p:cNvPr id="6" name="Footer Placeholder 5">
            <a:extLst>
              <a:ext uri="{FF2B5EF4-FFF2-40B4-BE49-F238E27FC236}">
                <a16:creationId xmlns:a16="http://schemas.microsoft.com/office/drawing/2014/main" id="{4B1D175F-5FD7-4025-881B-B9E2A4E031DB}"/>
              </a:ext>
            </a:extLst>
          </p:cNvPr>
          <p:cNvSpPr>
            <a:spLocks noGrp="1"/>
          </p:cNvSpPr>
          <p:nvPr>
            <p:ph type="ftr" sz="quarter" idx="12"/>
          </p:nvPr>
        </p:nvSpPr>
        <p:spPr/>
        <p:txBody>
          <a:bodyPr/>
          <a:lstStyle/>
          <a:p>
            <a:r>
              <a:rPr lang="en-US"/>
              <a:t>PURSUE - FNAL   CMS and the LHC</a:t>
            </a:r>
            <a:endParaRPr lang="en-US" dirty="0"/>
          </a:p>
        </p:txBody>
      </p:sp>
      <p:pic>
        <p:nvPicPr>
          <p:cNvPr id="7" name="Picture 6">
            <a:extLst>
              <a:ext uri="{FF2B5EF4-FFF2-40B4-BE49-F238E27FC236}">
                <a16:creationId xmlns:a16="http://schemas.microsoft.com/office/drawing/2014/main" id="{BA178984-13EA-41F1-8D33-C5AA13F8C718}"/>
              </a:ext>
            </a:extLst>
          </p:cNvPr>
          <p:cNvPicPr>
            <a:picLocks noChangeAspect="1"/>
          </p:cNvPicPr>
          <p:nvPr/>
        </p:nvPicPr>
        <p:blipFill rotWithShape="1">
          <a:blip r:embed="rId2">
            <a:extLst>
              <a:ext uri="{28A0092B-C50C-407E-A947-70E740481C1C}">
                <a14:useLocalDpi xmlns:a14="http://schemas.microsoft.com/office/drawing/2010/main" val="0"/>
              </a:ext>
            </a:extLst>
          </a:blip>
          <a:srcRect r="27575"/>
          <a:stretch/>
        </p:blipFill>
        <p:spPr>
          <a:xfrm>
            <a:off x="4391317" y="3229765"/>
            <a:ext cx="4752683" cy="3147470"/>
          </a:xfrm>
          <a:prstGeom prst="rect">
            <a:avLst/>
          </a:prstGeom>
        </p:spPr>
      </p:pic>
      <p:sp>
        <p:nvSpPr>
          <p:cNvPr id="8" name="TextBox 7">
            <a:extLst>
              <a:ext uri="{FF2B5EF4-FFF2-40B4-BE49-F238E27FC236}">
                <a16:creationId xmlns:a16="http://schemas.microsoft.com/office/drawing/2014/main" id="{78478313-FC78-4D83-9CC2-EA184E597F81}"/>
              </a:ext>
            </a:extLst>
          </p:cNvPr>
          <p:cNvSpPr txBox="1"/>
          <p:nvPr/>
        </p:nvSpPr>
        <p:spPr>
          <a:xfrm>
            <a:off x="7106571" y="3229765"/>
            <a:ext cx="824265" cy="400110"/>
          </a:xfrm>
          <a:prstGeom prst="rect">
            <a:avLst/>
          </a:prstGeom>
          <a:noFill/>
        </p:spPr>
        <p:txBody>
          <a:bodyPr wrap="none" rtlCol="0">
            <a:spAutoFit/>
          </a:bodyPr>
          <a:lstStyle/>
          <a:p>
            <a:r>
              <a:rPr lang="en-US" sz="2000" dirty="0">
                <a:solidFill>
                  <a:srgbClr val="00FF00"/>
                </a:solidFill>
                <a:highlight>
                  <a:srgbClr val="000000"/>
                </a:highlight>
              </a:rPr>
              <a:t>Barrel</a:t>
            </a:r>
          </a:p>
        </p:txBody>
      </p:sp>
      <p:sp>
        <p:nvSpPr>
          <p:cNvPr id="9" name="TextBox 8">
            <a:extLst>
              <a:ext uri="{FF2B5EF4-FFF2-40B4-BE49-F238E27FC236}">
                <a16:creationId xmlns:a16="http://schemas.microsoft.com/office/drawing/2014/main" id="{B2930810-D1D6-43C5-9A1B-A88D2395FEDB}"/>
              </a:ext>
            </a:extLst>
          </p:cNvPr>
          <p:cNvSpPr txBox="1"/>
          <p:nvPr/>
        </p:nvSpPr>
        <p:spPr>
          <a:xfrm>
            <a:off x="7930836" y="5982263"/>
            <a:ext cx="954108" cy="400110"/>
          </a:xfrm>
          <a:prstGeom prst="rect">
            <a:avLst/>
          </a:prstGeom>
          <a:noFill/>
        </p:spPr>
        <p:txBody>
          <a:bodyPr wrap="none" rtlCol="0">
            <a:spAutoFit/>
          </a:bodyPr>
          <a:lstStyle/>
          <a:p>
            <a:r>
              <a:rPr lang="en-US" sz="2000" dirty="0">
                <a:solidFill>
                  <a:srgbClr val="FFC000"/>
                </a:solidFill>
                <a:highlight>
                  <a:srgbClr val="000000"/>
                </a:highlight>
              </a:rPr>
              <a:t>Endcap</a:t>
            </a:r>
          </a:p>
        </p:txBody>
      </p:sp>
      <p:pic>
        <p:nvPicPr>
          <p:cNvPr id="10" name="Picture 9">
            <a:extLst>
              <a:ext uri="{FF2B5EF4-FFF2-40B4-BE49-F238E27FC236}">
                <a16:creationId xmlns:a16="http://schemas.microsoft.com/office/drawing/2014/main" id="{9BCDA6E1-F175-4873-A8DD-7DB45FEDC5ED}"/>
              </a:ext>
            </a:extLst>
          </p:cNvPr>
          <p:cNvPicPr>
            <a:picLocks noChangeAspect="1"/>
          </p:cNvPicPr>
          <p:nvPr/>
        </p:nvPicPr>
        <p:blipFill rotWithShape="1">
          <a:blip r:embed="rId3"/>
          <a:srcRect/>
          <a:stretch/>
        </p:blipFill>
        <p:spPr bwMode="auto">
          <a:xfrm>
            <a:off x="4689536" y="372297"/>
            <a:ext cx="4445821" cy="2502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011233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4BEBA-3050-4980-AE5C-BDD537B8411D}"/>
              </a:ext>
            </a:extLst>
          </p:cNvPr>
          <p:cNvSpPr>
            <a:spLocks noGrp="1"/>
          </p:cNvSpPr>
          <p:nvPr>
            <p:ph type="title"/>
          </p:nvPr>
        </p:nvSpPr>
        <p:spPr>
          <a:xfrm>
            <a:off x="483993" y="28053"/>
            <a:ext cx="8304216" cy="872366"/>
          </a:xfrm>
        </p:spPr>
        <p:txBody>
          <a:bodyPr/>
          <a:lstStyle/>
          <a:p>
            <a:r>
              <a:rPr lang="en-US" dirty="0"/>
              <a:t>New Endcap Calorimeter</a:t>
            </a:r>
          </a:p>
        </p:txBody>
      </p:sp>
      <p:sp>
        <p:nvSpPr>
          <p:cNvPr id="3" name="Content Placeholder 2">
            <a:extLst>
              <a:ext uri="{FF2B5EF4-FFF2-40B4-BE49-F238E27FC236}">
                <a16:creationId xmlns:a16="http://schemas.microsoft.com/office/drawing/2014/main" id="{F5873A81-FEA9-4316-891C-DCC6EA54D122}"/>
              </a:ext>
            </a:extLst>
          </p:cNvPr>
          <p:cNvSpPr>
            <a:spLocks noGrp="1"/>
          </p:cNvSpPr>
          <p:nvPr>
            <p:ph idx="1"/>
          </p:nvPr>
        </p:nvSpPr>
        <p:spPr>
          <a:xfrm>
            <a:off x="145054" y="798449"/>
            <a:ext cx="6382495" cy="5562408"/>
          </a:xfrm>
        </p:spPr>
        <p:txBody>
          <a:bodyPr/>
          <a:lstStyle/>
          <a:p>
            <a:r>
              <a:rPr lang="en-US" sz="2400" dirty="0"/>
              <a:t>Current version </a:t>
            </a:r>
            <a:r>
              <a:rPr lang="en-US" sz="2400" dirty="0">
                <a:solidFill>
                  <a:schemeClr val="bg1"/>
                </a:solidFill>
              </a:rPr>
              <a:t>doesn’t survive dose</a:t>
            </a:r>
          </a:p>
          <a:p>
            <a:r>
              <a:rPr lang="en-US" sz="2400" dirty="0"/>
              <a:t>Novel “Imaging Calorimeter” </a:t>
            </a:r>
          </a:p>
          <a:p>
            <a:pPr lvl="1"/>
            <a:r>
              <a:rPr lang="en-US" sz="2000" dirty="0"/>
              <a:t> Highly segmented  (</a:t>
            </a:r>
            <a:r>
              <a:rPr lang="en-US" sz="2000" dirty="0">
                <a:latin typeface="Times New Roman" panose="02020603050405020304" pitchFamily="18" charset="0"/>
                <a:cs typeface="Times New Roman" panose="02020603050405020304" pitchFamily="18" charset="0"/>
              </a:rPr>
              <a:t>×250</a:t>
            </a:r>
            <a:r>
              <a:rPr lang="en-US" sz="2000" dirty="0"/>
              <a:t>) 4-D jet image</a:t>
            </a:r>
          </a:p>
          <a:p>
            <a:pPr lvl="2"/>
            <a:r>
              <a:rPr lang="en-US" sz="1700" dirty="0"/>
              <a:t>Silicon section in high radiation area </a:t>
            </a:r>
          </a:p>
          <a:p>
            <a:pPr lvl="2"/>
            <a:r>
              <a:rPr lang="en-US" sz="1700" dirty="0"/>
              <a:t>Scintillator (cheaper!) in lower radiation area</a:t>
            </a:r>
          </a:p>
        </p:txBody>
      </p:sp>
      <p:sp>
        <p:nvSpPr>
          <p:cNvPr id="4" name="Date Placeholder 3">
            <a:extLst>
              <a:ext uri="{FF2B5EF4-FFF2-40B4-BE49-F238E27FC236}">
                <a16:creationId xmlns:a16="http://schemas.microsoft.com/office/drawing/2014/main" id="{10F859FE-7A6E-4E32-BDE2-3864AADA748E}"/>
              </a:ext>
            </a:extLst>
          </p:cNvPr>
          <p:cNvSpPr>
            <a:spLocks noGrp="1"/>
          </p:cNvSpPr>
          <p:nvPr>
            <p:ph type="dt" sz="half" idx="10"/>
          </p:nvPr>
        </p:nvSpPr>
        <p:spPr/>
        <p:txBody>
          <a:bodyPr/>
          <a:lstStyle/>
          <a:p>
            <a:r>
              <a:rPr lang="en-US"/>
              <a:t>May 27, 2025</a:t>
            </a:r>
            <a:endParaRPr lang="en-US" dirty="0"/>
          </a:p>
        </p:txBody>
      </p:sp>
      <p:sp>
        <p:nvSpPr>
          <p:cNvPr id="5" name="Slide Number Placeholder 4">
            <a:extLst>
              <a:ext uri="{FF2B5EF4-FFF2-40B4-BE49-F238E27FC236}">
                <a16:creationId xmlns:a16="http://schemas.microsoft.com/office/drawing/2014/main" id="{6DE4F5C9-3603-4C9D-9282-0ADD29A994DF}"/>
              </a:ext>
            </a:extLst>
          </p:cNvPr>
          <p:cNvSpPr>
            <a:spLocks noGrp="1"/>
          </p:cNvSpPr>
          <p:nvPr>
            <p:ph type="sldNum" sz="quarter" idx="11"/>
          </p:nvPr>
        </p:nvSpPr>
        <p:spPr/>
        <p:txBody>
          <a:bodyPr/>
          <a:lstStyle/>
          <a:p>
            <a:fld id="{8A7F0B31-3059-45DE-9B5A-A019F848CFB0}" type="slidenum">
              <a:rPr lang="en-US" smtClean="0"/>
              <a:pPr/>
              <a:t>34</a:t>
            </a:fld>
            <a:endParaRPr lang="en-US" dirty="0"/>
          </a:p>
        </p:txBody>
      </p:sp>
      <p:sp>
        <p:nvSpPr>
          <p:cNvPr id="6" name="Footer Placeholder 5">
            <a:extLst>
              <a:ext uri="{FF2B5EF4-FFF2-40B4-BE49-F238E27FC236}">
                <a16:creationId xmlns:a16="http://schemas.microsoft.com/office/drawing/2014/main" id="{D9BB6F40-DA70-4976-AD4D-40F4C6ACA06C}"/>
              </a:ext>
            </a:extLst>
          </p:cNvPr>
          <p:cNvSpPr>
            <a:spLocks noGrp="1"/>
          </p:cNvSpPr>
          <p:nvPr>
            <p:ph type="ftr" sz="quarter" idx="12"/>
          </p:nvPr>
        </p:nvSpPr>
        <p:spPr/>
        <p:txBody>
          <a:bodyPr/>
          <a:lstStyle/>
          <a:p>
            <a:r>
              <a:rPr lang="en-US"/>
              <a:t>PURSUE - FNAL   CMS and the LHC</a:t>
            </a:r>
            <a:endParaRPr lang="en-US" dirty="0"/>
          </a:p>
        </p:txBody>
      </p:sp>
      <p:pic>
        <p:nvPicPr>
          <p:cNvPr id="9" name="Picture 8">
            <a:extLst>
              <a:ext uri="{FF2B5EF4-FFF2-40B4-BE49-F238E27FC236}">
                <a16:creationId xmlns:a16="http://schemas.microsoft.com/office/drawing/2014/main" id="{0CC87962-8D25-414C-9117-9DA53173723E}"/>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87120" y="4904962"/>
            <a:ext cx="4748833" cy="1579199"/>
          </a:xfrm>
          <a:prstGeom prst="rect">
            <a:avLst/>
          </a:prstGeom>
        </p:spPr>
      </p:pic>
      <p:pic>
        <p:nvPicPr>
          <p:cNvPr id="12" name="Picture 11">
            <a:extLst>
              <a:ext uri="{FF2B5EF4-FFF2-40B4-BE49-F238E27FC236}">
                <a16:creationId xmlns:a16="http://schemas.microsoft.com/office/drawing/2014/main" id="{37F24711-5354-45A0-87B9-F56138F9051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701871" y="429711"/>
            <a:ext cx="3211150" cy="3421868"/>
          </a:xfrm>
          <a:prstGeom prst="rect">
            <a:avLst/>
          </a:prstGeom>
        </p:spPr>
      </p:pic>
      <p:pic>
        <p:nvPicPr>
          <p:cNvPr id="17" name="Picture 16">
            <a:extLst>
              <a:ext uri="{FF2B5EF4-FFF2-40B4-BE49-F238E27FC236}">
                <a16:creationId xmlns:a16="http://schemas.microsoft.com/office/drawing/2014/main" id="{8CA46B88-242B-4FDF-B76C-13D6A56E8C6A}"/>
              </a:ext>
            </a:extLst>
          </p:cNvPr>
          <p:cNvPicPr>
            <a:picLocks noChangeAspect="1"/>
          </p:cNvPicPr>
          <p:nvPr/>
        </p:nvPicPr>
        <p:blipFill>
          <a:blip r:embed="rId4"/>
          <a:stretch>
            <a:fillRect/>
          </a:stretch>
        </p:blipFill>
        <p:spPr>
          <a:xfrm>
            <a:off x="5056637" y="4163643"/>
            <a:ext cx="4100992" cy="2416326"/>
          </a:xfrm>
          <a:prstGeom prst="rect">
            <a:avLst/>
          </a:prstGeom>
        </p:spPr>
      </p:pic>
      <p:pic>
        <p:nvPicPr>
          <p:cNvPr id="19" name="Picture 18">
            <a:extLst>
              <a:ext uri="{FF2B5EF4-FFF2-40B4-BE49-F238E27FC236}">
                <a16:creationId xmlns:a16="http://schemas.microsoft.com/office/drawing/2014/main" id="{D25BB744-F618-4DE7-B014-D656D21D898B}"/>
              </a:ext>
            </a:extLst>
          </p:cNvPr>
          <p:cNvPicPr>
            <a:picLocks noChangeAspect="1"/>
          </p:cNvPicPr>
          <p:nvPr/>
        </p:nvPicPr>
        <p:blipFill>
          <a:blip r:embed="rId5"/>
          <a:stretch>
            <a:fillRect/>
          </a:stretch>
        </p:blipFill>
        <p:spPr>
          <a:xfrm>
            <a:off x="458852" y="2907223"/>
            <a:ext cx="4351960" cy="1778627"/>
          </a:xfrm>
          <a:prstGeom prst="rect">
            <a:avLst/>
          </a:prstGeom>
        </p:spPr>
      </p:pic>
      <p:cxnSp>
        <p:nvCxnSpPr>
          <p:cNvPr id="8" name="Straight Arrow Connector 7">
            <a:extLst>
              <a:ext uri="{FF2B5EF4-FFF2-40B4-BE49-F238E27FC236}">
                <a16:creationId xmlns:a16="http://schemas.microsoft.com/office/drawing/2014/main" id="{38016735-2205-4D12-8EF3-6F564B6ED2EA}"/>
              </a:ext>
            </a:extLst>
          </p:cNvPr>
          <p:cNvCxnSpPr>
            <a:cxnSpLocks/>
          </p:cNvCxnSpPr>
          <p:nvPr/>
        </p:nvCxnSpPr>
        <p:spPr bwMode="auto">
          <a:xfrm flipV="1">
            <a:off x="8989848" y="439543"/>
            <a:ext cx="0" cy="3356993"/>
          </a:xfrm>
          <a:prstGeom prst="straightConnector1">
            <a:avLst/>
          </a:prstGeom>
          <a:solidFill>
            <a:srgbClr val="00B8FF"/>
          </a:solidFill>
          <a:ln w="19050" cap="flat" cmpd="sng" algn="ctr">
            <a:solidFill>
              <a:schemeClr val="bg1"/>
            </a:solidFill>
            <a:prstDash val="solid"/>
            <a:round/>
            <a:headEnd type="none" w="med" len="med"/>
            <a:tailEnd type="triangle"/>
          </a:ln>
          <a:effectLst/>
        </p:spPr>
      </p:cxnSp>
      <p:pic>
        <p:nvPicPr>
          <p:cNvPr id="16" name="Picture 15">
            <a:extLst>
              <a:ext uri="{FF2B5EF4-FFF2-40B4-BE49-F238E27FC236}">
                <a16:creationId xmlns:a16="http://schemas.microsoft.com/office/drawing/2014/main" id="{7C7891DF-0F82-45A9-9122-B7B19E85208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5900998" y="-2028"/>
            <a:ext cx="1344461" cy="1372277"/>
          </a:xfrm>
          <a:prstGeom prst="ellipse">
            <a:avLst/>
          </a:prstGeom>
        </p:spPr>
      </p:pic>
      <p:sp>
        <p:nvSpPr>
          <p:cNvPr id="10" name="TextBox 9">
            <a:extLst>
              <a:ext uri="{FF2B5EF4-FFF2-40B4-BE49-F238E27FC236}">
                <a16:creationId xmlns:a16="http://schemas.microsoft.com/office/drawing/2014/main" id="{14929BF6-A6D9-4E68-AA5E-635603CFB47F}"/>
              </a:ext>
            </a:extLst>
          </p:cNvPr>
          <p:cNvSpPr txBox="1"/>
          <p:nvPr/>
        </p:nvSpPr>
        <p:spPr>
          <a:xfrm>
            <a:off x="8553899" y="106319"/>
            <a:ext cx="593432" cy="307777"/>
          </a:xfrm>
          <a:prstGeom prst="rect">
            <a:avLst/>
          </a:prstGeom>
          <a:noFill/>
        </p:spPr>
        <p:txBody>
          <a:bodyPr wrap="none" rtlCol="0">
            <a:spAutoFit/>
          </a:bodyPr>
          <a:lstStyle/>
          <a:p>
            <a:r>
              <a:rPr lang="en-US" dirty="0"/>
              <a:t>2.3 m</a:t>
            </a:r>
          </a:p>
        </p:txBody>
      </p:sp>
      <p:cxnSp>
        <p:nvCxnSpPr>
          <p:cNvPr id="20" name="Straight Arrow Connector 19">
            <a:extLst>
              <a:ext uri="{FF2B5EF4-FFF2-40B4-BE49-F238E27FC236}">
                <a16:creationId xmlns:a16="http://schemas.microsoft.com/office/drawing/2014/main" id="{9351171B-E39B-495E-B393-4BFA9277EF4A}"/>
              </a:ext>
            </a:extLst>
          </p:cNvPr>
          <p:cNvCxnSpPr>
            <a:cxnSpLocks/>
          </p:cNvCxnSpPr>
          <p:nvPr/>
        </p:nvCxnSpPr>
        <p:spPr bwMode="auto">
          <a:xfrm flipH="1">
            <a:off x="5771534" y="3875193"/>
            <a:ext cx="3200400" cy="0"/>
          </a:xfrm>
          <a:prstGeom prst="straightConnector1">
            <a:avLst/>
          </a:prstGeom>
          <a:solidFill>
            <a:srgbClr val="00B8FF"/>
          </a:solidFill>
          <a:ln w="19050" cap="flat" cmpd="sng" algn="ctr">
            <a:solidFill>
              <a:schemeClr val="bg1"/>
            </a:solidFill>
            <a:prstDash val="solid"/>
            <a:round/>
            <a:headEnd type="none" w="med" len="med"/>
            <a:tailEnd type="triangle"/>
          </a:ln>
          <a:effectLst/>
        </p:spPr>
      </p:cxnSp>
      <p:sp>
        <p:nvSpPr>
          <p:cNvPr id="22" name="TextBox 21">
            <a:extLst>
              <a:ext uri="{FF2B5EF4-FFF2-40B4-BE49-F238E27FC236}">
                <a16:creationId xmlns:a16="http://schemas.microsoft.com/office/drawing/2014/main" id="{272DE150-A928-4EFB-80BF-F6C284281253}"/>
              </a:ext>
            </a:extLst>
          </p:cNvPr>
          <p:cNvSpPr txBox="1"/>
          <p:nvPr/>
        </p:nvSpPr>
        <p:spPr>
          <a:xfrm>
            <a:off x="8091716" y="3597838"/>
            <a:ext cx="593432" cy="307777"/>
          </a:xfrm>
          <a:prstGeom prst="rect">
            <a:avLst/>
          </a:prstGeom>
          <a:noFill/>
        </p:spPr>
        <p:txBody>
          <a:bodyPr wrap="none" rtlCol="0">
            <a:spAutoFit/>
          </a:bodyPr>
          <a:lstStyle/>
          <a:p>
            <a:r>
              <a:rPr lang="en-US" dirty="0"/>
              <a:t>2.2 m</a:t>
            </a:r>
          </a:p>
        </p:txBody>
      </p:sp>
    </p:spTree>
    <p:extLst>
      <p:ext uri="{BB962C8B-B14F-4D97-AF65-F5344CB8AC3E}">
        <p14:creationId xmlns:p14="http://schemas.microsoft.com/office/powerpoint/2010/main" val="21084833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85FD9-5E0B-4CCF-9696-213FDBAF4D29}"/>
              </a:ext>
            </a:extLst>
          </p:cNvPr>
          <p:cNvSpPr>
            <a:spLocks noGrp="1"/>
          </p:cNvSpPr>
          <p:nvPr>
            <p:ph type="title"/>
          </p:nvPr>
        </p:nvSpPr>
        <p:spPr/>
        <p:txBody>
          <a:bodyPr/>
          <a:lstStyle/>
          <a:p>
            <a:r>
              <a:rPr lang="en-US" dirty="0"/>
              <a:t>New Muon Systems</a:t>
            </a:r>
          </a:p>
        </p:txBody>
      </p:sp>
      <p:sp>
        <p:nvSpPr>
          <p:cNvPr id="3" name="Content Placeholder 2">
            <a:extLst>
              <a:ext uri="{FF2B5EF4-FFF2-40B4-BE49-F238E27FC236}">
                <a16:creationId xmlns:a16="http://schemas.microsoft.com/office/drawing/2014/main" id="{7955105E-12F1-48E3-9572-5A6F822AB331}"/>
              </a:ext>
            </a:extLst>
          </p:cNvPr>
          <p:cNvSpPr>
            <a:spLocks noGrp="1"/>
          </p:cNvSpPr>
          <p:nvPr>
            <p:ph idx="1"/>
          </p:nvPr>
        </p:nvSpPr>
        <p:spPr>
          <a:xfrm>
            <a:off x="273227" y="993179"/>
            <a:ext cx="3985148" cy="5562408"/>
          </a:xfrm>
        </p:spPr>
        <p:txBody>
          <a:bodyPr/>
          <a:lstStyle/>
          <a:p>
            <a:r>
              <a:rPr lang="en-US" dirty="0"/>
              <a:t>New GEM and RPC detectors  deployed to </a:t>
            </a:r>
            <a:r>
              <a:rPr lang="en-US" dirty="0">
                <a:solidFill>
                  <a:schemeClr val="bg1"/>
                </a:solidFill>
              </a:rPr>
              <a:t>increase coverage</a:t>
            </a:r>
          </a:p>
          <a:p>
            <a:pPr lvl="1"/>
            <a:r>
              <a:rPr lang="en-US" dirty="0"/>
              <a:t>GEM GE 2/1 installed and running in 2023! </a:t>
            </a:r>
          </a:p>
        </p:txBody>
      </p:sp>
      <p:sp>
        <p:nvSpPr>
          <p:cNvPr id="4" name="Date Placeholder 3">
            <a:extLst>
              <a:ext uri="{FF2B5EF4-FFF2-40B4-BE49-F238E27FC236}">
                <a16:creationId xmlns:a16="http://schemas.microsoft.com/office/drawing/2014/main" id="{B42A8905-372A-4795-B0F9-CEBF39270F15}"/>
              </a:ext>
            </a:extLst>
          </p:cNvPr>
          <p:cNvSpPr>
            <a:spLocks noGrp="1"/>
          </p:cNvSpPr>
          <p:nvPr>
            <p:ph type="dt" sz="half" idx="10"/>
          </p:nvPr>
        </p:nvSpPr>
        <p:spPr/>
        <p:txBody>
          <a:bodyPr/>
          <a:lstStyle/>
          <a:p>
            <a:r>
              <a:rPr lang="en-US"/>
              <a:t>May 27, 2025</a:t>
            </a:r>
            <a:endParaRPr lang="en-US" dirty="0"/>
          </a:p>
        </p:txBody>
      </p:sp>
      <p:sp>
        <p:nvSpPr>
          <p:cNvPr id="5" name="Slide Number Placeholder 4">
            <a:extLst>
              <a:ext uri="{FF2B5EF4-FFF2-40B4-BE49-F238E27FC236}">
                <a16:creationId xmlns:a16="http://schemas.microsoft.com/office/drawing/2014/main" id="{2646B83C-52BB-4144-9F83-1545E5FAD8EC}"/>
              </a:ext>
            </a:extLst>
          </p:cNvPr>
          <p:cNvSpPr>
            <a:spLocks noGrp="1"/>
          </p:cNvSpPr>
          <p:nvPr>
            <p:ph type="sldNum" sz="quarter" idx="11"/>
          </p:nvPr>
        </p:nvSpPr>
        <p:spPr/>
        <p:txBody>
          <a:bodyPr/>
          <a:lstStyle/>
          <a:p>
            <a:fld id="{8A7F0B31-3059-45DE-9B5A-A019F848CFB0}" type="slidenum">
              <a:rPr lang="en-US" smtClean="0"/>
              <a:pPr/>
              <a:t>35</a:t>
            </a:fld>
            <a:endParaRPr lang="en-US" dirty="0"/>
          </a:p>
        </p:txBody>
      </p:sp>
      <p:sp>
        <p:nvSpPr>
          <p:cNvPr id="6" name="Footer Placeholder 5">
            <a:extLst>
              <a:ext uri="{FF2B5EF4-FFF2-40B4-BE49-F238E27FC236}">
                <a16:creationId xmlns:a16="http://schemas.microsoft.com/office/drawing/2014/main" id="{F98D8B2A-E611-42FD-A3C8-A17B89EFBB6F}"/>
              </a:ext>
            </a:extLst>
          </p:cNvPr>
          <p:cNvSpPr>
            <a:spLocks noGrp="1"/>
          </p:cNvSpPr>
          <p:nvPr>
            <p:ph type="ftr" sz="quarter" idx="12"/>
          </p:nvPr>
        </p:nvSpPr>
        <p:spPr/>
        <p:txBody>
          <a:bodyPr/>
          <a:lstStyle/>
          <a:p>
            <a:r>
              <a:rPr lang="en-US"/>
              <a:t>PURSUE - FNAL   CMS and the LHC</a:t>
            </a:r>
            <a:endParaRPr lang="en-US" dirty="0"/>
          </a:p>
        </p:txBody>
      </p:sp>
      <p:pic>
        <p:nvPicPr>
          <p:cNvPr id="7" name="Picture 6">
            <a:extLst>
              <a:ext uri="{FF2B5EF4-FFF2-40B4-BE49-F238E27FC236}">
                <a16:creationId xmlns:a16="http://schemas.microsoft.com/office/drawing/2014/main" id="{1AE02093-3EB3-4180-86D0-5D767A1FA8D2}"/>
              </a:ext>
            </a:extLst>
          </p:cNvPr>
          <p:cNvPicPr>
            <a:picLocks noChangeAspect="1"/>
          </p:cNvPicPr>
          <p:nvPr/>
        </p:nvPicPr>
        <p:blipFill rotWithShape="1">
          <a:blip r:embed="rId2"/>
          <a:srcRect t="52086" r="12529" b="-1"/>
          <a:stretch/>
        </p:blipFill>
        <p:spPr>
          <a:xfrm>
            <a:off x="4412284" y="1188481"/>
            <a:ext cx="4656655" cy="1961451"/>
          </a:xfrm>
          <a:prstGeom prst="rect">
            <a:avLst/>
          </a:prstGeom>
        </p:spPr>
      </p:pic>
      <p:pic>
        <p:nvPicPr>
          <p:cNvPr id="8" name="Picture 7">
            <a:extLst>
              <a:ext uri="{FF2B5EF4-FFF2-40B4-BE49-F238E27FC236}">
                <a16:creationId xmlns:a16="http://schemas.microsoft.com/office/drawing/2014/main" id="{A071B0C6-C364-4920-928C-86098425AEBD}"/>
              </a:ext>
            </a:extLst>
          </p:cNvPr>
          <p:cNvPicPr>
            <a:picLocks noChangeAspect="1"/>
          </p:cNvPicPr>
          <p:nvPr/>
        </p:nvPicPr>
        <p:blipFill>
          <a:blip r:embed="rId3"/>
          <a:stretch>
            <a:fillRect/>
          </a:stretch>
        </p:blipFill>
        <p:spPr>
          <a:xfrm>
            <a:off x="5555673" y="3429000"/>
            <a:ext cx="2740384" cy="2925546"/>
          </a:xfrm>
          <a:prstGeom prst="rect">
            <a:avLst/>
          </a:prstGeom>
        </p:spPr>
      </p:pic>
    </p:spTree>
    <p:extLst>
      <p:ext uri="{BB962C8B-B14F-4D97-AF65-F5344CB8AC3E}">
        <p14:creationId xmlns:p14="http://schemas.microsoft.com/office/powerpoint/2010/main" val="35818823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36123-B6DE-4D97-96F8-59F5A03839BD}"/>
              </a:ext>
            </a:extLst>
          </p:cNvPr>
          <p:cNvSpPr>
            <a:spLocks noGrp="1"/>
          </p:cNvSpPr>
          <p:nvPr>
            <p:ph type="title"/>
          </p:nvPr>
        </p:nvSpPr>
        <p:spPr>
          <a:xfrm>
            <a:off x="688538" y="90693"/>
            <a:ext cx="7709308" cy="872366"/>
          </a:xfrm>
        </p:spPr>
        <p:txBody>
          <a:bodyPr/>
          <a:lstStyle/>
          <a:p>
            <a:r>
              <a:rPr lang="en-US" dirty="0"/>
              <a:t>New Electronics</a:t>
            </a:r>
          </a:p>
        </p:txBody>
      </p:sp>
      <p:sp>
        <p:nvSpPr>
          <p:cNvPr id="3" name="Content Placeholder 2">
            <a:extLst>
              <a:ext uri="{FF2B5EF4-FFF2-40B4-BE49-F238E27FC236}">
                <a16:creationId xmlns:a16="http://schemas.microsoft.com/office/drawing/2014/main" id="{0B8233E5-1D66-44B8-999A-E62788B97204}"/>
              </a:ext>
            </a:extLst>
          </p:cNvPr>
          <p:cNvSpPr>
            <a:spLocks noGrp="1"/>
          </p:cNvSpPr>
          <p:nvPr>
            <p:ph idx="1"/>
          </p:nvPr>
        </p:nvSpPr>
        <p:spPr>
          <a:xfrm>
            <a:off x="13563" y="963613"/>
            <a:ext cx="5199601" cy="5562600"/>
          </a:xfrm>
        </p:spPr>
        <p:txBody>
          <a:bodyPr/>
          <a:lstStyle/>
          <a:p>
            <a:r>
              <a:rPr lang="en-US" sz="2400" dirty="0"/>
              <a:t>Coping with </a:t>
            </a:r>
            <a:r>
              <a:rPr lang="en-US" sz="2400" dirty="0">
                <a:solidFill>
                  <a:schemeClr val="bg1"/>
                </a:solidFill>
              </a:rPr>
              <a:t>×5-7 collision rate</a:t>
            </a:r>
          </a:p>
          <a:p>
            <a:pPr lvl="1"/>
            <a:r>
              <a:rPr lang="en-US" sz="2000" dirty="0"/>
              <a:t>Physics/sec: L1 rate 100 </a:t>
            </a:r>
            <a:r>
              <a:rPr lang="en-US" sz="2000" dirty="0">
                <a:sym typeface="Symbol" panose="05050102010706020507" pitchFamily="18" charset="2"/>
              </a:rPr>
              <a:t> 750 kHz</a:t>
            </a:r>
          </a:p>
          <a:p>
            <a:pPr lvl="1"/>
            <a:r>
              <a:rPr lang="en-US" sz="2000" dirty="0"/>
              <a:t>Background/sec: decision time 4 </a:t>
            </a:r>
            <a:r>
              <a:rPr lang="en-US" sz="2000" dirty="0">
                <a:sym typeface="Symbol" panose="05050102010706020507" pitchFamily="18" charset="2"/>
              </a:rPr>
              <a:t> 12 s </a:t>
            </a:r>
            <a:endParaRPr lang="en-US" sz="2000" dirty="0"/>
          </a:p>
          <a:p>
            <a:r>
              <a:rPr lang="en-US" sz="2400" dirty="0"/>
              <a:t>Level 1 Trigger (L1T)</a:t>
            </a:r>
          </a:p>
          <a:p>
            <a:pPr lvl="1"/>
            <a:r>
              <a:rPr lang="en-US" sz="2000" dirty="0"/>
              <a:t>High bandwidth optics brings new/more info into Powerful FPGAs</a:t>
            </a:r>
          </a:p>
          <a:p>
            <a:pPr lvl="2"/>
            <a:r>
              <a:rPr lang="en-US" sz="1800" dirty="0"/>
              <a:t>Longer decision time </a:t>
            </a:r>
            <a:r>
              <a:rPr lang="en-US" sz="1800" dirty="0">
                <a:sym typeface="Symbol" panose="05050102010706020507" pitchFamily="18" charset="2"/>
              </a:rPr>
              <a:t></a:t>
            </a:r>
            <a:r>
              <a:rPr lang="en-US" sz="1800" dirty="0"/>
              <a:t> complex algorithms with multiple detectors</a:t>
            </a:r>
          </a:p>
          <a:p>
            <a:pPr lvl="1"/>
            <a:r>
              <a:rPr lang="en-US" sz="2000" dirty="0"/>
              <a:t>New!  C++ </a:t>
            </a:r>
            <a:r>
              <a:rPr lang="en-US" sz="2000" dirty="0">
                <a:sym typeface="Symbol" panose="05050102010706020507" pitchFamily="18" charset="2"/>
              </a:rPr>
              <a:t> FPGA algorithms</a:t>
            </a:r>
          </a:p>
          <a:p>
            <a:pPr lvl="2"/>
            <a:r>
              <a:rPr lang="en-US" sz="1800" dirty="0">
                <a:sym typeface="Symbol" panose="05050102010706020507" pitchFamily="18" charset="2"/>
              </a:rPr>
              <a:t>Exploits scientist creativity!</a:t>
            </a:r>
            <a:endParaRPr lang="en-US" sz="1800" dirty="0"/>
          </a:p>
          <a:p>
            <a:r>
              <a:rPr lang="en-US" sz="2400" dirty="0"/>
              <a:t>Muons, Calorimeter Backend</a:t>
            </a:r>
          </a:p>
          <a:p>
            <a:pPr lvl="1"/>
            <a:r>
              <a:rPr lang="en-US" sz="2000" dirty="0"/>
              <a:t>Increased bandwidth to keep up with L1A rate</a:t>
            </a:r>
          </a:p>
        </p:txBody>
      </p:sp>
      <p:sp>
        <p:nvSpPr>
          <p:cNvPr id="4" name="Date Placeholder 3">
            <a:extLst>
              <a:ext uri="{FF2B5EF4-FFF2-40B4-BE49-F238E27FC236}">
                <a16:creationId xmlns:a16="http://schemas.microsoft.com/office/drawing/2014/main" id="{35BE62FC-F224-4DB6-BDFB-C4E59F389F12}"/>
              </a:ext>
            </a:extLst>
          </p:cNvPr>
          <p:cNvSpPr>
            <a:spLocks noGrp="1"/>
          </p:cNvSpPr>
          <p:nvPr>
            <p:ph type="dt" sz="half" idx="10"/>
          </p:nvPr>
        </p:nvSpPr>
        <p:spPr>
          <a:xfrm>
            <a:off x="1" y="6581015"/>
            <a:ext cx="2705172" cy="265669"/>
          </a:xfrm>
        </p:spPr>
        <p:txBody>
          <a:bodyPr/>
          <a:lstStyle/>
          <a:p>
            <a:r>
              <a:rPr lang="en-US"/>
              <a:t>May 27, 2025</a:t>
            </a:r>
            <a:endParaRPr lang="en-US" dirty="0"/>
          </a:p>
        </p:txBody>
      </p:sp>
      <p:sp>
        <p:nvSpPr>
          <p:cNvPr id="5" name="Slide Number Placeholder 4">
            <a:extLst>
              <a:ext uri="{FF2B5EF4-FFF2-40B4-BE49-F238E27FC236}">
                <a16:creationId xmlns:a16="http://schemas.microsoft.com/office/drawing/2014/main" id="{711B2B08-122D-4A77-94F1-F581973AA532}"/>
              </a:ext>
            </a:extLst>
          </p:cNvPr>
          <p:cNvSpPr>
            <a:spLocks noGrp="1"/>
          </p:cNvSpPr>
          <p:nvPr>
            <p:ph type="sldNum" sz="quarter" idx="11"/>
          </p:nvPr>
        </p:nvSpPr>
        <p:spPr>
          <a:xfrm>
            <a:off x="8201943" y="6584287"/>
            <a:ext cx="934855" cy="259119"/>
          </a:xfrm>
        </p:spPr>
        <p:txBody>
          <a:bodyPr/>
          <a:lstStyle/>
          <a:p>
            <a:fld id="{8A7F0B31-3059-45DE-9B5A-A019F848CFB0}" type="slidenum">
              <a:rPr lang="en-US" smtClean="0"/>
              <a:pPr/>
              <a:t>36</a:t>
            </a:fld>
            <a:endParaRPr lang="en-US" dirty="0"/>
          </a:p>
        </p:txBody>
      </p:sp>
      <p:sp>
        <p:nvSpPr>
          <p:cNvPr id="6" name="Footer Placeholder 5">
            <a:extLst>
              <a:ext uri="{FF2B5EF4-FFF2-40B4-BE49-F238E27FC236}">
                <a16:creationId xmlns:a16="http://schemas.microsoft.com/office/drawing/2014/main" id="{742177F7-AA05-47DD-A12C-4C7104DC8D15}"/>
              </a:ext>
            </a:extLst>
          </p:cNvPr>
          <p:cNvSpPr>
            <a:spLocks noGrp="1"/>
          </p:cNvSpPr>
          <p:nvPr>
            <p:ph type="ftr" sz="quarter" idx="12"/>
          </p:nvPr>
        </p:nvSpPr>
        <p:spPr>
          <a:xfrm>
            <a:off x="2692209" y="6579969"/>
            <a:ext cx="5501092" cy="267756"/>
          </a:xfrm>
        </p:spPr>
        <p:txBody>
          <a:bodyPr/>
          <a:lstStyle/>
          <a:p>
            <a:r>
              <a:rPr lang="en-US"/>
              <a:t>PURSUE - FNAL   CMS and the LHC</a:t>
            </a:r>
            <a:endParaRPr lang="en-US" dirty="0"/>
          </a:p>
        </p:txBody>
      </p:sp>
      <p:pic>
        <p:nvPicPr>
          <p:cNvPr id="8" name="Picture 7">
            <a:extLst>
              <a:ext uri="{FF2B5EF4-FFF2-40B4-BE49-F238E27FC236}">
                <a16:creationId xmlns:a16="http://schemas.microsoft.com/office/drawing/2014/main" id="{C54AE5BD-CD35-4340-B1EB-A245097EDF9F}"/>
              </a:ext>
            </a:extLst>
          </p:cNvPr>
          <p:cNvPicPr>
            <a:picLocks noChangeAspect="1"/>
          </p:cNvPicPr>
          <p:nvPr/>
        </p:nvPicPr>
        <p:blipFill>
          <a:blip r:embed="rId2"/>
          <a:stretch>
            <a:fillRect/>
          </a:stretch>
        </p:blipFill>
        <p:spPr>
          <a:xfrm>
            <a:off x="5767219" y="3922625"/>
            <a:ext cx="2726918" cy="2657563"/>
          </a:xfrm>
          <a:prstGeom prst="rect">
            <a:avLst/>
          </a:prstGeom>
        </p:spPr>
      </p:pic>
      <p:pic>
        <p:nvPicPr>
          <p:cNvPr id="9" name="Picture 8">
            <a:extLst>
              <a:ext uri="{FF2B5EF4-FFF2-40B4-BE49-F238E27FC236}">
                <a16:creationId xmlns:a16="http://schemas.microsoft.com/office/drawing/2014/main" id="{BF317C50-9387-481C-8857-F602BA4E8C0F}"/>
              </a:ext>
            </a:extLst>
          </p:cNvPr>
          <p:cNvPicPr>
            <a:picLocks noChangeAspect="1"/>
          </p:cNvPicPr>
          <p:nvPr/>
        </p:nvPicPr>
        <p:blipFill>
          <a:blip r:embed="rId3"/>
          <a:stretch>
            <a:fillRect/>
          </a:stretch>
        </p:blipFill>
        <p:spPr>
          <a:xfrm>
            <a:off x="5213164" y="0"/>
            <a:ext cx="3641245" cy="4019267"/>
          </a:xfrm>
          <a:prstGeom prst="rect">
            <a:avLst/>
          </a:prstGeom>
        </p:spPr>
      </p:pic>
    </p:spTree>
    <p:extLst>
      <p:ext uri="{BB962C8B-B14F-4D97-AF65-F5344CB8AC3E}">
        <p14:creationId xmlns:p14="http://schemas.microsoft.com/office/powerpoint/2010/main" val="17203449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514" y="90693"/>
            <a:ext cx="9110062" cy="872366"/>
          </a:xfrm>
        </p:spPr>
        <p:txBody>
          <a:bodyPr/>
          <a:lstStyle/>
          <a:p>
            <a:r>
              <a:rPr lang="en-US" sz="3600" dirty="0"/>
              <a:t>Excellent times at the LHC, and more to come</a:t>
            </a:r>
          </a:p>
        </p:txBody>
      </p:sp>
      <p:sp>
        <p:nvSpPr>
          <p:cNvPr id="3" name="Content Placeholder 2"/>
          <p:cNvSpPr>
            <a:spLocks noGrp="1"/>
          </p:cNvSpPr>
          <p:nvPr>
            <p:ph idx="1"/>
          </p:nvPr>
        </p:nvSpPr>
        <p:spPr>
          <a:xfrm>
            <a:off x="66100" y="880826"/>
            <a:ext cx="8850086" cy="4736789"/>
          </a:xfrm>
        </p:spPr>
        <p:txBody>
          <a:bodyPr>
            <a:normAutofit fontScale="92500"/>
          </a:bodyPr>
          <a:lstStyle/>
          <a:p>
            <a:r>
              <a:rPr lang="en-US" sz="2400" dirty="0"/>
              <a:t>Last 13 years the LHC has been a prolific source of results on a broad spectrum of questions addressable at colliders</a:t>
            </a:r>
            <a:endParaRPr lang="en-US" sz="2000" dirty="0"/>
          </a:p>
          <a:p>
            <a:pPr lvl="1"/>
            <a:r>
              <a:rPr lang="en-US" sz="2000" dirty="0"/>
              <a:t>Testing the Standard Model at higher and higher precision, including the resolution of a 50 year old outstanding question</a:t>
            </a:r>
          </a:p>
          <a:p>
            <a:pPr lvl="1"/>
            <a:r>
              <a:rPr lang="en-US" sz="2000" dirty="0"/>
              <a:t>Constantly pushing the boundaries of where </a:t>
            </a:r>
            <a:r>
              <a:rPr lang="en-US" sz="2000" i="1" dirty="0"/>
              <a:t>Physics beyond the Standard Model </a:t>
            </a:r>
            <a:r>
              <a:rPr lang="en-US" sz="2000" dirty="0"/>
              <a:t>may hide</a:t>
            </a:r>
          </a:p>
          <a:p>
            <a:r>
              <a:rPr lang="en-US" sz="2400" dirty="0"/>
              <a:t>Success resulted from excellent accelerator and detector performance</a:t>
            </a:r>
          </a:p>
          <a:p>
            <a:pPr lvl="1"/>
            <a:r>
              <a:rPr lang="en-US" sz="2000" dirty="0"/>
              <a:t>The only way to lose at the LHC is to not be able to play the game </a:t>
            </a:r>
          </a:p>
          <a:p>
            <a:r>
              <a:rPr lang="en-US" sz="2400" dirty="0"/>
              <a:t>There is a lot more to do</a:t>
            </a:r>
          </a:p>
          <a:p>
            <a:pPr lvl="1"/>
            <a:r>
              <a:rPr lang="en-US" sz="2000" dirty="0"/>
              <a:t>(Very!) Challenging Upgrades employing cutting edge technologies</a:t>
            </a:r>
          </a:p>
          <a:p>
            <a:pPr lvl="1"/>
            <a:r>
              <a:rPr lang="en-US" sz="2000" dirty="0"/>
              <a:t>Analyzing the  95% of the data to come – results for the next 20 years!</a:t>
            </a:r>
          </a:p>
          <a:p>
            <a:pPr lvl="2"/>
            <a:r>
              <a:rPr lang="en-US" sz="1700" dirty="0"/>
              <a:t>Up next: The computing challenge to turn data into results!</a:t>
            </a:r>
          </a:p>
        </p:txBody>
      </p:sp>
      <p:sp>
        <p:nvSpPr>
          <p:cNvPr id="4" name="Date Placeholder 3"/>
          <p:cNvSpPr>
            <a:spLocks noGrp="1"/>
          </p:cNvSpPr>
          <p:nvPr>
            <p:ph type="dt" sz="half" idx="10"/>
          </p:nvPr>
        </p:nvSpPr>
        <p:spPr/>
        <p:txBody>
          <a:bodyPr/>
          <a:lstStyle/>
          <a:p>
            <a:r>
              <a:rPr lang="en-US"/>
              <a:t>May 27, 2025</a:t>
            </a:r>
            <a:endParaRPr lang="en-US" dirty="0"/>
          </a:p>
        </p:txBody>
      </p:sp>
      <p:sp>
        <p:nvSpPr>
          <p:cNvPr id="5" name="Slide Number Placeholder 4"/>
          <p:cNvSpPr>
            <a:spLocks noGrp="1"/>
          </p:cNvSpPr>
          <p:nvPr>
            <p:ph type="sldNum" sz="quarter" idx="11"/>
          </p:nvPr>
        </p:nvSpPr>
        <p:spPr/>
        <p:txBody>
          <a:bodyPr/>
          <a:lstStyle/>
          <a:p>
            <a:fld id="{8A7F0B31-3059-45DE-9B5A-A019F848CFB0}" type="slidenum">
              <a:rPr lang="en-US" smtClean="0"/>
              <a:pPr/>
              <a:t>37</a:t>
            </a:fld>
            <a:endParaRPr lang="en-US" dirty="0"/>
          </a:p>
        </p:txBody>
      </p:sp>
      <p:sp>
        <p:nvSpPr>
          <p:cNvPr id="6" name="Footer Placeholder 5"/>
          <p:cNvSpPr>
            <a:spLocks noGrp="1"/>
          </p:cNvSpPr>
          <p:nvPr>
            <p:ph type="ftr" sz="quarter" idx="12"/>
          </p:nvPr>
        </p:nvSpPr>
        <p:spPr/>
        <p:txBody>
          <a:bodyPr/>
          <a:lstStyle/>
          <a:p>
            <a:r>
              <a:rPr lang="en-US"/>
              <a:t>PURSUE - FNAL   CMS and the LHC</a:t>
            </a:r>
            <a:endParaRPr lang="en-US" dirty="0"/>
          </a:p>
        </p:txBody>
      </p:sp>
      <p:graphicFrame>
        <p:nvGraphicFramePr>
          <p:cNvPr id="7" name="Chart 6">
            <a:extLst>
              <a:ext uri="{FF2B5EF4-FFF2-40B4-BE49-F238E27FC236}">
                <a16:creationId xmlns:a16="http://schemas.microsoft.com/office/drawing/2014/main" id="{005AEA3B-8E6B-4CE7-866E-C7CCD5B56FA7}"/>
              </a:ext>
            </a:extLst>
          </p:cNvPr>
          <p:cNvGraphicFramePr/>
          <p:nvPr>
            <p:extLst>
              <p:ext uri="{D42A27DB-BD31-4B8C-83A1-F6EECF244321}">
                <p14:modId xmlns:p14="http://schemas.microsoft.com/office/powerpoint/2010/main" val="2830469449"/>
              </p:ext>
            </p:extLst>
          </p:nvPr>
        </p:nvGraphicFramePr>
        <p:xfrm>
          <a:off x="1443143" y="5618656"/>
          <a:ext cx="6096000" cy="914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500850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2712A-EC9C-43B3-AA0B-88D2FDD6CE0D}"/>
              </a:ext>
            </a:extLst>
          </p:cNvPr>
          <p:cNvSpPr>
            <a:spLocks noGrp="1"/>
          </p:cNvSpPr>
          <p:nvPr>
            <p:ph type="title"/>
          </p:nvPr>
        </p:nvSpPr>
        <p:spPr>
          <a:xfrm>
            <a:off x="254960" y="3119643"/>
            <a:ext cx="7709308" cy="872366"/>
          </a:xfrm>
        </p:spPr>
        <p:txBody>
          <a:bodyPr/>
          <a:lstStyle/>
          <a:p>
            <a:r>
              <a:rPr lang="en-US" dirty="0"/>
              <a:t>An assortment of older slides</a:t>
            </a:r>
          </a:p>
        </p:txBody>
      </p:sp>
      <p:sp>
        <p:nvSpPr>
          <p:cNvPr id="3" name="Content Placeholder 2">
            <a:extLst>
              <a:ext uri="{FF2B5EF4-FFF2-40B4-BE49-F238E27FC236}">
                <a16:creationId xmlns:a16="http://schemas.microsoft.com/office/drawing/2014/main" id="{7F86B05E-E124-40A4-B3E3-E5B8966C0FEA}"/>
              </a:ext>
            </a:extLst>
          </p:cNvPr>
          <p:cNvSpPr>
            <a:spLocks noGrp="1"/>
          </p:cNvSpPr>
          <p:nvPr>
            <p:ph idx="1"/>
          </p:nvPr>
        </p:nvSpPr>
        <p:spPr/>
        <p:txBody>
          <a:bodyPr/>
          <a:lstStyle/>
          <a:p>
            <a:endParaRPr lang="en-US" dirty="0"/>
          </a:p>
        </p:txBody>
      </p:sp>
      <p:sp>
        <p:nvSpPr>
          <p:cNvPr id="4" name="Date Placeholder 3">
            <a:extLst>
              <a:ext uri="{FF2B5EF4-FFF2-40B4-BE49-F238E27FC236}">
                <a16:creationId xmlns:a16="http://schemas.microsoft.com/office/drawing/2014/main" id="{DD7DA2EF-812B-4C11-92AE-6131A352D715}"/>
              </a:ext>
            </a:extLst>
          </p:cNvPr>
          <p:cNvSpPr>
            <a:spLocks noGrp="1"/>
          </p:cNvSpPr>
          <p:nvPr>
            <p:ph type="dt" sz="half" idx="10"/>
          </p:nvPr>
        </p:nvSpPr>
        <p:spPr/>
        <p:txBody>
          <a:bodyPr/>
          <a:lstStyle/>
          <a:p>
            <a:r>
              <a:rPr lang="en-US"/>
              <a:t>May 27, 2025</a:t>
            </a:r>
            <a:endParaRPr lang="en-US" dirty="0"/>
          </a:p>
        </p:txBody>
      </p:sp>
      <p:sp>
        <p:nvSpPr>
          <p:cNvPr id="5" name="Slide Number Placeholder 4">
            <a:extLst>
              <a:ext uri="{FF2B5EF4-FFF2-40B4-BE49-F238E27FC236}">
                <a16:creationId xmlns:a16="http://schemas.microsoft.com/office/drawing/2014/main" id="{1E443B74-BA58-4C52-A525-38984EBE15A3}"/>
              </a:ext>
            </a:extLst>
          </p:cNvPr>
          <p:cNvSpPr>
            <a:spLocks noGrp="1"/>
          </p:cNvSpPr>
          <p:nvPr>
            <p:ph type="sldNum" sz="quarter" idx="11"/>
          </p:nvPr>
        </p:nvSpPr>
        <p:spPr/>
        <p:txBody>
          <a:bodyPr/>
          <a:lstStyle/>
          <a:p>
            <a:fld id="{8A7F0B31-3059-45DE-9B5A-A019F848CFB0}" type="slidenum">
              <a:rPr lang="en-US" smtClean="0"/>
              <a:pPr/>
              <a:t>38</a:t>
            </a:fld>
            <a:endParaRPr lang="en-US" dirty="0"/>
          </a:p>
        </p:txBody>
      </p:sp>
      <p:sp>
        <p:nvSpPr>
          <p:cNvPr id="6" name="Footer Placeholder 5">
            <a:extLst>
              <a:ext uri="{FF2B5EF4-FFF2-40B4-BE49-F238E27FC236}">
                <a16:creationId xmlns:a16="http://schemas.microsoft.com/office/drawing/2014/main" id="{6E9A88A9-4D93-4F45-BDD6-C4093F53DCD0}"/>
              </a:ext>
            </a:extLst>
          </p:cNvPr>
          <p:cNvSpPr>
            <a:spLocks noGrp="1"/>
          </p:cNvSpPr>
          <p:nvPr>
            <p:ph type="ftr" sz="quarter" idx="12"/>
          </p:nvPr>
        </p:nvSpPr>
        <p:spPr/>
        <p:txBody>
          <a:bodyPr/>
          <a:lstStyle/>
          <a:p>
            <a:r>
              <a:rPr lang="en-US"/>
              <a:t>PURSUE - FNAL   CMS and the LHC</a:t>
            </a:r>
            <a:endParaRPr lang="en-US" dirty="0"/>
          </a:p>
        </p:txBody>
      </p:sp>
    </p:spTree>
    <p:extLst>
      <p:ext uri="{BB962C8B-B14F-4D97-AF65-F5344CB8AC3E}">
        <p14:creationId xmlns:p14="http://schemas.microsoft.com/office/powerpoint/2010/main" val="6133085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8537" y="27352"/>
            <a:ext cx="7709308" cy="872365"/>
          </a:xfrm>
        </p:spPr>
        <p:txBody>
          <a:bodyPr/>
          <a:lstStyle/>
          <a:p>
            <a:pPr eaLnBrk="1" hangingPunct="1"/>
            <a:r>
              <a:rPr lang="en-US" dirty="0"/>
              <a:t>Rain Delay, 2008</a:t>
            </a:r>
          </a:p>
        </p:txBody>
      </p:sp>
      <p:sp>
        <p:nvSpPr>
          <p:cNvPr id="295939" name="Rectangle 3"/>
          <p:cNvSpPr>
            <a:spLocks noGrp="1" noChangeArrowheads="1"/>
          </p:cNvSpPr>
          <p:nvPr>
            <p:ph type="body" idx="1"/>
          </p:nvPr>
        </p:nvSpPr>
        <p:spPr>
          <a:xfrm>
            <a:off x="632360" y="5566727"/>
            <a:ext cx="8304215" cy="1101253"/>
          </a:xfrm>
        </p:spPr>
        <p:txBody>
          <a:bodyPr/>
          <a:lstStyle/>
          <a:p>
            <a:pPr eaLnBrk="1" hangingPunct="1"/>
            <a:r>
              <a:rPr lang="en-US" dirty="0"/>
              <a:t>Above: 12 H solenoid at 30 A </a:t>
            </a:r>
            <a:r>
              <a:rPr lang="en-US" dirty="0">
                <a:sym typeface="Symbol" pitchFamily="18" charset="2"/>
              </a:rPr>
              <a:t> 5.4 kJ</a:t>
            </a:r>
          </a:p>
          <a:p>
            <a:pPr eaLnBrk="1" hangingPunct="1"/>
            <a:r>
              <a:rPr lang="en-US" dirty="0">
                <a:sym typeface="Symbol" pitchFamily="18" charset="2"/>
              </a:rPr>
              <a:t>LHC Dipoles: 154 </a:t>
            </a:r>
            <a:r>
              <a:rPr lang="en-US" dirty="0">
                <a:cs typeface="Times New Roman" pitchFamily="18" charset="0"/>
                <a:sym typeface="Symbol" pitchFamily="18" charset="2"/>
              </a:rPr>
              <a:t>×</a:t>
            </a:r>
            <a:r>
              <a:rPr lang="en-US" dirty="0">
                <a:sym typeface="Symbol" pitchFamily="18" charset="2"/>
              </a:rPr>
              <a:t> 0.11 H at </a:t>
            </a:r>
            <a:r>
              <a:rPr lang="en-US" u="sng" dirty="0">
                <a:sym typeface="Symbol" pitchFamily="18" charset="2"/>
              </a:rPr>
              <a:t>9 kA</a:t>
            </a:r>
            <a:r>
              <a:rPr lang="en-US" dirty="0">
                <a:sym typeface="Symbol" pitchFamily="18" charset="2"/>
              </a:rPr>
              <a:t>  690,000 kJ</a:t>
            </a:r>
          </a:p>
        </p:txBody>
      </p:sp>
      <p:sp>
        <p:nvSpPr>
          <p:cNvPr id="5" name="Date Placeholder 4"/>
          <p:cNvSpPr>
            <a:spLocks noGrp="1"/>
          </p:cNvSpPr>
          <p:nvPr>
            <p:ph type="dt" sz="half" idx="10"/>
          </p:nvPr>
        </p:nvSpPr>
        <p:spPr/>
        <p:txBody>
          <a:bodyPr/>
          <a:lstStyle/>
          <a:p>
            <a:r>
              <a:rPr lang="en-US"/>
              <a:t>May 27, 2025</a:t>
            </a:r>
            <a:endParaRPr lang="en-US" dirty="0"/>
          </a:p>
        </p:txBody>
      </p:sp>
      <p:sp>
        <p:nvSpPr>
          <p:cNvPr id="6" name="Slide Number Placeholder 5"/>
          <p:cNvSpPr>
            <a:spLocks noGrp="1"/>
          </p:cNvSpPr>
          <p:nvPr>
            <p:ph type="sldNum" sz="quarter" idx="11"/>
          </p:nvPr>
        </p:nvSpPr>
        <p:spPr/>
        <p:txBody>
          <a:bodyPr/>
          <a:lstStyle/>
          <a:p>
            <a:fld id="{8A7F0B31-3059-45DE-9B5A-A019F848CFB0}" type="slidenum">
              <a:rPr lang="en-US" smtClean="0"/>
              <a:pPr/>
              <a:t>39</a:t>
            </a:fld>
            <a:endParaRPr lang="en-US" dirty="0"/>
          </a:p>
        </p:txBody>
      </p:sp>
      <p:sp>
        <p:nvSpPr>
          <p:cNvPr id="7" name="Footer Placeholder 6"/>
          <p:cNvSpPr>
            <a:spLocks noGrp="1"/>
          </p:cNvSpPr>
          <p:nvPr>
            <p:ph type="ftr" sz="quarter" idx="12"/>
          </p:nvPr>
        </p:nvSpPr>
        <p:spPr/>
        <p:txBody>
          <a:bodyPr/>
          <a:lstStyle/>
          <a:p>
            <a:r>
              <a:rPr lang="en-US"/>
              <a:t>PURSUE - FNAL   CMS and the LHC</a:t>
            </a:r>
            <a:endParaRPr lang="en-US" dirty="0"/>
          </a:p>
        </p:txBody>
      </p:sp>
      <p:pic>
        <p:nvPicPr>
          <p:cNvPr id="9" name="induction.wmv">
            <a:hlinkClick r:id="" action="ppaction://media"/>
          </p:cNvPr>
          <p:cNvPicPr>
            <a:picLocks noChangeAspect="1"/>
          </p:cNvPicPr>
          <p:nvPr>
            <a:videoFile r:link="rId2"/>
            <p:extLst>
              <p:ext uri="{DAA4B4D4-6D71-4841-9C94-3DE7FCFB9230}">
                <p14:media xmlns:p14="http://schemas.microsoft.com/office/powerpoint/2010/main" r:link="rId1"/>
              </p:ext>
            </p:extLst>
          </p:nvPr>
        </p:nvPicPr>
        <p:blipFill>
          <a:blip r:embed="rId5"/>
          <a:stretch>
            <a:fillRect/>
          </a:stretch>
        </p:blipFill>
        <p:spPr>
          <a:xfrm>
            <a:off x="1594081" y="1142500"/>
            <a:ext cx="5531342" cy="4145894"/>
          </a:xfrm>
          <a:prstGeom prst="rect">
            <a:avLst/>
          </a:prstGeom>
        </p:spPr>
      </p:pic>
      <p:sp>
        <p:nvSpPr>
          <p:cNvPr id="10" name="TextBox 9"/>
          <p:cNvSpPr txBox="1"/>
          <p:nvPr/>
        </p:nvSpPr>
        <p:spPr>
          <a:xfrm>
            <a:off x="2150539" y="2583954"/>
            <a:ext cx="737733" cy="307001"/>
          </a:xfrm>
          <a:prstGeom prst="rect">
            <a:avLst/>
          </a:prstGeom>
          <a:noFill/>
        </p:spPr>
        <p:txBody>
          <a:bodyPr wrap="none" lIns="82945" tIns="41473" rIns="82945" bIns="41473" rtlCol="0">
            <a:spAutoFit/>
          </a:bodyPr>
          <a:lstStyle/>
          <a:p>
            <a:r>
              <a:rPr lang="en-US" dirty="0"/>
              <a:t>Magnet</a:t>
            </a:r>
          </a:p>
        </p:txBody>
      </p:sp>
      <p:sp>
        <p:nvSpPr>
          <p:cNvPr id="11" name="TextBox 10"/>
          <p:cNvSpPr txBox="1"/>
          <p:nvPr/>
        </p:nvSpPr>
        <p:spPr>
          <a:xfrm>
            <a:off x="3388653" y="2606452"/>
            <a:ext cx="737733" cy="307001"/>
          </a:xfrm>
          <a:prstGeom prst="rect">
            <a:avLst/>
          </a:prstGeom>
          <a:noFill/>
        </p:spPr>
        <p:txBody>
          <a:bodyPr wrap="none" lIns="82945" tIns="41473" rIns="82945" bIns="41473" rtlCol="0">
            <a:spAutoFit/>
          </a:bodyPr>
          <a:lstStyle/>
          <a:p>
            <a:r>
              <a:rPr lang="en-US" dirty="0"/>
              <a:t>Magnet</a:t>
            </a:r>
          </a:p>
        </p:txBody>
      </p:sp>
      <p:sp>
        <p:nvSpPr>
          <p:cNvPr id="12" name="TextBox 11"/>
          <p:cNvSpPr txBox="1"/>
          <p:nvPr/>
        </p:nvSpPr>
        <p:spPr>
          <a:xfrm>
            <a:off x="4391641" y="3554539"/>
            <a:ext cx="779915" cy="307001"/>
          </a:xfrm>
          <a:prstGeom prst="rect">
            <a:avLst/>
          </a:prstGeom>
          <a:noFill/>
        </p:spPr>
        <p:txBody>
          <a:bodyPr wrap="none" lIns="82945" tIns="41473" rIns="82945" bIns="41473" rtlCol="0">
            <a:spAutoFit/>
          </a:bodyPr>
          <a:lstStyle/>
          <a:p>
            <a:r>
              <a:rPr lang="en-US" dirty="0"/>
              <a:t>Resistor</a:t>
            </a:r>
          </a:p>
        </p:txBody>
      </p:sp>
      <p:sp>
        <p:nvSpPr>
          <p:cNvPr id="13" name="TextBox 12"/>
          <p:cNvSpPr txBox="1"/>
          <p:nvPr/>
        </p:nvSpPr>
        <p:spPr>
          <a:xfrm>
            <a:off x="5787301" y="3265295"/>
            <a:ext cx="947184" cy="307001"/>
          </a:xfrm>
          <a:prstGeom prst="rect">
            <a:avLst/>
          </a:prstGeom>
          <a:noFill/>
        </p:spPr>
        <p:txBody>
          <a:bodyPr wrap="none" lIns="82945" tIns="41473" rIns="82945" bIns="41473" rtlCol="0">
            <a:spAutoFit/>
          </a:bodyPr>
          <a:lstStyle/>
          <a:p>
            <a:r>
              <a:rPr lang="en-US" dirty="0"/>
              <a:t>DC Power</a:t>
            </a:r>
          </a:p>
        </p:txBody>
      </p:sp>
      <p:sp>
        <p:nvSpPr>
          <p:cNvPr id="14" name="TextBox 13"/>
          <p:cNvSpPr txBox="1"/>
          <p:nvPr/>
        </p:nvSpPr>
        <p:spPr>
          <a:xfrm>
            <a:off x="6187407" y="2670733"/>
            <a:ext cx="685370" cy="307001"/>
          </a:xfrm>
          <a:prstGeom prst="rect">
            <a:avLst/>
          </a:prstGeom>
          <a:noFill/>
        </p:spPr>
        <p:txBody>
          <a:bodyPr wrap="none" lIns="82945" tIns="41473" rIns="82945" bIns="41473" rtlCol="0">
            <a:spAutoFit/>
          </a:bodyPr>
          <a:lstStyle/>
          <a:p>
            <a:r>
              <a:rPr lang="en-US" dirty="0"/>
              <a:t>Switch</a:t>
            </a:r>
          </a:p>
        </p:txBody>
      </p:sp>
      <p:sp>
        <p:nvSpPr>
          <p:cNvPr id="15" name="TextBox 14"/>
          <p:cNvSpPr txBox="1"/>
          <p:nvPr/>
        </p:nvSpPr>
        <p:spPr>
          <a:xfrm>
            <a:off x="1572390" y="860538"/>
            <a:ext cx="4484986" cy="307001"/>
          </a:xfrm>
          <a:prstGeom prst="rect">
            <a:avLst/>
          </a:prstGeom>
          <a:noFill/>
        </p:spPr>
        <p:txBody>
          <a:bodyPr wrap="none" lIns="82945" tIns="41473" rIns="82945" bIns="41473" rtlCol="0">
            <a:spAutoFit/>
          </a:bodyPr>
          <a:lstStyle/>
          <a:p>
            <a:r>
              <a:rPr lang="en-US" b="1" dirty="0"/>
              <a:t>MIT Technical Services Group – Classical E&amp;M demo</a:t>
            </a:r>
            <a:endParaRPr lang="en-US" dirty="0"/>
          </a:p>
        </p:txBody>
      </p:sp>
    </p:spTree>
    <p:extLst>
      <p:ext uri="{BB962C8B-B14F-4D97-AF65-F5344CB8AC3E}">
        <p14:creationId xmlns:p14="http://schemas.microsoft.com/office/powerpoint/2010/main" val="234710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5939">
                                            <p:txEl>
                                              <p:pRg st="0" end="0"/>
                                            </p:txEl>
                                          </p:spTgt>
                                        </p:tgtEl>
                                        <p:attrNameLst>
                                          <p:attrName>style.visibility</p:attrName>
                                        </p:attrNameLst>
                                      </p:cBhvr>
                                      <p:to>
                                        <p:strVal val="visible"/>
                                      </p:to>
                                    </p:set>
                                    <p:animEffect transition="in" filter="wipe(left)">
                                      <p:cBhvr>
                                        <p:cTn id="7" dur="500"/>
                                        <p:tgtEl>
                                          <p:spTgt spid="295939">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95939">
                                            <p:txEl>
                                              <p:pRg st="1" end="1"/>
                                            </p:txEl>
                                          </p:spTgt>
                                        </p:tgtEl>
                                        <p:attrNameLst>
                                          <p:attrName>style.visibility</p:attrName>
                                        </p:attrNameLst>
                                      </p:cBhvr>
                                      <p:to>
                                        <p:strVal val="visible"/>
                                      </p:to>
                                    </p:set>
                                    <p:animEffect transition="in" filter="wipe(left)">
                                      <p:cBhvr>
                                        <p:cTn id="10" dur="500"/>
                                        <p:tgtEl>
                                          <p:spTgt spid="29593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9"/>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9"/>
                                        </p:tgtEl>
                                      </p:cBhvr>
                                    </p:cmd>
                                  </p:childTnLst>
                                </p:cTn>
                              </p:par>
                            </p:childTnLst>
                          </p:cTn>
                        </p:par>
                      </p:childTnLst>
                    </p:cTn>
                  </p:par>
                </p:childTnLst>
              </p:cTn>
              <p:nextCondLst>
                <p:cond evt="onClick" delay="0">
                  <p:tgtEl>
                    <p:spTgt spid="9"/>
                  </p:tgtEl>
                </p:cond>
              </p:nextCondLst>
            </p:seq>
            <p:video fullScrn="1">
              <p:cMediaNode>
                <p:cTn id="16" fill="remove" display="0">
                  <p:stCondLst>
                    <p:cond delay="indefinite"/>
                  </p:stCondLst>
                  <p:endCondLst>
                    <p:cond evt="onNext" delay="0">
                      <p:tgtEl>
                        <p:sldTgt/>
                      </p:tgtEl>
                    </p:cond>
                    <p:cond evt="onPrev" delay="0">
                      <p:tgtEl>
                        <p:sldTgt/>
                      </p:tgtEl>
                    </p:cond>
                  </p:endCondLst>
                </p:cTn>
                <p:tgtEl>
                  <p:spTgt spid="9"/>
                </p:tgtEl>
              </p:cMediaNode>
            </p:video>
          </p:childTnLst>
        </p:cTn>
      </p:par>
    </p:tnLst>
    <p:bldLst>
      <p:bldP spid="29593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88537" y="43978"/>
            <a:ext cx="7709308" cy="872365"/>
          </a:xfrm>
        </p:spPr>
        <p:txBody>
          <a:bodyPr/>
          <a:lstStyle/>
          <a:p>
            <a:pPr eaLnBrk="1" hangingPunct="1">
              <a:tabLst>
                <a:tab pos="0" algn="l"/>
                <a:tab pos="829452" algn="l"/>
                <a:tab pos="1658904" algn="l"/>
                <a:tab pos="2488357" algn="l"/>
                <a:tab pos="3317809" algn="l"/>
                <a:tab pos="4147261" algn="l"/>
                <a:tab pos="4976713" algn="l"/>
                <a:tab pos="5806166" algn="l"/>
                <a:tab pos="6635618" algn="l"/>
                <a:tab pos="7465070" algn="l"/>
                <a:tab pos="8294522" algn="l"/>
                <a:tab pos="9123975" algn="l"/>
              </a:tabLst>
            </a:pPr>
            <a:r>
              <a:rPr lang="en-GB" dirty="0"/>
              <a:t>Building Blocks of Nature</a:t>
            </a:r>
          </a:p>
        </p:txBody>
      </p:sp>
      <p:sp>
        <p:nvSpPr>
          <p:cNvPr id="164875" name="Rectangle 11"/>
          <p:cNvSpPr>
            <a:spLocks noGrp="1" noChangeArrowheads="1"/>
          </p:cNvSpPr>
          <p:nvPr>
            <p:ph type="body" idx="1"/>
          </p:nvPr>
        </p:nvSpPr>
        <p:spPr>
          <a:xfrm>
            <a:off x="5366138" y="841436"/>
            <a:ext cx="3743552" cy="5739579"/>
          </a:xfrm>
        </p:spPr>
        <p:txBody>
          <a:bodyPr/>
          <a:lstStyle/>
          <a:p>
            <a:pPr eaLnBrk="1" hangingPunct="1"/>
            <a:r>
              <a:rPr lang="en-US" sz="2400" dirty="0"/>
              <a:t>Beautiful symmetry</a:t>
            </a:r>
          </a:p>
          <a:p>
            <a:pPr lvl="1" eaLnBrk="1" hangingPunct="1"/>
            <a:r>
              <a:rPr lang="en-US" sz="2000" dirty="0"/>
              <a:t> 12 “things” in 3 sets of 2 pairs (+ anti-things mirror)</a:t>
            </a:r>
          </a:p>
          <a:p>
            <a:pPr lvl="2" eaLnBrk="1" hangingPunct="1"/>
            <a:r>
              <a:rPr lang="en-US" sz="1800" dirty="0"/>
              <a:t> way easier than chemistry</a:t>
            </a:r>
          </a:p>
          <a:p>
            <a:pPr lvl="1" eaLnBrk="1" hangingPunct="1"/>
            <a:r>
              <a:rPr lang="en-US" sz="2000" dirty="0"/>
              <a:t>3 types of interactions</a:t>
            </a:r>
          </a:p>
          <a:p>
            <a:pPr eaLnBrk="1" hangingPunct="1"/>
            <a:r>
              <a:rPr lang="en-US" sz="2400" dirty="0"/>
              <a:t>“Standard Model” (SM)= building particles and interactions from these items</a:t>
            </a:r>
          </a:p>
          <a:p>
            <a:pPr lvl="1" eaLnBrk="1" hangingPunct="1"/>
            <a:r>
              <a:rPr lang="en-US" sz="2000" dirty="0"/>
              <a:t>Following certain rules</a:t>
            </a:r>
          </a:p>
          <a:p>
            <a:pPr lvl="1" eaLnBrk="1" hangingPunct="1"/>
            <a:r>
              <a:rPr lang="en-US" sz="2000" dirty="0"/>
              <a:t>Very successful!</a:t>
            </a:r>
          </a:p>
          <a:p>
            <a:pPr lvl="2" eaLnBrk="1" hangingPunct="1"/>
            <a:r>
              <a:rPr lang="en-US" sz="1700" dirty="0"/>
              <a:t>Meaning, hard to break!</a:t>
            </a:r>
          </a:p>
          <a:p>
            <a:pPr lvl="1" eaLnBrk="1" hangingPunct="1"/>
            <a:endParaRPr lang="en-US" sz="2000" dirty="0"/>
          </a:p>
        </p:txBody>
      </p:sp>
      <p:graphicFrame>
        <p:nvGraphicFramePr>
          <p:cNvPr id="1026" name="Object 5"/>
          <p:cNvGraphicFramePr>
            <a:graphicFrameLocks noChangeAspect="1"/>
          </p:cNvGraphicFramePr>
          <p:nvPr/>
        </p:nvGraphicFramePr>
        <p:xfrm>
          <a:off x="4095211" y="3863744"/>
          <a:ext cx="66261" cy="164108"/>
        </p:xfrm>
        <a:graphic>
          <a:graphicData uri="http://schemas.openxmlformats.org/presentationml/2006/ole">
            <mc:AlternateContent xmlns:mc="http://schemas.openxmlformats.org/markup-compatibility/2006">
              <mc:Choice xmlns:v="urn:schemas-microsoft-com:vml" Requires="v">
                <p:oleObj r:id="rId4" imgW="76320" imgH="181080" progId="">
                  <p:embed/>
                </p:oleObj>
              </mc:Choice>
              <mc:Fallback>
                <p:oleObj r:id="rId4" imgW="76320" imgH="18108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95211" y="3863744"/>
                        <a:ext cx="66261" cy="16410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6" name="Date Placeholder 15"/>
          <p:cNvSpPr>
            <a:spLocks noGrp="1"/>
          </p:cNvSpPr>
          <p:nvPr>
            <p:ph type="dt" sz="half" idx="10"/>
          </p:nvPr>
        </p:nvSpPr>
        <p:spPr/>
        <p:txBody>
          <a:bodyPr/>
          <a:lstStyle/>
          <a:p>
            <a:r>
              <a:rPr lang="en-US"/>
              <a:t>May 27, 2025</a:t>
            </a:r>
          </a:p>
        </p:txBody>
      </p:sp>
      <p:sp>
        <p:nvSpPr>
          <p:cNvPr id="17" name="Slide Number Placeholder 16"/>
          <p:cNvSpPr>
            <a:spLocks noGrp="1"/>
          </p:cNvSpPr>
          <p:nvPr>
            <p:ph type="sldNum" sz="quarter" idx="11"/>
          </p:nvPr>
        </p:nvSpPr>
        <p:spPr/>
        <p:txBody>
          <a:bodyPr/>
          <a:lstStyle/>
          <a:p>
            <a:fld id="{8A7F0B31-3059-45DE-9B5A-A019F848CFB0}" type="slidenum">
              <a:rPr lang="en-US" smtClean="0"/>
              <a:pPr/>
              <a:t>4</a:t>
            </a:fld>
            <a:endParaRPr lang="en-US" dirty="0"/>
          </a:p>
        </p:txBody>
      </p:sp>
      <p:sp>
        <p:nvSpPr>
          <p:cNvPr id="18" name="Footer Placeholder 17"/>
          <p:cNvSpPr>
            <a:spLocks noGrp="1"/>
          </p:cNvSpPr>
          <p:nvPr>
            <p:ph type="ftr" sz="quarter" idx="12"/>
          </p:nvPr>
        </p:nvSpPr>
        <p:spPr/>
        <p:txBody>
          <a:bodyPr/>
          <a:lstStyle/>
          <a:p>
            <a:r>
              <a:rPr lang="en-US"/>
              <a:t>PURSUE - FNAL   CMS and the LHC</a:t>
            </a:r>
            <a:endParaRPr lang="en-US" dirty="0"/>
          </a:p>
        </p:txBody>
      </p:sp>
      <p:sp>
        <p:nvSpPr>
          <p:cNvPr id="147" name="Oval 146">
            <a:extLst>
              <a:ext uri="{FF2B5EF4-FFF2-40B4-BE49-F238E27FC236}">
                <a16:creationId xmlns:a16="http://schemas.microsoft.com/office/drawing/2014/main" id="{4F766A81-6A5A-4CD5-9C7E-862C8B55DC28}"/>
              </a:ext>
            </a:extLst>
          </p:cNvPr>
          <p:cNvSpPr/>
          <p:nvPr/>
        </p:nvSpPr>
        <p:spPr bwMode="auto">
          <a:xfrm>
            <a:off x="671742" y="1814927"/>
            <a:ext cx="4206240" cy="1726387"/>
          </a:xfrm>
          <a:prstGeom prst="ellipse">
            <a:avLst/>
          </a:prstGeom>
          <a:solidFill>
            <a:srgbClr val="FFFFFF">
              <a:lumMod val="50000"/>
            </a:srgbClr>
          </a:solidFill>
          <a:ln w="50800" cap="flat" cmpd="sng" algn="ctr">
            <a:solidFill>
              <a:srgbClr val="808080"/>
            </a:solidFill>
            <a:prstDash val="solid"/>
            <a:round/>
            <a:headEnd type="none" w="med" len="med"/>
            <a:tailEnd type="none" w="med" len="med"/>
          </a:ln>
          <a:effectLst/>
          <a:scene3d>
            <a:camera prst="orthographicFront">
              <a:rot lat="19799988" lon="10799999" rev="0"/>
            </a:camera>
            <a:lightRig rig="threePt" dir="t">
              <a:rot lat="0" lon="0" rev="0"/>
            </a:lightRig>
          </a:scene3d>
          <a:sp3d prstMaterial="metal">
            <a:bevelT w="44450"/>
            <a:bevelB w="38100" h="127000"/>
          </a:sp3d>
        </p:spPr>
        <p:txBody>
          <a:bodyPr vert="horz" wrap="square" lIns="0" tIns="0" rIns="0" bIns="0" numCol="1" rtlCol="0" anchor="t" anchorCtr="0" compatLnSpc="1">
            <a:prstTxWarp prst="textNoShape">
              <a:avLst/>
            </a:prstTxWarp>
            <a:spAutoFit/>
            <a:sp3d extrusionH="101600" contourW="69850">
              <a:bevelT w="57150"/>
              <a:bevelB w="57150"/>
              <a:extrusionClr>
                <a:srgbClr val="FFFF00"/>
              </a:extrusionClr>
              <a:contourClr>
                <a:srgbClr val="00B050"/>
              </a:contourClr>
            </a:sp3d>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2400" b="1" i="0" u="none" strike="noStrike" kern="0" cap="none" spc="0" normalizeH="0" baseline="0" noProof="0" dirty="0">
              <a:ln>
                <a:noFill/>
              </a:ln>
              <a:solidFill>
                <a:srgbClr val="FFFFFF"/>
              </a:solidFill>
              <a:effectLst/>
              <a:uLnTx/>
              <a:uFillTx/>
            </a:endParaRPr>
          </a:p>
        </p:txBody>
      </p:sp>
      <p:sp>
        <p:nvSpPr>
          <p:cNvPr id="148" name="AutoShape 4">
            <a:extLst>
              <a:ext uri="{FF2B5EF4-FFF2-40B4-BE49-F238E27FC236}">
                <a16:creationId xmlns:a16="http://schemas.microsoft.com/office/drawing/2014/main" id="{61C19DC7-4368-4196-8819-06A50F4E3573}"/>
              </a:ext>
            </a:extLst>
          </p:cNvPr>
          <p:cNvSpPr>
            <a:spLocks noChangeArrowheads="1"/>
          </p:cNvSpPr>
          <p:nvPr/>
        </p:nvSpPr>
        <p:spPr bwMode="auto">
          <a:xfrm>
            <a:off x="269049" y="1673568"/>
            <a:ext cx="4846320" cy="1737360"/>
          </a:xfrm>
          <a:prstGeom prst="cube">
            <a:avLst>
              <a:gd name="adj" fmla="val 87810"/>
            </a:avLst>
          </a:prstGeom>
          <a:solidFill>
            <a:srgbClr val="006600"/>
          </a:solidFill>
          <a:ln w="38100">
            <a:noFill/>
            <a:miter lim="800000"/>
            <a:headEnd/>
            <a:tailEnd/>
          </a:ln>
          <a:effectLst/>
          <a:scene3d>
            <a:camera prst="orthographicFront"/>
            <a:lightRig rig="threePt" dir="t"/>
          </a:scene3d>
          <a:sp3d prstMaterial="metal"/>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rPr>
              <a:t>Weak</a:t>
            </a:r>
          </a:p>
        </p:txBody>
      </p:sp>
      <p:sp>
        <p:nvSpPr>
          <p:cNvPr id="149" name="AutoShape 5">
            <a:extLst>
              <a:ext uri="{FF2B5EF4-FFF2-40B4-BE49-F238E27FC236}">
                <a16:creationId xmlns:a16="http://schemas.microsoft.com/office/drawing/2014/main" id="{3E2F2D20-9ACB-4398-B553-268858102664}"/>
              </a:ext>
            </a:extLst>
          </p:cNvPr>
          <p:cNvSpPr>
            <a:spLocks noChangeArrowheads="1"/>
          </p:cNvSpPr>
          <p:nvPr/>
        </p:nvSpPr>
        <p:spPr bwMode="auto">
          <a:xfrm>
            <a:off x="591629" y="1458839"/>
            <a:ext cx="4023360" cy="1371600"/>
          </a:xfrm>
          <a:prstGeom prst="cube">
            <a:avLst>
              <a:gd name="adj" fmla="val 85977"/>
            </a:avLst>
          </a:prstGeom>
          <a:solidFill>
            <a:srgbClr val="333399"/>
          </a:solidFill>
          <a:ln w="38100">
            <a:noFill/>
            <a:miter lim="800000"/>
            <a:headEnd/>
            <a:tailEnd/>
          </a:ln>
          <a:effectLst/>
        </p:spPr>
        <p:txBody>
          <a:bodyPr wrap="squar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rPr>
              <a:t>Electromagnetic</a:t>
            </a:r>
          </a:p>
        </p:txBody>
      </p:sp>
      <p:sp>
        <p:nvSpPr>
          <p:cNvPr id="150" name="AutoShape 6">
            <a:extLst>
              <a:ext uri="{FF2B5EF4-FFF2-40B4-BE49-F238E27FC236}">
                <a16:creationId xmlns:a16="http://schemas.microsoft.com/office/drawing/2014/main" id="{1F4AC4CB-928A-4A0E-A23F-A4569E89FF10}"/>
              </a:ext>
            </a:extLst>
          </p:cNvPr>
          <p:cNvSpPr>
            <a:spLocks noChangeArrowheads="1"/>
          </p:cNvSpPr>
          <p:nvPr/>
        </p:nvSpPr>
        <p:spPr bwMode="auto">
          <a:xfrm>
            <a:off x="984837" y="1183127"/>
            <a:ext cx="3200400" cy="1097280"/>
          </a:xfrm>
          <a:prstGeom prst="cube">
            <a:avLst>
              <a:gd name="adj" fmla="val 80718"/>
            </a:avLst>
          </a:prstGeom>
          <a:solidFill>
            <a:srgbClr val="990099"/>
          </a:solidFill>
          <a:ln w="38100">
            <a:noFill/>
            <a:miter lim="800000"/>
            <a:headEnd/>
            <a:tailEnd/>
          </a:ln>
          <a:effectLst/>
        </p:spPr>
        <p:txBody>
          <a:bodyPr wrap="squar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rPr>
              <a:t>Strong</a:t>
            </a:r>
          </a:p>
        </p:txBody>
      </p:sp>
      <p:pic>
        <p:nvPicPr>
          <p:cNvPr id="152" name="Picture 14" descr="MCDD01775_0000[1]">
            <a:extLst>
              <a:ext uri="{FF2B5EF4-FFF2-40B4-BE49-F238E27FC236}">
                <a16:creationId xmlns:a16="http://schemas.microsoft.com/office/drawing/2014/main" id="{1F19B16C-E062-4312-A107-73DE352843E2}"/>
              </a:ext>
            </a:extLst>
          </p:cNvPr>
          <p:cNvPicPr>
            <a:picLocks noChangeAspect="1" noChangeArrowheads="1"/>
          </p:cNvPicPr>
          <p:nvPr/>
        </p:nvPicPr>
        <p:blipFill>
          <a:blip r:embed="rId6"/>
          <a:srcRect/>
          <a:stretch>
            <a:fillRect/>
          </a:stretch>
        </p:blipFill>
        <p:spPr bwMode="auto">
          <a:xfrm>
            <a:off x="883095" y="2268807"/>
            <a:ext cx="365760" cy="365760"/>
          </a:xfrm>
          <a:prstGeom prst="rect">
            <a:avLst/>
          </a:prstGeom>
          <a:noFill/>
        </p:spPr>
      </p:pic>
      <p:grpSp>
        <p:nvGrpSpPr>
          <p:cNvPr id="153" name="Group 152">
            <a:extLst>
              <a:ext uri="{FF2B5EF4-FFF2-40B4-BE49-F238E27FC236}">
                <a16:creationId xmlns:a16="http://schemas.microsoft.com/office/drawing/2014/main" id="{BA7B092A-9A84-4D75-B569-6276B64648C1}"/>
              </a:ext>
            </a:extLst>
          </p:cNvPr>
          <p:cNvGrpSpPr/>
          <p:nvPr/>
        </p:nvGrpSpPr>
        <p:grpSpPr>
          <a:xfrm>
            <a:off x="1712169" y="1295054"/>
            <a:ext cx="365760" cy="388080"/>
            <a:chOff x="2266032" y="832238"/>
            <a:chExt cx="365760" cy="388080"/>
          </a:xfrm>
        </p:grpSpPr>
        <p:pic>
          <p:nvPicPr>
            <p:cNvPr id="154" name="Picture 7" descr="MCDD01775_0000[1]">
              <a:extLst>
                <a:ext uri="{FF2B5EF4-FFF2-40B4-BE49-F238E27FC236}">
                  <a16:creationId xmlns:a16="http://schemas.microsoft.com/office/drawing/2014/main" id="{F27A6FEE-19C3-46F3-8A44-93836C38767F}"/>
                </a:ext>
              </a:extLst>
            </p:cNvPr>
            <p:cNvPicPr>
              <a:picLocks noChangeAspect="1" noChangeArrowheads="1"/>
            </p:cNvPicPr>
            <p:nvPr/>
          </p:nvPicPr>
          <p:blipFill>
            <a:blip r:embed="rId6"/>
            <a:srcRect/>
            <a:stretch>
              <a:fillRect/>
            </a:stretch>
          </p:blipFill>
          <p:spPr bwMode="auto">
            <a:xfrm>
              <a:off x="2266032" y="854558"/>
              <a:ext cx="365760" cy="365760"/>
            </a:xfrm>
            <a:prstGeom prst="rect">
              <a:avLst/>
            </a:prstGeom>
            <a:noFill/>
          </p:spPr>
        </p:pic>
        <p:sp>
          <p:nvSpPr>
            <p:cNvPr id="155" name="Text Box 23">
              <a:extLst>
                <a:ext uri="{FF2B5EF4-FFF2-40B4-BE49-F238E27FC236}">
                  <a16:creationId xmlns:a16="http://schemas.microsoft.com/office/drawing/2014/main" id="{DD196E92-1F37-4D6C-AEAE-3A37B841A9EB}"/>
                </a:ext>
              </a:extLst>
            </p:cNvPr>
            <p:cNvSpPr txBox="1">
              <a:spLocks noChangeArrowheads="1"/>
            </p:cNvSpPr>
            <p:nvPr/>
          </p:nvSpPr>
          <p:spPr bwMode="auto">
            <a:xfrm>
              <a:off x="2304128" y="832238"/>
              <a:ext cx="3111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u</a:t>
              </a:r>
            </a:p>
          </p:txBody>
        </p:sp>
      </p:grpSp>
      <p:grpSp>
        <p:nvGrpSpPr>
          <p:cNvPr id="4" name="Group 3">
            <a:extLst>
              <a:ext uri="{FF2B5EF4-FFF2-40B4-BE49-F238E27FC236}">
                <a16:creationId xmlns:a16="http://schemas.microsoft.com/office/drawing/2014/main" id="{DEA22CD9-A575-4111-BFAB-83046D4B34F5}"/>
              </a:ext>
            </a:extLst>
          </p:cNvPr>
          <p:cNvGrpSpPr/>
          <p:nvPr/>
        </p:nvGrpSpPr>
        <p:grpSpPr>
          <a:xfrm>
            <a:off x="1389824" y="1646360"/>
            <a:ext cx="365760" cy="394545"/>
            <a:chOff x="1389824" y="1646360"/>
            <a:chExt cx="365760" cy="394545"/>
          </a:xfrm>
        </p:grpSpPr>
        <p:pic>
          <p:nvPicPr>
            <p:cNvPr id="151" name="Picture 10" descr="MCDD01775_0000[1]">
              <a:extLst>
                <a:ext uri="{FF2B5EF4-FFF2-40B4-BE49-F238E27FC236}">
                  <a16:creationId xmlns:a16="http://schemas.microsoft.com/office/drawing/2014/main" id="{D82F33E9-A3F9-489D-8810-B3AA2EADC4CC}"/>
                </a:ext>
              </a:extLst>
            </p:cNvPr>
            <p:cNvPicPr>
              <a:picLocks noChangeAspect="1" noChangeArrowheads="1"/>
            </p:cNvPicPr>
            <p:nvPr/>
          </p:nvPicPr>
          <p:blipFill>
            <a:blip r:embed="rId6"/>
            <a:srcRect/>
            <a:stretch>
              <a:fillRect/>
            </a:stretch>
          </p:blipFill>
          <p:spPr bwMode="auto">
            <a:xfrm>
              <a:off x="1389824" y="1675145"/>
              <a:ext cx="365760" cy="365760"/>
            </a:xfrm>
            <a:prstGeom prst="rect">
              <a:avLst/>
            </a:prstGeom>
            <a:noFill/>
          </p:spPr>
        </p:pic>
        <p:sp>
          <p:nvSpPr>
            <p:cNvPr id="156" name="Text Box 24">
              <a:extLst>
                <a:ext uri="{FF2B5EF4-FFF2-40B4-BE49-F238E27FC236}">
                  <a16:creationId xmlns:a16="http://schemas.microsoft.com/office/drawing/2014/main" id="{06D15A15-A7B4-41AF-89AD-F40A14ECC912}"/>
                </a:ext>
              </a:extLst>
            </p:cNvPr>
            <p:cNvSpPr txBox="1">
              <a:spLocks noChangeArrowheads="1"/>
            </p:cNvSpPr>
            <p:nvPr/>
          </p:nvSpPr>
          <p:spPr bwMode="auto">
            <a:xfrm>
              <a:off x="1407553" y="1646360"/>
              <a:ext cx="3111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d</a:t>
              </a:r>
            </a:p>
          </p:txBody>
        </p:sp>
      </p:grpSp>
      <p:grpSp>
        <p:nvGrpSpPr>
          <p:cNvPr id="157" name="Group 156">
            <a:extLst>
              <a:ext uri="{FF2B5EF4-FFF2-40B4-BE49-F238E27FC236}">
                <a16:creationId xmlns:a16="http://schemas.microsoft.com/office/drawing/2014/main" id="{FDE40DCE-98A9-43D5-A462-C42DCF50D166}"/>
              </a:ext>
            </a:extLst>
          </p:cNvPr>
          <p:cNvGrpSpPr/>
          <p:nvPr/>
        </p:nvGrpSpPr>
        <p:grpSpPr>
          <a:xfrm>
            <a:off x="2065854" y="1664980"/>
            <a:ext cx="365760" cy="393071"/>
            <a:chOff x="2542930" y="1387180"/>
            <a:chExt cx="365760" cy="393071"/>
          </a:xfrm>
        </p:grpSpPr>
        <p:pic>
          <p:nvPicPr>
            <p:cNvPr id="158" name="Picture 11" descr="MCDD01775_0000[1]">
              <a:extLst>
                <a:ext uri="{FF2B5EF4-FFF2-40B4-BE49-F238E27FC236}">
                  <a16:creationId xmlns:a16="http://schemas.microsoft.com/office/drawing/2014/main" id="{8E09FCA1-BF14-4AC8-AFB4-51E14B5033D3}"/>
                </a:ext>
              </a:extLst>
            </p:cNvPr>
            <p:cNvPicPr>
              <a:picLocks noChangeAspect="1" noChangeArrowheads="1"/>
            </p:cNvPicPr>
            <p:nvPr/>
          </p:nvPicPr>
          <p:blipFill>
            <a:blip r:embed="rId6"/>
            <a:srcRect/>
            <a:stretch>
              <a:fillRect/>
            </a:stretch>
          </p:blipFill>
          <p:spPr bwMode="auto">
            <a:xfrm>
              <a:off x="2542930" y="1414491"/>
              <a:ext cx="365760" cy="365760"/>
            </a:xfrm>
            <a:prstGeom prst="rect">
              <a:avLst/>
            </a:prstGeom>
            <a:noFill/>
          </p:spPr>
        </p:pic>
        <p:sp>
          <p:nvSpPr>
            <p:cNvPr id="159" name="Text Box 26">
              <a:extLst>
                <a:ext uri="{FF2B5EF4-FFF2-40B4-BE49-F238E27FC236}">
                  <a16:creationId xmlns:a16="http://schemas.microsoft.com/office/drawing/2014/main" id="{568B4565-B955-4C7C-9075-5475A224D586}"/>
                </a:ext>
              </a:extLst>
            </p:cNvPr>
            <p:cNvSpPr txBox="1">
              <a:spLocks noChangeArrowheads="1"/>
            </p:cNvSpPr>
            <p:nvPr/>
          </p:nvSpPr>
          <p:spPr bwMode="auto">
            <a:xfrm>
              <a:off x="2593572" y="1387180"/>
              <a:ext cx="2730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s</a:t>
              </a:r>
            </a:p>
          </p:txBody>
        </p:sp>
      </p:grpSp>
      <p:grpSp>
        <p:nvGrpSpPr>
          <p:cNvPr id="160" name="Group 159">
            <a:extLst>
              <a:ext uri="{FF2B5EF4-FFF2-40B4-BE49-F238E27FC236}">
                <a16:creationId xmlns:a16="http://schemas.microsoft.com/office/drawing/2014/main" id="{5D0C16DB-59DB-47D3-A61C-837C23D3865D}"/>
              </a:ext>
            </a:extLst>
          </p:cNvPr>
          <p:cNvGrpSpPr/>
          <p:nvPr/>
        </p:nvGrpSpPr>
        <p:grpSpPr>
          <a:xfrm>
            <a:off x="2672851" y="1658950"/>
            <a:ext cx="365760" cy="384810"/>
            <a:chOff x="3727450" y="1362075"/>
            <a:chExt cx="365760" cy="384810"/>
          </a:xfrm>
        </p:grpSpPr>
        <p:pic>
          <p:nvPicPr>
            <p:cNvPr id="161" name="Picture 12" descr="MCDD01775_0000[1]">
              <a:extLst>
                <a:ext uri="{FF2B5EF4-FFF2-40B4-BE49-F238E27FC236}">
                  <a16:creationId xmlns:a16="http://schemas.microsoft.com/office/drawing/2014/main" id="{D694F344-BCFE-4230-AECC-50BAF32E3B89}"/>
                </a:ext>
              </a:extLst>
            </p:cNvPr>
            <p:cNvPicPr>
              <a:picLocks noChangeAspect="1" noChangeArrowheads="1"/>
            </p:cNvPicPr>
            <p:nvPr/>
          </p:nvPicPr>
          <p:blipFill>
            <a:blip r:embed="rId6"/>
            <a:srcRect/>
            <a:stretch>
              <a:fillRect/>
            </a:stretch>
          </p:blipFill>
          <p:spPr bwMode="auto">
            <a:xfrm>
              <a:off x="3727450" y="1381125"/>
              <a:ext cx="365760" cy="365760"/>
            </a:xfrm>
            <a:prstGeom prst="rect">
              <a:avLst/>
            </a:prstGeom>
            <a:noFill/>
          </p:spPr>
        </p:pic>
        <p:sp>
          <p:nvSpPr>
            <p:cNvPr id="162" name="Text Box 27">
              <a:extLst>
                <a:ext uri="{FF2B5EF4-FFF2-40B4-BE49-F238E27FC236}">
                  <a16:creationId xmlns:a16="http://schemas.microsoft.com/office/drawing/2014/main" id="{1C083206-7C20-454E-B69E-7CFEB304E502}"/>
                </a:ext>
              </a:extLst>
            </p:cNvPr>
            <p:cNvSpPr txBox="1">
              <a:spLocks noChangeArrowheads="1"/>
            </p:cNvSpPr>
            <p:nvPr/>
          </p:nvSpPr>
          <p:spPr bwMode="auto">
            <a:xfrm>
              <a:off x="3753644" y="1362075"/>
              <a:ext cx="311150" cy="366713"/>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b</a:t>
              </a:r>
            </a:p>
          </p:txBody>
        </p:sp>
      </p:grpSp>
      <p:grpSp>
        <p:nvGrpSpPr>
          <p:cNvPr id="163" name="Group 162">
            <a:extLst>
              <a:ext uri="{FF2B5EF4-FFF2-40B4-BE49-F238E27FC236}">
                <a16:creationId xmlns:a16="http://schemas.microsoft.com/office/drawing/2014/main" id="{84B8DF9F-365F-49E7-A2C3-9A1DD06A2BB9}"/>
              </a:ext>
            </a:extLst>
          </p:cNvPr>
          <p:cNvGrpSpPr/>
          <p:nvPr/>
        </p:nvGrpSpPr>
        <p:grpSpPr>
          <a:xfrm>
            <a:off x="2372458" y="1304286"/>
            <a:ext cx="365760" cy="369616"/>
            <a:chOff x="3289300" y="794644"/>
            <a:chExt cx="517525" cy="522981"/>
          </a:xfrm>
        </p:grpSpPr>
        <p:pic>
          <p:nvPicPr>
            <p:cNvPr id="164" name="Picture 8" descr="MCDD01775_0000[1]">
              <a:extLst>
                <a:ext uri="{FF2B5EF4-FFF2-40B4-BE49-F238E27FC236}">
                  <a16:creationId xmlns:a16="http://schemas.microsoft.com/office/drawing/2014/main" id="{656C6CEE-70D5-4C45-8BDF-9FA38EF3FBEC}"/>
                </a:ext>
              </a:extLst>
            </p:cNvPr>
            <p:cNvPicPr>
              <a:picLocks noChangeAspect="1" noChangeArrowheads="1"/>
            </p:cNvPicPr>
            <p:nvPr/>
          </p:nvPicPr>
          <p:blipFill>
            <a:blip r:embed="rId6"/>
            <a:srcRect/>
            <a:stretch>
              <a:fillRect/>
            </a:stretch>
          </p:blipFill>
          <p:spPr bwMode="auto">
            <a:xfrm>
              <a:off x="3289300" y="800100"/>
              <a:ext cx="517525" cy="517525"/>
            </a:xfrm>
            <a:prstGeom prst="rect">
              <a:avLst/>
            </a:prstGeom>
            <a:noFill/>
          </p:spPr>
        </p:pic>
        <p:sp>
          <p:nvSpPr>
            <p:cNvPr id="165" name="Text Box 28">
              <a:extLst>
                <a:ext uri="{FF2B5EF4-FFF2-40B4-BE49-F238E27FC236}">
                  <a16:creationId xmlns:a16="http://schemas.microsoft.com/office/drawing/2014/main" id="{76FA68CA-938E-4D8D-B1EF-9AB98AAA3CE0}"/>
                </a:ext>
              </a:extLst>
            </p:cNvPr>
            <p:cNvSpPr txBox="1">
              <a:spLocks noChangeArrowheads="1"/>
            </p:cNvSpPr>
            <p:nvPr/>
          </p:nvSpPr>
          <p:spPr bwMode="auto">
            <a:xfrm>
              <a:off x="3405188" y="794644"/>
              <a:ext cx="285749"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c</a:t>
              </a:r>
            </a:p>
          </p:txBody>
        </p:sp>
      </p:grpSp>
      <p:grpSp>
        <p:nvGrpSpPr>
          <p:cNvPr id="166" name="Group 165">
            <a:extLst>
              <a:ext uri="{FF2B5EF4-FFF2-40B4-BE49-F238E27FC236}">
                <a16:creationId xmlns:a16="http://schemas.microsoft.com/office/drawing/2014/main" id="{F5573574-1A9F-486D-9192-D6B48F079DAD}"/>
              </a:ext>
            </a:extLst>
          </p:cNvPr>
          <p:cNvGrpSpPr/>
          <p:nvPr/>
        </p:nvGrpSpPr>
        <p:grpSpPr>
          <a:xfrm>
            <a:off x="3025900" y="1304081"/>
            <a:ext cx="365760" cy="370027"/>
            <a:chOff x="4222750" y="789483"/>
            <a:chExt cx="365760" cy="370027"/>
          </a:xfrm>
        </p:grpSpPr>
        <p:pic>
          <p:nvPicPr>
            <p:cNvPr id="167" name="Picture 9" descr="MCDD01775_0000[1]">
              <a:extLst>
                <a:ext uri="{FF2B5EF4-FFF2-40B4-BE49-F238E27FC236}">
                  <a16:creationId xmlns:a16="http://schemas.microsoft.com/office/drawing/2014/main" id="{44EDC78A-B207-470D-A099-1A6487A05EDB}"/>
                </a:ext>
              </a:extLst>
            </p:cNvPr>
            <p:cNvPicPr>
              <a:picLocks noChangeAspect="1" noChangeArrowheads="1"/>
            </p:cNvPicPr>
            <p:nvPr/>
          </p:nvPicPr>
          <p:blipFill>
            <a:blip r:embed="rId6"/>
            <a:srcRect/>
            <a:stretch>
              <a:fillRect/>
            </a:stretch>
          </p:blipFill>
          <p:spPr bwMode="auto">
            <a:xfrm>
              <a:off x="4222750" y="793750"/>
              <a:ext cx="365760" cy="365760"/>
            </a:xfrm>
            <a:prstGeom prst="rect">
              <a:avLst/>
            </a:prstGeom>
            <a:noFill/>
          </p:spPr>
        </p:pic>
        <p:sp>
          <p:nvSpPr>
            <p:cNvPr id="168" name="Text Box 29">
              <a:extLst>
                <a:ext uri="{FF2B5EF4-FFF2-40B4-BE49-F238E27FC236}">
                  <a16:creationId xmlns:a16="http://schemas.microsoft.com/office/drawing/2014/main" id="{BBE267BC-A1B9-4EDB-A616-B5764B39EDAC}"/>
                </a:ext>
              </a:extLst>
            </p:cNvPr>
            <p:cNvSpPr txBox="1">
              <a:spLocks noChangeArrowheads="1"/>
            </p:cNvSpPr>
            <p:nvPr/>
          </p:nvSpPr>
          <p:spPr bwMode="auto">
            <a:xfrm>
              <a:off x="4275455" y="789483"/>
              <a:ext cx="2603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t</a:t>
              </a:r>
            </a:p>
          </p:txBody>
        </p:sp>
      </p:grpSp>
      <p:sp>
        <p:nvSpPr>
          <p:cNvPr id="169" name="Text Box 30">
            <a:extLst>
              <a:ext uri="{FF2B5EF4-FFF2-40B4-BE49-F238E27FC236}">
                <a16:creationId xmlns:a16="http://schemas.microsoft.com/office/drawing/2014/main" id="{9A3193FB-398E-4B3F-A8DD-9C4CA5BCDBD1}"/>
              </a:ext>
            </a:extLst>
          </p:cNvPr>
          <p:cNvSpPr txBox="1">
            <a:spLocks noChangeArrowheads="1"/>
          </p:cNvSpPr>
          <p:nvPr/>
        </p:nvSpPr>
        <p:spPr bwMode="auto">
          <a:xfrm>
            <a:off x="929768" y="2214895"/>
            <a:ext cx="2857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333399"/>
                </a:solidFill>
                <a:effectLst/>
                <a:uLnTx/>
                <a:uFillTx/>
              </a:rPr>
              <a:t>e</a:t>
            </a:r>
            <a:endParaRPr kumimoji="0" lang="en-US" sz="1800" b="1" i="0" u="none" strike="noStrike" kern="0" cap="none" spc="0" normalizeH="0" baseline="0" noProof="0" dirty="0">
              <a:ln>
                <a:noFill/>
              </a:ln>
              <a:solidFill>
                <a:srgbClr val="990099"/>
              </a:solidFill>
              <a:effectLst/>
              <a:uLnTx/>
              <a:uFillTx/>
            </a:endParaRPr>
          </a:p>
        </p:txBody>
      </p:sp>
      <p:grpSp>
        <p:nvGrpSpPr>
          <p:cNvPr id="170" name="Group 169">
            <a:extLst>
              <a:ext uri="{FF2B5EF4-FFF2-40B4-BE49-F238E27FC236}">
                <a16:creationId xmlns:a16="http://schemas.microsoft.com/office/drawing/2014/main" id="{7F7E4503-2FBA-4A8F-B2F1-5953D9C15B2C}"/>
              </a:ext>
            </a:extLst>
          </p:cNvPr>
          <p:cNvGrpSpPr/>
          <p:nvPr/>
        </p:nvGrpSpPr>
        <p:grpSpPr>
          <a:xfrm>
            <a:off x="1543881" y="2243973"/>
            <a:ext cx="365760" cy="415429"/>
            <a:chOff x="2324100" y="2193497"/>
            <a:chExt cx="517525" cy="587803"/>
          </a:xfrm>
        </p:grpSpPr>
        <p:pic>
          <p:nvPicPr>
            <p:cNvPr id="171" name="Picture 15" descr="MCDD01775_0000[1]">
              <a:extLst>
                <a:ext uri="{FF2B5EF4-FFF2-40B4-BE49-F238E27FC236}">
                  <a16:creationId xmlns:a16="http://schemas.microsoft.com/office/drawing/2014/main" id="{84B99C2E-948E-46E6-BE05-248A8CC2EE31}"/>
                </a:ext>
              </a:extLst>
            </p:cNvPr>
            <p:cNvPicPr>
              <a:picLocks noChangeAspect="1" noChangeArrowheads="1"/>
            </p:cNvPicPr>
            <p:nvPr/>
          </p:nvPicPr>
          <p:blipFill>
            <a:blip r:embed="rId6"/>
            <a:srcRect/>
            <a:stretch>
              <a:fillRect/>
            </a:stretch>
          </p:blipFill>
          <p:spPr bwMode="auto">
            <a:xfrm>
              <a:off x="2324100" y="2263775"/>
              <a:ext cx="517525" cy="517525"/>
            </a:xfrm>
            <a:prstGeom prst="rect">
              <a:avLst/>
            </a:prstGeom>
            <a:noFill/>
          </p:spPr>
        </p:pic>
        <p:sp>
          <p:nvSpPr>
            <p:cNvPr id="172" name="Text Box 31">
              <a:extLst>
                <a:ext uri="{FF2B5EF4-FFF2-40B4-BE49-F238E27FC236}">
                  <a16:creationId xmlns:a16="http://schemas.microsoft.com/office/drawing/2014/main" id="{DF197B61-72C5-42DE-B4EE-760801F224F8}"/>
                </a:ext>
              </a:extLst>
            </p:cNvPr>
            <p:cNvSpPr txBox="1">
              <a:spLocks noChangeArrowheads="1"/>
            </p:cNvSpPr>
            <p:nvPr/>
          </p:nvSpPr>
          <p:spPr bwMode="auto">
            <a:xfrm>
              <a:off x="2420687" y="2193497"/>
              <a:ext cx="315912"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a:ln>
                    <a:noFill/>
                  </a:ln>
                  <a:solidFill>
                    <a:srgbClr val="333399"/>
                  </a:solidFill>
                  <a:effectLst/>
                  <a:uLnTx/>
                  <a:uFillTx/>
                  <a:sym typeface="Symbol" pitchFamily="18" charset="2"/>
                </a:rPr>
                <a:t></a:t>
              </a:r>
              <a:endParaRPr kumimoji="0" lang="en-US" sz="1800" b="1" i="0" u="none" strike="noStrike" kern="0" cap="none" spc="0" normalizeH="0" baseline="0" noProof="0">
                <a:ln>
                  <a:noFill/>
                </a:ln>
                <a:solidFill>
                  <a:srgbClr val="990099"/>
                </a:solidFill>
                <a:effectLst/>
                <a:uLnTx/>
                <a:uFillTx/>
              </a:endParaRPr>
            </a:p>
          </p:txBody>
        </p:sp>
      </p:grpSp>
      <p:grpSp>
        <p:nvGrpSpPr>
          <p:cNvPr id="173" name="Group 172">
            <a:extLst>
              <a:ext uri="{FF2B5EF4-FFF2-40B4-BE49-F238E27FC236}">
                <a16:creationId xmlns:a16="http://schemas.microsoft.com/office/drawing/2014/main" id="{8376A02F-AA83-42DF-934A-807A4CACB049}"/>
              </a:ext>
            </a:extLst>
          </p:cNvPr>
          <p:cNvGrpSpPr/>
          <p:nvPr/>
        </p:nvGrpSpPr>
        <p:grpSpPr>
          <a:xfrm>
            <a:off x="2201106" y="2268807"/>
            <a:ext cx="365760" cy="365760"/>
            <a:chOff x="3270250" y="2273300"/>
            <a:chExt cx="365760" cy="365760"/>
          </a:xfrm>
        </p:grpSpPr>
        <p:pic>
          <p:nvPicPr>
            <p:cNvPr id="174" name="Picture 16" descr="MCDD01775_0000[1]">
              <a:extLst>
                <a:ext uri="{FF2B5EF4-FFF2-40B4-BE49-F238E27FC236}">
                  <a16:creationId xmlns:a16="http://schemas.microsoft.com/office/drawing/2014/main" id="{4954C0CA-EF62-4AEE-80BC-373FECAEF5D1}"/>
                </a:ext>
              </a:extLst>
            </p:cNvPr>
            <p:cNvPicPr>
              <a:picLocks noChangeAspect="1" noChangeArrowheads="1"/>
            </p:cNvPicPr>
            <p:nvPr/>
          </p:nvPicPr>
          <p:blipFill>
            <a:blip r:embed="rId6"/>
            <a:srcRect/>
            <a:stretch>
              <a:fillRect/>
            </a:stretch>
          </p:blipFill>
          <p:spPr bwMode="auto">
            <a:xfrm>
              <a:off x="3270250" y="2273300"/>
              <a:ext cx="365760" cy="365760"/>
            </a:xfrm>
            <a:prstGeom prst="rect">
              <a:avLst/>
            </a:prstGeom>
            <a:noFill/>
          </p:spPr>
        </p:pic>
        <p:sp>
          <p:nvSpPr>
            <p:cNvPr id="175" name="Text Box 32">
              <a:extLst>
                <a:ext uri="{FF2B5EF4-FFF2-40B4-BE49-F238E27FC236}">
                  <a16:creationId xmlns:a16="http://schemas.microsoft.com/office/drawing/2014/main" id="{6686FA00-1BB6-4401-BD66-0E4C6ABD7CC7}"/>
                </a:ext>
              </a:extLst>
            </p:cNvPr>
            <p:cNvSpPr txBox="1">
              <a:spLocks noChangeArrowheads="1"/>
            </p:cNvSpPr>
            <p:nvPr/>
          </p:nvSpPr>
          <p:spPr bwMode="auto">
            <a:xfrm>
              <a:off x="3398321" y="2284575"/>
              <a:ext cx="100990" cy="276999"/>
            </a:xfrm>
            <a:prstGeom prst="rect">
              <a:avLst/>
            </a:prstGeom>
            <a:noFill/>
            <a:ln w="38100" algn="ctr">
              <a:noFill/>
              <a:miter lim="800000"/>
              <a:headEnd/>
              <a:tailEnd/>
            </a:ln>
            <a:effectLst/>
          </p:spPr>
          <p:txBody>
            <a:bodyPr wrap="non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333399"/>
                  </a:solidFill>
                  <a:effectLst/>
                  <a:uLnTx/>
                  <a:uFillTx/>
                  <a:sym typeface="Symbol" pitchFamily="18" charset="2"/>
                </a:rPr>
                <a:t></a:t>
              </a:r>
              <a:endParaRPr kumimoji="0" lang="en-US" sz="1800" b="1" i="0" u="none" strike="noStrike" kern="0" cap="none" spc="0" normalizeH="0" baseline="0" noProof="0" dirty="0">
                <a:ln>
                  <a:noFill/>
                </a:ln>
                <a:solidFill>
                  <a:srgbClr val="990099"/>
                </a:solidFill>
                <a:effectLst/>
                <a:uLnTx/>
                <a:uFillTx/>
                <a:sym typeface="Symbol" pitchFamily="18" charset="2"/>
              </a:endParaRPr>
            </a:p>
          </p:txBody>
        </p:sp>
      </p:grpSp>
      <p:grpSp>
        <p:nvGrpSpPr>
          <p:cNvPr id="176" name="Group 175">
            <a:extLst>
              <a:ext uri="{FF2B5EF4-FFF2-40B4-BE49-F238E27FC236}">
                <a16:creationId xmlns:a16="http://schemas.microsoft.com/office/drawing/2014/main" id="{6ADF3469-A0F0-4F17-BAFA-2BDFFF957CED}"/>
              </a:ext>
            </a:extLst>
          </p:cNvPr>
          <p:cNvGrpSpPr/>
          <p:nvPr/>
        </p:nvGrpSpPr>
        <p:grpSpPr>
          <a:xfrm>
            <a:off x="3994806" y="1332604"/>
            <a:ext cx="375223" cy="443757"/>
            <a:chOff x="5032777" y="1121366"/>
            <a:chExt cx="375223" cy="443757"/>
          </a:xfrm>
        </p:grpSpPr>
        <p:pic>
          <p:nvPicPr>
            <p:cNvPr id="177" name="Picture 17" descr="MCED00214_0000[2]">
              <a:extLst>
                <a:ext uri="{FF2B5EF4-FFF2-40B4-BE49-F238E27FC236}">
                  <a16:creationId xmlns:a16="http://schemas.microsoft.com/office/drawing/2014/main" id="{61F818DE-0D97-4FFE-8F13-425F82B277F6}"/>
                </a:ext>
              </a:extLst>
            </p:cNvPr>
            <p:cNvPicPr>
              <a:picLocks noChangeAspect="1" noChangeArrowheads="1"/>
            </p:cNvPicPr>
            <p:nvPr/>
          </p:nvPicPr>
          <p:blipFill>
            <a:blip r:embed="rId7"/>
            <a:srcRect/>
            <a:stretch>
              <a:fillRect/>
            </a:stretch>
          </p:blipFill>
          <p:spPr bwMode="auto">
            <a:xfrm>
              <a:off x="5042240" y="1199363"/>
              <a:ext cx="365760" cy="365760"/>
            </a:xfrm>
            <a:prstGeom prst="rect">
              <a:avLst/>
            </a:prstGeom>
            <a:noFill/>
          </p:spPr>
        </p:pic>
        <p:sp>
          <p:nvSpPr>
            <p:cNvPr id="178" name="Text Box 33">
              <a:extLst>
                <a:ext uri="{FF2B5EF4-FFF2-40B4-BE49-F238E27FC236}">
                  <a16:creationId xmlns:a16="http://schemas.microsoft.com/office/drawing/2014/main" id="{18FE604A-57DD-41A5-9BF6-F96EB1652FAA}"/>
                </a:ext>
              </a:extLst>
            </p:cNvPr>
            <p:cNvSpPr txBox="1">
              <a:spLocks noChangeArrowheads="1"/>
            </p:cNvSpPr>
            <p:nvPr/>
          </p:nvSpPr>
          <p:spPr bwMode="auto">
            <a:xfrm>
              <a:off x="5032777" y="1121366"/>
              <a:ext cx="277812"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333399"/>
                  </a:solidFill>
                  <a:effectLst/>
                  <a:uLnTx/>
                  <a:uFillTx/>
                  <a:sym typeface="Symbol" pitchFamily="18" charset="2"/>
                </a:rPr>
                <a:t></a:t>
              </a:r>
              <a:endParaRPr kumimoji="0" lang="en-US" sz="1800" b="1" i="0" u="none" strike="noStrike" kern="0" cap="none" spc="0" normalizeH="0" baseline="0" noProof="0" dirty="0">
                <a:ln>
                  <a:noFill/>
                </a:ln>
                <a:solidFill>
                  <a:srgbClr val="990099"/>
                </a:solidFill>
                <a:effectLst/>
                <a:uLnTx/>
                <a:uFillTx/>
                <a:sym typeface="Symbol" pitchFamily="18" charset="2"/>
              </a:endParaRPr>
            </a:p>
          </p:txBody>
        </p:sp>
      </p:grpSp>
      <p:grpSp>
        <p:nvGrpSpPr>
          <p:cNvPr id="179" name="Group 178">
            <a:extLst>
              <a:ext uri="{FF2B5EF4-FFF2-40B4-BE49-F238E27FC236}">
                <a16:creationId xmlns:a16="http://schemas.microsoft.com/office/drawing/2014/main" id="{2594A9B3-97DA-43D9-86BE-365F86ECBC32}"/>
              </a:ext>
            </a:extLst>
          </p:cNvPr>
          <p:cNvGrpSpPr/>
          <p:nvPr/>
        </p:nvGrpSpPr>
        <p:grpSpPr>
          <a:xfrm>
            <a:off x="457168" y="2849853"/>
            <a:ext cx="365760" cy="365760"/>
            <a:chOff x="968375" y="2924175"/>
            <a:chExt cx="517525" cy="517525"/>
          </a:xfrm>
        </p:grpSpPr>
        <p:pic>
          <p:nvPicPr>
            <p:cNvPr id="180" name="Picture 20" descr="MCDD01775_0000[1]">
              <a:extLst>
                <a:ext uri="{FF2B5EF4-FFF2-40B4-BE49-F238E27FC236}">
                  <a16:creationId xmlns:a16="http://schemas.microsoft.com/office/drawing/2014/main" id="{7BD080FD-A70F-458E-A462-7A5803F3B0A3}"/>
                </a:ext>
              </a:extLst>
            </p:cNvPr>
            <p:cNvPicPr>
              <a:picLocks noChangeAspect="1" noChangeArrowheads="1"/>
            </p:cNvPicPr>
            <p:nvPr/>
          </p:nvPicPr>
          <p:blipFill>
            <a:blip r:embed="rId6"/>
            <a:srcRect/>
            <a:stretch>
              <a:fillRect/>
            </a:stretch>
          </p:blipFill>
          <p:spPr bwMode="auto">
            <a:xfrm>
              <a:off x="968375" y="2924175"/>
              <a:ext cx="517525" cy="517525"/>
            </a:xfrm>
            <a:prstGeom prst="rect">
              <a:avLst/>
            </a:prstGeom>
            <a:noFill/>
          </p:spPr>
        </p:pic>
        <p:sp>
          <p:nvSpPr>
            <p:cNvPr id="181" name="Text Box 34">
              <a:extLst>
                <a:ext uri="{FF2B5EF4-FFF2-40B4-BE49-F238E27FC236}">
                  <a16:creationId xmlns:a16="http://schemas.microsoft.com/office/drawing/2014/main" id="{EEB4F147-A754-4E4B-A406-330797E02D3D}"/>
                </a:ext>
              </a:extLst>
            </p:cNvPr>
            <p:cNvSpPr txBox="1">
              <a:spLocks noChangeArrowheads="1"/>
            </p:cNvSpPr>
            <p:nvPr/>
          </p:nvSpPr>
          <p:spPr bwMode="auto">
            <a:xfrm>
              <a:off x="1020763" y="2976563"/>
              <a:ext cx="387350" cy="391934"/>
            </a:xfrm>
            <a:prstGeom prst="rect">
              <a:avLst/>
            </a:prstGeom>
            <a:noFill/>
            <a:ln w="38100" algn="ctr">
              <a:noFill/>
              <a:miter lim="800000"/>
              <a:headEnd/>
              <a:tailEnd/>
            </a:ln>
            <a:effec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6600"/>
                  </a:solidFill>
                  <a:effectLst/>
                  <a:uLnTx/>
                  <a:uFillTx/>
                  <a:sym typeface="Symbol" pitchFamily="18" charset="2"/>
                </a:rPr>
                <a:t></a:t>
              </a:r>
              <a:r>
                <a:rPr kumimoji="0" lang="en-US" sz="1800" b="1" i="0" u="none" strike="noStrike" kern="0" cap="none" spc="0" normalizeH="0" baseline="-25000" noProof="0" dirty="0">
                  <a:ln>
                    <a:noFill/>
                  </a:ln>
                  <a:solidFill>
                    <a:srgbClr val="006600"/>
                  </a:solidFill>
                  <a:effectLst/>
                  <a:uLnTx/>
                  <a:uFillTx/>
                  <a:sym typeface="Symbol" pitchFamily="18" charset="2"/>
                </a:rPr>
                <a:t>e</a:t>
              </a:r>
              <a:endParaRPr kumimoji="0" lang="en-US" sz="1800" b="1" i="0" u="none" strike="noStrike" kern="0" cap="none" spc="0" normalizeH="0" baseline="0" noProof="0" dirty="0">
                <a:ln>
                  <a:noFill/>
                </a:ln>
                <a:solidFill>
                  <a:srgbClr val="006600"/>
                </a:solidFill>
                <a:effectLst/>
                <a:uLnTx/>
                <a:uFillTx/>
                <a:sym typeface="Symbol" pitchFamily="18" charset="2"/>
              </a:endParaRPr>
            </a:p>
          </p:txBody>
        </p:sp>
      </p:grpSp>
      <p:grpSp>
        <p:nvGrpSpPr>
          <p:cNvPr id="182" name="Group 181">
            <a:extLst>
              <a:ext uri="{FF2B5EF4-FFF2-40B4-BE49-F238E27FC236}">
                <a16:creationId xmlns:a16="http://schemas.microsoft.com/office/drawing/2014/main" id="{3D83BF22-2409-40EC-9269-797CB3E93F87}"/>
              </a:ext>
            </a:extLst>
          </p:cNvPr>
          <p:cNvGrpSpPr/>
          <p:nvPr/>
        </p:nvGrpSpPr>
        <p:grpSpPr>
          <a:xfrm>
            <a:off x="1110743" y="2849853"/>
            <a:ext cx="376983" cy="365760"/>
            <a:chOff x="1578294" y="2568114"/>
            <a:chExt cx="376983" cy="365760"/>
          </a:xfrm>
        </p:grpSpPr>
        <p:pic>
          <p:nvPicPr>
            <p:cNvPr id="183" name="Picture 21" descr="MCDD01775_0000[1]">
              <a:extLst>
                <a:ext uri="{FF2B5EF4-FFF2-40B4-BE49-F238E27FC236}">
                  <a16:creationId xmlns:a16="http://schemas.microsoft.com/office/drawing/2014/main" id="{CA8AF058-31A2-4769-A860-5A6AAB6FC36E}"/>
                </a:ext>
              </a:extLst>
            </p:cNvPr>
            <p:cNvPicPr>
              <a:picLocks noChangeAspect="1" noChangeArrowheads="1"/>
            </p:cNvPicPr>
            <p:nvPr/>
          </p:nvPicPr>
          <p:blipFill>
            <a:blip r:embed="rId6"/>
            <a:srcRect/>
            <a:stretch>
              <a:fillRect/>
            </a:stretch>
          </p:blipFill>
          <p:spPr bwMode="auto">
            <a:xfrm>
              <a:off x="1578294" y="2568114"/>
              <a:ext cx="353168" cy="365760"/>
            </a:xfrm>
            <a:prstGeom prst="rect">
              <a:avLst/>
            </a:prstGeom>
            <a:noFill/>
          </p:spPr>
        </p:pic>
        <p:sp>
          <p:nvSpPr>
            <p:cNvPr id="184" name="Text Box 35">
              <a:extLst>
                <a:ext uri="{FF2B5EF4-FFF2-40B4-BE49-F238E27FC236}">
                  <a16:creationId xmlns:a16="http://schemas.microsoft.com/office/drawing/2014/main" id="{CD2254ED-650E-4A57-B8E1-2394012FE1AB}"/>
                </a:ext>
              </a:extLst>
            </p:cNvPr>
            <p:cNvSpPr txBox="1">
              <a:spLocks noChangeArrowheads="1"/>
            </p:cNvSpPr>
            <p:nvPr/>
          </p:nvSpPr>
          <p:spPr bwMode="auto">
            <a:xfrm>
              <a:off x="1589517" y="2580852"/>
              <a:ext cx="365760" cy="173937"/>
            </a:xfrm>
            <a:prstGeom prst="rect">
              <a:avLst/>
            </a:prstGeom>
            <a:noFill/>
            <a:ln w="38100" algn="ctr">
              <a:noFill/>
              <a:miter lim="800000"/>
              <a:headEnd/>
              <a:tailEnd/>
            </a:ln>
            <a:effec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6600"/>
                  </a:solidFill>
                  <a:effectLst/>
                  <a:uLnTx/>
                  <a:uFillTx/>
                  <a:sym typeface="Symbol" pitchFamily="18" charset="2"/>
                </a:rPr>
                <a:t></a:t>
              </a:r>
              <a:r>
                <a:rPr kumimoji="0" lang="en-US" sz="1800" b="1" i="0" u="none" strike="noStrike" kern="0" cap="none" spc="0" normalizeH="0" baseline="-25000" noProof="0" dirty="0">
                  <a:ln>
                    <a:noFill/>
                  </a:ln>
                  <a:solidFill>
                    <a:srgbClr val="006600"/>
                  </a:solidFill>
                  <a:effectLst/>
                  <a:uLnTx/>
                  <a:uFillTx/>
                  <a:sym typeface="Symbol" pitchFamily="18" charset="2"/>
                </a:rPr>
                <a:t></a:t>
              </a:r>
              <a:endParaRPr kumimoji="0" lang="en-US" sz="1800" b="1" i="0" u="none" strike="noStrike" kern="0" cap="none" spc="0" normalizeH="0" baseline="0" noProof="0" dirty="0">
                <a:ln>
                  <a:noFill/>
                </a:ln>
                <a:solidFill>
                  <a:srgbClr val="006600"/>
                </a:solidFill>
                <a:effectLst/>
                <a:uLnTx/>
                <a:uFillTx/>
                <a:sym typeface="Symbol" pitchFamily="18" charset="2"/>
              </a:endParaRPr>
            </a:p>
          </p:txBody>
        </p:sp>
      </p:grpSp>
      <p:grpSp>
        <p:nvGrpSpPr>
          <p:cNvPr id="185" name="Group 184">
            <a:extLst>
              <a:ext uri="{FF2B5EF4-FFF2-40B4-BE49-F238E27FC236}">
                <a16:creationId xmlns:a16="http://schemas.microsoft.com/office/drawing/2014/main" id="{8569D3F9-3692-4695-8987-C105F4B32639}"/>
              </a:ext>
            </a:extLst>
          </p:cNvPr>
          <p:cNvGrpSpPr/>
          <p:nvPr/>
        </p:nvGrpSpPr>
        <p:grpSpPr>
          <a:xfrm>
            <a:off x="1589319" y="2849853"/>
            <a:ext cx="603250" cy="365760"/>
            <a:chOff x="2684780" y="2949575"/>
            <a:chExt cx="603250" cy="365760"/>
          </a:xfrm>
        </p:grpSpPr>
        <p:pic>
          <p:nvPicPr>
            <p:cNvPr id="186" name="Picture 22" descr="MCDD01775_0000[1]">
              <a:extLst>
                <a:ext uri="{FF2B5EF4-FFF2-40B4-BE49-F238E27FC236}">
                  <a16:creationId xmlns:a16="http://schemas.microsoft.com/office/drawing/2014/main" id="{554F7FE4-BCD9-43D0-AE80-673DDF2CD5A2}"/>
                </a:ext>
              </a:extLst>
            </p:cNvPr>
            <p:cNvPicPr>
              <a:picLocks noChangeAspect="1" noChangeArrowheads="1"/>
            </p:cNvPicPr>
            <p:nvPr/>
          </p:nvPicPr>
          <p:blipFill>
            <a:blip r:embed="rId6"/>
            <a:srcRect/>
            <a:stretch>
              <a:fillRect/>
            </a:stretch>
          </p:blipFill>
          <p:spPr bwMode="auto">
            <a:xfrm>
              <a:off x="2803525" y="2949575"/>
              <a:ext cx="365760" cy="365760"/>
            </a:xfrm>
            <a:prstGeom prst="rect">
              <a:avLst/>
            </a:prstGeom>
            <a:noFill/>
          </p:spPr>
        </p:pic>
        <p:sp>
          <p:nvSpPr>
            <p:cNvPr id="187" name="Text Box 36">
              <a:extLst>
                <a:ext uri="{FF2B5EF4-FFF2-40B4-BE49-F238E27FC236}">
                  <a16:creationId xmlns:a16="http://schemas.microsoft.com/office/drawing/2014/main" id="{A0248F48-92E2-455A-A294-56AAF8CB0F09}"/>
                </a:ext>
              </a:extLst>
            </p:cNvPr>
            <p:cNvSpPr txBox="1">
              <a:spLocks noChangeArrowheads="1"/>
            </p:cNvSpPr>
            <p:nvPr/>
          </p:nvSpPr>
          <p:spPr bwMode="auto">
            <a:xfrm>
              <a:off x="2684780" y="2957594"/>
              <a:ext cx="603250" cy="276999"/>
            </a:xfrm>
            <a:prstGeom prst="rect">
              <a:avLst/>
            </a:prstGeom>
            <a:noFill/>
            <a:ln w="38100" algn="ctr">
              <a:noFill/>
              <a:miter lim="800000"/>
              <a:headEnd/>
              <a:tailEnd/>
            </a:ln>
            <a:effec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6600"/>
                  </a:solidFill>
                  <a:effectLst/>
                  <a:uLnTx/>
                  <a:uFillTx/>
                  <a:sym typeface="Symbol" pitchFamily="18" charset="2"/>
                </a:rPr>
                <a:t></a:t>
              </a:r>
              <a:r>
                <a:rPr kumimoji="0" lang="en-US" sz="1800" b="1" i="0" u="none" strike="noStrike" kern="0" cap="none" spc="0" normalizeH="0" baseline="-25000" noProof="0" dirty="0">
                  <a:ln>
                    <a:noFill/>
                  </a:ln>
                  <a:solidFill>
                    <a:srgbClr val="006600"/>
                  </a:solidFill>
                  <a:effectLst/>
                  <a:uLnTx/>
                  <a:uFillTx/>
                  <a:sym typeface="Symbol" pitchFamily="18" charset="2"/>
                </a:rPr>
                <a:t></a:t>
              </a:r>
              <a:endParaRPr kumimoji="0" lang="en-US" sz="1800" b="1" i="0" u="none" strike="noStrike" kern="0" cap="none" spc="0" normalizeH="0" baseline="0" noProof="0" dirty="0">
                <a:ln>
                  <a:noFill/>
                </a:ln>
                <a:solidFill>
                  <a:srgbClr val="006600"/>
                </a:solidFill>
                <a:effectLst/>
                <a:uLnTx/>
                <a:uFillTx/>
                <a:sym typeface="Symbol" pitchFamily="18" charset="2"/>
              </a:endParaRPr>
            </a:p>
          </p:txBody>
        </p:sp>
      </p:grpSp>
      <p:grpSp>
        <p:nvGrpSpPr>
          <p:cNvPr id="188" name="Group 187">
            <a:extLst>
              <a:ext uri="{FF2B5EF4-FFF2-40B4-BE49-F238E27FC236}">
                <a16:creationId xmlns:a16="http://schemas.microsoft.com/office/drawing/2014/main" id="{F8CF728C-A253-48B5-A377-104867F44573}"/>
              </a:ext>
            </a:extLst>
          </p:cNvPr>
          <p:cNvGrpSpPr/>
          <p:nvPr/>
        </p:nvGrpSpPr>
        <p:grpSpPr>
          <a:xfrm>
            <a:off x="3782937" y="2327571"/>
            <a:ext cx="368812" cy="373770"/>
            <a:chOff x="5048840" y="2086273"/>
            <a:chExt cx="368812" cy="373770"/>
          </a:xfrm>
        </p:grpSpPr>
        <p:pic>
          <p:nvPicPr>
            <p:cNvPr id="189" name="Picture 18" descr="MCED00214_0000[2]">
              <a:extLst>
                <a:ext uri="{FF2B5EF4-FFF2-40B4-BE49-F238E27FC236}">
                  <a16:creationId xmlns:a16="http://schemas.microsoft.com/office/drawing/2014/main" id="{4A0DC186-DD0E-4E14-8C10-B591B6166735}"/>
                </a:ext>
              </a:extLst>
            </p:cNvPr>
            <p:cNvPicPr>
              <a:picLocks noChangeAspect="1" noChangeArrowheads="1"/>
            </p:cNvPicPr>
            <p:nvPr/>
          </p:nvPicPr>
          <p:blipFill>
            <a:blip r:embed="rId7"/>
            <a:srcRect/>
            <a:stretch>
              <a:fillRect/>
            </a:stretch>
          </p:blipFill>
          <p:spPr bwMode="auto">
            <a:xfrm>
              <a:off x="5048840" y="2094283"/>
              <a:ext cx="365760" cy="365760"/>
            </a:xfrm>
            <a:prstGeom prst="rect">
              <a:avLst/>
            </a:prstGeom>
            <a:noFill/>
          </p:spPr>
        </p:pic>
        <p:sp>
          <p:nvSpPr>
            <p:cNvPr id="190" name="Text Box 37">
              <a:extLst>
                <a:ext uri="{FF2B5EF4-FFF2-40B4-BE49-F238E27FC236}">
                  <a16:creationId xmlns:a16="http://schemas.microsoft.com/office/drawing/2014/main" id="{547435EE-BD11-450C-9D78-AA28A59C2650}"/>
                </a:ext>
              </a:extLst>
            </p:cNvPr>
            <p:cNvSpPr txBox="1">
              <a:spLocks noChangeArrowheads="1"/>
            </p:cNvSpPr>
            <p:nvPr/>
          </p:nvSpPr>
          <p:spPr bwMode="auto">
            <a:xfrm>
              <a:off x="5051892" y="2086273"/>
              <a:ext cx="365760" cy="366713"/>
            </a:xfrm>
            <a:prstGeom prst="rect">
              <a:avLst/>
            </a:prstGeom>
            <a:noFill/>
            <a:ln w="38100" algn="ctr">
              <a:noFill/>
              <a:miter lim="800000"/>
              <a:headEnd/>
              <a:tailEnd/>
            </a:ln>
            <a:effec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6600"/>
                  </a:solidFill>
                  <a:effectLst/>
                  <a:uLnTx/>
                  <a:uFillTx/>
                  <a:sym typeface="Symbol" pitchFamily="18" charset="2"/>
                </a:rPr>
                <a:t>W</a:t>
              </a:r>
            </a:p>
          </p:txBody>
        </p:sp>
      </p:grpSp>
      <p:cxnSp>
        <p:nvCxnSpPr>
          <p:cNvPr id="191" name="Straight Connector 190">
            <a:extLst>
              <a:ext uri="{FF2B5EF4-FFF2-40B4-BE49-F238E27FC236}">
                <a16:creationId xmlns:a16="http://schemas.microsoft.com/office/drawing/2014/main" id="{6821781F-EDD3-426C-AEFC-3220A611B3C3}"/>
              </a:ext>
            </a:extLst>
          </p:cNvPr>
          <p:cNvCxnSpPr>
            <a:cxnSpLocks/>
          </p:cNvCxnSpPr>
          <p:nvPr/>
        </p:nvCxnSpPr>
        <p:spPr bwMode="auto">
          <a:xfrm flipH="1">
            <a:off x="738777" y="1153744"/>
            <a:ext cx="1680986" cy="2081283"/>
          </a:xfrm>
          <a:prstGeom prst="line">
            <a:avLst/>
          </a:prstGeom>
          <a:noFill/>
          <a:ln w="38100" cap="flat" cmpd="sng" algn="ctr">
            <a:solidFill>
              <a:schemeClr val="bg1">
                <a:alpha val="43000"/>
              </a:schemeClr>
            </a:solidFill>
            <a:prstDash val="solid"/>
            <a:round/>
            <a:headEnd type="none" w="med" len="med"/>
            <a:tailEnd type="none" w="med" len="med"/>
          </a:ln>
          <a:effectLst/>
        </p:spPr>
      </p:cxnSp>
      <p:grpSp>
        <p:nvGrpSpPr>
          <p:cNvPr id="192" name="Group 191">
            <a:extLst>
              <a:ext uri="{FF2B5EF4-FFF2-40B4-BE49-F238E27FC236}">
                <a16:creationId xmlns:a16="http://schemas.microsoft.com/office/drawing/2014/main" id="{8FB54BE2-DCD6-4A7D-A4BE-4B54B52A7F9F}"/>
              </a:ext>
            </a:extLst>
          </p:cNvPr>
          <p:cNvGrpSpPr/>
          <p:nvPr/>
        </p:nvGrpSpPr>
        <p:grpSpPr>
          <a:xfrm>
            <a:off x="4091002" y="1998408"/>
            <a:ext cx="365760" cy="365760"/>
            <a:chOff x="4453778" y="1726613"/>
            <a:chExt cx="365760" cy="365760"/>
          </a:xfrm>
        </p:grpSpPr>
        <p:pic>
          <p:nvPicPr>
            <p:cNvPr id="193" name="Picture 19" descr="MCED00214_0000[2]">
              <a:extLst>
                <a:ext uri="{FF2B5EF4-FFF2-40B4-BE49-F238E27FC236}">
                  <a16:creationId xmlns:a16="http://schemas.microsoft.com/office/drawing/2014/main" id="{36EE4CB0-71B7-4B43-B518-23EAF5FDC9EA}"/>
                </a:ext>
              </a:extLst>
            </p:cNvPr>
            <p:cNvPicPr>
              <a:picLocks noChangeAspect="1" noChangeArrowheads="1"/>
            </p:cNvPicPr>
            <p:nvPr/>
          </p:nvPicPr>
          <p:blipFill>
            <a:blip r:embed="rId7"/>
            <a:srcRect/>
            <a:stretch>
              <a:fillRect/>
            </a:stretch>
          </p:blipFill>
          <p:spPr bwMode="auto">
            <a:xfrm>
              <a:off x="4453778" y="1726613"/>
              <a:ext cx="365760" cy="365760"/>
            </a:xfrm>
            <a:prstGeom prst="rect">
              <a:avLst/>
            </a:prstGeom>
            <a:noFill/>
          </p:spPr>
        </p:pic>
        <p:sp>
          <p:nvSpPr>
            <p:cNvPr id="194" name="Text Box 38">
              <a:extLst>
                <a:ext uri="{FF2B5EF4-FFF2-40B4-BE49-F238E27FC236}">
                  <a16:creationId xmlns:a16="http://schemas.microsoft.com/office/drawing/2014/main" id="{C0FACCF9-0874-438F-B96A-2C41D12A03C3}"/>
                </a:ext>
              </a:extLst>
            </p:cNvPr>
            <p:cNvSpPr txBox="1">
              <a:spLocks noChangeArrowheads="1"/>
            </p:cNvSpPr>
            <p:nvPr/>
          </p:nvSpPr>
          <p:spPr bwMode="auto">
            <a:xfrm>
              <a:off x="4516271" y="1746612"/>
              <a:ext cx="274320" cy="276999"/>
            </a:xfrm>
            <a:prstGeom prst="rect">
              <a:avLst/>
            </a:prstGeom>
            <a:noFill/>
            <a:ln w="38100" algn="ctr">
              <a:noFill/>
              <a:miter lim="800000"/>
              <a:headEnd/>
              <a:tailEnd/>
            </a:ln>
            <a:effec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6600"/>
                  </a:solidFill>
                  <a:effectLst/>
                  <a:uLnTx/>
                  <a:uFillTx/>
                  <a:sym typeface="Symbol" pitchFamily="18" charset="2"/>
                </a:rPr>
                <a:t>Z</a:t>
              </a:r>
            </a:p>
          </p:txBody>
        </p:sp>
      </p:grpSp>
      <p:grpSp>
        <p:nvGrpSpPr>
          <p:cNvPr id="195" name="Group 194">
            <a:extLst>
              <a:ext uri="{FF2B5EF4-FFF2-40B4-BE49-F238E27FC236}">
                <a16:creationId xmlns:a16="http://schemas.microsoft.com/office/drawing/2014/main" id="{A1B33E20-A212-4746-98DB-CC7EAF17875B}"/>
              </a:ext>
            </a:extLst>
          </p:cNvPr>
          <p:cNvGrpSpPr/>
          <p:nvPr/>
        </p:nvGrpSpPr>
        <p:grpSpPr>
          <a:xfrm>
            <a:off x="4320780" y="2462714"/>
            <a:ext cx="403501" cy="377432"/>
            <a:chOff x="5023316" y="2082611"/>
            <a:chExt cx="403501" cy="377432"/>
          </a:xfrm>
        </p:grpSpPr>
        <p:pic>
          <p:nvPicPr>
            <p:cNvPr id="196" name="Picture 18" descr="MCED00214_0000[2]">
              <a:extLst>
                <a:ext uri="{FF2B5EF4-FFF2-40B4-BE49-F238E27FC236}">
                  <a16:creationId xmlns:a16="http://schemas.microsoft.com/office/drawing/2014/main" id="{41E9E4A9-1441-4EC6-86AF-82BBFCEC4610}"/>
                </a:ext>
              </a:extLst>
            </p:cNvPr>
            <p:cNvPicPr>
              <a:picLocks noChangeAspect="1" noChangeArrowheads="1"/>
            </p:cNvPicPr>
            <p:nvPr/>
          </p:nvPicPr>
          <p:blipFill>
            <a:blip r:embed="rId7">
              <a:duotone>
                <a:srgbClr val="BBE0E3">
                  <a:shade val="45000"/>
                  <a:satMod val="135000"/>
                </a:srgbClr>
                <a:prstClr val="white"/>
              </a:duotone>
            </a:blip>
            <a:srcRect/>
            <a:stretch>
              <a:fillRect/>
            </a:stretch>
          </p:blipFill>
          <p:spPr bwMode="auto">
            <a:xfrm>
              <a:off x="5048840" y="2094283"/>
              <a:ext cx="365760" cy="365760"/>
            </a:xfrm>
            <a:prstGeom prst="rect">
              <a:avLst/>
            </a:prstGeom>
            <a:noFill/>
          </p:spPr>
        </p:pic>
        <p:sp>
          <p:nvSpPr>
            <p:cNvPr id="197" name="Text Box 37">
              <a:extLst>
                <a:ext uri="{FF2B5EF4-FFF2-40B4-BE49-F238E27FC236}">
                  <a16:creationId xmlns:a16="http://schemas.microsoft.com/office/drawing/2014/main" id="{742E3537-AE5A-424C-954A-5726A5926597}"/>
                </a:ext>
              </a:extLst>
            </p:cNvPr>
            <p:cNvSpPr txBox="1">
              <a:spLocks noChangeArrowheads="1"/>
            </p:cNvSpPr>
            <p:nvPr/>
          </p:nvSpPr>
          <p:spPr bwMode="auto">
            <a:xfrm>
              <a:off x="5023316" y="2082611"/>
              <a:ext cx="403501" cy="369332"/>
            </a:xfrm>
            <a:prstGeom prst="rect">
              <a:avLst/>
            </a:prstGeom>
            <a:noFill/>
            <a:ln w="38100" algn="ctr">
              <a:noFill/>
              <a:miter lim="800000"/>
              <a:headEnd/>
              <a:tailEnd/>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6600"/>
                  </a:solidFill>
                  <a:effectLst/>
                  <a:uLnTx/>
                  <a:uFillTx/>
                  <a:sym typeface="Symbol" pitchFamily="18" charset="2"/>
                </a:rPr>
                <a:t>H</a:t>
              </a:r>
            </a:p>
          </p:txBody>
        </p:sp>
      </p:grpSp>
      <p:cxnSp>
        <p:nvCxnSpPr>
          <p:cNvPr id="198" name="Straight Connector 197">
            <a:extLst>
              <a:ext uri="{FF2B5EF4-FFF2-40B4-BE49-F238E27FC236}">
                <a16:creationId xmlns:a16="http://schemas.microsoft.com/office/drawing/2014/main" id="{124C24E5-7D95-495E-8879-5D9D73501FD9}"/>
              </a:ext>
            </a:extLst>
          </p:cNvPr>
          <p:cNvCxnSpPr>
            <a:cxnSpLocks/>
          </p:cNvCxnSpPr>
          <p:nvPr/>
        </p:nvCxnSpPr>
        <p:spPr bwMode="auto">
          <a:xfrm flipH="1">
            <a:off x="1434102" y="1134694"/>
            <a:ext cx="1680986" cy="2081283"/>
          </a:xfrm>
          <a:prstGeom prst="line">
            <a:avLst/>
          </a:prstGeom>
          <a:noFill/>
          <a:ln w="38100" cap="flat" cmpd="sng" algn="ctr">
            <a:solidFill>
              <a:schemeClr val="bg1">
                <a:alpha val="43000"/>
              </a:schemeClr>
            </a:solidFill>
            <a:prstDash val="solid"/>
            <a:round/>
            <a:headEnd type="none" w="med" len="med"/>
            <a:tailEnd type="none" w="med" len="med"/>
          </a:ln>
          <a:effectLst/>
        </p:spPr>
      </p:cxnSp>
      <p:cxnSp>
        <p:nvCxnSpPr>
          <p:cNvPr id="199" name="Straight Connector 198">
            <a:extLst>
              <a:ext uri="{FF2B5EF4-FFF2-40B4-BE49-F238E27FC236}">
                <a16:creationId xmlns:a16="http://schemas.microsoft.com/office/drawing/2014/main" id="{D67336F2-FDB2-43E4-957C-51702CBE3B14}"/>
              </a:ext>
            </a:extLst>
          </p:cNvPr>
          <p:cNvCxnSpPr>
            <a:cxnSpLocks/>
          </p:cNvCxnSpPr>
          <p:nvPr/>
        </p:nvCxnSpPr>
        <p:spPr bwMode="auto">
          <a:xfrm flipH="1">
            <a:off x="2100852" y="1125169"/>
            <a:ext cx="1680986" cy="2081283"/>
          </a:xfrm>
          <a:prstGeom prst="line">
            <a:avLst/>
          </a:prstGeom>
          <a:noFill/>
          <a:ln w="38100" cap="flat" cmpd="sng" algn="ctr">
            <a:solidFill>
              <a:schemeClr val="bg1">
                <a:alpha val="43000"/>
              </a:schemeClr>
            </a:solidFill>
            <a:prstDash val="solid"/>
            <a:round/>
            <a:headEnd type="none" w="med" len="med"/>
            <a:tailEnd type="none" w="med" len="med"/>
          </a:ln>
          <a:effectLst/>
        </p:spPr>
      </p:cxnSp>
      <p:cxnSp>
        <p:nvCxnSpPr>
          <p:cNvPr id="200" name="Straight Connector 199">
            <a:extLst>
              <a:ext uri="{FF2B5EF4-FFF2-40B4-BE49-F238E27FC236}">
                <a16:creationId xmlns:a16="http://schemas.microsoft.com/office/drawing/2014/main" id="{A9366B81-DEEF-46A6-92E3-C5B3526825A2}"/>
              </a:ext>
            </a:extLst>
          </p:cNvPr>
          <p:cNvCxnSpPr>
            <a:cxnSpLocks/>
          </p:cNvCxnSpPr>
          <p:nvPr/>
        </p:nvCxnSpPr>
        <p:spPr bwMode="auto">
          <a:xfrm flipH="1">
            <a:off x="749962" y="3197072"/>
            <a:ext cx="13119" cy="250881"/>
          </a:xfrm>
          <a:prstGeom prst="line">
            <a:avLst/>
          </a:prstGeom>
          <a:noFill/>
          <a:ln w="38100" cap="flat" cmpd="sng" algn="ctr">
            <a:solidFill>
              <a:schemeClr val="bg1">
                <a:alpha val="43000"/>
              </a:schemeClr>
            </a:solidFill>
            <a:prstDash val="solid"/>
            <a:round/>
            <a:headEnd type="none" w="med" len="med"/>
            <a:tailEnd type="none" w="med" len="med"/>
          </a:ln>
          <a:effectLst/>
        </p:spPr>
      </p:cxnSp>
      <p:cxnSp>
        <p:nvCxnSpPr>
          <p:cNvPr id="201" name="Straight Connector 200">
            <a:extLst>
              <a:ext uri="{FF2B5EF4-FFF2-40B4-BE49-F238E27FC236}">
                <a16:creationId xmlns:a16="http://schemas.microsoft.com/office/drawing/2014/main" id="{D00AA362-67AC-4166-BF46-C91D837BA3B8}"/>
              </a:ext>
            </a:extLst>
          </p:cNvPr>
          <p:cNvCxnSpPr>
            <a:cxnSpLocks/>
          </p:cNvCxnSpPr>
          <p:nvPr/>
        </p:nvCxnSpPr>
        <p:spPr bwMode="auto">
          <a:xfrm flipH="1">
            <a:off x="1447478" y="3170009"/>
            <a:ext cx="13119" cy="250881"/>
          </a:xfrm>
          <a:prstGeom prst="line">
            <a:avLst/>
          </a:prstGeom>
          <a:noFill/>
          <a:ln w="38100" cap="flat" cmpd="sng" algn="ctr">
            <a:solidFill>
              <a:schemeClr val="bg1">
                <a:alpha val="43000"/>
              </a:schemeClr>
            </a:solidFill>
            <a:prstDash val="solid"/>
            <a:round/>
            <a:headEnd type="none" w="med" len="med"/>
            <a:tailEnd type="none" w="med" len="med"/>
          </a:ln>
          <a:effectLst/>
        </p:spPr>
      </p:cxnSp>
      <p:cxnSp>
        <p:nvCxnSpPr>
          <p:cNvPr id="202" name="Straight Connector 201">
            <a:extLst>
              <a:ext uri="{FF2B5EF4-FFF2-40B4-BE49-F238E27FC236}">
                <a16:creationId xmlns:a16="http://schemas.microsoft.com/office/drawing/2014/main" id="{4C0EC96B-6712-47A5-9756-7A5C281520F0}"/>
              </a:ext>
            </a:extLst>
          </p:cNvPr>
          <p:cNvCxnSpPr>
            <a:cxnSpLocks/>
          </p:cNvCxnSpPr>
          <p:nvPr/>
        </p:nvCxnSpPr>
        <p:spPr bwMode="auto">
          <a:xfrm flipH="1">
            <a:off x="2115307" y="3160866"/>
            <a:ext cx="13119" cy="250881"/>
          </a:xfrm>
          <a:prstGeom prst="line">
            <a:avLst/>
          </a:prstGeom>
          <a:noFill/>
          <a:ln w="38100" cap="flat" cmpd="sng" algn="ctr">
            <a:solidFill>
              <a:schemeClr val="bg1">
                <a:alpha val="43000"/>
              </a:schemeClr>
            </a:solidFill>
            <a:prstDash val="solid"/>
            <a:round/>
            <a:headEnd type="none" w="med" len="med"/>
            <a:tailEnd type="none" w="med" len="med"/>
          </a:ln>
          <a:effectLst/>
        </p:spPr>
      </p:cxnSp>
      <p:grpSp>
        <p:nvGrpSpPr>
          <p:cNvPr id="203" name="Group 202">
            <a:extLst>
              <a:ext uri="{FF2B5EF4-FFF2-40B4-BE49-F238E27FC236}">
                <a16:creationId xmlns:a16="http://schemas.microsoft.com/office/drawing/2014/main" id="{2B356AEB-0F3A-4EB2-A987-351223E09390}"/>
              </a:ext>
            </a:extLst>
          </p:cNvPr>
          <p:cNvGrpSpPr/>
          <p:nvPr/>
        </p:nvGrpSpPr>
        <p:grpSpPr>
          <a:xfrm>
            <a:off x="3677164" y="1034563"/>
            <a:ext cx="365760" cy="415426"/>
            <a:chOff x="4887913" y="1072697"/>
            <a:chExt cx="365760" cy="415426"/>
          </a:xfrm>
        </p:grpSpPr>
        <p:pic>
          <p:nvPicPr>
            <p:cNvPr id="204" name="Picture 13" descr="MCED00214_0000[2]">
              <a:extLst>
                <a:ext uri="{FF2B5EF4-FFF2-40B4-BE49-F238E27FC236}">
                  <a16:creationId xmlns:a16="http://schemas.microsoft.com/office/drawing/2014/main" id="{BBF47589-C02B-4BBB-8F27-51F5AA5284F8}"/>
                </a:ext>
              </a:extLst>
            </p:cNvPr>
            <p:cNvPicPr>
              <a:picLocks noChangeAspect="1" noChangeArrowheads="1"/>
            </p:cNvPicPr>
            <p:nvPr/>
          </p:nvPicPr>
          <p:blipFill>
            <a:blip r:embed="rId7"/>
            <a:srcRect/>
            <a:stretch>
              <a:fillRect/>
            </a:stretch>
          </p:blipFill>
          <p:spPr bwMode="auto">
            <a:xfrm>
              <a:off x="4887913" y="1122363"/>
              <a:ext cx="365760" cy="365760"/>
            </a:xfrm>
            <a:prstGeom prst="rect">
              <a:avLst/>
            </a:prstGeom>
            <a:noFill/>
          </p:spPr>
        </p:pic>
        <p:sp>
          <p:nvSpPr>
            <p:cNvPr id="205" name="Text Box 25">
              <a:extLst>
                <a:ext uri="{FF2B5EF4-FFF2-40B4-BE49-F238E27FC236}">
                  <a16:creationId xmlns:a16="http://schemas.microsoft.com/office/drawing/2014/main" id="{0B330CD7-313B-44C4-9055-75751F215EF6}"/>
                </a:ext>
              </a:extLst>
            </p:cNvPr>
            <p:cNvSpPr txBox="1">
              <a:spLocks noChangeArrowheads="1"/>
            </p:cNvSpPr>
            <p:nvPr/>
          </p:nvSpPr>
          <p:spPr bwMode="auto">
            <a:xfrm>
              <a:off x="4927327" y="1072697"/>
              <a:ext cx="298450" cy="366713"/>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g</a:t>
              </a:r>
            </a:p>
          </p:txBody>
        </p:sp>
      </p:grpSp>
      <p:sp>
        <p:nvSpPr>
          <p:cNvPr id="206" name="TextBox 205">
            <a:extLst>
              <a:ext uri="{FF2B5EF4-FFF2-40B4-BE49-F238E27FC236}">
                <a16:creationId xmlns:a16="http://schemas.microsoft.com/office/drawing/2014/main" id="{7D4082B2-306A-4149-9C86-CEF4823F0D42}"/>
              </a:ext>
            </a:extLst>
          </p:cNvPr>
          <p:cNvSpPr txBox="1"/>
          <p:nvPr/>
        </p:nvSpPr>
        <p:spPr>
          <a:xfrm>
            <a:off x="429613" y="803731"/>
            <a:ext cx="1867820"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effectLst/>
                <a:uLnTx/>
                <a:uFillTx/>
              </a:rPr>
              <a:t>Generation I</a:t>
            </a:r>
          </a:p>
        </p:txBody>
      </p:sp>
      <p:sp>
        <p:nvSpPr>
          <p:cNvPr id="207" name="TextBox 206">
            <a:extLst>
              <a:ext uri="{FF2B5EF4-FFF2-40B4-BE49-F238E27FC236}">
                <a16:creationId xmlns:a16="http://schemas.microsoft.com/office/drawing/2014/main" id="{7B170BE1-F09C-4F08-A207-26FE580EA47C}"/>
              </a:ext>
            </a:extLst>
          </p:cNvPr>
          <p:cNvSpPr txBox="1"/>
          <p:nvPr/>
        </p:nvSpPr>
        <p:spPr>
          <a:xfrm>
            <a:off x="2566866" y="812734"/>
            <a:ext cx="425117"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effectLst/>
                <a:uLnTx/>
                <a:uFillTx/>
              </a:rPr>
              <a:t>II</a:t>
            </a:r>
          </a:p>
        </p:txBody>
      </p:sp>
      <p:sp>
        <p:nvSpPr>
          <p:cNvPr id="208" name="TextBox 207">
            <a:extLst>
              <a:ext uri="{FF2B5EF4-FFF2-40B4-BE49-F238E27FC236}">
                <a16:creationId xmlns:a16="http://schemas.microsoft.com/office/drawing/2014/main" id="{CF5CAC57-BDC4-4623-8489-5E7913689402}"/>
              </a:ext>
            </a:extLst>
          </p:cNvPr>
          <p:cNvSpPr txBox="1"/>
          <p:nvPr/>
        </p:nvSpPr>
        <p:spPr>
          <a:xfrm>
            <a:off x="3117593" y="822312"/>
            <a:ext cx="545342" cy="46166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effectLst/>
                <a:uLnTx/>
                <a:uFillTx/>
              </a:rPr>
              <a:t>III</a:t>
            </a:r>
          </a:p>
        </p:txBody>
      </p:sp>
      <p:sp>
        <p:nvSpPr>
          <p:cNvPr id="209" name="TextBox 208">
            <a:extLst>
              <a:ext uri="{FF2B5EF4-FFF2-40B4-BE49-F238E27FC236}">
                <a16:creationId xmlns:a16="http://schemas.microsoft.com/office/drawing/2014/main" id="{3D54A22B-FAF7-4A72-8BB3-85F7832E6B8C}"/>
              </a:ext>
            </a:extLst>
          </p:cNvPr>
          <p:cNvSpPr txBox="1"/>
          <p:nvPr/>
        </p:nvSpPr>
        <p:spPr>
          <a:xfrm rot="18511556">
            <a:off x="-569724" y="1742967"/>
            <a:ext cx="2531462"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sng" strike="noStrike" kern="0" cap="none" spc="0" normalizeH="0" baseline="0" noProof="0" dirty="0">
                <a:ln>
                  <a:noFill/>
                </a:ln>
                <a:solidFill>
                  <a:srgbClr val="FF6600"/>
                </a:solidFill>
                <a:effectLst/>
                <a:uLnTx/>
                <a:uFillTx/>
              </a:rPr>
              <a:t>Spin ½ Fermions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6600"/>
                </a:solidFill>
                <a:effectLst/>
                <a:uLnTx/>
                <a:uFillTx/>
              </a:rPr>
              <a:t>Leptons             Quarks</a:t>
            </a:r>
          </a:p>
        </p:txBody>
      </p:sp>
      <p:sp>
        <p:nvSpPr>
          <p:cNvPr id="210" name="TextBox 209">
            <a:extLst>
              <a:ext uri="{FF2B5EF4-FFF2-40B4-BE49-F238E27FC236}">
                <a16:creationId xmlns:a16="http://schemas.microsoft.com/office/drawing/2014/main" id="{D827168A-C911-453B-AA99-24EB69DD299E}"/>
              </a:ext>
            </a:extLst>
          </p:cNvPr>
          <p:cNvSpPr txBox="1"/>
          <p:nvPr/>
        </p:nvSpPr>
        <p:spPr>
          <a:xfrm rot="2189601">
            <a:off x="3764085" y="1065404"/>
            <a:ext cx="1556837"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sng" strike="noStrike" kern="0" cap="none" spc="0" normalizeH="0" baseline="0" noProof="0" dirty="0">
                <a:ln>
                  <a:noFill/>
                </a:ln>
                <a:solidFill>
                  <a:schemeClr val="accent6">
                    <a:lumMod val="40000"/>
                    <a:lumOff val="60000"/>
                  </a:schemeClr>
                </a:solidFill>
                <a:effectLst/>
                <a:uLnTx/>
                <a:uFillTx/>
              </a:rPr>
              <a:t>Spin 1 Bosons</a:t>
            </a:r>
          </a:p>
        </p:txBody>
      </p:sp>
      <p:sp>
        <p:nvSpPr>
          <p:cNvPr id="211" name="TextBox 210">
            <a:extLst>
              <a:ext uri="{FF2B5EF4-FFF2-40B4-BE49-F238E27FC236}">
                <a16:creationId xmlns:a16="http://schemas.microsoft.com/office/drawing/2014/main" id="{E89989CB-5A13-4D01-B923-5C37C383227B}"/>
              </a:ext>
            </a:extLst>
          </p:cNvPr>
          <p:cNvSpPr txBox="1"/>
          <p:nvPr/>
        </p:nvSpPr>
        <p:spPr>
          <a:xfrm rot="2189601">
            <a:off x="4680894" y="1981023"/>
            <a:ext cx="845104" cy="64633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sng" strike="noStrike" kern="0" cap="none" spc="0" normalizeH="0" baseline="0" noProof="0" dirty="0">
                <a:ln>
                  <a:noFill/>
                </a:ln>
                <a:solidFill>
                  <a:schemeClr val="accent1"/>
                </a:solidFill>
                <a:effectLst/>
                <a:uLnTx/>
                <a:uFillTx/>
              </a:rPr>
              <a:t>Spin 0</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sng" strike="noStrike" kern="0" cap="none" spc="0" normalizeH="0" baseline="0" noProof="0" dirty="0">
                <a:ln>
                  <a:noFill/>
                </a:ln>
                <a:solidFill>
                  <a:schemeClr val="accent1"/>
                </a:solidFill>
                <a:effectLst/>
                <a:uLnTx/>
                <a:uFillTx/>
              </a:rPr>
              <a:t> Boson</a:t>
            </a:r>
          </a:p>
        </p:txBody>
      </p:sp>
      <p:sp>
        <p:nvSpPr>
          <p:cNvPr id="3" name="TextBox 2">
            <a:extLst>
              <a:ext uri="{FF2B5EF4-FFF2-40B4-BE49-F238E27FC236}">
                <a16:creationId xmlns:a16="http://schemas.microsoft.com/office/drawing/2014/main" id="{3C99A779-E9AB-4165-B2EB-05901A125A71}"/>
              </a:ext>
            </a:extLst>
          </p:cNvPr>
          <p:cNvSpPr txBox="1"/>
          <p:nvPr/>
        </p:nvSpPr>
        <p:spPr>
          <a:xfrm>
            <a:off x="30380" y="3953304"/>
            <a:ext cx="1233094" cy="1015663"/>
          </a:xfrm>
          <a:prstGeom prst="rect">
            <a:avLst/>
          </a:prstGeom>
          <a:noFill/>
        </p:spPr>
        <p:txBody>
          <a:bodyPr wrap="none" rtlCol="0">
            <a:spAutoFit/>
          </a:bodyPr>
          <a:lstStyle/>
          <a:p>
            <a:r>
              <a:rPr lang="en-US" sz="2000" dirty="0"/>
              <a:t>Proton =</a:t>
            </a:r>
          </a:p>
          <a:p>
            <a:endParaRPr lang="en-US" sz="2000" dirty="0"/>
          </a:p>
          <a:p>
            <a:r>
              <a:rPr lang="en-US" sz="2000" dirty="0"/>
              <a:t>Neutron =</a:t>
            </a:r>
          </a:p>
        </p:txBody>
      </p:sp>
      <p:grpSp>
        <p:nvGrpSpPr>
          <p:cNvPr id="212" name="Group 211">
            <a:extLst>
              <a:ext uri="{FF2B5EF4-FFF2-40B4-BE49-F238E27FC236}">
                <a16:creationId xmlns:a16="http://schemas.microsoft.com/office/drawing/2014/main" id="{6157E2A8-3409-4BBB-A81B-FF9BA4E851D0}"/>
              </a:ext>
            </a:extLst>
          </p:cNvPr>
          <p:cNvGrpSpPr/>
          <p:nvPr/>
        </p:nvGrpSpPr>
        <p:grpSpPr>
          <a:xfrm>
            <a:off x="1321984" y="3935745"/>
            <a:ext cx="365760" cy="388080"/>
            <a:chOff x="2266032" y="832238"/>
            <a:chExt cx="365760" cy="388080"/>
          </a:xfrm>
        </p:grpSpPr>
        <p:pic>
          <p:nvPicPr>
            <p:cNvPr id="213" name="Picture 7" descr="MCDD01775_0000[1]">
              <a:extLst>
                <a:ext uri="{FF2B5EF4-FFF2-40B4-BE49-F238E27FC236}">
                  <a16:creationId xmlns:a16="http://schemas.microsoft.com/office/drawing/2014/main" id="{7BCBE244-74D6-43BD-A1C3-1A9E63DA4727}"/>
                </a:ext>
              </a:extLst>
            </p:cNvPr>
            <p:cNvPicPr>
              <a:picLocks noChangeAspect="1" noChangeArrowheads="1"/>
            </p:cNvPicPr>
            <p:nvPr/>
          </p:nvPicPr>
          <p:blipFill>
            <a:blip r:embed="rId6"/>
            <a:srcRect/>
            <a:stretch>
              <a:fillRect/>
            </a:stretch>
          </p:blipFill>
          <p:spPr bwMode="auto">
            <a:xfrm>
              <a:off x="2266032" y="854558"/>
              <a:ext cx="365760" cy="365760"/>
            </a:xfrm>
            <a:prstGeom prst="rect">
              <a:avLst/>
            </a:prstGeom>
            <a:noFill/>
          </p:spPr>
        </p:pic>
        <p:sp>
          <p:nvSpPr>
            <p:cNvPr id="214" name="Text Box 23">
              <a:extLst>
                <a:ext uri="{FF2B5EF4-FFF2-40B4-BE49-F238E27FC236}">
                  <a16:creationId xmlns:a16="http://schemas.microsoft.com/office/drawing/2014/main" id="{5B15CE4F-0397-470E-9505-223EA476D3EE}"/>
                </a:ext>
              </a:extLst>
            </p:cNvPr>
            <p:cNvSpPr txBox="1">
              <a:spLocks noChangeArrowheads="1"/>
            </p:cNvSpPr>
            <p:nvPr/>
          </p:nvSpPr>
          <p:spPr bwMode="auto">
            <a:xfrm>
              <a:off x="2304128" y="832238"/>
              <a:ext cx="3111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u</a:t>
              </a:r>
            </a:p>
          </p:txBody>
        </p:sp>
      </p:grpSp>
      <p:grpSp>
        <p:nvGrpSpPr>
          <p:cNvPr id="215" name="Group 214">
            <a:extLst>
              <a:ext uri="{FF2B5EF4-FFF2-40B4-BE49-F238E27FC236}">
                <a16:creationId xmlns:a16="http://schemas.microsoft.com/office/drawing/2014/main" id="{1DB2C914-89B9-413F-9662-D3266F7F723F}"/>
              </a:ext>
            </a:extLst>
          </p:cNvPr>
          <p:cNvGrpSpPr/>
          <p:nvPr/>
        </p:nvGrpSpPr>
        <p:grpSpPr>
          <a:xfrm>
            <a:off x="1800626" y="3935745"/>
            <a:ext cx="365760" cy="388080"/>
            <a:chOff x="2266032" y="832238"/>
            <a:chExt cx="365760" cy="388080"/>
          </a:xfrm>
        </p:grpSpPr>
        <p:pic>
          <p:nvPicPr>
            <p:cNvPr id="216" name="Picture 7" descr="MCDD01775_0000[1]">
              <a:extLst>
                <a:ext uri="{FF2B5EF4-FFF2-40B4-BE49-F238E27FC236}">
                  <a16:creationId xmlns:a16="http://schemas.microsoft.com/office/drawing/2014/main" id="{1A0A1553-E86C-40ED-9140-D55FF2A6ACCA}"/>
                </a:ext>
              </a:extLst>
            </p:cNvPr>
            <p:cNvPicPr>
              <a:picLocks noChangeAspect="1" noChangeArrowheads="1"/>
            </p:cNvPicPr>
            <p:nvPr/>
          </p:nvPicPr>
          <p:blipFill>
            <a:blip r:embed="rId6"/>
            <a:srcRect/>
            <a:stretch>
              <a:fillRect/>
            </a:stretch>
          </p:blipFill>
          <p:spPr bwMode="auto">
            <a:xfrm>
              <a:off x="2266032" y="854558"/>
              <a:ext cx="365760" cy="365760"/>
            </a:xfrm>
            <a:prstGeom prst="rect">
              <a:avLst/>
            </a:prstGeom>
            <a:noFill/>
          </p:spPr>
        </p:pic>
        <p:sp>
          <p:nvSpPr>
            <p:cNvPr id="217" name="Text Box 23">
              <a:extLst>
                <a:ext uri="{FF2B5EF4-FFF2-40B4-BE49-F238E27FC236}">
                  <a16:creationId xmlns:a16="http://schemas.microsoft.com/office/drawing/2014/main" id="{C0BD7519-60A0-47FF-824D-C3BE57004D01}"/>
                </a:ext>
              </a:extLst>
            </p:cNvPr>
            <p:cNvSpPr txBox="1">
              <a:spLocks noChangeArrowheads="1"/>
            </p:cNvSpPr>
            <p:nvPr/>
          </p:nvSpPr>
          <p:spPr bwMode="auto">
            <a:xfrm>
              <a:off x="2304128" y="832238"/>
              <a:ext cx="3111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u</a:t>
              </a:r>
            </a:p>
          </p:txBody>
        </p:sp>
      </p:grpSp>
      <p:grpSp>
        <p:nvGrpSpPr>
          <p:cNvPr id="222" name="Group 221">
            <a:extLst>
              <a:ext uri="{FF2B5EF4-FFF2-40B4-BE49-F238E27FC236}">
                <a16:creationId xmlns:a16="http://schemas.microsoft.com/office/drawing/2014/main" id="{C4EDC15E-BD15-48EF-8675-54817B1EF759}"/>
              </a:ext>
            </a:extLst>
          </p:cNvPr>
          <p:cNvGrpSpPr/>
          <p:nvPr/>
        </p:nvGrpSpPr>
        <p:grpSpPr>
          <a:xfrm>
            <a:off x="2236396" y="3924519"/>
            <a:ext cx="365760" cy="394545"/>
            <a:chOff x="1389824" y="1646360"/>
            <a:chExt cx="365760" cy="394545"/>
          </a:xfrm>
        </p:grpSpPr>
        <p:pic>
          <p:nvPicPr>
            <p:cNvPr id="223" name="Picture 10" descr="MCDD01775_0000[1]">
              <a:extLst>
                <a:ext uri="{FF2B5EF4-FFF2-40B4-BE49-F238E27FC236}">
                  <a16:creationId xmlns:a16="http://schemas.microsoft.com/office/drawing/2014/main" id="{8BE84056-2127-4A27-A5F7-0DC2615D8012}"/>
                </a:ext>
              </a:extLst>
            </p:cNvPr>
            <p:cNvPicPr>
              <a:picLocks noChangeAspect="1" noChangeArrowheads="1"/>
            </p:cNvPicPr>
            <p:nvPr/>
          </p:nvPicPr>
          <p:blipFill>
            <a:blip r:embed="rId6"/>
            <a:srcRect/>
            <a:stretch>
              <a:fillRect/>
            </a:stretch>
          </p:blipFill>
          <p:spPr bwMode="auto">
            <a:xfrm>
              <a:off x="1389824" y="1675145"/>
              <a:ext cx="365760" cy="365760"/>
            </a:xfrm>
            <a:prstGeom prst="rect">
              <a:avLst/>
            </a:prstGeom>
            <a:noFill/>
          </p:spPr>
        </p:pic>
        <p:sp>
          <p:nvSpPr>
            <p:cNvPr id="224" name="Text Box 24">
              <a:extLst>
                <a:ext uri="{FF2B5EF4-FFF2-40B4-BE49-F238E27FC236}">
                  <a16:creationId xmlns:a16="http://schemas.microsoft.com/office/drawing/2014/main" id="{CE3D143E-8990-4054-9321-7C7A8FE16204}"/>
                </a:ext>
              </a:extLst>
            </p:cNvPr>
            <p:cNvSpPr txBox="1">
              <a:spLocks noChangeArrowheads="1"/>
            </p:cNvSpPr>
            <p:nvPr/>
          </p:nvSpPr>
          <p:spPr bwMode="auto">
            <a:xfrm>
              <a:off x="1407553" y="1646360"/>
              <a:ext cx="3111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d</a:t>
              </a:r>
            </a:p>
          </p:txBody>
        </p:sp>
      </p:grpSp>
      <p:grpSp>
        <p:nvGrpSpPr>
          <p:cNvPr id="225" name="Group 224">
            <a:extLst>
              <a:ext uri="{FF2B5EF4-FFF2-40B4-BE49-F238E27FC236}">
                <a16:creationId xmlns:a16="http://schemas.microsoft.com/office/drawing/2014/main" id="{9E3CA29F-2E30-423B-87D5-7773A46DD1F1}"/>
              </a:ext>
            </a:extLst>
          </p:cNvPr>
          <p:cNvGrpSpPr/>
          <p:nvPr/>
        </p:nvGrpSpPr>
        <p:grpSpPr>
          <a:xfrm>
            <a:off x="1790679" y="4586758"/>
            <a:ext cx="365760" cy="388080"/>
            <a:chOff x="2266032" y="832238"/>
            <a:chExt cx="365760" cy="388080"/>
          </a:xfrm>
        </p:grpSpPr>
        <p:pic>
          <p:nvPicPr>
            <p:cNvPr id="226" name="Picture 7" descr="MCDD01775_0000[1]">
              <a:extLst>
                <a:ext uri="{FF2B5EF4-FFF2-40B4-BE49-F238E27FC236}">
                  <a16:creationId xmlns:a16="http://schemas.microsoft.com/office/drawing/2014/main" id="{0DD7BA4E-995B-46BD-8DCF-56DD4DD22BFB}"/>
                </a:ext>
              </a:extLst>
            </p:cNvPr>
            <p:cNvPicPr>
              <a:picLocks noChangeAspect="1" noChangeArrowheads="1"/>
            </p:cNvPicPr>
            <p:nvPr/>
          </p:nvPicPr>
          <p:blipFill>
            <a:blip r:embed="rId6"/>
            <a:srcRect/>
            <a:stretch>
              <a:fillRect/>
            </a:stretch>
          </p:blipFill>
          <p:spPr bwMode="auto">
            <a:xfrm>
              <a:off x="2266032" y="854558"/>
              <a:ext cx="365760" cy="365760"/>
            </a:xfrm>
            <a:prstGeom prst="rect">
              <a:avLst/>
            </a:prstGeom>
            <a:noFill/>
          </p:spPr>
        </p:pic>
        <p:sp>
          <p:nvSpPr>
            <p:cNvPr id="227" name="Text Box 23">
              <a:extLst>
                <a:ext uri="{FF2B5EF4-FFF2-40B4-BE49-F238E27FC236}">
                  <a16:creationId xmlns:a16="http://schemas.microsoft.com/office/drawing/2014/main" id="{0D4A2496-AB9E-4926-8750-3ED2E09CD578}"/>
                </a:ext>
              </a:extLst>
            </p:cNvPr>
            <p:cNvSpPr txBox="1">
              <a:spLocks noChangeArrowheads="1"/>
            </p:cNvSpPr>
            <p:nvPr/>
          </p:nvSpPr>
          <p:spPr bwMode="auto">
            <a:xfrm>
              <a:off x="2304128" y="832238"/>
              <a:ext cx="3111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u</a:t>
              </a:r>
            </a:p>
          </p:txBody>
        </p:sp>
      </p:grpSp>
      <p:grpSp>
        <p:nvGrpSpPr>
          <p:cNvPr id="231" name="Group 230">
            <a:extLst>
              <a:ext uri="{FF2B5EF4-FFF2-40B4-BE49-F238E27FC236}">
                <a16:creationId xmlns:a16="http://schemas.microsoft.com/office/drawing/2014/main" id="{A0904BA1-F712-4707-86E1-AE15E59BAF33}"/>
              </a:ext>
            </a:extLst>
          </p:cNvPr>
          <p:cNvGrpSpPr/>
          <p:nvPr/>
        </p:nvGrpSpPr>
        <p:grpSpPr>
          <a:xfrm>
            <a:off x="2246556" y="4594262"/>
            <a:ext cx="365760" cy="394545"/>
            <a:chOff x="1389824" y="1646360"/>
            <a:chExt cx="365760" cy="394545"/>
          </a:xfrm>
        </p:grpSpPr>
        <p:pic>
          <p:nvPicPr>
            <p:cNvPr id="232" name="Picture 10" descr="MCDD01775_0000[1]">
              <a:extLst>
                <a:ext uri="{FF2B5EF4-FFF2-40B4-BE49-F238E27FC236}">
                  <a16:creationId xmlns:a16="http://schemas.microsoft.com/office/drawing/2014/main" id="{9A7882F9-AE4B-45A8-BC57-1316AE5148D6}"/>
                </a:ext>
              </a:extLst>
            </p:cNvPr>
            <p:cNvPicPr>
              <a:picLocks noChangeAspect="1" noChangeArrowheads="1"/>
            </p:cNvPicPr>
            <p:nvPr/>
          </p:nvPicPr>
          <p:blipFill>
            <a:blip r:embed="rId6"/>
            <a:srcRect/>
            <a:stretch>
              <a:fillRect/>
            </a:stretch>
          </p:blipFill>
          <p:spPr bwMode="auto">
            <a:xfrm>
              <a:off x="1389824" y="1675145"/>
              <a:ext cx="365760" cy="365760"/>
            </a:xfrm>
            <a:prstGeom prst="rect">
              <a:avLst/>
            </a:prstGeom>
            <a:noFill/>
          </p:spPr>
        </p:pic>
        <p:sp>
          <p:nvSpPr>
            <p:cNvPr id="233" name="Text Box 24">
              <a:extLst>
                <a:ext uri="{FF2B5EF4-FFF2-40B4-BE49-F238E27FC236}">
                  <a16:creationId xmlns:a16="http://schemas.microsoft.com/office/drawing/2014/main" id="{73FDCCA0-2A62-4DFF-8633-1C158BEE8852}"/>
                </a:ext>
              </a:extLst>
            </p:cNvPr>
            <p:cNvSpPr txBox="1">
              <a:spLocks noChangeArrowheads="1"/>
            </p:cNvSpPr>
            <p:nvPr/>
          </p:nvSpPr>
          <p:spPr bwMode="auto">
            <a:xfrm>
              <a:off x="1407553" y="1646360"/>
              <a:ext cx="3111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d</a:t>
              </a:r>
            </a:p>
          </p:txBody>
        </p:sp>
      </p:grpSp>
      <p:grpSp>
        <p:nvGrpSpPr>
          <p:cNvPr id="234" name="Group 233">
            <a:extLst>
              <a:ext uri="{FF2B5EF4-FFF2-40B4-BE49-F238E27FC236}">
                <a16:creationId xmlns:a16="http://schemas.microsoft.com/office/drawing/2014/main" id="{24A04AAA-7451-4C6D-AA2B-42BDA459EAC9}"/>
              </a:ext>
            </a:extLst>
          </p:cNvPr>
          <p:cNvGrpSpPr/>
          <p:nvPr/>
        </p:nvGrpSpPr>
        <p:grpSpPr>
          <a:xfrm>
            <a:off x="1339779" y="4598678"/>
            <a:ext cx="365760" cy="394545"/>
            <a:chOff x="1389824" y="1646360"/>
            <a:chExt cx="365760" cy="394545"/>
          </a:xfrm>
        </p:grpSpPr>
        <p:pic>
          <p:nvPicPr>
            <p:cNvPr id="235" name="Picture 10" descr="MCDD01775_0000[1]">
              <a:extLst>
                <a:ext uri="{FF2B5EF4-FFF2-40B4-BE49-F238E27FC236}">
                  <a16:creationId xmlns:a16="http://schemas.microsoft.com/office/drawing/2014/main" id="{348528D1-DD82-407D-ABD3-260B91B605CD}"/>
                </a:ext>
              </a:extLst>
            </p:cNvPr>
            <p:cNvPicPr>
              <a:picLocks noChangeAspect="1" noChangeArrowheads="1"/>
            </p:cNvPicPr>
            <p:nvPr/>
          </p:nvPicPr>
          <p:blipFill>
            <a:blip r:embed="rId6"/>
            <a:srcRect/>
            <a:stretch>
              <a:fillRect/>
            </a:stretch>
          </p:blipFill>
          <p:spPr bwMode="auto">
            <a:xfrm>
              <a:off x="1389824" y="1675145"/>
              <a:ext cx="365760" cy="365760"/>
            </a:xfrm>
            <a:prstGeom prst="rect">
              <a:avLst/>
            </a:prstGeom>
            <a:noFill/>
          </p:spPr>
        </p:pic>
        <p:sp>
          <p:nvSpPr>
            <p:cNvPr id="236" name="Text Box 24">
              <a:extLst>
                <a:ext uri="{FF2B5EF4-FFF2-40B4-BE49-F238E27FC236}">
                  <a16:creationId xmlns:a16="http://schemas.microsoft.com/office/drawing/2014/main" id="{5C110BDC-0A0C-43B4-A418-039000BD9FCF}"/>
                </a:ext>
              </a:extLst>
            </p:cNvPr>
            <p:cNvSpPr txBox="1">
              <a:spLocks noChangeArrowheads="1"/>
            </p:cNvSpPr>
            <p:nvPr/>
          </p:nvSpPr>
          <p:spPr bwMode="auto">
            <a:xfrm>
              <a:off x="1407553" y="1646360"/>
              <a:ext cx="3111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d</a:t>
              </a:r>
            </a:p>
          </p:txBody>
        </p:sp>
      </p:grpSp>
      <p:cxnSp>
        <p:nvCxnSpPr>
          <p:cNvPr id="237" name="Straight Connector 236">
            <a:extLst>
              <a:ext uri="{FF2B5EF4-FFF2-40B4-BE49-F238E27FC236}">
                <a16:creationId xmlns:a16="http://schemas.microsoft.com/office/drawing/2014/main" id="{96FA22C3-3242-4006-8018-C018A8B3C1B2}"/>
              </a:ext>
            </a:extLst>
          </p:cNvPr>
          <p:cNvCxnSpPr/>
          <p:nvPr/>
        </p:nvCxnSpPr>
        <p:spPr bwMode="auto">
          <a:xfrm>
            <a:off x="1795136" y="6089399"/>
            <a:ext cx="2209205" cy="1440"/>
          </a:xfrm>
          <a:prstGeom prst="line">
            <a:avLst/>
          </a:prstGeom>
          <a:solidFill>
            <a:srgbClr val="00B8FF"/>
          </a:solidFill>
          <a:ln w="28575" cap="flat" cmpd="sng" algn="ctr">
            <a:solidFill>
              <a:srgbClr val="FFFF00"/>
            </a:solidFill>
            <a:prstDash val="solid"/>
            <a:round/>
            <a:headEnd type="none" w="med" len="med"/>
            <a:tailEnd type="none" w="med" len="med"/>
          </a:ln>
          <a:effectLst/>
        </p:spPr>
      </p:cxnSp>
      <p:cxnSp>
        <p:nvCxnSpPr>
          <p:cNvPr id="238" name="Straight Connector 237">
            <a:extLst>
              <a:ext uri="{FF2B5EF4-FFF2-40B4-BE49-F238E27FC236}">
                <a16:creationId xmlns:a16="http://schemas.microsoft.com/office/drawing/2014/main" id="{678AF418-08FB-457B-9F88-A5AD12A19801}"/>
              </a:ext>
            </a:extLst>
          </p:cNvPr>
          <p:cNvCxnSpPr/>
          <p:nvPr/>
        </p:nvCxnSpPr>
        <p:spPr bwMode="auto">
          <a:xfrm>
            <a:off x="1785601" y="6362968"/>
            <a:ext cx="2209205" cy="1440"/>
          </a:xfrm>
          <a:prstGeom prst="line">
            <a:avLst/>
          </a:prstGeom>
          <a:solidFill>
            <a:srgbClr val="00B8FF"/>
          </a:solidFill>
          <a:ln w="28575" cap="flat" cmpd="sng" algn="ctr">
            <a:solidFill>
              <a:srgbClr val="FFFF00"/>
            </a:solidFill>
            <a:prstDash val="solid"/>
            <a:round/>
            <a:headEnd type="none" w="med" len="med"/>
            <a:tailEnd type="none" w="med" len="med"/>
          </a:ln>
          <a:effectLst/>
        </p:spPr>
      </p:cxnSp>
      <p:grpSp>
        <p:nvGrpSpPr>
          <p:cNvPr id="240" name="Group 239">
            <a:extLst>
              <a:ext uri="{FF2B5EF4-FFF2-40B4-BE49-F238E27FC236}">
                <a16:creationId xmlns:a16="http://schemas.microsoft.com/office/drawing/2014/main" id="{BCA01033-D48B-4654-BC47-7992231023A8}"/>
              </a:ext>
            </a:extLst>
          </p:cNvPr>
          <p:cNvGrpSpPr/>
          <p:nvPr/>
        </p:nvGrpSpPr>
        <p:grpSpPr>
          <a:xfrm>
            <a:off x="1370649" y="5884911"/>
            <a:ext cx="365760" cy="388080"/>
            <a:chOff x="2266032" y="832238"/>
            <a:chExt cx="365760" cy="388080"/>
          </a:xfrm>
        </p:grpSpPr>
        <p:pic>
          <p:nvPicPr>
            <p:cNvPr id="241" name="Picture 7" descr="MCDD01775_0000[1]">
              <a:extLst>
                <a:ext uri="{FF2B5EF4-FFF2-40B4-BE49-F238E27FC236}">
                  <a16:creationId xmlns:a16="http://schemas.microsoft.com/office/drawing/2014/main" id="{BE28D839-0953-4857-A438-4ABE0FF04A9C}"/>
                </a:ext>
              </a:extLst>
            </p:cNvPr>
            <p:cNvPicPr>
              <a:picLocks noChangeAspect="1" noChangeArrowheads="1"/>
            </p:cNvPicPr>
            <p:nvPr/>
          </p:nvPicPr>
          <p:blipFill>
            <a:blip r:embed="rId6"/>
            <a:srcRect/>
            <a:stretch>
              <a:fillRect/>
            </a:stretch>
          </p:blipFill>
          <p:spPr bwMode="auto">
            <a:xfrm>
              <a:off x="2266032" y="854558"/>
              <a:ext cx="365760" cy="365760"/>
            </a:xfrm>
            <a:prstGeom prst="rect">
              <a:avLst/>
            </a:prstGeom>
            <a:noFill/>
          </p:spPr>
        </p:pic>
        <p:sp>
          <p:nvSpPr>
            <p:cNvPr id="242" name="Text Box 23">
              <a:extLst>
                <a:ext uri="{FF2B5EF4-FFF2-40B4-BE49-F238E27FC236}">
                  <a16:creationId xmlns:a16="http://schemas.microsoft.com/office/drawing/2014/main" id="{C096CA23-7FBF-4818-9018-3F3E6970C740}"/>
                </a:ext>
              </a:extLst>
            </p:cNvPr>
            <p:cNvSpPr txBox="1">
              <a:spLocks noChangeArrowheads="1"/>
            </p:cNvSpPr>
            <p:nvPr/>
          </p:nvSpPr>
          <p:spPr bwMode="auto">
            <a:xfrm>
              <a:off x="2304128" y="832238"/>
              <a:ext cx="3111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u</a:t>
              </a:r>
            </a:p>
          </p:txBody>
        </p:sp>
      </p:grpSp>
      <p:grpSp>
        <p:nvGrpSpPr>
          <p:cNvPr id="243" name="Group 242">
            <a:extLst>
              <a:ext uri="{FF2B5EF4-FFF2-40B4-BE49-F238E27FC236}">
                <a16:creationId xmlns:a16="http://schemas.microsoft.com/office/drawing/2014/main" id="{45DFA91C-13CF-4D96-889F-1338E0523399}"/>
              </a:ext>
            </a:extLst>
          </p:cNvPr>
          <p:cNvGrpSpPr/>
          <p:nvPr/>
        </p:nvGrpSpPr>
        <p:grpSpPr>
          <a:xfrm>
            <a:off x="4100537" y="5874227"/>
            <a:ext cx="365760" cy="388080"/>
            <a:chOff x="2266032" y="832238"/>
            <a:chExt cx="365760" cy="388080"/>
          </a:xfrm>
        </p:grpSpPr>
        <p:pic>
          <p:nvPicPr>
            <p:cNvPr id="244" name="Picture 7" descr="MCDD01775_0000[1]">
              <a:extLst>
                <a:ext uri="{FF2B5EF4-FFF2-40B4-BE49-F238E27FC236}">
                  <a16:creationId xmlns:a16="http://schemas.microsoft.com/office/drawing/2014/main" id="{6AFC0C3C-B112-461D-B091-58327D27EF17}"/>
                </a:ext>
              </a:extLst>
            </p:cNvPr>
            <p:cNvPicPr>
              <a:picLocks noChangeAspect="1" noChangeArrowheads="1"/>
            </p:cNvPicPr>
            <p:nvPr/>
          </p:nvPicPr>
          <p:blipFill>
            <a:blip r:embed="rId6"/>
            <a:srcRect/>
            <a:stretch>
              <a:fillRect/>
            </a:stretch>
          </p:blipFill>
          <p:spPr bwMode="auto">
            <a:xfrm>
              <a:off x="2266032" y="854558"/>
              <a:ext cx="365760" cy="365760"/>
            </a:xfrm>
            <a:prstGeom prst="rect">
              <a:avLst/>
            </a:prstGeom>
            <a:noFill/>
          </p:spPr>
        </p:pic>
        <p:sp>
          <p:nvSpPr>
            <p:cNvPr id="245" name="Text Box 23">
              <a:extLst>
                <a:ext uri="{FF2B5EF4-FFF2-40B4-BE49-F238E27FC236}">
                  <a16:creationId xmlns:a16="http://schemas.microsoft.com/office/drawing/2014/main" id="{DB20F6D5-139A-43EF-B7D2-715430C099E8}"/>
                </a:ext>
              </a:extLst>
            </p:cNvPr>
            <p:cNvSpPr txBox="1">
              <a:spLocks noChangeArrowheads="1"/>
            </p:cNvSpPr>
            <p:nvPr/>
          </p:nvSpPr>
          <p:spPr bwMode="auto">
            <a:xfrm>
              <a:off x="2304128" y="832238"/>
              <a:ext cx="3111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u</a:t>
              </a:r>
            </a:p>
          </p:txBody>
        </p:sp>
      </p:grpSp>
      <p:grpSp>
        <p:nvGrpSpPr>
          <p:cNvPr id="246" name="Group 245">
            <a:extLst>
              <a:ext uri="{FF2B5EF4-FFF2-40B4-BE49-F238E27FC236}">
                <a16:creationId xmlns:a16="http://schemas.microsoft.com/office/drawing/2014/main" id="{1E13BA65-59FC-4C1C-B57E-D0CB3A837F9C}"/>
              </a:ext>
            </a:extLst>
          </p:cNvPr>
          <p:cNvGrpSpPr/>
          <p:nvPr/>
        </p:nvGrpSpPr>
        <p:grpSpPr>
          <a:xfrm>
            <a:off x="1378906" y="6165695"/>
            <a:ext cx="365760" cy="394545"/>
            <a:chOff x="1389824" y="1646360"/>
            <a:chExt cx="365760" cy="394545"/>
          </a:xfrm>
        </p:grpSpPr>
        <p:pic>
          <p:nvPicPr>
            <p:cNvPr id="247" name="Picture 10" descr="MCDD01775_0000[1]">
              <a:extLst>
                <a:ext uri="{FF2B5EF4-FFF2-40B4-BE49-F238E27FC236}">
                  <a16:creationId xmlns:a16="http://schemas.microsoft.com/office/drawing/2014/main" id="{C1C6F205-1BF3-4A52-9BEB-100BF08AF1A9}"/>
                </a:ext>
              </a:extLst>
            </p:cNvPr>
            <p:cNvPicPr>
              <a:picLocks noChangeAspect="1" noChangeArrowheads="1"/>
            </p:cNvPicPr>
            <p:nvPr/>
          </p:nvPicPr>
          <p:blipFill>
            <a:blip r:embed="rId6"/>
            <a:srcRect/>
            <a:stretch>
              <a:fillRect/>
            </a:stretch>
          </p:blipFill>
          <p:spPr bwMode="auto">
            <a:xfrm>
              <a:off x="1389824" y="1675145"/>
              <a:ext cx="365760" cy="365760"/>
            </a:xfrm>
            <a:prstGeom prst="rect">
              <a:avLst/>
            </a:prstGeom>
            <a:noFill/>
          </p:spPr>
        </p:pic>
        <p:sp>
          <p:nvSpPr>
            <p:cNvPr id="248" name="Text Box 24">
              <a:extLst>
                <a:ext uri="{FF2B5EF4-FFF2-40B4-BE49-F238E27FC236}">
                  <a16:creationId xmlns:a16="http://schemas.microsoft.com/office/drawing/2014/main" id="{047A40FF-4DBE-4A03-857F-4C71308FF1C7}"/>
                </a:ext>
              </a:extLst>
            </p:cNvPr>
            <p:cNvSpPr txBox="1">
              <a:spLocks noChangeArrowheads="1"/>
            </p:cNvSpPr>
            <p:nvPr/>
          </p:nvSpPr>
          <p:spPr bwMode="auto">
            <a:xfrm>
              <a:off x="1407553" y="1646360"/>
              <a:ext cx="3111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d</a:t>
              </a:r>
            </a:p>
          </p:txBody>
        </p:sp>
      </p:grpSp>
      <p:grpSp>
        <p:nvGrpSpPr>
          <p:cNvPr id="249" name="Group 248">
            <a:extLst>
              <a:ext uri="{FF2B5EF4-FFF2-40B4-BE49-F238E27FC236}">
                <a16:creationId xmlns:a16="http://schemas.microsoft.com/office/drawing/2014/main" id="{BC4A07A3-120F-4393-9833-57AE5AED4F03}"/>
              </a:ext>
            </a:extLst>
          </p:cNvPr>
          <p:cNvGrpSpPr/>
          <p:nvPr/>
        </p:nvGrpSpPr>
        <p:grpSpPr>
          <a:xfrm>
            <a:off x="4100537" y="6180087"/>
            <a:ext cx="365760" cy="394545"/>
            <a:chOff x="1389824" y="1646360"/>
            <a:chExt cx="365760" cy="394545"/>
          </a:xfrm>
        </p:grpSpPr>
        <p:pic>
          <p:nvPicPr>
            <p:cNvPr id="250" name="Picture 10" descr="MCDD01775_0000[1]">
              <a:extLst>
                <a:ext uri="{FF2B5EF4-FFF2-40B4-BE49-F238E27FC236}">
                  <a16:creationId xmlns:a16="http://schemas.microsoft.com/office/drawing/2014/main" id="{ECE6EDD0-7823-4F65-80E9-50CD2067A568}"/>
                </a:ext>
              </a:extLst>
            </p:cNvPr>
            <p:cNvPicPr>
              <a:picLocks noChangeAspect="1" noChangeArrowheads="1"/>
            </p:cNvPicPr>
            <p:nvPr/>
          </p:nvPicPr>
          <p:blipFill>
            <a:blip r:embed="rId6"/>
            <a:srcRect/>
            <a:stretch>
              <a:fillRect/>
            </a:stretch>
          </p:blipFill>
          <p:spPr bwMode="auto">
            <a:xfrm>
              <a:off x="1389824" y="1675145"/>
              <a:ext cx="365760" cy="365760"/>
            </a:xfrm>
            <a:prstGeom prst="rect">
              <a:avLst/>
            </a:prstGeom>
            <a:noFill/>
          </p:spPr>
        </p:pic>
        <p:sp>
          <p:nvSpPr>
            <p:cNvPr id="251" name="Text Box 24">
              <a:extLst>
                <a:ext uri="{FF2B5EF4-FFF2-40B4-BE49-F238E27FC236}">
                  <a16:creationId xmlns:a16="http://schemas.microsoft.com/office/drawing/2014/main" id="{B888F9C5-0B8F-44F7-B583-82B5F8D037E2}"/>
                </a:ext>
              </a:extLst>
            </p:cNvPr>
            <p:cNvSpPr txBox="1">
              <a:spLocks noChangeArrowheads="1"/>
            </p:cNvSpPr>
            <p:nvPr/>
          </p:nvSpPr>
          <p:spPr bwMode="auto">
            <a:xfrm>
              <a:off x="1407553" y="1646360"/>
              <a:ext cx="3111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d</a:t>
              </a:r>
            </a:p>
          </p:txBody>
        </p:sp>
      </p:grpSp>
      <p:grpSp>
        <p:nvGrpSpPr>
          <p:cNvPr id="252" name="Group 251">
            <a:extLst>
              <a:ext uri="{FF2B5EF4-FFF2-40B4-BE49-F238E27FC236}">
                <a16:creationId xmlns:a16="http://schemas.microsoft.com/office/drawing/2014/main" id="{1CAD01DB-1A9E-4088-A61E-5AA7CAA29FB1}"/>
              </a:ext>
            </a:extLst>
          </p:cNvPr>
          <p:cNvGrpSpPr/>
          <p:nvPr/>
        </p:nvGrpSpPr>
        <p:grpSpPr>
          <a:xfrm>
            <a:off x="4101178" y="5366051"/>
            <a:ext cx="365760" cy="388080"/>
            <a:chOff x="2266032" y="832238"/>
            <a:chExt cx="365760" cy="388080"/>
          </a:xfrm>
        </p:grpSpPr>
        <p:pic>
          <p:nvPicPr>
            <p:cNvPr id="253" name="Picture 7" descr="MCDD01775_0000[1]">
              <a:extLst>
                <a:ext uri="{FF2B5EF4-FFF2-40B4-BE49-F238E27FC236}">
                  <a16:creationId xmlns:a16="http://schemas.microsoft.com/office/drawing/2014/main" id="{92D57058-2C00-45ED-A610-54521CCE6E75}"/>
                </a:ext>
              </a:extLst>
            </p:cNvPr>
            <p:cNvPicPr>
              <a:picLocks noChangeAspect="1" noChangeArrowheads="1"/>
            </p:cNvPicPr>
            <p:nvPr/>
          </p:nvPicPr>
          <p:blipFill>
            <a:blip r:embed="rId6"/>
            <a:srcRect/>
            <a:stretch>
              <a:fillRect/>
            </a:stretch>
          </p:blipFill>
          <p:spPr bwMode="auto">
            <a:xfrm>
              <a:off x="2266032" y="854558"/>
              <a:ext cx="365760" cy="365760"/>
            </a:xfrm>
            <a:prstGeom prst="rect">
              <a:avLst/>
            </a:prstGeom>
            <a:noFill/>
          </p:spPr>
        </p:pic>
        <p:sp>
          <p:nvSpPr>
            <p:cNvPr id="254" name="Text Box 23">
              <a:extLst>
                <a:ext uri="{FF2B5EF4-FFF2-40B4-BE49-F238E27FC236}">
                  <a16:creationId xmlns:a16="http://schemas.microsoft.com/office/drawing/2014/main" id="{24403E56-4D16-477C-8DBA-842C9B8080EC}"/>
                </a:ext>
              </a:extLst>
            </p:cNvPr>
            <p:cNvSpPr txBox="1">
              <a:spLocks noChangeArrowheads="1"/>
            </p:cNvSpPr>
            <p:nvPr/>
          </p:nvSpPr>
          <p:spPr bwMode="auto">
            <a:xfrm>
              <a:off x="2304128" y="832238"/>
              <a:ext cx="3111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u</a:t>
              </a:r>
            </a:p>
          </p:txBody>
        </p:sp>
      </p:grpSp>
      <p:grpSp>
        <p:nvGrpSpPr>
          <p:cNvPr id="255" name="Group 254">
            <a:extLst>
              <a:ext uri="{FF2B5EF4-FFF2-40B4-BE49-F238E27FC236}">
                <a16:creationId xmlns:a16="http://schemas.microsoft.com/office/drawing/2014/main" id="{EF3F50A2-D8DD-4FA6-B3C4-A9F9DCD59F10}"/>
              </a:ext>
            </a:extLst>
          </p:cNvPr>
          <p:cNvGrpSpPr/>
          <p:nvPr/>
        </p:nvGrpSpPr>
        <p:grpSpPr>
          <a:xfrm rot="19950613">
            <a:off x="2679009" y="5088202"/>
            <a:ext cx="1376486" cy="256954"/>
            <a:chOff x="7075539" y="5666451"/>
            <a:chExt cx="1344868" cy="483503"/>
          </a:xfrm>
        </p:grpSpPr>
        <p:sp>
          <p:nvSpPr>
            <p:cNvPr id="257" name="Arc 202">
              <a:extLst>
                <a:ext uri="{FF2B5EF4-FFF2-40B4-BE49-F238E27FC236}">
                  <a16:creationId xmlns:a16="http://schemas.microsoft.com/office/drawing/2014/main" id="{3C8F97F1-8E08-4A17-B9CB-E414A17CE074}"/>
                </a:ext>
              </a:extLst>
            </p:cNvPr>
            <p:cNvSpPr>
              <a:spLocks/>
            </p:cNvSpPr>
            <p:nvPr/>
          </p:nvSpPr>
          <p:spPr bwMode="auto">
            <a:xfrm>
              <a:off x="7075539" y="5668572"/>
              <a:ext cx="193580" cy="254475"/>
            </a:xfrm>
            <a:custGeom>
              <a:avLst/>
              <a:gdLst>
                <a:gd name="T0" fmla="*/ 0 w 43200"/>
                <a:gd name="T1" fmla="*/ 120 h 23302"/>
                <a:gd name="T2" fmla="*/ 114 w 43200"/>
                <a:gd name="T3" fmla="*/ 111 h 23302"/>
                <a:gd name="T4" fmla="*/ 57 w 43200"/>
                <a:gd name="T5" fmla="*/ 111 h 23302"/>
                <a:gd name="T6" fmla="*/ 0 60000 65536"/>
                <a:gd name="T7" fmla="*/ 0 60000 65536"/>
                <a:gd name="T8" fmla="*/ 0 60000 65536"/>
                <a:gd name="T9" fmla="*/ 0 w 43200"/>
                <a:gd name="T10" fmla="*/ 0 h 23302"/>
                <a:gd name="T11" fmla="*/ 43200 w 43200"/>
                <a:gd name="T12" fmla="*/ 23302 h 23302"/>
              </a:gdLst>
              <a:ahLst/>
              <a:cxnLst>
                <a:cxn ang="T6">
                  <a:pos x="T0" y="T1"/>
                </a:cxn>
                <a:cxn ang="T7">
                  <a:pos x="T2" y="T3"/>
                </a:cxn>
                <a:cxn ang="T8">
                  <a:pos x="T4" y="T5"/>
                </a:cxn>
              </a:cxnLst>
              <a:rect l="T9" t="T10" r="T11" b="T12"/>
              <a:pathLst>
                <a:path w="43200" h="23302" fill="none" extrusionOk="0">
                  <a:moveTo>
                    <a:pt x="67" y="23301"/>
                  </a:moveTo>
                  <a:cubicBezTo>
                    <a:pt x="22" y="22735"/>
                    <a:pt x="0" y="22167"/>
                    <a:pt x="0" y="21600"/>
                  </a:cubicBezTo>
                  <a:cubicBezTo>
                    <a:pt x="0" y="9670"/>
                    <a:pt x="9670" y="0"/>
                    <a:pt x="21600" y="0"/>
                  </a:cubicBezTo>
                  <a:cubicBezTo>
                    <a:pt x="33529" y="-1"/>
                    <a:pt x="43199" y="9670"/>
                    <a:pt x="43200" y="21599"/>
                  </a:cubicBezTo>
                </a:path>
                <a:path w="43200" h="23302" stroke="0" extrusionOk="0">
                  <a:moveTo>
                    <a:pt x="67" y="23301"/>
                  </a:moveTo>
                  <a:cubicBezTo>
                    <a:pt x="22" y="22735"/>
                    <a:pt x="0" y="22167"/>
                    <a:pt x="0" y="21600"/>
                  </a:cubicBezTo>
                  <a:cubicBezTo>
                    <a:pt x="0" y="9670"/>
                    <a:pt x="9670" y="0"/>
                    <a:pt x="21600" y="0"/>
                  </a:cubicBezTo>
                  <a:cubicBezTo>
                    <a:pt x="33529" y="-1"/>
                    <a:pt x="43199" y="9670"/>
                    <a:pt x="43200" y="21599"/>
                  </a:cubicBezTo>
                  <a:lnTo>
                    <a:pt x="21600" y="21600"/>
                  </a:lnTo>
                  <a:close/>
                </a:path>
              </a:pathLst>
            </a:custGeom>
            <a:noFill/>
            <a:ln w="28575">
              <a:solidFill>
                <a:srgbClr val="FFFF00"/>
              </a:solidFill>
              <a:prstDash val="sysDot"/>
              <a:round/>
              <a:headEnd/>
              <a:tailEnd/>
            </a:ln>
          </p:spPr>
          <p:txBody>
            <a:bodyPr wrap="none" anchor="ctr"/>
            <a:lstStyle/>
            <a:p>
              <a:endParaRPr lang="en-US">
                <a:solidFill>
                  <a:srgbClr val="FFFF00"/>
                </a:solidFill>
                <a:highlight>
                  <a:srgbClr val="FFFF00"/>
                </a:highlight>
              </a:endParaRPr>
            </a:p>
          </p:txBody>
        </p:sp>
        <p:sp>
          <p:nvSpPr>
            <p:cNvPr id="258" name="Arc 204">
              <a:extLst>
                <a:ext uri="{FF2B5EF4-FFF2-40B4-BE49-F238E27FC236}">
                  <a16:creationId xmlns:a16="http://schemas.microsoft.com/office/drawing/2014/main" id="{2ADB6B27-D3F5-4162-8270-D2C73F997093}"/>
                </a:ext>
              </a:extLst>
            </p:cNvPr>
            <p:cNvSpPr>
              <a:spLocks/>
            </p:cNvSpPr>
            <p:nvPr/>
          </p:nvSpPr>
          <p:spPr bwMode="auto">
            <a:xfrm flipV="1">
              <a:off x="7262326" y="5895479"/>
              <a:ext cx="193580" cy="254475"/>
            </a:xfrm>
            <a:custGeom>
              <a:avLst/>
              <a:gdLst>
                <a:gd name="T0" fmla="*/ 0 w 43200"/>
                <a:gd name="T1" fmla="*/ 120 h 23302"/>
                <a:gd name="T2" fmla="*/ 114 w 43200"/>
                <a:gd name="T3" fmla="*/ 111 h 23302"/>
                <a:gd name="T4" fmla="*/ 57 w 43200"/>
                <a:gd name="T5" fmla="*/ 111 h 23302"/>
                <a:gd name="T6" fmla="*/ 0 60000 65536"/>
                <a:gd name="T7" fmla="*/ 0 60000 65536"/>
                <a:gd name="T8" fmla="*/ 0 60000 65536"/>
                <a:gd name="T9" fmla="*/ 0 w 43200"/>
                <a:gd name="T10" fmla="*/ 0 h 23302"/>
                <a:gd name="T11" fmla="*/ 43200 w 43200"/>
                <a:gd name="T12" fmla="*/ 23302 h 23302"/>
              </a:gdLst>
              <a:ahLst/>
              <a:cxnLst>
                <a:cxn ang="T6">
                  <a:pos x="T0" y="T1"/>
                </a:cxn>
                <a:cxn ang="T7">
                  <a:pos x="T2" y="T3"/>
                </a:cxn>
                <a:cxn ang="T8">
                  <a:pos x="T4" y="T5"/>
                </a:cxn>
              </a:cxnLst>
              <a:rect l="T9" t="T10" r="T11" b="T12"/>
              <a:pathLst>
                <a:path w="43200" h="23302" fill="none" extrusionOk="0">
                  <a:moveTo>
                    <a:pt x="67" y="23301"/>
                  </a:moveTo>
                  <a:cubicBezTo>
                    <a:pt x="22" y="22735"/>
                    <a:pt x="0" y="22167"/>
                    <a:pt x="0" y="21600"/>
                  </a:cubicBezTo>
                  <a:cubicBezTo>
                    <a:pt x="0" y="9670"/>
                    <a:pt x="9670" y="0"/>
                    <a:pt x="21600" y="0"/>
                  </a:cubicBezTo>
                  <a:cubicBezTo>
                    <a:pt x="33529" y="-1"/>
                    <a:pt x="43199" y="9670"/>
                    <a:pt x="43200" y="21599"/>
                  </a:cubicBezTo>
                </a:path>
                <a:path w="43200" h="23302" stroke="0" extrusionOk="0">
                  <a:moveTo>
                    <a:pt x="67" y="23301"/>
                  </a:moveTo>
                  <a:cubicBezTo>
                    <a:pt x="22" y="22735"/>
                    <a:pt x="0" y="22167"/>
                    <a:pt x="0" y="21600"/>
                  </a:cubicBezTo>
                  <a:cubicBezTo>
                    <a:pt x="0" y="9670"/>
                    <a:pt x="9670" y="0"/>
                    <a:pt x="21600" y="0"/>
                  </a:cubicBezTo>
                  <a:cubicBezTo>
                    <a:pt x="33529" y="-1"/>
                    <a:pt x="43199" y="9670"/>
                    <a:pt x="43200" y="21599"/>
                  </a:cubicBezTo>
                  <a:lnTo>
                    <a:pt x="21600" y="21600"/>
                  </a:lnTo>
                  <a:close/>
                </a:path>
              </a:pathLst>
            </a:custGeom>
            <a:noFill/>
            <a:ln w="28575">
              <a:solidFill>
                <a:srgbClr val="FFFF00"/>
              </a:solidFill>
              <a:prstDash val="sysDot"/>
              <a:round/>
              <a:headEnd/>
              <a:tailEnd/>
            </a:ln>
          </p:spPr>
          <p:txBody>
            <a:bodyPr wrap="none" anchor="ctr"/>
            <a:lstStyle/>
            <a:p>
              <a:endParaRPr lang="en-US">
                <a:solidFill>
                  <a:srgbClr val="FFFF00"/>
                </a:solidFill>
                <a:highlight>
                  <a:srgbClr val="FFFF00"/>
                </a:highlight>
              </a:endParaRPr>
            </a:p>
          </p:txBody>
        </p:sp>
        <p:sp>
          <p:nvSpPr>
            <p:cNvPr id="259" name="Arc 205">
              <a:extLst>
                <a:ext uri="{FF2B5EF4-FFF2-40B4-BE49-F238E27FC236}">
                  <a16:creationId xmlns:a16="http://schemas.microsoft.com/office/drawing/2014/main" id="{190508E3-8320-4A8F-951C-E634B8E7F665}"/>
                </a:ext>
              </a:extLst>
            </p:cNvPr>
            <p:cNvSpPr>
              <a:spLocks/>
            </p:cNvSpPr>
            <p:nvPr/>
          </p:nvSpPr>
          <p:spPr bwMode="auto">
            <a:xfrm>
              <a:off x="7455906" y="5668572"/>
              <a:ext cx="193580" cy="254475"/>
            </a:xfrm>
            <a:custGeom>
              <a:avLst/>
              <a:gdLst>
                <a:gd name="T0" fmla="*/ 0 w 43200"/>
                <a:gd name="T1" fmla="*/ 120 h 23302"/>
                <a:gd name="T2" fmla="*/ 114 w 43200"/>
                <a:gd name="T3" fmla="*/ 111 h 23302"/>
                <a:gd name="T4" fmla="*/ 57 w 43200"/>
                <a:gd name="T5" fmla="*/ 111 h 23302"/>
                <a:gd name="T6" fmla="*/ 0 60000 65536"/>
                <a:gd name="T7" fmla="*/ 0 60000 65536"/>
                <a:gd name="T8" fmla="*/ 0 60000 65536"/>
                <a:gd name="T9" fmla="*/ 0 w 43200"/>
                <a:gd name="T10" fmla="*/ 0 h 23302"/>
                <a:gd name="T11" fmla="*/ 43200 w 43200"/>
                <a:gd name="T12" fmla="*/ 23302 h 23302"/>
              </a:gdLst>
              <a:ahLst/>
              <a:cxnLst>
                <a:cxn ang="T6">
                  <a:pos x="T0" y="T1"/>
                </a:cxn>
                <a:cxn ang="T7">
                  <a:pos x="T2" y="T3"/>
                </a:cxn>
                <a:cxn ang="T8">
                  <a:pos x="T4" y="T5"/>
                </a:cxn>
              </a:cxnLst>
              <a:rect l="T9" t="T10" r="T11" b="T12"/>
              <a:pathLst>
                <a:path w="43200" h="23302" fill="none" extrusionOk="0">
                  <a:moveTo>
                    <a:pt x="67" y="23301"/>
                  </a:moveTo>
                  <a:cubicBezTo>
                    <a:pt x="22" y="22735"/>
                    <a:pt x="0" y="22167"/>
                    <a:pt x="0" y="21600"/>
                  </a:cubicBezTo>
                  <a:cubicBezTo>
                    <a:pt x="0" y="9670"/>
                    <a:pt x="9670" y="0"/>
                    <a:pt x="21600" y="0"/>
                  </a:cubicBezTo>
                  <a:cubicBezTo>
                    <a:pt x="33529" y="-1"/>
                    <a:pt x="43199" y="9670"/>
                    <a:pt x="43200" y="21599"/>
                  </a:cubicBezTo>
                </a:path>
                <a:path w="43200" h="23302" stroke="0" extrusionOk="0">
                  <a:moveTo>
                    <a:pt x="67" y="23301"/>
                  </a:moveTo>
                  <a:cubicBezTo>
                    <a:pt x="22" y="22735"/>
                    <a:pt x="0" y="22167"/>
                    <a:pt x="0" y="21600"/>
                  </a:cubicBezTo>
                  <a:cubicBezTo>
                    <a:pt x="0" y="9670"/>
                    <a:pt x="9670" y="0"/>
                    <a:pt x="21600" y="0"/>
                  </a:cubicBezTo>
                  <a:cubicBezTo>
                    <a:pt x="33529" y="-1"/>
                    <a:pt x="43199" y="9670"/>
                    <a:pt x="43200" y="21599"/>
                  </a:cubicBezTo>
                  <a:lnTo>
                    <a:pt x="21600" y="21600"/>
                  </a:lnTo>
                  <a:close/>
                </a:path>
              </a:pathLst>
            </a:custGeom>
            <a:noFill/>
            <a:ln w="28575">
              <a:solidFill>
                <a:srgbClr val="FFFF00"/>
              </a:solidFill>
              <a:prstDash val="sysDot"/>
              <a:round/>
              <a:headEnd/>
              <a:tailEnd/>
            </a:ln>
          </p:spPr>
          <p:txBody>
            <a:bodyPr wrap="none" anchor="ctr"/>
            <a:lstStyle/>
            <a:p>
              <a:endParaRPr lang="en-US">
                <a:solidFill>
                  <a:srgbClr val="FFFF00"/>
                </a:solidFill>
                <a:highlight>
                  <a:srgbClr val="FFFF00"/>
                </a:highlight>
              </a:endParaRPr>
            </a:p>
          </p:txBody>
        </p:sp>
        <p:sp>
          <p:nvSpPr>
            <p:cNvPr id="260" name="Arc 207">
              <a:extLst>
                <a:ext uri="{FF2B5EF4-FFF2-40B4-BE49-F238E27FC236}">
                  <a16:creationId xmlns:a16="http://schemas.microsoft.com/office/drawing/2014/main" id="{78D52692-1373-46DC-B800-B1F65F7A7499}"/>
                </a:ext>
              </a:extLst>
            </p:cNvPr>
            <p:cNvSpPr>
              <a:spLocks/>
            </p:cNvSpPr>
            <p:nvPr/>
          </p:nvSpPr>
          <p:spPr bwMode="auto">
            <a:xfrm flipV="1">
              <a:off x="7647787" y="5893358"/>
              <a:ext cx="193580" cy="254475"/>
            </a:xfrm>
            <a:custGeom>
              <a:avLst/>
              <a:gdLst>
                <a:gd name="T0" fmla="*/ 0 w 43200"/>
                <a:gd name="T1" fmla="*/ 120 h 23302"/>
                <a:gd name="T2" fmla="*/ 114 w 43200"/>
                <a:gd name="T3" fmla="*/ 111 h 23302"/>
                <a:gd name="T4" fmla="*/ 57 w 43200"/>
                <a:gd name="T5" fmla="*/ 111 h 23302"/>
                <a:gd name="T6" fmla="*/ 0 60000 65536"/>
                <a:gd name="T7" fmla="*/ 0 60000 65536"/>
                <a:gd name="T8" fmla="*/ 0 60000 65536"/>
                <a:gd name="T9" fmla="*/ 0 w 43200"/>
                <a:gd name="T10" fmla="*/ 0 h 23302"/>
                <a:gd name="T11" fmla="*/ 43200 w 43200"/>
                <a:gd name="T12" fmla="*/ 23302 h 23302"/>
              </a:gdLst>
              <a:ahLst/>
              <a:cxnLst>
                <a:cxn ang="T6">
                  <a:pos x="T0" y="T1"/>
                </a:cxn>
                <a:cxn ang="T7">
                  <a:pos x="T2" y="T3"/>
                </a:cxn>
                <a:cxn ang="T8">
                  <a:pos x="T4" y="T5"/>
                </a:cxn>
              </a:cxnLst>
              <a:rect l="T9" t="T10" r="T11" b="T12"/>
              <a:pathLst>
                <a:path w="43200" h="23302" fill="none" extrusionOk="0">
                  <a:moveTo>
                    <a:pt x="67" y="23301"/>
                  </a:moveTo>
                  <a:cubicBezTo>
                    <a:pt x="22" y="22735"/>
                    <a:pt x="0" y="22167"/>
                    <a:pt x="0" y="21600"/>
                  </a:cubicBezTo>
                  <a:cubicBezTo>
                    <a:pt x="0" y="9670"/>
                    <a:pt x="9670" y="0"/>
                    <a:pt x="21600" y="0"/>
                  </a:cubicBezTo>
                  <a:cubicBezTo>
                    <a:pt x="33529" y="-1"/>
                    <a:pt x="43199" y="9670"/>
                    <a:pt x="43200" y="21599"/>
                  </a:cubicBezTo>
                </a:path>
                <a:path w="43200" h="23302" stroke="0" extrusionOk="0">
                  <a:moveTo>
                    <a:pt x="67" y="23301"/>
                  </a:moveTo>
                  <a:cubicBezTo>
                    <a:pt x="22" y="22735"/>
                    <a:pt x="0" y="22167"/>
                    <a:pt x="0" y="21600"/>
                  </a:cubicBezTo>
                  <a:cubicBezTo>
                    <a:pt x="0" y="9670"/>
                    <a:pt x="9670" y="0"/>
                    <a:pt x="21600" y="0"/>
                  </a:cubicBezTo>
                  <a:cubicBezTo>
                    <a:pt x="33529" y="-1"/>
                    <a:pt x="43199" y="9670"/>
                    <a:pt x="43200" y="21599"/>
                  </a:cubicBezTo>
                  <a:lnTo>
                    <a:pt x="21600" y="21600"/>
                  </a:lnTo>
                  <a:close/>
                </a:path>
              </a:pathLst>
            </a:custGeom>
            <a:noFill/>
            <a:ln w="28575">
              <a:solidFill>
                <a:srgbClr val="FFFF00"/>
              </a:solidFill>
              <a:prstDash val="sysDot"/>
              <a:round/>
              <a:headEnd/>
              <a:tailEnd/>
            </a:ln>
          </p:spPr>
          <p:txBody>
            <a:bodyPr wrap="none" anchor="ctr"/>
            <a:lstStyle/>
            <a:p>
              <a:endParaRPr lang="en-US">
                <a:solidFill>
                  <a:srgbClr val="FFFF00"/>
                </a:solidFill>
                <a:highlight>
                  <a:srgbClr val="FFFF00"/>
                </a:highlight>
              </a:endParaRPr>
            </a:p>
          </p:txBody>
        </p:sp>
        <p:sp>
          <p:nvSpPr>
            <p:cNvPr id="261" name="Arc 208">
              <a:extLst>
                <a:ext uri="{FF2B5EF4-FFF2-40B4-BE49-F238E27FC236}">
                  <a16:creationId xmlns:a16="http://schemas.microsoft.com/office/drawing/2014/main" id="{0E356B94-C567-4FF7-8F6F-C4AFE70554CC}"/>
                </a:ext>
              </a:extLst>
            </p:cNvPr>
            <p:cNvSpPr>
              <a:spLocks/>
            </p:cNvSpPr>
            <p:nvPr/>
          </p:nvSpPr>
          <p:spPr bwMode="auto">
            <a:xfrm>
              <a:off x="7841367" y="5666451"/>
              <a:ext cx="193580" cy="254475"/>
            </a:xfrm>
            <a:custGeom>
              <a:avLst/>
              <a:gdLst>
                <a:gd name="T0" fmla="*/ 0 w 43200"/>
                <a:gd name="T1" fmla="*/ 120 h 23302"/>
                <a:gd name="T2" fmla="*/ 114 w 43200"/>
                <a:gd name="T3" fmla="*/ 111 h 23302"/>
                <a:gd name="T4" fmla="*/ 57 w 43200"/>
                <a:gd name="T5" fmla="*/ 111 h 23302"/>
                <a:gd name="T6" fmla="*/ 0 60000 65536"/>
                <a:gd name="T7" fmla="*/ 0 60000 65536"/>
                <a:gd name="T8" fmla="*/ 0 60000 65536"/>
                <a:gd name="T9" fmla="*/ 0 w 43200"/>
                <a:gd name="T10" fmla="*/ 0 h 23302"/>
                <a:gd name="T11" fmla="*/ 43200 w 43200"/>
                <a:gd name="T12" fmla="*/ 23302 h 23302"/>
              </a:gdLst>
              <a:ahLst/>
              <a:cxnLst>
                <a:cxn ang="T6">
                  <a:pos x="T0" y="T1"/>
                </a:cxn>
                <a:cxn ang="T7">
                  <a:pos x="T2" y="T3"/>
                </a:cxn>
                <a:cxn ang="T8">
                  <a:pos x="T4" y="T5"/>
                </a:cxn>
              </a:cxnLst>
              <a:rect l="T9" t="T10" r="T11" b="T12"/>
              <a:pathLst>
                <a:path w="43200" h="23302" fill="none" extrusionOk="0">
                  <a:moveTo>
                    <a:pt x="67" y="23301"/>
                  </a:moveTo>
                  <a:cubicBezTo>
                    <a:pt x="22" y="22735"/>
                    <a:pt x="0" y="22167"/>
                    <a:pt x="0" y="21600"/>
                  </a:cubicBezTo>
                  <a:cubicBezTo>
                    <a:pt x="0" y="9670"/>
                    <a:pt x="9670" y="0"/>
                    <a:pt x="21600" y="0"/>
                  </a:cubicBezTo>
                  <a:cubicBezTo>
                    <a:pt x="33529" y="-1"/>
                    <a:pt x="43199" y="9670"/>
                    <a:pt x="43200" y="21599"/>
                  </a:cubicBezTo>
                </a:path>
                <a:path w="43200" h="23302" stroke="0" extrusionOk="0">
                  <a:moveTo>
                    <a:pt x="67" y="23301"/>
                  </a:moveTo>
                  <a:cubicBezTo>
                    <a:pt x="22" y="22735"/>
                    <a:pt x="0" y="22167"/>
                    <a:pt x="0" y="21600"/>
                  </a:cubicBezTo>
                  <a:cubicBezTo>
                    <a:pt x="0" y="9670"/>
                    <a:pt x="9670" y="0"/>
                    <a:pt x="21600" y="0"/>
                  </a:cubicBezTo>
                  <a:cubicBezTo>
                    <a:pt x="33529" y="-1"/>
                    <a:pt x="43199" y="9670"/>
                    <a:pt x="43200" y="21599"/>
                  </a:cubicBezTo>
                  <a:lnTo>
                    <a:pt x="21600" y="21600"/>
                  </a:lnTo>
                  <a:close/>
                </a:path>
              </a:pathLst>
            </a:custGeom>
            <a:noFill/>
            <a:ln w="28575">
              <a:solidFill>
                <a:srgbClr val="FFFF00"/>
              </a:solidFill>
              <a:prstDash val="sysDot"/>
              <a:round/>
              <a:headEnd/>
              <a:tailEnd/>
            </a:ln>
          </p:spPr>
          <p:txBody>
            <a:bodyPr wrap="none" anchor="ctr"/>
            <a:lstStyle/>
            <a:p>
              <a:endParaRPr lang="en-US">
                <a:solidFill>
                  <a:srgbClr val="FFFF00"/>
                </a:solidFill>
                <a:highlight>
                  <a:srgbClr val="FFFF00"/>
                </a:highlight>
              </a:endParaRPr>
            </a:p>
          </p:txBody>
        </p:sp>
        <p:sp>
          <p:nvSpPr>
            <p:cNvPr id="262" name="Arc 210">
              <a:extLst>
                <a:ext uri="{FF2B5EF4-FFF2-40B4-BE49-F238E27FC236}">
                  <a16:creationId xmlns:a16="http://schemas.microsoft.com/office/drawing/2014/main" id="{549D771E-B1BB-4093-8CE2-C145C9308405}"/>
                </a:ext>
              </a:extLst>
            </p:cNvPr>
            <p:cNvSpPr>
              <a:spLocks/>
            </p:cNvSpPr>
            <p:nvPr/>
          </p:nvSpPr>
          <p:spPr bwMode="auto">
            <a:xfrm flipV="1">
              <a:off x="8033247" y="5893358"/>
              <a:ext cx="193580" cy="254475"/>
            </a:xfrm>
            <a:custGeom>
              <a:avLst/>
              <a:gdLst>
                <a:gd name="T0" fmla="*/ 0 w 43200"/>
                <a:gd name="T1" fmla="*/ 120 h 23302"/>
                <a:gd name="T2" fmla="*/ 114 w 43200"/>
                <a:gd name="T3" fmla="*/ 111 h 23302"/>
                <a:gd name="T4" fmla="*/ 57 w 43200"/>
                <a:gd name="T5" fmla="*/ 111 h 23302"/>
                <a:gd name="T6" fmla="*/ 0 60000 65536"/>
                <a:gd name="T7" fmla="*/ 0 60000 65536"/>
                <a:gd name="T8" fmla="*/ 0 60000 65536"/>
                <a:gd name="T9" fmla="*/ 0 w 43200"/>
                <a:gd name="T10" fmla="*/ 0 h 23302"/>
                <a:gd name="T11" fmla="*/ 43200 w 43200"/>
                <a:gd name="T12" fmla="*/ 23302 h 23302"/>
              </a:gdLst>
              <a:ahLst/>
              <a:cxnLst>
                <a:cxn ang="T6">
                  <a:pos x="T0" y="T1"/>
                </a:cxn>
                <a:cxn ang="T7">
                  <a:pos x="T2" y="T3"/>
                </a:cxn>
                <a:cxn ang="T8">
                  <a:pos x="T4" y="T5"/>
                </a:cxn>
              </a:cxnLst>
              <a:rect l="T9" t="T10" r="T11" b="T12"/>
              <a:pathLst>
                <a:path w="43200" h="23302" fill="none" extrusionOk="0">
                  <a:moveTo>
                    <a:pt x="67" y="23301"/>
                  </a:moveTo>
                  <a:cubicBezTo>
                    <a:pt x="22" y="22735"/>
                    <a:pt x="0" y="22167"/>
                    <a:pt x="0" y="21600"/>
                  </a:cubicBezTo>
                  <a:cubicBezTo>
                    <a:pt x="0" y="9670"/>
                    <a:pt x="9670" y="0"/>
                    <a:pt x="21600" y="0"/>
                  </a:cubicBezTo>
                  <a:cubicBezTo>
                    <a:pt x="33529" y="-1"/>
                    <a:pt x="43199" y="9670"/>
                    <a:pt x="43200" y="21599"/>
                  </a:cubicBezTo>
                </a:path>
                <a:path w="43200" h="23302" stroke="0" extrusionOk="0">
                  <a:moveTo>
                    <a:pt x="67" y="23301"/>
                  </a:moveTo>
                  <a:cubicBezTo>
                    <a:pt x="22" y="22735"/>
                    <a:pt x="0" y="22167"/>
                    <a:pt x="0" y="21600"/>
                  </a:cubicBezTo>
                  <a:cubicBezTo>
                    <a:pt x="0" y="9670"/>
                    <a:pt x="9670" y="0"/>
                    <a:pt x="21600" y="0"/>
                  </a:cubicBezTo>
                  <a:cubicBezTo>
                    <a:pt x="33529" y="-1"/>
                    <a:pt x="43199" y="9670"/>
                    <a:pt x="43200" y="21599"/>
                  </a:cubicBezTo>
                  <a:lnTo>
                    <a:pt x="21600" y="21600"/>
                  </a:lnTo>
                  <a:close/>
                </a:path>
              </a:pathLst>
            </a:custGeom>
            <a:noFill/>
            <a:ln w="28575">
              <a:solidFill>
                <a:srgbClr val="FFFF00"/>
              </a:solidFill>
              <a:prstDash val="sysDot"/>
              <a:round/>
              <a:headEnd/>
              <a:tailEnd/>
            </a:ln>
          </p:spPr>
          <p:txBody>
            <a:bodyPr wrap="none" anchor="ctr"/>
            <a:lstStyle/>
            <a:p>
              <a:endParaRPr lang="en-US">
                <a:solidFill>
                  <a:srgbClr val="FFFF00"/>
                </a:solidFill>
                <a:highlight>
                  <a:srgbClr val="FFFF00"/>
                </a:highlight>
              </a:endParaRPr>
            </a:p>
          </p:txBody>
        </p:sp>
        <p:sp>
          <p:nvSpPr>
            <p:cNvPr id="263" name="Arc 211">
              <a:extLst>
                <a:ext uri="{FF2B5EF4-FFF2-40B4-BE49-F238E27FC236}">
                  <a16:creationId xmlns:a16="http://schemas.microsoft.com/office/drawing/2014/main" id="{0F8F9816-3777-4ADE-BB1C-BD72B19329A2}"/>
                </a:ext>
              </a:extLst>
            </p:cNvPr>
            <p:cNvSpPr>
              <a:spLocks/>
            </p:cNvSpPr>
            <p:nvPr/>
          </p:nvSpPr>
          <p:spPr bwMode="auto">
            <a:xfrm>
              <a:off x="8226827" y="5666451"/>
              <a:ext cx="193580" cy="254475"/>
            </a:xfrm>
            <a:custGeom>
              <a:avLst/>
              <a:gdLst>
                <a:gd name="T0" fmla="*/ 0 w 43200"/>
                <a:gd name="T1" fmla="*/ 120 h 23302"/>
                <a:gd name="T2" fmla="*/ 114 w 43200"/>
                <a:gd name="T3" fmla="*/ 111 h 23302"/>
                <a:gd name="T4" fmla="*/ 57 w 43200"/>
                <a:gd name="T5" fmla="*/ 111 h 23302"/>
                <a:gd name="T6" fmla="*/ 0 60000 65536"/>
                <a:gd name="T7" fmla="*/ 0 60000 65536"/>
                <a:gd name="T8" fmla="*/ 0 60000 65536"/>
                <a:gd name="T9" fmla="*/ 0 w 43200"/>
                <a:gd name="T10" fmla="*/ 0 h 23302"/>
                <a:gd name="T11" fmla="*/ 43200 w 43200"/>
                <a:gd name="T12" fmla="*/ 23302 h 23302"/>
              </a:gdLst>
              <a:ahLst/>
              <a:cxnLst>
                <a:cxn ang="T6">
                  <a:pos x="T0" y="T1"/>
                </a:cxn>
                <a:cxn ang="T7">
                  <a:pos x="T2" y="T3"/>
                </a:cxn>
                <a:cxn ang="T8">
                  <a:pos x="T4" y="T5"/>
                </a:cxn>
              </a:cxnLst>
              <a:rect l="T9" t="T10" r="T11" b="T12"/>
              <a:pathLst>
                <a:path w="43200" h="23302" fill="none" extrusionOk="0">
                  <a:moveTo>
                    <a:pt x="67" y="23301"/>
                  </a:moveTo>
                  <a:cubicBezTo>
                    <a:pt x="22" y="22735"/>
                    <a:pt x="0" y="22167"/>
                    <a:pt x="0" y="21600"/>
                  </a:cubicBezTo>
                  <a:cubicBezTo>
                    <a:pt x="0" y="9670"/>
                    <a:pt x="9670" y="0"/>
                    <a:pt x="21600" y="0"/>
                  </a:cubicBezTo>
                  <a:cubicBezTo>
                    <a:pt x="33529" y="-1"/>
                    <a:pt x="43199" y="9670"/>
                    <a:pt x="43200" y="21599"/>
                  </a:cubicBezTo>
                </a:path>
                <a:path w="43200" h="23302" stroke="0" extrusionOk="0">
                  <a:moveTo>
                    <a:pt x="67" y="23301"/>
                  </a:moveTo>
                  <a:cubicBezTo>
                    <a:pt x="22" y="22735"/>
                    <a:pt x="0" y="22167"/>
                    <a:pt x="0" y="21600"/>
                  </a:cubicBezTo>
                  <a:cubicBezTo>
                    <a:pt x="0" y="9670"/>
                    <a:pt x="9670" y="0"/>
                    <a:pt x="21600" y="0"/>
                  </a:cubicBezTo>
                  <a:cubicBezTo>
                    <a:pt x="33529" y="-1"/>
                    <a:pt x="43199" y="9670"/>
                    <a:pt x="43200" y="21599"/>
                  </a:cubicBezTo>
                  <a:lnTo>
                    <a:pt x="21600" y="21600"/>
                  </a:lnTo>
                  <a:close/>
                </a:path>
              </a:pathLst>
            </a:custGeom>
            <a:noFill/>
            <a:ln w="28575">
              <a:solidFill>
                <a:srgbClr val="FFFF00"/>
              </a:solidFill>
              <a:prstDash val="sysDot"/>
              <a:round/>
              <a:headEnd/>
              <a:tailEnd/>
            </a:ln>
          </p:spPr>
          <p:txBody>
            <a:bodyPr wrap="none" anchor="ctr"/>
            <a:lstStyle/>
            <a:p>
              <a:endParaRPr lang="en-US">
                <a:solidFill>
                  <a:srgbClr val="FFFF00"/>
                </a:solidFill>
                <a:highlight>
                  <a:srgbClr val="FFFF00"/>
                </a:highlight>
              </a:endParaRPr>
            </a:p>
          </p:txBody>
        </p:sp>
      </p:grpSp>
      <p:cxnSp>
        <p:nvCxnSpPr>
          <p:cNvPr id="264" name="Straight Connector 263">
            <a:extLst>
              <a:ext uri="{FF2B5EF4-FFF2-40B4-BE49-F238E27FC236}">
                <a16:creationId xmlns:a16="http://schemas.microsoft.com/office/drawing/2014/main" id="{AD11202E-876A-45F6-AB91-F518E4219328}"/>
              </a:ext>
            </a:extLst>
          </p:cNvPr>
          <p:cNvCxnSpPr>
            <a:cxnSpLocks/>
          </p:cNvCxnSpPr>
          <p:nvPr/>
        </p:nvCxnSpPr>
        <p:spPr bwMode="auto">
          <a:xfrm flipV="1">
            <a:off x="3978964" y="4848244"/>
            <a:ext cx="873713" cy="49311"/>
          </a:xfrm>
          <a:prstGeom prst="line">
            <a:avLst/>
          </a:prstGeom>
          <a:solidFill>
            <a:srgbClr val="00B8FF"/>
          </a:solidFill>
          <a:ln w="28575" cap="flat" cmpd="sng" algn="ctr">
            <a:solidFill>
              <a:srgbClr val="FFFF00"/>
            </a:solidFill>
            <a:prstDash val="solid"/>
            <a:round/>
            <a:headEnd type="none" w="med" len="med"/>
            <a:tailEnd type="none" w="med" len="med"/>
          </a:ln>
          <a:effectLst/>
        </p:spPr>
      </p:cxnSp>
      <p:cxnSp>
        <p:nvCxnSpPr>
          <p:cNvPr id="267" name="Straight Connector 266">
            <a:extLst>
              <a:ext uri="{FF2B5EF4-FFF2-40B4-BE49-F238E27FC236}">
                <a16:creationId xmlns:a16="http://schemas.microsoft.com/office/drawing/2014/main" id="{9085C913-3FDB-415C-A5BB-823E8D63A02C}"/>
              </a:ext>
            </a:extLst>
          </p:cNvPr>
          <p:cNvCxnSpPr>
            <a:cxnSpLocks/>
          </p:cNvCxnSpPr>
          <p:nvPr/>
        </p:nvCxnSpPr>
        <p:spPr bwMode="auto">
          <a:xfrm flipV="1">
            <a:off x="3988087" y="4191791"/>
            <a:ext cx="439728" cy="698463"/>
          </a:xfrm>
          <a:prstGeom prst="line">
            <a:avLst/>
          </a:prstGeom>
          <a:solidFill>
            <a:srgbClr val="00B8FF"/>
          </a:solidFill>
          <a:ln w="28575" cap="flat" cmpd="sng" algn="ctr">
            <a:solidFill>
              <a:srgbClr val="FFFF00"/>
            </a:solidFill>
            <a:prstDash val="solid"/>
            <a:round/>
            <a:headEnd type="none" w="med" len="med"/>
            <a:tailEnd type="none" w="med" len="med"/>
          </a:ln>
          <a:effectLst/>
        </p:spPr>
      </p:cxnSp>
      <p:cxnSp>
        <p:nvCxnSpPr>
          <p:cNvPr id="273" name="Straight Connector 272">
            <a:extLst>
              <a:ext uri="{FF2B5EF4-FFF2-40B4-BE49-F238E27FC236}">
                <a16:creationId xmlns:a16="http://schemas.microsoft.com/office/drawing/2014/main" id="{B601969F-9E3A-4F0E-B24B-381B00DFE130}"/>
              </a:ext>
            </a:extLst>
          </p:cNvPr>
          <p:cNvCxnSpPr/>
          <p:nvPr/>
        </p:nvCxnSpPr>
        <p:spPr bwMode="auto">
          <a:xfrm>
            <a:off x="1795136" y="5569936"/>
            <a:ext cx="2209205" cy="1440"/>
          </a:xfrm>
          <a:prstGeom prst="line">
            <a:avLst/>
          </a:prstGeom>
          <a:solidFill>
            <a:srgbClr val="00B8FF"/>
          </a:solidFill>
          <a:ln w="28575" cap="flat" cmpd="sng" algn="ctr">
            <a:solidFill>
              <a:srgbClr val="FFFF00"/>
            </a:solidFill>
            <a:prstDash val="solid"/>
            <a:round/>
            <a:headEnd type="none" w="med" len="med"/>
            <a:tailEnd type="none" w="med" len="med"/>
          </a:ln>
          <a:effectLst/>
        </p:spPr>
      </p:cxnSp>
      <p:grpSp>
        <p:nvGrpSpPr>
          <p:cNvPr id="275" name="Group 274">
            <a:extLst>
              <a:ext uri="{FF2B5EF4-FFF2-40B4-BE49-F238E27FC236}">
                <a16:creationId xmlns:a16="http://schemas.microsoft.com/office/drawing/2014/main" id="{7D56D23C-B194-4757-B773-376EEE622FA6}"/>
              </a:ext>
            </a:extLst>
          </p:cNvPr>
          <p:cNvGrpSpPr/>
          <p:nvPr/>
        </p:nvGrpSpPr>
        <p:grpSpPr>
          <a:xfrm>
            <a:off x="1382207" y="5354344"/>
            <a:ext cx="365760" cy="394545"/>
            <a:chOff x="1389824" y="1646360"/>
            <a:chExt cx="365760" cy="394545"/>
          </a:xfrm>
        </p:grpSpPr>
        <p:pic>
          <p:nvPicPr>
            <p:cNvPr id="276" name="Picture 10" descr="MCDD01775_0000[1]">
              <a:extLst>
                <a:ext uri="{FF2B5EF4-FFF2-40B4-BE49-F238E27FC236}">
                  <a16:creationId xmlns:a16="http://schemas.microsoft.com/office/drawing/2014/main" id="{3DF5929C-C080-4E70-97D0-E13336F33FDA}"/>
                </a:ext>
              </a:extLst>
            </p:cNvPr>
            <p:cNvPicPr>
              <a:picLocks noChangeAspect="1" noChangeArrowheads="1"/>
            </p:cNvPicPr>
            <p:nvPr/>
          </p:nvPicPr>
          <p:blipFill>
            <a:blip r:embed="rId6"/>
            <a:srcRect/>
            <a:stretch>
              <a:fillRect/>
            </a:stretch>
          </p:blipFill>
          <p:spPr bwMode="auto">
            <a:xfrm>
              <a:off x="1389824" y="1675145"/>
              <a:ext cx="365760" cy="365760"/>
            </a:xfrm>
            <a:prstGeom prst="rect">
              <a:avLst/>
            </a:prstGeom>
            <a:noFill/>
          </p:spPr>
        </p:pic>
        <p:sp>
          <p:nvSpPr>
            <p:cNvPr id="277" name="Text Box 24">
              <a:extLst>
                <a:ext uri="{FF2B5EF4-FFF2-40B4-BE49-F238E27FC236}">
                  <a16:creationId xmlns:a16="http://schemas.microsoft.com/office/drawing/2014/main" id="{4FFA1E20-B232-4C93-B1BF-1998ECFB4CB0}"/>
                </a:ext>
              </a:extLst>
            </p:cNvPr>
            <p:cNvSpPr txBox="1">
              <a:spLocks noChangeArrowheads="1"/>
            </p:cNvSpPr>
            <p:nvPr/>
          </p:nvSpPr>
          <p:spPr bwMode="auto">
            <a:xfrm>
              <a:off x="1407553" y="1646360"/>
              <a:ext cx="3111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990099"/>
                  </a:solidFill>
                  <a:effectLst/>
                  <a:uLnTx/>
                  <a:uFillTx/>
                </a:rPr>
                <a:t>d</a:t>
              </a:r>
            </a:p>
          </p:txBody>
        </p:sp>
      </p:grpSp>
      <p:grpSp>
        <p:nvGrpSpPr>
          <p:cNvPr id="278" name="Group 277">
            <a:extLst>
              <a:ext uri="{FF2B5EF4-FFF2-40B4-BE49-F238E27FC236}">
                <a16:creationId xmlns:a16="http://schemas.microsoft.com/office/drawing/2014/main" id="{EE69E3CC-98EE-4465-B3C4-8BF5086240FC}"/>
              </a:ext>
            </a:extLst>
          </p:cNvPr>
          <p:cNvGrpSpPr/>
          <p:nvPr/>
        </p:nvGrpSpPr>
        <p:grpSpPr>
          <a:xfrm>
            <a:off x="3081303" y="4692067"/>
            <a:ext cx="368812" cy="373770"/>
            <a:chOff x="5048840" y="2086273"/>
            <a:chExt cx="368812" cy="373770"/>
          </a:xfrm>
        </p:grpSpPr>
        <p:pic>
          <p:nvPicPr>
            <p:cNvPr id="279" name="Picture 18" descr="MCED00214_0000[2]">
              <a:extLst>
                <a:ext uri="{FF2B5EF4-FFF2-40B4-BE49-F238E27FC236}">
                  <a16:creationId xmlns:a16="http://schemas.microsoft.com/office/drawing/2014/main" id="{36545936-797C-4BC5-A579-45BCB6D02F54}"/>
                </a:ext>
              </a:extLst>
            </p:cNvPr>
            <p:cNvPicPr>
              <a:picLocks noChangeAspect="1" noChangeArrowheads="1"/>
            </p:cNvPicPr>
            <p:nvPr/>
          </p:nvPicPr>
          <p:blipFill>
            <a:blip r:embed="rId7"/>
            <a:srcRect/>
            <a:stretch>
              <a:fillRect/>
            </a:stretch>
          </p:blipFill>
          <p:spPr bwMode="auto">
            <a:xfrm>
              <a:off x="5048840" y="2094283"/>
              <a:ext cx="365760" cy="365760"/>
            </a:xfrm>
            <a:prstGeom prst="rect">
              <a:avLst/>
            </a:prstGeom>
            <a:noFill/>
          </p:spPr>
        </p:pic>
        <p:sp>
          <p:nvSpPr>
            <p:cNvPr id="280" name="Text Box 37">
              <a:extLst>
                <a:ext uri="{FF2B5EF4-FFF2-40B4-BE49-F238E27FC236}">
                  <a16:creationId xmlns:a16="http://schemas.microsoft.com/office/drawing/2014/main" id="{0155A2D6-D563-45DF-9805-90FB2C03F290}"/>
                </a:ext>
              </a:extLst>
            </p:cNvPr>
            <p:cNvSpPr txBox="1">
              <a:spLocks noChangeArrowheads="1"/>
            </p:cNvSpPr>
            <p:nvPr/>
          </p:nvSpPr>
          <p:spPr bwMode="auto">
            <a:xfrm>
              <a:off x="5051892" y="2086273"/>
              <a:ext cx="365760" cy="366713"/>
            </a:xfrm>
            <a:prstGeom prst="rect">
              <a:avLst/>
            </a:prstGeom>
            <a:noFill/>
            <a:ln w="38100" algn="ctr">
              <a:noFill/>
              <a:miter lim="800000"/>
              <a:headEnd/>
              <a:tailEnd/>
            </a:ln>
            <a:effec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6600"/>
                  </a:solidFill>
                  <a:effectLst/>
                  <a:uLnTx/>
                  <a:uFillTx/>
                  <a:sym typeface="Symbol" pitchFamily="18" charset="2"/>
                </a:rPr>
                <a:t>W</a:t>
              </a:r>
            </a:p>
          </p:txBody>
        </p:sp>
      </p:grpSp>
      <p:pic>
        <p:nvPicPr>
          <p:cNvPr id="282" name="Picture 14" descr="MCDD01775_0000[1]">
            <a:extLst>
              <a:ext uri="{FF2B5EF4-FFF2-40B4-BE49-F238E27FC236}">
                <a16:creationId xmlns:a16="http://schemas.microsoft.com/office/drawing/2014/main" id="{593E8D42-78F3-4356-8F18-82C9C084D18E}"/>
              </a:ext>
            </a:extLst>
          </p:cNvPr>
          <p:cNvPicPr>
            <a:picLocks noChangeAspect="1" noChangeArrowheads="1"/>
          </p:cNvPicPr>
          <p:nvPr/>
        </p:nvPicPr>
        <p:blipFill>
          <a:blip r:embed="rId6"/>
          <a:srcRect/>
          <a:stretch>
            <a:fillRect/>
          </a:stretch>
        </p:blipFill>
        <p:spPr bwMode="auto">
          <a:xfrm>
            <a:off x="4484403" y="3815372"/>
            <a:ext cx="365760" cy="365760"/>
          </a:xfrm>
          <a:prstGeom prst="rect">
            <a:avLst/>
          </a:prstGeom>
          <a:noFill/>
        </p:spPr>
      </p:pic>
      <p:sp>
        <p:nvSpPr>
          <p:cNvPr id="285" name="Text Box 30">
            <a:extLst>
              <a:ext uri="{FF2B5EF4-FFF2-40B4-BE49-F238E27FC236}">
                <a16:creationId xmlns:a16="http://schemas.microsoft.com/office/drawing/2014/main" id="{2E05CC0F-4EFB-42A9-8AAB-31050FA5D24A}"/>
              </a:ext>
            </a:extLst>
          </p:cNvPr>
          <p:cNvSpPr txBox="1">
            <a:spLocks noChangeArrowheads="1"/>
          </p:cNvSpPr>
          <p:nvPr/>
        </p:nvSpPr>
        <p:spPr bwMode="auto">
          <a:xfrm>
            <a:off x="4525687" y="3771642"/>
            <a:ext cx="285750" cy="366712"/>
          </a:xfrm>
          <a:prstGeom prst="rect">
            <a:avLst/>
          </a:prstGeom>
          <a:noFill/>
          <a:ln w="38100" algn="ctr">
            <a:noFill/>
            <a:miter lim="800000"/>
            <a:headEnd/>
            <a:tailEnd/>
          </a:ln>
          <a:effec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333399"/>
                </a:solidFill>
                <a:effectLst/>
                <a:uLnTx/>
                <a:uFillTx/>
              </a:rPr>
              <a:t>e</a:t>
            </a:r>
            <a:endParaRPr kumimoji="0" lang="en-US" sz="1800" b="1" i="0" u="none" strike="noStrike" kern="0" cap="none" spc="0" normalizeH="0" baseline="0" noProof="0" dirty="0">
              <a:ln>
                <a:noFill/>
              </a:ln>
              <a:solidFill>
                <a:srgbClr val="990099"/>
              </a:solidFill>
              <a:effectLst/>
              <a:uLnTx/>
              <a:uFillTx/>
            </a:endParaRPr>
          </a:p>
        </p:txBody>
      </p:sp>
      <p:grpSp>
        <p:nvGrpSpPr>
          <p:cNvPr id="286" name="Group 285">
            <a:extLst>
              <a:ext uri="{FF2B5EF4-FFF2-40B4-BE49-F238E27FC236}">
                <a16:creationId xmlns:a16="http://schemas.microsoft.com/office/drawing/2014/main" id="{7D506706-754F-44F4-B5D9-834394075E7D}"/>
              </a:ext>
            </a:extLst>
          </p:cNvPr>
          <p:cNvGrpSpPr/>
          <p:nvPr/>
        </p:nvGrpSpPr>
        <p:grpSpPr>
          <a:xfrm>
            <a:off x="4906039" y="4690019"/>
            <a:ext cx="365760" cy="365760"/>
            <a:chOff x="968375" y="2924175"/>
            <a:chExt cx="517525" cy="517525"/>
          </a:xfrm>
        </p:grpSpPr>
        <p:pic>
          <p:nvPicPr>
            <p:cNvPr id="287" name="Picture 20" descr="MCDD01775_0000[1]">
              <a:extLst>
                <a:ext uri="{FF2B5EF4-FFF2-40B4-BE49-F238E27FC236}">
                  <a16:creationId xmlns:a16="http://schemas.microsoft.com/office/drawing/2014/main" id="{449A97A2-3650-4402-859B-E5655E112EC2}"/>
                </a:ext>
              </a:extLst>
            </p:cNvPr>
            <p:cNvPicPr>
              <a:picLocks noChangeAspect="1" noChangeArrowheads="1"/>
            </p:cNvPicPr>
            <p:nvPr/>
          </p:nvPicPr>
          <p:blipFill>
            <a:blip r:embed="rId6"/>
            <a:srcRect/>
            <a:stretch>
              <a:fillRect/>
            </a:stretch>
          </p:blipFill>
          <p:spPr bwMode="auto">
            <a:xfrm>
              <a:off x="968375" y="2924175"/>
              <a:ext cx="517525" cy="517525"/>
            </a:xfrm>
            <a:prstGeom prst="rect">
              <a:avLst/>
            </a:prstGeom>
            <a:noFill/>
          </p:spPr>
        </p:pic>
        <p:sp>
          <p:nvSpPr>
            <p:cNvPr id="288" name="Text Box 34">
              <a:extLst>
                <a:ext uri="{FF2B5EF4-FFF2-40B4-BE49-F238E27FC236}">
                  <a16:creationId xmlns:a16="http://schemas.microsoft.com/office/drawing/2014/main" id="{09355012-2CF0-421C-82C6-60FF1F31C916}"/>
                </a:ext>
              </a:extLst>
            </p:cNvPr>
            <p:cNvSpPr txBox="1">
              <a:spLocks noChangeArrowheads="1"/>
            </p:cNvSpPr>
            <p:nvPr/>
          </p:nvSpPr>
          <p:spPr bwMode="auto">
            <a:xfrm>
              <a:off x="1020763" y="2976563"/>
              <a:ext cx="387350" cy="391934"/>
            </a:xfrm>
            <a:prstGeom prst="rect">
              <a:avLst/>
            </a:prstGeom>
            <a:noFill/>
            <a:ln w="38100" algn="ctr">
              <a:noFill/>
              <a:miter lim="800000"/>
              <a:headEnd/>
              <a:tailEnd/>
            </a:ln>
            <a:effec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6600"/>
                  </a:solidFill>
                  <a:effectLst/>
                  <a:uLnTx/>
                  <a:uFillTx/>
                  <a:sym typeface="Symbol" pitchFamily="18" charset="2"/>
                </a:rPr>
                <a:t></a:t>
              </a:r>
              <a:r>
                <a:rPr kumimoji="0" lang="en-US" sz="1800" b="1" i="0" u="none" strike="noStrike" kern="0" cap="none" spc="0" normalizeH="0" baseline="-25000" noProof="0" dirty="0">
                  <a:ln>
                    <a:noFill/>
                  </a:ln>
                  <a:solidFill>
                    <a:srgbClr val="006600"/>
                  </a:solidFill>
                  <a:effectLst/>
                  <a:uLnTx/>
                  <a:uFillTx/>
                  <a:sym typeface="Symbol" pitchFamily="18" charset="2"/>
                </a:rPr>
                <a:t>e</a:t>
              </a:r>
              <a:endParaRPr kumimoji="0" lang="en-US" sz="1800" b="1" i="0" u="none" strike="noStrike" kern="0" cap="none" spc="0" normalizeH="0" baseline="0" noProof="0" dirty="0">
                <a:ln>
                  <a:noFill/>
                </a:ln>
                <a:solidFill>
                  <a:srgbClr val="006600"/>
                </a:solidFill>
                <a:effectLst/>
                <a:uLnTx/>
                <a:uFillTx/>
                <a:sym typeface="Symbol" pitchFamily="18" charset="2"/>
              </a:endParaRPr>
            </a:p>
          </p:txBody>
        </p:sp>
      </p:grpSp>
      <p:sp>
        <p:nvSpPr>
          <p:cNvPr id="132" name="TextBox 131">
            <a:extLst>
              <a:ext uri="{FF2B5EF4-FFF2-40B4-BE49-F238E27FC236}">
                <a16:creationId xmlns:a16="http://schemas.microsoft.com/office/drawing/2014/main" id="{59745135-1864-4CC8-B88C-D73C0DCF5AEE}"/>
              </a:ext>
            </a:extLst>
          </p:cNvPr>
          <p:cNvSpPr txBox="1"/>
          <p:nvPr/>
        </p:nvSpPr>
        <p:spPr>
          <a:xfrm>
            <a:off x="37570" y="5678575"/>
            <a:ext cx="1444626" cy="400110"/>
          </a:xfrm>
          <a:prstGeom prst="rect">
            <a:avLst/>
          </a:prstGeom>
          <a:noFill/>
        </p:spPr>
        <p:txBody>
          <a:bodyPr wrap="none" rtlCol="0">
            <a:spAutoFit/>
          </a:bodyPr>
          <a:lstStyle/>
          <a:p>
            <a:r>
              <a:rPr lang="en-US" sz="2000" dirty="0"/>
              <a:t>Beta Decay:</a:t>
            </a:r>
          </a:p>
        </p:txBody>
      </p:sp>
    </p:spTree>
    <p:custDataLst>
      <p:tags r:id="rId1"/>
    </p:custDataLst>
    <p:extLst>
      <p:ext uri="{BB962C8B-B14F-4D97-AF65-F5344CB8AC3E}">
        <p14:creationId xmlns:p14="http://schemas.microsoft.com/office/powerpoint/2010/main" val="145972667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3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3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7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4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4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4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4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7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2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5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7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6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6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5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8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8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8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64875">
                                            <p:txEl>
                                              <p:pRg st="4" end="4"/>
                                            </p:txEl>
                                          </p:spTgt>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64875">
                                            <p:txEl>
                                              <p:pRg st="5" end="5"/>
                                            </p:txEl>
                                          </p:spTgt>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64875">
                                            <p:txEl>
                                              <p:pRg st="6" end="6"/>
                                            </p:txEl>
                                          </p:spTgt>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6487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85" grpId="0"/>
      <p:bldP spid="13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0" y="90692"/>
            <a:ext cx="9144000" cy="872365"/>
          </a:xfrm>
        </p:spPr>
        <p:txBody>
          <a:bodyPr/>
          <a:lstStyle/>
          <a:p>
            <a:pPr eaLnBrk="1" hangingPunct="1"/>
            <a:r>
              <a:rPr lang="en-US" dirty="0"/>
              <a:t>A Series of Unfortunate Events</a:t>
            </a:r>
          </a:p>
        </p:txBody>
      </p:sp>
      <p:sp>
        <p:nvSpPr>
          <p:cNvPr id="28675" name="Rectangle 3"/>
          <p:cNvSpPr>
            <a:spLocks noGrp="1" noChangeArrowheads="1"/>
          </p:cNvSpPr>
          <p:nvPr>
            <p:ph type="body" idx="1"/>
          </p:nvPr>
        </p:nvSpPr>
        <p:spPr>
          <a:xfrm>
            <a:off x="527206" y="876684"/>
            <a:ext cx="8304216" cy="1867386"/>
          </a:xfrm>
        </p:spPr>
        <p:txBody>
          <a:bodyPr/>
          <a:lstStyle/>
          <a:p>
            <a:pPr eaLnBrk="1" hangingPunct="1"/>
            <a:r>
              <a:rPr lang="en-US" sz="2500" dirty="0"/>
              <a:t>Arc: He at 1.9K </a:t>
            </a:r>
            <a:r>
              <a:rPr lang="en-US" sz="2500" dirty="0">
                <a:sym typeface="Symbol" pitchFamily="18" charset="2"/>
              </a:rPr>
              <a:t></a:t>
            </a:r>
            <a:r>
              <a:rPr lang="en-US" sz="2500" dirty="0"/>
              <a:t> Insulation vacuum (Room Temp)</a:t>
            </a:r>
          </a:p>
          <a:p>
            <a:pPr eaLnBrk="1" hangingPunct="1"/>
            <a:r>
              <a:rPr lang="en-US" sz="2500" dirty="0"/>
              <a:t>Relief Valves overwhelmed  - 30 tons on Vacuum Barriers</a:t>
            </a:r>
          </a:p>
          <a:p>
            <a:pPr lvl="1" eaLnBrk="1" hangingPunct="1"/>
            <a:r>
              <a:rPr lang="en-US" sz="2200" dirty="0"/>
              <a:t>Moved tons by ~meter</a:t>
            </a:r>
          </a:p>
          <a:p>
            <a:pPr eaLnBrk="1" hangingPunct="1"/>
            <a:r>
              <a:rPr lang="en-US" sz="2600" dirty="0"/>
              <a:t>Cost one year, initial running at 7 </a:t>
            </a:r>
            <a:r>
              <a:rPr lang="en-US" sz="2600" dirty="0" err="1"/>
              <a:t>TeV</a:t>
            </a:r>
            <a:r>
              <a:rPr lang="en-US" sz="2600" dirty="0"/>
              <a:t>  (½ design)</a:t>
            </a:r>
          </a:p>
        </p:txBody>
      </p:sp>
      <p:pic>
        <p:nvPicPr>
          <p:cNvPr id="28676" name="Picture 6"/>
          <p:cNvPicPr>
            <a:picLocks noChangeAspect="1" noChangeArrowheads="1"/>
          </p:cNvPicPr>
          <p:nvPr/>
        </p:nvPicPr>
        <p:blipFill>
          <a:blip r:embed="rId3"/>
          <a:srcRect t="6741" b="7753"/>
          <a:stretch>
            <a:fillRect/>
          </a:stretch>
        </p:blipFill>
        <p:spPr bwMode="auto">
          <a:xfrm>
            <a:off x="5769708" y="2744070"/>
            <a:ext cx="3305151" cy="3853793"/>
          </a:xfrm>
          <a:prstGeom prst="rect">
            <a:avLst/>
          </a:prstGeom>
          <a:noFill/>
          <a:ln w="9525">
            <a:noFill/>
            <a:miter lim="800000"/>
            <a:headEnd/>
            <a:tailEnd/>
          </a:ln>
        </p:spPr>
      </p:pic>
      <p:pic>
        <p:nvPicPr>
          <p:cNvPr id="28677" name="Picture 7" descr="P3020731"/>
          <p:cNvPicPr>
            <a:picLocks noChangeAspect="1" noChangeArrowheads="1"/>
          </p:cNvPicPr>
          <p:nvPr/>
        </p:nvPicPr>
        <p:blipFill>
          <a:blip r:embed="rId4"/>
          <a:srcRect/>
          <a:stretch>
            <a:fillRect/>
          </a:stretch>
        </p:blipFill>
        <p:spPr bwMode="auto">
          <a:xfrm>
            <a:off x="563381" y="2892056"/>
            <a:ext cx="4615051" cy="3662622"/>
          </a:xfrm>
          <a:prstGeom prst="rect">
            <a:avLst/>
          </a:prstGeom>
          <a:noFill/>
          <a:ln w="9525">
            <a:noFill/>
            <a:miter lim="800000"/>
            <a:headEnd/>
            <a:tailEnd/>
          </a:ln>
        </p:spPr>
      </p:pic>
      <p:sp>
        <p:nvSpPr>
          <p:cNvPr id="7" name="Date Placeholder 6"/>
          <p:cNvSpPr>
            <a:spLocks noGrp="1"/>
          </p:cNvSpPr>
          <p:nvPr>
            <p:ph type="dt" sz="half" idx="10"/>
          </p:nvPr>
        </p:nvSpPr>
        <p:spPr/>
        <p:txBody>
          <a:bodyPr/>
          <a:lstStyle/>
          <a:p>
            <a:r>
              <a:rPr lang="en-US"/>
              <a:t>May 27, 2025</a:t>
            </a:r>
            <a:endParaRPr lang="en-US" dirty="0"/>
          </a:p>
        </p:txBody>
      </p:sp>
      <p:sp>
        <p:nvSpPr>
          <p:cNvPr id="8" name="Slide Number Placeholder 7"/>
          <p:cNvSpPr>
            <a:spLocks noGrp="1"/>
          </p:cNvSpPr>
          <p:nvPr>
            <p:ph type="sldNum" sz="quarter" idx="11"/>
          </p:nvPr>
        </p:nvSpPr>
        <p:spPr/>
        <p:txBody>
          <a:bodyPr/>
          <a:lstStyle/>
          <a:p>
            <a:fld id="{8A7F0B31-3059-45DE-9B5A-A019F848CFB0}" type="slidenum">
              <a:rPr lang="en-US" smtClean="0"/>
              <a:pPr/>
              <a:t>40</a:t>
            </a:fld>
            <a:endParaRPr lang="en-US" dirty="0"/>
          </a:p>
        </p:txBody>
      </p:sp>
      <p:sp>
        <p:nvSpPr>
          <p:cNvPr id="9" name="Footer Placeholder 8"/>
          <p:cNvSpPr>
            <a:spLocks noGrp="1"/>
          </p:cNvSpPr>
          <p:nvPr>
            <p:ph type="ftr" sz="quarter" idx="12"/>
          </p:nvPr>
        </p:nvSpPr>
        <p:spPr/>
        <p:txBody>
          <a:bodyPr/>
          <a:lstStyle/>
          <a:p>
            <a:r>
              <a:rPr lang="en-US"/>
              <a:t>PURSUE - FNAL   CMS and the LHC</a:t>
            </a:r>
            <a:endParaRPr lang="en-US" dirty="0"/>
          </a:p>
        </p:txBody>
      </p:sp>
      <p:sp>
        <p:nvSpPr>
          <p:cNvPr id="10" name="TextBox 9"/>
          <p:cNvSpPr txBox="1"/>
          <p:nvPr/>
        </p:nvSpPr>
        <p:spPr>
          <a:xfrm>
            <a:off x="3066878" y="2969588"/>
            <a:ext cx="662098" cy="307001"/>
          </a:xfrm>
          <a:prstGeom prst="rect">
            <a:avLst/>
          </a:prstGeom>
          <a:noFill/>
        </p:spPr>
        <p:txBody>
          <a:bodyPr wrap="none" lIns="82945" tIns="41473" rIns="82945" bIns="41473" rtlCol="0">
            <a:spAutoFit/>
          </a:bodyPr>
          <a:lstStyle/>
          <a:p>
            <a:r>
              <a:rPr lang="en-US" dirty="0"/>
              <a:t>CERN</a:t>
            </a:r>
          </a:p>
        </p:txBody>
      </p:sp>
      <p:sp>
        <p:nvSpPr>
          <p:cNvPr id="11" name="TextBox 10"/>
          <p:cNvSpPr txBox="1"/>
          <p:nvPr/>
        </p:nvSpPr>
        <p:spPr>
          <a:xfrm>
            <a:off x="5982510" y="2831013"/>
            <a:ext cx="662098" cy="307001"/>
          </a:xfrm>
          <a:prstGeom prst="rect">
            <a:avLst/>
          </a:prstGeom>
          <a:noFill/>
        </p:spPr>
        <p:txBody>
          <a:bodyPr wrap="none" lIns="82945" tIns="41473" rIns="82945" bIns="41473" rtlCol="0">
            <a:spAutoFit/>
          </a:bodyPr>
          <a:lstStyle/>
          <a:p>
            <a:r>
              <a:rPr lang="en-US" dirty="0"/>
              <a:t>CERN</a:t>
            </a:r>
          </a:p>
        </p:txBody>
      </p:sp>
    </p:spTree>
    <p:extLst>
      <p:ext uri="{BB962C8B-B14F-4D97-AF65-F5344CB8AC3E}">
        <p14:creationId xmlns:p14="http://schemas.microsoft.com/office/powerpoint/2010/main" val="8662935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D6266-AFBD-4C98-B6B2-EBB11CFCF003}"/>
              </a:ext>
            </a:extLst>
          </p:cNvPr>
          <p:cNvSpPr>
            <a:spLocks noGrp="1"/>
          </p:cNvSpPr>
          <p:nvPr>
            <p:ph type="title"/>
          </p:nvPr>
        </p:nvSpPr>
        <p:spPr>
          <a:xfrm>
            <a:off x="412104" y="3203100"/>
            <a:ext cx="7709308" cy="872366"/>
          </a:xfrm>
        </p:spPr>
        <p:txBody>
          <a:bodyPr/>
          <a:lstStyle/>
          <a:p>
            <a:r>
              <a:rPr lang="en-US" dirty="0"/>
              <a:t>LHC reloaded</a:t>
            </a:r>
          </a:p>
        </p:txBody>
      </p:sp>
      <p:sp>
        <p:nvSpPr>
          <p:cNvPr id="3" name="Content Placeholder 2">
            <a:extLst>
              <a:ext uri="{FF2B5EF4-FFF2-40B4-BE49-F238E27FC236}">
                <a16:creationId xmlns:a16="http://schemas.microsoft.com/office/drawing/2014/main" id="{4A53304E-CBC7-482A-B80B-14BD09A01ECE}"/>
              </a:ext>
            </a:extLst>
          </p:cNvPr>
          <p:cNvSpPr>
            <a:spLocks noGrp="1"/>
          </p:cNvSpPr>
          <p:nvPr>
            <p:ph idx="1"/>
          </p:nvPr>
        </p:nvSpPr>
        <p:spPr>
          <a:xfrm>
            <a:off x="545068" y="550724"/>
            <a:ext cx="8304216" cy="5562408"/>
          </a:xfrm>
        </p:spPr>
        <p:txBody>
          <a:bodyPr/>
          <a:lstStyle/>
          <a:p>
            <a:pPr marL="17095" indent="0">
              <a:buNone/>
            </a:pPr>
            <a:endParaRPr lang="en-US" dirty="0"/>
          </a:p>
        </p:txBody>
      </p:sp>
      <p:sp>
        <p:nvSpPr>
          <p:cNvPr id="4" name="Date Placeholder 3">
            <a:extLst>
              <a:ext uri="{FF2B5EF4-FFF2-40B4-BE49-F238E27FC236}">
                <a16:creationId xmlns:a16="http://schemas.microsoft.com/office/drawing/2014/main" id="{3C85AFCC-3384-4622-94CA-0C3D4EC7ACBF}"/>
              </a:ext>
            </a:extLst>
          </p:cNvPr>
          <p:cNvSpPr>
            <a:spLocks noGrp="1"/>
          </p:cNvSpPr>
          <p:nvPr>
            <p:ph type="dt" sz="half" idx="10"/>
          </p:nvPr>
        </p:nvSpPr>
        <p:spPr/>
        <p:txBody>
          <a:bodyPr/>
          <a:lstStyle/>
          <a:p>
            <a:r>
              <a:rPr lang="en-US"/>
              <a:t>May 27, 2025</a:t>
            </a:r>
            <a:endParaRPr lang="en-US" dirty="0"/>
          </a:p>
        </p:txBody>
      </p:sp>
      <p:sp>
        <p:nvSpPr>
          <p:cNvPr id="5" name="Slide Number Placeholder 4">
            <a:extLst>
              <a:ext uri="{FF2B5EF4-FFF2-40B4-BE49-F238E27FC236}">
                <a16:creationId xmlns:a16="http://schemas.microsoft.com/office/drawing/2014/main" id="{DB548BCD-6115-4BD7-BE31-C9852A9367D0}"/>
              </a:ext>
            </a:extLst>
          </p:cNvPr>
          <p:cNvSpPr>
            <a:spLocks noGrp="1"/>
          </p:cNvSpPr>
          <p:nvPr>
            <p:ph type="sldNum" sz="quarter" idx="11"/>
          </p:nvPr>
        </p:nvSpPr>
        <p:spPr/>
        <p:txBody>
          <a:bodyPr/>
          <a:lstStyle/>
          <a:p>
            <a:fld id="{8A7F0B31-3059-45DE-9B5A-A019F848CFB0}" type="slidenum">
              <a:rPr lang="en-US" smtClean="0"/>
              <a:pPr/>
              <a:t>41</a:t>
            </a:fld>
            <a:endParaRPr lang="en-US" dirty="0"/>
          </a:p>
        </p:txBody>
      </p:sp>
      <p:sp>
        <p:nvSpPr>
          <p:cNvPr id="6" name="Footer Placeholder 5">
            <a:extLst>
              <a:ext uri="{FF2B5EF4-FFF2-40B4-BE49-F238E27FC236}">
                <a16:creationId xmlns:a16="http://schemas.microsoft.com/office/drawing/2014/main" id="{BB2AA0C9-1D6C-48FB-AB17-72FEBC3FE6C9}"/>
              </a:ext>
            </a:extLst>
          </p:cNvPr>
          <p:cNvSpPr>
            <a:spLocks noGrp="1"/>
          </p:cNvSpPr>
          <p:nvPr>
            <p:ph type="ftr" sz="quarter" idx="12"/>
          </p:nvPr>
        </p:nvSpPr>
        <p:spPr/>
        <p:txBody>
          <a:bodyPr/>
          <a:lstStyle/>
          <a:p>
            <a:r>
              <a:rPr lang="en-US"/>
              <a:t>PURSUE - FNAL   CMS and the LHC</a:t>
            </a:r>
            <a:endParaRPr lang="en-US" dirty="0"/>
          </a:p>
        </p:txBody>
      </p:sp>
    </p:spTree>
    <p:extLst>
      <p:ext uri="{BB962C8B-B14F-4D97-AF65-F5344CB8AC3E}">
        <p14:creationId xmlns:p14="http://schemas.microsoft.com/office/powerpoint/2010/main" val="34468641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4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900" y="-526481"/>
            <a:ext cx="10083800" cy="755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46815" y="-102925"/>
            <a:ext cx="8057604" cy="872366"/>
          </a:xfrm>
        </p:spPr>
        <p:txBody>
          <a:bodyPr/>
          <a:lstStyle/>
          <a:p>
            <a:r>
              <a:rPr lang="en-US" dirty="0"/>
              <a:t>The Collaboration</a:t>
            </a:r>
          </a:p>
        </p:txBody>
      </p:sp>
      <p:sp>
        <p:nvSpPr>
          <p:cNvPr id="4" name="Date Placeholder 3"/>
          <p:cNvSpPr>
            <a:spLocks noGrp="1"/>
          </p:cNvSpPr>
          <p:nvPr>
            <p:ph type="dt" sz="half" idx="10"/>
          </p:nvPr>
        </p:nvSpPr>
        <p:spPr/>
        <p:txBody>
          <a:bodyPr/>
          <a:lstStyle/>
          <a:p>
            <a:r>
              <a:rPr lang="en-US"/>
              <a:t>May 27, 2025</a:t>
            </a:r>
            <a:endParaRPr lang="en-US" dirty="0"/>
          </a:p>
        </p:txBody>
      </p:sp>
      <p:sp>
        <p:nvSpPr>
          <p:cNvPr id="5" name="Slide Number Placeholder 4"/>
          <p:cNvSpPr>
            <a:spLocks noGrp="1"/>
          </p:cNvSpPr>
          <p:nvPr>
            <p:ph type="sldNum" sz="quarter" idx="11"/>
          </p:nvPr>
        </p:nvSpPr>
        <p:spPr/>
        <p:txBody>
          <a:bodyPr/>
          <a:lstStyle/>
          <a:p>
            <a:fld id="{8A7F0B31-3059-45DE-9B5A-A019F848CFB0}" type="slidenum">
              <a:rPr lang="en-US" smtClean="0"/>
              <a:pPr/>
              <a:t>42</a:t>
            </a:fld>
            <a:endParaRPr lang="en-US" dirty="0"/>
          </a:p>
        </p:txBody>
      </p:sp>
      <p:sp>
        <p:nvSpPr>
          <p:cNvPr id="6" name="Footer Placeholder 5"/>
          <p:cNvSpPr>
            <a:spLocks noGrp="1"/>
          </p:cNvSpPr>
          <p:nvPr>
            <p:ph type="ftr" sz="quarter" idx="12"/>
          </p:nvPr>
        </p:nvSpPr>
        <p:spPr/>
        <p:txBody>
          <a:bodyPr/>
          <a:lstStyle/>
          <a:p>
            <a:r>
              <a:rPr lang="en-US"/>
              <a:t>PURSUE - FNAL   CMS and the LHC</a:t>
            </a:r>
            <a:endParaRPr lang="en-US" dirty="0"/>
          </a:p>
        </p:txBody>
      </p:sp>
      <p:grpSp>
        <p:nvGrpSpPr>
          <p:cNvPr id="40" name="Group 39"/>
          <p:cNvGrpSpPr/>
          <p:nvPr/>
        </p:nvGrpSpPr>
        <p:grpSpPr>
          <a:xfrm>
            <a:off x="5262654" y="-84660"/>
            <a:ext cx="3680751" cy="799849"/>
            <a:chOff x="4861622" y="-85272"/>
            <a:chExt cx="3115926" cy="1189859"/>
          </a:xfrm>
          <a:noFill/>
        </p:grpSpPr>
        <p:sp useBgFill="1">
          <p:nvSpPr>
            <p:cNvPr id="27" name="TextBox 4"/>
            <p:cNvSpPr txBox="1">
              <a:spLocks noChangeArrowheads="1"/>
            </p:cNvSpPr>
            <p:nvPr/>
          </p:nvSpPr>
          <p:spPr bwMode="auto">
            <a:xfrm>
              <a:off x="4861622" y="-82639"/>
              <a:ext cx="1239169" cy="1144624"/>
            </a:xfrm>
            <a:prstGeom prst="rect">
              <a:avLst/>
            </a:prstGeom>
            <a:grpFill/>
            <a:ln w="9525">
              <a:noFill/>
              <a:miter lim="800000"/>
              <a:headEnd/>
              <a:tailEnd/>
            </a:ln>
          </p:spPr>
          <p:txBody>
            <a:bodyPr wrap="square">
              <a:spAutoFit/>
            </a:bodyPr>
            <a:lstStyle/>
            <a:p>
              <a:pPr algn="ctr" defTabSz="829452" eaLnBrk="1" fontAlgn="auto" hangingPunct="1">
                <a:spcBef>
                  <a:spcPct val="20000"/>
                </a:spcBef>
                <a:spcAft>
                  <a:spcPts val="0"/>
                </a:spcAft>
                <a:buClr>
                  <a:srgbClr val="FFFF00"/>
                </a:buClr>
                <a:buSzPct val="80000"/>
                <a:defRPr/>
              </a:pPr>
              <a:r>
                <a:rPr lang="en-US" sz="2200" kern="0" dirty="0">
                  <a:solidFill>
                    <a:srgbClr val="FFFFFF"/>
                  </a:solidFill>
                </a:rPr>
                <a:t>2104 Authors</a:t>
              </a:r>
            </a:p>
          </p:txBody>
        </p:sp>
        <p:sp useBgFill="1">
          <p:nvSpPr>
            <p:cNvPr id="28" name="TextBox 5"/>
            <p:cNvSpPr txBox="1">
              <a:spLocks noChangeArrowheads="1"/>
            </p:cNvSpPr>
            <p:nvPr/>
          </p:nvSpPr>
          <p:spPr bwMode="auto">
            <a:xfrm>
              <a:off x="5911125" y="-40037"/>
              <a:ext cx="1010919" cy="1144624"/>
            </a:xfrm>
            <a:prstGeom prst="rect">
              <a:avLst/>
            </a:prstGeom>
            <a:grpFill/>
            <a:ln w="9525">
              <a:noFill/>
              <a:miter lim="800000"/>
              <a:headEnd/>
              <a:tailEnd/>
            </a:ln>
          </p:spPr>
          <p:txBody>
            <a:bodyPr wrap="square">
              <a:spAutoFit/>
            </a:bodyPr>
            <a:lstStyle/>
            <a:p>
              <a:pPr algn="ctr" defTabSz="829452" eaLnBrk="1" fontAlgn="auto" hangingPunct="1">
                <a:spcBef>
                  <a:spcPct val="20000"/>
                </a:spcBef>
                <a:spcAft>
                  <a:spcPts val="0"/>
                </a:spcAft>
                <a:buClr>
                  <a:srgbClr val="FFFF00"/>
                </a:buClr>
                <a:buSzPct val="80000"/>
                <a:defRPr/>
              </a:pPr>
              <a:r>
                <a:rPr lang="en-US" sz="2200" kern="0" dirty="0">
                  <a:solidFill>
                    <a:srgbClr val="FFFFFF"/>
                  </a:solidFill>
                </a:rPr>
                <a:t>239 institutes</a:t>
              </a:r>
            </a:p>
          </p:txBody>
        </p:sp>
        <p:sp useBgFill="1">
          <p:nvSpPr>
            <p:cNvPr id="29" name="TextBox 6"/>
            <p:cNvSpPr txBox="1">
              <a:spLocks noChangeArrowheads="1"/>
            </p:cNvSpPr>
            <p:nvPr/>
          </p:nvSpPr>
          <p:spPr bwMode="auto">
            <a:xfrm>
              <a:off x="6842556" y="-85272"/>
              <a:ext cx="1134992" cy="1144624"/>
            </a:xfrm>
            <a:prstGeom prst="rect">
              <a:avLst/>
            </a:prstGeom>
            <a:grpFill/>
            <a:ln w="9525">
              <a:solidFill>
                <a:schemeClr val="tx1"/>
              </a:solidFill>
              <a:miter lim="800000"/>
              <a:headEnd/>
              <a:tailEnd/>
            </a:ln>
          </p:spPr>
          <p:txBody>
            <a:bodyPr wrap="square">
              <a:spAutoFit/>
            </a:bodyPr>
            <a:lstStyle/>
            <a:p>
              <a:pPr algn="ctr" defTabSz="829452" eaLnBrk="1" fontAlgn="auto" hangingPunct="1">
                <a:spcBef>
                  <a:spcPct val="20000"/>
                </a:spcBef>
                <a:spcAft>
                  <a:spcPts val="0"/>
                </a:spcAft>
                <a:buClr>
                  <a:srgbClr val="FFFF00"/>
                </a:buClr>
                <a:buSzPct val="80000"/>
                <a:defRPr/>
              </a:pPr>
              <a:r>
                <a:rPr lang="en-US" sz="2200" kern="0" dirty="0">
                  <a:solidFill>
                    <a:srgbClr val="FFFFFF"/>
                  </a:solidFill>
                </a:rPr>
                <a:t>54 countries</a:t>
              </a:r>
            </a:p>
          </p:txBody>
        </p:sp>
      </p:grpSp>
      <p:pic>
        <p:nvPicPr>
          <p:cNvPr id="10" name="Picture 9" descr="Background pattern&#10;&#10;Description automatically generated">
            <a:extLst>
              <a:ext uri="{FF2B5EF4-FFF2-40B4-BE49-F238E27FC236}">
                <a16:creationId xmlns:a16="http://schemas.microsoft.com/office/drawing/2014/main" id="{E6106FF0-1F90-4A99-9871-237B28B41B2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6815" y="745597"/>
            <a:ext cx="8656943" cy="5968249"/>
          </a:xfrm>
          <a:prstGeom prst="rect">
            <a:avLst/>
          </a:prstGeom>
        </p:spPr>
      </p:pic>
      <p:sp useBgFill="1">
        <p:nvSpPr>
          <p:cNvPr id="13" name="TextBox 4">
            <a:extLst>
              <a:ext uri="{FF2B5EF4-FFF2-40B4-BE49-F238E27FC236}">
                <a16:creationId xmlns:a16="http://schemas.microsoft.com/office/drawing/2014/main" id="{BB10BC25-0403-4D96-AF57-F6F43C477484}"/>
              </a:ext>
            </a:extLst>
          </p:cNvPr>
          <p:cNvSpPr txBox="1">
            <a:spLocks noChangeArrowheads="1"/>
          </p:cNvSpPr>
          <p:nvPr/>
        </p:nvSpPr>
        <p:spPr bwMode="auto">
          <a:xfrm>
            <a:off x="4073934" y="-69456"/>
            <a:ext cx="1463794" cy="769441"/>
          </a:xfrm>
          <a:prstGeom prst="rect">
            <a:avLst/>
          </a:prstGeom>
          <a:noFill/>
          <a:ln w="9525">
            <a:noFill/>
            <a:miter lim="800000"/>
            <a:headEnd/>
            <a:tailEnd/>
          </a:ln>
        </p:spPr>
        <p:txBody>
          <a:bodyPr wrap="square">
            <a:spAutoFit/>
          </a:bodyPr>
          <a:lstStyle/>
          <a:p>
            <a:pPr algn="ctr" defTabSz="829452" eaLnBrk="1" fontAlgn="auto" hangingPunct="1">
              <a:spcBef>
                <a:spcPct val="20000"/>
              </a:spcBef>
              <a:spcAft>
                <a:spcPts val="0"/>
              </a:spcAft>
              <a:buClr>
                <a:srgbClr val="FFFF00"/>
              </a:buClr>
              <a:buSzPct val="80000"/>
              <a:defRPr/>
            </a:pPr>
            <a:r>
              <a:rPr lang="en-US" sz="2200" kern="0" dirty="0">
                <a:solidFill>
                  <a:srgbClr val="FFFFFF"/>
                </a:solidFill>
              </a:rPr>
              <a:t>5385 Members</a:t>
            </a:r>
          </a:p>
        </p:txBody>
      </p:sp>
    </p:spTree>
    <p:extLst>
      <p:ext uri="{BB962C8B-B14F-4D97-AF65-F5344CB8AC3E}">
        <p14:creationId xmlns:p14="http://schemas.microsoft.com/office/powerpoint/2010/main" val="1189585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3F446-78D5-42E1-B029-8B4366B6E357}"/>
              </a:ext>
            </a:extLst>
          </p:cNvPr>
          <p:cNvSpPr>
            <a:spLocks noGrp="1"/>
          </p:cNvSpPr>
          <p:nvPr>
            <p:ph type="title"/>
          </p:nvPr>
        </p:nvSpPr>
        <p:spPr>
          <a:xfrm>
            <a:off x="688538" y="90693"/>
            <a:ext cx="7709308" cy="872366"/>
          </a:xfrm>
        </p:spPr>
        <p:txBody>
          <a:bodyPr/>
          <a:lstStyle/>
          <a:p>
            <a:r>
              <a:rPr lang="en-US" dirty="0"/>
              <a:t>But can get complicated quickly</a:t>
            </a:r>
          </a:p>
        </p:txBody>
      </p:sp>
      <p:sp>
        <p:nvSpPr>
          <p:cNvPr id="11" name="Content Placeholder 10">
            <a:extLst>
              <a:ext uri="{FF2B5EF4-FFF2-40B4-BE49-F238E27FC236}">
                <a16:creationId xmlns:a16="http://schemas.microsoft.com/office/drawing/2014/main" id="{6CC3876E-AF06-48E1-803A-0E882AF6A6B1}"/>
              </a:ext>
            </a:extLst>
          </p:cNvPr>
          <p:cNvSpPr>
            <a:spLocks noGrp="1"/>
          </p:cNvSpPr>
          <p:nvPr>
            <p:ph idx="1"/>
          </p:nvPr>
        </p:nvSpPr>
        <p:spPr/>
        <p:txBody>
          <a:bodyPr/>
          <a:lstStyle/>
          <a:p>
            <a:r>
              <a:rPr lang="en-US" dirty="0"/>
              <a:t>pp </a:t>
            </a:r>
            <a:r>
              <a:rPr lang="en-US" dirty="0">
                <a:sym typeface="Symbol" panose="05050102010706020507" pitchFamily="18" charset="2"/>
              </a:rPr>
              <a:t> H bb</a:t>
            </a:r>
          </a:p>
          <a:p>
            <a:pPr lvl="1"/>
            <a:r>
              <a:rPr lang="en-US" dirty="0">
                <a:sym typeface="Symbol" panose="05050102010706020507" pitchFamily="18" charset="2"/>
              </a:rPr>
              <a:t>Leptons, Photons, “Jets” of Hadrons, Missing Energy, Secondary particles/vertices </a:t>
            </a:r>
            <a:endParaRPr lang="en-US" dirty="0"/>
          </a:p>
        </p:txBody>
      </p:sp>
      <p:sp>
        <p:nvSpPr>
          <p:cNvPr id="4" name="Date Placeholder 3">
            <a:extLst>
              <a:ext uri="{FF2B5EF4-FFF2-40B4-BE49-F238E27FC236}">
                <a16:creationId xmlns:a16="http://schemas.microsoft.com/office/drawing/2014/main" id="{2A6CA267-8BF4-4D4E-A700-C2890B7A1408}"/>
              </a:ext>
            </a:extLst>
          </p:cNvPr>
          <p:cNvSpPr>
            <a:spLocks noGrp="1"/>
          </p:cNvSpPr>
          <p:nvPr>
            <p:ph type="dt" sz="half" idx="10"/>
          </p:nvPr>
        </p:nvSpPr>
        <p:spPr>
          <a:xfrm>
            <a:off x="1" y="6581015"/>
            <a:ext cx="2705172" cy="265669"/>
          </a:xfrm>
        </p:spPr>
        <p:txBody>
          <a:bodyPr/>
          <a:lstStyle/>
          <a:p>
            <a:r>
              <a:rPr lang="en-US"/>
              <a:t>May 27, 2025</a:t>
            </a:r>
            <a:endParaRPr lang="en-US" dirty="0"/>
          </a:p>
        </p:txBody>
      </p:sp>
      <p:sp>
        <p:nvSpPr>
          <p:cNvPr id="5" name="Slide Number Placeholder 4">
            <a:extLst>
              <a:ext uri="{FF2B5EF4-FFF2-40B4-BE49-F238E27FC236}">
                <a16:creationId xmlns:a16="http://schemas.microsoft.com/office/drawing/2014/main" id="{9DA3E62B-A6C9-44E6-9D2D-B7F16A1C1C6B}"/>
              </a:ext>
            </a:extLst>
          </p:cNvPr>
          <p:cNvSpPr>
            <a:spLocks noGrp="1"/>
          </p:cNvSpPr>
          <p:nvPr>
            <p:ph type="sldNum" sz="quarter" idx="11"/>
          </p:nvPr>
        </p:nvSpPr>
        <p:spPr>
          <a:xfrm>
            <a:off x="8201943" y="6584287"/>
            <a:ext cx="934855" cy="259119"/>
          </a:xfrm>
        </p:spPr>
        <p:txBody>
          <a:bodyPr/>
          <a:lstStyle/>
          <a:p>
            <a:fld id="{8A7F0B31-3059-45DE-9B5A-A019F848CFB0}" type="slidenum">
              <a:rPr lang="en-US" smtClean="0"/>
              <a:pPr/>
              <a:t>5</a:t>
            </a:fld>
            <a:endParaRPr lang="en-US" dirty="0"/>
          </a:p>
        </p:txBody>
      </p:sp>
      <p:sp>
        <p:nvSpPr>
          <p:cNvPr id="6" name="Footer Placeholder 5">
            <a:extLst>
              <a:ext uri="{FF2B5EF4-FFF2-40B4-BE49-F238E27FC236}">
                <a16:creationId xmlns:a16="http://schemas.microsoft.com/office/drawing/2014/main" id="{DFBD9A25-34CE-4C22-9E25-B165B6479E0A}"/>
              </a:ext>
            </a:extLst>
          </p:cNvPr>
          <p:cNvSpPr>
            <a:spLocks noGrp="1"/>
          </p:cNvSpPr>
          <p:nvPr>
            <p:ph type="ftr" sz="quarter" idx="12"/>
          </p:nvPr>
        </p:nvSpPr>
        <p:spPr>
          <a:xfrm>
            <a:off x="2692209" y="6579969"/>
            <a:ext cx="5501092" cy="267756"/>
          </a:xfrm>
        </p:spPr>
        <p:txBody>
          <a:bodyPr/>
          <a:lstStyle/>
          <a:p>
            <a:r>
              <a:rPr lang="en-US"/>
              <a:t>PURSUE - FNAL   CMS and the LHC</a:t>
            </a:r>
            <a:endParaRPr lang="en-US" dirty="0"/>
          </a:p>
        </p:txBody>
      </p:sp>
      <p:pic>
        <p:nvPicPr>
          <p:cNvPr id="7" name="Picture 6">
            <a:extLst>
              <a:ext uri="{FF2B5EF4-FFF2-40B4-BE49-F238E27FC236}">
                <a16:creationId xmlns:a16="http://schemas.microsoft.com/office/drawing/2014/main" id="{6AF8E161-42A6-4B1E-A811-075380B7DC07}"/>
              </a:ext>
            </a:extLst>
          </p:cNvPr>
          <p:cNvPicPr>
            <a:picLocks noChangeAspect="1"/>
          </p:cNvPicPr>
          <p:nvPr/>
        </p:nvPicPr>
        <p:blipFill>
          <a:blip r:embed="rId2"/>
          <a:stretch>
            <a:fillRect/>
          </a:stretch>
        </p:blipFill>
        <p:spPr>
          <a:xfrm>
            <a:off x="244454" y="2611120"/>
            <a:ext cx="8899546" cy="3742213"/>
          </a:xfrm>
          <a:prstGeom prst="rect">
            <a:avLst/>
          </a:prstGeom>
        </p:spPr>
      </p:pic>
    </p:spTree>
    <p:extLst>
      <p:ext uri="{BB962C8B-B14F-4D97-AF65-F5344CB8AC3E}">
        <p14:creationId xmlns:p14="http://schemas.microsoft.com/office/powerpoint/2010/main" val="1130672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A04C6-E857-4BD5-97EB-CAFBC6E33042}"/>
              </a:ext>
            </a:extLst>
          </p:cNvPr>
          <p:cNvSpPr>
            <a:spLocks noGrp="1"/>
          </p:cNvSpPr>
          <p:nvPr>
            <p:ph type="title"/>
          </p:nvPr>
        </p:nvSpPr>
        <p:spPr/>
        <p:txBody>
          <a:bodyPr/>
          <a:lstStyle/>
          <a:p>
            <a:r>
              <a:rPr lang="en-US" dirty="0"/>
              <a:t>Rules </a:t>
            </a:r>
            <a:r>
              <a:rPr lang="en-US" dirty="0">
                <a:sym typeface="Symbol" panose="05050102010706020507" pitchFamily="18" charset="2"/>
              </a:rPr>
              <a:t> Discovery</a:t>
            </a:r>
            <a:endParaRPr lang="en-US" dirty="0"/>
          </a:p>
        </p:txBody>
      </p:sp>
      <p:sp>
        <p:nvSpPr>
          <p:cNvPr id="3" name="Content Placeholder 2">
            <a:extLst>
              <a:ext uri="{FF2B5EF4-FFF2-40B4-BE49-F238E27FC236}">
                <a16:creationId xmlns:a16="http://schemas.microsoft.com/office/drawing/2014/main" id="{E4584D9C-2DD7-4EA3-96E0-B2915B14D1F1}"/>
              </a:ext>
            </a:extLst>
          </p:cNvPr>
          <p:cNvSpPr>
            <a:spLocks noGrp="1"/>
          </p:cNvSpPr>
          <p:nvPr>
            <p:ph idx="1"/>
          </p:nvPr>
        </p:nvSpPr>
        <p:spPr>
          <a:xfrm>
            <a:off x="403299" y="883940"/>
            <a:ext cx="8412031" cy="5700500"/>
          </a:xfrm>
        </p:spPr>
        <p:txBody>
          <a:bodyPr/>
          <a:lstStyle/>
          <a:p>
            <a:r>
              <a:rPr lang="en-US" sz="2400" dirty="0"/>
              <a:t>Symmetries imply Conserved Quantities (</a:t>
            </a:r>
            <a:r>
              <a:rPr lang="en-US" sz="2400" dirty="0" err="1"/>
              <a:t>Noether’s</a:t>
            </a:r>
            <a:r>
              <a:rPr lang="en-US" sz="2400" dirty="0"/>
              <a:t> Theorem)</a:t>
            </a:r>
          </a:p>
          <a:p>
            <a:pPr lvl="2"/>
            <a:r>
              <a:rPr lang="en-US" sz="1800" dirty="0" err="1"/>
              <a:t>eg.</a:t>
            </a:r>
            <a:r>
              <a:rPr lang="en-US" sz="1800" dirty="0"/>
              <a:t>  Translation in space, time </a:t>
            </a:r>
            <a:r>
              <a:rPr lang="en-US" sz="1800" dirty="0">
                <a:sym typeface="Symbol" panose="05050102010706020507" pitchFamily="18" charset="2"/>
              </a:rPr>
              <a:t> Momentum, Energy conservation</a:t>
            </a:r>
            <a:endParaRPr lang="en-US" sz="1800" dirty="0"/>
          </a:p>
          <a:p>
            <a:pPr lvl="1"/>
            <a:r>
              <a:rPr lang="en-US" sz="2000" dirty="0"/>
              <a:t>Laws of motion </a:t>
            </a:r>
            <a:r>
              <a:rPr lang="en-US" sz="2000" u="sng" dirty="0"/>
              <a:t>must preserve</a:t>
            </a:r>
            <a:r>
              <a:rPr lang="en-US" sz="2000" dirty="0"/>
              <a:t> these symmetries</a:t>
            </a:r>
          </a:p>
          <a:p>
            <a:pPr lvl="1"/>
            <a:r>
              <a:rPr lang="en-US" sz="2000" dirty="0"/>
              <a:t>Special type of Symmetry: Gauge symmetry</a:t>
            </a:r>
          </a:p>
          <a:p>
            <a:pPr lvl="2"/>
            <a:r>
              <a:rPr lang="en-US" sz="1800" dirty="0" err="1"/>
              <a:t>Sorta</a:t>
            </a:r>
            <a:r>
              <a:rPr lang="en-US" sz="1800" dirty="0"/>
              <a:t> like measuring in feet rather than meters</a:t>
            </a:r>
          </a:p>
          <a:p>
            <a:pPr lvl="3"/>
            <a:r>
              <a:rPr lang="en-US" sz="1400" dirty="0"/>
              <a:t>You have the freedom to choose, and Nature doesn’t care</a:t>
            </a:r>
          </a:p>
          <a:p>
            <a:pPr lvl="2"/>
            <a:r>
              <a:rPr lang="en-US" sz="1700" dirty="0"/>
              <a:t>Naïve mass term in Standard Model violate Gauge Invariance! Need a trick!</a:t>
            </a:r>
          </a:p>
          <a:p>
            <a:r>
              <a:rPr lang="en-US" sz="2400" dirty="0"/>
              <a:t>Probabilities should not exceed 100% (“Unitarity”)</a:t>
            </a:r>
          </a:p>
          <a:p>
            <a:endParaRPr lang="en-US" sz="2400" dirty="0"/>
          </a:p>
        </p:txBody>
      </p:sp>
      <p:sp>
        <p:nvSpPr>
          <p:cNvPr id="4" name="Date Placeholder 3">
            <a:extLst>
              <a:ext uri="{FF2B5EF4-FFF2-40B4-BE49-F238E27FC236}">
                <a16:creationId xmlns:a16="http://schemas.microsoft.com/office/drawing/2014/main" id="{3284A6B4-C2DD-470C-8D12-3F40049F697C}"/>
              </a:ext>
            </a:extLst>
          </p:cNvPr>
          <p:cNvSpPr>
            <a:spLocks noGrp="1"/>
          </p:cNvSpPr>
          <p:nvPr>
            <p:ph type="dt" sz="half" idx="10"/>
          </p:nvPr>
        </p:nvSpPr>
        <p:spPr/>
        <p:txBody>
          <a:bodyPr/>
          <a:lstStyle/>
          <a:p>
            <a:r>
              <a:rPr lang="en-US"/>
              <a:t>May 27, 2025</a:t>
            </a:r>
            <a:endParaRPr lang="en-US" dirty="0"/>
          </a:p>
        </p:txBody>
      </p:sp>
      <p:sp>
        <p:nvSpPr>
          <p:cNvPr id="5" name="Slide Number Placeholder 4">
            <a:extLst>
              <a:ext uri="{FF2B5EF4-FFF2-40B4-BE49-F238E27FC236}">
                <a16:creationId xmlns:a16="http://schemas.microsoft.com/office/drawing/2014/main" id="{F99A682A-6DAC-4543-90A5-1FE56133F348}"/>
              </a:ext>
            </a:extLst>
          </p:cNvPr>
          <p:cNvSpPr>
            <a:spLocks noGrp="1"/>
          </p:cNvSpPr>
          <p:nvPr>
            <p:ph type="sldNum" sz="quarter" idx="11"/>
          </p:nvPr>
        </p:nvSpPr>
        <p:spPr/>
        <p:txBody>
          <a:bodyPr/>
          <a:lstStyle/>
          <a:p>
            <a:fld id="{8A7F0B31-3059-45DE-9B5A-A019F848CFB0}" type="slidenum">
              <a:rPr lang="en-US" smtClean="0"/>
              <a:pPr/>
              <a:t>6</a:t>
            </a:fld>
            <a:endParaRPr lang="en-US" dirty="0"/>
          </a:p>
        </p:txBody>
      </p:sp>
      <p:sp>
        <p:nvSpPr>
          <p:cNvPr id="6" name="Footer Placeholder 5">
            <a:extLst>
              <a:ext uri="{FF2B5EF4-FFF2-40B4-BE49-F238E27FC236}">
                <a16:creationId xmlns:a16="http://schemas.microsoft.com/office/drawing/2014/main" id="{F48A1B0E-BF63-4A88-A7AD-88635217762A}"/>
              </a:ext>
            </a:extLst>
          </p:cNvPr>
          <p:cNvSpPr>
            <a:spLocks noGrp="1"/>
          </p:cNvSpPr>
          <p:nvPr>
            <p:ph type="ftr" sz="quarter" idx="12"/>
          </p:nvPr>
        </p:nvSpPr>
        <p:spPr/>
        <p:txBody>
          <a:bodyPr/>
          <a:lstStyle/>
          <a:p>
            <a:r>
              <a:rPr lang="en-US"/>
              <a:t>PURSUE - FNAL   CMS and the LHC</a:t>
            </a:r>
            <a:endParaRPr lang="en-US" dirty="0"/>
          </a:p>
        </p:txBody>
      </p:sp>
      <p:pic>
        <p:nvPicPr>
          <p:cNvPr id="8" name="Picture 7">
            <a:extLst>
              <a:ext uri="{FF2B5EF4-FFF2-40B4-BE49-F238E27FC236}">
                <a16:creationId xmlns:a16="http://schemas.microsoft.com/office/drawing/2014/main" id="{56224CAA-4945-4CE9-9601-36BFE0EA0DF0}"/>
              </a:ext>
            </a:extLst>
          </p:cNvPr>
          <p:cNvPicPr>
            <a:picLocks noChangeAspect="1"/>
          </p:cNvPicPr>
          <p:nvPr/>
        </p:nvPicPr>
        <p:blipFill>
          <a:blip r:embed="rId3"/>
          <a:stretch>
            <a:fillRect/>
          </a:stretch>
        </p:blipFill>
        <p:spPr>
          <a:xfrm>
            <a:off x="213133" y="3966689"/>
            <a:ext cx="2866493" cy="2891311"/>
          </a:xfrm>
          <a:prstGeom prst="rect">
            <a:avLst/>
          </a:prstGeom>
        </p:spPr>
      </p:pic>
      <p:pic>
        <p:nvPicPr>
          <p:cNvPr id="9" name="Picture 8">
            <a:extLst>
              <a:ext uri="{FF2B5EF4-FFF2-40B4-BE49-F238E27FC236}">
                <a16:creationId xmlns:a16="http://schemas.microsoft.com/office/drawing/2014/main" id="{CA683DED-312F-48BA-9989-73B5D11076B6}"/>
              </a:ext>
            </a:extLst>
          </p:cNvPr>
          <p:cNvPicPr>
            <a:picLocks noChangeAspect="1"/>
          </p:cNvPicPr>
          <p:nvPr/>
        </p:nvPicPr>
        <p:blipFill>
          <a:blip r:embed="rId4"/>
          <a:stretch>
            <a:fillRect/>
          </a:stretch>
        </p:blipFill>
        <p:spPr>
          <a:xfrm>
            <a:off x="3142879" y="4256224"/>
            <a:ext cx="2270830" cy="849176"/>
          </a:xfrm>
          <a:prstGeom prst="rect">
            <a:avLst/>
          </a:prstGeom>
        </p:spPr>
      </p:pic>
      <p:pic>
        <p:nvPicPr>
          <p:cNvPr id="10" name="Picture 9">
            <a:extLst>
              <a:ext uri="{FF2B5EF4-FFF2-40B4-BE49-F238E27FC236}">
                <a16:creationId xmlns:a16="http://schemas.microsoft.com/office/drawing/2014/main" id="{A35DAA01-E352-465C-9B6E-BA0F8513EB7D}"/>
              </a:ext>
            </a:extLst>
          </p:cNvPr>
          <p:cNvPicPr>
            <a:picLocks noChangeAspect="1"/>
          </p:cNvPicPr>
          <p:nvPr/>
        </p:nvPicPr>
        <p:blipFill>
          <a:blip r:embed="rId5"/>
          <a:stretch>
            <a:fillRect/>
          </a:stretch>
        </p:blipFill>
        <p:spPr>
          <a:xfrm>
            <a:off x="3293823" y="5416716"/>
            <a:ext cx="2063602" cy="1023580"/>
          </a:xfrm>
          <a:prstGeom prst="rect">
            <a:avLst/>
          </a:prstGeom>
        </p:spPr>
      </p:pic>
      <p:sp>
        <p:nvSpPr>
          <p:cNvPr id="11" name="Rectangle 3">
            <a:extLst>
              <a:ext uri="{FF2B5EF4-FFF2-40B4-BE49-F238E27FC236}">
                <a16:creationId xmlns:a16="http://schemas.microsoft.com/office/drawing/2014/main" id="{49B92CEB-0ACE-4407-97B5-DEEB247A75E7}"/>
              </a:ext>
            </a:extLst>
          </p:cNvPr>
          <p:cNvSpPr txBox="1">
            <a:spLocks noChangeArrowheads="1"/>
          </p:cNvSpPr>
          <p:nvPr/>
        </p:nvSpPr>
        <p:spPr bwMode="auto">
          <a:xfrm>
            <a:off x="5159175" y="4113616"/>
            <a:ext cx="3977623" cy="231942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303445" indent="-286350" algn="l" defTabSz="645354" rtl="0" eaLnBrk="0" fontAlgn="base" hangingPunct="0">
              <a:lnSpc>
                <a:spcPct val="116000"/>
              </a:lnSpc>
              <a:spcBef>
                <a:spcPct val="0"/>
              </a:spcBef>
              <a:spcAft>
                <a:spcPct val="0"/>
              </a:spcAft>
              <a:buClr>
                <a:srgbClr val="FF9900"/>
              </a:buClr>
              <a:buSzPct val="100000"/>
              <a:buFont typeface="Times New Roman" pitchFamily="18" charset="0"/>
              <a:buChar char="•"/>
              <a:defRPr sz="2900" b="1">
                <a:solidFill>
                  <a:srgbClr val="FF6600"/>
                </a:solidFill>
                <a:latin typeface="+mn-lt"/>
                <a:ea typeface="+mn-ea"/>
                <a:cs typeface="+mn-cs"/>
              </a:defRPr>
            </a:lvl1pPr>
            <a:lvl2pPr marL="665299" indent="-255008" algn="l" defTabSz="645354" rtl="0" eaLnBrk="0" fontAlgn="base" hangingPunct="0">
              <a:lnSpc>
                <a:spcPct val="123000"/>
              </a:lnSpc>
              <a:spcBef>
                <a:spcPts val="538"/>
              </a:spcBef>
              <a:spcAft>
                <a:spcPct val="0"/>
              </a:spcAft>
              <a:buClr>
                <a:srgbClr val="FFFF00"/>
              </a:buClr>
              <a:buSzPct val="100000"/>
              <a:buFont typeface="Times New Roman" pitchFamily="18" charset="0"/>
              <a:buChar char="–"/>
              <a:defRPr sz="2500" b="1">
                <a:solidFill>
                  <a:srgbClr val="FFFF00"/>
                </a:solidFill>
                <a:latin typeface="+mn-lt"/>
              </a:defRPr>
            </a:lvl2pPr>
            <a:lvl3pPr marL="1025728" indent="-205146" algn="l" defTabSz="645354" rtl="0" eaLnBrk="0" fontAlgn="base" hangingPunct="0">
              <a:lnSpc>
                <a:spcPct val="123000"/>
              </a:lnSpc>
              <a:spcBef>
                <a:spcPts val="449"/>
              </a:spcBef>
              <a:spcAft>
                <a:spcPct val="0"/>
              </a:spcAft>
              <a:buClr>
                <a:srgbClr val="00FF00"/>
              </a:buClr>
              <a:buSzPct val="100000"/>
              <a:buFont typeface="Times New Roman" pitchFamily="18" charset="0"/>
              <a:buChar char="•"/>
              <a:defRPr sz="2200" b="1">
                <a:solidFill>
                  <a:srgbClr val="23FF23"/>
                </a:solidFill>
                <a:latin typeface="+mn-lt"/>
              </a:defRPr>
            </a:lvl3pPr>
            <a:lvl4pPr marL="1436019" indent="-205146" algn="l" defTabSz="645354" rtl="0" eaLnBrk="0" fontAlgn="base" hangingPunct="0">
              <a:lnSpc>
                <a:spcPct val="123000"/>
              </a:lnSpc>
              <a:spcBef>
                <a:spcPts val="404"/>
              </a:spcBef>
              <a:spcAft>
                <a:spcPct val="0"/>
              </a:spcAft>
              <a:buClr>
                <a:srgbClr val="FF66FF"/>
              </a:buClr>
              <a:buSzPct val="100000"/>
              <a:buFont typeface="Times New Roman" pitchFamily="18" charset="0"/>
              <a:buChar char="–"/>
              <a:defRPr sz="1800" b="1">
                <a:solidFill>
                  <a:srgbClr val="FF66FF"/>
                </a:solidFill>
                <a:latin typeface="+mn-lt"/>
              </a:defRPr>
            </a:lvl4pPr>
            <a:lvl5pPr marL="1846311" indent="-205146" algn="l" defTabSz="645354" rtl="0" eaLnBrk="0" fontAlgn="base" hangingPunct="0">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5pPr>
            <a:lvl6pPr marL="2256602" indent="-205146" algn="l" defTabSz="645354" rtl="0" fontAlgn="base">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6pPr>
            <a:lvl7pPr marL="2666893" indent="-205146" algn="l" defTabSz="645354" rtl="0" fontAlgn="base">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7pPr>
            <a:lvl8pPr marL="3077185" indent="-205146" algn="l" defTabSz="645354" rtl="0" fontAlgn="base">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8pPr>
            <a:lvl9pPr marL="3487476" indent="-205146" algn="l" defTabSz="645354" rtl="0" fontAlgn="base">
              <a:lnSpc>
                <a:spcPct val="123000"/>
              </a:lnSpc>
              <a:spcBef>
                <a:spcPts val="404"/>
              </a:spcBef>
              <a:spcAft>
                <a:spcPct val="0"/>
              </a:spcAft>
              <a:buClr>
                <a:srgbClr val="00B8FF"/>
              </a:buClr>
              <a:buSzPct val="100000"/>
              <a:buFont typeface="Times New Roman" pitchFamily="18" charset="0"/>
              <a:buChar char="»"/>
              <a:defRPr sz="1800" b="1">
                <a:solidFill>
                  <a:srgbClr val="66FFFF"/>
                </a:solidFill>
                <a:latin typeface="+mn-lt"/>
              </a:defRPr>
            </a:lvl9pPr>
          </a:lstStyle>
          <a:p>
            <a:pPr lvl="1"/>
            <a:r>
              <a:rPr lang="en-US" sz="1600" kern="0" dirty="0"/>
              <a:t>J=1 amplitudes cancel  nicely</a:t>
            </a:r>
          </a:p>
          <a:p>
            <a:pPr lvl="1"/>
            <a:r>
              <a:rPr lang="en-US" sz="1600" kern="0" dirty="0">
                <a:solidFill>
                  <a:schemeClr val="bg1"/>
                </a:solidFill>
              </a:rPr>
              <a:t>J=0 </a:t>
            </a:r>
            <a:r>
              <a:rPr lang="en-US" sz="1600" kern="0" dirty="0"/>
              <a:t>amplitude also diverges</a:t>
            </a:r>
          </a:p>
          <a:p>
            <a:pPr lvl="2"/>
            <a:r>
              <a:rPr lang="en-US" sz="1300" kern="0" dirty="0"/>
              <a:t> “wrong helicity” ~ </a:t>
            </a:r>
            <a:r>
              <a:rPr lang="en-US" sz="1300" i="1" kern="0" dirty="0">
                <a:solidFill>
                  <a:schemeClr val="bg1"/>
                </a:solidFill>
              </a:rPr>
              <a:t>mass</a:t>
            </a:r>
            <a:endParaRPr lang="en-US" sz="1300" kern="0" dirty="0"/>
          </a:p>
          <a:p>
            <a:pPr lvl="1"/>
            <a:r>
              <a:rPr lang="en-US" sz="1600" kern="0" dirty="0"/>
              <a:t>Need something to cancel with </a:t>
            </a:r>
            <a:r>
              <a:rPr lang="en-US" sz="1600" kern="0" dirty="0">
                <a:solidFill>
                  <a:schemeClr val="bg1"/>
                </a:solidFill>
              </a:rPr>
              <a:t>scalar</a:t>
            </a:r>
            <a:r>
              <a:rPr lang="en-US" sz="1600" kern="0" dirty="0"/>
              <a:t> coupling to </a:t>
            </a:r>
            <a:r>
              <a:rPr lang="en-US" sz="1600" kern="0" dirty="0">
                <a:solidFill>
                  <a:schemeClr val="bg1"/>
                </a:solidFill>
              </a:rPr>
              <a:t>mass</a:t>
            </a:r>
          </a:p>
        </p:txBody>
      </p:sp>
      <p:pic>
        <p:nvPicPr>
          <p:cNvPr id="12" name="Picture 11">
            <a:extLst>
              <a:ext uri="{FF2B5EF4-FFF2-40B4-BE49-F238E27FC236}">
                <a16:creationId xmlns:a16="http://schemas.microsoft.com/office/drawing/2014/main" id="{63F33CC1-959A-49B4-ABB9-04EE38F6675A}"/>
              </a:ext>
            </a:extLst>
          </p:cNvPr>
          <p:cNvPicPr>
            <a:picLocks noChangeAspect="1"/>
          </p:cNvPicPr>
          <p:nvPr/>
        </p:nvPicPr>
        <p:blipFill>
          <a:blip r:embed="rId6"/>
          <a:stretch>
            <a:fillRect/>
          </a:stretch>
        </p:blipFill>
        <p:spPr>
          <a:xfrm>
            <a:off x="6661167" y="5679455"/>
            <a:ext cx="2154163" cy="978448"/>
          </a:xfrm>
          <a:prstGeom prst="rect">
            <a:avLst/>
          </a:prstGeom>
        </p:spPr>
      </p:pic>
    </p:spTree>
    <p:extLst>
      <p:ext uri="{BB962C8B-B14F-4D97-AF65-F5344CB8AC3E}">
        <p14:creationId xmlns:p14="http://schemas.microsoft.com/office/powerpoint/2010/main" val="4209719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11">
                                            <p:txEl>
                                              <p:pRg st="3" end="3"/>
                                            </p:txEl>
                                          </p:spTgt>
                                        </p:tgtEl>
                                        <p:attrNameLst>
                                          <p:attrName>style.visibility</p:attrName>
                                        </p:attrNameLst>
                                      </p:cBhvr>
                                      <p:to>
                                        <p:strVal val="visible"/>
                                      </p:to>
                                    </p:set>
                                    <p:animEffect transition="in" filter="wipe(up)">
                                      <p:cBhvr>
                                        <p:cTn id="21" dur="500"/>
                                        <p:tgtEl>
                                          <p:spTgt spid="11">
                                            <p:txEl>
                                              <p:pRg st="3" end="3"/>
                                            </p:txEl>
                                          </p:spTgt>
                                        </p:tgtEl>
                                      </p:cBhvr>
                                    </p:animEffect>
                                  </p:childTnLst>
                                </p:cTn>
                              </p:par>
                              <p:par>
                                <p:cTn id="22" presetID="1" presetClass="entr" presetSubtype="0" fill="hold" nodeType="withEffect">
                                  <p:stCondLst>
                                    <p:cond delay="0"/>
                                  </p:stCondLst>
                                  <p:childTnLst>
                                    <p:set>
                                      <p:cBhvr>
                                        <p:cTn id="23" dur="1" fill="hold">
                                          <p:stCondLst>
                                            <p:cond delay="0"/>
                                          </p:stCondLst>
                                        </p:cTn>
                                        <p:tgtEl>
                                          <p:spTgt spid="11">
                                            <p:txEl>
                                              <p:pRg st="1" end="1"/>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605" y="90692"/>
            <a:ext cx="7963240" cy="872365"/>
          </a:xfrm>
        </p:spPr>
        <p:txBody>
          <a:bodyPr/>
          <a:lstStyle/>
          <a:p>
            <a:r>
              <a:rPr lang="en-US" dirty="0"/>
              <a:t>You can’t just invent a new particle!</a:t>
            </a:r>
          </a:p>
        </p:txBody>
      </p:sp>
      <p:sp>
        <p:nvSpPr>
          <p:cNvPr id="3" name="Content Placeholder 2"/>
          <p:cNvSpPr>
            <a:spLocks noGrp="1"/>
          </p:cNvSpPr>
          <p:nvPr>
            <p:ph idx="1"/>
          </p:nvPr>
        </p:nvSpPr>
        <p:spPr>
          <a:xfrm>
            <a:off x="431840" y="870884"/>
            <a:ext cx="8304216" cy="637719"/>
          </a:xfrm>
        </p:spPr>
        <p:txBody>
          <a:bodyPr/>
          <a:lstStyle/>
          <a:p>
            <a:r>
              <a:rPr lang="en-US" dirty="0"/>
              <a:t>Pauli, December 4</a:t>
            </a:r>
            <a:r>
              <a:rPr lang="en-US" baseline="30000" dirty="0"/>
              <a:t>th</a:t>
            </a:r>
            <a:r>
              <a:rPr lang="en-US" dirty="0"/>
              <a:t>, 1930, Birthday of </a:t>
            </a:r>
            <a:r>
              <a:rPr lang="en-US" dirty="0">
                <a:sym typeface="Symbol"/>
              </a:rPr>
              <a:t></a:t>
            </a:r>
            <a:endParaRPr lang="en-US" dirty="0"/>
          </a:p>
        </p:txBody>
      </p:sp>
      <p:sp>
        <p:nvSpPr>
          <p:cNvPr id="4" name="Date Placeholder 3"/>
          <p:cNvSpPr>
            <a:spLocks noGrp="1"/>
          </p:cNvSpPr>
          <p:nvPr>
            <p:ph type="dt" sz="half" idx="10"/>
          </p:nvPr>
        </p:nvSpPr>
        <p:spPr/>
        <p:txBody>
          <a:bodyPr/>
          <a:lstStyle/>
          <a:p>
            <a:r>
              <a:rPr lang="en-US"/>
              <a:t>May 27, 2025</a:t>
            </a:r>
            <a:endParaRPr lang="en-US" dirty="0"/>
          </a:p>
        </p:txBody>
      </p:sp>
      <p:sp>
        <p:nvSpPr>
          <p:cNvPr id="5" name="Slide Number Placeholder 4"/>
          <p:cNvSpPr>
            <a:spLocks noGrp="1"/>
          </p:cNvSpPr>
          <p:nvPr>
            <p:ph type="sldNum" sz="quarter" idx="11"/>
          </p:nvPr>
        </p:nvSpPr>
        <p:spPr/>
        <p:txBody>
          <a:bodyPr/>
          <a:lstStyle/>
          <a:p>
            <a:fld id="{8A7F0B31-3059-45DE-9B5A-A019F848CFB0}" type="slidenum">
              <a:rPr lang="en-US" smtClean="0"/>
              <a:pPr/>
              <a:t>7</a:t>
            </a:fld>
            <a:endParaRPr lang="en-US" dirty="0"/>
          </a:p>
        </p:txBody>
      </p:sp>
      <p:sp>
        <p:nvSpPr>
          <p:cNvPr id="6" name="Footer Placeholder 5"/>
          <p:cNvSpPr>
            <a:spLocks noGrp="1"/>
          </p:cNvSpPr>
          <p:nvPr>
            <p:ph type="ftr" sz="quarter" idx="12"/>
          </p:nvPr>
        </p:nvSpPr>
        <p:spPr/>
        <p:txBody>
          <a:bodyPr/>
          <a:lstStyle/>
          <a:p>
            <a:r>
              <a:rPr lang="en-US"/>
              <a:t>PURSUE - FNAL   CMS and the LHC</a:t>
            </a:r>
            <a:endParaRPr lang="en-US" dirty="0"/>
          </a:p>
        </p:txBody>
      </p:sp>
      <p:pic>
        <p:nvPicPr>
          <p:cNvPr id="121859" name="Picture 3"/>
          <p:cNvPicPr>
            <a:picLocks noChangeAspect="1" noChangeArrowheads="1"/>
          </p:cNvPicPr>
          <p:nvPr/>
        </p:nvPicPr>
        <p:blipFill>
          <a:blip r:embed="rId3">
            <a:duotone>
              <a:prstClr val="black"/>
              <a:srgbClr val="D9C3A5">
                <a:tint val="50000"/>
                <a:satMod val="180000"/>
              </a:srgbClr>
            </a:duotone>
          </a:blip>
          <a:srcRect/>
          <a:stretch>
            <a:fillRect/>
          </a:stretch>
        </p:blipFill>
        <p:spPr bwMode="auto">
          <a:xfrm>
            <a:off x="613635" y="1460934"/>
            <a:ext cx="3249710" cy="4866489"/>
          </a:xfrm>
          <a:prstGeom prst="rect">
            <a:avLst/>
          </a:prstGeom>
          <a:noFill/>
          <a:ln w="9525">
            <a:noFill/>
            <a:miter lim="800000"/>
            <a:headEnd/>
            <a:tailEnd/>
          </a:ln>
          <a:effectLst/>
        </p:spPr>
      </p:pic>
      <p:pic>
        <p:nvPicPr>
          <p:cNvPr id="121861" name="Picture 5"/>
          <p:cNvPicPr>
            <a:picLocks noChangeAspect="1" noChangeArrowheads="1"/>
          </p:cNvPicPr>
          <p:nvPr/>
        </p:nvPicPr>
        <p:blipFill>
          <a:blip r:embed="rId4"/>
          <a:srcRect/>
          <a:stretch>
            <a:fillRect/>
          </a:stretch>
        </p:blipFill>
        <p:spPr bwMode="auto">
          <a:xfrm>
            <a:off x="3148692" y="78971"/>
            <a:ext cx="5954836" cy="666798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14" name="Rectangle 13"/>
          <p:cNvSpPr/>
          <p:nvPr/>
        </p:nvSpPr>
        <p:spPr bwMode="auto">
          <a:xfrm>
            <a:off x="3179559" y="602143"/>
            <a:ext cx="2469350" cy="217165"/>
          </a:xfrm>
          <a:prstGeom prst="rect">
            <a:avLst/>
          </a:prstGeom>
          <a:noFill/>
          <a:ln w="9525" cap="flat" cmpd="sng" algn="ctr">
            <a:solidFill>
              <a:srgbClr val="FFC000"/>
            </a:solidFill>
            <a:prstDash val="solid"/>
            <a:round/>
            <a:headEnd type="none" w="med" len="med"/>
            <a:tailEnd type="none" w="med" len="med"/>
          </a:ln>
          <a:effectLst>
            <a:glow rad="101600">
              <a:srgbClr val="FFFF00">
                <a:alpha val="60000"/>
              </a:srgbClr>
            </a:glow>
          </a:effectLst>
        </p:spPr>
        <p:txBody>
          <a:bodyPr vert="horz" wrap="square" lIns="82945" tIns="41473" rIns="82945" bIns="41473" numCol="1" rtlCol="0" anchor="t" anchorCtr="0" compatLnSpc="1">
            <a:prstTxWarp prst="textNoShape">
              <a:avLst/>
            </a:prstTxWarp>
          </a:bodyPr>
          <a:lstStyle/>
          <a:p>
            <a:pPr defTabSz="829452"/>
            <a:endParaRPr lang="en-US" sz="1500"/>
          </a:p>
        </p:txBody>
      </p:sp>
      <p:sp>
        <p:nvSpPr>
          <p:cNvPr id="20" name="Freeform 19"/>
          <p:cNvSpPr/>
          <p:nvPr/>
        </p:nvSpPr>
        <p:spPr bwMode="auto">
          <a:xfrm>
            <a:off x="3146795" y="1284216"/>
            <a:ext cx="5848383" cy="546045"/>
          </a:xfrm>
          <a:custGeom>
            <a:avLst/>
            <a:gdLst>
              <a:gd name="connsiteX0" fmla="*/ 3624147 w 6445405"/>
              <a:gd name="connsiteY0" fmla="*/ 602166 h 602166"/>
              <a:gd name="connsiteX1" fmla="*/ 0 w 6445405"/>
              <a:gd name="connsiteY1" fmla="*/ 579863 h 602166"/>
              <a:gd name="connsiteX2" fmla="*/ 0 w 6445405"/>
              <a:gd name="connsiteY2" fmla="*/ 200722 h 602166"/>
              <a:gd name="connsiteX3" fmla="*/ 702527 w 6445405"/>
              <a:gd name="connsiteY3" fmla="*/ 211873 h 602166"/>
              <a:gd name="connsiteX4" fmla="*/ 691376 w 6445405"/>
              <a:gd name="connsiteY4" fmla="*/ 11151 h 602166"/>
              <a:gd name="connsiteX5" fmla="*/ 6445405 w 6445405"/>
              <a:gd name="connsiteY5" fmla="*/ 0 h 602166"/>
              <a:gd name="connsiteX6" fmla="*/ 6445405 w 6445405"/>
              <a:gd name="connsiteY6" fmla="*/ 412595 h 602166"/>
              <a:gd name="connsiteX7" fmla="*/ 3612995 w 6445405"/>
              <a:gd name="connsiteY7" fmla="*/ 390293 h 602166"/>
              <a:gd name="connsiteX8" fmla="*/ 3624147 w 6445405"/>
              <a:gd name="connsiteY8" fmla="*/ 602166 h 602166"/>
              <a:gd name="connsiteX0" fmla="*/ 1940313 w 6445405"/>
              <a:gd name="connsiteY0" fmla="*/ 602166 h 602166"/>
              <a:gd name="connsiteX1" fmla="*/ 0 w 6445405"/>
              <a:gd name="connsiteY1" fmla="*/ 579863 h 602166"/>
              <a:gd name="connsiteX2" fmla="*/ 0 w 6445405"/>
              <a:gd name="connsiteY2" fmla="*/ 200722 h 602166"/>
              <a:gd name="connsiteX3" fmla="*/ 702527 w 6445405"/>
              <a:gd name="connsiteY3" fmla="*/ 211873 h 602166"/>
              <a:gd name="connsiteX4" fmla="*/ 691376 w 6445405"/>
              <a:gd name="connsiteY4" fmla="*/ 11151 h 602166"/>
              <a:gd name="connsiteX5" fmla="*/ 6445405 w 6445405"/>
              <a:gd name="connsiteY5" fmla="*/ 0 h 602166"/>
              <a:gd name="connsiteX6" fmla="*/ 6445405 w 6445405"/>
              <a:gd name="connsiteY6" fmla="*/ 412595 h 602166"/>
              <a:gd name="connsiteX7" fmla="*/ 3612995 w 6445405"/>
              <a:gd name="connsiteY7" fmla="*/ 390293 h 602166"/>
              <a:gd name="connsiteX8" fmla="*/ 1940313 w 6445405"/>
              <a:gd name="connsiteY8" fmla="*/ 602166 h 602166"/>
              <a:gd name="connsiteX0" fmla="*/ 1940313 w 6445405"/>
              <a:gd name="connsiteY0" fmla="*/ 602166 h 602166"/>
              <a:gd name="connsiteX1" fmla="*/ 0 w 6445405"/>
              <a:gd name="connsiteY1" fmla="*/ 579863 h 602166"/>
              <a:gd name="connsiteX2" fmla="*/ 0 w 6445405"/>
              <a:gd name="connsiteY2" fmla="*/ 200722 h 602166"/>
              <a:gd name="connsiteX3" fmla="*/ 702527 w 6445405"/>
              <a:gd name="connsiteY3" fmla="*/ 211873 h 602166"/>
              <a:gd name="connsiteX4" fmla="*/ 691376 w 6445405"/>
              <a:gd name="connsiteY4" fmla="*/ 11151 h 602166"/>
              <a:gd name="connsiteX5" fmla="*/ 6445405 w 6445405"/>
              <a:gd name="connsiteY5" fmla="*/ 0 h 602166"/>
              <a:gd name="connsiteX6" fmla="*/ 6445405 w 6445405"/>
              <a:gd name="connsiteY6" fmla="*/ 412595 h 602166"/>
              <a:gd name="connsiteX7" fmla="*/ 1929161 w 6445405"/>
              <a:gd name="connsiteY7" fmla="*/ 390293 h 602166"/>
              <a:gd name="connsiteX8" fmla="*/ 1940313 w 6445405"/>
              <a:gd name="connsiteY8" fmla="*/ 602166 h 602166"/>
              <a:gd name="connsiteX0" fmla="*/ 1940313 w 6445405"/>
              <a:gd name="connsiteY0" fmla="*/ 602166 h 602166"/>
              <a:gd name="connsiteX1" fmla="*/ 0 w 6445405"/>
              <a:gd name="connsiteY1" fmla="*/ 579863 h 602166"/>
              <a:gd name="connsiteX2" fmla="*/ 0 w 6445405"/>
              <a:gd name="connsiteY2" fmla="*/ 200722 h 602166"/>
              <a:gd name="connsiteX3" fmla="*/ 702527 w 6445405"/>
              <a:gd name="connsiteY3" fmla="*/ 211873 h 602166"/>
              <a:gd name="connsiteX4" fmla="*/ 691376 w 6445405"/>
              <a:gd name="connsiteY4" fmla="*/ 11151 h 602166"/>
              <a:gd name="connsiteX5" fmla="*/ 6445405 w 6445405"/>
              <a:gd name="connsiteY5" fmla="*/ 0 h 602166"/>
              <a:gd name="connsiteX6" fmla="*/ 6445405 w 6445405"/>
              <a:gd name="connsiteY6" fmla="*/ 412595 h 602166"/>
              <a:gd name="connsiteX7" fmla="*/ 1929161 w 6445405"/>
              <a:gd name="connsiteY7" fmla="*/ 390293 h 602166"/>
              <a:gd name="connsiteX8" fmla="*/ 1940313 w 6445405"/>
              <a:gd name="connsiteY8" fmla="*/ 602166 h 602166"/>
              <a:gd name="connsiteX0" fmla="*/ 1940313 w 6445405"/>
              <a:gd name="connsiteY0" fmla="*/ 602166 h 602166"/>
              <a:gd name="connsiteX1" fmla="*/ 0 w 6445405"/>
              <a:gd name="connsiteY1" fmla="*/ 579863 h 602166"/>
              <a:gd name="connsiteX2" fmla="*/ 0 w 6445405"/>
              <a:gd name="connsiteY2" fmla="*/ 200722 h 602166"/>
              <a:gd name="connsiteX3" fmla="*/ 702527 w 6445405"/>
              <a:gd name="connsiteY3" fmla="*/ 211873 h 602166"/>
              <a:gd name="connsiteX4" fmla="*/ 691376 w 6445405"/>
              <a:gd name="connsiteY4" fmla="*/ 11151 h 602166"/>
              <a:gd name="connsiteX5" fmla="*/ 6445405 w 6445405"/>
              <a:gd name="connsiteY5" fmla="*/ 0 h 602166"/>
              <a:gd name="connsiteX6" fmla="*/ 6445405 w 6445405"/>
              <a:gd name="connsiteY6" fmla="*/ 412595 h 602166"/>
              <a:gd name="connsiteX7" fmla="*/ 1929161 w 6445405"/>
              <a:gd name="connsiteY7" fmla="*/ 390293 h 602166"/>
              <a:gd name="connsiteX8" fmla="*/ 1940313 w 6445405"/>
              <a:gd name="connsiteY8" fmla="*/ 602166 h 60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45405" h="602166">
                <a:moveTo>
                  <a:pt x="1940313" y="602166"/>
                </a:moveTo>
                <a:lnTo>
                  <a:pt x="0" y="579863"/>
                </a:lnTo>
                <a:lnTo>
                  <a:pt x="0" y="200722"/>
                </a:lnTo>
                <a:lnTo>
                  <a:pt x="702527" y="211873"/>
                </a:lnTo>
                <a:lnTo>
                  <a:pt x="691376" y="11151"/>
                </a:lnTo>
                <a:lnTo>
                  <a:pt x="6445405" y="0"/>
                </a:lnTo>
                <a:lnTo>
                  <a:pt x="6445405" y="412595"/>
                </a:lnTo>
                <a:lnTo>
                  <a:pt x="1929161" y="390293"/>
                </a:lnTo>
                <a:lnTo>
                  <a:pt x="1940313" y="602166"/>
                </a:lnTo>
                <a:close/>
              </a:path>
            </a:pathLst>
          </a:custGeom>
          <a:noFill/>
          <a:ln w="9525" cap="flat" cmpd="sng" algn="ctr">
            <a:solidFill>
              <a:srgbClr val="FFC000"/>
            </a:solidFill>
            <a:prstDash val="solid"/>
            <a:round/>
            <a:headEnd type="none" w="med" len="med"/>
            <a:tailEnd type="none" w="med" len="med"/>
          </a:ln>
          <a:effectLst>
            <a:glow rad="101600">
              <a:srgbClr val="FFFF00">
                <a:alpha val="60000"/>
              </a:srgbClr>
            </a:glow>
          </a:effectLst>
        </p:spPr>
        <p:txBody>
          <a:bodyPr vert="horz" wrap="square" lIns="82945" tIns="41473" rIns="82945" bIns="41473" numCol="1" rtlCol="0" anchor="t" anchorCtr="0" compatLnSpc="1">
            <a:prstTxWarp prst="textNoShape">
              <a:avLst/>
            </a:prstTxWarp>
          </a:bodyPr>
          <a:lstStyle/>
          <a:p>
            <a:pPr defTabSz="829452"/>
            <a:endParaRPr lang="en-US" sz="1500"/>
          </a:p>
        </p:txBody>
      </p:sp>
      <p:sp>
        <p:nvSpPr>
          <p:cNvPr id="25" name="Freeform 24"/>
          <p:cNvSpPr/>
          <p:nvPr/>
        </p:nvSpPr>
        <p:spPr bwMode="auto">
          <a:xfrm>
            <a:off x="3187267" y="3852648"/>
            <a:ext cx="5686490" cy="353917"/>
          </a:xfrm>
          <a:custGeom>
            <a:avLst/>
            <a:gdLst>
              <a:gd name="connsiteX0" fmla="*/ 6266986 w 6266986"/>
              <a:gd name="connsiteY0" fmla="*/ 11151 h 390292"/>
              <a:gd name="connsiteX1" fmla="*/ 0 w 6266986"/>
              <a:gd name="connsiteY1" fmla="*/ 0 h 390292"/>
              <a:gd name="connsiteX2" fmla="*/ 0 w 6266986"/>
              <a:gd name="connsiteY2" fmla="*/ 390292 h 390292"/>
              <a:gd name="connsiteX3" fmla="*/ 5620215 w 6266986"/>
              <a:gd name="connsiteY3" fmla="*/ 390292 h 390292"/>
              <a:gd name="connsiteX4" fmla="*/ 5620215 w 6266986"/>
              <a:gd name="connsiteY4" fmla="*/ 189570 h 390292"/>
              <a:gd name="connsiteX5" fmla="*/ 6266986 w 6266986"/>
              <a:gd name="connsiteY5" fmla="*/ 189570 h 390292"/>
              <a:gd name="connsiteX6" fmla="*/ 6266986 w 6266986"/>
              <a:gd name="connsiteY6" fmla="*/ 11151 h 39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6986" h="390292">
                <a:moveTo>
                  <a:pt x="6266986" y="11151"/>
                </a:moveTo>
                <a:lnTo>
                  <a:pt x="0" y="0"/>
                </a:lnTo>
                <a:lnTo>
                  <a:pt x="0" y="390292"/>
                </a:lnTo>
                <a:lnTo>
                  <a:pt x="5620215" y="390292"/>
                </a:lnTo>
                <a:lnTo>
                  <a:pt x="5620215" y="189570"/>
                </a:lnTo>
                <a:lnTo>
                  <a:pt x="6266986" y="189570"/>
                </a:lnTo>
                <a:lnTo>
                  <a:pt x="6266986" y="11151"/>
                </a:lnTo>
                <a:close/>
              </a:path>
            </a:pathLst>
          </a:custGeom>
          <a:noFill/>
          <a:ln w="9525" cap="flat" cmpd="sng" algn="ctr">
            <a:solidFill>
              <a:srgbClr val="FFC000"/>
            </a:solidFill>
            <a:prstDash val="solid"/>
            <a:round/>
            <a:headEnd type="none" w="med" len="med"/>
            <a:tailEnd type="none" w="med" len="med"/>
          </a:ln>
          <a:effectLst>
            <a:glow rad="101600">
              <a:srgbClr val="FFFF00">
                <a:alpha val="60000"/>
              </a:srgbClr>
            </a:glow>
          </a:effectLst>
        </p:spPr>
        <p:txBody>
          <a:bodyPr vert="horz" wrap="square" lIns="82945" tIns="41473" rIns="82945" bIns="41473" numCol="1" rtlCol="0" anchor="t" anchorCtr="0" compatLnSpc="1">
            <a:prstTxWarp prst="textNoShape">
              <a:avLst/>
            </a:prstTxWarp>
          </a:bodyPr>
          <a:lstStyle/>
          <a:p>
            <a:pPr defTabSz="829452"/>
            <a:endParaRPr lang="en-US" sz="1500"/>
          </a:p>
        </p:txBody>
      </p:sp>
      <p:sp>
        <p:nvSpPr>
          <p:cNvPr id="26" name="Rectangle 25"/>
          <p:cNvSpPr/>
          <p:nvPr/>
        </p:nvSpPr>
        <p:spPr bwMode="auto">
          <a:xfrm>
            <a:off x="3855075" y="4681827"/>
            <a:ext cx="2559933" cy="192127"/>
          </a:xfrm>
          <a:prstGeom prst="rect">
            <a:avLst/>
          </a:prstGeom>
          <a:noFill/>
          <a:ln w="9525" cap="flat" cmpd="sng" algn="ctr">
            <a:solidFill>
              <a:srgbClr val="FFC000"/>
            </a:solidFill>
            <a:prstDash val="solid"/>
            <a:round/>
            <a:headEnd type="none" w="med" len="med"/>
            <a:tailEnd type="none" w="med" len="med"/>
          </a:ln>
          <a:effectLst>
            <a:glow rad="101600">
              <a:srgbClr val="FFFF00">
                <a:alpha val="60000"/>
              </a:srgbClr>
            </a:glow>
          </a:effectLst>
        </p:spPr>
        <p:txBody>
          <a:bodyPr vert="horz" wrap="square" lIns="82945" tIns="41473" rIns="82945" bIns="41473" numCol="1" rtlCol="0" anchor="t" anchorCtr="0" compatLnSpc="1">
            <a:prstTxWarp prst="textNoShape">
              <a:avLst/>
            </a:prstTxWarp>
          </a:bodyPr>
          <a:lstStyle/>
          <a:p>
            <a:pPr defTabSz="829452"/>
            <a:endParaRPr lang="en-US" sz="1500"/>
          </a:p>
        </p:txBody>
      </p:sp>
      <p:sp>
        <p:nvSpPr>
          <p:cNvPr id="27" name="Rectangle 26"/>
          <p:cNvSpPr/>
          <p:nvPr/>
        </p:nvSpPr>
        <p:spPr bwMode="auto">
          <a:xfrm>
            <a:off x="5824774" y="4870584"/>
            <a:ext cx="2266501" cy="192127"/>
          </a:xfrm>
          <a:prstGeom prst="rect">
            <a:avLst/>
          </a:prstGeom>
          <a:noFill/>
          <a:ln w="9525" cap="flat" cmpd="sng" algn="ctr">
            <a:solidFill>
              <a:srgbClr val="FFC000"/>
            </a:solidFill>
            <a:prstDash val="solid"/>
            <a:round/>
            <a:headEnd type="none" w="med" len="med"/>
            <a:tailEnd type="none" w="med" len="med"/>
          </a:ln>
          <a:effectLst>
            <a:glow rad="101600">
              <a:srgbClr val="FFFF00">
                <a:alpha val="60000"/>
              </a:srgbClr>
            </a:glow>
          </a:effectLst>
        </p:spPr>
        <p:txBody>
          <a:bodyPr vert="horz" wrap="square" lIns="82945" tIns="41473" rIns="82945" bIns="41473" numCol="1" rtlCol="0" anchor="t" anchorCtr="0" compatLnSpc="1">
            <a:prstTxWarp prst="textNoShape">
              <a:avLst/>
            </a:prstTxWarp>
          </a:bodyPr>
          <a:lstStyle/>
          <a:p>
            <a:pPr defTabSz="829452"/>
            <a:endParaRPr lang="en-US" sz="1500"/>
          </a:p>
        </p:txBody>
      </p:sp>
      <p:sp>
        <p:nvSpPr>
          <p:cNvPr id="28" name="Rectangle 27"/>
          <p:cNvSpPr/>
          <p:nvPr/>
        </p:nvSpPr>
        <p:spPr bwMode="auto">
          <a:xfrm>
            <a:off x="4414956" y="5521119"/>
            <a:ext cx="2738689" cy="195497"/>
          </a:xfrm>
          <a:prstGeom prst="rect">
            <a:avLst/>
          </a:prstGeom>
          <a:noFill/>
          <a:ln w="9525" cap="flat" cmpd="sng" algn="ctr">
            <a:solidFill>
              <a:srgbClr val="FFC000"/>
            </a:solidFill>
            <a:prstDash val="solid"/>
            <a:round/>
            <a:headEnd type="none" w="med" len="med"/>
            <a:tailEnd type="none" w="med" len="med"/>
          </a:ln>
          <a:effectLst>
            <a:glow rad="101600">
              <a:srgbClr val="FFFF00">
                <a:alpha val="60000"/>
              </a:srgbClr>
            </a:glow>
          </a:effectLst>
        </p:spPr>
        <p:txBody>
          <a:bodyPr vert="horz" wrap="square" lIns="82945" tIns="41473" rIns="82945" bIns="41473" numCol="1" rtlCol="0" anchor="t" anchorCtr="0" compatLnSpc="1">
            <a:prstTxWarp prst="textNoShape">
              <a:avLst/>
            </a:prstTxWarp>
          </a:bodyPr>
          <a:lstStyle/>
          <a:p>
            <a:pPr defTabSz="829452"/>
            <a:endParaRPr lang="en-US" sz="1500"/>
          </a:p>
        </p:txBody>
      </p:sp>
      <p:sp>
        <p:nvSpPr>
          <p:cNvPr id="29" name="Rectangle 28"/>
          <p:cNvSpPr/>
          <p:nvPr/>
        </p:nvSpPr>
        <p:spPr bwMode="auto">
          <a:xfrm>
            <a:off x="5686489" y="5699763"/>
            <a:ext cx="2738689" cy="195497"/>
          </a:xfrm>
          <a:prstGeom prst="rect">
            <a:avLst/>
          </a:prstGeom>
          <a:noFill/>
          <a:ln w="9525" cap="flat" cmpd="sng" algn="ctr">
            <a:solidFill>
              <a:srgbClr val="FFC000"/>
            </a:solidFill>
            <a:prstDash val="solid"/>
            <a:round/>
            <a:headEnd type="none" w="med" len="med"/>
            <a:tailEnd type="none" w="med" len="med"/>
          </a:ln>
          <a:effectLst>
            <a:glow rad="101600">
              <a:srgbClr val="FFFF00">
                <a:alpha val="60000"/>
              </a:srgbClr>
            </a:glow>
          </a:effectLst>
        </p:spPr>
        <p:txBody>
          <a:bodyPr vert="horz" wrap="square" lIns="82945" tIns="41473" rIns="82945" bIns="41473" numCol="1" rtlCol="0" anchor="t" anchorCtr="0" compatLnSpc="1">
            <a:prstTxWarp prst="textNoShape">
              <a:avLst/>
            </a:prstTxWarp>
          </a:bodyPr>
          <a:lstStyle/>
          <a:p>
            <a:pPr defTabSz="829452"/>
            <a:endParaRPr lang="en-US" sz="1500"/>
          </a:p>
        </p:txBody>
      </p:sp>
    </p:spTree>
    <p:extLst>
      <p:ext uri="{BB962C8B-B14F-4D97-AF65-F5344CB8AC3E}">
        <p14:creationId xmlns:p14="http://schemas.microsoft.com/office/powerpoint/2010/main" val="4259912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186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blinds(horizontal)">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blinds(horizontal)">
                                      <p:cBhvr>
                                        <p:cTn id="18" dur="500"/>
                                        <p:tgtEl>
                                          <p:spTgt spid="25"/>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blinds(horizontal)">
                                      <p:cBhvr>
                                        <p:cTn id="21" dur="500"/>
                                        <p:tgtEl>
                                          <p:spTgt spid="26"/>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blinds(horizontal)">
                                      <p:cBhvr>
                                        <p:cTn id="24" dur="500"/>
                                        <p:tgtEl>
                                          <p:spTgt spid="27"/>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blinds(horizontal)">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blinds(horizontal)">
                                      <p:cBhvr>
                                        <p:cTn id="3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0" grpId="0" animBg="1"/>
      <p:bldP spid="25" grpId="0" animBg="1"/>
      <p:bldP spid="26" grpId="0" animBg="1"/>
      <p:bldP spid="27" grpId="0" animBg="1"/>
      <p:bldP spid="28" grpId="0" animBg="1"/>
      <p:bldP spid="2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Rectangle 2"/>
          <p:cNvSpPr>
            <a:spLocks noGrp="1" noChangeArrowheads="1"/>
          </p:cNvSpPr>
          <p:nvPr>
            <p:ph type="title"/>
          </p:nvPr>
        </p:nvSpPr>
        <p:spPr>
          <a:xfrm>
            <a:off x="178504" y="184262"/>
            <a:ext cx="8962617" cy="778795"/>
          </a:xfrm>
        </p:spPr>
        <p:txBody>
          <a:bodyPr/>
          <a:lstStyle/>
          <a:p>
            <a:r>
              <a:rPr lang="en-US"/>
              <a:t>Higgs causes other problems</a:t>
            </a:r>
          </a:p>
        </p:txBody>
      </p:sp>
      <p:sp>
        <p:nvSpPr>
          <p:cNvPr id="305155" name="Rectangle 3"/>
          <p:cNvSpPr>
            <a:spLocks noGrp="1" noChangeArrowheads="1"/>
          </p:cNvSpPr>
          <p:nvPr>
            <p:ph type="body" idx="1"/>
          </p:nvPr>
        </p:nvSpPr>
        <p:spPr>
          <a:xfrm>
            <a:off x="183889" y="1053688"/>
            <a:ext cx="4719567" cy="5820086"/>
          </a:xfrm>
        </p:spPr>
        <p:txBody>
          <a:bodyPr>
            <a:noAutofit/>
          </a:bodyPr>
          <a:lstStyle/>
          <a:p>
            <a:pPr>
              <a:lnSpc>
                <a:spcPct val="90000"/>
              </a:lnSpc>
            </a:pPr>
            <a:r>
              <a:rPr lang="en-US" sz="2800" dirty="0"/>
              <a:t>Electroweak Paradox</a:t>
            </a:r>
          </a:p>
          <a:p>
            <a:pPr lvl="1">
              <a:lnSpc>
                <a:spcPct val="90000"/>
              </a:lnSpc>
            </a:pPr>
            <a:r>
              <a:rPr lang="en-US" sz="2400" dirty="0"/>
              <a:t>EW observables </a:t>
            </a:r>
            <a:r>
              <a:rPr lang="en-US" sz="2400" dirty="0">
                <a:sym typeface="Symbol"/>
              </a:rPr>
              <a:t></a:t>
            </a:r>
            <a:r>
              <a:rPr lang="en-US" sz="2400" dirty="0"/>
              <a:t> light H </a:t>
            </a:r>
          </a:p>
          <a:p>
            <a:pPr lvl="1">
              <a:lnSpc>
                <a:spcPct val="90000"/>
              </a:lnSpc>
            </a:pPr>
            <a:r>
              <a:rPr lang="en-US" sz="2400" dirty="0"/>
              <a:t>EW corrections </a:t>
            </a:r>
            <a:r>
              <a:rPr lang="en-US" sz="2400" dirty="0">
                <a:sym typeface="Symbol"/>
              </a:rPr>
              <a:t></a:t>
            </a:r>
            <a:r>
              <a:rPr lang="en-US" sz="2400" dirty="0"/>
              <a:t> heavy H</a:t>
            </a:r>
          </a:p>
          <a:p>
            <a:pPr lvl="1">
              <a:lnSpc>
                <a:spcPct val="90000"/>
              </a:lnSpc>
            </a:pPr>
            <a:endParaRPr lang="en-US" sz="2400" dirty="0"/>
          </a:p>
          <a:p>
            <a:pPr lvl="1">
              <a:lnSpc>
                <a:spcPct val="90000"/>
              </a:lnSpc>
            </a:pPr>
            <a:endParaRPr lang="en-US" sz="2400" dirty="0"/>
          </a:p>
          <a:p>
            <a:pPr>
              <a:lnSpc>
                <a:spcPct val="90000"/>
              </a:lnSpc>
            </a:pPr>
            <a:r>
              <a:rPr lang="en-US" sz="2800" dirty="0"/>
              <a:t>Supersymmetry: Eliminate large corrections without destroying EW theory</a:t>
            </a:r>
          </a:p>
          <a:p>
            <a:pPr lvl="1">
              <a:lnSpc>
                <a:spcPct val="90000"/>
              </a:lnSpc>
            </a:pPr>
            <a:r>
              <a:rPr lang="en-US" sz="2000" dirty="0"/>
              <a:t>For each </a:t>
            </a:r>
            <a:r>
              <a:rPr lang="en-US" sz="2000" i="1" dirty="0"/>
              <a:t>particle</a:t>
            </a:r>
            <a:r>
              <a:rPr lang="en-US" sz="2000" dirty="0"/>
              <a:t>, a </a:t>
            </a:r>
            <a:r>
              <a:rPr lang="en-US" sz="2000" i="1" dirty="0" err="1">
                <a:solidFill>
                  <a:schemeClr val="bg1"/>
                </a:solidFill>
              </a:rPr>
              <a:t>s</a:t>
            </a:r>
            <a:r>
              <a:rPr lang="en-US" sz="2000" i="1" dirty="0" err="1"/>
              <a:t>particle</a:t>
            </a:r>
            <a:r>
              <a:rPr lang="en-US" sz="2000" dirty="0"/>
              <a:t> with opposite spin statistics</a:t>
            </a:r>
          </a:p>
          <a:p>
            <a:pPr lvl="2">
              <a:lnSpc>
                <a:spcPct val="90000"/>
              </a:lnSpc>
            </a:pPr>
            <a:r>
              <a:rPr lang="en-US" sz="1800" dirty="0"/>
              <a:t>Fermions </a:t>
            </a:r>
            <a:r>
              <a:rPr lang="en-US" sz="1800" dirty="0">
                <a:sym typeface="Symbol" pitchFamily="18" charset="2"/>
              </a:rPr>
              <a:t></a:t>
            </a:r>
            <a:r>
              <a:rPr lang="en-US" sz="1800" dirty="0"/>
              <a:t> </a:t>
            </a:r>
            <a:r>
              <a:rPr lang="en-US" sz="1800" dirty="0" err="1"/>
              <a:t>Sfermions</a:t>
            </a:r>
            <a:r>
              <a:rPr lang="en-US" sz="1800" dirty="0"/>
              <a:t>, Bosons </a:t>
            </a:r>
            <a:r>
              <a:rPr lang="en-US" sz="1800" dirty="0">
                <a:sym typeface="Symbol" pitchFamily="18" charset="2"/>
              </a:rPr>
              <a:t> </a:t>
            </a:r>
            <a:r>
              <a:rPr lang="en-US" sz="1800" dirty="0" err="1">
                <a:sym typeface="Symbol" pitchFamily="18" charset="2"/>
              </a:rPr>
              <a:t>B</a:t>
            </a:r>
            <a:r>
              <a:rPr lang="en-US" sz="1800" dirty="0" err="1"/>
              <a:t>osinos</a:t>
            </a:r>
            <a:r>
              <a:rPr lang="en-US" sz="1800" dirty="0"/>
              <a:t> (“</a:t>
            </a:r>
            <a:r>
              <a:rPr lang="en-US" sz="1800" dirty="0" err="1"/>
              <a:t>Charginos</a:t>
            </a:r>
            <a:r>
              <a:rPr lang="en-US" sz="1800" dirty="0"/>
              <a:t>”,”Neutralinos”) </a:t>
            </a:r>
          </a:p>
          <a:p>
            <a:pPr lvl="1">
              <a:lnSpc>
                <a:spcPct val="90000"/>
              </a:lnSpc>
            </a:pPr>
            <a:r>
              <a:rPr lang="en-US" sz="2000" dirty="0"/>
              <a:t>R parity</a:t>
            </a:r>
          </a:p>
          <a:p>
            <a:pPr lvl="2">
              <a:lnSpc>
                <a:spcPct val="90000"/>
              </a:lnSpc>
            </a:pPr>
            <a:r>
              <a:rPr lang="en-US" sz="1800" dirty="0"/>
              <a:t>Conservation of </a:t>
            </a:r>
            <a:r>
              <a:rPr lang="en-US" sz="1800" dirty="0" err="1">
                <a:solidFill>
                  <a:schemeClr val="bg1"/>
                </a:solidFill>
              </a:rPr>
              <a:t>s</a:t>
            </a:r>
            <a:r>
              <a:rPr lang="en-US" sz="1800" dirty="0" err="1"/>
              <a:t>particle</a:t>
            </a:r>
            <a:r>
              <a:rPr lang="en-US" sz="1800" dirty="0"/>
              <a:t> #</a:t>
            </a:r>
          </a:p>
          <a:p>
            <a:pPr lvl="2">
              <a:lnSpc>
                <a:spcPct val="90000"/>
              </a:lnSpc>
            </a:pPr>
            <a:r>
              <a:rPr lang="en-US" sz="1800" dirty="0"/>
              <a:t>Lightest </a:t>
            </a:r>
            <a:r>
              <a:rPr lang="en-US" sz="1800" dirty="0" err="1">
                <a:solidFill>
                  <a:schemeClr val="bg1"/>
                </a:solidFill>
              </a:rPr>
              <a:t>s</a:t>
            </a:r>
            <a:r>
              <a:rPr lang="en-US" sz="1800" dirty="0" err="1"/>
              <a:t>particle</a:t>
            </a:r>
            <a:r>
              <a:rPr lang="en-US" sz="1800" dirty="0"/>
              <a:t> stable</a:t>
            </a:r>
          </a:p>
          <a:p>
            <a:pPr marL="17095" indent="0">
              <a:lnSpc>
                <a:spcPct val="90000"/>
              </a:lnSpc>
              <a:buNone/>
            </a:pPr>
            <a:endParaRPr lang="en-US" sz="2800" dirty="0"/>
          </a:p>
        </p:txBody>
      </p:sp>
      <p:grpSp>
        <p:nvGrpSpPr>
          <p:cNvPr id="2" name="Group 27"/>
          <p:cNvGrpSpPr/>
          <p:nvPr/>
        </p:nvGrpSpPr>
        <p:grpSpPr>
          <a:xfrm>
            <a:off x="6094037" y="430424"/>
            <a:ext cx="2757734" cy="1304230"/>
            <a:chOff x="5616171" y="625206"/>
            <a:chExt cx="4383087" cy="2274850"/>
          </a:xfrm>
        </p:grpSpPr>
        <mc:AlternateContent xmlns:mc="http://schemas.openxmlformats.org/markup-compatibility/2006" xmlns:a14="http://schemas.microsoft.com/office/drawing/2010/main">
          <mc:Choice Requires="a14">
            <p:sp>
              <p:nvSpPr>
                <p:cNvPr id="305156" name="Object 4"/>
                <p:cNvSpPr txBox="1"/>
                <p:nvPr/>
              </p:nvSpPr>
              <p:spPr bwMode="auto">
                <a:xfrm>
                  <a:off x="6980054" y="625206"/>
                  <a:ext cx="1629994" cy="554054"/>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Sup>
                          <m:sSubSupPr>
                            <m:ctrlPr>
                              <a:rPr lang="en-US" i="1">
                                <a:solidFill>
                                  <a:srgbClr val="FFFF00"/>
                                </a:solidFill>
                                <a:latin typeface="Cambria Math" panose="02040503050406030204" pitchFamily="18" charset="0"/>
                              </a:rPr>
                            </m:ctrlPr>
                          </m:sSubSupPr>
                          <m:e>
                            <m:r>
                              <a:rPr lang="en-US" i="1">
                                <a:solidFill>
                                  <a:srgbClr val="FFFF00"/>
                                </a:solidFill>
                                <a:latin typeface="Cambria Math" panose="02040503050406030204" pitchFamily="18" charset="0"/>
                              </a:rPr>
                              <m:t>𝑊</m:t>
                            </m:r>
                          </m:e>
                          <m:sub/>
                          <m:sup>
                            <m:r>
                              <a:rPr lang="en-US" i="1">
                                <a:solidFill>
                                  <a:srgbClr val="FFFF00"/>
                                </a:solidFill>
                                <a:latin typeface="Cambria Math" panose="02040503050406030204" pitchFamily="18" charset="0"/>
                              </a:rPr>
                              <m:t>−</m:t>
                            </m:r>
                          </m:sup>
                        </m:sSubSup>
                        <m:r>
                          <a:rPr lang="en-US" i="1">
                            <a:solidFill>
                              <a:srgbClr val="FFFF00"/>
                            </a:solidFill>
                            <a:latin typeface="Cambria Math" panose="02040503050406030204" pitchFamily="18" charset="0"/>
                          </a:rPr>
                          <m:t>,</m:t>
                        </m:r>
                        <m:r>
                          <a:rPr lang="en-US" i="1">
                            <a:solidFill>
                              <a:srgbClr val="FFFF00"/>
                            </a:solidFill>
                            <a:latin typeface="Cambria Math" panose="02040503050406030204" pitchFamily="18" charset="0"/>
                          </a:rPr>
                          <m:t>𝑍</m:t>
                        </m:r>
                        <m:r>
                          <a:rPr lang="en-US" i="1">
                            <a:solidFill>
                              <a:srgbClr val="FFFF00"/>
                            </a:solidFill>
                            <a:latin typeface="Cambria Math" panose="02040503050406030204" pitchFamily="18" charset="0"/>
                          </a:rPr>
                          <m:t>,</m:t>
                        </m:r>
                        <m:r>
                          <a:rPr lang="en-US" i="1">
                            <a:solidFill>
                              <a:srgbClr val="FFFF00"/>
                            </a:solidFill>
                            <a:latin typeface="Cambria Math" panose="02040503050406030204" pitchFamily="18" charset="0"/>
                          </a:rPr>
                          <m:t>𝑡</m:t>
                        </m:r>
                        <m:r>
                          <a:rPr lang="en-US" i="1">
                            <a:solidFill>
                              <a:srgbClr val="FFFF00"/>
                            </a:solidFill>
                            <a:latin typeface="Cambria Math" panose="02040503050406030204" pitchFamily="18" charset="0"/>
                          </a:rPr>
                          <m:t>,</m:t>
                        </m:r>
                        <m:r>
                          <a:rPr lang="en-US" i="1">
                            <a:solidFill>
                              <a:srgbClr val="FFFF00"/>
                            </a:solidFill>
                            <a:latin typeface="Cambria Math" panose="02040503050406030204" pitchFamily="18" charset="0"/>
                          </a:rPr>
                          <m:t>𝐻</m:t>
                        </m:r>
                      </m:oMath>
                    </m:oMathPara>
                  </a14:m>
                  <a:endParaRPr lang="en-US"/>
                </a:p>
              </p:txBody>
            </p:sp>
          </mc:Choice>
          <mc:Fallback xmlns="">
            <p:sp>
              <p:nvSpPr>
                <p:cNvPr id="305156" name="Object 4"/>
                <p:cNvSpPr txBox="1">
                  <a:spLocks noRot="1" noChangeAspect="1" noMove="1" noResize="1" noEditPoints="1" noAdjustHandles="1" noChangeArrowheads="1" noChangeShapeType="1" noTextEdit="1"/>
                </p:cNvSpPr>
                <p:nvPr/>
              </p:nvSpPr>
              <p:spPr bwMode="auto">
                <a:xfrm>
                  <a:off x="6980054" y="625206"/>
                  <a:ext cx="1629994" cy="55405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5157" name="Object 5"/>
                <p:cNvSpPr txBox="1"/>
                <p:nvPr/>
              </p:nvSpPr>
              <p:spPr bwMode="auto">
                <a:xfrm>
                  <a:off x="6055908" y="1188434"/>
                  <a:ext cx="407988" cy="377825"/>
                </a:xfrm>
                <a:prstGeom prst="rect">
                  <a:avLst/>
                </a:prstGeom>
                <a:noFill/>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n-US" i="1">
                            <a:solidFill>
                              <a:srgbClr val="FFFFFF"/>
                            </a:solidFill>
                            <a:latin typeface="Cambria Math" panose="02040503050406030204" pitchFamily="18" charset="0"/>
                          </a:rPr>
                          <m:t>𝐻</m:t>
                        </m:r>
                      </m:oMath>
                    </m:oMathPara>
                  </a14:m>
                  <a:endParaRPr lang="en-US"/>
                </a:p>
              </p:txBody>
            </p:sp>
          </mc:Choice>
          <mc:Fallback xmlns="">
            <p:sp>
              <p:nvSpPr>
                <p:cNvPr id="305157" name="Object 5"/>
                <p:cNvSpPr txBox="1">
                  <a:spLocks noRot="1" noChangeAspect="1" noMove="1" noResize="1" noEditPoints="1" noAdjustHandles="1" noChangeArrowheads="1" noChangeShapeType="1" noTextEdit="1"/>
                </p:cNvSpPr>
                <p:nvPr/>
              </p:nvSpPr>
              <p:spPr bwMode="auto">
                <a:xfrm>
                  <a:off x="6055908" y="1188434"/>
                  <a:ext cx="407988" cy="377825"/>
                </a:xfrm>
                <a:prstGeom prst="rect">
                  <a:avLst/>
                </a:prstGeom>
                <a:blipFill>
                  <a:blip r:embed="rId5"/>
                  <a:stretch>
                    <a:fillRect/>
                  </a:stretch>
                </a:blipFill>
              </p:spPr>
              <p:txBody>
                <a:bodyPr/>
                <a:lstStyle/>
                <a:p>
                  <a:r>
                    <a:rPr lang="en-US">
                      <a:noFill/>
                    </a:rPr>
                    <a:t> </a:t>
                  </a:r>
                </a:p>
              </p:txBody>
            </p:sp>
          </mc:Fallback>
        </mc:AlternateContent>
        <p:sp>
          <p:nvSpPr>
            <p:cNvPr id="305158" name="Line 6"/>
            <p:cNvSpPr>
              <a:spLocks noChangeShapeType="1"/>
            </p:cNvSpPr>
            <p:nvPr/>
          </p:nvSpPr>
          <p:spPr bwMode="auto">
            <a:xfrm>
              <a:off x="5616171" y="1713897"/>
              <a:ext cx="1512887" cy="1587"/>
            </a:xfrm>
            <a:prstGeom prst="line">
              <a:avLst/>
            </a:prstGeom>
            <a:noFill/>
            <a:ln w="38100">
              <a:solidFill>
                <a:schemeClr val="bg1"/>
              </a:solidFill>
              <a:prstDash val="dash"/>
              <a:round/>
              <a:headEnd/>
              <a:tailEnd/>
            </a:ln>
            <a:effectLst/>
          </p:spPr>
          <p:txBody>
            <a:bodyPr/>
            <a:lstStyle/>
            <a:p>
              <a:endParaRPr lang="en-US" sz="1270"/>
            </a:p>
          </p:txBody>
        </p:sp>
        <p:sp>
          <p:nvSpPr>
            <p:cNvPr id="305159" name="Oval 7"/>
            <p:cNvSpPr>
              <a:spLocks noChangeArrowheads="1"/>
            </p:cNvSpPr>
            <p:nvPr/>
          </p:nvSpPr>
          <p:spPr bwMode="auto">
            <a:xfrm>
              <a:off x="7154458" y="1159859"/>
              <a:ext cx="1325563" cy="1125538"/>
            </a:xfrm>
            <a:prstGeom prst="ellipse">
              <a:avLst/>
            </a:prstGeom>
            <a:noFill/>
            <a:ln w="38100">
              <a:solidFill>
                <a:srgbClr val="FFFF00"/>
              </a:solidFill>
              <a:round/>
              <a:headEnd/>
              <a:tailEnd/>
            </a:ln>
            <a:effectLst/>
          </p:spPr>
          <p:txBody>
            <a:bodyPr wrap="none" anchor="ctr"/>
            <a:lstStyle/>
            <a:p>
              <a:endParaRPr lang="en-US" sz="1270"/>
            </a:p>
          </p:txBody>
        </p:sp>
        <p:sp>
          <p:nvSpPr>
            <p:cNvPr id="305160" name="Line 8"/>
            <p:cNvSpPr>
              <a:spLocks noChangeShapeType="1"/>
            </p:cNvSpPr>
            <p:nvPr/>
          </p:nvSpPr>
          <p:spPr bwMode="auto">
            <a:xfrm>
              <a:off x="8487958" y="1712309"/>
              <a:ext cx="1511300" cy="1588"/>
            </a:xfrm>
            <a:prstGeom prst="line">
              <a:avLst/>
            </a:prstGeom>
            <a:noFill/>
            <a:ln w="38100">
              <a:solidFill>
                <a:schemeClr val="bg1"/>
              </a:solidFill>
              <a:prstDash val="dash"/>
              <a:round/>
              <a:headEnd/>
              <a:tailEnd/>
            </a:ln>
            <a:effectLst/>
          </p:spPr>
          <p:txBody>
            <a:bodyPr/>
            <a:lstStyle/>
            <a:p>
              <a:endParaRPr lang="en-US" sz="1270"/>
            </a:p>
          </p:txBody>
        </p:sp>
        <mc:AlternateContent xmlns:mc="http://schemas.openxmlformats.org/markup-compatibility/2006" xmlns:a14="http://schemas.microsoft.com/office/drawing/2010/main">
          <mc:Choice Requires="a14">
            <p:sp>
              <p:nvSpPr>
                <p:cNvPr id="305161" name="Object 9"/>
                <p:cNvSpPr txBox="1"/>
                <p:nvPr/>
              </p:nvSpPr>
              <p:spPr bwMode="auto">
                <a:xfrm>
                  <a:off x="8926108" y="1255109"/>
                  <a:ext cx="407988" cy="377825"/>
                </a:xfrm>
                <a:prstGeom prst="rect">
                  <a:avLst/>
                </a:prstGeom>
                <a:noFill/>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n-US" i="1">
                            <a:solidFill>
                              <a:srgbClr val="FFFFFF"/>
                            </a:solidFill>
                            <a:latin typeface="Cambria Math" panose="02040503050406030204" pitchFamily="18" charset="0"/>
                          </a:rPr>
                          <m:t>𝐻</m:t>
                        </m:r>
                      </m:oMath>
                    </m:oMathPara>
                  </a14:m>
                  <a:endParaRPr lang="en-US"/>
                </a:p>
              </p:txBody>
            </p:sp>
          </mc:Choice>
          <mc:Fallback xmlns="">
            <p:sp>
              <p:nvSpPr>
                <p:cNvPr id="305161" name="Object 9"/>
                <p:cNvSpPr txBox="1">
                  <a:spLocks noRot="1" noChangeAspect="1" noMove="1" noResize="1" noEditPoints="1" noAdjustHandles="1" noChangeArrowheads="1" noChangeShapeType="1" noTextEdit="1"/>
                </p:cNvSpPr>
                <p:nvPr/>
              </p:nvSpPr>
              <p:spPr bwMode="auto">
                <a:xfrm>
                  <a:off x="8926108" y="1255109"/>
                  <a:ext cx="407988" cy="377825"/>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5162" name="Object 10"/>
                <p:cNvSpPr txBox="1"/>
                <p:nvPr/>
              </p:nvSpPr>
              <p:spPr bwMode="auto">
                <a:xfrm>
                  <a:off x="6815790" y="2375315"/>
                  <a:ext cx="1723499" cy="524741"/>
                </a:xfrm>
                <a:prstGeom prst="rect">
                  <a:avLst/>
                </a:prstGeom>
                <a:noFill/>
              </p:spPr>
              <p:txBody>
                <a:bodyPr>
                  <a:normAutofit fontScale="92500"/>
                </a:bodyPr>
                <a:lstStyle/>
                <a:p>
                  <a:pPr/>
                  <a14:m>
                    <m:oMathPara xmlns:m="http://schemas.openxmlformats.org/officeDocument/2006/math">
                      <m:oMathParaPr>
                        <m:jc m:val="left"/>
                      </m:oMathParaPr>
                      <m:oMath xmlns:m="http://schemas.openxmlformats.org/officeDocument/2006/math">
                        <m:sSup>
                          <m:sSupPr>
                            <m:ctrlPr>
                              <a:rPr lang="en-US" i="1">
                                <a:solidFill>
                                  <a:srgbClr val="FFFF00"/>
                                </a:solidFill>
                                <a:latin typeface="Cambria Math" panose="02040503050406030204" pitchFamily="18" charset="0"/>
                              </a:rPr>
                            </m:ctrlPr>
                          </m:sSupPr>
                          <m:e>
                            <m:r>
                              <a:rPr lang="en-US" i="1">
                                <a:solidFill>
                                  <a:srgbClr val="FFFF00"/>
                                </a:solidFill>
                                <a:latin typeface="Cambria Math" panose="02040503050406030204" pitchFamily="18" charset="0"/>
                              </a:rPr>
                              <m:t>𝑊</m:t>
                            </m:r>
                          </m:e>
                          <m:sup>
                            <m:r>
                              <a:rPr lang="en-US" i="1">
                                <a:solidFill>
                                  <a:srgbClr val="FFFF00"/>
                                </a:solidFill>
                                <a:latin typeface="Cambria Math" panose="02040503050406030204" pitchFamily="18" charset="0"/>
                              </a:rPr>
                              <m:t>+</m:t>
                            </m:r>
                          </m:sup>
                        </m:sSup>
                        <m:r>
                          <a:rPr lang="en-US" i="1">
                            <a:solidFill>
                              <a:srgbClr val="FFFF00"/>
                            </a:solidFill>
                            <a:latin typeface="Cambria Math" panose="02040503050406030204" pitchFamily="18" charset="0"/>
                          </a:rPr>
                          <m:t>,</m:t>
                        </m:r>
                        <m:r>
                          <a:rPr lang="en-US" i="1">
                            <a:solidFill>
                              <a:srgbClr val="FFFF00"/>
                            </a:solidFill>
                            <a:latin typeface="Cambria Math" panose="02040503050406030204" pitchFamily="18" charset="0"/>
                          </a:rPr>
                          <m:t>𝑍</m:t>
                        </m:r>
                        <m:r>
                          <a:rPr lang="en-US" i="1">
                            <a:solidFill>
                              <a:srgbClr val="FFFF00"/>
                            </a:solidFill>
                            <a:latin typeface="Cambria Math" panose="02040503050406030204" pitchFamily="18" charset="0"/>
                          </a:rPr>
                          <m:t>,</m:t>
                        </m:r>
                        <m:acc>
                          <m:accPr>
                            <m:chr m:val="̄"/>
                            <m:ctrlPr>
                              <a:rPr lang="en-US" i="1">
                                <a:solidFill>
                                  <a:srgbClr val="FFFF00"/>
                                </a:solidFill>
                                <a:latin typeface="Cambria Math" panose="02040503050406030204" pitchFamily="18" charset="0"/>
                              </a:rPr>
                            </m:ctrlPr>
                          </m:accPr>
                          <m:e>
                            <m:r>
                              <a:rPr lang="en-US" i="1">
                                <a:solidFill>
                                  <a:srgbClr val="FFFF00"/>
                                </a:solidFill>
                                <a:latin typeface="Cambria Math" panose="02040503050406030204" pitchFamily="18" charset="0"/>
                              </a:rPr>
                              <m:t>𝑡</m:t>
                            </m:r>
                          </m:e>
                        </m:acc>
                        <m:r>
                          <a:rPr lang="en-US" i="1">
                            <a:solidFill>
                              <a:srgbClr val="FFFF00"/>
                            </a:solidFill>
                            <a:latin typeface="Cambria Math" panose="02040503050406030204" pitchFamily="18" charset="0"/>
                          </a:rPr>
                          <m:t>,</m:t>
                        </m:r>
                        <m:r>
                          <a:rPr lang="en-US" i="1">
                            <a:solidFill>
                              <a:srgbClr val="FFFF00"/>
                            </a:solidFill>
                            <a:latin typeface="Cambria Math" panose="02040503050406030204" pitchFamily="18" charset="0"/>
                          </a:rPr>
                          <m:t>𝐻</m:t>
                        </m:r>
                      </m:oMath>
                    </m:oMathPara>
                  </a14:m>
                  <a:endParaRPr lang="en-US"/>
                </a:p>
              </p:txBody>
            </p:sp>
          </mc:Choice>
          <mc:Fallback xmlns="">
            <p:sp>
              <p:nvSpPr>
                <p:cNvPr id="305162" name="Object 10"/>
                <p:cNvSpPr txBox="1">
                  <a:spLocks noRot="1" noChangeAspect="1" noMove="1" noResize="1" noEditPoints="1" noAdjustHandles="1" noChangeArrowheads="1" noChangeShapeType="1" noTextEdit="1"/>
                </p:cNvSpPr>
                <p:nvPr/>
              </p:nvSpPr>
              <p:spPr bwMode="auto">
                <a:xfrm>
                  <a:off x="6815790" y="2375315"/>
                  <a:ext cx="1723499" cy="524741"/>
                </a:xfrm>
                <a:prstGeom prst="rect">
                  <a:avLst/>
                </a:prstGeom>
                <a:blipFill>
                  <a:blip r:embed="rId6"/>
                  <a:stretch>
                    <a:fillRect/>
                  </a:stretch>
                </a:blipFill>
              </p:spPr>
              <p:txBody>
                <a:bodyPr/>
                <a:lstStyle/>
                <a:p>
                  <a:r>
                    <a:rPr lang="en-US">
                      <a:noFill/>
                    </a:rPr>
                    <a:t> </a:t>
                  </a:r>
                </a:p>
              </p:txBody>
            </p:sp>
          </mc:Fallback>
        </mc:AlternateContent>
      </p:grpSp>
      <p:sp>
        <p:nvSpPr>
          <p:cNvPr id="11" name="Date Placeholder 10"/>
          <p:cNvSpPr>
            <a:spLocks noGrp="1"/>
          </p:cNvSpPr>
          <p:nvPr>
            <p:ph type="dt" sz="half" idx="10"/>
          </p:nvPr>
        </p:nvSpPr>
        <p:spPr>
          <a:xfrm>
            <a:off x="5712" y="6680936"/>
            <a:ext cx="2283447" cy="207295"/>
          </a:xfrm>
          <a:prstGeom prst="rect">
            <a:avLst/>
          </a:prstGeom>
        </p:spPr>
        <p:txBody>
          <a:bodyPr/>
          <a:lstStyle/>
          <a:p>
            <a:r>
              <a:rPr lang="en-US"/>
              <a:t>May 27, 2025</a:t>
            </a:r>
            <a:endParaRPr lang="en-US" dirty="0"/>
          </a:p>
        </p:txBody>
      </p:sp>
      <p:sp>
        <p:nvSpPr>
          <p:cNvPr id="12" name="Slide Number Placeholder 11"/>
          <p:cNvSpPr>
            <a:spLocks noGrp="1"/>
          </p:cNvSpPr>
          <p:nvPr>
            <p:ph type="sldNum" sz="quarter" idx="11"/>
          </p:nvPr>
        </p:nvSpPr>
        <p:spPr>
          <a:xfrm>
            <a:off x="8761584" y="6680936"/>
            <a:ext cx="379537" cy="207295"/>
          </a:xfrm>
          <a:prstGeom prst="rect">
            <a:avLst/>
          </a:prstGeom>
        </p:spPr>
        <p:txBody>
          <a:bodyPr/>
          <a:lstStyle/>
          <a:p>
            <a:fld id="{89305C9B-2655-4149-B993-DE68C6C117C4}" type="slidenum">
              <a:rPr lang="en-US" smtClean="0"/>
              <a:pPr/>
              <a:t>8</a:t>
            </a:fld>
            <a:endParaRPr lang="en-US" dirty="0"/>
          </a:p>
        </p:txBody>
      </p:sp>
      <p:sp>
        <p:nvSpPr>
          <p:cNvPr id="13" name="Footer Placeholder 12"/>
          <p:cNvSpPr>
            <a:spLocks noGrp="1"/>
          </p:cNvSpPr>
          <p:nvPr>
            <p:ph type="ftr" sz="quarter" idx="12"/>
          </p:nvPr>
        </p:nvSpPr>
        <p:spPr>
          <a:xfrm>
            <a:off x="2297209" y="6680936"/>
            <a:ext cx="6448274" cy="207295"/>
          </a:xfrm>
          <a:prstGeom prst="rect">
            <a:avLst/>
          </a:prstGeom>
        </p:spPr>
        <p:txBody>
          <a:bodyPr/>
          <a:lstStyle/>
          <a:p>
            <a:r>
              <a:rPr lang="en-US"/>
              <a:t>PURSUE - FNAL   CMS and the LHC</a:t>
            </a:r>
            <a:endParaRPr lang="en-US" dirty="0"/>
          </a:p>
        </p:txBody>
      </p:sp>
      <p:grpSp>
        <p:nvGrpSpPr>
          <p:cNvPr id="3" name="Group 4"/>
          <p:cNvGrpSpPr>
            <a:grpSpLocks/>
          </p:cNvGrpSpPr>
          <p:nvPr/>
        </p:nvGrpSpPr>
        <p:grpSpPr bwMode="auto">
          <a:xfrm>
            <a:off x="4967491" y="3296259"/>
            <a:ext cx="4232781" cy="3106141"/>
            <a:chOff x="3132" y="2544"/>
            <a:chExt cx="2495" cy="1688"/>
          </a:xfrm>
        </p:grpSpPr>
        <p:pic>
          <p:nvPicPr>
            <p:cNvPr id="15" name="Picture 5"/>
            <p:cNvPicPr>
              <a:picLocks noChangeAspect="1" noChangeArrowheads="1"/>
            </p:cNvPicPr>
            <p:nvPr/>
          </p:nvPicPr>
          <p:blipFill>
            <a:blip r:embed="rId7"/>
            <a:srcRect/>
            <a:stretch>
              <a:fillRect/>
            </a:stretch>
          </p:blipFill>
          <p:spPr bwMode="auto">
            <a:xfrm>
              <a:off x="3358" y="2547"/>
              <a:ext cx="2269" cy="1685"/>
            </a:xfrm>
            <a:prstGeom prst="rect">
              <a:avLst/>
            </a:prstGeom>
            <a:noFill/>
            <a:ln w="9525">
              <a:noFill/>
              <a:miter lim="800000"/>
              <a:headEnd/>
              <a:tailEnd/>
            </a:ln>
            <a:effectLst/>
          </p:spPr>
        </p:pic>
        <p:sp>
          <p:nvSpPr>
            <p:cNvPr id="16" name="Text Box 6"/>
            <p:cNvSpPr txBox="1">
              <a:spLocks noChangeArrowheads="1"/>
            </p:cNvSpPr>
            <p:nvPr/>
          </p:nvSpPr>
          <p:spPr bwMode="auto">
            <a:xfrm rot="16200000">
              <a:off x="2399" y="3277"/>
              <a:ext cx="1686" cy="219"/>
            </a:xfrm>
            <a:prstGeom prst="rect">
              <a:avLst/>
            </a:prstGeom>
            <a:solidFill>
              <a:schemeClr val="bg1"/>
            </a:solidFill>
            <a:ln w="9525">
              <a:noFill/>
              <a:miter lim="800000"/>
              <a:headEnd/>
              <a:tailEnd/>
            </a:ln>
            <a:effectLst/>
          </p:spPr>
          <p:txBody>
            <a:bodyPr lIns="91400" tIns="45700" rIns="91400" bIns="45700">
              <a:spAutoFit/>
            </a:bodyPr>
            <a:lstStyle/>
            <a:p>
              <a:pPr defTabSz="914112" eaLnBrk="1" hangingPunct="1"/>
              <a:r>
                <a:rPr lang="en-US" sz="1814">
                  <a:solidFill>
                    <a:schemeClr val="tx1"/>
                  </a:solidFill>
                  <a:latin typeface="Arial" charset="0"/>
                  <a:sym typeface="Symbol" pitchFamily="18" charset="2"/>
                </a:rPr>
                <a:t> (pb)                                  </a:t>
              </a:r>
            </a:p>
          </p:txBody>
        </p:sp>
      </p:grpSp>
      <p:sp>
        <p:nvSpPr>
          <p:cNvPr id="17" name="Rectangle 7"/>
          <p:cNvSpPr>
            <a:spLocks noChangeArrowheads="1"/>
          </p:cNvSpPr>
          <p:nvPr/>
        </p:nvSpPr>
        <p:spPr bwMode="auto">
          <a:xfrm>
            <a:off x="5696415" y="3415341"/>
            <a:ext cx="3395890" cy="1207779"/>
          </a:xfrm>
          <a:prstGeom prst="rect">
            <a:avLst/>
          </a:prstGeom>
          <a:gradFill rotWithShape="1">
            <a:gsLst>
              <a:gs pos="0">
                <a:srgbClr val="FFFF00">
                  <a:alpha val="30000"/>
                </a:srgbClr>
              </a:gs>
              <a:gs pos="100000">
                <a:srgbClr val="FFFF00">
                  <a:gamma/>
                  <a:shade val="50980"/>
                  <a:invGamma/>
                  <a:alpha val="16000"/>
                </a:srgbClr>
              </a:gs>
            </a:gsLst>
            <a:lin ang="5400000" scaled="1"/>
          </a:gradFill>
          <a:ln w="9525">
            <a:solidFill>
              <a:schemeClr val="tx1"/>
            </a:solidFill>
            <a:miter lim="800000"/>
            <a:headEnd/>
            <a:tailEnd/>
          </a:ln>
          <a:effectLst/>
        </p:spPr>
        <p:txBody>
          <a:bodyPr wrap="none" lIns="91400" tIns="45700" rIns="91400" bIns="45700" anchor="ctr"/>
          <a:lstStyle/>
          <a:p>
            <a:pPr defTabSz="914112" eaLnBrk="1" hangingPunct="1"/>
            <a:r>
              <a:rPr lang="en-US" sz="1814" i="1">
                <a:solidFill>
                  <a:schemeClr val="tx1"/>
                </a:solidFill>
                <a:latin typeface="Arial" charset="0"/>
              </a:rPr>
              <a:t>&gt; 100 </a:t>
            </a:r>
            <a:r>
              <a:rPr lang="en-US" sz="1814" i="1" dirty="0">
                <a:solidFill>
                  <a:schemeClr val="tx1"/>
                </a:solidFill>
                <a:latin typeface="Arial" charset="0"/>
              </a:rPr>
              <a:t>events in “first year”</a:t>
            </a:r>
          </a:p>
        </p:txBody>
      </p:sp>
      <p:sp>
        <p:nvSpPr>
          <p:cNvPr id="25" name="Text Box 15"/>
          <p:cNvSpPr txBox="1">
            <a:spLocks noChangeArrowheads="1"/>
          </p:cNvSpPr>
          <p:nvPr/>
        </p:nvSpPr>
        <p:spPr bwMode="auto">
          <a:xfrm>
            <a:off x="5223126" y="6372135"/>
            <a:ext cx="3677529" cy="371472"/>
          </a:xfrm>
          <a:prstGeom prst="rect">
            <a:avLst/>
          </a:prstGeom>
          <a:noFill/>
          <a:ln w="9525">
            <a:noFill/>
            <a:miter lim="800000"/>
            <a:headEnd/>
            <a:tailEnd/>
          </a:ln>
          <a:effectLst/>
        </p:spPr>
        <p:txBody>
          <a:bodyPr wrap="none" lIns="91400" tIns="45700" rIns="91400" bIns="45700">
            <a:spAutoFit/>
          </a:bodyPr>
          <a:lstStyle/>
          <a:p>
            <a:pPr algn="l" defTabSz="914112" eaLnBrk="1" hangingPunct="1"/>
            <a:r>
              <a:rPr lang="en-US" sz="1814" i="1" dirty="0">
                <a:latin typeface="Arial" charset="0"/>
              </a:rPr>
              <a:t>Prediction from </a:t>
            </a:r>
            <a:r>
              <a:rPr lang="en-US" sz="1814" i="1" dirty="0" err="1">
                <a:latin typeface="Arial" charset="0"/>
              </a:rPr>
              <a:t>Prospino</a:t>
            </a:r>
            <a:r>
              <a:rPr lang="en-US" sz="1814" i="1" dirty="0">
                <a:latin typeface="Arial" charset="0"/>
              </a:rPr>
              <a:t> pre-LHC</a:t>
            </a:r>
          </a:p>
        </p:txBody>
      </p:sp>
      <p:sp>
        <p:nvSpPr>
          <p:cNvPr id="26" name="Line 16"/>
          <p:cNvSpPr>
            <a:spLocks noChangeShapeType="1"/>
          </p:cNvSpPr>
          <p:nvPr/>
        </p:nvSpPr>
        <p:spPr bwMode="auto">
          <a:xfrm>
            <a:off x="8624453" y="4615923"/>
            <a:ext cx="0" cy="741366"/>
          </a:xfrm>
          <a:prstGeom prst="line">
            <a:avLst/>
          </a:prstGeom>
          <a:noFill/>
          <a:ln w="9525">
            <a:solidFill>
              <a:schemeClr val="tx1"/>
            </a:solidFill>
            <a:round/>
            <a:headEnd/>
            <a:tailEnd type="triangle" w="med" len="med"/>
          </a:ln>
          <a:effectLst/>
        </p:spPr>
        <p:txBody>
          <a:bodyPr/>
          <a:lstStyle/>
          <a:p>
            <a:endParaRPr lang="en-US" sz="1270"/>
          </a:p>
        </p:txBody>
      </p:sp>
      <mc:AlternateContent xmlns:mc="http://schemas.openxmlformats.org/markup-compatibility/2006" xmlns:a14="http://schemas.microsoft.com/office/drawing/2010/main">
        <mc:Choice Requires="a14">
          <p:sp>
            <p:nvSpPr>
              <p:cNvPr id="27" name="Object 17"/>
              <p:cNvSpPr txBox="1"/>
              <p:nvPr/>
            </p:nvSpPr>
            <p:spPr bwMode="auto">
              <a:xfrm>
                <a:off x="8617255" y="4751240"/>
                <a:ext cx="410271" cy="310942"/>
              </a:xfrm>
              <a:prstGeom prst="rect">
                <a:avLst/>
              </a:prstGeom>
              <a:noFill/>
            </p:spPr>
            <p:txBody>
              <a:bodyPr>
                <a:normAutofit fontScale="47500" lnSpcReduction="20000"/>
              </a:bodyPr>
              <a:lstStyle/>
              <a:p>
                <a:pPr/>
                <a14:m>
                  <m:oMathPara xmlns:m="http://schemas.openxmlformats.org/officeDocument/2006/math">
                    <m:oMathParaPr>
                      <m:jc m:val="left"/>
                    </m:oMathParaPr>
                    <m:oMath xmlns:m="http://schemas.openxmlformats.org/officeDocument/2006/math">
                      <m:nary>
                        <m:naryPr>
                          <m:subHide m:val="on"/>
                          <m:supHide m:val="on"/>
                          <m:ctrlPr>
                            <a:rPr lang="en-US" i="1">
                              <a:solidFill>
                                <a:srgbClr val="000000"/>
                              </a:solidFill>
                              <a:latin typeface="Cambria Math" panose="02040503050406030204" pitchFamily="18" charset="0"/>
                            </a:rPr>
                          </m:ctrlPr>
                        </m:naryPr>
                        <m:sub/>
                        <m:sup/>
                        <m:e>
                          <m:r>
                            <a:rPr lang="en-US" i="1">
                              <a:solidFill>
                                <a:srgbClr val="000000"/>
                              </a:solidFill>
                              <a:latin typeface="Cambria Math" panose="02040503050406030204" pitchFamily="18" charset="0"/>
                            </a:rPr>
                            <m:t>ℒ</m:t>
                          </m:r>
                          <m:r>
                            <a:rPr lang="en-US" i="1">
                              <a:solidFill>
                                <a:srgbClr val="000000"/>
                              </a:solidFill>
                              <a:latin typeface="Cambria Math" panose="02040503050406030204" pitchFamily="18" charset="0"/>
                            </a:rPr>
                            <m:t>𝑑𝑡</m:t>
                          </m:r>
                        </m:e>
                      </m:nary>
                    </m:oMath>
                  </m:oMathPara>
                </a14:m>
                <a:endParaRPr lang="en-US"/>
              </a:p>
            </p:txBody>
          </p:sp>
        </mc:Choice>
        <mc:Fallback xmlns="">
          <p:sp>
            <p:nvSpPr>
              <p:cNvPr id="27" name="Object 17"/>
              <p:cNvSpPr txBox="1">
                <a:spLocks noRot="1" noChangeAspect="1" noMove="1" noResize="1" noEditPoints="1" noAdjustHandles="1" noChangeArrowheads="1" noChangeShapeType="1" noTextEdit="1"/>
              </p:cNvSpPr>
              <p:nvPr/>
            </p:nvSpPr>
            <p:spPr bwMode="auto">
              <a:xfrm>
                <a:off x="8617255" y="4751240"/>
                <a:ext cx="410271" cy="310942"/>
              </a:xfrm>
              <a:prstGeom prst="rect">
                <a:avLst/>
              </a:prstGeom>
              <a:blipFill>
                <a:blip r:embed="rId8"/>
                <a:stretch>
                  <a:fillRect l="-74627" t="-141176" r="-73134" b="-200000"/>
                </a:stretch>
              </a:blipFill>
            </p:spPr>
            <p:txBody>
              <a:bodyPr/>
              <a:lstStyle/>
              <a:p>
                <a:r>
                  <a:rPr lang="en-US">
                    <a:noFill/>
                  </a:rPr>
                  <a:t> </a:t>
                </a:r>
              </a:p>
            </p:txBody>
          </p:sp>
        </mc:Fallback>
      </mc:AlternateContent>
      <p:grpSp>
        <p:nvGrpSpPr>
          <p:cNvPr id="4" name="Group 28"/>
          <p:cNvGrpSpPr/>
          <p:nvPr/>
        </p:nvGrpSpPr>
        <p:grpSpPr>
          <a:xfrm>
            <a:off x="6058610" y="1837015"/>
            <a:ext cx="2702974" cy="1338116"/>
            <a:chOff x="5616171" y="624242"/>
            <a:chExt cx="4383087" cy="2289509"/>
          </a:xfrm>
        </p:grpSpPr>
        <mc:AlternateContent xmlns:mc="http://schemas.openxmlformats.org/markup-compatibility/2006" xmlns:a14="http://schemas.microsoft.com/office/drawing/2010/main">
          <mc:Choice Requires="a14">
            <p:sp>
              <p:nvSpPr>
                <p:cNvPr id="30" name="Object 4"/>
                <p:cNvSpPr txBox="1"/>
                <p:nvPr/>
              </p:nvSpPr>
              <p:spPr bwMode="auto">
                <a:xfrm>
                  <a:off x="6965977" y="624242"/>
                  <a:ext cx="1660321" cy="554056"/>
                </a:xfrm>
                <a:prstGeom prst="rect">
                  <a:avLst/>
                </a:prstGeom>
                <a:noFill/>
              </p:spPr>
              <p:txBody>
                <a:bodyPr>
                  <a:normAutofit/>
                </a:bodyPr>
                <a:lstStyle/>
                <a:p>
                  <a:pPr/>
                  <a14:m>
                    <m:oMathPara xmlns:m="http://schemas.openxmlformats.org/officeDocument/2006/math">
                      <m:oMathParaPr>
                        <m:jc m:val="left"/>
                      </m:oMathParaPr>
                      <m:oMath xmlns:m="http://schemas.openxmlformats.org/officeDocument/2006/math">
                        <m:sSubSup>
                          <m:sSubSupPr>
                            <m:ctrlPr>
                              <a:rPr lang="en-US" i="1">
                                <a:solidFill>
                                  <a:srgbClr val="FFFFFF"/>
                                </a:solidFill>
                                <a:latin typeface="Cambria Math" panose="02040503050406030204" pitchFamily="18" charset="0"/>
                              </a:rPr>
                            </m:ctrlPr>
                          </m:sSubSupPr>
                          <m:e>
                            <m:acc>
                              <m:accPr>
                                <m:chr m:val="̃"/>
                                <m:ctrlPr>
                                  <a:rPr lang="en-US" i="1">
                                    <a:solidFill>
                                      <a:srgbClr val="FFFFFF"/>
                                    </a:solidFill>
                                    <a:latin typeface="Cambria Math" panose="02040503050406030204" pitchFamily="18" charset="0"/>
                                  </a:rPr>
                                </m:ctrlPr>
                              </m:accPr>
                              <m:e>
                                <m:r>
                                  <a:rPr lang="en-US" i="1">
                                    <a:solidFill>
                                      <a:srgbClr val="FFFFFF"/>
                                    </a:solidFill>
                                    <a:latin typeface="Cambria Math" panose="02040503050406030204" pitchFamily="18" charset="0"/>
                                  </a:rPr>
                                  <m:t>𝑊</m:t>
                                </m:r>
                              </m:e>
                            </m:acc>
                          </m:e>
                          <m:sub/>
                          <m:sup>
                            <m:r>
                              <a:rPr lang="en-US" i="1">
                                <a:solidFill>
                                  <a:srgbClr val="FFFFFF"/>
                                </a:solidFill>
                                <a:latin typeface="Cambria Math" panose="02040503050406030204" pitchFamily="18" charset="0"/>
                              </a:rPr>
                              <m:t>−</m:t>
                            </m:r>
                          </m:sup>
                        </m:sSubSup>
                        <m:r>
                          <a:rPr lang="en-US" i="1">
                            <a:solidFill>
                              <a:srgbClr val="FFFFFF"/>
                            </a:solidFill>
                            <a:latin typeface="Cambria Math" panose="02040503050406030204" pitchFamily="18" charset="0"/>
                          </a:rPr>
                          <m:t>,</m:t>
                        </m:r>
                        <m:acc>
                          <m:accPr>
                            <m:chr m:val="̃"/>
                            <m:ctrlPr>
                              <a:rPr lang="en-US" i="1">
                                <a:solidFill>
                                  <a:srgbClr val="FFFFFF"/>
                                </a:solidFill>
                                <a:latin typeface="Cambria Math" panose="02040503050406030204" pitchFamily="18" charset="0"/>
                              </a:rPr>
                            </m:ctrlPr>
                          </m:accPr>
                          <m:e>
                            <m:r>
                              <a:rPr lang="en-US" i="1">
                                <a:solidFill>
                                  <a:srgbClr val="FFFFFF"/>
                                </a:solidFill>
                                <a:latin typeface="Cambria Math" panose="02040503050406030204" pitchFamily="18" charset="0"/>
                              </a:rPr>
                              <m:t>𝑍</m:t>
                            </m:r>
                          </m:e>
                        </m:acc>
                        <m:r>
                          <a:rPr lang="en-US" i="1">
                            <a:solidFill>
                              <a:srgbClr val="FFFFFF"/>
                            </a:solidFill>
                            <a:latin typeface="Cambria Math" panose="02040503050406030204" pitchFamily="18" charset="0"/>
                          </a:rPr>
                          <m:t>,</m:t>
                        </m:r>
                        <m:acc>
                          <m:accPr>
                            <m:chr m:val="̃"/>
                            <m:ctrlPr>
                              <a:rPr lang="en-US" i="1">
                                <a:solidFill>
                                  <a:srgbClr val="FFFFFF"/>
                                </a:solidFill>
                                <a:latin typeface="Cambria Math" panose="02040503050406030204" pitchFamily="18" charset="0"/>
                              </a:rPr>
                            </m:ctrlPr>
                          </m:accPr>
                          <m:e>
                            <m:r>
                              <a:rPr lang="en-US" i="1">
                                <a:solidFill>
                                  <a:srgbClr val="FFFFFF"/>
                                </a:solidFill>
                                <a:latin typeface="Cambria Math" panose="02040503050406030204" pitchFamily="18" charset="0"/>
                              </a:rPr>
                              <m:t>𝑡</m:t>
                            </m:r>
                          </m:e>
                        </m:acc>
                        <m:r>
                          <a:rPr lang="en-US" i="1">
                            <a:solidFill>
                              <a:srgbClr val="FFFFFF"/>
                            </a:solidFill>
                            <a:latin typeface="Cambria Math" panose="02040503050406030204" pitchFamily="18" charset="0"/>
                          </a:rPr>
                          <m:t>,</m:t>
                        </m:r>
                        <m:acc>
                          <m:accPr>
                            <m:chr m:val="̃"/>
                            <m:ctrlPr>
                              <a:rPr lang="en-US" i="1">
                                <a:solidFill>
                                  <a:srgbClr val="FFFFFF"/>
                                </a:solidFill>
                                <a:latin typeface="Cambria Math" panose="02040503050406030204" pitchFamily="18" charset="0"/>
                              </a:rPr>
                            </m:ctrlPr>
                          </m:accPr>
                          <m:e>
                            <m:r>
                              <a:rPr lang="en-US" i="1">
                                <a:solidFill>
                                  <a:srgbClr val="FFFFFF"/>
                                </a:solidFill>
                                <a:latin typeface="Cambria Math" panose="02040503050406030204" pitchFamily="18" charset="0"/>
                              </a:rPr>
                              <m:t>𝐻</m:t>
                            </m:r>
                          </m:e>
                        </m:acc>
                      </m:oMath>
                    </m:oMathPara>
                  </a14:m>
                  <a:endParaRPr lang="en-US"/>
                </a:p>
              </p:txBody>
            </p:sp>
          </mc:Choice>
          <mc:Fallback xmlns="">
            <p:sp>
              <p:nvSpPr>
                <p:cNvPr id="30" name="Object 4"/>
                <p:cNvSpPr txBox="1">
                  <a:spLocks noRot="1" noChangeAspect="1" noMove="1" noResize="1" noEditPoints="1" noAdjustHandles="1" noChangeArrowheads="1" noChangeShapeType="1" noTextEdit="1"/>
                </p:cNvSpPr>
                <p:nvPr/>
              </p:nvSpPr>
              <p:spPr bwMode="auto">
                <a:xfrm>
                  <a:off x="6965977" y="624242"/>
                  <a:ext cx="1660321" cy="554056"/>
                </a:xfrm>
                <a:prstGeom prst="rect">
                  <a:avLst/>
                </a:prstGeom>
                <a:blipFill>
                  <a:blip r:embed="rId9"/>
                  <a:stretch>
                    <a:fillRect t="-3774" r="-2261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Object 5"/>
                <p:cNvSpPr txBox="1"/>
                <p:nvPr/>
              </p:nvSpPr>
              <p:spPr bwMode="auto">
                <a:xfrm>
                  <a:off x="6055908" y="1188434"/>
                  <a:ext cx="407988" cy="377825"/>
                </a:xfrm>
                <a:prstGeom prst="rect">
                  <a:avLst/>
                </a:prstGeom>
                <a:noFill/>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n-US" i="1">
                            <a:solidFill>
                              <a:srgbClr val="FFFFFF"/>
                            </a:solidFill>
                            <a:latin typeface="Cambria Math" panose="02040503050406030204" pitchFamily="18" charset="0"/>
                          </a:rPr>
                          <m:t>𝐻</m:t>
                        </m:r>
                      </m:oMath>
                    </m:oMathPara>
                  </a14:m>
                  <a:endParaRPr lang="en-US"/>
                </a:p>
              </p:txBody>
            </p:sp>
          </mc:Choice>
          <mc:Fallback xmlns="">
            <p:sp>
              <p:nvSpPr>
                <p:cNvPr id="31" name="Object 5"/>
                <p:cNvSpPr txBox="1">
                  <a:spLocks noRot="1" noChangeAspect="1" noMove="1" noResize="1" noEditPoints="1" noAdjustHandles="1" noChangeArrowheads="1" noChangeShapeType="1" noTextEdit="1"/>
                </p:cNvSpPr>
                <p:nvPr/>
              </p:nvSpPr>
              <p:spPr bwMode="auto">
                <a:xfrm>
                  <a:off x="6055908" y="1188434"/>
                  <a:ext cx="407988" cy="377825"/>
                </a:xfrm>
                <a:prstGeom prst="rect">
                  <a:avLst/>
                </a:prstGeom>
                <a:blipFill>
                  <a:blip r:embed="rId10"/>
                  <a:stretch>
                    <a:fillRect/>
                  </a:stretch>
                </a:blipFill>
              </p:spPr>
              <p:txBody>
                <a:bodyPr/>
                <a:lstStyle/>
                <a:p>
                  <a:r>
                    <a:rPr lang="en-US">
                      <a:noFill/>
                    </a:rPr>
                    <a:t> </a:t>
                  </a:r>
                </a:p>
              </p:txBody>
            </p:sp>
          </mc:Fallback>
        </mc:AlternateContent>
        <p:sp>
          <p:nvSpPr>
            <p:cNvPr id="32" name="Line 6"/>
            <p:cNvSpPr>
              <a:spLocks noChangeShapeType="1"/>
            </p:cNvSpPr>
            <p:nvPr/>
          </p:nvSpPr>
          <p:spPr bwMode="auto">
            <a:xfrm>
              <a:off x="5616171" y="1713897"/>
              <a:ext cx="1512887" cy="1587"/>
            </a:xfrm>
            <a:prstGeom prst="line">
              <a:avLst/>
            </a:prstGeom>
            <a:noFill/>
            <a:ln w="38100">
              <a:solidFill>
                <a:schemeClr val="bg1"/>
              </a:solidFill>
              <a:prstDash val="dash"/>
              <a:round/>
              <a:headEnd/>
              <a:tailEnd/>
            </a:ln>
            <a:effectLst/>
          </p:spPr>
          <p:txBody>
            <a:bodyPr/>
            <a:lstStyle/>
            <a:p>
              <a:endParaRPr lang="en-US" sz="1270"/>
            </a:p>
          </p:txBody>
        </p:sp>
        <p:sp>
          <p:nvSpPr>
            <p:cNvPr id="33" name="Oval 7"/>
            <p:cNvSpPr>
              <a:spLocks noChangeArrowheads="1"/>
            </p:cNvSpPr>
            <p:nvPr/>
          </p:nvSpPr>
          <p:spPr bwMode="auto">
            <a:xfrm>
              <a:off x="7154458" y="1159859"/>
              <a:ext cx="1325563" cy="1125538"/>
            </a:xfrm>
            <a:prstGeom prst="ellipse">
              <a:avLst/>
            </a:prstGeom>
            <a:noFill/>
            <a:ln w="38100">
              <a:solidFill>
                <a:schemeClr val="bg1"/>
              </a:solidFill>
              <a:round/>
              <a:headEnd/>
              <a:tailEnd/>
            </a:ln>
            <a:effectLst/>
          </p:spPr>
          <p:txBody>
            <a:bodyPr wrap="none" anchor="ctr"/>
            <a:lstStyle/>
            <a:p>
              <a:endParaRPr lang="en-US" sz="1270"/>
            </a:p>
          </p:txBody>
        </p:sp>
        <p:sp>
          <p:nvSpPr>
            <p:cNvPr id="34" name="Line 8"/>
            <p:cNvSpPr>
              <a:spLocks noChangeShapeType="1"/>
            </p:cNvSpPr>
            <p:nvPr/>
          </p:nvSpPr>
          <p:spPr bwMode="auto">
            <a:xfrm>
              <a:off x="8487958" y="1712309"/>
              <a:ext cx="1511300" cy="1588"/>
            </a:xfrm>
            <a:prstGeom prst="line">
              <a:avLst/>
            </a:prstGeom>
            <a:noFill/>
            <a:ln w="38100">
              <a:solidFill>
                <a:schemeClr val="bg1"/>
              </a:solidFill>
              <a:prstDash val="dash"/>
              <a:round/>
              <a:headEnd/>
              <a:tailEnd/>
            </a:ln>
            <a:effectLst/>
          </p:spPr>
          <p:txBody>
            <a:bodyPr/>
            <a:lstStyle/>
            <a:p>
              <a:endParaRPr lang="en-US" sz="1270"/>
            </a:p>
          </p:txBody>
        </p:sp>
        <mc:AlternateContent xmlns:mc="http://schemas.openxmlformats.org/markup-compatibility/2006" xmlns:a14="http://schemas.microsoft.com/office/drawing/2010/main">
          <mc:Choice Requires="a14">
            <p:sp>
              <p:nvSpPr>
                <p:cNvPr id="35" name="Object 9"/>
                <p:cNvSpPr txBox="1"/>
                <p:nvPr/>
              </p:nvSpPr>
              <p:spPr bwMode="auto">
                <a:xfrm>
                  <a:off x="8926108" y="1255109"/>
                  <a:ext cx="407988" cy="377825"/>
                </a:xfrm>
                <a:prstGeom prst="rect">
                  <a:avLst/>
                </a:prstGeom>
                <a:noFill/>
              </p:spPr>
              <p:txBody>
                <a:bodyPr>
                  <a:normAutofit fontScale="55000" lnSpcReduction="20000"/>
                </a:bodyPr>
                <a:lstStyle/>
                <a:p>
                  <a:pPr/>
                  <a14:m>
                    <m:oMathPara xmlns:m="http://schemas.openxmlformats.org/officeDocument/2006/math">
                      <m:oMathParaPr>
                        <m:jc m:val="left"/>
                      </m:oMathParaPr>
                      <m:oMath xmlns:m="http://schemas.openxmlformats.org/officeDocument/2006/math">
                        <m:r>
                          <a:rPr lang="en-US" i="1">
                            <a:solidFill>
                              <a:srgbClr val="FFFFFF"/>
                            </a:solidFill>
                            <a:latin typeface="Cambria Math" panose="02040503050406030204" pitchFamily="18" charset="0"/>
                          </a:rPr>
                          <m:t>𝐻</m:t>
                        </m:r>
                      </m:oMath>
                    </m:oMathPara>
                  </a14:m>
                  <a:endParaRPr lang="en-US"/>
                </a:p>
              </p:txBody>
            </p:sp>
          </mc:Choice>
          <mc:Fallback xmlns="">
            <p:sp>
              <p:nvSpPr>
                <p:cNvPr id="35" name="Object 9"/>
                <p:cNvSpPr txBox="1">
                  <a:spLocks noRot="1" noChangeAspect="1" noMove="1" noResize="1" noEditPoints="1" noAdjustHandles="1" noChangeArrowheads="1" noChangeShapeType="1" noTextEdit="1"/>
                </p:cNvSpPr>
                <p:nvPr/>
              </p:nvSpPr>
              <p:spPr bwMode="auto">
                <a:xfrm>
                  <a:off x="8926108" y="1255109"/>
                  <a:ext cx="407988" cy="377825"/>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Object 10"/>
                <p:cNvSpPr txBox="1"/>
                <p:nvPr/>
              </p:nvSpPr>
              <p:spPr bwMode="auto">
                <a:xfrm>
                  <a:off x="6816877" y="2365558"/>
                  <a:ext cx="1720971" cy="548193"/>
                </a:xfrm>
                <a:prstGeom prst="rect">
                  <a:avLst/>
                </a:prstGeom>
                <a:noFill/>
              </p:spPr>
              <p:txBody>
                <a:bodyPr>
                  <a:normAutofit fontScale="92500"/>
                </a:bodyPr>
                <a:lstStyle/>
                <a:p>
                  <a:pPr/>
                  <a14:m>
                    <m:oMathPara xmlns:m="http://schemas.openxmlformats.org/officeDocument/2006/math">
                      <m:oMathParaPr>
                        <m:jc m:val="left"/>
                      </m:oMathParaPr>
                      <m:oMath xmlns:m="http://schemas.openxmlformats.org/officeDocument/2006/math">
                        <m:sSup>
                          <m:sSupPr>
                            <m:ctrlPr>
                              <a:rPr lang="en-US" i="1">
                                <a:solidFill>
                                  <a:srgbClr val="FFFFFF"/>
                                </a:solidFill>
                                <a:latin typeface="Cambria Math" panose="02040503050406030204" pitchFamily="18" charset="0"/>
                              </a:rPr>
                            </m:ctrlPr>
                          </m:sSupPr>
                          <m:e>
                            <m:acc>
                              <m:accPr>
                                <m:chr m:val="̃"/>
                                <m:ctrlPr>
                                  <a:rPr lang="en-US" i="1">
                                    <a:solidFill>
                                      <a:srgbClr val="FFFFFF"/>
                                    </a:solidFill>
                                    <a:latin typeface="Cambria Math" panose="02040503050406030204" pitchFamily="18" charset="0"/>
                                  </a:rPr>
                                </m:ctrlPr>
                              </m:accPr>
                              <m:e>
                                <m:r>
                                  <a:rPr lang="en-US" i="1">
                                    <a:solidFill>
                                      <a:srgbClr val="FFFFFF"/>
                                    </a:solidFill>
                                    <a:latin typeface="Cambria Math" panose="02040503050406030204" pitchFamily="18" charset="0"/>
                                  </a:rPr>
                                  <m:t>𝑊</m:t>
                                </m:r>
                              </m:e>
                            </m:acc>
                          </m:e>
                          <m:sup>
                            <m:r>
                              <a:rPr lang="en-US" i="1">
                                <a:solidFill>
                                  <a:srgbClr val="FFFFFF"/>
                                </a:solidFill>
                                <a:latin typeface="Cambria Math" panose="02040503050406030204" pitchFamily="18" charset="0"/>
                              </a:rPr>
                              <m:t>+</m:t>
                            </m:r>
                          </m:sup>
                        </m:sSup>
                        <m:r>
                          <a:rPr lang="en-US" i="1">
                            <a:solidFill>
                              <a:srgbClr val="FFFFFF"/>
                            </a:solidFill>
                            <a:latin typeface="Cambria Math" panose="02040503050406030204" pitchFamily="18" charset="0"/>
                          </a:rPr>
                          <m:t>,</m:t>
                        </m:r>
                        <m:acc>
                          <m:accPr>
                            <m:chr m:val="̃"/>
                            <m:ctrlPr>
                              <a:rPr lang="en-US" i="1">
                                <a:solidFill>
                                  <a:srgbClr val="FFFFFF"/>
                                </a:solidFill>
                                <a:latin typeface="Cambria Math" panose="02040503050406030204" pitchFamily="18" charset="0"/>
                              </a:rPr>
                            </m:ctrlPr>
                          </m:accPr>
                          <m:e>
                            <m:r>
                              <a:rPr lang="en-US" i="1">
                                <a:solidFill>
                                  <a:srgbClr val="FFFFFF"/>
                                </a:solidFill>
                                <a:latin typeface="Cambria Math" panose="02040503050406030204" pitchFamily="18" charset="0"/>
                              </a:rPr>
                              <m:t>𝑍</m:t>
                            </m:r>
                          </m:e>
                        </m:acc>
                        <m:r>
                          <a:rPr lang="en-US" i="1">
                            <a:solidFill>
                              <a:srgbClr val="FFFFFF"/>
                            </a:solidFill>
                            <a:latin typeface="Cambria Math" panose="02040503050406030204" pitchFamily="18" charset="0"/>
                          </a:rPr>
                          <m:t>,</m:t>
                        </m:r>
                        <m:acc>
                          <m:accPr>
                            <m:chr m:val="̃"/>
                            <m:ctrlPr>
                              <a:rPr lang="en-US" i="1">
                                <a:solidFill>
                                  <a:srgbClr val="FFFFFF"/>
                                </a:solidFill>
                                <a:latin typeface="Cambria Math" panose="02040503050406030204" pitchFamily="18" charset="0"/>
                              </a:rPr>
                            </m:ctrlPr>
                          </m:accPr>
                          <m:e>
                            <m:acc>
                              <m:accPr>
                                <m:chr m:val="̄"/>
                                <m:ctrlPr>
                                  <a:rPr lang="en-US" i="1">
                                    <a:solidFill>
                                      <a:srgbClr val="FFFFFF"/>
                                    </a:solidFill>
                                    <a:latin typeface="Cambria Math" panose="02040503050406030204" pitchFamily="18" charset="0"/>
                                  </a:rPr>
                                </m:ctrlPr>
                              </m:accPr>
                              <m:e>
                                <m:r>
                                  <a:rPr lang="en-US" i="1">
                                    <a:solidFill>
                                      <a:srgbClr val="FFFFFF"/>
                                    </a:solidFill>
                                    <a:latin typeface="Cambria Math" panose="02040503050406030204" pitchFamily="18" charset="0"/>
                                  </a:rPr>
                                  <m:t>𝑡</m:t>
                                </m:r>
                              </m:e>
                            </m:acc>
                          </m:e>
                        </m:acc>
                        <m:r>
                          <a:rPr lang="en-US" i="1">
                            <a:solidFill>
                              <a:srgbClr val="FFFFFF"/>
                            </a:solidFill>
                            <a:latin typeface="Cambria Math" panose="02040503050406030204" pitchFamily="18" charset="0"/>
                          </a:rPr>
                          <m:t>,</m:t>
                        </m:r>
                        <m:acc>
                          <m:accPr>
                            <m:chr m:val="̃"/>
                            <m:ctrlPr>
                              <a:rPr lang="en-US" i="1">
                                <a:solidFill>
                                  <a:srgbClr val="FFFFFF"/>
                                </a:solidFill>
                                <a:latin typeface="Cambria Math" panose="02040503050406030204" pitchFamily="18" charset="0"/>
                              </a:rPr>
                            </m:ctrlPr>
                          </m:accPr>
                          <m:e>
                            <m:r>
                              <a:rPr lang="en-US" i="1">
                                <a:solidFill>
                                  <a:srgbClr val="FFFFFF"/>
                                </a:solidFill>
                                <a:latin typeface="Cambria Math" panose="02040503050406030204" pitchFamily="18" charset="0"/>
                              </a:rPr>
                              <m:t>𝐻</m:t>
                            </m:r>
                          </m:e>
                        </m:acc>
                      </m:oMath>
                    </m:oMathPara>
                  </a14:m>
                  <a:endParaRPr lang="en-US"/>
                </a:p>
              </p:txBody>
            </p:sp>
          </mc:Choice>
          <mc:Fallback xmlns="">
            <p:sp>
              <p:nvSpPr>
                <p:cNvPr id="36" name="Object 10"/>
                <p:cNvSpPr txBox="1">
                  <a:spLocks noRot="1" noChangeAspect="1" noMove="1" noResize="1" noEditPoints="1" noAdjustHandles="1" noChangeArrowheads="1" noChangeShapeType="1" noTextEdit="1"/>
                </p:cNvSpPr>
                <p:nvPr/>
              </p:nvSpPr>
              <p:spPr bwMode="auto">
                <a:xfrm>
                  <a:off x="6816877" y="2365558"/>
                  <a:ext cx="1720971" cy="548193"/>
                </a:xfrm>
                <a:prstGeom prst="rect">
                  <a:avLst/>
                </a:prstGeom>
                <a:blipFill>
                  <a:blip r:embed="rId12"/>
                  <a:stretch>
                    <a:fillRect t="-3774" r="-11494"/>
                  </a:stretch>
                </a:blipFill>
              </p:spPr>
              <p:txBody>
                <a:bodyPr/>
                <a:lstStyle/>
                <a:p>
                  <a:r>
                    <a:rPr lang="en-US">
                      <a:noFill/>
                    </a:rPr>
                    <a:t> </a:t>
                  </a:r>
                </a:p>
              </p:txBody>
            </p:sp>
          </mc:Fallback>
        </mc:AlternateContent>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5155">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5155">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5155">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5155">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5155">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5155">
                                            <p:txEl>
                                              <p:pRg st="10" end="1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dissolve">
                                      <p:cBhvr>
                                        <p:cTn id="23" dur="500"/>
                                        <p:tgtEl>
                                          <p:spTgt spid="3"/>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dissolve">
                                      <p:cBhvr>
                                        <p:cTn id="30" dur="500"/>
                                        <p:tgtEl>
                                          <p:spTgt spid="17"/>
                                        </p:tgtEl>
                                      </p:cBhvr>
                                    </p:animEffect>
                                  </p:childTnLst>
                                </p:cTn>
                              </p:par>
                              <p:par>
                                <p:cTn id="31" presetID="1"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p:cNvSpPr>
            <a:spLocks noGrp="1" noChangeArrowheads="1"/>
          </p:cNvSpPr>
          <p:nvPr>
            <p:ph type="title"/>
          </p:nvPr>
        </p:nvSpPr>
        <p:spPr>
          <a:xfrm>
            <a:off x="250223" y="103854"/>
            <a:ext cx="8907765" cy="872366"/>
          </a:xfrm>
        </p:spPr>
        <p:txBody>
          <a:bodyPr/>
          <a:lstStyle/>
          <a:p>
            <a:pPr eaLnBrk="1" hangingPunct="1"/>
            <a:r>
              <a:rPr lang="en-US" dirty="0"/>
              <a:t>The LHC is not only about the Higgs</a:t>
            </a:r>
          </a:p>
        </p:txBody>
      </p:sp>
      <p:grpSp>
        <p:nvGrpSpPr>
          <p:cNvPr id="4101" name="Group 6"/>
          <p:cNvGrpSpPr>
            <a:grpSpLocks/>
          </p:cNvGrpSpPr>
          <p:nvPr/>
        </p:nvGrpSpPr>
        <p:grpSpPr bwMode="auto">
          <a:xfrm>
            <a:off x="1496837" y="315263"/>
            <a:ext cx="6083036" cy="3202991"/>
            <a:chOff x="81" y="2578"/>
            <a:chExt cx="3492" cy="1970"/>
          </a:xfrm>
        </p:grpSpPr>
        <p:graphicFrame>
          <p:nvGraphicFramePr>
            <p:cNvPr id="4098" name="Object 7"/>
            <p:cNvGraphicFramePr>
              <a:graphicFrameLocks noChangeAspect="1"/>
            </p:cNvGraphicFramePr>
            <p:nvPr/>
          </p:nvGraphicFramePr>
          <p:xfrm>
            <a:off x="81" y="2578"/>
            <a:ext cx="3492" cy="1970"/>
          </p:xfrm>
          <a:graphic>
            <a:graphicData uri="http://schemas.openxmlformats.org/presentationml/2006/ole">
              <mc:AlternateContent xmlns:mc="http://schemas.openxmlformats.org/markup-compatibility/2006">
                <mc:Choice xmlns:v="urn:schemas-microsoft-com:vml" Requires="v">
                  <p:oleObj name="Chart" r:id="rId4" imgW="5515034" imgH="3752730" progId="MSGraph.Chart.8">
                    <p:embed followColorScheme="full"/>
                  </p:oleObj>
                </mc:Choice>
                <mc:Fallback>
                  <p:oleObj name="Chart" r:id="rId4" imgW="5515034" imgH="3752730" progId="MSGraph.Chart.8">
                    <p:embed followColorScheme="full"/>
                    <p:pic>
                      <p:nvPicPr>
                        <p:cNvPr id="4098" name="Object 7"/>
                        <p:cNvPicPr>
                          <a:picLocks noChangeAspect="1" noChangeArrowheads="1"/>
                        </p:cNvPicPr>
                        <p:nvPr/>
                      </p:nvPicPr>
                      <p:blipFill>
                        <a:blip r:embed="rId5"/>
                        <a:srcRect/>
                        <a:stretch>
                          <a:fillRect/>
                        </a:stretch>
                      </p:blipFill>
                      <p:spPr bwMode="auto">
                        <a:xfrm>
                          <a:off x="81" y="2578"/>
                          <a:ext cx="3492" cy="197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3" name="Text Box 8"/>
            <p:cNvSpPr txBox="1">
              <a:spLocks noChangeArrowheads="1"/>
            </p:cNvSpPr>
            <p:nvPr/>
          </p:nvSpPr>
          <p:spPr bwMode="auto">
            <a:xfrm rot="21314182">
              <a:off x="674" y="3149"/>
              <a:ext cx="1293" cy="265"/>
            </a:xfrm>
            <a:prstGeom prst="rect">
              <a:avLst/>
            </a:prstGeom>
            <a:solidFill>
              <a:schemeClr val="tx1"/>
            </a:solidFill>
            <a:ln w="9525">
              <a:noFill/>
              <a:miter lim="800000"/>
              <a:headEnd/>
              <a:tailEnd/>
            </a:ln>
          </p:spPr>
          <p:txBody>
            <a:bodyPr wrap="none">
              <a:spAutoFit/>
            </a:bodyPr>
            <a:lstStyle/>
            <a:p>
              <a:r>
                <a:rPr lang="en-US" sz="2200" b="1" dirty="0">
                  <a:solidFill>
                    <a:srgbClr val="FF0000"/>
                  </a:solidFill>
                </a:rPr>
                <a:t>Dark Energy ???</a:t>
              </a:r>
            </a:p>
          </p:txBody>
        </p:sp>
        <p:sp>
          <p:nvSpPr>
            <p:cNvPr id="4104" name="Text Box 9"/>
            <p:cNvSpPr txBox="1">
              <a:spLocks noChangeArrowheads="1"/>
            </p:cNvSpPr>
            <p:nvPr/>
          </p:nvSpPr>
          <p:spPr bwMode="auto">
            <a:xfrm>
              <a:off x="1558" y="3716"/>
              <a:ext cx="992" cy="265"/>
            </a:xfrm>
            <a:prstGeom prst="rect">
              <a:avLst/>
            </a:prstGeom>
            <a:solidFill>
              <a:schemeClr val="tx1"/>
            </a:solidFill>
            <a:ln w="9525">
              <a:noFill/>
              <a:miter lim="800000"/>
              <a:headEnd/>
              <a:tailEnd/>
            </a:ln>
          </p:spPr>
          <p:txBody>
            <a:bodyPr wrap="none">
              <a:spAutoFit/>
            </a:bodyPr>
            <a:lstStyle/>
            <a:p>
              <a:r>
                <a:rPr lang="en-US" sz="2200" b="1" dirty="0">
                  <a:solidFill>
                    <a:srgbClr val="D6F424"/>
                  </a:solidFill>
                </a:rPr>
                <a:t>Dark Matter</a:t>
              </a:r>
            </a:p>
          </p:txBody>
        </p:sp>
        <p:sp>
          <p:nvSpPr>
            <p:cNvPr id="4105" name="Text Box 10"/>
            <p:cNvSpPr txBox="1">
              <a:spLocks noChangeArrowheads="1"/>
            </p:cNvSpPr>
            <p:nvPr/>
          </p:nvSpPr>
          <p:spPr bwMode="auto">
            <a:xfrm rot="20809729">
              <a:off x="2437" y="4029"/>
              <a:ext cx="1055" cy="265"/>
            </a:xfrm>
            <a:prstGeom prst="rect">
              <a:avLst/>
            </a:prstGeom>
            <a:noFill/>
            <a:ln w="9525">
              <a:noFill/>
              <a:miter lim="800000"/>
              <a:headEnd/>
              <a:tailEnd/>
            </a:ln>
          </p:spPr>
          <p:txBody>
            <a:bodyPr wrap="none">
              <a:spAutoFit/>
            </a:bodyPr>
            <a:lstStyle/>
            <a:p>
              <a:r>
                <a:rPr lang="en-US" sz="2200" b="1"/>
                <a:t>Visible World</a:t>
              </a:r>
            </a:p>
          </p:txBody>
        </p:sp>
        <p:sp>
          <p:nvSpPr>
            <p:cNvPr id="4106" name="Line 11"/>
            <p:cNvSpPr>
              <a:spLocks noChangeShapeType="1"/>
            </p:cNvSpPr>
            <p:nvPr/>
          </p:nvSpPr>
          <p:spPr bwMode="auto">
            <a:xfrm flipH="1" flipV="1">
              <a:off x="3110" y="3749"/>
              <a:ext cx="115" cy="304"/>
            </a:xfrm>
            <a:prstGeom prst="line">
              <a:avLst/>
            </a:prstGeom>
            <a:noFill/>
            <a:ln w="38100">
              <a:solidFill>
                <a:schemeClr val="bg1"/>
              </a:solidFill>
              <a:round/>
              <a:headEnd/>
              <a:tailEnd type="triangle" w="med" len="med"/>
            </a:ln>
          </p:spPr>
          <p:txBody>
            <a:bodyPr/>
            <a:lstStyle/>
            <a:p>
              <a:endParaRPr lang="en-US"/>
            </a:p>
          </p:txBody>
        </p:sp>
      </p:grpSp>
      <p:sp>
        <p:nvSpPr>
          <p:cNvPr id="300044" name="Text Box 12"/>
          <p:cNvSpPr txBox="1">
            <a:spLocks noChangeArrowheads="1"/>
          </p:cNvSpPr>
          <p:nvPr/>
        </p:nvSpPr>
        <p:spPr bwMode="auto">
          <a:xfrm>
            <a:off x="332746" y="3269212"/>
            <a:ext cx="8792529" cy="3037514"/>
          </a:xfrm>
          <a:prstGeom prst="rect">
            <a:avLst/>
          </a:prstGeom>
          <a:noFill/>
          <a:ln w="9525">
            <a:noFill/>
            <a:miter lim="800000"/>
            <a:headEnd/>
            <a:tailEnd/>
          </a:ln>
        </p:spPr>
        <p:txBody>
          <a:bodyPr lIns="82058" tIns="41029" rIns="82058" bIns="41029">
            <a:spAutoFit/>
          </a:bodyPr>
          <a:lstStyle/>
          <a:p>
            <a:pPr algn="l"/>
            <a:r>
              <a:rPr lang="en-US" sz="3200" b="1" dirty="0"/>
              <a:t>Next new particle ?=?  Dark Matter</a:t>
            </a:r>
          </a:p>
          <a:p>
            <a:pPr algn="l"/>
            <a:endParaRPr lang="en-US" sz="3200" b="1" dirty="0"/>
          </a:p>
          <a:p>
            <a:pPr algn="l"/>
            <a:r>
              <a:rPr lang="en-US" sz="3200" b="1" dirty="0"/>
              <a:t>And unify the strong and electroweak forces</a:t>
            </a:r>
          </a:p>
          <a:p>
            <a:pPr algn="l"/>
            <a:r>
              <a:rPr lang="en-US" sz="3200" b="1" dirty="0"/>
              <a:t>	</a:t>
            </a:r>
            <a:r>
              <a:rPr lang="en-US" sz="2800" b="1" dirty="0">
                <a:solidFill>
                  <a:srgbClr val="00B050"/>
                </a:solidFill>
              </a:rPr>
              <a:t>Supersymmetry does this</a:t>
            </a:r>
            <a:endParaRPr lang="en-US" sz="2800" b="1" dirty="0"/>
          </a:p>
          <a:p>
            <a:pPr algn="l"/>
            <a:r>
              <a:rPr lang="en-US" sz="3200" b="1" dirty="0"/>
              <a:t>And cure further theoretical ailments </a:t>
            </a:r>
          </a:p>
          <a:p>
            <a:pPr algn="l"/>
            <a:r>
              <a:rPr lang="en-US" sz="3200" b="1" dirty="0"/>
              <a:t>And … fix the government?</a:t>
            </a:r>
          </a:p>
        </p:txBody>
      </p:sp>
      <p:sp>
        <p:nvSpPr>
          <p:cNvPr id="11" name="Date Placeholder 10"/>
          <p:cNvSpPr>
            <a:spLocks noGrp="1"/>
          </p:cNvSpPr>
          <p:nvPr>
            <p:ph type="dt" sz="half" idx="10"/>
          </p:nvPr>
        </p:nvSpPr>
        <p:spPr/>
        <p:txBody>
          <a:bodyPr/>
          <a:lstStyle/>
          <a:p>
            <a:r>
              <a:rPr lang="en-US"/>
              <a:t>May 27, 2025</a:t>
            </a:r>
            <a:endParaRPr lang="en-US" dirty="0"/>
          </a:p>
        </p:txBody>
      </p:sp>
      <p:sp>
        <p:nvSpPr>
          <p:cNvPr id="12" name="Slide Number Placeholder 11"/>
          <p:cNvSpPr>
            <a:spLocks noGrp="1"/>
          </p:cNvSpPr>
          <p:nvPr>
            <p:ph type="sldNum" sz="quarter" idx="11"/>
          </p:nvPr>
        </p:nvSpPr>
        <p:spPr/>
        <p:txBody>
          <a:bodyPr/>
          <a:lstStyle/>
          <a:p>
            <a:fld id="{8A7F0B31-3059-45DE-9B5A-A019F848CFB0}" type="slidenum">
              <a:rPr lang="en-US" smtClean="0"/>
              <a:pPr/>
              <a:t>9</a:t>
            </a:fld>
            <a:endParaRPr lang="en-US" dirty="0"/>
          </a:p>
        </p:txBody>
      </p:sp>
      <p:sp>
        <p:nvSpPr>
          <p:cNvPr id="13" name="Footer Placeholder 12"/>
          <p:cNvSpPr>
            <a:spLocks noGrp="1"/>
          </p:cNvSpPr>
          <p:nvPr>
            <p:ph type="ftr" sz="quarter" idx="12"/>
          </p:nvPr>
        </p:nvSpPr>
        <p:spPr/>
        <p:txBody>
          <a:bodyPr/>
          <a:lstStyle/>
          <a:p>
            <a:r>
              <a:rPr lang="en-US"/>
              <a:t>PURSUE - FNAL   CMS and the LHC</a:t>
            </a:r>
            <a:endParaRPr lang="en-US" dirty="0"/>
          </a:p>
        </p:txBody>
      </p:sp>
    </p:spTree>
    <p:custDataLst>
      <p:tags r:id="rId1"/>
    </p:custDataLst>
    <p:extLst>
      <p:ext uri="{BB962C8B-B14F-4D97-AF65-F5344CB8AC3E}">
        <p14:creationId xmlns:p14="http://schemas.microsoft.com/office/powerpoint/2010/main" val="3929404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00044">
                                            <p:txEl>
                                              <p:pRg st="0" end="0"/>
                                            </p:txEl>
                                          </p:spTgt>
                                        </p:tgtEl>
                                        <p:attrNameLst>
                                          <p:attrName>style.visibility</p:attrName>
                                        </p:attrNameLst>
                                      </p:cBhvr>
                                      <p:to>
                                        <p:strVal val="visible"/>
                                      </p:to>
                                    </p:set>
                                    <p:animEffect transition="in" filter="box(in)">
                                      <p:cBhvr>
                                        <p:cTn id="7" dur="500"/>
                                        <p:tgtEl>
                                          <p:spTgt spid="30004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0044">
                                            <p:txEl>
                                              <p:pRg st="2" end="2"/>
                                            </p:txEl>
                                          </p:spTgt>
                                        </p:tgtEl>
                                        <p:attrNameLst>
                                          <p:attrName>style.visibility</p:attrName>
                                        </p:attrNameLst>
                                      </p:cBhvr>
                                      <p:to>
                                        <p:strVal val="visible"/>
                                      </p:to>
                                    </p:set>
                                    <p:animEffect transition="in" filter="fade">
                                      <p:cBhvr>
                                        <p:cTn id="12" dur="500"/>
                                        <p:tgtEl>
                                          <p:spTgt spid="300044">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00044">
                                            <p:txEl>
                                              <p:pRg st="3" end="3"/>
                                            </p:txEl>
                                          </p:spTgt>
                                        </p:tgtEl>
                                        <p:attrNameLst>
                                          <p:attrName>style.visibility</p:attrName>
                                        </p:attrNameLst>
                                      </p:cBhvr>
                                      <p:to>
                                        <p:strVal val="visible"/>
                                      </p:to>
                                    </p:set>
                                    <p:animEffect transition="in" filter="fade">
                                      <p:cBhvr>
                                        <p:cTn id="15" dur="500"/>
                                        <p:tgtEl>
                                          <p:spTgt spid="300044">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00044">
                                            <p:txEl>
                                              <p:pRg st="4" end="4"/>
                                            </p:txEl>
                                          </p:spTgt>
                                        </p:tgtEl>
                                        <p:attrNameLst>
                                          <p:attrName>style.visibility</p:attrName>
                                        </p:attrNameLst>
                                      </p:cBhvr>
                                      <p:to>
                                        <p:strVal val="visible"/>
                                      </p:to>
                                    </p:set>
                                    <p:animEffect transition="in" filter="fade">
                                      <p:cBhvr>
                                        <p:cTn id="18" dur="500"/>
                                        <p:tgtEl>
                                          <p:spTgt spid="300044">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00044">
                                            <p:txEl>
                                              <p:pRg st="5" end="5"/>
                                            </p:txEl>
                                          </p:spTgt>
                                        </p:tgtEl>
                                        <p:attrNameLst>
                                          <p:attrName>style.visibility</p:attrName>
                                        </p:attrNameLst>
                                      </p:cBhvr>
                                      <p:to>
                                        <p:strVal val="visible"/>
                                      </p:to>
                                    </p:set>
                                    <p:animEffect transition="in" filter="fade">
                                      <p:cBhvr>
                                        <p:cTn id="21" dur="500"/>
                                        <p:tgtEl>
                                          <p:spTgt spid="30004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44" grpId="0" uiExpand="1" build="allAtOnce"/>
    </p:bld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True"/>
  <p:tag name="FIBDISPLAYKEYWORDS" val="True"/>
  <p:tag name="PRRESPONSE4" val="7"/>
  <p:tag name="PRRESPONSE8" val="3"/>
  <p:tag name="POWERPOINTVERSION" val="11.0"/>
  <p:tag name="ANSWERNOWSTYLE" val="-1"/>
  <p:tag name="COUNTDOWNSECONDS" val="10"/>
  <p:tag name="BACKUPMAINTENANCE" val="7"/>
  <p:tag name="AUTOUPDATEALIASES" val="True"/>
  <p:tag name="BUBBLESIZEVISIBLE" val="True"/>
  <p:tag name="CUSTOMCELLFORECOLOR" val="-16777216"/>
  <p:tag name="USESCHEMECOLORS" val="True"/>
  <p:tag name="AUTOSIZEGRID" val="True"/>
  <p:tag name="CHARTLABELS" val="0"/>
  <p:tag name="INCLUDEPPT" val="True"/>
  <p:tag name="ZEROBASED" val="False"/>
  <p:tag name="FIBNUMRESULTS" val="5"/>
  <p:tag name="PRRESPONSE3" val="8"/>
  <p:tag name="PRRESPONSE9" val="2"/>
  <p:tag name="USESECONDARYMONITOR" val="True"/>
  <p:tag name="RESPCOUNTERFORMAT" val="0"/>
  <p:tag name="CHARTVALUEFORMAT" val="0%"/>
  <p:tag name="TEAMSINLEADERBOARD" val="5"/>
  <p:tag name="CUSTOMGRIDBACKCOLOR" val="-2830136"/>
  <p:tag name="DISPLAYDEVICENUMBER" val="True"/>
  <p:tag name="GRIDPOSITION" val="1"/>
  <p:tag name="PARTLISTDEFAULT" val="0"/>
  <p:tag name="AUTOADJUSTPARTRANGE" val="True"/>
  <p:tag name="PRRESPONSE1" val="10"/>
  <p:tag name="PRRESPONSE7" val="4"/>
  <p:tag name="BULLETTYPE" val="3"/>
  <p:tag name="NUMRESPONSES" val="1"/>
  <p:tag name="PARTICIPANTSINLEADERBOARD" val="5"/>
  <p:tag name="CUSTOMCELLBACKCOLOR1" val="-657956"/>
  <p:tag name="GRIDOPACITY" val="90"/>
  <p:tag name="MULTIRESPDIVISOR" val="1"/>
  <p:tag name="CHARTSCALE" val="True"/>
  <p:tag name="PRRESPONSE5" val="6"/>
  <p:tag name="SHOWBARVISIBLE" val="True"/>
  <p:tag name="BACKUPSESSIONS" val="True"/>
  <p:tag name="BUBBLEVALUEFORMAT" val="0.0"/>
  <p:tag name="DISPLAYDEVICEID" val="True"/>
  <p:tag name="CORRECTPOINTVALUE" val="100"/>
  <p:tag name="FIBINCLUDEOTHER" val="True"/>
  <p:tag name="TPVERSION" val="2008"/>
  <p:tag name="REVIEWONLY" val="False"/>
  <p:tag name="CUSTOMCELLBACKCOLOR3" val="-268652"/>
  <p:tag name="RESETCHARTS" val="True"/>
  <p:tag name="PRRESPONSE2" val="9"/>
  <p:tag name="RESPCOUNTERSTYLE" val="-1"/>
  <p:tag name="BUBBLEGROUPING" val="3"/>
  <p:tag name="INCORRECTPOINTVALUE" val="0"/>
  <p:tag name="PRRESPONSE10" val="1"/>
  <p:tag name="MAXRESPONDERS" val="5"/>
  <p:tag name="REALTIMEBACKUP" val="False"/>
  <p:tag name="INPUTSOURCE" val="1"/>
  <p:tag name="CHARTCOLORS" val="0"/>
  <p:tag name="ROTATIONINTERVAL" val="2"/>
  <p:tag name="PRRESPONSE6" val="5"/>
  <p:tag name="FIBDISPLAYRESULTS" val="True"/>
  <p:tag name="COUNTDOWNSTYLE" val="-1"/>
  <p:tag name="GRIDSIZE" val="{Width=800, Height=600}"/>
  <p:tag name="CUSTOMCELLBACKCOLOR4" val="-8355712"/>
  <p:tag name="DELIMITERS" val="3.1"/>
</p:tagLst>
</file>

<file path=ppt/tags/tag10.xml><?xml version="1.0" encoding="utf-8"?>
<p:tagLst xmlns:a="http://schemas.openxmlformats.org/drawingml/2006/main" xmlns:r="http://schemas.openxmlformats.org/officeDocument/2006/relationships" xmlns:p="http://schemas.openxmlformats.org/presentationml/2006/main">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8575">
          <a:solidFill>
            <a:srgbClr val="FFFF00"/>
          </a:solidFill>
          <a:round/>
          <a:headEnd/>
          <a:tailEnd/>
        </a:ln>
      </a:spPr>
      <a:bodyPr lIns="82058" tIns="41029" rIns="82058" bIns="41029"/>
      <a:lstStyle>
        <a:defPPr>
          <a:defRPr/>
        </a:defPPr>
      </a:lstStyle>
    </a:spDef>
    <a:lnDef>
      <a:spPr bwMode="auto">
        <a:solidFill>
          <a:srgbClr val="00B8FF"/>
        </a:solidFill>
        <a:ln w="19050" cap="flat" cmpd="sng" algn="ctr">
          <a:solidFill>
            <a:schemeClr val="bg1"/>
          </a:solidFill>
          <a:prstDash val="solid"/>
          <a:round/>
          <a:headEnd type="none" w="med" len="med"/>
          <a:tailEnd type="none" w="med" len="med"/>
        </a:ln>
        <a:effectLst/>
      </a:spPr>
      <a:body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bg1"/>
            </a:solidFill>
            <a:effectLst/>
            <a:latin typeface="Times New Roman" pitchFamily="18" charset="0"/>
          </a:defRPr>
        </a:defPPr>
      </a:lstStyle>
    </a:spDef>
    <a:lnDef>
      <a:spPr bwMode="auto">
        <a:solidFill>
          <a:srgbClr val="00B8FF"/>
        </a:solidFill>
        <a:ln w="19050" cap="flat" cmpd="sng" algn="ctr">
          <a:solidFill>
            <a:schemeClr val="bg1"/>
          </a:solidFill>
          <a:prstDash val="solid"/>
          <a:round/>
          <a:headEnd type="none" w="med" len="med"/>
          <a:tailEnd type="none" w="med" len="med"/>
        </a:ln>
        <a:effectLst/>
      </a:spPr>
      <a:body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33433</TotalTime>
  <Words>4385</Words>
  <Application>Microsoft Office PowerPoint</Application>
  <PresentationFormat>Letter Paper (8.5x11 in)</PresentationFormat>
  <Paragraphs>707</Paragraphs>
  <Slides>42</Slides>
  <Notes>20</Notes>
  <HiddenSlides>1</HiddenSlides>
  <MMClips>1</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1</vt:i4>
      </vt:variant>
      <vt:variant>
        <vt:lpstr>Slide Titles</vt:lpstr>
      </vt:variant>
      <vt:variant>
        <vt:i4>42</vt:i4>
      </vt:variant>
    </vt:vector>
  </HeadingPairs>
  <TitlesOfParts>
    <vt:vector size="54" baseType="lpstr">
      <vt:lpstr>Arial</vt:lpstr>
      <vt:lpstr>Cambria Math</vt:lpstr>
      <vt:lpstr>Corbel</vt:lpstr>
      <vt:lpstr>Helvetica</vt:lpstr>
      <vt:lpstr>StarSymbol</vt:lpstr>
      <vt:lpstr>Symbol</vt:lpstr>
      <vt:lpstr>Times</vt:lpstr>
      <vt:lpstr>Times New Roman</vt:lpstr>
      <vt:lpstr>Wingdings</vt:lpstr>
      <vt:lpstr>Default Design</vt:lpstr>
      <vt:lpstr>1_Default Design</vt:lpstr>
      <vt:lpstr>Chart</vt:lpstr>
      <vt:lpstr>LHC and CMS</vt:lpstr>
      <vt:lpstr>Meet the Detector Guy</vt:lpstr>
      <vt:lpstr>Subatomic Particles 101</vt:lpstr>
      <vt:lpstr>Building Blocks of Nature</vt:lpstr>
      <vt:lpstr>But can get complicated quickly</vt:lpstr>
      <vt:lpstr>Rules  Discovery</vt:lpstr>
      <vt:lpstr>You can’t just invent a new particle!</vt:lpstr>
      <vt:lpstr>Higgs causes other problems</vt:lpstr>
      <vt:lpstr>The LHC is not only about the Higgs</vt:lpstr>
      <vt:lpstr>The discovery process</vt:lpstr>
      <vt:lpstr>How to probe Subatomic World</vt:lpstr>
      <vt:lpstr>The accelerator</vt:lpstr>
      <vt:lpstr>How to move a particle in a circle? </vt:lpstr>
      <vt:lpstr>Recycling: The Large Hadron Collider</vt:lpstr>
      <vt:lpstr>PowerPoint Presentation</vt:lpstr>
      <vt:lpstr>Superconducting Double Dipoles</vt:lpstr>
      <vt:lpstr>A BIG Step</vt:lpstr>
      <vt:lpstr>The detector</vt:lpstr>
      <vt:lpstr>What is a detector?</vt:lpstr>
      <vt:lpstr>Detector Mission Statement</vt:lpstr>
      <vt:lpstr>Measurements</vt:lpstr>
      <vt:lpstr>Particles vs Signatures</vt:lpstr>
      <vt:lpstr>Hadron Kinematics</vt:lpstr>
      <vt:lpstr>Multiple levels of haystacks</vt:lpstr>
      <vt:lpstr>Questionable Detector Analogies</vt:lpstr>
      <vt:lpstr>Questionable Detector Analogies</vt:lpstr>
      <vt:lpstr>CMS</vt:lpstr>
      <vt:lpstr>B</vt:lpstr>
      <vt:lpstr>CMS Design Features</vt:lpstr>
      <vt:lpstr>~ scale…</vt:lpstr>
      <vt:lpstr>But before HL LHC: Upgrade!</vt:lpstr>
      <vt:lpstr>New Tracker</vt:lpstr>
      <vt:lpstr>New Timing Layer</vt:lpstr>
      <vt:lpstr>New Endcap Calorimeter</vt:lpstr>
      <vt:lpstr>New Muon Systems</vt:lpstr>
      <vt:lpstr>New Electronics</vt:lpstr>
      <vt:lpstr>Excellent times at the LHC, and more to come</vt:lpstr>
      <vt:lpstr>An assortment of older slides</vt:lpstr>
      <vt:lpstr>Rain Delay, 2008</vt:lpstr>
      <vt:lpstr>A Series of Unfortunate Events</vt:lpstr>
      <vt:lpstr>LHC reloaded</vt:lpstr>
      <vt:lpstr>The Collaboration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UWM Colloquium</dc:title>
  <dc:creator>Steve</dc:creator>
  <cp:lastModifiedBy>Steven C. Nahn</cp:lastModifiedBy>
  <cp:revision>579</cp:revision>
  <dcterms:modified xsi:type="dcterms:W3CDTF">2025-05-24T15:43:49Z</dcterms:modified>
</cp:coreProperties>
</file>