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62" r:id="rId3"/>
    <p:sldId id="268" r:id="rId4"/>
    <p:sldId id="266" r:id="rId5"/>
    <p:sldId id="269" r:id="rId6"/>
    <p:sldId id="270" r:id="rId7"/>
    <p:sldId id="271" r:id="rId8"/>
    <p:sldId id="272" r:id="rId9"/>
    <p:sldId id="273" r:id="rId10"/>
    <p:sldId id="27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a:srgbClr val="FF7E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17"/>
    <p:restoredTop sz="94659"/>
  </p:normalViewPr>
  <p:slideViewPr>
    <p:cSldViewPr snapToGrid="0">
      <p:cViewPr varScale="1">
        <p:scale>
          <a:sx n="85" d="100"/>
          <a:sy n="85" d="100"/>
        </p:scale>
        <p:origin x="176" y="6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3DEB0-CEE4-D841-9BBC-F53F715890D3}" type="datetimeFigureOut">
              <a:rPr lang="en-US" smtClean="0"/>
              <a:t>5/27/25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4366C4-BB79-DD4D-8A26-A3D0C0ABC622}" type="slidenum">
              <a:rPr lang="en-US" smtClean="0"/>
              <a:t>‹#›</a:t>
            </a:fld>
            <a:endParaRPr lang="en-US"/>
          </a:p>
        </p:txBody>
      </p:sp>
    </p:spTree>
    <p:extLst>
      <p:ext uri="{BB962C8B-B14F-4D97-AF65-F5344CB8AC3E}">
        <p14:creationId xmlns:p14="http://schemas.microsoft.com/office/powerpoint/2010/main" val="3629119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086AC-5037-63AF-0CD1-5794618E3D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E81D6E2-41DA-1567-7CE4-4CCF7E3E90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B3DC7D5-13A6-152B-8996-B157088C76DB}"/>
              </a:ext>
            </a:extLst>
          </p:cNvPr>
          <p:cNvSpPr>
            <a:spLocks noGrp="1"/>
          </p:cNvSpPr>
          <p:nvPr>
            <p:ph type="dt" sz="half" idx="10"/>
          </p:nvPr>
        </p:nvSpPr>
        <p:spPr/>
        <p:txBody>
          <a:bodyPr/>
          <a:lstStyle/>
          <a:p>
            <a:fld id="{0AF23853-C0E9-1640-BC89-F85E29AA2EBB}" type="datetimeFigureOut">
              <a:rPr lang="en-US" smtClean="0"/>
              <a:t>5/27/25</a:t>
            </a:fld>
            <a:endParaRPr lang="en-US"/>
          </a:p>
        </p:txBody>
      </p:sp>
      <p:sp>
        <p:nvSpPr>
          <p:cNvPr id="5" name="Footer Placeholder 4">
            <a:extLst>
              <a:ext uri="{FF2B5EF4-FFF2-40B4-BE49-F238E27FC236}">
                <a16:creationId xmlns:a16="http://schemas.microsoft.com/office/drawing/2014/main" id="{3A160CC9-5F42-1B05-CCC6-275075BAC9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57F69D-C111-A6A9-64A4-443C7CFAE923}"/>
              </a:ext>
            </a:extLst>
          </p:cNvPr>
          <p:cNvSpPr>
            <a:spLocks noGrp="1"/>
          </p:cNvSpPr>
          <p:nvPr>
            <p:ph type="sldNum" sz="quarter" idx="12"/>
          </p:nvPr>
        </p:nvSpPr>
        <p:spPr/>
        <p:txBody>
          <a:bodyPr/>
          <a:lstStyle/>
          <a:p>
            <a:fld id="{D7279F68-11C7-7642-A004-5B68E2EF8991}" type="slidenum">
              <a:rPr lang="en-US" smtClean="0"/>
              <a:t>‹#›</a:t>
            </a:fld>
            <a:endParaRPr lang="en-US"/>
          </a:p>
        </p:txBody>
      </p:sp>
    </p:spTree>
    <p:extLst>
      <p:ext uri="{BB962C8B-B14F-4D97-AF65-F5344CB8AC3E}">
        <p14:creationId xmlns:p14="http://schemas.microsoft.com/office/powerpoint/2010/main" val="3380727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E70D5-EBFF-57EB-E972-2613A57A61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276FD9E-BD96-1BF2-6D5D-A4A22890F1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136982-F190-CF9E-5131-D5B7ECE09BDE}"/>
              </a:ext>
            </a:extLst>
          </p:cNvPr>
          <p:cNvSpPr>
            <a:spLocks noGrp="1"/>
          </p:cNvSpPr>
          <p:nvPr>
            <p:ph type="dt" sz="half" idx="10"/>
          </p:nvPr>
        </p:nvSpPr>
        <p:spPr/>
        <p:txBody>
          <a:bodyPr/>
          <a:lstStyle/>
          <a:p>
            <a:fld id="{0AF23853-C0E9-1640-BC89-F85E29AA2EBB}" type="datetimeFigureOut">
              <a:rPr lang="en-US" smtClean="0"/>
              <a:t>5/27/25</a:t>
            </a:fld>
            <a:endParaRPr lang="en-US"/>
          </a:p>
        </p:txBody>
      </p:sp>
      <p:sp>
        <p:nvSpPr>
          <p:cNvPr id="5" name="Footer Placeholder 4">
            <a:extLst>
              <a:ext uri="{FF2B5EF4-FFF2-40B4-BE49-F238E27FC236}">
                <a16:creationId xmlns:a16="http://schemas.microsoft.com/office/drawing/2014/main" id="{5D9828CE-011D-1B7A-37EB-24732E9467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6619AD-D389-DBF3-90D3-582CB76CBBD0}"/>
              </a:ext>
            </a:extLst>
          </p:cNvPr>
          <p:cNvSpPr>
            <a:spLocks noGrp="1"/>
          </p:cNvSpPr>
          <p:nvPr>
            <p:ph type="sldNum" sz="quarter" idx="12"/>
          </p:nvPr>
        </p:nvSpPr>
        <p:spPr/>
        <p:txBody>
          <a:bodyPr/>
          <a:lstStyle/>
          <a:p>
            <a:fld id="{D7279F68-11C7-7642-A004-5B68E2EF8991}" type="slidenum">
              <a:rPr lang="en-US" smtClean="0"/>
              <a:t>‹#›</a:t>
            </a:fld>
            <a:endParaRPr lang="en-US"/>
          </a:p>
        </p:txBody>
      </p:sp>
    </p:spTree>
    <p:extLst>
      <p:ext uri="{BB962C8B-B14F-4D97-AF65-F5344CB8AC3E}">
        <p14:creationId xmlns:p14="http://schemas.microsoft.com/office/powerpoint/2010/main" val="3817490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962B66-6263-EE30-6AEF-ABDE9E8CD32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6A68F85-859D-E803-C11D-066BD0A6AF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B72338-93F7-C4A2-B588-DBCE13659D41}"/>
              </a:ext>
            </a:extLst>
          </p:cNvPr>
          <p:cNvSpPr>
            <a:spLocks noGrp="1"/>
          </p:cNvSpPr>
          <p:nvPr>
            <p:ph type="dt" sz="half" idx="10"/>
          </p:nvPr>
        </p:nvSpPr>
        <p:spPr/>
        <p:txBody>
          <a:bodyPr/>
          <a:lstStyle/>
          <a:p>
            <a:fld id="{0AF23853-C0E9-1640-BC89-F85E29AA2EBB}" type="datetimeFigureOut">
              <a:rPr lang="en-US" smtClean="0"/>
              <a:t>5/27/25</a:t>
            </a:fld>
            <a:endParaRPr lang="en-US"/>
          </a:p>
        </p:txBody>
      </p:sp>
      <p:sp>
        <p:nvSpPr>
          <p:cNvPr id="5" name="Footer Placeholder 4">
            <a:extLst>
              <a:ext uri="{FF2B5EF4-FFF2-40B4-BE49-F238E27FC236}">
                <a16:creationId xmlns:a16="http://schemas.microsoft.com/office/drawing/2014/main" id="{42C2DB97-BC6F-08C1-3C34-AF168435B5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77783-5BEE-7B57-8528-27983D71186F}"/>
              </a:ext>
            </a:extLst>
          </p:cNvPr>
          <p:cNvSpPr>
            <a:spLocks noGrp="1"/>
          </p:cNvSpPr>
          <p:nvPr>
            <p:ph type="sldNum" sz="quarter" idx="12"/>
          </p:nvPr>
        </p:nvSpPr>
        <p:spPr/>
        <p:txBody>
          <a:bodyPr/>
          <a:lstStyle/>
          <a:p>
            <a:fld id="{D7279F68-11C7-7642-A004-5B68E2EF8991}" type="slidenum">
              <a:rPr lang="en-US" smtClean="0"/>
              <a:t>‹#›</a:t>
            </a:fld>
            <a:endParaRPr lang="en-US"/>
          </a:p>
        </p:txBody>
      </p:sp>
    </p:spTree>
    <p:extLst>
      <p:ext uri="{BB962C8B-B14F-4D97-AF65-F5344CB8AC3E}">
        <p14:creationId xmlns:p14="http://schemas.microsoft.com/office/powerpoint/2010/main" val="1764977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3CA5C-5DB4-A48F-1BAD-6F92BA75BE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16E366-E6DA-450A-8533-D87EA62500B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601F6E-80BC-7A9E-30AC-CE32C66F10C8}"/>
              </a:ext>
            </a:extLst>
          </p:cNvPr>
          <p:cNvSpPr>
            <a:spLocks noGrp="1"/>
          </p:cNvSpPr>
          <p:nvPr>
            <p:ph type="dt" sz="half" idx="10"/>
          </p:nvPr>
        </p:nvSpPr>
        <p:spPr/>
        <p:txBody>
          <a:bodyPr/>
          <a:lstStyle/>
          <a:p>
            <a:fld id="{0AF23853-C0E9-1640-BC89-F85E29AA2EBB}" type="datetimeFigureOut">
              <a:rPr lang="en-US" smtClean="0"/>
              <a:t>5/27/25</a:t>
            </a:fld>
            <a:endParaRPr lang="en-US"/>
          </a:p>
        </p:txBody>
      </p:sp>
      <p:sp>
        <p:nvSpPr>
          <p:cNvPr id="5" name="Footer Placeholder 4">
            <a:extLst>
              <a:ext uri="{FF2B5EF4-FFF2-40B4-BE49-F238E27FC236}">
                <a16:creationId xmlns:a16="http://schemas.microsoft.com/office/drawing/2014/main" id="{16851246-7942-899E-9E35-46CF7EE268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E9F4E2-7A1C-7AA7-0C15-9A147E42D966}"/>
              </a:ext>
            </a:extLst>
          </p:cNvPr>
          <p:cNvSpPr>
            <a:spLocks noGrp="1"/>
          </p:cNvSpPr>
          <p:nvPr>
            <p:ph type="sldNum" sz="quarter" idx="12"/>
          </p:nvPr>
        </p:nvSpPr>
        <p:spPr/>
        <p:txBody>
          <a:bodyPr/>
          <a:lstStyle/>
          <a:p>
            <a:fld id="{D7279F68-11C7-7642-A004-5B68E2EF8991}" type="slidenum">
              <a:rPr lang="en-US" smtClean="0"/>
              <a:t>‹#›</a:t>
            </a:fld>
            <a:endParaRPr lang="en-US"/>
          </a:p>
        </p:txBody>
      </p:sp>
    </p:spTree>
    <p:extLst>
      <p:ext uri="{BB962C8B-B14F-4D97-AF65-F5344CB8AC3E}">
        <p14:creationId xmlns:p14="http://schemas.microsoft.com/office/powerpoint/2010/main" val="2877063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871B3-923E-FBC1-08BA-A890264E3C9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A656E30-D7C0-C85E-7CFE-E1FD6628407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0A04D6-5AFB-E816-83D2-0404DCD63AB0}"/>
              </a:ext>
            </a:extLst>
          </p:cNvPr>
          <p:cNvSpPr>
            <a:spLocks noGrp="1"/>
          </p:cNvSpPr>
          <p:nvPr>
            <p:ph type="dt" sz="half" idx="10"/>
          </p:nvPr>
        </p:nvSpPr>
        <p:spPr/>
        <p:txBody>
          <a:bodyPr/>
          <a:lstStyle/>
          <a:p>
            <a:fld id="{0AF23853-C0E9-1640-BC89-F85E29AA2EBB}" type="datetimeFigureOut">
              <a:rPr lang="en-US" smtClean="0"/>
              <a:t>5/27/25</a:t>
            </a:fld>
            <a:endParaRPr lang="en-US"/>
          </a:p>
        </p:txBody>
      </p:sp>
      <p:sp>
        <p:nvSpPr>
          <p:cNvPr id="5" name="Footer Placeholder 4">
            <a:extLst>
              <a:ext uri="{FF2B5EF4-FFF2-40B4-BE49-F238E27FC236}">
                <a16:creationId xmlns:a16="http://schemas.microsoft.com/office/drawing/2014/main" id="{CCB8C039-1BE1-9480-5E43-E8CCB5633C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274DD6-A790-5E78-5DEE-67616337788C}"/>
              </a:ext>
            </a:extLst>
          </p:cNvPr>
          <p:cNvSpPr>
            <a:spLocks noGrp="1"/>
          </p:cNvSpPr>
          <p:nvPr>
            <p:ph type="sldNum" sz="quarter" idx="12"/>
          </p:nvPr>
        </p:nvSpPr>
        <p:spPr/>
        <p:txBody>
          <a:bodyPr/>
          <a:lstStyle/>
          <a:p>
            <a:fld id="{D7279F68-11C7-7642-A004-5B68E2EF8991}" type="slidenum">
              <a:rPr lang="en-US" smtClean="0"/>
              <a:t>‹#›</a:t>
            </a:fld>
            <a:endParaRPr lang="en-US"/>
          </a:p>
        </p:txBody>
      </p:sp>
    </p:spTree>
    <p:extLst>
      <p:ext uri="{BB962C8B-B14F-4D97-AF65-F5344CB8AC3E}">
        <p14:creationId xmlns:p14="http://schemas.microsoft.com/office/powerpoint/2010/main" val="1682094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450ED-01C5-3607-F6C6-34CBD76E91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CBB7C40-A6BB-E254-1D45-020E083149D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674ADAA-D2E9-AF5D-2875-4F3E4D2B9D6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B74553-9AE5-971C-E358-46984A455CD0}"/>
              </a:ext>
            </a:extLst>
          </p:cNvPr>
          <p:cNvSpPr>
            <a:spLocks noGrp="1"/>
          </p:cNvSpPr>
          <p:nvPr>
            <p:ph type="dt" sz="half" idx="10"/>
          </p:nvPr>
        </p:nvSpPr>
        <p:spPr/>
        <p:txBody>
          <a:bodyPr/>
          <a:lstStyle/>
          <a:p>
            <a:fld id="{0AF23853-C0E9-1640-BC89-F85E29AA2EBB}" type="datetimeFigureOut">
              <a:rPr lang="en-US" smtClean="0"/>
              <a:t>5/27/25</a:t>
            </a:fld>
            <a:endParaRPr lang="en-US"/>
          </a:p>
        </p:txBody>
      </p:sp>
      <p:sp>
        <p:nvSpPr>
          <p:cNvPr id="6" name="Footer Placeholder 5">
            <a:extLst>
              <a:ext uri="{FF2B5EF4-FFF2-40B4-BE49-F238E27FC236}">
                <a16:creationId xmlns:a16="http://schemas.microsoft.com/office/drawing/2014/main" id="{D683C7E8-A5DB-4DB3-9D06-0352AE1F80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C71298-FFB0-1612-91A9-7AF251665001}"/>
              </a:ext>
            </a:extLst>
          </p:cNvPr>
          <p:cNvSpPr>
            <a:spLocks noGrp="1"/>
          </p:cNvSpPr>
          <p:nvPr>
            <p:ph type="sldNum" sz="quarter" idx="12"/>
          </p:nvPr>
        </p:nvSpPr>
        <p:spPr/>
        <p:txBody>
          <a:bodyPr/>
          <a:lstStyle/>
          <a:p>
            <a:fld id="{D7279F68-11C7-7642-A004-5B68E2EF8991}" type="slidenum">
              <a:rPr lang="en-US" smtClean="0"/>
              <a:t>‹#›</a:t>
            </a:fld>
            <a:endParaRPr lang="en-US"/>
          </a:p>
        </p:txBody>
      </p:sp>
    </p:spTree>
    <p:extLst>
      <p:ext uri="{BB962C8B-B14F-4D97-AF65-F5344CB8AC3E}">
        <p14:creationId xmlns:p14="http://schemas.microsoft.com/office/powerpoint/2010/main" val="3703754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B8C1D-5EF5-FFBB-F42F-B6109E6864D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CEAEFD-1799-AF6F-CFCB-EBB64A7A58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6A37F9-6758-590C-C3B1-12DCF679370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0F6DB3-0A3B-DB4B-AE66-0684DB4B27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5491DC5-050D-7D44-FE29-A5C78033B8B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B7A4480-B187-B967-99E1-89F2F0A112E6}"/>
              </a:ext>
            </a:extLst>
          </p:cNvPr>
          <p:cNvSpPr>
            <a:spLocks noGrp="1"/>
          </p:cNvSpPr>
          <p:nvPr>
            <p:ph type="dt" sz="half" idx="10"/>
          </p:nvPr>
        </p:nvSpPr>
        <p:spPr/>
        <p:txBody>
          <a:bodyPr/>
          <a:lstStyle/>
          <a:p>
            <a:fld id="{0AF23853-C0E9-1640-BC89-F85E29AA2EBB}" type="datetimeFigureOut">
              <a:rPr lang="en-US" smtClean="0"/>
              <a:t>5/27/25</a:t>
            </a:fld>
            <a:endParaRPr lang="en-US"/>
          </a:p>
        </p:txBody>
      </p:sp>
      <p:sp>
        <p:nvSpPr>
          <p:cNvPr id="8" name="Footer Placeholder 7">
            <a:extLst>
              <a:ext uri="{FF2B5EF4-FFF2-40B4-BE49-F238E27FC236}">
                <a16:creationId xmlns:a16="http://schemas.microsoft.com/office/drawing/2014/main" id="{68B2E8EB-9539-CA55-F4B2-2879169380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DC8ECD3-8182-F986-6998-E1F8035E84F5}"/>
              </a:ext>
            </a:extLst>
          </p:cNvPr>
          <p:cNvSpPr>
            <a:spLocks noGrp="1"/>
          </p:cNvSpPr>
          <p:nvPr>
            <p:ph type="sldNum" sz="quarter" idx="12"/>
          </p:nvPr>
        </p:nvSpPr>
        <p:spPr/>
        <p:txBody>
          <a:bodyPr/>
          <a:lstStyle/>
          <a:p>
            <a:fld id="{D7279F68-11C7-7642-A004-5B68E2EF8991}" type="slidenum">
              <a:rPr lang="en-US" smtClean="0"/>
              <a:t>‹#›</a:t>
            </a:fld>
            <a:endParaRPr lang="en-US"/>
          </a:p>
        </p:txBody>
      </p:sp>
    </p:spTree>
    <p:extLst>
      <p:ext uri="{BB962C8B-B14F-4D97-AF65-F5344CB8AC3E}">
        <p14:creationId xmlns:p14="http://schemas.microsoft.com/office/powerpoint/2010/main" val="3629773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838C0-5B4B-426B-1718-079DA23CC71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BEF90F-8EE3-FCB1-B6E2-409E6D37D8BE}"/>
              </a:ext>
            </a:extLst>
          </p:cNvPr>
          <p:cNvSpPr>
            <a:spLocks noGrp="1"/>
          </p:cNvSpPr>
          <p:nvPr>
            <p:ph type="dt" sz="half" idx="10"/>
          </p:nvPr>
        </p:nvSpPr>
        <p:spPr/>
        <p:txBody>
          <a:bodyPr/>
          <a:lstStyle/>
          <a:p>
            <a:fld id="{0AF23853-C0E9-1640-BC89-F85E29AA2EBB}" type="datetimeFigureOut">
              <a:rPr lang="en-US" smtClean="0"/>
              <a:t>5/27/25</a:t>
            </a:fld>
            <a:endParaRPr lang="en-US"/>
          </a:p>
        </p:txBody>
      </p:sp>
      <p:sp>
        <p:nvSpPr>
          <p:cNvPr id="4" name="Footer Placeholder 3">
            <a:extLst>
              <a:ext uri="{FF2B5EF4-FFF2-40B4-BE49-F238E27FC236}">
                <a16:creationId xmlns:a16="http://schemas.microsoft.com/office/drawing/2014/main" id="{BDB17C87-DE6D-5886-17B6-4D2BD309CE8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F5037A-5A14-3D40-46CD-86AC1597858A}"/>
              </a:ext>
            </a:extLst>
          </p:cNvPr>
          <p:cNvSpPr>
            <a:spLocks noGrp="1"/>
          </p:cNvSpPr>
          <p:nvPr>
            <p:ph type="sldNum" sz="quarter" idx="12"/>
          </p:nvPr>
        </p:nvSpPr>
        <p:spPr/>
        <p:txBody>
          <a:bodyPr/>
          <a:lstStyle/>
          <a:p>
            <a:fld id="{D7279F68-11C7-7642-A004-5B68E2EF8991}" type="slidenum">
              <a:rPr lang="en-US" smtClean="0"/>
              <a:t>‹#›</a:t>
            </a:fld>
            <a:endParaRPr lang="en-US"/>
          </a:p>
        </p:txBody>
      </p:sp>
    </p:spTree>
    <p:extLst>
      <p:ext uri="{BB962C8B-B14F-4D97-AF65-F5344CB8AC3E}">
        <p14:creationId xmlns:p14="http://schemas.microsoft.com/office/powerpoint/2010/main" val="3528081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8668C29-3292-9934-220F-B68D9B1D361E}"/>
              </a:ext>
            </a:extLst>
          </p:cNvPr>
          <p:cNvSpPr>
            <a:spLocks noGrp="1"/>
          </p:cNvSpPr>
          <p:nvPr>
            <p:ph type="dt" sz="half" idx="10"/>
          </p:nvPr>
        </p:nvSpPr>
        <p:spPr/>
        <p:txBody>
          <a:bodyPr/>
          <a:lstStyle/>
          <a:p>
            <a:fld id="{0AF23853-C0E9-1640-BC89-F85E29AA2EBB}" type="datetimeFigureOut">
              <a:rPr lang="en-US" smtClean="0"/>
              <a:t>5/27/25</a:t>
            </a:fld>
            <a:endParaRPr lang="en-US"/>
          </a:p>
        </p:txBody>
      </p:sp>
      <p:sp>
        <p:nvSpPr>
          <p:cNvPr id="3" name="Footer Placeholder 2">
            <a:extLst>
              <a:ext uri="{FF2B5EF4-FFF2-40B4-BE49-F238E27FC236}">
                <a16:creationId xmlns:a16="http://schemas.microsoft.com/office/drawing/2014/main" id="{345D165A-A1B9-8996-38F9-761AB94DF9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CAF0003-E3B2-0613-032E-6B5D4E10E268}"/>
              </a:ext>
            </a:extLst>
          </p:cNvPr>
          <p:cNvSpPr>
            <a:spLocks noGrp="1"/>
          </p:cNvSpPr>
          <p:nvPr>
            <p:ph type="sldNum" sz="quarter" idx="12"/>
          </p:nvPr>
        </p:nvSpPr>
        <p:spPr/>
        <p:txBody>
          <a:bodyPr/>
          <a:lstStyle/>
          <a:p>
            <a:fld id="{D7279F68-11C7-7642-A004-5B68E2EF8991}" type="slidenum">
              <a:rPr lang="en-US" smtClean="0"/>
              <a:t>‹#›</a:t>
            </a:fld>
            <a:endParaRPr lang="en-US"/>
          </a:p>
        </p:txBody>
      </p:sp>
    </p:spTree>
    <p:extLst>
      <p:ext uri="{BB962C8B-B14F-4D97-AF65-F5344CB8AC3E}">
        <p14:creationId xmlns:p14="http://schemas.microsoft.com/office/powerpoint/2010/main" val="291827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F90BA-AC5D-CBEF-659C-CF4930F61B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F2AACC2-214A-26D9-0DC7-4E5A0DFFB6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1014B0-E10E-0662-CC74-6553EE2E84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D2900F-BFDB-036D-07ED-B3DF20A6F892}"/>
              </a:ext>
            </a:extLst>
          </p:cNvPr>
          <p:cNvSpPr>
            <a:spLocks noGrp="1"/>
          </p:cNvSpPr>
          <p:nvPr>
            <p:ph type="dt" sz="half" idx="10"/>
          </p:nvPr>
        </p:nvSpPr>
        <p:spPr/>
        <p:txBody>
          <a:bodyPr/>
          <a:lstStyle/>
          <a:p>
            <a:fld id="{0AF23853-C0E9-1640-BC89-F85E29AA2EBB}" type="datetimeFigureOut">
              <a:rPr lang="en-US" smtClean="0"/>
              <a:t>5/27/25</a:t>
            </a:fld>
            <a:endParaRPr lang="en-US"/>
          </a:p>
        </p:txBody>
      </p:sp>
      <p:sp>
        <p:nvSpPr>
          <p:cNvPr id="6" name="Footer Placeholder 5">
            <a:extLst>
              <a:ext uri="{FF2B5EF4-FFF2-40B4-BE49-F238E27FC236}">
                <a16:creationId xmlns:a16="http://schemas.microsoft.com/office/drawing/2014/main" id="{360482E6-0A25-04B6-A79E-D51AD20896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B691B1-C694-087B-E50C-29727D873A61}"/>
              </a:ext>
            </a:extLst>
          </p:cNvPr>
          <p:cNvSpPr>
            <a:spLocks noGrp="1"/>
          </p:cNvSpPr>
          <p:nvPr>
            <p:ph type="sldNum" sz="quarter" idx="12"/>
          </p:nvPr>
        </p:nvSpPr>
        <p:spPr/>
        <p:txBody>
          <a:bodyPr/>
          <a:lstStyle/>
          <a:p>
            <a:fld id="{D7279F68-11C7-7642-A004-5B68E2EF8991}" type="slidenum">
              <a:rPr lang="en-US" smtClean="0"/>
              <a:t>‹#›</a:t>
            </a:fld>
            <a:endParaRPr lang="en-US"/>
          </a:p>
        </p:txBody>
      </p:sp>
    </p:spTree>
    <p:extLst>
      <p:ext uri="{BB962C8B-B14F-4D97-AF65-F5344CB8AC3E}">
        <p14:creationId xmlns:p14="http://schemas.microsoft.com/office/powerpoint/2010/main" val="2084389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AF588-8B62-70C7-BC7C-B14DC1CBA7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07B4F46-8066-EEA4-1A3B-8153FC0C9B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10778B-749C-BBDB-087A-BC5AC546C3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54B40B-77F1-1B17-94DF-FA042BC60FDD}"/>
              </a:ext>
            </a:extLst>
          </p:cNvPr>
          <p:cNvSpPr>
            <a:spLocks noGrp="1"/>
          </p:cNvSpPr>
          <p:nvPr>
            <p:ph type="dt" sz="half" idx="10"/>
          </p:nvPr>
        </p:nvSpPr>
        <p:spPr/>
        <p:txBody>
          <a:bodyPr/>
          <a:lstStyle/>
          <a:p>
            <a:fld id="{0AF23853-C0E9-1640-BC89-F85E29AA2EBB}" type="datetimeFigureOut">
              <a:rPr lang="en-US" smtClean="0"/>
              <a:t>5/27/25</a:t>
            </a:fld>
            <a:endParaRPr lang="en-US"/>
          </a:p>
        </p:txBody>
      </p:sp>
      <p:sp>
        <p:nvSpPr>
          <p:cNvPr id="6" name="Footer Placeholder 5">
            <a:extLst>
              <a:ext uri="{FF2B5EF4-FFF2-40B4-BE49-F238E27FC236}">
                <a16:creationId xmlns:a16="http://schemas.microsoft.com/office/drawing/2014/main" id="{020FE286-BDBE-9713-CDCD-34F37CEE8A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403815D-3153-143D-7557-99AB14767A1D}"/>
              </a:ext>
            </a:extLst>
          </p:cNvPr>
          <p:cNvSpPr>
            <a:spLocks noGrp="1"/>
          </p:cNvSpPr>
          <p:nvPr>
            <p:ph type="sldNum" sz="quarter" idx="12"/>
          </p:nvPr>
        </p:nvSpPr>
        <p:spPr/>
        <p:txBody>
          <a:bodyPr/>
          <a:lstStyle/>
          <a:p>
            <a:fld id="{D7279F68-11C7-7642-A004-5B68E2EF8991}" type="slidenum">
              <a:rPr lang="en-US" smtClean="0"/>
              <a:t>‹#›</a:t>
            </a:fld>
            <a:endParaRPr lang="en-US"/>
          </a:p>
        </p:txBody>
      </p:sp>
    </p:spTree>
    <p:extLst>
      <p:ext uri="{BB962C8B-B14F-4D97-AF65-F5344CB8AC3E}">
        <p14:creationId xmlns:p14="http://schemas.microsoft.com/office/powerpoint/2010/main" val="755781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5DB4F44-4F26-9E1E-2206-5E98BCEA1C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91D6F3F-5BED-53D7-A612-B4C0712FED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76B46E-F97D-CC09-8150-6085D3E13F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AF23853-C0E9-1640-BC89-F85E29AA2EBB}" type="datetimeFigureOut">
              <a:rPr lang="en-US" smtClean="0"/>
              <a:t>5/27/25</a:t>
            </a:fld>
            <a:endParaRPr lang="en-US"/>
          </a:p>
        </p:txBody>
      </p:sp>
      <p:sp>
        <p:nvSpPr>
          <p:cNvPr id="5" name="Footer Placeholder 4">
            <a:extLst>
              <a:ext uri="{FF2B5EF4-FFF2-40B4-BE49-F238E27FC236}">
                <a16:creationId xmlns:a16="http://schemas.microsoft.com/office/drawing/2014/main" id="{1A3109AF-EE2E-E67D-3926-25A19E70D4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04F2936-2DFA-6FDB-9C59-3802672910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7279F68-11C7-7642-A004-5B68E2EF8991}" type="slidenum">
              <a:rPr lang="en-US" smtClean="0"/>
              <a:t>‹#›</a:t>
            </a:fld>
            <a:endParaRPr lang="en-US"/>
          </a:p>
        </p:txBody>
      </p:sp>
    </p:spTree>
    <p:extLst>
      <p:ext uri="{BB962C8B-B14F-4D97-AF65-F5344CB8AC3E}">
        <p14:creationId xmlns:p14="http://schemas.microsoft.com/office/powerpoint/2010/main" val="3960339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github.com/Ari-mu-l/software-carpentry/tree/PURSUE2025" TargetMode="External"/><Relationship Id="rId2" Type="http://schemas.openxmlformats.org/officeDocument/2006/relationships/hyperlink" Target="https://twiki.cern.ch/twiki/bin/view/CMSPublic/WorkBookCMSSWFramework" TargetMode="External"/><Relationship Id="rId1" Type="http://schemas.openxmlformats.org/officeDocument/2006/relationships/slideLayout" Target="../slideLayouts/slideLayout2.xml"/><Relationship Id="rId4" Type="http://schemas.openxmlformats.org/officeDocument/2006/relationships/hyperlink" Target="https://mybinder.org/v2/gh/Ari-mu-l/software-carpentry.git/PURSUE202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github.com/Ari-mu-l/software-carpentry/tree/PURSUE2025"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337940BB-FBC4-492E-BD92-3B7B914D0E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71E427-8E29-CC84-3EC8-B6B4DE6BCA9B}"/>
              </a:ext>
            </a:extLst>
          </p:cNvPr>
          <p:cNvSpPr>
            <a:spLocks noGrp="1"/>
          </p:cNvSpPr>
          <p:nvPr>
            <p:ph type="ctrTitle"/>
          </p:nvPr>
        </p:nvSpPr>
        <p:spPr>
          <a:xfrm>
            <a:off x="4853988" y="320041"/>
            <a:ext cx="6707084" cy="3892668"/>
          </a:xfrm>
        </p:spPr>
        <p:txBody>
          <a:bodyPr>
            <a:normAutofit/>
          </a:bodyPr>
          <a:lstStyle/>
          <a:p>
            <a:pPr algn="l"/>
            <a:r>
              <a:rPr lang="en-US" sz="6600"/>
              <a:t>Introduction to PyROOT and RDataFrame</a:t>
            </a:r>
          </a:p>
        </p:txBody>
      </p:sp>
      <p:sp>
        <p:nvSpPr>
          <p:cNvPr id="3" name="Subtitle 2">
            <a:extLst>
              <a:ext uri="{FF2B5EF4-FFF2-40B4-BE49-F238E27FC236}">
                <a16:creationId xmlns:a16="http://schemas.microsoft.com/office/drawing/2014/main" id="{B31DEB35-9C0F-63D0-27F2-B3482D1D13F8}"/>
              </a:ext>
            </a:extLst>
          </p:cNvPr>
          <p:cNvSpPr>
            <a:spLocks noGrp="1"/>
          </p:cNvSpPr>
          <p:nvPr>
            <p:ph type="subTitle" idx="1"/>
          </p:nvPr>
        </p:nvSpPr>
        <p:spPr>
          <a:xfrm>
            <a:off x="4853699" y="4631161"/>
            <a:ext cx="6707366" cy="1569486"/>
          </a:xfrm>
        </p:spPr>
        <p:txBody>
          <a:bodyPr>
            <a:normAutofit/>
          </a:bodyPr>
          <a:lstStyle/>
          <a:p>
            <a:pPr algn="l"/>
            <a:r>
              <a:rPr lang="en-US">
                <a:effectLst/>
                <a:highlight>
                  <a:srgbClr val="FFFFFF"/>
                </a:highlight>
                <a:latin typeface="Aptos" panose="020B0004020202020204" pitchFamily="34" charset="0"/>
              </a:rPr>
              <a:t>USCMS Undergraduate Summer Internship 2025</a:t>
            </a:r>
          </a:p>
          <a:p>
            <a:pPr algn="l"/>
            <a:r>
              <a:rPr lang="en-US">
                <a:highlight>
                  <a:srgbClr val="FFFFFF"/>
                </a:highlight>
                <a:latin typeface="Aptos" panose="020B0004020202020204" pitchFamily="34" charset="0"/>
              </a:rPr>
              <a:t>June 3, 2025</a:t>
            </a:r>
            <a:endParaRPr lang="en-US">
              <a:effectLst/>
              <a:highlight>
                <a:srgbClr val="FFFFFF"/>
              </a:highlight>
              <a:latin typeface="Aptos" panose="020B0004020202020204" pitchFamily="34" charset="0"/>
            </a:endParaRPr>
          </a:p>
        </p:txBody>
      </p:sp>
      <p:pic>
        <p:nvPicPr>
          <p:cNvPr id="12" name="Picture 11" descr="A cat sitting on a table with a computer&#10;&#10;Description automatically generated">
            <a:extLst>
              <a:ext uri="{FF2B5EF4-FFF2-40B4-BE49-F238E27FC236}">
                <a16:creationId xmlns:a16="http://schemas.microsoft.com/office/drawing/2014/main" id="{976D00FC-A0AE-3DDF-2679-7C8DF60B664B}"/>
              </a:ext>
            </a:extLst>
          </p:cNvPr>
          <p:cNvPicPr>
            <a:picLocks noChangeAspect="1"/>
          </p:cNvPicPr>
          <p:nvPr/>
        </p:nvPicPr>
        <p:blipFill>
          <a:blip r:embed="rId2"/>
          <a:stretch>
            <a:fillRect/>
          </a:stretch>
        </p:blipFill>
        <p:spPr>
          <a:xfrm>
            <a:off x="320040" y="1226248"/>
            <a:ext cx="4087368" cy="4087368"/>
          </a:xfrm>
          <a:prstGeom prst="rect">
            <a:avLst/>
          </a:prstGeom>
        </p:spPr>
      </p:pic>
      <p:sp>
        <p:nvSpPr>
          <p:cNvPr id="19"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53987" y="4409267"/>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882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3F35F7-5046-18D2-C9B2-E27E21A97FBC}"/>
              </a:ext>
            </a:extLst>
          </p:cNvPr>
          <p:cNvSpPr>
            <a:spLocks noGrp="1"/>
          </p:cNvSpPr>
          <p:nvPr>
            <p:ph type="title"/>
          </p:nvPr>
        </p:nvSpPr>
        <p:spPr>
          <a:xfrm>
            <a:off x="838200" y="365125"/>
            <a:ext cx="10515600" cy="1325563"/>
          </a:xfrm>
        </p:spPr>
        <p:txBody>
          <a:bodyPr>
            <a:normAutofit/>
          </a:bodyPr>
          <a:lstStyle/>
          <a:p>
            <a:r>
              <a:rPr lang="en-US" sz="5400" dirty="0"/>
              <a:t>Setting up</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04AA909-77D2-735A-847F-18293B313B1A}"/>
              </a:ext>
            </a:extLst>
          </p:cNvPr>
          <p:cNvSpPr>
            <a:spLocks noGrp="1"/>
          </p:cNvSpPr>
          <p:nvPr>
            <p:ph idx="1"/>
          </p:nvPr>
        </p:nvSpPr>
        <p:spPr>
          <a:xfrm>
            <a:off x="838200" y="1929384"/>
            <a:ext cx="10515600" cy="4251960"/>
          </a:xfrm>
        </p:spPr>
        <p:txBody>
          <a:bodyPr>
            <a:normAutofit lnSpcReduction="10000"/>
          </a:bodyPr>
          <a:lstStyle/>
          <a:p>
            <a:pPr>
              <a:lnSpc>
                <a:spcPct val="150000"/>
              </a:lnSpc>
            </a:pPr>
            <a:r>
              <a:rPr lang="en-US" sz="2400" dirty="0">
                <a:hlinkClick r:id="rId2"/>
              </a:rPr>
              <a:t>CMS Offline Software (CMSSW)</a:t>
            </a:r>
            <a:r>
              <a:rPr lang="en-US" sz="2400" dirty="0"/>
              <a:t> contains all the packages we need in this workshop. It is also what we use to perform physics analyses</a:t>
            </a:r>
          </a:p>
          <a:p>
            <a:pPr>
              <a:lnSpc>
                <a:spcPct val="150000"/>
              </a:lnSpc>
            </a:pPr>
            <a:r>
              <a:rPr lang="en-US" sz="2400" dirty="0"/>
              <a:t>Access CMSSW using </a:t>
            </a:r>
            <a:r>
              <a:rPr lang="en-US" sz="2400" dirty="0" err="1"/>
              <a:t>cmslpc</a:t>
            </a:r>
            <a:r>
              <a:rPr lang="en-US" sz="2400" dirty="0"/>
              <a:t> clusters</a:t>
            </a:r>
          </a:p>
          <a:p>
            <a:pPr>
              <a:lnSpc>
                <a:spcPct val="150000"/>
              </a:lnSpc>
            </a:pPr>
            <a:r>
              <a:rPr lang="en-US" sz="2400" dirty="0"/>
              <a:t>Follow the instructions in the </a:t>
            </a:r>
            <a:r>
              <a:rPr lang="en-US" sz="2400" dirty="0" err="1"/>
              <a:t>github</a:t>
            </a:r>
            <a:r>
              <a:rPr lang="en-US" sz="2400" dirty="0"/>
              <a:t> repository (</a:t>
            </a:r>
            <a:r>
              <a:rPr lang="en-US" sz="2400" dirty="0">
                <a:hlinkClick r:id="rId3"/>
              </a:rPr>
              <a:t>https://github.com/Ari-mu-l/software-carpentry/tree/PURSUE2025</a:t>
            </a:r>
            <a:r>
              <a:rPr lang="en-US" sz="2400" dirty="0"/>
              <a:t>)</a:t>
            </a:r>
          </a:p>
          <a:p>
            <a:pPr>
              <a:lnSpc>
                <a:spcPct val="150000"/>
              </a:lnSpc>
            </a:pPr>
            <a:r>
              <a:rPr lang="en-US" sz="2400" dirty="0"/>
              <a:t>If you cannot access </a:t>
            </a:r>
            <a:r>
              <a:rPr lang="en-US" sz="2400" dirty="0" err="1"/>
              <a:t>cmslpc</a:t>
            </a:r>
            <a:r>
              <a:rPr lang="en-US" sz="2400" dirty="0"/>
              <a:t>, access the repository through this link </a:t>
            </a:r>
            <a:r>
              <a:rPr lang="en-US" sz="2400" dirty="0">
                <a:hlinkClick r:id="rId4"/>
              </a:rPr>
              <a:t>https://mybinder.org/v2/gh/Ari-mu-l/software-carpentry.git/PURSUE2025</a:t>
            </a:r>
            <a:endParaRPr lang="en-US" sz="2400" dirty="0"/>
          </a:p>
        </p:txBody>
      </p:sp>
      <p:sp>
        <p:nvSpPr>
          <p:cNvPr id="4" name="Rectangle 3">
            <a:extLst>
              <a:ext uri="{FF2B5EF4-FFF2-40B4-BE49-F238E27FC236}">
                <a16:creationId xmlns:a16="http://schemas.microsoft.com/office/drawing/2014/main" id="{23CEF31B-F96C-4B6B-5E29-25292229454A}"/>
              </a:ext>
            </a:extLst>
          </p:cNvPr>
          <p:cNvSpPr/>
          <p:nvPr/>
        </p:nvSpPr>
        <p:spPr>
          <a:xfrm>
            <a:off x="669036" y="3762531"/>
            <a:ext cx="10853928" cy="2533338"/>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3246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A5A3FC-043E-ACA8-91E5-3A2A26E44373}"/>
              </a:ext>
            </a:extLst>
          </p:cNvPr>
          <p:cNvSpPr>
            <a:spLocks noGrp="1"/>
          </p:cNvSpPr>
          <p:nvPr>
            <p:ph type="title"/>
          </p:nvPr>
        </p:nvSpPr>
        <p:spPr>
          <a:xfrm>
            <a:off x="838200" y="365125"/>
            <a:ext cx="10515600" cy="1325563"/>
          </a:xfrm>
        </p:spPr>
        <p:txBody>
          <a:bodyPr>
            <a:normAutofit/>
          </a:bodyPr>
          <a:lstStyle/>
          <a:p>
            <a:r>
              <a:rPr lang="en-US" sz="5400" dirty="0"/>
              <a:t>What to expect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7E39AD1-B784-B69C-EC8A-127F81CF0745}"/>
              </a:ext>
            </a:extLst>
          </p:cNvPr>
          <p:cNvSpPr>
            <a:spLocks noGrp="1"/>
          </p:cNvSpPr>
          <p:nvPr>
            <p:ph idx="1"/>
          </p:nvPr>
        </p:nvSpPr>
        <p:spPr>
          <a:xfrm>
            <a:off x="838200" y="1929384"/>
            <a:ext cx="10515600" cy="3319272"/>
          </a:xfrm>
        </p:spPr>
        <p:txBody>
          <a:bodyPr>
            <a:noAutofit/>
          </a:bodyPr>
          <a:lstStyle/>
          <a:p>
            <a:pPr>
              <a:lnSpc>
                <a:spcPct val="150000"/>
              </a:lnSpc>
            </a:pPr>
            <a:r>
              <a:rPr lang="en-US" sz="2400" dirty="0">
                <a:solidFill>
                  <a:srgbClr val="0432FF"/>
                </a:solidFill>
              </a:rPr>
              <a:t>Lecture + exercises</a:t>
            </a:r>
          </a:p>
          <a:p>
            <a:pPr>
              <a:lnSpc>
                <a:spcPct val="150000"/>
              </a:lnSpc>
            </a:pPr>
            <a:r>
              <a:rPr lang="en-US" sz="2400" dirty="0"/>
              <a:t>Lecture: 7 modules</a:t>
            </a:r>
          </a:p>
          <a:p>
            <a:pPr>
              <a:lnSpc>
                <a:spcPct val="150000"/>
              </a:lnSpc>
            </a:pPr>
            <a:r>
              <a:rPr lang="en-US" sz="2400" dirty="0"/>
              <a:t>Exercises: Work together in the afternoon</a:t>
            </a:r>
          </a:p>
          <a:p>
            <a:pPr>
              <a:lnSpc>
                <a:spcPct val="150000"/>
              </a:lnSpc>
            </a:pPr>
            <a:r>
              <a:rPr lang="en-US" sz="2400" dirty="0"/>
              <a:t>Run everything with </a:t>
            </a:r>
            <a:r>
              <a:rPr lang="en-US" sz="2400" dirty="0" err="1"/>
              <a:t>Jupyter</a:t>
            </a:r>
            <a:r>
              <a:rPr lang="en-US" sz="2400" dirty="0"/>
              <a:t> Notebook</a:t>
            </a:r>
          </a:p>
        </p:txBody>
      </p:sp>
    </p:spTree>
    <p:extLst>
      <p:ext uri="{BB962C8B-B14F-4D97-AF65-F5344CB8AC3E}">
        <p14:creationId xmlns:p14="http://schemas.microsoft.com/office/powerpoint/2010/main" val="2325940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38A48196-FDD7-0691-87EF-A5E5D633B196}"/>
              </a:ext>
            </a:extLst>
          </p:cNvPr>
          <p:cNvSpPr>
            <a:spLocks noGrp="1"/>
          </p:cNvSpPr>
          <p:nvPr>
            <p:ph type="title"/>
          </p:nvPr>
        </p:nvSpPr>
        <p:spPr>
          <a:xfrm>
            <a:off x="309272" y="209862"/>
            <a:ext cx="10684764" cy="1325563"/>
          </a:xfrm>
        </p:spPr>
        <p:txBody>
          <a:bodyPr>
            <a:normAutofit/>
          </a:bodyPr>
          <a:lstStyle/>
          <a:p>
            <a:r>
              <a:rPr lang="en-US" dirty="0"/>
              <a:t>Lecture and exercises overview:</a:t>
            </a:r>
          </a:p>
        </p:txBody>
      </p:sp>
      <p:pic>
        <p:nvPicPr>
          <p:cNvPr id="7" name="Content Placeholder 4" descr="A screenshot of a phone&#10;&#10;Description automatically generated">
            <a:extLst>
              <a:ext uri="{FF2B5EF4-FFF2-40B4-BE49-F238E27FC236}">
                <a16:creationId xmlns:a16="http://schemas.microsoft.com/office/drawing/2014/main" id="{336F3B9E-A037-9E9C-8348-F423E8AAA41B}"/>
              </a:ext>
            </a:extLst>
          </p:cNvPr>
          <p:cNvPicPr>
            <a:picLocks noGrp="1" noChangeAspect="1"/>
          </p:cNvPicPr>
          <p:nvPr>
            <p:ph idx="1"/>
          </p:nvPr>
        </p:nvPicPr>
        <p:blipFill>
          <a:blip r:embed="rId2"/>
          <a:stretch>
            <a:fillRect/>
          </a:stretch>
        </p:blipFill>
        <p:spPr>
          <a:xfrm>
            <a:off x="572116" y="2395749"/>
            <a:ext cx="10710399" cy="3802641"/>
          </a:xfrm>
        </p:spPr>
      </p:pic>
      <p:sp>
        <p:nvSpPr>
          <p:cNvPr id="11" name="TextBox 10">
            <a:extLst>
              <a:ext uri="{FF2B5EF4-FFF2-40B4-BE49-F238E27FC236}">
                <a16:creationId xmlns:a16="http://schemas.microsoft.com/office/drawing/2014/main" id="{844E80F4-91E9-6EDD-3728-219B6E3566A7}"/>
              </a:ext>
            </a:extLst>
          </p:cNvPr>
          <p:cNvSpPr txBox="1"/>
          <p:nvPr/>
        </p:nvSpPr>
        <p:spPr>
          <a:xfrm>
            <a:off x="572116" y="6298897"/>
            <a:ext cx="9726129" cy="369332"/>
          </a:xfrm>
          <a:prstGeom prst="rect">
            <a:avLst/>
          </a:prstGeom>
          <a:noFill/>
        </p:spPr>
        <p:txBody>
          <a:bodyPr wrap="square">
            <a:spAutoFit/>
          </a:bodyPr>
          <a:lstStyle/>
          <a:p>
            <a:r>
              <a:rPr lang="en-US" sz="1800" dirty="0">
                <a:hlinkClick r:id="rId3"/>
              </a:rPr>
              <a:t>https://github.com/Ari-mu-l/software-carpentry/tree/PURSUE2025</a:t>
            </a:r>
            <a:endParaRPr lang="en-US" dirty="0"/>
          </a:p>
        </p:txBody>
      </p:sp>
    </p:spTree>
    <p:extLst>
      <p:ext uri="{BB962C8B-B14F-4D97-AF65-F5344CB8AC3E}">
        <p14:creationId xmlns:p14="http://schemas.microsoft.com/office/powerpoint/2010/main" val="881735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2CF194E-D5F6-C9B2-B141-246D8CB63E26}"/>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4E2087E-8F6E-2FAD-9868-9AC9E1A5BF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7DE667-2472-BAB2-80CA-28B2EA470E38}"/>
              </a:ext>
            </a:extLst>
          </p:cNvPr>
          <p:cNvSpPr>
            <a:spLocks noGrp="1"/>
          </p:cNvSpPr>
          <p:nvPr>
            <p:ph type="title"/>
          </p:nvPr>
        </p:nvSpPr>
        <p:spPr>
          <a:xfrm>
            <a:off x="838200" y="365125"/>
            <a:ext cx="10515600" cy="1325563"/>
          </a:xfrm>
        </p:spPr>
        <p:txBody>
          <a:bodyPr>
            <a:normAutofit/>
          </a:bodyPr>
          <a:lstStyle/>
          <a:p>
            <a:r>
              <a:rPr lang="en-US" sz="5400" dirty="0"/>
              <a:t>What to expect</a:t>
            </a:r>
          </a:p>
        </p:txBody>
      </p:sp>
      <p:sp>
        <p:nvSpPr>
          <p:cNvPr id="10" name="sketch line">
            <a:extLst>
              <a:ext uri="{FF2B5EF4-FFF2-40B4-BE49-F238E27FC236}">
                <a16:creationId xmlns:a16="http://schemas.microsoft.com/office/drawing/2014/main" id="{B15B1B52-BCC8-A5D8-A876-1501139D16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B1F054D-F9EE-CF22-88E4-5D94F4D282B3}"/>
              </a:ext>
            </a:extLst>
          </p:cNvPr>
          <p:cNvSpPr>
            <a:spLocks noGrp="1"/>
          </p:cNvSpPr>
          <p:nvPr>
            <p:ph idx="1"/>
          </p:nvPr>
        </p:nvSpPr>
        <p:spPr>
          <a:xfrm>
            <a:off x="838200" y="1929384"/>
            <a:ext cx="10515600" cy="3319272"/>
          </a:xfrm>
        </p:spPr>
        <p:txBody>
          <a:bodyPr>
            <a:noAutofit/>
          </a:bodyPr>
          <a:lstStyle/>
          <a:p>
            <a:pPr>
              <a:lnSpc>
                <a:spcPct val="150000"/>
              </a:lnSpc>
            </a:pPr>
            <a:r>
              <a:rPr lang="en-US" sz="2400" dirty="0"/>
              <a:t>Lecture + exercises</a:t>
            </a:r>
          </a:p>
          <a:p>
            <a:pPr>
              <a:lnSpc>
                <a:spcPct val="150000"/>
              </a:lnSpc>
            </a:pPr>
            <a:r>
              <a:rPr lang="en-US" sz="2400" dirty="0">
                <a:solidFill>
                  <a:srgbClr val="0432FF"/>
                </a:solidFill>
              </a:rPr>
              <a:t>Lecture: 7 modules</a:t>
            </a:r>
          </a:p>
          <a:p>
            <a:pPr>
              <a:lnSpc>
                <a:spcPct val="150000"/>
              </a:lnSpc>
            </a:pPr>
            <a:r>
              <a:rPr lang="en-US" sz="2400" dirty="0"/>
              <a:t>Exercises: Work together in the afternoon</a:t>
            </a:r>
          </a:p>
          <a:p>
            <a:pPr>
              <a:lnSpc>
                <a:spcPct val="150000"/>
              </a:lnSpc>
            </a:pPr>
            <a:r>
              <a:rPr lang="en-US" sz="2400" dirty="0"/>
              <a:t>Run everything with </a:t>
            </a:r>
            <a:r>
              <a:rPr lang="en-US" sz="2400" dirty="0" err="1"/>
              <a:t>Jupyter</a:t>
            </a:r>
            <a:r>
              <a:rPr lang="en-US" sz="2400" dirty="0"/>
              <a:t> Notebook</a:t>
            </a:r>
          </a:p>
        </p:txBody>
      </p:sp>
    </p:spTree>
    <p:extLst>
      <p:ext uri="{BB962C8B-B14F-4D97-AF65-F5344CB8AC3E}">
        <p14:creationId xmlns:p14="http://schemas.microsoft.com/office/powerpoint/2010/main" val="3729829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4295092-621E-1BD4-6F2B-44D862D4BBA5}"/>
              </a:ext>
            </a:extLst>
          </p:cNvPr>
          <p:cNvSpPr>
            <a:spLocks noGrp="1"/>
          </p:cNvSpPr>
          <p:nvPr>
            <p:ph type="title"/>
          </p:nvPr>
        </p:nvSpPr>
        <p:spPr>
          <a:xfrm>
            <a:off x="1137036" y="548640"/>
            <a:ext cx="9543405" cy="1188720"/>
          </a:xfrm>
        </p:spPr>
        <p:txBody>
          <a:bodyPr>
            <a:normAutofit/>
          </a:bodyPr>
          <a:lstStyle/>
          <a:p>
            <a:r>
              <a:rPr lang="en-US" dirty="0">
                <a:solidFill>
                  <a:schemeClr val="tx1">
                    <a:lumMod val="85000"/>
                    <a:lumOff val="15000"/>
                  </a:schemeClr>
                </a:solidFill>
              </a:rPr>
              <a:t>Each module:</a:t>
            </a:r>
          </a:p>
        </p:txBody>
      </p:sp>
      <p:sp>
        <p:nvSpPr>
          <p:cNvPr id="12" name="Freeform: Shape 11">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4" descr="A screenshot of a computer program&#10;&#10;Description automatically generated">
            <a:extLst>
              <a:ext uri="{FF2B5EF4-FFF2-40B4-BE49-F238E27FC236}">
                <a16:creationId xmlns:a16="http://schemas.microsoft.com/office/drawing/2014/main" id="{04D6F290-1950-CCDF-BF6D-631AB48BA874}"/>
              </a:ext>
            </a:extLst>
          </p:cNvPr>
          <p:cNvPicPr>
            <a:picLocks noGrp="1" noChangeAspect="1"/>
          </p:cNvPicPr>
          <p:nvPr>
            <p:ph idx="1"/>
          </p:nvPr>
        </p:nvPicPr>
        <p:blipFill>
          <a:blip r:embed="rId2"/>
          <a:stretch>
            <a:fillRect/>
          </a:stretch>
        </p:blipFill>
        <p:spPr>
          <a:xfrm>
            <a:off x="931625" y="1825625"/>
            <a:ext cx="10328750" cy="4351338"/>
          </a:xfrm>
        </p:spPr>
      </p:pic>
      <p:cxnSp>
        <p:nvCxnSpPr>
          <p:cNvPr id="5" name="Straight Connector 4">
            <a:extLst>
              <a:ext uri="{FF2B5EF4-FFF2-40B4-BE49-F238E27FC236}">
                <a16:creationId xmlns:a16="http://schemas.microsoft.com/office/drawing/2014/main" id="{ED3CDB95-E98F-DF0B-113E-03093D878532}"/>
              </a:ext>
            </a:extLst>
          </p:cNvPr>
          <p:cNvCxnSpPr/>
          <p:nvPr/>
        </p:nvCxnSpPr>
        <p:spPr>
          <a:xfrm flipV="1">
            <a:off x="6858000" y="1528763"/>
            <a:ext cx="800100" cy="542925"/>
          </a:xfrm>
          <a:prstGeom prst="line">
            <a:avLst/>
          </a:prstGeom>
        </p:spPr>
        <p:style>
          <a:lnRef idx="2">
            <a:schemeClr val="accent2"/>
          </a:lnRef>
          <a:fillRef idx="0">
            <a:schemeClr val="accent2"/>
          </a:fillRef>
          <a:effectRef idx="1">
            <a:schemeClr val="accent2"/>
          </a:effectRef>
          <a:fontRef idx="minor">
            <a:schemeClr val="tx1"/>
          </a:fontRef>
        </p:style>
      </p:cxnSp>
      <p:sp>
        <p:nvSpPr>
          <p:cNvPr id="6" name="TextBox 5">
            <a:extLst>
              <a:ext uri="{FF2B5EF4-FFF2-40B4-BE49-F238E27FC236}">
                <a16:creationId xmlns:a16="http://schemas.microsoft.com/office/drawing/2014/main" id="{C681E602-2779-F318-706A-F425F7B1885C}"/>
              </a:ext>
            </a:extLst>
          </p:cNvPr>
          <p:cNvSpPr txBox="1"/>
          <p:nvPr/>
        </p:nvSpPr>
        <p:spPr>
          <a:xfrm>
            <a:off x="7258050" y="1159431"/>
            <a:ext cx="1733167" cy="369332"/>
          </a:xfrm>
          <a:prstGeom prst="rect">
            <a:avLst/>
          </a:prstGeom>
          <a:noFill/>
        </p:spPr>
        <p:txBody>
          <a:bodyPr wrap="none" rtlCol="0">
            <a:spAutoFit/>
          </a:bodyPr>
          <a:lstStyle/>
          <a:p>
            <a:r>
              <a:rPr lang="en-US" dirty="0">
                <a:solidFill>
                  <a:schemeClr val="accent2"/>
                </a:solidFill>
              </a:rPr>
              <a:t>Code examples</a:t>
            </a:r>
          </a:p>
        </p:txBody>
      </p:sp>
      <p:cxnSp>
        <p:nvCxnSpPr>
          <p:cNvPr id="7" name="Straight Connector 6">
            <a:extLst>
              <a:ext uri="{FF2B5EF4-FFF2-40B4-BE49-F238E27FC236}">
                <a16:creationId xmlns:a16="http://schemas.microsoft.com/office/drawing/2014/main" id="{50C39EDC-C2F2-6FF9-20C0-B0744148676F}"/>
              </a:ext>
            </a:extLst>
          </p:cNvPr>
          <p:cNvCxnSpPr>
            <a:cxnSpLocks/>
          </p:cNvCxnSpPr>
          <p:nvPr/>
        </p:nvCxnSpPr>
        <p:spPr>
          <a:xfrm flipV="1">
            <a:off x="3138487" y="4386263"/>
            <a:ext cx="1619251" cy="154781"/>
          </a:xfrm>
          <a:prstGeom prst="line">
            <a:avLst/>
          </a:prstGeom>
          <a:ln>
            <a:solidFill>
              <a:schemeClr val="accent6"/>
            </a:solidFill>
          </a:ln>
        </p:spPr>
        <p:style>
          <a:lnRef idx="2">
            <a:schemeClr val="accent2"/>
          </a:lnRef>
          <a:fillRef idx="0">
            <a:schemeClr val="accent2"/>
          </a:fillRef>
          <a:effectRef idx="1">
            <a:schemeClr val="accent2"/>
          </a:effectRef>
          <a:fontRef idx="minor">
            <a:schemeClr val="tx1"/>
          </a:fontRef>
        </p:style>
      </p:cxnSp>
      <p:cxnSp>
        <p:nvCxnSpPr>
          <p:cNvPr id="9" name="Straight Connector 8">
            <a:extLst>
              <a:ext uri="{FF2B5EF4-FFF2-40B4-BE49-F238E27FC236}">
                <a16:creationId xmlns:a16="http://schemas.microsoft.com/office/drawing/2014/main" id="{15FE6A5F-31EE-A0AD-5801-8FF6AADC901E}"/>
              </a:ext>
            </a:extLst>
          </p:cNvPr>
          <p:cNvCxnSpPr>
            <a:cxnSpLocks/>
          </p:cNvCxnSpPr>
          <p:nvPr/>
        </p:nvCxnSpPr>
        <p:spPr>
          <a:xfrm>
            <a:off x="2919412" y="4001294"/>
            <a:ext cx="1838326" cy="384969"/>
          </a:xfrm>
          <a:prstGeom prst="line">
            <a:avLst/>
          </a:prstGeom>
          <a:ln>
            <a:solidFill>
              <a:schemeClr val="accent6"/>
            </a:solidFill>
          </a:ln>
        </p:spPr>
        <p:style>
          <a:lnRef idx="2">
            <a:schemeClr val="accent2"/>
          </a:lnRef>
          <a:fillRef idx="0">
            <a:schemeClr val="accent2"/>
          </a:fillRef>
          <a:effectRef idx="1">
            <a:schemeClr val="accent2"/>
          </a:effectRef>
          <a:fontRef idx="minor">
            <a:schemeClr val="tx1"/>
          </a:fontRef>
        </p:style>
      </p:cxnSp>
      <p:sp>
        <p:nvSpPr>
          <p:cNvPr id="11" name="TextBox 10">
            <a:extLst>
              <a:ext uri="{FF2B5EF4-FFF2-40B4-BE49-F238E27FC236}">
                <a16:creationId xmlns:a16="http://schemas.microsoft.com/office/drawing/2014/main" id="{C644F3D7-D0FD-30F0-E814-B74AC00F6BC1}"/>
              </a:ext>
            </a:extLst>
          </p:cNvPr>
          <p:cNvSpPr txBox="1"/>
          <p:nvPr/>
        </p:nvSpPr>
        <p:spPr>
          <a:xfrm>
            <a:off x="4804796" y="4193778"/>
            <a:ext cx="7058599" cy="369332"/>
          </a:xfrm>
          <a:prstGeom prst="rect">
            <a:avLst/>
          </a:prstGeom>
          <a:noFill/>
        </p:spPr>
        <p:txBody>
          <a:bodyPr wrap="none" rtlCol="0">
            <a:spAutoFit/>
          </a:bodyPr>
          <a:lstStyle/>
          <a:p>
            <a:r>
              <a:rPr lang="en-US" dirty="0">
                <a:solidFill>
                  <a:schemeClr val="accent6"/>
                </a:solidFill>
              </a:rPr>
              <a:t>Directed small hands-on tasks that helps you to deepen your memory</a:t>
            </a:r>
          </a:p>
        </p:txBody>
      </p:sp>
      <p:sp>
        <p:nvSpPr>
          <p:cNvPr id="13" name="TextBox 12">
            <a:extLst>
              <a:ext uri="{FF2B5EF4-FFF2-40B4-BE49-F238E27FC236}">
                <a16:creationId xmlns:a16="http://schemas.microsoft.com/office/drawing/2014/main" id="{1CD54D88-9525-0D89-9E92-3EA025EFB636}"/>
              </a:ext>
            </a:extLst>
          </p:cNvPr>
          <p:cNvSpPr txBox="1"/>
          <p:nvPr/>
        </p:nvSpPr>
        <p:spPr>
          <a:xfrm>
            <a:off x="328605" y="3631962"/>
            <a:ext cx="979692" cy="369332"/>
          </a:xfrm>
          <a:prstGeom prst="rect">
            <a:avLst/>
          </a:prstGeom>
          <a:noFill/>
        </p:spPr>
        <p:txBody>
          <a:bodyPr wrap="none" rtlCol="0">
            <a:spAutoFit/>
          </a:bodyPr>
          <a:lstStyle/>
          <a:p>
            <a:r>
              <a:rPr lang="en-US" dirty="0">
                <a:solidFill>
                  <a:schemeClr val="accent6"/>
                </a:solidFill>
              </a:rPr>
              <a:t>Execute</a:t>
            </a:r>
          </a:p>
        </p:txBody>
      </p:sp>
      <p:sp>
        <p:nvSpPr>
          <p:cNvPr id="14" name="TextBox 13">
            <a:extLst>
              <a:ext uri="{FF2B5EF4-FFF2-40B4-BE49-F238E27FC236}">
                <a16:creationId xmlns:a16="http://schemas.microsoft.com/office/drawing/2014/main" id="{1E20CB53-74C0-4368-08D1-6083C98827EE}"/>
              </a:ext>
            </a:extLst>
          </p:cNvPr>
          <p:cNvSpPr txBox="1"/>
          <p:nvPr/>
        </p:nvSpPr>
        <p:spPr>
          <a:xfrm>
            <a:off x="328605" y="5019395"/>
            <a:ext cx="1442831" cy="369332"/>
          </a:xfrm>
          <a:prstGeom prst="rect">
            <a:avLst/>
          </a:prstGeom>
          <a:noFill/>
        </p:spPr>
        <p:txBody>
          <a:bodyPr wrap="none" rtlCol="0">
            <a:spAutoFit/>
          </a:bodyPr>
          <a:lstStyle/>
          <a:p>
            <a:r>
              <a:rPr lang="en-US" dirty="0">
                <a:solidFill>
                  <a:schemeClr val="accent6"/>
                </a:solidFill>
              </a:rPr>
              <a:t>Fill-in blanks</a:t>
            </a:r>
          </a:p>
        </p:txBody>
      </p:sp>
    </p:spTree>
    <p:extLst>
      <p:ext uri="{BB962C8B-B14F-4D97-AF65-F5344CB8AC3E}">
        <p14:creationId xmlns:p14="http://schemas.microsoft.com/office/powerpoint/2010/main" val="4049573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1B376AE-7E4E-31C1-E2FB-B9FEF3B58B47}"/>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B50691-8C24-7F72-597C-1D1278FA28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377E20-0D2F-812C-9880-120651DD218D}"/>
              </a:ext>
            </a:extLst>
          </p:cNvPr>
          <p:cNvSpPr>
            <a:spLocks noGrp="1"/>
          </p:cNvSpPr>
          <p:nvPr>
            <p:ph type="title"/>
          </p:nvPr>
        </p:nvSpPr>
        <p:spPr>
          <a:xfrm>
            <a:off x="838200" y="365125"/>
            <a:ext cx="10515600" cy="1325563"/>
          </a:xfrm>
        </p:spPr>
        <p:txBody>
          <a:bodyPr>
            <a:normAutofit/>
          </a:bodyPr>
          <a:lstStyle/>
          <a:p>
            <a:r>
              <a:rPr lang="en-US" sz="5400" dirty="0"/>
              <a:t>What to expect</a:t>
            </a:r>
          </a:p>
        </p:txBody>
      </p:sp>
      <p:sp>
        <p:nvSpPr>
          <p:cNvPr id="10" name="sketch line">
            <a:extLst>
              <a:ext uri="{FF2B5EF4-FFF2-40B4-BE49-F238E27FC236}">
                <a16:creationId xmlns:a16="http://schemas.microsoft.com/office/drawing/2014/main" id="{2A78BC64-D2D2-57A9-1C8B-0A034F545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3735FBA-A053-B27C-32A8-EC879BFE8169}"/>
              </a:ext>
            </a:extLst>
          </p:cNvPr>
          <p:cNvSpPr>
            <a:spLocks noGrp="1"/>
          </p:cNvSpPr>
          <p:nvPr>
            <p:ph idx="1"/>
          </p:nvPr>
        </p:nvSpPr>
        <p:spPr>
          <a:xfrm>
            <a:off x="838200" y="1929384"/>
            <a:ext cx="10515600" cy="3319272"/>
          </a:xfrm>
        </p:spPr>
        <p:txBody>
          <a:bodyPr>
            <a:noAutofit/>
          </a:bodyPr>
          <a:lstStyle/>
          <a:p>
            <a:pPr>
              <a:lnSpc>
                <a:spcPct val="150000"/>
              </a:lnSpc>
            </a:pPr>
            <a:r>
              <a:rPr lang="en-US" sz="2400" dirty="0"/>
              <a:t>Lecture + exercises</a:t>
            </a:r>
          </a:p>
          <a:p>
            <a:pPr>
              <a:lnSpc>
                <a:spcPct val="150000"/>
              </a:lnSpc>
            </a:pPr>
            <a:r>
              <a:rPr lang="en-US" sz="2400" dirty="0"/>
              <a:t>Lecture: 7 modules</a:t>
            </a:r>
          </a:p>
          <a:p>
            <a:pPr>
              <a:lnSpc>
                <a:spcPct val="150000"/>
              </a:lnSpc>
            </a:pPr>
            <a:r>
              <a:rPr lang="en-US" sz="2400" dirty="0">
                <a:solidFill>
                  <a:srgbClr val="0432FF"/>
                </a:solidFill>
              </a:rPr>
              <a:t>Exercises: Work together in the afternoon</a:t>
            </a:r>
          </a:p>
          <a:p>
            <a:pPr>
              <a:lnSpc>
                <a:spcPct val="150000"/>
              </a:lnSpc>
            </a:pPr>
            <a:r>
              <a:rPr lang="en-US" sz="2400" dirty="0">
                <a:solidFill>
                  <a:srgbClr val="0432FF"/>
                </a:solidFill>
              </a:rPr>
              <a:t>Run everything with </a:t>
            </a:r>
            <a:r>
              <a:rPr lang="en-US" sz="2400" dirty="0" err="1">
                <a:solidFill>
                  <a:srgbClr val="0432FF"/>
                </a:solidFill>
              </a:rPr>
              <a:t>Jupyter</a:t>
            </a:r>
            <a:r>
              <a:rPr lang="en-US" sz="2400" dirty="0">
                <a:solidFill>
                  <a:srgbClr val="0432FF"/>
                </a:solidFill>
              </a:rPr>
              <a:t> Notebook</a:t>
            </a:r>
          </a:p>
        </p:txBody>
      </p:sp>
    </p:spTree>
    <p:extLst>
      <p:ext uri="{BB962C8B-B14F-4D97-AF65-F5344CB8AC3E}">
        <p14:creationId xmlns:p14="http://schemas.microsoft.com/office/powerpoint/2010/main" val="2427487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42FC16-57FE-F77B-9EE6-963417FF8E7F}"/>
              </a:ext>
            </a:extLst>
          </p:cNvPr>
          <p:cNvSpPr>
            <a:spLocks noGrp="1"/>
          </p:cNvSpPr>
          <p:nvPr>
            <p:ph type="title"/>
          </p:nvPr>
        </p:nvSpPr>
        <p:spPr>
          <a:xfrm>
            <a:off x="838200" y="365125"/>
            <a:ext cx="10515600" cy="1325563"/>
          </a:xfrm>
        </p:spPr>
        <p:txBody>
          <a:bodyPr>
            <a:normAutofit/>
          </a:bodyPr>
          <a:lstStyle/>
          <a:p>
            <a:r>
              <a:rPr lang="en-US" sz="5400" dirty="0"/>
              <a:t>Goal</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18E1A2C-862A-A235-6BA5-79E060AD6D4A}"/>
              </a:ext>
            </a:extLst>
          </p:cNvPr>
          <p:cNvSpPr>
            <a:spLocks noGrp="1"/>
          </p:cNvSpPr>
          <p:nvPr>
            <p:ph idx="1"/>
          </p:nvPr>
        </p:nvSpPr>
        <p:spPr>
          <a:xfrm>
            <a:off x="838200" y="1929383"/>
            <a:ext cx="10515600" cy="4771219"/>
          </a:xfrm>
        </p:spPr>
        <p:txBody>
          <a:bodyPr>
            <a:normAutofit/>
          </a:bodyPr>
          <a:lstStyle/>
          <a:p>
            <a:pPr marL="457200" indent="-457200">
              <a:lnSpc>
                <a:spcPct val="150000"/>
              </a:lnSpc>
              <a:buAutoNum type="arabicPeriod"/>
            </a:pPr>
            <a:r>
              <a:rPr lang="en-US" sz="2400" dirty="0"/>
              <a:t>Learn the basics of </a:t>
            </a:r>
            <a:r>
              <a:rPr lang="en-US" sz="2400" dirty="0" err="1">
                <a:solidFill>
                  <a:srgbClr val="0432FF"/>
                </a:solidFill>
              </a:rPr>
              <a:t>pyROOT</a:t>
            </a:r>
            <a:r>
              <a:rPr lang="en-US" sz="2400" dirty="0">
                <a:solidFill>
                  <a:srgbClr val="0432FF"/>
                </a:solidFill>
              </a:rPr>
              <a:t> and </a:t>
            </a:r>
            <a:r>
              <a:rPr lang="en-US" sz="2400" dirty="0" err="1">
                <a:solidFill>
                  <a:srgbClr val="0432FF"/>
                </a:solidFill>
              </a:rPr>
              <a:t>RDataFrame</a:t>
            </a:r>
            <a:endParaRPr lang="en-US" sz="2400" dirty="0">
              <a:solidFill>
                <a:srgbClr val="0432FF"/>
              </a:solidFill>
            </a:endParaRPr>
          </a:p>
          <a:p>
            <a:pPr marL="457200" indent="-457200">
              <a:lnSpc>
                <a:spcPct val="150000"/>
              </a:lnSpc>
              <a:buAutoNum type="arabicPeriod"/>
            </a:pPr>
            <a:r>
              <a:rPr lang="en-US" sz="2400" dirty="0"/>
              <a:t>Learn how to look for answers</a:t>
            </a:r>
          </a:p>
          <a:p>
            <a:pPr lvl="1">
              <a:lnSpc>
                <a:spcPct val="150000"/>
              </a:lnSpc>
            </a:pPr>
            <a:r>
              <a:rPr lang="en-US" sz="2000" dirty="0"/>
              <a:t>It’s normal to not remember all the details of each function or tool</a:t>
            </a:r>
          </a:p>
          <a:p>
            <a:pPr lvl="1">
              <a:lnSpc>
                <a:spcPct val="150000"/>
              </a:lnSpc>
            </a:pPr>
            <a:r>
              <a:rPr lang="en-US" sz="2000" dirty="0"/>
              <a:t>What’s more important than trying to memorize them is to establish the ability and habit of reading documentations and online resources, so that you know how and where to find answers when you work on your research projects!</a:t>
            </a:r>
          </a:p>
          <a:p>
            <a:pPr marL="0" indent="0">
              <a:lnSpc>
                <a:spcPct val="150000"/>
              </a:lnSpc>
              <a:buNone/>
            </a:pPr>
            <a:r>
              <a:rPr lang="en-US" sz="2400" dirty="0"/>
              <a:t>3. Get familiar with </a:t>
            </a:r>
            <a:r>
              <a:rPr lang="en-US" sz="2400" dirty="0" err="1"/>
              <a:t>cmslpc</a:t>
            </a:r>
            <a:r>
              <a:rPr lang="en-US" sz="2400" dirty="0"/>
              <a:t> clusters</a:t>
            </a:r>
          </a:p>
          <a:p>
            <a:pPr lvl="1">
              <a:lnSpc>
                <a:spcPct val="150000"/>
              </a:lnSpc>
            </a:pPr>
            <a:r>
              <a:rPr lang="en-US" sz="2000" dirty="0"/>
              <a:t>You will very likely be working on </a:t>
            </a:r>
            <a:r>
              <a:rPr lang="en-US" sz="2000" dirty="0" err="1"/>
              <a:t>cmslpc</a:t>
            </a:r>
            <a:r>
              <a:rPr lang="en-US" sz="2000" dirty="0"/>
              <a:t> clusters for the rest of the internship</a:t>
            </a:r>
          </a:p>
        </p:txBody>
      </p:sp>
      <p:sp>
        <p:nvSpPr>
          <p:cNvPr id="4" name="Content Placeholder 2">
            <a:extLst>
              <a:ext uri="{FF2B5EF4-FFF2-40B4-BE49-F238E27FC236}">
                <a16:creationId xmlns:a16="http://schemas.microsoft.com/office/drawing/2014/main" id="{431E2CF3-D7FE-1EAE-6447-CFA9EADD96E1}"/>
              </a:ext>
            </a:extLst>
          </p:cNvPr>
          <p:cNvSpPr txBox="1">
            <a:spLocks/>
          </p:cNvSpPr>
          <p:nvPr/>
        </p:nvSpPr>
        <p:spPr>
          <a:xfrm>
            <a:off x="836676" y="3534504"/>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pic>
        <p:nvPicPr>
          <p:cNvPr id="5" name="Picture 4" descr="A cartoon of a dog holding a green bag&#10;&#10;Description automatically generated">
            <a:extLst>
              <a:ext uri="{FF2B5EF4-FFF2-40B4-BE49-F238E27FC236}">
                <a16:creationId xmlns:a16="http://schemas.microsoft.com/office/drawing/2014/main" id="{15E09890-8270-3B9C-5FED-4E838AB5FAB0}"/>
              </a:ext>
            </a:extLst>
          </p:cNvPr>
          <p:cNvPicPr>
            <a:picLocks noChangeAspect="1"/>
          </p:cNvPicPr>
          <p:nvPr/>
        </p:nvPicPr>
        <p:blipFill>
          <a:blip r:embed="rId2"/>
          <a:stretch>
            <a:fillRect/>
          </a:stretch>
        </p:blipFill>
        <p:spPr>
          <a:xfrm>
            <a:off x="10125198" y="5457874"/>
            <a:ext cx="1429988" cy="1412001"/>
          </a:xfrm>
          <a:prstGeom prst="rect">
            <a:avLst/>
          </a:prstGeom>
        </p:spPr>
      </p:pic>
    </p:spTree>
    <p:extLst>
      <p:ext uri="{BB962C8B-B14F-4D97-AF65-F5344CB8AC3E}">
        <p14:creationId xmlns:p14="http://schemas.microsoft.com/office/powerpoint/2010/main" val="1468064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927A699-DA25-8C78-3ADE-B60366455E4B}"/>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FA82A21-70DC-60FC-1A73-E62E1C2EAB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D23878-B4D4-4150-FE38-72BB7893E64A}"/>
              </a:ext>
            </a:extLst>
          </p:cNvPr>
          <p:cNvSpPr>
            <a:spLocks noGrp="1"/>
          </p:cNvSpPr>
          <p:nvPr>
            <p:ph type="title"/>
          </p:nvPr>
        </p:nvSpPr>
        <p:spPr>
          <a:xfrm>
            <a:off x="838200" y="365125"/>
            <a:ext cx="10515600" cy="1325563"/>
          </a:xfrm>
        </p:spPr>
        <p:txBody>
          <a:bodyPr>
            <a:normAutofit/>
          </a:bodyPr>
          <a:lstStyle/>
          <a:p>
            <a:r>
              <a:rPr lang="en-US" sz="5400" dirty="0"/>
              <a:t>Goal</a:t>
            </a:r>
          </a:p>
        </p:txBody>
      </p:sp>
      <p:sp>
        <p:nvSpPr>
          <p:cNvPr id="10" name="sketch line">
            <a:extLst>
              <a:ext uri="{FF2B5EF4-FFF2-40B4-BE49-F238E27FC236}">
                <a16:creationId xmlns:a16="http://schemas.microsoft.com/office/drawing/2014/main" id="{34D39D7C-5701-DC3C-95C2-32798F96A6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B513F6A-076E-D985-A779-3A25CFCE3E62}"/>
              </a:ext>
            </a:extLst>
          </p:cNvPr>
          <p:cNvSpPr>
            <a:spLocks noGrp="1"/>
          </p:cNvSpPr>
          <p:nvPr>
            <p:ph idx="1"/>
          </p:nvPr>
        </p:nvSpPr>
        <p:spPr>
          <a:xfrm>
            <a:off x="838200" y="1929383"/>
            <a:ext cx="10515600" cy="4771219"/>
          </a:xfrm>
        </p:spPr>
        <p:txBody>
          <a:bodyPr>
            <a:normAutofit/>
          </a:bodyPr>
          <a:lstStyle/>
          <a:p>
            <a:pPr marL="457200" indent="-457200">
              <a:lnSpc>
                <a:spcPct val="150000"/>
              </a:lnSpc>
              <a:buAutoNum type="arabicPeriod"/>
            </a:pPr>
            <a:r>
              <a:rPr lang="en-US" sz="2400" dirty="0"/>
              <a:t>Learn the basics of </a:t>
            </a:r>
            <a:r>
              <a:rPr lang="en-US" sz="2400" dirty="0" err="1"/>
              <a:t>pyROOT</a:t>
            </a:r>
            <a:r>
              <a:rPr lang="en-US" sz="2400" dirty="0"/>
              <a:t> and </a:t>
            </a:r>
            <a:r>
              <a:rPr lang="en-US" sz="2400" dirty="0" err="1"/>
              <a:t>RDataFrame</a:t>
            </a:r>
            <a:endParaRPr lang="en-US" sz="2400" dirty="0"/>
          </a:p>
          <a:p>
            <a:pPr marL="457200" indent="-457200">
              <a:lnSpc>
                <a:spcPct val="150000"/>
              </a:lnSpc>
              <a:buAutoNum type="arabicPeriod"/>
            </a:pPr>
            <a:r>
              <a:rPr lang="en-US" sz="2400" dirty="0"/>
              <a:t>Learn how to </a:t>
            </a:r>
            <a:r>
              <a:rPr lang="en-US" sz="2400" dirty="0">
                <a:solidFill>
                  <a:srgbClr val="0432FF"/>
                </a:solidFill>
              </a:rPr>
              <a:t>look</a:t>
            </a:r>
            <a:r>
              <a:rPr lang="en-US" sz="2400" dirty="0"/>
              <a:t> for answers</a:t>
            </a:r>
          </a:p>
          <a:p>
            <a:pPr lvl="1">
              <a:lnSpc>
                <a:spcPct val="150000"/>
              </a:lnSpc>
            </a:pPr>
            <a:r>
              <a:rPr lang="en-US" sz="2000" dirty="0"/>
              <a:t>It’s normal to not remember all the details of each function or tool</a:t>
            </a:r>
          </a:p>
          <a:p>
            <a:pPr lvl="1">
              <a:lnSpc>
                <a:spcPct val="150000"/>
              </a:lnSpc>
            </a:pPr>
            <a:r>
              <a:rPr lang="en-US" sz="2000" dirty="0"/>
              <a:t>What’s more important than trying to memorize them is to establish the ability and habit of reading documentations and online resources, so that you know how and where to find answers when you work on your research projects!</a:t>
            </a:r>
          </a:p>
          <a:p>
            <a:pPr marL="0" indent="0">
              <a:lnSpc>
                <a:spcPct val="150000"/>
              </a:lnSpc>
              <a:buNone/>
            </a:pPr>
            <a:r>
              <a:rPr lang="en-US" sz="2400" dirty="0"/>
              <a:t>3. Get familiar with </a:t>
            </a:r>
            <a:r>
              <a:rPr lang="en-US" sz="2400" dirty="0" err="1"/>
              <a:t>cmslpc</a:t>
            </a:r>
            <a:r>
              <a:rPr lang="en-US" sz="2400" dirty="0"/>
              <a:t> clusters</a:t>
            </a:r>
          </a:p>
          <a:p>
            <a:pPr lvl="1">
              <a:lnSpc>
                <a:spcPct val="150000"/>
              </a:lnSpc>
            </a:pPr>
            <a:r>
              <a:rPr lang="en-US" sz="2000" dirty="0"/>
              <a:t>You will very likely be working on </a:t>
            </a:r>
            <a:r>
              <a:rPr lang="en-US" sz="2000" dirty="0" err="1"/>
              <a:t>cmslpc</a:t>
            </a:r>
            <a:r>
              <a:rPr lang="en-US" sz="2000" dirty="0"/>
              <a:t> clusters for the rest of the internship</a:t>
            </a:r>
          </a:p>
        </p:txBody>
      </p:sp>
      <p:sp>
        <p:nvSpPr>
          <p:cNvPr id="4" name="Content Placeholder 2">
            <a:extLst>
              <a:ext uri="{FF2B5EF4-FFF2-40B4-BE49-F238E27FC236}">
                <a16:creationId xmlns:a16="http://schemas.microsoft.com/office/drawing/2014/main" id="{0C31E8A8-F0C3-22AB-FF30-EBD1DD6A71B4}"/>
              </a:ext>
            </a:extLst>
          </p:cNvPr>
          <p:cNvSpPr txBox="1">
            <a:spLocks/>
          </p:cNvSpPr>
          <p:nvPr/>
        </p:nvSpPr>
        <p:spPr>
          <a:xfrm>
            <a:off x="836676" y="3534504"/>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pic>
        <p:nvPicPr>
          <p:cNvPr id="5" name="Picture 4" descr="A cartoon of a dog holding a green bag&#10;&#10;Description automatically generated">
            <a:extLst>
              <a:ext uri="{FF2B5EF4-FFF2-40B4-BE49-F238E27FC236}">
                <a16:creationId xmlns:a16="http://schemas.microsoft.com/office/drawing/2014/main" id="{9DC90E16-0DD6-D2F1-3946-297CF4E028EB}"/>
              </a:ext>
            </a:extLst>
          </p:cNvPr>
          <p:cNvPicPr>
            <a:picLocks noChangeAspect="1"/>
          </p:cNvPicPr>
          <p:nvPr/>
        </p:nvPicPr>
        <p:blipFill>
          <a:blip r:embed="rId2"/>
          <a:stretch>
            <a:fillRect/>
          </a:stretch>
        </p:blipFill>
        <p:spPr>
          <a:xfrm>
            <a:off x="10125198" y="5457874"/>
            <a:ext cx="1429988" cy="1412001"/>
          </a:xfrm>
          <a:prstGeom prst="rect">
            <a:avLst/>
          </a:prstGeom>
        </p:spPr>
      </p:pic>
    </p:spTree>
    <p:extLst>
      <p:ext uri="{BB962C8B-B14F-4D97-AF65-F5344CB8AC3E}">
        <p14:creationId xmlns:p14="http://schemas.microsoft.com/office/powerpoint/2010/main" val="3134595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ADCF4D2-2EF0-A29D-B3F4-FD85F8FFA05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BC977F2-BCCB-8763-343A-BA5115B76C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068EBD-0EE3-1CB6-CCFC-9F0216054BA2}"/>
              </a:ext>
            </a:extLst>
          </p:cNvPr>
          <p:cNvSpPr>
            <a:spLocks noGrp="1"/>
          </p:cNvSpPr>
          <p:nvPr>
            <p:ph type="title"/>
          </p:nvPr>
        </p:nvSpPr>
        <p:spPr>
          <a:xfrm>
            <a:off x="838200" y="365125"/>
            <a:ext cx="10515600" cy="1325563"/>
          </a:xfrm>
        </p:spPr>
        <p:txBody>
          <a:bodyPr>
            <a:normAutofit/>
          </a:bodyPr>
          <a:lstStyle/>
          <a:p>
            <a:r>
              <a:rPr lang="en-US" sz="5400" dirty="0"/>
              <a:t>Goal</a:t>
            </a:r>
          </a:p>
        </p:txBody>
      </p:sp>
      <p:sp>
        <p:nvSpPr>
          <p:cNvPr id="10" name="sketch line">
            <a:extLst>
              <a:ext uri="{FF2B5EF4-FFF2-40B4-BE49-F238E27FC236}">
                <a16:creationId xmlns:a16="http://schemas.microsoft.com/office/drawing/2014/main" id="{38681830-BD57-C6BE-116F-D3278D7D83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6C358E9-DD88-4B54-4A67-146389D1BA99}"/>
              </a:ext>
            </a:extLst>
          </p:cNvPr>
          <p:cNvSpPr>
            <a:spLocks noGrp="1"/>
          </p:cNvSpPr>
          <p:nvPr>
            <p:ph idx="1"/>
          </p:nvPr>
        </p:nvSpPr>
        <p:spPr>
          <a:xfrm>
            <a:off x="838200" y="1929383"/>
            <a:ext cx="10515600" cy="4771219"/>
          </a:xfrm>
        </p:spPr>
        <p:txBody>
          <a:bodyPr>
            <a:normAutofit/>
          </a:bodyPr>
          <a:lstStyle/>
          <a:p>
            <a:pPr marL="457200" indent="-457200">
              <a:lnSpc>
                <a:spcPct val="150000"/>
              </a:lnSpc>
              <a:buAutoNum type="arabicPeriod"/>
            </a:pPr>
            <a:r>
              <a:rPr lang="en-US" sz="2400" dirty="0"/>
              <a:t>Learn the basics of </a:t>
            </a:r>
            <a:r>
              <a:rPr lang="en-US" sz="2400" dirty="0" err="1"/>
              <a:t>pyROOT</a:t>
            </a:r>
            <a:r>
              <a:rPr lang="en-US" sz="2400" dirty="0"/>
              <a:t> and </a:t>
            </a:r>
            <a:r>
              <a:rPr lang="en-US" sz="2400" dirty="0" err="1"/>
              <a:t>RDataFrame</a:t>
            </a:r>
            <a:endParaRPr lang="en-US" sz="2400" dirty="0"/>
          </a:p>
          <a:p>
            <a:pPr marL="457200" indent="-457200">
              <a:lnSpc>
                <a:spcPct val="150000"/>
              </a:lnSpc>
              <a:buAutoNum type="arabicPeriod"/>
            </a:pPr>
            <a:r>
              <a:rPr lang="en-US" sz="2400" dirty="0"/>
              <a:t>Learn how to look for answers</a:t>
            </a:r>
          </a:p>
          <a:p>
            <a:pPr lvl="1">
              <a:lnSpc>
                <a:spcPct val="150000"/>
              </a:lnSpc>
            </a:pPr>
            <a:r>
              <a:rPr lang="en-US" sz="2000" dirty="0"/>
              <a:t>It’s normal to not remember all the details of each function or tool</a:t>
            </a:r>
          </a:p>
          <a:p>
            <a:pPr lvl="1">
              <a:lnSpc>
                <a:spcPct val="150000"/>
              </a:lnSpc>
            </a:pPr>
            <a:r>
              <a:rPr lang="en-US" sz="2000" dirty="0"/>
              <a:t>What’s more important than trying to memorize them is to establish the ability and habit of reading documentations and online resources, so that you know how and where to find answers when you work on your research projects!</a:t>
            </a:r>
          </a:p>
          <a:p>
            <a:pPr marL="0" indent="0">
              <a:lnSpc>
                <a:spcPct val="150000"/>
              </a:lnSpc>
              <a:buNone/>
            </a:pPr>
            <a:r>
              <a:rPr lang="en-US" sz="2400" dirty="0"/>
              <a:t>3. Get familiar with </a:t>
            </a:r>
            <a:r>
              <a:rPr lang="en-US" sz="2400" dirty="0" err="1">
                <a:solidFill>
                  <a:srgbClr val="0432FF"/>
                </a:solidFill>
              </a:rPr>
              <a:t>cmslpc</a:t>
            </a:r>
            <a:r>
              <a:rPr lang="en-US" sz="2400" dirty="0">
                <a:solidFill>
                  <a:srgbClr val="0432FF"/>
                </a:solidFill>
              </a:rPr>
              <a:t> clusters</a:t>
            </a:r>
          </a:p>
          <a:p>
            <a:pPr lvl="1">
              <a:lnSpc>
                <a:spcPct val="150000"/>
              </a:lnSpc>
            </a:pPr>
            <a:r>
              <a:rPr lang="en-US" sz="2000" dirty="0"/>
              <a:t>You will very likely be working on </a:t>
            </a:r>
            <a:r>
              <a:rPr lang="en-US" sz="2000" dirty="0" err="1"/>
              <a:t>cmslpc</a:t>
            </a:r>
            <a:r>
              <a:rPr lang="en-US" sz="2000" dirty="0"/>
              <a:t> clusters for the rest of the internship</a:t>
            </a:r>
          </a:p>
        </p:txBody>
      </p:sp>
      <p:sp>
        <p:nvSpPr>
          <p:cNvPr id="4" name="Content Placeholder 2">
            <a:extLst>
              <a:ext uri="{FF2B5EF4-FFF2-40B4-BE49-F238E27FC236}">
                <a16:creationId xmlns:a16="http://schemas.microsoft.com/office/drawing/2014/main" id="{50D80874-47D8-7860-00D9-C8CBD13232E1}"/>
              </a:ext>
            </a:extLst>
          </p:cNvPr>
          <p:cNvSpPr txBox="1">
            <a:spLocks/>
          </p:cNvSpPr>
          <p:nvPr/>
        </p:nvSpPr>
        <p:spPr>
          <a:xfrm>
            <a:off x="836676" y="3534504"/>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pic>
        <p:nvPicPr>
          <p:cNvPr id="5" name="Picture 4" descr="A cartoon of a dog holding a green bag&#10;&#10;Description automatically generated">
            <a:extLst>
              <a:ext uri="{FF2B5EF4-FFF2-40B4-BE49-F238E27FC236}">
                <a16:creationId xmlns:a16="http://schemas.microsoft.com/office/drawing/2014/main" id="{6AAC3814-F6FD-3CDC-C00F-AB6F3D8D6F47}"/>
              </a:ext>
            </a:extLst>
          </p:cNvPr>
          <p:cNvPicPr>
            <a:picLocks noChangeAspect="1"/>
          </p:cNvPicPr>
          <p:nvPr/>
        </p:nvPicPr>
        <p:blipFill>
          <a:blip r:embed="rId2"/>
          <a:stretch>
            <a:fillRect/>
          </a:stretch>
        </p:blipFill>
        <p:spPr>
          <a:xfrm>
            <a:off x="10125198" y="5457874"/>
            <a:ext cx="1429988" cy="1412001"/>
          </a:xfrm>
          <a:prstGeom prst="rect">
            <a:avLst/>
          </a:prstGeom>
        </p:spPr>
      </p:pic>
    </p:spTree>
    <p:extLst>
      <p:ext uri="{BB962C8B-B14F-4D97-AF65-F5344CB8AC3E}">
        <p14:creationId xmlns:p14="http://schemas.microsoft.com/office/powerpoint/2010/main" val="40643715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316</TotalTime>
  <Words>468</Words>
  <Application>Microsoft Macintosh PowerPoint</Application>
  <PresentationFormat>Widescreen</PresentationFormat>
  <Paragraphs>51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Aptos</vt:lpstr>
      <vt:lpstr>Aptos Display</vt:lpstr>
      <vt:lpstr>Arial</vt:lpstr>
      <vt:lpstr>Office Theme</vt:lpstr>
      <vt:lpstr>Introduction to PyROOT and RDataFrame</vt:lpstr>
      <vt:lpstr>What to expect</vt:lpstr>
      <vt:lpstr>Lecture and exercises overview:</vt:lpstr>
      <vt:lpstr>What to expect</vt:lpstr>
      <vt:lpstr>Each module:</vt:lpstr>
      <vt:lpstr>What to expect</vt:lpstr>
      <vt:lpstr>Goal</vt:lpstr>
      <vt:lpstr>Goal</vt:lpstr>
      <vt:lpstr>Goal</vt:lpstr>
      <vt:lpstr>Setting 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PyROOT and RDataFrame</dc:title>
  <dc:creator>Shen, Xiaohe</dc:creator>
  <cp:lastModifiedBy>Xiaohe Shen</cp:lastModifiedBy>
  <cp:revision>274</cp:revision>
  <dcterms:created xsi:type="dcterms:W3CDTF">2024-05-12T14:45:46Z</dcterms:created>
  <dcterms:modified xsi:type="dcterms:W3CDTF">2025-05-27T21:07:22Z</dcterms:modified>
</cp:coreProperties>
</file>