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3"/>
  </p:notesMasterIdLst>
  <p:sldIdLst>
    <p:sldId id="256" r:id="rId2"/>
    <p:sldId id="287" r:id="rId3"/>
    <p:sldId id="273" r:id="rId4"/>
    <p:sldId id="301" r:id="rId5"/>
    <p:sldId id="276" r:id="rId6"/>
    <p:sldId id="286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2" r:id="rId19"/>
    <p:sldId id="300" r:id="rId20"/>
    <p:sldId id="303" r:id="rId21"/>
    <p:sldId id="30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9C6B20B-8129-4478-8503-3382BA40419B}">
          <p14:sldIdLst>
            <p14:sldId id="256"/>
          </p14:sldIdLst>
        </p14:section>
        <p14:section name="Basic analysis" id="{FFDD085F-E80A-4F42-8E6E-A191B7BCE7A6}">
          <p14:sldIdLst>
            <p14:sldId id="287"/>
            <p14:sldId id="273"/>
            <p14:sldId id="301"/>
            <p14:sldId id="276"/>
            <p14:sldId id="286"/>
          </p14:sldIdLst>
        </p14:section>
        <p14:section name="Quench-by-quench" id="{FE9CF352-F8AD-40D1-A63E-A68985905166}">
          <p14:sldIdLst>
            <p14:sldId id="288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2"/>
            <p14:sldId id="300"/>
            <p14:sldId id="303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vador Ferradas Troitino" initials="SFT" lastIdx="1" clrIdx="0">
    <p:extLst>
      <p:ext uri="{19B8F6BF-5375-455C-9EA6-DF929625EA0E}">
        <p15:presenceInfo xmlns:p15="http://schemas.microsoft.com/office/powerpoint/2012/main" userId="S::salvador.ferradas.troitino@cern.ch::be31f785-dd81-41f7-b0e3-f03503b9e7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71B"/>
    <a:srgbClr val="2F9DF5"/>
    <a:srgbClr val="900C00"/>
    <a:srgbClr val="F65F18"/>
    <a:srgbClr val="DEDD32"/>
    <a:srgbClr val="4DF884"/>
    <a:srgbClr val="D53E4F"/>
    <a:srgbClr val="3288BD"/>
    <a:srgbClr val="FC8D59"/>
    <a:srgbClr val="E6F5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2997" autoAdjust="0"/>
  </p:normalViewPr>
  <p:slideViewPr>
    <p:cSldViewPr snapToGrid="0">
      <p:cViewPr>
        <p:scale>
          <a:sx n="100" d="100"/>
          <a:sy n="100" d="100"/>
        </p:scale>
        <p:origin x="1314" y="48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9C1E5-6D5C-47B7-8CF6-E57E7294520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055BF-4E3E-4277-BFFC-BBC845D16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77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27D6F-BE0A-A209-6471-29415B395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E5B4D-7C4B-3152-22AF-3F841210BD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281D19-9EA8-52AC-E557-BD29B52C6F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966A1-510A-2929-BBA9-205AD8BA7D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4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0AE2B-0E09-2FDF-2DDE-A6D01032F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2C0012-AC0B-3150-66EE-35657595D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E89F6-C5E5-6232-49CE-497FC29F1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76518-6165-0549-4CE2-90DF025F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7459B-5DEF-009F-7E67-33D37692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6315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F4910-BC3B-8FBF-F4D9-447C8CF82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B3471B-E255-7459-3682-7D794974B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AA369-F619-FEBF-80CC-D3D70B948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FCE42-E825-AA34-B7AD-F03D54CF8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FD056-A894-571F-81B6-13FACBE24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91868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A277B3-238C-D4FE-9BBE-924EA6232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5FE01-4A7C-8182-2E23-2F1C749DA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128E7-5261-F75C-EEC5-CD6D8A8BB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B6ED4-24DF-613E-CD45-C9C25B1C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ABE03-37B5-9141-C073-162889089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53787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D4710-E6C6-8667-0735-5F1B3C4AA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F6A9F-797D-473D-AA04-D9AC22E6E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DE01E-36EC-7EAA-12D2-D3FE49BB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564B9-D142-AEDC-71DD-BB033E26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F317-C06C-9687-4340-9253AA25E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57049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6864-A9BB-D4D6-D9AD-D9B61379A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565E5-9791-AF34-1651-F5354860F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0D957-4870-297F-E8B6-67D853DC7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F4FD3-377B-0159-4CCE-5FA3F8CA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A60B8-948E-058D-1B98-D9C6D8E25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01464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F9F03-D20F-480B-1F03-4C86953A0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E96FD-4FFF-AD89-7625-54F69C669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F5AE2-08E8-64C0-EDF8-6CE27EE2A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4E252-08CF-0522-7530-171169E5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45199-B648-6249-2B3C-0E4986E2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075CC-7B4F-D99F-D362-7B667435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43073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7A96-4402-DB04-FAB4-63DD2093B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5E106-C08B-FE26-9661-5355BD0CF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6D09A-0655-A38F-6ADD-10F9BBB37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DD2A14-C5BF-1AB2-C9E0-C463983F1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91DEB6-6EA6-6277-C656-DE121276C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F2439-17C9-2E2A-019C-D144C8747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DD4F7F-1CEF-9A52-101D-8DB0C15A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50E24D-382D-45AD-738F-BBE4B98E3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449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3F5C4-F6EF-1DE6-0701-F2D1A627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C39FD-2FCE-A386-85AE-854288FCF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A449C-F680-2CFA-A202-C8F824FCA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07D86-6738-8B9C-3AFA-8A218D8C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9018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7B940-509E-C3B2-10BB-7E0A6B21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C4AEE0-3602-0D0B-46CD-5917018B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5DE81-80E7-A084-626B-E7590AB3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21005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55C09-5AE1-048C-52CD-3E9185793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525CF-0633-DDC4-7834-160929672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F4F71-1625-BC32-4BBE-B981B8AD7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72F83-8138-5C44-123A-9BFA4E61C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3850AA-BC7F-5AEB-61DD-67E76DBA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B7D802-3E64-CA02-8666-AB88C5E7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24500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ABA4-BF7C-83AA-ABC9-233A45705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76FF16-794E-BAE3-7B8E-289A8B4F6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5A2B5-586F-503A-B3DE-E763D25D7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EC2C7-C162-6C98-ACA4-CB54F11E7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641A9-B890-9C39-6128-4C91B5F13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F4733-CA61-5209-D8C9-9240466A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29628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F67984-84DC-5C89-2F4C-365FAF16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EDF684-C7B7-9E74-57D2-49C24E383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050C5-F4D5-3747-B87F-30254CD2ED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0D4554-8B56-4DC6-AF4E-F91C5491ECE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188AE-CACE-7161-94AF-F2D4EC386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95732-7A41-15D3-A607-DD6D35C4D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15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9695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MQXFS4f test results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F. Mangiarotti, G. Willering, V. Di Capua, J. Feuvrier, J.L. Guyon, M. Boczan</a:t>
            </a:r>
          </a:p>
          <a:p>
            <a:r>
              <a:rPr lang="en-US" dirty="0"/>
              <a:t>2025.05.06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807F7-EF53-4B4C-8AF9-12202AFE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013D9-EAAD-DDD5-79FD-6B79B8D21B01}"/>
              </a:ext>
            </a:extLst>
          </p:cNvPr>
          <p:cNvSpPr txBox="1"/>
          <p:nvPr/>
        </p:nvSpPr>
        <p:spPr>
          <a:xfrm>
            <a:off x="5439305" y="5498104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hlinkClick r:id="rId3"/>
              </a:rPr>
              <a:t>https://edms.cern.ch/document/3296952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911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11C805-EB22-A18F-8688-A23BE42B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BC0A712A-FEF6-8D16-2D4D-D4F367381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73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7D851-5383-2872-BBBE-97617C29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2FA1755C-EEED-C35A-2336-6BE8720F2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73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19354F-34FD-5C30-D37C-EC87B8AF3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E054FE78-B8A0-1DE9-63F1-B062D64E1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84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43551-D4D4-19FD-FEA7-582017F8C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F6FB57E1-7718-28EE-FE20-4AE9E2B8C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63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D67D74-6027-B63F-12E2-281F16D9F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A0DDC748-B964-09C9-9540-877F1BD39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08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68B805-E8DC-669E-0296-50A2D1AFC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B67D13D4-8688-CC1F-4D48-6CD520B332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931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9DFC92-C0BD-8D4C-F0B3-21D5F4C27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DE1AE064-26F1-5E47-CEC6-DFA863981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9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0CD044-621F-2B9F-9999-B6F890F6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F4F67230-B3A9-C720-3268-16B54FB6A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67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23D40-380A-D948-214A-2DCB35BA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 descr="A close-up of a graph&#10;&#10;AI-generated content may be incorrect.">
            <a:extLst>
              <a:ext uri="{FF2B5EF4-FFF2-40B4-BE49-F238E27FC236}">
                <a16:creationId xmlns:a16="http://schemas.microsoft.com/office/drawing/2014/main" id="{C1D41314-2123-BF0A-679B-3D6AA158A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00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789230-F363-DFCA-7450-B53FDDFE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 descr="A close-up of a graph&#10;&#10;AI-generated content may be incorrect.">
            <a:extLst>
              <a:ext uri="{FF2B5EF4-FFF2-40B4-BE49-F238E27FC236}">
                <a16:creationId xmlns:a16="http://schemas.microsoft.com/office/drawing/2014/main" id="{254ADC68-69BE-1AA6-CC76-8CEC192EA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6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658BFE-28C1-9651-CBD4-4307518C1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analysis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98164A1-1933-BB53-B9D3-A664945348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FBE02-77BD-2817-A805-668102B9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34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616DE7-5AEB-FF30-F30D-78C5C58F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V-I analysis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E1FEB0-0B8F-5B86-A1D5-F5444347B1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Coming soon…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716C5-83B2-0357-82FC-5445FD719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20</a:t>
            </a:fld>
            <a:endParaRPr lang="en-GB"/>
          </a:p>
        </p:txBody>
      </p:sp>
      <p:pic>
        <p:nvPicPr>
          <p:cNvPr id="1026" name="Picture 2" descr="Work in Progress | KD James">
            <a:extLst>
              <a:ext uri="{FF2B5EF4-FFF2-40B4-BE49-F238E27FC236}">
                <a16:creationId xmlns:a16="http://schemas.microsoft.com/office/drawing/2014/main" id="{EA14A5E0-62F2-100E-CC4E-75EE4B9C8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9"/>
          <a:stretch/>
        </p:blipFill>
        <p:spPr bwMode="auto">
          <a:xfrm>
            <a:off x="5140325" y="317500"/>
            <a:ext cx="575945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612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2F7C6B-19D5-3D76-AC72-35D6CE006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50900C-CA69-D420-878C-DBB25CF0C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evening: </a:t>
            </a:r>
          </a:p>
          <a:p>
            <a:pPr lvl="1"/>
            <a:r>
              <a:rPr lang="en-US" dirty="0"/>
              <a:t>repeat VI measurements</a:t>
            </a:r>
          </a:p>
          <a:p>
            <a:r>
              <a:rPr lang="en-US" dirty="0"/>
              <a:t>Tomorrow: </a:t>
            </a:r>
          </a:p>
          <a:p>
            <a:pPr lvl="1"/>
            <a:r>
              <a:rPr lang="en-US" dirty="0"/>
              <a:t>Ramp rate studies at 200, 300, 400 A/s</a:t>
            </a:r>
          </a:p>
          <a:p>
            <a:pPr lvl="1"/>
            <a:r>
              <a:rPr lang="en-US" dirty="0"/>
              <a:t>Launch current cycles during the night (300 cycles to nominal current)</a:t>
            </a:r>
          </a:p>
          <a:p>
            <a:r>
              <a:rPr lang="en-US" dirty="0"/>
              <a:t>Thursday and Friday: </a:t>
            </a:r>
          </a:p>
          <a:p>
            <a:pPr lvl="1"/>
            <a:r>
              <a:rPr lang="en-US" dirty="0"/>
              <a:t>Repeat verification (20 A/s, VI, ramp rate studies)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2E959-203A-73DC-F7DD-6EBCCB21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08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E025A262-B612-C223-0DED-5DCEF20E84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2245"/>
            <a:ext cx="12192000" cy="5725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7C7CF7-6F7A-AB97-AE36-DD98CE0AA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plot (20 A/s and VI)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B828D-AA01-46C7-9EB7-139B30027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3</a:t>
            </a:fld>
            <a:endParaRPr lang="en-GB"/>
          </a:p>
        </p:txBody>
      </p:sp>
      <p:pic>
        <p:nvPicPr>
          <p:cNvPr id="20" name="Picture 19" descr="A circular object with a circular pattern&#10;&#10;AI-generated content may be incorrect.">
            <a:extLst>
              <a:ext uri="{FF2B5EF4-FFF2-40B4-BE49-F238E27FC236}">
                <a16:creationId xmlns:a16="http://schemas.microsoft.com/office/drawing/2014/main" id="{6875BB6D-039A-BC69-D133-128CA21CD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40" y="86666"/>
            <a:ext cx="1557042" cy="15570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EF6A97-157B-3C59-A424-A1932BFD3AAE}"/>
              </a:ext>
            </a:extLst>
          </p:cNvPr>
          <p:cNvSpPr txBox="1"/>
          <p:nvPr/>
        </p:nvSpPr>
        <p:spPr>
          <a:xfrm>
            <a:off x="11485339" y="1218509"/>
            <a:ext cx="5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B20B34-11CC-1E20-B236-06423F6524D3}"/>
              </a:ext>
            </a:extLst>
          </p:cNvPr>
          <p:cNvSpPr txBox="1"/>
          <p:nvPr/>
        </p:nvSpPr>
        <p:spPr>
          <a:xfrm>
            <a:off x="10222646" y="13386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110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7A1A8-9E1C-4D5C-AFF2-282F5EAA2C53}"/>
              </a:ext>
            </a:extLst>
          </p:cNvPr>
          <p:cNvSpPr txBox="1"/>
          <p:nvPr/>
        </p:nvSpPr>
        <p:spPr>
          <a:xfrm>
            <a:off x="11485339" y="1338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108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A7D81E-56FB-8BA8-089B-D73CFD2F5F75}"/>
              </a:ext>
            </a:extLst>
          </p:cNvPr>
          <p:cNvSpPr txBox="1"/>
          <p:nvPr/>
        </p:nvSpPr>
        <p:spPr>
          <a:xfrm>
            <a:off x="10239766" y="12185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109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C763B9-89E4-E366-9ACC-F0C46271A7AB}"/>
              </a:ext>
            </a:extLst>
          </p:cNvPr>
          <p:cNvSpPr txBox="1"/>
          <p:nvPr/>
        </p:nvSpPr>
        <p:spPr>
          <a:xfrm>
            <a:off x="10586408" y="68052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MQXFS4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503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9145A-E2FD-A2DF-9806-32FEF94DC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0059C065-A995-6C1E-C8E3-F5A47CC643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2244"/>
            <a:ext cx="12192000" cy="5725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D1FFFC-DC58-01A2-E4FD-7AF1AFD2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plot (20 A/s and VI)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BAF3FF-483C-D7DB-6418-FEEAFD120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4</a:t>
            </a:fld>
            <a:endParaRPr lang="en-GB"/>
          </a:p>
        </p:txBody>
      </p:sp>
      <p:pic>
        <p:nvPicPr>
          <p:cNvPr id="20" name="Picture 19" descr="A circular object with a circular pattern&#10;&#10;AI-generated content may be incorrect.">
            <a:extLst>
              <a:ext uri="{FF2B5EF4-FFF2-40B4-BE49-F238E27FC236}">
                <a16:creationId xmlns:a16="http://schemas.microsoft.com/office/drawing/2014/main" id="{887F0B11-7CF3-9EC7-9597-8DAEF194B6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940" y="86666"/>
            <a:ext cx="1557042" cy="15570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969084-0A58-31D5-CB56-127E42658EF1}"/>
              </a:ext>
            </a:extLst>
          </p:cNvPr>
          <p:cNvSpPr txBox="1"/>
          <p:nvPr/>
        </p:nvSpPr>
        <p:spPr>
          <a:xfrm>
            <a:off x="11485339" y="1218509"/>
            <a:ext cx="5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80B973-904F-AE17-6BB1-209EC6D6B445}"/>
              </a:ext>
            </a:extLst>
          </p:cNvPr>
          <p:cNvSpPr txBox="1"/>
          <p:nvPr/>
        </p:nvSpPr>
        <p:spPr>
          <a:xfrm>
            <a:off x="10222646" y="133869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110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E8B275-E125-8985-88CE-1846D834CB23}"/>
              </a:ext>
            </a:extLst>
          </p:cNvPr>
          <p:cNvSpPr txBox="1"/>
          <p:nvPr/>
        </p:nvSpPr>
        <p:spPr>
          <a:xfrm>
            <a:off x="11485339" y="1338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108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0DEEBF-4561-B303-44AD-E2DD6B2A2D33}"/>
              </a:ext>
            </a:extLst>
          </p:cNvPr>
          <p:cNvSpPr txBox="1"/>
          <p:nvPr/>
        </p:nvSpPr>
        <p:spPr>
          <a:xfrm>
            <a:off x="10239766" y="12185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109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85A195-AC7C-6BC7-72F3-596C65347F71}"/>
              </a:ext>
            </a:extLst>
          </p:cNvPr>
          <p:cNvSpPr txBox="1"/>
          <p:nvPr/>
        </p:nvSpPr>
        <p:spPr>
          <a:xfrm>
            <a:off x="10586408" y="68052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MQXFS4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581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DC121678-0098-AEAE-098A-B3B5F7EF7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48" y="906640"/>
            <a:ext cx="10203052" cy="5951359"/>
          </a:xfrm>
          <a:prstGeom prst="rect">
            <a:avLst/>
          </a:prstGeom>
        </p:spPr>
      </p:pic>
      <p:sp>
        <p:nvSpPr>
          <p:cNvPr id="27" name="Title 26">
            <a:extLst>
              <a:ext uri="{FF2B5EF4-FFF2-40B4-BE49-F238E27FC236}">
                <a16:creationId xmlns:a16="http://schemas.microsoft.com/office/drawing/2014/main" id="{EDD95664-40EC-4534-BDF3-CB22BFCFB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plot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4398A-DC1E-0D48-E236-ACE963AC3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D25438-2796-B498-A786-51EA68F33F12}"/>
              </a:ext>
            </a:extLst>
          </p:cNvPr>
          <p:cNvSpPr txBox="1"/>
          <p:nvPr/>
        </p:nvSpPr>
        <p:spPr>
          <a:xfrm>
            <a:off x="8000094" y="209370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41AF16-733F-A84E-159A-286EF8A4B072}"/>
              </a:ext>
            </a:extLst>
          </p:cNvPr>
          <p:cNvSpPr txBox="1"/>
          <p:nvPr/>
        </p:nvSpPr>
        <p:spPr>
          <a:xfrm>
            <a:off x="7317407" y="209370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039CDF-4E14-6336-5531-18A93AB99079}"/>
              </a:ext>
            </a:extLst>
          </p:cNvPr>
          <p:cNvSpPr txBox="1"/>
          <p:nvPr/>
        </p:nvSpPr>
        <p:spPr>
          <a:xfrm>
            <a:off x="6627351" y="209370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858E1-72B7-F16A-8CC5-6545A458C0C7}"/>
              </a:ext>
            </a:extLst>
          </p:cNvPr>
          <p:cNvSpPr txBox="1"/>
          <p:nvPr/>
        </p:nvSpPr>
        <p:spPr>
          <a:xfrm>
            <a:off x="5950063" y="294403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85D0A1-F7BF-1D08-E33D-89C3169BB131}"/>
              </a:ext>
            </a:extLst>
          </p:cNvPr>
          <p:cNvSpPr txBox="1"/>
          <p:nvPr/>
        </p:nvSpPr>
        <p:spPr>
          <a:xfrm>
            <a:off x="5253043" y="2944038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B415DF-7491-AF99-2D1A-88CC6BA90855}"/>
              </a:ext>
            </a:extLst>
          </p:cNvPr>
          <p:cNvSpPr txBox="1"/>
          <p:nvPr/>
        </p:nvSpPr>
        <p:spPr>
          <a:xfrm>
            <a:off x="221548" y="4859351"/>
            <a:ext cx="22870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NQ: no quench at 1.9 K</a:t>
            </a:r>
            <a:endParaRPr lang="en-GB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46E15B-97F6-0AE4-FFD0-9C5BB1607D1F}"/>
              </a:ext>
            </a:extLst>
          </p:cNvPr>
          <p:cNvCxnSpPr>
            <a:cxnSpLocks/>
          </p:cNvCxnSpPr>
          <p:nvPr/>
        </p:nvCxnSpPr>
        <p:spPr>
          <a:xfrm flipV="1">
            <a:off x="10684042" y="1076325"/>
            <a:ext cx="0" cy="409050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34D09E1-168C-C972-616D-143164C7E474}"/>
              </a:ext>
            </a:extLst>
          </p:cNvPr>
          <p:cNvSpPr txBox="1"/>
          <p:nvPr/>
        </p:nvSpPr>
        <p:spPr>
          <a:xfrm>
            <a:off x="8688932" y="209370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922364-13AB-27B5-96CA-5742C3F0D159}"/>
              </a:ext>
            </a:extLst>
          </p:cNvPr>
          <p:cNvSpPr txBox="1"/>
          <p:nvPr/>
        </p:nvSpPr>
        <p:spPr>
          <a:xfrm>
            <a:off x="9382965" y="313774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NQ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7352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F0FC3EA0-0408-5DE8-E08F-4BB469B95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0"/>
            <a:ext cx="120015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632DC-7FB8-8CBA-5E98-F7906345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8EC0004-85FC-4CF3-96F9-49A000A98FA1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704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25C616-CA9F-FC55-6BF2-7338FACCB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Quench-by-quench study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0D31FD-D98F-519C-C39E-798A77C2D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DF27F-5B95-C294-A81F-5478B4629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48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53834-C8C3-8741-0F1C-DD142215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 descr="A close-up of a graph&#10;&#10;AI-generated content may be incorrect.">
            <a:extLst>
              <a:ext uri="{FF2B5EF4-FFF2-40B4-BE49-F238E27FC236}">
                <a16:creationId xmlns:a16="http://schemas.microsoft.com/office/drawing/2014/main" id="{A07991C5-25C5-8D34-09D8-083253E29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15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ADAAA0-BB05-65AE-ED4B-D8CC81F41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8C7F9721-B0C0-4FFE-8CD0-1F5CC355D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1663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HFM2024</Template>
  <TotalTime>81670</TotalTime>
  <Words>178</Words>
  <Application>Microsoft Office PowerPoint</Application>
  <PresentationFormat>Widescreen</PresentationFormat>
  <Paragraphs>64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1_Office Theme</vt:lpstr>
      <vt:lpstr> MQXFS4f test results analysis</vt:lpstr>
      <vt:lpstr>Basic analysis</vt:lpstr>
      <vt:lpstr>Quench plot (20 A/s and VI) </vt:lpstr>
      <vt:lpstr>Quench plot (20 A/s and VI) </vt:lpstr>
      <vt:lpstr>Historical plot </vt:lpstr>
      <vt:lpstr>PowerPoint Presentation</vt:lpstr>
      <vt:lpstr>Quench-by-quench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V-I analysis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MBRDS1c test results</dc:title>
  <dc:creator>Salvador Ferradas Troitino</dc:creator>
  <cp:lastModifiedBy>Franco Julio Mangiarotti</cp:lastModifiedBy>
  <cp:revision>971</cp:revision>
  <dcterms:created xsi:type="dcterms:W3CDTF">2020-08-11T09:53:01Z</dcterms:created>
  <dcterms:modified xsi:type="dcterms:W3CDTF">2025-05-06T12:29:47Z</dcterms:modified>
</cp:coreProperties>
</file>