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29"/>
  </p:notesMasterIdLst>
  <p:sldIdLst>
    <p:sldId id="256" r:id="rId2"/>
    <p:sldId id="277" r:id="rId3"/>
    <p:sldId id="258" r:id="rId4"/>
    <p:sldId id="273" r:id="rId5"/>
    <p:sldId id="289" r:id="rId6"/>
    <p:sldId id="276" r:id="rId7"/>
    <p:sldId id="278" r:id="rId8"/>
    <p:sldId id="274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9" r:id="rId24"/>
    <p:sldId id="285" r:id="rId25"/>
    <p:sldId id="286" r:id="rId26"/>
    <p:sldId id="287" r:id="rId27"/>
    <p:sldId id="28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B5B6FA9-D9F0-4B86-B1CC-EAC7D9110FDA}">
          <p14:sldIdLst>
            <p14:sldId id="256"/>
          </p14:sldIdLst>
        </p14:section>
        <p14:section name="Basic analysis" id="{69EC1F63-5D9B-494F-81A1-16F35E1A4658}">
          <p14:sldIdLst>
            <p14:sldId id="277"/>
            <p14:sldId id="258"/>
            <p14:sldId id="273"/>
            <p14:sldId id="289"/>
            <p14:sldId id="276"/>
          </p14:sldIdLst>
        </p14:section>
        <p14:section name="Quench-by-quench" id="{AA80FCFD-B9E9-43C3-BDB4-7401E61A26DB}">
          <p14:sldIdLst>
            <p14:sldId id="278"/>
            <p14:sldId id="274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</p14:sldIdLst>
        </p14:section>
        <p14:section name="V-I measurements" id="{E09AD3B4-2EDA-46DE-81F7-B3308531FD92}">
          <p14:sldIdLst>
            <p14:sldId id="279"/>
            <p14:sldId id="285"/>
            <p14:sldId id="286"/>
            <p14:sldId id="287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vador Ferradas Troitino" initials="SFT" lastIdx="1" clrIdx="0">
    <p:extLst>
      <p:ext uri="{19B8F6BF-5375-455C-9EA6-DF929625EA0E}">
        <p15:presenceInfo xmlns:p15="http://schemas.microsoft.com/office/powerpoint/2012/main" userId="S::salvador.ferradas.troitino@cern.ch::be31f785-dd81-41f7-b0e3-f03503b9e7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71B"/>
    <a:srgbClr val="2F9DF5"/>
    <a:srgbClr val="900C00"/>
    <a:srgbClr val="F65F18"/>
    <a:srgbClr val="DEDD32"/>
    <a:srgbClr val="4DF884"/>
    <a:srgbClr val="D53E4F"/>
    <a:srgbClr val="3288BD"/>
    <a:srgbClr val="FC8D59"/>
    <a:srgbClr val="E6F5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2997" autoAdjust="0"/>
  </p:normalViewPr>
  <p:slideViewPr>
    <p:cSldViewPr snapToGrid="0">
      <p:cViewPr varScale="1">
        <p:scale>
          <a:sx n="118" d="100"/>
          <a:sy n="118" d="100"/>
        </p:scale>
        <p:origin x="198" y="96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9C1E5-6D5C-47B7-8CF6-E57E7294520A}" type="datetimeFigureOut">
              <a:rPr lang="en-US" smtClean="0"/>
              <a:t>4/29/2025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055BF-4E3E-4277-BFFC-BBC845D16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7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8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5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0AE2B-0E09-2FDF-2DDE-A6D01032F4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2C0012-AC0B-3150-66EE-35657595D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E89F6-C5E5-6232-49CE-497FC29F1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76518-6165-0549-4CE2-90DF025F0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7459B-5DEF-009F-7E67-33D376923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37388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F4910-BC3B-8FBF-F4D9-447C8CF82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B3471B-E255-7459-3682-7D794974B2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AA369-F619-FEBF-80CC-D3D70B948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FCE42-E825-AA34-B7AD-F03D54CF8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FD056-A894-571F-81B6-13FACBE24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62980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A277B3-238C-D4FE-9BBE-924EA6232A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5FE01-4A7C-8182-2E23-2F1C749DA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128E7-5261-F75C-EEC5-CD6D8A8BB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B6ED4-24DF-613E-CD45-C9C25B1C0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EABE03-37B5-9141-C073-162889089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07406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D4710-E6C6-8667-0735-5F1B3C4AA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F6A9F-797D-473D-AA04-D9AC22E6E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DE01E-36EC-7EAA-12D2-D3FE49BB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564B9-D142-AEDC-71DD-BB033E26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7F317-C06C-9687-4340-9253AA25E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5512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36864-A9BB-D4D6-D9AD-D9B61379A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565E5-9791-AF34-1651-F5354860F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0D957-4870-297F-E8B6-67D853DC7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F4FD3-377B-0159-4CCE-5FA3F8CA6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A60B8-948E-058D-1B98-D9C6D8E25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43699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F9F03-D20F-480B-1F03-4C86953A0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E96FD-4FFF-AD89-7625-54F69C669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8F5AE2-08E8-64C0-EDF8-6CE27EE2AD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4E252-08CF-0522-7530-171169E5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C45199-B648-6249-2B3C-0E4986E2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075CC-7B4F-D99F-D362-7B6674353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23137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57A96-4402-DB04-FAB4-63DD2093B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5E106-C08B-FE26-9661-5355BD0CF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26D09A-0655-A38F-6ADD-10F9BBB37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DD2A14-C5BF-1AB2-C9E0-C463983F1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91DEB6-6EA6-6277-C656-DE121276CF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F2439-17C9-2E2A-019C-D144C8747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DD4F7F-1CEF-9A52-101D-8DB0C15A1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50E24D-382D-45AD-738F-BBE4B98E3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83594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3F5C4-F6EF-1DE6-0701-F2D1A6270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3C39FD-2FCE-A386-85AE-854288FCF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DA449C-F680-2CFA-A202-C8F824FCA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07D86-6738-8B9C-3AFA-8A218D8C0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65161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E7B940-509E-C3B2-10BB-7E0A6B21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C4AEE0-3602-0D0B-46CD-5917018BF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D5DE81-80E7-A084-626B-E7590AB3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06767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55C09-5AE1-048C-52CD-3E9185793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525CF-0633-DDC4-7834-160929672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5F4F71-1625-BC32-4BBE-B981B8AD7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72F83-8138-5C44-123A-9BFA4E61C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3850AA-BC7F-5AEB-61DD-67E76DBA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B7D802-3E64-CA02-8666-AB88C5E79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69639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AABA4-BF7C-83AA-ABC9-233A45705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76FF16-794E-BAE3-7B8E-289A8B4F66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75A2B5-586F-503A-B3DE-E763D25D7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AEC2C7-C162-6C98-ACA4-CB54F11E7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641A9-B890-9C39-6128-4C91B5F13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1F4733-CA61-5209-D8C9-9240466AC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68584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F67984-84DC-5C89-2F4C-365FAF16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EDF684-C7B7-9E74-57D2-49C24E383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050C5-F4D5-3747-B87F-30254CD2ED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0D4554-8B56-4DC6-AF4E-F91C5491ECE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188AE-CACE-7161-94AF-F2D4EC386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95732-7A41-15D3-A607-DD6D35C4D3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87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9064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MQXFS8b test results analysis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F. Mangiarotti, G. Willering, V. Di Capua J. Feuvrier, J.L. Guyon, M. Boczan</a:t>
            </a:r>
          </a:p>
          <a:p>
            <a:r>
              <a:rPr lang="en-US" dirty="0"/>
              <a:t>2025.05.06</a:t>
            </a:r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807F7-EF53-4B4C-8AF9-12202AFE3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7E41D3-6439-08FC-EF70-BE309F943AE4}"/>
              </a:ext>
            </a:extLst>
          </p:cNvPr>
          <p:cNvSpPr txBox="1"/>
          <p:nvPr/>
        </p:nvSpPr>
        <p:spPr>
          <a:xfrm>
            <a:off x="5439305" y="5743990"/>
            <a:ext cx="6176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hlinkClick r:id="rId3"/>
              </a:rPr>
              <a:t>https://edms.cern.ch/document/3290649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29119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7646F7-CCD5-C58E-35C2-4CAF40849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A23FC923-EC0B-CD3C-C65F-C2BD73A26D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630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412858-0E6B-3E6D-64C7-2A3654726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69AE6D8F-C043-5A74-BAFE-68E5377FD7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8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4DAF0F-4C57-7C8D-F4D3-F9B57B4A2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707BB37E-9DEA-6D85-72CA-0D1FDDF7E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83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7CC650-8C6A-FBD9-6587-51E812272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7F83A196-A694-6503-A511-9662FEE03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930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30C891-8931-2EAE-05B6-BE73ED7D9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C99120B5-9B08-CD7C-4FE5-DC695E9B4C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812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3B811A-ACB7-37A0-4636-ECA26AD48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EFA47BA2-2A70-CD56-3A89-618D38E49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539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8E15D4-1A3F-02D8-DB23-0848E1528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0E948945-C87D-F0BE-04F5-436C877E1D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8895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ABAE30-99DB-953F-6C4E-C7253F08D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74989B56-E698-D323-5F3B-851A94812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142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16FCF4-9ABE-F55F-9F0B-CCF4CA19F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DA87DF27-6927-DD6B-4120-BD0C667C1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5035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4A4DE3-3C4B-B906-CC23-182FE5EF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19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98057A3E-DEBA-2DE6-5DDE-46046FBEAE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316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1658BFE-28C1-9651-CBD4-4307518C1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analysis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98164A1-1933-BB53-B9D3-A664945348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FBE02-77BD-2817-A805-668102B9F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834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063C3A-582C-25F1-2BDC-621732438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20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7E50C701-F7CE-EC6D-B9A5-D4ABF12C1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381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AE4EC6-71AE-B201-72F9-A33C52F08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21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9D63121F-679B-096A-A928-5EA1D035E9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85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CC02C5-7919-494D-C9CF-FFDD6936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81AFA3FA-D715-72C6-E6B0-4917DD1062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692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3E5F20-D802-4590-8693-EFE8123CA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850F72B-0F2D-4728-920A-DAC7C7873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V-I measurements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ACE8C2-3DDA-CF72-7B23-F128CE92F2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FCE61-DDC4-8978-80C3-F5059AA71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929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1BE42-C4AE-1062-CD18-E451C8D0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V-I measurements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0BC76-943B-5B8F-C727-1CE639978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V-I measurements available:</a:t>
            </a:r>
          </a:p>
          <a:p>
            <a:pPr lvl="1"/>
            <a:r>
              <a:rPr lang="en-US" dirty="0"/>
              <a:t>MQXFS6b: files from CD3 and CD4 used, only 210 and 212 i5-i6 and i7-i8</a:t>
            </a:r>
          </a:p>
          <a:p>
            <a:pPr lvl="1"/>
            <a:r>
              <a:rPr lang="en-US" dirty="0"/>
              <a:t>MQXFS6c and 6d: one file per iteration, same channels</a:t>
            </a:r>
          </a:p>
          <a:p>
            <a:pPr lvl="1"/>
            <a:r>
              <a:rPr lang="en-US" dirty="0"/>
              <a:t>MQXFS8a: last file from CD3</a:t>
            </a:r>
          </a:p>
          <a:p>
            <a:pPr lvl="1"/>
            <a:r>
              <a:rPr lang="en-US" dirty="0"/>
              <a:t>MQXFS8b: one file in CD1, one in CD2 before current cycles and one after cycles. </a:t>
            </a:r>
          </a:p>
          <a:p>
            <a:r>
              <a:rPr lang="en-US" dirty="0"/>
              <a:t>Summary:</a:t>
            </a:r>
          </a:p>
          <a:p>
            <a:pPr lvl="1"/>
            <a:r>
              <a:rPr lang="en-US" dirty="0"/>
              <a:t>Transition visible in the PIT coils, and nothing in RRP coils</a:t>
            </a:r>
          </a:p>
          <a:p>
            <a:pPr lvl="1"/>
            <a:r>
              <a:rPr lang="en-US" dirty="0"/>
              <a:t>No significant change from S6 to S8a, large change from S8a to S8b, large change in S8b before/after thermal cycle, no change after current cycles</a:t>
            </a:r>
          </a:p>
          <a:p>
            <a:r>
              <a:rPr lang="en-US" dirty="0"/>
              <a:t>Next slides: all measured segments that reach 1 </a:t>
            </a:r>
            <a:r>
              <a:rPr lang="en-US" dirty="0" err="1"/>
              <a:t>uV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FE3538-8832-B8BC-244F-60373E037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12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87BA1C-CE17-14D7-F583-0236CAE3C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551D8B-332E-D169-0D16-348D11224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42"/>
            <a:ext cx="12191999" cy="686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488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B4CD2B-68D4-4183-A2D5-AA87B429F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26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491571-1E9B-86F6-3962-C4D2F9B02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0" y="0"/>
            <a:ext cx="121794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915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0AAFE0-7287-A84A-0A86-72F5B1F8D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27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2A0892-C249-ACBC-4F0B-528DB7776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" y="-3542"/>
            <a:ext cx="12185710" cy="686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574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BFFC2-3A6F-3F98-150C-747DE192B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MQXFS8?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DDF8A-60E7-2FBB-E0C5-E43A9F0F5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6245200" cy="259214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3200" dirty="0"/>
              <a:t>Two virgin RRP 108/127 coils (coils 115 and 116), with “mini-swap” QH</a:t>
            </a:r>
          </a:p>
          <a:p>
            <a:pPr algn="l"/>
            <a:r>
              <a:rPr lang="en-US" sz="3200" dirty="0"/>
              <a:t>Two PIT 192 with bundle barrier coils previously used in MQXFS6a-b-c-d (coils 210 and 212)</a:t>
            </a:r>
          </a:p>
          <a:p>
            <a:pPr algn="l"/>
            <a:r>
              <a:rPr lang="en-US" sz="3200" dirty="0"/>
              <a:t>New loading procedure</a:t>
            </a:r>
          </a:p>
          <a:p>
            <a:pPr algn="l"/>
            <a:endParaRPr lang="en-US" sz="3200" dirty="0"/>
          </a:p>
          <a:p>
            <a:pPr marL="36576" indent="0" algn="l">
              <a:buNone/>
            </a:pPr>
            <a:r>
              <a:rPr lang="en-US" sz="3200" dirty="0"/>
              <a:t>History: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3D55DC-782F-B88E-F5BA-58EDB8DF1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8F9284FF-01FB-32AF-A5F7-146D09B393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925" y="900000"/>
            <a:ext cx="4029075" cy="537210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013F2E4-A137-03FD-325F-850E4AAED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838229"/>
              </p:ext>
            </p:extLst>
          </p:nvPr>
        </p:nvGraphicFramePr>
        <p:xfrm>
          <a:off x="421823" y="3595575"/>
          <a:ext cx="6782240" cy="243314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56448">
                  <a:extLst>
                    <a:ext uri="{9D8B030D-6E8A-4147-A177-3AD203B41FA5}">
                      <a16:colId xmlns:a16="http://schemas.microsoft.com/office/drawing/2014/main" val="2057933431"/>
                    </a:ext>
                  </a:extLst>
                </a:gridCol>
                <a:gridCol w="1356448">
                  <a:extLst>
                    <a:ext uri="{9D8B030D-6E8A-4147-A177-3AD203B41FA5}">
                      <a16:colId xmlns:a16="http://schemas.microsoft.com/office/drawing/2014/main" val="3935661752"/>
                    </a:ext>
                  </a:extLst>
                </a:gridCol>
                <a:gridCol w="1356448">
                  <a:extLst>
                    <a:ext uri="{9D8B030D-6E8A-4147-A177-3AD203B41FA5}">
                      <a16:colId xmlns:a16="http://schemas.microsoft.com/office/drawing/2014/main" val="2185717984"/>
                    </a:ext>
                  </a:extLst>
                </a:gridCol>
                <a:gridCol w="1356448">
                  <a:extLst>
                    <a:ext uri="{9D8B030D-6E8A-4147-A177-3AD203B41FA5}">
                      <a16:colId xmlns:a16="http://schemas.microsoft.com/office/drawing/2014/main" val="2969356444"/>
                    </a:ext>
                  </a:extLst>
                </a:gridCol>
                <a:gridCol w="1356448">
                  <a:extLst>
                    <a:ext uri="{9D8B030D-6E8A-4147-A177-3AD203B41FA5}">
                      <a16:colId xmlns:a16="http://schemas.microsoft.com/office/drawing/2014/main" val="4260565837"/>
                    </a:ext>
                  </a:extLst>
                </a:gridCol>
              </a:tblGrid>
              <a:tr h="60434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Magnet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Az. Preload RT [MPa]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Az. Preload cold [MPa]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Ax. Preload RT [MPa]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Ax. Preload cold [MPa]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9208209"/>
                  </a:ext>
                </a:extLst>
              </a:tr>
              <a:tr h="34533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S6b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90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120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>
                          <a:solidFill>
                            <a:schemeClr val="dk1"/>
                          </a:solidFill>
                        </a:rPr>
                        <a:t>168</a:t>
                      </a:r>
                      <a:endParaRPr kumimoji="0" lang="en-GB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259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64384257"/>
                  </a:ext>
                </a:extLst>
              </a:tr>
              <a:tr h="34533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S6c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40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75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152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281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83164591"/>
                  </a:ext>
                </a:extLst>
              </a:tr>
              <a:tr h="34533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S6d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>
                          <a:solidFill>
                            <a:schemeClr val="dk1"/>
                          </a:solidFill>
                        </a:rPr>
                        <a:t>80</a:t>
                      </a:r>
                      <a:endParaRPr kumimoji="0" lang="en-GB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120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146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280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0346881"/>
                  </a:ext>
                </a:extLst>
              </a:tr>
              <a:tr h="34533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S8a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>
                          <a:solidFill>
                            <a:schemeClr val="dk1"/>
                          </a:solidFill>
                        </a:rPr>
                        <a:t>65</a:t>
                      </a:r>
                      <a:endParaRPr kumimoji="0" lang="en-GB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>
                          <a:solidFill>
                            <a:schemeClr val="dk1"/>
                          </a:solidFill>
                        </a:rPr>
                        <a:t>100</a:t>
                      </a:r>
                      <a:endParaRPr kumimoji="0" lang="en-GB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170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297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20559807"/>
                  </a:ext>
                </a:extLst>
              </a:tr>
              <a:tr h="34533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S8b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>
                          <a:solidFill>
                            <a:schemeClr val="dk1"/>
                          </a:solidFill>
                        </a:rPr>
                        <a:t>75</a:t>
                      </a:r>
                      <a:endParaRPr kumimoji="0" lang="en-GB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>
                          <a:solidFill>
                            <a:schemeClr val="dk1"/>
                          </a:solidFill>
                        </a:rPr>
                        <a:t>86</a:t>
                      </a:r>
                      <a:endParaRPr kumimoji="0" lang="en-GB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>
                          <a:solidFill>
                            <a:schemeClr val="dk1"/>
                          </a:solidFill>
                        </a:rPr>
                        <a:t>32</a:t>
                      </a:r>
                      <a:endParaRPr kumimoji="0" lang="en-GB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145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4867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592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graph of a graph&#10;&#10;AI-generated content may be incorrect.">
            <a:extLst>
              <a:ext uri="{FF2B5EF4-FFF2-40B4-BE49-F238E27FC236}">
                <a16:creationId xmlns:a16="http://schemas.microsoft.com/office/drawing/2014/main" id="{C930402B-C4D0-14AF-F99E-B9DA2E4AC6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4"/>
          <a:stretch/>
        </p:blipFill>
        <p:spPr>
          <a:xfrm>
            <a:off x="0" y="1448475"/>
            <a:ext cx="12192000" cy="53946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7C7CF7-6F7A-AB97-AE36-DD98CE0AA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plot (20 A/s and VI)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B828D-AA01-46C7-9EB7-139B30027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4</a:t>
            </a:fld>
            <a:endParaRPr lang="en-GB"/>
          </a:p>
        </p:txBody>
      </p:sp>
      <p:pic>
        <p:nvPicPr>
          <p:cNvPr id="20" name="Picture 19" descr="A circular object with a circular pattern&#10;&#10;AI-generated content may be incorrect.">
            <a:extLst>
              <a:ext uri="{FF2B5EF4-FFF2-40B4-BE49-F238E27FC236}">
                <a16:creationId xmlns:a16="http://schemas.microsoft.com/office/drawing/2014/main" id="{6875BB6D-039A-BC69-D133-128CA21CD1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940" y="86666"/>
            <a:ext cx="1557042" cy="15570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EF6A97-157B-3C59-A424-A1932BFD3AAE}"/>
              </a:ext>
            </a:extLst>
          </p:cNvPr>
          <p:cNvSpPr txBox="1"/>
          <p:nvPr/>
        </p:nvSpPr>
        <p:spPr>
          <a:xfrm>
            <a:off x="11485339" y="121850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212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B20B34-11CC-1E20-B236-06423F6524D3}"/>
              </a:ext>
            </a:extLst>
          </p:cNvPr>
          <p:cNvSpPr txBox="1"/>
          <p:nvPr/>
        </p:nvSpPr>
        <p:spPr>
          <a:xfrm>
            <a:off x="10222646" y="13386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210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C7A1A8-9E1C-4D5C-AFF2-282F5EAA2C53}"/>
              </a:ext>
            </a:extLst>
          </p:cNvPr>
          <p:cNvSpPr txBox="1"/>
          <p:nvPr/>
        </p:nvSpPr>
        <p:spPr>
          <a:xfrm>
            <a:off x="11485339" y="133869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115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A7D81E-56FB-8BA8-089B-D73CFD2F5F75}"/>
              </a:ext>
            </a:extLst>
          </p:cNvPr>
          <p:cNvSpPr txBox="1"/>
          <p:nvPr/>
        </p:nvSpPr>
        <p:spPr>
          <a:xfrm>
            <a:off x="10239766" y="1218509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116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C763B9-89E4-E366-9ACC-F0C46271A7AB}"/>
              </a:ext>
            </a:extLst>
          </p:cNvPr>
          <p:cNvSpPr txBox="1"/>
          <p:nvPr/>
        </p:nvSpPr>
        <p:spPr>
          <a:xfrm>
            <a:off x="10586408" y="680521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MQXFS8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503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964CFA-6E4E-BB13-0957-F7301369C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plot (20 A/s and VI) - normalized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F19C2B-31B9-DF4E-5095-C71EA8C22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C87A5F9E-3052-E17C-FA78-0D8121D3A5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7"/>
          <a:stretch/>
        </p:blipFill>
        <p:spPr>
          <a:xfrm>
            <a:off x="0" y="1464658"/>
            <a:ext cx="12192000" cy="5393341"/>
          </a:xfrm>
          <a:prstGeom prst="rect">
            <a:avLst/>
          </a:prstGeom>
        </p:spPr>
      </p:pic>
      <p:pic>
        <p:nvPicPr>
          <p:cNvPr id="8" name="Picture 7" descr="A circular object with a circular pattern&#10;&#10;AI-generated content may be incorrect.">
            <a:extLst>
              <a:ext uri="{FF2B5EF4-FFF2-40B4-BE49-F238E27FC236}">
                <a16:creationId xmlns:a16="http://schemas.microsoft.com/office/drawing/2014/main" id="{5EE0B228-09EA-7558-7E7C-06CB917EE3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940" y="86666"/>
            <a:ext cx="1557042" cy="15570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195628-0A7B-502E-E0F0-98E06BE2FAA3}"/>
              </a:ext>
            </a:extLst>
          </p:cNvPr>
          <p:cNvSpPr txBox="1"/>
          <p:nvPr/>
        </p:nvSpPr>
        <p:spPr>
          <a:xfrm>
            <a:off x="11485339" y="121850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212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15E885-1943-31C1-F70A-07FED0A325D0}"/>
              </a:ext>
            </a:extLst>
          </p:cNvPr>
          <p:cNvSpPr txBox="1"/>
          <p:nvPr/>
        </p:nvSpPr>
        <p:spPr>
          <a:xfrm>
            <a:off x="10222646" y="13386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210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5AC0E5-2176-F145-1B38-8DDB9A3C8378}"/>
              </a:ext>
            </a:extLst>
          </p:cNvPr>
          <p:cNvSpPr txBox="1"/>
          <p:nvPr/>
        </p:nvSpPr>
        <p:spPr>
          <a:xfrm>
            <a:off x="11485339" y="133869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115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88A509-3488-EC5F-32F2-32A77897EFC9}"/>
              </a:ext>
            </a:extLst>
          </p:cNvPr>
          <p:cNvSpPr txBox="1"/>
          <p:nvPr/>
        </p:nvSpPr>
        <p:spPr>
          <a:xfrm>
            <a:off x="10239766" y="1218509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116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82F9B6-C9BF-55DD-09C7-B01629AB6014}"/>
              </a:ext>
            </a:extLst>
          </p:cNvPr>
          <p:cNvSpPr txBox="1"/>
          <p:nvPr/>
        </p:nvSpPr>
        <p:spPr>
          <a:xfrm>
            <a:off x="10586408" y="680521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MQXFS8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993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0B597-6852-5656-1FBC-A14DF4844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“Historical” plot</a:t>
            </a:r>
            <a:br>
              <a:rPr lang="en-US" dirty="0"/>
            </a:br>
            <a:endParaRPr lang="en-GB" dirty="0"/>
          </a:p>
        </p:txBody>
      </p:sp>
      <p:pic>
        <p:nvPicPr>
          <p:cNvPr id="6" name="Content Placeholder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3234EC1F-7593-50BD-1EE6-78D47AA8A2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119" y="972193"/>
            <a:ext cx="8891620" cy="518641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24398A-DC1E-0D48-E236-ACE963AC3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6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B2791F8-AC8D-7A4D-2166-7660F076F63B}"/>
              </a:ext>
            </a:extLst>
          </p:cNvPr>
          <p:cNvCxnSpPr/>
          <p:nvPr/>
        </p:nvCxnSpPr>
        <p:spPr>
          <a:xfrm flipV="1">
            <a:off x="8086445" y="612843"/>
            <a:ext cx="0" cy="55457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DD25438-2796-B498-A786-51EA68F33F12}"/>
              </a:ext>
            </a:extLst>
          </p:cNvPr>
          <p:cNvSpPr txBox="1"/>
          <p:nvPr/>
        </p:nvSpPr>
        <p:spPr>
          <a:xfrm>
            <a:off x="7549869" y="105188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41AF16-733F-A84E-159A-286EF8A4B072}"/>
              </a:ext>
            </a:extLst>
          </p:cNvPr>
          <p:cNvSpPr txBox="1"/>
          <p:nvPr/>
        </p:nvSpPr>
        <p:spPr>
          <a:xfrm>
            <a:off x="6987348" y="1691398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039CDF-4E14-6336-5531-18A93AB99079}"/>
              </a:ext>
            </a:extLst>
          </p:cNvPr>
          <p:cNvSpPr txBox="1"/>
          <p:nvPr/>
        </p:nvSpPr>
        <p:spPr>
          <a:xfrm>
            <a:off x="5888251" y="132887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5858E1-72B7-F16A-8CC5-6545A458C0C7}"/>
              </a:ext>
            </a:extLst>
          </p:cNvPr>
          <p:cNvSpPr txBox="1"/>
          <p:nvPr/>
        </p:nvSpPr>
        <p:spPr>
          <a:xfrm>
            <a:off x="4178654" y="2688837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85D0A1-F7BF-1D08-E33D-89C3169BB131}"/>
              </a:ext>
            </a:extLst>
          </p:cNvPr>
          <p:cNvSpPr txBox="1"/>
          <p:nvPr/>
        </p:nvSpPr>
        <p:spPr>
          <a:xfrm>
            <a:off x="3629106" y="2827336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B415DF-7491-AF99-2D1A-88CC6BA90855}"/>
              </a:ext>
            </a:extLst>
          </p:cNvPr>
          <p:cNvSpPr txBox="1"/>
          <p:nvPr/>
        </p:nvSpPr>
        <p:spPr>
          <a:xfrm>
            <a:off x="400050" y="1533525"/>
            <a:ext cx="228706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Behavior at 4.5 K very similar between MQXFS6b-c and MQXFS8a</a:t>
            </a:r>
          </a:p>
          <a:p>
            <a:endParaRPr lang="en-US" dirty="0"/>
          </a:p>
          <a:p>
            <a:r>
              <a:rPr lang="en-US" dirty="0"/>
              <a:t>In MQXFS8b the “slope” changes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400" dirty="0"/>
              <a:t>NQ: no quench at 1.9 K</a:t>
            </a:r>
            <a:endParaRPr lang="en-GB" sz="14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06C9559-AEC6-5A6B-CF75-15E6A70D6959}"/>
              </a:ext>
            </a:extLst>
          </p:cNvPr>
          <p:cNvCxnSpPr>
            <a:cxnSpLocks/>
          </p:cNvCxnSpPr>
          <p:nvPr/>
        </p:nvCxnSpPr>
        <p:spPr>
          <a:xfrm flipV="1">
            <a:off x="6414208" y="1051880"/>
            <a:ext cx="0" cy="389159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E8A4BE9-70CA-D482-9DA9-559AA70DF248}"/>
              </a:ext>
            </a:extLst>
          </p:cNvPr>
          <p:cNvCxnSpPr>
            <a:cxnSpLocks/>
          </p:cNvCxnSpPr>
          <p:nvPr/>
        </p:nvCxnSpPr>
        <p:spPr>
          <a:xfrm flipV="1">
            <a:off x="7549869" y="1089980"/>
            <a:ext cx="0" cy="389159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46E15B-97F6-0AE4-FFD0-9C5BB1607D1F}"/>
              </a:ext>
            </a:extLst>
          </p:cNvPr>
          <p:cNvCxnSpPr>
            <a:cxnSpLocks/>
          </p:cNvCxnSpPr>
          <p:nvPr/>
        </p:nvCxnSpPr>
        <p:spPr>
          <a:xfrm flipV="1">
            <a:off x="9786058" y="1089980"/>
            <a:ext cx="0" cy="389159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16F49E1-BA0C-B122-CF48-5CD34F6640F6}"/>
              </a:ext>
            </a:extLst>
          </p:cNvPr>
          <p:cNvCxnSpPr>
            <a:cxnSpLocks/>
          </p:cNvCxnSpPr>
          <p:nvPr/>
        </p:nvCxnSpPr>
        <p:spPr>
          <a:xfrm flipV="1">
            <a:off x="4159324" y="1041468"/>
            <a:ext cx="0" cy="49688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52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E25C616-CA9F-FC55-6BF2-7338FACCB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Quench-by-quench study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0D31FD-D98F-519C-C39E-798A77C2DE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DF27F-5B95-C294-A81F-5478B4629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048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05DCA-8E62-1792-43ED-221A3F0A2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localization via time of flight</a:t>
            </a:r>
            <a:br>
              <a:rPr lang="en-US" dirty="0"/>
            </a:br>
            <a:endParaRPr lang="en-GB" dirty="0"/>
          </a:p>
        </p:txBody>
      </p:sp>
      <p:pic>
        <p:nvPicPr>
          <p:cNvPr id="18" name="Content Placeholder 17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DAF24D94-D65F-7EC1-413E-525099827F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14" y="1109624"/>
            <a:ext cx="8722127" cy="49069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78B829-532A-8EF4-4EB7-541BF2941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8</a:t>
            </a:fld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2AF5CC-D90B-78BF-4659-A2C2D094CDA3}"/>
              </a:ext>
            </a:extLst>
          </p:cNvPr>
          <p:cNvCxnSpPr/>
          <p:nvPr/>
        </p:nvCxnSpPr>
        <p:spPr>
          <a:xfrm flipV="1">
            <a:off x="5891002" y="929465"/>
            <a:ext cx="0" cy="55147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66CF7A4-B47E-94B5-3B4E-DB4AD601F5CD}"/>
              </a:ext>
            </a:extLst>
          </p:cNvPr>
          <p:cNvCxnSpPr/>
          <p:nvPr/>
        </p:nvCxnSpPr>
        <p:spPr>
          <a:xfrm flipV="1">
            <a:off x="8618020" y="929465"/>
            <a:ext cx="0" cy="55147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0FA8F49-213C-66EA-C932-57B4B02DE1C6}"/>
              </a:ext>
            </a:extLst>
          </p:cNvPr>
          <p:cNvCxnSpPr/>
          <p:nvPr/>
        </p:nvCxnSpPr>
        <p:spPr>
          <a:xfrm flipV="1">
            <a:off x="10802868" y="929465"/>
            <a:ext cx="0" cy="55147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circular object with a circular pattern&#10;&#10;AI-generated content may be incorrect.">
            <a:extLst>
              <a:ext uri="{FF2B5EF4-FFF2-40B4-BE49-F238E27FC236}">
                <a16:creationId xmlns:a16="http://schemas.microsoft.com/office/drawing/2014/main" id="{4420ED2C-6B5B-D04B-6CAE-661668B12D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22" y="4094571"/>
            <a:ext cx="1557042" cy="155704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31EA5D4-BF6D-9579-9B29-F435242BAD47}"/>
              </a:ext>
            </a:extLst>
          </p:cNvPr>
          <p:cNvSpPr txBox="1"/>
          <p:nvPr/>
        </p:nvSpPr>
        <p:spPr>
          <a:xfrm>
            <a:off x="1830021" y="522641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212</a:t>
            </a:r>
            <a:endParaRPr lang="en-GB" dirty="0">
              <a:highlight>
                <a:srgbClr val="00FFFF"/>
              </a:highligh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A5989A-3A4E-235B-467D-BB0804495E88}"/>
              </a:ext>
            </a:extLst>
          </p:cNvPr>
          <p:cNvSpPr txBox="1"/>
          <p:nvPr/>
        </p:nvSpPr>
        <p:spPr>
          <a:xfrm>
            <a:off x="567328" y="414177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0000"/>
                </a:highlight>
              </a:rPr>
              <a:t>210</a:t>
            </a:r>
            <a:endParaRPr lang="en-GB" dirty="0">
              <a:highlight>
                <a:srgbClr val="FF0000"/>
              </a:highlight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5AA600-D4C1-A732-5774-EB08A2DB8842}"/>
              </a:ext>
            </a:extLst>
          </p:cNvPr>
          <p:cNvSpPr txBox="1"/>
          <p:nvPr/>
        </p:nvSpPr>
        <p:spPr>
          <a:xfrm>
            <a:off x="1830021" y="4141774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115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C20484-2398-1D1A-08F2-6792FC0BCDE5}"/>
              </a:ext>
            </a:extLst>
          </p:cNvPr>
          <p:cNvSpPr txBox="1"/>
          <p:nvPr/>
        </p:nvSpPr>
        <p:spPr>
          <a:xfrm>
            <a:off x="584448" y="5226414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116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6BCB40-3668-7C5D-BACC-3FDE7821ED12}"/>
              </a:ext>
            </a:extLst>
          </p:cNvPr>
          <p:cNvSpPr txBox="1"/>
          <p:nvPr/>
        </p:nvSpPr>
        <p:spPr>
          <a:xfrm rot="16200000">
            <a:off x="4952284" y="3203055"/>
            <a:ext cx="187743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Pre-load change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CAAFB7-570C-0716-20EB-5146A7FFAF90}"/>
              </a:ext>
            </a:extLst>
          </p:cNvPr>
          <p:cNvSpPr txBox="1"/>
          <p:nvPr/>
        </p:nvSpPr>
        <p:spPr>
          <a:xfrm rot="16200000">
            <a:off x="7807543" y="3198281"/>
            <a:ext cx="162095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Thermal cycle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4E7F3E-8190-74D2-9421-EE203592CDB0}"/>
              </a:ext>
            </a:extLst>
          </p:cNvPr>
          <p:cNvSpPr txBox="1"/>
          <p:nvPr/>
        </p:nvSpPr>
        <p:spPr>
          <a:xfrm rot="16200000">
            <a:off x="9774383" y="3244334"/>
            <a:ext cx="205697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300 current cycles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308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ED7D85-5F47-25F8-D9E5-70A5D42B8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6B56F929-1026-C613-C2B6-C36424934B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83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86187</TotalTime>
  <Words>372</Words>
  <Application>Microsoft Office PowerPoint</Application>
  <PresentationFormat>Widescreen</PresentationFormat>
  <Paragraphs>115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Aptos</vt:lpstr>
      <vt:lpstr>Aptos Display</vt:lpstr>
      <vt:lpstr>Arial</vt:lpstr>
      <vt:lpstr>Calibri</vt:lpstr>
      <vt:lpstr>Office Theme</vt:lpstr>
      <vt:lpstr> MQXFS8b test results analysis</vt:lpstr>
      <vt:lpstr>Basic analysis</vt:lpstr>
      <vt:lpstr>What is MQXFS8? </vt:lpstr>
      <vt:lpstr>Quench plot (20 A/s and VI) </vt:lpstr>
      <vt:lpstr>Quench plot (20 A/s and VI) - normalized </vt:lpstr>
      <vt:lpstr>“Historical” plot </vt:lpstr>
      <vt:lpstr>Quench-by-quench study</vt:lpstr>
      <vt:lpstr>Quench localization via time of flight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V-I measurements</vt:lpstr>
      <vt:lpstr>V-I measurements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MBRDS1c test results</dc:title>
  <dc:creator>Salvador Ferradas Troitino</dc:creator>
  <cp:lastModifiedBy>Franco Julio Mangiarotti</cp:lastModifiedBy>
  <cp:revision>966</cp:revision>
  <dcterms:created xsi:type="dcterms:W3CDTF">2020-08-11T09:53:01Z</dcterms:created>
  <dcterms:modified xsi:type="dcterms:W3CDTF">2025-05-06T12:25:39Z</dcterms:modified>
</cp:coreProperties>
</file>