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7.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2.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3.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4.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15.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16.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17.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20.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21.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6" r:id="rId2"/>
    <p:sldId id="258" r:id="rId3"/>
    <p:sldId id="259" r:id="rId4"/>
    <p:sldId id="260" r:id="rId5"/>
    <p:sldId id="261" r:id="rId6"/>
    <p:sldId id="257" r:id="rId7"/>
    <p:sldId id="262" r:id="rId8"/>
    <p:sldId id="264" r:id="rId9"/>
    <p:sldId id="290" r:id="rId10"/>
    <p:sldId id="263" r:id="rId11"/>
    <p:sldId id="291" r:id="rId12"/>
    <p:sldId id="271" r:id="rId13"/>
    <p:sldId id="274" r:id="rId14"/>
    <p:sldId id="292" r:id="rId15"/>
    <p:sldId id="276" r:id="rId16"/>
    <p:sldId id="293" r:id="rId17"/>
    <p:sldId id="287" r:id="rId18"/>
    <p:sldId id="273" r:id="rId19"/>
    <p:sldId id="278" r:id="rId20"/>
    <p:sldId id="280" r:id="rId21"/>
    <p:sldId id="281" r:id="rId22"/>
    <p:sldId id="283" r:id="rId23"/>
    <p:sldId id="284" r:id="rId24"/>
    <p:sldId id="285" r:id="rId25"/>
    <p:sldId id="296" r:id="rId26"/>
    <p:sldId id="288" r:id="rId27"/>
    <p:sldId id="286" r:id="rId28"/>
    <p:sldId id="294" r:id="rId29"/>
    <p:sldId id="289" r:id="rId30"/>
    <p:sldId id="279" r:id="rId31"/>
    <p:sldId id="272" r:id="rId32"/>
    <p:sldId id="295" r:id="rId33"/>
    <p:sldId id="277"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EB39"/>
    <a:srgbClr val="222E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92094" autoAdjust="0"/>
  </p:normalViewPr>
  <p:slideViewPr>
    <p:cSldViewPr snapToGrid="0">
      <p:cViewPr varScale="1">
        <p:scale>
          <a:sx n="103" d="100"/>
          <a:sy n="103" d="100"/>
        </p:scale>
        <p:origin x="720" y="11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18AF11-E54F-4CB2-9BEF-8DA99944761B}" type="datetimeFigureOut">
              <a:rPr lang="en-US" smtClean="0"/>
              <a:t>4/28/2025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081CC-6BE2-4618-92B1-61C33A401277}" type="slidenum">
              <a:rPr lang="en-US" smtClean="0"/>
              <a:t>‹#›</a:t>
            </a:fld>
            <a:endParaRPr lang="en-US"/>
          </a:p>
        </p:txBody>
      </p:sp>
    </p:spTree>
    <p:extLst>
      <p:ext uri="{BB962C8B-B14F-4D97-AF65-F5344CB8AC3E}">
        <p14:creationId xmlns:p14="http://schemas.microsoft.com/office/powerpoint/2010/main" val="140390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arxiv.org/abs/2503.19962"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arXiv:2503.19962</a:t>
            </a:r>
            <a:r>
              <a:rPr lang="en-US" dirty="0"/>
              <a:t> </a:t>
            </a:r>
          </a:p>
          <a:p>
            <a:endParaRPr lang="en-US" dirty="0"/>
          </a:p>
        </p:txBody>
      </p:sp>
      <p:sp>
        <p:nvSpPr>
          <p:cNvPr id="4" name="Slide Number Placeholder 3"/>
          <p:cNvSpPr>
            <a:spLocks noGrp="1"/>
          </p:cNvSpPr>
          <p:nvPr>
            <p:ph type="sldNum" sz="quarter" idx="5"/>
          </p:nvPr>
        </p:nvSpPr>
        <p:spPr/>
        <p:txBody>
          <a:bodyPr/>
          <a:lstStyle/>
          <a:p>
            <a:fld id="{E95081CC-6BE2-4618-92B1-61C33A401277}" type="slidenum">
              <a:rPr lang="en-US" smtClean="0"/>
              <a:t>1</a:t>
            </a:fld>
            <a:endParaRPr lang="en-US"/>
          </a:p>
        </p:txBody>
      </p:sp>
    </p:spTree>
    <p:extLst>
      <p:ext uri="{BB962C8B-B14F-4D97-AF65-F5344CB8AC3E}">
        <p14:creationId xmlns:p14="http://schemas.microsoft.com/office/powerpoint/2010/main" val="2957185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effective</a:t>
                </a:r>
                <a:r>
                  <a:rPr lang="en-US" sz="1200" baseline="0" dirty="0"/>
                  <a:t> combinations </a:t>
                </a:r>
                <a:r>
                  <a:rPr lang="en-US" sz="1200" dirty="0"/>
                  <a:t>are dimension-six at leading order with additional overall renormalization contributions from operators </a:t>
                </a: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𝑄</m:t>
                        </m:r>
                      </m:e>
                      <m:sub>
                        <m:r>
                          <a:rPr lang="en-US" sz="1200" b="0" i="1" smtClean="0">
                            <a:latin typeface="Cambria Math" panose="02040503050406030204" pitchFamily="18" charset="0"/>
                          </a:rPr>
                          <m:t>𝑊𝑊</m:t>
                        </m:r>
                      </m:sub>
                    </m:sSub>
                  </m:oMath>
                </a14:m>
                <a:r>
                  <a:rPr lang="en-US" sz="1200" dirty="0"/>
                  <a:t> and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𝑄</m:t>
                        </m:r>
                      </m:e>
                      <m:sub>
                        <m:r>
                          <a:rPr lang="en-US" sz="1200" b="0" i="1" smtClean="0">
                            <a:latin typeface="Cambria Math" panose="02040503050406030204" pitchFamily="18" charset="0"/>
                          </a:rPr>
                          <m:t>𝐵𝐵</m:t>
                        </m:r>
                      </m:sub>
                    </m:sSub>
                  </m:oMath>
                </a14:m>
                <a:r>
                  <a:rPr lang="en-US" sz="1200" dirty="0"/>
                  <a:t>, as well as dimension-eight operators that are only resolvable with Higgs observables</a:t>
                </a:r>
              </a:p>
              <a:p>
                <a:endParaRPr lang="en-US" dirty="0"/>
              </a:p>
            </p:txBody>
          </p:sp>
        </mc:Choice>
        <mc:Fallback xmlns="">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t>After finite renormalization of the SM inputs and accounting for the direct contributions from the fermionic dimension-eight operators containing two fermion fields, we parametrize the Z and W couplings</a:t>
                </a:r>
              </a:p>
              <a:p>
                <a:r>
                  <a:rPr lang="en-US" dirty="0"/>
                  <a:t>Hats show that they are directly computed from the input parameters.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a:t>
                </a:r>
                <a:r>
                  <a:rPr lang="en-US" sz="1200" b="0" i="0">
                    <a:latin typeface="Cambria Math" panose="02040503050406030204" pitchFamily="18" charset="0"/>
                  </a:rPr>
                  <a:t>Δ</a:t>
                </a:r>
                <a:r>
                  <a:rPr lang="en-US" sz="1200" i="0">
                    <a:latin typeface="Cambria Math" panose="02040503050406030204" pitchFamily="18" charset="0"/>
                  </a:rPr>
                  <a:t>¯𝑔</a:t>
                </a:r>
                <a:r>
                  <a:rPr lang="en-US" sz="1200" b="0" i="0">
                    <a:latin typeface="Cambria Math" panose="02040503050406030204" pitchFamily="18" charset="0"/>
                  </a:rPr>
                  <a:t>_(1,2,𝑊)</a:t>
                </a:r>
                <a:r>
                  <a:rPr lang="en-US" sz="1200" dirty="0"/>
                  <a:t> pieces contain corrections that are dimension-six at leading order with additional overall renormalization contributions from operators </a:t>
                </a:r>
                <a:r>
                  <a:rPr lang="en-US" sz="1200" b="0" i="0">
                    <a:latin typeface="Cambria Math" panose="02040503050406030204" pitchFamily="18" charset="0"/>
                  </a:rPr>
                  <a:t>𝑄_𝑊𝑊</a:t>
                </a:r>
                <a:r>
                  <a:rPr lang="en-US" sz="1200" dirty="0"/>
                  <a:t> and  </a:t>
                </a:r>
                <a:r>
                  <a:rPr lang="en-US" sz="1200" i="0">
                    <a:latin typeface="Cambria Math" panose="02040503050406030204" pitchFamily="18" charset="0"/>
                  </a:rPr>
                  <a:t>𝑄_</a:t>
                </a:r>
                <a:r>
                  <a:rPr lang="en-US" sz="1200" b="0" i="0">
                    <a:latin typeface="Cambria Math" panose="02040503050406030204" pitchFamily="18" charset="0"/>
                  </a:rPr>
                  <a:t>𝐵𝐵</a:t>
                </a:r>
                <a:r>
                  <a:rPr lang="en-US" sz="1200" dirty="0"/>
                  <a:t>, as well as dimension-eight operators that are only resolvable with Higgs observables</a:t>
                </a:r>
              </a:p>
              <a:p>
                <a:endParaRPr lang="en-US" dirty="0"/>
              </a:p>
            </p:txBody>
          </p:sp>
        </mc:Fallback>
      </mc:AlternateContent>
      <p:sp>
        <p:nvSpPr>
          <p:cNvPr id="4" name="Slide Number Placeholder 3"/>
          <p:cNvSpPr>
            <a:spLocks noGrp="1"/>
          </p:cNvSpPr>
          <p:nvPr>
            <p:ph type="sldNum" sz="quarter" idx="5"/>
          </p:nvPr>
        </p:nvSpPr>
        <p:spPr/>
        <p:txBody>
          <a:bodyPr/>
          <a:lstStyle/>
          <a:p>
            <a:fld id="{E95081CC-6BE2-4618-92B1-61C33A401277}" type="slidenum">
              <a:rPr lang="en-US" smtClean="0"/>
              <a:t>10</a:t>
            </a:fld>
            <a:endParaRPr lang="en-US"/>
          </a:p>
        </p:txBody>
      </p:sp>
    </p:spTree>
    <p:extLst>
      <p:ext uri="{BB962C8B-B14F-4D97-AF65-F5344CB8AC3E}">
        <p14:creationId xmlns:p14="http://schemas.microsoft.com/office/powerpoint/2010/main" val="2370367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CDEFF0-9094-393D-AEBA-5BFC2F14FA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CF1669-74E1-163E-A43E-2D18237E8E2F}"/>
              </a:ext>
            </a:extLst>
          </p:cNvPr>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a:extLst>
                  <a:ext uri="{FF2B5EF4-FFF2-40B4-BE49-F238E27FC236}">
                    <a16:creationId xmlns:a16="http://schemas.microsoft.com/office/drawing/2014/main" id="{A04CC5E1-5511-2436-5586-7027E27A4BB8}"/>
                  </a:ext>
                </a:extLst>
              </p:cNvPr>
              <p:cNvSpPr>
                <a:spLocks noGrp="1"/>
              </p:cNvSpPr>
              <p:nvPr>
                <p:ph type="body" idx="1"/>
              </p:nvPr>
            </p:nvSpPr>
            <p:spPr/>
            <p:txBody>
              <a:bodyPr/>
              <a:lstStyle/>
              <a:p>
                <a:r>
                  <a:rPr lang="en-US" dirty="0"/>
                  <a:t>We also have additional pieces like \Delta g1 square that contains the pieces quadratic in dimension-six Wilson coefficients and Delta g1prime consists of the WCs of the momentum dependent operators</a:t>
                </a:r>
              </a:p>
              <a:p>
                <a:endParaRPr lang="en-US" dirty="0"/>
              </a:p>
              <a:p>
                <a:r>
                  <a:rPr lang="en-US" dirty="0"/>
                  <a:t>Delta 4F parametrizes the fermionic operators that contribute to the muon decay width.</a:t>
                </a:r>
              </a:p>
            </p:txBody>
          </p:sp>
        </mc:Choice>
        <mc:Fallback xmlns="">
          <p:sp>
            <p:nvSpPr>
              <p:cNvPr id="3" name="Notes Placeholder 2">
                <a:extLst>
                  <a:ext uri="{FF2B5EF4-FFF2-40B4-BE49-F238E27FC236}">
                    <a16:creationId xmlns:a16="http://schemas.microsoft.com/office/drawing/2014/main" id="{A04CC5E1-5511-2436-5586-7027E27A4BB8}"/>
                  </a:ext>
                </a:extLst>
              </p:cNvPr>
              <p:cNvSpPr>
                <a:spLocks noGrp="1"/>
              </p:cNvSpPr>
              <p:nvPr>
                <p:ph type="body" idx="1"/>
              </p:nvPr>
            </p:nvSpPr>
            <p:spPr/>
            <p:txBody>
              <a:bodyPr/>
              <a:lstStyle/>
              <a:p>
                <a:pPr marL="0" indent="0">
                  <a:buFont typeface="Arial" panose="020B0604020202020204" pitchFamily="34" charset="0"/>
                  <a:buNone/>
                </a:pPr>
                <a:r>
                  <a:rPr lang="en-US" sz="1200" dirty="0"/>
                  <a:t>After finite renormalization of the SM inputs and accounting for the direct contributions from the fermionic dimension-eight operators containing two fermion fields, we parametrize the Z and W couplings</a:t>
                </a:r>
              </a:p>
              <a:p>
                <a:r>
                  <a:rPr lang="en-US" dirty="0"/>
                  <a:t>Hats show that they are directly computed from the input parameters.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a:t>
                </a:r>
                <a:r>
                  <a:rPr lang="en-US" sz="1200" b="0" i="0">
                    <a:latin typeface="Cambria Math" panose="02040503050406030204" pitchFamily="18" charset="0"/>
                  </a:rPr>
                  <a:t>Δ</a:t>
                </a:r>
                <a:r>
                  <a:rPr lang="en-US" sz="1200" i="0">
                    <a:latin typeface="Cambria Math" panose="02040503050406030204" pitchFamily="18" charset="0"/>
                  </a:rPr>
                  <a:t>¯𝑔</a:t>
                </a:r>
                <a:r>
                  <a:rPr lang="en-US" sz="1200" b="0" i="0">
                    <a:latin typeface="Cambria Math" panose="02040503050406030204" pitchFamily="18" charset="0"/>
                  </a:rPr>
                  <a:t>_(1,2,𝑊)</a:t>
                </a:r>
                <a:r>
                  <a:rPr lang="en-US" sz="1200" dirty="0"/>
                  <a:t> pieces contain corrections that are dimension-six at leading order with additional overall renormalization contributions from operators </a:t>
                </a:r>
                <a:r>
                  <a:rPr lang="en-US" sz="1200" b="0" i="0">
                    <a:latin typeface="Cambria Math" panose="02040503050406030204" pitchFamily="18" charset="0"/>
                  </a:rPr>
                  <a:t>𝑄_𝑊𝑊</a:t>
                </a:r>
                <a:r>
                  <a:rPr lang="en-US" sz="1200" dirty="0"/>
                  <a:t> and  </a:t>
                </a:r>
                <a:r>
                  <a:rPr lang="en-US" sz="1200" i="0">
                    <a:latin typeface="Cambria Math" panose="02040503050406030204" pitchFamily="18" charset="0"/>
                  </a:rPr>
                  <a:t>𝑄_</a:t>
                </a:r>
                <a:r>
                  <a:rPr lang="en-US" sz="1200" b="0" i="0">
                    <a:latin typeface="Cambria Math" panose="02040503050406030204" pitchFamily="18" charset="0"/>
                  </a:rPr>
                  <a:t>𝐵𝐵</a:t>
                </a:r>
                <a:r>
                  <a:rPr lang="en-US" sz="1200" dirty="0"/>
                  <a:t>, as well as dimension-eight operators that are only resolvable with Higgs observables</a:t>
                </a:r>
              </a:p>
              <a:p>
                <a:endParaRPr lang="en-US" dirty="0"/>
              </a:p>
            </p:txBody>
          </p:sp>
        </mc:Fallback>
      </mc:AlternateContent>
      <p:sp>
        <p:nvSpPr>
          <p:cNvPr id="4" name="Slide Number Placeholder 3">
            <a:extLst>
              <a:ext uri="{FF2B5EF4-FFF2-40B4-BE49-F238E27FC236}">
                <a16:creationId xmlns:a16="http://schemas.microsoft.com/office/drawing/2014/main" id="{9B2D1D30-86FA-7B44-1C52-B0E961258491}"/>
              </a:ext>
            </a:extLst>
          </p:cNvPr>
          <p:cNvSpPr>
            <a:spLocks noGrp="1"/>
          </p:cNvSpPr>
          <p:nvPr>
            <p:ph type="sldNum" sz="quarter" idx="5"/>
          </p:nvPr>
        </p:nvSpPr>
        <p:spPr/>
        <p:txBody>
          <a:bodyPr/>
          <a:lstStyle/>
          <a:p>
            <a:fld id="{E95081CC-6BE2-4618-92B1-61C33A401277}" type="slidenum">
              <a:rPr lang="en-US" smtClean="0"/>
              <a:t>11</a:t>
            </a:fld>
            <a:endParaRPr lang="en-US"/>
          </a:p>
        </p:txBody>
      </p:sp>
    </p:spTree>
    <p:extLst>
      <p:ext uri="{BB962C8B-B14F-4D97-AF65-F5344CB8AC3E}">
        <p14:creationId xmlns:p14="http://schemas.microsoft.com/office/powerpoint/2010/main" val="25145589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two are the four-fermion operators involving higher derivatives analogous to c2JB and c2JW, the next two are the analogues with two </a:t>
            </a:r>
            <a:r>
              <a:rPr lang="en-US" dirty="0" err="1"/>
              <a:t>higgs</a:t>
            </a:r>
            <a:r>
              <a:rPr lang="en-US" dirty="0"/>
              <a:t>. The 7 is the one with one U(1) current and one SU(2) current.</a:t>
            </a:r>
          </a:p>
        </p:txBody>
      </p:sp>
      <p:sp>
        <p:nvSpPr>
          <p:cNvPr id="4" name="Slide Number Placeholder 3"/>
          <p:cNvSpPr>
            <a:spLocks noGrp="1"/>
          </p:cNvSpPr>
          <p:nvPr>
            <p:ph type="sldNum" sz="quarter" idx="5"/>
          </p:nvPr>
        </p:nvSpPr>
        <p:spPr/>
        <p:txBody>
          <a:bodyPr/>
          <a:lstStyle/>
          <a:p>
            <a:fld id="{E95081CC-6BE2-4618-92B1-61C33A401277}" type="slidenum">
              <a:rPr lang="en-US" smtClean="0"/>
              <a:t>12</a:t>
            </a:fld>
            <a:endParaRPr lang="en-US"/>
          </a:p>
        </p:txBody>
      </p:sp>
    </p:spTree>
    <p:extLst>
      <p:ext uri="{BB962C8B-B14F-4D97-AF65-F5344CB8AC3E}">
        <p14:creationId xmlns:p14="http://schemas.microsoft.com/office/powerpoint/2010/main" val="988641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An alternative approach is to use the Oblique parameter formalism to compute corrections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To order </a:t>
                </a:r>
                <a14:m>
                  <m:oMath xmlns:m="http://schemas.openxmlformats.org/officeDocument/2006/math">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𝑞</m:t>
                        </m:r>
                      </m:e>
                      <m:sup>
                        <m:r>
                          <a:rPr lang="en-US" sz="1200" b="0" i="1" smtClean="0">
                            <a:latin typeface="Cambria Math" panose="02040503050406030204" pitchFamily="18" charset="0"/>
                          </a:rPr>
                          <m:t>4</m:t>
                        </m:r>
                      </m:sup>
                    </m:sSup>
                  </m:oMath>
                </a14:m>
                <a:r>
                  <a:rPr lang="en-US" sz="1200" dirty="0"/>
                  <a:t>one can define 7 independent oblique parameters, </a:t>
                </a:r>
                <a14:m>
                  <m:oMath xmlns:m="http://schemas.openxmlformats.org/officeDocument/2006/math">
                    <m:acc>
                      <m:accPr>
                        <m:chr m:val="̂"/>
                        <m:ctrlPr>
                          <a:rPr lang="en-US" sz="1200" b="0" i="1" smtClean="0">
                            <a:latin typeface="Cambria Math" panose="02040503050406030204" pitchFamily="18" charset="0"/>
                          </a:rPr>
                        </m:ctrlPr>
                      </m:accPr>
                      <m:e>
                        <m:r>
                          <a:rPr lang="en-US" sz="1200" b="0" i="1" smtClean="0">
                            <a:latin typeface="Cambria Math" panose="02040503050406030204" pitchFamily="18" charset="0"/>
                          </a:rPr>
                          <m:t>𝑆</m:t>
                        </m:r>
                        <m:r>
                          <a:rPr lang="en-US" sz="1200" b="0" i="1" smtClean="0">
                            <a:latin typeface="Cambria Math" panose="02040503050406030204" pitchFamily="18" charset="0"/>
                          </a:rPr>
                          <m:t>,</m:t>
                        </m:r>
                      </m:e>
                    </m:acc>
                    <m:acc>
                      <m:accPr>
                        <m:chr m:val="̂"/>
                        <m:ctrlPr>
                          <a:rPr lang="en-US" sz="1200" i="1">
                            <a:latin typeface="Cambria Math" panose="02040503050406030204" pitchFamily="18" charset="0"/>
                          </a:rPr>
                        </m:ctrlPr>
                      </m:accPr>
                      <m:e>
                        <m:r>
                          <a:rPr lang="en-US" sz="1200" b="0" i="1" smtClean="0">
                            <a:latin typeface="Cambria Math" panose="02040503050406030204" pitchFamily="18" charset="0"/>
                          </a:rPr>
                          <m:t>𝑇</m:t>
                        </m:r>
                        <m:r>
                          <a:rPr lang="en-US" sz="1200" b="0" i="1" smtClean="0">
                            <a:latin typeface="Cambria Math" panose="02040503050406030204" pitchFamily="18" charset="0"/>
                          </a:rPr>
                          <m:t>,</m:t>
                        </m:r>
                      </m:e>
                    </m:acc>
                    <m:acc>
                      <m:accPr>
                        <m:chr m:val="̂"/>
                        <m:ctrlPr>
                          <a:rPr lang="en-US" sz="1200" i="1">
                            <a:latin typeface="Cambria Math" panose="02040503050406030204" pitchFamily="18" charset="0"/>
                          </a:rPr>
                        </m:ctrlPr>
                      </m:accPr>
                      <m:e>
                        <m:r>
                          <a:rPr lang="en-US" sz="1200" b="0" i="1" smtClean="0">
                            <a:latin typeface="Cambria Math" panose="02040503050406030204" pitchFamily="18" charset="0"/>
                          </a:rPr>
                          <m:t>𝑈</m:t>
                        </m:r>
                        <m:r>
                          <a:rPr lang="en-US" sz="1200" b="0" i="1" smtClean="0">
                            <a:latin typeface="Cambria Math" panose="02040503050406030204" pitchFamily="18" charset="0"/>
                          </a:rPr>
                          <m:t>,</m:t>
                        </m:r>
                      </m:e>
                    </m:acc>
                    <m:r>
                      <a:rPr lang="en-US" sz="1200" b="0" i="1" smtClean="0">
                        <a:latin typeface="Cambria Math" panose="02040503050406030204" pitchFamily="18" charset="0"/>
                      </a:rPr>
                      <m:t>𝑉</m:t>
                    </m:r>
                    <m:r>
                      <a:rPr lang="en-US" sz="1200" b="0" i="1" smtClean="0">
                        <a:latin typeface="Cambria Math" panose="02040503050406030204" pitchFamily="18" charset="0"/>
                      </a:rPr>
                      <m:t>,</m:t>
                    </m:r>
                    <m:r>
                      <a:rPr lang="en-US" sz="1200" b="0" i="1" smtClean="0">
                        <a:latin typeface="Cambria Math" panose="02040503050406030204" pitchFamily="18" charset="0"/>
                      </a:rPr>
                      <m:t>𝑋</m:t>
                    </m:r>
                    <m:r>
                      <a:rPr lang="en-US" sz="1200" b="0" i="1" smtClean="0">
                        <a:latin typeface="Cambria Math" panose="02040503050406030204" pitchFamily="18" charset="0"/>
                      </a:rPr>
                      <m:t>,</m:t>
                    </m:r>
                    <m:r>
                      <a:rPr lang="en-US" sz="1200" b="0" i="1" smtClean="0">
                        <a:latin typeface="Cambria Math" panose="02040503050406030204" pitchFamily="18" charset="0"/>
                      </a:rPr>
                      <m:t>𝑌</m:t>
                    </m:r>
                    <m:r>
                      <a:rPr lang="en-US" sz="1200" b="0" i="1" smtClean="0">
                        <a:latin typeface="Cambria Math" panose="02040503050406030204" pitchFamily="18" charset="0"/>
                      </a:rPr>
                      <m:t>,</m:t>
                    </m:r>
                    <m:r>
                      <a:rPr lang="en-US" sz="1200" b="0" i="1" smtClean="0">
                        <a:latin typeface="Cambria Math" panose="02040503050406030204" pitchFamily="18" charset="0"/>
                      </a:rPr>
                      <m:t>𝑊</m:t>
                    </m:r>
                  </m:oMath>
                </a14:m>
                <a:r>
                  <a:rPr lang="en-US" sz="1200" dirty="0"/>
                  <a:t>. At dimension-six SMEFT only </a:t>
                </a:r>
                <a14:m>
                  <m:oMath xmlns:m="http://schemas.openxmlformats.org/officeDocument/2006/math">
                    <m:acc>
                      <m:accPr>
                        <m:chr m:val="̂"/>
                        <m:ctrlPr>
                          <a:rPr lang="en-US" sz="1200" i="1">
                            <a:latin typeface="Cambria Math" panose="02040503050406030204" pitchFamily="18" charset="0"/>
                          </a:rPr>
                        </m:ctrlPr>
                      </m:accPr>
                      <m:e>
                        <m:r>
                          <a:rPr lang="en-US" sz="1200" i="1">
                            <a:latin typeface="Cambria Math" panose="02040503050406030204" pitchFamily="18" charset="0"/>
                          </a:rPr>
                          <m:t>𝑆</m:t>
                        </m:r>
                        <m:r>
                          <a:rPr lang="en-US" sz="1200" i="1">
                            <a:latin typeface="Cambria Math" panose="02040503050406030204" pitchFamily="18" charset="0"/>
                          </a:rPr>
                          <m:t>,</m:t>
                        </m:r>
                      </m:e>
                    </m:acc>
                    <m:acc>
                      <m:accPr>
                        <m:chr m:val="̂"/>
                        <m:ctrlPr>
                          <a:rPr lang="en-US" sz="1200" i="1">
                            <a:latin typeface="Cambria Math" panose="02040503050406030204" pitchFamily="18" charset="0"/>
                          </a:rPr>
                        </m:ctrlPr>
                      </m:accPr>
                      <m:e>
                        <m:r>
                          <a:rPr lang="en-US" sz="1200" i="1">
                            <a:latin typeface="Cambria Math" panose="02040503050406030204" pitchFamily="18" charset="0"/>
                          </a:rPr>
                          <m:t>𝑇</m:t>
                        </m:r>
                        <m:r>
                          <a:rPr lang="en-US" sz="1200" i="1">
                            <a:latin typeface="Cambria Math" panose="02040503050406030204" pitchFamily="18" charset="0"/>
                          </a:rPr>
                          <m:t>,</m:t>
                        </m:r>
                      </m:e>
                    </m:acc>
                    <m:r>
                      <a:rPr lang="en-US" sz="1200" i="1">
                        <a:latin typeface="Cambria Math" panose="02040503050406030204" pitchFamily="18" charset="0"/>
                      </a:rPr>
                      <m:t>𝑌</m:t>
                    </m:r>
                    <m:r>
                      <a:rPr lang="en-US" sz="1200" i="1">
                        <a:latin typeface="Cambria Math" panose="02040503050406030204" pitchFamily="18" charset="0"/>
                      </a:rPr>
                      <m:t>,</m:t>
                    </m:r>
                    <m:r>
                      <a:rPr lang="en-US" sz="1200" i="1">
                        <a:latin typeface="Cambria Math" panose="02040503050406030204" pitchFamily="18" charset="0"/>
                      </a:rPr>
                      <m:t>𝑊</m:t>
                    </m:r>
                  </m:oMath>
                </a14:m>
                <a:r>
                  <a:rPr lang="en-US" sz="1200" dirty="0"/>
                  <a:t> are generated.</a:t>
                </a: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To order </a:t>
                </a:r>
                <a:r>
                  <a:rPr lang="en-US" sz="1200" b="0" i="0">
                    <a:latin typeface="Cambria Math" panose="02040503050406030204" pitchFamily="18" charset="0"/>
                  </a:rPr>
                  <a:t>𝑞^4</a:t>
                </a:r>
                <a:r>
                  <a:rPr lang="en-US" sz="1200" dirty="0"/>
                  <a:t>one can define 7 independent oblique parameters, </a:t>
                </a:r>
                <a:r>
                  <a:rPr lang="en-US" sz="1200" b="0" i="0">
                    <a:latin typeface="Cambria Math" panose="02040503050406030204" pitchFamily="18" charset="0"/>
                  </a:rPr>
                  <a:t>(𝑆,) ̂</a:t>
                </a:r>
                <a:r>
                  <a:rPr lang="en-US" sz="1200" i="0">
                    <a:latin typeface="Cambria Math" panose="02040503050406030204" pitchFamily="18" charset="0"/>
                  </a:rPr>
                  <a:t>(</a:t>
                </a:r>
                <a:r>
                  <a:rPr lang="en-US" sz="1200" b="0" i="0">
                    <a:latin typeface="Cambria Math" panose="02040503050406030204" pitchFamily="18" charset="0"/>
                  </a:rPr>
                  <a:t>𝑇,) ̂</a:t>
                </a:r>
                <a:r>
                  <a:rPr lang="en-US" sz="1200" i="0">
                    <a:latin typeface="Cambria Math" panose="02040503050406030204" pitchFamily="18" charset="0"/>
                  </a:rPr>
                  <a:t>(</a:t>
                </a:r>
                <a:r>
                  <a:rPr lang="en-US" sz="1200" b="0" i="0">
                    <a:latin typeface="Cambria Math" panose="02040503050406030204" pitchFamily="18" charset="0"/>
                  </a:rPr>
                  <a:t>𝑈,) ̂𝑉,𝑋,𝑌,𝑊</a:t>
                </a:r>
                <a:r>
                  <a:rPr lang="en-US" sz="1200" dirty="0"/>
                  <a:t>. At dimension-six SMEFT only </a:t>
                </a:r>
                <a:r>
                  <a:rPr lang="en-US" sz="1200" i="0">
                    <a:latin typeface="Cambria Math" panose="02040503050406030204" pitchFamily="18" charset="0"/>
                  </a:rPr>
                  <a:t>(𝑆,) ̂(𝑇,) ̂𝑌,𝑊</a:t>
                </a:r>
                <a:r>
                  <a:rPr lang="en-US" sz="1200" dirty="0"/>
                  <a:t> are generated.</a:t>
                </a:r>
              </a:p>
              <a:p>
                <a:endParaRPr lang="en-US" dirty="0"/>
              </a:p>
            </p:txBody>
          </p:sp>
        </mc:Fallback>
      </mc:AlternateContent>
      <p:sp>
        <p:nvSpPr>
          <p:cNvPr id="4" name="Slide Number Placeholder 3"/>
          <p:cNvSpPr>
            <a:spLocks noGrp="1"/>
          </p:cNvSpPr>
          <p:nvPr>
            <p:ph type="sldNum" sz="quarter" idx="5"/>
          </p:nvPr>
        </p:nvSpPr>
        <p:spPr/>
        <p:txBody>
          <a:bodyPr/>
          <a:lstStyle/>
          <a:p>
            <a:fld id="{E95081CC-6BE2-4618-92B1-61C33A401277}" type="slidenum">
              <a:rPr lang="en-US" smtClean="0"/>
              <a:t>13</a:t>
            </a:fld>
            <a:endParaRPr lang="en-US"/>
          </a:p>
        </p:txBody>
      </p:sp>
    </p:spTree>
    <p:extLst>
      <p:ext uri="{BB962C8B-B14F-4D97-AF65-F5344CB8AC3E}">
        <p14:creationId xmlns:p14="http://schemas.microsoft.com/office/powerpoint/2010/main" val="525381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64C052-C8EB-546B-75B9-B4EDCDAA2B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35A3D4-3C67-8385-24B1-4226D1FA5E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46D603-4359-1A65-4786-920CBEC7EAB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To go beyond dimension six, we extend the energy expansion to q^6 and define four new Oblique parameters. There are 8 non-zero Oblique parameters up to dimension-eight.</a:t>
            </a:r>
            <a:endParaRPr lang="en-US" dirty="0"/>
          </a:p>
        </p:txBody>
      </p:sp>
      <p:sp>
        <p:nvSpPr>
          <p:cNvPr id="4" name="Slide Number Placeholder 3">
            <a:extLst>
              <a:ext uri="{FF2B5EF4-FFF2-40B4-BE49-F238E27FC236}">
                <a16:creationId xmlns:a16="http://schemas.microsoft.com/office/drawing/2014/main" id="{807295C8-403F-DC1B-3E39-0F760C5C489C}"/>
              </a:ext>
            </a:extLst>
          </p:cNvPr>
          <p:cNvSpPr>
            <a:spLocks noGrp="1"/>
          </p:cNvSpPr>
          <p:nvPr>
            <p:ph type="sldNum" sz="quarter" idx="5"/>
          </p:nvPr>
        </p:nvSpPr>
        <p:spPr/>
        <p:txBody>
          <a:bodyPr/>
          <a:lstStyle/>
          <a:p>
            <a:fld id="{E95081CC-6BE2-4618-92B1-61C33A401277}" type="slidenum">
              <a:rPr lang="en-US" smtClean="0"/>
              <a:t>14</a:t>
            </a:fld>
            <a:endParaRPr lang="en-US"/>
          </a:p>
        </p:txBody>
      </p:sp>
    </p:spTree>
    <p:extLst>
      <p:ext uri="{BB962C8B-B14F-4D97-AF65-F5344CB8AC3E}">
        <p14:creationId xmlns:p14="http://schemas.microsoft.com/office/powerpoint/2010/main" val="2738797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Look at W piece, One can identify the </a:t>
                </a:r>
                <a14:m>
                  <m:oMath xmlns:m="http://schemas.openxmlformats.org/officeDocument/2006/math">
                    <m:sSup>
                      <m:sSupPr>
                        <m:ctrlPr>
                          <a:rPr lang="en-US" sz="1200" b="0" i="1" smtClean="0">
                            <a:latin typeface="Cambria Math" panose="02040503050406030204" pitchFamily="18" charset="0"/>
                          </a:rPr>
                        </m:ctrlPr>
                      </m:sSupPr>
                      <m:e>
                        <m:d>
                          <m:dPr>
                            <m:ctrlPr>
                              <a:rPr lang="en-US" sz="1200" b="0" i="1" smtClean="0">
                                <a:latin typeface="Cambria Math" panose="02040503050406030204" pitchFamily="18" charset="0"/>
                              </a:rPr>
                            </m:ctrlPr>
                          </m:dPr>
                          <m:e>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𝑝</m:t>
                                </m:r>
                              </m:e>
                              <m:sup>
                                <m:r>
                                  <a:rPr lang="en-US" sz="1200" b="0" i="1" smtClean="0">
                                    <a:latin typeface="Cambria Math" panose="02040503050406030204" pitchFamily="18" charset="0"/>
                                  </a:rPr>
                                  <m:t>2</m:t>
                                </m:r>
                              </m:sup>
                            </m:sSup>
                            <m:r>
                              <a:rPr lang="en-US" sz="1200" b="0" i="1" smtClean="0">
                                <a:latin typeface="Cambria Math" panose="02040503050406030204" pitchFamily="18" charset="0"/>
                              </a:rPr>
                              <m:t>−</m:t>
                            </m:r>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𝑀</m:t>
                                </m:r>
                              </m:e>
                              <m:sub>
                                <m:r>
                                  <a:rPr lang="en-US" sz="1200" b="0" i="1" smtClean="0">
                                    <a:latin typeface="Cambria Math" panose="02040503050406030204" pitchFamily="18" charset="0"/>
                                  </a:rPr>
                                  <m:t>𝑉</m:t>
                                </m:r>
                              </m:sub>
                              <m:sup>
                                <m:r>
                                  <a:rPr lang="en-US" sz="1200" b="0" i="1" smtClean="0">
                                    <a:latin typeface="Cambria Math" panose="02040503050406030204" pitchFamily="18" charset="0"/>
                                  </a:rPr>
                                  <m:t>2</m:t>
                                </m:r>
                              </m:sup>
                            </m:sSubSup>
                          </m:e>
                        </m:d>
                      </m:e>
                      <m:sup>
                        <m:r>
                          <a:rPr lang="en-US" sz="1200" b="0" i="1" smtClean="0">
                            <a:latin typeface="Cambria Math" panose="02040503050406030204" pitchFamily="18" charset="0"/>
                          </a:rPr>
                          <m:t>−1</m:t>
                        </m:r>
                      </m:sup>
                    </m:sSup>
                  </m:oMath>
                </a14:m>
                <a:r>
                  <a:rPr lang="en-US" sz="1200" dirty="0"/>
                  <a:t> as generated by corrections to the couplings and the </a:t>
                </a:r>
                <a14:m>
                  <m:oMath xmlns:m="http://schemas.openxmlformats.org/officeDocument/2006/math">
                    <m:r>
                      <a:rPr lang="en-US" sz="1200" b="0" i="1" smtClean="0">
                        <a:latin typeface="Cambria Math" panose="02040503050406030204" pitchFamily="18" charset="0"/>
                      </a:rPr>
                      <m:t>𝜀</m:t>
                    </m:r>
                  </m:oMath>
                </a14:m>
                <a:r>
                  <a:rPr lang="en-US" sz="1200" dirty="0"/>
                  <a:t> pieces coming from four-fermion contact terms,</a:t>
                </a:r>
                <a:r>
                  <a:rPr lang="en-US" sz="1200" baseline="0" dirty="0"/>
                  <a:t> while the last piece is the momentum dependent piece coming from psi4D2.</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This will not consistently include all quadratic effects, which can be done in the rotated basis.</a:t>
                </a:r>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One can identify the </a:t>
                </a:r>
                <a:r>
                  <a:rPr lang="en-US" sz="1200" b="0" i="0">
                    <a:latin typeface="Cambria Math" panose="02040503050406030204" pitchFamily="18" charset="0"/>
                  </a:rPr>
                  <a:t>\left(p^2-M_V^2\right)^{-1}</a:t>
                </a:r>
                <a:r>
                  <a:rPr lang="en-US" sz="1200" dirty="0"/>
                  <a:t> as generated by corrections to the couplings and the </a:t>
                </a:r>
                <a:r>
                  <a:rPr lang="en-US" sz="1200" b="0" i="0">
                    <a:latin typeface="Cambria Math" panose="02040503050406030204" pitchFamily="18" charset="0"/>
                  </a:rPr>
                  <a:t>\varepsilon</a:t>
                </a:r>
                <a:r>
                  <a:rPr lang="en-US" sz="1200" dirty="0"/>
                  <a:t> pieces coming from four-fermion contact terms.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This will not consistently include all quadratic effects, which can be done in the rotated basis.</a:t>
                </a:r>
              </a:p>
              <a:p>
                <a:endParaRPr lang="en-US" dirty="0"/>
              </a:p>
            </p:txBody>
          </p:sp>
        </mc:Fallback>
      </mc:AlternateContent>
      <p:sp>
        <p:nvSpPr>
          <p:cNvPr id="4" name="Slide Number Placeholder 3"/>
          <p:cNvSpPr>
            <a:spLocks noGrp="1"/>
          </p:cNvSpPr>
          <p:nvPr>
            <p:ph type="sldNum" sz="quarter" idx="5"/>
          </p:nvPr>
        </p:nvSpPr>
        <p:spPr/>
        <p:txBody>
          <a:bodyPr/>
          <a:lstStyle/>
          <a:p>
            <a:fld id="{E95081CC-6BE2-4618-92B1-61C33A401277}" type="slidenum">
              <a:rPr lang="en-US" smtClean="0"/>
              <a:t>15</a:t>
            </a:fld>
            <a:endParaRPr lang="en-US"/>
          </a:p>
        </p:txBody>
      </p:sp>
    </p:spTree>
    <p:extLst>
      <p:ext uri="{BB962C8B-B14F-4D97-AF65-F5344CB8AC3E}">
        <p14:creationId xmlns:p14="http://schemas.microsoft.com/office/powerpoint/2010/main" val="6364221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show the equivalence between the results computed earlier in the rotated basis vs the results using Oblique parameters and modified propagators in terms of the bosonic basis. This equivalence only holds at the linear level in both dimension-six and dimension-eight. So, for our analysis we will be working in the rotated basis, to carefully account for the quadratic contributions</a:t>
            </a:r>
          </a:p>
        </p:txBody>
      </p:sp>
      <p:sp>
        <p:nvSpPr>
          <p:cNvPr id="4" name="Slide Number Placeholder 3"/>
          <p:cNvSpPr>
            <a:spLocks noGrp="1"/>
          </p:cNvSpPr>
          <p:nvPr>
            <p:ph type="sldNum" sz="quarter" idx="5"/>
          </p:nvPr>
        </p:nvSpPr>
        <p:spPr/>
        <p:txBody>
          <a:bodyPr/>
          <a:lstStyle/>
          <a:p>
            <a:fld id="{E95081CC-6BE2-4618-92B1-61C33A401277}" type="slidenum">
              <a:rPr lang="en-US" smtClean="0"/>
              <a:t>16</a:t>
            </a:fld>
            <a:endParaRPr lang="en-US"/>
          </a:p>
        </p:txBody>
      </p:sp>
    </p:spTree>
    <p:extLst>
      <p:ext uri="{BB962C8B-B14F-4D97-AF65-F5344CB8AC3E}">
        <p14:creationId xmlns:p14="http://schemas.microsoft.com/office/powerpoint/2010/main" val="13066959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dirty="0"/>
                  <a:t>At </a:t>
                </a:r>
                <a14:m>
                  <m:oMath xmlns:m="http://schemas.openxmlformats.org/officeDocument/2006/math">
                    <m:r>
                      <a:rPr lang="en-US" sz="1200" i="1" smtClean="0">
                        <a:latin typeface="Cambria Math" panose="02040503050406030204" pitchFamily="18" charset="0"/>
                      </a:rPr>
                      <m:t>𝒪</m:t>
                    </m:r>
                    <m:r>
                      <a:rPr lang="en-US" sz="1200" i="1" smtClean="0">
                        <a:latin typeface="Cambria Math" panose="02040503050406030204" pitchFamily="18" charset="0"/>
                      </a:rPr>
                      <m:t>(</m:t>
                    </m:r>
                    <m:sSup>
                      <m:sSupPr>
                        <m:ctrlPr>
                          <a:rPr lang="en-US" sz="1200" i="1">
                            <a:latin typeface="Cambria Math" panose="02040503050406030204" pitchFamily="18" charset="0"/>
                          </a:rPr>
                        </m:ctrlPr>
                      </m:sSupPr>
                      <m:e>
                        <m:r>
                          <m:rPr>
                            <m:sty m:val="p"/>
                          </m:rPr>
                          <a:rPr lang="en-US" sz="1200">
                            <a:latin typeface="Cambria Math" panose="02040503050406030204" pitchFamily="18" charset="0"/>
                          </a:rPr>
                          <m:t>Λ</m:t>
                        </m:r>
                      </m:e>
                      <m:sup>
                        <m:r>
                          <a:rPr lang="en-US" sz="1200" i="1">
                            <a:latin typeface="Cambria Math" panose="02040503050406030204" pitchFamily="18" charset="0"/>
                          </a:rPr>
                          <m:t>−</m:t>
                        </m:r>
                        <m:r>
                          <a:rPr lang="en-US" sz="1200" b="0" i="1" smtClean="0">
                            <a:latin typeface="Cambria Math" panose="02040503050406030204" pitchFamily="18" charset="0"/>
                          </a:rPr>
                          <m:t>4</m:t>
                        </m:r>
                      </m:sup>
                    </m:sSup>
                    <m:r>
                      <a:rPr lang="en-US" sz="1200" i="1">
                        <a:latin typeface="Cambria Math" panose="02040503050406030204" pitchFamily="18" charset="0"/>
                      </a:rPr>
                      <m:t>)</m:t>
                    </m:r>
                  </m:oMath>
                </a14:m>
                <a:r>
                  <a:rPr lang="en-US" sz="1200" dirty="0"/>
                  <a:t> we find that even including the quadratic contributions does not break the degeneracies between the different Wilson coefficients entering the effective combinations.</a:t>
                </a:r>
              </a:p>
              <a:p>
                <a:endParaRPr lang="en-US" sz="1200" dirty="0"/>
              </a:p>
              <a:p>
                <a:pPr algn="l"/>
                <a:endParaRPr lang="en-US" sz="1800" b="0" i="0" u="none" strike="noStrike" baseline="0" dirty="0">
                  <a:solidFill>
                    <a:srgbClr val="000000"/>
                  </a:solidFill>
                  <a:latin typeface="Aptos" panose="020B0004020202020204" pitchFamily="34" charset="0"/>
                </a:endParaRPr>
              </a:p>
              <a:p>
                <a:r>
                  <a:rPr lang="en-US" sz="1800" b="0" i="0" u="none" strike="noStrike" baseline="0" dirty="0">
                    <a:latin typeface="Aptos" panose="020B0004020202020204" pitchFamily="34" charset="0"/>
                  </a:rPr>
                  <a:t>For the analysis, we proceed to substitute the dimension-six WCs with their corresponding effective combinations in the quadratic terms and in the process neglect terms of </a:t>
                </a:r>
                <a:r>
                  <a:rPr lang="en-US" sz="1800" b="0" i="0" u="none" strike="noStrike" baseline="0" dirty="0">
                    <a:latin typeface="Cambria Math" panose="02040503050406030204" pitchFamily="18" charset="0"/>
                  </a:rPr>
                  <a:t>𝒪 Λ−6 </a:t>
                </a:r>
                <a:r>
                  <a:rPr lang="en-US" sz="1800" b="0" i="0" u="none" strike="noStrike" baseline="0" dirty="0">
                    <a:latin typeface="Aptos" panose="020B0004020202020204" pitchFamily="34" charset="0"/>
                  </a:rPr>
                  <a:t>. </a:t>
                </a:r>
              </a:p>
            </p:txBody>
          </p:sp>
        </mc:Choice>
        <mc:Fallback xmlns="">
          <p:sp>
            <p:nvSpPr>
              <p:cNvPr id="3" name="Notes Placeholder 2"/>
              <p:cNvSpPr>
                <a:spLocks noGrp="1"/>
              </p:cNvSpPr>
              <p:nvPr>
                <p:ph type="body" idx="1"/>
              </p:nvPr>
            </p:nvSpPr>
            <p:spPr/>
            <p:txBody>
              <a:bodyPr/>
              <a:lstStyle/>
              <a:p>
                <a:r>
                  <a:rPr lang="en-US" sz="1200" dirty="0"/>
                  <a:t>At </a:t>
                </a:r>
                <a:r>
                  <a:rPr lang="en-US" sz="1200" i="0">
                    <a:latin typeface="Cambria Math" panose="02040503050406030204" pitchFamily="18" charset="0"/>
                  </a:rPr>
                  <a:t>𝒪(Λ^(−</a:t>
                </a:r>
                <a:r>
                  <a:rPr lang="en-US" sz="1200" b="0" i="0">
                    <a:latin typeface="Cambria Math" panose="02040503050406030204" pitchFamily="18" charset="0"/>
                  </a:rPr>
                  <a:t>4)</a:t>
                </a:r>
                <a:r>
                  <a:rPr lang="en-US" sz="1200" i="0">
                    <a:latin typeface="Cambria Math" panose="02040503050406030204" pitchFamily="18" charset="0"/>
                  </a:rPr>
                  <a:t>)</a:t>
                </a:r>
                <a:r>
                  <a:rPr lang="en-US" sz="1200" dirty="0"/>
                  <a:t> we find that even including the quadratic contributions does not break the degeneracies between the different Wilson coefficients entering the effective combinations.</a:t>
                </a:r>
              </a:p>
              <a:p>
                <a:endParaRPr lang="en-US" sz="1200" dirty="0"/>
              </a:p>
              <a:p>
                <a:pPr algn="l"/>
                <a:endParaRPr lang="en-US" sz="1800" b="0" i="0" u="none" strike="noStrike" baseline="0" dirty="0">
                  <a:solidFill>
                    <a:srgbClr val="000000"/>
                  </a:solidFill>
                  <a:latin typeface="Aptos" panose="020B0004020202020204" pitchFamily="34" charset="0"/>
                </a:endParaRPr>
              </a:p>
              <a:p>
                <a:r>
                  <a:rPr lang="en-US" sz="1800" b="0" i="0" u="none" strike="noStrike" baseline="0" dirty="0">
                    <a:latin typeface="Aptos" panose="020B0004020202020204" pitchFamily="34" charset="0"/>
                  </a:rPr>
                  <a:t>For the analysis, we proceed to substitute the dimension-six WCs with their corresponding effective combinations in the quadratic terms and in the process neglect terms of </a:t>
                </a:r>
                <a:r>
                  <a:rPr lang="en-US" sz="1800" b="0" i="0" u="none" strike="noStrike" baseline="0" dirty="0">
                    <a:latin typeface="Cambria Math" panose="02040503050406030204" pitchFamily="18" charset="0"/>
                  </a:rPr>
                  <a:t>𝒪 Λ−6 </a:t>
                </a:r>
                <a:r>
                  <a:rPr lang="en-US" sz="1800" b="0" i="0" u="none" strike="noStrike" baseline="0" dirty="0">
                    <a:latin typeface="Aptos" panose="020B0004020202020204" pitchFamily="34" charset="0"/>
                  </a:rPr>
                  <a:t>. </a:t>
                </a:r>
              </a:p>
            </p:txBody>
          </p:sp>
        </mc:Fallback>
      </mc:AlternateContent>
      <p:sp>
        <p:nvSpPr>
          <p:cNvPr id="4" name="Slide Number Placeholder 3"/>
          <p:cNvSpPr>
            <a:spLocks noGrp="1"/>
          </p:cNvSpPr>
          <p:nvPr>
            <p:ph type="sldNum" sz="quarter" idx="5"/>
          </p:nvPr>
        </p:nvSpPr>
        <p:spPr/>
        <p:txBody>
          <a:bodyPr/>
          <a:lstStyle/>
          <a:p>
            <a:fld id="{E95081CC-6BE2-4618-92B1-61C33A401277}" type="slidenum">
              <a:rPr lang="en-US" smtClean="0"/>
              <a:t>17</a:t>
            </a:fld>
            <a:endParaRPr lang="en-US"/>
          </a:p>
        </p:txBody>
      </p:sp>
    </p:spTree>
    <p:extLst>
      <p:ext uri="{BB962C8B-B14F-4D97-AF65-F5344CB8AC3E}">
        <p14:creationId xmlns:p14="http://schemas.microsoft.com/office/powerpoint/2010/main" val="3893189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they also contribute to Electroweak precision observables</a:t>
            </a:r>
          </a:p>
          <a:p>
            <a:endParaRPr lang="en-US" dirty="0"/>
          </a:p>
          <a:p>
            <a:r>
              <a:rPr lang="en-US" dirty="0"/>
              <a:t>These are the final parameters for our analysis.</a:t>
            </a:r>
          </a:p>
        </p:txBody>
      </p:sp>
      <p:sp>
        <p:nvSpPr>
          <p:cNvPr id="4" name="Slide Number Placeholder 3"/>
          <p:cNvSpPr>
            <a:spLocks noGrp="1"/>
          </p:cNvSpPr>
          <p:nvPr>
            <p:ph type="sldNum" sz="quarter" idx="5"/>
          </p:nvPr>
        </p:nvSpPr>
        <p:spPr/>
        <p:txBody>
          <a:bodyPr/>
          <a:lstStyle/>
          <a:p>
            <a:fld id="{E95081CC-6BE2-4618-92B1-61C33A401277}" type="slidenum">
              <a:rPr lang="en-US" smtClean="0"/>
              <a:t>18</a:t>
            </a:fld>
            <a:endParaRPr lang="en-US"/>
          </a:p>
        </p:txBody>
      </p:sp>
    </p:spTree>
    <p:extLst>
      <p:ext uri="{BB962C8B-B14F-4D97-AF65-F5344CB8AC3E}">
        <p14:creationId xmlns:p14="http://schemas.microsoft.com/office/powerpoint/2010/main" val="14073225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address the dependence of the results on the order of the expansion</a:t>
            </a:r>
          </a:p>
        </p:txBody>
      </p:sp>
      <p:sp>
        <p:nvSpPr>
          <p:cNvPr id="4" name="Slide Number Placeholder 3"/>
          <p:cNvSpPr>
            <a:spLocks noGrp="1"/>
          </p:cNvSpPr>
          <p:nvPr>
            <p:ph type="sldNum" sz="quarter" idx="5"/>
          </p:nvPr>
        </p:nvSpPr>
        <p:spPr/>
        <p:txBody>
          <a:bodyPr/>
          <a:lstStyle/>
          <a:p>
            <a:fld id="{E95081CC-6BE2-4618-92B1-61C33A401277}" type="slidenum">
              <a:rPr lang="en-US" smtClean="0"/>
              <a:t>19</a:t>
            </a:fld>
            <a:endParaRPr lang="en-US"/>
          </a:p>
        </p:txBody>
      </p:sp>
    </p:spTree>
    <p:extLst>
      <p:ext uri="{BB962C8B-B14F-4D97-AF65-F5344CB8AC3E}">
        <p14:creationId xmlns:p14="http://schemas.microsoft.com/office/powerpoint/2010/main" val="3726948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baseline="0" dirty="0">
                <a:latin typeface="CMR10"/>
              </a:rPr>
              <a:t>where Λ is a characteristic energy scale of New Physics (NP) and </a:t>
            </a:r>
            <a:r>
              <a:rPr lang="en-US" sz="1800" b="0" i="0" u="none" strike="noStrike" baseline="0" dirty="0" err="1">
                <a:latin typeface="CMSY10"/>
              </a:rPr>
              <a:t>O</a:t>
            </a:r>
            <a:r>
              <a:rPr lang="en-US" sz="1800" b="0" i="0" u="none" strike="noStrike" baseline="0" dirty="0" err="1">
                <a:latin typeface="CMMI7"/>
              </a:rPr>
              <a:t>n,j</a:t>
            </a:r>
            <a:r>
              <a:rPr lang="en-US" sz="1800" b="0" i="0" u="none" strike="noStrike" baseline="0" dirty="0">
                <a:latin typeface="CMMI7"/>
              </a:rPr>
              <a:t> </a:t>
            </a:r>
            <a:r>
              <a:rPr lang="en-US" sz="1800" b="0" i="0" u="none" strike="noStrike" baseline="0" dirty="0">
                <a:latin typeface="CMR10"/>
              </a:rPr>
              <a:t>are higher dimension operators.</a:t>
            </a:r>
          </a:p>
          <a:p>
            <a:endParaRPr lang="en-US" sz="1800" b="0" i="0" u="none" strike="noStrike" baseline="0" dirty="0">
              <a:latin typeface="CMR10"/>
            </a:endParaRPr>
          </a:p>
          <a:p>
            <a:r>
              <a:rPr lang="en-US" sz="1800" b="0" i="0" u="none" strike="noStrike" baseline="0" dirty="0">
                <a:latin typeface="CMR10"/>
              </a:rPr>
              <a:t>In the most general scenario, the number of dimension eight operators are prohibitively large. It precludes a general analysis.</a:t>
            </a:r>
          </a:p>
          <a:p>
            <a:endParaRPr lang="en-US" sz="1800" b="0" i="0" u="none" strike="noStrike" baseline="0" dirty="0">
              <a:latin typeface="CMR10"/>
            </a:endParaRPr>
          </a:p>
          <a:p>
            <a:r>
              <a:rPr lang="en-US" sz="1800" b="0" i="0" u="none" strike="noStrike" baseline="0" dirty="0">
                <a:latin typeface="CMR10"/>
              </a:rPr>
              <a:t>In that case, identifying unique hypotheses that capture a sizable class of Beyond Standard Model theories while reducing the number of relevant operators becomes important. One such hypothesis is universality. </a:t>
            </a:r>
            <a:endParaRPr lang="en-US" dirty="0"/>
          </a:p>
        </p:txBody>
      </p:sp>
      <p:sp>
        <p:nvSpPr>
          <p:cNvPr id="4" name="Slide Number Placeholder 3"/>
          <p:cNvSpPr>
            <a:spLocks noGrp="1"/>
          </p:cNvSpPr>
          <p:nvPr>
            <p:ph type="sldNum" sz="quarter" idx="5"/>
          </p:nvPr>
        </p:nvSpPr>
        <p:spPr/>
        <p:txBody>
          <a:bodyPr/>
          <a:lstStyle/>
          <a:p>
            <a:fld id="{E95081CC-6BE2-4618-92B1-61C33A401277}" type="slidenum">
              <a:rPr lang="en-US" smtClean="0"/>
              <a:t>2</a:t>
            </a:fld>
            <a:endParaRPr lang="en-US"/>
          </a:p>
        </p:txBody>
      </p:sp>
    </p:spTree>
    <p:extLst>
      <p:ext uri="{BB962C8B-B14F-4D97-AF65-F5344CB8AC3E}">
        <p14:creationId xmlns:p14="http://schemas.microsoft.com/office/powerpoint/2010/main" val="34661743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a:t>
            </a:r>
            <a:r>
              <a:rPr lang="en-US" dirty="0" err="1"/>
              <a:t>rebinned</a:t>
            </a:r>
            <a:r>
              <a:rPr lang="en-US" dirty="0"/>
              <a:t> the data to have some minimum number of events in each bin. Where depending on the specific case, the distribution is either dependent on the invariant mass of the lepton pairs, the transverse mass of the lepton pairs in the charged current case, and rapidity.</a:t>
            </a:r>
          </a:p>
        </p:txBody>
      </p:sp>
      <p:sp>
        <p:nvSpPr>
          <p:cNvPr id="4" name="Slide Number Placeholder 3"/>
          <p:cNvSpPr>
            <a:spLocks noGrp="1"/>
          </p:cNvSpPr>
          <p:nvPr>
            <p:ph type="sldNum" sz="quarter" idx="5"/>
          </p:nvPr>
        </p:nvSpPr>
        <p:spPr/>
        <p:txBody>
          <a:bodyPr/>
          <a:lstStyle/>
          <a:p>
            <a:fld id="{E95081CC-6BE2-4618-92B1-61C33A401277}" type="slidenum">
              <a:rPr lang="en-US" smtClean="0"/>
              <a:t>20</a:t>
            </a:fld>
            <a:endParaRPr lang="en-US"/>
          </a:p>
        </p:txBody>
      </p:sp>
    </p:spTree>
    <p:extLst>
      <p:ext uri="{BB962C8B-B14F-4D97-AF65-F5344CB8AC3E}">
        <p14:creationId xmlns:p14="http://schemas.microsoft.com/office/powerpoint/2010/main" val="1097951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12 Z-pole observables are from LEP. 2 W-pole observables from review from PDG</a:t>
                </a: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t>
                </a:r>
                <a:r>
                  <a:rPr lang="en-US" sz="1200" i="0">
                    <a:latin typeface="Cambria Math" panose="02040503050406030204" pitchFamily="18" charset="0"/>
                  </a:rPr>
                  <a:t>\mathcal{O}(\Lambda^{-</a:t>
                </a:r>
                <a:r>
                  <a:rPr lang="en-US" sz="1200" b="0" i="0">
                    <a:latin typeface="Cambria Math" panose="02040503050406030204" pitchFamily="18" charset="0"/>
                  </a:rPr>
                  <a:t>4}</a:t>
                </a:r>
                <a:r>
                  <a:rPr lang="en-US" sz="1200" i="0">
                    <a:latin typeface="Cambria Math" panose="02040503050406030204" pitchFamily="18" charset="0"/>
                  </a:rPr>
                  <a:t>)</a:t>
                </a:r>
                <a:r>
                  <a:rPr lang="en-US" dirty="0"/>
                  <a:t> we find that even including the quadratic contributions does not break the degeneracies between the different Wilson coefficients entering the effective combinations.</a:t>
                </a:r>
              </a:p>
              <a:p>
                <a:endParaRPr lang="en-US" dirty="0"/>
              </a:p>
            </p:txBody>
          </p:sp>
        </mc:Fallback>
      </mc:AlternateContent>
      <p:sp>
        <p:nvSpPr>
          <p:cNvPr id="4" name="Slide Number Placeholder 3"/>
          <p:cNvSpPr>
            <a:spLocks noGrp="1"/>
          </p:cNvSpPr>
          <p:nvPr>
            <p:ph type="sldNum" sz="quarter" idx="5"/>
          </p:nvPr>
        </p:nvSpPr>
        <p:spPr/>
        <p:txBody>
          <a:bodyPr/>
          <a:lstStyle/>
          <a:p>
            <a:fld id="{E95081CC-6BE2-4618-92B1-61C33A401277}" type="slidenum">
              <a:rPr lang="en-US" smtClean="0"/>
              <a:t>21</a:t>
            </a:fld>
            <a:endParaRPr lang="en-US"/>
          </a:p>
        </p:txBody>
      </p:sp>
    </p:spTree>
    <p:extLst>
      <p:ext uri="{BB962C8B-B14F-4D97-AF65-F5344CB8AC3E}">
        <p14:creationId xmlns:p14="http://schemas.microsoft.com/office/powerpoint/2010/main" val="1091378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show the one-dimensional projections of delta chi-squared after marginalization over the other coefficients. On the table on the right we show the 95% Confidence intervals for different orders of expansion.</a:t>
            </a:r>
          </a:p>
          <a:p>
            <a:endParaRPr lang="en-US" dirty="0"/>
          </a:p>
          <a:p>
            <a:r>
              <a:rPr lang="en-US" dirty="0"/>
              <a:t>This is a consequence of cancellations between dimension-six and dimension-eight contributions which results into correlations.</a:t>
            </a:r>
          </a:p>
        </p:txBody>
      </p:sp>
      <p:sp>
        <p:nvSpPr>
          <p:cNvPr id="4" name="Slide Number Placeholder 3"/>
          <p:cNvSpPr>
            <a:spLocks noGrp="1"/>
          </p:cNvSpPr>
          <p:nvPr>
            <p:ph type="sldNum" sz="quarter" idx="5"/>
          </p:nvPr>
        </p:nvSpPr>
        <p:spPr/>
        <p:txBody>
          <a:bodyPr/>
          <a:lstStyle/>
          <a:p>
            <a:fld id="{E95081CC-6BE2-4618-92B1-61C33A401277}" type="slidenum">
              <a:rPr lang="en-US" smtClean="0"/>
              <a:t>22</a:t>
            </a:fld>
            <a:endParaRPr lang="en-US"/>
          </a:p>
        </p:txBody>
      </p:sp>
    </p:spTree>
    <p:extLst>
      <p:ext uri="{BB962C8B-B14F-4D97-AF65-F5344CB8AC3E}">
        <p14:creationId xmlns:p14="http://schemas.microsoft.com/office/powerpoint/2010/main" val="1133539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show the two-dimensional projections of delta chi-squared after marginalization over rest of the coefficients.</a:t>
            </a:r>
          </a:p>
        </p:txBody>
      </p:sp>
      <p:sp>
        <p:nvSpPr>
          <p:cNvPr id="4" name="Slide Number Placeholder 3"/>
          <p:cNvSpPr>
            <a:spLocks noGrp="1"/>
          </p:cNvSpPr>
          <p:nvPr>
            <p:ph type="sldNum" sz="quarter" idx="5"/>
          </p:nvPr>
        </p:nvSpPr>
        <p:spPr/>
        <p:txBody>
          <a:bodyPr/>
          <a:lstStyle/>
          <a:p>
            <a:fld id="{E95081CC-6BE2-4618-92B1-61C33A401277}" type="slidenum">
              <a:rPr lang="en-US" smtClean="0"/>
              <a:t>23</a:t>
            </a:fld>
            <a:endParaRPr lang="en-US"/>
          </a:p>
        </p:txBody>
      </p:sp>
    </p:spTree>
    <p:extLst>
      <p:ext uri="{BB962C8B-B14F-4D97-AF65-F5344CB8AC3E}">
        <p14:creationId xmlns:p14="http://schemas.microsoft.com/office/powerpoint/2010/main" val="935711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Allowing one to express the EFT exclusively in terms of bosonic operators. </a:t>
            </a:r>
          </a:p>
          <a:p>
            <a:endParaRPr lang="en-US" dirty="0"/>
          </a:p>
          <a:p>
            <a:r>
              <a:rPr lang="en-US" dirty="0"/>
              <a:t>And the basis was presented in the work by Wells and Zhang.</a:t>
            </a:r>
          </a:p>
        </p:txBody>
      </p:sp>
      <p:sp>
        <p:nvSpPr>
          <p:cNvPr id="4" name="Slide Number Placeholder 3"/>
          <p:cNvSpPr>
            <a:spLocks noGrp="1"/>
          </p:cNvSpPr>
          <p:nvPr>
            <p:ph type="sldNum" sz="quarter" idx="5"/>
          </p:nvPr>
        </p:nvSpPr>
        <p:spPr/>
        <p:txBody>
          <a:bodyPr/>
          <a:lstStyle/>
          <a:p>
            <a:fld id="{E95081CC-6BE2-4618-92B1-61C33A401277}" type="slidenum">
              <a:rPr lang="en-US" smtClean="0"/>
              <a:t>3</a:t>
            </a:fld>
            <a:endParaRPr lang="en-US"/>
          </a:p>
        </p:txBody>
      </p:sp>
    </p:spTree>
    <p:extLst>
      <p:ext uri="{BB962C8B-B14F-4D97-AF65-F5344CB8AC3E}">
        <p14:creationId xmlns:p14="http://schemas.microsoft.com/office/powerpoint/2010/main" val="3312186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CMR10"/>
              </a:rPr>
              <a:t>evaluating the SM contributions, the interference</a:t>
            </a:r>
          </a:p>
          <a:p>
            <a:pPr algn="l"/>
            <a:r>
              <a:rPr lang="en-US" sz="1800" b="0" i="0" u="none" strike="noStrike" baseline="0" dirty="0">
                <a:latin typeface="CMR10"/>
              </a:rPr>
              <a:t>between the 1</a:t>
            </a:r>
            <a:r>
              <a:rPr lang="en-US" sz="1800" b="0" i="0" u="none" strike="noStrike" baseline="0" dirty="0">
                <a:latin typeface="CMMI10"/>
              </a:rPr>
              <a:t>/</a:t>
            </a:r>
            <a:r>
              <a:rPr lang="en-US" sz="1800" b="0" i="0" u="none" strike="noStrike" baseline="0" dirty="0">
                <a:latin typeface="CMR10"/>
              </a:rPr>
              <a:t>Λ</a:t>
            </a:r>
            <a:r>
              <a:rPr lang="en-US" sz="1800" b="0" i="0" u="none" strike="noStrike" baseline="0" dirty="0">
                <a:latin typeface="CMR7"/>
              </a:rPr>
              <a:t>2 </a:t>
            </a:r>
            <a:r>
              <a:rPr lang="en-US" sz="1800" b="0" i="0" u="none" strike="noStrike" baseline="0" dirty="0">
                <a:latin typeface="CMR10"/>
              </a:rPr>
              <a:t>amplitude (</a:t>
            </a:r>
            <a:r>
              <a:rPr lang="en-US" sz="1800" b="0" i="0" u="none" strike="noStrike" baseline="0" dirty="0">
                <a:latin typeface="CMSY10"/>
              </a:rPr>
              <a:t>M</a:t>
            </a:r>
            <a:r>
              <a:rPr lang="en-US" sz="1800" b="0" i="0" u="none" strike="noStrike" baseline="0" dirty="0">
                <a:latin typeface="CMR7"/>
              </a:rPr>
              <a:t>(6)</a:t>
            </a:r>
            <a:r>
              <a:rPr lang="en-US" sz="1800" b="0" i="0" u="none" strike="noStrike" baseline="0" dirty="0">
                <a:latin typeface="CMR10"/>
              </a:rPr>
              <a:t>) with the SM amplitude, the square of the dimension-six amplitude, as</a:t>
            </a:r>
          </a:p>
          <a:p>
            <a:pPr algn="l"/>
            <a:r>
              <a:rPr lang="en-US" sz="1800" b="0" i="0" u="none" strike="noStrike" baseline="0" dirty="0">
                <a:latin typeface="CMR10"/>
              </a:rPr>
              <a:t>well as the interference of the 1</a:t>
            </a:r>
            <a:r>
              <a:rPr lang="en-US" sz="1800" b="0" i="0" u="none" strike="noStrike" baseline="0" dirty="0">
                <a:latin typeface="CMMI10"/>
              </a:rPr>
              <a:t>/</a:t>
            </a:r>
            <a:r>
              <a:rPr lang="en-US" sz="1800" b="0" i="0" u="none" strike="noStrike" baseline="0" dirty="0">
                <a:latin typeface="CMR10"/>
              </a:rPr>
              <a:t>Λ</a:t>
            </a:r>
            <a:r>
              <a:rPr lang="en-US" sz="1800" b="0" i="0" u="none" strike="noStrike" baseline="0" dirty="0">
                <a:latin typeface="CMR7"/>
              </a:rPr>
              <a:t>4 </a:t>
            </a:r>
            <a:r>
              <a:rPr lang="en-US" sz="1800" b="0" i="0" u="none" strike="noStrike" baseline="0" dirty="0">
                <a:latin typeface="CMR10"/>
              </a:rPr>
              <a:t>amplitude with the SM.</a:t>
            </a:r>
          </a:p>
          <a:p>
            <a:pPr algn="l"/>
            <a:endParaRPr lang="en-US" sz="1800" b="0" i="0" u="none" strike="noStrike" baseline="0" dirty="0">
              <a:latin typeface="CMR10"/>
            </a:endParaRPr>
          </a:p>
          <a:p>
            <a:pPr algn="l"/>
            <a:r>
              <a:rPr lang="en-US" sz="1800" b="0" i="0" u="none" strike="noStrike" baseline="0" dirty="0">
                <a:latin typeface="CMSY10"/>
              </a:rPr>
              <a:t>M</a:t>
            </a:r>
            <a:r>
              <a:rPr lang="en-US" sz="1800" b="0" i="0" u="none" strike="noStrike" baseline="0" dirty="0">
                <a:latin typeface="CMR7"/>
              </a:rPr>
              <a:t>(8) </a:t>
            </a:r>
            <a:r>
              <a:rPr lang="en-US" sz="1800" b="0" i="0" u="none" strike="noStrike" baseline="0" dirty="0">
                <a:latin typeface="CMR10"/>
              </a:rPr>
              <a:t>includes amplitudes with one dimension-eight operator coefficient while </a:t>
            </a:r>
            <a:r>
              <a:rPr lang="en-US" sz="1800" b="0" i="0" u="none" strike="noStrike" baseline="0" dirty="0">
                <a:latin typeface="CMSY10"/>
              </a:rPr>
              <a:t>M</a:t>
            </a:r>
            <a:r>
              <a:rPr lang="en-US" sz="1800" b="0" i="0" u="none" strike="noStrike" baseline="0" dirty="0">
                <a:latin typeface="CMR7"/>
              </a:rPr>
              <a:t>(6</a:t>
            </a:r>
            <a:r>
              <a:rPr lang="en-US" sz="1800" b="0" i="0" u="none" strike="noStrike" baseline="0" dirty="0">
                <a:latin typeface="CMMI7"/>
              </a:rPr>
              <a:t>,</a:t>
            </a:r>
            <a:r>
              <a:rPr lang="en-US" sz="1800" b="0" i="0" u="none" strike="noStrike" baseline="0" dirty="0">
                <a:latin typeface="CMR7"/>
              </a:rPr>
              <a:t>2) </a:t>
            </a:r>
            <a:r>
              <a:rPr lang="en-US" sz="1800" b="0" i="0" u="none" strike="noStrike" baseline="0" dirty="0">
                <a:latin typeface="CMR10"/>
              </a:rPr>
              <a:t>includes the contribution of the</a:t>
            </a:r>
          </a:p>
          <a:p>
            <a:pPr algn="l"/>
            <a:r>
              <a:rPr lang="en-US" sz="1800" b="0" i="0" u="none" strike="noStrike" baseline="0" dirty="0">
                <a:latin typeface="CMR10"/>
              </a:rPr>
              <a:t>insertion of two dimension-six Wilson coefficients in the amplitude.</a:t>
            </a:r>
            <a:endParaRPr lang="en-US" dirty="0"/>
          </a:p>
        </p:txBody>
      </p:sp>
      <p:sp>
        <p:nvSpPr>
          <p:cNvPr id="4" name="Slide Number Placeholder 3"/>
          <p:cNvSpPr>
            <a:spLocks noGrp="1"/>
          </p:cNvSpPr>
          <p:nvPr>
            <p:ph type="sldNum" sz="quarter" idx="5"/>
          </p:nvPr>
        </p:nvSpPr>
        <p:spPr/>
        <p:txBody>
          <a:bodyPr/>
          <a:lstStyle/>
          <a:p>
            <a:fld id="{E95081CC-6BE2-4618-92B1-61C33A401277}" type="slidenum">
              <a:rPr lang="en-US" smtClean="0"/>
              <a:t>4</a:t>
            </a:fld>
            <a:endParaRPr lang="en-US"/>
          </a:p>
        </p:txBody>
      </p:sp>
    </p:spTree>
    <p:extLst>
      <p:ext uri="{BB962C8B-B14F-4D97-AF65-F5344CB8AC3E}">
        <p14:creationId xmlns:p14="http://schemas.microsoft.com/office/powerpoint/2010/main" val="1178318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observables that we consider are Drell Yan where we include both the Neutral current and Charged current processes. In SMEFT, the higher dimension operators also introduce 4 fermion contact terms. We also include Electroweak precision where we include Z-pole and W-pole observables.</a:t>
            </a:r>
          </a:p>
        </p:txBody>
      </p:sp>
      <p:sp>
        <p:nvSpPr>
          <p:cNvPr id="4" name="Slide Number Placeholder 3"/>
          <p:cNvSpPr>
            <a:spLocks noGrp="1"/>
          </p:cNvSpPr>
          <p:nvPr>
            <p:ph type="sldNum" sz="quarter" idx="5"/>
          </p:nvPr>
        </p:nvSpPr>
        <p:spPr/>
        <p:txBody>
          <a:bodyPr/>
          <a:lstStyle/>
          <a:p>
            <a:fld id="{E95081CC-6BE2-4618-92B1-61C33A401277}" type="slidenum">
              <a:rPr lang="en-US" smtClean="0"/>
              <a:t>5</a:t>
            </a:fld>
            <a:endParaRPr lang="en-US"/>
          </a:p>
        </p:txBody>
      </p:sp>
    </p:spTree>
    <p:extLst>
      <p:ext uri="{BB962C8B-B14F-4D97-AF65-F5344CB8AC3E}">
        <p14:creationId xmlns:p14="http://schemas.microsoft.com/office/powerpoint/2010/main" val="23218790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4 operators at the top are the same for both the basis, just to clarify we call the Wilson coefficients of the bosonic basis as </a:t>
            </a:r>
            <a:r>
              <a:rPr lang="en-US" dirty="0" err="1"/>
              <a:t>b_i</a:t>
            </a:r>
            <a:r>
              <a:rPr lang="en-US" dirty="0"/>
              <a:t>. </a:t>
            </a:r>
          </a:p>
        </p:txBody>
      </p:sp>
      <p:sp>
        <p:nvSpPr>
          <p:cNvPr id="4" name="Slide Number Placeholder 3"/>
          <p:cNvSpPr>
            <a:spLocks noGrp="1"/>
          </p:cNvSpPr>
          <p:nvPr>
            <p:ph type="sldNum" sz="quarter" idx="5"/>
          </p:nvPr>
        </p:nvSpPr>
        <p:spPr/>
        <p:txBody>
          <a:bodyPr/>
          <a:lstStyle/>
          <a:p>
            <a:fld id="{E95081CC-6BE2-4618-92B1-61C33A401277}" type="slidenum">
              <a:rPr lang="en-US" smtClean="0"/>
              <a:t>6</a:t>
            </a:fld>
            <a:endParaRPr lang="en-US"/>
          </a:p>
        </p:txBody>
      </p:sp>
    </p:spTree>
    <p:extLst>
      <p:ext uri="{BB962C8B-B14F-4D97-AF65-F5344CB8AC3E}">
        <p14:creationId xmlns:p14="http://schemas.microsoft.com/office/powerpoint/2010/main" val="219063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hand side we show the bosonic basis. Here there are total 11 bosonic operators, 8 out of which contain operators involving higher derivatives, and they can be traded with operators involving fermions to go to the rotated basis. In the rotated basis, we find 10 fermionic operators that contribute to the processes.</a:t>
            </a:r>
          </a:p>
          <a:p>
            <a:endParaRPr lang="en-US" dirty="0"/>
          </a:p>
          <a:p>
            <a:r>
              <a:rPr lang="en-US" dirty="0"/>
              <a:t>We find two universality relations between the Wilson coefficients of the rotated basis from the equations of motion</a:t>
            </a:r>
          </a:p>
        </p:txBody>
      </p:sp>
      <p:sp>
        <p:nvSpPr>
          <p:cNvPr id="4" name="Slide Number Placeholder 3"/>
          <p:cNvSpPr>
            <a:spLocks noGrp="1"/>
          </p:cNvSpPr>
          <p:nvPr>
            <p:ph type="sldNum" sz="quarter" idx="5"/>
          </p:nvPr>
        </p:nvSpPr>
        <p:spPr/>
        <p:txBody>
          <a:bodyPr/>
          <a:lstStyle/>
          <a:p>
            <a:fld id="{E95081CC-6BE2-4618-92B1-61C33A401277}" type="slidenum">
              <a:rPr lang="en-US" smtClean="0"/>
              <a:t>7</a:t>
            </a:fld>
            <a:endParaRPr lang="en-US"/>
          </a:p>
        </p:txBody>
      </p:sp>
    </p:spTree>
    <p:extLst>
      <p:ext uri="{BB962C8B-B14F-4D97-AF65-F5344CB8AC3E}">
        <p14:creationId xmlns:p14="http://schemas.microsoft.com/office/powerpoint/2010/main" val="2982396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dirty="0"/>
                  <a:t>To consistently include the new effects into realistic simulations of the experimental observables up to order </a:t>
                </a:r>
                <a14:m>
                  <m:oMath xmlns:m="http://schemas.openxmlformats.org/officeDocument/2006/math">
                    <m:r>
                      <a:rPr lang="en-US" sz="1200" i="1">
                        <a:latin typeface="Cambria Math" panose="02040503050406030204" pitchFamily="18" charset="0"/>
                      </a:rPr>
                      <m:t>𝒪</m:t>
                    </m:r>
                    <m:r>
                      <a:rPr lang="en-US" sz="1200" i="1">
                        <a:latin typeface="Cambria Math" panose="02040503050406030204" pitchFamily="18" charset="0"/>
                      </a:rPr>
                      <m:t>(</m:t>
                    </m:r>
                    <m:sSup>
                      <m:sSupPr>
                        <m:ctrlPr>
                          <a:rPr lang="en-US" sz="1200" i="1">
                            <a:latin typeface="Cambria Math" panose="02040503050406030204" pitchFamily="18" charset="0"/>
                          </a:rPr>
                        </m:ctrlPr>
                      </m:sSupPr>
                      <m:e>
                        <m:r>
                          <m:rPr>
                            <m:sty m:val="p"/>
                          </m:rPr>
                          <a:rPr lang="en-US" sz="1200">
                            <a:latin typeface="Cambria Math" panose="02040503050406030204" pitchFamily="18" charset="0"/>
                          </a:rPr>
                          <m:t>Λ</m:t>
                        </m:r>
                      </m:e>
                      <m:sup>
                        <m:r>
                          <a:rPr lang="en-US" sz="1200" i="1">
                            <a:latin typeface="Cambria Math" panose="02040503050406030204" pitchFamily="18" charset="0"/>
                          </a:rPr>
                          <m:t>−4</m:t>
                        </m:r>
                      </m:sup>
                    </m:sSup>
                    <m:r>
                      <a:rPr lang="en-US" sz="1200" i="1">
                        <a:latin typeface="Cambria Math" panose="02040503050406030204" pitchFamily="18" charset="0"/>
                      </a:rPr>
                      <m:t>)</m:t>
                    </m:r>
                  </m:oMath>
                </a14:m>
                <a:r>
                  <a:rPr lang="en-US" sz="1200" dirty="0"/>
                  <a:t> .</a:t>
                </a:r>
              </a:p>
              <a:p>
                <a:endParaRPr lang="en-US" sz="1200" dirty="0"/>
              </a:p>
              <a:p>
                <a:r>
                  <a:rPr lang="en-US" dirty="0"/>
                  <a:t>I </a:t>
                </a:r>
                <a:r>
                  <a:rPr lang="en-US"/>
                  <a:t>will also talk </a:t>
                </a:r>
                <a:r>
                  <a:rPr lang="en-US" dirty="0"/>
                  <a:t>about how to compute those corrections in the bosonic basis using the Oblique parameters as well, just for the sake of completeness</a:t>
                </a:r>
              </a:p>
            </p:txBody>
          </p:sp>
        </mc:Choice>
        <mc:Fallback xmlns="">
          <p:sp>
            <p:nvSpPr>
              <p:cNvPr id="3" name="Notes Placeholder 2"/>
              <p:cNvSpPr>
                <a:spLocks noGrp="1"/>
              </p:cNvSpPr>
              <p:nvPr>
                <p:ph type="body" idx="1"/>
              </p:nvPr>
            </p:nvSpPr>
            <p:spPr/>
            <p:txBody>
              <a:bodyPr/>
              <a:lstStyle/>
              <a:p>
                <a:r>
                  <a:rPr lang="en-US" sz="1200" dirty="0"/>
                  <a:t>To consistently include the new effects into realistic simulations of the experimental observables up to order </a:t>
                </a:r>
                <a:r>
                  <a:rPr lang="en-US" sz="1200" i="0">
                    <a:latin typeface="Cambria Math" panose="02040503050406030204" pitchFamily="18" charset="0"/>
                  </a:rPr>
                  <a:t>𝒪(Λ^(−4))</a:t>
                </a:r>
                <a:r>
                  <a:rPr lang="en-US" sz="1200" dirty="0"/>
                  <a:t> .</a:t>
                </a:r>
              </a:p>
              <a:p>
                <a:endParaRPr lang="en-US" sz="1200" dirty="0"/>
              </a:p>
              <a:p>
                <a:r>
                  <a:rPr lang="en-US" dirty="0"/>
                  <a:t>I </a:t>
                </a:r>
                <a:r>
                  <a:rPr lang="en-US"/>
                  <a:t>will also talk </a:t>
                </a:r>
                <a:r>
                  <a:rPr lang="en-US" dirty="0"/>
                  <a:t>about how to compute those corrections in the bosonic basis using the Oblique parameters as well, just for the sake of completeness</a:t>
                </a:r>
              </a:p>
            </p:txBody>
          </p:sp>
        </mc:Fallback>
      </mc:AlternateContent>
      <p:sp>
        <p:nvSpPr>
          <p:cNvPr id="4" name="Slide Number Placeholder 3"/>
          <p:cNvSpPr>
            <a:spLocks noGrp="1"/>
          </p:cNvSpPr>
          <p:nvPr>
            <p:ph type="sldNum" sz="quarter" idx="5"/>
          </p:nvPr>
        </p:nvSpPr>
        <p:spPr/>
        <p:txBody>
          <a:bodyPr/>
          <a:lstStyle/>
          <a:p>
            <a:fld id="{E95081CC-6BE2-4618-92B1-61C33A401277}" type="slidenum">
              <a:rPr lang="en-US" smtClean="0"/>
              <a:t>8</a:t>
            </a:fld>
            <a:endParaRPr lang="en-US"/>
          </a:p>
        </p:txBody>
      </p:sp>
    </p:spTree>
    <p:extLst>
      <p:ext uri="{BB962C8B-B14F-4D97-AF65-F5344CB8AC3E}">
        <p14:creationId xmlns:p14="http://schemas.microsoft.com/office/powerpoint/2010/main" val="1960229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2FBE8D-8E5C-B073-FBC6-C8B8D9621A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E1C198-63BF-A594-CB55-436B49AFE8DF}"/>
              </a:ext>
            </a:extLst>
          </p:cNvPr>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a:extLst>
                  <a:ext uri="{FF2B5EF4-FFF2-40B4-BE49-F238E27FC236}">
                    <a16:creationId xmlns:a16="http://schemas.microsoft.com/office/drawing/2014/main" id="{7E9860ED-6554-41A7-91DD-B431A71A9981}"/>
                  </a:ext>
                </a:extLst>
              </p:cNvPr>
              <p:cNvSpPr>
                <a:spLocks noGrp="1"/>
              </p:cNvSpPr>
              <p:nvPr>
                <p:ph type="body" idx="1"/>
              </p:nvPr>
            </p:nvSpPr>
            <p:spPr/>
            <p:txBody>
              <a:bodyPr/>
              <a:lstStyle/>
              <a:p>
                <a:pPr marL="0" indent="0">
                  <a:buFont typeface="Arial" panose="020B0604020202020204" pitchFamily="34" charset="0"/>
                  <a:buNone/>
                </a:pPr>
                <a:r>
                  <a:rPr lang="en-US" sz="1200" dirty="0"/>
                  <a:t>After finite renormalization of the SM inputs and accounting for the direct contributions from the fermionic dimension-eight operators containing two fermion fields, we parametrize the Z and W couplings</a:t>
                </a:r>
              </a:p>
              <a:p>
                <a:r>
                  <a:rPr lang="en-US" dirty="0"/>
                  <a:t>Hats show that they are directly computed from the input parameters.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a:t>
                </a:r>
                <a14:m>
                  <m:oMath xmlns:m="http://schemas.openxmlformats.org/officeDocument/2006/math">
                    <m:r>
                      <m:rPr>
                        <m:sty m:val="p"/>
                      </m:rPr>
                      <a:rPr lang="en-US" sz="1200" b="0" i="0" smtClean="0">
                        <a:latin typeface="Cambria Math" panose="02040503050406030204" pitchFamily="18" charset="0"/>
                      </a:rPr>
                      <m:t>Δ</m:t>
                    </m:r>
                    <m:sSub>
                      <m:sSubPr>
                        <m:ctrlPr>
                          <a:rPr lang="en-US" sz="1200" b="0" i="1" smtClean="0">
                            <a:latin typeface="Cambria Math" panose="02040503050406030204" pitchFamily="18" charset="0"/>
                          </a:rPr>
                        </m:ctrlPr>
                      </m:sSubPr>
                      <m:e>
                        <m:bar>
                          <m:barPr>
                            <m:pos m:val="top"/>
                            <m:ctrlPr>
                              <a:rPr lang="en-US" sz="1200" i="1">
                                <a:latin typeface="Cambria Math" panose="02040503050406030204" pitchFamily="18" charset="0"/>
                              </a:rPr>
                            </m:ctrlPr>
                          </m:barPr>
                          <m:e>
                            <m:r>
                              <a:rPr lang="en-US" sz="1200" i="1">
                                <a:latin typeface="Cambria Math" panose="02040503050406030204" pitchFamily="18" charset="0"/>
                              </a:rPr>
                              <m:t>𝑔</m:t>
                            </m:r>
                          </m:e>
                        </m:bar>
                      </m:e>
                      <m:sub>
                        <m:r>
                          <a:rPr lang="en-US" sz="1200" b="0" i="1" smtClean="0">
                            <a:latin typeface="Cambria Math" panose="02040503050406030204" pitchFamily="18" charset="0"/>
                          </a:rPr>
                          <m:t>1,2,</m:t>
                        </m:r>
                        <m:r>
                          <a:rPr lang="en-US" sz="1200" b="0" i="1" smtClean="0">
                            <a:latin typeface="Cambria Math" panose="02040503050406030204" pitchFamily="18" charset="0"/>
                          </a:rPr>
                          <m:t>𝑊</m:t>
                        </m:r>
                      </m:sub>
                    </m:sSub>
                  </m:oMath>
                </a14:m>
                <a:r>
                  <a:rPr lang="en-US" sz="1200" dirty="0"/>
                  <a:t> pieces contain corrections that are dimension-six at leading order in terms of these effective combinations</a:t>
                </a:r>
              </a:p>
              <a:p>
                <a:endParaRPr lang="en-US" dirty="0"/>
              </a:p>
            </p:txBody>
          </p:sp>
        </mc:Choice>
        <mc:Fallback xmlns="">
          <p:sp>
            <p:nvSpPr>
              <p:cNvPr id="3" name="Notes Placeholder 2">
                <a:extLst>
                  <a:ext uri="{FF2B5EF4-FFF2-40B4-BE49-F238E27FC236}">
                    <a16:creationId xmlns:a16="http://schemas.microsoft.com/office/drawing/2014/main" id="{7E9860ED-6554-41A7-91DD-B431A71A9981}"/>
                  </a:ext>
                </a:extLst>
              </p:cNvPr>
              <p:cNvSpPr>
                <a:spLocks noGrp="1"/>
              </p:cNvSpPr>
              <p:nvPr>
                <p:ph type="body" idx="1"/>
              </p:nvPr>
            </p:nvSpPr>
            <p:spPr/>
            <p:txBody>
              <a:bodyPr/>
              <a:lstStyle/>
              <a:p>
                <a:pPr marL="0" indent="0">
                  <a:buFont typeface="Arial" panose="020B0604020202020204" pitchFamily="34" charset="0"/>
                  <a:buNone/>
                </a:pPr>
                <a:r>
                  <a:rPr lang="en-US" sz="1200" dirty="0"/>
                  <a:t>After finite renormalization of the SM inputs and accounting for the direct contributions from the fermionic dimension-eight operators containing two fermion fields, we parametrize the Z and W couplings</a:t>
                </a:r>
              </a:p>
              <a:p>
                <a:r>
                  <a:rPr lang="en-US" dirty="0"/>
                  <a:t>Hats show that they are directly computed from the input parameters.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a:t>
                </a:r>
                <a:r>
                  <a:rPr lang="en-US" sz="1200" b="0" i="0">
                    <a:latin typeface="Cambria Math" panose="02040503050406030204" pitchFamily="18" charset="0"/>
                  </a:rPr>
                  <a:t>Δ</a:t>
                </a:r>
                <a:r>
                  <a:rPr lang="en-US" sz="1200" i="0">
                    <a:latin typeface="Cambria Math" panose="02040503050406030204" pitchFamily="18" charset="0"/>
                  </a:rPr>
                  <a:t>¯𝑔</a:t>
                </a:r>
                <a:r>
                  <a:rPr lang="en-US" sz="1200" b="0" i="0">
                    <a:latin typeface="Cambria Math" panose="02040503050406030204" pitchFamily="18" charset="0"/>
                  </a:rPr>
                  <a:t>_(1,2,𝑊)</a:t>
                </a:r>
                <a:r>
                  <a:rPr lang="en-US" sz="1200" dirty="0"/>
                  <a:t> pieces contain corrections that are dimension-six at leading order with additional overall renormalization contributions from operators </a:t>
                </a:r>
                <a:r>
                  <a:rPr lang="en-US" sz="1200" b="0" i="0">
                    <a:latin typeface="Cambria Math" panose="02040503050406030204" pitchFamily="18" charset="0"/>
                  </a:rPr>
                  <a:t>𝑄_𝑊𝑊</a:t>
                </a:r>
                <a:r>
                  <a:rPr lang="en-US" sz="1200" dirty="0"/>
                  <a:t> and  </a:t>
                </a:r>
                <a:r>
                  <a:rPr lang="en-US" sz="1200" i="0">
                    <a:latin typeface="Cambria Math" panose="02040503050406030204" pitchFamily="18" charset="0"/>
                  </a:rPr>
                  <a:t>𝑄_</a:t>
                </a:r>
                <a:r>
                  <a:rPr lang="en-US" sz="1200" b="0" i="0">
                    <a:latin typeface="Cambria Math" panose="02040503050406030204" pitchFamily="18" charset="0"/>
                  </a:rPr>
                  <a:t>𝐵𝐵</a:t>
                </a:r>
                <a:r>
                  <a:rPr lang="en-US" sz="1200" dirty="0"/>
                  <a:t>, as well as dimension-eight operators that are only resolvable with Higgs observables</a:t>
                </a:r>
              </a:p>
              <a:p>
                <a:endParaRPr lang="en-US" dirty="0"/>
              </a:p>
            </p:txBody>
          </p:sp>
        </mc:Fallback>
      </mc:AlternateContent>
      <p:sp>
        <p:nvSpPr>
          <p:cNvPr id="4" name="Slide Number Placeholder 3">
            <a:extLst>
              <a:ext uri="{FF2B5EF4-FFF2-40B4-BE49-F238E27FC236}">
                <a16:creationId xmlns:a16="http://schemas.microsoft.com/office/drawing/2014/main" id="{4BF49B74-00B6-DE5B-43DF-8C6D419F6C17}"/>
              </a:ext>
            </a:extLst>
          </p:cNvPr>
          <p:cNvSpPr>
            <a:spLocks noGrp="1"/>
          </p:cNvSpPr>
          <p:nvPr>
            <p:ph type="sldNum" sz="quarter" idx="5"/>
          </p:nvPr>
        </p:nvSpPr>
        <p:spPr/>
        <p:txBody>
          <a:bodyPr/>
          <a:lstStyle/>
          <a:p>
            <a:fld id="{E95081CC-6BE2-4618-92B1-61C33A401277}" type="slidenum">
              <a:rPr lang="en-US" smtClean="0"/>
              <a:t>9</a:t>
            </a:fld>
            <a:endParaRPr lang="en-US"/>
          </a:p>
        </p:txBody>
      </p:sp>
    </p:spTree>
    <p:extLst>
      <p:ext uri="{BB962C8B-B14F-4D97-AF65-F5344CB8AC3E}">
        <p14:creationId xmlns:p14="http://schemas.microsoft.com/office/powerpoint/2010/main" val="1186609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A05E0-39A0-308E-A6BC-BCE543EE288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23D72D-800F-4CB6-5B51-B83884DFA7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1D0E19-CBE0-75C5-B85B-5D977D90026E}"/>
              </a:ext>
            </a:extLst>
          </p:cNvPr>
          <p:cNvSpPr>
            <a:spLocks noGrp="1"/>
          </p:cNvSpPr>
          <p:nvPr>
            <p:ph type="dt" sz="half" idx="10"/>
          </p:nvPr>
        </p:nvSpPr>
        <p:spPr/>
        <p:txBody>
          <a:bodyPr/>
          <a:lstStyle/>
          <a:p>
            <a:fld id="{26A7531B-D131-4DF2-ACBB-4A743340C814}" type="datetime1">
              <a:rPr lang="en-US" smtClean="0"/>
              <a:t>4/28/2025</a:t>
            </a:fld>
            <a:endParaRPr lang="en-US"/>
          </a:p>
        </p:txBody>
      </p:sp>
      <p:sp>
        <p:nvSpPr>
          <p:cNvPr id="5" name="Footer Placeholder 4">
            <a:extLst>
              <a:ext uri="{FF2B5EF4-FFF2-40B4-BE49-F238E27FC236}">
                <a16:creationId xmlns:a16="http://schemas.microsoft.com/office/drawing/2014/main" id="{69FE18BB-B437-23E5-CC5C-7B560CEF69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E18114-7BE1-B54D-D9D6-AA8328FD0431}"/>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312447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ACD7C-591D-07E1-9E49-F9742D3FE9C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45ED2BE-BEB2-80AB-060A-08CF02EB3F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8166A8-A6E8-E232-AA86-81DC44E0277F}"/>
              </a:ext>
            </a:extLst>
          </p:cNvPr>
          <p:cNvSpPr>
            <a:spLocks noGrp="1"/>
          </p:cNvSpPr>
          <p:nvPr>
            <p:ph type="dt" sz="half" idx="10"/>
          </p:nvPr>
        </p:nvSpPr>
        <p:spPr/>
        <p:txBody>
          <a:bodyPr/>
          <a:lstStyle/>
          <a:p>
            <a:fld id="{4FD753F8-F412-47F5-8A0E-2FB18DF45CA4}" type="datetime1">
              <a:rPr lang="en-US" smtClean="0"/>
              <a:t>4/28/2025</a:t>
            </a:fld>
            <a:endParaRPr lang="en-US"/>
          </a:p>
        </p:txBody>
      </p:sp>
      <p:sp>
        <p:nvSpPr>
          <p:cNvPr id="5" name="Footer Placeholder 4">
            <a:extLst>
              <a:ext uri="{FF2B5EF4-FFF2-40B4-BE49-F238E27FC236}">
                <a16:creationId xmlns:a16="http://schemas.microsoft.com/office/drawing/2014/main" id="{C8A77A73-8B36-6E40-C116-BE079BFE1B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403DC2-7C52-D7B9-3970-5D416B8CC99C}"/>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3172293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BA592F-C2A2-530C-9A75-5116C252F89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6E84604-DE02-E5E2-3E99-01F5AE9CDBE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0851F0-9270-5A6A-8015-A8FD6884828B}"/>
              </a:ext>
            </a:extLst>
          </p:cNvPr>
          <p:cNvSpPr>
            <a:spLocks noGrp="1"/>
          </p:cNvSpPr>
          <p:nvPr>
            <p:ph type="dt" sz="half" idx="10"/>
          </p:nvPr>
        </p:nvSpPr>
        <p:spPr/>
        <p:txBody>
          <a:bodyPr/>
          <a:lstStyle/>
          <a:p>
            <a:fld id="{ADF1E10D-5FCD-4612-B30D-F24C85ECED63}" type="datetime1">
              <a:rPr lang="en-US" smtClean="0"/>
              <a:t>4/28/2025</a:t>
            </a:fld>
            <a:endParaRPr lang="en-US"/>
          </a:p>
        </p:txBody>
      </p:sp>
      <p:sp>
        <p:nvSpPr>
          <p:cNvPr id="5" name="Footer Placeholder 4">
            <a:extLst>
              <a:ext uri="{FF2B5EF4-FFF2-40B4-BE49-F238E27FC236}">
                <a16:creationId xmlns:a16="http://schemas.microsoft.com/office/drawing/2014/main" id="{74BE29C8-2B74-D56A-FD84-81575DA6D5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80747A-DF68-E20E-01C9-E223F01AA6CA}"/>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3945831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164EC-C5AD-548A-8594-ECA4DBC74C47}"/>
              </a:ext>
            </a:extLst>
          </p:cNvPr>
          <p:cNvSpPr>
            <a:spLocks noGrp="1"/>
          </p:cNvSpPr>
          <p:nvPr>
            <p:ph type="title"/>
          </p:nvPr>
        </p:nvSpPr>
        <p:spPr>
          <a:xfrm>
            <a:off x="838200" y="365125"/>
            <a:ext cx="10515600" cy="968375"/>
          </a:xfrm>
        </p:spPr>
        <p:txBody>
          <a:bodyPr>
            <a:normAutofit/>
          </a:bodyPr>
          <a:lstStyle>
            <a:lvl1pPr>
              <a:defRPr sz="4000">
                <a:solidFill>
                  <a:schemeClr val="accent5">
                    <a:lumMod val="50000"/>
                  </a:schemeClr>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B3077C4A-9643-30D6-557B-5D537E26A9F8}"/>
              </a:ext>
            </a:extLst>
          </p:cNvPr>
          <p:cNvSpPr>
            <a:spLocks noGrp="1"/>
          </p:cNvSpPr>
          <p:nvPr>
            <p:ph idx="1"/>
          </p:nvPr>
        </p:nvSpPr>
        <p:spPr>
          <a:xfrm>
            <a:off x="838200" y="1438275"/>
            <a:ext cx="10515600" cy="4738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F937EA-41DD-6E42-F15D-1B52379FC7A4}"/>
              </a:ext>
            </a:extLst>
          </p:cNvPr>
          <p:cNvSpPr>
            <a:spLocks noGrp="1"/>
          </p:cNvSpPr>
          <p:nvPr>
            <p:ph type="dt" sz="half" idx="10"/>
          </p:nvPr>
        </p:nvSpPr>
        <p:spPr/>
        <p:txBody>
          <a:bodyPr/>
          <a:lstStyle/>
          <a:p>
            <a:fld id="{D4F0F27F-2823-4FDC-9283-BA5E0C6F00FC}" type="datetime1">
              <a:rPr lang="en-US" smtClean="0"/>
              <a:t>4/28/2025</a:t>
            </a:fld>
            <a:endParaRPr lang="en-US"/>
          </a:p>
        </p:txBody>
      </p:sp>
      <p:sp>
        <p:nvSpPr>
          <p:cNvPr id="5" name="Footer Placeholder 4">
            <a:extLst>
              <a:ext uri="{FF2B5EF4-FFF2-40B4-BE49-F238E27FC236}">
                <a16:creationId xmlns:a16="http://schemas.microsoft.com/office/drawing/2014/main" id="{7731E771-23C4-C9F1-5934-7D84ED7463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18A70D-EA0B-8415-5731-3E21384F579B}"/>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4252234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447BB0-9C3D-8C21-F61D-4133F0961D6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D64672E-C6DF-163E-F4EE-27A257006C6C}"/>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20B39C-DE95-74B1-BA88-D766B34544E7}"/>
              </a:ext>
            </a:extLst>
          </p:cNvPr>
          <p:cNvSpPr>
            <a:spLocks noGrp="1"/>
          </p:cNvSpPr>
          <p:nvPr>
            <p:ph type="dt" sz="half" idx="10"/>
          </p:nvPr>
        </p:nvSpPr>
        <p:spPr/>
        <p:txBody>
          <a:bodyPr/>
          <a:lstStyle/>
          <a:p>
            <a:fld id="{D78EB26F-1F41-47AD-B45A-E12FE78EF2DD}" type="datetime1">
              <a:rPr lang="en-US" smtClean="0"/>
              <a:t>4/28/2025</a:t>
            </a:fld>
            <a:endParaRPr lang="en-US"/>
          </a:p>
        </p:txBody>
      </p:sp>
      <p:sp>
        <p:nvSpPr>
          <p:cNvPr id="5" name="Footer Placeholder 4">
            <a:extLst>
              <a:ext uri="{FF2B5EF4-FFF2-40B4-BE49-F238E27FC236}">
                <a16:creationId xmlns:a16="http://schemas.microsoft.com/office/drawing/2014/main" id="{87FFEC31-C467-4DE5-BE4A-55455B937A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5EE4C4-2995-76E8-3F41-77BE6744BBB4}"/>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2378912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8FF23-153D-DA57-3AE4-3C3C56A877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B79A52-A5B8-2DB3-7BB8-7C1873BBFE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43A20EA-CB8B-4CD3-D837-3BF1225EDE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87B4D3F-12D2-4E94-9035-64AE38C66013}"/>
              </a:ext>
            </a:extLst>
          </p:cNvPr>
          <p:cNvSpPr>
            <a:spLocks noGrp="1"/>
          </p:cNvSpPr>
          <p:nvPr>
            <p:ph type="dt" sz="half" idx="10"/>
          </p:nvPr>
        </p:nvSpPr>
        <p:spPr/>
        <p:txBody>
          <a:bodyPr/>
          <a:lstStyle/>
          <a:p>
            <a:fld id="{A895D63F-2BFF-4384-8C69-C73BA39593DF}" type="datetime1">
              <a:rPr lang="en-US" smtClean="0"/>
              <a:t>4/28/2025</a:t>
            </a:fld>
            <a:endParaRPr lang="en-US"/>
          </a:p>
        </p:txBody>
      </p:sp>
      <p:sp>
        <p:nvSpPr>
          <p:cNvPr id="6" name="Footer Placeholder 5">
            <a:extLst>
              <a:ext uri="{FF2B5EF4-FFF2-40B4-BE49-F238E27FC236}">
                <a16:creationId xmlns:a16="http://schemas.microsoft.com/office/drawing/2014/main" id="{5F32F297-B802-F9C2-A31F-23B2C9592F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C9B6AF-7CA8-146E-A3AA-7485249FB7E6}"/>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2050395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04AC8-6452-4BFE-73FA-35101C9D870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43C03F6-8B20-B8C5-CE9C-34C075210F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2FE7CF-78AA-C83E-9A29-AA2992D650B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338D412-560A-B61D-37B3-06CF879B66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4BFE15-90B3-4ECF-12E6-3D6CEA7CD4E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2FC0457-8942-6DBE-5453-2A1577C8E00D}"/>
              </a:ext>
            </a:extLst>
          </p:cNvPr>
          <p:cNvSpPr>
            <a:spLocks noGrp="1"/>
          </p:cNvSpPr>
          <p:nvPr>
            <p:ph type="dt" sz="half" idx="10"/>
          </p:nvPr>
        </p:nvSpPr>
        <p:spPr/>
        <p:txBody>
          <a:bodyPr/>
          <a:lstStyle/>
          <a:p>
            <a:fld id="{250C3F0D-8831-4A56-81BC-15C8BB143D5A}" type="datetime1">
              <a:rPr lang="en-US" smtClean="0"/>
              <a:t>4/28/2025</a:t>
            </a:fld>
            <a:endParaRPr lang="en-US"/>
          </a:p>
        </p:txBody>
      </p:sp>
      <p:sp>
        <p:nvSpPr>
          <p:cNvPr id="8" name="Footer Placeholder 7">
            <a:extLst>
              <a:ext uri="{FF2B5EF4-FFF2-40B4-BE49-F238E27FC236}">
                <a16:creationId xmlns:a16="http://schemas.microsoft.com/office/drawing/2014/main" id="{E899F5BF-1DFE-101F-26E2-FAA9AE9A204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332C5D9-692F-A840-3167-9A15FBA34509}"/>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3398941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05955-67DA-812F-44F9-242B055B85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624A84-A6BA-D163-A049-D6D699A7CEC2}"/>
              </a:ext>
            </a:extLst>
          </p:cNvPr>
          <p:cNvSpPr>
            <a:spLocks noGrp="1"/>
          </p:cNvSpPr>
          <p:nvPr>
            <p:ph type="dt" sz="half" idx="10"/>
          </p:nvPr>
        </p:nvSpPr>
        <p:spPr/>
        <p:txBody>
          <a:bodyPr/>
          <a:lstStyle/>
          <a:p>
            <a:fld id="{3C73FB9D-5669-41DB-AC3C-927D10DCA809}" type="datetime1">
              <a:rPr lang="en-US" smtClean="0"/>
              <a:t>4/28/2025</a:t>
            </a:fld>
            <a:endParaRPr lang="en-US"/>
          </a:p>
        </p:txBody>
      </p:sp>
      <p:sp>
        <p:nvSpPr>
          <p:cNvPr id="4" name="Footer Placeholder 3">
            <a:extLst>
              <a:ext uri="{FF2B5EF4-FFF2-40B4-BE49-F238E27FC236}">
                <a16:creationId xmlns:a16="http://schemas.microsoft.com/office/drawing/2014/main" id="{846D6D7D-42FE-33CC-60CF-B8F675DBEBC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B1A0CD2-C187-7C60-9988-C738EC01AD0E}"/>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144160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727782-9E31-AFA9-9F39-672E2F35279B}"/>
              </a:ext>
            </a:extLst>
          </p:cNvPr>
          <p:cNvSpPr>
            <a:spLocks noGrp="1"/>
          </p:cNvSpPr>
          <p:nvPr>
            <p:ph type="dt" sz="half" idx="10"/>
          </p:nvPr>
        </p:nvSpPr>
        <p:spPr/>
        <p:txBody>
          <a:bodyPr/>
          <a:lstStyle/>
          <a:p>
            <a:fld id="{BE3AA546-1551-4956-86BE-7E04F9B68A0E}" type="datetime1">
              <a:rPr lang="en-US" smtClean="0"/>
              <a:t>4/28/2025</a:t>
            </a:fld>
            <a:endParaRPr lang="en-US"/>
          </a:p>
        </p:txBody>
      </p:sp>
      <p:sp>
        <p:nvSpPr>
          <p:cNvPr id="3" name="Footer Placeholder 2">
            <a:extLst>
              <a:ext uri="{FF2B5EF4-FFF2-40B4-BE49-F238E27FC236}">
                <a16:creationId xmlns:a16="http://schemas.microsoft.com/office/drawing/2014/main" id="{39E223AC-ED5C-05A5-45CC-6F7323FF72F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12E8E55-B0D2-6444-F129-CF795728C562}"/>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3325075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BD761-2D70-0A15-FC08-FF47105128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A05D9D1-9F47-E723-9DE1-CF7592E761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4ED60B-7E4F-51D6-7C5D-BEE29C8558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7F1582-504A-0683-3D19-776F9A09B679}"/>
              </a:ext>
            </a:extLst>
          </p:cNvPr>
          <p:cNvSpPr>
            <a:spLocks noGrp="1"/>
          </p:cNvSpPr>
          <p:nvPr>
            <p:ph type="dt" sz="half" idx="10"/>
          </p:nvPr>
        </p:nvSpPr>
        <p:spPr/>
        <p:txBody>
          <a:bodyPr/>
          <a:lstStyle/>
          <a:p>
            <a:fld id="{DCF18529-3552-4E04-A9AF-7528AD22D51B}" type="datetime1">
              <a:rPr lang="en-US" smtClean="0"/>
              <a:t>4/28/2025</a:t>
            </a:fld>
            <a:endParaRPr lang="en-US"/>
          </a:p>
        </p:txBody>
      </p:sp>
      <p:sp>
        <p:nvSpPr>
          <p:cNvPr id="6" name="Footer Placeholder 5">
            <a:extLst>
              <a:ext uri="{FF2B5EF4-FFF2-40B4-BE49-F238E27FC236}">
                <a16:creationId xmlns:a16="http://schemas.microsoft.com/office/drawing/2014/main" id="{6607B784-5433-57A6-0E60-DB0F967781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BEBDEE-5291-FA14-93AF-93D507A6B584}"/>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4004686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F32E3-D96A-6D36-758E-4F9602BFF25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76FE3FF-12DB-1D2D-3E7D-C73AE6E90E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9FA87EB-1083-2117-FE2A-2D26992CB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DBDE59-A7F6-906A-9F48-9793FB8BB1B0}"/>
              </a:ext>
            </a:extLst>
          </p:cNvPr>
          <p:cNvSpPr>
            <a:spLocks noGrp="1"/>
          </p:cNvSpPr>
          <p:nvPr>
            <p:ph type="dt" sz="half" idx="10"/>
          </p:nvPr>
        </p:nvSpPr>
        <p:spPr/>
        <p:txBody>
          <a:bodyPr/>
          <a:lstStyle/>
          <a:p>
            <a:fld id="{E3AF5540-8914-4585-AD3A-8909320A8CAC}" type="datetime1">
              <a:rPr lang="en-US" smtClean="0"/>
              <a:t>4/28/2025</a:t>
            </a:fld>
            <a:endParaRPr lang="en-US"/>
          </a:p>
        </p:txBody>
      </p:sp>
      <p:sp>
        <p:nvSpPr>
          <p:cNvPr id="6" name="Footer Placeholder 5">
            <a:extLst>
              <a:ext uri="{FF2B5EF4-FFF2-40B4-BE49-F238E27FC236}">
                <a16:creationId xmlns:a16="http://schemas.microsoft.com/office/drawing/2014/main" id="{044FDBE5-0B0D-80AB-5F9A-7C3E74CD03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0DB3EC-0F36-FE2D-DB31-9E19CABE76F9}"/>
              </a:ext>
            </a:extLst>
          </p:cNvPr>
          <p:cNvSpPr>
            <a:spLocks noGrp="1"/>
          </p:cNvSpPr>
          <p:nvPr>
            <p:ph type="sldNum" sz="quarter" idx="12"/>
          </p:nvPr>
        </p:nvSpPr>
        <p:spPr/>
        <p:txBody>
          <a:bodyPr/>
          <a:lstStyle/>
          <a:p>
            <a:fld id="{C719ED03-60E5-4696-816F-FE0E92702F16}" type="slidenum">
              <a:rPr lang="en-US" smtClean="0"/>
              <a:t>‹#›</a:t>
            </a:fld>
            <a:endParaRPr lang="en-US"/>
          </a:p>
        </p:txBody>
      </p:sp>
    </p:spTree>
    <p:extLst>
      <p:ext uri="{BB962C8B-B14F-4D97-AF65-F5344CB8AC3E}">
        <p14:creationId xmlns:p14="http://schemas.microsoft.com/office/powerpoint/2010/main" val="1131427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A648DB-EAB2-1571-8C9D-E20D04C77E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6B56F4A-0319-FB37-307E-9451849E64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B2C2DD-D340-6A13-8016-45DFFD1C1F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70F8B17-A846-4EAA-85D6-D25E87682A01}" type="datetime1">
              <a:rPr lang="en-US" smtClean="0"/>
              <a:t>4/28/2025</a:t>
            </a:fld>
            <a:endParaRPr lang="en-US"/>
          </a:p>
        </p:txBody>
      </p:sp>
      <p:sp>
        <p:nvSpPr>
          <p:cNvPr id="5" name="Footer Placeholder 4">
            <a:extLst>
              <a:ext uri="{FF2B5EF4-FFF2-40B4-BE49-F238E27FC236}">
                <a16:creationId xmlns:a16="http://schemas.microsoft.com/office/drawing/2014/main" id="{8E2197D7-05A3-6817-257B-660B26B988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D88D707-D3A0-C993-DB31-B941C2F5B7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719ED03-60E5-4696-816F-FE0E92702F16}" type="slidenum">
              <a:rPr lang="en-US" smtClean="0"/>
              <a:t>‹#›</a:t>
            </a:fld>
            <a:endParaRPr lang="en-US"/>
          </a:p>
        </p:txBody>
      </p:sp>
    </p:spTree>
    <p:extLst>
      <p:ext uri="{BB962C8B-B14F-4D97-AF65-F5344CB8AC3E}">
        <p14:creationId xmlns:p14="http://schemas.microsoft.com/office/powerpoint/2010/main" val="312668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27.xml"/><Relationship Id="rId7" Type="http://schemas.openxmlformats.org/officeDocument/2006/relationships/notesSlide" Target="../notesSlides/notesSlide10.xml"/><Relationship Id="rId12" Type="http://schemas.openxmlformats.org/officeDocument/2006/relationships/image" Target="../media/image25.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slideLayout" Target="../slideLayouts/slideLayout2.xml"/><Relationship Id="rId11" Type="http://schemas.openxmlformats.org/officeDocument/2006/relationships/image" Target="../media/image24.png"/><Relationship Id="rId5" Type="http://schemas.openxmlformats.org/officeDocument/2006/relationships/tags" Target="../tags/tag29.xml"/><Relationship Id="rId10" Type="http://schemas.openxmlformats.org/officeDocument/2006/relationships/image" Target="../media/image23.png"/><Relationship Id="rId4" Type="http://schemas.openxmlformats.org/officeDocument/2006/relationships/tags" Target="../tags/tag28.xml"/><Relationship Id="rId9"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23.png"/><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image" Target="../media/image12.png"/><Relationship Id="rId2" Type="http://schemas.openxmlformats.org/officeDocument/2006/relationships/tags" Target="../tags/tag31.xml"/><Relationship Id="rId16" Type="http://schemas.openxmlformats.org/officeDocument/2006/relationships/image" Target="../media/image32.png"/><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image" Target="../media/image29.png"/><Relationship Id="rId5" Type="http://schemas.openxmlformats.org/officeDocument/2006/relationships/tags" Target="../tags/tag34.xml"/><Relationship Id="rId15" Type="http://schemas.openxmlformats.org/officeDocument/2006/relationships/image" Target="../media/image31.png"/><Relationship Id="rId10" Type="http://schemas.openxmlformats.org/officeDocument/2006/relationships/image" Target="../media/image28.png"/><Relationship Id="rId4" Type="http://schemas.openxmlformats.org/officeDocument/2006/relationships/tags" Target="../tags/tag33.xml"/><Relationship Id="rId9" Type="http://schemas.openxmlformats.org/officeDocument/2006/relationships/notesSlide" Target="../notesSlides/notesSlide11.xml"/><Relationship Id="rId14"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tags" Target="../tags/tag39.xml"/><Relationship Id="rId7" Type="http://schemas.openxmlformats.org/officeDocument/2006/relationships/image" Target="../media/image33.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12.xml"/><Relationship Id="rId5" Type="http://schemas.openxmlformats.org/officeDocument/2006/relationships/slideLayout" Target="../slideLayouts/slideLayout2.xml"/><Relationship Id="rId10" Type="http://schemas.openxmlformats.org/officeDocument/2006/relationships/image" Target="../media/image36.png"/><Relationship Id="rId4" Type="http://schemas.openxmlformats.org/officeDocument/2006/relationships/tags" Target="../tags/tag40.xml"/><Relationship Id="rId9" Type="http://schemas.openxmlformats.org/officeDocument/2006/relationships/image" Target="../media/image35.png"/></Relationships>
</file>

<file path=ppt/slides/_rels/slide1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tags" Target="../tags/tag43.xml"/><Relationship Id="rId7" Type="http://schemas.openxmlformats.org/officeDocument/2006/relationships/image" Target="../media/image38.pn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37.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tags" Target="../tags/tag46.xml"/><Relationship Id="rId7" Type="http://schemas.openxmlformats.org/officeDocument/2006/relationships/notesSlide" Target="../notesSlides/notesSlide14.xml"/><Relationship Id="rId12" Type="http://schemas.openxmlformats.org/officeDocument/2006/relationships/image" Target="../media/image42.pn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slideLayout" Target="../slideLayouts/slideLayout2.xml"/><Relationship Id="rId11" Type="http://schemas.openxmlformats.org/officeDocument/2006/relationships/image" Target="../media/image41.png"/><Relationship Id="rId5" Type="http://schemas.openxmlformats.org/officeDocument/2006/relationships/tags" Target="../tags/tag48.xml"/><Relationship Id="rId10" Type="http://schemas.openxmlformats.org/officeDocument/2006/relationships/image" Target="../media/image40.png"/><Relationship Id="rId4" Type="http://schemas.openxmlformats.org/officeDocument/2006/relationships/tags" Target="../tags/tag47.xml"/><Relationship Id="rId9" Type="http://schemas.openxmlformats.org/officeDocument/2006/relationships/image" Target="../media/image38.png"/></Relationships>
</file>

<file path=ppt/slides/_rels/slide1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tags" Target="../tags/tag51.xml"/><Relationship Id="rId7" Type="http://schemas.openxmlformats.org/officeDocument/2006/relationships/image" Target="../media/image44.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image" Target="../media/image43.png"/><Relationship Id="rId5" Type="http://schemas.openxmlformats.org/officeDocument/2006/relationships/notesSlide" Target="../notesSlides/notesSlide15.xml"/><Relationship Id="rId4" Type="http://schemas.openxmlformats.org/officeDocument/2006/relationships/slideLayout" Target="../slideLayouts/slideLayout2.xml"/><Relationship Id="rId9" Type="http://schemas.openxmlformats.org/officeDocument/2006/relationships/image" Target="../media/image46.png"/></Relationships>
</file>

<file path=ppt/slides/_rels/slide1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tags" Target="../tags/tag54.xml"/><Relationship Id="rId7" Type="http://schemas.openxmlformats.org/officeDocument/2006/relationships/image" Target="../media/image48.png"/><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47.png"/><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tags" Target="../tags/tag57.xml"/><Relationship Id="rId7" Type="http://schemas.openxmlformats.org/officeDocument/2006/relationships/image" Target="../media/image50.png"/><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notesSlide" Target="../notesSlides/notesSlide17.xml"/><Relationship Id="rId5" Type="http://schemas.openxmlformats.org/officeDocument/2006/relationships/slideLayout" Target="../slideLayouts/slideLayout2.xml"/><Relationship Id="rId10" Type="http://schemas.openxmlformats.org/officeDocument/2006/relationships/image" Target="../media/image32.png"/><Relationship Id="rId4" Type="http://schemas.openxmlformats.org/officeDocument/2006/relationships/tags" Target="../tags/tag58.xml"/><Relationship Id="rId9"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49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tags" Target="../tags/tag63.xml"/><Relationship Id="rId7" Type="http://schemas.openxmlformats.org/officeDocument/2006/relationships/image" Target="../media/image500.pn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notesSlide" Target="../notesSlides/notesSlide20.xml"/><Relationship Id="rId11" Type="http://schemas.openxmlformats.org/officeDocument/2006/relationships/image" Target="../media/image14.png"/><Relationship Id="rId5" Type="http://schemas.openxmlformats.org/officeDocument/2006/relationships/slideLayout" Target="../slideLayouts/slideLayout2.xml"/><Relationship Id="rId10" Type="http://schemas.openxmlformats.org/officeDocument/2006/relationships/image" Target="../media/image13.png"/><Relationship Id="rId4" Type="http://schemas.openxmlformats.org/officeDocument/2006/relationships/tags" Target="../tags/tag64.xml"/><Relationship Id="rId9" Type="http://schemas.openxmlformats.org/officeDocument/2006/relationships/image" Target="../media/image55.png"/></Relationships>
</file>

<file path=ppt/slides/_rels/slide21.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tags" Target="../tags/tag67.xml"/><Relationship Id="rId7" Type="http://schemas.openxmlformats.org/officeDocument/2006/relationships/notesSlide" Target="../notesSlides/notesSlide21.xml"/><Relationship Id="rId12" Type="http://schemas.openxmlformats.org/officeDocument/2006/relationships/image" Target="../media/image58.pn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slideLayout" Target="../slideLayouts/slideLayout2.xml"/><Relationship Id="rId11" Type="http://schemas.openxmlformats.org/officeDocument/2006/relationships/image" Target="../media/image23.png"/><Relationship Id="rId5" Type="http://schemas.openxmlformats.org/officeDocument/2006/relationships/tags" Target="../tags/tag69.xml"/><Relationship Id="rId10" Type="http://schemas.openxmlformats.org/officeDocument/2006/relationships/image" Target="../media/image12.png"/><Relationship Id="rId4" Type="http://schemas.openxmlformats.org/officeDocument/2006/relationships/tags" Target="../tags/tag68.xml"/><Relationship Id="rId9" Type="http://schemas.openxmlformats.org/officeDocument/2006/relationships/image" Target="../media/image57.png"/></Relationships>
</file>

<file path=ppt/slides/_rels/slide22.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slideLayout" Target="../slideLayouts/slideLayout2.xml"/><Relationship Id="rId7" Type="http://schemas.openxmlformats.org/officeDocument/2006/relationships/image" Target="../media/image61.pn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60.png"/><Relationship Id="rId5" Type="http://schemas.openxmlformats.org/officeDocument/2006/relationships/image" Target="../media/image59.jpe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2.xml"/><Relationship Id="rId4" Type="http://schemas.openxmlformats.org/officeDocument/2006/relationships/image" Target="../media/image64.jpg"/></Relationships>
</file>

<file path=ppt/slides/_rels/slide26.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image" Target="../media/image390.png"/><Relationship Id="rId3" Type="http://schemas.openxmlformats.org/officeDocument/2006/relationships/tags" Target="../tags/tag74.xml"/><Relationship Id="rId7" Type="http://schemas.openxmlformats.org/officeDocument/2006/relationships/image" Target="../media/image67.png"/><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66.png"/><Relationship Id="rId5" Type="http://schemas.openxmlformats.org/officeDocument/2006/relationships/slideLayout" Target="../slideLayouts/slideLayout2.xml"/><Relationship Id="rId10" Type="http://schemas.openxmlformats.org/officeDocument/2006/relationships/image" Target="../media/image70.png"/><Relationship Id="rId4" Type="http://schemas.openxmlformats.org/officeDocument/2006/relationships/tags" Target="../tags/tag75.xml"/><Relationship Id="rId9" Type="http://schemas.openxmlformats.org/officeDocument/2006/relationships/image" Target="../media/image69.png"/></Relationships>
</file>

<file path=ppt/slides/_rels/slide3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tags" Target="../tags/tag5.xml"/><Relationship Id="rId7" Type="http://schemas.openxmlformats.org/officeDocument/2006/relationships/notesSlide" Target="../notesSlides/notesSlide4.xml"/><Relationship Id="rId12" Type="http://schemas.openxmlformats.org/officeDocument/2006/relationships/image" Target="../media/image9.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2.xml"/><Relationship Id="rId11" Type="http://schemas.openxmlformats.org/officeDocument/2006/relationships/image" Target="../media/image8.png"/><Relationship Id="rId5" Type="http://schemas.openxmlformats.org/officeDocument/2006/relationships/tags" Target="../tags/tag7.xml"/><Relationship Id="rId10" Type="http://schemas.openxmlformats.org/officeDocument/2006/relationships/image" Target="../media/image7.png"/><Relationship Id="rId4" Type="http://schemas.openxmlformats.org/officeDocument/2006/relationships/tags" Target="../tags/tag6.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10.xml"/><Relationship Id="rId7" Type="http://schemas.openxmlformats.org/officeDocument/2006/relationships/image" Target="../media/image11.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notesSlide" Target="../notesSlides/notesSlide5.xml"/><Relationship Id="rId5" Type="http://schemas.openxmlformats.org/officeDocument/2006/relationships/slideLayout" Target="../slideLayouts/slideLayout4.xml"/><Relationship Id="rId10" Type="http://schemas.openxmlformats.org/officeDocument/2006/relationships/image" Target="../media/image14.png"/><Relationship Id="rId4" Type="http://schemas.openxmlformats.org/officeDocument/2006/relationships/tags" Target="../tags/tag11.xml"/><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14.xml"/><Relationship Id="rId7" Type="http://schemas.openxmlformats.org/officeDocument/2006/relationships/image" Target="../media/image16.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5.png"/><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19.xml"/><Relationship Id="rId7" Type="http://schemas.openxmlformats.org/officeDocument/2006/relationships/image" Target="../media/image21.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0.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22.xml"/><Relationship Id="rId7" Type="http://schemas.openxmlformats.org/officeDocument/2006/relationships/notesSlide" Target="../notesSlides/notesSlide9.xml"/><Relationship Id="rId12" Type="http://schemas.openxmlformats.org/officeDocument/2006/relationships/image" Target="../media/image26.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2.xml"/><Relationship Id="rId11" Type="http://schemas.openxmlformats.org/officeDocument/2006/relationships/image" Target="../media/image25.png"/><Relationship Id="rId5" Type="http://schemas.openxmlformats.org/officeDocument/2006/relationships/tags" Target="../tags/tag24.xml"/><Relationship Id="rId10" Type="http://schemas.openxmlformats.org/officeDocument/2006/relationships/image" Target="../media/image24.png"/><Relationship Id="rId4" Type="http://schemas.openxmlformats.org/officeDocument/2006/relationships/tags" Target="../tags/tag23.xml"/><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2F647-2C19-EB7E-AF7D-E55062C7390A}"/>
              </a:ext>
            </a:extLst>
          </p:cNvPr>
          <p:cNvSpPr>
            <a:spLocks noGrp="1"/>
          </p:cNvSpPr>
          <p:nvPr>
            <p:ph type="ctrTitle"/>
          </p:nvPr>
        </p:nvSpPr>
        <p:spPr/>
        <p:txBody>
          <a:bodyPr>
            <a:normAutofit fontScale="90000"/>
          </a:bodyPr>
          <a:lstStyle/>
          <a:p>
            <a:r>
              <a:rPr lang="en-US" dirty="0">
                <a:solidFill>
                  <a:schemeClr val="accent5">
                    <a:lumMod val="50000"/>
                  </a:schemeClr>
                </a:solidFill>
              </a:rPr>
              <a:t>Drell-Yan production in universal theories beyond dimension-six SMEFT</a:t>
            </a:r>
          </a:p>
        </p:txBody>
      </p:sp>
      <p:sp>
        <p:nvSpPr>
          <p:cNvPr id="3" name="Subtitle 2">
            <a:extLst>
              <a:ext uri="{FF2B5EF4-FFF2-40B4-BE49-F238E27FC236}">
                <a16:creationId xmlns:a16="http://schemas.microsoft.com/office/drawing/2014/main" id="{7F8183E9-FA5E-8C38-7BFA-F9EB194B4B4F}"/>
              </a:ext>
            </a:extLst>
          </p:cNvPr>
          <p:cNvSpPr>
            <a:spLocks noGrp="1"/>
          </p:cNvSpPr>
          <p:nvPr>
            <p:ph type="subTitle" idx="1"/>
          </p:nvPr>
        </p:nvSpPr>
        <p:spPr>
          <a:xfrm>
            <a:off x="1442519" y="3855535"/>
            <a:ext cx="9144000" cy="1655762"/>
          </a:xfrm>
        </p:spPr>
        <p:txBody>
          <a:bodyPr>
            <a:normAutofit lnSpcReduction="10000"/>
          </a:bodyPr>
          <a:lstStyle/>
          <a:p>
            <a:r>
              <a:rPr lang="en-US" dirty="0"/>
              <a:t>Jay Desai</a:t>
            </a:r>
            <a:br>
              <a:rPr lang="en-US" dirty="0"/>
            </a:br>
            <a:br>
              <a:rPr lang="en-US" dirty="0"/>
            </a:br>
            <a:endParaRPr lang="en-US" dirty="0"/>
          </a:p>
          <a:p>
            <a:r>
              <a:rPr lang="en-US" sz="2000" dirty="0"/>
              <a:t>arXiv:2503.19962 	Tyler Corbett, </a:t>
            </a:r>
            <a:r>
              <a:rPr lang="en-US" sz="2000" b="1" i="1" dirty="0"/>
              <a:t>Jay Desai</a:t>
            </a:r>
            <a:r>
              <a:rPr lang="en-US" sz="2000" dirty="0"/>
              <a:t>, O. J. P. Eboli, M. C. 			Gonzalez-Garcia, Matheus Martines, Peter </a:t>
            </a:r>
            <a:r>
              <a:rPr lang="en-US" sz="2000" dirty="0" err="1"/>
              <a:t>Reimitz</a:t>
            </a:r>
            <a:endParaRPr lang="en-US" sz="2000" dirty="0"/>
          </a:p>
        </p:txBody>
      </p:sp>
      <p:pic>
        <p:nvPicPr>
          <p:cNvPr id="7" name="Picture 6">
            <a:extLst>
              <a:ext uri="{FF2B5EF4-FFF2-40B4-BE49-F238E27FC236}">
                <a16:creationId xmlns:a16="http://schemas.microsoft.com/office/drawing/2014/main" id="{1FFE636B-D69E-1ECB-C724-04F400AC875B}"/>
              </a:ext>
            </a:extLst>
          </p:cNvPr>
          <p:cNvPicPr>
            <a:picLocks noChangeAspect="1"/>
          </p:cNvPicPr>
          <p:nvPr/>
        </p:nvPicPr>
        <p:blipFill>
          <a:blip r:embed="rId3"/>
          <a:stretch>
            <a:fillRect/>
          </a:stretch>
        </p:blipFill>
        <p:spPr>
          <a:xfrm>
            <a:off x="201185" y="5711793"/>
            <a:ext cx="1188109" cy="981481"/>
          </a:xfrm>
          <a:prstGeom prst="rect">
            <a:avLst/>
          </a:prstGeom>
        </p:spPr>
      </p:pic>
      <p:pic>
        <p:nvPicPr>
          <p:cNvPr id="9" name="Picture 8">
            <a:extLst>
              <a:ext uri="{FF2B5EF4-FFF2-40B4-BE49-F238E27FC236}">
                <a16:creationId xmlns:a16="http://schemas.microsoft.com/office/drawing/2014/main" id="{3AE90FD8-06E2-BE18-560E-95EFA5EA8B5A}"/>
              </a:ext>
            </a:extLst>
          </p:cNvPr>
          <p:cNvPicPr>
            <a:picLocks noChangeAspect="1"/>
          </p:cNvPicPr>
          <p:nvPr/>
        </p:nvPicPr>
        <p:blipFill>
          <a:blip r:embed="rId4"/>
          <a:stretch>
            <a:fillRect/>
          </a:stretch>
        </p:blipFill>
        <p:spPr>
          <a:xfrm>
            <a:off x="9607368" y="5989725"/>
            <a:ext cx="2584632" cy="868275"/>
          </a:xfrm>
          <a:prstGeom prst="rect">
            <a:avLst/>
          </a:prstGeom>
        </p:spPr>
      </p:pic>
      <p:sp>
        <p:nvSpPr>
          <p:cNvPr id="4" name="Slide Number Placeholder 3">
            <a:extLst>
              <a:ext uri="{FF2B5EF4-FFF2-40B4-BE49-F238E27FC236}">
                <a16:creationId xmlns:a16="http://schemas.microsoft.com/office/drawing/2014/main" id="{8A2CB90B-1DB8-AA83-1099-D11147B0EE5B}"/>
              </a:ext>
            </a:extLst>
          </p:cNvPr>
          <p:cNvSpPr>
            <a:spLocks noGrp="1"/>
          </p:cNvSpPr>
          <p:nvPr>
            <p:ph type="sldNum" sz="quarter" idx="12"/>
          </p:nvPr>
        </p:nvSpPr>
        <p:spPr/>
        <p:txBody>
          <a:bodyPr/>
          <a:lstStyle/>
          <a:p>
            <a:fld id="{C719ED03-60E5-4696-816F-FE0E92702F16}" type="slidenum">
              <a:rPr lang="en-US" smtClean="0"/>
              <a:t>1</a:t>
            </a:fld>
            <a:endParaRPr lang="en-US"/>
          </a:p>
        </p:txBody>
      </p:sp>
    </p:spTree>
    <p:extLst>
      <p:ext uri="{BB962C8B-B14F-4D97-AF65-F5344CB8AC3E}">
        <p14:creationId xmlns:p14="http://schemas.microsoft.com/office/powerpoint/2010/main" val="2472476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E49F0-04FF-B599-D18C-2C16B7D0DE72}"/>
              </a:ext>
            </a:extLst>
          </p:cNvPr>
          <p:cNvSpPr>
            <a:spLocks noGrp="1"/>
          </p:cNvSpPr>
          <p:nvPr>
            <p:ph type="title"/>
          </p:nvPr>
        </p:nvSpPr>
        <p:spPr>
          <a:xfrm>
            <a:off x="870097" y="173739"/>
            <a:ext cx="10515600" cy="1325563"/>
          </a:xfrm>
        </p:spPr>
        <p:txBody>
          <a:bodyPr/>
          <a:lstStyle/>
          <a:p>
            <a:pPr algn="ctr"/>
            <a:r>
              <a:rPr lang="en-US" dirty="0"/>
              <a:t>Corrections to Z and W couplings</a:t>
            </a:r>
          </a:p>
        </p:txBody>
      </p:sp>
      <p:sp>
        <p:nvSpPr>
          <p:cNvPr id="10" name="Slide Number Placeholder 9">
            <a:extLst>
              <a:ext uri="{FF2B5EF4-FFF2-40B4-BE49-F238E27FC236}">
                <a16:creationId xmlns:a16="http://schemas.microsoft.com/office/drawing/2014/main" id="{E8C04F49-0B8C-B453-992A-EBA49C233514}"/>
              </a:ext>
            </a:extLst>
          </p:cNvPr>
          <p:cNvSpPr>
            <a:spLocks noGrp="1"/>
          </p:cNvSpPr>
          <p:nvPr>
            <p:ph type="sldNum" sz="quarter" idx="12"/>
          </p:nvPr>
        </p:nvSpPr>
        <p:spPr/>
        <p:txBody>
          <a:bodyPr/>
          <a:lstStyle/>
          <a:p>
            <a:fld id="{C719ED03-60E5-4696-816F-FE0E92702F16}" type="slidenum">
              <a:rPr lang="en-US" smtClean="0"/>
              <a:t>10</a:t>
            </a:fld>
            <a:endParaRPr lang="en-US"/>
          </a:p>
        </p:txBody>
      </p:sp>
      <p:pic>
        <p:nvPicPr>
          <p:cNvPr id="34" name="Picture 33" descr="\documentclass{article}&#10;\usepackage{amsmath,amssymb}&#10;\newcommand{\eh}{\hat{e}}&#10;\newcommand{\sh}{\hat{s}}&#10;\newcommand{\ch}{\hat{c}}&#10;\newcommand{\vh}{\hat{v}}&#10;\pagestyle{empty}&#10;\begin{document}&#10;&#10;\begin{eqnarray*}&#10;  \overline{\Delta}_{4F} &amp;=&amp;-\frac{\eh^2}{2\sh^2} c_{2JW}&#10;(1{-2\frac{\vh^2}{\Lambda^2} c_{WW}})&#10;  -\frac{\hat e^2}{4\sh^2} c^{(5)}_{\psi^4 H^2}\frac{\vh^2}{\Lambda^2}&#10;\;, &#10;  \label{eq:d4fb}\\&#10;  \overline{c}_{BW}&#10; &amp;=&amp;&#10;  c_{BW} \big(1-{ \frac{\vh^2}{\Lambda^2}} (c_{WW}+c_{BB})\big) + &#10;  \frac{1}{2}\left[ c^{(1)}_{WBH^4} &#10;      +\frac{\eh}{2\sh}&#10;      c^{(1)}_{\psi^2 H^4D} +\frac{\eh}{\ch}&#10;      c^{(2)}_{\psi^2 H^4D}\right]\frac{\vh^2}{\Lambda^2} \;,&#10;\label{eq:cbwb}\\&#10;  \overline{c}_{\Phi,1}&#10; &amp; =&amp; {c}_{\Phi,1}&#10;+\left[c_{H^6}^{(2)}-\frac{\eh}{\ch}c^{(1)}_{\psi^2 H^4D}&#10;     -\frac{\eh}{\sh}&#10;     \big(c^{(2)}_{\psi^2 H^4D}-c^{(4)}_{\psi^2 H^4D}\big)&#10;     \right]\frac{\vh^2}{\Lambda^2}\;,&#10;\label{eq:cp1b}\\&#10;\overline{c}^{(3)}_{W^2H^4}&#10; &amp; =&amp;c^{(3)}_{W^2H^4}+\frac{\eh}{2\sh}\left(&#10; c^{(2)}_{\psi^2 H^4D}-c^{(4)}_{\psi^2 H^4D}\right)\;.&#10;\label{eq:c3whb}&#10;\end{eqnarray*}&#10;&#10;&#10;\end{document}" title="IguanaTex Picture Display">
            <a:extLst>
              <a:ext uri="{FF2B5EF4-FFF2-40B4-BE49-F238E27FC236}">
                <a16:creationId xmlns:a16="http://schemas.microsoft.com/office/drawing/2014/main" id="{B6D3ACD0-0553-2ADC-B75F-10CB614A9DE6}"/>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3948557" y="4229100"/>
            <a:ext cx="7412964" cy="2093087"/>
          </a:xfrm>
          <a:prstGeom prst="rect">
            <a:avLst/>
          </a:prstGeom>
        </p:spPr>
      </p:pic>
      <p:sp>
        <p:nvSpPr>
          <p:cNvPr id="36" name="Rectangle: Rounded Corners 35">
            <a:extLst>
              <a:ext uri="{FF2B5EF4-FFF2-40B4-BE49-F238E27FC236}">
                <a16:creationId xmlns:a16="http://schemas.microsoft.com/office/drawing/2014/main" id="{0FA48447-56F1-72CF-0D05-D1A6DD4E06E2}"/>
              </a:ext>
            </a:extLst>
          </p:cNvPr>
          <p:cNvSpPr/>
          <p:nvPr/>
        </p:nvSpPr>
        <p:spPr>
          <a:xfrm>
            <a:off x="314325" y="4762500"/>
            <a:ext cx="3133725" cy="1647825"/>
          </a:xfrm>
          <a:prstGeom prst="roundRect">
            <a:avLst/>
          </a:prstGeom>
          <a:noFill/>
          <a:ln w="28575">
            <a:solidFill>
              <a:schemeClr val="accent5">
                <a:lumMod val="75000"/>
              </a:schemeClr>
            </a:solidFill>
          </a:ln>
          <a:effectLst>
            <a:outerShdw blurRad="50800" dist="38100" algn="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7FC1A921-9C4A-9701-E32B-054771EE7F64}"/>
              </a:ext>
            </a:extLst>
          </p:cNvPr>
          <p:cNvSpPr txBox="1"/>
          <p:nvPr/>
        </p:nvSpPr>
        <p:spPr>
          <a:xfrm>
            <a:off x="666750" y="4838700"/>
            <a:ext cx="2600325" cy="1477328"/>
          </a:xfrm>
          <a:prstGeom prst="rect">
            <a:avLst/>
          </a:prstGeom>
          <a:noFill/>
        </p:spPr>
        <p:txBody>
          <a:bodyPr wrap="square" rtlCol="0">
            <a:spAutoFit/>
          </a:bodyPr>
          <a:lstStyle/>
          <a:p>
            <a:r>
              <a:rPr lang="en-US" dirty="0"/>
              <a:t>Includes additional dimension-eight operators that are only resolvable with Higgs observables</a:t>
            </a:r>
          </a:p>
        </p:txBody>
      </p:sp>
      <p:pic>
        <p:nvPicPr>
          <p:cNvPr id="38" name="Picture 37" descr="\documentclass{article}&#10;\usepackage{amsmath}&#10;\usepackage{feynmp-auto}&#10;\pagestyle{empty}&#10;\begin{document}&#10;&#10;\begin{fmffile}{complex-a}&#10;\begin{fmfgraph*}(100,100)&#10;    \fmfleft{i1}&#10;    \fmfright{o1,o2}&#10;    \fmf{photon,label=$Z$}{i1,w1}&#10;    \fmf{fermion,label=$\bar{f}$}{o1,w1}&#10;    \fmf{fermion,label=$f$}{w1,o2}&#10;\end{fmfgraph*}&#10;\end{fmffile}&#10;&#10;&#10;\end{document}" title="IguanaTex Picture Display">
            <a:extLst>
              <a:ext uri="{FF2B5EF4-FFF2-40B4-BE49-F238E27FC236}">
                <a16:creationId xmlns:a16="http://schemas.microsoft.com/office/drawing/2014/main" id="{42F066D9-DAD6-90E2-58BC-43F84DEDA317}"/>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1823808" y="1379258"/>
            <a:ext cx="1424218" cy="1424218"/>
          </a:xfrm>
          <a:prstGeom prst="rect">
            <a:avLst/>
          </a:prstGeom>
        </p:spPr>
      </p:pic>
      <p:pic>
        <p:nvPicPr>
          <p:cNvPr id="39" name="Picture 38" descr="\documentclass{article}&#10;\usepackage{amsmath}&#10;\usepackage{feynmp-auto}&#10;\pagestyle{empty}&#10;\begin{document}&#10;\begin{fmffile}{complex-a}&#10;\begin{fmfgraph*}(100,100)&#10;    \fmfleft{i1}&#10;    \fmfright{o1,o2}&#10;    \fmf{photon,label=$W^{-}$}{i1,w1}&#10;    \fmf{fermion,label=$\nu_\ell$}{o1,w1}&#10;    \fmf{fermion,label=$\ell^{-}$}{w1,o2}&#10;\end{fmfgraph*}&#10;\end{fmffile}&#10;&#10;\end{document}" title="IguanaTex Picture Display">
            <a:extLst>
              <a:ext uri="{FF2B5EF4-FFF2-40B4-BE49-F238E27FC236}">
                <a16:creationId xmlns:a16="http://schemas.microsoft.com/office/drawing/2014/main" id="{D374E76D-E421-CB11-3E18-F1E65B5B1CEE}"/>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8318874" y="1400871"/>
            <a:ext cx="1253752" cy="1253752"/>
          </a:xfrm>
          <a:prstGeom prst="rect">
            <a:avLst/>
          </a:prstGeom>
        </p:spPr>
      </p:pic>
      <p:pic>
        <p:nvPicPr>
          <p:cNvPr id="42" name="Picture 41" descr="\documentclass{article}&#10;\usepackage{amsmath,amssymb}&#10;\usepackage{xcolor}&#10;\pagestyle{empty}&#10;\newcommand{\eh}{\hat{e}}&#10;\newcommand{\sh}{\hat{s}}&#10;\newcommand{\ch}{\hat{c}}&#10;\newcommand{\vh}{\hat{v}}&#10;\begin{document}&#10;&#10;\begin{equation*}&#10;  \frac{\eh}{\sh\ch} ~\left[\hat{g}_{L,R}^f\, \left(1+{\color{red}\Delta \overline{g}_1}&#10;    +\Delta g_1^\square+\frac{p^2}{\widehat{M}_Z^2}\Delta g_1'\right)&#10;    +Q^f\, \left({\color{red}\Delta \overline{g}_2}&#10;    +\Delta g_2^\square+\frac{p^2}{\widehat{M}_Z^2}\Delta g_2'\right)\right]\;,&#10;\end{equation*}&#10;&#10;&#10;where $\hat g^f_L=T_3^f-\sh^2 Q^f$, $\hat g^f_R=-\sh^2 Q^f$&#10;\end{document}" title="IguanaTex Picture Display">
            <a:extLst>
              <a:ext uri="{FF2B5EF4-FFF2-40B4-BE49-F238E27FC236}">
                <a16:creationId xmlns:a16="http://schemas.microsoft.com/office/drawing/2014/main" id="{8DC0EA45-E7E2-33D0-45C6-9C11FE783BA4}"/>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319992" y="3009900"/>
            <a:ext cx="6732351" cy="1093257"/>
          </a:xfrm>
          <a:prstGeom prst="rect">
            <a:avLst/>
          </a:prstGeom>
        </p:spPr>
      </p:pic>
      <p:pic>
        <p:nvPicPr>
          <p:cNvPr id="43" name="Picture 42" descr="\documentclass{article}&#10;\usepackage{amsmath,amssymb}&#10;\usepackage{xcolor}&#10;\pagestyle{empty}&#10;\begin{document}&#10;&#10;\begin{equation*}&#10;\frac{1}{\sqrt{2}}\frac{\hat{e}}{\hat{s}} ~&#10;\left(1+{\color{red}\Delta \overline{g}_W}&#10;   +\Delta g_W^\square +\frac{p^2}{\widehat{M}_W^2}\Delta g_W'\right)\;,&#10;\end{equation*}&#10;&#10;\end{document}" title="IguanaTex Picture Display">
            <a:extLst>
              <a:ext uri="{FF2B5EF4-FFF2-40B4-BE49-F238E27FC236}">
                <a16:creationId xmlns:a16="http://schemas.microsoft.com/office/drawing/2014/main" id="{D6B31D72-81B5-9814-74F2-954E2713E369}"/>
              </a:ext>
            </a:extLst>
          </p:cNvPr>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7595859" y="3019425"/>
            <a:ext cx="4049976" cy="679773"/>
          </a:xfrm>
          <a:prstGeom prst="rect">
            <a:avLst/>
          </a:prstGeom>
        </p:spPr>
      </p:pic>
    </p:spTree>
    <p:extLst>
      <p:ext uri="{BB962C8B-B14F-4D97-AF65-F5344CB8AC3E}">
        <p14:creationId xmlns:p14="http://schemas.microsoft.com/office/powerpoint/2010/main" val="3079563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67F5A-03A9-E756-ED10-ED2EFF976A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9E5CB9-8E55-BD54-291F-1B3EA9AA31B0}"/>
              </a:ext>
            </a:extLst>
          </p:cNvPr>
          <p:cNvSpPr>
            <a:spLocks noGrp="1"/>
          </p:cNvSpPr>
          <p:nvPr>
            <p:ph type="title"/>
          </p:nvPr>
        </p:nvSpPr>
        <p:spPr>
          <a:xfrm>
            <a:off x="870097" y="173739"/>
            <a:ext cx="10515600" cy="1325563"/>
          </a:xfrm>
        </p:spPr>
        <p:txBody>
          <a:bodyPr/>
          <a:lstStyle/>
          <a:p>
            <a:pPr algn="ctr"/>
            <a:r>
              <a:rPr lang="en-US" dirty="0"/>
              <a:t>Corrections to Z and W couplings</a:t>
            </a:r>
          </a:p>
        </p:txBody>
      </p:sp>
      <p:sp>
        <p:nvSpPr>
          <p:cNvPr id="10" name="Slide Number Placeholder 9">
            <a:extLst>
              <a:ext uri="{FF2B5EF4-FFF2-40B4-BE49-F238E27FC236}">
                <a16:creationId xmlns:a16="http://schemas.microsoft.com/office/drawing/2014/main" id="{677F1F27-263D-78A0-FA47-1B559D0B303E}"/>
              </a:ext>
            </a:extLst>
          </p:cNvPr>
          <p:cNvSpPr>
            <a:spLocks noGrp="1"/>
          </p:cNvSpPr>
          <p:nvPr>
            <p:ph type="sldNum" sz="quarter" idx="12"/>
          </p:nvPr>
        </p:nvSpPr>
        <p:spPr/>
        <p:txBody>
          <a:bodyPr/>
          <a:lstStyle/>
          <a:p>
            <a:fld id="{C719ED03-60E5-4696-816F-FE0E92702F16}" type="slidenum">
              <a:rPr lang="en-US" smtClean="0"/>
              <a:t>11</a:t>
            </a:fld>
            <a:endParaRPr lang="en-US"/>
          </a:p>
        </p:txBody>
      </p:sp>
      <p:pic>
        <p:nvPicPr>
          <p:cNvPr id="31" name="Picture 30" descr="\documentclass{article}&#10;\usepackage{amsmath,amssymb}&#10;\newcommand{\eh}{\hat{e}}&#10;\newcommand{\sh}{\hat{s}}&#10;\newcommand{\ch}{\hat{c}}&#10;\newcommand{\vh}{\hat{v}}&#10;\pagestyle{empty}&#10;\begin{document}&#10;\begin{align}&#10;  \Delta g^\prime_1&amp;=-\frac{\eh^3}{4\ch^2\sh^2}&#10;\left({ \frac{1}{\ch} c^{(1)}_{\psi^2H^2D^3} + \frac{1}{\sh} c^{(2)}_{\psi^2H^2D^3} }\right)&#10;\frac{\vh^4}{\Lambda^4}&#10;&amp;&amp;=\frac{\eh^4}{8\ch^4\sh^4}&#10;\left( \sh^2 c^{(2)}_{\psi^4D^2} + \ch^2 c^{(3)}_{\psi^4D^2}\right)&#10;\frac{\vh^4}{\Lambda^4}&#10;\;,&#10;\nonumber&#10;\end{align}&#10;&#10;&#10;&#10;\end{document}" title="IguanaTex Picture Display">
            <a:extLst>
              <a:ext uri="{FF2B5EF4-FFF2-40B4-BE49-F238E27FC236}">
                <a16:creationId xmlns:a16="http://schemas.microsoft.com/office/drawing/2014/main" id="{8773B10C-FF9D-6487-C40C-47062C6277C5}"/>
              </a:ext>
            </a:extLst>
          </p:cNvPr>
          <p:cNvPicPr>
            <a:picLocks noChangeAspect="1"/>
          </p:cNvPicPr>
          <p:nvPr>
            <p:custDataLst>
              <p:tags r:id="rId1"/>
            </p:custDataLst>
          </p:nvPr>
        </p:nvPicPr>
        <p:blipFill>
          <a:blip r:embed="rId10">
            <a:extLst>
              <a:ext uri="{28A0092B-C50C-407E-A947-70E740481C1C}">
                <a14:useLocalDpi xmlns:a14="http://schemas.microsoft.com/office/drawing/2010/main" val="0"/>
              </a:ext>
            </a:extLst>
          </a:blip>
          <a:stretch>
            <a:fillRect/>
          </a:stretch>
        </p:blipFill>
        <p:spPr>
          <a:xfrm>
            <a:off x="3714638" y="5479991"/>
            <a:ext cx="7227733" cy="498590"/>
          </a:xfrm>
          <a:prstGeom prst="rect">
            <a:avLst/>
          </a:prstGeom>
        </p:spPr>
      </p:pic>
      <p:pic>
        <p:nvPicPr>
          <p:cNvPr id="33" name="Picture 32" descr="\documentclass{article}&#10;\usepackage{amsmath,amssymb}&#10;\newcommand{\eh}{\hat{e}}&#10;\newcommand{\sh}{\hat{s}}&#10;\newcommand{\ch}{\hat{c}}&#10;\newcommand{\vh}{\hat{v}}&#10;\pagestyle{empty}&#10;\begin{document}&#10;&#10;\begin{eqnarray}&#10;  \Delta g_1^{\square}= \frac{1}{32} &#10;  \frac{1}{\ch_2}\left[{ 16\sh^2 (\Delta_{4F})^2}+&#10;    3\ch_2\left( 4(\Delta_{4F})^2&#10;    +  ( c_{\Phi,1})^2\right)+&#10;     4  \Delta_{4F}   c_{\Phi,1}&#10;    +16 \sh_2  \Delta_{4F}   c_{BW}&#10;        \right] \frac{\vh^4}{\Lambda^4}  \;,\nonumber&#10;\end{eqnarray}&#10;&#10;\end{document}" title="IguanaTex Picture Display">
            <a:extLst>
              <a:ext uri="{FF2B5EF4-FFF2-40B4-BE49-F238E27FC236}">
                <a16:creationId xmlns:a16="http://schemas.microsoft.com/office/drawing/2014/main" id="{367D15B9-B025-3345-B961-EDFBF552DCBB}"/>
              </a:ext>
            </a:extLst>
          </p:cNvPr>
          <p:cNvPicPr>
            <a:picLocks noChangeAspect="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a:xfrm>
            <a:off x="3659175" y="4689416"/>
            <a:ext cx="7593447" cy="475429"/>
          </a:xfrm>
          <a:prstGeom prst="rect">
            <a:avLst/>
          </a:prstGeom>
        </p:spPr>
      </p:pic>
      <p:sp>
        <p:nvSpPr>
          <p:cNvPr id="12" name="TextBox 11">
            <a:extLst>
              <a:ext uri="{FF2B5EF4-FFF2-40B4-BE49-F238E27FC236}">
                <a16:creationId xmlns:a16="http://schemas.microsoft.com/office/drawing/2014/main" id="{9CD04008-26D1-8943-8506-78F86FC9E903}"/>
              </a:ext>
            </a:extLst>
          </p:cNvPr>
          <p:cNvSpPr txBox="1"/>
          <p:nvPr/>
        </p:nvSpPr>
        <p:spPr>
          <a:xfrm>
            <a:off x="388067" y="5518090"/>
            <a:ext cx="2619375" cy="369332"/>
          </a:xfrm>
          <a:prstGeom prst="rect">
            <a:avLst/>
          </a:prstGeom>
          <a:noFill/>
        </p:spPr>
        <p:txBody>
          <a:bodyPr wrap="square" rtlCol="0">
            <a:spAutoFit/>
          </a:bodyPr>
          <a:lstStyle/>
          <a:p>
            <a:r>
              <a:rPr lang="en-US" dirty="0"/>
              <a:t>momentum dependent</a:t>
            </a:r>
          </a:p>
        </p:txBody>
      </p:sp>
      <p:sp>
        <p:nvSpPr>
          <p:cNvPr id="15" name="TextBox 14">
            <a:extLst>
              <a:ext uri="{FF2B5EF4-FFF2-40B4-BE49-F238E27FC236}">
                <a16:creationId xmlns:a16="http://schemas.microsoft.com/office/drawing/2014/main" id="{AD37775F-0C67-AB88-01EF-5D5518842036}"/>
              </a:ext>
            </a:extLst>
          </p:cNvPr>
          <p:cNvSpPr txBox="1"/>
          <p:nvPr/>
        </p:nvSpPr>
        <p:spPr>
          <a:xfrm>
            <a:off x="600337" y="4708465"/>
            <a:ext cx="2619375" cy="369332"/>
          </a:xfrm>
          <a:prstGeom prst="rect">
            <a:avLst/>
          </a:prstGeom>
          <a:noFill/>
        </p:spPr>
        <p:txBody>
          <a:bodyPr wrap="square" rtlCol="0">
            <a:spAutoFit/>
          </a:bodyPr>
          <a:lstStyle/>
          <a:p>
            <a:r>
              <a:rPr lang="en-US" dirty="0"/>
              <a:t>quadratic pieces</a:t>
            </a:r>
          </a:p>
        </p:txBody>
      </p:sp>
      <p:cxnSp>
        <p:nvCxnSpPr>
          <p:cNvPr id="18" name="Straight Arrow Connector 17">
            <a:extLst>
              <a:ext uri="{FF2B5EF4-FFF2-40B4-BE49-F238E27FC236}">
                <a16:creationId xmlns:a16="http://schemas.microsoft.com/office/drawing/2014/main" id="{164E3AE2-7637-C046-ADB9-921C4172C5E0}"/>
              </a:ext>
            </a:extLst>
          </p:cNvPr>
          <p:cNvCxnSpPr>
            <a:cxnSpLocks/>
          </p:cNvCxnSpPr>
          <p:nvPr/>
        </p:nvCxnSpPr>
        <p:spPr>
          <a:xfrm>
            <a:off x="2902667" y="5740856"/>
            <a:ext cx="695325" cy="0"/>
          </a:xfrm>
          <a:prstGeom prst="straightConnector1">
            <a:avLst/>
          </a:prstGeom>
          <a:ln>
            <a:solidFill>
              <a:schemeClr val="accent5">
                <a:lumMod val="75000"/>
              </a:schemeClr>
            </a:solidFill>
            <a:tailEnd type="triangle"/>
          </a:ln>
        </p:spPr>
        <p:style>
          <a:lnRef idx="2">
            <a:schemeClr val="accent5"/>
          </a:lnRef>
          <a:fillRef idx="0">
            <a:schemeClr val="accent5"/>
          </a:fillRef>
          <a:effectRef idx="1">
            <a:schemeClr val="accent5"/>
          </a:effectRef>
          <a:fontRef idx="minor">
            <a:schemeClr val="tx1"/>
          </a:fontRef>
        </p:style>
      </p:cxnSp>
      <p:cxnSp>
        <p:nvCxnSpPr>
          <p:cNvPr id="23" name="Straight Arrow Connector 22">
            <a:extLst>
              <a:ext uri="{FF2B5EF4-FFF2-40B4-BE49-F238E27FC236}">
                <a16:creationId xmlns:a16="http://schemas.microsoft.com/office/drawing/2014/main" id="{F5A356CC-F038-A00D-8AB2-CD966145407A}"/>
              </a:ext>
            </a:extLst>
          </p:cNvPr>
          <p:cNvCxnSpPr/>
          <p:nvPr/>
        </p:nvCxnSpPr>
        <p:spPr>
          <a:xfrm>
            <a:off x="2543437" y="4908490"/>
            <a:ext cx="952500" cy="0"/>
          </a:xfrm>
          <a:prstGeom prst="straightConnector1">
            <a:avLst/>
          </a:prstGeom>
          <a:ln>
            <a:solidFill>
              <a:schemeClr val="accent5">
                <a:lumMod val="75000"/>
              </a:schemeClr>
            </a:solidFill>
            <a:tailEnd type="triangle"/>
          </a:ln>
        </p:spPr>
        <p:style>
          <a:lnRef idx="2">
            <a:schemeClr val="accent1"/>
          </a:lnRef>
          <a:fillRef idx="0">
            <a:schemeClr val="accent1"/>
          </a:fillRef>
          <a:effectRef idx="1">
            <a:schemeClr val="accent1"/>
          </a:effectRef>
          <a:fontRef idx="minor">
            <a:schemeClr val="tx1"/>
          </a:fontRef>
        </p:style>
      </p:cxnSp>
      <p:pic>
        <p:nvPicPr>
          <p:cNvPr id="24" name="Picture 23" descr="\documentclass{article}&#10;\usepackage{amsmath}&#10;\usepackage{feynmp-auto}&#10;\pagestyle{empty}&#10;\begin{document}&#10;&#10;\begin{fmffile}{complex-a}&#10;\begin{fmfgraph*}(100,100)&#10;    \fmfleft{i1}&#10;    \fmfright{o1,o2}&#10;    \fmf{photon,label=$Z$}{i1,w1}&#10;    \fmf{fermion,label=$\bar{f}$}{o1,w1}&#10;    \fmf{fermion,label=$f$}{w1,o2}&#10;\end{fmfgraph*}&#10;\end{fmffile}&#10;&#10;&#10;\end{document}" title="IguanaTex Picture Display">
            <a:extLst>
              <a:ext uri="{FF2B5EF4-FFF2-40B4-BE49-F238E27FC236}">
                <a16:creationId xmlns:a16="http://schemas.microsoft.com/office/drawing/2014/main" id="{C418C3E7-55F2-A2FB-7519-040C7A12ACEA}"/>
              </a:ext>
            </a:extLst>
          </p:cNvPr>
          <p:cNvPicPr>
            <a:picLocks noChangeAspect="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a:xfrm>
            <a:off x="1823808" y="1379258"/>
            <a:ext cx="1424218" cy="1424218"/>
          </a:xfrm>
          <a:prstGeom prst="rect">
            <a:avLst/>
          </a:prstGeom>
        </p:spPr>
      </p:pic>
      <p:pic>
        <p:nvPicPr>
          <p:cNvPr id="25" name="Picture 24" descr="\documentclass{article}&#10;\usepackage{amsmath}&#10;\usepackage{feynmp-auto}&#10;\pagestyle{empty}&#10;\begin{document}&#10;\begin{fmffile}{complex-a}&#10;\begin{fmfgraph*}(100,100)&#10;    \fmfleft{i1}&#10;    \fmfright{o1,o2}&#10;    \fmf{photon,label=$W^{-}$}{i1,w1}&#10;    \fmf{fermion,label=$\nu_\ell$}{o1,w1}&#10;    \fmf{fermion,label=$\ell^{-}$}{w1,o2}&#10;\end{fmfgraph*}&#10;\end{fmffile}&#10;&#10;\end{document}" title="IguanaTex Picture Display">
            <a:extLst>
              <a:ext uri="{FF2B5EF4-FFF2-40B4-BE49-F238E27FC236}">
                <a16:creationId xmlns:a16="http://schemas.microsoft.com/office/drawing/2014/main" id="{6FE81A63-C22B-DEBF-EBAC-460E770B4453}"/>
              </a:ext>
            </a:extLst>
          </p:cNvPr>
          <p:cNvPicPr>
            <a:picLocks noChangeAspect="1"/>
          </p:cNvPicPr>
          <p:nvPr>
            <p:custDataLst>
              <p:tags r:id="rId4"/>
            </p:custDataLst>
          </p:nvPr>
        </p:nvPicPr>
        <p:blipFill>
          <a:blip r:embed="rId13">
            <a:extLst>
              <a:ext uri="{28A0092B-C50C-407E-A947-70E740481C1C}">
                <a14:useLocalDpi xmlns:a14="http://schemas.microsoft.com/office/drawing/2010/main" val="0"/>
              </a:ext>
            </a:extLst>
          </a:blip>
          <a:stretch>
            <a:fillRect/>
          </a:stretch>
        </p:blipFill>
        <p:spPr>
          <a:xfrm>
            <a:off x="8318874" y="1400871"/>
            <a:ext cx="1253752" cy="1253752"/>
          </a:xfrm>
          <a:prstGeom prst="rect">
            <a:avLst/>
          </a:prstGeom>
        </p:spPr>
      </p:pic>
      <p:pic>
        <p:nvPicPr>
          <p:cNvPr id="41" name="Picture 40" descr="\documentclass{article}&#10;\usepackage{amsmath,amssymb}&#10;\usepackage{xcolor}&#10;\pagestyle{empty}&#10;\newcommand{\eh}{\hat{e}}&#10;\newcommand{\sh}{\hat{s}}&#10;\newcommand{\ch}{\hat{c}}&#10;\newcommand{\vh}{\hat{v}}&#10;\begin{document}&#10;&#10;\begin{equation*}&#10;  \frac{\eh}{\sh\ch} ~\left[\hat{g}_{L,R}^f\, \left(1+\Delta \overline{g}_1&#10;    +{\color{red}\Delta g_1^\square}+\frac{p^2}{\widehat{M}_Z^2}{\color{red}\Delta g_1'}\right)&#10;    +Q^f\, \left(\Delta \overline{g}_2&#10;    +{\color{red}\Delta g_2^\square}+\frac{p^2}{\widehat{M}_Z^2}{\color{red}\Delta g_2'}\right)\right]\;,&#10;\end{equation*}&#10;&#10;&#10;where $\hat g^f_L=T_3^f-\sh^2 Q^f$, $\hat g^f_R=-\sh^2 Q^f$&#10;\end{document}" title="IguanaTex Picture Display">
            <a:extLst>
              <a:ext uri="{FF2B5EF4-FFF2-40B4-BE49-F238E27FC236}">
                <a16:creationId xmlns:a16="http://schemas.microsoft.com/office/drawing/2014/main" id="{C13529A7-B7D4-A9AD-DC52-14D980A7A695}"/>
              </a:ext>
            </a:extLst>
          </p:cNvPr>
          <p:cNvPicPr>
            <a:picLocks noChangeAspect="1"/>
          </p:cNvPicPr>
          <p:nvPr>
            <p:custDataLst>
              <p:tags r:id="rId5"/>
            </p:custDataLst>
          </p:nvPr>
        </p:nvPicPr>
        <p:blipFill>
          <a:blip r:embed="rId14">
            <a:extLst>
              <a:ext uri="{28A0092B-C50C-407E-A947-70E740481C1C}">
                <a14:useLocalDpi xmlns:a14="http://schemas.microsoft.com/office/drawing/2010/main" val="0"/>
              </a:ext>
            </a:extLst>
          </a:blip>
          <a:stretch>
            <a:fillRect/>
          </a:stretch>
        </p:blipFill>
        <p:spPr>
          <a:xfrm>
            <a:off x="319992" y="3009900"/>
            <a:ext cx="6732351" cy="1093257"/>
          </a:xfrm>
          <a:prstGeom prst="rect">
            <a:avLst/>
          </a:prstGeom>
        </p:spPr>
      </p:pic>
      <p:pic>
        <p:nvPicPr>
          <p:cNvPr id="43" name="Picture 42" descr="\documentclass{article}&#10;\usepackage{amsmath,amssymb}&#10;\usepackage{xcolor}&#10;\pagestyle{empty}&#10;\begin{document}&#10;&#10;\begin{equation*}&#10;\frac{1}{\sqrt{2}}\frac{\hat{e}}{\hat{s}} ~&#10;\left(1+\Delta \overline{g}_W&#10;   +{\color{red}\Delta g_W^\square} +\frac{p^2}{\widehat{M}_W^2}{\color{red}\Delta g_W'}\right)\;,&#10;\end{equation*}&#10;&#10;\end{document}" title="IguanaTex Picture Display">
            <a:extLst>
              <a:ext uri="{FF2B5EF4-FFF2-40B4-BE49-F238E27FC236}">
                <a16:creationId xmlns:a16="http://schemas.microsoft.com/office/drawing/2014/main" id="{233B9A4A-AD09-79F1-E9A2-057A54E05AA3}"/>
              </a:ext>
            </a:extLst>
          </p:cNvPr>
          <p:cNvPicPr>
            <a:picLocks noChangeAspect="1"/>
          </p:cNvPicPr>
          <p:nvPr>
            <p:custDataLst>
              <p:tags r:id="rId6"/>
            </p:custDataLst>
          </p:nvPr>
        </p:nvPicPr>
        <p:blipFill>
          <a:blip r:embed="rId15">
            <a:extLst>
              <a:ext uri="{28A0092B-C50C-407E-A947-70E740481C1C}">
                <a14:useLocalDpi xmlns:a14="http://schemas.microsoft.com/office/drawing/2010/main" val="0"/>
              </a:ext>
            </a:extLst>
          </a:blip>
          <a:stretch>
            <a:fillRect/>
          </a:stretch>
        </p:blipFill>
        <p:spPr>
          <a:xfrm>
            <a:off x="7595859" y="3019425"/>
            <a:ext cx="4049976" cy="679773"/>
          </a:xfrm>
          <a:prstGeom prst="rect">
            <a:avLst/>
          </a:prstGeom>
        </p:spPr>
      </p:pic>
      <p:pic>
        <p:nvPicPr>
          <p:cNvPr id="3" name="Picture 2" descr="\documentclass{article}&#10;\usepackage{amsmath}&#10;\pagestyle{empty}&#10;\newcommand{\eh}{\hat{e}}&#10;\newcommand{\sh}{\hat{s}}&#10;\begin{document}&#10;&#10; $\Delta_{4F} \; = \; -\frac{\eh^2}{2\sh^2}&#10;    c_{2JW}$&#10;&#10;&#10;\end{document}" title="IguanaTex Picture Display">
            <a:extLst>
              <a:ext uri="{FF2B5EF4-FFF2-40B4-BE49-F238E27FC236}">
                <a16:creationId xmlns:a16="http://schemas.microsoft.com/office/drawing/2014/main" id="{92F84E5C-2AF4-926C-5609-B5DBA892F565}"/>
              </a:ext>
            </a:extLst>
          </p:cNvPr>
          <p:cNvPicPr>
            <a:picLocks noChangeAspect="1"/>
          </p:cNvPicPr>
          <p:nvPr>
            <p:custDataLst>
              <p:tags r:id="rId7"/>
            </p:custDataLst>
          </p:nvPr>
        </p:nvPicPr>
        <p:blipFill>
          <a:blip r:embed="rId16">
            <a:extLst>
              <a:ext uri="{28A0092B-C50C-407E-A947-70E740481C1C}">
                <a14:useLocalDpi xmlns:a14="http://schemas.microsoft.com/office/drawing/2010/main" val="0"/>
              </a:ext>
            </a:extLst>
          </a:blip>
          <a:stretch>
            <a:fillRect/>
          </a:stretch>
        </p:blipFill>
        <p:spPr>
          <a:xfrm>
            <a:off x="5664267" y="4129460"/>
            <a:ext cx="1841829" cy="314057"/>
          </a:xfrm>
          <a:prstGeom prst="rect">
            <a:avLst/>
          </a:prstGeom>
        </p:spPr>
      </p:pic>
      <p:sp>
        <p:nvSpPr>
          <p:cNvPr id="4" name="Rectangle: Rounded Corners 3">
            <a:extLst>
              <a:ext uri="{FF2B5EF4-FFF2-40B4-BE49-F238E27FC236}">
                <a16:creationId xmlns:a16="http://schemas.microsoft.com/office/drawing/2014/main" id="{B0CECD62-8BCF-313A-A820-D48763A38D6B}"/>
              </a:ext>
            </a:extLst>
          </p:cNvPr>
          <p:cNvSpPr/>
          <p:nvPr/>
        </p:nvSpPr>
        <p:spPr>
          <a:xfrm>
            <a:off x="5541484" y="4032173"/>
            <a:ext cx="2104222" cy="528810"/>
          </a:xfrm>
          <a:prstGeom prst="roundRect">
            <a:avLst/>
          </a:prstGeom>
          <a:noFill/>
          <a:ln>
            <a:solidFill>
              <a:schemeClr val="accent5">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924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1CED1-BFE5-15AE-19DD-68A9B4DADEAA}"/>
              </a:ext>
            </a:extLst>
          </p:cNvPr>
          <p:cNvSpPr>
            <a:spLocks noGrp="1"/>
          </p:cNvSpPr>
          <p:nvPr>
            <p:ph type="title"/>
          </p:nvPr>
        </p:nvSpPr>
        <p:spPr/>
        <p:txBody>
          <a:bodyPr/>
          <a:lstStyle/>
          <a:p>
            <a:r>
              <a:rPr lang="en-US" dirty="0"/>
              <a:t>Four-fermion contact amplitudes</a:t>
            </a:r>
          </a:p>
        </p:txBody>
      </p:sp>
      <p:sp>
        <p:nvSpPr>
          <p:cNvPr id="3" name="Content Placeholder 2">
            <a:extLst>
              <a:ext uri="{FF2B5EF4-FFF2-40B4-BE49-F238E27FC236}">
                <a16:creationId xmlns:a16="http://schemas.microsoft.com/office/drawing/2014/main" id="{79D9FE73-B517-658C-1DFE-FDE93DFC2531}"/>
              </a:ext>
            </a:extLst>
          </p:cNvPr>
          <p:cNvSpPr>
            <a:spLocks noGrp="1"/>
          </p:cNvSpPr>
          <p:nvPr>
            <p:ph idx="1"/>
          </p:nvPr>
        </p:nvSpPr>
        <p:spPr/>
        <p:txBody>
          <a:bodyPr>
            <a:normAutofit/>
          </a:bodyPr>
          <a:lstStyle/>
          <a:p>
            <a:r>
              <a:rPr lang="en-US" sz="2400" dirty="0"/>
              <a:t>In addition to the corrections to Z and W couplings, there are seven contact contributions to four-fermion amplitudes in the </a:t>
            </a:r>
            <a:r>
              <a:rPr lang="en-US" sz="2400" i="1" dirty="0"/>
              <a:t>rotated basis.</a:t>
            </a:r>
          </a:p>
          <a:p>
            <a:pPr lvl="1"/>
            <a:r>
              <a:rPr lang="en-US" dirty="0"/>
              <a:t>two at dimension six:</a:t>
            </a:r>
          </a:p>
          <a:p>
            <a:pPr lvl="1"/>
            <a:r>
              <a:rPr lang="en-US" dirty="0"/>
              <a:t>five at dimension eight:</a:t>
            </a:r>
          </a:p>
          <a:p>
            <a:pPr marL="0" indent="0">
              <a:buNone/>
            </a:pPr>
            <a:endParaRPr lang="en-US" sz="2400" dirty="0"/>
          </a:p>
          <a:p>
            <a:r>
              <a:rPr lang="en-US" sz="2400" dirty="0"/>
              <a:t>We find that the four-fermion contact amplitudes depend upon the two combinations</a:t>
            </a:r>
          </a:p>
        </p:txBody>
      </p:sp>
      <p:sp>
        <p:nvSpPr>
          <p:cNvPr id="4" name="Slide Number Placeholder 3">
            <a:extLst>
              <a:ext uri="{FF2B5EF4-FFF2-40B4-BE49-F238E27FC236}">
                <a16:creationId xmlns:a16="http://schemas.microsoft.com/office/drawing/2014/main" id="{B335DB3E-922D-C9A3-0169-3F288AF09E25}"/>
              </a:ext>
            </a:extLst>
          </p:cNvPr>
          <p:cNvSpPr>
            <a:spLocks noGrp="1"/>
          </p:cNvSpPr>
          <p:nvPr>
            <p:ph type="sldNum" sz="quarter" idx="12"/>
          </p:nvPr>
        </p:nvSpPr>
        <p:spPr/>
        <p:txBody>
          <a:bodyPr/>
          <a:lstStyle/>
          <a:p>
            <a:fld id="{C719ED03-60E5-4696-816F-FE0E92702F16}" type="slidenum">
              <a:rPr lang="en-US" smtClean="0"/>
              <a:t>12</a:t>
            </a:fld>
            <a:endParaRPr lang="en-US"/>
          </a:p>
        </p:txBody>
      </p:sp>
      <p:pic>
        <p:nvPicPr>
          <p:cNvPr id="6" name="Picture 5" descr="\documentclass{article}&#10;\usepackage{amsmath,amssymb}&#10;\newcommand{\eh}{\hat{e}}&#10;\newcommand{\sh}{\hat{s}}&#10;\newcommand{\ch}{\hat{c}}&#10;\newcommand{\vh}{\hat{v}}&#10;\pagestyle{empty}&#10;\begin{document}&#10;&#10;\begin{eqnarray}&#10;  \overline{c}_{2JW}&#10;  &amp;\equiv&amp; c_{2JW}(1{-2\frac{\vh^2}{\Lambda^2} c_{WW}})&#10;  + { c^{(5)}_{\psi^4 H^2} \frac{\vh^2}{2 \Lambda^2}}&#10;  =-\frac{2\sh^2}{\eh^2}\overline{\Delta}_{4F} \;,&#10;\nonumber&#10;  \\&#10;  \overline{c}_{2JB}&amp;\equiv&amp; c_{2JB}(1-2\frac{\vh^2}{\Lambda^2}c_{BB})&#10;  + { c^{(4)}_{\psi^4 H^2}\frac{\vh^2}{2\Lambda^2}} \;.&#10;\nonumber  &#10;\end{eqnarray}&#10;&#10;&#10;\end{document}" title="IguanaTex Picture Display">
            <a:extLst>
              <a:ext uri="{FF2B5EF4-FFF2-40B4-BE49-F238E27FC236}">
                <a16:creationId xmlns:a16="http://schemas.microsoft.com/office/drawing/2014/main" id="{89559D08-9AD5-0348-2A72-05DC2F308682}"/>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2439416" y="4593045"/>
            <a:ext cx="6374095" cy="1205333"/>
          </a:xfrm>
          <a:prstGeom prst="rect">
            <a:avLst/>
          </a:prstGeom>
        </p:spPr>
      </p:pic>
      <p:pic>
        <p:nvPicPr>
          <p:cNvPr id="7" name="Picture 6" descr="\documentclass{article}&#10;\usepackage{amsmath}&#10;\pagestyle{empty}&#10;\begin{document}&#10;&#10;&#10; $c_{2JB}$, $c_{2JW}$&#10;&#10;\end{document}" title="IguanaTex Picture Display">
            <a:extLst>
              <a:ext uri="{FF2B5EF4-FFF2-40B4-BE49-F238E27FC236}">
                <a16:creationId xmlns:a16="http://schemas.microsoft.com/office/drawing/2014/main" id="{170C8DB3-9545-2043-3F84-E30D97EBD56B}"/>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4568177" y="2261387"/>
            <a:ext cx="1465565" cy="194544"/>
          </a:xfrm>
          <a:prstGeom prst="rect">
            <a:avLst/>
          </a:prstGeom>
        </p:spPr>
      </p:pic>
      <p:pic>
        <p:nvPicPr>
          <p:cNvPr id="12" name="Picture 11" descr="\documentclass{article}&#10;\usepackage{amsmath}&#10;\pagestyle{empty}&#10;\begin{document}&#10;&#10; $c^{(2)}_{\psi^4 D^2}$ ,&#10;  $c^{(3)}_{\psi^4 D^2}$, $c^{(4)}_{\psi^4 H^2}$,&#10;  $c^{(5)}_{\psi^4 H^2}$, $c^{(7)}_{\psi^4 H^2}$.&#10;&#10;&#10;\end{document}" title="IguanaTex Picture Display">
            <a:extLst>
              <a:ext uri="{FF2B5EF4-FFF2-40B4-BE49-F238E27FC236}">
                <a16:creationId xmlns:a16="http://schemas.microsoft.com/office/drawing/2014/main" id="{AA0DBA62-3931-4EC9-BC6E-CDF2E216B40F}"/>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4778604" y="2509975"/>
            <a:ext cx="4704914" cy="462629"/>
          </a:xfrm>
          <a:prstGeom prst="rect">
            <a:avLst/>
          </a:prstGeom>
        </p:spPr>
      </p:pic>
      <p:pic>
        <p:nvPicPr>
          <p:cNvPr id="16" name="Picture 15" descr="\documentclass{article}&#10;\usepackage{feynmp-auto}&#10;\usepackage{graphicx}&#10;\usepackage{amsmath}&#10;\pagestyle{empty}&#10;\begin{document}&#10;&#10;\begin{figure}[h!]&#10;\centering&#10;\begin{fmffile}{fourfermion}&#10;\begin{fmfgraph*}(150,100)&#10;    \fmfleft{i1,i2}&#10;    \fmfright{o1,o2}&#10;&#10;    % Fermion lines to central contact point&#10;    \fmf{fermion}{i1,v1}&#10;    \fmf{fermion}{i2,v1}&#10;    \fmf{fermion}{v1,o1}&#10;    \fmf{fermion}{v1,o2}&#10;&#10;    % Labels&#10;    \fmflabel{$f_1$}{i1}&#10;    \fmflabel{$f_2$}{i2}&#10;    \fmflabel{$f_3$}{o1}&#10;    \fmflabel{$f_4$}{o2}&#10;\end{fmfgraph*}&#10;\end{fmffile}&#10;&#10;\end{figure}&#10;&#10;\end{document}" title="IguanaTex Picture Display">
            <a:extLst>
              <a:ext uri="{FF2B5EF4-FFF2-40B4-BE49-F238E27FC236}">
                <a16:creationId xmlns:a16="http://schemas.microsoft.com/office/drawing/2014/main" id="{43766DDD-82BE-066F-693B-853897C9D57E}"/>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9826324" y="4379495"/>
            <a:ext cx="1426801" cy="1683003"/>
          </a:xfrm>
          <a:prstGeom prst="rect">
            <a:avLst/>
          </a:prstGeom>
        </p:spPr>
      </p:pic>
    </p:spTree>
    <p:extLst>
      <p:ext uri="{BB962C8B-B14F-4D97-AF65-F5344CB8AC3E}">
        <p14:creationId xmlns:p14="http://schemas.microsoft.com/office/powerpoint/2010/main" val="451358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53634-DB3B-BA33-90E2-588CEE402DD8}"/>
              </a:ext>
            </a:extLst>
          </p:cNvPr>
          <p:cNvSpPr>
            <a:spLocks noGrp="1"/>
          </p:cNvSpPr>
          <p:nvPr>
            <p:ph type="title"/>
          </p:nvPr>
        </p:nvSpPr>
        <p:spPr>
          <a:xfrm>
            <a:off x="866775" y="193675"/>
            <a:ext cx="10515600" cy="1325563"/>
          </a:xfrm>
        </p:spPr>
        <p:txBody>
          <a:bodyPr/>
          <a:lstStyle/>
          <a:p>
            <a:r>
              <a:rPr lang="en-US" dirty="0"/>
              <a:t>Oblique Parameters</a:t>
            </a:r>
          </a:p>
        </p:txBody>
      </p:sp>
      <p:sp>
        <p:nvSpPr>
          <p:cNvPr id="3" name="Content Placeholder 2">
            <a:extLst>
              <a:ext uri="{FF2B5EF4-FFF2-40B4-BE49-F238E27FC236}">
                <a16:creationId xmlns:a16="http://schemas.microsoft.com/office/drawing/2014/main" id="{911C1D79-FBF1-9830-E017-7EA71A68B0E7}"/>
              </a:ext>
            </a:extLst>
          </p:cNvPr>
          <p:cNvSpPr>
            <a:spLocks noGrp="1"/>
          </p:cNvSpPr>
          <p:nvPr>
            <p:ph idx="1"/>
          </p:nvPr>
        </p:nvSpPr>
        <p:spPr>
          <a:xfrm>
            <a:off x="847725" y="1435100"/>
            <a:ext cx="10515600" cy="4351338"/>
          </a:xfrm>
        </p:spPr>
        <p:txBody>
          <a:bodyPr>
            <a:normAutofit/>
          </a:bodyPr>
          <a:lstStyle/>
          <a:p>
            <a:r>
              <a:rPr lang="en-US" sz="2400" dirty="0"/>
              <a:t> In universal theories, for the </a:t>
            </a:r>
            <a:r>
              <a:rPr lang="en-US" sz="2400" i="1" dirty="0"/>
              <a:t>bosonic basis</a:t>
            </a:r>
            <a:r>
              <a:rPr lang="en-US" sz="2400" dirty="0"/>
              <a:t>, the effects of new physics can be fully parametrized in terms of the corrections to the gauge bosons self-energies. We expand the transverse vacuum polarization amplitudes as</a:t>
            </a:r>
            <a:br>
              <a:rPr lang="en-US" sz="2400" dirty="0"/>
            </a:br>
            <a:br>
              <a:rPr lang="en-US" sz="2400" dirty="0"/>
            </a:br>
            <a:endParaRPr lang="en-US" sz="2400" dirty="0"/>
          </a:p>
        </p:txBody>
      </p:sp>
      <p:sp>
        <p:nvSpPr>
          <p:cNvPr id="4" name="Slide Number Placeholder 3">
            <a:extLst>
              <a:ext uri="{FF2B5EF4-FFF2-40B4-BE49-F238E27FC236}">
                <a16:creationId xmlns:a16="http://schemas.microsoft.com/office/drawing/2014/main" id="{4A609DB0-739F-5A1F-9173-C2E81C242D22}"/>
              </a:ext>
            </a:extLst>
          </p:cNvPr>
          <p:cNvSpPr>
            <a:spLocks noGrp="1"/>
          </p:cNvSpPr>
          <p:nvPr>
            <p:ph type="sldNum" sz="quarter" idx="12"/>
          </p:nvPr>
        </p:nvSpPr>
        <p:spPr/>
        <p:txBody>
          <a:bodyPr/>
          <a:lstStyle/>
          <a:p>
            <a:fld id="{C719ED03-60E5-4696-816F-FE0E92702F16}" type="slidenum">
              <a:rPr lang="en-US" smtClean="0"/>
              <a:t>13</a:t>
            </a:fld>
            <a:endParaRPr lang="en-US"/>
          </a:p>
        </p:txBody>
      </p:sp>
      <p:pic>
        <p:nvPicPr>
          <p:cNvPr id="8" name="Picture 7" descr="\documentclass{article}&#10;\usepackage{amsmath}&#10;\pagestyle{empty}&#10;\begin{document}&#10;&#10;\begin{equation*}&#10;  \Pi_{VV''}(q^2)= \Pi_{VV'} (0)+ \Pi'_{VV''}(0) q^2+\frac{1}{2}&#10;  \Pi^{\prime\prime}_{VV''}(0) q^4+\frac{1}{6}\Pi^{\prime\prime\prime}_{VV''}(0)&#10;  q^6+\dots&#10;\end{equation*}&#10;&#10;&#10;\end{document}" title="IguanaTex Picture Display">
            <a:extLst>
              <a:ext uri="{FF2B5EF4-FFF2-40B4-BE49-F238E27FC236}">
                <a16:creationId xmlns:a16="http://schemas.microsoft.com/office/drawing/2014/main" id="{E6B88F40-67FA-F031-6127-3646BA6780BE}"/>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3262759" y="2712911"/>
            <a:ext cx="7784215" cy="515021"/>
          </a:xfrm>
          <a:prstGeom prst="rect">
            <a:avLst/>
          </a:prstGeom>
        </p:spPr>
      </p:pic>
      <p:pic>
        <p:nvPicPr>
          <p:cNvPr id="15" name="Picture 14" descr="\documentclass{article}&#10;\usepackage{amsmath}&#10;\usepackage{feynmp-auto}&#10;\usepackage{graphicx}&#10;\pagestyle{empty}&#10;\begin{document}&#10;&#10;\begin{figure}[h!]&#10;\centering&#10;\begin{fmffile}{vector_selfenergy}&#10;\begin{fmfgraph*}(150,100)&#10;    \fmfleft{i1}&#10;    \fmfright{o1}&#10;&#10;    % External photon lines&#10;    \fmf{photon,label=V}{i1,v1}&#10;    \fmf{photon,label=V''}{v2,o1}&#10;&#10;    % Fermion loop&#10;    \fmf{fermion,left,tension=0.5}{v1,v2}&#10;    \fmf{fermion,left,tension=0.5}{v2,v1}&#10;&#10;    % Vertices&#10;    \fmfdot{v1,v2}&#10;\end{fmfgraph*}&#10;\end{fmffile}&#10;\end{figure}&#10;\end{document}" title="IguanaTex Picture Display">
            <a:extLst>
              <a:ext uri="{FF2B5EF4-FFF2-40B4-BE49-F238E27FC236}">
                <a16:creationId xmlns:a16="http://schemas.microsoft.com/office/drawing/2014/main" id="{9BEBDFE3-BF7D-B126-7E9D-5607E1929A75}"/>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896743" y="2352675"/>
            <a:ext cx="1896904" cy="1264854"/>
          </a:xfrm>
          <a:prstGeom prst="rect">
            <a:avLst/>
          </a:prstGeom>
        </p:spPr>
      </p:pic>
      <p:pic>
        <p:nvPicPr>
          <p:cNvPr id="80" name="Picture 79" descr="\documentclass{article}&#10;\usepackage{amsmath,amssymb}&#10;\usepackage[dvipsnames]{xcolor}&#10;\newcommand {\red} {\color{red}}&#10;\newcommand{\Shat}{\widehat{S}}&#10;\newcommand{\Uhat}{\widehat{U}}&#10;\newcommand{\That}{\widehat{T}}&#10;\newcommand{\dprime}{\prime\prime}&#10;\newcommand{\tprime}{\prime\prime\prime}&#10;\pagestyle{empty}&#10;\begin{document}&#10;&#10;\begin{align*}&#10;  \color{red} \Shat&#10;  &amp;\color{red}= - \dfrac{\hat{c}}{\hat{s}}\Pi_{3B}(0) \;, \\&#10;    \color{red}\That &amp;\color{red}= \dfrac{1}{\widehat{M}_W^2} \Big[\Pi_{WW}(0) -&#10;            \Pi_{33}(0)\Big] \;,\\&#10;    \Uhat &amp; =&#10;            \Pi_{33}^\prime(0) - \Pi_{WW}^\prime(0) \;,\\&#10;    V&amp; = \dfrac{\widehat{M}_W^2}{2}\Big[\Pi_{WW}^{\dprime}(0) -&#10;       \Pi_{33}^{\dprime}(0)\Big] \;, \\&#10;    X &amp;= -\dfrac{\widehat{M}_W^2}{2} \Pi^{\dprime}_{3B}(0) \;,\\&#10;    \color{red}Y &amp;\color{red}= -\dfrac{\widehat{M}_W^2}{2} \Pi^{\dprime}_{BB}(0) \;,\\&#10;    \color{red}W &amp;\color{red}= -\dfrac{\widehat{M}_W^2}{2} \Pi^{\dprime}_{33}(0) \;. &#10;\end{align*}&#10;&#10;\end{document}" title="IguanaTex Picture Display">
            <a:extLst>
              <a:ext uri="{FF2B5EF4-FFF2-40B4-BE49-F238E27FC236}">
                <a16:creationId xmlns:a16="http://schemas.microsoft.com/office/drawing/2014/main" id="{EEFCFCFF-24CD-66BF-3804-409B86739CED}"/>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2920999" y="3503930"/>
            <a:ext cx="2444802" cy="3144507"/>
          </a:xfrm>
          <a:prstGeom prst="rect">
            <a:avLst/>
          </a:prstGeom>
        </p:spPr>
      </p:pic>
      <p:sp>
        <p:nvSpPr>
          <p:cNvPr id="27" name="TextBox 26">
            <a:extLst>
              <a:ext uri="{FF2B5EF4-FFF2-40B4-BE49-F238E27FC236}">
                <a16:creationId xmlns:a16="http://schemas.microsoft.com/office/drawing/2014/main" id="{A03C16AF-C76B-7E9E-EFEB-968807AE213B}"/>
              </a:ext>
            </a:extLst>
          </p:cNvPr>
          <p:cNvSpPr txBox="1"/>
          <p:nvPr/>
        </p:nvSpPr>
        <p:spPr>
          <a:xfrm>
            <a:off x="7010400" y="5476875"/>
            <a:ext cx="2295525" cy="923330"/>
          </a:xfrm>
          <a:prstGeom prst="rect">
            <a:avLst/>
          </a:prstGeom>
          <a:noFill/>
        </p:spPr>
        <p:txBody>
          <a:bodyPr wrap="square" rtlCol="0">
            <a:spAutoFit/>
          </a:bodyPr>
          <a:lstStyle/>
          <a:p>
            <a:r>
              <a:rPr lang="en-US" dirty="0"/>
              <a:t>Non-zero at dimension-six in SMEFT</a:t>
            </a:r>
          </a:p>
        </p:txBody>
      </p:sp>
      <p:sp>
        <p:nvSpPr>
          <p:cNvPr id="28" name="Rectangle: Rounded Corners 27">
            <a:extLst>
              <a:ext uri="{FF2B5EF4-FFF2-40B4-BE49-F238E27FC236}">
                <a16:creationId xmlns:a16="http://schemas.microsoft.com/office/drawing/2014/main" id="{043D3173-6FDB-A821-A0F0-34703A67C5C3}"/>
              </a:ext>
            </a:extLst>
          </p:cNvPr>
          <p:cNvSpPr/>
          <p:nvPr/>
        </p:nvSpPr>
        <p:spPr>
          <a:xfrm>
            <a:off x="6896100" y="5362575"/>
            <a:ext cx="1962149" cy="1114425"/>
          </a:xfrm>
          <a:prstGeom prst="roundRect">
            <a:avLst/>
          </a:prstGeom>
          <a:noFill/>
          <a:ln w="28575">
            <a:solidFill>
              <a:schemeClr val="accent5">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31605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5C983D-46F9-BF3E-5BBD-4FA105CC6E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E013B7-1CF6-BABA-C9CA-34F851FE1841}"/>
              </a:ext>
            </a:extLst>
          </p:cNvPr>
          <p:cNvSpPr>
            <a:spLocks noGrp="1"/>
          </p:cNvSpPr>
          <p:nvPr>
            <p:ph type="title"/>
          </p:nvPr>
        </p:nvSpPr>
        <p:spPr>
          <a:xfrm>
            <a:off x="866775" y="193675"/>
            <a:ext cx="10515600" cy="1325563"/>
          </a:xfrm>
        </p:spPr>
        <p:txBody>
          <a:bodyPr/>
          <a:lstStyle/>
          <a:p>
            <a:r>
              <a:rPr lang="en-US" dirty="0"/>
              <a:t>Oblique Parameters</a:t>
            </a:r>
          </a:p>
        </p:txBody>
      </p:sp>
      <p:sp>
        <p:nvSpPr>
          <p:cNvPr id="3" name="Content Placeholder 2">
            <a:extLst>
              <a:ext uri="{FF2B5EF4-FFF2-40B4-BE49-F238E27FC236}">
                <a16:creationId xmlns:a16="http://schemas.microsoft.com/office/drawing/2014/main" id="{A63541C6-E002-71C5-E1BA-AAB90900E5F7}"/>
              </a:ext>
            </a:extLst>
          </p:cNvPr>
          <p:cNvSpPr>
            <a:spLocks noGrp="1"/>
          </p:cNvSpPr>
          <p:nvPr>
            <p:ph idx="1"/>
          </p:nvPr>
        </p:nvSpPr>
        <p:spPr>
          <a:xfrm>
            <a:off x="847725" y="1435100"/>
            <a:ext cx="10515600" cy="4351338"/>
          </a:xfrm>
        </p:spPr>
        <p:txBody>
          <a:bodyPr>
            <a:normAutofit/>
          </a:bodyPr>
          <a:lstStyle/>
          <a:p>
            <a:r>
              <a:rPr lang="en-US" sz="2400" dirty="0"/>
              <a:t> In universal theories, for the </a:t>
            </a:r>
            <a:r>
              <a:rPr lang="en-US" sz="2400" i="1" dirty="0"/>
              <a:t>bosonic basis</a:t>
            </a:r>
            <a:r>
              <a:rPr lang="en-US" sz="2400" dirty="0"/>
              <a:t>, the effects of new physics can be fully parametrized in terms of the corrections to the gauge bosons self-energies. We expand the transverse vacuum polarization amplitudes as</a:t>
            </a:r>
            <a:br>
              <a:rPr lang="en-US" sz="2400" dirty="0"/>
            </a:br>
            <a:br>
              <a:rPr lang="en-US" sz="2400" dirty="0"/>
            </a:br>
            <a:endParaRPr lang="en-US" sz="2400" dirty="0"/>
          </a:p>
        </p:txBody>
      </p:sp>
      <p:sp>
        <p:nvSpPr>
          <p:cNvPr id="4" name="Slide Number Placeholder 3">
            <a:extLst>
              <a:ext uri="{FF2B5EF4-FFF2-40B4-BE49-F238E27FC236}">
                <a16:creationId xmlns:a16="http://schemas.microsoft.com/office/drawing/2014/main" id="{D6941B3C-A9A6-0759-FED7-88C9254992FE}"/>
              </a:ext>
            </a:extLst>
          </p:cNvPr>
          <p:cNvSpPr>
            <a:spLocks noGrp="1"/>
          </p:cNvSpPr>
          <p:nvPr>
            <p:ph type="sldNum" sz="quarter" idx="12"/>
          </p:nvPr>
        </p:nvSpPr>
        <p:spPr/>
        <p:txBody>
          <a:bodyPr/>
          <a:lstStyle/>
          <a:p>
            <a:fld id="{C719ED03-60E5-4696-816F-FE0E92702F16}" type="slidenum">
              <a:rPr lang="en-US" smtClean="0"/>
              <a:t>14</a:t>
            </a:fld>
            <a:endParaRPr lang="en-US"/>
          </a:p>
        </p:txBody>
      </p:sp>
      <p:pic>
        <p:nvPicPr>
          <p:cNvPr id="8" name="Picture 7" descr="\documentclass{article}&#10;\usepackage{amsmath}&#10;\pagestyle{empty}&#10;\begin{document}&#10;&#10;\begin{equation*}&#10;  \Pi_{VV''}(q^2)= \Pi_{VV'} (0)+ \Pi'_{VV''}(0) q^2+\frac{1}{2}&#10;  \Pi^{\prime\prime}_{VV''}(0) q^4+\frac{1}{6}\Pi^{\prime\prime\prime}_{VV''}(0)&#10;  q^6+\dots&#10;\end{equation*}&#10;&#10;&#10;\end{document}" title="IguanaTex Picture Display">
            <a:extLst>
              <a:ext uri="{FF2B5EF4-FFF2-40B4-BE49-F238E27FC236}">
                <a16:creationId xmlns:a16="http://schemas.microsoft.com/office/drawing/2014/main" id="{BD9499E9-5BE6-17B4-E7AB-AB4B4EE9E655}"/>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3262759" y="2712911"/>
            <a:ext cx="7784215" cy="515021"/>
          </a:xfrm>
          <a:prstGeom prst="rect">
            <a:avLst/>
          </a:prstGeom>
        </p:spPr>
      </p:pic>
      <p:pic>
        <p:nvPicPr>
          <p:cNvPr id="15" name="Picture 14" descr="\documentclass{article}&#10;\usepackage{amsmath}&#10;\usepackage{feynmp-auto}&#10;\usepackage{graphicx}&#10;\pagestyle{empty}&#10;\begin{document}&#10;&#10;\begin{figure}[h!]&#10;\centering&#10;\begin{fmffile}{vector_selfenergy}&#10;\begin{fmfgraph*}(150,100)&#10;    \fmfleft{i1}&#10;    \fmfright{o1}&#10;&#10;    % External photon lines&#10;    \fmf{photon,label=V}{i1,v1}&#10;    \fmf{photon,label=V''}{v2,o1}&#10;&#10;    % Fermion loop&#10;    \fmf{fermion,left,tension=0.5}{v1,v2}&#10;    \fmf{fermion,left,tension=0.5}{v2,v1}&#10;&#10;    % Vertices&#10;    \fmfdot{v1,v2}&#10;\end{fmfgraph*}&#10;\end{fmffile}&#10;\end{figure}&#10;\end{document}" title="IguanaTex Picture Display">
            <a:extLst>
              <a:ext uri="{FF2B5EF4-FFF2-40B4-BE49-F238E27FC236}">
                <a16:creationId xmlns:a16="http://schemas.microsoft.com/office/drawing/2014/main" id="{DD037391-D7A1-D021-B8EF-CEE96AA55AEC}"/>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896743" y="2352675"/>
            <a:ext cx="1896904" cy="1264854"/>
          </a:xfrm>
          <a:prstGeom prst="rect">
            <a:avLst/>
          </a:prstGeom>
        </p:spPr>
      </p:pic>
      <p:pic>
        <p:nvPicPr>
          <p:cNvPr id="6" name="Picture 5" descr="\documentclass{article}&#10;\usepackage{amsmath,amssymb}&#10;\usepackage[dvipsnames]{xcolor}&#10;\newcommand {\red} {\color{red}}&#10;\newcommand{\Shat}{\widehat{S}}&#10;\newcommand{\Uhat}{\widehat{U}}&#10;\newcommand{\That}{\widehat{T}}&#10;\newcommand{\dprime}{\prime\prime}&#10;\newcommand{\tprime}{\prime\prime\prime}&#10;\pagestyle{empty}&#10;\begin{document}&#10;&#10;\begin{align*}&#10;  \color{red} \Shat&#10;  &amp;\color{red}= - \dfrac{\hat{c}}{\hat{s}}\Pi_{3B}(0) \;, \\&#10;    \color{red}\That &amp;\color{red}= \dfrac{1}{\widehat{M}_W^2} \Big[\Pi_{WW}(0) -&#10;            \Pi_{33}(0)\Big] \;,\\&#10;    \color{red}\Uhat &amp; \color{red}=&#10;            \Pi_{33}^\prime(0) - \Pi_{WW}^\prime(0) \;,\\&#10;    V&amp; = \dfrac{\widehat{M}_W^2}{2}\Big[\Pi_{WW}^{\dprime}(0) -&#10;       \Pi_{33}^{\dprime}(0)\Big] \;, \\&#10;    \color{red}X &amp;\color{red}= -\dfrac{\widehat{M}_W^2}{2} \Pi^{\dprime}_{3B}(0) \;,\\&#10;    \color{red}Y &amp;\color{red}= -\dfrac{\widehat{M}_W^2}{2} \Pi^{\dprime}_{BB}(0) \;,\\&#10;    \color{red}W &amp;\color{red}= -\dfrac{\widehat{M}_W^2}{2} \Pi^{\dprime}_{33}(0) \;. &#10;\end{align*}&#10;&#10;\end{document}" title="IguanaTex Picture Display">
            <a:extLst>
              <a:ext uri="{FF2B5EF4-FFF2-40B4-BE49-F238E27FC236}">
                <a16:creationId xmlns:a16="http://schemas.microsoft.com/office/drawing/2014/main" id="{506370A7-4A52-15AE-84E0-E4B06D5079FD}"/>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2920999" y="3503930"/>
            <a:ext cx="2444802" cy="3144506"/>
          </a:xfrm>
          <a:prstGeom prst="rect">
            <a:avLst/>
          </a:prstGeom>
        </p:spPr>
      </p:pic>
      <p:sp>
        <p:nvSpPr>
          <p:cNvPr id="27" name="TextBox 26">
            <a:extLst>
              <a:ext uri="{FF2B5EF4-FFF2-40B4-BE49-F238E27FC236}">
                <a16:creationId xmlns:a16="http://schemas.microsoft.com/office/drawing/2014/main" id="{D202FA88-A3E4-6907-52E0-27DEF44828E2}"/>
              </a:ext>
            </a:extLst>
          </p:cNvPr>
          <p:cNvSpPr txBox="1"/>
          <p:nvPr/>
        </p:nvSpPr>
        <p:spPr>
          <a:xfrm>
            <a:off x="6810375" y="5591175"/>
            <a:ext cx="2295525" cy="923330"/>
          </a:xfrm>
          <a:prstGeom prst="rect">
            <a:avLst/>
          </a:prstGeom>
          <a:noFill/>
        </p:spPr>
        <p:txBody>
          <a:bodyPr wrap="square" rtlCol="0">
            <a:spAutoFit/>
          </a:bodyPr>
          <a:lstStyle/>
          <a:p>
            <a:r>
              <a:rPr lang="en-US" dirty="0"/>
              <a:t>Eight  non-zero at dimension-eight in SMEFT</a:t>
            </a:r>
          </a:p>
        </p:txBody>
      </p:sp>
      <p:sp>
        <p:nvSpPr>
          <p:cNvPr id="28" name="Rectangle: Rounded Corners 27">
            <a:extLst>
              <a:ext uri="{FF2B5EF4-FFF2-40B4-BE49-F238E27FC236}">
                <a16:creationId xmlns:a16="http://schemas.microsoft.com/office/drawing/2014/main" id="{30FE298F-FE6B-1615-BA14-B6E3C189EE6E}"/>
              </a:ext>
            </a:extLst>
          </p:cNvPr>
          <p:cNvSpPr/>
          <p:nvPr/>
        </p:nvSpPr>
        <p:spPr>
          <a:xfrm>
            <a:off x="6619875" y="5505450"/>
            <a:ext cx="2428875" cy="1114425"/>
          </a:xfrm>
          <a:prstGeom prst="roundRect">
            <a:avLst/>
          </a:prstGeom>
          <a:noFill/>
          <a:ln w="28575">
            <a:solidFill>
              <a:schemeClr val="accent5">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descr="\documentclass{article}&#10;\usepackage{amsmath,amssymb}&#10;\newcommand{\eh}{\hat{e}}&#10;\newcommand{\sh}{\hat{s}}&#10;\newcommand{\ch}{\hat{c}}&#10;\newcommand{\vh}{\hat{v}}&#10;\newcommand{\dprime}{\prime\prime}&#10;\newcommand{\tprime}{\prime\prime\prime}&#10;\newcommand{\PropDer}[2][1]{\Pi_{#1}^{#2}(0)}&#10;\pagestyle{empty}&#10;\begin{document}&#10;&#10;\begin{eqnarray*}&#10;    V^\prime &amp;=&amp; \dfrac{\widehat M_W^4}{6}\Big[\PropDer[WW]{\tprime} -&#10;                 \PropDer[33]{\tprime}\Big] \;, \\&#10;    X^\prime &amp;=&amp; -\dfrac{\widehat M_W^4}{6}  \PropDer[3B]{\tprime} \;&#10;\end{eqnarray*}&#10;&#10;\end{document}" title="IguanaTex Picture Display">
            <a:extLst>
              <a:ext uri="{FF2B5EF4-FFF2-40B4-BE49-F238E27FC236}">
                <a16:creationId xmlns:a16="http://schemas.microsoft.com/office/drawing/2014/main" id="{C085E57D-2449-7ABF-7671-FF55C5AD3F00}"/>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6538977" y="3416162"/>
            <a:ext cx="2723200" cy="916267"/>
          </a:xfrm>
          <a:prstGeom prst="rect">
            <a:avLst/>
          </a:prstGeom>
        </p:spPr>
      </p:pic>
      <p:pic>
        <p:nvPicPr>
          <p:cNvPr id="13" name="Picture 12" descr="\documentclass{article}&#10;\usepackage{amsmath,amssymb}&#10;\usepackage{xcolor}&#10;\newcommand{\eh}{\hat{e}}&#10;\newcommand{\sh}{\hat{s}}&#10;\newcommand{\ch}{\hat{c}}&#10;\newcommand{\vh}{\hat{v}}&#10;\newcommand{\dprime}{\prime\prime}&#10;\newcommand{\tprime}{\prime\prime\prime}&#10;\newcommand{\PropDer}[2][1]{\Pi_{#1}^{#2}(0)}&#10;\pagestyle{empty}&#10;\begin{document}&#10;&#10;\begin{eqnarray*}&#10;    \color{red}Y^\prime &amp;\color{red}=&amp; \color{red}-\dfrac{\widehat M_W^4}{6}  \PropDer[BB]{\tprime} \;, \\&#10;    \color{red}W^\prime &amp;\color{red}=&amp; \color{red}-\dfrac{\widehat M_W^4}{6}  \PropDer[33]{\tprime} \;.&#10;\end{eqnarray*}&#10;&#10;\end{document}" title="IguanaTex Picture Display">
            <a:extLst>
              <a:ext uri="{FF2B5EF4-FFF2-40B4-BE49-F238E27FC236}">
                <a16:creationId xmlns:a16="http://schemas.microsoft.com/office/drawing/2014/main" id="{AC109C99-217C-1389-F926-FA26FCCA4DE7}"/>
              </a:ext>
            </a:extLst>
          </p:cNvPr>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6533269" y="4378562"/>
            <a:ext cx="1915733" cy="916267"/>
          </a:xfrm>
          <a:prstGeom prst="rect">
            <a:avLst/>
          </a:prstGeom>
        </p:spPr>
      </p:pic>
    </p:spTree>
    <p:extLst>
      <p:ext uri="{BB962C8B-B14F-4D97-AF65-F5344CB8AC3E}">
        <p14:creationId xmlns:p14="http://schemas.microsoft.com/office/powerpoint/2010/main" val="3231345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1A98A-FBC1-D517-66FC-E0537B60AD59}"/>
              </a:ext>
            </a:extLst>
          </p:cNvPr>
          <p:cNvSpPr>
            <a:spLocks noGrp="1"/>
          </p:cNvSpPr>
          <p:nvPr>
            <p:ph type="title"/>
          </p:nvPr>
        </p:nvSpPr>
        <p:spPr/>
        <p:txBody>
          <a:bodyPr/>
          <a:lstStyle/>
          <a:p>
            <a:r>
              <a:rPr lang="en-US" dirty="0"/>
              <a:t>Modified propagators</a:t>
            </a:r>
          </a:p>
        </p:txBody>
      </p:sp>
      <p:sp>
        <p:nvSpPr>
          <p:cNvPr id="3" name="Content Placeholder 2">
            <a:extLst>
              <a:ext uri="{FF2B5EF4-FFF2-40B4-BE49-F238E27FC236}">
                <a16:creationId xmlns:a16="http://schemas.microsoft.com/office/drawing/2014/main" id="{A3E2E588-D414-F233-B1A5-7D1230827688}"/>
              </a:ext>
            </a:extLst>
          </p:cNvPr>
          <p:cNvSpPr>
            <a:spLocks noGrp="1"/>
          </p:cNvSpPr>
          <p:nvPr>
            <p:ph idx="1"/>
          </p:nvPr>
        </p:nvSpPr>
        <p:spPr>
          <a:xfrm>
            <a:off x="847725" y="1444625"/>
            <a:ext cx="10515600" cy="807847"/>
          </a:xfrm>
        </p:spPr>
        <p:txBody>
          <a:bodyPr>
            <a:normAutofit/>
          </a:bodyPr>
          <a:lstStyle/>
          <a:p>
            <a:r>
              <a:rPr lang="en-US" sz="2400" dirty="0"/>
              <a:t>Incorporating the self-energy corrections one can write modified propagators for the NC and CC interactions, we extend the results from*</a:t>
            </a:r>
          </a:p>
        </p:txBody>
      </p:sp>
      <p:sp>
        <p:nvSpPr>
          <p:cNvPr id="4" name="Slide Number Placeholder 3">
            <a:extLst>
              <a:ext uri="{FF2B5EF4-FFF2-40B4-BE49-F238E27FC236}">
                <a16:creationId xmlns:a16="http://schemas.microsoft.com/office/drawing/2014/main" id="{417571EE-E35F-48DF-BD11-E9E16316F4A2}"/>
              </a:ext>
            </a:extLst>
          </p:cNvPr>
          <p:cNvSpPr>
            <a:spLocks noGrp="1"/>
          </p:cNvSpPr>
          <p:nvPr>
            <p:ph type="sldNum" sz="quarter" idx="12"/>
          </p:nvPr>
        </p:nvSpPr>
        <p:spPr/>
        <p:txBody>
          <a:bodyPr/>
          <a:lstStyle/>
          <a:p>
            <a:fld id="{C719ED03-60E5-4696-816F-FE0E92702F16}" type="slidenum">
              <a:rPr lang="en-US" smtClean="0"/>
              <a:t>15</a:t>
            </a:fld>
            <a:endParaRPr lang="en-US"/>
          </a:p>
        </p:txBody>
      </p:sp>
      <p:sp>
        <p:nvSpPr>
          <p:cNvPr id="5" name="TextBox 4">
            <a:extLst>
              <a:ext uri="{FF2B5EF4-FFF2-40B4-BE49-F238E27FC236}">
                <a16:creationId xmlns:a16="http://schemas.microsoft.com/office/drawing/2014/main" id="{06892C1F-B29C-D3D1-7FF3-DF439635813B}"/>
              </a:ext>
            </a:extLst>
          </p:cNvPr>
          <p:cNvSpPr txBox="1"/>
          <p:nvPr/>
        </p:nvSpPr>
        <p:spPr>
          <a:xfrm>
            <a:off x="813816" y="6318504"/>
            <a:ext cx="8878824" cy="307777"/>
          </a:xfrm>
          <a:prstGeom prst="rect">
            <a:avLst/>
          </a:prstGeom>
          <a:noFill/>
        </p:spPr>
        <p:txBody>
          <a:bodyPr wrap="square" rtlCol="0">
            <a:spAutoFit/>
          </a:bodyPr>
          <a:lstStyle/>
          <a:p>
            <a:r>
              <a:rPr lang="en-US" sz="1400" dirty="0"/>
              <a:t>*</a:t>
            </a:r>
            <a:r>
              <a:rPr lang="en-US" sz="1400" b="0" i="0" u="none" strike="noStrike" baseline="0" dirty="0"/>
              <a:t>M. Farina, G. Panico, D. </a:t>
            </a:r>
            <a:r>
              <a:rPr lang="en-US" sz="1400" b="0" i="0" u="none" strike="noStrike" baseline="0" dirty="0" err="1"/>
              <a:t>Pappadopulo</a:t>
            </a:r>
            <a:r>
              <a:rPr lang="en-US" sz="1400" b="0" i="0" u="none" strike="noStrike" baseline="0" dirty="0"/>
              <a:t>, J. T. Ruderman, R. Torre, and A. </a:t>
            </a:r>
            <a:r>
              <a:rPr lang="en-US" sz="1400" b="0" i="0" u="none" strike="noStrike" baseline="0" dirty="0" err="1"/>
              <a:t>Wulzer</a:t>
            </a:r>
            <a:r>
              <a:rPr lang="en-US" sz="1400" b="0" i="0" u="none" strike="noStrike" baseline="0" dirty="0">
                <a:latin typeface="CMR9"/>
              </a:rPr>
              <a:t> </a:t>
            </a:r>
            <a:r>
              <a:rPr lang="en-US" sz="1400" dirty="0"/>
              <a:t>et.al. arxiv:1609.08157 [hep-</a:t>
            </a:r>
            <a:r>
              <a:rPr lang="en-US" sz="1400" dirty="0" err="1"/>
              <a:t>ph</a:t>
            </a:r>
            <a:r>
              <a:rPr lang="en-US" sz="1400" dirty="0"/>
              <a:t>]</a:t>
            </a:r>
          </a:p>
        </p:txBody>
      </p:sp>
      <p:pic>
        <p:nvPicPr>
          <p:cNvPr id="9" name="Picture 8" descr="\documentclass{article}&#10;\usepackage{amsmath}&#10;\pagestyle{empty}&#10;\newcommand{\ch}{\hat{c}}&#10;\begin{document}&#10;&#10;\begin{eqnarray}&#10;&amp;&amp; \dfrac{1}{p^2-\widehat{M}_W^2}&#10;    + \dfrac{2 \Delta g^O_W}{p^2 -\widehat M_W^2}&#10;-\dfrac{\varepsilon_{WW} + 2 \varepsilon_{WW}^\prime}{\widehat{M}_W^2}-\dfrac{\varepsilon_{WW}^\prime}{\widehat{M}_W^4}p^2\; \nonumber&#10;\end{eqnarray}&#10;&#10;&#10;\end{document}" title="IguanaTex Picture Display">
            <a:extLst>
              <a:ext uri="{FF2B5EF4-FFF2-40B4-BE49-F238E27FC236}">
                <a16:creationId xmlns:a16="http://schemas.microsoft.com/office/drawing/2014/main" id="{E14C8494-6111-23D4-2899-9148D5095FD0}"/>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3080259" y="4074069"/>
            <a:ext cx="5549715" cy="690286"/>
          </a:xfrm>
          <a:prstGeom prst="rect">
            <a:avLst/>
          </a:prstGeom>
        </p:spPr>
      </p:pic>
      <p:sp>
        <p:nvSpPr>
          <p:cNvPr id="10" name="TextBox 9">
            <a:extLst>
              <a:ext uri="{FF2B5EF4-FFF2-40B4-BE49-F238E27FC236}">
                <a16:creationId xmlns:a16="http://schemas.microsoft.com/office/drawing/2014/main" id="{355F560F-A0C5-7050-BFBA-FD7A02E62550}"/>
              </a:ext>
            </a:extLst>
          </p:cNvPr>
          <p:cNvSpPr txBox="1"/>
          <p:nvPr/>
        </p:nvSpPr>
        <p:spPr>
          <a:xfrm>
            <a:off x="932688" y="4902327"/>
            <a:ext cx="10533888" cy="1200329"/>
          </a:xfrm>
          <a:prstGeom prst="rect">
            <a:avLst/>
          </a:prstGeom>
          <a:noFill/>
        </p:spPr>
        <p:txBody>
          <a:bodyPr wrap="square" rtlCol="0">
            <a:spAutoFit/>
          </a:bodyPr>
          <a:lstStyle/>
          <a:p>
            <a:pPr marL="342900" indent="-342900">
              <a:buFont typeface="Arial" panose="020B0604020202020204" pitchFamily="34" charset="0"/>
              <a:buChar char="•"/>
            </a:pPr>
            <a:r>
              <a:rPr lang="en-US" sz="2400" dirty="0"/>
              <a:t>The results of the parametrization in terms of Oblique parameters and the USMEFT expressions in terms of the coefficients of the operators in the </a:t>
            </a:r>
            <a:r>
              <a:rPr lang="en-US" sz="2400" i="1" dirty="0"/>
              <a:t>rotated basis</a:t>
            </a:r>
            <a:r>
              <a:rPr lang="en-US" sz="2400" dirty="0"/>
              <a:t> can only be compared at the linear level. </a:t>
            </a:r>
          </a:p>
        </p:txBody>
      </p:sp>
      <p:pic>
        <p:nvPicPr>
          <p:cNvPr id="7" name="Picture 6" descr="A group of people with different colored shapes&#10;&#10;AI-generated content may be incorrect.">
            <a:extLst>
              <a:ext uri="{FF2B5EF4-FFF2-40B4-BE49-F238E27FC236}">
                <a16:creationId xmlns:a16="http://schemas.microsoft.com/office/drawing/2014/main" id="{CD25E7CB-E70D-44AE-CB6F-F96CBB65479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2078" y="2325696"/>
            <a:ext cx="10415427" cy="1610962"/>
          </a:xfrm>
          <a:prstGeom prst="rect">
            <a:avLst/>
          </a:prstGeom>
        </p:spPr>
      </p:pic>
      <p:pic>
        <p:nvPicPr>
          <p:cNvPr id="13" name="Picture 12" descr="\documentclass{article}&#10;\usepackage{amsmath}&#10;\pagestyle{empty}&#10;\begin{document}&#10;&#10;$\Pi_{\gamma\gamma,\gamma Z, ZZ}$&#10;&#10;&#10;\end{document}" title="IguanaTex Picture Display">
            <a:extLst>
              <a:ext uri="{FF2B5EF4-FFF2-40B4-BE49-F238E27FC236}">
                <a16:creationId xmlns:a16="http://schemas.microsoft.com/office/drawing/2014/main" id="{7F68AFBD-941D-5B1C-B555-992CD2E4F071}"/>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264887" y="2997200"/>
            <a:ext cx="759467" cy="173867"/>
          </a:xfrm>
          <a:prstGeom prst="rect">
            <a:avLst/>
          </a:prstGeom>
        </p:spPr>
      </p:pic>
      <p:pic>
        <p:nvPicPr>
          <p:cNvPr id="16" name="Picture 15" descr="\documentclass{article}&#10;\usepackage{amsmath}&#10;\pagestyle{empty}&#10;\begin{document}&#10;&#10;$\Pi_{WW}$&#10;&#10;&#10;\end{document}" title="IguanaTex Picture Display">
            <a:extLst>
              <a:ext uri="{FF2B5EF4-FFF2-40B4-BE49-F238E27FC236}">
                <a16:creationId xmlns:a16="http://schemas.microsoft.com/office/drawing/2014/main" id="{268B6205-0B49-4E3F-3EA0-2D00357AA082}"/>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1810659" y="4292600"/>
            <a:ext cx="424534" cy="149334"/>
          </a:xfrm>
          <a:prstGeom prst="rect">
            <a:avLst/>
          </a:prstGeom>
        </p:spPr>
      </p:pic>
    </p:spTree>
    <p:extLst>
      <p:ext uri="{BB962C8B-B14F-4D97-AF65-F5344CB8AC3E}">
        <p14:creationId xmlns:p14="http://schemas.microsoft.com/office/powerpoint/2010/main" val="509186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8B697-9C1B-8504-566A-58BC93F6A5DA}"/>
              </a:ext>
            </a:extLst>
          </p:cNvPr>
          <p:cNvSpPr>
            <a:spLocks noGrp="1"/>
          </p:cNvSpPr>
          <p:nvPr>
            <p:ph type="title"/>
          </p:nvPr>
        </p:nvSpPr>
        <p:spPr>
          <a:xfrm>
            <a:off x="6667500" y="127000"/>
            <a:ext cx="4295775" cy="968375"/>
          </a:xfrm>
        </p:spPr>
        <p:txBody>
          <a:bodyPr>
            <a:normAutofit/>
          </a:bodyPr>
          <a:lstStyle/>
          <a:p>
            <a:r>
              <a:rPr lang="en-US" sz="3200" dirty="0"/>
              <a:t>Oblique Parameters</a:t>
            </a:r>
          </a:p>
        </p:txBody>
      </p:sp>
      <p:sp>
        <p:nvSpPr>
          <p:cNvPr id="4" name="Slide Number Placeholder 3">
            <a:extLst>
              <a:ext uri="{FF2B5EF4-FFF2-40B4-BE49-F238E27FC236}">
                <a16:creationId xmlns:a16="http://schemas.microsoft.com/office/drawing/2014/main" id="{C5013BF8-08AE-E715-B6B7-21490ECC043E}"/>
              </a:ext>
            </a:extLst>
          </p:cNvPr>
          <p:cNvSpPr>
            <a:spLocks noGrp="1"/>
          </p:cNvSpPr>
          <p:nvPr>
            <p:ph type="sldNum" sz="quarter" idx="12"/>
          </p:nvPr>
        </p:nvSpPr>
        <p:spPr/>
        <p:txBody>
          <a:bodyPr/>
          <a:lstStyle/>
          <a:p>
            <a:fld id="{C719ED03-60E5-4696-816F-FE0E92702F16}" type="slidenum">
              <a:rPr lang="en-US" smtClean="0"/>
              <a:t>16</a:t>
            </a:fld>
            <a:endParaRPr lang="en-US"/>
          </a:p>
        </p:txBody>
      </p:sp>
      <p:pic>
        <p:nvPicPr>
          <p:cNvPr id="55" name="Picture 54" descr="\documentclass{article}&#10;\usepackage{amsmath,amssymb}&#10;\newcommand{\eh}{\hat{e}}&#10;\newcommand{\sh}{\hat{s}}&#10;\newcommand{\ch}{\hat{c}}&#10;\newcommand{\vh}{\hat{v}}&#10;\pagestyle{empty}&#10;\begin{document}&#10;&#10;&#10;\begin{eqnarray*}&#10;  \Delta g^O_1 &amp;=&amp; \dfrac{1}{2}\Bigg[\widehat T - \Big(W +&#10;                   \dfrac{2}{\ch^2}W^\prime\Big)+&#10;                   \dfrac{2\sh}{\ch}\Big(X +&#10;                   \dfrac{2}{\ch^2}X^\prime\Big)  -&#10;                   \dfrac{\sh^2}{\ch^2}\Big(Y +&#10;                   \dfrac{2}{\ch^2}Y^\prime\Big)\Bigg] \;,&#10;\label{eq:dg1bos}&#10;  \\[1em]&#10;    \Delta g^O_2  &amp;=&amp; \dfrac{\sh^2}{\ch_2}\Bigg[\ch^2 \widehat T - \widehat S&#10;                      + \sh^2\Big(W  + \dfrac{1}{\ch^2}W^\prime\Big)&#10;                      -\dfrac{1 -2\sh^2\ch^2}{\sh\ch}\Big(X  +&#10;                      \dfrac{1}{\ch^2}X^\prime\Big) + \ch^2 \Big(Y +&#10;                      \dfrac{1}{\ch^2}Y^\prime\Big)\Bigg]\; ,\\[1em]&#10;    \Delta g^O_W &#10;    &amp;=&amp; \dfrac{1}{2\ch_2}\Bigg[\ch^2 \widehat T - 2{ \sh^2} \widehat S -&#10;        (1 - 3\sh^2)\Big(W  + 2 W^\prime\Big) + \sh^2 \Big(Y +&#10;        \dfrac{1}{\ch^2}Y^\prime\Big)&#10;        - 2 \sh\ch \Big(X + \dfrac{1}{\ch^2}X^\prime\Big)\Bigg]\\&#10;&amp;&amp; -\dfrac{1}{2} \widehat U + V + \dfrac{3}{2}V^\prime \;.&#10;\end{eqnarray*}&#10;&#10;&#10;\end{document}" title="IguanaTex Picture Display">
            <a:extLst>
              <a:ext uri="{FF2B5EF4-FFF2-40B4-BE49-F238E27FC236}">
                <a16:creationId xmlns:a16="http://schemas.microsoft.com/office/drawing/2014/main" id="{985B6552-3A36-93F1-7D80-7BE4EA7EC02C}"/>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196852" y="2037898"/>
            <a:ext cx="5629524" cy="2066933"/>
          </a:xfrm>
          <a:prstGeom prst="rect">
            <a:avLst/>
          </a:prstGeom>
        </p:spPr>
      </p:pic>
      <p:pic>
        <p:nvPicPr>
          <p:cNvPr id="57" name="Picture 56" descr="\documentclass{article}&#10;\usepackage{amsmath,amssymb}&#10;\newcommand{\eh}{\hat{e}}&#10;\newcommand{\sh}{\hat{s}}&#10;\newcommand{\ch}{\hat{c}}&#10;\newcommand{\vh}{\hat{v}}&#10;\pagestyle{empty}&#10;\begin{document}&#10;&#10;\begin{eqnarray*}           &#10;  \varepsilon_{\gamma\gamma}^{(\prime)} &amp;=&amp; \sh^2 W^{(\prime)}&#10;  + \ch^2 Y^{(\prime)} + 2 \sh \ch X^{(\prime)}\;, \label{eq:eepgg}&#10;  \\&#10;  \varepsilon_{ZZ}^{(\prime)} &amp;=&amp; \ch^2 W^{(\prime)} + \sh^2 Y^{(\prime)} - 2 \sh \ch X^{(\prime)}\;,&#10;  \label{eq:eepzz}\\&#10;  \varepsilon_{Z\gamma}^{(\prime)} &amp;=&amp; (\ch^2 -\sh^2) X^{(\prime)} + \sh \ch(W^{(\prime)} - Y^{(\prime)})\;,&#10;  \label{eq:eepgz}\\&#10;    \varepsilon_{WW}^{(\prime)} &amp;=&amp; W^{(\prime)} - V^{(\prime)}\;,&#10;\label{eq:eepww}&#10;\end{eqnarray*}&#10;&#10;&#10;\end{document}" title="IguanaTex Picture Display">
            <a:extLst>
              <a:ext uri="{FF2B5EF4-FFF2-40B4-BE49-F238E27FC236}">
                <a16:creationId xmlns:a16="http://schemas.microsoft.com/office/drawing/2014/main" id="{A02F70D2-48C0-9A92-13FF-D7039D017DD3}"/>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202294" y="4293961"/>
            <a:ext cx="2749486" cy="972571"/>
          </a:xfrm>
          <a:prstGeom prst="rect">
            <a:avLst/>
          </a:prstGeom>
        </p:spPr>
      </p:pic>
      <p:pic>
        <p:nvPicPr>
          <p:cNvPr id="53" name="Picture 52" descr="\documentclass{article}&#10;\usepackage{amsmath,amssymb}&#10;\newcommand{\eh}{\hat{e}}&#10;\newcommand{\sh}{\hat{s}}&#10;\newcommand{\ch}{\hat{c}}&#10;\newcommand{\vh}{\hat{v}}&#10;\pagestyle{empty}&#10;\begin{document}&#10;&#10;\begin{eqnarray*}&#10;  \hat S&amp;=&amp;\frac{\ch}{\sh}\frac{\vh^2}{\Lambda^2} \left[b_{BW}&#10;    +\frac{\vh^2}{\Lambda^2} \left(&#10;    b_{WBH^4}^{(1)}-\frac{g'}{4}r^{(1)}_{WH^4D^2}-\frac{g}{4}r^{(1)}_{BH^4D^2}\right)&#10;    \right] \nonumber\\&#10;  &amp;=&amp;\left[\frac{\ch}{\sh} \overline{c}_{BW}-\frac{\eh^2}{2\sh^2}&#10;    \Big(\overline{c}_{2JW}+\overline{c}_{2JB}\Big)\right]\frac{\vh^2}{\Lambda^2}&#10;  -\left[\frac{\eh^2}{8\ch\sh^3}c^{(7)}_{\psi^4H^2}&#10;    +\frac{\eh^4}{8\sh^4\ch^2}&#10;    \Big(\sh^2 c^{(2)}_{\psi^4 D^2}+\ch^2c^{(3)}_{\psi^4 D^2}\Big)&#10;    \right]\frac{\vh^4}{\Lambda^4}&#10;    \nonumber\\[8pt]&#10;\hat&#10;T&amp;=&amp;-\frac{\vh^2}{2\Lambda^2}&#10;\left(b_{\Phi,1}+\frac{\vh^2}{\Lambda^2}b_{H^6}^{(2)}\right)   =&#10;-\frac{1}{2}\left[\overline{c}_{\Phi,1}+\frac{\eh^2}{\ch^2}\overline{c}_{2JB}\right]&#10;\frac{\vh^2}{\Lambda^2}&#10;-\frac{\eh^2}{2\sh_2}c^{(7)}_{\psi^4H^2}&#10;\frac{\vh^4}{\Lambda^4}&#10;\nonumber\\[8pt]&#10;%&#10;W&amp;=&amp;\frac{g^2\vh^2}{4\Lambda^2}\left[r_{2W}-\frac{\vh^2}{\Lambda^2}&#10;  r_{W^2H^2D^2}^{(9)}\right]=&#10;-\frac{\eh^2}{2\sh^2} \overline{c}_{2JW}&#10;{ \frac{\vh^2}{\Lambda^2}}= \overline{\Delta}_{4F}{ \frac{\vh^2}{\Lambda^2}}&#10;\nonumber\\[8pt]&#10;%&#10;Y&amp;=&amp;\frac{g^2\vh^2}{4\Lambda^2}\left[r_{2B}-\frac{\vh^2}{\Lambda^2}&#10;  r_{B^2H^2D^2}^{(9)}\right]=&#10;-\frac{\eh^2}{2\sh^2} \overline{c}_{2JB}&#10;{ \frac{\vh^2}{\Lambda^2}}&#10;\label{eq:obliquedim8}&#10;\\[8pt]&#10;%&#10;\hat U&amp;=&amp;\frac{\vh^4}{\Lambda^4}\left[b_{W^2H^4}^{(3)}+\frac{g}{2}&#10;  r^{'(2)}_{WH^4D^2}\right]=&#10;{ \left[\overline{c}_{W^2H^4}^{(3)} - \frac{\eh^2}{2\sh_2} c^{(7)}_{\psi^4H^2}-\frac{\eh^4}{2\sh_2^2} c^{(2)}_{\psi^4D^2} \right]   \frac{\vh^4}{\Lambda^2}}&#10;\nonumber\\[8pt]&#10;%&#10;X&amp;=&amp;\frac{g^2\vh^4}{8\Lambda^4} r_{BWH^2D^2}^{(13)}=&#10;\frac{\eh^2}{8\sh^2} c^{(7)}_{\psi^4H^2}&#10;{ \frac{\vh^4}{\Lambda^4}}&#10;\nonumber\\[8pt]&#10;%&#10;W'&amp;=&amp;-\frac{g^4\vh^4}{8\Lambda^4} r_{W^2D^4}^{(1)}=&#10;-\frac{\eh^4}{8\sh^4} c^{(3)}_{\psi^4D^2}&#10;{ \frac{\vh^4}{\Lambda^4}}&#10;\nonumber\\[8pt]&#10;%&#10;Y'&amp;=&amp;-\frac{g^4\vh^4}{8\Lambda^4} r_{B^2D^4}^{(1)}=&#10;-\frac{\eh^4}{8\sh^4} c^{(2)}_{\psi^4D^2}&#10;{ \frac{\vh^4}{\Lambda^4}}&#10;\nonumber&#10;\\[8pt]&#10;%&#10;X'&amp;=&amp;V=V'=0\nonumber&#10;\end{eqnarray*}&#10;&#10;\end{document}" title="IguanaTex Picture Display">
            <a:extLst>
              <a:ext uri="{FF2B5EF4-FFF2-40B4-BE49-F238E27FC236}">
                <a16:creationId xmlns:a16="http://schemas.microsoft.com/office/drawing/2014/main" id="{733DEBA8-6C84-853B-E87D-3CBC1C6FE5EA}"/>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6254750" y="1120775"/>
            <a:ext cx="5853829" cy="4656076"/>
          </a:xfrm>
          <a:prstGeom prst="rect">
            <a:avLst/>
          </a:prstGeom>
        </p:spPr>
      </p:pic>
      <p:cxnSp>
        <p:nvCxnSpPr>
          <p:cNvPr id="38" name="Straight Connector 37">
            <a:extLst>
              <a:ext uri="{FF2B5EF4-FFF2-40B4-BE49-F238E27FC236}">
                <a16:creationId xmlns:a16="http://schemas.microsoft.com/office/drawing/2014/main" id="{CB24FEBE-BA6F-D067-6525-67BBB9F3AF94}"/>
              </a:ext>
            </a:extLst>
          </p:cNvPr>
          <p:cNvCxnSpPr/>
          <p:nvPr/>
        </p:nvCxnSpPr>
        <p:spPr>
          <a:xfrm>
            <a:off x="5943600" y="0"/>
            <a:ext cx="0" cy="6858000"/>
          </a:xfrm>
          <a:prstGeom prst="line">
            <a:avLst/>
          </a:prstGeom>
        </p:spPr>
        <p:style>
          <a:lnRef idx="2">
            <a:schemeClr val="accent1"/>
          </a:lnRef>
          <a:fillRef idx="0">
            <a:schemeClr val="accent1"/>
          </a:fillRef>
          <a:effectRef idx="1">
            <a:schemeClr val="accent1"/>
          </a:effectRef>
          <a:fontRef idx="minor">
            <a:schemeClr val="tx1"/>
          </a:fontRef>
        </p:style>
      </p:cxnSp>
      <p:sp>
        <p:nvSpPr>
          <p:cNvPr id="39" name="Oval 38">
            <a:extLst>
              <a:ext uri="{FF2B5EF4-FFF2-40B4-BE49-F238E27FC236}">
                <a16:creationId xmlns:a16="http://schemas.microsoft.com/office/drawing/2014/main" id="{4CCCBE0F-BB7D-4CB1-8E72-615043D76A8E}"/>
              </a:ext>
            </a:extLst>
          </p:cNvPr>
          <p:cNvSpPr/>
          <p:nvPr/>
        </p:nvSpPr>
        <p:spPr>
          <a:xfrm>
            <a:off x="3038476" y="4991100"/>
            <a:ext cx="2476500" cy="1200150"/>
          </a:xfrm>
          <a:prstGeom prst="ellipse">
            <a:avLst/>
          </a:prstGeom>
          <a:no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28A488AA-298F-89B6-1433-FD2886ADAC47}"/>
              </a:ext>
            </a:extLst>
          </p:cNvPr>
          <p:cNvSpPr txBox="1"/>
          <p:nvPr/>
        </p:nvSpPr>
        <p:spPr>
          <a:xfrm>
            <a:off x="3533775" y="5248275"/>
            <a:ext cx="2219325" cy="646331"/>
          </a:xfrm>
          <a:prstGeom prst="rect">
            <a:avLst/>
          </a:prstGeom>
          <a:noFill/>
        </p:spPr>
        <p:txBody>
          <a:bodyPr wrap="square" rtlCol="0">
            <a:spAutoFit/>
          </a:bodyPr>
          <a:lstStyle/>
          <a:p>
            <a:r>
              <a:rPr lang="en-US" dirty="0"/>
              <a:t>Four-fermion contact terms</a:t>
            </a:r>
          </a:p>
        </p:txBody>
      </p:sp>
      <p:cxnSp>
        <p:nvCxnSpPr>
          <p:cNvPr id="45" name="Connector: Curved 44">
            <a:extLst>
              <a:ext uri="{FF2B5EF4-FFF2-40B4-BE49-F238E27FC236}">
                <a16:creationId xmlns:a16="http://schemas.microsoft.com/office/drawing/2014/main" id="{D1CD2AE3-D858-9DEC-30DA-9C3459DD82C3}"/>
              </a:ext>
            </a:extLst>
          </p:cNvPr>
          <p:cNvCxnSpPr>
            <a:stCxn id="39" idx="0"/>
          </p:cNvCxnSpPr>
          <p:nvPr/>
        </p:nvCxnSpPr>
        <p:spPr>
          <a:xfrm rot="16200000" flipV="1">
            <a:off x="3533776" y="4248149"/>
            <a:ext cx="438150" cy="1047751"/>
          </a:xfrm>
          <a:prstGeom prst="curvedConnector2">
            <a:avLst/>
          </a:prstGeom>
          <a:ln>
            <a:headEnd type="none"/>
            <a:tailEnd type="triangle"/>
          </a:ln>
        </p:spPr>
        <p:style>
          <a:lnRef idx="2">
            <a:schemeClr val="accent5"/>
          </a:lnRef>
          <a:fillRef idx="0">
            <a:schemeClr val="accent5"/>
          </a:fillRef>
          <a:effectRef idx="1">
            <a:schemeClr val="accent5"/>
          </a:effectRef>
          <a:fontRef idx="minor">
            <a:schemeClr val="tx1"/>
          </a:fontRef>
        </p:style>
      </p:cxnSp>
      <p:sp>
        <p:nvSpPr>
          <p:cNvPr id="46" name="Oval 45">
            <a:extLst>
              <a:ext uri="{FF2B5EF4-FFF2-40B4-BE49-F238E27FC236}">
                <a16:creationId xmlns:a16="http://schemas.microsoft.com/office/drawing/2014/main" id="{85F5D571-2800-8F58-C1C2-5DC15EE0DFED}"/>
              </a:ext>
            </a:extLst>
          </p:cNvPr>
          <p:cNvSpPr/>
          <p:nvPr/>
        </p:nvSpPr>
        <p:spPr>
          <a:xfrm>
            <a:off x="866776" y="704850"/>
            <a:ext cx="2476500" cy="1200150"/>
          </a:xfrm>
          <a:prstGeom prst="ellipse">
            <a:avLst/>
          </a:prstGeom>
          <a:no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FD038E97-87DE-DF83-842A-578C4F916EDF}"/>
              </a:ext>
            </a:extLst>
          </p:cNvPr>
          <p:cNvSpPr txBox="1"/>
          <p:nvPr/>
        </p:nvSpPr>
        <p:spPr>
          <a:xfrm>
            <a:off x="1057275" y="990600"/>
            <a:ext cx="2219325" cy="646331"/>
          </a:xfrm>
          <a:prstGeom prst="rect">
            <a:avLst/>
          </a:prstGeom>
          <a:noFill/>
        </p:spPr>
        <p:txBody>
          <a:bodyPr wrap="square" rtlCol="0">
            <a:spAutoFit/>
          </a:bodyPr>
          <a:lstStyle/>
          <a:p>
            <a:r>
              <a:rPr lang="en-US" dirty="0"/>
              <a:t>Modified vertices to fermions</a:t>
            </a:r>
          </a:p>
        </p:txBody>
      </p:sp>
      <p:cxnSp>
        <p:nvCxnSpPr>
          <p:cNvPr id="51" name="Connector: Curved 50">
            <a:extLst>
              <a:ext uri="{FF2B5EF4-FFF2-40B4-BE49-F238E27FC236}">
                <a16:creationId xmlns:a16="http://schemas.microsoft.com/office/drawing/2014/main" id="{0212AC3F-EACE-262C-1019-217A05B573E3}"/>
              </a:ext>
            </a:extLst>
          </p:cNvPr>
          <p:cNvCxnSpPr>
            <a:stCxn id="46" idx="2"/>
          </p:cNvCxnSpPr>
          <p:nvPr/>
        </p:nvCxnSpPr>
        <p:spPr>
          <a:xfrm rot="10800000" flipV="1">
            <a:off x="619126" y="1304925"/>
            <a:ext cx="247651" cy="495300"/>
          </a:xfrm>
          <a:prstGeom prst="curvedConnector2">
            <a:avLst/>
          </a:prstGeom>
          <a:ln>
            <a:headEnd type="none"/>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176402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7676B-2B64-5467-DC5A-4742EE2B81F7}"/>
              </a:ext>
            </a:extLst>
          </p:cNvPr>
          <p:cNvSpPr>
            <a:spLocks noGrp="1"/>
          </p:cNvSpPr>
          <p:nvPr>
            <p:ph type="title"/>
          </p:nvPr>
        </p:nvSpPr>
        <p:spPr/>
        <p:txBody>
          <a:bodyPr/>
          <a:lstStyle/>
          <a:p>
            <a:r>
              <a:rPr lang="en-US" dirty="0"/>
              <a:t>Analysis Framework</a:t>
            </a:r>
          </a:p>
        </p:txBody>
      </p:sp>
      <p:sp>
        <p:nvSpPr>
          <p:cNvPr id="3" name="Content Placeholder 2">
            <a:extLst>
              <a:ext uri="{FF2B5EF4-FFF2-40B4-BE49-F238E27FC236}">
                <a16:creationId xmlns:a16="http://schemas.microsoft.com/office/drawing/2014/main" id="{A046F07D-BFFA-641F-29F6-5B5B3E61BBAA}"/>
              </a:ext>
            </a:extLst>
          </p:cNvPr>
          <p:cNvSpPr>
            <a:spLocks noGrp="1"/>
          </p:cNvSpPr>
          <p:nvPr>
            <p:ph idx="1"/>
          </p:nvPr>
        </p:nvSpPr>
        <p:spPr/>
        <p:txBody>
          <a:bodyPr>
            <a:normAutofit/>
          </a:bodyPr>
          <a:lstStyle/>
          <a:p>
            <a:r>
              <a:rPr lang="en-US" dirty="0"/>
              <a:t>We perform a binned log likelihood analysis to study the constraints on the combinations of the USMEFT Wilson coefficients in the </a:t>
            </a:r>
            <a:r>
              <a:rPr lang="en-US" i="1" dirty="0"/>
              <a:t>rotated basis</a:t>
            </a:r>
            <a:r>
              <a:rPr lang="en-US" dirty="0"/>
              <a:t> imposed by neutral- and charged-current Drell Yan in combination with EWPO.</a:t>
            </a:r>
            <a:br>
              <a:rPr lang="en-US" dirty="0"/>
            </a:br>
            <a:endParaRPr lang="en-US" dirty="0"/>
          </a:p>
          <a:p>
            <a:pPr marL="0" indent="0">
              <a:buNone/>
            </a:pPr>
            <a:br>
              <a:rPr lang="en-US" sz="2800" dirty="0"/>
            </a:br>
            <a:endParaRPr lang="en-US" sz="2800" dirty="0"/>
          </a:p>
        </p:txBody>
      </p:sp>
      <p:sp>
        <p:nvSpPr>
          <p:cNvPr id="4" name="Slide Number Placeholder 3">
            <a:extLst>
              <a:ext uri="{FF2B5EF4-FFF2-40B4-BE49-F238E27FC236}">
                <a16:creationId xmlns:a16="http://schemas.microsoft.com/office/drawing/2014/main" id="{8B268E33-AFBC-7F66-252B-438824010DB7}"/>
              </a:ext>
            </a:extLst>
          </p:cNvPr>
          <p:cNvSpPr>
            <a:spLocks noGrp="1"/>
          </p:cNvSpPr>
          <p:nvPr>
            <p:ph type="sldNum" sz="quarter" idx="12"/>
          </p:nvPr>
        </p:nvSpPr>
        <p:spPr/>
        <p:txBody>
          <a:bodyPr/>
          <a:lstStyle/>
          <a:p>
            <a:fld id="{C719ED03-60E5-4696-816F-FE0E92702F16}" type="slidenum">
              <a:rPr lang="en-US" smtClean="0"/>
              <a:t>17</a:t>
            </a:fld>
            <a:endParaRPr lang="en-US"/>
          </a:p>
        </p:txBody>
      </p:sp>
      <p:pic>
        <p:nvPicPr>
          <p:cNvPr id="35" name="Picture 34" descr="\documentclass{article}&#10;\usepackage{amsmath,amssymb}&#10;\usepackage{color}&#10;\newcommand{\eh}{\hat{e}}&#10;\newcommand{\sh}{\hat{s}}&#10;\newcommand{\ch}{\hat{c}}&#10;\newcommand{\vh}{\hat{v}}&#10;\pagestyle{empty}&#10;\begin{document}&#10;&#10;\begin{eqnarray}&#10;  \Delta g_1^{\square}= \frac{1}{32} &#10;  \frac{1}{\ch_2}\left[{ 16\sh^2 ({\color{red}\overline{\Delta}_{4F}})^2}+&#10;    3\ch_2\left( 4({\color{red}\overline{\Delta}_{4F}})^2&#10;    +  ( {\color{red}\overline{c}_{\Phi,1}})^2\right)+&#10;     4  {\color{red}\overline{\Delta}_{4F}   \overline{c}_{\Phi,1}}&#10;    +16 \sh_2  {\color{red}\overline{\Delta}_{4F}   \overline{c}_{BW}}&#10;        \right] \frac{\vh^4}{\Lambda^4}  \;,\nonumber&#10;\end{eqnarray}&#10;&#10;\end{document}" title="IguanaTex Picture Display">
            <a:extLst>
              <a:ext uri="{FF2B5EF4-FFF2-40B4-BE49-F238E27FC236}">
                <a16:creationId xmlns:a16="http://schemas.microsoft.com/office/drawing/2014/main" id="{8242E010-481D-D960-C333-7F038F20B5D8}"/>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1918510" y="5747041"/>
            <a:ext cx="7593447" cy="475429"/>
          </a:xfrm>
          <a:prstGeom prst="rect">
            <a:avLst/>
          </a:prstGeom>
        </p:spPr>
      </p:pic>
      <p:pic>
        <p:nvPicPr>
          <p:cNvPr id="16" name="Picture 15" descr="\documentclass{article}&#10;\usepackage{amsmath,amssymb}&#10;\newcommand{\eh}{\hat{e}}&#10;\newcommand{\sh}{\hat{s}}&#10;\newcommand{\ch}{\hat{c}}&#10;\newcommand{\vh}{\hat{v}}&#10;\pagestyle{empty}&#10;\begin{document}&#10;&#10;\begin{eqnarray*}&#10;  \overline{\Delta}_{4F} &amp;=&amp;-\frac{\eh^2}{2\sh^2} c_{2JW}&#10;(1{-2\frac{\vh^2}{\Lambda^2} c_{WW}})&#10;  -\frac{\hat e^2}{4\sh^2} c^{(5)}_{\psi^4 H^2}\frac{\vh^2}{\Lambda^2}&#10;\;, &#10;\end{eqnarray*}&#10;&#10;&#10;\end{document}" title="IguanaTex Picture Display">
            <a:extLst>
              <a:ext uri="{FF2B5EF4-FFF2-40B4-BE49-F238E27FC236}">
                <a16:creationId xmlns:a16="http://schemas.microsoft.com/office/drawing/2014/main" id="{D0EA953A-BE80-3CA7-C59A-DF2EFE02E304}"/>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1909410" y="3887575"/>
            <a:ext cx="5184000" cy="501943"/>
          </a:xfrm>
          <a:prstGeom prst="rect">
            <a:avLst/>
          </a:prstGeom>
        </p:spPr>
      </p:pic>
      <p:sp>
        <p:nvSpPr>
          <p:cNvPr id="17" name="TextBox 16">
            <a:extLst>
              <a:ext uri="{FF2B5EF4-FFF2-40B4-BE49-F238E27FC236}">
                <a16:creationId xmlns:a16="http://schemas.microsoft.com/office/drawing/2014/main" id="{8452453B-088B-7AB9-6E8E-32DBDBE78EB9}"/>
              </a:ext>
            </a:extLst>
          </p:cNvPr>
          <p:cNvSpPr txBox="1"/>
          <p:nvPr/>
        </p:nvSpPr>
        <p:spPr>
          <a:xfrm>
            <a:off x="7832993" y="3470313"/>
            <a:ext cx="2853368" cy="830997"/>
          </a:xfrm>
          <a:prstGeom prst="rect">
            <a:avLst/>
          </a:prstGeom>
          <a:noFill/>
        </p:spPr>
        <p:txBody>
          <a:bodyPr wrap="square" rtlCol="0">
            <a:spAutoFit/>
          </a:bodyPr>
          <a:lstStyle/>
          <a:p>
            <a:r>
              <a:rPr lang="en-US" sz="2400" dirty="0"/>
              <a:t>Data can not break the degeneracy.</a:t>
            </a:r>
          </a:p>
        </p:txBody>
      </p:sp>
      <p:sp>
        <p:nvSpPr>
          <p:cNvPr id="19" name="Rectangle: Rounded Corners 18">
            <a:extLst>
              <a:ext uri="{FF2B5EF4-FFF2-40B4-BE49-F238E27FC236}">
                <a16:creationId xmlns:a16="http://schemas.microsoft.com/office/drawing/2014/main" id="{FB83BE57-8D38-7420-EA43-66F2507BA306}"/>
              </a:ext>
            </a:extLst>
          </p:cNvPr>
          <p:cNvSpPr/>
          <p:nvPr/>
        </p:nvSpPr>
        <p:spPr>
          <a:xfrm>
            <a:off x="7744858" y="3316077"/>
            <a:ext cx="2919470" cy="1178805"/>
          </a:xfrm>
          <a:prstGeom prst="roundRect">
            <a:avLst/>
          </a:prstGeom>
          <a:noFill/>
          <a:ln>
            <a:solidFill>
              <a:schemeClr val="accent5">
                <a:lumMod val="75000"/>
              </a:schemeClr>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documentclass{article}&#10;\usepackage{amsmath,amssymb}&#10;\newcommand{\eh}{\hat{e}}&#10;\newcommand{\sh}{\hat{s}}&#10;\newcommand{\ch}{\hat{c}}&#10;\newcommand{\vh}{\hat{v}}&#10;\pagestyle{empty}&#10;\begin{document}&#10;&#10;\begin{eqnarray}&#10;  \Delta g_1^{\square}= \frac{1}{32} &#10;  \frac{1}{\ch_2}\left[{ 16\sh^2 (\Delta_{4F})^2}+&#10;    3\ch_2\left( 4(\Delta_{4F})^2&#10;    +  ( c_{\Phi,1})^2\right)+&#10;     4  \Delta_{4F}   c_{\Phi,1}&#10;    +16 \sh_2  \Delta_{4F}   c_{BW}&#10;        \right] \frac{\vh^4}{\Lambda^4}  \;,\nonumber&#10;\end{eqnarray}&#10;&#10;\end{document}" title="IguanaTex Picture Display">
            <a:extLst>
              <a:ext uri="{FF2B5EF4-FFF2-40B4-BE49-F238E27FC236}">
                <a16:creationId xmlns:a16="http://schemas.microsoft.com/office/drawing/2014/main" id="{D46219E2-77D0-41DB-10B4-2B7452A05C1F}"/>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1874442" y="4766533"/>
            <a:ext cx="7593447" cy="475429"/>
          </a:xfrm>
          <a:prstGeom prst="rect">
            <a:avLst/>
          </a:prstGeom>
        </p:spPr>
      </p:pic>
      <p:cxnSp>
        <p:nvCxnSpPr>
          <p:cNvPr id="22" name="Straight Arrow Connector 21">
            <a:extLst>
              <a:ext uri="{FF2B5EF4-FFF2-40B4-BE49-F238E27FC236}">
                <a16:creationId xmlns:a16="http://schemas.microsoft.com/office/drawing/2014/main" id="{6546F5BB-E968-24F4-41BF-9F595827D88F}"/>
              </a:ext>
            </a:extLst>
          </p:cNvPr>
          <p:cNvCxnSpPr>
            <a:stCxn id="20" idx="2"/>
          </p:cNvCxnSpPr>
          <p:nvPr/>
        </p:nvCxnSpPr>
        <p:spPr>
          <a:xfrm flipH="1">
            <a:off x="5662670" y="5241962"/>
            <a:ext cx="8496" cy="354607"/>
          </a:xfrm>
          <a:prstGeom prst="straightConnector1">
            <a:avLst/>
          </a:prstGeom>
          <a:ln>
            <a:solidFill>
              <a:schemeClr val="accent5">
                <a:lumMod val="75000"/>
              </a:schemeClr>
            </a:solidFill>
            <a:tailEnd type="triangle"/>
          </a:ln>
        </p:spPr>
        <p:style>
          <a:lnRef idx="2">
            <a:schemeClr val="dk1"/>
          </a:lnRef>
          <a:fillRef idx="0">
            <a:schemeClr val="dk1"/>
          </a:fillRef>
          <a:effectRef idx="1">
            <a:schemeClr val="dk1"/>
          </a:effectRef>
          <a:fontRef idx="minor">
            <a:schemeClr val="tx1"/>
          </a:fontRef>
        </p:style>
      </p:cxnSp>
      <p:pic>
        <p:nvPicPr>
          <p:cNvPr id="39" name="Picture 38" descr="\documentclass{article}&#10;\usepackage{amsmath}&#10;\pagestyle{empty}&#10;\newcommand{\eh}{\hat{e}}&#10;\newcommand{\sh}{\hat{s}}&#10;\begin{document}&#10;&#10; $\Delta_{4F} \; = \; -\frac{\eh^2}{2\sh^2}&#10;    c_{2JW}$&#10;&#10;&#10;\end{document}" title="IguanaTex Picture Display">
            <a:extLst>
              <a:ext uri="{FF2B5EF4-FFF2-40B4-BE49-F238E27FC236}">
                <a16:creationId xmlns:a16="http://schemas.microsoft.com/office/drawing/2014/main" id="{ACB2490F-F1C9-7432-57FA-E25A14978644}"/>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2006667" y="3413363"/>
            <a:ext cx="1841829" cy="314057"/>
          </a:xfrm>
          <a:prstGeom prst="rect">
            <a:avLst/>
          </a:prstGeom>
        </p:spPr>
      </p:pic>
    </p:spTree>
    <p:extLst>
      <p:ext uri="{BB962C8B-B14F-4D97-AF65-F5344CB8AC3E}">
        <p14:creationId xmlns:p14="http://schemas.microsoft.com/office/powerpoint/2010/main" val="99466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08478-C52C-B22E-F381-1CA6FBDF091F}"/>
              </a:ext>
            </a:extLst>
          </p:cNvPr>
          <p:cNvSpPr>
            <a:spLocks noGrp="1"/>
          </p:cNvSpPr>
          <p:nvPr>
            <p:ph type="title"/>
          </p:nvPr>
        </p:nvSpPr>
        <p:spPr/>
        <p:txBody>
          <a:bodyPr/>
          <a:lstStyle/>
          <a:p>
            <a:r>
              <a:rPr lang="en-US" dirty="0"/>
              <a:t>Effective combinations for DY and EWPO</a:t>
            </a:r>
          </a:p>
        </p:txBody>
      </p:sp>
      <p:sp>
        <p:nvSpPr>
          <p:cNvPr id="3" name="Content Placeholder 2">
            <a:extLst>
              <a:ext uri="{FF2B5EF4-FFF2-40B4-BE49-F238E27FC236}">
                <a16:creationId xmlns:a16="http://schemas.microsoft.com/office/drawing/2014/main" id="{61298ED7-D33D-1FB4-747B-952536B4F519}"/>
              </a:ext>
            </a:extLst>
          </p:cNvPr>
          <p:cNvSpPr>
            <a:spLocks noGrp="1"/>
          </p:cNvSpPr>
          <p:nvPr>
            <p:ph idx="1"/>
          </p:nvPr>
        </p:nvSpPr>
        <p:spPr/>
        <p:txBody>
          <a:bodyPr>
            <a:normAutofit/>
          </a:bodyPr>
          <a:lstStyle/>
          <a:p>
            <a:r>
              <a:rPr lang="en-US" sz="2400" dirty="0"/>
              <a:t>We identified eight combinations of Wilson coefficients in the </a:t>
            </a:r>
            <a:r>
              <a:rPr lang="en-US" sz="2400" i="1" dirty="0"/>
              <a:t>rotated basis </a:t>
            </a:r>
            <a:r>
              <a:rPr lang="en-US" sz="2400" dirty="0"/>
              <a:t>which can be distinguished by primarily studying the invariant mass distribution of the lepton pairs produced in Drell-Yan processes.</a:t>
            </a:r>
            <a:br>
              <a:rPr lang="en-US" sz="2400" dirty="0"/>
            </a:br>
            <a:endParaRPr lang="en-US" sz="2400" dirty="0"/>
          </a:p>
          <a:p>
            <a:r>
              <a:rPr lang="en-US" sz="2400" dirty="0"/>
              <a:t>They can be chosen to be the five combinations</a:t>
            </a:r>
            <a:br>
              <a:rPr lang="en-US" sz="2400" dirty="0"/>
            </a:br>
            <a:br>
              <a:rPr lang="en-US" sz="2400" dirty="0"/>
            </a:br>
            <a:br>
              <a:rPr lang="en-US" sz="2400" dirty="0"/>
            </a:br>
            <a:endParaRPr lang="en-US" sz="2400" dirty="0"/>
          </a:p>
          <a:p>
            <a:pPr marL="0" indent="0">
              <a:buNone/>
            </a:pPr>
            <a:r>
              <a:rPr lang="en-US" sz="2400" dirty="0"/>
              <a:t>   together with the coefficients of the dimension-eight  operators</a:t>
            </a:r>
          </a:p>
        </p:txBody>
      </p:sp>
      <p:sp>
        <p:nvSpPr>
          <p:cNvPr id="4" name="Slide Number Placeholder 3">
            <a:extLst>
              <a:ext uri="{FF2B5EF4-FFF2-40B4-BE49-F238E27FC236}">
                <a16:creationId xmlns:a16="http://schemas.microsoft.com/office/drawing/2014/main" id="{7CE283E7-AEF9-0270-3C1A-D5C082B8AF6D}"/>
              </a:ext>
            </a:extLst>
          </p:cNvPr>
          <p:cNvSpPr>
            <a:spLocks noGrp="1"/>
          </p:cNvSpPr>
          <p:nvPr>
            <p:ph type="sldNum" sz="quarter" idx="12"/>
          </p:nvPr>
        </p:nvSpPr>
        <p:spPr/>
        <p:txBody>
          <a:bodyPr/>
          <a:lstStyle/>
          <a:p>
            <a:fld id="{C719ED03-60E5-4696-816F-FE0E92702F16}" type="slidenum">
              <a:rPr lang="en-US" smtClean="0"/>
              <a:t>18</a:t>
            </a:fld>
            <a:endParaRPr lang="en-US"/>
          </a:p>
        </p:txBody>
      </p:sp>
      <p:pic>
        <p:nvPicPr>
          <p:cNvPr id="6" name="Picture 5" descr="\documentclass{article}&#10;\usepackage{amsmath}&#10;\pagestyle{empty}&#10;\begin{document}&#10;&#10;$\overline\Delta_{4F}$, $\overline{c}_{BW}$,&#10;$\overline{c}_{\Phi,1}$, $\overline{c}^{3}_{W^2 H^4}$,&#10;$\overline{c}_{2JB}$&#10;&#10;&#10;\end{document}" title="IguanaTex Picture Display">
            <a:extLst>
              <a:ext uri="{FF2B5EF4-FFF2-40B4-BE49-F238E27FC236}">
                <a16:creationId xmlns:a16="http://schemas.microsoft.com/office/drawing/2014/main" id="{913DDEBF-9B57-7269-B286-1BDCA4535ED1}"/>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3194721" y="3401986"/>
            <a:ext cx="3878400" cy="351086"/>
          </a:xfrm>
          <a:prstGeom prst="rect">
            <a:avLst/>
          </a:prstGeom>
        </p:spPr>
      </p:pic>
      <p:pic>
        <p:nvPicPr>
          <p:cNvPr id="8" name="Picture 7" descr="\documentclass{article}&#10;\usepackage{amsmath}&#10;\pagestyle{empty}&#10;\begin{document}&#10;&#10;$c^{(7)}_{\psi^4 H^2}$,&#10;$c^{(2)}_{\psi^4 D^2}$, $c^{(3)}_{\psi^4 D^2}$&#10;&#10;\end{document}" title="IguanaTex Picture Display">
            <a:extLst>
              <a:ext uri="{FF2B5EF4-FFF2-40B4-BE49-F238E27FC236}">
                <a16:creationId xmlns:a16="http://schemas.microsoft.com/office/drawing/2014/main" id="{1BCB9DD6-29BE-4E07-D9E8-CB1E593556D2}"/>
              </a:ext>
            </a:extLst>
          </p:cNvPr>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3419729" y="4884910"/>
            <a:ext cx="2409009" cy="429211"/>
          </a:xfrm>
          <a:prstGeom prst="rect">
            <a:avLst/>
          </a:prstGeom>
        </p:spPr>
      </p:pic>
    </p:spTree>
    <p:extLst>
      <p:ext uri="{BB962C8B-B14F-4D97-AF65-F5344CB8AC3E}">
        <p14:creationId xmlns:p14="http://schemas.microsoft.com/office/powerpoint/2010/main" val="21086280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70561-2564-B4B0-DC9F-FDD0D200E37A}"/>
              </a:ext>
            </a:extLst>
          </p:cNvPr>
          <p:cNvSpPr>
            <a:spLocks noGrp="1"/>
          </p:cNvSpPr>
          <p:nvPr>
            <p:ph type="title"/>
          </p:nvPr>
        </p:nvSpPr>
        <p:spPr/>
        <p:txBody>
          <a:bodyPr/>
          <a:lstStyle/>
          <a:p>
            <a:r>
              <a:rPr lang="en-US" dirty="0"/>
              <a:t>Analyses at different Orders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CBBDE03-A32B-E5F2-FEA8-FF8412ECE4C9}"/>
                  </a:ext>
                </a:extLst>
              </p:cNvPr>
              <p:cNvSpPr>
                <a:spLocks noGrp="1"/>
              </p:cNvSpPr>
              <p:nvPr>
                <p:ph idx="1"/>
              </p:nvPr>
            </p:nvSpPr>
            <p:spPr/>
            <p:txBody>
              <a:bodyPr>
                <a:normAutofit/>
              </a:bodyPr>
              <a:lstStyle/>
              <a:p>
                <a14:m>
                  <m:oMath xmlns:m="http://schemas.openxmlformats.org/officeDocument/2006/math">
                    <m:r>
                      <a:rPr lang="en-US" sz="2400" i="1" smtClean="0">
                        <a:latin typeface="Cambria Math" panose="02040503050406030204" pitchFamily="18" charset="0"/>
                      </a:rPr>
                      <m:t>𝒪</m:t>
                    </m:r>
                    <m:r>
                      <a:rPr lang="en-US" sz="2400" i="1" smtClean="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Λ</m:t>
                        </m:r>
                      </m:e>
                      <m:sup>
                        <m:r>
                          <a:rPr lang="en-US" sz="2400" i="1">
                            <a:latin typeface="Cambria Math" panose="02040503050406030204" pitchFamily="18" charset="0"/>
                          </a:rPr>
                          <m:t>−</m:t>
                        </m:r>
                        <m:r>
                          <a:rPr lang="en-US" sz="2400" b="0" i="1" smtClean="0">
                            <a:latin typeface="Cambria Math" panose="02040503050406030204" pitchFamily="18" charset="0"/>
                          </a:rPr>
                          <m:t>4</m:t>
                        </m:r>
                      </m:sup>
                    </m:sSup>
                    <m:r>
                      <a:rPr lang="en-US" sz="2400" i="1">
                        <a:latin typeface="Cambria Math" panose="02040503050406030204" pitchFamily="18" charset="0"/>
                      </a:rPr>
                      <m:t>)</m:t>
                    </m:r>
                  </m:oMath>
                </a14:m>
                <a:r>
                  <a:rPr lang="en-US" sz="2400" dirty="0"/>
                  <a:t>: including contributions at linear and quadratic order in dimension-six operator coefficients and at linear order in dimension-eight operator coefficients.</a:t>
                </a:r>
                <a:br>
                  <a:rPr lang="en-US" sz="2400" dirty="0"/>
                </a:br>
                <a:endParaRPr lang="en-US" sz="2400" dirty="0"/>
              </a:p>
              <a:p>
                <a14:m>
                  <m:oMath xmlns:m="http://schemas.openxmlformats.org/officeDocument/2006/math">
                    <m:r>
                      <a:rPr lang="en-US" sz="2400" i="1" smtClean="0">
                        <a:latin typeface="Cambria Math" panose="02040503050406030204" pitchFamily="18" charset="0"/>
                      </a:rPr>
                      <m:t>𝒪</m:t>
                    </m:r>
                    <m:r>
                      <a:rPr lang="en-US" sz="2400" i="1" smtClean="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Λ</m:t>
                        </m:r>
                      </m:e>
                      <m:sup>
                        <m:r>
                          <a:rPr lang="en-US" sz="2400" i="1">
                            <a:latin typeface="Cambria Math" panose="02040503050406030204" pitchFamily="18" charset="0"/>
                          </a:rPr>
                          <m:t>−</m:t>
                        </m:r>
                        <m:r>
                          <a:rPr lang="en-US" sz="2400" b="0" i="1" smtClean="0">
                            <a:latin typeface="Cambria Math" panose="02040503050406030204" pitchFamily="18" charset="0"/>
                          </a:rPr>
                          <m:t>2</m:t>
                        </m:r>
                      </m:sup>
                    </m:sSup>
                    <m:r>
                      <a:rPr lang="en-US" sz="2400" i="1">
                        <a:latin typeface="Cambria Math" panose="02040503050406030204" pitchFamily="18" charset="0"/>
                      </a:rPr>
                      <m:t>)</m:t>
                    </m:r>
                  </m:oMath>
                </a14:m>
                <a:r>
                  <a:rPr lang="en-US" sz="2400" dirty="0"/>
                  <a:t>: including contributions only at linear order in dimension-six operator coefficients.</a:t>
                </a:r>
                <a:br>
                  <a:rPr lang="en-US" sz="2400" dirty="0"/>
                </a:br>
                <a:endParaRPr lang="en-US" sz="2400" dirty="0"/>
              </a:p>
              <a:p>
                <a:r>
                  <a:rPr lang="en-US" sz="2400" dirty="0"/>
                  <a:t>Dim-6 + </a:t>
                </a:r>
                <a14:m>
                  <m:oMath xmlns:m="http://schemas.openxmlformats.org/officeDocument/2006/math">
                    <m:sSup>
                      <m:sSupPr>
                        <m:ctrlPr>
                          <a:rPr lang="en-US" sz="2400" b="0" i="1" smtClean="0">
                            <a:latin typeface="Cambria Math" panose="02040503050406030204" pitchFamily="18" charset="0"/>
                          </a:rPr>
                        </m:ctrlPr>
                      </m:sSupPr>
                      <m:e>
                        <m:r>
                          <m:rPr>
                            <m:nor/>
                          </m:rPr>
                          <a:rPr lang="en-US" sz="2400" dirty="0"/>
                          <m:t>(</m:t>
                        </m:r>
                        <m:r>
                          <m:rPr>
                            <m:nor/>
                          </m:rPr>
                          <a:rPr lang="en-US" sz="2400" dirty="0"/>
                          <m:t>Dim</m:t>
                        </m:r>
                        <m:r>
                          <m:rPr>
                            <m:nor/>
                          </m:rPr>
                          <a:rPr lang="en-US" sz="2400" dirty="0"/>
                          <m:t>−6)</m:t>
                        </m:r>
                      </m:e>
                      <m:sup>
                        <m:r>
                          <a:rPr lang="en-US" sz="2400" b="0" i="1" smtClean="0">
                            <a:latin typeface="Cambria Math" panose="02040503050406030204" pitchFamily="18" charset="0"/>
                          </a:rPr>
                          <m:t>2</m:t>
                        </m:r>
                      </m:sup>
                    </m:sSup>
                  </m:oMath>
                </a14:m>
                <a:r>
                  <a:rPr lang="en-US" sz="2400" dirty="0"/>
                  <a:t>: including contributions at linear and quadratic order in dimension-six operator coefficients.</a:t>
                </a:r>
                <a:br>
                  <a:rPr lang="en-US" sz="2400" dirty="0"/>
                </a:br>
                <a:endParaRPr lang="en-US" sz="2400" dirty="0"/>
              </a:p>
              <a:p>
                <a:r>
                  <a:rPr lang="en-US" sz="2400" dirty="0"/>
                  <a:t>Dim-6 + Dim-8: including contributions at linear order in both dimension-six and dimension-eight operator coefficients.</a:t>
                </a:r>
              </a:p>
              <a:p>
                <a:endParaRPr lang="en-US" sz="2400" dirty="0"/>
              </a:p>
            </p:txBody>
          </p:sp>
        </mc:Choice>
        <mc:Fallback xmlns="">
          <p:sp>
            <p:nvSpPr>
              <p:cNvPr id="3" name="Content Placeholder 2">
                <a:extLst>
                  <a:ext uri="{FF2B5EF4-FFF2-40B4-BE49-F238E27FC236}">
                    <a16:creationId xmlns:a16="http://schemas.microsoft.com/office/drawing/2014/main" id="{5CBBDE03-A32B-E5F2-FEA8-FF8412ECE4C9}"/>
                  </a:ext>
                </a:extLst>
              </p:cNvPr>
              <p:cNvSpPr>
                <a:spLocks noGrp="1" noRot="1" noChangeAspect="1" noMove="1" noResize="1" noEditPoints="1" noAdjustHandles="1" noChangeArrowheads="1" noChangeShapeType="1" noTextEdit="1"/>
              </p:cNvSpPr>
              <p:nvPr>
                <p:ph idx="1"/>
              </p:nvPr>
            </p:nvSpPr>
            <p:spPr>
              <a:blipFill>
                <a:blip r:embed="rId3"/>
                <a:stretch>
                  <a:fillRect l="-812" t="-1673" r="-81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A813DE4-4A62-B243-9537-F30E748EE226}"/>
              </a:ext>
            </a:extLst>
          </p:cNvPr>
          <p:cNvSpPr>
            <a:spLocks noGrp="1"/>
          </p:cNvSpPr>
          <p:nvPr>
            <p:ph type="sldNum" sz="quarter" idx="12"/>
          </p:nvPr>
        </p:nvSpPr>
        <p:spPr/>
        <p:txBody>
          <a:bodyPr/>
          <a:lstStyle/>
          <a:p>
            <a:fld id="{C719ED03-60E5-4696-816F-FE0E92702F16}" type="slidenum">
              <a:rPr lang="en-US" smtClean="0"/>
              <a:t>19</a:t>
            </a:fld>
            <a:endParaRPr lang="en-US"/>
          </a:p>
        </p:txBody>
      </p:sp>
    </p:spTree>
    <p:extLst>
      <p:ext uri="{BB962C8B-B14F-4D97-AF65-F5344CB8AC3E}">
        <p14:creationId xmlns:p14="http://schemas.microsoft.com/office/powerpoint/2010/main" val="4194428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7BBE7-20E5-37D8-5B23-33C1DAB51B40}"/>
              </a:ext>
            </a:extLst>
          </p:cNvPr>
          <p:cNvSpPr>
            <a:spLocks noGrp="1"/>
          </p:cNvSpPr>
          <p:nvPr>
            <p:ph type="title"/>
          </p:nvPr>
        </p:nvSpPr>
        <p:spPr/>
        <p:txBody>
          <a:bodyPr/>
          <a:lstStyle/>
          <a:p>
            <a:r>
              <a:rPr lang="en-US" dirty="0">
                <a:solidFill>
                  <a:schemeClr val="accent5">
                    <a:lumMod val="50000"/>
                  </a:schemeClr>
                </a:solidFill>
              </a:rPr>
              <a:t>Standard Model Effective Field Theory</a:t>
            </a:r>
          </a:p>
        </p:txBody>
      </p:sp>
      <p:sp>
        <p:nvSpPr>
          <p:cNvPr id="3" name="Content Placeholder 2">
            <a:extLst>
              <a:ext uri="{FF2B5EF4-FFF2-40B4-BE49-F238E27FC236}">
                <a16:creationId xmlns:a16="http://schemas.microsoft.com/office/drawing/2014/main" id="{2488A403-3308-06EB-DD82-3E360025FF9A}"/>
              </a:ext>
            </a:extLst>
          </p:cNvPr>
          <p:cNvSpPr>
            <a:spLocks noGrp="1"/>
          </p:cNvSpPr>
          <p:nvPr>
            <p:ph idx="1"/>
          </p:nvPr>
        </p:nvSpPr>
        <p:spPr>
          <a:xfrm>
            <a:off x="776056" y="1497151"/>
            <a:ext cx="10515600" cy="1334034"/>
          </a:xfrm>
        </p:spPr>
        <p:txBody>
          <a:bodyPr>
            <a:normAutofit/>
          </a:bodyPr>
          <a:lstStyle/>
          <a:p>
            <a:r>
              <a:rPr lang="en-US" sz="2400" dirty="0"/>
              <a:t>Under the assumption, that the scalar particle discovered in 2012 is part of an electroweak doublet, the                                symmetry can be linearly realized.</a:t>
            </a:r>
          </a:p>
        </p:txBody>
      </p:sp>
      <p:pic>
        <p:nvPicPr>
          <p:cNvPr id="7" name="Picture 6" descr="\documentclass{article}&#10;\usepackage{amsmath}&#10;\pagestyle{empty}&#10;\begin{document}&#10;&#10;$SU(2)_L \otimes U(1)_Y $&#10;&#10;&#10;\end{document}" title="IguanaTex Picture Display">
            <a:extLst>
              <a:ext uri="{FF2B5EF4-FFF2-40B4-BE49-F238E27FC236}">
                <a16:creationId xmlns:a16="http://schemas.microsoft.com/office/drawing/2014/main" id="{7F943244-41F3-7430-8630-6D01281E37B8}"/>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4867465" y="1925021"/>
            <a:ext cx="1781826" cy="249217"/>
          </a:xfrm>
          <a:prstGeom prst="rect">
            <a:avLst/>
          </a:prstGeom>
        </p:spPr>
      </p:pic>
      <p:pic>
        <p:nvPicPr>
          <p:cNvPr id="9" name="Picture 8" descr="\documentclass{article}&#10;\usepackage{amsmath}&#10;\pagestyle{empty}&#10;\begin{document}&#10;&#10;\begin{equation*}&#10;  {\cal L}_{\rm eff}  = {\cal L}_{\rm SM} + \sum_{n&gt;4,j}&#10;  \frac{f_{n,j}}{\Lambda^{n-4}} {\cal O}_{n,j} \;, &#10;\end{equation*}&#10;&#10;&#10;\end{document}" title="IguanaTex Picture Display">
            <a:extLst>
              <a:ext uri="{FF2B5EF4-FFF2-40B4-BE49-F238E27FC236}">
                <a16:creationId xmlns:a16="http://schemas.microsoft.com/office/drawing/2014/main" id="{A72620B0-D783-4EC7-9A89-B2B66908F321}"/>
              </a:ext>
            </a:extLst>
          </p:cNvPr>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3861806" y="2483877"/>
            <a:ext cx="3734051" cy="760702"/>
          </a:xfrm>
          <a:prstGeom prst="rect">
            <a:avLst/>
          </a:prstGeom>
        </p:spPr>
      </p:pic>
      <p:sp>
        <p:nvSpPr>
          <p:cNvPr id="4" name="TextBox 3">
            <a:extLst>
              <a:ext uri="{FF2B5EF4-FFF2-40B4-BE49-F238E27FC236}">
                <a16:creationId xmlns:a16="http://schemas.microsoft.com/office/drawing/2014/main" id="{C0639092-FAB3-7F7D-9589-880C351DDB18}"/>
              </a:ext>
            </a:extLst>
          </p:cNvPr>
          <p:cNvSpPr txBox="1"/>
          <p:nvPr/>
        </p:nvSpPr>
        <p:spPr>
          <a:xfrm>
            <a:off x="811017" y="3376187"/>
            <a:ext cx="10569678" cy="2677656"/>
          </a:xfrm>
          <a:prstGeom prst="rect">
            <a:avLst/>
          </a:prstGeom>
          <a:noFill/>
        </p:spPr>
        <p:txBody>
          <a:bodyPr wrap="square" rtlCol="0">
            <a:spAutoFit/>
          </a:bodyPr>
          <a:lstStyle/>
          <a:p>
            <a:pPr marL="285750" indent="-285750">
              <a:buFont typeface="Arial" panose="020B0604020202020204" pitchFamily="34" charset="0"/>
              <a:buChar char="•"/>
            </a:pPr>
            <a:r>
              <a:rPr lang="en-US" sz="2400" b="0" i="0" u="none" strike="noStrike" baseline="0" dirty="0"/>
              <a:t>In </a:t>
            </a:r>
            <a:r>
              <a:rPr lang="en-US" sz="2400" dirty="0"/>
              <a:t>SMEFT</a:t>
            </a:r>
            <a:r>
              <a:rPr lang="en-US" sz="2400" b="0" i="0" u="none" strike="noStrike" baseline="0" dirty="0"/>
              <a:t>, the number of possible dimension eight operators are 44,807. </a:t>
            </a:r>
          </a:p>
          <a:p>
            <a:endParaRPr lang="en-US" sz="2400" b="0" i="0" u="none" strike="noStrike" baseline="0" dirty="0"/>
          </a:p>
          <a:p>
            <a:pPr marL="285750" indent="-285750">
              <a:buFont typeface="Arial" panose="020B0604020202020204" pitchFamily="34" charset="0"/>
              <a:buChar char="•"/>
            </a:pPr>
            <a:r>
              <a:rPr lang="en-US" sz="2400" b="0" i="0" u="none" strike="noStrike" baseline="0" dirty="0"/>
              <a:t>Identifying unique hypotheses that capture a </a:t>
            </a:r>
            <a:r>
              <a:rPr lang="en-US" sz="2400" dirty="0"/>
              <a:t>sizable</a:t>
            </a:r>
            <a:r>
              <a:rPr lang="en-US" sz="2400" b="0" i="0" u="none" strike="noStrike" baseline="0" dirty="0"/>
              <a:t> class of Beyond Standard Model theories while reducing the number of operators becomes important.</a:t>
            </a:r>
            <a:br>
              <a:rPr lang="en-US" sz="2400" b="0" i="0" u="none" strike="noStrike" baseline="0" dirty="0"/>
            </a:br>
            <a:endParaRPr lang="en-US" sz="2400" b="0" i="0" u="none" strike="noStrike" baseline="0" dirty="0"/>
          </a:p>
          <a:p>
            <a:pPr marL="285750" indent="-285750">
              <a:buFont typeface="Arial" panose="020B0604020202020204" pitchFamily="34" charset="0"/>
              <a:buChar char="•"/>
            </a:pPr>
            <a:r>
              <a:rPr lang="en-US" sz="2400" b="0" i="0" u="none" strike="noStrike" baseline="0" dirty="0"/>
              <a:t> One such hypothesis is universality. </a:t>
            </a:r>
            <a:endParaRPr lang="en-US" sz="2400" dirty="0"/>
          </a:p>
        </p:txBody>
      </p:sp>
      <p:sp>
        <p:nvSpPr>
          <p:cNvPr id="5" name="Slide Number Placeholder 4">
            <a:extLst>
              <a:ext uri="{FF2B5EF4-FFF2-40B4-BE49-F238E27FC236}">
                <a16:creationId xmlns:a16="http://schemas.microsoft.com/office/drawing/2014/main" id="{58561904-72F6-6818-8282-B346A2FC1819}"/>
              </a:ext>
            </a:extLst>
          </p:cNvPr>
          <p:cNvSpPr>
            <a:spLocks noGrp="1"/>
          </p:cNvSpPr>
          <p:nvPr>
            <p:ph type="sldNum" sz="quarter" idx="12"/>
          </p:nvPr>
        </p:nvSpPr>
        <p:spPr/>
        <p:txBody>
          <a:bodyPr/>
          <a:lstStyle/>
          <a:p>
            <a:fld id="{C719ED03-60E5-4696-816F-FE0E92702F16}" type="slidenum">
              <a:rPr lang="en-US" smtClean="0"/>
              <a:t>2</a:t>
            </a:fld>
            <a:endParaRPr lang="en-US"/>
          </a:p>
        </p:txBody>
      </p:sp>
    </p:spTree>
    <p:extLst>
      <p:ext uri="{BB962C8B-B14F-4D97-AF65-F5344CB8AC3E}">
        <p14:creationId xmlns:p14="http://schemas.microsoft.com/office/powerpoint/2010/main" val="13568551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A6355-5096-63B3-61AE-E0F52183271F}"/>
              </a:ext>
            </a:extLst>
          </p:cNvPr>
          <p:cNvSpPr>
            <a:spLocks noGrp="1"/>
          </p:cNvSpPr>
          <p:nvPr>
            <p:ph type="title"/>
          </p:nvPr>
        </p:nvSpPr>
        <p:spPr/>
        <p:txBody>
          <a:bodyPr/>
          <a:lstStyle/>
          <a:p>
            <a:r>
              <a:rPr lang="en-US" dirty="0"/>
              <a:t>Data and simulation for Drell Yan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C2CF9CF-1A6A-5D2B-A6B2-F6D57CF50B5D}"/>
                  </a:ext>
                </a:extLst>
              </p:cNvPr>
              <p:cNvSpPr>
                <a:spLocks noGrp="1"/>
              </p:cNvSpPr>
              <p:nvPr>
                <p:ph idx="1"/>
              </p:nvPr>
            </p:nvSpPr>
            <p:spPr>
              <a:xfrm>
                <a:off x="777766" y="4269280"/>
                <a:ext cx="10573405" cy="691602"/>
              </a:xfrm>
            </p:spPr>
            <p:txBody>
              <a:bodyPr>
                <a:normAutofit/>
              </a:bodyPr>
              <a:lstStyle/>
              <a:p>
                <a:r>
                  <a:rPr lang="en-US" sz="2400" dirty="0"/>
                  <a:t>The </a:t>
                </a:r>
                <a14:m>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𝜒</m:t>
                        </m:r>
                      </m:e>
                      <m:sup>
                        <m:r>
                          <a:rPr lang="en-US" sz="2400" b="0" i="1" smtClean="0">
                            <a:latin typeface="Cambria Math" panose="02040503050406030204" pitchFamily="18" charset="0"/>
                          </a:rPr>
                          <m:t>2</m:t>
                        </m:r>
                      </m:sup>
                    </m:sSup>
                  </m:oMath>
                </a14:m>
                <a:r>
                  <a:rPr lang="en-US" sz="2400" dirty="0"/>
                  <a:t> function for DY depends on the eight Wilson coefficient combinations.</a:t>
                </a:r>
              </a:p>
              <a:p>
                <a:endParaRPr lang="en-US" sz="2400" dirty="0"/>
              </a:p>
            </p:txBody>
          </p:sp>
        </mc:Choice>
        <mc:Fallback xmlns="">
          <p:sp>
            <p:nvSpPr>
              <p:cNvPr id="3" name="Content Placeholder 2">
                <a:extLst>
                  <a:ext uri="{FF2B5EF4-FFF2-40B4-BE49-F238E27FC236}">
                    <a16:creationId xmlns:a16="http://schemas.microsoft.com/office/drawing/2014/main" id="{CC2CF9CF-1A6A-5D2B-A6B2-F6D57CF50B5D}"/>
                  </a:ext>
                </a:extLst>
              </p:cNvPr>
              <p:cNvSpPr>
                <a:spLocks noGrp="1" noRot="1" noChangeAspect="1" noMove="1" noResize="1" noEditPoints="1" noAdjustHandles="1" noChangeArrowheads="1" noChangeShapeType="1" noTextEdit="1"/>
              </p:cNvSpPr>
              <p:nvPr>
                <p:ph idx="1"/>
              </p:nvPr>
            </p:nvSpPr>
            <p:spPr>
              <a:xfrm>
                <a:off x="777766" y="4269280"/>
                <a:ext cx="10573405" cy="691602"/>
              </a:xfrm>
              <a:blipFill>
                <a:blip r:embed="rId7"/>
                <a:stretch>
                  <a:fillRect l="-807" t="-11404" r="-28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4D060E0A-B925-ED7A-CD53-63047F94ABCD}"/>
              </a:ext>
            </a:extLst>
          </p:cNvPr>
          <p:cNvSpPr>
            <a:spLocks noGrp="1"/>
          </p:cNvSpPr>
          <p:nvPr>
            <p:ph type="sldNum" sz="quarter" idx="12"/>
          </p:nvPr>
        </p:nvSpPr>
        <p:spPr/>
        <p:txBody>
          <a:bodyPr/>
          <a:lstStyle/>
          <a:p>
            <a:fld id="{C719ED03-60E5-4696-816F-FE0E92702F16}" type="slidenum">
              <a:rPr lang="en-US" smtClean="0"/>
              <a:t>20</a:t>
            </a:fld>
            <a:endParaRPr lang="en-US"/>
          </a:p>
        </p:txBody>
      </p:sp>
      <p:pic>
        <p:nvPicPr>
          <p:cNvPr id="8" name="Picture 7" descr="\documentclass{article}&#10;\usepackage{amsmath}&#10;\pagestyle{empty}&#10;\begin{document}&#10;&#10;&#10;\begin{table}&#10;\begin{tabular}{|c|c|c|c|c|c|c|}&#10;  \hline&#10;  Channel &amp; Distribution &amp; \# bins &amp; ranges  &amp; data set &amp; Int. Lum.&#10;  \\&#10;  \hline&#10;  NC  &amp; $\frac{d^2\sigma}{dm_{\ell\ell}d|y|_{\ell\ell}}$ &amp; 48&amp;&#10;  $116 \text{\;GeV} \leq m_{\ell\ell}\leq 1.5 \text{\;TeV}$&#10;  $0 \leq y_{\ell\ell}\leq 2.4$ &#10;  &amp;ATLAS 8 TeV  &amp; 20.3 fb$^{-1}$&#10;  \\&#10;  \hline&#10;  NC &amp;  $\frac{dN_\text{ev}}{dm_{e^+e^-}}$ &amp; 20 &amp; $250 \text{\;GeV} \leq m_{e^+e^-}\leq 5 \text{\;TeV}$ &amp;&#10;  ATLAS 13 TeV &amp; 139 fb$^{-1}$&#10;\\&#10;  NC &amp;  $\frac{dN_\text{ev}}{dm_{\mu^+\mu^-}}$ &amp; 20 &amp; $250 \text{\;GeV} \leq m_{\mu^+\mu^-}\leq 5 \text{\;TeV}$ &amp;&#10;  ATLAS 13 TeV &amp; 139 fb$^{-1}$&#10;\\&#10;NC &amp;  $\frac{dN_\text{ev}}{dm_{e^+e^-}}$ &amp; 20 &amp; $300 \text{\;GeV} \leq m_{e^+e^-}\leq 6 \text{\;TeV}$ &#10;&amp; CMS 13 TeV &amp; 137 fb$^{-1}$&#10;\\&#10;  NC &amp;  $\frac{dN_\text{ev}}{dm_{\mu^+\mu^-}}$ &amp; 20 &amp; $300 \text{\;GeV} \leq m_{\mu^+\mu^-}\leq 7 \text{\;TeV}$ &amp;&#10; CMS 13 TeV &amp; 137 fb$^{-1}$\\&#10;  \hline&#10;  CC &amp; $\frac{d\sigma}{dm_T}$ &amp; 20 &amp; $200 \text{\;GeV} \leq m_{T,\ell \nu}&#10;  \leq 5 \text{\;TeV}$ &amp; ATLAS 13 TeV &amp; 140 fb$^{-1}$                                                      \\  &#10;CC &amp; $\frac{d N}{dm_T}$ &amp; 20 &amp; $440 \text{\;GeV} \leq m_{T,e&#10;                               \nu}\leq 7 \text{\;TeV}$ &amp; CMS 13 TeV &amp;&#10;                                                                      138 &#10;                                                          fb$^{-1}$ \\&#10;CC &amp; $\frac{d N}{dm_T}$ &amp; 20 &amp; $600 \text{\;GeV} \leq m_{T,\mu\nu}\leq 7&#10;                               \text{\;TeV}$ &amp; CMS 13 TeV &amp; 138 &#10;                                                          fb$^{-1}$ \\&#10;  \hline&#10;\end{tabular}&#10;\end{table}&#10;&#10;\end{document}" title="IguanaTex Picture Display">
            <a:extLst>
              <a:ext uri="{FF2B5EF4-FFF2-40B4-BE49-F238E27FC236}">
                <a16:creationId xmlns:a16="http://schemas.microsoft.com/office/drawing/2014/main" id="{B755AC8A-FA39-ABD8-C983-3FFA34ACFA6D}"/>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891011" y="1624798"/>
            <a:ext cx="8119458" cy="2220838"/>
          </a:xfrm>
          <a:prstGeom prst="rect">
            <a:avLst/>
          </a:prstGeom>
        </p:spPr>
      </p:pic>
      <p:pic>
        <p:nvPicPr>
          <p:cNvPr id="9" name="Picture 8" descr="\documentclass{article}&#10;\usepackage{amsmath}&#10;\pagestyle{empty}&#10;\begin{document}&#10;&#10;\begin{equation}&#10;  \chi^2_\text{DY,NC}(&#10;  \overline{c}_{BW} , \overline{c}_{\Phi,1},\overline{\Delta}_{4F},&#10;  \overline{c}_{2JB}, c^{(2)}_{\psi^4 D^2}, c^{(3)}_{\psi^4 D^2}, c^{(7)}_{\psi^4 H^2})+&#10;\chi^2_\text{DY,CC}(\overline{c}_{BW} ,&#10;\overline{c}_{\Phi,1},\overline{\Delta}_{4F},\overline{c}^{(3)}&#10;_{W^2H^4}, c^{(3)}_{\psi^4 D^2}) \;. \nonumber&#10;\end{equation}&#10;&#10;&#10;\end{document}" title="IguanaTex Picture Display">
            <a:extLst>
              <a:ext uri="{FF2B5EF4-FFF2-40B4-BE49-F238E27FC236}">
                <a16:creationId xmlns:a16="http://schemas.microsoft.com/office/drawing/2014/main" id="{5AB816EF-6DA5-7E74-45CC-1722738F8F0C}"/>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994979" y="5157076"/>
            <a:ext cx="10034285" cy="385524"/>
          </a:xfrm>
          <a:prstGeom prst="rect">
            <a:avLst/>
          </a:prstGeom>
        </p:spPr>
      </p:pic>
      <p:pic>
        <p:nvPicPr>
          <p:cNvPr id="19" name="Picture 18" descr="\documentclass{article}&#10;\usepackage{feynmp-auto}&#10;\usepackage{graphicx}&#10;\usepackage{amsmath}&#10;\pagestyle{empty}&#10;\begin{document}&#10;\begin{figure}[h!]&#10;\centering&#10;\begin{fmffile}{drellyan}&#10;\begin{fmfgraph*}(150,100)&#10;    % Incoming quark and antiquark&#10;    \fmfleft{i1,i2}&#10;    \fmfright{o1,o2}&#10;    % Internal photon/Z&#10;    \fmf{fermion}{i1,v1}&#10;    \fmf{fermion}{v1,i2}&#10;    \fmf{photon,label=$\gamma^*/Z$}{v1,v2}&#10;    \fmf{fermion}{o1,v2}&#10;    \fmf{fermion}{v2,o2}&#10;    % Labels&#10;    \fmflabel{$q$}{i1}&#10;    \fmflabel{$\bar{q}$}{i2}&#10;    \fmflabel{$\ell^-$}{o1}&#10;    \fmflabel{$\ell^+$}{o2}&#10;\end{fmfgraph*}&#10;\end{fmffile}&#10;\end{figure}&#10;\end{document}&#10;" title="IguanaTex Picture Display">
            <a:extLst>
              <a:ext uri="{FF2B5EF4-FFF2-40B4-BE49-F238E27FC236}">
                <a16:creationId xmlns:a16="http://schemas.microsoft.com/office/drawing/2014/main" id="{B3A3C863-9368-3B59-6C7C-A59875121072}"/>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9704332" y="571247"/>
            <a:ext cx="1904762" cy="1564952"/>
          </a:xfrm>
          <a:prstGeom prst="rect">
            <a:avLst/>
          </a:prstGeom>
        </p:spPr>
      </p:pic>
      <p:pic>
        <p:nvPicPr>
          <p:cNvPr id="27" name="Picture 26" descr="\documentclass{article}&#10;\usepackage{feynmp-auto}&#10;\usepackage{graphicx}&#10;\usepackage{amsmath}&#10;\pagestyle{empty}&#10;\begin{document}&#10;&#10;\begin{figure}[h!]&#10;\centering&#10;\begin{fmffile}{cc_drellyan}&#10;\begin{fmfgraph*}(150,100)&#10;    % Incoming quark and antiquark&#10;    \fmfleft{i1,i2}&#10;    \fmfright{o1,o2}&#10;&#10;    % Internal W boson&#10;    \fmf{fermion}{i1,v1}&#10;    \fmf{fermion}{v1,i2}&#10;    \fmf{boson,label=$W^+$}{v1,v2}&#10;    \fmf{fermion}{v2,o1}&#10;    \fmf{fermion}{o2,v2}&#10;&#10;    % Labels&#10;    \fmflabel{$u$}{i1}&#10;    \fmflabel{$\bar{d}$}{i2}&#10;    \fmflabel{$\nu_\ell$}{o1}&#10;    \fmflabel{$\ell^+$}{o2}&#10;\end{fmfgraph*}&#10;\end{fmffile}&#10;\end{figure}&#10;\end{document}&#10;" title="IguanaTex Picture Display">
            <a:extLst>
              <a:ext uri="{FF2B5EF4-FFF2-40B4-BE49-F238E27FC236}">
                <a16:creationId xmlns:a16="http://schemas.microsoft.com/office/drawing/2014/main" id="{6FA78D10-135F-A17C-2DA3-C333C5B052F9}"/>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9713955" y="2332674"/>
            <a:ext cx="1904762" cy="1544381"/>
          </a:xfrm>
          <a:prstGeom prst="rect">
            <a:avLst/>
          </a:prstGeom>
        </p:spPr>
      </p:pic>
    </p:spTree>
    <p:extLst>
      <p:ext uri="{BB962C8B-B14F-4D97-AF65-F5344CB8AC3E}">
        <p14:creationId xmlns:p14="http://schemas.microsoft.com/office/powerpoint/2010/main" val="15872641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E2998-7235-F045-E90E-6572DB7C31B2}"/>
              </a:ext>
            </a:extLst>
          </p:cNvPr>
          <p:cNvSpPr>
            <a:spLocks noGrp="1"/>
          </p:cNvSpPr>
          <p:nvPr>
            <p:ph type="title"/>
          </p:nvPr>
        </p:nvSpPr>
        <p:spPr/>
        <p:txBody>
          <a:bodyPr/>
          <a:lstStyle/>
          <a:p>
            <a:r>
              <a:rPr lang="en-US" dirty="0"/>
              <a:t>Electro-Weak Precision Observables</a:t>
            </a:r>
          </a:p>
        </p:txBody>
      </p:sp>
      <p:sp>
        <p:nvSpPr>
          <p:cNvPr id="4" name="Slide Number Placeholder 3">
            <a:extLst>
              <a:ext uri="{FF2B5EF4-FFF2-40B4-BE49-F238E27FC236}">
                <a16:creationId xmlns:a16="http://schemas.microsoft.com/office/drawing/2014/main" id="{1795C23F-E045-260A-5D85-0FE51A21C053}"/>
              </a:ext>
            </a:extLst>
          </p:cNvPr>
          <p:cNvSpPr>
            <a:spLocks noGrp="1"/>
          </p:cNvSpPr>
          <p:nvPr>
            <p:ph type="sldNum" sz="quarter" idx="12"/>
          </p:nvPr>
        </p:nvSpPr>
        <p:spPr/>
        <p:txBody>
          <a:bodyPr/>
          <a:lstStyle/>
          <a:p>
            <a:fld id="{C719ED03-60E5-4696-816F-FE0E92702F16}" type="slidenum">
              <a:rPr lang="en-US" smtClean="0"/>
              <a:t>21</a:t>
            </a:fld>
            <a:endParaRPr lang="en-US"/>
          </a:p>
        </p:txBody>
      </p:sp>
      <p:sp>
        <p:nvSpPr>
          <p:cNvPr id="9" name="TextBox 8">
            <a:extLst>
              <a:ext uri="{FF2B5EF4-FFF2-40B4-BE49-F238E27FC236}">
                <a16:creationId xmlns:a16="http://schemas.microsoft.com/office/drawing/2014/main" id="{6CE2FAE6-33CF-43ED-06FD-EA43C52D04F8}"/>
              </a:ext>
            </a:extLst>
          </p:cNvPr>
          <p:cNvSpPr txBox="1"/>
          <p:nvPr/>
        </p:nvSpPr>
        <p:spPr>
          <a:xfrm>
            <a:off x="606986" y="1661620"/>
            <a:ext cx="10668000"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a:t>We combine this with EWPO, where we include 12 Z-pole observables:</a:t>
            </a:r>
          </a:p>
        </p:txBody>
      </p:sp>
      <p:pic>
        <p:nvPicPr>
          <p:cNvPr id="13" name="Picture 12" descr="\documentclass{article}&#10;\usepackage{amsmath}&#10;\pagestyle{empty}&#10;\begin{document}&#10;&#10;$\Gamma_Z$, $\sigma_{h}^{0}$,&#10;${\cal A}_{\ell}(\tau^{\rm pol})$, $R^0_\ell $,&#10;${\cal A}_{\ell}({\rm SLD})$, $A_{\rm FB}^{0,l}$ $R^0_c$, $R^0_b$,&#10;${\cal A}_{c}$,${\cal A}_{b}$, $A_{\rm FB}^{0,c}$, and&#10;$A_{\rm FB}^{0,b}$&#10;&#10;&#10;\end{document}" title="IguanaTex Picture Display">
            <a:extLst>
              <a:ext uri="{FF2B5EF4-FFF2-40B4-BE49-F238E27FC236}">
                <a16:creationId xmlns:a16="http://schemas.microsoft.com/office/drawing/2014/main" id="{689FC3C8-DB38-8236-2A91-7BA1393D77A9}"/>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1753615" y="2569464"/>
            <a:ext cx="8960000" cy="384000"/>
          </a:xfrm>
          <a:prstGeom prst="rect">
            <a:avLst/>
          </a:prstGeom>
        </p:spPr>
      </p:pic>
      <p:sp>
        <p:nvSpPr>
          <p:cNvPr id="6" name="TextBox 5">
            <a:extLst>
              <a:ext uri="{FF2B5EF4-FFF2-40B4-BE49-F238E27FC236}">
                <a16:creationId xmlns:a16="http://schemas.microsoft.com/office/drawing/2014/main" id="{1A6A3033-7696-B09F-B7D1-5532B1AAD5DD}"/>
              </a:ext>
            </a:extLst>
          </p:cNvPr>
          <p:cNvSpPr txBox="1"/>
          <p:nvPr/>
        </p:nvSpPr>
        <p:spPr>
          <a:xfrm>
            <a:off x="566928" y="3630168"/>
            <a:ext cx="10405872" cy="461665"/>
          </a:xfrm>
          <a:prstGeom prst="rect">
            <a:avLst/>
          </a:prstGeom>
          <a:noFill/>
        </p:spPr>
        <p:txBody>
          <a:bodyPr wrap="square" rtlCol="0">
            <a:spAutoFit/>
          </a:bodyPr>
          <a:lstStyle/>
          <a:p>
            <a:pPr marL="342900" indent="-342900">
              <a:buFont typeface="Arial" panose="020B0604020202020204" pitchFamily="34" charset="0"/>
              <a:buChar char="•"/>
            </a:pPr>
            <a:r>
              <a:rPr lang="en-US" sz="2400" dirty="0"/>
              <a:t>We also include 2 W-pole observables:</a:t>
            </a:r>
          </a:p>
        </p:txBody>
      </p:sp>
      <p:pic>
        <p:nvPicPr>
          <p:cNvPr id="11" name="Picture 10" descr="\documentclass{article}&#10;\usepackage{amsmath}&#10;\pagestyle{empty}&#10;\begin{document}&#10;&#10;$M_W$ and $\Gamma_W$&#10;&#10;&#10;\end{document}" title="IguanaTex Picture Display">
            <a:extLst>
              <a:ext uri="{FF2B5EF4-FFF2-40B4-BE49-F238E27FC236}">
                <a16:creationId xmlns:a16="http://schemas.microsoft.com/office/drawing/2014/main" id="{2C6A8931-8884-336D-EBD9-B79B91F3C622}"/>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4743704" y="4441952"/>
            <a:ext cx="1689600" cy="259657"/>
          </a:xfrm>
          <a:prstGeom prst="rect">
            <a:avLst/>
          </a:prstGeom>
        </p:spPr>
      </p:pic>
      <p:pic>
        <p:nvPicPr>
          <p:cNvPr id="14" name="Picture 13" descr="\documentclass{article}&#10;\usepackage{amsmath}&#10;\usepackage{feynmp-auto}&#10;\pagestyle{empty}&#10;\begin{document}&#10;&#10;\begin{fmffile}{complex-a}&#10;\begin{fmfgraph*}(100,100)&#10;    \fmfleft{i1}&#10;    \fmfright{o1,o2}&#10;    \fmf{photon,label=$Z$}{i1,w1}&#10;    \fmf{fermion,label=$\bar{f}$}{o1,w1}&#10;    \fmf{fermion,label=$f$}{w1,o2}&#10;\end{fmfgraph*}&#10;\end{fmffile}&#10;&#10;&#10;\end{document}" title="IguanaTex Picture Display">
            <a:extLst>
              <a:ext uri="{FF2B5EF4-FFF2-40B4-BE49-F238E27FC236}">
                <a16:creationId xmlns:a16="http://schemas.microsoft.com/office/drawing/2014/main" id="{49A49DE2-214C-304B-5E50-442F89E2D672}"/>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426477" y="2167128"/>
            <a:ext cx="1152460" cy="1152460"/>
          </a:xfrm>
          <a:prstGeom prst="rect">
            <a:avLst/>
          </a:prstGeom>
        </p:spPr>
      </p:pic>
      <p:pic>
        <p:nvPicPr>
          <p:cNvPr id="15" name="Picture 14" descr="\documentclass{article}&#10;\usepackage{amsmath}&#10;\usepackage{feynmp-auto}&#10;\pagestyle{empty}&#10;\begin{document}&#10;\begin{fmffile}{complex-a}&#10;\begin{fmfgraph*}(100,100)&#10;    \fmfleft{i1}&#10;    \fmfright{o1,o2}&#10;    \fmf{photon,label=$W^{-}$}{i1,w1}&#10;    \fmf{fermion,label=$\nu_\ell$}{o1,w1}&#10;    \fmf{fermion,label=$\ell^{-}$}{w1,o2}&#10;\end{fmfgraph*}&#10;\end{fmffile}&#10;&#10;\end{document}" title="IguanaTex Picture Display">
            <a:extLst>
              <a:ext uri="{FF2B5EF4-FFF2-40B4-BE49-F238E27FC236}">
                <a16:creationId xmlns:a16="http://schemas.microsoft.com/office/drawing/2014/main" id="{544CE60C-012B-44D6-3DFB-BE69AD2BDD22}"/>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520654" y="4087368"/>
            <a:ext cx="1132074" cy="1132074"/>
          </a:xfrm>
          <a:prstGeom prst="rect">
            <a:avLst/>
          </a:prstGeom>
        </p:spPr>
      </p:pic>
      <p:pic>
        <p:nvPicPr>
          <p:cNvPr id="19" name="Picture 18" descr="\documentclass{article}&#10;\usepackage{amsmath}&#10;\pagestyle{empty}&#10;\begin{document}&#10;&#10;&#10;\begin{equation*}&#10;\chi^2_\text{EWPO}(\overline{c}_{BW} , \overline{c}_{\Phi,1},\overline{\Delta}_{4F},&#10;\overline{c}^{(3)}_{W^2H^4},c^{(2)}_{\psi^4 D^2}, c^{(3)}_{\psi^4 D^2}) \; .&#10;\end{equation*}&#10;%&#10;&#10;\end{document}" title="IguanaTex Picture Display">
            <a:extLst>
              <a:ext uri="{FF2B5EF4-FFF2-40B4-BE49-F238E27FC236}">
                <a16:creationId xmlns:a16="http://schemas.microsoft.com/office/drawing/2014/main" id="{2D3E47C9-D706-98BD-41DD-5FECD1AB84D0}"/>
              </a:ext>
            </a:extLst>
          </p:cNvPr>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2649728" y="5548375"/>
            <a:ext cx="6069028" cy="462629"/>
          </a:xfrm>
          <a:prstGeom prst="rect">
            <a:avLst/>
          </a:prstGeom>
        </p:spPr>
      </p:pic>
    </p:spTree>
    <p:extLst>
      <p:ext uri="{BB962C8B-B14F-4D97-AF65-F5344CB8AC3E}">
        <p14:creationId xmlns:p14="http://schemas.microsoft.com/office/powerpoint/2010/main" val="986824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F5439-C998-EF00-3446-1E92E6895AF0}"/>
              </a:ext>
            </a:extLst>
          </p:cNvPr>
          <p:cNvSpPr>
            <a:spLocks noGrp="1"/>
          </p:cNvSpPr>
          <p:nvPr>
            <p:ph type="title"/>
          </p:nvPr>
        </p:nvSpPr>
        <p:spPr>
          <a:xfrm>
            <a:off x="838200" y="334645"/>
            <a:ext cx="10515600" cy="1325563"/>
          </a:xfrm>
        </p:spPr>
        <p:txBody>
          <a:bodyPr/>
          <a:lstStyle/>
          <a:p>
            <a:r>
              <a:rPr lang="en-US" dirty="0"/>
              <a:t>One dimensional projections</a:t>
            </a:r>
          </a:p>
        </p:txBody>
      </p:sp>
      <p:sp>
        <p:nvSpPr>
          <p:cNvPr id="4" name="Slide Number Placeholder 3">
            <a:extLst>
              <a:ext uri="{FF2B5EF4-FFF2-40B4-BE49-F238E27FC236}">
                <a16:creationId xmlns:a16="http://schemas.microsoft.com/office/drawing/2014/main" id="{139AC665-4BEB-3C9D-7513-7695C0F17200}"/>
              </a:ext>
            </a:extLst>
          </p:cNvPr>
          <p:cNvSpPr>
            <a:spLocks noGrp="1"/>
          </p:cNvSpPr>
          <p:nvPr>
            <p:ph type="sldNum" sz="quarter" idx="12"/>
          </p:nvPr>
        </p:nvSpPr>
        <p:spPr/>
        <p:txBody>
          <a:bodyPr/>
          <a:lstStyle/>
          <a:p>
            <a:fld id="{C719ED03-60E5-4696-816F-FE0E92702F16}" type="slidenum">
              <a:rPr lang="en-US" smtClean="0"/>
              <a:t>22</a:t>
            </a:fld>
            <a:endParaRPr lang="en-US" dirty="0"/>
          </a:p>
        </p:txBody>
      </p:sp>
      <p:pic>
        <p:nvPicPr>
          <p:cNvPr id="10" name="Content Placeholder 9" descr="A graph of a function&#10;&#10;AI-generated content may be incorrect.">
            <a:extLst>
              <a:ext uri="{FF2B5EF4-FFF2-40B4-BE49-F238E27FC236}">
                <a16:creationId xmlns:a16="http://schemas.microsoft.com/office/drawing/2014/main" id="{C45BDF96-297B-DBCF-76E6-C693B7458DEB}"/>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89932" y="1307148"/>
            <a:ext cx="6527005" cy="4351337"/>
          </a:xfrm>
        </p:spPr>
      </p:pic>
      <p:pic>
        <p:nvPicPr>
          <p:cNvPr id="18" name="Picture 17" descr="\documentclass{article}&#10;\usepackage{amsmath,amssymb}&#10;\usepackage{multirow}&#10;\newcommand{\vh}{\hat{v}}&#10;\pagestyle{empty}&#10;\begin{document}&#10;\begin{table}&#10;  \begin{tabular}{|c||c|c||c|c|}&#10;\hline&#10;    coupling &amp; \multicolumn{4}{c|}{95\% CL allowed range EWPO+DY}&#10;    \\\hline&#10;    &amp; ${\cal O}(\Lambda^{-2})$ &amp;  Dim-6+(Dim-6)$^2$ &#10;    &amp; ${\cal O}(\Lambda^{-4})$ &amp;   Dim-6+Dim-8\\\hline&#10;    $\overline{c}_{BW}\frac{\vh^2}{\Lambda^2}$&#10;    &amp;&#10; $[  -8.5 ,   6.1 ]\times 10^{-4 }$&amp;&#10; $[  -8.4 ,   6.1 ]\times 10^{-4 }$&amp;&#10;    $[  -9.3 ,   9.1 ]\times 10^{-4 }$&amp;&#10;    $[  -9.3 ,   9.1]\times 10^{-4 }$\\&#10;$\overline{c}_{\Phi,1}\frac{\vh^2}{\Lambda^2}$&amp;    &#10; $[  -2.2 ,   1.7]\times 10^{-3}$&amp;&#10; $[  -2.2 ,   1.7 ]\times 10^{-3 }$&amp;&#10;    $[  -4.6 ,   2.7 ]\times 10^{-3}$&amp;&#10;    $[  -4.6 ,   2.7 ]\times 10^{-3 }$\\&#10;$\overline{\Delta}_{4F}\frac{\vh^2}{\Lambda^2}$    &amp;    &#10; $[  -10 ,   7.6 ]\times 10^{-5 }$&amp;&#10; $[  -10 ,   7.8 ]\times 10^{-5 }$&amp;&#10;    $[  -1.3 ,   2.1 ]\times 10^{-4 }$&amp;&#10;    $[  -1.3 ,   2.1 ]\times 10^{-4 }$\\&#10;$\overline{c}_{2JW}\frac{\vh^2}{\Lambda^2}$    &amp;    &#10; $[  -3.6 ,   4.8 ]\times 10^{-4 }$&amp;&#10; $[  -3.7 ,   5.0 ]\times 10^{-4 }$&amp;&#10;    $[  -10 ,   6.1 ]\times 10^{-4 }$&amp;&#10;    $[  -10 ,   6.1 ]\times 10^{-4 }$\\&#10; $\overline{c}_{2JB}\frac{\vh^2}{\Lambda^2}$&amp;       &#10; $[  -17 ,   7.9 ]\times 10^{-4 }$&amp;&#10; $[  -21 ,   7.9 ]\times 10^{-4 }$&amp;&#10;    $[  -3.9 ,   2.9 ]\times 10^{-2 }$&amp;&#10;    $[  -6.2 ,   3.9 ]\times 10^{-2 }$\\&#10;$\overline{c}^{(3)}_{W^2H^4}\frac{\vh^4}{\Lambda^4}$&amp;        &#10;   &amp;  &amp;&#10; $[  -1.4 ,   2.0 ]\times 10^{-3 }$&amp;&#10;    $[  -1.4 ,   2.0 ]\times 10^{-3 }$\\&#10; ${c}^{(7)}_{\psi^4H^2}\frac{\vh^4}{\Lambda^4}$&amp;        &#10;   &amp;  &amp;&#10; $[ -1.1    ,   0.93 ]\times 10^{-1 }$&amp;&#10;    $[ -1.8     ,  1.1     ]\times 10^{-1 }$\\&#10;${c}^{(2)}_{\psi^4D^2}\frac{\vh^4}{\Lambda^4}$&amp;        &#10;   &amp;  &amp;&#10; $[  -14 ,   0.54 ]\times 10^{-4 }$&amp;&#10;    $[  -9.0 ,   54 ]\times 10^{-6 }$\\&#10;${c}^{(3)}_{\psi^4D^2}\frac{\vh^4}{\Lambda^4}$&amp;            &#10;   &amp;  &amp;&#10; $[  -6.1,   13 ]\times 10^{-6 }$&amp;&#10;    $[  -5.9 ,   13]\times 10^{-6 }$\\\hline&#10;  \end{tabular}&#10;\end{table}&#10;&#10;\end{document}" title="IguanaTex Picture Display">
            <a:extLst>
              <a:ext uri="{FF2B5EF4-FFF2-40B4-BE49-F238E27FC236}">
                <a16:creationId xmlns:a16="http://schemas.microsoft.com/office/drawing/2014/main" id="{6EACC2AD-C19D-2CBD-8F40-2DE96D34A467}"/>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6780170" y="1541780"/>
            <a:ext cx="5244190" cy="1948952"/>
          </a:xfrm>
          <a:prstGeom prst="rect">
            <a:avLst/>
          </a:prstGeom>
        </p:spPr>
      </p:pic>
      <p:sp>
        <p:nvSpPr>
          <p:cNvPr id="21" name="Rectangle: Rounded Corners 20">
            <a:extLst>
              <a:ext uri="{FF2B5EF4-FFF2-40B4-BE49-F238E27FC236}">
                <a16:creationId xmlns:a16="http://schemas.microsoft.com/office/drawing/2014/main" id="{A059EE9B-50F6-6EF6-0253-7A71C2CDA0AC}"/>
              </a:ext>
            </a:extLst>
          </p:cNvPr>
          <p:cNvSpPr/>
          <p:nvPr/>
        </p:nvSpPr>
        <p:spPr>
          <a:xfrm>
            <a:off x="8707120" y="591127"/>
            <a:ext cx="1951644" cy="688109"/>
          </a:xfrm>
          <a:prstGeom prst="roundRect">
            <a:avLst/>
          </a:prstGeom>
          <a:noFill/>
          <a:ln w="31750">
            <a:gradFill>
              <a:gsLst>
                <a:gs pos="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dashDot"/>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documentclass{article}&#10;\usepackage{amsmath}&#10;\pagestyle{empty}&#10;\newcommand{\eh}{\hat{e}}&#10;\newcommand{\sh}{\hat{s}}&#10;\begin{document}&#10;&#10; $\overline{\Delta}_{4F} = -\frac{\eh^2}{2\sh^2} \overline&#10;    {c}_{2JW}$&#10;&#10;&#10;\end{document}" title="IguanaTex Picture Display">
            <a:extLst>
              <a:ext uri="{FF2B5EF4-FFF2-40B4-BE49-F238E27FC236}">
                <a16:creationId xmlns:a16="http://schemas.microsoft.com/office/drawing/2014/main" id="{6E88D06F-0130-C5D0-86A8-074A24FD46FF}"/>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9011414" y="802362"/>
            <a:ext cx="1408170" cy="256540"/>
          </a:xfrm>
          <a:prstGeom prst="rect">
            <a:avLst/>
          </a:prstGeom>
        </p:spPr>
      </p:pic>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A485BA1-184D-55C2-6802-CDA22CD33CD9}"/>
                  </a:ext>
                </a:extLst>
              </p:cNvPr>
              <p:cNvSpPr txBox="1"/>
              <p:nvPr/>
            </p:nvSpPr>
            <p:spPr>
              <a:xfrm>
                <a:off x="6812280" y="3794760"/>
                <a:ext cx="5047488" cy="2304542"/>
              </a:xfrm>
              <a:prstGeom prst="rect">
                <a:avLst/>
              </a:prstGeom>
              <a:noFill/>
            </p:spPr>
            <p:txBody>
              <a:bodyPr wrap="square" rtlCol="0">
                <a:spAutoFit/>
              </a:bodyPr>
              <a:lstStyle/>
              <a:p>
                <a:pPr marL="342900" indent="-342900">
                  <a:buFont typeface="Arial" panose="020B0604020202020204" pitchFamily="34" charset="0"/>
                  <a:buChar char="•"/>
                </a:pPr>
                <a:r>
                  <a:rPr lang="en-US" sz="2000" dirty="0"/>
                  <a:t>The bounds on </a:t>
                </a:r>
                <a14:m>
                  <m:oMath xmlns:m="http://schemas.openxmlformats.org/officeDocument/2006/math">
                    <m:sSub>
                      <m:sSubPr>
                        <m:ctrlPr>
                          <a:rPr lang="en-US" sz="2000" i="1">
                            <a:latin typeface="Cambria Math" panose="02040503050406030204" pitchFamily="18" charset="0"/>
                          </a:rPr>
                        </m:ctrlPr>
                      </m:sSubPr>
                      <m:e>
                        <m:bar>
                          <m:barPr>
                            <m:pos m:val="top"/>
                            <m:ctrlPr>
                              <a:rPr lang="en-US" sz="2000" i="1">
                                <a:latin typeface="Cambria Math" panose="02040503050406030204" pitchFamily="18" charset="0"/>
                              </a:rPr>
                            </m:ctrlPr>
                          </m:barPr>
                          <m:e>
                            <m:r>
                              <a:rPr lang="en-US" sz="2000" i="1">
                                <a:latin typeface="Cambria Math" panose="02040503050406030204" pitchFamily="18" charset="0"/>
                              </a:rPr>
                              <m:t>𝑐</m:t>
                            </m:r>
                          </m:e>
                        </m:bar>
                      </m:e>
                      <m:sub>
                        <m:r>
                          <a:rPr lang="en-US" sz="2000" i="1">
                            <a:latin typeface="Cambria Math" panose="02040503050406030204" pitchFamily="18" charset="0"/>
                          </a:rPr>
                          <m:t>𝐵𝑊</m:t>
                        </m:r>
                      </m:sub>
                    </m:sSub>
                  </m:oMath>
                </a14:m>
                <a:r>
                  <a:rPr lang="en-US" sz="2000" dirty="0"/>
                  <a:t>, </a:t>
                </a:r>
                <a14:m>
                  <m:oMath xmlns:m="http://schemas.openxmlformats.org/officeDocument/2006/math">
                    <m:sSub>
                      <m:sSubPr>
                        <m:ctrlPr>
                          <a:rPr lang="en-US" sz="2000" i="1">
                            <a:latin typeface="Cambria Math" panose="02040503050406030204" pitchFamily="18" charset="0"/>
                          </a:rPr>
                        </m:ctrlPr>
                      </m:sSubPr>
                      <m:e>
                        <m:bar>
                          <m:barPr>
                            <m:pos m:val="top"/>
                            <m:ctrlPr>
                              <a:rPr lang="en-US" sz="2000" i="1">
                                <a:latin typeface="Cambria Math" panose="02040503050406030204" pitchFamily="18" charset="0"/>
                              </a:rPr>
                            </m:ctrlPr>
                          </m:barPr>
                          <m:e>
                            <m:r>
                              <a:rPr lang="en-US" sz="2000" i="1">
                                <a:latin typeface="Cambria Math" panose="02040503050406030204" pitchFamily="18" charset="0"/>
                              </a:rPr>
                              <m:t>𝑐</m:t>
                            </m:r>
                          </m:e>
                        </m:bar>
                      </m:e>
                      <m:sub>
                        <m:r>
                          <m:rPr>
                            <m:sty m:val="p"/>
                          </m:rPr>
                          <a:rPr lang="en-US" sz="2000">
                            <a:latin typeface="Cambria Math" panose="02040503050406030204" pitchFamily="18" charset="0"/>
                          </a:rPr>
                          <m:t>Φ</m:t>
                        </m:r>
                        <m:r>
                          <a:rPr lang="en-US" sz="2000" i="1">
                            <a:latin typeface="Cambria Math" panose="02040503050406030204" pitchFamily="18" charset="0"/>
                          </a:rPr>
                          <m:t>,1 </m:t>
                        </m:r>
                      </m:sub>
                    </m:sSub>
                  </m:oMath>
                </a14:m>
                <a:r>
                  <a:rPr lang="en-US" sz="2000" dirty="0"/>
                  <a:t>, </a:t>
                </a:r>
                <a14:m>
                  <m:oMath xmlns:m="http://schemas.openxmlformats.org/officeDocument/2006/math">
                    <m:sSub>
                      <m:sSubPr>
                        <m:ctrlPr>
                          <a:rPr lang="en-US" sz="2000" i="1" dirty="0">
                            <a:latin typeface="Cambria Math" panose="02040503050406030204" pitchFamily="18" charset="0"/>
                          </a:rPr>
                        </m:ctrlPr>
                      </m:sSubPr>
                      <m:e>
                        <m:bar>
                          <m:barPr>
                            <m:pos m:val="top"/>
                            <m:ctrlPr>
                              <a:rPr lang="en-US" sz="2000" i="1" dirty="0">
                                <a:latin typeface="Cambria Math" panose="02040503050406030204" pitchFamily="18" charset="0"/>
                              </a:rPr>
                            </m:ctrlPr>
                          </m:barPr>
                          <m:e>
                            <m:r>
                              <m:rPr>
                                <m:sty m:val="p"/>
                              </m:rPr>
                              <a:rPr lang="en-US" sz="2000" dirty="0">
                                <a:latin typeface="Cambria Math" panose="02040503050406030204" pitchFamily="18" charset="0"/>
                              </a:rPr>
                              <m:t>Δ</m:t>
                            </m:r>
                          </m:e>
                        </m:bar>
                      </m:e>
                      <m:sub>
                        <m:r>
                          <a:rPr lang="en-US" sz="2000" i="1">
                            <a:latin typeface="Cambria Math" panose="02040503050406030204" pitchFamily="18" charset="0"/>
                          </a:rPr>
                          <m:t>4</m:t>
                        </m:r>
                        <m:r>
                          <a:rPr lang="en-US" sz="2000" i="1">
                            <a:latin typeface="Cambria Math" panose="02040503050406030204" pitchFamily="18" charset="0"/>
                          </a:rPr>
                          <m:t>𝐹</m:t>
                        </m:r>
                      </m:sub>
                    </m:sSub>
                  </m:oMath>
                </a14:m>
                <a:r>
                  <a:rPr lang="en-US" sz="2000" dirty="0"/>
                  <a:t> become slightly weaker while bound on  </a:t>
                </a:r>
                <a14:m>
                  <m:oMath xmlns:m="http://schemas.openxmlformats.org/officeDocument/2006/math">
                    <m:sSub>
                      <m:sSubPr>
                        <m:ctrlPr>
                          <a:rPr lang="en-US" sz="2000" i="1" dirty="0">
                            <a:latin typeface="Cambria Math" panose="02040503050406030204" pitchFamily="18" charset="0"/>
                          </a:rPr>
                        </m:ctrlPr>
                      </m:sSubPr>
                      <m:e>
                        <m:bar>
                          <m:barPr>
                            <m:pos m:val="top"/>
                            <m:ctrlPr>
                              <a:rPr lang="en-US" sz="2000" i="1" dirty="0">
                                <a:latin typeface="Cambria Math" panose="02040503050406030204" pitchFamily="18" charset="0"/>
                              </a:rPr>
                            </m:ctrlPr>
                          </m:barPr>
                          <m:e>
                            <m:r>
                              <a:rPr lang="en-US" sz="2000" i="1" dirty="0">
                                <a:latin typeface="Cambria Math" panose="02040503050406030204" pitchFamily="18" charset="0"/>
                              </a:rPr>
                              <m:t>𝑐</m:t>
                            </m:r>
                          </m:e>
                        </m:bar>
                      </m:e>
                      <m:sub>
                        <m:r>
                          <a:rPr lang="en-US" sz="2000" i="1">
                            <a:latin typeface="Cambria Math" panose="02040503050406030204" pitchFamily="18" charset="0"/>
                          </a:rPr>
                          <m:t>2</m:t>
                        </m:r>
                        <m:r>
                          <a:rPr lang="en-US" sz="2000" i="1">
                            <a:latin typeface="Cambria Math" panose="02040503050406030204" pitchFamily="18" charset="0"/>
                          </a:rPr>
                          <m:t>𝐽𝐵</m:t>
                        </m:r>
                      </m:sub>
                    </m:sSub>
                  </m:oMath>
                </a14:m>
                <a:r>
                  <a:rPr lang="en-US" sz="2000" dirty="0"/>
                  <a:t> becomes much weaker.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bounds are robust under the inclusion of dimension-six square contributions.</a:t>
                </a:r>
              </a:p>
            </p:txBody>
          </p:sp>
        </mc:Choice>
        <mc:Fallback xmlns="">
          <p:sp>
            <p:nvSpPr>
              <p:cNvPr id="22" name="TextBox 21">
                <a:extLst>
                  <a:ext uri="{FF2B5EF4-FFF2-40B4-BE49-F238E27FC236}">
                    <a16:creationId xmlns:a16="http://schemas.microsoft.com/office/drawing/2014/main" id="{EA485BA1-184D-55C2-6802-CDA22CD33CD9}"/>
                  </a:ext>
                </a:extLst>
              </p:cNvPr>
              <p:cNvSpPr txBox="1">
                <a:spLocks noRot="1" noChangeAspect="1" noMove="1" noResize="1" noEditPoints="1" noAdjustHandles="1" noChangeArrowheads="1" noChangeShapeType="1" noTextEdit="1"/>
              </p:cNvSpPr>
              <p:nvPr/>
            </p:nvSpPr>
            <p:spPr>
              <a:xfrm>
                <a:off x="6812280" y="3794760"/>
                <a:ext cx="5047488" cy="2304542"/>
              </a:xfrm>
              <a:prstGeom prst="rect">
                <a:avLst/>
              </a:prstGeom>
              <a:blipFill>
                <a:blip r:embed="rId8"/>
                <a:stretch>
                  <a:fillRect l="-1087" b="-3704"/>
                </a:stretch>
              </a:blipFill>
            </p:spPr>
            <p:txBody>
              <a:bodyPr/>
              <a:lstStyle/>
              <a:p>
                <a:r>
                  <a:rPr lang="en-US">
                    <a:noFill/>
                  </a:rPr>
                  <a:t> </a:t>
                </a:r>
              </a:p>
            </p:txBody>
          </p:sp>
        </mc:Fallback>
      </mc:AlternateContent>
      <p:cxnSp>
        <p:nvCxnSpPr>
          <p:cNvPr id="5" name="Straight Arrow Connector 4">
            <a:extLst>
              <a:ext uri="{FF2B5EF4-FFF2-40B4-BE49-F238E27FC236}">
                <a16:creationId xmlns:a16="http://schemas.microsoft.com/office/drawing/2014/main" id="{2E12C297-F6CB-B496-A6F6-E1A53603263B}"/>
              </a:ext>
            </a:extLst>
          </p:cNvPr>
          <p:cNvCxnSpPr/>
          <p:nvPr/>
        </p:nvCxnSpPr>
        <p:spPr>
          <a:xfrm>
            <a:off x="5890260" y="2636520"/>
            <a:ext cx="276860" cy="0"/>
          </a:xfrm>
          <a:prstGeom prst="straightConnector1">
            <a:avLst/>
          </a:prstGeom>
          <a:ln>
            <a:solidFill>
              <a:schemeClr val="accent3">
                <a:lumMod val="60000"/>
                <a:lumOff val="40000"/>
              </a:schemeClr>
            </a:solidFill>
            <a:tailEnd type="triangle"/>
          </a:ln>
        </p:spPr>
        <p:style>
          <a:lnRef idx="2">
            <a:schemeClr val="accent6"/>
          </a:lnRef>
          <a:fillRef idx="0">
            <a:schemeClr val="accent6"/>
          </a:fillRef>
          <a:effectRef idx="1">
            <a:schemeClr val="accent6"/>
          </a:effectRef>
          <a:fontRef idx="minor">
            <a:schemeClr val="tx1"/>
          </a:fontRef>
        </p:style>
      </p:cxnSp>
      <p:cxnSp>
        <p:nvCxnSpPr>
          <p:cNvPr id="6" name="Straight Arrow Connector 5">
            <a:extLst>
              <a:ext uri="{FF2B5EF4-FFF2-40B4-BE49-F238E27FC236}">
                <a16:creationId xmlns:a16="http://schemas.microsoft.com/office/drawing/2014/main" id="{8FBE741E-F579-89B8-704E-D989F0EF37C1}"/>
              </a:ext>
            </a:extLst>
          </p:cNvPr>
          <p:cNvCxnSpPr>
            <a:cxnSpLocks/>
          </p:cNvCxnSpPr>
          <p:nvPr/>
        </p:nvCxnSpPr>
        <p:spPr>
          <a:xfrm>
            <a:off x="3062288" y="2446020"/>
            <a:ext cx="139700" cy="0"/>
          </a:xfrm>
          <a:prstGeom prst="straightConnector1">
            <a:avLst/>
          </a:prstGeom>
          <a:ln>
            <a:solidFill>
              <a:schemeClr val="accent3">
                <a:lumMod val="60000"/>
                <a:lumOff val="40000"/>
              </a:schemeClr>
            </a:solidFill>
            <a:tailEnd type="triangle"/>
          </a:ln>
        </p:spPr>
        <p:style>
          <a:lnRef idx="2">
            <a:schemeClr val="accent6"/>
          </a:lnRef>
          <a:fillRef idx="0">
            <a:schemeClr val="accent6"/>
          </a:fillRef>
          <a:effectRef idx="1">
            <a:schemeClr val="accent6"/>
          </a:effectRef>
          <a:fontRef idx="minor">
            <a:schemeClr val="tx1"/>
          </a:fontRef>
        </p:style>
      </p:cxnSp>
      <p:cxnSp>
        <p:nvCxnSpPr>
          <p:cNvPr id="7" name="Straight Arrow Connector 6">
            <a:extLst>
              <a:ext uri="{FF2B5EF4-FFF2-40B4-BE49-F238E27FC236}">
                <a16:creationId xmlns:a16="http://schemas.microsoft.com/office/drawing/2014/main" id="{7957598B-8AD1-B9A5-C418-1D9C1CB398E5}"/>
              </a:ext>
            </a:extLst>
          </p:cNvPr>
          <p:cNvCxnSpPr>
            <a:cxnSpLocks/>
          </p:cNvCxnSpPr>
          <p:nvPr/>
        </p:nvCxnSpPr>
        <p:spPr>
          <a:xfrm>
            <a:off x="4533900" y="2590256"/>
            <a:ext cx="333375" cy="0"/>
          </a:xfrm>
          <a:prstGeom prst="straightConnector1">
            <a:avLst/>
          </a:prstGeom>
          <a:ln>
            <a:solidFill>
              <a:schemeClr val="accent3">
                <a:lumMod val="60000"/>
                <a:lumOff val="40000"/>
              </a:schemeClr>
            </a:solidFill>
            <a:tailEnd type="triangle"/>
          </a:ln>
        </p:spPr>
        <p:style>
          <a:lnRef idx="2">
            <a:schemeClr val="accent6"/>
          </a:lnRef>
          <a:fillRef idx="0">
            <a:schemeClr val="accent6"/>
          </a:fillRef>
          <a:effectRef idx="1">
            <a:schemeClr val="accent6"/>
          </a:effectRef>
          <a:fontRef idx="minor">
            <a:schemeClr val="tx1"/>
          </a:fontRef>
        </p:style>
      </p:cxnSp>
      <p:cxnSp>
        <p:nvCxnSpPr>
          <p:cNvPr id="13" name="Straight Arrow Connector 12">
            <a:extLst>
              <a:ext uri="{FF2B5EF4-FFF2-40B4-BE49-F238E27FC236}">
                <a16:creationId xmlns:a16="http://schemas.microsoft.com/office/drawing/2014/main" id="{F7FE4E81-18DF-73ED-F9DE-4067EF7D22C9}"/>
              </a:ext>
            </a:extLst>
          </p:cNvPr>
          <p:cNvCxnSpPr>
            <a:cxnSpLocks/>
          </p:cNvCxnSpPr>
          <p:nvPr/>
        </p:nvCxnSpPr>
        <p:spPr>
          <a:xfrm>
            <a:off x="1519468" y="2517833"/>
            <a:ext cx="102958" cy="0"/>
          </a:xfrm>
          <a:prstGeom prst="straightConnector1">
            <a:avLst/>
          </a:prstGeom>
          <a:ln>
            <a:solidFill>
              <a:schemeClr val="accent3">
                <a:lumMod val="60000"/>
                <a:lumOff val="40000"/>
              </a:schemeClr>
            </a:solidFill>
            <a:tailEnd type="triangle"/>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69733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Content Placeholder 5" descr="A diagram of a diagram of a red circle&#10;&#10;AI-generated content may be incorrect.">
            <a:extLst>
              <a:ext uri="{FF2B5EF4-FFF2-40B4-BE49-F238E27FC236}">
                <a16:creationId xmlns:a16="http://schemas.microsoft.com/office/drawing/2014/main" id="{D7E85755-E757-6F4B-B7CF-873552F68EC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52235" y="1414145"/>
            <a:ext cx="6974522" cy="5241662"/>
          </a:xfrm>
        </p:spPr>
      </p:pic>
      <p:sp>
        <p:nvSpPr>
          <p:cNvPr id="2" name="Title 1">
            <a:extLst>
              <a:ext uri="{FF2B5EF4-FFF2-40B4-BE49-F238E27FC236}">
                <a16:creationId xmlns:a16="http://schemas.microsoft.com/office/drawing/2014/main" id="{743FAF1B-93A1-011C-3F50-EBE2B119ABF1}"/>
              </a:ext>
            </a:extLst>
          </p:cNvPr>
          <p:cNvSpPr>
            <a:spLocks noGrp="1"/>
          </p:cNvSpPr>
          <p:nvPr>
            <p:ph type="title"/>
          </p:nvPr>
        </p:nvSpPr>
        <p:spPr/>
        <p:txBody>
          <a:bodyPr/>
          <a:lstStyle/>
          <a:p>
            <a:r>
              <a:rPr lang="en-US" dirty="0"/>
              <a:t>Two-dimensional projections</a:t>
            </a:r>
          </a:p>
        </p:txBody>
      </p:sp>
      <p:sp>
        <p:nvSpPr>
          <p:cNvPr id="4" name="Slide Number Placeholder 3">
            <a:extLst>
              <a:ext uri="{FF2B5EF4-FFF2-40B4-BE49-F238E27FC236}">
                <a16:creationId xmlns:a16="http://schemas.microsoft.com/office/drawing/2014/main" id="{1EDA926A-5F19-F78A-04B7-A88CE1D8AAA6}"/>
              </a:ext>
            </a:extLst>
          </p:cNvPr>
          <p:cNvSpPr>
            <a:spLocks noGrp="1"/>
          </p:cNvSpPr>
          <p:nvPr>
            <p:ph type="sldNum" sz="quarter" idx="12"/>
          </p:nvPr>
        </p:nvSpPr>
        <p:spPr/>
        <p:txBody>
          <a:bodyPr/>
          <a:lstStyle/>
          <a:p>
            <a:fld id="{C719ED03-60E5-4696-816F-FE0E92702F16}" type="slidenum">
              <a:rPr lang="en-US" smtClean="0"/>
              <a:t>23</a:t>
            </a:fld>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A13E6A7-A238-52EA-9327-16C28415EEED}"/>
                  </a:ext>
                </a:extLst>
              </p:cNvPr>
              <p:cNvSpPr txBox="1"/>
              <p:nvPr/>
            </p:nvSpPr>
            <p:spPr>
              <a:xfrm>
                <a:off x="6705600" y="1527048"/>
                <a:ext cx="5181600" cy="4750339"/>
              </a:xfrm>
              <a:prstGeom prst="rect">
                <a:avLst/>
              </a:prstGeom>
              <a:noFill/>
            </p:spPr>
            <p:txBody>
              <a:bodyPr wrap="square" rtlCol="0">
                <a:spAutoFit/>
              </a:bodyPr>
              <a:lstStyle/>
              <a:p>
                <a:pPr marL="342900" indent="-342900">
                  <a:buFont typeface="Arial" panose="020B0604020202020204" pitchFamily="34" charset="0"/>
                  <a:buChar char="•"/>
                </a:pPr>
                <a:r>
                  <a:rPr lang="en-US" sz="2000" dirty="0"/>
                  <a:t>We find correlations between </a:t>
                </a:r>
                <a14:m>
                  <m:oMath xmlns:m="http://schemas.openxmlformats.org/officeDocument/2006/math">
                    <m:sSub>
                      <m:sSubPr>
                        <m:ctrlPr>
                          <a:rPr lang="en-US" sz="2000" b="0" i="1" smtClean="0">
                            <a:latin typeface="Cambria Math" panose="02040503050406030204" pitchFamily="18" charset="0"/>
                          </a:rPr>
                        </m:ctrlPr>
                      </m:sSub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𝑐</m:t>
                            </m:r>
                          </m:e>
                        </m:bar>
                      </m:e>
                      <m:sub>
                        <m:r>
                          <a:rPr lang="en-US" sz="2000" b="0" i="1" smtClean="0">
                            <a:latin typeface="Cambria Math" panose="02040503050406030204" pitchFamily="18" charset="0"/>
                          </a:rPr>
                          <m:t>𝐵𝑊</m:t>
                        </m:r>
                      </m:sub>
                    </m:sSub>
                  </m:oMath>
                </a14:m>
                <a:r>
                  <a:rPr lang="en-US" sz="2000" dirty="0"/>
                  <a:t> and </a:t>
                </a:r>
                <a14:m>
                  <m:oMath xmlns:m="http://schemas.openxmlformats.org/officeDocument/2006/math">
                    <m:sSub>
                      <m:sSubPr>
                        <m:ctrlPr>
                          <a:rPr lang="en-US" sz="2000" i="1">
                            <a:latin typeface="Cambria Math" panose="02040503050406030204" pitchFamily="18" charset="0"/>
                          </a:rPr>
                        </m:ctrlPr>
                      </m:sSubPr>
                      <m:e>
                        <m:bar>
                          <m:barPr>
                            <m:pos m:val="top"/>
                            <m:ctrlPr>
                              <a:rPr lang="en-US" sz="2000" i="1">
                                <a:latin typeface="Cambria Math" panose="02040503050406030204" pitchFamily="18" charset="0"/>
                              </a:rPr>
                            </m:ctrlPr>
                          </m:barPr>
                          <m:e>
                            <m:r>
                              <a:rPr lang="en-US" sz="2000" i="1">
                                <a:latin typeface="Cambria Math" panose="02040503050406030204" pitchFamily="18" charset="0"/>
                              </a:rPr>
                              <m:t>𝑐</m:t>
                            </m:r>
                          </m:e>
                        </m:bar>
                      </m:e>
                      <m:sub>
                        <m:r>
                          <m:rPr>
                            <m:sty m:val="p"/>
                          </m:rPr>
                          <a:rPr lang="en-US" sz="2000" b="0" i="0" smtClean="0">
                            <a:latin typeface="Cambria Math" panose="02040503050406030204" pitchFamily="18" charset="0"/>
                          </a:rPr>
                          <m:t>Φ</m:t>
                        </m:r>
                        <m:r>
                          <a:rPr lang="en-US" sz="2000" b="0" i="1" smtClean="0">
                            <a:latin typeface="Cambria Math" panose="02040503050406030204" pitchFamily="18" charset="0"/>
                          </a:rPr>
                          <m:t>,1</m:t>
                        </m:r>
                      </m:sub>
                    </m:sSub>
                  </m:oMath>
                </a14:m>
                <a:r>
                  <a:rPr lang="en-US" sz="2000" dirty="0"/>
                  <a:t>, between </a:t>
                </a:r>
                <a14:m>
                  <m:oMath xmlns:m="http://schemas.openxmlformats.org/officeDocument/2006/math">
                    <m:sSub>
                      <m:sSubPr>
                        <m:ctrlPr>
                          <a:rPr lang="en-US" sz="2000" i="1">
                            <a:latin typeface="Cambria Math" panose="02040503050406030204" pitchFamily="18" charset="0"/>
                          </a:rPr>
                        </m:ctrlPr>
                      </m:sSubPr>
                      <m:e>
                        <m:bar>
                          <m:barPr>
                            <m:pos m:val="top"/>
                            <m:ctrlPr>
                              <a:rPr lang="en-US" sz="2000" i="1">
                                <a:latin typeface="Cambria Math" panose="02040503050406030204" pitchFamily="18" charset="0"/>
                              </a:rPr>
                            </m:ctrlPr>
                          </m:barPr>
                          <m:e>
                            <m:r>
                              <a:rPr lang="en-US" sz="2000" i="1">
                                <a:latin typeface="Cambria Math" panose="02040503050406030204" pitchFamily="18" charset="0"/>
                              </a:rPr>
                              <m:t>𝑐</m:t>
                            </m:r>
                          </m:e>
                        </m:bar>
                      </m:e>
                      <m:sub>
                        <m:r>
                          <m:rPr>
                            <m:sty m:val="p"/>
                          </m:rPr>
                          <a:rPr lang="en-US" sz="2000" b="0" i="0" smtClean="0">
                            <a:latin typeface="Cambria Math" panose="02040503050406030204" pitchFamily="18" charset="0"/>
                          </a:rPr>
                          <m:t>Φ</m:t>
                        </m:r>
                        <m:r>
                          <a:rPr lang="en-US" sz="2000" b="0" i="1" smtClean="0">
                            <a:latin typeface="Cambria Math" panose="02040503050406030204" pitchFamily="18" charset="0"/>
                          </a:rPr>
                          <m:t>,1</m:t>
                        </m:r>
                      </m:sub>
                    </m:sSub>
                  </m:oMath>
                </a14:m>
                <a:r>
                  <a:rPr lang="en-US" sz="2000" dirty="0"/>
                  <a:t> and </a:t>
                </a:r>
                <a14:m>
                  <m:oMath xmlns:m="http://schemas.openxmlformats.org/officeDocument/2006/math">
                    <m:sSubSup>
                      <m:sSubSupPr>
                        <m:ctrlPr>
                          <a:rPr lang="en-US" sz="2000" b="0" i="1" smtClean="0">
                            <a:latin typeface="Cambria Math" panose="02040503050406030204" pitchFamily="18" charset="0"/>
                          </a:rPr>
                        </m:ctrlPr>
                      </m:sSubSup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𝑐</m:t>
                            </m:r>
                          </m:e>
                        </m:bar>
                      </m:e>
                      <m:sub>
                        <m:sSup>
                          <m:sSupPr>
                            <m:ctrlPr>
                              <a:rPr lang="en-US" sz="2000" b="0" i="1" smtClean="0">
                                <a:latin typeface="Cambria Math" panose="02040503050406030204" pitchFamily="18" charset="0"/>
                              </a:rPr>
                            </m:ctrlPr>
                          </m:sSupPr>
                          <m:e>
                            <m:r>
                              <a:rPr lang="en-US" sz="2000" i="1">
                                <a:latin typeface="Cambria Math" panose="02040503050406030204" pitchFamily="18" charset="0"/>
                              </a:rPr>
                              <m:t>𝑊</m:t>
                            </m:r>
                          </m:e>
                          <m:sup>
                            <m:r>
                              <a:rPr lang="en-US" sz="2000" b="0" i="1" smtClean="0">
                                <a:latin typeface="Cambria Math" panose="02040503050406030204" pitchFamily="18" charset="0"/>
                              </a:rPr>
                              <m:t>2</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𝐻</m:t>
                            </m:r>
                          </m:e>
                          <m:sup>
                            <m:r>
                              <a:rPr lang="en-US" sz="2000" b="0" i="1" smtClean="0">
                                <a:latin typeface="Cambria Math" panose="02040503050406030204" pitchFamily="18" charset="0"/>
                              </a:rPr>
                              <m:t>4</m:t>
                            </m:r>
                          </m:sup>
                        </m:sSup>
                      </m:sub>
                      <m:sup>
                        <m:r>
                          <a:rPr lang="en-US" sz="2000" b="0" i="1" smtClean="0">
                            <a:latin typeface="Cambria Math" panose="02040503050406030204" pitchFamily="18" charset="0"/>
                          </a:rPr>
                          <m:t>(3)</m:t>
                        </m:r>
                      </m:sup>
                    </m:sSubSup>
                  </m:oMath>
                </a14:m>
                <a:r>
                  <a:rPr lang="en-US" sz="2000" dirty="0"/>
                  <a:t> and between </a:t>
                </a:r>
                <a14:m>
                  <m:oMath xmlns:m="http://schemas.openxmlformats.org/officeDocument/2006/math">
                    <m:sSub>
                      <m:sSubPr>
                        <m:ctrlPr>
                          <a:rPr lang="en-US" sz="2000" i="1">
                            <a:latin typeface="Cambria Math" panose="02040503050406030204" pitchFamily="18" charset="0"/>
                          </a:rPr>
                        </m:ctrlPr>
                      </m:sSubPr>
                      <m:e>
                        <m:bar>
                          <m:barPr>
                            <m:pos m:val="top"/>
                            <m:ctrlPr>
                              <a:rPr lang="en-US" sz="2000" i="1">
                                <a:latin typeface="Cambria Math" panose="02040503050406030204" pitchFamily="18" charset="0"/>
                              </a:rPr>
                            </m:ctrlPr>
                          </m:barPr>
                          <m:e>
                            <m:r>
                              <a:rPr lang="en-US" sz="2000" i="1">
                                <a:latin typeface="Cambria Math" panose="02040503050406030204" pitchFamily="18" charset="0"/>
                              </a:rPr>
                              <m:t>𝑐</m:t>
                            </m:r>
                          </m:e>
                        </m:bar>
                      </m:e>
                      <m:sub>
                        <m:r>
                          <a:rPr lang="en-US" sz="2000" i="1">
                            <a:latin typeface="Cambria Math" panose="02040503050406030204" pitchFamily="18" charset="0"/>
                          </a:rPr>
                          <m:t>𝐵𝑊</m:t>
                        </m:r>
                      </m:sub>
                    </m:sSub>
                  </m:oMath>
                </a14:m>
                <a:r>
                  <a:rPr lang="en-US" sz="2000" dirty="0"/>
                  <a:t> and </a:t>
                </a:r>
                <a14:m>
                  <m:oMath xmlns:m="http://schemas.openxmlformats.org/officeDocument/2006/math">
                    <m:sSubSup>
                      <m:sSubSupPr>
                        <m:ctrlPr>
                          <a:rPr lang="en-US" sz="2000" i="1">
                            <a:latin typeface="Cambria Math" panose="02040503050406030204" pitchFamily="18" charset="0"/>
                          </a:rPr>
                        </m:ctrlPr>
                      </m:sSubSupPr>
                      <m:e>
                        <m:bar>
                          <m:barPr>
                            <m:pos m:val="top"/>
                            <m:ctrlPr>
                              <a:rPr lang="en-US" sz="2000" i="1">
                                <a:latin typeface="Cambria Math" panose="02040503050406030204" pitchFamily="18" charset="0"/>
                              </a:rPr>
                            </m:ctrlPr>
                          </m:barPr>
                          <m:e>
                            <m:r>
                              <a:rPr lang="en-US" sz="2000" i="1">
                                <a:latin typeface="Cambria Math" panose="02040503050406030204" pitchFamily="18" charset="0"/>
                              </a:rPr>
                              <m:t>𝑐</m:t>
                            </m:r>
                          </m:e>
                        </m:bar>
                      </m:e>
                      <m:sub>
                        <m:sSup>
                          <m:sSupPr>
                            <m:ctrlPr>
                              <a:rPr lang="en-US" sz="2000" i="1">
                                <a:latin typeface="Cambria Math" panose="02040503050406030204" pitchFamily="18" charset="0"/>
                              </a:rPr>
                            </m:ctrlPr>
                          </m:sSupPr>
                          <m:e>
                            <m:r>
                              <a:rPr lang="en-US" sz="2000" i="1">
                                <a:latin typeface="Cambria Math" panose="02040503050406030204" pitchFamily="18" charset="0"/>
                              </a:rPr>
                              <m:t>𝑊</m:t>
                            </m:r>
                          </m:e>
                          <m:sup>
                            <m:r>
                              <a:rPr lang="en-US" sz="2000" i="1">
                                <a:latin typeface="Cambria Math" panose="02040503050406030204" pitchFamily="18" charset="0"/>
                              </a:rPr>
                              <m:t>2</m:t>
                            </m:r>
                          </m:sup>
                        </m:sSup>
                        <m:sSup>
                          <m:sSupPr>
                            <m:ctrlPr>
                              <a:rPr lang="en-US" sz="2000" i="1">
                                <a:latin typeface="Cambria Math" panose="02040503050406030204" pitchFamily="18" charset="0"/>
                              </a:rPr>
                            </m:ctrlPr>
                          </m:sSupPr>
                          <m:e>
                            <m:r>
                              <a:rPr lang="en-US" sz="2000" i="1">
                                <a:latin typeface="Cambria Math" panose="02040503050406030204" pitchFamily="18" charset="0"/>
                              </a:rPr>
                              <m:t>𝐻</m:t>
                            </m:r>
                          </m:e>
                          <m:sup>
                            <m:r>
                              <a:rPr lang="en-US" sz="2000" i="1">
                                <a:latin typeface="Cambria Math" panose="02040503050406030204" pitchFamily="18" charset="0"/>
                              </a:rPr>
                              <m:t>4</m:t>
                            </m:r>
                          </m:sup>
                        </m:sSup>
                      </m:sub>
                      <m:sup>
                        <m:r>
                          <a:rPr lang="en-US" sz="2000" b="0" i="1" smtClean="0">
                            <a:latin typeface="Cambria Math" panose="02040503050406030204" pitchFamily="18" charset="0"/>
                          </a:rPr>
                          <m:t>(</m:t>
                        </m:r>
                        <m:r>
                          <a:rPr lang="en-US" sz="2000" i="1">
                            <a:latin typeface="Cambria Math" panose="02040503050406030204" pitchFamily="18" charset="0"/>
                          </a:rPr>
                          <m:t>3</m:t>
                        </m:r>
                        <m:r>
                          <a:rPr lang="en-US" sz="2000" b="0" i="1" smtClean="0">
                            <a:latin typeface="Cambria Math" panose="02040503050406030204" pitchFamily="18" charset="0"/>
                          </a:rPr>
                          <m:t>)</m:t>
                        </m:r>
                      </m:sup>
                    </m:sSubSup>
                  </m:oMath>
                </a14:m>
                <a:r>
                  <a:rPr lang="en-US" sz="2000" dirty="0"/>
                  <a:t>.</a:t>
                </a:r>
                <a:br>
                  <a:rPr lang="en-US" sz="2000" dirty="0"/>
                </a:br>
                <a:endParaRPr lang="en-US" sz="2000" dirty="0"/>
              </a:p>
              <a:p>
                <a:pPr marL="342900" indent="-342900">
                  <a:buFont typeface="Arial" panose="020B0604020202020204" pitchFamily="34" charset="0"/>
                  <a:buChar char="•"/>
                </a:pPr>
                <a:r>
                  <a:rPr lang="en-US" sz="2000" dirty="0"/>
                  <a:t>They are related to how they enter in  the Electroweak precision observables. </a:t>
                </a:r>
                <a:br>
                  <a:rPr lang="en-US" sz="2000" dirty="0"/>
                </a:br>
                <a:endParaRPr lang="en-US" sz="2000" dirty="0"/>
              </a:p>
              <a:p>
                <a:pPr marL="342900" indent="-342900">
                  <a:buFont typeface="Arial" panose="020B0604020202020204" pitchFamily="34" charset="0"/>
                  <a:buChar char="•"/>
                </a:pPr>
                <a:r>
                  <a:rPr lang="en-US" sz="2000" dirty="0"/>
                  <a:t>Along the direction of the correlations, the constraints mainly come from </a:t>
                </a:r>
                <a14:m>
                  <m:oMath xmlns:m="http://schemas.openxmlformats.org/officeDocument/2006/math">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Γ</m:t>
                        </m:r>
                      </m:e>
                      <m:sub>
                        <m:r>
                          <a:rPr lang="en-US" sz="2000" b="0" i="1" smtClean="0">
                            <a:latin typeface="Cambria Math" panose="02040503050406030204" pitchFamily="18" charset="0"/>
                          </a:rPr>
                          <m:t>𝑊</m:t>
                        </m:r>
                      </m:sub>
                    </m:sSub>
                  </m:oMath>
                </a14:m>
                <a:r>
                  <a:rPr lang="en-US" sz="2000" dirty="0"/>
                  <a:t> which is less precisely determined</a:t>
                </a:r>
                <a:br>
                  <a:rPr lang="en-US" sz="2000" dirty="0"/>
                </a:br>
                <a:endParaRPr lang="en-US" sz="2000" dirty="0"/>
              </a:p>
              <a:p>
                <a:pPr marL="342900" indent="-342900">
                  <a:buFont typeface="Arial" panose="020B0604020202020204" pitchFamily="34" charset="0"/>
                  <a:buChar char="•"/>
                </a:pPr>
                <a:r>
                  <a:rPr lang="en-US" sz="2000" dirty="0"/>
                  <a:t>The moderate correlation between </a:t>
                </a:r>
                <a14:m>
                  <m:oMath xmlns:m="http://schemas.openxmlformats.org/officeDocument/2006/math">
                    <m:sSub>
                      <m:sSubPr>
                        <m:ctrlPr>
                          <a:rPr lang="en-US" sz="2000" b="0" i="1" smtClean="0">
                            <a:latin typeface="Cambria Math" panose="02040503050406030204" pitchFamily="18" charset="0"/>
                          </a:rPr>
                        </m:ctrlPr>
                      </m:sSubPr>
                      <m:e>
                        <m:bar>
                          <m:barPr>
                            <m:pos m:val="top"/>
                            <m:ctrlPr>
                              <a:rPr lang="en-US" sz="2000" b="0" i="1" smtClean="0">
                                <a:latin typeface="Cambria Math" panose="02040503050406030204" pitchFamily="18" charset="0"/>
                              </a:rPr>
                            </m:ctrlPr>
                          </m:barPr>
                          <m:e>
                            <m:r>
                              <m:rPr>
                                <m:sty m:val="p"/>
                              </m:rPr>
                              <a:rPr lang="en-US" sz="2000" b="0" i="0" smtClean="0">
                                <a:latin typeface="Cambria Math" panose="02040503050406030204" pitchFamily="18" charset="0"/>
                              </a:rPr>
                              <m:t>Δ</m:t>
                            </m:r>
                          </m:e>
                        </m:bar>
                      </m:e>
                      <m:sub>
                        <m:r>
                          <a:rPr lang="en-US" sz="2000" b="0" i="1" smtClean="0">
                            <a:latin typeface="Cambria Math" panose="02040503050406030204" pitchFamily="18" charset="0"/>
                          </a:rPr>
                          <m:t>4</m:t>
                        </m:r>
                        <m:r>
                          <a:rPr lang="en-US" sz="2000" b="0" i="1" smtClean="0">
                            <a:latin typeface="Cambria Math" panose="02040503050406030204" pitchFamily="18" charset="0"/>
                          </a:rPr>
                          <m:t>𝐹</m:t>
                        </m:r>
                      </m:sub>
                    </m:sSub>
                    <m:r>
                      <a:rPr lang="en-US" sz="2000" b="0" i="0" smtClean="0">
                        <a:latin typeface="Cambria Math" panose="02040503050406030204" pitchFamily="18" charset="0"/>
                      </a:rPr>
                      <m:t>(</m:t>
                    </m:r>
                    <m:sSub>
                      <m:sSubPr>
                        <m:ctrlPr>
                          <a:rPr lang="en-US" sz="2000" b="0" i="1" smtClean="0">
                            <a:latin typeface="Cambria Math" panose="02040503050406030204" pitchFamily="18" charset="0"/>
                          </a:rPr>
                        </m:ctrlPr>
                      </m:sSub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𝑐</m:t>
                            </m:r>
                          </m:e>
                        </m:bar>
                      </m:e>
                      <m:sub>
                        <m:r>
                          <a:rPr lang="en-US" sz="2000" b="0" i="1" smtClean="0">
                            <a:latin typeface="Cambria Math" panose="02040503050406030204" pitchFamily="18" charset="0"/>
                          </a:rPr>
                          <m:t>2</m:t>
                        </m:r>
                        <m:r>
                          <a:rPr lang="en-US" sz="2000" b="0" i="1" smtClean="0">
                            <a:latin typeface="Cambria Math" panose="02040503050406030204" pitchFamily="18" charset="0"/>
                          </a:rPr>
                          <m:t>𝐽𝑊</m:t>
                        </m:r>
                      </m:sub>
                    </m:sSub>
                    <m:r>
                      <a:rPr lang="en-US" sz="2000" b="0" i="0" smtClean="0">
                        <a:latin typeface="Cambria Math" panose="02040503050406030204" pitchFamily="18" charset="0"/>
                      </a:rPr>
                      <m:t>)</m:t>
                    </m:r>
                  </m:oMath>
                </a14:m>
                <a:r>
                  <a:rPr lang="en-US" sz="2000" dirty="0"/>
                  <a:t> and </a:t>
                </a:r>
                <a14:m>
                  <m:oMath xmlns:m="http://schemas.openxmlformats.org/officeDocument/2006/math">
                    <m:sSubSup>
                      <m:sSubSupPr>
                        <m:ctrlPr>
                          <a:rPr lang="en-US" sz="2000" b="0" i="1" smtClean="0">
                            <a:latin typeface="Cambria Math" panose="02040503050406030204" pitchFamily="18" charset="0"/>
                          </a:rPr>
                        </m:ctrlPr>
                      </m:sSubSup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𝑐</m:t>
                            </m:r>
                          </m:e>
                        </m:bar>
                      </m:e>
                      <m:sub>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𝜓</m:t>
                            </m:r>
                          </m:e>
                          <m:sup>
                            <m:r>
                              <a:rPr lang="en-US" sz="2000" b="0" i="1" smtClean="0">
                                <a:latin typeface="Cambria Math" panose="02040503050406030204" pitchFamily="18" charset="0"/>
                              </a:rPr>
                              <m:t>4</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𝐷</m:t>
                            </m:r>
                          </m:e>
                          <m:sup>
                            <m:r>
                              <a:rPr lang="en-US" sz="2000" b="0" i="1" smtClean="0">
                                <a:latin typeface="Cambria Math" panose="02040503050406030204" pitchFamily="18" charset="0"/>
                              </a:rPr>
                              <m:t>2</m:t>
                            </m:r>
                          </m:sup>
                        </m:sSup>
                      </m:sub>
                      <m:sup>
                        <m:r>
                          <a:rPr lang="en-US" sz="2000" b="0" i="1" smtClean="0">
                            <a:latin typeface="Cambria Math" panose="02040503050406030204" pitchFamily="18" charset="0"/>
                          </a:rPr>
                          <m:t>(3)</m:t>
                        </m:r>
                      </m:sup>
                    </m:sSubSup>
                  </m:oMath>
                </a14:m>
                <a:r>
                  <a:rPr lang="en-US" sz="2000" dirty="0"/>
                  <a:t> comes from both EWPO and four-fermion contact DY.</a:t>
                </a:r>
              </a:p>
            </p:txBody>
          </p:sp>
        </mc:Choice>
        <mc:Fallback xmlns="">
          <p:sp>
            <p:nvSpPr>
              <p:cNvPr id="7" name="TextBox 6">
                <a:extLst>
                  <a:ext uri="{FF2B5EF4-FFF2-40B4-BE49-F238E27FC236}">
                    <a16:creationId xmlns:a16="http://schemas.microsoft.com/office/drawing/2014/main" id="{7A13E6A7-A238-52EA-9327-16C28415EEED}"/>
                  </a:ext>
                </a:extLst>
              </p:cNvPr>
              <p:cNvSpPr txBox="1">
                <a:spLocks noRot="1" noChangeAspect="1" noMove="1" noResize="1" noEditPoints="1" noAdjustHandles="1" noChangeArrowheads="1" noChangeShapeType="1" noTextEdit="1"/>
              </p:cNvSpPr>
              <p:nvPr/>
            </p:nvSpPr>
            <p:spPr>
              <a:xfrm>
                <a:off x="6705600" y="1527048"/>
                <a:ext cx="5181600" cy="4750339"/>
              </a:xfrm>
              <a:prstGeom prst="rect">
                <a:avLst/>
              </a:prstGeom>
              <a:blipFill>
                <a:blip r:embed="rId4"/>
                <a:stretch>
                  <a:fillRect l="-1059" t="-642" r="-1882" b="-1284"/>
                </a:stretch>
              </a:blipFill>
            </p:spPr>
            <p:txBody>
              <a:bodyPr/>
              <a:lstStyle/>
              <a:p>
                <a:r>
                  <a:rPr lang="en-US">
                    <a:noFill/>
                  </a:rPr>
                  <a:t> </a:t>
                </a:r>
              </a:p>
            </p:txBody>
          </p:sp>
        </mc:Fallback>
      </mc:AlternateContent>
      <p:sp>
        <p:nvSpPr>
          <p:cNvPr id="8" name="Rectangle: Rounded Corners 7">
            <a:extLst>
              <a:ext uri="{FF2B5EF4-FFF2-40B4-BE49-F238E27FC236}">
                <a16:creationId xmlns:a16="http://schemas.microsoft.com/office/drawing/2014/main" id="{F2B9DF4E-4721-B049-3089-AEC8D829F13A}"/>
              </a:ext>
            </a:extLst>
          </p:cNvPr>
          <p:cNvSpPr/>
          <p:nvPr/>
        </p:nvSpPr>
        <p:spPr>
          <a:xfrm>
            <a:off x="1592897" y="3547872"/>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98CFA854-D37F-3F56-999D-FD59630BC48C}"/>
              </a:ext>
            </a:extLst>
          </p:cNvPr>
          <p:cNvSpPr/>
          <p:nvPr/>
        </p:nvSpPr>
        <p:spPr>
          <a:xfrm>
            <a:off x="768456" y="5657119"/>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B12C99DC-AB22-5148-E48D-A632D657B2B8}"/>
              </a:ext>
            </a:extLst>
          </p:cNvPr>
          <p:cNvSpPr/>
          <p:nvPr/>
        </p:nvSpPr>
        <p:spPr>
          <a:xfrm>
            <a:off x="2421572" y="1424844"/>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768300BC-C18F-655C-42ED-1362DBB7ABAF}"/>
              </a:ext>
            </a:extLst>
          </p:cNvPr>
          <p:cNvSpPr/>
          <p:nvPr/>
        </p:nvSpPr>
        <p:spPr>
          <a:xfrm>
            <a:off x="774805" y="3543627"/>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700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childTnLst>
                                </p:cTn>
                              </p:par>
                              <p:par>
                                <p:cTn id="24" presetID="1" presetClass="exit"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hidden"/>
                                      </p:to>
                                    </p:set>
                                  </p:childTnLst>
                                </p:cTn>
                              </p:par>
                              <p:par>
                                <p:cTn id="26" presetID="1" presetClass="exit"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hidden"/>
                                      </p:to>
                                    </p:set>
                                  </p:childTnLst>
                                </p:cTn>
                              </p:par>
                              <p:par>
                                <p:cTn id="28" presetID="1" presetClass="exit"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8" grpId="0" animBg="1"/>
      <p:bldP spid="8" grpId="1" animBg="1"/>
      <p:bldP spid="12" grpId="0" animBg="1"/>
      <p:bldP spid="12" grpId="1" animBg="1"/>
      <p:bldP spid="13" grpId="0" animBg="1"/>
      <p:bldP spid="14" grpId="0" animBg="1"/>
      <p:bldP spid="14"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E02C3C-549C-5C87-952D-290602AFD1C2}"/>
            </a:ext>
          </a:extLst>
        </p:cNvPr>
        <p:cNvGrpSpPr/>
        <p:nvPr/>
      </p:nvGrpSpPr>
      <p:grpSpPr>
        <a:xfrm>
          <a:off x="0" y="0"/>
          <a:ext cx="0" cy="0"/>
          <a:chOff x="0" y="0"/>
          <a:chExt cx="0" cy="0"/>
        </a:xfrm>
      </p:grpSpPr>
      <p:pic>
        <p:nvPicPr>
          <p:cNvPr id="15" name="Content Placeholder 5" descr="A diagram of a diagram of a red circle&#10;&#10;AI-generated content may be incorrect.">
            <a:extLst>
              <a:ext uri="{FF2B5EF4-FFF2-40B4-BE49-F238E27FC236}">
                <a16:creationId xmlns:a16="http://schemas.microsoft.com/office/drawing/2014/main" id="{B9C56038-9735-7A23-3838-C5D39857A4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235" y="1414145"/>
            <a:ext cx="6974522" cy="5241662"/>
          </a:xfrm>
          <a:prstGeom prst="rect">
            <a:avLst/>
          </a:prstGeom>
        </p:spPr>
      </p:pic>
      <p:sp>
        <p:nvSpPr>
          <p:cNvPr id="2" name="Title 1">
            <a:extLst>
              <a:ext uri="{FF2B5EF4-FFF2-40B4-BE49-F238E27FC236}">
                <a16:creationId xmlns:a16="http://schemas.microsoft.com/office/drawing/2014/main" id="{27235F6C-7844-D088-813B-59F371FB528E}"/>
              </a:ext>
            </a:extLst>
          </p:cNvPr>
          <p:cNvSpPr>
            <a:spLocks noGrp="1"/>
          </p:cNvSpPr>
          <p:nvPr>
            <p:ph type="title"/>
          </p:nvPr>
        </p:nvSpPr>
        <p:spPr/>
        <p:txBody>
          <a:bodyPr/>
          <a:lstStyle/>
          <a:p>
            <a:r>
              <a:rPr lang="en-US" dirty="0"/>
              <a:t>Two-dimensional projections</a:t>
            </a:r>
          </a:p>
        </p:txBody>
      </p:sp>
      <p:sp>
        <p:nvSpPr>
          <p:cNvPr id="4" name="Slide Number Placeholder 3">
            <a:extLst>
              <a:ext uri="{FF2B5EF4-FFF2-40B4-BE49-F238E27FC236}">
                <a16:creationId xmlns:a16="http://schemas.microsoft.com/office/drawing/2014/main" id="{5FD98DF1-4A90-CF5C-576D-0B96F9D16176}"/>
              </a:ext>
            </a:extLst>
          </p:cNvPr>
          <p:cNvSpPr>
            <a:spLocks noGrp="1"/>
          </p:cNvSpPr>
          <p:nvPr>
            <p:ph type="sldNum" sz="quarter" idx="12"/>
          </p:nvPr>
        </p:nvSpPr>
        <p:spPr/>
        <p:txBody>
          <a:bodyPr/>
          <a:lstStyle/>
          <a:p>
            <a:fld id="{C719ED03-60E5-4696-816F-FE0E92702F16}" type="slidenum">
              <a:rPr lang="en-US" smtClean="0"/>
              <a:t>24</a:t>
            </a:fld>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2A9327B-AEC7-D07B-D8B9-C61CA5B90C5E}"/>
                  </a:ext>
                </a:extLst>
              </p:cNvPr>
              <p:cNvSpPr txBox="1"/>
              <p:nvPr/>
            </p:nvSpPr>
            <p:spPr>
              <a:xfrm>
                <a:off x="6702552" y="1358882"/>
                <a:ext cx="5184648" cy="4754880"/>
              </a:xfrm>
              <a:prstGeom prst="rect">
                <a:avLst/>
              </a:prstGeom>
              <a:noFill/>
            </p:spPr>
            <p:txBody>
              <a:bodyPr wrap="square" rtlCol="0">
                <a:spAutoFit/>
              </a:bodyPr>
              <a:lstStyle/>
              <a:p>
                <a:pPr marL="342900" indent="-342900">
                  <a:buFont typeface="Arial" panose="020B0604020202020204" pitchFamily="34" charset="0"/>
                  <a:buChar char="•"/>
                </a:pPr>
                <a:r>
                  <a:rPr lang="en-US" sz="2000" dirty="0"/>
                  <a:t>We also observe a very strong correlation between </a:t>
                </a:r>
                <a14:m>
                  <m:oMath xmlns:m="http://schemas.openxmlformats.org/officeDocument/2006/math">
                    <m:sSub>
                      <m:sSubPr>
                        <m:ctrlPr>
                          <a:rPr lang="en-US" sz="2000" b="0" i="1" smtClean="0">
                            <a:latin typeface="Cambria Math" panose="02040503050406030204" pitchFamily="18" charset="0"/>
                          </a:rPr>
                        </m:ctrlPr>
                      </m:sSub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𝑐</m:t>
                            </m:r>
                          </m:e>
                        </m:bar>
                      </m:e>
                      <m:sub>
                        <m:r>
                          <a:rPr lang="en-US" sz="2000" b="0" i="1" smtClean="0">
                            <a:latin typeface="Cambria Math" panose="02040503050406030204" pitchFamily="18" charset="0"/>
                          </a:rPr>
                          <m:t>2</m:t>
                        </m:r>
                        <m:r>
                          <a:rPr lang="en-US" sz="2000" b="0" i="1" smtClean="0">
                            <a:latin typeface="Cambria Math" panose="02040503050406030204" pitchFamily="18" charset="0"/>
                          </a:rPr>
                          <m:t>𝐽𝐵</m:t>
                        </m:r>
                        <m:r>
                          <a:rPr lang="en-US" sz="2000" b="0" i="1" smtClean="0">
                            <a:latin typeface="Cambria Math" panose="02040503050406030204" pitchFamily="18" charset="0"/>
                          </a:rPr>
                          <m:t> </m:t>
                        </m:r>
                      </m:sub>
                    </m:sSub>
                  </m:oMath>
                </a14:m>
                <a:r>
                  <a:rPr lang="en-US" sz="2000" dirty="0"/>
                  <a:t>and </a:t>
                </a:r>
                <a14:m>
                  <m:oMath xmlns:m="http://schemas.openxmlformats.org/officeDocument/2006/math">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𝑐</m:t>
                        </m:r>
                      </m:e>
                      <m:sub>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𝜓</m:t>
                            </m:r>
                          </m:e>
                          <m:sup>
                            <m:r>
                              <a:rPr lang="en-US" sz="2000" b="0" i="1" smtClean="0">
                                <a:latin typeface="Cambria Math" panose="02040503050406030204" pitchFamily="18" charset="0"/>
                              </a:rPr>
                              <m:t>4</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𝐻</m:t>
                            </m:r>
                          </m:e>
                          <m:sup>
                            <m:r>
                              <a:rPr lang="en-US" sz="2000" b="0" i="1" smtClean="0">
                                <a:latin typeface="Cambria Math" panose="02040503050406030204" pitchFamily="18" charset="0"/>
                              </a:rPr>
                              <m:t>2</m:t>
                            </m:r>
                          </m:sup>
                        </m:sSup>
                      </m:sub>
                      <m:sup>
                        <m:r>
                          <a:rPr lang="en-US" sz="2000" b="0" i="1" smtClean="0">
                            <a:latin typeface="Cambria Math" panose="02040503050406030204" pitchFamily="18" charset="0"/>
                          </a:rPr>
                          <m:t>(7)</m:t>
                        </m:r>
                      </m:sup>
                    </m:sSubSup>
                  </m:oMath>
                </a14:m>
                <a:r>
                  <a:rPr lang="en-US" sz="2000" dirty="0"/>
                  <a:t>. </a:t>
                </a:r>
                <a:br>
                  <a:rPr lang="en-US" sz="2000" dirty="0"/>
                </a:br>
                <a:endParaRPr lang="en-US" sz="2000" dirty="0"/>
              </a:p>
              <a:p>
                <a:pPr marL="342900" indent="-342900">
                  <a:buFont typeface="Arial" panose="020B0604020202020204" pitchFamily="34" charset="0"/>
                  <a:buChar char="•"/>
                </a:pPr>
                <a:r>
                  <a:rPr lang="en-US" sz="2000" dirty="0"/>
                  <a:t>This is due to cancelation in the four-fermion contact term </a:t>
                </a:r>
                <a14:m>
                  <m:oMath xmlns:m="http://schemas.openxmlformats.org/officeDocument/2006/math">
                    <m:sSub>
                      <m:sSubPr>
                        <m:ctrlPr>
                          <a:rPr lang="en-US" sz="2000" b="0" i="1" smtClean="0">
                            <a:latin typeface="Cambria Math" panose="02040503050406030204" pitchFamily="18" charset="0"/>
                          </a:rPr>
                        </m:ctrlPr>
                      </m:sSub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𝒩</m:t>
                            </m:r>
                          </m:e>
                        </m:bar>
                      </m:e>
                      <m:sub>
                        <m:r>
                          <a:rPr lang="en-US" sz="2000" b="0" i="1" smtClean="0">
                            <a:latin typeface="Cambria Math" panose="02040503050406030204" pitchFamily="18" charset="0"/>
                          </a:rPr>
                          <m:t>𝛾𝛾</m:t>
                        </m:r>
                      </m:sub>
                    </m:sSub>
                  </m:oMath>
                </a14:m>
                <a:r>
                  <a:rPr lang="en-US" sz="2000" dirty="0"/>
                  <a:t>, which is numerically more relevant. </a:t>
                </a:r>
                <a:br>
                  <a:rPr lang="en-US" sz="2000" dirty="0"/>
                </a:br>
                <a:endParaRPr lang="en-US" sz="2000" dirty="0"/>
              </a:p>
              <a:p>
                <a:pPr marL="342900" indent="-342900">
                  <a:buFont typeface="Arial" panose="020B0604020202020204" pitchFamily="34" charset="0"/>
                  <a:buChar char="•"/>
                </a:pPr>
                <a:r>
                  <a:rPr lang="en-US" sz="2000" dirty="0"/>
                  <a:t>We find highly correlated non-elliptical regions for </a:t>
                </a:r>
                <a14:m>
                  <m:oMath xmlns:m="http://schemas.openxmlformats.org/officeDocument/2006/math">
                    <m:sSub>
                      <m:sSubPr>
                        <m:ctrlPr>
                          <a:rPr lang="en-US" sz="2000" b="0" i="1" smtClean="0">
                            <a:latin typeface="Cambria Math" panose="02040503050406030204" pitchFamily="18" charset="0"/>
                          </a:rPr>
                        </m:ctrlPr>
                      </m:sSub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𝑐</m:t>
                            </m:r>
                          </m:e>
                        </m:bar>
                      </m:e>
                      <m:sub>
                        <m:r>
                          <a:rPr lang="en-US" sz="2000" b="0" i="1" smtClean="0">
                            <a:latin typeface="Cambria Math" panose="02040503050406030204" pitchFamily="18" charset="0"/>
                          </a:rPr>
                          <m:t>2</m:t>
                        </m:r>
                        <m:r>
                          <a:rPr lang="en-US" sz="2000" b="0" i="1" smtClean="0">
                            <a:latin typeface="Cambria Math" panose="02040503050406030204" pitchFamily="18" charset="0"/>
                          </a:rPr>
                          <m:t>𝐽𝐵</m:t>
                        </m:r>
                        <m:r>
                          <a:rPr lang="en-US" sz="2000" b="0" i="1" smtClean="0">
                            <a:latin typeface="Cambria Math" panose="02040503050406030204" pitchFamily="18" charset="0"/>
                          </a:rPr>
                          <m:t> </m:t>
                        </m:r>
                      </m:sub>
                    </m:sSub>
                  </m:oMath>
                </a14:m>
                <a:r>
                  <a:rPr lang="en-US" sz="2000" dirty="0"/>
                  <a:t> and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𝑐</m:t>
                        </m:r>
                      </m:e>
                      <m:sub>
                        <m:sSup>
                          <m:sSupPr>
                            <m:ctrlPr>
                              <a:rPr lang="en-US" sz="2000" i="1">
                                <a:latin typeface="Cambria Math" panose="02040503050406030204" pitchFamily="18" charset="0"/>
                              </a:rPr>
                            </m:ctrlPr>
                          </m:sSupPr>
                          <m:e>
                            <m:r>
                              <a:rPr lang="en-US" sz="2000" i="1">
                                <a:latin typeface="Cambria Math" panose="02040503050406030204" pitchFamily="18" charset="0"/>
                              </a:rPr>
                              <m:t>𝜓</m:t>
                            </m:r>
                          </m:e>
                          <m:sup>
                            <m:r>
                              <a:rPr lang="en-US" sz="2000" i="1">
                                <a:latin typeface="Cambria Math" panose="02040503050406030204" pitchFamily="18" charset="0"/>
                              </a:rPr>
                              <m:t>4</m:t>
                            </m:r>
                          </m:sup>
                        </m:sSup>
                        <m:sSup>
                          <m:sSupPr>
                            <m:ctrlPr>
                              <a:rPr lang="en-US" sz="2000" i="1">
                                <a:latin typeface="Cambria Math" panose="02040503050406030204" pitchFamily="18" charset="0"/>
                              </a:rPr>
                            </m:ctrlPr>
                          </m:sSupPr>
                          <m:e>
                            <m:r>
                              <a:rPr lang="en-US" sz="2000" b="0" i="1" smtClean="0">
                                <a:latin typeface="Cambria Math" panose="02040503050406030204" pitchFamily="18" charset="0"/>
                              </a:rPr>
                              <m:t>𝐷</m:t>
                            </m:r>
                          </m:e>
                          <m:sup>
                            <m:r>
                              <a:rPr lang="en-US" sz="2000" i="1">
                                <a:latin typeface="Cambria Math" panose="02040503050406030204" pitchFamily="18" charset="0"/>
                              </a:rPr>
                              <m:t>2</m:t>
                            </m:r>
                          </m:sup>
                        </m:sSup>
                      </m:sub>
                      <m:sup>
                        <m:r>
                          <a:rPr lang="en-US" sz="2000" i="1">
                            <a:latin typeface="Cambria Math" panose="02040503050406030204" pitchFamily="18" charset="0"/>
                          </a:rPr>
                          <m:t>(</m:t>
                        </m:r>
                        <m:r>
                          <a:rPr lang="en-US" sz="2000" b="0" i="1" smtClean="0">
                            <a:latin typeface="Cambria Math" panose="02040503050406030204" pitchFamily="18" charset="0"/>
                          </a:rPr>
                          <m:t>2</m:t>
                        </m:r>
                        <m:r>
                          <a:rPr lang="en-US" sz="2000" i="1">
                            <a:latin typeface="Cambria Math" panose="02040503050406030204" pitchFamily="18" charset="0"/>
                          </a:rPr>
                          <m:t>)</m:t>
                        </m:r>
                      </m:sup>
                    </m:sSubSup>
                  </m:oMath>
                </a14:m>
                <a:r>
                  <a:rPr lang="en-US" sz="2000" dirty="0"/>
                  <a:t> and also for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𝑐</m:t>
                        </m:r>
                      </m:e>
                      <m:sub>
                        <m:sSup>
                          <m:sSupPr>
                            <m:ctrlPr>
                              <a:rPr lang="en-US" sz="2000" i="1">
                                <a:latin typeface="Cambria Math" panose="02040503050406030204" pitchFamily="18" charset="0"/>
                              </a:rPr>
                            </m:ctrlPr>
                          </m:sSupPr>
                          <m:e>
                            <m:r>
                              <a:rPr lang="en-US" sz="2000" i="1">
                                <a:latin typeface="Cambria Math" panose="02040503050406030204" pitchFamily="18" charset="0"/>
                              </a:rPr>
                              <m:t>𝜓</m:t>
                            </m:r>
                          </m:e>
                          <m:sup>
                            <m:r>
                              <a:rPr lang="en-US" sz="2000" i="1">
                                <a:latin typeface="Cambria Math" panose="02040503050406030204" pitchFamily="18" charset="0"/>
                              </a:rPr>
                              <m:t>4</m:t>
                            </m:r>
                          </m:sup>
                        </m:sSup>
                        <m:sSup>
                          <m:sSupPr>
                            <m:ctrlPr>
                              <a:rPr lang="en-US" sz="2000" i="1">
                                <a:latin typeface="Cambria Math" panose="02040503050406030204" pitchFamily="18" charset="0"/>
                              </a:rPr>
                            </m:ctrlPr>
                          </m:sSupPr>
                          <m:e>
                            <m:r>
                              <a:rPr lang="en-US" sz="2000" i="1">
                                <a:latin typeface="Cambria Math" panose="02040503050406030204" pitchFamily="18" charset="0"/>
                              </a:rPr>
                              <m:t>𝐻</m:t>
                            </m:r>
                          </m:e>
                          <m:sup>
                            <m:r>
                              <a:rPr lang="en-US" sz="2000" i="1">
                                <a:latin typeface="Cambria Math" panose="02040503050406030204" pitchFamily="18" charset="0"/>
                              </a:rPr>
                              <m:t>2</m:t>
                            </m:r>
                          </m:sup>
                        </m:sSup>
                      </m:sub>
                      <m:sup>
                        <m:r>
                          <a:rPr lang="en-US" sz="2000" i="1">
                            <a:latin typeface="Cambria Math" panose="02040503050406030204" pitchFamily="18" charset="0"/>
                          </a:rPr>
                          <m:t>(7)</m:t>
                        </m:r>
                      </m:sup>
                    </m:sSubSup>
                  </m:oMath>
                </a14:m>
                <a:r>
                  <a:rPr lang="en-US" sz="2000" dirty="0"/>
                  <a:t> and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𝑐</m:t>
                        </m:r>
                      </m:e>
                      <m:sub>
                        <m:sSup>
                          <m:sSupPr>
                            <m:ctrlPr>
                              <a:rPr lang="en-US" sz="2000" i="1">
                                <a:latin typeface="Cambria Math" panose="02040503050406030204" pitchFamily="18" charset="0"/>
                              </a:rPr>
                            </m:ctrlPr>
                          </m:sSupPr>
                          <m:e>
                            <m:r>
                              <a:rPr lang="en-US" sz="2000" i="1">
                                <a:latin typeface="Cambria Math" panose="02040503050406030204" pitchFamily="18" charset="0"/>
                              </a:rPr>
                              <m:t>𝜓</m:t>
                            </m:r>
                          </m:e>
                          <m:sup>
                            <m:r>
                              <a:rPr lang="en-US" sz="2000" i="1">
                                <a:latin typeface="Cambria Math" panose="02040503050406030204" pitchFamily="18" charset="0"/>
                              </a:rPr>
                              <m:t>4</m:t>
                            </m:r>
                          </m:sup>
                        </m:sSup>
                        <m:sSup>
                          <m:sSupPr>
                            <m:ctrlPr>
                              <a:rPr lang="en-US" sz="2000" i="1">
                                <a:latin typeface="Cambria Math" panose="02040503050406030204" pitchFamily="18" charset="0"/>
                              </a:rPr>
                            </m:ctrlPr>
                          </m:sSupPr>
                          <m:e>
                            <m:r>
                              <a:rPr lang="en-US" sz="2000" i="1">
                                <a:latin typeface="Cambria Math" panose="02040503050406030204" pitchFamily="18" charset="0"/>
                              </a:rPr>
                              <m:t>𝐷</m:t>
                            </m:r>
                          </m:e>
                          <m:sup>
                            <m:r>
                              <a:rPr lang="en-US" sz="2000" i="1">
                                <a:latin typeface="Cambria Math" panose="02040503050406030204" pitchFamily="18" charset="0"/>
                              </a:rPr>
                              <m:t>2</m:t>
                            </m:r>
                          </m:sup>
                        </m:sSup>
                      </m:sub>
                      <m:sup>
                        <m:r>
                          <a:rPr lang="en-US" sz="2000" i="1">
                            <a:latin typeface="Cambria Math" panose="02040503050406030204" pitchFamily="18" charset="0"/>
                          </a:rPr>
                          <m:t>(2)</m:t>
                        </m:r>
                      </m:sup>
                    </m:sSubSup>
                  </m:oMath>
                </a14:m>
                <a:r>
                  <a:rPr lang="en-US" sz="2000" dirty="0"/>
                  <a:t>.</a:t>
                </a:r>
                <a:br>
                  <a:rPr lang="en-US" sz="2000" dirty="0"/>
                </a:br>
                <a:endParaRPr lang="en-US" sz="2000" dirty="0"/>
              </a:p>
              <a:p>
                <a:pPr marL="342900" indent="-342900">
                  <a:buFont typeface="Arial" panose="020B0604020202020204" pitchFamily="34" charset="0"/>
                  <a:buChar char="•"/>
                </a:pPr>
                <a:r>
                  <a:rPr lang="en-US" sz="2000" dirty="0"/>
                  <a:t>These cancelations occur for negative values for </a:t>
                </a:r>
                <a14:m>
                  <m:oMath xmlns:m="http://schemas.openxmlformats.org/officeDocument/2006/math">
                    <m:sSubSup>
                      <m:sSubSupPr>
                        <m:ctrlPr>
                          <a:rPr lang="en-US" sz="2000" i="1" smtClean="0">
                            <a:latin typeface="Cambria Math" panose="02040503050406030204" pitchFamily="18" charset="0"/>
                          </a:rPr>
                        </m:ctrlPr>
                      </m:sSubSupPr>
                      <m:e>
                        <m:r>
                          <a:rPr lang="en-US" sz="2000" i="1">
                            <a:latin typeface="Cambria Math" panose="02040503050406030204" pitchFamily="18" charset="0"/>
                          </a:rPr>
                          <m:t>𝑐</m:t>
                        </m:r>
                      </m:e>
                      <m:sub>
                        <m:sSup>
                          <m:sSupPr>
                            <m:ctrlPr>
                              <a:rPr lang="en-US" sz="2000" i="1">
                                <a:latin typeface="Cambria Math" panose="02040503050406030204" pitchFamily="18" charset="0"/>
                              </a:rPr>
                            </m:ctrlPr>
                          </m:sSupPr>
                          <m:e>
                            <m:r>
                              <a:rPr lang="en-US" sz="2000" i="1">
                                <a:latin typeface="Cambria Math" panose="02040503050406030204" pitchFamily="18" charset="0"/>
                              </a:rPr>
                              <m:t>𝜓</m:t>
                            </m:r>
                          </m:e>
                          <m:sup>
                            <m:r>
                              <a:rPr lang="en-US" sz="2000" i="1">
                                <a:latin typeface="Cambria Math" panose="02040503050406030204" pitchFamily="18" charset="0"/>
                              </a:rPr>
                              <m:t>4</m:t>
                            </m:r>
                          </m:sup>
                        </m:sSup>
                        <m:sSup>
                          <m:sSupPr>
                            <m:ctrlPr>
                              <a:rPr lang="en-US" sz="2000" i="1">
                                <a:latin typeface="Cambria Math" panose="02040503050406030204" pitchFamily="18" charset="0"/>
                              </a:rPr>
                            </m:ctrlPr>
                          </m:sSupPr>
                          <m:e>
                            <m:r>
                              <a:rPr lang="en-US" sz="2000" b="0" i="1" smtClean="0">
                                <a:latin typeface="Cambria Math" panose="02040503050406030204" pitchFamily="18" charset="0"/>
                              </a:rPr>
                              <m:t>𝐷</m:t>
                            </m:r>
                          </m:e>
                          <m:sup>
                            <m:r>
                              <a:rPr lang="en-US" sz="2000" i="1">
                                <a:latin typeface="Cambria Math" panose="02040503050406030204" pitchFamily="18" charset="0"/>
                              </a:rPr>
                              <m:t>2</m:t>
                            </m:r>
                          </m:sup>
                        </m:sSup>
                      </m:sub>
                      <m:sup>
                        <m:r>
                          <a:rPr lang="en-US" sz="2000" i="1">
                            <a:latin typeface="Cambria Math" panose="02040503050406030204" pitchFamily="18" charset="0"/>
                          </a:rPr>
                          <m:t>(</m:t>
                        </m:r>
                        <m:r>
                          <a:rPr lang="en-US" sz="2000" b="0" i="1" smtClean="0">
                            <a:latin typeface="Cambria Math" panose="02040503050406030204" pitchFamily="18" charset="0"/>
                          </a:rPr>
                          <m:t>2</m:t>
                        </m:r>
                        <m:r>
                          <a:rPr lang="en-US" sz="2000" i="1">
                            <a:latin typeface="Cambria Math" panose="02040503050406030204" pitchFamily="18" charset="0"/>
                          </a:rPr>
                          <m:t>)</m:t>
                        </m:r>
                      </m:sup>
                    </m:sSubSup>
                  </m:oMath>
                </a14:m>
                <a:r>
                  <a:rPr lang="en-US" sz="2000" dirty="0"/>
                  <a:t> when quadratic terms of </a:t>
                </a:r>
                <a14:m>
                  <m:oMath xmlns:m="http://schemas.openxmlformats.org/officeDocument/2006/math">
                    <m:sSub>
                      <m:sSubPr>
                        <m:ctrlPr>
                          <a:rPr lang="en-US" sz="2000" i="1">
                            <a:latin typeface="Cambria Math" panose="02040503050406030204" pitchFamily="18" charset="0"/>
                          </a:rPr>
                        </m:ctrlPr>
                      </m:sSubPr>
                      <m:e>
                        <m:bar>
                          <m:barPr>
                            <m:pos m:val="top"/>
                            <m:ctrlPr>
                              <a:rPr lang="en-US" sz="2000" i="1">
                                <a:latin typeface="Cambria Math" panose="02040503050406030204" pitchFamily="18" charset="0"/>
                              </a:rPr>
                            </m:ctrlPr>
                          </m:barPr>
                          <m:e>
                            <m:r>
                              <a:rPr lang="en-US" sz="2000" i="1">
                                <a:latin typeface="Cambria Math" panose="02040503050406030204" pitchFamily="18" charset="0"/>
                              </a:rPr>
                              <m:t>𝑐</m:t>
                            </m:r>
                          </m:e>
                        </m:bar>
                      </m:e>
                      <m:sub>
                        <m:r>
                          <a:rPr lang="en-US" sz="2000" i="1">
                            <a:latin typeface="Cambria Math" panose="02040503050406030204" pitchFamily="18" charset="0"/>
                          </a:rPr>
                          <m:t>2</m:t>
                        </m:r>
                        <m:r>
                          <a:rPr lang="en-US" sz="2000" i="1">
                            <a:latin typeface="Cambria Math" panose="02040503050406030204" pitchFamily="18" charset="0"/>
                          </a:rPr>
                          <m:t>𝐽𝐵</m:t>
                        </m:r>
                        <m:r>
                          <a:rPr lang="en-US" sz="2000" i="1">
                            <a:latin typeface="Cambria Math" panose="02040503050406030204" pitchFamily="18" charset="0"/>
                          </a:rPr>
                          <m:t> </m:t>
                        </m:r>
                      </m:sub>
                    </m:sSub>
                  </m:oMath>
                </a14:m>
                <a:r>
                  <a:rPr lang="en-US" sz="2000" dirty="0"/>
                  <a:t>are included.</a:t>
                </a:r>
                <a:br>
                  <a:rPr lang="en-US" sz="2000" dirty="0"/>
                </a:br>
                <a:endParaRPr lang="en-US" sz="2000" dirty="0"/>
              </a:p>
            </p:txBody>
          </p:sp>
        </mc:Choice>
        <mc:Fallback xmlns="">
          <p:sp>
            <p:nvSpPr>
              <p:cNvPr id="7" name="TextBox 6">
                <a:extLst>
                  <a:ext uri="{FF2B5EF4-FFF2-40B4-BE49-F238E27FC236}">
                    <a16:creationId xmlns:a16="http://schemas.microsoft.com/office/drawing/2014/main" id="{72A9327B-AEC7-D07B-D8B9-C61CA5B90C5E}"/>
                  </a:ext>
                </a:extLst>
              </p:cNvPr>
              <p:cNvSpPr txBox="1">
                <a:spLocks noRot="1" noChangeAspect="1" noMove="1" noResize="1" noEditPoints="1" noAdjustHandles="1" noChangeArrowheads="1" noChangeShapeType="1" noTextEdit="1"/>
              </p:cNvSpPr>
              <p:nvPr/>
            </p:nvSpPr>
            <p:spPr>
              <a:xfrm>
                <a:off x="6702552" y="1358882"/>
                <a:ext cx="5184648" cy="4754880"/>
              </a:xfrm>
              <a:prstGeom prst="rect">
                <a:avLst/>
              </a:prstGeom>
              <a:blipFill>
                <a:blip r:embed="rId3"/>
                <a:stretch>
                  <a:fillRect l="-1059" t="-769" b="-7692"/>
                </a:stretch>
              </a:blipFill>
            </p:spPr>
            <p:txBody>
              <a:bodyPr/>
              <a:lstStyle/>
              <a:p>
                <a:r>
                  <a:rPr lang="en-US">
                    <a:noFill/>
                  </a:rPr>
                  <a:t> </a:t>
                </a:r>
              </a:p>
            </p:txBody>
          </p:sp>
        </mc:Fallback>
      </mc:AlternateContent>
      <p:sp>
        <p:nvSpPr>
          <p:cNvPr id="10" name="Rectangle: Rounded Corners 9">
            <a:extLst>
              <a:ext uri="{FF2B5EF4-FFF2-40B4-BE49-F238E27FC236}">
                <a16:creationId xmlns:a16="http://schemas.microsoft.com/office/drawing/2014/main" id="{E8BB35B4-FF81-8B1E-D82F-4F17EAE0C3E9}"/>
              </a:ext>
            </a:extLst>
          </p:cNvPr>
          <p:cNvSpPr/>
          <p:nvPr/>
        </p:nvSpPr>
        <p:spPr>
          <a:xfrm>
            <a:off x="3238419" y="2840458"/>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750FF4C5-84CC-62FE-7995-D732D6290CE9}"/>
              </a:ext>
            </a:extLst>
          </p:cNvPr>
          <p:cNvSpPr/>
          <p:nvPr/>
        </p:nvSpPr>
        <p:spPr>
          <a:xfrm>
            <a:off x="3235431" y="2141212"/>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3F238FE7-0BED-5CD3-0EF0-C423C89F208B}"/>
              </a:ext>
            </a:extLst>
          </p:cNvPr>
          <p:cNvSpPr/>
          <p:nvPr/>
        </p:nvSpPr>
        <p:spPr>
          <a:xfrm>
            <a:off x="4871987" y="2140215"/>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770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9" presetClass="emph" presetSubtype="0" nodeType="withEffect">
                                  <p:stCondLst>
                                    <p:cond delay="0"/>
                                  </p:stCondLst>
                                  <p:childTnLst>
                                    <p:set>
                                      <p:cBhvr>
                                        <p:cTn id="24" dur="indefinite"/>
                                        <p:tgtEl>
                                          <p:spTgt spid="15"/>
                                        </p:tgtEl>
                                        <p:attrNameLst>
                                          <p:attrName>style.opacity</p:attrName>
                                        </p:attrNameLst>
                                      </p:cBhvr>
                                      <p:to>
                                        <p:strVal val="0.25"/>
                                      </p:to>
                                    </p:set>
                                    <p:animEffect filter="image" prLst="opacity: 0.25">
                                      <p:cBhvr rctx="IE">
                                        <p:cTn id="25" dur="indefinite"/>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10" grpId="0" animBg="1"/>
      <p:bldP spid="10" grpId="1" animBg="1"/>
      <p:bldP spid="11"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F3E7FB-1FC9-6100-BBB8-DA689AF0B331}"/>
            </a:ext>
          </a:extLst>
        </p:cNvPr>
        <p:cNvGrpSpPr/>
        <p:nvPr/>
      </p:nvGrpSpPr>
      <p:grpSpPr>
        <a:xfrm>
          <a:off x="0" y="0"/>
          <a:ext cx="0" cy="0"/>
          <a:chOff x="0" y="0"/>
          <a:chExt cx="0" cy="0"/>
        </a:xfrm>
      </p:grpSpPr>
      <p:pic>
        <p:nvPicPr>
          <p:cNvPr id="15" name="Content Placeholder 5" descr="A diagram of a diagram of a red circle&#10;&#10;AI-generated content may be incorrect.">
            <a:extLst>
              <a:ext uri="{FF2B5EF4-FFF2-40B4-BE49-F238E27FC236}">
                <a16:creationId xmlns:a16="http://schemas.microsoft.com/office/drawing/2014/main" id="{67B12BD9-2C81-7964-E6AC-C4B3757A35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235" y="1414145"/>
            <a:ext cx="6974522" cy="5241662"/>
          </a:xfrm>
          <a:prstGeom prst="rect">
            <a:avLst/>
          </a:prstGeom>
        </p:spPr>
      </p:pic>
      <p:sp>
        <p:nvSpPr>
          <p:cNvPr id="2" name="Title 1">
            <a:extLst>
              <a:ext uri="{FF2B5EF4-FFF2-40B4-BE49-F238E27FC236}">
                <a16:creationId xmlns:a16="http://schemas.microsoft.com/office/drawing/2014/main" id="{FA981B7F-A2EA-CF5E-EEA0-F0BC9F0FB0CA}"/>
              </a:ext>
            </a:extLst>
          </p:cNvPr>
          <p:cNvSpPr>
            <a:spLocks noGrp="1"/>
          </p:cNvSpPr>
          <p:nvPr>
            <p:ph type="title"/>
          </p:nvPr>
        </p:nvSpPr>
        <p:spPr/>
        <p:txBody>
          <a:bodyPr/>
          <a:lstStyle/>
          <a:p>
            <a:r>
              <a:rPr lang="en-US" dirty="0"/>
              <a:t>Two-dimensional projections</a:t>
            </a:r>
          </a:p>
        </p:txBody>
      </p:sp>
      <p:sp>
        <p:nvSpPr>
          <p:cNvPr id="4" name="Slide Number Placeholder 3">
            <a:extLst>
              <a:ext uri="{FF2B5EF4-FFF2-40B4-BE49-F238E27FC236}">
                <a16:creationId xmlns:a16="http://schemas.microsoft.com/office/drawing/2014/main" id="{AF89EE9C-FF82-8181-7A05-C2522B537254}"/>
              </a:ext>
            </a:extLst>
          </p:cNvPr>
          <p:cNvSpPr>
            <a:spLocks noGrp="1"/>
          </p:cNvSpPr>
          <p:nvPr>
            <p:ph type="sldNum" sz="quarter" idx="12"/>
          </p:nvPr>
        </p:nvSpPr>
        <p:spPr/>
        <p:txBody>
          <a:bodyPr/>
          <a:lstStyle/>
          <a:p>
            <a:fld id="{C719ED03-60E5-4696-816F-FE0E92702F16}" type="slidenum">
              <a:rPr lang="en-US" smtClean="0"/>
              <a:t>25</a:t>
            </a:fld>
            <a:endParaRPr lang="en-US"/>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A74333CA-8F42-B1AB-4642-0E2A54BA6EEF}"/>
                  </a:ext>
                </a:extLst>
              </p:cNvPr>
              <p:cNvSpPr txBox="1"/>
              <p:nvPr/>
            </p:nvSpPr>
            <p:spPr>
              <a:xfrm>
                <a:off x="6702552" y="1358882"/>
                <a:ext cx="5184648" cy="4754880"/>
              </a:xfrm>
              <a:prstGeom prst="rect">
                <a:avLst/>
              </a:prstGeom>
              <a:noFill/>
            </p:spPr>
            <p:txBody>
              <a:bodyPr wrap="square" rtlCol="0">
                <a:spAutoFit/>
              </a:bodyPr>
              <a:lstStyle/>
              <a:p>
                <a:pPr marL="342900" indent="-342900">
                  <a:buFont typeface="Arial" panose="020B0604020202020204" pitchFamily="34" charset="0"/>
                  <a:buChar char="•"/>
                </a:pPr>
                <a:r>
                  <a:rPr lang="en-US" sz="2000" dirty="0"/>
                  <a:t>We also observe a very strong correlation between </a:t>
                </a:r>
                <a14:m>
                  <m:oMath xmlns:m="http://schemas.openxmlformats.org/officeDocument/2006/math">
                    <m:sSub>
                      <m:sSubPr>
                        <m:ctrlPr>
                          <a:rPr lang="en-US" sz="2000" b="0" i="1" smtClean="0">
                            <a:latin typeface="Cambria Math" panose="02040503050406030204" pitchFamily="18" charset="0"/>
                          </a:rPr>
                        </m:ctrlPr>
                      </m:sSub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𝑐</m:t>
                            </m:r>
                          </m:e>
                        </m:bar>
                      </m:e>
                      <m:sub>
                        <m:r>
                          <a:rPr lang="en-US" sz="2000" b="0" i="1" smtClean="0">
                            <a:latin typeface="Cambria Math" panose="02040503050406030204" pitchFamily="18" charset="0"/>
                          </a:rPr>
                          <m:t>2</m:t>
                        </m:r>
                        <m:r>
                          <a:rPr lang="en-US" sz="2000" b="0" i="1" smtClean="0">
                            <a:latin typeface="Cambria Math" panose="02040503050406030204" pitchFamily="18" charset="0"/>
                          </a:rPr>
                          <m:t>𝐽𝐵</m:t>
                        </m:r>
                        <m:r>
                          <a:rPr lang="en-US" sz="2000" b="0" i="1" smtClean="0">
                            <a:latin typeface="Cambria Math" panose="02040503050406030204" pitchFamily="18" charset="0"/>
                          </a:rPr>
                          <m:t> </m:t>
                        </m:r>
                      </m:sub>
                    </m:sSub>
                  </m:oMath>
                </a14:m>
                <a:r>
                  <a:rPr lang="en-US" sz="2000" dirty="0"/>
                  <a:t>and </a:t>
                </a:r>
                <a14:m>
                  <m:oMath xmlns:m="http://schemas.openxmlformats.org/officeDocument/2006/math">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𝑐</m:t>
                        </m:r>
                      </m:e>
                      <m:sub>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𝜓</m:t>
                            </m:r>
                          </m:e>
                          <m:sup>
                            <m:r>
                              <a:rPr lang="en-US" sz="2000" b="0" i="1" smtClean="0">
                                <a:latin typeface="Cambria Math" panose="02040503050406030204" pitchFamily="18" charset="0"/>
                              </a:rPr>
                              <m:t>4</m:t>
                            </m:r>
                          </m:sup>
                        </m:sSup>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𝐻</m:t>
                            </m:r>
                          </m:e>
                          <m:sup>
                            <m:r>
                              <a:rPr lang="en-US" sz="2000" b="0" i="1" smtClean="0">
                                <a:latin typeface="Cambria Math" panose="02040503050406030204" pitchFamily="18" charset="0"/>
                              </a:rPr>
                              <m:t>2</m:t>
                            </m:r>
                          </m:sup>
                        </m:sSup>
                      </m:sub>
                      <m:sup>
                        <m:r>
                          <a:rPr lang="en-US" sz="2000" b="0" i="1" smtClean="0">
                            <a:latin typeface="Cambria Math" panose="02040503050406030204" pitchFamily="18" charset="0"/>
                          </a:rPr>
                          <m:t>(7)</m:t>
                        </m:r>
                      </m:sup>
                    </m:sSubSup>
                  </m:oMath>
                </a14:m>
                <a:r>
                  <a:rPr lang="en-US" sz="2000" dirty="0"/>
                  <a:t>. </a:t>
                </a:r>
                <a:br>
                  <a:rPr lang="en-US" sz="2000" dirty="0"/>
                </a:br>
                <a:endParaRPr lang="en-US" sz="2000" dirty="0"/>
              </a:p>
              <a:p>
                <a:pPr marL="342900" indent="-342900">
                  <a:buFont typeface="Arial" panose="020B0604020202020204" pitchFamily="34" charset="0"/>
                  <a:buChar char="•"/>
                </a:pPr>
                <a:r>
                  <a:rPr lang="en-US" sz="2000" dirty="0"/>
                  <a:t>This is due to cancelation in the four-fermion contact term </a:t>
                </a:r>
                <a14:m>
                  <m:oMath xmlns:m="http://schemas.openxmlformats.org/officeDocument/2006/math">
                    <m:sSub>
                      <m:sSubPr>
                        <m:ctrlPr>
                          <a:rPr lang="en-US" sz="2000" b="0" i="1" smtClean="0">
                            <a:latin typeface="Cambria Math" panose="02040503050406030204" pitchFamily="18" charset="0"/>
                          </a:rPr>
                        </m:ctrlPr>
                      </m:sSub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𝒩</m:t>
                            </m:r>
                          </m:e>
                        </m:bar>
                      </m:e>
                      <m:sub>
                        <m:r>
                          <a:rPr lang="en-US" sz="2000" b="0" i="1" smtClean="0">
                            <a:latin typeface="Cambria Math" panose="02040503050406030204" pitchFamily="18" charset="0"/>
                          </a:rPr>
                          <m:t>𝛾𝛾</m:t>
                        </m:r>
                      </m:sub>
                    </m:sSub>
                  </m:oMath>
                </a14:m>
                <a:r>
                  <a:rPr lang="en-US" sz="2000" dirty="0"/>
                  <a:t>, which is numerically more relevant. </a:t>
                </a:r>
                <a:br>
                  <a:rPr lang="en-US" sz="2000" dirty="0"/>
                </a:br>
                <a:endParaRPr lang="en-US" sz="2000" dirty="0"/>
              </a:p>
              <a:p>
                <a:pPr marL="342900" indent="-342900">
                  <a:buFont typeface="Arial" panose="020B0604020202020204" pitchFamily="34" charset="0"/>
                  <a:buChar char="•"/>
                </a:pPr>
                <a:r>
                  <a:rPr lang="en-US" sz="2000" dirty="0"/>
                  <a:t>We find highly correlated non-elliptical regions for </a:t>
                </a:r>
                <a14:m>
                  <m:oMath xmlns:m="http://schemas.openxmlformats.org/officeDocument/2006/math">
                    <m:sSub>
                      <m:sSubPr>
                        <m:ctrlPr>
                          <a:rPr lang="en-US" sz="2000" b="0" i="1" smtClean="0">
                            <a:latin typeface="Cambria Math" panose="02040503050406030204" pitchFamily="18" charset="0"/>
                          </a:rPr>
                        </m:ctrlPr>
                      </m:sSubPr>
                      <m:e>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𝑐</m:t>
                            </m:r>
                          </m:e>
                        </m:bar>
                      </m:e>
                      <m:sub>
                        <m:r>
                          <a:rPr lang="en-US" sz="2000" b="0" i="1" smtClean="0">
                            <a:latin typeface="Cambria Math" panose="02040503050406030204" pitchFamily="18" charset="0"/>
                          </a:rPr>
                          <m:t>2</m:t>
                        </m:r>
                        <m:r>
                          <a:rPr lang="en-US" sz="2000" b="0" i="1" smtClean="0">
                            <a:latin typeface="Cambria Math" panose="02040503050406030204" pitchFamily="18" charset="0"/>
                          </a:rPr>
                          <m:t>𝐽𝐵</m:t>
                        </m:r>
                        <m:r>
                          <a:rPr lang="en-US" sz="2000" b="0" i="1" smtClean="0">
                            <a:latin typeface="Cambria Math" panose="02040503050406030204" pitchFamily="18" charset="0"/>
                          </a:rPr>
                          <m:t> </m:t>
                        </m:r>
                      </m:sub>
                    </m:sSub>
                  </m:oMath>
                </a14:m>
                <a:r>
                  <a:rPr lang="en-US" sz="2000" dirty="0"/>
                  <a:t> and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𝑐</m:t>
                        </m:r>
                      </m:e>
                      <m:sub>
                        <m:sSup>
                          <m:sSupPr>
                            <m:ctrlPr>
                              <a:rPr lang="en-US" sz="2000" i="1">
                                <a:latin typeface="Cambria Math" panose="02040503050406030204" pitchFamily="18" charset="0"/>
                              </a:rPr>
                            </m:ctrlPr>
                          </m:sSupPr>
                          <m:e>
                            <m:r>
                              <a:rPr lang="en-US" sz="2000" i="1">
                                <a:latin typeface="Cambria Math" panose="02040503050406030204" pitchFamily="18" charset="0"/>
                              </a:rPr>
                              <m:t>𝜓</m:t>
                            </m:r>
                          </m:e>
                          <m:sup>
                            <m:r>
                              <a:rPr lang="en-US" sz="2000" i="1">
                                <a:latin typeface="Cambria Math" panose="02040503050406030204" pitchFamily="18" charset="0"/>
                              </a:rPr>
                              <m:t>4</m:t>
                            </m:r>
                          </m:sup>
                        </m:sSup>
                        <m:sSup>
                          <m:sSupPr>
                            <m:ctrlPr>
                              <a:rPr lang="en-US" sz="2000" i="1">
                                <a:latin typeface="Cambria Math" panose="02040503050406030204" pitchFamily="18" charset="0"/>
                              </a:rPr>
                            </m:ctrlPr>
                          </m:sSupPr>
                          <m:e>
                            <m:r>
                              <a:rPr lang="en-US" sz="2000" b="0" i="1" smtClean="0">
                                <a:latin typeface="Cambria Math" panose="02040503050406030204" pitchFamily="18" charset="0"/>
                              </a:rPr>
                              <m:t>𝐷</m:t>
                            </m:r>
                          </m:e>
                          <m:sup>
                            <m:r>
                              <a:rPr lang="en-US" sz="2000" i="1">
                                <a:latin typeface="Cambria Math" panose="02040503050406030204" pitchFamily="18" charset="0"/>
                              </a:rPr>
                              <m:t>2</m:t>
                            </m:r>
                          </m:sup>
                        </m:sSup>
                      </m:sub>
                      <m:sup>
                        <m:r>
                          <a:rPr lang="en-US" sz="2000" i="1">
                            <a:latin typeface="Cambria Math" panose="02040503050406030204" pitchFamily="18" charset="0"/>
                          </a:rPr>
                          <m:t>(</m:t>
                        </m:r>
                        <m:r>
                          <a:rPr lang="en-US" sz="2000" b="0" i="1" smtClean="0">
                            <a:latin typeface="Cambria Math" panose="02040503050406030204" pitchFamily="18" charset="0"/>
                          </a:rPr>
                          <m:t>2</m:t>
                        </m:r>
                        <m:r>
                          <a:rPr lang="en-US" sz="2000" i="1">
                            <a:latin typeface="Cambria Math" panose="02040503050406030204" pitchFamily="18" charset="0"/>
                          </a:rPr>
                          <m:t>)</m:t>
                        </m:r>
                      </m:sup>
                    </m:sSubSup>
                  </m:oMath>
                </a14:m>
                <a:r>
                  <a:rPr lang="en-US" sz="2000" dirty="0"/>
                  <a:t> and also for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𝑐</m:t>
                        </m:r>
                      </m:e>
                      <m:sub>
                        <m:sSup>
                          <m:sSupPr>
                            <m:ctrlPr>
                              <a:rPr lang="en-US" sz="2000" i="1">
                                <a:latin typeface="Cambria Math" panose="02040503050406030204" pitchFamily="18" charset="0"/>
                              </a:rPr>
                            </m:ctrlPr>
                          </m:sSupPr>
                          <m:e>
                            <m:r>
                              <a:rPr lang="en-US" sz="2000" i="1">
                                <a:latin typeface="Cambria Math" panose="02040503050406030204" pitchFamily="18" charset="0"/>
                              </a:rPr>
                              <m:t>𝜓</m:t>
                            </m:r>
                          </m:e>
                          <m:sup>
                            <m:r>
                              <a:rPr lang="en-US" sz="2000" i="1">
                                <a:latin typeface="Cambria Math" panose="02040503050406030204" pitchFamily="18" charset="0"/>
                              </a:rPr>
                              <m:t>4</m:t>
                            </m:r>
                          </m:sup>
                        </m:sSup>
                        <m:sSup>
                          <m:sSupPr>
                            <m:ctrlPr>
                              <a:rPr lang="en-US" sz="2000" i="1">
                                <a:latin typeface="Cambria Math" panose="02040503050406030204" pitchFamily="18" charset="0"/>
                              </a:rPr>
                            </m:ctrlPr>
                          </m:sSupPr>
                          <m:e>
                            <m:r>
                              <a:rPr lang="en-US" sz="2000" i="1">
                                <a:latin typeface="Cambria Math" panose="02040503050406030204" pitchFamily="18" charset="0"/>
                              </a:rPr>
                              <m:t>𝐻</m:t>
                            </m:r>
                          </m:e>
                          <m:sup>
                            <m:r>
                              <a:rPr lang="en-US" sz="2000" i="1">
                                <a:latin typeface="Cambria Math" panose="02040503050406030204" pitchFamily="18" charset="0"/>
                              </a:rPr>
                              <m:t>2</m:t>
                            </m:r>
                          </m:sup>
                        </m:sSup>
                      </m:sub>
                      <m:sup>
                        <m:r>
                          <a:rPr lang="en-US" sz="2000" i="1">
                            <a:latin typeface="Cambria Math" panose="02040503050406030204" pitchFamily="18" charset="0"/>
                          </a:rPr>
                          <m:t>(7)</m:t>
                        </m:r>
                      </m:sup>
                    </m:sSubSup>
                  </m:oMath>
                </a14:m>
                <a:r>
                  <a:rPr lang="en-US" sz="2000" dirty="0"/>
                  <a:t> and </a:t>
                </a:r>
                <a14:m>
                  <m:oMath xmlns:m="http://schemas.openxmlformats.org/officeDocument/2006/math">
                    <m:sSubSup>
                      <m:sSubSupPr>
                        <m:ctrlPr>
                          <a:rPr lang="en-US" sz="2000" i="1">
                            <a:latin typeface="Cambria Math" panose="02040503050406030204" pitchFamily="18" charset="0"/>
                          </a:rPr>
                        </m:ctrlPr>
                      </m:sSubSupPr>
                      <m:e>
                        <m:r>
                          <a:rPr lang="en-US" sz="2000" i="1">
                            <a:latin typeface="Cambria Math" panose="02040503050406030204" pitchFamily="18" charset="0"/>
                          </a:rPr>
                          <m:t>𝑐</m:t>
                        </m:r>
                      </m:e>
                      <m:sub>
                        <m:sSup>
                          <m:sSupPr>
                            <m:ctrlPr>
                              <a:rPr lang="en-US" sz="2000" i="1">
                                <a:latin typeface="Cambria Math" panose="02040503050406030204" pitchFamily="18" charset="0"/>
                              </a:rPr>
                            </m:ctrlPr>
                          </m:sSupPr>
                          <m:e>
                            <m:r>
                              <a:rPr lang="en-US" sz="2000" i="1">
                                <a:latin typeface="Cambria Math" panose="02040503050406030204" pitchFamily="18" charset="0"/>
                              </a:rPr>
                              <m:t>𝜓</m:t>
                            </m:r>
                          </m:e>
                          <m:sup>
                            <m:r>
                              <a:rPr lang="en-US" sz="2000" i="1">
                                <a:latin typeface="Cambria Math" panose="02040503050406030204" pitchFamily="18" charset="0"/>
                              </a:rPr>
                              <m:t>4</m:t>
                            </m:r>
                          </m:sup>
                        </m:sSup>
                        <m:sSup>
                          <m:sSupPr>
                            <m:ctrlPr>
                              <a:rPr lang="en-US" sz="2000" i="1">
                                <a:latin typeface="Cambria Math" panose="02040503050406030204" pitchFamily="18" charset="0"/>
                              </a:rPr>
                            </m:ctrlPr>
                          </m:sSupPr>
                          <m:e>
                            <m:r>
                              <a:rPr lang="en-US" sz="2000" i="1">
                                <a:latin typeface="Cambria Math" panose="02040503050406030204" pitchFamily="18" charset="0"/>
                              </a:rPr>
                              <m:t>𝐷</m:t>
                            </m:r>
                          </m:e>
                          <m:sup>
                            <m:r>
                              <a:rPr lang="en-US" sz="2000" i="1">
                                <a:latin typeface="Cambria Math" panose="02040503050406030204" pitchFamily="18" charset="0"/>
                              </a:rPr>
                              <m:t>2</m:t>
                            </m:r>
                          </m:sup>
                        </m:sSup>
                      </m:sub>
                      <m:sup>
                        <m:r>
                          <a:rPr lang="en-US" sz="2000" i="1">
                            <a:latin typeface="Cambria Math" panose="02040503050406030204" pitchFamily="18" charset="0"/>
                          </a:rPr>
                          <m:t>(2)</m:t>
                        </m:r>
                      </m:sup>
                    </m:sSubSup>
                  </m:oMath>
                </a14:m>
                <a:r>
                  <a:rPr lang="en-US" sz="2000" dirty="0"/>
                  <a:t>.</a:t>
                </a:r>
                <a:br>
                  <a:rPr lang="en-US" sz="2000" dirty="0"/>
                </a:br>
                <a:endParaRPr lang="en-US" sz="2000" dirty="0"/>
              </a:p>
              <a:p>
                <a:pPr marL="342900" indent="-342900">
                  <a:buFont typeface="Arial" panose="020B0604020202020204" pitchFamily="34" charset="0"/>
                  <a:buChar char="•"/>
                </a:pPr>
                <a:r>
                  <a:rPr lang="en-US" sz="2000" dirty="0"/>
                  <a:t>These cancelations occur for negative values for </a:t>
                </a:r>
                <a14:m>
                  <m:oMath xmlns:m="http://schemas.openxmlformats.org/officeDocument/2006/math">
                    <m:sSubSup>
                      <m:sSubSupPr>
                        <m:ctrlPr>
                          <a:rPr lang="en-US" sz="2000" i="1" smtClean="0">
                            <a:latin typeface="Cambria Math" panose="02040503050406030204" pitchFamily="18" charset="0"/>
                          </a:rPr>
                        </m:ctrlPr>
                      </m:sSubSupPr>
                      <m:e>
                        <m:r>
                          <a:rPr lang="en-US" sz="2000" i="1">
                            <a:latin typeface="Cambria Math" panose="02040503050406030204" pitchFamily="18" charset="0"/>
                          </a:rPr>
                          <m:t>𝑐</m:t>
                        </m:r>
                      </m:e>
                      <m:sub>
                        <m:sSup>
                          <m:sSupPr>
                            <m:ctrlPr>
                              <a:rPr lang="en-US" sz="2000" i="1">
                                <a:latin typeface="Cambria Math" panose="02040503050406030204" pitchFamily="18" charset="0"/>
                              </a:rPr>
                            </m:ctrlPr>
                          </m:sSupPr>
                          <m:e>
                            <m:r>
                              <a:rPr lang="en-US" sz="2000" i="1">
                                <a:latin typeface="Cambria Math" panose="02040503050406030204" pitchFamily="18" charset="0"/>
                              </a:rPr>
                              <m:t>𝜓</m:t>
                            </m:r>
                          </m:e>
                          <m:sup>
                            <m:r>
                              <a:rPr lang="en-US" sz="2000" i="1">
                                <a:latin typeface="Cambria Math" panose="02040503050406030204" pitchFamily="18" charset="0"/>
                              </a:rPr>
                              <m:t>4</m:t>
                            </m:r>
                          </m:sup>
                        </m:sSup>
                        <m:sSup>
                          <m:sSupPr>
                            <m:ctrlPr>
                              <a:rPr lang="en-US" sz="2000" i="1">
                                <a:latin typeface="Cambria Math" panose="02040503050406030204" pitchFamily="18" charset="0"/>
                              </a:rPr>
                            </m:ctrlPr>
                          </m:sSupPr>
                          <m:e>
                            <m:r>
                              <a:rPr lang="en-US" sz="2000" b="0" i="1" smtClean="0">
                                <a:latin typeface="Cambria Math" panose="02040503050406030204" pitchFamily="18" charset="0"/>
                              </a:rPr>
                              <m:t>𝐷</m:t>
                            </m:r>
                          </m:e>
                          <m:sup>
                            <m:r>
                              <a:rPr lang="en-US" sz="2000" i="1">
                                <a:latin typeface="Cambria Math" panose="02040503050406030204" pitchFamily="18" charset="0"/>
                              </a:rPr>
                              <m:t>2</m:t>
                            </m:r>
                          </m:sup>
                        </m:sSup>
                      </m:sub>
                      <m:sup>
                        <m:r>
                          <a:rPr lang="en-US" sz="2000" i="1">
                            <a:latin typeface="Cambria Math" panose="02040503050406030204" pitchFamily="18" charset="0"/>
                          </a:rPr>
                          <m:t>(</m:t>
                        </m:r>
                        <m:r>
                          <a:rPr lang="en-US" sz="2000" b="0" i="1" smtClean="0">
                            <a:latin typeface="Cambria Math" panose="02040503050406030204" pitchFamily="18" charset="0"/>
                          </a:rPr>
                          <m:t>2</m:t>
                        </m:r>
                        <m:r>
                          <a:rPr lang="en-US" sz="2000" i="1">
                            <a:latin typeface="Cambria Math" panose="02040503050406030204" pitchFamily="18" charset="0"/>
                          </a:rPr>
                          <m:t>)</m:t>
                        </m:r>
                      </m:sup>
                    </m:sSubSup>
                  </m:oMath>
                </a14:m>
                <a:r>
                  <a:rPr lang="en-US" sz="2000" dirty="0"/>
                  <a:t> when quadratic terms of </a:t>
                </a:r>
                <a14:m>
                  <m:oMath xmlns:m="http://schemas.openxmlformats.org/officeDocument/2006/math">
                    <m:sSub>
                      <m:sSubPr>
                        <m:ctrlPr>
                          <a:rPr lang="en-US" sz="2000" i="1">
                            <a:latin typeface="Cambria Math" panose="02040503050406030204" pitchFamily="18" charset="0"/>
                          </a:rPr>
                        </m:ctrlPr>
                      </m:sSubPr>
                      <m:e>
                        <m:bar>
                          <m:barPr>
                            <m:pos m:val="top"/>
                            <m:ctrlPr>
                              <a:rPr lang="en-US" sz="2000" i="1">
                                <a:latin typeface="Cambria Math" panose="02040503050406030204" pitchFamily="18" charset="0"/>
                              </a:rPr>
                            </m:ctrlPr>
                          </m:barPr>
                          <m:e>
                            <m:r>
                              <a:rPr lang="en-US" sz="2000" i="1">
                                <a:latin typeface="Cambria Math" panose="02040503050406030204" pitchFamily="18" charset="0"/>
                              </a:rPr>
                              <m:t>𝑐</m:t>
                            </m:r>
                          </m:e>
                        </m:bar>
                      </m:e>
                      <m:sub>
                        <m:r>
                          <a:rPr lang="en-US" sz="2000" i="1">
                            <a:latin typeface="Cambria Math" panose="02040503050406030204" pitchFamily="18" charset="0"/>
                          </a:rPr>
                          <m:t>2</m:t>
                        </m:r>
                        <m:r>
                          <a:rPr lang="en-US" sz="2000" i="1">
                            <a:latin typeface="Cambria Math" panose="02040503050406030204" pitchFamily="18" charset="0"/>
                          </a:rPr>
                          <m:t>𝐽𝐵</m:t>
                        </m:r>
                        <m:r>
                          <a:rPr lang="en-US" sz="2000" i="1">
                            <a:latin typeface="Cambria Math" panose="02040503050406030204" pitchFamily="18" charset="0"/>
                          </a:rPr>
                          <m:t> </m:t>
                        </m:r>
                      </m:sub>
                    </m:sSub>
                  </m:oMath>
                </a14:m>
                <a:r>
                  <a:rPr lang="en-US" sz="2000" dirty="0"/>
                  <a:t>are included.</a:t>
                </a:r>
                <a:br>
                  <a:rPr lang="en-US" sz="2000" dirty="0"/>
                </a:br>
                <a:endParaRPr lang="en-US" sz="2000" dirty="0"/>
              </a:p>
            </p:txBody>
          </p:sp>
        </mc:Choice>
        <mc:Fallback>
          <p:sp>
            <p:nvSpPr>
              <p:cNvPr id="7" name="TextBox 6">
                <a:extLst>
                  <a:ext uri="{FF2B5EF4-FFF2-40B4-BE49-F238E27FC236}">
                    <a16:creationId xmlns:a16="http://schemas.microsoft.com/office/drawing/2014/main" id="{A74333CA-8F42-B1AB-4642-0E2A54BA6EEF}"/>
                  </a:ext>
                </a:extLst>
              </p:cNvPr>
              <p:cNvSpPr txBox="1">
                <a:spLocks noRot="1" noChangeAspect="1" noMove="1" noResize="1" noEditPoints="1" noAdjustHandles="1" noChangeArrowheads="1" noChangeShapeType="1" noTextEdit="1"/>
              </p:cNvSpPr>
              <p:nvPr/>
            </p:nvSpPr>
            <p:spPr>
              <a:xfrm>
                <a:off x="6702552" y="1358882"/>
                <a:ext cx="5184648" cy="4754880"/>
              </a:xfrm>
              <a:prstGeom prst="rect">
                <a:avLst/>
              </a:prstGeom>
              <a:blipFill>
                <a:blip r:embed="rId3"/>
                <a:stretch>
                  <a:fillRect l="-1059" t="-769" b="-7692"/>
                </a:stretch>
              </a:blipFill>
            </p:spPr>
            <p:txBody>
              <a:bodyPr/>
              <a:lstStyle/>
              <a:p>
                <a:r>
                  <a:rPr lang="en-US">
                    <a:noFill/>
                  </a:rPr>
                  <a:t> </a:t>
                </a:r>
              </a:p>
            </p:txBody>
          </p:sp>
        </mc:Fallback>
      </mc:AlternateContent>
      <p:sp>
        <p:nvSpPr>
          <p:cNvPr id="10" name="Rectangle: Rounded Corners 9">
            <a:extLst>
              <a:ext uri="{FF2B5EF4-FFF2-40B4-BE49-F238E27FC236}">
                <a16:creationId xmlns:a16="http://schemas.microsoft.com/office/drawing/2014/main" id="{B16AD70D-2C60-ADA7-46CE-F848BF72B34D}"/>
              </a:ext>
            </a:extLst>
          </p:cNvPr>
          <p:cNvSpPr/>
          <p:nvPr/>
        </p:nvSpPr>
        <p:spPr>
          <a:xfrm>
            <a:off x="3238419" y="2840458"/>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ADF0B523-E6F3-2A04-0D11-00D83369A66D}"/>
              </a:ext>
            </a:extLst>
          </p:cNvPr>
          <p:cNvSpPr/>
          <p:nvPr/>
        </p:nvSpPr>
        <p:spPr>
          <a:xfrm>
            <a:off x="3235431" y="2141212"/>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4B713399-4C35-FE92-FCF0-D1A5270723EE}"/>
              </a:ext>
            </a:extLst>
          </p:cNvPr>
          <p:cNvSpPr/>
          <p:nvPr/>
        </p:nvSpPr>
        <p:spPr>
          <a:xfrm>
            <a:off x="4871987" y="2140215"/>
            <a:ext cx="820041" cy="694662"/>
          </a:xfrm>
          <a:prstGeom prst="roundRect">
            <a:avLst/>
          </a:prstGeom>
          <a:noFill/>
          <a:ln w="0">
            <a:solidFill>
              <a:schemeClr val="accent3">
                <a:lumMod val="60000"/>
                <a:lumOff val="40000"/>
              </a:schemeClr>
            </a:solidFill>
          </a:ln>
          <a:effectLst>
            <a:glow rad="38100">
              <a:srgbClr val="35EB39">
                <a:alpha val="76863"/>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A graph of a function&#10;&#10;AI-generated content may be incorrect.">
            <a:extLst>
              <a:ext uri="{FF2B5EF4-FFF2-40B4-BE49-F238E27FC236}">
                <a16:creationId xmlns:a16="http://schemas.microsoft.com/office/drawing/2014/main" id="{5F9EB727-B8FA-3B0C-C929-6E2EFFCA5D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5754" y="1754321"/>
            <a:ext cx="4970950" cy="4134410"/>
          </a:xfrm>
          <a:prstGeom prst="rect">
            <a:avLst/>
          </a:prstGeom>
        </p:spPr>
      </p:pic>
    </p:spTree>
    <p:extLst>
      <p:ext uri="{BB962C8B-B14F-4D97-AF65-F5344CB8AC3E}">
        <p14:creationId xmlns:p14="http://schemas.microsoft.com/office/powerpoint/2010/main" val="553056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9" presetClass="emph" presetSubtype="0" nodeType="withEffect">
                                  <p:stCondLst>
                                    <p:cond delay="0"/>
                                  </p:stCondLst>
                                  <p:childTnLst>
                                    <p:set>
                                      <p:cBhvr>
                                        <p:cTn id="28" dur="indefinite"/>
                                        <p:tgtEl>
                                          <p:spTgt spid="15"/>
                                        </p:tgtEl>
                                        <p:attrNameLst>
                                          <p:attrName>style.opacity</p:attrName>
                                        </p:attrNameLst>
                                      </p:cBhvr>
                                      <p:to>
                                        <p:strVal val="0.25"/>
                                      </p:to>
                                    </p:set>
                                    <p:animEffect filter="image" prLst="opacity: 0.25">
                                      <p:cBhvr rctx="IE">
                                        <p:cTn id="29" dur="indefinite"/>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10" grpId="0" animBg="1"/>
      <p:bldP spid="10" grpId="1" animBg="1"/>
      <p:bldP spid="11" grpId="0" animBg="1"/>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8BF73-CBED-F036-2B6C-CE3A23513341}"/>
              </a:ext>
            </a:extLst>
          </p:cNvPr>
          <p:cNvSpPr>
            <a:spLocks noGrp="1"/>
          </p:cNvSpPr>
          <p:nvPr>
            <p:ph type="title"/>
          </p:nvPr>
        </p:nvSpPr>
        <p:spPr>
          <a:xfrm>
            <a:off x="508591" y="428920"/>
            <a:ext cx="2808767" cy="4121815"/>
          </a:xfrm>
        </p:spPr>
        <p:txBody>
          <a:bodyPr>
            <a:normAutofit/>
          </a:bodyPr>
          <a:lstStyle/>
          <a:p>
            <a:r>
              <a:rPr lang="en-US" dirty="0"/>
              <a:t>Oblique parameters results</a:t>
            </a:r>
          </a:p>
        </p:txBody>
      </p:sp>
      <p:pic>
        <p:nvPicPr>
          <p:cNvPr id="6" name="Content Placeholder 5" descr="A diagram of a graph&#10;&#10;AI-generated content may be incorrect.">
            <a:extLst>
              <a:ext uri="{FF2B5EF4-FFF2-40B4-BE49-F238E27FC236}">
                <a16:creationId xmlns:a16="http://schemas.microsoft.com/office/drawing/2014/main" id="{73DB7DC6-9DE9-C829-A7C9-6EC7119CE49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76577" y="-17721"/>
            <a:ext cx="6875721" cy="6875721"/>
          </a:xfrm>
        </p:spPr>
      </p:pic>
      <p:sp>
        <p:nvSpPr>
          <p:cNvPr id="4" name="Slide Number Placeholder 3">
            <a:extLst>
              <a:ext uri="{FF2B5EF4-FFF2-40B4-BE49-F238E27FC236}">
                <a16:creationId xmlns:a16="http://schemas.microsoft.com/office/drawing/2014/main" id="{65129EFA-5F26-074A-E8CA-189B84CBBE44}"/>
              </a:ext>
            </a:extLst>
          </p:cNvPr>
          <p:cNvSpPr>
            <a:spLocks noGrp="1"/>
          </p:cNvSpPr>
          <p:nvPr>
            <p:ph type="sldNum" sz="quarter" idx="12"/>
          </p:nvPr>
        </p:nvSpPr>
        <p:spPr/>
        <p:txBody>
          <a:bodyPr/>
          <a:lstStyle/>
          <a:p>
            <a:fld id="{C719ED03-60E5-4696-816F-FE0E92702F16}" type="slidenum">
              <a:rPr lang="en-US" smtClean="0"/>
              <a:t>26</a:t>
            </a:fld>
            <a:endParaRPr lang="en-US"/>
          </a:p>
        </p:txBody>
      </p:sp>
    </p:spTree>
    <p:extLst>
      <p:ext uri="{BB962C8B-B14F-4D97-AF65-F5344CB8AC3E}">
        <p14:creationId xmlns:p14="http://schemas.microsoft.com/office/powerpoint/2010/main" val="4246215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C69E7-C0B9-D308-1066-9A890ADB7BB3}"/>
              </a:ext>
            </a:extLst>
          </p:cNvPr>
          <p:cNvSpPr>
            <a:spLocks noGrp="1"/>
          </p:cNvSpPr>
          <p:nvPr>
            <p:ph type="title"/>
          </p:nvPr>
        </p:nvSpPr>
        <p:spPr/>
        <p:txBody>
          <a:bodyPr/>
          <a:lstStyle/>
          <a:p>
            <a:r>
              <a:rPr lang="en-US" dirty="0"/>
              <a:t>Summary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6D0F934-B2FD-FF6A-8051-38AA8DC51FC7}"/>
                  </a:ext>
                </a:extLst>
              </p:cNvPr>
              <p:cNvSpPr>
                <a:spLocks noGrp="1"/>
              </p:cNvSpPr>
              <p:nvPr>
                <p:ph idx="1"/>
              </p:nvPr>
            </p:nvSpPr>
            <p:spPr/>
            <p:txBody>
              <a:bodyPr>
                <a:normAutofit/>
              </a:bodyPr>
              <a:lstStyle/>
              <a:p>
                <a:r>
                  <a:rPr lang="en-US" sz="2400" dirty="0"/>
                  <a:t>We have studied constraints from Drell-Yan production and Electroweak precision in universal theories consistently including effects beyond leading order </a:t>
                </a:r>
                <a14:m>
                  <m:oMath xmlns:m="http://schemas.openxmlformats.org/officeDocument/2006/math">
                    <m:r>
                      <a:rPr lang="en-US" sz="2400" i="1" smtClean="0">
                        <a:latin typeface="Cambria Math" panose="02040503050406030204" pitchFamily="18" charset="0"/>
                      </a:rPr>
                      <m:t>𝒪</m:t>
                    </m:r>
                    <m:r>
                      <a:rPr lang="en-US" sz="2400" i="1" smtClean="0">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Λ</m:t>
                        </m:r>
                      </m:e>
                      <m:sup>
                        <m:r>
                          <a:rPr lang="en-US" sz="2400" i="1">
                            <a:latin typeface="Cambria Math" panose="02040503050406030204" pitchFamily="18" charset="0"/>
                          </a:rPr>
                          <m:t>−</m:t>
                        </m:r>
                        <m:r>
                          <a:rPr lang="en-US" sz="2400" b="0" i="1" smtClean="0">
                            <a:latin typeface="Cambria Math" panose="02040503050406030204" pitchFamily="18" charset="0"/>
                          </a:rPr>
                          <m:t>2</m:t>
                        </m:r>
                      </m:sup>
                    </m:sSup>
                    <m:r>
                      <a:rPr lang="en-US" sz="2400" i="1">
                        <a:latin typeface="Cambria Math" panose="02040503050406030204" pitchFamily="18" charset="0"/>
                      </a:rPr>
                      <m:t>)</m:t>
                    </m:r>
                  </m:oMath>
                </a14:m>
                <a:r>
                  <a:rPr lang="en-US" sz="2400" dirty="0"/>
                  <a:t>.</a:t>
                </a:r>
              </a:p>
              <a:p>
                <a:r>
                  <a:rPr lang="en-US" sz="2400" dirty="0"/>
                  <a:t> We identified eight combinations of the 17 Wilson coefficients of C and P conserving operators that are physically distinguishable by primarily studying the invariant mass distribution of the lepton pairs and EWPO.</a:t>
                </a:r>
              </a:p>
              <a:p>
                <a:r>
                  <a:rPr lang="en-US" sz="2400" dirty="0"/>
                  <a:t>We also introduced an extension of the parametrization of universal effects in terms of oblique parameters obtained by linearly expanding the self-energies of the electroweak gauge-bosons to </a:t>
                </a:r>
                <a14:m>
                  <m:oMath xmlns:m="http://schemas.openxmlformats.org/officeDocument/2006/math">
                    <m:r>
                      <a:rPr lang="en-US" sz="2400" i="1" smtClean="0">
                        <a:latin typeface="Cambria Math" panose="02040503050406030204" pitchFamily="18" charset="0"/>
                      </a:rPr>
                      <m:t>𝒪</m:t>
                    </m:r>
                    <m:r>
                      <a:rPr lang="en-US" sz="2400" i="1" smtClean="0">
                        <a:latin typeface="Cambria Math" panose="02040503050406030204" pitchFamily="18" charset="0"/>
                      </a:rPr>
                      <m:t>(</m:t>
                    </m:r>
                    <m:sSup>
                      <m:sSupPr>
                        <m:ctrlPr>
                          <a:rPr lang="en-US" sz="2400" i="1">
                            <a:latin typeface="Cambria Math" panose="02040503050406030204" pitchFamily="18" charset="0"/>
                          </a:rPr>
                        </m:ctrlPr>
                      </m:sSupPr>
                      <m:e>
                        <m:r>
                          <a:rPr lang="en-US" sz="2400" b="0" i="1" smtClean="0">
                            <a:latin typeface="Cambria Math" panose="02040503050406030204" pitchFamily="18" charset="0"/>
                          </a:rPr>
                          <m:t>𝑞</m:t>
                        </m:r>
                      </m:e>
                      <m:sup>
                        <m:r>
                          <a:rPr lang="en-US" sz="2400" b="0" i="1" smtClean="0">
                            <a:latin typeface="Cambria Math" panose="02040503050406030204" pitchFamily="18" charset="0"/>
                          </a:rPr>
                          <m:t>6</m:t>
                        </m:r>
                      </m:sup>
                    </m:sSup>
                    <m:r>
                      <a:rPr lang="en-US" sz="2400" i="1">
                        <a:latin typeface="Cambria Math" panose="02040503050406030204" pitchFamily="18" charset="0"/>
                      </a:rPr>
                      <m:t>)</m:t>
                    </m:r>
                  </m:oMath>
                </a14:m>
                <a:r>
                  <a:rPr lang="en-US" sz="2400" dirty="0"/>
                  <a:t>. </a:t>
                </a:r>
              </a:p>
              <a:p>
                <a:r>
                  <a:rPr lang="en-US" sz="2400" dirty="0"/>
                  <a:t>Our results show that the present data, that favors no deviation from the SM, can robustly constrain six out of the eight parameters while strong correlations and cancellations are present for the other combinations. </a:t>
                </a:r>
              </a:p>
            </p:txBody>
          </p:sp>
        </mc:Choice>
        <mc:Fallback xmlns="">
          <p:sp>
            <p:nvSpPr>
              <p:cNvPr id="3" name="Content Placeholder 2">
                <a:extLst>
                  <a:ext uri="{FF2B5EF4-FFF2-40B4-BE49-F238E27FC236}">
                    <a16:creationId xmlns:a16="http://schemas.microsoft.com/office/drawing/2014/main" id="{E6D0F934-B2FD-FF6A-8051-38AA8DC51FC7}"/>
                  </a:ext>
                </a:extLst>
              </p:cNvPr>
              <p:cNvSpPr>
                <a:spLocks noGrp="1" noRot="1" noChangeAspect="1" noMove="1" noResize="1" noEditPoints="1" noAdjustHandles="1" noChangeArrowheads="1" noChangeShapeType="1" noTextEdit="1"/>
              </p:cNvSpPr>
              <p:nvPr>
                <p:ph idx="1"/>
              </p:nvPr>
            </p:nvSpPr>
            <p:spPr>
              <a:blipFill>
                <a:blip r:embed="rId2"/>
                <a:stretch>
                  <a:fillRect l="-812" t="-1673" r="-1217"/>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40B02A54-021E-F0A3-480D-072753904611}"/>
              </a:ext>
            </a:extLst>
          </p:cNvPr>
          <p:cNvSpPr>
            <a:spLocks noGrp="1"/>
          </p:cNvSpPr>
          <p:nvPr>
            <p:ph type="sldNum" sz="quarter" idx="12"/>
          </p:nvPr>
        </p:nvSpPr>
        <p:spPr/>
        <p:txBody>
          <a:bodyPr/>
          <a:lstStyle/>
          <a:p>
            <a:fld id="{C719ED03-60E5-4696-816F-FE0E92702F16}" type="slidenum">
              <a:rPr lang="en-US" smtClean="0"/>
              <a:t>27</a:t>
            </a:fld>
            <a:endParaRPr lang="en-US"/>
          </a:p>
        </p:txBody>
      </p:sp>
    </p:spTree>
    <p:extLst>
      <p:ext uri="{BB962C8B-B14F-4D97-AF65-F5344CB8AC3E}">
        <p14:creationId xmlns:p14="http://schemas.microsoft.com/office/powerpoint/2010/main" val="36193248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22402-426F-3F1F-873F-144B9AD42820}"/>
              </a:ext>
            </a:extLst>
          </p:cNvPr>
          <p:cNvSpPr>
            <a:spLocks noGrp="1"/>
          </p:cNvSpPr>
          <p:nvPr>
            <p:ph type="title"/>
          </p:nvPr>
        </p:nvSpPr>
        <p:spPr/>
        <p:txBody>
          <a:bodyPr/>
          <a:lstStyle/>
          <a:p>
            <a:r>
              <a:rPr lang="en-US" dirty="0"/>
              <a:t>Thank you!</a:t>
            </a:r>
          </a:p>
        </p:txBody>
      </p:sp>
      <p:sp>
        <p:nvSpPr>
          <p:cNvPr id="3" name="Text Placeholder 2">
            <a:extLst>
              <a:ext uri="{FF2B5EF4-FFF2-40B4-BE49-F238E27FC236}">
                <a16:creationId xmlns:a16="http://schemas.microsoft.com/office/drawing/2014/main" id="{FF0A8513-9660-4115-E703-FF71C752321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F83BF63-6781-3E12-3BE6-577E56B341F6}"/>
              </a:ext>
            </a:extLst>
          </p:cNvPr>
          <p:cNvSpPr>
            <a:spLocks noGrp="1"/>
          </p:cNvSpPr>
          <p:nvPr>
            <p:ph type="sldNum" sz="quarter" idx="12"/>
          </p:nvPr>
        </p:nvSpPr>
        <p:spPr/>
        <p:txBody>
          <a:bodyPr/>
          <a:lstStyle/>
          <a:p>
            <a:fld id="{C719ED03-60E5-4696-816F-FE0E92702F16}" type="slidenum">
              <a:rPr lang="en-US" smtClean="0"/>
              <a:t>28</a:t>
            </a:fld>
            <a:endParaRPr lang="en-US"/>
          </a:p>
        </p:txBody>
      </p:sp>
    </p:spTree>
    <p:extLst>
      <p:ext uri="{BB962C8B-B14F-4D97-AF65-F5344CB8AC3E}">
        <p14:creationId xmlns:p14="http://schemas.microsoft.com/office/powerpoint/2010/main" val="9849855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89AA8-6D67-74B0-4A13-20032F09A6F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4A4B000-86C1-F3CE-C849-7ADA54F94F9E}"/>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24FE448-6DDB-D428-C7A7-A1EAB50399B7}"/>
              </a:ext>
            </a:extLst>
          </p:cNvPr>
          <p:cNvSpPr>
            <a:spLocks noGrp="1"/>
          </p:cNvSpPr>
          <p:nvPr>
            <p:ph type="sldNum" sz="quarter" idx="12"/>
          </p:nvPr>
        </p:nvSpPr>
        <p:spPr/>
        <p:txBody>
          <a:bodyPr/>
          <a:lstStyle/>
          <a:p>
            <a:fld id="{C719ED03-60E5-4696-816F-FE0E92702F16}" type="slidenum">
              <a:rPr lang="en-US" smtClean="0"/>
              <a:t>29</a:t>
            </a:fld>
            <a:endParaRPr lang="en-US"/>
          </a:p>
        </p:txBody>
      </p:sp>
    </p:spTree>
    <p:extLst>
      <p:ext uri="{BB962C8B-B14F-4D97-AF65-F5344CB8AC3E}">
        <p14:creationId xmlns:p14="http://schemas.microsoft.com/office/powerpoint/2010/main" val="1843413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0D509-3100-7A7E-3902-371AFC3210E9}"/>
              </a:ext>
            </a:extLst>
          </p:cNvPr>
          <p:cNvSpPr>
            <a:spLocks noGrp="1"/>
          </p:cNvSpPr>
          <p:nvPr>
            <p:ph type="title"/>
          </p:nvPr>
        </p:nvSpPr>
        <p:spPr/>
        <p:txBody>
          <a:bodyPr/>
          <a:lstStyle/>
          <a:p>
            <a:r>
              <a:rPr lang="en-US" dirty="0">
                <a:solidFill>
                  <a:schemeClr val="accent5">
                    <a:lumMod val="50000"/>
                  </a:schemeClr>
                </a:solidFill>
              </a:rPr>
              <a:t>Universal SMEFT (USMEFT)</a:t>
            </a:r>
          </a:p>
        </p:txBody>
      </p:sp>
      <p:sp>
        <p:nvSpPr>
          <p:cNvPr id="3" name="Content Placeholder 2">
            <a:extLst>
              <a:ext uri="{FF2B5EF4-FFF2-40B4-BE49-F238E27FC236}">
                <a16:creationId xmlns:a16="http://schemas.microsoft.com/office/drawing/2014/main" id="{78F6C584-24B6-AA26-6C86-8332A80EB676}"/>
              </a:ext>
            </a:extLst>
          </p:cNvPr>
          <p:cNvSpPr>
            <a:spLocks noGrp="1"/>
          </p:cNvSpPr>
          <p:nvPr>
            <p:ph idx="1"/>
          </p:nvPr>
        </p:nvSpPr>
        <p:spPr>
          <a:xfrm>
            <a:off x="838200" y="1825625"/>
            <a:ext cx="10515600" cy="3807920"/>
          </a:xfrm>
        </p:spPr>
        <p:txBody>
          <a:bodyPr>
            <a:normAutofit/>
          </a:bodyPr>
          <a:lstStyle/>
          <a:p>
            <a:r>
              <a:rPr lang="en-US" sz="2400" dirty="0"/>
              <a:t>Universal theories refer to BSM scenarios where the New Physics (NP) either dominantly couples to SM bosons or if it couples to fermions, it does so via SM currents.</a:t>
            </a:r>
            <a:br>
              <a:rPr lang="en-US" sz="2400" dirty="0"/>
            </a:br>
            <a:endParaRPr lang="en-US" sz="2400" dirty="0"/>
          </a:p>
          <a:p>
            <a:r>
              <a:rPr lang="en-US" sz="2400" dirty="0"/>
              <a:t>At dimension six, under the assumption of C and P conserving physics, there are 16 operators*.</a:t>
            </a:r>
            <a:br>
              <a:rPr lang="en-US" sz="2400" dirty="0"/>
            </a:br>
            <a:endParaRPr lang="en-US" sz="2400" dirty="0"/>
          </a:p>
          <a:p>
            <a:r>
              <a:rPr lang="en-US" sz="2400" dirty="0"/>
              <a:t>In our previous work**, we presented the basis for USMEFT at dimension-eight consisting of 175 operators without imposing C nor P.</a:t>
            </a:r>
          </a:p>
        </p:txBody>
      </p:sp>
      <p:sp>
        <p:nvSpPr>
          <p:cNvPr id="5" name="TextBox 4">
            <a:extLst>
              <a:ext uri="{FF2B5EF4-FFF2-40B4-BE49-F238E27FC236}">
                <a16:creationId xmlns:a16="http://schemas.microsoft.com/office/drawing/2014/main" id="{BBA15CE6-EDA9-320B-4044-0A394085F993}"/>
              </a:ext>
            </a:extLst>
          </p:cNvPr>
          <p:cNvSpPr txBox="1"/>
          <p:nvPr/>
        </p:nvSpPr>
        <p:spPr>
          <a:xfrm>
            <a:off x="693683" y="6011917"/>
            <a:ext cx="10331669" cy="523220"/>
          </a:xfrm>
          <a:prstGeom prst="rect">
            <a:avLst/>
          </a:prstGeom>
          <a:noFill/>
        </p:spPr>
        <p:txBody>
          <a:bodyPr wrap="square" rtlCol="0">
            <a:spAutoFit/>
          </a:bodyPr>
          <a:lstStyle/>
          <a:p>
            <a:r>
              <a:rPr lang="en-US" sz="1400" dirty="0"/>
              <a:t>*J.D. Wells and Z. Zhang arxiv:1510.08462 [hep-</a:t>
            </a:r>
            <a:r>
              <a:rPr lang="en-US" sz="1400" dirty="0" err="1"/>
              <a:t>ph</a:t>
            </a:r>
            <a:r>
              <a:rPr lang="en-US" sz="1400" dirty="0"/>
              <a:t>]</a:t>
            </a:r>
            <a:br>
              <a:rPr lang="en-US" sz="1400" dirty="0"/>
            </a:br>
            <a:r>
              <a:rPr lang="en-US" sz="1400" dirty="0"/>
              <a:t>**T. Corbett, </a:t>
            </a:r>
            <a:r>
              <a:rPr lang="en-US" sz="1400" b="1" i="1" dirty="0"/>
              <a:t>J. Desai</a:t>
            </a:r>
            <a:r>
              <a:rPr lang="en-US" sz="1400" dirty="0"/>
              <a:t>, O.J.P. Eboli, and M.C. Gonzalez-Garcia arxiv:2404.03720 [hep-</a:t>
            </a:r>
            <a:r>
              <a:rPr lang="en-US" sz="1400" dirty="0" err="1"/>
              <a:t>ph</a:t>
            </a:r>
            <a:r>
              <a:rPr lang="en-US" sz="1400" dirty="0"/>
              <a:t>]</a:t>
            </a:r>
          </a:p>
        </p:txBody>
      </p:sp>
      <p:sp>
        <p:nvSpPr>
          <p:cNvPr id="8" name="Slide Number Placeholder 7">
            <a:extLst>
              <a:ext uri="{FF2B5EF4-FFF2-40B4-BE49-F238E27FC236}">
                <a16:creationId xmlns:a16="http://schemas.microsoft.com/office/drawing/2014/main" id="{ABE32A55-1CA1-D5B5-81F7-C0CF1CB8D72C}"/>
              </a:ext>
            </a:extLst>
          </p:cNvPr>
          <p:cNvSpPr>
            <a:spLocks noGrp="1"/>
          </p:cNvSpPr>
          <p:nvPr>
            <p:ph type="sldNum" sz="quarter" idx="12"/>
          </p:nvPr>
        </p:nvSpPr>
        <p:spPr/>
        <p:txBody>
          <a:bodyPr/>
          <a:lstStyle/>
          <a:p>
            <a:fld id="{C719ED03-60E5-4696-816F-FE0E92702F16}" type="slidenum">
              <a:rPr lang="en-US" smtClean="0"/>
              <a:t>3</a:t>
            </a:fld>
            <a:endParaRPr lang="en-US"/>
          </a:p>
        </p:txBody>
      </p:sp>
    </p:spTree>
    <p:extLst>
      <p:ext uri="{BB962C8B-B14F-4D97-AF65-F5344CB8AC3E}">
        <p14:creationId xmlns:p14="http://schemas.microsoft.com/office/powerpoint/2010/main" val="3424436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3E35A5-227C-2796-EF38-3CF22A957197}"/>
              </a:ext>
            </a:extLst>
          </p:cNvPr>
          <p:cNvSpPr>
            <a:spLocks noGrp="1"/>
          </p:cNvSpPr>
          <p:nvPr>
            <p:ph type="title"/>
          </p:nvPr>
        </p:nvSpPr>
        <p:spPr/>
        <p:txBody>
          <a:bodyPr/>
          <a:lstStyle/>
          <a:p>
            <a:r>
              <a:rPr lang="en-US" dirty="0"/>
              <a:t>Backup</a:t>
            </a:r>
          </a:p>
        </p:txBody>
      </p:sp>
      <p:sp>
        <p:nvSpPr>
          <p:cNvPr id="6" name="Text Placeholder 5">
            <a:extLst>
              <a:ext uri="{FF2B5EF4-FFF2-40B4-BE49-F238E27FC236}">
                <a16:creationId xmlns:a16="http://schemas.microsoft.com/office/drawing/2014/main" id="{9FF9F644-322A-2AAD-7F8F-BA923E85FEE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1161308-6543-D079-3293-1409539A120C}"/>
              </a:ext>
            </a:extLst>
          </p:cNvPr>
          <p:cNvSpPr>
            <a:spLocks noGrp="1"/>
          </p:cNvSpPr>
          <p:nvPr>
            <p:ph type="sldNum" sz="quarter" idx="12"/>
          </p:nvPr>
        </p:nvSpPr>
        <p:spPr/>
        <p:txBody>
          <a:bodyPr/>
          <a:lstStyle/>
          <a:p>
            <a:fld id="{C719ED03-60E5-4696-816F-FE0E92702F16}" type="slidenum">
              <a:rPr lang="en-US" smtClean="0"/>
              <a:t>30</a:t>
            </a:fld>
            <a:endParaRPr lang="en-US"/>
          </a:p>
        </p:txBody>
      </p:sp>
    </p:spTree>
    <p:extLst>
      <p:ext uri="{BB962C8B-B14F-4D97-AF65-F5344CB8AC3E}">
        <p14:creationId xmlns:p14="http://schemas.microsoft.com/office/powerpoint/2010/main" val="37518531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249EC-A3D4-DEB7-6597-EB42DF8CF6F8}"/>
              </a:ext>
            </a:extLst>
          </p:cNvPr>
          <p:cNvSpPr>
            <a:spLocks noGrp="1"/>
          </p:cNvSpPr>
          <p:nvPr>
            <p:ph type="title"/>
          </p:nvPr>
        </p:nvSpPr>
        <p:spPr>
          <a:xfrm>
            <a:off x="3337560" y="365125"/>
            <a:ext cx="8016240" cy="1325563"/>
          </a:xfrm>
        </p:spPr>
        <p:txBody>
          <a:bodyPr/>
          <a:lstStyle/>
          <a:p>
            <a:pPr algn="ctr"/>
            <a:r>
              <a:rPr lang="en-US" dirty="0"/>
              <a:t>Four-fermion contact amplitudes</a:t>
            </a:r>
          </a:p>
        </p:txBody>
      </p:sp>
      <p:sp>
        <p:nvSpPr>
          <p:cNvPr id="4" name="Slide Number Placeholder 3">
            <a:extLst>
              <a:ext uri="{FF2B5EF4-FFF2-40B4-BE49-F238E27FC236}">
                <a16:creationId xmlns:a16="http://schemas.microsoft.com/office/drawing/2014/main" id="{0CA015E0-7A25-B05D-307D-4AFF1FBAF808}"/>
              </a:ext>
            </a:extLst>
          </p:cNvPr>
          <p:cNvSpPr>
            <a:spLocks noGrp="1"/>
          </p:cNvSpPr>
          <p:nvPr>
            <p:ph type="sldNum" sz="quarter" idx="12"/>
          </p:nvPr>
        </p:nvSpPr>
        <p:spPr/>
        <p:txBody>
          <a:bodyPr/>
          <a:lstStyle/>
          <a:p>
            <a:fld id="{C719ED03-60E5-4696-816F-FE0E92702F16}" type="slidenum">
              <a:rPr lang="en-US" smtClean="0"/>
              <a:t>31</a:t>
            </a:fld>
            <a:endParaRPr lang="en-US"/>
          </a:p>
        </p:txBody>
      </p:sp>
      <p:sp>
        <p:nvSpPr>
          <p:cNvPr id="5" name="Rectangle 4">
            <a:extLst>
              <a:ext uri="{FF2B5EF4-FFF2-40B4-BE49-F238E27FC236}">
                <a16:creationId xmlns:a16="http://schemas.microsoft.com/office/drawing/2014/main" id="{F10D6EC8-D504-01BA-A03E-034C110B385B}"/>
              </a:ext>
            </a:extLst>
          </p:cNvPr>
          <p:cNvSpPr/>
          <p:nvPr/>
        </p:nvSpPr>
        <p:spPr>
          <a:xfrm>
            <a:off x="0" y="0"/>
            <a:ext cx="3346704" cy="6858000"/>
          </a:xfrm>
          <a:prstGeom prst="rect">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documentclass{article}&#10;\usepackage{amsmath,amssymb}&#10;\newcommand{\eh}{\hat{e}}&#10;\newcommand{\sh}{\hat{s}}&#10;\newcommand{\ch}{\hat{c}}&#10;\newcommand{\vh}{\hat{v}}&#10;\pagestyle{empty}&#10;\begin{document}&#10;&#10;&#10;\begin{eqnarray*}&#10;  {\cal M}_\text{Cont}^\text{DY,NC} &amp;=&amp; -\hat e^2 \frac{1}{\widehat{M}_Z^2}&#10;  \left[{ \frac{1}{\sh^2\ch^2}}(j_Z^f)^\mu (j_Z^{f'})_\mu \Big(\overline{\cal N}_{ZZ} +{\cal N}^\square_{ZZ}&#10; + \frac{p^2}{\widehat{M}_Z^2} {\cal N}'_{ZZ}\Big) \right. \nonumber \\ &#10; &amp;&amp;  + { \frac{1}{\sh\ch}}\left((j_Z^f)^\mu (j_Q^{f'})_\mu+ (j_Q^{f})^\mu (j_Z^{f'})_\mu\right)&#10;    \Big( \overline{\cal N}_{\gamma Z}+ {\cal N}^\square_{\gamma Z} +&#10;     \frac{p^2}{\widehat{M}_Z^2}&#10;    {\cal N}'_{\gamma Z}\Big)  \label{eq:4FNC}\\&#10;&amp;&amp; \left.   +(j_Q^f)^\mu (j_Q^{f'})_\mu\Big(\overline{\cal N}_{\gamma\gamma}&#10;+{\cal N}^\square_{\gamma\gamma} + \frac{p^2}{\widehat{M}_Z^2}&#10;    {\cal N}'_{\gamma\gamma}\Big)&#10;    \right] \;,\nonumber \\&#10;{\cal M}_\text{Cont}^{\text DY,CC} &amp;=&amp; -\frac{\hat e^2}{2\sh^2}\frac{1}{\widehat{M}_W^2} &#10;  (j_W^f)^\mu (j_W^{f'})_\mu \Big(\overline{\cal N}_{WW}&#10;  +{\cal N}^\square_{WW} + \frac{p^2}{\widehat{M}_W^2} {\cal N}'_{WW}\Big) \;,\label{eq:4FCC}&#10;\end{eqnarray*}&#10;&#10;&#10;\end{document}" title="IguanaTex Picture Display">
            <a:extLst>
              <a:ext uri="{FF2B5EF4-FFF2-40B4-BE49-F238E27FC236}">
                <a16:creationId xmlns:a16="http://schemas.microsoft.com/office/drawing/2014/main" id="{7DBB0528-0566-7080-7856-2860A05FF5E0}"/>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4149344" y="1598168"/>
            <a:ext cx="7161784" cy="2775307"/>
          </a:xfrm>
          <a:prstGeom prst="rect">
            <a:avLst/>
          </a:prstGeom>
        </p:spPr>
      </p:pic>
      <p:pic>
        <p:nvPicPr>
          <p:cNvPr id="9" name="Picture 8" descr="\documentclass{article}&#10;\usepackage{amsmath}&#10;\pagestyle{empty}&#10;\begin{document}&#10;&#10;\begin{eqnarray*}&#10;(j^f_Z)^\mu&amp;=&amp;\hat{g}^f_L\bar f_L\gamma^\mu f_L +\hat{g}^f_R\bar f\gamma^\mu f_R\, ,\\&#10;(j^f_Q)^\mu&amp;=&amp;Q^f \bar f\gamma^\mu f\, ,\\&#10;(j^f_W)^\mu&amp;=&amp;f_{uL} \gamma^\mu f_{dL}\, .&#10;\end{eqnarray*}&#10;%&#10;&#10;&#10;\end{document}" title="IguanaTex Picture Display">
            <a:extLst>
              <a:ext uri="{FF2B5EF4-FFF2-40B4-BE49-F238E27FC236}">
                <a16:creationId xmlns:a16="http://schemas.microsoft.com/office/drawing/2014/main" id="{B8ED1383-CEFB-F928-FA4A-857946383984}"/>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135129" y="5513832"/>
            <a:ext cx="3088078" cy="959462"/>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036F509-B5FB-CCC6-FFAE-8CB3ABAA03C0}"/>
                  </a:ext>
                </a:extLst>
              </p:cNvPr>
              <p:cNvSpPr txBox="1"/>
              <p:nvPr/>
            </p:nvSpPr>
            <p:spPr>
              <a:xfrm>
                <a:off x="3511296" y="4663440"/>
                <a:ext cx="8183880" cy="1785874"/>
              </a:xfrm>
              <a:prstGeom prst="rect">
                <a:avLst/>
              </a:prstGeom>
              <a:noFill/>
            </p:spPr>
            <p:txBody>
              <a:bodyPr wrap="square" rtlCol="0">
                <a:spAutoFit/>
              </a:bodyPr>
              <a:lstStyle/>
              <a:p>
                <a:pPr marL="342900" indent="-342900">
                  <a:buFont typeface="Arial" panose="020B0604020202020204" pitchFamily="34" charset="0"/>
                  <a:buChar char="•"/>
                </a:pPr>
                <a:r>
                  <a:rPr lang="en-US" sz="2200" dirty="0"/>
                  <a:t>We define the </a:t>
                </a:r>
                <a14:m>
                  <m:oMath xmlns:m="http://schemas.openxmlformats.org/officeDocument/2006/math">
                    <m:acc>
                      <m:accPr>
                        <m:chr m:val="̅"/>
                        <m:ctrlPr>
                          <a:rPr lang="en-US" sz="2200" b="0" i="1" smtClean="0">
                            <a:latin typeface="Cambria Math" panose="02040503050406030204" pitchFamily="18" charset="0"/>
                            <a:ea typeface="Cambria Math" panose="02040503050406030204" pitchFamily="18" charset="0"/>
                          </a:rPr>
                        </m:ctrlPr>
                      </m:accPr>
                      <m:e>
                        <m:r>
                          <a:rPr lang="en-US" sz="2200" i="1">
                            <a:latin typeface="Cambria Math" panose="02040503050406030204" pitchFamily="18" charset="0"/>
                            <a:ea typeface="Cambria Math" panose="02040503050406030204" pitchFamily="18" charset="0"/>
                          </a:rPr>
                          <m:t>𝒩</m:t>
                        </m:r>
                      </m:e>
                    </m:acc>
                  </m:oMath>
                </a14:m>
                <a:r>
                  <a:rPr lang="en-US" sz="2200" dirty="0"/>
                  <a:t>pieces containing corrections which are dimension-six at leading order with additional irresolvable contributions, </a:t>
                </a:r>
                <a14:m>
                  <m:oMath xmlns:m="http://schemas.openxmlformats.org/officeDocument/2006/math">
                    <m:sSup>
                      <m:sSupPr>
                        <m:ctrlPr>
                          <a:rPr lang="en-US" sz="2200" b="0" i="1" smtClean="0">
                            <a:latin typeface="Cambria Math" panose="02040503050406030204" pitchFamily="18" charset="0"/>
                            <a:ea typeface="Cambria Math" panose="02040503050406030204" pitchFamily="18" charset="0"/>
                          </a:rPr>
                        </m:ctrlPr>
                      </m:sSupPr>
                      <m:e>
                        <m:r>
                          <a:rPr lang="en-US" sz="2200" i="1">
                            <a:latin typeface="Cambria Math" panose="02040503050406030204" pitchFamily="18" charset="0"/>
                            <a:ea typeface="Cambria Math" panose="02040503050406030204" pitchFamily="18" charset="0"/>
                          </a:rPr>
                          <m:t>𝒩</m:t>
                        </m:r>
                      </m:e>
                      <m:sup>
                        <m:r>
                          <a:rPr lang="en-US" sz="2200" b="0" i="1" smtClean="0">
                            <a:latin typeface="Cambria Math" panose="02040503050406030204" pitchFamily="18" charset="0"/>
                            <a:ea typeface="Cambria Math" panose="02040503050406030204" pitchFamily="18" charset="0"/>
                          </a:rPr>
                          <m:t>□</m:t>
                        </m:r>
                      </m:sup>
                    </m:sSup>
                  </m:oMath>
                </a14:m>
                <a:r>
                  <a:rPr lang="en-US" sz="2200" dirty="0"/>
                  <a:t> contains quadratic terms, and </a:t>
                </a:r>
                <a14:m>
                  <m:oMath xmlns:m="http://schemas.openxmlformats.org/officeDocument/2006/math">
                    <m:r>
                      <a:rPr lang="en-US" sz="2200" i="1">
                        <a:latin typeface="Cambria Math" panose="02040503050406030204" pitchFamily="18" charset="0"/>
                        <a:ea typeface="Cambria Math" panose="02040503050406030204" pitchFamily="18" charset="0"/>
                      </a:rPr>
                      <m:t>𝒩</m:t>
                    </m:r>
                    <m:r>
                      <a:rPr lang="en-US" sz="2200" b="0" i="1" smtClean="0">
                        <a:latin typeface="Cambria Math" panose="02040503050406030204" pitchFamily="18" charset="0"/>
                        <a:ea typeface="Cambria Math" panose="02040503050406030204" pitchFamily="18" charset="0"/>
                      </a:rPr>
                      <m:t>′</m:t>
                    </m:r>
                  </m:oMath>
                </a14:m>
                <a:r>
                  <a:rPr lang="en-US" sz="2200" dirty="0"/>
                  <a:t> contains the coefficients of momentum-dependent four-fermion couplings.</a:t>
                </a:r>
              </a:p>
            </p:txBody>
          </p:sp>
        </mc:Choice>
        <mc:Fallback xmlns="">
          <p:sp>
            <p:nvSpPr>
              <p:cNvPr id="11" name="TextBox 10">
                <a:extLst>
                  <a:ext uri="{FF2B5EF4-FFF2-40B4-BE49-F238E27FC236}">
                    <a16:creationId xmlns:a16="http://schemas.microsoft.com/office/drawing/2014/main" id="{4036F509-B5FB-CCC6-FFAE-8CB3ABAA03C0}"/>
                  </a:ext>
                </a:extLst>
              </p:cNvPr>
              <p:cNvSpPr txBox="1">
                <a:spLocks noRot="1" noChangeAspect="1" noMove="1" noResize="1" noEditPoints="1" noAdjustHandles="1" noChangeArrowheads="1" noChangeShapeType="1" noTextEdit="1"/>
              </p:cNvSpPr>
              <p:nvPr/>
            </p:nvSpPr>
            <p:spPr>
              <a:xfrm>
                <a:off x="3511296" y="4663440"/>
                <a:ext cx="8183880" cy="1785874"/>
              </a:xfrm>
              <a:prstGeom prst="rect">
                <a:avLst/>
              </a:prstGeom>
              <a:blipFill>
                <a:blip r:embed="rId8"/>
                <a:stretch>
                  <a:fillRect l="-819" t="-2048" b="-5802"/>
                </a:stretch>
              </a:blipFill>
            </p:spPr>
            <p:txBody>
              <a:bodyPr/>
              <a:lstStyle/>
              <a:p>
                <a:r>
                  <a:rPr lang="en-US">
                    <a:noFill/>
                  </a:rPr>
                  <a:t> </a:t>
                </a:r>
              </a:p>
            </p:txBody>
          </p:sp>
        </mc:Fallback>
      </mc:AlternateContent>
      <p:pic>
        <p:nvPicPr>
          <p:cNvPr id="17" name="Picture 16" descr="\documentclass{article}&#10;\usepackage{feynmp-auto}&#10;\usepackage{graphicx}&#10;\usepackage{amsmath}&#10;\pagestyle{empty}&#10;\begin{document}&#10;\begin{figure}[h!]&#10;\centering&#10;\begin{fmffile}{drellyan}&#10;\begin{fmfgraph*}(150,100)&#10;    % Incoming quark and antiquark&#10;    \fmfleft{i1,i2}&#10;    \fmfright{o1,o2}&#10;    % Internal photon/Z&#10;    \fmf{fermion}{i1,v1}&#10;    \fmf{fermion}{v1,i2}&#10;    \fmf{fermion}{o1,v1}&#10;    \fmf{fermion}{v1,o2}&#10;    % Labels&#10;    \fmflabel{$q$}{i1}&#10;    \fmflabel{$\bar{q}$}{i2}&#10;    \fmflabel{$\ell^-$}{o1}&#10;    \fmflabel{$\ell^+$}{o2}&#10;\end{fmfgraph*}&#10;\end{fmffile}&#10;\end{figure}&#10;\end{document}&#10;" title="IguanaTex Picture Display">
            <a:extLst>
              <a:ext uri="{FF2B5EF4-FFF2-40B4-BE49-F238E27FC236}">
                <a16:creationId xmlns:a16="http://schemas.microsoft.com/office/drawing/2014/main" id="{44097DC7-4A8B-330E-0942-B2A8AD28588B}"/>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704713" y="1299410"/>
            <a:ext cx="2108007" cy="1731940"/>
          </a:xfrm>
          <a:prstGeom prst="rect">
            <a:avLst/>
          </a:prstGeom>
        </p:spPr>
      </p:pic>
      <p:pic>
        <p:nvPicPr>
          <p:cNvPr id="21" name="Picture 20" descr="\documentclass{article}&#10;\usepackage{feynmp-auto}&#10;\usepackage{graphicx}&#10;\usepackage{amsmath}&#10;\pagestyle{empty}&#10;\begin{document}&#10;&#10;\begin{figure}[h!]&#10;\centering&#10;\begin{fmffile}{cc_drellyan}&#10;\begin{fmfgraph*}(150,100)&#10;    % Incoming quark and antiquark&#10;    \fmfleft{i1,i2}&#10;    \fmfright{o1,o2}&#10;&#10;    % Internal W boson&#10;    \fmf{fermion}{i1,v1}&#10;    \fmf{fermion}{v1,i2}&#10;    \fmf{fermion}{v1,o1}&#10;    \fmf{fermion}{o2,v1}&#10;&#10;    % Labels&#10;    \fmflabel{$u$}{i1}&#10;    \fmflabel{$\bar{d}$}{i2}&#10;    \fmflabel{$\nu_\ell$}{o1}&#10;    \fmflabel{$\ell^+$}{o2}&#10;\end{fmfgraph*}&#10;\end{fmffile}&#10;\end{figure}&#10;\end{document}&#10;" title="IguanaTex Picture Display">
            <a:extLst>
              <a:ext uri="{FF2B5EF4-FFF2-40B4-BE49-F238E27FC236}">
                <a16:creationId xmlns:a16="http://schemas.microsoft.com/office/drawing/2014/main" id="{52BC4AF5-E80B-6E0E-E59E-E95FCA214CF3}"/>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704709" y="3188162"/>
            <a:ext cx="2108007" cy="1709172"/>
          </a:xfrm>
          <a:prstGeom prst="rect">
            <a:avLst/>
          </a:prstGeom>
        </p:spPr>
      </p:pic>
    </p:spTree>
    <p:extLst>
      <p:ext uri="{BB962C8B-B14F-4D97-AF65-F5344CB8AC3E}">
        <p14:creationId xmlns:p14="http://schemas.microsoft.com/office/powerpoint/2010/main" val="338068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5C422-105D-4C73-2C24-62167EC0B071}"/>
              </a:ext>
            </a:extLst>
          </p:cNvPr>
          <p:cNvSpPr>
            <a:spLocks noGrp="1"/>
          </p:cNvSpPr>
          <p:nvPr>
            <p:ph type="title"/>
          </p:nvPr>
        </p:nvSpPr>
        <p:spPr/>
        <p:txBody>
          <a:bodyPr/>
          <a:lstStyle/>
          <a:p>
            <a:endParaRPr lang="en-US"/>
          </a:p>
        </p:txBody>
      </p:sp>
      <p:pic>
        <p:nvPicPr>
          <p:cNvPr id="6" name="Content Placeholder 5" descr="A math equations on a white background&#10;&#10;AI-generated content may be incorrect.">
            <a:extLst>
              <a:ext uri="{FF2B5EF4-FFF2-40B4-BE49-F238E27FC236}">
                <a16:creationId xmlns:a16="http://schemas.microsoft.com/office/drawing/2014/main" id="{66C1CF51-DB3C-D205-EF5C-E1AA73B3A2B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2304" y="1916935"/>
            <a:ext cx="7971818" cy="2941663"/>
          </a:xfrm>
        </p:spPr>
      </p:pic>
      <p:sp>
        <p:nvSpPr>
          <p:cNvPr id="4" name="Slide Number Placeholder 3">
            <a:extLst>
              <a:ext uri="{FF2B5EF4-FFF2-40B4-BE49-F238E27FC236}">
                <a16:creationId xmlns:a16="http://schemas.microsoft.com/office/drawing/2014/main" id="{C91EAA8C-F5FD-DEB9-C46D-DAD1DD99B44F}"/>
              </a:ext>
            </a:extLst>
          </p:cNvPr>
          <p:cNvSpPr>
            <a:spLocks noGrp="1"/>
          </p:cNvSpPr>
          <p:nvPr>
            <p:ph type="sldNum" sz="quarter" idx="12"/>
          </p:nvPr>
        </p:nvSpPr>
        <p:spPr/>
        <p:txBody>
          <a:bodyPr/>
          <a:lstStyle/>
          <a:p>
            <a:fld id="{C719ED03-60E5-4696-816F-FE0E92702F16}" type="slidenum">
              <a:rPr lang="en-US" smtClean="0"/>
              <a:t>32</a:t>
            </a:fld>
            <a:endParaRPr lang="en-US"/>
          </a:p>
        </p:txBody>
      </p:sp>
    </p:spTree>
    <p:extLst>
      <p:ext uri="{BB962C8B-B14F-4D97-AF65-F5344CB8AC3E}">
        <p14:creationId xmlns:p14="http://schemas.microsoft.com/office/powerpoint/2010/main" val="34814757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46988-9ADD-793E-1F23-FDF1346922A5}"/>
              </a:ext>
            </a:extLst>
          </p:cNvPr>
          <p:cNvSpPr>
            <a:spLocks noGrp="1"/>
          </p:cNvSpPr>
          <p:nvPr>
            <p:ph type="title"/>
          </p:nvPr>
        </p:nvSpPr>
        <p:spPr/>
        <p:txBody>
          <a:bodyPr/>
          <a:lstStyle/>
          <a:p>
            <a:r>
              <a:rPr lang="en-US" dirty="0"/>
              <a:t>Analysis Framework</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4196653-2F57-B71B-248B-1793897D9846}"/>
                  </a:ext>
                </a:extLst>
              </p:cNvPr>
              <p:cNvSpPr>
                <a:spLocks noGrp="1"/>
              </p:cNvSpPr>
              <p:nvPr>
                <p:ph idx="1"/>
              </p:nvPr>
            </p:nvSpPr>
            <p:spPr/>
            <p:txBody>
              <a:bodyPr>
                <a:normAutofit/>
              </a:bodyPr>
              <a:lstStyle/>
              <a:p>
                <a:r>
                  <a:rPr lang="en-US" sz="2400" dirty="0"/>
                  <a:t>The theoretical predictions for the analyses were obtained with MadGraph5_aMC@NLO at leading order in QCD and QED, with the UFO files for the effective </a:t>
                </a:r>
                <a:r>
                  <a:rPr lang="en-US" sz="2400" dirty="0" err="1"/>
                  <a:t>Lagrangian</a:t>
                </a:r>
                <a:r>
                  <a:rPr lang="en-US" sz="2400" dirty="0"/>
                  <a:t> with the seventeen operators of the rotated basis generated with </a:t>
                </a:r>
                <a:r>
                  <a:rPr lang="en-US" sz="2400" dirty="0" err="1"/>
                  <a:t>FeynRules</a:t>
                </a:r>
                <a:r>
                  <a:rPr lang="en-US" sz="2400" dirty="0"/>
                  <a:t> including also the </a:t>
                </a:r>
                <a14:m>
                  <m:oMath xmlns:m="http://schemas.openxmlformats.org/officeDocument/2006/math">
                    <m:r>
                      <a:rPr lang="en-US" sz="2400" b="0" i="1" smtClean="0">
                        <a:latin typeface="Cambria Math" panose="02040503050406030204" pitchFamily="18" charset="0"/>
                      </a:rPr>
                      <m:t>𝒪</m:t>
                    </m:r>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r>
                          <m:rPr>
                            <m:sty m:val="p"/>
                          </m:rPr>
                          <a:rPr lang="en-US" sz="2400" b="0" i="0" smtClean="0">
                            <a:latin typeface="Cambria Math" panose="02040503050406030204" pitchFamily="18" charset="0"/>
                          </a:rPr>
                          <m:t>Λ</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oMath>
                </a14:m>
                <a:r>
                  <a:rPr lang="en-US" sz="2400" dirty="0"/>
                  <a:t> and </a:t>
                </a:r>
                <a14:m>
                  <m:oMath xmlns:m="http://schemas.openxmlformats.org/officeDocument/2006/math">
                    <m:r>
                      <a:rPr lang="en-US" sz="2400" i="1">
                        <a:latin typeface="Cambria Math" panose="02040503050406030204" pitchFamily="18" charset="0"/>
                      </a:rPr>
                      <m:t>𝒪</m:t>
                    </m:r>
                    <m:r>
                      <a:rPr lang="en-US" sz="2400" i="1">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Λ</m:t>
                        </m:r>
                      </m:e>
                      <m:sup>
                        <m:r>
                          <a:rPr lang="en-US" sz="2400" i="1">
                            <a:latin typeface="Cambria Math" panose="02040503050406030204" pitchFamily="18" charset="0"/>
                          </a:rPr>
                          <m:t>−</m:t>
                        </m:r>
                        <m:r>
                          <a:rPr lang="en-US" sz="2400" b="0" i="1" smtClean="0">
                            <a:latin typeface="Cambria Math" panose="02040503050406030204" pitchFamily="18" charset="0"/>
                          </a:rPr>
                          <m:t>4</m:t>
                        </m:r>
                      </m:sup>
                    </m:sSup>
                    <m:r>
                      <a:rPr lang="en-US" sz="2400" i="1">
                        <a:latin typeface="Cambria Math" panose="02040503050406030204" pitchFamily="18" charset="0"/>
                      </a:rPr>
                      <m:t>)</m:t>
                    </m:r>
                  </m:oMath>
                </a14:m>
                <a:r>
                  <a:rPr lang="en-US" sz="2400" dirty="0"/>
                  <a:t> terms for the renormalization of the SM inputs.</a:t>
                </a:r>
                <a:br>
                  <a:rPr lang="en-US" sz="2400" dirty="0"/>
                </a:br>
                <a:endParaRPr lang="en-US" sz="2400" dirty="0"/>
              </a:p>
              <a:p>
                <a:r>
                  <a:rPr lang="en-US" sz="2400" dirty="0"/>
                  <a:t>Parton shower and hadronization was </a:t>
                </a:r>
                <a:r>
                  <a:rPr lang="en-US" sz="2400" dirty="0" err="1"/>
                  <a:t>perfomed</a:t>
                </a:r>
                <a:r>
                  <a:rPr lang="en-US" sz="2400" dirty="0"/>
                  <a:t> using PYTHIA8, and the fast detector simulation was carried out with </a:t>
                </a:r>
                <a:r>
                  <a:rPr lang="en-US" sz="2400" dirty="0" err="1"/>
                  <a:t>Delphes</a:t>
                </a:r>
                <a:r>
                  <a:rPr lang="en-US" sz="2400" dirty="0"/>
                  <a:t>. Jet analyses was done using FASTJET. The detector response for ATLAS NC data was simulated using Rivet</a:t>
                </a:r>
              </a:p>
            </p:txBody>
          </p:sp>
        </mc:Choice>
        <mc:Fallback xmlns="">
          <p:sp>
            <p:nvSpPr>
              <p:cNvPr id="3" name="Content Placeholder 2">
                <a:extLst>
                  <a:ext uri="{FF2B5EF4-FFF2-40B4-BE49-F238E27FC236}">
                    <a16:creationId xmlns:a16="http://schemas.microsoft.com/office/drawing/2014/main" id="{B4196653-2F57-B71B-248B-1793897D9846}"/>
                  </a:ext>
                </a:extLst>
              </p:cNvPr>
              <p:cNvSpPr>
                <a:spLocks noGrp="1" noRot="1" noChangeAspect="1" noMove="1" noResize="1" noEditPoints="1" noAdjustHandles="1" noChangeArrowheads="1" noChangeShapeType="1" noTextEdit="1"/>
              </p:cNvSpPr>
              <p:nvPr>
                <p:ph idx="1"/>
              </p:nvPr>
            </p:nvSpPr>
            <p:spPr>
              <a:blipFill>
                <a:blip r:embed="rId2"/>
                <a:stretch>
                  <a:fillRect l="-812" t="-1821" r="-110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9A48FDF-8DC5-007A-8812-3B75B5A5DA5F}"/>
              </a:ext>
            </a:extLst>
          </p:cNvPr>
          <p:cNvSpPr>
            <a:spLocks noGrp="1"/>
          </p:cNvSpPr>
          <p:nvPr>
            <p:ph type="sldNum" sz="quarter" idx="12"/>
          </p:nvPr>
        </p:nvSpPr>
        <p:spPr/>
        <p:txBody>
          <a:bodyPr/>
          <a:lstStyle/>
          <a:p>
            <a:fld id="{C719ED03-60E5-4696-816F-FE0E92702F16}" type="slidenum">
              <a:rPr lang="en-US" smtClean="0"/>
              <a:t>33</a:t>
            </a:fld>
            <a:endParaRPr lang="en-US"/>
          </a:p>
        </p:txBody>
      </p:sp>
    </p:spTree>
    <p:extLst>
      <p:ext uri="{BB962C8B-B14F-4D97-AF65-F5344CB8AC3E}">
        <p14:creationId xmlns:p14="http://schemas.microsoft.com/office/powerpoint/2010/main" val="2553153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C7BD308C-128D-8FD9-32A4-4EA8501ABE27}"/>
              </a:ext>
            </a:extLst>
          </p:cNvPr>
          <p:cNvSpPr/>
          <p:nvPr/>
        </p:nvSpPr>
        <p:spPr>
          <a:xfrm>
            <a:off x="0" y="3720662"/>
            <a:ext cx="6348248" cy="3137338"/>
          </a:xfrm>
          <a:prstGeom prst="rect">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1586CB5-A5B6-509B-F6A7-CDBF280AC0DC}"/>
              </a:ext>
            </a:extLst>
          </p:cNvPr>
          <p:cNvSpPr>
            <a:spLocks noGrp="1"/>
          </p:cNvSpPr>
          <p:nvPr>
            <p:ph type="title"/>
          </p:nvPr>
        </p:nvSpPr>
        <p:spPr/>
        <p:txBody>
          <a:bodyPr/>
          <a:lstStyle/>
          <a:p>
            <a:r>
              <a:rPr lang="en-US" dirty="0">
                <a:solidFill>
                  <a:schemeClr val="accent5">
                    <a:lumMod val="50000"/>
                  </a:schemeClr>
                </a:solidFill>
              </a:rPr>
              <a:t>Observables in SMEFT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E745CDF-DA12-5DF7-552A-072FBF0F1602}"/>
                  </a:ext>
                </a:extLst>
              </p:cNvPr>
              <p:cNvSpPr>
                <a:spLocks noGrp="1"/>
              </p:cNvSpPr>
              <p:nvPr>
                <p:ph idx="1"/>
              </p:nvPr>
            </p:nvSpPr>
            <p:spPr>
              <a:xfrm>
                <a:off x="838200" y="1825625"/>
                <a:ext cx="10515600" cy="938596"/>
              </a:xfrm>
            </p:spPr>
            <p:txBody>
              <a:bodyPr>
                <a:normAutofit/>
              </a:bodyPr>
              <a:lstStyle/>
              <a:p>
                <a:r>
                  <a:rPr lang="en-US" sz="2400" dirty="0"/>
                  <a:t>Within the SMEFT, to consistently include the corrections to observables at</a:t>
                </a:r>
                <a14:m>
                  <m:oMath xmlns:m="http://schemas.openxmlformats.org/officeDocument/2006/math">
                    <m:r>
                      <a:rPr lang="en-US" sz="2400" b="0" i="0" smtClean="0">
                        <a:latin typeface="Cambria Math" panose="02040503050406030204" pitchFamily="18" charset="0"/>
                      </a:rPr>
                      <m:t> </m:t>
                    </m:r>
                    <m:r>
                      <a:rPr lang="en-US" sz="2400" i="1">
                        <a:latin typeface="Cambria Math" panose="02040503050406030204" pitchFamily="18" charset="0"/>
                      </a:rPr>
                      <m:t>𝒪</m:t>
                    </m:r>
                    <m:r>
                      <a:rPr lang="en-US" sz="2400" i="1">
                        <a:latin typeface="Cambria Math" panose="02040503050406030204" pitchFamily="18" charset="0"/>
                      </a:rPr>
                      <m:t>(</m:t>
                    </m:r>
                    <m:sSup>
                      <m:sSupPr>
                        <m:ctrlPr>
                          <a:rPr lang="en-US" sz="2400" i="1">
                            <a:latin typeface="Cambria Math" panose="02040503050406030204" pitchFamily="18" charset="0"/>
                          </a:rPr>
                        </m:ctrlPr>
                      </m:sSupPr>
                      <m:e>
                        <m:r>
                          <m:rPr>
                            <m:sty m:val="p"/>
                          </m:rPr>
                          <a:rPr lang="en-US" sz="2400">
                            <a:latin typeface="Cambria Math" panose="02040503050406030204" pitchFamily="18" charset="0"/>
                          </a:rPr>
                          <m:t>Λ</m:t>
                        </m:r>
                      </m:e>
                      <m:sup>
                        <m:r>
                          <a:rPr lang="en-US" sz="2400" i="1">
                            <a:latin typeface="Cambria Math" panose="02040503050406030204" pitchFamily="18" charset="0"/>
                          </a:rPr>
                          <m:t>−4</m:t>
                        </m:r>
                      </m:sup>
                    </m:sSup>
                    <m:r>
                      <a:rPr lang="en-US" sz="2400" i="1">
                        <a:latin typeface="Cambria Math" panose="02040503050406030204" pitchFamily="18" charset="0"/>
                      </a:rPr>
                      <m:t>)</m:t>
                    </m:r>
                  </m:oMath>
                </a14:m>
                <a:r>
                  <a:rPr lang="en-US" sz="2400" dirty="0"/>
                  <a:t> requires</a:t>
                </a:r>
              </a:p>
            </p:txBody>
          </p:sp>
        </mc:Choice>
        <mc:Fallback xmlns="">
          <p:sp>
            <p:nvSpPr>
              <p:cNvPr id="3" name="Content Placeholder 2">
                <a:extLst>
                  <a:ext uri="{FF2B5EF4-FFF2-40B4-BE49-F238E27FC236}">
                    <a16:creationId xmlns:a16="http://schemas.microsoft.com/office/drawing/2014/main" id="{BE745CDF-DA12-5DF7-552A-072FBF0F1602}"/>
                  </a:ext>
                </a:extLst>
              </p:cNvPr>
              <p:cNvSpPr>
                <a:spLocks noGrp="1" noRot="1" noChangeAspect="1" noMove="1" noResize="1" noEditPoints="1" noAdjustHandles="1" noChangeArrowheads="1" noChangeShapeType="1" noTextEdit="1"/>
              </p:cNvSpPr>
              <p:nvPr>
                <p:ph idx="1"/>
              </p:nvPr>
            </p:nvSpPr>
            <p:spPr>
              <a:xfrm>
                <a:off x="838200" y="1825625"/>
                <a:ext cx="10515600" cy="938596"/>
              </a:xfrm>
              <a:blipFill>
                <a:blip r:embed="rId8"/>
                <a:stretch>
                  <a:fillRect l="-812" t="-8442"/>
                </a:stretch>
              </a:blipFill>
            </p:spPr>
            <p:txBody>
              <a:bodyPr/>
              <a:lstStyle/>
              <a:p>
                <a:r>
                  <a:rPr lang="en-US">
                    <a:noFill/>
                  </a:rPr>
                  <a:t> </a:t>
                </a:r>
              </a:p>
            </p:txBody>
          </p:sp>
        </mc:Fallback>
      </mc:AlternateContent>
      <p:pic>
        <p:nvPicPr>
          <p:cNvPr id="4" name="Picture 3" descr="\documentclass{article}&#10;\usepackage{amsmath,amssymb}&#10;\pagestyle{empty}&#10;\begin{document}&#10;&#10;\begin{equation*}&#10;  | M_{\rm SM}|^2 + {\cal M}_{\rm SM}^\star {\cal M}^{(6)}  + | {\cal&#10;    M}^{(6)}|^2 + {\cal M}_{\rm SM}^\star {\cal M}^{(6,2)}+ {\cal M}_{\rm SM}^\star {\cal M}^{(8)}&#10;  \;  &#10;\end{equation*}&#10;&#10;&#10;\end{document}" title="IguanaTex Picture Display">
            <a:extLst>
              <a:ext uri="{FF2B5EF4-FFF2-40B4-BE49-F238E27FC236}">
                <a16:creationId xmlns:a16="http://schemas.microsoft.com/office/drawing/2014/main" id="{B5A72F41-A551-A2AC-3E64-E8D0751DC7E2}"/>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1830913" y="2844798"/>
            <a:ext cx="8445219" cy="392388"/>
          </a:xfrm>
          <a:prstGeom prst="rect">
            <a:avLst/>
          </a:prstGeom>
        </p:spPr>
      </p:pic>
      <p:cxnSp>
        <p:nvCxnSpPr>
          <p:cNvPr id="6" name="Straight Connector 5">
            <a:extLst>
              <a:ext uri="{FF2B5EF4-FFF2-40B4-BE49-F238E27FC236}">
                <a16:creationId xmlns:a16="http://schemas.microsoft.com/office/drawing/2014/main" id="{8F3A556E-3504-F13E-CFFB-EAE8C94DDDC6}"/>
              </a:ext>
            </a:extLst>
          </p:cNvPr>
          <p:cNvCxnSpPr>
            <a:cxnSpLocks/>
          </p:cNvCxnSpPr>
          <p:nvPr/>
        </p:nvCxnSpPr>
        <p:spPr>
          <a:xfrm>
            <a:off x="6348247" y="3720662"/>
            <a:ext cx="0" cy="3137338"/>
          </a:xfrm>
          <a:prstGeom prst="line">
            <a:avLst/>
          </a:prstGeom>
        </p:spPr>
        <p:style>
          <a:lnRef idx="2">
            <a:schemeClr val="accent1"/>
          </a:lnRef>
          <a:fillRef idx="0">
            <a:schemeClr val="accent1"/>
          </a:fillRef>
          <a:effectRef idx="1">
            <a:schemeClr val="accent1"/>
          </a:effectRef>
          <a:fontRef idx="minor">
            <a:schemeClr val="tx1"/>
          </a:fontRef>
        </p:style>
      </p:cxnSp>
      <p:pic>
        <p:nvPicPr>
          <p:cNvPr id="12" name="Picture 11" descr="\documentclass{article}&#10;\usepackage{amsmath}&#10;\usepackage{feynmp-auto}&#10;\pagestyle{empty}&#10;\begin{document}&#10;&#10;\begin{fmffile}{drellyan}&#10;\begin{fmfgraph*}(150,100)&#10;    \fmfleft{i1,i2}&#10;    \fmfright{o1,o2}&#10;    &#10;    % Incoming quark and antiquark&#10;    \fmf{fermion}{i1,v1}&#10;    \fmf{fermion}{v1,i2}&#10;    &#10;    % Intermediate boson&#10;    \fmf{photon}{v1,v2}&#10;    &#10;    % Outgoing leptons&#10;    \fmf{fermion}{v2,o1}&#10;    \fmf{fermion}{o2,v2}&#10;     \fmfv{decor.shape=circle,decor.filled=full,&#10;          decor.size=8,foreground=(1,,0,,0)}{v1} &#10;           \fmfv{decor.shape=circle,decor.filled=full,&#10;          decor.size=8,foreground=(1,,0,,0)}{v2} &#10;&#10;   &#10;\end{fmfgraph*}&#10;\end{fmffile}&#10;&#10;\end{document}" title="IguanaTex Picture Display">
            <a:extLst>
              <a:ext uri="{FF2B5EF4-FFF2-40B4-BE49-F238E27FC236}">
                <a16:creationId xmlns:a16="http://schemas.microsoft.com/office/drawing/2014/main" id="{4FB8A87F-490A-0127-FA89-85A94275B79D}"/>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2624084" y="4319752"/>
            <a:ext cx="2963353" cy="1828799"/>
          </a:xfrm>
          <a:prstGeom prst="rect">
            <a:avLst/>
          </a:prstGeom>
        </p:spPr>
      </p:pic>
      <p:pic>
        <p:nvPicPr>
          <p:cNvPr id="14" name="Picture 13" descr="\documentclass{article}&#10;\usepackage{amsmath}&#10;\usepackage{feynmp-auto}&#10;\pagestyle{empty}&#10;\begin{document}&#10;&#10;\begin{fmffile}{drellyan}&#10;\begin{fmfgraph*}(150,100)&#10;    \fmfleft{i1,i2}&#10;    \fmfright{o1,o2}&#10;    &#10;    % Incoming quark and antiquark&#10;    \fmf{fermion}{i1,v1}&#10;    \fmf{fermion}{v1,i2}&#10;    &#10;    % Intermediate boson&#10;    \fmf{photon}{v1,v2}&#10;    &#10;    % Outgoing leptons&#10;    \fmf{fermion}{v2,o1}&#10;    \fmf{fermion}{o2,v2}&#10;       \fmfv{decor.shape=circle,decor.filled=full,&#10;          decor.size=8,foreground=(0,,0,,1)}{v2} &#10;&#10;\end{fmfgraph*}&#10;\end{fmffile}&#10;&#10;\end{document}" title="IguanaTex Picture Display">
            <a:extLst>
              <a:ext uri="{FF2B5EF4-FFF2-40B4-BE49-F238E27FC236}">
                <a16:creationId xmlns:a16="http://schemas.microsoft.com/office/drawing/2014/main" id="{53318959-7BF7-D124-F95C-2EC84042D18B}"/>
              </a:ext>
            </a:extLst>
          </p:cNvPr>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8488853" y="4225158"/>
            <a:ext cx="3134232" cy="1870841"/>
          </a:xfrm>
          <a:prstGeom prst="rect">
            <a:avLst/>
          </a:prstGeom>
        </p:spPr>
      </p:pic>
      <p:pic>
        <p:nvPicPr>
          <p:cNvPr id="16" name="Picture 15" descr="\documentclass{article}&#10;\usepackage{amsmath}&#10;\pagestyle{empty}&#10;\begin{document}&#10;&#10;${\cal M}^{(6,2)}$&#10;&#10;\end{document}" title="IguanaTex Picture Display">
            <a:extLst>
              <a:ext uri="{FF2B5EF4-FFF2-40B4-BE49-F238E27FC236}">
                <a16:creationId xmlns:a16="http://schemas.microsoft.com/office/drawing/2014/main" id="{72C82042-8407-9013-F73B-2E0BCDEF3C75}"/>
              </a:ext>
            </a:extLst>
          </p:cNvPr>
          <p:cNvPicPr>
            <a:picLocks noChangeAspect="1"/>
          </p:cNvPicPr>
          <p:nvPr>
            <p:custDataLst>
              <p:tags r:id="rId4"/>
            </p:custDataLst>
          </p:nvPr>
        </p:nvPicPr>
        <p:blipFill>
          <a:blip r:embed="rId12">
            <a:extLst>
              <a:ext uri="{28A0092B-C50C-407E-A947-70E740481C1C}">
                <a14:useLocalDpi xmlns:a14="http://schemas.microsoft.com/office/drawing/2010/main" val="0"/>
              </a:ext>
            </a:extLst>
          </a:blip>
          <a:stretch>
            <a:fillRect/>
          </a:stretch>
        </p:blipFill>
        <p:spPr>
          <a:xfrm>
            <a:off x="322318" y="4855778"/>
            <a:ext cx="1271127" cy="433907"/>
          </a:xfrm>
          <a:prstGeom prst="rect">
            <a:avLst/>
          </a:prstGeom>
        </p:spPr>
      </p:pic>
      <p:pic>
        <p:nvPicPr>
          <p:cNvPr id="18" name="Picture 17" descr="\documentclass{article}&#10;\usepackage{amsmath}&#10;\pagestyle{empty}&#10;\begin{document}&#10;&#10;${\cal M}^{(8)}$&#10;&#10;\end{document}" title="IguanaTex Picture Display">
            <a:extLst>
              <a:ext uri="{FF2B5EF4-FFF2-40B4-BE49-F238E27FC236}">
                <a16:creationId xmlns:a16="http://schemas.microsoft.com/office/drawing/2014/main" id="{31A3635C-AD2B-D12D-A045-7A50BD54C0F4}"/>
              </a:ext>
            </a:extLst>
          </p:cNvPr>
          <p:cNvPicPr>
            <a:picLocks noChangeAspect="1"/>
          </p:cNvPicPr>
          <p:nvPr>
            <p:custDataLst>
              <p:tags r:id="rId5"/>
            </p:custDataLst>
          </p:nvPr>
        </p:nvPicPr>
        <p:blipFill>
          <a:blip r:embed="rId13">
            <a:extLst>
              <a:ext uri="{28A0092B-C50C-407E-A947-70E740481C1C}">
                <a14:useLocalDpi xmlns:a14="http://schemas.microsoft.com/office/drawing/2010/main" val="0"/>
              </a:ext>
            </a:extLst>
          </a:blip>
          <a:stretch>
            <a:fillRect/>
          </a:stretch>
        </p:blipFill>
        <p:spPr>
          <a:xfrm>
            <a:off x="7023023" y="4778702"/>
            <a:ext cx="932257" cy="465961"/>
          </a:xfrm>
          <a:prstGeom prst="rect">
            <a:avLst/>
          </a:prstGeom>
        </p:spPr>
      </p:pic>
      <p:cxnSp>
        <p:nvCxnSpPr>
          <p:cNvPr id="20" name="Straight Connector 19">
            <a:extLst>
              <a:ext uri="{FF2B5EF4-FFF2-40B4-BE49-F238E27FC236}">
                <a16:creationId xmlns:a16="http://schemas.microsoft.com/office/drawing/2014/main" id="{075B5EC6-C757-B5DB-C47F-13D44D879045}"/>
              </a:ext>
            </a:extLst>
          </p:cNvPr>
          <p:cNvCxnSpPr/>
          <p:nvPr/>
        </p:nvCxnSpPr>
        <p:spPr>
          <a:xfrm flipH="1">
            <a:off x="0" y="3720663"/>
            <a:ext cx="632722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74F86EBE-329B-541A-85AB-96351FAAC44A}"/>
              </a:ext>
            </a:extLst>
          </p:cNvPr>
          <p:cNvCxnSpPr>
            <a:cxnSpLocks/>
          </p:cNvCxnSpPr>
          <p:nvPr/>
        </p:nvCxnSpPr>
        <p:spPr>
          <a:xfrm flipH="1">
            <a:off x="6248401" y="3725917"/>
            <a:ext cx="5943599" cy="0"/>
          </a:xfrm>
          <a:prstGeom prst="line">
            <a:avLst/>
          </a:prstGeom>
        </p:spPr>
        <p:style>
          <a:lnRef idx="2">
            <a:schemeClr val="accent1"/>
          </a:lnRef>
          <a:fillRef idx="0">
            <a:schemeClr val="accent1"/>
          </a:fillRef>
          <a:effectRef idx="1">
            <a:schemeClr val="accent1"/>
          </a:effectRef>
          <a:fontRef idx="minor">
            <a:schemeClr val="tx1"/>
          </a:fontRef>
        </p:style>
      </p:cxnSp>
      <p:sp>
        <p:nvSpPr>
          <p:cNvPr id="33" name="Slide Number Placeholder 32">
            <a:extLst>
              <a:ext uri="{FF2B5EF4-FFF2-40B4-BE49-F238E27FC236}">
                <a16:creationId xmlns:a16="http://schemas.microsoft.com/office/drawing/2014/main" id="{93CA5FD6-0533-575B-946C-937CE370981A}"/>
              </a:ext>
            </a:extLst>
          </p:cNvPr>
          <p:cNvSpPr>
            <a:spLocks noGrp="1"/>
          </p:cNvSpPr>
          <p:nvPr>
            <p:ph type="sldNum" sz="quarter" idx="12"/>
          </p:nvPr>
        </p:nvSpPr>
        <p:spPr/>
        <p:txBody>
          <a:bodyPr/>
          <a:lstStyle/>
          <a:p>
            <a:fld id="{C719ED03-60E5-4696-816F-FE0E92702F16}" type="slidenum">
              <a:rPr lang="en-US" smtClean="0"/>
              <a:t>4</a:t>
            </a:fld>
            <a:endParaRPr lang="en-US"/>
          </a:p>
        </p:txBody>
      </p:sp>
      <p:sp>
        <p:nvSpPr>
          <p:cNvPr id="34" name="TextBox 33">
            <a:extLst>
              <a:ext uri="{FF2B5EF4-FFF2-40B4-BE49-F238E27FC236}">
                <a16:creationId xmlns:a16="http://schemas.microsoft.com/office/drawing/2014/main" id="{4B2700BA-38B8-7E31-E108-03312A973808}"/>
              </a:ext>
            </a:extLst>
          </p:cNvPr>
          <p:cNvSpPr txBox="1"/>
          <p:nvPr/>
        </p:nvSpPr>
        <p:spPr>
          <a:xfrm>
            <a:off x="438912" y="6199632"/>
            <a:ext cx="3191256" cy="369332"/>
          </a:xfrm>
          <a:prstGeom prst="rect">
            <a:avLst/>
          </a:prstGeom>
          <a:noFill/>
        </p:spPr>
        <p:txBody>
          <a:bodyPr wrap="square" rtlCol="0">
            <a:spAutoFit/>
          </a:bodyPr>
          <a:lstStyle/>
          <a:p>
            <a:r>
              <a:rPr lang="en-US" dirty="0"/>
              <a:t>     insertion of dim-6 operator</a:t>
            </a:r>
          </a:p>
        </p:txBody>
      </p:sp>
      <p:sp>
        <p:nvSpPr>
          <p:cNvPr id="35" name="Oval 34">
            <a:extLst>
              <a:ext uri="{FF2B5EF4-FFF2-40B4-BE49-F238E27FC236}">
                <a16:creationId xmlns:a16="http://schemas.microsoft.com/office/drawing/2014/main" id="{A7EF70DE-CD9A-F332-B01B-7343329C0365}"/>
              </a:ext>
            </a:extLst>
          </p:cNvPr>
          <p:cNvSpPr/>
          <p:nvPr/>
        </p:nvSpPr>
        <p:spPr>
          <a:xfrm>
            <a:off x="548640" y="6309360"/>
            <a:ext cx="146304" cy="155448"/>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BC55F749-374E-322C-173F-8D2E5220FD85}"/>
              </a:ext>
            </a:extLst>
          </p:cNvPr>
          <p:cNvSpPr/>
          <p:nvPr/>
        </p:nvSpPr>
        <p:spPr>
          <a:xfrm>
            <a:off x="7513320" y="6327648"/>
            <a:ext cx="185928" cy="161544"/>
          </a:xfrm>
          <a:prstGeom prst="ellipse">
            <a:avLst/>
          </a:prstGeom>
          <a:solidFill>
            <a:srgbClr val="222E9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D0B440AA-158B-3AC2-FAB0-8EC592495FCC}"/>
              </a:ext>
            </a:extLst>
          </p:cNvPr>
          <p:cNvSpPr txBox="1"/>
          <p:nvPr/>
        </p:nvSpPr>
        <p:spPr>
          <a:xfrm>
            <a:off x="7342632" y="6229957"/>
            <a:ext cx="3172968" cy="369332"/>
          </a:xfrm>
          <a:prstGeom prst="rect">
            <a:avLst/>
          </a:prstGeom>
          <a:noFill/>
        </p:spPr>
        <p:txBody>
          <a:bodyPr wrap="square" rtlCol="0">
            <a:spAutoFit/>
          </a:bodyPr>
          <a:lstStyle/>
          <a:p>
            <a:r>
              <a:rPr lang="en-US" dirty="0"/>
              <a:t>        insertion of dim-8 operator</a:t>
            </a:r>
          </a:p>
        </p:txBody>
      </p:sp>
    </p:spTree>
    <p:extLst>
      <p:ext uri="{BB962C8B-B14F-4D97-AF65-F5344CB8AC3E}">
        <p14:creationId xmlns:p14="http://schemas.microsoft.com/office/powerpoint/2010/main" val="2923936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D4CB5-6CE1-A682-D103-871273A287DA}"/>
              </a:ext>
            </a:extLst>
          </p:cNvPr>
          <p:cNvSpPr>
            <a:spLocks noGrp="1"/>
          </p:cNvSpPr>
          <p:nvPr>
            <p:ph type="title"/>
          </p:nvPr>
        </p:nvSpPr>
        <p:spPr>
          <a:xfrm>
            <a:off x="819807" y="365125"/>
            <a:ext cx="5202621" cy="1325563"/>
          </a:xfrm>
        </p:spPr>
        <p:txBody>
          <a:bodyPr/>
          <a:lstStyle/>
          <a:p>
            <a:endParaRPr lang="en-US" dirty="0"/>
          </a:p>
        </p:txBody>
      </p:sp>
      <p:sp>
        <p:nvSpPr>
          <p:cNvPr id="3" name="Content Placeholder 2">
            <a:extLst>
              <a:ext uri="{FF2B5EF4-FFF2-40B4-BE49-F238E27FC236}">
                <a16:creationId xmlns:a16="http://schemas.microsoft.com/office/drawing/2014/main" id="{9A524199-B919-9899-4306-65302D70F2CB}"/>
              </a:ext>
            </a:extLst>
          </p:cNvPr>
          <p:cNvSpPr>
            <a:spLocks noGrp="1"/>
          </p:cNvSpPr>
          <p:nvPr>
            <p:ph sz="half" idx="1"/>
          </p:nvPr>
        </p:nvSpPr>
        <p:spPr/>
        <p:txBody>
          <a:bodyPr/>
          <a:lstStyle/>
          <a:p>
            <a:endParaRPr lang="en-US"/>
          </a:p>
        </p:txBody>
      </p:sp>
      <p:sp>
        <p:nvSpPr>
          <p:cNvPr id="5" name="Rectangle 4">
            <a:extLst>
              <a:ext uri="{FF2B5EF4-FFF2-40B4-BE49-F238E27FC236}">
                <a16:creationId xmlns:a16="http://schemas.microsoft.com/office/drawing/2014/main" id="{77E7D84C-23D5-D2A4-6CF6-EFA779818861}"/>
              </a:ext>
            </a:extLst>
          </p:cNvPr>
          <p:cNvSpPr/>
          <p:nvPr/>
        </p:nvSpPr>
        <p:spPr>
          <a:xfrm>
            <a:off x="0" y="0"/>
            <a:ext cx="6138041" cy="6858000"/>
          </a:xfrm>
          <a:prstGeom prst="rect">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1FD9FFAF-3B2B-0B7C-723F-06DE749932DA}"/>
              </a:ext>
            </a:extLst>
          </p:cNvPr>
          <p:cNvSpPr txBox="1"/>
          <p:nvPr/>
        </p:nvSpPr>
        <p:spPr>
          <a:xfrm>
            <a:off x="314425" y="717248"/>
            <a:ext cx="5612524" cy="769441"/>
          </a:xfrm>
          <a:prstGeom prst="rect">
            <a:avLst/>
          </a:prstGeom>
          <a:noFill/>
        </p:spPr>
        <p:txBody>
          <a:bodyPr wrap="square" rtlCol="0">
            <a:spAutoFit/>
          </a:bodyPr>
          <a:lstStyle/>
          <a:p>
            <a:pPr algn="ctr"/>
            <a:r>
              <a:rPr lang="en-US" sz="4400" dirty="0">
                <a:solidFill>
                  <a:schemeClr val="accent5">
                    <a:lumMod val="50000"/>
                  </a:schemeClr>
                </a:solidFill>
                <a:latin typeface="+mj-lt"/>
              </a:rPr>
              <a:t>Drell Yan</a:t>
            </a:r>
          </a:p>
        </p:txBody>
      </p:sp>
      <p:sp>
        <p:nvSpPr>
          <p:cNvPr id="8" name="TextBox 7">
            <a:extLst>
              <a:ext uri="{FF2B5EF4-FFF2-40B4-BE49-F238E27FC236}">
                <a16:creationId xmlns:a16="http://schemas.microsoft.com/office/drawing/2014/main" id="{D3F7412E-2C0F-580B-B494-A48FA8338A25}"/>
              </a:ext>
            </a:extLst>
          </p:cNvPr>
          <p:cNvSpPr txBox="1"/>
          <p:nvPr/>
        </p:nvSpPr>
        <p:spPr>
          <a:xfrm>
            <a:off x="6463863" y="683172"/>
            <a:ext cx="5444357" cy="769441"/>
          </a:xfrm>
          <a:prstGeom prst="rect">
            <a:avLst/>
          </a:prstGeom>
          <a:noFill/>
        </p:spPr>
        <p:txBody>
          <a:bodyPr wrap="square" rtlCol="0">
            <a:spAutoFit/>
          </a:bodyPr>
          <a:lstStyle/>
          <a:p>
            <a:r>
              <a:rPr lang="en-US" sz="4400" dirty="0">
                <a:solidFill>
                  <a:schemeClr val="accent5">
                    <a:lumMod val="50000"/>
                  </a:schemeClr>
                </a:solidFill>
                <a:latin typeface="+mj-lt"/>
              </a:rPr>
              <a:t>Electroweak Precision</a:t>
            </a:r>
          </a:p>
        </p:txBody>
      </p:sp>
      <p:pic>
        <p:nvPicPr>
          <p:cNvPr id="39" name="Picture 38" descr="\documentclass{article}&#10;\usepackage{amsmath}&#10;\usepackage{feynmp-auto}&#10;\pagestyle{empty}&#10;\begin{document}&#10;\begin{fmffile}{complex-a}&#10;\begin{fmfgraph*}(100,100)&#10;    \fmfleft{i1}&#10;    \fmfright{o1,o2}&#10;    \fmf{photon,label=$W^{-}$}{i1,w1}&#10;    \fmf{fermion,label=$\nu$}{o1,w1}&#10;    \fmf{fermion,label=$\ell^{-}$}{w1,o2}&#10;\end{fmfgraph*}&#10;\end{fmffile}&#10;&#10;\end{document}" title="IguanaTex Picture Display">
            <a:extLst>
              <a:ext uri="{FF2B5EF4-FFF2-40B4-BE49-F238E27FC236}">
                <a16:creationId xmlns:a16="http://schemas.microsoft.com/office/drawing/2014/main" id="{1C96F688-CCF2-1D2B-076F-5808549F94B8}"/>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6931557" y="4210373"/>
            <a:ext cx="2000469" cy="2000469"/>
          </a:xfrm>
          <a:prstGeom prst="rect">
            <a:avLst/>
          </a:prstGeom>
        </p:spPr>
      </p:pic>
      <p:pic>
        <p:nvPicPr>
          <p:cNvPr id="31" name="Picture 30" descr="\documentclass{article}&#10;\usepackage{amsmath}&#10;\usepackage{feynmp-auto}&#10;\pagestyle{empty}&#10;\begin{document}&#10;&#10;\begin{fmffile}{complex-a}&#10;\begin{fmfgraph*}(100,100)&#10;    \fmfleft{i1}&#10;    \fmfright{o1,o2}&#10;    \fmf{photon,label=$Z$}{i1,w1}&#10;    \fmf{fermion,label=$\bar{f}$}{o1,w1}&#10;    \fmf{fermion,label=$f$}{w1,o2}&#10;\end{fmfgraph*}&#10;\end{fmffile}&#10;&#10;&#10;\end{document}" title="IguanaTex Picture Display">
            <a:extLst>
              <a:ext uri="{FF2B5EF4-FFF2-40B4-BE49-F238E27FC236}">
                <a16:creationId xmlns:a16="http://schemas.microsoft.com/office/drawing/2014/main" id="{F8D89A2F-48F1-9B46-A4EF-20C9D15251B2}"/>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6900909" y="1879732"/>
            <a:ext cx="1926895" cy="1926895"/>
          </a:xfrm>
          <a:prstGeom prst="rect">
            <a:avLst/>
          </a:prstGeom>
        </p:spPr>
      </p:pic>
      <p:sp>
        <p:nvSpPr>
          <p:cNvPr id="24" name="TextBox 23">
            <a:extLst>
              <a:ext uri="{FF2B5EF4-FFF2-40B4-BE49-F238E27FC236}">
                <a16:creationId xmlns:a16="http://schemas.microsoft.com/office/drawing/2014/main" id="{28DD61F5-DDDD-6487-E764-580BC0D5AEB5}"/>
              </a:ext>
            </a:extLst>
          </p:cNvPr>
          <p:cNvSpPr txBox="1"/>
          <p:nvPr/>
        </p:nvSpPr>
        <p:spPr>
          <a:xfrm>
            <a:off x="9267468" y="2283620"/>
            <a:ext cx="2543504" cy="830997"/>
          </a:xfrm>
          <a:prstGeom prst="rect">
            <a:avLst/>
          </a:prstGeom>
          <a:noFill/>
        </p:spPr>
        <p:txBody>
          <a:bodyPr wrap="square" rtlCol="0">
            <a:spAutoFit/>
          </a:bodyPr>
          <a:lstStyle/>
          <a:p>
            <a:r>
              <a:rPr lang="en-US" sz="2400" dirty="0"/>
              <a:t>Z-pole observables</a:t>
            </a:r>
          </a:p>
        </p:txBody>
      </p:sp>
      <p:sp>
        <p:nvSpPr>
          <p:cNvPr id="27" name="TextBox 26">
            <a:extLst>
              <a:ext uri="{FF2B5EF4-FFF2-40B4-BE49-F238E27FC236}">
                <a16:creationId xmlns:a16="http://schemas.microsoft.com/office/drawing/2014/main" id="{AF17143F-3642-7B08-F592-970F6E1D7381}"/>
              </a:ext>
            </a:extLst>
          </p:cNvPr>
          <p:cNvSpPr txBox="1"/>
          <p:nvPr/>
        </p:nvSpPr>
        <p:spPr>
          <a:xfrm>
            <a:off x="9348067" y="4734136"/>
            <a:ext cx="2543504" cy="830997"/>
          </a:xfrm>
          <a:prstGeom prst="rect">
            <a:avLst/>
          </a:prstGeom>
          <a:noFill/>
        </p:spPr>
        <p:txBody>
          <a:bodyPr wrap="square" rtlCol="0">
            <a:spAutoFit/>
          </a:bodyPr>
          <a:lstStyle/>
          <a:p>
            <a:r>
              <a:rPr lang="en-US" sz="2400" dirty="0"/>
              <a:t>W-pole observables</a:t>
            </a:r>
          </a:p>
        </p:txBody>
      </p:sp>
      <p:sp>
        <p:nvSpPr>
          <p:cNvPr id="40" name="Slide Number Placeholder 39">
            <a:extLst>
              <a:ext uri="{FF2B5EF4-FFF2-40B4-BE49-F238E27FC236}">
                <a16:creationId xmlns:a16="http://schemas.microsoft.com/office/drawing/2014/main" id="{896DC0DD-FDE3-3D17-A1BE-747B3DFE8ACE}"/>
              </a:ext>
            </a:extLst>
          </p:cNvPr>
          <p:cNvSpPr>
            <a:spLocks noGrp="1"/>
          </p:cNvSpPr>
          <p:nvPr>
            <p:ph type="sldNum" sz="quarter" idx="12"/>
          </p:nvPr>
        </p:nvSpPr>
        <p:spPr/>
        <p:txBody>
          <a:bodyPr/>
          <a:lstStyle/>
          <a:p>
            <a:fld id="{C719ED03-60E5-4696-816F-FE0E92702F16}" type="slidenum">
              <a:rPr lang="en-US" smtClean="0"/>
              <a:t>5</a:t>
            </a:fld>
            <a:endParaRPr lang="en-US"/>
          </a:p>
        </p:txBody>
      </p:sp>
      <p:pic>
        <p:nvPicPr>
          <p:cNvPr id="41" name="Picture 40" descr="\documentclass{article}&#10;\usepackage{feynmp-auto}&#10;\usepackage{graphicx}&#10;\usepackage{amsmath}&#10;\pagestyle{empty}&#10;\begin{document}&#10;\begin{figure}[h!]&#10;\centering&#10;\begin{fmffile}{drellyan}&#10;\begin{fmfgraph*}(150,100)&#10;    % Incoming quark and antiquark&#10;    \fmfleft{i1,i2}&#10;    \fmfright{o1,o2}&#10;    % Internal photon/Z&#10;    \fmf{fermion}{i1,v1}&#10;    \fmf{fermion}{v1,i2}&#10;    \fmf{photon,label=$\gamma^*/Z$}{v1,v2}&#10;    \fmf{fermion}{o1,v2}&#10;    \fmf{fermion}{v2,o2}&#10;    % Labels&#10;    \fmflabel{$q$}{i1}&#10;    \fmflabel{$\bar{q}$}{i2}&#10;    \fmflabel{$\ell^-$}{o1}&#10;    \fmflabel{$\ell^+$}{o2}&#10;\end{fmfgraph*}&#10;\end{fmffile}&#10;\end{figure}&#10;\end{document}&#10;" title="IguanaTex Picture Display">
            <a:extLst>
              <a:ext uri="{FF2B5EF4-FFF2-40B4-BE49-F238E27FC236}">
                <a16:creationId xmlns:a16="http://schemas.microsoft.com/office/drawing/2014/main" id="{84E04CDA-4B12-DBBE-94E6-39D9510A6D90}"/>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569957" y="1792012"/>
            <a:ext cx="2375373" cy="1951606"/>
          </a:xfrm>
          <a:prstGeom prst="rect">
            <a:avLst/>
          </a:prstGeom>
        </p:spPr>
      </p:pic>
      <p:pic>
        <p:nvPicPr>
          <p:cNvPr id="42" name="Picture 41" descr="\documentclass{article}&#10;\usepackage{feynmp-auto}&#10;\usepackage{graphicx}&#10;\usepackage{amsmath}&#10;\pagestyle{empty}&#10;\begin{document}&#10;&#10;\begin{figure}[h!]&#10;\centering&#10;\begin{fmffile}{cc_drellyan}&#10;\begin{fmfgraph*}(150,100)&#10;    % Incoming quark and antiquark&#10;    \fmfleft{i1,i2}&#10;    \fmfright{o1,o2}&#10;&#10;    % Internal W boson&#10;    \fmf{fermion}{i1,v1}&#10;    \fmf{fermion}{v1,i2}&#10;    \fmf{boson,label=$W^+$}{v1,v2}&#10;    \fmf{fermion}{v2,o1}&#10;    \fmf{fermion}{o2,v2}&#10;&#10;    % Labels&#10;    \fmflabel{$u$}{i1}&#10;    \fmflabel{$\bar{d}$}{i2}&#10;    \fmflabel{$\nu_\ell$}{o1}&#10;    \fmflabel{$\ell^+$}{o2}&#10;\end{fmfgraph*}&#10;\end{fmffile}&#10;\end{figure}&#10;\end{document}&#10;" title="IguanaTex Picture Display">
            <a:extLst>
              <a:ext uri="{FF2B5EF4-FFF2-40B4-BE49-F238E27FC236}">
                <a16:creationId xmlns:a16="http://schemas.microsoft.com/office/drawing/2014/main" id="{A3071E22-EDB1-E186-7FB5-B53DD1C3DD29}"/>
              </a:ext>
            </a:extLst>
          </p:cNvPr>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569956" y="4405546"/>
            <a:ext cx="2375373" cy="1925952"/>
          </a:xfrm>
          <a:prstGeom prst="rect">
            <a:avLst/>
          </a:prstGeom>
        </p:spPr>
      </p:pic>
      <p:sp>
        <p:nvSpPr>
          <p:cNvPr id="45" name="TextBox 44">
            <a:extLst>
              <a:ext uri="{FF2B5EF4-FFF2-40B4-BE49-F238E27FC236}">
                <a16:creationId xmlns:a16="http://schemas.microsoft.com/office/drawing/2014/main" id="{07525593-E7BB-633E-6132-676C2168EE46}"/>
              </a:ext>
            </a:extLst>
          </p:cNvPr>
          <p:cNvSpPr txBox="1"/>
          <p:nvPr/>
        </p:nvSpPr>
        <p:spPr>
          <a:xfrm>
            <a:off x="3278950" y="2474522"/>
            <a:ext cx="2543504" cy="461665"/>
          </a:xfrm>
          <a:prstGeom prst="rect">
            <a:avLst/>
          </a:prstGeom>
          <a:noFill/>
        </p:spPr>
        <p:txBody>
          <a:bodyPr wrap="square" rtlCol="0">
            <a:spAutoFit/>
          </a:bodyPr>
          <a:lstStyle/>
          <a:p>
            <a:r>
              <a:rPr lang="en-US" sz="2400" dirty="0"/>
              <a:t>Neutral-Current</a:t>
            </a:r>
          </a:p>
        </p:txBody>
      </p:sp>
      <p:sp>
        <p:nvSpPr>
          <p:cNvPr id="46" name="TextBox 45">
            <a:extLst>
              <a:ext uri="{FF2B5EF4-FFF2-40B4-BE49-F238E27FC236}">
                <a16:creationId xmlns:a16="http://schemas.microsoft.com/office/drawing/2014/main" id="{33EF98A1-8620-E613-779B-AC3940C1721B}"/>
              </a:ext>
            </a:extLst>
          </p:cNvPr>
          <p:cNvSpPr txBox="1"/>
          <p:nvPr/>
        </p:nvSpPr>
        <p:spPr>
          <a:xfrm>
            <a:off x="3161843" y="5129490"/>
            <a:ext cx="2543504" cy="461665"/>
          </a:xfrm>
          <a:prstGeom prst="rect">
            <a:avLst/>
          </a:prstGeom>
          <a:noFill/>
        </p:spPr>
        <p:txBody>
          <a:bodyPr wrap="square" rtlCol="0">
            <a:spAutoFit/>
          </a:bodyPr>
          <a:lstStyle/>
          <a:p>
            <a:r>
              <a:rPr lang="en-US" sz="2400" dirty="0"/>
              <a:t>Charged-Current</a:t>
            </a:r>
          </a:p>
        </p:txBody>
      </p:sp>
    </p:spTree>
    <p:extLst>
      <p:ext uri="{BB962C8B-B14F-4D97-AF65-F5344CB8AC3E}">
        <p14:creationId xmlns:p14="http://schemas.microsoft.com/office/powerpoint/2010/main" val="2535028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BF20F-27B1-26B8-5452-A72731CB1F3B}"/>
              </a:ext>
            </a:extLst>
          </p:cNvPr>
          <p:cNvSpPr>
            <a:spLocks noGrp="1"/>
          </p:cNvSpPr>
          <p:nvPr>
            <p:ph type="title"/>
          </p:nvPr>
        </p:nvSpPr>
        <p:spPr/>
        <p:txBody>
          <a:bodyPr/>
          <a:lstStyle/>
          <a:p>
            <a:r>
              <a:rPr lang="en-US" dirty="0">
                <a:solidFill>
                  <a:schemeClr val="accent5">
                    <a:lumMod val="50000"/>
                  </a:schemeClr>
                </a:solidFill>
              </a:rPr>
              <a:t>Relevant dimension-six operators</a:t>
            </a:r>
          </a:p>
        </p:txBody>
      </p:sp>
      <p:pic>
        <p:nvPicPr>
          <p:cNvPr id="8" name="Picture 7" descr="\documentclass{article}&#10;\usepackage{amsmath,amssymb}&#10;\pagestyle{empty}&#10;\newcommand {\qbw}     {{Q}_{BW}}&#10;\newcommand {\qpone}   {{Q}_{\Phi,1}}&#10;\newcommand {\qww}     {{Q}_{WW}}&#10;\newcommand {\qbb}     {{Q}_{BB}}&#10;\begin{document}&#10;&#10;\begin{table}&#10;\begin{tabular}{|l||l|l||l||l|l|}&#10;  \hline&#10;  \multicolumn{2}{|c|}{{Bosonic Basis}} &amp;&#10; \text{Coefficient} &amp;&#10; \multicolumn{2}{|c|}{{Rotated Basis}}&amp;&#10;\text{Coefficient} &#10; \\\hline&#10;$\qpone$&#10;&amp; $(D_\mu H^\dagger H)(H^\dagger D^\mu H)$&#10;&amp; $b_{\Phi,1}$&#10;&amp;$\qpone$&amp;  $(D_\mu H^\dagger H)(H^\dagger D^\mu H)$ &amp;&#10;$c_{\Phi,1}$\\&#10;$\qww$&#10;&amp; $H^{\dagger} {W^I}_{\mu \nu} {W}^{I,\mu \nu} H$ &amp;&#10;$b_{WW}$&#10;&amp;$\qww$ &amp;$H^{\dagger} {W^I}_{\mu \nu} {W}^{I,\mu \nu} H$ &amp;&#10;$c_{WW}$\\ &#10;$\qbb$ &amp; $H^{\dagger} {B}_{\mu \nu} {B}^{\mu \nu} H$&#10;&amp; $b_{BB}$&#10;&amp;$\qbb$ &amp;  $H^{\dagger} {B}_{\mu \nu} {B}^{\mu \nu} H$&#10;&amp;$c_{BB}$\\&#10;$\qbw$&#10;&amp;  $H^\dagger {B}_{\mu\nu}\tau^I {W}^{I, \mu\nu} H$ &amp;&#10;$b_{BW}$&#10;&amp;$\qbw$ &amp;$H^\dagger {B}_{\mu\nu}\tau^I {W}^{I, \mu\nu} H$ &amp;&#10;${c_{BW}}$\\\hline&#10;${\cal R}_{2W}$&amp; $-\frac{1}{2} (D^\nu W_{\mu\nu}^I)^2$ &amp;&#10;$r_{2W}$&#10;&amp;  $Q_{2JW}$ &amp;  $J^I_{W\mu} J^{I\mu}_W$ &amp;&#10;$c_{2JW}$\\&#10;${\cal R}_{2B}$&amp; $-\frac{1}{2} (D^\nu B_{\mu\nu})^2$ &amp; $r_{2B}$ &amp; &#10;$Q_{2JB}$ &amp;  $J_{B\mu} J^\mu_B$ &amp; $c_{2JB}$\\&#10;\hline&#10;\end{tabular}&#10;&#10;\end{table}&#10;&#10;&#10;\end{document}" title="IguanaTex Picture Display">
            <a:extLst>
              <a:ext uri="{FF2B5EF4-FFF2-40B4-BE49-F238E27FC236}">
                <a16:creationId xmlns:a16="http://schemas.microsoft.com/office/drawing/2014/main" id="{87CA679E-A698-9EBE-6E15-5DFCA214EA64}"/>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1600697" y="1310909"/>
            <a:ext cx="9065142" cy="1998171"/>
          </a:xfrm>
          <a:prstGeom prst="rect">
            <a:avLst/>
          </a:prstGeom>
        </p:spPr>
      </p:pic>
      <p:sp>
        <p:nvSpPr>
          <p:cNvPr id="11" name="TextBox 10">
            <a:extLst>
              <a:ext uri="{FF2B5EF4-FFF2-40B4-BE49-F238E27FC236}">
                <a16:creationId xmlns:a16="http://schemas.microsoft.com/office/drawing/2014/main" id="{6CF875ED-926A-1A9B-0484-3529A270C40B}"/>
              </a:ext>
            </a:extLst>
          </p:cNvPr>
          <p:cNvSpPr txBox="1"/>
          <p:nvPr/>
        </p:nvSpPr>
        <p:spPr>
          <a:xfrm>
            <a:off x="1005840" y="4389120"/>
            <a:ext cx="9912096" cy="1938992"/>
          </a:xfrm>
          <a:prstGeom prst="rect">
            <a:avLst/>
          </a:prstGeom>
          <a:noFill/>
        </p:spPr>
        <p:txBody>
          <a:bodyPr wrap="square" rtlCol="0">
            <a:spAutoFit/>
          </a:bodyPr>
          <a:lstStyle/>
          <a:p>
            <a:pPr marL="342900" indent="-342900">
              <a:buFont typeface="Arial" panose="020B0604020202020204" pitchFamily="34" charset="0"/>
              <a:buChar char="•"/>
            </a:pPr>
            <a:r>
              <a:rPr lang="en-US" sz="2400" dirty="0"/>
              <a:t>We identify six independent bosonic operators contributing to the weak boson propagators.</a:t>
            </a:r>
            <a:br>
              <a:rPr lang="en-US" sz="2400" dirty="0"/>
            </a:br>
            <a:endParaRPr lang="en-US" sz="2400" dirty="0"/>
          </a:p>
          <a:p>
            <a:pPr marL="342900" indent="-342900">
              <a:buFont typeface="Arial" panose="020B0604020202020204" pitchFamily="34" charset="0"/>
              <a:buChar char="•"/>
            </a:pPr>
            <a:r>
              <a:rPr lang="en-US" sz="2400" dirty="0"/>
              <a:t>Using classical equations of motion, we trade two bosonic operators for operators involving fermions in the combination of SM currents.</a:t>
            </a:r>
          </a:p>
        </p:txBody>
      </p:sp>
      <p:sp>
        <p:nvSpPr>
          <p:cNvPr id="12" name="Slide Number Placeholder 11">
            <a:extLst>
              <a:ext uri="{FF2B5EF4-FFF2-40B4-BE49-F238E27FC236}">
                <a16:creationId xmlns:a16="http://schemas.microsoft.com/office/drawing/2014/main" id="{3A3C12D4-E423-637C-9835-E80BDB07197E}"/>
              </a:ext>
            </a:extLst>
          </p:cNvPr>
          <p:cNvSpPr>
            <a:spLocks noGrp="1"/>
          </p:cNvSpPr>
          <p:nvPr>
            <p:ph type="sldNum" sz="quarter" idx="12"/>
          </p:nvPr>
        </p:nvSpPr>
        <p:spPr/>
        <p:txBody>
          <a:bodyPr/>
          <a:lstStyle/>
          <a:p>
            <a:fld id="{C719ED03-60E5-4696-816F-FE0E92702F16}" type="slidenum">
              <a:rPr lang="en-US" smtClean="0"/>
              <a:t>6</a:t>
            </a:fld>
            <a:endParaRPr lang="en-US"/>
          </a:p>
        </p:txBody>
      </p:sp>
      <p:pic>
        <p:nvPicPr>
          <p:cNvPr id="17" name="Picture 16" descr="\documentclass{article}&#10;\usepackage{amsmath}&#10;\pagestyle{empty}&#10;\begin{document}&#10;&#10;\begin{equation}&#10;  J_B^\mu = g' \displaystyle\sum_{f \in \{q,l,u,d,e\}} \sum_a Y_f&#10;    \bar{f}_a\gamma^\mu f_a\; , \nonumber \\&#10;\end{equation}&#10;&#10;\end{document}" title="IguanaTex Picture Display">
            <a:extLst>
              <a:ext uri="{FF2B5EF4-FFF2-40B4-BE49-F238E27FC236}">
                <a16:creationId xmlns:a16="http://schemas.microsoft.com/office/drawing/2014/main" id="{3C199070-CA0E-82AD-E78E-997D5BEF6558}"/>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1856419" y="3596443"/>
            <a:ext cx="3318857" cy="538971"/>
          </a:xfrm>
          <a:prstGeom prst="rect">
            <a:avLst/>
          </a:prstGeom>
        </p:spPr>
      </p:pic>
      <p:pic>
        <p:nvPicPr>
          <p:cNvPr id="19" name="Picture 18" descr="\documentclass{article}&#10;\usepackage{amsmath}&#10;\pagestyle{empty}&#10;\begin{document}&#10;&#10;\begin{equation}&#10;  J^{I\mu}_{W} = \frac{g}{2} \displaystyle\sum_{f \in \{q,l\}}&#10;  \sum_a \bar{f}_a\gamma^\mu \tau^I f_a\; \nonumber \\&#10;\end{equation}&#10;&#10;\end{document}" title="IguanaTex Picture Display">
            <a:extLst>
              <a:ext uri="{FF2B5EF4-FFF2-40B4-BE49-F238E27FC236}">
                <a16:creationId xmlns:a16="http://schemas.microsoft.com/office/drawing/2014/main" id="{07CEA316-2369-2A69-D5D5-AC562CD6A327}"/>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6703628" y="3578685"/>
            <a:ext cx="2790857" cy="576000"/>
          </a:xfrm>
          <a:prstGeom prst="rect">
            <a:avLst/>
          </a:prstGeom>
        </p:spPr>
      </p:pic>
    </p:spTree>
    <p:extLst>
      <p:ext uri="{BB962C8B-B14F-4D97-AF65-F5344CB8AC3E}">
        <p14:creationId xmlns:p14="http://schemas.microsoft.com/office/powerpoint/2010/main" val="3076672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23B1B-1F22-3F18-F6CF-9453BAA91285}"/>
              </a:ext>
            </a:extLst>
          </p:cNvPr>
          <p:cNvSpPr>
            <a:spLocks noGrp="1"/>
          </p:cNvSpPr>
          <p:nvPr>
            <p:ph type="title"/>
          </p:nvPr>
        </p:nvSpPr>
        <p:spPr>
          <a:xfrm>
            <a:off x="871250" y="176269"/>
            <a:ext cx="10515600" cy="921011"/>
          </a:xfrm>
        </p:spPr>
        <p:txBody>
          <a:bodyPr/>
          <a:lstStyle/>
          <a:p>
            <a:r>
              <a:rPr lang="en-US" dirty="0">
                <a:solidFill>
                  <a:schemeClr val="accent5">
                    <a:lumMod val="50000"/>
                  </a:schemeClr>
                </a:solidFill>
              </a:rPr>
              <a:t>Relevant dimension-eight operators</a:t>
            </a:r>
          </a:p>
        </p:txBody>
      </p:sp>
      <p:pic>
        <p:nvPicPr>
          <p:cNvPr id="7" name="Picture 6" descr="\documentclass{article}&#10;\usepackage{amsmath}&#10;\pagestyle{empty}&#10;\begin{document}&#10;&#10;\begin{table}&#10;\begin{tabular}{|l||l|l||l||l|l|}&#10;\hline&#10;\multicolumn{2}{|c|}{{Bosonic Basis}} &amp; {Coeff} &amp; &#10;\multicolumn{2}{|c|}{{Rotated Basis}} &amp; {Coeff}  \\\hline&#10;$Q^{(2)}_{H^6}$ &amp; $(H^\dagger H) (H^\dagger\sigma^I H) (D_\mu H)^\dagger \sigma^I D^\mu H$ &amp; $b^{(2)}_{H^6}  $ &amp; &#10;$Q^{(2)}_{H^6} $ &amp; $ (H^\dagger H) (H^\dagger&#10;\sigma^I H) (D_\mu H)^\dagger \sigma^I D^\mu H&#10;$ &amp; $ c^{(2)}_{H^6}$\\[+0.1cm]&#10;$Q_{WBH^4}^{(1)}$ &amp; $  (H^\dag H) (H^\dag \tau^I H) W^I_{\mu\nu} B^{\mu\nu}&#10;$ &amp; $ b^{(1)}_{BWH^4}  $ &amp; &#10;$Q_{WBH^4}^{(1)} $ &amp; $  (H^\dag H) (H^\dag \tau^I H) W^I_{\mu\nu} B^{\mu\nu}&#10;$ &amp; $ c^{(1)}_{BWH^4} $ \\[+0.1cm]&#10;$Q_{W^2H^4}^{(3)}&#10;$ &amp; $ (H^\dag \tau^I H) (H^\dag \tau^J H)W^I_{\mu\nu} W^{J\mu\nu}  &#10;$ &amp; $ b^{(3)}_{W^2H^4} $ &amp; &#10;$Q_{W^2H^4}^{(3)}&#10;$ &amp; $ (H^\dag \tau^I H) (H^\dag \tau^J H)W^I_{\mu\nu} W^{J\mu\nu}  &#10;$ &amp; $ c^{(3)}_{W^2H^4} $ \\[+0.1cm]&#10;\hline&#10;$R^{(1)}_{B^2D^4} $ &amp; $  D^\rho D^{\alpha}B_{\alpha\mu} D_\rho D_{\beta}B^{\beta\mu}&#10;$ &amp; $ r^{(1)}_{B^2D^4} $ &amp; $&#10;  Q^{(2)}_{\psi^4 D^2} $ &amp; $&#10;  D^\alpha  J_B^\mu D_\alpha J_{B\mu}&#10;$ &amp; $c^{(2)}_{\psi^4 D^2}$&#10;  \\[+0.1cm]&#10; &amp;  &amp;  &amp; &#10;$Q^{(1)}_{\psi^2 H^2D^3} $ &amp; $&#10;\begin{array}{l}    i\,(D^\mu J_B^{\nu}+D^\nu J_B^{\mu}) \\&#10;  \times (D_{(\mu}D_{\nu)} H^\dagger H-H^\dagger D_{(\mu}D_{\nu)} H)&#10;\end{array}&#10;  $ &amp; $\begin{array}{l}   &#10;    c^{(1)}_{\psi^2H^2 D^3}%=-\frac{g'}{2} r^{(1)}_{B^2 D^4}&#10;    \\&#10;%   = -\frac{g'}{2} c^{(2)}_{\psi^4 D^2}&#10;  \end{array}$\\[+0.4cm]&#10;$R^{(1)}_{W^2D^4} $ &amp; $ D^\rho D^{\alpha}W^I_{\alpha\mu} D_\rho D^{\beta}W_{\beta}^{I,\mu}&#10;$ &amp; $ r^{(1)}_{W^2D^4} $ &amp; $&#10;%&#10;   Q^{(3)}_{\psi^4 D^2} $ &amp; $  D^\alpha J_W^{I\mu} D_\alpha J_{W\mu}^I&#10; $ &amp; $ c^{(3)}_{\psi^4 D^2}$\\[+0.1cm]&#10;   &amp;  &amp;  &amp; $&#10;  Q^{(2)}_{\psi^2 H^2D^3} $ &amp; $&#10;  \begin{array}{l}&#10;      i\,(D^\mu J_W^{I\nu}+D^\nu J_W^{I\mu}) \\\times (D_{(\mu}D_{\nu)}&#10;  H^\dagger\tau^I H-H^\dagger\tau^I D_{(\mu}D_{\nu)}H)&#10;\end{array}&#10;   $ &amp; $ \begin{array}{l}&#10;     c^{(2)}_{\psi^2H^2 D^3}%=-\frac{g}{2} r^{(1)}_{W^2 D^4}&#10;    \\&#10;%    =-\frac{g}{2} c^{(3)}_{\psi^4 D^2}&#10;  \end{array}$\\[+0.4cm]&#10;$R^{(1)}_{WH^4D^2} $ &amp; $ i (D^\mu W^I_{\mu\nu}) (H^\dag \overleftrightarrow{D}^{I \nu} H)  (H^\dag H) &#10;%&#10;$ &amp; $ r^{(1)}_{W H^4D^2} $ &amp; $&#10;Q^{(1)}_{\psi^2 H^4 D} $ &amp; $&#10;i\,J_B^\mu (H^\dagger\overleftrightarrow{D}_{\mu} H) (H^\dagger H)&#10;$ &amp; $c^{(1)}_{\psi^2 H^4 D} $\\ [+0.1cm]            &#10;$R^{\prime (2)}_{WH^4D^2} $ &amp; $ \epsilon^{IJK}(H^\dag \tau^I H) D^{\nu}(H^\dag \tau^{J} H) (D^{\mu}W^K_{\mu\nu})&#10;%&#10;$ &amp; $ r^{\prime(2)}_{W H^4D^2} $ &amp; $&#10;Q^{(2)}_{\psi^2 H^4 D} $ &amp; $   \begin{array}{r}i\,J_W^{I\mu}\left[ (H^\dagger\overleftrightarrow{D}^I_{\mu} H) (H^\dagger H)\right.\\\left.+(H^\dagger\overleftrightarrow{D}_\mu H) (H^\dagger \tau^I H)\right]\end{array}          &#10;$ &amp; $c^{(2)}_{\psi^2 H^4 D}$ \\[+0.1cm]&#10;%&#10;$R^{(1)}_{BH^4D^2} $ &amp; $  i (D_{\alpha}B^{\alpha \mu})(H^\dagger \overleftrightarrow{D}_{\mu} H) (H^\dagger H)&#10;$ &amp; $ r^{(1)}_{BH^4D^2} $ &amp; $&#10;%&#10;Q^{(4)}_{\psi^2 H^4 D} $ &amp; $&#10;\epsilon^{IJK}\,J_W^{I\mu}(H^\dagger\tau^J_{\mu} H) D_\mu(H^\dagger \tau^K H)&#10;$ &amp; $c^{(4)}_{\psi^2 H^4 D}$\\         [+0.1cm]    &#10;$R^{(9)}_{B^2H^2 D^2} $ &amp; $ (D^\mu B_{\mu\alpha})(D_\nu  B^{\nu\alpha})  (H^\dagger H)&#10;$ &amp; $ r^{(9)}_{B^2H^2D^2}&#10;$ &amp; $&#10;Q^{(4)}_{\psi^4 H^2} $ &amp; $&#10; J_B^{\mu}J_{B\mu}   (H^\dagger H)&#10;$ &amp; $c^{(4)}_{\psi^4 H^2} $\\                 [+0.1cm]&#10;$R^{(9)}_{W^2H^2 D^2} $ &amp; $ (D^\mu W^I_{\mu\alpha}) (D_\nu W^{I,\nu\alpha})  (H^\dagger H) &#10;$ &amp; $ r^{(9)}_{W^2H^2D^2} $ &amp; $&#10;%&#10;Q^{(5)}_{\psi^4 H^2} $ &amp; $&#10; J_W^{I\mu}J_{W\mu}^I  (H^\dagger H)&#10;$ &amp; $c^{(5)}_{\psi^4 H^2} $\\                 [+0.1cm]&#10;$R^{(13)}_{BWH^2 D^2} $ &amp; $ (D^\mu B_{\mu\alpha})(D_\nu  W^{I,\nu\alpha})  (H^\dagger\tau^I H)&#10;$ &amp; $ r^{(13)}_{BW H^2D^2}&#10;$ &amp; $&#10;Q^{(7)}_{\psi^4 H^2} $ &amp; $&#10;J_W^{I\mu}J_{B\mu} (H^\dagger\tau^I H)&#10;$ &amp; $c^{(7)}_{\psi^4 H^2} $\\                 &#10;\hline&#10;\end{tabular}&#10;&#10;\end{table}&#10;&#10;&#10;\end{document}" title="IguanaTex Picture Display">
            <a:extLst>
              <a:ext uri="{FF2B5EF4-FFF2-40B4-BE49-F238E27FC236}">
                <a16:creationId xmlns:a16="http://schemas.microsoft.com/office/drawing/2014/main" id="{176CB566-A153-F6D3-0F3C-78525E3C62C5}"/>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831281" y="1063458"/>
            <a:ext cx="10260391" cy="5042746"/>
          </a:xfrm>
          <a:prstGeom prst="rect">
            <a:avLst/>
          </a:prstGeom>
        </p:spPr>
      </p:pic>
      <p:pic>
        <p:nvPicPr>
          <p:cNvPr id="9" name="Picture 8" descr="\documentclass{article}&#10;\usepackage{amsmath}&#10;\pagestyle{empty}&#10;\begin{document}&#10;&#10;\begin{equation*}&#10;c^{(1)}_{\psi^2 H^2 D^3}=-\frac{g'}{2} c^{(2)}_{\psi^4 D^2}  \;, \;\;\;\;&#10;c^{(2)}_{\psi^2 H^2 D^3}=-\frac{g}{2} c^{(3)}_{\psi^4 D^2}\;.&#10;\label{eq:link}&#10;\end{equation*}&#10;&#10;&#10;\end{document}" title="IguanaTex Picture Display">
            <a:extLst>
              <a:ext uri="{FF2B5EF4-FFF2-40B4-BE49-F238E27FC236}">
                <a16:creationId xmlns:a16="http://schemas.microsoft.com/office/drawing/2014/main" id="{CCC56F98-6080-6718-120B-BC6E0965FA23}"/>
              </a:ext>
            </a:extLst>
          </p:cNvPr>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3061208" y="6142736"/>
            <a:ext cx="5171809" cy="534857"/>
          </a:xfrm>
          <a:prstGeom prst="rect">
            <a:avLst/>
          </a:prstGeom>
        </p:spPr>
      </p:pic>
      <p:sp>
        <p:nvSpPr>
          <p:cNvPr id="10" name="Left Brace 9">
            <a:extLst>
              <a:ext uri="{FF2B5EF4-FFF2-40B4-BE49-F238E27FC236}">
                <a16:creationId xmlns:a16="http://schemas.microsoft.com/office/drawing/2014/main" id="{207EFB0F-23ED-C69E-C10F-5F950F2EFEF7}"/>
              </a:ext>
            </a:extLst>
          </p:cNvPr>
          <p:cNvSpPr/>
          <p:nvPr/>
        </p:nvSpPr>
        <p:spPr>
          <a:xfrm>
            <a:off x="521208" y="1417320"/>
            <a:ext cx="228600" cy="667512"/>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1" name="Left Brace 10">
            <a:extLst>
              <a:ext uri="{FF2B5EF4-FFF2-40B4-BE49-F238E27FC236}">
                <a16:creationId xmlns:a16="http://schemas.microsoft.com/office/drawing/2014/main" id="{177F6388-D850-D851-6F93-13959CE2FFED}"/>
              </a:ext>
            </a:extLst>
          </p:cNvPr>
          <p:cNvSpPr/>
          <p:nvPr/>
        </p:nvSpPr>
        <p:spPr>
          <a:xfrm>
            <a:off x="374904" y="2255520"/>
            <a:ext cx="390144" cy="3715512"/>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2" name="Slide Number Placeholder 11">
            <a:extLst>
              <a:ext uri="{FF2B5EF4-FFF2-40B4-BE49-F238E27FC236}">
                <a16:creationId xmlns:a16="http://schemas.microsoft.com/office/drawing/2014/main" id="{67630BA9-30DC-82BE-E037-4AAE37348EE4}"/>
              </a:ext>
            </a:extLst>
          </p:cNvPr>
          <p:cNvSpPr>
            <a:spLocks noGrp="1"/>
          </p:cNvSpPr>
          <p:nvPr>
            <p:ph type="sldNum" sz="quarter" idx="12"/>
          </p:nvPr>
        </p:nvSpPr>
        <p:spPr/>
        <p:txBody>
          <a:bodyPr/>
          <a:lstStyle/>
          <a:p>
            <a:fld id="{C719ED03-60E5-4696-816F-FE0E92702F16}" type="slidenum">
              <a:rPr lang="en-US" smtClean="0"/>
              <a:t>7</a:t>
            </a:fld>
            <a:endParaRPr lang="en-US"/>
          </a:p>
        </p:txBody>
      </p:sp>
      <p:sp>
        <p:nvSpPr>
          <p:cNvPr id="13" name="TextBox 12">
            <a:extLst>
              <a:ext uri="{FF2B5EF4-FFF2-40B4-BE49-F238E27FC236}">
                <a16:creationId xmlns:a16="http://schemas.microsoft.com/office/drawing/2014/main" id="{07415C0A-C597-A4AA-F3D4-CCA504D254EE}"/>
              </a:ext>
            </a:extLst>
          </p:cNvPr>
          <p:cNvSpPr txBox="1"/>
          <p:nvPr/>
        </p:nvSpPr>
        <p:spPr>
          <a:xfrm>
            <a:off x="109728" y="1536192"/>
            <a:ext cx="274320" cy="461665"/>
          </a:xfrm>
          <a:prstGeom prst="rect">
            <a:avLst/>
          </a:prstGeom>
          <a:noFill/>
        </p:spPr>
        <p:txBody>
          <a:bodyPr wrap="square" rtlCol="0">
            <a:spAutoFit/>
          </a:bodyPr>
          <a:lstStyle/>
          <a:p>
            <a:r>
              <a:rPr lang="en-US" sz="2400" dirty="0"/>
              <a:t>3</a:t>
            </a:r>
          </a:p>
        </p:txBody>
      </p:sp>
      <p:sp>
        <p:nvSpPr>
          <p:cNvPr id="14" name="TextBox 13">
            <a:extLst>
              <a:ext uri="{FF2B5EF4-FFF2-40B4-BE49-F238E27FC236}">
                <a16:creationId xmlns:a16="http://schemas.microsoft.com/office/drawing/2014/main" id="{A5C80719-AE4B-E3F6-8E13-4F0931F377D7}"/>
              </a:ext>
            </a:extLst>
          </p:cNvPr>
          <p:cNvSpPr txBox="1"/>
          <p:nvPr/>
        </p:nvSpPr>
        <p:spPr>
          <a:xfrm>
            <a:off x="70104" y="3864864"/>
            <a:ext cx="274320" cy="461665"/>
          </a:xfrm>
          <a:prstGeom prst="rect">
            <a:avLst/>
          </a:prstGeom>
          <a:noFill/>
        </p:spPr>
        <p:txBody>
          <a:bodyPr wrap="square" rtlCol="0">
            <a:spAutoFit/>
          </a:bodyPr>
          <a:lstStyle/>
          <a:p>
            <a:r>
              <a:rPr lang="en-US" sz="2400" dirty="0"/>
              <a:t>8</a:t>
            </a:r>
          </a:p>
        </p:txBody>
      </p:sp>
      <p:sp>
        <p:nvSpPr>
          <p:cNvPr id="15" name="Right Brace 14">
            <a:extLst>
              <a:ext uri="{FF2B5EF4-FFF2-40B4-BE49-F238E27FC236}">
                <a16:creationId xmlns:a16="http://schemas.microsoft.com/office/drawing/2014/main" id="{232D9F73-BE7D-58D2-0246-82BBE0EF9FAF}"/>
              </a:ext>
            </a:extLst>
          </p:cNvPr>
          <p:cNvSpPr/>
          <p:nvPr/>
        </p:nvSpPr>
        <p:spPr>
          <a:xfrm>
            <a:off x="11192256" y="2267712"/>
            <a:ext cx="292608" cy="3739896"/>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F42B6C91-A64E-4D6E-8447-B00200530668}"/>
              </a:ext>
            </a:extLst>
          </p:cNvPr>
          <p:cNvSpPr txBox="1"/>
          <p:nvPr/>
        </p:nvSpPr>
        <p:spPr>
          <a:xfrm>
            <a:off x="11539728" y="3877056"/>
            <a:ext cx="652272" cy="461665"/>
          </a:xfrm>
          <a:prstGeom prst="rect">
            <a:avLst/>
          </a:prstGeom>
          <a:noFill/>
        </p:spPr>
        <p:txBody>
          <a:bodyPr wrap="square" rtlCol="0">
            <a:spAutoFit/>
          </a:bodyPr>
          <a:lstStyle/>
          <a:p>
            <a:r>
              <a:rPr lang="en-US" sz="2400" dirty="0"/>
              <a:t>10</a:t>
            </a:r>
          </a:p>
        </p:txBody>
      </p:sp>
    </p:spTree>
    <p:extLst>
      <p:ext uri="{BB962C8B-B14F-4D97-AF65-F5344CB8AC3E}">
        <p14:creationId xmlns:p14="http://schemas.microsoft.com/office/powerpoint/2010/main" val="51511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p:bldP spid="14" grpId="0"/>
      <p:bldP spid="15"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D37AA-6D35-D0E4-6980-6DB2DD8B2388}"/>
              </a:ext>
            </a:extLst>
          </p:cNvPr>
          <p:cNvSpPr>
            <a:spLocks noGrp="1"/>
          </p:cNvSpPr>
          <p:nvPr>
            <p:ph type="title"/>
          </p:nvPr>
        </p:nvSpPr>
        <p:spPr/>
        <p:txBody>
          <a:bodyPr>
            <a:normAutofit/>
          </a:bodyPr>
          <a:lstStyle/>
          <a:p>
            <a:r>
              <a:rPr lang="en-US" sz="4000" dirty="0"/>
              <a:t>Corrections to Drell-Yan amplitudes</a:t>
            </a:r>
          </a:p>
        </p:txBody>
      </p:sp>
      <p:sp>
        <p:nvSpPr>
          <p:cNvPr id="3" name="Content Placeholder 2">
            <a:extLst>
              <a:ext uri="{FF2B5EF4-FFF2-40B4-BE49-F238E27FC236}">
                <a16:creationId xmlns:a16="http://schemas.microsoft.com/office/drawing/2014/main" id="{DC59EC3B-B715-E788-65FE-3721E262E864}"/>
              </a:ext>
            </a:extLst>
          </p:cNvPr>
          <p:cNvSpPr>
            <a:spLocks noGrp="1"/>
          </p:cNvSpPr>
          <p:nvPr>
            <p:ph idx="1"/>
          </p:nvPr>
        </p:nvSpPr>
        <p:spPr/>
        <p:txBody>
          <a:bodyPr>
            <a:normAutofit/>
          </a:bodyPr>
          <a:lstStyle/>
          <a:p>
            <a:r>
              <a:rPr lang="en-US" sz="2400" dirty="0"/>
              <a:t>We have identified six dimension-six and eleven dimension-eight operators entering the Drell-Yan production in USMEFT.</a:t>
            </a:r>
            <a:br>
              <a:rPr lang="en-US" sz="2400" dirty="0"/>
            </a:br>
            <a:endParaRPr lang="en-US" sz="2400" dirty="0"/>
          </a:p>
          <a:p>
            <a:r>
              <a:rPr lang="en-US" sz="2400" dirty="0"/>
              <a:t>We evaluate the corresponding event rates using standard numerical tools, and for that regard it is convenient to work in the </a:t>
            </a:r>
            <a:r>
              <a:rPr lang="en-US" sz="2400" i="1" dirty="0"/>
              <a:t>rotated basis</a:t>
            </a:r>
            <a:r>
              <a:rPr lang="en-US" sz="2400" dirty="0"/>
              <a:t>.</a:t>
            </a:r>
            <a:br>
              <a:rPr lang="en-US" sz="2400" dirty="0"/>
            </a:br>
            <a:endParaRPr lang="en-US" sz="2400" dirty="0"/>
          </a:p>
          <a:p>
            <a:r>
              <a:rPr lang="en-US" sz="2400" dirty="0"/>
              <a:t>We adopt as input parameters </a:t>
            </a:r>
          </a:p>
        </p:txBody>
      </p:sp>
      <p:sp>
        <p:nvSpPr>
          <p:cNvPr id="4" name="Slide Number Placeholder 3">
            <a:extLst>
              <a:ext uri="{FF2B5EF4-FFF2-40B4-BE49-F238E27FC236}">
                <a16:creationId xmlns:a16="http://schemas.microsoft.com/office/drawing/2014/main" id="{42151DF0-8409-D965-7BCF-78435215D697}"/>
              </a:ext>
            </a:extLst>
          </p:cNvPr>
          <p:cNvSpPr>
            <a:spLocks noGrp="1"/>
          </p:cNvSpPr>
          <p:nvPr>
            <p:ph type="sldNum" sz="quarter" idx="12"/>
          </p:nvPr>
        </p:nvSpPr>
        <p:spPr/>
        <p:txBody>
          <a:bodyPr/>
          <a:lstStyle/>
          <a:p>
            <a:fld id="{C719ED03-60E5-4696-816F-FE0E92702F16}" type="slidenum">
              <a:rPr lang="en-US" smtClean="0"/>
              <a:t>8</a:t>
            </a:fld>
            <a:endParaRPr lang="en-US"/>
          </a:p>
        </p:txBody>
      </p:sp>
      <p:pic>
        <p:nvPicPr>
          <p:cNvPr id="6" name="Picture 5" descr="\documentclass{article}&#10;\usepackage{amsmath}&#10;\pagestyle{empty}&#10;\begin{document}&#10;&#10;$\{ \widehat{\alpha}_{\rm em} \;,\; \widehat{G}_F \;,\;&#10;\widehat{M}_Z\}$&#10;&#10;&#10;\end{document}" title="IguanaTex Picture Display">
            <a:extLst>
              <a:ext uri="{FF2B5EF4-FFF2-40B4-BE49-F238E27FC236}">
                <a16:creationId xmlns:a16="http://schemas.microsoft.com/office/drawing/2014/main" id="{FA439D5B-7CFC-D526-EF7B-8479DC5C4F72}"/>
              </a:ext>
            </a:extLst>
          </p:cNvPr>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5176135" y="4262447"/>
            <a:ext cx="2316800" cy="387657"/>
          </a:xfrm>
          <a:prstGeom prst="rect">
            <a:avLst/>
          </a:prstGeom>
        </p:spPr>
      </p:pic>
      <p:pic>
        <p:nvPicPr>
          <p:cNvPr id="10" name="Picture 9" descr="\documentclass{article}&#10;\usepackage{amsmath}&#10;\pagestyle{empty}&#10;\begin{document}&#10;&#10;\begin{eqnarray*}&#10;  &amp;&amp;\hat{e} = \sqrt{ 4 \pi \widehat{\alpha}_{\rm em}} \;,&#10;     \nonumber&#10;  \\&#10;  &amp;&amp; \hat{v}^2 = \frac{1}{\sqrt{2} \, \widehat{G}_F} \;, &#10;\nonumber&#10;\end{eqnarray*}&#10;&#10;&#10;\end{document}" title="IguanaTex Picture Display">
            <a:extLst>
              <a:ext uri="{FF2B5EF4-FFF2-40B4-BE49-F238E27FC236}">
                <a16:creationId xmlns:a16="http://schemas.microsoft.com/office/drawing/2014/main" id="{CE3FD12D-A1DF-17B4-0BBD-A1765BDC7D44}"/>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3554984" y="5029476"/>
            <a:ext cx="1534476" cy="998095"/>
          </a:xfrm>
          <a:prstGeom prst="rect">
            <a:avLst/>
          </a:prstGeom>
        </p:spPr>
      </p:pic>
      <p:pic>
        <p:nvPicPr>
          <p:cNvPr id="12" name="Picture 11" descr="\documentclass{article}&#10;\usepackage{amsmath}&#10;\pagestyle{empty}&#10;\begin{document}&#10;&#10;&#10;\begin{equation}&#10;   \hat{c}^2 \hat{s}^2 = \frac{\pi \widehat{\alpha}_{\rm em}}{\sqrt{2}\,&#10;     \widehat{G}_F \widehat{M}^2_Z} \;,&#10;     \nonumber&#10;\end{equation}&#10;&#10;\end{document}" title="IguanaTex Picture Display">
            <a:extLst>
              <a:ext uri="{FF2B5EF4-FFF2-40B4-BE49-F238E27FC236}">
                <a16:creationId xmlns:a16="http://schemas.microsoft.com/office/drawing/2014/main" id="{905108C3-3388-9642-4E26-844CDE60AFD9}"/>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6646722" y="5043769"/>
            <a:ext cx="2119619" cy="661333"/>
          </a:xfrm>
          <a:prstGeom prst="rect">
            <a:avLst/>
          </a:prstGeom>
        </p:spPr>
      </p:pic>
    </p:spTree>
    <p:extLst>
      <p:ext uri="{BB962C8B-B14F-4D97-AF65-F5344CB8AC3E}">
        <p14:creationId xmlns:p14="http://schemas.microsoft.com/office/powerpoint/2010/main" val="2345590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C84D6C-4CC8-2D07-C017-4A76D564B4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1EBCE7-AE97-5403-9F8F-EC53C612B97E}"/>
              </a:ext>
            </a:extLst>
          </p:cNvPr>
          <p:cNvSpPr>
            <a:spLocks noGrp="1"/>
          </p:cNvSpPr>
          <p:nvPr>
            <p:ph type="title"/>
          </p:nvPr>
        </p:nvSpPr>
        <p:spPr>
          <a:xfrm>
            <a:off x="870097" y="173739"/>
            <a:ext cx="10515600" cy="1325563"/>
          </a:xfrm>
        </p:spPr>
        <p:txBody>
          <a:bodyPr/>
          <a:lstStyle/>
          <a:p>
            <a:pPr algn="ctr"/>
            <a:r>
              <a:rPr lang="en-US" dirty="0"/>
              <a:t>Corrections to Z and W couplings</a:t>
            </a:r>
          </a:p>
        </p:txBody>
      </p:sp>
      <p:pic>
        <p:nvPicPr>
          <p:cNvPr id="6" name="Picture 5" descr="\documentclass{article}&#10;\usepackage{amsmath}&#10;\usepackage{feynmp-auto}&#10;\pagestyle{empty}&#10;\begin{document}&#10;&#10;\begin{fmffile}{complex-a}&#10;\begin{fmfgraph*}(100,100)&#10;    \fmfleft{i1}&#10;    \fmfright{o1,o2}&#10;    \fmf{photon,label=$Z$}{i1,w1}&#10;    \fmf{fermion,label=$\bar{f}$}{o1,w1}&#10;    \fmf{fermion,label=$f$}{w1,o2}&#10;\end{fmfgraph*}&#10;\end{fmffile}&#10;&#10;&#10;\end{document}" title="IguanaTex Picture Display">
            <a:extLst>
              <a:ext uri="{FF2B5EF4-FFF2-40B4-BE49-F238E27FC236}">
                <a16:creationId xmlns:a16="http://schemas.microsoft.com/office/drawing/2014/main" id="{60A21027-319E-2357-4C6B-D25D942DAF96}"/>
              </a:ext>
            </a:extLst>
          </p:cNvPr>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1823808" y="1379258"/>
            <a:ext cx="1424218" cy="1424218"/>
          </a:xfrm>
          <a:prstGeom prst="rect">
            <a:avLst/>
          </a:prstGeom>
        </p:spPr>
      </p:pic>
      <p:pic>
        <p:nvPicPr>
          <p:cNvPr id="16" name="Picture 15" descr="\documentclass{article}&#10;\usepackage{amsmath}&#10;\usepackage{feynmp-auto}&#10;\pagestyle{empty}&#10;\begin{document}&#10;\begin{fmffile}{complex-a}&#10;\begin{fmfgraph*}(100,100)&#10;    \fmfleft{i1}&#10;    \fmfright{o1,o2}&#10;    \fmf{photon,label=$W^{-}$}{i1,w1}&#10;    \fmf{fermion,label=$\nu_\ell$}{o1,w1}&#10;    \fmf{fermion,label=$\ell^{-}$}{w1,o2}&#10;\end{fmfgraph*}&#10;\end{fmffile}&#10;&#10;\end{document}" title="IguanaTex Picture Display">
            <a:extLst>
              <a:ext uri="{FF2B5EF4-FFF2-40B4-BE49-F238E27FC236}">
                <a16:creationId xmlns:a16="http://schemas.microsoft.com/office/drawing/2014/main" id="{0E2F2200-4FDB-BD59-5BEB-6A4A3E24BFA8}"/>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8318874" y="1400871"/>
            <a:ext cx="1253752" cy="1253752"/>
          </a:xfrm>
          <a:prstGeom prst="rect">
            <a:avLst/>
          </a:prstGeom>
        </p:spPr>
      </p:pic>
      <p:sp>
        <p:nvSpPr>
          <p:cNvPr id="10" name="Slide Number Placeholder 9">
            <a:extLst>
              <a:ext uri="{FF2B5EF4-FFF2-40B4-BE49-F238E27FC236}">
                <a16:creationId xmlns:a16="http://schemas.microsoft.com/office/drawing/2014/main" id="{B9907A9D-055B-0AFF-ACBD-DCEEEEABBDA6}"/>
              </a:ext>
            </a:extLst>
          </p:cNvPr>
          <p:cNvSpPr>
            <a:spLocks noGrp="1"/>
          </p:cNvSpPr>
          <p:nvPr>
            <p:ph type="sldNum" sz="quarter" idx="12"/>
          </p:nvPr>
        </p:nvSpPr>
        <p:spPr/>
        <p:txBody>
          <a:bodyPr/>
          <a:lstStyle/>
          <a:p>
            <a:fld id="{C719ED03-60E5-4696-816F-FE0E92702F16}" type="slidenum">
              <a:rPr lang="en-US" smtClean="0"/>
              <a:t>9</a:t>
            </a:fld>
            <a:endParaRPr lang="en-US"/>
          </a:p>
        </p:txBody>
      </p:sp>
      <p:pic>
        <p:nvPicPr>
          <p:cNvPr id="11" name="Picture 10" descr="\documentclass{article}&#10;\usepackage{amsmath,amssymb}&#10;\usepackage{xcolor}&#10;\pagestyle{empty}&#10;\newcommand{\eh}{\hat{e}}&#10;\newcommand{\sh}{\hat{s}}&#10;\newcommand{\ch}{\hat{c}}&#10;\newcommand{\vh}{\hat{v}}&#10;\begin{document}&#10;&#10;\begin{equation*}&#10;  \frac{\eh}{\sh\ch} ~\left[\hat{g}_{L,R}^f\, \left(1+{\color{red}\Delta \overline{g}_1}&#10;    +\Delta g_1^\square+\frac{p^2}{\widehat{M}_Z^2}\Delta g_1'\right)&#10;    +Q^f\, \left({\color{red}\Delta \overline{g}_2}&#10;    +\Delta g_2^\square+\frac{p^2}{\widehat{M}_Z^2}\Delta g_2'\right)\right]\;,&#10;\end{equation*}&#10;&#10;&#10;where $\hat g^f_L=T_3^f-\sh^2 Q^f$, $\hat g^f_R=-\sh^2 Q^f$&#10;\end{document}" title="IguanaTex Picture Display">
            <a:extLst>
              <a:ext uri="{FF2B5EF4-FFF2-40B4-BE49-F238E27FC236}">
                <a16:creationId xmlns:a16="http://schemas.microsoft.com/office/drawing/2014/main" id="{149968BC-6EDD-653C-2FB8-D95A27D2DF76}"/>
              </a:ext>
            </a:extLst>
          </p:cNvPr>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a:xfrm>
            <a:off x="319992" y="3009900"/>
            <a:ext cx="6732351" cy="1093257"/>
          </a:xfrm>
          <a:prstGeom prst="rect">
            <a:avLst/>
          </a:prstGeom>
        </p:spPr>
      </p:pic>
      <p:pic>
        <p:nvPicPr>
          <p:cNvPr id="13" name="Picture 12" descr="\documentclass{article}&#10;\usepackage{amsmath,amssymb}&#10;\usepackage{xcolor}&#10;\pagestyle{empty}&#10;\begin{document}&#10;&#10;\begin{equation*}&#10;\frac{1}{\sqrt{2}}\frac{\hat{e}}{\hat{s}} ~&#10;\left(1+{\color{red}\Delta \overline{g}_W}&#10;   +\Delta g_W^\square +\frac{p^2}{\widehat{M}_W^2}\Delta g_W'\right)\;,&#10;\end{equation*}&#10;&#10;\end{document}" title="IguanaTex Picture Display">
            <a:extLst>
              <a:ext uri="{FF2B5EF4-FFF2-40B4-BE49-F238E27FC236}">
                <a16:creationId xmlns:a16="http://schemas.microsoft.com/office/drawing/2014/main" id="{1AABBD7B-1382-DF67-6D7F-D1EE46C14968}"/>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7595859" y="3019425"/>
            <a:ext cx="4049976" cy="679773"/>
          </a:xfrm>
          <a:prstGeom prst="rect">
            <a:avLst/>
          </a:prstGeom>
        </p:spPr>
      </p:pic>
      <p:pic>
        <p:nvPicPr>
          <p:cNvPr id="25" name="Picture 24" descr="\documentclass{article}&#10;\usepackage{amsmath,amssymb}&#10;\newcommand{\eh}{\hat{e}}&#10;\newcommand{\sh}{\hat{s}}&#10;\newcommand{\ch}{\hat{c}}&#10;\newcommand{\vh}{\hat{v}}&#10;\pagestyle{empty}&#10;\begin{document}&#10;&#10;\begin{eqnarray*}&#10;  \Delta \overline{g}_1= &amp;&amp;&#10;  - \frac{1}{4} &#10;  \left[ 2 \overline{\Delta}_{4F} &#10;    + \overline{c}_{\Phi,1} \right] \frac{\vh^2}{\Lambda^2}&#10; \label{eq:dg1b} \;, \\&#10;\Delta \overline{g}_2=&#10;&amp;&amp;-&#10;\frac{\sh_2}{8\ch_2} \Big[&#10;  \sh_2 \left(2 \overline{\Delta}_{4F} &#10;  + \overline{c}_{\Phi,1}\right)&#10;  +4&#10;  \overline{c}_{BW} \Big] \frac{\vh^2}{\Lambda^2} \;,&#10;\label{eq:dg2b}\\&#10; \Delta \overline{g}_W=&amp;&amp;&#10; -\frac{1}{4\ch_2}  \left [&#10;      2\sh_2 \overline{c}_{BW}&#10;        +2 \ch^2 \overline{\Delta}_{4F}&#10;        +\ch^2 \overline{c}_{\Phi,1} \right]\frac{\vh^2}{\Lambda^2}&#10; -\frac{1}{2}   \overline{c}^{(3)}_{W^2H^4} \frac{\vh^4}{\Lambda^4} \;,&#10;\end{eqnarray*}&#10;with $\hat{c}_{n}=\cos (n\hat{\theta})$ and&#10;$\hat{s}_{n}=\sin (n\hat{\theta})$.&#10;&#10;\end{document}" title="IguanaTex Picture Display">
            <a:extLst>
              <a:ext uri="{FF2B5EF4-FFF2-40B4-BE49-F238E27FC236}">
                <a16:creationId xmlns:a16="http://schemas.microsoft.com/office/drawing/2014/main" id="{55FCE8D4-30AA-2D15-8358-C234FDC1CAFF}"/>
              </a:ext>
            </a:extLst>
          </p:cNvPr>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3560445" y="4486275"/>
            <a:ext cx="6318418" cy="1997007"/>
          </a:xfrm>
          <a:prstGeom prst="rect">
            <a:avLst/>
          </a:prstGeom>
        </p:spPr>
      </p:pic>
      <p:sp>
        <p:nvSpPr>
          <p:cNvPr id="3" name="Rectangle: Rounded Corners 2">
            <a:extLst>
              <a:ext uri="{FF2B5EF4-FFF2-40B4-BE49-F238E27FC236}">
                <a16:creationId xmlns:a16="http://schemas.microsoft.com/office/drawing/2014/main" id="{1C6BA58B-F0CC-EC15-450E-B98770BA218D}"/>
              </a:ext>
            </a:extLst>
          </p:cNvPr>
          <p:cNvSpPr/>
          <p:nvPr/>
        </p:nvSpPr>
        <p:spPr>
          <a:xfrm>
            <a:off x="581025" y="5219700"/>
            <a:ext cx="2009775" cy="800100"/>
          </a:xfrm>
          <a:prstGeom prst="roundRect">
            <a:avLst/>
          </a:prstGeom>
          <a:noFill/>
          <a:ln w="28575">
            <a:solidFill>
              <a:schemeClr val="accent5">
                <a:lumMod val="75000"/>
              </a:schemeClr>
            </a:solidFill>
            <a:prstDash val="solid"/>
          </a:ln>
          <a:effectLst>
            <a:outerShdw blurRad="50800" dist="38100" algn="l" rotWithShape="0">
              <a:prstClr val="black">
                <a:alpha val="40000"/>
              </a:prstClr>
            </a:outerShdw>
          </a:effectLst>
          <a:scene3d>
            <a:camera prst="orthographicFront"/>
            <a:lightRig rig="threePt" dir="t"/>
          </a:scene3d>
          <a:sp3d>
            <a:bevel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7B54C49-B605-0039-480D-1A4691114043}"/>
              </a:ext>
            </a:extLst>
          </p:cNvPr>
          <p:cNvSpPr txBox="1"/>
          <p:nvPr/>
        </p:nvSpPr>
        <p:spPr>
          <a:xfrm>
            <a:off x="647700" y="5305425"/>
            <a:ext cx="1990725" cy="646331"/>
          </a:xfrm>
          <a:prstGeom prst="rect">
            <a:avLst/>
          </a:prstGeom>
          <a:noFill/>
        </p:spPr>
        <p:txBody>
          <a:bodyPr wrap="square" rtlCol="0">
            <a:spAutoFit/>
          </a:bodyPr>
          <a:lstStyle/>
          <a:p>
            <a:r>
              <a:rPr lang="en-US" dirty="0"/>
              <a:t>Dimension-six at leading order</a:t>
            </a:r>
          </a:p>
        </p:txBody>
      </p:sp>
      <p:cxnSp>
        <p:nvCxnSpPr>
          <p:cNvPr id="29" name="Connector: Curved 28">
            <a:extLst>
              <a:ext uri="{FF2B5EF4-FFF2-40B4-BE49-F238E27FC236}">
                <a16:creationId xmlns:a16="http://schemas.microsoft.com/office/drawing/2014/main" id="{CA780767-0434-E923-6575-64513DDE4194}"/>
              </a:ext>
            </a:extLst>
          </p:cNvPr>
          <p:cNvCxnSpPr>
            <a:cxnSpLocks/>
            <a:stCxn id="26" idx="3"/>
          </p:cNvCxnSpPr>
          <p:nvPr/>
        </p:nvCxnSpPr>
        <p:spPr>
          <a:xfrm flipV="1">
            <a:off x="2638425" y="4781550"/>
            <a:ext cx="1409700" cy="847041"/>
          </a:xfrm>
          <a:prstGeom prst="curvedConnector3">
            <a:avLst/>
          </a:prstGeom>
          <a:ln>
            <a:solidFill>
              <a:schemeClr val="accent5">
                <a:lumMod val="75000"/>
              </a:schemeClr>
            </a:solidFill>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0617044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 1200"/>
  <p:tag name="ORIGINALHEIGHT" val=" 125.2343"/>
  <p:tag name="ORIGINALWIDTH" val=" 895.3881"/>
  <p:tag name="OUTPUTTYPE" val="PNG"/>
  <p:tag name="IGUANATEXVERSION" val="162"/>
  <p:tag name="LATEXADDIN" val="\documentclass{article}&#10;\usepackage{amsmath}&#10;\pagestyle{empty}&#10;\begin{document}&#10;&#10;$SU(2)_L \otimes U(1)_Y $&#10;&#10;&#10;\end{document}"/>
  <p:tag name="IGUANATEXSIZE" val="28"/>
  <p:tag name="IGUANATEXCURSOR" val="9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 1200"/>
  <p:tag name="ORIGINALHEIGHT" val=" 1540.307"/>
  <p:tag name="ORIGINALWIDTH" val=" 1874.766"/>
  <p:tag name="OUTPUTTYPE" val="PNG"/>
  <p:tag name="IGUANATEXVERSION" val="162"/>
  <p:tag name="LATEXADDIN" val="\documentclass{article}&#10;\usepackage{feynmp-auto}&#10;\usepackage{graphicx}&#10;\usepackage{amsmath}&#10;\pagestyle{empty}&#10;\begin{document}&#10;\begin{figure}[h!]&#10;\centering&#10;\begin{fmffile}{drellyan}&#10;\begin{fmfgraph*}(150,100)&#10;    % Incoming quark and antiquark&#10;    \fmfleft{i1,i2}&#10;    \fmfright{o1,o2}&#10;    % Internal photon/Z&#10;    \fmf{fermion}{i1,v1}&#10;    \fmf{fermion}{v1,i2}&#10;    \fmf{photon,label=$\gamma^*/Z$}{v1,v2}&#10;    \fmf{fermion}{o1,v2}&#10;    \fmf{fermion}{v2,o2}&#10;    % Labels&#10;    \fmflabel{$q$}{i1}&#10;    \fmflabel{$\bar{q}$}{i2}&#10;    \fmflabel{$\ell^-$}{o1}&#10;    \fmflabel{$\ell^+$}{o2}&#10;\end{fmfgraph*}&#10;\end{fmffile}&#10;\end{figure}&#10;\end{document}&#10;"/>
  <p:tag name="IGUANATEXSIZE" val="10"/>
  <p:tag name="IGUANATEXCURSOR" val="10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 1200"/>
  <p:tag name="ORIGINALHEIGHT" val=" 1520.06"/>
  <p:tag name="ORIGINALWIDTH" val=" 1874.766"/>
  <p:tag name="OUTPUTTYPE" val="PNG"/>
  <p:tag name="IGUANATEXVERSION" val="162"/>
  <p:tag name="LATEXADDIN" val="\documentclass{article}&#10;\usepackage{feynmp-auto}&#10;\usepackage{graphicx}&#10;\usepackage{amsmath}&#10;\pagestyle{empty}&#10;\begin{document}&#10;&#10;\begin{figure}[h!]&#10;\centering&#10;\begin{fmffile}{cc_drellyan}&#10;\begin{fmfgraph*}(150,100)&#10;    % Incoming quark and antiquark&#10;    \fmfleft{i1,i2}&#10;    \fmfright{o1,o2}&#10;&#10;    % Internal W boson&#10;    \fmf{fermion}{i1,v1}&#10;    \fmf{fermion}{v1,i2}&#10;    \fmf{boson,label=$W^+$}{v1,v2}&#10;    \fmf{fermion}{v2,o1}&#10;    \fmf{fermion}{o2,v2}&#10;&#10;    % Labels&#10;    \fmflabel{$u$}{i1}&#10;    \fmflabel{$\bar{d}$}{i2}&#10;    \fmflabel{$\nu_\ell$}{o1}&#10;    \fmflabel{$\ell^+$}{o2}&#10;\end{fmfgraph*}&#10;\end{fmffile}&#10;\end{figure}&#10;\end{document}&#10;"/>
  <p:tag name="IGUANATEXSIZE" val="10"/>
  <p:tag name="IGUANATEXCURSOR" val="60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 1200"/>
  <p:tag name="ORIGINALHEIGHT" val=" 1092.613"/>
  <p:tag name="ORIGINALWIDTH" val=" 4956.88"/>
  <p:tag name="OUTPUTTYPE" val="PNG"/>
  <p:tag name="IGUANATEXVERSION" val="162"/>
  <p:tag name="LATEXADDIN" val="\documentclass{article}&#10;\usepackage{amsmath,amssymb}&#10;\pagestyle{empty}&#10;\newcommand {\qbw}     {{Q}_{BW}}&#10;\newcommand {\qpone}   {{Q}_{\Phi,1}}&#10;\newcommand {\qww}     {{Q}_{WW}}&#10;\newcommand {\qbb}     {{Q}_{BB}}&#10;\begin{document}&#10;&#10;\begin{table}&#10;\begin{tabular}{|l||l|l||l||l|l|}&#10;  \hline&#10;  \multicolumn{2}{|c|}{{Bosonic Basis}} &amp;&#10; \text{Coefficient} &amp;&#10; \multicolumn{2}{|c|}{{Rotated Basis}}&amp;&#10;\text{Coefficient} &#10; \\\hline&#10;$\qpone$&#10;&amp; $(D_\mu H^\dagger H)(H^\dagger D^\mu H)$&#10;&amp; $b_{\Phi,1}$&#10;&amp;$\qpone$&amp;  $(D_\mu H^\dagger H)(H^\dagger D^\mu H)$ &amp;&#10;$c_{\Phi,1}$\\&#10;$\qww$&#10;&amp; $H^{\dagger} {W^I}_{\mu \nu} {W}^{I,\mu \nu} H$ &amp;&#10;$b_{WW}$&#10;&amp;$\qww$ &amp;$H^{\dagger} {W^I}_{\mu \nu} {W}^{I,\mu \nu} H$ &amp;&#10;$c_{WW}$\\ &#10;$\qbb$ &amp; $H^{\dagger} {B}_{\mu \nu} {B}^{\mu \nu} H$&#10;&amp; $b_{BB}$&#10;&amp;$\qbb$ &amp;  $H^{\dagger} {B}_{\mu \nu} {B}^{\mu \nu} H$&#10;&amp;$c_{BB}$\\&#10;$\qbw$&#10;&amp;  $H^\dagger {B}_{\mu\nu}\tau^I {W}^{I, \mu\nu} H$ &amp;&#10;$b_{BW}$&#10;&amp;$\qbw$ &amp;$H^\dagger {B}_{\mu\nu}\tau^I {W}^{I, \mu\nu} H$ &amp;&#10;${c_{BW}}$\\\hline&#10;${\cal R}_{2W}$&amp; $-\frac{1}{2} (D^\nu W_{\mu\nu}^I)^2$ &amp;&#10;$r_{2W}$&#10;&amp;  $Q_{2JW}$ &amp;  $J^I_{W\mu} J^{I\mu}_W$ &amp;&#10;$c_{2JW}$\\&#10;${\cal R}_{2B}$&amp; $-\frac{1}{2} (D^\nu B_{\mu\nu})^2$ &amp; $r_{2B}$ &amp; &#10;$Q_{2JB}$ &amp;  $J_{B\mu} J^\mu_B$ &amp; $c_{2JB}$\\&#10;\hline&#10;\end{tabular}&#10;&#10;\end{table}&#10;&#10;&#10;\end{document}"/>
  <p:tag name="IGUANATEXSIZE" val="18"/>
  <p:tag name="IGUANATEXCURSOR" val="1230"/>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 1200"/>
  <p:tag name="ORIGINALHEIGHT" val=" 294.7131"/>
  <p:tag name="ORIGINALWIDTH" val=" 1814.773"/>
  <p:tag name="OUTPUTTYPE" val="PNG"/>
  <p:tag name="IGUANATEXVERSION" val="162"/>
  <p:tag name="LATEXADDIN" val="\documentclass{article}&#10;\usepackage{amsmath}&#10;\pagestyle{empty}&#10;\begin{document}&#10;&#10;\begin{equation}&#10;  J_B^\mu = g' \displaystyle\sum_{f \in \{q,l,u,d,e\}} \sum_a Y_f&#10;    \bar{f}_a\gamma^\mu f_a\; , \nonumber \\&#10;\end{equation}&#10;&#10;\end{document}"/>
  <p:tag name="IGUANATEXSIZE" val="18"/>
  <p:tag name="IGUANATEXCURSOR" val="108"/>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 1200"/>
  <p:tag name="ORIGINALHEIGHT" val=" 314.9606"/>
  <p:tag name="ORIGINALWIDTH" val=" 1526.059"/>
  <p:tag name="OUTPUTTYPE" val="PNG"/>
  <p:tag name="IGUANATEXVERSION" val="162"/>
  <p:tag name="LATEXADDIN" val="\documentclass{article}&#10;\usepackage{amsmath}&#10;\pagestyle{empty}&#10;\begin{document}&#10;&#10;\begin{equation}&#10;  J^{I\mu}_{W} = \frac{g}{2} \displaystyle\sum_{f \in \{q,l\}}&#10;  \sum_a \bar{f}_a\gamma^\mu \tau^I f_a\; \nonumber \\&#10;\end{equation}&#10;&#10;\end{document}"/>
  <p:tag name="IGUANATEXSIZE" val="18"/>
  <p:tag name="IGUANATEXCURSOR" val="11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 1200"/>
  <p:tag name="ORIGINALHEIGHT" val=" 3442.82"/>
  <p:tag name="ORIGINALWIDTH" val=" 7173.603"/>
  <p:tag name="OUTPUTTYPE" val="PNG"/>
  <p:tag name="IGUANATEXVERSION" val="162"/>
  <p:tag name="LATEXADDIN" val="\documentclass{article}&#10;\usepackage{amsmath}&#10;\pagestyle{empty}&#10;\begin{document}&#10;&#10;\begin{table}&#10;\begin{tabular}{|l||l|l||l||l|l|}&#10;\hline&#10;\multicolumn{2}{|c|}{{Bosonic Basis}} &amp; {Coeff} &amp; &#10;\multicolumn{2}{|c|}{{Rotated Basis}} &amp; {Coeff}  \\\hline&#10;$Q^{(2)}_{H^6}$ &amp; $(H^\dagger H) (H^\dagger\sigma^I H) (D_\mu H)^\dagger \sigma^I D^\mu H$ &amp; $b^{(2)}_{H^6}  $ &amp; &#10;$Q^{(2)}_{H^6} $ &amp; $ (H^\dagger H) (H^\dagger&#10;\sigma^I H) (D_\mu H)^\dagger \sigma^I D^\mu H&#10;$ &amp; $ c^{(2)}_{H^6}$\\[+0.1cm]&#10;$Q_{WBH^4}^{(1)}$ &amp; $  (H^\dag H) (H^\dag \tau^I H) W^I_{\mu\nu} B^{\mu\nu}&#10;$ &amp; $ b^{(1)}_{BWH^4}  $ &amp; &#10;$Q_{WBH^4}^{(1)} $ &amp; $  (H^\dag H) (H^\dag \tau^I H) W^I_{\mu\nu} B^{\mu\nu}&#10;$ &amp; $ c^{(1)}_{BWH^4} $ \\[+0.1cm]&#10;$Q_{W^2H^4}^{(3)}&#10;$ &amp; $ (H^\dag \tau^I H) (H^\dag \tau^J H)W^I_{\mu\nu} W^{J\mu\nu}  &#10;$ &amp; $ b^{(3)}_{W^2H^4} $ &amp; &#10;$Q_{W^2H^4}^{(3)}&#10;$ &amp; $ (H^\dag \tau^I H) (H^\dag \tau^J H)W^I_{\mu\nu} W^{J\mu\nu}  &#10;$ &amp; $ c^{(3)}_{W^2H^4} $ \\[+0.1cm]&#10;\hline&#10;$R^{(1)}_{B^2D^4} $ &amp; $  D^\rho D^{\alpha}B_{\alpha\mu} D_\rho D_{\beta}B^{\beta\mu}&#10;$ &amp; $ r^{(1)}_{B^2D^4} $ &amp; $&#10;  Q^{(2)}_{\psi^4 D^2} $ &amp; $&#10;  D^\alpha  J_B^\mu D_\alpha J_{B\mu}&#10;$ &amp; $c^{(2)}_{\psi^4 D^2}$&#10;  \\[+0.1cm]&#10; &amp;  &amp;  &amp; &#10;$Q^{(1)}_{\psi^2 H^2D^3} $ &amp; $&#10;\begin{array}{l}    i\,(D^\mu J_B^{\nu}+D^\nu J_B^{\mu}) \\&#10;  \times (D_{(\mu}D_{\nu)} H^\dagger H-H^\dagger D_{(\mu}D_{\nu)} H)&#10;\end{array}&#10;  $ &amp; $\begin{array}{l}   &#10;    c^{(1)}_{\psi^2H^2 D^3}%=-\frac{g'}{2} r^{(1)}_{B^2 D^4}&#10;    \\&#10;%   = -\frac{g'}{2} c^{(2)}_{\psi^4 D^2}&#10;  \end{array}$\\[+0.4cm]&#10;$R^{(1)}_{W^2D^4} $ &amp; $ D^\rho D^{\alpha}W^I_{\alpha\mu} D_\rho D^{\beta}W_{\beta}^{I,\mu}&#10;$ &amp; $ r^{(1)}_{W^2D^4} $ &amp; $&#10;%&#10;   Q^{(3)}_{\psi^4 D^2} $ &amp; $  D^\alpha J_W^{I\mu} D_\alpha J_{W\mu}^I&#10; $ &amp; $ c^{(3)}_{\psi^4 D^2}$\\[+0.1cm]&#10;   &amp;  &amp;  &amp; $&#10;  Q^{(2)}_{\psi^2 H^2D^3} $ &amp; $&#10;  \begin{array}{l}&#10;      i\,(D^\mu J_W^{I\nu}+D^\nu J_W^{I\mu}) \\\times (D_{(\mu}D_{\nu)}&#10;  H^\dagger\tau^I H-H^\dagger\tau^I D_{(\mu}D_{\nu)}H)&#10;\end{array}&#10;   $ &amp; $ \begin{array}{l}&#10;     c^{(2)}_{\psi^2H^2 D^3}%=-\frac{g}{2} r^{(1)}_{W^2 D^4}&#10;    \\&#10;%    =-\frac{g}{2} c^{(3)}_{\psi^4 D^2}&#10;  \end{array}$\\[+0.4cm]&#10;$R^{(1)}_{WH^4D^2} $ &amp; $ i (D^\mu W^I_{\mu\nu}) (H^\dag \overleftrightarrow{D}^{I \nu} H)  (H^\dag H) &#10;%&#10;$ &amp; $ r^{(1)}_{W H^4D^2} $ &amp; $&#10;Q^{(1)}_{\psi^2 H^4 D} $ &amp; $&#10;i\,J_B^\mu (H^\dagger\overleftrightarrow{D}_{\mu} H) (H^\dagger H)&#10;$ &amp; $c^{(1)}_{\psi^2 H^4 D} $\\ [+0.1cm]            &#10;$R^{\prime (2)}_{WH^4D^2} $ &amp; $ \epsilon^{IJK}(H^\dag \tau^I H) D^{\nu}(H^\dag \tau^{J} H) (D^{\mu}W^K_{\mu\nu})&#10;%&#10;$ &amp; $ r^{\prime(2)}_{W H^4D^2} $ &amp; $&#10;Q^{(2)}_{\psi^2 H^4 D} $ &amp; $   \begin{array}{r}i\,J_W^{I\mu}\left[ (H^\dagger\overleftrightarrow{D}^I_{\mu} H) (H^\dagger H)\right.\\\left.+(H^\dagger\overleftrightarrow{D}_\mu H) (H^\dagger \tau^I H)\right]\end{array}          &#10;$ &amp; $c^{(2)}_{\psi^2 H^4 D}$ \\[+0.1cm]&#10;%&#10;$R^{(1)}_{BH^4D^2} $ &amp; $  i (D_{\alpha}B^{\alpha \mu})(H^\dagger \overleftrightarrow{D}_{\mu} H) (H^\dagger H)&#10;$ &amp; $ r^{(1)}_{BH^4D^2} $ &amp; $&#10;%&#10;Q^{(4)}_{\psi^2 H^4 D} $ &amp; $&#10;\epsilon^{IJK}\,J_W^{I\mu}(H^\dagger\tau^J_{\mu} H) D_\mu(H^\dagger \tau^K H)&#10;$ &amp; $c^{(4)}_{\psi^2 H^4 D}$\\         [+0.1cm]    &#10;$R^{(9)}_{B^2H^2 D^2} $ &amp; $ (D^\mu B_{\mu\alpha})(D_\nu  B^{\nu\alpha})  (H^\dagger H)&#10;$ &amp; $ r^{(9)}_{B^2H^2D^2}&#10;$ &amp; $&#10;Q^{(4)}_{\psi^4 H^2} $ &amp; $&#10; J_B^{\mu}J_{B\mu}   (H^\dagger H)&#10;$ &amp; $c^{(4)}_{\psi^4 H^2} $\\                 [+0.1cm]&#10;$R^{(9)}_{W^2H^2 D^2} $ &amp; $ (D^\mu W^I_{\mu\alpha}) (D_\nu W^{I,\nu\alpha})  (H^\dagger H) &#10;$ &amp; $ r^{(9)}_{W^2H^2D^2} $ &amp; $&#10;%&#10;Q^{(5)}_{\psi^4 H^2} $ &amp; $&#10; J_W^{I\mu}J_{W\mu}^I  (H^\dagger H)&#10;$ &amp; $c^{(5)}_{\psi^4 H^2} $\\                 [+0.1cm]&#10;$R^{(13)}_{BWH^2 D^2} $ &amp; $ (D^\mu B_{\mu\alpha})(D_\nu  W^{I,\nu\alpha})  (H^\dagger\tau^I H)&#10;$ &amp; $ r^{(13)}_{BW H^2D^2}&#10;$ &amp; $&#10;Q^{(7)}_{\psi^4 H^2} $ &amp; $&#10;J_W^{I\mu}J_{B\mu} (H^\dagger\tau^I H)&#10;$ &amp; $c^{(7)}_{\psi^4 H^2} $\\                 &#10;\hline&#10;\end{tabular}&#10;&#10;\end{table}&#10;&#10;&#10;\end{document}"/>
  <p:tag name="IGUANATEXSIZE" val="20"/>
  <p:tag name="IGUANATEXCURSOR" val="385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 1200"/>
  <p:tag name="ORIGINALHEIGHT" val=" 263.2171"/>
  <p:tag name="ORIGINALWIDTH" val=" 2545.182"/>
  <p:tag name="OUTPUTTYPE" val="PNG"/>
  <p:tag name="IGUANATEXVERSION" val="162"/>
  <p:tag name="LATEXADDIN" val="\documentclass{article}&#10;\usepackage{amsmath}&#10;\pagestyle{empty}&#10;\begin{document}&#10;&#10;\begin{equation*}&#10;c^{(1)}_{\psi^2 H^2 D^3}=-\frac{g'}{2} c^{(2)}_{\psi^4 D^2}  \;, \;\;\;\;&#10;c^{(2)}_{\psi^2 H^2 D^3}=-\frac{g}{2} c^{(3)}_{\psi^4 D^2}\;.&#10;\label{eq:link}&#10;\end{equation*}&#10;&#10;&#10;\end{document}"/>
  <p:tag name="IGUANATEXSIZE" val="20"/>
  <p:tag name="IGUANATEXCURSOR" val="265"/>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 1200"/>
  <p:tag name="ORIGINALHEIGHT" val=" 158.9802"/>
  <p:tag name="ORIGINALWIDTH" val=" 950.1313"/>
  <p:tag name="OUTPUTTYPE" val="PNG"/>
  <p:tag name="IGUANATEXVERSION" val="162"/>
  <p:tag name="LATEXADDIN" val="\documentclass{article}&#10;\usepackage{amsmath}&#10;\pagestyle{empty}&#10;\begin{document}&#10;&#10;$\{ \widehat{\alpha}_{\rm em} \;,\; \widehat{G}_F \;,\;&#10;\widehat{M}_Z\}$&#10;&#10;&#10;\end{document}"/>
  <p:tag name="IGUANATEXSIZE" val="24"/>
  <p:tag name="IGUANATEXCURSOR" val="15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 1200"/>
  <p:tag name="ORIGINALHEIGHT" val=" 491.1886"/>
  <p:tag name="ORIGINALWIDTH" val=" 755.1556"/>
  <p:tag name="OUTPUTTYPE" val="PNG"/>
  <p:tag name="IGUANATEXVERSION" val="162"/>
  <p:tag name="LATEXADDIN" val="\documentclass{article}&#10;\usepackage{amsmath}&#10;\pagestyle{empty}&#10;\begin{document}&#10;&#10;\begin{eqnarray*}&#10;  &amp;&amp;\hat{e} = \sqrt{ 4 \pi \widehat{\alpha}_{\rm em}} \;,&#10;     \nonumber&#10;  \\&#10;  &amp;&amp; \hat{v}^2 = \frac{1}{\sqrt{2} \, \widehat{G}_F} \;, &#10;\nonumber&#10;\end{eqnarray*}&#10;&#10;&#10;\end{document}"/>
  <p:tag name="IGUANATEXSIZE" val="20"/>
  <p:tag name="IGUANATEXCURSOR" val="244"/>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19.xml><?xml version="1.0" encoding="utf-8"?>
<p:tagLst xmlns:a="http://schemas.openxmlformats.org/drawingml/2006/main" xmlns:r="http://schemas.openxmlformats.org/officeDocument/2006/relationships" xmlns:p="http://schemas.openxmlformats.org/presentationml/2006/main">
  <p:tag name="OUTPUTDPI" val=" 1200"/>
  <p:tag name="ORIGINALHEIGHT" val=" 325.4593"/>
  <p:tag name="ORIGINALWIDTH" val=" 1043.12"/>
  <p:tag name="OUTPUTTYPE" val="PNG"/>
  <p:tag name="IGUANATEXVERSION" val="162"/>
  <p:tag name="LATEXADDIN" val="\documentclass{article}&#10;\usepackage{amsmath}&#10;\pagestyle{empty}&#10;\begin{document}&#10;&#10;&#10;\begin{equation}&#10;   \hat{c}^2 \hat{s}^2 = \frac{\pi \widehat{\alpha}_{\rm em}}{\sqrt{2}\,&#10;     \widehat{G}_F \widehat{M}^2_Z} \;,&#10;     \nonumber&#10;\end{equation}&#10;&#10;\end{document}"/>
  <p:tag name="IGUANATEXSIZE" val="20"/>
  <p:tag name="IGUANATEXCURSOR" val="240"/>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 1200"/>
  <p:tag name="ORIGINALHEIGHT" val=" 336.7079"/>
  <p:tag name="ORIGINALWIDTH" val=" 1652.793"/>
  <p:tag name="OUTPUTTYPE" val="PNG"/>
  <p:tag name="IGUANATEXVERSION" val="162"/>
  <p:tag name="LATEXADDIN" val="\documentclass{article}&#10;\usepackage{amsmath}&#10;\pagestyle{empty}&#10;\begin{document}&#10;&#10;\begin{equation*}&#10;  {\cal L}_{\rm eff}  = {\cal L}_{\rm SM} + \sum_{n&gt;4,j}&#10;  \frac{f_{n,j}}{\Lambda^{n-4}} {\cal O}_{n,j} \;, &#10;\end{equation*}&#10;&#10;&#10;\end{document}"/>
  <p:tag name="IGUANATEXSIZE" val="20"/>
  <p:tag name="IGUANATEXCURSOR" val="22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20.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10;\begin{fmffile}{complex-a}&#10;\begin{fmfgraph*}(100,100)&#10;    \fmfleft{i1}&#10;    \fmfright{o1,o2}&#10;    \fmf{photon,label=$Z$}{i1,w1}&#10;    \fmf{fermion,label=$\bar{f}$}{o1,w1}&#10;    \fmf{fermion,label=$f$}{w1,o2}&#10;\end{fmfgraph*}&#10;\end{fmffile}&#10;&#10;&#10;\end{document}"/>
  <p:tag name="IGUANATEXSIZE" val="20"/>
  <p:tag name="IGUANATEXCURSOR" val="298"/>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21.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begin{fmffile}{complex-a}&#10;\begin{fmfgraph*}(100,100)&#10;    \fmfleft{i1}&#10;    \fmfright{o1,o2}&#10;    \fmf{photon,label=$W^{-}$}{i1,w1}&#10;    \fmf{fermion,label=$\nu_\ell$}{o1,w1}&#10;    \fmf{fermion,label=$\ell^{-}$}{w1,o2}&#10;\end{fmfgraph*}&#10;\end{fmffile}&#10;&#10;\end{document}"/>
  <p:tag name="IGUANATEXSIZE" val="20"/>
  <p:tag name="IGUANATEXCURSOR" val="26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22.xml><?xml version="1.0" encoding="utf-8"?>
<p:tagLst xmlns:a="http://schemas.openxmlformats.org/drawingml/2006/main" xmlns:r="http://schemas.openxmlformats.org/officeDocument/2006/relationships" xmlns:p="http://schemas.openxmlformats.org/presentationml/2006/main">
  <p:tag name="OUTPUTDPI" val=" 1200"/>
  <p:tag name="ORIGINALHEIGHT" val=" 668.9164"/>
  <p:tag name="ORIGINALWIDTH" val=" 4119.235"/>
  <p:tag name="OUTPUTTYPE" val="PNG"/>
  <p:tag name="IGUANATEXVERSION" val="162"/>
  <p:tag name="LATEXADDIN" val="\documentclass{article}&#10;\usepackage{amsmath,amssymb}&#10;\usepackage{xcolor}&#10;\pagestyle{empty}&#10;\newcommand{\eh}{\hat{e}}&#10;\newcommand{\sh}{\hat{s}}&#10;\newcommand{\ch}{\hat{c}}&#10;\newcommand{\vh}{\hat{v}}&#10;\begin{document}&#10;&#10;\begin{equation*}&#10;  \frac{\eh}{\sh\ch} ~\left[\hat{g}_{L,R}^f\, \left(1+{\color{red}\Delta \overline{g}_1}&#10;    +\Delta g_1^\square+\frac{p^2}{\widehat{M}_Z^2}\Delta g_1'\right)&#10;    +Q^f\, \left({\color{red}\Delta \overline{g}_2}&#10;    +\Delta g_2^\square+\frac{p^2}{\widehat{M}_Z^2}\Delta g_2'\right)\right]\;,&#10;\end{equation*}&#10;&#10;&#10;where $\hat g^f_L=T_3^f-\sh^2 Q^f$, $\hat g^f_R=-\sh^2 Q^f$&#10;\end{document}"/>
  <p:tag name="IGUANATEXSIZE" val="12"/>
  <p:tag name="IGUANATEXCURSOR" val="441"/>
  <p:tag name="TRANSPARENCY" val="True"/>
  <p:tag name="CHOOSECOLOR" val="False"/>
  <p:tag name="COLORHEX" val="000000"/>
  <p:tag name="LATEXENGINEID" val="0"/>
  <p:tag name="TEMPFOLDER" val="D:\IguanaTeX\"/>
  <p:tag name="LATEXFORMHEIGHT" val=" 367.5"/>
  <p:tag name="LATEXFORMWIDTH" val=" 385.5"/>
  <p:tag name="LATEXFORMWRAP" val="True"/>
  <p:tag name="BITMAPVECTOR" val="0"/>
</p:tagLst>
</file>

<file path=ppt/tags/tag23.xml><?xml version="1.0" encoding="utf-8"?>
<p:tagLst xmlns:a="http://schemas.openxmlformats.org/drawingml/2006/main" xmlns:r="http://schemas.openxmlformats.org/officeDocument/2006/relationships" xmlns:p="http://schemas.openxmlformats.org/presentationml/2006/main">
  <p:tag name="OUTPUTDPI" val=" 1200"/>
  <p:tag name="ORIGINALHEIGHT" val=" 373.4533"/>
  <p:tag name="ORIGINALWIDTH" val=" 2224.972"/>
  <p:tag name="OUTPUTTYPE" val="PNG"/>
  <p:tag name="IGUANATEXVERSION" val="162"/>
  <p:tag name="LATEXADDIN" val="\documentclass{article}&#10;\usepackage{amsmath,amssymb}&#10;\usepackage{xcolor}&#10;\pagestyle{empty}&#10;\begin{document}&#10;&#10;\begin{equation*}&#10;\frac{1}{\sqrt{2}}\frac{\hat{e}}{\hat{s}} ~&#10;\left(1+{\color{red}\Delta \overline{g}_W}&#10;   +\Delta g_W^\square +\frac{p^2}{\widehat{M}_W^2}\Delta g_W'\right)\;,&#10;\end{equation*}&#10;&#10;\end{document}"/>
  <p:tag name="IGUANATEXSIZE" val="12"/>
  <p:tag name="IGUANATEXCURSOR" val="7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24.xml><?xml version="1.0" encoding="utf-8"?>
<p:tagLst xmlns:a="http://schemas.openxmlformats.org/drawingml/2006/main" xmlns:r="http://schemas.openxmlformats.org/officeDocument/2006/relationships" xmlns:p="http://schemas.openxmlformats.org/presentationml/2006/main">
  <p:tag name="OUTPUTDPI" val=" 1200"/>
  <p:tag name="ORIGINALHEIGHT" val=" 1239.595"/>
  <p:tag name="ORIGINALWIDTH" val=" 3922.01"/>
  <p:tag name="OUTPUTTYPE" val="PNG"/>
  <p:tag name="IGUANATEXVERSION" val="162"/>
  <p:tag name="LATEXADDIN" val="\documentclass{article}&#10;\usepackage{amsmath,amssymb}&#10;\newcommand{\eh}{\hat{e}}&#10;\newcommand{\sh}{\hat{s}}&#10;\newcommand{\ch}{\hat{c}}&#10;\newcommand{\vh}{\hat{v}}&#10;\pagestyle{empty}&#10;\begin{document}&#10;&#10;\begin{eqnarray*}&#10;  \Delta \overline{g}_1= &amp;&amp;&#10;  - \frac{1}{4} &#10;  \left[ 2 \overline{\Delta}_{4F} &#10;    + \overline{c}_{\Phi,1} \right] \frac{\vh^2}{\Lambda^2}&#10; \label{eq:dg1b} \;, \\&#10;\Delta \overline{g}_2=&#10;&amp;&amp;-&#10;\frac{\sh_2}{8\ch_2} \Big[&#10;  \sh_2 \left(2 \overline{\Delta}_{4F} &#10;  + \overline{c}_{\Phi,1}\right)&#10;  +4&#10;  \overline{c}_{BW} \Big] \frac{\vh^2}{\Lambda^2} \;,&#10;\label{eq:dg2b}\\&#10; \Delta \overline{g}_W=&amp;&amp;&#10; -\frac{1}{4\ch_2}  \left [&#10;      2\sh_2 \overline{c}_{BW}&#10;        +2 \ch^2 \overline{\Delta}_{4F}&#10;        +\ch^2 \overline{c}_{\Phi,1} \right]\frac{\vh^2}{\Lambda^2}&#10; -\frac{1}{2}   \overline{c}^{(3)}_{W^2H^4} \frac{\vh^4}{\Lambda^4} \;,&#10;\end{eqnarray*}&#10;with $\hat{c}_{n}=\cos (n\hat{\theta})$ and&#10;$\hat{s}_{n}=\sin (n\hat{\theta})$.&#10;&#10;\end{document}"/>
  <p:tag name="IGUANATEXSIZE" val="14"/>
  <p:tag name="IGUANATEXCURSOR" val="93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25.xml><?xml version="1.0" encoding="utf-8"?>
<p:tagLst xmlns:a="http://schemas.openxmlformats.org/drawingml/2006/main" xmlns:r="http://schemas.openxmlformats.org/officeDocument/2006/relationships" xmlns:p="http://schemas.openxmlformats.org/presentationml/2006/main">
  <p:tag name="OUTPUTDPI" val=" 1200"/>
  <p:tag name="ORIGINALHEIGHT" val=" 1287.589"/>
  <p:tag name="ORIGINALWIDTH" val=" 4560.18"/>
  <p:tag name="OUTPUTTYPE" val="PNG"/>
  <p:tag name="IGUANATEXVERSION" val="162"/>
  <p:tag name="LATEXADDIN" val="\documentclass{article}&#10;\usepackage{amsmath,amssymb}&#10;\newcommand{\eh}{\hat{e}}&#10;\newcommand{\sh}{\hat{s}}&#10;\newcommand{\ch}{\hat{c}}&#10;\newcommand{\vh}{\hat{v}}&#10;\pagestyle{empty}&#10;\begin{document}&#10;&#10;\begin{eqnarray*}&#10;  \overline{\Delta}_{4F} &amp;=&amp;-\frac{\eh^2}{2\sh^2} c_{2JW}&#10;(1{-2\frac{\vh^2}{\Lambda^2} c_{WW}})&#10;  -\frac{\hat e^2}{4\sh^2} c^{(5)}_{\psi^4 H^2}\frac{\vh^2}{\Lambda^2}&#10;\;, &#10;  \label{eq:d4fb}\\&#10;  \overline{c}_{BW}&#10; &amp;=&amp;&#10;  c_{BW} \big(1-{ \frac{\vh^2}{\Lambda^2}} (c_{WW}+c_{BB})\big) + &#10;  \frac{1}{2}\left[ c^{(1)}_{WBH^4} &#10;      +\frac{\eh}{2\sh}&#10;      c^{(1)}_{\psi^2 H^4D} +\frac{\eh}{\ch}&#10;      c^{(2)}_{\psi^2 H^4D}\right]\frac{\vh^2}{\Lambda^2} \;,&#10;\label{eq:cbwb}\\&#10;  \overline{c}_{\Phi,1}&#10; &amp; =&amp; {c}_{\Phi,1}&#10;+\left[c_{H^6}^{(2)}-\frac{\eh}{\ch}c^{(1)}_{\psi^2 H^4D}&#10;     -\frac{\eh}{\sh}&#10;     \big(c^{(2)}_{\psi^2 H^4D}-c^{(4)}_{\psi^2 H^4D}\big)&#10;     \right]\frac{\vh^2}{\Lambda^2}\;,&#10;\label{eq:cp1b}\\&#10;\overline{c}^{(3)}_{W^2H^4}&#10; &amp; =&amp;c^{(3)}_{W^2H^4}+\frac{\eh}{2\sh}\left(&#10; c^{(2)}_{\psi^2 H^4D}-c^{(4)}_{\psi^2 H^4D}\right)\;.&#10;\label{eq:c3whb}&#10;\end{eqnarray*}&#10;&#10;&#10;\end{document}"/>
  <p:tag name="IGUANATEXSIZE" val="14"/>
  <p:tag name="IGUANATEXCURSOR" val="0"/>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26.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10;\begin{fmffile}{complex-a}&#10;\begin{fmfgraph*}(100,100)&#10;    \fmfleft{i1}&#10;    \fmfright{o1,o2}&#10;    \fmf{photon,label=$Z$}{i1,w1}&#10;    \fmf{fermion,label=$\bar{f}$}{o1,w1}&#10;    \fmf{fermion,label=$f$}{w1,o2}&#10;\end{fmfgraph*}&#10;\end{fmffile}&#10;&#10;&#10;\end{document}"/>
  <p:tag name="IGUANATEXSIZE" val="20"/>
  <p:tag name="IGUANATEXCURSOR" val="298"/>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27.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begin{fmffile}{complex-a}&#10;\begin{fmfgraph*}(100,100)&#10;    \fmfleft{i1}&#10;    \fmfright{o1,o2}&#10;    \fmf{photon,label=$W^{-}$}{i1,w1}&#10;    \fmf{fermion,label=$\nu_\ell$}{o1,w1}&#10;    \fmf{fermion,label=$\ell^{-}$}{w1,o2}&#10;\end{fmfgraph*}&#10;\end{fmffile}&#10;&#10;\end{document}"/>
  <p:tag name="IGUANATEXSIZE" val="20"/>
  <p:tag name="IGUANATEXCURSOR" val="26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28.xml><?xml version="1.0" encoding="utf-8"?>
<p:tagLst xmlns:a="http://schemas.openxmlformats.org/drawingml/2006/main" xmlns:r="http://schemas.openxmlformats.org/officeDocument/2006/relationships" xmlns:p="http://schemas.openxmlformats.org/presentationml/2006/main">
  <p:tag name="OUTPUTDPI" val=" 1200"/>
  <p:tag name="ORIGINALHEIGHT" val=" 668.9164"/>
  <p:tag name="ORIGINALWIDTH" val=" 4119.235"/>
  <p:tag name="OUTPUTTYPE" val="PNG"/>
  <p:tag name="IGUANATEXVERSION" val="162"/>
  <p:tag name="LATEXADDIN" val="\documentclass{article}&#10;\usepackage{amsmath,amssymb}&#10;\usepackage{xcolor}&#10;\pagestyle{empty}&#10;\newcommand{\eh}{\hat{e}}&#10;\newcommand{\sh}{\hat{s}}&#10;\newcommand{\ch}{\hat{c}}&#10;\newcommand{\vh}{\hat{v}}&#10;\begin{document}&#10;&#10;\begin{equation*}&#10;  \frac{\eh}{\sh\ch} ~\left[\hat{g}_{L,R}^f\, \left(1+{\color{red}\Delta \overline{g}_1}&#10;    +\Delta g_1^\square+\frac{p^2}{\widehat{M}_Z^2}\Delta g_1'\right)&#10;    +Q^f\, \left({\color{red}\Delta \overline{g}_2}&#10;    +\Delta g_2^\square+\frac{p^2}{\widehat{M}_Z^2}\Delta g_2'\right)\right]\;,&#10;\end{equation*}&#10;&#10;&#10;where $\hat g^f_L=T_3^f-\sh^2 Q^f$, $\hat g^f_R=-\sh^2 Q^f$&#10;\end{document}"/>
  <p:tag name="IGUANATEXSIZE" val="12"/>
  <p:tag name="IGUANATEXCURSOR" val="441"/>
  <p:tag name="TRANSPARENCY" val="True"/>
  <p:tag name="CHOOSECOLOR" val="False"/>
  <p:tag name="COLORHEX" val="000000"/>
  <p:tag name="LATEXENGINEID" val="0"/>
  <p:tag name="TEMPFOLDER" val="D:\IguanaTeX\"/>
  <p:tag name="LATEXFORMHEIGHT" val=" 367.5"/>
  <p:tag name="LATEXFORMWIDTH" val=" 385.5"/>
  <p:tag name="LATEXFORMWRAP" val="True"/>
  <p:tag name="BITMAPVECTOR" val="0"/>
</p:tagLst>
</file>

<file path=ppt/tags/tag29.xml><?xml version="1.0" encoding="utf-8"?>
<p:tagLst xmlns:a="http://schemas.openxmlformats.org/drawingml/2006/main" xmlns:r="http://schemas.openxmlformats.org/officeDocument/2006/relationships" xmlns:p="http://schemas.openxmlformats.org/presentationml/2006/main">
  <p:tag name="OUTPUTDPI" val=" 1200"/>
  <p:tag name="ORIGINALHEIGHT" val=" 373.4533"/>
  <p:tag name="ORIGINALWIDTH" val=" 2224.972"/>
  <p:tag name="OUTPUTTYPE" val="PNG"/>
  <p:tag name="IGUANATEXVERSION" val="162"/>
  <p:tag name="LATEXADDIN" val="\documentclass{article}&#10;\usepackage{amsmath,amssymb}&#10;\usepackage{xcolor}&#10;\pagestyle{empty}&#10;\begin{document}&#10;&#10;\begin{equation*}&#10;\frac{1}{\sqrt{2}}\frac{\hat{e}}{\hat{s}} ~&#10;\left(1+{\color{red}\Delta \overline{g}_W}&#10;   +\Delta g_W^\square +\frac{p^2}{\widehat{M}_W^2}\Delta g_W'\right)\;,&#10;\end{equation*}&#10;&#10;\end{document}"/>
  <p:tag name="IGUANATEXSIZE" val="12"/>
  <p:tag name="IGUANATEXCURSOR" val="7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 1200"/>
  <p:tag name="ORIGINALHEIGHT" val=" 149.2313"/>
  <p:tag name="ORIGINALWIDTH" val=" 3211.848"/>
  <p:tag name="OUTPUTTYPE" val="PNG"/>
  <p:tag name="IGUANATEXVERSION" val="162"/>
  <p:tag name="LATEXADDIN" val="\documentclass{article}&#10;\usepackage{amsmath,amssymb}&#10;\pagestyle{empty}&#10;\begin{document}&#10;&#10;\begin{equation*}&#10;  | M_{\rm SM}|^2 + {\cal M}_{\rm SM}^\star {\cal M}^{(6)}  + | {\cal&#10;    M}^{(6)}|^2 + {\cal M}_{\rm SM}^\star {\cal M}^{(6,2)}+ {\cal M}_{\rm SM}^\star {\cal M}^{(8)}&#10;  \;  &#10;\end{equation*}&#10;&#10;&#10;\end{document}"/>
  <p:tag name="IGUANATEXSIZE" val="20"/>
  <p:tag name="IGUANATEXCURSOR" val="297"/>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0.xml><?xml version="1.0" encoding="utf-8"?>
<p:tagLst xmlns:a="http://schemas.openxmlformats.org/drawingml/2006/main" xmlns:r="http://schemas.openxmlformats.org/officeDocument/2006/relationships" xmlns:p="http://schemas.openxmlformats.org/presentationml/2006/main">
  <p:tag name="OUTPUTDPI" val=" 1200"/>
  <p:tag name="ORIGINALHEIGHT" val=" 306.7116"/>
  <p:tag name="ORIGINALWIDTH" val=" 4446.194"/>
  <p:tag name="OUTPUTTYPE" val="PNG"/>
  <p:tag name="IGUANATEXVERSION" val="162"/>
  <p:tag name="LATEXADDIN" val="\documentclass{article}&#10;\usepackage{amsmath,amssymb}&#10;\newcommand{\eh}{\hat{e}}&#10;\newcommand{\sh}{\hat{s}}&#10;\newcommand{\ch}{\hat{c}}&#10;\newcommand{\vh}{\hat{v}}&#10;\pagestyle{empty}&#10;\begin{document}&#10;\begin{align}&#10;  \Delta g^\prime_1&amp;=-\frac{\eh^3}{4\ch^2\sh^2}&#10;\left({ \frac{1}{\ch} c^{(1)}_{\psi^2H^2D^3} + \frac{1}{\sh} c^{(2)}_{\psi^2H^2D^3} }\right)&#10;\frac{\vh^4}{\Lambda^4}&#10;&amp;&amp;=\frac{\eh^4}{8\ch^4\sh^4}&#10;\left( \sh^2 c^{(2)}_{\psi^4D^2} + \ch^2 c^{(3)}_{\psi^4D^2}\right)&#10;\frac{\vh^4}{\Lambda^4}&#10;\;,&#10;\nonumber&#10;\end{align}&#10;&#10;&#10;&#10;\end{document}"/>
  <p:tag name="IGUANATEXSIZE" val="16"/>
  <p:tag name="IGUANATEXCURSOR" val="505"/>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1.xml><?xml version="1.0" encoding="utf-8"?>
<p:tagLst xmlns:a="http://schemas.openxmlformats.org/drawingml/2006/main" xmlns:r="http://schemas.openxmlformats.org/officeDocument/2006/relationships" xmlns:p="http://schemas.openxmlformats.org/presentationml/2006/main">
  <p:tag name="OUTPUTDPI" val=" 1200"/>
  <p:tag name="ORIGINALHEIGHT" val=" 292.4635"/>
  <p:tag name="ORIGINALWIDTH" val=" 4671.166"/>
  <p:tag name="OUTPUTTYPE" val="PNG"/>
  <p:tag name="IGUANATEXVERSION" val="162"/>
  <p:tag name="LATEXADDIN" val="\documentclass{article}&#10;\usepackage{amsmath,amssymb}&#10;\newcommand{\eh}{\hat{e}}&#10;\newcommand{\sh}{\hat{s}}&#10;\newcommand{\ch}{\hat{c}}&#10;\newcommand{\vh}{\hat{v}}&#10;\pagestyle{empty}&#10;\begin{document}&#10;&#10;\begin{eqnarray}&#10;  \Delta g_1^{\square}= \frac{1}{32} &#10;  \frac{1}{\ch_2}\left[{ 16\sh^2 (\Delta_{4F})^2}+&#10;    3\ch_2\left( 4(\Delta_{4F})^2&#10;    +  ( c_{\Phi,1})^2\right)+&#10;     4  \Delta_{4F}   c_{\Phi,1}&#10;    +16 \sh_2  \Delta_{4F}   c_{BW}&#10;        \right] \frac{\vh^4}{\Lambda^4}  \;,\nonumber&#10;\end{eqnarray}&#10;&#10;\end{document}"/>
  <p:tag name="IGUANATEXSIZE" val="16"/>
  <p:tag name="IGUANATEXCURSOR" val="23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2.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10;\begin{fmffile}{complex-a}&#10;\begin{fmfgraph*}(100,100)&#10;    \fmfleft{i1}&#10;    \fmfright{o1,o2}&#10;    \fmf{photon,label=$Z$}{i1,w1}&#10;    \fmf{fermion,label=$\bar{f}$}{o1,w1}&#10;    \fmf{fermion,label=$f$}{w1,o2}&#10;\end{fmfgraph*}&#10;\end{fmffile}&#10;&#10;&#10;\end{document}"/>
  <p:tag name="IGUANATEXSIZE" val="20"/>
  <p:tag name="IGUANATEXCURSOR" val="298"/>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3.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begin{fmffile}{complex-a}&#10;\begin{fmfgraph*}(100,100)&#10;    \fmfleft{i1}&#10;    \fmfright{o1,o2}&#10;    \fmf{photon,label=$W^{-}$}{i1,w1}&#10;    \fmf{fermion,label=$\nu_\ell$}{o1,w1}&#10;    \fmf{fermion,label=$\ell^{-}$}{w1,o2}&#10;\end{fmfgraph*}&#10;\end{fmffile}&#10;&#10;\end{document}"/>
  <p:tag name="IGUANATEXSIZE" val="20"/>
  <p:tag name="IGUANATEXCURSOR" val="26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4.xml><?xml version="1.0" encoding="utf-8"?>
<p:tagLst xmlns:a="http://schemas.openxmlformats.org/drawingml/2006/main" xmlns:r="http://schemas.openxmlformats.org/officeDocument/2006/relationships" xmlns:p="http://schemas.openxmlformats.org/presentationml/2006/main">
  <p:tag name="OUTPUTDPI" val=" 1200"/>
  <p:tag name="ORIGINALHEIGHT" val=" 668.9164"/>
  <p:tag name="ORIGINALWIDTH" val=" 4119.235"/>
  <p:tag name="OUTPUTTYPE" val="PNG"/>
  <p:tag name="IGUANATEXVERSION" val="162"/>
  <p:tag name="LATEXADDIN" val="\documentclass{article}&#10;\usepackage{amsmath,amssymb}&#10;\usepackage{xcolor}&#10;\pagestyle{empty}&#10;\newcommand{\eh}{\hat{e}}&#10;\newcommand{\sh}{\hat{s}}&#10;\newcommand{\ch}{\hat{c}}&#10;\newcommand{\vh}{\hat{v}}&#10;\begin{document}&#10;&#10;\begin{equation*}&#10;  \frac{\eh}{\sh\ch} ~\left[\hat{g}_{L,R}^f\, \left(1+\Delta \overline{g}_1&#10;    +{\color{red}\Delta g_1^\square}+\frac{p^2}{\widehat{M}_Z^2}{\color{red}\Delta g_1'}\right)&#10;    +Q^f\, \left(\Delta \overline{g}_2&#10;    +{\color{red}\Delta g_2^\square}+\frac{p^2}{\widehat{M}_Z^2}{\color{red}\Delta g_2'}\right)\right]\;,&#10;\end{equation*}&#10;&#10;&#10;where $\hat g^f_L=T_3^f-\sh^2 Q^f$, $\hat g^f_R=-\sh^2 Q^f$&#10;\end{document}"/>
  <p:tag name="IGUANATEXSIZE" val="12"/>
  <p:tag name="IGUANATEXCURSOR" val="530"/>
  <p:tag name="TRANSPARENCY" val="True"/>
  <p:tag name="CHOOSECOLOR" val="False"/>
  <p:tag name="COLORHEX" val="000000"/>
  <p:tag name="LATEXENGINEID" val="0"/>
  <p:tag name="TEMPFOLDER" val="D:\IguanaTeX\"/>
  <p:tag name="LATEXFORMHEIGHT" val=" 367.5"/>
  <p:tag name="LATEXFORMWIDTH" val=" 385.5"/>
  <p:tag name="LATEXFORMWRAP" val="True"/>
  <p:tag name="BITMAPVECTOR" val="0"/>
</p:tagLst>
</file>

<file path=ppt/tags/tag35.xml><?xml version="1.0" encoding="utf-8"?>
<p:tagLst xmlns:a="http://schemas.openxmlformats.org/drawingml/2006/main" xmlns:r="http://schemas.openxmlformats.org/officeDocument/2006/relationships" xmlns:p="http://schemas.openxmlformats.org/presentationml/2006/main">
  <p:tag name="OUTPUTDPI" val=" 1200"/>
  <p:tag name="ORIGINALHEIGHT" val=" 373.4533"/>
  <p:tag name="ORIGINALWIDTH" val=" 2224.972"/>
  <p:tag name="OUTPUTTYPE" val="PNG"/>
  <p:tag name="IGUANATEXVERSION" val="162"/>
  <p:tag name="LATEXADDIN" val="\documentclass{article}&#10;\usepackage{amsmath,amssymb}&#10;\usepackage{xcolor}&#10;\pagestyle{empty}&#10;\begin{document}&#10;&#10;\begin{equation*}&#10;\frac{1}{\sqrt{2}}\frac{\hat{e}}{\hat{s}} ~&#10;\left(1+\Delta \overline{g}_W&#10;   +{\color{red}\Delta g_W^\square} +\frac{p^2}{\widehat{M}_W^2}{\color{red}\Delta g_W'}\right)\;,&#10;\end{equation*}&#10;&#10;\end{document}"/>
  <p:tag name="IGUANATEXSIZE" val="12"/>
  <p:tag name="IGUANATEXCURSOR" val="28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6.xml><?xml version="1.0" encoding="utf-8"?>
<p:tagLst xmlns:a="http://schemas.openxmlformats.org/drawingml/2006/main" xmlns:r="http://schemas.openxmlformats.org/officeDocument/2006/relationships" xmlns:p="http://schemas.openxmlformats.org/presentationml/2006/main">
  <p:tag name="OUTPUTDPI" val=" 1200"/>
  <p:tag name="ORIGINALHEIGHT" val=" 171.7285"/>
  <p:tag name="ORIGINALWIDTH" val=" 1007.124"/>
  <p:tag name="OUTPUTTYPE" val="PNG"/>
  <p:tag name="IGUANATEXVERSION" val="162"/>
  <p:tag name="LATEXADDIN" val="\documentclass{article}&#10;\usepackage{amsmath}&#10;\pagestyle{empty}&#10;\newcommand{\eh}{\hat{e}}&#10;\newcommand{\sh}{\hat{s}}&#10;\begin{document}&#10;&#10; $\Delta_{4F} \; = \; -\frac{\eh^2}{2\sh^2}&#10;    c_{2JW}$&#10;&#10;&#10;\end{document}"/>
  <p:tag name="IGUANATEXSIZE" val="18"/>
  <p:tag name="IGUANATEXCURSOR" val="154"/>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7.xml><?xml version="1.0" encoding="utf-8"?>
<p:tagLst xmlns:a="http://schemas.openxmlformats.org/drawingml/2006/main" xmlns:r="http://schemas.openxmlformats.org/officeDocument/2006/relationships" xmlns:p="http://schemas.openxmlformats.org/presentationml/2006/main">
  <p:tag name="OUTPUTDPI" val=" 1200"/>
  <p:tag name="ORIGINALHEIGHT" val=" 593.1758"/>
  <p:tag name="ORIGINALWIDTH" val=" 3136.858"/>
  <p:tag name="OUTPUTTYPE" val="PNG"/>
  <p:tag name="IGUANATEXVERSION" val="162"/>
  <p:tag name="LATEXADDIN" val="\documentclass{article}&#10;\usepackage{amsmath,amssymb}&#10;\newcommand{\eh}{\hat{e}}&#10;\newcommand{\sh}{\hat{s}}&#10;\newcommand{\ch}{\hat{c}}&#10;\newcommand{\vh}{\hat{v}}&#10;\pagestyle{empty}&#10;\begin{document}&#10;&#10;\begin{eqnarray}&#10;  \overline{c}_{2JW}&#10;  &amp;\equiv&amp; c_{2JW}(1{-2\frac{\vh^2}{\Lambda^2} c_{WW}})&#10;  + { c^{(5)}_{\psi^4 H^2} \frac{\vh^2}{2 \Lambda^2}}&#10;  =-\frac{2\sh^2}{\eh^2}\overline{\Delta}_{4F} \;,&#10;\nonumber&#10;  \\&#10;  \overline{c}_{2JB}&amp;\equiv&amp; c_{2JB}(1-2\frac{\vh^2}{\Lambda^2}c_{BB})&#10;  + { c^{(4)}_{\psi^4 H^2}\frac{\vh^2}{2\Lambda^2}} \;.&#10;\nonumber  &#10;\end{eqnarray}&#10;&#10;&#10;\end{document}"/>
  <p:tag name="IGUANATEXSIZE" val="20"/>
  <p:tag name="IGUANATEXCURSOR" val="54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8.xml><?xml version="1.0" encoding="utf-8"?>
<p:tagLst xmlns:a="http://schemas.openxmlformats.org/drawingml/2006/main" xmlns:r="http://schemas.openxmlformats.org/officeDocument/2006/relationships" xmlns:p="http://schemas.openxmlformats.org/presentationml/2006/main">
  <p:tag name="OUTPUTDPI" val=" 1200"/>
  <p:tag name="ORIGINALHEIGHT" val=" 78.74016"/>
  <p:tag name="ORIGINALWIDTH" val=" 593.1758"/>
  <p:tag name="OUTPUTTYPE" val="PNG"/>
  <p:tag name="IGUANATEXVERSION" val="162"/>
  <p:tag name="LATEXADDIN" val="\documentclass{article}&#10;\usepackage{amsmath}&#10;\pagestyle{empty}&#10;\begin{document}&#10;&#10;&#10; $c_{2JB}$, $c_{2JW}$&#10;&#10;\end{document}"/>
  <p:tag name="IGUANATEXSIZE" val="20"/>
  <p:tag name="IGUANATEXCURSOR" val="101"/>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39.xml><?xml version="1.0" encoding="utf-8"?>
<p:tagLst xmlns:a="http://schemas.openxmlformats.org/drawingml/2006/main" xmlns:r="http://schemas.openxmlformats.org/officeDocument/2006/relationships" xmlns:p="http://schemas.openxmlformats.org/presentationml/2006/main">
  <p:tag name="OUTPUTDPI" val=" 1200"/>
  <p:tag name="ORIGINALHEIGHT" val=" 189.7263"/>
  <p:tag name="ORIGINALWIDTH" val=" 1929.509"/>
  <p:tag name="OUTPUTTYPE" val="PNG"/>
  <p:tag name="IGUANATEXVERSION" val="162"/>
  <p:tag name="LATEXADDIN" val="\documentclass{article}&#10;\usepackage{amsmath}&#10;\pagestyle{empty}&#10;\begin{document}&#10;&#10; $c^{(2)}_{\psi^4 D^2}$ ,&#10;  $c^{(3)}_{\psi^4 D^2}$, $c^{(4)}_{\psi^4 H^2}$,&#10;  $c^{(5)}_{\psi^4 H^2}$, $c^{(7)}_{\psi^4 H^2}$.&#10;&#10;&#10;\end{document}"/>
  <p:tag name="IGUANATEXSIZE" val="24"/>
  <p:tag name="IGUANATEXCURSOR" val="18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874.766"/>
  <p:tag name="OUTPUTTYPE" val="PNG"/>
  <p:tag name="IGUANATEXVERSION" val="162"/>
  <p:tag name="LATEXADDIN" val="\documentclass{article}&#10;\usepackage{amsmath}&#10;\usepackage{feynmp-auto}&#10;\pagestyle{empty}&#10;\begin{document}&#10;&#10;\begin{fmffile}{drellyan}&#10;\begin{fmfgraph*}(150,100)&#10;    \fmfleft{i1,i2}&#10;    \fmfright{o1,o2}&#10;    &#10;    % Incoming quark and antiquark&#10;    \fmf{fermion}{i1,v1}&#10;    \fmf{fermion}{v1,i2}&#10;    &#10;    % Intermediate boson&#10;    \fmf{photon}{v1,v2}&#10;    &#10;    % Outgoing leptons&#10;    \fmf{fermion}{v2,o1}&#10;    \fmf{fermion}{o2,v2}&#10;     \fmfv{decor.shape=circle,decor.filled=full,&#10;          decor.size=8,foreground=(1,,0,,0)}{v1} &#10;           \fmfv{decor.shape=circle,decor.filled=full,&#10;          decor.size=8,foreground=(1,,0,,0)}{v2} &#10;&#10;   &#10;\end{fmfgraph*}&#10;\end{fmffile}&#10;&#10;\end{document}"/>
  <p:tag name="IGUANATEXSIZE" val="20"/>
  <p:tag name="IGUANATEXCURSOR" val="6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40.xml><?xml version="1.0" encoding="utf-8"?>
<p:tagLst xmlns:a="http://schemas.openxmlformats.org/drawingml/2006/main" xmlns:r="http://schemas.openxmlformats.org/officeDocument/2006/relationships" xmlns:p="http://schemas.openxmlformats.org/presentationml/2006/main">
  <p:tag name="OUTPUTDPI" val=" 1200"/>
  <p:tag name="ORIGINALHEIGHT" val=" 1564.304"/>
  <p:tag name="ORIGINALWIDTH" val=" 1874.766"/>
  <p:tag name="OUTPUTTYPE" val="PNG"/>
  <p:tag name="IGUANATEXVERSION" val="162"/>
  <p:tag name="LATEXADDIN" val="\documentclass{article}&#10;\usepackage{feynmp-auto}&#10;\usepackage{graphicx}&#10;\usepackage{amsmath}&#10;\pagestyle{empty}&#10;\begin{document}&#10;&#10;\begin{figure}[h!]&#10;\centering&#10;\begin{fmffile}{fourfermion}&#10;\begin{fmfgraph*}(150,100)&#10;    \fmfleft{i1,i2}&#10;    \fmfright{o1,o2}&#10;&#10;    % Fermion lines to central contact point&#10;    \fmf{fermion}{i1,v1}&#10;    \fmf{fermion}{i2,v1}&#10;    \fmf{fermion}{v1,o1}&#10;    \fmf{fermion}{v1,o2}&#10;&#10;    % Labels&#10;    \fmflabel{$f_1$}{i1}&#10;    \fmflabel{$f_2$}{i2}&#10;    \fmflabel{$f_3$}{o1}&#10;    \fmflabel{$f_4$}{o2}&#10;\end{fmfgraph*}&#10;\end{fmffile}&#10;&#10;\end{figure}&#10;&#10;\end{document}"/>
  <p:tag name="IGUANATEXSIZE" val="20"/>
  <p:tag name="IGUANATEXCURSOR" val="545"/>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41.xml><?xml version="1.0" encoding="utf-8"?>
<p:tagLst xmlns:a="http://schemas.openxmlformats.org/drawingml/2006/main" xmlns:r="http://schemas.openxmlformats.org/officeDocument/2006/relationships" xmlns:p="http://schemas.openxmlformats.org/presentationml/2006/main">
  <p:tag name="OUTPUTDPI" val=" 1200"/>
  <p:tag name="ORIGINALHEIGHT" val=" 255.718"/>
  <p:tag name="ORIGINALWIDTH" val=" 3865.017"/>
  <p:tag name="OUTPUTTYPE" val="PNG"/>
  <p:tag name="IGUANATEXVERSION" val="162"/>
  <p:tag name="LATEXADDIN" val="\documentclass{article}&#10;\usepackage{amsmath}&#10;\pagestyle{empty}&#10;\begin{document}&#10;&#10;\begin{equation*}&#10;  \Pi_{VV''}(q^2)= \Pi_{VV'} (0)+ \Pi'_{VV''}(0) q^2+\frac{1}{2}&#10;  \Pi^{\prime\prime}_{VV''}(0) q^4+\frac{1}{6}\Pi^{\prime\prime\prime}_{VV''}(0)&#10;  q^6+\dots&#10;\end{equation*}&#10;&#10;&#10;\end{document}"/>
  <p:tag name="IGUANATEXSIZE" val="24"/>
  <p:tag name="IGUANATEXCURSOR" val="271"/>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42.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874.766"/>
  <p:tag name="OUTPUTTYPE" val="PNG"/>
  <p:tag name="IGUANATEXVERSION" val="162"/>
  <p:tag name="LATEXADDIN" val="\documentclass{article}&#10;\usepackage{amsmath}&#10;\usepackage{feynmp-auto}&#10;\usepackage{graphicx}&#10;\pagestyle{empty}&#10;\begin{document}&#10;&#10;\begin{figure}[h!]&#10;\centering&#10;\begin{fmffile}{vector_selfenergy}&#10;\begin{fmfgraph*}(150,100)&#10;    \fmfleft{i1}&#10;    \fmfright{o1}&#10;&#10;    % External photon lines&#10;    \fmf{photon,label=V}{i1,v1}&#10;    \fmf{photon,label=V''}{v2,o1}&#10;&#10;    % Fermion loop&#10;    \fmf{fermion,left,tension=0.5}{v1,v2}&#10;    \fmf{fermion,left,tension=0.5}{v2,v1}&#10;&#10;    % Vertices&#10;    \fmfdot{v1,v2}&#10;\end{fmfgraph*}&#10;\end{fmffile}&#10;\end{figure}&#10;\end{document}"/>
  <p:tag name="IGUANATEXSIZE" val="20"/>
  <p:tag name="IGUANATEXCURSOR" val="53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43.xml><?xml version="1.0" encoding="utf-8"?>
<p:tagLst xmlns:a="http://schemas.openxmlformats.org/drawingml/2006/main" xmlns:r="http://schemas.openxmlformats.org/officeDocument/2006/relationships" xmlns:p="http://schemas.openxmlformats.org/presentationml/2006/main">
  <p:tag name="OUTPUTDPI" val=" 1200"/>
  <p:tag name="ORIGINALHEIGHT" val=" 2210.724"/>
  <p:tag name="ORIGINALWIDTH" val=" 1718.785"/>
  <p:tag name="OUTPUTTYPE" val="PNG"/>
  <p:tag name="IGUANATEXVERSION" val="162"/>
  <p:tag name="LATEXADDIN" val="\documentclass{article}&#10;\usepackage{amsmath,amssymb}&#10;\usepackage[dvipsnames]{xcolor}&#10;\newcommand {\red} {\color{red}}&#10;\newcommand{\Shat}{\widehat{S}}&#10;\newcommand{\Uhat}{\widehat{U}}&#10;\newcommand{\That}{\widehat{T}}&#10;\newcommand{\dprime}{\prime\prime}&#10;\newcommand{\tprime}{\prime\prime\prime}&#10;\pagestyle{empty}&#10;\begin{document}&#10;&#10;\begin{align*}&#10;  \color{red} \Shat&#10;  &amp;\color{red}= - \dfrac{\hat{c}}{\hat{s}}\Pi_{3B}(0) \;, \\&#10;    \color{red}\That &amp;\color{red}= \dfrac{1}{\widehat{M}_W^2} \Big[\Pi_{WW}(0) -&#10;            \Pi_{33}(0)\Big] \;,\\&#10;    \Uhat &amp; =&#10;            \Pi_{33}^\prime(0) - \Pi_{WW}^\prime(0) \;,\\&#10;    V&amp; = \dfrac{\widehat{M}_W^2}{2}\Big[\Pi_{WW}^{\dprime}(0) -&#10;       \Pi_{33}^{\dprime}(0)\Big] \;, \\&#10;    X &amp;= -\dfrac{\widehat{M}_W^2}{2} \Pi^{\dprime}_{3B}(0) \;,\\&#10;    \color{red}Y &amp;\color{red}= -\dfrac{\widehat{M}_W^2}{2} \Pi^{\dprime}_{BB}(0) \;,\\&#10;    \color{red}W &amp;\color{red}= -\dfrac{\widehat{M}_W^2}{2} \Pi^{\dprime}_{33}(0) \;. &#10;\end{align*}&#10;&#10;\end{document}"/>
  <p:tag name="IGUANATEXSIZE" val="14"/>
  <p:tag name="IGUANATEXCURSOR" val="896"/>
  <p:tag name="TRANSPARENCY" val="True"/>
  <p:tag name="CHOOSECOLOR" val="False"/>
  <p:tag name="COLORHEX" val="000000"/>
  <p:tag name="LATEXENGINEID" val="0"/>
  <p:tag name="TEMPFOLDER" val="D:\IguanaTeX\"/>
  <p:tag name="LATEXFORMHEIGHT" val=" 454.5"/>
  <p:tag name="LATEXFORMWIDTH" val=" 481.5"/>
  <p:tag name="LATEXFORMWRAP" val="True"/>
  <p:tag name="BITMAPVECTOR" val="0"/>
</p:tagLst>
</file>

<file path=ppt/tags/tag44.xml><?xml version="1.0" encoding="utf-8"?>
<p:tagLst xmlns:a="http://schemas.openxmlformats.org/drawingml/2006/main" xmlns:r="http://schemas.openxmlformats.org/officeDocument/2006/relationships" xmlns:p="http://schemas.openxmlformats.org/presentationml/2006/main">
  <p:tag name="OUTPUTDPI" val=" 1200"/>
  <p:tag name="ORIGINALHEIGHT" val=" 255.718"/>
  <p:tag name="ORIGINALWIDTH" val=" 3865.017"/>
  <p:tag name="OUTPUTTYPE" val="PNG"/>
  <p:tag name="IGUANATEXVERSION" val="162"/>
  <p:tag name="LATEXADDIN" val="\documentclass{article}&#10;\usepackage{amsmath}&#10;\pagestyle{empty}&#10;\begin{document}&#10;&#10;\begin{equation*}&#10;  \Pi_{VV''}(q^2)= \Pi_{VV'} (0)+ \Pi'_{VV''}(0) q^2+\frac{1}{2}&#10;  \Pi^{\prime\prime}_{VV''}(0) q^4+\frac{1}{6}\Pi^{\prime\prime\prime}_{VV''}(0)&#10;  q^6+\dots&#10;\end{equation*}&#10;&#10;&#10;\end{document}"/>
  <p:tag name="IGUANATEXSIZE" val="24"/>
  <p:tag name="IGUANATEXCURSOR" val="271"/>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45.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874.766"/>
  <p:tag name="OUTPUTTYPE" val="PNG"/>
  <p:tag name="IGUANATEXVERSION" val="162"/>
  <p:tag name="LATEXADDIN" val="\documentclass{article}&#10;\usepackage{amsmath}&#10;\usepackage{feynmp-auto}&#10;\usepackage{graphicx}&#10;\pagestyle{empty}&#10;\begin{document}&#10;&#10;\begin{figure}[h!]&#10;\centering&#10;\begin{fmffile}{vector_selfenergy}&#10;\begin{fmfgraph*}(150,100)&#10;    \fmfleft{i1}&#10;    \fmfright{o1}&#10;&#10;    % External photon lines&#10;    \fmf{photon,label=V}{i1,v1}&#10;    \fmf{photon,label=V''}{v2,o1}&#10;&#10;    % Fermion loop&#10;    \fmf{fermion,left,tension=0.5}{v1,v2}&#10;    \fmf{fermion,left,tension=0.5}{v2,v1}&#10;&#10;    % Vertices&#10;    \fmfdot{v1,v2}&#10;\end{fmfgraph*}&#10;\end{fmffile}&#10;\end{figure}&#10;\end{document}"/>
  <p:tag name="IGUANATEXSIZE" val="20"/>
  <p:tag name="IGUANATEXCURSOR" val="53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46.xml><?xml version="1.0" encoding="utf-8"?>
<p:tagLst xmlns:a="http://schemas.openxmlformats.org/drawingml/2006/main" xmlns:r="http://schemas.openxmlformats.org/officeDocument/2006/relationships" xmlns:p="http://schemas.openxmlformats.org/presentationml/2006/main">
  <p:tag name="OUTPUTDPI" val=" 1200"/>
  <p:tag name="ORIGINALHEIGHT" val=" 2210.724"/>
  <p:tag name="ORIGINALWIDTH" val=" 1718.785"/>
  <p:tag name="OUTPUTTYPE" val="PNG"/>
  <p:tag name="IGUANATEXVERSION" val="162"/>
  <p:tag name="LATEXADDIN" val="\documentclass{article}&#10;\usepackage{amsmath,amssymb}&#10;\usepackage[dvipsnames]{xcolor}&#10;\newcommand {\red} {\color{red}}&#10;\newcommand{\Shat}{\widehat{S}}&#10;\newcommand{\Uhat}{\widehat{U}}&#10;\newcommand{\That}{\widehat{T}}&#10;\newcommand{\dprime}{\prime\prime}&#10;\newcommand{\tprime}{\prime\prime\prime}&#10;\pagestyle{empty}&#10;\begin{document}&#10;&#10;\begin{align*}&#10;  \color{red} \Shat&#10;  &amp;\color{red}= - \dfrac{\hat{c}}{\hat{s}}\Pi_{3B}(0) \;, \\&#10;    \color{red}\That &amp;\color{red}= \dfrac{1}{\widehat{M}_W^2} \Big[\Pi_{WW}(0) -&#10;            \Pi_{33}(0)\Big] \;,\\&#10;    \color{red}\Uhat &amp; \color{red}=&#10;            \Pi_{33}^\prime(0) - \Pi_{WW}^\prime(0) \;,\\&#10;    V&amp; = \dfrac{\widehat{M}_W^2}{2}\Big[\Pi_{WW}^{\dprime}(0) -&#10;       \Pi_{33}^{\dprime}(0)\Big] \;, \\&#10;    \color{red}X &amp;\color{red}= -\dfrac{\widehat{M}_W^2}{2} \Pi^{\dprime}_{3B}(0) \;,\\&#10;    \color{red}Y &amp;\color{red}= -\dfrac{\widehat{M}_W^2}{2} \Pi^{\dprime}_{BB}(0) \;,\\&#10;    \color{red}W &amp;\color{red}= -\dfrac{\widehat{M}_W^2}{2} \Pi^{\dprime}_{33}(0) \;. &#10;\end{align*}&#10;&#10;\end{document}"/>
  <p:tag name="IGUANATEXSIZE" val="14"/>
  <p:tag name="IGUANATEXCURSOR" val="766"/>
  <p:tag name="TRANSPARENCY" val="True"/>
  <p:tag name="CHOOSECOLOR" val="False"/>
  <p:tag name="COLORHEX" val="000000"/>
  <p:tag name="LATEXENGINEID" val="0"/>
  <p:tag name="TEMPFOLDER" val="D:\IguanaTeX\"/>
  <p:tag name="LATEXFORMHEIGHT" val=" 454.5"/>
  <p:tag name="LATEXFORMWIDTH" val=" 481.5"/>
  <p:tag name="LATEXFORMWRAP" val="True"/>
  <p:tag name="BITMAPVECTOR" val="0"/>
</p:tagLst>
</file>

<file path=ppt/tags/tag47.xml><?xml version="1.0" encoding="utf-8"?>
<p:tagLst xmlns:a="http://schemas.openxmlformats.org/drawingml/2006/main" xmlns:r="http://schemas.openxmlformats.org/officeDocument/2006/relationships" xmlns:p="http://schemas.openxmlformats.org/presentationml/2006/main">
  <p:tag name="OUTPUTDPI" val=" 1200"/>
  <p:tag name="ORIGINALHEIGHT" val=" 644.1694"/>
  <p:tag name="ORIGINALWIDTH" val=" 1914.51"/>
  <p:tag name="OUTPUTTYPE" val="PNG"/>
  <p:tag name="IGUANATEXVERSION" val="162"/>
  <p:tag name="LATEXADDIN" val="\documentclass{article}&#10;\usepackage{amsmath,amssymb}&#10;\newcommand{\eh}{\hat{e}}&#10;\newcommand{\sh}{\hat{s}}&#10;\newcommand{\ch}{\hat{c}}&#10;\newcommand{\vh}{\hat{v}}&#10;\newcommand{\dprime}{\prime\prime}&#10;\newcommand{\tprime}{\prime\prime\prime}&#10;\newcommand{\PropDer}[2][1]{\Pi_{#1}^{#2}(0)}&#10;\pagestyle{empty}&#10;\begin{document}&#10;&#10;\begin{eqnarray*}&#10;    V^\prime &amp;=&amp; \dfrac{\widehat M_W^4}{6}\Big[\PropDer[WW]{\tprime} -&#10;                 \PropDer[33]{\tprime}\Big] \;, \\&#10;    X^\prime &amp;=&amp; -\dfrac{\widehat M_W^4}{6}  \PropDer[3B]{\tprime} \;&#10;\end{eqnarray*}&#10;&#10;\end{document}"/>
  <p:tag name="IGUANATEXSIZE" val="14"/>
  <p:tag name="IGUANATEXCURSOR" val="524"/>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48.xml><?xml version="1.0" encoding="utf-8"?>
<p:tagLst xmlns:a="http://schemas.openxmlformats.org/drawingml/2006/main" xmlns:r="http://schemas.openxmlformats.org/officeDocument/2006/relationships" xmlns:p="http://schemas.openxmlformats.org/presentationml/2006/main">
  <p:tag name="OUTPUTDPI" val=" 1200"/>
  <p:tag name="ORIGINALHEIGHT" val=" 644.1694"/>
  <p:tag name="ORIGINALWIDTH" val=" 1346.832"/>
  <p:tag name="OUTPUTTYPE" val="PNG"/>
  <p:tag name="IGUANATEXVERSION" val="162"/>
  <p:tag name="LATEXADDIN" val="\documentclass{article}&#10;\usepackage{amsmath,amssymb}&#10;\usepackage{xcolor}&#10;\newcommand{\eh}{\hat{e}}&#10;\newcommand{\sh}{\hat{s}}&#10;\newcommand{\ch}{\hat{c}}&#10;\newcommand{\vh}{\hat{v}}&#10;\newcommand{\dprime}{\prime\prime}&#10;\newcommand{\tprime}{\prime\prime\prime}&#10;\newcommand{\PropDer}[2][1]{\Pi_{#1}^{#2}(0)}&#10;\pagestyle{empty}&#10;\begin{document}&#10;&#10;\begin{eqnarray*}&#10;    \color{red}Y^\prime &amp;\color{red}=&amp; \color{red}-\dfrac{\widehat M_W^4}{6}  \PropDer[BB]{\tprime} \;, \\&#10;    \color{red}W^\prime &amp;\color{red}=&amp; \color{red}-\dfrac{\widehat M_W^4}{6}  \PropDer[33]{\tprime} \;.&#10;\end{eqnarray*}&#10;&#10;\end{document}"/>
  <p:tag name="IGUANATEXSIZE" val="14"/>
  <p:tag name="IGUANATEXCURSOR" val="496"/>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49.xml><?xml version="1.0" encoding="utf-8"?>
<p:tagLst xmlns:a="http://schemas.openxmlformats.org/drawingml/2006/main" xmlns:r="http://schemas.openxmlformats.org/officeDocument/2006/relationships" xmlns:p="http://schemas.openxmlformats.org/presentationml/2006/main">
  <p:tag name="OUTPUTDPI" val=" 1200"/>
  <p:tag name="ORIGINALHEIGHT" val=" 339.7076"/>
  <p:tag name="ORIGINALWIDTH" val=" 2731.158"/>
  <p:tag name="OUTPUTTYPE" val="PNG"/>
  <p:tag name="IGUANATEXVERSION" val="162"/>
  <p:tag name="LATEXADDIN" val="\documentclass{article}&#10;\usepackage{amsmath}&#10;\pagestyle{empty}&#10;\newcommand{\ch}{\hat{c}}&#10;\begin{document}&#10;&#10;\begin{eqnarray}&#10;&amp;&amp; \dfrac{1}{p^2-\widehat{M}_W^2}&#10;    + \dfrac{2 \Delta g^O_W}{p^2 -\widehat M_W^2}&#10;-\dfrac{\varepsilon_{WW} + 2 \varepsilon_{WW}^\prime}{\widehat{M}_W^2}-\dfrac{\varepsilon_{WW}^\prime}{\widehat{M}_W^4}p^2\; \nonumber&#10;\end{eqnarray}&#10;&#10;&#10;\end{document}"/>
  <p:tag name="IGUANATEXSIZE" val="20"/>
  <p:tag name="IGUANATEXCURSOR" val="34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874.766"/>
  <p:tag name="OUTPUTTYPE" val="PNG"/>
  <p:tag name="IGUANATEXVERSION" val="162"/>
  <p:tag name="LATEXADDIN" val="\documentclass{article}&#10;\usepackage{amsmath}&#10;\usepackage{feynmp-auto}&#10;\pagestyle{empty}&#10;\begin{document}&#10;&#10;\begin{fmffile}{drellyan}&#10;\begin{fmfgraph*}(150,100)&#10;    \fmfleft{i1,i2}&#10;    \fmfright{o1,o2}&#10;    &#10;    % Incoming quark and antiquark&#10;    \fmf{fermion}{i1,v1}&#10;    \fmf{fermion}{v1,i2}&#10;    &#10;    % Intermediate boson&#10;    \fmf{photon}{v1,v2}&#10;    &#10;    % Outgoing leptons&#10;    \fmf{fermion}{v2,o1}&#10;    \fmf{fermion}{o2,v2}&#10;       \fmfv{decor.shape=circle,decor.filled=full,&#10;          decor.size=8,foreground=(0,,0,,1)}{v2} &#10;&#10;\end{fmfgraph*}&#10;\end{fmffile}&#10;&#10;\end{document}"/>
  <p:tag name="IGUANATEXSIZE" val="20"/>
  <p:tag name="IGUANATEXCURSOR" val="6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0.xml><?xml version="1.0" encoding="utf-8"?>
<p:tagLst xmlns:a="http://schemas.openxmlformats.org/drawingml/2006/main" xmlns:r="http://schemas.openxmlformats.org/officeDocument/2006/relationships" xmlns:p="http://schemas.openxmlformats.org/presentationml/2006/main">
  <p:tag name="OUTPUTDPI" val=" 1200"/>
  <p:tag name="ORIGINALHEIGHT" val=" 122.2347"/>
  <p:tag name="ORIGINALWIDTH" val=" 533.9332"/>
  <p:tag name="OUTPUTTYPE" val="PNG"/>
  <p:tag name="IGUANATEXVERSION" val="162"/>
  <p:tag name="LATEXADDIN" val="\documentclass{article}&#10;\usepackage{amsmath}&#10;\pagestyle{empty}&#10;\begin{document}&#10;&#10;$\Pi_{\gamma\gamma,\gamma Z, ZZ}$&#10;&#10;&#10;\end{document}"/>
  <p:tag name="IGUANATEXSIZE" val="14"/>
  <p:tag name="IGUANATEXCURSOR" val="107"/>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1.xml><?xml version="1.0" encoding="utf-8"?>
<p:tagLst xmlns:a="http://schemas.openxmlformats.org/drawingml/2006/main" xmlns:r="http://schemas.openxmlformats.org/officeDocument/2006/relationships" xmlns:p="http://schemas.openxmlformats.org/presentationml/2006/main">
  <p:tag name="OUTPUTDPI" val=" 1200"/>
  <p:tag name="ORIGINALHEIGHT" val=" 104.9868"/>
  <p:tag name="ORIGINALWIDTH" val=" 298.4627"/>
  <p:tag name="OUTPUTTYPE" val="PNG"/>
  <p:tag name="IGUANATEXVERSION" val="162"/>
  <p:tag name="LATEXADDIN" val="\documentclass{article}&#10;\usepackage{amsmath}&#10;\pagestyle{empty}&#10;\begin{document}&#10;&#10;$\Pi_{WW}$&#10;&#10;&#10;\end{document}"/>
  <p:tag name="IGUANATEXSIZE" val="14"/>
  <p:tag name="IGUANATEXCURSOR" val="8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2.xml><?xml version="1.0" encoding="utf-8"?>
<p:tagLst xmlns:a="http://schemas.openxmlformats.org/drawingml/2006/main" xmlns:r="http://schemas.openxmlformats.org/officeDocument/2006/relationships" xmlns:p="http://schemas.openxmlformats.org/presentationml/2006/main">
  <p:tag name="OUTPUTDPI" val=" 1200"/>
  <p:tag name="ORIGINALHEIGHT" val=" 1769.029"/>
  <p:tag name="ORIGINALWIDTH" val=" 4818.148"/>
  <p:tag name="OUTPUTTYPE" val="PNG"/>
  <p:tag name="IGUANATEXVERSION" val="162"/>
  <p:tag name="LATEXADDIN" val="\documentclass{article}&#10;\usepackage{amsmath,amssymb}&#10;\newcommand{\eh}{\hat{e}}&#10;\newcommand{\sh}{\hat{s}}&#10;\newcommand{\ch}{\hat{c}}&#10;\newcommand{\vh}{\hat{v}}&#10;\pagestyle{empty}&#10;\begin{document}&#10;&#10;&#10;\begin{eqnarray*}&#10;  \Delta g^O_1 &amp;=&amp; \dfrac{1}{2}\Bigg[\widehat T - \Big(W +&#10;                   \dfrac{2}{\ch^2}W^\prime\Big)+&#10;                   \dfrac{2\sh}{\ch}\Big(X +&#10;                   \dfrac{2}{\ch^2}X^\prime\Big)  -&#10;                   \dfrac{\sh^2}{\ch^2}\Big(Y +&#10;                   \dfrac{2}{\ch^2}Y^\prime\Big)\Bigg] \;,&#10;\label{eq:dg1bos}&#10;  \\[1em]&#10;    \Delta g^O_2  &amp;=&amp; \dfrac{\sh^2}{\ch_2}\Bigg[\ch^2 \widehat T - \widehat S&#10;                      + \sh^2\Big(W  + \dfrac{1}{\ch^2}W^\prime\Big)&#10;                      -\dfrac{1 -2\sh^2\ch^2}{\sh\ch}\Big(X  +&#10;                      \dfrac{1}{\ch^2}X^\prime\Big) + \ch^2 \Big(Y +&#10;                      \dfrac{1}{\ch^2}Y^\prime\Big)\Bigg]\; ,\\[1em]&#10;    \Delta g^O_W &#10;    &amp;=&amp; \dfrac{1}{2\ch_2}\Bigg[\ch^2 \widehat T - 2{ \sh^2} \widehat S -&#10;        (1 - 3\sh^2)\Big(W  + 2 W^\prime\Big) + \sh^2 \Big(Y +&#10;        \dfrac{1}{\ch^2}Y^\prime\Big)&#10;        - 2 \sh\ch \Big(X + \dfrac{1}{\ch^2}X^\prime\Big)\Bigg]\\&#10;&amp;&amp; -\dfrac{1}{2} \widehat U + V + \dfrac{3}{2}V^\prime \;.&#10;\end{eqnarray*}&#10;&#10;&#10;\end{document}"/>
  <p:tag name="IGUANATEXSIZE" val="11.5"/>
  <p:tag name="IGUANATEXCURSOR" val="116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3.xml><?xml version="1.0" encoding="utf-8"?>
<p:tagLst xmlns:a="http://schemas.openxmlformats.org/drawingml/2006/main" xmlns:r="http://schemas.openxmlformats.org/officeDocument/2006/relationships" xmlns:p="http://schemas.openxmlformats.org/presentationml/2006/main">
  <p:tag name="OUTPUTDPI" val=" 1200"/>
  <p:tag name="ORIGINALHEIGHT" val=" 832.3959"/>
  <p:tag name="ORIGINALWIDTH" val=" 2353.206"/>
  <p:tag name="OUTPUTTYPE" val="PNG"/>
  <p:tag name="IGUANATEXVERSION" val="162"/>
  <p:tag name="LATEXADDIN" val="\documentclass{article}&#10;\usepackage{amsmath,amssymb}&#10;\newcommand{\eh}{\hat{e}}&#10;\newcommand{\sh}{\hat{s}}&#10;\newcommand{\ch}{\hat{c}}&#10;\newcommand{\vh}{\hat{v}}&#10;\pagestyle{empty}&#10;\begin{document}&#10;&#10;\begin{eqnarray*}           &#10;  \varepsilon_{\gamma\gamma}^{(\prime)} &amp;=&amp; \sh^2 W^{(\prime)}&#10;  + \ch^2 Y^{(\prime)} + 2 \sh \ch X^{(\prime)}\;, \label{eq:eepgg}&#10;  \\&#10;  \varepsilon_{ZZ}^{(\prime)} &amp;=&amp; \ch^2 W^{(\prime)} + \sh^2 Y^{(\prime)} - 2 \sh \ch X^{(\prime)}\;,&#10;  \label{eq:eepzz}\\&#10;  \varepsilon_{Z\gamma}^{(\prime)} &amp;=&amp; (\ch^2 -\sh^2) X^{(\prime)} + \sh \ch(W^{(\prime)} - Y^{(\prime)})\;,&#10;  \label{eq:eepgz}\\&#10;    \varepsilon_{WW}^{(\prime)} &amp;=&amp; W^{(\prime)} - V^{(\prime)}\;,&#10;\label{eq:eepww}&#10;\end{eqnarray*}&#10;&#10;&#10;\end{document}"/>
  <p:tag name="IGUANATEXSIZE" val="11.5"/>
  <p:tag name="IGUANATEXCURSOR" val="20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4.xml><?xml version="1.0" encoding="utf-8"?>
<p:tagLst xmlns:a="http://schemas.openxmlformats.org/drawingml/2006/main" xmlns:r="http://schemas.openxmlformats.org/officeDocument/2006/relationships" xmlns:p="http://schemas.openxmlformats.org/presentationml/2006/main">
  <p:tag name="OUTPUTDPI" val=" 1200"/>
  <p:tag name="ORIGINALHEIGHT" val=" 3985.002"/>
  <p:tag name="ORIGINALWIDTH" val=" 5010.124"/>
  <p:tag name="OUTPUTTYPE" val="PNG"/>
  <p:tag name="IGUANATEXVERSION" val="162"/>
  <p:tag name="LATEXADDIN" val="\documentclass{article}&#10;\usepackage{amsmath,amssymb}&#10;\newcommand{\eh}{\hat{e}}&#10;\newcommand{\sh}{\hat{s}}&#10;\newcommand{\ch}{\hat{c}}&#10;\newcommand{\vh}{\hat{v}}&#10;\pagestyle{empty}&#10;\begin{document}&#10;&#10;\begin{eqnarray*}&#10;  \hat S&amp;=&amp;\frac{\ch}{\sh}\frac{\vh^2}{\Lambda^2} \left[b_{BW}&#10;    +\frac{\vh^2}{\Lambda^2} \left(&#10;    b_{WBH^4}^{(1)}-\frac{g'}{4}r^{(1)}_{WH^4D^2}-\frac{g}{4}r^{(1)}_{BH^4D^2}\right)&#10;    \right] \nonumber\\&#10;  &amp;=&amp;\left[\frac{\ch}{\sh} \overline{c}_{BW}-\frac{\eh^2}{2\sh^2}&#10;    \Big(\overline{c}_{2JW}+\overline{c}_{2JB}\Big)\right]\frac{\vh^2}{\Lambda^2}&#10;  -\left[\frac{\eh^2}{8\ch\sh^3}c^{(7)}_{\psi^4H^2}&#10;    +\frac{\eh^4}{8\sh^4\ch^2}&#10;    \Big(\sh^2 c^{(2)}_{\psi^4 D^2}+\ch^2c^{(3)}_{\psi^4 D^2}\Big)&#10;    \right]\frac{\vh^4}{\Lambda^4}&#10;    \nonumber\\[8pt]&#10;\hat&#10;T&amp;=&amp;-\frac{\vh^2}{2\Lambda^2}&#10;\left(b_{\Phi,1}+\frac{\vh^2}{\Lambda^2}b_{H^6}^{(2)}\right)   =&#10;-\frac{1}{2}\left[\overline{c}_{\Phi,1}+\frac{\eh^2}{\ch^2}\overline{c}_{2JB}\right]&#10;\frac{\vh^2}{\Lambda^2}&#10;-\frac{\eh^2}{2\sh_2}c^{(7)}_{\psi^4H^2}&#10;\frac{\vh^4}{\Lambda^4}&#10;\nonumber\\[8pt]&#10;%&#10;W&amp;=&amp;\frac{g^2\vh^2}{4\Lambda^2}\left[r_{2W}-\frac{\vh^2}{\Lambda^2}&#10;  r_{W^2H^2D^2}^{(9)}\right]=&#10;-\frac{\eh^2}{2\sh^2} \overline{c}_{2JW}&#10;{ \frac{\vh^2}{\Lambda^2}}= \overline{\Delta}_{4F}{ \frac{\vh^2}{\Lambda^2}}&#10;\nonumber\\[8pt]&#10;%&#10;Y&amp;=&amp;\frac{g^2\vh^2}{4\Lambda^2}\left[r_{2B}-\frac{\vh^2}{\Lambda^2}&#10;  r_{B^2H^2D^2}^{(9)}\right]=&#10;-\frac{\eh^2}{2\sh^2} \overline{c}_{2JB}&#10;{ \frac{\vh^2}{\Lambda^2}}&#10;\label{eq:obliquedim8}&#10;\\[8pt]&#10;%&#10;\hat U&amp;=&amp;\frac{\vh^4}{\Lambda^4}\left[b_{W^2H^4}^{(3)}+\frac{g}{2}&#10;  r^{'(2)}_{WH^4D^2}\right]=&#10;{ \left[\overline{c}_{W^2H^4}^{(3)} - \frac{\eh^2}{2\sh_2} c^{(7)}_{\psi^4H^2}-\frac{\eh^4}{2\sh_2^2} c^{(2)}_{\psi^4D^2} \right]   \frac{\vh^4}{\Lambda^2}}&#10;\nonumber\\[8pt]&#10;%&#10;X&amp;=&amp;\frac{g^2\vh^4}{8\Lambda^4} r_{BWH^2D^2}^{(13)}=&#10;\frac{\eh^2}{8\sh^2} c^{(7)}_{\psi^4H^2}&#10;{ \frac{\vh^4}{\Lambda^4}}&#10;\nonumber\\[8pt]&#10;%&#10;W'&amp;=&amp;-\frac{g^4\vh^4}{8\Lambda^4} r_{W^2D^4}^{(1)}=&#10;-\frac{\eh^4}{8\sh^4} c^{(3)}_{\psi^4D^2}&#10;{ \frac{\vh^4}{\Lambda^4}}&#10;\nonumber\\[8pt]&#10;%&#10;Y'&amp;=&amp;-\frac{g^4\vh^4}{8\Lambda^4} r_{B^2D^4}^{(1)}=&#10;-\frac{\eh^4}{8\sh^4} c^{(2)}_{\psi^4D^2}&#10;{ \frac{\vh^4}{\Lambda^4}}&#10;\nonumber&#10;\\[8pt]&#10;%&#10;X'&amp;=&amp;V=V'=0\nonumber&#10;\end{eqnarray*}&#10;&#10;\end{document}"/>
  <p:tag name="IGUANATEXSIZE" val="11.5"/>
  <p:tag name="IGUANATEXCURSOR" val="20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5.xml><?xml version="1.0" encoding="utf-8"?>
<p:tagLst xmlns:a="http://schemas.openxmlformats.org/drawingml/2006/main" xmlns:r="http://schemas.openxmlformats.org/officeDocument/2006/relationships" xmlns:p="http://schemas.openxmlformats.org/presentationml/2006/main">
  <p:tag name="OUTPUTDPI" val=" 1200"/>
  <p:tag name="ORIGINALHEIGHT" val=" 292.4635"/>
  <p:tag name="ORIGINALWIDTH" val=" 4671.166"/>
  <p:tag name="OUTPUTTYPE" val="PNG"/>
  <p:tag name="IGUANATEXVERSION" val="162"/>
  <p:tag name="LATEXADDIN" val="\documentclass{article}&#10;\usepackage{amsmath,amssymb}&#10;\usepackage{color}&#10;\newcommand{\eh}{\hat{e}}&#10;\newcommand{\sh}{\hat{s}}&#10;\newcommand{\ch}{\hat{c}}&#10;\newcommand{\vh}{\hat{v}}&#10;\pagestyle{empty}&#10;\begin{document}&#10;&#10;\begin{eqnarray}&#10;  \Delta g_1^{\square}= \frac{1}{32} &#10;  \frac{1}{\ch_2}\left[{ 16\sh^2 ({\color{red}\overline{\Delta}_{4F}})^2}+&#10;    3\ch_2\left( 4({\color{red}\overline{\Delta}_{4F}})^2&#10;    +  ( {\color{red}\overline{c}_{\Phi,1}})^2\right)+&#10;     4  {\color{red}\overline{\Delta}_{4F}   \overline{c}_{\Phi,1}}&#10;    +16 \sh_2  {\color{red}\overline{\Delta}_{4F}   \overline{c}_{BW}}&#10;        \right] \frac{\vh^4}{\Lambda^4}  \;,\nonumber&#10;\end{eqnarray}&#10;&#10;\end{document}"/>
  <p:tag name="IGUANATEXSIZE" val="16"/>
  <p:tag name="IGUANATEXCURSOR" val="59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6.xml><?xml version="1.0" encoding="utf-8"?>
<p:tagLst xmlns:a="http://schemas.openxmlformats.org/drawingml/2006/main" xmlns:r="http://schemas.openxmlformats.org/officeDocument/2006/relationships" xmlns:p="http://schemas.openxmlformats.org/presentationml/2006/main">
  <p:tag name="OUTPUTDPI" val=" 1200"/>
  <p:tag name="ORIGINALHEIGHT" val=" 274.4657"/>
  <p:tag name="ORIGINALWIDTH" val=" 2834.646"/>
  <p:tag name="OUTPUTTYPE" val="PNG"/>
  <p:tag name="IGUANATEXVERSION" val="162"/>
  <p:tag name="LATEXADDIN" val="\documentclass{article}&#10;\usepackage{amsmath,amssymb}&#10;\newcommand{\eh}{\hat{e}}&#10;\newcommand{\sh}{\hat{s}}&#10;\newcommand{\ch}{\hat{c}}&#10;\newcommand{\vh}{\hat{v}}&#10;\pagestyle{empty}&#10;\begin{document}&#10;&#10;\begin{eqnarray*}&#10;  \overline{\Delta}_{4F} &amp;=&amp;-\frac{\eh^2}{2\sh^2} c_{2JW}&#10;(1{-2\frac{\vh^2}{\Lambda^2} c_{WW}})&#10;  -\frac{\hat e^2}{4\sh^2} c^{(5)}_{\psi^4 H^2}\frac{\vh^2}{\Lambda^2}&#10;\;, &#10;\end{eqnarray*}&#10;&#10;&#10;\end{document}"/>
  <p:tag name="IGUANATEXSIZE" val="18"/>
  <p:tag name="IGUANATEXCURSOR" val="38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7.xml><?xml version="1.0" encoding="utf-8"?>
<p:tagLst xmlns:a="http://schemas.openxmlformats.org/drawingml/2006/main" xmlns:r="http://schemas.openxmlformats.org/officeDocument/2006/relationships" xmlns:p="http://schemas.openxmlformats.org/presentationml/2006/main">
  <p:tag name="OUTPUTDPI" val=" 1200"/>
  <p:tag name="ORIGINALHEIGHT" val=" 292.4635"/>
  <p:tag name="ORIGINALWIDTH" val=" 4671.166"/>
  <p:tag name="OUTPUTTYPE" val="PNG"/>
  <p:tag name="IGUANATEXVERSION" val="162"/>
  <p:tag name="LATEXADDIN" val="\documentclass{article}&#10;\usepackage{amsmath,amssymb}&#10;\newcommand{\eh}{\hat{e}}&#10;\newcommand{\sh}{\hat{s}}&#10;\newcommand{\ch}{\hat{c}}&#10;\newcommand{\vh}{\hat{v}}&#10;\pagestyle{empty}&#10;\begin{document}&#10;&#10;\begin{eqnarray}&#10;  \Delta g_1^{\square}= \frac{1}{32} &#10;  \frac{1}{\ch_2}\left[{ 16\sh^2 (\Delta_{4F})^2}+&#10;    3\ch_2\left( 4(\Delta_{4F})^2&#10;    +  ( c_{\Phi,1})^2\right)+&#10;     4  \Delta_{4F}   c_{\Phi,1}&#10;    +16 \sh_2  \Delta_{4F}   c_{BW}&#10;        \right] \frac{\vh^4}{\Lambda^4}  \;,\nonumber&#10;\end{eqnarray}&#10;&#10;\end{document}"/>
  <p:tag name="IGUANATEXSIZE" val="16"/>
  <p:tag name="IGUANATEXCURSOR" val="23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8.xml><?xml version="1.0" encoding="utf-8"?>
<p:tagLst xmlns:a="http://schemas.openxmlformats.org/drawingml/2006/main" xmlns:r="http://schemas.openxmlformats.org/officeDocument/2006/relationships" xmlns:p="http://schemas.openxmlformats.org/presentationml/2006/main">
  <p:tag name="OUTPUTDPI" val=" 1200"/>
  <p:tag name="ORIGINALHEIGHT" val=" 171.7285"/>
  <p:tag name="ORIGINALWIDTH" val=" 1007.124"/>
  <p:tag name="OUTPUTTYPE" val="PNG"/>
  <p:tag name="IGUANATEXVERSION" val="162"/>
  <p:tag name="LATEXADDIN" val="\documentclass{article}&#10;\usepackage{amsmath}&#10;\pagestyle{empty}&#10;\newcommand{\eh}{\hat{e}}&#10;\newcommand{\sh}{\hat{s}}&#10;\begin{document}&#10;&#10; $\Delta_{4F} \; = \; -\frac{\eh^2}{2\sh^2}&#10;    c_{2JW}$&#10;&#10;&#10;\end{document}"/>
  <p:tag name="IGUANATEXSIZE" val="18"/>
  <p:tag name="IGUANATEXCURSOR" val="154"/>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59.xml><?xml version="1.0" encoding="utf-8"?>
<p:tagLst xmlns:a="http://schemas.openxmlformats.org/drawingml/2006/main" xmlns:r="http://schemas.openxmlformats.org/officeDocument/2006/relationships" xmlns:p="http://schemas.openxmlformats.org/presentationml/2006/main">
  <p:tag name="OUTPUTDPI" val=" 1200"/>
  <p:tag name="ORIGINALHEIGHT" val=" 143.982"/>
  <p:tag name="ORIGINALWIDTH" val=" 1590.551"/>
  <p:tag name="OUTPUTTYPE" val="PNG"/>
  <p:tag name="IGUANATEXVERSION" val="162"/>
  <p:tag name="LATEXADDIN" val="\documentclass{article}&#10;\usepackage{amsmath}&#10;\pagestyle{empty}&#10;\begin{document}&#10;&#10;$\overline\Delta_{4F}$, $\overline{c}_{BW}$,&#10;$\overline{c}_{\Phi,1}$, $\overline{c}^{3}_{W^2 H^4}$,&#10;$\overline{c}_{2JB}$&#10;&#10;&#10;\end{document}"/>
  <p:tag name="IGUANATEXSIZE" val="24"/>
  <p:tag name="IGUANATEXCURSOR" val="180"/>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 1200"/>
  <p:tag name="ORIGINALHEIGHT" val=" 116.9854"/>
  <p:tag name="ORIGINALWIDTH" val=" 342.7072"/>
  <p:tag name="OUTPUTTYPE" val="PNG"/>
  <p:tag name="IGUANATEXVERSION" val="162"/>
  <p:tag name="LATEXADDIN" val="\documentclass{article}&#10;\usepackage{amsmath}&#10;\pagestyle{empty}&#10;\begin{document}&#10;&#10;${\cal M}^{(6,2)}$&#10;&#10;\end{document}"/>
  <p:tag name="IGUANATEXSIZE" val="20"/>
  <p:tag name="IGUANATEXCURSOR" val="98"/>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0.xml><?xml version="1.0" encoding="utf-8"?>
<p:tagLst xmlns:a="http://schemas.openxmlformats.org/drawingml/2006/main" xmlns:r="http://schemas.openxmlformats.org/officeDocument/2006/relationships" xmlns:p="http://schemas.openxmlformats.org/presentationml/2006/main">
  <p:tag name="OUTPUTDPI" val=" 1200"/>
  <p:tag name="ORIGINALHEIGHT" val=" 189.7263"/>
  <p:tag name="ORIGINALWIDTH" val=" 1064.867"/>
  <p:tag name="OUTPUTTYPE" val="PNG"/>
  <p:tag name="IGUANATEXVERSION" val="162"/>
  <p:tag name="LATEXADDIN" val="\documentclass{article}&#10;\usepackage{amsmath}&#10;\pagestyle{empty}&#10;\begin{document}&#10;&#10;$c^{(7)}_{\psi^4 H^2}$,&#10;$c^{(2)}_{\psi^4 D^2}$, $c^{(3)}_{\psi^4 D^2}$&#10;&#10;\end{document}"/>
  <p:tag name="IGUANATEXSIZE" val="20"/>
  <p:tag name="IGUANATEXCURSOR" val="12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1.xml><?xml version="1.0" encoding="utf-8"?>
<p:tagLst xmlns:a="http://schemas.openxmlformats.org/drawingml/2006/main" xmlns:r="http://schemas.openxmlformats.org/officeDocument/2006/relationships" xmlns:p="http://schemas.openxmlformats.org/presentationml/2006/main">
  <p:tag name="OUTPUTDPI" val=" 1200"/>
  <p:tag name="ORIGINALHEIGHT" val=" 1622.047"/>
  <p:tag name="ORIGINALWIDTH" val=" 5930.259"/>
  <p:tag name="OUTPUTTYPE" val="PNG"/>
  <p:tag name="IGUANATEXVERSION" val="162"/>
  <p:tag name="LATEXADDIN" val="\documentclass{article}&#10;\usepackage{amsmath}&#10;\pagestyle{empty}&#10;\begin{document}&#10;&#10;&#10;\begin{table}&#10;\begin{tabular}{|c|c|c|c|c|c|c|}&#10;  \hline&#10;  Channel &amp; Distribution &amp; \# bins &amp; ranges  &amp; data set &amp; Int. Lum.&#10;  \\&#10;  \hline&#10;  NC  &amp; $\frac{d^2\sigma}{dm_{\ell\ell}d|y|_{\ell\ell}}$ &amp; 48&amp;&#10;  $116 \text{\;GeV} \leq m_{\ell\ell}\leq 1.5 \text{\;TeV}$&#10;  $0 \leq y_{\ell\ell}\leq 2.4$ &#10;  &amp;ATLAS 8 TeV  &amp; 20.3 fb$^{-1}$&#10;  \\&#10;  \hline&#10;  NC &amp;  $\frac{dN_\text{ev}}{dm_{e^+e^-}}$ &amp; 20 &amp; $250 \text{\;GeV} \leq m_{e^+e^-}\leq 5 \text{\;TeV}$ &amp;&#10;  ATLAS 13 TeV &amp; 139 fb$^{-1}$&#10;\\&#10;  NC &amp;  $\frac{dN_\text{ev}}{dm_{\mu^+\mu^-}}$ &amp; 20 &amp; $250 \text{\;GeV} \leq m_{\mu^+\mu^-}\leq 5 \text{\;TeV}$ &amp;&#10;  ATLAS 13 TeV &amp; 139 fb$^{-1}$&#10;\\&#10;NC &amp;  $\frac{dN_\text{ev}}{dm_{e^+e^-}}$ &amp; 20 &amp; $300 \text{\;GeV} \leq m_{e^+e^-}\leq 6 \text{\;TeV}$ &#10;&amp; CMS 13 TeV &amp; 137 fb$^{-1}$&#10;\\&#10;  NC &amp;  $\frac{dN_\text{ev}}{dm_{\mu^+\mu^-}}$ &amp; 20 &amp; $300 \text{\;GeV} \leq m_{\mu^+\mu^-}\leq 7 \text{\;TeV}$ &amp;&#10; CMS 13 TeV &amp; 137 fb$^{-1}$\\&#10;  \hline&#10;  CC &amp; $\frac{d\sigma}{dm_T}$ &amp; 20 &amp; $200 \text{\;GeV} \leq m_{T,\ell \nu}&#10;  \leq 5 \text{\;TeV}$ &amp; ATLAS 13 TeV &amp; 140 fb$^{-1}$                                                      \\  &#10;CC &amp; $\frac{d N}{dm_T}$ &amp; 20 &amp; $440 \text{\;GeV} \leq m_{T,e&#10;                               \nu}\leq 7 \text{\;TeV}$ &amp; CMS 13 TeV &amp;&#10;                                                                      138 &#10;                                                          fb$^{-1}$ \\&#10;CC &amp; $\frac{d N}{dm_T}$ &amp; 20 &amp; $600 \text{\;GeV} \leq m_{T,\mu\nu}\leq 7&#10;                               \text{\;TeV}$ &amp; CMS 13 TeV &amp; 138 &#10;                                                          fb$^{-1}$ \\&#10;  \hline&#10;\end{tabular}&#10;\end{table}&#10;&#10;\end{document}"/>
  <p:tag name="IGUANATEXSIZE" val="20"/>
  <p:tag name="IGUANATEXCURSOR" val="1696"/>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2.xml><?xml version="1.0" encoding="utf-8"?>
<p:tagLst xmlns:a="http://schemas.openxmlformats.org/drawingml/2006/main" xmlns:r="http://schemas.openxmlformats.org/officeDocument/2006/relationships" xmlns:p="http://schemas.openxmlformats.org/presentationml/2006/main">
  <p:tag name="OUTPUTDPI" val=" 1200"/>
  <p:tag name="ORIGINALHEIGHT" val=" 189.7263"/>
  <p:tag name="ORIGINALWIDTH" val=" 4938.133"/>
  <p:tag name="OUTPUTTYPE" val="PNG"/>
  <p:tag name="IGUANATEXVERSION" val="162"/>
  <p:tag name="LATEXADDIN" val="\documentclass{article}&#10;\usepackage{amsmath}&#10;\pagestyle{empty}&#10;\begin{document}&#10;&#10;\begin{equation}&#10;  \chi^2_\text{DY,NC}(&#10;  \overline{c}_{BW} , \overline{c}_{\Phi,1},\overline{\Delta}_{4F},&#10;  \overline{c}_{2JB}, c^{(2)}_{\psi^4 D^2}, c^{(3)}_{\psi^4 D^2}, c^{(7)}_{\psi^4 H^2})+&#10;\chi^2_\text{DY,CC}(\overline{c}_{BW} ,&#10;\overline{c}_{\Phi,1},\overline{\Delta}_{4F},\overline{c}^{(3)}&#10;_{W^2H^4}, c^{(3)}_{\psi^4 D^2}) \;. \nonumber&#10;\end{equation}&#10;&#10;&#10;\end{document}"/>
  <p:tag name="IGUANATEXSIZE" val="20"/>
  <p:tag name="IGUANATEXCURSOR" val="428"/>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3.xml><?xml version="1.0" encoding="utf-8"?>
<p:tagLst xmlns:a="http://schemas.openxmlformats.org/drawingml/2006/main" xmlns:r="http://schemas.openxmlformats.org/officeDocument/2006/relationships" xmlns:p="http://schemas.openxmlformats.org/presentationml/2006/main">
  <p:tag name="OUTPUTDPI" val=" 1200"/>
  <p:tag name="ORIGINALHEIGHT" val=" 1540.307"/>
  <p:tag name="ORIGINALWIDTH" val=" 1874.766"/>
  <p:tag name="OUTPUTTYPE" val="PNG"/>
  <p:tag name="IGUANATEXVERSION" val="162"/>
  <p:tag name="LATEXADDIN" val="\documentclass{article}&#10;\usepackage{feynmp-auto}&#10;\usepackage{graphicx}&#10;\usepackage{amsmath}&#10;\pagestyle{empty}&#10;\begin{document}&#10;\begin{figure}[h!]&#10;\centering&#10;\begin{fmffile}{drellyan}&#10;\begin{fmfgraph*}(150,100)&#10;    % Incoming quark and antiquark&#10;    \fmfleft{i1,i2}&#10;    \fmfright{o1,o2}&#10;    % Internal photon/Z&#10;    \fmf{fermion}{i1,v1}&#10;    \fmf{fermion}{v1,i2}&#10;    \fmf{photon,label=$\gamma^*/Z$}{v1,v2}&#10;    \fmf{fermion}{o1,v2}&#10;    \fmf{fermion}{v2,o2}&#10;    % Labels&#10;    \fmflabel{$q$}{i1}&#10;    \fmflabel{$\bar{q}$}{i2}&#10;    \fmflabel{$\ell^-$}{o1}&#10;    \fmflabel{$\ell^+$}{o2}&#10;\end{fmfgraph*}&#10;\end{fmffile}&#10;\end{figure}&#10;\end{document}&#10;"/>
  <p:tag name="IGUANATEXSIZE" val="10"/>
  <p:tag name="IGUANATEXCURSOR" val="10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4.xml><?xml version="1.0" encoding="utf-8"?>
<p:tagLst xmlns:a="http://schemas.openxmlformats.org/drawingml/2006/main" xmlns:r="http://schemas.openxmlformats.org/officeDocument/2006/relationships" xmlns:p="http://schemas.openxmlformats.org/presentationml/2006/main">
  <p:tag name="OUTPUTDPI" val=" 1200"/>
  <p:tag name="ORIGINALHEIGHT" val=" 1520.06"/>
  <p:tag name="ORIGINALWIDTH" val=" 1874.766"/>
  <p:tag name="OUTPUTTYPE" val="PNG"/>
  <p:tag name="IGUANATEXVERSION" val="162"/>
  <p:tag name="LATEXADDIN" val="\documentclass{article}&#10;\usepackage{feynmp-auto}&#10;\usepackage{graphicx}&#10;\usepackage{amsmath}&#10;\pagestyle{empty}&#10;\begin{document}&#10;&#10;\begin{figure}[h!]&#10;\centering&#10;\begin{fmffile}{cc_drellyan}&#10;\begin{fmfgraph*}(150,100)&#10;    % Incoming quark and antiquark&#10;    \fmfleft{i1,i2}&#10;    \fmfright{o1,o2}&#10;&#10;    % Internal W boson&#10;    \fmf{fermion}{i1,v1}&#10;    \fmf{fermion}{v1,i2}&#10;    \fmf{boson,label=$W^+$}{v1,v2}&#10;    \fmf{fermion}{v2,o1}&#10;    \fmf{fermion}{o2,v2}&#10;&#10;    % Labels&#10;    \fmflabel{$u$}{i1}&#10;    \fmflabel{$\bar{d}$}{i2}&#10;    \fmflabel{$\nu_\ell$}{o1}&#10;    \fmflabel{$\ell^+$}{o2}&#10;\end{fmfgraph*}&#10;\end{fmffile}&#10;\end{figure}&#10;\end{document}&#10;"/>
  <p:tag name="IGUANATEXSIZE" val="10"/>
  <p:tag name="IGUANATEXCURSOR" val="60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5.xml><?xml version="1.0" encoding="utf-8"?>
<p:tagLst xmlns:a="http://schemas.openxmlformats.org/drawingml/2006/main" xmlns:r="http://schemas.openxmlformats.org/officeDocument/2006/relationships" xmlns:p="http://schemas.openxmlformats.org/presentationml/2006/main">
  <p:tag name="OUTPUTDPI" val=" 1200"/>
  <p:tag name="ORIGINALHEIGHT" val=" 157.4803"/>
  <p:tag name="ORIGINALWIDTH" val=" 3674.541"/>
  <p:tag name="OUTPUTTYPE" val="PNG"/>
  <p:tag name="IGUANATEXVERSION" val="162"/>
  <p:tag name="LATEXADDIN" val="\documentclass{article}&#10;\usepackage{amsmath}&#10;\pagestyle{empty}&#10;\begin{document}&#10;&#10;$\Gamma_Z$, $\sigma_{h}^{0}$,&#10;${\cal A}_{\ell}(\tau^{\rm pol})$, $R^0_\ell $,&#10;${\cal A}_{\ell}({\rm SLD})$, $A_{\rm FB}^{0,l}$ $R^0_c$, $R^0_b$,&#10;${\cal A}_{c}$,${\cal A}_{b}$, $A_{\rm FB}^{0,c}$, and&#10;$A_{\rm FB}^{0,b}$&#10;&#10;&#10;\end{document}"/>
  <p:tag name="IGUANATEXSIZE" val="24"/>
  <p:tag name="IGUANATEXCURSOR" val="29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6.xml><?xml version="1.0" encoding="utf-8"?>
<p:tagLst xmlns:a="http://schemas.openxmlformats.org/drawingml/2006/main" xmlns:r="http://schemas.openxmlformats.org/officeDocument/2006/relationships" xmlns:p="http://schemas.openxmlformats.org/presentationml/2006/main">
  <p:tag name="OUTPUTDPI" val=" 1200"/>
  <p:tag name="ORIGINALHEIGHT" val=" 106.4867"/>
  <p:tag name="ORIGINALWIDTH" val=" 692.9134"/>
  <p:tag name="OUTPUTTYPE" val="PNG"/>
  <p:tag name="IGUANATEXVERSION" val="162"/>
  <p:tag name="LATEXADDIN" val="\documentclass{article}&#10;\usepackage{amsmath}&#10;\pagestyle{empty}&#10;\begin{document}&#10;&#10;$M_W$ and $\Gamma_W$&#10;&#10;&#10;\end{document}"/>
  <p:tag name="IGUANATEXSIZE" val="24"/>
  <p:tag name="IGUANATEXCURSOR" val="101"/>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7.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10;\begin{fmffile}{complex-a}&#10;\begin{fmfgraph*}(100,100)&#10;    \fmfleft{i1}&#10;    \fmfright{o1,o2}&#10;    \fmf{photon,label=$Z$}{i1,w1}&#10;    \fmf{fermion,label=$\bar{f}$}{o1,w1}&#10;    \fmf{fermion,label=$f$}{w1,o2}&#10;\end{fmfgraph*}&#10;\end{fmffile}&#10;&#10;&#10;\end{document}"/>
  <p:tag name="IGUANATEXSIZE" val="20"/>
  <p:tag name="IGUANATEXCURSOR" val="298"/>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8.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begin{fmffile}{complex-a}&#10;\begin{fmfgraph*}(100,100)&#10;    \fmfleft{i1}&#10;    \fmfright{o1,o2}&#10;    \fmf{photon,label=$W^{-}$}{i1,w1}&#10;    \fmf{fermion,label=$\nu_\ell$}{o1,w1}&#10;    \fmf{fermion,label=$\ell^{-}$}{w1,o2}&#10;\end{fmfgraph*}&#10;\end{fmffile}&#10;&#10;\end{document}"/>
  <p:tag name="IGUANATEXSIZE" val="20"/>
  <p:tag name="IGUANATEXCURSOR" val="263"/>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69.xml><?xml version="1.0" encoding="utf-8"?>
<p:tagLst xmlns:a="http://schemas.openxmlformats.org/drawingml/2006/main" xmlns:r="http://schemas.openxmlformats.org/officeDocument/2006/relationships" xmlns:p="http://schemas.openxmlformats.org/presentationml/2006/main">
  <p:tag name="OUTPUTDPI" val=" 1200"/>
  <p:tag name="ORIGINALHEIGHT" val=" 189.7263"/>
  <p:tag name="ORIGINALWIDTH" val=" 2488.939"/>
  <p:tag name="OUTPUTTYPE" val="PNG"/>
  <p:tag name="IGUANATEXVERSION" val="162"/>
  <p:tag name="LATEXADDIN" val="\documentclass{article}&#10;\usepackage{amsmath}&#10;\pagestyle{empty}&#10;\begin{document}&#10;&#10;&#10;\begin{equation*}&#10;\chi^2_\text{EWPO}(\overline{c}_{BW} , \overline{c}_{\Phi,1},\overline{\Delta}_{4F},&#10;\overline{c}^{(3)}_{W^2H^4},c^{(2)}_{\psi^4 D^2}, c^{(3)}_{\psi^4 D^2}) \; .&#10;\end{equation*}&#10;%&#10;&#10;\end{document}"/>
  <p:tag name="IGUANATEXSIZE" val="24"/>
  <p:tag name="IGUANATEXCURSOR" val="276"/>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 1200"/>
  <p:tag name="ORIGINALHEIGHT" val=" 116.9854"/>
  <p:tag name="ORIGINALWIDTH" val=" 263.967"/>
  <p:tag name="OUTPUTTYPE" val="PNG"/>
  <p:tag name="IGUANATEXVERSION" val="162"/>
  <p:tag name="LATEXADDIN" val="\documentclass{article}&#10;\usepackage{amsmath}&#10;\pagestyle{empty}&#10;\begin{document}&#10;&#10;${\cal M}^{(8)}$&#10;&#10;\end{document}"/>
  <p:tag name="IGUANATEXSIZE" val="20"/>
  <p:tag name="IGUANATEXCURSOR" val="97"/>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70.xml><?xml version="1.0" encoding="utf-8"?>
<p:tagLst xmlns:a="http://schemas.openxmlformats.org/drawingml/2006/main" xmlns:r="http://schemas.openxmlformats.org/officeDocument/2006/relationships" xmlns:p="http://schemas.openxmlformats.org/presentationml/2006/main">
  <p:tag name="OUTPUTDPI" val=" 1200"/>
  <p:tag name="ORIGINALHEIGHT" val=" 1918.26"/>
  <p:tag name="ORIGINALWIDTH" val=" 5161.604"/>
  <p:tag name="OUTPUTTYPE" val="PNG"/>
  <p:tag name="IGUANATEXVERSION" val="162"/>
  <p:tag name="LATEXADDIN" val="\documentclass{article}&#10;\usepackage{amsmath,amssymb}&#10;\usepackage{multirow}&#10;\newcommand{\vh}{\hat{v}}&#10;\pagestyle{empty}&#10;\begin{document}&#10;\begin{table}&#10;  \begin{tabular}{|c||c|c||c|c|}&#10;\hline&#10;    coupling &amp; \multicolumn{4}{c|}{95\% CL allowed range EWPO+DY}&#10;    \\\hline&#10;    &amp; ${\cal O}(\Lambda^{-2})$ &amp;  Dim-6+(Dim-6)$^2$ &#10;    &amp; ${\cal O}(\Lambda^{-4})$ &amp;   Dim-6+Dim-8\\\hline&#10;    $\overline{c}_{BW}\frac{\vh^2}{\Lambda^2}$&#10;    &amp;&#10; $[  -8.5 ,   6.1 ]\times 10^{-4 }$&amp;&#10; $[  -8.4 ,   6.1 ]\times 10^{-4 }$&amp;&#10;    $[  -9.3 ,   9.1 ]\times 10^{-4 }$&amp;&#10;    $[  -9.3 ,   9.1]\times 10^{-4 }$\\&#10;$\overline{c}_{\Phi,1}\frac{\vh^2}{\Lambda^2}$&amp;    &#10; $[  -2.2 ,   1.7]\times 10^{-3}$&amp;&#10; $[  -2.2 ,   1.7 ]\times 10^{-3 }$&amp;&#10;    $[  -4.6 ,   2.7 ]\times 10^{-3}$&amp;&#10;    $[  -4.6 ,   2.7 ]\times 10^{-3 }$\\&#10;$\overline{\Delta}_{4F}\frac{\vh^2}{\Lambda^2}$    &amp;    &#10; $[  -10 ,   7.6 ]\times 10^{-5 }$&amp;&#10; $[  -10 ,   7.8 ]\times 10^{-5 }$&amp;&#10;    $[  -1.3 ,   2.1 ]\times 10^{-4 }$&amp;&#10;    $[  -1.3 ,   2.1 ]\times 10^{-4 }$\\&#10;$\overline{c}_{2JW}\frac{\vh^2}{\Lambda^2}$    &amp;    &#10; $[  -3.6 ,   4.8 ]\times 10^{-4 }$&amp;&#10; $[  -3.7 ,   5.0 ]\times 10^{-4 }$&amp;&#10;    $[  -10 ,   6.1 ]\times 10^{-4 }$&amp;&#10;    $[  -10 ,   6.1 ]\times 10^{-4 }$\\&#10; $\overline{c}_{2JB}\frac{\vh^2}{\Lambda^2}$&amp;       &#10; $[  -17 ,   7.9 ]\times 10^{-4 }$&amp;&#10; $[  -21 ,   7.9 ]\times 10^{-4 }$&amp;&#10;    $[  -3.9 ,   2.9 ]\times 10^{-2 }$&amp;&#10;    $[  -6.2 ,   3.9 ]\times 10^{-2 }$\\&#10;$\overline{c}^{(3)}_{W^2H^4}\frac{\vh^4}{\Lambda^4}$&amp;        &#10;   &amp;  &amp;&#10; $[  -1.4 ,   2.0 ]\times 10^{-3 }$&amp;&#10;    $[  -1.4 ,   2.0 ]\times 10^{-3 }$\\&#10; ${c}^{(7)}_{\psi^4H^2}\frac{\vh^4}{\Lambda^4}$&amp;        &#10;   &amp;  &amp;&#10; $[ -1.1    ,   0.93 ]\times 10^{-1 }$&amp;&#10;    $[ -1.8     ,  1.1     ]\times 10^{-1 }$\\&#10;${c}^{(2)}_{\psi^4D^2}\frac{\vh^4}{\Lambda^4}$&amp;        &#10;   &amp;  &amp;&#10; $[  -14 ,   0.54 ]\times 10^{-4 }$&amp;&#10;    $[  -9.0 ,   54 ]\times 10^{-6 }$\\&#10;${c}^{(3)}_{\psi^4D^2}\frac{\vh^4}{\Lambda^4}$&amp;            &#10;   &amp;  &amp;&#10; $[  -6.1,   13 ]\times 10^{-6 }$&amp;&#10;    $[  -5.9 ,   13]\times 10^{-6 }$\\\hline&#10;  \end{tabular}&#10;\end{table}&#10;&#10;\end{document}"/>
  <p:tag name="IGUANATEXSIZE" val="10"/>
  <p:tag name="IGUANATEXCURSOR" val="2014"/>
  <p:tag name="TRANSPARENCY" val="True"/>
  <p:tag name="CHOOSECOLOR" val="False"/>
  <p:tag name="COLORHEX" val="000000"/>
  <p:tag name="LATEXENGINEID" val="0"/>
  <p:tag name="TEMPFOLDER" val="D:\IguanaTeX\"/>
  <p:tag name="LATEXFORMHEIGHT" val=" 482.25"/>
  <p:tag name="LATEXFORMWIDTH" val=" 385"/>
  <p:tag name="LATEXFORMWRAP" val="True"/>
  <p:tag name="BITMAPVECTOR" val="0"/>
</p:tagLst>
</file>

<file path=ppt/tags/tag71.xml><?xml version="1.0" encoding="utf-8"?>
<p:tagLst xmlns:a="http://schemas.openxmlformats.org/drawingml/2006/main" xmlns:r="http://schemas.openxmlformats.org/officeDocument/2006/relationships" xmlns:p="http://schemas.openxmlformats.org/presentationml/2006/main">
  <p:tag name="OUTPUTDPI" val=" 1200"/>
  <p:tag name="ORIGINALHEIGHT" val=" 171.7285"/>
  <p:tag name="ORIGINALWIDTH" val=" 942.6321"/>
  <p:tag name="OUTPUTTYPE" val="PNG"/>
  <p:tag name="IGUANATEXVERSION" val="162"/>
  <p:tag name="LATEXADDIN" val="\documentclass{article}&#10;\usepackage{amsmath}&#10;\pagestyle{empty}&#10;\newcommand{\eh}{\hat{e}}&#10;\newcommand{\sh}{\hat{s}}&#10;\begin{document}&#10;&#10; $\overline{\Delta}_{4F} = -\frac{\eh^2}{2\sh^2} \overline&#10;    {c}_{2JW}$&#10;&#10;&#10;\end{document}"/>
  <p:tag name="IGUANATEXSIZE" val="10"/>
  <p:tag name="IGUANATEXCURSOR" val="114"/>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72.xml><?xml version="1.0" encoding="utf-8"?>
<p:tagLst xmlns:a="http://schemas.openxmlformats.org/drawingml/2006/main" xmlns:r="http://schemas.openxmlformats.org/officeDocument/2006/relationships" xmlns:p="http://schemas.openxmlformats.org/presentationml/2006/main">
  <p:tag name="OUTPUTDPI" val=" 1200"/>
  <p:tag name="ORIGINALHEIGHT" val=" 1564.304"/>
  <p:tag name="ORIGINALWIDTH" val=" 4036.745"/>
  <p:tag name="OUTPUTTYPE" val="PNG"/>
  <p:tag name="IGUANATEXVERSION" val="162"/>
  <p:tag name="LATEXADDIN" val="\documentclass{article}&#10;\usepackage{amsmath,amssymb}&#10;\newcommand{\eh}{\hat{e}}&#10;\newcommand{\sh}{\hat{s}}&#10;\newcommand{\ch}{\hat{c}}&#10;\newcommand{\vh}{\hat{v}}&#10;\pagestyle{empty}&#10;\begin{document}&#10;&#10;&#10;\begin{eqnarray*}&#10;  {\cal M}_\text{Cont}^\text{DY,NC} &amp;=&amp; -\hat e^2 \frac{1}{\widehat{M}_Z^2}&#10;  \left[{ \frac{1}{\sh^2\ch^2}}(j_Z^f)^\mu (j_Z^{f'})_\mu \Big(\overline{\cal N}_{ZZ} +{\cal N}^\square_{ZZ}&#10; + \frac{p^2}{\widehat{M}_Z^2} {\cal N}'_{ZZ}\Big) \right. \nonumber \\ &#10; &amp;&amp;  + { \frac{1}{\sh\ch}}\left((j_Z^f)^\mu (j_Q^{f'})_\mu+ (j_Q^{f})^\mu (j_Z^{f'})_\mu\right)&#10;    \Big( \overline{\cal N}_{\gamma Z}+ {\cal N}^\square_{\gamma Z} +&#10;     \frac{p^2}{\widehat{M}_Z^2}&#10;    {\cal N}'_{\gamma Z}\Big)  \label{eq:4FNC}\\&#10;&amp;&amp; \left.   +(j_Q^f)^\mu (j_Q^{f'})_\mu\Big(\overline{\cal N}_{\gamma\gamma}&#10;+{\cal N}^\square_{\gamma\gamma} + \frac{p^2}{\widehat{M}_Z^2}&#10;    {\cal N}'_{\gamma\gamma}\Big)&#10;    \right] \;,\nonumber \\&#10;{\cal M}_\text{Cont}^{\text DY,CC} &amp;=&amp; -\frac{\hat e^2}{2\sh^2}\frac{1}{\widehat{M}_W^2} &#10;  (j_W^f)^\mu (j_W^{f'})_\mu \Big(\overline{\cal N}_{WW}&#10;  +{\cal N}^\square_{WW} + \frac{p^2}{\widehat{M}_W^2} {\cal N}'_{WW}\Big) \;,\label{eq:4FCC}&#10;\end{eqnarray*}&#10;&#10;&#10;\end{document}"/>
  <p:tag name="IGUANATEXSIZE" val="20"/>
  <p:tag name="IGUANATEXCURSOR" val="210"/>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73.xml><?xml version="1.0" encoding="utf-8"?>
<p:tagLst xmlns:a="http://schemas.openxmlformats.org/drawingml/2006/main" xmlns:r="http://schemas.openxmlformats.org/officeDocument/2006/relationships" xmlns:p="http://schemas.openxmlformats.org/presentationml/2006/main">
  <p:tag name="OUTPUTDPI" val=" 1200"/>
  <p:tag name="ORIGINALHEIGHT" val=" 590.1762"/>
  <p:tag name="ORIGINALWIDTH" val=" 1899.512"/>
  <p:tag name="OUTPUTTYPE" val="PNG"/>
  <p:tag name="IGUANATEXVERSION" val="162"/>
  <p:tag name="LATEXADDIN" val="\documentclass{article}&#10;\usepackage{amsmath}&#10;\pagestyle{empty}&#10;\begin{document}&#10;&#10;\begin{eqnarray*}&#10;(j^f_Z)^\mu&amp;=&amp;\hat{g}^f_L\bar f_L\gamma^\mu f_L +\hat{g}^f_R\bar f\gamma^\mu f_R\, ,\\&#10;(j^f_Q)^\mu&amp;=&amp;Q^f \bar f\gamma^\mu f\, ,\\&#10;(j^f_W)^\mu&amp;=&amp;f_{uL} \gamma^\mu f_{dL}\, .&#10;\end{eqnarray*}&#10;%&#10;&#10;&#10;\end{document}"/>
  <p:tag name="IGUANATEXSIZE" val="20"/>
  <p:tag name="IGUANATEXCURSOR" val="286"/>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74.xml><?xml version="1.0" encoding="utf-8"?>
<p:tagLst xmlns:a="http://schemas.openxmlformats.org/drawingml/2006/main" xmlns:r="http://schemas.openxmlformats.org/officeDocument/2006/relationships" xmlns:p="http://schemas.openxmlformats.org/presentationml/2006/main">
  <p:tag name="OUTPUTDPI" val=" 1200"/>
  <p:tag name="ORIGINALHEIGHT" val=" 1540.307"/>
  <p:tag name="ORIGINALWIDTH" val=" 1874.766"/>
  <p:tag name="OUTPUTTYPE" val="PNG"/>
  <p:tag name="IGUANATEXVERSION" val="162"/>
  <p:tag name="LATEXADDIN" val="\documentclass{article}&#10;\usepackage{feynmp-auto}&#10;\usepackage{graphicx}&#10;\usepackage{amsmath}&#10;\pagestyle{empty}&#10;\begin{document}&#10;\begin{figure}[h!]&#10;\centering&#10;\begin{fmffile}{drellyan}&#10;\begin{fmfgraph*}(150,100)&#10;    % Incoming quark and antiquark&#10;    \fmfleft{i1,i2}&#10;    \fmfright{o1,o2}&#10;    % Internal photon/Z&#10;    \fmf{fermion}{i1,v1}&#10;    \fmf{fermion}{v1,i2}&#10;    \fmf{fermion}{o1,v1}&#10;    \fmf{fermion}{v1,o2}&#10;    % Labels&#10;    \fmflabel{$q$}{i1}&#10;    \fmflabel{$\bar{q}$}{i2}&#10;    \fmflabel{$\ell^-$}{o1}&#10;    \fmflabel{$\ell^+$}{o2}&#10;\end{fmfgraph*}&#10;\end{fmffile}&#10;\end{figure}&#10;\end{document}&#10;"/>
  <p:tag name="IGUANATEXSIZE" val="10"/>
  <p:tag name="IGUANATEXCURSOR" val="589"/>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75.xml><?xml version="1.0" encoding="utf-8"?>
<p:tagLst xmlns:a="http://schemas.openxmlformats.org/drawingml/2006/main" xmlns:r="http://schemas.openxmlformats.org/officeDocument/2006/relationships" xmlns:p="http://schemas.openxmlformats.org/presentationml/2006/main">
  <p:tag name="OUTPUTDPI" val=" 1200"/>
  <p:tag name="ORIGINALHEIGHT" val=" 1520.06"/>
  <p:tag name="ORIGINALWIDTH" val=" 1874.766"/>
  <p:tag name="OUTPUTTYPE" val="PNG"/>
  <p:tag name="IGUANATEXVERSION" val="162"/>
  <p:tag name="LATEXADDIN" val="\documentclass{article}&#10;\usepackage{feynmp-auto}&#10;\usepackage{graphicx}&#10;\usepackage{amsmath}&#10;\pagestyle{empty}&#10;\begin{document}&#10;&#10;\begin{figure}[h!]&#10;\centering&#10;\begin{fmffile}{cc_drellyan}&#10;\begin{fmfgraph*}(150,100)&#10;    % Incoming quark and antiquark&#10;    \fmfleft{i1,i2}&#10;    \fmfright{o1,o2}&#10;&#10;    % Internal W boson&#10;    \fmf{fermion}{i1,v1}&#10;    \fmf{fermion}{v1,i2}&#10;    \fmf{fermion}{v1,o1}&#10;    \fmf{fermion}{o2,v1}&#10;&#10;    % Labels&#10;    \fmflabel{$u$}{i1}&#10;    \fmflabel{$\bar{d}$}{i2}&#10;    \fmflabel{$\nu_\ell$}{o1}&#10;    \fmflabel{$\ell^+$}{o2}&#10;\end{fmfgraph*}&#10;\end{fmffile}&#10;\end{figure}&#10;\end{document}&#10;"/>
  <p:tag name="IGUANATEXSIZE" val="10"/>
  <p:tag name="IGUANATEXCURSOR" val="41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begin{fmffile}{complex-a}&#10;\begin{fmfgraph*}(100,100)&#10;    \fmfleft{i1}&#10;    \fmfright{o1,o2}&#10;    \fmf{photon,label=$W^{-}$}{i1,w1}&#10;    \fmf{fermion,label=$\nu$}{o1,w1}&#10;    \fmf{fermion,label=$\ell^{-}$}{w1,o2}&#10;\end{fmfgraph*}&#10;\end{fmffile}&#10;&#10;\end{document}"/>
  <p:tag name="IGUANATEXSIZE" val="20"/>
  <p:tag name="IGUANATEXCURSOR" val="262"/>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 1200"/>
  <p:tag name="ORIGINALHEIGHT" val=" 1250.094"/>
  <p:tag name="ORIGINALWIDTH" val=" 1250.094"/>
  <p:tag name="OUTPUTTYPE" val="PNG"/>
  <p:tag name="IGUANATEXVERSION" val="162"/>
  <p:tag name="LATEXADDIN" val="\documentclass{article}&#10;\usepackage{amsmath}&#10;\usepackage{feynmp-auto}&#10;\pagestyle{empty}&#10;\begin{document}&#10;&#10;\begin{fmffile}{complex-a}&#10;\begin{fmfgraph*}(100,100)&#10;    \fmfleft{i1}&#10;    \fmfright{o1,o2}&#10;    \fmf{photon,label=$Z$}{i1,w1}&#10;    \fmf{fermion,label=$\bar{f}$}{o1,w1}&#10;    \fmf{fermion,label=$f$}{w1,o2}&#10;\end{fmfgraph*}&#10;\end{fmffile}&#10;&#10;&#10;\end{document}"/>
  <p:tag name="IGUANATEXSIZE" val="20"/>
  <p:tag name="IGUANATEXCURSOR" val="298"/>
  <p:tag name="TRANSPARENCY" val="True"/>
  <p:tag name="CHOOSECOLOR" val="False"/>
  <p:tag name="COLORHEX" val="000000"/>
  <p:tag name="LATEXENGINEID" val="0"/>
  <p:tag name="TEMPFOLDER" val="D:\IguanaTeX\"/>
  <p:tag name="LATEXFORMHEIGHT" val=" 320"/>
  <p:tag name="LATEXFORMWIDTH" val=" 385"/>
  <p:tag name="LATEXFORMWRAP" val="True"/>
  <p:tag name="BITMAPVECTOR"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7324</TotalTime>
  <Words>2461</Words>
  <Application>Microsoft Office PowerPoint</Application>
  <PresentationFormat>Widescreen</PresentationFormat>
  <Paragraphs>220</Paragraphs>
  <Slides>33</Slides>
  <Notes>23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Aptos</vt:lpstr>
      <vt:lpstr>Aptos Display</vt:lpstr>
      <vt:lpstr>Arial</vt:lpstr>
      <vt:lpstr>Cambria Math</vt:lpstr>
      <vt:lpstr>CMMI10</vt:lpstr>
      <vt:lpstr>CMMI7</vt:lpstr>
      <vt:lpstr>CMR10</vt:lpstr>
      <vt:lpstr>CMR7</vt:lpstr>
      <vt:lpstr>CMR9</vt:lpstr>
      <vt:lpstr>CMSY10</vt:lpstr>
      <vt:lpstr>Office Theme</vt:lpstr>
      <vt:lpstr>Drell-Yan production in universal theories beyond dimension-six SMEFT</vt:lpstr>
      <vt:lpstr>Standard Model Effective Field Theory</vt:lpstr>
      <vt:lpstr>Universal SMEFT (USMEFT)</vt:lpstr>
      <vt:lpstr>Observables in SMEFT </vt:lpstr>
      <vt:lpstr>PowerPoint Presentation</vt:lpstr>
      <vt:lpstr>Relevant dimension-six operators</vt:lpstr>
      <vt:lpstr>Relevant dimension-eight operators</vt:lpstr>
      <vt:lpstr>Corrections to Drell-Yan amplitudes</vt:lpstr>
      <vt:lpstr>Corrections to Z and W couplings</vt:lpstr>
      <vt:lpstr>Corrections to Z and W couplings</vt:lpstr>
      <vt:lpstr>Corrections to Z and W couplings</vt:lpstr>
      <vt:lpstr>Four-fermion contact amplitudes</vt:lpstr>
      <vt:lpstr>Oblique Parameters</vt:lpstr>
      <vt:lpstr>Oblique Parameters</vt:lpstr>
      <vt:lpstr>Modified propagators</vt:lpstr>
      <vt:lpstr>Oblique Parameters</vt:lpstr>
      <vt:lpstr>Analysis Framework</vt:lpstr>
      <vt:lpstr>Effective combinations for DY and EWPO</vt:lpstr>
      <vt:lpstr>Analyses at different Orders</vt:lpstr>
      <vt:lpstr>Data and simulation for Drell Yan</vt:lpstr>
      <vt:lpstr>Electro-Weak Precision Observables</vt:lpstr>
      <vt:lpstr>One dimensional projections</vt:lpstr>
      <vt:lpstr>Two-dimensional projections</vt:lpstr>
      <vt:lpstr>Two-dimensional projections</vt:lpstr>
      <vt:lpstr>Two-dimensional projections</vt:lpstr>
      <vt:lpstr>Oblique parameters results</vt:lpstr>
      <vt:lpstr>Summary</vt:lpstr>
      <vt:lpstr>Thank you!</vt:lpstr>
      <vt:lpstr>PowerPoint Presentation</vt:lpstr>
      <vt:lpstr>Backup</vt:lpstr>
      <vt:lpstr>Four-fermion contact amplitudes</vt:lpstr>
      <vt:lpstr>PowerPoint Presentation</vt:lpstr>
      <vt:lpstr>Analysis Framework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Jay Desai</dc:creator>
  <cp:lastModifiedBy>Jay Desai</cp:lastModifiedBy>
  <cp:revision>208</cp:revision>
  <dcterms:created xsi:type="dcterms:W3CDTF">2025-04-22T16:38:49Z</dcterms:created>
  <dcterms:modified xsi:type="dcterms:W3CDTF">2025-04-28T16:00:03Z</dcterms:modified>
</cp:coreProperties>
</file>