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9" r:id="rId4"/>
    <p:sldId id="262" r:id="rId5"/>
    <p:sldId id="258" r:id="rId6"/>
    <p:sldId id="260" r:id="rId7"/>
    <p:sldId id="287" r:id="rId8"/>
    <p:sldId id="289" r:id="rId9"/>
    <p:sldId id="263" r:id="rId10"/>
    <p:sldId id="264" r:id="rId11"/>
    <p:sldId id="265" r:id="rId12"/>
    <p:sldId id="266" r:id="rId13"/>
    <p:sldId id="267" r:id="rId14"/>
    <p:sldId id="276" r:id="rId15"/>
    <p:sldId id="277" r:id="rId16"/>
    <p:sldId id="288" r:id="rId17"/>
    <p:sldId id="278" r:id="rId18"/>
    <p:sldId id="268" r:id="rId19"/>
    <p:sldId id="293" r:id="rId20"/>
    <p:sldId id="279" r:id="rId21"/>
    <p:sldId id="269" r:id="rId22"/>
    <p:sldId id="270" r:id="rId23"/>
    <p:sldId id="272" r:id="rId24"/>
    <p:sldId id="290" r:id="rId25"/>
    <p:sldId id="271" r:id="rId26"/>
    <p:sldId id="273" r:id="rId27"/>
    <p:sldId id="274" r:id="rId28"/>
    <p:sldId id="280" r:id="rId29"/>
    <p:sldId id="291" r:id="rId30"/>
    <p:sldId id="282" r:id="rId31"/>
    <p:sldId id="281" r:id="rId32"/>
    <p:sldId id="284" r:id="rId33"/>
    <p:sldId id="292" r:id="rId34"/>
    <p:sldId id="286" r:id="rId35"/>
    <p:sldId id="28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ED9A32-E7FA-99BE-408F-4FD69D3E5E79}" name="Hannah Fabik" initials="HF" userId="S::hannah.fabik@cern.ch::dbf10aee-3f2c-401d-9254-2d6213bf450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  <a:srgbClr val="C80000"/>
    <a:srgbClr val="FF0000"/>
    <a:srgbClr val="2600FF"/>
    <a:srgbClr val="FFFFFF"/>
    <a:srgbClr val="FF5757"/>
    <a:srgbClr val="FF9999"/>
    <a:srgbClr val="CAEEFB"/>
    <a:srgbClr val="FFCCCC"/>
    <a:srgbClr val="E7E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69" autoAdjust="0"/>
  </p:normalViewPr>
  <p:slideViewPr>
    <p:cSldViewPr snapToGrid="0">
      <p:cViewPr varScale="1">
        <p:scale>
          <a:sx n="119" d="100"/>
          <a:sy n="119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CB6BE-4503-4444-AA28-BBACA2408A11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2D3E5-A78C-47AF-AC1F-CE9120D69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014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2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526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854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2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Point out coordinate systems used here and with the </a:t>
            </a:r>
            <a:r>
              <a:rPr lang="en-CA" dirty="0" err="1"/>
              <a:t>ficonTEC</a:t>
            </a: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Notice that it is only the VCSEL and photodiode used, no intermediate components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350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904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3036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736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344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3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779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744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59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833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015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53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47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27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493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2D3E5-A78C-47AF-AC1F-CE9120D6952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19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3658-D7FA-1E4E-CD8E-D1532BB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0033A0"/>
                </a:solidFill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26A01-1304-EAE1-516A-02FE80A16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6193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33A0"/>
                </a:solidFill>
                <a:latin typeface="Optim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37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C7BA-EA00-0F34-54DB-2B5DAA59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749E1-E06F-B272-BA2F-CC99A197D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4A953-8FD9-2801-C555-8973736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CD9D577A-99FE-4C68-8ACD-069A11C1668E}" type="datetime1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3FE-E2F8-1D6E-62D8-1653D8CF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9279B-95C6-B867-D9A5-B99671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52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B99C-B6C6-2046-ADDB-925069A2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D8508-B4FA-8553-690E-DAA4C0854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5C28AAF3-6B74-44C3-BC0B-CABB9D32455A}" type="datetime1">
              <a:rPr lang="en-GB" smtClean="0"/>
              <a:t>30/04/2025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3179F-A76B-B721-96F6-BF3806EE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49A16-2521-676A-FAB9-66E799C6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8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332CBD-E71D-B500-7BF6-C39BF78D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FBFD929A-40C8-4BC1-B499-6B250321F8EB}" type="datetime1">
              <a:rPr lang="en-GB" smtClean="0"/>
              <a:t>30/04/2025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D5D9C-D8EB-389C-7B0C-28F54539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820CB-8882-B18F-796E-1038298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7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5BF5-7B33-DC51-4597-B78ABC3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173B-E962-A840-1C90-F43ADAD3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816" y="1007422"/>
            <a:ext cx="11359918" cy="542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6B81-B530-2835-08FC-9F7C7DA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EE9395-5AC3-43D3-990F-F637138B51EC}" type="datetime1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553A8-C4A3-21B5-0EC6-3B231EA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C68A-C012-B325-9484-50B35C908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763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842283D-BFBB-4515-8978-B4FCE19E9EEF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0A6AB4-DB72-FD9A-4DB9-6D62F8F6FF79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C796E65E-719D-447C-C367-62DED37FB5B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F665F0-A526-6E3F-765E-84FE3639E2A0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18993-CB3E-6EA5-536A-9F17EDEA6471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A80EBB-5B45-371B-83AF-DAD955AA62A6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5EA0B3-7D2D-E9A4-503B-AD5FED933A2E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39BC5F3-97F4-F4B2-B260-DE18840DA79A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934CF6-E84E-801F-C13C-A1EC45962A55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CB88C-07C2-D809-4804-8FA53A3DBB6F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4AC00AB2-391E-F9B8-EDB1-9FF34902C4E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E2DE01-D2B7-FB2D-25EC-632628EC5398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30829-9D9E-5D45-90DC-6C2CB88BC2E2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7752D4-DA64-E8CD-0DF0-C637D09E967A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E63911-9F5D-CB36-3B2C-A45BE7602152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BC722A-1A2D-DF64-29B2-4415E4A60072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F5067C-BD40-CEAB-2DEF-E22D910C8E5D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0956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3A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07C-B44F-3982-A5CD-278A6F92A3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6021" y="1678954"/>
            <a:ext cx="8279958" cy="2387600"/>
          </a:xfrm>
        </p:spPr>
        <p:txBody>
          <a:bodyPr/>
          <a:lstStyle/>
          <a:p>
            <a:r>
              <a:rPr lang="en-CA" dirty="0" err="1"/>
              <a:t>VTRx</a:t>
            </a:r>
            <a:r>
              <a:rPr lang="en-CA" dirty="0"/>
              <a:t>+ Quality Assurance Programme:</a:t>
            </a:r>
            <a:br>
              <a:rPr lang="en-CA" dirty="0"/>
            </a:br>
            <a:r>
              <a:rPr lang="en-CA" dirty="0"/>
              <a:t>A Focus on Optical Alignment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52C24F-8BAE-C1DE-9DA4-007C628362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0" y="4389217"/>
            <a:ext cx="2133600" cy="1073329"/>
          </a:xfrm>
        </p:spPr>
        <p:txBody>
          <a:bodyPr>
            <a:normAutofit fontScale="85000" lnSpcReduction="20000"/>
          </a:bodyPr>
          <a:lstStyle/>
          <a:p>
            <a:r>
              <a:rPr lang="en-CA" i="1" dirty="0"/>
              <a:t>Hannah Fabik</a:t>
            </a:r>
          </a:p>
          <a:p>
            <a:r>
              <a:rPr lang="en-CA" i="1" dirty="0"/>
              <a:t>EP-ESE-BE</a:t>
            </a:r>
          </a:p>
          <a:p>
            <a:r>
              <a:rPr lang="en-GB" i="1" dirty="0"/>
              <a:t>April 30, 2025</a:t>
            </a:r>
          </a:p>
        </p:txBody>
      </p:sp>
    </p:spTree>
    <p:extLst>
      <p:ext uri="{BB962C8B-B14F-4D97-AF65-F5344CB8AC3E}">
        <p14:creationId xmlns:p14="http://schemas.microsoft.com/office/powerpoint/2010/main" val="235554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1380-8CF6-3030-AD1D-4FF971EDE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Important Optical Parameters for the Receiver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9CC412-4756-93CF-A0D0-D38CCE5F265A}"/>
              </a:ext>
            </a:extLst>
          </p:cNvPr>
          <p:cNvSpPr txBox="1"/>
          <p:nvPr/>
        </p:nvSpPr>
        <p:spPr>
          <a:xfrm>
            <a:off x="404363" y="5335325"/>
            <a:ext cx="5392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Responsivity [A/W] </a:t>
            </a:r>
            <a:r>
              <a:rPr lang="en-CA" dirty="0"/>
              <a:t>is the amount of current output in response to the amount of light input.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048612-6CDE-971E-ECD5-3FB61E344685}"/>
              </a:ext>
            </a:extLst>
          </p:cNvPr>
          <p:cNvSpPr txBox="1"/>
          <p:nvPr/>
        </p:nvSpPr>
        <p:spPr>
          <a:xfrm>
            <a:off x="7180028" y="5335325"/>
            <a:ext cx="4365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Sensitivity [dBm]</a:t>
            </a:r>
            <a:r>
              <a:rPr lang="en-CA" dirty="0"/>
              <a:t> is the attenuation that produces a bit error rate of 1e-10 dBm.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D56F220-A749-3300-75FA-6CE244DE11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3"/>
          <a:stretch/>
        </p:blipFill>
        <p:spPr bwMode="auto">
          <a:xfrm>
            <a:off x="105769" y="1407381"/>
            <a:ext cx="5810250" cy="365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graph of a graph with a red line and blue line&#10;&#10;AI-generated content may be incorrect.">
            <a:extLst>
              <a:ext uri="{FF2B5EF4-FFF2-40B4-BE49-F238E27FC236}">
                <a16:creationId xmlns:a16="http://schemas.microsoft.com/office/drawing/2014/main" id="{08259040-BFCF-B5EC-9850-8870150A2C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8"/>
          <a:stretch/>
        </p:blipFill>
        <p:spPr>
          <a:xfrm>
            <a:off x="6179969" y="1407381"/>
            <a:ext cx="5819025" cy="365094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75F137-1EA1-2DD2-D869-8E131EB8978F}"/>
              </a:ext>
            </a:extLst>
          </p:cNvPr>
          <p:cNvCxnSpPr>
            <a:cxnSpLocks/>
          </p:cNvCxnSpPr>
          <p:nvPr/>
        </p:nvCxnSpPr>
        <p:spPr>
          <a:xfrm>
            <a:off x="2711395" y="3252083"/>
            <a:ext cx="10257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3D5C57-9221-4EC2-7137-87834B32E779}"/>
              </a:ext>
            </a:extLst>
          </p:cNvPr>
          <p:cNvCxnSpPr>
            <a:cxnSpLocks/>
          </p:cNvCxnSpPr>
          <p:nvPr/>
        </p:nvCxnSpPr>
        <p:spPr>
          <a:xfrm flipV="1">
            <a:off x="3737113" y="2608028"/>
            <a:ext cx="0" cy="6440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8BFB88-9869-C26C-253B-F134E9C3C17A}"/>
              </a:ext>
            </a:extLst>
          </p:cNvPr>
          <p:cNvCxnSpPr>
            <a:cxnSpLocks/>
          </p:cNvCxnSpPr>
          <p:nvPr/>
        </p:nvCxnSpPr>
        <p:spPr>
          <a:xfrm>
            <a:off x="6846073" y="3880237"/>
            <a:ext cx="342701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63497E-9E74-52A3-FCCA-8B5591811BC5}"/>
              </a:ext>
            </a:extLst>
          </p:cNvPr>
          <p:cNvCxnSpPr>
            <a:cxnSpLocks/>
          </p:cNvCxnSpPr>
          <p:nvPr/>
        </p:nvCxnSpPr>
        <p:spPr>
          <a:xfrm>
            <a:off x="10312841" y="3880237"/>
            <a:ext cx="0" cy="707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85020E-B256-9427-20D8-1DA64DE02944}"/>
              </a:ext>
            </a:extLst>
          </p:cNvPr>
          <p:cNvCxnSpPr/>
          <p:nvPr/>
        </p:nvCxnSpPr>
        <p:spPr>
          <a:xfrm flipV="1">
            <a:off x="2711395" y="2608028"/>
            <a:ext cx="1025718" cy="644055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1605D5-6813-098D-F0AB-6104FC8E2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845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FB92C-B493-D944-A331-AD38AFC483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A sudden drop in yield…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936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E7052-D578-40FF-D843-4EC1DF0E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In September 2024, production yield started to drop</a:t>
            </a:r>
            <a:endParaRPr lang="en-GB" dirty="0"/>
          </a:p>
        </p:txBody>
      </p:sp>
      <p:pic>
        <p:nvPicPr>
          <p:cNvPr id="2052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852BA636-2615-DDB7-47A4-8AF83FFAE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816" y="2325286"/>
            <a:ext cx="5584709" cy="2792354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050" name="Picture 2" descr="A graph on a black background&#10;&#10;AI-generated content may be incorrect.">
            <a:extLst>
              <a:ext uri="{FF2B5EF4-FFF2-40B4-BE49-F238E27FC236}">
                <a16:creationId xmlns:a16="http://schemas.microsoft.com/office/drawing/2014/main" id="{1DD42061-D970-55E6-3B21-A443859E8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9025" y="2325286"/>
            <a:ext cx="5584709" cy="279235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613D64-59C8-AD33-4B98-F22D71D73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52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18EACC-4451-17DC-18DD-19219AD7B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sz="2400"/>
              <a:t>Both transmitters and receivers were failing the functional tests</a:t>
            </a:r>
            <a:endParaRPr lang="en-GB" sz="2400"/>
          </a:p>
        </p:txBody>
      </p:sp>
      <p:pic>
        <p:nvPicPr>
          <p:cNvPr id="12" name="Picture 11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2BDE7D97-F85B-F8A2-5283-68911C291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066" y="654598"/>
            <a:ext cx="6670328" cy="3085025"/>
          </a:xfrm>
          <a:prstGeom prst="rect">
            <a:avLst/>
          </a:prstGeom>
          <a:noFill/>
        </p:spPr>
      </p:pic>
      <p:pic>
        <p:nvPicPr>
          <p:cNvPr id="10" name="Picture 9" descr="A graph of different colored columns&#10;&#10;AI-generated content may be incorrect.">
            <a:extLst>
              <a:ext uri="{FF2B5EF4-FFF2-40B4-BE49-F238E27FC236}">
                <a16:creationId xmlns:a16="http://schemas.microsoft.com/office/drawing/2014/main" id="{8B7A47BA-AAA2-5712-2C53-01EE2636F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726" y="3739623"/>
            <a:ext cx="6670327" cy="3118377"/>
          </a:xfrm>
          <a:prstGeom prst="rect">
            <a:avLst/>
          </a:prstGeom>
          <a:noFill/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1A0D470-997C-90DF-1466-16190728795D}"/>
              </a:ext>
            </a:extLst>
          </p:cNvPr>
          <p:cNvCxnSpPr/>
          <p:nvPr/>
        </p:nvCxnSpPr>
        <p:spPr>
          <a:xfrm>
            <a:off x="5136543" y="654598"/>
            <a:ext cx="0" cy="6119913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row: Right 4">
            <a:extLst>
              <a:ext uri="{FF2B5EF4-FFF2-40B4-BE49-F238E27FC236}">
                <a16:creationId xmlns:a16="http://schemas.microsoft.com/office/drawing/2014/main" id="{384CC845-69B1-7B1E-3A03-06BA2FDC90C5}"/>
              </a:ext>
            </a:extLst>
          </p:cNvPr>
          <p:cNvSpPr/>
          <p:nvPr/>
        </p:nvSpPr>
        <p:spPr>
          <a:xfrm>
            <a:off x="5319423" y="1152939"/>
            <a:ext cx="564541" cy="10433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0035A-D98C-7386-EA4C-1161B1939DD9}"/>
              </a:ext>
            </a:extLst>
          </p:cNvPr>
          <p:cNvSpPr txBox="1"/>
          <p:nvPr/>
        </p:nvSpPr>
        <p:spPr>
          <a:xfrm>
            <a:off x="5247861" y="890546"/>
            <a:ext cx="1060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2">
                    <a:lumMod val="50000"/>
                  </a:schemeClr>
                </a:solidFill>
              </a:rPr>
              <a:t>September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D65A28-8873-5842-1D1C-8EAC0A0E1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69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A5D82-60AE-2692-7286-5F49BBB60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Receiver failures had offset photodiodes</a:t>
            </a:r>
            <a:endParaRPr lang="en-GB" dirty="0"/>
          </a:p>
        </p:txBody>
      </p:sp>
      <p:pic>
        <p:nvPicPr>
          <p:cNvPr id="3" name="Content Placeholder 4" descr="A close-up of several wires&#10;&#10;Description automatically generated">
            <a:extLst>
              <a:ext uri="{FF2B5EF4-FFF2-40B4-BE49-F238E27FC236}">
                <a16:creationId xmlns:a16="http://schemas.microsoft.com/office/drawing/2014/main" id="{BD7B0DFE-FB45-B68D-BCDD-EFD58F3002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50" y="811381"/>
            <a:ext cx="3686175" cy="2949575"/>
          </a:xfrm>
          <a:prstGeom prst="rect">
            <a:avLst/>
          </a:prstGeom>
        </p:spPr>
      </p:pic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264E234F-A8C0-B9EB-F006-6A5D09F43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925" y="811835"/>
            <a:ext cx="3686401" cy="2949121"/>
          </a:xfrm>
          <a:prstGeom prst="rect">
            <a:avLst/>
          </a:prstGeom>
        </p:spPr>
      </p:pic>
      <p:pic>
        <p:nvPicPr>
          <p:cNvPr id="5" name="Picture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0951CA12-194F-B953-E9B0-C74A68C3EF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24" y="3908879"/>
            <a:ext cx="3686401" cy="2949121"/>
          </a:xfrm>
          <a:prstGeom prst="rect">
            <a:avLst/>
          </a:prstGeom>
        </p:spPr>
      </p:pic>
      <p:pic>
        <p:nvPicPr>
          <p:cNvPr id="6" name="Picture 5" descr="A close-up of a computer&#10;&#10;Description automatically generated">
            <a:extLst>
              <a:ext uri="{FF2B5EF4-FFF2-40B4-BE49-F238E27FC236}">
                <a16:creationId xmlns:a16="http://schemas.microsoft.com/office/drawing/2014/main" id="{A0F9CA45-3D5F-E90E-25E0-F23888E0CF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925" y="3908878"/>
            <a:ext cx="3686401" cy="29491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5707A6-EAD1-C3B9-264C-4A786E6616B9}"/>
              </a:ext>
            </a:extLst>
          </p:cNvPr>
          <p:cNvSpPr txBox="1"/>
          <p:nvPr/>
        </p:nvSpPr>
        <p:spPr>
          <a:xfrm>
            <a:off x="8502329" y="4897354"/>
            <a:ext cx="135584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ID 35511</a:t>
            </a:r>
          </a:p>
          <a:p>
            <a:pPr algn="ctr"/>
            <a:r>
              <a:rPr lang="en-US" b="1" dirty="0"/>
              <a:t>Rx failure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06F69-0B6B-FBFA-737C-3667653BC1EF}"/>
              </a:ext>
            </a:extLst>
          </p:cNvPr>
          <p:cNvSpPr txBox="1"/>
          <p:nvPr/>
        </p:nvSpPr>
        <p:spPr>
          <a:xfrm>
            <a:off x="8474241" y="1846955"/>
            <a:ext cx="141201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ID 35451</a:t>
            </a:r>
          </a:p>
          <a:p>
            <a:pPr algn="ctr"/>
            <a:r>
              <a:rPr lang="en-US" b="1" dirty="0"/>
              <a:t>Tx failure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5EC176-C25F-7507-E101-B8A59A18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5DD8C7-CD25-0CF4-66DA-49FDAF0448C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39" t="484" r="644" b="951"/>
          <a:stretch/>
        </p:blipFill>
        <p:spPr>
          <a:xfrm rot="16200000">
            <a:off x="9793319" y="3154899"/>
            <a:ext cx="2649257" cy="13260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8379C32-BE1A-13B9-C981-48F8AAD1BB34}"/>
              </a:ext>
            </a:extLst>
          </p:cNvPr>
          <p:cNvSpPr/>
          <p:nvPr/>
        </p:nvSpPr>
        <p:spPr>
          <a:xfrm>
            <a:off x="10852484" y="3096125"/>
            <a:ext cx="545432" cy="1604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7692D8-ED87-0B7C-C78B-456961E6C9D4}"/>
              </a:ext>
            </a:extLst>
          </p:cNvPr>
          <p:cNvSpPr/>
          <p:nvPr/>
        </p:nvSpPr>
        <p:spPr>
          <a:xfrm>
            <a:off x="568524" y="811381"/>
            <a:ext cx="7368553" cy="294912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69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0DA32-6C5B-02F8-4E4C-2EB9E6DE9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Modules with larger photodiode offsets tended to fail</a:t>
            </a:r>
            <a:endParaRPr lang="en-GB" dirty="0"/>
          </a:p>
        </p:txBody>
      </p:sp>
      <p:pic>
        <p:nvPicPr>
          <p:cNvPr id="4" name="Content Placeholder 6" descr="A graph with red dots&#10;&#10;Description automatically generated">
            <a:extLst>
              <a:ext uri="{FF2B5EF4-FFF2-40B4-BE49-F238E27FC236}">
                <a16:creationId xmlns:a16="http://schemas.microsoft.com/office/drawing/2014/main" id="{CFF6663D-837C-67DD-589C-8C9727117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91" y="2092155"/>
            <a:ext cx="5896066" cy="3110876"/>
          </a:xfrm>
          <a:prstGeom prst="rect">
            <a:avLst/>
          </a:prstGeom>
          <a:noFill/>
        </p:spPr>
      </p:pic>
      <p:pic>
        <p:nvPicPr>
          <p:cNvPr id="3" name="Content Placeholder 5" descr="A graph with red dots&#10;&#10;Description automatically generated">
            <a:extLst>
              <a:ext uri="{FF2B5EF4-FFF2-40B4-BE49-F238E27FC236}">
                <a16:creationId xmlns:a16="http://schemas.microsoft.com/office/drawing/2014/main" id="{092F1B76-8EF3-F011-DDEE-957371957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92155"/>
            <a:ext cx="5896066" cy="3110876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A7EEE-C881-8AAE-B748-DB0002B23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17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5F0F0-9EA4-CF72-FDBE-AA63C809C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Resolution of photodiode issues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521873-926B-854C-AC06-B9DA14D12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7D1D0-ACB0-F012-9610-10AB33558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522" y="1683293"/>
            <a:ext cx="4618141" cy="2127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1AEFDB-5FD2-88DC-EC74-D940DAD82068}"/>
              </a:ext>
            </a:extLst>
          </p:cNvPr>
          <p:cNvSpPr txBox="1"/>
          <p:nvPr/>
        </p:nvSpPr>
        <p:spPr>
          <a:xfrm>
            <a:off x="404363" y="1044357"/>
            <a:ext cx="9582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Incorrect detection of VCSEL eye on the placement machine meant reference points were off and thus the target position of the photodiode.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B16A21-49A7-F4BD-71BA-FF0A4A6987A1}"/>
              </a:ext>
            </a:extLst>
          </p:cNvPr>
          <p:cNvSpPr txBox="1"/>
          <p:nvPr/>
        </p:nvSpPr>
        <p:spPr>
          <a:xfrm>
            <a:off x="461513" y="3818565"/>
            <a:ext cx="903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company has since managed to correct the issue.</a:t>
            </a:r>
            <a:endParaRPr lang="en-GB" dirty="0"/>
          </a:p>
        </p:txBody>
      </p:sp>
      <p:pic>
        <p:nvPicPr>
          <p:cNvPr id="10" name="Picture 9" descr="A graph with numbers and a graph&#10;&#10;AI-generated content may be incorrect.">
            <a:extLst>
              <a:ext uri="{FF2B5EF4-FFF2-40B4-BE49-F238E27FC236}">
                <a16:creationId xmlns:a16="http://schemas.microsoft.com/office/drawing/2014/main" id="{D0B32F4E-C9E2-5F22-F87F-9ACF768E7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968" y="4195293"/>
            <a:ext cx="5112130" cy="2385984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C427FBE0-69AA-82B9-97D7-D29327C300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2" y="4195293"/>
            <a:ext cx="4960081" cy="22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23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E683-98BE-70F3-BCF1-8189C4487F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VCSEL – Lens Offset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EDADE0-5122-A009-A310-CF3F422193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427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D942E-77B0-CE20-8832-EA3B927F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OMA is consistently lower than previous batches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826291-2478-B413-4281-90E1152EE5D5}"/>
              </a:ext>
            </a:extLst>
          </p:cNvPr>
          <p:cNvSpPr txBox="1"/>
          <p:nvPr/>
        </p:nvSpPr>
        <p:spPr>
          <a:xfrm>
            <a:off x="5466377" y="6114031"/>
            <a:ext cx="36576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>
                <a:solidFill>
                  <a:sysClr val="windowText" lastClr="000000"/>
                </a:solidFill>
              </a:rPr>
              <a:t>Batch 15 was made in September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F98C0D-3B47-C18B-7BE3-6DF356DE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0D5C14E4-468B-DE1A-6049-09E277E2E6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52" y="1347320"/>
            <a:ext cx="10646695" cy="433158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497AD2-6985-2191-6F83-2D0219BACA85}"/>
              </a:ext>
            </a:extLst>
          </p:cNvPr>
          <p:cNvCxnSpPr/>
          <p:nvPr/>
        </p:nvCxnSpPr>
        <p:spPr>
          <a:xfrm flipV="1">
            <a:off x="7204301" y="5444831"/>
            <a:ext cx="0" cy="580446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36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C8A5D-39CB-F6FE-9A9B-6C3D2A453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 fontScale="90000"/>
          </a:bodyPr>
          <a:lstStyle/>
          <a:p>
            <a:r>
              <a:rPr lang="en-CA" dirty="0"/>
              <a:t>Offsets are calculated with a non-destructive method that uses image recognition</a:t>
            </a:r>
            <a:endParaRPr lang="en-GB" dirty="0"/>
          </a:p>
        </p:txBody>
      </p:sp>
      <p:pic>
        <p:nvPicPr>
          <p:cNvPr id="10" name="Picture 9" descr="A close-up of a power strip&#10;&#10;AI-generated content may be incorrect.">
            <a:extLst>
              <a:ext uri="{FF2B5EF4-FFF2-40B4-BE49-F238E27FC236}">
                <a16:creationId xmlns:a16="http://schemas.microsoft.com/office/drawing/2014/main" id="{C1D000D3-2B3B-860B-4612-CB7CD7FB0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71"/>
          <a:stretch/>
        </p:blipFill>
        <p:spPr>
          <a:xfrm>
            <a:off x="421045" y="1207595"/>
            <a:ext cx="5584709" cy="3481689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4C0AF5-4273-F047-F93A-143962DD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763" y="6567658"/>
            <a:ext cx="2743200" cy="20720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842283D-BFBB-4515-8978-B4FCE19E9EEF}" type="slidenum">
              <a:rPr lang="en-GB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19</a:t>
            </a:fld>
            <a:endParaRPr lang="en-GB" sz="800"/>
          </a:p>
        </p:txBody>
      </p:sp>
      <p:pic>
        <p:nvPicPr>
          <p:cNvPr id="8" name="Picture 7" descr="A close-up of several balls&#10;&#10;AI-generated content may be incorrect.">
            <a:extLst>
              <a:ext uri="{FF2B5EF4-FFF2-40B4-BE49-F238E27FC236}">
                <a16:creationId xmlns:a16="http://schemas.microsoft.com/office/drawing/2014/main" id="{8467CB1A-6943-CA38-3B94-02211A1E9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71"/>
          <a:stretch/>
        </p:blipFill>
        <p:spPr>
          <a:xfrm>
            <a:off x="6196254" y="1207596"/>
            <a:ext cx="5584709" cy="3481688"/>
          </a:xfrm>
          <a:prstGeom prst="rect">
            <a:avLst/>
          </a:prstGeom>
          <a:noFill/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F569042-F258-DAD2-9AD6-F3A45DE9212E}"/>
              </a:ext>
            </a:extLst>
          </p:cNvPr>
          <p:cNvSpPr/>
          <p:nvPr/>
        </p:nvSpPr>
        <p:spPr>
          <a:xfrm>
            <a:off x="7242217" y="1813511"/>
            <a:ext cx="922422" cy="8903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118EA6-8F27-A1E1-0B81-E3B568436E60}"/>
              </a:ext>
            </a:extLst>
          </p:cNvPr>
          <p:cNvSpPr txBox="1"/>
          <p:nvPr/>
        </p:nvSpPr>
        <p:spPr>
          <a:xfrm>
            <a:off x="6131302" y="3734879"/>
            <a:ext cx="100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Lens marker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612D59-AF13-891B-7436-2C16E99CC7A5}"/>
              </a:ext>
            </a:extLst>
          </p:cNvPr>
          <p:cNvCxnSpPr>
            <a:cxnSpLocks/>
          </p:cNvCxnSpPr>
          <p:nvPr/>
        </p:nvCxnSpPr>
        <p:spPr>
          <a:xfrm flipV="1">
            <a:off x="6632618" y="2258679"/>
            <a:ext cx="1070810" cy="11827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AAD20A4-7AA0-28D8-2654-64AA58B95C4B}"/>
              </a:ext>
            </a:extLst>
          </p:cNvPr>
          <p:cNvSpPr txBox="1"/>
          <p:nvPr/>
        </p:nvSpPr>
        <p:spPr>
          <a:xfrm>
            <a:off x="7412863" y="1444179"/>
            <a:ext cx="80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Lens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471604-8FB9-4BF3-8594-D417E1F1A23D}"/>
              </a:ext>
            </a:extLst>
          </p:cNvPr>
          <p:cNvSpPr txBox="1"/>
          <p:nvPr/>
        </p:nvSpPr>
        <p:spPr>
          <a:xfrm>
            <a:off x="7412863" y="1893118"/>
            <a:ext cx="978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bg1"/>
                </a:solidFill>
              </a:rPr>
              <a:t>(250</a:t>
            </a:r>
            <a:r>
              <a:rPr lang="el-GR" sz="900" dirty="0">
                <a:solidFill>
                  <a:schemeClr val="bg1"/>
                </a:solidFill>
              </a:rPr>
              <a:t> μ</a:t>
            </a:r>
            <a:r>
              <a:rPr lang="en-CA" sz="900" dirty="0">
                <a:solidFill>
                  <a:schemeClr val="bg1"/>
                </a:solidFill>
              </a:rPr>
              <a:t>m, </a:t>
            </a:r>
          </a:p>
          <a:p>
            <a:r>
              <a:rPr lang="en-CA" sz="900" dirty="0">
                <a:solidFill>
                  <a:schemeClr val="bg1"/>
                </a:solidFill>
              </a:rPr>
              <a:t>300</a:t>
            </a:r>
            <a:r>
              <a:rPr lang="el-GR" sz="900" dirty="0">
                <a:solidFill>
                  <a:schemeClr val="bg1"/>
                </a:solidFill>
              </a:rPr>
              <a:t> μ</a:t>
            </a:r>
            <a:r>
              <a:rPr lang="en-CA" sz="900" dirty="0">
                <a:solidFill>
                  <a:schemeClr val="bg1"/>
                </a:solidFill>
              </a:rPr>
              <a:t>m)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2F2AAF1-52ED-F931-6C0A-FEB9CD9337AE}"/>
              </a:ext>
            </a:extLst>
          </p:cNvPr>
          <p:cNvSpPr/>
          <p:nvPr/>
        </p:nvSpPr>
        <p:spPr>
          <a:xfrm>
            <a:off x="1426955" y="1813511"/>
            <a:ext cx="826169" cy="1066800"/>
          </a:xfrm>
          <a:prstGeom prst="roundRect">
            <a:avLst>
              <a:gd name="adj" fmla="val 10842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CDF4F1-8CDB-89F3-3B37-BF7A8354E92B}"/>
              </a:ext>
            </a:extLst>
          </p:cNvPr>
          <p:cNvSpPr txBox="1"/>
          <p:nvPr/>
        </p:nvSpPr>
        <p:spPr>
          <a:xfrm>
            <a:off x="1406401" y="2123652"/>
            <a:ext cx="82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bg1"/>
                </a:solidFill>
              </a:rPr>
              <a:t>(-80 </a:t>
            </a:r>
            <a:r>
              <a:rPr lang="el-GR" sz="900" dirty="0">
                <a:solidFill>
                  <a:schemeClr val="bg1"/>
                </a:solidFill>
              </a:rPr>
              <a:t>μ</a:t>
            </a:r>
            <a:r>
              <a:rPr lang="en-CA" sz="900" dirty="0">
                <a:solidFill>
                  <a:schemeClr val="bg1"/>
                </a:solidFill>
              </a:rPr>
              <a:t>m, </a:t>
            </a:r>
          </a:p>
          <a:p>
            <a:r>
              <a:rPr lang="en-CA" sz="900" dirty="0">
                <a:solidFill>
                  <a:schemeClr val="bg1"/>
                </a:solidFill>
              </a:rPr>
              <a:t>170 </a:t>
            </a:r>
            <a:r>
              <a:rPr lang="el-GR" sz="900" dirty="0">
                <a:solidFill>
                  <a:schemeClr val="bg1"/>
                </a:solidFill>
              </a:rPr>
              <a:t>μ</a:t>
            </a:r>
            <a:r>
              <a:rPr lang="en-CA" sz="900" dirty="0">
                <a:solidFill>
                  <a:schemeClr val="bg1"/>
                </a:solidFill>
              </a:rPr>
              <a:t>m)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89EFB2F-A4A4-89FF-ABF3-EA9FF1E8A9FB}"/>
              </a:ext>
            </a:extLst>
          </p:cNvPr>
          <p:cNvSpPr/>
          <p:nvPr/>
        </p:nvSpPr>
        <p:spPr>
          <a:xfrm>
            <a:off x="1914878" y="2036908"/>
            <a:ext cx="163143" cy="16280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7C7E2E1-A65F-9A45-C0C9-082AD2388864}"/>
              </a:ext>
            </a:extLst>
          </p:cNvPr>
          <p:cNvCxnSpPr>
            <a:cxnSpLocks/>
          </p:cNvCxnSpPr>
          <p:nvPr/>
        </p:nvCxnSpPr>
        <p:spPr>
          <a:xfrm flipH="1" flipV="1">
            <a:off x="1996450" y="2118311"/>
            <a:ext cx="256674" cy="762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E83A90-209C-5F37-B738-656531B8F0E0}"/>
              </a:ext>
            </a:extLst>
          </p:cNvPr>
          <p:cNvSpPr txBox="1"/>
          <p:nvPr/>
        </p:nvSpPr>
        <p:spPr>
          <a:xfrm>
            <a:off x="1996449" y="2929868"/>
            <a:ext cx="1356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VCSEL corner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814916-99B7-F8FA-FDBB-2F04BBAFA9FE}"/>
              </a:ext>
            </a:extLst>
          </p:cNvPr>
          <p:cNvSpPr txBox="1"/>
          <p:nvPr/>
        </p:nvSpPr>
        <p:spPr>
          <a:xfrm>
            <a:off x="2245421" y="1678402"/>
            <a:ext cx="1199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VCSEL eye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4" name="Google Shape;312;g2e647daae67_1_0">
            <a:extLst>
              <a:ext uri="{FF2B5EF4-FFF2-40B4-BE49-F238E27FC236}">
                <a16:creationId xmlns:a16="http://schemas.microsoft.com/office/drawing/2014/main" id="{BE6502A4-E555-B9E2-6C40-D2E80F7D2C2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4178" y="4925867"/>
            <a:ext cx="3129250" cy="1805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" name="Google Shape;313;g2e647daae67_1_0">
            <a:extLst>
              <a:ext uri="{FF2B5EF4-FFF2-40B4-BE49-F238E27FC236}">
                <a16:creationId xmlns:a16="http://schemas.microsoft.com/office/drawing/2014/main" id="{3B4FEF52-443F-8928-D96E-4A74A5067F6D}"/>
              </a:ext>
            </a:extLst>
          </p:cNvPr>
          <p:cNvCxnSpPr>
            <a:cxnSpLocks/>
          </p:cNvCxnSpPr>
          <p:nvPr/>
        </p:nvCxnSpPr>
        <p:spPr>
          <a:xfrm>
            <a:off x="6256503" y="5733917"/>
            <a:ext cx="6150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Google Shape;314;g2e647daae67_1_0">
            <a:extLst>
              <a:ext uri="{FF2B5EF4-FFF2-40B4-BE49-F238E27FC236}">
                <a16:creationId xmlns:a16="http://schemas.microsoft.com/office/drawing/2014/main" id="{FF7B9844-8B23-351B-A53B-57B12FC9681E}"/>
              </a:ext>
            </a:extLst>
          </p:cNvPr>
          <p:cNvCxnSpPr>
            <a:cxnSpLocks/>
          </p:cNvCxnSpPr>
          <p:nvPr/>
        </p:nvCxnSpPr>
        <p:spPr>
          <a:xfrm>
            <a:off x="6217053" y="6107142"/>
            <a:ext cx="615000" cy="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82696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CA7FE-0E8D-F5B5-F8D9-33582688A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CE64E-BE3B-AD59-B734-A895CFAD42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03292" y="1769829"/>
            <a:ext cx="5778368" cy="3318342"/>
          </a:xfrm>
        </p:spPr>
        <p:txBody>
          <a:bodyPr anchor="t">
            <a:normAutofit/>
          </a:bodyPr>
          <a:lstStyle/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Introduction to the </a:t>
            </a:r>
            <a:r>
              <a:rPr lang="en-US" sz="2400" kern="1200" dirty="0" err="1"/>
              <a:t>VTRx</a:t>
            </a:r>
            <a:r>
              <a:rPr lang="en-US" sz="2400" kern="1200" dirty="0"/>
              <a:t>+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Outline of the QA process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Analysis of failures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Alignment tolerances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Alignment algorithm verification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Functional test results</a:t>
            </a:r>
          </a:p>
          <a:p>
            <a:pPr marL="0" indent="-34290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kern="1200" dirty="0"/>
              <a:t>Conclusion</a:t>
            </a:r>
          </a:p>
          <a:p>
            <a:pPr marL="0">
              <a:buClr>
                <a:schemeClr val="accent1">
                  <a:lumMod val="75000"/>
                </a:schemeClr>
              </a:buClr>
            </a:pPr>
            <a:endParaRPr lang="en-US" sz="2400" kern="1200" dirty="0"/>
          </a:p>
        </p:txBody>
      </p:sp>
      <p:pic>
        <p:nvPicPr>
          <p:cNvPr id="5" name="Google Shape;141;p3">
            <a:extLst>
              <a:ext uri="{FF2B5EF4-FFF2-40B4-BE49-F238E27FC236}">
                <a16:creationId xmlns:a16="http://schemas.microsoft.com/office/drawing/2014/main" id="{53B5E3F6-8DB5-31F6-50B3-ECF8F205FDF8}"/>
              </a:ext>
            </a:extLst>
          </p:cNvPr>
          <p:cNvPicPr preferRelativeResize="0"/>
          <p:nvPr/>
        </p:nvPicPr>
        <p:blipFill rotWithShape="1">
          <a:blip r:embed="rId2"/>
          <a:srcRect l="859" r="10488" b="-1"/>
          <a:stretch/>
        </p:blipFill>
        <p:spPr>
          <a:xfrm rot="-5400000">
            <a:off x="6118251" y="1857604"/>
            <a:ext cx="5328767" cy="37450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F1F5E810-6657-7B21-8024-53A3CBE6D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842283D-BFBB-4515-8978-B4FCE19E9EEF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721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1C23A-64DE-C40E-2A11-F7A37D6F9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Recent batches past batch 15 have greater offsets of the lens</a:t>
            </a:r>
            <a:endParaRPr lang="en-GB" dirty="0"/>
          </a:p>
        </p:txBody>
      </p:sp>
      <p:pic>
        <p:nvPicPr>
          <p:cNvPr id="4" name="Picture 3" descr="A graph with colorful lines&#10;&#10;AI-generated content may be incorrect.">
            <a:extLst>
              <a:ext uri="{FF2B5EF4-FFF2-40B4-BE49-F238E27FC236}">
                <a16:creationId xmlns:a16="http://schemas.microsoft.com/office/drawing/2014/main" id="{277A7BE8-9694-1A24-4DDE-8BE92AEC7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3" y="1323975"/>
            <a:ext cx="11320793" cy="43434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F34B33-9137-3484-A3BE-3A34F2493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FFC1FE-6EF1-ADEC-8E2F-AB4C6522E110}"/>
              </a:ext>
            </a:extLst>
          </p:cNvPr>
          <p:cNvSpPr txBox="1"/>
          <p:nvPr/>
        </p:nvSpPr>
        <p:spPr>
          <a:xfrm>
            <a:off x="5498461" y="6103218"/>
            <a:ext cx="36576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>
                <a:solidFill>
                  <a:sysClr val="windowText" lastClr="000000"/>
                </a:solidFill>
              </a:rPr>
              <a:t>Batch 15 was made in September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B30FD9-D18F-152E-D709-DF710AC2F845}"/>
              </a:ext>
            </a:extLst>
          </p:cNvPr>
          <p:cNvCxnSpPr/>
          <p:nvPr/>
        </p:nvCxnSpPr>
        <p:spPr>
          <a:xfrm flipV="1">
            <a:off x="7236385" y="5434018"/>
            <a:ext cx="0" cy="580446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592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A16DB-FB2F-1FB2-8BA2-C28E83DA7D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Alignment Tolerances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240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2D51-FF65-247B-5F23-D284CF125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Optical components were tested on separate PCBs</a:t>
            </a:r>
            <a:endParaRPr lang="en-GB" dirty="0"/>
          </a:p>
        </p:txBody>
      </p:sp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8CC9F7A0-2A2D-051B-F8F4-5BA3EFE92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"/>
          <a:stretch/>
        </p:blipFill>
        <p:spPr>
          <a:xfrm rot="5400000">
            <a:off x="6149249" y="1367661"/>
            <a:ext cx="4735019" cy="3878414"/>
          </a:xfrm>
          <a:prstGeom prst="rect">
            <a:avLst/>
          </a:prstGeom>
        </p:spPr>
      </p:pic>
      <p:pic>
        <p:nvPicPr>
          <p:cNvPr id="6" name="Picture 5" descr="Close-up of a circuit board&#10;&#10;AI-generated content may be incorrect.">
            <a:extLst>
              <a:ext uri="{FF2B5EF4-FFF2-40B4-BE49-F238E27FC236}">
                <a16:creationId xmlns:a16="http://schemas.microsoft.com/office/drawing/2014/main" id="{0B2CDF19-9A3D-E6BB-4D52-80748ACFD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9" t="7746" r="20348" b="2438"/>
          <a:stretch/>
        </p:blipFill>
        <p:spPr>
          <a:xfrm rot="5400000">
            <a:off x="937087" y="997016"/>
            <a:ext cx="4735017" cy="46197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FE2B0A-F100-0174-0D22-675336232D26}"/>
              </a:ext>
            </a:extLst>
          </p:cNvPr>
          <p:cNvSpPr txBox="1"/>
          <p:nvPr/>
        </p:nvSpPr>
        <p:spPr>
          <a:xfrm>
            <a:off x="994740" y="5809812"/>
            <a:ext cx="461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The VCSEL array and photodiode were wire-bonded to separate test PCBs.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FA52C2-2C55-971C-111F-DFAA626A7F0C}"/>
              </a:ext>
            </a:extLst>
          </p:cNvPr>
          <p:cNvSpPr txBox="1"/>
          <p:nvPr/>
        </p:nvSpPr>
        <p:spPr>
          <a:xfrm>
            <a:off x="6573431" y="5809812"/>
            <a:ext cx="3878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Thin wires were soldered to the PCB connection interface to allow it to lie flat on the surface.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0E22A38-8AD8-1794-167F-75E972F6DF50}"/>
              </a:ext>
            </a:extLst>
          </p:cNvPr>
          <p:cNvCxnSpPr>
            <a:cxnSpLocks/>
          </p:cNvCxnSpPr>
          <p:nvPr/>
        </p:nvCxnSpPr>
        <p:spPr>
          <a:xfrm>
            <a:off x="1993204" y="3122202"/>
            <a:ext cx="447675" cy="0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705620-5BDF-0DDF-41DF-43022E72FBF8}"/>
              </a:ext>
            </a:extLst>
          </p:cNvPr>
          <p:cNvCxnSpPr>
            <a:cxnSpLocks/>
          </p:cNvCxnSpPr>
          <p:nvPr/>
        </p:nvCxnSpPr>
        <p:spPr>
          <a:xfrm flipV="1">
            <a:off x="1993204" y="2645952"/>
            <a:ext cx="0" cy="476250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7057CBB-65CD-9636-AB2B-0B6429AF5E7B}"/>
              </a:ext>
            </a:extLst>
          </p:cNvPr>
          <p:cNvSpPr txBox="1"/>
          <p:nvPr/>
        </p:nvSpPr>
        <p:spPr>
          <a:xfrm>
            <a:off x="1859859" y="2222120"/>
            <a:ext cx="16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y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2555A2-9B8A-E590-6CF5-6EA9D2255AF2}"/>
              </a:ext>
            </a:extLst>
          </p:cNvPr>
          <p:cNvSpPr txBox="1"/>
          <p:nvPr/>
        </p:nvSpPr>
        <p:spPr>
          <a:xfrm>
            <a:off x="2451235" y="2937536"/>
            <a:ext cx="426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x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E9B1A5-F9E7-8BAD-F351-15007F9EF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50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B5417-C61E-A4A0-AB1C-0EF408FDC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AEAB5-8AED-4D90-DDDC-71681271F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The lens was left detached from the board so that it could be moved</a:t>
            </a:r>
            <a:endParaRPr lang="en-GB" dirty="0"/>
          </a:p>
        </p:txBody>
      </p:sp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DE4D7562-8193-F06D-8480-1B90B3D8D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7" r="32046"/>
          <a:stretch/>
        </p:blipFill>
        <p:spPr>
          <a:xfrm rot="5400000">
            <a:off x="1643249" y="169671"/>
            <a:ext cx="5343238" cy="739015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A65064-0143-5960-19B7-B3F7CB1EE5E4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121923" y="4192113"/>
            <a:ext cx="2050279" cy="0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7678D2D-660A-9717-3C01-77A2B9E35625}"/>
              </a:ext>
            </a:extLst>
          </p:cNvPr>
          <p:cNvSpPr txBox="1"/>
          <p:nvPr/>
        </p:nvSpPr>
        <p:spPr>
          <a:xfrm>
            <a:off x="6172202" y="3868947"/>
            <a:ext cx="149484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Lens held by pick-up tool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F7EBBC-1899-1057-8E84-AE37B4531875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2023571" y="4509480"/>
            <a:ext cx="1767617" cy="579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2FEF57-1EBF-82D6-C93E-679FAEBE105D}"/>
              </a:ext>
            </a:extLst>
          </p:cNvPr>
          <p:cNvSpPr txBox="1"/>
          <p:nvPr/>
        </p:nvSpPr>
        <p:spPr>
          <a:xfrm>
            <a:off x="321530" y="4047815"/>
            <a:ext cx="1702041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PCB with component on vacuum tray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C4C07-49E9-0D55-E520-37379D0E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 descr="A machine with a computer on it&#10;&#10;AI-generated content may be incorrect.">
            <a:extLst>
              <a:ext uri="{FF2B5EF4-FFF2-40B4-BE49-F238E27FC236}">
                <a16:creationId xmlns:a16="http://schemas.microsoft.com/office/drawing/2014/main" id="{A2119B20-6649-9D22-4070-743BFD1EA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97"/>
          <a:stretch/>
        </p:blipFill>
        <p:spPr>
          <a:xfrm>
            <a:off x="8412977" y="1095665"/>
            <a:ext cx="3514725" cy="446759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5E0D396-1124-7267-7AE2-0CD6A34C1DAD}"/>
              </a:ext>
            </a:extLst>
          </p:cNvPr>
          <p:cNvSpPr/>
          <p:nvPr/>
        </p:nvSpPr>
        <p:spPr>
          <a:xfrm>
            <a:off x="9886950" y="2771775"/>
            <a:ext cx="781050" cy="742950"/>
          </a:xfrm>
          <a:prstGeom prst="ellipse">
            <a:avLst/>
          </a:pr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38F062-8275-F061-C358-062906964AE3}"/>
              </a:ext>
            </a:extLst>
          </p:cNvPr>
          <p:cNvCxnSpPr>
            <a:cxnSpLocks/>
            <a:stCxn id="11" idx="7"/>
          </p:cNvCxnSpPr>
          <p:nvPr/>
        </p:nvCxnSpPr>
        <p:spPr>
          <a:xfrm flipH="1" flipV="1">
            <a:off x="8009946" y="1193130"/>
            <a:ext cx="2543672" cy="1687448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01014D-10C4-C31F-C1E1-7CDF09B9A0FD}"/>
              </a:ext>
            </a:extLst>
          </p:cNvPr>
          <p:cNvCxnSpPr>
            <a:cxnSpLocks/>
            <a:stCxn id="11" idx="5"/>
          </p:cNvCxnSpPr>
          <p:nvPr/>
        </p:nvCxnSpPr>
        <p:spPr>
          <a:xfrm flipH="1">
            <a:off x="8009946" y="3405922"/>
            <a:ext cx="2543672" cy="3130447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7709F0-7C4D-1494-642A-3D0574EAD53B}"/>
              </a:ext>
            </a:extLst>
          </p:cNvPr>
          <p:cNvCxnSpPr>
            <a:cxnSpLocks/>
          </p:cNvCxnSpPr>
          <p:nvPr/>
        </p:nvCxnSpPr>
        <p:spPr>
          <a:xfrm flipV="1">
            <a:off x="10715625" y="3705225"/>
            <a:ext cx="0" cy="804255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CBDE21-2A79-E41C-C94F-4A73D21E700E}"/>
              </a:ext>
            </a:extLst>
          </p:cNvPr>
          <p:cNvSpPr txBox="1"/>
          <p:nvPr/>
        </p:nvSpPr>
        <p:spPr>
          <a:xfrm>
            <a:off x="10325101" y="4494700"/>
            <a:ext cx="78104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OPM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4943C-FC4B-67C1-DE75-923237E3931C}"/>
              </a:ext>
            </a:extLst>
          </p:cNvPr>
          <p:cNvSpPr txBox="1"/>
          <p:nvPr/>
        </p:nvSpPr>
        <p:spPr>
          <a:xfrm>
            <a:off x="9589595" y="5563263"/>
            <a:ext cx="2338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ficonTEC</a:t>
            </a:r>
            <a:r>
              <a:rPr lang="en-CA" dirty="0"/>
              <a:t> fibre attachment machine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278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A8728-1692-B52C-C780-EDC3FBA7F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Measurement setup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BF736E-8D91-D4E6-6EF3-351909F0A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935C46-90D4-792C-C271-8D4E221CA627}"/>
              </a:ext>
            </a:extLst>
          </p:cNvPr>
          <p:cNvSpPr txBox="1"/>
          <p:nvPr/>
        </p:nvSpPr>
        <p:spPr>
          <a:xfrm>
            <a:off x="2071690" y="951363"/>
            <a:ext cx="253841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/>
              <a:t>VCSEL measurements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B52F25-5F4F-8447-94D5-AE3B6F1AB2FE}"/>
              </a:ext>
            </a:extLst>
          </p:cNvPr>
          <p:cNvSpPr txBox="1"/>
          <p:nvPr/>
        </p:nvSpPr>
        <p:spPr>
          <a:xfrm>
            <a:off x="7181848" y="951363"/>
            <a:ext cx="29337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/>
              <a:t>Photodiode measurements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8B3D968-A183-8520-EFD5-219543DAB6EF}"/>
              </a:ext>
            </a:extLst>
          </p:cNvPr>
          <p:cNvSpPr/>
          <p:nvPr/>
        </p:nvSpPr>
        <p:spPr>
          <a:xfrm>
            <a:off x="2009776" y="3233450"/>
            <a:ext cx="2600325" cy="8953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VCSEL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D348D7-147D-9FF2-6F2B-5C510ACEFB20}"/>
              </a:ext>
            </a:extLst>
          </p:cNvPr>
          <p:cNvSpPr/>
          <p:nvPr/>
        </p:nvSpPr>
        <p:spPr>
          <a:xfrm>
            <a:off x="2243140" y="5649331"/>
            <a:ext cx="2133600" cy="838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OPM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212CBB-EFC2-8D51-C4C2-9FAC4A02E5BE}"/>
              </a:ext>
            </a:extLst>
          </p:cNvPr>
          <p:cNvSpPr/>
          <p:nvPr/>
        </p:nvSpPr>
        <p:spPr>
          <a:xfrm>
            <a:off x="2662237" y="4509021"/>
            <a:ext cx="1295399" cy="7656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</a:rPr>
              <a:t>(Mode scrambler)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935CE4-3640-0409-1AEF-5A7182A4163E}"/>
              </a:ext>
            </a:extLst>
          </p:cNvPr>
          <p:cNvSpPr/>
          <p:nvPr/>
        </p:nvSpPr>
        <p:spPr>
          <a:xfrm>
            <a:off x="2243138" y="1691507"/>
            <a:ext cx="2133600" cy="778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Source meter</a:t>
            </a:r>
            <a:endParaRPr lang="en-GB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82811E1-258C-E37B-7E7D-86DAF05016FF}"/>
              </a:ext>
            </a:extLst>
          </p:cNvPr>
          <p:cNvSpPr/>
          <p:nvPr/>
        </p:nvSpPr>
        <p:spPr>
          <a:xfrm>
            <a:off x="3081338" y="2470414"/>
            <a:ext cx="457199" cy="750559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5B78327-FD6B-273D-18AF-6ABF51E1CEBB}"/>
              </a:ext>
            </a:extLst>
          </p:cNvPr>
          <p:cNvSpPr/>
          <p:nvPr/>
        </p:nvSpPr>
        <p:spPr>
          <a:xfrm>
            <a:off x="3081338" y="4136409"/>
            <a:ext cx="457199" cy="36984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E49C44E3-5BE6-3B4D-3FC2-284CAF3A9932}"/>
              </a:ext>
            </a:extLst>
          </p:cNvPr>
          <p:cNvSpPr/>
          <p:nvPr/>
        </p:nvSpPr>
        <p:spPr>
          <a:xfrm>
            <a:off x="3081338" y="5279490"/>
            <a:ext cx="457199" cy="36984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644A5DF-1F67-0412-B948-7CC401914BDF}"/>
              </a:ext>
            </a:extLst>
          </p:cNvPr>
          <p:cNvSpPr/>
          <p:nvPr/>
        </p:nvSpPr>
        <p:spPr>
          <a:xfrm>
            <a:off x="7348536" y="3963013"/>
            <a:ext cx="2600325" cy="8953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Photodiode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16D350-5FE4-3FD0-C8B2-9752189E775D}"/>
              </a:ext>
            </a:extLst>
          </p:cNvPr>
          <p:cNvSpPr/>
          <p:nvPr/>
        </p:nvSpPr>
        <p:spPr>
          <a:xfrm>
            <a:off x="7581901" y="5640812"/>
            <a:ext cx="2133600" cy="838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Source meter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E66C73-9A33-4094-A4DC-8AF91E303E0D}"/>
              </a:ext>
            </a:extLst>
          </p:cNvPr>
          <p:cNvSpPr/>
          <p:nvPr/>
        </p:nvSpPr>
        <p:spPr>
          <a:xfrm>
            <a:off x="8001001" y="2829639"/>
            <a:ext cx="1295399" cy="7656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</a:rPr>
              <a:t>(Mode scrambler)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0F54546-3347-184B-BD39-0EA31382F5BB}"/>
              </a:ext>
            </a:extLst>
          </p:cNvPr>
          <p:cNvSpPr/>
          <p:nvPr/>
        </p:nvSpPr>
        <p:spPr>
          <a:xfrm>
            <a:off x="7581899" y="1682988"/>
            <a:ext cx="2133600" cy="778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Laser source</a:t>
            </a:r>
            <a:endParaRPr lang="en-GB" dirty="0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FEED72FF-B205-B68E-8341-021E683ABC52}"/>
              </a:ext>
            </a:extLst>
          </p:cNvPr>
          <p:cNvSpPr/>
          <p:nvPr/>
        </p:nvSpPr>
        <p:spPr>
          <a:xfrm>
            <a:off x="8420102" y="2457027"/>
            <a:ext cx="457199" cy="36984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538F3702-5632-3CFE-AC4D-C9B68DE164DB}"/>
              </a:ext>
            </a:extLst>
          </p:cNvPr>
          <p:cNvSpPr/>
          <p:nvPr/>
        </p:nvSpPr>
        <p:spPr>
          <a:xfrm>
            <a:off x="8420102" y="3600907"/>
            <a:ext cx="457199" cy="36984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41A915-4D75-8CD3-15CD-0F96EA4D89B5}"/>
              </a:ext>
            </a:extLst>
          </p:cNvPr>
          <p:cNvSpPr/>
          <p:nvPr/>
        </p:nvSpPr>
        <p:spPr>
          <a:xfrm>
            <a:off x="10093403" y="1682988"/>
            <a:ext cx="1095375" cy="7699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Power supply</a:t>
            </a:r>
            <a:endParaRPr lang="en-GB" dirty="0"/>
          </a:p>
        </p:txBody>
      </p:sp>
      <p:sp>
        <p:nvSpPr>
          <p:cNvPr id="34" name="Arrow: Up-Down 33">
            <a:extLst>
              <a:ext uri="{FF2B5EF4-FFF2-40B4-BE49-F238E27FC236}">
                <a16:creationId xmlns:a16="http://schemas.microsoft.com/office/drawing/2014/main" id="{5A12F4A3-9AB0-88D6-34A2-05CBEAAF9198}"/>
              </a:ext>
            </a:extLst>
          </p:cNvPr>
          <p:cNvSpPr/>
          <p:nvPr/>
        </p:nvSpPr>
        <p:spPr>
          <a:xfrm>
            <a:off x="8458199" y="4870173"/>
            <a:ext cx="419102" cy="756705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715EBDFC-04F0-EC4B-D5A9-7BEE1FC2CF44}"/>
              </a:ext>
            </a:extLst>
          </p:cNvPr>
          <p:cNvSpPr/>
          <p:nvPr/>
        </p:nvSpPr>
        <p:spPr>
          <a:xfrm rot="5400000" flipH="1">
            <a:off x="9679883" y="1887520"/>
            <a:ext cx="457199" cy="369841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32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88E7-CED0-30AC-00DA-84EEAB3EF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An area scan was conducted with the fibre attachment machine</a:t>
            </a:r>
            <a:endParaRPr lang="en-GB" dirty="0"/>
          </a:p>
        </p:txBody>
      </p:sp>
      <p:pic>
        <p:nvPicPr>
          <p:cNvPr id="4" name="Picture 3" descr="A close-up of a circle&#10;&#10;AI-generated content may be incorrect.">
            <a:extLst>
              <a:ext uri="{FF2B5EF4-FFF2-40B4-BE49-F238E27FC236}">
                <a16:creationId xmlns:a16="http://schemas.microsoft.com/office/drawing/2014/main" id="{B6B5F94B-246F-70DD-8A8B-DDEBB276E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854" y="977348"/>
            <a:ext cx="5450122" cy="54501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EFB9CE-AFD7-B692-2DAF-D131B92CF504}"/>
              </a:ext>
            </a:extLst>
          </p:cNvPr>
          <p:cNvSpPr txBox="1"/>
          <p:nvPr/>
        </p:nvSpPr>
        <p:spPr>
          <a:xfrm>
            <a:off x="8285259" y="2686746"/>
            <a:ext cx="3101009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VCSEL optical output power at a bias current of 2 mA.</a:t>
            </a:r>
          </a:p>
          <a:p>
            <a:endParaRPr lang="en-CA" dirty="0"/>
          </a:p>
          <a:p>
            <a:r>
              <a:rPr lang="en-CA" dirty="0"/>
              <a:t>The lens was moved over a range of 70 </a:t>
            </a:r>
            <a:r>
              <a:rPr lang="el-GR" dirty="0"/>
              <a:t>μ</a:t>
            </a:r>
            <a:r>
              <a:rPr lang="en-CA" dirty="0"/>
              <a:t>m with a step size of 1 </a:t>
            </a:r>
            <a:r>
              <a:rPr lang="el-GR" dirty="0"/>
              <a:t>μ</a:t>
            </a:r>
            <a:r>
              <a:rPr lang="en-CA" dirty="0"/>
              <a:t>m at a height of 32 </a:t>
            </a:r>
            <a:r>
              <a:rPr lang="el-GR" dirty="0"/>
              <a:t>μ</a:t>
            </a:r>
            <a:r>
              <a:rPr lang="en-CA" dirty="0"/>
              <a:t>m up from the board.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089B4-4FE6-4AF7-8F5D-D6BF983A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112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B864B-715D-45D3-FD64-3B7A6C4C1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VCSEL Offset Tolerance</a:t>
            </a:r>
            <a:endParaRPr lang="en-GB" dirty="0"/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A54A1F19-8FAC-5FFC-C059-811C72293F1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04363" y="1374719"/>
            <a:ext cx="5584709" cy="3448557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4" name="Picture 3" descr="A diagram of a curve&#10;&#10;AI-generated content may be incorrect.">
            <a:extLst>
              <a:ext uri="{FF2B5EF4-FFF2-40B4-BE49-F238E27FC236}">
                <a16:creationId xmlns:a16="http://schemas.microsoft.com/office/drawing/2014/main" id="{ECCB6DC5-ECC4-3E34-4B05-9B57F8406CF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179572" y="1367739"/>
            <a:ext cx="5584709" cy="3448558"/>
          </a:xfrm>
          <a:prstGeom prst="rect">
            <a:avLst/>
          </a:prstGeom>
          <a:noFill/>
          <a:ln>
            <a:noFill/>
            <a:prstDash/>
          </a:ln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01E4E1-5E81-CCA0-43A5-95275FF1C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504637"/>
              </p:ext>
            </p:extLst>
          </p:nvPr>
        </p:nvGraphicFramePr>
        <p:xfrm>
          <a:off x="3647066" y="4868639"/>
          <a:ext cx="5065010" cy="10033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532505">
                  <a:extLst>
                    <a:ext uri="{9D8B030D-6E8A-4147-A177-3AD203B41FA5}">
                      <a16:colId xmlns:a16="http://schemas.microsoft.com/office/drawing/2014/main" val="2736150034"/>
                    </a:ext>
                  </a:extLst>
                </a:gridCol>
                <a:gridCol w="2532505">
                  <a:extLst>
                    <a:ext uri="{9D8B030D-6E8A-4147-A177-3AD203B41FA5}">
                      <a16:colId xmlns:a16="http://schemas.microsoft.com/office/drawing/2014/main" val="354682029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b="1" kern="150" dirty="0">
                          <a:effectLst/>
                        </a:rPr>
                        <a:t>Optical path</a:t>
                      </a:r>
                      <a:endParaRPr lang="en-GB" sz="1200" b="1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b="1" kern="150" dirty="0">
                          <a:effectLst/>
                        </a:rPr>
                        <a:t>Maximum offset without detectable loss (</a:t>
                      </a:r>
                      <a:r>
                        <a:rPr lang="en-CA" sz="1200" b="1" kern="150" dirty="0" err="1">
                          <a:effectLst/>
                        </a:rPr>
                        <a:t>μm</a:t>
                      </a:r>
                      <a:r>
                        <a:rPr lang="en-CA" sz="1200" b="1" kern="150" dirty="0">
                          <a:effectLst/>
                        </a:rPr>
                        <a:t>)</a:t>
                      </a:r>
                      <a:endParaRPr lang="en-GB" sz="1200" b="1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8084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kern="150">
                          <a:effectLst/>
                        </a:rPr>
                        <a:t>Direct connection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50">
                          <a:effectLst/>
                        </a:rPr>
                        <a:t>8.151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85187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kern="150">
                          <a:effectLst/>
                        </a:rPr>
                        <a:t>Long fibre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50" dirty="0">
                          <a:effectLst/>
                        </a:rPr>
                        <a:t>7.492</a:t>
                      </a:r>
                      <a:endParaRPr lang="en-GB" sz="1200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5841182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kern="150">
                          <a:effectLst/>
                        </a:rPr>
                        <a:t>Mode scrambler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50" dirty="0">
                          <a:effectLst/>
                        </a:rPr>
                        <a:t>6.223</a:t>
                      </a:r>
                      <a:endParaRPr lang="en-GB" sz="1200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971715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61A8424-F798-75AE-8B92-D949FA2856ED}"/>
              </a:ext>
            </a:extLst>
          </p:cNvPr>
          <p:cNvSpPr txBox="1"/>
          <p:nvPr/>
        </p:nvSpPr>
        <p:spPr>
          <a:xfrm>
            <a:off x="641488" y="5878918"/>
            <a:ext cx="1107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The use of a long fibre and mode scrambler closer resembles a realistic scenario in which the VCSEL would be used, therefore the offset tolerance is </a:t>
            </a:r>
            <a:r>
              <a:rPr lang="en-CA" b="1" dirty="0"/>
              <a:t>6 - 7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.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2D679-C624-0A0D-73D1-B7EEAB59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26</a:t>
            </a:fld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885BBE-3590-D553-99E0-03DA5D358AED}"/>
              </a:ext>
            </a:extLst>
          </p:cNvPr>
          <p:cNvCxnSpPr/>
          <p:nvPr/>
        </p:nvCxnSpPr>
        <p:spPr>
          <a:xfrm flipV="1">
            <a:off x="2676525" y="1581150"/>
            <a:ext cx="0" cy="288607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8DFC70C-77F5-E7D3-732B-CE5D645AA145}"/>
              </a:ext>
            </a:extLst>
          </p:cNvPr>
          <p:cNvCxnSpPr/>
          <p:nvPr/>
        </p:nvCxnSpPr>
        <p:spPr>
          <a:xfrm flipV="1">
            <a:off x="3924300" y="1562100"/>
            <a:ext cx="0" cy="288607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04DB0C-C0A4-1162-94A5-21E0F614460F}"/>
              </a:ext>
            </a:extLst>
          </p:cNvPr>
          <p:cNvCxnSpPr/>
          <p:nvPr/>
        </p:nvCxnSpPr>
        <p:spPr>
          <a:xfrm flipV="1">
            <a:off x="8458200" y="1581150"/>
            <a:ext cx="0" cy="288607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9FCDA0-E4E0-70CE-7EFC-3ACE2BB7611C}"/>
              </a:ext>
            </a:extLst>
          </p:cNvPr>
          <p:cNvCxnSpPr/>
          <p:nvPr/>
        </p:nvCxnSpPr>
        <p:spPr>
          <a:xfrm flipV="1">
            <a:off x="9696450" y="1581150"/>
            <a:ext cx="0" cy="288607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7210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98FFF-6FBE-21DD-C191-8BD2B627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Photodiode Offset Tolerance</a:t>
            </a:r>
            <a:endParaRPr lang="en-GB" dirty="0"/>
          </a:p>
        </p:txBody>
      </p:sp>
      <p:pic>
        <p:nvPicPr>
          <p:cNvPr id="4" name="Picture 3" descr="A graph of a photodiode curves&#10;&#10;AI-generated content may be incorrect.">
            <a:extLst>
              <a:ext uri="{FF2B5EF4-FFF2-40B4-BE49-F238E27FC236}">
                <a16:creationId xmlns:a16="http://schemas.microsoft.com/office/drawing/2014/main" id="{D3408650-5A27-8888-8EA3-6191063D9DE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1678" y="1384715"/>
            <a:ext cx="5850751" cy="3409922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3" name="Picture 2" descr="A graph of a photodiode curve&#10;&#10;AI-generated content may be incorrect.">
            <a:extLst>
              <a:ext uri="{FF2B5EF4-FFF2-40B4-BE49-F238E27FC236}">
                <a16:creationId xmlns:a16="http://schemas.microsoft.com/office/drawing/2014/main" id="{04F47D8F-867B-C4EC-0B2E-4052EC91788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179572" y="1384715"/>
            <a:ext cx="5850751" cy="3409922"/>
          </a:xfrm>
          <a:prstGeom prst="rect">
            <a:avLst/>
          </a:prstGeom>
          <a:noFill/>
          <a:ln>
            <a:noFill/>
            <a:prstDash/>
          </a:ln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D42C40-5BC5-41C7-54F7-7A6C2A1D1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646727"/>
              </p:ext>
            </p:extLst>
          </p:nvPr>
        </p:nvGraphicFramePr>
        <p:xfrm>
          <a:off x="4038476" y="4813322"/>
          <a:ext cx="4115048" cy="80987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57524">
                  <a:extLst>
                    <a:ext uri="{9D8B030D-6E8A-4147-A177-3AD203B41FA5}">
                      <a16:colId xmlns:a16="http://schemas.microsoft.com/office/drawing/2014/main" val="1072217688"/>
                    </a:ext>
                  </a:extLst>
                </a:gridCol>
                <a:gridCol w="2057524">
                  <a:extLst>
                    <a:ext uri="{9D8B030D-6E8A-4147-A177-3AD203B41FA5}">
                      <a16:colId xmlns:a16="http://schemas.microsoft.com/office/drawing/2014/main" val="3635527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b="1" kern="150" dirty="0">
                          <a:effectLst/>
                        </a:rPr>
                        <a:t>Optical path</a:t>
                      </a:r>
                      <a:endParaRPr lang="en-GB" sz="1200" b="1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b="1" kern="150" dirty="0">
                          <a:effectLst/>
                        </a:rPr>
                        <a:t>Maximum offset without detectable loss (</a:t>
                      </a:r>
                      <a:r>
                        <a:rPr lang="en-CA" sz="1200" b="1" kern="150" dirty="0" err="1">
                          <a:effectLst/>
                        </a:rPr>
                        <a:t>μm</a:t>
                      </a:r>
                      <a:r>
                        <a:rPr lang="en-CA" sz="1200" b="1" kern="150" dirty="0">
                          <a:effectLst/>
                        </a:rPr>
                        <a:t>)</a:t>
                      </a:r>
                      <a:endParaRPr lang="en-GB" sz="1200" b="1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81533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kern="150">
                          <a:effectLst/>
                        </a:rPr>
                        <a:t>Direct connection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50" dirty="0">
                          <a:effectLst/>
                        </a:rPr>
                        <a:t>10.454</a:t>
                      </a:r>
                      <a:endParaRPr lang="en-GB" sz="1200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923139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CA" sz="1200" kern="150">
                          <a:effectLst/>
                        </a:rPr>
                        <a:t>Mode scrambler</a:t>
                      </a:r>
                      <a:endParaRPr lang="en-GB" sz="1200" kern="15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50" dirty="0">
                          <a:effectLst/>
                        </a:rPr>
                        <a:t>10.630</a:t>
                      </a:r>
                      <a:endParaRPr lang="en-GB" sz="1200" kern="15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193127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669EA0F-6BB6-3946-908B-8278044905A8}"/>
              </a:ext>
            </a:extLst>
          </p:cNvPr>
          <p:cNvSpPr txBox="1"/>
          <p:nvPr/>
        </p:nvSpPr>
        <p:spPr>
          <a:xfrm>
            <a:off x="1627285" y="5772264"/>
            <a:ext cx="877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The photodiode current was not affected by the loss of light modes through the fibre. Its offset tolerance was around </a:t>
            </a:r>
            <a:r>
              <a:rPr lang="en-CA" b="1" dirty="0"/>
              <a:t>10.5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.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802CD-5157-1E46-2F9B-1B2BBE5D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27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5A1504-E258-F6DF-8046-EF944CDC5724}"/>
              </a:ext>
            </a:extLst>
          </p:cNvPr>
          <p:cNvCxnSpPr>
            <a:cxnSpLocks/>
          </p:cNvCxnSpPr>
          <p:nvPr/>
        </p:nvCxnSpPr>
        <p:spPr>
          <a:xfrm flipV="1">
            <a:off x="2752725" y="1704975"/>
            <a:ext cx="0" cy="257534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3B16AF-6A0A-A183-4EBD-8F595498F174}"/>
              </a:ext>
            </a:extLst>
          </p:cNvPr>
          <p:cNvCxnSpPr>
            <a:cxnSpLocks/>
          </p:cNvCxnSpPr>
          <p:nvPr/>
        </p:nvCxnSpPr>
        <p:spPr>
          <a:xfrm flipV="1">
            <a:off x="3343275" y="1704975"/>
            <a:ext cx="0" cy="257534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D2F8819-B85E-7CD3-876A-27D9D257915B}"/>
              </a:ext>
            </a:extLst>
          </p:cNvPr>
          <p:cNvCxnSpPr>
            <a:cxnSpLocks/>
          </p:cNvCxnSpPr>
          <p:nvPr/>
        </p:nvCxnSpPr>
        <p:spPr>
          <a:xfrm flipV="1">
            <a:off x="8772525" y="1714500"/>
            <a:ext cx="0" cy="257534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40CE4DA-D85C-4FFC-7480-B3A7F8269316}"/>
              </a:ext>
            </a:extLst>
          </p:cNvPr>
          <p:cNvCxnSpPr>
            <a:cxnSpLocks/>
          </p:cNvCxnSpPr>
          <p:nvPr/>
        </p:nvCxnSpPr>
        <p:spPr>
          <a:xfrm flipV="1">
            <a:off x="9363075" y="1704975"/>
            <a:ext cx="0" cy="257534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5149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E4C20-3F7B-05A1-0DC4-9D6ACF1D4E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Alignment Algorithm Accuracy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AABFAB-B884-1406-AAD6-3DA52D3628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96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0F038-769F-EAA2-26F6-DC5AF954F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Modules with known lens offsets were created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C6E044-AAA1-41A0-FF4C-A92C753D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29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E73699-C9A2-1A7C-2AE8-A137591096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" t="484" r="644" b="951"/>
          <a:stretch/>
        </p:blipFill>
        <p:spPr>
          <a:xfrm rot="16200000">
            <a:off x="692978" y="2873869"/>
            <a:ext cx="3708511" cy="185621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0D3189A-6722-F8ED-E1CA-854C9F28C885}"/>
              </a:ext>
            </a:extLst>
          </p:cNvPr>
          <p:cNvSpPr/>
          <p:nvPr/>
        </p:nvSpPr>
        <p:spPr>
          <a:xfrm>
            <a:off x="125279" y="2257721"/>
            <a:ext cx="1389689" cy="1365263"/>
          </a:xfrm>
          <a:prstGeom prst="roundRect">
            <a:avLst/>
          </a:prstGeom>
          <a:solidFill>
            <a:srgbClr val="EFB82D">
              <a:alpha val="49804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7F5B03-91F9-F070-87DA-DFA25314BD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" t="484" r="644" b="951"/>
          <a:stretch/>
        </p:blipFill>
        <p:spPr>
          <a:xfrm rot="16200000">
            <a:off x="2867603" y="2873868"/>
            <a:ext cx="3708511" cy="185621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560C942-D4EE-0E5D-81B1-A184B6C60141}"/>
              </a:ext>
            </a:extLst>
          </p:cNvPr>
          <p:cNvSpPr/>
          <p:nvPr/>
        </p:nvSpPr>
        <p:spPr>
          <a:xfrm>
            <a:off x="5702046" y="2257722"/>
            <a:ext cx="1389689" cy="1365263"/>
          </a:xfrm>
          <a:prstGeom prst="roundRect">
            <a:avLst/>
          </a:prstGeom>
          <a:solidFill>
            <a:srgbClr val="EFB82D">
              <a:alpha val="49804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019F7F-19B2-298F-E550-2475D972DC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" t="484" r="644" b="951"/>
          <a:stretch/>
        </p:blipFill>
        <p:spPr>
          <a:xfrm rot="16200000">
            <a:off x="6341613" y="2873867"/>
            <a:ext cx="3708511" cy="185621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BC358CC-6B85-AD06-2346-00B52BE0C169}"/>
              </a:ext>
            </a:extLst>
          </p:cNvPr>
          <p:cNvSpPr/>
          <p:nvPr/>
        </p:nvSpPr>
        <p:spPr>
          <a:xfrm>
            <a:off x="7501021" y="897513"/>
            <a:ext cx="1389689" cy="1365263"/>
          </a:xfrm>
          <a:prstGeom prst="roundRect">
            <a:avLst/>
          </a:prstGeom>
          <a:solidFill>
            <a:srgbClr val="EFB82D">
              <a:alpha val="49804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75F6AD-52B0-2AA5-DF0B-92BD141EC2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" t="484" r="644" b="951"/>
          <a:stretch/>
        </p:blipFill>
        <p:spPr>
          <a:xfrm rot="16200000">
            <a:off x="8516238" y="2873867"/>
            <a:ext cx="3708511" cy="185621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7BE024-ABC0-F8A5-E019-BEA0E8EC5761}"/>
              </a:ext>
            </a:extLst>
          </p:cNvPr>
          <p:cNvSpPr/>
          <p:nvPr/>
        </p:nvSpPr>
        <p:spPr>
          <a:xfrm>
            <a:off x="9675646" y="3577386"/>
            <a:ext cx="1389689" cy="1365263"/>
          </a:xfrm>
          <a:prstGeom prst="roundRect">
            <a:avLst/>
          </a:prstGeom>
          <a:solidFill>
            <a:srgbClr val="EFB82D">
              <a:alpha val="69804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23E38FB-A7E1-4747-4B51-C7AC09C558EC}"/>
              </a:ext>
            </a:extLst>
          </p:cNvPr>
          <p:cNvSpPr/>
          <p:nvPr/>
        </p:nvSpPr>
        <p:spPr>
          <a:xfrm rot="16200000" flipH="1">
            <a:off x="10105800" y="3014231"/>
            <a:ext cx="52938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470B0E8-EA43-4AEE-1860-8CF66FEE16F9}"/>
              </a:ext>
            </a:extLst>
          </p:cNvPr>
          <p:cNvSpPr/>
          <p:nvPr/>
        </p:nvSpPr>
        <p:spPr>
          <a:xfrm rot="5400000" flipH="1" flipV="1">
            <a:off x="7931174" y="2332441"/>
            <a:ext cx="52938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AAA2AC3-D59C-5379-84D7-BCF2A04268ED}"/>
              </a:ext>
            </a:extLst>
          </p:cNvPr>
          <p:cNvSpPr/>
          <p:nvPr/>
        </p:nvSpPr>
        <p:spPr>
          <a:xfrm rot="10800000" flipH="1">
            <a:off x="5112714" y="2667932"/>
            <a:ext cx="52938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30EEB8E-F679-FD99-FDC0-A5BA8EC27350}"/>
              </a:ext>
            </a:extLst>
          </p:cNvPr>
          <p:cNvSpPr/>
          <p:nvPr/>
        </p:nvSpPr>
        <p:spPr>
          <a:xfrm flipH="1">
            <a:off x="1567046" y="2667932"/>
            <a:ext cx="52938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6A496D-1D94-8F74-8C0B-5C485E8888C4}"/>
              </a:ext>
            </a:extLst>
          </p:cNvPr>
          <p:cNvSpPr txBox="1"/>
          <p:nvPr/>
        </p:nvSpPr>
        <p:spPr>
          <a:xfrm>
            <a:off x="2078001" y="5935579"/>
            <a:ext cx="9384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-x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DDD5B6-EDC0-C1B7-0EA3-FF5529730DE6}"/>
              </a:ext>
            </a:extLst>
          </p:cNvPr>
          <p:cNvSpPr txBox="1"/>
          <p:nvPr/>
        </p:nvSpPr>
        <p:spPr>
          <a:xfrm>
            <a:off x="4252626" y="5935579"/>
            <a:ext cx="9384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+x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65C036-501D-BB9B-6A79-BA91F9AEE790}"/>
              </a:ext>
            </a:extLst>
          </p:cNvPr>
          <p:cNvSpPr txBox="1"/>
          <p:nvPr/>
        </p:nvSpPr>
        <p:spPr>
          <a:xfrm>
            <a:off x="7726633" y="5935579"/>
            <a:ext cx="9384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-y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7CE642-4626-AE7B-2849-401BC147388F}"/>
              </a:ext>
            </a:extLst>
          </p:cNvPr>
          <p:cNvSpPr txBox="1"/>
          <p:nvPr/>
        </p:nvSpPr>
        <p:spPr>
          <a:xfrm>
            <a:off x="9901258" y="5935579"/>
            <a:ext cx="9384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+y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872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D52E6-583B-4FD1-B574-E0367D9CE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</a:t>
            </a:r>
            <a:r>
              <a:rPr lang="en-CA" dirty="0" err="1"/>
              <a:t>VTRx</a:t>
            </a:r>
            <a:r>
              <a:rPr lang="en-CA" dirty="0"/>
              <a:t>+ module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F21BD-4F1B-5606-3611-BD86F8795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A high-speed optical transceiver module developed for HL-LHC upgrades in CMS and ATLAS.</a:t>
            </a:r>
          </a:p>
          <a:p>
            <a:pPr marL="0" indent="0">
              <a:buNone/>
            </a:pPr>
            <a:endParaRPr lang="en-CA" sz="2800" dirty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CA" dirty="0"/>
              <a:t>4 transmitter channels, 1 receiver channel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CA" dirty="0"/>
              <a:t>Operating conditions between -35°C and 65°C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1800" dirty="0"/>
              <a:t>Small size (20 mm x 10 mm x 2 mm)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dirty="0"/>
              <a:t>Radiation-hard (1 </a:t>
            </a:r>
            <a:r>
              <a:rPr lang="en-US" dirty="0" err="1"/>
              <a:t>MGy</a:t>
            </a:r>
            <a:r>
              <a:rPr lang="en-US" dirty="0"/>
              <a:t> total dose)</a:t>
            </a:r>
            <a:endParaRPr lang="en-US" sz="1800" dirty="0"/>
          </a:p>
          <a:p>
            <a:endParaRPr lang="en-CA" dirty="0"/>
          </a:p>
          <a:p>
            <a:endParaRPr lang="en-GB" dirty="0"/>
          </a:p>
        </p:txBody>
      </p:sp>
      <p:pic>
        <p:nvPicPr>
          <p:cNvPr id="4" name="Google Shape;142;p3">
            <a:extLst>
              <a:ext uri="{FF2B5EF4-FFF2-40B4-BE49-F238E27FC236}">
                <a16:creationId xmlns:a16="http://schemas.microsoft.com/office/drawing/2014/main" id="{D4FE6364-EE2E-D6AA-2732-926A84EFE4F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2490" y="2264138"/>
            <a:ext cx="5243962" cy="29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0F0F72-CEDC-58AF-6584-93FA9326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18E572-8EA7-BE9E-8374-1F40784EE3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" r="1141"/>
          <a:stretch/>
        </p:blipFill>
        <p:spPr>
          <a:xfrm>
            <a:off x="934532" y="3759343"/>
            <a:ext cx="4847242" cy="243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98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ADB6E-CC84-0260-DE9B-589D20A7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Calculated offsets were within 5 </a:t>
            </a:r>
            <a:r>
              <a:rPr lang="el-GR" dirty="0"/>
              <a:t>μ</a:t>
            </a:r>
            <a:r>
              <a:rPr lang="en-CA" dirty="0"/>
              <a:t>m of the expected position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6F1661B-EE8E-7678-B98D-9898531B2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081104"/>
              </p:ext>
            </p:extLst>
          </p:nvPr>
        </p:nvGraphicFramePr>
        <p:xfrm>
          <a:off x="8378564" y="2983391"/>
          <a:ext cx="261809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9045">
                  <a:extLst>
                    <a:ext uri="{9D8B030D-6E8A-4147-A177-3AD203B41FA5}">
                      <a16:colId xmlns:a16="http://schemas.microsoft.com/office/drawing/2014/main" val="1617581326"/>
                    </a:ext>
                  </a:extLst>
                </a:gridCol>
                <a:gridCol w="1309045">
                  <a:extLst>
                    <a:ext uri="{9D8B030D-6E8A-4147-A177-3AD203B41FA5}">
                      <a16:colId xmlns:a16="http://schemas.microsoft.com/office/drawing/2014/main" val="1915311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X Shift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</a:rPr>
                        <a:t>-2.838 </a:t>
                      </a:r>
                      <a:r>
                        <a:rPr lang="el-GR" b="0" dirty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CA" b="0" dirty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45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Y Shift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</a:rPr>
                        <a:t>-0.011 </a:t>
                      </a:r>
                      <a:r>
                        <a:rPr lang="el-GR" b="0" dirty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CA" b="0" dirty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55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07CDB7A-A8E8-67CF-AED9-6BAF824B66D6}"/>
              </a:ext>
            </a:extLst>
          </p:cNvPr>
          <p:cNvSpPr txBox="1"/>
          <p:nvPr/>
        </p:nvSpPr>
        <p:spPr>
          <a:xfrm>
            <a:off x="8326881" y="2303373"/>
            <a:ext cx="2721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Average deviation from expected position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B6D940-E198-9BC5-604B-D7CAE8BB0E34}"/>
              </a:ext>
            </a:extLst>
          </p:cNvPr>
          <p:cNvSpPr txBox="1"/>
          <p:nvPr/>
        </p:nvSpPr>
        <p:spPr>
          <a:xfrm>
            <a:off x="8199660" y="4581207"/>
            <a:ext cx="3154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The assembly process could also have introduced errors such that the expected offsets were not achieved.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1F2681-A10A-7D2C-7C83-BC6826DF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D31D2-F63E-7F2B-8EF2-586CF0FE7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464" y="1039850"/>
            <a:ext cx="5809272" cy="537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397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59454-2A97-D5B2-A93A-2A194F23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Optical parameters dropped significantly after 8 </a:t>
            </a:r>
            <a:r>
              <a:rPr lang="el-GR" dirty="0"/>
              <a:t>μ</a:t>
            </a:r>
            <a:r>
              <a:rPr lang="en-CA" dirty="0"/>
              <a:t>m offset</a:t>
            </a:r>
            <a:endParaRPr lang="en-GB" dirty="0"/>
          </a:p>
        </p:txBody>
      </p:sp>
      <p:pic>
        <p:nvPicPr>
          <p:cNvPr id="4" name="Picture 3" descr="A graph with blue dots&#10;&#10;AI-generated content may be incorrect.">
            <a:extLst>
              <a:ext uri="{FF2B5EF4-FFF2-40B4-BE49-F238E27FC236}">
                <a16:creationId xmlns:a16="http://schemas.microsoft.com/office/drawing/2014/main" id="{5F46175B-8E2C-822F-F381-888BA904B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78" y="1495482"/>
            <a:ext cx="5928771" cy="3563176"/>
          </a:xfrm>
          <a:prstGeom prst="rect">
            <a:avLst/>
          </a:prstGeom>
        </p:spPr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662E399E-B06B-89DA-3FBE-8C6ECF794D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95482"/>
            <a:ext cx="5928771" cy="35631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342A37-367A-768C-C1D6-F2D3F27FCC7A}"/>
              </a:ext>
            </a:extLst>
          </p:cNvPr>
          <p:cNvSpPr txBox="1"/>
          <p:nvPr/>
        </p:nvSpPr>
        <p:spPr>
          <a:xfrm>
            <a:off x="3134163" y="5641945"/>
            <a:ext cx="652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Typical optical power shows a much sharper cut off than OMA.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D4E9BE-C9B8-7C25-090A-F90D7D24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600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1B30A8-3C77-2C97-17B3-F2BDAC3157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9" t="484" r="644" b="951"/>
          <a:stretch/>
        </p:blipFill>
        <p:spPr>
          <a:xfrm rot="16200000">
            <a:off x="5991147" y="2490960"/>
            <a:ext cx="5654246" cy="28301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BE6B08-0E7D-B19A-F5F3-8200D5C3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Expected Temperature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EB11F-115F-1920-E712-C4FC9F03C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7" y="1007422"/>
            <a:ext cx="5682184" cy="2212856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en-GB" dirty="0"/>
              <a:t>The PCB and lens have different coefficients of thermal expansion (~10 ppm/°C and ~50 ppm/°C respectively)</a:t>
            </a:r>
          </a:p>
          <a:p>
            <a:pPr>
              <a:buClr>
                <a:schemeClr val="accent1"/>
              </a:buClr>
            </a:pPr>
            <a:r>
              <a:rPr lang="en-GB" dirty="0"/>
              <a:t>As the module is heated or cooled, the difference causes a small offset in the relative positions.</a:t>
            </a:r>
          </a:p>
          <a:p>
            <a:pPr lvl="1">
              <a:buClr>
                <a:schemeClr val="accent1"/>
              </a:buClr>
            </a:pPr>
            <a:r>
              <a:rPr lang="en-GB" dirty="0"/>
              <a:t>40 ppm/°C × 3 mm × 65°C ≈ 8 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GB" dirty="0"/>
              <a:t>m [expansion]</a:t>
            </a:r>
          </a:p>
          <a:p>
            <a:pPr lvl="1">
              <a:buClr>
                <a:schemeClr val="accent1"/>
              </a:buClr>
            </a:pPr>
            <a:r>
              <a:rPr lang="en-GB" dirty="0"/>
              <a:t>40 ppm/°C × 3 mm × -35°C ≈ 4 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GB" dirty="0"/>
              <a:t>m [contraction]</a:t>
            </a:r>
          </a:p>
          <a:p>
            <a:pPr lvl="1">
              <a:buClr>
                <a:schemeClr val="accent1"/>
              </a:buClr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752CD1-F399-1573-366E-F3ED89D6C7DC}"/>
              </a:ext>
            </a:extLst>
          </p:cNvPr>
          <p:cNvCxnSpPr>
            <a:cxnSpLocks/>
          </p:cNvCxnSpPr>
          <p:nvPr/>
        </p:nvCxnSpPr>
        <p:spPr>
          <a:xfrm flipH="1">
            <a:off x="8231108" y="2559217"/>
            <a:ext cx="1121134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43156B-1C84-E415-7C4E-553EEFA272A3}"/>
              </a:ext>
            </a:extLst>
          </p:cNvPr>
          <p:cNvCxnSpPr>
            <a:cxnSpLocks/>
          </p:cNvCxnSpPr>
          <p:nvPr/>
        </p:nvCxnSpPr>
        <p:spPr>
          <a:xfrm rot="5400000">
            <a:off x="9271221" y="2662584"/>
            <a:ext cx="206734" cy="0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F08208-9182-06B7-4031-849C7690090A}"/>
              </a:ext>
            </a:extLst>
          </p:cNvPr>
          <p:cNvCxnSpPr>
            <a:cxnSpLocks/>
          </p:cNvCxnSpPr>
          <p:nvPr/>
        </p:nvCxnSpPr>
        <p:spPr>
          <a:xfrm rot="16200000">
            <a:off x="9271221" y="2455850"/>
            <a:ext cx="20673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492804F-3D4A-367F-3AB9-B720F4F0B2CB}"/>
              </a:ext>
            </a:extLst>
          </p:cNvPr>
          <p:cNvSpPr txBox="1"/>
          <p:nvPr/>
        </p:nvSpPr>
        <p:spPr>
          <a:xfrm>
            <a:off x="9120602" y="2033198"/>
            <a:ext cx="584563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solidFill>
                  <a:schemeClr val="tx1"/>
                </a:solidFill>
              </a:rPr>
              <a:t>Hot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F3E05C-7301-DF6A-36B6-F2FDE6654A58}"/>
              </a:ext>
            </a:extLst>
          </p:cNvPr>
          <p:cNvSpPr txBox="1"/>
          <p:nvPr/>
        </p:nvSpPr>
        <p:spPr>
          <a:xfrm>
            <a:off x="9127614" y="2765951"/>
            <a:ext cx="584568" cy="307777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Cold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C415DE-EAB3-7D3E-E791-22DF9EA344D4}"/>
              </a:ext>
            </a:extLst>
          </p:cNvPr>
          <p:cNvSpPr txBox="1"/>
          <p:nvPr/>
        </p:nvSpPr>
        <p:spPr>
          <a:xfrm>
            <a:off x="9798905" y="2328384"/>
            <a:ext cx="748924" cy="43088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050" dirty="0"/>
              <a:t>Shift direction</a:t>
            </a:r>
            <a:endParaRPr lang="en-GB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390624-F9B4-7CDB-33D2-21520078BB96}"/>
              </a:ext>
            </a:extLst>
          </p:cNvPr>
          <p:cNvSpPr txBox="1"/>
          <p:nvPr/>
        </p:nvSpPr>
        <p:spPr>
          <a:xfrm>
            <a:off x="7726523" y="2379939"/>
            <a:ext cx="63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Lens</a:t>
            </a:r>
            <a:endParaRPr lang="en-GB" sz="1400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6368869-7740-9FE8-E92C-EC8462DBA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562508"/>
              </p:ext>
            </p:extLst>
          </p:nvPr>
        </p:nvGraphicFramePr>
        <p:xfrm>
          <a:off x="493292" y="3500171"/>
          <a:ext cx="65954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908">
                  <a:extLst>
                    <a:ext uri="{9D8B030D-6E8A-4147-A177-3AD203B41FA5}">
                      <a16:colId xmlns:a16="http://schemas.microsoft.com/office/drawing/2014/main" val="554558768"/>
                    </a:ext>
                  </a:extLst>
                </a:gridCol>
                <a:gridCol w="1982256">
                  <a:extLst>
                    <a:ext uri="{9D8B030D-6E8A-4147-A177-3AD203B41FA5}">
                      <a16:colId xmlns:a16="http://schemas.microsoft.com/office/drawing/2014/main" val="3682535843"/>
                    </a:ext>
                  </a:extLst>
                </a:gridCol>
                <a:gridCol w="1982256">
                  <a:extLst>
                    <a:ext uri="{9D8B030D-6E8A-4147-A177-3AD203B41FA5}">
                      <a16:colId xmlns:a16="http://schemas.microsoft.com/office/drawing/2014/main" val="178090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Lens Offset 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Cold Response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Hot Response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53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+x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NC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NC</a:t>
                      </a:r>
                      <a:endParaRPr lang="en-GB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07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-x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NC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NC</a:t>
                      </a:r>
                      <a:endParaRPr lang="en-GB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338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+y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Worse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Better</a:t>
                      </a:r>
                      <a:endParaRPr lang="en-GB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17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-y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Better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Worse</a:t>
                      </a:r>
                      <a:endParaRPr lang="en-GB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423660"/>
                  </a:ext>
                </a:extLst>
              </a:tr>
            </a:tbl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4BE00E-CEEA-8A46-F35F-93EF1E8177A3}"/>
              </a:ext>
            </a:extLst>
          </p:cNvPr>
          <p:cNvCxnSpPr>
            <a:cxnSpLocks/>
          </p:cNvCxnSpPr>
          <p:nvPr/>
        </p:nvCxnSpPr>
        <p:spPr>
          <a:xfrm rot="5400000" flipV="1">
            <a:off x="7503687" y="633469"/>
            <a:ext cx="0" cy="5961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6ACDA0-84F9-5D88-959E-743FBB9AD8F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205635" y="922039"/>
            <a:ext cx="0" cy="5961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E86A94A-9B09-BA84-9207-7F2927E8267D}"/>
              </a:ext>
            </a:extLst>
          </p:cNvPr>
          <p:cNvSpPr txBox="1"/>
          <p:nvPr/>
        </p:nvSpPr>
        <p:spPr>
          <a:xfrm>
            <a:off x="7777636" y="768149"/>
            <a:ext cx="453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+x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8E8B89-7B4D-8B17-5F9F-6655AB2E1A41}"/>
              </a:ext>
            </a:extLst>
          </p:cNvPr>
          <p:cNvSpPr txBox="1"/>
          <p:nvPr/>
        </p:nvSpPr>
        <p:spPr>
          <a:xfrm>
            <a:off x="6978899" y="1503675"/>
            <a:ext cx="453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+y</a:t>
            </a:r>
            <a:endParaRPr lang="en-GB" sz="1400" dirty="0">
              <a:solidFill>
                <a:schemeClr val="accent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CCE654E-86A6-3F36-4508-8B8173B77F34}"/>
              </a:ext>
            </a:extLst>
          </p:cNvPr>
          <p:cNvCxnSpPr>
            <a:cxnSpLocks/>
          </p:cNvCxnSpPr>
          <p:nvPr/>
        </p:nvCxnSpPr>
        <p:spPr>
          <a:xfrm>
            <a:off x="7818299" y="2868433"/>
            <a:ext cx="0" cy="97696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2685D8F-E049-2361-3947-1369ECBDBB45}"/>
              </a:ext>
            </a:extLst>
          </p:cNvPr>
          <p:cNvCxnSpPr>
            <a:cxnSpLocks/>
          </p:cNvCxnSpPr>
          <p:nvPr/>
        </p:nvCxnSpPr>
        <p:spPr>
          <a:xfrm>
            <a:off x="9803958" y="2868433"/>
            <a:ext cx="0" cy="97696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7AA3CE-9E7A-8FE3-E946-9063470A4827}"/>
              </a:ext>
            </a:extLst>
          </p:cNvPr>
          <p:cNvCxnSpPr>
            <a:cxnSpLocks/>
          </p:cNvCxnSpPr>
          <p:nvPr/>
        </p:nvCxnSpPr>
        <p:spPr>
          <a:xfrm rot="5400000">
            <a:off x="8791675" y="3466354"/>
            <a:ext cx="0" cy="112113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178BB45-CCF5-2EFA-8806-17FE78AAC813}"/>
              </a:ext>
            </a:extLst>
          </p:cNvPr>
          <p:cNvSpPr txBox="1"/>
          <p:nvPr/>
        </p:nvSpPr>
        <p:spPr>
          <a:xfrm rot="5400000" flipH="1">
            <a:off x="9637093" y="3550489"/>
            <a:ext cx="636101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Glue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C07350-0FBF-CCDA-F4A7-B444976C45C1}"/>
              </a:ext>
            </a:extLst>
          </p:cNvPr>
          <p:cNvSpPr txBox="1"/>
          <p:nvPr/>
        </p:nvSpPr>
        <p:spPr>
          <a:xfrm>
            <a:off x="413817" y="5391764"/>
            <a:ext cx="213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NC = No change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B26609-98E5-6181-670A-D1FEC829E068}"/>
              </a:ext>
            </a:extLst>
          </p:cNvPr>
          <p:cNvCxnSpPr>
            <a:cxnSpLocks/>
          </p:cNvCxnSpPr>
          <p:nvPr/>
        </p:nvCxnSpPr>
        <p:spPr>
          <a:xfrm>
            <a:off x="7726523" y="2559217"/>
            <a:ext cx="0" cy="81642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B0E6AD-D2FC-4DF8-55D8-10FC33E7C047}"/>
              </a:ext>
            </a:extLst>
          </p:cNvPr>
          <p:cNvCxnSpPr>
            <a:cxnSpLocks/>
          </p:cNvCxnSpPr>
          <p:nvPr/>
        </p:nvCxnSpPr>
        <p:spPr>
          <a:xfrm>
            <a:off x="7663461" y="3375938"/>
            <a:ext cx="12612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19CFC5-6509-0298-46D5-20C800369CAB}"/>
              </a:ext>
            </a:extLst>
          </p:cNvPr>
          <p:cNvCxnSpPr>
            <a:cxnSpLocks/>
          </p:cNvCxnSpPr>
          <p:nvPr/>
        </p:nvCxnSpPr>
        <p:spPr>
          <a:xfrm>
            <a:off x="7663461" y="2559217"/>
            <a:ext cx="12612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8BAB13-D2E8-8544-09A1-F71BF62C8FCF}"/>
              </a:ext>
            </a:extLst>
          </p:cNvPr>
          <p:cNvSpPr txBox="1"/>
          <p:nvPr/>
        </p:nvSpPr>
        <p:spPr>
          <a:xfrm rot="16200000">
            <a:off x="7302731" y="2768355"/>
            <a:ext cx="6889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3 mm</a:t>
            </a:r>
            <a:endParaRPr lang="en-GB" sz="900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34E31FC-7F8F-6279-C8D7-CE158B207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32</a:t>
            </a:fld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5EB475-F8D0-CD34-96B5-40430EEB7847}"/>
              </a:ext>
            </a:extLst>
          </p:cNvPr>
          <p:cNvSpPr/>
          <p:nvPr/>
        </p:nvSpPr>
        <p:spPr>
          <a:xfrm>
            <a:off x="10896600" y="1091228"/>
            <a:ext cx="977900" cy="85382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8825663-534C-85B9-2043-9B97A2F7B376}"/>
              </a:ext>
            </a:extLst>
          </p:cNvPr>
          <p:cNvCxnSpPr>
            <a:cxnSpLocks/>
            <a:endCxn id="44" idx="5"/>
          </p:cNvCxnSpPr>
          <p:nvPr/>
        </p:nvCxnSpPr>
        <p:spPr>
          <a:xfrm flipH="1" flipV="1">
            <a:off x="11170750" y="1741314"/>
            <a:ext cx="4968" cy="211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117AD8C-1981-695A-5928-E45F4C01AFC8}"/>
              </a:ext>
            </a:extLst>
          </p:cNvPr>
          <p:cNvCxnSpPr>
            <a:cxnSpLocks/>
          </p:cNvCxnSpPr>
          <p:nvPr/>
        </p:nvCxnSpPr>
        <p:spPr>
          <a:xfrm flipH="1" flipV="1">
            <a:off x="11229122" y="1402578"/>
            <a:ext cx="1194" cy="542476"/>
          </a:xfrm>
          <a:prstGeom prst="straightConnector1">
            <a:avLst/>
          </a:prstGeom>
          <a:ln>
            <a:solidFill>
              <a:srgbClr val="FF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E3571411-D44C-4EFA-4A3A-77A386D80F69}"/>
              </a:ext>
            </a:extLst>
          </p:cNvPr>
          <p:cNvSpPr/>
          <p:nvPr/>
        </p:nvSpPr>
        <p:spPr>
          <a:xfrm>
            <a:off x="11047629" y="1625600"/>
            <a:ext cx="144245" cy="13556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6E46BD-73D6-E1B5-A196-8BEB44420EC9}"/>
              </a:ext>
            </a:extLst>
          </p:cNvPr>
          <p:cNvSpPr txBox="1"/>
          <p:nvPr/>
        </p:nvSpPr>
        <p:spPr>
          <a:xfrm>
            <a:off x="11351310" y="1187407"/>
            <a:ext cx="446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rgbClr val="FFCCCC"/>
                </a:solidFill>
              </a:rPr>
              <a:t>Lens</a:t>
            </a:r>
            <a:endParaRPr lang="en-GB" sz="900" dirty="0">
              <a:solidFill>
                <a:srgbClr val="FFCCCC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FA063CC-3FA2-F9B1-90FF-D317AE69A593}"/>
              </a:ext>
            </a:extLst>
          </p:cNvPr>
          <p:cNvSpPr txBox="1"/>
          <p:nvPr/>
        </p:nvSpPr>
        <p:spPr>
          <a:xfrm>
            <a:off x="11339513" y="1566231"/>
            <a:ext cx="584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rgbClr val="FF5050"/>
                </a:solidFill>
              </a:rPr>
              <a:t>VCSEL</a:t>
            </a:r>
            <a:endParaRPr lang="en-GB" sz="900" dirty="0">
              <a:solidFill>
                <a:srgbClr val="FF505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EACBC5B-11E8-0A83-6D27-5FCC26731446}"/>
              </a:ext>
            </a:extLst>
          </p:cNvPr>
          <p:cNvSpPr/>
          <p:nvPr/>
        </p:nvSpPr>
        <p:spPr>
          <a:xfrm>
            <a:off x="10896600" y="2093046"/>
            <a:ext cx="977900" cy="85382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CFBCAA2-E48F-5B98-0AAA-BB884DF43D8A}"/>
              </a:ext>
            </a:extLst>
          </p:cNvPr>
          <p:cNvSpPr/>
          <p:nvPr/>
        </p:nvSpPr>
        <p:spPr>
          <a:xfrm>
            <a:off x="11052624" y="2452175"/>
            <a:ext cx="144245" cy="135567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2C56B53-3B57-BE1A-69D0-0D9F7D567B48}"/>
              </a:ext>
            </a:extLst>
          </p:cNvPr>
          <p:cNvSpPr/>
          <p:nvPr/>
        </p:nvSpPr>
        <p:spPr>
          <a:xfrm>
            <a:off x="10986537" y="2386345"/>
            <a:ext cx="278304" cy="267225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0E33106-653D-D62C-B593-46ACBD6591BD}"/>
              </a:ext>
            </a:extLst>
          </p:cNvPr>
          <p:cNvSpPr/>
          <p:nvPr/>
        </p:nvSpPr>
        <p:spPr>
          <a:xfrm>
            <a:off x="10896600" y="3105148"/>
            <a:ext cx="977900" cy="85382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C8474E5-9767-8622-0462-DCEE47839E60}"/>
              </a:ext>
            </a:extLst>
          </p:cNvPr>
          <p:cNvSpPr/>
          <p:nvPr/>
        </p:nvSpPr>
        <p:spPr>
          <a:xfrm>
            <a:off x="11047629" y="3235371"/>
            <a:ext cx="144245" cy="135567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7BB299D-EDCC-E224-AA6D-35918E35ED3B}"/>
              </a:ext>
            </a:extLst>
          </p:cNvPr>
          <p:cNvSpPr txBox="1"/>
          <p:nvPr/>
        </p:nvSpPr>
        <p:spPr>
          <a:xfrm>
            <a:off x="11336964" y="3187738"/>
            <a:ext cx="6463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VCSEL</a:t>
            </a:r>
            <a:endParaRPr lang="en-GB" sz="9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7FA2EA8-49AB-9993-979F-B3D332180F18}"/>
              </a:ext>
            </a:extLst>
          </p:cNvPr>
          <p:cNvSpPr txBox="1"/>
          <p:nvPr/>
        </p:nvSpPr>
        <p:spPr>
          <a:xfrm>
            <a:off x="11342555" y="3607577"/>
            <a:ext cx="584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Lens</a:t>
            </a:r>
            <a:endParaRPr lang="en-GB" sz="9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0C756B5-218A-823A-627C-9A4AFB695662}"/>
              </a:ext>
            </a:extLst>
          </p:cNvPr>
          <p:cNvCxnSpPr>
            <a:cxnSpLocks/>
          </p:cNvCxnSpPr>
          <p:nvPr/>
        </p:nvCxnSpPr>
        <p:spPr>
          <a:xfrm flipH="1">
            <a:off x="11227427" y="3105148"/>
            <a:ext cx="1695" cy="502429"/>
          </a:xfrm>
          <a:prstGeom prst="straightConnector1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73914EA-3986-156C-7AD8-1EAD0766DF1C}"/>
              </a:ext>
            </a:extLst>
          </p:cNvPr>
          <p:cNvCxnSpPr>
            <a:cxnSpLocks/>
            <a:endCxn id="64" idx="7"/>
          </p:cNvCxnSpPr>
          <p:nvPr/>
        </p:nvCxnSpPr>
        <p:spPr>
          <a:xfrm>
            <a:off x="11170750" y="3105148"/>
            <a:ext cx="0" cy="15007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BBA43068-E2C7-D5F9-4388-BE8FF5AC8B27}"/>
              </a:ext>
            </a:extLst>
          </p:cNvPr>
          <p:cNvSpPr/>
          <p:nvPr/>
        </p:nvSpPr>
        <p:spPr>
          <a:xfrm>
            <a:off x="10976201" y="3580151"/>
            <a:ext cx="288640" cy="2672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34AFB9B-AD21-4038-B6B8-875808039824}"/>
              </a:ext>
            </a:extLst>
          </p:cNvPr>
          <p:cNvSpPr/>
          <p:nvPr/>
        </p:nvSpPr>
        <p:spPr>
          <a:xfrm>
            <a:off x="10976201" y="1174487"/>
            <a:ext cx="288640" cy="267225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EA7F85D-8134-E77B-42A5-7D33E2ACA902}"/>
              </a:ext>
            </a:extLst>
          </p:cNvPr>
          <p:cNvSpPr txBox="1"/>
          <p:nvPr/>
        </p:nvSpPr>
        <p:spPr>
          <a:xfrm>
            <a:off x="11330928" y="2446519"/>
            <a:ext cx="584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VCSEL</a:t>
            </a:r>
            <a:endParaRPr lang="en-GB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7D5F84-2A3C-A094-38BC-B5BD17883C24}"/>
              </a:ext>
            </a:extLst>
          </p:cNvPr>
          <p:cNvSpPr txBox="1"/>
          <p:nvPr/>
        </p:nvSpPr>
        <p:spPr>
          <a:xfrm>
            <a:off x="11330928" y="2321039"/>
            <a:ext cx="446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>
                <a:solidFill>
                  <a:schemeClr val="bg1"/>
                </a:solidFill>
              </a:rPr>
              <a:t>Lens</a:t>
            </a:r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33D31F0-09DF-047E-2626-4563341246ED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9705165" y="1657563"/>
            <a:ext cx="1140635" cy="529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014168E-E5FC-A52A-7B86-D8B204BB1D71}"/>
              </a:ext>
            </a:extLst>
          </p:cNvPr>
          <p:cNvCxnSpPr/>
          <p:nvPr/>
        </p:nvCxnSpPr>
        <p:spPr>
          <a:xfrm>
            <a:off x="9712182" y="2946873"/>
            <a:ext cx="1133618" cy="55329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929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338C-A4DD-8562-B74A-D97733233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VCSEL itself also exhibits temperature dependencies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A0D5D7-8541-20A4-8DB7-232478C4F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D019F9-6547-AFE8-3D28-C5C7797311E5}"/>
              </a:ext>
            </a:extLst>
          </p:cNvPr>
          <p:cNvSpPr txBox="1"/>
          <p:nvPr/>
        </p:nvSpPr>
        <p:spPr>
          <a:xfrm>
            <a:off x="7555832" y="2827223"/>
            <a:ext cx="3834063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b="1" dirty="0"/>
              <a:t>Thermal rollover </a:t>
            </a:r>
            <a:r>
              <a:rPr lang="en-CA" dirty="0"/>
              <a:t>occurs at high bias currents when the extra current is converted into heat instead of optical power. </a:t>
            </a:r>
          </a:p>
          <a:p>
            <a:endParaRPr lang="en-CA" dirty="0"/>
          </a:p>
          <a:p>
            <a:r>
              <a:rPr lang="en-CA" dirty="0"/>
              <a:t>This effect is exaggerated by higher ambient temperatures.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04AE62-C210-1229-F463-889D48AE4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27" y="1229633"/>
            <a:ext cx="6392167" cy="49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474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EAA1B5-6493-810C-06E2-E54ADBC9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The temperature results match expectations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F2D47B-DE4F-38D9-97BE-2F2DA62281D1}"/>
              </a:ext>
            </a:extLst>
          </p:cNvPr>
          <p:cNvSpPr txBox="1"/>
          <p:nvPr/>
        </p:nvSpPr>
        <p:spPr>
          <a:xfrm>
            <a:off x="1354557" y="822070"/>
            <a:ext cx="4357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At </a:t>
            </a:r>
            <a:r>
              <a:rPr lang="en-CA" b="1" dirty="0"/>
              <a:t>-35°C</a:t>
            </a:r>
            <a:r>
              <a:rPr lang="en-CA" dirty="0"/>
              <a:t>, the VCSELs should perform better than room temperature (ratio &gt; 0).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2083BF-2DD9-29C9-345C-C441AF877531}"/>
              </a:ext>
            </a:extLst>
          </p:cNvPr>
          <p:cNvSpPr txBox="1"/>
          <p:nvPr/>
        </p:nvSpPr>
        <p:spPr>
          <a:xfrm>
            <a:off x="6798365" y="822070"/>
            <a:ext cx="4359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At </a:t>
            </a:r>
            <a:r>
              <a:rPr lang="en-CA" b="1" dirty="0"/>
              <a:t>65°C</a:t>
            </a:r>
            <a:r>
              <a:rPr lang="en-CA" dirty="0"/>
              <a:t>, the VCSELs should perform worse than room temperature (ratio &lt; 0).</a:t>
            </a:r>
            <a:endParaRPr lang="en-GB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D501224-D1D2-F1CC-8640-E36D67DA8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500256"/>
              </p:ext>
            </p:extLst>
          </p:nvPr>
        </p:nvGraphicFramePr>
        <p:xfrm>
          <a:off x="2563621" y="5056742"/>
          <a:ext cx="7064757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919">
                  <a:extLst>
                    <a:ext uri="{9D8B030D-6E8A-4147-A177-3AD203B41FA5}">
                      <a16:colId xmlns:a16="http://schemas.microsoft.com/office/drawing/2014/main" val="554558768"/>
                    </a:ext>
                  </a:extLst>
                </a:gridCol>
                <a:gridCol w="2354919">
                  <a:extLst>
                    <a:ext uri="{9D8B030D-6E8A-4147-A177-3AD203B41FA5}">
                      <a16:colId xmlns:a16="http://schemas.microsoft.com/office/drawing/2014/main" val="3682535843"/>
                    </a:ext>
                  </a:extLst>
                </a:gridCol>
                <a:gridCol w="2354919">
                  <a:extLst>
                    <a:ext uri="{9D8B030D-6E8A-4147-A177-3AD203B41FA5}">
                      <a16:colId xmlns:a16="http://schemas.microsoft.com/office/drawing/2014/main" val="178090169"/>
                    </a:ext>
                  </a:extLst>
                </a:gridCol>
              </a:tblGrid>
              <a:tr h="28433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Lens Offset Direction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Cold Response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Hot Response</a:t>
                      </a:r>
                      <a:endParaRPr lang="en-GB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53376"/>
                  </a:ext>
                </a:extLst>
              </a:tr>
              <a:tr h="28433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+x</a:t>
                      </a:r>
                      <a:endParaRPr lang="en-GB" sz="1600" dirty="0"/>
                    </a:p>
                  </a:txBody>
                  <a:tcPr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NC</a:t>
                      </a:r>
                      <a:endParaRPr lang="en-GB" sz="1600" dirty="0"/>
                    </a:p>
                  </a:txBody>
                  <a:tcPr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NC</a:t>
                      </a:r>
                      <a:endParaRPr lang="en-GB" sz="1600" dirty="0"/>
                    </a:p>
                  </a:txBody>
                  <a:tcPr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07307"/>
                  </a:ext>
                </a:extLst>
              </a:tr>
              <a:tr h="28433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-x</a:t>
                      </a:r>
                      <a:endParaRPr lang="en-GB" sz="1600" dirty="0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NC</a:t>
                      </a:r>
                      <a:endParaRPr lang="en-GB" sz="1600" dirty="0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NC</a:t>
                      </a:r>
                      <a:endParaRPr lang="en-GB" sz="1600" dirty="0"/>
                    </a:p>
                  </a:txBody>
                  <a:tcPr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338865"/>
                  </a:ext>
                </a:extLst>
              </a:tr>
              <a:tr h="28433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+y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bg1"/>
                          </a:solidFill>
                        </a:rPr>
                        <a:t>Worse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6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bg1"/>
                          </a:solidFill>
                        </a:rPr>
                        <a:t>Better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6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176757"/>
                  </a:ext>
                </a:extLst>
              </a:tr>
              <a:tr h="28433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-y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bg1"/>
                          </a:solidFill>
                        </a:rPr>
                        <a:t>Better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bg1"/>
                          </a:solidFill>
                        </a:rPr>
                        <a:t>Worse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423660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5C3A2116-5CD7-4390-8873-745E83B02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42" y="1413219"/>
            <a:ext cx="4449301" cy="364842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7AE9D06-A5CD-AC5A-9D00-F525682E2A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69" y="1413219"/>
            <a:ext cx="4449301" cy="364842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CD092F-AA9B-4D05-AD5C-07B895A30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08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BC986-7622-0505-A29D-1E2898FE8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54AE5-4CE8-EFCB-FE2F-C8A0E0424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2"/>
            <a:ext cx="7410268" cy="5428082"/>
          </a:xfrm>
        </p:spPr>
        <p:txBody>
          <a:bodyPr/>
          <a:lstStyle/>
          <a:p>
            <a:r>
              <a:rPr lang="en-CA" dirty="0"/>
              <a:t>A drop in production yield was attributed to failures of the receiver and the transmitter</a:t>
            </a:r>
          </a:p>
          <a:p>
            <a:r>
              <a:rPr lang="en-CA" dirty="0"/>
              <a:t>Receiver failures were due to misplaced photodiodes</a:t>
            </a:r>
          </a:p>
          <a:p>
            <a:pPr lvl="1"/>
            <a:r>
              <a:rPr lang="en-CA" dirty="0"/>
              <a:t>Failures typically had offsets of more than </a:t>
            </a:r>
            <a:r>
              <a:rPr lang="en-CA" b="1" dirty="0"/>
              <a:t>17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, measured with the algorithm</a:t>
            </a:r>
          </a:p>
          <a:p>
            <a:pPr lvl="1"/>
            <a:r>
              <a:rPr lang="en-CA" dirty="0"/>
              <a:t>The photodiode’s offset tolerance is </a:t>
            </a:r>
            <a:r>
              <a:rPr lang="en-CA" b="1" dirty="0"/>
              <a:t>11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, measured with the </a:t>
            </a:r>
            <a:r>
              <a:rPr lang="en-CA" dirty="0" err="1"/>
              <a:t>ficonTEC</a:t>
            </a:r>
            <a:endParaRPr lang="en-CA" dirty="0"/>
          </a:p>
          <a:p>
            <a:r>
              <a:rPr lang="en-CA" dirty="0"/>
              <a:t>Transmitter failures were most likely due to misaligned lenses</a:t>
            </a:r>
          </a:p>
          <a:p>
            <a:pPr lvl="1"/>
            <a:r>
              <a:rPr lang="en-GB" dirty="0"/>
              <a:t>The VCSEL’s offset tolerance is </a:t>
            </a:r>
            <a:r>
              <a:rPr lang="en-GB" b="1" dirty="0"/>
              <a:t>7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, measured with the </a:t>
            </a:r>
            <a:r>
              <a:rPr lang="en-CA" dirty="0" err="1"/>
              <a:t>ficonTEC</a:t>
            </a:r>
            <a:endParaRPr lang="en-GB" dirty="0"/>
          </a:p>
          <a:p>
            <a:pPr lvl="1"/>
            <a:r>
              <a:rPr lang="en-GB" dirty="0"/>
              <a:t>Recent batches </a:t>
            </a:r>
            <a:r>
              <a:rPr lang="en-CA" dirty="0"/>
              <a:t>are more offset, measured with the algorithm</a:t>
            </a:r>
            <a:endParaRPr lang="en-GB" dirty="0"/>
          </a:p>
          <a:p>
            <a:r>
              <a:rPr lang="en-GB" dirty="0"/>
              <a:t>The algorithm which calculates the offset on average off by </a:t>
            </a:r>
            <a:r>
              <a:rPr lang="en-GB" b="1" dirty="0"/>
              <a:t>3</a:t>
            </a:r>
            <a:r>
              <a:rPr lang="el-GR" b="1" dirty="0"/>
              <a:t> μ</a:t>
            </a:r>
            <a:r>
              <a:rPr lang="en-CA" b="1" dirty="0"/>
              <a:t>m</a:t>
            </a:r>
          </a:p>
          <a:p>
            <a:pPr lvl="1"/>
            <a:r>
              <a:rPr lang="en-GB" dirty="0"/>
              <a:t>Optical parameters declined after </a:t>
            </a:r>
            <a:r>
              <a:rPr lang="en-GB" b="1" dirty="0"/>
              <a:t>8 </a:t>
            </a:r>
            <a:r>
              <a:rPr lang="el-GR" b="1" dirty="0"/>
              <a:t>μ</a:t>
            </a:r>
            <a:r>
              <a:rPr lang="en-CA" b="1" dirty="0"/>
              <a:t>m</a:t>
            </a:r>
            <a:r>
              <a:rPr lang="en-CA" dirty="0"/>
              <a:t>, measured with the algorithm</a:t>
            </a:r>
          </a:p>
          <a:p>
            <a:pPr lvl="1"/>
            <a:r>
              <a:rPr lang="en-CA" dirty="0"/>
              <a:t>The temperature response of offset modules followed expectations</a:t>
            </a:r>
          </a:p>
          <a:p>
            <a:r>
              <a:rPr lang="en-GB" dirty="0"/>
              <a:t>The QA programme is robust and provides detailed information about the production performance.</a:t>
            </a:r>
          </a:p>
          <a:p>
            <a:pPr lvl="1"/>
            <a:r>
              <a:rPr lang="en-GB" dirty="0"/>
              <a:t>Corrective actions can be taken based off the data gathered during the process.</a:t>
            </a:r>
          </a:p>
        </p:txBody>
      </p:sp>
      <p:pic>
        <p:nvPicPr>
          <p:cNvPr id="5" name="Google Shape;141;p3">
            <a:extLst>
              <a:ext uri="{FF2B5EF4-FFF2-40B4-BE49-F238E27FC236}">
                <a16:creationId xmlns:a16="http://schemas.microsoft.com/office/drawing/2014/main" id="{94512114-23AA-7BA0-57A7-FD9B1B43AAF6}"/>
              </a:ext>
            </a:extLst>
          </p:cNvPr>
          <p:cNvPicPr preferRelativeResize="0"/>
          <p:nvPr/>
        </p:nvPicPr>
        <p:blipFill rotWithShape="1">
          <a:blip r:embed="rId2"/>
          <a:srcRect l="859" r="10488" b="-1"/>
          <a:stretch/>
        </p:blipFill>
        <p:spPr>
          <a:xfrm rot="-5400000">
            <a:off x="7032236" y="1848927"/>
            <a:ext cx="5328767" cy="37450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5EED5-FE80-1344-18C2-693877F4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133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BA947-E94E-E9CF-3BF8-4AA50911D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Production has been ongoing for over 2 years</a:t>
            </a:r>
            <a:endParaRPr lang="en-GB" dirty="0"/>
          </a:p>
        </p:txBody>
      </p:sp>
      <p:pic>
        <p:nvPicPr>
          <p:cNvPr id="4" name="Picture 3" descr="A graph of a number and a line&#10;&#10;AI-generated content may be incorrect.">
            <a:extLst>
              <a:ext uri="{FF2B5EF4-FFF2-40B4-BE49-F238E27FC236}">
                <a16:creationId xmlns:a16="http://schemas.microsoft.com/office/drawing/2014/main" id="{EAD9A32B-8CD8-17AF-16F3-336C38BCF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950" y="1319419"/>
            <a:ext cx="7505700" cy="4457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23D06D-F3B4-9FD5-C440-6755747CDBF9}"/>
              </a:ext>
            </a:extLst>
          </p:cNvPr>
          <p:cNvSpPr txBox="1"/>
          <p:nvPr/>
        </p:nvSpPr>
        <p:spPr>
          <a:xfrm>
            <a:off x="4307039" y="6031914"/>
            <a:ext cx="35779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Production status as of Batch 20.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1E0AEB-B8EE-A93F-9243-2D705BC8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548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56C081-BEA9-7730-5C23-5EA6FEA8A7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Quality Assurance Programme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51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F37C0D-F49C-FA8C-74DE-D1A4AE79E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QA programme has multiple stages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C7B264-AFD7-3D7F-F91B-8448505BBCE3}"/>
              </a:ext>
            </a:extLst>
          </p:cNvPr>
          <p:cNvSpPr/>
          <p:nvPr/>
        </p:nvSpPr>
        <p:spPr>
          <a:xfrm>
            <a:off x="404363" y="1781092"/>
            <a:ext cx="2410400" cy="282271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Pre-Production Qualification</a:t>
            </a: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97BBA22-6D31-8887-481A-49412166CFF1}"/>
              </a:ext>
            </a:extLst>
          </p:cNvPr>
          <p:cNvSpPr/>
          <p:nvPr/>
        </p:nvSpPr>
        <p:spPr>
          <a:xfrm>
            <a:off x="3350480" y="1781092"/>
            <a:ext cx="2410400" cy="28863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Production Qualification</a:t>
            </a: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4E68A5-F603-D99A-C716-F2859ED951C7}"/>
              </a:ext>
            </a:extLst>
          </p:cNvPr>
          <p:cNvSpPr/>
          <p:nvPr/>
        </p:nvSpPr>
        <p:spPr>
          <a:xfrm>
            <a:off x="6287162" y="1779609"/>
            <a:ext cx="2410401" cy="28813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CA" dirty="0">
              <a:solidFill>
                <a:schemeClr val="tx1"/>
              </a:solidFill>
            </a:endParaRPr>
          </a:p>
          <a:p>
            <a:pPr algn="ctr"/>
            <a:r>
              <a:rPr lang="en-CA" dirty="0">
                <a:solidFill>
                  <a:schemeClr val="tx1"/>
                </a:solidFill>
              </a:rPr>
              <a:t>Lot Acceptance</a:t>
            </a: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1A7DD-2E6F-0233-49DB-966E703AADA1}"/>
              </a:ext>
            </a:extLst>
          </p:cNvPr>
          <p:cNvSpPr/>
          <p:nvPr/>
        </p:nvSpPr>
        <p:spPr>
          <a:xfrm>
            <a:off x="404362" y="2639832"/>
            <a:ext cx="2410399" cy="202758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Static &amp; dynamic transmitter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Static &amp; dynamic receiver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Irradiation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761986-3517-7A06-8AFF-E9461D0DC3FC}"/>
              </a:ext>
            </a:extLst>
          </p:cNvPr>
          <p:cNvSpPr/>
          <p:nvPr/>
        </p:nvSpPr>
        <p:spPr>
          <a:xfrm>
            <a:off x="3350472" y="2639833"/>
            <a:ext cx="2410399" cy="20275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Static &amp; dynamic transmitter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Static &amp; dynamic receiver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Burn-in</a:t>
            </a:r>
            <a:endParaRPr lang="en-CA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01C5BD-C6BA-D6A6-7900-6B3B43D25B9A}"/>
              </a:ext>
            </a:extLst>
          </p:cNvPr>
          <p:cNvSpPr/>
          <p:nvPr/>
        </p:nvSpPr>
        <p:spPr>
          <a:xfrm>
            <a:off x="6287163" y="2638349"/>
            <a:ext cx="2410400" cy="202906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Visual inspection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Static &amp; dynamic transmitter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Static &amp; dynamic receiver</a:t>
            </a:r>
            <a:endParaRPr lang="en-GB" sz="18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234C2D6-F056-23A5-140A-EA7C357A3ACF}"/>
              </a:ext>
            </a:extLst>
          </p:cNvPr>
          <p:cNvSpPr/>
          <p:nvPr/>
        </p:nvSpPr>
        <p:spPr>
          <a:xfrm>
            <a:off x="9223844" y="1779609"/>
            <a:ext cx="2410401" cy="28813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CA" dirty="0">
              <a:solidFill>
                <a:schemeClr val="tx1"/>
              </a:solidFill>
            </a:endParaRPr>
          </a:p>
          <a:p>
            <a:pPr algn="ctr"/>
            <a:r>
              <a:rPr lang="en-CA" dirty="0">
                <a:solidFill>
                  <a:schemeClr val="tx1"/>
                </a:solidFill>
              </a:rPr>
              <a:t>Additional Tests</a:t>
            </a: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CA" dirty="0">
              <a:solidFill>
                <a:schemeClr val="accent2"/>
              </a:solidFill>
            </a:endParaRPr>
          </a:p>
          <a:p>
            <a:pPr algn="ct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85E0BA-F6C5-03C1-E7F0-DC0198D420D4}"/>
              </a:ext>
            </a:extLst>
          </p:cNvPr>
          <p:cNvSpPr/>
          <p:nvPr/>
        </p:nvSpPr>
        <p:spPr>
          <a:xfrm>
            <a:off x="9223845" y="2638349"/>
            <a:ext cx="2410400" cy="202906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Alignment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262810-9C6B-A8D2-E564-15873699FBDE}"/>
              </a:ext>
            </a:extLst>
          </p:cNvPr>
          <p:cNvSpPr/>
          <p:nvPr/>
        </p:nvSpPr>
        <p:spPr>
          <a:xfrm>
            <a:off x="6287162" y="4918112"/>
            <a:ext cx="5347083" cy="6833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CERN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AF8ABB-9B47-E3FF-B7D1-131258C9FFD0}"/>
              </a:ext>
            </a:extLst>
          </p:cNvPr>
          <p:cNvSpPr/>
          <p:nvPr/>
        </p:nvSpPr>
        <p:spPr>
          <a:xfrm>
            <a:off x="3350472" y="4918111"/>
            <a:ext cx="2410399" cy="68335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Manufacturer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F73E83-771C-319A-2366-3ED60255E78E}"/>
              </a:ext>
            </a:extLst>
          </p:cNvPr>
          <p:cNvSpPr/>
          <p:nvPr/>
        </p:nvSpPr>
        <p:spPr>
          <a:xfrm>
            <a:off x="404361" y="4918111"/>
            <a:ext cx="2410399" cy="68335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Complete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CFF25E-AB15-9430-DD88-C7A667CD7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71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FBFEA-EEDF-4565-6BF1-CC10E2682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Functional tests use a custom test system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8F8885-38E4-2E21-0AD4-A6545D52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7</a:t>
            </a:fld>
            <a:endParaRPr lang="en-GB"/>
          </a:p>
        </p:txBody>
      </p:sp>
      <p:pic>
        <p:nvPicPr>
          <p:cNvPr id="4" name="Google Shape;166;p5">
            <a:extLst>
              <a:ext uri="{FF2B5EF4-FFF2-40B4-BE49-F238E27FC236}">
                <a16:creationId xmlns:a16="http://schemas.microsoft.com/office/drawing/2014/main" id="{074E5D3E-0145-EFCF-42AF-956B83E74FC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b="14840"/>
          <a:stretch/>
        </p:blipFill>
        <p:spPr>
          <a:xfrm>
            <a:off x="218462" y="2337867"/>
            <a:ext cx="6544288" cy="3600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92;p17">
            <a:extLst>
              <a:ext uri="{FF2B5EF4-FFF2-40B4-BE49-F238E27FC236}">
                <a16:creationId xmlns:a16="http://schemas.microsoft.com/office/drawing/2014/main" id="{9722F782-94CE-8D70-3FE6-005DDA10F67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4149" y="2707462"/>
            <a:ext cx="5567915" cy="31169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DACAF4-2C4A-6E56-E865-DC3DAA84C8A0}"/>
              </a:ext>
            </a:extLst>
          </p:cNvPr>
          <p:cNvSpPr txBox="1"/>
          <p:nvPr/>
        </p:nvSpPr>
        <p:spPr>
          <a:xfrm>
            <a:off x="404363" y="1183573"/>
            <a:ext cx="6619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CA" b="1" dirty="0"/>
              <a:t>Static</a:t>
            </a:r>
            <a:r>
              <a:rPr lang="en-CA" dirty="0"/>
              <a:t> tests are measured through the </a:t>
            </a:r>
            <a:r>
              <a:rPr lang="en-CA" b="1" dirty="0"/>
              <a:t>optical power meter</a:t>
            </a:r>
            <a:r>
              <a:rPr lang="en-CA" dirty="0"/>
              <a:t>.</a:t>
            </a:r>
            <a:endParaRPr lang="en-CA" b="1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CA" b="1" dirty="0"/>
              <a:t>Dynamic</a:t>
            </a:r>
            <a:r>
              <a:rPr lang="en-CA" dirty="0"/>
              <a:t> tests are measured through the </a:t>
            </a:r>
            <a:r>
              <a:rPr lang="en-CA" b="1" dirty="0"/>
              <a:t>oscilloscope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1812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96840-7035-81EC-3836-7954AFD2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 anchor="ctr">
            <a:normAutofit/>
          </a:bodyPr>
          <a:lstStyle/>
          <a:p>
            <a:r>
              <a:rPr lang="en-CA" dirty="0"/>
              <a:t>Temperature tests are conducted in a similar way</a:t>
            </a:r>
            <a:endParaRPr lang="en-GB" dirty="0"/>
          </a:p>
        </p:txBody>
      </p:sp>
      <p:pic>
        <p:nvPicPr>
          <p:cNvPr id="6" name="Google Shape;393;p17" descr="A close-up of a machine&#10;&#10;AI-generated content may be incorrect.">
            <a:extLst>
              <a:ext uri="{FF2B5EF4-FFF2-40B4-BE49-F238E27FC236}">
                <a16:creationId xmlns:a16="http://schemas.microsoft.com/office/drawing/2014/main" id="{FC9E221F-05BA-A63E-9304-AA77F9403B4A}"/>
              </a:ext>
            </a:extLst>
          </p:cNvPr>
          <p:cNvPicPr preferRelativeResize="0"/>
          <p:nvPr/>
        </p:nvPicPr>
        <p:blipFill rotWithShape="1">
          <a:blip r:embed="rId2"/>
          <a:stretch/>
        </p:blipFill>
        <p:spPr>
          <a:xfrm>
            <a:off x="6303182" y="2276015"/>
            <a:ext cx="5584709" cy="329497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5F4F15-0F5E-2D70-B93F-B8C445B8D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763" y="6567658"/>
            <a:ext cx="2743200" cy="20720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842283D-BFBB-4515-8978-B4FCE19E9EEF}" type="slidenum">
              <a:rPr lang="en-GB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GB" sz="800"/>
          </a:p>
        </p:txBody>
      </p:sp>
      <p:pic>
        <p:nvPicPr>
          <p:cNvPr id="5" name="Picture 4" descr="A diagram of a computer system&#10;&#10;AI-generated content may be incorrect.">
            <a:extLst>
              <a:ext uri="{FF2B5EF4-FFF2-40B4-BE49-F238E27FC236}">
                <a16:creationId xmlns:a16="http://schemas.microsoft.com/office/drawing/2014/main" id="{1B62BF39-7B3E-30D7-BABD-9BA021C3D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91" y="2276015"/>
            <a:ext cx="5584709" cy="367194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A898A8-348C-54FE-1C3A-F2CDB0B92DC6}"/>
              </a:ext>
            </a:extLst>
          </p:cNvPr>
          <p:cNvSpPr txBox="1"/>
          <p:nvPr/>
        </p:nvSpPr>
        <p:spPr>
          <a:xfrm>
            <a:off x="404363" y="981075"/>
            <a:ext cx="895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Static and dynamic measurements are made at each temperature.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3823A7-3AEB-087F-1961-11FB91EC0EF2}"/>
              </a:ext>
            </a:extLst>
          </p:cNvPr>
          <p:cNvSpPr txBox="1"/>
          <p:nvPr/>
        </p:nvSpPr>
        <p:spPr>
          <a:xfrm>
            <a:off x="398520" y="1529301"/>
            <a:ext cx="486080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Temperatures measured: -35°C, 25°C, 65°C</a:t>
            </a:r>
          </a:p>
        </p:txBody>
      </p:sp>
    </p:spTree>
    <p:extLst>
      <p:ext uri="{BB962C8B-B14F-4D97-AF65-F5344CB8AC3E}">
        <p14:creationId xmlns:p14="http://schemas.microsoft.com/office/powerpoint/2010/main" val="922612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2D9DEEAB-B989-B2C1-9E28-AA600BF61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893" y="1394271"/>
            <a:ext cx="5759229" cy="383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7B5B32-9D19-C39D-19D2-0542D5CC3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Important Optical Parameters for the Transmitter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638F7B-2C4A-8B5B-0374-23E249A5370E}"/>
              </a:ext>
            </a:extLst>
          </p:cNvPr>
          <p:cNvSpPr txBox="1"/>
          <p:nvPr/>
        </p:nvSpPr>
        <p:spPr>
          <a:xfrm>
            <a:off x="277218" y="5302527"/>
            <a:ext cx="5759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Typical optical power [W]</a:t>
            </a:r>
            <a:r>
              <a:rPr lang="en-CA" dirty="0"/>
              <a:t> is the output power at 6 mA bias current.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9491F4-C9E9-0807-BF61-EFC3862F0D70}"/>
              </a:ext>
            </a:extLst>
          </p:cNvPr>
          <p:cNvCxnSpPr>
            <a:cxnSpLocks/>
          </p:cNvCxnSpPr>
          <p:nvPr/>
        </p:nvCxnSpPr>
        <p:spPr>
          <a:xfrm>
            <a:off x="9265918" y="2782957"/>
            <a:ext cx="0" cy="1176793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6A6417-7D4D-F8D8-82B4-373505513FDC}"/>
              </a:ext>
            </a:extLst>
          </p:cNvPr>
          <p:cNvSpPr txBox="1"/>
          <p:nvPr/>
        </p:nvSpPr>
        <p:spPr>
          <a:xfrm>
            <a:off x="6778809" y="5285169"/>
            <a:ext cx="4974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Optical modulation amplitude (OMA) [W] </a:t>
            </a:r>
            <a:r>
              <a:rPr lang="en-CA" dirty="0"/>
              <a:t>is the difference in power between the high and low power levels.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EA5B2E-7403-444B-19C4-8831C686A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18" y="1233275"/>
            <a:ext cx="5818782" cy="388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8A47868-B08B-8365-FF0D-D022BE4C08B1}"/>
              </a:ext>
            </a:extLst>
          </p:cNvPr>
          <p:cNvCxnSpPr>
            <a:cxnSpLocks/>
          </p:cNvCxnSpPr>
          <p:nvPr/>
        </p:nvCxnSpPr>
        <p:spPr>
          <a:xfrm flipV="1">
            <a:off x="2735249" y="3371353"/>
            <a:ext cx="0" cy="12483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B848853-4562-33BD-3854-75AB5BD278D1}"/>
              </a:ext>
            </a:extLst>
          </p:cNvPr>
          <p:cNvCxnSpPr>
            <a:cxnSpLocks/>
          </p:cNvCxnSpPr>
          <p:nvPr/>
        </p:nvCxnSpPr>
        <p:spPr>
          <a:xfrm flipH="1">
            <a:off x="795130" y="3371353"/>
            <a:ext cx="19401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21B09A-11D2-FD7F-1D12-C93E99FBE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283D-BFBB-4515-8978-B4FCE19E9EE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75246"/>
      </p:ext>
    </p:extLst>
  </p:cSld>
  <p:clrMapOvr>
    <a:masterClrMapping/>
  </p:clrMapOvr>
</p:sld>
</file>

<file path=ppt/theme/theme1.xml><?xml version="1.0" encoding="utf-8"?>
<a:theme xmlns:a="http://schemas.openxmlformats.org/drawingml/2006/main" name="Opto SiPh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pto SiPh fonts">
      <a:majorFont>
        <a:latin typeface="Opti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to SiPh" id="{651A539A-6360-43E4-9CD3-1A75A0389851}" vid="{467BDA9E-BD8E-45B8-8641-092E1E6131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10790</TotalTime>
  <Words>1242</Words>
  <Application>Microsoft Office PowerPoint</Application>
  <PresentationFormat>Widescreen</PresentationFormat>
  <Paragraphs>301</Paragraphs>
  <Slides>35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Aptos</vt:lpstr>
      <vt:lpstr>Arial</vt:lpstr>
      <vt:lpstr>Optima</vt:lpstr>
      <vt:lpstr>Opto SiPh</vt:lpstr>
      <vt:lpstr>VTRx+ Quality Assurance Programme: A Focus on Optical Alignment</vt:lpstr>
      <vt:lpstr>Agenda</vt:lpstr>
      <vt:lpstr>The VTRx+ module</vt:lpstr>
      <vt:lpstr>Production has been ongoing for over 2 years</vt:lpstr>
      <vt:lpstr>Quality Assurance Programme</vt:lpstr>
      <vt:lpstr>The QA programme has multiple stages</vt:lpstr>
      <vt:lpstr>Functional tests use a custom test system</vt:lpstr>
      <vt:lpstr>Temperature tests are conducted in a similar way</vt:lpstr>
      <vt:lpstr>Important Optical Parameters for the Transmitter</vt:lpstr>
      <vt:lpstr>Important Optical Parameters for the Receiver</vt:lpstr>
      <vt:lpstr>A sudden drop in yield…</vt:lpstr>
      <vt:lpstr>In September 2024, production yield started to drop</vt:lpstr>
      <vt:lpstr>Both transmitters and receivers were failing the functional tests</vt:lpstr>
      <vt:lpstr>Receiver failures had offset photodiodes</vt:lpstr>
      <vt:lpstr>Modules with larger photodiode offsets tended to fail</vt:lpstr>
      <vt:lpstr>Resolution of photodiode issues</vt:lpstr>
      <vt:lpstr>VCSEL – Lens Offset</vt:lpstr>
      <vt:lpstr>OMA is consistently lower than previous batches</vt:lpstr>
      <vt:lpstr>Offsets are calculated with a non-destructive method that uses image recognition</vt:lpstr>
      <vt:lpstr>Recent batches past batch 15 have greater offsets of the lens</vt:lpstr>
      <vt:lpstr>Alignment Tolerances</vt:lpstr>
      <vt:lpstr>Optical components were tested on separate PCBs</vt:lpstr>
      <vt:lpstr>The lens was left detached from the board so that it could be moved</vt:lpstr>
      <vt:lpstr>Measurement setup</vt:lpstr>
      <vt:lpstr>An area scan was conducted with the fibre attachment machine</vt:lpstr>
      <vt:lpstr>VCSEL Offset Tolerance</vt:lpstr>
      <vt:lpstr>Photodiode Offset Tolerance</vt:lpstr>
      <vt:lpstr>Alignment Algorithm Accuracy</vt:lpstr>
      <vt:lpstr>Modules with known lens offsets were created</vt:lpstr>
      <vt:lpstr>Calculated offsets were within 5 μm of the expected position</vt:lpstr>
      <vt:lpstr>Optical parameters dropped significantly after 8 μm offset</vt:lpstr>
      <vt:lpstr>Expected Temperature Response</vt:lpstr>
      <vt:lpstr>The VCSEL itself also exhibits temperature dependencies</vt:lpstr>
      <vt:lpstr>The temperature results match expectations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Hannah Fabik</dc:creator>
  <cp:lastModifiedBy>Hannah Fabik</cp:lastModifiedBy>
  <cp:revision>187</cp:revision>
  <dcterms:created xsi:type="dcterms:W3CDTF">2025-04-17T12:09:11Z</dcterms:created>
  <dcterms:modified xsi:type="dcterms:W3CDTF">2025-04-30T06:35:56Z</dcterms:modified>
</cp:coreProperties>
</file>