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9" r:id="rId5"/>
    <p:sldMasterId id="2147483680" r:id="rId6"/>
    <p:sldMasterId id="2147483681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</p:sldIdLst>
  <p:sldSz cy="5143500" cx="9144000"/>
  <p:notesSz cx="6858000" cy="9144000"/>
  <p:embeddedFontLst>
    <p:embeddedFont>
      <p:font typeface="Helvetica Neue"/>
      <p:regular r:id="rId34"/>
      <p:bold r:id="rId35"/>
      <p:italic r:id="rId36"/>
      <p:boldItalic r:id="rId37"/>
    </p:embeddedFont>
    <p:embeddedFont>
      <p:font typeface="Helvetica Neue Light"/>
      <p:regular r:id="rId38"/>
      <p:bold r:id="rId39"/>
      <p:italic r:id="rId40"/>
      <p:boldItalic r:id="rId41"/>
    </p:embeddedFont>
    <p:embeddedFont>
      <p:font typeface="Open Sans"/>
      <p:regular r:id="rId42"/>
      <p:bold r:id="rId43"/>
      <p:italic r:id="rId44"/>
      <p:boldItalic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9B98AFF-86EF-4BFC-8666-A02D043FBDBA}">
  <a:tblStyle styleId="{E9B98AFF-86EF-4BFC-8666-A02D043FBDBA}" styleName="Table_0"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6E7F0"/>
          </a:solidFill>
        </a:fill>
      </a:tcStyle>
    </a:wholeTbl>
    <a:band1H>
      <a:tcTxStyle b="off" i="off"/>
    </a:band1H>
    <a:band2H>
      <a:tcTxStyle b="off" i="off"/>
      <a:tcStyle>
        <a:fill>
          <a:solidFill>
            <a:srgbClr val="FFFFFF"/>
          </a:solidFill>
        </a:fill>
      </a:tcStyle>
    </a:band2H>
    <a:band1V>
      <a:tcTxStyle b="off" i="off"/>
    </a:band1V>
    <a:band2V>
      <a:tcTxStyle b="off" i="off"/>
    </a:band2V>
    <a:lastCol>
      <a:tcTxStyle b="off" i="off"/>
    </a:lastCol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508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  <a:tblStyle styleId="{BFC9BDAC-B7DB-431C-8FD4-F096D564F1F4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HelveticaNeueLight-italic.fntdata"/><Relationship Id="rId20" Type="http://schemas.openxmlformats.org/officeDocument/2006/relationships/slide" Target="slides/slide12.xml"/><Relationship Id="rId42" Type="http://schemas.openxmlformats.org/officeDocument/2006/relationships/font" Target="fonts/OpenSans-regular.fntdata"/><Relationship Id="rId41" Type="http://schemas.openxmlformats.org/officeDocument/2006/relationships/font" Target="fonts/HelveticaNeueLight-boldItalic.fntdata"/><Relationship Id="rId22" Type="http://schemas.openxmlformats.org/officeDocument/2006/relationships/slide" Target="slides/slide14.xml"/><Relationship Id="rId44" Type="http://schemas.openxmlformats.org/officeDocument/2006/relationships/font" Target="fonts/OpenSans-italic.fntdata"/><Relationship Id="rId21" Type="http://schemas.openxmlformats.org/officeDocument/2006/relationships/slide" Target="slides/slide13.xml"/><Relationship Id="rId43" Type="http://schemas.openxmlformats.org/officeDocument/2006/relationships/font" Target="fonts/OpenSans-bold.fntdata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45" Type="http://schemas.openxmlformats.org/officeDocument/2006/relationships/font" Target="fonts/OpenSans-boldItalic.fntdata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slide" Target="slides/slide25.xml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35" Type="http://schemas.openxmlformats.org/officeDocument/2006/relationships/font" Target="fonts/HelveticaNeue-bold.fntdata"/><Relationship Id="rId12" Type="http://schemas.openxmlformats.org/officeDocument/2006/relationships/slide" Target="slides/slide4.xml"/><Relationship Id="rId34" Type="http://schemas.openxmlformats.org/officeDocument/2006/relationships/font" Target="fonts/HelveticaNeue-regular.fntdata"/><Relationship Id="rId15" Type="http://schemas.openxmlformats.org/officeDocument/2006/relationships/slide" Target="slides/slide7.xml"/><Relationship Id="rId37" Type="http://schemas.openxmlformats.org/officeDocument/2006/relationships/font" Target="fonts/HelveticaNeue-boldItalic.fntdata"/><Relationship Id="rId14" Type="http://schemas.openxmlformats.org/officeDocument/2006/relationships/slide" Target="slides/slide6.xml"/><Relationship Id="rId36" Type="http://schemas.openxmlformats.org/officeDocument/2006/relationships/font" Target="fonts/HelveticaNeue-italic.fntdata"/><Relationship Id="rId17" Type="http://schemas.openxmlformats.org/officeDocument/2006/relationships/slide" Target="slides/slide9.xml"/><Relationship Id="rId39" Type="http://schemas.openxmlformats.org/officeDocument/2006/relationships/font" Target="fonts/HelveticaNeueLight-bold.fntdata"/><Relationship Id="rId16" Type="http://schemas.openxmlformats.org/officeDocument/2006/relationships/slide" Target="slides/slide8.xml"/><Relationship Id="rId38" Type="http://schemas.openxmlformats.org/officeDocument/2006/relationships/font" Target="fonts/HelveticaNeueLight-regular.fntdata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4648143923_1_7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g34648143923_1_7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4648143923_1_76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g34648143923_1_7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56c81ac470_1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56c81ac470_1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4648143923_1_2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34648143923_1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4648143923_1_50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4648143923_1_5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56c6bd6b0c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356c6bd6b0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56c6bd6b0c_0_1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6" name="Google Shape;356;g356c6bd6b0c_0_1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g356c6bd6b0c_0_1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56c6bd6b0c_0_1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g356c6bd6b0c_0_1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g356c6bd6b0c_0_17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56c6bd6b0c_0_2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9" name="Google Shape;429;g356c6bd6b0c_0_20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g356c6bd6b0c_0_20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356c6bd6b0c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356c6bd6b0c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4648143923_1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4648143923_1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34648143923_1_13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34648143923_1_1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34648143923_1_5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34648143923_1_5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356c6bd6b0c_2_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g356c6bd6b0c_2_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356c6bd6b0c_2_7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g356c6bd6b0c_2_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356c6bd6b0c_2_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0" name="Google Shape;570;g356c6bd6b0c_2_9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g356c6bd6b0c_2_9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356c6bd6b0c_2_3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1" name="Google Shape;581;g356c6bd6b0c_2_3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4648143923_1_7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g34648143923_1_7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6c81ac470_1_8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g356c81ac470_1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4648143923_1_1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g34648143923_1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4648143923_1_7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g34648143923_1_7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4648143923_1_7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g34648143923_1_7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4648143923_1_7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34648143923_1_7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4648143923_1_75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g34648143923_1_7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09300" y="771475"/>
            <a:ext cx="8523000" cy="38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Helvetica Neue"/>
              <a:buChar char="○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6" name="Google Shape;66;p1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/>
          <p:nvPr>
            <p:ph idx="1" type="body"/>
          </p:nvPr>
        </p:nvSpPr>
        <p:spPr>
          <a:xfrm>
            <a:off x="309300" y="771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Helvetica Neue"/>
              <a:buChar char="○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9" name="Google Shape;69;p17"/>
          <p:cNvSpPr txBox="1"/>
          <p:nvPr>
            <p:ph type="title"/>
          </p:nvPr>
        </p:nvSpPr>
        <p:spPr>
          <a:xfrm>
            <a:off x="0" y="0"/>
            <a:ext cx="90213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0" name="Google Shape;70;p17"/>
          <p:cNvSpPr txBox="1"/>
          <p:nvPr>
            <p:ph idx="2" type="body"/>
          </p:nvPr>
        </p:nvSpPr>
        <p:spPr>
          <a:xfrm>
            <a:off x="4832400" y="771475"/>
            <a:ext cx="3999900" cy="3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Helvetica Neue"/>
              <a:buChar char="○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1" name="Google Shape;71;p17"/>
          <p:cNvSpPr txBox="1"/>
          <p:nvPr>
            <p:ph idx="12" type="sldNum"/>
          </p:nvPr>
        </p:nvSpPr>
        <p:spPr>
          <a:xfrm>
            <a:off x="8595300" y="4846550"/>
            <a:ext cx="548700" cy="29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-column text - Image">
  <p:cSld name="One-column text - Imag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/>
          <p:nvPr>
            <p:ph type="title"/>
          </p:nvPr>
        </p:nvSpPr>
        <p:spPr>
          <a:xfrm>
            <a:off x="0" y="0"/>
            <a:ext cx="91440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4" name="Google Shape;74;p18"/>
          <p:cNvSpPr txBox="1"/>
          <p:nvPr>
            <p:ph idx="1" type="body"/>
          </p:nvPr>
        </p:nvSpPr>
        <p:spPr>
          <a:xfrm>
            <a:off x="0" y="771475"/>
            <a:ext cx="3943800" cy="39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Helvetica Neue"/>
              <a:buChar char="○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Font typeface="Helvetica Neue"/>
              <a:buChar char="■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8595300" y="4846552"/>
            <a:ext cx="548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8" name="Google Shape;78;p19"/>
          <p:cNvSpPr txBox="1"/>
          <p:nvPr>
            <p:ph idx="12" type="sldNum"/>
          </p:nvPr>
        </p:nvSpPr>
        <p:spPr>
          <a:xfrm>
            <a:off x="8595300" y="4845873"/>
            <a:ext cx="548700" cy="3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r"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9pPr>
          </a:lstStyle>
          <a:p/>
        </p:txBody>
      </p:sp>
      <p:sp>
        <p:nvSpPr>
          <p:cNvPr id="81" name="Google Shape;81;p20"/>
          <p:cNvSpPr txBox="1"/>
          <p:nvPr>
            <p:ph idx="1" type="body"/>
          </p:nvPr>
        </p:nvSpPr>
        <p:spPr>
          <a:xfrm>
            <a:off x="305992" y="1194198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2" name="Google Shape;82;p20"/>
          <p:cNvSpPr txBox="1"/>
          <p:nvPr>
            <p:ph idx="2" type="body"/>
          </p:nvPr>
        </p:nvSpPr>
        <p:spPr>
          <a:xfrm>
            <a:off x="4629150" y="1194199"/>
            <a:ext cx="4208860" cy="345638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3" name="Google Shape;83;p20"/>
          <p:cNvSpPr txBox="1"/>
          <p:nvPr>
            <p:ph idx="10" type="dt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20"/>
          <p:cNvSpPr txBox="1"/>
          <p:nvPr>
            <p:ph idx="11" type="ftr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20"/>
          <p:cNvSpPr txBox="1"/>
          <p:nvPr>
            <p:ph idx="12" type="sldNum"/>
          </p:nvPr>
        </p:nvSpPr>
        <p:spPr>
          <a:xfrm>
            <a:off x="8595300" y="4845873"/>
            <a:ext cx="548700" cy="3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algn="r">
              <a:buClr>
                <a:srgbClr val="FFFFFF"/>
              </a:buClr>
              <a:buSzPts val="800"/>
              <a:buFont typeface="Helvetica Neue Light"/>
              <a:buNone/>
              <a:defRPr/>
            </a:lvl1pPr>
            <a:lvl2pPr indent="0" lvl="1" marL="0" algn="r">
              <a:buClr>
                <a:srgbClr val="FFFFFF"/>
              </a:buClr>
              <a:buSzPts val="800"/>
              <a:buFont typeface="Helvetica Neue Light"/>
              <a:buNone/>
              <a:defRPr/>
            </a:lvl2pPr>
            <a:lvl3pPr indent="0" lvl="2" marL="0" algn="r">
              <a:buClr>
                <a:srgbClr val="FFFFFF"/>
              </a:buClr>
              <a:buSzPts val="800"/>
              <a:buFont typeface="Helvetica Neue Light"/>
              <a:buNone/>
              <a:defRPr/>
            </a:lvl3pPr>
            <a:lvl4pPr indent="0" lvl="3" marL="0" algn="r">
              <a:buClr>
                <a:srgbClr val="FFFFFF"/>
              </a:buClr>
              <a:buSzPts val="800"/>
              <a:buFont typeface="Helvetica Neue Light"/>
              <a:buNone/>
              <a:defRPr/>
            </a:lvl4pPr>
            <a:lvl5pPr indent="0" lvl="4" marL="0" algn="r">
              <a:buClr>
                <a:srgbClr val="FFFFFF"/>
              </a:buClr>
              <a:buSzPts val="800"/>
              <a:buFont typeface="Helvetica Neue Light"/>
              <a:buNone/>
              <a:defRPr/>
            </a:lvl5pPr>
            <a:lvl6pPr indent="0" lvl="5" marL="0" algn="r">
              <a:buClr>
                <a:srgbClr val="FFFFFF"/>
              </a:buClr>
              <a:buSzPts val="800"/>
              <a:buFont typeface="Helvetica Neue Light"/>
              <a:buNone/>
              <a:defRPr/>
            </a:lvl6pPr>
            <a:lvl7pPr indent="0" lvl="6" marL="0" algn="r">
              <a:buClr>
                <a:srgbClr val="FFFFFF"/>
              </a:buClr>
              <a:buSzPts val="800"/>
              <a:buFont typeface="Helvetica Neue Light"/>
              <a:buNone/>
              <a:defRPr/>
            </a:lvl7pPr>
            <a:lvl8pPr indent="0" lvl="7" marL="0" algn="r">
              <a:buClr>
                <a:srgbClr val="FFFFFF"/>
              </a:buClr>
              <a:buSzPts val="800"/>
              <a:buFont typeface="Helvetica Neue Light"/>
              <a:buNone/>
              <a:defRPr/>
            </a:lvl8pPr>
            <a:lvl9pPr indent="0" lvl="8" marL="0" algn="r">
              <a:buClr>
                <a:srgbClr val="FFFFFF"/>
              </a:buClr>
              <a:buSzPts val="800"/>
              <a:buFont typeface="Helvetica Neue Light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r">
              <a:spcBef>
                <a:spcPts val="0"/>
              </a:spcBef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r">
              <a:spcBef>
                <a:spcPts val="0"/>
              </a:spcBef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r">
              <a:spcBef>
                <a:spcPts val="0"/>
              </a:spcBef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r">
              <a:spcBef>
                <a:spcPts val="0"/>
              </a:spcBef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r">
              <a:spcBef>
                <a:spcPts val="0"/>
              </a:spcBef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r">
              <a:spcBef>
                <a:spcPts val="0"/>
              </a:spcBef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r">
              <a:spcBef>
                <a:spcPts val="0"/>
              </a:spcBef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r">
              <a:spcBef>
                <a:spcPts val="0"/>
              </a:spcBef>
              <a:buClr>
                <a:srgbClr val="FFFFFF"/>
              </a:buClr>
              <a:buSzPts val="800"/>
              <a:buFont typeface="Helvetica Neue Light"/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4" name="Google Shape;94;p2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5" name="Google Shape;95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2" name="Google Shape;102;p25"/>
          <p:cNvSpPr txBox="1"/>
          <p:nvPr>
            <p:ph idx="1" type="body"/>
          </p:nvPr>
        </p:nvSpPr>
        <p:spPr>
          <a:xfrm>
            <a:off x="612000" y="914401"/>
            <a:ext cx="7920000" cy="36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103" name="Google Shape;103;p25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25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7" name="Google Shape;10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2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1" name="Google Shape;111;p2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2" name="Google Shape;11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5" name="Google Shape;115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8" name="Google Shape;118;p2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19" name="Google Shape;119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2" name="Google Shape;122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3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6" name="Google Shape;126;p3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7" name="Google Shape;127;p3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8" name="Google Shape;128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31" name="Google Shape;13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4" name="Google Shape;134;p3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5" name="Google Shape;135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0053A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0053A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0053A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0053A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0053A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0053A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0053A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0053A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0053A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771475"/>
            <a:ext cx="8520600" cy="38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845875"/>
            <a:ext cx="9144000" cy="301200"/>
          </a:xfrm>
          <a:prstGeom prst="rect">
            <a:avLst/>
          </a:prstGeom>
          <a:solidFill>
            <a:srgbClr val="0053A1"/>
          </a:solidFill>
          <a:ln cap="flat" cmpd="sng" w="9525">
            <a:solidFill>
              <a:srgbClr val="0053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595300" y="4845873"/>
            <a:ext cx="548700" cy="3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r">
              <a:buClr>
                <a:srgbClr val="FFFFFF"/>
              </a:buClr>
              <a:buSzPts val="800"/>
              <a:buFont typeface="Helvetica Neue Light"/>
              <a:buNone/>
              <a:defRPr b="0" i="0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81000" y="4845225"/>
            <a:ext cx="2985900" cy="3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</a:pPr>
            <a:r>
              <a:rPr b="0" i="0" lang="en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Chamonix  2025 - LHC Performance Workshop</a:t>
            </a:r>
            <a:endParaRPr b="0" i="0" sz="800" u="none" cap="none" strike="noStrik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2250" y="4860201"/>
            <a:ext cx="272550" cy="2725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282800" y="4845225"/>
            <a:ext cx="2985900" cy="3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</a:pPr>
            <a:r>
              <a:rPr b="0" i="0" lang="en" sz="8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Georges TRAD</a:t>
            </a:r>
            <a:endParaRPr b="0" i="0" sz="800" u="none" cap="none" strike="noStrik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6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5"/>
          <p:cNvSpPr txBox="1"/>
          <p:nvPr>
            <p:ph type="ctrTitle"/>
          </p:nvPr>
        </p:nvSpPr>
        <p:spPr>
          <a:xfrm>
            <a:off x="351633" y="7379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 beam</a:t>
            </a:r>
            <a:r>
              <a:rPr lang="en"/>
              <a:t> commissioning</a:t>
            </a:r>
            <a:endParaRPr/>
          </a:p>
        </p:txBody>
      </p:sp>
      <p:sp>
        <p:nvSpPr>
          <p:cNvPr id="143" name="Google Shape;143;p3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4"/>
          <p:cNvSpPr txBox="1"/>
          <p:nvPr>
            <p:ph type="title"/>
          </p:nvPr>
        </p:nvSpPr>
        <p:spPr>
          <a:xfrm>
            <a:off x="311700" y="4208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Performance evolution in Run 4 and 5</a:t>
            </a:r>
            <a:endParaRPr/>
          </a:p>
        </p:txBody>
      </p:sp>
      <p:graphicFrame>
        <p:nvGraphicFramePr>
          <p:cNvPr id="241" name="Google Shape;241;p44"/>
          <p:cNvGraphicFramePr/>
          <p:nvPr/>
        </p:nvGraphicFramePr>
        <p:xfrm>
          <a:off x="287507" y="106361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{E9B98AFF-86EF-4BFC-8666-A02D043FBDBA}</a:tableStyleId>
              </a:tblPr>
              <a:tblGrid>
                <a:gridCol w="401800"/>
                <a:gridCol w="413225"/>
                <a:gridCol w="763750"/>
                <a:gridCol w="617025"/>
                <a:gridCol w="451975"/>
                <a:gridCol w="409100"/>
                <a:gridCol w="286925"/>
                <a:gridCol w="474850"/>
                <a:gridCol w="897325"/>
              </a:tblGrid>
              <a:tr h="980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Run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Intensity ramp-up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Proton physics 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PPB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0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β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cm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CC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PU</a:t>
                      </a:r>
                      <a:r>
                        <a:rPr b="1" baseline="-25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max</a:t>
                      </a:r>
                      <a:endParaRPr b="1" baseline="-2500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Int. Luminosity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[fb</a:t>
                      </a:r>
                      <a:r>
                        <a:rPr baseline="3000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]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2950"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35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1.8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30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off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101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2031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15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136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rowSpan="9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2.2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25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rowSpan="9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on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rowSpan="9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2032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154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vMerge="1"/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2033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152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vMerge="1"/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02950">
                <a:tc rowSpan="6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2036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15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27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vMerge="1"/>
                <a:tc rowSpan="6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208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2037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70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vMerge="1"/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271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2038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73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vMerge="1"/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2039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73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vMerge="1"/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2040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15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40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vMerge="1"/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2041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178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 vMerge="1"/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</a:tbl>
          </a:graphicData>
        </a:graphic>
      </p:graphicFrame>
      <p:pic>
        <p:nvPicPr>
          <p:cNvPr id="242" name="Google Shape;242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5882" y="1145900"/>
            <a:ext cx="3835718" cy="2876789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44"/>
          <p:cNvSpPr txBox="1"/>
          <p:nvPr/>
        </p:nvSpPr>
        <p:spPr>
          <a:xfrm>
            <a:off x="5487375" y="4067825"/>
            <a:ext cx="35355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Estimates do not reach 3000 fb</a:t>
            </a:r>
            <a:r>
              <a:rPr b="0" baseline="3000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target due to additional ion days.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4" name="Google Shape;244;p44"/>
          <p:cNvGraphicFramePr/>
          <p:nvPr/>
        </p:nvGraphicFramePr>
        <p:xfrm>
          <a:off x="287504" y="423857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{E9B98AFF-86EF-4BFC-8666-A02D043FBDBA}</a:tableStyleId>
              </a:tblPr>
              <a:tblGrid>
                <a:gridCol w="815025"/>
                <a:gridCol w="3003625"/>
                <a:gridCol w="897350"/>
              </a:tblGrid>
              <a:tr h="225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Run 4+5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2251</a:t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</a:tr>
              <a:tr h="1895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All +520 fb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-1</a:t>
                      </a:r>
                      <a:endParaRPr b="1" baseline="3000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1" i="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2771</a:t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9" name="Google Shape;249;p45"/>
          <p:cNvGraphicFramePr/>
          <p:nvPr/>
        </p:nvGraphicFramePr>
        <p:xfrm>
          <a:off x="403254" y="117179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{E9B98AFF-86EF-4BFC-8666-A02D043FBDBA}</a:tableStyleId>
              </a:tblPr>
              <a:tblGrid>
                <a:gridCol w="557225"/>
                <a:gridCol w="639525"/>
                <a:gridCol w="898575"/>
                <a:gridCol w="892275"/>
              </a:tblGrid>
              <a:tr h="900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Run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Year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4300" marB="34300" marR="68600" marL="686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Reference 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PU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4300" marB="34300" marR="68600" marL="686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Reference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(fb-</a:t>
                      </a:r>
                      <a:r>
                        <a:rPr baseline="30000" lang="en" sz="1200" u="none" cap="none" strike="noStrike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4300" marB="34300" marR="68600" marL="686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050"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4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2030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100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290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2031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20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6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290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7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290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2033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4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29050">
                <a:tc rowSpan="6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5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2036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208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2037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271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2038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27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6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2039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27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6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2040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22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9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2041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28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4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Sum Run 4 Run 5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225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0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</a:rPr>
                        <a:t>Sum all runs (+520)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277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50" name="Google Shape;250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Towards new baseline</a:t>
            </a:r>
            <a:endParaRPr/>
          </a:p>
        </p:txBody>
      </p:sp>
      <p:sp>
        <p:nvSpPr>
          <p:cNvPr id="251" name="Google Shape;251;p45"/>
          <p:cNvSpPr txBox="1"/>
          <p:nvPr/>
        </p:nvSpPr>
        <p:spPr>
          <a:xfrm>
            <a:off x="5545475" y="1821025"/>
            <a:ext cx="3496800" cy="24165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Identify parameters for the HL-LHC operation to reach the 3000 fb</a:t>
            </a:r>
            <a:r>
              <a:rPr b="0" baseline="30000" i="0" lang="en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b="0" i="0" lang="en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goal even with ion runs until the end of HL-LHC.</a:t>
            </a:r>
            <a:endParaRPr b="0" i="0" sz="13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parameters to be still </a:t>
            </a:r>
            <a:r>
              <a:rPr lang="en" sz="1300">
                <a:solidFill>
                  <a:schemeClr val="dk2"/>
                </a:solidFill>
              </a:rPr>
              <a:t>developed</a:t>
            </a:r>
            <a:r>
              <a:rPr b="0" i="0" lang="en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further later</a:t>
            </a:r>
            <a:r>
              <a:rPr lang="en" sz="1300">
                <a:solidFill>
                  <a:schemeClr val="dk2"/>
                </a:solidFill>
              </a:rPr>
              <a:t>, but</a:t>
            </a:r>
            <a:r>
              <a:rPr b="0" i="0" lang="en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this would allow </a:t>
            </a:r>
            <a:r>
              <a:rPr lang="en" sz="1300">
                <a:solidFill>
                  <a:schemeClr val="dk2"/>
                </a:solidFill>
              </a:rPr>
              <a:t>having</a:t>
            </a:r>
            <a:r>
              <a:rPr b="0" i="0" lang="en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 first baseline that both the machine and experiments can agree on.</a:t>
            </a:r>
            <a:endParaRPr b="0" i="0" sz="13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 intermediate PU value in Run 5 would allow </a:t>
            </a:r>
            <a:r>
              <a:rPr lang="en">
                <a:solidFill>
                  <a:schemeClr val="dk2"/>
                </a:solidFill>
              </a:rPr>
              <a:t>reaching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the 3000 fb</a:t>
            </a:r>
            <a:r>
              <a:rPr b="0" baseline="3000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goal.</a:t>
            </a:r>
            <a:endParaRPr b="0" i="0" sz="13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45"/>
          <p:cNvSpPr txBox="1"/>
          <p:nvPr/>
        </p:nvSpPr>
        <p:spPr>
          <a:xfrm>
            <a:off x="5705050" y="1316925"/>
            <a:ext cx="19800" cy="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53" name="Google Shape;253;p45"/>
          <p:cNvGraphicFramePr/>
          <p:nvPr/>
        </p:nvGraphicFramePr>
        <p:xfrm>
          <a:off x="3452529" y="117179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{E9B98AFF-86EF-4BFC-8666-A02D043FBDBA}</a:tableStyleId>
              </a:tblPr>
              <a:tblGrid>
                <a:gridCol w="824775"/>
                <a:gridCol w="978900"/>
              </a:tblGrid>
              <a:tr h="900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New Baseline 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PU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4300" marB="34300" marR="68600" marL="686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New Baseline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(fb-</a:t>
                      </a:r>
                      <a:r>
                        <a:rPr baseline="30000" lang="en" sz="1200" u="none" cap="none" strike="noStrike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4300" marB="34300" marR="68600" marL="686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100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20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6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7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4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170</a:t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239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170</a:t>
                      </a:r>
                      <a:endParaRPr sz="1400" u="none" cap="none" strike="noStrike"/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11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170</a:t>
                      </a:r>
                      <a:endParaRPr sz="1400" u="none" cap="none" strike="noStrike"/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17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170</a:t>
                      </a:r>
                      <a:endParaRPr sz="1400" u="none" cap="none" strike="noStrike"/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17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170</a:t>
                      </a:r>
                      <a:endParaRPr sz="1400" u="none" cap="none" strike="noStrike"/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2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62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170</a:t>
                      </a:r>
                      <a:endParaRPr sz="1400" u="none" cap="none" strike="noStrike"/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25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2480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i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i="0" lang="en" sz="1200" u="none" cap="none" strike="noStrike">
                          <a:solidFill>
                            <a:schemeClr val="dk1"/>
                          </a:solidFill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000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7150" marB="0" marR="7150" marL="71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6"/>
          <p:cNvSpPr txBox="1"/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</a:pPr>
            <a:r>
              <a:rPr lang="en"/>
              <a:t>Year 1 Commissioning goals</a:t>
            </a:r>
            <a:endParaRPr/>
          </a:p>
        </p:txBody>
      </p:sp>
      <p:sp>
        <p:nvSpPr>
          <p:cNvPr id="259" name="Google Shape;259;p46"/>
          <p:cNvSpPr txBox="1"/>
          <p:nvPr/>
        </p:nvSpPr>
        <p:spPr>
          <a:xfrm>
            <a:off x="941083" y="625200"/>
            <a:ext cx="70431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500"/>
              <a:buFont typeface="Noto Sans Symbols"/>
              <a:buChar char="❑"/>
            </a:pPr>
            <a:r>
              <a:rPr b="1" lang="en" sz="15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Recover Run 3 conditions </a:t>
            </a:r>
            <a:endParaRPr sz="1100"/>
          </a:p>
          <a:p>
            <a:pPr indent="-20955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Full machine towards </a:t>
            </a:r>
            <a:r>
              <a:rPr b="0" i="0" lang="en" sz="15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1.8e11p/b</a:t>
            </a:r>
            <a:endParaRPr sz="1100"/>
          </a:p>
          <a:p>
            <a:pPr indent="-20955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IP 1/5 optics (baseline: </a:t>
            </a:r>
            <a:r>
              <a:rPr b="0" i="0" lang="en" sz="15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30 cm beta* - round</a:t>
            </a:r>
            <a:r>
              <a:rPr lang="en" sz="15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" sz="1500">
                <a:solidFill>
                  <a:srgbClr val="38761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potentially flat!</a:t>
            </a:r>
            <a:r>
              <a:rPr lang="en" sz="15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endParaRPr sz="1100"/>
          </a:p>
          <a:p>
            <a:pPr indent="-20955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Same collimation strategy as in Run 3</a:t>
            </a:r>
            <a:endParaRPr sz="1100"/>
          </a:p>
          <a:p>
            <a:pPr indent="-1143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 sz="15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❑"/>
            </a:pPr>
            <a:r>
              <a:rPr lang="en" sz="15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Assess e-cloud situation: </a:t>
            </a:r>
            <a:r>
              <a:rPr lang="en" sz="15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BST Project</a:t>
            </a:r>
            <a:r>
              <a:rPr lang="en" sz="15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effectiveness vs sectors degradation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❑"/>
            </a:pPr>
            <a:r>
              <a:rPr lang="en" sz="15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Provide enough time to the </a:t>
            </a:r>
            <a:r>
              <a:rPr lang="en" sz="15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commissioning activities for Experiments</a:t>
            </a:r>
            <a:endParaRPr sz="1100"/>
          </a:p>
          <a:p>
            <a:pPr indent="-209550" lvl="1" marL="558800" marR="0" rtl="0" algn="l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500"/>
              <a:buFont typeface="Arial"/>
              <a:buChar char="•"/>
            </a:pPr>
            <a:r>
              <a:rPr b="1" i="0" lang="en" sz="15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interleaved</a:t>
            </a:r>
            <a:r>
              <a:rPr b="0" i="0" lang="en" sz="15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commissioning at 450 GeV SB and 6.8 TeV SB</a:t>
            </a:r>
            <a:endParaRPr sz="1100"/>
          </a:p>
          <a:p>
            <a:pPr indent="-20955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(PU in 2030 not exceeding a peak of 100 at the beginning of the fill)</a:t>
            </a:r>
            <a:endParaRPr sz="1100"/>
          </a:p>
          <a:p>
            <a:pPr indent="-1143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 sz="15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❑"/>
            </a:pPr>
            <a:r>
              <a:rPr lang="en" sz="15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Commission Crab Cavities to beam “</a:t>
            </a:r>
            <a:r>
              <a:rPr lang="en" sz="15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transparent mode</a:t>
            </a:r>
            <a:r>
              <a:rPr lang="en" sz="15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 (No Crabbing)</a:t>
            </a:r>
            <a:endParaRPr sz="1100"/>
          </a:p>
          <a:p>
            <a:pPr indent="-20955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</a:pPr>
            <a:r>
              <a:rPr b="0" i="0" lang="en" sz="15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Operating at ~1 MV</a:t>
            </a:r>
            <a:endParaRPr sz="1100"/>
          </a:p>
          <a:p>
            <a:pPr indent="-1143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None/>
            </a:pPr>
            <a:r>
              <a:t/>
            </a:r>
            <a:endParaRPr sz="15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500"/>
              <a:buFont typeface="Noto Sans Symbols"/>
              <a:buChar char="❑"/>
            </a:pPr>
            <a:r>
              <a:rPr b="1" lang="en" sz="15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MD studies </a:t>
            </a:r>
            <a:r>
              <a:rPr lang="en" sz="15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on:</a:t>
            </a:r>
            <a:endParaRPr sz="1100"/>
          </a:p>
          <a:p>
            <a:pPr indent="-247650" lvl="1" marL="596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▪"/>
            </a:pPr>
            <a:r>
              <a:rPr b="0" i="0" lang="en" sz="15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limitations on intensity reach (2.3e11p/b)</a:t>
            </a:r>
            <a:endParaRPr sz="1100"/>
          </a:p>
          <a:p>
            <a:pPr indent="-247650" lvl="1" marL="596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▪"/>
            </a:pPr>
            <a:r>
              <a:rPr b="0" i="0" lang="en" sz="15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Crabbing commissioning at FT</a:t>
            </a:r>
            <a:endParaRPr b="0" i="0" sz="1500" u="none" cap="none" strike="noStrike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0" name="Google Shape;260;p46"/>
          <p:cNvSpPr txBox="1"/>
          <p:nvPr/>
        </p:nvSpPr>
        <p:spPr>
          <a:xfrm>
            <a:off x="6636950" y="4545275"/>
            <a:ext cx="1950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highlight>
                  <a:srgbClr val="4A86E8"/>
                </a:highlight>
              </a:rPr>
              <a:t>G. Trad, Chamonix 2025</a:t>
            </a:r>
            <a:endParaRPr sz="1200">
              <a:solidFill>
                <a:schemeClr val="lt1"/>
              </a:solidFill>
              <a:highlight>
                <a:srgbClr val="4A86E8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7"/>
          <p:cNvSpPr txBox="1"/>
          <p:nvPr>
            <p:ph idx="4294967295" type="title"/>
          </p:nvPr>
        </p:nvSpPr>
        <p:spPr>
          <a:xfrm>
            <a:off x="628650" y="129019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2400"/>
              <a:t>HL-LHC beam commissioning</a:t>
            </a:r>
            <a:endParaRPr sz="2400"/>
          </a:p>
        </p:txBody>
      </p:sp>
      <p:sp>
        <p:nvSpPr>
          <p:cNvPr id="266" name="Google Shape;266;p47"/>
          <p:cNvSpPr txBox="1"/>
          <p:nvPr/>
        </p:nvSpPr>
        <p:spPr>
          <a:xfrm>
            <a:off x="513150" y="1123225"/>
            <a:ext cx="8157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Entirely new systems:</a:t>
            </a:r>
            <a:endParaRPr b="1"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Crab cavities, FRAS, Triplets, D1-D2, new orbit and non-linear correctors, </a:t>
            </a:r>
            <a:endParaRPr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new detectors, Roman Pots (PPS2 approved in CMS, no FP in ATLAS),</a:t>
            </a:r>
            <a:endParaRPr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new tertiaries, new collimators, dump, TCDQ control upgrade, new BPMs.</a:t>
            </a:r>
            <a:endParaRPr sz="1800"/>
          </a:p>
        </p:txBody>
      </p:sp>
      <p:sp>
        <p:nvSpPr>
          <p:cNvPr id="267" name="Google Shape;267;p47"/>
          <p:cNvSpPr txBox="1"/>
          <p:nvPr/>
        </p:nvSpPr>
        <p:spPr>
          <a:xfrm>
            <a:off x="513150" y="2689575"/>
            <a:ext cx="8117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Additional commissioning steps in the first year:</a:t>
            </a:r>
            <a:endParaRPr b="1" sz="1800">
              <a:solidFill>
                <a:schemeClr val="dk1"/>
              </a:solidFill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Polarity checks for new circuits,</a:t>
            </a:r>
            <a:endParaRPr sz="1800">
              <a:solidFill>
                <a:schemeClr val="dk1"/>
              </a:solidFill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LLRF for crab cavities, </a:t>
            </a:r>
            <a:endParaRPr sz="1800">
              <a:solidFill>
                <a:schemeClr val="dk1"/>
              </a:solidFill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additional orbit setup after first collisions.</a:t>
            </a:r>
            <a:endParaRPr/>
          </a:p>
        </p:txBody>
      </p:sp>
      <p:sp>
        <p:nvSpPr>
          <p:cNvPr id="268" name="Google Shape;268;p47"/>
          <p:cNvSpPr txBox="1"/>
          <p:nvPr/>
        </p:nvSpPr>
        <p:spPr>
          <a:xfrm>
            <a:off x="8686800" y="4767120"/>
            <a:ext cx="359700" cy="269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2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8"/>
          <p:cNvSpPr txBox="1"/>
          <p:nvPr>
            <p:ph idx="4294967295" type="title"/>
          </p:nvPr>
        </p:nvSpPr>
        <p:spPr>
          <a:xfrm>
            <a:off x="628650" y="129019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2400"/>
              <a:t>Number of bunches and ppb ramp-up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t/>
            </a:r>
            <a:endParaRPr sz="2400"/>
          </a:p>
        </p:txBody>
      </p:sp>
      <p:sp>
        <p:nvSpPr>
          <p:cNvPr id="274" name="Google Shape;274;p48"/>
          <p:cNvSpPr txBox="1"/>
          <p:nvPr/>
        </p:nvSpPr>
        <p:spPr>
          <a:xfrm>
            <a:off x="201100" y="996975"/>
            <a:ext cx="4362300" cy="10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</a:rPr>
              <a:t>History</a:t>
            </a: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n" sz="1100">
                <a:solidFill>
                  <a:srgbClr val="232323"/>
                </a:solidFill>
              </a:rPr>
              <a:t>intensity steps</a:t>
            </a: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2016</a:t>
            </a: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3 – 12 – 48/72 – 288 – 570 – 860 – 1200 – 1700 – 2</a:t>
            </a:r>
            <a:r>
              <a:rPr lang="en" sz="1100">
                <a:solidFill>
                  <a:schemeClr val="dk1"/>
                </a:solidFill>
              </a:rPr>
              <a:t>220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2017</a:t>
            </a: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3 – 12 – 72 – 300 – 600 – 900 – 1200 – 1800 – 2400 – 2550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2018</a:t>
            </a: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3/12 – 72 – 300 – 600 – 900 – 1200 – 1800 – 2400 – 2550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2022</a:t>
            </a: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3/12 – 75 – 300 – 600 – 900 – 1200 – 1800 – 2400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2023</a:t>
            </a: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3/12 – 75 – 400 – 900– 1200 – 1800 – 2400</a:t>
            </a:r>
            <a:endParaRPr sz="1100"/>
          </a:p>
        </p:txBody>
      </p:sp>
      <p:pic>
        <p:nvPicPr>
          <p:cNvPr id="275" name="Google Shape;275;p48"/>
          <p:cNvPicPr preferRelativeResize="0"/>
          <p:nvPr/>
        </p:nvPicPr>
        <p:blipFill rotWithShape="1">
          <a:blip r:embed="rId3">
            <a:alphaModFix/>
          </a:blip>
          <a:srcRect b="2715" l="2474" r="850" t="12681"/>
          <a:stretch/>
        </p:blipFill>
        <p:spPr>
          <a:xfrm>
            <a:off x="3841900" y="1892250"/>
            <a:ext cx="5253376" cy="285455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48"/>
          <p:cNvSpPr txBox="1"/>
          <p:nvPr/>
        </p:nvSpPr>
        <p:spPr>
          <a:xfrm>
            <a:off x="4563400" y="789075"/>
            <a:ext cx="4580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Run 4</a:t>
            </a:r>
            <a:endParaRPr b="1"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1. Start bunch ramp-up at intermediate intensity, e.g. ~1.4·10</a:t>
            </a:r>
            <a:r>
              <a:rPr baseline="30000" lang="en" sz="1200"/>
              <a:t>11</a:t>
            </a:r>
            <a:r>
              <a:rPr lang="en" sz="1200"/>
              <a:t> as trade-off between scrubbing efficiency and integrated luminosity.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2. Fill the maximum number of bunches and continue bunch charge  ramp-up. </a:t>
            </a:r>
            <a:endParaRPr sz="1200"/>
          </a:p>
        </p:txBody>
      </p:sp>
      <p:sp>
        <p:nvSpPr>
          <p:cNvPr id="277" name="Google Shape;277;p48"/>
          <p:cNvSpPr txBox="1"/>
          <p:nvPr/>
        </p:nvSpPr>
        <p:spPr>
          <a:xfrm>
            <a:off x="5887375" y="3431850"/>
            <a:ext cx="2667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Plans after successful scrubbing and no cryogenic limits.</a:t>
            </a:r>
            <a:endParaRPr/>
          </a:p>
        </p:txBody>
      </p:sp>
      <p:sp>
        <p:nvSpPr>
          <p:cNvPr id="278" name="Google Shape;278;p48"/>
          <p:cNvSpPr txBox="1"/>
          <p:nvPr/>
        </p:nvSpPr>
        <p:spPr>
          <a:xfrm>
            <a:off x="8686800" y="4767120"/>
            <a:ext cx="359700" cy="269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2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9" name="Google Shape;279;p48"/>
          <p:cNvSpPr txBox="1"/>
          <p:nvPr/>
        </p:nvSpPr>
        <p:spPr>
          <a:xfrm>
            <a:off x="678900" y="4509425"/>
            <a:ext cx="7786200" cy="4002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Which pile-up ramp-up would be desirable from </a:t>
            </a:r>
            <a:r>
              <a:rPr lang="en"/>
              <a:t>the first</a:t>
            </a:r>
            <a:r>
              <a:rPr lang="en"/>
              <a:t> days and years?</a:t>
            </a:r>
            <a:endParaRPr/>
          </a:p>
        </p:txBody>
      </p:sp>
      <p:sp>
        <p:nvSpPr>
          <p:cNvPr id="280" name="Google Shape;280;p48"/>
          <p:cNvSpPr txBox="1"/>
          <p:nvPr/>
        </p:nvSpPr>
        <p:spPr>
          <a:xfrm>
            <a:off x="253804" y="2183646"/>
            <a:ext cx="3320700" cy="22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Ambitious timeline, aiming to be 50% faster than the post-LS2 period, which was delayed by availability issues, </a:t>
            </a:r>
            <a:r>
              <a:rPr b="1" lang="en" sz="14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including UFOs and training quenches.</a:t>
            </a:r>
            <a:endParaRPr sz="1100"/>
          </a:p>
          <a:p>
            <a:pPr indent="-127000" lvl="0" marL="2159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r>
              <a:t/>
            </a:r>
            <a:endParaRPr sz="14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15900" lvl="0" marL="215900" marR="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1" lang="en" sz="14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BST project </a:t>
            </a: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a factor to consider</a:t>
            </a:r>
            <a:r>
              <a:rPr lang="en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It’s crucial to ensure that no new UFO hotspots are introduced (in the 100/120/140 half cells)</a:t>
            </a:r>
            <a:endParaRPr sz="14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" name="Google Shape;285;p49"/>
          <p:cNvGrpSpPr/>
          <p:nvPr/>
        </p:nvGrpSpPr>
        <p:grpSpPr>
          <a:xfrm>
            <a:off x="370413" y="1658225"/>
            <a:ext cx="8000100" cy="1427100"/>
            <a:chOff x="370413" y="1658225"/>
            <a:chExt cx="8000100" cy="1427100"/>
          </a:xfrm>
        </p:grpSpPr>
        <p:sp>
          <p:nvSpPr>
            <p:cNvPr id="286" name="Google Shape;286;p49"/>
            <p:cNvSpPr/>
            <p:nvPr/>
          </p:nvSpPr>
          <p:spPr>
            <a:xfrm>
              <a:off x="370413" y="1658225"/>
              <a:ext cx="8000100" cy="14271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49"/>
            <p:cNvSpPr/>
            <p:nvPr/>
          </p:nvSpPr>
          <p:spPr>
            <a:xfrm>
              <a:off x="977300" y="1811869"/>
              <a:ext cx="5982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Orbit</a:t>
              </a:r>
              <a:endParaRPr/>
            </a:p>
          </p:txBody>
        </p:sp>
        <p:cxnSp>
          <p:nvCxnSpPr>
            <p:cNvPr id="288" name="Google Shape;288;p49"/>
            <p:cNvCxnSpPr>
              <a:stCxn id="287" idx="3"/>
              <a:endCxn id="289" idx="1"/>
            </p:cNvCxnSpPr>
            <p:nvPr/>
          </p:nvCxnSpPr>
          <p:spPr>
            <a:xfrm>
              <a:off x="1575500" y="2014969"/>
              <a:ext cx="195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90" name="Google Shape;290;p49"/>
            <p:cNvSpPr txBox="1"/>
            <p:nvPr/>
          </p:nvSpPr>
          <p:spPr>
            <a:xfrm>
              <a:off x="401300" y="1765563"/>
              <a:ext cx="5931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450 GeV</a:t>
              </a:r>
              <a:endParaRPr/>
            </a:p>
          </p:txBody>
        </p:sp>
      </p:grpSp>
      <p:grpSp>
        <p:nvGrpSpPr>
          <p:cNvPr id="291" name="Google Shape;291;p49"/>
          <p:cNvGrpSpPr/>
          <p:nvPr/>
        </p:nvGrpSpPr>
        <p:grpSpPr>
          <a:xfrm>
            <a:off x="4477750" y="1811875"/>
            <a:ext cx="838200" cy="406200"/>
            <a:chOff x="4477750" y="1811875"/>
            <a:chExt cx="838200" cy="406200"/>
          </a:xfrm>
        </p:grpSpPr>
        <p:sp>
          <p:nvSpPr>
            <p:cNvPr id="292" name="Google Shape;292;p49"/>
            <p:cNvSpPr/>
            <p:nvPr/>
          </p:nvSpPr>
          <p:spPr>
            <a:xfrm>
              <a:off x="4477750" y="1811875"/>
              <a:ext cx="630300" cy="406200"/>
            </a:xfrm>
            <a:prstGeom prst="rect">
              <a:avLst/>
            </a:prstGeom>
            <a:solidFill>
              <a:srgbClr val="B6D7A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CC</a:t>
              </a:r>
              <a:endParaRPr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pilots</a:t>
              </a:r>
              <a:endParaRPr/>
            </a:p>
          </p:txBody>
        </p:sp>
        <p:cxnSp>
          <p:nvCxnSpPr>
            <p:cNvPr id="293" name="Google Shape;293;p49"/>
            <p:cNvCxnSpPr>
              <a:stCxn id="292" idx="3"/>
              <a:endCxn id="294" idx="1"/>
            </p:cNvCxnSpPr>
            <p:nvPr/>
          </p:nvCxnSpPr>
          <p:spPr>
            <a:xfrm>
              <a:off x="5108050" y="2014975"/>
              <a:ext cx="207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295" name="Google Shape;295;p49"/>
          <p:cNvGrpSpPr/>
          <p:nvPr/>
        </p:nvGrpSpPr>
        <p:grpSpPr>
          <a:xfrm>
            <a:off x="3673850" y="1811869"/>
            <a:ext cx="804000" cy="406200"/>
            <a:chOff x="3673850" y="1811869"/>
            <a:chExt cx="804000" cy="406200"/>
          </a:xfrm>
        </p:grpSpPr>
        <p:sp>
          <p:nvSpPr>
            <p:cNvPr id="296" name="Google Shape;296;p49"/>
            <p:cNvSpPr/>
            <p:nvPr/>
          </p:nvSpPr>
          <p:spPr>
            <a:xfrm>
              <a:off x="3673850" y="1811869"/>
              <a:ext cx="5982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Orbit</a:t>
              </a:r>
              <a:endParaRPr/>
            </a:p>
          </p:txBody>
        </p:sp>
        <p:cxnSp>
          <p:nvCxnSpPr>
            <p:cNvPr id="297" name="Google Shape;297;p49"/>
            <p:cNvCxnSpPr>
              <a:stCxn id="296" idx="3"/>
              <a:endCxn id="292" idx="1"/>
            </p:cNvCxnSpPr>
            <p:nvPr/>
          </p:nvCxnSpPr>
          <p:spPr>
            <a:xfrm>
              <a:off x="4272050" y="2014969"/>
              <a:ext cx="2058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298" name="Google Shape;298;p49"/>
          <p:cNvGrpSpPr/>
          <p:nvPr/>
        </p:nvGrpSpPr>
        <p:grpSpPr>
          <a:xfrm>
            <a:off x="2734650" y="1811869"/>
            <a:ext cx="939300" cy="406200"/>
            <a:chOff x="2734650" y="1811869"/>
            <a:chExt cx="939300" cy="406200"/>
          </a:xfrm>
        </p:grpSpPr>
        <p:sp>
          <p:nvSpPr>
            <p:cNvPr id="299" name="Google Shape;299;p49"/>
            <p:cNvSpPr/>
            <p:nvPr/>
          </p:nvSpPr>
          <p:spPr>
            <a:xfrm>
              <a:off x="2734650" y="1811869"/>
              <a:ext cx="6963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Optics</a:t>
              </a:r>
              <a:endParaRPr/>
            </a:p>
          </p:txBody>
        </p:sp>
        <p:cxnSp>
          <p:nvCxnSpPr>
            <p:cNvPr id="300" name="Google Shape;300;p49"/>
            <p:cNvCxnSpPr>
              <a:stCxn id="299" idx="3"/>
              <a:endCxn id="296" idx="1"/>
            </p:cNvCxnSpPr>
            <p:nvPr/>
          </p:nvCxnSpPr>
          <p:spPr>
            <a:xfrm>
              <a:off x="3430950" y="2014969"/>
              <a:ext cx="2430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301" name="Google Shape;301;p49"/>
          <p:cNvGrpSpPr/>
          <p:nvPr/>
        </p:nvGrpSpPr>
        <p:grpSpPr>
          <a:xfrm>
            <a:off x="1770925" y="1811869"/>
            <a:ext cx="963600" cy="406200"/>
            <a:chOff x="1770925" y="1811869"/>
            <a:chExt cx="963600" cy="406200"/>
          </a:xfrm>
        </p:grpSpPr>
        <p:sp>
          <p:nvSpPr>
            <p:cNvPr id="289" name="Google Shape;289;p49"/>
            <p:cNvSpPr/>
            <p:nvPr/>
          </p:nvSpPr>
          <p:spPr>
            <a:xfrm>
              <a:off x="1770925" y="1811869"/>
              <a:ext cx="790200" cy="406200"/>
            </a:xfrm>
            <a:prstGeom prst="rect">
              <a:avLst/>
            </a:prstGeom>
            <a:solidFill>
              <a:srgbClr val="B6D7A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Polarity</a:t>
              </a:r>
              <a:endParaRPr/>
            </a:p>
          </p:txBody>
        </p:sp>
        <p:cxnSp>
          <p:nvCxnSpPr>
            <p:cNvPr id="302" name="Google Shape;302;p49"/>
            <p:cNvCxnSpPr>
              <a:stCxn id="289" idx="3"/>
              <a:endCxn id="299" idx="1"/>
            </p:cNvCxnSpPr>
            <p:nvPr/>
          </p:nvCxnSpPr>
          <p:spPr>
            <a:xfrm>
              <a:off x="2561125" y="2014969"/>
              <a:ext cx="1734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303" name="Google Shape;303;p49"/>
          <p:cNvSpPr txBox="1"/>
          <p:nvPr>
            <p:ph idx="4294967295" type="title"/>
          </p:nvPr>
        </p:nvSpPr>
        <p:spPr>
          <a:xfrm>
            <a:off x="628650" y="139519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2400"/>
              <a:t>Beam commissioning: main steps in the first year</a:t>
            </a:r>
            <a:endParaRPr sz="2400"/>
          </a:p>
        </p:txBody>
      </p:sp>
      <p:grpSp>
        <p:nvGrpSpPr>
          <p:cNvPr id="304" name="Google Shape;304;p49"/>
          <p:cNvGrpSpPr/>
          <p:nvPr/>
        </p:nvGrpSpPr>
        <p:grpSpPr>
          <a:xfrm>
            <a:off x="2053375" y="2556150"/>
            <a:ext cx="1436750" cy="406200"/>
            <a:chOff x="2053375" y="2578000"/>
            <a:chExt cx="1436750" cy="406200"/>
          </a:xfrm>
        </p:grpSpPr>
        <p:sp>
          <p:nvSpPr>
            <p:cNvPr id="305" name="Google Shape;305;p49"/>
            <p:cNvSpPr/>
            <p:nvPr/>
          </p:nvSpPr>
          <p:spPr>
            <a:xfrm>
              <a:off x="2256825" y="2578000"/>
              <a:ext cx="1233300" cy="406200"/>
            </a:xfrm>
            <a:prstGeom prst="rect">
              <a:avLst/>
            </a:prstGeom>
            <a:solidFill>
              <a:srgbClr val="B6D7A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TS: FRAS alignment</a:t>
              </a:r>
              <a:endParaRPr/>
            </a:p>
          </p:txBody>
        </p:sp>
        <p:cxnSp>
          <p:nvCxnSpPr>
            <p:cNvPr id="306" name="Google Shape;306;p49"/>
            <p:cNvCxnSpPr>
              <a:stCxn id="307" idx="3"/>
              <a:endCxn id="305" idx="1"/>
            </p:cNvCxnSpPr>
            <p:nvPr/>
          </p:nvCxnSpPr>
          <p:spPr>
            <a:xfrm>
              <a:off x="2053375" y="2780050"/>
              <a:ext cx="203400" cy="1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308" name="Google Shape;308;p49"/>
          <p:cNvGrpSpPr/>
          <p:nvPr/>
        </p:nvGrpSpPr>
        <p:grpSpPr>
          <a:xfrm>
            <a:off x="3490125" y="2498250"/>
            <a:ext cx="2055550" cy="522000"/>
            <a:chOff x="3490125" y="2498250"/>
            <a:chExt cx="2055550" cy="522000"/>
          </a:xfrm>
        </p:grpSpPr>
        <p:sp>
          <p:nvSpPr>
            <p:cNvPr id="309" name="Google Shape;309;p49"/>
            <p:cNvSpPr/>
            <p:nvPr/>
          </p:nvSpPr>
          <p:spPr>
            <a:xfrm>
              <a:off x="3748675" y="2498250"/>
              <a:ext cx="1797000" cy="522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</a:rPr>
                <a:t>Optics, Orbit, …</a:t>
              </a:r>
              <a:endParaRPr>
                <a:solidFill>
                  <a:schemeClr val="dk1"/>
                </a:solidFill>
              </a:endParaRPr>
            </a:p>
          </p:txBody>
        </p:sp>
        <p:cxnSp>
          <p:nvCxnSpPr>
            <p:cNvPr id="310" name="Google Shape;310;p49"/>
            <p:cNvCxnSpPr>
              <a:stCxn id="305" idx="3"/>
              <a:endCxn id="309" idx="1"/>
            </p:cNvCxnSpPr>
            <p:nvPr/>
          </p:nvCxnSpPr>
          <p:spPr>
            <a:xfrm>
              <a:off x="3490125" y="2759250"/>
              <a:ext cx="258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311" name="Google Shape;311;p49"/>
          <p:cNvGrpSpPr/>
          <p:nvPr/>
        </p:nvGrpSpPr>
        <p:grpSpPr>
          <a:xfrm>
            <a:off x="5545675" y="2556150"/>
            <a:ext cx="2001825" cy="406200"/>
            <a:chOff x="5545675" y="2556150"/>
            <a:chExt cx="2001825" cy="406200"/>
          </a:xfrm>
        </p:grpSpPr>
        <p:sp>
          <p:nvSpPr>
            <p:cNvPr id="312" name="Google Shape;312;p49"/>
            <p:cNvSpPr/>
            <p:nvPr/>
          </p:nvSpPr>
          <p:spPr>
            <a:xfrm>
              <a:off x="6137800" y="2556150"/>
              <a:ext cx="14097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Loss maps &amp; aperture</a:t>
              </a:r>
              <a:endParaRPr/>
            </a:p>
          </p:txBody>
        </p:sp>
        <p:cxnSp>
          <p:nvCxnSpPr>
            <p:cNvPr id="313" name="Google Shape;313;p49"/>
            <p:cNvCxnSpPr>
              <a:stCxn id="309" idx="3"/>
              <a:endCxn id="312" idx="1"/>
            </p:cNvCxnSpPr>
            <p:nvPr/>
          </p:nvCxnSpPr>
          <p:spPr>
            <a:xfrm>
              <a:off x="5545675" y="2759250"/>
              <a:ext cx="592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314" name="Google Shape;314;p49"/>
          <p:cNvGrpSpPr/>
          <p:nvPr/>
        </p:nvGrpSpPr>
        <p:grpSpPr>
          <a:xfrm>
            <a:off x="291375" y="2014969"/>
            <a:ext cx="7817375" cy="1166256"/>
            <a:chOff x="291375" y="2014969"/>
            <a:chExt cx="7817375" cy="1166256"/>
          </a:xfrm>
        </p:grpSpPr>
        <p:sp>
          <p:nvSpPr>
            <p:cNvPr id="307" name="Google Shape;307;p49"/>
            <p:cNvSpPr/>
            <p:nvPr/>
          </p:nvSpPr>
          <p:spPr>
            <a:xfrm>
              <a:off x="972775" y="2555100"/>
              <a:ext cx="10806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First Collisions</a:t>
              </a:r>
              <a:endParaRPr/>
            </a:p>
          </p:txBody>
        </p:sp>
        <p:cxnSp>
          <p:nvCxnSpPr>
            <p:cNvPr id="315" name="Google Shape;315;p49"/>
            <p:cNvCxnSpPr>
              <a:stCxn id="316" idx="3"/>
              <a:endCxn id="307" idx="1"/>
            </p:cNvCxnSpPr>
            <p:nvPr/>
          </p:nvCxnSpPr>
          <p:spPr>
            <a:xfrm flipH="1">
              <a:off x="972650" y="2014969"/>
              <a:ext cx="7136100" cy="743100"/>
            </a:xfrm>
            <a:prstGeom prst="bentConnector5">
              <a:avLst>
                <a:gd fmla="val -3337" name="adj1"/>
                <a:gd fmla="val 49807" name="adj2"/>
                <a:gd fmla="val 103335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17" name="Google Shape;317;p49"/>
            <p:cNvSpPr txBox="1"/>
            <p:nvPr/>
          </p:nvSpPr>
          <p:spPr>
            <a:xfrm>
              <a:off x="291375" y="2781025"/>
              <a:ext cx="937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day 40</a:t>
              </a:r>
              <a:endParaRPr/>
            </a:p>
          </p:txBody>
        </p:sp>
      </p:grpSp>
      <p:grpSp>
        <p:nvGrpSpPr>
          <p:cNvPr id="318" name="Google Shape;318;p49"/>
          <p:cNvGrpSpPr/>
          <p:nvPr/>
        </p:nvGrpSpPr>
        <p:grpSpPr>
          <a:xfrm>
            <a:off x="4491913" y="3290050"/>
            <a:ext cx="3055638" cy="1435200"/>
            <a:chOff x="4491913" y="3290050"/>
            <a:chExt cx="3055638" cy="1435200"/>
          </a:xfrm>
        </p:grpSpPr>
        <p:sp>
          <p:nvSpPr>
            <p:cNvPr id="319" name="Google Shape;319;p49"/>
            <p:cNvSpPr txBox="1"/>
            <p:nvPr/>
          </p:nvSpPr>
          <p:spPr>
            <a:xfrm>
              <a:off x="5545525" y="4325050"/>
              <a:ext cx="937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day 100</a:t>
              </a:r>
              <a:endParaRPr/>
            </a:p>
          </p:txBody>
        </p:sp>
        <p:grpSp>
          <p:nvGrpSpPr>
            <p:cNvPr id="320" name="Google Shape;320;p49"/>
            <p:cNvGrpSpPr/>
            <p:nvPr/>
          </p:nvGrpSpPr>
          <p:grpSpPr>
            <a:xfrm>
              <a:off x="4491913" y="3290050"/>
              <a:ext cx="3055638" cy="1076400"/>
              <a:chOff x="4491913" y="3290050"/>
              <a:chExt cx="3055638" cy="1076400"/>
            </a:xfrm>
          </p:grpSpPr>
          <p:sp>
            <p:nvSpPr>
              <p:cNvPr id="321" name="Google Shape;321;p49"/>
              <p:cNvSpPr/>
              <p:nvPr/>
            </p:nvSpPr>
            <p:spPr>
              <a:xfrm>
                <a:off x="4870950" y="3290050"/>
                <a:ext cx="2676600" cy="1076400"/>
              </a:xfrm>
              <a:prstGeom prst="rect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  </a:t>
                </a:r>
                <a:endParaRPr/>
              </a:p>
            </p:txBody>
          </p:sp>
          <p:sp>
            <p:nvSpPr>
              <p:cNvPr id="322" name="Google Shape;322;p49"/>
              <p:cNvSpPr/>
              <p:nvPr/>
            </p:nvSpPr>
            <p:spPr>
              <a:xfrm>
                <a:off x="4916500" y="3762400"/>
                <a:ext cx="1061100" cy="5220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to 1.8·</a:t>
                </a:r>
                <a:r>
                  <a:rPr lang="en">
                    <a:solidFill>
                      <a:schemeClr val="dk1"/>
                    </a:solidFill>
                  </a:rPr>
                  <a:t>10</a:t>
                </a:r>
                <a:r>
                  <a:rPr baseline="30000" lang="en">
                    <a:solidFill>
                      <a:schemeClr val="dk1"/>
                    </a:solidFill>
                  </a:rPr>
                  <a:t>11 </a:t>
                </a:r>
                <a:r>
                  <a:rPr lang="en"/>
                  <a:t>ppb</a:t>
                </a:r>
                <a:endParaRPr/>
              </a:p>
            </p:txBody>
          </p:sp>
          <p:sp>
            <p:nvSpPr>
              <p:cNvPr id="323" name="Google Shape;323;p49"/>
              <p:cNvSpPr/>
              <p:nvPr/>
            </p:nvSpPr>
            <p:spPr>
              <a:xfrm>
                <a:off x="6144450" y="3756625"/>
                <a:ext cx="1061100" cy="5220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to 2748 bunches</a:t>
                </a:r>
                <a:endParaRPr/>
              </a:p>
            </p:txBody>
          </p:sp>
          <p:cxnSp>
            <p:nvCxnSpPr>
              <p:cNvPr id="324" name="Google Shape;324;p49"/>
              <p:cNvCxnSpPr>
                <a:stCxn id="322" idx="3"/>
                <a:endCxn id="323" idx="1"/>
              </p:cNvCxnSpPr>
              <p:nvPr/>
            </p:nvCxnSpPr>
            <p:spPr>
              <a:xfrm flipH="1" rot="10800000">
                <a:off x="5977600" y="4017700"/>
                <a:ext cx="166800" cy="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325" name="Google Shape;325;p49"/>
              <p:cNvSpPr txBox="1"/>
              <p:nvPr/>
            </p:nvSpPr>
            <p:spPr>
              <a:xfrm>
                <a:off x="5384475" y="3337325"/>
                <a:ext cx="1842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Intensity ramp-up</a:t>
                </a:r>
                <a:endParaRPr/>
              </a:p>
            </p:txBody>
          </p:sp>
          <p:cxnSp>
            <p:nvCxnSpPr>
              <p:cNvPr id="326" name="Google Shape;326;p49"/>
              <p:cNvCxnSpPr>
                <a:stCxn id="327" idx="3"/>
                <a:endCxn id="322" idx="1"/>
              </p:cNvCxnSpPr>
              <p:nvPr/>
            </p:nvCxnSpPr>
            <p:spPr>
              <a:xfrm>
                <a:off x="4491913" y="3692813"/>
                <a:ext cx="424500" cy="330600"/>
              </a:xfrm>
              <a:prstGeom prst="bentConnector3">
                <a:avLst>
                  <a:gd fmla="val 50010" name="adj1"/>
                </a:avLst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</p:grpSp>
      <p:grpSp>
        <p:nvGrpSpPr>
          <p:cNvPr id="328" name="Google Shape;328;p49"/>
          <p:cNvGrpSpPr/>
          <p:nvPr/>
        </p:nvGrpSpPr>
        <p:grpSpPr>
          <a:xfrm>
            <a:off x="286275" y="3737525"/>
            <a:ext cx="8478850" cy="1266475"/>
            <a:chOff x="286275" y="3737525"/>
            <a:chExt cx="8478850" cy="1266475"/>
          </a:xfrm>
        </p:grpSpPr>
        <p:sp>
          <p:nvSpPr>
            <p:cNvPr id="329" name="Google Shape;329;p49"/>
            <p:cNvSpPr/>
            <p:nvPr/>
          </p:nvSpPr>
          <p:spPr>
            <a:xfrm>
              <a:off x="7768525" y="3737525"/>
              <a:ext cx="9966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Physics</a:t>
              </a:r>
              <a:endParaRPr/>
            </a:p>
          </p:txBody>
        </p:sp>
        <p:cxnSp>
          <p:nvCxnSpPr>
            <p:cNvPr id="330" name="Google Shape;330;p49"/>
            <p:cNvCxnSpPr>
              <a:stCxn id="323" idx="3"/>
              <a:endCxn id="329" idx="1"/>
            </p:cNvCxnSpPr>
            <p:nvPr/>
          </p:nvCxnSpPr>
          <p:spPr>
            <a:xfrm flipH="1" rot="10800000">
              <a:off x="7205550" y="3940525"/>
              <a:ext cx="563100" cy="77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31" name="Google Shape;331;p49"/>
            <p:cNvSpPr txBox="1"/>
            <p:nvPr/>
          </p:nvSpPr>
          <p:spPr>
            <a:xfrm>
              <a:off x="286275" y="4603800"/>
              <a:ext cx="8084100" cy="400200"/>
            </a:xfrm>
            <a:prstGeom prst="rect">
              <a:avLst/>
            </a:prstGeom>
            <a:solidFill>
              <a:srgbClr val="FCE5CD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When and under which conditions, experiments will be able to provide luminous region positions?</a:t>
              </a:r>
              <a:endParaRPr/>
            </a:p>
          </p:txBody>
        </p:sp>
      </p:grpSp>
      <p:grpSp>
        <p:nvGrpSpPr>
          <p:cNvPr id="332" name="Google Shape;332;p49"/>
          <p:cNvGrpSpPr/>
          <p:nvPr/>
        </p:nvGrpSpPr>
        <p:grpSpPr>
          <a:xfrm>
            <a:off x="370425" y="932125"/>
            <a:ext cx="8000100" cy="644875"/>
            <a:chOff x="370425" y="932125"/>
            <a:chExt cx="8000100" cy="644875"/>
          </a:xfrm>
        </p:grpSpPr>
        <p:sp>
          <p:nvSpPr>
            <p:cNvPr id="333" name="Google Shape;333;p49"/>
            <p:cNvSpPr/>
            <p:nvPr/>
          </p:nvSpPr>
          <p:spPr>
            <a:xfrm>
              <a:off x="370425" y="932125"/>
              <a:ext cx="8000100" cy="6366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49"/>
            <p:cNvSpPr/>
            <p:nvPr/>
          </p:nvSpPr>
          <p:spPr>
            <a:xfrm>
              <a:off x="571425" y="1047325"/>
              <a:ext cx="9378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Injection</a:t>
              </a:r>
              <a:endParaRPr/>
            </a:p>
          </p:txBody>
        </p:sp>
        <p:sp>
          <p:nvSpPr>
            <p:cNvPr id="335" name="Google Shape;335;p49"/>
            <p:cNvSpPr/>
            <p:nvPr/>
          </p:nvSpPr>
          <p:spPr>
            <a:xfrm>
              <a:off x="1648075" y="1047325"/>
              <a:ext cx="11016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Collimation</a:t>
              </a:r>
              <a:endParaRPr/>
            </a:p>
          </p:txBody>
        </p:sp>
        <p:sp>
          <p:nvSpPr>
            <p:cNvPr id="336" name="Google Shape;336;p49"/>
            <p:cNvSpPr/>
            <p:nvPr/>
          </p:nvSpPr>
          <p:spPr>
            <a:xfrm>
              <a:off x="2850525" y="1047325"/>
              <a:ext cx="4662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BI</a:t>
              </a:r>
              <a:endParaRPr/>
            </a:p>
          </p:txBody>
        </p:sp>
        <p:sp>
          <p:nvSpPr>
            <p:cNvPr id="337" name="Google Shape;337;p49"/>
            <p:cNvSpPr/>
            <p:nvPr/>
          </p:nvSpPr>
          <p:spPr>
            <a:xfrm>
              <a:off x="3427900" y="1047325"/>
              <a:ext cx="5982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RF,</a:t>
              </a:r>
              <a:endParaRPr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ADT</a:t>
              </a:r>
              <a:endParaRPr/>
            </a:p>
          </p:txBody>
        </p:sp>
        <p:sp>
          <p:nvSpPr>
            <p:cNvPr id="338" name="Google Shape;338;p49"/>
            <p:cNvSpPr/>
            <p:nvPr/>
          </p:nvSpPr>
          <p:spPr>
            <a:xfrm>
              <a:off x="4218450" y="1047325"/>
              <a:ext cx="7902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Dump</a:t>
              </a:r>
              <a:endParaRPr/>
            </a:p>
          </p:txBody>
        </p:sp>
        <p:sp>
          <p:nvSpPr>
            <p:cNvPr id="339" name="Google Shape;339;p49"/>
            <p:cNvSpPr txBox="1"/>
            <p:nvPr/>
          </p:nvSpPr>
          <p:spPr>
            <a:xfrm>
              <a:off x="6477425" y="961400"/>
              <a:ext cx="17502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In parallel and interleaved </a:t>
              </a:r>
              <a:endParaRPr/>
            </a:p>
          </p:txBody>
        </p:sp>
        <p:sp>
          <p:nvSpPr>
            <p:cNvPr id="340" name="Google Shape;340;p49"/>
            <p:cNvSpPr/>
            <p:nvPr/>
          </p:nvSpPr>
          <p:spPr>
            <a:xfrm>
              <a:off x="5180600" y="1047325"/>
              <a:ext cx="11715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Experiments</a:t>
              </a:r>
              <a:endParaRPr/>
            </a:p>
          </p:txBody>
        </p:sp>
      </p:grpSp>
      <p:grpSp>
        <p:nvGrpSpPr>
          <p:cNvPr id="341" name="Google Shape;341;p49"/>
          <p:cNvGrpSpPr/>
          <p:nvPr/>
        </p:nvGrpSpPr>
        <p:grpSpPr>
          <a:xfrm>
            <a:off x="4370475" y="1568725"/>
            <a:ext cx="3738275" cy="649350"/>
            <a:chOff x="4370475" y="1568725"/>
            <a:chExt cx="3738275" cy="649350"/>
          </a:xfrm>
        </p:grpSpPr>
        <p:sp>
          <p:nvSpPr>
            <p:cNvPr id="316" name="Google Shape;316;p49"/>
            <p:cNvSpPr/>
            <p:nvPr/>
          </p:nvSpPr>
          <p:spPr>
            <a:xfrm>
              <a:off x="6087650" y="1814869"/>
              <a:ext cx="2021100" cy="400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</a:rPr>
                <a:t>MP validation for </a:t>
              </a:r>
              <a:r>
                <a:rPr lang="en"/>
                <a:t>48-72 &gt;1.1</a:t>
              </a:r>
              <a:r>
                <a:rPr lang="en">
                  <a:solidFill>
                    <a:schemeClr val="dk1"/>
                  </a:solidFill>
                </a:rPr>
                <a:t>·</a:t>
              </a:r>
              <a:r>
                <a:rPr lang="en"/>
                <a:t>10</a:t>
              </a:r>
              <a:r>
                <a:rPr baseline="30000" lang="en"/>
                <a:t>11 </a:t>
              </a:r>
              <a:r>
                <a:rPr lang="en"/>
                <a:t>ppb bunches</a:t>
              </a:r>
              <a:endParaRPr/>
            </a:p>
          </p:txBody>
        </p:sp>
        <p:cxnSp>
          <p:nvCxnSpPr>
            <p:cNvPr id="342" name="Google Shape;342;p49"/>
            <p:cNvCxnSpPr>
              <a:stCxn id="333" idx="2"/>
              <a:endCxn id="316" idx="0"/>
            </p:cNvCxnSpPr>
            <p:nvPr/>
          </p:nvCxnSpPr>
          <p:spPr>
            <a:xfrm flipH="1" rot="-5400000">
              <a:off x="5611275" y="327925"/>
              <a:ext cx="246000" cy="2727600"/>
            </a:xfrm>
            <a:prstGeom prst="bentConnector3">
              <a:avLst>
                <a:gd fmla="val 50029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94" name="Google Shape;294;p49"/>
            <p:cNvSpPr/>
            <p:nvPr/>
          </p:nvSpPr>
          <p:spPr>
            <a:xfrm>
              <a:off x="5315950" y="1811875"/>
              <a:ext cx="641700" cy="406200"/>
            </a:xfrm>
            <a:prstGeom prst="rect">
              <a:avLst/>
            </a:prstGeom>
            <a:solidFill>
              <a:srgbClr val="B6D7A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CC</a:t>
              </a:r>
              <a:endParaRPr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trains</a:t>
              </a:r>
              <a:endParaRPr/>
            </a:p>
          </p:txBody>
        </p:sp>
        <p:cxnSp>
          <p:nvCxnSpPr>
            <p:cNvPr id="343" name="Google Shape;343;p49"/>
            <p:cNvCxnSpPr>
              <a:stCxn id="294" idx="3"/>
              <a:endCxn id="316" idx="1"/>
            </p:cNvCxnSpPr>
            <p:nvPr/>
          </p:nvCxnSpPr>
          <p:spPr>
            <a:xfrm>
              <a:off x="5957650" y="2014975"/>
              <a:ext cx="129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344" name="Google Shape;344;p49"/>
          <p:cNvSpPr txBox="1"/>
          <p:nvPr/>
        </p:nvSpPr>
        <p:spPr>
          <a:xfrm>
            <a:off x="8686800" y="4767120"/>
            <a:ext cx="359700" cy="269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2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45" name="Google Shape;345;p49"/>
          <p:cNvGrpSpPr/>
          <p:nvPr/>
        </p:nvGrpSpPr>
        <p:grpSpPr>
          <a:xfrm>
            <a:off x="370425" y="2759250"/>
            <a:ext cx="7177075" cy="1593938"/>
            <a:chOff x="370425" y="2759250"/>
            <a:chExt cx="7177075" cy="1593938"/>
          </a:xfrm>
        </p:grpSpPr>
        <p:sp>
          <p:nvSpPr>
            <p:cNvPr id="346" name="Google Shape;346;p49"/>
            <p:cNvSpPr/>
            <p:nvPr/>
          </p:nvSpPr>
          <p:spPr>
            <a:xfrm>
              <a:off x="385525" y="3298325"/>
              <a:ext cx="4299300" cy="7584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49"/>
            <p:cNvSpPr/>
            <p:nvPr/>
          </p:nvSpPr>
          <p:spPr>
            <a:xfrm>
              <a:off x="1476025" y="3499163"/>
              <a:ext cx="9966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Ramp&amp;</a:t>
              </a:r>
              <a:endParaRPr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squeeze</a:t>
              </a:r>
              <a:endParaRPr/>
            </a:p>
          </p:txBody>
        </p:sp>
        <p:sp>
          <p:nvSpPr>
            <p:cNvPr id="327" name="Google Shape;327;p49"/>
            <p:cNvSpPr/>
            <p:nvPr/>
          </p:nvSpPr>
          <p:spPr>
            <a:xfrm>
              <a:off x="3795613" y="3489713"/>
              <a:ext cx="6963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MP</a:t>
              </a:r>
              <a:endParaRPr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valid.</a:t>
              </a:r>
              <a:endParaRPr/>
            </a:p>
          </p:txBody>
        </p:sp>
        <p:sp>
          <p:nvSpPr>
            <p:cNvPr id="348" name="Google Shape;348;p49"/>
            <p:cNvSpPr/>
            <p:nvPr/>
          </p:nvSpPr>
          <p:spPr>
            <a:xfrm>
              <a:off x="2635825" y="3499163"/>
              <a:ext cx="996600" cy="406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Levelling steps</a:t>
              </a:r>
              <a:endParaRPr/>
            </a:p>
          </p:txBody>
        </p:sp>
        <p:cxnSp>
          <p:nvCxnSpPr>
            <p:cNvPr id="349" name="Google Shape;349;p49"/>
            <p:cNvCxnSpPr>
              <a:stCxn id="312" idx="3"/>
              <a:endCxn id="347" idx="1"/>
            </p:cNvCxnSpPr>
            <p:nvPr/>
          </p:nvCxnSpPr>
          <p:spPr>
            <a:xfrm flipH="1">
              <a:off x="1476100" y="2759250"/>
              <a:ext cx="6071400" cy="942900"/>
            </a:xfrm>
            <a:prstGeom prst="bentConnector5">
              <a:avLst>
                <a:gd fmla="val -3922" name="adj1"/>
                <a:gd fmla="val 50006" name="adj2"/>
                <a:gd fmla="val 103923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50" name="Google Shape;350;p49"/>
            <p:cNvCxnSpPr>
              <a:stCxn id="347" idx="3"/>
              <a:endCxn id="348" idx="1"/>
            </p:cNvCxnSpPr>
            <p:nvPr/>
          </p:nvCxnSpPr>
          <p:spPr>
            <a:xfrm>
              <a:off x="2472625" y="3702263"/>
              <a:ext cx="163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51" name="Google Shape;351;p49"/>
            <p:cNvSpPr txBox="1"/>
            <p:nvPr/>
          </p:nvSpPr>
          <p:spPr>
            <a:xfrm>
              <a:off x="370425" y="3293525"/>
              <a:ext cx="9636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up to 7 TeV GeV</a:t>
              </a:r>
              <a:endParaRPr/>
            </a:p>
          </p:txBody>
        </p:sp>
        <p:cxnSp>
          <p:nvCxnSpPr>
            <p:cNvPr id="352" name="Google Shape;352;p49"/>
            <p:cNvCxnSpPr>
              <a:stCxn id="348" idx="3"/>
              <a:endCxn id="327" idx="1"/>
            </p:cNvCxnSpPr>
            <p:nvPr/>
          </p:nvCxnSpPr>
          <p:spPr>
            <a:xfrm flipH="1" rot="10800000">
              <a:off x="3632425" y="3692963"/>
              <a:ext cx="163200" cy="9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53" name="Google Shape;353;p49"/>
            <p:cNvSpPr txBox="1"/>
            <p:nvPr/>
          </p:nvSpPr>
          <p:spPr>
            <a:xfrm>
              <a:off x="3712175" y="3952988"/>
              <a:ext cx="937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day 80</a:t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50"/>
          <p:cNvSpPr txBox="1"/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</a:pPr>
            <a:r>
              <a:rPr lang="en"/>
              <a:t>Strategy Proposal</a:t>
            </a:r>
            <a:endParaRPr/>
          </a:p>
        </p:txBody>
      </p:sp>
      <p:sp>
        <p:nvSpPr>
          <p:cNvPr id="360" name="Google Shape;360;p50"/>
          <p:cNvSpPr txBox="1"/>
          <p:nvPr>
            <p:ph idx="12" type="sldNum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1" name="Google Shape;361;p50"/>
          <p:cNvSpPr/>
          <p:nvPr/>
        </p:nvSpPr>
        <p:spPr>
          <a:xfrm>
            <a:off x="3876227" y="190270"/>
            <a:ext cx="2914800" cy="4615800"/>
          </a:xfrm>
          <a:prstGeom prst="roundRect">
            <a:avLst>
              <a:gd fmla="val 9027" name="adj"/>
            </a:avLst>
          </a:prstGeom>
          <a:solidFill>
            <a:srgbClr val="F103A2">
              <a:alpha val="7840"/>
            </a:srgbClr>
          </a:solidFill>
          <a:ln cap="flat" cmpd="sng" w="25400">
            <a:solidFill>
              <a:srgbClr val="6B48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50"/>
          <p:cNvSpPr/>
          <p:nvPr/>
        </p:nvSpPr>
        <p:spPr>
          <a:xfrm>
            <a:off x="6918163" y="190270"/>
            <a:ext cx="2170200" cy="4350900"/>
          </a:xfrm>
          <a:prstGeom prst="roundRect">
            <a:avLst>
              <a:gd fmla="val 11096" name="adj"/>
            </a:avLst>
          </a:prstGeom>
          <a:solidFill>
            <a:srgbClr val="00B0F0">
              <a:alpha val="10980"/>
            </a:srgbClr>
          </a:solidFill>
          <a:ln cap="flat" cmpd="sng" w="25400">
            <a:solidFill>
              <a:srgbClr val="6B48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50"/>
          <p:cNvSpPr/>
          <p:nvPr/>
        </p:nvSpPr>
        <p:spPr>
          <a:xfrm>
            <a:off x="4286575" y="2295692"/>
            <a:ext cx="895800" cy="15504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450 GeV Stable Beams</a:t>
            </a:r>
            <a:endParaRPr sz="1100"/>
          </a:p>
        </p:txBody>
      </p:sp>
      <p:sp>
        <p:nvSpPr>
          <p:cNvPr id="364" name="Google Shape;364;p50"/>
          <p:cNvSpPr/>
          <p:nvPr/>
        </p:nvSpPr>
        <p:spPr>
          <a:xfrm>
            <a:off x="5290290" y="2678518"/>
            <a:ext cx="1418400" cy="5967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TRAIN SETUP</a:t>
            </a:r>
            <a:endParaRPr sz="1100"/>
          </a:p>
        </p:txBody>
      </p:sp>
      <p:sp>
        <p:nvSpPr>
          <p:cNvPr id="365" name="Google Shape;365;p50"/>
          <p:cNvSpPr/>
          <p:nvPr/>
        </p:nvSpPr>
        <p:spPr>
          <a:xfrm>
            <a:off x="5299228" y="3364970"/>
            <a:ext cx="1409400" cy="4812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2857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 TRAINS</a:t>
            </a:r>
            <a:endParaRPr sz="1100"/>
          </a:p>
        </p:txBody>
      </p:sp>
      <p:sp>
        <p:nvSpPr>
          <p:cNvPr id="366" name="Google Shape;366;p50"/>
          <p:cNvSpPr/>
          <p:nvPr/>
        </p:nvSpPr>
        <p:spPr>
          <a:xfrm>
            <a:off x="5290291" y="2194323"/>
            <a:ext cx="3646800" cy="3663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Collimation &amp; Aperture</a:t>
            </a:r>
            <a:endParaRPr sz="1100"/>
          </a:p>
        </p:txBody>
      </p:sp>
      <p:sp>
        <p:nvSpPr>
          <p:cNvPr id="367" name="Google Shape;367;p50"/>
          <p:cNvSpPr/>
          <p:nvPr/>
        </p:nvSpPr>
        <p:spPr>
          <a:xfrm>
            <a:off x="7090349" y="2639229"/>
            <a:ext cx="1846500" cy="6753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Collisions and levelling setup</a:t>
            </a:r>
            <a:endParaRPr sz="1100"/>
          </a:p>
        </p:txBody>
      </p:sp>
      <p:sp>
        <p:nvSpPr>
          <p:cNvPr id="368" name="Google Shape;368;p50"/>
          <p:cNvSpPr/>
          <p:nvPr/>
        </p:nvSpPr>
        <p:spPr>
          <a:xfrm>
            <a:off x="7902844" y="3343099"/>
            <a:ext cx="1023600" cy="8580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Cycle Validation</a:t>
            </a:r>
            <a:endParaRPr sz="1100"/>
          </a:p>
        </p:txBody>
      </p:sp>
      <p:sp>
        <p:nvSpPr>
          <p:cNvPr id="369" name="Google Shape;369;p50"/>
          <p:cNvSpPr/>
          <p:nvPr/>
        </p:nvSpPr>
        <p:spPr>
          <a:xfrm rot="-5400000">
            <a:off x="2662448" y="2033174"/>
            <a:ext cx="2820000" cy="1740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2857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 Setup : Probe + INDIVs</a:t>
            </a:r>
            <a:endParaRPr sz="1100"/>
          </a:p>
        </p:txBody>
      </p:sp>
      <p:sp>
        <p:nvSpPr>
          <p:cNvPr id="370" name="Google Shape;370;p50"/>
          <p:cNvSpPr/>
          <p:nvPr/>
        </p:nvSpPr>
        <p:spPr>
          <a:xfrm>
            <a:off x="4234829" y="1402921"/>
            <a:ext cx="2216400" cy="2100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5715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Remote Alignment - FRAS</a:t>
            </a:r>
            <a:endParaRPr sz="1100"/>
          </a:p>
        </p:txBody>
      </p:sp>
      <p:grpSp>
        <p:nvGrpSpPr>
          <p:cNvPr id="371" name="Google Shape;371;p50"/>
          <p:cNvGrpSpPr/>
          <p:nvPr/>
        </p:nvGrpSpPr>
        <p:grpSpPr>
          <a:xfrm>
            <a:off x="4225224" y="353101"/>
            <a:ext cx="4711700" cy="1063415"/>
            <a:chOff x="5633632" y="470801"/>
            <a:chExt cx="6282267" cy="1417887"/>
          </a:xfrm>
        </p:grpSpPr>
        <p:sp>
          <p:nvSpPr>
            <p:cNvPr id="372" name="Google Shape;372;p50"/>
            <p:cNvSpPr/>
            <p:nvPr/>
          </p:nvSpPr>
          <p:spPr>
            <a:xfrm>
              <a:off x="5633632" y="470801"/>
              <a:ext cx="2961000" cy="2691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Thread/Circulate Probe</a:t>
              </a:r>
              <a:endParaRPr sz="1100"/>
            </a:p>
          </p:txBody>
        </p:sp>
        <p:sp>
          <p:nvSpPr>
            <p:cNvPr id="373" name="Google Shape;373;p50"/>
            <p:cNvSpPr/>
            <p:nvPr/>
          </p:nvSpPr>
          <p:spPr>
            <a:xfrm>
              <a:off x="5633632" y="887766"/>
              <a:ext cx="2961000" cy="2742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Polarity Checks/ Optics Meas.</a:t>
              </a:r>
              <a:endParaRPr sz="1100"/>
            </a:p>
          </p:txBody>
        </p:sp>
        <p:sp>
          <p:nvSpPr>
            <p:cNvPr id="374" name="Google Shape;374;p50"/>
            <p:cNvSpPr/>
            <p:nvPr/>
          </p:nvSpPr>
          <p:spPr>
            <a:xfrm>
              <a:off x="5640438" y="1349141"/>
              <a:ext cx="2961000" cy="2691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Setup for INDIVs</a:t>
              </a:r>
              <a:endParaRPr sz="1100"/>
            </a:p>
          </p:txBody>
        </p:sp>
        <p:sp>
          <p:nvSpPr>
            <p:cNvPr id="375" name="Google Shape;375;p50"/>
            <p:cNvSpPr/>
            <p:nvPr/>
          </p:nvSpPr>
          <p:spPr>
            <a:xfrm>
              <a:off x="9453799" y="916964"/>
              <a:ext cx="2462100" cy="3993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Ramp &amp; Squeeze Setup</a:t>
              </a:r>
              <a:endParaRPr sz="1100"/>
            </a:p>
          </p:txBody>
        </p:sp>
        <p:sp>
          <p:nvSpPr>
            <p:cNvPr id="376" name="Google Shape;376;p50"/>
            <p:cNvSpPr/>
            <p:nvPr/>
          </p:nvSpPr>
          <p:spPr>
            <a:xfrm>
              <a:off x="9453799" y="1355888"/>
              <a:ext cx="2462100" cy="5328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Optics Meas./Corrections</a:t>
              </a:r>
              <a:endParaRPr sz="1100"/>
            </a:p>
          </p:txBody>
        </p:sp>
      </p:grpSp>
      <p:sp>
        <p:nvSpPr>
          <p:cNvPr id="377" name="Google Shape;377;p50"/>
          <p:cNvSpPr/>
          <p:nvPr/>
        </p:nvSpPr>
        <p:spPr>
          <a:xfrm>
            <a:off x="7836698" y="1479146"/>
            <a:ext cx="1100400" cy="6591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Squeeze Setup</a:t>
            </a:r>
            <a:endParaRPr sz="1100"/>
          </a:p>
        </p:txBody>
      </p:sp>
      <p:sp>
        <p:nvSpPr>
          <p:cNvPr id="378" name="Google Shape;378;p50"/>
          <p:cNvSpPr/>
          <p:nvPr/>
        </p:nvSpPr>
        <p:spPr>
          <a:xfrm>
            <a:off x="4230329" y="1751868"/>
            <a:ext cx="3545400" cy="3864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Silver “ORBIT”</a:t>
            </a:r>
            <a:endParaRPr sz="1100"/>
          </a:p>
        </p:txBody>
      </p:sp>
      <p:sp>
        <p:nvSpPr>
          <p:cNvPr id="379" name="Google Shape;379;p50"/>
          <p:cNvSpPr txBox="1"/>
          <p:nvPr/>
        </p:nvSpPr>
        <p:spPr>
          <a:xfrm>
            <a:off x="4302341" y="63060"/>
            <a:ext cx="2039100" cy="238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450 GeV</a:t>
            </a:r>
            <a:endParaRPr sz="1100"/>
          </a:p>
        </p:txBody>
      </p:sp>
      <p:sp>
        <p:nvSpPr>
          <p:cNvPr id="380" name="Google Shape;380;p50"/>
          <p:cNvSpPr txBox="1"/>
          <p:nvPr/>
        </p:nvSpPr>
        <p:spPr>
          <a:xfrm>
            <a:off x="7151863" y="67042"/>
            <a:ext cx="1723500" cy="238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6.8 TeV</a:t>
            </a:r>
            <a:endParaRPr sz="1100"/>
          </a:p>
        </p:txBody>
      </p:sp>
      <p:pic>
        <p:nvPicPr>
          <p:cNvPr descr="Check point - Free maps and location icons" id="381" name="Google Shape;381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9416" y="3935951"/>
            <a:ext cx="362607" cy="362607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50"/>
          <p:cNvSpPr/>
          <p:nvPr/>
        </p:nvSpPr>
        <p:spPr>
          <a:xfrm>
            <a:off x="7090348" y="3343099"/>
            <a:ext cx="746400" cy="5031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Tests</a:t>
            </a:r>
            <a:endParaRPr sz="1100"/>
          </a:p>
        </p:txBody>
      </p:sp>
      <p:sp>
        <p:nvSpPr>
          <p:cNvPr id="383" name="Google Shape;383;p50"/>
          <p:cNvSpPr/>
          <p:nvPr/>
        </p:nvSpPr>
        <p:spPr>
          <a:xfrm>
            <a:off x="6918163" y="4561586"/>
            <a:ext cx="2170200" cy="264300"/>
          </a:xfrm>
          <a:prstGeom prst="roundRect">
            <a:avLst>
              <a:gd fmla="val 16667" name="adj"/>
            </a:avLst>
          </a:prstGeom>
          <a:solidFill>
            <a:srgbClr val="00B05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RAMP UP, PHYSICS </a:t>
            </a:r>
            <a:endParaRPr sz="1100"/>
          </a:p>
        </p:txBody>
      </p:sp>
      <p:sp>
        <p:nvSpPr>
          <p:cNvPr id="384" name="Google Shape;384;p50"/>
          <p:cNvSpPr txBox="1"/>
          <p:nvPr/>
        </p:nvSpPr>
        <p:spPr>
          <a:xfrm>
            <a:off x="33375" y="867248"/>
            <a:ext cx="3691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Noto Sans Symbols"/>
              <a:buChar char="❑"/>
            </a:pPr>
            <a:r>
              <a:rPr lang="en" sz="12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Start commissioning with Crab cavities OFF</a:t>
            </a:r>
            <a:endParaRPr sz="1100"/>
          </a:p>
        </p:txBody>
      </p:sp>
      <p:sp>
        <p:nvSpPr>
          <p:cNvPr id="385" name="Google Shape;385;p50"/>
          <p:cNvSpPr txBox="1"/>
          <p:nvPr/>
        </p:nvSpPr>
        <p:spPr>
          <a:xfrm>
            <a:off x="33376" y="1283375"/>
            <a:ext cx="35595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Noto Sans Symbols"/>
              <a:buChar char="❑"/>
            </a:pPr>
            <a:r>
              <a:rPr lang="en" sz="12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Beam based initial mis-alignments identification in IR + Coarse electrical centres of CC, if possible, with Setup Beam (&lt;5 INDIV)</a:t>
            </a:r>
            <a:endParaRPr sz="1100"/>
          </a:p>
        </p:txBody>
      </p:sp>
      <p:sp>
        <p:nvSpPr>
          <p:cNvPr id="386" name="Google Shape;386;p50"/>
          <p:cNvSpPr txBox="1"/>
          <p:nvPr/>
        </p:nvSpPr>
        <p:spPr>
          <a:xfrm>
            <a:off x="33375" y="1984068"/>
            <a:ext cx="35595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Noto Sans Symbols"/>
              <a:buChar char="❑"/>
            </a:pPr>
            <a:r>
              <a:rPr lang="en" sz="12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STOP: Align where possible FRAS equipped circuits (remote), likely during access + Establish “Silver Orbit”.</a:t>
            </a:r>
            <a:endParaRPr sz="1100"/>
          </a:p>
        </p:txBody>
      </p:sp>
      <p:sp>
        <p:nvSpPr>
          <p:cNvPr id="387" name="Google Shape;387;p50"/>
          <p:cNvSpPr txBox="1"/>
          <p:nvPr/>
        </p:nvSpPr>
        <p:spPr>
          <a:xfrm>
            <a:off x="33375" y="2639229"/>
            <a:ext cx="35595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just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200"/>
              <a:buFont typeface="Noto Sans Symbols"/>
              <a:buChar char="❑"/>
            </a:pPr>
            <a:r>
              <a:rPr b="1"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Resume</a:t>
            </a:r>
            <a:r>
              <a:rPr lang="en" sz="12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Commissioning; </a:t>
            </a:r>
            <a:r>
              <a:rPr b="1" lang="en" sz="12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Stable Beams </a:t>
            </a:r>
            <a:r>
              <a:rPr lang="en" sz="12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Injection, Trains Setup, Scrubbing…</a:t>
            </a:r>
            <a:endParaRPr sz="1100"/>
          </a:p>
        </p:txBody>
      </p:sp>
      <p:sp>
        <p:nvSpPr>
          <p:cNvPr id="388" name="Google Shape;388;p50"/>
          <p:cNvSpPr txBox="1"/>
          <p:nvPr/>
        </p:nvSpPr>
        <p:spPr>
          <a:xfrm>
            <a:off x="663245" y="3359075"/>
            <a:ext cx="23781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CC accurate electric centers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IP shift measured by EXP </a:t>
            </a:r>
            <a:endParaRPr sz="12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Check point - Free maps and location icons" id="389" name="Google Shape;389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80399" y="3799019"/>
            <a:ext cx="635706" cy="635706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50"/>
          <p:cNvSpPr/>
          <p:nvPr/>
        </p:nvSpPr>
        <p:spPr>
          <a:xfrm>
            <a:off x="340843" y="4481310"/>
            <a:ext cx="2914800" cy="2973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2030 TS best fits around here!</a:t>
            </a:r>
            <a:endParaRPr sz="1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1"/>
          <p:cNvSpPr txBox="1"/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</a:pPr>
            <a:r>
              <a:rPr lang="en"/>
              <a:t>Strategy Proposal</a:t>
            </a:r>
            <a:endParaRPr/>
          </a:p>
        </p:txBody>
      </p:sp>
      <p:sp>
        <p:nvSpPr>
          <p:cNvPr id="397" name="Google Shape;397;p51"/>
          <p:cNvSpPr txBox="1"/>
          <p:nvPr>
            <p:ph idx="12" type="sldNum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8" name="Google Shape;398;p51"/>
          <p:cNvSpPr/>
          <p:nvPr/>
        </p:nvSpPr>
        <p:spPr>
          <a:xfrm>
            <a:off x="3876227" y="190270"/>
            <a:ext cx="2914800" cy="4615800"/>
          </a:xfrm>
          <a:prstGeom prst="roundRect">
            <a:avLst>
              <a:gd fmla="val 9027" name="adj"/>
            </a:avLst>
          </a:prstGeom>
          <a:solidFill>
            <a:srgbClr val="F103A2">
              <a:alpha val="7840"/>
            </a:srgbClr>
          </a:solidFill>
          <a:ln cap="flat" cmpd="sng" w="25400">
            <a:solidFill>
              <a:srgbClr val="6B48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51"/>
          <p:cNvSpPr/>
          <p:nvPr/>
        </p:nvSpPr>
        <p:spPr>
          <a:xfrm>
            <a:off x="6918163" y="190270"/>
            <a:ext cx="2170200" cy="4350900"/>
          </a:xfrm>
          <a:prstGeom prst="roundRect">
            <a:avLst>
              <a:gd fmla="val 11096" name="adj"/>
            </a:avLst>
          </a:prstGeom>
          <a:solidFill>
            <a:srgbClr val="00B0F0">
              <a:alpha val="10980"/>
            </a:srgbClr>
          </a:solidFill>
          <a:ln cap="flat" cmpd="sng" w="25400">
            <a:solidFill>
              <a:srgbClr val="6B48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51"/>
          <p:cNvSpPr/>
          <p:nvPr/>
        </p:nvSpPr>
        <p:spPr>
          <a:xfrm>
            <a:off x="4286575" y="2295692"/>
            <a:ext cx="895800" cy="15504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450 GeV Stable Beams</a:t>
            </a:r>
            <a:endParaRPr sz="1100"/>
          </a:p>
        </p:txBody>
      </p:sp>
      <p:sp>
        <p:nvSpPr>
          <p:cNvPr id="401" name="Google Shape;401;p51"/>
          <p:cNvSpPr/>
          <p:nvPr/>
        </p:nvSpPr>
        <p:spPr>
          <a:xfrm>
            <a:off x="5290290" y="2678518"/>
            <a:ext cx="1418400" cy="5967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TRAIN SETUP</a:t>
            </a:r>
            <a:endParaRPr sz="1100"/>
          </a:p>
        </p:txBody>
      </p:sp>
      <p:sp>
        <p:nvSpPr>
          <p:cNvPr id="402" name="Google Shape;402;p51"/>
          <p:cNvSpPr/>
          <p:nvPr/>
        </p:nvSpPr>
        <p:spPr>
          <a:xfrm>
            <a:off x="5299228" y="3364970"/>
            <a:ext cx="1409400" cy="4812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2857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 TRAINS</a:t>
            </a:r>
            <a:endParaRPr sz="1100"/>
          </a:p>
        </p:txBody>
      </p:sp>
      <p:sp>
        <p:nvSpPr>
          <p:cNvPr id="403" name="Google Shape;403;p51"/>
          <p:cNvSpPr/>
          <p:nvPr/>
        </p:nvSpPr>
        <p:spPr>
          <a:xfrm>
            <a:off x="5290291" y="2194323"/>
            <a:ext cx="3646800" cy="3663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Collimation &amp; Aperture</a:t>
            </a:r>
            <a:endParaRPr sz="1100"/>
          </a:p>
        </p:txBody>
      </p:sp>
      <p:sp>
        <p:nvSpPr>
          <p:cNvPr id="404" name="Google Shape;404;p51"/>
          <p:cNvSpPr/>
          <p:nvPr/>
        </p:nvSpPr>
        <p:spPr>
          <a:xfrm>
            <a:off x="7090349" y="2639229"/>
            <a:ext cx="1846500" cy="6753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Collisions and levelling setup</a:t>
            </a:r>
            <a:endParaRPr sz="1100"/>
          </a:p>
        </p:txBody>
      </p:sp>
      <p:sp>
        <p:nvSpPr>
          <p:cNvPr id="405" name="Google Shape;405;p51"/>
          <p:cNvSpPr/>
          <p:nvPr/>
        </p:nvSpPr>
        <p:spPr>
          <a:xfrm>
            <a:off x="5575852" y="3922541"/>
            <a:ext cx="2199900" cy="3627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>
            <a:noFill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 CM FRAS 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Optics/Aperture Check</a:t>
            </a:r>
            <a:endParaRPr sz="1100"/>
          </a:p>
        </p:txBody>
      </p:sp>
      <p:sp>
        <p:nvSpPr>
          <p:cNvPr id="406" name="Google Shape;406;p51"/>
          <p:cNvSpPr/>
          <p:nvPr/>
        </p:nvSpPr>
        <p:spPr>
          <a:xfrm>
            <a:off x="7902844" y="3343099"/>
            <a:ext cx="1023600" cy="8580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Cycle Validation</a:t>
            </a:r>
            <a:endParaRPr sz="1100"/>
          </a:p>
        </p:txBody>
      </p:sp>
      <p:sp>
        <p:nvSpPr>
          <p:cNvPr id="407" name="Google Shape;407;p51"/>
          <p:cNvSpPr/>
          <p:nvPr/>
        </p:nvSpPr>
        <p:spPr>
          <a:xfrm rot="-5400000">
            <a:off x="2662448" y="2033174"/>
            <a:ext cx="2820000" cy="1740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2857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 Setup : Probe + INDIVs</a:t>
            </a:r>
            <a:endParaRPr sz="1100"/>
          </a:p>
        </p:txBody>
      </p:sp>
      <p:sp>
        <p:nvSpPr>
          <p:cNvPr id="408" name="Google Shape;408;p51"/>
          <p:cNvSpPr/>
          <p:nvPr/>
        </p:nvSpPr>
        <p:spPr>
          <a:xfrm>
            <a:off x="4234829" y="1402921"/>
            <a:ext cx="2216400" cy="2100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5715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Remote Alignment - FRAS</a:t>
            </a:r>
            <a:endParaRPr sz="1100"/>
          </a:p>
        </p:txBody>
      </p:sp>
      <p:sp>
        <p:nvSpPr>
          <p:cNvPr id="409" name="Google Shape;409;p51"/>
          <p:cNvSpPr/>
          <p:nvPr/>
        </p:nvSpPr>
        <p:spPr>
          <a:xfrm>
            <a:off x="7836698" y="1479146"/>
            <a:ext cx="1100400" cy="6591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Squeeze Setup</a:t>
            </a:r>
            <a:endParaRPr sz="1100"/>
          </a:p>
        </p:txBody>
      </p:sp>
      <p:sp>
        <p:nvSpPr>
          <p:cNvPr id="410" name="Google Shape;410;p51"/>
          <p:cNvSpPr/>
          <p:nvPr/>
        </p:nvSpPr>
        <p:spPr>
          <a:xfrm>
            <a:off x="4230329" y="1751868"/>
            <a:ext cx="3545400" cy="3864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Silver “ORBIT”</a:t>
            </a:r>
            <a:endParaRPr sz="1100"/>
          </a:p>
        </p:txBody>
      </p:sp>
      <p:sp>
        <p:nvSpPr>
          <p:cNvPr id="411" name="Google Shape;411;p51"/>
          <p:cNvSpPr txBox="1"/>
          <p:nvPr/>
        </p:nvSpPr>
        <p:spPr>
          <a:xfrm>
            <a:off x="4302341" y="63060"/>
            <a:ext cx="2039100" cy="238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450 GeV</a:t>
            </a:r>
            <a:endParaRPr sz="1100"/>
          </a:p>
        </p:txBody>
      </p:sp>
      <p:sp>
        <p:nvSpPr>
          <p:cNvPr id="412" name="Google Shape;412;p51"/>
          <p:cNvSpPr txBox="1"/>
          <p:nvPr/>
        </p:nvSpPr>
        <p:spPr>
          <a:xfrm>
            <a:off x="7151863" y="67042"/>
            <a:ext cx="1723500" cy="238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6.8 TeV</a:t>
            </a:r>
            <a:endParaRPr sz="1100"/>
          </a:p>
        </p:txBody>
      </p:sp>
      <p:pic>
        <p:nvPicPr>
          <p:cNvPr descr="Check point - Free maps and location icons" id="413" name="Google Shape;41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2552" y="5310167"/>
            <a:ext cx="362607" cy="362607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1"/>
          <p:cNvSpPr/>
          <p:nvPr/>
        </p:nvSpPr>
        <p:spPr>
          <a:xfrm>
            <a:off x="7090348" y="3343099"/>
            <a:ext cx="746400" cy="5031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Tests</a:t>
            </a:r>
            <a:endParaRPr sz="1100"/>
          </a:p>
        </p:txBody>
      </p:sp>
      <p:grpSp>
        <p:nvGrpSpPr>
          <p:cNvPr id="415" name="Google Shape;415;p51"/>
          <p:cNvGrpSpPr/>
          <p:nvPr/>
        </p:nvGrpSpPr>
        <p:grpSpPr>
          <a:xfrm>
            <a:off x="76047" y="1876607"/>
            <a:ext cx="315900" cy="315900"/>
            <a:chOff x="4580212" y="5107196"/>
            <a:chExt cx="421200" cy="421200"/>
          </a:xfrm>
        </p:grpSpPr>
        <p:sp>
          <p:nvSpPr>
            <p:cNvPr id="416" name="Google Shape;416;p51"/>
            <p:cNvSpPr/>
            <p:nvPr/>
          </p:nvSpPr>
          <p:spPr>
            <a:xfrm>
              <a:off x="4580212" y="5107196"/>
              <a:ext cx="421200" cy="421200"/>
            </a:xfrm>
            <a:prstGeom prst="ellipse">
              <a:avLst/>
            </a:prstGeom>
            <a:solidFill>
              <a:srgbClr val="FFFF00"/>
            </a:solidFill>
            <a:ln cap="flat" cmpd="sng" w="25400">
              <a:solidFill>
                <a:srgbClr val="6B481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Check point - Free maps and location icons" id="417" name="Google Shape;417;p5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07939" y="5128216"/>
              <a:ext cx="365667" cy="3656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18" name="Google Shape;418;p51"/>
          <p:cNvSpPr txBox="1"/>
          <p:nvPr/>
        </p:nvSpPr>
        <p:spPr>
          <a:xfrm>
            <a:off x="551999" y="1565858"/>
            <a:ext cx="28191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CC electric center (or residual offset after coarse alignment if available) is </a:t>
            </a:r>
            <a:r>
              <a:rPr b="1" lang="en" sz="14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beyond tolerance for operation with full beam</a:t>
            </a:r>
            <a:r>
              <a:rPr b="1"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~1MV counterphase.</a:t>
            </a:r>
            <a:endParaRPr sz="1100"/>
          </a:p>
        </p:txBody>
      </p:sp>
      <p:sp>
        <p:nvSpPr>
          <p:cNvPr id="419" name="Google Shape;419;p51"/>
          <p:cNvSpPr/>
          <p:nvPr/>
        </p:nvSpPr>
        <p:spPr>
          <a:xfrm>
            <a:off x="6918163" y="4561586"/>
            <a:ext cx="2170200" cy="264300"/>
          </a:xfrm>
          <a:prstGeom prst="roundRect">
            <a:avLst>
              <a:gd fmla="val 16667" name="adj"/>
            </a:avLst>
          </a:prstGeom>
          <a:solidFill>
            <a:srgbClr val="00B05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RAMP UP, PHYSICS </a:t>
            </a:r>
            <a:endParaRPr sz="1100"/>
          </a:p>
        </p:txBody>
      </p:sp>
      <p:grpSp>
        <p:nvGrpSpPr>
          <p:cNvPr id="420" name="Google Shape;420;p51"/>
          <p:cNvGrpSpPr/>
          <p:nvPr/>
        </p:nvGrpSpPr>
        <p:grpSpPr>
          <a:xfrm>
            <a:off x="4225224" y="353101"/>
            <a:ext cx="4711700" cy="1063415"/>
            <a:chOff x="5633632" y="470801"/>
            <a:chExt cx="6282267" cy="1417887"/>
          </a:xfrm>
        </p:grpSpPr>
        <p:sp>
          <p:nvSpPr>
            <p:cNvPr id="421" name="Google Shape;421;p51"/>
            <p:cNvSpPr/>
            <p:nvPr/>
          </p:nvSpPr>
          <p:spPr>
            <a:xfrm>
              <a:off x="5633632" y="470801"/>
              <a:ext cx="2961000" cy="2691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Thread/Circulate Probe</a:t>
              </a:r>
              <a:endParaRPr sz="1100"/>
            </a:p>
          </p:txBody>
        </p:sp>
        <p:sp>
          <p:nvSpPr>
            <p:cNvPr id="422" name="Google Shape;422;p51"/>
            <p:cNvSpPr/>
            <p:nvPr/>
          </p:nvSpPr>
          <p:spPr>
            <a:xfrm>
              <a:off x="5633632" y="887766"/>
              <a:ext cx="2961000" cy="2742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Polarity Checks/ Optics Meas.</a:t>
              </a:r>
              <a:endParaRPr sz="1100"/>
            </a:p>
          </p:txBody>
        </p:sp>
        <p:sp>
          <p:nvSpPr>
            <p:cNvPr id="423" name="Google Shape;423;p51"/>
            <p:cNvSpPr/>
            <p:nvPr/>
          </p:nvSpPr>
          <p:spPr>
            <a:xfrm>
              <a:off x="5640438" y="1349141"/>
              <a:ext cx="2961000" cy="2691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Setup for INDIVs</a:t>
              </a:r>
              <a:endParaRPr sz="1100"/>
            </a:p>
          </p:txBody>
        </p:sp>
        <p:sp>
          <p:nvSpPr>
            <p:cNvPr id="424" name="Google Shape;424;p51"/>
            <p:cNvSpPr/>
            <p:nvPr/>
          </p:nvSpPr>
          <p:spPr>
            <a:xfrm>
              <a:off x="9453799" y="916964"/>
              <a:ext cx="2462100" cy="3993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Ramp &amp; Squeeze Setup</a:t>
              </a:r>
              <a:endParaRPr sz="1100"/>
            </a:p>
          </p:txBody>
        </p:sp>
        <p:sp>
          <p:nvSpPr>
            <p:cNvPr id="425" name="Google Shape;425;p51"/>
            <p:cNvSpPr/>
            <p:nvPr/>
          </p:nvSpPr>
          <p:spPr>
            <a:xfrm>
              <a:off x="9453799" y="1355888"/>
              <a:ext cx="2462100" cy="5328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Optics Meas./Corrections</a:t>
              </a:r>
              <a:endParaRPr sz="1100"/>
            </a:p>
          </p:txBody>
        </p:sp>
      </p:grpSp>
      <p:pic>
        <p:nvPicPr>
          <p:cNvPr descr="Check point - Free maps and location icons" id="426" name="Google Shape;426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9416" y="3935951"/>
            <a:ext cx="362607" cy="362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52"/>
          <p:cNvSpPr txBox="1"/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</a:pPr>
            <a:r>
              <a:rPr lang="en"/>
              <a:t>Strategy Proposal</a:t>
            </a:r>
            <a:endParaRPr/>
          </a:p>
        </p:txBody>
      </p:sp>
      <p:sp>
        <p:nvSpPr>
          <p:cNvPr id="433" name="Google Shape;433;p52"/>
          <p:cNvSpPr txBox="1"/>
          <p:nvPr>
            <p:ph idx="12" type="sldNum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4" name="Google Shape;434;p52"/>
          <p:cNvSpPr/>
          <p:nvPr/>
        </p:nvSpPr>
        <p:spPr>
          <a:xfrm>
            <a:off x="3876227" y="190270"/>
            <a:ext cx="2914800" cy="4615800"/>
          </a:xfrm>
          <a:prstGeom prst="roundRect">
            <a:avLst>
              <a:gd fmla="val 9027" name="adj"/>
            </a:avLst>
          </a:prstGeom>
          <a:solidFill>
            <a:srgbClr val="F103A2">
              <a:alpha val="7840"/>
            </a:srgbClr>
          </a:solidFill>
          <a:ln cap="flat" cmpd="sng" w="25400">
            <a:solidFill>
              <a:srgbClr val="6B48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52"/>
          <p:cNvSpPr/>
          <p:nvPr/>
        </p:nvSpPr>
        <p:spPr>
          <a:xfrm>
            <a:off x="6918163" y="190270"/>
            <a:ext cx="2170200" cy="4350900"/>
          </a:xfrm>
          <a:prstGeom prst="roundRect">
            <a:avLst>
              <a:gd fmla="val 11096" name="adj"/>
            </a:avLst>
          </a:prstGeom>
          <a:solidFill>
            <a:srgbClr val="00B0F0">
              <a:alpha val="10980"/>
            </a:srgbClr>
          </a:solidFill>
          <a:ln cap="flat" cmpd="sng" w="25400">
            <a:solidFill>
              <a:srgbClr val="6B48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52"/>
          <p:cNvSpPr/>
          <p:nvPr/>
        </p:nvSpPr>
        <p:spPr>
          <a:xfrm>
            <a:off x="4286575" y="2295692"/>
            <a:ext cx="895800" cy="15504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450 GeV Stable Beams</a:t>
            </a:r>
            <a:endParaRPr sz="1100"/>
          </a:p>
        </p:txBody>
      </p:sp>
      <p:sp>
        <p:nvSpPr>
          <p:cNvPr id="437" name="Google Shape;437;p52"/>
          <p:cNvSpPr/>
          <p:nvPr/>
        </p:nvSpPr>
        <p:spPr>
          <a:xfrm>
            <a:off x="5290290" y="2678518"/>
            <a:ext cx="1418400" cy="5967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TRAIN SETUP</a:t>
            </a:r>
            <a:endParaRPr sz="1100"/>
          </a:p>
        </p:txBody>
      </p:sp>
      <p:sp>
        <p:nvSpPr>
          <p:cNvPr id="438" name="Google Shape;438;p52"/>
          <p:cNvSpPr/>
          <p:nvPr/>
        </p:nvSpPr>
        <p:spPr>
          <a:xfrm>
            <a:off x="5299228" y="3364970"/>
            <a:ext cx="1409400" cy="4812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2857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 TRAINS</a:t>
            </a:r>
            <a:endParaRPr sz="1100"/>
          </a:p>
        </p:txBody>
      </p:sp>
      <p:sp>
        <p:nvSpPr>
          <p:cNvPr id="439" name="Google Shape;439;p52"/>
          <p:cNvSpPr/>
          <p:nvPr/>
        </p:nvSpPr>
        <p:spPr>
          <a:xfrm>
            <a:off x="5290291" y="2194323"/>
            <a:ext cx="3646800" cy="3663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3810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Collimation &amp; Aperture</a:t>
            </a:r>
            <a:endParaRPr sz="1100"/>
          </a:p>
        </p:txBody>
      </p:sp>
      <p:sp>
        <p:nvSpPr>
          <p:cNvPr id="440" name="Google Shape;440;p52"/>
          <p:cNvSpPr/>
          <p:nvPr/>
        </p:nvSpPr>
        <p:spPr>
          <a:xfrm>
            <a:off x="7090349" y="2639229"/>
            <a:ext cx="1846500" cy="6753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3810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Collisions and levelling setup</a:t>
            </a:r>
            <a:endParaRPr sz="1100"/>
          </a:p>
        </p:txBody>
      </p:sp>
      <p:sp>
        <p:nvSpPr>
          <p:cNvPr id="441" name="Google Shape;441;p52"/>
          <p:cNvSpPr/>
          <p:nvPr/>
        </p:nvSpPr>
        <p:spPr>
          <a:xfrm>
            <a:off x="7902844" y="3343099"/>
            <a:ext cx="1023600" cy="8580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Cycle Validation</a:t>
            </a:r>
            <a:endParaRPr sz="1100"/>
          </a:p>
        </p:txBody>
      </p:sp>
      <p:sp>
        <p:nvSpPr>
          <p:cNvPr id="442" name="Google Shape;442;p52"/>
          <p:cNvSpPr/>
          <p:nvPr/>
        </p:nvSpPr>
        <p:spPr>
          <a:xfrm rot="-5400000">
            <a:off x="2662448" y="2033174"/>
            <a:ext cx="2820000" cy="1740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 Setup : Probe + INDIVs</a:t>
            </a:r>
            <a:endParaRPr sz="1100"/>
          </a:p>
        </p:txBody>
      </p:sp>
      <p:sp>
        <p:nvSpPr>
          <p:cNvPr id="443" name="Google Shape;443;p52"/>
          <p:cNvSpPr/>
          <p:nvPr/>
        </p:nvSpPr>
        <p:spPr>
          <a:xfrm>
            <a:off x="4234829" y="1402921"/>
            <a:ext cx="2216400" cy="2100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5715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Remote Alignment - FRAS</a:t>
            </a:r>
            <a:endParaRPr sz="1100"/>
          </a:p>
        </p:txBody>
      </p:sp>
      <p:sp>
        <p:nvSpPr>
          <p:cNvPr id="444" name="Google Shape;444;p52"/>
          <p:cNvSpPr/>
          <p:nvPr/>
        </p:nvSpPr>
        <p:spPr>
          <a:xfrm>
            <a:off x="7836698" y="1479146"/>
            <a:ext cx="1100400" cy="6591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Squeeze Setup</a:t>
            </a:r>
            <a:endParaRPr sz="1100"/>
          </a:p>
        </p:txBody>
      </p:sp>
      <p:sp>
        <p:nvSpPr>
          <p:cNvPr id="445" name="Google Shape;445;p52"/>
          <p:cNvSpPr/>
          <p:nvPr/>
        </p:nvSpPr>
        <p:spPr>
          <a:xfrm>
            <a:off x="4230329" y="1751868"/>
            <a:ext cx="3545400" cy="3864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GOLDEN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“ORBIT”</a:t>
            </a:r>
            <a:endParaRPr sz="1100"/>
          </a:p>
        </p:txBody>
      </p:sp>
      <p:sp>
        <p:nvSpPr>
          <p:cNvPr id="446" name="Google Shape;446;p52"/>
          <p:cNvSpPr txBox="1"/>
          <p:nvPr/>
        </p:nvSpPr>
        <p:spPr>
          <a:xfrm>
            <a:off x="4302341" y="63060"/>
            <a:ext cx="2039100" cy="238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450 GeV</a:t>
            </a:r>
            <a:endParaRPr sz="1100"/>
          </a:p>
        </p:txBody>
      </p:sp>
      <p:sp>
        <p:nvSpPr>
          <p:cNvPr id="447" name="Google Shape;447;p52"/>
          <p:cNvSpPr txBox="1"/>
          <p:nvPr/>
        </p:nvSpPr>
        <p:spPr>
          <a:xfrm>
            <a:off x="7151863" y="67042"/>
            <a:ext cx="1723500" cy="238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6.8 TeV</a:t>
            </a:r>
            <a:endParaRPr sz="1100"/>
          </a:p>
        </p:txBody>
      </p:sp>
      <p:pic>
        <p:nvPicPr>
          <p:cNvPr descr="Check point - Free maps and location icons" id="448" name="Google Shape;448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2552" y="5310167"/>
            <a:ext cx="362607" cy="362607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52"/>
          <p:cNvSpPr/>
          <p:nvPr/>
        </p:nvSpPr>
        <p:spPr>
          <a:xfrm>
            <a:off x="7090348" y="3343099"/>
            <a:ext cx="746400" cy="5031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Tests</a:t>
            </a:r>
            <a:endParaRPr sz="1100"/>
          </a:p>
        </p:txBody>
      </p:sp>
      <p:sp>
        <p:nvSpPr>
          <p:cNvPr id="450" name="Google Shape;450;p52"/>
          <p:cNvSpPr txBox="1"/>
          <p:nvPr/>
        </p:nvSpPr>
        <p:spPr>
          <a:xfrm>
            <a:off x="551999" y="1565858"/>
            <a:ext cx="2819100" cy="26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CC electric center (or residual offset after coarse alignment if available) is </a:t>
            </a:r>
            <a:r>
              <a:rPr b="1" lang="en" sz="14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beyond tolerance for operation with full beam</a:t>
            </a:r>
            <a:r>
              <a:rPr b="1"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~1MV counterphase.</a:t>
            </a:r>
            <a:endParaRPr sz="1100"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IP shift is </a:t>
            </a:r>
            <a:r>
              <a:rPr b="1" lang="en" sz="14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beyond tolerance for a “commissioning year</a:t>
            </a: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 (~10% of yearly HL production at best) and </a:t>
            </a:r>
            <a:r>
              <a:rPr b="1" lang="en" sz="14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beyond IR correctors strength </a:t>
            </a: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compensate with a bump</a:t>
            </a:r>
            <a:endParaRPr sz="1100"/>
          </a:p>
        </p:txBody>
      </p:sp>
      <p:grpSp>
        <p:nvGrpSpPr>
          <p:cNvPr id="451" name="Google Shape;451;p52"/>
          <p:cNvGrpSpPr/>
          <p:nvPr/>
        </p:nvGrpSpPr>
        <p:grpSpPr>
          <a:xfrm>
            <a:off x="76047" y="1876607"/>
            <a:ext cx="315900" cy="315900"/>
            <a:chOff x="4580212" y="5107196"/>
            <a:chExt cx="421200" cy="421200"/>
          </a:xfrm>
        </p:grpSpPr>
        <p:sp>
          <p:nvSpPr>
            <p:cNvPr id="452" name="Google Shape;452;p52"/>
            <p:cNvSpPr/>
            <p:nvPr/>
          </p:nvSpPr>
          <p:spPr>
            <a:xfrm>
              <a:off x="4580212" y="5107196"/>
              <a:ext cx="421200" cy="421200"/>
            </a:xfrm>
            <a:prstGeom prst="ellipse">
              <a:avLst/>
            </a:prstGeom>
            <a:solidFill>
              <a:srgbClr val="FFFF00"/>
            </a:solidFill>
            <a:ln cap="flat" cmpd="sng" w="25400">
              <a:solidFill>
                <a:srgbClr val="6B481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Check point - Free maps and location icons" id="453" name="Google Shape;453;p5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07939" y="5128216"/>
              <a:ext cx="365667" cy="36566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54" name="Google Shape;454;p52"/>
          <p:cNvGrpSpPr/>
          <p:nvPr/>
        </p:nvGrpSpPr>
        <p:grpSpPr>
          <a:xfrm>
            <a:off x="76047" y="2923539"/>
            <a:ext cx="315900" cy="315900"/>
            <a:chOff x="4580212" y="5107196"/>
            <a:chExt cx="421200" cy="421200"/>
          </a:xfrm>
        </p:grpSpPr>
        <p:sp>
          <p:nvSpPr>
            <p:cNvPr id="455" name="Google Shape;455;p52"/>
            <p:cNvSpPr/>
            <p:nvPr/>
          </p:nvSpPr>
          <p:spPr>
            <a:xfrm>
              <a:off x="4580212" y="5107196"/>
              <a:ext cx="421200" cy="421200"/>
            </a:xfrm>
            <a:prstGeom prst="ellipse">
              <a:avLst/>
            </a:prstGeom>
            <a:solidFill>
              <a:srgbClr val="FF0000"/>
            </a:solidFill>
            <a:ln cap="flat" cmpd="sng" w="25400">
              <a:solidFill>
                <a:srgbClr val="6B481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Check point - Free maps and location icons" id="456" name="Google Shape;456;p5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07939" y="5128216"/>
              <a:ext cx="365667" cy="3656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7" name="Google Shape;457;p52"/>
          <p:cNvSpPr/>
          <p:nvPr/>
        </p:nvSpPr>
        <p:spPr>
          <a:xfrm>
            <a:off x="3985448" y="3953803"/>
            <a:ext cx="1087800" cy="2766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>
            <a:noFill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IR alignment</a:t>
            </a:r>
            <a:endParaRPr sz="1100"/>
          </a:p>
        </p:txBody>
      </p:sp>
      <p:sp>
        <p:nvSpPr>
          <p:cNvPr id="458" name="Google Shape;458;p52"/>
          <p:cNvSpPr/>
          <p:nvPr/>
        </p:nvSpPr>
        <p:spPr>
          <a:xfrm>
            <a:off x="3693404" y="1948223"/>
            <a:ext cx="792333" cy="2143442"/>
          </a:xfrm>
          <a:custGeom>
            <a:rect b="b" l="l" r="r" t="t"/>
            <a:pathLst>
              <a:path extrusionOk="0" h="2820318" w="683046">
                <a:moveTo>
                  <a:pt x="352540" y="2820318"/>
                </a:moveTo>
                <a:lnTo>
                  <a:pt x="0" y="2820318"/>
                </a:lnTo>
                <a:lnTo>
                  <a:pt x="0" y="0"/>
                </a:lnTo>
                <a:lnTo>
                  <a:pt x="683046" y="0"/>
                </a:lnTo>
              </a:path>
            </a:pathLst>
          </a:cu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52"/>
          <p:cNvSpPr/>
          <p:nvPr/>
        </p:nvSpPr>
        <p:spPr>
          <a:xfrm>
            <a:off x="6918163" y="4561586"/>
            <a:ext cx="2170200" cy="264300"/>
          </a:xfrm>
          <a:prstGeom prst="roundRect">
            <a:avLst>
              <a:gd fmla="val 16667" name="adj"/>
            </a:avLst>
          </a:prstGeom>
          <a:solidFill>
            <a:srgbClr val="00B05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RAMP UP, PHYSICS </a:t>
            </a:r>
            <a:endParaRPr sz="1100"/>
          </a:p>
        </p:txBody>
      </p:sp>
      <p:grpSp>
        <p:nvGrpSpPr>
          <p:cNvPr id="460" name="Google Shape;460;p52"/>
          <p:cNvGrpSpPr/>
          <p:nvPr/>
        </p:nvGrpSpPr>
        <p:grpSpPr>
          <a:xfrm>
            <a:off x="4225224" y="353101"/>
            <a:ext cx="4711700" cy="1063415"/>
            <a:chOff x="5633632" y="470801"/>
            <a:chExt cx="6282267" cy="1417887"/>
          </a:xfrm>
        </p:grpSpPr>
        <p:sp>
          <p:nvSpPr>
            <p:cNvPr id="461" name="Google Shape;461;p52"/>
            <p:cNvSpPr/>
            <p:nvPr/>
          </p:nvSpPr>
          <p:spPr>
            <a:xfrm>
              <a:off x="5633632" y="470801"/>
              <a:ext cx="2961000" cy="2691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Thread/Circulate Probe</a:t>
              </a:r>
              <a:endParaRPr sz="1100"/>
            </a:p>
          </p:txBody>
        </p:sp>
        <p:sp>
          <p:nvSpPr>
            <p:cNvPr id="462" name="Google Shape;462;p52"/>
            <p:cNvSpPr/>
            <p:nvPr/>
          </p:nvSpPr>
          <p:spPr>
            <a:xfrm>
              <a:off x="5633632" y="887766"/>
              <a:ext cx="2961000" cy="2742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Polarity Checks/ Optics Meas.</a:t>
              </a:r>
              <a:endParaRPr sz="1100"/>
            </a:p>
          </p:txBody>
        </p:sp>
        <p:sp>
          <p:nvSpPr>
            <p:cNvPr id="463" name="Google Shape;463;p52"/>
            <p:cNvSpPr/>
            <p:nvPr/>
          </p:nvSpPr>
          <p:spPr>
            <a:xfrm>
              <a:off x="5640438" y="1349141"/>
              <a:ext cx="2961000" cy="2691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Setup for INDIVs</a:t>
              </a:r>
              <a:endParaRPr sz="1100"/>
            </a:p>
          </p:txBody>
        </p:sp>
        <p:sp>
          <p:nvSpPr>
            <p:cNvPr id="464" name="Google Shape;464;p52"/>
            <p:cNvSpPr/>
            <p:nvPr/>
          </p:nvSpPr>
          <p:spPr>
            <a:xfrm>
              <a:off x="9453799" y="916964"/>
              <a:ext cx="2462100" cy="3993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Ramp &amp; Squeeze Setup</a:t>
              </a:r>
              <a:endParaRPr sz="1100"/>
            </a:p>
          </p:txBody>
        </p:sp>
        <p:sp>
          <p:nvSpPr>
            <p:cNvPr id="465" name="Google Shape;465;p52"/>
            <p:cNvSpPr/>
            <p:nvPr/>
          </p:nvSpPr>
          <p:spPr>
            <a:xfrm>
              <a:off x="9453799" y="1355888"/>
              <a:ext cx="2462100" cy="532800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38100">
              <a:solidFill>
                <a:srgbClr val="FF0000"/>
              </a:solidFill>
              <a:prstDash val="dash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Optics Meas./Corrections</a:t>
              </a:r>
              <a:endParaRPr sz="1100"/>
            </a:p>
          </p:txBody>
        </p:sp>
      </p:grpSp>
      <p:pic>
        <p:nvPicPr>
          <p:cNvPr descr="Check point - Free maps and location icons" id="466" name="Google Shape;466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9416" y="3935951"/>
            <a:ext cx="362607" cy="362607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52"/>
          <p:cNvSpPr txBox="1"/>
          <p:nvPr/>
        </p:nvSpPr>
        <p:spPr>
          <a:xfrm>
            <a:off x="36554" y="4395623"/>
            <a:ext cx="3775200" cy="253800"/>
          </a:xfrm>
          <a:prstGeom prst="rect">
            <a:avLst/>
          </a:prstGeom>
          <a:solidFill>
            <a:srgbClr val="FFCC8B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Both scenarios have a low likelihood of occurring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53"/>
          <p:cNvSpPr/>
          <p:nvPr/>
        </p:nvSpPr>
        <p:spPr>
          <a:xfrm>
            <a:off x="370425" y="932125"/>
            <a:ext cx="8000100" cy="636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53"/>
          <p:cNvSpPr/>
          <p:nvPr/>
        </p:nvSpPr>
        <p:spPr>
          <a:xfrm>
            <a:off x="370425" y="2723150"/>
            <a:ext cx="4213800" cy="8697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53"/>
          <p:cNvSpPr/>
          <p:nvPr/>
        </p:nvSpPr>
        <p:spPr>
          <a:xfrm>
            <a:off x="398650" y="1696325"/>
            <a:ext cx="8000100" cy="802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53"/>
          <p:cNvSpPr txBox="1"/>
          <p:nvPr>
            <p:ph idx="4294967295" type="title"/>
          </p:nvPr>
        </p:nvSpPr>
        <p:spPr>
          <a:xfrm>
            <a:off x="628650" y="129019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2400"/>
              <a:t>Beam commissioning: main steps in the 2nd year</a:t>
            </a:r>
            <a:endParaRPr sz="2400"/>
          </a:p>
        </p:txBody>
      </p:sp>
      <p:sp>
        <p:nvSpPr>
          <p:cNvPr id="476" name="Google Shape;476;p53"/>
          <p:cNvSpPr/>
          <p:nvPr/>
        </p:nvSpPr>
        <p:spPr>
          <a:xfrm>
            <a:off x="1048800" y="1904850"/>
            <a:ext cx="6963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Orbit</a:t>
            </a:r>
            <a:endParaRPr/>
          </a:p>
        </p:txBody>
      </p:sp>
      <p:sp>
        <p:nvSpPr>
          <p:cNvPr id="477" name="Google Shape;477;p53"/>
          <p:cNvSpPr/>
          <p:nvPr/>
        </p:nvSpPr>
        <p:spPr>
          <a:xfrm>
            <a:off x="3187988" y="1904850"/>
            <a:ext cx="7902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Optics,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Orbit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78" name="Google Shape;478;p53"/>
          <p:cNvSpPr/>
          <p:nvPr/>
        </p:nvSpPr>
        <p:spPr>
          <a:xfrm>
            <a:off x="5452000" y="1892200"/>
            <a:ext cx="11715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Loss maps&amp; aperture</a:t>
            </a:r>
            <a:endParaRPr/>
          </a:p>
        </p:txBody>
      </p:sp>
      <p:sp>
        <p:nvSpPr>
          <p:cNvPr id="479" name="Google Shape;479;p53"/>
          <p:cNvSpPr/>
          <p:nvPr/>
        </p:nvSpPr>
        <p:spPr>
          <a:xfrm>
            <a:off x="4390388" y="1895713"/>
            <a:ext cx="7902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Orbit</a:t>
            </a:r>
            <a:endParaRPr/>
          </a:p>
        </p:txBody>
      </p:sp>
      <p:sp>
        <p:nvSpPr>
          <p:cNvPr id="480" name="Google Shape;480;p53"/>
          <p:cNvSpPr/>
          <p:nvPr/>
        </p:nvSpPr>
        <p:spPr>
          <a:xfrm>
            <a:off x="571425" y="1047325"/>
            <a:ext cx="9636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Injection</a:t>
            </a:r>
            <a:endParaRPr/>
          </a:p>
        </p:txBody>
      </p:sp>
      <p:sp>
        <p:nvSpPr>
          <p:cNvPr id="481" name="Google Shape;481;p53"/>
          <p:cNvSpPr/>
          <p:nvPr/>
        </p:nvSpPr>
        <p:spPr>
          <a:xfrm>
            <a:off x="1648075" y="1047325"/>
            <a:ext cx="11715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Collimation</a:t>
            </a:r>
            <a:endParaRPr/>
          </a:p>
        </p:txBody>
      </p:sp>
      <p:sp>
        <p:nvSpPr>
          <p:cNvPr id="482" name="Google Shape;482;p53"/>
          <p:cNvSpPr/>
          <p:nvPr/>
        </p:nvSpPr>
        <p:spPr>
          <a:xfrm>
            <a:off x="3002925" y="1047325"/>
            <a:ext cx="4662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</a:t>
            </a:r>
            <a:endParaRPr/>
          </a:p>
        </p:txBody>
      </p:sp>
      <p:sp>
        <p:nvSpPr>
          <p:cNvPr id="483" name="Google Shape;483;p53"/>
          <p:cNvSpPr/>
          <p:nvPr/>
        </p:nvSpPr>
        <p:spPr>
          <a:xfrm>
            <a:off x="3580300" y="1047325"/>
            <a:ext cx="5931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RF-ADT</a:t>
            </a:r>
            <a:endParaRPr/>
          </a:p>
        </p:txBody>
      </p:sp>
      <p:sp>
        <p:nvSpPr>
          <p:cNvPr id="484" name="Google Shape;484;p53"/>
          <p:cNvSpPr/>
          <p:nvPr/>
        </p:nvSpPr>
        <p:spPr>
          <a:xfrm>
            <a:off x="4265075" y="1047325"/>
            <a:ext cx="7902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Dump</a:t>
            </a:r>
            <a:endParaRPr/>
          </a:p>
        </p:txBody>
      </p:sp>
      <p:cxnSp>
        <p:nvCxnSpPr>
          <p:cNvPr id="485" name="Google Shape;485;p53"/>
          <p:cNvCxnSpPr>
            <a:stCxn id="476" idx="3"/>
            <a:endCxn id="486" idx="1"/>
          </p:cNvCxnSpPr>
          <p:nvPr/>
        </p:nvCxnSpPr>
        <p:spPr>
          <a:xfrm>
            <a:off x="1745100" y="2107950"/>
            <a:ext cx="275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7" name="Google Shape;487;p53"/>
          <p:cNvCxnSpPr>
            <a:stCxn id="486" idx="3"/>
            <a:endCxn id="477" idx="1"/>
          </p:cNvCxnSpPr>
          <p:nvPr/>
        </p:nvCxnSpPr>
        <p:spPr>
          <a:xfrm>
            <a:off x="2984300" y="2107950"/>
            <a:ext cx="203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8" name="Google Shape;488;p53"/>
          <p:cNvCxnSpPr>
            <a:stCxn id="477" idx="3"/>
            <a:endCxn id="479" idx="1"/>
          </p:cNvCxnSpPr>
          <p:nvPr/>
        </p:nvCxnSpPr>
        <p:spPr>
          <a:xfrm flipH="1" rot="10800000">
            <a:off x="3978188" y="2098950"/>
            <a:ext cx="412200" cy="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9" name="Google Shape;489;p53"/>
          <p:cNvCxnSpPr>
            <a:stCxn id="479" idx="3"/>
            <a:endCxn id="478" idx="1"/>
          </p:cNvCxnSpPr>
          <p:nvPr/>
        </p:nvCxnSpPr>
        <p:spPr>
          <a:xfrm flipH="1" rot="10800000">
            <a:off x="5180588" y="2095213"/>
            <a:ext cx="2715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0" name="Google Shape;490;p53"/>
          <p:cNvSpPr/>
          <p:nvPr/>
        </p:nvSpPr>
        <p:spPr>
          <a:xfrm>
            <a:off x="1323625" y="2889575"/>
            <a:ext cx="9192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Levelling step</a:t>
            </a:r>
            <a:endParaRPr/>
          </a:p>
        </p:txBody>
      </p:sp>
      <p:sp>
        <p:nvSpPr>
          <p:cNvPr id="491" name="Google Shape;491;p53"/>
          <p:cNvSpPr/>
          <p:nvPr/>
        </p:nvSpPr>
        <p:spPr>
          <a:xfrm>
            <a:off x="4916500" y="3057325"/>
            <a:ext cx="1061100" cy="54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2.3·</a:t>
            </a:r>
            <a:r>
              <a:rPr lang="en">
                <a:solidFill>
                  <a:schemeClr val="dk1"/>
                </a:solidFill>
              </a:rPr>
              <a:t>10</a:t>
            </a:r>
            <a:r>
              <a:rPr baseline="30000" lang="en">
                <a:solidFill>
                  <a:schemeClr val="dk1"/>
                </a:solidFill>
              </a:rPr>
              <a:t>11 </a:t>
            </a:r>
            <a:r>
              <a:rPr lang="en"/>
              <a:t>pbb</a:t>
            </a:r>
            <a:endParaRPr/>
          </a:p>
        </p:txBody>
      </p:sp>
      <p:sp>
        <p:nvSpPr>
          <p:cNvPr id="492" name="Google Shape;492;p53"/>
          <p:cNvSpPr/>
          <p:nvPr/>
        </p:nvSpPr>
        <p:spPr>
          <a:xfrm>
            <a:off x="2475425" y="2889563"/>
            <a:ext cx="9966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CC crabbing</a:t>
            </a:r>
            <a:endParaRPr/>
          </a:p>
        </p:txBody>
      </p:sp>
      <p:cxnSp>
        <p:nvCxnSpPr>
          <p:cNvPr id="493" name="Google Shape;493;p53"/>
          <p:cNvCxnSpPr>
            <a:stCxn id="494" idx="3"/>
            <a:endCxn id="490" idx="1"/>
          </p:cNvCxnSpPr>
          <p:nvPr/>
        </p:nvCxnSpPr>
        <p:spPr>
          <a:xfrm flipH="1">
            <a:off x="1323562" y="2095288"/>
            <a:ext cx="6377100" cy="997500"/>
          </a:xfrm>
          <a:prstGeom prst="bentConnector5">
            <a:avLst>
              <a:gd fmla="val -3734" name="adj1"/>
              <a:gd fmla="val 49994" name="adj2"/>
              <a:gd fmla="val 103733" name="adj3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5" name="Google Shape;495;p53"/>
          <p:cNvCxnSpPr>
            <a:stCxn id="490" idx="3"/>
            <a:endCxn id="492" idx="1"/>
          </p:cNvCxnSpPr>
          <p:nvPr/>
        </p:nvCxnSpPr>
        <p:spPr>
          <a:xfrm>
            <a:off x="2242825" y="3092675"/>
            <a:ext cx="232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6" name="Google Shape;496;p53"/>
          <p:cNvSpPr/>
          <p:nvPr/>
        </p:nvSpPr>
        <p:spPr>
          <a:xfrm>
            <a:off x="7495375" y="3819775"/>
            <a:ext cx="9966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Physics</a:t>
            </a:r>
            <a:endParaRPr/>
          </a:p>
        </p:txBody>
      </p:sp>
      <p:sp>
        <p:nvSpPr>
          <p:cNvPr id="497" name="Google Shape;497;p53"/>
          <p:cNvSpPr txBox="1"/>
          <p:nvPr/>
        </p:nvSpPr>
        <p:spPr>
          <a:xfrm>
            <a:off x="463725" y="1836225"/>
            <a:ext cx="593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450 GeV</a:t>
            </a:r>
            <a:endParaRPr/>
          </a:p>
        </p:txBody>
      </p:sp>
      <p:sp>
        <p:nvSpPr>
          <p:cNvPr id="498" name="Google Shape;498;p53"/>
          <p:cNvSpPr txBox="1"/>
          <p:nvPr/>
        </p:nvSpPr>
        <p:spPr>
          <a:xfrm>
            <a:off x="442700" y="2688725"/>
            <a:ext cx="96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 to 7 TeV</a:t>
            </a:r>
            <a:endParaRPr/>
          </a:p>
        </p:txBody>
      </p:sp>
      <p:sp>
        <p:nvSpPr>
          <p:cNvPr id="499" name="Google Shape;499;p53"/>
          <p:cNvSpPr txBox="1"/>
          <p:nvPr/>
        </p:nvSpPr>
        <p:spPr>
          <a:xfrm>
            <a:off x="6477425" y="961400"/>
            <a:ext cx="1750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parallel and interleaved </a:t>
            </a:r>
            <a:endParaRPr/>
          </a:p>
        </p:txBody>
      </p:sp>
      <p:sp>
        <p:nvSpPr>
          <p:cNvPr id="500" name="Google Shape;500;p53"/>
          <p:cNvSpPr/>
          <p:nvPr/>
        </p:nvSpPr>
        <p:spPr>
          <a:xfrm>
            <a:off x="6296850" y="3070825"/>
            <a:ext cx="1061100" cy="522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2748 bunches</a:t>
            </a:r>
            <a:endParaRPr/>
          </a:p>
        </p:txBody>
      </p:sp>
      <p:cxnSp>
        <p:nvCxnSpPr>
          <p:cNvPr id="501" name="Google Shape;501;p53"/>
          <p:cNvCxnSpPr>
            <a:stCxn id="491" idx="3"/>
            <a:endCxn id="500" idx="1"/>
          </p:cNvCxnSpPr>
          <p:nvPr/>
        </p:nvCxnSpPr>
        <p:spPr>
          <a:xfrm>
            <a:off x="5977600" y="3327925"/>
            <a:ext cx="319200" cy="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2" name="Google Shape;502;p53"/>
          <p:cNvSpPr txBox="1"/>
          <p:nvPr/>
        </p:nvSpPr>
        <p:spPr>
          <a:xfrm>
            <a:off x="3704625" y="3205400"/>
            <a:ext cx="86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40</a:t>
            </a:r>
            <a:endParaRPr/>
          </a:p>
        </p:txBody>
      </p:sp>
      <p:sp>
        <p:nvSpPr>
          <p:cNvPr id="503" name="Google Shape;503;p53"/>
          <p:cNvSpPr/>
          <p:nvPr/>
        </p:nvSpPr>
        <p:spPr>
          <a:xfrm>
            <a:off x="5180600" y="1066100"/>
            <a:ext cx="11715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Experiments</a:t>
            </a:r>
            <a:endParaRPr/>
          </a:p>
        </p:txBody>
      </p:sp>
      <p:sp>
        <p:nvSpPr>
          <p:cNvPr id="504" name="Google Shape;504;p53"/>
          <p:cNvSpPr txBox="1"/>
          <p:nvPr/>
        </p:nvSpPr>
        <p:spPr>
          <a:xfrm>
            <a:off x="4965247" y="2651525"/>
            <a:ext cx="264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Intensity ramp-up</a:t>
            </a:r>
            <a:endParaRPr/>
          </a:p>
        </p:txBody>
      </p:sp>
      <p:sp>
        <p:nvSpPr>
          <p:cNvPr id="486" name="Google Shape;486;p53"/>
          <p:cNvSpPr/>
          <p:nvPr/>
        </p:nvSpPr>
        <p:spPr>
          <a:xfrm>
            <a:off x="2020700" y="1904850"/>
            <a:ext cx="963600" cy="406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FRAS alignment</a:t>
            </a:r>
            <a:endParaRPr/>
          </a:p>
        </p:txBody>
      </p:sp>
      <p:sp>
        <p:nvSpPr>
          <p:cNvPr id="505" name="Google Shape;505;p53"/>
          <p:cNvSpPr txBox="1"/>
          <p:nvPr/>
        </p:nvSpPr>
        <p:spPr>
          <a:xfrm>
            <a:off x="5720375" y="3903925"/>
            <a:ext cx="93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55</a:t>
            </a:r>
            <a:endParaRPr/>
          </a:p>
        </p:txBody>
      </p:sp>
      <p:sp>
        <p:nvSpPr>
          <p:cNvPr id="506" name="Google Shape;506;p53"/>
          <p:cNvSpPr txBox="1"/>
          <p:nvPr/>
        </p:nvSpPr>
        <p:spPr>
          <a:xfrm>
            <a:off x="7213000" y="4270400"/>
            <a:ext cx="143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 to 129 days</a:t>
            </a:r>
            <a:endParaRPr/>
          </a:p>
        </p:txBody>
      </p:sp>
      <p:sp>
        <p:nvSpPr>
          <p:cNvPr id="507" name="Google Shape;507;p53"/>
          <p:cNvSpPr/>
          <p:nvPr/>
        </p:nvSpPr>
        <p:spPr>
          <a:xfrm>
            <a:off x="3747813" y="2889563"/>
            <a:ext cx="6963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MP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valid.</a:t>
            </a:r>
            <a:endParaRPr/>
          </a:p>
        </p:txBody>
      </p:sp>
      <p:cxnSp>
        <p:nvCxnSpPr>
          <p:cNvPr id="508" name="Google Shape;508;p53"/>
          <p:cNvCxnSpPr>
            <a:stCxn id="507" idx="3"/>
            <a:endCxn id="491" idx="1"/>
          </p:cNvCxnSpPr>
          <p:nvPr/>
        </p:nvCxnSpPr>
        <p:spPr>
          <a:xfrm>
            <a:off x="4444113" y="3092663"/>
            <a:ext cx="472500" cy="235200"/>
          </a:xfrm>
          <a:prstGeom prst="bentConnector3">
            <a:avLst>
              <a:gd fmla="val 49988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9" name="Google Shape;509;p53"/>
          <p:cNvCxnSpPr>
            <a:stCxn id="492" idx="3"/>
            <a:endCxn id="507" idx="1"/>
          </p:cNvCxnSpPr>
          <p:nvPr/>
        </p:nvCxnSpPr>
        <p:spPr>
          <a:xfrm>
            <a:off x="3472025" y="3092663"/>
            <a:ext cx="275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0" name="Google Shape;510;p53"/>
          <p:cNvCxnSpPr>
            <a:stCxn id="500" idx="3"/>
            <a:endCxn id="496" idx="0"/>
          </p:cNvCxnSpPr>
          <p:nvPr/>
        </p:nvCxnSpPr>
        <p:spPr>
          <a:xfrm>
            <a:off x="7357950" y="3331825"/>
            <a:ext cx="635700" cy="488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1" name="Google Shape;511;p53"/>
          <p:cNvSpPr/>
          <p:nvPr/>
        </p:nvSpPr>
        <p:spPr>
          <a:xfrm>
            <a:off x="4859125" y="2751575"/>
            <a:ext cx="2583900" cy="1068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53"/>
          <p:cNvSpPr txBox="1"/>
          <p:nvPr/>
        </p:nvSpPr>
        <p:spPr>
          <a:xfrm>
            <a:off x="476350" y="4027225"/>
            <a:ext cx="277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53"/>
          <p:cNvSpPr txBox="1"/>
          <p:nvPr/>
        </p:nvSpPr>
        <p:spPr>
          <a:xfrm>
            <a:off x="176350" y="3947150"/>
            <a:ext cx="47889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Commissioning for the second and following years would be shorter, with an optional re-alignment step if the alignment foreseen during the YETS requires fine-tuning.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53"/>
          <p:cNvSpPr/>
          <p:nvPr/>
        </p:nvSpPr>
        <p:spPr>
          <a:xfrm>
            <a:off x="7004363" y="1892188"/>
            <a:ext cx="696300" cy="406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MP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valid.</a:t>
            </a:r>
            <a:endParaRPr/>
          </a:p>
        </p:txBody>
      </p:sp>
      <p:cxnSp>
        <p:nvCxnSpPr>
          <p:cNvPr id="514" name="Google Shape;514;p53"/>
          <p:cNvCxnSpPr>
            <a:stCxn id="478" idx="3"/>
            <a:endCxn id="494" idx="1"/>
          </p:cNvCxnSpPr>
          <p:nvPr/>
        </p:nvCxnSpPr>
        <p:spPr>
          <a:xfrm>
            <a:off x="6623500" y="2095300"/>
            <a:ext cx="381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5" name="Google Shape;515;p53"/>
          <p:cNvCxnSpPr/>
          <p:nvPr/>
        </p:nvCxnSpPr>
        <p:spPr>
          <a:xfrm>
            <a:off x="5268500" y="1575275"/>
            <a:ext cx="41400" cy="51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6" name="Google Shape;516;p53"/>
          <p:cNvSpPr txBox="1"/>
          <p:nvPr/>
        </p:nvSpPr>
        <p:spPr>
          <a:xfrm>
            <a:off x="8686800" y="4767120"/>
            <a:ext cx="359700" cy="269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2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LS3 Master schedule</a:t>
            </a:r>
            <a:endParaRPr/>
          </a:p>
        </p:txBody>
      </p:sp>
      <p:pic>
        <p:nvPicPr>
          <p:cNvPr id="149" name="Google Shape;14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476361" cy="3820974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36"/>
          <p:cNvSpPr txBox="1"/>
          <p:nvPr/>
        </p:nvSpPr>
        <p:spPr>
          <a:xfrm>
            <a:off x="458625" y="4625500"/>
            <a:ext cx="383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https://edms.cern.ch/ui/file/3222266/0.1/LS3_Master-0-1.png</a:t>
            </a:r>
            <a:endParaRPr sz="1000"/>
          </a:p>
        </p:txBody>
      </p:sp>
      <p:sp>
        <p:nvSpPr>
          <p:cNvPr id="151" name="Google Shape;151;p36"/>
          <p:cNvSpPr txBox="1"/>
          <p:nvPr/>
        </p:nvSpPr>
        <p:spPr>
          <a:xfrm>
            <a:off x="237700" y="3787900"/>
            <a:ext cx="4917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2030 year is a short year. This has implication on the </a:t>
            </a:r>
            <a:r>
              <a:rPr lang="en" sz="1800">
                <a:solidFill>
                  <a:schemeClr val="dk2"/>
                </a:solidFill>
              </a:rPr>
              <a:t>commissioning</a:t>
            </a:r>
            <a:r>
              <a:rPr lang="en" sz="1800">
                <a:solidFill>
                  <a:schemeClr val="dk2"/>
                </a:solidFill>
              </a:rPr>
              <a:t> strategy.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2" name="Google Shape;152;p36"/>
          <p:cNvSpPr/>
          <p:nvPr/>
        </p:nvSpPr>
        <p:spPr>
          <a:xfrm>
            <a:off x="7819275" y="2275300"/>
            <a:ext cx="1100700" cy="9771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54"/>
          <p:cNvSpPr txBox="1"/>
          <p:nvPr/>
        </p:nvSpPr>
        <p:spPr>
          <a:xfrm>
            <a:off x="8686800" y="4767120"/>
            <a:ext cx="359700" cy="269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2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2" name="Google Shape;522;p54"/>
          <p:cNvSpPr txBox="1"/>
          <p:nvPr>
            <p:ph idx="4294967295" type="title"/>
          </p:nvPr>
        </p:nvSpPr>
        <p:spPr>
          <a:xfrm>
            <a:off x="623400" y="490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Questions for discussion</a:t>
            </a:r>
            <a:endParaRPr/>
          </a:p>
        </p:txBody>
      </p:sp>
      <p:sp>
        <p:nvSpPr>
          <p:cNvPr id="523" name="Google Shape;523;p54"/>
          <p:cNvSpPr txBox="1"/>
          <p:nvPr/>
        </p:nvSpPr>
        <p:spPr>
          <a:xfrm>
            <a:off x="648950" y="1063025"/>
            <a:ext cx="7599600" cy="38790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arenR"/>
            </a:pPr>
            <a:r>
              <a:rPr lang="en" sz="1600">
                <a:solidFill>
                  <a:schemeClr val="dk2"/>
                </a:solidFill>
              </a:rPr>
              <a:t>Is the target of PU=170 in Run 5 OK for the detectors? (this is to ensure the 3000fb-1 goal)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arenR"/>
            </a:pPr>
            <a:r>
              <a:rPr lang="en" sz="1600">
                <a:solidFill>
                  <a:schemeClr val="dk2"/>
                </a:solidFill>
              </a:rPr>
              <a:t>If yes, would detectors prefer to have a gradual PU ramp-up already in Run 4 up to 170? 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arenR"/>
            </a:pPr>
            <a:r>
              <a:rPr lang="en" sz="1600">
                <a:solidFill>
                  <a:schemeClr val="dk2"/>
                </a:solidFill>
              </a:rPr>
              <a:t>Concerning commissioning, what is the request of the detectors concerning PU ramp-up in the first year(s) of Run 4? (Wished steps in PU with integrated fb-1) 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arenR"/>
            </a:pPr>
            <a:r>
              <a:rPr lang="en" sz="1600">
                <a:solidFill>
                  <a:schemeClr val="dk2"/>
                </a:solidFill>
              </a:rPr>
              <a:t>Do 8b4e or hybrid schemes pose limitations for the detectors in the HL era? 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arenR"/>
            </a:pPr>
            <a:r>
              <a:rPr lang="en" sz="1600">
                <a:solidFill>
                  <a:schemeClr val="dk2"/>
                </a:solidFill>
              </a:rPr>
              <a:t>Baseline crossing scheme is H-V in IP1-5, respectively, and HL-LHC is compatible with V-H, initially conceived for energy deposition mitigations. Currently we are considering as an option V-H for improved performance with flat optics. What is the feedback or preference from the detectors?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arenR"/>
            </a:pPr>
            <a:r>
              <a:rPr lang="en" sz="1600">
                <a:solidFill>
                  <a:schemeClr val="dk2"/>
                </a:solidFill>
              </a:rPr>
              <a:t>Emittance and bunch intensity of witness bunches are respectively a factor 2 larger and a factor 2 lower than nominal bunches. Is this OK for background? Is there any more margin?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55"/>
          <p:cNvSpPr txBox="1"/>
          <p:nvPr>
            <p:ph idx="4294967295" type="title"/>
          </p:nvPr>
        </p:nvSpPr>
        <p:spPr>
          <a:xfrm>
            <a:off x="628650" y="20746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2400"/>
              <a:t>Back-up</a:t>
            </a:r>
            <a:endParaRPr sz="2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56"/>
          <p:cNvSpPr/>
          <p:nvPr/>
        </p:nvSpPr>
        <p:spPr>
          <a:xfrm rot="10800000">
            <a:off x="4603950" y="2853139"/>
            <a:ext cx="4503145" cy="1942892"/>
          </a:xfrm>
          <a:custGeom>
            <a:rect b="b" l="l" r="r" t="t"/>
            <a:pathLst>
              <a:path extrusionOk="0" h="2812985" w="6096000">
                <a:moveTo>
                  <a:pt x="468840" y="0"/>
                </a:moveTo>
                <a:lnTo>
                  <a:pt x="5627160" y="0"/>
                </a:lnTo>
                <a:cubicBezTo>
                  <a:pt x="5886093" y="0"/>
                  <a:pt x="6096000" y="209907"/>
                  <a:pt x="6096000" y="468840"/>
                </a:cubicBezTo>
                <a:lnTo>
                  <a:pt x="6096000" y="1916528"/>
                </a:lnTo>
                <a:lnTo>
                  <a:pt x="4933304" y="1916528"/>
                </a:lnTo>
                <a:cubicBezTo>
                  <a:pt x="4764757" y="1916528"/>
                  <a:pt x="4628122" y="2053163"/>
                  <a:pt x="4628122" y="2221710"/>
                </a:cubicBezTo>
                <a:lnTo>
                  <a:pt x="4628122" y="2812985"/>
                </a:lnTo>
                <a:lnTo>
                  <a:pt x="468840" y="2812985"/>
                </a:lnTo>
                <a:cubicBezTo>
                  <a:pt x="209907" y="2812985"/>
                  <a:pt x="0" y="2603078"/>
                  <a:pt x="0" y="2344145"/>
                </a:cubicBezTo>
                <a:lnTo>
                  <a:pt x="0" y="468840"/>
                </a:lnTo>
                <a:cubicBezTo>
                  <a:pt x="0" y="209907"/>
                  <a:pt x="209907" y="0"/>
                  <a:pt x="468840" y="0"/>
                </a:cubicBezTo>
                <a:close/>
              </a:path>
            </a:pathLst>
          </a:custGeom>
          <a:solidFill>
            <a:srgbClr val="D3DDE7"/>
          </a:solidFill>
          <a:ln cap="flat" cmpd="sng" w="19050">
            <a:solidFill>
              <a:srgbClr val="9F59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56"/>
          <p:cNvSpPr txBox="1"/>
          <p:nvPr>
            <p:ph type="title"/>
          </p:nvPr>
        </p:nvSpPr>
        <p:spPr>
          <a:xfrm>
            <a:off x="0" y="0"/>
            <a:ext cx="3114675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</a:pPr>
            <a:r>
              <a:rPr lang="en"/>
              <a:t>Considerations</a:t>
            </a:r>
            <a:endParaRPr/>
          </a:p>
        </p:txBody>
      </p:sp>
      <p:sp>
        <p:nvSpPr>
          <p:cNvPr id="535" name="Google Shape;535;p56"/>
          <p:cNvSpPr txBox="1"/>
          <p:nvPr>
            <p:ph idx="12" type="sldNum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6" name="Google Shape;536;p56"/>
          <p:cNvSpPr/>
          <p:nvPr/>
        </p:nvSpPr>
        <p:spPr>
          <a:xfrm>
            <a:off x="43313" y="603145"/>
            <a:ext cx="4503145" cy="2183369"/>
          </a:xfrm>
          <a:custGeom>
            <a:rect b="b" l="l" r="r" t="t"/>
            <a:pathLst>
              <a:path extrusionOk="0" h="2812985" w="6096000">
                <a:moveTo>
                  <a:pt x="468840" y="0"/>
                </a:moveTo>
                <a:lnTo>
                  <a:pt x="5627160" y="0"/>
                </a:lnTo>
                <a:cubicBezTo>
                  <a:pt x="5886093" y="0"/>
                  <a:pt x="6096000" y="209907"/>
                  <a:pt x="6096000" y="468840"/>
                </a:cubicBezTo>
                <a:lnTo>
                  <a:pt x="6096000" y="1916528"/>
                </a:lnTo>
                <a:lnTo>
                  <a:pt x="4933304" y="1916528"/>
                </a:lnTo>
                <a:cubicBezTo>
                  <a:pt x="4764757" y="1916528"/>
                  <a:pt x="4628122" y="2053163"/>
                  <a:pt x="4628122" y="2221710"/>
                </a:cubicBezTo>
                <a:lnTo>
                  <a:pt x="4628122" y="2812985"/>
                </a:lnTo>
                <a:lnTo>
                  <a:pt x="468840" y="2812985"/>
                </a:lnTo>
                <a:cubicBezTo>
                  <a:pt x="209907" y="2812985"/>
                  <a:pt x="0" y="2603078"/>
                  <a:pt x="0" y="2344145"/>
                </a:cubicBezTo>
                <a:lnTo>
                  <a:pt x="0" y="468840"/>
                </a:lnTo>
                <a:cubicBezTo>
                  <a:pt x="0" y="209907"/>
                  <a:pt x="209907" y="0"/>
                  <a:pt x="468840" y="0"/>
                </a:cubicBezTo>
                <a:close/>
              </a:path>
            </a:pathLst>
          </a:custGeom>
          <a:solidFill>
            <a:srgbClr val="D3DDE7"/>
          </a:solidFill>
          <a:ln cap="flat" cmpd="sng" w="19050">
            <a:solidFill>
              <a:srgbClr val="9F59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56"/>
          <p:cNvSpPr/>
          <p:nvPr/>
        </p:nvSpPr>
        <p:spPr>
          <a:xfrm flipH="1" rot="10800000">
            <a:off x="50531" y="2840615"/>
            <a:ext cx="4503145" cy="1956225"/>
          </a:xfrm>
          <a:custGeom>
            <a:rect b="b" l="l" r="r" t="t"/>
            <a:pathLst>
              <a:path extrusionOk="0" h="2812985" w="6096000">
                <a:moveTo>
                  <a:pt x="468840" y="0"/>
                </a:moveTo>
                <a:lnTo>
                  <a:pt x="5627160" y="0"/>
                </a:lnTo>
                <a:cubicBezTo>
                  <a:pt x="5886093" y="0"/>
                  <a:pt x="6096000" y="209907"/>
                  <a:pt x="6096000" y="468840"/>
                </a:cubicBezTo>
                <a:lnTo>
                  <a:pt x="6096000" y="1916528"/>
                </a:lnTo>
                <a:lnTo>
                  <a:pt x="4933304" y="1916528"/>
                </a:lnTo>
                <a:cubicBezTo>
                  <a:pt x="4764757" y="1916528"/>
                  <a:pt x="4628122" y="2053163"/>
                  <a:pt x="4628122" y="2221710"/>
                </a:cubicBezTo>
                <a:lnTo>
                  <a:pt x="4628122" y="2812985"/>
                </a:lnTo>
                <a:lnTo>
                  <a:pt x="468840" y="2812985"/>
                </a:lnTo>
                <a:cubicBezTo>
                  <a:pt x="209907" y="2812985"/>
                  <a:pt x="0" y="2603078"/>
                  <a:pt x="0" y="2344145"/>
                </a:cubicBezTo>
                <a:lnTo>
                  <a:pt x="0" y="468840"/>
                </a:lnTo>
                <a:cubicBezTo>
                  <a:pt x="0" y="209907"/>
                  <a:pt x="209907" y="0"/>
                  <a:pt x="468840" y="0"/>
                </a:cubicBezTo>
                <a:close/>
              </a:path>
            </a:pathLst>
          </a:custGeom>
          <a:solidFill>
            <a:srgbClr val="FAFCFD"/>
          </a:solidFill>
          <a:ln cap="flat" cmpd="sng" w="19050">
            <a:solidFill>
              <a:srgbClr val="9F59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56"/>
          <p:cNvSpPr/>
          <p:nvPr/>
        </p:nvSpPr>
        <p:spPr>
          <a:xfrm>
            <a:off x="3725681" y="2231438"/>
            <a:ext cx="1692636" cy="105571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Short year, dominated by commissioning, (no Ion Run)</a:t>
            </a:r>
            <a:endParaRPr sz="1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9" name="Google Shape;539;p56"/>
          <p:cNvSpPr txBox="1"/>
          <p:nvPr/>
        </p:nvSpPr>
        <p:spPr>
          <a:xfrm>
            <a:off x="141649" y="2870759"/>
            <a:ext cx="4219844" cy="215443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15900" lvl="0" marL="215900" marR="0" rtl="0" algn="just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magnetic elements </a:t>
            </a:r>
            <a:r>
              <a:rPr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invalidates</a:t>
            </a:r>
            <a:endParaRPr sz="1100"/>
          </a:p>
          <a:p>
            <a:pPr indent="0" lvl="0" marL="0" marR="0" rtl="0" algn="just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MP </a:t>
            </a: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setup</a:t>
            </a:r>
            <a:endParaRPr sz="1100"/>
          </a:p>
          <a:p>
            <a:pPr indent="-215900" lvl="0" marL="215900" marR="0" rtl="0" algn="just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</a:t>
            </a:r>
            <a:r>
              <a:rPr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non-magnetic elements </a:t>
            </a: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(i.e. CC CM) entails Aperture/Optics </a:t>
            </a:r>
            <a:r>
              <a:rPr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Checks</a:t>
            </a:r>
            <a:endParaRPr sz="1100"/>
          </a:p>
          <a:p>
            <a:pPr indent="-215900" lvl="0" marL="215900" marR="0" rtl="0" algn="just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all elements can be remote aligned (i.e. to shift collision point in detectors)</a:t>
            </a:r>
            <a:endParaRPr sz="1100"/>
          </a:p>
          <a:p>
            <a:pPr indent="-215900" lvl="0" marL="215900" marR="0" rtl="0" algn="just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First usage foreseen in TS to gain experience</a:t>
            </a:r>
            <a:endParaRPr sz="1100"/>
          </a:p>
          <a:p>
            <a:pPr indent="-139700" lvl="0" marL="215900" marR="0" rtl="0" algn="just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r>
              <a:t/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0" name="Google Shape;540;p56"/>
          <p:cNvSpPr txBox="1"/>
          <p:nvPr/>
        </p:nvSpPr>
        <p:spPr>
          <a:xfrm>
            <a:off x="5788336" y="2840615"/>
            <a:ext cx="3364391" cy="253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 Orbit</a:t>
            </a:r>
            <a:endParaRPr sz="1100"/>
          </a:p>
        </p:txBody>
      </p:sp>
      <p:sp>
        <p:nvSpPr>
          <p:cNvPr id="541" name="Google Shape;541;p56"/>
          <p:cNvSpPr/>
          <p:nvPr/>
        </p:nvSpPr>
        <p:spPr>
          <a:xfrm flipH="1">
            <a:off x="4597541" y="606726"/>
            <a:ext cx="4503145" cy="2183369"/>
          </a:xfrm>
          <a:custGeom>
            <a:rect b="b" l="l" r="r" t="t"/>
            <a:pathLst>
              <a:path extrusionOk="0" h="2812985" w="6096000">
                <a:moveTo>
                  <a:pt x="468840" y="0"/>
                </a:moveTo>
                <a:lnTo>
                  <a:pt x="5627160" y="0"/>
                </a:lnTo>
                <a:cubicBezTo>
                  <a:pt x="5886093" y="0"/>
                  <a:pt x="6096000" y="209907"/>
                  <a:pt x="6096000" y="468840"/>
                </a:cubicBezTo>
                <a:lnTo>
                  <a:pt x="6096000" y="1916528"/>
                </a:lnTo>
                <a:lnTo>
                  <a:pt x="4933304" y="1916528"/>
                </a:lnTo>
                <a:cubicBezTo>
                  <a:pt x="4764757" y="1916528"/>
                  <a:pt x="4628122" y="2053163"/>
                  <a:pt x="4628122" y="2221710"/>
                </a:cubicBezTo>
                <a:lnTo>
                  <a:pt x="4628122" y="2812985"/>
                </a:lnTo>
                <a:lnTo>
                  <a:pt x="468840" y="2812985"/>
                </a:lnTo>
                <a:cubicBezTo>
                  <a:pt x="209907" y="2812985"/>
                  <a:pt x="0" y="2603078"/>
                  <a:pt x="0" y="2344145"/>
                </a:cubicBezTo>
                <a:lnTo>
                  <a:pt x="0" y="468840"/>
                </a:lnTo>
                <a:cubicBezTo>
                  <a:pt x="0" y="209907"/>
                  <a:pt x="209907" y="0"/>
                  <a:pt x="468840" y="0"/>
                </a:cubicBezTo>
                <a:close/>
              </a:path>
            </a:pathLst>
          </a:custGeom>
          <a:solidFill>
            <a:srgbClr val="FAFCFD"/>
          </a:solidFill>
          <a:ln cap="flat" cmpd="sng" w="19050">
            <a:solidFill>
              <a:srgbClr val="9F59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56"/>
          <p:cNvSpPr txBox="1"/>
          <p:nvPr/>
        </p:nvSpPr>
        <p:spPr>
          <a:xfrm>
            <a:off x="4788914" y="4063064"/>
            <a:ext cx="4322397" cy="4385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Re-alignment could be needed if residual </a:t>
            </a:r>
            <a:r>
              <a:rPr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imperfections</a:t>
            </a: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(inner tracker position uncertainty) exceed tolerances</a:t>
            </a:r>
            <a:endParaRPr sz="1200">
              <a:solidFill>
                <a:srgbClr val="0053A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3" name="Google Shape;543;p56"/>
          <p:cNvSpPr txBox="1"/>
          <p:nvPr/>
        </p:nvSpPr>
        <p:spPr>
          <a:xfrm>
            <a:off x="4597541" y="606726"/>
            <a:ext cx="4450991" cy="119455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15900" lvl="1" marL="558800" marR="0" rtl="0" algn="just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b="0" i="0" lang="en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pilots: Phase and Voltage scan, setup of LLRF setup, loops, MP interlocks</a:t>
            </a:r>
            <a:endParaRPr sz="1100"/>
          </a:p>
          <a:p>
            <a:pPr indent="-215900" lvl="1" marL="558800" marR="0" rtl="0" algn="just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b="0" i="0" lang="en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 Train : e-cloud conditioning check, electrical centre</a:t>
            </a:r>
            <a:endParaRPr sz="1100"/>
          </a:p>
          <a:p>
            <a:pPr indent="-215900" lvl="1" marL="558800" marR="0" rtl="0" algn="just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b="0" i="0" lang="en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Validating frequency control</a:t>
            </a:r>
            <a:endParaRPr sz="1100"/>
          </a:p>
        </p:txBody>
      </p:sp>
      <p:sp>
        <p:nvSpPr>
          <p:cNvPr id="544" name="Google Shape;544;p56"/>
          <p:cNvSpPr txBox="1"/>
          <p:nvPr/>
        </p:nvSpPr>
        <p:spPr>
          <a:xfrm>
            <a:off x="5676370" y="2283325"/>
            <a:ext cx="3459390" cy="4154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Intensity ramp-up cannot start without validating that offset at the CC is within tolerance</a:t>
            </a:r>
            <a:endParaRPr sz="1100"/>
          </a:p>
        </p:txBody>
      </p:sp>
      <p:sp>
        <p:nvSpPr>
          <p:cNvPr id="545" name="Google Shape;545;p56"/>
          <p:cNvSpPr txBox="1"/>
          <p:nvPr/>
        </p:nvSpPr>
        <p:spPr>
          <a:xfrm rot="-5400000">
            <a:off x="4495719" y="1036055"/>
            <a:ext cx="607285" cy="20774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450 GeV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56"/>
          <p:cNvSpPr txBox="1"/>
          <p:nvPr/>
        </p:nvSpPr>
        <p:spPr>
          <a:xfrm>
            <a:off x="4645780" y="1520189"/>
            <a:ext cx="307160" cy="20774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FT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56"/>
          <p:cNvSpPr txBox="1"/>
          <p:nvPr/>
        </p:nvSpPr>
        <p:spPr>
          <a:xfrm>
            <a:off x="5704945" y="3208864"/>
            <a:ext cx="3364390" cy="4385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just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200"/>
              <a:buFont typeface="Noto Sans Symbols"/>
              <a:buChar char="▪"/>
            </a:pPr>
            <a:r>
              <a:rPr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Limited strength in IR correctors </a:t>
            </a: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cope with nominal xing angle, tolerances on triplet</a:t>
            </a:r>
            <a:endParaRPr sz="1100"/>
          </a:p>
        </p:txBody>
      </p:sp>
      <p:sp>
        <p:nvSpPr>
          <p:cNvPr id="548" name="Google Shape;548;p56"/>
          <p:cNvSpPr txBox="1"/>
          <p:nvPr/>
        </p:nvSpPr>
        <p:spPr>
          <a:xfrm>
            <a:off x="122938" y="610863"/>
            <a:ext cx="4219844" cy="12638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15900" lvl="0" marL="215900" marR="0" rtl="0" algn="just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Main Experiments starting with new detectors; dedicated </a:t>
            </a:r>
            <a:r>
              <a:rPr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commissioning requests are expected</a:t>
            </a:r>
            <a:endParaRPr sz="1100"/>
          </a:p>
          <a:p>
            <a:pPr indent="-215900" lvl="0" marL="215900" marR="0" rtl="0" algn="just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00"/>
              <a:buFont typeface="Noto Sans Symbols"/>
              <a:buNone/>
            </a:pPr>
            <a:r>
              <a:t/>
            </a:r>
            <a:endParaRPr sz="100">
              <a:solidFill>
                <a:srgbClr val="0053A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15900" lvl="0" marL="215900" marR="0" rtl="0" algn="just">
              <a:spcBef>
                <a:spcPts val="700"/>
              </a:spcBef>
              <a:spcAft>
                <a:spcPts val="0"/>
              </a:spcAft>
              <a:buClr>
                <a:srgbClr val="0053A1"/>
              </a:buClr>
              <a:buSzPts val="1200"/>
              <a:buFont typeface="Noto Sans Symbols"/>
              <a:buChar char="▪"/>
            </a:pPr>
            <a:r>
              <a:rPr lang="en" sz="1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Interleaved setup at both energies </a:t>
            </a: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highly appreciated (muons and jets at FT are crucial for commissioning)</a:t>
            </a:r>
            <a:endParaRPr sz="1100"/>
          </a:p>
        </p:txBody>
      </p:sp>
      <p:sp>
        <p:nvSpPr>
          <p:cNvPr id="549" name="Google Shape;549;p56"/>
          <p:cNvSpPr txBox="1"/>
          <p:nvPr/>
        </p:nvSpPr>
        <p:spPr>
          <a:xfrm>
            <a:off x="369277" y="613247"/>
            <a:ext cx="1112000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Experiments</a:t>
            </a:r>
            <a:endParaRPr sz="1100"/>
          </a:p>
        </p:txBody>
      </p:sp>
      <p:sp>
        <p:nvSpPr>
          <p:cNvPr id="550" name="Google Shape;550;p56"/>
          <p:cNvSpPr txBox="1"/>
          <p:nvPr/>
        </p:nvSpPr>
        <p:spPr>
          <a:xfrm>
            <a:off x="4943878" y="610863"/>
            <a:ext cx="2335952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Crab Cavity Commissioning</a:t>
            </a:r>
            <a:endParaRPr sz="1100"/>
          </a:p>
        </p:txBody>
      </p:sp>
      <p:sp>
        <p:nvSpPr>
          <p:cNvPr id="551" name="Google Shape;551;p56"/>
          <p:cNvSpPr txBox="1"/>
          <p:nvPr/>
        </p:nvSpPr>
        <p:spPr>
          <a:xfrm>
            <a:off x="369277" y="2837939"/>
            <a:ext cx="1220011" cy="253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FRAS system</a:t>
            </a:r>
            <a:endParaRPr sz="1100"/>
          </a:p>
        </p:txBody>
      </p:sp>
      <p:sp>
        <p:nvSpPr>
          <p:cNvPr id="552" name="Google Shape;552;p56"/>
          <p:cNvSpPr txBox="1"/>
          <p:nvPr/>
        </p:nvSpPr>
        <p:spPr>
          <a:xfrm>
            <a:off x="122938" y="2009699"/>
            <a:ext cx="3316115" cy="6232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Precise information on collision spot may result difficult at the early stages of Stable Beams at 450 GeV</a:t>
            </a:r>
            <a:endParaRPr sz="1100"/>
          </a:p>
        </p:txBody>
      </p:sp>
      <p:sp>
        <p:nvSpPr>
          <p:cNvPr id="553" name="Google Shape;553;p56"/>
          <p:cNvSpPr txBox="1"/>
          <p:nvPr/>
        </p:nvSpPr>
        <p:spPr>
          <a:xfrm>
            <a:off x="5854609" y="1820580"/>
            <a:ext cx="3147740" cy="4385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Intensive commissioning plan spanning over the first 5/6 weeks of the commissioning</a:t>
            </a:r>
            <a:endParaRPr sz="1100"/>
          </a:p>
        </p:txBody>
      </p:sp>
      <p:sp>
        <p:nvSpPr>
          <p:cNvPr descr="Warning with solid fill" id="554" name="Google Shape;554;p56"/>
          <p:cNvSpPr/>
          <p:nvPr/>
        </p:nvSpPr>
        <p:spPr>
          <a:xfrm>
            <a:off x="5666405" y="1932274"/>
            <a:ext cx="188204" cy="165901"/>
          </a:xfrm>
          <a:custGeom>
            <a:rect b="b" l="l" r="r" t="t"/>
            <a:pathLst>
              <a:path extrusionOk="0" h="724138" w="821491">
                <a:moveTo>
                  <a:pt x="816511" y="666988"/>
                </a:moveTo>
                <a:lnTo>
                  <a:pt x="444083" y="19288"/>
                </a:lnTo>
                <a:cubicBezTo>
                  <a:pt x="429796" y="-6429"/>
                  <a:pt x="392648" y="-6429"/>
                  <a:pt x="378361" y="19288"/>
                </a:cubicBezTo>
                <a:lnTo>
                  <a:pt x="4981" y="666988"/>
                </a:lnTo>
                <a:cubicBezTo>
                  <a:pt x="-9307" y="692706"/>
                  <a:pt x="8791" y="724138"/>
                  <a:pt x="38318" y="724138"/>
                </a:cubicBezTo>
                <a:lnTo>
                  <a:pt x="410746" y="724138"/>
                </a:lnTo>
                <a:lnTo>
                  <a:pt x="783173" y="724138"/>
                </a:lnTo>
                <a:cubicBezTo>
                  <a:pt x="812701" y="724138"/>
                  <a:pt x="830798" y="692706"/>
                  <a:pt x="816511" y="666988"/>
                </a:cubicBezTo>
                <a:close/>
                <a:moveTo>
                  <a:pt x="382171" y="171688"/>
                </a:moveTo>
                <a:lnTo>
                  <a:pt x="439321" y="171688"/>
                </a:lnTo>
                <a:lnTo>
                  <a:pt x="439321" y="505063"/>
                </a:lnTo>
                <a:lnTo>
                  <a:pt x="382171" y="505063"/>
                </a:lnTo>
                <a:lnTo>
                  <a:pt x="382171" y="171688"/>
                </a:lnTo>
                <a:close/>
                <a:moveTo>
                  <a:pt x="410746" y="638413"/>
                </a:moveTo>
                <a:cubicBezTo>
                  <a:pt x="384076" y="638413"/>
                  <a:pt x="363121" y="617458"/>
                  <a:pt x="363121" y="590788"/>
                </a:cubicBezTo>
                <a:cubicBezTo>
                  <a:pt x="363121" y="564118"/>
                  <a:pt x="384076" y="543163"/>
                  <a:pt x="410746" y="543163"/>
                </a:cubicBezTo>
                <a:cubicBezTo>
                  <a:pt x="437416" y="543163"/>
                  <a:pt x="458371" y="564118"/>
                  <a:pt x="458371" y="590788"/>
                </a:cubicBezTo>
                <a:cubicBezTo>
                  <a:pt x="458371" y="617458"/>
                  <a:pt x="437416" y="638413"/>
                  <a:pt x="410746" y="638413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56"/>
          <p:cNvSpPr txBox="1"/>
          <p:nvPr/>
        </p:nvSpPr>
        <p:spPr>
          <a:xfrm>
            <a:off x="5064468" y="3578774"/>
            <a:ext cx="3984065" cy="4385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miss-alignments (0.5mm), IP shift (0.5mm) and beam position at CC</a:t>
            </a:r>
            <a:endParaRPr sz="1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57"/>
          <p:cNvSpPr txBox="1"/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</a:pPr>
            <a:r>
              <a:rPr lang="en"/>
              <a:t>Refined Inputs</a:t>
            </a:r>
            <a:endParaRPr/>
          </a:p>
        </p:txBody>
      </p:sp>
      <p:sp>
        <p:nvSpPr>
          <p:cNvPr id="561" name="Google Shape;561;p57"/>
          <p:cNvSpPr txBox="1"/>
          <p:nvPr>
            <p:ph idx="12" type="sldNum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2" name="Google Shape;562;p57"/>
          <p:cNvSpPr txBox="1"/>
          <p:nvPr/>
        </p:nvSpPr>
        <p:spPr>
          <a:xfrm>
            <a:off x="293752" y="670237"/>
            <a:ext cx="8850248" cy="13157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Crab Cavities: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Likely feasible to circulate pilots and INDIV at injection and flat-top with the </a:t>
            </a:r>
            <a:r>
              <a:rPr b="1" i="0" lang="en" sz="14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cavities OFF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Non-crabbing mode (~1 MV/cavity), 1–2 mm of electrical misalignment is tolerated </a:t>
            </a:r>
            <a:r>
              <a:rPr b="0" i="0" lang="en" sz="14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(found &lt;0.5mm in SPS</a:t>
            </a: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400"/>
              <a:buFont typeface="Arial"/>
              <a:buChar char="•"/>
            </a:pPr>
            <a:r>
              <a:rPr b="1" i="0" lang="en" sz="14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coarse misalignment </a:t>
            </a: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be measured with a setup beam (~5×10^11 protons) at injection.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Potential conflicts in Powering campaign could be mitigated with </a:t>
            </a:r>
            <a:r>
              <a:rPr b="0" i="0" lang="en" sz="14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limited RF conditioning  </a:t>
            </a:r>
            <a:endParaRPr sz="1100"/>
          </a:p>
          <a:p>
            <a:pPr indent="-1270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63" name="Google Shape;563;p57"/>
          <p:cNvSpPr txBox="1"/>
          <p:nvPr/>
        </p:nvSpPr>
        <p:spPr>
          <a:xfrm>
            <a:off x="293752" y="1875992"/>
            <a:ext cx="8672648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Experiments:</a:t>
            </a:r>
            <a:endParaRPr sz="1100"/>
          </a:p>
          <a:p>
            <a:pPr indent="-215900" lvl="1" marL="558800" marR="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</a:t>
            </a:r>
            <a:r>
              <a:rPr b="1" i="0" lang="en" sz="14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LHC experience </a:t>
            </a: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gives confidence that we should not be far from the tolerated offset</a:t>
            </a:r>
            <a:endParaRPr sz="1100"/>
          </a:p>
          <a:p>
            <a:pPr indent="-215900" lvl="1" marL="558800" marR="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shortened Y1 (low integrated luminosity), ongoing discussions on updating the tolerance aiming at </a:t>
            </a:r>
            <a:r>
              <a:rPr b="1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</a:t>
            </a:r>
            <a:r>
              <a:rPr b="1" i="0" lang="en" sz="14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re-alignment only in YETS</a:t>
            </a: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if needed</a:t>
            </a:r>
            <a:endParaRPr sz="1100"/>
          </a:p>
          <a:p>
            <a:pPr indent="-215900" lvl="1" marL="558800" marR="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Experiments value having </a:t>
            </a:r>
            <a:r>
              <a:rPr b="1" i="0" lang="en" sz="14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 months of “Stable Beams” throughout LHC beam commissioning</a:t>
            </a:r>
            <a:endParaRPr sz="1100"/>
          </a:p>
        </p:txBody>
      </p:sp>
      <p:sp>
        <p:nvSpPr>
          <p:cNvPr id="564" name="Google Shape;564;p57"/>
          <p:cNvSpPr txBox="1"/>
          <p:nvPr/>
        </p:nvSpPr>
        <p:spPr>
          <a:xfrm>
            <a:off x="293752" y="3055364"/>
            <a:ext cx="8672648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FRAS usage: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TS  needed if need for moving </a:t>
            </a:r>
            <a:r>
              <a:rPr b="1" i="0" lang="en" sz="1400" u="none" cap="none" strike="noStrike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 remote </a:t>
            </a: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elements</a:t>
            </a:r>
            <a:endParaRPr sz="1100"/>
          </a:p>
          <a:p>
            <a:pPr indent="0" lvl="2" marL="6858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Envisage a preliminary remote alignment before validating the machine at Injection (during an access)</a:t>
            </a:r>
            <a:endParaRPr sz="1100"/>
          </a:p>
        </p:txBody>
      </p:sp>
      <p:grpSp>
        <p:nvGrpSpPr>
          <p:cNvPr id="565" name="Google Shape;565;p57"/>
          <p:cNvGrpSpPr/>
          <p:nvPr/>
        </p:nvGrpSpPr>
        <p:grpSpPr>
          <a:xfrm>
            <a:off x="0" y="3871200"/>
            <a:ext cx="8966400" cy="927762"/>
            <a:chOff x="1574" y="5277678"/>
            <a:chExt cx="11955200" cy="1013792"/>
          </a:xfrm>
        </p:grpSpPr>
        <p:sp>
          <p:nvSpPr>
            <p:cNvPr id="566" name="Google Shape;566;p57"/>
            <p:cNvSpPr/>
            <p:nvPr/>
          </p:nvSpPr>
          <p:spPr>
            <a:xfrm>
              <a:off x="268357" y="5277678"/>
              <a:ext cx="11688417" cy="1013792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BABABA"/>
                </a:gs>
                <a:gs pos="35000">
                  <a:srgbClr val="CFCFCF"/>
                </a:gs>
                <a:gs pos="100000">
                  <a:srgbClr val="EDEDED"/>
                </a:gs>
              </a:gsLst>
              <a:lin ang="16200000" scaled="0"/>
            </a:gra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57"/>
            <p:cNvSpPr txBox="1"/>
            <p:nvPr/>
          </p:nvSpPr>
          <p:spPr>
            <a:xfrm>
              <a:off x="1574" y="5289152"/>
              <a:ext cx="11955200" cy="9248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00" u="sng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Experience from previous commissioning coordination:</a:t>
              </a:r>
              <a:endParaRPr sz="1100"/>
            </a:p>
            <a:p>
              <a:pPr indent="-215900" lvl="1" marL="558800" marR="0" rtl="0" algn="l">
                <a:spcBef>
                  <a:spcPts val="600"/>
                </a:spcBef>
                <a:spcAft>
                  <a:spcPts val="0"/>
                </a:spcAft>
                <a:buClr>
                  <a:srgbClr val="0053A1"/>
                </a:buClr>
                <a:buSzPts val="1400"/>
                <a:buFont typeface="Arial"/>
                <a:buChar char="•"/>
              </a:pPr>
              <a:r>
                <a:rPr b="0" i="0" lang="en" sz="1400" u="none" cap="none" strike="noStrike">
                  <a:solidFill>
                    <a:srgbClr val="0053A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Identifying limitations </a:t>
              </a:r>
              <a:r>
                <a:rPr b="0" i="0" lang="en" sz="1400" u="none" cap="none" strike="noStrik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optics/aperture at FT as </a:t>
              </a:r>
              <a:r>
                <a:rPr b="0" i="0" lang="en" sz="1400" u="none" cap="none" strike="noStrike">
                  <a:solidFill>
                    <a:srgbClr val="0053A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quick</a:t>
              </a:r>
              <a:r>
                <a:rPr b="0" i="0" lang="en" sz="1400" u="none" cap="none" strike="noStrik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as possible is very important</a:t>
              </a:r>
              <a:endParaRPr sz="1100"/>
            </a:p>
            <a:p>
              <a:pPr indent="-215900" lvl="1" marL="55880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Char char="•"/>
              </a:pPr>
              <a:r>
                <a:rPr b="0" i="0" lang="en" sz="1400" u="none" cap="none" strike="noStrik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Hard to draw an </a:t>
              </a:r>
              <a:r>
                <a:rPr b="0" i="0" lang="en" sz="1400" u="none" cap="none" strike="noStrike">
                  <a:solidFill>
                    <a:srgbClr val="0053A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efficient plan </a:t>
              </a:r>
              <a:r>
                <a:rPr b="0" i="0" lang="en" sz="1400" u="none" cap="none" strike="noStrik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if not alternating teams possible only with </a:t>
              </a:r>
              <a:r>
                <a:rPr b="1" i="0" lang="en" sz="1400" u="none" cap="none" strike="noStrike">
                  <a:solidFill>
                    <a:srgbClr val="0053A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for parallel setup at both energies</a:t>
              </a:r>
              <a:endParaRPr sz="1100"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58"/>
          <p:cNvSpPr/>
          <p:nvPr/>
        </p:nvSpPr>
        <p:spPr>
          <a:xfrm>
            <a:off x="31525" y="689525"/>
            <a:ext cx="4321500" cy="4028700"/>
          </a:xfrm>
          <a:prstGeom prst="roundRect">
            <a:avLst>
              <a:gd fmla="val 8565" name="adj"/>
            </a:avLst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58"/>
          <p:cNvSpPr txBox="1"/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</a:pPr>
            <a:r>
              <a:rPr lang="en"/>
              <a:t>Adaptability!</a:t>
            </a:r>
            <a:endParaRPr/>
          </a:p>
        </p:txBody>
      </p:sp>
      <p:sp>
        <p:nvSpPr>
          <p:cNvPr id="575" name="Google Shape;575;p58"/>
          <p:cNvSpPr txBox="1"/>
          <p:nvPr>
            <p:ph idx="12" type="sldNum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6" name="Google Shape;576;p58"/>
          <p:cNvPicPr preferRelativeResize="0"/>
          <p:nvPr/>
        </p:nvPicPr>
        <p:blipFill rotWithShape="1">
          <a:blip r:embed="rId3">
            <a:alphaModFix/>
          </a:blip>
          <a:srcRect b="8567" l="0" r="0" t="0"/>
          <a:stretch/>
        </p:blipFill>
        <p:spPr>
          <a:xfrm>
            <a:off x="73444" y="894154"/>
            <a:ext cx="3936466" cy="173124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577" name="Google Shape;577;p58"/>
          <p:cNvSpPr txBox="1"/>
          <p:nvPr/>
        </p:nvSpPr>
        <p:spPr>
          <a:xfrm>
            <a:off x="110725" y="2709425"/>
            <a:ext cx="41091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b="1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Establish “Golden Orbit” 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Trains at Injection (CC centering)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Stable Beams at Injection (IP shift)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Technical Stop -&gt; Alignment (+ FRAS)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b="1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Cycle setup activities to FT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MP, OMC, Collimation, RF, Levelling, OP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b="1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Intensity Ramp up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b="1"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Lumi Production for 69 days with 1.8e11 p/b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b="1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HYP: Full year 2030</a:t>
            </a:r>
            <a:endParaRPr sz="1100"/>
          </a:p>
        </p:txBody>
      </p:sp>
      <p:sp>
        <p:nvSpPr>
          <p:cNvPr id="578" name="Google Shape;578;p58"/>
          <p:cNvSpPr txBox="1"/>
          <p:nvPr/>
        </p:nvSpPr>
        <p:spPr>
          <a:xfrm>
            <a:off x="4312875" y="920978"/>
            <a:ext cx="4769100" cy="24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54000" lvl="0" marL="2540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Alternate commissioning at both energies, advancing Top energy setup </a:t>
            </a:r>
            <a:r>
              <a:rPr b="1" lang="en" sz="14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anticipating potential issues/limitations</a:t>
            </a:r>
            <a:endParaRPr sz="1100"/>
          </a:p>
          <a:p>
            <a:pPr indent="-215900" lvl="1" marL="55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b="0" i="0" lang="en" sz="1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Alternate activities / teams for better efficiency</a:t>
            </a:r>
            <a:endParaRPr sz="1100"/>
          </a:p>
          <a:p>
            <a:pPr indent="-165100" lvl="0" marL="254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r>
              <a:t/>
            </a:r>
            <a:endParaRPr sz="14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54000" lvl="0" marL="2540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Ensure commissioning time for EXP, </a:t>
            </a:r>
            <a:r>
              <a:rPr b="1" lang="en" sz="14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SB requested for commissioning both at 450 GeV and top Energy</a:t>
            </a:r>
            <a:endParaRPr sz="1100"/>
          </a:p>
          <a:p>
            <a:pPr indent="-165100" lvl="0" marL="254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r>
              <a:t/>
            </a:r>
            <a:endParaRPr sz="14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54000" lvl="0" marL="2540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within tolerances/relaxed tolerances CC centering and IP shifts are just </a:t>
            </a:r>
            <a:r>
              <a:rPr b="1" lang="en" sz="14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measured and corrected in YETS</a:t>
            </a:r>
            <a:endParaRPr sz="1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" name="Google Shape;583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738" y="1024492"/>
            <a:ext cx="2792665" cy="1617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267175" y="723910"/>
            <a:ext cx="2114665" cy="1617593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59"/>
          <p:cNvSpPr txBox="1"/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2400"/>
              <a:buFont typeface="Helvetica Neue"/>
              <a:buNone/>
            </a:pPr>
            <a:r>
              <a:rPr lang="en"/>
              <a:t>For Y1+</a:t>
            </a:r>
            <a:endParaRPr/>
          </a:p>
        </p:txBody>
      </p:sp>
      <p:sp>
        <p:nvSpPr>
          <p:cNvPr id="586" name="Google Shape;586;p59"/>
          <p:cNvSpPr txBox="1"/>
          <p:nvPr>
            <p:ph idx="12" type="sldNum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87" name="Google Shape;587;p5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16100" y="417444"/>
            <a:ext cx="5036675" cy="2663437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p59"/>
          <p:cNvSpPr/>
          <p:nvPr/>
        </p:nvSpPr>
        <p:spPr>
          <a:xfrm>
            <a:off x="88800" y="922414"/>
            <a:ext cx="2909564" cy="3445839"/>
          </a:xfrm>
          <a:prstGeom prst="roundRect">
            <a:avLst>
              <a:gd fmla="val 12200" name="adj"/>
            </a:avLst>
          </a:prstGeom>
          <a:noFill/>
          <a:ln cap="flat" cmpd="sng" w="25400">
            <a:solidFill>
              <a:srgbClr val="0053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59"/>
          <p:cNvSpPr txBox="1"/>
          <p:nvPr/>
        </p:nvSpPr>
        <p:spPr>
          <a:xfrm>
            <a:off x="514521" y="4396814"/>
            <a:ext cx="2063209" cy="230833"/>
          </a:xfrm>
          <a:prstGeom prst="rect">
            <a:avLst/>
          </a:prstGeom>
          <a:solidFill>
            <a:srgbClr val="5A99D3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Default YETS (15w) + TS (2x7d)</a:t>
            </a:r>
            <a:endParaRPr sz="1100"/>
          </a:p>
        </p:txBody>
      </p:sp>
      <p:pic>
        <p:nvPicPr>
          <p:cNvPr id="590" name="Google Shape;590;p5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6624" y="2811252"/>
            <a:ext cx="2447257" cy="1462016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p59"/>
          <p:cNvSpPr txBox="1"/>
          <p:nvPr/>
        </p:nvSpPr>
        <p:spPr>
          <a:xfrm>
            <a:off x="3221789" y="3322248"/>
            <a:ext cx="5833411" cy="15234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Dedicated Scrubbing only 1 day/year 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Run 4 default commissioning time 25 days/year (extra 15 days in 2031 for crabbing setup)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Machine development 3 blocks totaling 20 days/year 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</a:pPr>
            <a:r>
              <a:rPr lang="en" sz="14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2031 Intensity Ramp up 15 days (reach 2.3e11 p/b), then 10 days/year</a:t>
            </a:r>
            <a:endParaRPr sz="1100"/>
          </a:p>
          <a:p>
            <a:pPr indent="-1270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r>
              <a:t/>
            </a:r>
            <a:endParaRPr sz="14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270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7"/>
          <p:cNvSpPr txBox="1"/>
          <p:nvPr>
            <p:ph type="title"/>
          </p:nvPr>
        </p:nvSpPr>
        <p:spPr>
          <a:xfrm>
            <a:off x="311700" y="4983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Schedule</a:t>
            </a:r>
            <a:endParaRPr/>
          </a:p>
        </p:txBody>
      </p:sp>
      <p:graphicFrame>
        <p:nvGraphicFramePr>
          <p:cNvPr id="158" name="Google Shape;158;p37"/>
          <p:cNvGraphicFramePr/>
          <p:nvPr/>
        </p:nvGraphicFramePr>
        <p:xfrm>
          <a:off x="5379057" y="80579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{E9B98AFF-86EF-4BFC-8666-A02D043FBDBA}</a:tableStyleId>
              </a:tblPr>
              <a:tblGrid>
                <a:gridCol w="382850"/>
                <a:gridCol w="466950"/>
                <a:gridCol w="725750"/>
                <a:gridCol w="596350"/>
                <a:gridCol w="596350"/>
                <a:gridCol w="596350"/>
              </a:tblGrid>
              <a:tr h="626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Run</a:t>
                      </a:r>
                      <a:endParaRPr sz="11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</a:t>
                      </a:r>
                      <a:endParaRPr b="1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Efficiency</a:t>
                      </a:r>
                      <a:endParaRPr b="1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Intensity ramp-up</a:t>
                      </a:r>
                      <a:endParaRPr b="1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Proton physics</a:t>
                      </a:r>
                      <a:endParaRPr b="1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</a:rPr>
                        <a:t>Days Ion Physics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9325"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i="0" lang="en" sz="11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1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2030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35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F0000"/>
                          </a:solidFill>
                        </a:rPr>
                        <a:t>0</a:t>
                      </a:r>
                      <a:endParaRPr sz="11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793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2031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15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136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</a:rPr>
                        <a:t>29</a:t>
                      </a:r>
                      <a:endParaRPr b="0" sz="11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793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2032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154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</a:rPr>
                        <a:t>29</a:t>
                      </a:r>
                      <a:endParaRPr b="0" sz="11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793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2033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152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chemeClr val="dk1"/>
                          </a:solidFill>
                        </a:rPr>
                        <a:t>29</a:t>
                      </a:r>
                      <a:endParaRPr b="0" sz="11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79325">
                <a:tc rowSpan="6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i="0" lang="en" sz="11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1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2036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15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127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F0000"/>
                          </a:solidFill>
                        </a:rPr>
                        <a:t>25</a:t>
                      </a:r>
                      <a:endParaRPr b="0" sz="11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793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2037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170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F0000"/>
                          </a:solidFill>
                        </a:rPr>
                        <a:t>25</a:t>
                      </a:r>
                      <a:endParaRPr b="0" sz="11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793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2038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173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F0000"/>
                          </a:solidFill>
                        </a:rPr>
                        <a:t>25</a:t>
                      </a:r>
                      <a:endParaRPr b="0" sz="11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793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2039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173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F0000"/>
                          </a:solidFill>
                        </a:rPr>
                        <a:t>25</a:t>
                      </a:r>
                      <a:endParaRPr b="0" sz="11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793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2040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15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140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F0000"/>
                          </a:solidFill>
                        </a:rPr>
                        <a:t>25</a:t>
                      </a:r>
                      <a:endParaRPr b="0" sz="11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  <a:tr h="2793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2041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0.5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1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1" lang="en" sz="1000" u="none" cap="none" strike="noStrike">
                          <a:solidFill>
                            <a:schemeClr val="dk1"/>
                          </a:solidFill>
                        </a:rPr>
                        <a:t>178</a:t>
                      </a:r>
                      <a:endParaRPr b="1" i="0" sz="1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F0000"/>
                          </a:solidFill>
                        </a:rPr>
                        <a:t>25</a:t>
                      </a:r>
                      <a:endParaRPr b="0" sz="11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DED5"/>
                    </a:solidFill>
                  </a:tcPr>
                </a:tc>
              </a:tr>
            </a:tbl>
          </a:graphicData>
        </a:graphic>
      </p:graphicFrame>
      <p:pic>
        <p:nvPicPr>
          <p:cNvPr id="159" name="Google Shape;15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22663"/>
            <a:ext cx="5240027" cy="3203201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7"/>
          <p:cNvSpPr txBox="1"/>
          <p:nvPr/>
        </p:nvSpPr>
        <p:spPr>
          <a:xfrm>
            <a:off x="1824475" y="4518725"/>
            <a:ext cx="4783500" cy="4617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Recent update: ions operations in 2031-2041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1" name="Google Shape;161;p37"/>
          <p:cNvCxnSpPr>
            <a:stCxn id="162" idx="3"/>
          </p:cNvCxnSpPr>
          <p:nvPr/>
        </p:nvCxnSpPr>
        <p:spPr>
          <a:xfrm flipH="1" rot="10800000">
            <a:off x="5039950" y="3407250"/>
            <a:ext cx="342900" cy="469200"/>
          </a:xfrm>
          <a:prstGeom prst="straightConnector1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62" name="Google Shape;162;p37"/>
          <p:cNvSpPr/>
          <p:nvPr/>
        </p:nvSpPr>
        <p:spPr>
          <a:xfrm>
            <a:off x="653650" y="3387900"/>
            <a:ext cx="4386300" cy="9771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HL-LHC Baseline optics cycle</a:t>
            </a:r>
            <a:endParaRPr/>
          </a:p>
        </p:txBody>
      </p:sp>
      <p:sp>
        <p:nvSpPr>
          <p:cNvPr id="168" name="Google Shape;168;p38"/>
          <p:cNvSpPr txBox="1"/>
          <p:nvPr/>
        </p:nvSpPr>
        <p:spPr>
          <a:xfrm>
            <a:off x="139125" y="3230763"/>
            <a:ext cx="121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Collapse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38"/>
          <p:cNvSpPr/>
          <p:nvPr/>
        </p:nvSpPr>
        <p:spPr>
          <a:xfrm>
            <a:off x="4333600" y="1562850"/>
            <a:ext cx="962100" cy="461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6 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1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38"/>
          <p:cNvSpPr txBox="1"/>
          <p:nvPr/>
        </p:nvSpPr>
        <p:spPr>
          <a:xfrm>
            <a:off x="139125" y="1609050"/>
            <a:ext cx="112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Injection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38"/>
          <p:cNvSpPr txBox="1"/>
          <p:nvPr/>
        </p:nvSpPr>
        <p:spPr>
          <a:xfrm>
            <a:off x="139125" y="3927588"/>
            <a:ext cx="1277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Start of levelling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8"/>
          <p:cNvSpPr txBox="1"/>
          <p:nvPr/>
        </p:nvSpPr>
        <p:spPr>
          <a:xfrm>
            <a:off x="170925" y="4533300"/>
            <a:ext cx="121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End levelling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38"/>
          <p:cNvSpPr/>
          <p:nvPr/>
        </p:nvSpPr>
        <p:spPr>
          <a:xfrm>
            <a:off x="4266100" y="2644975"/>
            <a:ext cx="1097100" cy="4365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1 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1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8"/>
          <p:cNvSpPr/>
          <p:nvPr/>
        </p:nvSpPr>
        <p:spPr>
          <a:xfrm>
            <a:off x="4225600" y="3909900"/>
            <a:ext cx="1178100" cy="402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64 cm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1 (CC)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8"/>
          <p:cNvSpPr/>
          <p:nvPr/>
        </p:nvSpPr>
        <p:spPr>
          <a:xfrm>
            <a:off x="4186675" y="4526925"/>
            <a:ext cx="1261800" cy="369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15 cm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3.3 (CC) 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38"/>
          <p:cNvSpPr txBox="1"/>
          <p:nvPr/>
        </p:nvSpPr>
        <p:spPr>
          <a:xfrm>
            <a:off x="4163900" y="1017725"/>
            <a:ext cx="143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HL Baseline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8"/>
          <p:cNvSpPr txBox="1"/>
          <p:nvPr/>
        </p:nvSpPr>
        <p:spPr>
          <a:xfrm>
            <a:off x="1445900" y="1017725"/>
            <a:ext cx="112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8"/>
          <p:cNvSpPr/>
          <p:nvPr/>
        </p:nvSpPr>
        <p:spPr>
          <a:xfrm>
            <a:off x="1392075" y="1614850"/>
            <a:ext cx="962100" cy="461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10 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1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38"/>
          <p:cNvSpPr/>
          <p:nvPr/>
        </p:nvSpPr>
        <p:spPr>
          <a:xfrm>
            <a:off x="1392075" y="3284250"/>
            <a:ext cx="962100" cy="31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1.2 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0.5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38"/>
          <p:cNvSpPr/>
          <p:nvPr/>
        </p:nvSpPr>
        <p:spPr>
          <a:xfrm>
            <a:off x="1370175" y="4558500"/>
            <a:ext cx="1005900" cy="31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30 cm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2 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8"/>
          <p:cNvSpPr txBox="1"/>
          <p:nvPr/>
        </p:nvSpPr>
        <p:spPr>
          <a:xfrm>
            <a:off x="103125" y="2655200"/>
            <a:ext cx="126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End of ramp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8"/>
          <p:cNvSpPr/>
          <p:nvPr/>
        </p:nvSpPr>
        <p:spPr>
          <a:xfrm>
            <a:off x="1392075" y="2609000"/>
            <a:ext cx="962100" cy="461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2 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0.5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38"/>
          <p:cNvSpPr txBox="1"/>
          <p:nvPr/>
        </p:nvSpPr>
        <p:spPr>
          <a:xfrm>
            <a:off x="2606625" y="1017713"/>
            <a:ext cx="112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2025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38"/>
          <p:cNvSpPr/>
          <p:nvPr/>
        </p:nvSpPr>
        <p:spPr>
          <a:xfrm>
            <a:off x="2549625" y="4558500"/>
            <a:ext cx="1324200" cy="31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60/18 cm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=1/3.3 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8"/>
          <p:cNvSpPr/>
          <p:nvPr/>
        </p:nvSpPr>
        <p:spPr>
          <a:xfrm>
            <a:off x="1392075" y="3927603"/>
            <a:ext cx="962100" cy="369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1.2 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0.5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8"/>
          <p:cNvSpPr/>
          <p:nvPr/>
        </p:nvSpPr>
        <p:spPr>
          <a:xfrm>
            <a:off x="4251550" y="3292863"/>
            <a:ext cx="1126200" cy="402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β* = 1 m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ATS = 1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7" name="Google Shape;187;p38"/>
          <p:cNvCxnSpPr>
            <a:stCxn id="178" idx="2"/>
            <a:endCxn id="182" idx="0"/>
          </p:cNvCxnSpPr>
          <p:nvPr/>
        </p:nvCxnSpPr>
        <p:spPr>
          <a:xfrm>
            <a:off x="1873125" y="2076550"/>
            <a:ext cx="0" cy="53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8" name="Google Shape;188;p38"/>
          <p:cNvCxnSpPr>
            <a:stCxn id="182" idx="2"/>
            <a:endCxn id="179" idx="0"/>
          </p:cNvCxnSpPr>
          <p:nvPr/>
        </p:nvCxnSpPr>
        <p:spPr>
          <a:xfrm>
            <a:off x="1873125" y="3070700"/>
            <a:ext cx="0" cy="21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9" name="Google Shape;189;p38"/>
          <p:cNvCxnSpPr>
            <a:stCxn id="179" idx="2"/>
            <a:endCxn id="185" idx="0"/>
          </p:cNvCxnSpPr>
          <p:nvPr/>
        </p:nvCxnSpPr>
        <p:spPr>
          <a:xfrm>
            <a:off x="1873125" y="3603150"/>
            <a:ext cx="0" cy="32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0" name="Google Shape;190;p38"/>
          <p:cNvCxnSpPr>
            <a:stCxn id="185" idx="2"/>
            <a:endCxn id="180" idx="0"/>
          </p:cNvCxnSpPr>
          <p:nvPr/>
        </p:nvCxnSpPr>
        <p:spPr>
          <a:xfrm>
            <a:off x="1873125" y="4296903"/>
            <a:ext cx="0" cy="26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1" name="Google Shape;191;p38"/>
          <p:cNvCxnSpPr>
            <a:stCxn id="185" idx="2"/>
            <a:endCxn id="184" idx="0"/>
          </p:cNvCxnSpPr>
          <p:nvPr/>
        </p:nvCxnSpPr>
        <p:spPr>
          <a:xfrm flipH="1" rot="-5400000">
            <a:off x="2411625" y="3758403"/>
            <a:ext cx="261600" cy="1338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2" name="Google Shape;192;p38"/>
          <p:cNvCxnSpPr>
            <a:stCxn id="169" idx="2"/>
            <a:endCxn id="173" idx="0"/>
          </p:cNvCxnSpPr>
          <p:nvPr/>
        </p:nvCxnSpPr>
        <p:spPr>
          <a:xfrm>
            <a:off x="4814650" y="2024550"/>
            <a:ext cx="0" cy="62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3" name="Google Shape;193;p38"/>
          <p:cNvCxnSpPr>
            <a:stCxn id="173" idx="2"/>
            <a:endCxn id="186" idx="0"/>
          </p:cNvCxnSpPr>
          <p:nvPr/>
        </p:nvCxnSpPr>
        <p:spPr>
          <a:xfrm>
            <a:off x="4814650" y="3081475"/>
            <a:ext cx="0" cy="21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4" name="Google Shape;194;p38"/>
          <p:cNvCxnSpPr>
            <a:stCxn id="186" idx="2"/>
            <a:endCxn id="174" idx="0"/>
          </p:cNvCxnSpPr>
          <p:nvPr/>
        </p:nvCxnSpPr>
        <p:spPr>
          <a:xfrm>
            <a:off x="4814650" y="3695163"/>
            <a:ext cx="0" cy="21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5" name="Google Shape;195;p38"/>
          <p:cNvCxnSpPr>
            <a:stCxn id="174" idx="2"/>
            <a:endCxn id="175" idx="0"/>
          </p:cNvCxnSpPr>
          <p:nvPr/>
        </p:nvCxnSpPr>
        <p:spPr>
          <a:xfrm>
            <a:off x="4814650" y="4312200"/>
            <a:ext cx="3000" cy="21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6" name="Google Shape;196;p38"/>
          <p:cNvSpPr txBox="1"/>
          <p:nvPr/>
        </p:nvSpPr>
        <p:spPr>
          <a:xfrm>
            <a:off x="5732275" y="1212975"/>
            <a:ext cx="3223800" cy="132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Main features established since 2013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HL-LHC baseline further updated to 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-"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follow layout changes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-"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study options and improvem</a:t>
            </a:r>
            <a:r>
              <a:rPr b="0" i="0" lang="en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ents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38"/>
          <p:cNvSpPr txBox="1"/>
          <p:nvPr/>
        </p:nvSpPr>
        <p:spPr>
          <a:xfrm>
            <a:off x="5732275" y="2819400"/>
            <a:ext cx="3069600" cy="14775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ALICE no significant changes.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LHCb: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Run 4 no significant changes.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Run 5 flat option if upgrade.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VDM with β* ≤ 30.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 high beta runs requested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38"/>
          <p:cNvSpPr txBox="1"/>
          <p:nvPr/>
        </p:nvSpPr>
        <p:spPr>
          <a:xfrm>
            <a:off x="5767075" y="4558500"/>
            <a:ext cx="300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References:</a:t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[1] S. Fartoukh PhysRevSTAB.16.111002</a:t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[2] R. De Maria et al. CERN-ACC-2013-0129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3" name="Google Shape;203;p39"/>
          <p:cNvGraphicFramePr/>
          <p:nvPr/>
        </p:nvGraphicFramePr>
        <p:xfrm>
          <a:off x="3910875" y="13535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{BFC9BDAC-B7DB-431C-8FD4-F096D564F1F4}</a:tableStyleId>
              </a:tblPr>
              <a:tblGrid>
                <a:gridCol w="837100"/>
                <a:gridCol w="447050"/>
                <a:gridCol w="811850"/>
                <a:gridCol w="1543475"/>
                <a:gridCol w="1102025"/>
              </a:tblGrid>
              <a:tr h="18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/>
                        <a:t>Type</a:t>
                      </a:r>
                      <a:endParaRPr b="1" sz="1000" u="none" cap="none" strike="noStrike"/>
                    </a:p>
                  </a:txBody>
                  <a:tcPr marT="9125" marB="9125" marR="18275" marL="18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/>
                        <a:t># Inj.</a:t>
                      </a:r>
                      <a:endParaRPr b="1" sz="1000" u="none" cap="none" strike="noStrike"/>
                    </a:p>
                  </a:txBody>
                  <a:tcPr marT="9125" marB="912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/>
                        <a:t># bunches</a:t>
                      </a:r>
                      <a:endParaRPr b="1" sz="1000" u="none" cap="none" strike="noStrike"/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/>
                        <a:t># colliding bunches</a:t>
                      </a:r>
                      <a:endParaRPr b="1" sz="10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/>
                        <a:t>ATLAS/CMS Alice LHCb</a:t>
                      </a:r>
                      <a:endParaRPr b="1" sz="1000" u="none" cap="none" strike="noStrike"/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/>
                        <a:t>Luminosity at</a:t>
                      </a:r>
                      <a:endParaRPr b="1" sz="10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" sz="1000" u="none" cap="none" strike="noStrike"/>
                        <a:t>same pile-up</a:t>
                      </a:r>
                      <a:endParaRPr b="1" sz="1000" u="none" cap="none" strike="noStrike"/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1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4x72 STD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13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2760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2748 2492 2574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1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5x48 BCMS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13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2748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2736 2246 2370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-0% -10% -8%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1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Hybrid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13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2604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2592 2224 2313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-6% -12% -11%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0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5x36 BCMS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16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2484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2484 2121 2260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-10% -12% -14%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63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8b+4e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12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1972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1960 1886 1178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dk1"/>
                          </a:solidFill>
                        </a:rPr>
                        <a:t>-29% -24% -54%</a:t>
                      </a:r>
                      <a:endParaRPr sz="1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25" marB="912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4" name="Google Shape;204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Filling schemes options</a:t>
            </a:r>
            <a:endParaRPr/>
          </a:p>
        </p:txBody>
      </p:sp>
      <p:sp>
        <p:nvSpPr>
          <p:cNvPr id="205" name="Google Shape;205;p39"/>
          <p:cNvSpPr txBox="1"/>
          <p:nvPr/>
        </p:nvSpPr>
        <p:spPr>
          <a:xfrm>
            <a:off x="29050" y="1203475"/>
            <a:ext cx="3802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Goal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 largest number of colliding bunches at 2.2 10</a:t>
            </a:r>
            <a:r>
              <a:rPr b="0" baseline="3000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while keeping small bunch-by-bunch variations, low tails, small emittance, </a:t>
            </a:r>
            <a:r>
              <a:rPr lang="en">
                <a:solidFill>
                  <a:schemeClr val="dk2"/>
                </a:solidFill>
              </a:rPr>
              <a:t>compatible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with cryogenics limits.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There is a palette of </a:t>
            </a:r>
            <a:r>
              <a:rPr lang="en">
                <a:solidFill>
                  <a:schemeClr val="dk2"/>
                </a:solidFill>
              </a:rPr>
              <a:t>beams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for all scenarios.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9"/>
          <p:cNvSpPr txBox="1"/>
          <p:nvPr/>
        </p:nvSpPr>
        <p:spPr>
          <a:xfrm>
            <a:off x="62950" y="3110650"/>
            <a:ext cx="89406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Std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72b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scheme more bunches, short injection time, compared to BCMS same for luminosity for ATLAS/CMS assuming same beam quality (losses, bunch-to-bunch variations,...).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BCMS 48b 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scheme better emittance and less e-cloud heating. BCMS proved better in Run 3 thanks to a better beam quality at 1.6 10</a:t>
            </a:r>
            <a:r>
              <a:rPr b="0" baseline="3000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 Extrapolation to 2.2 10</a:t>
            </a:r>
            <a:r>
              <a:rPr b="0" baseline="3000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may be learned during 2025-26 MDs. 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Hybrid 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scheme</a:t>
            </a:r>
            <a:r>
              <a:rPr b="1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has more bunches compared to pure schemes for similar SEY, but add operational complexity.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0"/>
          <p:cNvSpPr txBox="1"/>
          <p:nvPr>
            <p:ph type="title"/>
          </p:nvPr>
        </p:nvSpPr>
        <p:spPr>
          <a:xfrm>
            <a:off x="311700" y="4208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Performance evolution in Run 4 and 5</a:t>
            </a:r>
            <a:endParaRPr/>
          </a:p>
        </p:txBody>
      </p:sp>
      <p:graphicFrame>
        <p:nvGraphicFramePr>
          <p:cNvPr id="212" name="Google Shape;212;p40"/>
          <p:cNvGraphicFramePr/>
          <p:nvPr/>
        </p:nvGraphicFramePr>
        <p:xfrm>
          <a:off x="287507" y="106361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{E9B98AFF-86EF-4BFC-8666-A02D043FBDBA}</a:tableStyleId>
              </a:tblPr>
              <a:tblGrid>
                <a:gridCol w="401800"/>
                <a:gridCol w="413225"/>
                <a:gridCol w="763750"/>
                <a:gridCol w="617025"/>
                <a:gridCol w="451975"/>
                <a:gridCol w="409100"/>
                <a:gridCol w="286925"/>
                <a:gridCol w="474850"/>
                <a:gridCol w="897325"/>
              </a:tblGrid>
              <a:tr h="980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Run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Intensity ramp-up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Proton physics 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PPB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0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β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cm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CC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PU</a:t>
                      </a:r>
                      <a:r>
                        <a:rPr b="1" baseline="-25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max</a:t>
                      </a:r>
                      <a:endParaRPr b="1" baseline="-2500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Int. Luminosity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[fb</a:t>
                      </a:r>
                      <a:r>
                        <a:rPr baseline="3000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]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13" name="Google Shape;21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5882" y="1145900"/>
            <a:ext cx="3835718" cy="2876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1"/>
          <p:cNvSpPr txBox="1"/>
          <p:nvPr>
            <p:ph type="title"/>
          </p:nvPr>
        </p:nvSpPr>
        <p:spPr>
          <a:xfrm>
            <a:off x="311700" y="4208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Performance evolution in Run 4 and 5</a:t>
            </a:r>
            <a:endParaRPr/>
          </a:p>
        </p:txBody>
      </p:sp>
      <p:graphicFrame>
        <p:nvGraphicFramePr>
          <p:cNvPr id="219" name="Google Shape;219;p41"/>
          <p:cNvGraphicFramePr/>
          <p:nvPr/>
        </p:nvGraphicFramePr>
        <p:xfrm>
          <a:off x="287507" y="106361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{E9B98AFF-86EF-4BFC-8666-A02D043FBDBA}</a:tableStyleId>
              </a:tblPr>
              <a:tblGrid>
                <a:gridCol w="401800"/>
                <a:gridCol w="413225"/>
                <a:gridCol w="763750"/>
                <a:gridCol w="617025"/>
                <a:gridCol w="451975"/>
                <a:gridCol w="409100"/>
                <a:gridCol w="286925"/>
                <a:gridCol w="474850"/>
                <a:gridCol w="897325"/>
              </a:tblGrid>
              <a:tr h="980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Run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Intensity ramp-up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Proton physics 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PPB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0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β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cm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CC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PU</a:t>
                      </a:r>
                      <a:r>
                        <a:rPr b="1" baseline="-25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max</a:t>
                      </a:r>
                      <a:endParaRPr b="1" baseline="-2500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Int. Luminosity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[fb</a:t>
                      </a:r>
                      <a:r>
                        <a:rPr baseline="3000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]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2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35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1.8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30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off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101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</a:tbl>
          </a:graphicData>
        </a:graphic>
      </p:graphicFrame>
      <p:pic>
        <p:nvPicPr>
          <p:cNvPr id="220" name="Google Shape;220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5882" y="1145900"/>
            <a:ext cx="3835718" cy="2876789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41"/>
          <p:cNvSpPr txBox="1"/>
          <p:nvPr/>
        </p:nvSpPr>
        <p:spPr>
          <a:xfrm>
            <a:off x="273350" y="4533975"/>
            <a:ext cx="7599600" cy="4617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Assuming reaching pile-up during beam commissioning, is it realistic?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2"/>
          <p:cNvSpPr txBox="1"/>
          <p:nvPr>
            <p:ph type="title"/>
          </p:nvPr>
        </p:nvSpPr>
        <p:spPr>
          <a:xfrm>
            <a:off x="311700" y="4208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Performance evolution in Run 4 and 5</a:t>
            </a:r>
            <a:endParaRPr/>
          </a:p>
        </p:txBody>
      </p:sp>
      <p:graphicFrame>
        <p:nvGraphicFramePr>
          <p:cNvPr id="227" name="Google Shape;227;p42"/>
          <p:cNvGraphicFramePr/>
          <p:nvPr/>
        </p:nvGraphicFramePr>
        <p:xfrm>
          <a:off x="287507" y="106361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{E9B98AFF-86EF-4BFC-8666-A02D043FBDBA}</a:tableStyleId>
              </a:tblPr>
              <a:tblGrid>
                <a:gridCol w="401800"/>
                <a:gridCol w="413225"/>
                <a:gridCol w="763750"/>
                <a:gridCol w="617025"/>
                <a:gridCol w="451975"/>
                <a:gridCol w="409100"/>
                <a:gridCol w="286925"/>
                <a:gridCol w="474850"/>
                <a:gridCol w="897325"/>
              </a:tblGrid>
              <a:tr h="980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Run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Intensity ramp-up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Proton physics 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PPB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0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β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cm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CC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PU</a:t>
                      </a:r>
                      <a:r>
                        <a:rPr b="1" baseline="-25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max</a:t>
                      </a:r>
                      <a:endParaRPr b="1" baseline="-2500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Int. Luminosity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[fb</a:t>
                      </a:r>
                      <a:r>
                        <a:rPr baseline="3000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]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295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35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1.8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30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off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101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1220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2031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15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136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2.2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25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on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</a:tbl>
          </a:graphicData>
        </a:graphic>
      </p:graphicFrame>
      <p:pic>
        <p:nvPicPr>
          <p:cNvPr id="228" name="Google Shape;228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5882" y="1145900"/>
            <a:ext cx="3835718" cy="2876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3"/>
          <p:cNvSpPr txBox="1"/>
          <p:nvPr>
            <p:ph type="title"/>
          </p:nvPr>
        </p:nvSpPr>
        <p:spPr>
          <a:xfrm>
            <a:off x="311700" y="4208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Performance evolution in Run 4 and 5</a:t>
            </a:r>
            <a:endParaRPr/>
          </a:p>
        </p:txBody>
      </p:sp>
      <p:graphicFrame>
        <p:nvGraphicFramePr>
          <p:cNvPr id="234" name="Google Shape;234;p43"/>
          <p:cNvGraphicFramePr/>
          <p:nvPr/>
        </p:nvGraphicFramePr>
        <p:xfrm>
          <a:off x="287507" y="106361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{E9B98AFF-86EF-4BFC-8666-A02D043FBDBA}</a:tableStyleId>
              </a:tblPr>
              <a:tblGrid>
                <a:gridCol w="401800"/>
                <a:gridCol w="413225"/>
                <a:gridCol w="763750"/>
                <a:gridCol w="617025"/>
                <a:gridCol w="451975"/>
                <a:gridCol w="409100"/>
                <a:gridCol w="286925"/>
                <a:gridCol w="474850"/>
                <a:gridCol w="897325"/>
              </a:tblGrid>
              <a:tr h="980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Run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Intensity ramp-up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Days Proton physics 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PPB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0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β</a:t>
                      </a:r>
                      <a:r>
                        <a:rPr b="1" baseline="30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[</a:t>
                      </a: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cm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]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CC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PU</a:t>
                      </a:r>
                      <a:r>
                        <a:rPr b="1" baseline="-25000" lang="en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max</a:t>
                      </a:r>
                      <a:endParaRPr b="1" baseline="-25000" i="0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Int. Luminosity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[fb</a:t>
                      </a:r>
                      <a:r>
                        <a:rPr baseline="3000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-1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]</a:t>
                      </a: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2950"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3800" marB="0" marR="3800" marL="38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35</a:t>
                      </a:r>
                      <a:endParaRPr b="1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1.8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30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off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101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2031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15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136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2.2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25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on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132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2032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10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154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vMerge="1"/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20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  <a:tr h="202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2033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Font typeface="Calibri"/>
                        <a:buNone/>
                      </a:pPr>
                      <a:r>
                        <a:rPr b="0" lang="en" sz="1200" u="none" cap="none" strike="noStrike">
                          <a:solidFill>
                            <a:schemeClr val="dk1"/>
                          </a:solidFill>
                        </a:rPr>
                        <a:t>152</a:t>
                      </a:r>
                      <a:endParaRPr b="0" i="0"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  <a:tc vMerge="1"/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Calibri"/>
                        <a:buNone/>
                      </a:pPr>
                      <a:r>
                        <a:rPr b="0" i="0"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</a:t>
                      </a:r>
                      <a:r>
                        <a:rPr lang="en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b="0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8275" marB="18275" marR="18275" marL="182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1D9F0"/>
                    </a:solidFill>
                  </a:tcPr>
                </a:tc>
              </a:tr>
            </a:tbl>
          </a:graphicData>
        </a:graphic>
      </p:graphicFrame>
      <p:pic>
        <p:nvPicPr>
          <p:cNvPr id="235" name="Google Shape;235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5882" y="1145900"/>
            <a:ext cx="3835718" cy="2876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