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56" r:id="rId2"/>
    <p:sldId id="258" r:id="rId3"/>
    <p:sldId id="260" r:id="rId4"/>
    <p:sldId id="261" r:id="rId5"/>
    <p:sldId id="262" r:id="rId6"/>
    <p:sldId id="263" r:id="rId7"/>
    <p:sldId id="264" r:id="rId8"/>
    <p:sldId id="265" r:id="rId9"/>
    <p:sldId id="259" r:id="rId10"/>
    <p:sldId id="266" r:id="rId11"/>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753"/>
    <p:restoredTop sz="96115"/>
  </p:normalViewPr>
  <p:slideViewPr>
    <p:cSldViewPr snapToGrid="0" snapToObjects="1">
      <p:cViewPr varScale="1">
        <p:scale>
          <a:sx n="118" d="100"/>
          <a:sy n="118" d="100"/>
        </p:scale>
        <p:origin x="360" y="8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6D9F4E-929D-D64A-956F-36D8BAAAE609}" type="datetimeFigureOut">
              <a:rPr lang="en-GB" smtClean="0"/>
              <a:t>26/06/2025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F608C7B-4DA8-114F-9808-059D90C14D81}" type="slidenum">
              <a:rPr lang="en-GB" smtClean="0"/>
              <a:t>‹#›</a:t>
            </a:fld>
            <a:endParaRPr lang="en-GB"/>
          </a:p>
        </p:txBody>
      </p:sp>
    </p:spTree>
    <p:extLst>
      <p:ext uri="{BB962C8B-B14F-4D97-AF65-F5344CB8AC3E}">
        <p14:creationId xmlns:p14="http://schemas.microsoft.com/office/powerpoint/2010/main" val="576464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Looking at the example of the multi turns injection one can appreciate how the elements which are used to extract the beam are not all installed around the extraction point. This can be identified as the location of SMH16.The kickers are located in sector 70 for the 4 islands (KFA71) and 00-09 for the core (KFA04). The bumpers, which bring the beam close to the septum blade of SMH16 by creating a closed bump, are installed around the septum. </a:t>
            </a:r>
          </a:p>
        </p:txBody>
      </p:sp>
      <p:sp>
        <p:nvSpPr>
          <p:cNvPr id="4" name="Slide Number Placeholder 3"/>
          <p:cNvSpPr>
            <a:spLocks noGrp="1"/>
          </p:cNvSpPr>
          <p:nvPr>
            <p:ph type="sldNum" sz="quarter" idx="5"/>
          </p:nvPr>
        </p:nvSpPr>
        <p:spPr/>
        <p:txBody>
          <a:bodyPr/>
          <a:lstStyle/>
          <a:p>
            <a:fld id="{2F608C7B-4DA8-114F-9808-059D90C14D81}" type="slidenum">
              <a:rPr lang="en-GB" smtClean="0"/>
              <a:t>2</a:t>
            </a:fld>
            <a:endParaRPr lang="en-GB"/>
          </a:p>
        </p:txBody>
      </p:sp>
    </p:spTree>
    <p:extLst>
      <p:ext uri="{BB962C8B-B14F-4D97-AF65-F5344CB8AC3E}">
        <p14:creationId xmlns:p14="http://schemas.microsoft.com/office/powerpoint/2010/main" val="953821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extract the beam we need an angle of 30 </a:t>
            </a:r>
            <a:r>
              <a:rPr lang="en-GB" dirty="0" err="1"/>
              <a:t>mrad</a:t>
            </a:r>
            <a:r>
              <a:rPr lang="en-GB" dirty="0"/>
              <a:t>. The SMH16 septum can provide this for up to 26 GeV so we are fine with the required 14 GeV. The total length is 2.25 m so we have to find the space in the PS layout. Seen the rigidity of the beam, ideally we do not want to apply any bend in the transfer line from the PS to the target but possibly only correctors to steer the beam and quadrupoles for the optics. </a:t>
            </a:r>
          </a:p>
        </p:txBody>
      </p:sp>
      <p:sp>
        <p:nvSpPr>
          <p:cNvPr id="4" name="Slide Number Placeholder 3"/>
          <p:cNvSpPr>
            <a:spLocks noGrp="1"/>
          </p:cNvSpPr>
          <p:nvPr>
            <p:ph type="sldNum" sz="quarter" idx="5"/>
          </p:nvPr>
        </p:nvSpPr>
        <p:spPr/>
        <p:txBody>
          <a:bodyPr/>
          <a:lstStyle/>
          <a:p>
            <a:fld id="{2F608C7B-4DA8-114F-9808-059D90C14D81}" type="slidenum">
              <a:rPr lang="en-GB" smtClean="0"/>
              <a:t>3</a:t>
            </a:fld>
            <a:endParaRPr lang="en-GB"/>
          </a:p>
        </p:txBody>
      </p:sp>
    </p:spTree>
    <p:extLst>
      <p:ext uri="{BB962C8B-B14F-4D97-AF65-F5344CB8AC3E}">
        <p14:creationId xmlns:p14="http://schemas.microsoft.com/office/powerpoint/2010/main" val="33400586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B4628-FB6A-6F44-A326-E929D43174E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E27DE5F8-268A-0441-A8F8-53A570677CB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D6ED6D8-619F-B547-804F-48DC62482C98}"/>
              </a:ext>
            </a:extLst>
          </p:cNvPr>
          <p:cNvSpPr>
            <a:spLocks noGrp="1"/>
          </p:cNvSpPr>
          <p:nvPr>
            <p:ph type="dt" sz="half" idx="10"/>
          </p:nvPr>
        </p:nvSpPr>
        <p:spPr/>
        <p:txBody>
          <a:bodyPr/>
          <a:lstStyle/>
          <a:p>
            <a:fld id="{629C6E07-FE86-5F44-96E5-F5FB59689582}" type="datetimeFigureOut">
              <a:rPr lang="en-GB" smtClean="0"/>
              <a:t>26/06/2025</a:t>
            </a:fld>
            <a:endParaRPr lang="en-GB"/>
          </a:p>
        </p:txBody>
      </p:sp>
      <p:sp>
        <p:nvSpPr>
          <p:cNvPr id="5" name="Footer Placeholder 4">
            <a:extLst>
              <a:ext uri="{FF2B5EF4-FFF2-40B4-BE49-F238E27FC236}">
                <a16:creationId xmlns:a16="http://schemas.microsoft.com/office/drawing/2014/main" id="{F896750E-20D1-184E-8D67-E2F56766651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E93039D-DE47-7A4B-9D4A-B838CD7DC244}"/>
              </a:ext>
            </a:extLst>
          </p:cNvPr>
          <p:cNvSpPr>
            <a:spLocks noGrp="1"/>
          </p:cNvSpPr>
          <p:nvPr>
            <p:ph type="sldNum" sz="quarter" idx="12"/>
          </p:nvPr>
        </p:nvSpPr>
        <p:spPr/>
        <p:txBody>
          <a:bodyPr/>
          <a:lstStyle/>
          <a:p>
            <a:fld id="{AE72FB00-7670-1947-8982-91EB737602F3}" type="slidenum">
              <a:rPr lang="en-GB" smtClean="0"/>
              <a:t>‹#›</a:t>
            </a:fld>
            <a:endParaRPr lang="en-GB"/>
          </a:p>
        </p:txBody>
      </p:sp>
    </p:spTree>
    <p:extLst>
      <p:ext uri="{BB962C8B-B14F-4D97-AF65-F5344CB8AC3E}">
        <p14:creationId xmlns:p14="http://schemas.microsoft.com/office/powerpoint/2010/main" val="1339839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A9BA1D-32FA-7942-AB76-B3CFE96D74E4}"/>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A445537-496C-FB4C-A571-977AA80FAB12}"/>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07975A-0EB3-6947-9B54-0BC6D8BD6C9D}"/>
              </a:ext>
            </a:extLst>
          </p:cNvPr>
          <p:cNvSpPr>
            <a:spLocks noGrp="1"/>
          </p:cNvSpPr>
          <p:nvPr>
            <p:ph type="dt" sz="half" idx="10"/>
          </p:nvPr>
        </p:nvSpPr>
        <p:spPr/>
        <p:txBody>
          <a:bodyPr/>
          <a:lstStyle/>
          <a:p>
            <a:fld id="{629C6E07-FE86-5F44-96E5-F5FB59689582}" type="datetimeFigureOut">
              <a:rPr lang="en-GB" smtClean="0"/>
              <a:t>26/06/2025</a:t>
            </a:fld>
            <a:endParaRPr lang="en-GB"/>
          </a:p>
        </p:txBody>
      </p:sp>
      <p:sp>
        <p:nvSpPr>
          <p:cNvPr id="5" name="Footer Placeholder 4">
            <a:extLst>
              <a:ext uri="{FF2B5EF4-FFF2-40B4-BE49-F238E27FC236}">
                <a16:creationId xmlns:a16="http://schemas.microsoft.com/office/drawing/2014/main" id="{68865A06-5746-3F49-B602-F6C9DE88F56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9B2598B-A233-ED4D-BFF2-3E6A6B8C9CC4}"/>
              </a:ext>
            </a:extLst>
          </p:cNvPr>
          <p:cNvSpPr>
            <a:spLocks noGrp="1"/>
          </p:cNvSpPr>
          <p:nvPr>
            <p:ph type="sldNum" sz="quarter" idx="12"/>
          </p:nvPr>
        </p:nvSpPr>
        <p:spPr/>
        <p:txBody>
          <a:bodyPr/>
          <a:lstStyle/>
          <a:p>
            <a:fld id="{AE72FB00-7670-1947-8982-91EB737602F3}" type="slidenum">
              <a:rPr lang="en-GB" smtClean="0"/>
              <a:t>‹#›</a:t>
            </a:fld>
            <a:endParaRPr lang="en-GB"/>
          </a:p>
        </p:txBody>
      </p:sp>
    </p:spTree>
    <p:extLst>
      <p:ext uri="{BB962C8B-B14F-4D97-AF65-F5344CB8AC3E}">
        <p14:creationId xmlns:p14="http://schemas.microsoft.com/office/powerpoint/2010/main" val="3571384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78B41A9-0C21-6140-8152-4EB95443D76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81ED7E5-B72C-994E-95AB-0D1F2BA101B8}"/>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E1FAEBE-3167-2E43-8F77-E950FE3E1375}"/>
              </a:ext>
            </a:extLst>
          </p:cNvPr>
          <p:cNvSpPr>
            <a:spLocks noGrp="1"/>
          </p:cNvSpPr>
          <p:nvPr>
            <p:ph type="dt" sz="half" idx="10"/>
          </p:nvPr>
        </p:nvSpPr>
        <p:spPr/>
        <p:txBody>
          <a:bodyPr/>
          <a:lstStyle/>
          <a:p>
            <a:fld id="{629C6E07-FE86-5F44-96E5-F5FB59689582}" type="datetimeFigureOut">
              <a:rPr lang="en-GB" smtClean="0"/>
              <a:t>26/06/2025</a:t>
            </a:fld>
            <a:endParaRPr lang="en-GB"/>
          </a:p>
        </p:txBody>
      </p:sp>
      <p:sp>
        <p:nvSpPr>
          <p:cNvPr id="5" name="Footer Placeholder 4">
            <a:extLst>
              <a:ext uri="{FF2B5EF4-FFF2-40B4-BE49-F238E27FC236}">
                <a16:creationId xmlns:a16="http://schemas.microsoft.com/office/drawing/2014/main" id="{6BFCBD41-3CF8-CF42-A0A5-C99DFD601C0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29A6CB2-4536-4D4E-A68F-AB1416C7F1FB}"/>
              </a:ext>
            </a:extLst>
          </p:cNvPr>
          <p:cNvSpPr>
            <a:spLocks noGrp="1"/>
          </p:cNvSpPr>
          <p:nvPr>
            <p:ph type="sldNum" sz="quarter" idx="12"/>
          </p:nvPr>
        </p:nvSpPr>
        <p:spPr/>
        <p:txBody>
          <a:bodyPr/>
          <a:lstStyle/>
          <a:p>
            <a:fld id="{AE72FB00-7670-1947-8982-91EB737602F3}" type="slidenum">
              <a:rPr lang="en-GB" smtClean="0"/>
              <a:t>‹#›</a:t>
            </a:fld>
            <a:endParaRPr lang="en-GB"/>
          </a:p>
        </p:txBody>
      </p:sp>
    </p:spTree>
    <p:extLst>
      <p:ext uri="{BB962C8B-B14F-4D97-AF65-F5344CB8AC3E}">
        <p14:creationId xmlns:p14="http://schemas.microsoft.com/office/powerpoint/2010/main" val="3482185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2B039-996A-B945-9D3F-FFCF11E2A71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0F1285D-4592-C84D-8D03-258E122D776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20D207-78B6-5D44-8706-4915BAFCC005}"/>
              </a:ext>
            </a:extLst>
          </p:cNvPr>
          <p:cNvSpPr>
            <a:spLocks noGrp="1"/>
          </p:cNvSpPr>
          <p:nvPr>
            <p:ph type="dt" sz="half" idx="10"/>
          </p:nvPr>
        </p:nvSpPr>
        <p:spPr/>
        <p:txBody>
          <a:bodyPr/>
          <a:lstStyle/>
          <a:p>
            <a:fld id="{629C6E07-FE86-5F44-96E5-F5FB59689582}" type="datetimeFigureOut">
              <a:rPr lang="en-GB" smtClean="0"/>
              <a:t>26/06/2025</a:t>
            </a:fld>
            <a:endParaRPr lang="en-GB"/>
          </a:p>
        </p:txBody>
      </p:sp>
      <p:sp>
        <p:nvSpPr>
          <p:cNvPr id="5" name="Footer Placeholder 4">
            <a:extLst>
              <a:ext uri="{FF2B5EF4-FFF2-40B4-BE49-F238E27FC236}">
                <a16:creationId xmlns:a16="http://schemas.microsoft.com/office/drawing/2014/main" id="{779D6DA6-2E93-DE43-8859-4CAC20570B5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72B9A93-455E-4F44-9C12-EBBBA61E7232}"/>
              </a:ext>
            </a:extLst>
          </p:cNvPr>
          <p:cNvSpPr>
            <a:spLocks noGrp="1"/>
          </p:cNvSpPr>
          <p:nvPr>
            <p:ph type="sldNum" sz="quarter" idx="12"/>
          </p:nvPr>
        </p:nvSpPr>
        <p:spPr/>
        <p:txBody>
          <a:bodyPr/>
          <a:lstStyle/>
          <a:p>
            <a:fld id="{AE72FB00-7670-1947-8982-91EB737602F3}" type="slidenum">
              <a:rPr lang="en-GB" smtClean="0"/>
              <a:t>‹#›</a:t>
            </a:fld>
            <a:endParaRPr lang="en-GB"/>
          </a:p>
        </p:txBody>
      </p:sp>
    </p:spTree>
    <p:extLst>
      <p:ext uri="{BB962C8B-B14F-4D97-AF65-F5344CB8AC3E}">
        <p14:creationId xmlns:p14="http://schemas.microsoft.com/office/powerpoint/2010/main" val="929494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17E8A-4C17-9C48-B30A-0643613F1F7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4BC5A5B-319A-184E-8BEF-470518D1352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4A6B621-9B20-6D44-BEC1-990E6D073D7C}"/>
              </a:ext>
            </a:extLst>
          </p:cNvPr>
          <p:cNvSpPr>
            <a:spLocks noGrp="1"/>
          </p:cNvSpPr>
          <p:nvPr>
            <p:ph type="dt" sz="half" idx="10"/>
          </p:nvPr>
        </p:nvSpPr>
        <p:spPr/>
        <p:txBody>
          <a:bodyPr/>
          <a:lstStyle/>
          <a:p>
            <a:fld id="{629C6E07-FE86-5F44-96E5-F5FB59689582}" type="datetimeFigureOut">
              <a:rPr lang="en-GB" smtClean="0"/>
              <a:t>26/06/2025</a:t>
            </a:fld>
            <a:endParaRPr lang="en-GB"/>
          </a:p>
        </p:txBody>
      </p:sp>
      <p:sp>
        <p:nvSpPr>
          <p:cNvPr id="5" name="Footer Placeholder 4">
            <a:extLst>
              <a:ext uri="{FF2B5EF4-FFF2-40B4-BE49-F238E27FC236}">
                <a16:creationId xmlns:a16="http://schemas.microsoft.com/office/drawing/2014/main" id="{6CEA59EA-C172-1241-97D1-C05285F8E1A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514384D-973A-A147-A787-25DF26058D66}"/>
              </a:ext>
            </a:extLst>
          </p:cNvPr>
          <p:cNvSpPr>
            <a:spLocks noGrp="1"/>
          </p:cNvSpPr>
          <p:nvPr>
            <p:ph type="sldNum" sz="quarter" idx="12"/>
          </p:nvPr>
        </p:nvSpPr>
        <p:spPr/>
        <p:txBody>
          <a:bodyPr/>
          <a:lstStyle/>
          <a:p>
            <a:fld id="{AE72FB00-7670-1947-8982-91EB737602F3}" type="slidenum">
              <a:rPr lang="en-GB" smtClean="0"/>
              <a:t>‹#›</a:t>
            </a:fld>
            <a:endParaRPr lang="en-GB"/>
          </a:p>
        </p:txBody>
      </p:sp>
    </p:spTree>
    <p:extLst>
      <p:ext uri="{BB962C8B-B14F-4D97-AF65-F5344CB8AC3E}">
        <p14:creationId xmlns:p14="http://schemas.microsoft.com/office/powerpoint/2010/main" val="3141216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87D551-D825-E145-A930-3103A6A0414F}"/>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C9C4F3B-CEFA-CF46-B570-0FDE35927361}"/>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DBB96C5-F0EE-B54A-A51C-B1633453C1C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6EB5579-76C3-FE4F-8B38-58D7E445A70A}"/>
              </a:ext>
            </a:extLst>
          </p:cNvPr>
          <p:cNvSpPr>
            <a:spLocks noGrp="1"/>
          </p:cNvSpPr>
          <p:nvPr>
            <p:ph type="dt" sz="half" idx="10"/>
          </p:nvPr>
        </p:nvSpPr>
        <p:spPr/>
        <p:txBody>
          <a:bodyPr/>
          <a:lstStyle/>
          <a:p>
            <a:fld id="{629C6E07-FE86-5F44-96E5-F5FB59689582}" type="datetimeFigureOut">
              <a:rPr lang="en-GB" smtClean="0"/>
              <a:t>26/06/2025</a:t>
            </a:fld>
            <a:endParaRPr lang="en-GB"/>
          </a:p>
        </p:txBody>
      </p:sp>
      <p:sp>
        <p:nvSpPr>
          <p:cNvPr id="6" name="Footer Placeholder 5">
            <a:extLst>
              <a:ext uri="{FF2B5EF4-FFF2-40B4-BE49-F238E27FC236}">
                <a16:creationId xmlns:a16="http://schemas.microsoft.com/office/drawing/2014/main" id="{FDBC3BA9-BAF8-5544-9C98-5BE6262D6D6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1A14AD6-34E2-5949-8A97-CE0DFC0C5404}"/>
              </a:ext>
            </a:extLst>
          </p:cNvPr>
          <p:cNvSpPr>
            <a:spLocks noGrp="1"/>
          </p:cNvSpPr>
          <p:nvPr>
            <p:ph type="sldNum" sz="quarter" idx="12"/>
          </p:nvPr>
        </p:nvSpPr>
        <p:spPr/>
        <p:txBody>
          <a:bodyPr/>
          <a:lstStyle/>
          <a:p>
            <a:fld id="{AE72FB00-7670-1947-8982-91EB737602F3}" type="slidenum">
              <a:rPr lang="en-GB" smtClean="0"/>
              <a:t>‹#›</a:t>
            </a:fld>
            <a:endParaRPr lang="en-GB"/>
          </a:p>
        </p:txBody>
      </p:sp>
    </p:spTree>
    <p:extLst>
      <p:ext uri="{BB962C8B-B14F-4D97-AF65-F5344CB8AC3E}">
        <p14:creationId xmlns:p14="http://schemas.microsoft.com/office/powerpoint/2010/main" val="1687770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B4E563-88E8-8740-8C96-6EE77E42E34E}"/>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1FD32D4-5D0A-BA41-A162-3C2A2C45FD3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B78E794-FA29-394F-8732-5873021A483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4E471E8-E52C-A548-A3E8-1B03ADE943E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EE2FB94F-6893-6B43-83C8-4F85C08638C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B9A1C888-8F4B-BF4A-AB8E-DF8AEF3E6414}"/>
              </a:ext>
            </a:extLst>
          </p:cNvPr>
          <p:cNvSpPr>
            <a:spLocks noGrp="1"/>
          </p:cNvSpPr>
          <p:nvPr>
            <p:ph type="dt" sz="half" idx="10"/>
          </p:nvPr>
        </p:nvSpPr>
        <p:spPr/>
        <p:txBody>
          <a:bodyPr/>
          <a:lstStyle/>
          <a:p>
            <a:fld id="{629C6E07-FE86-5F44-96E5-F5FB59689582}" type="datetimeFigureOut">
              <a:rPr lang="en-GB" smtClean="0"/>
              <a:t>26/06/2025</a:t>
            </a:fld>
            <a:endParaRPr lang="en-GB"/>
          </a:p>
        </p:txBody>
      </p:sp>
      <p:sp>
        <p:nvSpPr>
          <p:cNvPr id="8" name="Footer Placeholder 7">
            <a:extLst>
              <a:ext uri="{FF2B5EF4-FFF2-40B4-BE49-F238E27FC236}">
                <a16:creationId xmlns:a16="http://schemas.microsoft.com/office/drawing/2014/main" id="{13E8755B-0D4A-274E-A70E-59DA188B9444}"/>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2620D42C-6DB9-9845-A9FE-B124C9141BD8}"/>
              </a:ext>
            </a:extLst>
          </p:cNvPr>
          <p:cNvSpPr>
            <a:spLocks noGrp="1"/>
          </p:cNvSpPr>
          <p:nvPr>
            <p:ph type="sldNum" sz="quarter" idx="12"/>
          </p:nvPr>
        </p:nvSpPr>
        <p:spPr/>
        <p:txBody>
          <a:bodyPr/>
          <a:lstStyle/>
          <a:p>
            <a:fld id="{AE72FB00-7670-1947-8982-91EB737602F3}" type="slidenum">
              <a:rPr lang="en-GB" smtClean="0"/>
              <a:t>‹#›</a:t>
            </a:fld>
            <a:endParaRPr lang="en-GB"/>
          </a:p>
        </p:txBody>
      </p:sp>
    </p:spTree>
    <p:extLst>
      <p:ext uri="{BB962C8B-B14F-4D97-AF65-F5344CB8AC3E}">
        <p14:creationId xmlns:p14="http://schemas.microsoft.com/office/powerpoint/2010/main" val="1352003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6D9C66-90A5-8A4D-B538-F4E3B752116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DF4E57C-B24B-DB46-800E-B22453E0BB5C}"/>
              </a:ext>
            </a:extLst>
          </p:cNvPr>
          <p:cNvSpPr>
            <a:spLocks noGrp="1"/>
          </p:cNvSpPr>
          <p:nvPr>
            <p:ph type="dt" sz="half" idx="10"/>
          </p:nvPr>
        </p:nvSpPr>
        <p:spPr/>
        <p:txBody>
          <a:bodyPr/>
          <a:lstStyle/>
          <a:p>
            <a:fld id="{629C6E07-FE86-5F44-96E5-F5FB59689582}" type="datetimeFigureOut">
              <a:rPr lang="en-GB" smtClean="0"/>
              <a:t>26/06/2025</a:t>
            </a:fld>
            <a:endParaRPr lang="en-GB"/>
          </a:p>
        </p:txBody>
      </p:sp>
      <p:sp>
        <p:nvSpPr>
          <p:cNvPr id="4" name="Footer Placeholder 3">
            <a:extLst>
              <a:ext uri="{FF2B5EF4-FFF2-40B4-BE49-F238E27FC236}">
                <a16:creationId xmlns:a16="http://schemas.microsoft.com/office/drawing/2014/main" id="{E1BC2F2B-5FCE-B34E-A8BF-AF3818A4896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1FF081A-6532-674D-9FE4-93CA7686F3E1}"/>
              </a:ext>
            </a:extLst>
          </p:cNvPr>
          <p:cNvSpPr>
            <a:spLocks noGrp="1"/>
          </p:cNvSpPr>
          <p:nvPr>
            <p:ph type="sldNum" sz="quarter" idx="12"/>
          </p:nvPr>
        </p:nvSpPr>
        <p:spPr/>
        <p:txBody>
          <a:bodyPr/>
          <a:lstStyle/>
          <a:p>
            <a:fld id="{AE72FB00-7670-1947-8982-91EB737602F3}" type="slidenum">
              <a:rPr lang="en-GB" smtClean="0"/>
              <a:t>‹#›</a:t>
            </a:fld>
            <a:endParaRPr lang="en-GB"/>
          </a:p>
        </p:txBody>
      </p:sp>
    </p:spTree>
    <p:extLst>
      <p:ext uri="{BB962C8B-B14F-4D97-AF65-F5344CB8AC3E}">
        <p14:creationId xmlns:p14="http://schemas.microsoft.com/office/powerpoint/2010/main" val="33979247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10B484-BA52-E84F-9349-EB7071D669BA}"/>
              </a:ext>
            </a:extLst>
          </p:cNvPr>
          <p:cNvSpPr>
            <a:spLocks noGrp="1"/>
          </p:cNvSpPr>
          <p:nvPr>
            <p:ph type="dt" sz="half" idx="10"/>
          </p:nvPr>
        </p:nvSpPr>
        <p:spPr/>
        <p:txBody>
          <a:bodyPr/>
          <a:lstStyle/>
          <a:p>
            <a:fld id="{629C6E07-FE86-5F44-96E5-F5FB59689582}" type="datetimeFigureOut">
              <a:rPr lang="en-GB" smtClean="0"/>
              <a:t>26/06/2025</a:t>
            </a:fld>
            <a:endParaRPr lang="en-GB"/>
          </a:p>
        </p:txBody>
      </p:sp>
      <p:sp>
        <p:nvSpPr>
          <p:cNvPr id="3" name="Footer Placeholder 2">
            <a:extLst>
              <a:ext uri="{FF2B5EF4-FFF2-40B4-BE49-F238E27FC236}">
                <a16:creationId xmlns:a16="http://schemas.microsoft.com/office/drawing/2014/main" id="{0FFBDD40-01A5-CE47-AD29-0FCB2BE068E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FBE0989-33E0-0541-A83D-63DA004E1AA4}"/>
              </a:ext>
            </a:extLst>
          </p:cNvPr>
          <p:cNvSpPr>
            <a:spLocks noGrp="1"/>
          </p:cNvSpPr>
          <p:nvPr>
            <p:ph type="sldNum" sz="quarter" idx="12"/>
          </p:nvPr>
        </p:nvSpPr>
        <p:spPr/>
        <p:txBody>
          <a:bodyPr/>
          <a:lstStyle/>
          <a:p>
            <a:fld id="{AE72FB00-7670-1947-8982-91EB737602F3}" type="slidenum">
              <a:rPr lang="en-GB" smtClean="0"/>
              <a:t>‹#›</a:t>
            </a:fld>
            <a:endParaRPr lang="en-GB"/>
          </a:p>
        </p:txBody>
      </p:sp>
    </p:spTree>
    <p:extLst>
      <p:ext uri="{BB962C8B-B14F-4D97-AF65-F5344CB8AC3E}">
        <p14:creationId xmlns:p14="http://schemas.microsoft.com/office/powerpoint/2010/main" val="27662172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6C028-0A06-AC47-B47A-C3437A0AD48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21A37C7-AB2D-D74B-AF4F-7B1963A8ACF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1234A62-9515-3443-A39F-3EB2F71883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CF9C312-90F6-0F4C-BD1C-AB27A3C40517}"/>
              </a:ext>
            </a:extLst>
          </p:cNvPr>
          <p:cNvSpPr>
            <a:spLocks noGrp="1"/>
          </p:cNvSpPr>
          <p:nvPr>
            <p:ph type="dt" sz="half" idx="10"/>
          </p:nvPr>
        </p:nvSpPr>
        <p:spPr/>
        <p:txBody>
          <a:bodyPr/>
          <a:lstStyle/>
          <a:p>
            <a:fld id="{629C6E07-FE86-5F44-96E5-F5FB59689582}" type="datetimeFigureOut">
              <a:rPr lang="en-GB" smtClean="0"/>
              <a:t>26/06/2025</a:t>
            </a:fld>
            <a:endParaRPr lang="en-GB"/>
          </a:p>
        </p:txBody>
      </p:sp>
      <p:sp>
        <p:nvSpPr>
          <p:cNvPr id="6" name="Footer Placeholder 5">
            <a:extLst>
              <a:ext uri="{FF2B5EF4-FFF2-40B4-BE49-F238E27FC236}">
                <a16:creationId xmlns:a16="http://schemas.microsoft.com/office/drawing/2014/main" id="{43845D30-F27A-5847-87A1-CB401CC7160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07174C5-72FA-D143-A83A-E5956A384458}"/>
              </a:ext>
            </a:extLst>
          </p:cNvPr>
          <p:cNvSpPr>
            <a:spLocks noGrp="1"/>
          </p:cNvSpPr>
          <p:nvPr>
            <p:ph type="sldNum" sz="quarter" idx="12"/>
          </p:nvPr>
        </p:nvSpPr>
        <p:spPr/>
        <p:txBody>
          <a:bodyPr/>
          <a:lstStyle/>
          <a:p>
            <a:fld id="{AE72FB00-7670-1947-8982-91EB737602F3}" type="slidenum">
              <a:rPr lang="en-GB" smtClean="0"/>
              <a:t>‹#›</a:t>
            </a:fld>
            <a:endParaRPr lang="en-GB"/>
          </a:p>
        </p:txBody>
      </p:sp>
    </p:spTree>
    <p:extLst>
      <p:ext uri="{BB962C8B-B14F-4D97-AF65-F5344CB8AC3E}">
        <p14:creationId xmlns:p14="http://schemas.microsoft.com/office/powerpoint/2010/main" val="3448891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C4DE8-6B03-204F-9C3C-E15FAF38993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6872231-6705-DE45-98F2-23AF88DBC78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FFDA1C5F-55D6-074E-86E2-7E0D8A6636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8C231B0-D6BF-A24F-97FE-F4A57352FD94}"/>
              </a:ext>
            </a:extLst>
          </p:cNvPr>
          <p:cNvSpPr>
            <a:spLocks noGrp="1"/>
          </p:cNvSpPr>
          <p:nvPr>
            <p:ph type="dt" sz="half" idx="10"/>
          </p:nvPr>
        </p:nvSpPr>
        <p:spPr/>
        <p:txBody>
          <a:bodyPr/>
          <a:lstStyle/>
          <a:p>
            <a:fld id="{629C6E07-FE86-5F44-96E5-F5FB59689582}" type="datetimeFigureOut">
              <a:rPr lang="en-GB" smtClean="0"/>
              <a:t>26/06/2025</a:t>
            </a:fld>
            <a:endParaRPr lang="en-GB"/>
          </a:p>
        </p:txBody>
      </p:sp>
      <p:sp>
        <p:nvSpPr>
          <p:cNvPr id="6" name="Footer Placeholder 5">
            <a:extLst>
              <a:ext uri="{FF2B5EF4-FFF2-40B4-BE49-F238E27FC236}">
                <a16:creationId xmlns:a16="http://schemas.microsoft.com/office/drawing/2014/main" id="{3770640A-304E-A947-98BF-9892DE657AE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EB435D8-2B64-EA45-8B0B-B032404128E4}"/>
              </a:ext>
            </a:extLst>
          </p:cNvPr>
          <p:cNvSpPr>
            <a:spLocks noGrp="1"/>
          </p:cNvSpPr>
          <p:nvPr>
            <p:ph type="sldNum" sz="quarter" idx="12"/>
          </p:nvPr>
        </p:nvSpPr>
        <p:spPr/>
        <p:txBody>
          <a:bodyPr/>
          <a:lstStyle/>
          <a:p>
            <a:fld id="{AE72FB00-7670-1947-8982-91EB737602F3}" type="slidenum">
              <a:rPr lang="en-GB" smtClean="0"/>
              <a:t>‹#›</a:t>
            </a:fld>
            <a:endParaRPr lang="en-GB"/>
          </a:p>
        </p:txBody>
      </p:sp>
    </p:spTree>
    <p:extLst>
      <p:ext uri="{BB962C8B-B14F-4D97-AF65-F5344CB8AC3E}">
        <p14:creationId xmlns:p14="http://schemas.microsoft.com/office/powerpoint/2010/main" val="1508347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2F1BCD4-8A02-6C4F-8346-D2E7926EC63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E1E89D5-6B50-6F4D-B850-FA30B42109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2A8E738-5FBB-314D-8901-5BB10E1F720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9C6E07-FE86-5F44-96E5-F5FB59689582}" type="datetimeFigureOut">
              <a:rPr lang="en-GB" smtClean="0"/>
              <a:t>26/06/2025</a:t>
            </a:fld>
            <a:endParaRPr lang="en-GB"/>
          </a:p>
        </p:txBody>
      </p:sp>
      <p:sp>
        <p:nvSpPr>
          <p:cNvPr id="5" name="Footer Placeholder 4">
            <a:extLst>
              <a:ext uri="{FF2B5EF4-FFF2-40B4-BE49-F238E27FC236}">
                <a16:creationId xmlns:a16="http://schemas.microsoft.com/office/drawing/2014/main" id="{0A05110A-876D-8A47-A2B6-988C13A14F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503AFEB3-C56B-864F-AAA4-F5C3095378D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72FB00-7670-1947-8982-91EB737602F3}" type="slidenum">
              <a:rPr lang="en-GB" smtClean="0"/>
              <a:t>‹#›</a:t>
            </a:fld>
            <a:endParaRPr lang="en-GB"/>
          </a:p>
        </p:txBody>
      </p:sp>
    </p:spTree>
    <p:extLst>
      <p:ext uri="{BB962C8B-B14F-4D97-AF65-F5344CB8AC3E}">
        <p14:creationId xmlns:p14="http://schemas.microsoft.com/office/powerpoint/2010/main" val="41202593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035BDD-6CA9-F347-831B-B65FE4C208A5}"/>
              </a:ext>
            </a:extLst>
          </p:cNvPr>
          <p:cNvSpPr>
            <a:spLocks noGrp="1"/>
          </p:cNvSpPr>
          <p:nvPr>
            <p:ph type="ctrTitle"/>
          </p:nvPr>
        </p:nvSpPr>
        <p:spPr/>
        <p:txBody>
          <a:bodyPr/>
          <a:lstStyle/>
          <a:p>
            <a:r>
              <a:rPr lang="en-GB" dirty="0"/>
              <a:t>PS to CTF3 area extraction </a:t>
            </a:r>
          </a:p>
        </p:txBody>
      </p:sp>
      <p:sp>
        <p:nvSpPr>
          <p:cNvPr id="3" name="Subtitle 2">
            <a:extLst>
              <a:ext uri="{FF2B5EF4-FFF2-40B4-BE49-F238E27FC236}">
                <a16:creationId xmlns:a16="http://schemas.microsoft.com/office/drawing/2014/main" id="{D1304309-E921-3F44-AE50-423CA856F26F}"/>
              </a:ext>
            </a:extLst>
          </p:cNvPr>
          <p:cNvSpPr>
            <a:spLocks noGrp="1"/>
          </p:cNvSpPr>
          <p:nvPr>
            <p:ph type="subTitle" idx="1"/>
          </p:nvPr>
        </p:nvSpPr>
        <p:spPr/>
        <p:txBody>
          <a:bodyPr/>
          <a:lstStyle/>
          <a:p>
            <a:r>
              <a:rPr lang="en-GB" dirty="0"/>
              <a:t>C. Bracco</a:t>
            </a:r>
          </a:p>
        </p:txBody>
      </p:sp>
    </p:spTree>
    <p:extLst>
      <p:ext uri="{BB962C8B-B14F-4D97-AF65-F5344CB8AC3E}">
        <p14:creationId xmlns:p14="http://schemas.microsoft.com/office/powerpoint/2010/main" val="13394643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2CAD18-9535-C541-AC99-478B908A5814}"/>
              </a:ext>
            </a:extLst>
          </p:cNvPr>
          <p:cNvSpPr>
            <a:spLocks noGrp="1"/>
          </p:cNvSpPr>
          <p:nvPr>
            <p:ph type="title"/>
          </p:nvPr>
        </p:nvSpPr>
        <p:spPr/>
        <p:txBody>
          <a:bodyPr/>
          <a:lstStyle/>
          <a:p>
            <a:r>
              <a:rPr lang="en-GB" dirty="0"/>
              <a:t>Conclusions</a:t>
            </a:r>
          </a:p>
        </p:txBody>
      </p:sp>
      <p:sp>
        <p:nvSpPr>
          <p:cNvPr id="3" name="Content Placeholder 2">
            <a:extLst>
              <a:ext uri="{FF2B5EF4-FFF2-40B4-BE49-F238E27FC236}">
                <a16:creationId xmlns:a16="http://schemas.microsoft.com/office/drawing/2014/main" id="{B39BBAAD-44CE-E549-A920-1D794AF84CEA}"/>
              </a:ext>
            </a:extLst>
          </p:cNvPr>
          <p:cNvSpPr>
            <a:spLocks noGrp="1"/>
          </p:cNvSpPr>
          <p:nvPr>
            <p:ph idx="1"/>
          </p:nvPr>
        </p:nvSpPr>
        <p:spPr/>
        <p:txBody>
          <a:bodyPr>
            <a:normAutofit lnSpcReduction="10000"/>
          </a:bodyPr>
          <a:lstStyle/>
          <a:p>
            <a:r>
              <a:rPr lang="en-GB" dirty="0"/>
              <a:t>Possible location for installation of equipment for extraction to CTF3 identified </a:t>
            </a:r>
          </a:p>
          <a:p>
            <a:r>
              <a:rPr lang="en-GB" dirty="0"/>
              <a:t>Several modification needed and have to be fully qualified but no clear showstopper found for the moment</a:t>
            </a:r>
          </a:p>
          <a:p>
            <a:r>
              <a:rPr lang="en-GB" dirty="0"/>
              <a:t>The TL to the target should consist of only quadrupoles, correctors and diagnostics</a:t>
            </a:r>
          </a:p>
          <a:p>
            <a:r>
              <a:rPr lang="en-GB" dirty="0"/>
              <a:t>Next studies: </a:t>
            </a:r>
          </a:p>
          <a:p>
            <a:pPr lvl="1"/>
            <a:r>
              <a:rPr lang="en-GB" dirty="0"/>
              <a:t>extracted beam trajectory and optics</a:t>
            </a:r>
          </a:p>
          <a:p>
            <a:pPr lvl="1"/>
            <a:r>
              <a:rPr lang="en-GB" dirty="0">
                <a:sym typeface="Wingdings" pitchFamily="2" charset="2"/>
              </a:rPr>
              <a:t>required HW: magnets, powering, diagnostics, etc.</a:t>
            </a:r>
          </a:p>
          <a:p>
            <a:pPr lvl="1"/>
            <a:r>
              <a:rPr lang="en-GB" dirty="0">
                <a:sym typeface="Wingdings" pitchFamily="2" charset="2"/>
              </a:rPr>
              <a:t>Evaluate impact of cavity displacement (ABP and RF colleagues)</a:t>
            </a:r>
          </a:p>
          <a:p>
            <a:pPr lvl="1"/>
            <a:r>
              <a:rPr lang="en-GB" dirty="0">
                <a:sym typeface="Wingdings" pitchFamily="2" charset="2"/>
              </a:rPr>
              <a:t>Rough cost estimate</a:t>
            </a:r>
          </a:p>
        </p:txBody>
      </p:sp>
    </p:spTree>
    <p:extLst>
      <p:ext uri="{BB962C8B-B14F-4D97-AF65-F5344CB8AC3E}">
        <p14:creationId xmlns:p14="http://schemas.microsoft.com/office/powerpoint/2010/main" val="3530310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2C7FF-5B36-7241-9E13-8AF483AE78A7}"/>
              </a:ext>
            </a:extLst>
          </p:cNvPr>
          <p:cNvSpPr>
            <a:spLocks noGrp="1"/>
          </p:cNvSpPr>
          <p:nvPr>
            <p:ph type="title"/>
          </p:nvPr>
        </p:nvSpPr>
        <p:spPr/>
        <p:txBody>
          <a:bodyPr/>
          <a:lstStyle/>
          <a:p>
            <a:r>
              <a:rPr lang="en-GB" dirty="0"/>
              <a:t>PS extraction </a:t>
            </a:r>
          </a:p>
        </p:txBody>
      </p:sp>
      <p:pic>
        <p:nvPicPr>
          <p:cNvPr id="4" name="Content Placeholder 3">
            <a:extLst>
              <a:ext uri="{FF2B5EF4-FFF2-40B4-BE49-F238E27FC236}">
                <a16:creationId xmlns:a16="http://schemas.microsoft.com/office/drawing/2014/main" id="{E09E5959-4BE3-6C45-BFE0-0B2A35485CA3}"/>
              </a:ext>
            </a:extLst>
          </p:cNvPr>
          <p:cNvPicPr>
            <a:picLocks noGrp="1" noChangeAspect="1"/>
          </p:cNvPicPr>
          <p:nvPr>
            <p:ph idx="1"/>
          </p:nvPr>
        </p:nvPicPr>
        <p:blipFill>
          <a:blip r:embed="rId3"/>
          <a:stretch>
            <a:fillRect/>
          </a:stretch>
        </p:blipFill>
        <p:spPr>
          <a:xfrm>
            <a:off x="238909" y="1499805"/>
            <a:ext cx="5529800" cy="3177299"/>
          </a:xfrm>
          <a:prstGeom prst="rect">
            <a:avLst/>
          </a:prstGeom>
        </p:spPr>
      </p:pic>
      <p:sp>
        <p:nvSpPr>
          <p:cNvPr id="5" name="TextBox 4">
            <a:extLst>
              <a:ext uri="{FF2B5EF4-FFF2-40B4-BE49-F238E27FC236}">
                <a16:creationId xmlns:a16="http://schemas.microsoft.com/office/drawing/2014/main" id="{6589F157-EF1D-5749-9EDF-BFB26A56A21C}"/>
              </a:ext>
            </a:extLst>
          </p:cNvPr>
          <p:cNvSpPr txBox="1"/>
          <p:nvPr/>
        </p:nvSpPr>
        <p:spPr>
          <a:xfrm>
            <a:off x="6290631" y="735724"/>
            <a:ext cx="5299114" cy="3970318"/>
          </a:xfrm>
          <a:prstGeom prst="rect">
            <a:avLst/>
          </a:prstGeom>
          <a:noFill/>
        </p:spPr>
        <p:txBody>
          <a:bodyPr wrap="square" rtlCol="0">
            <a:spAutoFit/>
          </a:bodyPr>
          <a:lstStyle/>
          <a:p>
            <a:pPr marL="285750" indent="-285750">
              <a:buFont typeface="Arial" panose="020B0604020202020204" pitchFamily="34" charset="0"/>
              <a:buChar char="•"/>
            </a:pPr>
            <a:r>
              <a:rPr lang="en-GB" dirty="0"/>
              <a:t>Single turn extraction towards TT2 (</a:t>
            </a:r>
            <a:r>
              <a:rPr lang="fr-FR" dirty="0" err="1"/>
              <a:t>Fast</a:t>
            </a:r>
            <a:r>
              <a:rPr lang="fr-FR" dirty="0"/>
              <a:t> kicker KFA71,  septum SMH16, slow </a:t>
            </a:r>
            <a:r>
              <a:rPr lang="fr-FR" dirty="0" err="1"/>
              <a:t>bumpers</a:t>
            </a:r>
            <a:r>
              <a:rPr lang="fr-FR" dirty="0"/>
              <a:t> BSW16)</a:t>
            </a:r>
            <a:endParaRPr lang="en-GB" dirty="0"/>
          </a:p>
          <a:p>
            <a:endParaRPr lang="en-GB" dirty="0"/>
          </a:p>
          <a:p>
            <a:pPr marL="285750" indent="-285750">
              <a:buFont typeface="Arial" panose="020B0604020202020204" pitchFamily="34" charset="0"/>
              <a:buChar char="•"/>
            </a:pPr>
            <a:r>
              <a:rPr lang="en-GB" dirty="0"/>
              <a:t>Slow Extraction towards EAST Area (Electrostatic septum SEH23 and bumpers BSW23, magnetic septa SMH57 and 61 and BSW57 slow bumpers)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a:t>Multi Turns Extraction towards TT2 (</a:t>
            </a:r>
            <a:r>
              <a:rPr lang="fr-FR" dirty="0"/>
              <a:t>KFA04, KFA13, KFA21, KFA71, BFA09PED, SMH16, BSW16-12,  BSW16-14,  BSW16-20 and BSW16-22. </a:t>
            </a:r>
            <a:r>
              <a:rPr lang="en-GB" dirty="0"/>
              <a:t> )</a:t>
            </a:r>
          </a:p>
          <a:p>
            <a:endParaRPr lang="en-GB" dirty="0"/>
          </a:p>
          <a:p>
            <a:pPr marL="285750" indent="-285750">
              <a:buFont typeface="Arial" panose="020B0604020202020204" pitchFamily="34" charset="0"/>
              <a:buChar char="•"/>
            </a:pPr>
            <a:endParaRPr lang="en-GB" dirty="0"/>
          </a:p>
          <a:p>
            <a:endParaRPr lang="en-GB" dirty="0"/>
          </a:p>
          <a:p>
            <a:pPr marL="285750" indent="-285750">
              <a:buFont typeface="Arial" panose="020B0604020202020204" pitchFamily="34" charset="0"/>
              <a:buChar char="•"/>
            </a:pPr>
            <a:endParaRPr lang="en-GB" dirty="0"/>
          </a:p>
        </p:txBody>
      </p:sp>
      <p:pic>
        <p:nvPicPr>
          <p:cNvPr id="6" name="Picture 5">
            <a:extLst>
              <a:ext uri="{FF2B5EF4-FFF2-40B4-BE49-F238E27FC236}">
                <a16:creationId xmlns:a16="http://schemas.microsoft.com/office/drawing/2014/main" id="{0DEBC81C-0D3D-7145-B680-7262EDCEA81E}"/>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6096000" y="3181925"/>
            <a:ext cx="6006703" cy="3585275"/>
          </a:xfrm>
          <a:prstGeom prst="rect">
            <a:avLst/>
          </a:prstGeom>
        </p:spPr>
      </p:pic>
      <p:sp>
        <p:nvSpPr>
          <p:cNvPr id="3" name="TextBox 2">
            <a:extLst>
              <a:ext uri="{FF2B5EF4-FFF2-40B4-BE49-F238E27FC236}">
                <a16:creationId xmlns:a16="http://schemas.microsoft.com/office/drawing/2014/main" id="{5276FEA8-EB9C-C44E-A072-6AFDF2D884C9}"/>
              </a:ext>
            </a:extLst>
          </p:cNvPr>
          <p:cNvSpPr txBox="1"/>
          <p:nvPr/>
        </p:nvSpPr>
        <p:spPr>
          <a:xfrm>
            <a:off x="506776" y="5221995"/>
            <a:ext cx="4296578" cy="1200329"/>
          </a:xfrm>
          <a:prstGeom prst="rect">
            <a:avLst/>
          </a:prstGeom>
          <a:noFill/>
        </p:spPr>
        <p:txBody>
          <a:bodyPr wrap="square" rtlCol="0">
            <a:spAutoFit/>
          </a:bodyPr>
          <a:lstStyle/>
          <a:p>
            <a:r>
              <a:rPr lang="en-GB" dirty="0"/>
              <a:t>All present types of PS extractions are performed using non-local elements (bumpers and kickers) and local magnetic septa</a:t>
            </a:r>
          </a:p>
        </p:txBody>
      </p:sp>
    </p:spTree>
    <p:extLst>
      <p:ext uri="{BB962C8B-B14F-4D97-AF65-F5344CB8AC3E}">
        <p14:creationId xmlns:p14="http://schemas.microsoft.com/office/powerpoint/2010/main" val="3948238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323A4-46CD-5C4F-94F2-7F423592E2C1}"/>
              </a:ext>
            </a:extLst>
          </p:cNvPr>
          <p:cNvSpPr>
            <a:spLocks noGrp="1"/>
          </p:cNvSpPr>
          <p:nvPr>
            <p:ph type="title"/>
          </p:nvPr>
        </p:nvSpPr>
        <p:spPr>
          <a:xfrm>
            <a:off x="860233" y="0"/>
            <a:ext cx="10515600" cy="1325563"/>
          </a:xfrm>
        </p:spPr>
        <p:txBody>
          <a:bodyPr>
            <a:normAutofit/>
          </a:bodyPr>
          <a:lstStyle/>
          <a:p>
            <a:r>
              <a:rPr lang="en-GB" sz="4000" dirty="0"/>
              <a:t>Extract towards CTF3</a:t>
            </a:r>
          </a:p>
        </p:txBody>
      </p:sp>
      <p:pic>
        <p:nvPicPr>
          <p:cNvPr id="4" name="Picture 3">
            <a:extLst>
              <a:ext uri="{FF2B5EF4-FFF2-40B4-BE49-F238E27FC236}">
                <a16:creationId xmlns:a16="http://schemas.microsoft.com/office/drawing/2014/main" id="{2526E809-9698-2744-AB3A-3DD294DCE5D4}"/>
              </a:ext>
            </a:extLst>
          </p:cNvPr>
          <p:cNvPicPr>
            <a:picLocks noChangeAspect="1"/>
          </p:cNvPicPr>
          <p:nvPr/>
        </p:nvPicPr>
        <p:blipFill>
          <a:blip r:embed="rId3"/>
          <a:stretch>
            <a:fillRect/>
          </a:stretch>
        </p:blipFill>
        <p:spPr>
          <a:xfrm>
            <a:off x="178413" y="1222872"/>
            <a:ext cx="3940402" cy="5426694"/>
          </a:xfrm>
          <a:prstGeom prst="rect">
            <a:avLst/>
          </a:prstGeom>
        </p:spPr>
      </p:pic>
      <p:sp>
        <p:nvSpPr>
          <p:cNvPr id="6" name="TextBox 5">
            <a:extLst>
              <a:ext uri="{FF2B5EF4-FFF2-40B4-BE49-F238E27FC236}">
                <a16:creationId xmlns:a16="http://schemas.microsoft.com/office/drawing/2014/main" id="{067D75DE-73DA-7E47-A949-6BAD5F2022BB}"/>
              </a:ext>
            </a:extLst>
          </p:cNvPr>
          <p:cNvSpPr txBox="1"/>
          <p:nvPr/>
        </p:nvSpPr>
        <p:spPr>
          <a:xfrm>
            <a:off x="4303267" y="1222872"/>
            <a:ext cx="7754385" cy="1477328"/>
          </a:xfrm>
          <a:prstGeom prst="rect">
            <a:avLst/>
          </a:prstGeom>
          <a:noFill/>
        </p:spPr>
        <p:txBody>
          <a:bodyPr wrap="square" rtlCol="0">
            <a:spAutoFit/>
          </a:bodyPr>
          <a:lstStyle/>
          <a:p>
            <a:r>
              <a:rPr lang="en-GB" dirty="0"/>
              <a:t>Idea: use existing kickers (KFA71?) + install new septum and bumpers locally at extraction point</a:t>
            </a:r>
          </a:p>
          <a:p>
            <a:endParaRPr lang="en-GB" dirty="0"/>
          </a:p>
          <a:p>
            <a:r>
              <a:rPr lang="en-GB" dirty="0"/>
              <a:t>Septum: SMH16 type </a:t>
            </a:r>
          </a:p>
          <a:p>
            <a:r>
              <a:rPr lang="en-GB" dirty="0"/>
              <a:t> </a:t>
            </a:r>
          </a:p>
        </p:txBody>
      </p:sp>
      <p:pic>
        <p:nvPicPr>
          <p:cNvPr id="7" name="Picture 6">
            <a:extLst>
              <a:ext uri="{FF2B5EF4-FFF2-40B4-BE49-F238E27FC236}">
                <a16:creationId xmlns:a16="http://schemas.microsoft.com/office/drawing/2014/main" id="{64A24814-81E5-4847-AAB0-DC92D4390B3B}"/>
              </a:ext>
            </a:extLst>
          </p:cNvPr>
          <p:cNvPicPr>
            <a:picLocks noChangeAspect="1"/>
          </p:cNvPicPr>
          <p:nvPr/>
        </p:nvPicPr>
        <p:blipFill>
          <a:blip r:embed="rId4"/>
          <a:stretch>
            <a:fillRect/>
          </a:stretch>
        </p:blipFill>
        <p:spPr>
          <a:xfrm>
            <a:off x="4303267" y="2433883"/>
            <a:ext cx="3426980" cy="1783117"/>
          </a:xfrm>
          <a:prstGeom prst="rect">
            <a:avLst/>
          </a:prstGeom>
        </p:spPr>
      </p:pic>
      <p:pic>
        <p:nvPicPr>
          <p:cNvPr id="9" name="Picture 8">
            <a:extLst>
              <a:ext uri="{FF2B5EF4-FFF2-40B4-BE49-F238E27FC236}">
                <a16:creationId xmlns:a16="http://schemas.microsoft.com/office/drawing/2014/main" id="{F079574A-15B1-924A-A307-4895ACF962C7}"/>
              </a:ext>
            </a:extLst>
          </p:cNvPr>
          <p:cNvPicPr>
            <a:picLocks noChangeAspect="1"/>
          </p:cNvPicPr>
          <p:nvPr/>
        </p:nvPicPr>
        <p:blipFill>
          <a:blip r:embed="rId5"/>
          <a:stretch>
            <a:fillRect/>
          </a:stretch>
        </p:blipFill>
        <p:spPr>
          <a:xfrm>
            <a:off x="8085744" y="2058197"/>
            <a:ext cx="3875218" cy="2354940"/>
          </a:xfrm>
          <a:prstGeom prst="rect">
            <a:avLst/>
          </a:prstGeom>
        </p:spPr>
      </p:pic>
      <p:pic>
        <p:nvPicPr>
          <p:cNvPr id="10" name="Picture 9">
            <a:extLst>
              <a:ext uri="{FF2B5EF4-FFF2-40B4-BE49-F238E27FC236}">
                <a16:creationId xmlns:a16="http://schemas.microsoft.com/office/drawing/2014/main" id="{129D7321-8992-7640-BA38-318898CD3166}"/>
              </a:ext>
            </a:extLst>
          </p:cNvPr>
          <p:cNvPicPr>
            <a:picLocks noChangeAspect="1"/>
          </p:cNvPicPr>
          <p:nvPr/>
        </p:nvPicPr>
        <p:blipFill>
          <a:blip r:embed="rId6"/>
          <a:stretch>
            <a:fillRect/>
          </a:stretch>
        </p:blipFill>
        <p:spPr>
          <a:xfrm>
            <a:off x="4303267" y="4014280"/>
            <a:ext cx="2664054" cy="2635285"/>
          </a:xfrm>
          <a:prstGeom prst="rect">
            <a:avLst/>
          </a:prstGeom>
        </p:spPr>
      </p:pic>
      <p:sp>
        <p:nvSpPr>
          <p:cNvPr id="11" name="TextBox 10">
            <a:extLst>
              <a:ext uri="{FF2B5EF4-FFF2-40B4-BE49-F238E27FC236}">
                <a16:creationId xmlns:a16="http://schemas.microsoft.com/office/drawing/2014/main" id="{A194A090-2469-FD48-8BC4-D365F5CE2F57}"/>
              </a:ext>
            </a:extLst>
          </p:cNvPr>
          <p:cNvSpPr txBox="1"/>
          <p:nvPr/>
        </p:nvSpPr>
        <p:spPr>
          <a:xfrm>
            <a:off x="8504413" y="4792687"/>
            <a:ext cx="3071812" cy="1754326"/>
          </a:xfrm>
          <a:prstGeom prst="rect">
            <a:avLst/>
          </a:prstGeom>
          <a:noFill/>
        </p:spPr>
        <p:txBody>
          <a:bodyPr wrap="square" rtlCol="0">
            <a:spAutoFit/>
          </a:bodyPr>
          <a:lstStyle/>
          <a:p>
            <a:r>
              <a:rPr lang="en-GB" dirty="0"/>
              <a:t>Up to 30 </a:t>
            </a:r>
            <a:r>
              <a:rPr lang="en-GB" dirty="0" err="1"/>
              <a:t>mrad</a:t>
            </a:r>
            <a:r>
              <a:rPr lang="en-GB" dirty="0"/>
              <a:t> angle allows to steer the beam to the target with no need of dipoles. Ideally the TL would only consist of correctors, quadrupoles and diagnostics</a:t>
            </a:r>
          </a:p>
        </p:txBody>
      </p:sp>
    </p:spTree>
    <p:extLst>
      <p:ext uri="{BB962C8B-B14F-4D97-AF65-F5344CB8AC3E}">
        <p14:creationId xmlns:p14="http://schemas.microsoft.com/office/powerpoint/2010/main" val="1593757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36E45-19C3-B14D-8C82-4EE031EC692F}"/>
              </a:ext>
            </a:extLst>
          </p:cNvPr>
          <p:cNvSpPr>
            <a:spLocks noGrp="1"/>
          </p:cNvSpPr>
          <p:nvPr>
            <p:ph type="title"/>
          </p:nvPr>
        </p:nvSpPr>
        <p:spPr>
          <a:xfrm>
            <a:off x="838200" y="0"/>
            <a:ext cx="10515600" cy="1325563"/>
          </a:xfrm>
        </p:spPr>
        <p:txBody>
          <a:bodyPr/>
          <a:lstStyle/>
          <a:p>
            <a:r>
              <a:rPr lang="en-GB" dirty="0"/>
              <a:t>Extraction towards CTF3</a:t>
            </a:r>
          </a:p>
        </p:txBody>
      </p:sp>
      <p:sp>
        <p:nvSpPr>
          <p:cNvPr id="3" name="Content Placeholder 2">
            <a:extLst>
              <a:ext uri="{FF2B5EF4-FFF2-40B4-BE49-F238E27FC236}">
                <a16:creationId xmlns:a16="http://schemas.microsoft.com/office/drawing/2014/main" id="{D9B62C6E-C443-4944-8F37-67CA89333C1B}"/>
              </a:ext>
            </a:extLst>
          </p:cNvPr>
          <p:cNvSpPr>
            <a:spLocks noGrp="1"/>
          </p:cNvSpPr>
          <p:nvPr>
            <p:ph idx="1"/>
          </p:nvPr>
        </p:nvSpPr>
        <p:spPr>
          <a:xfrm>
            <a:off x="200025" y="1325563"/>
            <a:ext cx="11991975" cy="4851400"/>
          </a:xfrm>
        </p:spPr>
        <p:txBody>
          <a:bodyPr/>
          <a:lstStyle/>
          <a:p>
            <a:r>
              <a:rPr lang="en-GB" dirty="0"/>
              <a:t>Required a length of &gt;2.25 m in the PS </a:t>
            </a:r>
            <a:r>
              <a:rPr lang="en-GB" dirty="0">
                <a:sym typeface="Wingdings" pitchFamily="2" charset="2"/>
              </a:rPr>
              <a:t></a:t>
            </a:r>
            <a:r>
              <a:rPr lang="en-GB" dirty="0"/>
              <a:t>10 MHz cavity Pa.C10.76 (2.45 m long)</a:t>
            </a:r>
          </a:p>
        </p:txBody>
      </p:sp>
      <p:grpSp>
        <p:nvGrpSpPr>
          <p:cNvPr id="7" name="Group 6">
            <a:extLst>
              <a:ext uri="{FF2B5EF4-FFF2-40B4-BE49-F238E27FC236}">
                <a16:creationId xmlns:a16="http://schemas.microsoft.com/office/drawing/2014/main" id="{A2F21EF2-B352-DF42-B447-ABEDA38FE95E}"/>
              </a:ext>
            </a:extLst>
          </p:cNvPr>
          <p:cNvGrpSpPr/>
          <p:nvPr/>
        </p:nvGrpSpPr>
        <p:grpSpPr>
          <a:xfrm>
            <a:off x="4198596" y="2148681"/>
            <a:ext cx="7357160" cy="3062288"/>
            <a:chOff x="4306202" y="3114675"/>
            <a:chExt cx="7357160" cy="3062288"/>
          </a:xfrm>
        </p:grpSpPr>
        <p:pic>
          <p:nvPicPr>
            <p:cNvPr id="4" name="Picture 3">
              <a:extLst>
                <a:ext uri="{FF2B5EF4-FFF2-40B4-BE49-F238E27FC236}">
                  <a16:creationId xmlns:a16="http://schemas.microsoft.com/office/drawing/2014/main" id="{34EFBD79-E1CE-8045-8299-0120403817A6}"/>
                </a:ext>
              </a:extLst>
            </p:cNvPr>
            <p:cNvPicPr>
              <a:picLocks noChangeAspect="1"/>
            </p:cNvPicPr>
            <p:nvPr/>
          </p:nvPicPr>
          <p:blipFill>
            <a:blip r:embed="rId2"/>
            <a:stretch>
              <a:fillRect/>
            </a:stretch>
          </p:blipFill>
          <p:spPr>
            <a:xfrm>
              <a:off x="4306202" y="3114675"/>
              <a:ext cx="7357160" cy="3062288"/>
            </a:xfrm>
            <a:prstGeom prst="rect">
              <a:avLst/>
            </a:prstGeom>
          </p:spPr>
        </p:pic>
        <p:sp>
          <p:nvSpPr>
            <p:cNvPr id="5" name="TextBox 4">
              <a:extLst>
                <a:ext uri="{FF2B5EF4-FFF2-40B4-BE49-F238E27FC236}">
                  <a16:creationId xmlns:a16="http://schemas.microsoft.com/office/drawing/2014/main" id="{3D1D4A65-C125-4E40-BB2C-3E7EA99E7162}"/>
                </a:ext>
              </a:extLst>
            </p:cNvPr>
            <p:cNvSpPr txBox="1"/>
            <p:nvPr/>
          </p:nvSpPr>
          <p:spPr>
            <a:xfrm>
              <a:off x="7143751" y="4000500"/>
              <a:ext cx="1528762" cy="369332"/>
            </a:xfrm>
            <a:prstGeom prst="rect">
              <a:avLst/>
            </a:prstGeom>
            <a:noFill/>
          </p:spPr>
          <p:txBody>
            <a:bodyPr wrap="square" rtlCol="0">
              <a:spAutoFit/>
            </a:bodyPr>
            <a:lstStyle/>
            <a:p>
              <a:r>
                <a:rPr lang="en-GB" b="1" dirty="0">
                  <a:solidFill>
                    <a:schemeClr val="bg1"/>
                  </a:solidFill>
                </a:rPr>
                <a:t>PA.C10.76</a:t>
              </a:r>
            </a:p>
          </p:txBody>
        </p:sp>
      </p:grpSp>
      <p:pic>
        <p:nvPicPr>
          <p:cNvPr id="8" name="Picture 7">
            <a:extLst>
              <a:ext uri="{FF2B5EF4-FFF2-40B4-BE49-F238E27FC236}">
                <a16:creationId xmlns:a16="http://schemas.microsoft.com/office/drawing/2014/main" id="{D10153FA-7319-C142-B891-1E6F269837CB}"/>
              </a:ext>
            </a:extLst>
          </p:cNvPr>
          <p:cNvPicPr>
            <a:picLocks noChangeAspect="1"/>
          </p:cNvPicPr>
          <p:nvPr/>
        </p:nvPicPr>
        <p:blipFill>
          <a:blip r:embed="rId3"/>
          <a:stretch>
            <a:fillRect/>
          </a:stretch>
        </p:blipFill>
        <p:spPr>
          <a:xfrm>
            <a:off x="444500" y="3464024"/>
            <a:ext cx="2998788" cy="2932013"/>
          </a:xfrm>
          <a:prstGeom prst="rect">
            <a:avLst/>
          </a:prstGeom>
        </p:spPr>
      </p:pic>
      <p:sp>
        <p:nvSpPr>
          <p:cNvPr id="9" name="Oval 8">
            <a:extLst>
              <a:ext uri="{FF2B5EF4-FFF2-40B4-BE49-F238E27FC236}">
                <a16:creationId xmlns:a16="http://schemas.microsoft.com/office/drawing/2014/main" id="{646A169F-04DF-8B4A-9954-F3A54B7479F8}"/>
              </a:ext>
            </a:extLst>
          </p:cNvPr>
          <p:cNvSpPr/>
          <p:nvPr/>
        </p:nvSpPr>
        <p:spPr>
          <a:xfrm>
            <a:off x="2971798" y="4957763"/>
            <a:ext cx="300037" cy="25320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Arrow Connector 10">
            <a:extLst>
              <a:ext uri="{FF2B5EF4-FFF2-40B4-BE49-F238E27FC236}">
                <a16:creationId xmlns:a16="http://schemas.microsoft.com/office/drawing/2014/main" id="{97408538-B1BA-EC42-9835-612F5591F359}"/>
              </a:ext>
            </a:extLst>
          </p:cNvPr>
          <p:cNvCxnSpPr>
            <a:cxnSpLocks/>
          </p:cNvCxnSpPr>
          <p:nvPr/>
        </p:nvCxnSpPr>
        <p:spPr>
          <a:xfrm flipV="1">
            <a:off x="3271835" y="4029076"/>
            <a:ext cx="926761" cy="92868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9763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36E45-19C3-B14D-8C82-4EE031EC692F}"/>
              </a:ext>
            </a:extLst>
          </p:cNvPr>
          <p:cNvSpPr>
            <a:spLocks noGrp="1"/>
          </p:cNvSpPr>
          <p:nvPr>
            <p:ph type="title"/>
          </p:nvPr>
        </p:nvSpPr>
        <p:spPr>
          <a:xfrm>
            <a:off x="838200" y="0"/>
            <a:ext cx="10515600" cy="1325563"/>
          </a:xfrm>
        </p:spPr>
        <p:txBody>
          <a:bodyPr/>
          <a:lstStyle/>
          <a:p>
            <a:r>
              <a:rPr lang="en-GB" dirty="0"/>
              <a:t>Extraction towards CTF3</a:t>
            </a:r>
          </a:p>
        </p:txBody>
      </p:sp>
      <p:sp>
        <p:nvSpPr>
          <p:cNvPr id="3" name="Content Placeholder 2">
            <a:extLst>
              <a:ext uri="{FF2B5EF4-FFF2-40B4-BE49-F238E27FC236}">
                <a16:creationId xmlns:a16="http://schemas.microsoft.com/office/drawing/2014/main" id="{D9B62C6E-C443-4944-8F37-67CA89333C1B}"/>
              </a:ext>
            </a:extLst>
          </p:cNvPr>
          <p:cNvSpPr>
            <a:spLocks noGrp="1"/>
          </p:cNvSpPr>
          <p:nvPr>
            <p:ph idx="1"/>
          </p:nvPr>
        </p:nvSpPr>
        <p:spPr>
          <a:xfrm>
            <a:off x="200025" y="1325563"/>
            <a:ext cx="11991975" cy="4851400"/>
          </a:xfrm>
        </p:spPr>
        <p:txBody>
          <a:bodyPr/>
          <a:lstStyle/>
          <a:p>
            <a:r>
              <a:rPr lang="en-GB" dirty="0"/>
              <a:t>Required a length of &gt;2.25 m in the PS </a:t>
            </a:r>
            <a:r>
              <a:rPr lang="en-GB" dirty="0">
                <a:sym typeface="Wingdings" pitchFamily="2" charset="2"/>
              </a:rPr>
              <a:t></a:t>
            </a:r>
            <a:r>
              <a:rPr lang="en-GB" dirty="0"/>
              <a:t>10 MHz cavity Pa.C10.76 (2.45 m long)</a:t>
            </a:r>
          </a:p>
          <a:p>
            <a:r>
              <a:rPr lang="en-GB" dirty="0"/>
              <a:t>Modifications:</a:t>
            </a:r>
          </a:p>
          <a:p>
            <a:pPr lvl="1"/>
            <a:r>
              <a:rPr lang="en-GB" dirty="0"/>
              <a:t>Displace cavity (plus related cables, klystron, etc.)  </a:t>
            </a:r>
            <a:r>
              <a:rPr lang="en-GB" dirty="0">
                <a:sym typeface="Wingdings" pitchFamily="2" charset="2"/>
              </a:rPr>
              <a:t> </a:t>
            </a:r>
            <a:r>
              <a:rPr lang="fr-FR" dirty="0" err="1"/>
              <a:t>Only</a:t>
            </a:r>
            <a:r>
              <a:rPr lang="fr-FR" dirty="0"/>
              <a:t> </a:t>
            </a:r>
            <a:r>
              <a:rPr lang="fr-FR" dirty="0" err="1"/>
              <a:t>available</a:t>
            </a:r>
            <a:r>
              <a:rPr lang="fr-FR" dirty="0"/>
              <a:t> </a:t>
            </a:r>
            <a:r>
              <a:rPr lang="fr-FR" dirty="0" err="1"/>
              <a:t>space</a:t>
            </a:r>
            <a:r>
              <a:rPr lang="fr-FR" dirty="0"/>
              <a:t> for </a:t>
            </a:r>
            <a:r>
              <a:rPr lang="fr-FR" dirty="0" err="1"/>
              <a:t>this</a:t>
            </a:r>
            <a:r>
              <a:rPr lang="fr-FR" dirty="0"/>
              <a:t> </a:t>
            </a:r>
            <a:r>
              <a:rPr lang="fr-FR" dirty="0" err="1"/>
              <a:t>cavity</a:t>
            </a:r>
            <a:r>
              <a:rPr lang="fr-FR" dirty="0"/>
              <a:t> </a:t>
            </a:r>
            <a:r>
              <a:rPr lang="fr-FR" dirty="0" err="1"/>
              <a:t>is</a:t>
            </a:r>
            <a:r>
              <a:rPr lang="fr-FR" dirty="0"/>
              <a:t>  the drift </a:t>
            </a:r>
            <a:r>
              <a:rPr lang="fr-FR" dirty="0" err="1"/>
              <a:t>between</a:t>
            </a:r>
            <a:r>
              <a:rPr lang="fr-FR" dirty="0"/>
              <a:t> BHR30 and PR.QFW31</a:t>
            </a:r>
            <a:r>
              <a:rPr lang="en-GB" dirty="0">
                <a:sym typeface="Wingdings" pitchFamily="2" charset="2"/>
              </a:rPr>
              <a:t> </a:t>
            </a:r>
            <a:r>
              <a:rPr lang="en-GB" u="sng" dirty="0">
                <a:sym typeface="Wingdings" pitchFamily="2" charset="2"/>
              </a:rPr>
              <a:t>(feasibility and cost to be evaluated)</a:t>
            </a:r>
            <a:endParaRPr lang="en-GB" u="sng" dirty="0"/>
          </a:p>
        </p:txBody>
      </p:sp>
      <p:pic>
        <p:nvPicPr>
          <p:cNvPr id="8" name="Picture 7">
            <a:extLst>
              <a:ext uri="{FF2B5EF4-FFF2-40B4-BE49-F238E27FC236}">
                <a16:creationId xmlns:a16="http://schemas.microsoft.com/office/drawing/2014/main" id="{49EFE150-1969-3B43-B95E-7E1774B82663}"/>
              </a:ext>
            </a:extLst>
          </p:cNvPr>
          <p:cNvPicPr>
            <a:picLocks noChangeAspect="1"/>
          </p:cNvPicPr>
          <p:nvPr/>
        </p:nvPicPr>
        <p:blipFill>
          <a:blip r:embed="rId2"/>
          <a:stretch>
            <a:fillRect/>
          </a:stretch>
        </p:blipFill>
        <p:spPr>
          <a:xfrm>
            <a:off x="444500" y="3464024"/>
            <a:ext cx="2998788" cy="2932013"/>
          </a:xfrm>
          <a:prstGeom prst="rect">
            <a:avLst/>
          </a:prstGeom>
        </p:spPr>
      </p:pic>
      <p:sp>
        <p:nvSpPr>
          <p:cNvPr id="9" name="Oval 8">
            <a:extLst>
              <a:ext uri="{FF2B5EF4-FFF2-40B4-BE49-F238E27FC236}">
                <a16:creationId xmlns:a16="http://schemas.microsoft.com/office/drawing/2014/main" id="{303800BA-C022-0342-9C6A-121926DC6C07}"/>
              </a:ext>
            </a:extLst>
          </p:cNvPr>
          <p:cNvSpPr/>
          <p:nvPr/>
        </p:nvSpPr>
        <p:spPr>
          <a:xfrm>
            <a:off x="2971798" y="4957763"/>
            <a:ext cx="300037" cy="25320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E6887E8E-F480-9B4D-BA8B-1F278881F456}"/>
              </a:ext>
            </a:extLst>
          </p:cNvPr>
          <p:cNvSpPr/>
          <p:nvPr/>
        </p:nvSpPr>
        <p:spPr>
          <a:xfrm>
            <a:off x="886044" y="4360567"/>
            <a:ext cx="300037" cy="25320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1" name="Straight Arrow Connector 10">
            <a:extLst>
              <a:ext uri="{FF2B5EF4-FFF2-40B4-BE49-F238E27FC236}">
                <a16:creationId xmlns:a16="http://schemas.microsoft.com/office/drawing/2014/main" id="{F3637A6F-8B69-C449-B406-8DDCD920CD61}"/>
              </a:ext>
            </a:extLst>
          </p:cNvPr>
          <p:cNvCxnSpPr>
            <a:cxnSpLocks/>
          </p:cNvCxnSpPr>
          <p:nvPr/>
        </p:nvCxnSpPr>
        <p:spPr>
          <a:xfrm flipH="1" flipV="1">
            <a:off x="1186081" y="4487170"/>
            <a:ext cx="1771990" cy="59094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961945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36E45-19C3-B14D-8C82-4EE031EC692F}"/>
              </a:ext>
            </a:extLst>
          </p:cNvPr>
          <p:cNvSpPr>
            <a:spLocks noGrp="1"/>
          </p:cNvSpPr>
          <p:nvPr>
            <p:ph type="title"/>
          </p:nvPr>
        </p:nvSpPr>
        <p:spPr>
          <a:xfrm>
            <a:off x="838200" y="0"/>
            <a:ext cx="10515600" cy="1325563"/>
          </a:xfrm>
        </p:spPr>
        <p:txBody>
          <a:bodyPr/>
          <a:lstStyle/>
          <a:p>
            <a:r>
              <a:rPr lang="en-GB" dirty="0"/>
              <a:t>Extraction towards CTF3</a:t>
            </a:r>
          </a:p>
        </p:txBody>
      </p:sp>
      <p:sp>
        <p:nvSpPr>
          <p:cNvPr id="3" name="Content Placeholder 2">
            <a:extLst>
              <a:ext uri="{FF2B5EF4-FFF2-40B4-BE49-F238E27FC236}">
                <a16:creationId xmlns:a16="http://schemas.microsoft.com/office/drawing/2014/main" id="{D9B62C6E-C443-4944-8F37-67CA89333C1B}"/>
              </a:ext>
            </a:extLst>
          </p:cNvPr>
          <p:cNvSpPr>
            <a:spLocks noGrp="1"/>
          </p:cNvSpPr>
          <p:nvPr>
            <p:ph idx="1"/>
          </p:nvPr>
        </p:nvSpPr>
        <p:spPr>
          <a:xfrm>
            <a:off x="200025" y="1325563"/>
            <a:ext cx="11991975" cy="4851400"/>
          </a:xfrm>
        </p:spPr>
        <p:txBody>
          <a:bodyPr/>
          <a:lstStyle/>
          <a:p>
            <a:r>
              <a:rPr lang="en-GB" dirty="0"/>
              <a:t>Required a length of &gt;2.25 m in the PS </a:t>
            </a:r>
            <a:r>
              <a:rPr lang="en-GB" dirty="0">
                <a:sym typeface="Wingdings" pitchFamily="2" charset="2"/>
              </a:rPr>
              <a:t></a:t>
            </a:r>
            <a:r>
              <a:rPr lang="en-GB" dirty="0"/>
              <a:t>10 MHz cavity Pa.C10.76 (2.45 m long)</a:t>
            </a:r>
          </a:p>
          <a:p>
            <a:r>
              <a:rPr lang="en-GB" dirty="0"/>
              <a:t>Modifications:</a:t>
            </a:r>
          </a:p>
          <a:p>
            <a:pPr lvl="1"/>
            <a:r>
              <a:rPr lang="en-GB" dirty="0"/>
              <a:t>Displace cavity (plus related cables, klystron, etc.)  </a:t>
            </a:r>
            <a:r>
              <a:rPr lang="en-GB" dirty="0">
                <a:sym typeface="Wingdings" pitchFamily="2" charset="2"/>
              </a:rPr>
              <a:t> </a:t>
            </a:r>
            <a:r>
              <a:rPr lang="fr-FR" dirty="0" err="1"/>
              <a:t>Only</a:t>
            </a:r>
            <a:r>
              <a:rPr lang="fr-FR" dirty="0"/>
              <a:t> </a:t>
            </a:r>
            <a:r>
              <a:rPr lang="fr-FR" dirty="0" err="1"/>
              <a:t>available</a:t>
            </a:r>
            <a:r>
              <a:rPr lang="fr-FR" dirty="0"/>
              <a:t> </a:t>
            </a:r>
            <a:r>
              <a:rPr lang="fr-FR" dirty="0" err="1"/>
              <a:t>space</a:t>
            </a:r>
            <a:r>
              <a:rPr lang="fr-FR" dirty="0"/>
              <a:t> for </a:t>
            </a:r>
            <a:r>
              <a:rPr lang="fr-FR" dirty="0" err="1"/>
              <a:t>this</a:t>
            </a:r>
            <a:r>
              <a:rPr lang="fr-FR" dirty="0"/>
              <a:t> </a:t>
            </a:r>
            <a:r>
              <a:rPr lang="fr-FR" dirty="0" err="1"/>
              <a:t>cavity</a:t>
            </a:r>
            <a:r>
              <a:rPr lang="fr-FR" dirty="0"/>
              <a:t> </a:t>
            </a:r>
            <a:r>
              <a:rPr lang="fr-FR" dirty="0" err="1"/>
              <a:t>is</a:t>
            </a:r>
            <a:r>
              <a:rPr lang="fr-FR" dirty="0"/>
              <a:t>  the drift </a:t>
            </a:r>
            <a:r>
              <a:rPr lang="fr-FR" dirty="0" err="1"/>
              <a:t>between</a:t>
            </a:r>
            <a:r>
              <a:rPr lang="fr-FR" dirty="0"/>
              <a:t> BHR30 and PR.QFW31</a:t>
            </a:r>
            <a:r>
              <a:rPr lang="en-GB" dirty="0">
                <a:sym typeface="Wingdings" pitchFamily="2" charset="2"/>
              </a:rPr>
              <a:t> (feasibility and cost to be evaluated)</a:t>
            </a:r>
          </a:p>
          <a:p>
            <a:pPr lvl="1"/>
            <a:r>
              <a:rPr lang="en-GB" dirty="0">
                <a:sym typeface="Wingdings" pitchFamily="2" charset="2"/>
              </a:rPr>
              <a:t>Downstream dipole (PR.BHR76) </a:t>
            </a:r>
            <a:r>
              <a:rPr lang="en-GB" b="1" u="sng" dirty="0">
                <a:sym typeface="Wingdings" pitchFamily="2" charset="2"/>
              </a:rPr>
              <a:t>not suitable for extraction </a:t>
            </a:r>
            <a:r>
              <a:rPr lang="en-GB" dirty="0">
                <a:sym typeface="Wingdings" pitchFamily="2" charset="2"/>
              </a:rPr>
              <a:t>(missing aperture for extracted beam)</a:t>
            </a:r>
            <a:endParaRPr lang="en-GB" dirty="0"/>
          </a:p>
        </p:txBody>
      </p:sp>
      <p:pic>
        <p:nvPicPr>
          <p:cNvPr id="4" name="Picture 3">
            <a:extLst>
              <a:ext uri="{FF2B5EF4-FFF2-40B4-BE49-F238E27FC236}">
                <a16:creationId xmlns:a16="http://schemas.microsoft.com/office/drawing/2014/main" id="{84B5E09B-543E-9D4B-B07D-BD304405D448}"/>
              </a:ext>
            </a:extLst>
          </p:cNvPr>
          <p:cNvPicPr>
            <a:picLocks noChangeAspect="1"/>
          </p:cNvPicPr>
          <p:nvPr/>
        </p:nvPicPr>
        <p:blipFill>
          <a:blip r:embed="rId2"/>
          <a:stretch>
            <a:fillRect/>
          </a:stretch>
        </p:blipFill>
        <p:spPr>
          <a:xfrm>
            <a:off x="7341568" y="3751263"/>
            <a:ext cx="4188446" cy="2778242"/>
          </a:xfrm>
          <a:prstGeom prst="rect">
            <a:avLst/>
          </a:prstGeom>
        </p:spPr>
      </p:pic>
    </p:spTree>
    <p:extLst>
      <p:ext uri="{BB962C8B-B14F-4D97-AF65-F5344CB8AC3E}">
        <p14:creationId xmlns:p14="http://schemas.microsoft.com/office/powerpoint/2010/main" val="26141820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36E45-19C3-B14D-8C82-4EE031EC692F}"/>
              </a:ext>
            </a:extLst>
          </p:cNvPr>
          <p:cNvSpPr>
            <a:spLocks noGrp="1"/>
          </p:cNvSpPr>
          <p:nvPr>
            <p:ph type="title"/>
          </p:nvPr>
        </p:nvSpPr>
        <p:spPr>
          <a:xfrm>
            <a:off x="838200" y="0"/>
            <a:ext cx="10515600" cy="1325563"/>
          </a:xfrm>
        </p:spPr>
        <p:txBody>
          <a:bodyPr/>
          <a:lstStyle/>
          <a:p>
            <a:r>
              <a:rPr lang="en-GB" dirty="0"/>
              <a:t>Extraction towards CTF3</a:t>
            </a:r>
          </a:p>
        </p:txBody>
      </p:sp>
      <p:sp>
        <p:nvSpPr>
          <p:cNvPr id="3" name="Content Placeholder 2">
            <a:extLst>
              <a:ext uri="{FF2B5EF4-FFF2-40B4-BE49-F238E27FC236}">
                <a16:creationId xmlns:a16="http://schemas.microsoft.com/office/drawing/2014/main" id="{D9B62C6E-C443-4944-8F37-67CA89333C1B}"/>
              </a:ext>
            </a:extLst>
          </p:cNvPr>
          <p:cNvSpPr>
            <a:spLocks noGrp="1"/>
          </p:cNvSpPr>
          <p:nvPr>
            <p:ph idx="1"/>
          </p:nvPr>
        </p:nvSpPr>
        <p:spPr>
          <a:xfrm>
            <a:off x="200025" y="1325563"/>
            <a:ext cx="11991975" cy="4851400"/>
          </a:xfrm>
        </p:spPr>
        <p:txBody>
          <a:bodyPr/>
          <a:lstStyle/>
          <a:p>
            <a:r>
              <a:rPr lang="en-GB" dirty="0"/>
              <a:t>Required a length of &gt;2.25 m in the PS </a:t>
            </a:r>
            <a:r>
              <a:rPr lang="en-GB" dirty="0">
                <a:sym typeface="Wingdings" pitchFamily="2" charset="2"/>
              </a:rPr>
              <a:t></a:t>
            </a:r>
            <a:r>
              <a:rPr lang="en-GB" dirty="0"/>
              <a:t>10 MHz cavity Pa.C10.76 (2.45 m long)</a:t>
            </a:r>
          </a:p>
          <a:p>
            <a:r>
              <a:rPr lang="en-GB" dirty="0"/>
              <a:t>Modifications:</a:t>
            </a:r>
          </a:p>
          <a:p>
            <a:pPr lvl="1"/>
            <a:r>
              <a:rPr lang="en-GB" dirty="0"/>
              <a:t>Displace cavity (plus related cables, klystron, etc.)  </a:t>
            </a:r>
            <a:r>
              <a:rPr lang="en-GB" dirty="0">
                <a:sym typeface="Wingdings" pitchFamily="2" charset="2"/>
              </a:rPr>
              <a:t> </a:t>
            </a:r>
            <a:r>
              <a:rPr lang="fr-FR" dirty="0" err="1"/>
              <a:t>Only</a:t>
            </a:r>
            <a:r>
              <a:rPr lang="fr-FR" dirty="0"/>
              <a:t> </a:t>
            </a:r>
            <a:r>
              <a:rPr lang="fr-FR" dirty="0" err="1"/>
              <a:t>available</a:t>
            </a:r>
            <a:r>
              <a:rPr lang="fr-FR" dirty="0"/>
              <a:t> </a:t>
            </a:r>
            <a:r>
              <a:rPr lang="fr-FR" dirty="0" err="1"/>
              <a:t>space</a:t>
            </a:r>
            <a:r>
              <a:rPr lang="fr-FR" dirty="0"/>
              <a:t> for </a:t>
            </a:r>
            <a:r>
              <a:rPr lang="fr-FR" dirty="0" err="1"/>
              <a:t>this</a:t>
            </a:r>
            <a:r>
              <a:rPr lang="fr-FR" dirty="0"/>
              <a:t> </a:t>
            </a:r>
            <a:r>
              <a:rPr lang="fr-FR" dirty="0" err="1"/>
              <a:t>cavity</a:t>
            </a:r>
            <a:r>
              <a:rPr lang="fr-FR" dirty="0"/>
              <a:t> </a:t>
            </a:r>
            <a:r>
              <a:rPr lang="fr-FR" dirty="0" err="1"/>
              <a:t>is</a:t>
            </a:r>
            <a:r>
              <a:rPr lang="fr-FR" dirty="0"/>
              <a:t>  the drift </a:t>
            </a:r>
            <a:r>
              <a:rPr lang="fr-FR" dirty="0" err="1"/>
              <a:t>between</a:t>
            </a:r>
            <a:r>
              <a:rPr lang="fr-FR" dirty="0"/>
              <a:t> BHR30 and PR.QFW31</a:t>
            </a:r>
            <a:r>
              <a:rPr lang="en-GB" dirty="0">
                <a:sym typeface="Wingdings" pitchFamily="2" charset="2"/>
              </a:rPr>
              <a:t> (feasibility and cost to be evaluated)</a:t>
            </a:r>
          </a:p>
          <a:p>
            <a:pPr lvl="1"/>
            <a:r>
              <a:rPr lang="en-GB" dirty="0">
                <a:sym typeface="Wingdings" pitchFamily="2" charset="2"/>
              </a:rPr>
              <a:t>Downstream dipole (PR.BHR76) not suitable for extraction (missing aperture for extracted beam)</a:t>
            </a:r>
          </a:p>
          <a:p>
            <a:pPr lvl="2"/>
            <a:r>
              <a:rPr lang="en-GB" dirty="0">
                <a:sym typeface="Wingdings" pitchFamily="2" charset="2"/>
              </a:rPr>
              <a:t>180 rotation? (impact on optics…)</a:t>
            </a:r>
          </a:p>
          <a:p>
            <a:pPr lvl="2"/>
            <a:r>
              <a:rPr lang="en-GB" dirty="0">
                <a:sym typeface="Wingdings" pitchFamily="2" charset="2"/>
              </a:rPr>
              <a:t>Hole for extracted beam (feasible?)</a:t>
            </a:r>
          </a:p>
          <a:p>
            <a:pPr lvl="2"/>
            <a:r>
              <a:rPr lang="en-GB" dirty="0">
                <a:sym typeface="Wingdings" pitchFamily="2" charset="2"/>
              </a:rPr>
              <a:t>New design dipole</a:t>
            </a:r>
            <a:endParaRPr lang="en-GB" dirty="0"/>
          </a:p>
        </p:txBody>
      </p:sp>
      <p:pic>
        <p:nvPicPr>
          <p:cNvPr id="4" name="Picture 3">
            <a:extLst>
              <a:ext uri="{FF2B5EF4-FFF2-40B4-BE49-F238E27FC236}">
                <a16:creationId xmlns:a16="http://schemas.microsoft.com/office/drawing/2014/main" id="{84B5E09B-543E-9D4B-B07D-BD304405D448}"/>
              </a:ext>
            </a:extLst>
          </p:cNvPr>
          <p:cNvPicPr>
            <a:picLocks noChangeAspect="1"/>
          </p:cNvPicPr>
          <p:nvPr/>
        </p:nvPicPr>
        <p:blipFill>
          <a:blip r:embed="rId2"/>
          <a:stretch>
            <a:fillRect/>
          </a:stretch>
        </p:blipFill>
        <p:spPr>
          <a:xfrm>
            <a:off x="7341568" y="3751263"/>
            <a:ext cx="4188446" cy="2778242"/>
          </a:xfrm>
          <a:prstGeom prst="rect">
            <a:avLst/>
          </a:prstGeom>
        </p:spPr>
      </p:pic>
      <p:pic>
        <p:nvPicPr>
          <p:cNvPr id="5" name="Picture 4">
            <a:extLst>
              <a:ext uri="{FF2B5EF4-FFF2-40B4-BE49-F238E27FC236}">
                <a16:creationId xmlns:a16="http://schemas.microsoft.com/office/drawing/2014/main" id="{01EBBB3D-1833-924C-9DCC-CEF8C301BC20}"/>
              </a:ext>
            </a:extLst>
          </p:cNvPr>
          <p:cNvPicPr>
            <a:picLocks noChangeAspect="1"/>
          </p:cNvPicPr>
          <p:nvPr/>
        </p:nvPicPr>
        <p:blipFill>
          <a:blip r:embed="rId3"/>
          <a:stretch>
            <a:fillRect/>
          </a:stretch>
        </p:blipFill>
        <p:spPr>
          <a:xfrm>
            <a:off x="5470565" y="3914893"/>
            <a:ext cx="2418033" cy="2757487"/>
          </a:xfrm>
          <a:prstGeom prst="rect">
            <a:avLst/>
          </a:prstGeom>
        </p:spPr>
      </p:pic>
    </p:spTree>
    <p:extLst>
      <p:ext uri="{BB962C8B-B14F-4D97-AF65-F5344CB8AC3E}">
        <p14:creationId xmlns:p14="http://schemas.microsoft.com/office/powerpoint/2010/main" val="31721252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836E45-19C3-B14D-8C82-4EE031EC692F}"/>
              </a:ext>
            </a:extLst>
          </p:cNvPr>
          <p:cNvSpPr>
            <a:spLocks noGrp="1"/>
          </p:cNvSpPr>
          <p:nvPr>
            <p:ph type="title"/>
          </p:nvPr>
        </p:nvSpPr>
        <p:spPr>
          <a:xfrm>
            <a:off x="838200" y="0"/>
            <a:ext cx="10515600" cy="1325563"/>
          </a:xfrm>
        </p:spPr>
        <p:txBody>
          <a:bodyPr/>
          <a:lstStyle/>
          <a:p>
            <a:r>
              <a:rPr lang="en-GB" dirty="0"/>
              <a:t>Extraction towards CTF3</a:t>
            </a:r>
          </a:p>
        </p:txBody>
      </p:sp>
      <p:sp>
        <p:nvSpPr>
          <p:cNvPr id="3" name="Content Placeholder 2">
            <a:extLst>
              <a:ext uri="{FF2B5EF4-FFF2-40B4-BE49-F238E27FC236}">
                <a16:creationId xmlns:a16="http://schemas.microsoft.com/office/drawing/2014/main" id="{D9B62C6E-C443-4944-8F37-67CA89333C1B}"/>
              </a:ext>
            </a:extLst>
          </p:cNvPr>
          <p:cNvSpPr>
            <a:spLocks noGrp="1"/>
          </p:cNvSpPr>
          <p:nvPr>
            <p:ph idx="1"/>
          </p:nvPr>
        </p:nvSpPr>
        <p:spPr>
          <a:xfrm>
            <a:off x="200025" y="1325563"/>
            <a:ext cx="11991975" cy="4851400"/>
          </a:xfrm>
        </p:spPr>
        <p:txBody>
          <a:bodyPr/>
          <a:lstStyle/>
          <a:p>
            <a:r>
              <a:rPr lang="en-GB" dirty="0"/>
              <a:t>Required a length of &gt;2.25 m in the PS </a:t>
            </a:r>
            <a:r>
              <a:rPr lang="en-GB" dirty="0">
                <a:sym typeface="Wingdings" pitchFamily="2" charset="2"/>
              </a:rPr>
              <a:t></a:t>
            </a:r>
            <a:r>
              <a:rPr lang="en-GB" dirty="0"/>
              <a:t>10 MHz cavity Pa.C10.76 (2.45 m long)</a:t>
            </a:r>
          </a:p>
          <a:p>
            <a:r>
              <a:rPr lang="en-GB" dirty="0"/>
              <a:t>Modifications:</a:t>
            </a:r>
          </a:p>
          <a:p>
            <a:pPr lvl="1"/>
            <a:r>
              <a:rPr lang="en-GB" dirty="0"/>
              <a:t>Displace cavity (plus related cables, klystron, etc.)  </a:t>
            </a:r>
            <a:r>
              <a:rPr lang="en-GB" dirty="0">
                <a:sym typeface="Wingdings" pitchFamily="2" charset="2"/>
              </a:rPr>
              <a:t> </a:t>
            </a:r>
            <a:r>
              <a:rPr lang="fr-FR" dirty="0" err="1"/>
              <a:t>Only</a:t>
            </a:r>
            <a:r>
              <a:rPr lang="fr-FR" dirty="0"/>
              <a:t> </a:t>
            </a:r>
            <a:r>
              <a:rPr lang="fr-FR" dirty="0" err="1"/>
              <a:t>available</a:t>
            </a:r>
            <a:r>
              <a:rPr lang="fr-FR" dirty="0"/>
              <a:t> </a:t>
            </a:r>
            <a:r>
              <a:rPr lang="fr-FR" dirty="0" err="1"/>
              <a:t>space</a:t>
            </a:r>
            <a:r>
              <a:rPr lang="fr-FR" dirty="0"/>
              <a:t> for </a:t>
            </a:r>
            <a:r>
              <a:rPr lang="fr-FR" dirty="0" err="1"/>
              <a:t>this</a:t>
            </a:r>
            <a:r>
              <a:rPr lang="fr-FR" dirty="0"/>
              <a:t> </a:t>
            </a:r>
            <a:r>
              <a:rPr lang="fr-FR" dirty="0" err="1"/>
              <a:t>cavity</a:t>
            </a:r>
            <a:r>
              <a:rPr lang="fr-FR" dirty="0"/>
              <a:t> </a:t>
            </a:r>
            <a:r>
              <a:rPr lang="fr-FR" dirty="0" err="1"/>
              <a:t>is</a:t>
            </a:r>
            <a:r>
              <a:rPr lang="fr-FR" dirty="0"/>
              <a:t>  the drift </a:t>
            </a:r>
            <a:r>
              <a:rPr lang="fr-FR" dirty="0" err="1"/>
              <a:t>between</a:t>
            </a:r>
            <a:r>
              <a:rPr lang="fr-FR" dirty="0"/>
              <a:t> BHR30 and PR.QFW31</a:t>
            </a:r>
            <a:r>
              <a:rPr lang="en-GB" dirty="0">
                <a:sym typeface="Wingdings" pitchFamily="2" charset="2"/>
              </a:rPr>
              <a:t> (feasibility and cost to be evaluated)</a:t>
            </a:r>
          </a:p>
          <a:p>
            <a:pPr lvl="1"/>
            <a:r>
              <a:rPr lang="en-GB" dirty="0">
                <a:sym typeface="Wingdings" pitchFamily="2" charset="2"/>
              </a:rPr>
              <a:t>Downstream dipole (PR.BHR76) not suitable for extraction (missing aperture for extracted beam)</a:t>
            </a:r>
          </a:p>
          <a:p>
            <a:pPr lvl="2"/>
            <a:r>
              <a:rPr lang="en-GB" dirty="0">
                <a:sym typeface="Wingdings" pitchFamily="2" charset="2"/>
              </a:rPr>
              <a:t>180 rotation? (impact on optics…)</a:t>
            </a:r>
          </a:p>
          <a:p>
            <a:pPr lvl="2"/>
            <a:r>
              <a:rPr lang="en-GB" dirty="0">
                <a:sym typeface="Wingdings" pitchFamily="2" charset="2"/>
              </a:rPr>
              <a:t>Hole for extracted beam (feasible?)</a:t>
            </a:r>
          </a:p>
          <a:p>
            <a:pPr lvl="2"/>
            <a:r>
              <a:rPr lang="en-GB" dirty="0">
                <a:sym typeface="Wingdings" pitchFamily="2" charset="2"/>
              </a:rPr>
              <a:t>New design dipole</a:t>
            </a:r>
          </a:p>
          <a:p>
            <a:r>
              <a:rPr lang="en-GB" dirty="0">
                <a:sym typeface="Wingdings" pitchFamily="2" charset="2"/>
              </a:rPr>
              <a:t>Installation of 4 slow bumpers around new septum: BSW like                            (0.23 m long, not too complicated to find some room but correct.                   phase advance to be checked)</a:t>
            </a:r>
            <a:endParaRPr lang="en-GB" dirty="0"/>
          </a:p>
        </p:txBody>
      </p:sp>
      <p:pic>
        <p:nvPicPr>
          <p:cNvPr id="6" name="Picture 5">
            <a:extLst>
              <a:ext uri="{FF2B5EF4-FFF2-40B4-BE49-F238E27FC236}">
                <a16:creationId xmlns:a16="http://schemas.microsoft.com/office/drawing/2014/main" id="{7B3887C5-9E0E-2246-B95D-F3464B9F2B34}"/>
              </a:ext>
            </a:extLst>
          </p:cNvPr>
          <p:cNvPicPr>
            <a:picLocks noChangeAspect="1"/>
          </p:cNvPicPr>
          <p:nvPr/>
        </p:nvPicPr>
        <p:blipFill rotWithShape="1">
          <a:blip r:embed="rId2"/>
          <a:srcRect r="40655"/>
          <a:stretch/>
        </p:blipFill>
        <p:spPr>
          <a:xfrm>
            <a:off x="10173526" y="3500436"/>
            <a:ext cx="1680336" cy="3228975"/>
          </a:xfrm>
          <a:prstGeom prst="rect">
            <a:avLst/>
          </a:prstGeom>
        </p:spPr>
      </p:pic>
    </p:spTree>
    <p:extLst>
      <p:ext uri="{BB962C8B-B14F-4D97-AF65-F5344CB8AC3E}">
        <p14:creationId xmlns:p14="http://schemas.microsoft.com/office/powerpoint/2010/main" val="16657608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709EA-5A81-5B46-9877-AE861BD53203}"/>
              </a:ext>
            </a:extLst>
          </p:cNvPr>
          <p:cNvSpPr>
            <a:spLocks noGrp="1"/>
          </p:cNvSpPr>
          <p:nvPr>
            <p:ph type="title"/>
          </p:nvPr>
        </p:nvSpPr>
        <p:spPr/>
        <p:txBody>
          <a:bodyPr/>
          <a:lstStyle/>
          <a:p>
            <a:r>
              <a:rPr lang="en-GB" dirty="0"/>
              <a:t>Extraction towards CTF3</a:t>
            </a:r>
          </a:p>
        </p:txBody>
      </p:sp>
      <p:sp>
        <p:nvSpPr>
          <p:cNvPr id="3" name="Content Placeholder 2">
            <a:extLst>
              <a:ext uri="{FF2B5EF4-FFF2-40B4-BE49-F238E27FC236}">
                <a16:creationId xmlns:a16="http://schemas.microsoft.com/office/drawing/2014/main" id="{80AC19CB-B867-D741-9A9F-E425D366AFBA}"/>
              </a:ext>
            </a:extLst>
          </p:cNvPr>
          <p:cNvSpPr>
            <a:spLocks noGrp="1"/>
          </p:cNvSpPr>
          <p:nvPr>
            <p:ph idx="1"/>
          </p:nvPr>
        </p:nvSpPr>
        <p:spPr/>
        <p:txBody>
          <a:bodyPr/>
          <a:lstStyle/>
          <a:p>
            <a:r>
              <a:rPr lang="en-GB" dirty="0"/>
              <a:t>No trajectory calculation (kick + bump + extraction) done yet </a:t>
            </a:r>
          </a:p>
          <a:p>
            <a:r>
              <a:rPr lang="en-GB" dirty="0"/>
              <a:t>No optics studies done yet (# and type of quadrupoles and powering)</a:t>
            </a:r>
          </a:p>
          <a:p>
            <a:r>
              <a:rPr lang="en-GB" dirty="0"/>
              <a:t>No estimates for type and number of correctors (magnets and powering)</a:t>
            </a:r>
          </a:p>
          <a:p>
            <a:r>
              <a:rPr lang="en-GB" dirty="0"/>
              <a:t>Diagnostics: BPMs (~ as many as the correctors), one BTV in front of the target, one BCT at the end of the line to evaluate transmission, BLMs at quadrupoles and in general at expected aperture bottlenecks.</a:t>
            </a:r>
          </a:p>
        </p:txBody>
      </p:sp>
    </p:spTree>
    <p:extLst>
      <p:ext uri="{BB962C8B-B14F-4D97-AF65-F5344CB8AC3E}">
        <p14:creationId xmlns:p14="http://schemas.microsoft.com/office/powerpoint/2010/main" val="18637641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1570</TotalTime>
  <Words>892</Words>
  <Application>Microsoft Office PowerPoint</Application>
  <PresentationFormat>Widescreen</PresentationFormat>
  <Paragraphs>64</Paragraphs>
  <Slides>10</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Wingdings</vt:lpstr>
      <vt:lpstr>Office Theme</vt:lpstr>
      <vt:lpstr>PS to CTF3 area extraction </vt:lpstr>
      <vt:lpstr>PS extraction </vt:lpstr>
      <vt:lpstr>Extract towards CTF3</vt:lpstr>
      <vt:lpstr>Extraction towards CTF3</vt:lpstr>
      <vt:lpstr>Extraction towards CTF3</vt:lpstr>
      <vt:lpstr>Extraction towards CTF3</vt:lpstr>
      <vt:lpstr>Extraction towards CTF3</vt:lpstr>
      <vt:lpstr>Extraction towards CTF3</vt:lpstr>
      <vt:lpstr>Extraction towards CTF3</vt:lpstr>
      <vt:lpstr>Conclusions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PS to CTF3 area extraction</dc:title>
  <dc:creator>Chiara Bracco</dc:creator>
  <cp:lastModifiedBy>Javier Fernandez Roncal</cp:lastModifiedBy>
  <cp:revision>19</cp:revision>
  <dcterms:created xsi:type="dcterms:W3CDTF">2025-06-25T13:24:25Z</dcterms:created>
  <dcterms:modified xsi:type="dcterms:W3CDTF">2025-06-27T12:05:14Z</dcterms:modified>
</cp:coreProperties>
</file>