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56" r:id="rId3"/>
    <p:sldId id="257" r:id="rId4"/>
    <p:sldId id="260" r:id="rId5"/>
    <p:sldId id="259" r:id="rId6"/>
    <p:sldId id="258" r:id="rId7"/>
    <p:sldId id="261" r:id="rId8"/>
    <p:sldId id="264" r:id="rId9"/>
    <p:sldId id="262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A51CE-C754-4476-8465-337323E95D43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A0096-55A0-438A-9995-342B11FA8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93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CCA8-73E6-4BF9-BEB4-67538907A698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3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0422-285E-4EBF-8794-54E47E5C250E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BAD0-9922-418D-B08D-E78116BCEDF2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1230-44CF-4302-8AE8-EC050449BA47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00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1086-5E6C-4467-949C-590FC8702327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8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580A-5AFC-4862-B11B-983358883ACB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9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880D-DF3D-4FFE-8B03-A6CDB6F88F99}" type="datetime1">
              <a:rPr lang="en-US" smtClean="0"/>
              <a:t>6/6/2025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9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FA4B-35CA-4AE8-990C-A35768F31496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2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877CE-474F-44C7-A760-4B7F3B92C77A}" type="datetime1">
              <a:rPr lang="en-US" smtClean="0"/>
              <a:t>6/6/2025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NSTC-Taiwan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9213915" y="6356350"/>
            <a:ext cx="2743200" cy="3651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0D6B69B6-808E-4256-82F0-7E1BAEA46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4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24AC-2D73-4D31-BD67-2756A9806C5E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6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7BC4-A9B2-432E-B804-B534FEB0A0C5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0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4235A-C3D9-404E-9A8D-45C5D85B076A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B69B6-808E-4256-82F0-7E1BAEA46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3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888906" y="315749"/>
            <a:ext cx="9768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Academic-PhD student and Post-doc</a:t>
            </a:r>
          </a:p>
          <a:p>
            <a:r>
              <a:rPr lang="en-US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Industry- X talents</a:t>
            </a:r>
          </a:p>
        </p:txBody>
      </p:sp>
      <p:pic>
        <p:nvPicPr>
          <p:cNvPr id="2054" name="Picture 6" descr="X Tal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042" y="2869792"/>
            <a:ext cx="4286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量子科技高階人才培育方案—量子科技千里馬計畫- 中央大學國際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5" y="4897106"/>
            <a:ext cx="5314238" cy="132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75" y="2869792"/>
            <a:ext cx="6822052" cy="18907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NSTC-Taiwan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285996" y="6387314"/>
            <a:ext cx="2743200" cy="365125"/>
          </a:xfrm>
        </p:spPr>
        <p:txBody>
          <a:bodyPr/>
          <a:lstStyle/>
          <a:p>
            <a:fld id="{0D6B69B6-808E-4256-82F0-7E1BAEA462DA}" type="slidenum">
              <a:rPr lang="en-US" smtClean="0">
                <a:solidFill>
                  <a:srgbClr val="C00000"/>
                </a:solidFill>
              </a:rPr>
              <a:t>1</a:t>
            </a:fld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443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613A5C-3BF6-8FDE-A49C-1D6C90E77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NSTC-Taiwan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08C4A0-2373-412F-13AD-F4E7A531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3D8C8E-230A-69A0-BCC8-9BBC7AF8FD4E}"/>
              </a:ext>
            </a:extLst>
          </p:cNvPr>
          <p:cNvSpPr txBox="1"/>
          <p:nvPr/>
        </p:nvSpPr>
        <p:spPr>
          <a:xfrm>
            <a:off x="156246" y="583660"/>
            <a:ext cx="5904077" cy="4600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4000" dirty="0">
                <a:solidFill>
                  <a:schemeClr val="accent2">
                    <a:lumMod val="75000"/>
                  </a:schemeClr>
                </a:solidFill>
                <a:latin typeface="Noto Sans HK Black" panose="020B0200000000000000" pitchFamily="34" charset="-120"/>
                <a:ea typeface="Noto Sans HK Black" panose="020B0200000000000000" pitchFamily="34" charset="-120"/>
              </a:rPr>
              <a:t>Create a platform here to strengthen the S&amp;T collaboration between Taiwan and Seattle </a:t>
            </a:r>
            <a:endParaRPr lang="zh-TW" altLang="en-US" sz="4000" dirty="0">
              <a:solidFill>
                <a:schemeClr val="accent2">
                  <a:lumMod val="75000"/>
                </a:schemeClr>
              </a:solidFill>
              <a:latin typeface="Noto Sans HK Black" panose="020B0200000000000000" pitchFamily="34" charset="-120"/>
              <a:ea typeface="Noto Sans HK Black" panose="020B0200000000000000" pitchFamily="34" charset="-120"/>
            </a:endParaRPr>
          </a:p>
        </p:txBody>
      </p:sp>
      <p:pic>
        <p:nvPicPr>
          <p:cNvPr id="1026" name="Picture 2" descr="已產生圖像">
            <a:extLst>
              <a:ext uri="{FF2B5EF4-FFF2-40B4-BE49-F238E27FC236}">
                <a16:creationId xmlns:a16="http://schemas.microsoft.com/office/drawing/2014/main" id="{125C747C-9290-5EC8-462F-D3566BBBB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147" y="97613"/>
            <a:ext cx="6276162" cy="627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061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72890"/>
            <a:ext cx="8229600" cy="806017"/>
          </a:xfrm>
        </p:spPr>
        <p:txBody>
          <a:bodyPr>
            <a:noAutofit/>
          </a:bodyPr>
          <a:lstStyle/>
          <a:p>
            <a:pPr algn="ctr"/>
            <a:r>
              <a:rPr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U.S.-Taiwan High-Tech Forum </a:t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endParaRPr sz="3200" b="1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209" y="1468354"/>
            <a:ext cx="1084634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/>
            </a:pP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2024</a:t>
            </a:r>
            <a:r>
              <a:rPr lang="en-US" altLang="zh-TW" sz="28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en-US" altLang="zh-TW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Generative AI x Conscious Technology</a:t>
            </a:r>
          </a:p>
          <a:p>
            <a:pPr>
              <a:defRPr sz="1800"/>
            </a:pP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2023</a:t>
            </a:r>
            <a:r>
              <a:rPr lang="en-US" altLang="zh-TW" sz="28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altLang="zh-TW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Opportunities and Challenges in Electric Vehicles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79500" indent="-1079500">
              <a:defRPr sz="1800"/>
            </a:pP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2022: </a:t>
            </a:r>
            <a:r>
              <a:rPr lang="en-US" altLang="zh-TW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How Semiconductors, Electric Vehicles, Blockchain, WEB3.0 Shape the Future of Infrastructure</a:t>
            </a:r>
          </a:p>
          <a:p>
            <a:pPr marL="1079500" indent="-1079500">
              <a:defRPr sz="1800"/>
            </a:pPr>
            <a:r>
              <a:rPr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2021</a:t>
            </a: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zh-TW" altLang="en-US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Blockchain, Semiconductor and its Intersection in the Future of Finance, Work and Network Infrastructure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79500" indent="-1079500">
              <a:defRPr sz="1800"/>
            </a:pP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2020: </a:t>
            </a:r>
            <a:r>
              <a:rPr lang="en-US" altLang="zh-TW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Impacts of Trade and Pandemic on High-Tech Industry and Future Landscape</a:t>
            </a:r>
          </a:p>
          <a:p>
            <a:pPr marL="982663" indent="-982663">
              <a:defRPr sz="1800"/>
            </a:pPr>
            <a:r>
              <a:rPr lang="en-US" altLang="zh-TW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2019:</a:t>
            </a:r>
            <a:r>
              <a:rPr lang="zh-TW" altLang="en-US" sz="28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Exploit the Innovation Opportunities Enabled by Intelligent Connectivity: The combination of 5G, AI and Massive IoT.</a:t>
            </a:r>
          </a:p>
          <a:p>
            <a:pPr>
              <a:defRPr sz="1800"/>
            </a:pPr>
            <a:br>
              <a:rPr lang="zh-TW" altLang="en-US" sz="2800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sz="28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C4D86-BECE-856F-105D-2E84BEDF4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AE5615-41BB-3909-C297-B67AC6A6841A}"/>
              </a:ext>
            </a:extLst>
          </p:cNvPr>
          <p:cNvSpPr txBox="1"/>
          <p:nvPr/>
        </p:nvSpPr>
        <p:spPr>
          <a:xfrm>
            <a:off x="1981201" y="182880"/>
            <a:ext cx="71447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U.S.-Taiwan High-Tech Forum</a:t>
            </a:r>
            <a:r>
              <a:rPr sz="2800" dirty="0"/>
              <a:t> </a:t>
            </a:r>
            <a:r>
              <a:rPr sz="2800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活動照片回顧</a:t>
            </a:r>
            <a:endParaRPr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Picture 2" descr="2023.jpg">
            <a:extLst>
              <a:ext uri="{FF2B5EF4-FFF2-40B4-BE49-F238E27FC236}">
                <a16:creationId xmlns:a16="http://schemas.microsoft.com/office/drawing/2014/main" id="{18BA8EB8-3154-DD30-6F15-FB941F498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920420"/>
            <a:ext cx="3283527" cy="21907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64EB79-3334-A90E-A67B-23EEDED5C030}"/>
              </a:ext>
            </a:extLst>
          </p:cNvPr>
          <p:cNvSpPr txBox="1"/>
          <p:nvPr/>
        </p:nvSpPr>
        <p:spPr>
          <a:xfrm>
            <a:off x="1981200" y="3200400"/>
            <a:ext cx="11079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00008B"/>
                </a:solidFill>
              </a:defRPr>
            </a:pPr>
            <a:r>
              <a:rPr sz="1600" dirty="0"/>
              <a:t>2023 UTHF</a:t>
            </a:r>
          </a:p>
        </p:txBody>
      </p:sp>
      <p:pic>
        <p:nvPicPr>
          <p:cNvPr id="5" name="Picture 4" descr="2024-3.jpg">
            <a:extLst>
              <a:ext uri="{FF2B5EF4-FFF2-40B4-BE49-F238E27FC236}">
                <a16:creationId xmlns:a16="http://schemas.microsoft.com/office/drawing/2014/main" id="{48F072C1-C4BD-83D1-97D3-9CD8DBC08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389" y="3717037"/>
            <a:ext cx="3774567" cy="2517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1AB88-0B56-8481-4696-745921AD6854}"/>
              </a:ext>
            </a:extLst>
          </p:cNvPr>
          <p:cNvSpPr txBox="1"/>
          <p:nvPr/>
        </p:nvSpPr>
        <p:spPr>
          <a:xfrm>
            <a:off x="5687362" y="3154567"/>
            <a:ext cx="11079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00008B"/>
                </a:solidFill>
              </a:defRPr>
            </a:pPr>
            <a:r>
              <a:rPr sz="1600" dirty="0"/>
              <a:t>202</a:t>
            </a:r>
            <a:r>
              <a:rPr lang="en-US" sz="1600" dirty="0"/>
              <a:t>3</a:t>
            </a:r>
            <a:r>
              <a:rPr sz="1600" dirty="0"/>
              <a:t> UTHF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CDC70603-700E-2DC9-CC12-6B33A5EEAE18}"/>
              </a:ext>
            </a:extLst>
          </p:cNvPr>
          <p:cNvSpPr txBox="1"/>
          <p:nvPr/>
        </p:nvSpPr>
        <p:spPr>
          <a:xfrm>
            <a:off x="1787773" y="6237245"/>
            <a:ext cx="11079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00008B"/>
                </a:solidFill>
              </a:defRPr>
            </a:pPr>
            <a:r>
              <a:rPr sz="1600" dirty="0"/>
              <a:t>2024 UTHF</a:t>
            </a:r>
          </a:p>
        </p:txBody>
      </p:sp>
      <p:pic>
        <p:nvPicPr>
          <p:cNvPr id="11" name="image3.jpg">
            <a:extLst>
              <a:ext uri="{FF2B5EF4-FFF2-40B4-BE49-F238E27FC236}">
                <a16:creationId xmlns:a16="http://schemas.microsoft.com/office/drawing/2014/main" id="{8886D3A5-D1DC-C988-BB3C-95B2E17368C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687362" y="883851"/>
            <a:ext cx="4008440" cy="2193485"/>
          </a:xfrm>
          <a:prstGeom prst="rect">
            <a:avLst/>
          </a:prstGeom>
          <a:ln/>
        </p:spPr>
      </p:pic>
      <p:pic>
        <p:nvPicPr>
          <p:cNvPr id="12" name="Picture 3" descr="可能是人群的圖像">
            <a:extLst>
              <a:ext uri="{FF2B5EF4-FFF2-40B4-BE49-F238E27FC236}">
                <a16:creationId xmlns:a16="http://schemas.microsoft.com/office/drawing/2014/main" id="{31995082-37B6-9967-81F5-44B4AA89FE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221" y="3717037"/>
            <a:ext cx="3776636" cy="251760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5">
            <a:extLst>
              <a:ext uri="{FF2B5EF4-FFF2-40B4-BE49-F238E27FC236}">
                <a16:creationId xmlns:a16="http://schemas.microsoft.com/office/drawing/2014/main" id="{1472BFD1-2108-9D36-7652-AE0C892AF7F4}"/>
              </a:ext>
            </a:extLst>
          </p:cNvPr>
          <p:cNvSpPr txBox="1"/>
          <p:nvPr/>
        </p:nvSpPr>
        <p:spPr>
          <a:xfrm>
            <a:off x="5913122" y="6231348"/>
            <a:ext cx="11079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b="1">
                <a:solidFill>
                  <a:srgbClr val="00008B"/>
                </a:solidFill>
              </a:defRPr>
            </a:pPr>
            <a:r>
              <a:rPr sz="1600" dirty="0"/>
              <a:t>2024 UTHF</a:t>
            </a:r>
          </a:p>
        </p:txBody>
      </p:sp>
    </p:spTree>
    <p:extLst>
      <p:ext uri="{BB962C8B-B14F-4D97-AF65-F5344CB8AC3E}">
        <p14:creationId xmlns:p14="http://schemas.microsoft.com/office/powerpoint/2010/main" val="1656710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generatedImage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862" y="666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58862" y="-17040"/>
            <a:ext cx="9144000" cy="3179007"/>
          </a:xfrm>
          <a:solidFill>
            <a:srgbClr val="006600">
              <a:alpha val="45000"/>
            </a:srgbClr>
          </a:solidFill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千里馬博士生與博士後</a:t>
            </a:r>
            <a:endParaRPr lang="en-US" altLang="zh-TW" sz="6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6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sz="4400" b="1" dirty="0">
                <a:solidFill>
                  <a:schemeClr val="bg1"/>
                </a:solidFill>
                <a:latin typeface="Arial Black" panose="020B0A04020102020204" pitchFamily="34" charset="0"/>
              </a:rPr>
              <a:t>Ph.D. Students/Post-doc Study Abroad Program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36856" cy="365125"/>
          </a:xfrm>
        </p:spPr>
        <p:txBody>
          <a:bodyPr/>
          <a:lstStyle/>
          <a:p>
            <a:fld id="{0D6B69B6-808E-4256-82F0-7E1BAEA462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503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830479"/>
              </p:ext>
            </p:extLst>
          </p:nvPr>
        </p:nvGraphicFramePr>
        <p:xfrm>
          <a:off x="398351" y="1797029"/>
          <a:ext cx="1154316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4132">
                  <a:extLst>
                    <a:ext uri="{9D8B030D-6E8A-4147-A177-3AD203B41FA5}">
                      <a16:colId xmlns:a16="http://schemas.microsoft.com/office/drawing/2014/main" val="153267057"/>
                    </a:ext>
                  </a:extLst>
                </a:gridCol>
                <a:gridCol w="3139012">
                  <a:extLst>
                    <a:ext uri="{9D8B030D-6E8A-4147-A177-3AD203B41FA5}">
                      <a16:colId xmlns:a16="http://schemas.microsoft.com/office/drawing/2014/main" val="2058829130"/>
                    </a:ext>
                  </a:extLst>
                </a:gridCol>
                <a:gridCol w="3684232">
                  <a:extLst>
                    <a:ext uri="{9D8B030D-6E8A-4147-A177-3AD203B41FA5}">
                      <a16:colId xmlns:a16="http://schemas.microsoft.com/office/drawing/2014/main" val="894742212"/>
                    </a:ext>
                  </a:extLst>
                </a:gridCol>
                <a:gridCol w="2885793">
                  <a:extLst>
                    <a:ext uri="{9D8B030D-6E8A-4147-A177-3AD203B41FA5}">
                      <a16:colId xmlns:a16="http://schemas.microsoft.com/office/drawing/2014/main" val="7064589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anose="020B0A04020102020204" pitchFamily="34" charset="0"/>
                        </a:rPr>
                        <a:t>Eligibility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anose="020B0A04020102020204" pitchFamily="34" charset="0"/>
                        </a:rPr>
                        <a:t>Host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anose="020B0A04020102020204" pitchFamily="34" charset="0"/>
                        </a:rPr>
                        <a:t>Financial</a:t>
                      </a:r>
                      <a:r>
                        <a:rPr lang="en-US" sz="24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 Black" panose="020B0A04020102020204" pitchFamily="34" charset="0"/>
                        </a:rPr>
                        <a:t> Supports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932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PhD</a:t>
                      </a:r>
                      <a:r>
                        <a:rPr lang="en-US" altLang="zh-TW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student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Over</a:t>
                      </a:r>
                      <a:r>
                        <a:rPr lang="en-US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1 </a:t>
                      </a:r>
                      <a:r>
                        <a:rPr lang="en-US" sz="2400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yr</a:t>
                      </a:r>
                      <a:r>
                        <a:rPr lang="en-US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in PhD program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Top</a:t>
                      </a:r>
                      <a:r>
                        <a:rPr lang="en-US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Universities/RD Institutes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  <a:p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7-12 Months</a:t>
                      </a:r>
                    </a:p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NT0.9M/</a:t>
                      </a:r>
                      <a:r>
                        <a:rPr lang="en-US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yr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19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Post-Doc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Within 5 </a:t>
                      </a:r>
                      <a:r>
                        <a:rPr lang="en-US" altLang="zh-TW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yrs</a:t>
                      </a:r>
                      <a:r>
                        <a:rPr lang="en-US" altLang="zh-TW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after graduation</a:t>
                      </a:r>
                      <a:r>
                        <a:rPr lang="en-US" altLang="zh-TW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Top</a:t>
                      </a:r>
                      <a:r>
                        <a:rPr lang="en-US" sz="2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 Universities/RD Institutes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Max 2 </a:t>
                      </a:r>
                      <a:r>
                        <a:rPr lang="en-US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yrs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  <a:p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NT1.5M/</a:t>
                      </a:r>
                      <a:r>
                        <a:rPr lang="en-US" sz="2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Black" panose="020B0A04020102020204" pitchFamily="34" charset="0"/>
                        </a:rPr>
                        <a:t>yr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579098"/>
                  </a:ext>
                </a:extLst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490194" y="669303"/>
            <a:ext cx="6278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 students/Post-doc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96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170" y="156706"/>
            <a:ext cx="6535062" cy="65445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13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624" y="947391"/>
            <a:ext cx="10402752" cy="49632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04380" y="6482778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https://wsts.nstc.gov.tw/STSWeb/academia/Academia.aspx?language=C&amp;syscode=PT_ROOT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2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12" y="977774"/>
            <a:ext cx="11356252" cy="28490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04380" y="6482778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https://wsts.nstc.gov.tw/STSWeb/academia/Academia.aspx?language=C&amp;syscode=PT_ROOT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93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4744" y="2787227"/>
            <a:ext cx="1133493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X-program focuses on cooperating with the cutting-edge technology companies overseas, stimulating cross-country knowledge circulation and west-east business development to generate benefits for all parties. Moreover, the NSTC would grant the fellow </a:t>
            </a:r>
            <a:r>
              <a:rPr lang="en-US" sz="2800" b="0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1,500,000 NTD (50,000 USD at most) for one year </a:t>
            </a:r>
            <a:r>
              <a:rPr 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 their living allowance.</a:t>
            </a:r>
          </a:p>
          <a:p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Taiwan young professionals with a high-level degree or with relevant industry experiences / proven outstanding achievements are eligible to become X Fellows.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8" y="0"/>
            <a:ext cx="12119572" cy="2572724"/>
          </a:xfrm>
          <a:prstGeom prst="rect">
            <a:avLst/>
          </a:prstGeo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14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312" y="165349"/>
            <a:ext cx="7352479" cy="6516483"/>
          </a:xfrm>
          <a:prstGeom prst="rect">
            <a:avLst/>
          </a:prstGeom>
        </p:spPr>
      </p:pic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0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talent.stpi.narl.org.tw/resources2/upload/industryGuide/20250310/456d2dc025cb40c59b5e72c3e598e800/456d2dc025cb40c59b5e72c3e598e80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0" b="20281"/>
          <a:stretch/>
        </p:blipFill>
        <p:spPr bwMode="auto">
          <a:xfrm>
            <a:off x="66071" y="479833"/>
            <a:ext cx="12075549" cy="339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69B6-808E-4256-82F0-7E1BAEA462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63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337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Noto Sans HK Black</vt:lpstr>
      <vt:lpstr>微軟正黑體</vt:lpstr>
      <vt:lpstr>標楷體</vt:lpstr>
      <vt:lpstr>Arial</vt:lpstr>
      <vt:lpstr>Arial Black</vt:lpstr>
      <vt:lpstr>Calibri</vt:lpstr>
      <vt:lpstr>Calibri Light</vt:lpstr>
      <vt:lpstr>Cambria</vt:lpstr>
      <vt:lpstr>Times New Roman</vt:lpstr>
      <vt:lpstr>Office 佈景主題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U.S.-Taiwan High-Tech Forum  Annual Topics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千里馬博士生與博士後</dc:title>
  <dc:creator>HW Yen</dc:creator>
  <cp:lastModifiedBy>Hong-Wei Yen</cp:lastModifiedBy>
  <cp:revision>12</cp:revision>
  <dcterms:created xsi:type="dcterms:W3CDTF">2025-06-06T17:04:33Z</dcterms:created>
  <dcterms:modified xsi:type="dcterms:W3CDTF">2025-06-07T05:18:51Z</dcterms:modified>
</cp:coreProperties>
</file>