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18288000" cy="10287000"/>
  <p:notesSz cx="10287000" cy="18288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7"/>
    <p:restoredTop sz="94610"/>
  </p:normalViewPr>
  <p:slideViewPr>
    <p:cSldViewPr snapToGrid="0" snapToObjects="1">
      <p:cViewPr varScale="1">
        <p:scale>
          <a:sx n="82" d="100"/>
          <a:sy n="82" d="100"/>
        </p:scale>
        <p:origin x="102" y="3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microsoft.com/office/2016/11/relationships/changesInfo" Target="changesInfos/changesInfo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Kevin Tseng" userId="4390d4f70efb6a57" providerId="LiveId" clId="{9CE1BC99-D33D-4F3D-B6BA-C502E44D50D2}"/>
    <pc:docChg chg="undo custSel modSld">
      <pc:chgData name="Kevin Tseng" userId="4390d4f70efb6a57" providerId="LiveId" clId="{9CE1BC99-D33D-4F3D-B6BA-C502E44D50D2}" dt="2025-06-07T20:56:32.970" v="616" actId="20577"/>
      <pc:docMkLst>
        <pc:docMk/>
      </pc:docMkLst>
      <pc:sldChg chg="delSp modSp mod">
        <pc:chgData name="Kevin Tseng" userId="4390d4f70efb6a57" providerId="LiveId" clId="{9CE1BC99-D33D-4F3D-B6BA-C502E44D50D2}" dt="2025-06-07T19:14:05.479" v="574" actId="20577"/>
        <pc:sldMkLst>
          <pc:docMk/>
          <pc:sldMk cId="0" sldId="256"/>
        </pc:sldMkLst>
        <pc:spChg chg="mod">
          <ac:chgData name="Kevin Tseng" userId="4390d4f70efb6a57" providerId="LiveId" clId="{9CE1BC99-D33D-4F3D-B6BA-C502E44D50D2}" dt="2025-06-07T13:37:07.348" v="173" actId="20577"/>
          <ac:spMkLst>
            <pc:docMk/>
            <pc:sldMk cId="0" sldId="256"/>
            <ac:spMk id="10" creationId="{00000000-0000-0000-0000-000000000000}"/>
          </ac:spMkLst>
        </pc:spChg>
        <pc:spChg chg="mod">
          <ac:chgData name="Kevin Tseng" userId="4390d4f70efb6a57" providerId="LiveId" clId="{9CE1BC99-D33D-4F3D-B6BA-C502E44D50D2}" dt="2025-06-07T19:14:05.479" v="574" actId="20577"/>
          <ac:spMkLst>
            <pc:docMk/>
            <pc:sldMk cId="0" sldId="256"/>
            <ac:spMk id="19" creationId="{00000000-0000-0000-0000-000000000000}"/>
          </ac:spMkLst>
        </pc:spChg>
        <pc:spChg chg="mod">
          <ac:chgData name="Kevin Tseng" userId="4390d4f70efb6a57" providerId="LiveId" clId="{9CE1BC99-D33D-4F3D-B6BA-C502E44D50D2}" dt="2025-06-07T13:34:58.074" v="94" actId="14100"/>
          <ac:spMkLst>
            <pc:docMk/>
            <pc:sldMk cId="0" sldId="256"/>
            <ac:spMk id="21" creationId="{00000000-0000-0000-0000-000000000000}"/>
          </ac:spMkLst>
        </pc:spChg>
        <pc:picChg chg="del">
          <ac:chgData name="Kevin Tseng" userId="4390d4f70efb6a57" providerId="LiveId" clId="{9CE1BC99-D33D-4F3D-B6BA-C502E44D50D2}" dt="2025-06-07T13:27:58.659" v="0" actId="478"/>
          <ac:picMkLst>
            <pc:docMk/>
            <pc:sldMk cId="0" sldId="256"/>
            <ac:picMk id="25" creationId="{A41C6BCC-A93F-DFD6-C696-3621BD7E9A57}"/>
          </ac:picMkLst>
        </pc:picChg>
        <pc:picChg chg="del">
          <ac:chgData name="Kevin Tseng" userId="4390d4f70efb6a57" providerId="LiveId" clId="{9CE1BC99-D33D-4F3D-B6BA-C502E44D50D2}" dt="2025-06-07T13:34:53.064" v="92" actId="478"/>
          <ac:picMkLst>
            <pc:docMk/>
            <pc:sldMk cId="0" sldId="256"/>
            <ac:picMk id="29" creationId="{F983FDAC-5254-BB23-EAA7-8CF763BF8DD7}"/>
          </ac:picMkLst>
        </pc:picChg>
      </pc:sldChg>
      <pc:sldChg chg="modSp mod">
        <pc:chgData name="Kevin Tseng" userId="4390d4f70efb6a57" providerId="LiveId" clId="{9CE1BC99-D33D-4F3D-B6BA-C502E44D50D2}" dt="2025-06-07T20:56:32.970" v="616" actId="20577"/>
        <pc:sldMkLst>
          <pc:docMk/>
          <pc:sldMk cId="0" sldId="257"/>
        </pc:sldMkLst>
        <pc:spChg chg="mod">
          <ac:chgData name="Kevin Tseng" userId="4390d4f70efb6a57" providerId="LiveId" clId="{9CE1BC99-D33D-4F3D-B6BA-C502E44D50D2}" dt="2025-06-07T19:15:47.676" v="587" actId="20577"/>
          <ac:spMkLst>
            <pc:docMk/>
            <pc:sldMk cId="0" sldId="257"/>
            <ac:spMk id="6" creationId="{00000000-0000-0000-0000-000000000000}"/>
          </ac:spMkLst>
        </pc:spChg>
        <pc:spChg chg="mod">
          <ac:chgData name="Kevin Tseng" userId="4390d4f70efb6a57" providerId="LiveId" clId="{9CE1BC99-D33D-4F3D-B6BA-C502E44D50D2}" dt="2025-06-07T14:11:46.413" v="250" actId="6549"/>
          <ac:spMkLst>
            <pc:docMk/>
            <pc:sldMk cId="0" sldId="257"/>
            <ac:spMk id="8" creationId="{00000000-0000-0000-0000-000000000000}"/>
          </ac:spMkLst>
        </pc:spChg>
        <pc:spChg chg="mod">
          <ac:chgData name="Kevin Tseng" userId="4390d4f70efb6a57" providerId="LiveId" clId="{9CE1BC99-D33D-4F3D-B6BA-C502E44D50D2}" dt="2025-06-07T14:14:35.281" v="283" actId="20577"/>
          <ac:spMkLst>
            <pc:docMk/>
            <pc:sldMk cId="0" sldId="257"/>
            <ac:spMk id="9" creationId="{00000000-0000-0000-0000-000000000000}"/>
          </ac:spMkLst>
        </pc:spChg>
        <pc:spChg chg="mod">
          <ac:chgData name="Kevin Tseng" userId="4390d4f70efb6a57" providerId="LiveId" clId="{9CE1BC99-D33D-4F3D-B6BA-C502E44D50D2}" dt="2025-06-07T20:56:32.970" v="616" actId="20577"/>
          <ac:spMkLst>
            <pc:docMk/>
            <pc:sldMk cId="0" sldId="257"/>
            <ac:spMk id="10" creationId="{00000000-0000-0000-0000-000000000000}"/>
          </ac:spMkLst>
        </pc:spChg>
        <pc:spChg chg="mod">
          <ac:chgData name="Kevin Tseng" userId="4390d4f70efb6a57" providerId="LiveId" clId="{9CE1BC99-D33D-4F3D-B6BA-C502E44D50D2}" dt="2025-06-07T14:22:18.700" v="392" actId="14100"/>
          <ac:spMkLst>
            <pc:docMk/>
            <pc:sldMk cId="0" sldId="257"/>
            <ac:spMk id="12" creationId="{00000000-0000-0000-0000-000000000000}"/>
          </ac:spMkLst>
        </pc:spChg>
        <pc:spChg chg="mod">
          <ac:chgData name="Kevin Tseng" userId="4390d4f70efb6a57" providerId="LiveId" clId="{9CE1BC99-D33D-4F3D-B6BA-C502E44D50D2}" dt="2025-06-07T15:46:35.924" v="393" actId="6549"/>
          <ac:spMkLst>
            <pc:docMk/>
            <pc:sldMk cId="0" sldId="257"/>
            <ac:spMk id="14" creationId="{00000000-0000-0000-0000-000000000000}"/>
          </ac:spMkLst>
        </pc:spChg>
      </pc:sldChg>
      <pc:sldChg chg="modSp mod">
        <pc:chgData name="Kevin Tseng" userId="4390d4f70efb6a57" providerId="LiveId" clId="{9CE1BC99-D33D-4F3D-B6BA-C502E44D50D2}" dt="2025-06-07T16:03:18.900" v="509" actId="20577"/>
        <pc:sldMkLst>
          <pc:docMk/>
          <pc:sldMk cId="0" sldId="259"/>
        </pc:sldMkLst>
        <pc:spChg chg="mod">
          <ac:chgData name="Kevin Tseng" userId="4390d4f70efb6a57" providerId="LiveId" clId="{9CE1BC99-D33D-4F3D-B6BA-C502E44D50D2}" dt="2025-06-07T16:02:35.925" v="412" actId="14100"/>
          <ac:spMkLst>
            <pc:docMk/>
            <pc:sldMk cId="0" sldId="259"/>
            <ac:spMk id="6" creationId="{00000000-0000-0000-0000-000000000000}"/>
          </ac:spMkLst>
        </pc:spChg>
        <pc:spChg chg="mod">
          <ac:chgData name="Kevin Tseng" userId="4390d4f70efb6a57" providerId="LiveId" clId="{9CE1BC99-D33D-4F3D-B6BA-C502E44D50D2}" dt="2025-06-07T16:03:18.900" v="509" actId="20577"/>
          <ac:spMkLst>
            <pc:docMk/>
            <pc:sldMk cId="0" sldId="259"/>
            <ac:spMk id="8" creationId="{00000000-0000-0000-0000-000000000000}"/>
          </ac:spMkLst>
        </pc:spChg>
        <pc:spChg chg="mod">
          <ac:chgData name="Kevin Tseng" userId="4390d4f70efb6a57" providerId="LiveId" clId="{9CE1BC99-D33D-4F3D-B6BA-C502E44D50D2}" dt="2025-06-07T16:02:49.891" v="439" actId="20577"/>
          <ac:spMkLst>
            <pc:docMk/>
            <pc:sldMk cId="0" sldId="259"/>
            <ac:spMk id="10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902526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png"/><Relationship Id="rId3" Type="http://schemas.openxmlformats.org/officeDocument/2006/relationships/image" Target="../media/image1.png"/><Relationship Id="rId7" Type="http://schemas.openxmlformats.org/officeDocument/2006/relationships/image" Target="../media/image5.svg"/><Relationship Id="rId12" Type="http://schemas.openxmlformats.org/officeDocument/2006/relationships/image" Target="../media/image10.sv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3.svg"/><Relationship Id="rId10" Type="http://schemas.openxmlformats.org/officeDocument/2006/relationships/image" Target="../media/image8.svg"/><Relationship Id="rId4" Type="http://schemas.openxmlformats.org/officeDocument/2006/relationships/image" Target="../media/image2.png"/><Relationship Id="rId9" Type="http://schemas.openxmlformats.org/officeDocument/2006/relationships/image" Target="../media/image7.png"/><Relationship Id="rId14" Type="http://schemas.openxmlformats.org/officeDocument/2006/relationships/image" Target="../media/image12.sv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13.png"/><Relationship Id="rId7" Type="http://schemas.openxmlformats.org/officeDocument/2006/relationships/image" Target="../media/image17.sv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sv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19.jpeg"/><Relationship Id="rId7" Type="http://schemas.openxmlformats.org/officeDocument/2006/relationships/image" Target="../media/image14.sv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png"/><Relationship Id="rId5" Type="http://schemas.openxmlformats.org/officeDocument/2006/relationships/image" Target="../media/image21.svg"/><Relationship Id="rId4" Type="http://schemas.openxmlformats.org/officeDocument/2006/relationships/image" Target="../media/image20.png"/><Relationship Id="rId9" Type="http://schemas.openxmlformats.org/officeDocument/2006/relationships/image" Target="../media/image2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oup 907" descr="preencoded.png"/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7781925" y="4171950"/>
            <a:ext cx="2943225" cy="2943225"/>
          </a:xfrm>
          <a:prstGeom prst="rect">
            <a:avLst/>
          </a:prstGeom>
        </p:spPr>
      </p:pic>
      <p:pic>
        <p:nvPicPr>
          <p:cNvPr id="3" name="Group 906" descr="preencoded.png"/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5581650" y="5514975"/>
            <a:ext cx="3705225" cy="2733675"/>
          </a:xfrm>
          <a:prstGeom prst="rect">
            <a:avLst/>
          </a:prstGeom>
        </p:spPr>
      </p:pic>
      <p:pic>
        <p:nvPicPr>
          <p:cNvPr id="4" name="Group 905" descr="preencoded.png"/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rcRect/>
          <a:stretch/>
        </p:blipFill>
        <p:spPr>
          <a:xfrm>
            <a:off x="10848975" y="2924175"/>
            <a:ext cx="3743325" cy="2724150"/>
          </a:xfrm>
          <a:prstGeom prst="rect">
            <a:avLst/>
          </a:prstGeom>
        </p:spPr>
      </p:pic>
      <p:pic>
        <p:nvPicPr>
          <p:cNvPr id="5" name="Mask group" descr="preencoded.png"/>
          <p:cNvPicPr>
            <a:picLocks noChangeAspect="1"/>
          </p:cNvPicPr>
          <p:nvPr/>
        </p:nvPicPr>
        <p:blipFill>
          <a:blip r:embed="rId8"/>
          <a:srcRect/>
          <a:stretch/>
        </p:blipFill>
        <p:spPr>
          <a:xfrm>
            <a:off x="2528888" y="4171950"/>
            <a:ext cx="2943225" cy="2943225"/>
          </a:xfrm>
          <a:prstGeom prst="rect">
            <a:avLst/>
          </a:prstGeom>
        </p:spPr>
      </p:pic>
      <p:pic>
        <p:nvPicPr>
          <p:cNvPr id="6" name="Group 917" descr="preencoded.png"/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rcRect/>
          <a:stretch/>
        </p:blipFill>
        <p:spPr>
          <a:xfrm>
            <a:off x="428625" y="2714625"/>
            <a:ext cx="3790950" cy="2933700"/>
          </a:xfrm>
          <a:prstGeom prst="rect">
            <a:avLst/>
          </a:prstGeom>
        </p:spPr>
      </p:pic>
      <p:pic>
        <p:nvPicPr>
          <p:cNvPr id="7" name="Ellipse 7" descr="preencoded.png"/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rcRect/>
          <a:stretch/>
        </p:blipFill>
        <p:spPr>
          <a:xfrm>
            <a:off x="14306550" y="2714625"/>
            <a:ext cx="419100" cy="419100"/>
          </a:xfrm>
          <a:prstGeom prst="rect">
            <a:avLst/>
          </a:prstGeom>
        </p:spPr>
      </p:pic>
      <p:pic>
        <p:nvPicPr>
          <p:cNvPr id="8" name="Ellipse 6" descr="preencoded.png"/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rcRect/>
          <a:stretch/>
        </p:blipFill>
        <p:spPr>
          <a:xfrm>
            <a:off x="9010650" y="8010525"/>
            <a:ext cx="419100" cy="419100"/>
          </a:xfrm>
          <a:prstGeom prst="rect">
            <a:avLst/>
          </a:prstGeom>
        </p:spPr>
      </p:pic>
      <p:pic>
        <p:nvPicPr>
          <p:cNvPr id="9" name="Group 916" descr="preencoded.png"/>
          <p:cNvPicPr>
            <a:picLocks noChangeAspect="1"/>
          </p:cNvPicPr>
          <p:nvPr/>
        </p:nvPicPr>
        <p:blipFill>
          <a:blip r:embed="rId13">
            <a:extLst>
              <a:ext uri="{96DAC541-7B7A-43D3-8B79-37D633B846F1}">
                <asvg:svgBlip xmlns:asvg="http://schemas.microsoft.com/office/drawing/2016/SVG/main" r:embed="rId14"/>
              </a:ext>
            </a:extLst>
          </a:blip>
          <a:srcRect/>
          <a:stretch/>
        </p:blipFill>
        <p:spPr>
          <a:xfrm>
            <a:off x="13039725" y="4171950"/>
            <a:ext cx="2943225" cy="2943225"/>
          </a:xfrm>
          <a:prstGeom prst="rect">
            <a:avLst/>
          </a:prstGeom>
        </p:spPr>
      </p:pic>
      <p:sp>
        <p:nvSpPr>
          <p:cNvPr id="10" name="Just like the story of the internet in the past"/>
          <p:cNvSpPr/>
          <p:nvPr/>
        </p:nvSpPr>
        <p:spPr>
          <a:xfrm>
            <a:off x="428625" y="1362075"/>
            <a:ext cx="7848600" cy="74295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3075"/>
              </a:lnSpc>
              <a:buNone/>
            </a:pPr>
            <a:r>
              <a:rPr lang="en-US" sz="2400" i="1" dirty="0">
                <a:solidFill>
                  <a:srgbClr val="000000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  <a:cs typeface="Open Sans Semibold Italic" pitchFamily="34" charset="-120"/>
              </a:rPr>
              <a:t>Like the story of the internet ... Just a lot faster</a:t>
            </a:r>
            <a:endParaRPr lang="en-US" sz="2400" dirty="0">
              <a:latin typeface="Microsoft YaHei UI" panose="020B0503020204020204" pitchFamily="34" charset="-122"/>
              <a:ea typeface="Microsoft YaHei UI" panose="020B0503020204020204" pitchFamily="34" charset="-122"/>
            </a:endParaRPr>
          </a:p>
        </p:txBody>
      </p:sp>
      <p:sp>
        <p:nvSpPr>
          <p:cNvPr id="11" name="default_name"/>
          <p:cNvSpPr/>
          <p:nvPr/>
        </p:nvSpPr>
        <p:spPr>
          <a:xfrm>
            <a:off x="381000" y="1381125"/>
            <a:ext cx="6419850" cy="74295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buNone/>
            </a:pPr>
            <a:endParaRPr lang="en-US" dirty="0"/>
          </a:p>
        </p:txBody>
      </p:sp>
      <p:sp>
        <p:nvSpPr>
          <p:cNvPr id="12" name="name_2008 - 2023"/>
          <p:cNvSpPr/>
          <p:nvPr/>
        </p:nvSpPr>
        <p:spPr>
          <a:xfrm>
            <a:off x="3190875" y="2162175"/>
            <a:ext cx="2419350" cy="61912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3300"/>
              </a:lnSpc>
              <a:buNone/>
            </a:pPr>
            <a:r>
              <a:rPr lang="en-US" sz="2200" b="1" dirty="0">
                <a:solidFill>
                  <a:srgbClr val="000000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  <a:cs typeface="Open Sans Bold" pitchFamily="34" charset="-120"/>
              </a:rPr>
              <a:t>2008 - 2023</a:t>
            </a:r>
            <a:endParaRPr lang="en-US" sz="2200" dirty="0">
              <a:latin typeface="Microsoft YaHei UI" panose="020B0503020204020204" pitchFamily="34" charset="-122"/>
              <a:ea typeface="Microsoft YaHei UI" panose="020B0503020204020204" pitchFamily="34" charset="-122"/>
            </a:endParaRPr>
          </a:p>
        </p:txBody>
      </p:sp>
      <p:sp>
        <p:nvSpPr>
          <p:cNvPr id="13" name="Independent AI Tools"/>
          <p:cNvSpPr/>
          <p:nvPr/>
        </p:nvSpPr>
        <p:spPr>
          <a:xfrm>
            <a:off x="2257425" y="7477125"/>
            <a:ext cx="3295650" cy="5334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3300"/>
              </a:lnSpc>
              <a:buNone/>
            </a:pPr>
            <a:r>
              <a:rPr lang="en-US" sz="2200" b="1" dirty="0">
                <a:solidFill>
                  <a:srgbClr val="000000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  <a:cs typeface="Open Sans Bold" pitchFamily="34" charset="-120"/>
              </a:rPr>
              <a:t>Independent AI Tools</a:t>
            </a:r>
            <a:endParaRPr lang="en-US" sz="2200" dirty="0">
              <a:latin typeface="Microsoft YaHei UI" panose="020B0503020204020204" pitchFamily="34" charset="-122"/>
              <a:ea typeface="Microsoft YaHei UI" panose="020B0503020204020204" pitchFamily="34" charset="-122"/>
            </a:endParaRPr>
          </a:p>
        </p:txBody>
      </p:sp>
      <p:sp>
        <p:nvSpPr>
          <p:cNvPr id="14" name="Agents  Cross-Model Collaboration"/>
          <p:cNvSpPr/>
          <p:nvPr/>
        </p:nvSpPr>
        <p:spPr>
          <a:xfrm>
            <a:off x="11820525" y="7439025"/>
            <a:ext cx="5495925" cy="77152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3300"/>
              </a:lnSpc>
              <a:buNone/>
            </a:pPr>
            <a:r>
              <a:rPr lang="en-US" sz="2200" b="1" dirty="0">
                <a:solidFill>
                  <a:srgbClr val="000000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  <a:cs typeface="Open Sans Bold" pitchFamily="34" charset="-120"/>
              </a:rPr>
              <a:t>Agents &amp; Cross-Model Collaboration</a:t>
            </a:r>
            <a:endParaRPr lang="en-US" sz="2200" dirty="0">
              <a:latin typeface="Microsoft YaHei UI" panose="020B0503020204020204" pitchFamily="34" charset="-122"/>
              <a:ea typeface="Microsoft YaHei UI" panose="020B0503020204020204" pitchFamily="34" charset="-122"/>
            </a:endParaRPr>
          </a:p>
        </p:txBody>
      </p:sp>
      <p:sp>
        <p:nvSpPr>
          <p:cNvPr id="15" name="Rise of LLMs  AI Workflows"/>
          <p:cNvSpPr/>
          <p:nvPr/>
        </p:nvSpPr>
        <p:spPr>
          <a:xfrm>
            <a:off x="7181850" y="2076450"/>
            <a:ext cx="4905375" cy="5334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3300"/>
              </a:lnSpc>
              <a:buNone/>
            </a:pPr>
            <a:r>
              <a:rPr lang="en-US" sz="2200" b="1" dirty="0">
                <a:solidFill>
                  <a:srgbClr val="000000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  <a:cs typeface="Open Sans Bold" pitchFamily="34" charset="-120"/>
              </a:rPr>
              <a:t>Rise of LLMs &amp; AI Workflows</a:t>
            </a:r>
            <a:endParaRPr lang="en-US" sz="2200" dirty="0">
              <a:latin typeface="Microsoft YaHei UI" panose="020B0503020204020204" pitchFamily="34" charset="-122"/>
              <a:ea typeface="Microsoft YaHei UI" panose="020B0503020204020204" pitchFamily="34" charset="-122"/>
            </a:endParaRPr>
          </a:p>
        </p:txBody>
      </p:sp>
      <p:sp>
        <p:nvSpPr>
          <p:cNvPr id="16" name="name_2024  Now"/>
          <p:cNvSpPr/>
          <p:nvPr/>
        </p:nvSpPr>
        <p:spPr>
          <a:xfrm>
            <a:off x="13651746" y="2162175"/>
            <a:ext cx="2124075" cy="61912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3300"/>
              </a:lnSpc>
              <a:buNone/>
            </a:pPr>
            <a:r>
              <a:rPr lang="en-US" sz="2200" b="1" dirty="0">
                <a:solidFill>
                  <a:srgbClr val="000000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  <a:cs typeface="Open Sans Bold" pitchFamily="34" charset="-120"/>
              </a:rPr>
              <a:t>2024 - Now</a:t>
            </a:r>
            <a:endParaRPr lang="en-US" sz="2200" dirty="0">
              <a:latin typeface="Microsoft YaHei UI" panose="020B0503020204020204" pitchFamily="34" charset="-122"/>
              <a:ea typeface="Microsoft YaHei UI" panose="020B0503020204020204" pitchFamily="34" charset="-122"/>
            </a:endParaRPr>
          </a:p>
        </p:txBody>
      </p:sp>
      <p:sp>
        <p:nvSpPr>
          <p:cNvPr id="17" name="name_2023 - 2024"/>
          <p:cNvSpPr/>
          <p:nvPr/>
        </p:nvSpPr>
        <p:spPr>
          <a:xfrm>
            <a:off x="8458200" y="8658225"/>
            <a:ext cx="2419350" cy="61912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3300"/>
              </a:lnSpc>
              <a:buNone/>
            </a:pPr>
            <a:r>
              <a:rPr lang="en-US" sz="2000" b="1" dirty="0">
                <a:solidFill>
                  <a:srgbClr val="000000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  <a:cs typeface="Open Sans Bold" pitchFamily="34" charset="-120"/>
              </a:rPr>
              <a:t>2023 - 2024</a:t>
            </a:r>
            <a:endParaRPr lang="en-US" sz="2000" dirty="0">
              <a:latin typeface="Microsoft YaHei UI" panose="020B0503020204020204" pitchFamily="34" charset="-122"/>
              <a:ea typeface="Microsoft YaHei UI" panose="020B0503020204020204" pitchFamily="34" charset="-122"/>
            </a:endParaRPr>
          </a:p>
        </p:txBody>
      </p:sp>
      <p:sp>
        <p:nvSpPr>
          <p:cNvPr id="18" name="Focused on single tasks Models worked in isolation without interoperability Example AlphaGo early visionspeech models"/>
          <p:cNvSpPr/>
          <p:nvPr/>
        </p:nvSpPr>
        <p:spPr>
          <a:xfrm>
            <a:off x="2066925" y="8048625"/>
            <a:ext cx="4610100" cy="16002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285750" indent="-285750" algn="l">
              <a:lnSpc>
                <a:spcPts val="2025"/>
              </a:lnSpc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0000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  <a:cs typeface="Open Sans Semibold" pitchFamily="34" charset="-120"/>
              </a:rPr>
              <a:t>Focused on single tasks
Models worked in isolation without interoperability
Example: AlphaGo, early vision</a:t>
            </a:r>
            <a:r>
              <a:rPr lang="zh-CN" altLang="en-US" sz="1600" dirty="0">
                <a:solidFill>
                  <a:srgbClr val="000000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  <a:cs typeface="Open Sans Semibold" pitchFamily="34" charset="-120"/>
              </a:rPr>
              <a:t> </a:t>
            </a:r>
            <a:r>
              <a:rPr lang="en-US" sz="1600" dirty="0">
                <a:solidFill>
                  <a:srgbClr val="000000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  <a:cs typeface="Open Sans Semibold" pitchFamily="34" charset="-120"/>
              </a:rPr>
              <a:t>/</a:t>
            </a:r>
            <a:r>
              <a:rPr lang="zh-CN" altLang="en-US" sz="1600" dirty="0">
                <a:solidFill>
                  <a:srgbClr val="000000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  <a:cs typeface="Open Sans Semibold" pitchFamily="34" charset="-120"/>
              </a:rPr>
              <a:t> </a:t>
            </a:r>
            <a:r>
              <a:rPr lang="en-US" sz="1600" dirty="0">
                <a:solidFill>
                  <a:srgbClr val="000000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  <a:cs typeface="Open Sans Semibold" pitchFamily="34" charset="-120"/>
              </a:rPr>
              <a:t>speech models</a:t>
            </a:r>
            <a:endParaRPr lang="en-US" sz="1600" dirty="0">
              <a:latin typeface="Microsoft YaHei UI" panose="020B0503020204020204" pitchFamily="34" charset="-122"/>
              <a:ea typeface="Microsoft YaHei UI" panose="020B0503020204020204" pitchFamily="34" charset="-122"/>
            </a:endParaRPr>
          </a:p>
        </p:txBody>
      </p:sp>
      <p:sp>
        <p:nvSpPr>
          <p:cNvPr id="19" name="model specialization and control boosting Tools like Manus Windsurf Make enable modular agent coordination From standalone models to interconnected task-driven AI ecosystems"/>
          <p:cNvSpPr/>
          <p:nvPr/>
        </p:nvSpPr>
        <p:spPr>
          <a:xfrm>
            <a:off x="11763375" y="8048625"/>
            <a:ext cx="5300259" cy="223837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285750" indent="-285750" algn="l">
              <a:lnSpc>
                <a:spcPts val="2025"/>
              </a:lnSpc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0000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  <a:cs typeface="Open Sans Semibold" pitchFamily="34" charset="-120"/>
              </a:rPr>
              <a:t>Model specialization and control boosting
AI Tools like Manus, Windsurf, OpenAI, Gemini start enable modular agent coordination
From standalone models to interconnected, task-driven AI ecosystems</a:t>
            </a:r>
            <a:endParaRPr lang="en-US" sz="1600" dirty="0">
              <a:latin typeface="Microsoft YaHei UI" panose="020B0503020204020204" pitchFamily="34" charset="-122"/>
              <a:ea typeface="Microsoft YaHei UI" panose="020B0503020204020204" pitchFamily="34" charset="-122"/>
            </a:endParaRPr>
          </a:p>
        </p:txBody>
      </p:sp>
      <p:sp>
        <p:nvSpPr>
          <p:cNvPr id="20" name="LLMs like GPT-4 became the communication core of AI systems Enabled chaining of tools into intelligent workflows From isolated outputs to task-oriented coordination"/>
          <p:cNvSpPr/>
          <p:nvPr/>
        </p:nvSpPr>
        <p:spPr>
          <a:xfrm>
            <a:off x="7086600" y="2609850"/>
            <a:ext cx="4268585" cy="16002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285750" indent="-285750" algn="l">
              <a:lnSpc>
                <a:spcPts val="2025"/>
              </a:lnSpc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0000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  <a:cs typeface="Open Sans Semibold" pitchFamily="34" charset="-120"/>
              </a:rPr>
              <a:t>LLMs (like GPT-4) became the communication core of AI systems
Enabled chaining of tools into intelligent workflows
From isolated outputs to task-oriented coordination</a:t>
            </a:r>
            <a:endParaRPr lang="en-US" sz="1600" dirty="0">
              <a:latin typeface="Microsoft YaHei UI" panose="020B0503020204020204" pitchFamily="34" charset="-122"/>
              <a:ea typeface="Microsoft YaHei UI" panose="020B0503020204020204" pitchFamily="34" charset="-122"/>
            </a:endParaRPr>
          </a:p>
        </p:txBody>
      </p:sp>
      <p:sp>
        <p:nvSpPr>
          <p:cNvPr id="21" name="AIs Journey Isolated Models  Integrated Agents"/>
          <p:cNvSpPr/>
          <p:nvPr/>
        </p:nvSpPr>
        <p:spPr>
          <a:xfrm>
            <a:off x="428625" y="571500"/>
            <a:ext cx="14045467" cy="10287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5100"/>
              </a:lnSpc>
              <a:buNone/>
            </a:pPr>
            <a:r>
              <a:rPr lang="en-US" sz="3750" b="1" dirty="0">
                <a:solidFill>
                  <a:srgbClr val="000000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  <a:cs typeface="Open Sans Bold" pitchFamily="34" charset="-120"/>
              </a:rPr>
              <a:t>AI’s Journey: From Single Function to Agent Ecosystem</a:t>
            </a:r>
            <a:endParaRPr lang="en-US" sz="3750" dirty="0">
              <a:latin typeface="Microsoft YaHei UI" panose="020B0503020204020204" pitchFamily="34" charset="-122"/>
              <a:ea typeface="Microsoft YaHei UI" panose="020B0503020204020204" pitchFamily="34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oup 927" descr="preencoded.png"/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/>
        </p:blipFill>
        <p:spPr>
          <a:xfrm>
            <a:off x="523875" y="6477000"/>
            <a:ext cx="5934075" cy="3419475"/>
          </a:xfrm>
          <a:prstGeom prst="rect">
            <a:avLst/>
          </a:prstGeom>
        </p:spPr>
      </p:pic>
      <p:pic>
        <p:nvPicPr>
          <p:cNvPr id="3" name="Group 925" descr="preencoded.png"/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/>
        </p:blipFill>
        <p:spPr>
          <a:xfrm>
            <a:off x="7315200" y="6477000"/>
            <a:ext cx="5934075" cy="3419475"/>
          </a:xfrm>
          <a:prstGeom prst="rect">
            <a:avLst/>
          </a:prstGeom>
        </p:spPr>
      </p:pic>
      <p:pic>
        <p:nvPicPr>
          <p:cNvPr id="4" name="Group 932" descr="preencoded.png"/>
          <p:cNvPicPr>
            <a:picLocks noChangeAspect="1"/>
          </p:cNvPicPr>
          <p:nvPr/>
        </p:nvPicPr>
        <p:blipFill>
          <a:blip r:embed="rId5"/>
          <a:srcRect/>
          <a:stretch/>
        </p:blipFill>
        <p:spPr>
          <a:xfrm>
            <a:off x="10325100" y="1714500"/>
            <a:ext cx="7962900" cy="3857625"/>
          </a:xfrm>
          <a:prstGeom prst="rect">
            <a:avLst/>
          </a:prstGeom>
        </p:spPr>
      </p:pic>
      <p:pic>
        <p:nvPicPr>
          <p:cNvPr id="5" name="Group 922" descr="preencoded.png"/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rcRect/>
          <a:stretch/>
        </p:blipFill>
        <p:spPr>
          <a:xfrm>
            <a:off x="14259478" y="7858125"/>
            <a:ext cx="1974794" cy="1828536"/>
          </a:xfrm>
          <a:prstGeom prst="rect">
            <a:avLst/>
          </a:prstGeom>
        </p:spPr>
      </p:pic>
      <p:sp>
        <p:nvSpPr>
          <p:cNvPr id="6" name="Agents are getting smarter  but who actually executes"/>
          <p:cNvSpPr/>
          <p:nvPr/>
        </p:nvSpPr>
        <p:spPr>
          <a:xfrm>
            <a:off x="970296" y="1343025"/>
            <a:ext cx="8753475" cy="74295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>
              <a:lnSpc>
                <a:spcPts val="3075"/>
              </a:lnSpc>
            </a:pPr>
            <a:r>
              <a:rPr lang="en-US" sz="2400" i="1" dirty="0">
                <a:solidFill>
                  <a:srgbClr val="000000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  <a:cs typeface="Open Sans Semibold Italic" pitchFamily="34" charset="-120"/>
              </a:rPr>
              <a:t>Agents are</a:t>
            </a:r>
            <a:r>
              <a:rPr lang="zh-CN" altLang="en-US" sz="2400" i="1" dirty="0">
                <a:solidFill>
                  <a:srgbClr val="000000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  <a:cs typeface="Open Sans Semibold Italic" pitchFamily="34" charset="-120"/>
              </a:rPr>
              <a:t> </a:t>
            </a:r>
            <a:r>
              <a:rPr lang="en-US" sz="2400" i="1" dirty="0">
                <a:solidFill>
                  <a:srgbClr val="000000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  <a:cs typeface="Open Sans Semibold Italic" pitchFamily="34" charset="-120"/>
              </a:rPr>
              <a:t>getting smarter — but how to execute?</a:t>
            </a:r>
            <a:endParaRPr lang="en-US" sz="2400" dirty="0">
              <a:latin typeface="Microsoft YaHei UI" panose="020B0503020204020204" pitchFamily="34" charset="-122"/>
              <a:ea typeface="Microsoft YaHei UI" panose="020B0503020204020204" pitchFamily="34" charset="-122"/>
            </a:endParaRPr>
          </a:p>
        </p:txBody>
      </p:sp>
      <p:sp>
        <p:nvSpPr>
          <p:cNvPr id="7" name="default_name"/>
          <p:cNvSpPr/>
          <p:nvPr/>
        </p:nvSpPr>
        <p:spPr>
          <a:xfrm>
            <a:off x="409575" y="1400175"/>
            <a:ext cx="6419850" cy="74295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buNone/>
            </a:pPr>
            <a:endParaRPr lang="en-US" dirty="0"/>
          </a:p>
        </p:txBody>
      </p:sp>
      <p:sp>
        <p:nvSpPr>
          <p:cNvPr id="8" name="Whats Still Missing in the AI Agent Ecosystem"/>
          <p:cNvSpPr/>
          <p:nvPr/>
        </p:nvSpPr>
        <p:spPr>
          <a:xfrm>
            <a:off x="428625" y="571500"/>
            <a:ext cx="14925675" cy="10287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5100"/>
              </a:lnSpc>
              <a:buNone/>
            </a:pPr>
            <a:r>
              <a:rPr lang="en-US" sz="3750" b="1" dirty="0">
                <a:solidFill>
                  <a:srgbClr val="000000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  <a:cs typeface="Open Sans Bold" pitchFamily="34" charset="-120"/>
              </a:rPr>
              <a:t>The gap in AI Agent Ecosystem?</a:t>
            </a:r>
            <a:endParaRPr lang="en-US" sz="3750" dirty="0">
              <a:latin typeface="Microsoft YaHei UI" panose="020B0503020204020204" pitchFamily="34" charset="-122"/>
              <a:ea typeface="Microsoft YaHei UI" panose="020B0503020204020204" pitchFamily="34" charset="-122"/>
            </a:endParaRPr>
          </a:p>
        </p:txBody>
      </p:sp>
      <p:sp>
        <p:nvSpPr>
          <p:cNvPr id="9" name="Two Critical Missing Pieces"/>
          <p:cNvSpPr/>
          <p:nvPr/>
        </p:nvSpPr>
        <p:spPr>
          <a:xfrm>
            <a:off x="428625" y="5267325"/>
            <a:ext cx="9229725" cy="78105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5100"/>
              </a:lnSpc>
              <a:buNone/>
            </a:pPr>
            <a:r>
              <a:rPr lang="en-US" sz="3750" b="1" dirty="0">
                <a:solidFill>
                  <a:srgbClr val="000000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  <a:cs typeface="Open Sans Bold" pitchFamily="34" charset="-120"/>
              </a:rPr>
              <a:t>Two Critical Pieces for AI evolution</a:t>
            </a:r>
            <a:endParaRPr lang="en-US" sz="3750" dirty="0">
              <a:latin typeface="Microsoft YaHei UI" panose="020B0503020204020204" pitchFamily="34" charset="-122"/>
              <a:ea typeface="Microsoft YaHei UI" panose="020B0503020204020204" pitchFamily="34" charset="-122"/>
            </a:endParaRPr>
          </a:p>
        </p:txBody>
      </p:sp>
      <p:sp>
        <p:nvSpPr>
          <p:cNvPr id="10" name="AI agents today can plan reason decide But they still cant act  unless something or someone connects them to the real world"/>
          <p:cNvSpPr/>
          <p:nvPr/>
        </p:nvSpPr>
        <p:spPr>
          <a:xfrm>
            <a:off x="523875" y="2476325"/>
            <a:ext cx="8477250" cy="15240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4050"/>
              </a:lnSpc>
              <a:buNone/>
            </a:pPr>
            <a:r>
              <a:rPr lang="en-US" sz="3000" dirty="0">
                <a:solidFill>
                  <a:srgbClr val="000000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  <a:cs typeface="Open Sans Regular" pitchFamily="34" charset="-120"/>
              </a:rPr>
              <a:t>AI agents today can plan, reason, decide...
</a:t>
            </a:r>
            <a:r>
              <a:rPr lang="en-US" sz="3000" b="1" dirty="0">
                <a:solidFill>
                  <a:srgbClr val="000000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  <a:cs typeface="Open Sans Bold" pitchFamily="34" charset="-120"/>
              </a:rPr>
              <a:t>But they need to act </a:t>
            </a:r>
            <a:r>
              <a:rPr lang="en-US" sz="3000" dirty="0">
                <a:solidFill>
                  <a:srgbClr val="000000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  <a:cs typeface="Open Sans Regular" pitchFamily="34" charset="-120"/>
              </a:rPr>
              <a:t>— so something or someone needs </a:t>
            </a:r>
            <a:r>
              <a:rPr lang="en-US" sz="3000">
                <a:solidFill>
                  <a:srgbClr val="000000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  <a:cs typeface="Open Sans Regular" pitchFamily="34" charset="-120"/>
              </a:rPr>
              <a:t>connects AI to </a:t>
            </a:r>
            <a:r>
              <a:rPr lang="en-US" sz="3000" dirty="0">
                <a:solidFill>
                  <a:srgbClr val="000000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  <a:cs typeface="Open Sans Regular" pitchFamily="34" charset="-120"/>
              </a:rPr>
              <a:t>the real world</a:t>
            </a:r>
            <a:endParaRPr lang="en-US" sz="3000" dirty="0">
              <a:latin typeface="Microsoft YaHei UI" panose="020B0503020204020204" pitchFamily="34" charset="-122"/>
              <a:ea typeface="Microsoft YaHei UI" panose="020B0503020204020204" pitchFamily="34" charset="-122"/>
            </a:endParaRPr>
          </a:p>
        </p:txBody>
      </p:sp>
      <p:sp>
        <p:nvSpPr>
          <p:cNvPr id="11" name="Data Collection"/>
          <p:cNvSpPr/>
          <p:nvPr/>
        </p:nvSpPr>
        <p:spPr>
          <a:xfrm>
            <a:off x="2209800" y="6648450"/>
            <a:ext cx="2600325" cy="5334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3600"/>
              </a:lnSpc>
              <a:buNone/>
            </a:pPr>
            <a:r>
              <a:rPr lang="en-US" sz="2625" b="1" dirty="0">
                <a:solidFill>
                  <a:srgbClr val="FFFFFF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  <a:cs typeface="Open Sans Bold" pitchFamily="34" charset="-120"/>
              </a:rPr>
              <a:t>Data Collection</a:t>
            </a:r>
            <a:endParaRPr lang="en-US" sz="2625" dirty="0">
              <a:latin typeface="Microsoft YaHei UI" panose="020B0503020204020204" pitchFamily="34" charset="-122"/>
              <a:ea typeface="Microsoft YaHei UI" panose="020B0503020204020204" pitchFamily="34" charset="-122"/>
            </a:endParaRPr>
          </a:p>
        </p:txBody>
      </p:sp>
      <p:sp>
        <p:nvSpPr>
          <p:cNvPr id="12" name="AI needs real-world data to stay grounded  but much of it is fragmented delayed or unavailable"/>
          <p:cNvSpPr/>
          <p:nvPr/>
        </p:nvSpPr>
        <p:spPr>
          <a:xfrm>
            <a:off x="962025" y="7610474"/>
            <a:ext cx="5086350" cy="1943833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3600"/>
              </a:lnSpc>
              <a:buNone/>
            </a:pPr>
            <a:r>
              <a:rPr lang="en-US" sz="2700" dirty="0">
                <a:solidFill>
                  <a:srgbClr val="000000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  <a:cs typeface="Open Sans Semibold" pitchFamily="34" charset="-120"/>
              </a:rPr>
              <a:t>AI needs data to stay grounded — but much of it is fragmented, delayed, or unavailable</a:t>
            </a:r>
            <a:endParaRPr lang="en-US" sz="2700" dirty="0">
              <a:latin typeface="Microsoft YaHei UI" panose="020B0503020204020204" pitchFamily="34" charset="-122"/>
              <a:ea typeface="Microsoft YaHei UI" panose="020B0503020204020204" pitchFamily="34" charset="-122"/>
            </a:endParaRPr>
          </a:p>
        </p:txBody>
      </p:sp>
      <p:sp>
        <p:nvSpPr>
          <p:cNvPr id="13" name="Real-World Execution"/>
          <p:cNvSpPr/>
          <p:nvPr/>
        </p:nvSpPr>
        <p:spPr>
          <a:xfrm>
            <a:off x="8496300" y="6648450"/>
            <a:ext cx="4343400" cy="5334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3600"/>
              </a:lnSpc>
              <a:buNone/>
            </a:pPr>
            <a:r>
              <a:rPr lang="en-US" sz="2625" b="1" dirty="0">
                <a:solidFill>
                  <a:srgbClr val="FFFFFF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  <a:cs typeface="Open Sans Bold" pitchFamily="34" charset="-120"/>
              </a:rPr>
              <a:t>Real-World Execution</a:t>
            </a:r>
            <a:endParaRPr lang="en-US" sz="2625" dirty="0">
              <a:latin typeface="Microsoft YaHei UI" panose="020B0503020204020204" pitchFamily="34" charset="-122"/>
              <a:ea typeface="Microsoft YaHei UI" panose="020B0503020204020204" pitchFamily="34" charset="-122"/>
            </a:endParaRPr>
          </a:p>
        </p:txBody>
      </p:sp>
      <p:sp>
        <p:nvSpPr>
          <p:cNvPr id="14" name="Without edge devices or IoT infrastructure most AI outputs never leave the cloud"/>
          <p:cNvSpPr/>
          <p:nvPr/>
        </p:nvSpPr>
        <p:spPr>
          <a:xfrm>
            <a:off x="7753350" y="7743825"/>
            <a:ext cx="5086350" cy="16002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3600"/>
              </a:lnSpc>
              <a:buNone/>
            </a:pPr>
            <a:r>
              <a:rPr lang="en-US" sz="2700" dirty="0">
                <a:solidFill>
                  <a:srgbClr val="000000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  <a:cs typeface="Open Sans Semibold" pitchFamily="34" charset="-120"/>
              </a:rPr>
              <a:t>With edge and IoT, AI action can be executed from cloud to real-world</a:t>
            </a:r>
            <a:endParaRPr lang="en-US" sz="2700" dirty="0">
              <a:latin typeface="Microsoft YaHei UI" panose="020B0503020204020204" pitchFamily="34" charset="-122"/>
              <a:ea typeface="Microsoft YaHei UI" panose="020B0503020204020204" pitchFamily="34" charset="-122"/>
            </a:endParaRPr>
          </a:p>
        </p:txBody>
      </p:sp>
      <p:sp>
        <p:nvSpPr>
          <p:cNvPr id="15" name="Whats Missing"/>
          <p:cNvSpPr/>
          <p:nvPr/>
        </p:nvSpPr>
        <p:spPr>
          <a:xfrm>
            <a:off x="13677900" y="1904842"/>
            <a:ext cx="1638300" cy="913644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ctr">
              <a:lnSpc>
                <a:spcPts val="3300"/>
              </a:lnSpc>
              <a:buNone/>
            </a:pPr>
            <a:r>
              <a:rPr lang="en-US" sz="2400" b="1" dirty="0">
                <a:solidFill>
                  <a:srgbClr val="000000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  <a:cs typeface="Open Sans Bold" pitchFamily="34" charset="-120"/>
              </a:rPr>
              <a:t>What’s 
Missing?</a:t>
            </a:r>
            <a:endParaRPr lang="en-US" sz="2400" dirty="0">
              <a:latin typeface="Microsoft YaHei UI" panose="020B0503020204020204" pitchFamily="34" charset="-122"/>
              <a:ea typeface="Microsoft YaHei UI" panose="020B0503020204020204" pitchFamily="34" charset="-122"/>
            </a:endParaRPr>
          </a:p>
        </p:txBody>
      </p:sp>
      <p:sp>
        <p:nvSpPr>
          <p:cNvPr id="16" name="AI Agents"/>
          <p:cNvSpPr/>
          <p:nvPr/>
        </p:nvSpPr>
        <p:spPr>
          <a:xfrm>
            <a:off x="10448925" y="4293640"/>
            <a:ext cx="1638300" cy="913644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ctr">
              <a:lnSpc>
                <a:spcPts val="3300"/>
              </a:lnSpc>
              <a:buNone/>
            </a:pPr>
            <a:r>
              <a:rPr lang="en-US" sz="2400" b="1" dirty="0">
                <a:solidFill>
                  <a:srgbClr val="000000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  <a:cs typeface="Open Sans Bold" pitchFamily="34" charset="-120"/>
              </a:rPr>
              <a:t>AI Agents</a:t>
            </a:r>
            <a:endParaRPr lang="en-US" sz="2400" dirty="0">
              <a:latin typeface="Microsoft YaHei UI" panose="020B0503020204020204" pitchFamily="34" charset="-122"/>
              <a:ea typeface="Microsoft YaHei UI" panose="020B0503020204020204" pitchFamily="34" charset="-122"/>
            </a:endParaRPr>
          </a:p>
        </p:txBody>
      </p:sp>
      <p:sp>
        <p:nvSpPr>
          <p:cNvPr id="17" name="Physical World"/>
          <p:cNvSpPr/>
          <p:nvPr/>
        </p:nvSpPr>
        <p:spPr>
          <a:xfrm>
            <a:off x="16697325" y="4160402"/>
            <a:ext cx="1638300" cy="913644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ctr">
              <a:lnSpc>
                <a:spcPts val="3300"/>
              </a:lnSpc>
              <a:buNone/>
            </a:pPr>
            <a:r>
              <a:rPr lang="en-US" sz="2400" b="1" dirty="0">
                <a:solidFill>
                  <a:srgbClr val="000000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  <a:cs typeface="Open Sans Bold" pitchFamily="34" charset="-120"/>
              </a:rPr>
              <a:t>Physical World</a:t>
            </a:r>
            <a:endParaRPr lang="en-US" sz="2400" dirty="0">
              <a:latin typeface="Microsoft YaHei UI" panose="020B0503020204020204" pitchFamily="34" charset="-122"/>
              <a:ea typeface="Microsoft YaHei UI" panose="020B0503020204020204" pitchFamily="34" charset="-122"/>
            </a:endParaRP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866A5260-8609-A2CE-6AE4-992A6CFD92A3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11727" y="1160113"/>
            <a:ext cx="593147" cy="631592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10" descr="preencoded.png"/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6572250" y="2028825"/>
            <a:ext cx="11563350" cy="5791200"/>
          </a:xfrm>
          <a:prstGeom prst="rect">
            <a:avLst/>
          </a:prstGeom>
        </p:spPr>
      </p:pic>
      <p:pic>
        <p:nvPicPr>
          <p:cNvPr id="3" name="Group 931" descr="preencoded.png"/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504825" y="2171700"/>
            <a:ext cx="5934075" cy="3419475"/>
          </a:xfrm>
          <a:prstGeom prst="rect">
            <a:avLst/>
          </a:prstGeom>
        </p:spPr>
      </p:pic>
      <p:pic>
        <p:nvPicPr>
          <p:cNvPr id="4" name="Group 930" descr="preencoded.png"/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rcRect/>
          <a:stretch/>
        </p:blipFill>
        <p:spPr>
          <a:xfrm>
            <a:off x="504825" y="6315075"/>
            <a:ext cx="5934075" cy="3419475"/>
          </a:xfrm>
          <a:prstGeom prst="rect">
            <a:avLst/>
          </a:prstGeom>
        </p:spPr>
      </p:pic>
      <p:sp>
        <p:nvSpPr>
          <p:cNvPr id="5" name="Atomrock Is Bridging Cloud Intelligence and Real-World Action"/>
          <p:cNvSpPr/>
          <p:nvPr/>
        </p:nvSpPr>
        <p:spPr>
          <a:xfrm>
            <a:off x="954405" y="1343025"/>
            <a:ext cx="9458325" cy="74295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3075"/>
              </a:lnSpc>
              <a:buNone/>
            </a:pPr>
            <a:r>
              <a:rPr lang="en-US" sz="2400" i="1" dirty="0">
                <a:solidFill>
                  <a:srgbClr val="000000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  <a:cs typeface="Open Sans Semibold Italic" pitchFamily="34" charset="-120"/>
              </a:rPr>
              <a:t>Atomrock Is Bridging Cloud Intelligence and Real-World Action</a:t>
            </a:r>
            <a:endParaRPr lang="en-US" sz="2400" dirty="0">
              <a:latin typeface="Microsoft YaHei UI" panose="020B0503020204020204" pitchFamily="34" charset="-122"/>
              <a:ea typeface="Microsoft YaHei UI" panose="020B0503020204020204" pitchFamily="34" charset="-122"/>
            </a:endParaRPr>
          </a:p>
        </p:txBody>
      </p:sp>
      <p:sp>
        <p:nvSpPr>
          <p:cNvPr id="6" name="default_name"/>
          <p:cNvSpPr/>
          <p:nvPr/>
        </p:nvSpPr>
        <p:spPr>
          <a:xfrm>
            <a:off x="409575" y="1400175"/>
            <a:ext cx="6419850" cy="74295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buNone/>
            </a:pPr>
            <a:endParaRPr lang="en-US" dirty="0"/>
          </a:p>
        </p:txBody>
      </p:sp>
      <p:sp>
        <p:nvSpPr>
          <p:cNvPr id="7" name="Where AI Becomes Actionable Closing the Loop at Atomrock"/>
          <p:cNvSpPr/>
          <p:nvPr/>
        </p:nvSpPr>
        <p:spPr>
          <a:xfrm>
            <a:off x="428625" y="571500"/>
            <a:ext cx="14925675" cy="10287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5100"/>
              </a:lnSpc>
              <a:buNone/>
            </a:pPr>
            <a:r>
              <a:rPr lang="en-US" sz="3750" b="1" dirty="0">
                <a:solidFill>
                  <a:srgbClr val="000000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  <a:cs typeface="Open Sans Bold" pitchFamily="34" charset="-120"/>
              </a:rPr>
              <a:t>Where AI Becomes Actionable: Closing the Loop at Atomrock</a:t>
            </a:r>
            <a:endParaRPr lang="en-US" sz="3750" dirty="0">
              <a:latin typeface="Microsoft YaHei UI" panose="020B0503020204020204" pitchFamily="34" charset="-122"/>
              <a:ea typeface="Microsoft YaHei UI" panose="020B0503020204020204" pitchFamily="34" charset="-122"/>
            </a:endParaRPr>
          </a:p>
        </p:txBody>
      </p:sp>
      <p:sp>
        <p:nvSpPr>
          <p:cNvPr id="8" name="Multi-source video audio and sensor capture Real-time AI analytics Real-time action triggered by cloud intelligence"/>
          <p:cNvSpPr/>
          <p:nvPr/>
        </p:nvSpPr>
        <p:spPr>
          <a:xfrm>
            <a:off x="648240" y="3108744"/>
            <a:ext cx="5581650" cy="227647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457200" indent="-457200" algn="l">
              <a:lnSpc>
                <a:spcPts val="3600"/>
              </a:lnSpc>
              <a:buFont typeface="Arial" panose="020B0604020202020204" pitchFamily="34" charset="0"/>
              <a:buChar char="•"/>
            </a:pPr>
            <a:r>
              <a:rPr lang="en-US" sz="2700" dirty="0">
                <a:solidFill>
                  <a:srgbClr val="000000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  <a:cs typeface="Open Sans Semibold" pitchFamily="34" charset="-120"/>
              </a:rPr>
              <a:t>Multi-source video, audio, and sensor capture
Real-time AI analytics
Real-time action triggered by cloud intelligence</a:t>
            </a:r>
            <a:endParaRPr lang="en-US" sz="2700" dirty="0">
              <a:latin typeface="Microsoft YaHei UI" panose="020B0503020204020204" pitchFamily="34" charset="-122"/>
              <a:ea typeface="Microsoft YaHei UI" panose="020B0503020204020204" pitchFamily="34" charset="-122"/>
            </a:endParaRPr>
          </a:p>
        </p:txBody>
      </p:sp>
      <p:sp>
        <p:nvSpPr>
          <p:cNvPr id="9" name="Edge AI - Sensing  Execution"/>
          <p:cNvSpPr/>
          <p:nvPr/>
        </p:nvSpPr>
        <p:spPr>
          <a:xfrm>
            <a:off x="885825" y="2362200"/>
            <a:ext cx="5353050" cy="5715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3600"/>
              </a:lnSpc>
              <a:buNone/>
            </a:pPr>
            <a:r>
              <a:rPr lang="en-US" sz="2625" b="1" dirty="0">
                <a:solidFill>
                  <a:srgbClr val="FFFFFF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  <a:cs typeface="Open Sans Bold" pitchFamily="34" charset="-120"/>
              </a:rPr>
              <a:t>Edge AI - Sensing &amp; Execution</a:t>
            </a:r>
            <a:endParaRPr lang="en-US" sz="2625" dirty="0">
              <a:latin typeface="Microsoft YaHei UI" panose="020B0503020204020204" pitchFamily="34" charset="-122"/>
              <a:ea typeface="Microsoft YaHei UI" panose="020B0503020204020204" pitchFamily="34" charset="-122"/>
            </a:endParaRPr>
          </a:p>
        </p:txBody>
      </p:sp>
      <p:sp>
        <p:nvSpPr>
          <p:cNvPr id="10" name="Cloud - The Intelligence Hub"/>
          <p:cNvSpPr/>
          <p:nvPr/>
        </p:nvSpPr>
        <p:spPr>
          <a:xfrm>
            <a:off x="1016838" y="6501981"/>
            <a:ext cx="4953000" cy="5715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3600"/>
              </a:lnSpc>
              <a:buNone/>
            </a:pPr>
            <a:r>
              <a:rPr lang="en-US" sz="2625" b="1" dirty="0">
                <a:solidFill>
                  <a:srgbClr val="FFFFFF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  <a:cs typeface="Open Sans Bold" pitchFamily="34" charset="-120"/>
              </a:rPr>
              <a:t>Cloud - The Intelligence Hub</a:t>
            </a:r>
            <a:endParaRPr lang="en-US" sz="2625" dirty="0">
              <a:latin typeface="Microsoft YaHei UI" panose="020B0503020204020204" pitchFamily="34" charset="-122"/>
              <a:ea typeface="Microsoft YaHei UI" panose="020B0503020204020204" pitchFamily="34" charset="-122"/>
            </a:endParaRPr>
          </a:p>
        </p:txBody>
      </p:sp>
      <p:sp>
        <p:nvSpPr>
          <p:cNvPr id="11" name="API gateway for LLMsagents Advanced AI analytics AI model orchestration Edge device management"/>
          <p:cNvSpPr/>
          <p:nvPr/>
        </p:nvSpPr>
        <p:spPr>
          <a:xfrm>
            <a:off x="723900" y="7517562"/>
            <a:ext cx="5514975" cy="16002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457200" indent="-457200" algn="l">
              <a:lnSpc>
                <a:spcPts val="3600"/>
              </a:lnSpc>
              <a:buFont typeface="Arial" panose="020B0604020202020204" pitchFamily="34" charset="0"/>
              <a:buChar char="•"/>
            </a:pPr>
            <a:r>
              <a:rPr lang="en-US" sz="2700" dirty="0">
                <a:solidFill>
                  <a:srgbClr val="000000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  <a:cs typeface="Open Sans Semibold" pitchFamily="34" charset="-120"/>
              </a:rPr>
              <a:t>API gateway for LLMs</a:t>
            </a:r>
            <a:r>
              <a:rPr lang="zh-CN" altLang="en-US" sz="2700" dirty="0">
                <a:solidFill>
                  <a:srgbClr val="000000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  <a:cs typeface="Open Sans Semibold" pitchFamily="34" charset="-120"/>
              </a:rPr>
              <a:t> </a:t>
            </a:r>
            <a:r>
              <a:rPr lang="en-US" sz="2700" dirty="0">
                <a:solidFill>
                  <a:srgbClr val="000000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  <a:cs typeface="Open Sans Semibold" pitchFamily="34" charset="-120"/>
              </a:rPr>
              <a:t>/</a:t>
            </a:r>
            <a:r>
              <a:rPr lang="zh-CN" altLang="en-US" sz="2700" dirty="0">
                <a:solidFill>
                  <a:srgbClr val="000000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  <a:cs typeface="Open Sans Semibold" pitchFamily="34" charset="-120"/>
              </a:rPr>
              <a:t> </a:t>
            </a:r>
            <a:r>
              <a:rPr lang="en-US" sz="2700" dirty="0">
                <a:solidFill>
                  <a:srgbClr val="000000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  <a:cs typeface="Open Sans Semibold" pitchFamily="34" charset="-120"/>
              </a:rPr>
              <a:t>agents
Advanced AI analytics
AI model orchestration
Edge device management</a:t>
            </a:r>
            <a:endParaRPr lang="en-US" sz="2700" dirty="0">
              <a:latin typeface="Microsoft YaHei UI" panose="020B0503020204020204" pitchFamily="34" charset="-122"/>
              <a:ea typeface="Microsoft YaHei UI" panose="020B0503020204020204" pitchFamily="34" charset="-122"/>
            </a:endParaRPr>
          </a:p>
        </p:txBody>
      </p:sp>
      <p:sp>
        <p:nvSpPr>
          <p:cNvPr id="12" name="Where the Digital Meets the Physical AI decisions turn into real-world impact"/>
          <p:cNvSpPr/>
          <p:nvPr/>
        </p:nvSpPr>
        <p:spPr>
          <a:xfrm>
            <a:off x="10058400" y="8172450"/>
            <a:ext cx="7029450" cy="9144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ctr">
              <a:lnSpc>
                <a:spcPts val="3300"/>
              </a:lnSpc>
              <a:buNone/>
            </a:pPr>
            <a:r>
              <a:rPr lang="en-US" sz="2400" b="1" dirty="0">
                <a:solidFill>
                  <a:srgbClr val="000000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  <a:cs typeface="Open Sans Bold" pitchFamily="34" charset="-120"/>
              </a:rPr>
              <a:t>Where the Digital Meets the Physical,
AI decisions turn into real-world impact</a:t>
            </a:r>
            <a:endParaRPr lang="en-US" sz="2400" dirty="0">
              <a:latin typeface="Microsoft YaHei UI" panose="020B0503020204020204" pitchFamily="34" charset="-122"/>
              <a:ea typeface="Microsoft YaHei UI" panose="020B0503020204020204" pitchFamily="34" charset="-122"/>
            </a:endParaRPr>
          </a:p>
        </p:txBody>
      </p:sp>
      <p:sp>
        <p:nvSpPr>
          <p:cNvPr id="13" name="In 2025 our focus is on getting MCP to work with other AI agentstools"/>
          <p:cNvSpPr/>
          <p:nvPr/>
        </p:nvSpPr>
        <p:spPr>
          <a:xfrm>
            <a:off x="7134782" y="9348159"/>
            <a:ext cx="11070746" cy="74295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3075"/>
              </a:lnSpc>
              <a:buNone/>
            </a:pPr>
            <a:r>
              <a:rPr lang="en-US" sz="2400" i="1" dirty="0">
                <a:solidFill>
                  <a:srgbClr val="000000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  <a:cs typeface="Open Sans Semibold Italic" pitchFamily="34" charset="-120"/>
              </a:rPr>
              <a:t>In 2025+, our focus is on getting MCP to work with other AI agents</a:t>
            </a:r>
            <a:r>
              <a:rPr lang="zh-CN" altLang="en-US" sz="2400" i="1" dirty="0">
                <a:solidFill>
                  <a:srgbClr val="000000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  <a:cs typeface="Open Sans Semibold Italic" pitchFamily="34" charset="-120"/>
              </a:rPr>
              <a:t> </a:t>
            </a:r>
            <a:r>
              <a:rPr lang="en-US" sz="2400" i="1" dirty="0">
                <a:solidFill>
                  <a:srgbClr val="000000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  <a:cs typeface="Open Sans Semibold Italic" pitchFamily="34" charset="-120"/>
              </a:rPr>
              <a:t>/</a:t>
            </a:r>
            <a:r>
              <a:rPr lang="zh-CN" altLang="en-US" sz="2400" i="1" dirty="0">
                <a:solidFill>
                  <a:srgbClr val="000000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  <a:cs typeface="Open Sans Semibold Italic" pitchFamily="34" charset="-120"/>
              </a:rPr>
              <a:t> </a:t>
            </a:r>
            <a:r>
              <a:rPr lang="en-US" sz="2400" i="1" dirty="0">
                <a:solidFill>
                  <a:srgbClr val="000000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  <a:cs typeface="Open Sans Semibold Italic" pitchFamily="34" charset="-120"/>
              </a:rPr>
              <a:t>tools</a:t>
            </a:r>
            <a:endParaRPr lang="en-US" sz="2400" dirty="0">
              <a:latin typeface="Microsoft YaHei UI" panose="020B0503020204020204" pitchFamily="34" charset="-122"/>
              <a:ea typeface="Microsoft YaHei UI" panose="020B0503020204020204" pitchFamily="34" charset="-122"/>
            </a:endParaRP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1E8AFAE3-19D5-13F3-3490-085867FB60CB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63415" y="1217511"/>
            <a:ext cx="499260" cy="520281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1278050B-3318-A8C8-E545-F524EA694F67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676545" y="9200808"/>
            <a:ext cx="468993" cy="525684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oup 934" descr="preencoded.png"/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5057856" y="2029006"/>
            <a:ext cx="6514936" cy="5724337"/>
          </a:xfrm>
          <a:prstGeom prst="rect">
            <a:avLst/>
          </a:prstGeom>
        </p:spPr>
      </p:pic>
      <p:sp>
        <p:nvSpPr>
          <p:cNvPr id="3" name="Vertical advancement  Horizontal integration"/>
          <p:cNvSpPr/>
          <p:nvPr/>
        </p:nvSpPr>
        <p:spPr>
          <a:xfrm>
            <a:off x="946755" y="1343025"/>
            <a:ext cx="9458325" cy="74295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3075"/>
              </a:lnSpc>
              <a:buNone/>
            </a:pPr>
            <a:r>
              <a:rPr lang="en-US" sz="2400" i="1" dirty="0">
                <a:solidFill>
                  <a:srgbClr val="000000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  <a:cs typeface="Open Sans Semibold Italic" pitchFamily="34" charset="-120"/>
              </a:rPr>
              <a:t>Vertical advancement + Horizontal integration</a:t>
            </a:r>
            <a:endParaRPr lang="en-US" sz="2400" dirty="0">
              <a:latin typeface="Microsoft YaHei UI" panose="020B0503020204020204" pitchFamily="34" charset="-122"/>
              <a:ea typeface="Microsoft YaHei UI" panose="020B0503020204020204" pitchFamily="34" charset="-122"/>
            </a:endParaRPr>
          </a:p>
        </p:txBody>
      </p:sp>
      <p:sp>
        <p:nvSpPr>
          <p:cNvPr id="4" name="default_name"/>
          <p:cNvSpPr/>
          <p:nvPr/>
        </p:nvSpPr>
        <p:spPr>
          <a:xfrm>
            <a:off x="409575" y="1381125"/>
            <a:ext cx="6419850" cy="74295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buNone/>
            </a:pPr>
            <a:endParaRPr lang="en-US" dirty="0"/>
          </a:p>
        </p:txBody>
      </p:sp>
      <p:sp>
        <p:nvSpPr>
          <p:cNvPr id="5" name="Building the Future of AI Together"/>
          <p:cNvSpPr/>
          <p:nvPr/>
        </p:nvSpPr>
        <p:spPr>
          <a:xfrm>
            <a:off x="428625" y="571500"/>
            <a:ext cx="14925675" cy="10287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5100"/>
              </a:lnSpc>
              <a:buNone/>
            </a:pPr>
            <a:r>
              <a:rPr lang="en-US" sz="3750" b="1" dirty="0">
                <a:solidFill>
                  <a:srgbClr val="000000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  <a:cs typeface="Open Sans Bold" pitchFamily="34" charset="-120"/>
              </a:rPr>
              <a:t>Building the Future of AI, Together</a:t>
            </a:r>
            <a:endParaRPr lang="en-US" sz="3750" dirty="0">
              <a:latin typeface="Microsoft YaHei UI" panose="020B0503020204020204" pitchFamily="34" charset="-122"/>
              <a:ea typeface="Microsoft YaHei UI" panose="020B0503020204020204" pitchFamily="34" charset="-122"/>
            </a:endParaRPr>
          </a:p>
        </p:txBody>
      </p:sp>
      <p:sp>
        <p:nvSpPr>
          <p:cNvPr id="6" name="Academia - Exploration"/>
          <p:cNvSpPr/>
          <p:nvPr/>
        </p:nvSpPr>
        <p:spPr>
          <a:xfrm>
            <a:off x="10534650" y="1647825"/>
            <a:ext cx="5686423" cy="5334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3600"/>
              </a:lnSpc>
              <a:buNone/>
            </a:pPr>
            <a:r>
              <a:rPr lang="en-US" sz="2625" b="1" dirty="0">
                <a:solidFill>
                  <a:srgbClr val="0094FE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  <a:cs typeface="Open Sans Bold" pitchFamily="34" charset="-120"/>
              </a:rPr>
              <a:t>Academia – Deepen Researches</a:t>
            </a:r>
            <a:endParaRPr lang="en-US" sz="2625" dirty="0">
              <a:latin typeface="Microsoft YaHei UI" panose="020B0503020204020204" pitchFamily="34" charset="-122"/>
              <a:ea typeface="Microsoft YaHei UI" panose="020B0503020204020204" pitchFamily="34" charset="-122"/>
            </a:endParaRPr>
          </a:p>
        </p:txBody>
      </p:sp>
      <p:sp>
        <p:nvSpPr>
          <p:cNvPr id="7" name="Advance research in foundation models and robotics Publish open-source tools and benchmarks Shape discourse on AI fairness and ethics Collaborate across disciplines and sectors"/>
          <p:cNvSpPr/>
          <p:nvPr/>
        </p:nvSpPr>
        <p:spPr>
          <a:xfrm>
            <a:off x="10344150" y="2219325"/>
            <a:ext cx="5162550" cy="221932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342900" indent="-342900" algn="l">
              <a:lnSpc>
                <a:spcPts val="2550"/>
              </a:lnSpc>
              <a:buFont typeface="Arial" panose="020B0604020202020204" pitchFamily="34" charset="0"/>
              <a:buChar char="•"/>
            </a:pPr>
            <a:r>
              <a:rPr lang="en-US" sz="1900" dirty="0">
                <a:solidFill>
                  <a:srgbClr val="000000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  <a:cs typeface="Open Sans Semibold" pitchFamily="34" charset="-120"/>
              </a:rPr>
              <a:t>Advance research in foundation models and robotics
Publish open-source tools and benchmarks
Shape discourse on AI fairness and ethics
Collaborate across disciplines and sectors</a:t>
            </a:r>
            <a:endParaRPr lang="en-US" sz="1900" dirty="0">
              <a:latin typeface="Microsoft YaHei UI" panose="020B0503020204020204" pitchFamily="34" charset="-122"/>
              <a:ea typeface="Microsoft YaHei UI" panose="020B0503020204020204" pitchFamily="34" charset="-122"/>
            </a:endParaRPr>
          </a:p>
        </p:txBody>
      </p:sp>
      <p:sp>
        <p:nvSpPr>
          <p:cNvPr id="8" name="Government - Orientation"/>
          <p:cNvSpPr/>
          <p:nvPr/>
        </p:nvSpPr>
        <p:spPr>
          <a:xfrm>
            <a:off x="619125" y="3267075"/>
            <a:ext cx="6057900" cy="5334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3300"/>
              </a:lnSpc>
              <a:buNone/>
            </a:pPr>
            <a:r>
              <a:rPr lang="en-US" sz="2400" b="1" dirty="0">
                <a:solidFill>
                  <a:srgbClr val="F97902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  <a:cs typeface="Open Sans Bold" pitchFamily="34" charset="-120"/>
              </a:rPr>
              <a:t>Government – Pave the road</a:t>
            </a:r>
            <a:endParaRPr lang="en-US" sz="2400" dirty="0">
              <a:latin typeface="Microsoft YaHei UI" panose="020B0503020204020204" pitchFamily="34" charset="-122"/>
              <a:ea typeface="Microsoft YaHei UI" panose="020B0503020204020204" pitchFamily="34" charset="-122"/>
            </a:endParaRPr>
          </a:p>
        </p:txBody>
      </p:sp>
      <p:sp>
        <p:nvSpPr>
          <p:cNvPr id="9" name="Set AI development goals Release adaptive regulations that support innovation Adopt AI in public services as leading examples Fund pilot projects to showcase real-world impact Bridge vertical solutions with horizontal integration platforms"/>
          <p:cNvSpPr/>
          <p:nvPr/>
        </p:nvSpPr>
        <p:spPr>
          <a:xfrm>
            <a:off x="485775" y="3838575"/>
            <a:ext cx="4324350" cy="32004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342900" indent="-342900" algn="l">
              <a:lnSpc>
                <a:spcPts val="2550"/>
              </a:lnSpc>
              <a:buFont typeface="Arial" panose="020B0604020202020204" pitchFamily="34" charset="0"/>
              <a:buChar char="•"/>
            </a:pPr>
            <a:r>
              <a:rPr lang="en-US" sz="1900" dirty="0">
                <a:solidFill>
                  <a:srgbClr val="000000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  <a:cs typeface="Open Sans Semibold" pitchFamily="34" charset="-120"/>
              </a:rPr>
              <a:t>Set AI development goals
Release adaptive regulations that support innovation
Adopt AI in public services as leading examples
Fund pilot projects to showcase real-world impact
Bridge vertical solutions with horizontal integration platforms</a:t>
            </a:r>
            <a:endParaRPr lang="en-US" sz="1900" dirty="0">
              <a:latin typeface="Microsoft YaHei UI" panose="020B0503020204020204" pitchFamily="34" charset="-122"/>
              <a:ea typeface="Microsoft YaHei UI" panose="020B0503020204020204" pitchFamily="34" charset="-122"/>
            </a:endParaRPr>
          </a:p>
        </p:txBody>
      </p:sp>
      <p:sp>
        <p:nvSpPr>
          <p:cNvPr id="10" name="Industry - Execution"/>
          <p:cNvSpPr/>
          <p:nvPr/>
        </p:nvSpPr>
        <p:spPr>
          <a:xfrm>
            <a:off x="12239624" y="5543550"/>
            <a:ext cx="4629883" cy="5334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3300"/>
              </a:lnSpc>
              <a:buNone/>
            </a:pPr>
            <a:r>
              <a:rPr lang="en-US" sz="2400" b="1" dirty="0">
                <a:solidFill>
                  <a:srgbClr val="FBB321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  <a:cs typeface="Open Sans Bold" pitchFamily="34" charset="-120"/>
              </a:rPr>
              <a:t>Commercial - Applications</a:t>
            </a:r>
            <a:endParaRPr lang="en-US" sz="2400" dirty="0">
              <a:latin typeface="Microsoft YaHei UI" panose="020B0503020204020204" pitchFamily="34" charset="-122"/>
              <a:ea typeface="Microsoft YaHei UI" panose="020B0503020204020204" pitchFamily="34" charset="-122"/>
            </a:endParaRPr>
          </a:p>
        </p:txBody>
      </p:sp>
      <p:sp>
        <p:nvSpPr>
          <p:cNvPr id="11" name="Implement AI agents in real-world workflows Iterate on product-market fit Enable cross-platform AI integration Build scalable MCP-ready vertical solutions"/>
          <p:cNvSpPr/>
          <p:nvPr/>
        </p:nvSpPr>
        <p:spPr>
          <a:xfrm>
            <a:off x="12125325" y="6115050"/>
            <a:ext cx="5505450" cy="172402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342900" indent="-342900" algn="l">
              <a:lnSpc>
                <a:spcPts val="2550"/>
              </a:lnSpc>
              <a:buFont typeface="Arial" panose="020B0604020202020204" pitchFamily="34" charset="0"/>
              <a:buChar char="•"/>
            </a:pPr>
            <a:r>
              <a:rPr lang="en-US" sz="1900" dirty="0">
                <a:solidFill>
                  <a:srgbClr val="000000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  <a:cs typeface="Open Sans Semibold" pitchFamily="34" charset="-120"/>
              </a:rPr>
              <a:t>Implement AI agents in real-world workflows
Iterate on product-market fit
Enable cross-platform AI integration
Build scalable, MCP-ready vertical solutions</a:t>
            </a:r>
            <a:endParaRPr lang="en-US" sz="1900" dirty="0">
              <a:latin typeface="Microsoft YaHei UI" panose="020B0503020204020204" pitchFamily="34" charset="-122"/>
              <a:ea typeface="Microsoft YaHei UI" panose="020B0503020204020204" pitchFamily="34" charset="-122"/>
            </a:endParaRPr>
          </a:p>
        </p:txBody>
      </p:sp>
      <p:sp>
        <p:nvSpPr>
          <p:cNvPr id="12" name="Vertical advancement  Pushing AI models to specialize in domainsHorizontal integration  Connecting models into coordinated agent ecosystems across APIs tools agents and real-world execution layers"/>
          <p:cNvSpPr/>
          <p:nvPr/>
        </p:nvSpPr>
        <p:spPr>
          <a:xfrm>
            <a:off x="3049797" y="8467725"/>
            <a:ext cx="10837653" cy="126682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3075"/>
              </a:lnSpc>
              <a:buNone/>
            </a:pPr>
            <a:r>
              <a:rPr lang="en-US" sz="2400" b="1" i="1" dirty="0">
                <a:solidFill>
                  <a:srgbClr val="000000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  <a:cs typeface="Open Sans Bold Italic" pitchFamily="34" charset="-120"/>
              </a:rPr>
              <a:t>Vertical advancement</a:t>
            </a:r>
            <a:r>
              <a:rPr lang="en-US" sz="2400" b="1" i="1" dirty="0">
                <a:solidFill>
                  <a:srgbClr val="000000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  <a:cs typeface="Open Sans Semibold Italic" pitchFamily="34" charset="-120"/>
              </a:rPr>
              <a:t> </a:t>
            </a:r>
            <a:r>
              <a:rPr lang="en-US" sz="2400" i="1" dirty="0">
                <a:solidFill>
                  <a:srgbClr val="000000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  <a:cs typeface="Open Sans Semibold Italic" pitchFamily="34" charset="-120"/>
              </a:rPr>
              <a:t>=  Pushing AI models to specialize in domains</a:t>
            </a:r>
            <a:br>
              <a:rPr sz="2400" dirty="0">
                <a:latin typeface="Microsoft YaHei UI" panose="020B0503020204020204" pitchFamily="34" charset="-122"/>
                <a:ea typeface="Microsoft YaHei UI" panose="020B0503020204020204" pitchFamily="34" charset="-122"/>
              </a:rPr>
            </a:br>
            <a:r>
              <a:rPr lang="en-US" sz="2400" b="1" i="1" dirty="0">
                <a:solidFill>
                  <a:srgbClr val="000000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  <a:cs typeface="Open Sans Bold Italic" pitchFamily="34" charset="-120"/>
              </a:rPr>
              <a:t>Horizontal integration</a:t>
            </a:r>
            <a:r>
              <a:rPr lang="en-US" sz="2400" b="1" i="1" dirty="0">
                <a:solidFill>
                  <a:srgbClr val="000000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  <a:cs typeface="Open Sans Semibold Italic" pitchFamily="34" charset="-120"/>
              </a:rPr>
              <a:t> </a:t>
            </a:r>
            <a:r>
              <a:rPr lang="en-US" sz="2400" i="1" dirty="0">
                <a:solidFill>
                  <a:srgbClr val="000000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  <a:cs typeface="Open Sans Semibold Italic" pitchFamily="34" charset="-120"/>
              </a:rPr>
              <a:t>=  Connecting models into coordinated agent ecosystems, across APIs, tools, agents, and real-world execution layers</a:t>
            </a:r>
            <a:endParaRPr lang="en-US" sz="2400" dirty="0">
              <a:latin typeface="Microsoft YaHei UI" panose="020B0503020204020204" pitchFamily="34" charset="-122"/>
              <a:ea typeface="Microsoft YaHei UI" panose="020B0503020204020204" pitchFamily="34" charset="-122"/>
            </a:endParaRPr>
          </a:p>
        </p:txBody>
      </p:sp>
      <p:sp>
        <p:nvSpPr>
          <p:cNvPr id="13" name="default_name"/>
          <p:cNvSpPr/>
          <p:nvPr/>
        </p:nvSpPr>
        <p:spPr>
          <a:xfrm>
            <a:off x="3314700" y="8505825"/>
            <a:ext cx="6419850" cy="74295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buNone/>
            </a:pPr>
            <a:endParaRPr lang="en-US" dirty="0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9948B719-B765-D6CA-CB83-7EF0640CE6F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7985" y="1192491"/>
            <a:ext cx="503562" cy="566507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469</TotalTime>
  <Words>459</Words>
  <Application>Microsoft Office PowerPoint</Application>
  <PresentationFormat>Custom</PresentationFormat>
  <Paragraphs>43</Paragraphs>
  <Slides>4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Microsoft YaHei UI</vt:lpstr>
      <vt:lpstr>Arial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>PptxGenJS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PptxGenJS Presentation</dc:title>
  <dc:subject>PptxGenJS Presentation</dc:subject>
  <dc:creator>PptxGenJS</dc:creator>
  <cp:lastModifiedBy>Kevin Tseng</cp:lastModifiedBy>
  <cp:revision>4</cp:revision>
  <dcterms:created xsi:type="dcterms:W3CDTF">2025-06-07T07:15:54Z</dcterms:created>
  <dcterms:modified xsi:type="dcterms:W3CDTF">2025-06-07T20:56:38Z</dcterms:modified>
</cp:coreProperties>
</file>