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0"/>
  </p:notesMasterIdLst>
  <p:sldIdLst>
    <p:sldId id="256" r:id="rId3"/>
    <p:sldId id="4417" r:id="rId4"/>
    <p:sldId id="4418" r:id="rId5"/>
    <p:sldId id="4422" r:id="rId6"/>
    <p:sldId id="4420" r:id="rId7"/>
    <p:sldId id="4421" r:id="rId8"/>
    <p:sldId id="262" r:id="rId9"/>
    <p:sldId id="4416" r:id="rId10"/>
    <p:sldId id="257" r:id="rId11"/>
    <p:sldId id="266" r:id="rId12"/>
    <p:sldId id="265" r:id="rId13"/>
    <p:sldId id="794" r:id="rId14"/>
    <p:sldId id="4413" r:id="rId15"/>
    <p:sldId id="4412" r:id="rId16"/>
    <p:sldId id="4411" r:id="rId17"/>
    <p:sldId id="4414" r:id="rId18"/>
    <p:sldId id="4415" r:id="rId1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79F3C0-2E29-42D1-9903-983A72E57FD6}" v="6" dt="2025-06-07T21:55:24.5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900" autoAdjust="0"/>
  </p:normalViewPr>
  <p:slideViewPr>
    <p:cSldViewPr snapToGrid="0">
      <p:cViewPr varScale="1">
        <p:scale>
          <a:sx n="66" d="100"/>
          <a:sy n="66" d="100"/>
        </p:scale>
        <p:origin x="44"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Tsai" userId="b69b1283-ea14-4e8d-85e5-30cea3bbb383" providerId="ADAL" clId="{C379F3C0-2E29-42D1-9903-983A72E57FD6}"/>
    <pc:docChg chg="modSld">
      <pc:chgData name="Phil Tsai" userId="b69b1283-ea14-4e8d-85e5-30cea3bbb383" providerId="ADAL" clId="{C379F3C0-2E29-42D1-9903-983A72E57FD6}" dt="2025-06-07T21:55:24.529" v="5"/>
      <pc:docMkLst>
        <pc:docMk/>
      </pc:docMkLst>
      <pc:sldChg chg="modAnim">
        <pc:chgData name="Phil Tsai" userId="b69b1283-ea14-4e8d-85e5-30cea3bbb383" providerId="ADAL" clId="{C379F3C0-2E29-42D1-9903-983A72E57FD6}" dt="2025-06-07T21:55:24.529" v="5"/>
        <pc:sldMkLst>
          <pc:docMk/>
          <pc:sldMk cId="30746561" sldId="4412"/>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ata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5457DC-D257-4D31-AF30-CF0740B1724A}"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73C6BA9-B1E0-4925-84C4-2D83AF0F45B5}">
      <dgm:prSet/>
      <dgm:spPr/>
      <dgm:t>
        <a:bodyPr/>
        <a:lstStyle/>
        <a:p>
          <a:pPr>
            <a:lnSpc>
              <a:spcPct val="100000"/>
            </a:lnSpc>
          </a:pPr>
          <a:r>
            <a:rPr lang="en-US"/>
            <a:t>Discovery research</a:t>
          </a:r>
        </a:p>
      </dgm:t>
    </dgm:pt>
    <dgm:pt modelId="{8622B7C3-43D8-4071-889A-FA6724EE4565}" type="parTrans" cxnId="{B8E7B125-11B6-4D0D-A762-0185FA418332}">
      <dgm:prSet/>
      <dgm:spPr/>
      <dgm:t>
        <a:bodyPr/>
        <a:lstStyle/>
        <a:p>
          <a:endParaRPr lang="en-US"/>
        </a:p>
      </dgm:t>
    </dgm:pt>
    <dgm:pt modelId="{2D935617-A908-4F0C-A1D2-96B91DF3EE51}" type="sibTrans" cxnId="{B8E7B125-11B6-4D0D-A762-0185FA418332}">
      <dgm:prSet/>
      <dgm:spPr/>
      <dgm:t>
        <a:bodyPr/>
        <a:lstStyle/>
        <a:p>
          <a:pPr>
            <a:lnSpc>
              <a:spcPct val="100000"/>
            </a:lnSpc>
          </a:pPr>
          <a:endParaRPr lang="en-US"/>
        </a:p>
      </dgm:t>
    </dgm:pt>
    <dgm:pt modelId="{48F1C021-CBA4-45D1-AEA6-AB033F4A4194}">
      <dgm:prSet/>
      <dgm:spPr/>
      <dgm:t>
        <a:bodyPr/>
        <a:lstStyle/>
        <a:p>
          <a:pPr>
            <a:lnSpc>
              <a:spcPct val="100000"/>
            </a:lnSpc>
          </a:pPr>
          <a:r>
            <a:rPr lang="en-US"/>
            <a:t>Non-clinical and translational sciences</a:t>
          </a:r>
        </a:p>
      </dgm:t>
    </dgm:pt>
    <dgm:pt modelId="{CA65176B-7E00-41CF-95CB-D0F6A91E90C6}" type="parTrans" cxnId="{055CF100-5CC2-43CE-B4D5-434DE3D858B2}">
      <dgm:prSet/>
      <dgm:spPr/>
      <dgm:t>
        <a:bodyPr/>
        <a:lstStyle/>
        <a:p>
          <a:endParaRPr lang="en-US"/>
        </a:p>
      </dgm:t>
    </dgm:pt>
    <dgm:pt modelId="{B94D03C9-2ECF-4DCD-A0BE-7F3547505507}" type="sibTrans" cxnId="{055CF100-5CC2-43CE-B4D5-434DE3D858B2}">
      <dgm:prSet/>
      <dgm:spPr/>
      <dgm:t>
        <a:bodyPr/>
        <a:lstStyle/>
        <a:p>
          <a:pPr>
            <a:lnSpc>
              <a:spcPct val="100000"/>
            </a:lnSpc>
          </a:pPr>
          <a:endParaRPr lang="en-US"/>
        </a:p>
      </dgm:t>
    </dgm:pt>
    <dgm:pt modelId="{BA30FC50-8E8F-4B8F-81BF-CEE27AA9AFFD}">
      <dgm:prSet/>
      <dgm:spPr/>
      <dgm:t>
        <a:bodyPr/>
        <a:lstStyle/>
        <a:p>
          <a:pPr>
            <a:lnSpc>
              <a:spcPct val="100000"/>
            </a:lnSpc>
          </a:pPr>
          <a:r>
            <a:rPr lang="en-US" dirty="0"/>
            <a:t>Clinical testing (Phase 1, 2, and 3 clinical trials)</a:t>
          </a:r>
        </a:p>
      </dgm:t>
    </dgm:pt>
    <dgm:pt modelId="{7EF98FD7-DFE0-458D-A6B7-7C7FEEF3B78C}" type="parTrans" cxnId="{090F5554-BDF7-4394-8D3D-0A38523CF9D0}">
      <dgm:prSet/>
      <dgm:spPr/>
      <dgm:t>
        <a:bodyPr/>
        <a:lstStyle/>
        <a:p>
          <a:endParaRPr lang="en-US"/>
        </a:p>
      </dgm:t>
    </dgm:pt>
    <dgm:pt modelId="{995A1897-174A-4BE5-9107-2992A82FE59F}" type="sibTrans" cxnId="{090F5554-BDF7-4394-8D3D-0A38523CF9D0}">
      <dgm:prSet/>
      <dgm:spPr/>
      <dgm:t>
        <a:bodyPr/>
        <a:lstStyle/>
        <a:p>
          <a:pPr>
            <a:lnSpc>
              <a:spcPct val="100000"/>
            </a:lnSpc>
          </a:pPr>
          <a:endParaRPr lang="en-US"/>
        </a:p>
      </dgm:t>
    </dgm:pt>
    <dgm:pt modelId="{514F02C9-F455-4AEB-A346-7E0AC131F800}">
      <dgm:prSet/>
      <dgm:spPr/>
      <dgm:t>
        <a:bodyPr/>
        <a:lstStyle/>
        <a:p>
          <a:pPr>
            <a:lnSpc>
              <a:spcPct val="100000"/>
            </a:lnSpc>
          </a:pPr>
          <a:r>
            <a:rPr lang="en-US"/>
            <a:t>Manufacturing and supply chain scale-up</a:t>
          </a:r>
        </a:p>
      </dgm:t>
    </dgm:pt>
    <dgm:pt modelId="{5E810012-323B-41B4-9BB4-9538662FC8EE}" type="parTrans" cxnId="{D3762C14-24D7-4CE2-BD8D-CEAF8507E7C7}">
      <dgm:prSet/>
      <dgm:spPr/>
      <dgm:t>
        <a:bodyPr/>
        <a:lstStyle/>
        <a:p>
          <a:endParaRPr lang="en-US"/>
        </a:p>
      </dgm:t>
    </dgm:pt>
    <dgm:pt modelId="{19277F5F-A6A2-48BE-BFAB-58486946BEC6}" type="sibTrans" cxnId="{D3762C14-24D7-4CE2-BD8D-CEAF8507E7C7}">
      <dgm:prSet/>
      <dgm:spPr/>
      <dgm:t>
        <a:bodyPr/>
        <a:lstStyle/>
        <a:p>
          <a:pPr>
            <a:lnSpc>
              <a:spcPct val="100000"/>
            </a:lnSpc>
          </a:pPr>
          <a:endParaRPr lang="en-US"/>
        </a:p>
      </dgm:t>
    </dgm:pt>
    <dgm:pt modelId="{65741662-C4F0-42C7-AD53-5FFEACD0FD14}">
      <dgm:prSet/>
      <dgm:spPr/>
      <dgm:t>
        <a:bodyPr/>
        <a:lstStyle/>
        <a:p>
          <a:pPr>
            <a:lnSpc>
              <a:spcPct val="100000"/>
            </a:lnSpc>
          </a:pPr>
          <a:r>
            <a:rPr lang="en-US"/>
            <a:t>Regulatory approval for market authorization</a:t>
          </a:r>
        </a:p>
      </dgm:t>
    </dgm:pt>
    <dgm:pt modelId="{B87FEBE3-C3EF-4279-859D-2545A55A8DA9}" type="parTrans" cxnId="{9F5D6FBB-F70C-4E3D-AAA1-A7FA58B35066}">
      <dgm:prSet/>
      <dgm:spPr/>
      <dgm:t>
        <a:bodyPr/>
        <a:lstStyle/>
        <a:p>
          <a:endParaRPr lang="en-US"/>
        </a:p>
      </dgm:t>
    </dgm:pt>
    <dgm:pt modelId="{6BBF7865-D913-4BA6-8948-8BD2AC19F6DF}" type="sibTrans" cxnId="{9F5D6FBB-F70C-4E3D-AAA1-A7FA58B35066}">
      <dgm:prSet/>
      <dgm:spPr/>
      <dgm:t>
        <a:bodyPr/>
        <a:lstStyle/>
        <a:p>
          <a:pPr>
            <a:lnSpc>
              <a:spcPct val="100000"/>
            </a:lnSpc>
          </a:pPr>
          <a:endParaRPr lang="en-US"/>
        </a:p>
      </dgm:t>
    </dgm:pt>
    <dgm:pt modelId="{F3E2F04D-CDE5-479D-8A08-3D5589D3BFA8}">
      <dgm:prSet/>
      <dgm:spPr/>
      <dgm:t>
        <a:bodyPr/>
        <a:lstStyle/>
        <a:p>
          <a:pPr>
            <a:lnSpc>
              <a:spcPct val="100000"/>
            </a:lnSpc>
          </a:pPr>
          <a:r>
            <a:rPr lang="en-US"/>
            <a:t>Post market product lifecycle management</a:t>
          </a:r>
        </a:p>
      </dgm:t>
    </dgm:pt>
    <dgm:pt modelId="{FA78F21A-BA34-46DE-95C0-B2C2A9371ECF}" type="parTrans" cxnId="{0A530EA1-C356-4CE7-BFC1-666C91D4ED6B}">
      <dgm:prSet/>
      <dgm:spPr/>
      <dgm:t>
        <a:bodyPr/>
        <a:lstStyle/>
        <a:p>
          <a:endParaRPr lang="en-US"/>
        </a:p>
      </dgm:t>
    </dgm:pt>
    <dgm:pt modelId="{AEEDEAFC-84CC-456C-BA02-2904A80DF409}" type="sibTrans" cxnId="{0A530EA1-C356-4CE7-BFC1-666C91D4ED6B}">
      <dgm:prSet/>
      <dgm:spPr/>
      <dgm:t>
        <a:bodyPr/>
        <a:lstStyle/>
        <a:p>
          <a:endParaRPr lang="en-US"/>
        </a:p>
      </dgm:t>
    </dgm:pt>
    <dgm:pt modelId="{35E06234-C5CE-4AFF-804D-7470E18CCF34}" type="pres">
      <dgm:prSet presAssocID="{015457DC-D257-4D31-AF30-CF0740B1724A}" presName="root" presStyleCnt="0">
        <dgm:presLayoutVars>
          <dgm:dir/>
          <dgm:resizeHandles val="exact"/>
        </dgm:presLayoutVars>
      </dgm:prSet>
      <dgm:spPr/>
    </dgm:pt>
    <dgm:pt modelId="{A34B2965-395D-4CAC-8FAA-FD6BC65EB009}" type="pres">
      <dgm:prSet presAssocID="{473C6BA9-B1E0-4925-84C4-2D83AF0F45B5}" presName="compNode" presStyleCnt="0"/>
      <dgm:spPr/>
    </dgm:pt>
    <dgm:pt modelId="{5DE7207D-348A-4B79-96D0-4F0A5E616A88}" type="pres">
      <dgm:prSet presAssocID="{473C6BA9-B1E0-4925-84C4-2D83AF0F45B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D8567A84-4F8F-4164-B1EE-FC6C71168D47}" type="pres">
      <dgm:prSet presAssocID="{473C6BA9-B1E0-4925-84C4-2D83AF0F45B5}" presName="spaceRect" presStyleCnt="0"/>
      <dgm:spPr/>
    </dgm:pt>
    <dgm:pt modelId="{19CF600E-E5EA-4043-BB68-D286099BE054}" type="pres">
      <dgm:prSet presAssocID="{473C6BA9-B1E0-4925-84C4-2D83AF0F45B5}" presName="textRect" presStyleLbl="revTx" presStyleIdx="0" presStyleCnt="6">
        <dgm:presLayoutVars>
          <dgm:chMax val="1"/>
          <dgm:chPref val="1"/>
        </dgm:presLayoutVars>
      </dgm:prSet>
      <dgm:spPr/>
    </dgm:pt>
    <dgm:pt modelId="{93E7387F-F11D-4722-9E5F-4DB23C875A40}" type="pres">
      <dgm:prSet presAssocID="{2D935617-A908-4F0C-A1D2-96B91DF3EE51}" presName="sibTrans" presStyleCnt="0"/>
      <dgm:spPr/>
    </dgm:pt>
    <dgm:pt modelId="{5ACA4941-A5CF-435A-BF3D-3861EF153A27}" type="pres">
      <dgm:prSet presAssocID="{48F1C021-CBA4-45D1-AEA6-AB033F4A4194}" presName="compNode" presStyleCnt="0"/>
      <dgm:spPr/>
    </dgm:pt>
    <dgm:pt modelId="{5E04B7A8-3966-4FD8-B30E-CE7117CC6C9A}" type="pres">
      <dgm:prSet presAssocID="{48F1C021-CBA4-45D1-AEA6-AB033F4A419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spital"/>
        </a:ext>
      </dgm:extLst>
    </dgm:pt>
    <dgm:pt modelId="{ACC4C802-E9F0-4ED6-9195-E57EE7E387CB}" type="pres">
      <dgm:prSet presAssocID="{48F1C021-CBA4-45D1-AEA6-AB033F4A4194}" presName="spaceRect" presStyleCnt="0"/>
      <dgm:spPr/>
    </dgm:pt>
    <dgm:pt modelId="{86D067EA-1042-435F-9D25-A43DBEEFA30C}" type="pres">
      <dgm:prSet presAssocID="{48F1C021-CBA4-45D1-AEA6-AB033F4A4194}" presName="textRect" presStyleLbl="revTx" presStyleIdx="1" presStyleCnt="6">
        <dgm:presLayoutVars>
          <dgm:chMax val="1"/>
          <dgm:chPref val="1"/>
        </dgm:presLayoutVars>
      </dgm:prSet>
      <dgm:spPr/>
    </dgm:pt>
    <dgm:pt modelId="{EB4EA767-F033-4656-A56A-20289342DC5A}" type="pres">
      <dgm:prSet presAssocID="{B94D03C9-2ECF-4DCD-A0BE-7F3547505507}" presName="sibTrans" presStyleCnt="0"/>
      <dgm:spPr/>
    </dgm:pt>
    <dgm:pt modelId="{B624CACA-1C53-4A5F-8125-0D54746859E4}" type="pres">
      <dgm:prSet presAssocID="{BA30FC50-8E8F-4B8F-81BF-CEE27AA9AFFD}" presName="compNode" presStyleCnt="0"/>
      <dgm:spPr/>
    </dgm:pt>
    <dgm:pt modelId="{DD6FB9F6-DA1B-48F5-A5D0-F5B98ED67658}" type="pres">
      <dgm:prSet presAssocID="{BA30FC50-8E8F-4B8F-81BF-CEE27AA9AFFD}"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st tubes"/>
        </a:ext>
      </dgm:extLst>
    </dgm:pt>
    <dgm:pt modelId="{85570F67-6FA8-418B-B9A4-18CA63AB9BF5}" type="pres">
      <dgm:prSet presAssocID="{BA30FC50-8E8F-4B8F-81BF-CEE27AA9AFFD}" presName="spaceRect" presStyleCnt="0"/>
      <dgm:spPr/>
    </dgm:pt>
    <dgm:pt modelId="{AD05318D-E071-4B50-A43A-129BA789B558}" type="pres">
      <dgm:prSet presAssocID="{BA30FC50-8E8F-4B8F-81BF-CEE27AA9AFFD}" presName="textRect" presStyleLbl="revTx" presStyleIdx="2" presStyleCnt="6">
        <dgm:presLayoutVars>
          <dgm:chMax val="1"/>
          <dgm:chPref val="1"/>
        </dgm:presLayoutVars>
      </dgm:prSet>
      <dgm:spPr/>
    </dgm:pt>
    <dgm:pt modelId="{1A6B5B50-C712-4AFF-99FD-3C6D241B65FE}" type="pres">
      <dgm:prSet presAssocID="{995A1897-174A-4BE5-9107-2992A82FE59F}" presName="sibTrans" presStyleCnt="0"/>
      <dgm:spPr/>
    </dgm:pt>
    <dgm:pt modelId="{B29B4DAC-181C-4513-BD8B-DF8693C44185}" type="pres">
      <dgm:prSet presAssocID="{514F02C9-F455-4AEB-A346-7E0AC131F800}" presName="compNode" presStyleCnt="0"/>
      <dgm:spPr/>
    </dgm:pt>
    <dgm:pt modelId="{F2F6F331-EDD4-4874-814E-9A82944FECCD}" type="pres">
      <dgm:prSet presAssocID="{514F02C9-F455-4AEB-A346-7E0AC131F800}"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actory"/>
        </a:ext>
      </dgm:extLst>
    </dgm:pt>
    <dgm:pt modelId="{59B1F793-93FE-4309-A175-96E7EF01D715}" type="pres">
      <dgm:prSet presAssocID="{514F02C9-F455-4AEB-A346-7E0AC131F800}" presName="spaceRect" presStyleCnt="0"/>
      <dgm:spPr/>
    </dgm:pt>
    <dgm:pt modelId="{D86FCBC5-080A-4E66-881A-DB597E874E98}" type="pres">
      <dgm:prSet presAssocID="{514F02C9-F455-4AEB-A346-7E0AC131F800}" presName="textRect" presStyleLbl="revTx" presStyleIdx="3" presStyleCnt="6">
        <dgm:presLayoutVars>
          <dgm:chMax val="1"/>
          <dgm:chPref val="1"/>
        </dgm:presLayoutVars>
      </dgm:prSet>
      <dgm:spPr/>
    </dgm:pt>
    <dgm:pt modelId="{EDEA1CBC-598A-4D7C-B57A-B560C2586D7F}" type="pres">
      <dgm:prSet presAssocID="{19277F5F-A6A2-48BE-BFAB-58486946BEC6}" presName="sibTrans" presStyleCnt="0"/>
      <dgm:spPr/>
    </dgm:pt>
    <dgm:pt modelId="{664A4087-01E2-42E8-9880-EF02D7A19D17}" type="pres">
      <dgm:prSet presAssocID="{65741662-C4F0-42C7-AD53-5FFEACD0FD14}" presName="compNode" presStyleCnt="0"/>
      <dgm:spPr/>
    </dgm:pt>
    <dgm:pt modelId="{ADCAA403-9367-4D7D-8ADA-1C4805A37933}" type="pres">
      <dgm:prSet presAssocID="{65741662-C4F0-42C7-AD53-5FFEACD0FD14}"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C9C6293E-DFD5-401F-970E-65CD908BD744}" type="pres">
      <dgm:prSet presAssocID="{65741662-C4F0-42C7-AD53-5FFEACD0FD14}" presName="spaceRect" presStyleCnt="0"/>
      <dgm:spPr/>
    </dgm:pt>
    <dgm:pt modelId="{767825A7-32C1-4D9B-8D5F-98AD028B0C92}" type="pres">
      <dgm:prSet presAssocID="{65741662-C4F0-42C7-AD53-5FFEACD0FD14}" presName="textRect" presStyleLbl="revTx" presStyleIdx="4" presStyleCnt="6">
        <dgm:presLayoutVars>
          <dgm:chMax val="1"/>
          <dgm:chPref val="1"/>
        </dgm:presLayoutVars>
      </dgm:prSet>
      <dgm:spPr/>
    </dgm:pt>
    <dgm:pt modelId="{728D177F-1690-4A84-9EF5-3B1C8EF55269}" type="pres">
      <dgm:prSet presAssocID="{6BBF7865-D913-4BA6-8948-8BD2AC19F6DF}" presName="sibTrans" presStyleCnt="0"/>
      <dgm:spPr/>
    </dgm:pt>
    <dgm:pt modelId="{A74F4F3B-18B3-4F66-8C4C-02D845B32B1C}" type="pres">
      <dgm:prSet presAssocID="{F3E2F04D-CDE5-479D-8A08-3D5589D3BFA8}" presName="compNode" presStyleCnt="0"/>
      <dgm:spPr/>
    </dgm:pt>
    <dgm:pt modelId="{904A115A-A544-4259-AB3C-7ABEA432D28A}" type="pres">
      <dgm:prSet presAssocID="{F3E2F04D-CDE5-479D-8A08-3D5589D3BFA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pward trend"/>
        </a:ext>
      </dgm:extLst>
    </dgm:pt>
    <dgm:pt modelId="{EE57AD4F-C643-4CAE-B6EB-31CC05E0AED6}" type="pres">
      <dgm:prSet presAssocID="{F3E2F04D-CDE5-479D-8A08-3D5589D3BFA8}" presName="spaceRect" presStyleCnt="0"/>
      <dgm:spPr/>
    </dgm:pt>
    <dgm:pt modelId="{8F014C2D-7F1D-42DC-931D-963A8C044653}" type="pres">
      <dgm:prSet presAssocID="{F3E2F04D-CDE5-479D-8A08-3D5589D3BFA8}" presName="textRect" presStyleLbl="revTx" presStyleIdx="5" presStyleCnt="6">
        <dgm:presLayoutVars>
          <dgm:chMax val="1"/>
          <dgm:chPref val="1"/>
        </dgm:presLayoutVars>
      </dgm:prSet>
      <dgm:spPr/>
    </dgm:pt>
  </dgm:ptLst>
  <dgm:cxnLst>
    <dgm:cxn modelId="{055CF100-5CC2-43CE-B4D5-434DE3D858B2}" srcId="{015457DC-D257-4D31-AF30-CF0740B1724A}" destId="{48F1C021-CBA4-45D1-AEA6-AB033F4A4194}" srcOrd="1" destOrd="0" parTransId="{CA65176B-7E00-41CF-95CB-D0F6A91E90C6}" sibTransId="{B94D03C9-2ECF-4DCD-A0BE-7F3547505507}"/>
    <dgm:cxn modelId="{C871070B-ED89-4DDC-A828-BA22D8D1AC55}" type="presOf" srcId="{015457DC-D257-4D31-AF30-CF0740B1724A}" destId="{35E06234-C5CE-4AFF-804D-7470E18CCF34}" srcOrd="0" destOrd="0" presId="urn:microsoft.com/office/officeart/2018/2/layout/IconLabelList"/>
    <dgm:cxn modelId="{D3762C14-24D7-4CE2-BD8D-CEAF8507E7C7}" srcId="{015457DC-D257-4D31-AF30-CF0740B1724A}" destId="{514F02C9-F455-4AEB-A346-7E0AC131F800}" srcOrd="3" destOrd="0" parTransId="{5E810012-323B-41B4-9BB4-9538662FC8EE}" sibTransId="{19277F5F-A6A2-48BE-BFAB-58486946BEC6}"/>
    <dgm:cxn modelId="{B8E7B125-11B6-4D0D-A762-0185FA418332}" srcId="{015457DC-D257-4D31-AF30-CF0740B1724A}" destId="{473C6BA9-B1E0-4925-84C4-2D83AF0F45B5}" srcOrd="0" destOrd="0" parTransId="{8622B7C3-43D8-4071-889A-FA6724EE4565}" sibTransId="{2D935617-A908-4F0C-A1D2-96B91DF3EE51}"/>
    <dgm:cxn modelId="{99DD7A30-7E2D-43FC-8993-74B28080E38D}" type="presOf" srcId="{473C6BA9-B1E0-4925-84C4-2D83AF0F45B5}" destId="{19CF600E-E5EA-4043-BB68-D286099BE054}" srcOrd="0" destOrd="0" presId="urn:microsoft.com/office/officeart/2018/2/layout/IconLabelList"/>
    <dgm:cxn modelId="{0AB63C44-CA1D-4023-A8B2-8358C9975465}" type="presOf" srcId="{65741662-C4F0-42C7-AD53-5FFEACD0FD14}" destId="{767825A7-32C1-4D9B-8D5F-98AD028B0C92}" srcOrd="0" destOrd="0" presId="urn:microsoft.com/office/officeart/2018/2/layout/IconLabelList"/>
    <dgm:cxn modelId="{090F5554-BDF7-4394-8D3D-0A38523CF9D0}" srcId="{015457DC-D257-4D31-AF30-CF0740B1724A}" destId="{BA30FC50-8E8F-4B8F-81BF-CEE27AA9AFFD}" srcOrd="2" destOrd="0" parTransId="{7EF98FD7-DFE0-458D-A6B7-7C7FEEF3B78C}" sibTransId="{995A1897-174A-4BE5-9107-2992A82FE59F}"/>
    <dgm:cxn modelId="{0A530EA1-C356-4CE7-BFC1-666C91D4ED6B}" srcId="{015457DC-D257-4D31-AF30-CF0740B1724A}" destId="{F3E2F04D-CDE5-479D-8A08-3D5589D3BFA8}" srcOrd="5" destOrd="0" parTransId="{FA78F21A-BA34-46DE-95C0-B2C2A9371ECF}" sibTransId="{AEEDEAFC-84CC-456C-BA02-2904A80DF409}"/>
    <dgm:cxn modelId="{078910A2-2C33-485B-9620-843737FE18EA}" type="presOf" srcId="{BA30FC50-8E8F-4B8F-81BF-CEE27AA9AFFD}" destId="{AD05318D-E071-4B50-A43A-129BA789B558}" srcOrd="0" destOrd="0" presId="urn:microsoft.com/office/officeart/2018/2/layout/IconLabelList"/>
    <dgm:cxn modelId="{9F5D6FBB-F70C-4E3D-AAA1-A7FA58B35066}" srcId="{015457DC-D257-4D31-AF30-CF0740B1724A}" destId="{65741662-C4F0-42C7-AD53-5FFEACD0FD14}" srcOrd="4" destOrd="0" parTransId="{B87FEBE3-C3EF-4279-859D-2545A55A8DA9}" sibTransId="{6BBF7865-D913-4BA6-8948-8BD2AC19F6DF}"/>
    <dgm:cxn modelId="{8CDC7CC9-D146-41B5-AB2F-DC11862EDDFF}" type="presOf" srcId="{F3E2F04D-CDE5-479D-8A08-3D5589D3BFA8}" destId="{8F014C2D-7F1D-42DC-931D-963A8C044653}" srcOrd="0" destOrd="0" presId="urn:microsoft.com/office/officeart/2018/2/layout/IconLabelList"/>
    <dgm:cxn modelId="{4B5284D2-057A-47D1-B6A7-64BED259F1AF}" type="presOf" srcId="{48F1C021-CBA4-45D1-AEA6-AB033F4A4194}" destId="{86D067EA-1042-435F-9D25-A43DBEEFA30C}" srcOrd="0" destOrd="0" presId="urn:microsoft.com/office/officeart/2018/2/layout/IconLabelList"/>
    <dgm:cxn modelId="{B595C8D6-6F68-4CB8-8849-E11A38729EE6}" type="presOf" srcId="{514F02C9-F455-4AEB-A346-7E0AC131F800}" destId="{D86FCBC5-080A-4E66-881A-DB597E874E98}" srcOrd="0" destOrd="0" presId="urn:microsoft.com/office/officeart/2018/2/layout/IconLabelList"/>
    <dgm:cxn modelId="{9E68CF8F-6B43-4142-8AB5-906681BE0A34}" type="presParOf" srcId="{35E06234-C5CE-4AFF-804D-7470E18CCF34}" destId="{A34B2965-395D-4CAC-8FAA-FD6BC65EB009}" srcOrd="0" destOrd="0" presId="urn:microsoft.com/office/officeart/2018/2/layout/IconLabelList"/>
    <dgm:cxn modelId="{00E19B6B-931D-4EA1-9C92-3AFAF250E28D}" type="presParOf" srcId="{A34B2965-395D-4CAC-8FAA-FD6BC65EB009}" destId="{5DE7207D-348A-4B79-96D0-4F0A5E616A88}" srcOrd="0" destOrd="0" presId="urn:microsoft.com/office/officeart/2018/2/layout/IconLabelList"/>
    <dgm:cxn modelId="{8299D65A-202E-4726-8E06-1347AB3868BA}" type="presParOf" srcId="{A34B2965-395D-4CAC-8FAA-FD6BC65EB009}" destId="{D8567A84-4F8F-4164-B1EE-FC6C71168D47}" srcOrd="1" destOrd="0" presId="urn:microsoft.com/office/officeart/2018/2/layout/IconLabelList"/>
    <dgm:cxn modelId="{E12FDFB6-3190-4FD0-9ED4-8D77F958A662}" type="presParOf" srcId="{A34B2965-395D-4CAC-8FAA-FD6BC65EB009}" destId="{19CF600E-E5EA-4043-BB68-D286099BE054}" srcOrd="2" destOrd="0" presId="urn:microsoft.com/office/officeart/2018/2/layout/IconLabelList"/>
    <dgm:cxn modelId="{871147A5-7DAE-460B-8833-8F362FD3DDF9}" type="presParOf" srcId="{35E06234-C5CE-4AFF-804D-7470E18CCF34}" destId="{93E7387F-F11D-4722-9E5F-4DB23C875A40}" srcOrd="1" destOrd="0" presId="urn:microsoft.com/office/officeart/2018/2/layout/IconLabelList"/>
    <dgm:cxn modelId="{9F6B67FC-AC66-4F30-8B2A-0B34A006138A}" type="presParOf" srcId="{35E06234-C5CE-4AFF-804D-7470E18CCF34}" destId="{5ACA4941-A5CF-435A-BF3D-3861EF153A27}" srcOrd="2" destOrd="0" presId="urn:microsoft.com/office/officeart/2018/2/layout/IconLabelList"/>
    <dgm:cxn modelId="{C12F10C6-4E17-436E-A27A-4B4CBF028D42}" type="presParOf" srcId="{5ACA4941-A5CF-435A-BF3D-3861EF153A27}" destId="{5E04B7A8-3966-4FD8-B30E-CE7117CC6C9A}" srcOrd="0" destOrd="0" presId="urn:microsoft.com/office/officeart/2018/2/layout/IconLabelList"/>
    <dgm:cxn modelId="{6491E1FE-DC3B-4E3A-9702-E258DE76AEA5}" type="presParOf" srcId="{5ACA4941-A5CF-435A-BF3D-3861EF153A27}" destId="{ACC4C802-E9F0-4ED6-9195-E57EE7E387CB}" srcOrd="1" destOrd="0" presId="urn:microsoft.com/office/officeart/2018/2/layout/IconLabelList"/>
    <dgm:cxn modelId="{AD967848-9F80-4CEA-AC12-9EEFAFB319C9}" type="presParOf" srcId="{5ACA4941-A5CF-435A-BF3D-3861EF153A27}" destId="{86D067EA-1042-435F-9D25-A43DBEEFA30C}" srcOrd="2" destOrd="0" presId="urn:microsoft.com/office/officeart/2018/2/layout/IconLabelList"/>
    <dgm:cxn modelId="{CC156BDA-8AB2-4CEB-BB5A-0A6DAA336C18}" type="presParOf" srcId="{35E06234-C5CE-4AFF-804D-7470E18CCF34}" destId="{EB4EA767-F033-4656-A56A-20289342DC5A}" srcOrd="3" destOrd="0" presId="urn:microsoft.com/office/officeart/2018/2/layout/IconLabelList"/>
    <dgm:cxn modelId="{CCB2BBFA-4A72-4595-A608-2AD5618336AC}" type="presParOf" srcId="{35E06234-C5CE-4AFF-804D-7470E18CCF34}" destId="{B624CACA-1C53-4A5F-8125-0D54746859E4}" srcOrd="4" destOrd="0" presId="urn:microsoft.com/office/officeart/2018/2/layout/IconLabelList"/>
    <dgm:cxn modelId="{DF7E200F-26AA-42E8-9330-76BD8C1A5328}" type="presParOf" srcId="{B624CACA-1C53-4A5F-8125-0D54746859E4}" destId="{DD6FB9F6-DA1B-48F5-A5D0-F5B98ED67658}" srcOrd="0" destOrd="0" presId="urn:microsoft.com/office/officeart/2018/2/layout/IconLabelList"/>
    <dgm:cxn modelId="{9DFF0AE6-6745-40A6-8A44-D1E8EF6ACEB3}" type="presParOf" srcId="{B624CACA-1C53-4A5F-8125-0D54746859E4}" destId="{85570F67-6FA8-418B-B9A4-18CA63AB9BF5}" srcOrd="1" destOrd="0" presId="urn:microsoft.com/office/officeart/2018/2/layout/IconLabelList"/>
    <dgm:cxn modelId="{41EA582C-69B2-4163-9BB4-F3ABC186E4AD}" type="presParOf" srcId="{B624CACA-1C53-4A5F-8125-0D54746859E4}" destId="{AD05318D-E071-4B50-A43A-129BA789B558}" srcOrd="2" destOrd="0" presId="urn:microsoft.com/office/officeart/2018/2/layout/IconLabelList"/>
    <dgm:cxn modelId="{C9250F7F-4837-47CF-9555-59275B164762}" type="presParOf" srcId="{35E06234-C5CE-4AFF-804D-7470E18CCF34}" destId="{1A6B5B50-C712-4AFF-99FD-3C6D241B65FE}" srcOrd="5" destOrd="0" presId="urn:microsoft.com/office/officeart/2018/2/layout/IconLabelList"/>
    <dgm:cxn modelId="{8EF58DC6-456E-4B56-89F9-E4D21256C6C4}" type="presParOf" srcId="{35E06234-C5CE-4AFF-804D-7470E18CCF34}" destId="{B29B4DAC-181C-4513-BD8B-DF8693C44185}" srcOrd="6" destOrd="0" presId="urn:microsoft.com/office/officeart/2018/2/layout/IconLabelList"/>
    <dgm:cxn modelId="{1AB354CF-FCC4-43B5-A16D-60E1A46C3CA8}" type="presParOf" srcId="{B29B4DAC-181C-4513-BD8B-DF8693C44185}" destId="{F2F6F331-EDD4-4874-814E-9A82944FECCD}" srcOrd="0" destOrd="0" presId="urn:microsoft.com/office/officeart/2018/2/layout/IconLabelList"/>
    <dgm:cxn modelId="{CD0E1FE8-8950-4080-BFBC-F73A78DE48A5}" type="presParOf" srcId="{B29B4DAC-181C-4513-BD8B-DF8693C44185}" destId="{59B1F793-93FE-4309-A175-96E7EF01D715}" srcOrd="1" destOrd="0" presId="urn:microsoft.com/office/officeart/2018/2/layout/IconLabelList"/>
    <dgm:cxn modelId="{B7AD8FB3-F730-4C06-A1A2-3B39901A4AC6}" type="presParOf" srcId="{B29B4DAC-181C-4513-BD8B-DF8693C44185}" destId="{D86FCBC5-080A-4E66-881A-DB597E874E98}" srcOrd="2" destOrd="0" presId="urn:microsoft.com/office/officeart/2018/2/layout/IconLabelList"/>
    <dgm:cxn modelId="{15B76A9F-6EAA-4628-9E95-440F77BF53B8}" type="presParOf" srcId="{35E06234-C5CE-4AFF-804D-7470E18CCF34}" destId="{EDEA1CBC-598A-4D7C-B57A-B560C2586D7F}" srcOrd="7" destOrd="0" presId="urn:microsoft.com/office/officeart/2018/2/layout/IconLabelList"/>
    <dgm:cxn modelId="{0688C178-E959-49BD-B10B-0B83CA96126B}" type="presParOf" srcId="{35E06234-C5CE-4AFF-804D-7470E18CCF34}" destId="{664A4087-01E2-42E8-9880-EF02D7A19D17}" srcOrd="8" destOrd="0" presId="urn:microsoft.com/office/officeart/2018/2/layout/IconLabelList"/>
    <dgm:cxn modelId="{2384200D-A9DC-479B-809C-D55CC21C5A14}" type="presParOf" srcId="{664A4087-01E2-42E8-9880-EF02D7A19D17}" destId="{ADCAA403-9367-4D7D-8ADA-1C4805A37933}" srcOrd="0" destOrd="0" presId="urn:microsoft.com/office/officeart/2018/2/layout/IconLabelList"/>
    <dgm:cxn modelId="{43ABD2A8-0B0F-4B45-B808-FAF977822058}" type="presParOf" srcId="{664A4087-01E2-42E8-9880-EF02D7A19D17}" destId="{C9C6293E-DFD5-401F-970E-65CD908BD744}" srcOrd="1" destOrd="0" presId="urn:microsoft.com/office/officeart/2018/2/layout/IconLabelList"/>
    <dgm:cxn modelId="{502BCF04-180A-452D-A8AB-858EAB08676B}" type="presParOf" srcId="{664A4087-01E2-42E8-9880-EF02D7A19D17}" destId="{767825A7-32C1-4D9B-8D5F-98AD028B0C92}" srcOrd="2" destOrd="0" presId="urn:microsoft.com/office/officeart/2018/2/layout/IconLabelList"/>
    <dgm:cxn modelId="{0B350004-DD19-44EE-8BDE-6B9EA06F10F4}" type="presParOf" srcId="{35E06234-C5CE-4AFF-804D-7470E18CCF34}" destId="{728D177F-1690-4A84-9EF5-3B1C8EF55269}" srcOrd="9" destOrd="0" presId="urn:microsoft.com/office/officeart/2018/2/layout/IconLabelList"/>
    <dgm:cxn modelId="{48FE92DF-6D2D-4927-A44A-02DC320FBC98}" type="presParOf" srcId="{35E06234-C5CE-4AFF-804D-7470E18CCF34}" destId="{A74F4F3B-18B3-4F66-8C4C-02D845B32B1C}" srcOrd="10" destOrd="0" presId="urn:microsoft.com/office/officeart/2018/2/layout/IconLabelList"/>
    <dgm:cxn modelId="{3691FCB4-7F1C-4DBE-80CB-85F9404F8255}" type="presParOf" srcId="{A74F4F3B-18B3-4F66-8C4C-02D845B32B1C}" destId="{904A115A-A544-4259-AB3C-7ABEA432D28A}" srcOrd="0" destOrd="0" presId="urn:microsoft.com/office/officeart/2018/2/layout/IconLabelList"/>
    <dgm:cxn modelId="{97D76C71-1779-4E63-BAB8-379194230D24}" type="presParOf" srcId="{A74F4F3B-18B3-4F66-8C4C-02D845B32B1C}" destId="{EE57AD4F-C643-4CAE-B6EB-31CC05E0AED6}" srcOrd="1" destOrd="0" presId="urn:microsoft.com/office/officeart/2018/2/layout/IconLabelList"/>
    <dgm:cxn modelId="{90FBE4AB-1DCB-41D2-ADBB-4997333C1E4C}" type="presParOf" srcId="{A74F4F3B-18B3-4F66-8C4C-02D845B32B1C}" destId="{8F014C2D-7F1D-42DC-931D-963A8C04465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94CAC1-DEDD-42D2-BB95-E9E0538BC04C}"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34BCC92-2FCD-4CB8-98C9-4C255D150236}">
      <dgm:prSet/>
      <dgm:spPr/>
      <dgm:t>
        <a:bodyPr/>
        <a:lstStyle/>
        <a:p>
          <a:pPr>
            <a:defRPr b="1"/>
          </a:pPr>
          <a:r>
            <a:rPr lang="en-US"/>
            <a:t>From discovery to regulatory approval</a:t>
          </a:r>
        </a:p>
      </dgm:t>
    </dgm:pt>
    <dgm:pt modelId="{FD5C1CCE-DCA1-44F8-AB7E-C88FBEC3788A}" type="parTrans" cxnId="{EBE04478-F6A6-4811-907C-B141A6B2E1C5}">
      <dgm:prSet/>
      <dgm:spPr/>
      <dgm:t>
        <a:bodyPr/>
        <a:lstStyle/>
        <a:p>
          <a:endParaRPr lang="en-US"/>
        </a:p>
      </dgm:t>
    </dgm:pt>
    <dgm:pt modelId="{29144B16-66A3-4D98-A890-D1E653A09178}" type="sibTrans" cxnId="{EBE04478-F6A6-4811-907C-B141A6B2E1C5}">
      <dgm:prSet/>
      <dgm:spPr/>
      <dgm:t>
        <a:bodyPr/>
        <a:lstStyle/>
        <a:p>
          <a:endParaRPr lang="en-US"/>
        </a:p>
      </dgm:t>
    </dgm:pt>
    <dgm:pt modelId="{45B79B47-39A3-4638-97FF-D6640DD2C98C}">
      <dgm:prSet custT="1"/>
      <dgm:spPr/>
      <dgm:t>
        <a:bodyPr/>
        <a:lstStyle/>
        <a:p>
          <a:r>
            <a:rPr lang="en-US" sz="2000" dirty="0"/>
            <a:t>Average all drugs: 12-15 yrs</a:t>
          </a:r>
        </a:p>
      </dgm:t>
    </dgm:pt>
    <dgm:pt modelId="{FC012756-1697-4A54-8346-A04D4AAE5C57}" type="parTrans" cxnId="{20FF04FB-56B5-4B44-BD42-90C1EC7B4E37}">
      <dgm:prSet/>
      <dgm:spPr/>
      <dgm:t>
        <a:bodyPr/>
        <a:lstStyle/>
        <a:p>
          <a:endParaRPr lang="en-US"/>
        </a:p>
      </dgm:t>
    </dgm:pt>
    <dgm:pt modelId="{02F3115D-899D-48EF-B95A-D57B87B73152}" type="sibTrans" cxnId="{20FF04FB-56B5-4B44-BD42-90C1EC7B4E37}">
      <dgm:prSet/>
      <dgm:spPr/>
      <dgm:t>
        <a:bodyPr/>
        <a:lstStyle/>
        <a:p>
          <a:endParaRPr lang="en-US"/>
        </a:p>
      </dgm:t>
    </dgm:pt>
    <dgm:pt modelId="{549934E5-7F7F-4D40-94FB-21DF1F5526FF}">
      <dgm:prSet custT="1"/>
      <dgm:spPr/>
      <dgm:t>
        <a:bodyPr/>
        <a:lstStyle/>
        <a:p>
          <a:r>
            <a:rPr lang="en-US" sz="2000" dirty="0"/>
            <a:t>Average for oncology: 10-12 yrs</a:t>
          </a:r>
        </a:p>
      </dgm:t>
    </dgm:pt>
    <dgm:pt modelId="{E7B3D0F8-6FEA-4283-9B90-36487DA74191}" type="parTrans" cxnId="{606DB36F-A224-44AE-B944-84A664392B91}">
      <dgm:prSet/>
      <dgm:spPr/>
      <dgm:t>
        <a:bodyPr/>
        <a:lstStyle/>
        <a:p>
          <a:endParaRPr lang="en-US"/>
        </a:p>
      </dgm:t>
    </dgm:pt>
    <dgm:pt modelId="{18A4CCD7-0F5A-4055-B392-7565379FC802}" type="sibTrans" cxnId="{606DB36F-A224-44AE-B944-84A664392B91}">
      <dgm:prSet/>
      <dgm:spPr/>
      <dgm:t>
        <a:bodyPr/>
        <a:lstStyle/>
        <a:p>
          <a:endParaRPr lang="en-US"/>
        </a:p>
      </dgm:t>
    </dgm:pt>
    <dgm:pt modelId="{FADE908F-54C9-4767-B165-CC947329148A}">
      <dgm:prSet custT="1"/>
      <dgm:spPr/>
      <dgm:t>
        <a:bodyPr/>
        <a:lstStyle/>
        <a:p>
          <a:r>
            <a:rPr lang="en-US" sz="2000" dirty="0"/>
            <a:t>Average oncology drugs with accelerated approval: 6-8 yrs</a:t>
          </a:r>
        </a:p>
      </dgm:t>
    </dgm:pt>
    <dgm:pt modelId="{A2319372-B8CF-4C7A-B8DF-F808478B2956}" type="parTrans" cxnId="{62FFDE3F-29BE-42E1-A853-7C28BB2E8BA6}">
      <dgm:prSet/>
      <dgm:spPr/>
      <dgm:t>
        <a:bodyPr/>
        <a:lstStyle/>
        <a:p>
          <a:endParaRPr lang="en-US"/>
        </a:p>
      </dgm:t>
    </dgm:pt>
    <dgm:pt modelId="{ED2272E7-5512-41F3-B418-CF66EFD5F8D4}" type="sibTrans" cxnId="{62FFDE3F-29BE-42E1-A853-7C28BB2E8BA6}">
      <dgm:prSet/>
      <dgm:spPr/>
      <dgm:t>
        <a:bodyPr/>
        <a:lstStyle/>
        <a:p>
          <a:endParaRPr lang="en-US"/>
        </a:p>
      </dgm:t>
    </dgm:pt>
    <dgm:pt modelId="{B9CF5A40-E1D2-46E5-BB6E-4B49511DDD4A}">
      <dgm:prSet/>
      <dgm:spPr/>
      <dgm:t>
        <a:bodyPr/>
        <a:lstStyle/>
        <a:p>
          <a:pPr>
            <a:defRPr b="1"/>
          </a:pPr>
          <a:r>
            <a:rPr lang="en-US"/>
            <a:t>Cost of drug development</a:t>
          </a:r>
        </a:p>
      </dgm:t>
    </dgm:pt>
    <dgm:pt modelId="{90C9F7CF-5E30-4FA4-A8B4-506F0A5211F3}" type="parTrans" cxnId="{FB14969D-163D-46E1-A975-6F78F646E06E}">
      <dgm:prSet/>
      <dgm:spPr/>
      <dgm:t>
        <a:bodyPr/>
        <a:lstStyle/>
        <a:p>
          <a:endParaRPr lang="en-US"/>
        </a:p>
      </dgm:t>
    </dgm:pt>
    <dgm:pt modelId="{98097560-3004-40C1-9A76-9717C4529E34}" type="sibTrans" cxnId="{FB14969D-163D-46E1-A975-6F78F646E06E}">
      <dgm:prSet/>
      <dgm:spPr/>
      <dgm:t>
        <a:bodyPr/>
        <a:lstStyle/>
        <a:p>
          <a:endParaRPr lang="en-US"/>
        </a:p>
      </dgm:t>
    </dgm:pt>
    <dgm:pt modelId="{5AC357E3-02EF-48AC-94FB-C269F0B2F06D}">
      <dgm:prSet custT="1"/>
      <dgm:spPr/>
      <dgm:t>
        <a:bodyPr/>
        <a:lstStyle/>
        <a:p>
          <a:r>
            <a:rPr lang="en-US" sz="2000" dirty="0"/>
            <a:t>$0.5-$0.9 billion direct </a:t>
          </a:r>
        </a:p>
      </dgm:t>
    </dgm:pt>
    <dgm:pt modelId="{3D5B728D-349F-4703-99B6-BF0241D97D40}" type="parTrans" cxnId="{09094B9E-C9AA-46DB-AB17-8A30E41A2803}">
      <dgm:prSet/>
      <dgm:spPr/>
      <dgm:t>
        <a:bodyPr/>
        <a:lstStyle/>
        <a:p>
          <a:endParaRPr lang="en-US"/>
        </a:p>
      </dgm:t>
    </dgm:pt>
    <dgm:pt modelId="{D59D2E4E-4EA6-41A4-8428-F19B4FCCFA5D}" type="sibTrans" cxnId="{09094B9E-C9AA-46DB-AB17-8A30E41A2803}">
      <dgm:prSet/>
      <dgm:spPr/>
      <dgm:t>
        <a:bodyPr/>
        <a:lstStyle/>
        <a:p>
          <a:endParaRPr lang="en-US"/>
        </a:p>
      </dgm:t>
    </dgm:pt>
    <dgm:pt modelId="{3043C6B7-6FED-49E6-8A90-1BD6537629C2}">
      <dgm:prSet custT="1"/>
      <dgm:spPr/>
      <dgm:t>
        <a:bodyPr/>
        <a:lstStyle/>
        <a:p>
          <a:r>
            <a:rPr lang="en-US" sz="2000" dirty="0"/>
            <a:t>$2-$2.8 billion include failed candidates</a:t>
          </a:r>
          <a:endParaRPr lang="en-US" sz="1700" dirty="0"/>
        </a:p>
      </dgm:t>
    </dgm:pt>
    <dgm:pt modelId="{E66BB3EF-F28F-4D23-A00C-2CA8FC0E1EB6}" type="parTrans" cxnId="{F3B2BB91-1F99-4C5D-8FBF-00F782C3A82A}">
      <dgm:prSet/>
      <dgm:spPr/>
      <dgm:t>
        <a:bodyPr/>
        <a:lstStyle/>
        <a:p>
          <a:endParaRPr lang="en-US"/>
        </a:p>
      </dgm:t>
    </dgm:pt>
    <dgm:pt modelId="{7FE9DDFF-3D88-4075-8663-A8422B94D528}" type="sibTrans" cxnId="{F3B2BB91-1F99-4C5D-8FBF-00F782C3A82A}">
      <dgm:prSet/>
      <dgm:spPr/>
      <dgm:t>
        <a:bodyPr/>
        <a:lstStyle/>
        <a:p>
          <a:endParaRPr lang="en-US"/>
        </a:p>
      </dgm:t>
    </dgm:pt>
    <dgm:pt modelId="{EB8014B9-D222-4E79-B123-01F7C3E5CDC6}" type="pres">
      <dgm:prSet presAssocID="{AE94CAC1-DEDD-42D2-BB95-E9E0538BC04C}" presName="root" presStyleCnt="0">
        <dgm:presLayoutVars>
          <dgm:dir/>
          <dgm:resizeHandles val="exact"/>
        </dgm:presLayoutVars>
      </dgm:prSet>
      <dgm:spPr/>
    </dgm:pt>
    <dgm:pt modelId="{C1FC5965-B719-4FD4-9563-E408232E4AAC}" type="pres">
      <dgm:prSet presAssocID="{034BCC92-2FCD-4CB8-98C9-4C255D150236}" presName="compNode" presStyleCnt="0"/>
      <dgm:spPr/>
    </dgm:pt>
    <dgm:pt modelId="{176F68B7-B63F-4623-99D5-6BF70BC925A6}" type="pres">
      <dgm:prSet presAssocID="{034BCC92-2FCD-4CB8-98C9-4C255D15023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ne"/>
        </a:ext>
      </dgm:extLst>
    </dgm:pt>
    <dgm:pt modelId="{02C76E25-6790-4490-B67B-6DBAE4A9C989}" type="pres">
      <dgm:prSet presAssocID="{034BCC92-2FCD-4CB8-98C9-4C255D150236}" presName="iconSpace" presStyleCnt="0"/>
      <dgm:spPr/>
    </dgm:pt>
    <dgm:pt modelId="{0EA4C405-8499-4CDF-AC54-5C3F729A9931}" type="pres">
      <dgm:prSet presAssocID="{034BCC92-2FCD-4CB8-98C9-4C255D150236}" presName="parTx" presStyleLbl="revTx" presStyleIdx="0" presStyleCnt="4">
        <dgm:presLayoutVars>
          <dgm:chMax val="0"/>
          <dgm:chPref val="0"/>
        </dgm:presLayoutVars>
      </dgm:prSet>
      <dgm:spPr/>
    </dgm:pt>
    <dgm:pt modelId="{CC5901E1-456C-40DF-A5F4-E92686CE5D31}" type="pres">
      <dgm:prSet presAssocID="{034BCC92-2FCD-4CB8-98C9-4C255D150236}" presName="txSpace" presStyleCnt="0"/>
      <dgm:spPr/>
    </dgm:pt>
    <dgm:pt modelId="{43FA250B-A0A7-4E2C-B467-28EDDDFDE865}" type="pres">
      <dgm:prSet presAssocID="{034BCC92-2FCD-4CB8-98C9-4C255D150236}" presName="desTx" presStyleLbl="revTx" presStyleIdx="1" presStyleCnt="4">
        <dgm:presLayoutVars/>
      </dgm:prSet>
      <dgm:spPr/>
    </dgm:pt>
    <dgm:pt modelId="{51B2ED26-5415-4868-9381-B13FC839F5E3}" type="pres">
      <dgm:prSet presAssocID="{29144B16-66A3-4D98-A890-D1E653A09178}" presName="sibTrans" presStyleCnt="0"/>
      <dgm:spPr/>
    </dgm:pt>
    <dgm:pt modelId="{3D0B8E95-C4DF-43D3-AB92-604C1E66EB3B}" type="pres">
      <dgm:prSet presAssocID="{B9CF5A40-E1D2-46E5-BB6E-4B49511DDD4A}" presName="compNode" presStyleCnt="0"/>
      <dgm:spPr/>
    </dgm:pt>
    <dgm:pt modelId="{4281A2CD-4735-4626-A55D-49CBC21AA7FC}" type="pres">
      <dgm:prSet presAssocID="{B9CF5A40-E1D2-46E5-BB6E-4B49511DDD4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llar"/>
        </a:ext>
      </dgm:extLst>
    </dgm:pt>
    <dgm:pt modelId="{8F3A1232-4D35-47A4-BA31-A940178BDF79}" type="pres">
      <dgm:prSet presAssocID="{B9CF5A40-E1D2-46E5-BB6E-4B49511DDD4A}" presName="iconSpace" presStyleCnt="0"/>
      <dgm:spPr/>
    </dgm:pt>
    <dgm:pt modelId="{120B6A8A-0B99-4022-9AD0-23118B2D10C0}" type="pres">
      <dgm:prSet presAssocID="{B9CF5A40-E1D2-46E5-BB6E-4B49511DDD4A}" presName="parTx" presStyleLbl="revTx" presStyleIdx="2" presStyleCnt="4">
        <dgm:presLayoutVars>
          <dgm:chMax val="0"/>
          <dgm:chPref val="0"/>
        </dgm:presLayoutVars>
      </dgm:prSet>
      <dgm:spPr/>
    </dgm:pt>
    <dgm:pt modelId="{E0A7253D-3457-48BA-82AA-3DB20286EF8D}" type="pres">
      <dgm:prSet presAssocID="{B9CF5A40-E1D2-46E5-BB6E-4B49511DDD4A}" presName="txSpace" presStyleCnt="0"/>
      <dgm:spPr/>
    </dgm:pt>
    <dgm:pt modelId="{104E58CD-61BE-420D-BBA6-0C0F89C7635F}" type="pres">
      <dgm:prSet presAssocID="{B9CF5A40-E1D2-46E5-BB6E-4B49511DDD4A}" presName="desTx" presStyleLbl="revTx" presStyleIdx="3" presStyleCnt="4">
        <dgm:presLayoutVars/>
      </dgm:prSet>
      <dgm:spPr/>
    </dgm:pt>
  </dgm:ptLst>
  <dgm:cxnLst>
    <dgm:cxn modelId="{62FFDE3F-29BE-42E1-A853-7C28BB2E8BA6}" srcId="{034BCC92-2FCD-4CB8-98C9-4C255D150236}" destId="{FADE908F-54C9-4767-B165-CC947329148A}" srcOrd="2" destOrd="0" parTransId="{A2319372-B8CF-4C7A-B8DF-F808478B2956}" sibTransId="{ED2272E7-5512-41F3-B418-CF66EFD5F8D4}"/>
    <dgm:cxn modelId="{606DB36F-A224-44AE-B944-84A664392B91}" srcId="{034BCC92-2FCD-4CB8-98C9-4C255D150236}" destId="{549934E5-7F7F-4D40-94FB-21DF1F5526FF}" srcOrd="1" destOrd="0" parTransId="{E7B3D0F8-6FEA-4283-9B90-36487DA74191}" sibTransId="{18A4CCD7-0F5A-4055-B392-7565379FC802}"/>
    <dgm:cxn modelId="{DBCF4D77-9F34-409D-B2FF-B1E54BBF4C1D}" type="presOf" srcId="{3043C6B7-6FED-49E6-8A90-1BD6537629C2}" destId="{104E58CD-61BE-420D-BBA6-0C0F89C7635F}" srcOrd="0" destOrd="1" presId="urn:microsoft.com/office/officeart/2018/5/layout/CenteredIconLabelDescriptionList"/>
    <dgm:cxn modelId="{EBE04478-F6A6-4811-907C-B141A6B2E1C5}" srcId="{AE94CAC1-DEDD-42D2-BB95-E9E0538BC04C}" destId="{034BCC92-2FCD-4CB8-98C9-4C255D150236}" srcOrd="0" destOrd="0" parTransId="{FD5C1CCE-DCA1-44F8-AB7E-C88FBEC3788A}" sibTransId="{29144B16-66A3-4D98-A890-D1E653A09178}"/>
    <dgm:cxn modelId="{8529DB83-9711-4B00-AF1A-6D3A951DBF4A}" type="presOf" srcId="{AE94CAC1-DEDD-42D2-BB95-E9E0538BC04C}" destId="{EB8014B9-D222-4E79-B123-01F7C3E5CDC6}" srcOrd="0" destOrd="0" presId="urn:microsoft.com/office/officeart/2018/5/layout/CenteredIconLabelDescriptionList"/>
    <dgm:cxn modelId="{F3B2BB91-1F99-4C5D-8FBF-00F782C3A82A}" srcId="{B9CF5A40-E1D2-46E5-BB6E-4B49511DDD4A}" destId="{3043C6B7-6FED-49E6-8A90-1BD6537629C2}" srcOrd="1" destOrd="0" parTransId="{E66BB3EF-F28F-4D23-A00C-2CA8FC0E1EB6}" sibTransId="{7FE9DDFF-3D88-4075-8663-A8422B94D528}"/>
    <dgm:cxn modelId="{F5CED791-DA18-4604-9DD2-91E1E7744BD8}" type="presOf" srcId="{549934E5-7F7F-4D40-94FB-21DF1F5526FF}" destId="{43FA250B-A0A7-4E2C-B467-28EDDDFDE865}" srcOrd="0" destOrd="1" presId="urn:microsoft.com/office/officeart/2018/5/layout/CenteredIconLabelDescriptionList"/>
    <dgm:cxn modelId="{FB14969D-163D-46E1-A975-6F78F646E06E}" srcId="{AE94CAC1-DEDD-42D2-BB95-E9E0538BC04C}" destId="{B9CF5A40-E1D2-46E5-BB6E-4B49511DDD4A}" srcOrd="1" destOrd="0" parTransId="{90C9F7CF-5E30-4FA4-A8B4-506F0A5211F3}" sibTransId="{98097560-3004-40C1-9A76-9717C4529E34}"/>
    <dgm:cxn modelId="{09094B9E-C9AA-46DB-AB17-8A30E41A2803}" srcId="{B9CF5A40-E1D2-46E5-BB6E-4B49511DDD4A}" destId="{5AC357E3-02EF-48AC-94FB-C269F0B2F06D}" srcOrd="0" destOrd="0" parTransId="{3D5B728D-349F-4703-99B6-BF0241D97D40}" sibTransId="{D59D2E4E-4EA6-41A4-8428-F19B4FCCFA5D}"/>
    <dgm:cxn modelId="{693E7DA0-1E9D-4398-9E49-2F86807820F6}" type="presOf" srcId="{FADE908F-54C9-4767-B165-CC947329148A}" destId="{43FA250B-A0A7-4E2C-B467-28EDDDFDE865}" srcOrd="0" destOrd="2" presId="urn:microsoft.com/office/officeart/2018/5/layout/CenteredIconLabelDescriptionList"/>
    <dgm:cxn modelId="{98BF88A5-0F25-4D14-8C16-9E3E228A7578}" type="presOf" srcId="{034BCC92-2FCD-4CB8-98C9-4C255D150236}" destId="{0EA4C405-8499-4CDF-AC54-5C3F729A9931}" srcOrd="0" destOrd="0" presId="urn:microsoft.com/office/officeart/2018/5/layout/CenteredIconLabelDescriptionList"/>
    <dgm:cxn modelId="{399C3EB0-8DBF-48AD-8D54-19EAD8208232}" type="presOf" srcId="{45B79B47-39A3-4638-97FF-D6640DD2C98C}" destId="{43FA250B-A0A7-4E2C-B467-28EDDDFDE865}" srcOrd="0" destOrd="0" presId="urn:microsoft.com/office/officeart/2018/5/layout/CenteredIconLabelDescriptionList"/>
    <dgm:cxn modelId="{D5B4CFBE-15F5-4926-95C4-84D2E5314113}" type="presOf" srcId="{5AC357E3-02EF-48AC-94FB-C269F0B2F06D}" destId="{104E58CD-61BE-420D-BBA6-0C0F89C7635F}" srcOrd="0" destOrd="0" presId="urn:microsoft.com/office/officeart/2018/5/layout/CenteredIconLabelDescriptionList"/>
    <dgm:cxn modelId="{C85C43DA-7C15-4192-9D21-AA5E9572F633}" type="presOf" srcId="{B9CF5A40-E1D2-46E5-BB6E-4B49511DDD4A}" destId="{120B6A8A-0B99-4022-9AD0-23118B2D10C0}" srcOrd="0" destOrd="0" presId="urn:microsoft.com/office/officeart/2018/5/layout/CenteredIconLabelDescriptionList"/>
    <dgm:cxn modelId="{20FF04FB-56B5-4B44-BD42-90C1EC7B4E37}" srcId="{034BCC92-2FCD-4CB8-98C9-4C255D150236}" destId="{45B79B47-39A3-4638-97FF-D6640DD2C98C}" srcOrd="0" destOrd="0" parTransId="{FC012756-1697-4A54-8346-A04D4AAE5C57}" sibTransId="{02F3115D-899D-48EF-B95A-D57B87B73152}"/>
    <dgm:cxn modelId="{797E5A85-AF1A-4979-991E-24DA5438F209}" type="presParOf" srcId="{EB8014B9-D222-4E79-B123-01F7C3E5CDC6}" destId="{C1FC5965-B719-4FD4-9563-E408232E4AAC}" srcOrd="0" destOrd="0" presId="urn:microsoft.com/office/officeart/2018/5/layout/CenteredIconLabelDescriptionList"/>
    <dgm:cxn modelId="{B8B92583-6497-4767-BC99-EEB258A396F9}" type="presParOf" srcId="{C1FC5965-B719-4FD4-9563-E408232E4AAC}" destId="{176F68B7-B63F-4623-99D5-6BF70BC925A6}" srcOrd="0" destOrd="0" presId="urn:microsoft.com/office/officeart/2018/5/layout/CenteredIconLabelDescriptionList"/>
    <dgm:cxn modelId="{B0A1D3A5-91EB-41E8-854E-AAF1998894A6}" type="presParOf" srcId="{C1FC5965-B719-4FD4-9563-E408232E4AAC}" destId="{02C76E25-6790-4490-B67B-6DBAE4A9C989}" srcOrd="1" destOrd="0" presId="urn:microsoft.com/office/officeart/2018/5/layout/CenteredIconLabelDescriptionList"/>
    <dgm:cxn modelId="{CEF212D0-E25E-44C9-9F1A-1B89E01AC58D}" type="presParOf" srcId="{C1FC5965-B719-4FD4-9563-E408232E4AAC}" destId="{0EA4C405-8499-4CDF-AC54-5C3F729A9931}" srcOrd="2" destOrd="0" presId="urn:microsoft.com/office/officeart/2018/5/layout/CenteredIconLabelDescriptionList"/>
    <dgm:cxn modelId="{2F9F7C34-DBEE-46BF-A05D-5613351698A6}" type="presParOf" srcId="{C1FC5965-B719-4FD4-9563-E408232E4AAC}" destId="{CC5901E1-456C-40DF-A5F4-E92686CE5D31}" srcOrd="3" destOrd="0" presId="urn:microsoft.com/office/officeart/2018/5/layout/CenteredIconLabelDescriptionList"/>
    <dgm:cxn modelId="{F182178B-8AE5-4D24-93C8-5F1A0DD12727}" type="presParOf" srcId="{C1FC5965-B719-4FD4-9563-E408232E4AAC}" destId="{43FA250B-A0A7-4E2C-B467-28EDDDFDE865}" srcOrd="4" destOrd="0" presId="urn:microsoft.com/office/officeart/2018/5/layout/CenteredIconLabelDescriptionList"/>
    <dgm:cxn modelId="{CD9A7E70-6500-4430-82DE-287D913AE68C}" type="presParOf" srcId="{EB8014B9-D222-4E79-B123-01F7C3E5CDC6}" destId="{51B2ED26-5415-4868-9381-B13FC839F5E3}" srcOrd="1" destOrd="0" presId="urn:microsoft.com/office/officeart/2018/5/layout/CenteredIconLabelDescriptionList"/>
    <dgm:cxn modelId="{343C2330-9A65-4A61-ADF1-9398961F0E48}" type="presParOf" srcId="{EB8014B9-D222-4E79-B123-01F7C3E5CDC6}" destId="{3D0B8E95-C4DF-43D3-AB92-604C1E66EB3B}" srcOrd="2" destOrd="0" presId="urn:microsoft.com/office/officeart/2018/5/layout/CenteredIconLabelDescriptionList"/>
    <dgm:cxn modelId="{7F10C641-7C54-43BB-89D1-EAA3BFB61E31}" type="presParOf" srcId="{3D0B8E95-C4DF-43D3-AB92-604C1E66EB3B}" destId="{4281A2CD-4735-4626-A55D-49CBC21AA7FC}" srcOrd="0" destOrd="0" presId="urn:microsoft.com/office/officeart/2018/5/layout/CenteredIconLabelDescriptionList"/>
    <dgm:cxn modelId="{C348CEE9-93B2-4C9E-A8E8-7FEF7C222F45}" type="presParOf" srcId="{3D0B8E95-C4DF-43D3-AB92-604C1E66EB3B}" destId="{8F3A1232-4D35-47A4-BA31-A940178BDF79}" srcOrd="1" destOrd="0" presId="urn:microsoft.com/office/officeart/2018/5/layout/CenteredIconLabelDescriptionList"/>
    <dgm:cxn modelId="{AB69A0D7-3F91-4092-B879-CD1650EF3B95}" type="presParOf" srcId="{3D0B8E95-C4DF-43D3-AB92-604C1E66EB3B}" destId="{120B6A8A-0B99-4022-9AD0-23118B2D10C0}" srcOrd="2" destOrd="0" presId="urn:microsoft.com/office/officeart/2018/5/layout/CenteredIconLabelDescriptionList"/>
    <dgm:cxn modelId="{8E64CC0B-3770-4EA4-BB3F-13B6F1A7899A}" type="presParOf" srcId="{3D0B8E95-C4DF-43D3-AB92-604C1E66EB3B}" destId="{E0A7253D-3457-48BA-82AA-3DB20286EF8D}" srcOrd="3" destOrd="0" presId="urn:microsoft.com/office/officeart/2018/5/layout/CenteredIconLabelDescriptionList"/>
    <dgm:cxn modelId="{B34230CA-A242-4800-836B-0E76BC9C984D}" type="presParOf" srcId="{3D0B8E95-C4DF-43D3-AB92-604C1E66EB3B}" destId="{104E58CD-61BE-420D-BBA6-0C0F89C7635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0FF4B6-7C35-43E8-B026-64BB793DE224}"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221F8410-4DA6-4EAA-8795-21426A41A539}">
      <dgm:prSet/>
      <dgm:spPr/>
      <dgm:t>
        <a:bodyPr/>
        <a:lstStyle/>
        <a:p>
          <a:pPr>
            <a:defRPr cap="all"/>
          </a:pPr>
          <a:r>
            <a:rPr lang="en-US"/>
            <a:t>Thank you</a:t>
          </a:r>
        </a:p>
      </dgm:t>
    </dgm:pt>
    <dgm:pt modelId="{B5DFD5E2-B0C3-4FD2-B6FD-C73BC1E341D1}" type="parTrans" cxnId="{6BC8E7BB-330F-4AAC-820D-CC0D9E5A0942}">
      <dgm:prSet/>
      <dgm:spPr/>
      <dgm:t>
        <a:bodyPr/>
        <a:lstStyle/>
        <a:p>
          <a:endParaRPr lang="en-US"/>
        </a:p>
      </dgm:t>
    </dgm:pt>
    <dgm:pt modelId="{4633FAE5-108B-4B52-92D0-58E7C3D9B391}" type="sibTrans" cxnId="{6BC8E7BB-330F-4AAC-820D-CC0D9E5A0942}">
      <dgm:prSet/>
      <dgm:spPr/>
      <dgm:t>
        <a:bodyPr/>
        <a:lstStyle/>
        <a:p>
          <a:endParaRPr lang="en-US"/>
        </a:p>
      </dgm:t>
    </dgm:pt>
    <dgm:pt modelId="{8BE30FEF-7C0B-4FDB-BD47-065698ACA3F0}">
      <dgm:prSet/>
      <dgm:spPr/>
      <dgm:t>
        <a:bodyPr/>
        <a:lstStyle/>
        <a:p>
          <a:pPr>
            <a:defRPr cap="all"/>
          </a:pPr>
          <a:r>
            <a:rPr lang="en-US"/>
            <a:t>Question?</a:t>
          </a:r>
        </a:p>
      </dgm:t>
    </dgm:pt>
    <dgm:pt modelId="{5521504D-E4B7-4643-AD00-2569BF90269D}" type="parTrans" cxnId="{59E9FB97-6F4D-44FE-907C-C2126D8550A2}">
      <dgm:prSet/>
      <dgm:spPr/>
      <dgm:t>
        <a:bodyPr/>
        <a:lstStyle/>
        <a:p>
          <a:endParaRPr lang="en-US"/>
        </a:p>
      </dgm:t>
    </dgm:pt>
    <dgm:pt modelId="{9478080C-267E-4D5C-9A81-2D3670BD4BC4}" type="sibTrans" cxnId="{59E9FB97-6F4D-44FE-907C-C2126D8550A2}">
      <dgm:prSet/>
      <dgm:spPr/>
      <dgm:t>
        <a:bodyPr/>
        <a:lstStyle/>
        <a:p>
          <a:endParaRPr lang="en-US"/>
        </a:p>
      </dgm:t>
    </dgm:pt>
    <dgm:pt modelId="{6650DF03-357D-4EF7-8B27-48E0EA6DE010}" type="pres">
      <dgm:prSet presAssocID="{AF0FF4B6-7C35-43E8-B026-64BB793DE224}" presName="outerComposite" presStyleCnt="0">
        <dgm:presLayoutVars>
          <dgm:chMax val="5"/>
          <dgm:dir/>
          <dgm:resizeHandles val="exact"/>
        </dgm:presLayoutVars>
      </dgm:prSet>
      <dgm:spPr/>
    </dgm:pt>
    <dgm:pt modelId="{D35421C0-E508-47BB-8EBC-13F7EE72F425}" type="pres">
      <dgm:prSet presAssocID="{AF0FF4B6-7C35-43E8-B026-64BB793DE224}" presName="dummyMaxCanvas" presStyleCnt="0">
        <dgm:presLayoutVars/>
      </dgm:prSet>
      <dgm:spPr/>
    </dgm:pt>
    <dgm:pt modelId="{D4A2D633-5A90-4506-868E-99328CDC6390}" type="pres">
      <dgm:prSet presAssocID="{AF0FF4B6-7C35-43E8-B026-64BB793DE224}" presName="TwoNodes_1" presStyleLbl="node1" presStyleIdx="0" presStyleCnt="2">
        <dgm:presLayoutVars>
          <dgm:bulletEnabled val="1"/>
        </dgm:presLayoutVars>
      </dgm:prSet>
      <dgm:spPr/>
    </dgm:pt>
    <dgm:pt modelId="{6012D63A-5B1E-4BFA-9928-06B40911AA63}" type="pres">
      <dgm:prSet presAssocID="{AF0FF4B6-7C35-43E8-B026-64BB793DE224}" presName="TwoNodes_2" presStyleLbl="node1" presStyleIdx="1" presStyleCnt="2">
        <dgm:presLayoutVars>
          <dgm:bulletEnabled val="1"/>
        </dgm:presLayoutVars>
      </dgm:prSet>
      <dgm:spPr/>
    </dgm:pt>
    <dgm:pt modelId="{1B722565-E5DF-4CCF-A625-96DC5865D87F}" type="pres">
      <dgm:prSet presAssocID="{AF0FF4B6-7C35-43E8-B026-64BB793DE224}" presName="TwoConn_1-2" presStyleLbl="fgAccFollowNode1" presStyleIdx="0" presStyleCnt="1">
        <dgm:presLayoutVars>
          <dgm:bulletEnabled val="1"/>
        </dgm:presLayoutVars>
      </dgm:prSet>
      <dgm:spPr/>
    </dgm:pt>
    <dgm:pt modelId="{8225E57A-77B5-4B8D-AA43-4A226A190F8A}" type="pres">
      <dgm:prSet presAssocID="{AF0FF4B6-7C35-43E8-B026-64BB793DE224}" presName="TwoNodes_1_text" presStyleLbl="node1" presStyleIdx="1" presStyleCnt="2">
        <dgm:presLayoutVars>
          <dgm:bulletEnabled val="1"/>
        </dgm:presLayoutVars>
      </dgm:prSet>
      <dgm:spPr/>
    </dgm:pt>
    <dgm:pt modelId="{BC7D0029-F76A-4E06-AA7B-32AAD329FDBF}" type="pres">
      <dgm:prSet presAssocID="{AF0FF4B6-7C35-43E8-B026-64BB793DE224}" presName="TwoNodes_2_text" presStyleLbl="node1" presStyleIdx="1" presStyleCnt="2">
        <dgm:presLayoutVars>
          <dgm:bulletEnabled val="1"/>
        </dgm:presLayoutVars>
      </dgm:prSet>
      <dgm:spPr/>
    </dgm:pt>
  </dgm:ptLst>
  <dgm:cxnLst>
    <dgm:cxn modelId="{A3E09A13-1D22-4DAB-933C-827689EAF5CB}" type="presOf" srcId="{221F8410-4DA6-4EAA-8795-21426A41A539}" destId="{8225E57A-77B5-4B8D-AA43-4A226A190F8A}" srcOrd="1" destOrd="0" presId="urn:microsoft.com/office/officeart/2005/8/layout/vProcess5"/>
    <dgm:cxn modelId="{C7661A53-F228-4BF6-A094-3B2CD5DF34FD}" type="presOf" srcId="{4633FAE5-108B-4B52-92D0-58E7C3D9B391}" destId="{1B722565-E5DF-4CCF-A625-96DC5865D87F}" srcOrd="0" destOrd="0" presId="urn:microsoft.com/office/officeart/2005/8/layout/vProcess5"/>
    <dgm:cxn modelId="{6824C558-A695-40ED-8E25-1B428C2BBDA4}" type="presOf" srcId="{8BE30FEF-7C0B-4FDB-BD47-065698ACA3F0}" destId="{6012D63A-5B1E-4BFA-9928-06B40911AA63}" srcOrd="0" destOrd="0" presId="urn:microsoft.com/office/officeart/2005/8/layout/vProcess5"/>
    <dgm:cxn modelId="{59E9FB97-6F4D-44FE-907C-C2126D8550A2}" srcId="{AF0FF4B6-7C35-43E8-B026-64BB793DE224}" destId="{8BE30FEF-7C0B-4FDB-BD47-065698ACA3F0}" srcOrd="1" destOrd="0" parTransId="{5521504D-E4B7-4643-AD00-2569BF90269D}" sibTransId="{9478080C-267E-4D5C-9A81-2D3670BD4BC4}"/>
    <dgm:cxn modelId="{E27D15B8-6D9E-4DB4-AEE0-82DDD4484F3A}" type="presOf" srcId="{221F8410-4DA6-4EAA-8795-21426A41A539}" destId="{D4A2D633-5A90-4506-868E-99328CDC6390}" srcOrd="0" destOrd="0" presId="urn:microsoft.com/office/officeart/2005/8/layout/vProcess5"/>
    <dgm:cxn modelId="{83E3FBB9-EED9-4079-8E79-55BD5A7F9287}" type="presOf" srcId="{8BE30FEF-7C0B-4FDB-BD47-065698ACA3F0}" destId="{BC7D0029-F76A-4E06-AA7B-32AAD329FDBF}" srcOrd="1" destOrd="0" presId="urn:microsoft.com/office/officeart/2005/8/layout/vProcess5"/>
    <dgm:cxn modelId="{6BC8E7BB-330F-4AAC-820D-CC0D9E5A0942}" srcId="{AF0FF4B6-7C35-43E8-B026-64BB793DE224}" destId="{221F8410-4DA6-4EAA-8795-21426A41A539}" srcOrd="0" destOrd="0" parTransId="{B5DFD5E2-B0C3-4FD2-B6FD-C73BC1E341D1}" sibTransId="{4633FAE5-108B-4B52-92D0-58E7C3D9B391}"/>
    <dgm:cxn modelId="{3DE6DAD1-B8B2-47BF-AC51-1C5D180AE16E}" type="presOf" srcId="{AF0FF4B6-7C35-43E8-B026-64BB793DE224}" destId="{6650DF03-357D-4EF7-8B27-48E0EA6DE010}" srcOrd="0" destOrd="0" presId="urn:microsoft.com/office/officeart/2005/8/layout/vProcess5"/>
    <dgm:cxn modelId="{87AFFE43-15F8-4F8F-A5C3-8CE4F0B16619}" type="presParOf" srcId="{6650DF03-357D-4EF7-8B27-48E0EA6DE010}" destId="{D35421C0-E508-47BB-8EBC-13F7EE72F425}" srcOrd="0" destOrd="0" presId="urn:microsoft.com/office/officeart/2005/8/layout/vProcess5"/>
    <dgm:cxn modelId="{960D9865-223B-45BA-BB1C-F4C927A82AF0}" type="presParOf" srcId="{6650DF03-357D-4EF7-8B27-48E0EA6DE010}" destId="{D4A2D633-5A90-4506-868E-99328CDC6390}" srcOrd="1" destOrd="0" presId="urn:microsoft.com/office/officeart/2005/8/layout/vProcess5"/>
    <dgm:cxn modelId="{5E221E85-A4E5-4171-96F9-59C0CEA7614E}" type="presParOf" srcId="{6650DF03-357D-4EF7-8B27-48E0EA6DE010}" destId="{6012D63A-5B1E-4BFA-9928-06B40911AA63}" srcOrd="2" destOrd="0" presId="urn:microsoft.com/office/officeart/2005/8/layout/vProcess5"/>
    <dgm:cxn modelId="{F5BF83BB-DB47-40E4-BBF5-31E190000431}" type="presParOf" srcId="{6650DF03-357D-4EF7-8B27-48E0EA6DE010}" destId="{1B722565-E5DF-4CCF-A625-96DC5865D87F}" srcOrd="3" destOrd="0" presId="urn:microsoft.com/office/officeart/2005/8/layout/vProcess5"/>
    <dgm:cxn modelId="{4E236313-5EA2-48C5-A286-05BAE6B1EBC7}" type="presParOf" srcId="{6650DF03-357D-4EF7-8B27-48E0EA6DE010}" destId="{8225E57A-77B5-4B8D-AA43-4A226A190F8A}" srcOrd="4" destOrd="0" presId="urn:microsoft.com/office/officeart/2005/8/layout/vProcess5"/>
    <dgm:cxn modelId="{A88D0146-771F-4BD3-A2B5-EBE369C98E68}" type="presParOf" srcId="{6650DF03-357D-4EF7-8B27-48E0EA6DE010}" destId="{BC7D0029-F76A-4E06-AA7B-32AAD329FDBF}"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7207D-348A-4B79-96D0-4F0A5E616A88}">
      <dsp:nvSpPr>
        <dsp:cNvPr id="0" name=""/>
        <dsp:cNvSpPr/>
      </dsp:nvSpPr>
      <dsp:spPr>
        <a:xfrm>
          <a:off x="663956" y="1063469"/>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CF600E-E5EA-4043-BB68-D286099BE054}">
      <dsp:nvSpPr>
        <dsp:cNvPr id="0" name=""/>
        <dsp:cNvSpPr/>
      </dsp:nvSpPr>
      <dsp:spPr>
        <a:xfrm>
          <a:off x="168956" y="225780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Discovery research</a:t>
          </a:r>
        </a:p>
      </dsp:txBody>
      <dsp:txXfrm>
        <a:off x="168956" y="2257806"/>
        <a:ext cx="1800000" cy="720000"/>
      </dsp:txXfrm>
    </dsp:sp>
    <dsp:sp modelId="{5E04B7A8-3966-4FD8-B30E-CE7117CC6C9A}">
      <dsp:nvSpPr>
        <dsp:cNvPr id="0" name=""/>
        <dsp:cNvSpPr/>
      </dsp:nvSpPr>
      <dsp:spPr>
        <a:xfrm>
          <a:off x="2778956" y="1063469"/>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D067EA-1042-435F-9D25-A43DBEEFA30C}">
      <dsp:nvSpPr>
        <dsp:cNvPr id="0" name=""/>
        <dsp:cNvSpPr/>
      </dsp:nvSpPr>
      <dsp:spPr>
        <a:xfrm>
          <a:off x="2283956" y="225780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Non-clinical and translational sciences</a:t>
          </a:r>
        </a:p>
      </dsp:txBody>
      <dsp:txXfrm>
        <a:off x="2283956" y="2257806"/>
        <a:ext cx="1800000" cy="720000"/>
      </dsp:txXfrm>
    </dsp:sp>
    <dsp:sp modelId="{DD6FB9F6-DA1B-48F5-A5D0-F5B98ED67658}">
      <dsp:nvSpPr>
        <dsp:cNvPr id="0" name=""/>
        <dsp:cNvSpPr/>
      </dsp:nvSpPr>
      <dsp:spPr>
        <a:xfrm>
          <a:off x="4893956" y="1063469"/>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D05318D-E071-4B50-A43A-129BA789B558}">
      <dsp:nvSpPr>
        <dsp:cNvPr id="0" name=""/>
        <dsp:cNvSpPr/>
      </dsp:nvSpPr>
      <dsp:spPr>
        <a:xfrm>
          <a:off x="4398956" y="2257806"/>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Clinical testing (Phase 1, 2, and 3 clinical trials)</a:t>
          </a:r>
        </a:p>
      </dsp:txBody>
      <dsp:txXfrm>
        <a:off x="4398956" y="2257806"/>
        <a:ext cx="1800000" cy="720000"/>
      </dsp:txXfrm>
    </dsp:sp>
    <dsp:sp modelId="{F2F6F331-EDD4-4874-814E-9A82944FECCD}">
      <dsp:nvSpPr>
        <dsp:cNvPr id="0" name=""/>
        <dsp:cNvSpPr/>
      </dsp:nvSpPr>
      <dsp:spPr>
        <a:xfrm>
          <a:off x="663956" y="3427806"/>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6FCBC5-080A-4E66-881A-DB597E874E98}">
      <dsp:nvSpPr>
        <dsp:cNvPr id="0" name=""/>
        <dsp:cNvSpPr/>
      </dsp:nvSpPr>
      <dsp:spPr>
        <a:xfrm>
          <a:off x="168956" y="4622143"/>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Manufacturing and supply chain scale-up</a:t>
          </a:r>
        </a:p>
      </dsp:txBody>
      <dsp:txXfrm>
        <a:off x="168956" y="4622143"/>
        <a:ext cx="1800000" cy="720000"/>
      </dsp:txXfrm>
    </dsp:sp>
    <dsp:sp modelId="{ADCAA403-9367-4D7D-8ADA-1C4805A37933}">
      <dsp:nvSpPr>
        <dsp:cNvPr id="0" name=""/>
        <dsp:cNvSpPr/>
      </dsp:nvSpPr>
      <dsp:spPr>
        <a:xfrm>
          <a:off x="2778956" y="3427806"/>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67825A7-32C1-4D9B-8D5F-98AD028B0C92}">
      <dsp:nvSpPr>
        <dsp:cNvPr id="0" name=""/>
        <dsp:cNvSpPr/>
      </dsp:nvSpPr>
      <dsp:spPr>
        <a:xfrm>
          <a:off x="2283956" y="4622143"/>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Regulatory approval for market authorization</a:t>
          </a:r>
        </a:p>
      </dsp:txBody>
      <dsp:txXfrm>
        <a:off x="2283956" y="4622143"/>
        <a:ext cx="1800000" cy="720000"/>
      </dsp:txXfrm>
    </dsp:sp>
    <dsp:sp modelId="{904A115A-A544-4259-AB3C-7ABEA432D28A}">
      <dsp:nvSpPr>
        <dsp:cNvPr id="0" name=""/>
        <dsp:cNvSpPr/>
      </dsp:nvSpPr>
      <dsp:spPr>
        <a:xfrm>
          <a:off x="4893956" y="3427806"/>
          <a:ext cx="810000" cy="81000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F014C2D-7F1D-42DC-931D-963A8C044653}">
      <dsp:nvSpPr>
        <dsp:cNvPr id="0" name=""/>
        <dsp:cNvSpPr/>
      </dsp:nvSpPr>
      <dsp:spPr>
        <a:xfrm>
          <a:off x="4398956" y="4622143"/>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Post market product lifecycle management</a:t>
          </a:r>
        </a:p>
      </dsp:txBody>
      <dsp:txXfrm>
        <a:off x="4398956" y="4622143"/>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F68B7-B63F-4623-99D5-6BF70BC925A6}">
      <dsp:nvSpPr>
        <dsp:cNvPr id="0" name=""/>
        <dsp:cNvSpPr/>
      </dsp:nvSpPr>
      <dsp:spPr>
        <a:xfrm>
          <a:off x="2173131" y="0"/>
          <a:ext cx="1510523" cy="14940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A4C405-8499-4CDF-AC54-5C3F729A9931}">
      <dsp:nvSpPr>
        <dsp:cNvPr id="0" name=""/>
        <dsp:cNvSpPr/>
      </dsp:nvSpPr>
      <dsp:spPr>
        <a:xfrm>
          <a:off x="770502" y="1651001"/>
          <a:ext cx="4315781" cy="6403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defRPr b="1"/>
          </a:pPr>
          <a:r>
            <a:rPr lang="en-US" sz="2200" kern="1200"/>
            <a:t>From discovery to regulatory approval</a:t>
          </a:r>
        </a:p>
      </dsp:txBody>
      <dsp:txXfrm>
        <a:off x="770502" y="1651001"/>
        <a:ext cx="4315781" cy="640321"/>
      </dsp:txXfrm>
    </dsp:sp>
    <dsp:sp modelId="{43FA250B-A0A7-4E2C-B467-28EDDDFDE865}">
      <dsp:nvSpPr>
        <dsp:cNvPr id="0" name=""/>
        <dsp:cNvSpPr/>
      </dsp:nvSpPr>
      <dsp:spPr>
        <a:xfrm>
          <a:off x="770502" y="2364307"/>
          <a:ext cx="4315781" cy="13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dirty="0"/>
            <a:t>Average all drugs: 12-15 yrs</a:t>
          </a:r>
        </a:p>
        <a:p>
          <a:pPr marL="0" lvl="0" indent="0" algn="ctr" defTabSz="889000">
            <a:lnSpc>
              <a:spcPct val="90000"/>
            </a:lnSpc>
            <a:spcBef>
              <a:spcPct val="0"/>
            </a:spcBef>
            <a:spcAft>
              <a:spcPct val="35000"/>
            </a:spcAft>
            <a:buNone/>
          </a:pPr>
          <a:r>
            <a:rPr lang="en-US" sz="2000" kern="1200" dirty="0"/>
            <a:t>Average for oncology: 10-12 yrs</a:t>
          </a:r>
        </a:p>
        <a:p>
          <a:pPr marL="0" lvl="0" indent="0" algn="ctr" defTabSz="889000">
            <a:lnSpc>
              <a:spcPct val="90000"/>
            </a:lnSpc>
            <a:spcBef>
              <a:spcPct val="0"/>
            </a:spcBef>
            <a:spcAft>
              <a:spcPct val="35000"/>
            </a:spcAft>
            <a:buNone/>
          </a:pPr>
          <a:r>
            <a:rPr lang="en-US" sz="2000" kern="1200" dirty="0"/>
            <a:t>Average oncology drugs with accelerated approval: 6-8 yrs</a:t>
          </a:r>
        </a:p>
      </dsp:txBody>
      <dsp:txXfrm>
        <a:off x="770502" y="2364307"/>
        <a:ext cx="4315781" cy="1325097"/>
      </dsp:txXfrm>
    </dsp:sp>
    <dsp:sp modelId="{4281A2CD-4735-4626-A55D-49CBC21AA7FC}">
      <dsp:nvSpPr>
        <dsp:cNvPr id="0" name=""/>
        <dsp:cNvSpPr/>
      </dsp:nvSpPr>
      <dsp:spPr>
        <a:xfrm>
          <a:off x="7244174" y="0"/>
          <a:ext cx="1510523" cy="14940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0B6A8A-0B99-4022-9AD0-23118B2D10C0}">
      <dsp:nvSpPr>
        <dsp:cNvPr id="0" name=""/>
        <dsp:cNvSpPr/>
      </dsp:nvSpPr>
      <dsp:spPr>
        <a:xfrm>
          <a:off x="5841545" y="1651001"/>
          <a:ext cx="4315781" cy="6403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defRPr b="1"/>
          </a:pPr>
          <a:r>
            <a:rPr lang="en-US" sz="2200" kern="1200"/>
            <a:t>Cost of drug development</a:t>
          </a:r>
        </a:p>
      </dsp:txBody>
      <dsp:txXfrm>
        <a:off x="5841545" y="1651001"/>
        <a:ext cx="4315781" cy="640321"/>
      </dsp:txXfrm>
    </dsp:sp>
    <dsp:sp modelId="{104E58CD-61BE-420D-BBA6-0C0F89C7635F}">
      <dsp:nvSpPr>
        <dsp:cNvPr id="0" name=""/>
        <dsp:cNvSpPr/>
      </dsp:nvSpPr>
      <dsp:spPr>
        <a:xfrm>
          <a:off x="5841545" y="2364307"/>
          <a:ext cx="4315781" cy="13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dirty="0"/>
            <a:t>$0.5-$0.9 billion direct </a:t>
          </a:r>
        </a:p>
        <a:p>
          <a:pPr marL="0" lvl="0" indent="0" algn="ctr" defTabSz="889000">
            <a:lnSpc>
              <a:spcPct val="90000"/>
            </a:lnSpc>
            <a:spcBef>
              <a:spcPct val="0"/>
            </a:spcBef>
            <a:spcAft>
              <a:spcPct val="35000"/>
            </a:spcAft>
            <a:buNone/>
          </a:pPr>
          <a:r>
            <a:rPr lang="en-US" sz="2000" kern="1200" dirty="0"/>
            <a:t>$2-$2.8 billion include failed candidates</a:t>
          </a:r>
          <a:endParaRPr lang="en-US" sz="1700" kern="1200" dirty="0"/>
        </a:p>
      </dsp:txBody>
      <dsp:txXfrm>
        <a:off x="5841545" y="2364307"/>
        <a:ext cx="4315781" cy="13250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2D633-5A90-4506-868E-99328CDC6390}">
      <dsp:nvSpPr>
        <dsp:cNvPr id="0" name=""/>
        <dsp:cNvSpPr/>
      </dsp:nvSpPr>
      <dsp:spPr>
        <a:xfrm>
          <a:off x="0" y="0"/>
          <a:ext cx="5778758" cy="16673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defRPr cap="all"/>
          </a:pPr>
          <a:r>
            <a:rPr lang="en-US" sz="4800" kern="1200"/>
            <a:t>Thank you</a:t>
          </a:r>
        </a:p>
      </dsp:txBody>
      <dsp:txXfrm>
        <a:off x="48835" y="48835"/>
        <a:ext cx="4055424" cy="1569677"/>
      </dsp:txXfrm>
    </dsp:sp>
    <dsp:sp modelId="{6012D63A-5B1E-4BFA-9928-06B40911AA63}">
      <dsp:nvSpPr>
        <dsp:cNvPr id="0" name=""/>
        <dsp:cNvSpPr/>
      </dsp:nvSpPr>
      <dsp:spPr>
        <a:xfrm>
          <a:off x="1019780" y="2037869"/>
          <a:ext cx="5778758" cy="1667347"/>
        </a:xfrm>
        <a:prstGeom prst="roundRect">
          <a:avLst>
            <a:gd name="adj" fmla="val 10000"/>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defRPr cap="all"/>
          </a:pPr>
          <a:r>
            <a:rPr lang="en-US" sz="4800" kern="1200"/>
            <a:t>Question?</a:t>
          </a:r>
        </a:p>
      </dsp:txBody>
      <dsp:txXfrm>
        <a:off x="1068615" y="2086704"/>
        <a:ext cx="3577531" cy="1569677"/>
      </dsp:txXfrm>
    </dsp:sp>
    <dsp:sp modelId="{1B722565-E5DF-4CCF-A625-96DC5865D87F}">
      <dsp:nvSpPr>
        <dsp:cNvPr id="0" name=""/>
        <dsp:cNvSpPr/>
      </dsp:nvSpPr>
      <dsp:spPr>
        <a:xfrm>
          <a:off x="4694982" y="1310720"/>
          <a:ext cx="1083775" cy="1083775"/>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938831" y="1310720"/>
        <a:ext cx="596077" cy="815541"/>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2F26552-6BCA-4668-8660-71D8EC63027B}" type="datetimeFigureOut">
              <a:rPr lang="en-US" smtClean="0"/>
              <a:t>6/7/2025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8D94322-0FC3-40C3-BCE3-8C5EC8B4B87D}" type="slidenum">
              <a:rPr lang="en-US" smtClean="0"/>
              <a:t>‹#›</a:t>
            </a:fld>
            <a:endParaRPr lang="en-US"/>
          </a:p>
        </p:txBody>
      </p:sp>
    </p:spTree>
    <p:extLst>
      <p:ext uri="{BB962C8B-B14F-4D97-AF65-F5344CB8AC3E}">
        <p14:creationId xmlns:p14="http://schemas.microsoft.com/office/powerpoint/2010/main" val="2916152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D94322-0FC3-40C3-BCE3-8C5EC8B4B87D}" type="slidenum">
              <a:rPr lang="en-US" smtClean="0"/>
              <a:t>1</a:t>
            </a:fld>
            <a:endParaRPr lang="en-US"/>
          </a:p>
        </p:txBody>
      </p:sp>
    </p:spTree>
    <p:extLst>
      <p:ext uri="{BB962C8B-B14F-4D97-AF65-F5344CB8AC3E}">
        <p14:creationId xmlns:p14="http://schemas.microsoft.com/office/powerpoint/2010/main" val="2005624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Life Sciences employ nearly 50K people and contributed to $41B to WA economy. Pretty significant.</a:t>
            </a:r>
          </a:p>
        </p:txBody>
      </p:sp>
      <p:sp>
        <p:nvSpPr>
          <p:cNvPr id="4" name="Slide Number Placeholder 3"/>
          <p:cNvSpPr>
            <a:spLocks noGrp="1"/>
          </p:cNvSpPr>
          <p:nvPr>
            <p:ph type="sldNum" sz="quarter" idx="5"/>
          </p:nvPr>
        </p:nvSpPr>
        <p:spPr/>
        <p:txBody>
          <a:bodyPr/>
          <a:lstStyle/>
          <a:p>
            <a:fld id="{08D94322-0FC3-40C3-BCE3-8C5EC8B4B87D}" type="slidenum">
              <a:rPr lang="en-US" smtClean="0"/>
              <a:t>11</a:t>
            </a:fld>
            <a:endParaRPr lang="en-US"/>
          </a:p>
        </p:txBody>
      </p:sp>
    </p:spTree>
    <p:extLst>
      <p:ext uri="{BB962C8B-B14F-4D97-AF65-F5344CB8AC3E}">
        <p14:creationId xmlns:p14="http://schemas.microsoft.com/office/powerpoint/2010/main" val="1043175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biotechnology and drug development is a tough business. Most of the biotech start ups failed. Most of them ran out of funding before their idea turn into successful medicine.   The reason for the failure is that human body is complicated. We have yet able to reduce the complexity of human body into laboratory or animal models. Translation of lab result to clinical result is difficult.  Statistic shows only 10% of drug in development will receive market authorization by regulatory authority</a:t>
            </a:r>
          </a:p>
        </p:txBody>
      </p:sp>
      <p:sp>
        <p:nvSpPr>
          <p:cNvPr id="4" name="Slide Number Placeholder 3"/>
          <p:cNvSpPr>
            <a:spLocks noGrp="1"/>
          </p:cNvSpPr>
          <p:nvPr>
            <p:ph type="sldNum" sz="quarter" idx="5"/>
          </p:nvPr>
        </p:nvSpPr>
        <p:spPr/>
        <p:txBody>
          <a:bodyPr/>
          <a:lstStyle/>
          <a:p>
            <a:fld id="{08D94322-0FC3-40C3-BCE3-8C5EC8B4B87D}" type="slidenum">
              <a:rPr lang="en-US" smtClean="0"/>
              <a:t>12</a:t>
            </a:fld>
            <a:endParaRPr lang="en-US"/>
          </a:p>
        </p:txBody>
      </p:sp>
    </p:spTree>
    <p:extLst>
      <p:ext uri="{BB962C8B-B14F-4D97-AF65-F5344CB8AC3E}">
        <p14:creationId xmlns:p14="http://schemas.microsoft.com/office/powerpoint/2010/main" val="1413986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takes 12-15 years on average to go from basic research to drug approval. For oncology the time is slightly shorter due to unmet medical needs. FDA have faster pathways for conducting clinical trial and review submission.</a:t>
            </a:r>
          </a:p>
          <a:p>
            <a:r>
              <a:rPr lang="en-US" dirty="0"/>
              <a:t>It takes nearly a billion to bring a drug to the market from research. It’s 2 to 3 times that if you absorb the cost associated with drug candidates that failed in clinical trials</a:t>
            </a:r>
          </a:p>
        </p:txBody>
      </p:sp>
      <p:sp>
        <p:nvSpPr>
          <p:cNvPr id="4" name="Slide Number Placeholder 3"/>
          <p:cNvSpPr>
            <a:spLocks noGrp="1"/>
          </p:cNvSpPr>
          <p:nvPr>
            <p:ph type="sldNum" sz="quarter" idx="5"/>
          </p:nvPr>
        </p:nvSpPr>
        <p:spPr/>
        <p:txBody>
          <a:bodyPr/>
          <a:lstStyle/>
          <a:p>
            <a:fld id="{08D94322-0FC3-40C3-BCE3-8C5EC8B4B87D}" type="slidenum">
              <a:rPr lang="en-US" smtClean="0"/>
              <a:t>13</a:t>
            </a:fld>
            <a:endParaRPr lang="en-US"/>
          </a:p>
        </p:txBody>
      </p:sp>
    </p:spTree>
    <p:extLst>
      <p:ext uri="{BB962C8B-B14F-4D97-AF65-F5344CB8AC3E}">
        <p14:creationId xmlns:p14="http://schemas.microsoft.com/office/powerpoint/2010/main" val="2166944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Manufacturing of biologic drug is complicated, too, and required many different specialized </a:t>
            </a:r>
            <a:r>
              <a:rPr lang="en-US" dirty="0" err="1"/>
              <a:t>mfg</a:t>
            </a:r>
            <a:r>
              <a:rPr lang="en-US" dirty="0"/>
              <a:t> technology</a:t>
            </a:r>
          </a:p>
          <a:p>
            <a:pPr defTabSz="931774">
              <a:defRPr/>
            </a:pPr>
            <a:endParaRPr lang="en-US" dirty="0"/>
          </a:p>
        </p:txBody>
      </p:sp>
      <p:sp>
        <p:nvSpPr>
          <p:cNvPr id="4" name="Slide Number Placeholder 3"/>
          <p:cNvSpPr>
            <a:spLocks noGrp="1"/>
          </p:cNvSpPr>
          <p:nvPr>
            <p:ph type="sldNum" sz="quarter" idx="5"/>
          </p:nvPr>
        </p:nvSpPr>
        <p:spPr/>
        <p:txBody>
          <a:bodyPr/>
          <a:lstStyle/>
          <a:p>
            <a:fld id="{3576D1EA-198C-47AA-B867-8338DE969599}" type="slidenum">
              <a:rPr lang="en-US" smtClean="0"/>
              <a:t>14</a:t>
            </a:fld>
            <a:endParaRPr lang="en-US"/>
          </a:p>
        </p:txBody>
      </p:sp>
    </p:spTree>
    <p:extLst>
      <p:ext uri="{BB962C8B-B14F-4D97-AF65-F5344CB8AC3E}">
        <p14:creationId xmlns:p14="http://schemas.microsoft.com/office/powerpoint/2010/main" val="2074642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DBFCD-410A-9B02-35E0-504AF31B39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CE5D1F-962E-B2B3-9479-B9F2409C96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34028A-C98B-BB9A-C7CE-14E1ABAF83C5}"/>
              </a:ext>
            </a:extLst>
          </p:cNvPr>
          <p:cNvSpPr>
            <a:spLocks noGrp="1"/>
          </p:cNvSpPr>
          <p:nvPr>
            <p:ph type="body" idx="1"/>
          </p:nvPr>
        </p:nvSpPr>
        <p:spPr/>
        <p:txBody>
          <a:bodyPr/>
          <a:lstStyle/>
          <a:p>
            <a:r>
              <a:rPr lang="en-US" dirty="0"/>
              <a:t>Drug supply chain often spread all over the world. It take tremendous amount of diligence and effort to ensure the drug remains safe and </a:t>
            </a:r>
            <a:r>
              <a:rPr lang="en-US" dirty="0" err="1"/>
              <a:t>effacious</a:t>
            </a:r>
            <a:r>
              <a:rPr lang="en-US" dirty="0"/>
              <a:t> during its production, packaging, shipping, warehousing and distribution. And that you can get the drug to the patients whenever and wherever they are needed</a:t>
            </a:r>
          </a:p>
          <a:p>
            <a:endParaRPr lang="en-US" dirty="0"/>
          </a:p>
        </p:txBody>
      </p:sp>
      <p:sp>
        <p:nvSpPr>
          <p:cNvPr id="4" name="Footer Placeholder 3">
            <a:extLst>
              <a:ext uri="{FF2B5EF4-FFF2-40B4-BE49-F238E27FC236}">
                <a16:creationId xmlns:a16="http://schemas.microsoft.com/office/drawing/2014/main" id="{FA9DC07E-8A1A-BA18-786B-55CB5EC8FBA0}"/>
              </a:ext>
            </a:extLst>
          </p:cNvPr>
          <p:cNvSpPr>
            <a:spLocks noGrp="1"/>
          </p:cNvSpPr>
          <p:nvPr>
            <p:ph type="ftr" sz="quarter" idx="4"/>
          </p:nvPr>
        </p:nvSpPr>
        <p:spPr/>
        <p:txBody>
          <a:bodyPr/>
          <a:lstStyle/>
          <a:p>
            <a:r>
              <a:rPr lang="en-US"/>
              <a:t>CONFIDENTIAL - DO NOT DISTRIBUTE</a:t>
            </a:r>
          </a:p>
        </p:txBody>
      </p:sp>
      <p:sp>
        <p:nvSpPr>
          <p:cNvPr id="5" name="Slide Number Placeholder 4">
            <a:extLst>
              <a:ext uri="{FF2B5EF4-FFF2-40B4-BE49-F238E27FC236}">
                <a16:creationId xmlns:a16="http://schemas.microsoft.com/office/drawing/2014/main" id="{AFE6F5A5-CF8A-1E54-D1C3-C85C45988DB0}"/>
              </a:ext>
            </a:extLst>
          </p:cNvPr>
          <p:cNvSpPr>
            <a:spLocks noGrp="1"/>
          </p:cNvSpPr>
          <p:nvPr>
            <p:ph type="sldNum" sz="quarter" idx="5"/>
          </p:nvPr>
        </p:nvSpPr>
        <p:spPr/>
        <p:txBody>
          <a:bodyPr/>
          <a:lstStyle/>
          <a:p>
            <a:fld id="{F934C70F-431A-458B-A174-5894A9B1690D}" type="slidenum">
              <a:rPr lang="en-US" smtClean="0"/>
              <a:pPr/>
              <a:t>15</a:t>
            </a:fld>
            <a:endParaRPr lang="en-US"/>
          </a:p>
        </p:txBody>
      </p:sp>
    </p:spTree>
    <p:extLst>
      <p:ext uri="{BB962C8B-B14F-4D97-AF65-F5344CB8AC3E}">
        <p14:creationId xmlns:p14="http://schemas.microsoft.com/office/powerpoint/2010/main" val="380998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odds against a drug development biotech company is high. Why do people continue to create biotech companies? Why do I do what I do for the past almost 3 decades?  I do what I do because I want to make a difference in cancer patient’s lives.  I do what I do because of the graphic shown on this slide.  My team was responsible for the manufacturing process in making PADCEV.  This drug, when combined with Keytruda, will double the survival of metastatic bladder cancer patients.  Everyone here has someone close to them impacted by cancer.  It gives me great satisfactory and sense of accomplishment when I know that portion of drug development I touched will someone help cancer patient improve the quality and extend </a:t>
            </a:r>
            <a:r>
              <a:rPr lang="en-US"/>
              <a:t>their lives.</a:t>
            </a:r>
            <a:endParaRPr lang="en-US" dirty="0"/>
          </a:p>
        </p:txBody>
      </p:sp>
      <p:sp>
        <p:nvSpPr>
          <p:cNvPr id="4" name="Slide Number Placeholder 3"/>
          <p:cNvSpPr>
            <a:spLocks noGrp="1"/>
          </p:cNvSpPr>
          <p:nvPr>
            <p:ph type="sldNum" sz="quarter" idx="5"/>
          </p:nvPr>
        </p:nvSpPr>
        <p:spPr/>
        <p:txBody>
          <a:bodyPr/>
          <a:lstStyle/>
          <a:p>
            <a:fld id="{08D94322-0FC3-40C3-BCE3-8C5EC8B4B87D}" type="slidenum">
              <a:rPr lang="en-US" smtClean="0"/>
              <a:t>16</a:t>
            </a:fld>
            <a:endParaRPr lang="en-US"/>
          </a:p>
        </p:txBody>
      </p:sp>
    </p:spTree>
    <p:extLst>
      <p:ext uri="{BB962C8B-B14F-4D97-AF65-F5344CB8AC3E}">
        <p14:creationId xmlns:p14="http://schemas.microsoft.com/office/powerpoint/2010/main" val="367882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8D94322-0FC3-40C3-BCE3-8C5EC8B4B87D}" type="slidenum">
              <a:rPr lang="en-US" smtClean="0"/>
              <a:t>17</a:t>
            </a:fld>
            <a:endParaRPr lang="en-US"/>
          </a:p>
        </p:txBody>
      </p:sp>
    </p:spTree>
    <p:extLst>
      <p:ext uri="{BB962C8B-B14F-4D97-AF65-F5344CB8AC3E}">
        <p14:creationId xmlns:p14="http://schemas.microsoft.com/office/powerpoint/2010/main" val="2803241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an introduction on drug development in the context of recent innovations from biotechnology</a:t>
            </a:r>
          </a:p>
          <a:p>
            <a:r>
              <a:rPr lang="en-US" dirty="0"/>
              <a:t>Biotechnology is the use of molecular and biological systems for industrial and other purposes, such as medicines.</a:t>
            </a:r>
          </a:p>
          <a:p>
            <a:r>
              <a:rPr lang="en-US" dirty="0"/>
              <a:t>Will give 4 examples of drugs derived from biotechnologies for cancer and other disease therapies</a:t>
            </a:r>
          </a:p>
        </p:txBody>
      </p:sp>
      <p:sp>
        <p:nvSpPr>
          <p:cNvPr id="4" name="Slide Number Placeholder 3"/>
          <p:cNvSpPr>
            <a:spLocks noGrp="1"/>
          </p:cNvSpPr>
          <p:nvPr>
            <p:ph type="sldNum" sz="quarter" idx="5"/>
          </p:nvPr>
        </p:nvSpPr>
        <p:spPr/>
        <p:txBody>
          <a:bodyPr/>
          <a:lstStyle/>
          <a:p>
            <a:fld id="{08D94322-0FC3-40C3-BCE3-8C5EC8B4B87D}" type="slidenum">
              <a:rPr lang="en-US" smtClean="0"/>
              <a:t>2</a:t>
            </a:fld>
            <a:endParaRPr lang="en-US"/>
          </a:p>
        </p:txBody>
      </p:sp>
    </p:spTree>
    <p:extLst>
      <p:ext uri="{BB962C8B-B14F-4D97-AF65-F5344CB8AC3E}">
        <p14:creationId xmlns:p14="http://schemas.microsoft.com/office/powerpoint/2010/main" val="83346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Monoclonal antibody and its variants</a:t>
            </a:r>
          </a:p>
          <a:p>
            <a:r>
              <a:rPr lang="en-US" dirty="0"/>
              <a:t>Antibodies are proteins that naturally occur in our body that bind specifically to a target receptor and signal to the body to take action. In our body we use that signal to fight infection, for example. In biotechnology, we use that principle to engineer antibodies and its variant fusion protein (in this case monoclonal antibody that binds specifically just one target) to treat disease.  There are two examples of therapy developed based on this technology.</a:t>
            </a:r>
          </a:p>
        </p:txBody>
      </p:sp>
      <p:sp>
        <p:nvSpPr>
          <p:cNvPr id="4" name="Slide Number Placeholder 3"/>
          <p:cNvSpPr>
            <a:spLocks noGrp="1"/>
          </p:cNvSpPr>
          <p:nvPr>
            <p:ph type="sldNum" sz="quarter" idx="5"/>
          </p:nvPr>
        </p:nvSpPr>
        <p:spPr/>
        <p:txBody>
          <a:bodyPr/>
          <a:lstStyle/>
          <a:p>
            <a:fld id="{08D94322-0FC3-40C3-BCE3-8C5EC8B4B87D}" type="slidenum">
              <a:rPr lang="en-US" smtClean="0"/>
              <a:t>3</a:t>
            </a:fld>
            <a:endParaRPr lang="en-US"/>
          </a:p>
        </p:txBody>
      </p:sp>
    </p:spTree>
    <p:extLst>
      <p:ext uri="{BB962C8B-B14F-4D97-AF65-F5344CB8AC3E}">
        <p14:creationId xmlns:p14="http://schemas.microsoft.com/office/powerpoint/2010/main" val="1493055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the antibody concept a little bit further, you can imagine engineering an antibody to bind specifically to two targets. Antibody shapes like a Y. One can engineer each arm of the Y to target an unique receptor. We call this type of molecules </a:t>
            </a:r>
            <a:r>
              <a:rPr lang="en-US" dirty="0" err="1"/>
              <a:t>Bispecifics</a:t>
            </a:r>
            <a:r>
              <a:rPr lang="en-US" dirty="0"/>
              <a:t>.  In recent year this type of molecules have demonstrated significant efficacy in cancer treatment, especially in immunotherapy.</a:t>
            </a:r>
          </a:p>
          <a:p>
            <a:r>
              <a:rPr lang="en-US" dirty="0"/>
              <a:t>In this example I am showing, the bispecific is engineered to bind to two distinct domains of HER2 receptor. HER2 is a genetic mutation found in a multiple tumor types (breast, lung, CRC).  </a:t>
            </a:r>
            <a:r>
              <a:rPr lang="en-US" dirty="0" err="1"/>
              <a:t>Zanidatamab</a:t>
            </a:r>
            <a:r>
              <a:rPr lang="en-US" dirty="0"/>
              <a:t>, or brand name </a:t>
            </a:r>
            <a:r>
              <a:rPr lang="en-US" dirty="0" err="1"/>
              <a:t>Ziihera</a:t>
            </a:r>
            <a:r>
              <a:rPr lang="en-US" dirty="0"/>
              <a:t>, because of its binding to two HER2 domains on tumor cells that express HER2, enhances its signaling and the subsequent cell destruction.</a:t>
            </a:r>
          </a:p>
        </p:txBody>
      </p:sp>
      <p:sp>
        <p:nvSpPr>
          <p:cNvPr id="4" name="Slide Number Placeholder 3"/>
          <p:cNvSpPr>
            <a:spLocks noGrp="1"/>
          </p:cNvSpPr>
          <p:nvPr>
            <p:ph type="sldNum" sz="quarter" idx="5"/>
          </p:nvPr>
        </p:nvSpPr>
        <p:spPr/>
        <p:txBody>
          <a:bodyPr/>
          <a:lstStyle/>
          <a:p>
            <a:fld id="{08D94322-0FC3-40C3-BCE3-8C5EC8B4B87D}" type="slidenum">
              <a:rPr lang="en-US" smtClean="0"/>
              <a:t>4</a:t>
            </a:fld>
            <a:endParaRPr lang="en-US"/>
          </a:p>
        </p:txBody>
      </p:sp>
    </p:spTree>
    <p:extLst>
      <p:ext uri="{BB962C8B-B14F-4D97-AF65-F5344CB8AC3E}">
        <p14:creationId xmlns:p14="http://schemas.microsoft.com/office/powerpoint/2010/main" val="2311062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example is a type of drug called, Antibody drug conjugate or ADC. Tell the MOA</a:t>
            </a:r>
          </a:p>
          <a:p>
            <a:r>
              <a:rPr lang="en-US" dirty="0"/>
              <a:t>ADC is very dear to my heart as I have spent the past 22 years developing and manufacturing this type of medicine. I contributed to the three drugs shown on the slide: </a:t>
            </a:r>
            <a:r>
              <a:rPr lang="en-US" dirty="0" err="1"/>
              <a:t>Adcetris</a:t>
            </a:r>
            <a:r>
              <a:rPr lang="en-US" dirty="0"/>
              <a:t>, </a:t>
            </a:r>
            <a:r>
              <a:rPr lang="en-US" dirty="0" err="1"/>
              <a:t>Padcev</a:t>
            </a:r>
            <a:r>
              <a:rPr lang="en-US" dirty="0"/>
              <a:t> and </a:t>
            </a:r>
            <a:r>
              <a:rPr lang="en-US" dirty="0" err="1"/>
              <a:t>Tivdak</a:t>
            </a:r>
            <a:endParaRPr lang="en-US" dirty="0"/>
          </a:p>
        </p:txBody>
      </p:sp>
      <p:sp>
        <p:nvSpPr>
          <p:cNvPr id="4" name="Slide Number Placeholder 3"/>
          <p:cNvSpPr>
            <a:spLocks noGrp="1"/>
          </p:cNvSpPr>
          <p:nvPr>
            <p:ph type="sldNum" sz="quarter" idx="5"/>
          </p:nvPr>
        </p:nvSpPr>
        <p:spPr/>
        <p:txBody>
          <a:bodyPr/>
          <a:lstStyle/>
          <a:p>
            <a:fld id="{08D94322-0FC3-40C3-BCE3-8C5EC8B4B87D}" type="slidenum">
              <a:rPr lang="en-US" smtClean="0"/>
              <a:t>5</a:t>
            </a:fld>
            <a:endParaRPr lang="en-US"/>
          </a:p>
        </p:txBody>
      </p:sp>
    </p:spTree>
    <p:extLst>
      <p:ext uri="{BB962C8B-B14F-4D97-AF65-F5344CB8AC3E}">
        <p14:creationId xmlns:p14="http://schemas.microsoft.com/office/powerpoint/2010/main" val="414869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Breyanzi</a:t>
            </a:r>
            <a:r>
              <a:rPr lang="en-US" dirty="0"/>
              <a:t> is a immune cell therapy and is a personalized medicine, meaning each dose is created specifically for the patient. Immunotherapy, as the name implies, uses each person’s immune system to find and destroy tumor cells, just like how it works when we have a viral infection.  But what happen if the immune cells don’t recognize the tumor?  Explain CAR-T</a:t>
            </a:r>
          </a:p>
        </p:txBody>
      </p:sp>
      <p:sp>
        <p:nvSpPr>
          <p:cNvPr id="4" name="Slide Number Placeholder 3"/>
          <p:cNvSpPr>
            <a:spLocks noGrp="1"/>
          </p:cNvSpPr>
          <p:nvPr>
            <p:ph type="sldNum" sz="quarter" idx="5"/>
          </p:nvPr>
        </p:nvSpPr>
        <p:spPr/>
        <p:txBody>
          <a:bodyPr/>
          <a:lstStyle/>
          <a:p>
            <a:fld id="{08D94322-0FC3-40C3-BCE3-8C5EC8B4B87D}" type="slidenum">
              <a:rPr lang="en-US" smtClean="0"/>
              <a:t>6</a:t>
            </a:fld>
            <a:endParaRPr lang="en-US"/>
          </a:p>
        </p:txBody>
      </p:sp>
    </p:spTree>
    <p:extLst>
      <p:ext uri="{BB962C8B-B14F-4D97-AF65-F5344CB8AC3E}">
        <p14:creationId xmlns:p14="http://schemas.microsoft.com/office/powerpoint/2010/main" val="3285802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Thru the examples I gave in the last few slides I have listed the names of the medicines. What do you think they have in common other than they are all derived from biotechnology?</a:t>
            </a:r>
          </a:p>
          <a:p>
            <a:endParaRPr lang="en-US" dirty="0"/>
          </a:p>
        </p:txBody>
      </p:sp>
      <p:sp>
        <p:nvSpPr>
          <p:cNvPr id="4" name="Slide Number Placeholder 3"/>
          <p:cNvSpPr>
            <a:spLocks noGrp="1"/>
          </p:cNvSpPr>
          <p:nvPr>
            <p:ph type="sldNum" sz="quarter" idx="5"/>
          </p:nvPr>
        </p:nvSpPr>
        <p:spPr/>
        <p:txBody>
          <a:bodyPr/>
          <a:lstStyle/>
          <a:p>
            <a:fld id="{08D94322-0FC3-40C3-BCE3-8C5EC8B4B87D}" type="slidenum">
              <a:rPr lang="en-US" smtClean="0"/>
              <a:t>8</a:t>
            </a:fld>
            <a:endParaRPr lang="en-US"/>
          </a:p>
        </p:txBody>
      </p:sp>
    </p:spTree>
    <p:extLst>
      <p:ext uri="{BB962C8B-B14F-4D97-AF65-F5344CB8AC3E}">
        <p14:creationId xmlns:p14="http://schemas.microsoft.com/office/powerpoint/2010/main" val="1438076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all invented locally in the Seattle area in the last decade or so!  They are important medicine for cancer patients. In many cases these therapies are the last line of defense for fighting cancer.  Often times these patients have only months to live and these drugs help extend their lives.</a:t>
            </a:r>
          </a:p>
          <a:p>
            <a:r>
              <a:rPr lang="en-US" dirty="0"/>
              <a:t>These medicines also generated more than 12 billion worldwide and are significant financial drivers for biotech companies to continue to invest in R&amp;D for the next generation medicine.  Biotechnology is definitely thriving in this region.  We have great world renown cancer academic research </a:t>
            </a:r>
            <a:r>
              <a:rPr lang="en-US" dirty="0" err="1"/>
              <a:t>instutitions</a:t>
            </a:r>
            <a:r>
              <a:rPr lang="en-US" dirty="0"/>
              <a:t> such as </a:t>
            </a:r>
            <a:r>
              <a:rPr lang="en-US" dirty="0" err="1"/>
              <a:t>fred</a:t>
            </a:r>
            <a:r>
              <a:rPr lang="en-US" dirty="0"/>
              <a:t> hutch cancer research and UW that provide the foundation to attract talent and companies</a:t>
            </a:r>
          </a:p>
        </p:txBody>
      </p:sp>
      <p:sp>
        <p:nvSpPr>
          <p:cNvPr id="4" name="Slide Number Placeholder 3"/>
          <p:cNvSpPr>
            <a:spLocks noGrp="1"/>
          </p:cNvSpPr>
          <p:nvPr>
            <p:ph type="sldNum" sz="quarter" idx="5"/>
          </p:nvPr>
        </p:nvSpPr>
        <p:spPr/>
        <p:txBody>
          <a:bodyPr/>
          <a:lstStyle/>
          <a:p>
            <a:fld id="{08D94322-0FC3-40C3-BCE3-8C5EC8B4B87D}" type="slidenum">
              <a:rPr lang="en-US" smtClean="0"/>
              <a:t>9</a:t>
            </a:fld>
            <a:endParaRPr lang="en-US"/>
          </a:p>
        </p:txBody>
      </p:sp>
    </p:spTree>
    <p:extLst>
      <p:ext uri="{BB962C8B-B14F-4D97-AF65-F5344CB8AC3E}">
        <p14:creationId xmlns:p14="http://schemas.microsoft.com/office/powerpoint/2010/main" val="1982970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a recent report by Life Science Washington, Washington state is in the top 10 cluster for life sciences in the US. </a:t>
            </a:r>
          </a:p>
          <a:p>
            <a:r>
              <a:rPr lang="en-US" dirty="0"/>
              <a:t>In addition, as an industry we have the highest % women with STEM degree in employment, in comparison with other prominent Washington industry such as aerospace and tech</a:t>
            </a:r>
          </a:p>
        </p:txBody>
      </p:sp>
      <p:sp>
        <p:nvSpPr>
          <p:cNvPr id="4" name="Slide Number Placeholder 3"/>
          <p:cNvSpPr>
            <a:spLocks noGrp="1"/>
          </p:cNvSpPr>
          <p:nvPr>
            <p:ph type="sldNum" sz="quarter" idx="5"/>
          </p:nvPr>
        </p:nvSpPr>
        <p:spPr/>
        <p:txBody>
          <a:bodyPr/>
          <a:lstStyle/>
          <a:p>
            <a:fld id="{08D94322-0FC3-40C3-BCE3-8C5EC8B4B87D}" type="slidenum">
              <a:rPr lang="en-US" smtClean="0"/>
              <a:t>10</a:t>
            </a:fld>
            <a:endParaRPr lang="en-US"/>
          </a:p>
        </p:txBody>
      </p:sp>
    </p:spTree>
    <p:extLst>
      <p:ext uri="{BB962C8B-B14F-4D97-AF65-F5344CB8AC3E}">
        <p14:creationId xmlns:p14="http://schemas.microsoft.com/office/powerpoint/2010/main" val="902336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D5AD3-B937-FE91-EA47-8BF2C03DE9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E9D5B4-DBCB-36B8-6D34-95E1F39C14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DF81CD-40F7-D78B-0D05-90EF3964E232}"/>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16BE10CB-2DC5-D2E6-8F46-D02EF928B2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6F0AC1-C1B7-7BEF-94F9-EC727AA20E91}"/>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896453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4F711-93C9-7B5D-5435-0324B8E792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CDA1B8-9177-1D90-CFC8-8808EFA676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4D352F-2772-5C35-C86A-679F1E0256BD}"/>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AE23B037-D61F-3ADB-2DD3-C218122470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8E210-B236-6023-6F82-B151CAA9EDDE}"/>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513609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30CEAB-DEF6-1846-8C9B-E561AA6D924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958241-E0BF-71C7-82D1-3D484F6753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070836-2DCE-37D4-138F-22294E18BE22}"/>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47545771-81AD-434C-A8A5-C646CA10B8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50C1A4-2198-E589-8443-78CE9D2754B2}"/>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822502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UE: 1-column bullets">
    <p:spTree>
      <p:nvGrpSpPr>
        <p:cNvPr id="1" name=""/>
        <p:cNvGrpSpPr/>
        <p:nvPr/>
      </p:nvGrpSpPr>
      <p:grpSpPr>
        <a:xfrm>
          <a:off x="0" y="0"/>
          <a:ext cx="0" cy="0"/>
          <a:chOff x="0" y="0"/>
          <a:chExt cx="0" cy="0"/>
        </a:xfrm>
      </p:grpSpPr>
      <p:grpSp>
        <p:nvGrpSpPr>
          <p:cNvPr id="3" name="Group 2"/>
          <p:cNvGrpSpPr/>
          <p:nvPr/>
        </p:nvGrpSpPr>
        <p:grpSpPr>
          <a:xfrm>
            <a:off x="0" y="1"/>
            <a:ext cx="12192000" cy="1064155"/>
            <a:chOff x="0" y="0"/>
            <a:chExt cx="9144000" cy="798116"/>
          </a:xfrm>
          <a:solidFill>
            <a:schemeClr val="accent3"/>
          </a:solidFill>
        </p:grpSpPr>
        <p:sp>
          <p:nvSpPr>
            <p:cNvPr id="8" name="Rectangle 7"/>
            <p:cNvSpPr/>
            <p:nvPr/>
          </p:nvSpPr>
          <p:spPr>
            <a:xfrm>
              <a:off x="0" y="0"/>
              <a:ext cx="9144000" cy="6776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Freeform 8"/>
            <p:cNvSpPr/>
            <p:nvPr/>
          </p:nvSpPr>
          <p:spPr>
            <a:xfrm>
              <a:off x="4392613" y="602148"/>
              <a:ext cx="350934" cy="195968"/>
            </a:xfrm>
            <a:custGeom>
              <a:avLst/>
              <a:gdLst>
                <a:gd name="connsiteX0" fmla="*/ 0 w 390530"/>
                <a:gd name="connsiteY0" fmla="*/ 33337 h 166687"/>
                <a:gd name="connsiteX1" fmla="*/ 171450 w 390530"/>
                <a:gd name="connsiteY1" fmla="*/ 166687 h 166687"/>
                <a:gd name="connsiteX2" fmla="*/ 357187 w 390530"/>
                <a:gd name="connsiteY2" fmla="*/ 0 h 166687"/>
                <a:gd name="connsiteX3" fmla="*/ 390525 w 390530"/>
                <a:gd name="connsiteY3" fmla="*/ 33337 h 166687"/>
                <a:gd name="connsiteX4" fmla="*/ 0 w 390530"/>
                <a:gd name="connsiteY4" fmla="*/ 33337 h 166687"/>
                <a:gd name="connsiteX0" fmla="*/ 0 w 342905"/>
                <a:gd name="connsiteY0" fmla="*/ 0 h 174625"/>
                <a:gd name="connsiteX1" fmla="*/ 123825 w 342905"/>
                <a:gd name="connsiteY1" fmla="*/ 174625 h 174625"/>
                <a:gd name="connsiteX2" fmla="*/ 309562 w 342905"/>
                <a:gd name="connsiteY2" fmla="*/ 7938 h 174625"/>
                <a:gd name="connsiteX3" fmla="*/ 342900 w 342905"/>
                <a:gd name="connsiteY3" fmla="*/ 41275 h 174625"/>
                <a:gd name="connsiteX4" fmla="*/ 0 w 342905"/>
                <a:gd name="connsiteY4" fmla="*/ 0 h 174625"/>
                <a:gd name="connsiteX0" fmla="*/ 0 w 374655"/>
                <a:gd name="connsiteY0" fmla="*/ 49212 h 166687"/>
                <a:gd name="connsiteX1" fmla="*/ 155575 w 374655"/>
                <a:gd name="connsiteY1" fmla="*/ 166687 h 166687"/>
                <a:gd name="connsiteX2" fmla="*/ 341312 w 374655"/>
                <a:gd name="connsiteY2" fmla="*/ 0 h 166687"/>
                <a:gd name="connsiteX3" fmla="*/ 374650 w 374655"/>
                <a:gd name="connsiteY3" fmla="*/ 33337 h 166687"/>
                <a:gd name="connsiteX4" fmla="*/ 0 w 374655"/>
                <a:gd name="connsiteY4" fmla="*/ 49212 h 166687"/>
                <a:gd name="connsiteX0" fmla="*/ 0 w 374655"/>
                <a:gd name="connsiteY0" fmla="*/ 49212 h 131762"/>
                <a:gd name="connsiteX1" fmla="*/ 155575 w 374655"/>
                <a:gd name="connsiteY1" fmla="*/ 131762 h 131762"/>
                <a:gd name="connsiteX2" fmla="*/ 341312 w 374655"/>
                <a:gd name="connsiteY2" fmla="*/ 0 h 131762"/>
                <a:gd name="connsiteX3" fmla="*/ 374650 w 374655"/>
                <a:gd name="connsiteY3" fmla="*/ 33337 h 131762"/>
                <a:gd name="connsiteX4" fmla="*/ 0 w 374655"/>
                <a:gd name="connsiteY4" fmla="*/ 49212 h 131762"/>
                <a:gd name="connsiteX0" fmla="*/ 0 w 387355"/>
                <a:gd name="connsiteY0" fmla="*/ 0 h 133350"/>
                <a:gd name="connsiteX1" fmla="*/ 168275 w 387355"/>
                <a:gd name="connsiteY1" fmla="*/ 133350 h 133350"/>
                <a:gd name="connsiteX2" fmla="*/ 354012 w 387355"/>
                <a:gd name="connsiteY2" fmla="*/ 1588 h 133350"/>
                <a:gd name="connsiteX3" fmla="*/ 387350 w 387355"/>
                <a:gd name="connsiteY3" fmla="*/ 34925 h 133350"/>
                <a:gd name="connsiteX4" fmla="*/ 0 w 387355"/>
                <a:gd name="connsiteY4" fmla="*/ 0 h 133350"/>
                <a:gd name="connsiteX0" fmla="*/ 0 w 387355"/>
                <a:gd name="connsiteY0" fmla="*/ 0 h 88900"/>
                <a:gd name="connsiteX1" fmla="*/ 190500 w 387355"/>
                <a:gd name="connsiteY1" fmla="*/ 88900 h 88900"/>
                <a:gd name="connsiteX2" fmla="*/ 354012 w 387355"/>
                <a:gd name="connsiteY2" fmla="*/ 1588 h 88900"/>
                <a:gd name="connsiteX3" fmla="*/ 387350 w 387355"/>
                <a:gd name="connsiteY3" fmla="*/ 34925 h 88900"/>
                <a:gd name="connsiteX4" fmla="*/ 0 w 387355"/>
                <a:gd name="connsiteY4" fmla="*/ 0 h 88900"/>
                <a:gd name="connsiteX0" fmla="*/ 0 w 387355"/>
                <a:gd name="connsiteY0" fmla="*/ 0 h 133350"/>
                <a:gd name="connsiteX1" fmla="*/ 180975 w 387355"/>
                <a:gd name="connsiteY1" fmla="*/ 133350 h 133350"/>
                <a:gd name="connsiteX2" fmla="*/ 354012 w 387355"/>
                <a:gd name="connsiteY2" fmla="*/ 1588 h 133350"/>
                <a:gd name="connsiteX3" fmla="*/ 387350 w 387355"/>
                <a:gd name="connsiteY3" fmla="*/ 34925 h 133350"/>
                <a:gd name="connsiteX4" fmla="*/ 0 w 387355"/>
                <a:gd name="connsiteY4" fmla="*/ 0 h 133350"/>
                <a:gd name="connsiteX0" fmla="*/ 0 w 363483"/>
                <a:gd name="connsiteY0" fmla="*/ 16467 h 149817"/>
                <a:gd name="connsiteX1" fmla="*/ 180975 w 363483"/>
                <a:gd name="connsiteY1" fmla="*/ 149817 h 149817"/>
                <a:gd name="connsiteX2" fmla="*/ 354012 w 363483"/>
                <a:gd name="connsiteY2" fmla="*/ 18055 h 149817"/>
                <a:gd name="connsiteX3" fmla="*/ 317500 w 363483"/>
                <a:gd name="connsiteY3" fmla="*/ 3767 h 149817"/>
                <a:gd name="connsiteX4" fmla="*/ 0 w 363483"/>
                <a:gd name="connsiteY4" fmla="*/ 16467 h 149817"/>
                <a:gd name="connsiteX0" fmla="*/ 0 w 331687"/>
                <a:gd name="connsiteY0" fmla="*/ 17033 h 150383"/>
                <a:gd name="connsiteX1" fmla="*/ 180975 w 331687"/>
                <a:gd name="connsiteY1" fmla="*/ 150383 h 150383"/>
                <a:gd name="connsiteX2" fmla="*/ 315912 w 331687"/>
                <a:gd name="connsiteY2" fmla="*/ 9096 h 150383"/>
                <a:gd name="connsiteX3" fmla="*/ 317500 w 331687"/>
                <a:gd name="connsiteY3" fmla="*/ 4333 h 150383"/>
                <a:gd name="connsiteX4" fmla="*/ 0 w 331687"/>
                <a:gd name="connsiteY4" fmla="*/ 17033 h 150383"/>
                <a:gd name="connsiteX0" fmla="*/ 0 w 324025"/>
                <a:gd name="connsiteY0" fmla="*/ 59708 h 193058"/>
                <a:gd name="connsiteX1" fmla="*/ 180975 w 324025"/>
                <a:gd name="connsiteY1" fmla="*/ 193058 h 193058"/>
                <a:gd name="connsiteX2" fmla="*/ 315912 w 324025"/>
                <a:gd name="connsiteY2" fmla="*/ 51771 h 193058"/>
                <a:gd name="connsiteX3" fmla="*/ 263525 w 324025"/>
                <a:gd name="connsiteY3" fmla="*/ 2558 h 193058"/>
                <a:gd name="connsiteX4" fmla="*/ 0 w 324025"/>
                <a:gd name="connsiteY4" fmla="*/ 59708 h 193058"/>
                <a:gd name="connsiteX0" fmla="*/ 0 w 350934"/>
                <a:gd name="connsiteY0" fmla="*/ 59443 h 192793"/>
                <a:gd name="connsiteX1" fmla="*/ 180975 w 350934"/>
                <a:gd name="connsiteY1" fmla="*/ 192793 h 192793"/>
                <a:gd name="connsiteX2" fmla="*/ 344487 w 350934"/>
                <a:gd name="connsiteY2" fmla="*/ 64206 h 192793"/>
                <a:gd name="connsiteX3" fmla="*/ 263525 w 350934"/>
                <a:gd name="connsiteY3" fmla="*/ 2293 h 192793"/>
                <a:gd name="connsiteX4" fmla="*/ 0 w 350934"/>
                <a:gd name="connsiteY4" fmla="*/ 59443 h 192793"/>
                <a:gd name="connsiteX0" fmla="*/ 0 w 350934"/>
                <a:gd name="connsiteY0" fmla="*/ 59443 h 154693"/>
                <a:gd name="connsiteX1" fmla="*/ 171450 w 350934"/>
                <a:gd name="connsiteY1" fmla="*/ 154693 h 154693"/>
                <a:gd name="connsiteX2" fmla="*/ 344487 w 350934"/>
                <a:gd name="connsiteY2" fmla="*/ 64206 h 154693"/>
                <a:gd name="connsiteX3" fmla="*/ 263525 w 350934"/>
                <a:gd name="connsiteY3" fmla="*/ 2293 h 154693"/>
                <a:gd name="connsiteX4" fmla="*/ 0 w 350934"/>
                <a:gd name="connsiteY4" fmla="*/ 59443 h 154693"/>
                <a:gd name="connsiteX0" fmla="*/ 0 w 350934"/>
                <a:gd name="connsiteY0" fmla="*/ 59443 h 189618"/>
                <a:gd name="connsiteX1" fmla="*/ 180975 w 350934"/>
                <a:gd name="connsiteY1" fmla="*/ 189618 h 189618"/>
                <a:gd name="connsiteX2" fmla="*/ 344487 w 350934"/>
                <a:gd name="connsiteY2" fmla="*/ 64206 h 189618"/>
                <a:gd name="connsiteX3" fmla="*/ 263525 w 350934"/>
                <a:gd name="connsiteY3" fmla="*/ 2293 h 189618"/>
                <a:gd name="connsiteX4" fmla="*/ 0 w 350934"/>
                <a:gd name="connsiteY4" fmla="*/ 59443 h 189618"/>
                <a:gd name="connsiteX0" fmla="*/ 0 w 350934"/>
                <a:gd name="connsiteY0" fmla="*/ 59443 h 154693"/>
                <a:gd name="connsiteX1" fmla="*/ 190500 w 350934"/>
                <a:gd name="connsiteY1" fmla="*/ 154693 h 154693"/>
                <a:gd name="connsiteX2" fmla="*/ 344487 w 350934"/>
                <a:gd name="connsiteY2" fmla="*/ 64206 h 154693"/>
                <a:gd name="connsiteX3" fmla="*/ 263525 w 350934"/>
                <a:gd name="connsiteY3" fmla="*/ 2293 h 154693"/>
                <a:gd name="connsiteX4" fmla="*/ 0 w 350934"/>
                <a:gd name="connsiteY4" fmla="*/ 59443 h 154693"/>
                <a:gd name="connsiteX0" fmla="*/ 0 w 350934"/>
                <a:gd name="connsiteY0" fmla="*/ 59443 h 195968"/>
                <a:gd name="connsiteX1" fmla="*/ 177800 w 350934"/>
                <a:gd name="connsiteY1" fmla="*/ 195968 h 195968"/>
                <a:gd name="connsiteX2" fmla="*/ 344487 w 350934"/>
                <a:gd name="connsiteY2" fmla="*/ 64206 h 195968"/>
                <a:gd name="connsiteX3" fmla="*/ 263525 w 350934"/>
                <a:gd name="connsiteY3" fmla="*/ 2293 h 195968"/>
                <a:gd name="connsiteX4" fmla="*/ 0 w 350934"/>
                <a:gd name="connsiteY4" fmla="*/ 59443 h 19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934" h="195968">
                  <a:moveTo>
                    <a:pt x="0" y="59443"/>
                  </a:moveTo>
                  <a:lnTo>
                    <a:pt x="177800" y="195968"/>
                  </a:lnTo>
                  <a:lnTo>
                    <a:pt x="344487" y="64206"/>
                  </a:lnTo>
                  <a:cubicBezTo>
                    <a:pt x="379030" y="93814"/>
                    <a:pt x="263525" y="-17105"/>
                    <a:pt x="263525" y="2293"/>
                  </a:cubicBezTo>
                  <a:lnTo>
                    <a:pt x="0" y="5944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 name="Text Placeholder 3"/>
          <p:cNvSpPr>
            <a:spLocks noGrp="1"/>
          </p:cNvSpPr>
          <p:nvPr>
            <p:ph type="body" sz="quarter" idx="18" hasCustomPrompt="1"/>
          </p:nvPr>
        </p:nvSpPr>
        <p:spPr>
          <a:xfrm>
            <a:off x="923077" y="1154087"/>
            <a:ext cx="10328561" cy="4739065"/>
          </a:xfrm>
          <a:prstGeom prst="rect">
            <a:avLst/>
          </a:prstGeom>
        </p:spPr>
        <p:txBody>
          <a:bodyPr lIns="0" tIns="0" rIns="0" bIns="0"/>
          <a:lstStyle>
            <a:lvl1pPr marL="304784" marR="0" indent="-304784" algn="l" defTabSz="1219140" rtl="0" eaLnBrk="1" fontAlgn="auto" latinLnBrk="0" hangingPunct="1">
              <a:lnSpc>
                <a:spcPct val="90000"/>
              </a:lnSpc>
              <a:spcBef>
                <a:spcPts val="1333"/>
              </a:spcBef>
              <a:spcAft>
                <a:spcPts val="0"/>
              </a:spcAft>
              <a:buClr>
                <a:schemeClr val="accent3"/>
              </a:buClr>
              <a:buSzPct val="140000"/>
              <a:buFont typeface="Arial"/>
              <a:buChar char="•"/>
              <a:tabLst/>
              <a:defRPr baseline="0"/>
            </a:lvl1pPr>
            <a:lvl2pPr marL="914354" marR="0" indent="-304784" algn="l" defTabSz="1219140" rtl="0" eaLnBrk="1" fontAlgn="auto" latinLnBrk="0" hangingPunct="1">
              <a:lnSpc>
                <a:spcPct val="90000"/>
              </a:lnSpc>
              <a:spcBef>
                <a:spcPts val="667"/>
              </a:spcBef>
              <a:spcAft>
                <a:spcPts val="0"/>
              </a:spcAft>
              <a:buClr>
                <a:schemeClr val="accent3"/>
              </a:buClr>
              <a:buSzTx/>
              <a:buFont typeface="Courier New" charset="0"/>
              <a:buChar char="o"/>
              <a:tabLst/>
              <a:defRPr baseline="0"/>
            </a:lvl2pPr>
            <a:lvl3pPr marL="1523925" marR="0" indent="-304784" algn="l" defTabSz="1219140" rtl="0" eaLnBrk="1" fontAlgn="auto" latinLnBrk="0" hangingPunct="1">
              <a:lnSpc>
                <a:spcPct val="90000"/>
              </a:lnSpc>
              <a:spcBef>
                <a:spcPts val="667"/>
              </a:spcBef>
              <a:spcAft>
                <a:spcPts val="0"/>
              </a:spcAft>
              <a:buClr>
                <a:schemeClr val="accent3"/>
              </a:buClr>
              <a:buSzTx/>
              <a:buFont typeface="Arial"/>
              <a:buChar char="•"/>
              <a:tabLst/>
              <a:defRPr baseline="0"/>
            </a:lvl3pPr>
            <a:lvl4pPr marL="2133493" marR="0" indent="-304784" algn="l" defTabSz="1219140" rtl="0" eaLnBrk="1" fontAlgn="auto" latinLnBrk="0" hangingPunct="1">
              <a:lnSpc>
                <a:spcPct val="90000"/>
              </a:lnSpc>
              <a:spcBef>
                <a:spcPts val="667"/>
              </a:spcBef>
              <a:spcAft>
                <a:spcPts val="0"/>
              </a:spcAft>
              <a:buClr>
                <a:schemeClr val="accent3"/>
              </a:buClr>
              <a:buSzPct val="60000"/>
              <a:buFont typeface="Courier New" charset="0"/>
              <a:buChar char="o"/>
              <a:tabLst/>
              <a:defRPr baseline="0"/>
            </a:lvl4pPr>
            <a:lvl5pPr marL="2743062" marR="0" indent="-304784" algn="l" defTabSz="1219140" rtl="0" eaLnBrk="1" fontAlgn="auto" latinLnBrk="0" hangingPunct="1">
              <a:lnSpc>
                <a:spcPct val="90000"/>
              </a:lnSpc>
              <a:spcBef>
                <a:spcPts val="667"/>
              </a:spcBef>
              <a:spcAft>
                <a:spcPts val="0"/>
              </a:spcAft>
              <a:buClr>
                <a:schemeClr val="accent3"/>
              </a:buClr>
              <a:buSzTx/>
              <a:buFont typeface="Arial"/>
              <a:buChar char="•"/>
              <a:tabLst/>
              <a:defRPr baseline="0"/>
            </a:lvl5pPr>
          </a:lstStyle>
          <a:p>
            <a:pPr lvl="0"/>
            <a:r>
              <a:rPr lang="en-US"/>
              <a:t>Click to edit Master text styles</a:t>
            </a:r>
          </a:p>
          <a:p>
            <a:pPr lvl="1"/>
            <a:r>
              <a:rPr lang="en-US"/>
              <a:t>Second level</a:t>
            </a:r>
          </a:p>
          <a:p>
            <a:pPr lvl="2"/>
            <a:r>
              <a:rPr lang="en-US"/>
              <a:t>Third level</a:t>
            </a:r>
          </a:p>
        </p:txBody>
      </p:sp>
      <p:sp>
        <p:nvSpPr>
          <p:cNvPr id="5" name="Title 9"/>
          <p:cNvSpPr>
            <a:spLocks noGrp="1"/>
          </p:cNvSpPr>
          <p:nvPr>
            <p:ph type="title" hasCustomPrompt="1"/>
          </p:nvPr>
        </p:nvSpPr>
        <p:spPr>
          <a:xfrm>
            <a:off x="923077" y="185507"/>
            <a:ext cx="10319529" cy="509597"/>
          </a:xfrm>
          <a:prstGeom prst="rect">
            <a:avLst/>
          </a:prstGeom>
        </p:spPr>
        <p:txBody>
          <a:bodyPr lIns="0">
            <a:noAutofit/>
          </a:bodyPr>
          <a:lstStyle>
            <a:lvl1pPr>
              <a:defRPr sz="2667" baseline="0"/>
            </a:lvl1pPr>
          </a:lstStyle>
          <a:p>
            <a:r>
              <a:rPr lang="en-US"/>
              <a:t>Click to Add Title – Use Title Case, No More than Two Lines</a:t>
            </a:r>
          </a:p>
        </p:txBody>
      </p:sp>
    </p:spTree>
    <p:extLst>
      <p:ext uri="{BB962C8B-B14F-4D97-AF65-F5344CB8AC3E}">
        <p14:creationId xmlns:p14="http://schemas.microsoft.com/office/powerpoint/2010/main" val="1836319874"/>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74207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53703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8809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77963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6/7/2025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46460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6/7/2025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562317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6686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4AEDB-2E4A-45A7-B445-4902273CC4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7365BE-CC91-8859-52FF-2411CD98B6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5581F4-62CE-1CC5-9B1E-194ABB4B3BEF}"/>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764069A7-B0C3-9AB4-44BC-04E290891B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644E3B-E292-C9E2-C48A-A705770FA186}"/>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56468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73516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78236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768131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529548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BLUE: 1-column bullets">
    <p:spTree>
      <p:nvGrpSpPr>
        <p:cNvPr id="1" name=""/>
        <p:cNvGrpSpPr/>
        <p:nvPr/>
      </p:nvGrpSpPr>
      <p:grpSpPr>
        <a:xfrm>
          <a:off x="0" y="0"/>
          <a:ext cx="0" cy="0"/>
          <a:chOff x="0" y="0"/>
          <a:chExt cx="0" cy="0"/>
        </a:xfrm>
      </p:grpSpPr>
      <p:grpSp>
        <p:nvGrpSpPr>
          <p:cNvPr id="3" name="Group 2"/>
          <p:cNvGrpSpPr/>
          <p:nvPr/>
        </p:nvGrpSpPr>
        <p:grpSpPr>
          <a:xfrm>
            <a:off x="0" y="1"/>
            <a:ext cx="12192000" cy="1064155"/>
            <a:chOff x="0" y="0"/>
            <a:chExt cx="9144000" cy="798116"/>
          </a:xfrm>
          <a:solidFill>
            <a:schemeClr val="accent3"/>
          </a:solidFill>
        </p:grpSpPr>
        <p:sp>
          <p:nvSpPr>
            <p:cNvPr id="8" name="Rectangle 7"/>
            <p:cNvSpPr/>
            <p:nvPr/>
          </p:nvSpPr>
          <p:spPr>
            <a:xfrm>
              <a:off x="0" y="0"/>
              <a:ext cx="9144000" cy="6776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Freeform 8"/>
            <p:cNvSpPr/>
            <p:nvPr/>
          </p:nvSpPr>
          <p:spPr>
            <a:xfrm>
              <a:off x="4392613" y="602148"/>
              <a:ext cx="350934" cy="195968"/>
            </a:xfrm>
            <a:custGeom>
              <a:avLst/>
              <a:gdLst>
                <a:gd name="connsiteX0" fmla="*/ 0 w 390530"/>
                <a:gd name="connsiteY0" fmla="*/ 33337 h 166687"/>
                <a:gd name="connsiteX1" fmla="*/ 171450 w 390530"/>
                <a:gd name="connsiteY1" fmla="*/ 166687 h 166687"/>
                <a:gd name="connsiteX2" fmla="*/ 357187 w 390530"/>
                <a:gd name="connsiteY2" fmla="*/ 0 h 166687"/>
                <a:gd name="connsiteX3" fmla="*/ 390525 w 390530"/>
                <a:gd name="connsiteY3" fmla="*/ 33337 h 166687"/>
                <a:gd name="connsiteX4" fmla="*/ 0 w 390530"/>
                <a:gd name="connsiteY4" fmla="*/ 33337 h 166687"/>
                <a:gd name="connsiteX0" fmla="*/ 0 w 342905"/>
                <a:gd name="connsiteY0" fmla="*/ 0 h 174625"/>
                <a:gd name="connsiteX1" fmla="*/ 123825 w 342905"/>
                <a:gd name="connsiteY1" fmla="*/ 174625 h 174625"/>
                <a:gd name="connsiteX2" fmla="*/ 309562 w 342905"/>
                <a:gd name="connsiteY2" fmla="*/ 7938 h 174625"/>
                <a:gd name="connsiteX3" fmla="*/ 342900 w 342905"/>
                <a:gd name="connsiteY3" fmla="*/ 41275 h 174625"/>
                <a:gd name="connsiteX4" fmla="*/ 0 w 342905"/>
                <a:gd name="connsiteY4" fmla="*/ 0 h 174625"/>
                <a:gd name="connsiteX0" fmla="*/ 0 w 374655"/>
                <a:gd name="connsiteY0" fmla="*/ 49212 h 166687"/>
                <a:gd name="connsiteX1" fmla="*/ 155575 w 374655"/>
                <a:gd name="connsiteY1" fmla="*/ 166687 h 166687"/>
                <a:gd name="connsiteX2" fmla="*/ 341312 w 374655"/>
                <a:gd name="connsiteY2" fmla="*/ 0 h 166687"/>
                <a:gd name="connsiteX3" fmla="*/ 374650 w 374655"/>
                <a:gd name="connsiteY3" fmla="*/ 33337 h 166687"/>
                <a:gd name="connsiteX4" fmla="*/ 0 w 374655"/>
                <a:gd name="connsiteY4" fmla="*/ 49212 h 166687"/>
                <a:gd name="connsiteX0" fmla="*/ 0 w 374655"/>
                <a:gd name="connsiteY0" fmla="*/ 49212 h 131762"/>
                <a:gd name="connsiteX1" fmla="*/ 155575 w 374655"/>
                <a:gd name="connsiteY1" fmla="*/ 131762 h 131762"/>
                <a:gd name="connsiteX2" fmla="*/ 341312 w 374655"/>
                <a:gd name="connsiteY2" fmla="*/ 0 h 131762"/>
                <a:gd name="connsiteX3" fmla="*/ 374650 w 374655"/>
                <a:gd name="connsiteY3" fmla="*/ 33337 h 131762"/>
                <a:gd name="connsiteX4" fmla="*/ 0 w 374655"/>
                <a:gd name="connsiteY4" fmla="*/ 49212 h 131762"/>
                <a:gd name="connsiteX0" fmla="*/ 0 w 387355"/>
                <a:gd name="connsiteY0" fmla="*/ 0 h 133350"/>
                <a:gd name="connsiteX1" fmla="*/ 168275 w 387355"/>
                <a:gd name="connsiteY1" fmla="*/ 133350 h 133350"/>
                <a:gd name="connsiteX2" fmla="*/ 354012 w 387355"/>
                <a:gd name="connsiteY2" fmla="*/ 1588 h 133350"/>
                <a:gd name="connsiteX3" fmla="*/ 387350 w 387355"/>
                <a:gd name="connsiteY3" fmla="*/ 34925 h 133350"/>
                <a:gd name="connsiteX4" fmla="*/ 0 w 387355"/>
                <a:gd name="connsiteY4" fmla="*/ 0 h 133350"/>
                <a:gd name="connsiteX0" fmla="*/ 0 w 387355"/>
                <a:gd name="connsiteY0" fmla="*/ 0 h 88900"/>
                <a:gd name="connsiteX1" fmla="*/ 190500 w 387355"/>
                <a:gd name="connsiteY1" fmla="*/ 88900 h 88900"/>
                <a:gd name="connsiteX2" fmla="*/ 354012 w 387355"/>
                <a:gd name="connsiteY2" fmla="*/ 1588 h 88900"/>
                <a:gd name="connsiteX3" fmla="*/ 387350 w 387355"/>
                <a:gd name="connsiteY3" fmla="*/ 34925 h 88900"/>
                <a:gd name="connsiteX4" fmla="*/ 0 w 387355"/>
                <a:gd name="connsiteY4" fmla="*/ 0 h 88900"/>
                <a:gd name="connsiteX0" fmla="*/ 0 w 387355"/>
                <a:gd name="connsiteY0" fmla="*/ 0 h 133350"/>
                <a:gd name="connsiteX1" fmla="*/ 180975 w 387355"/>
                <a:gd name="connsiteY1" fmla="*/ 133350 h 133350"/>
                <a:gd name="connsiteX2" fmla="*/ 354012 w 387355"/>
                <a:gd name="connsiteY2" fmla="*/ 1588 h 133350"/>
                <a:gd name="connsiteX3" fmla="*/ 387350 w 387355"/>
                <a:gd name="connsiteY3" fmla="*/ 34925 h 133350"/>
                <a:gd name="connsiteX4" fmla="*/ 0 w 387355"/>
                <a:gd name="connsiteY4" fmla="*/ 0 h 133350"/>
                <a:gd name="connsiteX0" fmla="*/ 0 w 363483"/>
                <a:gd name="connsiteY0" fmla="*/ 16467 h 149817"/>
                <a:gd name="connsiteX1" fmla="*/ 180975 w 363483"/>
                <a:gd name="connsiteY1" fmla="*/ 149817 h 149817"/>
                <a:gd name="connsiteX2" fmla="*/ 354012 w 363483"/>
                <a:gd name="connsiteY2" fmla="*/ 18055 h 149817"/>
                <a:gd name="connsiteX3" fmla="*/ 317500 w 363483"/>
                <a:gd name="connsiteY3" fmla="*/ 3767 h 149817"/>
                <a:gd name="connsiteX4" fmla="*/ 0 w 363483"/>
                <a:gd name="connsiteY4" fmla="*/ 16467 h 149817"/>
                <a:gd name="connsiteX0" fmla="*/ 0 w 331687"/>
                <a:gd name="connsiteY0" fmla="*/ 17033 h 150383"/>
                <a:gd name="connsiteX1" fmla="*/ 180975 w 331687"/>
                <a:gd name="connsiteY1" fmla="*/ 150383 h 150383"/>
                <a:gd name="connsiteX2" fmla="*/ 315912 w 331687"/>
                <a:gd name="connsiteY2" fmla="*/ 9096 h 150383"/>
                <a:gd name="connsiteX3" fmla="*/ 317500 w 331687"/>
                <a:gd name="connsiteY3" fmla="*/ 4333 h 150383"/>
                <a:gd name="connsiteX4" fmla="*/ 0 w 331687"/>
                <a:gd name="connsiteY4" fmla="*/ 17033 h 150383"/>
                <a:gd name="connsiteX0" fmla="*/ 0 w 324025"/>
                <a:gd name="connsiteY0" fmla="*/ 59708 h 193058"/>
                <a:gd name="connsiteX1" fmla="*/ 180975 w 324025"/>
                <a:gd name="connsiteY1" fmla="*/ 193058 h 193058"/>
                <a:gd name="connsiteX2" fmla="*/ 315912 w 324025"/>
                <a:gd name="connsiteY2" fmla="*/ 51771 h 193058"/>
                <a:gd name="connsiteX3" fmla="*/ 263525 w 324025"/>
                <a:gd name="connsiteY3" fmla="*/ 2558 h 193058"/>
                <a:gd name="connsiteX4" fmla="*/ 0 w 324025"/>
                <a:gd name="connsiteY4" fmla="*/ 59708 h 193058"/>
                <a:gd name="connsiteX0" fmla="*/ 0 w 350934"/>
                <a:gd name="connsiteY0" fmla="*/ 59443 h 192793"/>
                <a:gd name="connsiteX1" fmla="*/ 180975 w 350934"/>
                <a:gd name="connsiteY1" fmla="*/ 192793 h 192793"/>
                <a:gd name="connsiteX2" fmla="*/ 344487 w 350934"/>
                <a:gd name="connsiteY2" fmla="*/ 64206 h 192793"/>
                <a:gd name="connsiteX3" fmla="*/ 263525 w 350934"/>
                <a:gd name="connsiteY3" fmla="*/ 2293 h 192793"/>
                <a:gd name="connsiteX4" fmla="*/ 0 w 350934"/>
                <a:gd name="connsiteY4" fmla="*/ 59443 h 192793"/>
                <a:gd name="connsiteX0" fmla="*/ 0 w 350934"/>
                <a:gd name="connsiteY0" fmla="*/ 59443 h 154693"/>
                <a:gd name="connsiteX1" fmla="*/ 171450 w 350934"/>
                <a:gd name="connsiteY1" fmla="*/ 154693 h 154693"/>
                <a:gd name="connsiteX2" fmla="*/ 344487 w 350934"/>
                <a:gd name="connsiteY2" fmla="*/ 64206 h 154693"/>
                <a:gd name="connsiteX3" fmla="*/ 263525 w 350934"/>
                <a:gd name="connsiteY3" fmla="*/ 2293 h 154693"/>
                <a:gd name="connsiteX4" fmla="*/ 0 w 350934"/>
                <a:gd name="connsiteY4" fmla="*/ 59443 h 154693"/>
                <a:gd name="connsiteX0" fmla="*/ 0 w 350934"/>
                <a:gd name="connsiteY0" fmla="*/ 59443 h 189618"/>
                <a:gd name="connsiteX1" fmla="*/ 180975 w 350934"/>
                <a:gd name="connsiteY1" fmla="*/ 189618 h 189618"/>
                <a:gd name="connsiteX2" fmla="*/ 344487 w 350934"/>
                <a:gd name="connsiteY2" fmla="*/ 64206 h 189618"/>
                <a:gd name="connsiteX3" fmla="*/ 263525 w 350934"/>
                <a:gd name="connsiteY3" fmla="*/ 2293 h 189618"/>
                <a:gd name="connsiteX4" fmla="*/ 0 w 350934"/>
                <a:gd name="connsiteY4" fmla="*/ 59443 h 189618"/>
                <a:gd name="connsiteX0" fmla="*/ 0 w 350934"/>
                <a:gd name="connsiteY0" fmla="*/ 59443 h 154693"/>
                <a:gd name="connsiteX1" fmla="*/ 190500 w 350934"/>
                <a:gd name="connsiteY1" fmla="*/ 154693 h 154693"/>
                <a:gd name="connsiteX2" fmla="*/ 344487 w 350934"/>
                <a:gd name="connsiteY2" fmla="*/ 64206 h 154693"/>
                <a:gd name="connsiteX3" fmla="*/ 263525 w 350934"/>
                <a:gd name="connsiteY3" fmla="*/ 2293 h 154693"/>
                <a:gd name="connsiteX4" fmla="*/ 0 w 350934"/>
                <a:gd name="connsiteY4" fmla="*/ 59443 h 154693"/>
                <a:gd name="connsiteX0" fmla="*/ 0 w 350934"/>
                <a:gd name="connsiteY0" fmla="*/ 59443 h 195968"/>
                <a:gd name="connsiteX1" fmla="*/ 177800 w 350934"/>
                <a:gd name="connsiteY1" fmla="*/ 195968 h 195968"/>
                <a:gd name="connsiteX2" fmla="*/ 344487 w 350934"/>
                <a:gd name="connsiteY2" fmla="*/ 64206 h 195968"/>
                <a:gd name="connsiteX3" fmla="*/ 263525 w 350934"/>
                <a:gd name="connsiteY3" fmla="*/ 2293 h 195968"/>
                <a:gd name="connsiteX4" fmla="*/ 0 w 350934"/>
                <a:gd name="connsiteY4" fmla="*/ 59443 h 195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934" h="195968">
                  <a:moveTo>
                    <a:pt x="0" y="59443"/>
                  </a:moveTo>
                  <a:lnTo>
                    <a:pt x="177800" y="195968"/>
                  </a:lnTo>
                  <a:lnTo>
                    <a:pt x="344487" y="64206"/>
                  </a:lnTo>
                  <a:cubicBezTo>
                    <a:pt x="379030" y="93814"/>
                    <a:pt x="263525" y="-17105"/>
                    <a:pt x="263525" y="2293"/>
                  </a:cubicBezTo>
                  <a:lnTo>
                    <a:pt x="0" y="5944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 name="Text Placeholder 3"/>
          <p:cNvSpPr>
            <a:spLocks noGrp="1"/>
          </p:cNvSpPr>
          <p:nvPr>
            <p:ph type="body" sz="quarter" idx="18" hasCustomPrompt="1"/>
          </p:nvPr>
        </p:nvSpPr>
        <p:spPr>
          <a:xfrm>
            <a:off x="923077" y="1154087"/>
            <a:ext cx="10328561" cy="4739065"/>
          </a:xfrm>
          <a:prstGeom prst="rect">
            <a:avLst/>
          </a:prstGeom>
        </p:spPr>
        <p:txBody>
          <a:bodyPr lIns="0" tIns="0" rIns="0" bIns="0"/>
          <a:lstStyle>
            <a:lvl1pPr marL="304784" marR="0" indent="-304784" algn="l" defTabSz="1219140" rtl="0" eaLnBrk="1" fontAlgn="auto" latinLnBrk="0" hangingPunct="1">
              <a:lnSpc>
                <a:spcPct val="90000"/>
              </a:lnSpc>
              <a:spcBef>
                <a:spcPts val="1333"/>
              </a:spcBef>
              <a:spcAft>
                <a:spcPts val="0"/>
              </a:spcAft>
              <a:buClr>
                <a:schemeClr val="accent3"/>
              </a:buClr>
              <a:buSzPct val="140000"/>
              <a:buFont typeface="Arial"/>
              <a:buChar char="•"/>
              <a:tabLst/>
              <a:defRPr baseline="0"/>
            </a:lvl1pPr>
            <a:lvl2pPr marL="914354" marR="0" indent="-304784" algn="l" defTabSz="1219140" rtl="0" eaLnBrk="1" fontAlgn="auto" latinLnBrk="0" hangingPunct="1">
              <a:lnSpc>
                <a:spcPct val="90000"/>
              </a:lnSpc>
              <a:spcBef>
                <a:spcPts val="667"/>
              </a:spcBef>
              <a:spcAft>
                <a:spcPts val="0"/>
              </a:spcAft>
              <a:buClr>
                <a:schemeClr val="accent3"/>
              </a:buClr>
              <a:buSzTx/>
              <a:buFont typeface="Courier New" charset="0"/>
              <a:buChar char="o"/>
              <a:tabLst/>
              <a:defRPr baseline="0"/>
            </a:lvl2pPr>
            <a:lvl3pPr marL="1523925" marR="0" indent="-304784" algn="l" defTabSz="1219140" rtl="0" eaLnBrk="1" fontAlgn="auto" latinLnBrk="0" hangingPunct="1">
              <a:lnSpc>
                <a:spcPct val="90000"/>
              </a:lnSpc>
              <a:spcBef>
                <a:spcPts val="667"/>
              </a:spcBef>
              <a:spcAft>
                <a:spcPts val="0"/>
              </a:spcAft>
              <a:buClr>
                <a:schemeClr val="accent3"/>
              </a:buClr>
              <a:buSzTx/>
              <a:buFont typeface="Arial"/>
              <a:buChar char="•"/>
              <a:tabLst/>
              <a:defRPr baseline="0"/>
            </a:lvl3pPr>
            <a:lvl4pPr marL="2133493" marR="0" indent="-304784" algn="l" defTabSz="1219140" rtl="0" eaLnBrk="1" fontAlgn="auto" latinLnBrk="0" hangingPunct="1">
              <a:lnSpc>
                <a:spcPct val="90000"/>
              </a:lnSpc>
              <a:spcBef>
                <a:spcPts val="667"/>
              </a:spcBef>
              <a:spcAft>
                <a:spcPts val="0"/>
              </a:spcAft>
              <a:buClr>
                <a:schemeClr val="accent3"/>
              </a:buClr>
              <a:buSzPct val="60000"/>
              <a:buFont typeface="Courier New" charset="0"/>
              <a:buChar char="o"/>
              <a:tabLst/>
              <a:defRPr baseline="0"/>
            </a:lvl4pPr>
            <a:lvl5pPr marL="2743062" marR="0" indent="-304784" algn="l" defTabSz="1219140" rtl="0" eaLnBrk="1" fontAlgn="auto" latinLnBrk="0" hangingPunct="1">
              <a:lnSpc>
                <a:spcPct val="90000"/>
              </a:lnSpc>
              <a:spcBef>
                <a:spcPts val="667"/>
              </a:spcBef>
              <a:spcAft>
                <a:spcPts val="0"/>
              </a:spcAft>
              <a:buClr>
                <a:schemeClr val="accent3"/>
              </a:buClr>
              <a:buSzTx/>
              <a:buFont typeface="Arial"/>
              <a:buChar char="•"/>
              <a:tabLst/>
              <a:defRPr baseline="0"/>
            </a:lvl5pPr>
          </a:lstStyle>
          <a:p>
            <a:pPr lvl="0"/>
            <a:r>
              <a:rPr lang="en-US"/>
              <a:t>Click to edit Master text styles</a:t>
            </a:r>
          </a:p>
          <a:p>
            <a:pPr lvl="1"/>
            <a:r>
              <a:rPr lang="en-US"/>
              <a:t>Second level</a:t>
            </a:r>
          </a:p>
          <a:p>
            <a:pPr lvl="2"/>
            <a:r>
              <a:rPr lang="en-US"/>
              <a:t>Third level</a:t>
            </a:r>
          </a:p>
        </p:txBody>
      </p:sp>
      <p:sp>
        <p:nvSpPr>
          <p:cNvPr id="5" name="Title 9"/>
          <p:cNvSpPr>
            <a:spLocks noGrp="1"/>
          </p:cNvSpPr>
          <p:nvPr>
            <p:ph type="title" hasCustomPrompt="1"/>
          </p:nvPr>
        </p:nvSpPr>
        <p:spPr>
          <a:xfrm>
            <a:off x="923077" y="185507"/>
            <a:ext cx="10319529" cy="509597"/>
          </a:xfrm>
          <a:prstGeom prst="rect">
            <a:avLst/>
          </a:prstGeom>
        </p:spPr>
        <p:txBody>
          <a:bodyPr lIns="0">
            <a:noAutofit/>
          </a:bodyPr>
          <a:lstStyle>
            <a:lvl1pPr>
              <a:defRPr sz="2667" baseline="0"/>
            </a:lvl1pPr>
          </a:lstStyle>
          <a:p>
            <a:r>
              <a:rPr lang="en-US"/>
              <a:t>Click to Add Title – Use Title Case, No More than Two Lines</a:t>
            </a:r>
          </a:p>
        </p:txBody>
      </p:sp>
    </p:spTree>
    <p:extLst>
      <p:ext uri="{BB962C8B-B14F-4D97-AF65-F5344CB8AC3E}">
        <p14:creationId xmlns:p14="http://schemas.microsoft.com/office/powerpoint/2010/main" val="1866901199"/>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Wid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15596-955C-C54E-8EFA-F33D8B61FCB7}"/>
              </a:ext>
            </a:extLst>
          </p:cNvPr>
          <p:cNvSpPr>
            <a:spLocks noGrp="1"/>
          </p:cNvSpPr>
          <p:nvPr>
            <p:ph type="title" hasCustomPrompt="1"/>
          </p:nvPr>
        </p:nvSpPr>
        <p:spPr/>
        <p:txBody>
          <a:bodyPr>
            <a:normAutofit/>
          </a:bodyPr>
          <a:lstStyle>
            <a:lvl1pPr>
              <a:defRPr sz="2667"/>
            </a:lvl1pPr>
          </a:lstStyle>
          <a:p>
            <a:r>
              <a:rPr lang="en-US" dirty="0"/>
              <a:t>Click to edit Master title style: Arial, 20pt, Bold</a:t>
            </a:r>
          </a:p>
        </p:txBody>
      </p:sp>
      <p:sp>
        <p:nvSpPr>
          <p:cNvPr id="7" name="Content Placeholder 6">
            <a:extLst>
              <a:ext uri="{FF2B5EF4-FFF2-40B4-BE49-F238E27FC236}">
                <a16:creationId xmlns:a16="http://schemas.microsoft.com/office/drawing/2014/main" id="{0C6B18F1-015D-5F4E-9BF7-36DA409FCEC6}"/>
              </a:ext>
            </a:extLst>
          </p:cNvPr>
          <p:cNvSpPr>
            <a:spLocks noGrp="1"/>
          </p:cNvSpPr>
          <p:nvPr>
            <p:ph sz="quarter" idx="19" hasCustomPrompt="1"/>
          </p:nvPr>
        </p:nvSpPr>
        <p:spPr>
          <a:xfrm>
            <a:off x="731520" y="1524000"/>
            <a:ext cx="10488829" cy="4661272"/>
          </a:xfrm>
        </p:spPr>
        <p:txBody>
          <a:bodyPr/>
          <a:lstStyle>
            <a:lvl1pPr>
              <a:lnSpc>
                <a:spcPct val="110000"/>
              </a:lnSpc>
              <a:spcBef>
                <a:spcPts val="0"/>
              </a:spcBef>
              <a:spcAft>
                <a:spcPts val="800"/>
              </a:spcAft>
              <a:defRPr sz="2000" baseline="0">
                <a:solidFill>
                  <a:schemeClr val="tx1"/>
                </a:solidFill>
              </a:defRPr>
            </a:lvl1pPr>
            <a:lvl2pPr>
              <a:lnSpc>
                <a:spcPct val="110000"/>
              </a:lnSpc>
              <a:spcBef>
                <a:spcPts val="0"/>
              </a:spcBef>
              <a:spcAft>
                <a:spcPts val="800"/>
              </a:spcAft>
              <a:defRPr sz="1733" baseline="0">
                <a:solidFill>
                  <a:schemeClr val="tx1"/>
                </a:solidFill>
              </a:defRPr>
            </a:lvl2pPr>
            <a:lvl3pPr>
              <a:lnSpc>
                <a:spcPct val="100000"/>
              </a:lnSpc>
              <a:spcBef>
                <a:spcPts val="0"/>
              </a:spcBef>
              <a:spcAft>
                <a:spcPts val="800"/>
              </a:spcAft>
              <a:defRPr sz="1467">
                <a:solidFill>
                  <a:schemeClr val="tx1"/>
                </a:solidFill>
              </a:defRPr>
            </a:lvl3pPr>
            <a:lvl4pPr>
              <a:spcBef>
                <a:spcPts val="0"/>
              </a:spcBef>
              <a:spcAft>
                <a:spcPts val="800"/>
              </a:spcAft>
              <a:defRPr sz="1333">
                <a:solidFill>
                  <a:schemeClr val="tx1">
                    <a:lumMod val="50000"/>
                    <a:lumOff val="50000"/>
                  </a:schemeClr>
                </a:solidFill>
              </a:defRPr>
            </a:lvl4pPr>
            <a:lvl5pPr>
              <a:spcBef>
                <a:spcPts val="0"/>
              </a:spcBef>
              <a:spcAft>
                <a:spcPts val="800"/>
              </a:spcAft>
              <a:defRPr sz="1200">
                <a:solidFill>
                  <a:schemeClr val="tx1">
                    <a:lumMod val="50000"/>
                    <a:lumOff val="50000"/>
                  </a:schemeClr>
                </a:solidFill>
              </a:defRPr>
            </a:lvl5pPr>
          </a:lstStyle>
          <a:p>
            <a:pPr lvl="0"/>
            <a:r>
              <a:rPr lang="en-US" dirty="0"/>
              <a:t>Click to edit Master text styles: Arial, 15pt</a:t>
            </a:r>
          </a:p>
          <a:p>
            <a:pPr lvl="1"/>
            <a:r>
              <a:rPr lang="en-US" dirty="0"/>
              <a:t>Second level: Arial, 13pt</a:t>
            </a:r>
          </a:p>
          <a:p>
            <a:pPr lvl="2"/>
            <a:r>
              <a:rPr lang="en-US" dirty="0"/>
              <a:t>Third level: Arial, 11pt</a:t>
            </a:r>
          </a:p>
        </p:txBody>
      </p:sp>
      <p:sp>
        <p:nvSpPr>
          <p:cNvPr id="3" name="Slide Number Placeholder 2">
            <a:extLst>
              <a:ext uri="{FF2B5EF4-FFF2-40B4-BE49-F238E27FC236}">
                <a16:creationId xmlns:a16="http://schemas.microsoft.com/office/drawing/2014/main" id="{0E85263E-FBAE-7A45-AC9F-78A816F18B22}"/>
              </a:ext>
            </a:extLst>
          </p:cNvPr>
          <p:cNvSpPr>
            <a:spLocks noGrp="1"/>
          </p:cNvSpPr>
          <p:nvPr>
            <p:ph type="sldNum" sz="quarter" idx="20"/>
          </p:nvPr>
        </p:nvSpPr>
        <p:spPr/>
        <p:txBody>
          <a:bodyPr/>
          <a:lstStyle/>
          <a:p>
            <a:fld id="{F60BAC71-FF53-364F-93A1-30AE3AB4D6FB}" type="slidenum">
              <a:rPr lang="en-US" smtClean="0"/>
              <a:pPr/>
              <a:t>‹#›</a:t>
            </a:fld>
            <a:endParaRPr lang="en-US" sz="1067"/>
          </a:p>
        </p:txBody>
      </p:sp>
    </p:spTree>
    <p:extLst>
      <p:ext uri="{BB962C8B-B14F-4D97-AF65-F5344CB8AC3E}">
        <p14:creationId xmlns:p14="http://schemas.microsoft.com/office/powerpoint/2010/main" val="305773102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B48BC-E10F-D67A-015E-3F74937966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071EDC6-2FF2-18F3-3D86-D56FD25DF1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A25475-F261-8D75-C078-C0A7126F1BDC}"/>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015D44DF-40F5-7455-629D-AC5A6D3997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DF1BA-4907-B31E-6675-EAD801342FB2}"/>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032298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4D1B-831B-7517-FF10-958B4ABEC6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09BBB9-E643-6304-9100-ED1413F00E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7EEE63-F649-47FD-7456-B74FC5973E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0FA4C8-7EE1-9F49-D758-2BA17EBED327}"/>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6" name="Footer Placeholder 5">
            <a:extLst>
              <a:ext uri="{FF2B5EF4-FFF2-40B4-BE49-F238E27FC236}">
                <a16:creationId xmlns:a16="http://schemas.microsoft.com/office/drawing/2014/main" id="{524490E3-B6BA-01BD-4AC9-FB702DE212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DB293D-34E6-03F0-E835-FBF29C218707}"/>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1931639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6AB7-F0D6-CF62-C78B-F7D7D329B5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E88BDE-9CA1-1D55-5191-B547A553C5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46A1D0-C78E-67DC-F004-C7BF723ECA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58DC26-D3FB-F130-2E6C-2E76B00C66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F24229-560C-3058-9F53-CD1CF18381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5EBC62-1DB0-4D66-974A-5A9C9FC174BE}"/>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8" name="Footer Placeholder 7">
            <a:extLst>
              <a:ext uri="{FF2B5EF4-FFF2-40B4-BE49-F238E27FC236}">
                <a16:creationId xmlns:a16="http://schemas.microsoft.com/office/drawing/2014/main" id="{F4631B65-E616-C26A-A18E-2B0581BC11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CCFA7C-7C83-CE9B-C9A4-5ACA32773487}"/>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621442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3E29-C410-82F3-BFDB-5C8AF130F9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1FE719-5C24-AE50-82FB-12F5F4FC6A2F}"/>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4" name="Footer Placeholder 3">
            <a:extLst>
              <a:ext uri="{FF2B5EF4-FFF2-40B4-BE49-F238E27FC236}">
                <a16:creationId xmlns:a16="http://schemas.microsoft.com/office/drawing/2014/main" id="{EA0219E1-000B-C798-D22A-633DC3B01B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7B1E4D-4CFC-DFBD-AAA6-EAC1E713B68B}"/>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4063781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C547CB-2B11-F059-6C46-F3817C069424}"/>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3" name="Footer Placeholder 2">
            <a:extLst>
              <a:ext uri="{FF2B5EF4-FFF2-40B4-BE49-F238E27FC236}">
                <a16:creationId xmlns:a16="http://schemas.microsoft.com/office/drawing/2014/main" id="{D54819D2-972D-EAD7-DA58-99016A7EF4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500E18-109C-BC62-928C-B8D9160C926B}"/>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83503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2AD1D-DC0A-C466-1D80-49DA95F0AE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45024D-7D9D-A0EE-F785-AA204DCCB6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93929D-8ED3-1612-1737-D9B8E80BE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A5E4CA-3E7D-DCC5-C75D-28384FD0D36F}"/>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6" name="Footer Placeholder 5">
            <a:extLst>
              <a:ext uri="{FF2B5EF4-FFF2-40B4-BE49-F238E27FC236}">
                <a16:creationId xmlns:a16="http://schemas.microsoft.com/office/drawing/2014/main" id="{4403088C-0800-6703-E05F-3BE808779B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B3C109-9CC1-BD94-580F-3574BC8DFFD2}"/>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2494623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506DD-FEF4-9E9C-306C-807EA986ED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CB55AD0-E677-65DA-CB46-33C0AB5E51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C3AC5F-4AAA-1800-847C-3D4B1A8AB2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477550-0795-90B4-C52E-890661BB0C77}"/>
              </a:ext>
            </a:extLst>
          </p:cNvPr>
          <p:cNvSpPr>
            <a:spLocks noGrp="1"/>
          </p:cNvSpPr>
          <p:nvPr>
            <p:ph type="dt" sz="half" idx="10"/>
          </p:nvPr>
        </p:nvSpPr>
        <p:spPr/>
        <p:txBody>
          <a:bodyPr/>
          <a:lstStyle/>
          <a:p>
            <a:fld id="{8BDF2B6A-6B50-47F7-83CA-1B6CE924A6D1}" type="datetimeFigureOut">
              <a:rPr lang="en-US" smtClean="0"/>
              <a:t>6/7/2025</a:t>
            </a:fld>
            <a:endParaRPr lang="en-US"/>
          </a:p>
        </p:txBody>
      </p:sp>
      <p:sp>
        <p:nvSpPr>
          <p:cNvPr id="6" name="Footer Placeholder 5">
            <a:extLst>
              <a:ext uri="{FF2B5EF4-FFF2-40B4-BE49-F238E27FC236}">
                <a16:creationId xmlns:a16="http://schemas.microsoft.com/office/drawing/2014/main" id="{F2EF29A7-8FC4-05EF-68CD-D27B779BA5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F68654-3A77-FEF9-47FA-B892F002E989}"/>
              </a:ext>
            </a:extLst>
          </p:cNvPr>
          <p:cNvSpPr>
            <a:spLocks noGrp="1"/>
          </p:cNvSpPr>
          <p:nvPr>
            <p:ph type="sldNum" sz="quarter" idx="12"/>
          </p:nvPr>
        </p:nvSpPr>
        <p:spPr/>
        <p:txBody>
          <a:bodyPr/>
          <a:lstStyle/>
          <a:p>
            <a:fld id="{527F3D5B-D451-47A6-9B67-ECACBA25F97B}" type="slidenum">
              <a:rPr lang="en-US" smtClean="0"/>
              <a:t>‹#›</a:t>
            </a:fld>
            <a:endParaRPr lang="en-US"/>
          </a:p>
        </p:txBody>
      </p:sp>
    </p:spTree>
    <p:extLst>
      <p:ext uri="{BB962C8B-B14F-4D97-AF65-F5344CB8AC3E}">
        <p14:creationId xmlns:p14="http://schemas.microsoft.com/office/powerpoint/2010/main" val="3215640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4C17A0-F590-E9EB-1ADF-716CF77C72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2CB78B-84BF-0E84-B6FD-158B28878D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F82350-65F4-D704-D1DA-939BB85ABC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BDF2B6A-6B50-47F7-83CA-1B6CE924A6D1}" type="datetimeFigureOut">
              <a:rPr lang="en-US" smtClean="0"/>
              <a:t>6/7/2025</a:t>
            </a:fld>
            <a:endParaRPr lang="en-US"/>
          </a:p>
        </p:txBody>
      </p:sp>
      <p:sp>
        <p:nvSpPr>
          <p:cNvPr id="5" name="Footer Placeholder 4">
            <a:extLst>
              <a:ext uri="{FF2B5EF4-FFF2-40B4-BE49-F238E27FC236}">
                <a16:creationId xmlns:a16="http://schemas.microsoft.com/office/drawing/2014/main" id="{62B0E4DC-866A-909E-5567-7CEBBA9694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F6B2C2F-B2D1-D6E0-6F51-7FCABF45F0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27F3D5B-D451-47A6-9B67-ECACBA25F97B}" type="slidenum">
              <a:rPr lang="en-US" smtClean="0"/>
              <a:t>‹#›</a:t>
            </a:fld>
            <a:endParaRPr lang="en-US"/>
          </a:p>
        </p:txBody>
      </p:sp>
    </p:spTree>
    <p:extLst>
      <p:ext uri="{BB962C8B-B14F-4D97-AF65-F5344CB8AC3E}">
        <p14:creationId xmlns:p14="http://schemas.microsoft.com/office/powerpoint/2010/main" val="562567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6/7/2025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1133534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png"/><Relationship Id="rId3" Type="http://schemas.openxmlformats.org/officeDocument/2006/relationships/image" Target="../media/image37.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13.xml"/><Relationship Id="rId16" Type="http://schemas.openxmlformats.org/officeDocument/2006/relationships/image" Target="../media/image49.svg"/><Relationship Id="rId1" Type="http://schemas.openxmlformats.org/officeDocument/2006/relationships/slideLayout" Target="../slideLayouts/slideLayout12.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jpeg"/><Relationship Id="rId15" Type="http://schemas.openxmlformats.org/officeDocument/2006/relationships/image" Target="../media/image48.png"/><Relationship Id="rId10" Type="http://schemas.openxmlformats.org/officeDocument/2006/relationships/image" Target="../media/image43.jpeg"/><Relationship Id="rId4" Type="http://schemas.openxmlformats.org/officeDocument/2006/relationships/hyperlink" Target="http://www.google.com/url?sa=i&amp;rct=j&amp;q=&amp;esrc=s&amp;frm=1&amp;source=images&amp;cd=&amp;cad=rja&amp;uact=8&amp;ved=0CAcQjRw&amp;url=http://www.coleparmer.com/Product/Corning_250_mL_PC_Flask_w_vented_cap_50_CS/EW-06114-62&amp;ei=j00jVZCZIc-YyASnuoLoAQ&amp;bvm=bv.89947451,d.aWw&amp;psig=AFQjCNGZwMSpggCD17pO2qu6f2To1V87Qg&amp;ust=1428463306903903" TargetMode="External"/><Relationship Id="rId9" Type="http://schemas.openxmlformats.org/officeDocument/2006/relationships/image" Target="../media/image42.png"/><Relationship Id="rId14" Type="http://schemas.openxmlformats.org/officeDocument/2006/relationships/image" Target="../media/image47.sv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52.jpeg"/><Relationship Id="rId7" Type="http://schemas.openxmlformats.org/officeDocument/2006/relationships/diagramColors" Target="../diagrams/colors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2C071B-3C67-01F5-6A65-EA4C169FBCB1}"/>
              </a:ext>
            </a:extLst>
          </p:cNvPr>
          <p:cNvSpPr>
            <a:spLocks noGrp="1"/>
          </p:cNvSpPr>
          <p:nvPr>
            <p:ph type="ctrTitle"/>
          </p:nvPr>
        </p:nvSpPr>
        <p:spPr>
          <a:xfrm>
            <a:off x="1127208" y="857251"/>
            <a:ext cx="4747280" cy="3098061"/>
          </a:xfrm>
        </p:spPr>
        <p:txBody>
          <a:bodyPr anchor="b">
            <a:normAutofit/>
          </a:bodyPr>
          <a:lstStyle/>
          <a:p>
            <a:pPr algn="l"/>
            <a:r>
              <a:rPr lang="en-US" sz="4800" dirty="0">
                <a:solidFill>
                  <a:srgbClr val="FFFFFF"/>
                </a:solidFill>
              </a:rPr>
              <a:t>Biotech &amp; Drug Development</a:t>
            </a:r>
          </a:p>
        </p:txBody>
      </p:sp>
      <p:sp>
        <p:nvSpPr>
          <p:cNvPr id="37" name="Rectangle 36">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DFE3C78F-5757-F9FB-EA46-56484CBD4D09}"/>
              </a:ext>
            </a:extLst>
          </p:cNvPr>
          <p:cNvSpPr>
            <a:spLocks noGrp="1"/>
          </p:cNvSpPr>
          <p:nvPr>
            <p:ph type="subTitle" idx="1"/>
          </p:nvPr>
        </p:nvSpPr>
        <p:spPr>
          <a:xfrm>
            <a:off x="1127208" y="4756265"/>
            <a:ext cx="4393278" cy="1244483"/>
          </a:xfrm>
        </p:spPr>
        <p:txBody>
          <a:bodyPr anchor="t">
            <a:normAutofit/>
          </a:bodyPr>
          <a:lstStyle/>
          <a:p>
            <a:pPr algn="l"/>
            <a:r>
              <a:rPr lang="en-US" dirty="0">
                <a:solidFill>
                  <a:srgbClr val="FFFFFF"/>
                </a:solidFill>
              </a:rPr>
              <a:t>Phil Tsai</a:t>
            </a:r>
          </a:p>
          <a:p>
            <a:pPr algn="l"/>
            <a:r>
              <a:rPr lang="en-US" dirty="0">
                <a:solidFill>
                  <a:srgbClr val="FFFFFF"/>
                </a:solidFill>
              </a:rPr>
              <a:t>6/07/2025 Taiwan Tech Connect </a:t>
            </a:r>
          </a:p>
        </p:txBody>
      </p:sp>
      <p:sp>
        <p:nvSpPr>
          <p:cNvPr id="39" name="Oval 38">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Video 13" descr="Person In A Lab">
            <a:extLst>
              <a:ext uri="{FF2B5EF4-FFF2-40B4-BE49-F238E27FC236}">
                <a16:creationId xmlns:a16="http://schemas.microsoft.com/office/drawing/2014/main" id="{3783328F-19C1-5C71-D81E-51CF079C9B93}"/>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r="1" b="285"/>
          <a:stretch>
            <a:fillRect/>
          </a:stretch>
        </p:blipFill>
        <p:spPr>
          <a:xfrm>
            <a:off x="6920559" y="2388051"/>
            <a:ext cx="3737164" cy="2096184"/>
          </a:xfrm>
          <a:prstGeom prst="rect">
            <a:avLst/>
          </a:prstGeom>
        </p:spPr>
      </p:pic>
    </p:spTree>
    <p:extLst>
      <p:ext uri="{BB962C8B-B14F-4D97-AF65-F5344CB8AC3E}">
        <p14:creationId xmlns:p14="http://schemas.microsoft.com/office/powerpoint/2010/main" val="312893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97"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4"/>
                                        </p:tgtEl>
                                      </p:cBhvr>
                                    </p:cmd>
                                  </p:childTnLst>
                                </p:cTn>
                              </p:par>
                            </p:childTnLst>
                          </p:cTn>
                        </p:par>
                      </p:childTnLst>
                    </p:cTn>
                  </p:par>
                </p:childTnLst>
              </p:cTn>
              <p:nextCondLst>
                <p:cond evt="onClick" delay="0">
                  <p:tgtEl>
                    <p:spTgt spid="14"/>
                  </p:tgtEl>
                </p:cond>
              </p:nextCondLst>
            </p:seq>
            <p:video>
              <p:cMediaNode mute="1">
                <p:cTn id="12" repeatCount="indefinite" fill="hold" display="0">
                  <p:stCondLst>
                    <p:cond delay="indefinite"/>
                  </p:stCondLst>
                </p:cTn>
                <p:tgtEl>
                  <p:spTgt spid="14"/>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5C89A-A466-4F88-9676-DA3C3F7B1DFD}"/>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7BC5F3C8-80D7-0624-125B-F0DE7DAF48A2}"/>
              </a:ext>
            </a:extLst>
          </p:cNvPr>
          <p:cNvPicPr>
            <a:picLocks noChangeAspect="1"/>
          </p:cNvPicPr>
          <p:nvPr/>
        </p:nvPicPr>
        <p:blipFill>
          <a:blip r:embed="rId3"/>
          <a:stretch>
            <a:fillRect/>
          </a:stretch>
        </p:blipFill>
        <p:spPr>
          <a:xfrm>
            <a:off x="1373398" y="661437"/>
            <a:ext cx="9445203" cy="746260"/>
          </a:xfrm>
          <a:prstGeom prst="rect">
            <a:avLst/>
          </a:prstGeom>
        </p:spPr>
      </p:pic>
      <p:pic>
        <p:nvPicPr>
          <p:cNvPr id="3" name="Picture 2">
            <a:extLst>
              <a:ext uri="{FF2B5EF4-FFF2-40B4-BE49-F238E27FC236}">
                <a16:creationId xmlns:a16="http://schemas.microsoft.com/office/drawing/2014/main" id="{42540C82-B63B-F502-93D4-0AE2F89A6D7B}"/>
              </a:ext>
            </a:extLst>
          </p:cNvPr>
          <p:cNvPicPr>
            <a:picLocks noChangeAspect="1"/>
          </p:cNvPicPr>
          <p:nvPr/>
        </p:nvPicPr>
        <p:blipFill>
          <a:blip r:embed="rId4"/>
          <a:stretch>
            <a:fillRect/>
          </a:stretch>
        </p:blipFill>
        <p:spPr>
          <a:xfrm>
            <a:off x="1771234" y="2213685"/>
            <a:ext cx="9741308" cy="3200550"/>
          </a:xfrm>
          <a:prstGeom prst="rect">
            <a:avLst/>
          </a:prstGeom>
        </p:spPr>
      </p:pic>
      <p:sp>
        <p:nvSpPr>
          <p:cNvPr id="2" name="TextBox 1">
            <a:extLst>
              <a:ext uri="{FF2B5EF4-FFF2-40B4-BE49-F238E27FC236}">
                <a16:creationId xmlns:a16="http://schemas.microsoft.com/office/drawing/2014/main" id="{D2519FFE-E687-6EA6-CC3D-0D4DB61A957C}"/>
              </a:ext>
            </a:extLst>
          </p:cNvPr>
          <p:cNvSpPr txBox="1"/>
          <p:nvPr/>
        </p:nvSpPr>
        <p:spPr>
          <a:xfrm>
            <a:off x="9899866" y="6220223"/>
            <a:ext cx="1996059" cy="246221"/>
          </a:xfrm>
          <a:prstGeom prst="rect">
            <a:avLst/>
          </a:prstGeom>
          <a:noFill/>
        </p:spPr>
        <p:txBody>
          <a:bodyPr wrap="none" rtlCol="0">
            <a:spAutoFit/>
          </a:bodyPr>
          <a:lstStyle/>
          <a:p>
            <a:r>
              <a:rPr lang="en-US" sz="1000" dirty="0"/>
              <a:t>Source: Life Science Washington</a:t>
            </a:r>
          </a:p>
        </p:txBody>
      </p:sp>
      <p:sp>
        <p:nvSpPr>
          <p:cNvPr id="4" name="Arrow: Right 3">
            <a:extLst>
              <a:ext uri="{FF2B5EF4-FFF2-40B4-BE49-F238E27FC236}">
                <a16:creationId xmlns:a16="http://schemas.microsoft.com/office/drawing/2014/main" id="{822677C9-E393-6AAA-B9BE-4D02BC6989B6}"/>
              </a:ext>
            </a:extLst>
          </p:cNvPr>
          <p:cNvSpPr/>
          <p:nvPr/>
        </p:nvSpPr>
        <p:spPr>
          <a:xfrm>
            <a:off x="1180409" y="2959331"/>
            <a:ext cx="473825" cy="365760"/>
          </a:xfrm>
          <a:prstGeom prst="rightArrow">
            <a:avLst/>
          </a:prstGeom>
          <a:solidFill>
            <a:srgbClr val="FFFF00"/>
          </a:solidFill>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B086A201-D633-8CCF-3B31-2D1AB2430A9D}"/>
              </a:ext>
            </a:extLst>
          </p:cNvPr>
          <p:cNvSpPr/>
          <p:nvPr/>
        </p:nvSpPr>
        <p:spPr>
          <a:xfrm>
            <a:off x="1180408" y="4292138"/>
            <a:ext cx="473825" cy="365760"/>
          </a:xfrm>
          <a:prstGeom prst="rightArrow">
            <a:avLst/>
          </a:prstGeom>
          <a:solidFill>
            <a:srgbClr val="FFFF00"/>
          </a:solidFill>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1762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FA6A1B-987E-4F38-F339-EA71F2BFB38C}"/>
              </a:ext>
            </a:extLst>
          </p:cNvPr>
          <p:cNvPicPr>
            <a:picLocks noChangeAspect="1"/>
          </p:cNvPicPr>
          <p:nvPr/>
        </p:nvPicPr>
        <p:blipFill>
          <a:blip r:embed="rId3"/>
          <a:stretch>
            <a:fillRect/>
          </a:stretch>
        </p:blipFill>
        <p:spPr>
          <a:xfrm>
            <a:off x="1912012" y="1336136"/>
            <a:ext cx="8367976" cy="2350668"/>
          </a:xfrm>
          <a:prstGeom prst="rect">
            <a:avLst/>
          </a:prstGeom>
        </p:spPr>
      </p:pic>
      <p:pic>
        <p:nvPicPr>
          <p:cNvPr id="7" name="Picture 6">
            <a:extLst>
              <a:ext uri="{FF2B5EF4-FFF2-40B4-BE49-F238E27FC236}">
                <a16:creationId xmlns:a16="http://schemas.microsoft.com/office/drawing/2014/main" id="{7A434625-DDC4-A684-10C1-AC292B4B1DE2}"/>
              </a:ext>
            </a:extLst>
          </p:cNvPr>
          <p:cNvPicPr>
            <a:picLocks noChangeAspect="1"/>
          </p:cNvPicPr>
          <p:nvPr/>
        </p:nvPicPr>
        <p:blipFill>
          <a:blip r:embed="rId4"/>
          <a:stretch>
            <a:fillRect/>
          </a:stretch>
        </p:blipFill>
        <p:spPr>
          <a:xfrm>
            <a:off x="3506630" y="4068699"/>
            <a:ext cx="5242656" cy="2229161"/>
          </a:xfrm>
          <a:prstGeom prst="rect">
            <a:avLst/>
          </a:prstGeom>
        </p:spPr>
      </p:pic>
      <p:pic>
        <p:nvPicPr>
          <p:cNvPr id="9" name="Picture 8">
            <a:extLst>
              <a:ext uri="{FF2B5EF4-FFF2-40B4-BE49-F238E27FC236}">
                <a16:creationId xmlns:a16="http://schemas.microsoft.com/office/drawing/2014/main" id="{2A267673-D6A7-52F0-9E13-54DF3BEA6A32}"/>
              </a:ext>
            </a:extLst>
          </p:cNvPr>
          <p:cNvPicPr>
            <a:picLocks noChangeAspect="1"/>
          </p:cNvPicPr>
          <p:nvPr/>
        </p:nvPicPr>
        <p:blipFill>
          <a:blip r:embed="rId5"/>
          <a:stretch>
            <a:fillRect/>
          </a:stretch>
        </p:blipFill>
        <p:spPr>
          <a:xfrm>
            <a:off x="1129041" y="637777"/>
            <a:ext cx="9644029" cy="761969"/>
          </a:xfrm>
          <a:prstGeom prst="rect">
            <a:avLst/>
          </a:prstGeom>
        </p:spPr>
      </p:pic>
      <p:sp>
        <p:nvSpPr>
          <p:cNvPr id="2" name="TextBox 1">
            <a:extLst>
              <a:ext uri="{FF2B5EF4-FFF2-40B4-BE49-F238E27FC236}">
                <a16:creationId xmlns:a16="http://schemas.microsoft.com/office/drawing/2014/main" id="{0EB66D28-2ABA-7BDA-9B07-0D8ADEA0D35A}"/>
              </a:ext>
            </a:extLst>
          </p:cNvPr>
          <p:cNvSpPr txBox="1"/>
          <p:nvPr/>
        </p:nvSpPr>
        <p:spPr>
          <a:xfrm>
            <a:off x="9899866" y="6220223"/>
            <a:ext cx="1996059" cy="246221"/>
          </a:xfrm>
          <a:prstGeom prst="rect">
            <a:avLst/>
          </a:prstGeom>
          <a:noFill/>
        </p:spPr>
        <p:txBody>
          <a:bodyPr wrap="none" rtlCol="0">
            <a:spAutoFit/>
          </a:bodyPr>
          <a:lstStyle/>
          <a:p>
            <a:r>
              <a:rPr lang="en-US" sz="1000" dirty="0"/>
              <a:t>Source: Life Science Washington</a:t>
            </a:r>
          </a:p>
        </p:txBody>
      </p:sp>
    </p:spTree>
    <p:extLst>
      <p:ext uri="{BB962C8B-B14F-4D97-AF65-F5344CB8AC3E}">
        <p14:creationId xmlns:p14="http://schemas.microsoft.com/office/powerpoint/2010/main" val="2453845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 name="Slide background fill">
            <a:extLst>
              <a:ext uri="{FF2B5EF4-FFF2-40B4-BE49-F238E27FC236}">
                <a16:creationId xmlns:a16="http://schemas.microsoft.com/office/drawing/2014/main" id="{1D63C574-BFD2-41A1-A567-B0C3CC7FD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4" name="Color 2">
            <a:extLst>
              <a:ext uri="{FF2B5EF4-FFF2-40B4-BE49-F238E27FC236}">
                <a16:creationId xmlns:a16="http://schemas.microsoft.com/office/drawing/2014/main" id="{E2A46BAB-8C31-42B2-90E8-B26DD3E8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05" name="Group 104">
            <a:extLst>
              <a:ext uri="{FF2B5EF4-FFF2-40B4-BE49-F238E27FC236}">
                <a16:creationId xmlns:a16="http://schemas.microsoft.com/office/drawing/2014/main" id="{B3F7A3C7-0737-4E57-B30E-8EEFE638B4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4707053" cy="6858000"/>
            <a:chOff x="651279" y="598259"/>
            <a:chExt cx="10889442" cy="5680742"/>
          </a:xfrm>
        </p:grpSpPr>
        <p:sp>
          <p:nvSpPr>
            <p:cNvPr id="89" name="Color">
              <a:extLst>
                <a:ext uri="{FF2B5EF4-FFF2-40B4-BE49-F238E27FC236}">
                  <a16:creationId xmlns:a16="http://schemas.microsoft.com/office/drawing/2014/main" id="{3BE6D516-DFC6-4698-B3F1-5F591C1130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0" name="Color">
              <a:extLst>
                <a:ext uri="{FF2B5EF4-FFF2-40B4-BE49-F238E27FC236}">
                  <a16:creationId xmlns:a16="http://schemas.microsoft.com/office/drawing/2014/main" id="{C2580FB0-D146-458C-AF1B-8E8BBF6BBA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06" name="Group 10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93" name="Freeform: Shape 92">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Freeform: Shape 93">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Freeform: Shape 94">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Shape 95">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 name="Freeform: Shape 96">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Freeform: Shape 97">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Freeform: Shape 98">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CE21E158-D1C4-0F28-279C-6FD29213964B}"/>
              </a:ext>
            </a:extLst>
          </p:cNvPr>
          <p:cNvSpPr>
            <a:spLocks noGrp="1"/>
          </p:cNvSpPr>
          <p:nvPr>
            <p:ph type="title"/>
          </p:nvPr>
        </p:nvSpPr>
        <p:spPr>
          <a:xfrm>
            <a:off x="786385" y="841248"/>
            <a:ext cx="3515244" cy="5340097"/>
          </a:xfrm>
        </p:spPr>
        <p:txBody>
          <a:bodyPr anchor="ctr">
            <a:normAutofit/>
          </a:bodyPr>
          <a:lstStyle/>
          <a:p>
            <a:r>
              <a:rPr lang="en-US" sz="4800" b="1" dirty="0">
                <a:solidFill>
                  <a:schemeClr val="bg1"/>
                </a:solidFill>
              </a:rPr>
              <a:t>Drug development is a long journey with &lt;10% success</a:t>
            </a:r>
          </a:p>
        </p:txBody>
      </p:sp>
      <p:graphicFrame>
        <p:nvGraphicFramePr>
          <p:cNvPr id="79" name="Content Placeholder 2">
            <a:extLst>
              <a:ext uri="{FF2B5EF4-FFF2-40B4-BE49-F238E27FC236}">
                <a16:creationId xmlns:a16="http://schemas.microsoft.com/office/drawing/2014/main" id="{8D768ABA-1A5E-2944-2BA1-A10135885540}"/>
              </a:ext>
            </a:extLst>
          </p:cNvPr>
          <p:cNvGraphicFramePr>
            <a:graphicFrameLocks noGrp="1"/>
          </p:cNvGraphicFramePr>
          <p:nvPr>
            <p:ph idx="1"/>
          </p:nvPr>
        </p:nvGraphicFramePr>
        <p:xfrm>
          <a:off x="4985886" y="231006"/>
          <a:ext cx="6367913" cy="6405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6518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7481E85-926F-2DDB-9E5E-74C133CF5243}"/>
              </a:ext>
            </a:extLst>
          </p:cNvPr>
          <p:cNvSpPr>
            <a:spLocks noGrp="1"/>
          </p:cNvSpPr>
          <p:nvPr>
            <p:ph type="title"/>
          </p:nvPr>
        </p:nvSpPr>
        <p:spPr>
          <a:xfrm>
            <a:off x="644056" y="389961"/>
            <a:ext cx="10328975" cy="1576446"/>
          </a:xfrm>
        </p:spPr>
        <p:txBody>
          <a:bodyPr anchor="ctr">
            <a:normAutofit/>
          </a:bodyPr>
          <a:lstStyle/>
          <a:p>
            <a:r>
              <a:rPr lang="en-US" sz="4000" dirty="0">
                <a:solidFill>
                  <a:srgbClr val="FFFFFF"/>
                </a:solidFill>
                <a:latin typeface="Aptos Display" panose="020B0004020202020204" pitchFamily="34" charset="0"/>
              </a:rPr>
              <a:t>Drug development is time consuming and costly</a:t>
            </a:r>
          </a:p>
        </p:txBody>
      </p:sp>
      <p:graphicFrame>
        <p:nvGraphicFramePr>
          <p:cNvPr id="39" name="Content Placeholder 2">
            <a:extLst>
              <a:ext uri="{FF2B5EF4-FFF2-40B4-BE49-F238E27FC236}">
                <a16:creationId xmlns:a16="http://schemas.microsoft.com/office/drawing/2014/main" id="{09FAF5FA-775A-C702-7945-A8E48825C004}"/>
              </a:ext>
            </a:extLst>
          </p:cNvPr>
          <p:cNvGraphicFramePr>
            <a:graphicFrameLocks noGrp="1"/>
          </p:cNvGraphicFramePr>
          <p:nvPr>
            <p:ph idx="1"/>
            <p:extLst>
              <p:ext uri="{D42A27DB-BD31-4B8C-83A1-F6EECF244321}">
                <p14:modId xmlns:p14="http://schemas.microsoft.com/office/powerpoint/2010/main" val="4233294421"/>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5956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F9BF29-FE13-4853-863F-C91E1D35B3A6}"/>
              </a:ext>
            </a:extLst>
          </p:cNvPr>
          <p:cNvSpPr>
            <a:spLocks noGrp="1"/>
          </p:cNvSpPr>
          <p:nvPr>
            <p:ph type="title"/>
          </p:nvPr>
        </p:nvSpPr>
        <p:spPr>
          <a:xfrm>
            <a:off x="642661" y="196624"/>
            <a:ext cx="10319529" cy="509597"/>
          </a:xfrm>
        </p:spPr>
        <p:txBody>
          <a:bodyPr anchor="ctr">
            <a:noAutofit/>
          </a:bodyPr>
          <a:lstStyle/>
          <a:p>
            <a:r>
              <a:rPr lang="en-US" sz="3600" b="1" dirty="0">
                <a:solidFill>
                  <a:schemeClr val="bg1"/>
                </a:solidFill>
              </a:rPr>
              <a:t>Biomanufacturing process is complicated</a:t>
            </a:r>
          </a:p>
        </p:txBody>
      </p:sp>
      <p:grpSp>
        <p:nvGrpSpPr>
          <p:cNvPr id="21" name="Group 20">
            <a:extLst>
              <a:ext uri="{FF2B5EF4-FFF2-40B4-BE49-F238E27FC236}">
                <a16:creationId xmlns:a16="http://schemas.microsoft.com/office/drawing/2014/main" id="{2B57731A-D090-41DD-B462-0494A4DF553A}"/>
              </a:ext>
            </a:extLst>
          </p:cNvPr>
          <p:cNvGrpSpPr/>
          <p:nvPr/>
        </p:nvGrpSpPr>
        <p:grpSpPr>
          <a:xfrm>
            <a:off x="504944" y="1115367"/>
            <a:ext cx="2504795" cy="2469653"/>
            <a:chOff x="504944" y="1115366"/>
            <a:chExt cx="2504794" cy="2469653"/>
          </a:xfrm>
        </p:grpSpPr>
        <p:grpSp>
          <p:nvGrpSpPr>
            <p:cNvPr id="4" name="Group 3">
              <a:extLst>
                <a:ext uri="{FF2B5EF4-FFF2-40B4-BE49-F238E27FC236}">
                  <a16:creationId xmlns:a16="http://schemas.microsoft.com/office/drawing/2014/main" id="{DC5A6CA0-8702-4EFB-A33F-766003380B2D}"/>
                </a:ext>
              </a:extLst>
            </p:cNvPr>
            <p:cNvGrpSpPr/>
            <p:nvPr/>
          </p:nvGrpSpPr>
          <p:grpSpPr>
            <a:xfrm>
              <a:off x="504944" y="1115366"/>
              <a:ext cx="2504794" cy="2469653"/>
              <a:chOff x="481720" y="970425"/>
              <a:chExt cx="2504794" cy="2469653"/>
            </a:xfrm>
          </p:grpSpPr>
          <p:sp>
            <p:nvSpPr>
              <p:cNvPr id="49" name="Text Placeholder 3">
                <a:extLst>
                  <a:ext uri="{FF2B5EF4-FFF2-40B4-BE49-F238E27FC236}">
                    <a16:creationId xmlns:a16="http://schemas.microsoft.com/office/drawing/2014/main" id="{4C6D3A4D-B2BA-41B8-B4A1-686D9D90B4CD}"/>
                  </a:ext>
                </a:extLst>
              </p:cNvPr>
              <p:cNvSpPr txBox="1">
                <a:spLocks/>
              </p:cNvSpPr>
              <p:nvPr/>
            </p:nvSpPr>
            <p:spPr>
              <a:xfrm>
                <a:off x="481720" y="3128039"/>
                <a:ext cx="2504794" cy="312039"/>
              </a:xfrm>
              <a:prstGeom prst="rect">
                <a:avLst/>
              </a:prstGeom>
            </p:spPr>
            <p:txBody>
              <a:bodyPr vert="horz" lIns="0" tIns="0" rIns="0" bIns="0" rtlCol="0">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Cells and Shake Flask</a:t>
                </a:r>
              </a:p>
            </p:txBody>
          </p:sp>
          <p:pic>
            <p:nvPicPr>
              <p:cNvPr id="50" name="Picture 2" descr="Cho Cell Petri Dish Clip Art at Clker.com - vector clip art online ...">
                <a:extLst>
                  <a:ext uri="{FF2B5EF4-FFF2-40B4-BE49-F238E27FC236}">
                    <a16:creationId xmlns:a16="http://schemas.microsoft.com/office/drawing/2014/main" id="{783225FD-0F3F-4DDE-8536-AEDEBBA2CF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532" y="1730772"/>
                <a:ext cx="1296627" cy="5964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C0A72AF-FD68-44DA-ABF5-B5C2B4A87405}"/>
                  </a:ext>
                </a:extLst>
              </p:cNvPr>
              <p:cNvSpPr txBox="1"/>
              <p:nvPr/>
            </p:nvSpPr>
            <p:spPr>
              <a:xfrm>
                <a:off x="750141" y="970425"/>
                <a:ext cx="1685400" cy="276999"/>
              </a:xfrm>
              <a:prstGeom prst="rect">
                <a:avLst/>
              </a:prstGeom>
              <a:solidFill>
                <a:schemeClr val="accent2">
                  <a:lumMod val="20000"/>
                  <a:lumOff val="80000"/>
                </a:schemeClr>
              </a:solidFill>
              <a:ln>
                <a:solidFill>
                  <a:schemeClr val="tx1"/>
                </a:solidFill>
              </a:ln>
            </p:spPr>
            <p:txBody>
              <a:bodyPr wrap="square" rtlCol="0">
                <a:spAutoFit/>
              </a:bodyPr>
              <a:lstStyle/>
              <a:p>
                <a:pPr algn="ctr"/>
                <a:r>
                  <a:rPr lang="en-US" sz="1200">
                    <a:latin typeface="Arial" panose="020B0604020202020204" pitchFamily="34" charset="0"/>
                  </a:rPr>
                  <a:t>Cell line development</a:t>
                </a:r>
              </a:p>
            </p:txBody>
          </p:sp>
        </p:grpSp>
        <p:pic>
          <p:nvPicPr>
            <p:cNvPr id="53" name="Picture 4" descr="http://static.coleparmer.com/large_images/06114_64.jpg">
              <a:hlinkClick r:id="rId4"/>
              <a:extLst>
                <a:ext uri="{FF2B5EF4-FFF2-40B4-BE49-F238E27FC236}">
                  <a16:creationId xmlns:a16="http://schemas.microsoft.com/office/drawing/2014/main" id="{C9314B8C-3073-4EB7-9ACF-A4A571CE057F}"/>
                </a:ext>
              </a:extLst>
            </p:cNvPr>
            <p:cNvPicPr>
              <a:picLocks noChangeAspect="1" noChangeArrowheads="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89223" y="1567724"/>
              <a:ext cx="1232433" cy="1656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a:extLst>
              <a:ext uri="{FF2B5EF4-FFF2-40B4-BE49-F238E27FC236}">
                <a16:creationId xmlns:a16="http://schemas.microsoft.com/office/drawing/2014/main" id="{ED4489A7-96B4-4828-99D6-8DAAFA5AEE52}"/>
              </a:ext>
            </a:extLst>
          </p:cNvPr>
          <p:cNvGrpSpPr/>
          <p:nvPr/>
        </p:nvGrpSpPr>
        <p:grpSpPr>
          <a:xfrm>
            <a:off x="3149051" y="1117498"/>
            <a:ext cx="3289171" cy="2526175"/>
            <a:chOff x="3149050" y="1117496"/>
            <a:chExt cx="3289171" cy="2526175"/>
          </a:xfrm>
        </p:grpSpPr>
        <p:sp>
          <p:nvSpPr>
            <p:cNvPr id="46" name="Arrow: Right 45">
              <a:extLst>
                <a:ext uri="{FF2B5EF4-FFF2-40B4-BE49-F238E27FC236}">
                  <a16:creationId xmlns:a16="http://schemas.microsoft.com/office/drawing/2014/main" id="{9709E377-DD85-42F2-9929-13A8365F971C}"/>
                </a:ext>
              </a:extLst>
            </p:cNvPr>
            <p:cNvSpPr/>
            <p:nvPr/>
          </p:nvSpPr>
          <p:spPr>
            <a:xfrm>
              <a:off x="3149050" y="1949149"/>
              <a:ext cx="817127" cy="89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55" name="Group 54">
              <a:extLst>
                <a:ext uri="{FF2B5EF4-FFF2-40B4-BE49-F238E27FC236}">
                  <a16:creationId xmlns:a16="http://schemas.microsoft.com/office/drawing/2014/main" id="{24844567-F161-41A5-BB82-DAE8D7E21E4F}"/>
                </a:ext>
              </a:extLst>
            </p:cNvPr>
            <p:cNvGrpSpPr/>
            <p:nvPr/>
          </p:nvGrpSpPr>
          <p:grpSpPr>
            <a:xfrm>
              <a:off x="4270342" y="1535989"/>
              <a:ext cx="1395303" cy="1728022"/>
              <a:chOff x="3241570" y="2580397"/>
              <a:chExt cx="3401341" cy="3577577"/>
            </a:xfrm>
          </p:grpSpPr>
          <p:pic>
            <p:nvPicPr>
              <p:cNvPr id="56" name="Picture 2">
                <a:extLst>
                  <a:ext uri="{FF2B5EF4-FFF2-40B4-BE49-F238E27FC236}">
                    <a16:creationId xmlns:a16="http://schemas.microsoft.com/office/drawing/2014/main" id="{F25CBA21-A7A5-4F4D-989A-099FF9F3D351}"/>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41570" y="2580397"/>
                <a:ext cx="3401341" cy="3577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Freeform 55">
                <a:extLst>
                  <a:ext uri="{FF2B5EF4-FFF2-40B4-BE49-F238E27FC236}">
                    <a16:creationId xmlns:a16="http://schemas.microsoft.com/office/drawing/2014/main" id="{5C0F5B44-4D52-4989-BA02-5BB9CCFF9447}"/>
                  </a:ext>
                </a:extLst>
              </p:cNvPr>
              <p:cNvSpPr/>
              <p:nvPr/>
            </p:nvSpPr>
            <p:spPr>
              <a:xfrm>
                <a:off x="3728711" y="3813785"/>
                <a:ext cx="1086972" cy="1699472"/>
              </a:xfrm>
              <a:custGeom>
                <a:avLst/>
                <a:gdLst>
                  <a:gd name="connsiteX0" fmla="*/ 1181100 w 1200150"/>
                  <a:gd name="connsiteY0" fmla="*/ 0 h 1876425"/>
                  <a:gd name="connsiteX1" fmla="*/ 0 w 1200150"/>
                  <a:gd name="connsiteY1" fmla="*/ 0 h 1876425"/>
                  <a:gd name="connsiteX2" fmla="*/ 0 w 1200150"/>
                  <a:gd name="connsiteY2" fmla="*/ 1385888 h 1876425"/>
                  <a:gd name="connsiteX3" fmla="*/ 38100 w 1200150"/>
                  <a:gd name="connsiteY3" fmla="*/ 1576388 h 1876425"/>
                  <a:gd name="connsiteX4" fmla="*/ 142875 w 1200150"/>
                  <a:gd name="connsiteY4" fmla="*/ 1743075 h 1876425"/>
                  <a:gd name="connsiteX5" fmla="*/ 314325 w 1200150"/>
                  <a:gd name="connsiteY5" fmla="*/ 1871663 h 1876425"/>
                  <a:gd name="connsiteX6" fmla="*/ 538163 w 1200150"/>
                  <a:gd name="connsiteY6" fmla="*/ 1876425 h 1876425"/>
                  <a:gd name="connsiteX7" fmla="*/ 633413 w 1200150"/>
                  <a:gd name="connsiteY7" fmla="*/ 1871663 h 1876425"/>
                  <a:gd name="connsiteX8" fmla="*/ 814388 w 1200150"/>
                  <a:gd name="connsiteY8" fmla="*/ 1800225 h 1876425"/>
                  <a:gd name="connsiteX9" fmla="*/ 1009650 w 1200150"/>
                  <a:gd name="connsiteY9" fmla="*/ 1643063 h 1876425"/>
                  <a:gd name="connsiteX10" fmla="*/ 1200150 w 1200150"/>
                  <a:gd name="connsiteY10" fmla="*/ 1400175 h 1876425"/>
                  <a:gd name="connsiteX11" fmla="*/ 1181100 w 1200150"/>
                  <a:gd name="connsiteY11" fmla="*/ 0 h 187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0150" h="1876425">
                    <a:moveTo>
                      <a:pt x="1181100" y="0"/>
                    </a:moveTo>
                    <a:lnTo>
                      <a:pt x="0" y="0"/>
                    </a:lnTo>
                    <a:lnTo>
                      <a:pt x="0" y="1385888"/>
                    </a:lnTo>
                    <a:lnTo>
                      <a:pt x="38100" y="1576388"/>
                    </a:lnTo>
                    <a:lnTo>
                      <a:pt x="142875" y="1743075"/>
                    </a:lnTo>
                    <a:lnTo>
                      <a:pt x="314325" y="1871663"/>
                    </a:lnTo>
                    <a:lnTo>
                      <a:pt x="538163" y="1876425"/>
                    </a:lnTo>
                    <a:lnTo>
                      <a:pt x="633413" y="1871663"/>
                    </a:lnTo>
                    <a:lnTo>
                      <a:pt x="814388" y="1800225"/>
                    </a:lnTo>
                    <a:lnTo>
                      <a:pt x="1009650" y="1643063"/>
                    </a:lnTo>
                    <a:lnTo>
                      <a:pt x="1200150" y="1400175"/>
                    </a:lnTo>
                    <a:lnTo>
                      <a:pt x="1181100" y="0"/>
                    </a:lnTo>
                    <a:close/>
                  </a:path>
                </a:pathLst>
              </a:custGeom>
              <a:solidFill>
                <a:schemeClr val="accent3">
                  <a:lumMod val="40000"/>
                  <a:lumOff val="60000"/>
                </a:schemeClr>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58" name="Group 57">
                <a:extLst>
                  <a:ext uri="{FF2B5EF4-FFF2-40B4-BE49-F238E27FC236}">
                    <a16:creationId xmlns:a16="http://schemas.microsoft.com/office/drawing/2014/main" id="{B07472BB-BCAC-44C3-94C6-E0D1D5D07AF0}"/>
                  </a:ext>
                </a:extLst>
              </p:cNvPr>
              <p:cNvGrpSpPr/>
              <p:nvPr/>
            </p:nvGrpSpPr>
            <p:grpSpPr>
              <a:xfrm>
                <a:off x="3945785" y="3097763"/>
                <a:ext cx="621127" cy="2415495"/>
                <a:chOff x="3657600" y="2590800"/>
                <a:chExt cx="685800" cy="2667000"/>
              </a:xfrm>
            </p:grpSpPr>
            <p:sp>
              <p:nvSpPr>
                <p:cNvPr id="77" name="Rectangle 76">
                  <a:extLst>
                    <a:ext uri="{FF2B5EF4-FFF2-40B4-BE49-F238E27FC236}">
                      <a16:creationId xmlns:a16="http://schemas.microsoft.com/office/drawing/2014/main" id="{937C0169-AACA-4675-8217-ABE50220220F}"/>
                    </a:ext>
                  </a:extLst>
                </p:cNvPr>
                <p:cNvSpPr/>
                <p:nvPr/>
              </p:nvSpPr>
              <p:spPr>
                <a:xfrm>
                  <a:off x="3962400" y="2590800"/>
                  <a:ext cx="76200" cy="2667000"/>
                </a:xfrm>
                <a:prstGeom prst="rect">
                  <a:avLst/>
                </a:prstGeom>
                <a:solidFill>
                  <a:srgbClr val="FF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8" name="Oval 77">
                  <a:extLst>
                    <a:ext uri="{FF2B5EF4-FFF2-40B4-BE49-F238E27FC236}">
                      <a16:creationId xmlns:a16="http://schemas.microsoft.com/office/drawing/2014/main" id="{068E1C86-A32B-42B4-B3BD-0D32A3FAB1AE}"/>
                    </a:ext>
                  </a:extLst>
                </p:cNvPr>
                <p:cNvSpPr/>
                <p:nvPr/>
              </p:nvSpPr>
              <p:spPr>
                <a:xfrm>
                  <a:off x="4038600" y="3810000"/>
                  <a:ext cx="304800" cy="152400"/>
                </a:xfrm>
                <a:prstGeom prst="ellipse">
                  <a:avLst/>
                </a:prstGeom>
                <a:solidFill>
                  <a:srgbClr val="FF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9" name="Oval 78">
                  <a:extLst>
                    <a:ext uri="{FF2B5EF4-FFF2-40B4-BE49-F238E27FC236}">
                      <a16:creationId xmlns:a16="http://schemas.microsoft.com/office/drawing/2014/main" id="{CEA2C2FC-8873-4A41-981D-208173D1B011}"/>
                    </a:ext>
                  </a:extLst>
                </p:cNvPr>
                <p:cNvSpPr/>
                <p:nvPr/>
              </p:nvSpPr>
              <p:spPr>
                <a:xfrm>
                  <a:off x="3657600" y="3810000"/>
                  <a:ext cx="304800" cy="152400"/>
                </a:xfrm>
                <a:prstGeom prst="ellipse">
                  <a:avLst/>
                </a:prstGeom>
                <a:solidFill>
                  <a:srgbClr val="FF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0" name="Oval 79">
                  <a:extLst>
                    <a:ext uri="{FF2B5EF4-FFF2-40B4-BE49-F238E27FC236}">
                      <a16:creationId xmlns:a16="http://schemas.microsoft.com/office/drawing/2014/main" id="{41B77699-F4E6-4E61-9171-15B02DF6BE5B}"/>
                    </a:ext>
                  </a:extLst>
                </p:cNvPr>
                <p:cNvSpPr/>
                <p:nvPr/>
              </p:nvSpPr>
              <p:spPr>
                <a:xfrm>
                  <a:off x="4038600" y="4495800"/>
                  <a:ext cx="304800" cy="152400"/>
                </a:xfrm>
                <a:prstGeom prst="ellipse">
                  <a:avLst/>
                </a:prstGeom>
                <a:solidFill>
                  <a:srgbClr val="FF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1" name="Oval 80">
                  <a:extLst>
                    <a:ext uri="{FF2B5EF4-FFF2-40B4-BE49-F238E27FC236}">
                      <a16:creationId xmlns:a16="http://schemas.microsoft.com/office/drawing/2014/main" id="{7BA0BE95-0555-4908-BCB5-BC21CD35811A}"/>
                    </a:ext>
                  </a:extLst>
                </p:cNvPr>
                <p:cNvSpPr/>
                <p:nvPr/>
              </p:nvSpPr>
              <p:spPr>
                <a:xfrm>
                  <a:off x="3657600" y="4495800"/>
                  <a:ext cx="304800" cy="152400"/>
                </a:xfrm>
                <a:prstGeom prst="ellipse">
                  <a:avLst/>
                </a:prstGeom>
                <a:solidFill>
                  <a:srgbClr val="FF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59" name="Group 58">
                <a:extLst>
                  <a:ext uri="{FF2B5EF4-FFF2-40B4-BE49-F238E27FC236}">
                    <a16:creationId xmlns:a16="http://schemas.microsoft.com/office/drawing/2014/main" id="{EE9DFC94-19D9-4B57-B708-29551BC30B46}"/>
                  </a:ext>
                </a:extLst>
              </p:cNvPr>
              <p:cNvGrpSpPr/>
              <p:nvPr/>
            </p:nvGrpSpPr>
            <p:grpSpPr>
              <a:xfrm>
                <a:off x="3881111" y="3112150"/>
                <a:ext cx="856925" cy="2248709"/>
                <a:chOff x="3619500" y="2628900"/>
                <a:chExt cx="946150" cy="2482850"/>
              </a:xfrm>
            </p:grpSpPr>
            <p:sp>
              <p:nvSpPr>
                <p:cNvPr id="64" name="Freeform 68">
                  <a:extLst>
                    <a:ext uri="{FF2B5EF4-FFF2-40B4-BE49-F238E27FC236}">
                      <a16:creationId xmlns:a16="http://schemas.microsoft.com/office/drawing/2014/main" id="{9AF63114-6310-46A4-BFD4-CE31353FD7BA}"/>
                    </a:ext>
                  </a:extLst>
                </p:cNvPr>
                <p:cNvSpPr/>
                <p:nvPr/>
              </p:nvSpPr>
              <p:spPr>
                <a:xfrm>
                  <a:off x="3765550" y="2628900"/>
                  <a:ext cx="800100" cy="2482850"/>
                </a:xfrm>
                <a:custGeom>
                  <a:avLst/>
                  <a:gdLst>
                    <a:gd name="connsiteX0" fmla="*/ 781050 w 800100"/>
                    <a:gd name="connsiteY0" fmla="*/ 0 h 2482850"/>
                    <a:gd name="connsiteX1" fmla="*/ 800100 w 800100"/>
                    <a:gd name="connsiteY1" fmla="*/ 2159000 h 2482850"/>
                    <a:gd name="connsiteX2" fmla="*/ 482600 w 800100"/>
                    <a:gd name="connsiteY2" fmla="*/ 2482850 h 2482850"/>
                    <a:gd name="connsiteX3" fmla="*/ 0 w 800100"/>
                    <a:gd name="connsiteY3" fmla="*/ 2482850 h 2482850"/>
                    <a:gd name="connsiteX4" fmla="*/ 0 w 800100"/>
                    <a:gd name="connsiteY4" fmla="*/ 2387600 h 2482850"/>
                    <a:gd name="connsiteX5" fmla="*/ 457200 w 800100"/>
                    <a:gd name="connsiteY5" fmla="*/ 2387600 h 2482850"/>
                    <a:gd name="connsiteX6" fmla="*/ 723900 w 800100"/>
                    <a:gd name="connsiteY6" fmla="*/ 2120900 h 2482850"/>
                    <a:gd name="connsiteX7" fmla="*/ 723900 w 800100"/>
                    <a:gd name="connsiteY7" fmla="*/ 12700 h 2482850"/>
                    <a:gd name="connsiteX8" fmla="*/ 781050 w 800100"/>
                    <a:gd name="connsiteY8" fmla="*/ 0 h 248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100" h="2482850">
                      <a:moveTo>
                        <a:pt x="781050" y="0"/>
                      </a:moveTo>
                      <a:lnTo>
                        <a:pt x="800100" y="2159000"/>
                      </a:lnTo>
                      <a:lnTo>
                        <a:pt x="482600" y="2482850"/>
                      </a:lnTo>
                      <a:lnTo>
                        <a:pt x="0" y="2482850"/>
                      </a:lnTo>
                      <a:lnTo>
                        <a:pt x="0" y="2387600"/>
                      </a:lnTo>
                      <a:lnTo>
                        <a:pt x="457200" y="2387600"/>
                      </a:lnTo>
                      <a:lnTo>
                        <a:pt x="723900" y="2120900"/>
                      </a:lnTo>
                      <a:lnTo>
                        <a:pt x="723900" y="12700"/>
                      </a:lnTo>
                      <a:lnTo>
                        <a:pt x="781050" y="0"/>
                      </a:lnTo>
                      <a:close/>
                    </a:path>
                  </a:pathLst>
                </a:cu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5" name="Oval 64">
                  <a:extLst>
                    <a:ext uri="{FF2B5EF4-FFF2-40B4-BE49-F238E27FC236}">
                      <a16:creationId xmlns:a16="http://schemas.microsoft.com/office/drawing/2014/main" id="{8E6AAE06-3B4F-4D5E-A84C-E6F1A81C7A41}"/>
                    </a:ext>
                  </a:extLst>
                </p:cNvPr>
                <p:cNvSpPr/>
                <p:nvPr/>
              </p:nvSpPr>
              <p:spPr>
                <a:xfrm>
                  <a:off x="3657600" y="48387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6" name="Oval 65">
                  <a:extLst>
                    <a:ext uri="{FF2B5EF4-FFF2-40B4-BE49-F238E27FC236}">
                      <a16:creationId xmlns:a16="http://schemas.microsoft.com/office/drawing/2014/main" id="{2EB58B2C-FC4B-4F18-B5A3-52D531B75897}"/>
                    </a:ext>
                  </a:extLst>
                </p:cNvPr>
                <p:cNvSpPr/>
                <p:nvPr/>
              </p:nvSpPr>
              <p:spPr>
                <a:xfrm>
                  <a:off x="3810000" y="47244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7" name="Oval 66">
                  <a:extLst>
                    <a:ext uri="{FF2B5EF4-FFF2-40B4-BE49-F238E27FC236}">
                      <a16:creationId xmlns:a16="http://schemas.microsoft.com/office/drawing/2014/main" id="{440F072D-ED46-4347-8497-1067421B5192}"/>
                    </a:ext>
                  </a:extLst>
                </p:cNvPr>
                <p:cNvSpPr/>
                <p:nvPr/>
              </p:nvSpPr>
              <p:spPr>
                <a:xfrm>
                  <a:off x="4152900" y="47244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8" name="Oval 67">
                  <a:extLst>
                    <a:ext uri="{FF2B5EF4-FFF2-40B4-BE49-F238E27FC236}">
                      <a16:creationId xmlns:a16="http://schemas.microsoft.com/office/drawing/2014/main" id="{FBEF4F33-3A92-4221-8769-DFA1CDFC956D}"/>
                    </a:ext>
                  </a:extLst>
                </p:cNvPr>
                <p:cNvSpPr/>
                <p:nvPr/>
              </p:nvSpPr>
              <p:spPr>
                <a:xfrm>
                  <a:off x="4171950" y="4243387"/>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9" name="Oval 68">
                  <a:extLst>
                    <a:ext uri="{FF2B5EF4-FFF2-40B4-BE49-F238E27FC236}">
                      <a16:creationId xmlns:a16="http://schemas.microsoft.com/office/drawing/2014/main" id="{B25EF7BD-CDC1-46E4-A5A9-372BA0FF4C8F}"/>
                    </a:ext>
                  </a:extLst>
                </p:cNvPr>
                <p:cNvSpPr/>
                <p:nvPr/>
              </p:nvSpPr>
              <p:spPr>
                <a:xfrm>
                  <a:off x="3619500" y="4243387"/>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0" name="Oval 69">
                  <a:extLst>
                    <a:ext uri="{FF2B5EF4-FFF2-40B4-BE49-F238E27FC236}">
                      <a16:creationId xmlns:a16="http://schemas.microsoft.com/office/drawing/2014/main" id="{6AA78BA0-83EB-48B9-8297-F584865FA2B6}"/>
                    </a:ext>
                  </a:extLst>
                </p:cNvPr>
                <p:cNvSpPr/>
                <p:nvPr/>
              </p:nvSpPr>
              <p:spPr>
                <a:xfrm>
                  <a:off x="3848100" y="40386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1" name="Oval 70">
                  <a:extLst>
                    <a:ext uri="{FF2B5EF4-FFF2-40B4-BE49-F238E27FC236}">
                      <a16:creationId xmlns:a16="http://schemas.microsoft.com/office/drawing/2014/main" id="{00EA9BBC-0FAB-4E7C-930C-2EF664E0C333}"/>
                    </a:ext>
                  </a:extLst>
                </p:cNvPr>
                <p:cNvSpPr/>
                <p:nvPr/>
              </p:nvSpPr>
              <p:spPr>
                <a:xfrm>
                  <a:off x="3848100" y="4313237"/>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2" name="Oval 71">
                  <a:extLst>
                    <a:ext uri="{FF2B5EF4-FFF2-40B4-BE49-F238E27FC236}">
                      <a16:creationId xmlns:a16="http://schemas.microsoft.com/office/drawing/2014/main" id="{4A685AA4-2893-4144-B841-0DFD4BB2C621}"/>
                    </a:ext>
                  </a:extLst>
                </p:cNvPr>
                <p:cNvSpPr/>
                <p:nvPr/>
              </p:nvSpPr>
              <p:spPr>
                <a:xfrm>
                  <a:off x="4076700" y="488315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3" name="Oval 72">
                  <a:extLst>
                    <a:ext uri="{FF2B5EF4-FFF2-40B4-BE49-F238E27FC236}">
                      <a16:creationId xmlns:a16="http://schemas.microsoft.com/office/drawing/2014/main" id="{7819BB98-50DD-48B4-83E9-7AC024964E0D}"/>
                    </a:ext>
                  </a:extLst>
                </p:cNvPr>
                <p:cNvSpPr/>
                <p:nvPr/>
              </p:nvSpPr>
              <p:spPr>
                <a:xfrm>
                  <a:off x="4286250" y="40386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4" name="Oval 73">
                  <a:extLst>
                    <a:ext uri="{FF2B5EF4-FFF2-40B4-BE49-F238E27FC236}">
                      <a16:creationId xmlns:a16="http://schemas.microsoft.com/office/drawing/2014/main" id="{108AD4C8-FD10-4FA4-897D-C67AB162222E}"/>
                    </a:ext>
                  </a:extLst>
                </p:cNvPr>
                <p:cNvSpPr/>
                <p:nvPr/>
              </p:nvSpPr>
              <p:spPr>
                <a:xfrm>
                  <a:off x="3683000" y="35814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5" name="Oval 74">
                  <a:extLst>
                    <a:ext uri="{FF2B5EF4-FFF2-40B4-BE49-F238E27FC236}">
                      <a16:creationId xmlns:a16="http://schemas.microsoft.com/office/drawing/2014/main" id="{89B51695-C3A1-4A7A-9F5D-D70E62A67FEF}"/>
                    </a:ext>
                  </a:extLst>
                </p:cNvPr>
                <p:cNvSpPr/>
                <p:nvPr/>
              </p:nvSpPr>
              <p:spPr>
                <a:xfrm>
                  <a:off x="4229100" y="350520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6" name="Oval 75">
                  <a:extLst>
                    <a:ext uri="{FF2B5EF4-FFF2-40B4-BE49-F238E27FC236}">
                      <a16:creationId xmlns:a16="http://schemas.microsoft.com/office/drawing/2014/main" id="{568CA5F6-2974-4AE9-8F3E-804064EBDFF8}"/>
                    </a:ext>
                  </a:extLst>
                </p:cNvPr>
                <p:cNvSpPr/>
                <p:nvPr/>
              </p:nvSpPr>
              <p:spPr>
                <a:xfrm>
                  <a:off x="4095750" y="3651250"/>
                  <a:ext cx="76200" cy="76200"/>
                </a:xfrm>
                <a:prstGeom prst="ellipse">
                  <a:avLst/>
                </a:prstGeom>
                <a:solidFill>
                  <a:schemeClr val="accent2">
                    <a:lumMod val="20000"/>
                    <a:lumOff val="8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60" name="Group 59">
                <a:extLst>
                  <a:ext uri="{FF2B5EF4-FFF2-40B4-BE49-F238E27FC236}">
                    <a16:creationId xmlns:a16="http://schemas.microsoft.com/office/drawing/2014/main" id="{06F3A3E0-D4D7-4DD7-B197-86FFA6783854}"/>
                  </a:ext>
                </a:extLst>
              </p:cNvPr>
              <p:cNvGrpSpPr/>
              <p:nvPr/>
            </p:nvGrpSpPr>
            <p:grpSpPr>
              <a:xfrm>
                <a:off x="3474212" y="5208458"/>
                <a:ext cx="483099" cy="350823"/>
                <a:chOff x="3200400" y="4876800"/>
                <a:chExt cx="533400" cy="387350"/>
              </a:xfrm>
            </p:grpSpPr>
            <p:cxnSp>
              <p:nvCxnSpPr>
                <p:cNvPr id="61" name="Straight Connector 60">
                  <a:extLst>
                    <a:ext uri="{FF2B5EF4-FFF2-40B4-BE49-F238E27FC236}">
                      <a16:creationId xmlns:a16="http://schemas.microsoft.com/office/drawing/2014/main" id="{37419EAC-4577-4FA6-8953-424748B01F8A}"/>
                    </a:ext>
                  </a:extLst>
                </p:cNvPr>
                <p:cNvCxnSpPr/>
                <p:nvPr/>
              </p:nvCxnSpPr>
              <p:spPr>
                <a:xfrm flipV="1">
                  <a:off x="3200400" y="4876800"/>
                  <a:ext cx="381000" cy="234950"/>
                </a:xfrm>
                <a:prstGeom prst="line">
                  <a:avLst/>
                </a:prstGeom>
                <a:ln w="57150">
                  <a:solidFill>
                    <a:schemeClr val="accent2"/>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44DF93F-4833-46D5-8463-6E7CBBA7FECE}"/>
                    </a:ext>
                  </a:extLst>
                </p:cNvPr>
                <p:cNvCxnSpPr/>
                <p:nvPr/>
              </p:nvCxnSpPr>
              <p:spPr>
                <a:xfrm flipV="1">
                  <a:off x="3276600" y="4953000"/>
                  <a:ext cx="381000" cy="234950"/>
                </a:xfrm>
                <a:prstGeom prst="line">
                  <a:avLst/>
                </a:prstGeom>
                <a:ln w="57150">
                  <a:solidFill>
                    <a:schemeClr val="tx2"/>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8AFDD07-E0BC-497E-B0A6-DF0034BA1ECA}"/>
                    </a:ext>
                  </a:extLst>
                </p:cNvPr>
                <p:cNvCxnSpPr/>
                <p:nvPr/>
              </p:nvCxnSpPr>
              <p:spPr>
                <a:xfrm flipV="1">
                  <a:off x="3352800" y="5029200"/>
                  <a:ext cx="381000" cy="234950"/>
                </a:xfrm>
                <a:prstGeom prst="line">
                  <a:avLst/>
                </a:prstGeom>
                <a:ln w="57150">
                  <a:solidFill>
                    <a:srgbClr val="FF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grpSp>
        <p:sp>
          <p:nvSpPr>
            <p:cNvPr id="82" name="Text Placeholder 3">
              <a:extLst>
                <a:ext uri="{FF2B5EF4-FFF2-40B4-BE49-F238E27FC236}">
                  <a16:creationId xmlns:a16="http://schemas.microsoft.com/office/drawing/2014/main" id="{C8044703-4D38-4546-A162-CA11EA0627E5}"/>
                </a:ext>
              </a:extLst>
            </p:cNvPr>
            <p:cNvSpPr txBox="1">
              <a:spLocks/>
            </p:cNvSpPr>
            <p:nvPr/>
          </p:nvSpPr>
          <p:spPr>
            <a:xfrm>
              <a:off x="3497762" y="3252426"/>
              <a:ext cx="2940459" cy="391245"/>
            </a:xfrm>
            <a:prstGeom prst="rect">
              <a:avLst/>
            </a:prstGeom>
          </p:spPr>
          <p:txBody>
            <a:bodyPr vert="horz" lIns="0" tIns="0" rIns="0" bIns="0" rtlCol="0" anchor="ctr">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Bioreactor</a:t>
              </a:r>
            </a:p>
          </p:txBody>
        </p:sp>
        <p:sp>
          <p:nvSpPr>
            <p:cNvPr id="149" name="TextBox 148">
              <a:extLst>
                <a:ext uri="{FF2B5EF4-FFF2-40B4-BE49-F238E27FC236}">
                  <a16:creationId xmlns:a16="http://schemas.microsoft.com/office/drawing/2014/main" id="{7735F850-E890-4447-A466-33F33D6F6D77}"/>
                </a:ext>
              </a:extLst>
            </p:cNvPr>
            <p:cNvSpPr txBox="1"/>
            <p:nvPr/>
          </p:nvSpPr>
          <p:spPr>
            <a:xfrm>
              <a:off x="3895967" y="1117496"/>
              <a:ext cx="2144051" cy="276999"/>
            </a:xfrm>
            <a:prstGeom prst="rect">
              <a:avLst/>
            </a:prstGeom>
            <a:solidFill>
              <a:schemeClr val="accent2">
                <a:lumMod val="20000"/>
                <a:lumOff val="80000"/>
              </a:schemeClr>
            </a:solidFill>
            <a:ln>
              <a:solidFill>
                <a:schemeClr val="tx1"/>
              </a:solidFill>
            </a:ln>
          </p:spPr>
          <p:txBody>
            <a:bodyPr wrap="square" rtlCol="0">
              <a:spAutoFit/>
            </a:bodyPr>
            <a:lstStyle/>
            <a:p>
              <a:pPr algn="ctr"/>
              <a:r>
                <a:rPr lang="en-US" sz="1200">
                  <a:latin typeface="Arial" panose="020B0604020202020204" pitchFamily="34" charset="0"/>
                </a:rPr>
                <a:t>Cell Culture</a:t>
              </a:r>
            </a:p>
          </p:txBody>
        </p:sp>
      </p:grpSp>
      <p:grpSp>
        <p:nvGrpSpPr>
          <p:cNvPr id="6" name="Group 5">
            <a:extLst>
              <a:ext uri="{FF2B5EF4-FFF2-40B4-BE49-F238E27FC236}">
                <a16:creationId xmlns:a16="http://schemas.microsoft.com/office/drawing/2014/main" id="{6DEABAFF-DD6A-4C07-A7D0-2BEF9655C711}"/>
              </a:ext>
            </a:extLst>
          </p:cNvPr>
          <p:cNvGrpSpPr/>
          <p:nvPr/>
        </p:nvGrpSpPr>
        <p:grpSpPr>
          <a:xfrm>
            <a:off x="6648229" y="1116483"/>
            <a:ext cx="4016835" cy="2507336"/>
            <a:chOff x="6648230" y="1116483"/>
            <a:chExt cx="4016834" cy="2507336"/>
          </a:xfrm>
        </p:grpSpPr>
        <p:sp>
          <p:nvSpPr>
            <p:cNvPr id="83" name="Arrow: Right 82">
              <a:extLst>
                <a:ext uri="{FF2B5EF4-FFF2-40B4-BE49-F238E27FC236}">
                  <a16:creationId xmlns:a16="http://schemas.microsoft.com/office/drawing/2014/main" id="{2D2D326E-FC4F-4023-AC84-53C06CDD92F2}"/>
                </a:ext>
              </a:extLst>
            </p:cNvPr>
            <p:cNvSpPr/>
            <p:nvPr/>
          </p:nvSpPr>
          <p:spPr>
            <a:xfrm>
              <a:off x="6648230" y="2008812"/>
              <a:ext cx="817127" cy="89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4" name="Text Placeholder 3">
              <a:extLst>
                <a:ext uri="{FF2B5EF4-FFF2-40B4-BE49-F238E27FC236}">
                  <a16:creationId xmlns:a16="http://schemas.microsoft.com/office/drawing/2014/main" id="{6F4CB091-33D8-489C-AAE4-13B826644E2D}"/>
                </a:ext>
              </a:extLst>
            </p:cNvPr>
            <p:cNvSpPr txBox="1">
              <a:spLocks/>
            </p:cNvSpPr>
            <p:nvPr/>
          </p:nvSpPr>
          <p:spPr>
            <a:xfrm>
              <a:off x="7120895" y="3268659"/>
              <a:ext cx="3544169" cy="355160"/>
            </a:xfrm>
            <a:prstGeom prst="rect">
              <a:avLst/>
            </a:prstGeom>
          </p:spPr>
          <p:txBody>
            <a:bodyPr vert="horz" lIns="0" tIns="0" rIns="0" bIns="0" rtlCol="0">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Antibody (mAb) intermediate</a:t>
              </a:r>
            </a:p>
          </p:txBody>
        </p:sp>
        <p:pic>
          <p:nvPicPr>
            <p:cNvPr id="85" name="Picture 84">
              <a:extLst>
                <a:ext uri="{FF2B5EF4-FFF2-40B4-BE49-F238E27FC236}">
                  <a16:creationId xmlns:a16="http://schemas.microsoft.com/office/drawing/2014/main" id="{494AA8C6-259F-4DDB-9422-2636E574ECD0}"/>
                </a:ext>
              </a:extLst>
            </p:cNvPr>
            <p:cNvPicPr>
              <a:picLocks noChangeAspect="1"/>
            </p:cNvPicPr>
            <p:nvPr/>
          </p:nvPicPr>
          <p:blipFill>
            <a:blip r:embed="rId7"/>
            <a:stretch>
              <a:fillRect/>
            </a:stretch>
          </p:blipFill>
          <p:spPr>
            <a:xfrm>
              <a:off x="8270761" y="1681829"/>
              <a:ext cx="1193355" cy="1491695"/>
            </a:xfrm>
            <a:prstGeom prst="rect">
              <a:avLst/>
            </a:prstGeom>
          </p:spPr>
        </p:pic>
        <p:sp>
          <p:nvSpPr>
            <p:cNvPr id="150" name="TextBox 149">
              <a:extLst>
                <a:ext uri="{FF2B5EF4-FFF2-40B4-BE49-F238E27FC236}">
                  <a16:creationId xmlns:a16="http://schemas.microsoft.com/office/drawing/2014/main" id="{372F9BF6-0934-4069-B170-04DF22DCB7BE}"/>
                </a:ext>
              </a:extLst>
            </p:cNvPr>
            <p:cNvSpPr txBox="1"/>
            <p:nvPr/>
          </p:nvSpPr>
          <p:spPr>
            <a:xfrm>
              <a:off x="7941720" y="1116483"/>
              <a:ext cx="1685398" cy="276999"/>
            </a:xfrm>
            <a:prstGeom prst="rect">
              <a:avLst/>
            </a:prstGeom>
            <a:solidFill>
              <a:schemeClr val="accent2">
                <a:lumMod val="20000"/>
                <a:lumOff val="80000"/>
              </a:schemeClr>
            </a:solidFill>
            <a:ln>
              <a:solidFill>
                <a:schemeClr val="tx1"/>
              </a:solidFill>
            </a:ln>
          </p:spPr>
          <p:txBody>
            <a:bodyPr wrap="square" rtlCol="0">
              <a:spAutoFit/>
            </a:bodyPr>
            <a:lstStyle/>
            <a:p>
              <a:pPr algn="ctr"/>
              <a:r>
                <a:rPr lang="en-US" sz="1200">
                  <a:latin typeface="Arial" panose="020B0604020202020204" pitchFamily="34" charset="0"/>
                </a:rPr>
                <a:t>Purification</a:t>
              </a:r>
            </a:p>
          </p:txBody>
        </p:sp>
      </p:grpSp>
      <p:grpSp>
        <p:nvGrpSpPr>
          <p:cNvPr id="11" name="Group 10">
            <a:extLst>
              <a:ext uri="{FF2B5EF4-FFF2-40B4-BE49-F238E27FC236}">
                <a16:creationId xmlns:a16="http://schemas.microsoft.com/office/drawing/2014/main" id="{DD015B77-358C-49DE-BD9C-DE3DFCB93374}"/>
              </a:ext>
            </a:extLst>
          </p:cNvPr>
          <p:cNvGrpSpPr/>
          <p:nvPr/>
        </p:nvGrpSpPr>
        <p:grpSpPr>
          <a:xfrm>
            <a:off x="8597789" y="2475979"/>
            <a:ext cx="3544169" cy="3936964"/>
            <a:chOff x="8667812" y="2621131"/>
            <a:chExt cx="3544169" cy="3936964"/>
          </a:xfrm>
        </p:grpSpPr>
        <p:grpSp>
          <p:nvGrpSpPr>
            <p:cNvPr id="10" name="Group 9">
              <a:extLst>
                <a:ext uri="{FF2B5EF4-FFF2-40B4-BE49-F238E27FC236}">
                  <a16:creationId xmlns:a16="http://schemas.microsoft.com/office/drawing/2014/main" id="{38E2CBAA-7BFF-4B5B-A9D3-D3D408D4F9A0}"/>
                </a:ext>
              </a:extLst>
            </p:cNvPr>
            <p:cNvGrpSpPr/>
            <p:nvPr/>
          </p:nvGrpSpPr>
          <p:grpSpPr>
            <a:xfrm>
              <a:off x="8667812" y="4012686"/>
              <a:ext cx="3544169" cy="2545409"/>
              <a:chOff x="8644567" y="3809979"/>
              <a:chExt cx="3544169" cy="2545409"/>
            </a:xfrm>
          </p:grpSpPr>
          <p:pic>
            <p:nvPicPr>
              <p:cNvPr id="86" name="Picture 85">
                <a:extLst>
                  <a:ext uri="{FF2B5EF4-FFF2-40B4-BE49-F238E27FC236}">
                    <a16:creationId xmlns:a16="http://schemas.microsoft.com/office/drawing/2014/main" id="{DB6A9005-9F76-4621-8A84-F24D6EED721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836" t="18395" r="24337" b="18204"/>
              <a:stretch/>
            </p:blipFill>
            <p:spPr>
              <a:xfrm rot="5400000">
                <a:off x="10670856" y="4641887"/>
                <a:ext cx="1450049" cy="773825"/>
              </a:xfrm>
              <a:prstGeom prst="rect">
                <a:avLst/>
              </a:prstGeom>
            </p:spPr>
          </p:pic>
          <p:sp>
            <p:nvSpPr>
              <p:cNvPr id="87" name="Text Placeholder 3">
                <a:extLst>
                  <a:ext uri="{FF2B5EF4-FFF2-40B4-BE49-F238E27FC236}">
                    <a16:creationId xmlns:a16="http://schemas.microsoft.com/office/drawing/2014/main" id="{DF9D819B-8F63-4E35-B9AA-73D65326EB4C}"/>
                  </a:ext>
                </a:extLst>
              </p:cNvPr>
              <p:cNvSpPr txBox="1">
                <a:spLocks/>
              </p:cNvSpPr>
              <p:nvPr/>
            </p:nvSpPr>
            <p:spPr>
              <a:xfrm>
                <a:off x="8644567" y="6017141"/>
                <a:ext cx="3544169" cy="338247"/>
              </a:xfrm>
              <a:prstGeom prst="rect">
                <a:avLst/>
              </a:prstGeom>
            </p:spPr>
            <p:txBody>
              <a:bodyPr vert="horz" lIns="0" tIns="0" rIns="0" bIns="0" rtlCol="0">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Antibody-drug conjugate (ADC)</a:t>
                </a:r>
              </a:p>
              <a:p>
                <a:pPr marL="0" indent="0" algn="ctr">
                  <a:buNone/>
                </a:pPr>
                <a:r>
                  <a:rPr lang="en-US" sz="1800" b="1"/>
                  <a:t>drug substance</a:t>
                </a:r>
              </a:p>
            </p:txBody>
          </p:sp>
          <p:sp>
            <p:nvSpPr>
              <p:cNvPr id="151" name="TextBox 150">
                <a:extLst>
                  <a:ext uri="{FF2B5EF4-FFF2-40B4-BE49-F238E27FC236}">
                    <a16:creationId xmlns:a16="http://schemas.microsoft.com/office/drawing/2014/main" id="{7C0EB7A6-1BCF-4EBA-907E-F32489251951}"/>
                  </a:ext>
                </a:extLst>
              </p:cNvPr>
              <p:cNvSpPr txBox="1"/>
              <p:nvPr/>
            </p:nvSpPr>
            <p:spPr>
              <a:xfrm>
                <a:off x="9869356" y="3809979"/>
                <a:ext cx="1685399" cy="276999"/>
              </a:xfrm>
              <a:prstGeom prst="rect">
                <a:avLst/>
              </a:prstGeom>
              <a:solidFill>
                <a:schemeClr val="accent2">
                  <a:lumMod val="20000"/>
                  <a:lumOff val="80000"/>
                </a:schemeClr>
              </a:solidFill>
              <a:ln>
                <a:solidFill>
                  <a:schemeClr val="tx1"/>
                </a:solidFill>
              </a:ln>
            </p:spPr>
            <p:txBody>
              <a:bodyPr wrap="square" rtlCol="0">
                <a:spAutoFit/>
              </a:bodyPr>
              <a:lstStyle/>
              <a:p>
                <a:pPr algn="ctr"/>
                <a:r>
                  <a:rPr lang="en-US" sz="1200">
                    <a:latin typeface="Arial" panose="020B0604020202020204" pitchFamily="34" charset="0"/>
                  </a:rPr>
                  <a:t>Conjugation</a:t>
                </a:r>
              </a:p>
            </p:txBody>
          </p:sp>
          <p:grpSp>
            <p:nvGrpSpPr>
              <p:cNvPr id="152" name="Group 151">
                <a:extLst>
                  <a:ext uri="{FF2B5EF4-FFF2-40B4-BE49-F238E27FC236}">
                    <a16:creationId xmlns:a16="http://schemas.microsoft.com/office/drawing/2014/main" id="{30489A06-1B4D-490A-B98D-129171EF8721}"/>
                  </a:ext>
                </a:extLst>
              </p:cNvPr>
              <p:cNvGrpSpPr/>
              <p:nvPr/>
            </p:nvGrpSpPr>
            <p:grpSpPr>
              <a:xfrm>
                <a:off x="9344280" y="4305558"/>
                <a:ext cx="1474606" cy="1605284"/>
                <a:chOff x="8664390" y="3095305"/>
                <a:chExt cx="2305377" cy="2448724"/>
              </a:xfrm>
            </p:grpSpPr>
            <p:grpSp>
              <p:nvGrpSpPr>
                <p:cNvPr id="153" name="Group 152">
                  <a:extLst>
                    <a:ext uri="{FF2B5EF4-FFF2-40B4-BE49-F238E27FC236}">
                      <a16:creationId xmlns:a16="http://schemas.microsoft.com/office/drawing/2014/main" id="{43BC1561-7623-4062-8451-CB868C4F5F36}"/>
                    </a:ext>
                  </a:extLst>
                </p:cNvPr>
                <p:cNvGrpSpPr/>
                <p:nvPr/>
              </p:nvGrpSpPr>
              <p:grpSpPr>
                <a:xfrm>
                  <a:off x="8664390" y="3095305"/>
                  <a:ext cx="2305377" cy="2448724"/>
                  <a:chOff x="1823721" y="16375747"/>
                  <a:chExt cx="3264353" cy="3938014"/>
                </a:xfrm>
              </p:grpSpPr>
              <p:cxnSp>
                <p:nvCxnSpPr>
                  <p:cNvPr id="158" name="Straight Connector 157">
                    <a:extLst>
                      <a:ext uri="{FF2B5EF4-FFF2-40B4-BE49-F238E27FC236}">
                        <a16:creationId xmlns:a16="http://schemas.microsoft.com/office/drawing/2014/main" id="{A444813B-4A7B-4948-A50B-DF646AAE5E41}"/>
                      </a:ext>
                    </a:extLst>
                  </p:cNvPr>
                  <p:cNvCxnSpPr/>
                  <p:nvPr/>
                </p:nvCxnSpPr>
                <p:spPr>
                  <a:xfrm>
                    <a:off x="3294806" y="18264441"/>
                    <a:ext cx="31038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3AE6690C-BE0D-42E7-B89F-405BCFAE3914}"/>
                      </a:ext>
                    </a:extLst>
                  </p:cNvPr>
                  <p:cNvCxnSpPr/>
                  <p:nvPr/>
                </p:nvCxnSpPr>
                <p:spPr>
                  <a:xfrm>
                    <a:off x="3299968" y="18025144"/>
                    <a:ext cx="31038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60" name="Freeform 24">
                    <a:extLst>
                      <a:ext uri="{FF2B5EF4-FFF2-40B4-BE49-F238E27FC236}">
                        <a16:creationId xmlns:a16="http://schemas.microsoft.com/office/drawing/2014/main" id="{D95DECA6-5F91-40A9-9213-780EA8007666}"/>
                      </a:ext>
                    </a:extLst>
                  </p:cNvPr>
                  <p:cNvSpPr/>
                  <p:nvPr/>
                </p:nvSpPr>
                <p:spPr>
                  <a:xfrm flipH="1">
                    <a:off x="3568875" y="17705576"/>
                    <a:ext cx="428564" cy="782002"/>
                  </a:xfrm>
                  <a:custGeom>
                    <a:avLst/>
                    <a:gdLst>
                      <a:gd name="connsiteX0" fmla="*/ 0 w 164133"/>
                      <a:gd name="connsiteY0" fmla="*/ 0 h 319053"/>
                      <a:gd name="connsiteX1" fmla="*/ 161172 w 164133"/>
                      <a:gd name="connsiteY1" fmla="*/ 154593 h 319053"/>
                      <a:gd name="connsiteX2" fmla="*/ 108544 w 164133"/>
                      <a:gd name="connsiteY2" fmla="*/ 319053 h 319053"/>
                      <a:gd name="connsiteX3" fmla="*/ 108544 w 164133"/>
                      <a:gd name="connsiteY3" fmla="*/ 319053 h 319053"/>
                    </a:gdLst>
                    <a:ahLst/>
                    <a:cxnLst>
                      <a:cxn ang="0">
                        <a:pos x="connsiteX0" y="connsiteY0"/>
                      </a:cxn>
                      <a:cxn ang="0">
                        <a:pos x="connsiteX1" y="connsiteY1"/>
                      </a:cxn>
                      <a:cxn ang="0">
                        <a:pos x="connsiteX2" y="connsiteY2"/>
                      </a:cxn>
                      <a:cxn ang="0">
                        <a:pos x="connsiteX3" y="connsiteY3"/>
                      </a:cxn>
                    </a:cxnLst>
                    <a:rect l="l" t="t" r="r" b="b"/>
                    <a:pathLst>
                      <a:path w="164133" h="319053">
                        <a:moveTo>
                          <a:pt x="0" y="0"/>
                        </a:moveTo>
                        <a:cubicBezTo>
                          <a:pt x="71540" y="50709"/>
                          <a:pt x="143081" y="101418"/>
                          <a:pt x="161172" y="154593"/>
                        </a:cubicBezTo>
                        <a:cubicBezTo>
                          <a:pt x="179263" y="207768"/>
                          <a:pt x="108544" y="319053"/>
                          <a:pt x="108544" y="319053"/>
                        </a:cubicBezTo>
                        <a:lnTo>
                          <a:pt x="108544" y="319053"/>
                        </a:lnTo>
                      </a:path>
                    </a:pathLst>
                  </a:custGeom>
                  <a:no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1" name="Freeform 25">
                    <a:extLst>
                      <a:ext uri="{FF2B5EF4-FFF2-40B4-BE49-F238E27FC236}">
                        <a16:creationId xmlns:a16="http://schemas.microsoft.com/office/drawing/2014/main" id="{A14E119C-3FEA-48CA-B4A5-3E82875AD0FA}"/>
                      </a:ext>
                    </a:extLst>
                  </p:cNvPr>
                  <p:cNvSpPr/>
                  <p:nvPr/>
                </p:nvSpPr>
                <p:spPr>
                  <a:xfrm>
                    <a:off x="2904275" y="17705576"/>
                    <a:ext cx="428564" cy="782002"/>
                  </a:xfrm>
                  <a:custGeom>
                    <a:avLst/>
                    <a:gdLst>
                      <a:gd name="connsiteX0" fmla="*/ 0 w 164133"/>
                      <a:gd name="connsiteY0" fmla="*/ 0 h 319053"/>
                      <a:gd name="connsiteX1" fmla="*/ 161172 w 164133"/>
                      <a:gd name="connsiteY1" fmla="*/ 154593 h 319053"/>
                      <a:gd name="connsiteX2" fmla="*/ 108544 w 164133"/>
                      <a:gd name="connsiteY2" fmla="*/ 319053 h 319053"/>
                      <a:gd name="connsiteX3" fmla="*/ 108544 w 164133"/>
                      <a:gd name="connsiteY3" fmla="*/ 319053 h 319053"/>
                    </a:gdLst>
                    <a:ahLst/>
                    <a:cxnLst>
                      <a:cxn ang="0">
                        <a:pos x="connsiteX0" y="connsiteY0"/>
                      </a:cxn>
                      <a:cxn ang="0">
                        <a:pos x="connsiteX1" y="connsiteY1"/>
                      </a:cxn>
                      <a:cxn ang="0">
                        <a:pos x="connsiteX2" y="connsiteY2"/>
                      </a:cxn>
                      <a:cxn ang="0">
                        <a:pos x="connsiteX3" y="connsiteY3"/>
                      </a:cxn>
                    </a:cxnLst>
                    <a:rect l="l" t="t" r="r" b="b"/>
                    <a:pathLst>
                      <a:path w="164133" h="319053">
                        <a:moveTo>
                          <a:pt x="0" y="0"/>
                        </a:moveTo>
                        <a:cubicBezTo>
                          <a:pt x="71540" y="50709"/>
                          <a:pt x="143081" y="101418"/>
                          <a:pt x="161172" y="154593"/>
                        </a:cubicBezTo>
                        <a:cubicBezTo>
                          <a:pt x="179263" y="207768"/>
                          <a:pt x="108544" y="319053"/>
                          <a:pt x="108544" y="319053"/>
                        </a:cubicBezTo>
                        <a:lnTo>
                          <a:pt x="108544" y="319053"/>
                        </a:lnTo>
                      </a:path>
                    </a:pathLst>
                  </a:custGeom>
                  <a:no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2" name="Rounded Rectangle 26">
                    <a:extLst>
                      <a:ext uri="{FF2B5EF4-FFF2-40B4-BE49-F238E27FC236}">
                        <a16:creationId xmlns:a16="http://schemas.microsoft.com/office/drawing/2014/main" id="{833E5B50-7683-4027-BC0E-F922A534DCD6}"/>
                      </a:ext>
                    </a:extLst>
                  </p:cNvPr>
                  <p:cNvSpPr/>
                  <p:nvPr/>
                </p:nvSpPr>
                <p:spPr>
                  <a:xfrm rot="19627312" flipH="1">
                    <a:off x="3074619" y="19300969"/>
                    <a:ext cx="472981" cy="1012792"/>
                  </a:xfrm>
                  <a:prstGeom prst="roundRect">
                    <a:avLst>
                      <a:gd name="adj" fmla="val 50000"/>
                    </a:avLst>
                  </a:prstGeom>
                  <a:solidFill>
                    <a:srgbClr val="FFFFFF">
                      <a:lumMod val="8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3" name="Rounded Rectangle 27">
                    <a:extLst>
                      <a:ext uri="{FF2B5EF4-FFF2-40B4-BE49-F238E27FC236}">
                        <a16:creationId xmlns:a16="http://schemas.microsoft.com/office/drawing/2014/main" id="{8BEC4DCE-EE60-42B3-AF0B-B09F34DE5232}"/>
                      </a:ext>
                    </a:extLst>
                  </p:cNvPr>
                  <p:cNvSpPr/>
                  <p:nvPr/>
                </p:nvSpPr>
                <p:spPr>
                  <a:xfrm rot="1972688">
                    <a:off x="3405100" y="19300969"/>
                    <a:ext cx="472981" cy="1012792"/>
                  </a:xfrm>
                  <a:prstGeom prst="roundRect">
                    <a:avLst>
                      <a:gd name="adj" fmla="val 50000"/>
                    </a:avLst>
                  </a:prstGeom>
                  <a:solidFill>
                    <a:srgbClr val="FFFFFF">
                      <a:lumMod val="7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4" name="Rounded Rectangle 28">
                    <a:extLst>
                      <a:ext uri="{FF2B5EF4-FFF2-40B4-BE49-F238E27FC236}">
                        <a16:creationId xmlns:a16="http://schemas.microsoft.com/office/drawing/2014/main" id="{701EBC1B-787A-4F28-BE20-A2CE1B729D94}"/>
                      </a:ext>
                    </a:extLst>
                  </p:cNvPr>
                  <p:cNvSpPr/>
                  <p:nvPr/>
                </p:nvSpPr>
                <p:spPr>
                  <a:xfrm rot="20534643">
                    <a:off x="3608414" y="18477691"/>
                    <a:ext cx="472981" cy="1012792"/>
                  </a:xfrm>
                  <a:prstGeom prst="roundRect">
                    <a:avLst>
                      <a:gd name="adj" fmla="val 50000"/>
                    </a:avLst>
                  </a:prstGeom>
                  <a:solidFill>
                    <a:srgbClr val="FFFFFF">
                      <a:lumMod val="7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5" name="Rounded Rectangle 29">
                    <a:extLst>
                      <a:ext uri="{FF2B5EF4-FFF2-40B4-BE49-F238E27FC236}">
                        <a16:creationId xmlns:a16="http://schemas.microsoft.com/office/drawing/2014/main" id="{F757B7B5-AC21-482C-BFB3-BC9544F56460}"/>
                      </a:ext>
                    </a:extLst>
                  </p:cNvPr>
                  <p:cNvSpPr/>
                  <p:nvPr/>
                </p:nvSpPr>
                <p:spPr>
                  <a:xfrm rot="1065357" flipH="1">
                    <a:off x="2837006" y="18477691"/>
                    <a:ext cx="472981" cy="1012792"/>
                  </a:xfrm>
                  <a:prstGeom prst="roundRect">
                    <a:avLst>
                      <a:gd name="adj" fmla="val 50000"/>
                    </a:avLst>
                  </a:prstGeom>
                  <a:solidFill>
                    <a:srgbClr val="FFFFFF">
                      <a:lumMod val="8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6" name="Rounded Rectangle 30">
                    <a:extLst>
                      <a:ext uri="{FF2B5EF4-FFF2-40B4-BE49-F238E27FC236}">
                        <a16:creationId xmlns:a16="http://schemas.microsoft.com/office/drawing/2014/main" id="{D55226BD-2AE8-4658-9897-835923F038ED}"/>
                      </a:ext>
                    </a:extLst>
                  </p:cNvPr>
                  <p:cNvSpPr/>
                  <p:nvPr/>
                </p:nvSpPr>
                <p:spPr>
                  <a:xfrm flipH="1">
                    <a:off x="2609054" y="16725650"/>
                    <a:ext cx="472981" cy="1012792"/>
                  </a:xfrm>
                  <a:prstGeom prst="roundRect">
                    <a:avLst>
                      <a:gd name="adj" fmla="val 50000"/>
                    </a:avLst>
                  </a:prstGeom>
                  <a:solidFill>
                    <a:srgbClr val="FFFFFF">
                      <a:lumMod val="8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7" name="Rounded Rectangle 31">
                    <a:extLst>
                      <a:ext uri="{FF2B5EF4-FFF2-40B4-BE49-F238E27FC236}">
                        <a16:creationId xmlns:a16="http://schemas.microsoft.com/office/drawing/2014/main" id="{76BAEA8D-AE99-4A21-9328-85DC6864B06A}"/>
                      </a:ext>
                    </a:extLst>
                  </p:cNvPr>
                  <p:cNvSpPr/>
                  <p:nvPr/>
                </p:nvSpPr>
                <p:spPr>
                  <a:xfrm>
                    <a:off x="3855908" y="16725650"/>
                    <a:ext cx="472981" cy="1012792"/>
                  </a:xfrm>
                  <a:prstGeom prst="roundRect">
                    <a:avLst>
                      <a:gd name="adj" fmla="val 50000"/>
                    </a:avLst>
                  </a:prstGeom>
                  <a:solidFill>
                    <a:srgbClr val="FFFFFF">
                      <a:lumMod val="75000"/>
                    </a:srgbClr>
                  </a:solidFill>
                  <a:ln w="12700" cap="flat" cmpd="sng" algn="ctr">
                    <a:solidFill>
                      <a:srgbClr val="FFFFFF">
                        <a:lumMod val="65000"/>
                      </a:srgbClr>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8" name="Rounded Rectangle 32">
                    <a:extLst>
                      <a:ext uri="{FF2B5EF4-FFF2-40B4-BE49-F238E27FC236}">
                        <a16:creationId xmlns:a16="http://schemas.microsoft.com/office/drawing/2014/main" id="{8AC3F118-353C-4606-84BD-F807645021A3}"/>
                      </a:ext>
                    </a:extLst>
                  </p:cNvPr>
                  <p:cNvSpPr/>
                  <p:nvPr/>
                </p:nvSpPr>
                <p:spPr>
                  <a:xfrm rot="17454114" flipH="1">
                    <a:off x="2214260" y="16058273"/>
                    <a:ext cx="443986" cy="1078933"/>
                  </a:xfrm>
                  <a:prstGeom prst="roundRect">
                    <a:avLst>
                      <a:gd name="adj" fmla="val 50000"/>
                    </a:avLst>
                  </a:prstGeom>
                  <a:solidFill>
                    <a:srgbClr val="0099FF"/>
                  </a:solidFill>
                  <a:ln w="12700" cap="flat" cmpd="sng" algn="ctr">
                    <a:solidFill>
                      <a:srgbClr val="0099FF"/>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69" name="Rounded Rectangle 33">
                    <a:extLst>
                      <a:ext uri="{FF2B5EF4-FFF2-40B4-BE49-F238E27FC236}">
                        <a16:creationId xmlns:a16="http://schemas.microsoft.com/office/drawing/2014/main" id="{698B8717-9A11-44D7-9720-569B74E13A55}"/>
                      </a:ext>
                    </a:extLst>
                  </p:cNvPr>
                  <p:cNvSpPr/>
                  <p:nvPr/>
                </p:nvSpPr>
                <p:spPr>
                  <a:xfrm rot="4145886">
                    <a:off x="4318304" y="16058273"/>
                    <a:ext cx="443986" cy="1078933"/>
                  </a:xfrm>
                  <a:prstGeom prst="roundRect">
                    <a:avLst>
                      <a:gd name="adj" fmla="val 50000"/>
                    </a:avLst>
                  </a:prstGeom>
                  <a:solidFill>
                    <a:srgbClr val="0099FF"/>
                  </a:solidFill>
                  <a:ln w="12700" cap="flat" cmpd="sng" algn="ctr">
                    <a:solidFill>
                      <a:srgbClr val="0099FF"/>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70" name="Rounded Rectangle 34">
                    <a:extLst>
                      <a:ext uri="{FF2B5EF4-FFF2-40B4-BE49-F238E27FC236}">
                        <a16:creationId xmlns:a16="http://schemas.microsoft.com/office/drawing/2014/main" id="{F323E81F-CA4A-4F6E-8B57-D664BA8C0B92}"/>
                      </a:ext>
                    </a:extLst>
                  </p:cNvPr>
                  <p:cNvSpPr/>
                  <p:nvPr/>
                </p:nvSpPr>
                <p:spPr>
                  <a:xfrm rot="14925453">
                    <a:off x="4229861" y="16822272"/>
                    <a:ext cx="443986" cy="1078933"/>
                  </a:xfrm>
                  <a:prstGeom prst="roundRect">
                    <a:avLst>
                      <a:gd name="adj" fmla="val 50000"/>
                    </a:avLst>
                  </a:prstGeom>
                  <a:solidFill>
                    <a:srgbClr val="89FF89"/>
                  </a:solidFill>
                  <a:ln w="12700" cap="flat" cmpd="sng" algn="ctr">
                    <a:solidFill>
                      <a:srgbClr val="89FF89"/>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71" name="Rounded Rectangle 35">
                    <a:extLst>
                      <a:ext uri="{FF2B5EF4-FFF2-40B4-BE49-F238E27FC236}">
                        <a16:creationId xmlns:a16="http://schemas.microsoft.com/office/drawing/2014/main" id="{D50782F7-985A-423F-8FA3-4BD654DD2691}"/>
                      </a:ext>
                    </a:extLst>
                  </p:cNvPr>
                  <p:cNvSpPr/>
                  <p:nvPr/>
                </p:nvSpPr>
                <p:spPr>
                  <a:xfrm rot="11546963">
                    <a:off x="4615093" y="16428911"/>
                    <a:ext cx="472981" cy="1012792"/>
                  </a:xfrm>
                  <a:prstGeom prst="roundRect">
                    <a:avLst>
                      <a:gd name="adj" fmla="val 50000"/>
                    </a:avLst>
                  </a:prstGeom>
                  <a:solidFill>
                    <a:srgbClr val="00EE00"/>
                  </a:solidFill>
                  <a:ln w="12700" cap="flat" cmpd="sng" algn="ctr">
                    <a:solidFill>
                      <a:srgbClr val="00EE00"/>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72" name="Rounded Rectangle 36">
                    <a:extLst>
                      <a:ext uri="{FF2B5EF4-FFF2-40B4-BE49-F238E27FC236}">
                        <a16:creationId xmlns:a16="http://schemas.microsoft.com/office/drawing/2014/main" id="{0417FD94-92EF-4F25-8D19-36A80226C769}"/>
                      </a:ext>
                    </a:extLst>
                  </p:cNvPr>
                  <p:cNvSpPr/>
                  <p:nvPr/>
                </p:nvSpPr>
                <p:spPr>
                  <a:xfrm rot="6674547" flipH="1">
                    <a:off x="2253920" y="16822272"/>
                    <a:ext cx="443986" cy="1078933"/>
                  </a:xfrm>
                  <a:prstGeom prst="roundRect">
                    <a:avLst>
                      <a:gd name="adj" fmla="val 50000"/>
                    </a:avLst>
                  </a:prstGeom>
                  <a:solidFill>
                    <a:srgbClr val="89FF89"/>
                  </a:solidFill>
                  <a:ln w="12700" cap="flat" cmpd="sng" algn="ctr">
                    <a:solidFill>
                      <a:srgbClr val="89FF89"/>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sp>
                <p:nvSpPr>
                  <p:cNvPr id="173" name="Rounded Rectangle 37">
                    <a:extLst>
                      <a:ext uri="{FF2B5EF4-FFF2-40B4-BE49-F238E27FC236}">
                        <a16:creationId xmlns:a16="http://schemas.microsoft.com/office/drawing/2014/main" id="{31CD70DF-7E08-4516-82BE-836689684DE5}"/>
                      </a:ext>
                    </a:extLst>
                  </p:cNvPr>
                  <p:cNvSpPr/>
                  <p:nvPr/>
                </p:nvSpPr>
                <p:spPr>
                  <a:xfrm rot="10053037" flipH="1">
                    <a:off x="1823721" y="16428911"/>
                    <a:ext cx="472981" cy="1012792"/>
                  </a:xfrm>
                  <a:prstGeom prst="roundRect">
                    <a:avLst>
                      <a:gd name="adj" fmla="val 50000"/>
                    </a:avLst>
                  </a:prstGeom>
                  <a:solidFill>
                    <a:srgbClr val="00EE00"/>
                  </a:solidFill>
                  <a:ln w="12700" cap="flat" cmpd="sng" algn="ctr">
                    <a:solidFill>
                      <a:srgbClr val="00EE00"/>
                    </a:solidFill>
                    <a:prstDash val="solid"/>
                    <a:miter lim="800000"/>
                  </a:ln>
                  <a:effectLst/>
                </p:spPr>
                <p:txBody>
                  <a:bodyPr rtlCol="0" anchor="ctr"/>
                  <a:lstStyle/>
                  <a:p>
                    <a:pPr algn="ctr" defTabSz="685783">
                      <a:defRPr/>
                    </a:pPr>
                    <a:endParaRPr lang="en-US" sz="1351" kern="0">
                      <a:solidFill>
                        <a:srgbClr val="FFFFFF"/>
                      </a:solidFill>
                      <a:latin typeface="Arial"/>
                    </a:endParaRPr>
                  </a:p>
                </p:txBody>
              </p:sp>
              <p:grpSp>
                <p:nvGrpSpPr>
                  <p:cNvPr id="174" name="Group 173">
                    <a:extLst>
                      <a:ext uri="{FF2B5EF4-FFF2-40B4-BE49-F238E27FC236}">
                        <a16:creationId xmlns:a16="http://schemas.microsoft.com/office/drawing/2014/main" id="{79FE824F-8E03-47AC-B25D-45F3B8D7AD48}"/>
                      </a:ext>
                    </a:extLst>
                  </p:cNvPr>
                  <p:cNvGrpSpPr/>
                  <p:nvPr/>
                </p:nvGrpSpPr>
                <p:grpSpPr>
                  <a:xfrm>
                    <a:off x="3711324" y="17319558"/>
                    <a:ext cx="633212" cy="531866"/>
                    <a:chOff x="3711324" y="17319558"/>
                    <a:chExt cx="633212" cy="531866"/>
                  </a:xfrm>
                </p:grpSpPr>
                <p:cxnSp>
                  <p:nvCxnSpPr>
                    <p:cNvPr id="178" name="Straight Connector 177">
                      <a:extLst>
                        <a:ext uri="{FF2B5EF4-FFF2-40B4-BE49-F238E27FC236}">
                          <a16:creationId xmlns:a16="http://schemas.microsoft.com/office/drawing/2014/main" id="{546A24DA-FDF5-4523-BFB6-6285D880C1D5}"/>
                        </a:ext>
                      </a:extLst>
                    </p:cNvPr>
                    <p:cNvCxnSpPr>
                      <a:cxnSpLocks/>
                    </p:cNvCxnSpPr>
                    <p:nvPr/>
                  </p:nvCxnSpPr>
                  <p:spPr>
                    <a:xfrm flipH="1" flipV="1">
                      <a:off x="3711324" y="17319558"/>
                      <a:ext cx="146893" cy="14074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E3907BFA-0B93-4C26-93FC-1F8B0BCD6E88}"/>
                        </a:ext>
                      </a:extLst>
                    </p:cNvPr>
                    <p:cNvCxnSpPr>
                      <a:cxnSpLocks/>
                    </p:cNvCxnSpPr>
                    <p:nvPr/>
                  </p:nvCxnSpPr>
                  <p:spPr>
                    <a:xfrm>
                      <a:off x="4197643" y="17710678"/>
                      <a:ext cx="146893" cy="14074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5" name="Group 174">
                    <a:extLst>
                      <a:ext uri="{FF2B5EF4-FFF2-40B4-BE49-F238E27FC236}">
                        <a16:creationId xmlns:a16="http://schemas.microsoft.com/office/drawing/2014/main" id="{ACB99FD3-A34F-4CD9-B4A4-CB6AAE165385}"/>
                      </a:ext>
                    </a:extLst>
                  </p:cNvPr>
                  <p:cNvGrpSpPr/>
                  <p:nvPr/>
                </p:nvGrpSpPr>
                <p:grpSpPr>
                  <a:xfrm flipH="1">
                    <a:off x="2596425" y="17319558"/>
                    <a:ext cx="633212" cy="531866"/>
                    <a:chOff x="3863724" y="17471958"/>
                    <a:chExt cx="633212" cy="531866"/>
                  </a:xfrm>
                </p:grpSpPr>
                <p:cxnSp>
                  <p:nvCxnSpPr>
                    <p:cNvPr id="176" name="Straight Connector 175">
                      <a:extLst>
                        <a:ext uri="{FF2B5EF4-FFF2-40B4-BE49-F238E27FC236}">
                          <a16:creationId xmlns:a16="http://schemas.microsoft.com/office/drawing/2014/main" id="{0BCB2193-89F8-49BB-8200-25C902A1C0AE}"/>
                        </a:ext>
                      </a:extLst>
                    </p:cNvPr>
                    <p:cNvCxnSpPr>
                      <a:cxnSpLocks/>
                    </p:cNvCxnSpPr>
                    <p:nvPr/>
                  </p:nvCxnSpPr>
                  <p:spPr>
                    <a:xfrm flipH="1" flipV="1">
                      <a:off x="3863724" y="17471958"/>
                      <a:ext cx="146893" cy="14074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E0EF447-97E4-4C76-9248-01137874C672}"/>
                        </a:ext>
                      </a:extLst>
                    </p:cNvPr>
                    <p:cNvCxnSpPr>
                      <a:cxnSpLocks/>
                    </p:cNvCxnSpPr>
                    <p:nvPr/>
                  </p:nvCxnSpPr>
                  <p:spPr>
                    <a:xfrm>
                      <a:off x="4350043" y="17863078"/>
                      <a:ext cx="146893" cy="14074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154" name="Isosceles Triangle 153">
                  <a:extLst>
                    <a:ext uri="{FF2B5EF4-FFF2-40B4-BE49-F238E27FC236}">
                      <a16:creationId xmlns:a16="http://schemas.microsoft.com/office/drawing/2014/main" id="{A3544CF9-7DD7-4B5E-91E8-D10D6FC8F866}"/>
                    </a:ext>
                  </a:extLst>
                </p:cNvPr>
                <p:cNvSpPr/>
                <p:nvPr/>
              </p:nvSpPr>
              <p:spPr>
                <a:xfrm rot="2175177">
                  <a:off x="9022290" y="3996854"/>
                  <a:ext cx="229528" cy="23043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Isosceles Triangle 154">
                  <a:extLst>
                    <a:ext uri="{FF2B5EF4-FFF2-40B4-BE49-F238E27FC236}">
                      <a16:creationId xmlns:a16="http://schemas.microsoft.com/office/drawing/2014/main" id="{AEBC9EC9-CE95-4F7C-8EE9-E9C85E2684CD}"/>
                    </a:ext>
                  </a:extLst>
                </p:cNvPr>
                <p:cNvSpPr/>
                <p:nvPr/>
              </p:nvSpPr>
              <p:spPr>
                <a:xfrm rot="17809550">
                  <a:off x="10438164" y="3954758"/>
                  <a:ext cx="229528" cy="23043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6" name="Isosceles Triangle 155">
                  <a:extLst>
                    <a:ext uri="{FF2B5EF4-FFF2-40B4-BE49-F238E27FC236}">
                      <a16:creationId xmlns:a16="http://schemas.microsoft.com/office/drawing/2014/main" id="{BCE11FBF-D557-4D0A-B6E1-B99B72FEA54C}"/>
                    </a:ext>
                  </a:extLst>
                </p:cNvPr>
                <p:cNvSpPr/>
                <p:nvPr/>
              </p:nvSpPr>
              <p:spPr>
                <a:xfrm rot="11790142">
                  <a:off x="9574828" y="3451929"/>
                  <a:ext cx="229528" cy="23043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7" name="Isosceles Triangle 156">
                  <a:extLst>
                    <a:ext uri="{FF2B5EF4-FFF2-40B4-BE49-F238E27FC236}">
                      <a16:creationId xmlns:a16="http://schemas.microsoft.com/office/drawing/2014/main" id="{644AA293-E698-4F12-A0A4-E87ACD7CA227}"/>
                    </a:ext>
                  </a:extLst>
                </p:cNvPr>
                <p:cNvSpPr/>
                <p:nvPr/>
              </p:nvSpPr>
              <p:spPr>
                <a:xfrm rot="10000806">
                  <a:off x="9861654" y="3444232"/>
                  <a:ext cx="229528" cy="23043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sp>
          <p:nvSpPr>
            <p:cNvPr id="180" name="Arrow: Right 179">
              <a:extLst>
                <a:ext uri="{FF2B5EF4-FFF2-40B4-BE49-F238E27FC236}">
                  <a16:creationId xmlns:a16="http://schemas.microsoft.com/office/drawing/2014/main" id="{5A7369ED-0513-48AD-9E72-373A80FAA487}"/>
                </a:ext>
              </a:extLst>
            </p:cNvPr>
            <p:cNvSpPr/>
            <p:nvPr/>
          </p:nvSpPr>
          <p:spPr>
            <a:xfrm rot="5400000">
              <a:off x="10760976" y="2581779"/>
              <a:ext cx="817127" cy="89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14" name="Group 13">
            <a:extLst>
              <a:ext uri="{FF2B5EF4-FFF2-40B4-BE49-F238E27FC236}">
                <a16:creationId xmlns:a16="http://schemas.microsoft.com/office/drawing/2014/main" id="{ECFEDFD1-159B-4929-9057-70F87C63ADE7}"/>
              </a:ext>
            </a:extLst>
          </p:cNvPr>
          <p:cNvGrpSpPr/>
          <p:nvPr/>
        </p:nvGrpSpPr>
        <p:grpSpPr>
          <a:xfrm>
            <a:off x="3763062" y="3894791"/>
            <a:ext cx="5181956" cy="2673459"/>
            <a:chOff x="3763061" y="3894790"/>
            <a:chExt cx="5181956" cy="2673459"/>
          </a:xfrm>
        </p:grpSpPr>
        <p:sp>
          <p:nvSpPr>
            <p:cNvPr id="9" name="Text Placeholder 3">
              <a:extLst>
                <a:ext uri="{FF2B5EF4-FFF2-40B4-BE49-F238E27FC236}">
                  <a16:creationId xmlns:a16="http://schemas.microsoft.com/office/drawing/2014/main" id="{94B12E28-50B1-42D8-B385-76BDFA3DFA17}"/>
                </a:ext>
              </a:extLst>
            </p:cNvPr>
            <p:cNvSpPr txBox="1">
              <a:spLocks/>
            </p:cNvSpPr>
            <p:nvPr/>
          </p:nvSpPr>
          <p:spPr>
            <a:xfrm>
              <a:off x="3763061" y="6138479"/>
              <a:ext cx="4255044" cy="429770"/>
            </a:xfrm>
            <a:prstGeom prst="rect">
              <a:avLst/>
            </a:prstGeom>
          </p:spPr>
          <p:txBody>
            <a:bodyPr vert="horz" lIns="0" tIns="0" rIns="0" bIns="0" rtlCol="0" anchor="ctr">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Drug Product (DP)</a:t>
              </a:r>
            </a:p>
          </p:txBody>
        </p:sp>
        <p:pic>
          <p:nvPicPr>
            <p:cNvPr id="12" name="Picture 11">
              <a:extLst>
                <a:ext uri="{FF2B5EF4-FFF2-40B4-BE49-F238E27FC236}">
                  <a16:creationId xmlns:a16="http://schemas.microsoft.com/office/drawing/2014/main" id="{C60FEC30-456C-4247-A494-F5998844C9D6}"/>
                </a:ext>
              </a:extLst>
            </p:cNvPr>
            <p:cNvPicPr>
              <a:picLocks noChangeAspect="1"/>
            </p:cNvPicPr>
            <p:nvPr/>
          </p:nvPicPr>
          <p:blipFill>
            <a:blip r:embed="rId9"/>
            <a:stretch>
              <a:fillRect/>
            </a:stretch>
          </p:blipFill>
          <p:spPr>
            <a:xfrm>
              <a:off x="5992262" y="4377560"/>
              <a:ext cx="1814230" cy="1445940"/>
            </a:xfrm>
            <a:prstGeom prst="rect">
              <a:avLst/>
            </a:prstGeom>
          </p:spPr>
        </p:pic>
        <p:sp>
          <p:nvSpPr>
            <p:cNvPr id="122" name="Arrow: Right 121">
              <a:extLst>
                <a:ext uri="{FF2B5EF4-FFF2-40B4-BE49-F238E27FC236}">
                  <a16:creationId xmlns:a16="http://schemas.microsoft.com/office/drawing/2014/main" id="{4A66348E-86D0-4DEA-9210-5190F289CA16}"/>
                </a:ext>
              </a:extLst>
            </p:cNvPr>
            <p:cNvSpPr/>
            <p:nvPr/>
          </p:nvSpPr>
          <p:spPr>
            <a:xfrm rot="10800000">
              <a:off x="8127890" y="4854578"/>
              <a:ext cx="817127" cy="89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81" name="TextBox 180">
              <a:extLst>
                <a:ext uri="{FF2B5EF4-FFF2-40B4-BE49-F238E27FC236}">
                  <a16:creationId xmlns:a16="http://schemas.microsoft.com/office/drawing/2014/main" id="{5F4DAEB6-C1DC-4129-96A5-BCA29BC9780B}"/>
                </a:ext>
              </a:extLst>
            </p:cNvPr>
            <p:cNvSpPr txBox="1"/>
            <p:nvPr/>
          </p:nvSpPr>
          <p:spPr>
            <a:xfrm>
              <a:off x="4091689" y="3894790"/>
              <a:ext cx="4049175" cy="276999"/>
            </a:xfrm>
            <a:prstGeom prst="rect">
              <a:avLst/>
            </a:prstGeom>
            <a:solidFill>
              <a:schemeClr val="accent2">
                <a:lumMod val="20000"/>
                <a:lumOff val="80000"/>
              </a:schemeClr>
            </a:solidFill>
            <a:ln>
              <a:solidFill>
                <a:schemeClr val="tx1"/>
              </a:solidFill>
            </a:ln>
          </p:spPr>
          <p:txBody>
            <a:bodyPr wrap="square" rtlCol="0">
              <a:spAutoFit/>
            </a:bodyPr>
            <a:lstStyle/>
            <a:p>
              <a:pPr algn="ctr"/>
              <a:r>
                <a:rPr lang="en-US" sz="1200" dirty="0">
                  <a:latin typeface="Arial" panose="020B0604020202020204" pitchFamily="34" charset="0"/>
                </a:rPr>
                <a:t>Drug product</a:t>
              </a:r>
            </a:p>
          </p:txBody>
        </p:sp>
        <p:pic>
          <p:nvPicPr>
            <p:cNvPr id="182" name="Picture 2">
              <a:extLst>
                <a:ext uri="{FF2B5EF4-FFF2-40B4-BE49-F238E27FC236}">
                  <a16:creationId xmlns:a16="http://schemas.microsoft.com/office/drawing/2014/main" id="{47A09B1F-42A2-4252-BE58-377C0655C1C3}"/>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23018"/>
            <a:stretch/>
          </p:blipFill>
          <p:spPr bwMode="auto">
            <a:xfrm>
              <a:off x="4091689" y="5161936"/>
              <a:ext cx="990199" cy="92183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099DDEF4-36C8-4291-AE9F-8B98B57D0868}"/>
                </a:ext>
              </a:extLst>
            </p:cNvPr>
            <p:cNvPicPr>
              <a:picLocks noChangeAspect="1"/>
            </p:cNvPicPr>
            <p:nvPr/>
          </p:nvPicPr>
          <p:blipFill rotWithShape="1">
            <a:blip r:embed="rId11"/>
            <a:srcRect l="7978" r="8886" b="24025"/>
            <a:stretch/>
          </p:blipFill>
          <p:spPr>
            <a:xfrm>
              <a:off x="4799801" y="4314256"/>
              <a:ext cx="1622204" cy="1041446"/>
            </a:xfrm>
            <a:prstGeom prst="rect">
              <a:avLst/>
            </a:prstGeom>
          </p:spPr>
        </p:pic>
      </p:grpSp>
      <p:grpSp>
        <p:nvGrpSpPr>
          <p:cNvPr id="24" name="Group 23">
            <a:extLst>
              <a:ext uri="{FF2B5EF4-FFF2-40B4-BE49-F238E27FC236}">
                <a16:creationId xmlns:a16="http://schemas.microsoft.com/office/drawing/2014/main" id="{B1D8689E-0333-4495-9C3C-2357120AF484}"/>
              </a:ext>
            </a:extLst>
          </p:cNvPr>
          <p:cNvGrpSpPr/>
          <p:nvPr/>
        </p:nvGrpSpPr>
        <p:grpSpPr>
          <a:xfrm>
            <a:off x="504944" y="3647800"/>
            <a:ext cx="3347936" cy="2399520"/>
            <a:chOff x="504944" y="3647800"/>
            <a:chExt cx="3347936" cy="2399520"/>
          </a:xfrm>
        </p:grpSpPr>
        <p:grpSp>
          <p:nvGrpSpPr>
            <p:cNvPr id="19" name="Group 18">
              <a:extLst>
                <a:ext uri="{FF2B5EF4-FFF2-40B4-BE49-F238E27FC236}">
                  <a16:creationId xmlns:a16="http://schemas.microsoft.com/office/drawing/2014/main" id="{9F521A4B-FBDD-4888-B9CA-DBD4B565D14C}"/>
                </a:ext>
              </a:extLst>
            </p:cNvPr>
            <p:cNvGrpSpPr/>
            <p:nvPr/>
          </p:nvGrpSpPr>
          <p:grpSpPr>
            <a:xfrm>
              <a:off x="504944" y="3769943"/>
              <a:ext cx="3347936" cy="2277377"/>
              <a:chOff x="504944" y="3769943"/>
              <a:chExt cx="3347936" cy="2277377"/>
            </a:xfrm>
          </p:grpSpPr>
          <p:pic>
            <p:nvPicPr>
              <p:cNvPr id="7" name="Picture 6">
                <a:extLst>
                  <a:ext uri="{FF2B5EF4-FFF2-40B4-BE49-F238E27FC236}">
                    <a16:creationId xmlns:a16="http://schemas.microsoft.com/office/drawing/2014/main" id="{EC7D2484-C470-4334-A999-951D7E5F410B}"/>
                  </a:ext>
                </a:extLst>
              </p:cNvPr>
              <p:cNvPicPr>
                <a:picLocks noChangeAspect="1"/>
              </p:cNvPicPr>
              <p:nvPr/>
            </p:nvPicPr>
            <p:blipFill>
              <a:blip r:embed="rId12"/>
              <a:stretch>
                <a:fillRect/>
              </a:stretch>
            </p:blipFill>
            <p:spPr>
              <a:xfrm>
                <a:off x="504944" y="4063625"/>
                <a:ext cx="2222243" cy="1481495"/>
              </a:xfrm>
              <a:prstGeom prst="rect">
                <a:avLst/>
              </a:prstGeom>
            </p:spPr>
          </p:pic>
          <p:sp>
            <p:nvSpPr>
              <p:cNvPr id="8" name="Text Placeholder 3">
                <a:extLst>
                  <a:ext uri="{FF2B5EF4-FFF2-40B4-BE49-F238E27FC236}">
                    <a16:creationId xmlns:a16="http://schemas.microsoft.com/office/drawing/2014/main" id="{9B1B1E47-C3FD-4EFC-9BE8-E63721D50036}"/>
                  </a:ext>
                </a:extLst>
              </p:cNvPr>
              <p:cNvSpPr txBox="1">
                <a:spLocks/>
              </p:cNvSpPr>
              <p:nvPr/>
            </p:nvSpPr>
            <p:spPr>
              <a:xfrm>
                <a:off x="650338" y="5692160"/>
                <a:ext cx="1931454" cy="355160"/>
              </a:xfrm>
              <a:prstGeom prst="rect">
                <a:avLst/>
              </a:prstGeom>
            </p:spPr>
            <p:txBody>
              <a:bodyPr vert="horz" lIns="0" tIns="0" rIns="0" bIns="0" rtlCol="0" anchor="ctr">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Administration</a:t>
                </a:r>
              </a:p>
            </p:txBody>
          </p:sp>
          <p:sp>
            <p:nvSpPr>
              <p:cNvPr id="121" name="Arrow: Right 120">
                <a:extLst>
                  <a:ext uri="{FF2B5EF4-FFF2-40B4-BE49-F238E27FC236}">
                    <a16:creationId xmlns:a16="http://schemas.microsoft.com/office/drawing/2014/main" id="{6E2FF310-0B22-42F2-B33F-311885504908}"/>
                  </a:ext>
                </a:extLst>
              </p:cNvPr>
              <p:cNvSpPr/>
              <p:nvPr/>
            </p:nvSpPr>
            <p:spPr>
              <a:xfrm rot="10800000">
                <a:off x="3035753" y="4500260"/>
                <a:ext cx="817127" cy="8958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8" name="Graphic 17" descr="Paper">
                <a:extLst>
                  <a:ext uri="{FF2B5EF4-FFF2-40B4-BE49-F238E27FC236}">
                    <a16:creationId xmlns:a16="http://schemas.microsoft.com/office/drawing/2014/main" id="{D28A8E26-E9C1-418F-8588-1A5DD5EA341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080841" y="3769943"/>
                <a:ext cx="721323" cy="721323"/>
              </a:xfrm>
              <a:prstGeom prst="rect">
                <a:avLst/>
              </a:prstGeom>
            </p:spPr>
          </p:pic>
          <p:sp>
            <p:nvSpPr>
              <p:cNvPr id="183" name="Text Placeholder 3">
                <a:extLst>
                  <a:ext uri="{FF2B5EF4-FFF2-40B4-BE49-F238E27FC236}">
                    <a16:creationId xmlns:a16="http://schemas.microsoft.com/office/drawing/2014/main" id="{49F68F6D-8D33-4F0F-A92A-50CFE6BFC666}"/>
                  </a:ext>
                </a:extLst>
              </p:cNvPr>
              <p:cNvSpPr txBox="1">
                <a:spLocks/>
              </p:cNvSpPr>
              <p:nvPr/>
            </p:nvSpPr>
            <p:spPr>
              <a:xfrm>
                <a:off x="3100619" y="3997507"/>
                <a:ext cx="691385" cy="429770"/>
              </a:xfrm>
              <a:prstGeom prst="rect">
                <a:avLst/>
              </a:prstGeom>
            </p:spPr>
            <p:txBody>
              <a:bodyPr vert="horz" lIns="0" tIns="0" rIns="0" bIns="0" rtlCol="0" anchor="ctr">
                <a:noAutofit/>
              </a:bodyPr>
              <a:lstStyle>
                <a:lvl1pPr marL="228600" marR="0" indent="-228600" algn="l" defTabSz="914400" rtl="0" eaLnBrk="1" fontAlgn="auto" latinLnBrk="0" hangingPunct="1">
                  <a:lnSpc>
                    <a:spcPct val="90000"/>
                  </a:lnSpc>
                  <a:spcBef>
                    <a:spcPts val="1000"/>
                  </a:spcBef>
                  <a:spcAft>
                    <a:spcPts val="0"/>
                  </a:spcAft>
                  <a:buClr>
                    <a:schemeClr val="accent3"/>
                  </a:buClr>
                  <a:buSzPct val="140000"/>
                  <a:buFont typeface="Arial"/>
                  <a:buChar char="•"/>
                  <a:tabLst/>
                  <a:defRPr sz="1600" kern="1200" baseline="0">
                    <a:solidFill>
                      <a:schemeClr val="tx1"/>
                    </a:solidFill>
                    <a:latin typeface="Arial" charset="0"/>
                    <a:ea typeface="Arial" charset="0"/>
                    <a:cs typeface="Arial" charset="0"/>
                  </a:defRPr>
                </a:lvl1pPr>
                <a:lvl2pPr marL="685800" marR="0" indent="-228600" algn="l" defTabSz="914400" rtl="0" eaLnBrk="1" fontAlgn="auto" latinLnBrk="0" hangingPunct="1">
                  <a:lnSpc>
                    <a:spcPct val="90000"/>
                  </a:lnSpc>
                  <a:spcBef>
                    <a:spcPts val="500"/>
                  </a:spcBef>
                  <a:spcAft>
                    <a:spcPts val="0"/>
                  </a:spcAft>
                  <a:buClr>
                    <a:schemeClr val="accent3"/>
                  </a:buClr>
                  <a:buSzTx/>
                  <a:buFont typeface="Courier New" charset="0"/>
                  <a:buChar char="o"/>
                  <a:tabLst/>
                  <a:defRPr sz="1400" kern="1200" baseline="0">
                    <a:solidFill>
                      <a:schemeClr val="tx1"/>
                    </a:solidFill>
                    <a:latin typeface="Arial" charset="0"/>
                    <a:ea typeface="Arial" charset="0"/>
                    <a:cs typeface="Arial" charset="0"/>
                  </a:defRPr>
                </a:lvl2pPr>
                <a:lvl3pPr marL="11430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200" kern="1200" baseline="0">
                    <a:solidFill>
                      <a:schemeClr val="tx1"/>
                    </a:solidFill>
                    <a:latin typeface="Arial" charset="0"/>
                    <a:ea typeface="Arial" charset="0"/>
                    <a:cs typeface="Arial" charset="0"/>
                  </a:defRPr>
                </a:lvl3pPr>
                <a:lvl4pPr marL="1600200" marR="0" indent="-228600" algn="l" defTabSz="914400" rtl="0" eaLnBrk="1" fontAlgn="auto" latinLnBrk="0" hangingPunct="1">
                  <a:lnSpc>
                    <a:spcPct val="90000"/>
                  </a:lnSpc>
                  <a:spcBef>
                    <a:spcPts val="500"/>
                  </a:spcBef>
                  <a:spcAft>
                    <a:spcPts val="0"/>
                  </a:spcAft>
                  <a:buClr>
                    <a:schemeClr val="accent3"/>
                  </a:buClr>
                  <a:buSzPct val="60000"/>
                  <a:buFont typeface="Courier New" charset="0"/>
                  <a:buChar char="o"/>
                  <a:tabLst/>
                  <a:defRPr sz="1100" kern="1200" baseline="0">
                    <a:solidFill>
                      <a:schemeClr val="tx1"/>
                    </a:solidFill>
                    <a:latin typeface="Arial" charset="0"/>
                    <a:ea typeface="Arial" charset="0"/>
                    <a:cs typeface="Arial" charset="0"/>
                  </a:defRPr>
                </a:lvl4pPr>
                <a:lvl5pPr marL="2057400" marR="0" indent="-228600" algn="l" defTabSz="914400" rtl="0" eaLnBrk="1" fontAlgn="auto" latinLnBrk="0" hangingPunct="1">
                  <a:lnSpc>
                    <a:spcPct val="90000"/>
                  </a:lnSpc>
                  <a:spcBef>
                    <a:spcPts val="500"/>
                  </a:spcBef>
                  <a:spcAft>
                    <a:spcPts val="0"/>
                  </a:spcAft>
                  <a:buClr>
                    <a:schemeClr val="accent3"/>
                  </a:buClr>
                  <a:buSzTx/>
                  <a:buFont typeface="Arial"/>
                  <a:buChar char="•"/>
                  <a:tabLst/>
                  <a:defRPr sz="1100" kern="120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1800" b="1"/>
                  <a:t>IND</a:t>
                </a:r>
              </a:p>
            </p:txBody>
          </p:sp>
        </p:grpSp>
        <p:pic>
          <p:nvPicPr>
            <p:cNvPr id="23" name="Graphic 22" descr="Checkbox Checked">
              <a:extLst>
                <a:ext uri="{FF2B5EF4-FFF2-40B4-BE49-F238E27FC236}">
                  <a16:creationId xmlns:a16="http://schemas.microsoft.com/office/drawing/2014/main" id="{8080EACD-34BA-4078-88A3-0E039703746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870196" y="3647800"/>
              <a:ext cx="482804" cy="482804"/>
            </a:xfrm>
            <a:prstGeom prst="rect">
              <a:avLst/>
            </a:prstGeom>
          </p:spPr>
        </p:pic>
      </p:grpSp>
    </p:spTree>
    <p:extLst>
      <p:ext uri="{BB962C8B-B14F-4D97-AF65-F5344CB8AC3E}">
        <p14:creationId xmlns:p14="http://schemas.microsoft.com/office/powerpoint/2010/main" val="30746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68745-C24D-2294-B168-424753C96E05}"/>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BB925C6-70BF-8969-2F79-A0D6A8DDC517}"/>
              </a:ext>
            </a:extLst>
          </p:cNvPr>
          <p:cNvSpPr>
            <a:spLocks noGrp="1"/>
          </p:cNvSpPr>
          <p:nvPr>
            <p:ph idx="1"/>
          </p:nvPr>
        </p:nvSpPr>
        <p:spPr/>
        <p:txBody>
          <a:bodyPr>
            <a:normAutofit/>
          </a:bodyPr>
          <a:lstStyle/>
          <a:p>
            <a:pPr>
              <a:buSzPct val="150000"/>
            </a:pPr>
            <a:endParaRPr lang="en-US" sz="1800" dirty="0"/>
          </a:p>
          <a:p>
            <a:pPr>
              <a:buSzPct val="150000"/>
            </a:pPr>
            <a:endParaRPr lang="en-US" sz="1800" dirty="0"/>
          </a:p>
          <a:p>
            <a:pPr marL="285750" indent="-285750">
              <a:buSzPct val="150000"/>
              <a:buFont typeface="Arial" panose="020B0604020202020204" pitchFamily="34" charset="0"/>
              <a:buChar char="•"/>
            </a:pPr>
            <a:endParaRPr lang="en-US" sz="1800" kern="0" dirty="0">
              <a:solidFill>
                <a:srgbClr val="20A588"/>
              </a:solidFill>
              <a:ea typeface="Yu Gothic" panose="020B0400000000000000" pitchFamily="34" charset="-128"/>
            </a:endParaRPr>
          </a:p>
        </p:txBody>
      </p:sp>
      <p:sp>
        <p:nvSpPr>
          <p:cNvPr id="4" name="Title 3">
            <a:extLst>
              <a:ext uri="{FF2B5EF4-FFF2-40B4-BE49-F238E27FC236}">
                <a16:creationId xmlns:a16="http://schemas.microsoft.com/office/drawing/2014/main" id="{A86521E6-3668-D36D-9A85-A598C38BC8A0}"/>
              </a:ext>
            </a:extLst>
          </p:cNvPr>
          <p:cNvSpPr>
            <a:spLocks noGrp="1"/>
          </p:cNvSpPr>
          <p:nvPr>
            <p:ph type="title"/>
          </p:nvPr>
        </p:nvSpPr>
        <p:spPr>
          <a:xfrm>
            <a:off x="636495" y="417892"/>
            <a:ext cx="10564318" cy="961367"/>
          </a:xfrm>
        </p:spPr>
        <p:txBody>
          <a:bodyPr>
            <a:noAutofit/>
          </a:bodyPr>
          <a:lstStyle/>
          <a:p>
            <a:r>
              <a:rPr lang="en-US" sz="3200" dirty="0"/>
              <a:t>Complex supply network to support manufacture, testing and warehousing </a:t>
            </a:r>
            <a:endParaRPr lang="en-US" sz="3600" dirty="0">
              <a:solidFill>
                <a:schemeClr val="bg1">
                  <a:lumMod val="65000"/>
                </a:schemeClr>
              </a:solidFill>
            </a:endParaRPr>
          </a:p>
        </p:txBody>
      </p:sp>
      <p:pic>
        <p:nvPicPr>
          <p:cNvPr id="6" name="Picture 5">
            <a:extLst>
              <a:ext uri="{FF2B5EF4-FFF2-40B4-BE49-F238E27FC236}">
                <a16:creationId xmlns:a16="http://schemas.microsoft.com/office/drawing/2014/main" id="{0FE9607E-F748-5F3B-D894-28D8D6527F60}"/>
              </a:ext>
            </a:extLst>
          </p:cNvPr>
          <p:cNvPicPr>
            <a:picLocks noChangeAspect="1"/>
          </p:cNvPicPr>
          <p:nvPr/>
        </p:nvPicPr>
        <p:blipFill>
          <a:blip r:embed="rId3"/>
          <a:stretch>
            <a:fillRect/>
          </a:stretch>
        </p:blipFill>
        <p:spPr>
          <a:xfrm>
            <a:off x="32816" y="1660146"/>
            <a:ext cx="12134657" cy="4036764"/>
          </a:xfrm>
          <a:prstGeom prst="rect">
            <a:avLst/>
          </a:prstGeom>
          <a:ln>
            <a:solidFill>
              <a:schemeClr val="tx1"/>
            </a:solidFill>
          </a:ln>
        </p:spPr>
      </p:pic>
      <p:sp>
        <p:nvSpPr>
          <p:cNvPr id="14" name="Star: 5 Points 13">
            <a:extLst>
              <a:ext uri="{FF2B5EF4-FFF2-40B4-BE49-F238E27FC236}">
                <a16:creationId xmlns:a16="http://schemas.microsoft.com/office/drawing/2014/main" id="{DEE3EC60-8B34-0D86-B6E4-602D2340C15E}"/>
              </a:ext>
            </a:extLst>
          </p:cNvPr>
          <p:cNvSpPr/>
          <p:nvPr/>
        </p:nvSpPr>
        <p:spPr>
          <a:xfrm>
            <a:off x="9511084" y="3565307"/>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ar: 5 Points 14">
            <a:extLst>
              <a:ext uri="{FF2B5EF4-FFF2-40B4-BE49-F238E27FC236}">
                <a16:creationId xmlns:a16="http://schemas.microsoft.com/office/drawing/2014/main" id="{0185071F-FAEA-C13A-6A53-AC27EBFB40E1}"/>
              </a:ext>
            </a:extLst>
          </p:cNvPr>
          <p:cNvSpPr/>
          <p:nvPr/>
        </p:nvSpPr>
        <p:spPr>
          <a:xfrm>
            <a:off x="11872623" y="2719246"/>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5 Points 15">
            <a:extLst>
              <a:ext uri="{FF2B5EF4-FFF2-40B4-BE49-F238E27FC236}">
                <a16:creationId xmlns:a16="http://schemas.microsoft.com/office/drawing/2014/main" id="{63EBC061-0B89-021A-093E-BE191D2F9C55}"/>
              </a:ext>
            </a:extLst>
          </p:cNvPr>
          <p:cNvSpPr/>
          <p:nvPr/>
        </p:nvSpPr>
        <p:spPr>
          <a:xfrm>
            <a:off x="11353800" y="2677575"/>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F91A90D6-7130-95C8-B0C6-2C4969F9CEB9}"/>
              </a:ext>
            </a:extLst>
          </p:cNvPr>
          <p:cNvSpPr/>
          <p:nvPr/>
        </p:nvSpPr>
        <p:spPr>
          <a:xfrm>
            <a:off x="11402518" y="3056584"/>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tar: 5 Points 41">
            <a:extLst>
              <a:ext uri="{FF2B5EF4-FFF2-40B4-BE49-F238E27FC236}">
                <a16:creationId xmlns:a16="http://schemas.microsoft.com/office/drawing/2014/main" id="{36B16618-0839-B54A-2535-9AEA179B3973}"/>
              </a:ext>
            </a:extLst>
          </p:cNvPr>
          <p:cNvSpPr/>
          <p:nvPr/>
        </p:nvSpPr>
        <p:spPr>
          <a:xfrm>
            <a:off x="12056659" y="5460247"/>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tar: 5 Points 43">
            <a:extLst>
              <a:ext uri="{FF2B5EF4-FFF2-40B4-BE49-F238E27FC236}">
                <a16:creationId xmlns:a16="http://schemas.microsoft.com/office/drawing/2014/main" id="{AEC9E793-9999-DBEA-E4C1-05FA4AD25C53}"/>
              </a:ext>
            </a:extLst>
          </p:cNvPr>
          <p:cNvSpPr/>
          <p:nvPr/>
        </p:nvSpPr>
        <p:spPr>
          <a:xfrm>
            <a:off x="9511085" y="3870473"/>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tar: 5 Points 47">
            <a:extLst>
              <a:ext uri="{FF2B5EF4-FFF2-40B4-BE49-F238E27FC236}">
                <a16:creationId xmlns:a16="http://schemas.microsoft.com/office/drawing/2014/main" id="{D3AE2F94-6E3C-ADF7-C918-2F2825DCB081}"/>
              </a:ext>
            </a:extLst>
          </p:cNvPr>
          <p:cNvSpPr/>
          <p:nvPr/>
        </p:nvSpPr>
        <p:spPr>
          <a:xfrm>
            <a:off x="7649650" y="2896015"/>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tar: 5 Points 48">
            <a:extLst>
              <a:ext uri="{FF2B5EF4-FFF2-40B4-BE49-F238E27FC236}">
                <a16:creationId xmlns:a16="http://schemas.microsoft.com/office/drawing/2014/main" id="{EC8A7333-08C1-1E09-52B6-19273510E87C}"/>
              </a:ext>
            </a:extLst>
          </p:cNvPr>
          <p:cNvSpPr/>
          <p:nvPr/>
        </p:nvSpPr>
        <p:spPr>
          <a:xfrm>
            <a:off x="6499053" y="232560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tar: 5 Points 49">
            <a:extLst>
              <a:ext uri="{FF2B5EF4-FFF2-40B4-BE49-F238E27FC236}">
                <a16:creationId xmlns:a16="http://schemas.microsoft.com/office/drawing/2014/main" id="{B615761E-7364-2B9A-7D35-FA7151190148}"/>
              </a:ext>
            </a:extLst>
          </p:cNvPr>
          <p:cNvSpPr/>
          <p:nvPr/>
        </p:nvSpPr>
        <p:spPr>
          <a:xfrm>
            <a:off x="6385189" y="2181958"/>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tar: 5 Points 50">
            <a:extLst>
              <a:ext uri="{FF2B5EF4-FFF2-40B4-BE49-F238E27FC236}">
                <a16:creationId xmlns:a16="http://schemas.microsoft.com/office/drawing/2014/main" id="{6C3527C8-B926-2579-C4CC-1DEB2E1249D7}"/>
              </a:ext>
            </a:extLst>
          </p:cNvPr>
          <p:cNvSpPr/>
          <p:nvPr/>
        </p:nvSpPr>
        <p:spPr>
          <a:xfrm>
            <a:off x="6317602" y="206883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Star: 5 Points 51">
            <a:extLst>
              <a:ext uri="{FF2B5EF4-FFF2-40B4-BE49-F238E27FC236}">
                <a16:creationId xmlns:a16="http://schemas.microsoft.com/office/drawing/2014/main" id="{8B919B32-C597-B346-94D8-7EC83CFEA454}"/>
              </a:ext>
            </a:extLst>
          </p:cNvPr>
          <p:cNvSpPr/>
          <p:nvPr/>
        </p:nvSpPr>
        <p:spPr>
          <a:xfrm>
            <a:off x="6229403" y="1748088"/>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Star: 5 Points 52">
            <a:extLst>
              <a:ext uri="{FF2B5EF4-FFF2-40B4-BE49-F238E27FC236}">
                <a16:creationId xmlns:a16="http://schemas.microsoft.com/office/drawing/2014/main" id="{FE4D6689-DCF4-88CC-5FF2-1EE9D2ED5597}"/>
              </a:ext>
            </a:extLst>
          </p:cNvPr>
          <p:cNvSpPr/>
          <p:nvPr/>
        </p:nvSpPr>
        <p:spPr>
          <a:xfrm>
            <a:off x="5826708" y="1676019"/>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Star: 5 Points 53">
            <a:extLst>
              <a:ext uri="{FF2B5EF4-FFF2-40B4-BE49-F238E27FC236}">
                <a16:creationId xmlns:a16="http://schemas.microsoft.com/office/drawing/2014/main" id="{55ED6F75-E90D-8A70-112B-DF3D24FF7310}"/>
              </a:ext>
            </a:extLst>
          </p:cNvPr>
          <p:cNvSpPr/>
          <p:nvPr/>
        </p:nvSpPr>
        <p:spPr>
          <a:xfrm>
            <a:off x="6385188" y="1978585"/>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Star: 5 Points 54">
            <a:extLst>
              <a:ext uri="{FF2B5EF4-FFF2-40B4-BE49-F238E27FC236}">
                <a16:creationId xmlns:a16="http://schemas.microsoft.com/office/drawing/2014/main" id="{15EB5F25-E62F-B1A6-2A2A-72FA2F1A9B94}"/>
              </a:ext>
            </a:extLst>
          </p:cNvPr>
          <p:cNvSpPr/>
          <p:nvPr/>
        </p:nvSpPr>
        <p:spPr>
          <a:xfrm>
            <a:off x="5918654" y="172511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Star: 5 Points 55">
            <a:extLst>
              <a:ext uri="{FF2B5EF4-FFF2-40B4-BE49-F238E27FC236}">
                <a16:creationId xmlns:a16="http://schemas.microsoft.com/office/drawing/2014/main" id="{DB04B643-A700-1C29-3BAD-C232FE9155B0}"/>
              </a:ext>
            </a:extLst>
          </p:cNvPr>
          <p:cNvSpPr/>
          <p:nvPr/>
        </p:nvSpPr>
        <p:spPr>
          <a:xfrm>
            <a:off x="5918654" y="1620402"/>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Star: 5 Points 56">
            <a:extLst>
              <a:ext uri="{FF2B5EF4-FFF2-40B4-BE49-F238E27FC236}">
                <a16:creationId xmlns:a16="http://schemas.microsoft.com/office/drawing/2014/main" id="{A48003B5-6775-CD17-B581-7A827F53C68B}"/>
              </a:ext>
            </a:extLst>
          </p:cNvPr>
          <p:cNvSpPr/>
          <p:nvPr/>
        </p:nvSpPr>
        <p:spPr>
          <a:xfrm>
            <a:off x="6464954" y="2049440"/>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tar: 5 Points 57">
            <a:extLst>
              <a:ext uri="{FF2B5EF4-FFF2-40B4-BE49-F238E27FC236}">
                <a16:creationId xmlns:a16="http://schemas.microsoft.com/office/drawing/2014/main" id="{98D567FA-1597-D32A-5504-E5705B10C011}"/>
              </a:ext>
            </a:extLst>
          </p:cNvPr>
          <p:cNvSpPr/>
          <p:nvPr/>
        </p:nvSpPr>
        <p:spPr>
          <a:xfrm>
            <a:off x="6053827" y="1992396"/>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Star: 5 Points 58">
            <a:extLst>
              <a:ext uri="{FF2B5EF4-FFF2-40B4-BE49-F238E27FC236}">
                <a16:creationId xmlns:a16="http://schemas.microsoft.com/office/drawing/2014/main" id="{D8F18ED6-DBE0-D91B-FE37-5B9B04337A10}"/>
              </a:ext>
            </a:extLst>
          </p:cNvPr>
          <p:cNvSpPr/>
          <p:nvPr/>
        </p:nvSpPr>
        <p:spPr>
          <a:xfrm>
            <a:off x="5826707" y="1806700"/>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Star: 5 Points 59">
            <a:extLst>
              <a:ext uri="{FF2B5EF4-FFF2-40B4-BE49-F238E27FC236}">
                <a16:creationId xmlns:a16="http://schemas.microsoft.com/office/drawing/2014/main" id="{43EC57F1-38A1-F62E-2C71-1FE97CBA7BFE}"/>
              </a:ext>
            </a:extLst>
          </p:cNvPr>
          <p:cNvSpPr/>
          <p:nvPr/>
        </p:nvSpPr>
        <p:spPr>
          <a:xfrm>
            <a:off x="6250014" y="207805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Star: 5 Points 60">
            <a:extLst>
              <a:ext uri="{FF2B5EF4-FFF2-40B4-BE49-F238E27FC236}">
                <a16:creationId xmlns:a16="http://schemas.microsoft.com/office/drawing/2014/main" id="{2EB4E37C-0E03-874A-8226-155D4CA89E60}"/>
              </a:ext>
            </a:extLst>
          </p:cNvPr>
          <p:cNvSpPr/>
          <p:nvPr/>
        </p:nvSpPr>
        <p:spPr>
          <a:xfrm>
            <a:off x="386963" y="2775213"/>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Star: 5 Points 61">
            <a:extLst>
              <a:ext uri="{FF2B5EF4-FFF2-40B4-BE49-F238E27FC236}">
                <a16:creationId xmlns:a16="http://schemas.microsoft.com/office/drawing/2014/main" id="{F65E59D3-923F-9BE7-3DCC-138D5E7624FB}"/>
              </a:ext>
            </a:extLst>
          </p:cNvPr>
          <p:cNvSpPr/>
          <p:nvPr/>
        </p:nvSpPr>
        <p:spPr>
          <a:xfrm>
            <a:off x="1668321" y="2756942"/>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tar: 5 Points 62">
            <a:extLst>
              <a:ext uri="{FF2B5EF4-FFF2-40B4-BE49-F238E27FC236}">
                <a16:creationId xmlns:a16="http://schemas.microsoft.com/office/drawing/2014/main" id="{B0A21575-AC30-D8A7-13CB-67C9B963FF98}"/>
              </a:ext>
            </a:extLst>
          </p:cNvPr>
          <p:cNvSpPr/>
          <p:nvPr/>
        </p:nvSpPr>
        <p:spPr>
          <a:xfrm>
            <a:off x="2182378" y="253881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Star: 5 Points 63">
            <a:extLst>
              <a:ext uri="{FF2B5EF4-FFF2-40B4-BE49-F238E27FC236}">
                <a16:creationId xmlns:a16="http://schemas.microsoft.com/office/drawing/2014/main" id="{DDCDB652-F814-F6F5-08A9-D0E2EBF7B597}"/>
              </a:ext>
            </a:extLst>
          </p:cNvPr>
          <p:cNvSpPr/>
          <p:nvPr/>
        </p:nvSpPr>
        <p:spPr>
          <a:xfrm>
            <a:off x="2299308" y="2408695"/>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Star: 5 Points 64">
            <a:extLst>
              <a:ext uri="{FF2B5EF4-FFF2-40B4-BE49-F238E27FC236}">
                <a16:creationId xmlns:a16="http://schemas.microsoft.com/office/drawing/2014/main" id="{FC43E9FC-1AAA-A1F0-08EB-B7E3E34F7ABA}"/>
              </a:ext>
            </a:extLst>
          </p:cNvPr>
          <p:cNvSpPr/>
          <p:nvPr/>
        </p:nvSpPr>
        <p:spPr>
          <a:xfrm>
            <a:off x="1979618" y="2534143"/>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Star: 5 Points 65">
            <a:extLst>
              <a:ext uri="{FF2B5EF4-FFF2-40B4-BE49-F238E27FC236}">
                <a16:creationId xmlns:a16="http://schemas.microsoft.com/office/drawing/2014/main" id="{47257C75-88A8-E0C0-B322-7D881073DDAD}"/>
              </a:ext>
            </a:extLst>
          </p:cNvPr>
          <p:cNvSpPr/>
          <p:nvPr/>
        </p:nvSpPr>
        <p:spPr>
          <a:xfrm>
            <a:off x="1761443" y="2325601"/>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Star: 5 Points 66">
            <a:extLst>
              <a:ext uri="{FF2B5EF4-FFF2-40B4-BE49-F238E27FC236}">
                <a16:creationId xmlns:a16="http://schemas.microsoft.com/office/drawing/2014/main" id="{44A421C8-A8DC-E145-0C52-84EF919C4143}"/>
              </a:ext>
            </a:extLst>
          </p:cNvPr>
          <p:cNvSpPr/>
          <p:nvPr/>
        </p:nvSpPr>
        <p:spPr>
          <a:xfrm>
            <a:off x="2249965" y="2756942"/>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Star: 5 Points 67">
            <a:extLst>
              <a:ext uri="{FF2B5EF4-FFF2-40B4-BE49-F238E27FC236}">
                <a16:creationId xmlns:a16="http://schemas.microsoft.com/office/drawing/2014/main" id="{FBF81613-608D-FFCE-275A-28AAB7749AC8}"/>
              </a:ext>
            </a:extLst>
          </p:cNvPr>
          <p:cNvSpPr/>
          <p:nvPr/>
        </p:nvSpPr>
        <p:spPr>
          <a:xfrm>
            <a:off x="2434481" y="2408694"/>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Star: 5 Points 68">
            <a:extLst>
              <a:ext uri="{FF2B5EF4-FFF2-40B4-BE49-F238E27FC236}">
                <a16:creationId xmlns:a16="http://schemas.microsoft.com/office/drawing/2014/main" id="{DEA5AE97-4491-64CC-F92E-CF81D130188F}"/>
              </a:ext>
            </a:extLst>
          </p:cNvPr>
          <p:cNvSpPr/>
          <p:nvPr/>
        </p:nvSpPr>
        <p:spPr>
          <a:xfrm>
            <a:off x="2080998" y="2507148"/>
            <a:ext cx="135173" cy="120653"/>
          </a:xfrm>
          <a:prstGeom prst="star5">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CCA41C9E-5100-EBC6-F767-3763738885DD}"/>
              </a:ext>
            </a:extLst>
          </p:cNvPr>
          <p:cNvSpPr txBox="1"/>
          <p:nvPr/>
        </p:nvSpPr>
        <p:spPr>
          <a:xfrm>
            <a:off x="703027" y="5812597"/>
            <a:ext cx="4804136" cy="369332"/>
          </a:xfrm>
          <a:prstGeom prst="rect">
            <a:avLst/>
          </a:prstGeom>
          <a:noFill/>
        </p:spPr>
        <p:txBody>
          <a:bodyPr wrap="none" rtlCol="0">
            <a:spAutoFit/>
          </a:bodyPr>
          <a:lstStyle/>
          <a:p>
            <a:r>
              <a:rPr lang="en-US" sz="1800" dirty="0"/>
              <a:t>Example: Immunome has 33 suppliers globally</a:t>
            </a:r>
            <a:endParaRPr lang="en-US" dirty="0"/>
          </a:p>
        </p:txBody>
      </p:sp>
    </p:spTree>
    <p:extLst>
      <p:ext uri="{BB962C8B-B14F-4D97-AF65-F5344CB8AC3E}">
        <p14:creationId xmlns:p14="http://schemas.microsoft.com/office/powerpoint/2010/main" val="710819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23105BCD-3C21-00BF-99CE-3E4CF9DCD0EA}"/>
              </a:ext>
            </a:extLst>
          </p:cNvPr>
          <p:cNvPicPr>
            <a:picLocks noGrp="1" noChangeAspect="1"/>
          </p:cNvPicPr>
          <p:nvPr>
            <p:ph idx="1"/>
          </p:nvPr>
        </p:nvPicPr>
        <p:blipFill>
          <a:blip r:embed="rId3"/>
          <a:srcRect r="2" b="458"/>
          <a:stretch>
            <a:fillRect/>
          </a:stretch>
        </p:blipFill>
        <p:spPr>
          <a:xfrm>
            <a:off x="3026579" y="1241894"/>
            <a:ext cx="8021686" cy="4930802"/>
          </a:xfrm>
          <a:prstGeom prst="rect">
            <a:avLst/>
          </a:prstGeom>
        </p:spPr>
      </p:pic>
      <p:sp>
        <p:nvSpPr>
          <p:cNvPr id="2" name="Title 1">
            <a:extLst>
              <a:ext uri="{FF2B5EF4-FFF2-40B4-BE49-F238E27FC236}">
                <a16:creationId xmlns:a16="http://schemas.microsoft.com/office/drawing/2014/main" id="{65900F95-FC3F-1B08-53AE-CCCF3FB5C88B}"/>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800" i="1" kern="1200" dirty="0">
                <a:solidFill>
                  <a:srgbClr val="FFFFFF"/>
                </a:solidFill>
                <a:latin typeface="+mj-lt"/>
                <a:ea typeface="+mj-ea"/>
                <a:cs typeface="+mj-cs"/>
              </a:rPr>
              <a:t>Why I do what I do</a:t>
            </a:r>
          </a:p>
        </p:txBody>
      </p:sp>
      <p:sp>
        <p:nvSpPr>
          <p:cNvPr id="6" name="TextBox 5">
            <a:extLst>
              <a:ext uri="{FF2B5EF4-FFF2-40B4-BE49-F238E27FC236}">
                <a16:creationId xmlns:a16="http://schemas.microsoft.com/office/drawing/2014/main" id="{30C314FA-305B-1C93-D4F5-EB654F7780D7}"/>
              </a:ext>
            </a:extLst>
          </p:cNvPr>
          <p:cNvSpPr txBox="1"/>
          <p:nvPr/>
        </p:nvSpPr>
        <p:spPr>
          <a:xfrm>
            <a:off x="2709136" y="410897"/>
            <a:ext cx="8656572" cy="830997"/>
          </a:xfrm>
          <a:prstGeom prst="rect">
            <a:avLst/>
          </a:prstGeom>
          <a:noFill/>
        </p:spPr>
        <p:txBody>
          <a:bodyPr wrap="square" rtlCol="0">
            <a:spAutoFit/>
          </a:bodyPr>
          <a:lstStyle/>
          <a:p>
            <a:r>
              <a:rPr lang="en-US" sz="2400" b="1">
                <a:solidFill>
                  <a:srgbClr val="002060"/>
                </a:solidFill>
              </a:rPr>
              <a:t>Highly effective therapy extends lives of 1L metastatic urothelial cancer patients </a:t>
            </a:r>
            <a:endParaRPr lang="en-US" sz="2400" b="1" dirty="0">
              <a:solidFill>
                <a:srgbClr val="002060"/>
              </a:solidFill>
            </a:endParaRPr>
          </a:p>
        </p:txBody>
      </p:sp>
      <p:sp>
        <p:nvSpPr>
          <p:cNvPr id="7" name="TextBox 6">
            <a:extLst>
              <a:ext uri="{FF2B5EF4-FFF2-40B4-BE49-F238E27FC236}">
                <a16:creationId xmlns:a16="http://schemas.microsoft.com/office/drawing/2014/main" id="{4C1E1A4D-99F9-9456-AFF3-5D92349D17FC}"/>
              </a:ext>
            </a:extLst>
          </p:cNvPr>
          <p:cNvSpPr txBox="1"/>
          <p:nvPr/>
        </p:nvSpPr>
        <p:spPr>
          <a:xfrm>
            <a:off x="9273410" y="6179252"/>
            <a:ext cx="1854995" cy="246221"/>
          </a:xfrm>
          <a:prstGeom prst="rect">
            <a:avLst/>
          </a:prstGeom>
          <a:noFill/>
        </p:spPr>
        <p:txBody>
          <a:bodyPr wrap="none" rtlCol="0">
            <a:spAutoFit/>
          </a:bodyPr>
          <a:lstStyle/>
          <a:p>
            <a:r>
              <a:rPr lang="en-US" sz="1000"/>
              <a:t>Source: www.padcevhcp.com</a:t>
            </a:r>
            <a:endParaRPr lang="en-US" sz="1000" dirty="0"/>
          </a:p>
        </p:txBody>
      </p:sp>
    </p:spTree>
    <p:extLst>
      <p:ext uri="{BB962C8B-B14F-4D97-AF65-F5344CB8AC3E}">
        <p14:creationId xmlns:p14="http://schemas.microsoft.com/office/powerpoint/2010/main" val="3665748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506FAB66-3A2D-652E-3D77-324454B3D360}"/>
              </a:ext>
            </a:extLst>
          </p:cNvPr>
          <p:cNvPicPr>
            <a:picLocks noChangeAspect="1"/>
          </p:cNvPicPr>
          <p:nvPr/>
        </p:nvPicPr>
        <p:blipFill>
          <a:blip r:embed="rId3"/>
          <a:srcRect l="26873" r="26163" b="1"/>
          <a:stretch>
            <a:fillRect/>
          </a:stretch>
        </p:blipFill>
        <p:spPr>
          <a:xfrm>
            <a:off x="1" y="10"/>
            <a:ext cx="4196496" cy="6857990"/>
          </a:xfrm>
          <a:prstGeom prst="rect">
            <a:avLst/>
          </a:prstGeom>
          <a:effectLst/>
        </p:spPr>
      </p:pic>
      <p:graphicFrame>
        <p:nvGraphicFramePr>
          <p:cNvPr id="5" name="Content Placeholder 2">
            <a:extLst>
              <a:ext uri="{FF2B5EF4-FFF2-40B4-BE49-F238E27FC236}">
                <a16:creationId xmlns:a16="http://schemas.microsoft.com/office/drawing/2014/main" id="{1E934D97-4F85-9A32-85A2-68C3E27A1C41}"/>
              </a:ext>
            </a:extLst>
          </p:cNvPr>
          <p:cNvGraphicFramePr>
            <a:graphicFrameLocks noGrp="1"/>
          </p:cNvGraphicFramePr>
          <p:nvPr>
            <p:ph idx="1"/>
            <p:extLst>
              <p:ext uri="{D42A27DB-BD31-4B8C-83A1-F6EECF244321}">
                <p14:modId xmlns:p14="http://schemas.microsoft.com/office/powerpoint/2010/main" val="3941121637"/>
              </p:ext>
            </p:extLst>
          </p:nvPr>
        </p:nvGraphicFramePr>
        <p:xfrm>
          <a:off x="4553734" y="2409830"/>
          <a:ext cx="6798539" cy="37052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30955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3B28B-3A6A-7A88-2E9C-035C6462F5FC}"/>
              </a:ext>
            </a:extLst>
          </p:cNvPr>
          <p:cNvSpPr>
            <a:spLocks noGrp="1"/>
          </p:cNvSpPr>
          <p:nvPr>
            <p:ph type="title"/>
          </p:nvPr>
        </p:nvSpPr>
        <p:spPr>
          <a:xfrm>
            <a:off x="870004" y="218333"/>
            <a:ext cx="10921779" cy="1325563"/>
          </a:xfrm>
        </p:spPr>
        <p:txBody>
          <a:bodyPr>
            <a:normAutofit/>
          </a:bodyPr>
          <a:lstStyle/>
          <a:p>
            <a:r>
              <a:rPr lang="en-US" sz="4000" dirty="0"/>
              <a:t>Targeted therapies from biotechnology</a:t>
            </a:r>
          </a:p>
        </p:txBody>
      </p:sp>
      <p:sp>
        <p:nvSpPr>
          <p:cNvPr id="4" name="TextBox 3">
            <a:extLst>
              <a:ext uri="{FF2B5EF4-FFF2-40B4-BE49-F238E27FC236}">
                <a16:creationId xmlns:a16="http://schemas.microsoft.com/office/drawing/2014/main" id="{34ABF6C9-4ADF-3BDD-DCC3-2B3320F4273C}"/>
              </a:ext>
            </a:extLst>
          </p:cNvPr>
          <p:cNvSpPr txBox="1"/>
          <p:nvPr/>
        </p:nvSpPr>
        <p:spPr>
          <a:xfrm>
            <a:off x="6092441" y="2617308"/>
            <a:ext cx="1020670" cy="307777"/>
          </a:xfrm>
          <a:prstGeom prst="rect">
            <a:avLst/>
          </a:prstGeom>
          <a:noFill/>
          <a:ln>
            <a:noFill/>
          </a:ln>
        </p:spPr>
        <p:txBody>
          <a:bodyPr wrap="square" rtlCol="0">
            <a:spAutoFit/>
          </a:bodyPr>
          <a:lstStyle/>
          <a:p>
            <a:r>
              <a:rPr lang="en-US" sz="1400" dirty="0" err="1"/>
              <a:t>MAbs</a:t>
            </a:r>
            <a:endParaRPr lang="en-US" dirty="0"/>
          </a:p>
        </p:txBody>
      </p:sp>
      <p:sp>
        <p:nvSpPr>
          <p:cNvPr id="5" name="TextBox 4">
            <a:extLst>
              <a:ext uri="{FF2B5EF4-FFF2-40B4-BE49-F238E27FC236}">
                <a16:creationId xmlns:a16="http://schemas.microsoft.com/office/drawing/2014/main" id="{45D52129-BA19-4E20-C7DB-47CA7CBB4FA1}"/>
              </a:ext>
            </a:extLst>
          </p:cNvPr>
          <p:cNvSpPr txBox="1"/>
          <p:nvPr/>
        </p:nvSpPr>
        <p:spPr>
          <a:xfrm>
            <a:off x="7474410" y="2619375"/>
            <a:ext cx="1413336" cy="307777"/>
          </a:xfrm>
          <a:prstGeom prst="rect">
            <a:avLst/>
          </a:prstGeom>
          <a:noFill/>
          <a:ln>
            <a:noFill/>
          </a:ln>
        </p:spPr>
        <p:txBody>
          <a:bodyPr wrap="square" rtlCol="0">
            <a:spAutoFit/>
          </a:bodyPr>
          <a:lstStyle/>
          <a:p>
            <a:r>
              <a:rPr lang="en-US" sz="1400" dirty="0"/>
              <a:t>Fusion proteins</a:t>
            </a:r>
          </a:p>
        </p:txBody>
      </p:sp>
      <p:sp>
        <p:nvSpPr>
          <p:cNvPr id="6" name="TextBox 5">
            <a:extLst>
              <a:ext uri="{FF2B5EF4-FFF2-40B4-BE49-F238E27FC236}">
                <a16:creationId xmlns:a16="http://schemas.microsoft.com/office/drawing/2014/main" id="{6F15D452-C4B9-DEB5-1957-21A732B12BD4}"/>
              </a:ext>
            </a:extLst>
          </p:cNvPr>
          <p:cNvSpPr txBox="1"/>
          <p:nvPr/>
        </p:nvSpPr>
        <p:spPr>
          <a:xfrm>
            <a:off x="5761956" y="5922510"/>
            <a:ext cx="1280160" cy="307777"/>
          </a:xfrm>
          <a:prstGeom prst="rect">
            <a:avLst/>
          </a:prstGeom>
          <a:noFill/>
          <a:ln>
            <a:noFill/>
          </a:ln>
        </p:spPr>
        <p:txBody>
          <a:bodyPr wrap="square" rtlCol="0">
            <a:spAutoFit/>
          </a:bodyPr>
          <a:lstStyle/>
          <a:p>
            <a:r>
              <a:rPr lang="en-US" sz="1400" dirty="0" err="1"/>
              <a:t>Bispecifics</a:t>
            </a:r>
            <a:endParaRPr lang="en-US" dirty="0"/>
          </a:p>
        </p:txBody>
      </p:sp>
      <p:sp>
        <p:nvSpPr>
          <p:cNvPr id="7" name="TextBox 6">
            <a:extLst>
              <a:ext uri="{FF2B5EF4-FFF2-40B4-BE49-F238E27FC236}">
                <a16:creationId xmlns:a16="http://schemas.microsoft.com/office/drawing/2014/main" id="{F7FFE179-6F07-2C60-941B-40D2F48BFCDE}"/>
              </a:ext>
            </a:extLst>
          </p:cNvPr>
          <p:cNvSpPr txBox="1"/>
          <p:nvPr/>
        </p:nvSpPr>
        <p:spPr>
          <a:xfrm>
            <a:off x="8704870" y="5450357"/>
            <a:ext cx="2673278" cy="307777"/>
          </a:xfrm>
          <a:prstGeom prst="rect">
            <a:avLst/>
          </a:prstGeom>
          <a:noFill/>
          <a:ln>
            <a:noFill/>
          </a:ln>
        </p:spPr>
        <p:txBody>
          <a:bodyPr wrap="square" rtlCol="0">
            <a:spAutoFit/>
          </a:bodyPr>
          <a:lstStyle/>
          <a:p>
            <a:r>
              <a:rPr lang="en-US" sz="1400" dirty="0"/>
              <a:t>Antibody-drug conjugates</a:t>
            </a:r>
          </a:p>
        </p:txBody>
      </p:sp>
      <p:sp>
        <p:nvSpPr>
          <p:cNvPr id="8" name="TextBox 7">
            <a:extLst>
              <a:ext uri="{FF2B5EF4-FFF2-40B4-BE49-F238E27FC236}">
                <a16:creationId xmlns:a16="http://schemas.microsoft.com/office/drawing/2014/main" id="{8467E6A6-7F8F-D691-20DC-070BDCAD0B60}"/>
              </a:ext>
            </a:extLst>
          </p:cNvPr>
          <p:cNvSpPr txBox="1"/>
          <p:nvPr/>
        </p:nvSpPr>
        <p:spPr>
          <a:xfrm>
            <a:off x="950494" y="4793751"/>
            <a:ext cx="2147452" cy="523220"/>
          </a:xfrm>
          <a:prstGeom prst="rect">
            <a:avLst/>
          </a:prstGeom>
          <a:noFill/>
          <a:ln>
            <a:noFill/>
          </a:ln>
        </p:spPr>
        <p:txBody>
          <a:bodyPr wrap="square" rtlCol="0">
            <a:spAutoFit/>
          </a:bodyPr>
          <a:lstStyle/>
          <a:p>
            <a:r>
              <a:rPr lang="en-US" sz="1400" dirty="0"/>
              <a:t>Chimeric antigen receptor T cell (CAR-T)</a:t>
            </a:r>
          </a:p>
        </p:txBody>
      </p:sp>
      <p:pic>
        <p:nvPicPr>
          <p:cNvPr id="9" name="Picture 8">
            <a:extLst>
              <a:ext uri="{FF2B5EF4-FFF2-40B4-BE49-F238E27FC236}">
                <a16:creationId xmlns:a16="http://schemas.microsoft.com/office/drawing/2014/main" id="{34FDA1C1-62A2-BE2D-6B31-C099BE6FC114}"/>
              </a:ext>
            </a:extLst>
          </p:cNvPr>
          <p:cNvPicPr>
            <a:picLocks noChangeAspect="1"/>
          </p:cNvPicPr>
          <p:nvPr/>
        </p:nvPicPr>
        <p:blipFill>
          <a:blip r:embed="rId3"/>
          <a:stretch>
            <a:fillRect/>
          </a:stretch>
        </p:blipFill>
        <p:spPr>
          <a:xfrm>
            <a:off x="6071238" y="1613943"/>
            <a:ext cx="1231257" cy="985005"/>
          </a:xfrm>
          <a:prstGeom prst="rect">
            <a:avLst/>
          </a:prstGeom>
          <a:effectLst>
            <a:outerShdw blurRad="50800" dist="38100" dir="8100000" algn="tr" rotWithShape="0">
              <a:prstClr val="black">
                <a:alpha val="40000"/>
              </a:prstClr>
            </a:outerShdw>
          </a:effectLst>
        </p:spPr>
      </p:pic>
      <p:pic>
        <p:nvPicPr>
          <p:cNvPr id="10" name="Content Placeholder 6">
            <a:extLst>
              <a:ext uri="{FF2B5EF4-FFF2-40B4-BE49-F238E27FC236}">
                <a16:creationId xmlns:a16="http://schemas.microsoft.com/office/drawing/2014/main" id="{C9D19860-04C1-9F3A-5009-16AEF6F706F2}"/>
              </a:ext>
            </a:extLst>
          </p:cNvPr>
          <p:cNvPicPr>
            <a:picLocks noGrp="1" noChangeAspect="1"/>
          </p:cNvPicPr>
          <p:nvPr>
            <p:ph idx="1"/>
          </p:nvPr>
        </p:nvPicPr>
        <p:blipFill>
          <a:blip r:embed="rId4"/>
          <a:stretch>
            <a:fillRect/>
          </a:stretch>
        </p:blipFill>
        <p:spPr>
          <a:xfrm>
            <a:off x="7779559" y="1633074"/>
            <a:ext cx="763035" cy="965874"/>
          </a:xfrm>
          <a:effectLst>
            <a:outerShdw blurRad="50800" dist="38100" dir="8100000" algn="tr" rotWithShape="0">
              <a:prstClr val="black">
                <a:alpha val="40000"/>
              </a:prstClr>
            </a:outerShdw>
          </a:effectLst>
        </p:spPr>
      </p:pic>
      <p:pic>
        <p:nvPicPr>
          <p:cNvPr id="11" name="Picture 10">
            <a:extLst>
              <a:ext uri="{FF2B5EF4-FFF2-40B4-BE49-F238E27FC236}">
                <a16:creationId xmlns:a16="http://schemas.microsoft.com/office/drawing/2014/main" id="{872ABAB2-CE0F-6F34-FBA1-BA770DF4EC15}"/>
              </a:ext>
            </a:extLst>
          </p:cNvPr>
          <p:cNvPicPr>
            <a:picLocks noChangeAspect="1"/>
          </p:cNvPicPr>
          <p:nvPr/>
        </p:nvPicPr>
        <p:blipFill>
          <a:blip r:embed="rId5"/>
          <a:stretch>
            <a:fillRect/>
          </a:stretch>
        </p:blipFill>
        <p:spPr>
          <a:xfrm>
            <a:off x="4711450" y="4061607"/>
            <a:ext cx="3058790" cy="1860903"/>
          </a:xfrm>
          <a:prstGeom prst="rect">
            <a:avLst/>
          </a:prstGeom>
          <a:effectLst>
            <a:outerShdw blurRad="50800" dist="38100" dir="8100000" algn="tr" rotWithShape="0">
              <a:prstClr val="black">
                <a:alpha val="40000"/>
              </a:prstClr>
            </a:outerShdw>
          </a:effectLst>
        </p:spPr>
      </p:pic>
      <p:pic>
        <p:nvPicPr>
          <p:cNvPr id="12" name="Picture 11">
            <a:extLst>
              <a:ext uri="{FF2B5EF4-FFF2-40B4-BE49-F238E27FC236}">
                <a16:creationId xmlns:a16="http://schemas.microsoft.com/office/drawing/2014/main" id="{15944C61-776C-2529-3046-E5F9B859D315}"/>
              </a:ext>
            </a:extLst>
          </p:cNvPr>
          <p:cNvPicPr>
            <a:picLocks noChangeAspect="1"/>
          </p:cNvPicPr>
          <p:nvPr/>
        </p:nvPicPr>
        <p:blipFill>
          <a:blip r:embed="rId6"/>
          <a:stretch>
            <a:fillRect/>
          </a:stretch>
        </p:blipFill>
        <p:spPr>
          <a:xfrm>
            <a:off x="8273732" y="3234929"/>
            <a:ext cx="3027457" cy="2215428"/>
          </a:xfrm>
          <a:prstGeom prst="rect">
            <a:avLst/>
          </a:prstGeom>
          <a:effectLst>
            <a:outerShdw blurRad="50800" dist="38100" dir="8100000" algn="tr" rotWithShape="0">
              <a:prstClr val="black">
                <a:alpha val="40000"/>
              </a:prstClr>
            </a:outerShdw>
          </a:effectLst>
        </p:spPr>
      </p:pic>
      <p:pic>
        <p:nvPicPr>
          <p:cNvPr id="13" name="Picture 12">
            <a:extLst>
              <a:ext uri="{FF2B5EF4-FFF2-40B4-BE49-F238E27FC236}">
                <a16:creationId xmlns:a16="http://schemas.microsoft.com/office/drawing/2014/main" id="{BF9D7D26-AB1E-F506-8CF6-6FCEF153D230}"/>
              </a:ext>
            </a:extLst>
          </p:cNvPr>
          <p:cNvPicPr>
            <a:picLocks noChangeAspect="1"/>
          </p:cNvPicPr>
          <p:nvPr/>
        </p:nvPicPr>
        <p:blipFill>
          <a:blip r:embed="rId7"/>
          <a:stretch>
            <a:fillRect/>
          </a:stretch>
        </p:blipFill>
        <p:spPr>
          <a:xfrm>
            <a:off x="890811" y="1669774"/>
            <a:ext cx="3933134" cy="2984609"/>
          </a:xfrm>
          <a:prstGeom prst="rect">
            <a:avLst/>
          </a:prstGeom>
          <a:effectLst>
            <a:outerShdw blurRad="50800" dist="38100" dir="8100000" algn="tr" rotWithShape="0">
              <a:prstClr val="black">
                <a:alpha val="40000"/>
              </a:prstClr>
            </a:outerShdw>
          </a:effectLst>
        </p:spPr>
      </p:pic>
      <p:sp>
        <p:nvSpPr>
          <p:cNvPr id="3" name="Rectangle 2">
            <a:extLst>
              <a:ext uri="{FF2B5EF4-FFF2-40B4-BE49-F238E27FC236}">
                <a16:creationId xmlns:a16="http://schemas.microsoft.com/office/drawing/2014/main" id="{0605B015-66E3-AC1F-7940-89984DF5F663}"/>
              </a:ext>
            </a:extLst>
          </p:cNvPr>
          <p:cNvSpPr/>
          <p:nvPr/>
        </p:nvSpPr>
        <p:spPr>
          <a:xfrm>
            <a:off x="9019658" y="1383444"/>
            <a:ext cx="55495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solidFill>
                  <a:schemeClr val="bg1"/>
                </a:solidFill>
                <a:effectLst>
                  <a:outerShdw dist="38100" dir="2640000" algn="bl" rotWithShape="0">
                    <a:schemeClr val="accent1"/>
                  </a:outerShdw>
                </a:effectLst>
              </a:rPr>
              <a:t>1</a:t>
            </a:r>
          </a:p>
        </p:txBody>
      </p:sp>
      <p:sp>
        <p:nvSpPr>
          <p:cNvPr id="14" name="Rectangle 13">
            <a:extLst>
              <a:ext uri="{FF2B5EF4-FFF2-40B4-BE49-F238E27FC236}">
                <a16:creationId xmlns:a16="http://schemas.microsoft.com/office/drawing/2014/main" id="{EA26F37E-BAB6-03A6-5B69-1961FC6F260E}"/>
              </a:ext>
            </a:extLst>
          </p:cNvPr>
          <p:cNvSpPr/>
          <p:nvPr/>
        </p:nvSpPr>
        <p:spPr>
          <a:xfrm>
            <a:off x="5221978" y="3607064"/>
            <a:ext cx="55495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solidFill>
                  <a:schemeClr val="bg1"/>
                </a:solidFill>
                <a:effectLst>
                  <a:outerShdw dist="38100" dir="2640000" algn="bl" rotWithShape="0">
                    <a:schemeClr val="accent1"/>
                  </a:outerShdw>
                </a:effectLst>
              </a:rPr>
              <a:t>2</a:t>
            </a:r>
          </a:p>
        </p:txBody>
      </p:sp>
      <p:sp>
        <p:nvSpPr>
          <p:cNvPr id="15" name="Rectangle 14">
            <a:extLst>
              <a:ext uri="{FF2B5EF4-FFF2-40B4-BE49-F238E27FC236}">
                <a16:creationId xmlns:a16="http://schemas.microsoft.com/office/drawing/2014/main" id="{F1DFA794-BE5C-4EF8-F23F-A2334B37C631}"/>
              </a:ext>
            </a:extLst>
          </p:cNvPr>
          <p:cNvSpPr/>
          <p:nvPr/>
        </p:nvSpPr>
        <p:spPr>
          <a:xfrm>
            <a:off x="10964025" y="5055361"/>
            <a:ext cx="554960"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solidFill>
                  <a:schemeClr val="bg1"/>
                </a:solidFill>
                <a:effectLst>
                  <a:outerShdw dist="38100" dir="2640000" algn="bl" rotWithShape="0">
                    <a:schemeClr val="accent1"/>
                  </a:outerShdw>
                </a:effectLst>
              </a:rPr>
              <a:t>3</a:t>
            </a:r>
            <a:endParaRPr lang="en-US" sz="5400" b="1" cap="none" spc="0" dirty="0">
              <a:ln w="12700">
                <a:solidFill>
                  <a:schemeClr val="accent1"/>
                </a:solidFill>
                <a:prstDash val="solid"/>
              </a:ln>
              <a:solidFill>
                <a:schemeClr val="bg1"/>
              </a:solidFill>
              <a:effectLst>
                <a:outerShdw dist="38100" dir="2640000" algn="bl" rotWithShape="0">
                  <a:schemeClr val="accent1"/>
                </a:outerShdw>
              </a:effectLst>
            </a:endParaRPr>
          </a:p>
        </p:txBody>
      </p:sp>
      <p:sp>
        <p:nvSpPr>
          <p:cNvPr id="16" name="Rectangle 15">
            <a:extLst>
              <a:ext uri="{FF2B5EF4-FFF2-40B4-BE49-F238E27FC236}">
                <a16:creationId xmlns:a16="http://schemas.microsoft.com/office/drawing/2014/main" id="{BF3FDF6E-4A87-236E-7EDD-CCBC5534C27F}"/>
              </a:ext>
            </a:extLst>
          </p:cNvPr>
          <p:cNvSpPr/>
          <p:nvPr/>
        </p:nvSpPr>
        <p:spPr>
          <a:xfrm>
            <a:off x="413747" y="1254629"/>
            <a:ext cx="554960"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solidFill>
                  <a:schemeClr val="bg1"/>
                </a:solidFill>
                <a:effectLst>
                  <a:outerShdw dist="38100" dir="2640000" algn="bl" rotWithShape="0">
                    <a:schemeClr val="accent1"/>
                  </a:outerShdw>
                </a:effectLst>
              </a:rPr>
              <a:t>4</a:t>
            </a:r>
            <a:endParaRPr lang="en-US" sz="5400" b="1" cap="none" spc="0" dirty="0">
              <a:ln w="12700">
                <a:solidFill>
                  <a:schemeClr val="accent1"/>
                </a:solidFill>
                <a:prstDash val="solid"/>
              </a:ln>
              <a:solidFill>
                <a:schemeClr val="bg1"/>
              </a:solidFill>
              <a:effectLst>
                <a:outerShdw dist="38100" dir="2640000" algn="bl" rotWithShape="0">
                  <a:schemeClr val="accent1"/>
                </a:outerShdw>
              </a:effectLst>
            </a:endParaRPr>
          </a:p>
        </p:txBody>
      </p:sp>
    </p:spTree>
    <p:extLst>
      <p:ext uri="{BB962C8B-B14F-4D97-AF65-F5344CB8AC3E}">
        <p14:creationId xmlns:p14="http://schemas.microsoft.com/office/powerpoint/2010/main" val="2395515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D0466-487D-6F80-CBD7-9AE96979AB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95B0DA-CE3E-2D63-96DE-AEDC12C4B7F1}"/>
              </a:ext>
            </a:extLst>
          </p:cNvPr>
          <p:cNvSpPr>
            <a:spLocks noGrp="1"/>
          </p:cNvSpPr>
          <p:nvPr>
            <p:ph type="title"/>
          </p:nvPr>
        </p:nvSpPr>
        <p:spPr>
          <a:xfrm>
            <a:off x="870004" y="218333"/>
            <a:ext cx="10921779" cy="1325563"/>
          </a:xfrm>
        </p:spPr>
        <p:txBody>
          <a:bodyPr>
            <a:normAutofit/>
          </a:bodyPr>
          <a:lstStyle/>
          <a:p>
            <a:r>
              <a:rPr lang="en-US" sz="4000" dirty="0"/>
              <a:t>Blocking pathway that causes disease</a:t>
            </a:r>
          </a:p>
        </p:txBody>
      </p:sp>
      <p:sp>
        <p:nvSpPr>
          <p:cNvPr id="4" name="TextBox 3">
            <a:extLst>
              <a:ext uri="{FF2B5EF4-FFF2-40B4-BE49-F238E27FC236}">
                <a16:creationId xmlns:a16="http://schemas.microsoft.com/office/drawing/2014/main" id="{C88A8672-2B5C-2A27-5A57-55FA900F51BC}"/>
              </a:ext>
            </a:extLst>
          </p:cNvPr>
          <p:cNvSpPr txBox="1"/>
          <p:nvPr/>
        </p:nvSpPr>
        <p:spPr>
          <a:xfrm>
            <a:off x="6092441" y="2617308"/>
            <a:ext cx="1020670" cy="307777"/>
          </a:xfrm>
          <a:prstGeom prst="rect">
            <a:avLst/>
          </a:prstGeom>
          <a:noFill/>
          <a:ln>
            <a:noFill/>
          </a:ln>
        </p:spPr>
        <p:txBody>
          <a:bodyPr wrap="square" rtlCol="0">
            <a:spAutoFit/>
          </a:bodyPr>
          <a:lstStyle/>
          <a:p>
            <a:r>
              <a:rPr lang="en-US" sz="1400" dirty="0" err="1"/>
              <a:t>MAbs</a:t>
            </a:r>
            <a:endParaRPr lang="en-US" dirty="0"/>
          </a:p>
        </p:txBody>
      </p:sp>
      <p:sp>
        <p:nvSpPr>
          <p:cNvPr id="5" name="TextBox 4">
            <a:extLst>
              <a:ext uri="{FF2B5EF4-FFF2-40B4-BE49-F238E27FC236}">
                <a16:creationId xmlns:a16="http://schemas.microsoft.com/office/drawing/2014/main" id="{FEAC14CA-3A16-2BC2-B755-B83D0370A5F7}"/>
              </a:ext>
            </a:extLst>
          </p:cNvPr>
          <p:cNvSpPr txBox="1"/>
          <p:nvPr/>
        </p:nvSpPr>
        <p:spPr>
          <a:xfrm>
            <a:off x="7474410" y="2619375"/>
            <a:ext cx="1413336" cy="307777"/>
          </a:xfrm>
          <a:prstGeom prst="rect">
            <a:avLst/>
          </a:prstGeom>
          <a:noFill/>
          <a:ln>
            <a:noFill/>
          </a:ln>
        </p:spPr>
        <p:txBody>
          <a:bodyPr wrap="square" rtlCol="0">
            <a:spAutoFit/>
          </a:bodyPr>
          <a:lstStyle/>
          <a:p>
            <a:r>
              <a:rPr lang="en-US" sz="1400" dirty="0"/>
              <a:t>Fusion proteins</a:t>
            </a:r>
          </a:p>
        </p:txBody>
      </p:sp>
      <p:pic>
        <p:nvPicPr>
          <p:cNvPr id="9" name="Picture 8">
            <a:extLst>
              <a:ext uri="{FF2B5EF4-FFF2-40B4-BE49-F238E27FC236}">
                <a16:creationId xmlns:a16="http://schemas.microsoft.com/office/drawing/2014/main" id="{58456354-A6BE-5954-17E0-0400B1495EE1}"/>
              </a:ext>
            </a:extLst>
          </p:cNvPr>
          <p:cNvPicPr>
            <a:picLocks noChangeAspect="1"/>
          </p:cNvPicPr>
          <p:nvPr/>
        </p:nvPicPr>
        <p:blipFill>
          <a:blip r:embed="rId3"/>
          <a:stretch>
            <a:fillRect/>
          </a:stretch>
        </p:blipFill>
        <p:spPr>
          <a:xfrm>
            <a:off x="6071238" y="1613943"/>
            <a:ext cx="1231257" cy="985005"/>
          </a:xfrm>
          <a:prstGeom prst="rect">
            <a:avLst/>
          </a:prstGeom>
          <a:effectLst>
            <a:outerShdw blurRad="50800" dist="38100" dir="8100000" algn="tr" rotWithShape="0">
              <a:prstClr val="black">
                <a:alpha val="40000"/>
              </a:prstClr>
            </a:outerShdw>
          </a:effectLst>
        </p:spPr>
      </p:pic>
      <p:pic>
        <p:nvPicPr>
          <p:cNvPr id="10" name="Content Placeholder 6">
            <a:extLst>
              <a:ext uri="{FF2B5EF4-FFF2-40B4-BE49-F238E27FC236}">
                <a16:creationId xmlns:a16="http://schemas.microsoft.com/office/drawing/2014/main" id="{C242603E-3DA4-6C53-C592-867971871E4E}"/>
              </a:ext>
            </a:extLst>
          </p:cNvPr>
          <p:cNvPicPr>
            <a:picLocks noGrp="1" noChangeAspect="1"/>
          </p:cNvPicPr>
          <p:nvPr>
            <p:ph idx="1"/>
          </p:nvPr>
        </p:nvPicPr>
        <p:blipFill>
          <a:blip r:embed="rId4"/>
          <a:stretch>
            <a:fillRect/>
          </a:stretch>
        </p:blipFill>
        <p:spPr>
          <a:xfrm>
            <a:off x="7779559" y="1633074"/>
            <a:ext cx="763035" cy="965874"/>
          </a:xfrm>
          <a:effectLst>
            <a:outerShdw blurRad="50800" dist="38100" dir="8100000" algn="tr" rotWithShape="0">
              <a:prstClr val="black">
                <a:alpha val="40000"/>
              </a:prstClr>
            </a:outerShdw>
          </a:effectLst>
        </p:spPr>
      </p:pic>
      <p:pic>
        <p:nvPicPr>
          <p:cNvPr id="3" name="Picture 2">
            <a:extLst>
              <a:ext uri="{FF2B5EF4-FFF2-40B4-BE49-F238E27FC236}">
                <a16:creationId xmlns:a16="http://schemas.microsoft.com/office/drawing/2014/main" id="{85511150-1BD1-432B-54FE-6A55993447DE}"/>
              </a:ext>
            </a:extLst>
          </p:cNvPr>
          <p:cNvPicPr>
            <a:picLocks noChangeAspect="1"/>
          </p:cNvPicPr>
          <p:nvPr/>
        </p:nvPicPr>
        <p:blipFill>
          <a:blip r:embed="rId5"/>
          <a:stretch>
            <a:fillRect/>
          </a:stretch>
        </p:blipFill>
        <p:spPr>
          <a:xfrm>
            <a:off x="6521724" y="4405491"/>
            <a:ext cx="1409909" cy="588539"/>
          </a:xfrm>
          <a:prstGeom prst="rect">
            <a:avLst/>
          </a:prstGeom>
          <a:effectLst>
            <a:outerShdw blurRad="50800" dist="38100" dir="8100000" algn="tr" rotWithShape="0">
              <a:prstClr val="black">
                <a:alpha val="40000"/>
              </a:prstClr>
            </a:outerShdw>
          </a:effectLst>
        </p:spPr>
      </p:pic>
      <p:sp>
        <p:nvSpPr>
          <p:cNvPr id="14" name="TextBox 13">
            <a:extLst>
              <a:ext uri="{FF2B5EF4-FFF2-40B4-BE49-F238E27FC236}">
                <a16:creationId xmlns:a16="http://schemas.microsoft.com/office/drawing/2014/main" id="{86DE055E-67BD-481A-764B-54C21167DA7A}"/>
              </a:ext>
            </a:extLst>
          </p:cNvPr>
          <p:cNvSpPr txBox="1"/>
          <p:nvPr/>
        </p:nvSpPr>
        <p:spPr>
          <a:xfrm>
            <a:off x="8307114" y="4295741"/>
            <a:ext cx="3337090" cy="1631216"/>
          </a:xfrm>
          <a:prstGeom prst="rect">
            <a:avLst/>
          </a:prstGeom>
          <a:noFill/>
        </p:spPr>
        <p:txBody>
          <a:bodyPr wrap="square" rtlCol="0">
            <a:spAutoFit/>
          </a:bodyPr>
          <a:lstStyle/>
          <a:p>
            <a:r>
              <a:rPr lang="en-US" sz="2000" dirty="0"/>
              <a:t>For treating inflammatory conditions</a:t>
            </a:r>
          </a:p>
          <a:p>
            <a:pPr marL="285750" indent="-285750">
              <a:buFont typeface="Arial" panose="020B0604020202020204" pitchFamily="34" charset="0"/>
              <a:buChar char="•"/>
            </a:pPr>
            <a:r>
              <a:rPr lang="en-US" sz="2000" dirty="0"/>
              <a:t>Rheumatoid arthritis</a:t>
            </a:r>
          </a:p>
          <a:p>
            <a:pPr marL="285750" indent="-285750">
              <a:buFont typeface="Arial" panose="020B0604020202020204" pitchFamily="34" charset="0"/>
              <a:buChar char="•"/>
            </a:pPr>
            <a:r>
              <a:rPr lang="en-US" sz="2000" dirty="0"/>
              <a:t>Psoriatic arthritis</a:t>
            </a:r>
          </a:p>
          <a:p>
            <a:pPr marL="285750" indent="-285750">
              <a:buFont typeface="Arial" panose="020B0604020202020204" pitchFamily="34" charset="0"/>
              <a:buChar char="•"/>
            </a:pPr>
            <a:r>
              <a:rPr lang="en-US" sz="2000" dirty="0"/>
              <a:t>Plaque psoriasis</a:t>
            </a:r>
          </a:p>
        </p:txBody>
      </p:sp>
      <p:pic>
        <p:nvPicPr>
          <p:cNvPr id="15" name="Picture 14">
            <a:extLst>
              <a:ext uri="{FF2B5EF4-FFF2-40B4-BE49-F238E27FC236}">
                <a16:creationId xmlns:a16="http://schemas.microsoft.com/office/drawing/2014/main" id="{BCB60490-2C54-9885-6FA9-3C55279B1550}"/>
              </a:ext>
            </a:extLst>
          </p:cNvPr>
          <p:cNvPicPr>
            <a:picLocks noChangeAspect="1"/>
          </p:cNvPicPr>
          <p:nvPr/>
        </p:nvPicPr>
        <p:blipFill>
          <a:blip r:embed="rId6"/>
          <a:stretch>
            <a:fillRect/>
          </a:stretch>
        </p:blipFill>
        <p:spPr>
          <a:xfrm>
            <a:off x="854251" y="3975222"/>
            <a:ext cx="1409872" cy="865554"/>
          </a:xfrm>
          <a:prstGeom prst="rect">
            <a:avLst/>
          </a:prstGeom>
        </p:spPr>
      </p:pic>
      <p:sp>
        <p:nvSpPr>
          <p:cNvPr id="16" name="TextBox 15">
            <a:extLst>
              <a:ext uri="{FF2B5EF4-FFF2-40B4-BE49-F238E27FC236}">
                <a16:creationId xmlns:a16="http://schemas.microsoft.com/office/drawing/2014/main" id="{FA260416-EA70-7907-9D1E-7835840371BC}"/>
              </a:ext>
            </a:extLst>
          </p:cNvPr>
          <p:cNvSpPr txBox="1"/>
          <p:nvPr/>
        </p:nvSpPr>
        <p:spPr>
          <a:xfrm>
            <a:off x="973371" y="5034405"/>
            <a:ext cx="3337090" cy="1015663"/>
          </a:xfrm>
          <a:prstGeom prst="rect">
            <a:avLst/>
          </a:prstGeom>
          <a:noFill/>
        </p:spPr>
        <p:txBody>
          <a:bodyPr wrap="square" rtlCol="0">
            <a:spAutoFit/>
          </a:bodyPr>
          <a:lstStyle/>
          <a:p>
            <a:r>
              <a:rPr lang="en-US" sz="2000" dirty="0"/>
              <a:t>Long half-life helps prevent migraine attacks with 4 x 30 min IV treatment per year</a:t>
            </a:r>
          </a:p>
        </p:txBody>
      </p:sp>
      <p:sp>
        <p:nvSpPr>
          <p:cNvPr id="17" name="TextBox 16">
            <a:extLst>
              <a:ext uri="{FF2B5EF4-FFF2-40B4-BE49-F238E27FC236}">
                <a16:creationId xmlns:a16="http://schemas.microsoft.com/office/drawing/2014/main" id="{2C369331-0EE9-00FB-E70F-E5C9891A17A2}"/>
              </a:ext>
            </a:extLst>
          </p:cNvPr>
          <p:cNvSpPr txBox="1"/>
          <p:nvPr/>
        </p:nvSpPr>
        <p:spPr>
          <a:xfrm>
            <a:off x="8307114" y="3130577"/>
            <a:ext cx="3158665" cy="523220"/>
          </a:xfrm>
          <a:prstGeom prst="rect">
            <a:avLst/>
          </a:prstGeom>
          <a:noFill/>
        </p:spPr>
        <p:txBody>
          <a:bodyPr wrap="square" rtlCol="0">
            <a:spAutoFit/>
          </a:bodyPr>
          <a:lstStyle/>
          <a:p>
            <a:r>
              <a:rPr lang="en-US" sz="1400" dirty="0"/>
              <a:t>TNF receptor-IgG1 Fc fusion blocks soluble TNF that causes inflammation</a:t>
            </a:r>
          </a:p>
        </p:txBody>
      </p:sp>
      <p:sp>
        <p:nvSpPr>
          <p:cNvPr id="18" name="TextBox 17">
            <a:extLst>
              <a:ext uri="{FF2B5EF4-FFF2-40B4-BE49-F238E27FC236}">
                <a16:creationId xmlns:a16="http://schemas.microsoft.com/office/drawing/2014/main" id="{29AAA2F8-6A17-E85A-9718-6AE516BC6200}"/>
              </a:ext>
            </a:extLst>
          </p:cNvPr>
          <p:cNvSpPr txBox="1"/>
          <p:nvPr/>
        </p:nvSpPr>
        <p:spPr>
          <a:xfrm>
            <a:off x="2641916" y="3027540"/>
            <a:ext cx="2430469" cy="523220"/>
          </a:xfrm>
          <a:prstGeom prst="rect">
            <a:avLst/>
          </a:prstGeom>
          <a:noFill/>
        </p:spPr>
        <p:txBody>
          <a:bodyPr wrap="square" rtlCol="0">
            <a:spAutoFit/>
          </a:bodyPr>
          <a:lstStyle/>
          <a:p>
            <a:r>
              <a:rPr lang="en-US" sz="1400" dirty="0" err="1"/>
              <a:t>MAb</a:t>
            </a:r>
            <a:r>
              <a:rPr lang="en-US" sz="1400" dirty="0"/>
              <a:t> blocks CGRP ligand &amp; migraine cascade</a:t>
            </a:r>
          </a:p>
        </p:txBody>
      </p:sp>
      <p:cxnSp>
        <p:nvCxnSpPr>
          <p:cNvPr id="21" name="Straight Arrow Connector 20">
            <a:extLst>
              <a:ext uri="{FF2B5EF4-FFF2-40B4-BE49-F238E27FC236}">
                <a16:creationId xmlns:a16="http://schemas.microsoft.com/office/drawing/2014/main" id="{6468A8C7-CD04-3B1B-83D3-B6E1F0A93152}"/>
              </a:ext>
            </a:extLst>
          </p:cNvPr>
          <p:cNvCxnSpPr/>
          <p:nvPr/>
        </p:nvCxnSpPr>
        <p:spPr>
          <a:xfrm flipH="1">
            <a:off x="3645006" y="3152390"/>
            <a:ext cx="1932167" cy="14391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E4180572-F65A-0C55-4EB1-042DF7A3C9BD}"/>
              </a:ext>
            </a:extLst>
          </p:cNvPr>
          <p:cNvCxnSpPr>
            <a:cxnSpLocks/>
          </p:cNvCxnSpPr>
          <p:nvPr/>
        </p:nvCxnSpPr>
        <p:spPr>
          <a:xfrm>
            <a:off x="8181078" y="3106450"/>
            <a:ext cx="0" cy="10958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2101F454-C120-0F8D-C096-813B68B250DC}"/>
              </a:ext>
            </a:extLst>
          </p:cNvPr>
          <p:cNvSpPr/>
          <p:nvPr/>
        </p:nvSpPr>
        <p:spPr>
          <a:xfrm>
            <a:off x="9019658" y="1383444"/>
            <a:ext cx="55495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solidFill>
                  <a:schemeClr val="bg1"/>
                </a:solidFill>
                <a:effectLst>
                  <a:outerShdw dist="38100" dir="2640000" algn="bl" rotWithShape="0">
                    <a:schemeClr val="accent1"/>
                  </a:outerShdw>
                </a:effectLst>
              </a:rPr>
              <a:t>1</a:t>
            </a:r>
          </a:p>
        </p:txBody>
      </p:sp>
    </p:spTree>
    <p:extLst>
      <p:ext uri="{BB962C8B-B14F-4D97-AF65-F5344CB8AC3E}">
        <p14:creationId xmlns:p14="http://schemas.microsoft.com/office/powerpoint/2010/main" val="1545088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53A03-6058-321A-1345-46797D42BF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39ED05-CCB1-2AB0-8064-2BA22E60CA31}"/>
              </a:ext>
            </a:extLst>
          </p:cNvPr>
          <p:cNvSpPr>
            <a:spLocks noGrp="1"/>
          </p:cNvSpPr>
          <p:nvPr>
            <p:ph type="title"/>
          </p:nvPr>
        </p:nvSpPr>
        <p:spPr>
          <a:xfrm>
            <a:off x="870004" y="218333"/>
            <a:ext cx="10921779" cy="1325563"/>
          </a:xfrm>
        </p:spPr>
        <p:txBody>
          <a:bodyPr>
            <a:normAutofit/>
          </a:bodyPr>
          <a:lstStyle/>
          <a:p>
            <a:r>
              <a:rPr lang="en-US" sz="4000" dirty="0"/>
              <a:t>Dual binders may enhance cancer cell death</a:t>
            </a:r>
          </a:p>
        </p:txBody>
      </p:sp>
      <p:sp>
        <p:nvSpPr>
          <p:cNvPr id="3" name="TextBox 2">
            <a:extLst>
              <a:ext uri="{FF2B5EF4-FFF2-40B4-BE49-F238E27FC236}">
                <a16:creationId xmlns:a16="http://schemas.microsoft.com/office/drawing/2014/main" id="{7A568322-65EB-BE94-32FB-AD9F652DE690}"/>
              </a:ext>
            </a:extLst>
          </p:cNvPr>
          <p:cNvSpPr txBox="1"/>
          <p:nvPr/>
        </p:nvSpPr>
        <p:spPr>
          <a:xfrm>
            <a:off x="4698682" y="6046755"/>
            <a:ext cx="4243213" cy="369332"/>
          </a:xfrm>
          <a:prstGeom prst="rect">
            <a:avLst/>
          </a:prstGeom>
          <a:noFill/>
        </p:spPr>
        <p:txBody>
          <a:bodyPr wrap="none" rtlCol="0">
            <a:spAutoFit/>
          </a:bodyPr>
          <a:lstStyle/>
          <a:p>
            <a:r>
              <a:rPr lang="en-US" dirty="0"/>
              <a:t>Bispecific that binds two different targets</a:t>
            </a:r>
          </a:p>
        </p:txBody>
      </p:sp>
      <p:sp>
        <p:nvSpPr>
          <p:cNvPr id="14" name="TextBox 13">
            <a:extLst>
              <a:ext uri="{FF2B5EF4-FFF2-40B4-BE49-F238E27FC236}">
                <a16:creationId xmlns:a16="http://schemas.microsoft.com/office/drawing/2014/main" id="{9D0060C1-3BBB-37CA-D410-C79F76AD49BE}"/>
              </a:ext>
            </a:extLst>
          </p:cNvPr>
          <p:cNvSpPr txBox="1"/>
          <p:nvPr/>
        </p:nvSpPr>
        <p:spPr>
          <a:xfrm>
            <a:off x="3324954" y="1755108"/>
            <a:ext cx="3022863" cy="1015663"/>
          </a:xfrm>
          <a:prstGeom prst="rect">
            <a:avLst/>
          </a:prstGeom>
          <a:noFill/>
        </p:spPr>
        <p:txBody>
          <a:bodyPr wrap="square" rtlCol="0">
            <a:spAutoFit/>
          </a:bodyPr>
          <a:lstStyle/>
          <a:p>
            <a:r>
              <a:rPr lang="en-US" sz="2000" dirty="0"/>
              <a:t>Approved for 2L advanced  HER2+ biliary track cancer</a:t>
            </a:r>
          </a:p>
        </p:txBody>
      </p:sp>
      <p:cxnSp>
        <p:nvCxnSpPr>
          <p:cNvPr id="19" name="Straight Arrow Connector 18">
            <a:extLst>
              <a:ext uri="{FF2B5EF4-FFF2-40B4-BE49-F238E27FC236}">
                <a16:creationId xmlns:a16="http://schemas.microsoft.com/office/drawing/2014/main" id="{0D00752D-585F-826B-6B31-7DAB273C9C14}"/>
              </a:ext>
            </a:extLst>
          </p:cNvPr>
          <p:cNvCxnSpPr>
            <a:cxnSpLocks/>
          </p:cNvCxnSpPr>
          <p:nvPr/>
        </p:nvCxnSpPr>
        <p:spPr>
          <a:xfrm flipH="1" flipV="1">
            <a:off x="3363402" y="3681455"/>
            <a:ext cx="1137036" cy="10813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CAF27055-DD21-2F98-4C17-153F2D6CE944}"/>
              </a:ext>
            </a:extLst>
          </p:cNvPr>
          <p:cNvPicPr>
            <a:picLocks noChangeAspect="1"/>
          </p:cNvPicPr>
          <p:nvPr/>
        </p:nvPicPr>
        <p:blipFill>
          <a:blip r:embed="rId3"/>
          <a:stretch>
            <a:fillRect/>
          </a:stretch>
        </p:blipFill>
        <p:spPr>
          <a:xfrm>
            <a:off x="4123555" y="2686237"/>
            <a:ext cx="4737978" cy="3366779"/>
          </a:xfrm>
          <a:prstGeom prst="rect">
            <a:avLst/>
          </a:prstGeom>
        </p:spPr>
      </p:pic>
      <p:pic>
        <p:nvPicPr>
          <p:cNvPr id="8" name="Picture 7">
            <a:extLst>
              <a:ext uri="{FF2B5EF4-FFF2-40B4-BE49-F238E27FC236}">
                <a16:creationId xmlns:a16="http://schemas.microsoft.com/office/drawing/2014/main" id="{277DD2F0-E656-3BA4-6693-7625C82B4B6E}"/>
              </a:ext>
            </a:extLst>
          </p:cNvPr>
          <p:cNvPicPr>
            <a:picLocks noChangeAspect="1"/>
          </p:cNvPicPr>
          <p:nvPr/>
        </p:nvPicPr>
        <p:blipFill>
          <a:blip r:embed="rId4"/>
          <a:stretch>
            <a:fillRect/>
          </a:stretch>
        </p:blipFill>
        <p:spPr>
          <a:xfrm>
            <a:off x="-961088" y="2013320"/>
            <a:ext cx="4291557" cy="1415680"/>
          </a:xfrm>
          <a:prstGeom prst="rect">
            <a:avLst/>
          </a:prstGeom>
        </p:spPr>
      </p:pic>
      <p:sp>
        <p:nvSpPr>
          <p:cNvPr id="9" name="Rectangle 8">
            <a:extLst>
              <a:ext uri="{FF2B5EF4-FFF2-40B4-BE49-F238E27FC236}">
                <a16:creationId xmlns:a16="http://schemas.microsoft.com/office/drawing/2014/main" id="{B5854B99-7865-F755-8C1C-66089AA10745}"/>
              </a:ext>
            </a:extLst>
          </p:cNvPr>
          <p:cNvSpPr/>
          <p:nvPr/>
        </p:nvSpPr>
        <p:spPr>
          <a:xfrm>
            <a:off x="4286942" y="3176545"/>
            <a:ext cx="55495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solidFill>
                  <a:schemeClr val="bg1"/>
                </a:solidFill>
                <a:effectLst>
                  <a:outerShdw dist="38100" dir="2640000" algn="bl" rotWithShape="0">
                    <a:schemeClr val="accent1"/>
                  </a:outerShdw>
                </a:effectLst>
              </a:rPr>
              <a:t>2</a:t>
            </a:r>
          </a:p>
        </p:txBody>
      </p:sp>
    </p:spTree>
    <p:extLst>
      <p:ext uri="{BB962C8B-B14F-4D97-AF65-F5344CB8AC3E}">
        <p14:creationId xmlns:p14="http://schemas.microsoft.com/office/powerpoint/2010/main" val="3334637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0AA0D-EB13-7610-DE49-51A540A659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770BD0-4F42-FEBA-EFBF-3DE1D63AE530}"/>
              </a:ext>
            </a:extLst>
          </p:cNvPr>
          <p:cNvSpPr>
            <a:spLocks noGrp="1"/>
          </p:cNvSpPr>
          <p:nvPr>
            <p:ph type="title"/>
          </p:nvPr>
        </p:nvSpPr>
        <p:spPr>
          <a:xfrm>
            <a:off x="870004" y="218333"/>
            <a:ext cx="10921779" cy="1325563"/>
          </a:xfrm>
        </p:spPr>
        <p:txBody>
          <a:bodyPr>
            <a:normAutofit/>
          </a:bodyPr>
          <a:lstStyle/>
          <a:p>
            <a:r>
              <a:rPr lang="en-US" sz="4000" dirty="0"/>
              <a:t>Precision-guided missile directly to tumors</a:t>
            </a:r>
          </a:p>
        </p:txBody>
      </p:sp>
      <p:sp>
        <p:nvSpPr>
          <p:cNvPr id="7" name="TextBox 6">
            <a:extLst>
              <a:ext uri="{FF2B5EF4-FFF2-40B4-BE49-F238E27FC236}">
                <a16:creationId xmlns:a16="http://schemas.microsoft.com/office/drawing/2014/main" id="{F7FCAAA2-62DE-1CBC-4EE2-B411093B006E}"/>
              </a:ext>
            </a:extLst>
          </p:cNvPr>
          <p:cNvSpPr txBox="1"/>
          <p:nvPr/>
        </p:nvSpPr>
        <p:spPr>
          <a:xfrm>
            <a:off x="8704870" y="5450357"/>
            <a:ext cx="2673278" cy="307777"/>
          </a:xfrm>
          <a:prstGeom prst="rect">
            <a:avLst/>
          </a:prstGeom>
          <a:noFill/>
          <a:ln>
            <a:noFill/>
          </a:ln>
        </p:spPr>
        <p:txBody>
          <a:bodyPr wrap="square" rtlCol="0">
            <a:spAutoFit/>
          </a:bodyPr>
          <a:lstStyle/>
          <a:p>
            <a:r>
              <a:rPr lang="en-US" sz="1400" dirty="0"/>
              <a:t>Antibody-drug conjugates</a:t>
            </a:r>
          </a:p>
        </p:txBody>
      </p:sp>
      <p:pic>
        <p:nvPicPr>
          <p:cNvPr id="12" name="Picture 11">
            <a:extLst>
              <a:ext uri="{FF2B5EF4-FFF2-40B4-BE49-F238E27FC236}">
                <a16:creationId xmlns:a16="http://schemas.microsoft.com/office/drawing/2014/main" id="{2230F8FA-B107-525D-AB91-D73668C70347}"/>
              </a:ext>
            </a:extLst>
          </p:cNvPr>
          <p:cNvPicPr>
            <a:picLocks noChangeAspect="1"/>
          </p:cNvPicPr>
          <p:nvPr/>
        </p:nvPicPr>
        <p:blipFill>
          <a:blip r:embed="rId3"/>
          <a:stretch>
            <a:fillRect/>
          </a:stretch>
        </p:blipFill>
        <p:spPr>
          <a:xfrm>
            <a:off x="8273732" y="3234929"/>
            <a:ext cx="3027457" cy="2215428"/>
          </a:xfrm>
          <a:prstGeom prst="rect">
            <a:avLst/>
          </a:prstGeom>
          <a:effectLst>
            <a:outerShdw blurRad="50800" dist="38100" dir="8100000" algn="tr" rotWithShape="0">
              <a:prstClr val="black">
                <a:alpha val="40000"/>
              </a:prstClr>
            </a:outerShdw>
          </a:effectLst>
        </p:spPr>
      </p:pic>
      <p:pic>
        <p:nvPicPr>
          <p:cNvPr id="15" name="Picture 14">
            <a:extLst>
              <a:ext uri="{FF2B5EF4-FFF2-40B4-BE49-F238E27FC236}">
                <a16:creationId xmlns:a16="http://schemas.microsoft.com/office/drawing/2014/main" id="{52601CDD-2432-D2E6-3DC7-CE1BFC452973}"/>
              </a:ext>
            </a:extLst>
          </p:cNvPr>
          <p:cNvPicPr>
            <a:picLocks noChangeAspect="1"/>
          </p:cNvPicPr>
          <p:nvPr/>
        </p:nvPicPr>
        <p:blipFill>
          <a:blip r:embed="rId4"/>
          <a:stretch>
            <a:fillRect/>
          </a:stretch>
        </p:blipFill>
        <p:spPr>
          <a:xfrm>
            <a:off x="1431597" y="1890036"/>
            <a:ext cx="1877211" cy="887121"/>
          </a:xfrm>
          <a:prstGeom prst="rect">
            <a:avLst/>
          </a:prstGeom>
          <a:effectLst>
            <a:outerShdw blurRad="50800" dist="38100" dir="8100000" algn="tr" rotWithShape="0">
              <a:prstClr val="black">
                <a:alpha val="40000"/>
              </a:prstClr>
            </a:outerShdw>
          </a:effectLst>
        </p:spPr>
      </p:pic>
      <p:pic>
        <p:nvPicPr>
          <p:cNvPr id="16" name="Picture 15">
            <a:extLst>
              <a:ext uri="{FF2B5EF4-FFF2-40B4-BE49-F238E27FC236}">
                <a16:creationId xmlns:a16="http://schemas.microsoft.com/office/drawing/2014/main" id="{59152E87-EB70-DE9A-283B-8625A2C4DB2C}"/>
              </a:ext>
            </a:extLst>
          </p:cNvPr>
          <p:cNvPicPr>
            <a:picLocks noChangeAspect="1"/>
          </p:cNvPicPr>
          <p:nvPr/>
        </p:nvPicPr>
        <p:blipFill>
          <a:blip r:embed="rId5"/>
          <a:stretch>
            <a:fillRect/>
          </a:stretch>
        </p:blipFill>
        <p:spPr>
          <a:xfrm>
            <a:off x="1988424" y="3103299"/>
            <a:ext cx="763555" cy="1325563"/>
          </a:xfrm>
          <a:prstGeom prst="rect">
            <a:avLst/>
          </a:prstGeom>
          <a:effectLst>
            <a:outerShdw blurRad="50800" dist="38100" dir="8100000" algn="tr" rotWithShape="0">
              <a:prstClr val="black">
                <a:alpha val="40000"/>
              </a:prstClr>
            </a:outerShdw>
          </a:effectLst>
        </p:spPr>
      </p:pic>
      <p:pic>
        <p:nvPicPr>
          <p:cNvPr id="17" name="Picture 16">
            <a:extLst>
              <a:ext uri="{FF2B5EF4-FFF2-40B4-BE49-F238E27FC236}">
                <a16:creationId xmlns:a16="http://schemas.microsoft.com/office/drawing/2014/main" id="{89F8D353-EA66-B8DF-D1CC-C310AA43E182}"/>
              </a:ext>
            </a:extLst>
          </p:cNvPr>
          <p:cNvPicPr>
            <a:picLocks noChangeAspect="1"/>
          </p:cNvPicPr>
          <p:nvPr/>
        </p:nvPicPr>
        <p:blipFill>
          <a:blip r:embed="rId6"/>
          <a:stretch>
            <a:fillRect/>
          </a:stretch>
        </p:blipFill>
        <p:spPr>
          <a:xfrm>
            <a:off x="1727760" y="4755004"/>
            <a:ext cx="1444678" cy="1622854"/>
          </a:xfrm>
          <a:prstGeom prst="rect">
            <a:avLst/>
          </a:prstGeom>
          <a:effectLst>
            <a:outerShdw blurRad="50800" dist="38100" dir="8100000" algn="tr" rotWithShape="0">
              <a:prstClr val="black">
                <a:alpha val="40000"/>
              </a:prstClr>
            </a:outerShdw>
          </a:effectLst>
        </p:spPr>
      </p:pic>
      <p:sp>
        <p:nvSpPr>
          <p:cNvPr id="18" name="TextBox 17">
            <a:extLst>
              <a:ext uri="{FF2B5EF4-FFF2-40B4-BE49-F238E27FC236}">
                <a16:creationId xmlns:a16="http://schemas.microsoft.com/office/drawing/2014/main" id="{474F0941-4D76-CBDC-48C1-A336AB252FCA}"/>
              </a:ext>
            </a:extLst>
          </p:cNvPr>
          <p:cNvSpPr txBox="1"/>
          <p:nvPr/>
        </p:nvSpPr>
        <p:spPr>
          <a:xfrm>
            <a:off x="4125196" y="2881573"/>
            <a:ext cx="3531910" cy="1231106"/>
          </a:xfrm>
          <a:prstGeom prst="rect">
            <a:avLst/>
          </a:prstGeom>
          <a:noFill/>
        </p:spPr>
        <p:txBody>
          <a:bodyPr wrap="square" rtlCol="0">
            <a:spAutoFit/>
          </a:bodyPr>
          <a:lstStyle/>
          <a:p>
            <a:r>
              <a:rPr lang="en-US" sz="2000" dirty="0"/>
              <a:t>Targeted therapies for cancers</a:t>
            </a:r>
          </a:p>
          <a:p>
            <a:pPr marL="285750" indent="-285750">
              <a:buFont typeface="Arial" panose="020B0604020202020204" pitchFamily="34" charset="0"/>
              <a:buChar char="•"/>
            </a:pPr>
            <a:r>
              <a:rPr lang="en-US" dirty="0"/>
              <a:t>Hodgkin’s lymphoma</a:t>
            </a:r>
          </a:p>
          <a:p>
            <a:pPr marL="285750" indent="-285750">
              <a:buFont typeface="Arial" panose="020B0604020202020204" pitchFamily="34" charset="0"/>
              <a:buChar char="•"/>
            </a:pPr>
            <a:r>
              <a:rPr lang="en-US" dirty="0"/>
              <a:t>Bladder cancer</a:t>
            </a:r>
          </a:p>
          <a:p>
            <a:pPr marL="285750" indent="-285750">
              <a:buFont typeface="Arial" panose="020B0604020202020204" pitchFamily="34" charset="0"/>
              <a:buChar char="•"/>
            </a:pPr>
            <a:r>
              <a:rPr lang="en-US" dirty="0"/>
              <a:t>Cervical cancer</a:t>
            </a:r>
            <a:endParaRPr lang="en-US" sz="1600" dirty="0"/>
          </a:p>
        </p:txBody>
      </p:sp>
      <p:cxnSp>
        <p:nvCxnSpPr>
          <p:cNvPr id="20" name="Straight Arrow Connector 19">
            <a:extLst>
              <a:ext uri="{FF2B5EF4-FFF2-40B4-BE49-F238E27FC236}">
                <a16:creationId xmlns:a16="http://schemas.microsoft.com/office/drawing/2014/main" id="{3DA2C4E5-9326-2B8C-5327-74CCD87663A9}"/>
              </a:ext>
            </a:extLst>
          </p:cNvPr>
          <p:cNvCxnSpPr/>
          <p:nvPr/>
        </p:nvCxnSpPr>
        <p:spPr>
          <a:xfrm flipH="1">
            <a:off x="3946195" y="4342643"/>
            <a:ext cx="388991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7B0C1424-B827-B79A-C683-E1F5C447FB4C}"/>
              </a:ext>
            </a:extLst>
          </p:cNvPr>
          <p:cNvSpPr/>
          <p:nvPr/>
        </p:nvSpPr>
        <p:spPr>
          <a:xfrm>
            <a:off x="10964025" y="5055361"/>
            <a:ext cx="554960"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solidFill>
                  <a:schemeClr val="bg1"/>
                </a:solidFill>
                <a:effectLst>
                  <a:outerShdw dist="38100" dir="2640000" algn="bl" rotWithShape="0">
                    <a:schemeClr val="accent1"/>
                  </a:outerShdw>
                </a:effectLst>
              </a:rPr>
              <a:t>3</a:t>
            </a:r>
            <a:endParaRPr lang="en-US" sz="5400" b="1" cap="none" spc="0" dirty="0">
              <a:ln w="12700">
                <a:solidFill>
                  <a:schemeClr val="accent1"/>
                </a:solidFill>
                <a:prstDash val="solid"/>
              </a:ln>
              <a:solidFill>
                <a:schemeClr val="bg1"/>
              </a:solidFill>
              <a:effectLst>
                <a:outerShdw dist="38100" dir="2640000" algn="bl" rotWithShape="0">
                  <a:schemeClr val="accent1"/>
                </a:outerShdw>
              </a:effectLst>
            </a:endParaRPr>
          </a:p>
        </p:txBody>
      </p:sp>
    </p:spTree>
    <p:extLst>
      <p:ext uri="{BB962C8B-B14F-4D97-AF65-F5344CB8AC3E}">
        <p14:creationId xmlns:p14="http://schemas.microsoft.com/office/powerpoint/2010/main" val="2362956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4C649-BC8F-FB70-5126-47CD54613D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ECBCF0-DC71-B08E-16A1-F96577887886}"/>
              </a:ext>
            </a:extLst>
          </p:cNvPr>
          <p:cNvSpPr>
            <a:spLocks noGrp="1"/>
          </p:cNvSpPr>
          <p:nvPr>
            <p:ph type="title"/>
          </p:nvPr>
        </p:nvSpPr>
        <p:spPr>
          <a:xfrm>
            <a:off x="870004" y="218333"/>
            <a:ext cx="10921779" cy="1325563"/>
          </a:xfrm>
        </p:spPr>
        <p:txBody>
          <a:bodyPr>
            <a:normAutofit/>
          </a:bodyPr>
          <a:lstStyle/>
          <a:p>
            <a:r>
              <a:rPr lang="en-US" sz="4000" dirty="0"/>
              <a:t>Arm your own immune system to destroy tumors</a:t>
            </a:r>
          </a:p>
        </p:txBody>
      </p:sp>
      <p:sp>
        <p:nvSpPr>
          <p:cNvPr id="8" name="TextBox 7">
            <a:extLst>
              <a:ext uri="{FF2B5EF4-FFF2-40B4-BE49-F238E27FC236}">
                <a16:creationId xmlns:a16="http://schemas.microsoft.com/office/drawing/2014/main" id="{ED377E9B-E16B-F75E-3E61-7FCC62F2A36D}"/>
              </a:ext>
            </a:extLst>
          </p:cNvPr>
          <p:cNvSpPr txBox="1"/>
          <p:nvPr/>
        </p:nvSpPr>
        <p:spPr>
          <a:xfrm>
            <a:off x="950494" y="4793751"/>
            <a:ext cx="2147452" cy="523220"/>
          </a:xfrm>
          <a:prstGeom prst="rect">
            <a:avLst/>
          </a:prstGeom>
          <a:noFill/>
          <a:ln>
            <a:noFill/>
          </a:ln>
        </p:spPr>
        <p:txBody>
          <a:bodyPr wrap="square" rtlCol="0">
            <a:spAutoFit/>
          </a:bodyPr>
          <a:lstStyle/>
          <a:p>
            <a:r>
              <a:rPr lang="en-US" sz="1400" dirty="0"/>
              <a:t>Chimeric antigen receptor T cell (CAR-T)</a:t>
            </a:r>
          </a:p>
        </p:txBody>
      </p:sp>
      <p:pic>
        <p:nvPicPr>
          <p:cNvPr id="13" name="Picture 12">
            <a:extLst>
              <a:ext uri="{FF2B5EF4-FFF2-40B4-BE49-F238E27FC236}">
                <a16:creationId xmlns:a16="http://schemas.microsoft.com/office/drawing/2014/main" id="{FCEF4072-9CC8-1CFA-B9EC-E4F4861B3012}"/>
              </a:ext>
            </a:extLst>
          </p:cNvPr>
          <p:cNvPicPr>
            <a:picLocks noChangeAspect="1"/>
          </p:cNvPicPr>
          <p:nvPr/>
        </p:nvPicPr>
        <p:blipFill>
          <a:blip r:embed="rId3"/>
          <a:stretch>
            <a:fillRect/>
          </a:stretch>
        </p:blipFill>
        <p:spPr>
          <a:xfrm>
            <a:off x="890811" y="1669774"/>
            <a:ext cx="3933134" cy="2984609"/>
          </a:xfrm>
          <a:prstGeom prst="rect">
            <a:avLst/>
          </a:prstGeom>
          <a:effectLst>
            <a:outerShdw blurRad="50800" dist="38100" dir="8100000" algn="tr" rotWithShape="0">
              <a:prstClr val="black">
                <a:alpha val="40000"/>
              </a:prstClr>
            </a:outerShdw>
          </a:effectLst>
        </p:spPr>
      </p:pic>
      <p:sp>
        <p:nvSpPr>
          <p:cNvPr id="15" name="TextBox 14">
            <a:extLst>
              <a:ext uri="{FF2B5EF4-FFF2-40B4-BE49-F238E27FC236}">
                <a16:creationId xmlns:a16="http://schemas.microsoft.com/office/drawing/2014/main" id="{B55F0635-B3BB-0D64-FE6C-FEA3440448AA}"/>
              </a:ext>
            </a:extLst>
          </p:cNvPr>
          <p:cNvSpPr txBox="1"/>
          <p:nvPr/>
        </p:nvSpPr>
        <p:spPr>
          <a:xfrm>
            <a:off x="9008819" y="2197893"/>
            <a:ext cx="2782964" cy="2462213"/>
          </a:xfrm>
          <a:prstGeom prst="rect">
            <a:avLst/>
          </a:prstGeom>
          <a:noFill/>
        </p:spPr>
        <p:txBody>
          <a:bodyPr wrap="square" rtlCol="0">
            <a:spAutoFit/>
          </a:bodyPr>
          <a:lstStyle/>
          <a:p>
            <a:r>
              <a:rPr lang="en-US" dirty="0"/>
              <a:t>Personalized immunotherapy for treating multiple lymphoma and leukemia</a:t>
            </a:r>
          </a:p>
          <a:p>
            <a:pPr marL="742950" lvl="1" indent="-285750">
              <a:buFont typeface="Arial" panose="020B0604020202020204" pitchFamily="34" charset="0"/>
              <a:buChar char="•"/>
            </a:pPr>
            <a:r>
              <a:rPr lang="en-US" sz="1600" dirty="0"/>
              <a:t>LBCL</a:t>
            </a:r>
          </a:p>
          <a:p>
            <a:pPr marL="742950" lvl="1" indent="-285750">
              <a:buFont typeface="Arial" panose="020B0604020202020204" pitchFamily="34" charset="0"/>
              <a:buChar char="•"/>
            </a:pPr>
            <a:r>
              <a:rPr lang="en-US" sz="1600" dirty="0"/>
              <a:t>CLL</a:t>
            </a:r>
          </a:p>
          <a:p>
            <a:pPr marL="742950" lvl="1" indent="-285750">
              <a:buFont typeface="Arial" panose="020B0604020202020204" pitchFamily="34" charset="0"/>
              <a:buChar char="•"/>
            </a:pPr>
            <a:r>
              <a:rPr lang="en-US" sz="1600" dirty="0"/>
              <a:t>FL</a:t>
            </a:r>
          </a:p>
          <a:p>
            <a:pPr marL="742950" lvl="1" indent="-285750">
              <a:buFont typeface="Arial" panose="020B0604020202020204" pitchFamily="34" charset="0"/>
              <a:buChar char="•"/>
            </a:pPr>
            <a:r>
              <a:rPr lang="en-US" sz="1600" dirty="0"/>
              <a:t>MCL</a:t>
            </a:r>
          </a:p>
          <a:p>
            <a:endParaRPr lang="en-US" dirty="0"/>
          </a:p>
        </p:txBody>
      </p:sp>
      <p:pic>
        <p:nvPicPr>
          <p:cNvPr id="16" name="Picture 15">
            <a:extLst>
              <a:ext uri="{FF2B5EF4-FFF2-40B4-BE49-F238E27FC236}">
                <a16:creationId xmlns:a16="http://schemas.microsoft.com/office/drawing/2014/main" id="{62F447BF-D2EC-04D3-626A-FF111E889309}"/>
              </a:ext>
            </a:extLst>
          </p:cNvPr>
          <p:cNvPicPr>
            <a:picLocks noChangeAspect="1"/>
          </p:cNvPicPr>
          <p:nvPr/>
        </p:nvPicPr>
        <p:blipFill>
          <a:blip r:embed="rId4"/>
          <a:stretch>
            <a:fillRect/>
          </a:stretch>
        </p:blipFill>
        <p:spPr>
          <a:xfrm>
            <a:off x="5909839" y="2159513"/>
            <a:ext cx="2144832" cy="1002565"/>
          </a:xfrm>
          <a:prstGeom prst="rect">
            <a:avLst/>
          </a:prstGeom>
        </p:spPr>
      </p:pic>
      <p:cxnSp>
        <p:nvCxnSpPr>
          <p:cNvPr id="18" name="Straight Arrow Connector 17">
            <a:extLst>
              <a:ext uri="{FF2B5EF4-FFF2-40B4-BE49-F238E27FC236}">
                <a16:creationId xmlns:a16="http://schemas.microsoft.com/office/drawing/2014/main" id="{65731A66-EDED-0419-7A28-936AE9A03F82}"/>
              </a:ext>
            </a:extLst>
          </p:cNvPr>
          <p:cNvCxnSpPr/>
          <p:nvPr/>
        </p:nvCxnSpPr>
        <p:spPr>
          <a:xfrm>
            <a:off x="5701086" y="3244132"/>
            <a:ext cx="275115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9AFB96A1-6F0F-D81C-B2AA-0788F9768988}"/>
              </a:ext>
            </a:extLst>
          </p:cNvPr>
          <p:cNvSpPr/>
          <p:nvPr/>
        </p:nvSpPr>
        <p:spPr>
          <a:xfrm>
            <a:off x="413747" y="1254629"/>
            <a:ext cx="554960"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solidFill>
                  <a:schemeClr val="bg1"/>
                </a:solidFill>
                <a:effectLst>
                  <a:outerShdw dist="38100" dir="2640000" algn="bl" rotWithShape="0">
                    <a:schemeClr val="accent1"/>
                  </a:outerShdw>
                </a:effectLst>
              </a:rPr>
              <a:t>4</a:t>
            </a:r>
            <a:endParaRPr lang="en-US" sz="5400" b="1" cap="none" spc="0" dirty="0">
              <a:ln w="12700">
                <a:solidFill>
                  <a:schemeClr val="accent1"/>
                </a:solidFill>
                <a:prstDash val="solid"/>
              </a:ln>
              <a:solidFill>
                <a:schemeClr val="bg1"/>
              </a:solidFill>
              <a:effectLst>
                <a:outerShdw dist="38100" dir="2640000" algn="bl" rotWithShape="0">
                  <a:schemeClr val="accent1"/>
                </a:outerShdw>
              </a:effectLst>
            </a:endParaRPr>
          </a:p>
        </p:txBody>
      </p:sp>
    </p:spTree>
    <p:extLst>
      <p:ext uri="{BB962C8B-B14F-4D97-AF65-F5344CB8AC3E}">
        <p14:creationId xmlns:p14="http://schemas.microsoft.com/office/powerpoint/2010/main" val="3879812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10DE48A4-8BA7-9F5B-771A-E2DE063C90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82F8B1-3145-9CD6-48E8-6E13753DC136}"/>
              </a:ext>
            </a:extLst>
          </p:cNvPr>
          <p:cNvSpPr>
            <a:spLocks noGrp="1"/>
          </p:cNvSpPr>
          <p:nvPr>
            <p:ph type="title"/>
          </p:nvPr>
        </p:nvSpPr>
        <p:spPr/>
        <p:txBody>
          <a:bodyPr/>
          <a:lstStyle/>
          <a:p>
            <a:r>
              <a:rPr lang="en-US" dirty="0"/>
              <a:t>Drug that improves quality of life</a:t>
            </a:r>
          </a:p>
        </p:txBody>
      </p:sp>
      <p:sp>
        <p:nvSpPr>
          <p:cNvPr id="11" name="TextBox 10">
            <a:extLst>
              <a:ext uri="{FF2B5EF4-FFF2-40B4-BE49-F238E27FC236}">
                <a16:creationId xmlns:a16="http://schemas.microsoft.com/office/drawing/2014/main" id="{B1B54837-D8B8-2242-D96D-295448298E9A}"/>
              </a:ext>
            </a:extLst>
          </p:cNvPr>
          <p:cNvSpPr txBox="1"/>
          <p:nvPr/>
        </p:nvSpPr>
        <p:spPr>
          <a:xfrm>
            <a:off x="8449558" y="2721114"/>
            <a:ext cx="2787193" cy="707886"/>
          </a:xfrm>
          <a:prstGeom prst="rect">
            <a:avLst/>
          </a:prstGeom>
          <a:noFill/>
        </p:spPr>
        <p:txBody>
          <a:bodyPr wrap="square" rtlCol="0">
            <a:spAutoFit/>
          </a:bodyPr>
          <a:lstStyle/>
          <a:p>
            <a:r>
              <a:rPr lang="en-US" sz="2000" dirty="0"/>
              <a:t>Treatment of </a:t>
            </a:r>
          </a:p>
          <a:p>
            <a:r>
              <a:rPr lang="en-US" sz="2000" dirty="0"/>
              <a:t>Erectile dysfunction </a:t>
            </a:r>
          </a:p>
        </p:txBody>
      </p:sp>
      <p:pic>
        <p:nvPicPr>
          <p:cNvPr id="4" name="Picture 3">
            <a:extLst>
              <a:ext uri="{FF2B5EF4-FFF2-40B4-BE49-F238E27FC236}">
                <a16:creationId xmlns:a16="http://schemas.microsoft.com/office/drawing/2014/main" id="{E7B240C2-52D2-33AE-1FC7-6E16FCA4BE1E}"/>
              </a:ext>
            </a:extLst>
          </p:cNvPr>
          <p:cNvPicPr>
            <a:picLocks noChangeAspect="1"/>
          </p:cNvPicPr>
          <p:nvPr/>
        </p:nvPicPr>
        <p:blipFill>
          <a:blip r:embed="rId2"/>
          <a:stretch>
            <a:fillRect/>
          </a:stretch>
        </p:blipFill>
        <p:spPr>
          <a:xfrm>
            <a:off x="1361983" y="2578512"/>
            <a:ext cx="1956252" cy="1302887"/>
          </a:xfrm>
          <a:prstGeom prst="rect">
            <a:avLst/>
          </a:prstGeom>
          <a:effectLst>
            <a:outerShdw blurRad="50800" dist="38100" algn="l" rotWithShape="0">
              <a:prstClr val="black">
                <a:alpha val="40000"/>
              </a:prstClr>
            </a:outerShdw>
          </a:effectLst>
        </p:spPr>
      </p:pic>
      <p:pic>
        <p:nvPicPr>
          <p:cNvPr id="7" name="Picture 6">
            <a:extLst>
              <a:ext uri="{FF2B5EF4-FFF2-40B4-BE49-F238E27FC236}">
                <a16:creationId xmlns:a16="http://schemas.microsoft.com/office/drawing/2014/main" id="{5F634800-013D-B0C4-AF76-EA81104850E5}"/>
              </a:ext>
            </a:extLst>
          </p:cNvPr>
          <p:cNvPicPr>
            <a:picLocks noChangeAspect="1"/>
          </p:cNvPicPr>
          <p:nvPr/>
        </p:nvPicPr>
        <p:blipFill>
          <a:blip r:embed="rId3"/>
          <a:stretch>
            <a:fillRect/>
          </a:stretch>
        </p:blipFill>
        <p:spPr>
          <a:xfrm>
            <a:off x="4690084" y="2420404"/>
            <a:ext cx="2057687" cy="1790950"/>
          </a:xfrm>
          <a:prstGeom prst="rect">
            <a:avLst/>
          </a:prstGeom>
        </p:spPr>
      </p:pic>
      <p:sp>
        <p:nvSpPr>
          <p:cNvPr id="8" name="TextBox 7">
            <a:extLst>
              <a:ext uri="{FF2B5EF4-FFF2-40B4-BE49-F238E27FC236}">
                <a16:creationId xmlns:a16="http://schemas.microsoft.com/office/drawing/2014/main" id="{BADBE340-165E-7288-E7E6-6D9D91B4BC64}"/>
              </a:ext>
            </a:extLst>
          </p:cNvPr>
          <p:cNvSpPr txBox="1"/>
          <p:nvPr/>
        </p:nvSpPr>
        <p:spPr>
          <a:xfrm>
            <a:off x="5307949" y="4368712"/>
            <a:ext cx="821956" cy="307777"/>
          </a:xfrm>
          <a:prstGeom prst="rect">
            <a:avLst/>
          </a:prstGeom>
          <a:noFill/>
        </p:spPr>
        <p:txBody>
          <a:bodyPr wrap="none" rtlCol="0">
            <a:spAutoFit/>
          </a:bodyPr>
          <a:lstStyle/>
          <a:p>
            <a:r>
              <a:rPr lang="en-US" sz="1400" dirty="0"/>
              <a:t>tadalafil</a:t>
            </a:r>
          </a:p>
        </p:txBody>
      </p:sp>
      <p:sp>
        <p:nvSpPr>
          <p:cNvPr id="10" name="TextBox 9">
            <a:extLst>
              <a:ext uri="{FF2B5EF4-FFF2-40B4-BE49-F238E27FC236}">
                <a16:creationId xmlns:a16="http://schemas.microsoft.com/office/drawing/2014/main" id="{0CD750C7-459C-2C7D-85C2-E78725645329}"/>
              </a:ext>
            </a:extLst>
          </p:cNvPr>
          <p:cNvSpPr txBox="1"/>
          <p:nvPr/>
        </p:nvSpPr>
        <p:spPr>
          <a:xfrm>
            <a:off x="8449558" y="3688134"/>
            <a:ext cx="2787193" cy="523220"/>
          </a:xfrm>
          <a:prstGeom prst="rect">
            <a:avLst/>
          </a:prstGeom>
          <a:noFill/>
        </p:spPr>
        <p:txBody>
          <a:bodyPr wrap="square" rtlCol="0">
            <a:spAutoFit/>
          </a:bodyPr>
          <a:lstStyle/>
          <a:p>
            <a:r>
              <a:rPr lang="en-US" sz="1400" dirty="0"/>
              <a:t>Originally in development for hypertension and angina</a:t>
            </a:r>
          </a:p>
        </p:txBody>
      </p:sp>
    </p:spTree>
    <p:extLst>
      <p:ext uri="{BB962C8B-B14F-4D97-AF65-F5344CB8AC3E}">
        <p14:creationId xmlns:p14="http://schemas.microsoft.com/office/powerpoint/2010/main" val="1444608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F12E7CC5-C78B-4EBD-9565-3FA00FAA6C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3A4529A5-F675-429F-8044-01372BB134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08653636-DA3E-43A8-27BE-3F77A2FBD9E6}"/>
              </a:ext>
            </a:extLst>
          </p:cNvPr>
          <p:cNvSpPr>
            <a:spLocks noGrp="1"/>
          </p:cNvSpPr>
          <p:nvPr>
            <p:ph type="title"/>
          </p:nvPr>
        </p:nvSpPr>
        <p:spPr>
          <a:xfrm>
            <a:off x="5622061" y="762538"/>
            <a:ext cx="5649349" cy="3199862"/>
          </a:xfrm>
        </p:spPr>
        <p:txBody>
          <a:bodyPr vert="horz" lIns="91440" tIns="45720" rIns="91440" bIns="45720" rtlCol="0" anchor="b">
            <a:normAutofit/>
          </a:bodyPr>
          <a:lstStyle/>
          <a:p>
            <a:r>
              <a:rPr lang="en-US" sz="6600" kern="1200" dirty="0">
                <a:solidFill>
                  <a:srgbClr val="FFFFFF"/>
                </a:solidFill>
                <a:latin typeface="+mj-lt"/>
                <a:ea typeface="+mj-ea"/>
                <a:cs typeface="+mj-cs"/>
              </a:rPr>
              <a:t>What do these medicines have in common?</a:t>
            </a:r>
          </a:p>
        </p:txBody>
      </p:sp>
      <p:sp>
        <p:nvSpPr>
          <p:cNvPr id="40"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7682" y="4043302"/>
            <a:ext cx="5303520" cy="18288"/>
          </a:xfrm>
          <a:custGeom>
            <a:avLst/>
            <a:gdLst>
              <a:gd name="connsiteX0" fmla="*/ 0 w 5303520"/>
              <a:gd name="connsiteY0" fmla="*/ 0 h 18288"/>
              <a:gd name="connsiteX1" fmla="*/ 556870 w 5303520"/>
              <a:gd name="connsiteY1" fmla="*/ 0 h 18288"/>
              <a:gd name="connsiteX2" fmla="*/ 1272845 w 5303520"/>
              <a:gd name="connsiteY2" fmla="*/ 0 h 18288"/>
              <a:gd name="connsiteX3" fmla="*/ 1882750 w 5303520"/>
              <a:gd name="connsiteY3" fmla="*/ 0 h 18288"/>
              <a:gd name="connsiteX4" fmla="*/ 2439619 w 5303520"/>
              <a:gd name="connsiteY4" fmla="*/ 0 h 18288"/>
              <a:gd name="connsiteX5" fmla="*/ 3155594 w 5303520"/>
              <a:gd name="connsiteY5" fmla="*/ 0 h 18288"/>
              <a:gd name="connsiteX6" fmla="*/ 3818534 w 5303520"/>
              <a:gd name="connsiteY6" fmla="*/ 0 h 18288"/>
              <a:gd name="connsiteX7" fmla="*/ 4481474 w 5303520"/>
              <a:gd name="connsiteY7" fmla="*/ 0 h 18288"/>
              <a:gd name="connsiteX8" fmla="*/ 5303520 w 5303520"/>
              <a:gd name="connsiteY8" fmla="*/ 0 h 18288"/>
              <a:gd name="connsiteX9" fmla="*/ 5303520 w 5303520"/>
              <a:gd name="connsiteY9" fmla="*/ 18288 h 18288"/>
              <a:gd name="connsiteX10" fmla="*/ 4746650 w 5303520"/>
              <a:gd name="connsiteY10" fmla="*/ 18288 h 18288"/>
              <a:gd name="connsiteX11" fmla="*/ 4242816 w 5303520"/>
              <a:gd name="connsiteY11" fmla="*/ 18288 h 18288"/>
              <a:gd name="connsiteX12" fmla="*/ 3526841 w 5303520"/>
              <a:gd name="connsiteY12" fmla="*/ 18288 h 18288"/>
              <a:gd name="connsiteX13" fmla="*/ 2969971 w 5303520"/>
              <a:gd name="connsiteY13" fmla="*/ 18288 h 18288"/>
              <a:gd name="connsiteX14" fmla="*/ 2253996 w 5303520"/>
              <a:gd name="connsiteY14" fmla="*/ 18288 h 18288"/>
              <a:gd name="connsiteX15" fmla="*/ 1484986 w 5303520"/>
              <a:gd name="connsiteY15" fmla="*/ 18288 h 18288"/>
              <a:gd name="connsiteX16" fmla="*/ 875081 w 5303520"/>
              <a:gd name="connsiteY16" fmla="*/ 18288 h 18288"/>
              <a:gd name="connsiteX17" fmla="*/ 0 w 5303520"/>
              <a:gd name="connsiteY17" fmla="*/ 18288 h 18288"/>
              <a:gd name="connsiteX18" fmla="*/ 0 w 530352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03520" h="18288" fill="none" extrusionOk="0">
                <a:moveTo>
                  <a:pt x="0" y="0"/>
                </a:moveTo>
                <a:cubicBezTo>
                  <a:pt x="191807" y="-19560"/>
                  <a:pt x="373092" y="14032"/>
                  <a:pt x="556870" y="0"/>
                </a:cubicBezTo>
                <a:cubicBezTo>
                  <a:pt x="740648" y="-14032"/>
                  <a:pt x="1109645" y="5886"/>
                  <a:pt x="1272845" y="0"/>
                </a:cubicBezTo>
                <a:cubicBezTo>
                  <a:pt x="1436045" y="-5886"/>
                  <a:pt x="1723352" y="-21940"/>
                  <a:pt x="1882750" y="0"/>
                </a:cubicBezTo>
                <a:cubicBezTo>
                  <a:pt x="2042148" y="21940"/>
                  <a:pt x="2308812" y="-23394"/>
                  <a:pt x="2439619" y="0"/>
                </a:cubicBezTo>
                <a:cubicBezTo>
                  <a:pt x="2570426" y="23394"/>
                  <a:pt x="2936980" y="-3315"/>
                  <a:pt x="3155594" y="0"/>
                </a:cubicBezTo>
                <a:cubicBezTo>
                  <a:pt x="3374208" y="3315"/>
                  <a:pt x="3528026" y="24519"/>
                  <a:pt x="3818534" y="0"/>
                </a:cubicBezTo>
                <a:cubicBezTo>
                  <a:pt x="4109042" y="-24519"/>
                  <a:pt x="4161759" y="-18720"/>
                  <a:pt x="4481474" y="0"/>
                </a:cubicBezTo>
                <a:cubicBezTo>
                  <a:pt x="4801189" y="18720"/>
                  <a:pt x="5011126" y="27308"/>
                  <a:pt x="5303520" y="0"/>
                </a:cubicBezTo>
                <a:cubicBezTo>
                  <a:pt x="5304050" y="6954"/>
                  <a:pt x="5304254" y="12839"/>
                  <a:pt x="5303520" y="18288"/>
                </a:cubicBezTo>
                <a:cubicBezTo>
                  <a:pt x="5132450" y="501"/>
                  <a:pt x="4953391" y="18714"/>
                  <a:pt x="4746650" y="18288"/>
                </a:cubicBezTo>
                <a:cubicBezTo>
                  <a:pt x="4539909" y="17863"/>
                  <a:pt x="4361261" y="7168"/>
                  <a:pt x="4242816" y="18288"/>
                </a:cubicBezTo>
                <a:cubicBezTo>
                  <a:pt x="4124371" y="29408"/>
                  <a:pt x="3754907" y="21026"/>
                  <a:pt x="3526841" y="18288"/>
                </a:cubicBezTo>
                <a:cubicBezTo>
                  <a:pt x="3298775" y="15550"/>
                  <a:pt x="3164473" y="3913"/>
                  <a:pt x="2969971" y="18288"/>
                </a:cubicBezTo>
                <a:cubicBezTo>
                  <a:pt x="2775469" y="32664"/>
                  <a:pt x="2608536" y="2050"/>
                  <a:pt x="2253996" y="18288"/>
                </a:cubicBezTo>
                <a:cubicBezTo>
                  <a:pt x="1899456" y="34526"/>
                  <a:pt x="1752044" y="28789"/>
                  <a:pt x="1484986" y="18288"/>
                </a:cubicBezTo>
                <a:cubicBezTo>
                  <a:pt x="1217928" y="7788"/>
                  <a:pt x="1060609" y="-4784"/>
                  <a:pt x="875081" y="18288"/>
                </a:cubicBezTo>
                <a:cubicBezTo>
                  <a:pt x="689553" y="41360"/>
                  <a:pt x="188846" y="25228"/>
                  <a:pt x="0" y="18288"/>
                </a:cubicBezTo>
                <a:cubicBezTo>
                  <a:pt x="-570" y="9279"/>
                  <a:pt x="132" y="5100"/>
                  <a:pt x="0" y="0"/>
                </a:cubicBezTo>
                <a:close/>
              </a:path>
              <a:path w="5303520" h="18288" stroke="0" extrusionOk="0">
                <a:moveTo>
                  <a:pt x="0" y="0"/>
                </a:moveTo>
                <a:cubicBezTo>
                  <a:pt x="181149" y="2038"/>
                  <a:pt x="442175" y="-27591"/>
                  <a:pt x="609905" y="0"/>
                </a:cubicBezTo>
                <a:cubicBezTo>
                  <a:pt x="777636" y="27591"/>
                  <a:pt x="947554" y="-24271"/>
                  <a:pt x="1113739" y="0"/>
                </a:cubicBezTo>
                <a:cubicBezTo>
                  <a:pt x="1279924" y="24271"/>
                  <a:pt x="1721318" y="-30891"/>
                  <a:pt x="1882750" y="0"/>
                </a:cubicBezTo>
                <a:cubicBezTo>
                  <a:pt x="2044182" y="30891"/>
                  <a:pt x="2270822" y="-14002"/>
                  <a:pt x="2492654" y="0"/>
                </a:cubicBezTo>
                <a:cubicBezTo>
                  <a:pt x="2714486" y="14002"/>
                  <a:pt x="2822632" y="27292"/>
                  <a:pt x="3102559" y="0"/>
                </a:cubicBezTo>
                <a:cubicBezTo>
                  <a:pt x="3382487" y="-27292"/>
                  <a:pt x="3489743" y="-31235"/>
                  <a:pt x="3871570" y="0"/>
                </a:cubicBezTo>
                <a:cubicBezTo>
                  <a:pt x="4253397" y="31235"/>
                  <a:pt x="4301475" y="22800"/>
                  <a:pt x="4428439" y="0"/>
                </a:cubicBezTo>
                <a:cubicBezTo>
                  <a:pt x="4555403" y="-22800"/>
                  <a:pt x="5018410" y="43534"/>
                  <a:pt x="5303520" y="0"/>
                </a:cubicBezTo>
                <a:cubicBezTo>
                  <a:pt x="5302837" y="5414"/>
                  <a:pt x="5302800" y="12510"/>
                  <a:pt x="5303520" y="18288"/>
                </a:cubicBezTo>
                <a:cubicBezTo>
                  <a:pt x="5082751" y="18456"/>
                  <a:pt x="4993374" y="24100"/>
                  <a:pt x="4746650" y="18288"/>
                </a:cubicBezTo>
                <a:cubicBezTo>
                  <a:pt x="4499926" y="12477"/>
                  <a:pt x="4368648" y="-7187"/>
                  <a:pt x="4083710" y="18288"/>
                </a:cubicBezTo>
                <a:cubicBezTo>
                  <a:pt x="3798772" y="43763"/>
                  <a:pt x="3729434" y="5501"/>
                  <a:pt x="3473806" y="18288"/>
                </a:cubicBezTo>
                <a:cubicBezTo>
                  <a:pt x="3218178" y="31075"/>
                  <a:pt x="3056855" y="30003"/>
                  <a:pt x="2704795" y="18288"/>
                </a:cubicBezTo>
                <a:cubicBezTo>
                  <a:pt x="2352735" y="6573"/>
                  <a:pt x="2319447" y="29257"/>
                  <a:pt x="1935785" y="18288"/>
                </a:cubicBezTo>
                <a:cubicBezTo>
                  <a:pt x="1552123" y="7320"/>
                  <a:pt x="1532619" y="-467"/>
                  <a:pt x="1378915" y="18288"/>
                </a:cubicBezTo>
                <a:cubicBezTo>
                  <a:pt x="1225211" y="37043"/>
                  <a:pt x="1038692" y="34308"/>
                  <a:pt x="715975" y="18288"/>
                </a:cubicBezTo>
                <a:cubicBezTo>
                  <a:pt x="393258" y="2268"/>
                  <a:pt x="303768" y="26944"/>
                  <a:pt x="0" y="18288"/>
                </a:cubicBezTo>
                <a:cubicBezTo>
                  <a:pt x="-306" y="11061"/>
                  <a:pt x="-655" y="7751"/>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34ABEB9-1DC5-7034-5F27-12687FCC2E1B}"/>
              </a:ext>
            </a:extLst>
          </p:cNvPr>
          <p:cNvPicPr>
            <a:picLocks noChangeAspect="1"/>
          </p:cNvPicPr>
          <p:nvPr/>
        </p:nvPicPr>
        <p:blipFill>
          <a:blip r:embed="rId3"/>
          <a:stretch>
            <a:fillRect/>
          </a:stretch>
        </p:blipFill>
        <p:spPr>
          <a:xfrm>
            <a:off x="1175800" y="1088894"/>
            <a:ext cx="1478110" cy="617009"/>
          </a:xfrm>
          <a:prstGeom prst="rect">
            <a:avLst/>
          </a:prstGeom>
          <a:effectLst>
            <a:outerShdw blurRad="50800" dist="38100" dir="8100000" algn="tr" rotWithShape="0">
              <a:prstClr val="black">
                <a:alpha val="40000"/>
              </a:prstClr>
            </a:outerShdw>
          </a:effectLst>
        </p:spPr>
      </p:pic>
      <p:pic>
        <p:nvPicPr>
          <p:cNvPr id="5" name="Picture 4">
            <a:extLst>
              <a:ext uri="{FF2B5EF4-FFF2-40B4-BE49-F238E27FC236}">
                <a16:creationId xmlns:a16="http://schemas.microsoft.com/office/drawing/2014/main" id="{24BCD9E3-4C82-9919-C127-9F4EE641E49C}"/>
              </a:ext>
            </a:extLst>
          </p:cNvPr>
          <p:cNvPicPr>
            <a:picLocks noChangeAspect="1"/>
          </p:cNvPicPr>
          <p:nvPr/>
        </p:nvPicPr>
        <p:blipFill>
          <a:blip r:embed="rId4"/>
          <a:stretch>
            <a:fillRect/>
          </a:stretch>
        </p:blipFill>
        <p:spPr>
          <a:xfrm>
            <a:off x="789622" y="2269806"/>
            <a:ext cx="1218726" cy="748205"/>
          </a:xfrm>
          <a:prstGeom prst="rect">
            <a:avLst/>
          </a:prstGeom>
        </p:spPr>
      </p:pic>
      <p:pic>
        <p:nvPicPr>
          <p:cNvPr id="6" name="Picture 5">
            <a:extLst>
              <a:ext uri="{FF2B5EF4-FFF2-40B4-BE49-F238E27FC236}">
                <a16:creationId xmlns:a16="http://schemas.microsoft.com/office/drawing/2014/main" id="{AA95A224-CC41-0BE9-642B-19D85D48E1B1}"/>
              </a:ext>
            </a:extLst>
          </p:cNvPr>
          <p:cNvPicPr>
            <a:picLocks noChangeAspect="1"/>
          </p:cNvPicPr>
          <p:nvPr/>
        </p:nvPicPr>
        <p:blipFill>
          <a:blip r:embed="rId5"/>
          <a:stretch>
            <a:fillRect/>
          </a:stretch>
        </p:blipFill>
        <p:spPr>
          <a:xfrm>
            <a:off x="659930" y="3513307"/>
            <a:ext cx="1478110" cy="698516"/>
          </a:xfrm>
          <a:prstGeom prst="rect">
            <a:avLst/>
          </a:prstGeom>
          <a:effectLst>
            <a:outerShdw blurRad="50800" dist="38100" dir="8100000" algn="tr" rotWithShape="0">
              <a:prstClr val="black">
                <a:alpha val="40000"/>
              </a:prstClr>
            </a:outerShdw>
          </a:effectLst>
        </p:spPr>
      </p:pic>
      <p:pic>
        <p:nvPicPr>
          <p:cNvPr id="8" name="Picture 7">
            <a:extLst>
              <a:ext uri="{FF2B5EF4-FFF2-40B4-BE49-F238E27FC236}">
                <a16:creationId xmlns:a16="http://schemas.microsoft.com/office/drawing/2014/main" id="{B4BEBC4D-9195-FC16-9802-6AD9AF873963}"/>
              </a:ext>
            </a:extLst>
          </p:cNvPr>
          <p:cNvPicPr>
            <a:picLocks noChangeAspect="1"/>
          </p:cNvPicPr>
          <p:nvPr/>
        </p:nvPicPr>
        <p:blipFill>
          <a:blip r:embed="rId6"/>
          <a:stretch>
            <a:fillRect/>
          </a:stretch>
        </p:blipFill>
        <p:spPr>
          <a:xfrm>
            <a:off x="802246" y="4707119"/>
            <a:ext cx="679956" cy="1180432"/>
          </a:xfrm>
          <a:prstGeom prst="rect">
            <a:avLst/>
          </a:prstGeom>
          <a:effectLst>
            <a:outerShdw blurRad="50800" dist="38100" dir="8100000" algn="tr" rotWithShape="0">
              <a:prstClr val="black">
                <a:alpha val="40000"/>
              </a:prstClr>
            </a:outerShdw>
          </a:effectLst>
        </p:spPr>
      </p:pic>
      <p:pic>
        <p:nvPicPr>
          <p:cNvPr id="11" name="Picture 10">
            <a:extLst>
              <a:ext uri="{FF2B5EF4-FFF2-40B4-BE49-F238E27FC236}">
                <a16:creationId xmlns:a16="http://schemas.microsoft.com/office/drawing/2014/main" id="{919D6EA8-BB6D-15F3-F96A-9A1530F0894E}"/>
              </a:ext>
            </a:extLst>
          </p:cNvPr>
          <p:cNvPicPr>
            <a:picLocks noChangeAspect="1"/>
          </p:cNvPicPr>
          <p:nvPr/>
        </p:nvPicPr>
        <p:blipFill>
          <a:blip r:embed="rId7"/>
          <a:stretch>
            <a:fillRect/>
          </a:stretch>
        </p:blipFill>
        <p:spPr>
          <a:xfrm>
            <a:off x="2396817" y="2429858"/>
            <a:ext cx="1868201" cy="873259"/>
          </a:xfrm>
          <a:prstGeom prst="rect">
            <a:avLst/>
          </a:prstGeom>
        </p:spPr>
      </p:pic>
      <p:pic>
        <p:nvPicPr>
          <p:cNvPr id="13" name="Picture 12">
            <a:extLst>
              <a:ext uri="{FF2B5EF4-FFF2-40B4-BE49-F238E27FC236}">
                <a16:creationId xmlns:a16="http://schemas.microsoft.com/office/drawing/2014/main" id="{64ED3CFE-DCD9-A4AE-97C0-FF90ACB79665}"/>
              </a:ext>
            </a:extLst>
          </p:cNvPr>
          <p:cNvPicPr>
            <a:picLocks noChangeAspect="1"/>
          </p:cNvPicPr>
          <p:nvPr/>
        </p:nvPicPr>
        <p:blipFill>
          <a:blip r:embed="rId8"/>
          <a:stretch>
            <a:fillRect/>
          </a:stretch>
        </p:blipFill>
        <p:spPr>
          <a:xfrm>
            <a:off x="3430558" y="693022"/>
            <a:ext cx="1087297" cy="1221396"/>
          </a:xfrm>
          <a:prstGeom prst="rect">
            <a:avLst/>
          </a:prstGeom>
          <a:effectLst>
            <a:outerShdw blurRad="50800" dist="38100" dir="8100000" algn="tr" rotWithShape="0">
              <a:prstClr val="black">
                <a:alpha val="40000"/>
              </a:prstClr>
            </a:outerShdw>
          </a:effectLst>
        </p:spPr>
      </p:pic>
      <p:pic>
        <p:nvPicPr>
          <p:cNvPr id="19" name="Picture 18">
            <a:extLst>
              <a:ext uri="{FF2B5EF4-FFF2-40B4-BE49-F238E27FC236}">
                <a16:creationId xmlns:a16="http://schemas.microsoft.com/office/drawing/2014/main" id="{6B9D40BD-5C43-077F-04E7-D9CF5511FDFA}"/>
              </a:ext>
            </a:extLst>
          </p:cNvPr>
          <p:cNvPicPr>
            <a:picLocks noChangeAspect="1"/>
          </p:cNvPicPr>
          <p:nvPr/>
        </p:nvPicPr>
        <p:blipFill>
          <a:blip r:embed="rId9"/>
          <a:stretch>
            <a:fillRect/>
          </a:stretch>
        </p:blipFill>
        <p:spPr>
          <a:xfrm>
            <a:off x="2774970" y="3810767"/>
            <a:ext cx="1311177" cy="873259"/>
          </a:xfrm>
          <a:prstGeom prst="rect">
            <a:avLst/>
          </a:prstGeom>
          <a:effectLst>
            <a:outerShdw blurRad="50800" dist="38100" algn="l" rotWithShape="0">
              <a:prstClr val="black">
                <a:alpha val="40000"/>
              </a:prstClr>
            </a:outerShdw>
          </a:effectLst>
        </p:spPr>
      </p:pic>
      <p:pic>
        <p:nvPicPr>
          <p:cNvPr id="7" name="Picture 6">
            <a:extLst>
              <a:ext uri="{FF2B5EF4-FFF2-40B4-BE49-F238E27FC236}">
                <a16:creationId xmlns:a16="http://schemas.microsoft.com/office/drawing/2014/main" id="{533B09BF-1D2F-4D12-8824-1B5A4432BD46}"/>
              </a:ext>
            </a:extLst>
          </p:cNvPr>
          <p:cNvPicPr>
            <a:picLocks noChangeAspect="1"/>
          </p:cNvPicPr>
          <p:nvPr/>
        </p:nvPicPr>
        <p:blipFill>
          <a:blip r:embed="rId10"/>
          <a:stretch>
            <a:fillRect/>
          </a:stretch>
        </p:blipFill>
        <p:spPr>
          <a:xfrm>
            <a:off x="1386648" y="5363074"/>
            <a:ext cx="3060857" cy="1009702"/>
          </a:xfrm>
          <a:prstGeom prst="rect">
            <a:avLst/>
          </a:prstGeom>
        </p:spPr>
      </p:pic>
    </p:spTree>
    <p:extLst>
      <p:ext uri="{BB962C8B-B14F-4D97-AF65-F5344CB8AC3E}">
        <p14:creationId xmlns:p14="http://schemas.microsoft.com/office/powerpoint/2010/main" val="3761075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76F80-BE2A-92DA-A370-339E46779DBD}"/>
              </a:ext>
            </a:extLst>
          </p:cNvPr>
          <p:cNvSpPr>
            <a:spLocks noGrp="1"/>
          </p:cNvSpPr>
          <p:nvPr>
            <p:ph type="title"/>
          </p:nvPr>
        </p:nvSpPr>
        <p:spPr>
          <a:xfrm>
            <a:off x="838200" y="245856"/>
            <a:ext cx="10515600" cy="1325563"/>
          </a:xfrm>
        </p:spPr>
        <p:txBody>
          <a:bodyPr>
            <a:normAutofit/>
          </a:bodyPr>
          <a:lstStyle/>
          <a:p>
            <a:r>
              <a:rPr lang="en-US" sz="4000" dirty="0"/>
              <a:t>Cutting edge technologies invented locally</a:t>
            </a:r>
          </a:p>
        </p:txBody>
      </p:sp>
      <p:graphicFrame>
        <p:nvGraphicFramePr>
          <p:cNvPr id="4" name="Table 3">
            <a:extLst>
              <a:ext uri="{FF2B5EF4-FFF2-40B4-BE49-F238E27FC236}">
                <a16:creationId xmlns:a16="http://schemas.microsoft.com/office/drawing/2014/main" id="{DEFAD4B5-B164-F6EF-23FA-E35A66981610}"/>
              </a:ext>
            </a:extLst>
          </p:cNvPr>
          <p:cNvGraphicFramePr>
            <a:graphicFrameLocks noGrp="1"/>
          </p:cNvGraphicFramePr>
          <p:nvPr>
            <p:extLst>
              <p:ext uri="{D42A27DB-BD31-4B8C-83A1-F6EECF244321}">
                <p14:modId xmlns:p14="http://schemas.microsoft.com/office/powerpoint/2010/main" val="14741966"/>
              </p:ext>
            </p:extLst>
          </p:nvPr>
        </p:nvGraphicFramePr>
        <p:xfrm>
          <a:off x="838200" y="1250483"/>
          <a:ext cx="9521245" cy="4612612"/>
        </p:xfrm>
        <a:graphic>
          <a:graphicData uri="http://schemas.openxmlformats.org/drawingml/2006/table">
            <a:tbl>
              <a:tblPr firstRow="1" bandRow="1">
                <a:tableStyleId>{5C22544A-7EE6-4342-B048-85BDC9FD1C3A}</a:tableStyleId>
              </a:tblPr>
              <a:tblGrid>
                <a:gridCol w="2253754">
                  <a:extLst>
                    <a:ext uri="{9D8B030D-6E8A-4147-A177-3AD203B41FA5}">
                      <a16:colId xmlns:a16="http://schemas.microsoft.com/office/drawing/2014/main" val="1513019264"/>
                    </a:ext>
                  </a:extLst>
                </a:gridCol>
                <a:gridCol w="1685676">
                  <a:extLst>
                    <a:ext uri="{9D8B030D-6E8A-4147-A177-3AD203B41FA5}">
                      <a16:colId xmlns:a16="http://schemas.microsoft.com/office/drawing/2014/main" val="3254236720"/>
                    </a:ext>
                  </a:extLst>
                </a:gridCol>
                <a:gridCol w="1932167">
                  <a:extLst>
                    <a:ext uri="{9D8B030D-6E8A-4147-A177-3AD203B41FA5}">
                      <a16:colId xmlns:a16="http://schemas.microsoft.com/office/drawing/2014/main" val="2591905317"/>
                    </a:ext>
                  </a:extLst>
                </a:gridCol>
                <a:gridCol w="1745399">
                  <a:extLst>
                    <a:ext uri="{9D8B030D-6E8A-4147-A177-3AD203B41FA5}">
                      <a16:colId xmlns:a16="http://schemas.microsoft.com/office/drawing/2014/main" val="1957796879"/>
                    </a:ext>
                  </a:extLst>
                </a:gridCol>
                <a:gridCol w="1904249">
                  <a:extLst>
                    <a:ext uri="{9D8B030D-6E8A-4147-A177-3AD203B41FA5}">
                      <a16:colId xmlns:a16="http://schemas.microsoft.com/office/drawing/2014/main" val="3837855028"/>
                    </a:ext>
                  </a:extLst>
                </a:gridCol>
              </a:tblGrid>
              <a:tr h="581437">
                <a:tc>
                  <a:txBody>
                    <a:bodyPr/>
                    <a:lstStyle/>
                    <a:p>
                      <a:r>
                        <a:rPr lang="en-US" dirty="0"/>
                        <a:t>Drug*</a:t>
                      </a:r>
                    </a:p>
                  </a:txBody>
                  <a:tcPr/>
                </a:tc>
                <a:tc>
                  <a:txBody>
                    <a:bodyPr/>
                    <a:lstStyle/>
                    <a:p>
                      <a:pPr algn="ctr"/>
                      <a:r>
                        <a:rPr lang="en-US" dirty="0"/>
                        <a:t>First Approval</a:t>
                      </a:r>
                    </a:p>
                  </a:txBody>
                  <a:tcPr/>
                </a:tc>
                <a:tc>
                  <a:txBody>
                    <a:bodyPr/>
                    <a:lstStyle/>
                    <a:p>
                      <a:pPr algn="ctr"/>
                      <a:r>
                        <a:rPr lang="en-US" dirty="0"/>
                        <a:t>Originated Biotech</a:t>
                      </a:r>
                    </a:p>
                  </a:txBody>
                  <a:tcPr/>
                </a:tc>
                <a:tc>
                  <a:txBody>
                    <a:bodyPr/>
                    <a:lstStyle/>
                    <a:p>
                      <a:pPr algn="ctr"/>
                      <a:r>
                        <a:rPr lang="en-US" dirty="0"/>
                        <a:t>Headquarter</a:t>
                      </a:r>
                    </a:p>
                  </a:txBody>
                  <a:tcPr/>
                </a:tc>
                <a:tc>
                  <a:txBody>
                    <a:bodyPr/>
                    <a:lstStyle/>
                    <a:p>
                      <a:pPr algn="ctr"/>
                      <a:r>
                        <a:rPr lang="en-US" dirty="0"/>
                        <a:t>Current Owner</a:t>
                      </a:r>
                    </a:p>
                  </a:txBody>
                  <a:tcPr/>
                </a:tc>
                <a:extLst>
                  <a:ext uri="{0D108BD9-81ED-4DB2-BD59-A6C34878D82A}">
                    <a16:rowId xmlns:a16="http://schemas.microsoft.com/office/drawing/2014/main" val="1646997825"/>
                  </a:ext>
                </a:extLst>
              </a:tr>
              <a:tr h="349074">
                <a:tc>
                  <a:txBody>
                    <a:bodyPr/>
                    <a:lstStyle/>
                    <a:p>
                      <a:r>
                        <a:rPr lang="en-US" dirty="0"/>
                        <a:t>Enbrel®</a:t>
                      </a:r>
                    </a:p>
                  </a:txBody>
                  <a:tcPr/>
                </a:tc>
                <a:tc>
                  <a:txBody>
                    <a:bodyPr/>
                    <a:lstStyle/>
                    <a:p>
                      <a:pPr algn="ctr"/>
                      <a:r>
                        <a:rPr lang="en-US" dirty="0"/>
                        <a:t>1998</a:t>
                      </a:r>
                    </a:p>
                  </a:txBody>
                  <a:tcPr/>
                </a:tc>
                <a:tc>
                  <a:txBody>
                    <a:bodyPr/>
                    <a:lstStyle/>
                    <a:p>
                      <a:pPr algn="ctr"/>
                      <a:r>
                        <a:rPr lang="en-US" dirty="0" err="1"/>
                        <a:t>Immunex</a:t>
                      </a:r>
                      <a:endParaRPr lang="en-US" dirty="0"/>
                    </a:p>
                  </a:txBody>
                  <a:tcPr/>
                </a:tc>
                <a:tc>
                  <a:txBody>
                    <a:bodyPr/>
                    <a:lstStyle/>
                    <a:p>
                      <a:pPr algn="ctr"/>
                      <a:r>
                        <a:rPr lang="en-US" dirty="0"/>
                        <a:t>Seattle, WA</a:t>
                      </a:r>
                    </a:p>
                  </a:txBody>
                  <a:tcPr/>
                </a:tc>
                <a:tc>
                  <a:txBody>
                    <a:bodyPr/>
                    <a:lstStyle/>
                    <a:p>
                      <a:pPr algn="ctr"/>
                      <a:r>
                        <a:rPr lang="en-US" dirty="0"/>
                        <a:t>Amgen</a:t>
                      </a:r>
                    </a:p>
                  </a:txBody>
                  <a:tcPr/>
                </a:tc>
                <a:extLst>
                  <a:ext uri="{0D108BD9-81ED-4DB2-BD59-A6C34878D82A}">
                    <a16:rowId xmlns:a16="http://schemas.microsoft.com/office/drawing/2014/main" val="168092032"/>
                  </a:ext>
                </a:extLst>
              </a:tr>
              <a:tr h="349074">
                <a:tc>
                  <a:txBody>
                    <a:bodyPr/>
                    <a:lstStyle/>
                    <a:p>
                      <a:r>
                        <a:rPr lang="en-US" dirty="0"/>
                        <a:t>Cialis®</a:t>
                      </a:r>
                    </a:p>
                  </a:txBody>
                  <a:tcPr/>
                </a:tc>
                <a:tc>
                  <a:txBody>
                    <a:bodyPr/>
                    <a:lstStyle/>
                    <a:p>
                      <a:pPr algn="ctr"/>
                      <a:r>
                        <a:rPr lang="en-US" dirty="0"/>
                        <a:t>2003</a:t>
                      </a:r>
                    </a:p>
                  </a:txBody>
                  <a:tcPr/>
                </a:tc>
                <a:tc>
                  <a:txBody>
                    <a:bodyPr/>
                    <a:lstStyle/>
                    <a:p>
                      <a:pPr algn="ctr"/>
                      <a:r>
                        <a:rPr lang="en-US" dirty="0"/>
                        <a:t>ICOS</a:t>
                      </a:r>
                    </a:p>
                  </a:txBody>
                  <a:tcPr/>
                </a:tc>
                <a:tc>
                  <a:txBody>
                    <a:bodyPr/>
                    <a:lstStyle/>
                    <a:p>
                      <a:pPr algn="ctr"/>
                      <a:r>
                        <a:rPr lang="en-US" dirty="0"/>
                        <a:t>Bothell, WA</a:t>
                      </a:r>
                    </a:p>
                  </a:txBody>
                  <a:tcPr/>
                </a:tc>
                <a:tc>
                  <a:txBody>
                    <a:bodyPr/>
                    <a:lstStyle/>
                    <a:p>
                      <a:pPr algn="ctr"/>
                      <a:r>
                        <a:rPr lang="en-US" dirty="0"/>
                        <a:t>Eli Lily</a:t>
                      </a:r>
                    </a:p>
                  </a:txBody>
                  <a:tcPr/>
                </a:tc>
                <a:extLst>
                  <a:ext uri="{0D108BD9-81ED-4DB2-BD59-A6C34878D82A}">
                    <a16:rowId xmlns:a16="http://schemas.microsoft.com/office/drawing/2014/main" val="1640299967"/>
                  </a:ext>
                </a:extLst>
              </a:tr>
              <a:tr h="349074">
                <a:tc>
                  <a:txBody>
                    <a:bodyPr/>
                    <a:lstStyle/>
                    <a:p>
                      <a:r>
                        <a:rPr lang="en-US" dirty="0" err="1"/>
                        <a:t>Recothrom</a:t>
                      </a:r>
                      <a:r>
                        <a:rPr lang="en-US" dirty="0"/>
                        <a:t>®</a:t>
                      </a:r>
                    </a:p>
                  </a:txBody>
                  <a:tcPr/>
                </a:tc>
                <a:tc>
                  <a:txBody>
                    <a:bodyPr/>
                    <a:lstStyle/>
                    <a:p>
                      <a:pPr algn="ctr"/>
                      <a:r>
                        <a:rPr lang="en-US" dirty="0"/>
                        <a:t>2008</a:t>
                      </a:r>
                    </a:p>
                  </a:txBody>
                  <a:tcPr/>
                </a:tc>
                <a:tc>
                  <a:txBody>
                    <a:bodyPr/>
                    <a:lstStyle/>
                    <a:p>
                      <a:pPr algn="ctr"/>
                      <a:r>
                        <a:rPr lang="en-US" dirty="0" err="1"/>
                        <a:t>ZymoGenetics</a:t>
                      </a:r>
                      <a:endParaRPr lang="en-US" dirty="0"/>
                    </a:p>
                  </a:txBody>
                  <a:tcPr/>
                </a:tc>
                <a:tc>
                  <a:txBody>
                    <a:bodyPr/>
                    <a:lstStyle/>
                    <a:p>
                      <a:pPr algn="ctr"/>
                      <a:r>
                        <a:rPr lang="en-US" dirty="0"/>
                        <a:t>Seattle, WA</a:t>
                      </a:r>
                    </a:p>
                  </a:txBody>
                  <a:tcPr/>
                </a:tc>
                <a:tc>
                  <a:txBody>
                    <a:bodyPr/>
                    <a:lstStyle/>
                    <a:p>
                      <a:pPr algn="ctr"/>
                      <a:r>
                        <a:rPr lang="en-US" dirty="0"/>
                        <a:t>BMS</a:t>
                      </a:r>
                    </a:p>
                  </a:txBody>
                  <a:tcPr/>
                </a:tc>
                <a:extLst>
                  <a:ext uri="{0D108BD9-81ED-4DB2-BD59-A6C34878D82A}">
                    <a16:rowId xmlns:a16="http://schemas.microsoft.com/office/drawing/2014/main" val="716745029"/>
                  </a:ext>
                </a:extLst>
              </a:tr>
              <a:tr h="349074">
                <a:tc>
                  <a:txBody>
                    <a:bodyPr/>
                    <a:lstStyle/>
                    <a:p>
                      <a:r>
                        <a:rPr lang="en-US" dirty="0" err="1"/>
                        <a:t>Adcetris</a:t>
                      </a:r>
                      <a:r>
                        <a:rPr lang="en-US" dirty="0"/>
                        <a:t>®</a:t>
                      </a:r>
                    </a:p>
                  </a:txBody>
                  <a:tcPr/>
                </a:tc>
                <a:tc>
                  <a:txBody>
                    <a:bodyPr/>
                    <a:lstStyle/>
                    <a:p>
                      <a:pPr algn="ctr"/>
                      <a:r>
                        <a:rPr lang="en-US" dirty="0"/>
                        <a:t>2011</a:t>
                      </a:r>
                    </a:p>
                  </a:txBody>
                  <a:tcPr/>
                </a:tc>
                <a:tc>
                  <a:txBody>
                    <a:bodyPr/>
                    <a:lstStyle/>
                    <a:p>
                      <a:pPr algn="ctr"/>
                      <a:r>
                        <a:rPr lang="en-US" dirty="0" err="1"/>
                        <a:t>Seagen</a:t>
                      </a:r>
                      <a:endParaRPr lang="en-US" dirty="0"/>
                    </a:p>
                  </a:txBody>
                  <a:tcPr/>
                </a:tc>
                <a:tc>
                  <a:txBody>
                    <a:bodyPr/>
                    <a:lstStyle/>
                    <a:p>
                      <a:pPr algn="ctr"/>
                      <a:r>
                        <a:rPr lang="en-US" dirty="0"/>
                        <a:t>Bothell, WA</a:t>
                      </a:r>
                    </a:p>
                  </a:txBody>
                  <a:tcPr/>
                </a:tc>
                <a:tc>
                  <a:txBody>
                    <a:bodyPr/>
                    <a:lstStyle/>
                    <a:p>
                      <a:pPr algn="ctr"/>
                      <a:r>
                        <a:rPr lang="en-US" dirty="0"/>
                        <a:t>Pfizer</a:t>
                      </a:r>
                    </a:p>
                  </a:txBody>
                  <a:tcPr/>
                </a:tc>
                <a:extLst>
                  <a:ext uri="{0D108BD9-81ED-4DB2-BD59-A6C34878D82A}">
                    <a16:rowId xmlns:a16="http://schemas.microsoft.com/office/drawing/2014/main" val="1292284317"/>
                  </a:ext>
                </a:extLst>
              </a:tr>
              <a:tr h="349074">
                <a:tc>
                  <a:txBody>
                    <a:bodyPr/>
                    <a:lstStyle/>
                    <a:p>
                      <a:r>
                        <a:rPr lang="en-US" dirty="0"/>
                        <a:t>PADCEV®</a:t>
                      </a:r>
                    </a:p>
                  </a:txBody>
                  <a:tcPr/>
                </a:tc>
                <a:tc>
                  <a:txBody>
                    <a:bodyPr/>
                    <a:lstStyle/>
                    <a:p>
                      <a:pPr algn="ctr"/>
                      <a:r>
                        <a:rPr lang="en-US" dirty="0"/>
                        <a:t>2019</a:t>
                      </a:r>
                    </a:p>
                  </a:txBody>
                  <a:tcPr/>
                </a:tc>
                <a:tc>
                  <a:txBody>
                    <a:bodyPr/>
                    <a:lstStyle/>
                    <a:p>
                      <a:pPr algn="ctr"/>
                      <a:r>
                        <a:rPr lang="en-US" dirty="0" err="1"/>
                        <a:t>Seagen</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Bothell, WA</a:t>
                      </a:r>
                    </a:p>
                  </a:txBody>
                  <a:tcPr/>
                </a:tc>
                <a:tc>
                  <a:txBody>
                    <a:bodyPr/>
                    <a:lstStyle/>
                    <a:p>
                      <a:pPr algn="ctr"/>
                      <a:r>
                        <a:rPr lang="en-US" dirty="0"/>
                        <a:t>Pfizer</a:t>
                      </a:r>
                    </a:p>
                  </a:txBody>
                  <a:tcPr/>
                </a:tc>
                <a:extLst>
                  <a:ext uri="{0D108BD9-81ED-4DB2-BD59-A6C34878D82A}">
                    <a16:rowId xmlns:a16="http://schemas.microsoft.com/office/drawing/2014/main" val="831216765"/>
                  </a:ext>
                </a:extLst>
              </a:tr>
              <a:tr h="349074">
                <a:tc>
                  <a:txBody>
                    <a:bodyPr/>
                    <a:lstStyle/>
                    <a:p>
                      <a:r>
                        <a:rPr lang="en-US" dirty="0" err="1"/>
                        <a:t>Tukysa</a:t>
                      </a:r>
                      <a:r>
                        <a:rPr lang="en-US" dirty="0"/>
                        <a:t>®</a:t>
                      </a:r>
                    </a:p>
                  </a:txBody>
                  <a:tcPr/>
                </a:tc>
                <a:tc>
                  <a:txBody>
                    <a:bodyPr/>
                    <a:lstStyle/>
                    <a:p>
                      <a:pPr algn="ctr"/>
                      <a:r>
                        <a:rPr lang="en-US" dirty="0"/>
                        <a:t>2020</a:t>
                      </a:r>
                    </a:p>
                  </a:txBody>
                  <a:tcPr/>
                </a:tc>
                <a:tc>
                  <a:txBody>
                    <a:bodyPr/>
                    <a:lstStyle/>
                    <a:p>
                      <a:pPr algn="ctr"/>
                      <a:r>
                        <a:rPr lang="en-US" dirty="0" err="1"/>
                        <a:t>Seagen</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Bothell, WA</a:t>
                      </a:r>
                    </a:p>
                  </a:txBody>
                  <a:tcPr/>
                </a:tc>
                <a:tc>
                  <a:txBody>
                    <a:bodyPr/>
                    <a:lstStyle/>
                    <a:p>
                      <a:pPr algn="ctr"/>
                      <a:r>
                        <a:rPr lang="en-US" dirty="0"/>
                        <a:t>Pfizer</a:t>
                      </a:r>
                    </a:p>
                  </a:txBody>
                  <a:tcPr/>
                </a:tc>
                <a:extLst>
                  <a:ext uri="{0D108BD9-81ED-4DB2-BD59-A6C34878D82A}">
                    <a16:rowId xmlns:a16="http://schemas.microsoft.com/office/drawing/2014/main" val="3996262971"/>
                  </a:ext>
                </a:extLst>
              </a:tr>
              <a:tr h="388083">
                <a:tc>
                  <a:txBody>
                    <a:bodyPr/>
                    <a:lstStyle/>
                    <a:p>
                      <a:r>
                        <a:rPr lang="en-US" dirty="0" err="1"/>
                        <a:t>Tivdak</a:t>
                      </a:r>
                      <a:r>
                        <a:rPr lang="en-US" dirty="0"/>
                        <a:t>®</a:t>
                      </a:r>
                    </a:p>
                  </a:txBody>
                  <a:tcPr/>
                </a:tc>
                <a:tc>
                  <a:txBody>
                    <a:bodyPr/>
                    <a:lstStyle/>
                    <a:p>
                      <a:pPr algn="ctr"/>
                      <a:r>
                        <a:rPr lang="en-US" dirty="0"/>
                        <a:t>2021</a:t>
                      </a:r>
                    </a:p>
                  </a:txBody>
                  <a:tcPr/>
                </a:tc>
                <a:tc>
                  <a:txBody>
                    <a:bodyPr/>
                    <a:lstStyle/>
                    <a:p>
                      <a:pPr algn="ctr"/>
                      <a:r>
                        <a:rPr lang="en-US" dirty="0" err="1"/>
                        <a:t>Seagen</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Bothell, WA</a:t>
                      </a:r>
                    </a:p>
                  </a:txBody>
                  <a:tcPr/>
                </a:tc>
                <a:tc>
                  <a:txBody>
                    <a:bodyPr/>
                    <a:lstStyle/>
                    <a:p>
                      <a:pPr algn="ctr"/>
                      <a:r>
                        <a:rPr lang="en-US" dirty="0"/>
                        <a:t>Pfizer</a:t>
                      </a:r>
                    </a:p>
                  </a:txBody>
                  <a:tcPr/>
                </a:tc>
                <a:extLst>
                  <a:ext uri="{0D108BD9-81ED-4DB2-BD59-A6C34878D82A}">
                    <a16:rowId xmlns:a16="http://schemas.microsoft.com/office/drawing/2014/main" val="1206608273"/>
                  </a:ext>
                </a:extLst>
              </a:tr>
              <a:tr h="384049">
                <a:tc>
                  <a:txBody>
                    <a:bodyPr/>
                    <a:lstStyle/>
                    <a:p>
                      <a:r>
                        <a:rPr lang="en-US" dirty="0" err="1"/>
                        <a:t>Vyepti</a:t>
                      </a:r>
                      <a:r>
                        <a:rPr lang="en-US" dirty="0"/>
                        <a:t>®</a:t>
                      </a:r>
                    </a:p>
                  </a:txBody>
                  <a:tcPr/>
                </a:tc>
                <a:tc>
                  <a:txBody>
                    <a:bodyPr/>
                    <a:lstStyle/>
                    <a:p>
                      <a:pPr algn="ctr"/>
                      <a:r>
                        <a:rPr lang="en-US" dirty="0"/>
                        <a:t>2020</a:t>
                      </a:r>
                    </a:p>
                  </a:txBody>
                  <a:tcPr/>
                </a:tc>
                <a:tc>
                  <a:txBody>
                    <a:bodyPr/>
                    <a:lstStyle/>
                    <a:p>
                      <a:pPr algn="ctr"/>
                      <a:r>
                        <a:rPr lang="en-US" dirty="0"/>
                        <a:t>Alder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Bothell, WA</a:t>
                      </a:r>
                    </a:p>
                  </a:txBody>
                  <a:tcPr/>
                </a:tc>
                <a:tc>
                  <a:txBody>
                    <a:bodyPr/>
                    <a:lstStyle/>
                    <a:p>
                      <a:pPr algn="ctr"/>
                      <a:r>
                        <a:rPr lang="en-US" dirty="0"/>
                        <a:t>Lundbeck</a:t>
                      </a:r>
                    </a:p>
                  </a:txBody>
                  <a:tcPr/>
                </a:tc>
                <a:extLst>
                  <a:ext uri="{0D108BD9-81ED-4DB2-BD59-A6C34878D82A}">
                    <a16:rowId xmlns:a16="http://schemas.microsoft.com/office/drawing/2014/main" val="2516444302"/>
                  </a:ext>
                </a:extLst>
              </a:tr>
              <a:tr h="349074">
                <a:tc>
                  <a:txBody>
                    <a:bodyPr/>
                    <a:lstStyle/>
                    <a:p>
                      <a:r>
                        <a:rPr lang="en-US" dirty="0" err="1"/>
                        <a:t>Breyanzi</a:t>
                      </a:r>
                      <a:r>
                        <a:rPr lang="en-US" dirty="0"/>
                        <a:t>®</a:t>
                      </a:r>
                    </a:p>
                  </a:txBody>
                  <a:tcPr/>
                </a:tc>
                <a:tc>
                  <a:txBody>
                    <a:bodyPr/>
                    <a:lstStyle/>
                    <a:p>
                      <a:pPr algn="ctr"/>
                      <a:r>
                        <a:rPr lang="en-US" dirty="0"/>
                        <a:t>2021</a:t>
                      </a:r>
                    </a:p>
                  </a:txBody>
                  <a:tcPr/>
                </a:tc>
                <a:tc>
                  <a:txBody>
                    <a:bodyPr/>
                    <a:lstStyle/>
                    <a:p>
                      <a:pPr algn="ctr"/>
                      <a:r>
                        <a:rPr lang="en-US" dirty="0"/>
                        <a:t>Juno</a:t>
                      </a:r>
                    </a:p>
                  </a:txBody>
                  <a:tcPr/>
                </a:tc>
                <a:tc>
                  <a:txBody>
                    <a:bodyPr/>
                    <a:lstStyle/>
                    <a:p>
                      <a:pPr algn="ctr"/>
                      <a:r>
                        <a:rPr lang="en-US" dirty="0"/>
                        <a:t>Seattle, WA</a:t>
                      </a:r>
                    </a:p>
                  </a:txBody>
                  <a:tcPr/>
                </a:tc>
                <a:tc>
                  <a:txBody>
                    <a:bodyPr/>
                    <a:lstStyle/>
                    <a:p>
                      <a:pPr algn="ctr"/>
                      <a:r>
                        <a:rPr lang="en-US" dirty="0"/>
                        <a:t>Baxter/BMS</a:t>
                      </a:r>
                    </a:p>
                  </a:txBody>
                  <a:tcPr/>
                </a:tc>
                <a:extLst>
                  <a:ext uri="{0D108BD9-81ED-4DB2-BD59-A6C34878D82A}">
                    <a16:rowId xmlns:a16="http://schemas.microsoft.com/office/drawing/2014/main" val="3357506763"/>
                  </a:ext>
                </a:extLst>
              </a:tr>
              <a:tr h="610879">
                <a:tc>
                  <a:txBody>
                    <a:bodyPr/>
                    <a:lstStyle/>
                    <a:p>
                      <a:r>
                        <a:rPr lang="en-US" dirty="0"/>
                        <a:t>ZIIHERA®</a:t>
                      </a:r>
                    </a:p>
                  </a:txBody>
                  <a:tcPr/>
                </a:tc>
                <a:tc>
                  <a:txBody>
                    <a:bodyPr/>
                    <a:lstStyle/>
                    <a:p>
                      <a:pPr algn="ctr"/>
                      <a:r>
                        <a:rPr lang="en-US" dirty="0"/>
                        <a:t>2024</a:t>
                      </a:r>
                    </a:p>
                  </a:txBody>
                  <a:tcPr/>
                </a:tc>
                <a:tc>
                  <a:txBody>
                    <a:bodyPr/>
                    <a:lstStyle/>
                    <a:p>
                      <a:pPr algn="ctr"/>
                      <a:r>
                        <a:rPr lang="en-US" dirty="0" err="1"/>
                        <a:t>Zymeworks</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Bellevue, </a:t>
                      </a:r>
                      <a:r>
                        <a:rPr lang="en-US" dirty="0"/>
                        <a:t>WA</a:t>
                      </a:r>
                    </a:p>
                    <a:p>
                      <a:pPr algn="ct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Zymeworks</a:t>
                      </a:r>
                      <a:endParaRPr lang="en-US" dirty="0"/>
                    </a:p>
                  </a:txBody>
                  <a:tcPr/>
                </a:tc>
                <a:extLst>
                  <a:ext uri="{0D108BD9-81ED-4DB2-BD59-A6C34878D82A}">
                    <a16:rowId xmlns:a16="http://schemas.microsoft.com/office/drawing/2014/main" val="3820150923"/>
                  </a:ext>
                </a:extLst>
              </a:tr>
            </a:tbl>
          </a:graphicData>
        </a:graphic>
      </p:graphicFrame>
      <p:sp>
        <p:nvSpPr>
          <p:cNvPr id="5" name="TextBox 4">
            <a:extLst>
              <a:ext uri="{FF2B5EF4-FFF2-40B4-BE49-F238E27FC236}">
                <a16:creationId xmlns:a16="http://schemas.microsoft.com/office/drawing/2014/main" id="{160D7324-D6F6-3C3E-5B0E-3C26D39BE6F1}"/>
              </a:ext>
            </a:extLst>
          </p:cNvPr>
          <p:cNvSpPr txBox="1"/>
          <p:nvPr/>
        </p:nvSpPr>
        <p:spPr>
          <a:xfrm>
            <a:off x="758013" y="5933862"/>
            <a:ext cx="2708755" cy="369332"/>
          </a:xfrm>
          <a:prstGeom prst="rect">
            <a:avLst/>
          </a:prstGeom>
          <a:noFill/>
        </p:spPr>
        <p:txBody>
          <a:bodyPr wrap="none" rtlCol="0">
            <a:spAutoFit/>
          </a:bodyPr>
          <a:lstStyle/>
          <a:p>
            <a:r>
              <a:rPr lang="en-US" dirty="0"/>
              <a:t>&gt; $12B worldwide in 2024</a:t>
            </a:r>
          </a:p>
        </p:txBody>
      </p:sp>
      <p:sp>
        <p:nvSpPr>
          <p:cNvPr id="3" name="TextBox 2">
            <a:extLst>
              <a:ext uri="{FF2B5EF4-FFF2-40B4-BE49-F238E27FC236}">
                <a16:creationId xmlns:a16="http://schemas.microsoft.com/office/drawing/2014/main" id="{1960E0C8-39AD-E297-F292-2FB6765ABA13}"/>
              </a:ext>
            </a:extLst>
          </p:cNvPr>
          <p:cNvSpPr txBox="1"/>
          <p:nvPr/>
        </p:nvSpPr>
        <p:spPr>
          <a:xfrm>
            <a:off x="7420177" y="5889138"/>
            <a:ext cx="2999539" cy="261610"/>
          </a:xfrm>
          <a:prstGeom prst="rect">
            <a:avLst/>
          </a:prstGeom>
          <a:noFill/>
        </p:spPr>
        <p:txBody>
          <a:bodyPr wrap="none" rtlCol="0">
            <a:spAutoFit/>
          </a:bodyPr>
          <a:lstStyle/>
          <a:p>
            <a:r>
              <a:rPr lang="en-US" sz="1100" dirty="0"/>
              <a:t>* Selected examples only not an exhaustive list</a:t>
            </a:r>
          </a:p>
        </p:txBody>
      </p:sp>
    </p:spTree>
    <p:extLst>
      <p:ext uri="{BB962C8B-B14F-4D97-AF65-F5344CB8AC3E}">
        <p14:creationId xmlns:p14="http://schemas.microsoft.com/office/powerpoint/2010/main" val="1080337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2574</TotalTime>
  <Words>1500</Words>
  <Application>Microsoft Office PowerPoint</Application>
  <PresentationFormat>Widescreen</PresentationFormat>
  <Paragraphs>185</Paragraphs>
  <Slides>17</Slides>
  <Notes>16</Notes>
  <HiddenSlides>1</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Yu Gothic</vt:lpstr>
      <vt:lpstr>Aptos</vt:lpstr>
      <vt:lpstr>Aptos Display</vt:lpstr>
      <vt:lpstr>Arial</vt:lpstr>
      <vt:lpstr>Calibri</vt:lpstr>
      <vt:lpstr>Calibri Light</vt:lpstr>
      <vt:lpstr>Courier New</vt:lpstr>
      <vt:lpstr>Office Theme</vt:lpstr>
      <vt:lpstr>Office 2013 - 2022 Theme</vt:lpstr>
      <vt:lpstr>Biotech &amp; Drug Development</vt:lpstr>
      <vt:lpstr>Targeted therapies from biotechnology</vt:lpstr>
      <vt:lpstr>Blocking pathway that causes disease</vt:lpstr>
      <vt:lpstr>Dual binders may enhance cancer cell death</vt:lpstr>
      <vt:lpstr>Precision-guided missile directly to tumors</vt:lpstr>
      <vt:lpstr>Arm your own immune system to destroy tumors</vt:lpstr>
      <vt:lpstr>Drug that improves quality of life</vt:lpstr>
      <vt:lpstr>What do these medicines have in common?</vt:lpstr>
      <vt:lpstr>Cutting edge technologies invented locally</vt:lpstr>
      <vt:lpstr>PowerPoint Presentation</vt:lpstr>
      <vt:lpstr>PowerPoint Presentation</vt:lpstr>
      <vt:lpstr>Drug development is a long journey with &lt;10% success</vt:lpstr>
      <vt:lpstr>Drug development is time consuming and costly</vt:lpstr>
      <vt:lpstr>Biomanufacturing process is complicated</vt:lpstr>
      <vt:lpstr>Complex supply network to support manufacture, testing and warehousing </vt:lpstr>
      <vt:lpstr>Why I do what I do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Phil Tsai</dc:creator>
  <cp:lastModifiedBy>Phil Tsai</cp:lastModifiedBy>
  <cp:revision>2</cp:revision>
  <cp:lastPrinted>2025-06-06T14:24:46Z</cp:lastPrinted>
  <dcterms:created xsi:type="dcterms:W3CDTF">2025-05-13T17:55:14Z</dcterms:created>
  <dcterms:modified xsi:type="dcterms:W3CDTF">2025-06-07T21:55:30Z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eaf74a3-7c94-4547-a9a3-9be987c20c6f_Enabled">
    <vt:lpwstr>true</vt:lpwstr>
  </property>
  <property fmtid="{D5CDD505-2E9C-101B-9397-08002B2CF9AE}" pid="3" name="MSIP_Label_beaf74a3-7c94-4547-a9a3-9be987c20c6f_SetDate">
    <vt:lpwstr>2025-05-13T17:57:04Z</vt:lpwstr>
  </property>
  <property fmtid="{D5CDD505-2E9C-101B-9397-08002B2CF9AE}" pid="4" name="MSIP_Label_beaf74a3-7c94-4547-a9a3-9be987c20c6f_Method">
    <vt:lpwstr>Standard</vt:lpwstr>
  </property>
  <property fmtid="{D5CDD505-2E9C-101B-9397-08002B2CF9AE}" pid="5" name="MSIP_Label_beaf74a3-7c94-4547-a9a3-9be987c20c6f_Name">
    <vt:lpwstr>defa4170-0d19-0005-0004-bc88714345d2</vt:lpwstr>
  </property>
  <property fmtid="{D5CDD505-2E9C-101B-9397-08002B2CF9AE}" pid="6" name="MSIP_Label_beaf74a3-7c94-4547-a9a3-9be987c20c6f_SiteId">
    <vt:lpwstr>ef74ba02-928f-4b93-9821-e3d82f480568</vt:lpwstr>
  </property>
  <property fmtid="{D5CDD505-2E9C-101B-9397-08002B2CF9AE}" pid="7" name="MSIP_Label_beaf74a3-7c94-4547-a9a3-9be987c20c6f_ActionId">
    <vt:lpwstr>8f853f58-d872-471e-ac43-b4f99e9cdb8e</vt:lpwstr>
  </property>
  <property fmtid="{D5CDD505-2E9C-101B-9397-08002B2CF9AE}" pid="8" name="MSIP_Label_beaf74a3-7c94-4547-a9a3-9be987c20c6f_ContentBits">
    <vt:lpwstr>0</vt:lpwstr>
  </property>
</Properties>
</file>