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9"/>
  </p:notesMasterIdLst>
  <p:handoutMasterIdLst>
    <p:handoutMasterId r:id="rId20"/>
  </p:handoutMasterIdLst>
  <p:sldIdLst>
    <p:sldId id="257" r:id="rId2"/>
    <p:sldId id="1503" r:id="rId3"/>
    <p:sldId id="1691" r:id="rId4"/>
    <p:sldId id="1752" r:id="rId5"/>
    <p:sldId id="1811" r:id="rId6"/>
    <p:sldId id="1693" r:id="rId7"/>
    <p:sldId id="1812" r:id="rId8"/>
    <p:sldId id="1696" r:id="rId9"/>
    <p:sldId id="1813" r:id="rId10"/>
    <p:sldId id="1818" r:id="rId11"/>
    <p:sldId id="1815" r:id="rId12"/>
    <p:sldId id="1695" r:id="rId13"/>
    <p:sldId id="1689" r:id="rId14"/>
    <p:sldId id="1614" r:id="rId15"/>
    <p:sldId id="1732" r:id="rId16"/>
    <p:sldId id="1814" r:id="rId17"/>
    <p:sldId id="1702" r:id="rId18"/>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7"/>
            <p14:sldId id="1503"/>
            <p14:sldId id="1691"/>
            <p14:sldId id="1752"/>
            <p14:sldId id="1811"/>
            <p14:sldId id="1693"/>
            <p14:sldId id="1812"/>
            <p14:sldId id="1696"/>
            <p14:sldId id="1813"/>
            <p14:sldId id="1818"/>
            <p14:sldId id="1815"/>
            <p14:sldId id="1695"/>
            <p14:sldId id="1689"/>
            <p14:sldId id="1614"/>
            <p14:sldId id="1732"/>
            <p14:sldId id="1814"/>
            <p14:sldId id="1702"/>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528"/>
    <a:srgbClr val="0F124A"/>
    <a:srgbClr val="DFDFDF"/>
    <a:srgbClr val="FF7F0E"/>
    <a:srgbClr val="0000FF"/>
    <a:srgbClr val="D4BEF7"/>
    <a:srgbClr val="0000BC"/>
    <a:srgbClr val="43C54A"/>
    <a:srgbClr val="D9A402"/>
    <a:srgbClr val="F6F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95" autoAdjust="0"/>
    <p:restoredTop sz="93883" autoAdjust="0"/>
  </p:normalViewPr>
  <p:slideViewPr>
    <p:cSldViewPr>
      <p:cViewPr varScale="1">
        <p:scale>
          <a:sx n="135" d="100"/>
          <a:sy n="135" d="100"/>
        </p:scale>
        <p:origin x="168" y="184"/>
      </p:cViewPr>
      <p:guideLst/>
    </p:cSldViewPr>
  </p:slideViewPr>
  <p:outlineViewPr>
    <p:cViewPr>
      <p:scale>
        <a:sx n="33" d="100"/>
        <a:sy n="33" d="100"/>
      </p:scale>
      <p:origin x="0" y="-9414"/>
    </p:cViewPr>
  </p:outlineViewPr>
  <p:notesTextViewPr>
    <p:cViewPr>
      <p:scale>
        <a:sx n="225" d="100"/>
        <a:sy n="225" d="100"/>
      </p:scale>
      <p:origin x="0" y="0"/>
    </p:cViewPr>
  </p:notesTextViewPr>
  <p:sorterViewPr>
    <p:cViewPr>
      <p:scale>
        <a:sx n="100" d="100"/>
        <a:sy n="100" d="100"/>
      </p:scale>
      <p:origin x="0" y="-22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0BC2DB-49C4-4DB7-86B1-BD7888D0818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de-DE"/>
              <a:t>Elaf Musa –FCCIS W2 Nov 15, 2023</a:t>
            </a:r>
          </a:p>
        </p:txBody>
      </p:sp>
      <p:sp>
        <p:nvSpPr>
          <p:cNvPr id="3" name="Date Placeholder 2">
            <a:extLst>
              <a:ext uri="{FF2B5EF4-FFF2-40B4-BE49-F238E27FC236}">
                <a16:creationId xmlns:a16="http://schemas.microsoft.com/office/drawing/2014/main" id="{F565EED6-67F3-4E92-B653-7694CA0EBA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8F7484-83D9-4D62-A9FB-188DA76E4B0E}" type="datetimeFigureOut">
              <a:rPr lang="de-DE" smtClean="0"/>
              <a:t>29.04.25</a:t>
            </a:fld>
            <a:endParaRPr lang="de-DE"/>
          </a:p>
        </p:txBody>
      </p:sp>
      <p:sp>
        <p:nvSpPr>
          <p:cNvPr id="4" name="Footer Placeholder 3">
            <a:extLst>
              <a:ext uri="{FF2B5EF4-FFF2-40B4-BE49-F238E27FC236}">
                <a16:creationId xmlns:a16="http://schemas.microsoft.com/office/drawing/2014/main" id="{CDD03977-9695-4130-BBD0-8DF9F469B9E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a:extLst>
              <a:ext uri="{FF2B5EF4-FFF2-40B4-BE49-F238E27FC236}">
                <a16:creationId xmlns:a16="http://schemas.microsoft.com/office/drawing/2014/main" id="{382321A3-7763-43E9-81EF-ECFC866D8F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35110E-DE61-4369-8CD8-BD9C247D205B}" type="slidenum">
              <a:rPr lang="de-DE" smtClean="0"/>
              <a:t>‹#›</a:t>
            </a:fld>
            <a:endParaRPr lang="de-DE"/>
          </a:p>
        </p:txBody>
      </p:sp>
    </p:spTree>
    <p:extLst>
      <p:ext uri="{BB962C8B-B14F-4D97-AF65-F5344CB8AC3E}">
        <p14:creationId xmlns:p14="http://schemas.microsoft.com/office/powerpoint/2010/main" val="3006986464"/>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de-AT"/>
              <a:t>Elaf Musa –FCCIS W2 Nov 15, 2023</a:t>
            </a:r>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29.04.25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ftr="0" dt="0"/>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
        <p:nvSpPr>
          <p:cNvPr id="5" name="Header Placeholder 4">
            <a:extLst>
              <a:ext uri="{FF2B5EF4-FFF2-40B4-BE49-F238E27FC236}">
                <a16:creationId xmlns:a16="http://schemas.microsoft.com/office/drawing/2014/main" id="{26110E5A-E115-4876-B170-B4875B6DAE67}"/>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1439889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5B53BA-91A5-0D53-7920-6409410E35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B9E9CD-2653-3EFB-E672-BBC35D640D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CFD78C-BD30-0DA4-73F0-B45DD43493D2}"/>
              </a:ext>
            </a:extLst>
          </p:cNvPr>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a:extLst>
              <a:ext uri="{FF2B5EF4-FFF2-40B4-BE49-F238E27FC236}">
                <a16:creationId xmlns:a16="http://schemas.microsoft.com/office/drawing/2014/main" id="{A70D37C9-BD6C-884E-59E7-B323C089171A}"/>
              </a:ext>
            </a:extLst>
          </p:cNvPr>
          <p:cNvSpPr>
            <a:spLocks noGrp="1"/>
          </p:cNvSpPr>
          <p:nvPr>
            <p:ph type="sldNum" sz="quarter" idx="5"/>
          </p:nvPr>
        </p:nvSpPr>
        <p:spPr/>
        <p:txBody>
          <a:bodyPr/>
          <a:lstStyle/>
          <a:p>
            <a:fld id="{CD7EBA44-2749-4505-B776-1307762B45EE}" type="slidenum">
              <a:rPr lang="de-AT" smtClean="0"/>
              <a:t>10</a:t>
            </a:fld>
            <a:endParaRPr lang="de-AT"/>
          </a:p>
        </p:txBody>
      </p:sp>
      <p:sp>
        <p:nvSpPr>
          <p:cNvPr id="5" name="Header Placeholder 4">
            <a:extLst>
              <a:ext uri="{FF2B5EF4-FFF2-40B4-BE49-F238E27FC236}">
                <a16:creationId xmlns:a16="http://schemas.microsoft.com/office/drawing/2014/main" id="{06A23CB6-CA69-AA06-CE19-06766F21FEAB}"/>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40434730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653CEE-4ECE-9907-E1A7-902BE89D88D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DEE772-E4CB-B804-EDF0-70B806B89A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7784CC-902E-A495-B989-6364BF287512}"/>
              </a:ext>
            </a:extLst>
          </p:cNvPr>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a:extLst>
              <a:ext uri="{FF2B5EF4-FFF2-40B4-BE49-F238E27FC236}">
                <a16:creationId xmlns:a16="http://schemas.microsoft.com/office/drawing/2014/main" id="{3A22AD51-1EA6-C122-5FE3-DBF11176C6DC}"/>
              </a:ext>
            </a:extLst>
          </p:cNvPr>
          <p:cNvSpPr>
            <a:spLocks noGrp="1"/>
          </p:cNvSpPr>
          <p:nvPr>
            <p:ph type="sldNum" sz="quarter" idx="5"/>
          </p:nvPr>
        </p:nvSpPr>
        <p:spPr/>
        <p:txBody>
          <a:bodyPr/>
          <a:lstStyle/>
          <a:p>
            <a:fld id="{CD7EBA44-2749-4505-B776-1307762B45EE}" type="slidenum">
              <a:rPr lang="de-AT" smtClean="0"/>
              <a:t>11</a:t>
            </a:fld>
            <a:endParaRPr lang="de-AT"/>
          </a:p>
        </p:txBody>
      </p:sp>
      <p:sp>
        <p:nvSpPr>
          <p:cNvPr id="5" name="Header Placeholder 4">
            <a:extLst>
              <a:ext uri="{FF2B5EF4-FFF2-40B4-BE49-F238E27FC236}">
                <a16:creationId xmlns:a16="http://schemas.microsoft.com/office/drawing/2014/main" id="{A419DAF7-A8AC-B2F1-E388-77DBAC4E661B}"/>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705874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
        <p:nvSpPr>
          <p:cNvPr id="5" name="Header Placeholder 4">
            <a:extLst>
              <a:ext uri="{FF2B5EF4-FFF2-40B4-BE49-F238E27FC236}">
                <a16:creationId xmlns:a16="http://schemas.microsoft.com/office/drawing/2014/main" id="{D1A71A56-DE10-4E95-88A2-F51F10BF2BE8}"/>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1116522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t>Unlike</a:t>
            </a:r>
            <a:r>
              <a:rPr lang="en-US" sz="1800" dirty="0"/>
              <a:t> LOCO which correct the optics based on the orbit response. The relative phase advance is related to the beta beating as shown in the formula  and it correction is as equivalent as correcting the beat beating.</a:t>
            </a:r>
          </a:p>
          <a:p>
            <a:r>
              <a:rPr lang="en-US" sz="1800" b="1" dirty="0"/>
              <a:t>From</a:t>
            </a:r>
            <a:r>
              <a:rPr lang="en-US" sz="1800" dirty="0"/>
              <a:t> the lattice model, we can obtain the response matrix 𝐶, that relates the relative </a:t>
            </a:r>
            <a:r>
              <a:rPr lang="en-US" sz="1800" dirty="0" err="1"/>
              <a:t>hor</a:t>
            </a:r>
            <a:r>
              <a:rPr lang="en-US" sz="1800" dirty="0"/>
              <a:t> and </a:t>
            </a:r>
            <a:r>
              <a:rPr lang="en-US" sz="1800" dirty="0" err="1"/>
              <a:t>ver</a:t>
            </a:r>
            <a:r>
              <a:rPr lang="en-US" sz="1800" dirty="0"/>
              <a:t> phase advance 𝛿Δ𝜓 and relative horizontal dispersion 𝛿𝜂𝑥 to the relative strengths 𝛿𝐾 of the quadrupole. (</a:t>
            </a:r>
            <a:r>
              <a:rPr lang="en-US" sz="1800" b="1" dirty="0"/>
              <a:t>simultaneously</a:t>
            </a:r>
            <a:r>
              <a:rPr lang="en-US" sz="1800" dirty="0"/>
              <a:t>)</a:t>
            </a:r>
          </a:p>
          <a:p>
            <a:endParaRPr lang="en-US" sz="1800" dirty="0"/>
          </a:p>
          <a:p>
            <a:r>
              <a:rPr lang="en-US" sz="1800" b="1" dirty="0"/>
              <a:t>By</a:t>
            </a:r>
            <a:r>
              <a:rPr lang="en-US" sz="1800" dirty="0"/>
              <a:t> solving the equation in the right, the relative </a:t>
            </a:r>
            <a:r>
              <a:rPr lang="en-US" sz="1800" dirty="0" err="1"/>
              <a:t>quadrpole</a:t>
            </a:r>
            <a:r>
              <a:rPr lang="en-US" sz="1800" dirty="0"/>
              <a:t> strength values that will minimize the error can be optioned.</a:t>
            </a:r>
          </a:p>
          <a:p>
            <a:endParaRPr lang="en-US" sz="1800" dirty="0"/>
          </a:p>
          <a:p>
            <a:r>
              <a:rPr lang="en-US" sz="1800" b="1" dirty="0"/>
              <a:t>Resonance</a:t>
            </a:r>
            <a:r>
              <a:rPr lang="en-US" sz="1800" dirty="0"/>
              <a:t> </a:t>
            </a:r>
            <a:r>
              <a:rPr lang="en-US" sz="1800" b="1" dirty="0"/>
              <a:t>Driving Terms (RDTs) are tools to describe the coupling between the horizontal and vertical motion</a:t>
            </a:r>
            <a:r>
              <a:rPr lang="en-US" sz="1800" dirty="0"/>
              <a:t> close to the sum and difference resonance</a:t>
            </a:r>
            <a:r>
              <a:rPr lang="en-US" sz="1800" b="1" dirty="0"/>
              <a:t>, </a:t>
            </a:r>
            <a:r>
              <a:rPr lang="en-US" sz="1200" b="1" i="0" u="none" strike="noStrike" kern="1200" baseline="0" dirty="0">
                <a:solidFill>
                  <a:schemeClr val="tx1"/>
                </a:solidFill>
                <a:latin typeface="+mn-lt"/>
                <a:ea typeface="+mn-ea"/>
                <a:cs typeface="+mn-cs"/>
              </a:rPr>
              <a:t>f1001 and f1010, corresponding to the difference</a:t>
            </a:r>
          </a:p>
          <a:p>
            <a:r>
              <a:rPr lang="de-DE" sz="1200" b="1" i="0" u="none" strike="noStrike" kern="1200" baseline="0" dirty="0">
                <a:solidFill>
                  <a:schemeClr val="tx1"/>
                </a:solidFill>
                <a:latin typeface="+mn-lt"/>
                <a:ea typeface="+mn-ea"/>
                <a:cs typeface="+mn-cs"/>
              </a:rPr>
              <a:t>and </a:t>
            </a:r>
            <a:r>
              <a:rPr lang="de-DE" sz="1200" b="1" i="0" u="none" strike="noStrike" kern="1200" baseline="0" dirty="0" err="1">
                <a:solidFill>
                  <a:schemeClr val="tx1"/>
                </a:solidFill>
                <a:latin typeface="+mn-lt"/>
                <a:ea typeface="+mn-ea"/>
                <a:cs typeface="+mn-cs"/>
              </a:rPr>
              <a:t>sum</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resonances</a:t>
            </a:r>
            <a:r>
              <a:rPr lang="de-DE" sz="1200" b="1" i="0" u="none" strike="noStrike" kern="1200" baseline="0" dirty="0">
                <a:solidFill>
                  <a:schemeClr val="tx1"/>
                </a:solidFill>
                <a:latin typeface="+mn-lt"/>
                <a:ea typeface="+mn-ea"/>
                <a:cs typeface="+mn-cs"/>
              </a:rPr>
              <a:t>,</a:t>
            </a:r>
            <a:endParaRPr lang="en-US" sz="1800" b="1" dirty="0"/>
          </a:p>
          <a:p>
            <a:endParaRPr lang="en-US" sz="1800" dirty="0"/>
          </a:p>
          <a:p>
            <a:r>
              <a:rPr lang="en-US" sz="1800" dirty="0"/>
              <a:t>and it is defined as following, similar to the phase advance the equation in the right can be solved to obtain the skew </a:t>
            </a:r>
            <a:r>
              <a:rPr lang="en-US" sz="1800" dirty="0" err="1"/>
              <a:t>quadrpoles</a:t>
            </a:r>
            <a:r>
              <a:rPr lang="en-US" sz="1800" dirty="0"/>
              <a:t> relative strength that will minimize the coupling and vertical </a:t>
            </a:r>
            <a:r>
              <a:rPr lang="en-US" sz="1800" dirty="0" err="1"/>
              <a:t>dispersio</a:t>
            </a:r>
            <a:r>
              <a:rPr lang="en-US" sz="1800" dirty="0"/>
              <a:t>.</a:t>
            </a:r>
          </a:p>
        </p:txBody>
      </p:sp>
      <p:sp>
        <p:nvSpPr>
          <p:cNvPr id="4" name="Slide Number Placeholder 3"/>
          <p:cNvSpPr>
            <a:spLocks noGrp="1"/>
          </p:cNvSpPr>
          <p:nvPr>
            <p:ph type="sldNum" sz="quarter" idx="5"/>
          </p:nvPr>
        </p:nvSpPr>
        <p:spPr/>
        <p:txBody>
          <a:bodyPr/>
          <a:lstStyle/>
          <a:p>
            <a:fld id="{5C68A8F8-81AF-DF44-9431-14AFBFCFA52F}" type="slidenum">
              <a:rPr lang="en-CH" smtClean="0"/>
              <a:t>15</a:t>
            </a:fld>
            <a:endParaRPr lang="en-CH"/>
          </a:p>
        </p:txBody>
      </p:sp>
      <p:sp>
        <p:nvSpPr>
          <p:cNvPr id="5" name="Header Placeholder 4">
            <a:extLst>
              <a:ext uri="{FF2B5EF4-FFF2-40B4-BE49-F238E27FC236}">
                <a16:creationId xmlns:a16="http://schemas.microsoft.com/office/drawing/2014/main" id="{FC70140A-F21D-4066-A22A-080FCBE3E9BA}"/>
              </a:ext>
            </a:extLst>
          </p:cNvPr>
          <p:cNvSpPr>
            <a:spLocks noGrp="1"/>
          </p:cNvSpPr>
          <p:nvPr>
            <p:ph type="hdr" sz="quarter"/>
          </p:nvPr>
        </p:nvSpPr>
        <p:spPr/>
        <p:txBody>
          <a:bodyPr/>
          <a:lstStyle/>
          <a:p>
            <a:r>
              <a:rPr lang="de-DE"/>
              <a:t>Elaf Musa - PhD defense</a:t>
            </a:r>
            <a:endParaRPr lang="en-CH"/>
          </a:p>
        </p:txBody>
      </p:sp>
    </p:spTree>
    <p:extLst>
      <p:ext uri="{BB962C8B-B14F-4D97-AF65-F5344CB8AC3E}">
        <p14:creationId xmlns:p14="http://schemas.microsoft.com/office/powerpoint/2010/main" val="20859421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1FD717-157E-4B8F-239A-8ADCDF28942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B82E95-847C-156D-612A-8349DC57EB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307F9E-61D5-9D1F-6921-68089653E9CC}"/>
              </a:ext>
            </a:extLst>
          </p:cNvPr>
          <p:cNvSpPr>
            <a:spLocks noGrp="1"/>
          </p:cNvSpPr>
          <p:nvPr>
            <p:ph type="body" idx="1"/>
          </p:nvPr>
        </p:nvSpPr>
        <p:spPr/>
        <p:txBody>
          <a:bodyPr/>
          <a:lstStyle/>
          <a:p>
            <a:r>
              <a:rPr lang="en-US" sz="1800" b="1" dirty="0"/>
              <a:t>Unlike</a:t>
            </a:r>
            <a:r>
              <a:rPr lang="en-US" sz="1800" dirty="0"/>
              <a:t> LOCO which correct the optics based on the orbit response. The relative phase advance is related to the beta beating as shown in the formula  and it correction is as equivalent as correcting the beat beating.</a:t>
            </a:r>
          </a:p>
          <a:p>
            <a:r>
              <a:rPr lang="en-US" sz="1800" b="1" dirty="0"/>
              <a:t>From</a:t>
            </a:r>
            <a:r>
              <a:rPr lang="en-US" sz="1800" dirty="0"/>
              <a:t> the lattice model, we can obtain the response matrix 𝐶, that relates the relative </a:t>
            </a:r>
            <a:r>
              <a:rPr lang="en-US" sz="1800" dirty="0" err="1"/>
              <a:t>hor</a:t>
            </a:r>
            <a:r>
              <a:rPr lang="en-US" sz="1800" dirty="0"/>
              <a:t> and </a:t>
            </a:r>
            <a:r>
              <a:rPr lang="en-US" sz="1800" dirty="0" err="1"/>
              <a:t>ver</a:t>
            </a:r>
            <a:r>
              <a:rPr lang="en-US" sz="1800" dirty="0"/>
              <a:t> phase advance 𝛿Δ𝜓 and relative horizontal dispersion 𝛿𝜂𝑥 to the relative strengths 𝛿𝐾 of the quadrupole. (</a:t>
            </a:r>
            <a:r>
              <a:rPr lang="en-US" sz="1800" b="1" dirty="0"/>
              <a:t>simultaneously</a:t>
            </a:r>
            <a:r>
              <a:rPr lang="en-US" sz="1800" dirty="0"/>
              <a:t>)</a:t>
            </a:r>
          </a:p>
          <a:p>
            <a:endParaRPr lang="en-US" sz="1800" dirty="0"/>
          </a:p>
          <a:p>
            <a:r>
              <a:rPr lang="en-US" sz="1800" b="1" dirty="0"/>
              <a:t>By</a:t>
            </a:r>
            <a:r>
              <a:rPr lang="en-US" sz="1800" dirty="0"/>
              <a:t> solving the equation in the right, the relative </a:t>
            </a:r>
            <a:r>
              <a:rPr lang="en-US" sz="1800" dirty="0" err="1"/>
              <a:t>quadrpole</a:t>
            </a:r>
            <a:r>
              <a:rPr lang="en-US" sz="1800" dirty="0"/>
              <a:t> strength values that will minimize the error can be optioned.</a:t>
            </a:r>
          </a:p>
          <a:p>
            <a:endParaRPr lang="en-US" sz="1800" dirty="0"/>
          </a:p>
          <a:p>
            <a:r>
              <a:rPr lang="en-US" sz="1800" b="1" dirty="0"/>
              <a:t>Resonance</a:t>
            </a:r>
            <a:r>
              <a:rPr lang="en-US" sz="1800" dirty="0"/>
              <a:t> </a:t>
            </a:r>
            <a:r>
              <a:rPr lang="en-US" sz="1800" b="1" dirty="0"/>
              <a:t>Driving Terms (RDTs) are tools to describe the coupling between the horizontal and vertical motion</a:t>
            </a:r>
            <a:r>
              <a:rPr lang="en-US" sz="1800" dirty="0"/>
              <a:t> close to the sum and difference resonance</a:t>
            </a:r>
            <a:r>
              <a:rPr lang="en-US" sz="1800" b="1" dirty="0"/>
              <a:t>, </a:t>
            </a:r>
            <a:r>
              <a:rPr lang="en-US" sz="1200" b="1" i="0" u="none" strike="noStrike" kern="1200" baseline="0" dirty="0">
                <a:solidFill>
                  <a:schemeClr val="tx1"/>
                </a:solidFill>
                <a:latin typeface="+mn-lt"/>
                <a:ea typeface="+mn-ea"/>
                <a:cs typeface="+mn-cs"/>
              </a:rPr>
              <a:t>f1001 and f1010, corresponding to the difference</a:t>
            </a:r>
          </a:p>
          <a:p>
            <a:r>
              <a:rPr lang="de-DE" sz="1200" b="1" i="0" u="none" strike="noStrike" kern="1200" baseline="0" dirty="0">
                <a:solidFill>
                  <a:schemeClr val="tx1"/>
                </a:solidFill>
                <a:latin typeface="+mn-lt"/>
                <a:ea typeface="+mn-ea"/>
                <a:cs typeface="+mn-cs"/>
              </a:rPr>
              <a:t>and </a:t>
            </a:r>
            <a:r>
              <a:rPr lang="de-DE" sz="1200" b="1" i="0" u="none" strike="noStrike" kern="1200" baseline="0" dirty="0" err="1">
                <a:solidFill>
                  <a:schemeClr val="tx1"/>
                </a:solidFill>
                <a:latin typeface="+mn-lt"/>
                <a:ea typeface="+mn-ea"/>
                <a:cs typeface="+mn-cs"/>
              </a:rPr>
              <a:t>sum</a:t>
            </a:r>
            <a:r>
              <a:rPr lang="de-DE" sz="1200" b="1" i="0" u="none" strike="noStrike" kern="1200" baseline="0" dirty="0">
                <a:solidFill>
                  <a:schemeClr val="tx1"/>
                </a:solidFill>
                <a:latin typeface="+mn-lt"/>
                <a:ea typeface="+mn-ea"/>
                <a:cs typeface="+mn-cs"/>
              </a:rPr>
              <a:t> </a:t>
            </a:r>
            <a:r>
              <a:rPr lang="de-DE" sz="1200" b="1" i="0" u="none" strike="noStrike" kern="1200" baseline="0" dirty="0" err="1">
                <a:solidFill>
                  <a:schemeClr val="tx1"/>
                </a:solidFill>
                <a:latin typeface="+mn-lt"/>
                <a:ea typeface="+mn-ea"/>
                <a:cs typeface="+mn-cs"/>
              </a:rPr>
              <a:t>resonances</a:t>
            </a:r>
            <a:r>
              <a:rPr lang="de-DE" sz="1200" b="1" i="0" u="none" strike="noStrike" kern="1200" baseline="0" dirty="0">
                <a:solidFill>
                  <a:schemeClr val="tx1"/>
                </a:solidFill>
                <a:latin typeface="+mn-lt"/>
                <a:ea typeface="+mn-ea"/>
                <a:cs typeface="+mn-cs"/>
              </a:rPr>
              <a:t>,</a:t>
            </a:r>
            <a:endParaRPr lang="en-US" sz="1800" b="1" dirty="0"/>
          </a:p>
          <a:p>
            <a:endParaRPr lang="en-US" sz="1800" dirty="0"/>
          </a:p>
          <a:p>
            <a:r>
              <a:rPr lang="en-US" sz="1800" dirty="0"/>
              <a:t>and it is defined as following, similar to the phase advance the equation in the right can be solved to obtain the skew </a:t>
            </a:r>
            <a:r>
              <a:rPr lang="en-US" sz="1800" dirty="0" err="1"/>
              <a:t>quadrpoles</a:t>
            </a:r>
            <a:r>
              <a:rPr lang="en-US" sz="1800" dirty="0"/>
              <a:t> relative strength that will minimize the coupling and vertical </a:t>
            </a:r>
            <a:r>
              <a:rPr lang="en-US" sz="1800" dirty="0" err="1"/>
              <a:t>dispersio</a:t>
            </a:r>
            <a:r>
              <a:rPr lang="en-US" sz="1800" dirty="0"/>
              <a:t>.</a:t>
            </a:r>
          </a:p>
        </p:txBody>
      </p:sp>
      <p:sp>
        <p:nvSpPr>
          <p:cNvPr id="4" name="Slide Number Placeholder 3">
            <a:extLst>
              <a:ext uri="{FF2B5EF4-FFF2-40B4-BE49-F238E27FC236}">
                <a16:creationId xmlns:a16="http://schemas.microsoft.com/office/drawing/2014/main" id="{9525B60B-7979-9682-3F2C-2A86B734DF5A}"/>
              </a:ext>
            </a:extLst>
          </p:cNvPr>
          <p:cNvSpPr>
            <a:spLocks noGrp="1"/>
          </p:cNvSpPr>
          <p:nvPr>
            <p:ph type="sldNum" sz="quarter" idx="5"/>
          </p:nvPr>
        </p:nvSpPr>
        <p:spPr/>
        <p:txBody>
          <a:bodyPr/>
          <a:lstStyle/>
          <a:p>
            <a:fld id="{5C68A8F8-81AF-DF44-9431-14AFBFCFA52F}" type="slidenum">
              <a:rPr lang="en-CH" smtClean="0"/>
              <a:t>16</a:t>
            </a:fld>
            <a:endParaRPr lang="en-CH"/>
          </a:p>
        </p:txBody>
      </p:sp>
      <p:sp>
        <p:nvSpPr>
          <p:cNvPr id="5" name="Header Placeholder 4">
            <a:extLst>
              <a:ext uri="{FF2B5EF4-FFF2-40B4-BE49-F238E27FC236}">
                <a16:creationId xmlns:a16="http://schemas.microsoft.com/office/drawing/2014/main" id="{ED34818B-0B8C-BE82-A27D-213FAE62343B}"/>
              </a:ext>
            </a:extLst>
          </p:cNvPr>
          <p:cNvSpPr>
            <a:spLocks noGrp="1"/>
          </p:cNvSpPr>
          <p:nvPr>
            <p:ph type="hdr" sz="quarter"/>
          </p:nvPr>
        </p:nvSpPr>
        <p:spPr/>
        <p:txBody>
          <a:bodyPr/>
          <a:lstStyle/>
          <a:p>
            <a:r>
              <a:rPr lang="de-DE"/>
              <a:t>Elaf Musa - PhD defense</a:t>
            </a:r>
            <a:endParaRPr lang="en-CH"/>
          </a:p>
        </p:txBody>
      </p:sp>
    </p:spTree>
    <p:extLst>
      <p:ext uri="{BB962C8B-B14F-4D97-AF65-F5344CB8AC3E}">
        <p14:creationId xmlns:p14="http://schemas.microsoft.com/office/powerpoint/2010/main" val="1244957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100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25  &amp; 25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
        <p:nvSpPr>
          <p:cNvPr id="5" name="Header Placeholder 4">
            <a:extLst>
              <a:ext uri="{FF2B5EF4-FFF2-40B4-BE49-F238E27FC236}">
                <a16:creationId xmlns:a16="http://schemas.microsoft.com/office/drawing/2014/main" id="{1FB21E47-5F02-4535-BED3-39C312885196}"/>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25127583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a:t>
            </a:fld>
            <a:endParaRPr lang="de-AT"/>
          </a:p>
        </p:txBody>
      </p:sp>
      <p:sp>
        <p:nvSpPr>
          <p:cNvPr id="5" name="Header Placeholder 4">
            <a:extLst>
              <a:ext uri="{FF2B5EF4-FFF2-40B4-BE49-F238E27FC236}">
                <a16:creationId xmlns:a16="http://schemas.microsoft.com/office/drawing/2014/main" id="{D1A71A56-DE10-4E95-88A2-F51F10BF2BE8}"/>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321428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plots shows the achieved</a:t>
            </a:r>
            <a:r>
              <a:rPr lang="en-GB" baseline="0" dirty="0"/>
              <a:t> DA and momentum acceptance. for the seeds after tuning, the vertical emittance distribution and the achieved optics parameter values.</a:t>
            </a:r>
          </a:p>
          <a:p>
            <a:r>
              <a:rPr lang="en-US" b="1" dirty="0"/>
              <a:t>Commissioning sequence established with </a:t>
            </a:r>
            <a:r>
              <a:rPr lang="en-US" dirty="0"/>
              <a:t>Optics, DA and MA were under control with nominal misalignments in the arcs.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 </a:t>
            </a:r>
            <a:r>
              <a:rPr lang="de-DE" dirty="0" err="1"/>
              <a:t>commissioning</a:t>
            </a:r>
            <a:r>
              <a:rPr lang="de-DE" dirty="0"/>
              <a:t>-like </a:t>
            </a:r>
            <a:r>
              <a:rPr lang="de-DE" dirty="0" err="1"/>
              <a:t>sequence</a:t>
            </a:r>
            <a:r>
              <a:rPr lang="de-DE" dirty="0"/>
              <a:t> </a:t>
            </a:r>
            <a:r>
              <a:rPr lang="de-DE" dirty="0" err="1"/>
              <a:t>is</a:t>
            </a:r>
            <a:r>
              <a:rPr lang="de-DE" dirty="0"/>
              <a:t> </a:t>
            </a:r>
            <a:r>
              <a:rPr lang="de-DE" dirty="0" err="1"/>
              <a:t>stablished</a:t>
            </a:r>
            <a:endParaRPr lang="en-US" sz="1200" dirty="0">
              <a:latin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
        <p:nvSpPr>
          <p:cNvPr id="5" name="Header Placeholder 4">
            <a:extLst>
              <a:ext uri="{FF2B5EF4-FFF2-40B4-BE49-F238E27FC236}">
                <a16:creationId xmlns:a16="http://schemas.microsoft.com/office/drawing/2014/main" id="{D1A71A56-DE10-4E95-88A2-F51F10BF2BE8}"/>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458090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plots shows the achieved</a:t>
            </a:r>
            <a:r>
              <a:rPr lang="en-GB" baseline="0" dirty="0"/>
              <a:t> DA and momentum acceptance. for the seeds after tuning, the vertical emittance distribution and the achieved optics parameter values.</a:t>
            </a:r>
          </a:p>
          <a:p>
            <a:r>
              <a:rPr lang="en-US" b="1" dirty="0"/>
              <a:t>Commissioning sequence established with </a:t>
            </a:r>
            <a:r>
              <a:rPr lang="en-US" dirty="0"/>
              <a:t>Optics, DA and MA were under control with nominal misalignments in the arcs.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 </a:t>
            </a:r>
            <a:r>
              <a:rPr lang="de-DE" dirty="0" err="1"/>
              <a:t>commissioning</a:t>
            </a:r>
            <a:r>
              <a:rPr lang="de-DE" dirty="0"/>
              <a:t>-like </a:t>
            </a:r>
            <a:r>
              <a:rPr lang="de-DE" dirty="0" err="1"/>
              <a:t>sequence</a:t>
            </a:r>
            <a:r>
              <a:rPr lang="de-DE" dirty="0"/>
              <a:t> </a:t>
            </a:r>
            <a:r>
              <a:rPr lang="de-DE" dirty="0" err="1"/>
              <a:t>is</a:t>
            </a:r>
            <a:r>
              <a:rPr lang="de-DE" dirty="0"/>
              <a:t> </a:t>
            </a:r>
            <a:r>
              <a:rPr lang="de-DE" dirty="0" err="1"/>
              <a:t>stablished</a:t>
            </a:r>
            <a:endParaRPr lang="en-US" sz="1200" dirty="0">
              <a:latin typeface="Times New Roman" panose="02020603050405020304" pitchFamily="18"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
        <p:nvSpPr>
          <p:cNvPr id="5" name="Header Placeholder 4">
            <a:extLst>
              <a:ext uri="{FF2B5EF4-FFF2-40B4-BE49-F238E27FC236}">
                <a16:creationId xmlns:a16="http://schemas.microsoft.com/office/drawing/2014/main" id="{D1A71A56-DE10-4E95-88A2-F51F10BF2BE8}"/>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3673054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
        <p:nvSpPr>
          <p:cNvPr id="5" name="Header Placeholder 4">
            <a:extLst>
              <a:ext uri="{FF2B5EF4-FFF2-40B4-BE49-F238E27FC236}">
                <a16:creationId xmlns:a16="http://schemas.microsoft.com/office/drawing/2014/main" id="{D1A71A56-DE10-4E95-88A2-F51F10BF2BE8}"/>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3927180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AE27E-3285-A737-AE8A-FD8E6A0626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EDDC7EC-F7A3-FDDC-7767-92B7DA5437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F32B62-4F58-CA6F-645F-3633F7C2D9F6}"/>
              </a:ext>
            </a:extLst>
          </p:cNvPr>
          <p:cNvSpPr>
            <a:spLocks noGrp="1"/>
          </p:cNvSpPr>
          <p:nvPr>
            <p:ph type="body" idx="1"/>
          </p:nvPr>
        </p:nvSpPr>
        <p:spPr/>
        <p:txBody>
          <a:bodyPr/>
          <a:lstStyle/>
          <a:p>
            <a:r>
              <a:rPr lang="en-GB" dirty="0"/>
              <a:t>The plots shows the achieved</a:t>
            </a:r>
            <a:r>
              <a:rPr lang="en-GB" baseline="0" dirty="0"/>
              <a:t> DA and momentum acceptance. for the seeds after tuning, the vertical emittance distribution and the achieved optics parameter values.</a:t>
            </a:r>
          </a:p>
          <a:p>
            <a:r>
              <a:rPr lang="en-US" b="1" dirty="0"/>
              <a:t>Commissioning sequence established with </a:t>
            </a:r>
            <a:r>
              <a:rPr lang="en-US" dirty="0"/>
              <a:t>Optics, DA and MA were under control with nominal misalignments in the arcs.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 </a:t>
            </a:r>
            <a:r>
              <a:rPr lang="de-DE" dirty="0" err="1"/>
              <a:t>commissioning</a:t>
            </a:r>
            <a:r>
              <a:rPr lang="de-DE" dirty="0"/>
              <a:t>-like </a:t>
            </a:r>
            <a:r>
              <a:rPr lang="de-DE" dirty="0" err="1"/>
              <a:t>sequence</a:t>
            </a:r>
            <a:r>
              <a:rPr lang="de-DE" dirty="0"/>
              <a:t> </a:t>
            </a:r>
            <a:r>
              <a:rPr lang="de-DE" dirty="0" err="1"/>
              <a:t>is</a:t>
            </a:r>
            <a:r>
              <a:rPr lang="de-DE" dirty="0"/>
              <a:t> </a:t>
            </a:r>
            <a:r>
              <a:rPr lang="de-DE" dirty="0" err="1"/>
              <a:t>stablished</a:t>
            </a:r>
            <a:endParaRPr lang="en-US" sz="1200" dirty="0">
              <a:latin typeface="Times New Roman" panose="02020603050405020304" pitchFamily="18" charset="0"/>
              <a:cs typeface="Times New Roman" panose="02020603050405020304" pitchFamily="18" charset="0"/>
            </a:endParaRPr>
          </a:p>
          <a:p>
            <a:endParaRPr lang="en-GB" dirty="0"/>
          </a:p>
        </p:txBody>
      </p:sp>
      <p:sp>
        <p:nvSpPr>
          <p:cNvPr id="4" name="Slide Number Placeholder 3">
            <a:extLst>
              <a:ext uri="{FF2B5EF4-FFF2-40B4-BE49-F238E27FC236}">
                <a16:creationId xmlns:a16="http://schemas.microsoft.com/office/drawing/2014/main" id="{1580C5B9-8492-D845-9E41-5A01615745F7}"/>
              </a:ext>
            </a:extLst>
          </p:cNvPr>
          <p:cNvSpPr>
            <a:spLocks noGrp="1"/>
          </p:cNvSpPr>
          <p:nvPr>
            <p:ph type="sldNum" sz="quarter" idx="5"/>
          </p:nvPr>
        </p:nvSpPr>
        <p:spPr/>
        <p:txBody>
          <a:bodyPr/>
          <a:lstStyle/>
          <a:p>
            <a:fld id="{CD7EBA44-2749-4505-B776-1307762B45EE}" type="slidenum">
              <a:rPr lang="de-AT" smtClean="0"/>
              <a:t>7</a:t>
            </a:fld>
            <a:endParaRPr lang="de-AT"/>
          </a:p>
        </p:txBody>
      </p:sp>
      <p:sp>
        <p:nvSpPr>
          <p:cNvPr id="5" name="Header Placeholder 4">
            <a:extLst>
              <a:ext uri="{FF2B5EF4-FFF2-40B4-BE49-F238E27FC236}">
                <a16:creationId xmlns:a16="http://schemas.microsoft.com/office/drawing/2014/main" id="{B52B91F9-CE90-0C16-AED4-50F018C8A41A}"/>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4765270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5EEE1-F1E5-D9B8-7AC1-C42C39AE9E1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BA1CCCB-32BF-D6C7-CB05-A06A1D4C82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C62866-91A9-2BBF-B7A4-A85A886D6B78}"/>
              </a:ext>
            </a:extLst>
          </p:cNvPr>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a:extLst>
              <a:ext uri="{FF2B5EF4-FFF2-40B4-BE49-F238E27FC236}">
                <a16:creationId xmlns:a16="http://schemas.microsoft.com/office/drawing/2014/main" id="{4325A45B-BB1B-4EF8-E239-25C321EA672F}"/>
              </a:ext>
            </a:extLst>
          </p:cNvPr>
          <p:cNvSpPr>
            <a:spLocks noGrp="1"/>
          </p:cNvSpPr>
          <p:nvPr>
            <p:ph type="sldNum" sz="quarter" idx="5"/>
          </p:nvPr>
        </p:nvSpPr>
        <p:spPr/>
        <p:txBody>
          <a:bodyPr/>
          <a:lstStyle/>
          <a:p>
            <a:fld id="{CD7EBA44-2749-4505-B776-1307762B45EE}" type="slidenum">
              <a:rPr lang="de-AT" smtClean="0"/>
              <a:t>8</a:t>
            </a:fld>
            <a:endParaRPr lang="de-AT"/>
          </a:p>
        </p:txBody>
      </p:sp>
      <p:sp>
        <p:nvSpPr>
          <p:cNvPr id="5" name="Header Placeholder 4">
            <a:extLst>
              <a:ext uri="{FF2B5EF4-FFF2-40B4-BE49-F238E27FC236}">
                <a16:creationId xmlns:a16="http://schemas.microsoft.com/office/drawing/2014/main" id="{485C7D48-1775-82B6-AC6C-AA8F53DAB3F2}"/>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2635061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6364A6-14B2-47B7-AB30-6392BEAF09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22B101-802C-1F9E-8FBE-834B5AF04A3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9E39A3-0F7E-871E-E442-D4D4EA599364}"/>
              </a:ext>
            </a:extLst>
          </p:cNvPr>
          <p:cNvSpPr>
            <a:spLocks noGrp="1"/>
          </p:cNvSpPr>
          <p:nvPr>
            <p:ph type="body" idx="1"/>
          </p:nvPr>
        </p:nvSpPr>
        <p:spPr/>
        <p:txBody>
          <a:bodyPr/>
          <a:lstStyle/>
          <a:p>
            <a:r>
              <a:rPr lang="en-GB" dirty="0"/>
              <a:t>Ttbar, 4IP lattice. These are the main results.</a:t>
            </a:r>
          </a:p>
          <a:p>
            <a:endParaRPr lang="en-GB" dirty="0"/>
          </a:p>
          <a:p>
            <a:r>
              <a:rPr lang="en-GB" sz="450" kern="1200" dirty="0">
                <a:solidFill>
                  <a:schemeClr val="tx1"/>
                </a:solidFill>
                <a:effectLst/>
                <a:latin typeface="+mn-lt"/>
                <a:ea typeface="+mn-ea"/>
                <a:cs typeface="+mn-cs"/>
              </a:rPr>
              <a:t>%$\epsilon_{x,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1.509</a:t>
            </a:r>
            <a:r>
              <a:rPr lang="en-GB" sz="450" kern="1200" dirty="0">
                <a:solidFill>
                  <a:schemeClr val="tx1"/>
                </a:solidFill>
                <a:effectLst/>
                <a:latin typeface="+mn-lt"/>
                <a:ea typeface="+mn-ea"/>
                <a:cs typeface="+mn-cs"/>
              </a:rPr>
              <a:t>$ nm rad \\</a:t>
            </a:r>
          </a:p>
          <a:p>
            <a:r>
              <a:rPr lang="en-GB" sz="450" kern="1200" dirty="0">
                <a:solidFill>
                  <a:schemeClr val="tx1"/>
                </a:solidFill>
                <a:effectLst/>
                <a:latin typeface="+mn-lt"/>
                <a:ea typeface="+mn-ea"/>
                <a:cs typeface="+mn-cs"/>
              </a:rPr>
              <a:t>%$\epsilon_{y, \</a:t>
            </a:r>
            <a:r>
              <a:rPr lang="en-GB" sz="450" kern="1200" dirty="0" err="1">
                <a:solidFill>
                  <a:schemeClr val="tx1"/>
                </a:solidFill>
                <a:effectLst/>
                <a:latin typeface="+mn-lt"/>
                <a:ea typeface="+mn-ea"/>
                <a:cs typeface="+mn-cs"/>
              </a:rPr>
              <a:t>textrm</a:t>
            </a:r>
            <a:r>
              <a:rPr lang="en-GB" sz="450" kern="1200" dirty="0">
                <a:solidFill>
                  <a:schemeClr val="tx1"/>
                </a:solidFill>
                <a:effectLst/>
                <a:latin typeface="+mn-lt"/>
                <a:ea typeface="+mn-ea"/>
                <a:cs typeface="+mn-cs"/>
              </a:rPr>
              <a:t>{median}} = </a:t>
            </a:r>
            <a:r>
              <a:rPr lang="en-GB" dirty="0"/>
              <a:t>0.353</a:t>
            </a:r>
            <a:r>
              <a:rPr lang="en-GB" sz="450" kern="1200" dirty="0">
                <a:solidFill>
                  <a:schemeClr val="tx1"/>
                </a:solidFill>
                <a:effectLst/>
                <a:latin typeface="+mn-lt"/>
                <a:ea typeface="+mn-ea"/>
                <a:cs typeface="+mn-cs"/>
              </a:rPr>
              <a:t>$ pm rad \\</a:t>
            </a:r>
          </a:p>
          <a:p>
            <a:r>
              <a:rPr lang="en-GB" sz="450" kern="1200" dirty="0">
                <a:solidFill>
                  <a:schemeClr val="tx1"/>
                </a:solidFill>
                <a:effectLst/>
                <a:latin typeface="+mn-lt"/>
                <a:ea typeface="+mn-ea"/>
                <a:cs typeface="+mn-cs"/>
              </a:rPr>
              <a:t>$\frac{\epsilon_{y}}{\epsilon_{x}} = </a:t>
            </a:r>
            <a:r>
              <a:rPr lang="en-GB" dirty="0"/>
              <a:t>0.023</a:t>
            </a:r>
            <a:r>
              <a:rPr lang="en-GB" sz="450" kern="1200" dirty="0">
                <a:solidFill>
                  <a:schemeClr val="tx1"/>
                </a:solidFill>
                <a:effectLst/>
                <a:latin typeface="+mn-lt"/>
                <a:ea typeface="+mn-ea"/>
                <a:cs typeface="+mn-cs"/>
              </a:rPr>
              <a:t>$ $\%$ \\</a:t>
            </a:r>
          </a:p>
          <a:p>
            <a:endParaRPr lang="en-GB" dirty="0"/>
          </a:p>
          <a:p>
            <a:endParaRPr lang="en-GB" dirty="0"/>
          </a:p>
          <a:p>
            <a:endParaRPr lang="en-GB" dirty="0"/>
          </a:p>
          <a:p>
            <a:br>
              <a:rPr lang="en-GB" dirty="0">
                <a:solidFill>
                  <a:srgbClr val="000000"/>
                </a:solidFill>
                <a:effectLst/>
                <a:latin typeface="Monaco" pitchFamily="2" charset="77"/>
              </a:rPr>
            </a:br>
            <a:endParaRPr lang="en-GB" dirty="0">
              <a:solidFill>
                <a:srgbClr val="000000"/>
              </a:solidFill>
              <a:effectLst/>
              <a:latin typeface="Monaco" pitchFamily="2" charset="77"/>
            </a:endParaRPr>
          </a:p>
          <a:p>
            <a:r>
              <a:rPr lang="en-GB" dirty="0">
                <a:solidFill>
                  <a:srgbClr val="000000"/>
                </a:solidFill>
                <a:effectLst/>
                <a:latin typeface="Monaco" pitchFamily="2" charset="77"/>
              </a:rPr>
              <a:t>\begin{table}[</a:t>
            </a:r>
            <a:r>
              <a:rPr lang="en-GB" dirty="0" err="1">
                <a:solidFill>
                  <a:srgbClr val="000000"/>
                </a:solidFill>
                <a:effectLst/>
                <a:latin typeface="Monaco" pitchFamily="2" charset="77"/>
              </a:rPr>
              <a:t>htb</a:t>
            </a:r>
            <a:r>
              <a:rPr lang="en-GB" dirty="0">
                <a:solidFill>
                  <a:srgbClr val="000000"/>
                </a:solidFill>
                <a:effectLst/>
                <a:latin typeface="Monaco" pitchFamily="2" charset="77"/>
              </a:rPr>
              <a:t>!]</a:t>
            </a:r>
          </a:p>
          <a:p>
            <a:r>
              <a:rPr lang="en-GB" dirty="0">
                <a:solidFill>
                  <a:srgbClr val="000000"/>
                </a:solidFill>
                <a:effectLst/>
                <a:latin typeface="Monaco" pitchFamily="2" charset="77"/>
              </a:rPr>
              <a:t>  \</a:t>
            </a:r>
            <a:r>
              <a:rPr lang="en-GB" dirty="0" err="1">
                <a:solidFill>
                  <a:srgbClr val="000000"/>
                </a:solidFill>
                <a:effectLst/>
                <a:latin typeface="Monaco" pitchFamily="2" charset="77"/>
              </a:rPr>
              <a:t>centering</a:t>
            </a:r>
            <a:endParaRPr lang="en-GB" dirty="0">
              <a:solidFill>
                <a:srgbClr val="000000"/>
              </a:solidFill>
              <a:effectLst/>
              <a:latin typeface="Monaco" pitchFamily="2" charset="77"/>
            </a:endParaRPr>
          </a:p>
          <a:p>
            <a:r>
              <a:rPr lang="en-GB" dirty="0">
                <a:solidFill>
                  <a:srgbClr val="000000"/>
                </a:solidFill>
                <a:effectLst/>
                <a:latin typeface="Monaco" pitchFamily="2" charset="77"/>
              </a:rPr>
              <a:t>  \begin{tabular}{p{3cm}</a:t>
            </a:r>
            <a:r>
              <a:rPr lang="en-GB" dirty="0" err="1">
                <a:solidFill>
                  <a:srgbClr val="000000"/>
                </a:solidFill>
                <a:effectLst/>
                <a:latin typeface="Monaco" pitchFamily="2" charset="77"/>
              </a:rPr>
              <a:t>cccccc</a:t>
            </a:r>
            <a:r>
              <a:rPr lang="en-GB" dirty="0">
                <a:solidFill>
                  <a:srgbClr val="000000"/>
                </a:solidFill>
                <a:effectLst/>
                <a:latin typeface="Monaco" pitchFamily="2" charset="77"/>
              </a:rPr>
              <a:t>}</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Type &amp; $\</a:t>
            </a:r>
            <a:r>
              <a:rPr lang="en-GB" dirty="0" err="1">
                <a:solidFill>
                  <a:srgbClr val="000000"/>
                </a:solidFill>
                <a:effectLst/>
                <a:latin typeface="Monaco" pitchFamily="2" charset="77"/>
              </a:rPr>
              <a:t>Delta$X</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Delta$Y</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Delta$PSI</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Delta$S</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Delta$THETA</a:t>
            </a:r>
            <a:r>
              <a:rPr lang="en-GB" dirty="0">
                <a:solidFill>
                  <a:srgbClr val="000000"/>
                </a:solidFill>
                <a:effectLst/>
                <a:latin typeface="Monaco" pitchFamily="2" charset="77"/>
              </a:rPr>
              <a:t> &amp; $\</a:t>
            </a:r>
            <a:r>
              <a:rPr lang="en-GB" dirty="0" err="1">
                <a:solidFill>
                  <a:srgbClr val="000000"/>
                </a:solidFill>
                <a:effectLst/>
                <a:latin typeface="Monaco" pitchFamily="2" charset="77"/>
              </a:rPr>
              <a:t>Delta$PHI</a:t>
            </a:r>
            <a:r>
              <a:rPr lang="en-GB" dirty="0">
                <a:solidFill>
                  <a:srgbClr val="000000"/>
                </a:solidFill>
                <a:effectLst/>
                <a:latin typeface="Monaco" pitchFamily="2" charset="77"/>
              </a:rPr>
              <a:t> \\</a:t>
            </a:r>
          </a:p>
          <a:p>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mu$m</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&amp; ($\</a:t>
            </a:r>
            <a:r>
              <a:rPr lang="en-GB" dirty="0" err="1">
                <a:solidFill>
                  <a:srgbClr val="000000"/>
                </a:solidFill>
                <a:effectLst/>
                <a:latin typeface="Monaco" pitchFamily="2" charset="77"/>
              </a:rPr>
              <a:t>mu$rad</a:t>
            </a:r>
            <a:r>
              <a:rPr lang="en-GB" dirty="0">
                <a:solidFill>
                  <a:srgbClr val="000000"/>
                </a:solidFill>
                <a:effectLst/>
                <a:latin typeface="Monaco" pitchFamily="2" charset="77"/>
              </a:rPr>
              <a:t>)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vspace</a:t>
            </a:r>
            <a:r>
              <a:rPr lang="en-GB" dirty="0">
                <a:solidFill>
                  <a:srgbClr val="000000"/>
                </a:solidFill>
                <a:effectLst/>
                <a:latin typeface="Monaco" pitchFamily="2" charset="77"/>
              </a:rPr>
              <a:t>{.1cm}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Arc quadrupole* &amp; 100  &amp; 50  &amp; 300 &amp; 150 &amp; 70 &amp; 70 \\</a:t>
            </a:r>
          </a:p>
          <a:p>
            <a:r>
              <a:rPr lang="en-GB" dirty="0">
                <a:solidFill>
                  <a:srgbClr val="000000"/>
                </a:solidFill>
                <a:effectLst/>
                <a:latin typeface="Monaco" pitchFamily="2" charset="77"/>
              </a:rPr>
              <a:t>    Arc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50  &amp; 300 &amp; 150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Dipoles &amp; 1000  &amp; 1000  &amp; 300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Girders &amp; 200  &amp; 200 &amp; - &amp; 1000 &amp; 0 &amp; 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IR quadrupole &amp; 100  &amp; 100  &amp; 250 &amp; 200 &amp; 70 &amp; 70 \\</a:t>
            </a:r>
          </a:p>
          <a:p>
            <a:r>
              <a:rPr lang="en-GB" dirty="0">
                <a:solidFill>
                  <a:srgbClr val="000000"/>
                </a:solidFill>
                <a:effectLst/>
                <a:latin typeface="Monaco" pitchFamily="2" charset="77"/>
              </a:rPr>
              <a:t>    IR </a:t>
            </a:r>
            <a:r>
              <a:rPr lang="en-GB" dirty="0" err="1">
                <a:solidFill>
                  <a:srgbClr val="000000"/>
                </a:solidFill>
                <a:effectLst/>
                <a:latin typeface="Monaco" pitchFamily="2" charset="77"/>
              </a:rPr>
              <a:t>sextupoles</a:t>
            </a:r>
            <a:r>
              <a:rPr lang="en-GB" dirty="0">
                <a:solidFill>
                  <a:srgbClr val="000000"/>
                </a:solidFill>
                <a:effectLst/>
                <a:latin typeface="Monaco" pitchFamily="2" charset="77"/>
              </a:rPr>
              <a:t> &amp; 100  &amp; 100  &amp; 250 &amp; 200 &amp; 70 &amp; 70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BPM** &amp; 40 &amp; 40 &amp; 100 &amp; - \\</a:t>
            </a:r>
          </a:p>
          <a:p>
            <a:r>
              <a:rPr lang="en-GB" dirty="0">
                <a:solidFill>
                  <a:srgbClr val="000000"/>
                </a:solidFill>
                <a:effectLst/>
                <a:latin typeface="Monaco" pitchFamily="2" charset="77"/>
              </a:rPr>
              <a:t>\</a:t>
            </a:r>
            <a:r>
              <a:rPr lang="en-GB" dirty="0" err="1">
                <a:solidFill>
                  <a:srgbClr val="000000"/>
                </a:solidFill>
                <a:effectLst/>
                <a:latin typeface="Monaco" pitchFamily="2" charset="77"/>
              </a:rPr>
              <a:t>hline</a:t>
            </a:r>
            <a:endParaRPr lang="en-GB" dirty="0">
              <a:solidFill>
                <a:srgbClr val="000000"/>
              </a:solidFill>
              <a:effectLst/>
              <a:latin typeface="Monaco" pitchFamily="2" charset="77"/>
            </a:endParaRPr>
          </a:p>
          <a:p>
            <a:r>
              <a:rPr lang="en-GB" dirty="0">
                <a:solidFill>
                  <a:srgbClr val="000000"/>
                </a:solidFill>
                <a:effectLst/>
                <a:latin typeface="Monaco" pitchFamily="2" charset="77"/>
              </a:rPr>
              <a:t>  \end{tabular}</a:t>
            </a:r>
          </a:p>
          <a:p>
            <a:r>
              <a:rPr lang="en-GB" dirty="0">
                <a:solidFill>
                  <a:srgbClr val="000000"/>
                </a:solidFill>
                <a:effectLst/>
                <a:latin typeface="Monaco" pitchFamily="2" charset="77"/>
              </a:rPr>
              <a:t>\end{table}</a:t>
            </a:r>
          </a:p>
          <a:p>
            <a:endParaRPr lang="en-GB" dirty="0"/>
          </a:p>
          <a:p>
            <a:endParaRPr lang="en-GB" dirty="0"/>
          </a:p>
        </p:txBody>
      </p:sp>
      <p:sp>
        <p:nvSpPr>
          <p:cNvPr id="4" name="Slide Number Placeholder 3">
            <a:extLst>
              <a:ext uri="{FF2B5EF4-FFF2-40B4-BE49-F238E27FC236}">
                <a16:creationId xmlns:a16="http://schemas.microsoft.com/office/drawing/2014/main" id="{C71FBEEB-BCA0-69B8-073C-572DD8F9C70F}"/>
              </a:ext>
            </a:extLst>
          </p:cNvPr>
          <p:cNvSpPr>
            <a:spLocks noGrp="1"/>
          </p:cNvSpPr>
          <p:nvPr>
            <p:ph type="sldNum" sz="quarter" idx="5"/>
          </p:nvPr>
        </p:nvSpPr>
        <p:spPr/>
        <p:txBody>
          <a:bodyPr/>
          <a:lstStyle/>
          <a:p>
            <a:fld id="{CD7EBA44-2749-4505-B776-1307762B45EE}" type="slidenum">
              <a:rPr lang="de-AT" smtClean="0"/>
              <a:t>9</a:t>
            </a:fld>
            <a:endParaRPr lang="de-AT"/>
          </a:p>
        </p:txBody>
      </p:sp>
      <p:sp>
        <p:nvSpPr>
          <p:cNvPr id="5" name="Header Placeholder 4">
            <a:extLst>
              <a:ext uri="{FF2B5EF4-FFF2-40B4-BE49-F238E27FC236}">
                <a16:creationId xmlns:a16="http://schemas.microsoft.com/office/drawing/2014/main" id="{8CEDAB2B-3E6F-4869-9317-6E83D4D4E47A}"/>
              </a:ext>
            </a:extLst>
          </p:cNvPr>
          <p:cNvSpPr>
            <a:spLocks noGrp="1"/>
          </p:cNvSpPr>
          <p:nvPr>
            <p:ph type="hdr" sz="quarter"/>
          </p:nvPr>
        </p:nvSpPr>
        <p:spPr/>
        <p:txBody>
          <a:bodyPr/>
          <a:lstStyle/>
          <a:p>
            <a:r>
              <a:rPr lang="de-AT"/>
              <a:t>Elaf Musa –FCCIS W2 Nov 15, 2023</a:t>
            </a:r>
          </a:p>
        </p:txBody>
      </p:sp>
    </p:spTree>
    <p:extLst>
      <p:ext uri="{BB962C8B-B14F-4D97-AF65-F5344CB8AC3E}">
        <p14:creationId xmlns:p14="http://schemas.microsoft.com/office/powerpoint/2010/main" val="1013039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60848029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77" r:id="rId12"/>
  </p:sldLayoutIdLst>
  <p:hf hdr="0" ftr="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2.png"/><Relationship Id="rId11" Type="http://schemas.openxmlformats.org/officeDocument/2006/relationships/image" Target="../media/image29.png"/><Relationship Id="rId5" Type="http://schemas.openxmlformats.org/officeDocument/2006/relationships/image" Target="../media/image41.png"/><Relationship Id="rId15" Type="http://schemas.openxmlformats.org/officeDocument/2006/relationships/image" Target="../media/image33.png"/><Relationship Id="rId10" Type="http://schemas.openxmlformats.org/officeDocument/2006/relationships/image" Target="../media/image28.png"/><Relationship Id="rId4" Type="http://schemas.openxmlformats.org/officeDocument/2006/relationships/image" Target="../media/image40.png"/><Relationship Id="rId9" Type="http://schemas.openxmlformats.org/officeDocument/2006/relationships/image" Target="../media/image27.png"/><Relationship Id="rId1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7.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8.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FEADA0-1566-46CB-92DD-3EBB4E3F4C51}"/>
              </a:ext>
            </a:extLst>
          </p:cNvPr>
          <p:cNvSpPr>
            <a:spLocks noGrp="1"/>
          </p:cNvSpPr>
          <p:nvPr>
            <p:ph type="ctrTitle"/>
          </p:nvPr>
        </p:nvSpPr>
        <p:spPr>
          <a:xfrm>
            <a:off x="323528" y="361003"/>
            <a:ext cx="8263350" cy="1790700"/>
          </a:xfrm>
        </p:spPr>
        <p:txBody>
          <a:bodyPr/>
          <a:lstStyle/>
          <a:p>
            <a:r>
              <a:rPr lang="en-US" dirty="0">
                <a:latin typeface="Times New Roman" panose="02020603050405020304" pitchFamily="18" charset="0"/>
                <a:cs typeface="Times New Roman" panose="02020603050405020304" pitchFamily="18" charset="0"/>
              </a:rPr>
              <a:t>Tuning simulations Updates</a:t>
            </a:r>
          </a:p>
        </p:txBody>
      </p:sp>
      <p:sp>
        <p:nvSpPr>
          <p:cNvPr id="11" name="Rectangle 10">
            <a:extLst>
              <a:ext uri="{FF2B5EF4-FFF2-40B4-BE49-F238E27FC236}">
                <a16:creationId xmlns:a16="http://schemas.microsoft.com/office/drawing/2014/main" id="{8BADCF09-7CB7-D349-A3FD-8E1D773AA048}"/>
              </a:ext>
            </a:extLst>
          </p:cNvPr>
          <p:cNvSpPr/>
          <p:nvPr/>
        </p:nvSpPr>
        <p:spPr>
          <a:xfrm>
            <a:off x="761409" y="4707523"/>
            <a:ext cx="5513096" cy="338554"/>
          </a:xfrm>
          <a:prstGeom prst="rect">
            <a:avLst/>
          </a:prstGeom>
        </p:spPr>
        <p:txBody>
          <a:bodyPr wrap="square">
            <a:spAutoFit/>
          </a:bodyPr>
          <a:lstStyle/>
          <a:p>
            <a:r>
              <a:rPr lang="en-AU" sz="800" dirty="0">
                <a:solidFill>
                  <a:schemeClr val="bg1">
                    <a:lumMod val="50000"/>
                  </a:schemeClr>
                </a:solidFill>
              </a:rPr>
              <a:t>FCCIS – The Future Circular Collider Innovation Study. This INFRADEV Research and Innovation Action project receives funding from the European Union’s H2020 Framework Programme under grant agreement no. 951754.</a:t>
            </a:r>
          </a:p>
        </p:txBody>
      </p:sp>
      <p:pic>
        <p:nvPicPr>
          <p:cNvPr id="12" name="Picture 4">
            <a:extLst>
              <a:ext uri="{FF2B5EF4-FFF2-40B4-BE49-F238E27FC236}">
                <a16:creationId xmlns:a16="http://schemas.microsoft.com/office/drawing/2014/main" id="{04705CE1-F588-8D4A-B8B7-2B68BF2373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6115" t="91116" r="35900" b="5419"/>
          <a:stretch/>
        </p:blipFill>
        <p:spPr bwMode="auto">
          <a:xfrm>
            <a:off x="177593" y="4690563"/>
            <a:ext cx="609503" cy="3724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241FAFD9-E576-4AAA-B96E-70757B4D6F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92280" y="361003"/>
            <a:ext cx="566585" cy="566585"/>
          </a:xfrm>
          <a:prstGeom prst="rect">
            <a:avLst/>
          </a:prstGeom>
        </p:spPr>
      </p:pic>
      <p:pic>
        <p:nvPicPr>
          <p:cNvPr id="8" name="Picture 7">
            <a:extLst>
              <a:ext uri="{FF2B5EF4-FFF2-40B4-BE49-F238E27FC236}">
                <a16:creationId xmlns:a16="http://schemas.microsoft.com/office/drawing/2014/main" id="{23338E42-6C28-4D2D-BB74-618C846107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95675" y="414847"/>
            <a:ext cx="1422046" cy="484814"/>
          </a:xfrm>
          <a:prstGeom prst="rect">
            <a:avLst/>
          </a:prstGeom>
        </p:spPr>
      </p:pic>
      <p:sp>
        <p:nvSpPr>
          <p:cNvPr id="9" name="Untertitel 2">
            <a:extLst>
              <a:ext uri="{FF2B5EF4-FFF2-40B4-BE49-F238E27FC236}">
                <a16:creationId xmlns:a16="http://schemas.microsoft.com/office/drawing/2014/main" id="{10E3F60F-E51C-4C31-A4C6-CE23C5E9E082}"/>
              </a:ext>
            </a:extLst>
          </p:cNvPr>
          <p:cNvSpPr txBox="1">
            <a:spLocks/>
          </p:cNvSpPr>
          <p:nvPr/>
        </p:nvSpPr>
        <p:spPr>
          <a:xfrm>
            <a:off x="492048" y="3475721"/>
            <a:ext cx="8263350" cy="1241822"/>
          </a:xfrm>
          <a:prstGeom prst="rect">
            <a:avLst/>
          </a:prstGeom>
        </p:spPr>
        <p:txBody>
          <a:bodyPr vert="horz" lIns="91440" tIns="45720" rIns="91440" bIns="4572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endParaRPr lang="en-US" dirty="0"/>
          </a:p>
          <a:p>
            <a:endParaRPr lang="en-US" dirty="0"/>
          </a:p>
          <a:p>
            <a:endParaRPr lang="en-US" dirty="0"/>
          </a:p>
          <a:p>
            <a:endParaRPr lang="en-US" dirty="0"/>
          </a:p>
        </p:txBody>
      </p:sp>
      <p:sp>
        <p:nvSpPr>
          <p:cNvPr id="10" name="Foliennummernplatzhalter 2">
            <a:extLst>
              <a:ext uri="{FF2B5EF4-FFF2-40B4-BE49-F238E27FC236}">
                <a16:creationId xmlns:a16="http://schemas.microsoft.com/office/drawing/2014/main" id="{6E01FE7C-6F94-4AF4-9D41-6CE0DC69BAFC}"/>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1</a:t>
            </a:fld>
            <a:endParaRPr lang="de-AT" dirty="0"/>
          </a:p>
        </p:txBody>
      </p:sp>
      <p:sp>
        <p:nvSpPr>
          <p:cNvPr id="14" name="Untertitel 2">
            <a:extLst>
              <a:ext uri="{FF2B5EF4-FFF2-40B4-BE49-F238E27FC236}">
                <a16:creationId xmlns:a16="http://schemas.microsoft.com/office/drawing/2014/main" id="{27327CA0-3128-4E43-B722-2A7DF60B1EA2}"/>
              </a:ext>
            </a:extLst>
          </p:cNvPr>
          <p:cNvSpPr>
            <a:spLocks noGrp="1"/>
          </p:cNvSpPr>
          <p:nvPr>
            <p:ph type="subTitle" idx="1"/>
          </p:nvPr>
        </p:nvSpPr>
        <p:spPr>
          <a:xfrm>
            <a:off x="8963" y="2251606"/>
            <a:ext cx="8892480" cy="1241822"/>
          </a:xfrm>
        </p:spPr>
        <p:txBody>
          <a:bodyPr/>
          <a:lstStyle/>
          <a:p>
            <a:pPr>
              <a:lnSpc>
                <a:spcPct val="150000"/>
              </a:lnSpc>
            </a:pPr>
            <a:r>
              <a:rPr lang="en-US" sz="1800" dirty="0">
                <a:latin typeface="Times New Roman" panose="02020603050405020304" pitchFamily="18" charset="0"/>
                <a:cs typeface="Times New Roman" panose="02020603050405020304" pitchFamily="18" charset="0"/>
              </a:rPr>
              <a:t>Elaf Musa</a:t>
            </a:r>
          </a:p>
          <a:p>
            <a:pPr>
              <a:lnSpc>
                <a:spcPct val="150000"/>
              </a:lnSpc>
            </a:pPr>
            <a:r>
              <a:rPr lang="de-DE" sz="1800" dirty="0">
                <a:latin typeface="Times New Roman" panose="02020603050405020304" pitchFamily="18" charset="0"/>
                <a:cs typeface="Times New Roman" panose="02020603050405020304" pitchFamily="18" charset="0"/>
              </a:rPr>
              <a:t>FCC-</a:t>
            </a:r>
            <a:r>
              <a:rPr lang="de-DE" sz="1800" dirty="0" err="1">
                <a:latin typeface="Times New Roman" panose="02020603050405020304" pitchFamily="18" charset="0"/>
                <a:cs typeface="Times New Roman" panose="02020603050405020304" pitchFamily="18" charset="0"/>
              </a:rPr>
              <a:t>ee</a:t>
            </a:r>
            <a:r>
              <a:rPr lang="de-DE" sz="1800" dirty="0">
                <a:latin typeface="Times New Roman" panose="02020603050405020304" pitchFamily="18" charset="0"/>
                <a:cs typeface="Times New Roman" panose="02020603050405020304" pitchFamily="18" charset="0"/>
              </a:rPr>
              <a:t> </a:t>
            </a:r>
            <a:r>
              <a:rPr lang="de-DE" sz="1800" dirty="0" err="1">
                <a:latin typeface="Times New Roman" panose="02020603050405020304" pitchFamily="18" charset="0"/>
                <a:cs typeface="Times New Roman" panose="02020603050405020304" pitchFamily="18" charset="0"/>
              </a:rPr>
              <a:t>tuning</a:t>
            </a:r>
            <a:r>
              <a:rPr lang="de-DE" sz="1800" dirty="0">
                <a:latin typeface="Times New Roman" panose="02020603050405020304" pitchFamily="18" charset="0"/>
                <a:cs typeface="Times New Roman" panose="02020603050405020304" pitchFamily="18" charset="0"/>
              </a:rPr>
              <a:t> WG </a:t>
            </a:r>
            <a:r>
              <a:rPr lang="de-DE" sz="1800" dirty="0" err="1">
                <a:latin typeface="Times New Roman" panose="02020603050405020304" pitchFamily="18" charset="0"/>
                <a:cs typeface="Times New Roman" panose="02020603050405020304" pitchFamily="18" charset="0"/>
              </a:rPr>
              <a:t>meeting</a:t>
            </a:r>
            <a:endParaRPr lang="en-US" sz="1800" dirty="0">
              <a:latin typeface="Times New Roman" panose="02020603050405020304" pitchFamily="18" charset="0"/>
              <a:cs typeface="Times New Roman" panose="02020603050405020304" pitchFamily="18" charset="0"/>
            </a:endParaRPr>
          </a:p>
          <a:p>
            <a:pPr>
              <a:lnSpc>
                <a:spcPct val="150000"/>
              </a:lnSpc>
            </a:pPr>
            <a:r>
              <a:rPr lang="en-US" sz="1600" baseline="30000" dirty="0">
                <a:latin typeface="Times New Roman" panose="02020603050405020304" pitchFamily="18" charset="0"/>
                <a:cs typeface="Times New Roman" panose="02020603050405020304" pitchFamily="18" charset="0"/>
              </a:rPr>
              <a:t>30th</a:t>
            </a:r>
            <a:r>
              <a:rPr lang="en-US" sz="1600" dirty="0">
                <a:latin typeface="Times New Roman" panose="02020603050405020304" pitchFamily="18" charset="0"/>
                <a:cs typeface="Times New Roman" panose="02020603050405020304" pitchFamily="18" charset="0"/>
              </a:rPr>
              <a:t> Apr 2024 </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68836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41D78-9824-9611-5519-941CBCAD5CD2}"/>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5077110C-E649-61A3-F684-94AA47B3407C}"/>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10</a:t>
            </a:fld>
            <a:endParaRPr lang="de-AT" dirty="0"/>
          </a:p>
        </p:txBody>
      </p:sp>
      <p:sp>
        <p:nvSpPr>
          <p:cNvPr id="26" name="Foliennummernplatzhalter 2">
            <a:extLst>
              <a:ext uri="{FF2B5EF4-FFF2-40B4-BE49-F238E27FC236}">
                <a16:creationId xmlns:a16="http://schemas.microsoft.com/office/drawing/2014/main" id="{EB68D6B7-AFF7-283C-5A58-95EF75942F03}"/>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10</a:t>
            </a:fld>
            <a:endParaRPr lang="de-AT" dirty="0"/>
          </a:p>
        </p:txBody>
      </p:sp>
      <p:sp>
        <p:nvSpPr>
          <p:cNvPr id="7" name="TextBox 6">
            <a:extLst>
              <a:ext uri="{FF2B5EF4-FFF2-40B4-BE49-F238E27FC236}">
                <a16:creationId xmlns:a16="http://schemas.microsoft.com/office/drawing/2014/main" id="{576BE265-E074-A2CD-1B73-3891CD0F126A}"/>
              </a:ext>
            </a:extLst>
          </p:cNvPr>
          <p:cNvSpPr txBox="1"/>
          <p:nvPr/>
        </p:nvSpPr>
        <p:spPr>
          <a:xfrm>
            <a:off x="-108520" y="633930"/>
            <a:ext cx="7415483" cy="615553"/>
          </a:xfrm>
          <a:prstGeom prst="rect">
            <a:avLst/>
          </a:prstGeom>
          <a:noFill/>
        </p:spPr>
        <p:txBody>
          <a:bodyPr wrap="square" rtlCol="0">
            <a:spAutoFit/>
          </a:bodyPr>
          <a:lstStyle/>
          <a:p>
            <a:endParaRPr lang="en-US" sz="18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FF901CA6-5A19-78DB-391A-B36C1CD06B80}"/>
                  </a:ext>
                </a:extLst>
              </p:cNvPr>
              <p:cNvSpPr txBox="1"/>
              <p:nvPr/>
            </p:nvSpPr>
            <p:spPr>
              <a:xfrm>
                <a:off x="43775" y="345676"/>
                <a:ext cx="7848872" cy="1433534"/>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Adding measurement noise </a:t>
                </a:r>
              </a:p>
              <a:p>
                <a:pPr marL="285750" indent="-285750">
                  <a:lnSpc>
                    <a:spcPct val="150000"/>
                  </a:lnSpc>
                  <a:buFontTx/>
                  <a:buChar char="-"/>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Normal trim quads at all </a:t>
                </a:r>
                <a:r>
                  <a:rPr lang="en-US" sz="1400" dirty="0" err="1">
                    <a:solidFill>
                      <a:schemeClr val="tx1">
                        <a:lumMod val="75000"/>
                        <a:lumOff val="25000"/>
                      </a:schemeClr>
                    </a:solidFill>
                    <a:latin typeface="Times New Roman" panose="02020603050405020304" pitchFamily="18" charset="0"/>
                    <a:cs typeface="Times New Roman" panose="02020603050405020304" pitchFamily="18" charset="0"/>
                  </a:rPr>
                  <a:t>sextupoles</a:t>
                </a: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 are used for beta beating correction.</a:t>
                </a:r>
              </a:p>
              <a:p>
                <a:pPr marL="285750" indent="-285750">
                  <a:buFontTx/>
                  <a:buChar char="-"/>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Measurement noise are added to phase advance and coupling RDTs.</a:t>
                </a:r>
              </a:p>
              <a:p>
                <a:pPr marL="285750" indent="-285750">
                  <a:buFontTx/>
                  <a:buChar char="-"/>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Noise are applied randomly at each iteration.</a:t>
                </a:r>
              </a:p>
              <a:p>
                <a:pPr>
                  <a:buNone/>
                </a:pPr>
                <a:r>
                  <a:rPr lang="en-GB" sz="1400" dirty="0">
                    <a:solidFill>
                      <a:schemeClr val="tx1">
                        <a:lumMod val="75000"/>
                        <a:lumOff val="25000"/>
                      </a:schemeClr>
                    </a:solidFill>
                    <a:effectLst/>
                    <a:latin typeface="Times New Roman" panose="02020603050405020304" pitchFamily="18" charset="0"/>
                  </a:rPr>
                  <a:t>-     The standard deviation </a:t>
                </a:r>
                <a:r>
                  <a:rPr lang="el-GR" sz="1400" dirty="0">
                    <a:solidFill>
                      <a:schemeClr val="tx1">
                        <a:lumMod val="75000"/>
                        <a:lumOff val="25000"/>
                      </a:schemeClr>
                    </a:solidFill>
                    <a:effectLst/>
                    <a:latin typeface="Times New Roman" panose="02020603050405020304" pitchFamily="18" charset="0"/>
                  </a:rPr>
                  <a:t>σ </a:t>
                </a:r>
                <a:r>
                  <a:rPr lang="en-GB" sz="1400" dirty="0">
                    <a:solidFill>
                      <a:schemeClr val="tx1">
                        <a:lumMod val="75000"/>
                        <a:lumOff val="25000"/>
                      </a:schemeClr>
                    </a:solidFill>
                    <a:effectLst/>
                    <a:latin typeface="Times New Roman" panose="02020603050405020304" pitchFamily="18" charset="0"/>
                  </a:rPr>
                  <a:t>of the noise is scanned in the range </a:t>
                </a:r>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b="0" i="1" smtClean="0">
                            <a:solidFill>
                              <a:schemeClr val="tx1">
                                <a:lumMod val="75000"/>
                                <a:lumOff val="25000"/>
                              </a:schemeClr>
                            </a:solidFill>
                            <a:latin typeface="Cambria Math" panose="02040503050406030204" pitchFamily="18" charset="0"/>
                          </a:rPr>
                        </m:ctrlPr>
                      </m:sSupPr>
                      <m:e>
                        <m:r>
                          <a:rPr lang="en-US" sz="1400" b="0" i="1" smtClean="0">
                            <a:solidFill>
                              <a:schemeClr val="tx1">
                                <a:lumMod val="75000"/>
                                <a:lumOff val="25000"/>
                              </a:schemeClr>
                            </a:solidFill>
                            <a:latin typeface="Cambria Math" panose="02040503050406030204" pitchFamily="18" charset="0"/>
                          </a:rPr>
                          <m:t> 10</m:t>
                        </m:r>
                      </m:e>
                      <m:sup>
                        <m:r>
                          <a:rPr lang="en-US" sz="1400" b="0" i="1" smtClean="0">
                            <a:solidFill>
                              <a:schemeClr val="tx1">
                                <a:lumMod val="75000"/>
                                <a:lumOff val="25000"/>
                              </a:schemeClr>
                            </a:solidFill>
                            <a:latin typeface="Cambria Math" panose="02040503050406030204" pitchFamily="18" charset="0"/>
                          </a:rPr>
                          <m:t>−5</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2×</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 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3</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GB" sz="14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 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3</m:t>
                        </m:r>
                      </m:sup>
                    </m:sSup>
                  </m:oMath>
                </a14:m>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 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2</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a:t>
                </a:r>
              </a:p>
            </p:txBody>
          </p:sp>
        </mc:Choice>
        <mc:Fallback xmlns="">
          <p:sp>
            <p:nvSpPr>
              <p:cNvPr id="2" name="TextBox 1">
                <a:extLst>
                  <a:ext uri="{FF2B5EF4-FFF2-40B4-BE49-F238E27FC236}">
                    <a16:creationId xmlns:a16="http://schemas.microsoft.com/office/drawing/2014/main" id="{FF901CA6-5A19-78DB-391A-B36C1CD06B80}"/>
                  </a:ext>
                </a:extLst>
              </p:cNvPr>
              <p:cNvSpPr txBox="1">
                <a:spLocks noRot="1" noChangeAspect="1" noMove="1" noResize="1" noEditPoints="1" noAdjustHandles="1" noChangeArrowheads="1" noChangeShapeType="1" noTextEdit="1"/>
              </p:cNvSpPr>
              <p:nvPr/>
            </p:nvSpPr>
            <p:spPr>
              <a:xfrm>
                <a:off x="43775" y="345676"/>
                <a:ext cx="7848872" cy="1433534"/>
              </a:xfrm>
              <a:prstGeom prst="rect">
                <a:avLst/>
              </a:prstGeom>
              <a:blipFill>
                <a:blip r:embed="rId3"/>
                <a:stretch>
                  <a:fillRect l="-1292" t="-3509" b="-2632"/>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7011C5E-53B7-957F-D472-265CFF7BA64F}"/>
                  </a:ext>
                </a:extLst>
              </p:cNvPr>
              <p:cNvSpPr txBox="1"/>
              <p:nvPr/>
            </p:nvSpPr>
            <p:spPr>
              <a:xfrm>
                <a:off x="1076792" y="1603449"/>
                <a:ext cx="1033681" cy="489814"/>
              </a:xfrm>
              <a:prstGeom prst="rect">
                <a:avLst/>
              </a:prstGeom>
              <a:noFill/>
            </p:spPr>
            <p:txBody>
              <a:bodyPr wrap="none" rtlCol="0">
                <a:spAutoFit/>
              </a:bodyPr>
              <a:lstStyle/>
              <a:p>
                <a:pPr>
                  <a:lnSpc>
                    <a:spcPts val="3700"/>
                  </a:lnSpc>
                </a:pPr>
                <a:r>
                  <a:rPr lang="el-GR" sz="1400" dirty="0">
                    <a:solidFill>
                      <a:schemeClr val="tx1">
                        <a:lumMod val="90000"/>
                        <a:lumOff val="10000"/>
                      </a:schemeClr>
                    </a:solidFill>
                    <a:latin typeface="Times New Roman" panose="02020603050405020304" pitchFamily="18" charset="0"/>
                  </a:rPr>
                  <a:t>σ </a:t>
                </a:r>
                <a:r>
                  <a:rPr lang="en-US" sz="1400" dirty="0">
                    <a:solidFill>
                      <a:schemeClr val="tx1">
                        <a:lumMod val="90000"/>
                        <a:lumOff val="10000"/>
                      </a:schemeClr>
                    </a:solidFill>
                    <a:latin typeface="Times New Roman" panose="02020603050405020304" pitchFamily="18" charset="0"/>
                  </a:rPr>
                  <a:t>=</a:t>
                </a:r>
                <a:r>
                  <a:rPr lang="en-GB" sz="1400" dirty="0">
                    <a:solidFill>
                      <a:schemeClr val="tx1">
                        <a:lumMod val="90000"/>
                        <a:lumOff val="10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b="0" i="1" smtClean="0">
                            <a:solidFill>
                              <a:schemeClr val="tx1">
                                <a:lumMod val="90000"/>
                                <a:lumOff val="10000"/>
                              </a:schemeClr>
                            </a:solidFill>
                            <a:latin typeface="Cambria Math" panose="02040503050406030204" pitchFamily="18" charset="0"/>
                          </a:rPr>
                        </m:ctrlPr>
                      </m:sSupPr>
                      <m:e>
                        <m:r>
                          <a:rPr lang="en-US" sz="1400" b="0" i="1" smtClean="0">
                            <a:solidFill>
                              <a:schemeClr val="tx1">
                                <a:lumMod val="90000"/>
                                <a:lumOff val="10000"/>
                              </a:schemeClr>
                            </a:solidFill>
                            <a:latin typeface="Cambria Math" panose="02040503050406030204" pitchFamily="18" charset="0"/>
                          </a:rPr>
                          <m:t> 10</m:t>
                        </m:r>
                      </m:e>
                      <m:sup>
                        <m:r>
                          <a:rPr lang="en-US" sz="1400" b="0" i="1" smtClean="0">
                            <a:solidFill>
                              <a:schemeClr val="tx1">
                                <a:lumMod val="90000"/>
                                <a:lumOff val="10000"/>
                              </a:schemeClr>
                            </a:solidFill>
                            <a:latin typeface="Cambria Math" panose="02040503050406030204" pitchFamily="18" charset="0"/>
                          </a:rPr>
                          <m:t>−5</m:t>
                        </m:r>
                      </m:sup>
                    </m:sSup>
                  </m:oMath>
                </a14:m>
                <a:endParaRPr lang="en-DE" sz="1400" dirty="0">
                  <a:solidFill>
                    <a:schemeClr val="tx1">
                      <a:lumMod val="90000"/>
                      <a:lumOff val="10000"/>
                    </a:schemeClr>
                  </a:solidFill>
                </a:endParaRPr>
              </a:p>
            </p:txBody>
          </p:sp>
        </mc:Choice>
        <mc:Fallback xmlns="">
          <p:sp>
            <p:nvSpPr>
              <p:cNvPr id="4" name="TextBox 3">
                <a:extLst>
                  <a:ext uri="{FF2B5EF4-FFF2-40B4-BE49-F238E27FC236}">
                    <a16:creationId xmlns:a16="http://schemas.microsoft.com/office/drawing/2014/main" id="{97011C5E-53B7-957F-D472-265CFF7BA64F}"/>
                  </a:ext>
                </a:extLst>
              </p:cNvPr>
              <p:cNvSpPr txBox="1">
                <a:spLocks noRot="1" noChangeAspect="1" noMove="1" noResize="1" noEditPoints="1" noAdjustHandles="1" noChangeArrowheads="1" noChangeShapeType="1" noTextEdit="1"/>
              </p:cNvSpPr>
              <p:nvPr/>
            </p:nvSpPr>
            <p:spPr>
              <a:xfrm>
                <a:off x="1076792" y="1603449"/>
                <a:ext cx="1033681" cy="489814"/>
              </a:xfrm>
              <a:prstGeom prst="rect">
                <a:avLst/>
              </a:prstGeom>
              <a:blipFill>
                <a:blip r:embed="rId4"/>
                <a:stretch>
                  <a:fillRect l="-1205" b="-1282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370BCCD-09FC-DBED-E398-E3AE1DA2BAA8}"/>
                  </a:ext>
                </a:extLst>
              </p:cNvPr>
              <p:cNvSpPr txBox="1"/>
              <p:nvPr/>
            </p:nvSpPr>
            <p:spPr>
              <a:xfrm>
                <a:off x="3171628" y="1650921"/>
                <a:ext cx="1033681" cy="490006"/>
              </a:xfrm>
              <a:prstGeom prst="rect">
                <a:avLst/>
              </a:prstGeom>
              <a:noFill/>
            </p:spPr>
            <p:txBody>
              <a:bodyPr wrap="none" rtlCol="0">
                <a:spAutoFit/>
              </a:bodyPr>
              <a:lstStyle/>
              <a:p>
                <a:pPr>
                  <a:lnSpc>
                    <a:spcPts val="3700"/>
                  </a:lnSpc>
                </a:pPr>
                <a:r>
                  <a:rPr lang="el-GR" sz="1400" dirty="0">
                    <a:solidFill>
                      <a:schemeClr val="tx1">
                        <a:lumMod val="90000"/>
                        <a:lumOff val="10000"/>
                      </a:schemeClr>
                    </a:solidFill>
                    <a:latin typeface="Times New Roman" panose="02020603050405020304" pitchFamily="18" charset="0"/>
                  </a:rPr>
                  <a:t>σ </a:t>
                </a:r>
                <a:r>
                  <a:rPr lang="en-US" sz="1400" dirty="0">
                    <a:solidFill>
                      <a:schemeClr val="tx1">
                        <a:lumMod val="90000"/>
                        <a:lumOff val="10000"/>
                      </a:schemeClr>
                    </a:solidFill>
                    <a:latin typeface="Times New Roman" panose="02020603050405020304" pitchFamily="18" charset="0"/>
                  </a:rPr>
                  <a:t>=</a:t>
                </a:r>
                <a:r>
                  <a:rPr lang="en-GB" sz="1400" dirty="0">
                    <a:solidFill>
                      <a:schemeClr val="tx1">
                        <a:lumMod val="90000"/>
                        <a:lumOff val="10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b="0" i="1" smtClean="0">
                            <a:solidFill>
                              <a:schemeClr val="tx1">
                                <a:lumMod val="90000"/>
                                <a:lumOff val="10000"/>
                              </a:schemeClr>
                            </a:solidFill>
                            <a:latin typeface="Cambria Math" panose="02040503050406030204" pitchFamily="18" charset="0"/>
                          </a:rPr>
                        </m:ctrlPr>
                      </m:sSupPr>
                      <m:e>
                        <m:r>
                          <a:rPr lang="en-US" sz="1400" b="0" i="1" smtClean="0">
                            <a:solidFill>
                              <a:schemeClr val="tx1">
                                <a:lumMod val="90000"/>
                                <a:lumOff val="10000"/>
                              </a:schemeClr>
                            </a:solidFill>
                            <a:latin typeface="Cambria Math" panose="02040503050406030204" pitchFamily="18" charset="0"/>
                          </a:rPr>
                          <m:t> 10</m:t>
                        </m:r>
                      </m:e>
                      <m:sup>
                        <m:r>
                          <a:rPr lang="en-US" sz="1400" b="0" i="1" smtClean="0">
                            <a:solidFill>
                              <a:schemeClr val="tx1">
                                <a:lumMod val="90000"/>
                                <a:lumOff val="10000"/>
                              </a:schemeClr>
                            </a:solidFill>
                            <a:latin typeface="Cambria Math" panose="02040503050406030204" pitchFamily="18" charset="0"/>
                          </a:rPr>
                          <m:t>−3</m:t>
                        </m:r>
                      </m:sup>
                    </m:sSup>
                  </m:oMath>
                </a14:m>
                <a:endParaRPr lang="en-DE" sz="1400" dirty="0">
                  <a:solidFill>
                    <a:schemeClr val="tx1">
                      <a:lumMod val="90000"/>
                      <a:lumOff val="10000"/>
                    </a:schemeClr>
                  </a:solidFill>
                </a:endParaRPr>
              </a:p>
            </p:txBody>
          </p:sp>
        </mc:Choice>
        <mc:Fallback xmlns="">
          <p:sp>
            <p:nvSpPr>
              <p:cNvPr id="5" name="TextBox 4">
                <a:extLst>
                  <a:ext uri="{FF2B5EF4-FFF2-40B4-BE49-F238E27FC236}">
                    <a16:creationId xmlns:a16="http://schemas.microsoft.com/office/drawing/2014/main" id="{6370BCCD-09FC-DBED-E398-E3AE1DA2BAA8}"/>
                  </a:ext>
                </a:extLst>
              </p:cNvPr>
              <p:cNvSpPr txBox="1">
                <a:spLocks noRot="1" noChangeAspect="1" noMove="1" noResize="1" noEditPoints="1" noAdjustHandles="1" noChangeArrowheads="1" noChangeShapeType="1" noTextEdit="1"/>
              </p:cNvSpPr>
              <p:nvPr/>
            </p:nvSpPr>
            <p:spPr>
              <a:xfrm>
                <a:off x="3171628" y="1650921"/>
                <a:ext cx="1033681" cy="490006"/>
              </a:xfrm>
              <a:prstGeom prst="rect">
                <a:avLst/>
              </a:prstGeom>
              <a:blipFill>
                <a:blip r:embed="rId5"/>
                <a:stretch>
                  <a:fillRect l="-1205" b="-1282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621649C-1217-64AD-E901-2634ECE93600}"/>
                  </a:ext>
                </a:extLst>
              </p:cNvPr>
              <p:cNvSpPr txBox="1"/>
              <p:nvPr/>
            </p:nvSpPr>
            <p:spPr>
              <a:xfrm>
                <a:off x="5260917" y="1658724"/>
                <a:ext cx="1033681" cy="490006"/>
              </a:xfrm>
              <a:prstGeom prst="rect">
                <a:avLst/>
              </a:prstGeom>
              <a:noFill/>
            </p:spPr>
            <p:txBody>
              <a:bodyPr wrap="none" rtlCol="0">
                <a:spAutoFit/>
              </a:bodyPr>
              <a:lstStyle/>
              <a:p>
                <a:pPr>
                  <a:lnSpc>
                    <a:spcPts val="3700"/>
                  </a:lnSpc>
                </a:pPr>
                <a:r>
                  <a:rPr lang="el-GR" sz="1400" dirty="0">
                    <a:solidFill>
                      <a:schemeClr val="tx1">
                        <a:lumMod val="90000"/>
                        <a:lumOff val="10000"/>
                      </a:schemeClr>
                    </a:solidFill>
                    <a:latin typeface="Times New Roman" panose="02020603050405020304" pitchFamily="18" charset="0"/>
                  </a:rPr>
                  <a:t>σ </a:t>
                </a:r>
                <a:r>
                  <a:rPr lang="en-US" sz="1400" dirty="0">
                    <a:solidFill>
                      <a:schemeClr val="tx1">
                        <a:lumMod val="90000"/>
                        <a:lumOff val="10000"/>
                      </a:schemeClr>
                    </a:solidFill>
                    <a:latin typeface="Times New Roman" panose="02020603050405020304" pitchFamily="18" charset="0"/>
                  </a:rPr>
                  <a:t>=</a:t>
                </a:r>
                <a:r>
                  <a:rPr lang="en-GB" sz="1400" dirty="0">
                    <a:solidFill>
                      <a:schemeClr val="tx1">
                        <a:lumMod val="90000"/>
                        <a:lumOff val="10000"/>
                      </a:schemeClr>
                    </a:solidFill>
                    <a:latin typeface="Times New Roman" panose="02020603050405020304" pitchFamily="18" charset="0"/>
                    <a:cs typeface="Times New Roman" panose="02020603050405020304" pitchFamily="18" charset="0"/>
                  </a:rPr>
                  <a:t>2</a:t>
                </a:r>
                <a:r>
                  <a:rPr lang="en-GB" sz="1400" dirty="0">
                    <a:solidFill>
                      <a:schemeClr val="tx1">
                        <a:lumMod val="90000"/>
                        <a:lumOff val="10000"/>
                      </a:schemeClr>
                    </a:solidFill>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400" b="0" i="1" smtClean="0">
                            <a:solidFill>
                              <a:schemeClr val="tx1">
                                <a:lumMod val="90000"/>
                                <a:lumOff val="10000"/>
                              </a:schemeClr>
                            </a:solidFill>
                            <a:latin typeface="Cambria Math" panose="02040503050406030204" pitchFamily="18" charset="0"/>
                          </a:rPr>
                        </m:ctrlPr>
                      </m:sSupPr>
                      <m:e>
                        <m:r>
                          <a:rPr lang="en-US" sz="1400" b="0" i="1" smtClean="0">
                            <a:solidFill>
                              <a:schemeClr val="tx1">
                                <a:lumMod val="90000"/>
                                <a:lumOff val="10000"/>
                              </a:schemeClr>
                            </a:solidFill>
                            <a:latin typeface="Cambria Math" panose="02040503050406030204" pitchFamily="18" charset="0"/>
                          </a:rPr>
                          <m:t> 10</m:t>
                        </m:r>
                      </m:e>
                      <m:sup>
                        <m:r>
                          <a:rPr lang="en-US" sz="1400" b="0" i="1" smtClean="0">
                            <a:solidFill>
                              <a:schemeClr val="tx1">
                                <a:lumMod val="90000"/>
                                <a:lumOff val="10000"/>
                              </a:schemeClr>
                            </a:solidFill>
                            <a:latin typeface="Cambria Math" panose="02040503050406030204" pitchFamily="18" charset="0"/>
                          </a:rPr>
                          <m:t>−3</m:t>
                        </m:r>
                      </m:sup>
                    </m:sSup>
                  </m:oMath>
                </a14:m>
                <a:endParaRPr lang="en-DE" sz="1400" dirty="0">
                  <a:solidFill>
                    <a:schemeClr val="tx1">
                      <a:lumMod val="90000"/>
                      <a:lumOff val="10000"/>
                    </a:schemeClr>
                  </a:solidFill>
                </a:endParaRPr>
              </a:p>
            </p:txBody>
          </p:sp>
        </mc:Choice>
        <mc:Fallback xmlns="">
          <p:sp>
            <p:nvSpPr>
              <p:cNvPr id="6" name="TextBox 5">
                <a:extLst>
                  <a:ext uri="{FF2B5EF4-FFF2-40B4-BE49-F238E27FC236}">
                    <a16:creationId xmlns:a16="http://schemas.microsoft.com/office/drawing/2014/main" id="{E621649C-1217-64AD-E901-2634ECE93600}"/>
                  </a:ext>
                </a:extLst>
              </p:cNvPr>
              <p:cNvSpPr txBox="1">
                <a:spLocks noRot="1" noChangeAspect="1" noMove="1" noResize="1" noEditPoints="1" noAdjustHandles="1" noChangeArrowheads="1" noChangeShapeType="1" noTextEdit="1"/>
              </p:cNvSpPr>
              <p:nvPr/>
            </p:nvSpPr>
            <p:spPr>
              <a:xfrm>
                <a:off x="5260917" y="1658724"/>
                <a:ext cx="1033681" cy="490006"/>
              </a:xfrm>
              <a:prstGeom prst="rect">
                <a:avLst/>
              </a:prstGeom>
              <a:blipFill>
                <a:blip r:embed="rId6"/>
                <a:stretch>
                  <a:fillRect l="-2439" b="-12821"/>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C4072D5B-9484-F0A4-44FC-010493A94936}"/>
                  </a:ext>
                </a:extLst>
              </p:cNvPr>
              <p:cNvSpPr txBox="1"/>
              <p:nvPr/>
            </p:nvSpPr>
            <p:spPr>
              <a:xfrm>
                <a:off x="7306963" y="1650921"/>
                <a:ext cx="1033681" cy="490006"/>
              </a:xfrm>
              <a:prstGeom prst="rect">
                <a:avLst/>
              </a:prstGeom>
              <a:noFill/>
            </p:spPr>
            <p:txBody>
              <a:bodyPr wrap="none" rtlCol="0">
                <a:spAutoFit/>
              </a:bodyPr>
              <a:lstStyle/>
              <a:p>
                <a:pPr>
                  <a:lnSpc>
                    <a:spcPts val="3700"/>
                  </a:lnSpc>
                </a:pPr>
                <a:r>
                  <a:rPr lang="el-GR" sz="1400" dirty="0">
                    <a:solidFill>
                      <a:schemeClr val="tx1">
                        <a:lumMod val="90000"/>
                        <a:lumOff val="10000"/>
                      </a:schemeClr>
                    </a:solidFill>
                    <a:latin typeface="Times New Roman" panose="02020603050405020304" pitchFamily="18" charset="0"/>
                  </a:rPr>
                  <a:t>σ </a:t>
                </a:r>
                <a:r>
                  <a:rPr lang="en-US" sz="1400" dirty="0">
                    <a:solidFill>
                      <a:schemeClr val="tx1">
                        <a:lumMod val="90000"/>
                        <a:lumOff val="10000"/>
                      </a:schemeClr>
                    </a:solidFill>
                    <a:latin typeface="Times New Roman" panose="02020603050405020304" pitchFamily="18" charset="0"/>
                  </a:rPr>
                  <a:t>=</a:t>
                </a:r>
                <a:r>
                  <a:rPr lang="en-GB" sz="1400" dirty="0">
                    <a:solidFill>
                      <a:schemeClr val="tx1">
                        <a:lumMod val="90000"/>
                        <a:lumOff val="10000"/>
                      </a:schemeClr>
                    </a:solidFill>
                    <a:latin typeface="Times New Roman" panose="02020603050405020304" pitchFamily="18" charset="0"/>
                    <a:cs typeface="Times New Roman" panose="02020603050405020304" pitchFamily="18" charset="0"/>
                  </a:rPr>
                  <a:t>1</a:t>
                </a:r>
                <a:r>
                  <a:rPr lang="en-GB" sz="1400" dirty="0">
                    <a:solidFill>
                      <a:schemeClr val="tx1">
                        <a:lumMod val="90000"/>
                        <a:lumOff val="10000"/>
                      </a:schemeClr>
                    </a:solidFill>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400" b="0" i="1" smtClean="0">
                            <a:solidFill>
                              <a:schemeClr val="tx1">
                                <a:lumMod val="90000"/>
                                <a:lumOff val="10000"/>
                              </a:schemeClr>
                            </a:solidFill>
                            <a:latin typeface="Cambria Math" panose="02040503050406030204" pitchFamily="18" charset="0"/>
                          </a:rPr>
                        </m:ctrlPr>
                      </m:sSupPr>
                      <m:e>
                        <m:r>
                          <a:rPr lang="en-US" sz="1400" b="0" i="1" smtClean="0">
                            <a:solidFill>
                              <a:schemeClr val="tx1">
                                <a:lumMod val="90000"/>
                                <a:lumOff val="10000"/>
                              </a:schemeClr>
                            </a:solidFill>
                            <a:latin typeface="Cambria Math" panose="02040503050406030204" pitchFamily="18" charset="0"/>
                          </a:rPr>
                          <m:t> 10</m:t>
                        </m:r>
                      </m:e>
                      <m:sup>
                        <m:r>
                          <a:rPr lang="en-US" sz="1400" b="0" i="1" smtClean="0">
                            <a:solidFill>
                              <a:schemeClr val="tx1">
                                <a:lumMod val="90000"/>
                                <a:lumOff val="10000"/>
                              </a:schemeClr>
                            </a:solidFill>
                            <a:latin typeface="Cambria Math" panose="02040503050406030204" pitchFamily="18" charset="0"/>
                          </a:rPr>
                          <m:t>−2</m:t>
                        </m:r>
                      </m:sup>
                    </m:sSup>
                  </m:oMath>
                </a14:m>
                <a:endParaRPr lang="en-DE" sz="1400" dirty="0">
                  <a:solidFill>
                    <a:schemeClr val="tx1">
                      <a:lumMod val="90000"/>
                      <a:lumOff val="10000"/>
                    </a:schemeClr>
                  </a:solidFill>
                </a:endParaRPr>
              </a:p>
            </p:txBody>
          </p:sp>
        </mc:Choice>
        <mc:Fallback xmlns="">
          <p:sp>
            <p:nvSpPr>
              <p:cNvPr id="22" name="TextBox 21">
                <a:extLst>
                  <a:ext uri="{FF2B5EF4-FFF2-40B4-BE49-F238E27FC236}">
                    <a16:creationId xmlns:a16="http://schemas.microsoft.com/office/drawing/2014/main" id="{C4072D5B-9484-F0A4-44FC-010493A94936}"/>
                  </a:ext>
                </a:extLst>
              </p:cNvPr>
              <p:cNvSpPr txBox="1">
                <a:spLocks noRot="1" noChangeAspect="1" noMove="1" noResize="1" noEditPoints="1" noAdjustHandles="1" noChangeArrowheads="1" noChangeShapeType="1" noTextEdit="1"/>
              </p:cNvSpPr>
              <p:nvPr/>
            </p:nvSpPr>
            <p:spPr>
              <a:xfrm>
                <a:off x="7306963" y="1650921"/>
                <a:ext cx="1033681" cy="490006"/>
              </a:xfrm>
              <a:prstGeom prst="rect">
                <a:avLst/>
              </a:prstGeom>
              <a:blipFill>
                <a:blip r:embed="rId7"/>
                <a:stretch>
                  <a:fillRect l="-2439" b="-12821"/>
                </a:stretch>
              </a:blipFill>
            </p:spPr>
            <p:txBody>
              <a:bodyPr/>
              <a:lstStyle/>
              <a:p>
                <a:r>
                  <a:rPr lang="en-DE">
                    <a:noFill/>
                  </a:rPr>
                  <a:t> </a:t>
                </a:r>
              </a:p>
            </p:txBody>
          </p:sp>
        </mc:Fallback>
      </mc:AlternateContent>
      <p:pic>
        <p:nvPicPr>
          <p:cNvPr id="11" name="Picture 10">
            <a:extLst>
              <a:ext uri="{FF2B5EF4-FFF2-40B4-BE49-F238E27FC236}">
                <a16:creationId xmlns:a16="http://schemas.microsoft.com/office/drawing/2014/main" id="{02ABFC59-A880-97BB-499D-50BD0C3AAE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44277" y="2175982"/>
            <a:ext cx="1906909" cy="1405222"/>
          </a:xfrm>
          <a:prstGeom prst="rect">
            <a:avLst/>
          </a:prstGeom>
        </p:spPr>
      </p:pic>
      <p:pic>
        <p:nvPicPr>
          <p:cNvPr id="16" name="Picture 15">
            <a:extLst>
              <a:ext uri="{FF2B5EF4-FFF2-40B4-BE49-F238E27FC236}">
                <a16:creationId xmlns:a16="http://schemas.microsoft.com/office/drawing/2014/main" id="{DA7D35BC-E0F0-20DA-4937-8350C227C3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67085" y="3610555"/>
            <a:ext cx="1984102" cy="1469144"/>
          </a:xfrm>
          <a:prstGeom prst="rect">
            <a:avLst/>
          </a:prstGeom>
        </p:spPr>
      </p:pic>
      <p:pic>
        <p:nvPicPr>
          <p:cNvPr id="20" name="Picture 19">
            <a:extLst>
              <a:ext uri="{FF2B5EF4-FFF2-40B4-BE49-F238E27FC236}">
                <a16:creationId xmlns:a16="http://schemas.microsoft.com/office/drawing/2014/main" id="{666725F2-59B0-C437-CD1E-3E0B533F03F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688852" y="2188451"/>
            <a:ext cx="1827937" cy="1361376"/>
          </a:xfrm>
          <a:prstGeom prst="rect">
            <a:avLst/>
          </a:prstGeom>
        </p:spPr>
      </p:pic>
      <p:pic>
        <p:nvPicPr>
          <p:cNvPr id="24" name="Picture 23">
            <a:extLst>
              <a:ext uri="{FF2B5EF4-FFF2-40B4-BE49-F238E27FC236}">
                <a16:creationId xmlns:a16="http://schemas.microsoft.com/office/drawing/2014/main" id="{C90E4AA1-6EEA-4669-BF55-D5FEC9C8E02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81291" y="3613169"/>
            <a:ext cx="1950472" cy="1444243"/>
          </a:xfrm>
          <a:prstGeom prst="rect">
            <a:avLst/>
          </a:prstGeom>
        </p:spPr>
      </p:pic>
      <p:pic>
        <p:nvPicPr>
          <p:cNvPr id="27" name="Picture 26">
            <a:extLst>
              <a:ext uri="{FF2B5EF4-FFF2-40B4-BE49-F238E27FC236}">
                <a16:creationId xmlns:a16="http://schemas.microsoft.com/office/drawing/2014/main" id="{20856640-3DE3-C554-5AE9-1F0D15BFAE4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42491" y="2188451"/>
            <a:ext cx="1827937" cy="1392753"/>
          </a:xfrm>
          <a:prstGeom prst="rect">
            <a:avLst/>
          </a:prstGeom>
        </p:spPr>
      </p:pic>
      <p:pic>
        <p:nvPicPr>
          <p:cNvPr id="29" name="Picture 28">
            <a:extLst>
              <a:ext uri="{FF2B5EF4-FFF2-40B4-BE49-F238E27FC236}">
                <a16:creationId xmlns:a16="http://schemas.microsoft.com/office/drawing/2014/main" id="{AFD0384C-17E1-6240-75F7-B355348C9C6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524525" y="3624735"/>
            <a:ext cx="1921444" cy="1422748"/>
          </a:xfrm>
          <a:prstGeom prst="rect">
            <a:avLst/>
          </a:prstGeom>
        </p:spPr>
      </p:pic>
      <p:pic>
        <p:nvPicPr>
          <p:cNvPr id="34" name="Picture 33">
            <a:extLst>
              <a:ext uri="{FF2B5EF4-FFF2-40B4-BE49-F238E27FC236}">
                <a16:creationId xmlns:a16="http://schemas.microsoft.com/office/drawing/2014/main" id="{362909A0-4490-FDD2-A6F6-B89ABACE42C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5833" y="2165159"/>
            <a:ext cx="1739467" cy="1407959"/>
          </a:xfrm>
          <a:prstGeom prst="rect">
            <a:avLst/>
          </a:prstGeom>
        </p:spPr>
      </p:pic>
      <p:pic>
        <p:nvPicPr>
          <p:cNvPr id="35" name="Picture 34">
            <a:extLst>
              <a:ext uri="{FF2B5EF4-FFF2-40B4-BE49-F238E27FC236}">
                <a16:creationId xmlns:a16="http://schemas.microsoft.com/office/drawing/2014/main" id="{DFAB153A-F86C-68D3-56F2-6C4C85F286F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88462" y="3626939"/>
            <a:ext cx="1890978" cy="1400189"/>
          </a:xfrm>
          <a:prstGeom prst="rect">
            <a:avLst/>
          </a:prstGeom>
        </p:spPr>
      </p:pic>
      <p:sp>
        <p:nvSpPr>
          <p:cNvPr id="36" name="TextBox 35">
            <a:extLst>
              <a:ext uri="{FF2B5EF4-FFF2-40B4-BE49-F238E27FC236}">
                <a16:creationId xmlns:a16="http://schemas.microsoft.com/office/drawing/2014/main" id="{DF615934-FD67-9173-AD3B-BFC835178CBA}"/>
              </a:ext>
            </a:extLst>
          </p:cNvPr>
          <p:cNvSpPr txBox="1"/>
          <p:nvPr/>
        </p:nvSpPr>
        <p:spPr>
          <a:xfrm>
            <a:off x="7762680" y="1779210"/>
            <a:ext cx="1055097" cy="480324"/>
          </a:xfrm>
          <a:prstGeom prst="rect">
            <a:avLst/>
          </a:prstGeom>
          <a:noFill/>
        </p:spPr>
        <p:txBody>
          <a:bodyPr wrap="none" rtlCol="0">
            <a:spAutoFit/>
          </a:bodyPr>
          <a:lstStyle/>
          <a:p>
            <a:pPr algn="l">
              <a:lnSpc>
                <a:spcPts val="3700"/>
              </a:lnSpc>
            </a:pPr>
            <a:r>
              <a:rPr lang="en-DE" sz="1050" dirty="0">
                <a:solidFill>
                  <a:schemeClr val="bg1">
                    <a:lumMod val="65000"/>
                  </a:schemeClr>
                </a:solidFill>
              </a:rPr>
              <a:t>3 </a:t>
            </a:r>
            <a:r>
              <a:rPr lang="en-GB" sz="1050" dirty="0">
                <a:solidFill>
                  <a:schemeClr val="bg1">
                    <a:lumMod val="65000"/>
                  </a:schemeClr>
                </a:solidFill>
              </a:rPr>
              <a:t>failed</a:t>
            </a:r>
            <a:r>
              <a:rPr lang="en-DE" sz="1050" dirty="0">
                <a:solidFill>
                  <a:schemeClr val="bg1">
                    <a:lumMod val="65000"/>
                  </a:schemeClr>
                </a:solidFill>
              </a:rPr>
              <a:t> seeds</a:t>
            </a:r>
          </a:p>
        </p:txBody>
      </p:sp>
    </p:spTree>
    <p:extLst>
      <p:ext uri="{BB962C8B-B14F-4D97-AF65-F5344CB8AC3E}">
        <p14:creationId xmlns:p14="http://schemas.microsoft.com/office/powerpoint/2010/main" val="3531200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0FF1B-A2FB-49D7-62D5-99E2EDB7DFD1}"/>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C5571A3-A58E-469A-20DE-A550A7AC7BE8}"/>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11</a:t>
            </a:fld>
            <a:endParaRPr lang="de-AT" dirty="0"/>
          </a:p>
        </p:txBody>
      </p:sp>
      <p:sp>
        <p:nvSpPr>
          <p:cNvPr id="26" name="Foliennummernplatzhalter 2">
            <a:extLst>
              <a:ext uri="{FF2B5EF4-FFF2-40B4-BE49-F238E27FC236}">
                <a16:creationId xmlns:a16="http://schemas.microsoft.com/office/drawing/2014/main" id="{AF75ADA6-42FE-11EC-C0BD-8A6C6AE7837C}"/>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11</a:t>
            </a:fld>
            <a:endParaRPr lang="de-AT" dirty="0"/>
          </a:p>
        </p:txBody>
      </p:sp>
      <p:sp>
        <p:nvSpPr>
          <p:cNvPr id="7" name="TextBox 6">
            <a:extLst>
              <a:ext uri="{FF2B5EF4-FFF2-40B4-BE49-F238E27FC236}">
                <a16:creationId xmlns:a16="http://schemas.microsoft.com/office/drawing/2014/main" id="{084C80BF-6E99-E085-B448-326D20CE3944}"/>
              </a:ext>
            </a:extLst>
          </p:cNvPr>
          <p:cNvSpPr txBox="1"/>
          <p:nvPr/>
        </p:nvSpPr>
        <p:spPr>
          <a:xfrm>
            <a:off x="-108520" y="633930"/>
            <a:ext cx="7415483" cy="615553"/>
          </a:xfrm>
          <a:prstGeom prst="rect">
            <a:avLst/>
          </a:prstGeom>
          <a:noFill/>
        </p:spPr>
        <p:txBody>
          <a:bodyPr wrap="square" rtlCol="0">
            <a:spAutoFit/>
          </a:bodyPr>
          <a:lstStyle/>
          <a:p>
            <a:endParaRPr lang="en-US" sz="18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C62DA32-0807-E444-61E9-1FFD1889ECEC}"/>
                  </a:ext>
                </a:extLst>
              </p:cNvPr>
              <p:cNvSpPr txBox="1"/>
              <p:nvPr/>
            </p:nvSpPr>
            <p:spPr>
              <a:xfrm>
                <a:off x="107504" y="418486"/>
                <a:ext cx="7848872" cy="1433534"/>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Adding measurement noise </a:t>
                </a:r>
              </a:p>
              <a:p>
                <a:pPr>
                  <a:lnSpc>
                    <a:spcPct val="150000"/>
                  </a:lnSpc>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     Normal trim quads at all </a:t>
                </a:r>
                <a:r>
                  <a:rPr lang="en-US" sz="1400" dirty="0" err="1">
                    <a:solidFill>
                      <a:schemeClr val="tx1">
                        <a:lumMod val="75000"/>
                        <a:lumOff val="25000"/>
                      </a:schemeClr>
                    </a:solidFill>
                    <a:latin typeface="Times New Roman" panose="02020603050405020304" pitchFamily="18" charset="0"/>
                    <a:cs typeface="Times New Roman" panose="02020603050405020304" pitchFamily="18" charset="0"/>
                  </a:rPr>
                  <a:t>sextupoles</a:t>
                </a: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 are used for beta beating correction.</a:t>
                </a:r>
              </a:p>
              <a:p>
                <a:pPr marL="285750" indent="-285750">
                  <a:buFontTx/>
                  <a:buChar char="-"/>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Measurement noise are added to phase advance and coupling RDTs.</a:t>
                </a:r>
              </a:p>
              <a:p>
                <a:pPr marL="285750" indent="-285750">
                  <a:buFontTx/>
                  <a:buChar char="-"/>
                </a:pPr>
                <a:r>
                  <a:rPr lang="en-US" sz="1400" dirty="0">
                    <a:solidFill>
                      <a:schemeClr val="tx1">
                        <a:lumMod val="75000"/>
                        <a:lumOff val="25000"/>
                      </a:schemeClr>
                    </a:solidFill>
                    <a:latin typeface="Times New Roman" panose="02020603050405020304" pitchFamily="18" charset="0"/>
                    <a:cs typeface="Times New Roman" panose="02020603050405020304" pitchFamily="18" charset="0"/>
                  </a:rPr>
                  <a:t>Noise are applied randomly at each iteration.</a:t>
                </a:r>
              </a:p>
              <a:p>
                <a:pPr>
                  <a:buNone/>
                </a:pPr>
                <a:r>
                  <a:rPr lang="en-GB" sz="1400" dirty="0">
                    <a:solidFill>
                      <a:schemeClr val="tx1">
                        <a:lumMod val="75000"/>
                        <a:lumOff val="25000"/>
                      </a:schemeClr>
                    </a:solidFill>
                    <a:effectLst/>
                    <a:latin typeface="Times New Roman" panose="02020603050405020304" pitchFamily="18" charset="0"/>
                  </a:rPr>
                  <a:t>-     The standard deviation </a:t>
                </a:r>
                <a:r>
                  <a:rPr lang="el-GR" sz="1400" dirty="0">
                    <a:solidFill>
                      <a:schemeClr val="tx1">
                        <a:lumMod val="75000"/>
                        <a:lumOff val="25000"/>
                      </a:schemeClr>
                    </a:solidFill>
                    <a:effectLst/>
                    <a:latin typeface="Times New Roman" panose="02020603050405020304" pitchFamily="18" charset="0"/>
                  </a:rPr>
                  <a:t>σ </a:t>
                </a:r>
                <a:r>
                  <a:rPr lang="en-GB" sz="1400" dirty="0">
                    <a:solidFill>
                      <a:schemeClr val="tx1">
                        <a:lumMod val="75000"/>
                        <a:lumOff val="25000"/>
                      </a:schemeClr>
                    </a:solidFill>
                    <a:effectLst/>
                    <a:latin typeface="Times New Roman" panose="02020603050405020304" pitchFamily="18" charset="0"/>
                  </a:rPr>
                  <a:t>of the noise is scanned in the range </a:t>
                </a:r>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b="0" i="1" smtClean="0">
                            <a:solidFill>
                              <a:schemeClr val="tx1">
                                <a:lumMod val="75000"/>
                                <a:lumOff val="25000"/>
                              </a:schemeClr>
                            </a:solidFill>
                            <a:latin typeface="Cambria Math" panose="02040503050406030204" pitchFamily="18" charset="0"/>
                          </a:rPr>
                        </m:ctrlPr>
                      </m:sSupPr>
                      <m:e>
                        <m:r>
                          <a:rPr lang="en-US" sz="1400" b="0" i="1" smtClean="0">
                            <a:solidFill>
                              <a:schemeClr val="tx1">
                                <a:lumMod val="75000"/>
                                <a:lumOff val="25000"/>
                              </a:schemeClr>
                            </a:solidFill>
                            <a:latin typeface="Cambria Math" panose="02040503050406030204" pitchFamily="18" charset="0"/>
                          </a:rPr>
                          <m:t>10</m:t>
                        </m:r>
                      </m:e>
                      <m:sup>
                        <m:r>
                          <a:rPr lang="en-US" sz="1400" b="0" i="1" smtClean="0">
                            <a:solidFill>
                              <a:schemeClr val="tx1">
                                <a:lumMod val="75000"/>
                                <a:lumOff val="25000"/>
                              </a:schemeClr>
                            </a:solidFill>
                            <a:latin typeface="Cambria Math" panose="02040503050406030204" pitchFamily="18" charset="0"/>
                          </a:rPr>
                          <m:t>−5</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latin typeface="Times New Roman" panose="02020603050405020304" pitchFamily="18" charset="0"/>
                    <a:cs typeface="Times New Roman" panose="02020603050405020304" pitchFamily="18" charset="0"/>
                  </a:rPr>
                  <a:t>1</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3</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GB" sz="14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latin typeface="Times New Roman" panose="02020603050405020304" pitchFamily="18" charset="0"/>
                    <a:cs typeface="Times New Roman" panose="02020603050405020304" pitchFamily="18" charset="0"/>
                  </a:rPr>
                  <a:t>2</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3</m:t>
                        </m:r>
                      </m:sup>
                    </m:sSup>
                  </m:oMath>
                </a14:m>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400" i="1">
                            <a:solidFill>
                              <a:schemeClr val="tx1">
                                <a:lumMod val="75000"/>
                                <a:lumOff val="25000"/>
                              </a:schemeClr>
                            </a:solidFill>
                            <a:latin typeface="Cambria Math" panose="02040503050406030204" pitchFamily="18" charset="0"/>
                          </a:rPr>
                        </m:ctrlPr>
                      </m:sSupPr>
                      <m:e>
                        <m:r>
                          <a:rPr lang="en-US" sz="1400" i="1">
                            <a:solidFill>
                              <a:schemeClr val="tx1">
                                <a:lumMod val="75000"/>
                                <a:lumOff val="25000"/>
                              </a:schemeClr>
                            </a:solidFill>
                            <a:latin typeface="Cambria Math" panose="02040503050406030204" pitchFamily="18" charset="0"/>
                          </a:rPr>
                          <m:t>10</m:t>
                        </m:r>
                      </m:e>
                      <m:sup>
                        <m:r>
                          <a:rPr lang="en-US" sz="1400" i="1">
                            <a:solidFill>
                              <a:schemeClr val="tx1">
                                <a:lumMod val="75000"/>
                                <a:lumOff val="25000"/>
                              </a:schemeClr>
                            </a:solidFill>
                            <a:latin typeface="Cambria Math" panose="02040503050406030204" pitchFamily="18" charset="0"/>
                          </a:rPr>
                          <m:t>−</m:t>
                        </m:r>
                        <m:r>
                          <a:rPr lang="en-US" sz="1400" b="0" i="1" smtClean="0">
                            <a:solidFill>
                              <a:schemeClr val="tx1">
                                <a:lumMod val="75000"/>
                                <a:lumOff val="25000"/>
                              </a:schemeClr>
                            </a:solidFill>
                            <a:latin typeface="Cambria Math" panose="02040503050406030204" pitchFamily="18" charset="0"/>
                          </a:rPr>
                          <m:t>2</m:t>
                        </m:r>
                      </m:sup>
                    </m:sSup>
                  </m:oMath>
                </a14:m>
                <a:r>
                  <a:rPr lang="en-GB" sz="1400" b="1"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GB" sz="1400" dirty="0">
                    <a:solidFill>
                      <a:schemeClr val="tx1">
                        <a:lumMod val="75000"/>
                        <a:lumOff val="25000"/>
                      </a:schemeClr>
                    </a:solidFill>
                    <a:effectLst/>
                    <a:latin typeface="Times New Roman" panose="02020603050405020304" pitchFamily="18" charset="0"/>
                    <a:cs typeface="Times New Roman" panose="02020603050405020304" pitchFamily="18" charset="0"/>
                  </a:rPr>
                  <a:t>.</a:t>
                </a:r>
              </a:p>
            </p:txBody>
          </p:sp>
        </mc:Choice>
        <mc:Fallback xmlns="">
          <p:sp>
            <p:nvSpPr>
              <p:cNvPr id="2" name="TextBox 1">
                <a:extLst>
                  <a:ext uri="{FF2B5EF4-FFF2-40B4-BE49-F238E27FC236}">
                    <a16:creationId xmlns:a16="http://schemas.microsoft.com/office/drawing/2014/main" id="{BC62DA32-0807-E444-61E9-1FFD1889ECEC}"/>
                  </a:ext>
                </a:extLst>
              </p:cNvPr>
              <p:cNvSpPr txBox="1">
                <a:spLocks noRot="1" noChangeAspect="1" noMove="1" noResize="1" noEditPoints="1" noAdjustHandles="1" noChangeArrowheads="1" noChangeShapeType="1" noTextEdit="1"/>
              </p:cNvSpPr>
              <p:nvPr/>
            </p:nvSpPr>
            <p:spPr>
              <a:xfrm>
                <a:off x="107504" y="418486"/>
                <a:ext cx="7848872" cy="1433534"/>
              </a:xfrm>
              <a:prstGeom prst="rect">
                <a:avLst/>
              </a:prstGeom>
              <a:blipFill>
                <a:blip r:embed="rId3"/>
                <a:stretch>
                  <a:fillRect l="-1292" t="-3540" b="-3540"/>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graphicFrame>
            <p:nvGraphicFramePr>
              <p:cNvPr id="8" name="Table 7">
                <a:extLst>
                  <a:ext uri="{FF2B5EF4-FFF2-40B4-BE49-F238E27FC236}">
                    <a16:creationId xmlns:a16="http://schemas.microsoft.com/office/drawing/2014/main" id="{96C74B4C-683F-C469-716C-E959631F2BA0}"/>
                  </a:ext>
                </a:extLst>
              </p:cNvPr>
              <p:cNvGraphicFramePr>
                <a:graphicFrameLocks noGrp="1"/>
              </p:cNvGraphicFramePr>
              <p:nvPr>
                <p:extLst>
                  <p:ext uri="{D42A27DB-BD31-4B8C-83A1-F6EECF244321}">
                    <p14:modId xmlns:p14="http://schemas.microsoft.com/office/powerpoint/2010/main" val="1380746604"/>
                  </p:ext>
                </p:extLst>
              </p:nvPr>
            </p:nvGraphicFramePr>
            <p:xfrm>
              <a:off x="1691680" y="2270722"/>
              <a:ext cx="6096000" cy="2225040"/>
            </p:xfrm>
            <a:graphic>
              <a:graphicData uri="http://schemas.openxmlformats.org/drawingml/2006/table">
                <a:tbl>
                  <a:tblPr firstRow="1" bandRow="1">
                    <a:tableStyleId>{5940675A-B579-460E-94D1-54222C63F5DA}</a:tableStyleId>
                  </a:tblPr>
                  <a:tblGrid>
                    <a:gridCol w="1219200">
                      <a:extLst>
                        <a:ext uri="{9D8B030D-6E8A-4147-A177-3AD203B41FA5}">
                          <a16:colId xmlns:a16="http://schemas.microsoft.com/office/drawing/2014/main" val="4222021013"/>
                        </a:ext>
                      </a:extLst>
                    </a:gridCol>
                    <a:gridCol w="1219200">
                      <a:extLst>
                        <a:ext uri="{9D8B030D-6E8A-4147-A177-3AD203B41FA5}">
                          <a16:colId xmlns:a16="http://schemas.microsoft.com/office/drawing/2014/main" val="3295173620"/>
                        </a:ext>
                      </a:extLst>
                    </a:gridCol>
                    <a:gridCol w="1219200">
                      <a:extLst>
                        <a:ext uri="{9D8B030D-6E8A-4147-A177-3AD203B41FA5}">
                          <a16:colId xmlns:a16="http://schemas.microsoft.com/office/drawing/2014/main" val="3592794044"/>
                        </a:ext>
                      </a:extLst>
                    </a:gridCol>
                    <a:gridCol w="1219200">
                      <a:extLst>
                        <a:ext uri="{9D8B030D-6E8A-4147-A177-3AD203B41FA5}">
                          <a16:colId xmlns:a16="http://schemas.microsoft.com/office/drawing/2014/main" val="1466056691"/>
                        </a:ext>
                      </a:extLst>
                    </a:gridCol>
                    <a:gridCol w="1219200">
                      <a:extLst>
                        <a:ext uri="{9D8B030D-6E8A-4147-A177-3AD203B41FA5}">
                          <a16:colId xmlns:a16="http://schemas.microsoft.com/office/drawing/2014/main" val="46564909"/>
                        </a:ext>
                      </a:extLst>
                    </a:gridCol>
                  </a:tblGrid>
                  <a:tr h="370840">
                    <a:tc>
                      <a:txBody>
                        <a:bodyPr/>
                        <a:lstStyle/>
                        <a:p>
                          <a:pPr algn="ctr"/>
                          <a:r>
                            <a:rPr lang="en-DE" dirty="0">
                              <a:latin typeface="Times New Roman" panose="02020603050405020304" pitchFamily="18" charset="0"/>
                              <a:cs typeface="Times New Roman" panose="02020603050405020304" pitchFamily="18" charset="0"/>
                            </a:rPr>
                            <a:t>Parameter</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dirty="0">
                              <a:solidFill>
                                <a:schemeClr val="tx1">
                                  <a:lumMod val="90000"/>
                                  <a:lumOff val="10000"/>
                                </a:schemeClr>
                              </a:solidFill>
                              <a:latin typeface="Times New Roman" panose="02020603050405020304" pitchFamily="18" charset="0"/>
                            </a:rPr>
                            <a:t>σ </a:t>
                          </a:r>
                          <a:r>
                            <a:rPr lang="en-US" sz="1200" dirty="0">
                              <a:solidFill>
                                <a:schemeClr val="tx1">
                                  <a:lumMod val="90000"/>
                                  <a:lumOff val="10000"/>
                                </a:schemeClr>
                              </a:solidFill>
                              <a:latin typeface="Times New Roman" panose="02020603050405020304" pitchFamily="18" charset="0"/>
                            </a:rPr>
                            <a:t>=</a:t>
                          </a:r>
                          <a:r>
                            <a:rPr lang="en-GB" sz="1200" dirty="0">
                              <a:solidFill>
                                <a:schemeClr val="tx1">
                                  <a:lumMod val="90000"/>
                                  <a:lumOff val="10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200" b="0" i="1" smtClean="0">
                                      <a:solidFill>
                                        <a:schemeClr val="tx1">
                                          <a:lumMod val="90000"/>
                                          <a:lumOff val="10000"/>
                                        </a:schemeClr>
                                      </a:solidFill>
                                      <a:latin typeface="Cambria Math" panose="02040503050406030204" pitchFamily="18" charset="0"/>
                                    </a:rPr>
                                  </m:ctrlPr>
                                </m:sSupPr>
                                <m:e>
                                  <m:r>
                                    <a:rPr lang="en-US" sz="1200" b="0" i="1" smtClean="0">
                                      <a:solidFill>
                                        <a:schemeClr val="tx1">
                                          <a:lumMod val="90000"/>
                                          <a:lumOff val="10000"/>
                                        </a:schemeClr>
                                      </a:solidFill>
                                      <a:latin typeface="Cambria Math" panose="02040503050406030204" pitchFamily="18" charset="0"/>
                                    </a:rPr>
                                    <m:t>10</m:t>
                                  </m:r>
                                </m:e>
                                <m:sup>
                                  <m:r>
                                    <a:rPr lang="en-US" sz="1200" b="0" i="1" smtClean="0">
                                      <a:solidFill>
                                        <a:schemeClr val="tx1">
                                          <a:lumMod val="90000"/>
                                          <a:lumOff val="10000"/>
                                        </a:schemeClr>
                                      </a:solidFill>
                                      <a:latin typeface="Cambria Math" panose="02040503050406030204" pitchFamily="18" charset="0"/>
                                    </a:rPr>
                                    <m:t>−5</m:t>
                                  </m:r>
                                </m:sup>
                              </m:sSup>
                            </m:oMath>
                          </a14:m>
                          <a:endParaRPr lang="en-DE" sz="1200" dirty="0">
                            <a:solidFill>
                              <a:schemeClr val="tx1">
                                <a:lumMod val="90000"/>
                                <a:lumOff val="10000"/>
                              </a:schemeClr>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dirty="0">
                              <a:solidFill>
                                <a:schemeClr val="tx1">
                                  <a:lumMod val="90000"/>
                                  <a:lumOff val="10000"/>
                                </a:schemeClr>
                              </a:solidFill>
                              <a:latin typeface="Times New Roman" panose="02020603050405020304" pitchFamily="18" charset="0"/>
                            </a:rPr>
                            <a:t>σ </a:t>
                          </a:r>
                          <a:r>
                            <a:rPr lang="en-US" sz="1200" dirty="0">
                              <a:solidFill>
                                <a:schemeClr val="tx1">
                                  <a:lumMod val="90000"/>
                                  <a:lumOff val="10000"/>
                                </a:schemeClr>
                              </a:solidFill>
                              <a:latin typeface="Times New Roman" panose="02020603050405020304" pitchFamily="18" charset="0"/>
                            </a:rPr>
                            <a:t>=</a:t>
                          </a:r>
                          <a:r>
                            <a:rPr lang="en-GB" sz="1200" dirty="0">
                              <a:solidFill>
                                <a:schemeClr val="tx1">
                                  <a:lumMod val="90000"/>
                                  <a:lumOff val="10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200" b="0" i="1" smtClean="0">
                                      <a:solidFill>
                                        <a:schemeClr val="tx1">
                                          <a:lumMod val="90000"/>
                                          <a:lumOff val="10000"/>
                                        </a:schemeClr>
                                      </a:solidFill>
                                      <a:latin typeface="Cambria Math" panose="02040503050406030204" pitchFamily="18" charset="0"/>
                                    </a:rPr>
                                  </m:ctrlPr>
                                </m:sSupPr>
                                <m:e>
                                  <m:r>
                                    <a:rPr lang="en-US" sz="1200" b="0" i="1" smtClean="0">
                                      <a:solidFill>
                                        <a:schemeClr val="tx1">
                                          <a:lumMod val="90000"/>
                                          <a:lumOff val="10000"/>
                                        </a:schemeClr>
                                      </a:solidFill>
                                      <a:latin typeface="Cambria Math" panose="02040503050406030204" pitchFamily="18" charset="0"/>
                                    </a:rPr>
                                    <m:t>10</m:t>
                                  </m:r>
                                </m:e>
                                <m:sup>
                                  <m:r>
                                    <a:rPr lang="en-US" sz="1200" b="0" i="1" smtClean="0">
                                      <a:solidFill>
                                        <a:schemeClr val="tx1">
                                          <a:lumMod val="90000"/>
                                          <a:lumOff val="10000"/>
                                        </a:schemeClr>
                                      </a:solidFill>
                                      <a:latin typeface="Cambria Math" panose="02040503050406030204" pitchFamily="18" charset="0"/>
                                    </a:rPr>
                                    <m:t>−3</m:t>
                                  </m:r>
                                </m:sup>
                              </m:sSup>
                            </m:oMath>
                          </a14:m>
                          <a:endParaRPr lang="en-DE" sz="1200" dirty="0">
                            <a:solidFill>
                              <a:schemeClr val="tx1">
                                <a:lumMod val="90000"/>
                                <a:lumOff val="10000"/>
                              </a:schemeClr>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dirty="0">
                              <a:solidFill>
                                <a:schemeClr val="tx1">
                                  <a:lumMod val="90000"/>
                                  <a:lumOff val="10000"/>
                                </a:schemeClr>
                              </a:solidFill>
                              <a:latin typeface="Times New Roman" panose="02020603050405020304" pitchFamily="18" charset="0"/>
                            </a:rPr>
                            <a:t>σ </a:t>
                          </a:r>
                          <a:r>
                            <a:rPr lang="en-US" sz="1200" dirty="0">
                              <a:solidFill>
                                <a:schemeClr val="tx1">
                                  <a:lumMod val="90000"/>
                                  <a:lumOff val="10000"/>
                                </a:schemeClr>
                              </a:solidFill>
                              <a:latin typeface="Times New Roman" panose="02020603050405020304" pitchFamily="18" charset="0"/>
                            </a:rPr>
                            <a:t>=</a:t>
                          </a:r>
                          <a:r>
                            <a:rPr lang="en-GB" sz="1200" dirty="0">
                              <a:solidFill>
                                <a:schemeClr val="tx1">
                                  <a:lumMod val="90000"/>
                                  <a:lumOff val="10000"/>
                                </a:schemeClr>
                              </a:solidFill>
                              <a:effectLst/>
                              <a:latin typeface="Times New Roman" panose="02020603050405020304" pitchFamily="18" charset="0"/>
                              <a:cs typeface="Times New Roman" panose="02020603050405020304" pitchFamily="18" charset="0"/>
                            </a:rPr>
                            <a:t>2×</a:t>
                          </a:r>
                          <a14:m>
                            <m:oMath xmlns:m="http://schemas.openxmlformats.org/officeDocument/2006/math">
                              <m:sSup>
                                <m:sSupPr>
                                  <m:ctrlPr>
                                    <a:rPr lang="de-DE" sz="1200" b="0" i="1" smtClean="0">
                                      <a:solidFill>
                                        <a:schemeClr val="tx1">
                                          <a:lumMod val="90000"/>
                                          <a:lumOff val="10000"/>
                                        </a:schemeClr>
                                      </a:solidFill>
                                      <a:latin typeface="Cambria Math" panose="02040503050406030204" pitchFamily="18" charset="0"/>
                                    </a:rPr>
                                  </m:ctrlPr>
                                </m:sSupPr>
                                <m:e>
                                  <m:r>
                                    <a:rPr lang="en-US" sz="1200" b="0" i="1" smtClean="0">
                                      <a:solidFill>
                                        <a:schemeClr val="tx1">
                                          <a:lumMod val="90000"/>
                                          <a:lumOff val="10000"/>
                                        </a:schemeClr>
                                      </a:solidFill>
                                      <a:latin typeface="Cambria Math" panose="02040503050406030204" pitchFamily="18" charset="0"/>
                                    </a:rPr>
                                    <m:t>10</m:t>
                                  </m:r>
                                </m:e>
                                <m:sup>
                                  <m:r>
                                    <a:rPr lang="en-US" sz="1200" b="0" i="1" smtClean="0">
                                      <a:solidFill>
                                        <a:schemeClr val="tx1">
                                          <a:lumMod val="90000"/>
                                          <a:lumOff val="10000"/>
                                        </a:schemeClr>
                                      </a:solidFill>
                                      <a:latin typeface="Cambria Math" panose="02040503050406030204" pitchFamily="18" charset="0"/>
                                    </a:rPr>
                                    <m:t>−3</m:t>
                                  </m:r>
                                </m:sup>
                              </m:sSup>
                            </m:oMath>
                          </a14:m>
                          <a:endParaRPr lang="en-DE" sz="1200" dirty="0">
                            <a:solidFill>
                              <a:schemeClr val="tx1">
                                <a:lumMod val="90000"/>
                                <a:lumOff val="10000"/>
                              </a:schemeClr>
                            </a:solidFill>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dirty="0">
                              <a:solidFill>
                                <a:schemeClr val="tx1">
                                  <a:lumMod val="90000"/>
                                  <a:lumOff val="10000"/>
                                </a:schemeClr>
                              </a:solidFill>
                              <a:latin typeface="Times New Roman" panose="02020603050405020304" pitchFamily="18" charset="0"/>
                            </a:rPr>
                            <a:t>σ </a:t>
                          </a:r>
                          <a:r>
                            <a:rPr lang="en-US" sz="1200" dirty="0">
                              <a:solidFill>
                                <a:schemeClr val="tx1">
                                  <a:lumMod val="90000"/>
                                  <a:lumOff val="10000"/>
                                </a:schemeClr>
                              </a:solidFill>
                              <a:latin typeface="Times New Roman" panose="02020603050405020304" pitchFamily="18" charset="0"/>
                            </a:rPr>
                            <a:t>=</a:t>
                          </a:r>
                          <a:r>
                            <a:rPr lang="en-GB" sz="1200" dirty="0">
                              <a:solidFill>
                                <a:schemeClr val="tx1">
                                  <a:lumMod val="90000"/>
                                  <a:lumOff val="10000"/>
                                </a:schemeClr>
                              </a:solidFill>
                              <a:effectLst/>
                              <a:latin typeface="Times New Roman" panose="02020603050405020304" pitchFamily="18" charset="0"/>
                              <a:cs typeface="Times New Roman" panose="02020603050405020304" pitchFamily="18" charset="0"/>
                            </a:rPr>
                            <a:t>1×</a:t>
                          </a:r>
                          <a14:m>
                            <m:oMath xmlns:m="http://schemas.openxmlformats.org/officeDocument/2006/math">
                              <m:sSup>
                                <m:sSupPr>
                                  <m:ctrlPr>
                                    <a:rPr lang="de-DE" sz="1200" b="0" i="1" smtClean="0">
                                      <a:solidFill>
                                        <a:schemeClr val="tx1">
                                          <a:lumMod val="90000"/>
                                          <a:lumOff val="10000"/>
                                        </a:schemeClr>
                                      </a:solidFill>
                                      <a:latin typeface="Cambria Math" panose="02040503050406030204" pitchFamily="18" charset="0"/>
                                    </a:rPr>
                                  </m:ctrlPr>
                                </m:sSupPr>
                                <m:e>
                                  <m:r>
                                    <a:rPr lang="en-US" sz="1200" b="0" i="1" smtClean="0">
                                      <a:solidFill>
                                        <a:schemeClr val="tx1">
                                          <a:lumMod val="90000"/>
                                          <a:lumOff val="10000"/>
                                        </a:schemeClr>
                                      </a:solidFill>
                                      <a:latin typeface="Cambria Math" panose="02040503050406030204" pitchFamily="18" charset="0"/>
                                    </a:rPr>
                                    <m:t>10</m:t>
                                  </m:r>
                                </m:e>
                                <m:sup>
                                  <m:r>
                                    <a:rPr lang="en-US" sz="1200" b="0" i="1" smtClean="0">
                                      <a:solidFill>
                                        <a:schemeClr val="tx1">
                                          <a:lumMod val="90000"/>
                                          <a:lumOff val="10000"/>
                                        </a:schemeClr>
                                      </a:solidFill>
                                      <a:latin typeface="Cambria Math" panose="02040503050406030204" pitchFamily="18" charset="0"/>
                                    </a:rPr>
                                    <m:t>−2</m:t>
                                  </m:r>
                                </m:sup>
                              </m:sSup>
                            </m:oMath>
                          </a14:m>
                          <a:endParaRPr lang="en-DE" sz="1200" dirty="0">
                            <a:solidFill>
                              <a:schemeClr val="tx1">
                                <a:lumMod val="90000"/>
                                <a:lumOff val="10000"/>
                              </a:schemeClr>
                            </a:solidFill>
                          </a:endParaRPr>
                        </a:p>
                      </a:txBody>
                      <a:tcPr anchor="ctr"/>
                    </a:tc>
                    <a:extLst>
                      <a:ext uri="{0D108BD9-81ED-4DB2-BD59-A6C34878D82A}">
                        <a16:rowId xmlns:a16="http://schemas.microsoft.com/office/drawing/2014/main" val="3480365125"/>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0.33</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0.36</a:t>
                          </a:r>
                        </a:p>
                      </a:txBody>
                      <a:tcPr anchor="ctr"/>
                    </a:tc>
                    <a:tc>
                      <a:txBody>
                        <a:bodyPr/>
                        <a:lstStyle/>
                        <a:p>
                          <a:pPr algn="ctr"/>
                          <a:r>
                            <a:rPr lang="en-DE" dirty="0">
                              <a:latin typeface="Times New Roman" panose="02020603050405020304" pitchFamily="18" charset="0"/>
                              <a:cs typeface="Times New Roman" panose="02020603050405020304" pitchFamily="18" charset="0"/>
                            </a:rPr>
                            <a:t>0.27</a:t>
                          </a:r>
                        </a:p>
                      </a:txBody>
                      <a:tcPr anchor="ctr"/>
                    </a:tc>
                    <a:tc>
                      <a:txBody>
                        <a:bodyPr/>
                        <a:lstStyle/>
                        <a:p>
                          <a:pPr algn="ctr"/>
                          <a:r>
                            <a:rPr lang="en-DE" dirty="0">
                              <a:latin typeface="Times New Roman" panose="02020603050405020304" pitchFamily="18" charset="0"/>
                              <a:cs typeface="Times New Roman" panose="02020603050405020304" pitchFamily="18" charset="0"/>
                            </a:rPr>
                            <a:t>0.28</a:t>
                          </a:r>
                        </a:p>
                      </a:txBody>
                      <a:tcPr anchor="ctr"/>
                    </a:tc>
                    <a:extLst>
                      <a:ext uri="{0D108BD9-81ED-4DB2-BD59-A6C34878D82A}">
                        <a16:rowId xmlns:a16="http://schemas.microsoft.com/office/drawing/2014/main" val="689195691"/>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3.12</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3.19</a:t>
                          </a:r>
                        </a:p>
                      </a:txBody>
                      <a:tcPr anchor="ctr"/>
                    </a:tc>
                    <a:tc>
                      <a:txBody>
                        <a:bodyPr/>
                        <a:lstStyle/>
                        <a:p>
                          <a:pPr algn="ctr"/>
                          <a:r>
                            <a:rPr lang="en-DE" dirty="0">
                              <a:latin typeface="Times New Roman" panose="02020603050405020304" pitchFamily="18" charset="0"/>
                              <a:cs typeface="Times New Roman" panose="02020603050405020304" pitchFamily="18" charset="0"/>
                            </a:rPr>
                            <a:t>2.46</a:t>
                          </a:r>
                        </a:p>
                      </a:txBody>
                      <a:tcPr anchor="ctr"/>
                    </a:tc>
                    <a:tc>
                      <a:txBody>
                        <a:bodyPr/>
                        <a:lstStyle/>
                        <a:p>
                          <a:pPr algn="ctr"/>
                          <a:r>
                            <a:rPr lang="en-DE" dirty="0">
                              <a:latin typeface="Times New Roman" panose="02020603050405020304" pitchFamily="18" charset="0"/>
                              <a:cs typeface="Times New Roman" panose="02020603050405020304" pitchFamily="18" charset="0"/>
                            </a:rPr>
                            <a:t>6.66</a:t>
                          </a:r>
                        </a:p>
                      </a:txBody>
                      <a:tcPr anchor="ctr"/>
                    </a:tc>
                    <a:extLst>
                      <a:ext uri="{0D108BD9-81ED-4DB2-BD59-A6C34878D82A}">
                        <a16:rowId xmlns:a16="http://schemas.microsoft.com/office/drawing/2014/main" val="3016947038"/>
                      </a:ext>
                    </a:extLst>
                  </a:tr>
                  <a:tr h="370840">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0.24</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0.22</a:t>
                          </a:r>
                        </a:p>
                      </a:txBody>
                      <a:tcPr anchor="ctr"/>
                    </a:tc>
                    <a:tc>
                      <a:txBody>
                        <a:bodyPr/>
                        <a:lstStyle/>
                        <a:p>
                          <a:pPr algn="ctr"/>
                          <a:r>
                            <a:rPr lang="en-DE" dirty="0">
                              <a:latin typeface="Times New Roman" panose="02020603050405020304" pitchFamily="18" charset="0"/>
                              <a:cs typeface="Times New Roman" panose="02020603050405020304" pitchFamily="18" charset="0"/>
                            </a:rPr>
                            <a:t>0.24</a:t>
                          </a:r>
                        </a:p>
                      </a:txBody>
                      <a:tcPr anchor="ctr"/>
                    </a:tc>
                    <a:tc>
                      <a:txBody>
                        <a:bodyPr/>
                        <a:lstStyle/>
                        <a:p>
                          <a:pPr algn="ctr"/>
                          <a:r>
                            <a:rPr lang="en-DE" dirty="0">
                              <a:latin typeface="Times New Roman" panose="02020603050405020304" pitchFamily="18" charset="0"/>
                              <a:cs typeface="Times New Roman" panose="02020603050405020304" pitchFamily="18" charset="0"/>
                            </a:rPr>
                            <a:t>0.74</a:t>
                          </a:r>
                        </a:p>
                      </a:txBody>
                      <a:tcPr anchor="ctr"/>
                    </a:tc>
                    <a:extLst>
                      <a:ext uri="{0D108BD9-81ED-4DB2-BD59-A6C34878D82A}">
                        <a16:rowId xmlns:a16="http://schemas.microsoft.com/office/drawing/2014/main" val="3421857965"/>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0.29</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0.45</a:t>
                          </a:r>
                        </a:p>
                      </a:txBody>
                      <a:tcPr anchor="ctr"/>
                    </a:tc>
                    <a:tc>
                      <a:txBody>
                        <a:bodyPr/>
                        <a:lstStyle/>
                        <a:p>
                          <a:pPr algn="ctr"/>
                          <a:r>
                            <a:rPr lang="en-DE" dirty="0">
                              <a:latin typeface="Times New Roman" panose="02020603050405020304" pitchFamily="18" charset="0"/>
                              <a:cs typeface="Times New Roman" panose="02020603050405020304" pitchFamily="18" charset="0"/>
                            </a:rPr>
                            <a:t>0.78</a:t>
                          </a:r>
                        </a:p>
                      </a:txBody>
                      <a:tcPr anchor="ctr"/>
                    </a:tc>
                    <a:tc>
                      <a:txBody>
                        <a:bodyPr/>
                        <a:lstStyle/>
                        <a:p>
                          <a:pPr algn="ctr"/>
                          <a:r>
                            <a:rPr lang="en-DE" dirty="0">
                              <a:latin typeface="Times New Roman" panose="02020603050405020304" pitchFamily="18" charset="0"/>
                              <a:cs typeface="Times New Roman" panose="02020603050405020304" pitchFamily="18" charset="0"/>
                            </a:rPr>
                            <a:t>3.69</a:t>
                          </a:r>
                        </a:p>
                      </a:txBody>
                      <a:tcPr anchor="ctr"/>
                    </a:tc>
                    <a:extLst>
                      <a:ext uri="{0D108BD9-81ED-4DB2-BD59-A6C34878D82A}">
                        <a16:rowId xmlns:a16="http://schemas.microsoft.com/office/drawing/2014/main" val="900584430"/>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0.75</a:t>
                          </a:r>
                        </a:p>
                      </a:txBody>
                      <a:tcPr marL="91412" marR="91412" marT="45706" marB="45706" anchor="ctr"/>
                    </a:tc>
                    <a:tc>
                      <a:txBody>
                        <a:bodyPr/>
                        <a:lstStyle/>
                        <a:p>
                          <a:pPr algn="ctr"/>
                          <a:r>
                            <a:rPr lang="en-DE">
                              <a:latin typeface="Times New Roman" panose="02020603050405020304" pitchFamily="18" charset="0"/>
                              <a:cs typeface="Times New Roman" panose="02020603050405020304" pitchFamily="18" charset="0"/>
                            </a:rPr>
                            <a:t>0.47</a:t>
                          </a:r>
                          <a:endParaRPr lang="en-DE" dirty="0">
                            <a:latin typeface="Times New Roman" panose="02020603050405020304" pitchFamily="18" charset="0"/>
                            <a:cs typeface="Times New Roman" panose="02020603050405020304" pitchFamily="18" charset="0"/>
                          </a:endParaRPr>
                        </a:p>
                      </a:txBody>
                      <a:tcPr anchor="ctr"/>
                    </a:tc>
                    <a:tc>
                      <a:txBody>
                        <a:bodyPr/>
                        <a:lstStyle/>
                        <a:p>
                          <a:pPr algn="ctr"/>
                          <a:r>
                            <a:rPr lang="en-DE" dirty="0">
                              <a:solidFill>
                                <a:srgbClr val="C00000"/>
                              </a:solidFill>
                              <a:latin typeface="Times New Roman" panose="02020603050405020304" pitchFamily="18" charset="0"/>
                              <a:cs typeface="Times New Roman" panose="02020603050405020304" pitchFamily="18" charset="0"/>
                            </a:rPr>
                            <a:t>1.09</a:t>
                          </a:r>
                        </a:p>
                      </a:txBody>
                      <a:tcPr anchor="ctr"/>
                    </a:tc>
                    <a:tc>
                      <a:txBody>
                        <a:bodyPr/>
                        <a:lstStyle/>
                        <a:p>
                          <a:pPr algn="ctr"/>
                          <a:r>
                            <a:rPr lang="en-DE" dirty="0">
                              <a:solidFill>
                                <a:srgbClr val="C00000"/>
                              </a:solidFill>
                              <a:latin typeface="Times New Roman" panose="02020603050405020304" pitchFamily="18" charset="0"/>
                              <a:cs typeface="Times New Roman" panose="02020603050405020304" pitchFamily="18" charset="0"/>
                            </a:rPr>
                            <a:t>13.22</a:t>
                          </a:r>
                        </a:p>
                      </a:txBody>
                      <a:tcPr anchor="ctr"/>
                    </a:tc>
                    <a:extLst>
                      <a:ext uri="{0D108BD9-81ED-4DB2-BD59-A6C34878D82A}">
                        <a16:rowId xmlns:a16="http://schemas.microsoft.com/office/drawing/2014/main" val="1419931995"/>
                      </a:ext>
                    </a:extLst>
                  </a:tr>
                </a:tbl>
              </a:graphicData>
            </a:graphic>
          </p:graphicFrame>
        </mc:Choice>
        <mc:Fallback xmlns="">
          <p:graphicFrame>
            <p:nvGraphicFramePr>
              <p:cNvPr id="8" name="Table 7">
                <a:extLst>
                  <a:ext uri="{FF2B5EF4-FFF2-40B4-BE49-F238E27FC236}">
                    <a16:creationId xmlns:a16="http://schemas.microsoft.com/office/drawing/2014/main" id="{96C74B4C-683F-C469-716C-E959631F2BA0}"/>
                  </a:ext>
                </a:extLst>
              </p:cNvPr>
              <p:cNvGraphicFramePr>
                <a:graphicFrameLocks noGrp="1"/>
              </p:cNvGraphicFramePr>
              <p:nvPr>
                <p:extLst>
                  <p:ext uri="{D42A27DB-BD31-4B8C-83A1-F6EECF244321}">
                    <p14:modId xmlns:p14="http://schemas.microsoft.com/office/powerpoint/2010/main" val="1380746604"/>
                  </p:ext>
                </p:extLst>
              </p:nvPr>
            </p:nvGraphicFramePr>
            <p:xfrm>
              <a:off x="1691680" y="2270722"/>
              <a:ext cx="6096000" cy="2225040"/>
            </p:xfrm>
            <a:graphic>
              <a:graphicData uri="http://schemas.openxmlformats.org/drawingml/2006/table">
                <a:tbl>
                  <a:tblPr firstRow="1" bandRow="1">
                    <a:tableStyleId>{5940675A-B579-460E-94D1-54222C63F5DA}</a:tableStyleId>
                  </a:tblPr>
                  <a:tblGrid>
                    <a:gridCol w="1219200">
                      <a:extLst>
                        <a:ext uri="{9D8B030D-6E8A-4147-A177-3AD203B41FA5}">
                          <a16:colId xmlns:a16="http://schemas.microsoft.com/office/drawing/2014/main" val="4222021013"/>
                        </a:ext>
                      </a:extLst>
                    </a:gridCol>
                    <a:gridCol w="1219200">
                      <a:extLst>
                        <a:ext uri="{9D8B030D-6E8A-4147-A177-3AD203B41FA5}">
                          <a16:colId xmlns:a16="http://schemas.microsoft.com/office/drawing/2014/main" val="3295173620"/>
                        </a:ext>
                      </a:extLst>
                    </a:gridCol>
                    <a:gridCol w="1219200">
                      <a:extLst>
                        <a:ext uri="{9D8B030D-6E8A-4147-A177-3AD203B41FA5}">
                          <a16:colId xmlns:a16="http://schemas.microsoft.com/office/drawing/2014/main" val="3592794044"/>
                        </a:ext>
                      </a:extLst>
                    </a:gridCol>
                    <a:gridCol w="1219200">
                      <a:extLst>
                        <a:ext uri="{9D8B030D-6E8A-4147-A177-3AD203B41FA5}">
                          <a16:colId xmlns:a16="http://schemas.microsoft.com/office/drawing/2014/main" val="1466056691"/>
                        </a:ext>
                      </a:extLst>
                    </a:gridCol>
                    <a:gridCol w="1219200">
                      <a:extLst>
                        <a:ext uri="{9D8B030D-6E8A-4147-A177-3AD203B41FA5}">
                          <a16:colId xmlns:a16="http://schemas.microsoft.com/office/drawing/2014/main" val="46564909"/>
                        </a:ext>
                      </a:extLst>
                    </a:gridCol>
                  </a:tblGrid>
                  <a:tr h="370840">
                    <a:tc>
                      <a:txBody>
                        <a:bodyPr/>
                        <a:lstStyle/>
                        <a:p>
                          <a:pPr algn="ctr"/>
                          <a:r>
                            <a:rPr lang="en-DE" dirty="0">
                              <a:latin typeface="Times New Roman" panose="02020603050405020304" pitchFamily="18" charset="0"/>
                              <a:cs typeface="Times New Roman" panose="02020603050405020304" pitchFamily="18" charset="0"/>
                            </a:rPr>
                            <a:t>Parameter</a:t>
                          </a:r>
                        </a:p>
                      </a:txBody>
                      <a:tcPr anchor="ctr"/>
                    </a:tc>
                    <a:tc>
                      <a:txBody>
                        <a:bodyPr/>
                        <a:lstStyle/>
                        <a:p>
                          <a:endParaRPr lang="en-DE"/>
                        </a:p>
                      </a:txBody>
                      <a:tcPr anchor="ctr">
                        <a:blipFill>
                          <a:blip r:embed="rId4"/>
                          <a:stretch>
                            <a:fillRect l="-101042" r="-302083" b="-517241"/>
                          </a:stretch>
                        </a:blipFill>
                      </a:tcPr>
                    </a:tc>
                    <a:tc>
                      <a:txBody>
                        <a:bodyPr/>
                        <a:lstStyle/>
                        <a:p>
                          <a:endParaRPr lang="en-DE"/>
                        </a:p>
                      </a:txBody>
                      <a:tcPr anchor="ctr">
                        <a:blipFill>
                          <a:blip r:embed="rId4"/>
                          <a:stretch>
                            <a:fillRect l="-198969" r="-198969" b="-517241"/>
                          </a:stretch>
                        </a:blipFill>
                      </a:tcPr>
                    </a:tc>
                    <a:tc>
                      <a:txBody>
                        <a:bodyPr/>
                        <a:lstStyle/>
                        <a:p>
                          <a:endParaRPr lang="en-DE"/>
                        </a:p>
                      </a:txBody>
                      <a:tcPr anchor="ctr">
                        <a:blipFill>
                          <a:blip r:embed="rId4"/>
                          <a:stretch>
                            <a:fillRect l="-302083" r="-101042" b="-517241"/>
                          </a:stretch>
                        </a:blipFill>
                      </a:tcPr>
                    </a:tc>
                    <a:tc>
                      <a:txBody>
                        <a:bodyPr/>
                        <a:lstStyle/>
                        <a:p>
                          <a:endParaRPr lang="en-DE"/>
                        </a:p>
                      </a:txBody>
                      <a:tcPr anchor="ctr">
                        <a:blipFill>
                          <a:blip r:embed="rId4"/>
                          <a:stretch>
                            <a:fillRect l="-402083" r="-1042" b="-517241"/>
                          </a:stretch>
                        </a:blipFill>
                      </a:tcPr>
                    </a:tc>
                    <a:extLst>
                      <a:ext uri="{0D108BD9-81ED-4DB2-BD59-A6C34878D82A}">
                        <a16:rowId xmlns:a16="http://schemas.microsoft.com/office/drawing/2014/main" val="3480365125"/>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0.33</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0.36</a:t>
                          </a:r>
                        </a:p>
                      </a:txBody>
                      <a:tcPr anchor="ctr"/>
                    </a:tc>
                    <a:tc>
                      <a:txBody>
                        <a:bodyPr/>
                        <a:lstStyle/>
                        <a:p>
                          <a:pPr algn="ctr"/>
                          <a:r>
                            <a:rPr lang="en-DE" dirty="0">
                              <a:latin typeface="Times New Roman" panose="02020603050405020304" pitchFamily="18" charset="0"/>
                              <a:cs typeface="Times New Roman" panose="02020603050405020304" pitchFamily="18" charset="0"/>
                            </a:rPr>
                            <a:t>0.27</a:t>
                          </a:r>
                        </a:p>
                      </a:txBody>
                      <a:tcPr anchor="ctr"/>
                    </a:tc>
                    <a:tc>
                      <a:txBody>
                        <a:bodyPr/>
                        <a:lstStyle/>
                        <a:p>
                          <a:pPr algn="ctr"/>
                          <a:r>
                            <a:rPr lang="en-DE" dirty="0">
                              <a:latin typeface="Times New Roman" panose="02020603050405020304" pitchFamily="18" charset="0"/>
                              <a:cs typeface="Times New Roman" panose="02020603050405020304" pitchFamily="18" charset="0"/>
                            </a:rPr>
                            <a:t>0.28</a:t>
                          </a:r>
                        </a:p>
                      </a:txBody>
                      <a:tcPr anchor="ctr"/>
                    </a:tc>
                    <a:extLst>
                      <a:ext uri="{0D108BD9-81ED-4DB2-BD59-A6C34878D82A}">
                        <a16:rowId xmlns:a16="http://schemas.microsoft.com/office/drawing/2014/main" val="689195691"/>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3.12</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3.19</a:t>
                          </a:r>
                        </a:p>
                      </a:txBody>
                      <a:tcPr anchor="ctr"/>
                    </a:tc>
                    <a:tc>
                      <a:txBody>
                        <a:bodyPr/>
                        <a:lstStyle/>
                        <a:p>
                          <a:pPr algn="ctr"/>
                          <a:r>
                            <a:rPr lang="en-DE" dirty="0">
                              <a:latin typeface="Times New Roman" panose="02020603050405020304" pitchFamily="18" charset="0"/>
                              <a:cs typeface="Times New Roman" panose="02020603050405020304" pitchFamily="18" charset="0"/>
                            </a:rPr>
                            <a:t>2.46</a:t>
                          </a:r>
                        </a:p>
                      </a:txBody>
                      <a:tcPr anchor="ctr"/>
                    </a:tc>
                    <a:tc>
                      <a:txBody>
                        <a:bodyPr/>
                        <a:lstStyle/>
                        <a:p>
                          <a:pPr algn="ctr"/>
                          <a:r>
                            <a:rPr lang="en-DE" dirty="0">
                              <a:latin typeface="Times New Roman" panose="02020603050405020304" pitchFamily="18" charset="0"/>
                              <a:cs typeface="Times New Roman" panose="02020603050405020304" pitchFamily="18" charset="0"/>
                            </a:rPr>
                            <a:t>6.66</a:t>
                          </a:r>
                        </a:p>
                      </a:txBody>
                      <a:tcPr anchor="ctr"/>
                    </a:tc>
                    <a:extLst>
                      <a:ext uri="{0D108BD9-81ED-4DB2-BD59-A6C34878D82A}">
                        <a16:rowId xmlns:a16="http://schemas.microsoft.com/office/drawing/2014/main" val="3016947038"/>
                      </a:ext>
                    </a:extLst>
                  </a:tr>
                  <a:tr h="370840">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0.24</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0.22</a:t>
                          </a:r>
                        </a:p>
                      </a:txBody>
                      <a:tcPr anchor="ctr"/>
                    </a:tc>
                    <a:tc>
                      <a:txBody>
                        <a:bodyPr/>
                        <a:lstStyle/>
                        <a:p>
                          <a:pPr algn="ctr"/>
                          <a:r>
                            <a:rPr lang="en-DE" dirty="0">
                              <a:latin typeface="Times New Roman" panose="02020603050405020304" pitchFamily="18" charset="0"/>
                              <a:cs typeface="Times New Roman" panose="02020603050405020304" pitchFamily="18" charset="0"/>
                            </a:rPr>
                            <a:t>0.24</a:t>
                          </a:r>
                        </a:p>
                      </a:txBody>
                      <a:tcPr anchor="ctr"/>
                    </a:tc>
                    <a:tc>
                      <a:txBody>
                        <a:bodyPr/>
                        <a:lstStyle/>
                        <a:p>
                          <a:pPr algn="ctr"/>
                          <a:r>
                            <a:rPr lang="en-DE" dirty="0">
                              <a:latin typeface="Times New Roman" panose="02020603050405020304" pitchFamily="18" charset="0"/>
                              <a:cs typeface="Times New Roman" panose="02020603050405020304" pitchFamily="18" charset="0"/>
                            </a:rPr>
                            <a:t>0.74</a:t>
                          </a:r>
                        </a:p>
                      </a:txBody>
                      <a:tcPr anchor="ctr"/>
                    </a:tc>
                    <a:extLst>
                      <a:ext uri="{0D108BD9-81ED-4DB2-BD59-A6C34878D82A}">
                        <a16:rowId xmlns:a16="http://schemas.microsoft.com/office/drawing/2014/main" val="3421857965"/>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0.29</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0.45</a:t>
                          </a:r>
                        </a:p>
                      </a:txBody>
                      <a:tcPr anchor="ctr"/>
                    </a:tc>
                    <a:tc>
                      <a:txBody>
                        <a:bodyPr/>
                        <a:lstStyle/>
                        <a:p>
                          <a:pPr algn="ctr"/>
                          <a:r>
                            <a:rPr lang="en-DE" dirty="0">
                              <a:latin typeface="Times New Roman" panose="02020603050405020304" pitchFamily="18" charset="0"/>
                              <a:cs typeface="Times New Roman" panose="02020603050405020304" pitchFamily="18" charset="0"/>
                            </a:rPr>
                            <a:t>0.78</a:t>
                          </a:r>
                        </a:p>
                      </a:txBody>
                      <a:tcPr anchor="ctr"/>
                    </a:tc>
                    <a:tc>
                      <a:txBody>
                        <a:bodyPr/>
                        <a:lstStyle/>
                        <a:p>
                          <a:pPr algn="ctr"/>
                          <a:r>
                            <a:rPr lang="en-DE" dirty="0">
                              <a:latin typeface="Times New Roman" panose="02020603050405020304" pitchFamily="18" charset="0"/>
                              <a:cs typeface="Times New Roman" panose="02020603050405020304" pitchFamily="18" charset="0"/>
                            </a:rPr>
                            <a:t>3.69</a:t>
                          </a:r>
                        </a:p>
                      </a:txBody>
                      <a:tcPr anchor="ctr"/>
                    </a:tc>
                    <a:extLst>
                      <a:ext uri="{0D108BD9-81ED-4DB2-BD59-A6C34878D82A}">
                        <a16:rowId xmlns:a16="http://schemas.microsoft.com/office/drawing/2014/main" val="900584430"/>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0.75</a:t>
                          </a:r>
                        </a:p>
                      </a:txBody>
                      <a:tcPr marL="91412" marR="91412" marT="45706" marB="45706" anchor="ctr"/>
                    </a:tc>
                    <a:tc>
                      <a:txBody>
                        <a:bodyPr/>
                        <a:lstStyle/>
                        <a:p>
                          <a:pPr algn="ctr"/>
                          <a:r>
                            <a:rPr lang="en-DE">
                              <a:latin typeface="Times New Roman" panose="02020603050405020304" pitchFamily="18" charset="0"/>
                              <a:cs typeface="Times New Roman" panose="02020603050405020304" pitchFamily="18" charset="0"/>
                            </a:rPr>
                            <a:t>0.47</a:t>
                          </a:r>
                          <a:endParaRPr lang="en-DE" dirty="0">
                            <a:latin typeface="Times New Roman" panose="02020603050405020304" pitchFamily="18" charset="0"/>
                            <a:cs typeface="Times New Roman" panose="02020603050405020304" pitchFamily="18" charset="0"/>
                          </a:endParaRPr>
                        </a:p>
                      </a:txBody>
                      <a:tcPr anchor="ctr"/>
                    </a:tc>
                    <a:tc>
                      <a:txBody>
                        <a:bodyPr/>
                        <a:lstStyle/>
                        <a:p>
                          <a:pPr algn="ctr"/>
                          <a:r>
                            <a:rPr lang="en-DE" dirty="0">
                              <a:solidFill>
                                <a:srgbClr val="C00000"/>
                              </a:solidFill>
                              <a:latin typeface="Times New Roman" panose="02020603050405020304" pitchFamily="18" charset="0"/>
                              <a:cs typeface="Times New Roman" panose="02020603050405020304" pitchFamily="18" charset="0"/>
                            </a:rPr>
                            <a:t>1.09</a:t>
                          </a:r>
                        </a:p>
                      </a:txBody>
                      <a:tcPr anchor="ctr"/>
                    </a:tc>
                    <a:tc>
                      <a:txBody>
                        <a:bodyPr/>
                        <a:lstStyle/>
                        <a:p>
                          <a:pPr algn="ctr"/>
                          <a:r>
                            <a:rPr lang="en-DE" dirty="0">
                              <a:solidFill>
                                <a:srgbClr val="C00000"/>
                              </a:solidFill>
                              <a:latin typeface="Times New Roman" panose="02020603050405020304" pitchFamily="18" charset="0"/>
                              <a:cs typeface="Times New Roman" panose="02020603050405020304" pitchFamily="18" charset="0"/>
                            </a:rPr>
                            <a:t>13.22</a:t>
                          </a:r>
                        </a:p>
                      </a:txBody>
                      <a:tcPr anchor="ctr"/>
                    </a:tc>
                    <a:extLst>
                      <a:ext uri="{0D108BD9-81ED-4DB2-BD59-A6C34878D82A}">
                        <a16:rowId xmlns:a16="http://schemas.microsoft.com/office/drawing/2014/main" val="1419931995"/>
                      </a:ext>
                    </a:extLst>
                  </a:tr>
                </a:tbl>
              </a:graphicData>
            </a:graphic>
          </p:graphicFrame>
        </mc:Fallback>
      </mc:AlternateContent>
    </p:spTree>
    <p:extLst>
      <p:ext uri="{BB962C8B-B14F-4D97-AF65-F5344CB8AC3E}">
        <p14:creationId xmlns:p14="http://schemas.microsoft.com/office/powerpoint/2010/main" val="3878756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12</a:t>
            </a:fld>
            <a:endParaRPr lang="de-AT" dirty="0"/>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12</a:t>
            </a:fld>
            <a:endParaRPr lang="de-AT" dirty="0"/>
          </a:p>
        </p:txBody>
      </p:sp>
      <p:sp>
        <p:nvSpPr>
          <p:cNvPr id="7" name="TextBox 6">
            <a:extLst>
              <a:ext uri="{FF2B5EF4-FFF2-40B4-BE49-F238E27FC236}">
                <a16:creationId xmlns:a16="http://schemas.microsoft.com/office/drawing/2014/main" id="{CE675131-DC0C-4F0D-9BD6-DACE2B71C92C}"/>
              </a:ext>
            </a:extLst>
          </p:cNvPr>
          <p:cNvSpPr txBox="1"/>
          <p:nvPr/>
        </p:nvSpPr>
        <p:spPr>
          <a:xfrm>
            <a:off x="179512" y="411510"/>
            <a:ext cx="7415483" cy="1231106"/>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Conclusion</a:t>
            </a:r>
          </a:p>
          <a:p>
            <a:endParaRPr lang="en-US" sz="1800" dirty="0">
              <a:latin typeface="Times New Roman" panose="02020603050405020304" pitchFamily="18" charset="0"/>
              <a:cs typeface="Times New Roman" panose="02020603050405020304" pitchFamily="18" charset="0"/>
            </a:endParaRPr>
          </a:p>
          <a:p>
            <a:pPr lvl="1"/>
            <a:endParaRPr lang="en-US" sz="16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83C9B2B-3C7D-6BA4-1BDB-A443B46FE7A2}"/>
                  </a:ext>
                </a:extLst>
              </p:cNvPr>
              <p:cNvSpPr txBox="1"/>
              <p:nvPr/>
            </p:nvSpPr>
            <p:spPr>
              <a:xfrm>
                <a:off x="323528" y="987574"/>
                <a:ext cx="7632848" cy="2277547"/>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Proper implementation of phase advance matching was conducted.</a:t>
                </a: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Simulation results showed that using normal trim quadrupoles at all </a:t>
                </a:r>
                <a:r>
                  <a:rPr lang="en-US" sz="1600" dirty="0" err="1">
                    <a:solidFill>
                      <a:schemeClr val="tx1">
                        <a:lumMod val="75000"/>
                        <a:lumOff val="25000"/>
                      </a:schemeClr>
                    </a:solidFill>
                    <a:latin typeface="Times New Roman" panose="02020603050405020304" pitchFamily="18" charset="0"/>
                    <a:cs typeface="Times New Roman" panose="02020603050405020304" pitchFamily="18" charset="0"/>
                  </a:rPr>
                  <a:t>sextupole</a:t>
                </a: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 locations for beta beating correction, and skew quadrupoles at all </a:t>
                </a:r>
                <a:r>
                  <a:rPr lang="en-US" sz="1600" dirty="0" err="1">
                    <a:solidFill>
                      <a:schemeClr val="tx1">
                        <a:lumMod val="75000"/>
                        <a:lumOff val="25000"/>
                      </a:schemeClr>
                    </a:solidFill>
                    <a:latin typeface="Times New Roman" panose="02020603050405020304" pitchFamily="18" charset="0"/>
                    <a:cs typeface="Times New Roman" panose="02020603050405020304" pitchFamily="18" charset="0"/>
                  </a:rPr>
                  <a:t>sextupoles</a:t>
                </a: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 to minimize coupling, are effective knobs to achieve good DA, MA, and optics parameters.</a:t>
                </a: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The results also demonstrated a measurement noise tolerance of </a:t>
                </a:r>
                <a:r>
                  <a:rPr lang="el-GR" sz="1600" dirty="0">
                    <a:solidFill>
                      <a:schemeClr val="tx1">
                        <a:lumMod val="75000"/>
                        <a:lumOff val="25000"/>
                      </a:schemeClr>
                    </a:solidFill>
                    <a:latin typeface="Times New Roman" panose="02020603050405020304" pitchFamily="18" charset="0"/>
                    <a:cs typeface="Times New Roman" panose="02020603050405020304" pitchFamily="18" charset="0"/>
                  </a:rPr>
                  <a:t>σ = </a:t>
                </a:r>
                <a:r>
                  <a:rPr lang="en-GB" sz="1600" dirty="0">
                    <a:solidFill>
                      <a:schemeClr val="tx1">
                        <a:lumMod val="75000"/>
                        <a:lumOff val="25000"/>
                      </a:schemeClr>
                    </a:solidFill>
                    <a:latin typeface="Times New Roman" panose="02020603050405020304" pitchFamily="18" charset="0"/>
                    <a:cs typeface="Times New Roman" panose="02020603050405020304" pitchFamily="18" charset="0"/>
                  </a:rPr>
                  <a:t>2</a:t>
                </a:r>
                <a:r>
                  <a:rPr lang="en-GB" sz="1600" dirty="0">
                    <a:solidFill>
                      <a:schemeClr val="tx1">
                        <a:lumMod val="75000"/>
                        <a:lumOff val="25000"/>
                      </a:schemeClr>
                    </a:solidFill>
                    <a:effectLst/>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600" i="1">
                            <a:solidFill>
                              <a:schemeClr val="tx1">
                                <a:lumMod val="75000"/>
                                <a:lumOff val="25000"/>
                              </a:schemeClr>
                            </a:solidFill>
                            <a:latin typeface="Cambria Math" panose="02040503050406030204" pitchFamily="18" charset="0"/>
                          </a:rPr>
                        </m:ctrlPr>
                      </m:sSupPr>
                      <m:e>
                        <m:r>
                          <a:rPr lang="en-US" sz="1600" i="1">
                            <a:solidFill>
                              <a:schemeClr val="tx1">
                                <a:lumMod val="75000"/>
                                <a:lumOff val="25000"/>
                              </a:schemeClr>
                            </a:solidFill>
                            <a:latin typeface="Cambria Math" panose="02040503050406030204" pitchFamily="18" charset="0"/>
                          </a:rPr>
                          <m:t>10</m:t>
                        </m:r>
                      </m:e>
                      <m:sup>
                        <m:r>
                          <a:rPr lang="en-US" sz="1600" i="1">
                            <a:solidFill>
                              <a:schemeClr val="tx1">
                                <a:lumMod val="75000"/>
                                <a:lumOff val="25000"/>
                              </a:schemeClr>
                            </a:solidFill>
                            <a:latin typeface="Cambria Math" panose="02040503050406030204" pitchFamily="18" charset="0"/>
                          </a:rPr>
                          <m:t>−</m:t>
                        </m:r>
                        <m:r>
                          <a:rPr lang="en-US" sz="1600" b="0" i="1" smtClean="0">
                            <a:solidFill>
                              <a:schemeClr val="tx1">
                                <a:lumMod val="75000"/>
                                <a:lumOff val="25000"/>
                              </a:schemeClr>
                            </a:solidFill>
                            <a:latin typeface="Cambria Math" panose="02040503050406030204" pitchFamily="18" charset="0"/>
                          </a:rPr>
                          <m:t>3</m:t>
                        </m:r>
                      </m:sup>
                    </m:sSup>
                    <m:r>
                      <a:rPr lang="en-US" sz="1600" b="0" i="1" smtClean="0">
                        <a:solidFill>
                          <a:schemeClr val="tx1">
                            <a:lumMod val="75000"/>
                            <a:lumOff val="25000"/>
                          </a:schemeClr>
                        </a:solidFill>
                        <a:latin typeface="Cambria Math" panose="02040503050406030204" pitchFamily="18" charset="0"/>
                      </a:rPr>
                      <m:t> </m:t>
                    </m:r>
                  </m:oMath>
                </a14:m>
                <a:r>
                  <a:rPr lang="en-US" sz="1600">
                    <a:solidFill>
                      <a:schemeClr val="tx1">
                        <a:lumMod val="75000"/>
                        <a:lumOff val="25000"/>
                      </a:schemeClr>
                    </a:solidFill>
                    <a:latin typeface="Times New Roman" panose="02020603050405020304" pitchFamily="18" charset="0"/>
                    <a:cs typeface="Times New Roman" panose="02020603050405020304" pitchFamily="18" charset="0"/>
                  </a:rPr>
                  <a:t>for </a:t>
                </a: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the turn-by-turn approach.</a:t>
                </a:r>
              </a:p>
              <a:p>
                <a:endParaRPr lang="en-US" sz="14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mc:Choice>
        <mc:Fallback xmlns="">
          <p:sp>
            <p:nvSpPr>
              <p:cNvPr id="2" name="TextBox 1">
                <a:extLst>
                  <a:ext uri="{FF2B5EF4-FFF2-40B4-BE49-F238E27FC236}">
                    <a16:creationId xmlns:a16="http://schemas.microsoft.com/office/drawing/2014/main" id="{983C9B2B-3C7D-6BA4-1BDB-A443B46FE7A2}"/>
                  </a:ext>
                </a:extLst>
              </p:cNvPr>
              <p:cNvSpPr txBox="1">
                <a:spLocks noRot="1" noChangeAspect="1" noMove="1" noResize="1" noEditPoints="1" noAdjustHandles="1" noChangeArrowheads="1" noChangeShapeType="1" noTextEdit="1"/>
              </p:cNvSpPr>
              <p:nvPr/>
            </p:nvSpPr>
            <p:spPr>
              <a:xfrm>
                <a:off x="323528" y="987574"/>
                <a:ext cx="7632848" cy="2277547"/>
              </a:xfrm>
              <a:prstGeom prst="rect">
                <a:avLst/>
              </a:prstGeom>
              <a:blipFill>
                <a:blip r:embed="rId3"/>
                <a:stretch>
                  <a:fillRect l="-332" t="-552" r="-831"/>
                </a:stretch>
              </a:blipFill>
            </p:spPr>
            <p:txBody>
              <a:bodyPr/>
              <a:lstStyle/>
              <a:p>
                <a:r>
                  <a:rPr lang="en-DE">
                    <a:noFill/>
                  </a:rPr>
                  <a:t> </a:t>
                </a:r>
              </a:p>
            </p:txBody>
          </p:sp>
        </mc:Fallback>
      </mc:AlternateContent>
    </p:spTree>
    <p:extLst>
      <p:ext uri="{BB962C8B-B14F-4D97-AF65-F5344CB8AC3E}">
        <p14:creationId xmlns:p14="http://schemas.microsoft.com/office/powerpoint/2010/main" val="2064893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7B46A-8D63-544E-8CB1-818ED1E49A3F}"/>
              </a:ext>
            </a:extLst>
          </p:cNvPr>
          <p:cNvSpPr>
            <a:spLocks noGrp="1"/>
          </p:cNvSpPr>
          <p:nvPr>
            <p:ph type="ctrTitle"/>
          </p:nvPr>
        </p:nvSpPr>
        <p:spPr>
          <a:xfrm>
            <a:off x="481950" y="1059582"/>
            <a:ext cx="8263350" cy="1790700"/>
          </a:xfrm>
        </p:spPr>
        <p:txBody>
          <a:bodyPr/>
          <a:lstStyle/>
          <a:p>
            <a:r>
              <a:rPr lang="en-GB" dirty="0">
                <a:latin typeface="Times New Roman" panose="02020603050405020304" pitchFamily="18" charset="0"/>
                <a:cs typeface="Times New Roman" panose="02020603050405020304" pitchFamily="18" charset="0"/>
              </a:rPr>
              <a:t>Thank you for your attention</a:t>
            </a:r>
          </a:p>
        </p:txBody>
      </p:sp>
      <p:sp>
        <p:nvSpPr>
          <p:cNvPr id="4" name="Slide Number Placeholder 3">
            <a:extLst>
              <a:ext uri="{FF2B5EF4-FFF2-40B4-BE49-F238E27FC236}">
                <a16:creationId xmlns:a16="http://schemas.microsoft.com/office/drawing/2014/main" id="{D0A3A228-DE4A-074D-B677-9F511AAF1585}"/>
              </a:ext>
            </a:extLst>
          </p:cNvPr>
          <p:cNvSpPr>
            <a:spLocks noGrp="1"/>
          </p:cNvSpPr>
          <p:nvPr>
            <p:ph type="sldNum" sz="quarter" idx="12"/>
          </p:nvPr>
        </p:nvSpPr>
        <p:spPr>
          <a:xfrm>
            <a:off x="8771098" y="51470"/>
            <a:ext cx="289479" cy="170071"/>
          </a:xfrm>
        </p:spPr>
        <p:txBody>
          <a:bodyPr/>
          <a:lstStyle/>
          <a:p>
            <a:fld id="{88A1DFE4-5FC5-43BD-BB7E-75EAD82B965F}" type="slidenum">
              <a:rPr lang="en-US" noProof="0" smtClean="0"/>
              <a:pPr/>
              <a:t>13</a:t>
            </a:fld>
            <a:endParaRPr lang="en-US" noProof="0" dirty="0"/>
          </a:p>
        </p:txBody>
      </p:sp>
    </p:spTree>
    <p:extLst>
      <p:ext uri="{BB962C8B-B14F-4D97-AF65-F5344CB8AC3E}">
        <p14:creationId xmlns:p14="http://schemas.microsoft.com/office/powerpoint/2010/main" val="4142574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7B46A-8D63-544E-8CB1-818ED1E49A3F}"/>
              </a:ext>
            </a:extLst>
          </p:cNvPr>
          <p:cNvSpPr>
            <a:spLocks noGrp="1"/>
          </p:cNvSpPr>
          <p:nvPr>
            <p:ph type="ctrTitle"/>
          </p:nvPr>
        </p:nvSpPr>
        <p:spPr/>
        <p:txBody>
          <a:bodyPr/>
          <a:lstStyle/>
          <a:p>
            <a:r>
              <a:rPr lang="en-GB" dirty="0">
                <a:latin typeface="Times New Roman" panose="02020603050405020304" pitchFamily="18" charset="0"/>
                <a:cs typeface="Times New Roman" panose="02020603050405020304" pitchFamily="18" charset="0"/>
              </a:rPr>
              <a:t>Backups</a:t>
            </a:r>
          </a:p>
        </p:txBody>
      </p:sp>
      <p:sp>
        <p:nvSpPr>
          <p:cNvPr id="4" name="Slide Number Placeholder 3">
            <a:extLst>
              <a:ext uri="{FF2B5EF4-FFF2-40B4-BE49-F238E27FC236}">
                <a16:creationId xmlns:a16="http://schemas.microsoft.com/office/drawing/2014/main" id="{D0A3A228-DE4A-074D-B677-9F511AAF1585}"/>
              </a:ext>
            </a:extLst>
          </p:cNvPr>
          <p:cNvSpPr>
            <a:spLocks noGrp="1"/>
          </p:cNvSpPr>
          <p:nvPr>
            <p:ph type="sldNum" sz="quarter" idx="12"/>
          </p:nvPr>
        </p:nvSpPr>
        <p:spPr/>
        <p:txBody>
          <a:bodyPr/>
          <a:lstStyle/>
          <a:p>
            <a:fld id="{88A1DFE4-5FC5-43BD-BB7E-75EAD82B965F}" type="slidenum">
              <a:rPr lang="en-US" noProof="0" smtClean="0"/>
              <a:pPr/>
              <a:t>14</a:t>
            </a:fld>
            <a:endParaRPr lang="en-US" noProof="0" dirty="0"/>
          </a:p>
        </p:txBody>
      </p:sp>
    </p:spTree>
    <p:extLst>
      <p:ext uri="{BB962C8B-B14F-4D97-AF65-F5344CB8AC3E}">
        <p14:creationId xmlns:p14="http://schemas.microsoft.com/office/powerpoint/2010/main" val="555060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5A3F8EFB-C1FD-4A4E-A17A-51E3236370D6}"/>
              </a:ext>
            </a:extLst>
          </p:cNvPr>
          <p:cNvSpPr txBox="1">
            <a:spLocks/>
          </p:cNvSpPr>
          <p:nvPr/>
        </p:nvSpPr>
        <p:spPr>
          <a:xfrm>
            <a:off x="153764" y="347135"/>
            <a:ext cx="7337007" cy="470420"/>
          </a:xfrm>
          <a:prstGeom prst="rect">
            <a:avLst/>
          </a:prstGeom>
          <a:noFill/>
          <a:ln>
            <a:noFill/>
          </a:ln>
        </p:spPr>
        <p:txBody>
          <a:bodyPr vert="horz" lIns="91412" tIns="45706" rIns="91412" bIns="45706"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696">
              <a:lnSpc>
                <a:spcPct val="100000"/>
              </a:lnSpc>
              <a:spcBef>
                <a:spcPts val="100"/>
              </a:spcBef>
              <a:tabLst>
                <a:tab pos="297726" algn="l"/>
                <a:tab pos="298360" algn="l"/>
              </a:tabLst>
            </a:pPr>
            <a:r>
              <a:rPr lang="en-US" sz="2799" spc="20" dirty="0">
                <a:solidFill>
                  <a:srgbClr val="0F124A"/>
                </a:solidFill>
                <a:latin typeface="Times New Roman" panose="02020603050405020304" pitchFamily="18" charset="0"/>
                <a:cs typeface="Times New Roman" panose="02020603050405020304" pitchFamily="18" charset="0"/>
              </a:rPr>
              <a:t>Correction algorithms</a:t>
            </a:r>
          </a:p>
          <a:p>
            <a:pPr marL="12696">
              <a:lnSpc>
                <a:spcPct val="100000"/>
              </a:lnSpc>
              <a:spcBef>
                <a:spcPts val="100"/>
              </a:spcBef>
              <a:tabLst>
                <a:tab pos="297726" algn="l"/>
                <a:tab pos="298360" algn="l"/>
              </a:tabLst>
            </a:pPr>
            <a:endParaRPr lang="en-GB" sz="2799" spc="20" dirty="0">
              <a:solidFill>
                <a:srgbClr val="FF9300"/>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35841D63-26F8-48A4-B2D7-A2CB140936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727" y="0"/>
            <a:ext cx="2330567" cy="325491"/>
          </a:xfrm>
          <a:prstGeom prst="rect">
            <a:avLst/>
          </a:prstGeom>
        </p:spPr>
      </p:pic>
      <p:sp>
        <p:nvSpPr>
          <p:cNvPr id="11" name="TextBox 10">
            <a:extLst>
              <a:ext uri="{FF2B5EF4-FFF2-40B4-BE49-F238E27FC236}">
                <a16:creationId xmlns:a16="http://schemas.microsoft.com/office/drawing/2014/main" id="{F81A75E5-40F6-4F1A-95EA-8B058CAFF166}"/>
              </a:ext>
            </a:extLst>
          </p:cNvPr>
          <p:cNvSpPr txBox="1"/>
          <p:nvPr/>
        </p:nvSpPr>
        <p:spPr>
          <a:xfrm>
            <a:off x="229940" y="640040"/>
            <a:ext cx="8303237" cy="892552"/>
          </a:xfrm>
          <a:prstGeom prst="rect">
            <a:avLst/>
          </a:prstGeom>
          <a:noFill/>
        </p:spPr>
        <p:txBody>
          <a:bodyPr wrap="square" rtlCol="0">
            <a:spAutoFit/>
          </a:bodyPr>
          <a:lstStyle/>
          <a:p>
            <a:pPr marL="457063" indent="-457063" algn="just">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r>
              <a:rPr lang="en-US" sz="1800" dirty="0">
                <a:solidFill>
                  <a:schemeClr val="tx1">
                    <a:lumMod val="75000"/>
                    <a:lumOff val="25000"/>
                  </a:schemeClr>
                </a:solidFill>
                <a:latin typeface="Times New Roman" panose="02020603050405020304" pitchFamily="18" charset="0"/>
                <a:cs typeface="Times New Roman" panose="02020603050405020304" pitchFamily="18" charset="0"/>
              </a:rPr>
              <a:t>In the Turn by Turn (</a:t>
            </a:r>
            <a:r>
              <a:rPr lang="en-US" sz="1800" dirty="0" err="1">
                <a:solidFill>
                  <a:schemeClr val="tx1">
                    <a:lumMod val="75000"/>
                    <a:lumOff val="25000"/>
                  </a:schemeClr>
                </a:solidFill>
                <a:latin typeface="Times New Roman" panose="02020603050405020304" pitchFamily="18" charset="0"/>
                <a:cs typeface="Times New Roman" panose="02020603050405020304" pitchFamily="18" charset="0"/>
              </a:rPr>
              <a:t>TbT</a:t>
            </a:r>
            <a:r>
              <a:rPr lang="en-US" sz="1800" dirty="0">
                <a:solidFill>
                  <a:schemeClr val="tx1">
                    <a:lumMod val="75000"/>
                    <a:lumOff val="25000"/>
                  </a:schemeClr>
                </a:solidFill>
                <a:latin typeface="Times New Roman" panose="02020603050405020304" pitchFamily="18" charset="0"/>
                <a:cs typeface="Times New Roman" panose="02020603050405020304" pitchFamily="18" charset="0"/>
              </a:rPr>
              <a:t>) measurements the beam is excited and beam position data is recorded over one or multiple turns to determine optics parameters.</a:t>
            </a:r>
          </a:p>
        </p:txBody>
      </p:sp>
      <p:sp>
        <p:nvSpPr>
          <p:cNvPr id="16" name="TextBox 15">
            <a:extLst>
              <a:ext uri="{FF2B5EF4-FFF2-40B4-BE49-F238E27FC236}">
                <a16:creationId xmlns:a16="http://schemas.microsoft.com/office/drawing/2014/main" id="{C7A62089-3F9A-4D3A-957E-84DA8DAFF7AA}"/>
              </a:ext>
            </a:extLst>
          </p:cNvPr>
          <p:cNvSpPr txBox="1"/>
          <p:nvPr/>
        </p:nvSpPr>
        <p:spPr>
          <a:xfrm>
            <a:off x="-74765" y="1488798"/>
            <a:ext cx="3959738" cy="463717"/>
          </a:xfrm>
          <a:prstGeom prst="rect">
            <a:avLst/>
          </a:prstGeom>
          <a:noFill/>
        </p:spPr>
        <p:txBody>
          <a:bodyPr wrap="none" rtlCol="0">
            <a:spAutoFit/>
          </a:bodyPr>
          <a:lstStyle/>
          <a:p>
            <a:pPr lvl="2">
              <a:lnSpc>
                <a:spcPct val="150000"/>
              </a:lnSpc>
            </a:pP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1.  Phase </a:t>
            </a:r>
            <a:r>
              <a:rPr lang="de-DE" sz="1799" dirty="0" err="1">
                <a:solidFill>
                  <a:schemeClr val="tx1">
                    <a:lumMod val="75000"/>
                    <a:lumOff val="25000"/>
                  </a:schemeClr>
                </a:solidFill>
                <a:latin typeface="Times New Roman" panose="02020603050405020304" pitchFamily="18" charset="0"/>
                <a:cs typeface="Times New Roman" panose="02020603050405020304" pitchFamily="18" charset="0"/>
              </a:rPr>
              <a:t>advance</a:t>
            </a: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 + 𝜂</a:t>
            </a:r>
            <a:r>
              <a:rPr lang="de-DE" sz="1799" baseline="-25000" dirty="0">
                <a:solidFill>
                  <a:schemeClr val="tx1">
                    <a:lumMod val="75000"/>
                    <a:lumOff val="25000"/>
                  </a:schemeClr>
                </a:solidFill>
                <a:latin typeface="Times New Roman" panose="02020603050405020304" pitchFamily="18" charset="0"/>
                <a:cs typeface="Times New Roman" panose="02020603050405020304" pitchFamily="18" charset="0"/>
              </a:rPr>
              <a:t>𝑥</a:t>
            </a: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 </a:t>
            </a:r>
            <a:r>
              <a:rPr lang="de-DE" sz="1799" dirty="0" err="1">
                <a:solidFill>
                  <a:schemeClr val="tx1">
                    <a:lumMod val="75000"/>
                    <a:lumOff val="25000"/>
                  </a:schemeClr>
                </a:solidFill>
                <a:latin typeface="Times New Roman" panose="02020603050405020304" pitchFamily="18" charset="0"/>
                <a:cs typeface="Times New Roman" panose="02020603050405020304" pitchFamily="18" charset="0"/>
              </a:rPr>
              <a:t>correction</a:t>
            </a:r>
            <a:endParaRPr lang="de-DE" sz="1799"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F7DA08BA-D637-474D-A175-0A4ECEF73B57}"/>
              </a:ext>
            </a:extLst>
          </p:cNvPr>
          <p:cNvSpPr txBox="1"/>
          <p:nvPr/>
        </p:nvSpPr>
        <p:spPr>
          <a:xfrm>
            <a:off x="1411" y="3215120"/>
            <a:ext cx="4044633" cy="508088"/>
          </a:xfrm>
          <a:prstGeom prst="rect">
            <a:avLst/>
          </a:prstGeom>
          <a:noFill/>
        </p:spPr>
        <p:txBody>
          <a:bodyPr wrap="none" rtlCol="0">
            <a:spAutoFit/>
          </a:bodyPr>
          <a:lstStyle/>
          <a:p>
            <a:pPr lvl="2">
              <a:lnSpc>
                <a:spcPts val="3699"/>
              </a:lnSpc>
            </a:pP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2.  </a:t>
            </a:r>
            <a:r>
              <a:rPr lang="de-DE" sz="1799" dirty="0" err="1">
                <a:solidFill>
                  <a:schemeClr val="tx1">
                    <a:lumMod val="75000"/>
                    <a:lumOff val="25000"/>
                  </a:schemeClr>
                </a:solidFill>
                <a:latin typeface="Times New Roman" panose="02020603050405020304" pitchFamily="18" charset="0"/>
                <a:cs typeface="Times New Roman" panose="02020603050405020304" pitchFamily="18" charset="0"/>
              </a:rPr>
              <a:t>Coupling</a:t>
            </a: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 RDTs + 𝜂</a:t>
            </a:r>
            <a:r>
              <a:rPr lang="de-DE" sz="1799" baseline="-25000" dirty="0">
                <a:solidFill>
                  <a:schemeClr val="tx1">
                    <a:lumMod val="75000"/>
                    <a:lumOff val="25000"/>
                  </a:schemeClr>
                </a:solidFill>
                <a:latin typeface="Times New Roman" panose="02020603050405020304" pitchFamily="18" charset="0"/>
                <a:cs typeface="Times New Roman" panose="02020603050405020304" pitchFamily="18" charset="0"/>
              </a:rPr>
              <a:t>𝑦 </a:t>
            </a:r>
            <a:r>
              <a:rPr lang="de-DE" sz="1799" dirty="0" err="1">
                <a:solidFill>
                  <a:schemeClr val="tx1">
                    <a:lumMod val="75000"/>
                    <a:lumOff val="25000"/>
                  </a:schemeClr>
                </a:solidFill>
                <a:latin typeface="Times New Roman" panose="02020603050405020304" pitchFamily="18" charset="0"/>
                <a:cs typeface="Times New Roman" panose="02020603050405020304" pitchFamily="18" charset="0"/>
              </a:rPr>
              <a:t>correction</a:t>
            </a:r>
            <a:endParaRPr lang="de-DE" sz="1799"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8" name="Slide Number Placeholder 7">
            <a:extLst>
              <a:ext uri="{FF2B5EF4-FFF2-40B4-BE49-F238E27FC236}">
                <a16:creationId xmlns:a16="http://schemas.microsoft.com/office/drawing/2014/main" id="{C43B7B07-BB96-49B4-BEE1-0ED572DED91B}"/>
              </a:ext>
            </a:extLst>
          </p:cNvPr>
          <p:cNvSpPr>
            <a:spLocks noGrp="1"/>
          </p:cNvSpPr>
          <p:nvPr>
            <p:ph type="sldNum" sz="quarter" idx="10"/>
          </p:nvPr>
        </p:nvSpPr>
        <p:spPr>
          <a:xfrm>
            <a:off x="8744014" y="77709"/>
            <a:ext cx="289390" cy="170072"/>
          </a:xfrm>
        </p:spPr>
        <p:txBody>
          <a:bodyPr/>
          <a:lstStyle/>
          <a:p>
            <a:fld id="{88A1DFE4-5FC5-43BD-BB7E-75EAD82B965F}" type="slidenum">
              <a:rPr lang="en-US" smtClean="0"/>
              <a:pPr/>
              <a:t>15</a:t>
            </a:fld>
            <a:endParaRPr lang="en-US"/>
          </a:p>
        </p:txBody>
      </p:sp>
      <p:pic>
        <p:nvPicPr>
          <p:cNvPr id="5" name="Picture 4">
            <a:extLst>
              <a:ext uri="{FF2B5EF4-FFF2-40B4-BE49-F238E27FC236}">
                <a16:creationId xmlns:a16="http://schemas.microsoft.com/office/drawing/2014/main" id="{404E1CC4-070E-4BF2-A30C-7A35F20128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7881" y="2176751"/>
            <a:ext cx="2443954" cy="962954"/>
          </a:xfrm>
          <a:prstGeom prst="rect">
            <a:avLst/>
          </a:prstGeom>
        </p:spPr>
      </p:pic>
      <p:pic>
        <p:nvPicPr>
          <p:cNvPr id="7" name="Picture 6">
            <a:extLst>
              <a:ext uri="{FF2B5EF4-FFF2-40B4-BE49-F238E27FC236}">
                <a16:creationId xmlns:a16="http://schemas.microsoft.com/office/drawing/2014/main" id="{BCBCFD11-8BBB-4C3E-8B10-5B2EA7037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38765" y="2169182"/>
            <a:ext cx="2510995" cy="987333"/>
          </a:xfrm>
          <a:prstGeom prst="rect">
            <a:avLst/>
          </a:prstGeom>
        </p:spPr>
      </p:pic>
      <p:pic>
        <p:nvPicPr>
          <p:cNvPr id="13" name="Picture 12">
            <a:extLst>
              <a:ext uri="{FF2B5EF4-FFF2-40B4-BE49-F238E27FC236}">
                <a16:creationId xmlns:a16="http://schemas.microsoft.com/office/drawing/2014/main" id="{408C6F56-EF4A-4D59-9942-822019A2B9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5529" y="3996841"/>
            <a:ext cx="4979327" cy="774020"/>
          </a:xfrm>
          <a:prstGeom prst="rect">
            <a:avLst/>
          </a:prstGeom>
        </p:spPr>
      </p:pic>
      <p:pic>
        <p:nvPicPr>
          <p:cNvPr id="18" name="Picture 17">
            <a:extLst>
              <a:ext uri="{FF2B5EF4-FFF2-40B4-BE49-F238E27FC236}">
                <a16:creationId xmlns:a16="http://schemas.microsoft.com/office/drawing/2014/main" id="{1C73F497-745F-4812-A9D1-3421FF57C3A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98237" y="3722582"/>
            <a:ext cx="2590226" cy="1048279"/>
          </a:xfrm>
          <a:prstGeom prst="rect">
            <a:avLst/>
          </a:prstGeom>
        </p:spPr>
      </p:pic>
    </p:spTree>
    <p:extLst>
      <p:ext uri="{BB962C8B-B14F-4D97-AF65-F5344CB8AC3E}">
        <p14:creationId xmlns:p14="http://schemas.microsoft.com/office/powerpoint/2010/main" val="619292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9166E-F7C7-8C45-35CD-1F6A09482B1E}"/>
            </a:ext>
          </a:extLst>
        </p:cNvPr>
        <p:cNvGrpSpPr/>
        <p:nvPr/>
      </p:nvGrpSpPr>
      <p:grpSpPr>
        <a:xfrm>
          <a:off x="0" y="0"/>
          <a:ext cx="0" cy="0"/>
          <a:chOff x="0" y="0"/>
          <a:chExt cx="0" cy="0"/>
        </a:xfrm>
      </p:grpSpPr>
      <p:sp>
        <p:nvSpPr>
          <p:cNvPr id="9" name="Title 4">
            <a:extLst>
              <a:ext uri="{FF2B5EF4-FFF2-40B4-BE49-F238E27FC236}">
                <a16:creationId xmlns:a16="http://schemas.microsoft.com/office/drawing/2014/main" id="{FCE4D2FB-125C-3352-7AF4-DE5A95503E3F}"/>
              </a:ext>
            </a:extLst>
          </p:cNvPr>
          <p:cNvSpPr txBox="1">
            <a:spLocks/>
          </p:cNvSpPr>
          <p:nvPr/>
        </p:nvSpPr>
        <p:spPr>
          <a:xfrm>
            <a:off x="153764" y="347135"/>
            <a:ext cx="7337007" cy="470420"/>
          </a:xfrm>
          <a:prstGeom prst="rect">
            <a:avLst/>
          </a:prstGeom>
          <a:noFill/>
          <a:ln>
            <a:noFill/>
          </a:ln>
        </p:spPr>
        <p:txBody>
          <a:bodyPr vert="horz" lIns="91412" tIns="45706" rIns="91412" bIns="45706"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696">
              <a:lnSpc>
                <a:spcPct val="100000"/>
              </a:lnSpc>
              <a:spcBef>
                <a:spcPts val="100"/>
              </a:spcBef>
              <a:tabLst>
                <a:tab pos="297726" algn="l"/>
                <a:tab pos="298360" algn="l"/>
              </a:tabLst>
            </a:pPr>
            <a:r>
              <a:rPr lang="en-US" sz="2799" spc="20" dirty="0">
                <a:solidFill>
                  <a:srgbClr val="0F124A"/>
                </a:solidFill>
                <a:latin typeface="Times New Roman" panose="02020603050405020304" pitchFamily="18" charset="0"/>
                <a:cs typeface="Times New Roman" panose="02020603050405020304" pitchFamily="18" charset="0"/>
              </a:rPr>
              <a:t>Correction procedure</a:t>
            </a:r>
          </a:p>
          <a:p>
            <a:pPr marL="12696">
              <a:lnSpc>
                <a:spcPct val="100000"/>
              </a:lnSpc>
              <a:spcBef>
                <a:spcPts val="100"/>
              </a:spcBef>
              <a:tabLst>
                <a:tab pos="297726" algn="l"/>
                <a:tab pos="298360" algn="l"/>
              </a:tabLst>
            </a:pPr>
            <a:endParaRPr lang="en-GB" sz="2799" spc="20" dirty="0">
              <a:solidFill>
                <a:srgbClr val="FF9300"/>
              </a:solidFill>
              <a:latin typeface="Times New Roman" panose="02020603050405020304" pitchFamily="18" charset="0"/>
              <a:cs typeface="Times New Roman" panose="02020603050405020304" pitchFamily="18" charset="0"/>
            </a:endParaRPr>
          </a:p>
        </p:txBody>
      </p:sp>
      <p:pic>
        <p:nvPicPr>
          <p:cNvPr id="3" name="Picture 2">
            <a:extLst>
              <a:ext uri="{FF2B5EF4-FFF2-40B4-BE49-F238E27FC236}">
                <a16:creationId xmlns:a16="http://schemas.microsoft.com/office/drawing/2014/main" id="{B33858E7-01FD-57E1-CD13-A053EF745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1727" y="0"/>
            <a:ext cx="2330567" cy="325491"/>
          </a:xfrm>
          <a:prstGeom prst="rect">
            <a:avLst/>
          </a:prstGeom>
        </p:spPr>
      </p:pic>
      <p:sp>
        <p:nvSpPr>
          <p:cNvPr id="8" name="Slide Number Placeholder 7">
            <a:extLst>
              <a:ext uri="{FF2B5EF4-FFF2-40B4-BE49-F238E27FC236}">
                <a16:creationId xmlns:a16="http://schemas.microsoft.com/office/drawing/2014/main" id="{1E0151F8-4852-776E-08A6-9F4438B3C404}"/>
              </a:ext>
            </a:extLst>
          </p:cNvPr>
          <p:cNvSpPr>
            <a:spLocks noGrp="1"/>
          </p:cNvSpPr>
          <p:nvPr>
            <p:ph type="sldNum" sz="quarter" idx="10"/>
          </p:nvPr>
        </p:nvSpPr>
        <p:spPr>
          <a:xfrm>
            <a:off x="8744014" y="77709"/>
            <a:ext cx="289390" cy="170072"/>
          </a:xfrm>
        </p:spPr>
        <p:txBody>
          <a:bodyPr/>
          <a:lstStyle/>
          <a:p>
            <a:fld id="{88A1DFE4-5FC5-43BD-BB7E-75EAD82B965F}" type="slidenum">
              <a:rPr lang="en-US" smtClean="0"/>
              <a:pPr/>
              <a:t>16</a:t>
            </a:fld>
            <a:endParaRPr lang="en-US"/>
          </a:p>
        </p:txBody>
      </p:sp>
      <p:grpSp>
        <p:nvGrpSpPr>
          <p:cNvPr id="2" name="Group 1">
            <a:extLst>
              <a:ext uri="{FF2B5EF4-FFF2-40B4-BE49-F238E27FC236}">
                <a16:creationId xmlns:a16="http://schemas.microsoft.com/office/drawing/2014/main" id="{AE8B2032-8406-8BB9-2892-6C7F1AA3EA6B}"/>
              </a:ext>
            </a:extLst>
          </p:cNvPr>
          <p:cNvGrpSpPr/>
          <p:nvPr/>
        </p:nvGrpSpPr>
        <p:grpSpPr>
          <a:xfrm>
            <a:off x="538056" y="1245584"/>
            <a:ext cx="7850368" cy="3342390"/>
            <a:chOff x="538056" y="1245584"/>
            <a:chExt cx="8100414" cy="3416034"/>
          </a:xfrm>
        </p:grpSpPr>
        <p:sp>
          <p:nvSpPr>
            <p:cNvPr id="4" name="Rectangle 3">
              <a:extLst>
                <a:ext uri="{FF2B5EF4-FFF2-40B4-BE49-F238E27FC236}">
                  <a16:creationId xmlns:a16="http://schemas.microsoft.com/office/drawing/2014/main" id="{BB3AB8E5-C3C1-9B3E-8797-F2C8332554B5}"/>
                </a:ext>
              </a:extLst>
            </p:cNvPr>
            <p:cNvSpPr/>
            <p:nvPr/>
          </p:nvSpPr>
          <p:spPr>
            <a:xfrm>
              <a:off x="538056" y="1245584"/>
              <a:ext cx="1752600" cy="762000"/>
            </a:xfrm>
            <a:prstGeom prst="rect">
              <a:avLst/>
            </a:prstGeom>
            <a:solidFill>
              <a:schemeClr val="bg1">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Switch </a:t>
              </a:r>
              <a:r>
                <a:rPr lang="en-US" sz="1600" dirty="0" err="1">
                  <a:solidFill>
                    <a:srgbClr val="5A0A34"/>
                  </a:solidFill>
                  <a:latin typeface="Arial Rounded MT Bold" panose="020F0704030504030204" pitchFamily="34" charset="0"/>
                </a:rPr>
                <a:t>Sextupoles</a:t>
              </a:r>
              <a:r>
                <a:rPr lang="en-US" sz="1600" dirty="0">
                  <a:solidFill>
                    <a:srgbClr val="5A0A34"/>
                  </a:solidFill>
                  <a:latin typeface="Arial Rounded MT Bold" panose="020F0704030504030204" pitchFamily="34" charset="0"/>
                </a:rPr>
                <a:t> Off</a:t>
              </a:r>
              <a:endParaRPr lang="de-DE" sz="1600" dirty="0">
                <a:solidFill>
                  <a:srgbClr val="5A0A34"/>
                </a:solidFill>
                <a:latin typeface="Arial Rounded MT Bold" panose="020F0704030504030204" pitchFamily="34" charset="0"/>
              </a:endParaRPr>
            </a:p>
          </p:txBody>
        </p:sp>
        <p:sp>
          <p:nvSpPr>
            <p:cNvPr id="6" name="Rectangle 5">
              <a:extLst>
                <a:ext uri="{FF2B5EF4-FFF2-40B4-BE49-F238E27FC236}">
                  <a16:creationId xmlns:a16="http://schemas.microsoft.com/office/drawing/2014/main" id="{F59B82E9-4D26-E21C-2953-B7CB989451E0}"/>
                </a:ext>
              </a:extLst>
            </p:cNvPr>
            <p:cNvSpPr/>
            <p:nvPr/>
          </p:nvSpPr>
          <p:spPr>
            <a:xfrm>
              <a:off x="2640057" y="1245584"/>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Beam Threading</a:t>
              </a:r>
              <a:endParaRPr lang="de-DE" sz="1600" dirty="0">
                <a:solidFill>
                  <a:srgbClr val="5A0A34"/>
                </a:solidFill>
                <a:latin typeface="Arial Rounded MT Bold" panose="020F0704030504030204" pitchFamily="34" charset="0"/>
              </a:endParaRPr>
            </a:p>
          </p:txBody>
        </p:sp>
        <p:sp>
          <p:nvSpPr>
            <p:cNvPr id="10" name="Rectangle 9">
              <a:extLst>
                <a:ext uri="{FF2B5EF4-FFF2-40B4-BE49-F238E27FC236}">
                  <a16:creationId xmlns:a16="http://schemas.microsoft.com/office/drawing/2014/main" id="{4F3F793B-D954-6538-A7F9-79C6749681EC}"/>
                </a:ext>
              </a:extLst>
            </p:cNvPr>
            <p:cNvSpPr/>
            <p:nvPr/>
          </p:nvSpPr>
          <p:spPr>
            <a:xfrm>
              <a:off x="6885870" y="1261253"/>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err="1">
                  <a:solidFill>
                    <a:srgbClr val="5A0A34"/>
                  </a:solidFill>
                  <a:latin typeface="Arial Rounded MT Bold" panose="020F0704030504030204" pitchFamily="34" charset="0"/>
                </a:rPr>
                <a:t>Sextupoles</a:t>
              </a:r>
              <a:r>
                <a:rPr lang="en-US" sz="1600" dirty="0">
                  <a:solidFill>
                    <a:srgbClr val="5A0A34"/>
                  </a:solidFill>
                  <a:latin typeface="Arial Rounded MT Bold" panose="020F0704030504030204" pitchFamily="34" charset="0"/>
                </a:rPr>
                <a:t> ramp 10 %</a:t>
              </a:r>
              <a:endParaRPr lang="de-DE" sz="1600" dirty="0">
                <a:solidFill>
                  <a:srgbClr val="5A0A34"/>
                </a:solidFill>
                <a:latin typeface="Arial Rounded MT Bold" panose="020F0704030504030204" pitchFamily="34" charset="0"/>
              </a:endParaRPr>
            </a:p>
          </p:txBody>
        </p:sp>
        <p:sp>
          <p:nvSpPr>
            <p:cNvPr id="12" name="Rectangle 11">
              <a:extLst>
                <a:ext uri="{FF2B5EF4-FFF2-40B4-BE49-F238E27FC236}">
                  <a16:creationId xmlns:a16="http://schemas.microsoft.com/office/drawing/2014/main" id="{97FFC209-8218-765D-D327-82E334EB6ACC}"/>
                </a:ext>
              </a:extLst>
            </p:cNvPr>
            <p:cNvSpPr/>
            <p:nvPr/>
          </p:nvSpPr>
          <p:spPr>
            <a:xfrm>
              <a:off x="6883088" y="2359836"/>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Orbit Correction</a:t>
              </a:r>
              <a:endParaRPr lang="de-DE" sz="1600" dirty="0">
                <a:solidFill>
                  <a:srgbClr val="5A0A34"/>
                </a:solidFill>
                <a:latin typeface="Arial Rounded MT Bold" panose="020F0704030504030204" pitchFamily="34" charset="0"/>
              </a:endParaRPr>
            </a:p>
          </p:txBody>
        </p:sp>
        <p:sp>
          <p:nvSpPr>
            <p:cNvPr id="14" name="Rectangle 13">
              <a:extLst>
                <a:ext uri="{FF2B5EF4-FFF2-40B4-BE49-F238E27FC236}">
                  <a16:creationId xmlns:a16="http://schemas.microsoft.com/office/drawing/2014/main" id="{AB31D7E6-FFAB-A252-4EAC-CE4D02383321}"/>
                </a:ext>
              </a:extLst>
            </p:cNvPr>
            <p:cNvSpPr/>
            <p:nvPr/>
          </p:nvSpPr>
          <p:spPr>
            <a:xfrm>
              <a:off x="6863569" y="3446373"/>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Tune Fitting </a:t>
              </a:r>
            </a:p>
            <a:p>
              <a:pPr algn="ctr"/>
              <a:r>
                <a:rPr lang="en-US" sz="1600" dirty="0">
                  <a:solidFill>
                    <a:srgbClr val="5A0A34"/>
                  </a:solidFill>
                  <a:latin typeface="Arial Rounded MT Bold" panose="020F0704030504030204" pitchFamily="34" charset="0"/>
                </a:rPr>
                <a:t>(Arc QF &amp; QD)</a:t>
              </a:r>
              <a:endParaRPr lang="de-DE" sz="1600" dirty="0">
                <a:solidFill>
                  <a:srgbClr val="5A0A34"/>
                </a:solidFill>
                <a:latin typeface="Arial Rounded MT Bold" panose="020F0704030504030204" pitchFamily="34" charset="0"/>
              </a:endParaRPr>
            </a:p>
          </p:txBody>
        </p:sp>
        <p:sp>
          <p:nvSpPr>
            <p:cNvPr id="15" name="Arrow: Right 36">
              <a:extLst>
                <a:ext uri="{FF2B5EF4-FFF2-40B4-BE49-F238E27FC236}">
                  <a16:creationId xmlns:a16="http://schemas.microsoft.com/office/drawing/2014/main" id="{B4618DE3-CE57-54FA-4230-E8BFC5C9CC7A}"/>
                </a:ext>
              </a:extLst>
            </p:cNvPr>
            <p:cNvSpPr/>
            <p:nvPr/>
          </p:nvSpPr>
          <p:spPr>
            <a:xfrm>
              <a:off x="2313882" y="1550385"/>
              <a:ext cx="304800" cy="15239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solidFill>
                  <a:srgbClr val="5A0A34"/>
                </a:solidFill>
              </a:endParaRPr>
            </a:p>
          </p:txBody>
        </p:sp>
        <p:sp>
          <p:nvSpPr>
            <p:cNvPr id="17" name="Arrow: Right 37">
              <a:extLst>
                <a:ext uri="{FF2B5EF4-FFF2-40B4-BE49-F238E27FC236}">
                  <a16:creationId xmlns:a16="http://schemas.microsoft.com/office/drawing/2014/main" id="{408B78AD-F989-772D-5F85-DDAEEA75BDC4}"/>
                </a:ext>
              </a:extLst>
            </p:cNvPr>
            <p:cNvSpPr/>
            <p:nvPr/>
          </p:nvSpPr>
          <p:spPr>
            <a:xfrm>
              <a:off x="4421462" y="1550385"/>
              <a:ext cx="304800" cy="15239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19" name="Arrow: Right 38">
              <a:extLst>
                <a:ext uri="{FF2B5EF4-FFF2-40B4-BE49-F238E27FC236}">
                  <a16:creationId xmlns:a16="http://schemas.microsoft.com/office/drawing/2014/main" id="{F0CFBC98-95C5-F474-F0B3-97B21E09F540}"/>
                </a:ext>
              </a:extLst>
            </p:cNvPr>
            <p:cNvSpPr/>
            <p:nvPr/>
          </p:nvSpPr>
          <p:spPr>
            <a:xfrm>
              <a:off x="6558769" y="1566054"/>
              <a:ext cx="304800" cy="15239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0" name="Arrow: Right 39">
              <a:extLst>
                <a:ext uri="{FF2B5EF4-FFF2-40B4-BE49-F238E27FC236}">
                  <a16:creationId xmlns:a16="http://schemas.microsoft.com/office/drawing/2014/main" id="{9E0736B7-9FE0-96CE-6E51-50EBD053359B}"/>
                </a:ext>
              </a:extLst>
            </p:cNvPr>
            <p:cNvSpPr/>
            <p:nvPr/>
          </p:nvSpPr>
          <p:spPr>
            <a:xfrm rot="5400000">
              <a:off x="7609958" y="2131327"/>
              <a:ext cx="298861" cy="12637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1" name="Arrow: Right 40">
              <a:extLst>
                <a:ext uri="{FF2B5EF4-FFF2-40B4-BE49-F238E27FC236}">
                  <a16:creationId xmlns:a16="http://schemas.microsoft.com/office/drawing/2014/main" id="{2C445A88-C517-B925-0E26-15A34DA2A00D}"/>
                </a:ext>
              </a:extLst>
            </p:cNvPr>
            <p:cNvSpPr/>
            <p:nvPr/>
          </p:nvSpPr>
          <p:spPr>
            <a:xfrm rot="10800000">
              <a:off x="5334000" y="3731434"/>
              <a:ext cx="1499840" cy="152399"/>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3" name="TextBox 22">
              <a:extLst>
                <a:ext uri="{FF2B5EF4-FFF2-40B4-BE49-F238E27FC236}">
                  <a16:creationId xmlns:a16="http://schemas.microsoft.com/office/drawing/2014/main" id="{CA1A59E2-C8AB-254D-ECE9-BB16B2A8E74B}"/>
                </a:ext>
              </a:extLst>
            </p:cNvPr>
            <p:cNvSpPr txBox="1"/>
            <p:nvPr/>
          </p:nvSpPr>
          <p:spPr>
            <a:xfrm>
              <a:off x="5596966" y="3922954"/>
              <a:ext cx="1858541" cy="738664"/>
            </a:xfrm>
            <a:prstGeom prst="rect">
              <a:avLst/>
            </a:prstGeom>
            <a:noFill/>
          </p:spPr>
          <p:txBody>
            <a:bodyPr wrap="square" rtlCol="0">
              <a:spAutoFit/>
            </a:bodyPr>
            <a:lstStyle/>
            <a:p>
              <a:pPr algn="l"/>
              <a:r>
                <a:rPr lang="en-US" sz="1400" dirty="0">
                  <a:solidFill>
                    <a:srgbClr val="5A0A34"/>
                  </a:solidFill>
                  <a:latin typeface="Arial Rounded MT Bold" panose="020F0704030504030204" pitchFamily="34" charset="0"/>
                </a:rPr>
                <a:t>At 100% of </a:t>
              </a:r>
              <a:r>
                <a:rPr lang="en-US" sz="1400" dirty="0" err="1">
                  <a:solidFill>
                    <a:srgbClr val="5A0A34"/>
                  </a:solidFill>
                  <a:latin typeface="Arial Rounded MT Bold" panose="020F0704030504030204" pitchFamily="34" charset="0"/>
                </a:rPr>
                <a:t>sextupoles</a:t>
              </a:r>
              <a:r>
                <a:rPr lang="en-US" sz="1400" dirty="0">
                  <a:solidFill>
                    <a:srgbClr val="5A0A34"/>
                  </a:solidFill>
                  <a:latin typeface="Arial Rounded MT Bold" panose="020F0704030504030204" pitchFamily="34" charset="0"/>
                </a:rPr>
                <a:t> strengths</a:t>
              </a:r>
              <a:endParaRPr lang="de-DE" sz="1400" dirty="0">
                <a:solidFill>
                  <a:srgbClr val="5A0A34"/>
                </a:solidFill>
                <a:latin typeface="Arial Rounded MT Bold" panose="020F0704030504030204" pitchFamily="34" charset="0"/>
              </a:endParaRPr>
            </a:p>
          </p:txBody>
        </p:sp>
        <p:sp>
          <p:nvSpPr>
            <p:cNvPr id="24" name="Rectangle 23">
              <a:extLst>
                <a:ext uri="{FF2B5EF4-FFF2-40B4-BE49-F238E27FC236}">
                  <a16:creationId xmlns:a16="http://schemas.microsoft.com/office/drawing/2014/main" id="{4FEC04FD-C880-4152-789F-87A9FA400044}"/>
                </a:ext>
              </a:extLst>
            </p:cNvPr>
            <p:cNvSpPr/>
            <p:nvPr/>
          </p:nvSpPr>
          <p:spPr>
            <a:xfrm>
              <a:off x="3535881" y="3458420"/>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Chromaticity Fitting </a:t>
              </a:r>
            </a:p>
            <a:p>
              <a:pPr algn="ctr"/>
              <a:r>
                <a:rPr lang="en-US" sz="1600" dirty="0">
                  <a:solidFill>
                    <a:srgbClr val="5A0A34"/>
                  </a:solidFill>
                  <a:latin typeface="Arial Rounded MT Bold" panose="020F0704030504030204" pitchFamily="34" charset="0"/>
                </a:rPr>
                <a:t>(Arc SF &amp; SD)</a:t>
              </a:r>
              <a:endParaRPr lang="de-DE" sz="1600" dirty="0">
                <a:solidFill>
                  <a:srgbClr val="5A0A34"/>
                </a:solidFill>
                <a:latin typeface="Arial Rounded MT Bold" panose="020F0704030504030204" pitchFamily="34" charset="0"/>
              </a:endParaRPr>
            </a:p>
          </p:txBody>
        </p:sp>
        <p:sp>
          <p:nvSpPr>
            <p:cNvPr id="25" name="Arrow: Right 43">
              <a:extLst>
                <a:ext uri="{FF2B5EF4-FFF2-40B4-BE49-F238E27FC236}">
                  <a16:creationId xmlns:a16="http://schemas.microsoft.com/office/drawing/2014/main" id="{39CA7D3B-91DB-84EE-EF86-C0E4F2D22A80}"/>
                </a:ext>
              </a:extLst>
            </p:cNvPr>
            <p:cNvSpPr/>
            <p:nvPr/>
          </p:nvSpPr>
          <p:spPr>
            <a:xfrm rot="10800000">
              <a:off x="3185563" y="3751174"/>
              <a:ext cx="304800" cy="15239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6" name="Rectangle 25">
              <a:extLst>
                <a:ext uri="{FF2B5EF4-FFF2-40B4-BE49-F238E27FC236}">
                  <a16:creationId xmlns:a16="http://schemas.microsoft.com/office/drawing/2014/main" id="{A227104E-DB4B-AB0C-434F-6A1F5B419202}"/>
                </a:ext>
              </a:extLst>
            </p:cNvPr>
            <p:cNvSpPr/>
            <p:nvPr/>
          </p:nvSpPr>
          <p:spPr>
            <a:xfrm>
              <a:off x="1387444" y="3442306"/>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Linear Optics </a:t>
              </a:r>
            </a:p>
            <a:p>
              <a:pPr algn="ctr"/>
              <a:r>
                <a:rPr lang="en-US" sz="1600" dirty="0">
                  <a:solidFill>
                    <a:srgbClr val="5A0A34"/>
                  </a:solidFill>
                  <a:latin typeface="Arial Rounded MT Bold" panose="020F0704030504030204" pitchFamily="34" charset="0"/>
                </a:rPr>
                <a:t>correction</a:t>
              </a:r>
              <a:endParaRPr lang="de-DE" sz="1600" dirty="0">
                <a:solidFill>
                  <a:srgbClr val="5A0A34"/>
                </a:solidFill>
                <a:latin typeface="Arial Rounded MT Bold" panose="020F0704030504030204" pitchFamily="34" charset="0"/>
              </a:endParaRPr>
            </a:p>
          </p:txBody>
        </p:sp>
        <p:sp>
          <p:nvSpPr>
            <p:cNvPr id="27" name="Rectangle 26">
              <a:extLst>
                <a:ext uri="{FF2B5EF4-FFF2-40B4-BE49-F238E27FC236}">
                  <a16:creationId xmlns:a16="http://schemas.microsoft.com/office/drawing/2014/main" id="{379763EB-37BA-B9E0-948C-440654D14C67}"/>
                </a:ext>
              </a:extLst>
            </p:cNvPr>
            <p:cNvSpPr/>
            <p:nvPr/>
          </p:nvSpPr>
          <p:spPr>
            <a:xfrm>
              <a:off x="4783869" y="1261253"/>
              <a:ext cx="1752600" cy="762000"/>
            </a:xfrm>
            <a:prstGeom prst="rect">
              <a:avLst/>
            </a:prstGeom>
            <a:solidFill>
              <a:schemeClr val="bg2">
                <a:lumMod val="85000"/>
              </a:schemeClr>
            </a:solidFill>
            <a:ln>
              <a:noFill/>
            </a:ln>
            <a:effectLst>
              <a:outerShdw blurRad="44450" dist="27940" dir="5400000" algn="ctr">
                <a:srgbClr val="000000">
                  <a:alpha val="32000"/>
                </a:srgbClr>
              </a:outerShdw>
            </a:effectLst>
            <a:scene3d>
              <a:camera prst="orthographicFront"/>
              <a:lightRig rig="balanced" dir="t">
                <a:rot lat="0" lon="0" rev="8700000"/>
              </a:lightRig>
            </a:scene3d>
            <a:sp3d>
              <a:bevelT w="190500" h="38100"/>
            </a:sp3d>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a:solidFill>
                    <a:srgbClr val="5A0A34"/>
                  </a:solidFill>
                  <a:latin typeface="Arial Rounded MT Bold" panose="020F0704030504030204" pitchFamily="34" charset="0"/>
                </a:rPr>
                <a:t>Beam Based Alignment </a:t>
              </a:r>
              <a:endParaRPr lang="de-DE" sz="1600" dirty="0">
                <a:solidFill>
                  <a:srgbClr val="5A0A34"/>
                </a:solidFill>
                <a:latin typeface="Arial Rounded MT Bold" panose="020F0704030504030204" pitchFamily="34" charset="0"/>
              </a:endParaRPr>
            </a:p>
          </p:txBody>
        </p:sp>
        <p:sp>
          <p:nvSpPr>
            <p:cNvPr id="28" name="Arrow: Right 46">
              <a:extLst>
                <a:ext uri="{FF2B5EF4-FFF2-40B4-BE49-F238E27FC236}">
                  <a16:creationId xmlns:a16="http://schemas.microsoft.com/office/drawing/2014/main" id="{4127D378-8371-F13C-AE75-E68F7A82B8D8}"/>
                </a:ext>
              </a:extLst>
            </p:cNvPr>
            <p:cNvSpPr/>
            <p:nvPr/>
          </p:nvSpPr>
          <p:spPr>
            <a:xfrm rot="5400000">
              <a:off x="7609957" y="3245800"/>
              <a:ext cx="298861" cy="126378"/>
            </a:xfrm>
            <a:prstGeom prst="rightArrow">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9" name="Arrow: Bent 47">
              <a:extLst>
                <a:ext uri="{FF2B5EF4-FFF2-40B4-BE49-F238E27FC236}">
                  <a16:creationId xmlns:a16="http://schemas.microsoft.com/office/drawing/2014/main" id="{5A12A9D4-F18A-FA3F-6C04-734DDE79229C}"/>
                </a:ext>
              </a:extLst>
            </p:cNvPr>
            <p:cNvSpPr/>
            <p:nvPr/>
          </p:nvSpPr>
          <p:spPr>
            <a:xfrm rot="16200000">
              <a:off x="5707714" y="2589144"/>
              <a:ext cx="1990175" cy="217453"/>
            </a:xfrm>
            <a:prstGeom prst="bentArrow">
              <a:avLst>
                <a:gd name="adj1" fmla="val 25000"/>
                <a:gd name="adj2" fmla="val 23171"/>
                <a:gd name="adj3" fmla="val 25000"/>
                <a:gd name="adj4" fmla="val 43750"/>
              </a:avLst>
            </a:prstGeom>
            <a:solidFill>
              <a:srgbClr val="8B000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solidFill>
                  <a:schemeClr val="tx1"/>
                </a:solidFill>
              </a:endParaRPr>
            </a:p>
          </p:txBody>
        </p:sp>
      </p:grpSp>
    </p:spTree>
    <p:extLst>
      <p:ext uri="{BB962C8B-B14F-4D97-AF65-F5344CB8AC3E}">
        <p14:creationId xmlns:p14="http://schemas.microsoft.com/office/powerpoint/2010/main" val="20258918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B21C1-6FD2-7242-DEDC-176CA790C2A8}"/>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C1071A-C17E-36FB-19ED-1A9CC7234225}"/>
              </a:ext>
            </a:extLst>
          </p:cNvPr>
          <p:cNvSpPr>
            <a:spLocks noGrp="1"/>
          </p:cNvSpPr>
          <p:nvPr>
            <p:ph type="sldNum" sz="quarter" idx="12"/>
          </p:nvPr>
        </p:nvSpPr>
        <p:spPr/>
        <p:txBody>
          <a:bodyPr/>
          <a:lstStyle/>
          <a:p>
            <a:fld id="{88A1DFE4-5FC5-43BD-BB7E-75EAD82B965F}" type="slidenum">
              <a:rPr lang="en-US" noProof="0" smtClean="0"/>
              <a:pPr/>
              <a:t>17</a:t>
            </a:fld>
            <a:endParaRPr lang="en-US" noProof="0" dirty="0"/>
          </a:p>
        </p:txBody>
      </p:sp>
    </p:spTree>
    <p:extLst>
      <p:ext uri="{BB962C8B-B14F-4D97-AF65-F5344CB8AC3E}">
        <p14:creationId xmlns:p14="http://schemas.microsoft.com/office/powerpoint/2010/main" val="2960588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2</a:t>
            </a:fld>
            <a:endParaRPr lang="de-AT" dirty="0"/>
          </a:p>
        </p:txBody>
      </p:sp>
      <p:sp>
        <p:nvSpPr>
          <p:cNvPr id="2" name="TextBox 1">
            <a:extLst>
              <a:ext uri="{FF2B5EF4-FFF2-40B4-BE49-F238E27FC236}">
                <a16:creationId xmlns:a16="http://schemas.microsoft.com/office/drawing/2014/main" id="{60966B1E-D6C4-4AC0-BA22-4F229ADCA074}"/>
              </a:ext>
            </a:extLst>
          </p:cNvPr>
          <p:cNvSpPr txBox="1"/>
          <p:nvPr/>
        </p:nvSpPr>
        <p:spPr>
          <a:xfrm>
            <a:off x="212803" y="399360"/>
            <a:ext cx="8712968" cy="4344779"/>
          </a:xfrm>
          <a:prstGeom prst="rect">
            <a:avLst/>
          </a:prstGeom>
          <a:noFill/>
        </p:spPr>
        <p:txBody>
          <a:bodyPr wrap="square" rtlCol="0">
            <a:spAutoFit/>
          </a:bodyPr>
          <a:lstStyle/>
          <a:p>
            <a:pPr algn="l">
              <a:lnSpc>
                <a:spcPts val="3700"/>
              </a:lnSpc>
            </a:pPr>
            <a:r>
              <a:rPr lang="en-US" sz="3000" dirty="0">
                <a:latin typeface="Times New Roman" panose="02020603050405020304" pitchFamily="18" charset="0"/>
                <a:cs typeface="Times New Roman" panose="02020603050405020304" pitchFamily="18" charset="0"/>
              </a:rPr>
              <a:t>Table of content </a:t>
            </a:r>
            <a:endParaRPr lang="en-US" sz="2000" dirty="0">
              <a:latin typeface="Times New Roman" panose="02020603050405020304" pitchFamily="18" charset="0"/>
              <a:cs typeface="Times New Roman" panose="02020603050405020304" pitchFamily="18" charset="0"/>
            </a:endParaRPr>
          </a:p>
          <a:p>
            <a:endParaRPr lang="de-DE"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Matching phase advance between nearby BPMs.</a:t>
            </a: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Tuning simulations using different correctors.</a:t>
            </a:r>
          </a:p>
          <a:p>
            <a:pPr lvl="1">
              <a:lnSpc>
                <a:spcPct val="150000"/>
              </a:lnSpc>
            </a:pPr>
            <a:r>
              <a:rPr lang="en-US" sz="1600" dirty="0">
                <a:latin typeface="Times New Roman" panose="02020603050405020304" pitchFamily="18" charset="0"/>
                <a:cs typeface="Times New Roman" panose="02020603050405020304" pitchFamily="18" charset="0"/>
              </a:rPr>
              <a:t>For beta beating correction</a:t>
            </a:r>
          </a:p>
          <a:p>
            <a:pPr marL="971477" lvl="2"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Normal trim quads at All </a:t>
            </a:r>
            <a:r>
              <a:rPr lang="en-US" sz="1600" dirty="0" err="1">
                <a:latin typeface="Times New Roman" panose="02020603050405020304" pitchFamily="18" charset="0"/>
                <a:cs typeface="Times New Roman" panose="02020603050405020304" pitchFamily="18" charset="0"/>
              </a:rPr>
              <a:t>sextupoles</a:t>
            </a:r>
            <a:r>
              <a:rPr lang="en-US" sz="1600" dirty="0">
                <a:latin typeface="Times New Roman" panose="02020603050405020304" pitchFamily="18" charset="0"/>
                <a:cs typeface="Times New Roman" panose="02020603050405020304" pitchFamily="18" charset="0"/>
              </a:rPr>
              <a:t>.</a:t>
            </a:r>
          </a:p>
          <a:p>
            <a:pPr marL="971477" lvl="2"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Normal trim quads at ARC </a:t>
            </a:r>
            <a:r>
              <a:rPr lang="en-US" sz="1600" dirty="0" err="1">
                <a:latin typeface="Times New Roman" panose="02020603050405020304" pitchFamily="18" charset="0"/>
                <a:cs typeface="Times New Roman" panose="02020603050405020304" pitchFamily="18" charset="0"/>
              </a:rPr>
              <a:t>sextupoles</a:t>
            </a:r>
            <a:r>
              <a:rPr lang="en-US" sz="1600" dirty="0">
                <a:latin typeface="Times New Roman" panose="02020603050405020304" pitchFamily="18" charset="0"/>
                <a:cs typeface="Times New Roman" panose="02020603050405020304" pitchFamily="18" charset="0"/>
              </a:rPr>
              <a:t>.</a:t>
            </a:r>
          </a:p>
          <a:p>
            <a:pPr marL="971477" lvl="2"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All normal quadrupoles</a:t>
            </a:r>
          </a:p>
          <a:p>
            <a:pPr marL="971477" lvl="2" indent="-285750">
              <a:buFont typeface="Arial" panose="020B0604020202020204" pitchFamily="34" charset="0"/>
              <a:buChar char="•"/>
            </a:pPr>
            <a:r>
              <a:rPr lang="en-US" sz="1600" dirty="0">
                <a:latin typeface="Times New Roman" panose="02020603050405020304" pitchFamily="18" charset="0"/>
                <a:cs typeface="Times New Roman" panose="02020603050405020304" pitchFamily="18" charset="0"/>
              </a:rPr>
              <a:t>ARC quadrupoles.</a:t>
            </a:r>
          </a:p>
          <a:p>
            <a:pPr marL="971477" lvl="2" indent="-28575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Adding measurement noise.</a:t>
            </a: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a:p>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4745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3</a:t>
            </a:fld>
            <a:endParaRPr lang="de-AT" dirty="0"/>
          </a:p>
        </p:txBody>
      </p:sp>
      <p:sp>
        <p:nvSpPr>
          <p:cNvPr id="4" name="TextBox 3">
            <a:extLst>
              <a:ext uri="{FF2B5EF4-FFF2-40B4-BE49-F238E27FC236}">
                <a16:creationId xmlns:a16="http://schemas.microsoft.com/office/drawing/2014/main" id="{A9A4A84F-5B85-4428-84A7-535FC9A99EBA}"/>
              </a:ext>
            </a:extLst>
          </p:cNvPr>
          <p:cNvSpPr txBox="1"/>
          <p:nvPr/>
        </p:nvSpPr>
        <p:spPr>
          <a:xfrm>
            <a:off x="107504" y="411510"/>
            <a:ext cx="7848872"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Tuning simulations for the baseline lattice at Z energy</a:t>
            </a:r>
          </a:p>
          <a:p>
            <a:pPr lvl="1"/>
            <a:r>
              <a:rPr lang="en-US" sz="2400" dirty="0">
                <a:solidFill>
                  <a:schemeClr val="tx1">
                    <a:lumMod val="75000"/>
                    <a:lumOff val="25000"/>
                  </a:schemeClr>
                </a:solidFill>
                <a:latin typeface="Times New Roman" panose="02020603050405020304" pitchFamily="18" charset="0"/>
                <a:cs typeface="Times New Roman" panose="02020603050405020304" pitchFamily="18" charset="0"/>
              </a:rPr>
              <a:t>Assigned errors</a:t>
            </a:r>
          </a:p>
        </p:txBody>
      </p:sp>
      <p:graphicFrame>
        <p:nvGraphicFramePr>
          <p:cNvPr id="9" name="Table 8">
            <a:extLst>
              <a:ext uri="{FF2B5EF4-FFF2-40B4-BE49-F238E27FC236}">
                <a16:creationId xmlns:a16="http://schemas.microsoft.com/office/drawing/2014/main" id="{F18198AD-7F9E-4D10-B8F2-A83D56BB0411}"/>
              </a:ext>
            </a:extLst>
          </p:cNvPr>
          <p:cNvGraphicFramePr>
            <a:graphicFrameLocks noGrp="1"/>
          </p:cNvGraphicFramePr>
          <p:nvPr>
            <p:extLst>
              <p:ext uri="{D42A27DB-BD31-4B8C-83A1-F6EECF244321}">
                <p14:modId xmlns:p14="http://schemas.microsoft.com/office/powerpoint/2010/main" val="2237945959"/>
              </p:ext>
            </p:extLst>
          </p:nvPr>
        </p:nvGraphicFramePr>
        <p:xfrm>
          <a:off x="1020883" y="1419622"/>
          <a:ext cx="3873624" cy="2407920"/>
        </p:xfrm>
        <a:graphic>
          <a:graphicData uri="http://schemas.openxmlformats.org/drawingml/2006/table">
            <a:tbl>
              <a:tblPr firstRow="1" bandRow="1">
                <a:tableStyleId>{073A0DAA-6AF3-43AB-8588-CEC1D06C72B9}</a:tableStyleId>
              </a:tblPr>
              <a:tblGrid>
                <a:gridCol w="1309276">
                  <a:extLst>
                    <a:ext uri="{9D8B030D-6E8A-4147-A177-3AD203B41FA5}">
                      <a16:colId xmlns:a16="http://schemas.microsoft.com/office/drawing/2014/main" val="2490139071"/>
                    </a:ext>
                  </a:extLst>
                </a:gridCol>
                <a:gridCol w="1395326">
                  <a:extLst>
                    <a:ext uri="{9D8B030D-6E8A-4147-A177-3AD203B41FA5}">
                      <a16:colId xmlns:a16="http://schemas.microsoft.com/office/drawing/2014/main" val="3470587684"/>
                    </a:ext>
                  </a:extLst>
                </a:gridCol>
                <a:gridCol w="1169022">
                  <a:extLst>
                    <a:ext uri="{9D8B030D-6E8A-4147-A177-3AD203B41FA5}">
                      <a16:colId xmlns:a16="http://schemas.microsoft.com/office/drawing/2014/main" val="3432284092"/>
                    </a:ext>
                  </a:extLst>
                </a:gridCol>
              </a:tblGrid>
              <a:tr h="4512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600" b="0" dirty="0">
                        <a:solidFill>
                          <a:schemeClr val="bg2"/>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0" dirty="0">
                          <a:solidFill>
                            <a:schemeClr val="bg2"/>
                          </a:solidFill>
                          <a:latin typeface="Times New Roman" panose="02020603050405020304" pitchFamily="18" charset="0"/>
                          <a:cs typeface="Times New Roman" panose="02020603050405020304" pitchFamily="18" charset="0"/>
                        </a:rPr>
                        <a:t>Elements</a:t>
                      </a:r>
                      <a:endParaRPr lang="de-DE" sz="1600" b="0" dirty="0">
                        <a:solidFill>
                          <a:schemeClr val="bg2"/>
                        </a:solidFill>
                        <a:latin typeface="Times New Roman" panose="02020603050405020304" pitchFamily="18" charset="0"/>
                        <a:cs typeface="Times New Roman" panose="02020603050405020304" pitchFamily="18" charset="0"/>
                      </a:endParaRPr>
                    </a:p>
                    <a:p>
                      <a:pPr algn="ctr"/>
                      <a:endParaRPr lang="de-DE" sz="160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b="0" dirty="0">
                          <a:latin typeface="Times New Roman" panose="02020603050405020304" pitchFamily="18" charset="0"/>
                          <a:cs typeface="Times New Roman" panose="02020603050405020304" pitchFamily="18" charset="0"/>
                        </a:rPr>
                        <a:t>Hor. &amp; Ver. displacement</a:t>
                      </a:r>
                      <a:endParaRPr lang="de-DE" sz="1600" b="0" dirty="0">
                        <a:latin typeface="Times New Roman" panose="02020603050405020304" pitchFamily="18" charset="0"/>
                        <a:cs typeface="Times New Roman" panose="02020603050405020304" pitchFamily="18" charset="0"/>
                      </a:endParaRPr>
                    </a:p>
                  </a:txBody>
                  <a:tcPr anchor="ctr"/>
                </a:tc>
                <a:tc>
                  <a:txBody>
                    <a:bodyPr/>
                    <a:lstStyle/>
                    <a:p>
                      <a:pPr algn="ctr"/>
                      <a:r>
                        <a:rPr lang="en-US" sz="1600" b="0" dirty="0">
                          <a:latin typeface="Times New Roman" panose="02020603050405020304" pitchFamily="18" charset="0"/>
                          <a:cs typeface="Times New Roman" panose="02020603050405020304" pitchFamily="18" charset="0"/>
                        </a:rPr>
                        <a:t>Tilt </a:t>
                      </a:r>
                      <a:r>
                        <a:rPr lang="el-GR" sz="1600" b="0" dirty="0">
                          <a:latin typeface="Times New Roman" panose="02020603050405020304" pitchFamily="18" charset="0"/>
                          <a:cs typeface="Times New Roman" panose="02020603050405020304" pitchFamily="18" charset="0"/>
                        </a:rPr>
                        <a:t>θ</a:t>
                      </a:r>
                      <a:endParaRPr lang="de-DE" sz="16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60054155"/>
                  </a:ext>
                </a:extLst>
              </a:tr>
              <a:tr h="370840">
                <a:tc>
                  <a:txBody>
                    <a:bodyPr/>
                    <a:lstStyle/>
                    <a:p>
                      <a:pPr algn="ctr"/>
                      <a:r>
                        <a:rPr lang="en-US" sz="1600">
                          <a:latin typeface="Times New Roman" panose="02020603050405020304" pitchFamily="18" charset="0"/>
                          <a:cs typeface="Times New Roman" panose="02020603050405020304" pitchFamily="18" charset="0"/>
                        </a:rPr>
                        <a:t>Arc quads and sext.</a:t>
                      </a:r>
                      <a:endParaRPr lang="de-DE" sz="1600">
                        <a:latin typeface="Times New Roman" panose="02020603050405020304" pitchFamily="18" charset="0"/>
                        <a:cs typeface="Times New Roman" panose="02020603050405020304" pitchFamily="18" charset="0"/>
                      </a:endParaRPr>
                    </a:p>
                  </a:txBody>
                  <a:tcPr anchor="ctr"/>
                </a:tc>
                <a:tc>
                  <a:txBody>
                    <a:bodyPr/>
                    <a:lstStyle/>
                    <a:p>
                      <a:pPr algn="ctr"/>
                      <a:r>
                        <a:rPr lang="en-US" sz="1600">
                          <a:latin typeface="Times New Roman" panose="02020603050405020304" pitchFamily="18" charset="0"/>
                          <a:cs typeface="Times New Roman" panose="02020603050405020304" pitchFamily="18" charset="0"/>
                        </a:rPr>
                        <a:t>50 </a:t>
                      </a:r>
                      <a:r>
                        <a:rPr lang="el-GR" sz="1600" b="0">
                          <a:latin typeface="Times New Roman" panose="02020603050405020304" pitchFamily="18" charset="0"/>
                          <a:cs typeface="Times New Roman" panose="02020603050405020304" pitchFamily="18" charset="0"/>
                        </a:rPr>
                        <a:t>μ</a:t>
                      </a:r>
                      <a:r>
                        <a:rPr lang="de-DE" sz="1600" b="0">
                          <a:latin typeface="Times New Roman" panose="02020603050405020304" pitchFamily="18" charset="0"/>
                          <a:cs typeface="Times New Roman" panose="02020603050405020304" pitchFamily="18" charset="0"/>
                        </a:rPr>
                        <a:t>m </a:t>
                      </a:r>
                    </a:p>
                  </a:txBody>
                  <a:tcPr anchor="ctr"/>
                </a:tc>
                <a:tc>
                  <a:txBody>
                    <a:bodyPr/>
                    <a:lstStyle/>
                    <a:p>
                      <a:pPr algn="ctr"/>
                      <a:r>
                        <a:rPr lang="en-US" sz="1600" dirty="0">
                          <a:latin typeface="Times New Roman" panose="02020603050405020304" pitchFamily="18" charset="0"/>
                          <a:cs typeface="Times New Roman" panose="02020603050405020304" pitchFamily="18" charset="0"/>
                        </a:rPr>
                        <a:t>50 </a:t>
                      </a:r>
                      <a:r>
                        <a:rPr lang="el-GR" sz="1600" b="0" dirty="0">
                          <a:latin typeface="Times New Roman" panose="02020603050405020304" pitchFamily="18" charset="0"/>
                          <a:cs typeface="Times New Roman" panose="02020603050405020304" pitchFamily="18" charset="0"/>
                        </a:rPr>
                        <a:t>μ</a:t>
                      </a:r>
                      <a:r>
                        <a:rPr lang="de-DE" sz="1600" b="0" dirty="0" err="1">
                          <a:latin typeface="Times New Roman" panose="02020603050405020304" pitchFamily="18" charset="0"/>
                          <a:cs typeface="Times New Roman" panose="02020603050405020304" pitchFamily="18" charset="0"/>
                        </a:rPr>
                        <a:t>rad</a:t>
                      </a:r>
                      <a:endParaRPr lang="de-DE"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302286677"/>
                  </a:ext>
                </a:extLst>
              </a:tr>
              <a:tr h="230412">
                <a:tc>
                  <a:txBody>
                    <a:bodyPr/>
                    <a:lstStyle/>
                    <a:p>
                      <a:pPr algn="ctr"/>
                      <a:r>
                        <a:rPr lang="en-US" sz="1600">
                          <a:latin typeface="Times New Roman" panose="02020603050405020304" pitchFamily="18" charset="0"/>
                          <a:cs typeface="Times New Roman" panose="02020603050405020304" pitchFamily="18" charset="0"/>
                        </a:rPr>
                        <a:t>All dipoles</a:t>
                      </a:r>
                      <a:endParaRPr lang="de-DE" sz="1600">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a:solidFill>
                            <a:srgbClr val="0F124A"/>
                          </a:solidFill>
                          <a:latin typeface="Times New Roman" panose="02020603050405020304" pitchFamily="18" charset="0"/>
                          <a:cs typeface="Times New Roman" panose="02020603050405020304" pitchFamily="18" charset="0"/>
                        </a:rPr>
                        <a:t>1000 </a:t>
                      </a:r>
                      <a:r>
                        <a:rPr lang="el-GR" sz="1600" b="0" dirty="0">
                          <a:solidFill>
                            <a:srgbClr val="0F124A"/>
                          </a:solidFill>
                          <a:latin typeface="Times New Roman" panose="02020603050405020304" pitchFamily="18" charset="0"/>
                          <a:cs typeface="Times New Roman" panose="02020603050405020304" pitchFamily="18" charset="0"/>
                        </a:rPr>
                        <a:t>μ</a:t>
                      </a:r>
                      <a:r>
                        <a:rPr lang="de-DE" sz="1600" b="0" dirty="0">
                          <a:solidFill>
                            <a:srgbClr val="0F124A"/>
                          </a:solidFill>
                          <a:latin typeface="Times New Roman" panose="02020603050405020304" pitchFamily="18" charset="0"/>
                          <a:cs typeface="Times New Roman" panose="02020603050405020304" pitchFamily="18" charset="0"/>
                        </a:rPr>
                        <a:t>m</a:t>
                      </a:r>
                      <a:r>
                        <a:rPr lang="de-DE" sz="1600" b="1" dirty="0">
                          <a:solidFill>
                            <a:srgbClr val="0F124A"/>
                          </a:solidFill>
                          <a:latin typeface="Times New Roman" panose="02020603050405020304" pitchFamily="18" charset="0"/>
                          <a:cs typeface="Times New Roman" panose="02020603050405020304" pitchFamily="18" charset="0"/>
                        </a:rPr>
                        <a:t> </a:t>
                      </a:r>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a:latin typeface="Times New Roman" panose="02020603050405020304" pitchFamily="18" charset="0"/>
                          <a:cs typeface="Times New Roman" panose="02020603050405020304" pitchFamily="18" charset="0"/>
                        </a:rPr>
                        <a:t>1000 </a:t>
                      </a:r>
                      <a:r>
                        <a:rPr lang="el-GR" sz="1600" b="0" dirty="0">
                          <a:latin typeface="Times New Roman" panose="02020603050405020304" pitchFamily="18" charset="0"/>
                          <a:cs typeface="Times New Roman" panose="02020603050405020304" pitchFamily="18" charset="0"/>
                        </a:rPr>
                        <a:t>μ</a:t>
                      </a:r>
                      <a:r>
                        <a:rPr lang="de-DE" sz="1600" b="0" dirty="0" err="1">
                          <a:latin typeface="Times New Roman" panose="02020603050405020304" pitchFamily="18" charset="0"/>
                          <a:cs typeface="Times New Roman" panose="02020603050405020304" pitchFamily="18" charset="0"/>
                        </a:rPr>
                        <a:t>rad</a:t>
                      </a:r>
                      <a:endParaRPr lang="de-DE" sz="16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929791864"/>
                  </a:ext>
                </a:extLst>
              </a:tr>
              <a:tr h="230412">
                <a:tc>
                  <a:txBody>
                    <a:bodyPr/>
                    <a:lstStyle/>
                    <a:p>
                      <a:pPr algn="ctr"/>
                      <a:r>
                        <a:rPr lang="en-US" sz="1600">
                          <a:latin typeface="Times New Roman" panose="02020603050405020304" pitchFamily="18" charset="0"/>
                          <a:cs typeface="Times New Roman" panose="02020603050405020304" pitchFamily="18" charset="0"/>
                        </a:rPr>
                        <a:t>Girders</a:t>
                      </a:r>
                      <a:endParaRPr lang="de-DE" sz="160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solidFill>
                            <a:srgbClr val="0F124A"/>
                          </a:solidFill>
                          <a:latin typeface="Times New Roman" panose="02020603050405020304" pitchFamily="18" charset="0"/>
                          <a:cs typeface="Times New Roman" panose="02020603050405020304" pitchFamily="18" charset="0"/>
                        </a:rPr>
                        <a:t>150 </a:t>
                      </a:r>
                      <a:r>
                        <a:rPr lang="el-GR" sz="1600" b="0" dirty="0">
                          <a:solidFill>
                            <a:srgbClr val="0F124A"/>
                          </a:solidFill>
                          <a:latin typeface="Times New Roman" panose="02020603050405020304" pitchFamily="18" charset="0"/>
                          <a:cs typeface="Times New Roman" panose="02020603050405020304" pitchFamily="18" charset="0"/>
                        </a:rPr>
                        <a:t>μ</a:t>
                      </a:r>
                      <a:r>
                        <a:rPr lang="de-DE" sz="1600" b="0" dirty="0">
                          <a:solidFill>
                            <a:srgbClr val="0F124A"/>
                          </a:solidFill>
                          <a:latin typeface="Times New Roman" panose="02020603050405020304" pitchFamily="18" charset="0"/>
                          <a:cs typeface="Times New Roman" panose="02020603050405020304" pitchFamily="18" charset="0"/>
                        </a:rPr>
                        <a:t>m</a:t>
                      </a:r>
                      <a:r>
                        <a:rPr lang="de-DE" sz="1600" b="1" dirty="0">
                          <a:solidFill>
                            <a:srgbClr val="0F124A"/>
                          </a:solidFill>
                          <a:latin typeface="Times New Roman" panose="02020603050405020304" pitchFamily="18" charset="0"/>
                          <a:cs typeface="Times New Roman" panose="02020603050405020304" pitchFamily="18" charset="0"/>
                        </a:rPr>
                        <a:t> </a:t>
                      </a:r>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solidFill>
                            <a:srgbClr val="0F124A"/>
                          </a:solidFill>
                          <a:latin typeface="Times New Roman" panose="02020603050405020304" pitchFamily="18" charset="0"/>
                          <a:cs typeface="Times New Roman" panose="02020603050405020304" pitchFamily="18" charset="0"/>
                        </a:rPr>
                        <a:t>150 </a:t>
                      </a:r>
                      <a:r>
                        <a:rPr lang="el-GR" sz="1600" b="0" dirty="0">
                          <a:solidFill>
                            <a:srgbClr val="0F124A"/>
                          </a:solidFill>
                          <a:latin typeface="Times New Roman" panose="02020603050405020304" pitchFamily="18" charset="0"/>
                          <a:cs typeface="Times New Roman" panose="02020603050405020304" pitchFamily="18" charset="0"/>
                        </a:rPr>
                        <a:t>μ</a:t>
                      </a:r>
                      <a:r>
                        <a:rPr lang="de-DE" sz="1600" b="0" dirty="0" err="1">
                          <a:solidFill>
                            <a:srgbClr val="0F124A"/>
                          </a:solidFill>
                          <a:latin typeface="Times New Roman" panose="02020603050405020304" pitchFamily="18" charset="0"/>
                          <a:cs typeface="Times New Roman" panose="02020603050405020304" pitchFamily="18" charset="0"/>
                        </a:rPr>
                        <a:t>rad</a:t>
                      </a:r>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855067518"/>
                  </a:ext>
                </a:extLst>
              </a:tr>
              <a:tr h="230412">
                <a:tc>
                  <a:txBody>
                    <a:bodyPr/>
                    <a:lstStyle/>
                    <a:p>
                      <a:pPr algn="ctr"/>
                      <a:r>
                        <a:rPr lang="en-US" sz="1600" dirty="0">
                          <a:latin typeface="Times New Roman" panose="02020603050405020304" pitchFamily="18" charset="0"/>
                          <a:cs typeface="Times New Roman" panose="02020603050405020304" pitchFamily="18" charset="0"/>
                        </a:rPr>
                        <a:t>BPMs-quads.</a:t>
                      </a:r>
                      <a:endParaRPr lang="de-DE" sz="1600"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solidFill>
                            <a:srgbClr val="0F124A"/>
                          </a:solidFill>
                          <a:latin typeface="Times New Roman" panose="02020603050405020304" pitchFamily="18" charset="0"/>
                          <a:cs typeface="Times New Roman" panose="02020603050405020304" pitchFamily="18" charset="0"/>
                        </a:rPr>
                        <a:t>10 </a:t>
                      </a:r>
                      <a:r>
                        <a:rPr lang="el-GR" sz="1600" b="0" dirty="0">
                          <a:solidFill>
                            <a:srgbClr val="0F124A"/>
                          </a:solidFill>
                          <a:latin typeface="Times New Roman" panose="02020603050405020304" pitchFamily="18" charset="0"/>
                          <a:cs typeface="Times New Roman" panose="02020603050405020304" pitchFamily="18" charset="0"/>
                        </a:rPr>
                        <a:t>μ</a:t>
                      </a:r>
                      <a:r>
                        <a:rPr lang="de-DE" sz="1600" b="0" dirty="0">
                          <a:solidFill>
                            <a:srgbClr val="0F124A"/>
                          </a:solidFill>
                          <a:latin typeface="Times New Roman" panose="02020603050405020304" pitchFamily="18" charset="0"/>
                          <a:cs typeface="Times New Roman" panose="02020603050405020304" pitchFamily="18" charset="0"/>
                        </a:rPr>
                        <a:t>m</a:t>
                      </a:r>
                      <a:r>
                        <a:rPr lang="de-DE" sz="1600" b="1" dirty="0">
                          <a:solidFill>
                            <a:srgbClr val="0F124A"/>
                          </a:solidFill>
                          <a:latin typeface="Times New Roman" panose="02020603050405020304" pitchFamily="18" charset="0"/>
                          <a:cs typeface="Times New Roman" panose="02020603050405020304" pitchFamily="18" charset="0"/>
                        </a:rPr>
                        <a:t> </a:t>
                      </a:r>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tc>
                  <a:txBody>
                    <a:bodyPr/>
                    <a:lstStyle/>
                    <a:p>
                      <a:pPr algn="ctr"/>
                      <a:r>
                        <a:rPr lang="en-US" sz="1600" dirty="0">
                          <a:solidFill>
                            <a:srgbClr val="0F124A"/>
                          </a:solidFill>
                          <a:latin typeface="Times New Roman" panose="02020603050405020304" pitchFamily="18" charset="0"/>
                          <a:cs typeface="Times New Roman" panose="02020603050405020304" pitchFamily="18" charset="0"/>
                        </a:rPr>
                        <a:t>-</a:t>
                      </a:r>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48133594"/>
                  </a:ext>
                </a:extLst>
              </a:tr>
            </a:tbl>
          </a:graphicData>
        </a:graphic>
      </p:graphicFrame>
      <mc:AlternateContent xmlns:mc="http://schemas.openxmlformats.org/markup-compatibility/2006" xmlns:a14="http://schemas.microsoft.com/office/drawing/2010/main">
        <mc:Choice Requires="a14">
          <p:graphicFrame>
            <p:nvGraphicFramePr>
              <p:cNvPr id="11" name="Table 10">
                <a:extLst>
                  <a:ext uri="{FF2B5EF4-FFF2-40B4-BE49-F238E27FC236}">
                    <a16:creationId xmlns:a16="http://schemas.microsoft.com/office/drawing/2014/main" id="{72FFBC16-149E-4170-A089-BC842FAAD42A}"/>
                  </a:ext>
                </a:extLst>
              </p:cNvPr>
              <p:cNvGraphicFramePr>
                <a:graphicFrameLocks noGrp="1"/>
              </p:cNvGraphicFramePr>
              <p:nvPr>
                <p:extLst>
                  <p:ext uri="{D42A27DB-BD31-4B8C-83A1-F6EECF244321}">
                    <p14:modId xmlns:p14="http://schemas.microsoft.com/office/powerpoint/2010/main" val="406821403"/>
                  </p:ext>
                </p:extLst>
              </p:nvPr>
            </p:nvGraphicFramePr>
            <p:xfrm>
              <a:off x="5388886" y="1701308"/>
              <a:ext cx="2704602" cy="1844548"/>
            </p:xfrm>
            <a:graphic>
              <a:graphicData uri="http://schemas.openxmlformats.org/drawingml/2006/table">
                <a:tbl>
                  <a:tblPr firstRow="1" bandRow="1">
                    <a:tableStyleId>{073A0DAA-6AF3-43AB-8588-CEC1D06C72B9}</a:tableStyleId>
                  </a:tblPr>
                  <a:tblGrid>
                    <a:gridCol w="1309276">
                      <a:extLst>
                        <a:ext uri="{9D8B030D-6E8A-4147-A177-3AD203B41FA5}">
                          <a16:colId xmlns:a16="http://schemas.microsoft.com/office/drawing/2014/main" val="2490139071"/>
                        </a:ext>
                      </a:extLst>
                    </a:gridCol>
                    <a:gridCol w="1395326">
                      <a:extLst>
                        <a:ext uri="{9D8B030D-6E8A-4147-A177-3AD203B41FA5}">
                          <a16:colId xmlns:a16="http://schemas.microsoft.com/office/drawing/2014/main" val="3470587684"/>
                        </a:ext>
                      </a:extLst>
                    </a:gridCol>
                  </a:tblGrid>
                  <a:tr h="4512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600" b="0" dirty="0">
                            <a:solidFill>
                              <a:schemeClr val="bg2"/>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0" dirty="0">
                              <a:solidFill>
                                <a:schemeClr val="bg2"/>
                              </a:solidFill>
                              <a:latin typeface="Times New Roman" panose="02020603050405020304" pitchFamily="18" charset="0"/>
                              <a:cs typeface="Times New Roman" panose="02020603050405020304" pitchFamily="18" charset="0"/>
                            </a:rPr>
                            <a:t>Elements</a:t>
                          </a:r>
                          <a:endParaRPr lang="de-DE" sz="1600" b="0" dirty="0">
                            <a:solidFill>
                              <a:schemeClr val="bg2"/>
                            </a:solidFill>
                            <a:latin typeface="Times New Roman" panose="02020603050405020304" pitchFamily="18" charset="0"/>
                            <a:cs typeface="Times New Roman" panose="02020603050405020304" pitchFamily="18" charset="0"/>
                          </a:endParaRPr>
                        </a:p>
                        <a:p>
                          <a:pPr algn="ctr"/>
                          <a:endParaRPr lang="de-DE" sz="1600" dirty="0">
                            <a:latin typeface="Times New Roman" panose="02020603050405020304" pitchFamily="18" charset="0"/>
                            <a:cs typeface="Times New Roman" panose="02020603050405020304" pitchFamily="18" charset="0"/>
                          </a:endParaRPr>
                        </a:p>
                      </a:txBody>
                      <a:tcPr anchor="b"/>
                    </a:tc>
                    <a:tc>
                      <a:txBody>
                        <a:bodyPr/>
                        <a:lstStyle/>
                        <a:p>
                          <a:pPr algn="ctr"/>
                          <a:r>
                            <a:rPr lang="en-US" sz="1600" b="0" i="0" u="none" strike="noStrike" kern="1200" baseline="0" dirty="0">
                              <a:solidFill>
                                <a:schemeClr val="lt1"/>
                              </a:solidFill>
                              <a:latin typeface="Times New Roman" panose="02020603050405020304" pitchFamily="18" charset="0"/>
                              <a:ea typeface="+mn-ea"/>
                              <a:cs typeface="Times New Roman" panose="02020603050405020304" pitchFamily="18" charset="0"/>
                            </a:rPr>
                            <a:t>Field Errors</a:t>
                          </a:r>
                          <a:endParaRPr lang="de-DE" sz="20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60054155"/>
                      </a:ext>
                    </a:extLst>
                  </a:tr>
                  <a:tr h="370840">
                    <a:tc>
                      <a:txBody>
                        <a:bodyPr/>
                        <a:lstStyle/>
                        <a:p>
                          <a:pPr algn="ctr"/>
                          <a:r>
                            <a:rPr lang="en-US" sz="1600" dirty="0">
                              <a:latin typeface="Times New Roman" panose="02020603050405020304" pitchFamily="18" charset="0"/>
                              <a:cs typeface="Times New Roman" panose="02020603050405020304" pitchFamily="18" charset="0"/>
                            </a:rPr>
                            <a:t>Arc quads and sext.</a:t>
                          </a:r>
                          <a:endParaRPr lang="de-DE" sz="1600" dirty="0">
                            <a:latin typeface="Times New Roman" panose="02020603050405020304" pitchFamily="18" charset="0"/>
                            <a:cs typeface="Times New Roman" panose="02020603050405020304" pitchFamily="18" charset="0"/>
                          </a:endParaRPr>
                        </a:p>
                      </a:txBody>
                      <a:tcPr anchor="ctr"/>
                    </a:tc>
                    <a:tc>
                      <a:txBody>
                        <a:bodyPr/>
                        <a:lstStyle/>
                        <a:p>
                          <a:pPr algn="ctr"/>
                          <a14:m>
                            <m:oMath xmlns:m="http://schemas.openxmlformats.org/officeDocument/2006/math">
                              <m:f>
                                <m:fPr>
                                  <m:ctrlP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ctrlPr>
                                </m:fPr>
                                <m:num>
                                  <m:r>
                                    <a:rPr lang="de-DE"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m:t>
                                  </m:r>
                                  <m: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𝐾</m:t>
                                  </m:r>
                                </m:num>
                                <m:den>
                                  <m: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𝐾</m:t>
                                  </m:r>
                                </m:den>
                              </m:f>
                            </m:oMath>
                          </a14:m>
                          <a:r>
                            <a:rPr lang="de-DE" sz="1600" b="0" dirty="0">
                              <a:solidFill>
                                <a:srgbClr val="0F124A"/>
                              </a:solidFill>
                              <a:latin typeface="Times New Roman" panose="02020603050405020304" pitchFamily="18" charset="0"/>
                              <a:cs typeface="Times New Roman" panose="02020603050405020304" pitchFamily="18" charset="0"/>
                            </a:rPr>
                            <a:t>=2×</a:t>
                          </a:r>
                          <a14:m>
                            <m:oMath xmlns:m="http://schemas.openxmlformats.org/officeDocument/2006/math">
                              <m:sSup>
                                <m:sSupPr>
                                  <m:ctrlPr>
                                    <a:rPr lang="de-DE" sz="1600" b="0" i="1" smtClean="0">
                                      <a:solidFill>
                                        <a:srgbClr val="0F124A"/>
                                      </a:solidFill>
                                      <a:latin typeface="Cambria Math" panose="02040503050406030204" pitchFamily="18" charset="0"/>
                                      <a:cs typeface="Times New Roman" panose="02020603050405020304" pitchFamily="18" charset="0"/>
                                    </a:rPr>
                                  </m:ctrlPr>
                                </m:sSupPr>
                                <m:e>
                                  <m:r>
                                    <a:rPr lang="en-US" sz="1600" b="0" i="1" smtClean="0">
                                      <a:solidFill>
                                        <a:srgbClr val="0F124A"/>
                                      </a:solidFill>
                                      <a:latin typeface="Cambria Math" panose="02040503050406030204" pitchFamily="18" charset="0"/>
                                      <a:cs typeface="Times New Roman" panose="02020603050405020304" pitchFamily="18" charset="0"/>
                                    </a:rPr>
                                    <m:t>10</m:t>
                                  </m:r>
                                </m:e>
                                <m:sup>
                                  <m:r>
                                    <a:rPr lang="en-US" sz="1600" b="0" i="1" smtClean="0">
                                      <a:solidFill>
                                        <a:srgbClr val="0F124A"/>
                                      </a:solidFill>
                                      <a:latin typeface="Cambria Math" panose="02040503050406030204" pitchFamily="18" charset="0"/>
                                      <a:cs typeface="Times New Roman" panose="02020603050405020304" pitchFamily="18" charset="0"/>
                                    </a:rPr>
                                    <m:t>−4</m:t>
                                  </m:r>
                                </m:sup>
                              </m:sSup>
                            </m:oMath>
                          </a14:m>
                          <a:endParaRPr lang="de-DE" sz="1600" b="0" dirty="0">
                            <a:solidFill>
                              <a:srgbClr val="0F124A"/>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302286677"/>
                      </a:ext>
                    </a:extLst>
                  </a:tr>
                  <a:tr h="230412">
                    <a:tc>
                      <a:txBody>
                        <a:bodyPr/>
                        <a:lstStyle/>
                        <a:p>
                          <a:pPr algn="ctr"/>
                          <a:r>
                            <a:rPr lang="en-US" sz="1600" dirty="0">
                              <a:latin typeface="Times New Roman" panose="02020603050405020304" pitchFamily="18" charset="0"/>
                              <a:cs typeface="Times New Roman" panose="02020603050405020304" pitchFamily="18" charset="0"/>
                            </a:rPr>
                            <a:t>All dipoles</a:t>
                          </a:r>
                          <a:endParaRPr lang="de-DE" sz="1600" dirty="0">
                            <a:latin typeface="Times New Roman" panose="02020603050405020304" pitchFamily="18" charset="0"/>
                            <a:cs typeface="Times New Roman" panose="02020603050405020304" pitchFamily="18" charset="0"/>
                          </a:endParaRPr>
                        </a:p>
                      </a:txBody>
                      <a:tcPr anchor="ctr"/>
                    </a:tc>
                    <a:tc>
                      <a:txBody>
                        <a:bodyPr/>
                        <a:lstStyle/>
                        <a:p>
                          <a:pPr algn="ctr"/>
                          <a14:m>
                            <m:oMath xmlns:m="http://schemas.openxmlformats.org/officeDocument/2006/math">
                              <m:f>
                                <m:fPr>
                                  <m:ctrlP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ctrlPr>
                                </m:fPr>
                                <m:num>
                                  <m:r>
                                    <a:rPr lang="de-DE"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m:t>
                                  </m:r>
                                  <m: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𝐾</m:t>
                                  </m:r>
                                </m:num>
                                <m:den>
                                  <m:r>
                                    <a:rPr lang="en-US" sz="1600" b="0" i="1" smtClean="0">
                                      <a:solidFill>
                                        <a:srgbClr val="0F124A"/>
                                      </a:solidFill>
                                      <a:latin typeface="Cambria Math" panose="02040503050406030204" pitchFamily="18" charset="0"/>
                                      <a:ea typeface="Cambria Math" panose="02040503050406030204" pitchFamily="18" charset="0"/>
                                      <a:cs typeface="Times New Roman" panose="02020603050405020304" pitchFamily="18" charset="0"/>
                                    </a:rPr>
                                    <m:t>𝐾</m:t>
                                  </m:r>
                                </m:den>
                              </m:f>
                            </m:oMath>
                          </a14:m>
                          <a:r>
                            <a:rPr lang="de-DE" sz="1600" b="0" dirty="0">
                              <a:solidFill>
                                <a:srgbClr val="0F124A"/>
                              </a:solidFill>
                              <a:latin typeface="Times New Roman" panose="02020603050405020304" pitchFamily="18" charset="0"/>
                              <a:cs typeface="Times New Roman" panose="02020603050405020304" pitchFamily="18" charset="0"/>
                            </a:rPr>
                            <a:t>=2×</a:t>
                          </a:r>
                          <a14:m>
                            <m:oMath xmlns:m="http://schemas.openxmlformats.org/officeDocument/2006/math">
                              <m:sSup>
                                <m:sSupPr>
                                  <m:ctrlPr>
                                    <a:rPr lang="de-DE" sz="1600" b="0" i="1" smtClean="0">
                                      <a:solidFill>
                                        <a:srgbClr val="0F124A"/>
                                      </a:solidFill>
                                      <a:latin typeface="Cambria Math" panose="02040503050406030204" pitchFamily="18" charset="0"/>
                                      <a:cs typeface="Times New Roman" panose="02020603050405020304" pitchFamily="18" charset="0"/>
                                    </a:rPr>
                                  </m:ctrlPr>
                                </m:sSupPr>
                                <m:e>
                                  <m:r>
                                    <a:rPr lang="en-US" sz="1600" b="0" i="1" smtClean="0">
                                      <a:solidFill>
                                        <a:srgbClr val="0F124A"/>
                                      </a:solidFill>
                                      <a:latin typeface="Cambria Math" panose="02040503050406030204" pitchFamily="18" charset="0"/>
                                      <a:cs typeface="Times New Roman" panose="02020603050405020304" pitchFamily="18" charset="0"/>
                                    </a:rPr>
                                    <m:t>10</m:t>
                                  </m:r>
                                </m:e>
                                <m:sup>
                                  <m:r>
                                    <a:rPr lang="en-US" sz="1600" b="0" i="1" smtClean="0">
                                      <a:solidFill>
                                        <a:srgbClr val="0F124A"/>
                                      </a:solidFill>
                                      <a:latin typeface="Cambria Math" panose="02040503050406030204" pitchFamily="18" charset="0"/>
                                      <a:cs typeface="Times New Roman" panose="02020603050405020304" pitchFamily="18" charset="0"/>
                                    </a:rPr>
                                    <m:t>−4</m:t>
                                  </m:r>
                                </m:sup>
                              </m:sSup>
                            </m:oMath>
                          </a14:m>
                          <a:endParaRPr lang="de-DE" sz="1600" dirty="0">
                            <a:solidFill>
                              <a:srgbClr val="0F124A"/>
                            </a:solidFill>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929791864"/>
                      </a:ext>
                    </a:extLst>
                  </a:tr>
                </a:tbl>
              </a:graphicData>
            </a:graphic>
          </p:graphicFrame>
        </mc:Choice>
        <mc:Fallback xmlns="">
          <p:graphicFrame>
            <p:nvGraphicFramePr>
              <p:cNvPr id="11" name="Table 10">
                <a:extLst>
                  <a:ext uri="{FF2B5EF4-FFF2-40B4-BE49-F238E27FC236}">
                    <a16:creationId xmlns:a16="http://schemas.microsoft.com/office/drawing/2014/main" id="{72FFBC16-149E-4170-A089-BC842FAAD42A}"/>
                  </a:ext>
                </a:extLst>
              </p:cNvPr>
              <p:cNvGraphicFramePr>
                <a:graphicFrameLocks noGrp="1"/>
              </p:cNvGraphicFramePr>
              <p:nvPr>
                <p:extLst>
                  <p:ext uri="{D42A27DB-BD31-4B8C-83A1-F6EECF244321}">
                    <p14:modId xmlns:p14="http://schemas.microsoft.com/office/powerpoint/2010/main" val="406821403"/>
                  </p:ext>
                </p:extLst>
              </p:nvPr>
            </p:nvGraphicFramePr>
            <p:xfrm>
              <a:off x="5388886" y="1701308"/>
              <a:ext cx="2704602" cy="1844548"/>
            </p:xfrm>
            <a:graphic>
              <a:graphicData uri="http://schemas.openxmlformats.org/drawingml/2006/table">
                <a:tbl>
                  <a:tblPr firstRow="1" bandRow="1">
                    <a:tableStyleId>{073A0DAA-6AF3-43AB-8588-CEC1D06C72B9}</a:tableStyleId>
                  </a:tblPr>
                  <a:tblGrid>
                    <a:gridCol w="1309276">
                      <a:extLst>
                        <a:ext uri="{9D8B030D-6E8A-4147-A177-3AD203B41FA5}">
                          <a16:colId xmlns:a16="http://schemas.microsoft.com/office/drawing/2014/main" val="2490139071"/>
                        </a:ext>
                      </a:extLst>
                    </a:gridCol>
                    <a:gridCol w="1395326">
                      <a:extLst>
                        <a:ext uri="{9D8B030D-6E8A-4147-A177-3AD203B41FA5}">
                          <a16:colId xmlns:a16="http://schemas.microsoft.com/office/drawing/2014/main" val="3470587684"/>
                        </a:ext>
                      </a:extLst>
                    </a:gridCol>
                  </a:tblGrid>
                  <a:tr h="82296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US" sz="1600" b="0" dirty="0">
                            <a:solidFill>
                              <a:schemeClr val="bg2"/>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b="0" dirty="0">
                              <a:solidFill>
                                <a:schemeClr val="bg2"/>
                              </a:solidFill>
                              <a:latin typeface="Times New Roman" panose="02020603050405020304" pitchFamily="18" charset="0"/>
                              <a:cs typeface="Times New Roman" panose="02020603050405020304" pitchFamily="18" charset="0"/>
                            </a:rPr>
                            <a:t>Elements</a:t>
                          </a:r>
                          <a:endParaRPr lang="de-DE" sz="1600" b="0" dirty="0">
                            <a:solidFill>
                              <a:schemeClr val="bg2"/>
                            </a:solidFill>
                            <a:latin typeface="Times New Roman" panose="02020603050405020304" pitchFamily="18" charset="0"/>
                            <a:cs typeface="Times New Roman" panose="02020603050405020304" pitchFamily="18" charset="0"/>
                          </a:endParaRPr>
                        </a:p>
                        <a:p>
                          <a:pPr algn="ctr"/>
                          <a:endParaRPr lang="de-DE" sz="1600" dirty="0">
                            <a:latin typeface="Times New Roman" panose="02020603050405020304" pitchFamily="18" charset="0"/>
                            <a:cs typeface="Times New Roman" panose="02020603050405020304" pitchFamily="18" charset="0"/>
                          </a:endParaRPr>
                        </a:p>
                      </a:txBody>
                      <a:tcPr anchor="b"/>
                    </a:tc>
                    <a:tc>
                      <a:txBody>
                        <a:bodyPr/>
                        <a:lstStyle/>
                        <a:p>
                          <a:pPr algn="ctr"/>
                          <a:r>
                            <a:rPr lang="en-US" sz="1600" b="0" i="0" u="none" strike="noStrike" kern="1200" baseline="0" dirty="0">
                              <a:solidFill>
                                <a:schemeClr val="lt1"/>
                              </a:solidFill>
                              <a:latin typeface="Times New Roman" panose="02020603050405020304" pitchFamily="18" charset="0"/>
                              <a:ea typeface="+mn-ea"/>
                              <a:cs typeface="Times New Roman" panose="02020603050405020304" pitchFamily="18" charset="0"/>
                            </a:rPr>
                            <a:t>Field Errors</a:t>
                          </a:r>
                          <a:endParaRPr lang="de-DE" sz="2000" b="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60054155"/>
                      </a:ext>
                    </a:extLst>
                  </a:tr>
                  <a:tr h="579120">
                    <a:tc>
                      <a:txBody>
                        <a:bodyPr/>
                        <a:lstStyle/>
                        <a:p>
                          <a:pPr algn="ctr"/>
                          <a:r>
                            <a:rPr lang="en-US" sz="1600" dirty="0">
                              <a:latin typeface="Times New Roman" panose="02020603050405020304" pitchFamily="18" charset="0"/>
                              <a:cs typeface="Times New Roman" panose="02020603050405020304" pitchFamily="18" charset="0"/>
                            </a:rPr>
                            <a:t>Arc quads and sext.</a:t>
                          </a:r>
                          <a:endParaRPr lang="de-DE" sz="1600" dirty="0">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3"/>
                          <a:stretch>
                            <a:fillRect l="-95455" t="-143478" r="-1818" b="-80435"/>
                          </a:stretch>
                        </a:blipFill>
                      </a:tcPr>
                    </a:tc>
                    <a:extLst>
                      <a:ext uri="{0D108BD9-81ED-4DB2-BD59-A6C34878D82A}">
                        <a16:rowId xmlns:a16="http://schemas.microsoft.com/office/drawing/2014/main" val="3302286677"/>
                      </a:ext>
                    </a:extLst>
                  </a:tr>
                  <a:tr h="442468">
                    <a:tc>
                      <a:txBody>
                        <a:bodyPr/>
                        <a:lstStyle/>
                        <a:p>
                          <a:pPr algn="ctr"/>
                          <a:r>
                            <a:rPr lang="en-US" sz="1600" dirty="0">
                              <a:latin typeface="Times New Roman" panose="02020603050405020304" pitchFamily="18" charset="0"/>
                              <a:cs typeface="Times New Roman" panose="02020603050405020304" pitchFamily="18" charset="0"/>
                            </a:rPr>
                            <a:t>All dipoles</a:t>
                          </a:r>
                          <a:endParaRPr lang="de-DE" sz="1600" dirty="0">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3"/>
                          <a:stretch>
                            <a:fillRect l="-95455" t="-320000" r="-1818" b="-5714"/>
                          </a:stretch>
                        </a:blipFill>
                      </a:tcPr>
                    </a:tc>
                    <a:extLst>
                      <a:ext uri="{0D108BD9-81ED-4DB2-BD59-A6C34878D82A}">
                        <a16:rowId xmlns:a16="http://schemas.microsoft.com/office/drawing/2014/main" val="2929791864"/>
                      </a:ext>
                    </a:extLst>
                  </a:tr>
                </a:tbl>
              </a:graphicData>
            </a:graphic>
          </p:graphicFrame>
        </mc:Fallback>
      </mc:AlternateContent>
      <p:sp>
        <p:nvSpPr>
          <p:cNvPr id="2" name="TextBox 1">
            <a:extLst>
              <a:ext uri="{FF2B5EF4-FFF2-40B4-BE49-F238E27FC236}">
                <a16:creationId xmlns:a16="http://schemas.microsoft.com/office/drawing/2014/main" id="{99AA7EAA-520F-D8BF-303B-1AEE76D0A763}"/>
              </a:ext>
            </a:extLst>
          </p:cNvPr>
          <p:cNvSpPr txBox="1"/>
          <p:nvPr/>
        </p:nvSpPr>
        <p:spPr>
          <a:xfrm>
            <a:off x="539552" y="4004657"/>
            <a:ext cx="3820277" cy="1982274"/>
          </a:xfrm>
          <a:prstGeom prst="rect">
            <a:avLst/>
          </a:prstGeom>
          <a:noFill/>
        </p:spPr>
        <p:txBody>
          <a:bodyPr wrap="none" rtlCol="0">
            <a:spAutoFit/>
          </a:bodyPr>
          <a:lstStyle/>
          <a:p>
            <a:pPr algn="l"/>
            <a:r>
              <a:rPr lang="en-DE" sz="1800" dirty="0">
                <a:latin typeface="Times New Roman" panose="02020603050405020304" pitchFamily="18" charset="0"/>
                <a:cs typeface="Times New Roman" panose="02020603050405020304" pitchFamily="18" charset="0"/>
              </a:rPr>
              <a:t>Correctors:</a:t>
            </a:r>
          </a:p>
          <a:p>
            <a:pPr marL="342900" indent="-342900" algn="l">
              <a:buFontTx/>
              <a:buChar char="-"/>
            </a:pPr>
            <a:r>
              <a:rPr lang="en-DE" sz="1800" dirty="0">
                <a:latin typeface="Times New Roman" panose="02020603050405020304" pitchFamily="18" charset="0"/>
                <a:cs typeface="Times New Roman" panose="02020603050405020304" pitchFamily="18" charset="0"/>
              </a:rPr>
              <a:t>Normal trim quads at all sextupoles</a:t>
            </a:r>
          </a:p>
          <a:p>
            <a:pPr marL="342900" indent="-342900" algn="l">
              <a:buFontTx/>
              <a:buChar char="-"/>
            </a:pPr>
            <a:r>
              <a:rPr lang="en-DE" sz="1800" dirty="0">
                <a:latin typeface="Times New Roman" panose="02020603050405020304" pitchFamily="18" charset="0"/>
                <a:cs typeface="Times New Roman" panose="02020603050405020304" pitchFamily="18" charset="0"/>
              </a:rPr>
              <a:t>Skew quads at all sextupoles</a:t>
            </a:r>
          </a:p>
          <a:p>
            <a:pPr algn="l"/>
            <a:endParaRPr lang="en-DE" sz="2000" dirty="0">
              <a:latin typeface="Times New Roman" panose="02020603050405020304" pitchFamily="18" charset="0"/>
              <a:cs typeface="Times New Roman" panose="02020603050405020304" pitchFamily="18" charset="0"/>
            </a:endParaRPr>
          </a:p>
          <a:p>
            <a:pPr algn="l"/>
            <a:endParaRPr lang="en-DE" sz="2000" dirty="0">
              <a:latin typeface="Times New Roman" panose="02020603050405020304" pitchFamily="18" charset="0"/>
              <a:cs typeface="Times New Roman" panose="02020603050405020304" pitchFamily="18" charset="0"/>
            </a:endParaRPr>
          </a:p>
          <a:p>
            <a:pPr algn="l">
              <a:lnSpc>
                <a:spcPts val="3700"/>
              </a:lnSpc>
            </a:pPr>
            <a:endParaRPr lang="en-DE" sz="3000" dirty="0"/>
          </a:p>
        </p:txBody>
      </p:sp>
    </p:spTree>
    <p:extLst>
      <p:ext uri="{BB962C8B-B14F-4D97-AF65-F5344CB8AC3E}">
        <p14:creationId xmlns:p14="http://schemas.microsoft.com/office/powerpoint/2010/main" val="3579326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4014" y="98188"/>
            <a:ext cx="289390" cy="170019"/>
          </a:xfrm>
        </p:spPr>
        <p:txBody>
          <a:bodyPr/>
          <a:lstStyle/>
          <a:p>
            <a:fld id="{88A1DFE4-5FC5-43BD-BB7E-75EAD82B965F}" type="slidenum">
              <a:rPr lang="de-AT" smtClean="0"/>
              <a:pPr/>
              <a:t>4</a:t>
            </a:fld>
            <a:endParaRPr lang="de-AT"/>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4014" y="98188"/>
            <a:ext cx="289390" cy="170019"/>
          </a:xfrm>
          <a:prstGeom prst="rect">
            <a:avLst/>
          </a:prstGeom>
        </p:spPr>
        <p:txBody>
          <a:bodyPr vert="horz" wrap="none" lIns="91412" tIns="45706" rIns="91412" bIns="45706"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a:pPr/>
              <a:t>4</a:t>
            </a:fld>
            <a:endParaRPr lang="de-AT"/>
          </a:p>
        </p:txBody>
      </p:sp>
      <p:sp>
        <p:nvSpPr>
          <p:cNvPr id="4" name="TextBox 3">
            <a:extLst>
              <a:ext uri="{FF2B5EF4-FFF2-40B4-BE49-F238E27FC236}">
                <a16:creationId xmlns:a16="http://schemas.microsoft.com/office/drawing/2014/main" id="{FD2A5BE6-8A02-49CB-8702-4773C3D7B0D8}"/>
              </a:ext>
            </a:extLst>
          </p:cNvPr>
          <p:cNvSpPr txBox="1"/>
          <p:nvPr/>
        </p:nvSpPr>
        <p:spPr>
          <a:xfrm>
            <a:off x="1410" y="291263"/>
            <a:ext cx="8840304" cy="515367"/>
          </a:xfrm>
          <a:prstGeom prst="rect">
            <a:avLst/>
          </a:prstGeom>
          <a:noFill/>
        </p:spPr>
        <p:txBody>
          <a:bodyPr wrap="square" rtlCol="0">
            <a:spAutoFit/>
          </a:bodyPr>
          <a:lstStyle/>
          <a:p>
            <a:pPr>
              <a:lnSpc>
                <a:spcPts val="3699"/>
              </a:lnSpc>
            </a:pPr>
            <a:r>
              <a:rPr lang="en-US" sz="2399" dirty="0">
                <a:solidFill>
                  <a:srgbClr val="0F124A"/>
                </a:solidFill>
                <a:latin typeface="Times New Roman" panose="02020603050405020304" pitchFamily="18" charset="0"/>
                <a:cs typeface="Times New Roman" panose="02020603050405020304" pitchFamily="18" charset="0"/>
              </a:rPr>
              <a:t>Tuning simulation results</a:t>
            </a:r>
          </a:p>
        </p:txBody>
      </p:sp>
      <p:pic>
        <p:nvPicPr>
          <p:cNvPr id="12" name="Picture 11">
            <a:extLst>
              <a:ext uri="{FF2B5EF4-FFF2-40B4-BE49-F238E27FC236}">
                <a16:creationId xmlns:a16="http://schemas.microsoft.com/office/drawing/2014/main" id="{9555C815-87BE-4D8D-BF53-AD194425B1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5309" y="3004411"/>
            <a:ext cx="2774291" cy="2133767"/>
          </a:xfrm>
          <a:prstGeom prst="rect">
            <a:avLst/>
          </a:prstGeom>
        </p:spPr>
      </p:pic>
      <p:pic>
        <p:nvPicPr>
          <p:cNvPr id="11" name="Picture 10">
            <a:extLst>
              <a:ext uri="{FF2B5EF4-FFF2-40B4-BE49-F238E27FC236}">
                <a16:creationId xmlns:a16="http://schemas.microsoft.com/office/drawing/2014/main" id="{B977E875-EDB1-4AB6-B187-3C2C323717B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86621" y="901056"/>
            <a:ext cx="2752978" cy="2103355"/>
          </a:xfrm>
          <a:prstGeom prst="rect">
            <a:avLst/>
          </a:prstGeom>
        </p:spPr>
      </p:pic>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5A1322BF-069D-4038-9331-24F825AC2BAB}"/>
                  </a:ext>
                </a:extLst>
              </p:cNvPr>
              <p:cNvGraphicFramePr>
                <a:graphicFrameLocks noGrp="1"/>
              </p:cNvGraphicFramePr>
              <p:nvPr>
                <p:extLst>
                  <p:ext uri="{D42A27DB-BD31-4B8C-83A1-F6EECF244321}">
                    <p14:modId xmlns:p14="http://schemas.microsoft.com/office/powerpoint/2010/main" val="539139700"/>
                  </p:ext>
                </p:extLst>
              </p:nvPr>
            </p:nvGraphicFramePr>
            <p:xfrm>
              <a:off x="4876706" y="777577"/>
              <a:ext cx="3351764" cy="4237123"/>
            </p:xfrm>
            <a:graphic>
              <a:graphicData uri="http://schemas.openxmlformats.org/drawingml/2006/table">
                <a:tbl>
                  <a:tblPr firstRow="1" bandRow="1">
                    <a:tableStyleId>{2D5ABB26-0587-4C30-8999-92F81FD0307C}</a:tableStyleId>
                  </a:tblPr>
                  <a:tblGrid>
                    <a:gridCol w="1145645">
                      <a:extLst>
                        <a:ext uri="{9D8B030D-6E8A-4147-A177-3AD203B41FA5}">
                          <a16:colId xmlns:a16="http://schemas.microsoft.com/office/drawing/2014/main" val="2944269498"/>
                        </a:ext>
                      </a:extLst>
                    </a:gridCol>
                    <a:gridCol w="1139649">
                      <a:extLst>
                        <a:ext uri="{9D8B030D-6E8A-4147-A177-3AD203B41FA5}">
                          <a16:colId xmlns:a16="http://schemas.microsoft.com/office/drawing/2014/main" val="3631684462"/>
                        </a:ext>
                      </a:extLst>
                    </a:gridCol>
                    <a:gridCol w="1066470">
                      <a:extLst>
                        <a:ext uri="{9D8B030D-6E8A-4147-A177-3AD203B41FA5}">
                          <a16:colId xmlns:a16="http://schemas.microsoft.com/office/drawing/2014/main" val="2897230523"/>
                        </a:ext>
                      </a:extLst>
                    </a:gridCol>
                  </a:tblGrid>
                  <a:tr h="488235">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Parameter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Prior optics 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Final </a:t>
                          </a:r>
                        </a:p>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4814633"/>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hor.orbi</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120.25</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120.46</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7383315"/>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ver.orbit</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217.53</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217.56</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5196582"/>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7.41</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0.29</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216366"/>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15.79</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en-US" sz="1200" b="0" dirty="0">
                              <a:solidFill>
                                <a:srgbClr val="0F124A"/>
                              </a:solidFill>
                              <a:latin typeface="Times New Roman" panose="02020603050405020304" pitchFamily="18" charset="0"/>
                              <a:cs typeface="Times New Roman" panose="02020603050405020304" pitchFamily="18" charset="0"/>
                            </a:rPr>
                            <a:t>2.81</a:t>
                          </a:r>
                          <a:endParaRPr lang="de-DE" sz="1200" b="0" dirty="0">
                            <a:solidFill>
                              <a:srgbClr val="0F124A"/>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2984986"/>
                      </a:ext>
                    </a:extLst>
                  </a:tr>
                  <a:tr h="344399">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57.79</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0.28</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8558640"/>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62.24</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1">
                                  <a:lumMod val="50000"/>
                                  <a:lumOff val="50000"/>
                                </a:schemeClr>
                              </a:solidFill>
                              <a:latin typeface="Times New Roman" panose="02020603050405020304" pitchFamily="18" charset="0"/>
                              <a:cs typeface="Times New Roman" panose="02020603050405020304" pitchFamily="18" charset="0"/>
                            </a:rPr>
                            <a:t>0.28</a:t>
                          </a:r>
                          <a:endParaRPr lang="de-DE" sz="1200" b="0" dirty="0">
                            <a:solidFill>
                              <a:schemeClr val="tx1">
                                <a:lumMod val="50000"/>
                                <a:lumOff val="50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413516"/>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26.01</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1">
                                  <a:lumMod val="50000"/>
                                  <a:lumOff val="50000"/>
                                </a:schemeClr>
                              </a:solidFill>
                              <a:latin typeface="Times New Roman" panose="02020603050405020304" pitchFamily="18" charset="0"/>
                              <a:cs typeface="Times New Roman" panose="02020603050405020304" pitchFamily="18" charset="0"/>
                            </a:rPr>
                            <a:t>0.57</a:t>
                          </a:r>
                          <a:endParaRPr lang="de-DE" sz="1200" b="0" dirty="0">
                            <a:solidFill>
                              <a:schemeClr val="tx1">
                                <a:lumMod val="50000"/>
                                <a:lumOff val="50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096711"/>
                      </a:ext>
                    </a:extLst>
                  </a:tr>
                  <a:tr h="350141">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chemeClr val="tx1">
                                  <a:lumMod val="50000"/>
                                  <a:lumOff val="50000"/>
                                </a:schemeClr>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2427452"/>
                      </a:ext>
                    </a:extLst>
                  </a:tr>
                  <a:tr h="488235">
                    <a:tc>
                      <a:txBody>
                        <a:bodyPr/>
                        <a:lstStyle/>
                        <a:p>
                          <a:pPr algn="ctr">
                            <a:lnSpc>
                              <a:spcPct val="100000"/>
                            </a:lnSpc>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hor.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1.13 ×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−2</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212528"/>
                              </a:solidFill>
                              <a:latin typeface="Times New Roman" panose="02020603050405020304" pitchFamily="18" charset="0"/>
                              <a:cs typeface="Times New Roman" panose="02020603050405020304" pitchFamily="18" charset="0"/>
                            </a:rPr>
                            <a:t>2.91 ×</a:t>
                          </a:r>
                          <a14:m>
                            <m:oMath xmlns:m="http://schemas.openxmlformats.org/officeDocument/2006/math">
                              <m:sSup>
                                <m:sSupPr>
                                  <m:ctrlPr>
                                    <a:rPr lang="de-DE" sz="1200" b="0" i="1" smtClean="0">
                                      <a:solidFill>
                                        <a:srgbClr val="212528"/>
                                      </a:solidFill>
                                      <a:latin typeface="Cambria Math" panose="02040503050406030204" pitchFamily="18" charset="0"/>
                                    </a:rPr>
                                  </m:ctrlPr>
                                </m:sSupPr>
                                <m:e>
                                  <m:r>
                                    <a:rPr lang="en-US" sz="1200" b="0" i="1" smtClean="0">
                                      <a:solidFill>
                                        <a:srgbClr val="212528"/>
                                      </a:solidFill>
                                      <a:latin typeface="Cambria Math" panose="02040503050406030204" pitchFamily="18" charset="0"/>
                                    </a:rPr>
                                    <m:t> 10</m:t>
                                  </m:r>
                                </m:e>
                                <m:sup>
                                  <m:r>
                                    <a:rPr lang="en-US" sz="1200" b="0" i="1" smtClean="0">
                                      <a:solidFill>
                                        <a:srgbClr val="212528"/>
                                      </a:solidFill>
                                      <a:latin typeface="Cambria Math" panose="02040503050406030204" pitchFamily="18" charset="0"/>
                                    </a:rPr>
                                    <m:t>−4</m:t>
                                  </m:r>
                                </m:sup>
                              </m:sSup>
                            </m:oMath>
                          </a14:m>
                          <a:endParaRPr lang="de-DE" sz="1200" b="0" dirty="0">
                            <a:solidFill>
                              <a:srgbClr val="212528"/>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5003316"/>
                      </a:ext>
                    </a:extLst>
                  </a:tr>
                  <a:tr h="488235">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ver.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1.93 ×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−2</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212528"/>
                              </a:solidFill>
                              <a:latin typeface="Times New Roman" panose="02020603050405020304" pitchFamily="18" charset="0"/>
                              <a:cs typeface="Times New Roman" panose="02020603050405020304" pitchFamily="18" charset="0"/>
                            </a:rPr>
                            <a:t>2.29 ×</a:t>
                          </a:r>
                          <a14:m>
                            <m:oMath xmlns:m="http://schemas.openxmlformats.org/officeDocument/2006/math">
                              <m:sSup>
                                <m:sSupPr>
                                  <m:ctrlPr>
                                    <a:rPr lang="de-DE" sz="1200" b="0" i="1" smtClean="0">
                                      <a:solidFill>
                                        <a:srgbClr val="212528"/>
                                      </a:solidFill>
                                      <a:latin typeface="Cambria Math" panose="02040503050406030204" pitchFamily="18" charset="0"/>
                                    </a:rPr>
                                  </m:ctrlPr>
                                </m:sSupPr>
                                <m:e>
                                  <m:r>
                                    <a:rPr lang="en-US" sz="1200" b="0" i="1" smtClean="0">
                                      <a:solidFill>
                                        <a:srgbClr val="212528"/>
                                      </a:solidFill>
                                      <a:latin typeface="Cambria Math" panose="02040503050406030204" pitchFamily="18" charset="0"/>
                                    </a:rPr>
                                    <m:t> 10</m:t>
                                  </m:r>
                                </m:e>
                                <m:sup>
                                  <m:r>
                                    <a:rPr lang="en-US" sz="1200" b="0" i="1" smtClean="0">
                                      <a:solidFill>
                                        <a:srgbClr val="212528"/>
                                      </a:solidFill>
                                      <a:latin typeface="Cambria Math" panose="02040503050406030204" pitchFamily="18" charset="0"/>
                                    </a:rPr>
                                    <m:t>−3</m:t>
                                  </m:r>
                                </m:sup>
                              </m:sSup>
                            </m:oMath>
                          </a14:m>
                          <a:endParaRPr lang="de-DE" sz="1200" b="0" dirty="0">
                            <a:solidFill>
                              <a:srgbClr val="212528"/>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1463391"/>
                      </a:ext>
                    </a:extLst>
                  </a:tr>
                </a:tbl>
              </a:graphicData>
            </a:graphic>
          </p:graphicFrame>
        </mc:Choice>
        <mc:Fallback xmlns="">
          <p:graphicFrame>
            <p:nvGraphicFramePr>
              <p:cNvPr id="13" name="Table 12">
                <a:extLst>
                  <a:ext uri="{FF2B5EF4-FFF2-40B4-BE49-F238E27FC236}">
                    <a16:creationId xmlns:a16="http://schemas.microsoft.com/office/drawing/2014/main" id="{5A1322BF-069D-4038-9331-24F825AC2BAB}"/>
                  </a:ext>
                </a:extLst>
              </p:cNvPr>
              <p:cNvGraphicFramePr>
                <a:graphicFrameLocks noGrp="1"/>
              </p:cNvGraphicFramePr>
              <p:nvPr>
                <p:extLst>
                  <p:ext uri="{D42A27DB-BD31-4B8C-83A1-F6EECF244321}">
                    <p14:modId xmlns:p14="http://schemas.microsoft.com/office/powerpoint/2010/main" val="539139700"/>
                  </p:ext>
                </p:extLst>
              </p:nvPr>
            </p:nvGraphicFramePr>
            <p:xfrm>
              <a:off x="4876706" y="777577"/>
              <a:ext cx="3351764" cy="4237123"/>
            </p:xfrm>
            <a:graphic>
              <a:graphicData uri="http://schemas.openxmlformats.org/drawingml/2006/table">
                <a:tbl>
                  <a:tblPr firstRow="1" bandRow="1">
                    <a:tableStyleId>{2D5ABB26-0587-4C30-8999-92F81FD0307C}</a:tableStyleId>
                  </a:tblPr>
                  <a:tblGrid>
                    <a:gridCol w="1145645">
                      <a:extLst>
                        <a:ext uri="{9D8B030D-6E8A-4147-A177-3AD203B41FA5}">
                          <a16:colId xmlns:a16="http://schemas.microsoft.com/office/drawing/2014/main" val="2944269498"/>
                        </a:ext>
                      </a:extLst>
                    </a:gridCol>
                    <a:gridCol w="1139649">
                      <a:extLst>
                        <a:ext uri="{9D8B030D-6E8A-4147-A177-3AD203B41FA5}">
                          <a16:colId xmlns:a16="http://schemas.microsoft.com/office/drawing/2014/main" val="3631684462"/>
                        </a:ext>
                      </a:extLst>
                    </a:gridCol>
                    <a:gridCol w="1066470">
                      <a:extLst>
                        <a:ext uri="{9D8B030D-6E8A-4147-A177-3AD203B41FA5}">
                          <a16:colId xmlns:a16="http://schemas.microsoft.com/office/drawing/2014/main" val="2897230523"/>
                        </a:ext>
                      </a:extLst>
                    </a:gridCol>
                  </a:tblGrid>
                  <a:tr h="488235">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Parameter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Prior optics 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Final </a:t>
                          </a:r>
                        </a:p>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4814633"/>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hor.orbi</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120.25</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120.46</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7383315"/>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ver.orbit</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217.53</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217.56</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5196582"/>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7.41</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0.29</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216366"/>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15.79</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en-US" sz="1200" b="0" dirty="0">
                              <a:solidFill>
                                <a:srgbClr val="0F124A"/>
                              </a:solidFill>
                              <a:latin typeface="Times New Roman" panose="02020603050405020304" pitchFamily="18" charset="0"/>
                              <a:cs typeface="Times New Roman" panose="02020603050405020304" pitchFamily="18" charset="0"/>
                            </a:rPr>
                            <a:t>2.81</a:t>
                          </a:r>
                          <a:endParaRPr lang="de-DE" sz="1200" b="0" dirty="0">
                            <a:solidFill>
                              <a:srgbClr val="0F124A"/>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2984986"/>
                      </a:ext>
                    </a:extLst>
                  </a:tr>
                  <a:tr h="344399">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57.79</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0.28</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8558640"/>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62.24</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1">
                                  <a:lumMod val="50000"/>
                                  <a:lumOff val="50000"/>
                                </a:schemeClr>
                              </a:solidFill>
                              <a:latin typeface="Times New Roman" panose="02020603050405020304" pitchFamily="18" charset="0"/>
                              <a:cs typeface="Times New Roman" panose="02020603050405020304" pitchFamily="18" charset="0"/>
                            </a:rPr>
                            <a:t>0.28</a:t>
                          </a:r>
                          <a:endParaRPr lang="de-DE" sz="1200" b="0" dirty="0">
                            <a:solidFill>
                              <a:schemeClr val="tx1">
                                <a:lumMod val="50000"/>
                                <a:lumOff val="50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413516"/>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rgbClr val="0F124A"/>
                              </a:solidFill>
                              <a:latin typeface="Times New Roman" panose="02020603050405020304" pitchFamily="18" charset="0"/>
                              <a:cs typeface="Times New Roman" panose="02020603050405020304" pitchFamily="18" charset="0"/>
                            </a:rPr>
                            <a:t>26.01</a:t>
                          </a:r>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a:solidFill>
                                <a:schemeClr val="tx1">
                                  <a:lumMod val="50000"/>
                                  <a:lumOff val="50000"/>
                                </a:schemeClr>
                              </a:solidFill>
                              <a:latin typeface="Times New Roman" panose="02020603050405020304" pitchFamily="18" charset="0"/>
                              <a:cs typeface="Times New Roman" panose="02020603050405020304" pitchFamily="18" charset="0"/>
                            </a:rPr>
                            <a:t>0.57</a:t>
                          </a:r>
                          <a:endParaRPr lang="de-DE" sz="1200" b="0" dirty="0">
                            <a:solidFill>
                              <a:schemeClr val="tx1">
                                <a:lumMod val="50000"/>
                                <a:lumOff val="50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096711"/>
                      </a:ext>
                    </a:extLst>
                  </a:tr>
                  <a:tr h="350141">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chemeClr val="tx1">
                                  <a:lumMod val="50000"/>
                                  <a:lumOff val="50000"/>
                                </a:schemeClr>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2427452"/>
                      </a:ext>
                    </a:extLst>
                  </a:tr>
                  <a:tr h="488235">
                    <a:tc>
                      <a:txBody>
                        <a:bodyPr/>
                        <a:lstStyle/>
                        <a:p>
                          <a:pPr algn="ctr">
                            <a:lnSpc>
                              <a:spcPct val="100000"/>
                            </a:lnSpc>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hor.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01111" t="-661538" r="-94444" b="-100000"/>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15476" t="-661538" r="-1190" b="-100000"/>
                          </a:stretch>
                        </a:blipFill>
                      </a:tcPr>
                    </a:tc>
                    <a:extLst>
                      <a:ext uri="{0D108BD9-81ED-4DB2-BD59-A6C34878D82A}">
                        <a16:rowId xmlns:a16="http://schemas.microsoft.com/office/drawing/2014/main" val="2365003316"/>
                      </a:ext>
                    </a:extLst>
                  </a:tr>
                  <a:tr h="488235">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ver.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01111" t="-781579" r="-94444" b="-2632"/>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15476" t="-781579" r="-1190" b="-2632"/>
                          </a:stretch>
                        </a:blipFill>
                      </a:tcPr>
                    </a:tc>
                    <a:extLst>
                      <a:ext uri="{0D108BD9-81ED-4DB2-BD59-A6C34878D82A}">
                        <a16:rowId xmlns:a16="http://schemas.microsoft.com/office/drawing/2014/main" val="1011463391"/>
                      </a:ext>
                    </a:extLst>
                  </a:tr>
                </a:tbl>
              </a:graphicData>
            </a:graphic>
          </p:graphicFrame>
        </mc:Fallback>
      </mc:AlternateContent>
      <p:sp>
        <p:nvSpPr>
          <p:cNvPr id="2" name="TextBox 1">
            <a:extLst>
              <a:ext uri="{FF2B5EF4-FFF2-40B4-BE49-F238E27FC236}">
                <a16:creationId xmlns:a16="http://schemas.microsoft.com/office/drawing/2014/main" id="{D96F5C72-3730-4FC2-A0AD-6C8A1CE30A24}"/>
              </a:ext>
            </a:extLst>
          </p:cNvPr>
          <p:cNvSpPr txBox="1"/>
          <p:nvPr/>
        </p:nvSpPr>
        <p:spPr>
          <a:xfrm>
            <a:off x="1411" y="1676496"/>
            <a:ext cx="1523530" cy="523059"/>
          </a:xfrm>
          <a:prstGeom prst="rect">
            <a:avLst/>
          </a:prstGeom>
          <a:noFill/>
        </p:spPr>
        <p:txBody>
          <a:bodyPr wrap="square" rtlCol="0">
            <a:spAutoFit/>
          </a:bodyPr>
          <a:lstStyle/>
          <a:p>
            <a:pPr algn="l"/>
            <a:r>
              <a:rPr lang="en-US" sz="1400" dirty="0">
                <a:solidFill>
                  <a:srgbClr val="0F124A"/>
                </a:solidFill>
                <a:latin typeface="Times New Roman" panose="02020603050405020304" pitchFamily="18" charset="0"/>
                <a:cs typeface="Times New Roman" panose="02020603050405020304" pitchFamily="18" charset="0"/>
              </a:rPr>
              <a:t>Before linear optics </a:t>
            </a:r>
            <a:r>
              <a:rPr lang="en-US" sz="1400" dirty="0" err="1">
                <a:solidFill>
                  <a:srgbClr val="0F124A"/>
                </a:solidFill>
                <a:latin typeface="Times New Roman" panose="02020603050405020304" pitchFamily="18" charset="0"/>
                <a:cs typeface="Times New Roman" panose="02020603050405020304" pitchFamily="18" charset="0"/>
              </a:rPr>
              <a:t>cor</a:t>
            </a:r>
            <a:endParaRPr lang="de-DE" sz="1400" dirty="0">
              <a:solidFill>
                <a:srgbClr val="0F124A"/>
              </a:solidFill>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A3AFDEAA-DCB3-23B9-CB3D-3959249237BF}"/>
              </a:ext>
            </a:extLst>
          </p:cNvPr>
          <p:cNvSpPr txBox="1"/>
          <p:nvPr/>
        </p:nvSpPr>
        <p:spPr>
          <a:xfrm>
            <a:off x="1411" y="3655378"/>
            <a:ext cx="1523530" cy="307777"/>
          </a:xfrm>
          <a:prstGeom prst="rect">
            <a:avLst/>
          </a:prstGeom>
          <a:noFill/>
        </p:spPr>
        <p:txBody>
          <a:bodyPr wrap="square" rtlCol="0">
            <a:spAutoFit/>
          </a:bodyPr>
          <a:lstStyle/>
          <a:p>
            <a:pPr algn="l"/>
            <a:r>
              <a:rPr lang="en-US" sz="1400" dirty="0">
                <a:solidFill>
                  <a:srgbClr val="0F124A"/>
                </a:solidFill>
                <a:latin typeface="Times New Roman" panose="02020603050405020304" pitchFamily="18" charset="0"/>
                <a:cs typeface="Times New Roman" panose="02020603050405020304" pitchFamily="18" charset="0"/>
              </a:rPr>
              <a:t>Final cor.</a:t>
            </a:r>
            <a:endParaRPr lang="de-DE" sz="1400" dirty="0">
              <a:solidFill>
                <a:srgbClr val="0F124A"/>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3289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4014" y="98188"/>
            <a:ext cx="289390" cy="170019"/>
          </a:xfrm>
        </p:spPr>
        <p:txBody>
          <a:bodyPr/>
          <a:lstStyle/>
          <a:p>
            <a:fld id="{88A1DFE4-5FC5-43BD-BB7E-75EAD82B965F}" type="slidenum">
              <a:rPr lang="de-AT" smtClean="0"/>
              <a:pPr/>
              <a:t>5</a:t>
            </a:fld>
            <a:endParaRPr lang="de-AT"/>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4014" y="98188"/>
            <a:ext cx="289390" cy="170019"/>
          </a:xfrm>
          <a:prstGeom prst="rect">
            <a:avLst/>
          </a:prstGeom>
        </p:spPr>
        <p:txBody>
          <a:bodyPr vert="horz" wrap="none" lIns="91412" tIns="45706" rIns="91412" bIns="45706"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a:pPr/>
              <a:t>5</a:t>
            </a:fld>
            <a:endParaRPr lang="de-AT"/>
          </a:p>
        </p:txBody>
      </p:sp>
      <p:sp>
        <p:nvSpPr>
          <p:cNvPr id="4" name="TextBox 3">
            <a:extLst>
              <a:ext uri="{FF2B5EF4-FFF2-40B4-BE49-F238E27FC236}">
                <a16:creationId xmlns:a16="http://schemas.microsoft.com/office/drawing/2014/main" id="{FD2A5BE6-8A02-49CB-8702-4773C3D7B0D8}"/>
              </a:ext>
            </a:extLst>
          </p:cNvPr>
          <p:cNvSpPr txBox="1"/>
          <p:nvPr/>
        </p:nvSpPr>
        <p:spPr>
          <a:xfrm>
            <a:off x="72097" y="340823"/>
            <a:ext cx="8840304" cy="515367"/>
          </a:xfrm>
          <a:prstGeom prst="rect">
            <a:avLst/>
          </a:prstGeom>
          <a:noFill/>
        </p:spPr>
        <p:txBody>
          <a:bodyPr wrap="square" rtlCol="0">
            <a:spAutoFit/>
          </a:bodyPr>
          <a:lstStyle/>
          <a:p>
            <a:pPr>
              <a:lnSpc>
                <a:spcPts val="3699"/>
              </a:lnSpc>
            </a:pPr>
            <a:r>
              <a:rPr lang="en-US" sz="2399" dirty="0">
                <a:solidFill>
                  <a:srgbClr val="0F124A"/>
                </a:solidFill>
                <a:latin typeface="Times New Roman" panose="02020603050405020304" pitchFamily="18" charset="0"/>
                <a:cs typeface="Times New Roman" panose="02020603050405020304" pitchFamily="18" charset="0"/>
              </a:rPr>
              <a:t>Tuning simulation results </a:t>
            </a:r>
            <a:endParaRPr lang="en-US" sz="4799" dirty="0">
              <a:solidFill>
                <a:srgbClr val="0F124A"/>
              </a:solidFill>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CF30CFA1-6407-43D2-99D8-718892BE26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471" y="1016371"/>
            <a:ext cx="2982125" cy="2226382"/>
          </a:xfrm>
          <a:prstGeom prst="rect">
            <a:avLst/>
          </a:prstGeom>
        </p:spPr>
      </p:pic>
      <p:pic>
        <p:nvPicPr>
          <p:cNvPr id="13" name="Picture 12">
            <a:extLst>
              <a:ext uri="{FF2B5EF4-FFF2-40B4-BE49-F238E27FC236}">
                <a16:creationId xmlns:a16="http://schemas.microsoft.com/office/drawing/2014/main" id="{BF6450EC-D878-476B-A4BB-9C56EB80314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5824" y="998872"/>
            <a:ext cx="2967288" cy="2225466"/>
          </a:xfrm>
          <a:prstGeom prst="rect">
            <a:avLst/>
          </a:prstGeom>
        </p:spPr>
      </p:pic>
      <mc:AlternateContent xmlns:mc="http://schemas.openxmlformats.org/markup-compatibility/2006" xmlns:a14="http://schemas.microsoft.com/office/drawing/2010/main">
        <mc:Choice Requires="a14">
          <p:graphicFrame>
            <p:nvGraphicFramePr>
              <p:cNvPr id="7" name="Table 6">
                <a:extLst>
                  <a:ext uri="{FF2B5EF4-FFF2-40B4-BE49-F238E27FC236}">
                    <a16:creationId xmlns:a16="http://schemas.microsoft.com/office/drawing/2014/main" id="{456E9D6D-CDF6-4FFA-88F1-56A3D4C2F7AB}"/>
                  </a:ext>
                </a:extLst>
              </p:cNvPr>
              <p:cNvGraphicFramePr>
                <a:graphicFrameLocks noGrp="1"/>
              </p:cNvGraphicFramePr>
              <p:nvPr>
                <p:extLst>
                  <p:ext uri="{D42A27DB-BD31-4B8C-83A1-F6EECF244321}">
                    <p14:modId xmlns:p14="http://schemas.microsoft.com/office/powerpoint/2010/main" val="992858827"/>
                  </p:ext>
                </p:extLst>
              </p:nvPr>
            </p:nvGraphicFramePr>
            <p:xfrm>
              <a:off x="1043608" y="3723878"/>
              <a:ext cx="7465296" cy="1249307"/>
            </p:xfrm>
            <a:graphic>
              <a:graphicData uri="http://schemas.openxmlformats.org/drawingml/2006/table">
                <a:tbl>
                  <a:tblPr firstRow="1" bandRow="1">
                    <a:tableStyleId>{2D5ABB26-0587-4C30-8999-92F81FD0307C}</a:tableStyleId>
                  </a:tblPr>
                  <a:tblGrid>
                    <a:gridCol w="761765">
                      <a:extLst>
                        <a:ext uri="{9D8B030D-6E8A-4147-A177-3AD203B41FA5}">
                          <a16:colId xmlns:a16="http://schemas.microsoft.com/office/drawing/2014/main" val="3181955473"/>
                        </a:ext>
                      </a:extLst>
                    </a:gridCol>
                    <a:gridCol w="609412">
                      <a:extLst>
                        <a:ext uri="{9D8B030D-6E8A-4147-A177-3AD203B41FA5}">
                          <a16:colId xmlns:a16="http://schemas.microsoft.com/office/drawing/2014/main" val="799562696"/>
                        </a:ext>
                      </a:extLst>
                    </a:gridCol>
                    <a:gridCol w="761765">
                      <a:extLst>
                        <a:ext uri="{9D8B030D-6E8A-4147-A177-3AD203B41FA5}">
                          <a16:colId xmlns:a16="http://schemas.microsoft.com/office/drawing/2014/main" val="2019324470"/>
                        </a:ext>
                      </a:extLst>
                    </a:gridCol>
                    <a:gridCol w="761765">
                      <a:extLst>
                        <a:ext uri="{9D8B030D-6E8A-4147-A177-3AD203B41FA5}">
                          <a16:colId xmlns:a16="http://schemas.microsoft.com/office/drawing/2014/main" val="4069610115"/>
                        </a:ext>
                      </a:extLst>
                    </a:gridCol>
                    <a:gridCol w="1063308">
                      <a:extLst>
                        <a:ext uri="{9D8B030D-6E8A-4147-A177-3AD203B41FA5}">
                          <a16:colId xmlns:a16="http://schemas.microsoft.com/office/drawing/2014/main" val="687358286"/>
                        </a:ext>
                      </a:extLst>
                    </a:gridCol>
                    <a:gridCol w="1145810">
                      <a:extLst>
                        <a:ext uri="{9D8B030D-6E8A-4147-A177-3AD203B41FA5}">
                          <a16:colId xmlns:a16="http://schemas.microsoft.com/office/drawing/2014/main" val="2893849478"/>
                        </a:ext>
                      </a:extLst>
                    </a:gridCol>
                    <a:gridCol w="1175991">
                      <a:extLst>
                        <a:ext uri="{9D8B030D-6E8A-4147-A177-3AD203B41FA5}">
                          <a16:colId xmlns:a16="http://schemas.microsoft.com/office/drawing/2014/main" val="718795119"/>
                        </a:ext>
                      </a:extLst>
                    </a:gridCol>
                    <a:gridCol w="1185480">
                      <a:extLst>
                        <a:ext uri="{9D8B030D-6E8A-4147-A177-3AD203B41FA5}">
                          <a16:colId xmlns:a16="http://schemas.microsoft.com/office/drawing/2014/main" val="2462893577"/>
                        </a:ext>
                      </a:extLst>
                    </a:gridCol>
                  </a:tblGrid>
                  <a:tr h="604651">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p>
                        <a:p>
                          <a:pPr algn="ctr">
                            <a:lnSpc>
                              <a:spcPct val="150000"/>
                            </a:lnSpc>
                          </a:pP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p>
                        <a:p>
                          <a:pPr algn="ctr">
                            <a:lnSpc>
                              <a:spcPct val="150000"/>
                            </a:lnSpc>
                          </a:pP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p>
                        <a:p>
                          <a:pPr algn="ctr">
                            <a:lnSpc>
                              <a:spcPct val="150000"/>
                            </a:lnSpc>
                          </a:pP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(mm)</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p>
                        <a:p>
                          <a:pPr algn="ctr">
                            <a:lnSpc>
                              <a:spcPct val="150000"/>
                            </a:lnSpc>
                          </a:pP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(mm)</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Re</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F1001</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Im</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F1001</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Re</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F1010</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Im</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F1010</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0050758"/>
                      </a:ext>
                    </a:extLst>
                  </a:tr>
                  <a:tr h="641978">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0.34</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3.08</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a:solidFill>
                                <a:schemeClr val="tx1">
                                  <a:lumMod val="75000"/>
                                  <a:lumOff val="25000"/>
                                </a:schemeClr>
                              </a:solidFill>
                              <a:latin typeface="Times New Roman" panose="02020603050405020304" pitchFamily="18" charset="0"/>
                              <a:cs typeface="Times New Roman" panose="02020603050405020304" pitchFamily="18" charset="0"/>
                            </a:rPr>
                            <a:t>0.003</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0.001</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de-DE" sz="1200" b="0" dirty="0">
                              <a:solidFill>
                                <a:schemeClr val="tx1">
                                  <a:lumMod val="75000"/>
                                  <a:lumOff val="25000"/>
                                </a:schemeClr>
                              </a:solidFill>
                              <a:latin typeface="Times New Roman" panose="02020603050405020304" pitchFamily="18" charset="0"/>
                              <a:cs typeface="Times New Roman" panose="02020603050405020304" pitchFamily="18" charset="0"/>
                            </a:rPr>
                            <a:t>6.49×</a:t>
                          </a:r>
                          <a14:m>
                            <m:oMath xmlns:m="http://schemas.openxmlformats.org/officeDocument/2006/math">
                              <m:sSup>
                                <m:sSupPr>
                                  <m:ctrlPr>
                                    <a:rPr lang="de-DE" sz="1200" b="0" i="1" smtClean="0">
                                      <a:solidFill>
                                        <a:schemeClr val="tx1">
                                          <a:lumMod val="75000"/>
                                          <a:lumOff val="25000"/>
                                        </a:schemeClr>
                                      </a:solidFill>
                                      <a:latin typeface="Cambria Math" panose="02040503050406030204" pitchFamily="18" charset="0"/>
                                    </a:rPr>
                                  </m:ctrlPr>
                                </m:sSupPr>
                                <m:e>
                                  <m:r>
                                    <a:rPr lang="en-US" sz="1200" b="0" i="1" smtClean="0">
                                      <a:solidFill>
                                        <a:schemeClr val="tx1">
                                          <a:lumMod val="75000"/>
                                          <a:lumOff val="25000"/>
                                        </a:schemeClr>
                                      </a:solidFill>
                                      <a:latin typeface="Cambria Math" panose="02040503050406030204" pitchFamily="18" charset="0"/>
                                    </a:rPr>
                                    <m:t>10</m:t>
                                  </m:r>
                                </m:e>
                                <m:sup>
                                  <m:r>
                                    <a:rPr lang="en-US" sz="1200" b="0" i="1" smtClean="0">
                                      <a:solidFill>
                                        <a:schemeClr val="tx1">
                                          <a:lumMod val="75000"/>
                                          <a:lumOff val="25000"/>
                                        </a:schemeClr>
                                      </a:solidFill>
                                      <a:latin typeface="Cambria Math" panose="02040503050406030204" pitchFamily="18" charset="0"/>
                                    </a:rPr>
                                    <m:t>−6</m:t>
                                  </m:r>
                                </m:sup>
                              </m:sSup>
                            </m:oMath>
                          </a14:m>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de-DE" sz="1200" b="0" dirty="0">
                              <a:solidFill>
                                <a:schemeClr val="tx1">
                                  <a:lumMod val="75000"/>
                                  <a:lumOff val="25000"/>
                                </a:schemeClr>
                              </a:solidFill>
                              <a:latin typeface="Times New Roman" panose="02020603050405020304" pitchFamily="18" charset="0"/>
                              <a:cs typeface="Times New Roman" panose="02020603050405020304" pitchFamily="18" charset="0"/>
                            </a:rPr>
                            <a:t>1.72×</a:t>
                          </a:r>
                          <a14:m>
                            <m:oMath xmlns:m="http://schemas.openxmlformats.org/officeDocument/2006/math">
                              <m:sSup>
                                <m:sSupPr>
                                  <m:ctrlPr>
                                    <a:rPr lang="de-DE" sz="1200" b="0" i="1" smtClean="0">
                                      <a:solidFill>
                                        <a:schemeClr val="tx1">
                                          <a:lumMod val="75000"/>
                                          <a:lumOff val="25000"/>
                                        </a:schemeClr>
                                      </a:solidFill>
                                      <a:latin typeface="Cambria Math" panose="02040503050406030204" pitchFamily="18" charset="0"/>
                                    </a:rPr>
                                  </m:ctrlPr>
                                </m:sSupPr>
                                <m:e>
                                  <m:r>
                                    <a:rPr lang="en-US" sz="1200" b="0" i="1" smtClean="0">
                                      <a:solidFill>
                                        <a:schemeClr val="tx1">
                                          <a:lumMod val="75000"/>
                                          <a:lumOff val="25000"/>
                                        </a:schemeClr>
                                      </a:solidFill>
                                      <a:latin typeface="Cambria Math" panose="02040503050406030204" pitchFamily="18" charset="0"/>
                                    </a:rPr>
                                    <m:t>10</m:t>
                                  </m:r>
                                </m:e>
                                <m:sup>
                                  <m:r>
                                    <a:rPr lang="en-US" sz="1200" b="0" i="1" smtClean="0">
                                      <a:solidFill>
                                        <a:schemeClr val="tx1">
                                          <a:lumMod val="75000"/>
                                          <a:lumOff val="25000"/>
                                        </a:schemeClr>
                                      </a:solidFill>
                                      <a:latin typeface="Cambria Math" panose="02040503050406030204" pitchFamily="18" charset="0"/>
                                    </a:rPr>
                                    <m:t>−5</m:t>
                                  </m:r>
                                </m:sup>
                              </m:sSup>
                            </m:oMath>
                          </a14:m>
                          <a:endParaRPr lang="en-US"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de-DE" sz="1200" b="0" dirty="0">
                              <a:solidFill>
                                <a:schemeClr val="tx1">
                                  <a:lumMod val="75000"/>
                                  <a:lumOff val="25000"/>
                                </a:schemeClr>
                              </a:solidFill>
                              <a:latin typeface="Times New Roman" panose="02020603050405020304" pitchFamily="18" charset="0"/>
                              <a:cs typeface="Times New Roman" panose="02020603050405020304" pitchFamily="18" charset="0"/>
                            </a:rPr>
                            <a:t>1.59 ×</a:t>
                          </a:r>
                          <a14:m>
                            <m:oMath xmlns:m="http://schemas.openxmlformats.org/officeDocument/2006/math">
                              <m:sSup>
                                <m:sSupPr>
                                  <m:ctrlPr>
                                    <a:rPr lang="de-DE" sz="1200" b="0" i="1" smtClean="0">
                                      <a:solidFill>
                                        <a:schemeClr val="tx1">
                                          <a:lumMod val="75000"/>
                                          <a:lumOff val="25000"/>
                                        </a:schemeClr>
                                      </a:solidFill>
                                      <a:latin typeface="Cambria Math" panose="02040503050406030204" pitchFamily="18" charset="0"/>
                                    </a:rPr>
                                  </m:ctrlPr>
                                </m:sSupPr>
                                <m:e>
                                  <m:r>
                                    <a:rPr lang="en-US" sz="1200" b="0" i="1" smtClean="0">
                                      <a:solidFill>
                                        <a:schemeClr val="tx1">
                                          <a:lumMod val="75000"/>
                                          <a:lumOff val="25000"/>
                                        </a:schemeClr>
                                      </a:solidFill>
                                      <a:latin typeface="Cambria Math" panose="02040503050406030204" pitchFamily="18" charset="0"/>
                                    </a:rPr>
                                    <m:t> 10</m:t>
                                  </m:r>
                                </m:e>
                                <m:sup>
                                  <m:r>
                                    <a:rPr lang="en-US" sz="1200" b="0" i="1" smtClean="0">
                                      <a:solidFill>
                                        <a:schemeClr val="tx1">
                                          <a:lumMod val="75000"/>
                                          <a:lumOff val="25000"/>
                                        </a:schemeClr>
                                      </a:solidFill>
                                      <a:latin typeface="Cambria Math" panose="02040503050406030204" pitchFamily="18" charset="0"/>
                                    </a:rPr>
                                    <m:t>−5</m:t>
                                  </m:r>
                                </m:sup>
                              </m:sSup>
                            </m:oMath>
                          </a14:m>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p>
                          <a:pPr algn="ct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de-DE" sz="1200" b="0" dirty="0">
                              <a:solidFill>
                                <a:schemeClr val="tx1">
                                  <a:lumMod val="75000"/>
                                  <a:lumOff val="25000"/>
                                </a:schemeClr>
                              </a:solidFill>
                              <a:latin typeface="Times New Roman" panose="02020603050405020304" pitchFamily="18" charset="0"/>
                              <a:cs typeface="Times New Roman" panose="02020603050405020304" pitchFamily="18" charset="0"/>
                            </a:rPr>
                            <a:t>2.23 ×</a:t>
                          </a:r>
                          <a14:m>
                            <m:oMath xmlns:m="http://schemas.openxmlformats.org/officeDocument/2006/math">
                              <m:sSup>
                                <m:sSupPr>
                                  <m:ctrlPr>
                                    <a:rPr lang="de-DE" sz="1200" b="0" i="1" smtClean="0">
                                      <a:solidFill>
                                        <a:schemeClr val="tx1">
                                          <a:lumMod val="75000"/>
                                          <a:lumOff val="25000"/>
                                        </a:schemeClr>
                                      </a:solidFill>
                                      <a:latin typeface="Cambria Math" panose="02040503050406030204" pitchFamily="18" charset="0"/>
                                    </a:rPr>
                                  </m:ctrlPr>
                                </m:sSupPr>
                                <m:e>
                                  <m:r>
                                    <a:rPr lang="en-US" sz="1200" b="0" i="1" smtClean="0">
                                      <a:solidFill>
                                        <a:schemeClr val="tx1">
                                          <a:lumMod val="75000"/>
                                          <a:lumOff val="25000"/>
                                        </a:schemeClr>
                                      </a:solidFill>
                                      <a:latin typeface="Cambria Math" panose="02040503050406030204" pitchFamily="18" charset="0"/>
                                    </a:rPr>
                                    <m:t> 10</m:t>
                                  </m:r>
                                </m:e>
                                <m:sup>
                                  <m:r>
                                    <a:rPr lang="en-US" sz="1200" b="0" i="1" smtClean="0">
                                      <a:solidFill>
                                        <a:schemeClr val="tx1">
                                          <a:lumMod val="75000"/>
                                          <a:lumOff val="25000"/>
                                        </a:schemeClr>
                                      </a:solidFill>
                                      <a:latin typeface="Cambria Math" panose="02040503050406030204" pitchFamily="18" charset="0"/>
                                    </a:rPr>
                                    <m:t>−5</m:t>
                                  </m:r>
                                </m:sup>
                              </m:sSup>
                            </m:oMath>
                          </a14:m>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45565849"/>
                      </a:ext>
                    </a:extLst>
                  </a:tr>
                </a:tbl>
              </a:graphicData>
            </a:graphic>
          </p:graphicFrame>
        </mc:Choice>
        <mc:Fallback xmlns="">
          <p:graphicFrame>
            <p:nvGraphicFramePr>
              <p:cNvPr id="7" name="Table 6">
                <a:extLst>
                  <a:ext uri="{FF2B5EF4-FFF2-40B4-BE49-F238E27FC236}">
                    <a16:creationId xmlns:a16="http://schemas.microsoft.com/office/drawing/2014/main" id="{456E9D6D-CDF6-4FFA-88F1-56A3D4C2F7AB}"/>
                  </a:ext>
                </a:extLst>
              </p:cNvPr>
              <p:cNvGraphicFramePr>
                <a:graphicFrameLocks noGrp="1"/>
              </p:cNvGraphicFramePr>
              <p:nvPr>
                <p:extLst>
                  <p:ext uri="{D42A27DB-BD31-4B8C-83A1-F6EECF244321}">
                    <p14:modId xmlns:p14="http://schemas.microsoft.com/office/powerpoint/2010/main" val="992858827"/>
                  </p:ext>
                </p:extLst>
              </p:nvPr>
            </p:nvGraphicFramePr>
            <p:xfrm>
              <a:off x="1043608" y="3723878"/>
              <a:ext cx="7465296" cy="1249371"/>
            </p:xfrm>
            <a:graphic>
              <a:graphicData uri="http://schemas.openxmlformats.org/drawingml/2006/table">
                <a:tbl>
                  <a:tblPr firstRow="1" bandRow="1">
                    <a:tableStyleId>{2D5ABB26-0587-4C30-8999-92F81FD0307C}</a:tableStyleId>
                  </a:tblPr>
                  <a:tblGrid>
                    <a:gridCol w="761765">
                      <a:extLst>
                        <a:ext uri="{9D8B030D-6E8A-4147-A177-3AD203B41FA5}">
                          <a16:colId xmlns:a16="http://schemas.microsoft.com/office/drawing/2014/main" val="3181955473"/>
                        </a:ext>
                      </a:extLst>
                    </a:gridCol>
                    <a:gridCol w="609412">
                      <a:extLst>
                        <a:ext uri="{9D8B030D-6E8A-4147-A177-3AD203B41FA5}">
                          <a16:colId xmlns:a16="http://schemas.microsoft.com/office/drawing/2014/main" val="799562696"/>
                        </a:ext>
                      </a:extLst>
                    </a:gridCol>
                    <a:gridCol w="761765">
                      <a:extLst>
                        <a:ext uri="{9D8B030D-6E8A-4147-A177-3AD203B41FA5}">
                          <a16:colId xmlns:a16="http://schemas.microsoft.com/office/drawing/2014/main" val="2019324470"/>
                        </a:ext>
                      </a:extLst>
                    </a:gridCol>
                    <a:gridCol w="761765">
                      <a:extLst>
                        <a:ext uri="{9D8B030D-6E8A-4147-A177-3AD203B41FA5}">
                          <a16:colId xmlns:a16="http://schemas.microsoft.com/office/drawing/2014/main" val="4069610115"/>
                        </a:ext>
                      </a:extLst>
                    </a:gridCol>
                    <a:gridCol w="1063308">
                      <a:extLst>
                        <a:ext uri="{9D8B030D-6E8A-4147-A177-3AD203B41FA5}">
                          <a16:colId xmlns:a16="http://schemas.microsoft.com/office/drawing/2014/main" val="687358286"/>
                        </a:ext>
                      </a:extLst>
                    </a:gridCol>
                    <a:gridCol w="1145810">
                      <a:extLst>
                        <a:ext uri="{9D8B030D-6E8A-4147-A177-3AD203B41FA5}">
                          <a16:colId xmlns:a16="http://schemas.microsoft.com/office/drawing/2014/main" val="2893849478"/>
                        </a:ext>
                      </a:extLst>
                    </a:gridCol>
                    <a:gridCol w="1175991">
                      <a:extLst>
                        <a:ext uri="{9D8B030D-6E8A-4147-A177-3AD203B41FA5}">
                          <a16:colId xmlns:a16="http://schemas.microsoft.com/office/drawing/2014/main" val="718795119"/>
                        </a:ext>
                      </a:extLst>
                    </a:gridCol>
                    <a:gridCol w="1185480">
                      <a:extLst>
                        <a:ext uri="{9D8B030D-6E8A-4147-A177-3AD203B41FA5}">
                          <a16:colId xmlns:a16="http://schemas.microsoft.com/office/drawing/2014/main" val="2462893577"/>
                        </a:ext>
                      </a:extLst>
                    </a:gridCol>
                  </a:tblGrid>
                  <a:tr h="607223">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p>
                        <a:p>
                          <a:pPr algn="ctr">
                            <a:lnSpc>
                              <a:spcPct val="150000"/>
                            </a:lnSpc>
                          </a:pP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p>
                        <a:p>
                          <a:pPr algn="ctr">
                            <a:lnSpc>
                              <a:spcPct val="150000"/>
                            </a:lnSpc>
                          </a:pP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p>
                        <a:p>
                          <a:pPr algn="ctr">
                            <a:lnSpc>
                              <a:spcPct val="150000"/>
                            </a:lnSpc>
                          </a:pP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(mm)</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pP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b="1"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p>
                        <a:p>
                          <a:pPr algn="ctr">
                            <a:lnSpc>
                              <a:spcPct val="150000"/>
                            </a:lnSpc>
                          </a:pPr>
                          <a:r>
                            <a:rPr lang="de-DE" sz="1200" b="1"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(mm)</a:t>
                          </a:r>
                          <a:endParaRPr lang="de-DE" sz="1200" b="1"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Re</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F1001</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Im</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F1001</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Re</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F1010</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Im</a:t>
                          </a:r>
                        </a:p>
                        <a:p>
                          <a:pPr algn="ctr">
                            <a:lnSpc>
                              <a:spcPct val="100000"/>
                            </a:lnSpc>
                          </a:pPr>
                          <a:r>
                            <a:rPr lang="de-DE" sz="1200" b="1" dirty="0">
                              <a:solidFill>
                                <a:schemeClr val="tx1">
                                  <a:lumMod val="75000"/>
                                  <a:lumOff val="25000"/>
                                </a:schemeClr>
                              </a:solidFill>
                              <a:latin typeface="Times New Roman" panose="02020603050405020304" pitchFamily="18" charset="0"/>
                              <a:cs typeface="Times New Roman" panose="02020603050405020304" pitchFamily="18" charset="0"/>
                            </a:rPr>
                            <a:t>F1010</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00050758"/>
                      </a:ext>
                    </a:extLst>
                  </a:tr>
                  <a:tr h="642148">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0.34</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3.08</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a:solidFill>
                                <a:schemeClr val="tx1">
                                  <a:lumMod val="75000"/>
                                  <a:lumOff val="25000"/>
                                </a:schemeClr>
                              </a:solidFill>
                              <a:latin typeface="Times New Roman" panose="02020603050405020304" pitchFamily="18" charset="0"/>
                              <a:cs typeface="Times New Roman" panose="02020603050405020304" pitchFamily="18" charset="0"/>
                            </a:rPr>
                            <a:t>0.003</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0.001</a:t>
                          </a:r>
                          <a:endParaRPr lang="de-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72619" t="-96078" r="-330952" b="-1961"/>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47778" t="-96078" r="-208889" b="-1961"/>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433333" t="-96078" r="-102151" b="-1961"/>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533333" t="-96078" r="-2151" b="-1961"/>
                          </a:stretch>
                        </a:blipFill>
                      </a:tcPr>
                    </a:tc>
                    <a:extLst>
                      <a:ext uri="{0D108BD9-81ED-4DB2-BD59-A6C34878D82A}">
                        <a16:rowId xmlns:a16="http://schemas.microsoft.com/office/drawing/2014/main" val="3945565849"/>
                      </a:ext>
                    </a:extLst>
                  </a:tr>
                </a:tbl>
              </a:graphicData>
            </a:graphic>
          </p:graphicFrame>
        </mc:Fallback>
      </mc:AlternateContent>
      <p:sp>
        <p:nvSpPr>
          <p:cNvPr id="2" name="TextBox 1">
            <a:extLst>
              <a:ext uri="{FF2B5EF4-FFF2-40B4-BE49-F238E27FC236}">
                <a16:creationId xmlns:a16="http://schemas.microsoft.com/office/drawing/2014/main" id="{E27B7316-0F09-43EE-90E9-07835783865F}"/>
              </a:ext>
            </a:extLst>
          </p:cNvPr>
          <p:cNvSpPr txBox="1"/>
          <p:nvPr/>
        </p:nvSpPr>
        <p:spPr>
          <a:xfrm>
            <a:off x="798101" y="3134728"/>
            <a:ext cx="8227061" cy="502253"/>
          </a:xfrm>
          <a:prstGeom prst="rect">
            <a:avLst/>
          </a:prstGeom>
          <a:noFill/>
        </p:spPr>
        <p:txBody>
          <a:bodyPr wrap="square" rtlCol="0">
            <a:spAutoFit/>
          </a:bodyPr>
          <a:lstStyle/>
          <a:p>
            <a:pPr marL="457063" indent="-457063">
              <a:lnSpc>
                <a:spcPts val="3699"/>
              </a:lnSpc>
              <a:buFont typeface="Arial" panose="020B0604020202020204" pitchFamily="34" charset="0"/>
              <a:buChar char="•"/>
            </a:pP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Parameters after </a:t>
            </a:r>
            <a:r>
              <a:rPr lang="de-DE" sz="1799" dirty="0" err="1">
                <a:solidFill>
                  <a:schemeClr val="tx1">
                    <a:lumMod val="75000"/>
                    <a:lumOff val="25000"/>
                  </a:schemeClr>
                </a:solidFill>
                <a:latin typeface="Times New Roman" panose="02020603050405020304" pitchFamily="18" charset="0"/>
                <a:cs typeface="Times New Roman" panose="02020603050405020304" pitchFamily="18" charset="0"/>
              </a:rPr>
              <a:t>correction</a:t>
            </a:r>
            <a:r>
              <a:rPr lang="de-DE" sz="1799" dirty="0">
                <a:solidFill>
                  <a:schemeClr val="tx1">
                    <a:lumMod val="75000"/>
                    <a:lumOff val="25000"/>
                  </a:schemeClr>
                </a:solidFill>
                <a:latin typeface="Times New Roman" panose="02020603050405020304" pitchFamily="18" charset="0"/>
                <a:cs typeface="Times New Roman" panose="02020603050405020304" pitchFamily="18" charset="0"/>
              </a:rPr>
              <a:t> (at IP)</a:t>
            </a:r>
          </a:p>
        </p:txBody>
      </p:sp>
    </p:spTree>
    <p:extLst>
      <p:ext uri="{BB962C8B-B14F-4D97-AF65-F5344CB8AC3E}">
        <p14:creationId xmlns:p14="http://schemas.microsoft.com/office/powerpoint/2010/main" val="688022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6</a:t>
            </a:fld>
            <a:endParaRPr lang="de-AT" dirty="0"/>
          </a:p>
        </p:txBody>
      </p:sp>
      <p:sp>
        <p:nvSpPr>
          <p:cNvPr id="26" name="Foliennummernplatzhalter 2">
            <a:extLst>
              <a:ext uri="{FF2B5EF4-FFF2-40B4-BE49-F238E27FC236}">
                <a16:creationId xmlns:a16="http://schemas.microsoft.com/office/drawing/2014/main" id="{168E5F64-BBF1-464E-89A0-E2D0C0C0C095}"/>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6</a:t>
            </a:fld>
            <a:endParaRPr lang="de-AT" dirty="0"/>
          </a:p>
        </p:txBody>
      </p:sp>
      <p:sp>
        <p:nvSpPr>
          <p:cNvPr id="7" name="TextBox 6">
            <a:extLst>
              <a:ext uri="{FF2B5EF4-FFF2-40B4-BE49-F238E27FC236}">
                <a16:creationId xmlns:a16="http://schemas.microsoft.com/office/drawing/2014/main" id="{CE675131-DC0C-4F0D-9BD6-DACE2B71C92C}"/>
              </a:ext>
            </a:extLst>
          </p:cNvPr>
          <p:cNvSpPr txBox="1"/>
          <p:nvPr/>
        </p:nvSpPr>
        <p:spPr>
          <a:xfrm>
            <a:off x="-108520" y="633930"/>
            <a:ext cx="7415483" cy="615553"/>
          </a:xfrm>
          <a:prstGeom prst="rect">
            <a:avLst/>
          </a:prstGeom>
          <a:noFill/>
        </p:spPr>
        <p:txBody>
          <a:bodyPr wrap="square" rtlCol="0">
            <a:spAutoFit/>
          </a:bodyPr>
          <a:lstStyle/>
          <a:p>
            <a:endParaRPr lang="en-US" sz="18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C0E5268C-27E8-D672-1D2E-9DABB205F598}"/>
              </a:ext>
            </a:extLst>
          </p:cNvPr>
          <p:cNvSpPr txBox="1"/>
          <p:nvPr/>
        </p:nvSpPr>
        <p:spPr>
          <a:xfrm>
            <a:off x="179512" y="356614"/>
            <a:ext cx="7848872"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Tuning simulations for the baseline lattice at Z energy</a:t>
            </a:r>
          </a:p>
        </p:txBody>
      </p:sp>
      <p:sp>
        <p:nvSpPr>
          <p:cNvPr id="4" name="TextBox 3">
            <a:extLst>
              <a:ext uri="{FF2B5EF4-FFF2-40B4-BE49-F238E27FC236}">
                <a16:creationId xmlns:a16="http://schemas.microsoft.com/office/drawing/2014/main" id="{E168D719-8E53-FA38-E5C8-35AD42A343BF}"/>
              </a:ext>
            </a:extLst>
          </p:cNvPr>
          <p:cNvSpPr txBox="1"/>
          <p:nvPr/>
        </p:nvSpPr>
        <p:spPr>
          <a:xfrm>
            <a:off x="251520" y="818279"/>
            <a:ext cx="8394134"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Instead of measuring the phase advance from the start of the lattice to each BPM, phase advance differences between each two nearby BPMs are taken.</a:t>
            </a:r>
          </a:p>
        </p:txBody>
      </p:sp>
      <p:grpSp>
        <p:nvGrpSpPr>
          <p:cNvPr id="36" name="Group 35">
            <a:extLst>
              <a:ext uri="{FF2B5EF4-FFF2-40B4-BE49-F238E27FC236}">
                <a16:creationId xmlns:a16="http://schemas.microsoft.com/office/drawing/2014/main" id="{60F54E51-750A-69C5-B9CE-CF6B8DB3057E}"/>
              </a:ext>
            </a:extLst>
          </p:cNvPr>
          <p:cNvGrpSpPr/>
          <p:nvPr/>
        </p:nvGrpSpPr>
        <p:grpSpPr>
          <a:xfrm>
            <a:off x="352217" y="2211710"/>
            <a:ext cx="4096370" cy="2820027"/>
            <a:chOff x="346516" y="1839955"/>
            <a:chExt cx="4096370" cy="2820027"/>
          </a:xfrm>
        </p:grpSpPr>
        <p:pic>
          <p:nvPicPr>
            <p:cNvPr id="6" name="Picture 5">
              <a:extLst>
                <a:ext uri="{FF2B5EF4-FFF2-40B4-BE49-F238E27FC236}">
                  <a16:creationId xmlns:a16="http://schemas.microsoft.com/office/drawing/2014/main" id="{91A5151B-E3F3-AD64-27A4-0CCFEBDF83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516" y="1839955"/>
              <a:ext cx="4096370" cy="2820027"/>
            </a:xfrm>
            <a:prstGeom prst="rect">
              <a:avLst/>
            </a:prstGeom>
          </p:spPr>
        </p:pic>
        <p:grpSp>
          <p:nvGrpSpPr>
            <p:cNvPr id="35" name="Group 34">
              <a:extLst>
                <a:ext uri="{FF2B5EF4-FFF2-40B4-BE49-F238E27FC236}">
                  <a16:creationId xmlns:a16="http://schemas.microsoft.com/office/drawing/2014/main" id="{ECEDD447-B874-735E-3FF8-A8588B47C455}"/>
                </a:ext>
              </a:extLst>
            </p:cNvPr>
            <p:cNvGrpSpPr/>
            <p:nvPr/>
          </p:nvGrpSpPr>
          <p:grpSpPr>
            <a:xfrm>
              <a:off x="818313" y="2997587"/>
              <a:ext cx="1561046" cy="1086331"/>
              <a:chOff x="818313" y="2997587"/>
              <a:chExt cx="1561046" cy="1086331"/>
            </a:xfrm>
          </p:grpSpPr>
          <p:cxnSp>
            <p:nvCxnSpPr>
              <p:cNvPr id="11" name="Straight Arrow Connector 10">
                <a:extLst>
                  <a:ext uri="{FF2B5EF4-FFF2-40B4-BE49-F238E27FC236}">
                    <a16:creationId xmlns:a16="http://schemas.microsoft.com/office/drawing/2014/main" id="{1D277728-49CA-2338-05CE-2E75F7F598E4}"/>
                  </a:ext>
                </a:extLst>
              </p:cNvPr>
              <p:cNvCxnSpPr>
                <a:cxnSpLocks/>
              </p:cNvCxnSpPr>
              <p:nvPr/>
            </p:nvCxnSpPr>
            <p:spPr>
              <a:xfrm>
                <a:off x="899592" y="4083918"/>
                <a:ext cx="360040" cy="0"/>
              </a:xfrm>
              <a:prstGeom prst="straightConnector1">
                <a:avLst/>
              </a:prstGeom>
              <a:ln w="34925">
                <a:solidFill>
                  <a:srgbClr val="212528"/>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DCAD131-E2F8-7180-0311-4C97813AB6DA}"/>
                  </a:ext>
                </a:extLst>
              </p:cNvPr>
              <p:cNvCxnSpPr>
                <a:cxnSpLocks/>
              </p:cNvCxnSpPr>
              <p:nvPr/>
            </p:nvCxnSpPr>
            <p:spPr>
              <a:xfrm>
                <a:off x="884250" y="3788682"/>
                <a:ext cx="720080" cy="0"/>
              </a:xfrm>
              <a:prstGeom prst="straightConnector1">
                <a:avLst/>
              </a:prstGeom>
              <a:ln w="34925">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149982F-6597-384F-A005-B6F52031D43F}"/>
                  </a:ext>
                </a:extLst>
              </p:cNvPr>
              <p:cNvCxnSpPr>
                <a:cxnSpLocks/>
              </p:cNvCxnSpPr>
              <p:nvPr/>
            </p:nvCxnSpPr>
            <p:spPr>
              <a:xfrm>
                <a:off x="884250" y="3485734"/>
                <a:ext cx="1495109" cy="0"/>
              </a:xfrm>
              <a:prstGeom prst="straightConnector1">
                <a:avLst/>
              </a:prstGeom>
              <a:ln w="34925">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E1C36A6-FD93-FA7C-E28E-D465AF079954}"/>
                  </a:ext>
                </a:extLst>
              </p:cNvPr>
              <p:cNvSpPr txBox="1"/>
              <p:nvPr/>
            </p:nvSpPr>
            <p:spPr>
              <a:xfrm>
                <a:off x="1172236" y="2997587"/>
                <a:ext cx="688009" cy="488147"/>
              </a:xfrm>
              <a:prstGeom prst="rect">
                <a:avLst/>
              </a:prstGeom>
              <a:noFill/>
            </p:spPr>
            <p:txBody>
              <a:bodyPr wrap="none" rtlCol="0">
                <a:spAutoFit/>
              </a:bodyPr>
              <a:lstStyle/>
              <a:p>
                <a:pPr>
                  <a:lnSpc>
                    <a:spcPts val="3700"/>
                  </a:lnSpc>
                </a:pPr>
                <a:r>
                  <a:rPr lang="el-GR" sz="1200" b="1" dirty="0">
                    <a:solidFill>
                      <a:srgbClr val="212528"/>
                    </a:solidFill>
                    <a:effectLst/>
                    <a:latin typeface="Times New Roman" panose="02020603050405020304" pitchFamily="18" charset="0"/>
                    <a:cs typeface="Times New Roman" panose="02020603050405020304" pitchFamily="18" charset="0"/>
                  </a:rPr>
                  <a:t>∆φ [2𝜋]</a:t>
                </a:r>
              </a:p>
            </p:txBody>
          </p:sp>
          <p:sp>
            <p:nvSpPr>
              <p:cNvPr id="19" name="TextBox 18">
                <a:extLst>
                  <a:ext uri="{FF2B5EF4-FFF2-40B4-BE49-F238E27FC236}">
                    <a16:creationId xmlns:a16="http://schemas.microsoft.com/office/drawing/2014/main" id="{AA029B20-0072-24A1-810A-EAE03C80251C}"/>
                  </a:ext>
                </a:extLst>
              </p:cNvPr>
              <p:cNvSpPr txBox="1"/>
              <p:nvPr/>
            </p:nvSpPr>
            <p:spPr>
              <a:xfrm>
                <a:off x="871512" y="3303869"/>
                <a:ext cx="644728" cy="484813"/>
              </a:xfrm>
              <a:prstGeom prst="rect">
                <a:avLst/>
              </a:prstGeom>
              <a:noFill/>
            </p:spPr>
            <p:txBody>
              <a:bodyPr wrap="none" rtlCol="0">
                <a:spAutoFit/>
              </a:bodyPr>
              <a:lstStyle/>
              <a:p>
                <a:pPr>
                  <a:lnSpc>
                    <a:spcPts val="3700"/>
                  </a:lnSpc>
                </a:pPr>
                <a:r>
                  <a:rPr lang="el-GR" sz="1100" b="1" dirty="0">
                    <a:solidFill>
                      <a:srgbClr val="212528"/>
                    </a:solidFill>
                    <a:effectLst/>
                    <a:latin typeface="Times New Roman" panose="02020603050405020304" pitchFamily="18" charset="0"/>
                    <a:cs typeface="Times New Roman" panose="02020603050405020304" pitchFamily="18" charset="0"/>
                  </a:rPr>
                  <a:t>∆φ [2𝜋]</a:t>
                </a:r>
              </a:p>
            </p:txBody>
          </p:sp>
          <p:sp>
            <p:nvSpPr>
              <p:cNvPr id="20" name="TextBox 19">
                <a:extLst>
                  <a:ext uri="{FF2B5EF4-FFF2-40B4-BE49-F238E27FC236}">
                    <a16:creationId xmlns:a16="http://schemas.microsoft.com/office/drawing/2014/main" id="{989C19E3-FC68-D8DB-0528-C23F13821432}"/>
                  </a:ext>
                </a:extLst>
              </p:cNvPr>
              <p:cNvSpPr txBox="1"/>
              <p:nvPr/>
            </p:nvSpPr>
            <p:spPr>
              <a:xfrm>
                <a:off x="818313" y="3586019"/>
                <a:ext cx="561372" cy="478144"/>
              </a:xfrm>
              <a:prstGeom prst="rect">
                <a:avLst/>
              </a:prstGeom>
              <a:noFill/>
            </p:spPr>
            <p:txBody>
              <a:bodyPr wrap="none" rtlCol="0">
                <a:spAutoFit/>
              </a:bodyPr>
              <a:lstStyle/>
              <a:p>
                <a:pPr>
                  <a:lnSpc>
                    <a:spcPts val="3700"/>
                  </a:lnSpc>
                </a:pPr>
                <a:r>
                  <a:rPr lang="el-GR" sz="900" b="1" dirty="0">
                    <a:solidFill>
                      <a:srgbClr val="212528"/>
                    </a:solidFill>
                    <a:effectLst/>
                    <a:latin typeface="Times New Roman" panose="02020603050405020304" pitchFamily="18" charset="0"/>
                    <a:cs typeface="Times New Roman" panose="02020603050405020304" pitchFamily="18" charset="0"/>
                  </a:rPr>
                  <a:t>∆φ [2𝜋]</a:t>
                </a:r>
              </a:p>
            </p:txBody>
          </p:sp>
        </p:grpSp>
      </p:grpSp>
      <p:grpSp>
        <p:nvGrpSpPr>
          <p:cNvPr id="37" name="Group 36">
            <a:extLst>
              <a:ext uri="{FF2B5EF4-FFF2-40B4-BE49-F238E27FC236}">
                <a16:creationId xmlns:a16="http://schemas.microsoft.com/office/drawing/2014/main" id="{C799D548-DF96-5001-7E76-D28267E861A8}"/>
              </a:ext>
            </a:extLst>
          </p:cNvPr>
          <p:cNvGrpSpPr/>
          <p:nvPr/>
        </p:nvGrpSpPr>
        <p:grpSpPr>
          <a:xfrm>
            <a:off x="4501786" y="2203401"/>
            <a:ext cx="4096370" cy="2820027"/>
            <a:chOff x="4496085" y="1816848"/>
            <a:chExt cx="4096370" cy="2820027"/>
          </a:xfrm>
        </p:grpSpPr>
        <p:pic>
          <p:nvPicPr>
            <p:cNvPr id="9" name="Picture 8">
              <a:extLst>
                <a:ext uri="{FF2B5EF4-FFF2-40B4-BE49-F238E27FC236}">
                  <a16:creationId xmlns:a16="http://schemas.microsoft.com/office/drawing/2014/main" id="{0D714140-EBFB-8D8D-FB37-02C3DB139B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6085" y="1816848"/>
              <a:ext cx="4096370" cy="2820027"/>
            </a:xfrm>
            <a:prstGeom prst="rect">
              <a:avLst/>
            </a:prstGeom>
          </p:spPr>
        </p:pic>
        <p:cxnSp>
          <p:nvCxnSpPr>
            <p:cNvPr id="21" name="Straight Arrow Connector 20">
              <a:extLst>
                <a:ext uri="{FF2B5EF4-FFF2-40B4-BE49-F238E27FC236}">
                  <a16:creationId xmlns:a16="http://schemas.microsoft.com/office/drawing/2014/main" id="{AF7A646D-EAA6-50DF-7D62-F53C95A0F62D}"/>
                </a:ext>
              </a:extLst>
            </p:cNvPr>
            <p:cNvCxnSpPr>
              <a:cxnSpLocks/>
            </p:cNvCxnSpPr>
            <p:nvPr/>
          </p:nvCxnSpPr>
          <p:spPr>
            <a:xfrm>
              <a:off x="5675618" y="4084503"/>
              <a:ext cx="432048" cy="0"/>
            </a:xfrm>
            <a:prstGeom prst="straightConnector1">
              <a:avLst/>
            </a:prstGeom>
            <a:ln w="34925">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DE2048C-4FD7-15EE-B60C-032F4CBF0A47}"/>
                </a:ext>
              </a:extLst>
            </p:cNvPr>
            <p:cNvSpPr txBox="1"/>
            <p:nvPr/>
          </p:nvSpPr>
          <p:spPr>
            <a:xfrm>
              <a:off x="5569278" y="3531121"/>
              <a:ext cx="644728" cy="484813"/>
            </a:xfrm>
            <a:prstGeom prst="rect">
              <a:avLst/>
            </a:prstGeom>
            <a:noFill/>
          </p:spPr>
          <p:txBody>
            <a:bodyPr wrap="none" rtlCol="0">
              <a:spAutoFit/>
            </a:bodyPr>
            <a:lstStyle/>
            <a:p>
              <a:pPr>
                <a:lnSpc>
                  <a:spcPts val="3700"/>
                </a:lnSpc>
              </a:pPr>
              <a:r>
                <a:rPr lang="el-GR" sz="1050" b="1" dirty="0">
                  <a:solidFill>
                    <a:srgbClr val="212528"/>
                  </a:solidFill>
                  <a:effectLst/>
                  <a:latin typeface="Times New Roman" panose="02020603050405020304" pitchFamily="18" charset="0"/>
                  <a:cs typeface="Times New Roman" panose="02020603050405020304" pitchFamily="18" charset="0"/>
                </a:rPr>
                <a:t>∆φ [2𝜋]</a:t>
              </a:r>
            </a:p>
          </p:txBody>
        </p:sp>
        <p:cxnSp>
          <p:nvCxnSpPr>
            <p:cNvPr id="25" name="Straight Arrow Connector 24">
              <a:extLst>
                <a:ext uri="{FF2B5EF4-FFF2-40B4-BE49-F238E27FC236}">
                  <a16:creationId xmlns:a16="http://schemas.microsoft.com/office/drawing/2014/main" id="{CDD86B10-0520-085E-5920-BC8420967FF0}"/>
                </a:ext>
              </a:extLst>
            </p:cNvPr>
            <p:cNvCxnSpPr>
              <a:cxnSpLocks/>
            </p:cNvCxnSpPr>
            <p:nvPr/>
          </p:nvCxnSpPr>
          <p:spPr>
            <a:xfrm>
              <a:off x="6107666" y="4083918"/>
              <a:ext cx="480558" cy="0"/>
            </a:xfrm>
            <a:prstGeom prst="straightConnector1">
              <a:avLst/>
            </a:prstGeom>
            <a:ln w="34925">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57242FC-0EDD-EDC8-9B14-B8E6F52281B2}"/>
                </a:ext>
              </a:extLst>
            </p:cNvPr>
            <p:cNvSpPr txBox="1"/>
            <p:nvPr/>
          </p:nvSpPr>
          <p:spPr>
            <a:xfrm>
              <a:off x="6025581" y="3530537"/>
              <a:ext cx="644728" cy="484813"/>
            </a:xfrm>
            <a:prstGeom prst="rect">
              <a:avLst/>
            </a:prstGeom>
            <a:noFill/>
          </p:spPr>
          <p:txBody>
            <a:bodyPr wrap="none" rtlCol="0">
              <a:spAutoFit/>
            </a:bodyPr>
            <a:lstStyle/>
            <a:p>
              <a:pPr>
                <a:lnSpc>
                  <a:spcPts val="3700"/>
                </a:lnSpc>
              </a:pPr>
              <a:r>
                <a:rPr lang="el-GR" sz="1050" b="1" dirty="0">
                  <a:solidFill>
                    <a:srgbClr val="212528"/>
                  </a:solidFill>
                  <a:effectLst/>
                  <a:latin typeface="Times New Roman" panose="02020603050405020304" pitchFamily="18" charset="0"/>
                  <a:cs typeface="Times New Roman" panose="02020603050405020304" pitchFamily="18" charset="0"/>
                </a:rPr>
                <a:t>∆φ [2𝜋]</a:t>
              </a:r>
            </a:p>
          </p:txBody>
        </p:sp>
      </p:grpSp>
      <p:sp>
        <p:nvSpPr>
          <p:cNvPr id="33" name="TextBox 32">
            <a:extLst>
              <a:ext uri="{FF2B5EF4-FFF2-40B4-BE49-F238E27FC236}">
                <a16:creationId xmlns:a16="http://schemas.microsoft.com/office/drawing/2014/main" id="{B170B3D4-3B3E-A876-758C-D8653CD4A56F}"/>
              </a:ext>
            </a:extLst>
          </p:cNvPr>
          <p:cNvSpPr txBox="1"/>
          <p:nvPr/>
        </p:nvSpPr>
        <p:spPr>
          <a:xfrm>
            <a:off x="1165351" y="1584919"/>
            <a:ext cx="2500058" cy="584775"/>
          </a:xfrm>
          <a:prstGeom prst="rect">
            <a:avLst/>
          </a:prstGeom>
          <a:noFill/>
        </p:spPr>
        <p:txBody>
          <a:bodyPr wrap="square" rtlCol="0">
            <a:spAutoFit/>
          </a:bodyPr>
          <a:lstStyle/>
          <a:p>
            <a:pPr algn="ctr"/>
            <a:r>
              <a:rPr lang="en-US" sz="1600" dirty="0">
                <a:solidFill>
                  <a:srgbClr val="0F124A"/>
                </a:solidFill>
                <a:latin typeface="Times New Roman" panose="02020603050405020304" pitchFamily="18" charset="0"/>
                <a:cs typeface="Times New Roman" panose="02020603050405020304" pitchFamily="18" charset="0"/>
              </a:rPr>
              <a:t>Phase advance from the start to each BPM</a:t>
            </a:r>
            <a:endParaRPr lang="en-DE" sz="1600" dirty="0">
              <a:solidFill>
                <a:srgbClr val="0F124A"/>
              </a:solidFill>
            </a:endParaRPr>
          </a:p>
        </p:txBody>
      </p:sp>
      <p:sp>
        <p:nvSpPr>
          <p:cNvPr id="34" name="TextBox 33">
            <a:extLst>
              <a:ext uri="{FF2B5EF4-FFF2-40B4-BE49-F238E27FC236}">
                <a16:creationId xmlns:a16="http://schemas.microsoft.com/office/drawing/2014/main" id="{A6AB5F61-2F48-19A8-BE02-ECF8F1ACC71C}"/>
              </a:ext>
            </a:extLst>
          </p:cNvPr>
          <p:cNvSpPr txBox="1"/>
          <p:nvPr/>
        </p:nvSpPr>
        <p:spPr>
          <a:xfrm>
            <a:off x="4916352" y="1559346"/>
            <a:ext cx="3267237" cy="584775"/>
          </a:xfrm>
          <a:prstGeom prst="rect">
            <a:avLst/>
          </a:prstGeom>
          <a:noFill/>
        </p:spPr>
        <p:txBody>
          <a:bodyPr wrap="square" rtlCol="0">
            <a:spAutoFit/>
          </a:bodyPr>
          <a:lstStyle/>
          <a:p>
            <a:pPr algn="ctr"/>
            <a:r>
              <a:rPr lang="en-US" sz="1600" dirty="0">
                <a:solidFill>
                  <a:srgbClr val="0F124A"/>
                </a:solidFill>
                <a:latin typeface="Times New Roman" panose="02020603050405020304" pitchFamily="18" charset="0"/>
                <a:cs typeface="Times New Roman" panose="02020603050405020304" pitchFamily="18" charset="0"/>
              </a:rPr>
              <a:t>phase advance differences between each two nearby BPMs</a:t>
            </a:r>
            <a:endParaRPr lang="en-DE" sz="1600" dirty="0">
              <a:solidFill>
                <a:srgbClr val="0F124A"/>
              </a:solidFill>
            </a:endParaRPr>
          </a:p>
        </p:txBody>
      </p:sp>
    </p:spTree>
    <p:extLst>
      <p:ext uri="{BB962C8B-B14F-4D97-AF65-F5344CB8AC3E}">
        <p14:creationId xmlns:p14="http://schemas.microsoft.com/office/powerpoint/2010/main" val="23336688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7B13FE-4AC9-47D5-7545-9FD256D96275}"/>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96AE0980-B19C-11D1-BF49-A1B70EB8B4FD}"/>
              </a:ext>
            </a:extLst>
          </p:cNvPr>
          <p:cNvSpPr>
            <a:spLocks noGrp="1"/>
          </p:cNvSpPr>
          <p:nvPr>
            <p:ph type="sldNum" sz="quarter" idx="10"/>
          </p:nvPr>
        </p:nvSpPr>
        <p:spPr>
          <a:xfrm>
            <a:off x="8744014" y="98188"/>
            <a:ext cx="289390" cy="170019"/>
          </a:xfrm>
        </p:spPr>
        <p:txBody>
          <a:bodyPr/>
          <a:lstStyle/>
          <a:p>
            <a:fld id="{88A1DFE4-5FC5-43BD-BB7E-75EAD82B965F}" type="slidenum">
              <a:rPr lang="de-AT" smtClean="0"/>
              <a:pPr/>
              <a:t>7</a:t>
            </a:fld>
            <a:endParaRPr lang="de-AT"/>
          </a:p>
        </p:txBody>
      </p:sp>
      <p:sp>
        <p:nvSpPr>
          <p:cNvPr id="26" name="Foliennummernplatzhalter 2">
            <a:extLst>
              <a:ext uri="{FF2B5EF4-FFF2-40B4-BE49-F238E27FC236}">
                <a16:creationId xmlns:a16="http://schemas.microsoft.com/office/drawing/2014/main" id="{632BBDC5-1C8F-0C47-5805-3D38B5CA9B06}"/>
              </a:ext>
            </a:extLst>
          </p:cNvPr>
          <p:cNvSpPr txBox="1">
            <a:spLocks/>
          </p:cNvSpPr>
          <p:nvPr/>
        </p:nvSpPr>
        <p:spPr>
          <a:xfrm>
            <a:off x="8744014" y="98188"/>
            <a:ext cx="289390" cy="170019"/>
          </a:xfrm>
          <a:prstGeom prst="rect">
            <a:avLst/>
          </a:prstGeom>
        </p:spPr>
        <p:txBody>
          <a:bodyPr vert="horz" wrap="none" lIns="91412" tIns="45706" rIns="91412" bIns="45706"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a:pPr/>
              <a:t>7</a:t>
            </a:fld>
            <a:endParaRPr lang="de-AT"/>
          </a:p>
        </p:txBody>
      </p:sp>
      <p:sp>
        <p:nvSpPr>
          <p:cNvPr id="4" name="TextBox 3">
            <a:extLst>
              <a:ext uri="{FF2B5EF4-FFF2-40B4-BE49-F238E27FC236}">
                <a16:creationId xmlns:a16="http://schemas.microsoft.com/office/drawing/2014/main" id="{F3678EA0-33E1-9E88-35E9-C077561B7CFD}"/>
              </a:ext>
            </a:extLst>
          </p:cNvPr>
          <p:cNvSpPr txBox="1"/>
          <p:nvPr/>
        </p:nvSpPr>
        <p:spPr>
          <a:xfrm>
            <a:off x="1410" y="291263"/>
            <a:ext cx="8840304" cy="515367"/>
          </a:xfrm>
          <a:prstGeom prst="rect">
            <a:avLst/>
          </a:prstGeom>
          <a:noFill/>
        </p:spPr>
        <p:txBody>
          <a:bodyPr wrap="square" rtlCol="0">
            <a:spAutoFit/>
          </a:bodyPr>
          <a:lstStyle/>
          <a:p>
            <a:pPr>
              <a:lnSpc>
                <a:spcPts val="3699"/>
              </a:lnSpc>
            </a:pPr>
            <a:r>
              <a:rPr lang="en-US" sz="2399" dirty="0">
                <a:solidFill>
                  <a:srgbClr val="0F124A"/>
                </a:solidFill>
                <a:latin typeface="Times New Roman" panose="02020603050405020304" pitchFamily="18" charset="0"/>
                <a:cs typeface="Times New Roman" panose="02020603050405020304" pitchFamily="18" charset="0"/>
              </a:rPr>
              <a:t>Tuning simulation results (with phase advance differences)</a:t>
            </a: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326E3269-18A2-3811-84F9-C9C109375145}"/>
                  </a:ext>
                </a:extLst>
              </p:cNvPr>
              <p:cNvGraphicFramePr>
                <a:graphicFrameLocks noGrp="1"/>
              </p:cNvGraphicFramePr>
              <p:nvPr>
                <p:extLst>
                  <p:ext uri="{D42A27DB-BD31-4B8C-83A1-F6EECF244321}">
                    <p14:modId xmlns:p14="http://schemas.microsoft.com/office/powerpoint/2010/main" val="2010553898"/>
                  </p:ext>
                </p:extLst>
              </p:nvPr>
            </p:nvGraphicFramePr>
            <p:xfrm>
              <a:off x="3522783" y="843572"/>
              <a:ext cx="3351764" cy="4237123"/>
            </p:xfrm>
            <a:graphic>
              <a:graphicData uri="http://schemas.openxmlformats.org/drawingml/2006/table">
                <a:tbl>
                  <a:tblPr firstRow="1" bandRow="1">
                    <a:tableStyleId>{2D5ABB26-0587-4C30-8999-92F81FD0307C}</a:tableStyleId>
                  </a:tblPr>
                  <a:tblGrid>
                    <a:gridCol w="1145645">
                      <a:extLst>
                        <a:ext uri="{9D8B030D-6E8A-4147-A177-3AD203B41FA5}">
                          <a16:colId xmlns:a16="http://schemas.microsoft.com/office/drawing/2014/main" val="2944269498"/>
                        </a:ext>
                      </a:extLst>
                    </a:gridCol>
                    <a:gridCol w="1139649">
                      <a:extLst>
                        <a:ext uri="{9D8B030D-6E8A-4147-A177-3AD203B41FA5}">
                          <a16:colId xmlns:a16="http://schemas.microsoft.com/office/drawing/2014/main" val="3631684462"/>
                        </a:ext>
                      </a:extLst>
                    </a:gridCol>
                    <a:gridCol w="1066470">
                      <a:extLst>
                        <a:ext uri="{9D8B030D-6E8A-4147-A177-3AD203B41FA5}">
                          <a16:colId xmlns:a16="http://schemas.microsoft.com/office/drawing/2014/main" val="2897230523"/>
                        </a:ext>
                      </a:extLst>
                    </a:gridCol>
                  </a:tblGrid>
                  <a:tr h="488235">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Parameter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Prior optics 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Final </a:t>
                          </a:r>
                        </a:p>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4814633"/>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hor.orbi</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120.52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120.53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7383315"/>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ver.orbit</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218.97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218.97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5196582"/>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9.93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0.29</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216366"/>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16.63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2.67</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2984986"/>
                      </a:ext>
                    </a:extLst>
                  </a:tr>
                  <a:tr h="344399">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46.24</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8558640"/>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61.57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413516"/>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0.48</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096711"/>
                      </a:ext>
                    </a:extLst>
                  </a:tr>
                  <a:tr h="350141">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19.48</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2427452"/>
                      </a:ext>
                    </a:extLst>
                  </a:tr>
                  <a:tr h="488235">
                    <a:tc>
                      <a:txBody>
                        <a:bodyPr/>
                        <a:lstStyle/>
                        <a:p>
                          <a:pPr algn="ctr">
                            <a:lnSpc>
                              <a:spcPct val="100000"/>
                            </a:lnSpc>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hor.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1.14 ×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−2</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7.90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−4</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5003316"/>
                      </a:ext>
                    </a:extLst>
                  </a:tr>
                  <a:tr h="488235">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ver.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1.77 ×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−2</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5.59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−3</m:t>
                                  </m:r>
                                </m:sup>
                              </m:sSup>
                            </m:oMath>
                          </a14:m>
                          <a:endParaRPr lang="de-DE" sz="1200" b="0" dirty="0">
                            <a:solidFill>
                              <a:srgbClr val="0F124A"/>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1463391"/>
                      </a:ext>
                    </a:extLst>
                  </a:tr>
                </a:tbl>
              </a:graphicData>
            </a:graphic>
          </p:graphicFrame>
        </mc:Choice>
        <mc:Fallback xmlns="">
          <p:graphicFrame>
            <p:nvGraphicFramePr>
              <p:cNvPr id="13" name="Table 12">
                <a:extLst>
                  <a:ext uri="{FF2B5EF4-FFF2-40B4-BE49-F238E27FC236}">
                    <a16:creationId xmlns:a16="http://schemas.microsoft.com/office/drawing/2014/main" id="{326E3269-18A2-3811-84F9-C9C109375145}"/>
                  </a:ext>
                </a:extLst>
              </p:cNvPr>
              <p:cNvGraphicFramePr>
                <a:graphicFrameLocks noGrp="1"/>
              </p:cNvGraphicFramePr>
              <p:nvPr>
                <p:extLst>
                  <p:ext uri="{D42A27DB-BD31-4B8C-83A1-F6EECF244321}">
                    <p14:modId xmlns:p14="http://schemas.microsoft.com/office/powerpoint/2010/main" val="2010553898"/>
                  </p:ext>
                </p:extLst>
              </p:nvPr>
            </p:nvGraphicFramePr>
            <p:xfrm>
              <a:off x="3522783" y="843572"/>
              <a:ext cx="3351764" cy="4237123"/>
            </p:xfrm>
            <a:graphic>
              <a:graphicData uri="http://schemas.openxmlformats.org/drawingml/2006/table">
                <a:tbl>
                  <a:tblPr firstRow="1" bandRow="1">
                    <a:tableStyleId>{2D5ABB26-0587-4C30-8999-92F81FD0307C}</a:tableStyleId>
                  </a:tblPr>
                  <a:tblGrid>
                    <a:gridCol w="1145645">
                      <a:extLst>
                        <a:ext uri="{9D8B030D-6E8A-4147-A177-3AD203B41FA5}">
                          <a16:colId xmlns:a16="http://schemas.microsoft.com/office/drawing/2014/main" val="2944269498"/>
                        </a:ext>
                      </a:extLst>
                    </a:gridCol>
                    <a:gridCol w="1139649">
                      <a:extLst>
                        <a:ext uri="{9D8B030D-6E8A-4147-A177-3AD203B41FA5}">
                          <a16:colId xmlns:a16="http://schemas.microsoft.com/office/drawing/2014/main" val="3631684462"/>
                        </a:ext>
                      </a:extLst>
                    </a:gridCol>
                    <a:gridCol w="1066470">
                      <a:extLst>
                        <a:ext uri="{9D8B030D-6E8A-4147-A177-3AD203B41FA5}">
                          <a16:colId xmlns:a16="http://schemas.microsoft.com/office/drawing/2014/main" val="2897230523"/>
                        </a:ext>
                      </a:extLst>
                    </a:gridCol>
                  </a:tblGrid>
                  <a:tr h="488235">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Parameter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Prior optics 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Final </a:t>
                          </a:r>
                        </a:p>
                        <a:p>
                          <a:pPr algn="ctr"/>
                          <a:r>
                            <a:rPr lang="en-US" sz="1200" dirty="0">
                              <a:solidFill>
                                <a:schemeClr val="tx1">
                                  <a:lumMod val="75000"/>
                                  <a:lumOff val="25000"/>
                                </a:schemeClr>
                              </a:solidFill>
                              <a:latin typeface="Times New Roman" panose="02020603050405020304" pitchFamily="18" charset="0"/>
                              <a:cs typeface="Times New Roman" panose="02020603050405020304" pitchFamily="18" charset="0"/>
                            </a:rPr>
                            <a:t>Cor.</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84814633"/>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hor.orbi</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120.52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120.53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7383315"/>
                      </a:ext>
                    </a:extLst>
                  </a:tr>
                  <a:tr h="344399">
                    <a:tc>
                      <a:txBody>
                        <a:bodyPr/>
                        <a:lstStyle/>
                        <a:p>
                          <a:pPr algn="ct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ver.orbit</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μ</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218.97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218.97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65196582"/>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9.93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0.29</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216366"/>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16.63</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2.67</a:t>
                          </a:r>
                        </a:p>
                      </a:txBody>
                      <a:tcPr marL="35989" marR="71978"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72984986"/>
                      </a:ext>
                    </a:extLst>
                  </a:tr>
                  <a:tr h="344399">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46.24</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0.22</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08558640"/>
                      </a:ext>
                    </a:extLst>
                  </a:tr>
                  <a:tr h="34439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61.57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0.27</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7413516"/>
                      </a:ext>
                    </a:extLst>
                  </a:tr>
                  <a:tr h="350141">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0.48</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096711"/>
                      </a:ext>
                    </a:extLst>
                  </a:tr>
                  <a:tr h="350141">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19.48</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0.71</a:t>
                          </a: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92427452"/>
                      </a:ext>
                    </a:extLst>
                  </a:tr>
                  <a:tr h="488235">
                    <a:tc>
                      <a:txBody>
                        <a:bodyPr/>
                        <a:lstStyle/>
                        <a:p>
                          <a:pPr algn="ctr">
                            <a:lnSpc>
                              <a:spcPct val="100000"/>
                            </a:lnSpc>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hor.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02222" t="-681579" r="-94444" b="-105263"/>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6667" t="-681579" r="-1190" b="-105263"/>
                          </a:stretch>
                        </a:blipFill>
                      </a:tcPr>
                    </a:tc>
                    <a:extLst>
                      <a:ext uri="{0D108BD9-81ED-4DB2-BD59-A6C34878D82A}">
                        <a16:rowId xmlns:a16="http://schemas.microsoft.com/office/drawing/2014/main" val="2365003316"/>
                      </a:ext>
                    </a:extLst>
                  </a:tr>
                  <a:tr h="488235">
                    <a:tc>
                      <a:txBody>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lang="en-US" sz="1200" b="0" dirty="0">
                              <a:solidFill>
                                <a:schemeClr val="tx1">
                                  <a:lumMod val="75000"/>
                                  <a:lumOff val="25000"/>
                                </a:schemeClr>
                              </a:solidFill>
                              <a:latin typeface="Times New Roman" panose="02020603050405020304" pitchFamily="18" charset="0"/>
                              <a:cs typeface="Times New Roman" panose="02020603050405020304" pitchFamily="18" charset="0"/>
                            </a:rPr>
                            <a:t>ver. </a:t>
                          </a:r>
                          <a:r>
                            <a:rPr lang="el-GR"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∆φ</a:t>
                          </a:r>
                          <a:r>
                            <a:rPr lang="en-US" sz="1200" b="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[2𝜋]</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02222" t="-761538" r="-94444" b="-2564"/>
                          </a:stretch>
                        </a:blipFill>
                      </a:tcPr>
                    </a:tc>
                    <a:tc>
                      <a:txBody>
                        <a:bodyPr/>
                        <a:lstStyle/>
                        <a:p>
                          <a:endParaRPr lang="en-DE"/>
                        </a:p>
                      </a:txBody>
                      <a:tcPr marL="91412" marR="91412" marT="45706" marB="45706"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16667" t="-761538" r="-1190" b="-2564"/>
                          </a:stretch>
                        </a:blipFill>
                      </a:tcPr>
                    </a:tc>
                    <a:extLst>
                      <a:ext uri="{0D108BD9-81ED-4DB2-BD59-A6C34878D82A}">
                        <a16:rowId xmlns:a16="http://schemas.microsoft.com/office/drawing/2014/main" val="1011463391"/>
                      </a:ext>
                    </a:extLst>
                  </a:tr>
                </a:tbl>
              </a:graphicData>
            </a:graphic>
          </p:graphicFrame>
        </mc:Fallback>
      </mc:AlternateContent>
      <p:pic>
        <p:nvPicPr>
          <p:cNvPr id="16" name="Picture 15">
            <a:extLst>
              <a:ext uri="{FF2B5EF4-FFF2-40B4-BE49-F238E27FC236}">
                <a16:creationId xmlns:a16="http://schemas.microsoft.com/office/drawing/2014/main" id="{05735869-08DE-915C-7335-34162CA04D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871725"/>
            <a:ext cx="2681245" cy="2059196"/>
          </a:xfrm>
          <a:prstGeom prst="rect">
            <a:avLst/>
          </a:prstGeom>
        </p:spPr>
      </p:pic>
      <p:pic>
        <p:nvPicPr>
          <p:cNvPr id="18" name="Picture 17">
            <a:extLst>
              <a:ext uri="{FF2B5EF4-FFF2-40B4-BE49-F238E27FC236}">
                <a16:creationId xmlns:a16="http://schemas.microsoft.com/office/drawing/2014/main" id="{6AB2E49B-5DB6-4838-46ED-E871F810DE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4115" y="2950122"/>
            <a:ext cx="2806682" cy="2078230"/>
          </a:xfrm>
          <a:prstGeom prst="rect">
            <a:avLst/>
          </a:prstGeom>
        </p:spPr>
      </p:pic>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B884A5A2-5EB8-C89C-AACC-676C06DDA9A2}"/>
                  </a:ext>
                </a:extLst>
              </p:cNvPr>
              <p:cNvGraphicFramePr>
                <a:graphicFrameLocks noGrp="1"/>
              </p:cNvGraphicFramePr>
              <p:nvPr>
                <p:extLst>
                  <p:ext uri="{D42A27DB-BD31-4B8C-83A1-F6EECF244321}">
                    <p14:modId xmlns:p14="http://schemas.microsoft.com/office/powerpoint/2010/main" val="2722674528"/>
                  </p:ext>
                </p:extLst>
              </p:nvPr>
            </p:nvGraphicFramePr>
            <p:xfrm>
              <a:off x="6997853" y="1298971"/>
              <a:ext cx="1914062" cy="3241040"/>
            </p:xfrm>
            <a:graphic>
              <a:graphicData uri="http://schemas.openxmlformats.org/drawingml/2006/table">
                <a:tbl>
                  <a:tblPr firstRow="1" bandRow="1">
                    <a:tableStyleId>{5940675A-B579-460E-94D1-54222C63F5DA}</a:tableStyleId>
                  </a:tblPr>
                  <a:tblGrid>
                    <a:gridCol w="848399">
                      <a:extLst>
                        <a:ext uri="{9D8B030D-6E8A-4147-A177-3AD203B41FA5}">
                          <a16:colId xmlns:a16="http://schemas.microsoft.com/office/drawing/2014/main" val="1275930798"/>
                        </a:ext>
                      </a:extLst>
                    </a:gridCol>
                    <a:gridCol w="1065663">
                      <a:extLst>
                        <a:ext uri="{9D8B030D-6E8A-4147-A177-3AD203B41FA5}">
                          <a16:colId xmlns:a16="http://schemas.microsoft.com/office/drawing/2014/main" val="24023799"/>
                        </a:ext>
                      </a:extLst>
                    </a:gridCol>
                  </a:tblGrid>
                  <a:tr h="139040">
                    <a:tc>
                      <a:txBody>
                        <a:bodyPr/>
                        <a:lstStyle/>
                        <a:p>
                          <a:pPr algn="ctr"/>
                          <a:r>
                            <a:rPr lang="en-DE" sz="1200" dirty="0">
                              <a:latin typeface="Times New Roman" panose="02020603050405020304" pitchFamily="18" charset="0"/>
                              <a:cs typeface="Times New Roman" panose="02020603050405020304" pitchFamily="18" charset="0"/>
                            </a:rPr>
                            <a:t>Parameter</a:t>
                          </a:r>
                        </a:p>
                      </a:txBody>
                      <a:tcPr/>
                    </a:tc>
                    <a:tc>
                      <a:txBody>
                        <a:bodyPr/>
                        <a:lstStyle/>
                        <a:p>
                          <a:pPr algn="ctr"/>
                          <a:r>
                            <a:rPr lang="en-DE" sz="1200" dirty="0">
                              <a:latin typeface="Times New Roman" panose="02020603050405020304" pitchFamily="18" charset="0"/>
                              <a:cs typeface="Times New Roman" panose="02020603050405020304" pitchFamily="18" charset="0"/>
                            </a:rPr>
                            <a:t>At IP</a:t>
                          </a:r>
                        </a:p>
                      </a:txBody>
                      <a:tcPr/>
                    </a:tc>
                    <a:extLst>
                      <a:ext uri="{0D108BD9-81ED-4DB2-BD59-A6C34878D82A}">
                        <a16:rowId xmlns:a16="http://schemas.microsoft.com/office/drawing/2014/main" val="1766588831"/>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0.29</a:t>
                          </a:r>
                        </a:p>
                      </a:txBody>
                      <a:tcPr anchor="ctr"/>
                    </a:tc>
                    <a:extLst>
                      <a:ext uri="{0D108BD9-81ED-4DB2-BD59-A6C34878D82A}">
                        <a16:rowId xmlns:a16="http://schemas.microsoft.com/office/drawing/2014/main" val="745427123"/>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3.21</a:t>
                          </a:r>
                        </a:p>
                      </a:txBody>
                      <a:tcPr anchor="ctr"/>
                    </a:tc>
                    <a:extLst>
                      <a:ext uri="{0D108BD9-81ED-4DB2-BD59-A6C34878D82A}">
                        <a16:rowId xmlns:a16="http://schemas.microsoft.com/office/drawing/2014/main" val="1311194671"/>
                      </a:ext>
                    </a:extLst>
                  </a:tr>
                  <a:tr h="370840">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0.003</a:t>
                          </a:r>
                        </a:p>
                      </a:txBody>
                      <a:tcPr anchor="ctr"/>
                    </a:tc>
                    <a:extLst>
                      <a:ext uri="{0D108BD9-81ED-4DB2-BD59-A6C34878D82A}">
                        <a16:rowId xmlns:a16="http://schemas.microsoft.com/office/drawing/2014/main" val="2228503139"/>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0.001</a:t>
                          </a:r>
                        </a:p>
                      </a:txBody>
                      <a:tcPr anchor="ctr"/>
                    </a:tc>
                    <a:extLst>
                      <a:ext uri="{0D108BD9-81ED-4DB2-BD59-A6C34878D82A}">
                        <a16:rowId xmlns:a16="http://schemas.microsoft.com/office/drawing/2014/main" val="3333931546"/>
                      </a:ext>
                    </a:extLst>
                  </a:tr>
                  <a:tr h="370840">
                    <a:tc>
                      <a:txBody>
                        <a:bodyPr/>
                        <a:lstStyle/>
                        <a:p>
                          <a:pPr algn="ct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Re F1001 </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1.12</a:t>
                          </a:r>
                          <a:r>
                            <a:rPr lang="de-DE" sz="1200" b="0" baseline="0" dirty="0">
                              <a:solidFill>
                                <a:srgbClr val="0F124A"/>
                              </a:solidFill>
                              <a:latin typeface="Times New Roman" panose="02020603050405020304" pitchFamily="18" charset="0"/>
                              <a:cs typeface="Times New Roman" panose="02020603050405020304" pitchFamily="18" charset="0"/>
                            </a:rPr>
                            <a:t> </a:t>
                          </a:r>
                          <a:r>
                            <a:rPr lang="de-DE" sz="1200" b="0" dirty="0">
                              <a:solidFill>
                                <a:srgbClr val="0F124A"/>
                              </a:solidFill>
                              <a:latin typeface="Times New Roman" panose="02020603050405020304" pitchFamily="18" charset="0"/>
                              <a:cs typeface="Times New Roman" panose="02020603050405020304" pitchFamily="18" charset="0"/>
                            </a:rPr>
                            <a:t>×</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−5</m:t>
                                  </m:r>
                                </m:sup>
                              </m:sSup>
                            </m:oMath>
                          </a14:m>
                          <a:endParaRPr lang="en-DE" sz="12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158871880"/>
                      </a:ext>
                    </a:extLst>
                  </a:tr>
                  <a:tr h="370840">
                    <a:tc>
                      <a:txBody>
                        <a:bodyPr/>
                        <a:lstStyle/>
                        <a:p>
                          <a:pPr algn="ctr"/>
                          <a:r>
                            <a:rPr lang="en-GB" sz="1200" dirty="0" err="1">
                              <a:solidFill>
                                <a:schemeClr val="tx1">
                                  <a:lumMod val="75000"/>
                                  <a:lumOff val="25000"/>
                                </a:schemeClr>
                              </a:solidFill>
                              <a:latin typeface="Times New Roman" panose="02020603050405020304" pitchFamily="18" charset="0"/>
                              <a:cs typeface="Times New Roman" panose="02020603050405020304" pitchFamily="18" charset="0"/>
                            </a:rPr>
                            <a:t>Im</a:t>
                          </a: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 F1001 </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3.09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−5</m:t>
                                  </m:r>
                                </m:sup>
                              </m:sSup>
                            </m:oMath>
                          </a14:m>
                          <a:endParaRPr lang="en-DE" sz="12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603547164"/>
                      </a:ext>
                    </a:extLst>
                  </a:tr>
                  <a:tr h="370840">
                    <a:tc>
                      <a:txBody>
                        <a:bodyPr/>
                        <a:lstStyle/>
                        <a:p>
                          <a:pPr algn="ct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Re F1010</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1.75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−5</m:t>
                                  </m:r>
                                </m:sup>
                              </m:sSup>
                            </m:oMath>
                          </a14:m>
                          <a:endParaRPr lang="en-DE" sz="12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479990251"/>
                      </a:ext>
                    </a:extLst>
                  </a:tr>
                  <a:tr h="370840">
                    <a:tc>
                      <a:txBody>
                        <a:bodyPr/>
                        <a:lstStyle/>
                        <a:p>
                          <a:pPr algn="ctr"/>
                          <a:r>
                            <a:rPr lang="en-GB" sz="1200" dirty="0" err="1">
                              <a:solidFill>
                                <a:schemeClr val="tx1">
                                  <a:lumMod val="75000"/>
                                  <a:lumOff val="25000"/>
                                </a:schemeClr>
                              </a:solidFill>
                              <a:latin typeface="Times New Roman" panose="02020603050405020304" pitchFamily="18" charset="0"/>
                              <a:cs typeface="Times New Roman" panose="02020603050405020304" pitchFamily="18" charset="0"/>
                            </a:rPr>
                            <a:t>Im</a:t>
                          </a: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 F1010</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1.83 ×</a:t>
                          </a:r>
                          <a14:m>
                            <m:oMath xmlns:m="http://schemas.openxmlformats.org/officeDocument/2006/math">
                              <m:sSup>
                                <m:sSupPr>
                                  <m:ctrlPr>
                                    <a:rPr lang="de-DE" sz="1200" b="0" i="1" smtClean="0">
                                      <a:solidFill>
                                        <a:srgbClr val="0F124A"/>
                                      </a:solidFill>
                                      <a:latin typeface="Cambria Math" panose="02040503050406030204" pitchFamily="18" charset="0"/>
                                    </a:rPr>
                                  </m:ctrlPr>
                                </m:sSupPr>
                                <m:e>
                                  <m:r>
                                    <a:rPr lang="en-US" sz="1200" b="0" i="1" smtClean="0">
                                      <a:solidFill>
                                        <a:srgbClr val="0F124A"/>
                                      </a:solidFill>
                                      <a:latin typeface="Cambria Math" panose="02040503050406030204" pitchFamily="18" charset="0"/>
                                    </a:rPr>
                                    <m:t> 10</m:t>
                                  </m:r>
                                </m:e>
                                <m:sup>
                                  <m:r>
                                    <a:rPr lang="en-US" sz="1200" b="0" i="1" smtClean="0">
                                      <a:solidFill>
                                        <a:srgbClr val="0F124A"/>
                                      </a:solidFill>
                                      <a:latin typeface="Cambria Math" panose="02040503050406030204" pitchFamily="18" charset="0"/>
                                    </a:rPr>
                                    <m:t>−5</m:t>
                                  </m:r>
                                </m:sup>
                              </m:sSup>
                            </m:oMath>
                          </a14:m>
                          <a:endParaRPr lang="en-DE" sz="12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897668741"/>
                      </a:ext>
                    </a:extLst>
                  </a:tr>
                </a:tbl>
              </a:graphicData>
            </a:graphic>
          </p:graphicFrame>
        </mc:Choice>
        <mc:Fallback xmlns="">
          <p:graphicFrame>
            <p:nvGraphicFramePr>
              <p:cNvPr id="19" name="Table 18">
                <a:extLst>
                  <a:ext uri="{FF2B5EF4-FFF2-40B4-BE49-F238E27FC236}">
                    <a16:creationId xmlns:a16="http://schemas.microsoft.com/office/drawing/2014/main" id="{B884A5A2-5EB8-C89C-AACC-676C06DDA9A2}"/>
                  </a:ext>
                </a:extLst>
              </p:cNvPr>
              <p:cNvGraphicFramePr>
                <a:graphicFrameLocks noGrp="1"/>
              </p:cNvGraphicFramePr>
              <p:nvPr>
                <p:extLst>
                  <p:ext uri="{D42A27DB-BD31-4B8C-83A1-F6EECF244321}">
                    <p14:modId xmlns:p14="http://schemas.microsoft.com/office/powerpoint/2010/main" val="2722674528"/>
                  </p:ext>
                </p:extLst>
              </p:nvPr>
            </p:nvGraphicFramePr>
            <p:xfrm>
              <a:off x="6997853" y="1298971"/>
              <a:ext cx="1914062" cy="3241040"/>
            </p:xfrm>
            <a:graphic>
              <a:graphicData uri="http://schemas.openxmlformats.org/drawingml/2006/table">
                <a:tbl>
                  <a:tblPr firstRow="1" bandRow="1">
                    <a:tableStyleId>{5940675A-B579-460E-94D1-54222C63F5DA}</a:tableStyleId>
                  </a:tblPr>
                  <a:tblGrid>
                    <a:gridCol w="848399">
                      <a:extLst>
                        <a:ext uri="{9D8B030D-6E8A-4147-A177-3AD203B41FA5}">
                          <a16:colId xmlns:a16="http://schemas.microsoft.com/office/drawing/2014/main" val="1275930798"/>
                        </a:ext>
                      </a:extLst>
                    </a:gridCol>
                    <a:gridCol w="1065663">
                      <a:extLst>
                        <a:ext uri="{9D8B030D-6E8A-4147-A177-3AD203B41FA5}">
                          <a16:colId xmlns:a16="http://schemas.microsoft.com/office/drawing/2014/main" val="24023799"/>
                        </a:ext>
                      </a:extLst>
                    </a:gridCol>
                  </a:tblGrid>
                  <a:tr h="274320">
                    <a:tc>
                      <a:txBody>
                        <a:bodyPr/>
                        <a:lstStyle/>
                        <a:p>
                          <a:pPr algn="ctr"/>
                          <a:r>
                            <a:rPr lang="en-DE" sz="1200" dirty="0">
                              <a:latin typeface="Times New Roman" panose="02020603050405020304" pitchFamily="18" charset="0"/>
                              <a:cs typeface="Times New Roman" panose="02020603050405020304" pitchFamily="18" charset="0"/>
                            </a:rPr>
                            <a:t>Parameter</a:t>
                          </a:r>
                        </a:p>
                      </a:txBody>
                      <a:tcPr/>
                    </a:tc>
                    <a:tc>
                      <a:txBody>
                        <a:bodyPr/>
                        <a:lstStyle/>
                        <a:p>
                          <a:pPr algn="ctr"/>
                          <a:r>
                            <a:rPr lang="en-DE" sz="1200" dirty="0">
                              <a:latin typeface="Times New Roman" panose="02020603050405020304" pitchFamily="18" charset="0"/>
                              <a:cs typeface="Times New Roman" panose="02020603050405020304" pitchFamily="18" charset="0"/>
                            </a:rPr>
                            <a:t>At IP</a:t>
                          </a:r>
                        </a:p>
                      </a:txBody>
                      <a:tcPr/>
                    </a:tc>
                    <a:extLst>
                      <a:ext uri="{0D108BD9-81ED-4DB2-BD59-A6C34878D82A}">
                        <a16:rowId xmlns:a16="http://schemas.microsoft.com/office/drawing/2014/main" val="1766588831"/>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0.29</a:t>
                          </a:r>
                        </a:p>
                      </a:txBody>
                      <a:tcPr anchor="ctr"/>
                    </a:tc>
                    <a:extLst>
                      <a:ext uri="{0D108BD9-81ED-4DB2-BD59-A6C34878D82A}">
                        <a16:rowId xmlns:a16="http://schemas.microsoft.com/office/drawing/2014/main" val="745427123"/>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3.21</a:t>
                          </a:r>
                        </a:p>
                      </a:txBody>
                      <a:tcPr anchor="ctr"/>
                    </a:tc>
                    <a:extLst>
                      <a:ext uri="{0D108BD9-81ED-4DB2-BD59-A6C34878D82A}">
                        <a16:rowId xmlns:a16="http://schemas.microsoft.com/office/drawing/2014/main" val="1311194671"/>
                      </a:ext>
                    </a:extLst>
                  </a:tr>
                  <a:tr h="370840">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0.003</a:t>
                          </a:r>
                        </a:p>
                      </a:txBody>
                      <a:tcPr anchor="ctr"/>
                    </a:tc>
                    <a:extLst>
                      <a:ext uri="{0D108BD9-81ED-4DB2-BD59-A6C34878D82A}">
                        <a16:rowId xmlns:a16="http://schemas.microsoft.com/office/drawing/2014/main" val="2228503139"/>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en-DE" sz="1200" dirty="0">
                              <a:latin typeface="Times New Roman" panose="02020603050405020304" pitchFamily="18" charset="0"/>
                              <a:cs typeface="Times New Roman" panose="02020603050405020304" pitchFamily="18" charset="0"/>
                            </a:rPr>
                            <a:t>0.001</a:t>
                          </a:r>
                        </a:p>
                      </a:txBody>
                      <a:tcPr anchor="ctr"/>
                    </a:tc>
                    <a:extLst>
                      <a:ext uri="{0D108BD9-81ED-4DB2-BD59-A6C34878D82A}">
                        <a16:rowId xmlns:a16="http://schemas.microsoft.com/office/drawing/2014/main" val="3333931546"/>
                      </a:ext>
                    </a:extLst>
                  </a:tr>
                  <a:tr h="370840">
                    <a:tc>
                      <a:txBody>
                        <a:bodyPr/>
                        <a:lstStyle/>
                        <a:p>
                          <a:pPr algn="ct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Re F1001 </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6"/>
                          <a:stretch>
                            <a:fillRect l="-80952" t="-482759" r="-2381" b="-306897"/>
                          </a:stretch>
                        </a:blipFill>
                      </a:tcPr>
                    </a:tc>
                    <a:extLst>
                      <a:ext uri="{0D108BD9-81ED-4DB2-BD59-A6C34878D82A}">
                        <a16:rowId xmlns:a16="http://schemas.microsoft.com/office/drawing/2014/main" val="1158871880"/>
                      </a:ext>
                    </a:extLst>
                  </a:tr>
                  <a:tr h="370840">
                    <a:tc>
                      <a:txBody>
                        <a:bodyPr/>
                        <a:lstStyle/>
                        <a:p>
                          <a:pPr algn="ctr"/>
                          <a:r>
                            <a:rPr lang="en-GB" sz="1200" dirty="0" err="1">
                              <a:solidFill>
                                <a:schemeClr val="tx1">
                                  <a:lumMod val="75000"/>
                                  <a:lumOff val="25000"/>
                                </a:schemeClr>
                              </a:solidFill>
                              <a:latin typeface="Times New Roman" panose="02020603050405020304" pitchFamily="18" charset="0"/>
                              <a:cs typeface="Times New Roman" panose="02020603050405020304" pitchFamily="18" charset="0"/>
                            </a:rPr>
                            <a:t>Im</a:t>
                          </a: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 F1001 </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6"/>
                          <a:stretch>
                            <a:fillRect l="-80952" t="-582759" r="-2381" b="-206897"/>
                          </a:stretch>
                        </a:blipFill>
                      </a:tcPr>
                    </a:tc>
                    <a:extLst>
                      <a:ext uri="{0D108BD9-81ED-4DB2-BD59-A6C34878D82A}">
                        <a16:rowId xmlns:a16="http://schemas.microsoft.com/office/drawing/2014/main" val="1603547164"/>
                      </a:ext>
                    </a:extLst>
                  </a:tr>
                  <a:tr h="370840">
                    <a:tc>
                      <a:txBody>
                        <a:bodyPr/>
                        <a:lstStyle/>
                        <a:p>
                          <a:pPr algn="ct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Re F1010</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6"/>
                          <a:stretch>
                            <a:fillRect l="-80952" t="-660000" r="-2381" b="-100000"/>
                          </a:stretch>
                        </a:blipFill>
                      </a:tcPr>
                    </a:tc>
                    <a:extLst>
                      <a:ext uri="{0D108BD9-81ED-4DB2-BD59-A6C34878D82A}">
                        <a16:rowId xmlns:a16="http://schemas.microsoft.com/office/drawing/2014/main" val="3479990251"/>
                      </a:ext>
                    </a:extLst>
                  </a:tr>
                  <a:tr h="370840">
                    <a:tc>
                      <a:txBody>
                        <a:bodyPr/>
                        <a:lstStyle/>
                        <a:p>
                          <a:pPr algn="ctr"/>
                          <a:r>
                            <a:rPr lang="en-GB" sz="1200" dirty="0" err="1">
                              <a:solidFill>
                                <a:schemeClr val="tx1">
                                  <a:lumMod val="75000"/>
                                  <a:lumOff val="25000"/>
                                </a:schemeClr>
                              </a:solidFill>
                              <a:latin typeface="Times New Roman" panose="02020603050405020304" pitchFamily="18" charset="0"/>
                              <a:cs typeface="Times New Roman" panose="02020603050405020304" pitchFamily="18" charset="0"/>
                            </a:rPr>
                            <a:t>Im</a:t>
                          </a:r>
                          <a:r>
                            <a:rPr lang="en-GB" sz="1200" dirty="0">
                              <a:solidFill>
                                <a:schemeClr val="tx1">
                                  <a:lumMod val="75000"/>
                                  <a:lumOff val="25000"/>
                                </a:schemeClr>
                              </a:solidFill>
                              <a:latin typeface="Times New Roman" panose="02020603050405020304" pitchFamily="18" charset="0"/>
                              <a:cs typeface="Times New Roman" panose="02020603050405020304" pitchFamily="18" charset="0"/>
                            </a:rPr>
                            <a:t> F1010</a:t>
                          </a:r>
                          <a:endParaRPr lang="en-DE" sz="120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nchor="ctr"/>
                    </a:tc>
                    <a:tc>
                      <a:txBody>
                        <a:bodyPr/>
                        <a:lstStyle/>
                        <a:p>
                          <a:endParaRPr lang="en-DE"/>
                        </a:p>
                      </a:txBody>
                      <a:tcPr anchor="ctr">
                        <a:blipFill>
                          <a:blip r:embed="rId6"/>
                          <a:stretch>
                            <a:fillRect l="-80952" t="-786207" r="-2381" b="-3448"/>
                          </a:stretch>
                        </a:blipFill>
                      </a:tcPr>
                    </a:tc>
                    <a:extLst>
                      <a:ext uri="{0D108BD9-81ED-4DB2-BD59-A6C34878D82A}">
                        <a16:rowId xmlns:a16="http://schemas.microsoft.com/office/drawing/2014/main" val="897668741"/>
                      </a:ext>
                    </a:extLst>
                  </a:tr>
                </a:tbl>
              </a:graphicData>
            </a:graphic>
          </p:graphicFrame>
        </mc:Fallback>
      </mc:AlternateContent>
    </p:spTree>
    <p:extLst>
      <p:ext uri="{BB962C8B-B14F-4D97-AF65-F5344CB8AC3E}">
        <p14:creationId xmlns:p14="http://schemas.microsoft.com/office/powerpoint/2010/main" val="857704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8C2B09-57FE-6D51-72E0-A3419017DDAC}"/>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BFF174A-1994-63F2-2E53-1241272AF3CE}"/>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8</a:t>
            </a:fld>
            <a:endParaRPr lang="de-AT" dirty="0"/>
          </a:p>
        </p:txBody>
      </p:sp>
      <p:sp>
        <p:nvSpPr>
          <p:cNvPr id="26" name="Foliennummernplatzhalter 2">
            <a:extLst>
              <a:ext uri="{FF2B5EF4-FFF2-40B4-BE49-F238E27FC236}">
                <a16:creationId xmlns:a16="http://schemas.microsoft.com/office/drawing/2014/main" id="{DC9FA02B-F217-165F-730A-4FB91A9F1BEE}"/>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8</a:t>
            </a:fld>
            <a:endParaRPr lang="de-AT" dirty="0"/>
          </a:p>
        </p:txBody>
      </p:sp>
      <p:sp>
        <p:nvSpPr>
          <p:cNvPr id="7" name="TextBox 6">
            <a:extLst>
              <a:ext uri="{FF2B5EF4-FFF2-40B4-BE49-F238E27FC236}">
                <a16:creationId xmlns:a16="http://schemas.microsoft.com/office/drawing/2014/main" id="{51C843A1-1E96-578B-CA19-090C2BE2E402}"/>
              </a:ext>
            </a:extLst>
          </p:cNvPr>
          <p:cNvSpPr txBox="1"/>
          <p:nvPr/>
        </p:nvSpPr>
        <p:spPr>
          <a:xfrm>
            <a:off x="-108520" y="633930"/>
            <a:ext cx="7415483" cy="615553"/>
          </a:xfrm>
          <a:prstGeom prst="rect">
            <a:avLst/>
          </a:prstGeom>
          <a:noFill/>
        </p:spPr>
        <p:txBody>
          <a:bodyPr wrap="square" rtlCol="0">
            <a:spAutoFit/>
          </a:bodyPr>
          <a:lstStyle/>
          <a:p>
            <a:endParaRPr lang="en-US" sz="18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28FD7AFC-626E-0909-EE9A-7008ACF0F04A}"/>
              </a:ext>
            </a:extLst>
          </p:cNvPr>
          <p:cNvSpPr txBox="1"/>
          <p:nvPr/>
        </p:nvSpPr>
        <p:spPr>
          <a:xfrm>
            <a:off x="179512" y="356614"/>
            <a:ext cx="7848872"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Using different correctors for beta beating correction</a:t>
            </a:r>
          </a:p>
          <a:p>
            <a:endParaRPr lang="en-US" sz="2400" dirty="0">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3B96B8B6-1AC5-BDC4-E02C-F1BA8633E543}"/>
              </a:ext>
            </a:extLst>
          </p:cNvPr>
          <p:cNvSpPr txBox="1"/>
          <p:nvPr/>
        </p:nvSpPr>
        <p:spPr>
          <a:xfrm>
            <a:off x="-766200" y="898868"/>
            <a:ext cx="3455128" cy="584775"/>
          </a:xfrm>
          <a:prstGeom prst="rect">
            <a:avLst/>
          </a:prstGeom>
          <a:noFill/>
        </p:spPr>
        <p:txBody>
          <a:bodyPr wrap="square" rtlCol="0">
            <a:spAutoFit/>
          </a:bodyPr>
          <a:lstStyle/>
          <a:p>
            <a:pPr lvl="2" algn="ct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Normal trim quads at All </a:t>
            </a:r>
            <a:r>
              <a:rPr lang="en-US" sz="1600" dirty="0" err="1">
                <a:solidFill>
                  <a:schemeClr val="tx1">
                    <a:lumMod val="75000"/>
                    <a:lumOff val="25000"/>
                  </a:schemeClr>
                </a:solidFill>
                <a:latin typeface="Times New Roman" panose="02020603050405020304" pitchFamily="18" charset="0"/>
                <a:cs typeface="Times New Roman" panose="02020603050405020304" pitchFamily="18" charset="0"/>
              </a:rPr>
              <a:t>sextupoles</a:t>
            </a: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a:t>
            </a:r>
          </a:p>
        </p:txBody>
      </p:sp>
      <p:sp>
        <p:nvSpPr>
          <p:cNvPr id="9" name="TextBox 8">
            <a:extLst>
              <a:ext uri="{FF2B5EF4-FFF2-40B4-BE49-F238E27FC236}">
                <a16:creationId xmlns:a16="http://schemas.microsoft.com/office/drawing/2014/main" id="{6B5F5D8C-DA01-1680-B1AA-95706DC0ADCA}"/>
              </a:ext>
            </a:extLst>
          </p:cNvPr>
          <p:cNvSpPr txBox="1"/>
          <p:nvPr/>
        </p:nvSpPr>
        <p:spPr>
          <a:xfrm>
            <a:off x="1565175" y="917896"/>
            <a:ext cx="3455128" cy="584775"/>
          </a:xfrm>
          <a:prstGeom prst="rect">
            <a:avLst/>
          </a:prstGeom>
          <a:noFill/>
        </p:spPr>
        <p:txBody>
          <a:bodyPr wrap="square" rtlCol="0">
            <a:spAutoFit/>
          </a:bodyPr>
          <a:lstStyle/>
          <a:p>
            <a:pPr lvl="2" algn="ct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Normal trim quads at ARC </a:t>
            </a:r>
            <a:r>
              <a:rPr lang="en-US" sz="1600" dirty="0" err="1">
                <a:solidFill>
                  <a:schemeClr val="tx1">
                    <a:lumMod val="75000"/>
                    <a:lumOff val="25000"/>
                  </a:schemeClr>
                </a:solidFill>
                <a:latin typeface="Times New Roman" panose="02020603050405020304" pitchFamily="18" charset="0"/>
                <a:cs typeface="Times New Roman" panose="02020603050405020304" pitchFamily="18" charset="0"/>
              </a:rPr>
              <a:t>sextupoles</a:t>
            </a: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a:t>
            </a:r>
          </a:p>
        </p:txBody>
      </p:sp>
      <p:sp>
        <p:nvSpPr>
          <p:cNvPr id="12" name="TextBox 11">
            <a:extLst>
              <a:ext uri="{FF2B5EF4-FFF2-40B4-BE49-F238E27FC236}">
                <a16:creationId xmlns:a16="http://schemas.microsoft.com/office/drawing/2014/main" id="{7C809F8F-2FB7-8250-DC06-1F450377C6F8}"/>
              </a:ext>
            </a:extLst>
          </p:cNvPr>
          <p:cNvSpPr txBox="1"/>
          <p:nvPr/>
        </p:nvSpPr>
        <p:spPr>
          <a:xfrm>
            <a:off x="3892588" y="917896"/>
            <a:ext cx="3455128" cy="584775"/>
          </a:xfrm>
          <a:prstGeom prst="rect">
            <a:avLst/>
          </a:prstGeom>
          <a:noFill/>
        </p:spPr>
        <p:txBody>
          <a:bodyPr wrap="square" rtlCol="0">
            <a:spAutoFit/>
          </a:bodyPr>
          <a:lstStyle/>
          <a:p>
            <a:pPr lvl="2" algn="ct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All normal quadrupoles</a:t>
            </a:r>
          </a:p>
          <a:p>
            <a:pPr lvl="2" algn="ct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13" name="TextBox 12">
            <a:extLst>
              <a:ext uri="{FF2B5EF4-FFF2-40B4-BE49-F238E27FC236}">
                <a16:creationId xmlns:a16="http://schemas.microsoft.com/office/drawing/2014/main" id="{7EB2B63E-A31F-152E-B8AE-19AB15311504}"/>
              </a:ext>
            </a:extLst>
          </p:cNvPr>
          <p:cNvSpPr txBox="1"/>
          <p:nvPr/>
        </p:nvSpPr>
        <p:spPr>
          <a:xfrm>
            <a:off x="5986465" y="938437"/>
            <a:ext cx="3455128" cy="584775"/>
          </a:xfrm>
          <a:prstGeom prst="rect">
            <a:avLst/>
          </a:prstGeom>
          <a:noFill/>
        </p:spPr>
        <p:txBody>
          <a:bodyPr wrap="square" rtlCol="0">
            <a:spAutoFit/>
          </a:bodyPr>
          <a:lstStyle/>
          <a:p>
            <a:pPr lvl="2" algn="ctr"/>
            <a:r>
              <a:rPr lang="en-US" sz="1600" dirty="0">
                <a:solidFill>
                  <a:schemeClr val="tx1">
                    <a:lumMod val="75000"/>
                    <a:lumOff val="25000"/>
                  </a:schemeClr>
                </a:solidFill>
                <a:latin typeface="Times New Roman" panose="02020603050405020304" pitchFamily="18" charset="0"/>
                <a:cs typeface="Times New Roman" panose="02020603050405020304" pitchFamily="18" charset="0"/>
              </a:rPr>
              <a:t>ARC quadrupoles</a:t>
            </a:r>
          </a:p>
          <a:p>
            <a:pPr lvl="2" algn="ctr"/>
            <a:endParaRPr lang="en-US" sz="1600"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grpSp>
        <p:nvGrpSpPr>
          <p:cNvPr id="27" name="Group 26">
            <a:extLst>
              <a:ext uri="{FF2B5EF4-FFF2-40B4-BE49-F238E27FC236}">
                <a16:creationId xmlns:a16="http://schemas.microsoft.com/office/drawing/2014/main" id="{CEEBF753-1AC6-B0B8-FEBA-AB5C280020B9}"/>
              </a:ext>
            </a:extLst>
          </p:cNvPr>
          <p:cNvGrpSpPr/>
          <p:nvPr/>
        </p:nvGrpSpPr>
        <p:grpSpPr>
          <a:xfrm>
            <a:off x="0" y="1502671"/>
            <a:ext cx="9114958" cy="3513859"/>
            <a:chOff x="10795" y="1483642"/>
            <a:chExt cx="9114958" cy="3513859"/>
          </a:xfrm>
        </p:grpSpPr>
        <p:pic>
          <p:nvPicPr>
            <p:cNvPr id="5" name="Picture 4">
              <a:extLst>
                <a:ext uri="{FF2B5EF4-FFF2-40B4-BE49-F238E27FC236}">
                  <a16:creationId xmlns:a16="http://schemas.microsoft.com/office/drawing/2014/main" id="{14D6FC9D-3069-5D4C-F28A-6E452A271C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910" y="1483642"/>
              <a:ext cx="2160240" cy="1726771"/>
            </a:xfrm>
            <a:prstGeom prst="rect">
              <a:avLst/>
            </a:prstGeom>
          </p:spPr>
        </p:pic>
        <p:pic>
          <p:nvPicPr>
            <p:cNvPr id="6" name="Picture 5">
              <a:extLst>
                <a:ext uri="{FF2B5EF4-FFF2-40B4-BE49-F238E27FC236}">
                  <a16:creationId xmlns:a16="http://schemas.microsoft.com/office/drawing/2014/main" id="{0F624189-BC3C-5B60-59AC-42C386EB4E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95" y="3271317"/>
              <a:ext cx="2285677" cy="1692448"/>
            </a:xfrm>
            <a:prstGeom prst="rect">
              <a:avLst/>
            </a:prstGeom>
          </p:spPr>
        </p:pic>
        <p:pic>
          <p:nvPicPr>
            <p:cNvPr id="15" name="Picture 14">
              <a:extLst>
                <a:ext uri="{FF2B5EF4-FFF2-40B4-BE49-F238E27FC236}">
                  <a16:creationId xmlns:a16="http://schemas.microsoft.com/office/drawing/2014/main" id="{9E3E2D48-EB41-D76A-BB5E-57DDA40FBD3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7966" y="1484372"/>
              <a:ext cx="2160239" cy="1726771"/>
            </a:xfrm>
            <a:prstGeom prst="rect">
              <a:avLst/>
            </a:prstGeom>
          </p:spPr>
        </p:pic>
        <p:pic>
          <p:nvPicPr>
            <p:cNvPr id="17" name="Picture 16">
              <a:extLst>
                <a:ext uri="{FF2B5EF4-FFF2-40B4-BE49-F238E27FC236}">
                  <a16:creationId xmlns:a16="http://schemas.microsoft.com/office/drawing/2014/main" id="{33FA52B7-BDEC-2162-62CC-7943A67092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7900" y="3271316"/>
              <a:ext cx="2220248" cy="1692448"/>
            </a:xfrm>
            <a:prstGeom prst="rect">
              <a:avLst/>
            </a:prstGeom>
          </p:spPr>
        </p:pic>
        <p:pic>
          <p:nvPicPr>
            <p:cNvPr id="19" name="Picture 18">
              <a:extLst>
                <a:ext uri="{FF2B5EF4-FFF2-40B4-BE49-F238E27FC236}">
                  <a16:creationId xmlns:a16="http://schemas.microsoft.com/office/drawing/2014/main" id="{41783B18-ECAA-B816-215A-3293068A63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3266" y="1498845"/>
              <a:ext cx="2256990" cy="1733368"/>
            </a:xfrm>
            <a:prstGeom prst="rect">
              <a:avLst/>
            </a:prstGeom>
          </p:spPr>
        </p:pic>
        <p:pic>
          <p:nvPicPr>
            <p:cNvPr id="21" name="Picture 20">
              <a:extLst>
                <a:ext uri="{FF2B5EF4-FFF2-40B4-BE49-F238E27FC236}">
                  <a16:creationId xmlns:a16="http://schemas.microsoft.com/office/drawing/2014/main" id="{96EB57D7-38C5-720A-35A8-C7BB9620F48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44973" y="3254548"/>
              <a:ext cx="2353886" cy="1742953"/>
            </a:xfrm>
            <a:prstGeom prst="rect">
              <a:avLst/>
            </a:prstGeom>
          </p:spPr>
        </p:pic>
        <p:pic>
          <p:nvPicPr>
            <p:cNvPr id="23" name="Picture 22">
              <a:extLst>
                <a:ext uri="{FF2B5EF4-FFF2-40B4-BE49-F238E27FC236}">
                  <a16:creationId xmlns:a16="http://schemas.microsoft.com/office/drawing/2014/main" id="{9404F09D-09FA-623C-CBF2-5AA7EA3BCA0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98859" y="1518695"/>
              <a:ext cx="2203710" cy="1692449"/>
            </a:xfrm>
            <a:prstGeom prst="rect">
              <a:avLst/>
            </a:prstGeom>
          </p:spPr>
        </p:pic>
        <p:pic>
          <p:nvPicPr>
            <p:cNvPr id="25" name="Picture 24">
              <a:extLst>
                <a:ext uri="{FF2B5EF4-FFF2-40B4-BE49-F238E27FC236}">
                  <a16:creationId xmlns:a16="http://schemas.microsoft.com/office/drawing/2014/main" id="{5D6AE6FD-0D0F-8853-19C7-B0D9BF52B90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91407" y="3246063"/>
              <a:ext cx="2234346" cy="1742953"/>
            </a:xfrm>
            <a:prstGeom prst="rect">
              <a:avLst/>
            </a:prstGeom>
          </p:spPr>
        </p:pic>
      </p:grpSp>
    </p:spTree>
    <p:extLst>
      <p:ext uri="{BB962C8B-B14F-4D97-AF65-F5344CB8AC3E}">
        <p14:creationId xmlns:p14="http://schemas.microsoft.com/office/powerpoint/2010/main" val="3880120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6B72C-8D0F-2F63-5D52-DCFD83930D66}"/>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0E0DC4E-4E36-7554-7766-844CBE19E903}"/>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9</a:t>
            </a:fld>
            <a:endParaRPr lang="de-AT" dirty="0"/>
          </a:p>
        </p:txBody>
      </p:sp>
      <p:sp>
        <p:nvSpPr>
          <p:cNvPr id="26" name="Foliennummernplatzhalter 2">
            <a:extLst>
              <a:ext uri="{FF2B5EF4-FFF2-40B4-BE49-F238E27FC236}">
                <a16:creationId xmlns:a16="http://schemas.microsoft.com/office/drawing/2014/main" id="{BDFB9CE1-5721-A378-A4A5-10373B917755}"/>
              </a:ext>
            </a:extLst>
          </p:cNvPr>
          <p:cNvSpPr txBox="1">
            <a:spLocks/>
          </p:cNvSpPr>
          <p:nvPr/>
        </p:nvSpPr>
        <p:spPr>
          <a:xfrm>
            <a:off x="8745300" y="97423"/>
            <a:ext cx="289479" cy="170071"/>
          </a:xfrm>
          <a:prstGeom prst="rect">
            <a:avLst/>
          </a:prstGeom>
        </p:spPr>
        <p:txBody>
          <a:bodyPr vert="horz" wrap="none" lIns="91440" tIns="45720" rIns="91440" bIns="45720" rtlCol="0" anchor="ctr">
            <a:no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de-AT" smtClean="0"/>
              <a:pPr/>
              <a:t>9</a:t>
            </a:fld>
            <a:endParaRPr lang="de-AT" dirty="0"/>
          </a:p>
        </p:txBody>
      </p:sp>
      <p:sp>
        <p:nvSpPr>
          <p:cNvPr id="7" name="TextBox 6">
            <a:extLst>
              <a:ext uri="{FF2B5EF4-FFF2-40B4-BE49-F238E27FC236}">
                <a16:creationId xmlns:a16="http://schemas.microsoft.com/office/drawing/2014/main" id="{B66A32E2-C7B5-D2E7-0241-E1BE08359232}"/>
              </a:ext>
            </a:extLst>
          </p:cNvPr>
          <p:cNvSpPr txBox="1"/>
          <p:nvPr/>
        </p:nvSpPr>
        <p:spPr>
          <a:xfrm>
            <a:off x="-108520" y="633930"/>
            <a:ext cx="7415483" cy="615553"/>
          </a:xfrm>
          <a:prstGeom prst="rect">
            <a:avLst/>
          </a:prstGeom>
          <a:noFill/>
        </p:spPr>
        <p:txBody>
          <a:bodyPr wrap="square" rtlCol="0">
            <a:spAutoFit/>
          </a:bodyPr>
          <a:lstStyle/>
          <a:p>
            <a:endParaRPr lang="en-US" sz="1800" dirty="0">
              <a:latin typeface="Times New Roman" panose="02020603050405020304" pitchFamily="18" charset="0"/>
              <a:cs typeface="Times New Roman" panose="02020603050405020304" pitchFamily="18" charset="0"/>
            </a:endParaRPr>
          </a:p>
          <a:p>
            <a:pPr marL="800063" lvl="1" indent="-457200">
              <a:buFont typeface="Arial" panose="020B0604020202020204" pitchFamily="34" charset="0"/>
              <a:buChar char="•"/>
            </a:pPr>
            <a:endParaRPr lang="en-US" sz="1600"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3D7A075A-6B88-799F-25AF-F598EE5DDA6C}"/>
              </a:ext>
            </a:extLst>
          </p:cNvPr>
          <p:cNvSpPr txBox="1"/>
          <p:nvPr/>
        </p:nvSpPr>
        <p:spPr>
          <a:xfrm>
            <a:off x="179512" y="356614"/>
            <a:ext cx="7848872" cy="830997"/>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Using different correctors for beta beating correction</a:t>
            </a:r>
          </a:p>
          <a:p>
            <a:endParaRPr lang="en-US" sz="2400" dirty="0">
              <a:latin typeface="Times New Roman" panose="02020603050405020304" pitchFamily="18" charset="0"/>
              <a:cs typeface="Times New Roman" panose="02020603050405020304" pitchFamily="18" charset="0"/>
            </a:endParaRPr>
          </a:p>
        </p:txBody>
      </p:sp>
      <p:graphicFrame>
        <p:nvGraphicFramePr>
          <p:cNvPr id="8" name="Table 7">
            <a:extLst>
              <a:ext uri="{FF2B5EF4-FFF2-40B4-BE49-F238E27FC236}">
                <a16:creationId xmlns:a16="http://schemas.microsoft.com/office/drawing/2014/main" id="{B4B8901A-D179-146E-97E6-E838F589034A}"/>
              </a:ext>
            </a:extLst>
          </p:cNvPr>
          <p:cNvGraphicFramePr>
            <a:graphicFrameLocks noGrp="1"/>
          </p:cNvGraphicFramePr>
          <p:nvPr>
            <p:extLst>
              <p:ext uri="{D42A27DB-BD31-4B8C-83A1-F6EECF244321}">
                <p14:modId xmlns:p14="http://schemas.microsoft.com/office/powerpoint/2010/main" val="1903560083"/>
              </p:ext>
            </p:extLst>
          </p:nvPr>
        </p:nvGraphicFramePr>
        <p:xfrm>
          <a:off x="1524000" y="1419622"/>
          <a:ext cx="6096000" cy="2225040"/>
        </p:xfrm>
        <a:graphic>
          <a:graphicData uri="http://schemas.openxmlformats.org/drawingml/2006/table">
            <a:tbl>
              <a:tblPr firstRow="1" bandRow="1">
                <a:tableStyleId>{5940675A-B579-460E-94D1-54222C63F5DA}</a:tableStyleId>
              </a:tblPr>
              <a:tblGrid>
                <a:gridCol w="1219200">
                  <a:extLst>
                    <a:ext uri="{9D8B030D-6E8A-4147-A177-3AD203B41FA5}">
                      <a16:colId xmlns:a16="http://schemas.microsoft.com/office/drawing/2014/main" val="4222021013"/>
                    </a:ext>
                  </a:extLst>
                </a:gridCol>
                <a:gridCol w="1219200">
                  <a:extLst>
                    <a:ext uri="{9D8B030D-6E8A-4147-A177-3AD203B41FA5}">
                      <a16:colId xmlns:a16="http://schemas.microsoft.com/office/drawing/2014/main" val="3295173620"/>
                    </a:ext>
                  </a:extLst>
                </a:gridCol>
                <a:gridCol w="1219200">
                  <a:extLst>
                    <a:ext uri="{9D8B030D-6E8A-4147-A177-3AD203B41FA5}">
                      <a16:colId xmlns:a16="http://schemas.microsoft.com/office/drawing/2014/main" val="3592794044"/>
                    </a:ext>
                  </a:extLst>
                </a:gridCol>
                <a:gridCol w="1219200">
                  <a:extLst>
                    <a:ext uri="{9D8B030D-6E8A-4147-A177-3AD203B41FA5}">
                      <a16:colId xmlns:a16="http://schemas.microsoft.com/office/drawing/2014/main" val="1466056691"/>
                    </a:ext>
                  </a:extLst>
                </a:gridCol>
                <a:gridCol w="1219200">
                  <a:extLst>
                    <a:ext uri="{9D8B030D-6E8A-4147-A177-3AD203B41FA5}">
                      <a16:colId xmlns:a16="http://schemas.microsoft.com/office/drawing/2014/main" val="46564909"/>
                    </a:ext>
                  </a:extLst>
                </a:gridCol>
              </a:tblGrid>
              <a:tr h="370840">
                <a:tc>
                  <a:txBody>
                    <a:bodyPr/>
                    <a:lstStyle/>
                    <a:p>
                      <a:pPr algn="ctr"/>
                      <a:r>
                        <a:rPr lang="en-DE" dirty="0">
                          <a:latin typeface="Times New Roman" panose="02020603050405020304" pitchFamily="18" charset="0"/>
                          <a:cs typeface="Times New Roman" panose="02020603050405020304" pitchFamily="18" charset="0"/>
                        </a:rPr>
                        <a:t>Parameter</a:t>
                      </a:r>
                    </a:p>
                  </a:txBody>
                  <a:tcPr anchor="ctr"/>
                </a:tc>
                <a:tc>
                  <a:txBody>
                    <a:bodyPr/>
                    <a:lstStyle/>
                    <a:p>
                      <a:pPr algn="ctr"/>
                      <a:r>
                        <a:rPr lang="en-DE" dirty="0">
                          <a:latin typeface="Times New Roman" panose="02020603050405020304" pitchFamily="18" charset="0"/>
                          <a:cs typeface="Times New Roman" panose="02020603050405020304" pitchFamily="18" charset="0"/>
                        </a:rPr>
                        <a:t>All sext.</a:t>
                      </a:r>
                    </a:p>
                  </a:txBody>
                  <a:tcPr anchor="ctr"/>
                </a:tc>
                <a:tc>
                  <a:txBody>
                    <a:bodyPr/>
                    <a:lstStyle/>
                    <a:p>
                      <a:pPr algn="ctr"/>
                      <a:r>
                        <a:rPr lang="en-DE" dirty="0">
                          <a:latin typeface="Times New Roman" panose="02020603050405020304" pitchFamily="18" charset="0"/>
                          <a:cs typeface="Times New Roman" panose="02020603050405020304" pitchFamily="18" charset="0"/>
                        </a:rPr>
                        <a:t>Arc sext.</a:t>
                      </a:r>
                    </a:p>
                  </a:txBody>
                  <a:tcPr anchor="ctr"/>
                </a:tc>
                <a:tc>
                  <a:txBody>
                    <a:bodyPr/>
                    <a:lstStyle/>
                    <a:p>
                      <a:pPr algn="ctr"/>
                      <a:r>
                        <a:rPr lang="en-DE" dirty="0">
                          <a:latin typeface="Times New Roman" panose="02020603050405020304" pitchFamily="18" charset="0"/>
                          <a:cs typeface="Times New Roman" panose="02020603050405020304" pitchFamily="18" charset="0"/>
                        </a:rPr>
                        <a:t>All quads.</a:t>
                      </a:r>
                    </a:p>
                  </a:txBody>
                  <a:tcPr anchor="ctr"/>
                </a:tc>
                <a:tc>
                  <a:txBody>
                    <a:bodyPr/>
                    <a:lstStyle/>
                    <a:p>
                      <a:pPr algn="ctr"/>
                      <a:r>
                        <a:rPr lang="en-DE" dirty="0">
                          <a:latin typeface="Times New Roman" panose="02020603050405020304" pitchFamily="18" charset="0"/>
                          <a:cs typeface="Times New Roman" panose="02020603050405020304" pitchFamily="18" charset="0"/>
                        </a:rPr>
                        <a:t>Arc quads.</a:t>
                      </a:r>
                    </a:p>
                  </a:txBody>
                  <a:tcPr anchor="ctr"/>
                </a:tc>
                <a:extLst>
                  <a:ext uri="{0D108BD9-81ED-4DB2-BD59-A6C34878D82A}">
                    <a16:rowId xmlns:a16="http://schemas.microsoft.com/office/drawing/2014/main" val="3480365125"/>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0.29</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0.92</a:t>
                      </a:r>
                    </a:p>
                  </a:txBody>
                  <a:tcPr anchor="ctr"/>
                </a:tc>
                <a:tc>
                  <a:txBody>
                    <a:bodyPr/>
                    <a:lstStyle/>
                    <a:p>
                      <a:pPr algn="ctr"/>
                      <a:r>
                        <a:rPr lang="en-DE" dirty="0">
                          <a:latin typeface="Times New Roman" panose="02020603050405020304" pitchFamily="18" charset="0"/>
                          <a:cs typeface="Times New Roman" panose="02020603050405020304" pitchFamily="18" charset="0"/>
                        </a:rPr>
                        <a:t>0.29</a:t>
                      </a:r>
                    </a:p>
                  </a:txBody>
                  <a:tcPr anchor="ctr"/>
                </a:tc>
                <a:tc>
                  <a:txBody>
                    <a:bodyPr/>
                    <a:lstStyle/>
                    <a:p>
                      <a:pPr algn="ctr"/>
                      <a:r>
                        <a:rPr lang="en-DE" dirty="0">
                          <a:latin typeface="Times New Roman" panose="02020603050405020304" pitchFamily="18" charset="0"/>
                          <a:cs typeface="Times New Roman" panose="02020603050405020304" pitchFamily="18" charset="0"/>
                        </a:rPr>
                        <a:t>1.01</a:t>
                      </a:r>
                    </a:p>
                  </a:txBody>
                  <a:tcPr anchor="ctr"/>
                </a:tc>
                <a:extLst>
                  <a:ext uri="{0D108BD9-81ED-4DB2-BD59-A6C34878D82A}">
                    <a16:rowId xmlns:a16="http://schemas.microsoft.com/office/drawing/2014/main" val="689195691"/>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β</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lnSpc>
                          <a:spcPct val="100000"/>
                        </a:lnSpc>
                      </a:pPr>
                      <a:r>
                        <a:rPr lang="de-DE" sz="1200" b="0" dirty="0">
                          <a:solidFill>
                            <a:srgbClr val="0F124A"/>
                          </a:solidFill>
                          <a:latin typeface="Times New Roman" panose="02020603050405020304" pitchFamily="18" charset="0"/>
                          <a:cs typeface="Times New Roman" panose="02020603050405020304" pitchFamily="18" charset="0"/>
                        </a:rPr>
                        <a:t>2.67</a:t>
                      </a:r>
                    </a:p>
                  </a:txBody>
                  <a:tcPr marL="35989" marR="71978" marT="45706" marB="45706" anchor="ctr"/>
                </a:tc>
                <a:tc>
                  <a:txBody>
                    <a:bodyPr/>
                    <a:lstStyle/>
                    <a:p>
                      <a:pPr algn="ctr"/>
                      <a:r>
                        <a:rPr lang="en-DE" dirty="0">
                          <a:latin typeface="Times New Roman" panose="02020603050405020304" pitchFamily="18" charset="0"/>
                          <a:cs typeface="Times New Roman" panose="02020603050405020304" pitchFamily="18" charset="0"/>
                        </a:rPr>
                        <a:t>4.14</a:t>
                      </a:r>
                    </a:p>
                  </a:txBody>
                  <a:tcPr anchor="ctr"/>
                </a:tc>
                <a:tc>
                  <a:txBody>
                    <a:bodyPr/>
                    <a:lstStyle/>
                    <a:p>
                      <a:pPr algn="ctr"/>
                      <a:r>
                        <a:rPr lang="en-DE" dirty="0">
                          <a:latin typeface="Times New Roman" panose="02020603050405020304" pitchFamily="18" charset="0"/>
                          <a:cs typeface="Times New Roman" panose="02020603050405020304" pitchFamily="18" charset="0"/>
                        </a:rPr>
                        <a:t>2.46</a:t>
                      </a:r>
                    </a:p>
                  </a:txBody>
                  <a:tcPr anchor="ctr"/>
                </a:tc>
                <a:tc>
                  <a:txBody>
                    <a:bodyPr/>
                    <a:lstStyle/>
                    <a:p>
                      <a:pPr algn="ctr"/>
                      <a:r>
                        <a:rPr lang="en-DE" dirty="0">
                          <a:latin typeface="Times New Roman" panose="02020603050405020304" pitchFamily="18" charset="0"/>
                          <a:cs typeface="Times New Roman" panose="02020603050405020304" pitchFamily="18" charset="0"/>
                        </a:rPr>
                        <a:t>6.29</a:t>
                      </a:r>
                    </a:p>
                  </a:txBody>
                  <a:tcPr anchor="ctr"/>
                </a:tc>
                <a:extLst>
                  <a:ext uri="{0D108BD9-81ED-4DB2-BD59-A6C34878D82A}">
                    <a16:rowId xmlns:a16="http://schemas.microsoft.com/office/drawing/2014/main" val="3016947038"/>
                  </a:ext>
                </a:extLst>
              </a:tr>
              <a:tr h="370840">
                <a:tc>
                  <a:txBody>
                    <a:bodyPr/>
                    <a:lstStyle/>
                    <a:p>
                      <a:pPr algn="ctr">
                        <a:lnSpc>
                          <a:spcPct val="10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x</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0.22</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0.54</a:t>
                      </a:r>
                    </a:p>
                  </a:txBody>
                  <a:tcPr anchor="ctr"/>
                </a:tc>
                <a:tc>
                  <a:txBody>
                    <a:bodyPr/>
                    <a:lstStyle/>
                    <a:p>
                      <a:pPr algn="ctr"/>
                      <a:r>
                        <a:rPr lang="en-DE" dirty="0">
                          <a:latin typeface="Times New Roman" panose="02020603050405020304" pitchFamily="18" charset="0"/>
                          <a:cs typeface="Times New Roman" panose="02020603050405020304" pitchFamily="18" charset="0"/>
                        </a:rPr>
                        <a:t>0.08</a:t>
                      </a:r>
                    </a:p>
                  </a:txBody>
                  <a:tcPr anchor="ctr"/>
                </a:tc>
                <a:tc>
                  <a:txBody>
                    <a:bodyPr/>
                    <a:lstStyle/>
                    <a:p>
                      <a:pPr algn="ctr"/>
                      <a:r>
                        <a:rPr lang="en-DE" dirty="0">
                          <a:latin typeface="Times New Roman" panose="02020603050405020304" pitchFamily="18" charset="0"/>
                          <a:cs typeface="Times New Roman" panose="02020603050405020304" pitchFamily="18" charset="0"/>
                        </a:rPr>
                        <a:t>0.54</a:t>
                      </a:r>
                    </a:p>
                  </a:txBody>
                  <a:tcPr anchor="ctr"/>
                </a:tc>
                <a:extLst>
                  <a:ext uri="{0D108BD9-81ED-4DB2-BD59-A6C34878D82A}">
                    <a16:rowId xmlns:a16="http://schemas.microsoft.com/office/drawing/2014/main" val="3421857965"/>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a:t>
                      </a: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η</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 (mm)</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0.27</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0.51</a:t>
                      </a:r>
                    </a:p>
                  </a:txBody>
                  <a:tcPr anchor="ctr"/>
                </a:tc>
                <a:tc>
                  <a:txBody>
                    <a:bodyPr/>
                    <a:lstStyle/>
                    <a:p>
                      <a:pPr algn="ctr"/>
                      <a:r>
                        <a:rPr lang="en-DE" dirty="0">
                          <a:latin typeface="Times New Roman" panose="02020603050405020304" pitchFamily="18" charset="0"/>
                          <a:cs typeface="Times New Roman" panose="02020603050405020304" pitchFamily="18" charset="0"/>
                        </a:rPr>
                        <a:t>0.28</a:t>
                      </a:r>
                    </a:p>
                  </a:txBody>
                  <a:tcPr anchor="ctr"/>
                </a:tc>
                <a:tc>
                  <a:txBody>
                    <a:bodyPr/>
                    <a:lstStyle/>
                    <a:p>
                      <a:pPr algn="ctr"/>
                      <a:r>
                        <a:rPr lang="en-DE" dirty="0">
                          <a:latin typeface="Times New Roman" panose="02020603050405020304" pitchFamily="18" charset="0"/>
                          <a:cs typeface="Times New Roman" panose="02020603050405020304" pitchFamily="18" charset="0"/>
                        </a:rPr>
                        <a:t>0.50</a:t>
                      </a:r>
                    </a:p>
                  </a:txBody>
                  <a:tcPr anchor="ctr"/>
                </a:tc>
                <a:extLst>
                  <a:ext uri="{0D108BD9-81ED-4DB2-BD59-A6C34878D82A}">
                    <a16:rowId xmlns:a16="http://schemas.microsoft.com/office/drawing/2014/main" val="900584430"/>
                  </a:ext>
                </a:extLst>
              </a:tr>
              <a:tr h="370840">
                <a:tc>
                  <a:txBody>
                    <a:bodyPr/>
                    <a:lstStyle/>
                    <a:p>
                      <a:pPr algn="ctr">
                        <a:lnSpc>
                          <a:spcPct val="150000"/>
                        </a:lnSpc>
                      </a:pPr>
                      <a:r>
                        <a:rPr lang="el-GR"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ε</a:t>
                      </a:r>
                      <a:r>
                        <a:rPr lang="de-DE" sz="1200" kern="1200" baseline="-25000" dirty="0">
                          <a:solidFill>
                            <a:schemeClr val="tx1">
                              <a:lumMod val="75000"/>
                              <a:lumOff val="25000"/>
                            </a:schemeClr>
                          </a:solidFill>
                          <a:effectLst/>
                          <a:latin typeface="Times New Roman" panose="02020603050405020304" pitchFamily="18" charset="0"/>
                          <a:cs typeface="Times New Roman" panose="02020603050405020304" pitchFamily="18" charset="0"/>
                        </a:rPr>
                        <a:t>y </a:t>
                      </a:r>
                      <a:r>
                        <a:rPr lang="en-US"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r>
                        <a:rPr lang="de-DE" sz="1200" kern="1200" dirty="0" err="1">
                          <a:solidFill>
                            <a:schemeClr val="tx1">
                              <a:lumMod val="75000"/>
                              <a:lumOff val="25000"/>
                            </a:schemeClr>
                          </a:solidFill>
                          <a:effectLst/>
                          <a:latin typeface="Times New Roman" panose="02020603050405020304" pitchFamily="18" charset="0"/>
                          <a:cs typeface="Times New Roman" panose="02020603050405020304" pitchFamily="18" charset="0"/>
                        </a:rPr>
                        <a:t>pm</a:t>
                      </a:r>
                      <a:r>
                        <a:rPr lang="de-DE" sz="1200" kern="1200" dirty="0">
                          <a:solidFill>
                            <a:schemeClr val="tx1">
                              <a:lumMod val="75000"/>
                              <a:lumOff val="25000"/>
                            </a:schemeClr>
                          </a:solidFill>
                          <a:effectLst/>
                          <a:latin typeface="Times New Roman" panose="02020603050405020304" pitchFamily="18" charset="0"/>
                          <a:cs typeface="Times New Roman" panose="02020603050405020304" pitchFamily="18" charset="0"/>
                        </a:rPr>
                        <a:t>)</a:t>
                      </a:r>
                      <a:endParaRPr lang="de-DE" sz="12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marL="91412" marR="91412" marT="45706" marB="45706" anchor="ctr"/>
                </a:tc>
                <a:tc>
                  <a:txBody>
                    <a:bodyPr/>
                    <a:lstStyle/>
                    <a:p>
                      <a:pPr algn="ctr"/>
                      <a:r>
                        <a:rPr lang="de-DE" sz="1200" b="0" dirty="0">
                          <a:solidFill>
                            <a:srgbClr val="0F124A"/>
                          </a:solidFill>
                          <a:latin typeface="Times New Roman" panose="02020603050405020304" pitchFamily="18" charset="0"/>
                          <a:cs typeface="Times New Roman" panose="02020603050405020304" pitchFamily="18" charset="0"/>
                        </a:rPr>
                        <a:t>0.48</a:t>
                      </a:r>
                    </a:p>
                  </a:txBody>
                  <a:tcPr marL="91412" marR="91412" marT="45706" marB="45706" anchor="ctr"/>
                </a:tc>
                <a:tc>
                  <a:txBody>
                    <a:bodyPr/>
                    <a:lstStyle/>
                    <a:p>
                      <a:pPr algn="ctr"/>
                      <a:r>
                        <a:rPr lang="en-DE" dirty="0">
                          <a:latin typeface="Times New Roman" panose="02020603050405020304" pitchFamily="18" charset="0"/>
                          <a:cs typeface="Times New Roman" panose="02020603050405020304" pitchFamily="18" charset="0"/>
                        </a:rPr>
                        <a:t>0.65</a:t>
                      </a:r>
                    </a:p>
                  </a:txBody>
                  <a:tcPr anchor="ctr"/>
                </a:tc>
                <a:tc>
                  <a:txBody>
                    <a:bodyPr/>
                    <a:lstStyle/>
                    <a:p>
                      <a:pPr algn="ctr"/>
                      <a:r>
                        <a:rPr lang="en-DE" dirty="0">
                          <a:latin typeface="Times New Roman" panose="02020603050405020304" pitchFamily="18" charset="0"/>
                          <a:cs typeface="Times New Roman" panose="02020603050405020304" pitchFamily="18" charset="0"/>
                        </a:rPr>
                        <a:t>0.35</a:t>
                      </a:r>
                    </a:p>
                  </a:txBody>
                  <a:tcPr anchor="ctr"/>
                </a:tc>
                <a:tc>
                  <a:txBody>
                    <a:bodyPr/>
                    <a:lstStyle/>
                    <a:p>
                      <a:pPr algn="ctr"/>
                      <a:r>
                        <a:rPr lang="en-DE" dirty="0">
                          <a:latin typeface="Times New Roman" panose="02020603050405020304" pitchFamily="18" charset="0"/>
                          <a:cs typeface="Times New Roman" panose="02020603050405020304" pitchFamily="18" charset="0"/>
                        </a:rPr>
                        <a:t>0.47</a:t>
                      </a:r>
                    </a:p>
                  </a:txBody>
                  <a:tcPr anchor="ctr"/>
                </a:tc>
                <a:extLst>
                  <a:ext uri="{0D108BD9-81ED-4DB2-BD59-A6C34878D82A}">
                    <a16:rowId xmlns:a16="http://schemas.microsoft.com/office/drawing/2014/main" val="1419931995"/>
                  </a:ext>
                </a:extLst>
              </a:tr>
            </a:tbl>
          </a:graphicData>
        </a:graphic>
      </p:graphicFrame>
    </p:spTree>
    <p:extLst>
      <p:ext uri="{BB962C8B-B14F-4D97-AF65-F5344CB8AC3E}">
        <p14:creationId xmlns:p14="http://schemas.microsoft.com/office/powerpoint/2010/main" val="1037637882"/>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293</TotalTime>
  <Words>4080</Words>
  <Application>Microsoft Macintosh PowerPoint</Application>
  <PresentationFormat>On-screen Show (16:9)</PresentationFormat>
  <Paragraphs>619</Paragraphs>
  <Slides>17</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Rounded MT Bold</vt:lpstr>
      <vt:lpstr>Calibri</vt:lpstr>
      <vt:lpstr>Cambria Math</vt:lpstr>
      <vt:lpstr>Monaco</vt:lpstr>
      <vt:lpstr>Times New Roman</vt:lpstr>
      <vt:lpstr>Content Slides - Deep Blue</vt:lpstr>
      <vt:lpstr>Tuning simulations Updates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Backups</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Robert Menghini</dc:creator>
  <cp:keywords/>
  <dc:description/>
  <cp:lastModifiedBy>Elaf Musa</cp:lastModifiedBy>
  <cp:revision>3965</cp:revision>
  <dcterms:created xsi:type="dcterms:W3CDTF">2020-10-27T09:23:42Z</dcterms:created>
  <dcterms:modified xsi:type="dcterms:W3CDTF">2025-04-29T17:43:39Z</dcterms:modified>
  <cp:category/>
</cp:coreProperties>
</file>