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1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69" r:id="rId25"/>
  </p:sldIdLst>
  <p:sldSz cx="12192000" cy="6858000"/>
  <p:notesSz cx="6858000" cy="9144000"/>
  <p:embeddedFontLst>
    <p:embeddedFont>
      <p:font typeface="Arial Black" panose="020B0A04020102020204" pitchFamily="34" charset="0"/>
      <p:regular r:id="rId27"/>
      <p:bold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Poppins" panose="00000500000000000000" pitchFamily="2" charset="0"/>
      <p:regular r:id="rId33"/>
      <p:bold r:id="rId34"/>
      <p:italic r:id="rId35"/>
      <p:boldItalic r:id="rId36"/>
    </p:embeddedFont>
    <p:embeddedFont>
      <p:font typeface="Poppins Black" panose="00000A00000000000000" pitchFamily="2" charset="0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0" roundtripDataSignature="AMtx7miQ2WYZlWhMPJ7SeY1+F98ui+aR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23CBACB-BE23-4446-84F8-E16B9FC6082E}">
  <a:tblStyle styleId="{323CBACB-BE23-4446-84F8-E16B9FC6082E}" styleName="Table_0">
    <a:wholeTbl>
      <a:tcTxStyle b="off" i="off">
        <a:font>
          <a:latin typeface="Arial"/>
          <a:ea typeface="Arial"/>
          <a:cs typeface="Arial"/>
        </a:font>
        <a:srgbClr val="262626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8EC"/>
          </a:solidFill>
        </a:fill>
      </a:tcStyle>
    </a:wholeTbl>
    <a:band1H>
      <a:tcTxStyle/>
      <a:tcStyle>
        <a:tcBdr/>
        <a:fill>
          <a:solidFill>
            <a:srgbClr val="CDCED8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CED8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rgbClr val="FFFFFF"/>
      </a:tcTxStyle>
      <a:tcStyle>
        <a:tcBdr/>
        <a:fill>
          <a:solidFill>
            <a:srgbClr val="3E4A83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/>
        <a:fill>
          <a:solidFill>
            <a:srgbClr val="3E4A8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3E4A83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3E4A83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21B5690-83A8-4F72-BC73-BDA011B1D65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1"/>
    <p:restoredTop sz="94648"/>
  </p:normalViewPr>
  <p:slideViewPr>
    <p:cSldViewPr snapToGrid="0">
      <p:cViewPr varScale="1">
        <p:scale>
          <a:sx n="72" d="100"/>
          <a:sy n="72" d="100"/>
        </p:scale>
        <p:origin x="432" y="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15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7" name="Google Shape;57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>
          <a:extLst>
            <a:ext uri="{FF2B5EF4-FFF2-40B4-BE49-F238E27FC236}">
              <a16:creationId xmlns:a16="http://schemas.microsoft.com/office/drawing/2014/main" id="{18D94770-A48E-0CF7-2F37-024EFC40F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12:notes">
            <a:extLst>
              <a:ext uri="{FF2B5EF4-FFF2-40B4-BE49-F238E27FC236}">
                <a16:creationId xmlns:a16="http://schemas.microsoft.com/office/drawing/2014/main" id="{E2A7DB88-E723-E37D-2C7C-02C20BC065D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8" name="Google Shape;588;p12:notes">
            <a:extLst>
              <a:ext uri="{FF2B5EF4-FFF2-40B4-BE49-F238E27FC236}">
                <a16:creationId xmlns:a16="http://schemas.microsoft.com/office/drawing/2014/main" id="{738A4D93-7959-58FE-C2A2-CA656789E14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27496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" name="Google Shape;59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7" name="Google Shape;61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9" name="Google Shape;6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5" name="Google Shape;66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4" name="Google Shape;67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6" name="Google Shape;68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5" name="Google Shape;69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4" name="Google Shape;70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Google Shape;710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1" name="Google Shape;71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8" name="Google Shape;71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1" name="Google Shape;48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9" name="Google Shape;48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1" name="Google Shape;54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1" name="Google Shape;55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6"/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44000" tIns="108000" rIns="144000" bIns="1440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8" name="Google Shape;18;p26"/>
          <p:cNvSpPr txBox="1"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6"/>
          <p:cNvSpPr txBox="1"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26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 b="0" i="0" u="none" strike="noStrike" cap="none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</a:t>
            </a:r>
            <a:endParaRPr/>
          </a:p>
        </p:txBody>
      </p:sp>
      <p:pic>
        <p:nvPicPr>
          <p:cNvPr id="21" name="Google Shape;21;p26"/>
          <p:cNvPicPr preferRelativeResize="0"/>
          <p:nvPr/>
        </p:nvPicPr>
        <p:blipFill rotWithShape="1">
          <a:blip r:embed="rId2">
            <a:alphaModFix/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6"/>
          <p:cNvSpPr txBox="1">
            <a:spLocks noGrp="1"/>
          </p:cNvSpPr>
          <p:nvPr>
            <p:ph type="body" idx="2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sz="1200" i="1">
                <a:solidFill>
                  <a:schemeClr val="dk1"/>
                </a:solidFill>
              </a:defRPr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3" name="Google Shape;23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0002" y="720012"/>
            <a:ext cx="1887007" cy="900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>
  <p:cSld name="Titre de section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1" name="Google Shape;101;p35"/>
          <p:cNvSpPr txBox="1">
            <a:spLocks noGrp="1"/>
          </p:cNvSpPr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oppins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35"/>
          <p:cNvSpPr txBox="1"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35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5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5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106" name="Google Shape;106;p35"/>
          <p:cNvSpPr txBox="1">
            <a:spLocks noGrp="1"/>
          </p:cNvSpPr>
          <p:nvPr>
            <p:ph type="body" idx="2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p35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8" name="Google Shape;108;p35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</a:t>
            </a:r>
            <a:endParaRPr/>
          </a:p>
        </p:txBody>
      </p:sp>
      <p:pic>
        <p:nvPicPr>
          <p:cNvPr id="109" name="Google Shape;109;p35"/>
          <p:cNvPicPr preferRelativeResize="0"/>
          <p:nvPr/>
        </p:nvPicPr>
        <p:blipFill rotWithShape="1">
          <a:blip r:embed="rId2">
            <a:alphaModFix/>
          </a:blip>
          <a:srcRect l="1642" t="81597" r="4283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" name="Google Shape;110;p35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11" name="Google Shape;111;p3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12" name="Google Shape;112;p3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13" name="Google Shape;113;p3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14" name="Google Shape;114;p35"/>
            <p:cNvSpPr/>
            <p:nvPr/>
          </p:nvSpPr>
          <p:spPr>
            <a:xfrm>
              <a:off x="518" y="3962"/>
              <a:ext cx="189" cy="72"/>
            </a:xfrm>
            <a:custGeom>
              <a:avLst/>
              <a:gdLst/>
              <a:ahLst/>
              <a:cxnLst/>
              <a:rect l="l" t="t" r="r" b="b"/>
              <a:pathLst>
                <a:path w="498" h="190" extrusionOk="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15" name="Google Shape;115;p3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16" name="Google Shape;116;p3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 Gris">
  <p:cSld name="Titre de section Gris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3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9" name="Google Shape;119;p36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6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36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122" name="Google Shape;122;p36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3" name="Google Shape;123;p36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 Gris</a:t>
            </a:r>
            <a:endParaRPr/>
          </a:p>
        </p:txBody>
      </p:sp>
      <p:pic>
        <p:nvPicPr>
          <p:cNvPr id="124" name="Google Shape;124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36"/>
          <p:cNvPicPr preferRelativeResize="0"/>
          <p:nvPr/>
        </p:nvPicPr>
        <p:blipFill rotWithShape="1">
          <a:blip r:embed="rId3">
            <a:alphaModFix/>
          </a:blip>
          <a:srcRect l="1642" t="81597" r="4283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36"/>
          <p:cNvSpPr txBox="1">
            <a:spLocks noGrp="1"/>
          </p:cNvSpPr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oppins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36"/>
          <p:cNvSpPr txBox="1"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36"/>
          <p:cNvSpPr txBox="1">
            <a:spLocks noGrp="1"/>
          </p:cNvSpPr>
          <p:nvPr>
            <p:ph type="body" idx="2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 Bleu">
  <p:cSld name="Titre de section Bleu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1" name="Google Shape;131;p37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37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37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134" name="Google Shape;134;p37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5" name="Google Shape;135;p37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 Bleu</a:t>
            </a:r>
            <a:endParaRPr/>
          </a:p>
        </p:txBody>
      </p:sp>
      <p:pic>
        <p:nvPicPr>
          <p:cNvPr id="136" name="Google Shape;136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37"/>
          <p:cNvPicPr preferRelativeResize="0"/>
          <p:nvPr/>
        </p:nvPicPr>
        <p:blipFill rotWithShape="1">
          <a:blip r:embed="rId3">
            <a:alphaModFix/>
          </a:blip>
          <a:srcRect l="1642" t="81597" r="4283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37"/>
          <p:cNvSpPr txBox="1">
            <a:spLocks noGrp="1"/>
          </p:cNvSpPr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oppins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7"/>
          <p:cNvSpPr txBox="1"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37"/>
          <p:cNvSpPr txBox="1">
            <a:spLocks noGrp="1"/>
          </p:cNvSpPr>
          <p:nvPr>
            <p:ph type="body" idx="2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 2 colonnes">
  <p:cSld name="Titre et contenu 2 colonnes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8"/>
          <p:cNvSpPr txBox="1"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38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38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8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146" name="Google Shape;146;p38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et contenu 2 colonnes</a:t>
            </a:r>
            <a:endParaRPr/>
          </a:p>
        </p:txBody>
      </p:sp>
      <p:pic>
        <p:nvPicPr>
          <p:cNvPr id="147" name="Google Shape;147;p38"/>
          <p:cNvPicPr preferRelativeResize="0"/>
          <p:nvPr/>
        </p:nvPicPr>
        <p:blipFill rotWithShape="1">
          <a:blip r:embed="rId2">
            <a:alphaModFix/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38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>
  <p:cSld name="Comparaison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9"/>
          <p:cNvSpPr txBox="1"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 b="1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1" name="Google Shape;151;p39"/>
          <p:cNvSpPr txBox="1">
            <a:spLocks noGrp="1"/>
          </p:cNvSpPr>
          <p:nvPr>
            <p:ph type="body" idx="2"/>
          </p:nvPr>
        </p:nvSpPr>
        <p:spPr>
          <a:xfrm>
            <a:off x="731838" y="2298700"/>
            <a:ext cx="5220000" cy="3890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39"/>
          <p:cNvSpPr txBox="1">
            <a:spLocks noGrp="1"/>
          </p:cNvSpPr>
          <p:nvPr>
            <p:ph type="body" idx="3"/>
          </p:nvPr>
        </p:nvSpPr>
        <p:spPr>
          <a:xfrm>
            <a:off x="6240163" y="1350963"/>
            <a:ext cx="522000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 b="1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3" name="Google Shape;153;p39"/>
          <p:cNvSpPr txBox="1">
            <a:spLocks noGrp="1"/>
          </p:cNvSpPr>
          <p:nvPr>
            <p:ph type="body" idx="4"/>
          </p:nvPr>
        </p:nvSpPr>
        <p:spPr>
          <a:xfrm>
            <a:off x="6240163" y="2298700"/>
            <a:ext cx="5220000" cy="3890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39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9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9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157" name="Google Shape;157;p39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Comparaison</a:t>
            </a:r>
            <a:endParaRPr/>
          </a:p>
        </p:txBody>
      </p:sp>
      <p:pic>
        <p:nvPicPr>
          <p:cNvPr id="158" name="Google Shape;158;p39"/>
          <p:cNvPicPr preferRelativeResize="0"/>
          <p:nvPr/>
        </p:nvPicPr>
        <p:blipFill rotWithShape="1">
          <a:blip r:embed="rId2">
            <a:alphaModFix/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9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 Fond gris">
  <p:cSld name="Deux contenus Fond gris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144000" tIns="108000" rIns="144000" bIns="1440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2" name="Google Shape;162;p40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Deux contenus Fond gris</a:t>
            </a:r>
            <a:endParaRPr/>
          </a:p>
        </p:txBody>
      </p:sp>
      <p:sp>
        <p:nvSpPr>
          <p:cNvPr id="163" name="Google Shape;163;p40"/>
          <p:cNvSpPr txBox="1">
            <a:spLocks noGrp="1"/>
          </p:cNvSpPr>
          <p:nvPr>
            <p:ph type="body" idx="1"/>
          </p:nvPr>
        </p:nvSpPr>
        <p:spPr>
          <a:xfrm>
            <a:off x="731838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p40"/>
          <p:cNvSpPr txBox="1">
            <a:spLocks noGrp="1"/>
          </p:cNvSpPr>
          <p:nvPr>
            <p:ph type="body" idx="2"/>
          </p:nvPr>
        </p:nvSpPr>
        <p:spPr>
          <a:xfrm>
            <a:off x="6240163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5" name="Google Shape;165;p40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40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40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pic>
        <p:nvPicPr>
          <p:cNvPr id="168" name="Google Shape;168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40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 rouge">
  <p:cSld name="Deux contenus rouge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08000" rIns="144000" bIns="1440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2" name="Google Shape;172;p41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Deux contenus Fond rouge</a:t>
            </a:r>
            <a:endParaRPr/>
          </a:p>
        </p:txBody>
      </p:sp>
      <p:sp>
        <p:nvSpPr>
          <p:cNvPr id="173" name="Google Shape;173;p41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41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41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grpSp>
        <p:nvGrpSpPr>
          <p:cNvPr id="176" name="Google Shape;176;p41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77" name="Google Shape;177;p41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78" name="Google Shape;178;p41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79" name="Google Shape;179;p41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80" name="Google Shape;180;p41"/>
            <p:cNvSpPr/>
            <p:nvPr/>
          </p:nvSpPr>
          <p:spPr>
            <a:xfrm>
              <a:off x="518" y="3962"/>
              <a:ext cx="189" cy="72"/>
            </a:xfrm>
            <a:custGeom>
              <a:avLst/>
              <a:gdLst/>
              <a:ahLst/>
              <a:cxnLst/>
              <a:rect l="l" t="t" r="r" b="b"/>
              <a:pathLst>
                <a:path w="498" h="190" extrusionOk="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81" name="Google Shape;181;p41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82" name="Google Shape;182;p41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83" name="Google Shape;183;p41"/>
          <p:cNvSpPr txBox="1">
            <a:spLocks noGrp="1"/>
          </p:cNvSpPr>
          <p:nvPr>
            <p:ph type="body" idx="1"/>
          </p:nvPr>
        </p:nvSpPr>
        <p:spPr>
          <a:xfrm>
            <a:off x="731838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4" name="Google Shape;184;p41"/>
          <p:cNvSpPr txBox="1">
            <a:spLocks noGrp="1"/>
          </p:cNvSpPr>
          <p:nvPr>
            <p:ph type="body" idx="2"/>
          </p:nvPr>
        </p:nvSpPr>
        <p:spPr>
          <a:xfrm>
            <a:off x="6240163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41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+ visuel">
  <p:cSld name="Contenu + visuel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2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42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42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190" name="Google Shape;190;p42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Contenu + visuel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1" name="Google Shape;191;p42"/>
          <p:cNvSpPr>
            <a:spLocks noGrp="1"/>
          </p:cNvSpPr>
          <p:nvPr>
            <p:ph type="pic" idx="2"/>
          </p:nvPr>
        </p:nvSpPr>
        <p:spPr>
          <a:xfrm>
            <a:off x="7015483" y="0"/>
            <a:ext cx="5957423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192" name="Google Shape;192;p42"/>
          <p:cNvSpPr txBox="1">
            <a:spLocks noGrp="1"/>
          </p:cNvSpPr>
          <p:nvPr>
            <p:ph type="body" idx="1"/>
          </p:nvPr>
        </p:nvSpPr>
        <p:spPr>
          <a:xfrm>
            <a:off x="731838" y="1381125"/>
            <a:ext cx="6118657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3" name="Google Shape;193;p42"/>
          <p:cNvSpPr txBox="1"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oppins Black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suel + contenu">
  <p:cSld name="Visuel + contenu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Google Shape;195;p43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96" name="Google Shape;196;p43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144000" tIns="108000" rIns="144000" bIns="1440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197" name="Google Shape;197;p43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8" name="Google Shape;198;p43"/>
          <p:cNvSpPr/>
          <p:nvPr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44000" tIns="108000" rIns="144000" bIns="1440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9" name="Google Shape;199;p43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43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01" name="Google Shape;201;p43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+ contenu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2" name="Google Shape;202;p43"/>
          <p:cNvSpPr txBox="1">
            <a:spLocks noGrp="1"/>
          </p:cNvSpPr>
          <p:nvPr>
            <p:ph type="body" idx="1"/>
          </p:nvPr>
        </p:nvSpPr>
        <p:spPr>
          <a:xfrm>
            <a:off x="5480916" y="1381125"/>
            <a:ext cx="5979247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43"/>
          <p:cNvSpPr txBox="1"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oppins Black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43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43"/>
          <p:cNvSpPr>
            <a:spLocks noGrp="1"/>
          </p:cNvSpPr>
          <p:nvPr>
            <p:ph type="pic" idx="2"/>
          </p:nvPr>
        </p:nvSpPr>
        <p:spPr>
          <a:xfrm>
            <a:off x="-1" y="0"/>
            <a:ext cx="5305156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suel haut + contenu">
  <p:cSld name="Visuel haut + contenu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4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44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44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10" name="Google Shape;210;p44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 haut + contenu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1" name="Google Shape;211;p44"/>
          <p:cNvSpPr txBox="1">
            <a:spLocks noGrp="1"/>
          </p:cNvSpPr>
          <p:nvPr>
            <p:ph type="body" idx="1"/>
          </p:nvPr>
        </p:nvSpPr>
        <p:spPr>
          <a:xfrm>
            <a:off x="731838" y="3381829"/>
            <a:ext cx="10836275" cy="2531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2" name="Google Shape;212;p44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Poppins"/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adaptez si besoin la couleur du texte en fonction de celle-ci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3" name="Google Shape;213;p44"/>
          <p:cNvSpPr txBox="1"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44"/>
          <p:cNvSpPr>
            <a:spLocks noGrp="1"/>
          </p:cNvSpPr>
          <p:nvPr>
            <p:ph type="pic" idx="2"/>
          </p:nvPr>
        </p:nvSpPr>
        <p:spPr>
          <a:xfrm>
            <a:off x="0" y="-27685"/>
            <a:ext cx="12086611" cy="2408285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 light">
  <p:cSld name="Titre de section ligh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7"/>
          <p:cNvSpPr/>
          <p:nvPr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6" name="Google Shape;26;p27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7" name="Google Shape;27;p27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 light</a:t>
            </a:r>
            <a:endParaRPr/>
          </a:p>
        </p:txBody>
      </p:sp>
      <p:pic>
        <p:nvPicPr>
          <p:cNvPr id="28" name="Google Shape;28;p27"/>
          <p:cNvPicPr preferRelativeResize="0"/>
          <p:nvPr/>
        </p:nvPicPr>
        <p:blipFill rotWithShape="1">
          <a:blip r:embed="rId2">
            <a:alphaModFix/>
          </a:blip>
          <a:srcRect l="3065" t="80145" r="2859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27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7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7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32" name="Google Shape;32;p27"/>
          <p:cNvSpPr txBox="1">
            <a:spLocks noGrp="1"/>
          </p:cNvSpPr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Poppins Black"/>
              <a:buNone/>
              <a:defRPr sz="5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7"/>
          <p:cNvSpPr txBox="1"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27"/>
          <p:cNvSpPr txBox="1">
            <a:spLocks noGrp="1"/>
          </p:cNvSpPr>
          <p:nvPr>
            <p:ph type="body" idx="2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457200" lvl="0" indent="-2286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suel  Bas+ contenu">
  <p:cSld name="Visuel  Bas+ contenu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5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45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45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19" name="Google Shape;219;p45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 Bas+ contenu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0" name="Google Shape;220;p45"/>
          <p:cNvSpPr txBox="1">
            <a:spLocks noGrp="1"/>
          </p:cNvSpPr>
          <p:nvPr>
            <p:ph type="body" idx="1"/>
          </p:nvPr>
        </p:nvSpPr>
        <p:spPr>
          <a:xfrm>
            <a:off x="715646" y="1381125"/>
            <a:ext cx="10744517" cy="2073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45"/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</p:txBody>
      </p:sp>
      <p:sp>
        <p:nvSpPr>
          <p:cNvPr id="222" name="Google Shape;222;p45"/>
          <p:cNvSpPr>
            <a:spLocks noGrp="1"/>
          </p:cNvSpPr>
          <p:nvPr>
            <p:ph type="pic" idx="2"/>
          </p:nvPr>
        </p:nvSpPr>
        <p:spPr>
          <a:xfrm>
            <a:off x="500197" y="3824036"/>
            <a:ext cx="11691803" cy="2356755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23" name="Google Shape;223;p45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6"/>
          <p:cNvSpPr txBox="1"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p46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46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46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29" name="Google Shape;229;p46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et contenu</a:t>
            </a:r>
            <a:endParaRPr/>
          </a:p>
        </p:txBody>
      </p:sp>
      <p:pic>
        <p:nvPicPr>
          <p:cNvPr id="230" name="Google Shape;230;p46"/>
          <p:cNvPicPr preferRelativeResize="0"/>
          <p:nvPr/>
        </p:nvPicPr>
        <p:blipFill rotWithShape="1">
          <a:blip r:embed="rId2">
            <a:alphaModFix/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46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>
  <p:cSld name="Titre seul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7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47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47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36" name="Google Shape;236;p47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seul</a:t>
            </a:r>
            <a:endParaRPr/>
          </a:p>
        </p:txBody>
      </p:sp>
      <p:pic>
        <p:nvPicPr>
          <p:cNvPr id="237" name="Google Shape;237;p47"/>
          <p:cNvPicPr preferRelativeResize="0"/>
          <p:nvPr/>
        </p:nvPicPr>
        <p:blipFill rotWithShape="1">
          <a:blip r:embed="rId2">
            <a:alphaModFix/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47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8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48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48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43" name="Google Shape;243;p48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Vide</a:t>
            </a:r>
            <a:endParaRPr/>
          </a:p>
        </p:txBody>
      </p:sp>
      <p:pic>
        <p:nvPicPr>
          <p:cNvPr id="244" name="Google Shape;244;p48"/>
          <p:cNvPicPr preferRelativeResize="0"/>
          <p:nvPr/>
        </p:nvPicPr>
        <p:blipFill rotWithShape="1">
          <a:blip r:embed="rId2">
            <a:alphaModFix/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rvenants">
  <p:cSld name="Intervenants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9"/>
          <p:cNvSpPr/>
          <p:nvPr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44000" tIns="108000" rIns="144000" bIns="1440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47" name="Google Shape;247;p49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Intervenants</a:t>
            </a:r>
            <a:endParaRPr/>
          </a:p>
        </p:txBody>
      </p:sp>
      <p:sp>
        <p:nvSpPr>
          <p:cNvPr id="248" name="Google Shape;248;p49"/>
          <p:cNvSpPr txBox="1">
            <a:spLocks noGrp="1"/>
          </p:cNvSpPr>
          <p:nvPr>
            <p:ph type="dt" idx="10"/>
          </p:nvPr>
        </p:nvSpPr>
        <p:spPr>
          <a:xfrm>
            <a:off x="9875538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49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49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51" name="Google Shape;251;p49"/>
          <p:cNvSpPr txBox="1">
            <a:spLocks noGrp="1"/>
          </p:cNvSpPr>
          <p:nvPr>
            <p:ph type="body" idx="1"/>
          </p:nvPr>
        </p:nvSpPr>
        <p:spPr>
          <a:xfrm>
            <a:off x="407368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45700" rIns="72000" bIns="45700" anchor="t" anchorCtr="0">
            <a:normAutofit/>
          </a:bodyPr>
          <a:lstStyle>
            <a:lvl1pPr marL="457200" lvl="0" indent="-2286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sz="1800" b="1">
                <a:solidFill>
                  <a:schemeClr val="dk2"/>
                </a:solidFill>
              </a:defRPr>
            </a:lvl1pPr>
            <a:lvl2pPr marL="914400" lvl="1" indent="-2286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1600" i="1"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p49"/>
          <p:cNvSpPr txBox="1">
            <a:spLocks noGrp="1"/>
          </p:cNvSpPr>
          <p:nvPr>
            <p:ph type="body" idx="2"/>
          </p:nvPr>
        </p:nvSpPr>
        <p:spPr>
          <a:xfrm>
            <a:off x="3327251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45700" rIns="72000" bIns="45700" anchor="t" anchorCtr="0">
            <a:normAutofit/>
          </a:bodyPr>
          <a:lstStyle>
            <a:lvl1pPr marL="457200" lvl="0" indent="-2286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sz="1800" b="1">
                <a:solidFill>
                  <a:schemeClr val="dk2"/>
                </a:solidFill>
              </a:defRPr>
            </a:lvl1pPr>
            <a:lvl2pPr marL="914400" lvl="1" indent="-2286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1600" i="1"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3" name="Google Shape;253;p49"/>
          <p:cNvSpPr txBox="1">
            <a:spLocks noGrp="1"/>
          </p:cNvSpPr>
          <p:nvPr>
            <p:ph type="body" idx="3"/>
          </p:nvPr>
        </p:nvSpPr>
        <p:spPr>
          <a:xfrm>
            <a:off x="9167017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45700" rIns="72000" bIns="45700" anchor="t" anchorCtr="0">
            <a:normAutofit/>
          </a:bodyPr>
          <a:lstStyle>
            <a:lvl1pPr marL="457200" lvl="0" indent="-2286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sz="1800" b="1">
                <a:solidFill>
                  <a:schemeClr val="dk2"/>
                </a:solidFill>
              </a:defRPr>
            </a:lvl1pPr>
            <a:lvl2pPr marL="914400" lvl="1" indent="-2286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1600" i="1"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4" name="Google Shape;254;p49"/>
          <p:cNvSpPr txBox="1">
            <a:spLocks noGrp="1"/>
          </p:cNvSpPr>
          <p:nvPr>
            <p:ph type="body" idx="4"/>
          </p:nvPr>
        </p:nvSpPr>
        <p:spPr>
          <a:xfrm>
            <a:off x="6247134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2000" tIns="45700" rIns="72000" bIns="45700" anchor="t" anchorCtr="0">
            <a:normAutofit/>
          </a:bodyPr>
          <a:lstStyle>
            <a:lvl1pPr marL="457200" lvl="0" indent="-2286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sz="1800" b="1">
                <a:solidFill>
                  <a:schemeClr val="dk2"/>
                </a:solidFill>
              </a:defRPr>
            </a:lvl1pPr>
            <a:lvl2pPr marL="914400" lvl="1" indent="-2286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sz="1600" i="1"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5" name="Google Shape;255;p49"/>
          <p:cNvSpPr>
            <a:spLocks noGrp="1"/>
          </p:cNvSpPr>
          <p:nvPr>
            <p:ph type="pic" idx="5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56" name="Google Shape;256;p49"/>
          <p:cNvSpPr>
            <a:spLocks noGrp="1"/>
          </p:cNvSpPr>
          <p:nvPr>
            <p:ph type="pic" idx="6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57" name="Google Shape;257;p49"/>
          <p:cNvSpPr>
            <a:spLocks noGrp="1"/>
          </p:cNvSpPr>
          <p:nvPr>
            <p:ph type="pic" idx="7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58" name="Google Shape;258;p49"/>
          <p:cNvSpPr>
            <a:spLocks noGrp="1"/>
          </p:cNvSpPr>
          <p:nvPr>
            <p:ph type="pic" idx="8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59" name="Google Shape;259;p49"/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Vous pouvez supprimer autant de blocs d’intervenant que vous le souhaitez</a:t>
            </a:r>
            <a:endParaRPr/>
          </a:p>
        </p:txBody>
      </p:sp>
      <p:pic>
        <p:nvPicPr>
          <p:cNvPr id="260" name="Google Shape;260;p49"/>
          <p:cNvPicPr preferRelativeResize="0"/>
          <p:nvPr/>
        </p:nvPicPr>
        <p:blipFill rotWithShape="1">
          <a:blip r:embed="rId2">
            <a:alphaModFix/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49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rvenant / CV">
  <p:cSld name="Intervenant / CV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50"/>
          <p:cNvSpPr/>
          <p:nvPr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44000" tIns="108000" rIns="144000" bIns="1440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64" name="Google Shape;264;p50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Intervenant / CV</a:t>
            </a:r>
            <a:endParaRPr/>
          </a:p>
        </p:txBody>
      </p:sp>
      <p:sp>
        <p:nvSpPr>
          <p:cNvPr id="265" name="Google Shape;265;p50"/>
          <p:cNvSpPr txBox="1">
            <a:spLocks noGrp="1"/>
          </p:cNvSpPr>
          <p:nvPr>
            <p:ph type="dt" idx="10"/>
          </p:nvPr>
        </p:nvSpPr>
        <p:spPr>
          <a:xfrm>
            <a:off x="9875538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50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50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68" name="Google Shape;268;p50"/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Vous pouvez supprimer autant de blocs d’intervenant que vous le souhaitez</a:t>
            </a:r>
            <a:endParaRPr/>
          </a:p>
        </p:txBody>
      </p:sp>
      <p:sp>
        <p:nvSpPr>
          <p:cNvPr id="269" name="Google Shape;269;p50"/>
          <p:cNvSpPr txBox="1">
            <a:spLocks noGrp="1"/>
          </p:cNvSpPr>
          <p:nvPr>
            <p:ph type="body" idx="1"/>
          </p:nvPr>
        </p:nvSpPr>
        <p:spPr>
          <a:xfrm>
            <a:off x="3467100" y="1541463"/>
            <a:ext cx="7993063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000" b="1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sz="1600" b="0" i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70" name="Google Shape;270;p50"/>
          <p:cNvSpPr txBox="1">
            <a:spLocks noGrp="1"/>
          </p:cNvSpPr>
          <p:nvPr>
            <p:ph type="body" idx="2"/>
          </p:nvPr>
        </p:nvSpPr>
        <p:spPr>
          <a:xfrm>
            <a:off x="3467100" y="2413000"/>
            <a:ext cx="7993063" cy="35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1" name="Google Shape;271;p50"/>
          <p:cNvSpPr>
            <a:spLocks noGrp="1"/>
          </p:cNvSpPr>
          <p:nvPr>
            <p:ph type="pic" idx="3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pic>
        <p:nvPicPr>
          <p:cNvPr id="272" name="Google Shape;272;p50"/>
          <p:cNvPicPr preferRelativeResize="0"/>
          <p:nvPr/>
        </p:nvPicPr>
        <p:blipFill rotWithShape="1">
          <a:blip r:embed="rId2">
            <a:alphaModFix/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50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tion">
  <p:cSld name="Citation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76" name="Google Shape;276;p51"/>
          <p:cNvSpPr txBox="1">
            <a:spLocks noGrp="1"/>
          </p:cNvSpPr>
          <p:nvPr>
            <p:ph type="body" idx="1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sz="1800" i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  <p:sp>
        <p:nvSpPr>
          <p:cNvPr id="277" name="Google Shape;277;p51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51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51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grpSp>
        <p:nvGrpSpPr>
          <p:cNvPr id="280" name="Google Shape;280;p51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1" name="Google Shape;281;p51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82" name="Google Shape;282;p51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83" name="Google Shape;283;p51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84" name="Google Shape;284;p51"/>
            <p:cNvSpPr/>
            <p:nvPr/>
          </p:nvSpPr>
          <p:spPr>
            <a:xfrm>
              <a:off x="518" y="3962"/>
              <a:ext cx="189" cy="72"/>
            </a:xfrm>
            <a:custGeom>
              <a:avLst/>
              <a:gdLst/>
              <a:ahLst/>
              <a:cxnLst/>
              <a:rect l="l" t="t" r="r" b="b"/>
              <a:pathLst>
                <a:path w="498" h="190" extrusionOk="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85" name="Google Shape;285;p51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86" name="Google Shape;286;p51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287" name="Google Shape;287;p51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8" name="Google Shape;288;p51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289" name="Google Shape;289;p51"/>
          <p:cNvSpPr txBox="1">
            <a:spLocks noGrp="1"/>
          </p:cNvSpPr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p51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91" name="Google Shape;291;p51"/>
          <p:cNvPicPr preferRelativeResize="0"/>
          <p:nvPr/>
        </p:nvPicPr>
        <p:blipFill rotWithShape="1">
          <a:blip r:embed="rId2">
            <a:alphaModFix/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tion Bleu foncé">
  <p:cSld name="Citation Bleu foncé"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5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94" name="Google Shape;294;p52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52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6" name="Google Shape;296;p52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97" name="Google Shape;297;p52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 Bleu foncé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98" name="Google Shape;298;p52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299" name="Google Shape;299;p52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00" name="Google Shape;300;p52"/>
          <p:cNvPicPr preferRelativeResize="0"/>
          <p:nvPr/>
        </p:nvPicPr>
        <p:blipFill rotWithShape="1">
          <a:blip r:embed="rId2">
            <a:alphaModFix/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52"/>
          <p:cNvSpPr txBox="1">
            <a:spLocks noGrp="1"/>
          </p:cNvSpPr>
          <p:nvPr>
            <p:ph type="body" idx="1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sz="1800" i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  <p:sp>
        <p:nvSpPr>
          <p:cNvPr id="303" name="Google Shape;303;p52"/>
          <p:cNvSpPr txBox="1">
            <a:spLocks noGrp="1"/>
          </p:cNvSpPr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tion claire">
  <p:cSld name="Citation claire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06" name="Google Shape;306;p53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53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8" name="Google Shape;308;p53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309" name="Google Shape;309;p53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 claire</a:t>
            </a:r>
            <a:endParaRPr/>
          </a:p>
        </p:txBody>
      </p:sp>
      <p:sp>
        <p:nvSpPr>
          <p:cNvPr id="310" name="Google Shape;310;p53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311" name="Google Shape;311;p53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12" name="Google Shape;312;p53"/>
          <p:cNvPicPr preferRelativeResize="0"/>
          <p:nvPr/>
        </p:nvPicPr>
        <p:blipFill rotWithShape="1">
          <a:blip r:embed="rId2">
            <a:alphaModFix/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53"/>
          <p:cNvSpPr txBox="1">
            <a:spLocks noGrp="1"/>
          </p:cNvSpPr>
          <p:nvPr>
            <p:ph type="body" idx="1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sz="1800" i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  <p:sp>
        <p:nvSpPr>
          <p:cNvPr id="315" name="Google Shape;315;p53"/>
          <p:cNvSpPr txBox="1">
            <a:spLocks noGrp="1"/>
          </p:cNvSpPr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Black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tion Gris">
  <p:cSld name="Citation Gris"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18" name="Google Shape;318;p54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p54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0" name="Google Shape;320;p54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321" name="Google Shape;321;p54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 Gris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22" name="Google Shape;322;p54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323" name="Google Shape;323;p54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324" name="Google Shape;324;p54"/>
          <p:cNvPicPr preferRelativeResize="0"/>
          <p:nvPr/>
        </p:nvPicPr>
        <p:blipFill rotWithShape="1">
          <a:blip r:embed="rId2">
            <a:alphaModFix/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54"/>
          <p:cNvSpPr txBox="1">
            <a:spLocks noGrp="1"/>
          </p:cNvSpPr>
          <p:nvPr>
            <p:ph type="body" idx="1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sz="1800" i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  <p:sp>
        <p:nvSpPr>
          <p:cNvPr id="327" name="Google Shape;327;p54"/>
          <p:cNvSpPr txBox="1">
            <a:spLocks noGrp="1"/>
          </p:cNvSpPr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>
  <p:cSld name="Titre et contenu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8"/>
          <p:cNvSpPr txBox="1"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8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8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8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40" name="Google Shape;40;p28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et contenu</a:t>
            </a:r>
            <a:endParaRPr/>
          </a:p>
        </p:txBody>
      </p:sp>
      <p:pic>
        <p:nvPicPr>
          <p:cNvPr id="41" name="Google Shape;41;p28"/>
          <p:cNvPicPr preferRelativeResize="0"/>
          <p:nvPr/>
        </p:nvPicPr>
        <p:blipFill rotWithShape="1">
          <a:blip r:embed="rId2">
            <a:alphaModFix/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28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suel citation">
  <p:cSld name="Visuel citation"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" name="Google Shape;329;p55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30" name="Google Shape;330;p55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144000" tIns="108000" rIns="144000" bIns="1440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331" name="Google Shape;331;p55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32" name="Google Shape;332;p55"/>
          <p:cNvSpPr>
            <a:spLocks noGrp="1"/>
          </p:cNvSpPr>
          <p:nvPr>
            <p:ph type="pic" idx="2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33" name="Google Shape;333;p55"/>
          <p:cNvSpPr txBox="1">
            <a:spLocks noGrp="1"/>
          </p:cNvSpPr>
          <p:nvPr>
            <p:ph type="body" idx="1"/>
          </p:nvPr>
        </p:nvSpPr>
        <p:spPr>
          <a:xfrm>
            <a:off x="1683658" y="4702629"/>
            <a:ext cx="8323941" cy="5043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sz="1800" i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>
            <a:endParaRPr/>
          </a:p>
        </p:txBody>
      </p:sp>
      <p:sp>
        <p:nvSpPr>
          <p:cNvPr id="334" name="Google Shape;334;p55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55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6" name="Google Shape;336;p55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337" name="Google Shape;337;p55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citation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38" name="Google Shape;338;p55"/>
          <p:cNvSpPr txBox="1">
            <a:spLocks noGrp="1"/>
          </p:cNvSpPr>
          <p:nvPr>
            <p:ph type="title"/>
          </p:nvPr>
        </p:nvSpPr>
        <p:spPr>
          <a:xfrm>
            <a:off x="1683658" y="1714500"/>
            <a:ext cx="8323941" cy="28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68000" rIns="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 Black"/>
              <a:buChar char="“"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9" name="Google Shape;339;p55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adaptez si besoin la couleur du texte en fonction de celle-ci</a:t>
            </a:r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suel pleine page">
  <p:cSld name="Visuel pleine page"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1" name="Google Shape;341;p56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42" name="Google Shape;342;p56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144000" tIns="108000" rIns="144000" bIns="1440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343" name="Google Shape;343;p56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4" name="Google Shape;344;p56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45" name="Google Shape;345;p56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6" name="Google Shape;346;p56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7" name="Google Shape;347;p56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348" name="Google Shape;348;p56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pleine page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9" name="Google Shape;349;p56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suel pleine page + texte">
  <p:cSld name="Visuel pleine page + texte"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1" name="Google Shape;351;p57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52" name="Google Shape;352;p57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144000" tIns="108000" rIns="144000" bIns="1440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353" name="Google Shape;353;p57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4" name="Google Shape;354;p57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55" name="Google Shape;355;p57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6" name="Google Shape;356;p57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7" name="Google Shape;357;p57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358" name="Google Shape;358;p57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pleine page + texte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59" name="Google Shape;359;p57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0" name="Google Shape;360;p57"/>
          <p:cNvSpPr txBox="1">
            <a:spLocks noGrp="1"/>
          </p:cNvSpPr>
          <p:nvPr>
            <p:ph type="body" idx="1"/>
          </p:nvPr>
        </p:nvSpPr>
        <p:spPr>
          <a:xfrm>
            <a:off x="618477" y="1640114"/>
            <a:ext cx="11573522" cy="3439886"/>
          </a:xfrm>
          <a:prstGeom prst="rect">
            <a:avLst/>
          </a:prstGeom>
          <a:gradFill>
            <a:gsLst>
              <a:gs pos="0">
                <a:schemeClr val="lt1"/>
              </a:gs>
              <a:gs pos="7000">
                <a:schemeClr val="lt1"/>
              </a:gs>
              <a:gs pos="26000">
                <a:srgbClr val="FFFFFF">
                  <a:alpha val="80000"/>
                </a:srgbClr>
              </a:gs>
              <a:gs pos="100000">
                <a:srgbClr val="FFFFFF">
                  <a:alpha val="8000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2160000" tIns="45700" rIns="756000" bIns="457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1" name="Google Shape;361;p57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cess">
  <p:cSld name="Process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8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58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5" name="Google Shape;365;p58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366" name="Google Shape;366;p58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Process</a:t>
            </a:r>
            <a:endParaRPr/>
          </a:p>
        </p:txBody>
      </p:sp>
      <p:sp>
        <p:nvSpPr>
          <p:cNvPr id="367" name="Google Shape;367;p58"/>
          <p:cNvSpPr txBox="1">
            <a:spLocks noGrp="1"/>
          </p:cNvSpPr>
          <p:nvPr>
            <p:ph type="body" idx="1"/>
          </p:nvPr>
        </p:nvSpPr>
        <p:spPr>
          <a:xfrm>
            <a:off x="909039" y="1866901"/>
            <a:ext cx="1409699" cy="1409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36000" tIns="36000" rIns="36000" bIns="36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sz="4000" b="1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8" name="Google Shape;368;p58"/>
          <p:cNvSpPr txBox="1">
            <a:spLocks noGrp="1"/>
          </p:cNvSpPr>
          <p:nvPr>
            <p:ph type="body" idx="2"/>
          </p:nvPr>
        </p:nvSpPr>
        <p:spPr>
          <a:xfrm>
            <a:off x="623888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9" name="Google Shape;369;p58"/>
          <p:cNvSpPr txBox="1">
            <a:spLocks noGrp="1"/>
          </p:cNvSpPr>
          <p:nvPr>
            <p:ph type="body" idx="3"/>
          </p:nvPr>
        </p:nvSpPr>
        <p:spPr>
          <a:xfrm>
            <a:off x="3123108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" tIns="36000" rIns="36000" bIns="36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sz="4000" b="1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0" name="Google Shape;370;p58"/>
          <p:cNvSpPr txBox="1">
            <a:spLocks noGrp="1"/>
          </p:cNvSpPr>
          <p:nvPr>
            <p:ph type="body" idx="4"/>
          </p:nvPr>
        </p:nvSpPr>
        <p:spPr>
          <a:xfrm>
            <a:off x="2837957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1" name="Google Shape;371;p58"/>
          <p:cNvSpPr txBox="1">
            <a:spLocks noGrp="1"/>
          </p:cNvSpPr>
          <p:nvPr>
            <p:ph type="body" idx="5"/>
          </p:nvPr>
        </p:nvSpPr>
        <p:spPr>
          <a:xfrm>
            <a:off x="5337177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" tIns="36000" rIns="36000" bIns="36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sz="4000" b="1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2" name="Google Shape;372;p58"/>
          <p:cNvSpPr txBox="1">
            <a:spLocks noGrp="1"/>
          </p:cNvSpPr>
          <p:nvPr>
            <p:ph type="body" idx="6"/>
          </p:nvPr>
        </p:nvSpPr>
        <p:spPr>
          <a:xfrm>
            <a:off x="5052026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3" name="Google Shape;373;p58"/>
          <p:cNvSpPr txBox="1">
            <a:spLocks noGrp="1"/>
          </p:cNvSpPr>
          <p:nvPr>
            <p:ph type="body" idx="7"/>
          </p:nvPr>
        </p:nvSpPr>
        <p:spPr>
          <a:xfrm>
            <a:off x="7551246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" tIns="36000" rIns="36000" bIns="36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sz="4000" b="1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4" name="Google Shape;374;p58"/>
          <p:cNvSpPr txBox="1">
            <a:spLocks noGrp="1"/>
          </p:cNvSpPr>
          <p:nvPr>
            <p:ph type="body" idx="8"/>
          </p:nvPr>
        </p:nvSpPr>
        <p:spPr>
          <a:xfrm>
            <a:off x="726609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5" name="Google Shape;375;p58"/>
          <p:cNvSpPr txBox="1">
            <a:spLocks noGrp="1"/>
          </p:cNvSpPr>
          <p:nvPr>
            <p:ph type="body" idx="9"/>
          </p:nvPr>
        </p:nvSpPr>
        <p:spPr>
          <a:xfrm>
            <a:off x="9765314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" tIns="36000" rIns="36000" bIns="36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sz="4000" b="1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6" name="Google Shape;376;p58"/>
          <p:cNvSpPr txBox="1">
            <a:spLocks noGrp="1"/>
          </p:cNvSpPr>
          <p:nvPr>
            <p:ph type="body" idx="13"/>
          </p:nvPr>
        </p:nvSpPr>
        <p:spPr>
          <a:xfrm>
            <a:off x="9480163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7" name="Google Shape;377;p58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2 niveaux de textes sont utilisés dans le carré de couleur, le 2</a:t>
            </a:r>
            <a:r>
              <a:rPr lang="fr-FR" sz="1200" baseline="300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ème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 est réservé au chiffre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changer la couleur de 1 ou plusieurs carré(s) : « Format de la forme » / « Remplissage »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Poppins"/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supprimer ou dupliquer une des étapes</a:t>
            </a:r>
            <a:endParaRPr/>
          </a:p>
        </p:txBody>
      </p:sp>
      <p:pic>
        <p:nvPicPr>
          <p:cNvPr id="378" name="Google Shape;378;p58"/>
          <p:cNvPicPr preferRelativeResize="0"/>
          <p:nvPr/>
        </p:nvPicPr>
        <p:blipFill rotWithShape="1">
          <a:blip r:embed="rId2">
            <a:alphaModFix/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58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ocess 2">
  <p:cSld name="Process 2"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9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2" name="Google Shape;382;p59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3" name="Google Shape;383;p59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384" name="Google Shape;384;p59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Process 2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85" name="Google Shape;385;p59"/>
          <p:cNvSpPr txBox="1">
            <a:spLocks noGrp="1"/>
          </p:cNvSpPr>
          <p:nvPr>
            <p:ph type="body" idx="1"/>
          </p:nvPr>
        </p:nvSpPr>
        <p:spPr>
          <a:xfrm>
            <a:off x="731838" y="1583490"/>
            <a:ext cx="2160000" cy="165139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468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sz="4000" b="1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6" name="Google Shape;386;p59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2 niveaux de textes sont utilisés dans le carré de couleur, le 2</a:t>
            </a:r>
            <a:r>
              <a:rPr lang="fr-FR" sz="1200" baseline="300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ème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 est réservé au chiffre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changer la couleur de 1 ou plusieurs carré(s) : « Format de la forme » / « Remplissage »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Poppins"/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supprimer ou dupliquer une des étapes</a:t>
            </a:r>
            <a:endParaRPr/>
          </a:p>
        </p:txBody>
      </p:sp>
      <p:sp>
        <p:nvSpPr>
          <p:cNvPr id="387" name="Google Shape;387;p59"/>
          <p:cNvSpPr txBox="1">
            <a:spLocks noGrp="1"/>
          </p:cNvSpPr>
          <p:nvPr>
            <p:ph type="body" idx="2"/>
          </p:nvPr>
        </p:nvSpPr>
        <p:spPr>
          <a:xfrm>
            <a:off x="67355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8" name="Google Shape;388;p59"/>
          <p:cNvSpPr txBox="1">
            <a:spLocks noGrp="1"/>
          </p:cNvSpPr>
          <p:nvPr>
            <p:ph type="body" idx="3"/>
          </p:nvPr>
        </p:nvSpPr>
        <p:spPr>
          <a:xfrm>
            <a:off x="2850698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9" name="Google Shape;389;p59"/>
          <p:cNvSpPr txBox="1">
            <a:spLocks noGrp="1"/>
          </p:cNvSpPr>
          <p:nvPr>
            <p:ph type="body" idx="4"/>
          </p:nvPr>
        </p:nvSpPr>
        <p:spPr>
          <a:xfrm>
            <a:off x="504235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0" name="Google Shape;390;p59"/>
          <p:cNvSpPr txBox="1">
            <a:spLocks noGrp="1"/>
          </p:cNvSpPr>
          <p:nvPr>
            <p:ph type="body" idx="5"/>
          </p:nvPr>
        </p:nvSpPr>
        <p:spPr>
          <a:xfrm>
            <a:off x="7161440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1" name="Google Shape;391;p59"/>
          <p:cNvSpPr txBox="1">
            <a:spLocks noGrp="1"/>
          </p:cNvSpPr>
          <p:nvPr>
            <p:ph type="body" idx="6"/>
          </p:nvPr>
        </p:nvSpPr>
        <p:spPr>
          <a:xfrm>
            <a:off x="938685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2" name="Google Shape;392;p59"/>
          <p:cNvSpPr txBox="1">
            <a:spLocks noGrp="1"/>
          </p:cNvSpPr>
          <p:nvPr>
            <p:ph type="body" idx="7"/>
          </p:nvPr>
        </p:nvSpPr>
        <p:spPr>
          <a:xfrm>
            <a:off x="2908981" y="1583490"/>
            <a:ext cx="2160000" cy="165139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" tIns="36000" rIns="468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sz="4000" b="1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3" name="Google Shape;393;p59"/>
          <p:cNvSpPr txBox="1">
            <a:spLocks noGrp="1"/>
          </p:cNvSpPr>
          <p:nvPr>
            <p:ph type="body" idx="8"/>
          </p:nvPr>
        </p:nvSpPr>
        <p:spPr>
          <a:xfrm>
            <a:off x="5100638" y="1583490"/>
            <a:ext cx="2160000" cy="165139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" tIns="36000" rIns="468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sz="4000" b="1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4" name="Google Shape;394;p59"/>
          <p:cNvSpPr txBox="1">
            <a:spLocks noGrp="1"/>
          </p:cNvSpPr>
          <p:nvPr>
            <p:ph type="body" idx="9"/>
          </p:nvPr>
        </p:nvSpPr>
        <p:spPr>
          <a:xfrm>
            <a:off x="7219723" y="1583490"/>
            <a:ext cx="2160000" cy="165139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" tIns="36000" rIns="468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sz="4000" b="1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5" name="Google Shape;395;p59"/>
          <p:cNvSpPr txBox="1">
            <a:spLocks noGrp="1"/>
          </p:cNvSpPr>
          <p:nvPr>
            <p:ph type="body" idx="13"/>
          </p:nvPr>
        </p:nvSpPr>
        <p:spPr>
          <a:xfrm>
            <a:off x="9386855" y="1583490"/>
            <a:ext cx="1652399" cy="1652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36000" tIns="36000" rIns="36000" bIns="36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marL="914400" lvl="1" indent="-2286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sz="4000" b="1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96" name="Google Shape;396;p59"/>
          <p:cNvPicPr preferRelativeResize="0"/>
          <p:nvPr/>
        </p:nvPicPr>
        <p:blipFill rotWithShape="1">
          <a:blip r:embed="rId2">
            <a:alphaModFix/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59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">
  <p:cSld name="FIN"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0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FIN</a:t>
            </a:r>
            <a:endParaRPr/>
          </a:p>
        </p:txBody>
      </p:sp>
      <p:sp>
        <p:nvSpPr>
          <p:cNvPr id="400" name="Google Shape;400;p60"/>
          <p:cNvSpPr txBox="1">
            <a:spLocks noGrp="1"/>
          </p:cNvSpPr>
          <p:nvPr>
            <p:ph type="title"/>
          </p:nvPr>
        </p:nvSpPr>
        <p:spPr>
          <a:xfrm>
            <a:off x="731837" y="3449638"/>
            <a:ext cx="2425700" cy="703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Black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01" name="Google Shape;401;p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60"/>
          <p:cNvSpPr txBox="1">
            <a:spLocks noGrp="1"/>
          </p:cNvSpPr>
          <p:nvPr>
            <p:ph type="body" idx="1"/>
          </p:nvPr>
        </p:nvSpPr>
        <p:spPr>
          <a:xfrm>
            <a:off x="731838" y="4568370"/>
            <a:ext cx="6564312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sz="1400" b="1"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03" name="Google Shape;403;p60"/>
          <p:cNvPicPr preferRelativeResize="0"/>
          <p:nvPr/>
        </p:nvPicPr>
        <p:blipFill rotWithShape="1">
          <a:blip r:embed="rId3">
            <a:alphaModFix/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60"/>
          <p:cNvSpPr txBox="1">
            <a:spLocks noGrp="1"/>
          </p:cNvSpPr>
          <p:nvPr>
            <p:ph type="body" idx="2"/>
          </p:nvPr>
        </p:nvSpPr>
        <p:spPr>
          <a:xfrm>
            <a:off x="8458200" y="4508500"/>
            <a:ext cx="3001963" cy="19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5" name="Google Shape;405;p60"/>
          <p:cNvSpPr txBox="1">
            <a:spLocks noGrp="1"/>
          </p:cNvSpPr>
          <p:nvPr>
            <p:ph type="body" idx="3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sz="1200" i="1"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 Gris">
  <p:cSld name="FIN Gris"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6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08" name="Google Shape;408;p61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FIN Gris</a:t>
            </a:r>
            <a:endParaRPr/>
          </a:p>
        </p:txBody>
      </p:sp>
      <p:sp>
        <p:nvSpPr>
          <p:cNvPr id="409" name="Google Shape;409;p61"/>
          <p:cNvSpPr txBox="1">
            <a:spLocks noGrp="1"/>
          </p:cNvSpPr>
          <p:nvPr>
            <p:ph type="title"/>
          </p:nvPr>
        </p:nvSpPr>
        <p:spPr>
          <a:xfrm>
            <a:off x="731837" y="3449638"/>
            <a:ext cx="2425700" cy="703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10" name="Google Shape;410;p6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61"/>
          <p:cNvPicPr preferRelativeResize="0"/>
          <p:nvPr/>
        </p:nvPicPr>
        <p:blipFill rotWithShape="1">
          <a:blip r:embed="rId3">
            <a:alphaModFix/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61"/>
          <p:cNvSpPr txBox="1">
            <a:spLocks noGrp="1"/>
          </p:cNvSpPr>
          <p:nvPr>
            <p:ph type="body" idx="1"/>
          </p:nvPr>
        </p:nvSpPr>
        <p:spPr>
          <a:xfrm>
            <a:off x="731838" y="4568370"/>
            <a:ext cx="6564312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sz="1400" b="1">
                <a:solidFill>
                  <a:schemeClr val="lt1"/>
                </a:solidFill>
              </a:defRPr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3" name="Google Shape;413;p61"/>
          <p:cNvSpPr txBox="1">
            <a:spLocks noGrp="1"/>
          </p:cNvSpPr>
          <p:nvPr>
            <p:ph type="body" idx="2"/>
          </p:nvPr>
        </p:nvSpPr>
        <p:spPr>
          <a:xfrm>
            <a:off x="8458200" y="4508500"/>
            <a:ext cx="3001963" cy="19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4" name="Google Shape;414;p61"/>
          <p:cNvSpPr txBox="1">
            <a:spLocks noGrp="1"/>
          </p:cNvSpPr>
          <p:nvPr>
            <p:ph type="body" idx="3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sz="1200" i="1">
                <a:solidFill>
                  <a:schemeClr val="lt1"/>
                </a:solidFill>
              </a:defRPr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act">
  <p:cSld name="Contact"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6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17" name="Google Shape;417;p62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Contact</a:t>
            </a:r>
            <a:endParaRPr/>
          </a:p>
        </p:txBody>
      </p:sp>
      <p:sp>
        <p:nvSpPr>
          <p:cNvPr id="418" name="Google Shape;418;p62"/>
          <p:cNvSpPr txBox="1">
            <a:spLocks noGrp="1"/>
          </p:cNvSpPr>
          <p:nvPr>
            <p:ph type="body" idx="1"/>
          </p:nvPr>
        </p:nvSpPr>
        <p:spPr>
          <a:xfrm>
            <a:off x="731838" y="5105625"/>
            <a:ext cx="4651374" cy="1510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2286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sz="1600" b="1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2pPr>
            <a:lvl3pPr marL="1371600" lvl="2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3pPr>
            <a:lvl4pPr marL="1828800" lvl="3" indent="-320039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4pPr>
            <a:lvl5pPr marL="2286000" lvl="4" indent="-320039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9" name="Google Shape;419;p62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Prénom NOM = 1</a:t>
            </a:r>
            <a:r>
              <a:rPr lang="fr-FR" sz="1200" baseline="300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er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  -  Email / Tél, = 2</a:t>
            </a:r>
            <a:r>
              <a:rPr lang="fr-FR" sz="1200" baseline="300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ème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20" name="Google Shape;420;p62"/>
          <p:cNvGrpSpPr/>
          <p:nvPr/>
        </p:nvGrpSpPr>
        <p:grpSpPr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421" name="Google Shape;421;p62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22" name="Google Shape;422;p62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23" name="Google Shape;423;p62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24" name="Google Shape;424;p62"/>
            <p:cNvSpPr/>
            <p:nvPr/>
          </p:nvSpPr>
          <p:spPr>
            <a:xfrm>
              <a:off x="518" y="3962"/>
              <a:ext cx="189" cy="72"/>
            </a:xfrm>
            <a:custGeom>
              <a:avLst/>
              <a:gdLst/>
              <a:ahLst/>
              <a:cxnLst/>
              <a:rect l="l" t="t" r="r" b="b"/>
              <a:pathLst>
                <a:path w="498" h="190" extrusionOk="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25" name="Google Shape;425;p62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26" name="Google Shape;426;p62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427" name="Google Shape;427;p62"/>
          <p:cNvPicPr preferRelativeResize="0"/>
          <p:nvPr/>
        </p:nvPicPr>
        <p:blipFill rotWithShape="1">
          <a:blip r:embed="rId2">
            <a:alphaModFix/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62"/>
          <p:cNvSpPr txBox="1">
            <a:spLocks noGrp="1"/>
          </p:cNvSpPr>
          <p:nvPr>
            <p:ph type="body" idx="2"/>
          </p:nvPr>
        </p:nvSpPr>
        <p:spPr>
          <a:xfrm>
            <a:off x="8102600" y="5892800"/>
            <a:ext cx="3357563" cy="5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sz="1200" i="1">
                <a:solidFill>
                  <a:schemeClr val="lt1"/>
                </a:solidFill>
              </a:defRPr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>
  <p:cSld name="Deux contenu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9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Deux contenus</a:t>
            </a:r>
            <a:endParaRPr/>
          </a:p>
        </p:txBody>
      </p:sp>
      <p:sp>
        <p:nvSpPr>
          <p:cNvPr id="45" name="Google Shape;45;p29"/>
          <p:cNvSpPr txBox="1">
            <a:spLocks noGrp="1"/>
          </p:cNvSpPr>
          <p:nvPr>
            <p:ph type="body" idx="1"/>
          </p:nvPr>
        </p:nvSpPr>
        <p:spPr>
          <a:xfrm>
            <a:off x="731838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9"/>
          <p:cNvSpPr txBox="1">
            <a:spLocks noGrp="1"/>
          </p:cNvSpPr>
          <p:nvPr>
            <p:ph type="body" idx="2"/>
          </p:nvPr>
        </p:nvSpPr>
        <p:spPr>
          <a:xfrm>
            <a:off x="6240163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29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9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9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pic>
        <p:nvPicPr>
          <p:cNvPr id="50" name="Google Shape;50;p29"/>
          <p:cNvPicPr preferRelativeResize="0"/>
          <p:nvPr/>
        </p:nvPicPr>
        <p:blipFill rotWithShape="1">
          <a:blip r:embed="rId2">
            <a:alphaModFix/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9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re image">
  <p:cSld name="Titre imag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0"/>
          <p:cNvSpPr txBox="1"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0"/>
          <p:cNvSpPr txBox="1"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5" name="Google Shape;55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30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image</a:t>
            </a:r>
            <a:endParaRPr/>
          </a:p>
        </p:txBody>
      </p:sp>
      <p:sp>
        <p:nvSpPr>
          <p:cNvPr id="57" name="Google Shape;57;p30"/>
          <p:cNvSpPr/>
          <p:nvPr/>
        </p:nvSpPr>
        <p:spPr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8" name="Google Shape;58;p30"/>
          <p:cNvSpPr>
            <a:spLocks noGrp="1"/>
          </p:cNvSpPr>
          <p:nvPr>
            <p:ph type="pic" idx="2"/>
          </p:nvPr>
        </p:nvSpPr>
        <p:spPr>
          <a:xfrm>
            <a:off x="5435600" y="0"/>
            <a:ext cx="67564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59" name="Google Shape;59;p30"/>
          <p:cNvSpPr txBox="1">
            <a:spLocks noGrp="1"/>
          </p:cNvSpPr>
          <p:nvPr>
            <p:ph type="body" idx="3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sz="1200" i="1">
                <a:solidFill>
                  <a:schemeClr val="dk1"/>
                </a:solidFill>
              </a:defRPr>
            </a:lvl1pPr>
            <a:lvl2pPr marL="914400" lvl="1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re CEA liten" type="title">
  <p:cSld name="TITL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1"/>
          <p:cNvSpPr txBox="1"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1"/>
          <p:cNvSpPr txBox="1"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3" name="Google Shape;63;p31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CEA liten</a:t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64" name="Google Shape;64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1838" y="728663"/>
            <a:ext cx="4053600" cy="18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31"/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44000" tIns="108000" rIns="144000" bIns="1440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66" name="Google Shape;66;p31"/>
          <p:cNvPicPr preferRelativeResize="0"/>
          <p:nvPr/>
        </p:nvPicPr>
        <p:blipFill rotWithShape="1">
          <a:blip r:embed="rId3">
            <a:alphaModFix/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re CEA isas">
  <p:cSld name="Titre CEA isa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2"/>
          <p:cNvSpPr txBox="1"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2"/>
          <p:cNvSpPr txBox="1"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0" name="Google Shape;70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32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CEA isas</a:t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2" name="Google Shape;72;p32"/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44000" tIns="108000" rIns="144000" bIns="1440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73" name="Google Shape;73;p32"/>
          <p:cNvPicPr preferRelativeResize="0"/>
          <p:nvPr/>
        </p:nvPicPr>
        <p:blipFill rotWithShape="1">
          <a:blip r:embed="rId3">
            <a:alphaModFix/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maire">
  <p:cSld name="Sommaire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6" name="Google Shape;76;p33"/>
          <p:cNvSpPr txBox="1">
            <a:spLocks noGrp="1"/>
          </p:cNvSpPr>
          <p:nvPr>
            <p:ph type="body" idx="1"/>
          </p:nvPr>
        </p:nvSpPr>
        <p:spPr>
          <a:xfrm>
            <a:off x="731838" y="1381125"/>
            <a:ext cx="8329612" cy="4795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oppins Black"/>
              <a:buAutoNum type="arabicPeriod"/>
              <a:defRPr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Poppins"/>
              <a:buNone/>
              <a:defRPr sz="1400">
                <a:solidFill>
                  <a:schemeClr val="lt1"/>
                </a:solidFill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3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Sommaire</a:t>
            </a:r>
            <a:endParaRPr/>
          </a:p>
        </p:txBody>
      </p:sp>
      <p:grpSp>
        <p:nvGrpSpPr>
          <p:cNvPr id="78" name="Google Shape;78;p33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79" name="Google Shape;79;p33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0" name="Google Shape;80;p33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1" name="Google Shape;81;p33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2" name="Google Shape;82;p33"/>
            <p:cNvSpPr/>
            <p:nvPr/>
          </p:nvSpPr>
          <p:spPr>
            <a:xfrm>
              <a:off x="518" y="3962"/>
              <a:ext cx="189" cy="72"/>
            </a:xfrm>
            <a:custGeom>
              <a:avLst/>
              <a:gdLst/>
              <a:ahLst/>
              <a:cxnLst/>
              <a:rect l="l" t="t" r="r" b="b"/>
              <a:pathLst>
                <a:path w="498" h="190" extrusionOk="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3" name="Google Shape;83;p33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" name="Google Shape;84;p33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85" name="Google Shape;85;p33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6" name="Google Shape;86;p33"/>
          <p:cNvPicPr preferRelativeResize="0"/>
          <p:nvPr/>
        </p:nvPicPr>
        <p:blipFill rotWithShape="1">
          <a:blip r:embed="rId2">
            <a:alphaModFix/>
          </a:blip>
          <a:srcRect t="3666" r="82853" b="2801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33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3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33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maire light">
  <p:cSld name="Sommaire ligh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4"/>
          <p:cNvSpPr txBox="1">
            <a:spLocks noGrp="1"/>
          </p:cNvSpPr>
          <p:nvPr>
            <p:ph type="body" idx="1"/>
          </p:nvPr>
        </p:nvSpPr>
        <p:spPr>
          <a:xfrm>
            <a:off x="727076" y="1765299"/>
            <a:ext cx="8659812" cy="4148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 Black"/>
              <a:buAutoNum type="arabicPeriod"/>
              <a:defRPr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Poppins"/>
              <a:buNone/>
              <a:defRPr sz="1400">
                <a:solidFill>
                  <a:schemeClr val="dk1"/>
                </a:solidFill>
              </a:defRPr>
            </a:lvl2pPr>
            <a:lvl3pPr marL="1371600" lvl="2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marL="1828800" lvl="3" indent="-331469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marL="2286000" lvl="4" indent="-33147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34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Sommaire light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3" name="Google Shape;93;p34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:Ce sommaire est sur deux colonnes, pour passer sur une colonne : Clic droit sur la zone de texte + « Format de la forme » / « Options de texte » / « Colonnes » = 1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4" name="Google Shape;94;p34"/>
          <p:cNvSpPr txBox="1"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95" name="Google Shape;95;p34"/>
          <p:cNvPicPr preferRelativeResize="0"/>
          <p:nvPr/>
        </p:nvPicPr>
        <p:blipFill rotWithShape="1">
          <a:blip r:embed="rId2">
            <a:alphaModFix/>
          </a:blip>
          <a:srcRect t="3666" r="82842" b="2801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34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4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34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oppins Black"/>
              <a:buNone/>
              <a:defRPr sz="3200" b="0" i="0" u="none" strike="noStrike" cap="none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5"/>
          <p:cNvSpPr txBox="1"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31469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31469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31469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3147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2" name="Google Shape;12;p25"/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B8B8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3" name="Google Shape;13;p25"/>
          <p:cNvSpPr txBox="1">
            <a:spLocks noGrp="1"/>
          </p:cNvSpPr>
          <p:nvPr>
            <p:ph type="ftr" idx="11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B8B8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  <p:sp>
        <p:nvSpPr>
          <p:cNvPr id="14" name="Google Shape;14;p25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1" i="0" u="none" strike="noStrike" cap="non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pic>
        <p:nvPicPr>
          <p:cNvPr id="15" name="Google Shape;15;p25"/>
          <p:cNvPicPr preferRelativeResize="0"/>
          <p:nvPr/>
        </p:nvPicPr>
        <p:blipFill rotWithShape="1">
          <a:blip r:embed="rId39">
            <a:alphaModFix/>
          </a:blip>
          <a:srcRect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5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jp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93/ptep/pts083" TargetMode="External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hyperlink" Target="http://fcc-cdr.web.cern.ch/" TargetMode="Externa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"/>
          <p:cNvSpPr txBox="1">
            <a:spLocks noGrp="1"/>
          </p:cNvSpPr>
          <p:nvPr>
            <p:ph type="ctrTitle"/>
          </p:nvPr>
        </p:nvSpPr>
        <p:spPr>
          <a:xfrm>
            <a:off x="731837" y="2654299"/>
            <a:ext cx="10637569" cy="1587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8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Anomaly Detection and Signal Denoising of TbT BPM data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434" name="Google Shape;434;p1"/>
          <p:cNvSpPr txBox="1">
            <a:spLocks noGrp="1"/>
          </p:cNvSpPr>
          <p:nvPr>
            <p:ph type="subTitle" idx="1"/>
          </p:nvPr>
        </p:nvSpPr>
        <p:spPr>
          <a:xfrm>
            <a:off x="731837" y="3656364"/>
            <a:ext cx="10747739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20"/>
              <a:buNone/>
            </a:pPr>
            <a:r>
              <a:rPr lang="fr-FR" sz="1800"/>
              <a:t>Q. Bruant, Y. Nasr, L. Vitileia, J. Piscart, H. Le Corre,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</a:pPr>
            <a:r>
              <a:rPr lang="fr-FR" sz="1800"/>
              <a:t>A. Gomez, C. Ndungu-Ndegwa,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</a:pPr>
            <a:r>
              <a:rPr lang="fr-FR" sz="1800"/>
              <a:t>F. Bugiotti, B. Dalena</a:t>
            </a:r>
            <a:endParaRPr/>
          </a:p>
        </p:txBody>
      </p:sp>
      <p:pic>
        <p:nvPicPr>
          <p:cNvPr id="435" name="Google Shape;43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17758" y="820387"/>
            <a:ext cx="2615411" cy="725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1" descr="Une image contenant texte, logo, Graphique, Police&#10;&#10;Description générée automatiquement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90932" y="651527"/>
            <a:ext cx="2676525" cy="99060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1"/>
          <p:cNvSpPr txBox="1">
            <a:spLocks noGrp="1"/>
          </p:cNvSpPr>
          <p:nvPr>
            <p:ph type="body" idx="2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fr-FR" sz="1600"/>
              <a:t>Thanks to: J. Keintzel, M. Gael, Y. Ohnishi</a:t>
            </a:r>
            <a:endParaRPr/>
          </a:p>
        </p:txBody>
      </p:sp>
      <p:pic>
        <p:nvPicPr>
          <p:cNvPr id="438" name="Google Shape;438;p1" descr="imag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70386" y="497330"/>
            <a:ext cx="1371600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10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  <p:sp>
        <p:nvSpPr>
          <p:cNvPr id="568" name="Google Shape;568;p10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Isolation Forest + SVD</a:t>
            </a:r>
            <a:endParaRPr/>
          </a:p>
        </p:txBody>
      </p:sp>
      <p:sp>
        <p:nvSpPr>
          <p:cNvPr id="570" name="Google Shape;570;p10"/>
          <p:cNvSpPr txBox="1"/>
          <p:nvPr/>
        </p:nvSpPr>
        <p:spPr>
          <a:xfrm>
            <a:off x="541420" y="2284583"/>
            <a:ext cx="2526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/>
          </a:p>
        </p:txBody>
      </p:sp>
      <p:sp>
        <p:nvSpPr>
          <p:cNvPr id="571" name="Google Shape;571;p10"/>
          <p:cNvSpPr txBox="1"/>
          <p:nvPr/>
        </p:nvSpPr>
        <p:spPr>
          <a:xfrm>
            <a:off x="3220459" y="2284583"/>
            <a:ext cx="2526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/>
          </a:p>
        </p:txBody>
      </p:sp>
      <p:sp>
        <p:nvSpPr>
          <p:cNvPr id="572" name="Google Shape;572;p10"/>
          <p:cNvSpPr txBox="1"/>
          <p:nvPr/>
        </p:nvSpPr>
        <p:spPr>
          <a:xfrm>
            <a:off x="5791200" y="2281134"/>
            <a:ext cx="304800" cy="376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/>
          </a:p>
        </p:txBody>
      </p:sp>
      <p:sp>
        <p:nvSpPr>
          <p:cNvPr id="573" name="Google Shape;573;p10"/>
          <p:cNvSpPr txBox="1"/>
          <p:nvPr/>
        </p:nvSpPr>
        <p:spPr>
          <a:xfrm>
            <a:off x="8434546" y="2284583"/>
            <a:ext cx="33108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4</a:t>
            </a:r>
            <a:endParaRPr/>
          </a:p>
        </p:txBody>
      </p:sp>
      <p:sp>
        <p:nvSpPr>
          <p:cNvPr id="574" name="Google Shape;574;p10"/>
          <p:cNvSpPr txBox="1"/>
          <p:nvPr/>
        </p:nvSpPr>
        <p:spPr>
          <a:xfrm>
            <a:off x="10867685" y="2284583"/>
            <a:ext cx="33108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5</a:t>
            </a:r>
            <a:endParaRPr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A17F14F-ED27-584C-4368-722A67AB0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785839"/>
            <a:ext cx="12194166" cy="328690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11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  <p:sp>
        <p:nvSpPr>
          <p:cNvPr id="580" name="Google Shape;580;p11"/>
          <p:cNvSpPr txBox="1">
            <a:spLocks noGrp="1"/>
          </p:cNvSpPr>
          <p:nvPr>
            <p:ph type="title"/>
          </p:nvPr>
        </p:nvSpPr>
        <p:spPr>
          <a:xfrm>
            <a:off x="731837" y="143069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fontScale="90000"/>
          </a:bodyPr>
          <a:lstStyle/>
          <a:p>
            <a:pPr marL="0" lvl="0" indent="0" algn="l" rtl="0">
              <a:lnSpc>
                <a:spcPct val="240593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100000"/>
              <a:buFont typeface="Poppins"/>
              <a:buNone/>
            </a:pPr>
            <a:r>
              <a:rPr lang="fr-FR" sz="3200" b="1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Signal Denoising &amp; Feature Extraction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95789B7-AA2D-0168-C579-44A6B6F3D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613" y="1286817"/>
            <a:ext cx="10438721" cy="501468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>
          <a:extLst>
            <a:ext uri="{FF2B5EF4-FFF2-40B4-BE49-F238E27FC236}">
              <a16:creationId xmlns:a16="http://schemas.microsoft.com/office/drawing/2014/main" id="{4620B4D7-95FF-5296-5AE7-2B4D4A360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12">
            <a:extLst>
              <a:ext uri="{FF2B5EF4-FFF2-40B4-BE49-F238E27FC236}">
                <a16:creationId xmlns:a16="http://schemas.microsoft.com/office/drawing/2014/main" id="{2065CE1F-9583-E65A-6351-CD3B3DF70A16}"/>
              </a:ext>
            </a:extLst>
          </p:cNvPr>
          <p:cNvSpPr txBox="1">
            <a:spLocks noGrp="1"/>
          </p:cNvSpPr>
          <p:nvPr>
            <p:ph type="dt" idx="10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10/10/2024</a:t>
            </a:r>
            <a:endParaRPr/>
          </a:p>
        </p:txBody>
      </p:sp>
      <p:sp>
        <p:nvSpPr>
          <p:cNvPr id="591" name="Google Shape;591;p12">
            <a:extLst>
              <a:ext uri="{FF2B5EF4-FFF2-40B4-BE49-F238E27FC236}">
                <a16:creationId xmlns:a16="http://schemas.microsoft.com/office/drawing/2014/main" id="{38A0888C-471A-701B-962B-1D127554142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  <p:sp>
        <p:nvSpPr>
          <p:cNvPr id="592" name="Google Shape;592;p12">
            <a:extLst>
              <a:ext uri="{FF2B5EF4-FFF2-40B4-BE49-F238E27FC236}">
                <a16:creationId xmlns:a16="http://schemas.microsoft.com/office/drawing/2014/main" id="{80C7C9E3-6823-5A12-8B8F-2E761E2537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32048" y="393931"/>
            <a:ext cx="1011415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 Anomaly Detection with Isolation Forest 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BFD999C-87F9-F756-B459-13CFE494CE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8" y="1992086"/>
            <a:ext cx="11684004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22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13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  <p:sp>
        <p:nvSpPr>
          <p:cNvPr id="601" name="Google Shape;601;p13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Results </a:t>
            </a:r>
            <a:endParaRPr/>
          </a:p>
        </p:txBody>
      </p:sp>
      <p:sp>
        <p:nvSpPr>
          <p:cNvPr id="602" name="Google Shape;602;p13"/>
          <p:cNvSpPr/>
          <p:nvPr/>
        </p:nvSpPr>
        <p:spPr>
          <a:xfrm rot="5400000">
            <a:off x="-428823" y="2006811"/>
            <a:ext cx="2495889" cy="1247945"/>
          </a:xfrm>
          <a:custGeom>
            <a:avLst/>
            <a:gdLst/>
            <a:ahLst/>
            <a:cxnLst/>
            <a:rect l="l" t="t" r="r" b="b"/>
            <a:pathLst>
              <a:path w="2495889" h="1247945" extrusionOk="0">
                <a:moveTo>
                  <a:pt x="0" y="0"/>
                </a:moveTo>
                <a:lnTo>
                  <a:pt x="2495889" y="0"/>
                </a:lnTo>
                <a:lnTo>
                  <a:pt x="2495889" y="1247945"/>
                </a:lnTo>
                <a:lnTo>
                  <a:pt x="0" y="124794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graphicFrame>
        <p:nvGraphicFramePr>
          <p:cNvPr id="603" name="Google Shape;603;p13"/>
          <p:cNvGraphicFramePr/>
          <p:nvPr/>
        </p:nvGraphicFramePr>
        <p:xfrm>
          <a:off x="2133038" y="1382839"/>
          <a:ext cx="6776175" cy="2977896"/>
        </p:xfrm>
        <a:graphic>
          <a:graphicData uri="http://schemas.openxmlformats.org/drawingml/2006/table">
            <a:tbl>
              <a:tblPr>
                <a:noFill/>
                <a:tableStyleId>{521B5690-83A8-4F72-BC73-BDA011B1D65C}</a:tableStyleId>
              </a:tblPr>
              <a:tblGrid>
                <a:gridCol w="2764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8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3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89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99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Ring</a:t>
                      </a:r>
                      <a:endParaRPr sz="16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99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Expected Faulty BPMs</a:t>
                      </a:r>
                      <a:endParaRPr sz="16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99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Correctly Detected</a:t>
                      </a:r>
                      <a:endParaRPr sz="16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9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99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High Energy Ring (HER)</a:t>
                      </a:r>
                      <a:endParaRPr sz="16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99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</a:t>
                      </a:r>
                      <a:endParaRPr sz="16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99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5</a:t>
                      </a:r>
                      <a:endParaRPr sz="16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9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99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Low Energy Ring (LER)</a:t>
                      </a:r>
                      <a:endParaRPr sz="16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99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6</a:t>
                      </a:r>
                      <a:endParaRPr sz="16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209937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4</a:t>
                      </a:r>
                      <a:endParaRPr sz="16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04" name="Google Shape;604;p13"/>
          <p:cNvSpPr txBox="1"/>
          <p:nvPr/>
        </p:nvSpPr>
        <p:spPr>
          <a:xfrm>
            <a:off x="1721795" y="4315619"/>
            <a:ext cx="8689531" cy="2309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582930" marR="0" lvl="1" indent="-291465" algn="l" rtl="0">
              <a:lnSpc>
                <a:spcPct val="28856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fr-FR" sz="16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Detected 83% of expected faulty BPMs in HER and 67% in LER.</a:t>
            </a:r>
            <a:endParaRPr/>
          </a:p>
          <a:p>
            <a:pPr marL="582930" marR="0" lvl="1" indent="-291465" algn="l" rtl="0">
              <a:lnSpc>
                <a:spcPct val="28856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fr-FR" sz="16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Found additional BPMs showing strong anomalies, suggesting hidden faults.</a:t>
            </a:r>
            <a:endParaRPr/>
          </a:p>
          <a:p>
            <a:pPr marL="582930" marR="0" lvl="1" indent="-291465" algn="l" rtl="0">
              <a:lnSpc>
                <a:spcPct val="28856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lang="fr-FR" sz="16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Next steps: investigate new candidates and refine detection thresholds.</a:t>
            </a:r>
            <a:endParaRPr/>
          </a:p>
          <a:p>
            <a:pPr marL="0" marR="0" lvl="0" indent="0" algn="l" rtl="0">
              <a:lnSpc>
                <a:spcPct val="28856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oogle Shape;619;p15"/>
          <p:cNvSpPr txBox="1">
            <a:spLocks noGrp="1"/>
          </p:cNvSpPr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4400"/>
              <a:buFont typeface="Poppins"/>
              <a:buNone/>
            </a:pPr>
            <a:r>
              <a:rPr lang="fr-FR" sz="4400" b="1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Denoising </a:t>
            </a:r>
            <a:endParaRPr sz="4400" b="1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21" name="Google Shape;621;p15"/>
          <p:cNvSpPr txBox="1">
            <a:spLocks noGrp="1"/>
          </p:cNvSpPr>
          <p:nvPr>
            <p:ph type="body" idx="2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150"/>
              <a:buNone/>
            </a:pPr>
            <a:r>
              <a:rPr lang="fr-FR"/>
              <a:t>3</a:t>
            </a:r>
            <a:endParaRPr/>
          </a:p>
        </p:txBody>
      </p:sp>
      <p:sp>
        <p:nvSpPr>
          <p:cNvPr id="622" name="Google Shape;622;p15"/>
          <p:cNvSpPr txBox="1">
            <a:spLocks noGrp="1"/>
          </p:cNvSpPr>
          <p:nvPr>
            <p:ph type="sldNum" idx="4294967295"/>
          </p:nvPr>
        </p:nvSpPr>
        <p:spPr>
          <a:xfrm>
            <a:off x="11498263" y="6343650"/>
            <a:ext cx="69373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16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  <p:sp>
        <p:nvSpPr>
          <p:cNvPr id="628" name="Google Shape;628;p16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Evaluation Metrics</a:t>
            </a:r>
            <a:endParaRPr b="1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629" name="Google Shape;629;p16"/>
          <p:cNvCxnSpPr/>
          <p:nvPr/>
        </p:nvCxnSpPr>
        <p:spPr>
          <a:xfrm>
            <a:off x="621094" y="3337265"/>
            <a:ext cx="10961309" cy="0"/>
          </a:xfrm>
          <a:prstGeom prst="straightConnector1">
            <a:avLst/>
          </a:prstGeom>
          <a:noFill/>
          <a:ln w="19050" cap="rnd" cmpd="sng">
            <a:solidFill>
              <a:srgbClr val="D6D6D6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0" name="Google Shape;630;p16"/>
          <p:cNvSpPr/>
          <p:nvPr/>
        </p:nvSpPr>
        <p:spPr>
          <a:xfrm>
            <a:off x="672673" y="929956"/>
            <a:ext cx="666858" cy="481350"/>
          </a:xfrm>
          <a:custGeom>
            <a:avLst/>
            <a:gdLst/>
            <a:ahLst/>
            <a:cxnLst/>
            <a:rect l="l" t="t" r="r" b="b"/>
            <a:pathLst>
              <a:path w="666858" h="481350" extrusionOk="0">
                <a:moveTo>
                  <a:pt x="0" y="0"/>
                </a:moveTo>
                <a:lnTo>
                  <a:pt x="666858" y="0"/>
                </a:lnTo>
                <a:lnTo>
                  <a:pt x="666858" y="481350"/>
                </a:lnTo>
                <a:lnTo>
                  <a:pt x="0" y="48135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31" name="Google Shape;631;p16"/>
          <p:cNvSpPr/>
          <p:nvPr/>
        </p:nvSpPr>
        <p:spPr>
          <a:xfrm>
            <a:off x="6147927" y="718468"/>
            <a:ext cx="418168" cy="626682"/>
          </a:xfrm>
          <a:custGeom>
            <a:avLst/>
            <a:gdLst/>
            <a:ahLst/>
            <a:cxnLst/>
            <a:rect l="l" t="t" r="r" b="b"/>
            <a:pathLst>
              <a:path w="418168" h="626682" extrusionOk="0">
                <a:moveTo>
                  <a:pt x="0" y="0"/>
                </a:moveTo>
                <a:lnTo>
                  <a:pt x="418168" y="0"/>
                </a:lnTo>
                <a:lnTo>
                  <a:pt x="418168" y="626682"/>
                </a:lnTo>
                <a:lnTo>
                  <a:pt x="0" y="6266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32" name="Google Shape;632;p16"/>
          <p:cNvSpPr/>
          <p:nvPr/>
        </p:nvSpPr>
        <p:spPr>
          <a:xfrm>
            <a:off x="764373" y="3588119"/>
            <a:ext cx="591513" cy="588286"/>
          </a:xfrm>
          <a:custGeom>
            <a:avLst/>
            <a:gdLst/>
            <a:ahLst/>
            <a:cxnLst/>
            <a:rect l="l" t="t" r="r" b="b"/>
            <a:pathLst>
              <a:path w="591513" h="588286" extrusionOk="0">
                <a:moveTo>
                  <a:pt x="0" y="0"/>
                </a:moveTo>
                <a:lnTo>
                  <a:pt x="591513" y="0"/>
                </a:lnTo>
                <a:lnTo>
                  <a:pt x="591513" y="588286"/>
                </a:lnTo>
                <a:lnTo>
                  <a:pt x="0" y="5882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33" name="Google Shape;633;p16"/>
          <p:cNvSpPr/>
          <p:nvPr/>
        </p:nvSpPr>
        <p:spPr>
          <a:xfrm>
            <a:off x="6293121" y="3624881"/>
            <a:ext cx="418168" cy="637098"/>
          </a:xfrm>
          <a:custGeom>
            <a:avLst/>
            <a:gdLst/>
            <a:ahLst/>
            <a:cxnLst/>
            <a:rect l="l" t="t" r="r" b="b"/>
            <a:pathLst>
              <a:path w="418168" h="637098" extrusionOk="0">
                <a:moveTo>
                  <a:pt x="0" y="0"/>
                </a:moveTo>
                <a:lnTo>
                  <a:pt x="418168" y="0"/>
                </a:lnTo>
                <a:lnTo>
                  <a:pt x="418168" y="637098"/>
                </a:lnTo>
                <a:lnTo>
                  <a:pt x="0" y="63709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34" name="Google Shape;634;p16"/>
          <p:cNvSpPr/>
          <p:nvPr/>
        </p:nvSpPr>
        <p:spPr>
          <a:xfrm>
            <a:off x="6899053" y="1712245"/>
            <a:ext cx="2966528" cy="626267"/>
          </a:xfrm>
          <a:custGeom>
            <a:avLst/>
            <a:gdLst/>
            <a:ahLst/>
            <a:cxnLst/>
            <a:rect l="l" t="t" r="r" b="b"/>
            <a:pathLst>
              <a:path w="4494740" h="948890" extrusionOk="0">
                <a:moveTo>
                  <a:pt x="0" y="0"/>
                </a:moveTo>
                <a:lnTo>
                  <a:pt x="4494740" y="0"/>
                </a:lnTo>
                <a:lnTo>
                  <a:pt x="4494740" y="948889"/>
                </a:lnTo>
                <a:lnTo>
                  <a:pt x="0" y="94888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35" name="Google Shape;635;p16"/>
          <p:cNvSpPr/>
          <p:nvPr/>
        </p:nvSpPr>
        <p:spPr>
          <a:xfrm>
            <a:off x="1668832" y="4307161"/>
            <a:ext cx="3455741" cy="754576"/>
          </a:xfrm>
          <a:custGeom>
            <a:avLst/>
            <a:gdLst/>
            <a:ahLst/>
            <a:cxnLst/>
            <a:rect l="l" t="t" r="r" b="b"/>
            <a:pathLst>
              <a:path w="4113977" h="898305" extrusionOk="0">
                <a:moveTo>
                  <a:pt x="0" y="0"/>
                </a:moveTo>
                <a:lnTo>
                  <a:pt x="4113976" y="0"/>
                </a:lnTo>
                <a:lnTo>
                  <a:pt x="4113976" y="898305"/>
                </a:lnTo>
                <a:lnTo>
                  <a:pt x="0" y="89830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36" name="Google Shape;636;p16"/>
          <p:cNvSpPr/>
          <p:nvPr/>
        </p:nvSpPr>
        <p:spPr>
          <a:xfrm>
            <a:off x="1498829" y="5149938"/>
            <a:ext cx="3795746" cy="528520"/>
          </a:xfrm>
          <a:custGeom>
            <a:avLst/>
            <a:gdLst/>
            <a:ahLst/>
            <a:cxnLst/>
            <a:rect l="l" t="t" r="r" b="b"/>
            <a:pathLst>
              <a:path w="4413658" h="614560" extrusionOk="0">
                <a:moveTo>
                  <a:pt x="0" y="0"/>
                </a:moveTo>
                <a:lnTo>
                  <a:pt x="4413658" y="0"/>
                </a:lnTo>
                <a:lnTo>
                  <a:pt x="4413658" y="614560"/>
                </a:lnTo>
                <a:lnTo>
                  <a:pt x="0" y="6145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37" name="Google Shape;637;p16"/>
          <p:cNvSpPr/>
          <p:nvPr/>
        </p:nvSpPr>
        <p:spPr>
          <a:xfrm>
            <a:off x="6598151" y="4428652"/>
            <a:ext cx="4984252" cy="529577"/>
          </a:xfrm>
          <a:custGeom>
            <a:avLst/>
            <a:gdLst/>
            <a:ahLst/>
            <a:cxnLst/>
            <a:rect l="l" t="t" r="r" b="b"/>
            <a:pathLst>
              <a:path w="4984252" h="529577" extrusionOk="0">
                <a:moveTo>
                  <a:pt x="0" y="0"/>
                </a:moveTo>
                <a:lnTo>
                  <a:pt x="4984252" y="0"/>
                </a:lnTo>
                <a:lnTo>
                  <a:pt x="4984252" y="529577"/>
                </a:lnTo>
                <a:lnTo>
                  <a:pt x="0" y="52957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38" name="Google Shape;638;p16"/>
          <p:cNvSpPr/>
          <p:nvPr/>
        </p:nvSpPr>
        <p:spPr>
          <a:xfrm>
            <a:off x="1006102" y="1612398"/>
            <a:ext cx="3754914" cy="725641"/>
          </a:xfrm>
          <a:custGeom>
            <a:avLst/>
            <a:gdLst/>
            <a:ahLst/>
            <a:cxnLst/>
            <a:rect l="l" t="t" r="r" b="b"/>
            <a:pathLst>
              <a:path w="5471129" h="1057304" extrusionOk="0">
                <a:moveTo>
                  <a:pt x="0" y="0"/>
                </a:moveTo>
                <a:lnTo>
                  <a:pt x="5471130" y="0"/>
                </a:lnTo>
                <a:lnTo>
                  <a:pt x="5471130" y="1057304"/>
                </a:lnTo>
                <a:lnTo>
                  <a:pt x="0" y="105730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39" name="Google Shape;639;p16"/>
          <p:cNvSpPr txBox="1"/>
          <p:nvPr/>
        </p:nvSpPr>
        <p:spPr>
          <a:xfrm>
            <a:off x="1796292" y="1092003"/>
            <a:ext cx="3859052" cy="384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2099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Peak Retention Ratio</a:t>
            </a:r>
            <a:endParaRPr/>
          </a:p>
        </p:txBody>
      </p:sp>
      <p:sp>
        <p:nvSpPr>
          <p:cNvPr id="640" name="Google Shape;640;p16"/>
          <p:cNvSpPr txBox="1"/>
          <p:nvPr/>
        </p:nvSpPr>
        <p:spPr>
          <a:xfrm>
            <a:off x="6944676" y="1082282"/>
            <a:ext cx="3859052" cy="384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2099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u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Noise Reduction Ratio</a:t>
            </a:r>
            <a:endParaRPr/>
          </a:p>
        </p:txBody>
      </p:sp>
      <p:sp>
        <p:nvSpPr>
          <p:cNvPr id="641" name="Google Shape;641;p16"/>
          <p:cNvSpPr txBox="1"/>
          <p:nvPr/>
        </p:nvSpPr>
        <p:spPr>
          <a:xfrm>
            <a:off x="1668830" y="3835873"/>
            <a:ext cx="3859052" cy="384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2099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u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SNR Improvement</a:t>
            </a:r>
            <a:endParaRPr/>
          </a:p>
        </p:txBody>
      </p:sp>
      <p:sp>
        <p:nvSpPr>
          <p:cNvPr id="642" name="Google Shape;642;p16"/>
          <p:cNvSpPr txBox="1"/>
          <p:nvPr/>
        </p:nvSpPr>
        <p:spPr>
          <a:xfrm>
            <a:off x="7160751" y="3888808"/>
            <a:ext cx="3859052" cy="384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2099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 u="none" strike="noStrik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Frequency Shift</a:t>
            </a:r>
            <a:endParaRPr/>
          </a:p>
        </p:txBody>
      </p:sp>
      <p:sp>
        <p:nvSpPr>
          <p:cNvPr id="643" name="Google Shape;643;p16"/>
          <p:cNvSpPr txBox="1"/>
          <p:nvPr/>
        </p:nvSpPr>
        <p:spPr>
          <a:xfrm flipH="1">
            <a:off x="882316" y="2827421"/>
            <a:ext cx="4773028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How well the main peak is preserved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44" name="Google Shape;644;p16"/>
          <p:cNvSpPr txBox="1"/>
          <p:nvPr/>
        </p:nvSpPr>
        <p:spPr>
          <a:xfrm flipH="1">
            <a:off x="6112105" y="2820688"/>
            <a:ext cx="464924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How much noise is removed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45" name="Google Shape;645;p16"/>
          <p:cNvSpPr txBox="1"/>
          <p:nvPr/>
        </p:nvSpPr>
        <p:spPr>
          <a:xfrm flipH="1">
            <a:off x="882316" y="5748926"/>
            <a:ext cx="4649242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How much signal quality is improved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46" name="Google Shape;646;p16"/>
          <p:cNvSpPr txBox="1"/>
          <p:nvPr/>
        </p:nvSpPr>
        <p:spPr>
          <a:xfrm flipH="1">
            <a:off x="6048215" y="5785688"/>
            <a:ext cx="497158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How much the main frequency changed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2" name="Google Shape;629;p16">
            <a:extLst>
              <a:ext uri="{FF2B5EF4-FFF2-40B4-BE49-F238E27FC236}">
                <a16:creationId xmlns:a16="http://schemas.microsoft.com/office/drawing/2014/main" id="{127315DF-DF11-2512-0B23-959F21670511}"/>
              </a:ext>
            </a:extLst>
          </p:cNvPr>
          <p:cNvCxnSpPr>
            <a:cxnSpLocks/>
          </p:cNvCxnSpPr>
          <p:nvPr/>
        </p:nvCxnSpPr>
        <p:spPr>
          <a:xfrm>
            <a:off x="5620626" y="402771"/>
            <a:ext cx="0" cy="5940879"/>
          </a:xfrm>
          <a:prstGeom prst="straightConnector1">
            <a:avLst/>
          </a:prstGeom>
          <a:noFill/>
          <a:ln w="19050" cap="rnd" cmpd="sng">
            <a:solidFill>
              <a:srgbClr val="D6D6D6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17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16</a:t>
            </a:fld>
            <a:endParaRPr/>
          </a:p>
        </p:txBody>
      </p:sp>
      <p:sp>
        <p:nvSpPr>
          <p:cNvPr id="652" name="Google Shape;652;p17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Algorithms</a:t>
            </a:r>
            <a:endParaRPr b="1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53" name="Google Shape;653;p17"/>
          <p:cNvSpPr/>
          <p:nvPr/>
        </p:nvSpPr>
        <p:spPr>
          <a:xfrm>
            <a:off x="1317464" y="2968061"/>
            <a:ext cx="1172947" cy="586474"/>
          </a:xfrm>
          <a:custGeom>
            <a:avLst/>
            <a:gdLst/>
            <a:ahLst/>
            <a:cxnLst/>
            <a:rect l="l" t="t" r="r" b="b"/>
            <a:pathLst>
              <a:path w="1172947" h="586474" extrusionOk="0">
                <a:moveTo>
                  <a:pt x="0" y="0"/>
                </a:moveTo>
                <a:lnTo>
                  <a:pt x="1172947" y="0"/>
                </a:lnTo>
                <a:lnTo>
                  <a:pt x="1172947" y="586473"/>
                </a:lnTo>
                <a:lnTo>
                  <a:pt x="0" y="5864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54" name="Google Shape;654;p17"/>
          <p:cNvSpPr txBox="1"/>
          <p:nvPr/>
        </p:nvSpPr>
        <p:spPr>
          <a:xfrm>
            <a:off x="461801" y="4264352"/>
            <a:ext cx="303633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rgbClr val="000000"/>
                </a:solidFill>
                <a:latin typeface="+mn-lt"/>
                <a:ea typeface="Poppins"/>
                <a:cs typeface="Poppins"/>
                <a:sym typeface="Poppins"/>
              </a:rPr>
              <a:t>Separates signal from noise by decomposing data into orthogonal components, and keeping the largest ones</a:t>
            </a:r>
            <a:endParaRPr>
              <a:latin typeface="+mn-lt"/>
            </a:endParaRPr>
          </a:p>
        </p:txBody>
      </p:sp>
      <p:sp>
        <p:nvSpPr>
          <p:cNvPr id="655" name="Google Shape;655;p17"/>
          <p:cNvSpPr txBox="1"/>
          <p:nvPr/>
        </p:nvSpPr>
        <p:spPr>
          <a:xfrm>
            <a:off x="-363845" y="3697034"/>
            <a:ext cx="4535566" cy="384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2099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E50119"/>
                </a:solidFill>
                <a:latin typeface="Poppins"/>
                <a:ea typeface="Poppins"/>
                <a:cs typeface="Poppins"/>
                <a:sym typeface="Poppins"/>
              </a:rPr>
              <a:t>SVD</a:t>
            </a:r>
            <a:endParaRPr/>
          </a:p>
        </p:txBody>
      </p:sp>
      <p:sp>
        <p:nvSpPr>
          <p:cNvPr id="656" name="Google Shape;656;p17"/>
          <p:cNvSpPr txBox="1"/>
          <p:nvPr/>
        </p:nvSpPr>
        <p:spPr>
          <a:xfrm>
            <a:off x="4320397" y="4264654"/>
            <a:ext cx="3210848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rgbClr val="000000"/>
                </a:solidFill>
                <a:latin typeface="+mn-lt"/>
                <a:ea typeface="Poppins"/>
                <a:cs typeface="Poppins"/>
                <a:sym typeface="Poppins"/>
              </a:rPr>
              <a:t>Reduces dimensionality by identifying patterns of highest variance in the data</a:t>
            </a:r>
            <a:endParaRPr>
              <a:latin typeface="+mn-lt"/>
            </a:endParaRPr>
          </a:p>
        </p:txBody>
      </p:sp>
      <p:sp>
        <p:nvSpPr>
          <p:cNvPr id="657" name="Google Shape;657;p17"/>
          <p:cNvSpPr txBox="1"/>
          <p:nvPr/>
        </p:nvSpPr>
        <p:spPr>
          <a:xfrm>
            <a:off x="3658038" y="3697034"/>
            <a:ext cx="4535566" cy="384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2099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E50119"/>
                </a:solidFill>
                <a:latin typeface="Poppins"/>
                <a:ea typeface="Poppins"/>
                <a:cs typeface="Poppins"/>
                <a:sym typeface="Poppins"/>
              </a:rPr>
              <a:t>PCA</a:t>
            </a:r>
            <a:endParaRPr/>
          </a:p>
        </p:txBody>
      </p:sp>
      <p:sp>
        <p:nvSpPr>
          <p:cNvPr id="658" name="Google Shape;658;p17"/>
          <p:cNvSpPr/>
          <p:nvPr/>
        </p:nvSpPr>
        <p:spPr>
          <a:xfrm>
            <a:off x="5339348" y="2968061"/>
            <a:ext cx="1172947" cy="586474"/>
          </a:xfrm>
          <a:custGeom>
            <a:avLst/>
            <a:gdLst/>
            <a:ahLst/>
            <a:cxnLst/>
            <a:rect l="l" t="t" r="r" b="b"/>
            <a:pathLst>
              <a:path w="1172947" h="586474" extrusionOk="0">
                <a:moveTo>
                  <a:pt x="0" y="0"/>
                </a:moveTo>
                <a:lnTo>
                  <a:pt x="1172947" y="0"/>
                </a:lnTo>
                <a:lnTo>
                  <a:pt x="1172947" y="586473"/>
                </a:lnTo>
                <a:lnTo>
                  <a:pt x="0" y="5864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59" name="Google Shape;659;p17"/>
          <p:cNvSpPr txBox="1"/>
          <p:nvPr/>
        </p:nvSpPr>
        <p:spPr>
          <a:xfrm>
            <a:off x="8693864" y="4260484"/>
            <a:ext cx="2999208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rgbClr val="000000"/>
                </a:solidFill>
                <a:latin typeface="+mn-lt"/>
                <a:ea typeface="Poppins"/>
                <a:cs typeface="Poppins"/>
                <a:sym typeface="Poppins"/>
              </a:rPr>
              <a:t>Uses a neural network to predict the true positions, without the random noise</a:t>
            </a:r>
            <a:endParaRPr>
              <a:latin typeface="+mn-lt"/>
            </a:endParaRPr>
          </a:p>
        </p:txBody>
      </p:sp>
      <p:sp>
        <p:nvSpPr>
          <p:cNvPr id="660" name="Google Shape;660;p17"/>
          <p:cNvSpPr txBox="1"/>
          <p:nvPr/>
        </p:nvSpPr>
        <p:spPr>
          <a:xfrm>
            <a:off x="8020280" y="3697034"/>
            <a:ext cx="4284014" cy="384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2099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E50119"/>
                </a:solidFill>
                <a:latin typeface="Poppins"/>
                <a:ea typeface="Poppins"/>
                <a:cs typeface="Poppins"/>
                <a:sym typeface="Poppins"/>
              </a:rPr>
              <a:t>LSTM</a:t>
            </a:r>
            <a:endParaRPr/>
          </a:p>
        </p:txBody>
      </p:sp>
      <p:sp>
        <p:nvSpPr>
          <p:cNvPr id="661" name="Google Shape;661;p17"/>
          <p:cNvSpPr/>
          <p:nvPr/>
        </p:nvSpPr>
        <p:spPr>
          <a:xfrm>
            <a:off x="9575814" y="2968061"/>
            <a:ext cx="1172947" cy="586474"/>
          </a:xfrm>
          <a:custGeom>
            <a:avLst/>
            <a:gdLst/>
            <a:ahLst/>
            <a:cxnLst/>
            <a:rect l="l" t="t" r="r" b="b"/>
            <a:pathLst>
              <a:path w="1172947" h="586474" extrusionOk="0">
                <a:moveTo>
                  <a:pt x="0" y="0"/>
                </a:moveTo>
                <a:lnTo>
                  <a:pt x="1172947" y="0"/>
                </a:lnTo>
                <a:lnTo>
                  <a:pt x="1172947" y="586473"/>
                </a:lnTo>
                <a:lnTo>
                  <a:pt x="0" y="5864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cxnSp>
        <p:nvCxnSpPr>
          <p:cNvPr id="662" name="Google Shape;662;p17"/>
          <p:cNvCxnSpPr/>
          <p:nvPr/>
        </p:nvCxnSpPr>
        <p:spPr>
          <a:xfrm>
            <a:off x="0" y="2956418"/>
            <a:ext cx="12192000" cy="6029"/>
          </a:xfrm>
          <a:prstGeom prst="straightConnector1">
            <a:avLst/>
          </a:prstGeom>
          <a:noFill/>
          <a:ln w="19050" cap="rnd" cmpd="sng">
            <a:solidFill>
              <a:srgbClr val="E50119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18"/>
          <p:cNvSpPr/>
          <p:nvPr/>
        </p:nvSpPr>
        <p:spPr>
          <a:xfrm>
            <a:off x="6803659" y="3591216"/>
            <a:ext cx="4195675" cy="2947461"/>
          </a:xfrm>
          <a:custGeom>
            <a:avLst/>
            <a:gdLst/>
            <a:ahLst/>
            <a:cxnLst/>
            <a:rect l="l" t="t" r="r" b="b"/>
            <a:pathLst>
              <a:path w="5993821" h="4210660" extrusionOk="0">
                <a:moveTo>
                  <a:pt x="0" y="0"/>
                </a:moveTo>
                <a:lnTo>
                  <a:pt x="5993821" y="0"/>
                </a:lnTo>
                <a:lnTo>
                  <a:pt x="5993821" y="4210659"/>
                </a:lnTo>
                <a:lnTo>
                  <a:pt x="0" y="421065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68" name="Google Shape;668;p18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17</a:t>
            </a:fld>
            <a:endParaRPr/>
          </a:p>
        </p:txBody>
      </p:sp>
      <p:sp>
        <p:nvSpPr>
          <p:cNvPr id="669" name="Google Shape;669;p18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"/>
              <a:buNone/>
            </a:pPr>
            <a:r>
              <a:rPr lang="fr-FR" b="1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What is an LSTM</a:t>
            </a:r>
            <a:endParaRPr/>
          </a:p>
        </p:txBody>
      </p:sp>
      <p:sp>
        <p:nvSpPr>
          <p:cNvPr id="670" name="Google Shape;670;p18"/>
          <p:cNvSpPr/>
          <p:nvPr/>
        </p:nvSpPr>
        <p:spPr>
          <a:xfrm rot="5400000">
            <a:off x="-159597" y="2222164"/>
            <a:ext cx="2225911" cy="1015077"/>
          </a:xfrm>
          <a:custGeom>
            <a:avLst/>
            <a:gdLst/>
            <a:ahLst/>
            <a:cxnLst/>
            <a:rect l="l" t="t" r="r" b="b"/>
            <a:pathLst>
              <a:path w="4694235" h="2347118" extrusionOk="0">
                <a:moveTo>
                  <a:pt x="0" y="0"/>
                </a:moveTo>
                <a:lnTo>
                  <a:pt x="4694235" y="0"/>
                </a:lnTo>
                <a:lnTo>
                  <a:pt x="4694235" y="2347118"/>
                </a:lnTo>
                <a:lnTo>
                  <a:pt x="0" y="234711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71" name="Google Shape;671;p18"/>
          <p:cNvSpPr txBox="1"/>
          <p:nvPr/>
        </p:nvSpPr>
        <p:spPr>
          <a:xfrm>
            <a:off x="1647097" y="1818423"/>
            <a:ext cx="9352237" cy="17727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626109" marR="0" lvl="1" indent="-313054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oppins"/>
              <a:buAutoNum type="arabicPeriod"/>
            </a:pP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LSTMs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work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in the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same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way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as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RNNs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, but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each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cell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is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more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complex</a:t>
            </a:r>
            <a:endParaRPr dirty="0"/>
          </a:p>
          <a:p>
            <a:pPr marL="1252218" marR="0" lvl="2" indent="-417406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oppins"/>
              <a:buAutoNum type="alphaLcPeriod"/>
            </a:pP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The key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difference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is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that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LSTMs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maintain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 “</a:t>
            </a:r>
            <a:r>
              <a:rPr lang="fr-FR" sz="1600" b="1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cell</a:t>
            </a:r>
            <a:r>
              <a:rPr lang="fr-FR" sz="1600" b="1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state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” in addition to the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hidden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state,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which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allows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it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to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keep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longer-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term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information</a:t>
            </a:r>
            <a:endParaRPr dirty="0"/>
          </a:p>
          <a:p>
            <a:pPr marL="1252218" marR="0" lvl="2" indent="-417406" algn="l" rtl="0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oppins"/>
              <a:buAutoNum type="alphaLcPeriod"/>
            </a:pP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This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allows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it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to </a:t>
            </a:r>
            <a:r>
              <a:rPr lang="fr-FR" sz="1600" b="1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avoid</a:t>
            </a:r>
            <a:r>
              <a:rPr lang="fr-FR" sz="1600" b="1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the </a:t>
            </a:r>
            <a:r>
              <a:rPr lang="fr-FR" sz="1600" b="1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vanishing</a:t>
            </a:r>
            <a:r>
              <a:rPr lang="fr-FR" sz="1600" b="1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gradient </a:t>
            </a:r>
            <a:r>
              <a:rPr lang="fr-FR" sz="1600" b="1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problem</a:t>
            </a: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19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18</a:t>
            </a:fld>
            <a:endParaRPr/>
          </a:p>
        </p:txBody>
      </p:sp>
      <p:sp>
        <p:nvSpPr>
          <p:cNvPr id="677" name="Google Shape;677;p19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How denoising work</a:t>
            </a:r>
            <a:endParaRPr/>
          </a:p>
        </p:txBody>
      </p:sp>
      <p:sp>
        <p:nvSpPr>
          <p:cNvPr id="678" name="Google Shape;678;p19"/>
          <p:cNvSpPr/>
          <p:nvPr/>
        </p:nvSpPr>
        <p:spPr>
          <a:xfrm rot="-5400000">
            <a:off x="781596" y="1884191"/>
            <a:ext cx="886522" cy="443261"/>
          </a:xfrm>
          <a:custGeom>
            <a:avLst/>
            <a:gdLst/>
            <a:ahLst/>
            <a:cxnLst/>
            <a:rect l="l" t="t" r="r" b="b"/>
            <a:pathLst>
              <a:path w="886522" h="443261" extrusionOk="0">
                <a:moveTo>
                  <a:pt x="0" y="0"/>
                </a:moveTo>
                <a:lnTo>
                  <a:pt x="886522" y="0"/>
                </a:lnTo>
                <a:lnTo>
                  <a:pt x="886522" y="443261"/>
                </a:lnTo>
                <a:lnTo>
                  <a:pt x="0" y="4432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79" name="Google Shape;679;p19"/>
          <p:cNvSpPr txBox="1"/>
          <p:nvPr/>
        </p:nvSpPr>
        <p:spPr>
          <a:xfrm>
            <a:off x="1955570" y="1765144"/>
            <a:ext cx="9233205" cy="119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539748" marR="0" lvl="1" indent="-269874" algn="l" rtl="0">
              <a:lnSpc>
                <a:spcPct val="2421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oppins"/>
              <a:buAutoNum type="arabicPeriod"/>
            </a:pP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Having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relatively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deep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model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allows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it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to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learn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complex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relationships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in the data</a:t>
            </a:r>
            <a:endParaRPr dirty="0"/>
          </a:p>
          <a:p>
            <a:pPr marL="539748" marR="0" lvl="1" indent="-269874" algn="l" rtl="0">
              <a:lnSpc>
                <a:spcPct val="2421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oppins"/>
              <a:buAutoNum type="arabicPeriod"/>
            </a:pP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add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BatchNorm</a:t>
            </a:r>
            <a:r>
              <a:rPr lang="fr-FR" sz="1600" b="0" i="0" u="none" strike="noStrike" cap="none" dirty="0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 and Dropout for </a:t>
            </a:r>
            <a:r>
              <a:rPr lang="fr-FR" sz="1600" b="0" i="0" u="none" strike="noStrike" cap="none" dirty="0" err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normalization</a:t>
            </a:r>
            <a:endParaRPr dirty="0"/>
          </a:p>
        </p:txBody>
      </p:sp>
      <p:sp>
        <p:nvSpPr>
          <p:cNvPr id="680" name="Google Shape;680;p19"/>
          <p:cNvSpPr txBox="1"/>
          <p:nvPr/>
        </p:nvSpPr>
        <p:spPr>
          <a:xfrm>
            <a:off x="1955571" y="1224749"/>
            <a:ext cx="9533806" cy="384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2099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 combine these cells into 3 layers of 50 LSTM cells</a:t>
            </a:r>
            <a:endParaRPr/>
          </a:p>
        </p:txBody>
      </p:sp>
      <p:sp>
        <p:nvSpPr>
          <p:cNvPr id="681" name="Google Shape;681;p19"/>
          <p:cNvSpPr txBox="1"/>
          <p:nvPr/>
        </p:nvSpPr>
        <p:spPr>
          <a:xfrm>
            <a:off x="1882249" y="4470203"/>
            <a:ext cx="8425659" cy="12917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539748" marR="0" lvl="1" indent="-269874" algn="l" rtl="0">
              <a:lnSpc>
                <a:spcPct val="21868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oppins"/>
              <a:buAutoNum type="arabicPeriod"/>
            </a:pPr>
            <a:r>
              <a:rPr lang="fr-FR" sz="16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The model will learn the underlying patterns in the data</a:t>
            </a:r>
            <a:endParaRPr/>
          </a:p>
          <a:p>
            <a:pPr marL="539748" marR="0" lvl="1" indent="-269874" algn="l" rtl="0">
              <a:lnSpc>
                <a:spcPct val="21868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oppins"/>
              <a:buAutoNum type="arabicPeriod"/>
            </a:pPr>
            <a:r>
              <a:rPr lang="fr-FR" sz="1600" b="0" i="0" u="none" strike="noStrike" cap="none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 then use the model’s predictions as our estimate of the denoised signal</a:t>
            </a:r>
            <a:endParaRPr/>
          </a:p>
          <a:p>
            <a:pPr marL="0" marR="0" lvl="0" indent="0" algn="l" rtl="0">
              <a:lnSpc>
                <a:spcPct val="218687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000000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82" name="Google Shape;682;p19"/>
          <p:cNvSpPr txBox="1"/>
          <p:nvPr/>
        </p:nvSpPr>
        <p:spPr>
          <a:xfrm>
            <a:off x="1882249" y="3891708"/>
            <a:ext cx="8708810" cy="384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20993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We train the model on a series of noisy positions</a:t>
            </a:r>
            <a:endParaRPr/>
          </a:p>
        </p:txBody>
      </p:sp>
      <p:sp>
        <p:nvSpPr>
          <p:cNvPr id="683" name="Google Shape;683;p19"/>
          <p:cNvSpPr/>
          <p:nvPr/>
        </p:nvSpPr>
        <p:spPr>
          <a:xfrm rot="-5400000">
            <a:off x="708274" y="4547975"/>
            <a:ext cx="886522" cy="443261"/>
          </a:xfrm>
          <a:custGeom>
            <a:avLst/>
            <a:gdLst/>
            <a:ahLst/>
            <a:cxnLst/>
            <a:rect l="l" t="t" r="r" b="b"/>
            <a:pathLst>
              <a:path w="886522" h="443261" extrusionOk="0">
                <a:moveTo>
                  <a:pt x="0" y="0"/>
                </a:moveTo>
                <a:lnTo>
                  <a:pt x="886522" y="0"/>
                </a:lnTo>
                <a:lnTo>
                  <a:pt x="886522" y="443261"/>
                </a:lnTo>
                <a:lnTo>
                  <a:pt x="0" y="4432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20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19</a:t>
            </a:fld>
            <a:endParaRPr/>
          </a:p>
        </p:txBody>
      </p:sp>
      <p:sp>
        <p:nvSpPr>
          <p:cNvPr id="689" name="Google Shape;689;p20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Example BPM positions</a:t>
            </a:r>
            <a:endParaRPr/>
          </a:p>
        </p:txBody>
      </p:sp>
      <p:sp>
        <p:nvSpPr>
          <p:cNvPr id="690" name="Google Shape;690;p20"/>
          <p:cNvSpPr/>
          <p:nvPr/>
        </p:nvSpPr>
        <p:spPr>
          <a:xfrm>
            <a:off x="177808" y="2459451"/>
            <a:ext cx="5702660" cy="3414466"/>
          </a:xfrm>
          <a:custGeom>
            <a:avLst/>
            <a:gdLst/>
            <a:ahLst/>
            <a:cxnLst/>
            <a:rect l="l" t="t" r="r" b="b"/>
            <a:pathLst>
              <a:path w="8165321" h="4888986" extrusionOk="0">
                <a:moveTo>
                  <a:pt x="0" y="0"/>
                </a:moveTo>
                <a:lnTo>
                  <a:pt x="8165321" y="0"/>
                </a:lnTo>
                <a:lnTo>
                  <a:pt x="8165321" y="4888986"/>
                </a:lnTo>
                <a:lnTo>
                  <a:pt x="0" y="48889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91" name="Google Shape;691;p20"/>
          <p:cNvSpPr/>
          <p:nvPr/>
        </p:nvSpPr>
        <p:spPr>
          <a:xfrm>
            <a:off x="6101939" y="2436701"/>
            <a:ext cx="5796489" cy="3463401"/>
          </a:xfrm>
          <a:custGeom>
            <a:avLst/>
            <a:gdLst/>
            <a:ahLst/>
            <a:cxnLst/>
            <a:rect l="l" t="t" r="r" b="b"/>
            <a:pathLst>
              <a:path w="8299669" h="4959052" extrusionOk="0">
                <a:moveTo>
                  <a:pt x="0" y="0"/>
                </a:moveTo>
                <a:lnTo>
                  <a:pt x="8299670" y="0"/>
                </a:lnTo>
                <a:lnTo>
                  <a:pt x="8299670" y="4959052"/>
                </a:lnTo>
                <a:lnTo>
                  <a:pt x="0" y="495905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92" name="Google Shape;692;p20"/>
          <p:cNvSpPr txBox="1"/>
          <p:nvPr/>
        </p:nvSpPr>
        <p:spPr>
          <a:xfrm>
            <a:off x="731838" y="1214009"/>
            <a:ext cx="10386586" cy="405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File used: HER_2024_06_25_23_52_21.data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"/>
          <p:cNvSpPr txBox="1">
            <a:spLocks noGrp="1"/>
          </p:cNvSpPr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4400"/>
              <a:buFont typeface="Poppins Black"/>
              <a:buNone/>
            </a:pPr>
            <a:r>
              <a:rPr lang="fr-FR" sz="4400">
                <a:solidFill>
                  <a:srgbClr val="0000FF"/>
                </a:solidFill>
              </a:rPr>
              <a:t>Motivation and Context</a:t>
            </a:r>
            <a:r>
              <a:rPr lang="fr-FR" sz="4400" b="1">
                <a:solidFill>
                  <a:srgbClr val="0000FF"/>
                </a:solidFill>
              </a:rPr>
              <a:t> </a:t>
            </a:r>
            <a:endParaRPr sz="4400"/>
          </a:p>
        </p:txBody>
      </p:sp>
      <p:sp>
        <p:nvSpPr>
          <p:cNvPr id="445" name="Google Shape;445;p2"/>
          <p:cNvSpPr txBox="1">
            <a:spLocks noGrp="1"/>
          </p:cNvSpPr>
          <p:nvPr>
            <p:ph type="body" idx="2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150"/>
              <a:buNone/>
            </a:pPr>
            <a:r>
              <a:rPr lang="fr-FR"/>
              <a:t>1</a:t>
            </a:r>
            <a:endParaRPr/>
          </a:p>
        </p:txBody>
      </p:sp>
      <p:sp>
        <p:nvSpPr>
          <p:cNvPr id="446" name="Google Shape;446;p2"/>
          <p:cNvSpPr txBox="1">
            <a:spLocks noGrp="1"/>
          </p:cNvSpPr>
          <p:nvPr>
            <p:ph type="sldNum" idx="4294967295"/>
          </p:nvPr>
        </p:nvSpPr>
        <p:spPr>
          <a:xfrm>
            <a:off x="11498263" y="6343650"/>
            <a:ext cx="69373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Google Shape;697;p21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20</a:t>
            </a:fld>
            <a:endParaRPr/>
          </a:p>
        </p:txBody>
      </p:sp>
      <p:sp>
        <p:nvSpPr>
          <p:cNvPr id="698" name="Google Shape;698;p21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Examples Frequences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699" name="Google Shape;699;p21"/>
          <p:cNvSpPr/>
          <p:nvPr/>
        </p:nvSpPr>
        <p:spPr>
          <a:xfrm>
            <a:off x="5880452" y="2302555"/>
            <a:ext cx="6106865" cy="3641218"/>
          </a:xfrm>
          <a:custGeom>
            <a:avLst/>
            <a:gdLst/>
            <a:ahLst/>
            <a:cxnLst/>
            <a:rect l="l" t="t" r="r" b="b"/>
            <a:pathLst>
              <a:path w="8571038" h="5110481" extrusionOk="0">
                <a:moveTo>
                  <a:pt x="0" y="0"/>
                </a:moveTo>
                <a:lnTo>
                  <a:pt x="8571038" y="0"/>
                </a:lnTo>
                <a:lnTo>
                  <a:pt x="8571038" y="5110482"/>
                </a:lnTo>
                <a:lnTo>
                  <a:pt x="0" y="51104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00" name="Google Shape;700;p21"/>
          <p:cNvSpPr/>
          <p:nvPr/>
        </p:nvSpPr>
        <p:spPr>
          <a:xfrm>
            <a:off x="32085" y="2302556"/>
            <a:ext cx="6158508" cy="3641215"/>
          </a:xfrm>
          <a:custGeom>
            <a:avLst/>
            <a:gdLst/>
            <a:ahLst/>
            <a:cxnLst/>
            <a:rect l="l" t="t" r="r" b="b"/>
            <a:pathLst>
              <a:path w="8643520" h="5110481" extrusionOk="0">
                <a:moveTo>
                  <a:pt x="0" y="0"/>
                </a:moveTo>
                <a:lnTo>
                  <a:pt x="8643520" y="0"/>
                </a:lnTo>
                <a:lnTo>
                  <a:pt x="8643520" y="5110482"/>
                </a:lnTo>
                <a:lnTo>
                  <a:pt x="0" y="511048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701" name="Google Shape;701;p21"/>
          <p:cNvSpPr txBox="1"/>
          <p:nvPr/>
        </p:nvSpPr>
        <p:spPr>
          <a:xfrm>
            <a:off x="902707" y="1182919"/>
            <a:ext cx="10386586" cy="405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File used: HER_2024_06_25_23_52_21.data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22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21</a:t>
            </a:fld>
            <a:endParaRPr/>
          </a:p>
        </p:txBody>
      </p:sp>
      <p:sp>
        <p:nvSpPr>
          <p:cNvPr id="707" name="Google Shape;707;p22"/>
          <p:cNvSpPr txBox="1">
            <a:spLocks noGrp="1"/>
          </p:cNvSpPr>
          <p:nvPr>
            <p:ph type="title"/>
          </p:nvPr>
        </p:nvSpPr>
        <p:spPr>
          <a:xfrm>
            <a:off x="731838" y="294192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 sz="3200" b="1">
                <a:solidFill>
                  <a:srgbClr val="0000FF"/>
                </a:solidFill>
              </a:rPr>
              <a:t>Models Comparison</a:t>
            </a:r>
            <a:endParaRPr b="1">
              <a:solidFill>
                <a:srgbClr val="0000FF"/>
              </a:solidFill>
            </a:endParaRPr>
          </a:p>
        </p:txBody>
      </p:sp>
      <p:graphicFrame>
        <p:nvGraphicFramePr>
          <p:cNvPr id="708" name="Google Shape;708;p22"/>
          <p:cNvGraphicFramePr/>
          <p:nvPr/>
        </p:nvGraphicFramePr>
        <p:xfrm>
          <a:off x="547054" y="1101851"/>
          <a:ext cx="10345525" cy="5200555"/>
        </p:xfrm>
        <a:graphic>
          <a:graphicData uri="http://schemas.openxmlformats.org/drawingml/2006/table">
            <a:tbl>
              <a:tblPr>
                <a:noFill/>
                <a:tableStyleId>{521B5690-83A8-4F72-BC73-BDA011B1D65C}</a:tableStyleId>
              </a:tblPr>
              <a:tblGrid>
                <a:gridCol w="3956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1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8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9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9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Metrics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SVD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PCA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LSTM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07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Peak Retention Ratio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E50119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0.99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0.99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0,95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7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Noise Reduction Ratio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0.45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0.4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E50119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0.57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8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SNR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2.99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2.58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E50119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8,4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75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Frequency Shift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0.0035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0.0035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E50119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0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8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Time to denoise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b="1" u="none" strike="noStrike" cap="none">
                          <a:solidFill>
                            <a:srgbClr val="E50119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&lt; 1 min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1 min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2166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strike="noStrike" cap="none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~ 1h</a:t>
                      </a:r>
                      <a:endParaRPr sz="1800" u="none" strike="noStrike" cap="none">
                        <a:latin typeface="Poppins"/>
                        <a:ea typeface="Poppins"/>
                        <a:cs typeface="Poppins"/>
                        <a:sym typeface="Poppins"/>
                      </a:endParaRPr>
                    </a:p>
                  </a:txBody>
                  <a:tcPr marL="190500" marR="190500" marT="190500" marB="190500" anchor="ctr">
                    <a:lnL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23"/>
          <p:cNvSpPr txBox="1">
            <a:spLocks noGrp="1"/>
          </p:cNvSpPr>
          <p:nvPr>
            <p:ph type="body" idx="1"/>
          </p:nvPr>
        </p:nvSpPr>
        <p:spPr>
          <a:xfrm>
            <a:off x="731838" y="1381125"/>
            <a:ext cx="10728325" cy="3240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 fontScale="70000" lnSpcReduction="20000"/>
          </a:bodyPr>
          <a:lstStyle/>
          <a:p>
            <a:pPr marL="285750" lvl="0" indent="-28575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20"/>
              <a:buFont typeface="Arial"/>
              <a:buChar char="•"/>
            </a:pPr>
            <a:r>
              <a:rPr lang="fr-FR" sz="2400"/>
              <a:t>Further understanding and improvements of the algorithms </a:t>
            </a:r>
            <a:endParaRPr sz="2400"/>
          </a:p>
          <a:p>
            <a:pPr marL="285750" lvl="0" indent="-28575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1620"/>
              <a:buFont typeface="Arial"/>
              <a:buChar char="•"/>
            </a:pPr>
            <a:r>
              <a:rPr lang="fr-FR" sz="2400"/>
              <a:t>Comparison with OMC FFT spectrum </a:t>
            </a:r>
            <a:endParaRPr sz="2400"/>
          </a:p>
          <a:p>
            <a:pPr marL="285750" lvl="0" indent="-28575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1620"/>
              <a:buFont typeface="Arial"/>
              <a:buChar char="•"/>
            </a:pPr>
            <a:r>
              <a:rPr lang="fr-FR" sz="2400"/>
              <a:t>Reconstruct the Optics functions with SOMA on denoised data</a:t>
            </a:r>
            <a:endParaRPr sz="2400"/>
          </a:p>
          <a:p>
            <a:pPr marL="285750" lvl="0" indent="-28575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1620"/>
              <a:buFont typeface="Arial"/>
              <a:buChar char="•"/>
            </a:pPr>
            <a:r>
              <a:rPr lang="fr-FR" sz="2400"/>
              <a:t>Characterize the algorithms on simulated BPMs signals </a:t>
            </a:r>
            <a:endParaRPr sz="2400"/>
          </a:p>
          <a:p>
            <a:pPr marL="285750" lvl="0" indent="-28575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1620"/>
              <a:buFont typeface="Arial"/>
              <a:buChar char="•"/>
            </a:pPr>
            <a:r>
              <a:rPr lang="fr-FR" sz="2400"/>
              <a:t>Look at other AI techniques</a:t>
            </a:r>
            <a:endParaRPr sz="2400"/>
          </a:p>
          <a:p>
            <a:pPr marL="285750" lvl="0" indent="-18288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1620"/>
              <a:buFont typeface="Arial"/>
              <a:buNone/>
            </a:pPr>
            <a:endParaRPr/>
          </a:p>
          <a:p>
            <a:pPr marL="285750" lvl="0" indent="-18288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1620"/>
              <a:buFont typeface="Arial"/>
              <a:buNone/>
            </a:pPr>
            <a:endParaRPr/>
          </a:p>
        </p:txBody>
      </p:sp>
      <p:sp>
        <p:nvSpPr>
          <p:cNvPr id="714" name="Google Shape;714;p23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22</a:t>
            </a:fld>
            <a:endParaRPr/>
          </a:p>
        </p:txBody>
      </p:sp>
      <p:sp>
        <p:nvSpPr>
          <p:cNvPr id="715" name="Google Shape;715;p23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Perspectives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24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TbT BPM data</a:t>
            </a:r>
            <a:endParaRPr/>
          </a:p>
        </p:txBody>
      </p:sp>
      <p:sp>
        <p:nvSpPr>
          <p:cNvPr id="721" name="Google Shape;721;p24"/>
          <p:cNvSpPr txBox="1">
            <a:spLocks noGrp="1"/>
          </p:cNvSpPr>
          <p:nvPr>
            <p:ph type="sldNum" idx="4294967295"/>
          </p:nvPr>
        </p:nvSpPr>
        <p:spPr>
          <a:xfrm>
            <a:off x="11498263" y="6343650"/>
            <a:ext cx="69373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23</a:t>
            </a:fld>
            <a:endParaRPr/>
          </a:p>
        </p:txBody>
      </p:sp>
      <p:grpSp>
        <p:nvGrpSpPr>
          <p:cNvPr id="722" name="Google Shape;722;p24"/>
          <p:cNvGrpSpPr/>
          <p:nvPr/>
        </p:nvGrpSpPr>
        <p:grpSpPr>
          <a:xfrm>
            <a:off x="466680" y="956017"/>
            <a:ext cx="6588000" cy="2966184"/>
            <a:chOff x="360000" y="1201080"/>
            <a:chExt cx="10980000" cy="4943640"/>
          </a:xfrm>
        </p:grpSpPr>
        <p:sp>
          <p:nvSpPr>
            <p:cNvPr id="723" name="Google Shape;723;p24"/>
            <p:cNvSpPr/>
            <p:nvPr/>
          </p:nvSpPr>
          <p:spPr>
            <a:xfrm>
              <a:off x="360000" y="1201080"/>
              <a:ext cx="2346400" cy="803638"/>
            </a:xfrm>
            <a:prstGeom prst="rect">
              <a:avLst/>
            </a:prstGeom>
            <a:solidFill>
              <a:srgbClr val="FF8000"/>
            </a:solidFill>
            <a:ln>
              <a:noFill/>
            </a:ln>
          </p:spPr>
          <p:txBody>
            <a:bodyPr spcFirstLastPara="1" wrap="square" lIns="90000" tIns="45000" rIns="90000" bIns="45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fr-FR" sz="1200" b="0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BPM data (gen. sdds format)</a:t>
              </a:r>
              <a:endParaRPr/>
            </a:p>
          </p:txBody>
        </p:sp>
        <p:sp>
          <p:nvSpPr>
            <p:cNvPr id="724" name="Google Shape;724;p24"/>
            <p:cNvSpPr/>
            <p:nvPr/>
          </p:nvSpPr>
          <p:spPr>
            <a:xfrm>
              <a:off x="2340000" y="1644720"/>
              <a:ext cx="1800000" cy="18000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5400"/>
                  </a:moveTo>
                  <a:lnTo>
                    <a:pt x="16200" y="540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16200" y="16200"/>
                  </a:lnTo>
                  <a:lnTo>
                    <a:pt x="0" y="16200"/>
                  </a:lnTo>
                  <a:close/>
                </a:path>
              </a:pathLst>
            </a:custGeom>
            <a:gradFill>
              <a:gsLst>
                <a:gs pos="0">
                  <a:srgbClr val="FF8000"/>
                </a:gs>
                <a:gs pos="100000">
                  <a:srgbClr val="FFFF00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5" name="Google Shape;725;p24"/>
            <p:cNvSpPr/>
            <p:nvPr/>
          </p:nvSpPr>
          <p:spPr>
            <a:xfrm>
              <a:off x="4063800" y="1517718"/>
              <a:ext cx="2416200" cy="54000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spcFirstLastPara="1" wrap="square" lIns="90000" tIns="45000" rIns="90000" bIns="45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fr-FR" sz="1200" b="0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Synchronization</a:t>
              </a:r>
              <a:endParaRPr sz="12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6" name="Google Shape;726;p24"/>
            <p:cNvSpPr/>
            <p:nvPr/>
          </p:nvSpPr>
          <p:spPr>
            <a:xfrm>
              <a:off x="6120000" y="1644720"/>
              <a:ext cx="1800000" cy="18000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5400"/>
                  </a:moveTo>
                  <a:lnTo>
                    <a:pt x="16200" y="5400"/>
                  </a:lnTo>
                  <a:lnTo>
                    <a:pt x="16200" y="0"/>
                  </a:lnTo>
                  <a:lnTo>
                    <a:pt x="21600" y="10800"/>
                  </a:lnTo>
                  <a:lnTo>
                    <a:pt x="16200" y="21600"/>
                  </a:lnTo>
                  <a:lnTo>
                    <a:pt x="16200" y="16200"/>
                  </a:lnTo>
                  <a:lnTo>
                    <a:pt x="0" y="16200"/>
                  </a:lnTo>
                  <a:close/>
                </a:path>
              </a:pathLst>
            </a:custGeom>
            <a:gradFill>
              <a:gsLst>
                <a:gs pos="0">
                  <a:srgbClr val="FFFF00"/>
                </a:gs>
                <a:gs pos="100000">
                  <a:srgbClr val="81D41A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7" name="Google Shape;727;p24"/>
            <p:cNvSpPr/>
            <p:nvPr/>
          </p:nvSpPr>
          <p:spPr>
            <a:xfrm>
              <a:off x="7920000" y="1464720"/>
              <a:ext cx="1980000" cy="540000"/>
            </a:xfrm>
            <a:prstGeom prst="rect">
              <a:avLst/>
            </a:prstGeom>
            <a:solidFill>
              <a:srgbClr val="81D41A"/>
            </a:solidFill>
            <a:ln>
              <a:noFill/>
            </a:ln>
          </p:spPr>
          <p:txBody>
            <a:bodyPr spcFirstLastPara="1" wrap="square" lIns="90000" tIns="45000" rIns="90000" bIns="45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fr-FR" sz="1200" b="0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SVD cleaning</a:t>
              </a:r>
              <a:endParaRPr sz="12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8" name="Google Shape;728;p24"/>
            <p:cNvSpPr/>
            <p:nvPr/>
          </p:nvSpPr>
          <p:spPr>
            <a:xfrm>
              <a:off x="6660000" y="2904720"/>
              <a:ext cx="180000" cy="72000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5400" y="0"/>
                  </a:moveTo>
                  <a:lnTo>
                    <a:pt x="5400" y="16200"/>
                  </a:lnTo>
                  <a:lnTo>
                    <a:pt x="0" y="16200"/>
                  </a:lnTo>
                  <a:lnTo>
                    <a:pt x="10800" y="21600"/>
                  </a:lnTo>
                  <a:lnTo>
                    <a:pt x="21600" y="16200"/>
                  </a:lnTo>
                  <a:lnTo>
                    <a:pt x="16200" y="16200"/>
                  </a:lnTo>
                  <a:lnTo>
                    <a:pt x="16200" y="0"/>
                  </a:lnTo>
                  <a:close/>
                </a:path>
              </a:pathLst>
            </a:custGeom>
            <a:solidFill>
              <a:srgbClr val="81D41A"/>
            </a:soli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29" name="Google Shape;729;p24"/>
            <p:cNvSpPr/>
            <p:nvPr/>
          </p:nvSpPr>
          <p:spPr>
            <a:xfrm>
              <a:off x="5717520" y="3624720"/>
              <a:ext cx="1980000" cy="540000"/>
            </a:xfrm>
            <a:prstGeom prst="rect">
              <a:avLst/>
            </a:prstGeom>
            <a:solidFill>
              <a:srgbClr val="81D41A"/>
            </a:solidFill>
            <a:ln>
              <a:noFill/>
            </a:ln>
          </p:spPr>
          <p:txBody>
            <a:bodyPr spcFirstLastPara="1" wrap="square" lIns="90000" tIns="45000" rIns="90000" bIns="45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fr-FR" sz="1200" b="0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BPM cuts</a:t>
              </a:r>
              <a:endParaRPr sz="12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0" name="Google Shape;730;p24"/>
            <p:cNvSpPr/>
            <p:nvPr/>
          </p:nvSpPr>
          <p:spPr>
            <a:xfrm>
              <a:off x="5580000" y="2364720"/>
              <a:ext cx="2340000" cy="540000"/>
            </a:xfrm>
            <a:prstGeom prst="rect">
              <a:avLst/>
            </a:prstGeom>
            <a:noFill/>
            <a:ln w="36000" cap="flat" cmpd="sng">
              <a:solidFill>
                <a:srgbClr val="81D41A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108000" tIns="63000" rIns="108000" bIns="63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fr-FR" sz="1200" b="0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If high singular</a:t>
              </a:r>
              <a:endParaRPr sz="12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fr-FR" sz="1200" b="0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intrinsic errors</a:t>
              </a:r>
              <a:endParaRPr sz="12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Google Shape;731;p24"/>
            <p:cNvSpPr/>
            <p:nvPr/>
          </p:nvSpPr>
          <p:spPr>
            <a:xfrm rot="10800000">
              <a:off x="7920000" y="2004720"/>
              <a:ext cx="1440000" cy="900000"/>
            </a:xfrm>
            <a:custGeom>
              <a:avLst/>
              <a:gdLst/>
              <a:ahLst/>
              <a:cxnLst/>
              <a:rect l="l" t="t" r="r" b="b"/>
              <a:pathLst>
                <a:path w="144" h="122" extrusionOk="0">
                  <a:moveTo>
                    <a:pt x="85" y="69"/>
                  </a:moveTo>
                  <a:cubicBezTo>
                    <a:pt x="85" y="55"/>
                    <a:pt x="97" y="44"/>
                    <a:pt x="111" y="44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95" y="17"/>
                    <a:pt x="81" y="24"/>
                    <a:pt x="71" y="35"/>
                  </a:cubicBezTo>
                  <a:cubicBezTo>
                    <a:pt x="62" y="25"/>
                    <a:pt x="48" y="18"/>
                    <a:pt x="32" y="18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46" y="44"/>
                    <a:pt x="58" y="55"/>
                    <a:pt x="58" y="69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85" y="122"/>
                    <a:pt x="85" y="122"/>
                    <a:pt x="85" y="122"/>
                  </a:cubicBezTo>
                  <a:cubicBezTo>
                    <a:pt x="85" y="122"/>
                    <a:pt x="85" y="122"/>
                    <a:pt x="85" y="122"/>
                  </a:cubicBezTo>
                  <a:lnTo>
                    <a:pt x="85" y="69"/>
                  </a:lnTo>
                  <a:close/>
                </a:path>
              </a:pathLst>
            </a:custGeom>
            <a:solidFill>
              <a:srgbClr val="81D41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2" name="Google Shape;732;p24"/>
            <p:cNvSpPr/>
            <p:nvPr/>
          </p:nvSpPr>
          <p:spPr>
            <a:xfrm>
              <a:off x="9360000" y="2364720"/>
              <a:ext cx="1980000" cy="540000"/>
            </a:xfrm>
            <a:prstGeom prst="rect">
              <a:avLst/>
            </a:prstGeom>
            <a:noFill/>
            <a:ln w="36000" cap="flat" cmpd="sng">
              <a:solidFill>
                <a:srgbClr val="81D41A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108000" tIns="63000" rIns="108000" bIns="63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fr-FR" sz="1200" b="0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Else</a:t>
              </a:r>
              <a:endParaRPr sz="12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3" name="Google Shape;733;p24"/>
            <p:cNvSpPr/>
            <p:nvPr/>
          </p:nvSpPr>
          <p:spPr>
            <a:xfrm>
              <a:off x="10260000" y="2904720"/>
              <a:ext cx="180000" cy="234000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5400" y="0"/>
                  </a:moveTo>
                  <a:lnTo>
                    <a:pt x="5400" y="16200"/>
                  </a:lnTo>
                  <a:lnTo>
                    <a:pt x="0" y="16200"/>
                  </a:lnTo>
                  <a:lnTo>
                    <a:pt x="10800" y="21600"/>
                  </a:lnTo>
                  <a:lnTo>
                    <a:pt x="21600" y="16200"/>
                  </a:lnTo>
                  <a:lnTo>
                    <a:pt x="16200" y="16200"/>
                  </a:lnTo>
                  <a:lnTo>
                    <a:pt x="16200" y="0"/>
                  </a:lnTo>
                  <a:close/>
                </a:path>
              </a:pathLst>
            </a:custGeom>
            <a:gradFill>
              <a:gsLst>
                <a:gs pos="0">
                  <a:srgbClr val="81D41A"/>
                </a:gs>
                <a:gs pos="100000">
                  <a:srgbClr val="00A933"/>
                </a:gs>
              </a:gsLst>
              <a:lin ang="5400000" scaled="0"/>
            </a:gra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34" name="Google Shape;734;p24"/>
            <p:cNvSpPr/>
            <p:nvPr/>
          </p:nvSpPr>
          <p:spPr>
            <a:xfrm rot="-2700000">
              <a:off x="8110080" y="3901560"/>
              <a:ext cx="180000" cy="157356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5400" y="0"/>
                  </a:moveTo>
                  <a:lnTo>
                    <a:pt x="5400" y="16200"/>
                  </a:lnTo>
                  <a:lnTo>
                    <a:pt x="0" y="16200"/>
                  </a:lnTo>
                  <a:lnTo>
                    <a:pt x="10800" y="21600"/>
                  </a:lnTo>
                  <a:lnTo>
                    <a:pt x="21600" y="16200"/>
                  </a:lnTo>
                  <a:lnTo>
                    <a:pt x="16200" y="16200"/>
                  </a:lnTo>
                  <a:lnTo>
                    <a:pt x="16200" y="0"/>
                  </a:lnTo>
                  <a:close/>
                </a:path>
              </a:pathLst>
            </a:custGeom>
            <a:gradFill>
              <a:gsLst>
                <a:gs pos="0">
                  <a:srgbClr val="81D41A"/>
                </a:gs>
                <a:gs pos="100000">
                  <a:srgbClr val="00A933"/>
                </a:gs>
              </a:gsLst>
              <a:lin ang="0" scaled="0"/>
            </a:gra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35" name="Google Shape;735;p24"/>
            <p:cNvSpPr/>
            <p:nvPr/>
          </p:nvSpPr>
          <p:spPr>
            <a:xfrm>
              <a:off x="8820000" y="5244718"/>
              <a:ext cx="1980000" cy="679985"/>
            </a:xfrm>
            <a:prstGeom prst="rect">
              <a:avLst/>
            </a:prstGeom>
            <a:solidFill>
              <a:srgbClr val="00A933"/>
            </a:solidFill>
            <a:ln>
              <a:noFill/>
            </a:ln>
          </p:spPr>
          <p:txBody>
            <a:bodyPr spcFirstLastPara="1" wrap="square" lIns="90000" tIns="45000" rIns="90000" bIns="45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Arial"/>
                <a:buNone/>
              </a:pPr>
              <a:r>
                <a:rPr lang="fr-FR" sz="1200" b="0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Harmonic analysis</a:t>
              </a:r>
              <a:endParaRPr sz="1200" b="0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6" name="Google Shape;736;p24"/>
            <p:cNvSpPr/>
            <p:nvPr/>
          </p:nvSpPr>
          <p:spPr>
            <a:xfrm>
              <a:off x="5940000" y="5424720"/>
              <a:ext cx="2880000" cy="18000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5400"/>
                  </a:moveTo>
                  <a:lnTo>
                    <a:pt x="5400" y="5400"/>
                  </a:lnTo>
                  <a:lnTo>
                    <a:pt x="5400" y="0"/>
                  </a:lnTo>
                  <a:lnTo>
                    <a:pt x="0" y="10800"/>
                  </a:lnTo>
                  <a:lnTo>
                    <a:pt x="5400" y="21600"/>
                  </a:lnTo>
                  <a:lnTo>
                    <a:pt x="5400" y="16200"/>
                  </a:lnTo>
                  <a:lnTo>
                    <a:pt x="21600" y="16200"/>
                  </a:lnTo>
                  <a:close/>
                </a:path>
              </a:pathLst>
            </a:custGeom>
            <a:gradFill>
              <a:gsLst>
                <a:gs pos="0">
                  <a:srgbClr val="00A933"/>
                </a:gs>
                <a:gs pos="100000">
                  <a:srgbClr val="005AC8"/>
                </a:gs>
              </a:gsLst>
              <a:lin ang="10800000" scaled="0"/>
            </a:gra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737" name="Google Shape;737;p24"/>
            <p:cNvSpPr/>
            <p:nvPr/>
          </p:nvSpPr>
          <p:spPr>
            <a:xfrm>
              <a:off x="3960000" y="5064720"/>
              <a:ext cx="1980000" cy="1080000"/>
            </a:xfrm>
            <a:prstGeom prst="rect">
              <a:avLst/>
            </a:prstGeom>
            <a:solidFill>
              <a:srgbClr val="005AC8"/>
            </a:solidFill>
            <a:ln>
              <a:noFill/>
            </a:ln>
          </p:spPr>
          <p:txBody>
            <a:bodyPr spcFirstLastPara="1" wrap="square" lIns="90000" tIns="45000" rIns="90000" bIns="45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Optics parameters reconstruction</a:t>
              </a:r>
              <a:endParaRPr/>
            </a:p>
          </p:txBody>
        </p:sp>
        <p:sp>
          <p:nvSpPr>
            <p:cNvPr id="738" name="Google Shape;738;p24"/>
            <p:cNvSpPr/>
            <p:nvPr/>
          </p:nvSpPr>
          <p:spPr>
            <a:xfrm>
              <a:off x="360000" y="3264718"/>
              <a:ext cx="2346400" cy="80364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0000" tIns="45000" rIns="90000" bIns="450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ACCELERATOR</a:t>
              </a:r>
              <a:endParaRPr/>
            </a:p>
          </p:txBody>
        </p:sp>
        <p:sp>
          <p:nvSpPr>
            <p:cNvPr id="739" name="Google Shape;739;p24"/>
            <p:cNvSpPr/>
            <p:nvPr/>
          </p:nvSpPr>
          <p:spPr>
            <a:xfrm rot="10800000">
              <a:off x="1260000" y="2004720"/>
              <a:ext cx="180000" cy="126000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5400" y="0"/>
                  </a:moveTo>
                  <a:lnTo>
                    <a:pt x="5400" y="16200"/>
                  </a:lnTo>
                  <a:lnTo>
                    <a:pt x="0" y="16200"/>
                  </a:lnTo>
                  <a:lnTo>
                    <a:pt x="10800" y="21600"/>
                  </a:lnTo>
                  <a:lnTo>
                    <a:pt x="21600" y="16200"/>
                  </a:lnTo>
                  <a:lnTo>
                    <a:pt x="16200" y="16200"/>
                  </a:lnTo>
                  <a:lnTo>
                    <a:pt x="16200" y="0"/>
                  </a:ln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rgbClr val="FF8000"/>
                </a:gs>
              </a:gsLst>
              <a:lin ang="16200000" scaled="0"/>
            </a:gradFill>
            <a:ln>
              <a:noFill/>
            </a:ln>
          </p:spPr>
          <p:txBody>
            <a:bodyPr/>
            <a:lstStyle/>
            <a:p>
              <a:endParaRPr lang="fr-FR"/>
            </a:p>
          </p:txBody>
        </p:sp>
      </p:grpSp>
      <p:pic>
        <p:nvPicPr>
          <p:cNvPr id="740" name="Google Shape;740;p24" descr="Une image contenant texte, diagramme, ligne, Parallèle&#10;&#10;Description générée automatiquement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65460" y="4065843"/>
            <a:ext cx="5436119" cy="2235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41" name="Google Shape;74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12896" y="999336"/>
            <a:ext cx="3611887" cy="2697486"/>
          </a:xfrm>
          <a:prstGeom prst="rect">
            <a:avLst/>
          </a:prstGeom>
          <a:noFill/>
          <a:ln>
            <a:noFill/>
          </a:ln>
        </p:spPr>
      </p:pic>
      <p:sp>
        <p:nvSpPr>
          <p:cNvPr id="742" name="Google Shape;742;p24"/>
          <p:cNvSpPr txBox="1"/>
          <p:nvPr/>
        </p:nvSpPr>
        <p:spPr>
          <a:xfrm rot="-5400000">
            <a:off x="7024419" y="2040867"/>
            <a:ext cx="960123" cy="21544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Position [mm]</a:t>
            </a:r>
            <a:endParaRPr/>
          </a:p>
        </p:txBody>
      </p:sp>
      <p:sp>
        <p:nvSpPr>
          <p:cNvPr id="743" name="Google Shape;743;p24"/>
          <p:cNvSpPr txBox="1"/>
          <p:nvPr/>
        </p:nvSpPr>
        <p:spPr>
          <a:xfrm>
            <a:off x="8905128" y="3576630"/>
            <a:ext cx="846707" cy="21544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Turn number</a:t>
            </a:r>
            <a:endParaRPr/>
          </a:p>
        </p:txBody>
      </p:sp>
      <p:pic>
        <p:nvPicPr>
          <p:cNvPr id="744" name="Google Shape;744;p24"/>
          <p:cNvPicPr preferRelativeResize="0"/>
          <p:nvPr/>
        </p:nvPicPr>
        <p:blipFill rotWithShape="1">
          <a:blip r:embed="rId5">
            <a:alphaModFix/>
          </a:blip>
          <a:srcRect t="11575" r="5874"/>
          <a:stretch/>
        </p:blipFill>
        <p:spPr>
          <a:xfrm>
            <a:off x="7566179" y="3848431"/>
            <a:ext cx="3580432" cy="252267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45" name="Google Shape;745;p24"/>
          <p:cNvCxnSpPr>
            <a:stCxn id="735" idx="2"/>
          </p:cNvCxnSpPr>
          <p:nvPr/>
        </p:nvCxnSpPr>
        <p:spPr>
          <a:xfrm>
            <a:off x="6136680" y="3790191"/>
            <a:ext cx="1260000" cy="398700"/>
          </a:xfrm>
          <a:prstGeom prst="straightConnector1">
            <a:avLst/>
          </a:prstGeom>
          <a:noFill/>
          <a:ln w="19050" cap="flat" cmpd="sng">
            <a:solidFill>
              <a:srgbClr val="009900"/>
            </a:solidFill>
            <a:prstDash val="solid"/>
            <a:miter lim="800000"/>
            <a:headEnd type="none" w="sm" len="sm"/>
            <a:tailEnd type="stealth" w="med" len="med"/>
          </a:ln>
        </p:spPr>
      </p:cxnSp>
      <p:sp>
        <p:nvSpPr>
          <p:cNvPr id="746" name="Google Shape;746;p24"/>
          <p:cNvSpPr txBox="1"/>
          <p:nvPr/>
        </p:nvSpPr>
        <p:spPr>
          <a:xfrm>
            <a:off x="8830986" y="847727"/>
            <a:ext cx="1215056" cy="307777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BPM data</a:t>
            </a:r>
            <a:endParaRPr/>
          </a:p>
        </p:txBody>
      </p:sp>
      <p:cxnSp>
        <p:nvCxnSpPr>
          <p:cNvPr id="747" name="Google Shape;747;p24"/>
          <p:cNvCxnSpPr>
            <a:stCxn id="737" idx="1"/>
          </p:cNvCxnSpPr>
          <p:nvPr/>
        </p:nvCxnSpPr>
        <p:spPr>
          <a:xfrm flipH="1">
            <a:off x="1939980" y="3598201"/>
            <a:ext cx="686700" cy="425400"/>
          </a:xfrm>
          <a:prstGeom prst="straightConnector1">
            <a:avLst/>
          </a:prstGeom>
          <a:noFill/>
          <a:ln w="19050" cap="flat" cmpd="sng">
            <a:solidFill>
              <a:srgbClr val="0070C0"/>
            </a:solidFill>
            <a:prstDash val="solid"/>
            <a:miter lim="800000"/>
            <a:headEnd type="none" w="sm" len="sm"/>
            <a:tailEnd type="stealth" w="med" len="med"/>
          </a:ln>
        </p:spPr>
      </p:cxnSp>
      <p:pic>
        <p:nvPicPr>
          <p:cNvPr id="748" name="Google Shape;748;p24" descr="Une image contenant texte, logo, Graphique, Police&#10;&#10;Description générée automatiquement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206880" y="76151"/>
            <a:ext cx="1588770" cy="70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9" name="Google Shape;749;p24" descr="Une image contenant Graphique, Police, graphisme, logo&#10;&#10;Description générée automatiquement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852468" y="78867"/>
            <a:ext cx="2105319" cy="6430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14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24</a:t>
            </a:fld>
            <a:endParaRPr/>
          </a:p>
        </p:txBody>
      </p:sp>
      <p:sp>
        <p:nvSpPr>
          <p:cNvPr id="610" name="Google Shape;610;p14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Examples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611" name="Google Shape;611;p14"/>
          <p:cNvSpPr/>
          <p:nvPr/>
        </p:nvSpPr>
        <p:spPr>
          <a:xfrm>
            <a:off x="0" y="2026898"/>
            <a:ext cx="5860735" cy="3042408"/>
          </a:xfrm>
          <a:custGeom>
            <a:avLst/>
            <a:gdLst/>
            <a:ahLst/>
            <a:cxnLst/>
            <a:rect l="l" t="t" r="r" b="b"/>
            <a:pathLst>
              <a:path w="9046763" h="5248761" extrusionOk="0">
                <a:moveTo>
                  <a:pt x="0" y="0"/>
                </a:moveTo>
                <a:lnTo>
                  <a:pt x="9046763" y="0"/>
                </a:lnTo>
                <a:lnTo>
                  <a:pt x="9046763" y="5248761"/>
                </a:lnTo>
                <a:lnTo>
                  <a:pt x="0" y="524876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l="-397" r="-7916" b="-114"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612" name="Google Shape;612;p14"/>
          <p:cNvSpPr/>
          <p:nvPr/>
        </p:nvSpPr>
        <p:spPr>
          <a:xfrm>
            <a:off x="6190630" y="2101556"/>
            <a:ext cx="5502442" cy="3049737"/>
          </a:xfrm>
          <a:custGeom>
            <a:avLst/>
            <a:gdLst/>
            <a:ahLst/>
            <a:cxnLst/>
            <a:rect l="l" t="t" r="r" b="b"/>
            <a:pathLst>
              <a:path w="9144000" h="5245304" extrusionOk="0">
                <a:moveTo>
                  <a:pt x="0" y="0"/>
                </a:moveTo>
                <a:lnTo>
                  <a:pt x="9144000" y="0"/>
                </a:lnTo>
                <a:lnTo>
                  <a:pt x="9144000" y="5245304"/>
                </a:lnTo>
                <a:lnTo>
                  <a:pt x="0" y="524530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-1979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13" name="Google Shape;613;p14"/>
          <p:cNvSpPr txBox="1"/>
          <p:nvPr/>
        </p:nvSpPr>
        <p:spPr>
          <a:xfrm>
            <a:off x="1127622" y="5202149"/>
            <a:ext cx="3605489" cy="410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99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Normal BPM </a:t>
            </a:r>
            <a:endParaRPr/>
          </a:p>
        </p:txBody>
      </p:sp>
      <p:sp>
        <p:nvSpPr>
          <p:cNvPr id="614" name="Google Shape;614;p14"/>
          <p:cNvSpPr txBox="1"/>
          <p:nvPr/>
        </p:nvSpPr>
        <p:spPr>
          <a:xfrm>
            <a:off x="7139106" y="5336943"/>
            <a:ext cx="3605489" cy="410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99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Faulty BPM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  <p:sp>
        <p:nvSpPr>
          <p:cNvPr id="452" name="Google Shape;452;p3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FCC and SuperKEKB</a:t>
            </a:r>
            <a:endParaRPr b="1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53" name="Google Shape;453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7844" y="1114604"/>
            <a:ext cx="3127399" cy="2700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3" descr="WebHome &lt; FCC &lt; TWiki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56217" y="965379"/>
            <a:ext cx="2439783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3"/>
          <p:cNvSpPr txBox="1"/>
          <p:nvPr/>
        </p:nvSpPr>
        <p:spPr>
          <a:xfrm>
            <a:off x="608217" y="5915904"/>
            <a:ext cx="2996333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u="sng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http://fcc-cdr.web.cern.ch/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6" name="Google Shape;456;p3"/>
          <p:cNvSpPr txBox="1"/>
          <p:nvPr/>
        </p:nvSpPr>
        <p:spPr>
          <a:xfrm>
            <a:off x="608217" y="5269573"/>
            <a:ext cx="463430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CDRs publié dans </a:t>
            </a:r>
            <a:r>
              <a:rPr lang="fr-FR" sz="1600" b="1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European Physical Journal C (Vol 1) and ST (Vol 2-4)</a:t>
            </a:r>
            <a:endParaRPr sz="1600"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7" name="Google Shape;457;p3"/>
          <p:cNvSpPr/>
          <p:nvPr/>
        </p:nvSpPr>
        <p:spPr>
          <a:xfrm>
            <a:off x="608217" y="3964764"/>
            <a:ext cx="609600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 b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International </a:t>
            </a:r>
            <a:r>
              <a:rPr lang="fr-FR" sz="1600" b="1">
                <a:solidFill>
                  <a:srgbClr val="FF0000"/>
                </a:solidFill>
                <a:latin typeface="Poppins"/>
                <a:ea typeface="Poppins"/>
                <a:cs typeface="Poppins"/>
                <a:sym typeface="Poppins"/>
              </a:rPr>
              <a:t>FCC </a:t>
            </a:r>
            <a:r>
              <a:rPr lang="fr-FR" sz="1600" b="1">
                <a:solidFill>
                  <a:srgbClr val="000000"/>
                </a:solidFill>
                <a:latin typeface="Poppins"/>
                <a:ea typeface="Poppins"/>
                <a:cs typeface="Poppins"/>
                <a:sym typeface="Poppins"/>
              </a:rPr>
              <a:t>project (CERN as host lab)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8" name="Google Shape;458;p3"/>
          <p:cNvSpPr txBox="1"/>
          <p:nvPr/>
        </p:nvSpPr>
        <p:spPr>
          <a:xfrm>
            <a:off x="608217" y="4374591"/>
            <a:ext cx="485648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Continue to study experimental high energy particle physics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Accelerator options: FCC-hh, FCC-ee, FCC-he</a:t>
            </a:r>
            <a:endParaRPr/>
          </a:p>
        </p:txBody>
      </p:sp>
      <p:sp>
        <p:nvSpPr>
          <p:cNvPr id="459" name="Google Shape;459;p3"/>
          <p:cNvSpPr txBox="1"/>
          <p:nvPr/>
        </p:nvSpPr>
        <p:spPr>
          <a:xfrm>
            <a:off x="6583680" y="4385701"/>
            <a:ext cx="477246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Existing e+e- collider: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small size FCC-ee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proofs of principle of several design choices  </a:t>
            </a:r>
            <a:endParaRPr/>
          </a:p>
        </p:txBody>
      </p:sp>
      <p:pic>
        <p:nvPicPr>
          <p:cNvPr id="460" name="Google Shape;460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456680" y="1166178"/>
            <a:ext cx="3264061" cy="2984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3" descr="Une image contenant Graphique, Police, graphisme, logo&#10;&#10;Description générée automatiquement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526947" y="1185863"/>
            <a:ext cx="2601553" cy="790120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3"/>
          <p:cNvSpPr/>
          <p:nvPr/>
        </p:nvSpPr>
        <p:spPr>
          <a:xfrm>
            <a:off x="6785497" y="5854348"/>
            <a:ext cx="374974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u="sng">
                <a:solidFill>
                  <a:srgbClr val="006FB7"/>
                </a:solidFill>
                <a:latin typeface="Arial"/>
                <a:ea typeface="Arial"/>
                <a:cs typeface="Arial"/>
                <a:sym typeface="Arial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https://doi.org/10.1093/ptep/pts083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  <p:sp>
        <p:nvSpPr>
          <p:cNvPr id="468" name="Google Shape;468;p4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"/>
              <a:buNone/>
            </a:pPr>
            <a:r>
              <a:rPr lang="fr-FR" b="1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TbT BPMs data pipeline</a:t>
            </a:r>
            <a:endParaRPr/>
          </a:p>
        </p:txBody>
      </p:sp>
      <p:sp>
        <p:nvSpPr>
          <p:cNvPr id="469" name="Google Shape;469;p4"/>
          <p:cNvSpPr/>
          <p:nvPr/>
        </p:nvSpPr>
        <p:spPr>
          <a:xfrm>
            <a:off x="189923" y="2012734"/>
            <a:ext cx="11812153" cy="2655947"/>
          </a:xfrm>
          <a:custGeom>
            <a:avLst/>
            <a:gdLst/>
            <a:ahLst/>
            <a:cxnLst/>
            <a:rect l="l" t="t" r="r" b="b"/>
            <a:pathLst>
              <a:path w="17630079" h="3964100" extrusionOk="0">
                <a:moveTo>
                  <a:pt x="0" y="0"/>
                </a:moveTo>
                <a:lnTo>
                  <a:pt x="17630080" y="0"/>
                </a:lnTo>
                <a:lnTo>
                  <a:pt x="17630080" y="3964100"/>
                </a:lnTo>
                <a:lnTo>
                  <a:pt x="0" y="39641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l="-526" r="-525"/>
            </a:stretch>
          </a:blipFill>
          <a:ln>
            <a:noFill/>
          </a:ln>
        </p:spPr>
        <p:txBody>
          <a:bodyPr/>
          <a:lstStyle/>
          <a:p>
            <a:endParaRPr lang="fr-FR"/>
          </a:p>
        </p:txBody>
      </p:sp>
      <p:sp>
        <p:nvSpPr>
          <p:cNvPr id="470" name="Google Shape;470;p4"/>
          <p:cNvSpPr txBox="1"/>
          <p:nvPr/>
        </p:nvSpPr>
        <p:spPr>
          <a:xfrm flipH="1">
            <a:off x="740074" y="1643402"/>
            <a:ext cx="3932351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Automatically detect faulty BPMs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1" name="Google Shape;471;p4"/>
          <p:cNvSpPr txBox="1"/>
          <p:nvPr/>
        </p:nvSpPr>
        <p:spPr>
          <a:xfrm>
            <a:off x="7111901" y="1643402"/>
            <a:ext cx="3381927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Reduce noise on good BPMs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2" name="Google Shape;472;p4"/>
          <p:cNvSpPr/>
          <p:nvPr/>
        </p:nvSpPr>
        <p:spPr>
          <a:xfrm>
            <a:off x="777550" y="4024900"/>
            <a:ext cx="1152000" cy="5907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Features extraction</a:t>
            </a:r>
            <a:endParaRPr sz="12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3" name="Google Shape;473;p4"/>
          <p:cNvSpPr/>
          <p:nvPr/>
        </p:nvSpPr>
        <p:spPr>
          <a:xfrm>
            <a:off x="2177350" y="4024900"/>
            <a:ext cx="1057800" cy="5907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Features selection</a:t>
            </a:r>
            <a:endParaRPr sz="12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4" name="Google Shape;474;p4"/>
          <p:cNvSpPr/>
          <p:nvPr/>
        </p:nvSpPr>
        <p:spPr>
          <a:xfrm>
            <a:off x="3482950" y="4024900"/>
            <a:ext cx="1152000" cy="590700"/>
          </a:xfrm>
          <a:prstGeom prst="roundRect">
            <a:avLst>
              <a:gd name="adj" fmla="val 16667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Detection </a:t>
            </a:r>
            <a:r>
              <a:rPr lang="fr-FR" sz="1200" i="1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via</a:t>
            </a:r>
            <a:r>
              <a:rPr lang="fr-FR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rPr>
              <a:t> DBSCAN</a:t>
            </a:r>
            <a:endParaRPr sz="12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475" name="Google Shape;475;p4"/>
          <p:cNvCxnSpPr>
            <a:endCxn id="472" idx="0"/>
          </p:cNvCxnSpPr>
          <p:nvPr/>
        </p:nvCxnSpPr>
        <p:spPr>
          <a:xfrm>
            <a:off x="1352950" y="3277900"/>
            <a:ext cx="600" cy="7470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76" name="Google Shape;476;p4"/>
          <p:cNvCxnSpPr>
            <a:stCxn id="472" idx="3"/>
            <a:endCxn id="473" idx="1"/>
          </p:cNvCxnSpPr>
          <p:nvPr/>
        </p:nvCxnSpPr>
        <p:spPr>
          <a:xfrm>
            <a:off x="1929550" y="4320250"/>
            <a:ext cx="247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77" name="Google Shape;477;p4"/>
          <p:cNvCxnSpPr>
            <a:stCxn id="473" idx="3"/>
            <a:endCxn id="474" idx="1"/>
          </p:cNvCxnSpPr>
          <p:nvPr/>
        </p:nvCxnSpPr>
        <p:spPr>
          <a:xfrm>
            <a:off x="3235150" y="4320250"/>
            <a:ext cx="2478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78" name="Google Shape;478;p4"/>
          <p:cNvCxnSpPr>
            <a:stCxn id="474" idx="0"/>
          </p:cNvCxnSpPr>
          <p:nvPr/>
        </p:nvCxnSpPr>
        <p:spPr>
          <a:xfrm rot="10800000">
            <a:off x="4057750" y="3277000"/>
            <a:ext cx="1200" cy="747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5"/>
          <p:cNvSpPr txBox="1">
            <a:spLocks noGrp="1"/>
          </p:cNvSpPr>
          <p:nvPr>
            <p:ph type="title"/>
          </p:nvPr>
        </p:nvSpPr>
        <p:spPr>
          <a:xfrm>
            <a:off x="3810000" y="20828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4400"/>
              <a:buFont typeface="Poppins Black"/>
              <a:buNone/>
            </a:pPr>
            <a:r>
              <a:rPr lang="fr-FR" sz="4400">
                <a:solidFill>
                  <a:srgbClr val="0000FF"/>
                </a:solidFill>
              </a:rPr>
              <a:t>Detecting faulty BPMs</a:t>
            </a:r>
            <a:endParaRPr/>
          </a:p>
        </p:txBody>
      </p:sp>
      <p:sp>
        <p:nvSpPr>
          <p:cNvPr id="485" name="Google Shape;485;p5"/>
          <p:cNvSpPr txBox="1">
            <a:spLocks noGrp="1"/>
          </p:cNvSpPr>
          <p:nvPr>
            <p:ph type="body" idx="2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150"/>
              <a:buNone/>
            </a:pPr>
            <a:r>
              <a:rPr lang="fr-FR"/>
              <a:t>2</a:t>
            </a:r>
            <a:endParaRPr/>
          </a:p>
        </p:txBody>
      </p:sp>
      <p:sp>
        <p:nvSpPr>
          <p:cNvPr id="486" name="Google Shape;486;p5"/>
          <p:cNvSpPr txBox="1">
            <a:spLocks noGrp="1"/>
          </p:cNvSpPr>
          <p:nvPr>
            <p:ph type="sldNum" idx="4294967295"/>
          </p:nvPr>
        </p:nvSpPr>
        <p:spPr>
          <a:xfrm>
            <a:off x="11498263" y="6343650"/>
            <a:ext cx="69373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6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  <p:sp>
        <p:nvSpPr>
          <p:cNvPr id="492" name="Google Shape;492;p6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DBSCAN</a:t>
            </a:r>
            <a:endParaRPr/>
          </a:p>
        </p:txBody>
      </p:sp>
      <p:sp>
        <p:nvSpPr>
          <p:cNvPr id="493" name="Google Shape;493;p6"/>
          <p:cNvSpPr txBox="1"/>
          <p:nvPr/>
        </p:nvSpPr>
        <p:spPr>
          <a:xfrm>
            <a:off x="731837" y="856073"/>
            <a:ext cx="10728300" cy="12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457200" marR="0" lvl="0" indent="-3556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8108"/>
              <a:buFont typeface="Arial Black"/>
              <a:buChar char="➢"/>
            </a:pPr>
            <a:r>
              <a:rPr lang="fr-FR" sz="2000">
                <a:solidFill>
                  <a:schemeClr val="dk2"/>
                </a:solidFill>
                <a:latin typeface="+mn-lt"/>
                <a:ea typeface="Arial Black"/>
                <a:cs typeface="Arial Black"/>
                <a:sym typeface="Arial Black"/>
              </a:rPr>
              <a:t>Clustering</a:t>
            </a:r>
            <a:r>
              <a:rPr lang="fr-FR" sz="2000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 algorithm</a:t>
            </a:r>
            <a:endParaRPr sz="2000">
              <a:latin typeface="+mn-lt"/>
            </a:endParaRPr>
          </a:p>
          <a:p>
            <a:pPr marL="914400" marR="0" lvl="1" indent="-355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8108"/>
              <a:buFont typeface="Arial Black"/>
              <a:buChar char="○"/>
            </a:pPr>
            <a:r>
              <a:rPr lang="fr-FR" sz="2000" i="0" u="none" strike="noStrike" cap="none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hyperspace of features extracted from </a:t>
            </a:r>
            <a:r>
              <a:rPr lang="fr-FR" sz="2000" i="0" u="none" strike="noStrike" cap="none">
                <a:solidFill>
                  <a:schemeClr val="dk2"/>
                </a:solidFill>
                <a:latin typeface="+mn-lt"/>
                <a:ea typeface="Arial Black"/>
                <a:cs typeface="Arial Black"/>
                <a:sym typeface="Arial Black"/>
              </a:rPr>
              <a:t>Multivariate Time Series</a:t>
            </a:r>
            <a:r>
              <a:rPr lang="fr-FR" sz="2000" i="0" u="none" strike="noStrike" cap="none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 (MTS)</a:t>
            </a:r>
            <a:endParaRPr sz="2000">
              <a:latin typeface="+mn-lt"/>
            </a:endParaRPr>
          </a:p>
          <a:p>
            <a:pPr marL="457200" marR="0" lvl="0" indent="-355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8108"/>
              <a:buFont typeface="Arial Black"/>
              <a:buChar char="➢"/>
            </a:pPr>
            <a:r>
              <a:rPr lang="fr-FR" sz="2000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One vs all approach</a:t>
            </a:r>
            <a:endParaRPr sz="2000">
              <a:latin typeface="+mn-lt"/>
            </a:endParaRPr>
          </a:p>
          <a:p>
            <a:pPr marL="457200" marR="0" lvl="0" indent="-355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8108"/>
              <a:buFont typeface="Arial Black"/>
              <a:buChar char="➢"/>
            </a:pPr>
            <a:r>
              <a:rPr lang="fr-FR" sz="2000">
                <a:solidFill>
                  <a:schemeClr val="dk2"/>
                </a:solidFill>
                <a:latin typeface="+mn-lt"/>
                <a:ea typeface="Arial Black"/>
                <a:cs typeface="Arial Black"/>
                <a:sym typeface="Arial Black"/>
              </a:rPr>
              <a:t>Distance-based</a:t>
            </a:r>
            <a:r>
              <a:rPr lang="fr-FR" sz="2000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 approach</a:t>
            </a:r>
            <a:endParaRPr sz="2000">
              <a:solidFill>
                <a:schemeClr val="dk1"/>
              </a:solidFill>
              <a:latin typeface="+mn-lt"/>
              <a:ea typeface="Arial Black"/>
              <a:cs typeface="Arial Black"/>
              <a:sym typeface="Arial Black"/>
            </a:endParaRPr>
          </a:p>
        </p:txBody>
      </p:sp>
      <p:sp>
        <p:nvSpPr>
          <p:cNvPr id="495" name="Google Shape;495;p6"/>
          <p:cNvSpPr/>
          <p:nvPr/>
        </p:nvSpPr>
        <p:spPr>
          <a:xfrm>
            <a:off x="9804648" y="3029717"/>
            <a:ext cx="1734900" cy="17310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6"/>
          <p:cNvSpPr/>
          <p:nvPr/>
        </p:nvSpPr>
        <p:spPr>
          <a:xfrm>
            <a:off x="9855023" y="2725092"/>
            <a:ext cx="1734900" cy="17310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6"/>
          <p:cNvSpPr/>
          <p:nvPr/>
        </p:nvSpPr>
        <p:spPr>
          <a:xfrm>
            <a:off x="10124523" y="2835342"/>
            <a:ext cx="1734900" cy="1731000"/>
          </a:xfrm>
          <a:prstGeom prst="ellipse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8" name="Google Shape;498;p6"/>
          <p:cNvSpPr/>
          <p:nvPr/>
        </p:nvSpPr>
        <p:spPr>
          <a:xfrm>
            <a:off x="11106245" y="3554948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9" name="Google Shape;499;p6"/>
          <p:cNvSpPr/>
          <p:nvPr/>
        </p:nvSpPr>
        <p:spPr>
          <a:xfrm>
            <a:off x="11228750" y="3677453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6"/>
          <p:cNvSpPr/>
          <p:nvPr/>
        </p:nvSpPr>
        <p:spPr>
          <a:xfrm>
            <a:off x="10836733" y="3775457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1" name="Google Shape;501;p6"/>
          <p:cNvSpPr/>
          <p:nvPr/>
        </p:nvSpPr>
        <p:spPr>
          <a:xfrm>
            <a:off x="11093994" y="3775457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2" name="Google Shape;502;p6"/>
          <p:cNvSpPr/>
          <p:nvPr/>
        </p:nvSpPr>
        <p:spPr>
          <a:xfrm>
            <a:off x="10836733" y="3567198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0000FF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3" name="Google Shape;503;p6"/>
          <p:cNvSpPr/>
          <p:nvPr/>
        </p:nvSpPr>
        <p:spPr>
          <a:xfrm>
            <a:off x="10456966" y="3775456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4" name="Google Shape;504;p6"/>
          <p:cNvSpPr/>
          <p:nvPr/>
        </p:nvSpPr>
        <p:spPr>
          <a:xfrm>
            <a:off x="11375756" y="3334438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6"/>
          <p:cNvSpPr/>
          <p:nvPr/>
        </p:nvSpPr>
        <p:spPr>
          <a:xfrm>
            <a:off x="10567221" y="3456944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6"/>
          <p:cNvSpPr/>
          <p:nvPr/>
        </p:nvSpPr>
        <p:spPr>
          <a:xfrm>
            <a:off x="10959238" y="3346688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6"/>
          <p:cNvSpPr/>
          <p:nvPr/>
        </p:nvSpPr>
        <p:spPr>
          <a:xfrm>
            <a:off x="9691630" y="4417922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6"/>
          <p:cNvSpPr/>
          <p:nvPr/>
        </p:nvSpPr>
        <p:spPr>
          <a:xfrm>
            <a:off x="9804650" y="2718099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9" name="Google Shape;509;p6"/>
          <p:cNvSpPr/>
          <p:nvPr/>
        </p:nvSpPr>
        <p:spPr>
          <a:xfrm>
            <a:off x="9437099" y="4042737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6"/>
          <p:cNvSpPr/>
          <p:nvPr/>
        </p:nvSpPr>
        <p:spPr>
          <a:xfrm>
            <a:off x="9489169" y="4603363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1" name="Google Shape;511;p6"/>
          <p:cNvCxnSpPr>
            <a:endCxn id="497" idx="7"/>
          </p:cNvCxnSpPr>
          <p:nvPr/>
        </p:nvCxnSpPr>
        <p:spPr>
          <a:xfrm rot="10800000" flipH="1">
            <a:off x="11007153" y="3088841"/>
            <a:ext cx="598200" cy="6246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12" name="Google Shape;512;p6"/>
          <p:cNvCxnSpPr/>
          <p:nvPr/>
        </p:nvCxnSpPr>
        <p:spPr>
          <a:xfrm rot="10800000">
            <a:off x="9437089" y="2682835"/>
            <a:ext cx="7800" cy="25086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513" name="Google Shape;513;p6"/>
          <p:cNvCxnSpPr/>
          <p:nvPr/>
        </p:nvCxnSpPr>
        <p:spPr>
          <a:xfrm rot="10800000" flipH="1">
            <a:off x="8924706" y="4990080"/>
            <a:ext cx="2942400" cy="78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14" name="Google Shape;514;p6"/>
          <p:cNvSpPr txBox="1"/>
          <p:nvPr/>
        </p:nvSpPr>
        <p:spPr>
          <a:xfrm>
            <a:off x="9774491" y="5227222"/>
            <a:ext cx="1795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fr-F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Feature 1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5" name="Google Shape;515;p6"/>
          <p:cNvSpPr txBox="1"/>
          <p:nvPr/>
        </p:nvSpPr>
        <p:spPr>
          <a:xfrm rot="-5400000">
            <a:off x="8378601" y="3795723"/>
            <a:ext cx="1409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fr-F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Feature 2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6" name="Google Shape;516;p6"/>
          <p:cNvCxnSpPr>
            <a:endCxn id="495" idx="4"/>
          </p:cNvCxnSpPr>
          <p:nvPr/>
        </p:nvCxnSpPr>
        <p:spPr>
          <a:xfrm>
            <a:off x="10621098" y="3944717"/>
            <a:ext cx="51000" cy="8160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17" name="Google Shape;517;p6"/>
          <p:cNvSpPr/>
          <p:nvPr/>
        </p:nvSpPr>
        <p:spPr>
          <a:xfrm>
            <a:off x="5734342" y="3477277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0000FF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8" name="Google Shape;518;p6"/>
          <p:cNvSpPr/>
          <p:nvPr/>
        </p:nvSpPr>
        <p:spPr>
          <a:xfrm>
            <a:off x="5747289" y="4684653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9900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6"/>
          <p:cNvSpPr/>
          <p:nvPr/>
        </p:nvSpPr>
        <p:spPr>
          <a:xfrm>
            <a:off x="5734340" y="4150054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6"/>
          <p:cNvSpPr txBox="1"/>
          <p:nvPr/>
        </p:nvSpPr>
        <p:spPr>
          <a:xfrm>
            <a:off x="6204166" y="3392565"/>
            <a:ext cx="2343000" cy="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Black"/>
              <a:buNone/>
            </a:pPr>
            <a:r>
              <a:rPr lang="fr-FR" sz="1800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: first considered point in cluster</a:t>
            </a:r>
            <a:endParaRPr sz="1800">
              <a:solidFill>
                <a:schemeClr val="dk1"/>
              </a:solidFill>
              <a:latin typeface="+mn-lt"/>
              <a:ea typeface="Arial Black"/>
              <a:cs typeface="Arial Black"/>
              <a:sym typeface="Arial Black"/>
            </a:endParaRPr>
          </a:p>
        </p:txBody>
      </p:sp>
      <p:sp>
        <p:nvSpPr>
          <p:cNvPr id="521" name="Google Shape;521;p6"/>
          <p:cNvSpPr txBox="1"/>
          <p:nvPr/>
        </p:nvSpPr>
        <p:spPr>
          <a:xfrm>
            <a:off x="6158730" y="4052065"/>
            <a:ext cx="2343000" cy="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Black"/>
              <a:buNone/>
            </a:pPr>
            <a:r>
              <a:rPr lang="fr-FR" sz="1800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: point in cluster</a:t>
            </a:r>
            <a:endParaRPr sz="1800">
              <a:solidFill>
                <a:schemeClr val="dk1"/>
              </a:solidFill>
              <a:latin typeface="+mn-lt"/>
              <a:ea typeface="Arial Black"/>
              <a:cs typeface="Arial Black"/>
              <a:sym typeface="Arial Black"/>
            </a:endParaRPr>
          </a:p>
        </p:txBody>
      </p:sp>
      <p:cxnSp>
        <p:nvCxnSpPr>
          <p:cNvPr id="522" name="Google Shape;522;p6"/>
          <p:cNvCxnSpPr/>
          <p:nvPr/>
        </p:nvCxnSpPr>
        <p:spPr>
          <a:xfrm rot="10800000">
            <a:off x="10714823" y="2718092"/>
            <a:ext cx="15300" cy="8781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523" name="Google Shape;523;p6"/>
          <p:cNvSpPr txBox="1"/>
          <p:nvPr/>
        </p:nvSpPr>
        <p:spPr>
          <a:xfrm>
            <a:off x="6158730" y="4537133"/>
            <a:ext cx="2343000" cy="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Black"/>
              <a:buNone/>
            </a:pPr>
            <a:r>
              <a:rPr lang="fr-FR" sz="1800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: point in cluster with no new neighbour within ε</a:t>
            </a:r>
            <a:endParaRPr sz="1800">
              <a:solidFill>
                <a:schemeClr val="dk1"/>
              </a:solidFill>
              <a:latin typeface="+mn-lt"/>
              <a:ea typeface="Arial Black"/>
              <a:cs typeface="Arial Black"/>
              <a:sym typeface="Arial Black"/>
            </a:endParaRPr>
          </a:p>
        </p:txBody>
      </p:sp>
      <p:sp>
        <p:nvSpPr>
          <p:cNvPr id="524" name="Google Shape;524;p6"/>
          <p:cNvSpPr txBox="1"/>
          <p:nvPr/>
        </p:nvSpPr>
        <p:spPr>
          <a:xfrm>
            <a:off x="10692871" y="2901737"/>
            <a:ext cx="598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ε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25" name="Google Shape;525;p6"/>
          <p:cNvSpPr/>
          <p:nvPr/>
        </p:nvSpPr>
        <p:spPr>
          <a:xfrm>
            <a:off x="5734334" y="2835872"/>
            <a:ext cx="310500" cy="2673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144000" tIns="108000" rIns="144000" bIns="1440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6" name="Google Shape;526;p6"/>
          <p:cNvSpPr txBox="1"/>
          <p:nvPr/>
        </p:nvSpPr>
        <p:spPr>
          <a:xfrm>
            <a:off x="6193280" y="2733065"/>
            <a:ext cx="2448260" cy="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Black"/>
              <a:buNone/>
            </a:pPr>
            <a:r>
              <a:rPr lang="fr-FR" sz="1800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: outlier out of ε range from other points</a:t>
            </a:r>
            <a:endParaRPr sz="1800">
              <a:solidFill>
                <a:schemeClr val="dk1"/>
              </a:solidFill>
              <a:latin typeface="+mn-lt"/>
              <a:ea typeface="Arial Black"/>
              <a:cs typeface="Arial Black"/>
              <a:sym typeface="Arial Black"/>
            </a:endParaRPr>
          </a:p>
        </p:txBody>
      </p:sp>
      <p:sp>
        <p:nvSpPr>
          <p:cNvPr id="2" name="Google Shape;494;p6">
            <a:extLst>
              <a:ext uri="{FF2B5EF4-FFF2-40B4-BE49-F238E27FC236}">
                <a16:creationId xmlns:a16="http://schemas.microsoft.com/office/drawing/2014/main" id="{B0190AF0-969D-E517-8DD3-5E978C92A838}"/>
              </a:ext>
            </a:extLst>
          </p:cNvPr>
          <p:cNvSpPr txBox="1"/>
          <p:nvPr/>
        </p:nvSpPr>
        <p:spPr>
          <a:xfrm>
            <a:off x="488315" y="2742900"/>
            <a:ext cx="4861200" cy="3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Black"/>
              <a:buNone/>
            </a:pPr>
            <a:r>
              <a:rPr lang="fr-FR" sz="1800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Main approach:</a:t>
            </a:r>
            <a:endParaRPr sz="1800">
              <a:solidFill>
                <a:schemeClr val="dk1"/>
              </a:solidFill>
              <a:latin typeface="+mn-lt"/>
              <a:ea typeface="Arial Black"/>
              <a:cs typeface="Arial Black"/>
              <a:sym typeface="Arial Black"/>
            </a:endParaRPr>
          </a:p>
          <a:p>
            <a:pPr marL="457200" marR="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Black"/>
              <a:buChar char="❖"/>
            </a:pPr>
            <a:r>
              <a:rPr lang="fr-FR" sz="1800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One given measurement, all BPM tracks, features selected for the measurement by library</a:t>
            </a:r>
            <a:endParaRPr sz="1800">
              <a:solidFill>
                <a:schemeClr val="dk1"/>
              </a:solidFill>
              <a:latin typeface="+mn-lt"/>
              <a:ea typeface="Arial Black"/>
              <a:cs typeface="Arial Black"/>
              <a:sym typeface="Arial Black"/>
            </a:endParaRPr>
          </a:p>
          <a:p>
            <a:pPr marL="1371600" marR="0" lvl="1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Black"/>
              <a:buChar char="➢"/>
            </a:pPr>
            <a:r>
              <a:rPr lang="fr-FR" sz="1800" b="0" i="0" u="none" strike="noStrike" cap="none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Outlier detection in given measurement</a:t>
            </a:r>
            <a:endParaRPr sz="1800" b="0" i="0" u="none" strike="noStrike" cap="none">
              <a:solidFill>
                <a:schemeClr val="dk1"/>
              </a:solidFill>
              <a:latin typeface="+mn-lt"/>
              <a:ea typeface="Arial Black"/>
              <a:cs typeface="Arial Black"/>
              <a:sym typeface="Arial Black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7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  <p:sp>
        <p:nvSpPr>
          <p:cNvPr id="532" name="Google Shape;532;p7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Arial Black"/>
              <a:buNone/>
            </a:pPr>
            <a:r>
              <a:rPr lang="fr-FR" b="1">
                <a:solidFill>
                  <a:srgbClr val="0000FF"/>
                </a:solidFill>
                <a:latin typeface="Arial Black"/>
                <a:ea typeface="Arial Black"/>
                <a:cs typeface="Arial Black"/>
                <a:sym typeface="Arial Black"/>
              </a:rPr>
              <a:t>Features and datasets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533" name="Google Shape;533;p7"/>
          <p:cNvSpPr txBox="1"/>
          <p:nvPr/>
        </p:nvSpPr>
        <p:spPr>
          <a:xfrm>
            <a:off x="721850" y="1124800"/>
            <a:ext cx="10648500" cy="11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Black"/>
              <a:buNone/>
            </a:pPr>
            <a:r>
              <a:rPr lang="fr-FR" sz="1800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Features are extracted automatically via the Time2Feat library.</a:t>
            </a:r>
            <a:endParaRPr sz="1800">
              <a:solidFill>
                <a:schemeClr val="dk1"/>
              </a:solidFill>
              <a:latin typeface="+mn-lt"/>
              <a:ea typeface="Arial Black"/>
              <a:cs typeface="Arial Black"/>
              <a:sym typeface="Arial Black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Black"/>
              <a:buNone/>
            </a:pPr>
            <a:r>
              <a:rPr lang="fr-FR" sz="1800">
                <a:solidFill>
                  <a:schemeClr val="dk1"/>
                </a:solidFill>
                <a:latin typeface="+mn-lt"/>
                <a:ea typeface="Arial Black"/>
                <a:cs typeface="Arial Black"/>
                <a:sym typeface="Arial Black"/>
              </a:rPr>
              <a:t>The unsupervised mode select the features based on a PCA decomposition with and without a given feature to tell if this feature is relevant.</a:t>
            </a:r>
            <a:endParaRPr sz="1800">
              <a:solidFill>
                <a:schemeClr val="dk1"/>
              </a:solidFill>
              <a:latin typeface="+mn-lt"/>
              <a:ea typeface="Arial Black"/>
              <a:cs typeface="Arial Black"/>
              <a:sym typeface="Arial Black"/>
            </a:endParaRPr>
          </a:p>
        </p:txBody>
      </p:sp>
      <p:sp>
        <p:nvSpPr>
          <p:cNvPr id="534" name="Google Shape;534;p7"/>
          <p:cNvSpPr txBox="1"/>
          <p:nvPr/>
        </p:nvSpPr>
        <p:spPr>
          <a:xfrm>
            <a:off x="721850" y="2438900"/>
            <a:ext cx="4679400" cy="2231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Arial Black"/>
                <a:cs typeface="Arial" panose="020B0604020202020204" pitchFamily="34" charset="0"/>
                <a:sym typeface="Arial Black"/>
              </a:rPr>
              <a:t>For HER:</a:t>
            </a:r>
            <a:endParaRPr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Arial Black"/>
                <a:cs typeface="Arial" panose="020B0604020202020204" pitchFamily="34" charset="0"/>
                <a:sym typeface="Arial Black"/>
              </a:rPr>
              <a:t>Dataset: HER_2024_02_06_IK_H_Vinjkick/ HER_2024_02_06_16_22_57.data</a:t>
            </a:r>
            <a:endParaRPr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Arial Black"/>
                <a:cs typeface="Arial" panose="020B0604020202020204" pitchFamily="34" charset="0"/>
                <a:sym typeface="Arial Black"/>
              </a:rPr>
              <a:t>Features: standard deviation, median, autocorrelation, FFT components, location of max, …</a:t>
            </a:r>
            <a:endParaRPr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</a:pPr>
            <a:endParaRPr sz="1800">
              <a:solidFill>
                <a:schemeClr val="dk1"/>
              </a:solidFill>
              <a:latin typeface="Arial" panose="020B0604020202020204" pitchFamily="34" charset="0"/>
              <a:ea typeface="Arial Black"/>
              <a:cs typeface="Arial" panose="020B0604020202020204" pitchFamily="34" charset="0"/>
              <a:sym typeface="Arial Black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</a:pPr>
            <a:endParaRPr sz="1800">
              <a:solidFill>
                <a:schemeClr val="dk1"/>
              </a:solidFill>
              <a:latin typeface="Arial" panose="020B0604020202020204" pitchFamily="34" charset="0"/>
              <a:ea typeface="Arial Black"/>
              <a:cs typeface="Arial" panose="020B0604020202020204" pitchFamily="34" charset="0"/>
              <a:sym typeface="Arial Black"/>
            </a:endParaRPr>
          </a:p>
        </p:txBody>
      </p:sp>
      <p:sp>
        <p:nvSpPr>
          <p:cNvPr id="535" name="Google Shape;535;p7"/>
          <p:cNvSpPr txBox="1"/>
          <p:nvPr/>
        </p:nvSpPr>
        <p:spPr>
          <a:xfrm>
            <a:off x="708175" y="5036000"/>
            <a:ext cx="5038200" cy="8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Black"/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Arial Black"/>
                <a:cs typeface="Arial" panose="020B0604020202020204" pitchFamily="34" charset="0"/>
                <a:sym typeface="Arial Black"/>
              </a:rPr>
              <a:t>Total number of features kept: 37/201</a:t>
            </a:r>
            <a:endParaRPr sz="1800">
              <a:solidFill>
                <a:schemeClr val="dk1"/>
              </a:solidFill>
              <a:latin typeface="Arial" panose="020B0604020202020204" pitchFamily="34" charset="0"/>
              <a:ea typeface="Poppins"/>
              <a:cs typeface="Arial" panose="020B0604020202020204" pitchFamily="34" charset="0"/>
              <a:sym typeface="Poppins"/>
            </a:endParaRPr>
          </a:p>
        </p:txBody>
      </p:sp>
      <p:cxnSp>
        <p:nvCxnSpPr>
          <p:cNvPr id="536" name="Google Shape;536;p7"/>
          <p:cNvCxnSpPr/>
          <p:nvPr/>
        </p:nvCxnSpPr>
        <p:spPr>
          <a:xfrm>
            <a:off x="5746375" y="2129700"/>
            <a:ext cx="8700" cy="4372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7" name="Google Shape;537;p7"/>
          <p:cNvSpPr txBox="1"/>
          <p:nvPr/>
        </p:nvSpPr>
        <p:spPr>
          <a:xfrm>
            <a:off x="6096000" y="2438900"/>
            <a:ext cx="5274300" cy="1969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Arial Black"/>
                <a:cs typeface="Arial" panose="020B0604020202020204" pitchFamily="34" charset="0"/>
                <a:sym typeface="Arial Black"/>
              </a:rPr>
              <a:t>For LER:</a:t>
            </a:r>
            <a:endParaRPr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Arial Black"/>
                <a:cs typeface="Arial" panose="020B0604020202020204" pitchFamily="34" charset="0"/>
                <a:sym typeface="Arial Black"/>
              </a:rPr>
              <a:t>Dataset: LER_2024_02_06_IK_H_Vinjkick/ LER_2024_02_06_17_02_14.data</a:t>
            </a:r>
            <a:endParaRPr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Arial Black"/>
                <a:cs typeface="Arial" panose="020B0604020202020204" pitchFamily="34" charset="0"/>
                <a:sym typeface="Arial Black"/>
              </a:rPr>
              <a:t>Features: percentage of recurring values, FFT components, variance, etc…</a:t>
            </a:r>
            <a:endParaRPr sz="1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8" name="Google Shape;538;p7"/>
          <p:cNvSpPr txBox="1"/>
          <p:nvPr/>
        </p:nvSpPr>
        <p:spPr>
          <a:xfrm>
            <a:off x="6043612" y="5036000"/>
            <a:ext cx="5038200" cy="8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 Black"/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Arial Black"/>
                <a:cs typeface="Arial" panose="020B0604020202020204" pitchFamily="34" charset="0"/>
                <a:sym typeface="Arial Black"/>
              </a:rPr>
              <a:t>Total number of features kept: 31/207</a:t>
            </a:r>
            <a:endParaRPr sz="1800">
              <a:solidFill>
                <a:schemeClr val="dk1"/>
              </a:solidFill>
              <a:latin typeface="Arial" panose="020B0604020202020204" pitchFamily="34" charset="0"/>
              <a:ea typeface="Arial Black"/>
              <a:cs typeface="Arial" panose="020B0604020202020204" pitchFamily="34" charset="0"/>
              <a:sym typeface="Arial Black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None/>
            </a:pPr>
            <a:endParaRPr sz="1800">
              <a:solidFill>
                <a:schemeClr val="dk1"/>
              </a:solidFill>
              <a:latin typeface="Arial" panose="020B0604020202020204" pitchFamily="34" charset="0"/>
              <a:ea typeface="Poppins"/>
              <a:cs typeface="Arial" panose="020B0604020202020204" pitchFamily="34" charset="0"/>
              <a:sym typeface="Poppi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8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  <p:sp>
        <p:nvSpPr>
          <p:cNvPr id="544" name="Google Shape;544;p8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Main Results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545" name="Google Shape;545;p8"/>
          <p:cNvSpPr txBox="1"/>
          <p:nvPr/>
        </p:nvSpPr>
        <p:spPr>
          <a:xfrm>
            <a:off x="696315" y="1334147"/>
            <a:ext cx="615366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HER_2024_02_06_16_22_57.data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6" name="Google Shape;546;p8"/>
          <p:cNvSpPr txBox="1"/>
          <p:nvPr/>
        </p:nvSpPr>
        <p:spPr>
          <a:xfrm>
            <a:off x="696315" y="1035196"/>
            <a:ext cx="6153664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LER_2024_02_06_17_02_14.data</a:t>
            </a:r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7" name="Google Shape;547;p8"/>
          <p:cNvSpPr txBox="1"/>
          <p:nvPr/>
        </p:nvSpPr>
        <p:spPr>
          <a:xfrm flipH="1">
            <a:off x="7224851" y="1672701"/>
            <a:ext cx="34761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HER : </a:t>
            </a:r>
            <a:endParaRPr sz="1800">
              <a:solidFill>
                <a:schemeClr val="dk1"/>
              </a:solidFill>
              <a:latin typeface="Arial" panose="020B0604020202020204" pitchFamily="34" charset="0"/>
              <a:ea typeface="Poppins"/>
              <a:cs typeface="Arial" panose="020B0604020202020204" pitchFamily="34" charset="0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4/6 of expected faulty BPM are detected.</a:t>
            </a:r>
            <a:endParaRPr sz="1800">
              <a:solidFill>
                <a:schemeClr val="dk1"/>
              </a:solidFill>
              <a:latin typeface="Arial" panose="020B0604020202020204" pitchFamily="34" charset="0"/>
              <a:ea typeface="Poppins"/>
              <a:cs typeface="Arial" panose="020B0604020202020204" pitchFamily="34" charset="0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 panose="020B0604020202020204" pitchFamily="34" charset="0"/>
              <a:ea typeface="Poppins"/>
              <a:cs typeface="Arial" panose="020B0604020202020204" pitchFamily="34" charset="0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LER :</a:t>
            </a:r>
            <a:endParaRPr sz="1800">
              <a:solidFill>
                <a:schemeClr val="dk1"/>
              </a:solidFill>
              <a:latin typeface="Arial" panose="020B0604020202020204" pitchFamily="34" charset="0"/>
              <a:ea typeface="Poppins"/>
              <a:cs typeface="Arial" panose="020B0604020202020204" pitchFamily="34" charset="0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rial" panose="020B0604020202020204" pitchFamily="34" charset="0"/>
                <a:ea typeface="Poppins"/>
                <a:cs typeface="Arial" panose="020B0604020202020204" pitchFamily="34" charset="0"/>
                <a:sym typeface="Poppins"/>
              </a:rPr>
              <a:t>3/6 of expected faulty BPM are detected.</a:t>
            </a:r>
            <a:endParaRPr>
              <a:latin typeface="Arial" panose="020B0604020202020204" pitchFamily="34" charset="0"/>
              <a:ea typeface="Poppins"/>
              <a:cs typeface="Arial" panose="020B0604020202020204" pitchFamily="34" charset="0"/>
              <a:sym typeface="Poppi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 panose="020B0604020202020204" pitchFamily="34" charset="0"/>
              <a:ea typeface="Poppins"/>
              <a:cs typeface="Arial" panose="020B0604020202020204" pitchFamily="34" charset="0"/>
              <a:sym typeface="Poppins"/>
            </a:endParaRPr>
          </a:p>
        </p:txBody>
      </p:sp>
      <p:graphicFrame>
        <p:nvGraphicFramePr>
          <p:cNvPr id="548" name="Google Shape;548;p8"/>
          <p:cNvGraphicFramePr/>
          <p:nvPr/>
        </p:nvGraphicFramePr>
        <p:xfrm>
          <a:off x="731852" y="1752083"/>
          <a:ext cx="5371150" cy="4846450"/>
        </p:xfrm>
        <a:graphic>
          <a:graphicData uri="http://schemas.openxmlformats.org/drawingml/2006/table">
            <a:tbl>
              <a:tblPr firstRow="1" bandRow="1">
                <a:noFill/>
                <a:tableStyleId>{323CBACB-BE23-4446-84F8-E16B9FC6082E}</a:tableStyleId>
              </a:tblPr>
              <a:tblGrid>
                <a:gridCol w="1231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2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3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36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/>
                        <a:t>Faulty BPM HER (DBSCAN)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/>
                        <a:t>Expected faulty BPM HER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/>
                        <a:t>Faulty BPM LER (DBSCAN)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/>
                        <a:t>Expected faulty BPM LER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MQEAE35</a:t>
                      </a:r>
                      <a:endParaRPr sz="1600"/>
                    </a:p>
                  </a:txBody>
                  <a:tcPr marL="91450" marR="91450" marT="45725" marB="45725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MQEAE35</a:t>
                      </a:r>
                      <a:endParaRPr sz="1600"/>
                    </a:p>
                  </a:txBody>
                  <a:tcPr marL="91450" marR="91450" marT="45725" marB="45725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/>
                        <a:t>MQD3P23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MQD3E18</a:t>
                      </a:r>
                      <a:endParaRPr sz="1600"/>
                    </a:p>
                  </a:txBody>
                  <a:tcPr marL="91450" marR="91450" marT="45725" marB="45725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MQD3E18</a:t>
                      </a:r>
                      <a:endParaRPr sz="1600"/>
                    </a:p>
                  </a:txBody>
                  <a:tcPr marL="91450" marR="91450" marT="45725" marB="45725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MQEAP29</a:t>
                      </a:r>
                      <a:endParaRPr sz="1600"/>
                    </a:p>
                  </a:txBody>
                  <a:tcPr marL="91450" marR="91450" marT="45725" marB="45725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/>
                        <a:t>MQEAP29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MQR2ORE</a:t>
                      </a:r>
                      <a:endParaRPr sz="1600"/>
                    </a:p>
                  </a:txBody>
                  <a:tcPr marL="91450" marR="91450" marT="45725" marB="45725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MQR2ORE</a:t>
                      </a:r>
                      <a:endParaRPr sz="1600"/>
                    </a:p>
                  </a:txBody>
                  <a:tcPr marL="91450" marR="91450" marT="45725" marB="45725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/>
                        <a:t>MQD3P8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endParaRPr sz="1600" b="0" i="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MQEAE37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/>
                        <a:t>MQEAP10</a:t>
                      </a:r>
                      <a:endParaRPr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MQ</a:t>
                      </a:r>
                      <a:r>
                        <a:rPr lang="fr-FR" sz="1600"/>
                        <a:t>EA</a:t>
                      </a:r>
                      <a:r>
                        <a:rPr lang="fr-FR" sz="16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E3</a:t>
                      </a:r>
                      <a:r>
                        <a:rPr lang="fr-FR" sz="1600"/>
                        <a:t>3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endParaRPr sz="1600" b="0" i="0" u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MQEAP35</a:t>
                      </a:r>
                      <a:endParaRPr sz="1600"/>
                    </a:p>
                  </a:txBody>
                  <a:tcPr marL="91450" marR="91450" marT="45725" marB="45725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/>
                        <a:t>MQEAP35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/>
                        <a:t>MQD3E29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endParaRPr sz="1600" b="0" i="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/>
                        <a:t>MQW2ORP</a:t>
                      </a:r>
                      <a:endParaRPr sz="1600"/>
                    </a:p>
                  </a:txBody>
                  <a:tcPr marL="91450" marR="91450" marT="45725" marB="45725">
                    <a:solidFill>
                      <a:srgbClr val="00A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/>
                        <a:t>MQW2ORP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00A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endParaRPr sz="1600" b="0" i="0" u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MQD3E23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MQEAP</a:t>
                      </a:r>
                      <a:r>
                        <a:rPr lang="fr-FR" sz="1600"/>
                        <a:t>3</a:t>
                      </a:r>
                      <a:r>
                        <a:rPr lang="fr-FR" sz="16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endParaRPr sz="16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solidFill>
                            <a:srgbClr val="26262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MQEAE25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endParaRPr sz="1600" b="0" i="0" u="none" strike="noStrike">
                        <a:solidFill>
                          <a:srgbClr val="262626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MQEAP</a:t>
                      </a:r>
                      <a:r>
                        <a:rPr lang="fr-FR" sz="1600"/>
                        <a:t>33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endParaRPr sz="16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/>
                        <a:t>MQEAE20</a:t>
                      </a:r>
                      <a:endParaRPr sz="1600" b="0" i="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solidFill>
                      <a:srgbClr val="00A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MQEAE20</a:t>
                      </a:r>
                      <a:endParaRPr sz="1600"/>
                    </a:p>
                  </a:txBody>
                  <a:tcPr marL="91450" marR="91450" marT="45725" marB="45725">
                    <a:solidFill>
                      <a:srgbClr val="00A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b="0" i="0" u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MQEAP44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26"/>
                        </a:buClr>
                        <a:buSzPts val="1600"/>
                        <a:buFont typeface="Arial"/>
                        <a:buNone/>
                      </a:pPr>
                      <a:endParaRPr sz="16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/>
                        <a:t>MQD3P29</a:t>
                      </a:r>
                      <a:endParaRPr sz="1600" b="0" i="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/>
                        <a:t>MQI6P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52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i="0" u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/>
                        <a:t>MQEAP38</a:t>
                      </a:r>
                      <a:endParaRPr sz="16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9"/>
          <p:cNvSpPr txBox="1">
            <a:spLocks noGrp="1"/>
          </p:cNvSpPr>
          <p:nvPr>
            <p:ph type="sldNum" idx="12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  <p:sp>
        <p:nvSpPr>
          <p:cNvPr id="554" name="Google Shape;554;p9"/>
          <p:cNvSpPr txBox="1"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Faulty BPM plots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555" name="Google Shape;555;p9" title="LER_2024_02_06_17_02_14_MQN6OP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83075" y="1381125"/>
            <a:ext cx="2986699" cy="199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6" name="Google Shape;556;p9" title="LER_2024_02_06_17_02_14_MQEAP2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978" y="1381125"/>
            <a:ext cx="2986697" cy="199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9" title="LER_2024_02_06_17_02_14_MQI6P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6376" y="1381125"/>
            <a:ext cx="2986701" cy="199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8" name="Google Shape;558;p9" title="HER_2024_02_06_16_22_57_MQR2ORE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083075" y="3372250"/>
            <a:ext cx="2986699" cy="199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59" name="Google Shape;559;p9" title="LER_2024_02_06_17_02_14_MQEAP44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09675" y="1381125"/>
            <a:ext cx="2986699" cy="1991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0" name="Google Shape;560;p9" title="HER_2024_02_06_16_22_57_MQEAE25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96375" y="3428825"/>
            <a:ext cx="2986699" cy="1991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1" name="Google Shape;561;p9" title="HER_2024_02_06_16_22_57_MQEAE33.pn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109675" y="3428825"/>
            <a:ext cx="2986699" cy="19911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2" name="Google Shape;562;p9" title="HER_2024_02_06_16_22_57_MQD3E29.pn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22975" y="3428826"/>
            <a:ext cx="2986699" cy="19911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894</Words>
  <Application>Microsoft Office PowerPoint</Application>
  <PresentationFormat>Grand écran</PresentationFormat>
  <Paragraphs>218</Paragraphs>
  <Slides>24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Poppins Black</vt:lpstr>
      <vt:lpstr>Arial</vt:lpstr>
      <vt:lpstr>Arial Black</vt:lpstr>
      <vt:lpstr>Poppins</vt:lpstr>
      <vt:lpstr>Calibri</vt:lpstr>
      <vt:lpstr>Thème Office</vt:lpstr>
      <vt:lpstr>Anomaly Detection and Signal Denoising of TbT BPM data</vt:lpstr>
      <vt:lpstr>Motivation and Context </vt:lpstr>
      <vt:lpstr>FCC and SuperKEKB</vt:lpstr>
      <vt:lpstr>TbT BPMs data pipeline</vt:lpstr>
      <vt:lpstr>Detecting faulty BPMs</vt:lpstr>
      <vt:lpstr>DBSCAN</vt:lpstr>
      <vt:lpstr>Features and datasets</vt:lpstr>
      <vt:lpstr>Main Results</vt:lpstr>
      <vt:lpstr>Faulty BPM plots</vt:lpstr>
      <vt:lpstr>Isolation Forest + SVD</vt:lpstr>
      <vt:lpstr>Signal Denoising &amp; Feature Extraction</vt:lpstr>
      <vt:lpstr> Anomaly Detection with Isolation Forest </vt:lpstr>
      <vt:lpstr>Results </vt:lpstr>
      <vt:lpstr>Denoising </vt:lpstr>
      <vt:lpstr>Evaluation Metrics</vt:lpstr>
      <vt:lpstr>Algorithms</vt:lpstr>
      <vt:lpstr>What is an LSTM</vt:lpstr>
      <vt:lpstr>How denoising work</vt:lpstr>
      <vt:lpstr>Example BPM positions</vt:lpstr>
      <vt:lpstr>Examples Frequences</vt:lpstr>
      <vt:lpstr>Models Comparison</vt:lpstr>
      <vt:lpstr>Perspectives</vt:lpstr>
      <vt:lpstr>TbT BPM data</vt:lpstr>
      <vt:lpstr>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Anomaly Detection and signal denoising of TbT BPM data</dc:title>
  <dc:creator>HARTMANN Marion</dc:creator>
  <cp:lastModifiedBy>DALENA Barbara</cp:lastModifiedBy>
  <cp:revision>8</cp:revision>
  <dcterms:created xsi:type="dcterms:W3CDTF">2023-02-14T14:24:13Z</dcterms:created>
  <dcterms:modified xsi:type="dcterms:W3CDTF">2025-04-30T08:32:16Z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0x010100108A61D7BE634F76874FDC084DD0BD15009E39C29C26594BAC90AC8ED3FDFD77E000BCE28098BA0F0B45BA4517838BD1AEEF</vt:lpwstr>
  </property>
  <property fmtid="{D5CDD505-2E9C-101B-9397-08002B2CF9AE}" pid="3" name="CollabXmlContent">
    <vt:lpwstr>&lt;CollabItems&gt;_x000d_
  &lt;CollabItem&gt;_x000d_
    &lt;FileLeafRef&gt;Modele-PPT-CEA-POPPINS-VF.pptx&lt;/FileLeafRef&gt;_x000d_
    &lt;Title&gt;PowerPoint-Poppins-CEA-2023&lt;/Title&gt;_x000d_
    &lt;CollabTypeDocument&gt;Procédure&lt;/CollabTypeDocument&gt;_x000d_
    &lt;CollabObjetResume /&gt;_x000d_
    &lt;CollabExternalReferences&gt;</vt:lpwstr>
  </property>
  <property fmtid="{D5CDD505-2E9C-101B-9397-08002B2CF9AE}" pid="4" name="IsCollabDocument">
    <vt:bool>true</vt:bool>
  </property>
  <property fmtid="{D5CDD505-2E9C-101B-9397-08002B2CF9AE}" pid="5" name="CollabEmetteur">
    <vt:lpwstr>16;#dcom|5d454b4e-7aaa-470d-be17-032317e26456</vt:lpwstr>
  </property>
  <property fmtid="{D5CDD505-2E9C-101B-9397-08002B2CF9AE}" pid="6" name="I2ICODE">
    <vt:lpwstr>COLLAB</vt:lpwstr>
  </property>
  <property fmtid="{D5CDD505-2E9C-101B-9397-08002B2CF9AE}" pid="7" name="WebApplicationID">
    <vt:lpwstr>bb36ce6d-0f69-46d8-b0d4-d9bf5a87d995</vt:lpwstr>
  </property>
  <property fmtid="{D5CDD505-2E9C-101B-9397-08002B2CF9AE}" pid="8" name="I2ISITECODE">
    <vt:lpwstr/>
  </property>
</Properties>
</file>