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955" r:id="rId4"/>
    <p:sldId id="266" r:id="rId5"/>
    <p:sldId id="258" r:id="rId6"/>
    <p:sldId id="259" r:id="rId7"/>
    <p:sldId id="277" r:id="rId8"/>
    <p:sldId id="276" r:id="rId9"/>
    <p:sldId id="261" r:id="rId10"/>
    <p:sldId id="264" r:id="rId11"/>
    <p:sldId id="262" r:id="rId12"/>
    <p:sldId id="265" r:id="rId13"/>
    <p:sldId id="270" r:id="rId14"/>
    <p:sldId id="269" r:id="rId15"/>
    <p:sldId id="268" r:id="rId16"/>
    <p:sldId id="274" r:id="rId17"/>
    <p:sldId id="267" r:id="rId18"/>
    <p:sldId id="27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6" autoAdjust="0"/>
    <p:restoredTop sz="88120" autoAdjust="0"/>
  </p:normalViewPr>
  <p:slideViewPr>
    <p:cSldViewPr snapToGrid="0">
      <p:cViewPr varScale="1">
        <p:scale>
          <a:sx n="97" d="100"/>
          <a:sy n="97" d="100"/>
        </p:scale>
        <p:origin x="11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42EA2-DBF5-410E-BA80-2EDEFF2344B2}" type="datetimeFigureOut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AD048-F938-4605-A91D-24448AB8F1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13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40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886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902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214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8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879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032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469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964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674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AD048-F938-4605-A91D-24448AB8F18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346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7437-242C-4B9C-8BC4-5D644B706C18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32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969C-D6E7-4CC4-893B-36BE87AFE7ED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27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C777A-6FB1-4CB8-99B8-D9500856DE83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88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DE16-4C04-4600-87D3-4DC97000C1A4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02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48F6-B3FB-453D-A636-DDD41A2E8CE0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05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81AAC-A9F3-49C5-B3F6-E0F989BBC574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44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1199-E696-4C7C-B863-63270CF94A9C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78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D773-2035-4DF5-8624-4075681367EF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27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4E90-9C54-4392-8958-E94BADC940A2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91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DF30-B0F4-4A59-9685-8201374C2D5E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8961-9073-439E-B3F7-87F5573289D1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50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63CC5-CC2E-48F7-A15E-3FE9601D0E24}" type="datetime1">
              <a:rPr lang="zh-CN" altLang="en-US" smtClean="0"/>
              <a:t>2025/5/6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0CAB0-EAB4-4A47-AE3D-9E5ED019CE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34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41605-024-00463-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41605-024-00463-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Preliminary results on CEPC IP coupling tuning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Wei Yuanyuan, Wang Yiwei, Zhang</a:t>
            </a:r>
            <a:r>
              <a:rPr lang="zh-CN" altLang="en-US" dirty="0"/>
              <a:t> </a:t>
            </a:r>
            <a:r>
              <a:rPr lang="en-US" altLang="zh-CN" dirty="0"/>
              <a:t>Yuan, Wang Bin, Bai Sha</a:t>
            </a:r>
          </a:p>
          <a:p>
            <a:endParaRPr lang="en-US" altLang="zh-CN" dirty="0"/>
          </a:p>
          <a:p>
            <a:r>
              <a:rPr lang="en-US" altLang="zh-CN" dirty="0"/>
              <a:t>IHEP, China</a:t>
            </a:r>
          </a:p>
          <a:p>
            <a:r>
              <a:rPr lang="en-US" altLang="zh-CN" dirty="0"/>
              <a:t>FCC-ee Tuning Meeting</a:t>
            </a:r>
            <a:r>
              <a:rPr lang="zh-CN" altLang="en-US" dirty="0"/>
              <a:t>，</a:t>
            </a:r>
            <a:r>
              <a:rPr lang="en-US" altLang="zh-CN" dirty="0"/>
              <a:t>30 April</a:t>
            </a:r>
            <a:r>
              <a:rPr lang="zh-CN" altLang="en-US" dirty="0"/>
              <a:t>，</a:t>
            </a:r>
            <a:r>
              <a:rPr lang="en-US" altLang="zh-CN" dirty="0"/>
              <a:t>2025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5CFBAA7-0015-4628-B990-4888CBFE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476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6420" y="-50948"/>
            <a:ext cx="10515600" cy="1216555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Determine the coupling knobs for CEPC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1395" y="442714"/>
            <a:ext cx="10515600" cy="487788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Suppose skew components at quadrupoles and sextupoles of IR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Calculate the response of { D</a:t>
            </a:r>
            <a:r>
              <a:rPr lang="en-US" altLang="zh-CN" sz="1800" b="1" baseline="-25000" dirty="0"/>
              <a:t>y</a:t>
            </a:r>
            <a:r>
              <a:rPr lang="en-US" altLang="zh-CN" sz="1800" b="1" dirty="0"/>
              <a:t>,D</a:t>
            </a:r>
            <a:r>
              <a:rPr lang="en-US" altLang="zh-CN" sz="1800" b="1" baseline="-25000" dirty="0"/>
              <a:t>y</a:t>
            </a:r>
            <a:r>
              <a:rPr lang="en-US" altLang="zh-CN" sz="1800" b="1" dirty="0"/>
              <a:t>’,R1, R2, R3, R4} at IP to skew strength variations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Plot the 6 vectors and calculate the area enclosed by the 6 vectors for each magnet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Sort the area and find  6 magnets which are most sensitive to the parameters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en-US" altLang="zh-CN" sz="2400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en-US" altLang="zh-CN" sz="2400" dirty="0"/>
          </a:p>
          <a:p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582" r="6140" b="4226"/>
          <a:stretch/>
        </p:blipFill>
        <p:spPr>
          <a:xfrm>
            <a:off x="101002" y="2212047"/>
            <a:ext cx="2755734" cy="213506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r="7139"/>
          <a:stretch/>
        </p:blipFill>
        <p:spPr>
          <a:xfrm>
            <a:off x="3087438" y="2127650"/>
            <a:ext cx="2651761" cy="23038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" r="7853" b="5217"/>
          <a:stretch/>
        </p:blipFill>
        <p:spPr>
          <a:xfrm>
            <a:off x="5940471" y="2118542"/>
            <a:ext cx="2751380" cy="225078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" r="7710" b="4836"/>
          <a:stretch/>
        </p:blipFill>
        <p:spPr>
          <a:xfrm>
            <a:off x="8897655" y="2084195"/>
            <a:ext cx="2779995" cy="230227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6853"/>
          <a:stretch/>
        </p:blipFill>
        <p:spPr>
          <a:xfrm>
            <a:off x="162675" y="4347110"/>
            <a:ext cx="2781301" cy="238092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" r="6371"/>
          <a:stretch/>
        </p:blipFill>
        <p:spPr>
          <a:xfrm>
            <a:off x="8932380" y="4369326"/>
            <a:ext cx="2827820" cy="24142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2" r="6282"/>
          <a:stretch/>
        </p:blipFill>
        <p:spPr>
          <a:xfrm>
            <a:off x="5979630" y="4369326"/>
            <a:ext cx="2789719" cy="24038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r="6524"/>
          <a:stretch/>
        </p:blipFill>
        <p:spPr>
          <a:xfrm>
            <a:off x="3075498" y="4369327"/>
            <a:ext cx="2741101" cy="2358706"/>
          </a:xfrm>
          <a:prstGeom prst="rect">
            <a:avLst/>
          </a:prstGeom>
        </p:spPr>
      </p:pic>
      <p:sp>
        <p:nvSpPr>
          <p:cNvPr id="29" name="五角星 28"/>
          <p:cNvSpPr/>
          <p:nvPr/>
        </p:nvSpPr>
        <p:spPr>
          <a:xfrm>
            <a:off x="11304357" y="4026816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角星 29"/>
          <p:cNvSpPr/>
          <p:nvPr/>
        </p:nvSpPr>
        <p:spPr>
          <a:xfrm>
            <a:off x="8347696" y="4007766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5372755" y="6209690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2603500" y="6220753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2451100" y="3981450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五角星 33"/>
          <p:cNvSpPr/>
          <p:nvPr/>
        </p:nvSpPr>
        <p:spPr>
          <a:xfrm>
            <a:off x="8347696" y="6274392"/>
            <a:ext cx="222250" cy="177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85F5DD-5985-4591-98C9-BFC50CA8D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248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19734" t="10099" r="18121" b="27156"/>
          <a:stretch/>
        </p:blipFill>
        <p:spPr>
          <a:xfrm>
            <a:off x="96824" y="1262592"/>
            <a:ext cx="8449101" cy="47985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442961" y="1040410"/>
            <a:ext cx="3749040" cy="487788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/>
              <a:t>Coupling knobs: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2000" b="1" dirty="0"/>
              <a:t>   </a:t>
            </a:r>
            <a:r>
              <a:rPr lang="en-US" altLang="zh-CN" sz="1600" b="1" dirty="0"/>
              <a:t>For one side of IP including:</a:t>
            </a:r>
          </a:p>
          <a:p>
            <a:pPr marL="914400" lvl="2">
              <a:lnSpc>
                <a:spcPct val="100000"/>
              </a:lnSpc>
              <a:spcBef>
                <a:spcPts val="0"/>
              </a:spcBef>
            </a:pPr>
            <a:r>
              <a:rPr lang="en-US" altLang="zh-CN" sz="1600" b="1" dirty="0"/>
              <a:t>1 skew coil on FF quadrupole</a:t>
            </a:r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/>
              <a:t>             dispersion free</a:t>
            </a:r>
          </a:p>
          <a:p>
            <a:pPr marL="914400" lvl="2">
              <a:lnSpc>
                <a:spcPct val="100000"/>
              </a:lnSpc>
              <a:spcBef>
                <a:spcPts val="0"/>
              </a:spcBef>
            </a:pPr>
            <a:r>
              <a:rPr lang="en-US" altLang="zh-CN" sz="1600" b="1" dirty="0"/>
              <a:t>1 skew coil on   sextuple</a:t>
            </a:r>
          </a:p>
          <a:p>
            <a:pPr marL="914400" lvl="2">
              <a:lnSpc>
                <a:spcPct val="100000"/>
              </a:lnSpc>
              <a:spcBef>
                <a:spcPts val="0"/>
              </a:spcBef>
            </a:pPr>
            <a:r>
              <a:rPr lang="en-US" altLang="zh-CN" sz="1600" b="1" dirty="0"/>
              <a:t>4 skew coils on quadrupoles</a:t>
            </a:r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/>
              <a:t>             dispersive region</a:t>
            </a:r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/>
              <a:t> 12 skew components in total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en-US" altLang="zh-CN" sz="2000" b="1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Constrains in fitting:</a:t>
            </a:r>
          </a:p>
          <a:p>
            <a:pPr marL="914400" lvl="2">
              <a:lnSpc>
                <a:spcPct val="100000"/>
              </a:lnSpc>
              <a:spcBef>
                <a:spcPts val="0"/>
              </a:spcBef>
            </a:pPr>
            <a:r>
              <a:rPr lang="en-US" altLang="zh-CN" sz="1600" b="1" dirty="0"/>
              <a:t> R1</a:t>
            </a:r>
            <a:r>
              <a:rPr lang="zh-CN" altLang="en-US" sz="1600" b="1" dirty="0"/>
              <a:t>，</a:t>
            </a:r>
            <a:r>
              <a:rPr lang="en-US" altLang="zh-CN" sz="1600" b="1" dirty="0"/>
              <a:t>R2</a:t>
            </a:r>
            <a:r>
              <a:rPr lang="zh-CN" altLang="en-US" sz="1600" b="1" dirty="0"/>
              <a:t>，</a:t>
            </a:r>
            <a:r>
              <a:rPr lang="en-US" altLang="zh-CN" sz="1600" b="1" dirty="0"/>
              <a:t>R3</a:t>
            </a:r>
            <a:r>
              <a:rPr lang="zh-CN" altLang="en-US" sz="1600" b="1" dirty="0"/>
              <a:t>，</a:t>
            </a:r>
            <a:r>
              <a:rPr lang="en-US" altLang="zh-CN" sz="1600" b="1" dirty="0"/>
              <a:t>R4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/>
              <a:t>                  </a:t>
            </a:r>
            <a:r>
              <a:rPr lang="en-US" altLang="zh-CN" sz="1600" b="1" i="1" dirty="0"/>
              <a:t>D</a:t>
            </a:r>
            <a:r>
              <a:rPr lang="en-US" altLang="zh-CN" sz="1600" b="1" baseline="-25000" dirty="0"/>
              <a:t>y</a:t>
            </a:r>
            <a:r>
              <a:rPr lang="en-US" altLang="zh-CN" sz="1600" b="1" dirty="0"/>
              <a:t>, </a:t>
            </a:r>
            <a:r>
              <a:rPr lang="en-US" altLang="zh-CN" sz="1600" b="1" i="1" dirty="0"/>
              <a:t>D’</a:t>
            </a:r>
            <a:r>
              <a:rPr lang="en-US" altLang="zh-CN" sz="1600" b="1" baseline="-25000" dirty="0"/>
              <a:t>y </a:t>
            </a:r>
            <a:r>
              <a:rPr lang="en-US" altLang="zh-CN" sz="1600" b="1" dirty="0"/>
              <a:t>at IP</a:t>
            </a:r>
          </a:p>
          <a:p>
            <a:pPr marL="914400" lvl="2">
              <a:lnSpc>
                <a:spcPct val="100000"/>
              </a:lnSpc>
              <a:spcBef>
                <a:spcPts val="0"/>
              </a:spcBef>
            </a:pPr>
            <a:r>
              <a:rPr lang="en-US" altLang="zh-CN" sz="1600" b="1" dirty="0"/>
              <a:t> optics not disturbed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600" b="1" dirty="0"/>
              <a:t>                  outside the knob region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812800" y="46037"/>
            <a:ext cx="10515600" cy="1216555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Determine the knobs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7667" y="1405467"/>
            <a:ext cx="584200" cy="49191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61267" y="1405466"/>
            <a:ext cx="584200" cy="49191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95411" y="1393492"/>
            <a:ext cx="318829" cy="49191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17875" y="1393492"/>
            <a:ext cx="318829" cy="49191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6803885-437B-4C54-ADAC-2A0BA3C8D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858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306" y="1027953"/>
            <a:ext cx="3832075" cy="287405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843238" y="2899722"/>
            <a:ext cx="2774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R2 knob (normalized by R2</a:t>
            </a:r>
            <a:r>
              <a:rPr lang="en-US" altLang="zh-CN" baseline="30000" dirty="0"/>
              <a:t>*</a:t>
            </a:r>
            <a:r>
              <a:rPr lang="pt-BR" altLang="zh-CN" dirty="0"/>
              <a:t>)</a:t>
            </a:r>
          </a:p>
          <a:p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/>
          <a:stretch/>
        </p:blipFill>
        <p:spPr>
          <a:xfrm>
            <a:off x="7872186" y="889000"/>
            <a:ext cx="3758292" cy="2934052"/>
          </a:xfrm>
          <a:prstGeom prst="rect">
            <a:avLst/>
          </a:prstGeom>
        </p:spPr>
      </p:pic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384780" y="-42002"/>
            <a:ext cx="10473720" cy="109419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dirty="0"/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dirty="0"/>
              <a:t>Scans of each knob and the corresponding skew strengths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dirty="0"/>
              <a:t>Coupling parameters are normalized by the values corresponding to 10% luminosity loss (R1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,R2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,R3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,R4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)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i="1" dirty="0"/>
              <a:t>D</a:t>
            </a:r>
            <a:r>
              <a:rPr lang="en-US" altLang="zh-CN" sz="2900" b="1" baseline="-25000" dirty="0"/>
              <a:t>y</a:t>
            </a:r>
            <a:r>
              <a:rPr lang="en-US" altLang="zh-CN" sz="2900" b="1" dirty="0"/>
              <a:t> and </a:t>
            </a:r>
            <a:r>
              <a:rPr lang="en-US" altLang="zh-CN" sz="2900" b="1" i="1" dirty="0"/>
              <a:t>D’</a:t>
            </a:r>
            <a:r>
              <a:rPr lang="en-US" altLang="zh-CN" sz="2900" b="1" baseline="-25000" dirty="0"/>
              <a:t>y </a:t>
            </a:r>
            <a:r>
              <a:rPr lang="en-US" altLang="zh-CN" sz="2900" b="1" dirty="0"/>
              <a:t>are normalized by the values comparable to 1</a:t>
            </a:r>
            <a:r>
              <a:rPr lang="en-US" altLang="zh-CN" sz="2900" b="1" i="1" dirty="0"/>
              <a:t> σ</a:t>
            </a:r>
            <a:r>
              <a:rPr lang="en-US" altLang="zh-CN" sz="2900" b="1" baseline="-25000" dirty="0"/>
              <a:t>y</a:t>
            </a:r>
            <a:r>
              <a:rPr lang="en-US" altLang="zh-CN" sz="2900" b="1" dirty="0"/>
              <a:t> and 1</a:t>
            </a:r>
            <a:r>
              <a:rPr lang="en-US" altLang="zh-CN" sz="2900" b="1" i="1" dirty="0"/>
              <a:t>σ’</a:t>
            </a:r>
            <a:r>
              <a:rPr lang="en-US" altLang="zh-CN" sz="2900" b="1" baseline="-25000" dirty="0"/>
              <a:t>y  </a:t>
            </a:r>
            <a:r>
              <a:rPr lang="en-US" altLang="zh-CN" sz="2900" b="1" baseline="30000" dirty="0"/>
              <a:t> </a:t>
            </a:r>
            <a:r>
              <a:rPr lang="en-US" altLang="zh-CN" sz="2900" b="1" dirty="0"/>
              <a:t>at IP (</a:t>
            </a:r>
            <a:r>
              <a:rPr lang="en-US" altLang="zh-CN" sz="2900" b="1" i="1" dirty="0"/>
              <a:t>D</a:t>
            </a:r>
            <a:r>
              <a:rPr lang="en-US" altLang="zh-CN" sz="2900" b="1" baseline="-25000" dirty="0"/>
              <a:t>y 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</a:t>
            </a:r>
            <a:r>
              <a:rPr lang="en-US" altLang="zh-CN" sz="2900" b="1" i="1" dirty="0"/>
              <a:t> D’</a:t>
            </a:r>
            <a:r>
              <a:rPr lang="en-US" altLang="zh-CN" sz="2900" b="1" baseline="-25000" dirty="0"/>
              <a:t>y 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)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en-US" altLang="zh-CN" sz="2600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zh-CN" altLang="en-US" sz="2600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7" y="1052196"/>
            <a:ext cx="3832075" cy="287405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2"/>
          <a:stretch/>
        </p:blipFill>
        <p:spPr>
          <a:xfrm>
            <a:off x="105227" y="3964061"/>
            <a:ext cx="3832075" cy="278892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/>
          <a:stretch/>
        </p:blipFill>
        <p:spPr>
          <a:xfrm>
            <a:off x="3772806" y="3926252"/>
            <a:ext cx="3950607" cy="286539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"/>
          <a:stretch/>
        </p:blipFill>
        <p:spPr>
          <a:xfrm>
            <a:off x="7617278" y="3781746"/>
            <a:ext cx="4110264" cy="30099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98766" y="2889781"/>
            <a:ext cx="2774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R1 knob (normalized by R1</a:t>
            </a:r>
            <a:r>
              <a:rPr lang="en-US" altLang="zh-CN" baseline="30000" dirty="0"/>
              <a:t>*</a:t>
            </a:r>
            <a:r>
              <a:rPr lang="pt-BR" altLang="zh-CN" dirty="0"/>
              <a:t>)</a:t>
            </a:r>
          </a:p>
          <a:p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8856438" y="2785422"/>
            <a:ext cx="2774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R3 knob (normalized by R3</a:t>
            </a:r>
            <a:r>
              <a:rPr lang="en-US" altLang="zh-CN" baseline="30000" dirty="0"/>
              <a:t>*</a:t>
            </a:r>
            <a:r>
              <a:rPr lang="pt-BR" altLang="zh-CN" dirty="0"/>
              <a:t>)</a:t>
            </a:r>
          </a:p>
          <a:p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3198831-FEDA-4BB1-9F29-B36283302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362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060" y="3699922"/>
            <a:ext cx="4175579" cy="30772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650" y="3835015"/>
            <a:ext cx="4030436" cy="28877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517" y="780123"/>
            <a:ext cx="4373940" cy="30134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750" y="834553"/>
            <a:ext cx="4093331" cy="29937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" y="3699922"/>
            <a:ext cx="3948188" cy="29611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8" y="875985"/>
            <a:ext cx="3890132" cy="2917599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>
          <a:xfrm>
            <a:off x="568930" y="-124552"/>
            <a:ext cx="10473720" cy="109419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zh-CN" dirty="0"/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dirty="0"/>
              <a:t>Scans of each knob and the corresponding skew strengths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dirty="0"/>
              <a:t>Coupling parameters are normalized by the value corresponding to 10% luminosity loss (R1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,R2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,R3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,R4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)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altLang="zh-CN" sz="2900" b="1" i="1" dirty="0"/>
              <a:t>D</a:t>
            </a:r>
            <a:r>
              <a:rPr lang="en-US" altLang="zh-CN" sz="2900" b="1" baseline="-25000" dirty="0"/>
              <a:t>y</a:t>
            </a:r>
            <a:r>
              <a:rPr lang="en-US" altLang="zh-CN" sz="2900" b="1" dirty="0"/>
              <a:t> and </a:t>
            </a:r>
            <a:r>
              <a:rPr lang="en-US" altLang="zh-CN" sz="2900" b="1" i="1" dirty="0"/>
              <a:t>D’</a:t>
            </a:r>
            <a:r>
              <a:rPr lang="en-US" altLang="zh-CN" sz="2900" b="1" baseline="-25000" dirty="0"/>
              <a:t>y </a:t>
            </a:r>
            <a:r>
              <a:rPr lang="en-US" altLang="zh-CN" sz="2900" b="1" dirty="0"/>
              <a:t>are normalized by the value comparable to 1</a:t>
            </a:r>
            <a:r>
              <a:rPr lang="en-US" altLang="zh-CN" sz="2900" b="1" i="1" dirty="0"/>
              <a:t> σ</a:t>
            </a:r>
            <a:r>
              <a:rPr lang="en-US" altLang="zh-CN" sz="2900" b="1" baseline="-25000" dirty="0"/>
              <a:t>y</a:t>
            </a:r>
            <a:r>
              <a:rPr lang="en-US" altLang="zh-CN" sz="2900" b="1" dirty="0"/>
              <a:t> and 1</a:t>
            </a:r>
            <a:r>
              <a:rPr lang="en-US" altLang="zh-CN" sz="2900" b="1" i="1" dirty="0"/>
              <a:t>σ’</a:t>
            </a:r>
            <a:r>
              <a:rPr lang="en-US" altLang="zh-CN" sz="2900" b="1" baseline="-25000" dirty="0"/>
              <a:t>y  </a:t>
            </a:r>
            <a:r>
              <a:rPr lang="en-US" altLang="zh-CN" sz="2900" b="1" baseline="30000" dirty="0"/>
              <a:t> </a:t>
            </a:r>
            <a:r>
              <a:rPr lang="en-US" altLang="zh-CN" sz="2900" b="1" dirty="0"/>
              <a:t>at IP (</a:t>
            </a:r>
            <a:r>
              <a:rPr lang="en-US" altLang="zh-CN" sz="2900" b="1" i="1" dirty="0"/>
              <a:t>D</a:t>
            </a:r>
            <a:r>
              <a:rPr lang="en-US" altLang="zh-CN" sz="2900" b="1" baseline="-25000" dirty="0"/>
              <a:t>y 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,</a:t>
            </a:r>
            <a:r>
              <a:rPr lang="en-US" altLang="zh-CN" sz="2900" b="1" i="1" dirty="0"/>
              <a:t> D’</a:t>
            </a:r>
            <a:r>
              <a:rPr lang="en-US" altLang="zh-CN" sz="2900" b="1" baseline="-25000" dirty="0"/>
              <a:t>y </a:t>
            </a:r>
            <a:r>
              <a:rPr lang="en-US" altLang="zh-CN" sz="2900" b="1" baseline="30000" dirty="0"/>
              <a:t>*</a:t>
            </a:r>
            <a:r>
              <a:rPr lang="en-US" altLang="zh-CN" sz="2900" b="1" dirty="0"/>
              <a:t> )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en-US" altLang="zh-CN" sz="2600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endParaRPr lang="zh-CN" altLang="en-US" sz="26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238167" y="2850000"/>
            <a:ext cx="2774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R4 knob (normalized by R4</a:t>
            </a:r>
            <a:r>
              <a:rPr lang="en-US" altLang="zh-CN" baseline="30000" dirty="0"/>
              <a:t>*</a:t>
            </a:r>
            <a:r>
              <a:rPr lang="pt-BR" altLang="zh-CN" dirty="0"/>
              <a:t>)</a:t>
            </a:r>
          </a:p>
          <a:p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9165808" y="3042385"/>
            <a:ext cx="277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</a:t>
            </a:r>
            <a:r>
              <a:rPr lang="en-US" altLang="zh-CN" i="1" dirty="0"/>
              <a:t>D’</a:t>
            </a:r>
            <a:r>
              <a:rPr lang="en-US" altLang="zh-CN" baseline="-25000" dirty="0"/>
              <a:t>y </a:t>
            </a:r>
            <a:r>
              <a:rPr lang="en-US" altLang="zh-CN" dirty="0"/>
              <a:t>knob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5376405" y="3123512"/>
            <a:ext cx="277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Scan of </a:t>
            </a:r>
            <a:r>
              <a:rPr lang="en-US" altLang="zh-CN" i="1" dirty="0"/>
              <a:t>D</a:t>
            </a:r>
            <a:r>
              <a:rPr lang="en-US" altLang="zh-CN" baseline="-25000" dirty="0"/>
              <a:t>y</a:t>
            </a:r>
            <a:r>
              <a:rPr lang="en-US" altLang="zh-CN" dirty="0"/>
              <a:t> knob</a:t>
            </a:r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38DEA19-0A56-45C0-BBE3-CFEB4B5B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068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6462" y="-71691"/>
            <a:ext cx="10515600" cy="1325563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Results of IP coupling tuning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85737" y="1106952"/>
            <a:ext cx="4976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Vertical dispersion knob for D</a:t>
            </a:r>
            <a:r>
              <a:rPr lang="en-US" altLang="zh-CN" b="1" baseline="-25000" dirty="0"/>
              <a:t>y,IP</a:t>
            </a:r>
            <a:r>
              <a:rPr lang="en-US" altLang="zh-CN" b="1" dirty="0"/>
              <a:t>=0.1</a:t>
            </a:r>
            <a:r>
              <a:rPr lang="zh-CN" altLang="en-US" b="1" dirty="0"/>
              <a:t>（</a:t>
            </a:r>
            <a:r>
              <a:rPr lang="en-US" altLang="zh-CN" b="1" dirty="0"/>
              <a:t>mm</a:t>
            </a:r>
            <a:r>
              <a:rPr lang="zh-CN" altLang="en-US" b="1" dirty="0"/>
              <a:t>）</a:t>
            </a:r>
            <a:r>
              <a:rPr lang="en-US" altLang="zh-CN" b="1" baseline="30000" dirty="0">
                <a:solidFill>
                  <a:schemeClr val="lt1"/>
                </a:solidFill>
              </a:rPr>
              <a:t>*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41064" y="1089314"/>
            <a:ext cx="3432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Coupling knob for R1</a:t>
            </a:r>
            <a:r>
              <a:rPr lang="en-US" altLang="zh-CN" b="1" baseline="-25000" dirty="0"/>
              <a:t>IP</a:t>
            </a:r>
            <a:r>
              <a:rPr lang="en-US" altLang="zh-CN" b="1" dirty="0"/>
              <a:t>=0.002</a:t>
            </a:r>
            <a:r>
              <a:rPr lang="zh-CN" altLang="en-US" b="1" dirty="0"/>
              <a:t> </a:t>
            </a:r>
            <a:r>
              <a:rPr lang="en-US" altLang="zh-CN" b="1" baseline="30000" dirty="0">
                <a:solidFill>
                  <a:schemeClr val="lt1"/>
                </a:solidFill>
              </a:rPr>
              <a:t>*</a:t>
            </a:r>
            <a:endParaRPr lang="zh-CN" altLang="en-US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14625" t="11112" r="24187" b="25889"/>
          <a:stretch/>
        </p:blipFill>
        <p:spPr>
          <a:xfrm>
            <a:off x="6157584" y="1607126"/>
            <a:ext cx="5836565" cy="3901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11437" t="10444" r="25188" b="25778"/>
          <a:stretch/>
        </p:blipFill>
        <p:spPr>
          <a:xfrm>
            <a:off x="252153" y="1528383"/>
            <a:ext cx="5928984" cy="405892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688435" y="1528383"/>
            <a:ext cx="270164" cy="4161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540240" y="1528383"/>
            <a:ext cx="270164" cy="4161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CAE52CF-0402-42A1-9AE9-24E711B9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496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Results of IP coupling tuning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543595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</a:t>
            </a:r>
          </a:p>
          <a:p>
            <a:r>
              <a:rPr lang="en-US" altLang="zh-CN" sz="2000" b="1" dirty="0" smtClean="0"/>
              <a:t>Errors applied for global optics correction</a:t>
            </a:r>
          </a:p>
          <a:p>
            <a:endParaRPr lang="en-US" altLang="zh-CN" sz="2000" b="1" dirty="0" smtClean="0"/>
          </a:p>
          <a:p>
            <a:endParaRPr lang="en-US" altLang="zh-CN" sz="2000" b="1" dirty="0"/>
          </a:p>
          <a:p>
            <a:endParaRPr lang="en-US" altLang="zh-CN" sz="2000" b="1" dirty="0" smtClean="0"/>
          </a:p>
          <a:p>
            <a:endParaRPr lang="en-US" altLang="zh-CN" sz="2000" b="1" dirty="0"/>
          </a:p>
          <a:p>
            <a:r>
              <a:rPr lang="en-US" altLang="zh-CN" sz="2000" b="1" dirty="0" smtClean="0"/>
              <a:t>Simulation </a:t>
            </a:r>
            <a:r>
              <a:rPr lang="en-US" altLang="zh-CN" sz="2000" b="1" dirty="0"/>
              <a:t>with errors (3</a:t>
            </a:r>
            <a:r>
              <a:rPr lang="el-GR" altLang="zh-CN" sz="2000" b="1" dirty="0"/>
              <a:t>σ</a:t>
            </a:r>
            <a:r>
              <a:rPr lang="en-US" altLang="zh-CN" sz="2000" b="1" dirty="0"/>
              <a:t>*3) after global optics correction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sz="2000" b="1" dirty="0"/>
              <a:t>Specifications for magnet design</a:t>
            </a:r>
          </a:p>
          <a:p>
            <a:endParaRPr lang="zh-CN" altLang="en-US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35139"/>
              </p:ext>
            </p:extLst>
          </p:nvPr>
        </p:nvGraphicFramePr>
        <p:xfrm>
          <a:off x="1333114" y="5371222"/>
          <a:ext cx="8159509" cy="109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001">
                  <a:extLst>
                    <a:ext uri="{9D8B030D-6E8A-4147-A177-3AD203B41FA5}">
                      <a16:colId xmlns:a16="http://schemas.microsoft.com/office/drawing/2014/main" val="2371996479"/>
                    </a:ext>
                  </a:extLst>
                </a:gridCol>
                <a:gridCol w="957288">
                  <a:extLst>
                    <a:ext uri="{9D8B030D-6E8A-4147-A177-3AD203B41FA5}">
                      <a16:colId xmlns:a16="http://schemas.microsoft.com/office/drawing/2014/main" val="2606131604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739166246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4231396539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3088608887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1447737771"/>
                    </a:ext>
                  </a:extLst>
                </a:gridCol>
                <a:gridCol w="1165644">
                  <a:extLst>
                    <a:ext uri="{9D8B030D-6E8A-4147-A177-3AD203B41FA5}">
                      <a16:colId xmlns:a16="http://schemas.microsoft.com/office/drawing/2014/main" val="3165987611"/>
                    </a:ext>
                  </a:extLst>
                </a:gridCol>
              </a:tblGrid>
              <a:tr h="273160">
                <a:tc>
                  <a:txBody>
                    <a:bodyPr/>
                    <a:lstStyle/>
                    <a:p>
                      <a:pPr algn="ctr" fontAlgn="ctr"/>
                      <a:endParaRPr lang="zh-CN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Q1BIRU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QFV1IRU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VS2IRU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QFV3IRU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QDH1IRU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QDH2IRU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44270091"/>
                  </a:ext>
                </a:extLst>
              </a:tr>
              <a:tr h="273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L(m)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2.00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51572573"/>
                  </a:ext>
                </a:extLst>
              </a:tr>
              <a:tr h="273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SK1(</a:t>
                      </a:r>
                      <a:r>
                        <a:rPr lang="en-US" altLang="zh-CN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*10</a:t>
                      </a:r>
                      <a:r>
                        <a:rPr lang="en-US" altLang="zh-CN" sz="1600" b="1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-1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1.00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98882951"/>
                  </a:ext>
                </a:extLst>
              </a:tr>
              <a:tr h="273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G（T/m)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84111976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619443"/>
              </p:ext>
            </p:extLst>
          </p:nvPr>
        </p:nvGraphicFramePr>
        <p:xfrm>
          <a:off x="1333114" y="3845686"/>
          <a:ext cx="81280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>
                  <a:extLst>
                    <a:ext uri="{9D8B030D-6E8A-4147-A177-3AD203B41FA5}">
                      <a16:colId xmlns:a16="http://schemas.microsoft.com/office/drawing/2014/main" val="415013923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93274625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476719176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82839871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053662047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478009739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2094503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R1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R2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R3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R4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Dy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altLang="zh-CN" sz="18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Dpy</a:t>
                      </a:r>
                      <a:r>
                        <a:rPr lang="en-US" altLang="zh-CN" sz="1800" b="1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82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>
                          <a:solidFill>
                            <a:schemeClr val="tx1"/>
                          </a:solidFill>
                        </a:rPr>
                        <a:t>rms(</a:t>
                      </a:r>
                      <a:r>
                        <a:rPr lang="en-US" altLang="zh-CN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*10</a:t>
                      </a:r>
                      <a:r>
                        <a:rPr lang="en-US" altLang="zh-CN" sz="1400" b="1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r>
                        <a:rPr lang="en-US" altLang="zh-CN" sz="14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49.77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31.11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0.0052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0.016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500047"/>
                  </a:ext>
                </a:extLst>
              </a:tr>
            </a:tbl>
          </a:graphicData>
        </a:graphic>
      </p:graphicFrame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2A76545-87B2-4EA9-B644-CD583CCFD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15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60417"/>
              </p:ext>
            </p:extLst>
          </p:nvPr>
        </p:nvGraphicFramePr>
        <p:xfrm>
          <a:off x="1333114" y="2109419"/>
          <a:ext cx="4166870" cy="1161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2220">
                  <a:extLst>
                    <a:ext uri="{9D8B030D-6E8A-4147-A177-3AD203B41FA5}">
                      <a16:colId xmlns:a16="http://schemas.microsoft.com/office/drawing/2014/main" val="4280062454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3692781686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184168213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6775549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304800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Component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 err="1">
                          <a:effectLst/>
                        </a:rPr>
                        <a:t>Δx</a:t>
                      </a:r>
                      <a:r>
                        <a:rPr lang="en-GB" sz="1100" kern="0" dirty="0">
                          <a:effectLst/>
                        </a:rPr>
                        <a:t> (µm)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Δy (µm)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Δθ</a:t>
                      </a:r>
                      <a:r>
                        <a:rPr lang="en-GB" sz="1100" kern="0" baseline="-25000">
                          <a:effectLst/>
                        </a:rPr>
                        <a:t>z</a:t>
                      </a:r>
                      <a:r>
                        <a:rPr lang="en-GB" sz="1100" kern="0">
                          <a:effectLst/>
                        </a:rPr>
                        <a:t> (µrad)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7750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Dipole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1613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Quadrupole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8802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Sextupole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100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 dirty="0">
                          <a:effectLst/>
                        </a:rPr>
                        <a:t>100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9715935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68169"/>
              </p:ext>
            </p:extLst>
          </p:nvPr>
        </p:nvGraphicFramePr>
        <p:xfrm>
          <a:off x="6208645" y="2090486"/>
          <a:ext cx="3252470" cy="944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5120">
                  <a:extLst>
                    <a:ext uri="{9D8B030D-6E8A-4147-A177-3AD203B41FA5}">
                      <a16:colId xmlns:a16="http://schemas.microsoft.com/office/drawing/2014/main" val="4231371492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1218770166"/>
                    </a:ext>
                  </a:extLst>
                </a:gridCol>
              </a:tblGrid>
              <a:tr h="264160"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Component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 dirty="0">
                          <a:effectLst/>
                        </a:rPr>
                        <a:t>Field error (RMS)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67819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Dipole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0.01%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137511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kern="0">
                          <a:effectLst/>
                        </a:rPr>
                        <a:t>Quadrupole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>
                          <a:effectLst/>
                        </a:rPr>
                        <a:t>0.02%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63680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indent="269875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Sextupole</a:t>
                      </a:r>
                      <a:endParaRPr lang="zh-CN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0" dirty="0">
                          <a:effectLst/>
                        </a:rPr>
                        <a:t>0.02%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0389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00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6" y="1350385"/>
            <a:ext cx="3588327" cy="26912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41" y="1343890"/>
            <a:ext cx="3596986" cy="26977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39" y="1343890"/>
            <a:ext cx="3711375" cy="26977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67" y="4090062"/>
            <a:ext cx="3520786" cy="26405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102" y="4121235"/>
            <a:ext cx="3560235" cy="2609417"/>
          </a:xfrm>
          <a:prstGeom prst="rect">
            <a:avLst/>
          </a:prstGeom>
        </p:spPr>
      </p:pic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723034" y="-201583"/>
            <a:ext cx="10515600" cy="1325563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Results of IP coupling tuning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6"/>
          <a:stretch/>
        </p:blipFill>
        <p:spPr>
          <a:xfrm>
            <a:off x="8035860" y="4090062"/>
            <a:ext cx="3472555" cy="2719325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>
          <a:xfrm>
            <a:off x="612208" y="352878"/>
            <a:ext cx="11385505" cy="4877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zh-CN" dirty="0"/>
          </a:p>
          <a:p>
            <a:r>
              <a:rPr lang="en-US" altLang="zh-CN" sz="1800" b="1" dirty="0"/>
              <a:t>Statistic of strength of skew components (Simulation with errors (3</a:t>
            </a:r>
            <a:r>
              <a:rPr lang="el-GR" altLang="zh-CN" sz="1800" b="1" dirty="0"/>
              <a:t>σ</a:t>
            </a:r>
            <a:r>
              <a:rPr lang="en-US" altLang="zh-CN" sz="1800" b="1" dirty="0"/>
              <a:t>*3) after global optics correction)</a:t>
            </a:r>
          </a:p>
          <a:p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7A8631C-F409-40DB-A8C9-D4382F14F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062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rgbClr val="0070C0"/>
                </a:solidFill>
                <a:latin typeface="+mj-ea"/>
              </a:rPr>
              <a:t>Summary</a:t>
            </a:r>
            <a:endParaRPr lang="zh-CN" altLang="en-US" sz="4000" b="1" dirty="0">
              <a:solidFill>
                <a:srgbClr val="0070C0"/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47429" y="884541"/>
            <a:ext cx="10515600" cy="531626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dirty="0"/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Knobs for IP coupling have been determined at CEPC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en-US" altLang="zh-CN" sz="1800" b="1" dirty="0"/>
              <a:t>Parameters  D</a:t>
            </a:r>
            <a:r>
              <a:rPr lang="en-US" altLang="zh-CN" sz="1800" b="1" baseline="-25000" dirty="0"/>
              <a:t>y</a:t>
            </a:r>
            <a:r>
              <a:rPr lang="en-US" altLang="zh-CN" sz="1800" b="1" dirty="0"/>
              <a:t>,D</a:t>
            </a:r>
            <a:r>
              <a:rPr lang="en-US" altLang="zh-CN" sz="1800" b="1" baseline="-25000" dirty="0"/>
              <a:t>y</a:t>
            </a:r>
            <a:r>
              <a:rPr lang="en-US" altLang="zh-CN" sz="1800" b="1" dirty="0"/>
              <a:t>’,R1, R2, R3, R4 at IP can be tuned independently in the range corresponding to     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zh-CN" sz="1800" b="1" dirty="0"/>
              <a:t>    10% luminosity loss</a:t>
            </a:r>
          </a:p>
          <a:p>
            <a:pPr marL="0">
              <a:lnSpc>
                <a:spcPct val="100000"/>
              </a:lnSpc>
              <a:spcBef>
                <a:spcPts val="600"/>
              </a:spcBef>
            </a:pPr>
            <a:r>
              <a:rPr lang="en-US" altLang="zh-CN" sz="1800" b="1" dirty="0"/>
              <a:t>Specification for magnets design have been evaluated by applying a correction for 10 times of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800" b="1" dirty="0"/>
              <a:t>    the RMS  residual error at IP after global optics correction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8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800" b="1" dirty="0"/>
              <a:t>    </a:t>
            </a:r>
            <a:r>
              <a:rPr lang="en-US" altLang="zh-CN" sz="3200" b="1" dirty="0">
                <a:solidFill>
                  <a:srgbClr val="0070C0"/>
                </a:solidFill>
              </a:rPr>
              <a:t>To-do list</a:t>
            </a:r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Optimize the knobs downstream IP </a:t>
            </a:r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Include more variables or improve the fitting method to expand the tuning range  if needed</a:t>
            </a:r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Investigate the effects of tuning on other optics parameters</a:t>
            </a:r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Tune using lattices with errors after global optics correction and simulate the luminosity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altLang="zh-CN" sz="1800" b="1" dirty="0"/>
              <a:t>    performance before and after IP tuning</a:t>
            </a:r>
          </a:p>
          <a:p>
            <a:pPr marL="0">
              <a:lnSpc>
                <a:spcPct val="160000"/>
              </a:lnSpc>
              <a:spcBef>
                <a:spcPts val="0"/>
              </a:spcBef>
            </a:pPr>
            <a:r>
              <a:rPr lang="en-US" altLang="zh-CN" sz="1800" b="1" dirty="0"/>
              <a:t>Determine the knobs for local orbit, </a:t>
            </a:r>
            <a:r>
              <a:rPr lang="el-GR" altLang="zh-CN" sz="1800" b="1" i="1" dirty="0"/>
              <a:t>β</a:t>
            </a:r>
            <a:r>
              <a:rPr lang="en-US" altLang="zh-CN" sz="1800" b="1" i="1" dirty="0"/>
              <a:t> </a:t>
            </a:r>
            <a:r>
              <a:rPr lang="en-US" altLang="zh-CN" sz="1800" b="1" baseline="30000" dirty="0"/>
              <a:t>* </a:t>
            </a:r>
            <a:r>
              <a:rPr lang="en-US" altLang="zh-CN" sz="1800" b="1" dirty="0"/>
              <a:t>waist shift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3248FF7-2C99-4002-A31D-5C4BAC9E1091}"/>
              </a:ext>
            </a:extLst>
          </p:cNvPr>
          <p:cNvSpPr txBox="1"/>
          <p:nvPr/>
        </p:nvSpPr>
        <p:spPr>
          <a:xfrm>
            <a:off x="5244946" y="2896340"/>
            <a:ext cx="6796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</a:rPr>
              <a:t>Ref: CEPC TDR; Radiation Detection Technology and Methods (2024) 8:1–1105, </a:t>
            </a:r>
            <a:r>
              <a:rPr lang="en-US" altLang="zh-CN" sz="1600" b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https://doi.org/10.1007/s41605-024-00463-y</a:t>
            </a:r>
            <a:r>
              <a:rPr lang="en-US" altLang="zh-CN" sz="1600" b="1" dirty="0">
                <a:solidFill>
                  <a:srgbClr val="FF0000"/>
                </a:solidFill>
              </a:rPr>
              <a:t>; 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5A2DD7-33ED-4A64-B076-E640F6B1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983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8668" y="2371724"/>
            <a:ext cx="6460066" cy="1325563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Thanks for your attention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90DBB52-3B7A-44A2-B8E7-5819A768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Content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61799"/>
            <a:ext cx="10515600" cy="4351338"/>
          </a:xfrm>
        </p:spPr>
        <p:txBody>
          <a:bodyPr>
            <a:normAutofit/>
          </a:bodyPr>
          <a:lstStyle/>
          <a:p>
            <a:endParaRPr lang="zh-CN" altLang="en-US" dirty="0"/>
          </a:p>
          <a:p>
            <a:r>
              <a:rPr lang="en-US" altLang="zh-CN" sz="2000" dirty="0"/>
              <a:t></a:t>
            </a:r>
            <a:r>
              <a:rPr lang="en-US" altLang="zh-CN" sz="2000" b="1" dirty="0"/>
              <a:t>CEPC baseline lattice</a:t>
            </a:r>
          </a:p>
          <a:p>
            <a:r>
              <a:rPr lang="en-US" altLang="zh-CN" sz="2000" b="1" dirty="0"/>
              <a:t>    Introduction of IP tuning</a:t>
            </a:r>
          </a:p>
          <a:p>
            <a:r>
              <a:rPr lang="en-US" altLang="zh-CN" sz="2000" b="1" dirty="0"/>
              <a:t>    Determine the coupling knobs </a:t>
            </a:r>
          </a:p>
          <a:p>
            <a:r>
              <a:rPr lang="en-US" altLang="zh-CN" sz="2000" b="1" dirty="0"/>
              <a:t>Results on coupling tuning</a:t>
            </a:r>
          </a:p>
          <a:p>
            <a:r>
              <a:rPr lang="en-US" altLang="zh-CN" sz="2000" b="1" dirty="0"/>
              <a:t>Summary and To-do list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29A3A7F-AE74-41B5-AED2-3C5AD3FE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266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CEPC Design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表格 9">
                <a:extLst>
                  <a:ext uri="{FF2B5EF4-FFF2-40B4-BE49-F238E27FC236}">
                    <a16:creationId xmlns:a16="http://schemas.microsoft.com/office/drawing/2014/main" id="{CA7C3D05-B22C-4025-9BD2-2125C98B235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0580910"/>
                  </p:ext>
                </p:extLst>
              </p:nvPr>
            </p:nvGraphicFramePr>
            <p:xfrm>
              <a:off x="976196" y="1516245"/>
              <a:ext cx="7416824" cy="502032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09716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05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zh-CN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05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10300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表格 9">
                <a:extLst>
                  <a:ext uri="{FF2B5EF4-FFF2-40B4-BE49-F238E27FC236}">
                    <a16:creationId xmlns:a16="http://schemas.microsoft.com/office/drawing/2014/main" id="{CA7C3D05-B22C-4025-9BD2-2125C98B235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0580910"/>
                  </p:ext>
                </p:extLst>
              </p:nvPr>
            </p:nvGraphicFramePr>
            <p:xfrm>
              <a:off x="976196" y="1516245"/>
              <a:ext cx="7416824" cy="50123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75638">
                      <a:extLst>
                        <a:ext uri="{9D8B030D-6E8A-4147-A177-3AD203B41FA5}">
                          <a16:colId xmlns:a16="http://schemas.microsoft.com/office/drawing/2014/main" val="3130724924"/>
                        </a:ext>
                      </a:extLst>
                    </a:gridCol>
                    <a:gridCol w="1278975">
                      <a:extLst>
                        <a:ext uri="{9D8B030D-6E8A-4147-A177-3AD203B41FA5}">
                          <a16:colId xmlns:a16="http://schemas.microsoft.com/office/drawing/2014/main" val="1384768707"/>
                        </a:ext>
                      </a:extLst>
                    </a:gridCol>
                    <a:gridCol w="1277971">
                      <a:extLst>
                        <a:ext uri="{9D8B030D-6E8A-4147-A177-3AD203B41FA5}">
                          <a16:colId xmlns:a16="http://schemas.microsoft.com/office/drawing/2014/main" val="2215860670"/>
                        </a:ext>
                      </a:extLst>
                    </a:gridCol>
                    <a:gridCol w="1301025">
                      <a:extLst>
                        <a:ext uri="{9D8B030D-6E8A-4147-A177-3AD203B41FA5}">
                          <a16:colId xmlns:a16="http://schemas.microsoft.com/office/drawing/2014/main" val="2160745236"/>
                        </a:ext>
                      </a:extLst>
                    </a:gridCol>
                    <a:gridCol w="1383215">
                      <a:extLst>
                        <a:ext uri="{9D8B030D-6E8A-4147-A177-3AD203B41FA5}">
                          <a16:colId xmlns:a16="http://schemas.microsoft.com/office/drawing/2014/main" val="1529580387"/>
                        </a:ext>
                      </a:extLst>
                    </a:gridCol>
                  </a:tblGrid>
                  <a:tr h="166221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 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Higgs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W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36564" t="-18519" r="-881" b="-29962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397398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Number of IPs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7684413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Circumference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r>
                            <a:rPr lang="en-GB" sz="1050" b="1" i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+mn-cs"/>
                            </a:rPr>
                            <a:t>00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43693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SR power per beam (MW)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i="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30</a:t>
                          </a:r>
                          <a:endParaRPr lang="zh-CN" sz="1050" b="1" i="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9242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Half crossing angle at IP (mrad)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93888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Bending radius (km)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117908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(GeV)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45.5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180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0737811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loss per turn (GeV)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0.357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9.1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8054874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Damping time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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z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44.6/44.6/22.3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816/816/408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150/150/75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5000"/>
                            </a:lnSpc>
                          </a:pP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13.2/13.2/6.6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328004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Piwinski angle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4.88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24.23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5.98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1.23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9881907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number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268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11934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1297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05253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US" altLang="zh-CN" sz="1050" b="1" dirty="0"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Bunch Spacing (ns)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576.9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253.8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4523.1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31922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population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1.35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9198385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current (mA)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803.5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84.1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36343106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Phase advance of arc FODO (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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90</a:t>
                          </a:r>
                          <a:endParaRPr lang="zh-CN" sz="105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95595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Momentum compaction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-5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0.71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011734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 functions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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i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*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(m/mm)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0.13/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0.21/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1.04/</a:t>
                          </a:r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815251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Emittance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sym typeface="Symbol" panose="05050102010706020507" pitchFamily="18" charset="2"/>
                            </a:rPr>
                            <a:t>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 (nm/pm)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0.64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0.27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1.4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/4.7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082087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Betatron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317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317/317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445/445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8298574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size at IP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s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(um/nm)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14/36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6/35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13/42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39/113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726355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Bunch length (natural/total) (mm)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2.3/4.1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2.5/8.7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2.5/4.9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2.2/2.9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426050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spread (natural/total)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0.10/0.17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0.04/0.13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0.07/0.14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0.15/0.20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375094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Energy acceptance (DA/RF) (%)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1.6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/1.7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1.05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/2.5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2.0</a:t>
                          </a:r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/2.6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6540022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Beam-beam parameters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x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/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x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y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0.015/0.11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0.004/0.127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0.012/0.113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0.071/0.1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30095449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voltage (GV)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2.2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0.12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0.7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15903090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RF frequency (MHz)</a:t>
                          </a:r>
                          <a:endParaRPr lang="zh-CN" sz="1050" b="1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650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SG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2173018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Longitudinal tune </a:t>
                          </a:r>
                          <a:r>
                            <a:rPr lang="en-GB" sz="1050" b="1" i="1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ymbol" panose="05050102010706020507" pitchFamily="18" charset="2"/>
                              <a:cs typeface="Symbol" panose="05050102010706020507" pitchFamily="18" charset="2"/>
                            </a:rPr>
                            <a:t>n</a:t>
                          </a:r>
                          <a:r>
                            <a:rPr lang="en-GB" sz="1050" b="1" i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s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0.049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0.035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0.062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0.078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3588452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Beam lifetime (min)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altLang="zh-CN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MS Mincho" panose="02020609040205080304" pitchFamily="49" charset="-128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77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22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18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6996293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Hourglass Factor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0.97</a:t>
                          </a:r>
                          <a:endParaRPr lang="zh-CN" sz="105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0.89</a:t>
                          </a:r>
                          <a:endParaRPr lang="zh-CN" sz="1050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1670191"/>
                      </a:ext>
                    </a:extLst>
                  </a:tr>
                  <a:tr h="167107">
                    <a:tc>
                      <a:txBody>
                        <a:bodyPr/>
                        <a:lstStyle/>
                        <a:p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Luminosity per IP (10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34</a:t>
                          </a:r>
                          <a:r>
                            <a:rPr lang="en-GB" sz="1050" b="1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cm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–2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 s</a:t>
                          </a:r>
                          <a:r>
                            <a:rPr lang="en-GB" sz="105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–1</a:t>
                          </a: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)</a:t>
                          </a:r>
                          <a:endParaRPr lang="zh-CN" sz="1050" b="1" dirty="0"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5.0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115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5315" marR="5315" marT="5315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16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7087" marR="7087" marT="7087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50" b="1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rPr>
                            <a:t>0.5</a:t>
                          </a:r>
                          <a:endParaRPr lang="zh-CN" sz="1050" b="1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MS Mincho" panose="02020609040205080304" pitchFamily="49" charset="-128"/>
                          </a:endParaRPr>
                        </a:p>
                      </a:txBody>
                      <a:tcPr marL="6201" marR="6201" marT="6201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78376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989D1449-CFC6-4F76-BBE9-EA50B84F812E}"/>
              </a:ext>
            </a:extLst>
          </p:cNvPr>
          <p:cNvSpPr/>
          <p:nvPr/>
        </p:nvSpPr>
        <p:spPr>
          <a:xfrm>
            <a:off x="8779911" y="1516245"/>
            <a:ext cx="30192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𝛽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∗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emittance chosen for luminosity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adequate bunch population Ne for the luminosity and the achievable energy acceptance for lattice design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bunches Nb is adjusted to keep the beam current</a:t>
            </a:r>
          </a:p>
          <a:p>
            <a:pPr marL="285750" indent="-285750">
              <a:buFontTx/>
              <a:buChar char="-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Updated bunch spacing for the requirement from detector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4011704-0763-4FA2-9D3E-35814F225E8F}"/>
              </a:ext>
            </a:extLst>
          </p:cNvPr>
          <p:cNvSpPr txBox="1"/>
          <p:nvPr/>
        </p:nvSpPr>
        <p:spPr>
          <a:xfrm>
            <a:off x="8779911" y="4972629"/>
            <a:ext cx="3239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Ref: CEPC TDR; Radiation Detection Technology and Methods (2024) 8:1–1105, </a:t>
            </a:r>
            <a:r>
              <a:rPr lang="en-US" altLang="zh-CN" sz="14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https://doi.org/10.1007/s41605-024-00463-y</a:t>
            </a:r>
            <a:r>
              <a:rPr lang="en-US" altLang="zh-CN" sz="1400" dirty="0">
                <a:solidFill>
                  <a:srgbClr val="FF0000"/>
                </a:solidFill>
              </a:rPr>
              <a:t>; 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60C1F056-0B48-4E86-B011-571845949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542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CEPC baseline lattice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3618" y="1226127"/>
            <a:ext cx="10515600" cy="4223773"/>
          </a:xfrm>
        </p:spPr>
        <p:txBody>
          <a:bodyPr>
            <a:normAutofit/>
          </a:bodyPr>
          <a:lstStyle/>
          <a:p>
            <a:endParaRPr lang="zh-CN" altLang="en-US" dirty="0"/>
          </a:p>
          <a:p>
            <a:r>
              <a:rPr lang="en-US" altLang="zh-CN" sz="2000" dirty="0"/>
              <a:t></a:t>
            </a:r>
            <a:r>
              <a:rPr lang="en-US" altLang="zh-CN" sz="2000" b="1" dirty="0"/>
              <a:t>CEPC baseline lattice— TDR lattice for Higgs energy w/o solenoid</a:t>
            </a:r>
          </a:p>
          <a:p>
            <a:endParaRPr lang="zh-CN" altLang="en-US" dirty="0"/>
          </a:p>
        </p:txBody>
      </p:sp>
      <p:pic>
        <p:nvPicPr>
          <p:cNvPr id="4" name="图片 3" descr="C:\Users\Yiwei\Desktop\图片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94" y="2371073"/>
            <a:ext cx="7222750" cy="3078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474" y="2449268"/>
            <a:ext cx="3883424" cy="249611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74720" y="5570220"/>
            <a:ext cx="1577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Layout of IR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926393" y="5480994"/>
            <a:ext cx="175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Layout of IP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22397C6-DC83-4112-9049-03017ECE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799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What is “IP tuning”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4351338"/>
          </a:xfrm>
        </p:spPr>
        <p:txBody>
          <a:bodyPr>
            <a:normAutofit fontScale="92500"/>
          </a:bodyPr>
          <a:lstStyle/>
          <a:p>
            <a:endParaRPr lang="zh-CN" altLang="en-US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400" b="1" dirty="0"/>
              <a:t>IP tuning is a process adjusting and optimizing some important optics properties at IP by some knobs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400" b="1" dirty="0"/>
              <a:t>Including knobs of local orbit, orbit angle, </a:t>
            </a:r>
            <a:r>
              <a:rPr lang="el-GR" altLang="zh-CN" sz="2400" b="1" i="1" dirty="0"/>
              <a:t>β</a:t>
            </a:r>
            <a:r>
              <a:rPr lang="en-US" altLang="zh-CN" sz="2400" b="1" i="1" dirty="0"/>
              <a:t> </a:t>
            </a:r>
            <a:r>
              <a:rPr lang="en-US" altLang="zh-CN" sz="2400" b="1" baseline="30000" dirty="0"/>
              <a:t>* </a:t>
            </a:r>
            <a:r>
              <a:rPr lang="en-US" altLang="zh-CN" sz="2400" b="1" dirty="0"/>
              <a:t>, waist shift, coupling, dispersion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400" b="1" dirty="0"/>
              <a:t>One knob is to tune specific parameters at IP locally using a set of magnets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400" b="1" dirty="0"/>
              <a:t>The magnets are localized in IR region and the distortion of beam parameters should be closed in this area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400" b="1" dirty="0"/>
              <a:t>Parameters at IP can be tuned linearly by changing the strengths of the sets of magnets</a:t>
            </a: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C95D90-A5B5-4D68-87A5-B188F5E58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146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Why is IP tuning important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38248"/>
                <a:ext cx="8839200" cy="47509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altLang="zh-CN" dirty="0"/>
              </a:p>
              <a:p>
                <a:r>
                  <a:rPr lang="en-US" altLang="zh-CN" sz="1800" b="1" dirty="0"/>
                  <a:t>Luminosity:</a:t>
                </a:r>
              </a:p>
              <a:p>
                <a:endParaRPr lang="en-US" altLang="zh-CN" sz="1800" b="1" dirty="0"/>
              </a:p>
              <a:p>
                <a:endParaRPr lang="en-US" altLang="zh-CN" sz="1800" b="1" dirty="0"/>
              </a:p>
              <a:p>
                <a:r>
                  <a:rPr lang="en-US" altLang="zh-CN" sz="1800" b="1" dirty="0"/>
                  <a:t>R1, R2, R3 and R4 are the components of the x-y coupling matrix</a:t>
                </a:r>
              </a:p>
              <a:p>
                <a:endParaRPr lang="en-US" altLang="zh-CN" sz="1800" b="1" dirty="0"/>
              </a:p>
              <a:p>
                <a:pPr marL="0" indent="0">
                  <a:buNone/>
                </a:pPr>
                <a:endParaRPr lang="en-US" altLang="zh-CN" sz="1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          </m:t>
                          </m:r>
                          <m:r>
                            <a:rPr lang="zh-CN" altLang="en-US" sz="15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5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5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sz="15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∗2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sz="15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5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zh-CN" sz="1500" dirty="0"/>
              </a:p>
              <a:p>
                <a:r>
                  <a:rPr lang="en-US" altLang="zh-CN" sz="1600" b="1" dirty="0"/>
                  <a:t>Errors and Misalignments lead to the distortion of optics parameters at IP</a:t>
                </a:r>
              </a:p>
              <a:p>
                <a:r>
                  <a:rPr lang="en-US" altLang="zh-CN" sz="1600" b="1" dirty="0"/>
                  <a:t>Achieve desired beam parameters</a:t>
                </a:r>
              </a:p>
              <a:p>
                <a:r>
                  <a:rPr lang="en-US" altLang="zh-CN" sz="1600" b="1" dirty="0"/>
                  <a:t>Optimizing beam collisions</a:t>
                </a:r>
                <a:endParaRPr lang="en-US" altLang="zh-CN" sz="1600" dirty="0"/>
              </a:p>
              <a:p>
                <a:r>
                  <a:rPr lang="en-US" altLang="zh-CN" sz="1600" b="1" dirty="0"/>
                  <a:t>Minimize beam loss and background </a:t>
                </a:r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38248"/>
                <a:ext cx="8839200" cy="4750923"/>
              </a:xfrm>
              <a:blipFill>
                <a:blip r:embed="rId3"/>
                <a:stretch>
                  <a:fillRect l="-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51863" t="78195" r="2670" b="14090"/>
          <a:stretch/>
        </p:blipFill>
        <p:spPr>
          <a:xfrm>
            <a:off x="902451" y="3258744"/>
            <a:ext cx="5342164" cy="5099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 l="53828" t="52222" r="26407" b="37222"/>
          <a:stretch/>
        </p:blipFill>
        <p:spPr>
          <a:xfrm>
            <a:off x="3837214" y="1883305"/>
            <a:ext cx="2136321" cy="64174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/>
          <a:srcRect l="54922" t="71806" r="27500" b="16389"/>
          <a:stretch/>
        </p:blipFill>
        <p:spPr>
          <a:xfrm>
            <a:off x="1863883" y="1933722"/>
            <a:ext cx="1599293" cy="604177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23A8846-0D01-4764-937A-50D1F991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0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52971" y="5292050"/>
            <a:ext cx="4634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Luminosity with local coupling error at IP for Higgs energy from Zhang Yuan’s simulation</a:t>
            </a:r>
          </a:p>
          <a:p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51485" t="23333" r="889" b="21528"/>
          <a:stretch/>
        </p:blipFill>
        <p:spPr>
          <a:xfrm>
            <a:off x="1046117" y="1724423"/>
            <a:ext cx="5244193" cy="3415200"/>
          </a:xfrm>
          <a:prstGeom prst="rect">
            <a:avLst/>
          </a:prstGeom>
        </p:spPr>
      </p:pic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6659879" y="1893281"/>
            <a:ext cx="5097780" cy="3347732"/>
          </a:xfrm>
        </p:spPr>
        <p:txBody>
          <a:bodyPr>
            <a:normAutofit lnSpcReduction="10000"/>
          </a:bodyPr>
          <a:lstStyle/>
          <a:p>
            <a:r>
              <a:rPr lang="en-US" altLang="zh-CN" sz="1600" b="1" dirty="0">
                <a:latin typeface="Calibri" panose="020F0502020204030204" pitchFamily="34" charset="0"/>
                <a:cs typeface="Calibri" panose="020F0502020204030204" pitchFamily="34" charset="0"/>
              </a:rPr>
              <a:t>ϵ</a:t>
            </a:r>
            <a:r>
              <a:rPr lang="en-US" altLang="zh-CN" sz="1600" b="1" baseline="-25000" dirty="0"/>
              <a:t>x</a:t>
            </a:r>
            <a:r>
              <a:rPr lang="en-US" altLang="zh-CN" sz="1600" b="1" dirty="0"/>
              <a:t>=6.6478e-10 (m*rad)</a:t>
            </a:r>
          </a:p>
          <a:p>
            <a:r>
              <a:rPr lang="el-GR" altLang="zh-CN" sz="1600" b="1" i="1" dirty="0"/>
              <a:t>Β</a:t>
            </a:r>
            <a:r>
              <a:rPr lang="en-US" altLang="zh-CN" sz="1600" b="1" baseline="-25000" dirty="0"/>
              <a:t>x IP</a:t>
            </a:r>
            <a:r>
              <a:rPr lang="en-US" altLang="zh-CN" sz="1600" b="1" dirty="0"/>
              <a:t>=0.33         (m)</a:t>
            </a:r>
          </a:p>
          <a:p>
            <a:r>
              <a:rPr lang="el-GR" altLang="zh-CN" sz="1600" b="1" i="1" dirty="0"/>
              <a:t>Β</a:t>
            </a:r>
            <a:r>
              <a:rPr lang="en-US" altLang="zh-CN" sz="1600" b="1" baseline="-25000" dirty="0"/>
              <a:t>y IP</a:t>
            </a:r>
            <a:r>
              <a:rPr lang="en-US" altLang="zh-CN" sz="1600" b="1" dirty="0"/>
              <a:t>=0.001       (m)</a:t>
            </a:r>
          </a:p>
          <a:p>
            <a:r>
              <a:rPr lang="en-US" altLang="zh-CN" sz="1600" b="1" dirty="0"/>
              <a:t>Critical value — corresponding to 10% luminosity loss:</a:t>
            </a:r>
          </a:p>
          <a:p>
            <a:pPr lvl="1"/>
            <a:r>
              <a:rPr lang="pt-BR" altLang="zh-CN" sz="1600" b="1" dirty="0"/>
              <a:t>R1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=0.0022     </a:t>
            </a:r>
            <a:r>
              <a:rPr lang="en-US" altLang="zh-CN" sz="1600" b="1" dirty="0"/>
              <a:t>(rad)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R2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=7.31e</a:t>
            </a:r>
            <a:r>
              <a:rPr lang="pt-BR" altLang="zh-CN" sz="1600" b="1" baseline="30000" dirty="0"/>
              <a:t>-4</a:t>
            </a:r>
            <a:r>
              <a:rPr lang="pt-BR" altLang="zh-CN" sz="1600" b="1" dirty="0"/>
              <a:t> </a:t>
            </a:r>
            <a:r>
              <a:rPr lang="en-US" altLang="zh-CN" sz="1600" b="1" dirty="0"/>
              <a:t>(m)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R3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=2.22         </a:t>
            </a:r>
            <a:r>
              <a:rPr lang="en-US" altLang="zh-CN" sz="1600" b="1" dirty="0"/>
              <a:t>(m</a:t>
            </a:r>
            <a:r>
              <a:rPr lang="en-US" altLang="zh-CN" sz="1600" b="1" baseline="30000" dirty="0"/>
              <a:t>-1</a:t>
            </a:r>
            <a:r>
              <a:rPr lang="en-US" altLang="zh-CN" sz="1600" b="1" dirty="0"/>
              <a:t>)</a:t>
            </a:r>
            <a:endParaRPr lang="pt-BR" altLang="zh-CN" sz="1600" b="1" dirty="0"/>
          </a:p>
          <a:p>
            <a:pPr lvl="1"/>
            <a:r>
              <a:rPr lang="pt-BR" altLang="zh-CN" sz="1600" b="1" dirty="0"/>
              <a:t>R4</a:t>
            </a:r>
            <a:r>
              <a:rPr lang="en-US" altLang="zh-CN" sz="1600" b="1" baseline="30000" dirty="0"/>
              <a:t> *</a:t>
            </a:r>
            <a:r>
              <a:rPr lang="pt-BR" altLang="zh-CN" sz="1600" b="1" dirty="0"/>
              <a:t> =0.61       </a:t>
            </a:r>
            <a:r>
              <a:rPr lang="zh-CN" altLang="en-US" sz="1600" b="1" dirty="0"/>
              <a:t>（</a:t>
            </a:r>
            <a:r>
              <a:rPr lang="pt-BR" altLang="zh-CN" sz="1600" b="1" dirty="0"/>
              <a:t>rad)</a:t>
            </a:r>
          </a:p>
          <a:p>
            <a:r>
              <a:rPr lang="en-US" altLang="zh-CN" sz="1600" b="1" dirty="0"/>
              <a:t>Critical value — comparable to 1</a:t>
            </a:r>
            <a:r>
              <a:rPr lang="en-US" altLang="zh-CN" sz="1600" b="1" i="1" dirty="0"/>
              <a:t>σ</a:t>
            </a:r>
            <a:r>
              <a:rPr lang="en-US" altLang="zh-CN" sz="1600" b="1" baseline="-25000" dirty="0"/>
              <a:t>y</a:t>
            </a:r>
            <a:r>
              <a:rPr lang="en-US" altLang="zh-CN" sz="1600" b="1" dirty="0"/>
              <a:t> and 1</a:t>
            </a:r>
            <a:r>
              <a:rPr lang="en-US" altLang="zh-CN" sz="1600" b="1" i="1" dirty="0"/>
              <a:t>σ’</a:t>
            </a:r>
            <a:r>
              <a:rPr lang="en-US" altLang="zh-CN" sz="1600" b="1" baseline="-25000" dirty="0"/>
              <a:t>y  </a:t>
            </a:r>
            <a:r>
              <a:rPr lang="en-US" altLang="zh-CN" sz="1600" b="1" baseline="30000" dirty="0"/>
              <a:t> </a:t>
            </a:r>
            <a:r>
              <a:rPr lang="en-US" altLang="zh-CN" sz="1600" b="1" dirty="0"/>
              <a:t>at IP</a:t>
            </a:r>
          </a:p>
          <a:p>
            <a:pPr lvl="1"/>
            <a:r>
              <a:rPr lang="en-US" altLang="zh-CN" sz="1600" b="1" dirty="0"/>
              <a:t> </a:t>
            </a:r>
            <a:r>
              <a:rPr lang="en-US" altLang="zh-CN" sz="1600" b="1" i="1" dirty="0"/>
              <a:t>D</a:t>
            </a:r>
            <a:r>
              <a:rPr lang="en-US" altLang="zh-CN" sz="1600" b="1" baseline="-25000" dirty="0"/>
              <a:t>y </a:t>
            </a:r>
            <a:r>
              <a:rPr lang="en-US" altLang="zh-CN" sz="1600" b="1" baseline="30000" dirty="0"/>
              <a:t>* </a:t>
            </a:r>
            <a:r>
              <a:rPr lang="en-US" altLang="zh-CN" sz="1600" b="1" dirty="0"/>
              <a:t> =1.85e</a:t>
            </a:r>
            <a:r>
              <a:rPr lang="en-US" altLang="zh-CN" sz="1600" b="1" baseline="30000" dirty="0"/>
              <a:t>-5</a:t>
            </a:r>
            <a:r>
              <a:rPr lang="en-US" altLang="zh-CN" sz="1600" b="1" dirty="0"/>
              <a:t>       (m)</a:t>
            </a:r>
            <a:endParaRPr lang="en-US" altLang="zh-CN" sz="1600" b="1" i="1" dirty="0"/>
          </a:p>
          <a:p>
            <a:pPr lvl="1"/>
            <a:r>
              <a:rPr lang="en-US" altLang="zh-CN" sz="1600" b="1" i="1" dirty="0"/>
              <a:t> D’</a:t>
            </a:r>
            <a:r>
              <a:rPr lang="en-US" altLang="zh-CN" sz="1600" b="1" baseline="-25000" dirty="0"/>
              <a:t>y </a:t>
            </a:r>
            <a:r>
              <a:rPr lang="en-US" altLang="zh-CN" sz="1600" b="1" baseline="30000" dirty="0"/>
              <a:t>*</a:t>
            </a:r>
            <a:r>
              <a:rPr lang="en-US" altLang="zh-CN" sz="1600" b="1" dirty="0"/>
              <a:t> =3.65e</a:t>
            </a:r>
            <a:r>
              <a:rPr lang="en-US" altLang="zh-CN" sz="1600" b="1" baseline="30000" dirty="0"/>
              <a:t>-5</a:t>
            </a:r>
            <a:r>
              <a:rPr lang="en-US" altLang="zh-CN" sz="1600" b="1" dirty="0"/>
              <a:t>  (rad)</a:t>
            </a:r>
          </a:p>
          <a:p>
            <a:pPr lvl="2"/>
            <a:endParaRPr lang="en-US" altLang="zh-CN" sz="1200" dirty="0"/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1554480" y="2590800"/>
            <a:ext cx="1562100" cy="76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107180" y="2598420"/>
            <a:ext cx="1562100" cy="76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493520" y="4267200"/>
            <a:ext cx="1562100" cy="76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75760" y="4023360"/>
            <a:ext cx="124968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116580" y="2606040"/>
            <a:ext cx="0" cy="3429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669280" y="2606040"/>
            <a:ext cx="0" cy="4038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055620" y="4274820"/>
            <a:ext cx="0" cy="3886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410200" y="4023360"/>
            <a:ext cx="15240" cy="640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五角星 29"/>
          <p:cNvSpPr/>
          <p:nvPr/>
        </p:nvSpPr>
        <p:spPr>
          <a:xfrm>
            <a:off x="3055619" y="2948940"/>
            <a:ext cx="99061" cy="12954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5619749" y="2978865"/>
            <a:ext cx="99061" cy="12954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3006088" y="4606290"/>
            <a:ext cx="99061" cy="12954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5360669" y="4624785"/>
            <a:ext cx="99061" cy="12954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67D414D-9C07-42FB-BC83-08767B289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27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9834" y="238433"/>
            <a:ext cx="10515600" cy="1325563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When is IP tuning performed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706203" y="137292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  </a:t>
            </a:r>
            <a:r>
              <a:rPr lang="en-US" altLang="zh-CN" sz="2400" b="1" dirty="0"/>
              <a:t>Whenever optimization of collisions:</a:t>
            </a:r>
          </a:p>
          <a:p>
            <a:pPr lvl="1"/>
            <a:r>
              <a:rPr lang="en-US" altLang="zh-CN" sz="1600" b="1" dirty="0"/>
              <a:t>During Initial Beam Commissioning</a:t>
            </a:r>
          </a:p>
          <a:p>
            <a:pPr lvl="1"/>
            <a:r>
              <a:rPr lang="en-US" altLang="zh-CN" sz="1600" b="1" dirty="0"/>
              <a:t>During Routine Operation</a:t>
            </a:r>
            <a:r>
              <a:rPr lang="en-US" altLang="zh-CN" sz="1600" dirty="0"/>
              <a:t>: </a:t>
            </a:r>
          </a:p>
          <a:p>
            <a:pPr lvl="2"/>
            <a:r>
              <a:rPr lang="en-US" altLang="zh-CN" sz="1600" b="1" dirty="0"/>
              <a:t>When Beam quality degrades</a:t>
            </a:r>
            <a:endParaRPr lang="en-US" altLang="zh-CN" sz="1600" dirty="0"/>
          </a:p>
          <a:p>
            <a:pPr lvl="2"/>
            <a:r>
              <a:rPr lang="en-US" altLang="zh-CN" sz="1600" b="1" dirty="0"/>
              <a:t>Maintaining Beam Stability</a:t>
            </a:r>
            <a:endParaRPr lang="en-US" altLang="zh-CN" dirty="0"/>
          </a:p>
          <a:p>
            <a:r>
              <a:rPr lang="en-US" altLang="zh-CN" dirty="0"/>
              <a:t> </a:t>
            </a:r>
            <a:r>
              <a:rPr lang="en-US" altLang="zh-CN" sz="2400" b="1" dirty="0"/>
              <a:t>The typical of beam tuning to achieve a good luminosity:</a:t>
            </a:r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9105900" y="61055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/>
          <a:srcRect l="20108" t="52083" r="23392" b="27139"/>
          <a:stretch/>
        </p:blipFill>
        <p:spPr>
          <a:xfrm>
            <a:off x="879834" y="3761674"/>
            <a:ext cx="8462286" cy="1750495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47C5F8E-05A2-435D-8174-18E3C5C1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8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26719" t="15833" r="9297" b="22778"/>
          <a:stretch/>
        </p:blipFill>
        <p:spPr>
          <a:xfrm>
            <a:off x="1085850" y="2644140"/>
            <a:ext cx="9094470" cy="34302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555" y="-219346"/>
            <a:ext cx="10515600" cy="1325563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+mj-ea"/>
              </a:rPr>
              <a:t>How is IP tuning performed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165" y="786440"/>
            <a:ext cx="11000509" cy="210915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b="1" dirty="0"/>
              <a:t>Determine the knobs according to the simulation 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/>
              <a:t>IP orbit knob , waist shift knob, IP coupling knob, IP dispersion knob</a:t>
            </a:r>
            <a:endParaRPr lang="zh-CN" altLang="en-US" dirty="0"/>
          </a:p>
          <a:p>
            <a:pPr>
              <a:lnSpc>
                <a:spcPct val="120000"/>
              </a:lnSpc>
            </a:pPr>
            <a:r>
              <a:rPr lang="en-US" altLang="zh-CN" b="1" dirty="0"/>
              <a:t>During the IP tuning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/>
              <a:t>Input the desired parameters at IP</a:t>
            </a:r>
            <a:r>
              <a:rPr lang="zh-CN" altLang="en-US" b="1" dirty="0"/>
              <a:t>，</a:t>
            </a:r>
            <a:r>
              <a:rPr lang="en-US" altLang="zh-CN" b="1" dirty="0"/>
              <a:t>calculate the strength of knob magnets by fitting using SAD online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/>
              <a:t>Record the luminosity corresponding to the specific parameters</a:t>
            </a:r>
          </a:p>
          <a:p>
            <a:pPr lvl="1">
              <a:lnSpc>
                <a:spcPct val="120000"/>
              </a:lnSpc>
            </a:pPr>
            <a:r>
              <a:rPr lang="en-US" altLang="zh-CN" b="1" dirty="0"/>
              <a:t>Scan the parameters to maximize the luminosity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1851660" y="6083492"/>
            <a:ext cx="5250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Example of IP knobs for luminosity tuning at SuperKEKB</a:t>
            </a:r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7360920" y="6098880"/>
            <a:ext cx="3063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400" dirty="0"/>
              <a:t>D. Zhou et al 2024 JINST 19 T02002</a:t>
            </a:r>
            <a:endParaRPr lang="zh-CN" altLang="en-US" sz="14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3D0F77-E347-4C85-807E-D50BD21D8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0CAB0-EAB4-4A47-AE3D-9E5ED019CE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379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9292</TotalTime>
  <Words>1464</Words>
  <Application>Microsoft Office PowerPoint</Application>
  <PresentationFormat>宽屏</PresentationFormat>
  <Paragraphs>369</Paragraphs>
  <Slides>18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MS Mincho</vt:lpstr>
      <vt:lpstr>等线</vt:lpstr>
      <vt:lpstr>等线 Light</vt:lpstr>
      <vt:lpstr>宋体</vt:lpstr>
      <vt:lpstr>Arial</vt:lpstr>
      <vt:lpstr>Calibri</vt:lpstr>
      <vt:lpstr>Cambria Math</vt:lpstr>
      <vt:lpstr>Symbol</vt:lpstr>
      <vt:lpstr>Times New Roman</vt:lpstr>
      <vt:lpstr>Office 主题​​</vt:lpstr>
      <vt:lpstr>Preliminary results on CEPC IP coupling tuning</vt:lpstr>
      <vt:lpstr>Content</vt:lpstr>
      <vt:lpstr>CEPC Design Parameters</vt:lpstr>
      <vt:lpstr>CEPC baseline lattice</vt:lpstr>
      <vt:lpstr>What is “IP tuning”</vt:lpstr>
      <vt:lpstr>Why is IP tuning important</vt:lpstr>
      <vt:lpstr>PowerPoint 演示文稿</vt:lpstr>
      <vt:lpstr>When is IP tuning performed</vt:lpstr>
      <vt:lpstr>How is IP tuning performed</vt:lpstr>
      <vt:lpstr>Determine the coupling knobs for CEPC</vt:lpstr>
      <vt:lpstr>Determine the knobs</vt:lpstr>
      <vt:lpstr>PowerPoint 演示文稿</vt:lpstr>
      <vt:lpstr>PowerPoint 演示文稿</vt:lpstr>
      <vt:lpstr>Results of IP coupling tuning</vt:lpstr>
      <vt:lpstr>Results of IP coupling tuning</vt:lpstr>
      <vt:lpstr>Results of IP coupling tuning</vt:lpstr>
      <vt:lpstr>Summary</vt:lpstr>
      <vt:lpstr>Thanks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</dc:title>
  <dc:creator>weiyy@ihep.ac.cn</dc:creator>
  <cp:lastModifiedBy>weiyy@ihep.ac.cn</cp:lastModifiedBy>
  <cp:revision>225</cp:revision>
  <dcterms:created xsi:type="dcterms:W3CDTF">2025-04-19T07:19:58Z</dcterms:created>
  <dcterms:modified xsi:type="dcterms:W3CDTF">2025-05-06T03:45:30Z</dcterms:modified>
</cp:coreProperties>
</file>