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70" r:id="rId2"/>
    <p:sldId id="256" r:id="rId3"/>
    <p:sldId id="4259" r:id="rId4"/>
    <p:sldId id="4261" r:id="rId5"/>
    <p:sldId id="257" r:id="rId6"/>
    <p:sldId id="1491" r:id="rId7"/>
    <p:sldId id="258" r:id="rId8"/>
    <p:sldId id="259" r:id="rId9"/>
    <p:sldId id="266" r:id="rId10"/>
    <p:sldId id="272" r:id="rId11"/>
    <p:sldId id="4263" r:id="rId12"/>
    <p:sldId id="4262" r:id="rId13"/>
    <p:sldId id="4264" r:id="rId14"/>
    <p:sldId id="269" r:id="rId15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6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290A70-EC03-9649-B2D2-FCAD4B197F6D}" v="12" dt="2025-11-17T07:28:41.9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3"/>
    <p:restoredTop sz="94726"/>
  </p:normalViewPr>
  <p:slideViewPr>
    <p:cSldViewPr>
      <p:cViewPr varScale="1">
        <p:scale>
          <a:sx n="73" d="100"/>
          <a:sy n="73" d="100"/>
        </p:scale>
        <p:origin x="568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-14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819D1-3F7C-4A6C-8F18-24D9B7E6AAD3}" type="datetimeFigureOut">
              <a:rPr lang="en-GB" smtClean="0"/>
              <a:t>17/11/2025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2855A-3E43-4CC6-81F3-A3ABE7845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825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20CA4-8C55-483C-A7D1-E84EE9396612}" type="datetime1">
              <a:rPr lang="en-US" smtClean="0"/>
              <a:t>11/17/25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C33FD-EEE3-4FB7-990C-A3600F82B823}" type="datetime1">
              <a:rPr lang="en-US" smtClean="0"/>
              <a:t>11/17/25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4" y="4827046"/>
            <a:ext cx="20100435" cy="648150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085712" y="1686367"/>
            <a:ext cx="10793730" cy="7422515"/>
          </a:xfrm>
          <a:custGeom>
            <a:avLst/>
            <a:gdLst/>
            <a:ahLst/>
            <a:cxnLst/>
            <a:rect l="l" t="t" r="r" b="b"/>
            <a:pathLst>
              <a:path w="10793730" h="7422515">
                <a:moveTo>
                  <a:pt x="10793524" y="0"/>
                </a:moveTo>
                <a:lnTo>
                  <a:pt x="0" y="0"/>
                </a:lnTo>
                <a:lnTo>
                  <a:pt x="0" y="7422506"/>
                </a:lnTo>
                <a:lnTo>
                  <a:pt x="10793524" y="7422506"/>
                </a:lnTo>
                <a:lnTo>
                  <a:pt x="107935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06784" y="0"/>
            <a:ext cx="10795" cy="11308715"/>
          </a:xfrm>
          <a:custGeom>
            <a:avLst/>
            <a:gdLst/>
            <a:ahLst/>
            <a:cxnLst/>
            <a:rect l="l" t="t" r="r" b="b"/>
            <a:pathLst>
              <a:path w="10795" h="11308715">
                <a:moveTo>
                  <a:pt x="0" y="11308555"/>
                </a:moveTo>
                <a:lnTo>
                  <a:pt x="10470" y="11308555"/>
                </a:lnTo>
                <a:lnTo>
                  <a:pt x="10470" y="0"/>
                </a:lnTo>
                <a:lnTo>
                  <a:pt x="0" y="0"/>
                </a:lnTo>
                <a:lnTo>
                  <a:pt x="0" y="11308555"/>
                </a:lnTo>
                <a:close/>
              </a:path>
            </a:pathLst>
          </a:custGeom>
          <a:solidFill>
            <a:srgbClr val="003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D3B10-AA6D-446D-85AF-99838B947EE7}" type="datetime1">
              <a:rPr lang="en-US" smtClean="0"/>
              <a:t>11/17/25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65F34-5E41-43E8-B4FC-D9F18E8573B5}" type="datetime1">
              <a:rPr lang="en-US" smtClean="0"/>
              <a:t>11/17/25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EFFEB-EBC9-449F-9217-ABAF506A70C5}" type="datetime1">
              <a:rPr lang="en-US" smtClean="0"/>
              <a:t>11/17/25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6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885" y="135802"/>
            <a:ext cx="559435" cy="465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74479" y="5541890"/>
            <a:ext cx="10221594" cy="2287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1" i="0">
                <a:solidFill>
                  <a:srgbClr val="00316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6920C-0463-44A4-AE5B-9397F15E7FDE}" type="datetime1">
              <a:rPr lang="en-US" smtClean="0"/>
              <a:t>11/17/25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fasbmb.org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www.febs.org/" TargetMode="External"/><Relationship Id="rId4" Type="http://schemas.openxmlformats.org/officeDocument/2006/relationships/hyperlink" Target="https://iubmb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asciences.africa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africanlightsource.org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hyperlink" Target="https://www.youtube.com/watch?v=d4Bwux-btq0" TargetMode="Externa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8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hyperlink" Target="mailto:communication@aasciences.africa" TargetMode="External"/><Relationship Id="rId4" Type="http://schemas.openxmlformats.org/officeDocument/2006/relationships/image" Target="../media/image21.png"/><Relationship Id="rId9" Type="http://schemas.openxmlformats.org/officeDocument/2006/relationships/hyperlink" Target="http://www.aasciences.afric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2">
            <a:extLst>
              <a:ext uri="{FF2B5EF4-FFF2-40B4-BE49-F238E27FC236}">
                <a16:creationId xmlns:a16="http://schemas.microsoft.com/office/drawing/2014/main" id="{95B9844E-FA90-60D7-4637-669D1E6B127D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7" name="object 39">
            <a:extLst>
              <a:ext uri="{FF2B5EF4-FFF2-40B4-BE49-F238E27FC236}">
                <a16:creationId xmlns:a16="http://schemas.microsoft.com/office/drawing/2014/main" id="{9520FF7A-DE65-F042-1835-B24C4A3945CF}"/>
              </a:ext>
            </a:extLst>
          </p:cNvPr>
          <p:cNvSpPr txBox="1"/>
          <p:nvPr/>
        </p:nvSpPr>
        <p:spPr>
          <a:xfrm>
            <a:off x="3651250" y="4130675"/>
            <a:ext cx="11734800" cy="27222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sz="9000" b="1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9000" b="1" spc="-34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9000" b="1" dirty="0">
                <a:solidFill>
                  <a:srgbClr val="003161"/>
                </a:solidFill>
                <a:latin typeface="Arial"/>
                <a:cs typeface="Arial"/>
              </a:rPr>
              <a:t>African</a:t>
            </a:r>
            <a:r>
              <a:rPr sz="9000" b="1" spc="-34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9000" b="1" spc="-10" dirty="0">
                <a:solidFill>
                  <a:srgbClr val="003161"/>
                </a:solidFill>
                <a:latin typeface="Arial"/>
                <a:cs typeface="Arial"/>
              </a:rPr>
              <a:t>Academy </a:t>
            </a:r>
            <a:r>
              <a:rPr sz="9000" b="1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9000" b="1" spc="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9000" b="1" dirty="0">
                <a:solidFill>
                  <a:srgbClr val="003161"/>
                </a:solidFill>
                <a:latin typeface="Arial"/>
                <a:cs typeface="Arial"/>
              </a:rPr>
              <a:t>Sciences</a:t>
            </a:r>
            <a:r>
              <a:rPr sz="9000" b="1" spc="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9000" b="1" spc="-10" dirty="0">
                <a:solidFill>
                  <a:srgbClr val="003161"/>
                </a:solidFill>
                <a:latin typeface="Arial"/>
                <a:cs typeface="Arial"/>
              </a:rPr>
              <a:t>(AAS)</a:t>
            </a:r>
            <a:endParaRPr sz="9000" b="1" dirty="0">
              <a:latin typeface="Arial"/>
              <a:cs typeface="Arial"/>
            </a:endParaRPr>
          </a:p>
        </p:txBody>
      </p:sp>
      <p:pic>
        <p:nvPicPr>
          <p:cNvPr id="23" name="object 36">
            <a:extLst>
              <a:ext uri="{FF2B5EF4-FFF2-40B4-BE49-F238E27FC236}">
                <a16:creationId xmlns:a16="http://schemas.microsoft.com/office/drawing/2014/main" id="{7D280680-4BF7-8319-9B09-1A2635F889D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3250" y="326710"/>
            <a:ext cx="4131260" cy="914385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2CE73A1-DDB7-90CF-1A08-D5A4E7BB270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</a:t>
            </a:fld>
            <a:endParaRPr lang="en-GB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0A1DE86-A944-5198-D877-24806DBA39B9}"/>
              </a:ext>
            </a:extLst>
          </p:cNvPr>
          <p:cNvSpPr txBox="1"/>
          <p:nvPr/>
        </p:nvSpPr>
        <p:spPr>
          <a:xfrm>
            <a:off x="2016531" y="8480561"/>
            <a:ext cx="13213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 SH Connell, AAS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fellow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3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behalf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AAS Vice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Dr Rajaa Cherkaoui El </a:t>
            </a:r>
            <a:r>
              <a:rPr lang="fr-FR" sz="3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Moursli</a:t>
            </a:r>
            <a:endParaRPr lang="en-GB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42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EE3695-A16E-B29E-B57F-BCAC9C249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6315" y="3336982"/>
            <a:ext cx="9074135" cy="4876800"/>
          </a:xfrm>
          <a:prstGeom prst="rect">
            <a:avLst/>
          </a:prstGeom>
        </p:spPr>
      </p:pic>
      <p:sp>
        <p:nvSpPr>
          <p:cNvPr id="7" name="object 39">
            <a:extLst>
              <a:ext uri="{FF2B5EF4-FFF2-40B4-BE49-F238E27FC236}">
                <a16:creationId xmlns:a16="http://schemas.microsoft.com/office/drawing/2014/main" id="{9520FF7A-DE65-F042-1835-B24C4A3945CF}"/>
              </a:ext>
            </a:extLst>
          </p:cNvPr>
          <p:cNvSpPr txBox="1"/>
          <p:nvPr/>
        </p:nvSpPr>
        <p:spPr>
          <a:xfrm>
            <a:off x="603250" y="1902975"/>
            <a:ext cx="12268200" cy="50636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lang="en-US" sz="3600" b="1" dirty="0"/>
              <a:t>The long-term objective is to foster cooperation between:</a:t>
            </a:r>
          </a:p>
          <a:p>
            <a:pPr marL="527050" marR="5080" indent="-514350">
              <a:lnSpc>
                <a:spcPct val="100600"/>
              </a:lnSpc>
              <a:spcBef>
                <a:spcPts val="90"/>
              </a:spcBef>
              <a:buFont typeface="+mj-lt"/>
              <a:buAutoNum type="arabicPeriod"/>
            </a:pPr>
            <a:r>
              <a:rPr lang="en-US" sz="3600" dirty="0"/>
              <a:t>The Federation of African Societies of Biochemistry and Molecular Biology (</a:t>
            </a:r>
            <a:r>
              <a:rPr lang="en-US" sz="3600" b="1" dirty="0">
                <a:hlinkClick r:id="rId3"/>
              </a:rPr>
              <a:t>FASBMB</a:t>
            </a:r>
            <a:r>
              <a:rPr lang="en-US" sz="3600" dirty="0"/>
              <a:t>), </a:t>
            </a:r>
          </a:p>
          <a:p>
            <a:pPr marL="527050" marR="5080" indent="-514350">
              <a:lnSpc>
                <a:spcPct val="100600"/>
              </a:lnSpc>
              <a:spcBef>
                <a:spcPts val="90"/>
              </a:spcBef>
              <a:buFont typeface="+mj-lt"/>
              <a:buAutoNum type="arabicPeriod"/>
            </a:pPr>
            <a:r>
              <a:rPr lang="en-US" sz="3600" dirty="0"/>
              <a:t>The International Union of Biochemistry and Molecular Biology (</a:t>
            </a:r>
            <a:r>
              <a:rPr lang="en-US" sz="3600" b="1" dirty="0">
                <a:hlinkClick r:id="rId4"/>
              </a:rPr>
              <a:t>IUBMB</a:t>
            </a:r>
            <a:r>
              <a:rPr lang="en-US" sz="3600" dirty="0"/>
              <a:t>), </a:t>
            </a:r>
          </a:p>
          <a:p>
            <a:pPr marL="527050" marR="5080" indent="-514350">
              <a:lnSpc>
                <a:spcPct val="100600"/>
              </a:lnSpc>
              <a:spcBef>
                <a:spcPts val="90"/>
              </a:spcBef>
              <a:buFont typeface="+mj-lt"/>
              <a:buAutoNum type="arabicPeriod"/>
            </a:pPr>
            <a:r>
              <a:rPr lang="en-US" sz="3600" dirty="0"/>
              <a:t>The Federation of European Biochemical Societies (</a:t>
            </a:r>
            <a:r>
              <a:rPr lang="en-US" sz="3600" b="1" dirty="0">
                <a:hlinkClick r:id="rId5"/>
              </a:rPr>
              <a:t>FEBS</a:t>
            </a:r>
            <a:r>
              <a:rPr lang="en-US" sz="3600" dirty="0"/>
              <a:t>) </a:t>
            </a:r>
          </a:p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lang="en-US" sz="3600" dirty="0"/>
              <a:t>that would benefit their members, trainees, and science.</a:t>
            </a:r>
            <a:endParaRPr sz="3600" b="1" dirty="0">
              <a:latin typeface="Arial"/>
              <a:cs typeface="Arial"/>
            </a:endParaRPr>
          </a:p>
        </p:txBody>
      </p:sp>
      <p:pic>
        <p:nvPicPr>
          <p:cNvPr id="23" name="object 36">
            <a:extLst>
              <a:ext uri="{FF2B5EF4-FFF2-40B4-BE49-F238E27FC236}">
                <a16:creationId xmlns:a16="http://schemas.microsoft.com/office/drawing/2014/main" id="{7D280680-4BF7-8319-9B09-1A2635F889D8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3250" y="326710"/>
            <a:ext cx="4131260" cy="91438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74CB356-F50F-49CF-97EF-8AF8289C4CC8}"/>
              </a:ext>
            </a:extLst>
          </p:cNvPr>
          <p:cNvSpPr/>
          <p:nvPr/>
        </p:nvSpPr>
        <p:spPr>
          <a:xfrm>
            <a:off x="450850" y="7566320"/>
            <a:ext cx="1280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Creating conditions to support PhD students in African countries and affiliated with FASBMB (via their corresponding national societies) for </a:t>
            </a:r>
            <a:r>
              <a:rPr lang="en-US" sz="3600" b="1" dirty="0"/>
              <a:t>short stays </a:t>
            </a:r>
            <a:r>
              <a:rPr lang="en-US" sz="3600" dirty="0"/>
              <a:t>(1-6 months) in the laboratory of a scientist in a FEBS country</a:t>
            </a:r>
            <a:r>
              <a:rPr lang="en-US" sz="3600" b="1" dirty="0"/>
              <a:t>*</a:t>
            </a:r>
            <a:r>
              <a:rPr lang="en-US" sz="3600" dirty="0"/>
              <a:t> who belongs to a FEBS Constituent Society, to carry out research work that is a part of their Ph.D. thesis. </a:t>
            </a:r>
            <a:endParaRPr lang="en-ZA" sz="3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8979FC-6B1F-4628-B397-651DBFD28BE0}"/>
              </a:ext>
            </a:extLst>
          </p:cNvPr>
          <p:cNvSpPr/>
          <p:nvPr/>
        </p:nvSpPr>
        <p:spPr>
          <a:xfrm>
            <a:off x="5403850" y="277890"/>
            <a:ext cx="6814820" cy="9144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Examples of a New initiative</a:t>
            </a:r>
            <a:endParaRPr lang="en-ZA" sz="4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7B6F47-76A3-E901-72BA-0C75B4BD2DC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7973AF-5792-9115-ABAF-04CA3C7A19A6}"/>
              </a:ext>
            </a:extLst>
          </p:cNvPr>
          <p:cNvSpPr txBox="1"/>
          <p:nvPr/>
        </p:nvSpPr>
        <p:spPr>
          <a:xfrm>
            <a:off x="11576050" y="10488121"/>
            <a:ext cx="6774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…. and many others to come</a:t>
            </a:r>
          </a:p>
        </p:txBody>
      </p:sp>
    </p:spTree>
    <p:extLst>
      <p:ext uri="{BB962C8B-B14F-4D97-AF65-F5344CB8AC3E}">
        <p14:creationId xmlns:p14="http://schemas.microsoft.com/office/powerpoint/2010/main" val="4027621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EA4DED7-85B1-3270-6DED-CB296C062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050" y="1256868"/>
            <a:ext cx="12098438" cy="580153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4B9B5C7-3659-40E9-6A37-F6E7E5CAD84E}"/>
              </a:ext>
            </a:extLst>
          </p:cNvPr>
          <p:cNvSpPr txBox="1"/>
          <p:nvPr/>
        </p:nvSpPr>
        <p:spPr>
          <a:xfrm>
            <a:off x="1898650" y="7712075"/>
            <a:ext cx="16840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African Academy of Sciences (AAS)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African Light Source Foundation (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AfLS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)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have forged a pivotal partnership to accelerate scientific advancement across the African continent. This important scientific research agreement, formalized by the signing of a Memorandum of Understanding (MoU) between AAS President, Professor Lise Korsten, and 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AfLS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Chair, Professor Simon Connell, signifies a crucial stride towards the realization of the African Light Source – a cutting-edge research facility poised to revolutionize scientific inquiry across the continent.</a:t>
            </a:r>
          </a:p>
          <a:p>
            <a:r>
              <a:rPr lang="en-GB" sz="2800" dirty="0"/>
              <a:t>This partnership aligns seamlessly with the AAS's overarching mission to advance science, technology, and innovation across the African continent.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ject 36">
            <a:extLst>
              <a:ext uri="{FF2B5EF4-FFF2-40B4-BE49-F238E27FC236}">
                <a16:creationId xmlns:a16="http://schemas.microsoft.com/office/drawing/2014/main" id="{85CC21D2-18EF-EE5A-EF97-895E468B5040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2250" y="146003"/>
            <a:ext cx="4131260" cy="91438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5F056D6-FC64-097F-551A-3BA5E2A9B28A}"/>
              </a:ext>
            </a:extLst>
          </p:cNvPr>
          <p:cNvSpPr txBox="1"/>
          <p:nvPr/>
        </p:nvSpPr>
        <p:spPr>
          <a:xfrm>
            <a:off x="9061450" y="7099186"/>
            <a:ext cx="1447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2024-12-12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A5E187-2DE9-196F-B9CD-D5F53082571A}"/>
              </a:ext>
            </a:extLst>
          </p:cNvPr>
          <p:cNvSpPr/>
          <p:nvPr/>
        </p:nvSpPr>
        <p:spPr>
          <a:xfrm>
            <a:off x="5488731" y="125611"/>
            <a:ext cx="9126638" cy="111086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Example of an initiative related to ASFAP</a:t>
            </a:r>
            <a:endParaRPr lang="en-ZA" sz="4000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F70DA663-D2B8-B5C6-2AFA-F5701DF7113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66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33A96B-A89B-97F2-99CF-684896891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6650" y="5349875"/>
            <a:ext cx="17373600" cy="301621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fr-FR" sz="2800" dirty="0"/>
              <a:t>AAS has </a:t>
            </a:r>
            <a:r>
              <a:rPr lang="fr-FR" sz="2800" dirty="0" err="1"/>
              <a:t>suppoted</a:t>
            </a:r>
            <a:r>
              <a:rPr lang="fr-FR" sz="2800" dirty="0"/>
              <a:t> the </a:t>
            </a:r>
            <a:r>
              <a:rPr lang="fr-FR" sz="2800" dirty="0" err="1"/>
              <a:t>creation</a:t>
            </a:r>
            <a:r>
              <a:rPr lang="fr-FR" sz="2800" dirty="0"/>
              <a:t> of ASFAP </a:t>
            </a:r>
            <a:r>
              <a:rPr lang="fr-FR" sz="2800" dirty="0" err="1"/>
              <a:t>since</a:t>
            </a:r>
            <a:r>
              <a:rPr lang="fr-FR" sz="2800" dirty="0"/>
              <a:t> 2020 and </a:t>
            </a:r>
            <a:r>
              <a:rPr lang="fr-FR" sz="2800" dirty="0" err="1"/>
              <a:t>was</a:t>
            </a:r>
            <a:r>
              <a:rPr lang="fr-FR" sz="2800" dirty="0"/>
              <a:t> </a:t>
            </a:r>
            <a:r>
              <a:rPr lang="fr-FR" sz="2800" dirty="0" err="1"/>
              <a:t>represented</a:t>
            </a:r>
            <a:r>
              <a:rPr lang="fr-FR" sz="2800" dirty="0"/>
              <a:t> at </a:t>
            </a:r>
            <a:r>
              <a:rPr lang="fr-FR" sz="2800" dirty="0" err="1"/>
              <a:t>each</a:t>
            </a:r>
            <a:r>
              <a:rPr lang="fr-FR" sz="2800" dirty="0"/>
              <a:t> of </a:t>
            </a:r>
            <a:r>
              <a:rPr lang="fr-FR" sz="2800" dirty="0" err="1"/>
              <a:t>its</a:t>
            </a:r>
            <a:r>
              <a:rPr lang="fr-FR" sz="2800" dirty="0"/>
              <a:t> </a:t>
            </a:r>
            <a:r>
              <a:rPr lang="fr-FR" sz="2800" dirty="0" err="1"/>
              <a:t>events</a:t>
            </a:r>
            <a:r>
              <a:rPr lang="fr-FR" sz="2800" dirty="0"/>
              <a:t> and </a:t>
            </a:r>
            <a:r>
              <a:rPr lang="fr-FR" sz="2800" dirty="0" err="1"/>
              <a:t>town</a:t>
            </a:r>
            <a:r>
              <a:rPr lang="fr-FR" sz="2800" dirty="0"/>
              <a:t>-hall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fr-FR" sz="28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r-FR" sz="2800" dirty="0"/>
              <a:t>AAS </a:t>
            </a:r>
            <a:r>
              <a:rPr lang="fr-FR" sz="2800" dirty="0" err="1"/>
              <a:t>endorses</a:t>
            </a:r>
            <a:r>
              <a:rPr lang="fr-FR" sz="2800" dirty="0"/>
              <a:t> ASFAP </a:t>
            </a:r>
            <a:r>
              <a:rPr lang="fr-FR" sz="2800" dirty="0" err="1"/>
              <a:t>startegy</a:t>
            </a:r>
            <a:r>
              <a:rPr lang="fr-FR" sz="2800" dirty="0"/>
              <a:t> report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fr-FR" sz="28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fr-FR" sz="2800" dirty="0"/>
              <a:t>AAS </a:t>
            </a:r>
            <a:r>
              <a:rPr lang="fr-FR" sz="2800" dirty="0" err="1"/>
              <a:t>will</a:t>
            </a:r>
            <a:r>
              <a:rPr lang="fr-FR" sz="2800" dirty="0"/>
              <a:t> </a:t>
            </a:r>
            <a:r>
              <a:rPr lang="fr-FR" sz="2800" dirty="0" err="1"/>
              <a:t>contribute</a:t>
            </a:r>
            <a:r>
              <a:rPr lang="fr-FR" sz="2800" dirty="0"/>
              <a:t>, </a:t>
            </a:r>
            <a:r>
              <a:rPr lang="fr-FR" sz="2800" dirty="0" err="1"/>
              <a:t>within</a:t>
            </a:r>
            <a:r>
              <a:rPr lang="fr-FR" sz="2800" dirty="0"/>
              <a:t> the contour of </a:t>
            </a:r>
            <a:r>
              <a:rPr lang="fr-FR" sz="2800" dirty="0" err="1"/>
              <a:t>its</a:t>
            </a:r>
            <a:r>
              <a:rPr lang="fr-FR" sz="2800" dirty="0"/>
              <a:t> </a:t>
            </a:r>
            <a:r>
              <a:rPr lang="fr-FR" sz="2800" dirty="0" err="1"/>
              <a:t>own</a:t>
            </a:r>
            <a:r>
              <a:rPr lang="fr-FR" sz="2800" dirty="0"/>
              <a:t> </a:t>
            </a:r>
            <a:r>
              <a:rPr lang="fr-FR" sz="2800" dirty="0" err="1"/>
              <a:t>strategy</a:t>
            </a:r>
            <a:r>
              <a:rPr lang="fr-FR" sz="2800" dirty="0"/>
              <a:t> and actions, to the </a:t>
            </a:r>
            <a:r>
              <a:rPr lang="fr-FR" sz="2800" dirty="0" err="1"/>
              <a:t>success</a:t>
            </a:r>
            <a:r>
              <a:rPr lang="fr-FR" sz="2800" dirty="0"/>
              <a:t> in </a:t>
            </a:r>
            <a:r>
              <a:rPr lang="fr-FR" sz="2800" dirty="0" err="1"/>
              <a:t>implementing</a:t>
            </a:r>
            <a:r>
              <a:rPr lang="fr-FR" sz="2800" dirty="0"/>
              <a:t> the </a:t>
            </a:r>
            <a:r>
              <a:rPr lang="fr-FR" sz="2800" dirty="0" err="1"/>
              <a:t>projects</a:t>
            </a:r>
            <a:r>
              <a:rPr lang="fr-FR" sz="2800" dirty="0"/>
              <a:t> </a:t>
            </a:r>
            <a:r>
              <a:rPr lang="fr-FR" sz="2800" dirty="0" err="1"/>
              <a:t>supported</a:t>
            </a:r>
            <a:r>
              <a:rPr lang="fr-FR" sz="2800" dirty="0"/>
              <a:t> and put </a:t>
            </a:r>
            <a:r>
              <a:rPr lang="fr-FR" sz="2800" dirty="0" err="1"/>
              <a:t>forward</a:t>
            </a:r>
            <a:r>
              <a:rPr lang="fr-FR" sz="2800" dirty="0"/>
              <a:t> by ASFAP to the stakeholders</a:t>
            </a:r>
            <a:endParaRPr lang="en-GB" sz="2800" dirty="0"/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id="{52C6EC5B-DF3B-82E2-6F77-B3D752C9F15D}"/>
              </a:ext>
            </a:extLst>
          </p:cNvPr>
          <p:cNvSpPr txBox="1">
            <a:spLocks/>
          </p:cNvSpPr>
          <p:nvPr/>
        </p:nvSpPr>
        <p:spPr>
          <a:xfrm>
            <a:off x="5403850" y="2134590"/>
            <a:ext cx="7107366" cy="7739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50" b="1" i="0">
                <a:solidFill>
                  <a:srgbClr val="003161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algn="ctr">
              <a:spcBef>
                <a:spcPts val="95"/>
              </a:spcBef>
              <a:tabLst>
                <a:tab pos="9612630" algn="l"/>
              </a:tabLst>
            </a:pPr>
            <a:r>
              <a:rPr lang="fr-FR" sz="4950" dirty="0"/>
              <a:t>AAS and ASFAP</a:t>
            </a:r>
            <a:endParaRPr lang="en-GB" sz="4950" dirty="0"/>
          </a:p>
        </p:txBody>
      </p:sp>
      <p:pic>
        <p:nvPicPr>
          <p:cNvPr id="8" name="object 36">
            <a:extLst>
              <a:ext uri="{FF2B5EF4-FFF2-40B4-BE49-F238E27FC236}">
                <a16:creationId xmlns:a16="http://schemas.microsoft.com/office/drawing/2014/main" id="{A9131365-FDDF-ABC2-C77D-0FE89D29F4B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3250" y="326710"/>
            <a:ext cx="4131260" cy="914385"/>
          </a:xfrm>
          <a:prstGeom prst="rect">
            <a:avLst/>
          </a:prstGeom>
        </p:spPr>
      </p:pic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CD96173-3D2E-8E0E-D9E4-9B8304C1FE6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251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8C00425-4D2E-EC87-8FBF-B63A40060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ject 2">
            <a:extLst>
              <a:ext uri="{FF2B5EF4-FFF2-40B4-BE49-F238E27FC236}">
                <a16:creationId xmlns:a16="http://schemas.microsoft.com/office/drawing/2014/main" id="{45CA6358-B337-D22D-1254-185267BB5494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pic>
        <p:nvPicPr>
          <p:cNvPr id="2" name="object 2">
            <a:extLst>
              <a:ext uri="{FF2B5EF4-FFF2-40B4-BE49-F238E27FC236}">
                <a16:creationId xmlns:a16="http://schemas.microsoft.com/office/drawing/2014/main" id="{90EF29CD-18B1-508E-984B-0B469258DB3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718" y="649194"/>
            <a:ext cx="5497542" cy="1216789"/>
          </a:xfrm>
          <a:prstGeom prst="rect">
            <a:avLst/>
          </a:prstGeom>
        </p:spPr>
      </p:pic>
      <p:sp>
        <p:nvSpPr>
          <p:cNvPr id="25" name="object 25">
            <a:extLst>
              <a:ext uri="{FF2B5EF4-FFF2-40B4-BE49-F238E27FC236}">
                <a16:creationId xmlns:a16="http://schemas.microsoft.com/office/drawing/2014/main" id="{D8A7FE5B-6D6C-9135-B0A3-7FD34F6532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463550" y="2074498"/>
            <a:ext cx="19888200" cy="38132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6900" dirty="0">
                <a:latin typeface="Helvetica"/>
                <a:cs typeface="Helvetica"/>
              </a:rPr>
              <a:t>Who is the AAS …..   its us !</a:t>
            </a:r>
            <a:br>
              <a:rPr lang="en-US" sz="6900" dirty="0">
                <a:latin typeface="Helvetica"/>
                <a:cs typeface="Helvetica"/>
              </a:rPr>
            </a:br>
            <a:r>
              <a:rPr lang="en-US" sz="4000" dirty="0">
                <a:latin typeface="Helvetica"/>
                <a:cs typeface="Helvetica"/>
              </a:rPr>
              <a:t>Please seek nomination, young emerging scientists … aspire</a:t>
            </a:r>
            <a:br>
              <a:rPr lang="en-US" sz="6900" dirty="0">
                <a:latin typeface="Helvetica"/>
                <a:cs typeface="Helvetica"/>
              </a:rPr>
            </a:br>
            <a:br>
              <a:rPr lang="en-US" sz="6900" dirty="0">
                <a:latin typeface="Helvetica"/>
                <a:cs typeface="Helvetica"/>
              </a:rPr>
            </a:br>
            <a:endParaRPr sz="6900" dirty="0">
              <a:latin typeface="Helvetica"/>
              <a:cs typeface="Helvetica"/>
            </a:endParaRPr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2CB992EA-2697-D805-4F19-8ED0BE3B134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13</a:t>
            </a:fld>
            <a:endParaRPr lang="en-GB"/>
          </a:p>
        </p:txBody>
      </p:sp>
      <p:pic>
        <p:nvPicPr>
          <p:cNvPr id="22" name="Google Shape;541;p57" descr="A picture containing person, outdoor, arm&#10;&#10;Description automatically generated">
            <a:extLst>
              <a:ext uri="{FF2B5EF4-FFF2-40B4-BE49-F238E27FC236}">
                <a16:creationId xmlns:a16="http://schemas.microsoft.com/office/drawing/2014/main" id="{A44751A2-9E1E-6254-4A0F-D23385623541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571" y="5385334"/>
            <a:ext cx="10498980" cy="527482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542;p57">
            <a:extLst>
              <a:ext uri="{FF2B5EF4-FFF2-40B4-BE49-F238E27FC236}">
                <a16:creationId xmlns:a16="http://schemas.microsoft.com/office/drawing/2014/main" id="{38AFE329-E69B-04E2-ADB1-C8E4F4451594}"/>
              </a:ext>
            </a:extLst>
          </p:cNvPr>
          <p:cNvSpPr txBox="1"/>
          <p:nvPr/>
        </p:nvSpPr>
        <p:spPr>
          <a:xfrm>
            <a:off x="6242050" y="3766452"/>
            <a:ext cx="5646096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Thuma mina – Send Me</a:t>
            </a:r>
            <a:endParaRPr sz="2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https://www.youtube.com/watch?v=d4Bwux-btq0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Musician Hugh Masekela</a:t>
            </a:r>
            <a:endParaRPr sz="2400" dirty="0"/>
          </a:p>
        </p:txBody>
      </p:sp>
      <p:pic>
        <p:nvPicPr>
          <p:cNvPr id="24" name="Google Shape;543;p57" descr="Text&#10;&#10;Description automatically generated">
            <a:extLst>
              <a:ext uri="{FF2B5EF4-FFF2-40B4-BE49-F238E27FC236}">
                <a16:creationId xmlns:a16="http://schemas.microsoft.com/office/drawing/2014/main" id="{A4C4B797-14BE-594A-5B33-160AC902DB46}"/>
              </a:ext>
            </a:extLst>
          </p:cNvPr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3551" y="5397406"/>
            <a:ext cx="7795892" cy="52863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498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ject 2">
            <a:extLst>
              <a:ext uri="{FF2B5EF4-FFF2-40B4-BE49-F238E27FC236}">
                <a16:creationId xmlns:a16="http://schemas.microsoft.com/office/drawing/2014/main" id="{AEEC3ED3-C76F-C653-C9E5-1B69124EB8E1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718" y="649194"/>
            <a:ext cx="5497542" cy="121678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9368461" y="8779956"/>
            <a:ext cx="706755" cy="701675"/>
            <a:chOff x="2963532" y="8544326"/>
            <a:chExt cx="706755" cy="701675"/>
          </a:xfrm>
        </p:grpSpPr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63532" y="8544326"/>
              <a:ext cx="706680" cy="70116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103491" y="8686932"/>
              <a:ext cx="427355" cy="424180"/>
            </a:xfrm>
            <a:custGeom>
              <a:avLst/>
              <a:gdLst/>
              <a:ahLst/>
              <a:cxnLst/>
              <a:rect l="l" t="t" r="r" b="b"/>
              <a:pathLst>
                <a:path w="427354" h="424179">
                  <a:moveTo>
                    <a:pt x="213386" y="0"/>
                  </a:moveTo>
                  <a:lnTo>
                    <a:pt x="156167" y="253"/>
                  </a:lnTo>
                  <a:lnTo>
                    <a:pt x="109579" y="2516"/>
                  </a:lnTo>
                  <a:lnTo>
                    <a:pt x="63368" y="15574"/>
                  </a:lnTo>
                  <a:lnTo>
                    <a:pt x="27596" y="44468"/>
                  </a:lnTo>
                  <a:lnTo>
                    <a:pt x="7457" y="83626"/>
                  </a:lnTo>
                  <a:lnTo>
                    <a:pt x="1198" y="124184"/>
                  </a:lnTo>
                  <a:lnTo>
                    <a:pt x="0" y="254180"/>
                  </a:lnTo>
                  <a:lnTo>
                    <a:pt x="131" y="268604"/>
                  </a:lnTo>
                  <a:lnTo>
                    <a:pt x="2413" y="314828"/>
                  </a:lnTo>
                  <a:lnTo>
                    <a:pt x="15569" y="360681"/>
                  </a:lnTo>
                  <a:lnTo>
                    <a:pt x="44655" y="396140"/>
                  </a:lnTo>
                  <a:lnTo>
                    <a:pt x="84162" y="416155"/>
                  </a:lnTo>
                  <a:lnTo>
                    <a:pt x="125358" y="422395"/>
                  </a:lnTo>
                  <a:lnTo>
                    <a:pt x="178371" y="423617"/>
                  </a:lnTo>
                  <a:lnTo>
                    <a:pt x="213386" y="423672"/>
                  </a:lnTo>
                  <a:lnTo>
                    <a:pt x="270597" y="423419"/>
                  </a:lnTo>
                  <a:lnTo>
                    <a:pt x="317182" y="421160"/>
                  </a:lnTo>
                  <a:lnTo>
                    <a:pt x="363397" y="408107"/>
                  </a:lnTo>
                  <a:lnTo>
                    <a:pt x="393433" y="385496"/>
                  </a:lnTo>
                  <a:lnTo>
                    <a:pt x="213386" y="385496"/>
                  </a:lnTo>
                  <a:lnTo>
                    <a:pt x="157308" y="385259"/>
                  </a:lnTo>
                  <a:lnTo>
                    <a:pt x="113193" y="383136"/>
                  </a:lnTo>
                  <a:lnTo>
                    <a:pt x="74257" y="370385"/>
                  </a:lnTo>
                  <a:lnTo>
                    <a:pt x="46941" y="336775"/>
                  </a:lnTo>
                  <a:lnTo>
                    <a:pt x="39601" y="297435"/>
                  </a:lnTo>
                  <a:lnTo>
                    <a:pt x="38475" y="254180"/>
                  </a:lnTo>
                  <a:lnTo>
                    <a:pt x="38589" y="156204"/>
                  </a:lnTo>
                  <a:lnTo>
                    <a:pt x="40739" y="112429"/>
                  </a:lnTo>
                  <a:lnTo>
                    <a:pt x="53584" y="73796"/>
                  </a:lnTo>
                  <a:lnTo>
                    <a:pt x="87463" y="46700"/>
                  </a:lnTo>
                  <a:lnTo>
                    <a:pt x="127106" y="39412"/>
                  </a:lnTo>
                  <a:lnTo>
                    <a:pt x="393424" y="38166"/>
                  </a:lnTo>
                  <a:lnTo>
                    <a:pt x="391046" y="35559"/>
                  </a:lnTo>
                  <a:lnTo>
                    <a:pt x="353235" y="11130"/>
                  </a:lnTo>
                  <a:lnTo>
                    <a:pt x="301405" y="1277"/>
                  </a:lnTo>
                  <a:lnTo>
                    <a:pt x="270597" y="253"/>
                  </a:lnTo>
                  <a:lnTo>
                    <a:pt x="213386" y="0"/>
                  </a:lnTo>
                  <a:close/>
                </a:path>
                <a:path w="427354" h="424179">
                  <a:moveTo>
                    <a:pt x="393424" y="38166"/>
                  </a:moveTo>
                  <a:lnTo>
                    <a:pt x="213386" y="38166"/>
                  </a:lnTo>
                  <a:lnTo>
                    <a:pt x="269451" y="38408"/>
                  </a:lnTo>
                  <a:lnTo>
                    <a:pt x="284691" y="38789"/>
                  </a:lnTo>
                  <a:lnTo>
                    <a:pt x="324460" y="42318"/>
                  </a:lnTo>
                  <a:lnTo>
                    <a:pt x="363842" y="62553"/>
                  </a:lnTo>
                  <a:lnTo>
                    <a:pt x="384235" y="101625"/>
                  </a:lnTo>
                  <a:lnTo>
                    <a:pt x="387803" y="141220"/>
                  </a:lnTo>
                  <a:lnTo>
                    <a:pt x="388295" y="254180"/>
                  </a:lnTo>
                  <a:lnTo>
                    <a:pt x="388151" y="268604"/>
                  </a:lnTo>
                  <a:lnTo>
                    <a:pt x="386032" y="311243"/>
                  </a:lnTo>
                  <a:lnTo>
                    <a:pt x="373183" y="349874"/>
                  </a:lnTo>
                  <a:lnTo>
                    <a:pt x="339299" y="376972"/>
                  </a:lnTo>
                  <a:lnTo>
                    <a:pt x="299656" y="384260"/>
                  </a:lnTo>
                  <a:lnTo>
                    <a:pt x="213386" y="385496"/>
                  </a:lnTo>
                  <a:lnTo>
                    <a:pt x="393433" y="385496"/>
                  </a:lnTo>
                  <a:lnTo>
                    <a:pt x="415673" y="350596"/>
                  </a:lnTo>
                  <a:lnTo>
                    <a:pt x="425589" y="299174"/>
                  </a:lnTo>
                  <a:lnTo>
                    <a:pt x="426763" y="254180"/>
                  </a:lnTo>
                  <a:lnTo>
                    <a:pt x="426631" y="155068"/>
                  </a:lnTo>
                  <a:lnTo>
                    <a:pt x="424349" y="108848"/>
                  </a:lnTo>
                  <a:lnTo>
                    <a:pt x="411194" y="62994"/>
                  </a:lnTo>
                  <a:lnTo>
                    <a:pt x="399136" y="44427"/>
                  </a:lnTo>
                  <a:lnTo>
                    <a:pt x="393424" y="38166"/>
                  </a:lnTo>
                  <a:close/>
                </a:path>
                <a:path w="427354" h="424179">
                  <a:moveTo>
                    <a:pt x="213386" y="103054"/>
                  </a:moveTo>
                  <a:lnTo>
                    <a:pt x="170709" y="111602"/>
                  </a:lnTo>
                  <a:lnTo>
                    <a:pt x="135859" y="134914"/>
                  </a:lnTo>
                  <a:lnTo>
                    <a:pt x="112362" y="169492"/>
                  </a:lnTo>
                  <a:lnTo>
                    <a:pt x="103746" y="211836"/>
                  </a:lnTo>
                  <a:lnTo>
                    <a:pt x="112362" y="254180"/>
                  </a:lnTo>
                  <a:lnTo>
                    <a:pt x="135859" y="288758"/>
                  </a:lnTo>
                  <a:lnTo>
                    <a:pt x="170709" y="312070"/>
                  </a:lnTo>
                  <a:lnTo>
                    <a:pt x="213386" y="320618"/>
                  </a:lnTo>
                  <a:lnTo>
                    <a:pt x="256057" y="312070"/>
                  </a:lnTo>
                  <a:lnTo>
                    <a:pt x="290905" y="288758"/>
                  </a:lnTo>
                  <a:lnTo>
                    <a:pt x="295197" y="282441"/>
                  </a:lnTo>
                  <a:lnTo>
                    <a:pt x="213386" y="282441"/>
                  </a:lnTo>
                  <a:lnTo>
                    <a:pt x="185681" y="276893"/>
                  </a:lnTo>
                  <a:lnTo>
                    <a:pt x="163055" y="261761"/>
                  </a:lnTo>
                  <a:lnTo>
                    <a:pt x="147800" y="239318"/>
                  </a:lnTo>
                  <a:lnTo>
                    <a:pt x="142205" y="211836"/>
                  </a:lnTo>
                  <a:lnTo>
                    <a:pt x="147800" y="184347"/>
                  </a:lnTo>
                  <a:lnTo>
                    <a:pt x="163055" y="161902"/>
                  </a:lnTo>
                  <a:lnTo>
                    <a:pt x="185681" y="146769"/>
                  </a:lnTo>
                  <a:lnTo>
                    <a:pt x="213386" y="141220"/>
                  </a:lnTo>
                  <a:lnTo>
                    <a:pt x="295190" y="141220"/>
                  </a:lnTo>
                  <a:lnTo>
                    <a:pt x="290905" y="134914"/>
                  </a:lnTo>
                  <a:lnTo>
                    <a:pt x="256057" y="111602"/>
                  </a:lnTo>
                  <a:lnTo>
                    <a:pt x="213386" y="103054"/>
                  </a:lnTo>
                  <a:close/>
                </a:path>
                <a:path w="427354" h="424179">
                  <a:moveTo>
                    <a:pt x="295190" y="141220"/>
                  </a:moveTo>
                  <a:lnTo>
                    <a:pt x="213386" y="141220"/>
                  </a:lnTo>
                  <a:lnTo>
                    <a:pt x="241084" y="146769"/>
                  </a:lnTo>
                  <a:lnTo>
                    <a:pt x="263703" y="161902"/>
                  </a:lnTo>
                  <a:lnTo>
                    <a:pt x="278954" y="184347"/>
                  </a:lnTo>
                  <a:lnTo>
                    <a:pt x="284546" y="211836"/>
                  </a:lnTo>
                  <a:lnTo>
                    <a:pt x="278954" y="239318"/>
                  </a:lnTo>
                  <a:lnTo>
                    <a:pt x="263703" y="261761"/>
                  </a:lnTo>
                  <a:lnTo>
                    <a:pt x="241084" y="276893"/>
                  </a:lnTo>
                  <a:lnTo>
                    <a:pt x="213386" y="282441"/>
                  </a:lnTo>
                  <a:lnTo>
                    <a:pt x="295197" y="282441"/>
                  </a:lnTo>
                  <a:lnTo>
                    <a:pt x="314401" y="254180"/>
                  </a:lnTo>
                  <a:lnTo>
                    <a:pt x="323016" y="211836"/>
                  </a:lnTo>
                  <a:lnTo>
                    <a:pt x="314401" y="169492"/>
                  </a:lnTo>
                  <a:lnTo>
                    <a:pt x="295190" y="141220"/>
                  </a:lnTo>
                  <a:close/>
                </a:path>
                <a:path w="427354" h="424179">
                  <a:moveTo>
                    <a:pt x="327341" y="73338"/>
                  </a:moveTo>
                  <a:lnTo>
                    <a:pt x="317371" y="75337"/>
                  </a:lnTo>
                  <a:lnTo>
                    <a:pt x="309230" y="80788"/>
                  </a:lnTo>
                  <a:lnTo>
                    <a:pt x="303742" y="88869"/>
                  </a:lnTo>
                  <a:lnTo>
                    <a:pt x="301729" y="98761"/>
                  </a:lnTo>
                  <a:lnTo>
                    <a:pt x="303742" y="108657"/>
                  </a:lnTo>
                  <a:lnTo>
                    <a:pt x="309230" y="116738"/>
                  </a:lnTo>
                  <a:lnTo>
                    <a:pt x="317371" y="122186"/>
                  </a:lnTo>
                  <a:lnTo>
                    <a:pt x="327341" y="124184"/>
                  </a:lnTo>
                  <a:lnTo>
                    <a:pt x="337317" y="122186"/>
                  </a:lnTo>
                  <a:lnTo>
                    <a:pt x="345461" y="116738"/>
                  </a:lnTo>
                  <a:lnTo>
                    <a:pt x="350951" y="108657"/>
                  </a:lnTo>
                  <a:lnTo>
                    <a:pt x="352963" y="98761"/>
                  </a:lnTo>
                  <a:lnTo>
                    <a:pt x="350951" y="88869"/>
                  </a:lnTo>
                  <a:lnTo>
                    <a:pt x="345461" y="80788"/>
                  </a:lnTo>
                  <a:lnTo>
                    <a:pt x="337317" y="75337"/>
                  </a:lnTo>
                  <a:lnTo>
                    <a:pt x="327341" y="733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0561190" y="8784385"/>
            <a:ext cx="706755" cy="701675"/>
            <a:chOff x="4156261" y="8548755"/>
            <a:chExt cx="706755" cy="701675"/>
          </a:xfrm>
        </p:grpSpPr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56261" y="8548755"/>
              <a:ext cx="706680" cy="70116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310071" y="8664999"/>
              <a:ext cx="415290" cy="411480"/>
            </a:xfrm>
            <a:custGeom>
              <a:avLst/>
              <a:gdLst/>
              <a:ahLst/>
              <a:cxnLst/>
              <a:rect l="l" t="t" r="r" b="b"/>
              <a:pathLst>
                <a:path w="415289" h="411479">
                  <a:moveTo>
                    <a:pt x="229280" y="136477"/>
                  </a:moveTo>
                  <a:lnTo>
                    <a:pt x="146854" y="136477"/>
                  </a:lnTo>
                  <a:lnTo>
                    <a:pt x="146854" y="410971"/>
                  </a:lnTo>
                  <a:lnTo>
                    <a:pt x="232736" y="410971"/>
                  </a:lnTo>
                  <a:lnTo>
                    <a:pt x="232736" y="275185"/>
                  </a:lnTo>
                  <a:lnTo>
                    <a:pt x="234502" y="249063"/>
                  </a:lnTo>
                  <a:lnTo>
                    <a:pt x="241742" y="226511"/>
                  </a:lnTo>
                  <a:lnTo>
                    <a:pt x="257372" y="210673"/>
                  </a:lnTo>
                  <a:lnTo>
                    <a:pt x="284305" y="204695"/>
                  </a:lnTo>
                  <a:lnTo>
                    <a:pt x="409542" y="204695"/>
                  </a:lnTo>
                  <a:lnTo>
                    <a:pt x="398406" y="173984"/>
                  </a:lnTo>
                  <a:lnTo>
                    <a:pt x="229280" y="173984"/>
                  </a:lnTo>
                  <a:lnTo>
                    <a:pt x="229280" y="136477"/>
                  </a:lnTo>
                  <a:close/>
                </a:path>
                <a:path w="415289" h="411479">
                  <a:moveTo>
                    <a:pt x="409542" y="204695"/>
                  </a:moveTo>
                  <a:lnTo>
                    <a:pt x="284305" y="204695"/>
                  </a:lnTo>
                  <a:lnTo>
                    <a:pt x="309887" y="211593"/>
                  </a:lnTo>
                  <a:lnTo>
                    <a:pt x="323186" y="229156"/>
                  </a:lnTo>
                  <a:lnTo>
                    <a:pt x="328220" y="252690"/>
                  </a:lnTo>
                  <a:lnTo>
                    <a:pt x="328932" y="275185"/>
                  </a:lnTo>
                  <a:lnTo>
                    <a:pt x="329005" y="410971"/>
                  </a:lnTo>
                  <a:lnTo>
                    <a:pt x="414898" y="410971"/>
                  </a:lnTo>
                  <a:lnTo>
                    <a:pt x="414898" y="260410"/>
                  </a:lnTo>
                  <a:lnTo>
                    <a:pt x="411026" y="208786"/>
                  </a:lnTo>
                  <a:lnTo>
                    <a:pt x="409542" y="204695"/>
                  </a:lnTo>
                  <a:close/>
                </a:path>
                <a:path w="415289" h="411479">
                  <a:moveTo>
                    <a:pt x="311822" y="129640"/>
                  </a:moveTo>
                  <a:lnTo>
                    <a:pt x="283069" y="133532"/>
                  </a:lnTo>
                  <a:lnTo>
                    <a:pt x="259747" y="143715"/>
                  </a:lnTo>
                  <a:lnTo>
                    <a:pt x="242120" y="157946"/>
                  </a:lnTo>
                  <a:lnTo>
                    <a:pt x="230453" y="173984"/>
                  </a:lnTo>
                  <a:lnTo>
                    <a:pt x="398406" y="173984"/>
                  </a:lnTo>
                  <a:lnTo>
                    <a:pt x="395982" y="167299"/>
                  </a:lnTo>
                  <a:lnTo>
                    <a:pt x="364628" y="139675"/>
                  </a:lnTo>
                  <a:lnTo>
                    <a:pt x="311822" y="129640"/>
                  </a:lnTo>
                  <a:close/>
                </a:path>
                <a:path w="415289" h="411479">
                  <a:moveTo>
                    <a:pt x="49872" y="0"/>
                  </a:moveTo>
                  <a:lnTo>
                    <a:pt x="30431" y="3891"/>
                  </a:lnTo>
                  <a:lnTo>
                    <a:pt x="14582" y="14496"/>
                  </a:lnTo>
                  <a:lnTo>
                    <a:pt x="3909" y="30215"/>
                  </a:lnTo>
                  <a:lnTo>
                    <a:pt x="0" y="49443"/>
                  </a:lnTo>
                  <a:lnTo>
                    <a:pt x="3909" y="68711"/>
                  </a:lnTo>
                  <a:lnTo>
                    <a:pt x="14582" y="84443"/>
                  </a:lnTo>
                  <a:lnTo>
                    <a:pt x="30431" y="95050"/>
                  </a:lnTo>
                  <a:lnTo>
                    <a:pt x="49872" y="98939"/>
                  </a:lnTo>
                  <a:lnTo>
                    <a:pt x="69273" y="95050"/>
                  </a:lnTo>
                  <a:lnTo>
                    <a:pt x="85116" y="84443"/>
                  </a:lnTo>
                  <a:lnTo>
                    <a:pt x="95797" y="68711"/>
                  </a:lnTo>
                  <a:lnTo>
                    <a:pt x="99714" y="49443"/>
                  </a:lnTo>
                  <a:lnTo>
                    <a:pt x="95797" y="30215"/>
                  </a:lnTo>
                  <a:lnTo>
                    <a:pt x="85116" y="14496"/>
                  </a:lnTo>
                  <a:lnTo>
                    <a:pt x="69273" y="3891"/>
                  </a:lnTo>
                  <a:lnTo>
                    <a:pt x="49872" y="0"/>
                  </a:lnTo>
                  <a:close/>
                </a:path>
                <a:path w="415289" h="411479">
                  <a:moveTo>
                    <a:pt x="92887" y="136477"/>
                  </a:moveTo>
                  <a:lnTo>
                    <a:pt x="6816" y="136477"/>
                  </a:lnTo>
                  <a:lnTo>
                    <a:pt x="6816" y="410971"/>
                  </a:lnTo>
                  <a:lnTo>
                    <a:pt x="92887" y="410971"/>
                  </a:lnTo>
                  <a:lnTo>
                    <a:pt x="92887" y="1364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1628833" y="8758229"/>
            <a:ext cx="706755" cy="701675"/>
            <a:chOff x="5223904" y="8522599"/>
            <a:chExt cx="706755" cy="701675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3904" y="8522599"/>
              <a:ext cx="706680" cy="70116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55698" y="8718575"/>
              <a:ext cx="443230" cy="309245"/>
            </a:xfrm>
            <a:custGeom>
              <a:avLst/>
              <a:gdLst/>
              <a:ahLst/>
              <a:cxnLst/>
              <a:rect l="l" t="t" r="r" b="b"/>
              <a:pathLst>
                <a:path w="443229" h="309245">
                  <a:moveTo>
                    <a:pt x="221637" y="0"/>
                  </a:moveTo>
                  <a:lnTo>
                    <a:pt x="166717" y="69"/>
                  </a:lnTo>
                  <a:lnTo>
                    <a:pt x="103739" y="1877"/>
                  </a:lnTo>
                  <a:lnTo>
                    <a:pt x="58218" y="5325"/>
                  </a:lnTo>
                  <a:lnTo>
                    <a:pt x="22041" y="23067"/>
                  </a:lnTo>
                  <a:lnTo>
                    <a:pt x="5322" y="61757"/>
                  </a:lnTo>
                  <a:lnTo>
                    <a:pt x="554" y="102278"/>
                  </a:lnTo>
                  <a:lnTo>
                    <a:pt x="0" y="171209"/>
                  </a:lnTo>
                  <a:lnTo>
                    <a:pt x="693" y="197336"/>
                  </a:lnTo>
                  <a:lnTo>
                    <a:pt x="3745" y="236245"/>
                  </a:lnTo>
                  <a:lnTo>
                    <a:pt x="14297" y="277810"/>
                  </a:lnTo>
                  <a:lnTo>
                    <a:pt x="49092" y="301268"/>
                  </a:lnTo>
                  <a:lnTo>
                    <a:pt x="109393" y="306899"/>
                  </a:lnTo>
                  <a:lnTo>
                    <a:pt x="159516" y="308260"/>
                  </a:lnTo>
                  <a:lnTo>
                    <a:pt x="221542" y="309205"/>
                  </a:lnTo>
                  <a:lnTo>
                    <a:pt x="276339" y="309057"/>
                  </a:lnTo>
                  <a:lnTo>
                    <a:pt x="339355" y="307193"/>
                  </a:lnTo>
                  <a:lnTo>
                    <a:pt x="384884" y="303737"/>
                  </a:lnTo>
                  <a:lnTo>
                    <a:pt x="421055" y="286001"/>
                  </a:lnTo>
                  <a:lnTo>
                    <a:pt x="437791" y="247300"/>
                  </a:lnTo>
                  <a:lnTo>
                    <a:pt x="442104" y="211627"/>
                  </a:lnTo>
                  <a:lnTo>
                    <a:pt x="175785" y="211627"/>
                  </a:lnTo>
                  <a:lnTo>
                    <a:pt x="175785" y="88102"/>
                  </a:lnTo>
                  <a:lnTo>
                    <a:pt x="440808" y="88102"/>
                  </a:lnTo>
                  <a:lnTo>
                    <a:pt x="439368" y="72814"/>
                  </a:lnTo>
                  <a:lnTo>
                    <a:pt x="428798" y="31252"/>
                  </a:lnTo>
                  <a:lnTo>
                    <a:pt x="395790" y="7574"/>
                  </a:lnTo>
                  <a:lnTo>
                    <a:pt x="326276" y="1877"/>
                  </a:lnTo>
                  <a:lnTo>
                    <a:pt x="275894" y="556"/>
                  </a:lnTo>
                  <a:lnTo>
                    <a:pt x="221637" y="0"/>
                  </a:lnTo>
                  <a:close/>
                </a:path>
                <a:path w="443229" h="309245">
                  <a:moveTo>
                    <a:pt x="440808" y="88102"/>
                  </a:moveTo>
                  <a:lnTo>
                    <a:pt x="175785" y="88102"/>
                  </a:lnTo>
                  <a:lnTo>
                    <a:pt x="295509" y="150089"/>
                  </a:lnTo>
                  <a:lnTo>
                    <a:pt x="175785" y="211627"/>
                  </a:lnTo>
                  <a:lnTo>
                    <a:pt x="442104" y="211627"/>
                  </a:lnTo>
                  <a:lnTo>
                    <a:pt x="442544" y="206788"/>
                  </a:lnTo>
                  <a:lnTo>
                    <a:pt x="443027" y="192334"/>
                  </a:lnTo>
                  <a:lnTo>
                    <a:pt x="443096" y="137849"/>
                  </a:lnTo>
                  <a:lnTo>
                    <a:pt x="442406" y="111726"/>
                  </a:lnTo>
                  <a:lnTo>
                    <a:pt x="440887" y="88935"/>
                  </a:lnTo>
                  <a:lnTo>
                    <a:pt x="440808" y="8810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2660749" y="8784385"/>
            <a:ext cx="706755" cy="701675"/>
            <a:chOff x="6255820" y="8548755"/>
            <a:chExt cx="706755" cy="701675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55820" y="8548755"/>
              <a:ext cx="706680" cy="70116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4550" y="8722786"/>
              <a:ext cx="487680" cy="393065"/>
            </a:xfrm>
            <a:custGeom>
              <a:avLst/>
              <a:gdLst/>
              <a:ahLst/>
              <a:cxnLst/>
              <a:rect l="l" t="t" r="r" b="b"/>
              <a:pathLst>
                <a:path w="487679" h="393065">
                  <a:moveTo>
                    <a:pt x="337403" y="0"/>
                  </a:moveTo>
                  <a:lnTo>
                    <a:pt x="298483" y="7796"/>
                  </a:lnTo>
                  <a:lnTo>
                    <a:pt x="266701" y="29055"/>
                  </a:lnTo>
                  <a:lnTo>
                    <a:pt x="245273" y="60584"/>
                  </a:lnTo>
                  <a:lnTo>
                    <a:pt x="237416" y="99190"/>
                  </a:lnTo>
                  <a:lnTo>
                    <a:pt x="237416" y="106981"/>
                  </a:lnTo>
                  <a:lnTo>
                    <a:pt x="238285" y="114551"/>
                  </a:lnTo>
                  <a:lnTo>
                    <a:pt x="240003" y="121818"/>
                  </a:lnTo>
                  <a:lnTo>
                    <a:pt x="191395" y="115208"/>
                  </a:lnTo>
                  <a:lnTo>
                    <a:pt x="145766" y="100827"/>
                  </a:lnTo>
                  <a:lnTo>
                    <a:pt x="103833" y="79386"/>
                  </a:lnTo>
                  <a:lnTo>
                    <a:pt x="66314" y="51595"/>
                  </a:lnTo>
                  <a:lnTo>
                    <a:pt x="33925" y="18166"/>
                  </a:lnTo>
                  <a:lnTo>
                    <a:pt x="28186" y="29587"/>
                  </a:lnTo>
                  <a:lnTo>
                    <a:pt x="23931" y="41782"/>
                  </a:lnTo>
                  <a:lnTo>
                    <a:pt x="21286" y="54635"/>
                  </a:lnTo>
                  <a:lnTo>
                    <a:pt x="20376" y="68029"/>
                  </a:lnTo>
                  <a:lnTo>
                    <a:pt x="23554" y="92951"/>
                  </a:lnTo>
                  <a:lnTo>
                    <a:pt x="32559" y="115554"/>
                  </a:lnTo>
                  <a:lnTo>
                    <a:pt x="46598" y="135035"/>
                  </a:lnTo>
                  <a:lnTo>
                    <a:pt x="64877" y="150592"/>
                  </a:lnTo>
                  <a:lnTo>
                    <a:pt x="52778" y="149492"/>
                  </a:lnTo>
                  <a:lnTo>
                    <a:pt x="41138" y="146995"/>
                  </a:lnTo>
                  <a:lnTo>
                    <a:pt x="30046" y="143194"/>
                  </a:lnTo>
                  <a:lnTo>
                    <a:pt x="19591" y="138184"/>
                  </a:lnTo>
                  <a:lnTo>
                    <a:pt x="19549" y="139461"/>
                  </a:lnTo>
                  <a:lnTo>
                    <a:pt x="25651" y="173649"/>
                  </a:lnTo>
                  <a:lnTo>
                    <a:pt x="42507" y="202695"/>
                  </a:lnTo>
                  <a:lnTo>
                    <a:pt x="67941" y="224437"/>
                  </a:lnTo>
                  <a:lnTo>
                    <a:pt x="99777" y="236715"/>
                  </a:lnTo>
                  <a:lnTo>
                    <a:pt x="93403" y="238214"/>
                  </a:lnTo>
                  <a:lnTo>
                    <a:pt x="86875" y="239306"/>
                  </a:lnTo>
                  <a:lnTo>
                    <a:pt x="80212" y="239975"/>
                  </a:lnTo>
                  <a:lnTo>
                    <a:pt x="73432" y="240202"/>
                  </a:lnTo>
                  <a:lnTo>
                    <a:pt x="66982" y="240202"/>
                  </a:lnTo>
                  <a:lnTo>
                    <a:pt x="60710" y="239563"/>
                  </a:lnTo>
                  <a:lnTo>
                    <a:pt x="54616" y="238411"/>
                  </a:lnTo>
                  <a:lnTo>
                    <a:pt x="68428" y="265696"/>
                  </a:lnTo>
                  <a:lnTo>
                    <a:pt x="89683" y="287347"/>
                  </a:lnTo>
                  <a:lnTo>
                    <a:pt x="116757" y="301757"/>
                  </a:lnTo>
                  <a:lnTo>
                    <a:pt x="148026" y="307320"/>
                  </a:lnTo>
                  <a:lnTo>
                    <a:pt x="120773" y="325174"/>
                  </a:lnTo>
                  <a:lnTo>
                    <a:pt x="90673" y="338523"/>
                  </a:lnTo>
                  <a:lnTo>
                    <a:pt x="58204" y="346885"/>
                  </a:lnTo>
                  <a:lnTo>
                    <a:pt x="23842" y="349779"/>
                  </a:lnTo>
                  <a:lnTo>
                    <a:pt x="15779" y="349779"/>
                  </a:lnTo>
                  <a:lnTo>
                    <a:pt x="7821" y="349319"/>
                  </a:lnTo>
                  <a:lnTo>
                    <a:pt x="0" y="348408"/>
                  </a:lnTo>
                  <a:lnTo>
                    <a:pt x="34677" y="367240"/>
                  </a:lnTo>
                  <a:lnTo>
                    <a:pt x="72048" y="381241"/>
                  </a:lnTo>
                  <a:lnTo>
                    <a:pt x="111711" y="389965"/>
                  </a:lnTo>
                  <a:lnTo>
                    <a:pt x="153262" y="392972"/>
                  </a:lnTo>
                  <a:lnTo>
                    <a:pt x="205915" y="388608"/>
                  </a:lnTo>
                  <a:lnTo>
                    <a:pt x="253466" y="376201"/>
                  </a:lnTo>
                  <a:lnTo>
                    <a:pt x="295810" y="356778"/>
                  </a:lnTo>
                  <a:lnTo>
                    <a:pt x="332845" y="331368"/>
                  </a:lnTo>
                  <a:lnTo>
                    <a:pt x="364466" y="300998"/>
                  </a:lnTo>
                  <a:lnTo>
                    <a:pt x="390570" y="266696"/>
                  </a:lnTo>
                  <a:lnTo>
                    <a:pt x="411054" y="229489"/>
                  </a:lnTo>
                  <a:lnTo>
                    <a:pt x="425813" y="190406"/>
                  </a:lnTo>
                  <a:lnTo>
                    <a:pt x="434745" y="150473"/>
                  </a:lnTo>
                  <a:lnTo>
                    <a:pt x="437745" y="110719"/>
                  </a:lnTo>
                  <a:lnTo>
                    <a:pt x="437452" y="97892"/>
                  </a:lnTo>
                  <a:lnTo>
                    <a:pt x="451602" y="86757"/>
                  </a:lnTo>
                  <a:lnTo>
                    <a:pt x="464695" y="74417"/>
                  </a:lnTo>
                  <a:lnTo>
                    <a:pt x="476637" y="60973"/>
                  </a:lnTo>
                  <a:lnTo>
                    <a:pt x="487335" y="46522"/>
                  </a:lnTo>
                  <a:lnTo>
                    <a:pt x="473650" y="51955"/>
                  </a:lnTo>
                  <a:lnTo>
                    <a:pt x="459492" y="56390"/>
                  </a:lnTo>
                  <a:lnTo>
                    <a:pt x="444900" y="59797"/>
                  </a:lnTo>
                  <a:lnTo>
                    <a:pt x="429913" y="62144"/>
                  </a:lnTo>
                  <a:lnTo>
                    <a:pt x="444438" y="51645"/>
                  </a:lnTo>
                  <a:lnTo>
                    <a:pt x="456832" y="38785"/>
                  </a:lnTo>
                  <a:lnTo>
                    <a:pt x="466759" y="23885"/>
                  </a:lnTo>
                  <a:lnTo>
                    <a:pt x="473880" y="7266"/>
                  </a:lnTo>
                  <a:lnTo>
                    <a:pt x="459013" y="15196"/>
                  </a:lnTo>
                  <a:lnTo>
                    <a:pt x="443434" y="21898"/>
                  </a:lnTo>
                  <a:lnTo>
                    <a:pt x="427206" y="27302"/>
                  </a:lnTo>
                  <a:lnTo>
                    <a:pt x="410395" y="31339"/>
                  </a:lnTo>
                  <a:lnTo>
                    <a:pt x="395337" y="18310"/>
                  </a:lnTo>
                  <a:lnTo>
                    <a:pt x="377845" y="8440"/>
                  </a:lnTo>
                  <a:lnTo>
                    <a:pt x="358380" y="2185"/>
                  </a:lnTo>
                  <a:lnTo>
                    <a:pt x="3374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8122133" y="8779956"/>
            <a:ext cx="706755" cy="701675"/>
            <a:chOff x="1717204" y="8544326"/>
            <a:chExt cx="706755" cy="701675"/>
          </a:xfrm>
        </p:grpSpPr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17204" y="8544326"/>
              <a:ext cx="706680" cy="70116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934856" y="8635673"/>
              <a:ext cx="271780" cy="518795"/>
            </a:xfrm>
            <a:custGeom>
              <a:avLst/>
              <a:gdLst/>
              <a:ahLst/>
              <a:cxnLst/>
              <a:rect l="l" t="t" r="r" b="b"/>
              <a:pathLst>
                <a:path w="271780" h="518795">
                  <a:moveTo>
                    <a:pt x="199690" y="0"/>
                  </a:moveTo>
                  <a:lnTo>
                    <a:pt x="151101" y="7945"/>
                  </a:lnTo>
                  <a:lnTo>
                    <a:pt x="113353" y="31340"/>
                  </a:lnTo>
                  <a:lnTo>
                    <a:pt x="88903" y="69525"/>
                  </a:lnTo>
                  <a:lnTo>
                    <a:pt x="80206" y="121839"/>
                  </a:lnTo>
                  <a:lnTo>
                    <a:pt x="80206" y="189805"/>
                  </a:lnTo>
                  <a:lnTo>
                    <a:pt x="0" y="189805"/>
                  </a:lnTo>
                  <a:lnTo>
                    <a:pt x="0" y="281991"/>
                  </a:lnTo>
                  <a:lnTo>
                    <a:pt x="80206" y="281991"/>
                  </a:lnTo>
                  <a:lnTo>
                    <a:pt x="80206" y="518465"/>
                  </a:lnTo>
                  <a:lnTo>
                    <a:pt x="176141" y="518465"/>
                  </a:lnTo>
                  <a:lnTo>
                    <a:pt x="176141" y="281991"/>
                  </a:lnTo>
                  <a:lnTo>
                    <a:pt x="256149" y="281991"/>
                  </a:lnTo>
                  <a:lnTo>
                    <a:pt x="268138" y="189805"/>
                  </a:lnTo>
                  <a:lnTo>
                    <a:pt x="176141" y="189805"/>
                  </a:lnTo>
                  <a:lnTo>
                    <a:pt x="176141" y="130959"/>
                  </a:lnTo>
                  <a:lnTo>
                    <a:pt x="198709" y="89351"/>
                  </a:lnTo>
                  <a:lnTo>
                    <a:pt x="271363" y="86060"/>
                  </a:lnTo>
                  <a:lnTo>
                    <a:pt x="271363" y="3633"/>
                  </a:lnTo>
                  <a:lnTo>
                    <a:pt x="261355" y="2593"/>
                  </a:lnTo>
                  <a:lnTo>
                    <a:pt x="245080" y="1396"/>
                  </a:lnTo>
                  <a:lnTo>
                    <a:pt x="224028" y="410"/>
                  </a:lnTo>
                  <a:lnTo>
                    <a:pt x="1996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7988051" y="8004816"/>
            <a:ext cx="5764530" cy="0"/>
          </a:xfrm>
          <a:custGeom>
            <a:avLst/>
            <a:gdLst/>
            <a:ahLst/>
            <a:cxnLst/>
            <a:rect l="l" t="t" r="r" b="b"/>
            <a:pathLst>
              <a:path w="5764530">
                <a:moveTo>
                  <a:pt x="0" y="0"/>
                </a:moveTo>
                <a:lnTo>
                  <a:pt x="5764526" y="0"/>
                </a:lnTo>
              </a:path>
            </a:pathLst>
          </a:custGeom>
          <a:ln w="5235">
            <a:solidFill>
              <a:srgbClr val="003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969467" y="7288769"/>
            <a:ext cx="5830570" cy="30505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600" spc="-10" dirty="0">
                <a:solidFill>
                  <a:srgbClr val="003161"/>
                </a:solidFill>
                <a:latin typeface="TASA Orbiter Display"/>
                <a:cs typeface="TASA Orbiter Display"/>
                <a:hlinkClick r:id="rId9"/>
              </a:rPr>
              <a:t>www.aasciences.africa</a:t>
            </a:r>
            <a:endParaRPr sz="4600">
              <a:latin typeface="TASA Orbiter Display"/>
              <a:cs typeface="TASA Orbiter Display"/>
            </a:endParaRPr>
          </a:p>
          <a:p>
            <a:pPr>
              <a:lnSpc>
                <a:spcPct val="100000"/>
              </a:lnSpc>
            </a:pPr>
            <a:endParaRPr sz="5300">
              <a:latin typeface="TASA Orbiter Display"/>
              <a:cs typeface="TASA Orbiter Display"/>
            </a:endParaRPr>
          </a:p>
          <a:p>
            <a:pPr>
              <a:lnSpc>
                <a:spcPct val="100000"/>
              </a:lnSpc>
            </a:pPr>
            <a:endParaRPr sz="5750">
              <a:latin typeface="TASA Orbiter Display"/>
              <a:cs typeface="TASA Orbiter Display"/>
            </a:endParaRPr>
          </a:p>
          <a:p>
            <a:pPr marR="185420" algn="ctr">
              <a:lnSpc>
                <a:spcPct val="100000"/>
              </a:lnSpc>
            </a:pPr>
            <a:r>
              <a:rPr sz="4550" spc="-10" dirty="0">
                <a:solidFill>
                  <a:srgbClr val="003161"/>
                </a:solidFill>
                <a:latin typeface="TASA Orbiter Display"/>
                <a:cs typeface="TASA Orbiter Display"/>
              </a:rPr>
              <a:t>@AASciences</a:t>
            </a:r>
            <a:endParaRPr sz="4550">
              <a:latin typeface="TASA Orbiter Display"/>
              <a:cs typeface="TASA Orbiter Display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090532" y="5943498"/>
            <a:ext cx="1435100" cy="970915"/>
          </a:xfrm>
          <a:custGeom>
            <a:avLst/>
            <a:gdLst/>
            <a:ahLst/>
            <a:cxnLst/>
            <a:rect l="l" t="t" r="r" b="b"/>
            <a:pathLst>
              <a:path w="1435100" h="970915">
                <a:moveTo>
                  <a:pt x="1012736" y="478231"/>
                </a:moveTo>
                <a:lnTo>
                  <a:pt x="1011034" y="457136"/>
                </a:lnTo>
                <a:lnTo>
                  <a:pt x="1008875" y="430314"/>
                </a:lnTo>
                <a:lnTo>
                  <a:pt x="997686" y="384873"/>
                </a:lnTo>
                <a:lnTo>
                  <a:pt x="979766" y="342480"/>
                </a:lnTo>
                <a:lnTo>
                  <a:pt x="964844" y="318439"/>
                </a:lnTo>
                <a:lnTo>
                  <a:pt x="964844" y="457136"/>
                </a:lnTo>
                <a:lnTo>
                  <a:pt x="964844" y="499325"/>
                </a:lnTo>
                <a:lnTo>
                  <a:pt x="956691" y="544855"/>
                </a:lnTo>
                <a:lnTo>
                  <a:pt x="940638" y="587184"/>
                </a:lnTo>
                <a:lnTo>
                  <a:pt x="917448" y="625487"/>
                </a:lnTo>
                <a:lnTo>
                  <a:pt x="887882" y="658901"/>
                </a:lnTo>
                <a:lnTo>
                  <a:pt x="852678" y="686574"/>
                </a:lnTo>
                <a:lnTo>
                  <a:pt x="812609" y="707656"/>
                </a:lnTo>
                <a:lnTo>
                  <a:pt x="768413" y="721296"/>
                </a:lnTo>
                <a:lnTo>
                  <a:pt x="794600" y="691540"/>
                </a:lnTo>
                <a:lnTo>
                  <a:pt x="801839" y="683336"/>
                </a:lnTo>
                <a:lnTo>
                  <a:pt x="829767" y="641565"/>
                </a:lnTo>
                <a:lnTo>
                  <a:pt x="851928" y="596569"/>
                </a:lnTo>
                <a:lnTo>
                  <a:pt x="867994" y="548970"/>
                </a:lnTo>
                <a:lnTo>
                  <a:pt x="877709" y="499325"/>
                </a:lnTo>
                <a:lnTo>
                  <a:pt x="964844" y="499325"/>
                </a:lnTo>
                <a:lnTo>
                  <a:pt x="964844" y="457136"/>
                </a:lnTo>
                <a:lnTo>
                  <a:pt x="877709" y="457136"/>
                </a:lnTo>
                <a:lnTo>
                  <a:pt x="867981" y="407619"/>
                </a:lnTo>
                <a:lnTo>
                  <a:pt x="851979" y="360108"/>
                </a:lnTo>
                <a:lnTo>
                  <a:pt x="835304" y="326085"/>
                </a:lnTo>
                <a:lnTo>
                  <a:pt x="835304" y="457136"/>
                </a:lnTo>
                <a:lnTo>
                  <a:pt x="835304" y="499325"/>
                </a:lnTo>
                <a:lnTo>
                  <a:pt x="822807" y="552716"/>
                </a:lnTo>
                <a:lnTo>
                  <a:pt x="802208" y="603161"/>
                </a:lnTo>
                <a:lnTo>
                  <a:pt x="773925" y="649744"/>
                </a:lnTo>
                <a:lnTo>
                  <a:pt x="738454" y="691540"/>
                </a:lnTo>
                <a:lnTo>
                  <a:pt x="738454" y="689216"/>
                </a:lnTo>
                <a:lnTo>
                  <a:pt x="738454" y="499325"/>
                </a:lnTo>
                <a:lnTo>
                  <a:pt x="835304" y="499325"/>
                </a:lnTo>
                <a:lnTo>
                  <a:pt x="835304" y="457136"/>
                </a:lnTo>
                <a:lnTo>
                  <a:pt x="738454" y="457136"/>
                </a:lnTo>
                <a:lnTo>
                  <a:pt x="738454" y="267246"/>
                </a:lnTo>
                <a:lnTo>
                  <a:pt x="738454" y="264706"/>
                </a:lnTo>
                <a:lnTo>
                  <a:pt x="773963" y="306552"/>
                </a:lnTo>
                <a:lnTo>
                  <a:pt x="802246" y="353187"/>
                </a:lnTo>
                <a:lnTo>
                  <a:pt x="822845" y="403682"/>
                </a:lnTo>
                <a:lnTo>
                  <a:pt x="835304" y="457136"/>
                </a:lnTo>
                <a:lnTo>
                  <a:pt x="835304" y="326085"/>
                </a:lnTo>
                <a:lnTo>
                  <a:pt x="829957" y="315175"/>
                </a:lnTo>
                <a:lnTo>
                  <a:pt x="802220" y="273405"/>
                </a:lnTo>
                <a:lnTo>
                  <a:pt x="794639" y="264706"/>
                </a:lnTo>
                <a:lnTo>
                  <a:pt x="769048" y="235381"/>
                </a:lnTo>
                <a:lnTo>
                  <a:pt x="813104" y="249085"/>
                </a:lnTo>
                <a:lnTo>
                  <a:pt x="853046" y="270192"/>
                </a:lnTo>
                <a:lnTo>
                  <a:pt x="888123" y="297865"/>
                </a:lnTo>
                <a:lnTo>
                  <a:pt x="917587" y="331241"/>
                </a:lnTo>
                <a:lnTo>
                  <a:pt x="940701" y="369468"/>
                </a:lnTo>
                <a:lnTo>
                  <a:pt x="956703" y="411721"/>
                </a:lnTo>
                <a:lnTo>
                  <a:pt x="964844" y="457136"/>
                </a:lnTo>
                <a:lnTo>
                  <a:pt x="964844" y="318439"/>
                </a:lnTo>
                <a:lnTo>
                  <a:pt x="955751" y="303784"/>
                </a:lnTo>
                <a:lnTo>
                  <a:pt x="926223" y="269367"/>
                </a:lnTo>
                <a:lnTo>
                  <a:pt x="891806" y="239839"/>
                </a:lnTo>
                <a:lnTo>
                  <a:pt x="884618" y="235381"/>
                </a:lnTo>
                <a:lnTo>
                  <a:pt x="883272" y="234543"/>
                </a:lnTo>
                <a:lnTo>
                  <a:pt x="853097" y="215823"/>
                </a:lnTo>
                <a:lnTo>
                  <a:pt x="810717" y="197904"/>
                </a:lnTo>
                <a:lnTo>
                  <a:pt x="765263" y="186715"/>
                </a:lnTo>
                <a:lnTo>
                  <a:pt x="717359" y="182841"/>
                </a:lnTo>
                <a:lnTo>
                  <a:pt x="696252" y="184556"/>
                </a:lnTo>
                <a:lnTo>
                  <a:pt x="696252" y="267246"/>
                </a:lnTo>
                <a:lnTo>
                  <a:pt x="696252" y="457136"/>
                </a:lnTo>
                <a:lnTo>
                  <a:pt x="696252" y="499325"/>
                </a:lnTo>
                <a:lnTo>
                  <a:pt x="696252" y="689216"/>
                </a:lnTo>
                <a:lnTo>
                  <a:pt x="670090" y="657618"/>
                </a:lnTo>
                <a:lnTo>
                  <a:pt x="670090" y="722134"/>
                </a:lnTo>
                <a:lnTo>
                  <a:pt x="625170" y="708926"/>
                </a:lnTo>
                <a:lnTo>
                  <a:pt x="584377" y="688060"/>
                </a:lnTo>
                <a:lnTo>
                  <a:pt x="548500" y="660387"/>
                </a:lnTo>
                <a:lnTo>
                  <a:pt x="518312" y="626808"/>
                </a:lnTo>
                <a:lnTo>
                  <a:pt x="494626" y="588187"/>
                </a:lnTo>
                <a:lnTo>
                  <a:pt x="478218" y="545401"/>
                </a:lnTo>
                <a:lnTo>
                  <a:pt x="469861" y="499325"/>
                </a:lnTo>
                <a:lnTo>
                  <a:pt x="560171" y="499325"/>
                </a:lnTo>
                <a:lnTo>
                  <a:pt x="569963" y="549160"/>
                </a:lnTo>
                <a:lnTo>
                  <a:pt x="586155" y="596950"/>
                </a:lnTo>
                <a:lnTo>
                  <a:pt x="608431" y="642112"/>
                </a:lnTo>
                <a:lnTo>
                  <a:pt x="636511" y="684034"/>
                </a:lnTo>
                <a:lnTo>
                  <a:pt x="670090" y="722134"/>
                </a:lnTo>
                <a:lnTo>
                  <a:pt x="670090" y="657618"/>
                </a:lnTo>
                <a:lnTo>
                  <a:pt x="661885" y="647700"/>
                </a:lnTo>
                <a:lnTo>
                  <a:pt x="634530" y="601624"/>
                </a:lnTo>
                <a:lnTo>
                  <a:pt x="614616" y="551878"/>
                </a:lnTo>
                <a:lnTo>
                  <a:pt x="602576" y="499325"/>
                </a:lnTo>
                <a:lnTo>
                  <a:pt x="696252" y="499325"/>
                </a:lnTo>
                <a:lnTo>
                  <a:pt x="696252" y="457136"/>
                </a:lnTo>
                <a:lnTo>
                  <a:pt x="602576" y="457136"/>
                </a:lnTo>
                <a:lnTo>
                  <a:pt x="614553" y="404558"/>
                </a:lnTo>
                <a:lnTo>
                  <a:pt x="634441" y="354799"/>
                </a:lnTo>
                <a:lnTo>
                  <a:pt x="661835" y="308737"/>
                </a:lnTo>
                <a:lnTo>
                  <a:pt x="696252" y="267246"/>
                </a:lnTo>
                <a:lnTo>
                  <a:pt x="696252" y="184556"/>
                </a:lnTo>
                <a:lnTo>
                  <a:pt x="669671" y="186702"/>
                </a:lnTo>
                <a:lnTo>
                  <a:pt x="669671" y="234543"/>
                </a:lnTo>
                <a:lnTo>
                  <a:pt x="636231" y="272643"/>
                </a:lnTo>
                <a:lnTo>
                  <a:pt x="608266" y="314553"/>
                </a:lnTo>
                <a:lnTo>
                  <a:pt x="586066" y="359664"/>
                </a:lnTo>
                <a:lnTo>
                  <a:pt x="569937" y="407377"/>
                </a:lnTo>
                <a:lnTo>
                  <a:pt x="560171" y="457136"/>
                </a:lnTo>
                <a:lnTo>
                  <a:pt x="469861" y="457136"/>
                </a:lnTo>
                <a:lnTo>
                  <a:pt x="478167" y="411111"/>
                </a:lnTo>
                <a:lnTo>
                  <a:pt x="494538" y="368376"/>
                </a:lnTo>
                <a:lnTo>
                  <a:pt x="518160" y="329806"/>
                </a:lnTo>
                <a:lnTo>
                  <a:pt x="548271" y="296252"/>
                </a:lnTo>
                <a:lnTo>
                  <a:pt x="584085" y="268605"/>
                </a:lnTo>
                <a:lnTo>
                  <a:pt x="624814" y="247751"/>
                </a:lnTo>
                <a:lnTo>
                  <a:pt x="669671" y="234543"/>
                </a:lnTo>
                <a:lnTo>
                  <a:pt x="669671" y="186702"/>
                </a:lnTo>
                <a:lnTo>
                  <a:pt x="623989" y="197904"/>
                </a:lnTo>
                <a:lnTo>
                  <a:pt x="581609" y="215823"/>
                </a:lnTo>
                <a:lnTo>
                  <a:pt x="542899" y="239839"/>
                </a:lnTo>
                <a:lnTo>
                  <a:pt x="508482" y="269367"/>
                </a:lnTo>
                <a:lnTo>
                  <a:pt x="478967" y="303784"/>
                </a:lnTo>
                <a:lnTo>
                  <a:pt x="454939" y="342480"/>
                </a:lnTo>
                <a:lnTo>
                  <a:pt x="437032" y="384873"/>
                </a:lnTo>
                <a:lnTo>
                  <a:pt x="425843" y="430314"/>
                </a:lnTo>
                <a:lnTo>
                  <a:pt x="421970" y="478231"/>
                </a:lnTo>
                <a:lnTo>
                  <a:pt x="425843" y="526148"/>
                </a:lnTo>
                <a:lnTo>
                  <a:pt x="437032" y="571601"/>
                </a:lnTo>
                <a:lnTo>
                  <a:pt x="454939" y="613981"/>
                </a:lnTo>
                <a:lnTo>
                  <a:pt x="478967" y="652678"/>
                </a:lnTo>
                <a:lnTo>
                  <a:pt x="508482" y="687095"/>
                </a:lnTo>
                <a:lnTo>
                  <a:pt x="542899" y="716622"/>
                </a:lnTo>
                <a:lnTo>
                  <a:pt x="581609" y="740651"/>
                </a:lnTo>
                <a:lnTo>
                  <a:pt x="623989" y="758558"/>
                </a:lnTo>
                <a:lnTo>
                  <a:pt x="669442" y="769747"/>
                </a:lnTo>
                <a:lnTo>
                  <a:pt x="717359" y="773620"/>
                </a:lnTo>
                <a:lnTo>
                  <a:pt x="765263" y="769747"/>
                </a:lnTo>
                <a:lnTo>
                  <a:pt x="810717" y="758558"/>
                </a:lnTo>
                <a:lnTo>
                  <a:pt x="853097" y="740651"/>
                </a:lnTo>
                <a:lnTo>
                  <a:pt x="882929" y="722134"/>
                </a:lnTo>
                <a:lnTo>
                  <a:pt x="884288" y="721296"/>
                </a:lnTo>
                <a:lnTo>
                  <a:pt x="926223" y="687095"/>
                </a:lnTo>
                <a:lnTo>
                  <a:pt x="955751" y="652678"/>
                </a:lnTo>
                <a:lnTo>
                  <a:pt x="979766" y="613981"/>
                </a:lnTo>
                <a:lnTo>
                  <a:pt x="997686" y="571601"/>
                </a:lnTo>
                <a:lnTo>
                  <a:pt x="1008875" y="526148"/>
                </a:lnTo>
                <a:lnTo>
                  <a:pt x="1011034" y="499325"/>
                </a:lnTo>
                <a:lnTo>
                  <a:pt x="1012736" y="478231"/>
                </a:lnTo>
                <a:close/>
              </a:path>
              <a:path w="1435100" h="970915">
                <a:moveTo>
                  <a:pt x="1434719" y="84391"/>
                </a:moveTo>
                <a:lnTo>
                  <a:pt x="1428089" y="51536"/>
                </a:lnTo>
                <a:lnTo>
                  <a:pt x="1409992" y="24714"/>
                </a:lnTo>
                <a:lnTo>
                  <a:pt x="1383169" y="6629"/>
                </a:lnTo>
                <a:lnTo>
                  <a:pt x="1350314" y="0"/>
                </a:lnTo>
                <a:lnTo>
                  <a:pt x="1308125" y="0"/>
                </a:lnTo>
                <a:lnTo>
                  <a:pt x="1308125" y="126593"/>
                </a:lnTo>
                <a:lnTo>
                  <a:pt x="1308125" y="843953"/>
                </a:lnTo>
                <a:lnTo>
                  <a:pt x="126593" y="843953"/>
                </a:lnTo>
                <a:lnTo>
                  <a:pt x="126593" y="126593"/>
                </a:lnTo>
                <a:lnTo>
                  <a:pt x="1308125" y="126593"/>
                </a:lnTo>
                <a:lnTo>
                  <a:pt x="1308125" y="0"/>
                </a:lnTo>
                <a:lnTo>
                  <a:pt x="84391" y="0"/>
                </a:lnTo>
                <a:lnTo>
                  <a:pt x="51536" y="6629"/>
                </a:lnTo>
                <a:lnTo>
                  <a:pt x="24714" y="24714"/>
                </a:lnTo>
                <a:lnTo>
                  <a:pt x="6629" y="51536"/>
                </a:lnTo>
                <a:lnTo>
                  <a:pt x="0" y="84391"/>
                </a:lnTo>
                <a:lnTo>
                  <a:pt x="0" y="970546"/>
                </a:lnTo>
                <a:lnTo>
                  <a:pt x="1434719" y="970546"/>
                </a:lnTo>
                <a:lnTo>
                  <a:pt x="1434719" y="843953"/>
                </a:lnTo>
                <a:lnTo>
                  <a:pt x="1434719" y="126593"/>
                </a:lnTo>
                <a:lnTo>
                  <a:pt x="1434719" y="84391"/>
                </a:lnTo>
                <a:close/>
              </a:path>
            </a:pathLst>
          </a:custGeom>
          <a:solidFill>
            <a:srgbClr val="003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37348" y="6998424"/>
            <a:ext cx="1941195" cy="127000"/>
          </a:xfrm>
          <a:custGeom>
            <a:avLst/>
            <a:gdLst/>
            <a:ahLst/>
            <a:cxnLst/>
            <a:rect l="l" t="t" r="r" b="b"/>
            <a:pathLst>
              <a:path w="1941195" h="127000">
                <a:moveTo>
                  <a:pt x="1941092" y="0"/>
                </a:moveTo>
                <a:lnTo>
                  <a:pt x="1097139" y="0"/>
                </a:lnTo>
                <a:lnTo>
                  <a:pt x="1097139" y="21098"/>
                </a:lnTo>
                <a:lnTo>
                  <a:pt x="1096093" y="28905"/>
                </a:lnTo>
                <a:lnTo>
                  <a:pt x="1092269" y="35476"/>
                </a:lnTo>
                <a:lnTo>
                  <a:pt x="1086259" y="40133"/>
                </a:lnTo>
                <a:lnTo>
                  <a:pt x="1078658" y="42197"/>
                </a:lnTo>
                <a:lnTo>
                  <a:pt x="865052" y="42197"/>
                </a:lnTo>
                <a:lnTo>
                  <a:pt x="857245" y="41152"/>
                </a:lnTo>
                <a:lnTo>
                  <a:pt x="850674" y="37327"/>
                </a:lnTo>
                <a:lnTo>
                  <a:pt x="846017" y="31317"/>
                </a:lnTo>
                <a:lnTo>
                  <a:pt x="843953" y="23716"/>
                </a:lnTo>
                <a:lnTo>
                  <a:pt x="843953" y="0"/>
                </a:lnTo>
                <a:lnTo>
                  <a:pt x="0" y="0"/>
                </a:lnTo>
                <a:lnTo>
                  <a:pt x="0" y="42197"/>
                </a:lnTo>
                <a:lnTo>
                  <a:pt x="6632" y="75046"/>
                </a:lnTo>
                <a:lnTo>
                  <a:pt x="24720" y="101872"/>
                </a:lnTo>
                <a:lnTo>
                  <a:pt x="51546" y="119960"/>
                </a:lnTo>
                <a:lnTo>
                  <a:pt x="84395" y="126593"/>
                </a:lnTo>
                <a:lnTo>
                  <a:pt x="1856697" y="126593"/>
                </a:lnTo>
                <a:lnTo>
                  <a:pt x="1889546" y="119960"/>
                </a:lnTo>
                <a:lnTo>
                  <a:pt x="1916372" y="101872"/>
                </a:lnTo>
                <a:lnTo>
                  <a:pt x="1934459" y="75046"/>
                </a:lnTo>
                <a:lnTo>
                  <a:pt x="1941092" y="42197"/>
                </a:lnTo>
                <a:lnTo>
                  <a:pt x="1941092" y="0"/>
                </a:lnTo>
                <a:close/>
              </a:path>
            </a:pathLst>
          </a:custGeom>
          <a:solidFill>
            <a:srgbClr val="003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8756650" y="2530475"/>
            <a:ext cx="4404995" cy="1076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900" dirty="0">
                <a:latin typeface="Helvetica"/>
                <a:cs typeface="Helvetica"/>
              </a:rPr>
              <a:t>Thank</a:t>
            </a:r>
            <a:r>
              <a:rPr sz="6900" spc="-229" dirty="0">
                <a:latin typeface="Helvetica"/>
                <a:cs typeface="Helvetica"/>
              </a:rPr>
              <a:t> </a:t>
            </a:r>
            <a:r>
              <a:rPr sz="6900" spc="-25" dirty="0">
                <a:latin typeface="Helvetica"/>
                <a:cs typeface="Helvetica"/>
              </a:rPr>
              <a:t>you</a:t>
            </a:r>
            <a:endParaRPr sz="6900">
              <a:latin typeface="Helvetica"/>
              <a:cs typeface="Helvetic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869718" y="3692116"/>
            <a:ext cx="6181090" cy="1610995"/>
          </a:xfrm>
          <a:prstGeom prst="rect">
            <a:avLst/>
          </a:prstGeom>
        </p:spPr>
        <p:txBody>
          <a:bodyPr vert="horz" wrap="square" lIns="0" tIns="3054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5"/>
              </a:spcBef>
              <a:tabLst>
                <a:tab pos="1909445" algn="l"/>
              </a:tabLst>
            </a:pPr>
            <a:r>
              <a:rPr sz="3750" b="1" spc="-10" dirty="0">
                <a:solidFill>
                  <a:srgbClr val="003161"/>
                </a:solidFill>
                <a:latin typeface="Helvetica"/>
                <a:cs typeface="Helvetica"/>
              </a:rPr>
              <a:t>Contact</a:t>
            </a:r>
            <a:r>
              <a:rPr sz="3750" b="1" dirty="0">
                <a:solidFill>
                  <a:srgbClr val="003161"/>
                </a:solidFill>
                <a:latin typeface="Helvetica"/>
                <a:cs typeface="Helvetica"/>
              </a:rPr>
              <a:t>	</a:t>
            </a:r>
            <a:r>
              <a:rPr sz="3750" b="1" spc="-25" dirty="0">
                <a:solidFill>
                  <a:srgbClr val="003161"/>
                </a:solidFill>
                <a:latin typeface="Helvetica"/>
                <a:cs typeface="Helvetica"/>
              </a:rPr>
              <a:t>us</a:t>
            </a:r>
            <a:endParaRPr sz="3750" dirty="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1950"/>
              </a:spcBef>
            </a:pPr>
            <a:r>
              <a:rPr sz="3100" spc="-10" dirty="0">
                <a:solidFill>
                  <a:srgbClr val="003161"/>
                </a:solidFill>
                <a:latin typeface="Helvetica"/>
                <a:cs typeface="Helvetica"/>
                <a:hlinkClick r:id="rId10"/>
              </a:rPr>
              <a:t>communication@aasciences.africa</a:t>
            </a:r>
            <a:endParaRPr sz="3100" dirty="0">
              <a:latin typeface="Helvetica"/>
              <a:cs typeface="Helvetica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8112088" y="5448107"/>
            <a:ext cx="5764530" cy="0"/>
          </a:xfrm>
          <a:custGeom>
            <a:avLst/>
            <a:gdLst/>
            <a:ahLst/>
            <a:cxnLst/>
            <a:rect l="l" t="t" r="r" b="b"/>
            <a:pathLst>
              <a:path w="5764530">
                <a:moveTo>
                  <a:pt x="0" y="0"/>
                </a:moveTo>
                <a:lnTo>
                  <a:pt x="5764526" y="0"/>
                </a:lnTo>
              </a:path>
            </a:pathLst>
          </a:custGeom>
          <a:ln w="5235">
            <a:solidFill>
              <a:srgbClr val="003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Espace réservé du numéro de diapositive 29">
            <a:extLst>
              <a:ext uri="{FF2B5EF4-FFF2-40B4-BE49-F238E27FC236}">
                <a16:creationId xmlns:a16="http://schemas.microsoft.com/office/drawing/2014/main" id="{585F344B-59CE-B05F-4747-FD229780DB8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97407" y="3391128"/>
            <a:ext cx="8845852" cy="803938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990"/>
              </a:lnSpc>
              <a:spcBef>
                <a:spcPts val="200"/>
              </a:spcBef>
            </a:pPr>
            <a:r>
              <a:rPr sz="3600" dirty="0">
                <a:solidFill>
                  <a:srgbClr val="003161"/>
                </a:solidFill>
                <a:latin typeface="Arial"/>
                <a:cs typeface="Arial"/>
              </a:rPr>
              <a:t>A</a:t>
            </a:r>
            <a:r>
              <a:rPr sz="3600" spc="-16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3161"/>
                </a:solidFill>
                <a:latin typeface="Arial"/>
                <a:cs typeface="Arial"/>
              </a:rPr>
              <a:t>non-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aligned,</a:t>
            </a:r>
            <a:r>
              <a:rPr sz="3600" b="1" spc="-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spc="-20" dirty="0">
                <a:solidFill>
                  <a:srgbClr val="003161"/>
                </a:solidFill>
                <a:latin typeface="Arial"/>
                <a:cs typeface="Arial"/>
              </a:rPr>
              <a:t>non-</a:t>
            </a:r>
            <a:r>
              <a:rPr sz="3600" b="1" spc="-10" dirty="0">
                <a:solidFill>
                  <a:srgbClr val="003161"/>
                </a:solidFill>
                <a:latin typeface="Arial"/>
                <a:cs typeface="Arial"/>
              </a:rPr>
              <a:t>political, </a:t>
            </a:r>
            <a:r>
              <a:rPr sz="3600" b="1" spc="-20" dirty="0">
                <a:solidFill>
                  <a:srgbClr val="003161"/>
                </a:solidFill>
                <a:latin typeface="Arial"/>
                <a:cs typeface="Arial"/>
              </a:rPr>
              <a:t>not-</a:t>
            </a:r>
            <a:r>
              <a:rPr sz="3600" b="1" spc="-10" dirty="0">
                <a:solidFill>
                  <a:srgbClr val="003161"/>
                </a:solidFill>
                <a:latin typeface="Arial"/>
                <a:cs typeface="Arial"/>
              </a:rPr>
              <a:t>for-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profit</a:t>
            </a:r>
            <a:r>
              <a:rPr sz="3600" b="1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spc="-25" dirty="0">
                <a:solidFill>
                  <a:srgbClr val="003161"/>
                </a:solidFill>
                <a:latin typeface="Arial"/>
                <a:cs typeface="Arial"/>
              </a:rPr>
              <a:t>pan-</a:t>
            </a:r>
            <a:r>
              <a:rPr sz="3600" b="1" spc="-10" dirty="0">
                <a:solidFill>
                  <a:srgbClr val="003161"/>
                </a:solidFill>
                <a:latin typeface="Arial"/>
                <a:cs typeface="Arial"/>
              </a:rPr>
              <a:t>African </a:t>
            </a:r>
            <a:r>
              <a:rPr sz="3600" spc="-10" dirty="0" err="1">
                <a:solidFill>
                  <a:srgbClr val="003161"/>
                </a:solidFill>
                <a:latin typeface="Arial"/>
                <a:cs typeface="Arial"/>
              </a:rPr>
              <a:t>organi</a:t>
            </a:r>
            <a:r>
              <a:rPr lang="en-ZA" sz="3600" spc="-10" dirty="0">
                <a:solidFill>
                  <a:srgbClr val="003161"/>
                </a:solidFill>
                <a:latin typeface="Arial"/>
                <a:cs typeface="Arial"/>
              </a:rPr>
              <a:t>z</a:t>
            </a:r>
            <a:r>
              <a:rPr sz="3600" spc="-10" dirty="0" err="1">
                <a:solidFill>
                  <a:srgbClr val="003161"/>
                </a:solidFill>
                <a:latin typeface="Arial"/>
                <a:cs typeface="Arial"/>
              </a:rPr>
              <a:t>ation</a:t>
            </a:r>
            <a:r>
              <a:rPr lang="en-US" sz="3600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1528" y="9544805"/>
            <a:ext cx="10021122" cy="117916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2990"/>
              </a:lnSpc>
              <a:spcBef>
                <a:spcPts val="195"/>
              </a:spcBef>
            </a:pP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Headquarters</a:t>
            </a:r>
            <a:r>
              <a:rPr lang="en-US" sz="3200" b="1" dirty="0">
                <a:solidFill>
                  <a:srgbClr val="003161"/>
                </a:solidFill>
                <a:latin typeface="Arial"/>
                <a:cs typeface="Arial"/>
              </a:rPr>
              <a:t>:</a:t>
            </a:r>
            <a:r>
              <a:rPr sz="3200" spc="-9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Nairobi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through</a:t>
            </a:r>
            <a:r>
              <a:rPr sz="3200" spc="-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</a:t>
            </a:r>
            <a:r>
              <a:rPr sz="3200" spc="-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hosting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agreement</a:t>
            </a:r>
            <a:r>
              <a:rPr sz="3200" spc="-8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with</a:t>
            </a:r>
            <a:r>
              <a:rPr sz="3200" spc="-8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spc="-8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Kenya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government</a:t>
            </a:r>
            <a:r>
              <a:rPr lang="en-US" sz="3200" dirty="0">
                <a:solidFill>
                  <a:srgbClr val="003161"/>
                </a:solidFill>
                <a:latin typeface="Arial"/>
                <a:cs typeface="Arial"/>
              </a:rPr>
              <a:t>. </a:t>
            </a:r>
            <a:r>
              <a:rPr sz="3200" spc="-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lang="en-ZA" sz="3200" spc="-65" dirty="0">
                <a:solidFill>
                  <a:srgbClr val="003161"/>
                </a:solidFill>
                <a:latin typeface="Arial"/>
                <a:cs typeface="Arial"/>
              </a:rPr>
              <a:t>F</a:t>
            </a:r>
            <a:r>
              <a:rPr lang="en-US" sz="3200" dirty="0" err="1">
                <a:solidFill>
                  <a:srgbClr val="003161"/>
                </a:solidFill>
                <a:latin typeface="Arial"/>
                <a:cs typeface="Arial"/>
              </a:rPr>
              <a:t>ive</a:t>
            </a:r>
            <a:r>
              <a:rPr sz="3200" spc="-6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lang="en-US" sz="3200" spc="-60" dirty="0">
                <a:solidFill>
                  <a:srgbClr val="003161"/>
                </a:solidFill>
                <a:latin typeface="Arial"/>
                <a:cs typeface="Arial"/>
              </a:rPr>
              <a:t>regions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in</a:t>
            </a:r>
            <a:r>
              <a:rPr sz="3200" spc="-6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South,</a:t>
            </a:r>
            <a:r>
              <a:rPr sz="3200" spc="-5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East,</a:t>
            </a:r>
            <a:r>
              <a:rPr sz="3200" spc="-5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Central,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West</a:t>
            </a:r>
            <a:r>
              <a:rPr sz="3200" spc="-8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3200" spc="-5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North</a:t>
            </a:r>
            <a:r>
              <a:rPr sz="3200" spc="-15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Africa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7407" y="7437495"/>
            <a:ext cx="10249722" cy="1563890"/>
          </a:xfrm>
          <a:prstGeom prst="rect">
            <a:avLst/>
          </a:prstGeom>
          <a:ln>
            <a:noFill/>
          </a:ln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2990"/>
              </a:lnSpc>
              <a:spcBef>
                <a:spcPts val="195"/>
              </a:spcBef>
            </a:pP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spc="-5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only</a:t>
            </a:r>
            <a:r>
              <a:rPr sz="3200" spc="-5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continental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Academy</a:t>
            </a:r>
            <a:r>
              <a:rPr sz="3200" spc="-1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in</a:t>
            </a:r>
            <a:r>
              <a:rPr sz="3200" spc="-1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Africa</a:t>
            </a:r>
            <a:r>
              <a:rPr sz="3200" spc="-8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enjoying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spc="-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support</a:t>
            </a:r>
            <a:r>
              <a:rPr sz="3200" spc="-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3200" spc="-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recognition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3200" spc="-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spc="-1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AU,</a:t>
            </a:r>
            <a:r>
              <a:rPr sz="3200" spc="-4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(and</a:t>
            </a:r>
            <a:r>
              <a:rPr sz="3200" spc="-4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with</a:t>
            </a:r>
            <a:r>
              <a:rPr sz="3200" spc="-5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joint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programmes</a:t>
            </a:r>
            <a:r>
              <a:rPr sz="3200" spc="-14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with</a:t>
            </a:r>
            <a:r>
              <a:rPr sz="3200" spc="-16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AUDA),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several</a:t>
            </a:r>
            <a:r>
              <a:rPr sz="3200" spc="-13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governments</a:t>
            </a:r>
            <a:r>
              <a:rPr sz="3200" spc="-13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161"/>
                </a:solidFill>
                <a:latin typeface="Arial"/>
                <a:cs typeface="Arial"/>
              </a:rPr>
              <a:t>and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major</a:t>
            </a:r>
            <a:r>
              <a:rPr sz="3200" spc="-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international</a:t>
            </a:r>
            <a:r>
              <a:rPr sz="3200" spc="-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partners</a:t>
            </a:r>
            <a:r>
              <a:rPr lang="en-US" sz="3200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01886" y="4846851"/>
            <a:ext cx="10040764" cy="410369"/>
          </a:xfrm>
          <a:prstGeom prst="rect">
            <a:avLst/>
          </a:prstGeom>
          <a:ln>
            <a:noFill/>
          </a:ln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990"/>
              </a:lnSpc>
              <a:spcBef>
                <a:spcPts val="200"/>
              </a:spcBef>
            </a:pP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Vision:</a:t>
            </a:r>
            <a:r>
              <a:rPr sz="3200" spc="-1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Transformed</a:t>
            </a:r>
            <a:r>
              <a:rPr sz="3200" spc="-6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lives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through</a:t>
            </a:r>
            <a:r>
              <a:rPr sz="3200" spc="-1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science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14348" y="5917157"/>
            <a:ext cx="9723502" cy="1179810"/>
          </a:xfrm>
          <a:prstGeom prst="rect">
            <a:avLst/>
          </a:prstGeom>
          <a:ln>
            <a:noFill/>
          </a:ln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990"/>
              </a:lnSpc>
              <a:spcBef>
                <a:spcPts val="200"/>
              </a:spcBef>
            </a:pP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Mission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:</a:t>
            </a:r>
            <a:r>
              <a:rPr sz="3200" spc="-10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Leverage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resources</a:t>
            </a:r>
            <a:r>
              <a:rPr sz="3200" spc="-1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through</a:t>
            </a:r>
            <a:r>
              <a:rPr sz="3200" spc="-114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research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excellence</a:t>
            </a:r>
            <a:r>
              <a:rPr sz="3200" spc="-114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3200" spc="-1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thought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leadership</a:t>
            </a:r>
            <a:r>
              <a:rPr sz="3200" spc="-10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for</a:t>
            </a:r>
            <a:r>
              <a:rPr sz="3200" spc="-10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sustainable development</a:t>
            </a:r>
            <a:endParaRPr sz="3200" dirty="0">
              <a:latin typeface="Arial"/>
              <a:cs typeface="Arial"/>
            </a:endParaRPr>
          </a:p>
        </p:txBody>
      </p:sp>
      <p:pic>
        <p:nvPicPr>
          <p:cNvPr id="8" name="object 36">
            <a:extLst>
              <a:ext uri="{FF2B5EF4-FFF2-40B4-BE49-F238E27FC236}">
                <a16:creationId xmlns:a16="http://schemas.microsoft.com/office/drawing/2014/main" id="{EF0B5F51-8C75-A767-8AF5-1AF761AD542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5456" y="495737"/>
            <a:ext cx="8510485" cy="2412633"/>
          </a:xfrm>
          <a:prstGeom prst="rect">
            <a:avLst/>
          </a:prstGeom>
        </p:spPr>
      </p:pic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C8029F6-FF22-2645-B3A3-C4535CA11B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F0DF45E6-69AB-F0FA-DB52-12F72E387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792" y="582097"/>
            <a:ext cx="8845852" cy="2236035"/>
          </a:xfrm>
          <a:prstGeom prst="rect">
            <a:avLst/>
          </a:prstGeom>
        </p:spPr>
      </p:pic>
      <p:pic>
        <p:nvPicPr>
          <p:cNvPr id="11" name="Picture 10" descr="A person in glasses and a map of africa&#10;&#10;AI-generated content may be incorrect.">
            <a:extLst>
              <a:ext uri="{FF2B5EF4-FFF2-40B4-BE49-F238E27FC236}">
                <a16:creationId xmlns:a16="http://schemas.microsoft.com/office/drawing/2014/main" id="{5719BC0D-4AD2-7FE6-186C-DAC156EA7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5562" y="3237996"/>
            <a:ext cx="5410200" cy="77179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2">
            <a:extLst>
              <a:ext uri="{FF2B5EF4-FFF2-40B4-BE49-F238E27FC236}">
                <a16:creationId xmlns:a16="http://schemas.microsoft.com/office/drawing/2014/main" id="{95B9844E-FA90-60D7-4637-669D1E6B127D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277601"/>
          </a:xfrm>
          <a:prstGeom prst="rect">
            <a:avLst/>
          </a:prstGeom>
        </p:spPr>
      </p:pic>
      <p:sp>
        <p:nvSpPr>
          <p:cNvPr id="7" name="object 39">
            <a:extLst>
              <a:ext uri="{FF2B5EF4-FFF2-40B4-BE49-F238E27FC236}">
                <a16:creationId xmlns:a16="http://schemas.microsoft.com/office/drawing/2014/main" id="{9520FF7A-DE65-F042-1835-B24C4A3945CF}"/>
              </a:ext>
            </a:extLst>
          </p:cNvPr>
          <p:cNvSpPr txBox="1"/>
          <p:nvPr/>
        </p:nvSpPr>
        <p:spPr>
          <a:xfrm>
            <a:off x="566420" y="2809472"/>
            <a:ext cx="11734800" cy="59458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lang="en-US" sz="4000" b="1" dirty="0">
                <a:solidFill>
                  <a:srgbClr val="003161"/>
                </a:solidFill>
                <a:latin typeface="Arial"/>
                <a:cs typeface="Arial"/>
              </a:rPr>
              <a:t>Founding Fellows: 33</a:t>
            </a:r>
            <a:endParaRPr sz="4000" b="1" dirty="0">
              <a:latin typeface="Arial"/>
              <a:cs typeface="Arial"/>
            </a:endParaRPr>
          </a:p>
        </p:txBody>
      </p:sp>
      <p:sp>
        <p:nvSpPr>
          <p:cNvPr id="21" name="object 39">
            <a:extLst>
              <a:ext uri="{FF2B5EF4-FFF2-40B4-BE49-F238E27FC236}">
                <a16:creationId xmlns:a16="http://schemas.microsoft.com/office/drawing/2014/main" id="{A3AF80DE-32B7-C4C8-5E78-AE02025A7B97}"/>
              </a:ext>
            </a:extLst>
          </p:cNvPr>
          <p:cNvSpPr txBox="1"/>
          <p:nvPr/>
        </p:nvSpPr>
        <p:spPr>
          <a:xfrm>
            <a:off x="603250" y="8715930"/>
            <a:ext cx="11734800" cy="132337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endParaRPr sz="9000" dirty="0">
              <a:latin typeface="Arial"/>
              <a:cs typeface="Arial"/>
            </a:endParaRPr>
          </a:p>
        </p:txBody>
      </p:sp>
      <p:pic>
        <p:nvPicPr>
          <p:cNvPr id="23" name="object 36">
            <a:extLst>
              <a:ext uri="{FF2B5EF4-FFF2-40B4-BE49-F238E27FC236}">
                <a16:creationId xmlns:a16="http://schemas.microsoft.com/office/drawing/2014/main" id="{7D280680-4BF7-8319-9B09-1A2635F889D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3250" y="326710"/>
            <a:ext cx="4131260" cy="91438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B185C4F-FD57-44DE-9560-BAC7748BBA17}"/>
              </a:ext>
            </a:extLst>
          </p:cNvPr>
          <p:cNvSpPr/>
          <p:nvPr/>
        </p:nvSpPr>
        <p:spPr>
          <a:xfrm>
            <a:off x="467360" y="3676089"/>
            <a:ext cx="122288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Started: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 6 July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 1985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when 22 prominent scientists met in Trieste, Italy, at the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inauguration of the Third World Academy of Sciences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(TWAS).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A task force under the leadership of the late Professor Thomas R. Odhiambo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completed and presented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the constitution of the AAS being ratified 10 December 1985 at TWAS headquarters in Italy.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Thirty-three African scholars became Founding Fellows with Prof Thomas R. Odhiambo elected as the first President of the AAS. </a:t>
            </a:r>
            <a:endParaRPr lang="en-ZA" sz="2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84EA56-97FB-4E65-B7C2-BE677A2C426B}"/>
              </a:ext>
            </a:extLst>
          </p:cNvPr>
          <p:cNvSpPr/>
          <p:nvPr/>
        </p:nvSpPr>
        <p:spPr>
          <a:xfrm>
            <a:off x="817881" y="7961877"/>
            <a:ext cx="1152778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latinLnBrk="0"/>
            <a:r>
              <a:rPr lang="en-US" sz="3600" b="1" i="0" dirty="0">
                <a:solidFill>
                  <a:srgbClr val="000000"/>
                </a:solidFill>
                <a:effectLst/>
                <a:latin typeface="Raleway"/>
              </a:rPr>
              <a:t>Honorary Fellows: 20</a:t>
            </a:r>
            <a:endParaRPr lang="en-US" sz="3600" b="0" i="0" dirty="0">
              <a:solidFill>
                <a:srgbClr val="000000"/>
              </a:solidFill>
              <a:effectLst/>
              <a:latin typeface="Raleway"/>
            </a:endParaRPr>
          </a:p>
          <a:p>
            <a:pPr algn="l" latinLnBrk="0"/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Honorary fellows are elected from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persons of eminence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who have made significant contributions to the objectives of the Academy.</a:t>
            </a:r>
            <a:r>
              <a:rPr lang="en-US" b="0" i="0" dirty="0">
                <a:solidFill>
                  <a:srgbClr val="000000"/>
                </a:solidFill>
                <a:effectLst/>
                <a:latin typeface="Raleway"/>
              </a:rPr>
              <a:t> 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0E91F0-33B7-16E3-ADC8-7592F1A2FAA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</a:t>
            </a:fld>
            <a:endParaRPr lang="en-GB"/>
          </a:p>
        </p:txBody>
      </p:sp>
      <p:sp>
        <p:nvSpPr>
          <p:cNvPr id="5" name="object 39">
            <a:extLst>
              <a:ext uri="{FF2B5EF4-FFF2-40B4-BE49-F238E27FC236}">
                <a16:creationId xmlns:a16="http://schemas.microsoft.com/office/drawing/2014/main" id="{D67E974D-1233-0855-A7E2-93E687C3A70F}"/>
              </a:ext>
            </a:extLst>
          </p:cNvPr>
          <p:cNvSpPr txBox="1"/>
          <p:nvPr/>
        </p:nvSpPr>
        <p:spPr>
          <a:xfrm>
            <a:off x="467360" y="1855037"/>
            <a:ext cx="18823305" cy="59458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lang="en-US" sz="4000" b="1" dirty="0">
                <a:solidFill>
                  <a:srgbClr val="003161"/>
                </a:solidFill>
                <a:latin typeface="Arial"/>
                <a:cs typeface="Arial"/>
              </a:rPr>
              <a:t>800 Fellows – including </a:t>
            </a:r>
            <a:r>
              <a:rPr lang="en-ZA" sz="4000" b="1" dirty="0">
                <a:solidFill>
                  <a:srgbClr val="003161"/>
                </a:solidFill>
                <a:latin typeface="Arial"/>
                <a:cs typeface="Arial"/>
              </a:rPr>
              <a:t>Fellows, Associate Fellows, and Honorary Fellows</a:t>
            </a:r>
            <a:endParaRPr sz="4000" b="1" dirty="0">
              <a:solidFill>
                <a:srgbClr val="00316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4200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2">
            <a:extLst>
              <a:ext uri="{FF2B5EF4-FFF2-40B4-BE49-F238E27FC236}">
                <a16:creationId xmlns:a16="http://schemas.microsoft.com/office/drawing/2014/main" id="{95B9844E-FA90-60D7-4637-669D1E6B127D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0" y="84400"/>
            <a:ext cx="20104099" cy="11277601"/>
          </a:xfrm>
          <a:prstGeom prst="rect">
            <a:avLst/>
          </a:prstGeom>
        </p:spPr>
      </p:pic>
      <p:sp>
        <p:nvSpPr>
          <p:cNvPr id="21" name="object 39">
            <a:extLst>
              <a:ext uri="{FF2B5EF4-FFF2-40B4-BE49-F238E27FC236}">
                <a16:creationId xmlns:a16="http://schemas.microsoft.com/office/drawing/2014/main" id="{A3AF80DE-32B7-C4C8-5E78-AE02025A7B97}"/>
              </a:ext>
            </a:extLst>
          </p:cNvPr>
          <p:cNvSpPr txBox="1"/>
          <p:nvPr/>
        </p:nvSpPr>
        <p:spPr>
          <a:xfrm>
            <a:off x="603250" y="8715930"/>
            <a:ext cx="11734800" cy="132337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endParaRPr sz="9000" dirty="0">
              <a:latin typeface="Arial"/>
              <a:cs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4D7333-A51B-4C3B-1976-E9556A0666EF}"/>
              </a:ext>
            </a:extLst>
          </p:cNvPr>
          <p:cNvSpPr/>
          <p:nvPr/>
        </p:nvSpPr>
        <p:spPr>
          <a:xfrm>
            <a:off x="20121880" y="-212724"/>
            <a:ext cx="97790" cy="1173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dirty="0"/>
          </a:p>
        </p:txBody>
      </p:sp>
      <p:pic>
        <p:nvPicPr>
          <p:cNvPr id="23" name="object 36">
            <a:extLst>
              <a:ext uri="{FF2B5EF4-FFF2-40B4-BE49-F238E27FC236}">
                <a16:creationId xmlns:a16="http://schemas.microsoft.com/office/drawing/2014/main" id="{7D280680-4BF7-8319-9B09-1A2635F889D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3250" y="326710"/>
            <a:ext cx="4131260" cy="91438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7D1BD46-5DB9-4660-8B89-A42EBA45616E}"/>
              </a:ext>
            </a:extLst>
          </p:cNvPr>
          <p:cNvSpPr/>
          <p:nvPr/>
        </p:nvSpPr>
        <p:spPr>
          <a:xfrm>
            <a:off x="770273" y="2073275"/>
            <a:ext cx="1879315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latinLnBrk="0"/>
            <a:r>
              <a:rPr lang="en-US" sz="3200" b="1" i="0" dirty="0">
                <a:solidFill>
                  <a:srgbClr val="000000"/>
                </a:solidFill>
                <a:effectLst/>
                <a:latin typeface="Raleway"/>
              </a:rPr>
              <a:t>Associate Fellows: 55</a:t>
            </a:r>
            <a:endParaRPr lang="en-US" sz="3200" b="0" i="0" dirty="0">
              <a:solidFill>
                <a:srgbClr val="000000"/>
              </a:solidFill>
              <a:effectLst/>
              <a:latin typeface="Raleway"/>
            </a:endParaRPr>
          </a:p>
          <a:p>
            <a:pPr marL="342900" indent="-342900" algn="l" latinLnBrk="0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Associate fellows are elected from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active and outstanding non-African scientists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residing elsewhere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or in Africa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who have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made significant contributions to the development of researchers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, as well as the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development of science, technology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and innovation in Africa. </a:t>
            </a:r>
          </a:p>
          <a:p>
            <a:pPr marL="342900" indent="-342900" algn="l" latinLnBrk="0"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Non-African scientists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who have taken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citizenship of an African nation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and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Africa-born scientists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who may have taken citizenship outside Africa will be considered under the category, ‘Fellows’.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1B2D7C-BE36-4769-84F6-C661A42C8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450" y="6734072"/>
            <a:ext cx="8900741" cy="48310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5406005-CC49-41B7-91BE-12FBFF4ABF7A}"/>
              </a:ext>
            </a:extLst>
          </p:cNvPr>
          <p:cNvSpPr/>
          <p:nvPr/>
        </p:nvSpPr>
        <p:spPr>
          <a:xfrm>
            <a:off x="770273" y="5014066"/>
            <a:ext cx="1888297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Affiliates: 214</a:t>
            </a:r>
            <a:b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</a:b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We currently have 214 Affiliates grouped into seven cohorts from 26 African countries covering a wide range of scientific disciplines. AAS Affiliates are selected from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Raleway"/>
              </a:rPr>
              <a:t>young promising African scientists 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Raleway"/>
              </a:rPr>
              <a:t>who have demonstrated prowess in the development and application of science in Africa. </a:t>
            </a:r>
            <a:endParaRPr lang="en-ZA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97E9DD-4108-4D8C-8E9B-1051ED65FE5C}"/>
              </a:ext>
            </a:extLst>
          </p:cNvPr>
          <p:cNvSpPr/>
          <p:nvPr/>
        </p:nvSpPr>
        <p:spPr>
          <a:xfrm>
            <a:off x="6927850" y="812844"/>
            <a:ext cx="586740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The Importance of the Diaspora</a:t>
            </a:r>
            <a:endParaRPr lang="en-ZA" sz="28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191DB34-7FC4-3894-5B50-F70A3B606DA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12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4651D3C9-26AD-83BA-BE12-FEC78F377BD2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5795340" y="5"/>
            <a:ext cx="14309090" cy="11309345"/>
          </a:xfrm>
          <a:custGeom>
            <a:avLst/>
            <a:gdLst/>
            <a:ahLst/>
            <a:cxnLst/>
            <a:rect l="l" t="t" r="r" b="b"/>
            <a:pathLst>
              <a:path w="14309090" h="10100945">
                <a:moveTo>
                  <a:pt x="4702378" y="0"/>
                </a:moveTo>
                <a:lnTo>
                  <a:pt x="0" y="0"/>
                </a:lnTo>
                <a:lnTo>
                  <a:pt x="0" y="10100653"/>
                </a:lnTo>
                <a:lnTo>
                  <a:pt x="4702378" y="10100653"/>
                </a:lnTo>
                <a:lnTo>
                  <a:pt x="4702378" y="0"/>
                </a:lnTo>
                <a:close/>
              </a:path>
              <a:path w="14309090" h="10100945">
                <a:moveTo>
                  <a:pt x="9534004" y="0"/>
                </a:moveTo>
                <a:lnTo>
                  <a:pt x="4831626" y="0"/>
                </a:lnTo>
                <a:lnTo>
                  <a:pt x="4831626" y="10100653"/>
                </a:lnTo>
                <a:lnTo>
                  <a:pt x="9534004" y="10100653"/>
                </a:lnTo>
                <a:lnTo>
                  <a:pt x="9534004" y="0"/>
                </a:lnTo>
                <a:close/>
              </a:path>
              <a:path w="14309090" h="10100945">
                <a:moveTo>
                  <a:pt x="14308747" y="0"/>
                </a:moveTo>
                <a:lnTo>
                  <a:pt x="9663227" y="0"/>
                </a:lnTo>
                <a:lnTo>
                  <a:pt x="9663227" y="10100653"/>
                </a:lnTo>
                <a:lnTo>
                  <a:pt x="14308747" y="10100653"/>
                </a:lnTo>
                <a:lnTo>
                  <a:pt x="14308747" y="0"/>
                </a:lnTo>
                <a:close/>
              </a:path>
            </a:pathLst>
          </a:custGeom>
          <a:solidFill>
            <a:srgbClr val="003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35324" y="7212178"/>
            <a:ext cx="4222750" cy="4096385"/>
          </a:xfrm>
          <a:custGeom>
            <a:avLst/>
            <a:gdLst/>
            <a:ahLst/>
            <a:cxnLst/>
            <a:rect l="l" t="t" r="r" b="b"/>
            <a:pathLst>
              <a:path w="4222750" h="4096384">
                <a:moveTo>
                  <a:pt x="4222405" y="0"/>
                </a:moveTo>
                <a:lnTo>
                  <a:pt x="0" y="0"/>
                </a:lnTo>
                <a:lnTo>
                  <a:pt x="0" y="4096377"/>
                </a:lnTo>
                <a:lnTo>
                  <a:pt x="4222405" y="4096377"/>
                </a:lnTo>
                <a:lnTo>
                  <a:pt x="42224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563015" y="7594183"/>
            <a:ext cx="3011170" cy="19107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95"/>
              </a:spcBef>
            </a:pPr>
            <a:r>
              <a:rPr sz="2450" b="1" spc="-10" dirty="0">
                <a:solidFill>
                  <a:srgbClr val="003161"/>
                </a:solidFill>
                <a:latin typeface="Arial"/>
                <a:cs typeface="Arial"/>
              </a:rPr>
              <a:t>Recognising </a:t>
            </a:r>
            <a:r>
              <a:rPr sz="2450" b="1" dirty="0">
                <a:solidFill>
                  <a:srgbClr val="003161"/>
                </a:solidFill>
                <a:latin typeface="Arial"/>
                <a:cs typeface="Arial"/>
              </a:rPr>
              <a:t>excellence</a:t>
            </a:r>
            <a:r>
              <a:rPr sz="2450" b="1" spc="-4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through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450" spc="-14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AAS’</a:t>
            </a:r>
            <a:r>
              <a:rPr sz="2450" spc="-10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highly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prestigious</a:t>
            </a:r>
            <a:r>
              <a:rPr sz="2450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fellowship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award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 schemes</a:t>
            </a:r>
            <a:r>
              <a:rPr lang="en-US" sz="2450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245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06784" y="0"/>
            <a:ext cx="19214614" cy="11308715"/>
            <a:chOff x="706784" y="0"/>
            <a:chExt cx="19214614" cy="11308715"/>
          </a:xfrm>
        </p:grpSpPr>
        <p:sp>
          <p:nvSpPr>
            <p:cNvPr id="9" name="object 9"/>
            <p:cNvSpPr/>
            <p:nvPr/>
          </p:nvSpPr>
          <p:spPr>
            <a:xfrm>
              <a:off x="10866933" y="7212184"/>
              <a:ext cx="9054465" cy="4096385"/>
            </a:xfrm>
            <a:custGeom>
              <a:avLst/>
              <a:gdLst/>
              <a:ahLst/>
              <a:cxnLst/>
              <a:rect l="l" t="t" r="r" b="b"/>
              <a:pathLst>
                <a:path w="9054465" h="4096384">
                  <a:moveTo>
                    <a:pt x="4222407" y="0"/>
                  </a:moveTo>
                  <a:lnTo>
                    <a:pt x="0" y="0"/>
                  </a:lnTo>
                  <a:lnTo>
                    <a:pt x="0" y="4096372"/>
                  </a:lnTo>
                  <a:lnTo>
                    <a:pt x="4222407" y="4096372"/>
                  </a:lnTo>
                  <a:lnTo>
                    <a:pt x="4222407" y="0"/>
                  </a:lnTo>
                  <a:close/>
                </a:path>
                <a:path w="9054465" h="4096384">
                  <a:moveTo>
                    <a:pt x="9054033" y="0"/>
                  </a:moveTo>
                  <a:lnTo>
                    <a:pt x="4831626" y="0"/>
                  </a:lnTo>
                  <a:lnTo>
                    <a:pt x="4831626" y="4096372"/>
                  </a:lnTo>
                  <a:lnTo>
                    <a:pt x="9054033" y="4096372"/>
                  </a:lnTo>
                  <a:lnTo>
                    <a:pt x="90540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06784" y="0"/>
              <a:ext cx="10795" cy="11308715"/>
            </a:xfrm>
            <a:custGeom>
              <a:avLst/>
              <a:gdLst/>
              <a:ahLst/>
              <a:cxnLst/>
              <a:rect l="l" t="t" r="r" b="b"/>
              <a:pathLst>
                <a:path w="10795" h="11308715">
                  <a:moveTo>
                    <a:pt x="0" y="11308555"/>
                  </a:moveTo>
                  <a:lnTo>
                    <a:pt x="10470" y="11308555"/>
                  </a:lnTo>
                  <a:lnTo>
                    <a:pt x="10470" y="0"/>
                  </a:lnTo>
                  <a:lnTo>
                    <a:pt x="0" y="0"/>
                  </a:lnTo>
                  <a:lnTo>
                    <a:pt x="0" y="11308555"/>
                  </a:lnTo>
                  <a:close/>
                </a:path>
              </a:pathLst>
            </a:custGeom>
            <a:solidFill>
              <a:srgbClr val="003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069911" y="1229510"/>
            <a:ext cx="1720214" cy="25583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US" sz="1550" b="1" spc="204" dirty="0">
                <a:solidFill>
                  <a:srgbClr val="003161"/>
                </a:solidFill>
                <a:latin typeface="Arial"/>
                <a:cs typeface="Arial"/>
              </a:rPr>
              <a:t>WHAT WE DO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18750" y="2374471"/>
            <a:ext cx="4116704" cy="50514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000250">
              <a:lnSpc>
                <a:spcPct val="100000"/>
              </a:lnSpc>
              <a:spcBef>
                <a:spcPts val="95"/>
              </a:spcBef>
            </a:pPr>
            <a:r>
              <a:rPr sz="8250" b="0" spc="-25" dirty="0">
                <a:latin typeface="Arial"/>
                <a:cs typeface="Arial"/>
              </a:rPr>
              <a:t>The AAS</a:t>
            </a:r>
            <a:endParaRPr sz="8250" dirty="0">
              <a:latin typeface="Arial"/>
              <a:cs typeface="Arial"/>
            </a:endParaRPr>
          </a:p>
          <a:p>
            <a:pPr marL="12700" marR="5080">
              <a:lnSpc>
                <a:spcPts val="9890"/>
              </a:lnSpc>
              <a:spcBef>
                <a:spcPts val="125"/>
              </a:spcBef>
            </a:pPr>
            <a:r>
              <a:rPr sz="8250" b="0" spc="-45" dirty="0">
                <a:latin typeface="Arial"/>
                <a:cs typeface="Arial"/>
              </a:rPr>
              <a:t>Tripartite </a:t>
            </a:r>
            <a:r>
              <a:rPr sz="8250" b="0" spc="-10" dirty="0">
                <a:latin typeface="Arial"/>
                <a:cs typeface="Arial"/>
              </a:rPr>
              <a:t>Mandate</a:t>
            </a:r>
            <a:endParaRPr sz="825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17807" y="7593559"/>
            <a:ext cx="3080385" cy="26644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95"/>
              </a:spcBef>
            </a:pP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Providing</a:t>
            </a:r>
            <a:r>
              <a:rPr sz="2450" spc="-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b="1" spc="-10" dirty="0">
                <a:solidFill>
                  <a:srgbClr val="003161"/>
                </a:solidFill>
                <a:latin typeface="Arial"/>
                <a:cs typeface="Arial"/>
              </a:rPr>
              <a:t>advisory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b="1" dirty="0">
                <a:solidFill>
                  <a:srgbClr val="003161"/>
                </a:solidFill>
                <a:latin typeface="Arial"/>
                <a:cs typeface="Arial"/>
              </a:rPr>
              <a:t>think</a:t>
            </a:r>
            <a:r>
              <a:rPr sz="245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b="1" spc="-20" dirty="0">
                <a:solidFill>
                  <a:srgbClr val="003161"/>
                </a:solidFill>
                <a:latin typeface="Arial"/>
                <a:cs typeface="Arial"/>
              </a:rPr>
              <a:t>tank </a:t>
            </a:r>
            <a:r>
              <a:rPr sz="2450" b="1" dirty="0">
                <a:solidFill>
                  <a:srgbClr val="003161"/>
                </a:solidFill>
                <a:latin typeface="Arial"/>
                <a:cs typeface="Arial"/>
              </a:rPr>
              <a:t>functions</a:t>
            </a:r>
            <a:r>
              <a:rPr sz="245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for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 shaping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Africa’s</a:t>
            </a:r>
            <a:r>
              <a:rPr sz="2450" spc="-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Science, </a:t>
            </a:r>
            <a:r>
              <a:rPr sz="2450" spc="-20" dirty="0">
                <a:solidFill>
                  <a:srgbClr val="003161"/>
                </a:solidFill>
                <a:latin typeface="Arial"/>
                <a:cs typeface="Arial"/>
              </a:rPr>
              <a:t>Technology</a:t>
            </a:r>
            <a:r>
              <a:rPr sz="2450" spc="-7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25" dirty="0">
                <a:solidFill>
                  <a:srgbClr val="003161"/>
                </a:solidFill>
                <a:latin typeface="Arial"/>
                <a:cs typeface="Arial"/>
              </a:rPr>
              <a:t>and 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Innovation</a:t>
            </a:r>
            <a:r>
              <a:rPr sz="2450" spc="-4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(STI) </a:t>
            </a:r>
            <a:r>
              <a:rPr lang="en-US" sz="2450" dirty="0">
                <a:solidFill>
                  <a:srgbClr val="003161"/>
                </a:solidFill>
                <a:latin typeface="Arial"/>
                <a:cs typeface="Arial"/>
              </a:rPr>
              <a:t>S</a:t>
            </a:r>
            <a:r>
              <a:rPr sz="2450" dirty="0">
                <a:solidFill>
                  <a:srgbClr val="003161"/>
                </a:solidFill>
                <a:latin typeface="Arial"/>
                <a:cs typeface="Arial"/>
              </a:rPr>
              <a:t>trategies</a:t>
            </a:r>
            <a:r>
              <a:rPr sz="2450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25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17806" y="10232222"/>
            <a:ext cx="1611707" cy="3924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ZA" sz="2450" spc="-10" dirty="0">
                <a:solidFill>
                  <a:srgbClr val="003161"/>
                </a:solidFill>
                <a:latin typeface="Arial"/>
                <a:cs typeface="Arial"/>
              </a:rPr>
              <a:t>P</a:t>
            </a:r>
            <a:r>
              <a:rPr sz="2450" spc="-10" dirty="0" err="1">
                <a:solidFill>
                  <a:srgbClr val="003161"/>
                </a:solidFill>
                <a:latin typeface="Arial"/>
                <a:cs typeface="Arial"/>
              </a:rPr>
              <a:t>olicies</a:t>
            </a:r>
            <a:r>
              <a:rPr lang="en-US" sz="2450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244989" y="7593559"/>
            <a:ext cx="2679700" cy="19107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95"/>
              </a:spcBef>
            </a:pPr>
            <a:r>
              <a:rPr sz="2450" b="1" dirty="0">
                <a:solidFill>
                  <a:srgbClr val="003161"/>
                </a:solidFill>
                <a:latin typeface="Arial"/>
                <a:cs typeface="Arial"/>
              </a:rPr>
              <a:t>Implementing</a:t>
            </a:r>
            <a:r>
              <a:rPr sz="2450" b="1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b="1" spc="-25" dirty="0">
                <a:solidFill>
                  <a:srgbClr val="003161"/>
                </a:solidFill>
                <a:latin typeface="Arial"/>
                <a:cs typeface="Arial"/>
              </a:rPr>
              <a:t>key </a:t>
            </a:r>
            <a:r>
              <a:rPr sz="2450" b="1" dirty="0">
                <a:solidFill>
                  <a:srgbClr val="003161"/>
                </a:solidFill>
                <a:latin typeface="Arial"/>
                <a:cs typeface="Arial"/>
              </a:rPr>
              <a:t>STI</a:t>
            </a:r>
            <a:r>
              <a:rPr sz="2450" b="1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b="1" spc="-10" dirty="0">
                <a:solidFill>
                  <a:srgbClr val="003161"/>
                </a:solidFill>
                <a:latin typeface="Arial"/>
                <a:cs typeface="Arial"/>
              </a:rPr>
              <a:t>programmes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addressing</a:t>
            </a:r>
            <a:r>
              <a:rPr sz="2450" spc="-8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Africa’s developmental challenges</a:t>
            </a:r>
            <a:r>
              <a:rPr lang="en-US" sz="2450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2450" dirty="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783761" y="1177977"/>
            <a:ext cx="12271375" cy="4094479"/>
            <a:chOff x="6783761" y="1177977"/>
            <a:chExt cx="12271375" cy="4094479"/>
          </a:xfrm>
        </p:grpSpPr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83761" y="1485349"/>
              <a:ext cx="2687153" cy="367903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46890" y="1702126"/>
              <a:ext cx="2652175" cy="267089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2430100" y="4544522"/>
              <a:ext cx="1104900" cy="93980"/>
            </a:xfrm>
            <a:custGeom>
              <a:avLst/>
              <a:gdLst/>
              <a:ahLst/>
              <a:cxnLst/>
              <a:rect l="l" t="t" r="r" b="b"/>
              <a:pathLst>
                <a:path w="1104900" h="93979">
                  <a:moveTo>
                    <a:pt x="1104468" y="46786"/>
                  </a:moveTo>
                  <a:lnTo>
                    <a:pt x="1101153" y="27635"/>
                  </a:lnTo>
                  <a:lnTo>
                    <a:pt x="1091806" y="12865"/>
                  </a:lnTo>
                  <a:lnTo>
                    <a:pt x="1077290" y="3365"/>
                  </a:lnTo>
                  <a:lnTo>
                    <a:pt x="1058443" y="0"/>
                  </a:lnTo>
                  <a:lnTo>
                    <a:pt x="46012" y="0"/>
                  </a:lnTo>
                  <a:lnTo>
                    <a:pt x="27178" y="3365"/>
                  </a:lnTo>
                  <a:lnTo>
                    <a:pt x="12649" y="12865"/>
                  </a:lnTo>
                  <a:lnTo>
                    <a:pt x="3302" y="27635"/>
                  </a:lnTo>
                  <a:lnTo>
                    <a:pt x="0" y="46786"/>
                  </a:lnTo>
                  <a:lnTo>
                    <a:pt x="3302" y="65951"/>
                  </a:lnTo>
                  <a:lnTo>
                    <a:pt x="12649" y="80721"/>
                  </a:lnTo>
                  <a:lnTo>
                    <a:pt x="27178" y="90233"/>
                  </a:lnTo>
                  <a:lnTo>
                    <a:pt x="46012" y="93599"/>
                  </a:lnTo>
                  <a:lnTo>
                    <a:pt x="1058443" y="93599"/>
                  </a:lnTo>
                  <a:lnTo>
                    <a:pt x="1077290" y="90233"/>
                  </a:lnTo>
                  <a:lnTo>
                    <a:pt x="1091806" y="80721"/>
                  </a:lnTo>
                  <a:lnTo>
                    <a:pt x="1101153" y="65951"/>
                  </a:lnTo>
                  <a:lnTo>
                    <a:pt x="1104468" y="467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2430101" y="4544514"/>
              <a:ext cx="1104900" cy="93980"/>
            </a:xfrm>
            <a:custGeom>
              <a:avLst/>
              <a:gdLst/>
              <a:ahLst/>
              <a:cxnLst/>
              <a:rect l="l" t="t" r="r" b="b"/>
              <a:pathLst>
                <a:path w="1104900" h="93979">
                  <a:moveTo>
                    <a:pt x="1058449" y="0"/>
                  </a:moveTo>
                  <a:lnTo>
                    <a:pt x="46019" y="0"/>
                  </a:lnTo>
                  <a:lnTo>
                    <a:pt x="27180" y="3363"/>
                  </a:lnTo>
                  <a:lnTo>
                    <a:pt x="12655" y="12870"/>
                  </a:lnTo>
                  <a:lnTo>
                    <a:pt x="3307" y="27639"/>
                  </a:lnTo>
                  <a:lnTo>
                    <a:pt x="0" y="46794"/>
                  </a:lnTo>
                  <a:lnTo>
                    <a:pt x="3307" y="65955"/>
                  </a:lnTo>
                  <a:lnTo>
                    <a:pt x="12655" y="80727"/>
                  </a:lnTo>
                  <a:lnTo>
                    <a:pt x="27180" y="90235"/>
                  </a:lnTo>
                  <a:lnTo>
                    <a:pt x="46019" y="93599"/>
                  </a:lnTo>
                  <a:lnTo>
                    <a:pt x="1058449" y="93599"/>
                  </a:lnTo>
                  <a:lnTo>
                    <a:pt x="1077288" y="90235"/>
                  </a:lnTo>
                  <a:lnTo>
                    <a:pt x="1091813" y="80727"/>
                  </a:lnTo>
                  <a:lnTo>
                    <a:pt x="1101161" y="65955"/>
                  </a:lnTo>
                  <a:lnTo>
                    <a:pt x="1104468" y="46794"/>
                  </a:lnTo>
                  <a:lnTo>
                    <a:pt x="1101161" y="27639"/>
                  </a:lnTo>
                  <a:lnTo>
                    <a:pt x="1091813" y="12870"/>
                  </a:lnTo>
                  <a:lnTo>
                    <a:pt x="1077288" y="3363"/>
                  </a:lnTo>
                  <a:lnTo>
                    <a:pt x="1058449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2935534" y="1193691"/>
              <a:ext cx="93980" cy="505459"/>
            </a:xfrm>
            <a:custGeom>
              <a:avLst/>
              <a:gdLst/>
              <a:ahLst/>
              <a:cxnLst/>
              <a:rect l="l" t="t" r="r" b="b"/>
              <a:pathLst>
                <a:path w="93980" h="505460">
                  <a:moveTo>
                    <a:pt x="93586" y="45948"/>
                  </a:moveTo>
                  <a:lnTo>
                    <a:pt x="90233" y="27139"/>
                  </a:lnTo>
                  <a:lnTo>
                    <a:pt x="80721" y="12636"/>
                  </a:lnTo>
                  <a:lnTo>
                    <a:pt x="65951" y="3302"/>
                  </a:lnTo>
                  <a:lnTo>
                    <a:pt x="46799" y="0"/>
                  </a:lnTo>
                  <a:lnTo>
                    <a:pt x="27635" y="3302"/>
                  </a:lnTo>
                  <a:lnTo>
                    <a:pt x="12865" y="12636"/>
                  </a:lnTo>
                  <a:lnTo>
                    <a:pt x="3365" y="27139"/>
                  </a:lnTo>
                  <a:lnTo>
                    <a:pt x="0" y="45948"/>
                  </a:lnTo>
                  <a:lnTo>
                    <a:pt x="0" y="459486"/>
                  </a:lnTo>
                  <a:lnTo>
                    <a:pt x="3365" y="478294"/>
                  </a:lnTo>
                  <a:lnTo>
                    <a:pt x="12865" y="492798"/>
                  </a:lnTo>
                  <a:lnTo>
                    <a:pt x="27635" y="502119"/>
                  </a:lnTo>
                  <a:lnTo>
                    <a:pt x="46799" y="505421"/>
                  </a:lnTo>
                  <a:lnTo>
                    <a:pt x="65951" y="502119"/>
                  </a:lnTo>
                  <a:lnTo>
                    <a:pt x="80721" y="492798"/>
                  </a:lnTo>
                  <a:lnTo>
                    <a:pt x="90233" y="478294"/>
                  </a:lnTo>
                  <a:lnTo>
                    <a:pt x="93586" y="459486"/>
                  </a:lnTo>
                  <a:lnTo>
                    <a:pt x="93586" y="459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2935543" y="1193684"/>
              <a:ext cx="93980" cy="505459"/>
            </a:xfrm>
            <a:custGeom>
              <a:avLst/>
              <a:gdLst/>
              <a:ahLst/>
              <a:cxnLst/>
              <a:rect l="l" t="t" r="r" b="b"/>
              <a:pathLst>
                <a:path w="93980" h="505460">
                  <a:moveTo>
                    <a:pt x="46794" y="505429"/>
                  </a:moveTo>
                  <a:lnTo>
                    <a:pt x="65953" y="502127"/>
                  </a:lnTo>
                  <a:lnTo>
                    <a:pt x="80722" y="492795"/>
                  </a:lnTo>
                  <a:lnTo>
                    <a:pt x="90226" y="478293"/>
                  </a:lnTo>
                  <a:lnTo>
                    <a:pt x="93588" y="459483"/>
                  </a:lnTo>
                  <a:lnTo>
                    <a:pt x="93588" y="45946"/>
                  </a:lnTo>
                  <a:lnTo>
                    <a:pt x="90226" y="27136"/>
                  </a:lnTo>
                  <a:lnTo>
                    <a:pt x="80722" y="12634"/>
                  </a:lnTo>
                  <a:lnTo>
                    <a:pt x="65953" y="3302"/>
                  </a:lnTo>
                  <a:lnTo>
                    <a:pt x="46794" y="0"/>
                  </a:lnTo>
                  <a:lnTo>
                    <a:pt x="27635" y="3302"/>
                  </a:lnTo>
                  <a:lnTo>
                    <a:pt x="12866" y="12634"/>
                  </a:lnTo>
                  <a:lnTo>
                    <a:pt x="3362" y="27136"/>
                  </a:lnTo>
                  <a:lnTo>
                    <a:pt x="0" y="45946"/>
                  </a:lnTo>
                  <a:lnTo>
                    <a:pt x="0" y="459483"/>
                  </a:lnTo>
                  <a:lnTo>
                    <a:pt x="3362" y="478293"/>
                  </a:lnTo>
                  <a:lnTo>
                    <a:pt x="12866" y="492795"/>
                  </a:lnTo>
                  <a:lnTo>
                    <a:pt x="27635" y="502127"/>
                  </a:lnTo>
                  <a:lnTo>
                    <a:pt x="46794" y="505429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1138434" y="2990779"/>
              <a:ext cx="505459" cy="93980"/>
            </a:xfrm>
            <a:custGeom>
              <a:avLst/>
              <a:gdLst/>
              <a:ahLst/>
              <a:cxnLst/>
              <a:rect l="l" t="t" r="r" b="b"/>
              <a:pathLst>
                <a:path w="505459" h="93980">
                  <a:moveTo>
                    <a:pt x="505434" y="46799"/>
                  </a:moveTo>
                  <a:lnTo>
                    <a:pt x="501484" y="27647"/>
                  </a:lnTo>
                  <a:lnTo>
                    <a:pt x="491070" y="12877"/>
                  </a:lnTo>
                  <a:lnTo>
                    <a:pt x="476364" y="3365"/>
                  </a:lnTo>
                  <a:lnTo>
                    <a:pt x="459486" y="0"/>
                  </a:lnTo>
                  <a:lnTo>
                    <a:pt x="45948" y="0"/>
                  </a:lnTo>
                  <a:lnTo>
                    <a:pt x="27139" y="3365"/>
                  </a:lnTo>
                  <a:lnTo>
                    <a:pt x="12636" y="12877"/>
                  </a:lnTo>
                  <a:lnTo>
                    <a:pt x="3302" y="27647"/>
                  </a:lnTo>
                  <a:lnTo>
                    <a:pt x="0" y="46799"/>
                  </a:lnTo>
                  <a:lnTo>
                    <a:pt x="3302" y="65951"/>
                  </a:lnTo>
                  <a:lnTo>
                    <a:pt x="12636" y="80733"/>
                  </a:lnTo>
                  <a:lnTo>
                    <a:pt x="27139" y="90233"/>
                  </a:lnTo>
                  <a:lnTo>
                    <a:pt x="45948" y="93599"/>
                  </a:lnTo>
                  <a:lnTo>
                    <a:pt x="459486" y="93599"/>
                  </a:lnTo>
                  <a:lnTo>
                    <a:pt x="478294" y="90233"/>
                  </a:lnTo>
                  <a:lnTo>
                    <a:pt x="492798" y="80733"/>
                  </a:lnTo>
                  <a:lnTo>
                    <a:pt x="502132" y="65951"/>
                  </a:lnTo>
                  <a:lnTo>
                    <a:pt x="505434" y="46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1138445" y="2990775"/>
              <a:ext cx="505459" cy="93980"/>
            </a:xfrm>
            <a:custGeom>
              <a:avLst/>
              <a:gdLst/>
              <a:ahLst/>
              <a:cxnLst/>
              <a:rect l="l" t="t" r="r" b="b"/>
              <a:pathLst>
                <a:path w="505459" h="93980">
                  <a:moveTo>
                    <a:pt x="459483" y="0"/>
                  </a:moveTo>
                  <a:lnTo>
                    <a:pt x="45946" y="0"/>
                  </a:lnTo>
                  <a:lnTo>
                    <a:pt x="27136" y="3363"/>
                  </a:lnTo>
                  <a:lnTo>
                    <a:pt x="12634" y="12870"/>
                  </a:lnTo>
                  <a:lnTo>
                    <a:pt x="3302" y="27639"/>
                  </a:lnTo>
                  <a:lnTo>
                    <a:pt x="0" y="46794"/>
                  </a:lnTo>
                  <a:lnTo>
                    <a:pt x="3302" y="65955"/>
                  </a:lnTo>
                  <a:lnTo>
                    <a:pt x="12634" y="80727"/>
                  </a:lnTo>
                  <a:lnTo>
                    <a:pt x="27136" y="90235"/>
                  </a:lnTo>
                  <a:lnTo>
                    <a:pt x="45946" y="93599"/>
                  </a:lnTo>
                  <a:lnTo>
                    <a:pt x="459483" y="93599"/>
                  </a:lnTo>
                  <a:lnTo>
                    <a:pt x="478293" y="90235"/>
                  </a:lnTo>
                  <a:lnTo>
                    <a:pt x="492795" y="80727"/>
                  </a:lnTo>
                  <a:lnTo>
                    <a:pt x="502127" y="65955"/>
                  </a:lnTo>
                  <a:lnTo>
                    <a:pt x="505429" y="46794"/>
                  </a:lnTo>
                  <a:lnTo>
                    <a:pt x="501481" y="27639"/>
                  </a:lnTo>
                  <a:lnTo>
                    <a:pt x="491071" y="12870"/>
                  </a:lnTo>
                  <a:lnTo>
                    <a:pt x="476354" y="3363"/>
                  </a:lnTo>
                  <a:lnTo>
                    <a:pt x="459483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4302080" y="2990779"/>
              <a:ext cx="505459" cy="93980"/>
            </a:xfrm>
            <a:custGeom>
              <a:avLst/>
              <a:gdLst/>
              <a:ahLst/>
              <a:cxnLst/>
              <a:rect l="l" t="t" r="r" b="b"/>
              <a:pathLst>
                <a:path w="505459" h="93980">
                  <a:moveTo>
                    <a:pt x="505421" y="46799"/>
                  </a:moveTo>
                  <a:lnTo>
                    <a:pt x="501472" y="27647"/>
                  </a:lnTo>
                  <a:lnTo>
                    <a:pt x="491070" y="12877"/>
                  </a:lnTo>
                  <a:lnTo>
                    <a:pt x="476351" y="3365"/>
                  </a:lnTo>
                  <a:lnTo>
                    <a:pt x="459473" y="0"/>
                  </a:lnTo>
                  <a:lnTo>
                    <a:pt x="45935" y="0"/>
                  </a:lnTo>
                  <a:lnTo>
                    <a:pt x="27127" y="3365"/>
                  </a:lnTo>
                  <a:lnTo>
                    <a:pt x="12623" y="12877"/>
                  </a:lnTo>
                  <a:lnTo>
                    <a:pt x="3302" y="27647"/>
                  </a:lnTo>
                  <a:lnTo>
                    <a:pt x="0" y="46799"/>
                  </a:lnTo>
                  <a:lnTo>
                    <a:pt x="3302" y="65951"/>
                  </a:lnTo>
                  <a:lnTo>
                    <a:pt x="12623" y="80733"/>
                  </a:lnTo>
                  <a:lnTo>
                    <a:pt x="27127" y="90233"/>
                  </a:lnTo>
                  <a:lnTo>
                    <a:pt x="45935" y="93599"/>
                  </a:lnTo>
                  <a:lnTo>
                    <a:pt x="459473" y="93599"/>
                  </a:lnTo>
                  <a:lnTo>
                    <a:pt x="478294" y="90233"/>
                  </a:lnTo>
                  <a:lnTo>
                    <a:pt x="492785" y="80733"/>
                  </a:lnTo>
                  <a:lnTo>
                    <a:pt x="502119" y="65951"/>
                  </a:lnTo>
                  <a:lnTo>
                    <a:pt x="505421" y="46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302081" y="2990775"/>
              <a:ext cx="505459" cy="93980"/>
            </a:xfrm>
            <a:custGeom>
              <a:avLst/>
              <a:gdLst/>
              <a:ahLst/>
              <a:cxnLst/>
              <a:rect l="l" t="t" r="r" b="b"/>
              <a:pathLst>
                <a:path w="505459" h="93980">
                  <a:moveTo>
                    <a:pt x="459483" y="0"/>
                  </a:moveTo>
                  <a:lnTo>
                    <a:pt x="45946" y="0"/>
                  </a:lnTo>
                  <a:lnTo>
                    <a:pt x="27136" y="3363"/>
                  </a:lnTo>
                  <a:lnTo>
                    <a:pt x="12634" y="12870"/>
                  </a:lnTo>
                  <a:lnTo>
                    <a:pt x="3302" y="27639"/>
                  </a:lnTo>
                  <a:lnTo>
                    <a:pt x="0" y="46794"/>
                  </a:lnTo>
                  <a:lnTo>
                    <a:pt x="3302" y="65955"/>
                  </a:lnTo>
                  <a:lnTo>
                    <a:pt x="12634" y="80727"/>
                  </a:lnTo>
                  <a:lnTo>
                    <a:pt x="27136" y="90235"/>
                  </a:lnTo>
                  <a:lnTo>
                    <a:pt x="45946" y="93599"/>
                  </a:lnTo>
                  <a:lnTo>
                    <a:pt x="459483" y="93599"/>
                  </a:lnTo>
                  <a:lnTo>
                    <a:pt x="478293" y="90235"/>
                  </a:lnTo>
                  <a:lnTo>
                    <a:pt x="492795" y="80727"/>
                  </a:lnTo>
                  <a:lnTo>
                    <a:pt x="502127" y="65955"/>
                  </a:lnTo>
                  <a:lnTo>
                    <a:pt x="505429" y="46794"/>
                  </a:lnTo>
                  <a:lnTo>
                    <a:pt x="501481" y="27639"/>
                  </a:lnTo>
                  <a:lnTo>
                    <a:pt x="491071" y="12870"/>
                  </a:lnTo>
                  <a:lnTo>
                    <a:pt x="476354" y="3363"/>
                  </a:lnTo>
                  <a:lnTo>
                    <a:pt x="459483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2710897" y="4900186"/>
              <a:ext cx="524510" cy="299720"/>
            </a:xfrm>
            <a:custGeom>
              <a:avLst/>
              <a:gdLst/>
              <a:ahLst/>
              <a:cxnLst/>
              <a:rect l="l" t="t" r="r" b="b"/>
              <a:pathLst>
                <a:path w="524509" h="299720">
                  <a:moveTo>
                    <a:pt x="524154" y="46812"/>
                  </a:moveTo>
                  <a:lnTo>
                    <a:pt x="520903" y="27647"/>
                  </a:lnTo>
                  <a:lnTo>
                    <a:pt x="511721" y="12877"/>
                  </a:lnTo>
                  <a:lnTo>
                    <a:pt x="497459" y="3365"/>
                  </a:lnTo>
                  <a:lnTo>
                    <a:pt x="478967" y="0"/>
                  </a:lnTo>
                  <a:lnTo>
                    <a:pt x="424738" y="0"/>
                  </a:lnTo>
                  <a:lnTo>
                    <a:pt x="424738" y="93599"/>
                  </a:lnTo>
                  <a:lnTo>
                    <a:pt x="407936" y="126809"/>
                  </a:lnTo>
                  <a:lnTo>
                    <a:pt x="385203" y="155613"/>
                  </a:lnTo>
                  <a:lnTo>
                    <a:pt x="357390" y="179158"/>
                  </a:lnTo>
                  <a:lnTo>
                    <a:pt x="325335" y="196557"/>
                  </a:lnTo>
                  <a:lnTo>
                    <a:pt x="281635" y="206489"/>
                  </a:lnTo>
                  <a:lnTo>
                    <a:pt x="237807" y="204190"/>
                  </a:lnTo>
                  <a:lnTo>
                    <a:pt x="195999" y="190715"/>
                  </a:lnTo>
                  <a:lnTo>
                    <a:pt x="158318" y="167093"/>
                  </a:lnTo>
                  <a:lnTo>
                    <a:pt x="126911" y="134378"/>
                  </a:lnTo>
                  <a:lnTo>
                    <a:pt x="103924" y="93599"/>
                  </a:lnTo>
                  <a:lnTo>
                    <a:pt x="424738" y="93599"/>
                  </a:lnTo>
                  <a:lnTo>
                    <a:pt x="424738" y="0"/>
                  </a:lnTo>
                  <a:lnTo>
                    <a:pt x="40665" y="0"/>
                  </a:lnTo>
                  <a:lnTo>
                    <a:pt x="24777" y="6070"/>
                  </a:lnTo>
                  <a:lnTo>
                    <a:pt x="11861" y="16967"/>
                  </a:lnTo>
                  <a:lnTo>
                    <a:pt x="3175" y="32258"/>
                  </a:lnTo>
                  <a:lnTo>
                    <a:pt x="0" y="51485"/>
                  </a:lnTo>
                  <a:lnTo>
                    <a:pt x="8089" y="96977"/>
                  </a:lnTo>
                  <a:lnTo>
                    <a:pt x="22923" y="139407"/>
                  </a:lnTo>
                  <a:lnTo>
                    <a:pt x="43840" y="178193"/>
                  </a:lnTo>
                  <a:lnTo>
                    <a:pt x="70243" y="212699"/>
                  </a:lnTo>
                  <a:lnTo>
                    <a:pt x="101460" y="242316"/>
                  </a:lnTo>
                  <a:lnTo>
                    <a:pt x="136893" y="266420"/>
                  </a:lnTo>
                  <a:lnTo>
                    <a:pt x="175895" y="284403"/>
                  </a:lnTo>
                  <a:lnTo>
                    <a:pt x="217830" y="295643"/>
                  </a:lnTo>
                  <a:lnTo>
                    <a:pt x="262077" y="299529"/>
                  </a:lnTo>
                  <a:lnTo>
                    <a:pt x="306311" y="295643"/>
                  </a:lnTo>
                  <a:lnTo>
                    <a:pt x="348259" y="284403"/>
                  </a:lnTo>
                  <a:lnTo>
                    <a:pt x="387248" y="266420"/>
                  </a:lnTo>
                  <a:lnTo>
                    <a:pt x="422681" y="242316"/>
                  </a:lnTo>
                  <a:lnTo>
                    <a:pt x="453910" y="212699"/>
                  </a:lnTo>
                  <a:lnTo>
                    <a:pt x="480301" y="178193"/>
                  </a:lnTo>
                  <a:lnTo>
                    <a:pt x="501230" y="139407"/>
                  </a:lnTo>
                  <a:lnTo>
                    <a:pt x="516051" y="96977"/>
                  </a:lnTo>
                  <a:lnTo>
                    <a:pt x="516648" y="93599"/>
                  </a:lnTo>
                  <a:lnTo>
                    <a:pt x="524154" y="51485"/>
                  </a:lnTo>
                  <a:lnTo>
                    <a:pt x="524154" y="468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2710900" y="4900184"/>
              <a:ext cx="524510" cy="299720"/>
            </a:xfrm>
            <a:custGeom>
              <a:avLst/>
              <a:gdLst/>
              <a:ahLst/>
              <a:cxnLst/>
              <a:rect l="l" t="t" r="r" b="b"/>
              <a:pathLst>
                <a:path w="524509" h="299720">
                  <a:moveTo>
                    <a:pt x="262075" y="299519"/>
                  </a:moveTo>
                  <a:lnTo>
                    <a:pt x="217832" y="295635"/>
                  </a:lnTo>
                  <a:lnTo>
                    <a:pt x="175895" y="284394"/>
                  </a:lnTo>
                  <a:lnTo>
                    <a:pt x="136896" y="266413"/>
                  </a:lnTo>
                  <a:lnTo>
                    <a:pt x="101467" y="242307"/>
                  </a:lnTo>
                  <a:lnTo>
                    <a:pt x="70240" y="212693"/>
                  </a:lnTo>
                  <a:lnTo>
                    <a:pt x="43848" y="178187"/>
                  </a:lnTo>
                  <a:lnTo>
                    <a:pt x="22922" y="139406"/>
                  </a:lnTo>
                  <a:lnTo>
                    <a:pt x="8096" y="96967"/>
                  </a:lnTo>
                  <a:lnTo>
                    <a:pt x="0" y="51485"/>
                  </a:lnTo>
                  <a:lnTo>
                    <a:pt x="3176" y="32251"/>
                  </a:lnTo>
                  <a:lnTo>
                    <a:pt x="11860" y="16966"/>
                  </a:lnTo>
                  <a:lnTo>
                    <a:pt x="24781" y="6070"/>
                  </a:lnTo>
                  <a:lnTo>
                    <a:pt x="40668" y="0"/>
                  </a:lnTo>
                  <a:lnTo>
                    <a:pt x="45181" y="0"/>
                  </a:lnTo>
                  <a:lnTo>
                    <a:pt x="478969" y="0"/>
                  </a:lnTo>
                  <a:lnTo>
                    <a:pt x="497466" y="3364"/>
                  </a:lnTo>
                  <a:lnTo>
                    <a:pt x="511726" y="12871"/>
                  </a:lnTo>
                  <a:lnTo>
                    <a:pt x="520904" y="27644"/>
                  </a:lnTo>
                  <a:lnTo>
                    <a:pt x="524151" y="46804"/>
                  </a:lnTo>
                  <a:lnTo>
                    <a:pt x="524151" y="51485"/>
                  </a:lnTo>
                  <a:lnTo>
                    <a:pt x="516058" y="96967"/>
                  </a:lnTo>
                  <a:lnTo>
                    <a:pt x="501232" y="139406"/>
                  </a:lnTo>
                  <a:lnTo>
                    <a:pt x="480307" y="178187"/>
                  </a:lnTo>
                  <a:lnTo>
                    <a:pt x="453915" y="212693"/>
                  </a:lnTo>
                  <a:lnTo>
                    <a:pt x="422687" y="242307"/>
                  </a:lnTo>
                  <a:lnTo>
                    <a:pt x="387257" y="266413"/>
                  </a:lnTo>
                  <a:lnTo>
                    <a:pt x="348257" y="284394"/>
                  </a:lnTo>
                  <a:lnTo>
                    <a:pt x="306319" y="295635"/>
                  </a:lnTo>
                  <a:lnTo>
                    <a:pt x="262075" y="299519"/>
                  </a:lnTo>
                  <a:close/>
                </a:path>
                <a:path w="524509" h="299720">
                  <a:moveTo>
                    <a:pt x="103923" y="93599"/>
                  </a:moveTo>
                  <a:lnTo>
                    <a:pt x="126917" y="134375"/>
                  </a:lnTo>
                  <a:lnTo>
                    <a:pt x="158319" y="167092"/>
                  </a:lnTo>
                  <a:lnTo>
                    <a:pt x="195996" y="190710"/>
                  </a:lnTo>
                  <a:lnTo>
                    <a:pt x="237815" y="204187"/>
                  </a:lnTo>
                  <a:lnTo>
                    <a:pt x="281641" y="206483"/>
                  </a:lnTo>
                  <a:lnTo>
                    <a:pt x="325340" y="196559"/>
                  </a:lnTo>
                  <a:lnTo>
                    <a:pt x="357391" y="179155"/>
                  </a:lnTo>
                  <a:lnTo>
                    <a:pt x="385208" y="155610"/>
                  </a:lnTo>
                  <a:lnTo>
                    <a:pt x="407943" y="126799"/>
                  </a:lnTo>
                  <a:lnTo>
                    <a:pt x="424751" y="93599"/>
                  </a:lnTo>
                  <a:lnTo>
                    <a:pt x="103923" y="93599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7174617" y="1254803"/>
              <a:ext cx="271780" cy="271780"/>
            </a:xfrm>
            <a:custGeom>
              <a:avLst/>
              <a:gdLst/>
              <a:ahLst/>
              <a:cxnLst/>
              <a:rect l="l" t="t" r="r" b="b"/>
              <a:pathLst>
                <a:path w="271780" h="271780">
                  <a:moveTo>
                    <a:pt x="271589" y="135801"/>
                  </a:moveTo>
                  <a:lnTo>
                    <a:pt x="264668" y="92875"/>
                  </a:lnTo>
                  <a:lnTo>
                    <a:pt x="263448" y="90538"/>
                  </a:lnTo>
                  <a:lnTo>
                    <a:pt x="245389" y="55600"/>
                  </a:lnTo>
                  <a:lnTo>
                    <a:pt x="215988" y="26200"/>
                  </a:lnTo>
                  <a:lnTo>
                    <a:pt x="181051" y="8140"/>
                  </a:lnTo>
                  <a:lnTo>
                    <a:pt x="181051" y="135801"/>
                  </a:lnTo>
                  <a:lnTo>
                    <a:pt x="177495" y="153416"/>
                  </a:lnTo>
                  <a:lnTo>
                    <a:pt x="167805" y="167805"/>
                  </a:lnTo>
                  <a:lnTo>
                    <a:pt x="153416" y="177507"/>
                  </a:lnTo>
                  <a:lnTo>
                    <a:pt x="135788" y="181063"/>
                  </a:lnTo>
                  <a:lnTo>
                    <a:pt x="118173" y="177507"/>
                  </a:lnTo>
                  <a:lnTo>
                    <a:pt x="103784" y="167805"/>
                  </a:lnTo>
                  <a:lnTo>
                    <a:pt x="94081" y="153416"/>
                  </a:lnTo>
                  <a:lnTo>
                    <a:pt x="90525" y="135801"/>
                  </a:lnTo>
                  <a:lnTo>
                    <a:pt x="94081" y="118186"/>
                  </a:lnTo>
                  <a:lnTo>
                    <a:pt x="103784" y="103797"/>
                  </a:lnTo>
                  <a:lnTo>
                    <a:pt x="118173" y="94094"/>
                  </a:lnTo>
                  <a:lnTo>
                    <a:pt x="135788" y="90538"/>
                  </a:lnTo>
                  <a:lnTo>
                    <a:pt x="153416" y="94094"/>
                  </a:lnTo>
                  <a:lnTo>
                    <a:pt x="167805" y="103797"/>
                  </a:lnTo>
                  <a:lnTo>
                    <a:pt x="177495" y="118186"/>
                  </a:lnTo>
                  <a:lnTo>
                    <a:pt x="181051" y="135801"/>
                  </a:lnTo>
                  <a:lnTo>
                    <a:pt x="181051" y="8140"/>
                  </a:lnTo>
                  <a:lnTo>
                    <a:pt x="178714" y="6921"/>
                  </a:lnTo>
                  <a:lnTo>
                    <a:pt x="135788" y="0"/>
                  </a:lnTo>
                  <a:lnTo>
                    <a:pt x="92862" y="6921"/>
                  </a:lnTo>
                  <a:lnTo>
                    <a:pt x="55587" y="26200"/>
                  </a:lnTo>
                  <a:lnTo>
                    <a:pt x="26187" y="55600"/>
                  </a:lnTo>
                  <a:lnTo>
                    <a:pt x="6921" y="92875"/>
                  </a:lnTo>
                  <a:lnTo>
                    <a:pt x="0" y="135801"/>
                  </a:lnTo>
                  <a:lnTo>
                    <a:pt x="6921" y="178727"/>
                  </a:lnTo>
                  <a:lnTo>
                    <a:pt x="26187" y="216001"/>
                  </a:lnTo>
                  <a:lnTo>
                    <a:pt x="55587" y="245402"/>
                  </a:lnTo>
                  <a:lnTo>
                    <a:pt x="92862" y="264680"/>
                  </a:lnTo>
                  <a:lnTo>
                    <a:pt x="135788" y="271602"/>
                  </a:lnTo>
                  <a:lnTo>
                    <a:pt x="178714" y="264680"/>
                  </a:lnTo>
                  <a:lnTo>
                    <a:pt x="215988" y="245402"/>
                  </a:lnTo>
                  <a:lnTo>
                    <a:pt x="245389" y="216001"/>
                  </a:lnTo>
                  <a:lnTo>
                    <a:pt x="263448" y="181063"/>
                  </a:lnTo>
                  <a:lnTo>
                    <a:pt x="264668" y="178727"/>
                  </a:lnTo>
                  <a:lnTo>
                    <a:pt x="271589" y="1358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7174616" y="1254795"/>
              <a:ext cx="271780" cy="271780"/>
            </a:xfrm>
            <a:custGeom>
              <a:avLst/>
              <a:gdLst/>
              <a:ahLst/>
              <a:cxnLst/>
              <a:rect l="l" t="t" r="r" b="b"/>
              <a:pathLst>
                <a:path w="271780" h="271780">
                  <a:moveTo>
                    <a:pt x="135796" y="271604"/>
                  </a:moveTo>
                  <a:lnTo>
                    <a:pt x="178720" y="264681"/>
                  </a:lnTo>
                  <a:lnTo>
                    <a:pt x="215998" y="245404"/>
                  </a:lnTo>
                  <a:lnTo>
                    <a:pt x="245394" y="216009"/>
                  </a:lnTo>
                  <a:lnTo>
                    <a:pt x="264671" y="178731"/>
                  </a:lnTo>
                  <a:lnTo>
                    <a:pt x="271593" y="135807"/>
                  </a:lnTo>
                  <a:lnTo>
                    <a:pt x="264671" y="92882"/>
                  </a:lnTo>
                  <a:lnTo>
                    <a:pt x="245394" y="55601"/>
                  </a:lnTo>
                  <a:lnTo>
                    <a:pt x="215998" y="26203"/>
                  </a:lnTo>
                  <a:lnTo>
                    <a:pt x="178720" y="6923"/>
                  </a:lnTo>
                  <a:lnTo>
                    <a:pt x="135796" y="0"/>
                  </a:lnTo>
                  <a:lnTo>
                    <a:pt x="92872" y="6923"/>
                  </a:lnTo>
                  <a:lnTo>
                    <a:pt x="55595" y="26203"/>
                  </a:lnTo>
                  <a:lnTo>
                    <a:pt x="26199" y="55601"/>
                  </a:lnTo>
                  <a:lnTo>
                    <a:pt x="6922" y="92882"/>
                  </a:lnTo>
                  <a:lnTo>
                    <a:pt x="0" y="135807"/>
                  </a:lnTo>
                  <a:lnTo>
                    <a:pt x="6922" y="178731"/>
                  </a:lnTo>
                  <a:lnTo>
                    <a:pt x="26199" y="216009"/>
                  </a:lnTo>
                  <a:lnTo>
                    <a:pt x="55595" y="245404"/>
                  </a:lnTo>
                  <a:lnTo>
                    <a:pt x="92872" y="264681"/>
                  </a:lnTo>
                  <a:lnTo>
                    <a:pt x="135796" y="271604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249441" y="1329620"/>
              <a:ext cx="121943" cy="121954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7989411" y="1435867"/>
              <a:ext cx="362585" cy="362585"/>
            </a:xfrm>
            <a:custGeom>
              <a:avLst/>
              <a:gdLst/>
              <a:ahLst/>
              <a:cxnLst/>
              <a:rect l="l" t="t" r="r" b="b"/>
              <a:pathLst>
                <a:path w="362584" h="362585">
                  <a:moveTo>
                    <a:pt x="362140" y="181063"/>
                  </a:moveTo>
                  <a:lnTo>
                    <a:pt x="355676" y="132930"/>
                  </a:lnTo>
                  <a:lnTo>
                    <a:pt x="337781" y="90538"/>
                  </a:lnTo>
                  <a:lnTo>
                    <a:pt x="309105" y="53035"/>
                  </a:lnTo>
                  <a:lnTo>
                    <a:pt x="272453" y="24726"/>
                  </a:lnTo>
                  <a:lnTo>
                    <a:pt x="271602" y="24371"/>
                  </a:lnTo>
                  <a:lnTo>
                    <a:pt x="271602" y="181063"/>
                  </a:lnTo>
                  <a:lnTo>
                    <a:pt x="264490" y="216306"/>
                  </a:lnTo>
                  <a:lnTo>
                    <a:pt x="245084" y="245097"/>
                  </a:lnTo>
                  <a:lnTo>
                    <a:pt x="216306" y="264490"/>
                  </a:lnTo>
                  <a:lnTo>
                    <a:pt x="181063" y="271614"/>
                  </a:lnTo>
                  <a:lnTo>
                    <a:pt x="145821" y="264490"/>
                  </a:lnTo>
                  <a:lnTo>
                    <a:pt x="117043" y="245097"/>
                  </a:lnTo>
                  <a:lnTo>
                    <a:pt x="97650" y="216306"/>
                  </a:lnTo>
                  <a:lnTo>
                    <a:pt x="90538" y="181063"/>
                  </a:lnTo>
                  <a:lnTo>
                    <a:pt x="97650" y="145834"/>
                  </a:lnTo>
                  <a:lnTo>
                    <a:pt x="117043" y="117055"/>
                  </a:lnTo>
                  <a:lnTo>
                    <a:pt x="145821" y="97650"/>
                  </a:lnTo>
                  <a:lnTo>
                    <a:pt x="181063" y="90538"/>
                  </a:lnTo>
                  <a:lnTo>
                    <a:pt x="216306" y="97650"/>
                  </a:lnTo>
                  <a:lnTo>
                    <a:pt x="245084" y="117055"/>
                  </a:lnTo>
                  <a:lnTo>
                    <a:pt x="264490" y="145834"/>
                  </a:lnTo>
                  <a:lnTo>
                    <a:pt x="271602" y="181063"/>
                  </a:lnTo>
                  <a:lnTo>
                    <a:pt x="271602" y="24371"/>
                  </a:lnTo>
                  <a:lnTo>
                    <a:pt x="229196" y="6477"/>
                  </a:lnTo>
                  <a:lnTo>
                    <a:pt x="181063" y="0"/>
                  </a:lnTo>
                  <a:lnTo>
                    <a:pt x="132930" y="6477"/>
                  </a:lnTo>
                  <a:lnTo>
                    <a:pt x="89674" y="24726"/>
                  </a:lnTo>
                  <a:lnTo>
                    <a:pt x="53035" y="53035"/>
                  </a:lnTo>
                  <a:lnTo>
                    <a:pt x="24714" y="89687"/>
                  </a:lnTo>
                  <a:lnTo>
                    <a:pt x="6464" y="132930"/>
                  </a:lnTo>
                  <a:lnTo>
                    <a:pt x="0" y="181063"/>
                  </a:lnTo>
                  <a:lnTo>
                    <a:pt x="6464" y="229209"/>
                  </a:lnTo>
                  <a:lnTo>
                    <a:pt x="24714" y="272465"/>
                  </a:lnTo>
                  <a:lnTo>
                    <a:pt x="53035" y="309105"/>
                  </a:lnTo>
                  <a:lnTo>
                    <a:pt x="89674" y="337413"/>
                  </a:lnTo>
                  <a:lnTo>
                    <a:pt x="132930" y="355676"/>
                  </a:lnTo>
                  <a:lnTo>
                    <a:pt x="181063" y="362140"/>
                  </a:lnTo>
                  <a:lnTo>
                    <a:pt x="229196" y="355676"/>
                  </a:lnTo>
                  <a:lnTo>
                    <a:pt x="272453" y="337413"/>
                  </a:lnTo>
                  <a:lnTo>
                    <a:pt x="309105" y="309105"/>
                  </a:lnTo>
                  <a:lnTo>
                    <a:pt x="337413" y="272465"/>
                  </a:lnTo>
                  <a:lnTo>
                    <a:pt x="355676" y="229209"/>
                  </a:lnTo>
                  <a:lnTo>
                    <a:pt x="362140" y="1810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7989411" y="1435867"/>
              <a:ext cx="362585" cy="362585"/>
            </a:xfrm>
            <a:custGeom>
              <a:avLst/>
              <a:gdLst/>
              <a:ahLst/>
              <a:cxnLst/>
              <a:rect l="l" t="t" r="r" b="b"/>
              <a:pathLst>
                <a:path w="362584" h="362585">
                  <a:moveTo>
                    <a:pt x="181073" y="362135"/>
                  </a:moveTo>
                  <a:lnTo>
                    <a:pt x="229207" y="355667"/>
                  </a:lnTo>
                  <a:lnTo>
                    <a:pt x="272460" y="337414"/>
                  </a:lnTo>
                  <a:lnTo>
                    <a:pt x="309108" y="309101"/>
                  </a:lnTo>
                  <a:lnTo>
                    <a:pt x="337422" y="272455"/>
                  </a:lnTo>
                  <a:lnTo>
                    <a:pt x="355677" y="229200"/>
                  </a:lnTo>
                  <a:lnTo>
                    <a:pt x="362146" y="181062"/>
                  </a:lnTo>
                  <a:lnTo>
                    <a:pt x="355677" y="132929"/>
                  </a:lnTo>
                  <a:lnTo>
                    <a:pt x="337422" y="89677"/>
                  </a:lnTo>
                  <a:lnTo>
                    <a:pt x="309108" y="53032"/>
                  </a:lnTo>
                  <a:lnTo>
                    <a:pt x="272460" y="24720"/>
                  </a:lnTo>
                  <a:lnTo>
                    <a:pt x="229207" y="6467"/>
                  </a:lnTo>
                  <a:lnTo>
                    <a:pt x="181073" y="0"/>
                  </a:lnTo>
                  <a:lnTo>
                    <a:pt x="132939" y="6467"/>
                  </a:lnTo>
                  <a:lnTo>
                    <a:pt x="89685" y="24720"/>
                  </a:lnTo>
                  <a:lnTo>
                    <a:pt x="53037" y="53032"/>
                  </a:lnTo>
                  <a:lnTo>
                    <a:pt x="24723" y="89677"/>
                  </a:lnTo>
                  <a:lnTo>
                    <a:pt x="6468" y="132929"/>
                  </a:lnTo>
                  <a:lnTo>
                    <a:pt x="0" y="181062"/>
                  </a:lnTo>
                  <a:lnTo>
                    <a:pt x="6468" y="229200"/>
                  </a:lnTo>
                  <a:lnTo>
                    <a:pt x="24723" y="272455"/>
                  </a:lnTo>
                  <a:lnTo>
                    <a:pt x="53037" y="309101"/>
                  </a:lnTo>
                  <a:lnTo>
                    <a:pt x="89685" y="337414"/>
                  </a:lnTo>
                  <a:lnTo>
                    <a:pt x="132939" y="355667"/>
                  </a:lnTo>
                  <a:lnTo>
                    <a:pt x="181073" y="362135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064246" y="1510692"/>
              <a:ext cx="212475" cy="21248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7174604" y="1798008"/>
              <a:ext cx="543560" cy="543560"/>
            </a:xfrm>
            <a:custGeom>
              <a:avLst/>
              <a:gdLst/>
              <a:ahLst/>
              <a:cxnLst/>
              <a:rect l="l" t="t" r="r" b="b"/>
              <a:pathLst>
                <a:path w="543559" h="543560">
                  <a:moveTo>
                    <a:pt x="543204" y="271602"/>
                  </a:moveTo>
                  <a:lnTo>
                    <a:pt x="538835" y="222783"/>
                  </a:lnTo>
                  <a:lnTo>
                    <a:pt x="526211" y="176834"/>
                  </a:lnTo>
                  <a:lnTo>
                    <a:pt x="506133" y="134518"/>
                  </a:lnTo>
                  <a:lnTo>
                    <a:pt x="479336" y="96608"/>
                  </a:lnTo>
                  <a:lnTo>
                    <a:pt x="473252" y="90525"/>
                  </a:lnTo>
                  <a:lnTo>
                    <a:pt x="452678" y="69951"/>
                  </a:lnTo>
                  <a:lnTo>
                    <a:pt x="452678" y="271602"/>
                  </a:lnTo>
                  <a:lnTo>
                    <a:pt x="446214" y="319735"/>
                  </a:lnTo>
                  <a:lnTo>
                    <a:pt x="427951" y="362991"/>
                  </a:lnTo>
                  <a:lnTo>
                    <a:pt x="399643" y="399630"/>
                  </a:lnTo>
                  <a:lnTo>
                    <a:pt x="362991" y="427951"/>
                  </a:lnTo>
                  <a:lnTo>
                    <a:pt x="319735" y="446201"/>
                  </a:lnTo>
                  <a:lnTo>
                    <a:pt x="271602" y="452666"/>
                  </a:lnTo>
                  <a:lnTo>
                    <a:pt x="223469" y="446201"/>
                  </a:lnTo>
                  <a:lnTo>
                    <a:pt x="180213" y="427951"/>
                  </a:lnTo>
                  <a:lnTo>
                    <a:pt x="143573" y="399630"/>
                  </a:lnTo>
                  <a:lnTo>
                    <a:pt x="115265" y="362991"/>
                  </a:lnTo>
                  <a:lnTo>
                    <a:pt x="97015" y="319735"/>
                  </a:lnTo>
                  <a:lnTo>
                    <a:pt x="90538" y="271602"/>
                  </a:lnTo>
                  <a:lnTo>
                    <a:pt x="97015" y="223469"/>
                  </a:lnTo>
                  <a:lnTo>
                    <a:pt x="115265" y="180213"/>
                  </a:lnTo>
                  <a:lnTo>
                    <a:pt x="143573" y="143560"/>
                  </a:lnTo>
                  <a:lnTo>
                    <a:pt x="180213" y="115252"/>
                  </a:lnTo>
                  <a:lnTo>
                    <a:pt x="223469" y="96989"/>
                  </a:lnTo>
                  <a:lnTo>
                    <a:pt x="271602" y="90525"/>
                  </a:lnTo>
                  <a:lnTo>
                    <a:pt x="319735" y="96989"/>
                  </a:lnTo>
                  <a:lnTo>
                    <a:pt x="362991" y="115252"/>
                  </a:lnTo>
                  <a:lnTo>
                    <a:pt x="399643" y="143560"/>
                  </a:lnTo>
                  <a:lnTo>
                    <a:pt x="427951" y="180213"/>
                  </a:lnTo>
                  <a:lnTo>
                    <a:pt x="446214" y="223469"/>
                  </a:lnTo>
                  <a:lnTo>
                    <a:pt x="452678" y="271602"/>
                  </a:lnTo>
                  <a:lnTo>
                    <a:pt x="452678" y="69951"/>
                  </a:lnTo>
                  <a:lnTo>
                    <a:pt x="446595" y="63868"/>
                  </a:lnTo>
                  <a:lnTo>
                    <a:pt x="408686" y="37084"/>
                  </a:lnTo>
                  <a:lnTo>
                    <a:pt x="366382" y="16992"/>
                  </a:lnTo>
                  <a:lnTo>
                    <a:pt x="320421" y="4368"/>
                  </a:lnTo>
                  <a:lnTo>
                    <a:pt x="271602" y="0"/>
                  </a:lnTo>
                  <a:lnTo>
                    <a:pt x="222783" y="4368"/>
                  </a:lnTo>
                  <a:lnTo>
                    <a:pt x="176834" y="16979"/>
                  </a:lnTo>
                  <a:lnTo>
                    <a:pt x="134518" y="37071"/>
                  </a:lnTo>
                  <a:lnTo>
                    <a:pt x="96608" y="63868"/>
                  </a:lnTo>
                  <a:lnTo>
                    <a:pt x="63881" y="96608"/>
                  </a:lnTo>
                  <a:lnTo>
                    <a:pt x="37084" y="134518"/>
                  </a:lnTo>
                  <a:lnTo>
                    <a:pt x="16992" y="176822"/>
                  </a:lnTo>
                  <a:lnTo>
                    <a:pt x="4381" y="222770"/>
                  </a:lnTo>
                  <a:lnTo>
                    <a:pt x="0" y="271602"/>
                  </a:lnTo>
                  <a:lnTo>
                    <a:pt x="4432" y="320421"/>
                  </a:lnTo>
                  <a:lnTo>
                    <a:pt x="17094" y="366369"/>
                  </a:lnTo>
                  <a:lnTo>
                    <a:pt x="37172" y="408609"/>
                  </a:lnTo>
                  <a:lnTo>
                    <a:pt x="63982" y="446506"/>
                  </a:lnTo>
                  <a:lnTo>
                    <a:pt x="96710" y="479234"/>
                  </a:lnTo>
                  <a:lnTo>
                    <a:pt x="134594" y="506031"/>
                  </a:lnTo>
                  <a:lnTo>
                    <a:pt x="176885" y="526135"/>
                  </a:lnTo>
                  <a:lnTo>
                    <a:pt x="222808" y="538772"/>
                  </a:lnTo>
                  <a:lnTo>
                    <a:pt x="271602" y="543204"/>
                  </a:lnTo>
                  <a:lnTo>
                    <a:pt x="320421" y="538822"/>
                  </a:lnTo>
                  <a:lnTo>
                    <a:pt x="366382" y="526211"/>
                  </a:lnTo>
                  <a:lnTo>
                    <a:pt x="408686" y="506120"/>
                  </a:lnTo>
                  <a:lnTo>
                    <a:pt x="446595" y="479323"/>
                  </a:lnTo>
                  <a:lnTo>
                    <a:pt x="473252" y="452666"/>
                  </a:lnTo>
                  <a:lnTo>
                    <a:pt x="479336" y="446595"/>
                  </a:lnTo>
                  <a:lnTo>
                    <a:pt x="506133" y="408686"/>
                  </a:lnTo>
                  <a:lnTo>
                    <a:pt x="526224" y="366318"/>
                  </a:lnTo>
                  <a:lnTo>
                    <a:pt x="538835" y="320421"/>
                  </a:lnTo>
                  <a:lnTo>
                    <a:pt x="543204" y="27160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7174610" y="1797996"/>
              <a:ext cx="543560" cy="543560"/>
            </a:xfrm>
            <a:custGeom>
              <a:avLst/>
              <a:gdLst/>
              <a:ahLst/>
              <a:cxnLst/>
              <a:rect l="l" t="t" r="r" b="b"/>
              <a:pathLst>
                <a:path w="543559" h="543560">
                  <a:moveTo>
                    <a:pt x="271604" y="543208"/>
                  </a:moveTo>
                  <a:lnTo>
                    <a:pt x="320426" y="538832"/>
                  </a:lnTo>
                  <a:lnTo>
                    <a:pt x="366377" y="526216"/>
                  </a:lnTo>
                  <a:lnTo>
                    <a:pt x="408689" y="506127"/>
                  </a:lnTo>
                  <a:lnTo>
                    <a:pt x="446596" y="479331"/>
                  </a:lnTo>
                  <a:lnTo>
                    <a:pt x="479331" y="446596"/>
                  </a:lnTo>
                  <a:lnTo>
                    <a:pt x="506127" y="408689"/>
                  </a:lnTo>
                  <a:lnTo>
                    <a:pt x="526216" y="366377"/>
                  </a:lnTo>
                  <a:lnTo>
                    <a:pt x="538832" y="320426"/>
                  </a:lnTo>
                  <a:lnTo>
                    <a:pt x="543208" y="271604"/>
                  </a:lnTo>
                  <a:lnTo>
                    <a:pt x="538832" y="222782"/>
                  </a:lnTo>
                  <a:lnTo>
                    <a:pt x="526216" y="176831"/>
                  </a:lnTo>
                  <a:lnTo>
                    <a:pt x="506127" y="134519"/>
                  </a:lnTo>
                  <a:lnTo>
                    <a:pt x="479331" y="96611"/>
                  </a:lnTo>
                  <a:lnTo>
                    <a:pt x="446596" y="63876"/>
                  </a:lnTo>
                  <a:lnTo>
                    <a:pt x="408689" y="37081"/>
                  </a:lnTo>
                  <a:lnTo>
                    <a:pt x="366377" y="16991"/>
                  </a:lnTo>
                  <a:lnTo>
                    <a:pt x="320426" y="4375"/>
                  </a:lnTo>
                  <a:lnTo>
                    <a:pt x="271604" y="0"/>
                  </a:lnTo>
                  <a:lnTo>
                    <a:pt x="222782" y="4375"/>
                  </a:lnTo>
                  <a:lnTo>
                    <a:pt x="176831" y="16991"/>
                  </a:lnTo>
                  <a:lnTo>
                    <a:pt x="134519" y="37081"/>
                  </a:lnTo>
                  <a:lnTo>
                    <a:pt x="96611" y="63876"/>
                  </a:lnTo>
                  <a:lnTo>
                    <a:pt x="63876" y="96611"/>
                  </a:lnTo>
                  <a:lnTo>
                    <a:pt x="37081" y="134519"/>
                  </a:lnTo>
                  <a:lnTo>
                    <a:pt x="16991" y="176831"/>
                  </a:lnTo>
                  <a:lnTo>
                    <a:pt x="4375" y="222782"/>
                  </a:lnTo>
                  <a:lnTo>
                    <a:pt x="0" y="271604"/>
                  </a:lnTo>
                  <a:lnTo>
                    <a:pt x="4425" y="320401"/>
                  </a:lnTo>
                  <a:lnTo>
                    <a:pt x="17073" y="366326"/>
                  </a:lnTo>
                  <a:lnTo>
                    <a:pt x="37179" y="408617"/>
                  </a:lnTo>
                  <a:lnTo>
                    <a:pt x="63977" y="446507"/>
                  </a:lnTo>
                  <a:lnTo>
                    <a:pt x="96704" y="479234"/>
                  </a:lnTo>
                  <a:lnTo>
                    <a:pt x="134595" y="506031"/>
                  </a:lnTo>
                  <a:lnTo>
                    <a:pt x="176885" y="526136"/>
                  </a:lnTo>
                  <a:lnTo>
                    <a:pt x="222810" y="538783"/>
                  </a:lnTo>
                  <a:lnTo>
                    <a:pt x="271604" y="543208"/>
                  </a:lnTo>
                  <a:close/>
                </a:path>
                <a:path w="543559" h="543560">
                  <a:moveTo>
                    <a:pt x="271604" y="90531"/>
                  </a:moveTo>
                  <a:lnTo>
                    <a:pt x="319738" y="96999"/>
                  </a:lnTo>
                  <a:lnTo>
                    <a:pt x="362992" y="115254"/>
                  </a:lnTo>
                  <a:lnTo>
                    <a:pt x="399639" y="143568"/>
                  </a:lnTo>
                  <a:lnTo>
                    <a:pt x="427954" y="180216"/>
                  </a:lnTo>
                  <a:lnTo>
                    <a:pt x="446208" y="223470"/>
                  </a:lnTo>
                  <a:lnTo>
                    <a:pt x="452677" y="271604"/>
                  </a:lnTo>
                  <a:lnTo>
                    <a:pt x="446208" y="319738"/>
                  </a:lnTo>
                  <a:lnTo>
                    <a:pt x="427954" y="362992"/>
                  </a:lnTo>
                  <a:lnTo>
                    <a:pt x="399639" y="399639"/>
                  </a:lnTo>
                  <a:lnTo>
                    <a:pt x="362992" y="427954"/>
                  </a:lnTo>
                  <a:lnTo>
                    <a:pt x="319738" y="446208"/>
                  </a:lnTo>
                  <a:lnTo>
                    <a:pt x="271604" y="452677"/>
                  </a:lnTo>
                  <a:lnTo>
                    <a:pt x="223471" y="446208"/>
                  </a:lnTo>
                  <a:lnTo>
                    <a:pt x="180219" y="427954"/>
                  </a:lnTo>
                  <a:lnTo>
                    <a:pt x="143574" y="399639"/>
                  </a:lnTo>
                  <a:lnTo>
                    <a:pt x="115262" y="362992"/>
                  </a:lnTo>
                  <a:lnTo>
                    <a:pt x="97009" y="319738"/>
                  </a:lnTo>
                  <a:lnTo>
                    <a:pt x="90541" y="271604"/>
                  </a:lnTo>
                  <a:lnTo>
                    <a:pt x="97009" y="223470"/>
                  </a:lnTo>
                  <a:lnTo>
                    <a:pt x="115262" y="180216"/>
                  </a:lnTo>
                  <a:lnTo>
                    <a:pt x="143574" y="143568"/>
                  </a:lnTo>
                  <a:lnTo>
                    <a:pt x="180219" y="115254"/>
                  </a:lnTo>
                  <a:lnTo>
                    <a:pt x="223471" y="96999"/>
                  </a:lnTo>
                  <a:lnTo>
                    <a:pt x="271604" y="90531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7953203" y="2069597"/>
              <a:ext cx="271780" cy="271780"/>
            </a:xfrm>
            <a:custGeom>
              <a:avLst/>
              <a:gdLst/>
              <a:ahLst/>
              <a:cxnLst/>
              <a:rect l="l" t="t" r="r" b="b"/>
              <a:pathLst>
                <a:path w="271780" h="271780">
                  <a:moveTo>
                    <a:pt x="271589" y="135813"/>
                  </a:moveTo>
                  <a:lnTo>
                    <a:pt x="264668" y="92887"/>
                  </a:lnTo>
                  <a:lnTo>
                    <a:pt x="263448" y="90538"/>
                  </a:lnTo>
                  <a:lnTo>
                    <a:pt x="245389" y="55613"/>
                  </a:lnTo>
                  <a:lnTo>
                    <a:pt x="216001" y="26212"/>
                  </a:lnTo>
                  <a:lnTo>
                    <a:pt x="181063" y="8153"/>
                  </a:lnTo>
                  <a:lnTo>
                    <a:pt x="181063" y="135813"/>
                  </a:lnTo>
                  <a:lnTo>
                    <a:pt x="177507" y="153428"/>
                  </a:lnTo>
                  <a:lnTo>
                    <a:pt x="167805" y="167817"/>
                  </a:lnTo>
                  <a:lnTo>
                    <a:pt x="153416" y="177520"/>
                  </a:lnTo>
                  <a:lnTo>
                    <a:pt x="135788" y="181076"/>
                  </a:lnTo>
                  <a:lnTo>
                    <a:pt x="118173" y="177520"/>
                  </a:lnTo>
                  <a:lnTo>
                    <a:pt x="103784" y="167817"/>
                  </a:lnTo>
                  <a:lnTo>
                    <a:pt x="94081" y="153428"/>
                  </a:lnTo>
                  <a:lnTo>
                    <a:pt x="90525" y="135813"/>
                  </a:lnTo>
                  <a:lnTo>
                    <a:pt x="94081" y="118186"/>
                  </a:lnTo>
                  <a:lnTo>
                    <a:pt x="103784" y="103797"/>
                  </a:lnTo>
                  <a:lnTo>
                    <a:pt x="118173" y="94094"/>
                  </a:lnTo>
                  <a:lnTo>
                    <a:pt x="135788" y="90538"/>
                  </a:lnTo>
                  <a:lnTo>
                    <a:pt x="153416" y="94094"/>
                  </a:lnTo>
                  <a:lnTo>
                    <a:pt x="167805" y="103797"/>
                  </a:lnTo>
                  <a:lnTo>
                    <a:pt x="177507" y="118186"/>
                  </a:lnTo>
                  <a:lnTo>
                    <a:pt x="181063" y="135813"/>
                  </a:lnTo>
                  <a:lnTo>
                    <a:pt x="181063" y="8153"/>
                  </a:lnTo>
                  <a:lnTo>
                    <a:pt x="178714" y="6934"/>
                  </a:lnTo>
                  <a:lnTo>
                    <a:pt x="135788" y="0"/>
                  </a:lnTo>
                  <a:lnTo>
                    <a:pt x="92875" y="6934"/>
                  </a:lnTo>
                  <a:lnTo>
                    <a:pt x="55587" y="26212"/>
                  </a:lnTo>
                  <a:lnTo>
                    <a:pt x="26200" y="55613"/>
                  </a:lnTo>
                  <a:lnTo>
                    <a:pt x="6921" y="92887"/>
                  </a:lnTo>
                  <a:lnTo>
                    <a:pt x="0" y="135813"/>
                  </a:lnTo>
                  <a:lnTo>
                    <a:pt x="6921" y="178739"/>
                  </a:lnTo>
                  <a:lnTo>
                    <a:pt x="26200" y="216014"/>
                  </a:lnTo>
                  <a:lnTo>
                    <a:pt x="55587" y="245414"/>
                  </a:lnTo>
                  <a:lnTo>
                    <a:pt x="92875" y="264693"/>
                  </a:lnTo>
                  <a:lnTo>
                    <a:pt x="135788" y="271614"/>
                  </a:lnTo>
                  <a:lnTo>
                    <a:pt x="178714" y="264693"/>
                  </a:lnTo>
                  <a:lnTo>
                    <a:pt x="216001" y="245414"/>
                  </a:lnTo>
                  <a:lnTo>
                    <a:pt x="245389" y="216014"/>
                  </a:lnTo>
                  <a:lnTo>
                    <a:pt x="263461" y="181076"/>
                  </a:lnTo>
                  <a:lnTo>
                    <a:pt x="264668" y="178739"/>
                  </a:lnTo>
                  <a:lnTo>
                    <a:pt x="271589" y="1358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7953206" y="2069597"/>
              <a:ext cx="271780" cy="271780"/>
            </a:xfrm>
            <a:custGeom>
              <a:avLst/>
              <a:gdLst/>
              <a:ahLst/>
              <a:cxnLst/>
              <a:rect l="l" t="t" r="r" b="b"/>
              <a:pathLst>
                <a:path w="271780" h="271780">
                  <a:moveTo>
                    <a:pt x="135796" y="271604"/>
                  </a:moveTo>
                  <a:lnTo>
                    <a:pt x="178720" y="264681"/>
                  </a:lnTo>
                  <a:lnTo>
                    <a:pt x="215998" y="245404"/>
                  </a:lnTo>
                  <a:lnTo>
                    <a:pt x="245394" y="216009"/>
                  </a:lnTo>
                  <a:lnTo>
                    <a:pt x="264671" y="178731"/>
                  </a:lnTo>
                  <a:lnTo>
                    <a:pt x="271593" y="135807"/>
                  </a:lnTo>
                  <a:lnTo>
                    <a:pt x="264671" y="92882"/>
                  </a:lnTo>
                  <a:lnTo>
                    <a:pt x="245394" y="55601"/>
                  </a:lnTo>
                  <a:lnTo>
                    <a:pt x="215998" y="26203"/>
                  </a:lnTo>
                  <a:lnTo>
                    <a:pt x="178720" y="6923"/>
                  </a:lnTo>
                  <a:lnTo>
                    <a:pt x="135796" y="0"/>
                  </a:lnTo>
                  <a:lnTo>
                    <a:pt x="92872" y="6923"/>
                  </a:lnTo>
                  <a:lnTo>
                    <a:pt x="55595" y="26203"/>
                  </a:lnTo>
                  <a:lnTo>
                    <a:pt x="26199" y="55601"/>
                  </a:lnTo>
                  <a:lnTo>
                    <a:pt x="6922" y="92882"/>
                  </a:lnTo>
                  <a:lnTo>
                    <a:pt x="0" y="135807"/>
                  </a:lnTo>
                  <a:lnTo>
                    <a:pt x="6922" y="178731"/>
                  </a:lnTo>
                  <a:lnTo>
                    <a:pt x="26199" y="216009"/>
                  </a:lnTo>
                  <a:lnTo>
                    <a:pt x="55595" y="245404"/>
                  </a:lnTo>
                  <a:lnTo>
                    <a:pt x="92872" y="264681"/>
                  </a:lnTo>
                  <a:lnTo>
                    <a:pt x="135796" y="271604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028031" y="2144422"/>
              <a:ext cx="121943" cy="121954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16577081" y="2522276"/>
              <a:ext cx="2462530" cy="2734310"/>
            </a:xfrm>
            <a:custGeom>
              <a:avLst/>
              <a:gdLst/>
              <a:ahLst/>
              <a:cxnLst/>
              <a:rect l="l" t="t" r="r" b="b"/>
              <a:pathLst>
                <a:path w="2462530" h="2734310">
                  <a:moveTo>
                    <a:pt x="2462314" y="41236"/>
                  </a:moveTo>
                  <a:lnTo>
                    <a:pt x="2442248" y="7670"/>
                  </a:lnTo>
                  <a:lnTo>
                    <a:pt x="2416911" y="0"/>
                  </a:lnTo>
                  <a:lnTo>
                    <a:pt x="2306459" y="0"/>
                  </a:lnTo>
                  <a:lnTo>
                    <a:pt x="2306459" y="91490"/>
                  </a:lnTo>
                  <a:lnTo>
                    <a:pt x="2282266" y="115697"/>
                  </a:lnTo>
                  <a:lnTo>
                    <a:pt x="2249652" y="153898"/>
                  </a:lnTo>
                  <a:lnTo>
                    <a:pt x="2223579" y="196507"/>
                  </a:lnTo>
                  <a:lnTo>
                    <a:pt x="2204555" y="242443"/>
                  </a:lnTo>
                  <a:lnTo>
                    <a:pt x="2192871" y="290918"/>
                  </a:lnTo>
                  <a:lnTo>
                    <a:pt x="2188895" y="341083"/>
                  </a:lnTo>
                  <a:lnTo>
                    <a:pt x="2188895" y="445884"/>
                  </a:lnTo>
                  <a:lnTo>
                    <a:pt x="2188895" y="540219"/>
                  </a:lnTo>
                  <a:lnTo>
                    <a:pt x="2188895" y="2506268"/>
                  </a:lnTo>
                  <a:lnTo>
                    <a:pt x="2181923" y="2549487"/>
                  </a:lnTo>
                  <a:lnTo>
                    <a:pt x="2162505" y="2587015"/>
                  </a:lnTo>
                  <a:lnTo>
                    <a:pt x="2132888" y="2616606"/>
                  </a:lnTo>
                  <a:lnTo>
                    <a:pt x="2095334" y="2636012"/>
                  </a:lnTo>
                  <a:lnTo>
                    <a:pt x="2052091" y="2642984"/>
                  </a:lnTo>
                  <a:lnTo>
                    <a:pt x="410413" y="2642984"/>
                  </a:lnTo>
                  <a:lnTo>
                    <a:pt x="367169" y="2636012"/>
                  </a:lnTo>
                  <a:lnTo>
                    <a:pt x="329615" y="2616606"/>
                  </a:lnTo>
                  <a:lnTo>
                    <a:pt x="299999" y="2587015"/>
                  </a:lnTo>
                  <a:lnTo>
                    <a:pt x="280581" y="2549487"/>
                  </a:lnTo>
                  <a:lnTo>
                    <a:pt x="273608" y="2506268"/>
                  </a:lnTo>
                  <a:lnTo>
                    <a:pt x="273608" y="591985"/>
                  </a:lnTo>
                  <a:lnTo>
                    <a:pt x="324116" y="591845"/>
                  </a:lnTo>
                  <a:lnTo>
                    <a:pt x="374599" y="590880"/>
                  </a:lnTo>
                  <a:lnTo>
                    <a:pt x="425030" y="589089"/>
                  </a:lnTo>
                  <a:lnTo>
                    <a:pt x="475411" y="586486"/>
                  </a:lnTo>
                  <a:lnTo>
                    <a:pt x="525716" y="583057"/>
                  </a:lnTo>
                  <a:lnTo>
                    <a:pt x="575957" y="578815"/>
                  </a:lnTo>
                  <a:lnTo>
                    <a:pt x="626122" y="573747"/>
                  </a:lnTo>
                  <a:lnTo>
                    <a:pt x="676186" y="567867"/>
                  </a:lnTo>
                  <a:lnTo>
                    <a:pt x="726135" y="561174"/>
                  </a:lnTo>
                  <a:lnTo>
                    <a:pt x="775982" y="553669"/>
                  </a:lnTo>
                  <a:lnTo>
                    <a:pt x="825703" y="545350"/>
                  </a:lnTo>
                  <a:lnTo>
                    <a:pt x="875284" y="536219"/>
                  </a:lnTo>
                  <a:lnTo>
                    <a:pt x="924725" y="526288"/>
                  </a:lnTo>
                  <a:lnTo>
                    <a:pt x="974013" y="515543"/>
                  </a:lnTo>
                  <a:lnTo>
                    <a:pt x="1023137" y="503986"/>
                  </a:lnTo>
                  <a:lnTo>
                    <a:pt x="1072083" y="491629"/>
                  </a:lnTo>
                  <a:lnTo>
                    <a:pt x="1120851" y="478472"/>
                  </a:lnTo>
                  <a:lnTo>
                    <a:pt x="1167485" y="464997"/>
                  </a:lnTo>
                  <a:lnTo>
                    <a:pt x="1214475" y="452983"/>
                  </a:lnTo>
                  <a:lnTo>
                    <a:pt x="1261783" y="442429"/>
                  </a:lnTo>
                  <a:lnTo>
                    <a:pt x="1309382" y="433349"/>
                  </a:lnTo>
                  <a:lnTo>
                    <a:pt x="1357236" y="425742"/>
                  </a:lnTo>
                  <a:lnTo>
                    <a:pt x="1405305" y="419595"/>
                  </a:lnTo>
                  <a:lnTo>
                    <a:pt x="1453553" y="414947"/>
                  </a:lnTo>
                  <a:lnTo>
                    <a:pt x="1501952" y="411784"/>
                  </a:lnTo>
                  <a:lnTo>
                    <a:pt x="1550466" y="410108"/>
                  </a:lnTo>
                  <a:lnTo>
                    <a:pt x="1601558" y="410514"/>
                  </a:lnTo>
                  <a:lnTo>
                    <a:pt x="1652549" y="412686"/>
                  </a:lnTo>
                  <a:lnTo>
                    <a:pt x="1703362" y="416636"/>
                  </a:lnTo>
                  <a:lnTo>
                    <a:pt x="1753984" y="422351"/>
                  </a:lnTo>
                  <a:lnTo>
                    <a:pt x="1804339" y="429806"/>
                  </a:lnTo>
                  <a:lnTo>
                    <a:pt x="1854403" y="439013"/>
                  </a:lnTo>
                  <a:lnTo>
                    <a:pt x="1904123" y="449961"/>
                  </a:lnTo>
                  <a:lnTo>
                    <a:pt x="1953450" y="462635"/>
                  </a:lnTo>
                  <a:lnTo>
                    <a:pt x="2002345" y="477037"/>
                  </a:lnTo>
                  <a:lnTo>
                    <a:pt x="2050757" y="493141"/>
                  </a:lnTo>
                  <a:lnTo>
                    <a:pt x="2120912" y="519176"/>
                  </a:lnTo>
                  <a:lnTo>
                    <a:pt x="2143379" y="526796"/>
                  </a:lnTo>
                  <a:lnTo>
                    <a:pt x="2166048" y="533806"/>
                  </a:lnTo>
                  <a:lnTo>
                    <a:pt x="2188895" y="540219"/>
                  </a:lnTo>
                  <a:lnTo>
                    <a:pt x="2188895" y="445884"/>
                  </a:lnTo>
                  <a:lnTo>
                    <a:pt x="2175573" y="441515"/>
                  </a:lnTo>
                  <a:lnTo>
                    <a:pt x="2161248" y="436587"/>
                  </a:lnTo>
                  <a:lnTo>
                    <a:pt x="2129612" y="425284"/>
                  </a:lnTo>
                  <a:lnTo>
                    <a:pt x="2088680" y="410108"/>
                  </a:lnTo>
                  <a:lnTo>
                    <a:pt x="2083231" y="408089"/>
                  </a:lnTo>
                  <a:lnTo>
                    <a:pt x="2036381" y="392391"/>
                  </a:lnTo>
                  <a:lnTo>
                    <a:pt x="1989099" y="378193"/>
                  </a:lnTo>
                  <a:lnTo>
                    <a:pt x="1941436" y="365493"/>
                  </a:lnTo>
                  <a:lnTo>
                    <a:pt x="1893430" y="354317"/>
                  </a:lnTo>
                  <a:lnTo>
                    <a:pt x="1845094" y="344652"/>
                  </a:lnTo>
                  <a:lnTo>
                    <a:pt x="1796478" y="336524"/>
                  </a:lnTo>
                  <a:lnTo>
                    <a:pt x="1747621" y="329920"/>
                  </a:lnTo>
                  <a:lnTo>
                    <a:pt x="1698548" y="324853"/>
                  </a:lnTo>
                  <a:lnTo>
                    <a:pt x="1649310" y="321335"/>
                  </a:lnTo>
                  <a:lnTo>
                    <a:pt x="1599946" y="319379"/>
                  </a:lnTo>
                  <a:lnTo>
                    <a:pt x="1550466" y="318973"/>
                  </a:lnTo>
                  <a:lnTo>
                    <a:pt x="1499362" y="320598"/>
                  </a:lnTo>
                  <a:lnTo>
                    <a:pt x="1448384" y="323811"/>
                  </a:lnTo>
                  <a:lnTo>
                    <a:pt x="1397546" y="328612"/>
                  </a:lnTo>
                  <a:lnTo>
                    <a:pt x="1346911" y="334975"/>
                  </a:lnTo>
                  <a:lnTo>
                    <a:pt x="1296492" y="342900"/>
                  </a:lnTo>
                  <a:lnTo>
                    <a:pt x="1246352" y="352399"/>
                  </a:lnTo>
                  <a:lnTo>
                    <a:pt x="1196505" y="363448"/>
                  </a:lnTo>
                  <a:lnTo>
                    <a:pt x="1147000" y="376047"/>
                  </a:lnTo>
                  <a:lnTo>
                    <a:pt x="1097864" y="390194"/>
                  </a:lnTo>
                  <a:lnTo>
                    <a:pt x="1047470" y="403872"/>
                  </a:lnTo>
                  <a:lnTo>
                    <a:pt x="996873" y="416661"/>
                  </a:lnTo>
                  <a:lnTo>
                    <a:pt x="946073" y="428548"/>
                  </a:lnTo>
                  <a:lnTo>
                    <a:pt x="895096" y="439534"/>
                  </a:lnTo>
                  <a:lnTo>
                    <a:pt x="843953" y="449630"/>
                  </a:lnTo>
                  <a:lnTo>
                    <a:pt x="792657" y="458812"/>
                  </a:lnTo>
                  <a:lnTo>
                    <a:pt x="741210" y="467106"/>
                  </a:lnTo>
                  <a:lnTo>
                    <a:pt x="689635" y="474497"/>
                  </a:lnTo>
                  <a:lnTo>
                    <a:pt x="637921" y="480974"/>
                  </a:lnTo>
                  <a:lnTo>
                    <a:pt x="586117" y="486549"/>
                  </a:lnTo>
                  <a:lnTo>
                    <a:pt x="534200" y="491223"/>
                  </a:lnTo>
                  <a:lnTo>
                    <a:pt x="482206" y="494982"/>
                  </a:lnTo>
                  <a:lnTo>
                    <a:pt x="430136" y="497827"/>
                  </a:lnTo>
                  <a:lnTo>
                    <a:pt x="378002" y="499757"/>
                  </a:lnTo>
                  <a:lnTo>
                    <a:pt x="325831" y="500786"/>
                  </a:lnTo>
                  <a:lnTo>
                    <a:pt x="273608" y="500888"/>
                  </a:lnTo>
                  <a:lnTo>
                    <a:pt x="273608" y="341083"/>
                  </a:lnTo>
                  <a:lnTo>
                    <a:pt x="269633" y="290893"/>
                  </a:lnTo>
                  <a:lnTo>
                    <a:pt x="257949" y="242404"/>
                  </a:lnTo>
                  <a:lnTo>
                    <a:pt x="238899" y="196456"/>
                  </a:lnTo>
                  <a:lnTo>
                    <a:pt x="212902" y="153974"/>
                  </a:lnTo>
                  <a:lnTo>
                    <a:pt x="180136" y="115608"/>
                  </a:lnTo>
                  <a:lnTo>
                    <a:pt x="156044" y="91490"/>
                  </a:lnTo>
                  <a:lnTo>
                    <a:pt x="156184" y="91135"/>
                  </a:lnTo>
                  <a:lnTo>
                    <a:pt x="2306332" y="91135"/>
                  </a:lnTo>
                  <a:lnTo>
                    <a:pt x="2306459" y="91490"/>
                  </a:lnTo>
                  <a:lnTo>
                    <a:pt x="2306459" y="0"/>
                  </a:lnTo>
                  <a:lnTo>
                    <a:pt x="45605" y="0"/>
                  </a:lnTo>
                  <a:lnTo>
                    <a:pt x="27851" y="3581"/>
                  </a:lnTo>
                  <a:lnTo>
                    <a:pt x="13360" y="13347"/>
                  </a:lnTo>
                  <a:lnTo>
                    <a:pt x="3581" y="27838"/>
                  </a:lnTo>
                  <a:lnTo>
                    <a:pt x="0" y="45580"/>
                  </a:lnTo>
                  <a:lnTo>
                    <a:pt x="889" y="54508"/>
                  </a:lnTo>
                  <a:lnTo>
                    <a:pt x="3479" y="63004"/>
                  </a:lnTo>
                  <a:lnTo>
                    <a:pt x="7658" y="70853"/>
                  </a:lnTo>
                  <a:lnTo>
                    <a:pt x="13347" y="77787"/>
                  </a:lnTo>
                  <a:lnTo>
                    <a:pt x="115595" y="179997"/>
                  </a:lnTo>
                  <a:lnTo>
                    <a:pt x="144157" y="214642"/>
                  </a:lnTo>
                  <a:lnTo>
                    <a:pt x="165150" y="253847"/>
                  </a:lnTo>
                  <a:lnTo>
                    <a:pt x="178066" y="296392"/>
                  </a:lnTo>
                  <a:lnTo>
                    <a:pt x="182410" y="341083"/>
                  </a:lnTo>
                  <a:lnTo>
                    <a:pt x="182410" y="2506268"/>
                  </a:lnTo>
                  <a:lnTo>
                    <a:pt x="187083" y="2552166"/>
                  </a:lnTo>
                  <a:lnTo>
                    <a:pt x="200393" y="2594914"/>
                  </a:lnTo>
                  <a:lnTo>
                    <a:pt x="221424" y="2633599"/>
                  </a:lnTo>
                  <a:lnTo>
                    <a:pt x="249262" y="2667304"/>
                  </a:lnTo>
                  <a:lnTo>
                    <a:pt x="282994" y="2695117"/>
                  </a:lnTo>
                  <a:lnTo>
                    <a:pt x="321703" y="2716136"/>
                  </a:lnTo>
                  <a:lnTo>
                    <a:pt x="364477" y="2729446"/>
                  </a:lnTo>
                  <a:lnTo>
                    <a:pt x="410413" y="2734119"/>
                  </a:lnTo>
                  <a:lnTo>
                    <a:pt x="2052091" y="2734119"/>
                  </a:lnTo>
                  <a:lnTo>
                    <a:pt x="2098027" y="2729446"/>
                  </a:lnTo>
                  <a:lnTo>
                    <a:pt x="2140801" y="2716136"/>
                  </a:lnTo>
                  <a:lnTo>
                    <a:pt x="2179510" y="2695117"/>
                  </a:lnTo>
                  <a:lnTo>
                    <a:pt x="2213241" y="2667304"/>
                  </a:lnTo>
                  <a:lnTo>
                    <a:pt x="2241080" y="2633599"/>
                  </a:lnTo>
                  <a:lnTo>
                    <a:pt x="2262111" y="2594914"/>
                  </a:lnTo>
                  <a:lnTo>
                    <a:pt x="2275421" y="2552166"/>
                  </a:lnTo>
                  <a:lnTo>
                    <a:pt x="2280094" y="2506268"/>
                  </a:lnTo>
                  <a:lnTo>
                    <a:pt x="2280094" y="445884"/>
                  </a:lnTo>
                  <a:lnTo>
                    <a:pt x="2280094" y="341083"/>
                  </a:lnTo>
                  <a:lnTo>
                    <a:pt x="2284438" y="296392"/>
                  </a:lnTo>
                  <a:lnTo>
                    <a:pt x="2297353" y="253847"/>
                  </a:lnTo>
                  <a:lnTo>
                    <a:pt x="2318347" y="214642"/>
                  </a:lnTo>
                  <a:lnTo>
                    <a:pt x="2346909" y="179997"/>
                  </a:lnTo>
                  <a:lnTo>
                    <a:pt x="2435809" y="91135"/>
                  </a:lnTo>
                  <a:lnTo>
                    <a:pt x="2449157" y="77787"/>
                  </a:lnTo>
                  <a:lnTo>
                    <a:pt x="2457196" y="66929"/>
                  </a:lnTo>
                  <a:lnTo>
                    <a:pt x="2461641" y="54457"/>
                  </a:lnTo>
                  <a:lnTo>
                    <a:pt x="2462314" y="412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6577088" y="2522271"/>
              <a:ext cx="2462530" cy="2734310"/>
            </a:xfrm>
            <a:custGeom>
              <a:avLst/>
              <a:gdLst/>
              <a:ahLst/>
              <a:cxnLst/>
              <a:rect l="l" t="t" r="r" b="b"/>
              <a:pathLst>
                <a:path w="2462530" h="2734310">
                  <a:moveTo>
                    <a:pt x="2459045" y="28114"/>
                  </a:moveTo>
                  <a:lnTo>
                    <a:pt x="2452073" y="16537"/>
                  </a:lnTo>
                  <a:lnTo>
                    <a:pt x="2442242" y="7668"/>
                  </a:lnTo>
                  <a:lnTo>
                    <a:pt x="2430279" y="1994"/>
                  </a:lnTo>
                  <a:lnTo>
                    <a:pt x="2416910" y="0"/>
                  </a:lnTo>
                  <a:lnTo>
                    <a:pt x="45600" y="0"/>
                  </a:lnTo>
                  <a:lnTo>
                    <a:pt x="27847" y="3582"/>
                  </a:lnTo>
                  <a:lnTo>
                    <a:pt x="13352" y="13350"/>
                  </a:lnTo>
                  <a:lnTo>
                    <a:pt x="3582" y="27838"/>
                  </a:lnTo>
                  <a:lnTo>
                    <a:pt x="0" y="45579"/>
                  </a:lnTo>
                  <a:lnTo>
                    <a:pt x="888" y="54502"/>
                  </a:lnTo>
                  <a:lnTo>
                    <a:pt x="3475" y="63002"/>
                  </a:lnTo>
                  <a:lnTo>
                    <a:pt x="7661" y="70839"/>
                  </a:lnTo>
                  <a:lnTo>
                    <a:pt x="13350" y="77777"/>
                  </a:lnTo>
                  <a:lnTo>
                    <a:pt x="115598" y="179994"/>
                  </a:lnTo>
                  <a:lnTo>
                    <a:pt x="144156" y="214645"/>
                  </a:lnTo>
                  <a:lnTo>
                    <a:pt x="165146" y="253849"/>
                  </a:lnTo>
                  <a:lnTo>
                    <a:pt x="178063" y="296397"/>
                  </a:lnTo>
                  <a:lnTo>
                    <a:pt x="182402" y="341078"/>
                  </a:lnTo>
                  <a:lnTo>
                    <a:pt x="182402" y="2506269"/>
                  </a:lnTo>
                  <a:lnTo>
                    <a:pt x="187079" y="2552164"/>
                  </a:lnTo>
                  <a:lnTo>
                    <a:pt x="200391" y="2594910"/>
                  </a:lnTo>
                  <a:lnTo>
                    <a:pt x="221423" y="2633592"/>
                  </a:lnTo>
                  <a:lnTo>
                    <a:pt x="249262" y="2667299"/>
                  </a:lnTo>
                  <a:lnTo>
                    <a:pt x="282993" y="2695118"/>
                  </a:lnTo>
                  <a:lnTo>
                    <a:pt x="321704" y="2716135"/>
                  </a:lnTo>
                  <a:lnTo>
                    <a:pt x="364479" y="2729439"/>
                  </a:lnTo>
                  <a:lnTo>
                    <a:pt x="410406" y="2734115"/>
                  </a:lnTo>
                  <a:lnTo>
                    <a:pt x="2052094" y="2734115"/>
                  </a:lnTo>
                  <a:lnTo>
                    <a:pt x="2098021" y="2729439"/>
                  </a:lnTo>
                  <a:lnTo>
                    <a:pt x="2140796" y="2716135"/>
                  </a:lnTo>
                  <a:lnTo>
                    <a:pt x="2179507" y="2695118"/>
                  </a:lnTo>
                  <a:lnTo>
                    <a:pt x="2213238" y="2667299"/>
                  </a:lnTo>
                  <a:lnTo>
                    <a:pt x="2241077" y="2633592"/>
                  </a:lnTo>
                  <a:lnTo>
                    <a:pt x="2262109" y="2594910"/>
                  </a:lnTo>
                  <a:lnTo>
                    <a:pt x="2275421" y="2552164"/>
                  </a:lnTo>
                  <a:lnTo>
                    <a:pt x="2280098" y="2506269"/>
                  </a:lnTo>
                  <a:lnTo>
                    <a:pt x="2280098" y="341078"/>
                  </a:lnTo>
                  <a:lnTo>
                    <a:pt x="2284437" y="296397"/>
                  </a:lnTo>
                  <a:lnTo>
                    <a:pt x="2297355" y="253849"/>
                  </a:lnTo>
                  <a:lnTo>
                    <a:pt x="2318348" y="214645"/>
                  </a:lnTo>
                  <a:lnTo>
                    <a:pt x="2346912" y="179994"/>
                  </a:lnTo>
                  <a:lnTo>
                    <a:pt x="2449150" y="77777"/>
                  </a:lnTo>
                  <a:lnTo>
                    <a:pt x="2457193" y="66918"/>
                  </a:lnTo>
                  <a:lnTo>
                    <a:pt x="2461637" y="54449"/>
                  </a:lnTo>
                  <a:lnTo>
                    <a:pt x="2462311" y="41229"/>
                  </a:lnTo>
                  <a:lnTo>
                    <a:pt x="2459045" y="28114"/>
                  </a:lnTo>
                  <a:close/>
                </a:path>
                <a:path w="2462530" h="2734310">
                  <a:moveTo>
                    <a:pt x="2052094" y="2642977"/>
                  </a:moveTo>
                  <a:lnTo>
                    <a:pt x="410406" y="2642977"/>
                  </a:lnTo>
                  <a:lnTo>
                    <a:pt x="367168" y="2636008"/>
                  </a:lnTo>
                  <a:lnTo>
                    <a:pt x="329615" y="2616601"/>
                  </a:lnTo>
                  <a:lnTo>
                    <a:pt x="300000" y="2587008"/>
                  </a:lnTo>
                  <a:lnTo>
                    <a:pt x="280579" y="2549480"/>
                  </a:lnTo>
                  <a:lnTo>
                    <a:pt x="273604" y="2506269"/>
                  </a:lnTo>
                  <a:lnTo>
                    <a:pt x="273604" y="591981"/>
                  </a:lnTo>
                  <a:lnTo>
                    <a:pt x="324116" y="591841"/>
                  </a:lnTo>
                  <a:lnTo>
                    <a:pt x="374594" y="590877"/>
                  </a:lnTo>
                  <a:lnTo>
                    <a:pt x="425027" y="589090"/>
                  </a:lnTo>
                  <a:lnTo>
                    <a:pt x="475406" y="586482"/>
                  </a:lnTo>
                  <a:lnTo>
                    <a:pt x="525721" y="583055"/>
                  </a:lnTo>
                  <a:lnTo>
                    <a:pt x="575961" y="578809"/>
                  </a:lnTo>
                  <a:lnTo>
                    <a:pt x="626117" y="573746"/>
                  </a:lnTo>
                  <a:lnTo>
                    <a:pt x="676178" y="567867"/>
                  </a:lnTo>
                  <a:lnTo>
                    <a:pt x="726136" y="561174"/>
                  </a:lnTo>
                  <a:lnTo>
                    <a:pt x="775979" y="553668"/>
                  </a:lnTo>
                  <a:lnTo>
                    <a:pt x="825697" y="545350"/>
                  </a:lnTo>
                  <a:lnTo>
                    <a:pt x="875282" y="536221"/>
                  </a:lnTo>
                  <a:lnTo>
                    <a:pt x="924723" y="526283"/>
                  </a:lnTo>
                  <a:lnTo>
                    <a:pt x="974009" y="515538"/>
                  </a:lnTo>
                  <a:lnTo>
                    <a:pt x="1023132" y="503985"/>
                  </a:lnTo>
                  <a:lnTo>
                    <a:pt x="1072080" y="491628"/>
                  </a:lnTo>
                  <a:lnTo>
                    <a:pt x="1120845" y="478467"/>
                  </a:lnTo>
                  <a:lnTo>
                    <a:pt x="1167482" y="464998"/>
                  </a:lnTo>
                  <a:lnTo>
                    <a:pt x="1214474" y="452985"/>
                  </a:lnTo>
                  <a:lnTo>
                    <a:pt x="1261786" y="442433"/>
                  </a:lnTo>
                  <a:lnTo>
                    <a:pt x="1309384" y="433348"/>
                  </a:lnTo>
                  <a:lnTo>
                    <a:pt x="1357234" y="425735"/>
                  </a:lnTo>
                  <a:lnTo>
                    <a:pt x="1405301" y="419599"/>
                  </a:lnTo>
                  <a:lnTo>
                    <a:pt x="1453551" y="414947"/>
                  </a:lnTo>
                  <a:lnTo>
                    <a:pt x="1501951" y="411783"/>
                  </a:lnTo>
                  <a:lnTo>
                    <a:pt x="1550465" y="410113"/>
                  </a:lnTo>
                  <a:lnTo>
                    <a:pt x="1601563" y="410511"/>
                  </a:lnTo>
                  <a:lnTo>
                    <a:pt x="1652544" y="412688"/>
                  </a:lnTo>
                  <a:lnTo>
                    <a:pt x="1703364" y="416635"/>
                  </a:lnTo>
                  <a:lnTo>
                    <a:pt x="1753977" y="422345"/>
                  </a:lnTo>
                  <a:lnTo>
                    <a:pt x="1804338" y="429809"/>
                  </a:lnTo>
                  <a:lnTo>
                    <a:pt x="1854401" y="439018"/>
                  </a:lnTo>
                  <a:lnTo>
                    <a:pt x="1904120" y="449965"/>
                  </a:lnTo>
                  <a:lnTo>
                    <a:pt x="1953450" y="462640"/>
                  </a:lnTo>
                  <a:lnTo>
                    <a:pt x="2002345" y="477036"/>
                  </a:lnTo>
                  <a:lnTo>
                    <a:pt x="2050759" y="493145"/>
                  </a:lnTo>
                  <a:lnTo>
                    <a:pt x="2098648" y="510958"/>
                  </a:lnTo>
                  <a:lnTo>
                    <a:pt x="2120909" y="519178"/>
                  </a:lnTo>
                  <a:lnTo>
                    <a:pt x="2143379" y="526795"/>
                  </a:lnTo>
                  <a:lnTo>
                    <a:pt x="2166045" y="533808"/>
                  </a:lnTo>
                  <a:lnTo>
                    <a:pt x="2188896" y="540213"/>
                  </a:lnTo>
                  <a:lnTo>
                    <a:pt x="2188896" y="2506269"/>
                  </a:lnTo>
                  <a:lnTo>
                    <a:pt x="2181922" y="2549480"/>
                  </a:lnTo>
                  <a:lnTo>
                    <a:pt x="2162503" y="2587008"/>
                  </a:lnTo>
                  <a:lnTo>
                    <a:pt x="2132889" y="2616601"/>
                  </a:lnTo>
                  <a:lnTo>
                    <a:pt x="2095336" y="2636008"/>
                  </a:lnTo>
                  <a:lnTo>
                    <a:pt x="2052094" y="2642977"/>
                  </a:lnTo>
                  <a:close/>
                </a:path>
                <a:path w="2462530" h="2734310">
                  <a:moveTo>
                    <a:pt x="2282338" y="115609"/>
                  </a:moveTo>
                  <a:lnTo>
                    <a:pt x="2249645" y="153902"/>
                  </a:lnTo>
                  <a:lnTo>
                    <a:pt x="2223600" y="196453"/>
                  </a:lnTo>
                  <a:lnTo>
                    <a:pt x="2204557" y="242404"/>
                  </a:lnTo>
                  <a:lnTo>
                    <a:pt x="2192870" y="290898"/>
                  </a:lnTo>
                  <a:lnTo>
                    <a:pt x="2188896" y="341078"/>
                  </a:lnTo>
                  <a:lnTo>
                    <a:pt x="2188896" y="445881"/>
                  </a:lnTo>
                  <a:lnTo>
                    <a:pt x="2175569" y="441515"/>
                  </a:lnTo>
                  <a:lnTo>
                    <a:pt x="2161240" y="436580"/>
                  </a:lnTo>
                  <a:lnTo>
                    <a:pt x="2145918" y="431148"/>
                  </a:lnTo>
                  <a:lnTo>
                    <a:pt x="2129610" y="425285"/>
                  </a:lnTo>
                  <a:lnTo>
                    <a:pt x="2083224" y="408090"/>
                  </a:lnTo>
                  <a:lnTo>
                    <a:pt x="2036377" y="392389"/>
                  </a:lnTo>
                  <a:lnTo>
                    <a:pt x="1989103" y="378188"/>
                  </a:lnTo>
                  <a:lnTo>
                    <a:pt x="1941440" y="365494"/>
                  </a:lnTo>
                  <a:lnTo>
                    <a:pt x="1893424" y="354312"/>
                  </a:lnTo>
                  <a:lnTo>
                    <a:pt x="1845091" y="344651"/>
                  </a:lnTo>
                  <a:lnTo>
                    <a:pt x="1796477" y="336517"/>
                  </a:lnTo>
                  <a:lnTo>
                    <a:pt x="1747619" y="329915"/>
                  </a:lnTo>
                  <a:lnTo>
                    <a:pt x="1698552" y="324854"/>
                  </a:lnTo>
                  <a:lnTo>
                    <a:pt x="1649314" y="321339"/>
                  </a:lnTo>
                  <a:lnTo>
                    <a:pt x="1599939" y="319377"/>
                  </a:lnTo>
                  <a:lnTo>
                    <a:pt x="1550465" y="318974"/>
                  </a:lnTo>
                  <a:lnTo>
                    <a:pt x="1499362" y="320602"/>
                  </a:lnTo>
                  <a:lnTo>
                    <a:pt x="1448377" y="323815"/>
                  </a:lnTo>
                  <a:lnTo>
                    <a:pt x="1397546" y="328607"/>
                  </a:lnTo>
                  <a:lnTo>
                    <a:pt x="1346906" y="334971"/>
                  </a:lnTo>
                  <a:lnTo>
                    <a:pt x="1296495" y="342904"/>
                  </a:lnTo>
                  <a:lnTo>
                    <a:pt x="1246348" y="352398"/>
                  </a:lnTo>
                  <a:lnTo>
                    <a:pt x="1196503" y="363449"/>
                  </a:lnTo>
                  <a:lnTo>
                    <a:pt x="1146995" y="376050"/>
                  </a:lnTo>
                  <a:lnTo>
                    <a:pt x="1097861" y="390197"/>
                  </a:lnTo>
                  <a:lnTo>
                    <a:pt x="1047467" y="403873"/>
                  </a:lnTo>
                  <a:lnTo>
                    <a:pt x="996867" y="416655"/>
                  </a:lnTo>
                  <a:lnTo>
                    <a:pt x="946075" y="428541"/>
                  </a:lnTo>
                  <a:lnTo>
                    <a:pt x="895100" y="439531"/>
                  </a:lnTo>
                  <a:lnTo>
                    <a:pt x="843956" y="449623"/>
                  </a:lnTo>
                  <a:lnTo>
                    <a:pt x="792655" y="458815"/>
                  </a:lnTo>
                  <a:lnTo>
                    <a:pt x="741208" y="467105"/>
                  </a:lnTo>
                  <a:lnTo>
                    <a:pt x="689628" y="474492"/>
                  </a:lnTo>
                  <a:lnTo>
                    <a:pt x="637925" y="480974"/>
                  </a:lnTo>
                  <a:lnTo>
                    <a:pt x="586113" y="486550"/>
                  </a:lnTo>
                  <a:lnTo>
                    <a:pt x="534203" y="491218"/>
                  </a:lnTo>
                  <a:lnTo>
                    <a:pt x="482208" y="494976"/>
                  </a:lnTo>
                  <a:lnTo>
                    <a:pt x="430138" y="497824"/>
                  </a:lnTo>
                  <a:lnTo>
                    <a:pt x="378006" y="499759"/>
                  </a:lnTo>
                  <a:lnTo>
                    <a:pt x="325824" y="500780"/>
                  </a:lnTo>
                  <a:lnTo>
                    <a:pt x="273604" y="500885"/>
                  </a:lnTo>
                  <a:lnTo>
                    <a:pt x="273604" y="341078"/>
                  </a:lnTo>
                  <a:lnTo>
                    <a:pt x="269641" y="290917"/>
                  </a:lnTo>
                  <a:lnTo>
                    <a:pt x="257965" y="242441"/>
                  </a:lnTo>
                  <a:lnTo>
                    <a:pt x="238931" y="196507"/>
                  </a:lnTo>
                  <a:lnTo>
                    <a:pt x="212895" y="153972"/>
                  </a:lnTo>
                  <a:lnTo>
                    <a:pt x="180214" y="115692"/>
                  </a:lnTo>
                  <a:lnTo>
                    <a:pt x="156455" y="91913"/>
                  </a:lnTo>
                  <a:lnTo>
                    <a:pt x="156047" y="91494"/>
                  </a:lnTo>
                  <a:lnTo>
                    <a:pt x="156183" y="91128"/>
                  </a:lnTo>
                  <a:lnTo>
                    <a:pt x="156770" y="91128"/>
                  </a:lnTo>
                  <a:lnTo>
                    <a:pt x="2305730" y="91128"/>
                  </a:lnTo>
                  <a:lnTo>
                    <a:pt x="2306327" y="91128"/>
                  </a:lnTo>
                  <a:lnTo>
                    <a:pt x="2306463" y="91494"/>
                  </a:lnTo>
                  <a:lnTo>
                    <a:pt x="2306044" y="91913"/>
                  </a:lnTo>
                  <a:lnTo>
                    <a:pt x="2282338" y="115609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7898879" y="3300862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543208" y="0"/>
                  </a:moveTo>
                  <a:lnTo>
                    <a:pt x="0" y="0"/>
                  </a:lnTo>
                  <a:lnTo>
                    <a:pt x="0" y="90531"/>
                  </a:lnTo>
                  <a:lnTo>
                    <a:pt x="543208" y="90531"/>
                  </a:lnTo>
                  <a:lnTo>
                    <a:pt x="5432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7898879" y="3300862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0" y="0"/>
                  </a:moveTo>
                  <a:lnTo>
                    <a:pt x="543208" y="0"/>
                  </a:lnTo>
                  <a:lnTo>
                    <a:pt x="543208" y="90531"/>
                  </a:lnTo>
                  <a:lnTo>
                    <a:pt x="0" y="90531"/>
                  </a:lnTo>
                  <a:lnTo>
                    <a:pt x="0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7898879" y="3662998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543208" y="0"/>
                  </a:moveTo>
                  <a:lnTo>
                    <a:pt x="0" y="0"/>
                  </a:lnTo>
                  <a:lnTo>
                    <a:pt x="0" y="90531"/>
                  </a:lnTo>
                  <a:lnTo>
                    <a:pt x="543208" y="90531"/>
                  </a:lnTo>
                  <a:lnTo>
                    <a:pt x="5432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7898879" y="3662988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0" y="0"/>
                  </a:moveTo>
                  <a:lnTo>
                    <a:pt x="543208" y="0"/>
                  </a:lnTo>
                  <a:lnTo>
                    <a:pt x="543208" y="90531"/>
                  </a:lnTo>
                  <a:lnTo>
                    <a:pt x="0" y="90531"/>
                  </a:lnTo>
                  <a:lnTo>
                    <a:pt x="0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7898879" y="4025133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543208" y="0"/>
                  </a:moveTo>
                  <a:lnTo>
                    <a:pt x="0" y="0"/>
                  </a:lnTo>
                  <a:lnTo>
                    <a:pt x="0" y="90531"/>
                  </a:lnTo>
                  <a:lnTo>
                    <a:pt x="543208" y="90531"/>
                  </a:lnTo>
                  <a:lnTo>
                    <a:pt x="5432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7898879" y="4025123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0" y="0"/>
                  </a:moveTo>
                  <a:lnTo>
                    <a:pt x="543208" y="0"/>
                  </a:lnTo>
                  <a:lnTo>
                    <a:pt x="543208" y="90531"/>
                  </a:lnTo>
                  <a:lnTo>
                    <a:pt x="0" y="90531"/>
                  </a:lnTo>
                  <a:lnTo>
                    <a:pt x="0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7898879" y="4387259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543208" y="0"/>
                  </a:moveTo>
                  <a:lnTo>
                    <a:pt x="0" y="0"/>
                  </a:lnTo>
                  <a:lnTo>
                    <a:pt x="0" y="90531"/>
                  </a:lnTo>
                  <a:lnTo>
                    <a:pt x="543208" y="90531"/>
                  </a:lnTo>
                  <a:lnTo>
                    <a:pt x="5432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7898879" y="4387259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0" y="0"/>
                  </a:moveTo>
                  <a:lnTo>
                    <a:pt x="543208" y="0"/>
                  </a:lnTo>
                  <a:lnTo>
                    <a:pt x="543208" y="90531"/>
                  </a:lnTo>
                  <a:lnTo>
                    <a:pt x="0" y="90531"/>
                  </a:lnTo>
                  <a:lnTo>
                    <a:pt x="0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7898879" y="4749394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543208" y="0"/>
                  </a:moveTo>
                  <a:lnTo>
                    <a:pt x="0" y="0"/>
                  </a:lnTo>
                  <a:lnTo>
                    <a:pt x="0" y="90531"/>
                  </a:lnTo>
                  <a:lnTo>
                    <a:pt x="543208" y="90531"/>
                  </a:lnTo>
                  <a:lnTo>
                    <a:pt x="5432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7898879" y="4749394"/>
              <a:ext cx="543560" cy="90805"/>
            </a:xfrm>
            <a:custGeom>
              <a:avLst/>
              <a:gdLst/>
              <a:ahLst/>
              <a:cxnLst/>
              <a:rect l="l" t="t" r="r" b="b"/>
              <a:pathLst>
                <a:path w="543559" h="90804">
                  <a:moveTo>
                    <a:pt x="0" y="0"/>
                  </a:moveTo>
                  <a:lnTo>
                    <a:pt x="543208" y="0"/>
                  </a:lnTo>
                  <a:lnTo>
                    <a:pt x="543208" y="90531"/>
                  </a:lnTo>
                  <a:lnTo>
                    <a:pt x="0" y="90531"/>
                  </a:lnTo>
                  <a:lnTo>
                    <a:pt x="0" y="0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object 5">
            <a:extLst>
              <a:ext uri="{FF2B5EF4-FFF2-40B4-BE49-F238E27FC236}">
                <a16:creationId xmlns:a16="http://schemas.microsoft.com/office/drawing/2014/main" id="{DDA912E3-33AF-B35F-0DAB-9DB47BD179E7}"/>
              </a:ext>
            </a:extLst>
          </p:cNvPr>
          <p:cNvSpPr/>
          <p:nvPr/>
        </p:nvSpPr>
        <p:spPr>
          <a:xfrm>
            <a:off x="6045312" y="6460454"/>
            <a:ext cx="4222750" cy="748665"/>
          </a:xfrm>
          <a:custGeom>
            <a:avLst/>
            <a:gdLst/>
            <a:ahLst/>
            <a:cxnLst/>
            <a:rect l="l" t="t" r="r" b="b"/>
            <a:pathLst>
              <a:path w="4222750" h="748665">
                <a:moveTo>
                  <a:pt x="0" y="748060"/>
                </a:moveTo>
                <a:lnTo>
                  <a:pt x="4222415" y="748060"/>
                </a:lnTo>
                <a:lnTo>
                  <a:pt x="4222415" y="0"/>
                </a:lnTo>
                <a:lnTo>
                  <a:pt x="0" y="0"/>
                </a:lnTo>
                <a:lnTo>
                  <a:pt x="0" y="748060"/>
                </a:lnTo>
                <a:close/>
              </a:path>
            </a:pathLst>
          </a:custGeom>
          <a:solidFill>
            <a:srgbClr val="DAAD00"/>
          </a:solidFill>
        </p:spPr>
        <p:txBody>
          <a:bodyPr wrap="square" lIns="0" tIns="0" rIns="0" bIns="0" rtlCol="0"/>
          <a:lstStyle>
            <a:defPPr>
              <a:defRPr kern="0"/>
            </a:def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9241AC-1CCE-98A6-5D11-136FD1488A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0077" y="6460454"/>
            <a:ext cx="4224894" cy="74987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32760C0-659A-279D-14CE-EFF7F7E707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693842" y="6483707"/>
            <a:ext cx="4224894" cy="749873"/>
          </a:xfrm>
          <a:prstGeom prst="rect">
            <a:avLst/>
          </a:prstGeom>
        </p:spPr>
      </p:pic>
      <p:pic>
        <p:nvPicPr>
          <p:cNvPr id="55" name="object 36">
            <a:extLst>
              <a:ext uri="{FF2B5EF4-FFF2-40B4-BE49-F238E27FC236}">
                <a16:creationId xmlns:a16="http://schemas.microsoft.com/office/drawing/2014/main" id="{D125828E-9C22-3CAC-412D-0E671BBFFE6B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4131260" cy="914385"/>
          </a:xfrm>
          <a:prstGeom prst="rect">
            <a:avLst/>
          </a:prstGeom>
        </p:spPr>
      </p:pic>
      <p:sp>
        <p:nvSpPr>
          <p:cNvPr id="56" name="Espace réservé du numéro de diapositive 55">
            <a:extLst>
              <a:ext uri="{FF2B5EF4-FFF2-40B4-BE49-F238E27FC236}">
                <a16:creationId xmlns:a16="http://schemas.microsoft.com/office/drawing/2014/main" id="{518AB597-A6D9-18FD-715C-C1312A0FF2C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 txBox="1">
            <a:spLocks/>
          </p:cNvSpPr>
          <p:nvPr/>
        </p:nvSpPr>
        <p:spPr>
          <a:xfrm>
            <a:off x="11036798" y="2140860"/>
            <a:ext cx="8347891" cy="203004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507846" rtl="0">
              <a:defRPr/>
            </a:pPr>
            <a:r>
              <a:rPr lang="en-GB" sz="3298" b="1" kern="12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Goal 1: </a:t>
            </a:r>
          </a:p>
          <a:p>
            <a:pPr algn="l" defTabSz="1507846" rtl="0">
              <a:defRPr/>
            </a:pPr>
            <a:r>
              <a:rPr lang="en-GB" sz="3298" b="1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Build R&amp;</a:t>
            </a:r>
            <a:r>
              <a:rPr lang="en-GB" sz="3298" b="1" kern="120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D leadership </a:t>
            </a:r>
            <a:r>
              <a:rPr lang="en-GB" sz="3298" b="1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&amp; </a:t>
            </a:r>
            <a:r>
              <a:rPr lang="en-GB" sz="3298" b="1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e</a:t>
            </a:r>
            <a:r>
              <a:rPr lang="en-GB" sz="3298" b="1" kern="1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nvironments</a:t>
            </a:r>
            <a:r>
              <a:rPr lang="en-GB" sz="3298" b="1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GB" sz="3298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that support a vibrant research culture and leadership development over the long-term</a:t>
            </a:r>
            <a:r>
              <a:rPr lang="en-US" sz="3298" kern="1200" dirty="0">
                <a:solidFill>
                  <a:prstClr val="white">
                    <a:lumMod val="6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.</a:t>
            </a: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12495999" y="5570319"/>
            <a:ext cx="6747333" cy="203004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507846" rtl="0">
              <a:defRPr/>
            </a:pPr>
            <a:r>
              <a:rPr lang="en-GB" sz="3298" b="1" kern="1200" dirty="0">
                <a:solidFill>
                  <a:srgbClr val="ED7D31"/>
                </a:solidFill>
                <a:latin typeface="Helvetica" charset="0"/>
                <a:ea typeface="Helvetica" charset="0"/>
                <a:cs typeface="Helvetica" charset="0"/>
              </a:rPr>
              <a:t>Goal 2:</a:t>
            </a:r>
          </a:p>
          <a:p>
            <a:pPr algn="l" defTabSz="1507846" rtl="0">
              <a:defRPr/>
            </a:pPr>
            <a:r>
              <a:rPr lang="en-GB" sz="3298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Support the development of an </a:t>
            </a:r>
            <a:r>
              <a:rPr lang="en-GB" sz="3298" b="1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innovation and science-driven entrepreneurial culture</a:t>
            </a:r>
            <a:endParaRPr lang="en-US" sz="3298" b="1" kern="1200" dirty="0">
              <a:solidFill>
                <a:prstClr val="black">
                  <a:lumMod val="95000"/>
                  <a:lumOff val="5000"/>
                </a:prstClr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5427264" y="7738460"/>
            <a:ext cx="7401000" cy="203004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507846" rtl="0">
              <a:defRPr/>
            </a:pPr>
            <a:r>
              <a:rPr lang="en-GB" sz="3298" b="1" kern="1200" dirty="0">
                <a:solidFill>
                  <a:srgbClr val="E7E6E6">
                    <a:lumMod val="25000"/>
                  </a:srgbClr>
                </a:solidFill>
                <a:latin typeface="Helvetica" charset="0"/>
                <a:ea typeface="Helvetica" charset="0"/>
                <a:cs typeface="Helvetica" charset="0"/>
              </a:rPr>
              <a:t>Goal 3:</a:t>
            </a:r>
          </a:p>
          <a:p>
            <a:pPr defTabSz="1507846" rtl="0">
              <a:defRPr/>
            </a:pPr>
            <a:r>
              <a:rPr lang="en-GB" sz="3298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Identify and support </a:t>
            </a:r>
            <a:r>
              <a:rPr lang="en-GB" sz="3298" b="1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rising research leaders </a:t>
            </a:r>
            <a:r>
              <a:rPr lang="en-GB" sz="3298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to stay and build their careers in Africa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48620" y="5352843"/>
            <a:ext cx="5413433" cy="15225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507846" rtl="0">
              <a:defRPr/>
            </a:pPr>
            <a:r>
              <a:rPr lang="en-GB" sz="3298" b="1" kern="1200" dirty="0">
                <a:solidFill>
                  <a:srgbClr val="70AD47">
                    <a:lumMod val="50000"/>
                  </a:srgbClr>
                </a:solidFill>
                <a:latin typeface="Helvetica" charset="0"/>
                <a:ea typeface="Helvetica" charset="0"/>
                <a:cs typeface="Helvetica" charset="0"/>
              </a:rPr>
              <a:t>Goal 4:</a:t>
            </a:r>
          </a:p>
          <a:p>
            <a:pPr algn="r" defTabSz="1507846" rtl="0">
              <a:defRPr/>
            </a:pPr>
            <a:r>
              <a:rPr lang="en-GB" sz="3298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Target </a:t>
            </a:r>
            <a:r>
              <a:rPr lang="en-GB" sz="3298" b="1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critical gaps </a:t>
            </a:r>
            <a:r>
              <a:rPr lang="en-GB" sz="3298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Helvetica" charset="0"/>
                <a:ea typeface="Helvetica" charset="0"/>
                <a:cs typeface="Helvetica" charset="0"/>
              </a:rPr>
              <a:t>in the research landscape</a:t>
            </a:r>
          </a:p>
        </p:txBody>
      </p:sp>
      <p:sp>
        <p:nvSpPr>
          <p:cNvPr id="19" name="Isosceles Triangle 18"/>
          <p:cNvSpPr/>
          <p:nvPr/>
        </p:nvSpPr>
        <p:spPr>
          <a:xfrm>
            <a:off x="8181472" y="2800576"/>
            <a:ext cx="2422752" cy="2088577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846" rtl="0">
              <a:defRPr/>
            </a:pPr>
            <a:endParaRPr lang="en-US" sz="2474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Isosceles Triangle 19"/>
          <p:cNvSpPr/>
          <p:nvPr/>
        </p:nvSpPr>
        <p:spPr>
          <a:xfrm rot="10800000">
            <a:off x="8181473" y="5124591"/>
            <a:ext cx="2422752" cy="2088581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846" rtl="0">
              <a:defRPr/>
            </a:pPr>
            <a:endParaRPr lang="en-US" sz="2474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Isosceles Triangle 20"/>
          <p:cNvSpPr/>
          <p:nvPr/>
        </p:nvSpPr>
        <p:spPr>
          <a:xfrm rot="14400000">
            <a:off x="9408382" y="5647784"/>
            <a:ext cx="2422752" cy="20885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846" rtl="0">
              <a:defRPr/>
            </a:pPr>
            <a:endParaRPr lang="en-US" sz="2474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Isosceles Triangle 21"/>
          <p:cNvSpPr/>
          <p:nvPr/>
        </p:nvSpPr>
        <p:spPr>
          <a:xfrm rot="14400000">
            <a:off x="6339661" y="5647784"/>
            <a:ext cx="2422752" cy="2088581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846" rtl="0">
              <a:defRPr/>
            </a:pPr>
            <a:endParaRPr lang="en-US" sz="2474" kern="1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Freeform 13"/>
          <p:cNvSpPr>
            <a:spLocks noEditPoints="1"/>
          </p:cNvSpPr>
          <p:nvPr/>
        </p:nvSpPr>
        <p:spPr bwMode="auto">
          <a:xfrm>
            <a:off x="7482132" y="6199844"/>
            <a:ext cx="639690" cy="561559"/>
          </a:xfrm>
          <a:custGeom>
            <a:avLst/>
            <a:gdLst/>
            <a:ahLst/>
            <a:cxnLst>
              <a:cxn ang="0">
                <a:pos x="249" y="123"/>
              </a:cxn>
              <a:cxn ang="0">
                <a:pos x="133" y="171"/>
              </a:cxn>
              <a:cxn ang="0">
                <a:pos x="133" y="171"/>
              </a:cxn>
              <a:cxn ang="0">
                <a:pos x="123" y="171"/>
              </a:cxn>
              <a:cxn ang="0">
                <a:pos x="123" y="171"/>
              </a:cxn>
              <a:cxn ang="0">
                <a:pos x="7" y="123"/>
              </a:cxn>
              <a:cxn ang="0">
                <a:pos x="0" y="112"/>
              </a:cxn>
              <a:cxn ang="0">
                <a:pos x="17" y="101"/>
              </a:cxn>
              <a:cxn ang="0">
                <a:pos x="17" y="101"/>
              </a:cxn>
              <a:cxn ang="0">
                <a:pos x="128" y="147"/>
              </a:cxn>
              <a:cxn ang="0">
                <a:pos x="239" y="101"/>
              </a:cxn>
              <a:cxn ang="0">
                <a:pos x="239" y="101"/>
              </a:cxn>
              <a:cxn ang="0">
                <a:pos x="256" y="112"/>
              </a:cxn>
              <a:cxn ang="0">
                <a:pos x="249" y="71"/>
              </a:cxn>
              <a:cxn ang="0">
                <a:pos x="133" y="119"/>
              </a:cxn>
              <a:cxn ang="0">
                <a:pos x="133" y="119"/>
              </a:cxn>
              <a:cxn ang="0">
                <a:pos x="128" y="120"/>
              </a:cxn>
              <a:cxn ang="0">
                <a:pos x="123" y="119"/>
              </a:cxn>
              <a:cxn ang="0">
                <a:pos x="123" y="119"/>
              </a:cxn>
              <a:cxn ang="0">
                <a:pos x="7" y="71"/>
              </a:cxn>
              <a:cxn ang="0">
                <a:pos x="7" y="49"/>
              </a:cxn>
              <a:cxn ang="0">
                <a:pos x="123" y="1"/>
              </a:cxn>
              <a:cxn ang="0">
                <a:pos x="123" y="1"/>
              </a:cxn>
              <a:cxn ang="0">
                <a:pos x="128" y="0"/>
              </a:cxn>
              <a:cxn ang="0">
                <a:pos x="133" y="1"/>
              </a:cxn>
              <a:cxn ang="0">
                <a:pos x="133" y="1"/>
              </a:cxn>
              <a:cxn ang="0">
                <a:pos x="249" y="49"/>
              </a:cxn>
              <a:cxn ang="0">
                <a:pos x="249" y="71"/>
              </a:cxn>
              <a:cxn ang="0">
                <a:pos x="17" y="153"/>
              </a:cxn>
              <a:cxn ang="0">
                <a:pos x="17" y="153"/>
              </a:cxn>
              <a:cxn ang="0">
                <a:pos x="128" y="199"/>
              </a:cxn>
              <a:cxn ang="0">
                <a:pos x="239" y="153"/>
              </a:cxn>
              <a:cxn ang="0">
                <a:pos x="239" y="153"/>
              </a:cxn>
              <a:cxn ang="0">
                <a:pos x="256" y="164"/>
              </a:cxn>
              <a:cxn ang="0">
                <a:pos x="249" y="175"/>
              </a:cxn>
              <a:cxn ang="0">
                <a:pos x="133" y="223"/>
              </a:cxn>
              <a:cxn ang="0">
                <a:pos x="133" y="223"/>
              </a:cxn>
              <a:cxn ang="0">
                <a:pos x="123" y="223"/>
              </a:cxn>
              <a:cxn ang="0">
                <a:pos x="123" y="223"/>
              </a:cxn>
              <a:cxn ang="0">
                <a:pos x="7" y="175"/>
              </a:cxn>
              <a:cxn ang="0">
                <a:pos x="0" y="164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3086" tIns="56543" rIns="113086" bIns="56543" numCol="1" anchor="t" anchorCtr="0" compatLnSpc="1">
            <a:prstTxWarp prst="textNoShape">
              <a:avLst/>
            </a:prstTxWarp>
          </a:bodyPr>
          <a:lstStyle/>
          <a:p>
            <a:pPr algn="l" defTabSz="1507846" rtl="0">
              <a:defRPr/>
            </a:pPr>
            <a:endParaRPr lang="en-US" sz="2474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73"/>
          <p:cNvGrpSpPr/>
          <p:nvPr/>
        </p:nvGrpSpPr>
        <p:grpSpPr>
          <a:xfrm flipV="1">
            <a:off x="9930660" y="3767899"/>
            <a:ext cx="1106139" cy="279129"/>
            <a:chOff x="4014715" y="1465097"/>
            <a:chExt cx="1138944" cy="220268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rgbClr val="00206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4014715" y="1467144"/>
              <a:ext cx="899890" cy="1615"/>
            </a:xfrm>
            <a:prstGeom prst="line">
              <a:avLst/>
            </a:prstGeom>
            <a:ln w="12700" cap="rnd">
              <a:solidFill>
                <a:srgbClr val="00206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73"/>
          <p:cNvGrpSpPr/>
          <p:nvPr/>
        </p:nvGrpSpPr>
        <p:grpSpPr>
          <a:xfrm flipH="1" flipV="1">
            <a:off x="5910137" y="5985596"/>
            <a:ext cx="1408553" cy="267873"/>
            <a:chOff x="4014715" y="1465097"/>
            <a:chExt cx="1138944" cy="220268"/>
          </a:xfrm>
        </p:grpSpPr>
        <p:cxnSp>
          <p:nvCxnSpPr>
            <p:cNvPr id="32" name="Straight Connector 31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6">
                  <a:lumMod val="50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>
              <a:off x="4014715" y="1467144"/>
              <a:ext cx="899890" cy="1615"/>
            </a:xfrm>
            <a:prstGeom prst="line">
              <a:avLst/>
            </a:prstGeom>
            <a:ln w="12700" cap="rnd">
              <a:solidFill>
                <a:schemeClr val="accent6">
                  <a:lumMod val="50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73"/>
          <p:cNvGrpSpPr/>
          <p:nvPr/>
        </p:nvGrpSpPr>
        <p:grpSpPr>
          <a:xfrm flipV="1">
            <a:off x="11200003" y="6007489"/>
            <a:ext cx="1295997" cy="306957"/>
            <a:chOff x="4014715" y="1465097"/>
            <a:chExt cx="1138944" cy="220268"/>
          </a:xfrm>
        </p:grpSpPr>
        <p:cxnSp>
          <p:nvCxnSpPr>
            <p:cNvPr id="35" name="Straight Connector 34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>
              <a:off x="4014715" y="1467243"/>
              <a:ext cx="899890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/>
          <p:cNvCxnSpPr/>
          <p:nvPr/>
        </p:nvCxnSpPr>
        <p:spPr>
          <a:xfrm rot="5400000">
            <a:off x="9204136" y="7283084"/>
            <a:ext cx="374685" cy="2747"/>
          </a:xfrm>
          <a:prstGeom prst="line">
            <a:avLst/>
          </a:prstGeom>
          <a:ln w="12700" cap="rnd">
            <a:solidFill>
              <a:schemeClr val="bg2">
                <a:lumMod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66"/>
          <p:cNvSpPr>
            <a:spLocks noEditPoints="1"/>
          </p:cNvSpPr>
          <p:nvPr/>
        </p:nvSpPr>
        <p:spPr bwMode="auto">
          <a:xfrm>
            <a:off x="9019556" y="5542965"/>
            <a:ext cx="698004" cy="64940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3086" tIns="56543" rIns="113086" bIns="56543" numCol="1" anchor="t" anchorCtr="0" compatLnSpc="1">
            <a:prstTxWarp prst="textNoShape">
              <a:avLst/>
            </a:prstTxWarp>
          </a:bodyPr>
          <a:lstStyle/>
          <a:p>
            <a:pPr algn="l" defTabSz="1507846" rtl="0">
              <a:defRPr/>
            </a:pPr>
            <a:endParaRPr lang="en-US" sz="2474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8987839" y="3749981"/>
            <a:ext cx="861063" cy="807595"/>
          </a:xfrm>
          <a:custGeom>
            <a:avLst/>
            <a:gdLst/>
            <a:ahLst/>
            <a:cxnLst>
              <a:cxn ang="0">
                <a:pos x="624" y="827"/>
              </a:cxn>
              <a:cxn ang="0">
                <a:pos x="480" y="815"/>
              </a:cxn>
              <a:cxn ang="0">
                <a:pos x="532" y="718"/>
              </a:cxn>
              <a:cxn ang="0">
                <a:pos x="431" y="601"/>
              </a:cxn>
              <a:cxn ang="0">
                <a:pos x="468" y="551"/>
              </a:cxn>
              <a:cxn ang="0">
                <a:pos x="358" y="592"/>
              </a:cxn>
              <a:cxn ang="0">
                <a:pos x="216" y="592"/>
              </a:cxn>
              <a:cxn ang="0">
                <a:pos x="61" y="627"/>
              </a:cxn>
              <a:cxn ang="0">
                <a:pos x="658" y="895"/>
              </a:cxn>
              <a:cxn ang="0">
                <a:pos x="204" y="404"/>
              </a:cxn>
              <a:cxn ang="0">
                <a:pos x="270" y="528"/>
              </a:cxn>
              <a:cxn ang="0">
                <a:pos x="358" y="559"/>
              </a:cxn>
              <a:cxn ang="0">
                <a:pos x="447" y="528"/>
              </a:cxn>
              <a:cxn ang="0">
                <a:pos x="512" y="405"/>
              </a:cxn>
              <a:cxn ang="0">
                <a:pos x="562" y="349"/>
              </a:cxn>
              <a:cxn ang="0">
                <a:pos x="183" y="304"/>
              </a:cxn>
              <a:cxn ang="0">
                <a:pos x="204" y="404"/>
              </a:cxn>
              <a:cxn ang="0">
                <a:pos x="954" y="628"/>
              </a:cxn>
              <a:cxn ang="0">
                <a:pos x="846" y="566"/>
              </a:cxn>
              <a:cxn ang="0">
                <a:pos x="867" y="461"/>
              </a:cxn>
              <a:cxn ang="0">
                <a:pos x="746" y="493"/>
              </a:cxn>
              <a:cxn ang="0">
                <a:pos x="687" y="404"/>
              </a:cxn>
              <a:cxn ang="0">
                <a:pos x="625" y="513"/>
              </a:cxn>
              <a:cxn ang="0">
                <a:pos x="520" y="491"/>
              </a:cxn>
              <a:cxn ang="0">
                <a:pos x="553" y="612"/>
              </a:cxn>
              <a:cxn ang="0">
                <a:pos x="463" y="671"/>
              </a:cxn>
              <a:cxn ang="0">
                <a:pos x="572" y="734"/>
              </a:cxn>
              <a:cxn ang="0">
                <a:pos x="550" y="838"/>
              </a:cxn>
              <a:cxn ang="0">
                <a:pos x="671" y="806"/>
              </a:cxn>
              <a:cxn ang="0">
                <a:pos x="730" y="895"/>
              </a:cxn>
              <a:cxn ang="0">
                <a:pos x="793" y="786"/>
              </a:cxn>
              <a:cxn ang="0">
                <a:pos x="898" y="808"/>
              </a:cxn>
              <a:cxn ang="0">
                <a:pos x="865" y="687"/>
              </a:cxn>
              <a:cxn ang="0">
                <a:pos x="709" y="716"/>
              </a:cxn>
              <a:cxn ang="0">
                <a:pos x="709" y="583"/>
              </a:cxn>
              <a:cxn ang="0">
                <a:pos x="709" y="716"/>
              </a:cxn>
              <a:cxn ang="0">
                <a:pos x="178" y="200"/>
              </a:cxn>
              <a:cxn ang="0">
                <a:pos x="145" y="211"/>
              </a:cxn>
              <a:cxn ang="0">
                <a:pos x="580" y="276"/>
              </a:cxn>
              <a:cxn ang="0">
                <a:pos x="551" y="211"/>
              </a:cxn>
              <a:cxn ang="0">
                <a:pos x="435" y="65"/>
              </a:cxn>
              <a:cxn ang="0">
                <a:pos x="431" y="221"/>
              </a:cxn>
              <a:cxn ang="0">
                <a:pos x="330" y="243"/>
              </a:cxn>
              <a:cxn ang="0">
                <a:pos x="291" y="209"/>
              </a:cxn>
              <a:cxn ang="0">
                <a:pos x="290" y="64"/>
              </a:cxn>
              <a:cxn ang="0">
                <a:pos x="395" y="226"/>
              </a:cxn>
              <a:cxn ang="0">
                <a:pos x="419" y="202"/>
              </a:cxn>
              <a:cxn ang="0">
                <a:pos x="417" y="21"/>
              </a:cxn>
              <a:cxn ang="0">
                <a:pos x="330" y="0"/>
              </a:cxn>
              <a:cxn ang="0">
                <a:pos x="306" y="24"/>
              </a:cxn>
              <a:cxn ang="0">
                <a:pos x="310" y="216"/>
              </a:cxn>
              <a:cxn ang="0">
                <a:pos x="330" y="226"/>
              </a:cxn>
            </a:cxnLst>
            <a:rect l="0" t="0" r="r" b="b"/>
            <a:pathLst>
              <a:path w="954" h="895">
                <a:moveTo>
                  <a:pt x="647" y="837"/>
                </a:moveTo>
                <a:cubicBezTo>
                  <a:pt x="642" y="834"/>
                  <a:pt x="628" y="830"/>
                  <a:pt x="624" y="827"/>
                </a:cubicBezTo>
                <a:cubicBezTo>
                  <a:pt x="545" y="880"/>
                  <a:pt x="545" y="880"/>
                  <a:pt x="545" y="880"/>
                </a:cubicBezTo>
                <a:cubicBezTo>
                  <a:pt x="480" y="815"/>
                  <a:pt x="480" y="815"/>
                  <a:pt x="480" y="815"/>
                </a:cubicBezTo>
                <a:cubicBezTo>
                  <a:pt x="536" y="727"/>
                  <a:pt x="536" y="727"/>
                  <a:pt x="536" y="727"/>
                </a:cubicBezTo>
                <a:cubicBezTo>
                  <a:pt x="534" y="723"/>
                  <a:pt x="534" y="722"/>
                  <a:pt x="532" y="718"/>
                </a:cubicBezTo>
                <a:cubicBezTo>
                  <a:pt x="430" y="700"/>
                  <a:pt x="430" y="700"/>
                  <a:pt x="430" y="700"/>
                </a:cubicBezTo>
                <a:cubicBezTo>
                  <a:pt x="431" y="601"/>
                  <a:pt x="431" y="601"/>
                  <a:pt x="431" y="601"/>
                </a:cubicBezTo>
                <a:cubicBezTo>
                  <a:pt x="505" y="588"/>
                  <a:pt x="505" y="588"/>
                  <a:pt x="505" y="588"/>
                </a:cubicBezTo>
                <a:cubicBezTo>
                  <a:pt x="468" y="551"/>
                  <a:pt x="468" y="551"/>
                  <a:pt x="468" y="551"/>
                </a:cubicBezTo>
                <a:cubicBezTo>
                  <a:pt x="437" y="577"/>
                  <a:pt x="399" y="592"/>
                  <a:pt x="358" y="592"/>
                </a:cubicBezTo>
                <a:cubicBezTo>
                  <a:pt x="358" y="592"/>
                  <a:pt x="358" y="592"/>
                  <a:pt x="358" y="592"/>
                </a:cubicBezTo>
                <a:cubicBezTo>
                  <a:pt x="320" y="592"/>
                  <a:pt x="284" y="578"/>
                  <a:pt x="254" y="555"/>
                </a:cubicBezTo>
                <a:cubicBezTo>
                  <a:pt x="216" y="592"/>
                  <a:pt x="216" y="592"/>
                  <a:pt x="216" y="592"/>
                </a:cubicBezTo>
                <a:cubicBezTo>
                  <a:pt x="142" y="592"/>
                  <a:pt x="142" y="592"/>
                  <a:pt x="142" y="592"/>
                </a:cubicBezTo>
                <a:cubicBezTo>
                  <a:pt x="108" y="592"/>
                  <a:pt x="81" y="603"/>
                  <a:pt x="61" y="627"/>
                </a:cubicBezTo>
                <a:cubicBezTo>
                  <a:pt x="0" y="698"/>
                  <a:pt x="10" y="849"/>
                  <a:pt x="15" y="895"/>
                </a:cubicBezTo>
                <a:cubicBezTo>
                  <a:pt x="658" y="895"/>
                  <a:pt x="658" y="895"/>
                  <a:pt x="658" y="895"/>
                </a:cubicBezTo>
                <a:lnTo>
                  <a:pt x="647" y="837"/>
                </a:lnTo>
                <a:close/>
                <a:moveTo>
                  <a:pt x="204" y="404"/>
                </a:moveTo>
                <a:cubicBezTo>
                  <a:pt x="209" y="447"/>
                  <a:pt x="227" y="484"/>
                  <a:pt x="253" y="512"/>
                </a:cubicBezTo>
                <a:cubicBezTo>
                  <a:pt x="258" y="517"/>
                  <a:pt x="264" y="523"/>
                  <a:pt x="270" y="528"/>
                </a:cubicBezTo>
                <a:cubicBezTo>
                  <a:pt x="278" y="534"/>
                  <a:pt x="286" y="539"/>
                  <a:pt x="295" y="544"/>
                </a:cubicBezTo>
                <a:cubicBezTo>
                  <a:pt x="314" y="554"/>
                  <a:pt x="335" y="559"/>
                  <a:pt x="358" y="559"/>
                </a:cubicBezTo>
                <a:cubicBezTo>
                  <a:pt x="381" y="559"/>
                  <a:pt x="403" y="554"/>
                  <a:pt x="422" y="544"/>
                </a:cubicBezTo>
                <a:cubicBezTo>
                  <a:pt x="431" y="539"/>
                  <a:pt x="439" y="534"/>
                  <a:pt x="447" y="528"/>
                </a:cubicBezTo>
                <a:cubicBezTo>
                  <a:pt x="453" y="523"/>
                  <a:pt x="459" y="517"/>
                  <a:pt x="464" y="512"/>
                </a:cubicBezTo>
                <a:cubicBezTo>
                  <a:pt x="490" y="484"/>
                  <a:pt x="507" y="447"/>
                  <a:pt x="512" y="405"/>
                </a:cubicBezTo>
                <a:cubicBezTo>
                  <a:pt x="513" y="405"/>
                  <a:pt x="513" y="405"/>
                  <a:pt x="514" y="405"/>
                </a:cubicBezTo>
                <a:cubicBezTo>
                  <a:pt x="541" y="405"/>
                  <a:pt x="562" y="380"/>
                  <a:pt x="562" y="349"/>
                </a:cubicBezTo>
                <a:cubicBezTo>
                  <a:pt x="562" y="330"/>
                  <a:pt x="554" y="314"/>
                  <a:pt x="542" y="304"/>
                </a:cubicBezTo>
                <a:cubicBezTo>
                  <a:pt x="183" y="304"/>
                  <a:pt x="183" y="304"/>
                  <a:pt x="183" y="304"/>
                </a:cubicBezTo>
                <a:cubicBezTo>
                  <a:pt x="171" y="314"/>
                  <a:pt x="163" y="330"/>
                  <a:pt x="163" y="349"/>
                </a:cubicBezTo>
                <a:cubicBezTo>
                  <a:pt x="163" y="378"/>
                  <a:pt x="181" y="401"/>
                  <a:pt x="204" y="404"/>
                </a:cubicBezTo>
                <a:close/>
                <a:moveTo>
                  <a:pt x="954" y="671"/>
                </a:moveTo>
                <a:cubicBezTo>
                  <a:pt x="954" y="628"/>
                  <a:pt x="954" y="628"/>
                  <a:pt x="954" y="628"/>
                </a:cubicBezTo>
                <a:cubicBezTo>
                  <a:pt x="865" y="612"/>
                  <a:pt x="865" y="612"/>
                  <a:pt x="865" y="612"/>
                </a:cubicBezTo>
                <a:cubicBezTo>
                  <a:pt x="861" y="595"/>
                  <a:pt x="854" y="580"/>
                  <a:pt x="846" y="566"/>
                </a:cubicBezTo>
                <a:cubicBezTo>
                  <a:pt x="898" y="491"/>
                  <a:pt x="898" y="491"/>
                  <a:pt x="898" y="491"/>
                </a:cubicBezTo>
                <a:cubicBezTo>
                  <a:pt x="867" y="461"/>
                  <a:pt x="867" y="461"/>
                  <a:pt x="867" y="461"/>
                </a:cubicBezTo>
                <a:cubicBezTo>
                  <a:pt x="793" y="513"/>
                  <a:pt x="793" y="513"/>
                  <a:pt x="793" y="513"/>
                </a:cubicBezTo>
                <a:cubicBezTo>
                  <a:pt x="778" y="504"/>
                  <a:pt x="763" y="497"/>
                  <a:pt x="746" y="493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687" y="404"/>
                  <a:pt x="687" y="404"/>
                  <a:pt x="687" y="404"/>
                </a:cubicBezTo>
                <a:cubicBezTo>
                  <a:pt x="671" y="494"/>
                  <a:pt x="671" y="494"/>
                  <a:pt x="671" y="494"/>
                </a:cubicBezTo>
                <a:cubicBezTo>
                  <a:pt x="655" y="498"/>
                  <a:pt x="639" y="504"/>
                  <a:pt x="625" y="513"/>
                </a:cubicBezTo>
                <a:cubicBezTo>
                  <a:pt x="550" y="461"/>
                  <a:pt x="550" y="461"/>
                  <a:pt x="550" y="461"/>
                </a:cubicBezTo>
                <a:cubicBezTo>
                  <a:pt x="520" y="491"/>
                  <a:pt x="520" y="491"/>
                  <a:pt x="520" y="491"/>
                </a:cubicBezTo>
                <a:cubicBezTo>
                  <a:pt x="572" y="566"/>
                  <a:pt x="572" y="566"/>
                  <a:pt x="572" y="566"/>
                </a:cubicBezTo>
                <a:cubicBezTo>
                  <a:pt x="563" y="580"/>
                  <a:pt x="557" y="596"/>
                  <a:pt x="553" y="612"/>
                </a:cubicBezTo>
                <a:cubicBezTo>
                  <a:pt x="463" y="628"/>
                  <a:pt x="463" y="628"/>
                  <a:pt x="463" y="628"/>
                </a:cubicBezTo>
                <a:cubicBezTo>
                  <a:pt x="463" y="671"/>
                  <a:pt x="463" y="671"/>
                  <a:pt x="463" y="671"/>
                </a:cubicBezTo>
                <a:cubicBezTo>
                  <a:pt x="553" y="687"/>
                  <a:pt x="553" y="687"/>
                  <a:pt x="553" y="687"/>
                </a:cubicBezTo>
                <a:cubicBezTo>
                  <a:pt x="557" y="704"/>
                  <a:pt x="564" y="719"/>
                  <a:pt x="572" y="734"/>
                </a:cubicBezTo>
                <a:cubicBezTo>
                  <a:pt x="520" y="808"/>
                  <a:pt x="520" y="808"/>
                  <a:pt x="520" y="808"/>
                </a:cubicBezTo>
                <a:cubicBezTo>
                  <a:pt x="550" y="838"/>
                  <a:pt x="550" y="838"/>
                  <a:pt x="550" y="838"/>
                </a:cubicBezTo>
                <a:cubicBezTo>
                  <a:pt x="625" y="787"/>
                  <a:pt x="625" y="787"/>
                  <a:pt x="625" y="787"/>
                </a:cubicBezTo>
                <a:cubicBezTo>
                  <a:pt x="639" y="795"/>
                  <a:pt x="655" y="802"/>
                  <a:pt x="671" y="806"/>
                </a:cubicBezTo>
                <a:cubicBezTo>
                  <a:pt x="687" y="895"/>
                  <a:pt x="687" y="895"/>
                  <a:pt x="687" y="895"/>
                </a:cubicBezTo>
                <a:cubicBezTo>
                  <a:pt x="730" y="895"/>
                  <a:pt x="730" y="895"/>
                  <a:pt x="730" y="895"/>
                </a:cubicBezTo>
                <a:cubicBezTo>
                  <a:pt x="746" y="806"/>
                  <a:pt x="746" y="806"/>
                  <a:pt x="746" y="806"/>
                </a:cubicBezTo>
                <a:cubicBezTo>
                  <a:pt x="763" y="802"/>
                  <a:pt x="779" y="795"/>
                  <a:pt x="793" y="786"/>
                </a:cubicBezTo>
                <a:cubicBezTo>
                  <a:pt x="867" y="838"/>
                  <a:pt x="867" y="838"/>
                  <a:pt x="867" y="838"/>
                </a:cubicBezTo>
                <a:cubicBezTo>
                  <a:pt x="898" y="808"/>
                  <a:pt x="898" y="808"/>
                  <a:pt x="898" y="808"/>
                </a:cubicBezTo>
                <a:cubicBezTo>
                  <a:pt x="846" y="733"/>
                  <a:pt x="846" y="733"/>
                  <a:pt x="846" y="733"/>
                </a:cubicBezTo>
                <a:cubicBezTo>
                  <a:pt x="854" y="719"/>
                  <a:pt x="861" y="703"/>
                  <a:pt x="865" y="687"/>
                </a:cubicBezTo>
                <a:lnTo>
                  <a:pt x="954" y="671"/>
                </a:lnTo>
                <a:close/>
                <a:moveTo>
                  <a:pt x="709" y="716"/>
                </a:moveTo>
                <a:cubicBezTo>
                  <a:pt x="672" y="716"/>
                  <a:pt x="642" y="686"/>
                  <a:pt x="642" y="650"/>
                </a:cubicBezTo>
                <a:cubicBezTo>
                  <a:pt x="642" y="613"/>
                  <a:pt x="672" y="583"/>
                  <a:pt x="709" y="583"/>
                </a:cubicBezTo>
                <a:cubicBezTo>
                  <a:pt x="745" y="583"/>
                  <a:pt x="775" y="613"/>
                  <a:pt x="775" y="650"/>
                </a:cubicBezTo>
                <a:cubicBezTo>
                  <a:pt x="775" y="686"/>
                  <a:pt x="745" y="716"/>
                  <a:pt x="709" y="716"/>
                </a:cubicBezTo>
                <a:close/>
                <a:moveTo>
                  <a:pt x="290" y="64"/>
                </a:moveTo>
                <a:cubicBezTo>
                  <a:pt x="236" y="92"/>
                  <a:pt x="194" y="146"/>
                  <a:pt x="178" y="200"/>
                </a:cubicBezTo>
                <a:cubicBezTo>
                  <a:pt x="174" y="211"/>
                  <a:pt x="174" y="211"/>
                  <a:pt x="174" y="211"/>
                </a:cubicBezTo>
                <a:cubicBezTo>
                  <a:pt x="145" y="211"/>
                  <a:pt x="145" y="211"/>
                  <a:pt x="145" y="211"/>
                </a:cubicBezTo>
                <a:cubicBezTo>
                  <a:pt x="145" y="276"/>
                  <a:pt x="145" y="276"/>
                  <a:pt x="145" y="276"/>
                </a:cubicBezTo>
                <a:cubicBezTo>
                  <a:pt x="580" y="276"/>
                  <a:pt x="580" y="276"/>
                  <a:pt x="580" y="276"/>
                </a:cubicBezTo>
                <a:cubicBezTo>
                  <a:pt x="580" y="211"/>
                  <a:pt x="580" y="211"/>
                  <a:pt x="580" y="211"/>
                </a:cubicBezTo>
                <a:cubicBezTo>
                  <a:pt x="551" y="211"/>
                  <a:pt x="551" y="211"/>
                  <a:pt x="551" y="211"/>
                </a:cubicBezTo>
                <a:cubicBezTo>
                  <a:pt x="547" y="200"/>
                  <a:pt x="547" y="200"/>
                  <a:pt x="547" y="200"/>
                </a:cubicBezTo>
                <a:cubicBezTo>
                  <a:pt x="531" y="146"/>
                  <a:pt x="489" y="92"/>
                  <a:pt x="435" y="65"/>
                </a:cubicBezTo>
                <a:cubicBezTo>
                  <a:pt x="435" y="205"/>
                  <a:pt x="435" y="205"/>
                  <a:pt x="435" y="205"/>
                </a:cubicBezTo>
                <a:cubicBezTo>
                  <a:pt x="435" y="211"/>
                  <a:pt x="434" y="216"/>
                  <a:pt x="431" y="221"/>
                </a:cubicBezTo>
                <a:cubicBezTo>
                  <a:pt x="424" y="234"/>
                  <a:pt x="411" y="243"/>
                  <a:pt x="396" y="243"/>
                </a:cubicBezTo>
                <a:cubicBezTo>
                  <a:pt x="330" y="243"/>
                  <a:pt x="330" y="243"/>
                  <a:pt x="330" y="243"/>
                </a:cubicBezTo>
                <a:cubicBezTo>
                  <a:pt x="316" y="243"/>
                  <a:pt x="303" y="236"/>
                  <a:pt x="296" y="224"/>
                </a:cubicBezTo>
                <a:cubicBezTo>
                  <a:pt x="293" y="220"/>
                  <a:pt x="292" y="215"/>
                  <a:pt x="291" y="209"/>
                </a:cubicBezTo>
                <a:cubicBezTo>
                  <a:pt x="290" y="207"/>
                  <a:pt x="290" y="205"/>
                  <a:pt x="290" y="203"/>
                </a:cubicBezTo>
                <a:lnTo>
                  <a:pt x="290" y="64"/>
                </a:lnTo>
                <a:close/>
                <a:moveTo>
                  <a:pt x="330" y="226"/>
                </a:moveTo>
                <a:cubicBezTo>
                  <a:pt x="395" y="226"/>
                  <a:pt x="395" y="226"/>
                  <a:pt x="395" y="226"/>
                </a:cubicBezTo>
                <a:cubicBezTo>
                  <a:pt x="404" y="226"/>
                  <a:pt x="412" y="221"/>
                  <a:pt x="416" y="214"/>
                </a:cubicBezTo>
                <a:cubicBezTo>
                  <a:pt x="418" y="210"/>
                  <a:pt x="419" y="206"/>
                  <a:pt x="419" y="202"/>
                </a:cubicBezTo>
                <a:cubicBezTo>
                  <a:pt x="419" y="32"/>
                  <a:pt x="419" y="32"/>
                  <a:pt x="419" y="32"/>
                </a:cubicBezTo>
                <a:cubicBezTo>
                  <a:pt x="419" y="28"/>
                  <a:pt x="418" y="24"/>
                  <a:pt x="417" y="21"/>
                </a:cubicBezTo>
                <a:cubicBezTo>
                  <a:pt x="413" y="9"/>
                  <a:pt x="401" y="0"/>
                  <a:pt x="387" y="0"/>
                </a:cubicBezTo>
                <a:cubicBezTo>
                  <a:pt x="330" y="0"/>
                  <a:pt x="330" y="0"/>
                  <a:pt x="330" y="0"/>
                </a:cubicBezTo>
                <a:cubicBezTo>
                  <a:pt x="318" y="0"/>
                  <a:pt x="308" y="10"/>
                  <a:pt x="307" y="21"/>
                </a:cubicBezTo>
                <a:cubicBezTo>
                  <a:pt x="307" y="22"/>
                  <a:pt x="306" y="23"/>
                  <a:pt x="306" y="24"/>
                </a:cubicBezTo>
                <a:cubicBezTo>
                  <a:pt x="306" y="202"/>
                  <a:pt x="306" y="202"/>
                  <a:pt x="306" y="202"/>
                </a:cubicBezTo>
                <a:cubicBezTo>
                  <a:pt x="306" y="207"/>
                  <a:pt x="308" y="212"/>
                  <a:pt x="310" y="216"/>
                </a:cubicBezTo>
                <a:cubicBezTo>
                  <a:pt x="315" y="222"/>
                  <a:pt x="322" y="226"/>
                  <a:pt x="330" y="226"/>
                </a:cubicBezTo>
                <a:close/>
                <a:moveTo>
                  <a:pt x="330" y="226"/>
                </a:moveTo>
                <a:cubicBezTo>
                  <a:pt x="330" y="226"/>
                  <a:pt x="330" y="226"/>
                  <a:pt x="330" y="22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3086" tIns="56543" rIns="113086" bIns="56543" numCol="1" anchor="t" anchorCtr="0" compatLnSpc="1">
            <a:prstTxWarp prst="textNoShape">
              <a:avLst/>
            </a:prstTxWarp>
          </a:bodyPr>
          <a:lstStyle/>
          <a:p>
            <a:pPr algn="l" defTabSz="1507846" rtl="0">
              <a:defRPr/>
            </a:pPr>
            <a:endParaRPr lang="en-US" sz="2474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10585844" y="6007490"/>
            <a:ext cx="670038" cy="97888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3086" tIns="56543" rIns="113086" bIns="56543" numCol="1" anchor="t" anchorCtr="0" compatLnSpc="1">
            <a:prstTxWarp prst="textNoShape">
              <a:avLst/>
            </a:prstTxWarp>
          </a:bodyPr>
          <a:lstStyle/>
          <a:p>
            <a:pPr algn="l" defTabSz="1507846" rtl="0">
              <a:defRPr/>
            </a:pPr>
            <a:endParaRPr lang="en-US" sz="2474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9A8B6F-DA9C-4452-B699-F1069FBFA7AB}"/>
              </a:ext>
            </a:extLst>
          </p:cNvPr>
          <p:cNvSpPr txBox="1"/>
          <p:nvPr/>
        </p:nvSpPr>
        <p:spPr>
          <a:xfrm>
            <a:off x="4067207" y="196385"/>
            <a:ext cx="1209690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507846" rtl="0">
              <a:defRPr/>
            </a:pPr>
            <a:r>
              <a:rPr lang="en-GB" sz="5400" b="1" u="sng" kern="1200" dirty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AAS</a:t>
            </a:r>
            <a:r>
              <a:rPr lang="en-GB" sz="5400" b="1" u="sng" dirty="0">
                <a:solidFill>
                  <a:srgbClr val="002060"/>
                </a:solidFill>
                <a:latin typeface="Helvetica"/>
                <a:cs typeface="Helvetica"/>
              </a:rPr>
              <a:t> Programmes: Thematic Goals</a:t>
            </a:r>
            <a:endParaRPr lang="x-none" sz="5400" b="1" u="sng" kern="1200" dirty="0">
              <a:solidFill>
                <a:srgbClr val="002060"/>
              </a:solidFill>
              <a:latin typeface="Helvetica"/>
              <a:ea typeface="+mn-ea"/>
              <a:cs typeface="Helvetica"/>
            </a:endParaRPr>
          </a:p>
        </p:txBody>
      </p:sp>
      <p:sp>
        <p:nvSpPr>
          <p:cNvPr id="40" name="Title 3">
            <a:extLst>
              <a:ext uri="{FF2B5EF4-FFF2-40B4-BE49-F238E27FC236}">
                <a16:creationId xmlns:a16="http://schemas.microsoft.com/office/drawing/2014/main" id="{15D681AB-5B6E-4571-A506-A82E0F0CA9BA}"/>
              </a:ext>
            </a:extLst>
          </p:cNvPr>
          <p:cNvSpPr txBox="1">
            <a:spLocks/>
          </p:cNvSpPr>
          <p:nvPr/>
        </p:nvSpPr>
        <p:spPr>
          <a:xfrm>
            <a:off x="4026819" y="1401566"/>
            <a:ext cx="11644165" cy="617024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507846">
              <a:defRPr/>
            </a:pPr>
            <a:r>
              <a:rPr lang="en-GB" altLang="en-US" sz="2968" i="1" dirty="0">
                <a:latin typeface="Helvetica" charset="0"/>
                <a:cs typeface="Helvetica" charset="0"/>
              </a:rPr>
              <a:t>Shifting the centre of gravity for African science to Africa</a:t>
            </a:r>
          </a:p>
        </p:txBody>
      </p:sp>
      <p:pic>
        <p:nvPicPr>
          <p:cNvPr id="2" name="object 36">
            <a:extLst>
              <a:ext uri="{FF2B5EF4-FFF2-40B4-BE49-F238E27FC236}">
                <a16:creationId xmlns:a16="http://schemas.microsoft.com/office/drawing/2014/main" id="{D0B4C48F-27A1-BFF9-DEDF-E904E6E312F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6050" y="346872"/>
            <a:ext cx="4131260" cy="91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6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  <p:bldP spid="19" grpId="0" animBg="1"/>
      <p:bldP spid="20" grpId="0" animBg="1"/>
      <p:bldP spid="22" grpId="0" animBg="1"/>
      <p:bldP spid="23" grpId="0" animBg="1"/>
      <p:bldP spid="25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3477" y="3832007"/>
            <a:ext cx="6414382" cy="855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95"/>
              </a:spcBef>
            </a:pP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800" b="1" spc="-13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AAS</a:t>
            </a:r>
            <a:r>
              <a:rPr sz="2800" b="1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recognises</a:t>
            </a:r>
            <a:r>
              <a:rPr sz="2800" b="1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scientific 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excellence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through</a:t>
            </a:r>
            <a:r>
              <a:rPr sz="2800" b="1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three</a:t>
            </a:r>
            <a:r>
              <a:rPr sz="2800" b="1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initiatives</a:t>
            </a:r>
            <a:r>
              <a:rPr lang="en-US" sz="2800" b="1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2800" b="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4716" y="1237224"/>
            <a:ext cx="1720214" cy="25583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US" sz="1550" b="1" spc="204" dirty="0">
                <a:solidFill>
                  <a:srgbClr val="003161"/>
                </a:solidFill>
                <a:latin typeface="Arial"/>
                <a:cs typeface="Arial"/>
              </a:rPr>
              <a:t>WHAT WE DO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36650" y="1904770"/>
            <a:ext cx="4740497" cy="153567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4950" spc="-10" dirty="0">
                <a:latin typeface="Arial"/>
                <a:cs typeface="Arial"/>
              </a:rPr>
              <a:t>Recognising Excellence</a:t>
            </a:r>
            <a:endParaRPr sz="495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58797" y="1268125"/>
            <a:ext cx="6401972" cy="56938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sz="3600" b="1" dirty="0">
                <a:solidFill>
                  <a:srgbClr val="003161"/>
                </a:solidFill>
                <a:latin typeface="Arial"/>
                <a:cs typeface="Arial"/>
              </a:rPr>
              <a:t>1. 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600" b="1" spc="-9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AAS </a:t>
            </a:r>
            <a:r>
              <a:rPr sz="3600" b="1" spc="-10" dirty="0">
                <a:solidFill>
                  <a:srgbClr val="003161"/>
                </a:solidFill>
                <a:latin typeface="Arial"/>
                <a:cs typeface="Arial"/>
              </a:rPr>
              <a:t>Fellowship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78601" y="2027240"/>
            <a:ext cx="11347827" cy="12907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95"/>
              </a:spcBef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Fellows</a:t>
            </a:r>
            <a:r>
              <a:rPr sz="2800" spc="-2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are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distinguished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scholars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who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have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reached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highest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level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003161"/>
                </a:solidFill>
                <a:latin typeface="Arial"/>
                <a:cs typeface="Arial"/>
              </a:rPr>
              <a:t>of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excellence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in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their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field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expertise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have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made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contributions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to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003161"/>
                </a:solidFill>
                <a:latin typeface="Arial"/>
                <a:cs typeface="Arial"/>
              </a:rPr>
              <a:t>the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advancement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science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innovation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on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800" spc="-14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African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continent.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58797" y="3832007"/>
            <a:ext cx="7925971" cy="56938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sz="3600" b="1" dirty="0">
                <a:solidFill>
                  <a:srgbClr val="003161"/>
                </a:solidFill>
                <a:latin typeface="Arial"/>
                <a:cs typeface="Arial"/>
              </a:rPr>
              <a:t>2. 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600" b="1" spc="-1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AAS</a:t>
            </a:r>
            <a:r>
              <a:rPr sz="3600" b="1" spc="-10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003161"/>
                </a:solidFill>
                <a:latin typeface="Arial"/>
                <a:cs typeface="Arial"/>
              </a:rPr>
              <a:t>Affiliates</a:t>
            </a:r>
            <a:r>
              <a:rPr sz="36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600" b="1" spc="-10" dirty="0">
                <a:solidFill>
                  <a:srgbClr val="003161"/>
                </a:solidFill>
                <a:latin typeface="Arial"/>
                <a:cs typeface="Arial"/>
              </a:rPr>
              <a:t>Programme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78601" y="4612257"/>
            <a:ext cx="10512649" cy="43284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37490">
              <a:lnSpc>
                <a:spcPct val="101000"/>
              </a:lnSpc>
              <a:spcBef>
                <a:spcPts val="95"/>
              </a:spcBef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Affiliates</a:t>
            </a:r>
            <a:r>
              <a:rPr sz="2800" spc="-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are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young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promising</a:t>
            </a:r>
            <a:r>
              <a:rPr sz="2800" spc="-14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African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scientists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who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have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demonstrated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prowess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in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development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application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science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in</a:t>
            </a:r>
            <a:r>
              <a:rPr sz="2800" spc="-13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Africa.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/>
              <a:cs typeface="Arial"/>
            </a:endParaRPr>
          </a:p>
          <a:p>
            <a:pPr marL="12700" marR="1543050">
              <a:lnSpc>
                <a:spcPct val="101000"/>
              </a:lnSpc>
            </a:pP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8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u="sng" dirty="0">
                <a:solidFill>
                  <a:srgbClr val="003161"/>
                </a:solidFill>
                <a:latin typeface="Arial"/>
                <a:cs typeface="Arial"/>
              </a:rPr>
              <a:t>Olusegun</a:t>
            </a:r>
            <a:r>
              <a:rPr sz="2800" b="1" u="sng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u="sng" dirty="0">
                <a:solidFill>
                  <a:srgbClr val="003161"/>
                </a:solidFill>
                <a:latin typeface="Arial"/>
                <a:cs typeface="Arial"/>
              </a:rPr>
              <a:t>Obasanjo</a:t>
            </a:r>
            <a:r>
              <a:rPr sz="2800" b="1" u="sng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u="sng" dirty="0">
                <a:solidFill>
                  <a:srgbClr val="003161"/>
                </a:solidFill>
                <a:latin typeface="Arial"/>
                <a:cs typeface="Arial"/>
              </a:rPr>
              <a:t>Prize</a:t>
            </a:r>
            <a:r>
              <a:rPr sz="2800" b="1" u="sng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for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Scientific</a:t>
            </a:r>
            <a:r>
              <a:rPr lang="en-US" sz="2800" b="1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Discovery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spc="-25" dirty="0">
                <a:solidFill>
                  <a:srgbClr val="003161"/>
                </a:solidFill>
                <a:latin typeface="Arial"/>
                <a:cs typeface="Arial"/>
              </a:rPr>
              <a:t>and 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Technological</a:t>
            </a:r>
            <a:r>
              <a:rPr sz="2800" b="1" spc="-5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Innovation</a:t>
            </a:r>
            <a:r>
              <a:rPr lang="en-US" sz="2800" b="1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800" dirty="0">
              <a:latin typeface="Arial"/>
              <a:cs typeface="Arial"/>
            </a:endParaRPr>
          </a:p>
          <a:p>
            <a:pPr marL="12700" marR="5080">
              <a:lnSpc>
                <a:spcPct val="101000"/>
              </a:lnSpc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prize is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awarded every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two years.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It rewards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and honours</a:t>
            </a:r>
            <a:r>
              <a:rPr sz="2800" spc="-1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African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scientists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who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have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made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outstanding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contributions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in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scientific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discovery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or</a:t>
            </a:r>
            <a:r>
              <a:rPr sz="2800" spc="-2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technological</a:t>
            </a:r>
            <a:r>
              <a:rPr sz="2800" spc="-2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innovation.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2C1213-B97B-408A-81CB-88E250582C45}"/>
              </a:ext>
            </a:extLst>
          </p:cNvPr>
          <p:cNvSpPr/>
          <p:nvPr/>
        </p:nvSpPr>
        <p:spPr>
          <a:xfrm>
            <a:off x="10335415" y="10041225"/>
            <a:ext cx="71566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Obasanjo</a:t>
            </a:r>
            <a:r>
              <a:rPr lang="en-US" sz="20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has been described as one of the great figures of the second generation of post-colonial African leaders. </a:t>
            </a:r>
            <a:endParaRPr lang="en-ZA" sz="2000" dirty="0"/>
          </a:p>
        </p:txBody>
      </p:sp>
      <p:pic>
        <p:nvPicPr>
          <p:cNvPr id="1026" name="Picture 2" descr="olusegun obasanjo from en.wikipedia.org">
            <a:extLst>
              <a:ext uri="{FF2B5EF4-FFF2-40B4-BE49-F238E27FC236}">
                <a16:creationId xmlns:a16="http://schemas.microsoft.com/office/drawing/2014/main" id="{F18762DE-A842-4A79-B830-8D421BB99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0025" y="9323740"/>
            <a:ext cx="1822450" cy="182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ject 36">
            <a:extLst>
              <a:ext uri="{FF2B5EF4-FFF2-40B4-BE49-F238E27FC236}">
                <a16:creationId xmlns:a16="http://schemas.microsoft.com/office/drawing/2014/main" id="{69A2E0B1-768B-547B-3D98-626F5E1D623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9300" y="0"/>
            <a:ext cx="4131260" cy="914385"/>
          </a:xfrm>
          <a:prstGeom prst="rect">
            <a:avLst/>
          </a:prstGeom>
        </p:spPr>
      </p:pic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E0081C10-66F5-4AB5-EC93-2383AC694B6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3803EF16-9DD3-8CC2-A6A0-5B28CC3DA045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65321" y="841870"/>
            <a:ext cx="6774662" cy="11307299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5480210" y="0"/>
            <a:ext cx="1294765" cy="11308715"/>
          </a:xfrm>
          <a:custGeom>
            <a:avLst/>
            <a:gdLst/>
            <a:ahLst/>
            <a:cxnLst/>
            <a:rect l="l" t="t" r="r" b="b"/>
            <a:pathLst>
              <a:path w="1294765" h="11308715">
                <a:moveTo>
                  <a:pt x="1294452" y="11308556"/>
                </a:moveTo>
                <a:lnTo>
                  <a:pt x="0" y="11308556"/>
                </a:lnTo>
                <a:lnTo>
                  <a:pt x="0" y="0"/>
                </a:lnTo>
                <a:lnTo>
                  <a:pt x="1294452" y="0"/>
                </a:lnTo>
                <a:lnTo>
                  <a:pt x="1294452" y="11308556"/>
                </a:lnTo>
                <a:close/>
              </a:path>
            </a:pathLst>
          </a:custGeom>
          <a:solidFill>
            <a:srgbClr val="003262">
              <a:alpha val="9490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96784" y="1701661"/>
            <a:ext cx="1720214" cy="25583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n-US" sz="1550" b="1" spc="204" dirty="0">
                <a:solidFill>
                  <a:srgbClr val="003161"/>
                </a:solidFill>
                <a:latin typeface="Arial"/>
                <a:cs typeface="Arial"/>
              </a:rPr>
              <a:t>WHAT WE DO</a:t>
            </a:r>
            <a:endParaRPr sz="1550" dirty="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06784" y="0"/>
            <a:ext cx="18884686" cy="11308715"/>
            <a:chOff x="706784" y="0"/>
            <a:chExt cx="18884686" cy="11308715"/>
          </a:xfrm>
        </p:grpSpPr>
        <p:sp>
          <p:nvSpPr>
            <p:cNvPr id="9" name="object 9"/>
            <p:cNvSpPr/>
            <p:nvPr/>
          </p:nvSpPr>
          <p:spPr>
            <a:xfrm>
              <a:off x="706784" y="0"/>
              <a:ext cx="10795" cy="11308715"/>
            </a:xfrm>
            <a:custGeom>
              <a:avLst/>
              <a:gdLst/>
              <a:ahLst/>
              <a:cxnLst/>
              <a:rect l="l" t="t" r="r" b="b"/>
              <a:pathLst>
                <a:path w="10795" h="11308715">
                  <a:moveTo>
                    <a:pt x="0" y="11308555"/>
                  </a:moveTo>
                  <a:lnTo>
                    <a:pt x="10470" y="11308555"/>
                  </a:lnTo>
                  <a:lnTo>
                    <a:pt x="10470" y="0"/>
                  </a:lnTo>
                  <a:lnTo>
                    <a:pt x="0" y="0"/>
                  </a:lnTo>
                  <a:lnTo>
                    <a:pt x="0" y="11308555"/>
                  </a:lnTo>
                  <a:close/>
                </a:path>
              </a:pathLst>
            </a:custGeom>
            <a:solidFill>
              <a:srgbClr val="003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265485" y="3464030"/>
              <a:ext cx="12325985" cy="3031490"/>
            </a:xfrm>
            <a:custGeom>
              <a:avLst/>
              <a:gdLst/>
              <a:ahLst/>
              <a:cxnLst/>
              <a:rect l="l" t="t" r="r" b="b"/>
              <a:pathLst>
                <a:path w="12325985" h="3031490">
                  <a:moveTo>
                    <a:pt x="12325540" y="0"/>
                  </a:moveTo>
                  <a:lnTo>
                    <a:pt x="0" y="0"/>
                  </a:lnTo>
                  <a:lnTo>
                    <a:pt x="0" y="3031227"/>
                  </a:lnTo>
                  <a:lnTo>
                    <a:pt x="12325540" y="3031227"/>
                  </a:lnTo>
                  <a:lnTo>
                    <a:pt x="12325540" y="0"/>
                  </a:lnTo>
                  <a:close/>
                </a:path>
              </a:pathLst>
            </a:custGeom>
            <a:solidFill>
              <a:srgbClr val="00326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/>
            <p:cNvSpPr/>
            <p:nvPr/>
          </p:nvSpPr>
          <p:spPr>
            <a:xfrm>
              <a:off x="11973552" y="3686177"/>
              <a:ext cx="3690620" cy="638175"/>
            </a:xfrm>
            <a:custGeom>
              <a:avLst/>
              <a:gdLst/>
              <a:ahLst/>
              <a:cxnLst/>
              <a:rect l="l" t="t" r="r" b="b"/>
              <a:pathLst>
                <a:path w="3690619" h="638175">
                  <a:moveTo>
                    <a:pt x="3584205" y="0"/>
                  </a:moveTo>
                  <a:lnTo>
                    <a:pt x="106300" y="0"/>
                  </a:lnTo>
                  <a:lnTo>
                    <a:pt x="64922" y="8353"/>
                  </a:lnTo>
                  <a:lnTo>
                    <a:pt x="31133" y="31133"/>
                  </a:lnTo>
                  <a:lnTo>
                    <a:pt x="8353" y="64922"/>
                  </a:lnTo>
                  <a:lnTo>
                    <a:pt x="0" y="106300"/>
                  </a:lnTo>
                  <a:lnTo>
                    <a:pt x="0" y="637771"/>
                  </a:lnTo>
                  <a:lnTo>
                    <a:pt x="3690494" y="637771"/>
                  </a:lnTo>
                  <a:lnTo>
                    <a:pt x="3690494" y="106300"/>
                  </a:lnTo>
                  <a:lnTo>
                    <a:pt x="3682141" y="64922"/>
                  </a:lnTo>
                  <a:lnTo>
                    <a:pt x="3659362" y="31133"/>
                  </a:lnTo>
                  <a:lnTo>
                    <a:pt x="3625576" y="8353"/>
                  </a:lnTo>
                  <a:lnTo>
                    <a:pt x="3584205" y="0"/>
                  </a:lnTo>
                  <a:close/>
                </a:path>
              </a:pathLst>
            </a:custGeom>
            <a:solidFill>
              <a:srgbClr val="FFFFFF">
                <a:alpha val="3215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1880850" y="3690719"/>
            <a:ext cx="3690620" cy="62215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882650" marR="5080" indent="-883285" algn="ctr">
              <a:lnSpc>
                <a:spcPct val="103099"/>
              </a:lnSpc>
              <a:spcBef>
                <a:spcPts val="70"/>
              </a:spcBef>
            </a:pP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Evidence</a:t>
            </a:r>
            <a:r>
              <a:rPr sz="2000" b="1" spc="3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Generation</a:t>
            </a:r>
            <a:r>
              <a:rPr lang="en-US" sz="2000" b="1" spc="2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spc="-10" dirty="0">
                <a:solidFill>
                  <a:schemeClr val="bg1"/>
                </a:solidFill>
                <a:latin typeface="Helvetica"/>
                <a:cs typeface="Helvetica"/>
              </a:rPr>
              <a:t>through Fellowship</a:t>
            </a:r>
            <a:endParaRPr sz="20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7989248" y="4409945"/>
            <a:ext cx="3705225" cy="1985010"/>
            <a:chOff x="7989248" y="4409945"/>
            <a:chExt cx="3705225" cy="1985010"/>
          </a:xfrm>
        </p:grpSpPr>
        <p:sp>
          <p:nvSpPr>
            <p:cNvPr id="15" name="object 15"/>
            <p:cNvSpPr/>
            <p:nvPr/>
          </p:nvSpPr>
          <p:spPr>
            <a:xfrm>
              <a:off x="7989248" y="4409945"/>
              <a:ext cx="3705225" cy="1985010"/>
            </a:xfrm>
            <a:custGeom>
              <a:avLst/>
              <a:gdLst/>
              <a:ahLst/>
              <a:cxnLst/>
              <a:rect l="l" t="t" r="r" b="b"/>
              <a:pathLst>
                <a:path w="3705225" h="1985010">
                  <a:moveTo>
                    <a:pt x="3704829" y="0"/>
                  </a:moveTo>
                  <a:lnTo>
                    <a:pt x="0" y="0"/>
                  </a:lnTo>
                  <a:lnTo>
                    <a:pt x="0" y="1984986"/>
                  </a:lnTo>
                  <a:lnTo>
                    <a:pt x="3373991" y="1984986"/>
                  </a:lnTo>
                  <a:lnTo>
                    <a:pt x="3704829" y="1654148"/>
                  </a:lnTo>
                  <a:lnTo>
                    <a:pt x="37048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1363240" y="6064093"/>
              <a:ext cx="330835" cy="330835"/>
            </a:xfrm>
            <a:custGeom>
              <a:avLst/>
              <a:gdLst/>
              <a:ahLst/>
              <a:cxnLst/>
              <a:rect l="l" t="t" r="r" b="b"/>
              <a:pathLst>
                <a:path w="330834" h="330835">
                  <a:moveTo>
                    <a:pt x="330838" y="0"/>
                  </a:moveTo>
                  <a:lnTo>
                    <a:pt x="66165" y="66165"/>
                  </a:lnTo>
                  <a:lnTo>
                    <a:pt x="0" y="330838"/>
                  </a:lnTo>
                  <a:lnTo>
                    <a:pt x="330838" y="0"/>
                  </a:lnTo>
                  <a:close/>
                </a:path>
              </a:pathLst>
            </a:custGeom>
            <a:solidFill>
              <a:srgbClr val="C5C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8075381" y="4519067"/>
            <a:ext cx="3518535" cy="1886029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R="5080">
              <a:lnSpc>
                <a:spcPct val="103099"/>
              </a:lnSpc>
              <a:spcBef>
                <a:spcPts val="70"/>
              </a:spcBef>
            </a:pPr>
            <a:r>
              <a:rPr lang="en-US" sz="2400" dirty="0">
                <a:latin typeface="Helvetica"/>
                <a:cs typeface="Helvetica"/>
              </a:rPr>
              <a:t>Using a pool of over 500 Fellows to shape opinions and policy through joint publications and policy papers</a:t>
            </a:r>
            <a:r>
              <a:rPr lang="en-US" sz="2400" spc="-10" dirty="0">
                <a:latin typeface="Helvetica"/>
                <a:cs typeface="Helvetica"/>
              </a:rPr>
              <a:t>.</a:t>
            </a:r>
            <a:endParaRPr sz="2400" dirty="0">
              <a:latin typeface="Helvetica"/>
              <a:cs typeface="Helvetic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989248" y="3664679"/>
            <a:ext cx="3690620" cy="645160"/>
          </a:xfrm>
          <a:custGeom>
            <a:avLst/>
            <a:gdLst/>
            <a:ahLst/>
            <a:cxnLst/>
            <a:rect l="l" t="t" r="r" b="b"/>
            <a:pathLst>
              <a:path w="3690620" h="645160">
                <a:moveTo>
                  <a:pt x="3583000" y="0"/>
                </a:moveTo>
                <a:lnTo>
                  <a:pt x="107494" y="0"/>
                </a:lnTo>
                <a:lnTo>
                  <a:pt x="65651" y="8447"/>
                </a:lnTo>
                <a:lnTo>
                  <a:pt x="31483" y="31483"/>
                </a:lnTo>
                <a:lnTo>
                  <a:pt x="8447" y="65651"/>
                </a:lnTo>
                <a:lnTo>
                  <a:pt x="0" y="107494"/>
                </a:lnTo>
                <a:lnTo>
                  <a:pt x="0" y="644943"/>
                </a:lnTo>
                <a:lnTo>
                  <a:pt x="3690494" y="644943"/>
                </a:lnTo>
                <a:lnTo>
                  <a:pt x="3690494" y="107494"/>
                </a:lnTo>
                <a:lnTo>
                  <a:pt x="3682047" y="65651"/>
                </a:lnTo>
                <a:lnTo>
                  <a:pt x="3659011" y="31483"/>
                </a:lnTo>
                <a:lnTo>
                  <a:pt x="3624843" y="8447"/>
                </a:lnTo>
                <a:lnTo>
                  <a:pt x="3583000" y="0"/>
                </a:lnTo>
                <a:close/>
              </a:path>
            </a:pathLst>
          </a:custGeom>
          <a:solidFill>
            <a:srgbClr val="FFFFFF">
              <a:alpha val="3215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875927" y="3730806"/>
            <a:ext cx="3933290" cy="62215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002665" marR="5080" indent="-1003300">
              <a:lnSpc>
                <a:spcPct val="103099"/>
              </a:lnSpc>
              <a:spcBef>
                <a:spcPts val="70"/>
              </a:spcBef>
            </a:pP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Thought/Advocacy</a:t>
            </a:r>
            <a:r>
              <a:rPr sz="2000" b="1" spc="6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Leadership</a:t>
            </a:r>
            <a:r>
              <a:rPr sz="2000" b="1" spc="55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spc="-50" dirty="0">
                <a:solidFill>
                  <a:schemeClr val="bg1"/>
                </a:solidFill>
                <a:latin typeface="Helvetica"/>
                <a:cs typeface="Helvetica"/>
              </a:rPr>
              <a:t>&amp; </a:t>
            </a:r>
            <a:r>
              <a:rPr sz="2000" b="1" spc="-10" dirty="0">
                <a:solidFill>
                  <a:schemeClr val="bg1"/>
                </a:solidFill>
                <a:latin typeface="Helvetica"/>
                <a:cs typeface="Helvetica"/>
              </a:rPr>
              <a:t>Partnership</a:t>
            </a:r>
            <a:endParaRPr sz="20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1987884" y="4388447"/>
            <a:ext cx="3676650" cy="1978025"/>
            <a:chOff x="11987884" y="4388447"/>
            <a:chExt cx="3676650" cy="1978025"/>
          </a:xfrm>
        </p:grpSpPr>
        <p:sp>
          <p:nvSpPr>
            <p:cNvPr id="21" name="object 21"/>
            <p:cNvSpPr/>
            <p:nvPr/>
          </p:nvSpPr>
          <p:spPr>
            <a:xfrm>
              <a:off x="11987884" y="4388447"/>
              <a:ext cx="3676650" cy="1978025"/>
            </a:xfrm>
            <a:custGeom>
              <a:avLst/>
              <a:gdLst/>
              <a:ahLst/>
              <a:cxnLst/>
              <a:rect l="l" t="t" r="r" b="b"/>
              <a:pathLst>
                <a:path w="3676650" h="1978025">
                  <a:moveTo>
                    <a:pt x="3676170" y="0"/>
                  </a:moveTo>
                  <a:lnTo>
                    <a:pt x="0" y="0"/>
                  </a:lnTo>
                  <a:lnTo>
                    <a:pt x="0" y="1977824"/>
                  </a:lnTo>
                  <a:lnTo>
                    <a:pt x="3346526" y="1977824"/>
                  </a:lnTo>
                  <a:lnTo>
                    <a:pt x="3676170" y="1648180"/>
                  </a:lnTo>
                  <a:lnTo>
                    <a:pt x="36761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5334409" y="6036622"/>
              <a:ext cx="330200" cy="330200"/>
            </a:xfrm>
            <a:custGeom>
              <a:avLst/>
              <a:gdLst/>
              <a:ahLst/>
              <a:cxnLst/>
              <a:rect l="l" t="t" r="r" b="b"/>
              <a:pathLst>
                <a:path w="330200" h="330200">
                  <a:moveTo>
                    <a:pt x="329644" y="0"/>
                  </a:moveTo>
                  <a:lnTo>
                    <a:pt x="65924" y="65924"/>
                  </a:lnTo>
                  <a:lnTo>
                    <a:pt x="0" y="329644"/>
                  </a:lnTo>
                  <a:lnTo>
                    <a:pt x="329644" y="0"/>
                  </a:lnTo>
                  <a:close/>
                </a:path>
              </a:pathLst>
            </a:custGeom>
            <a:solidFill>
              <a:srgbClr val="C5C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2164459" y="4511899"/>
            <a:ext cx="3614108" cy="150560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R="5080">
              <a:lnSpc>
                <a:spcPct val="103099"/>
              </a:lnSpc>
              <a:spcBef>
                <a:spcPts val="70"/>
              </a:spcBef>
            </a:pPr>
            <a:r>
              <a:rPr lang="en-US" sz="2400" dirty="0">
                <a:latin typeface="Helvetica"/>
                <a:cs typeface="Helvetica"/>
              </a:rPr>
              <a:t>Working in partnership with the AUDA and other partners to bridge policy gaps.</a:t>
            </a:r>
            <a:endParaRPr sz="2400" dirty="0">
              <a:latin typeface="Helvetica"/>
              <a:cs typeface="Helvetic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5843197" y="3664679"/>
            <a:ext cx="3683635" cy="645160"/>
          </a:xfrm>
          <a:custGeom>
            <a:avLst/>
            <a:gdLst/>
            <a:ahLst/>
            <a:cxnLst/>
            <a:rect l="l" t="t" r="r" b="b"/>
            <a:pathLst>
              <a:path w="3683634" h="645160">
                <a:moveTo>
                  <a:pt x="3575849" y="0"/>
                </a:moveTo>
                <a:lnTo>
                  <a:pt x="107494" y="0"/>
                </a:lnTo>
                <a:lnTo>
                  <a:pt x="65651" y="8447"/>
                </a:lnTo>
                <a:lnTo>
                  <a:pt x="31483" y="31483"/>
                </a:lnTo>
                <a:lnTo>
                  <a:pt x="8447" y="65651"/>
                </a:lnTo>
                <a:lnTo>
                  <a:pt x="0" y="107494"/>
                </a:lnTo>
                <a:lnTo>
                  <a:pt x="0" y="644943"/>
                </a:lnTo>
                <a:lnTo>
                  <a:pt x="3683332" y="644943"/>
                </a:lnTo>
                <a:lnTo>
                  <a:pt x="3683332" y="107494"/>
                </a:lnTo>
                <a:lnTo>
                  <a:pt x="3674885" y="65651"/>
                </a:lnTo>
                <a:lnTo>
                  <a:pt x="3651850" y="31483"/>
                </a:lnTo>
                <a:lnTo>
                  <a:pt x="3617685" y="8447"/>
                </a:lnTo>
                <a:lnTo>
                  <a:pt x="3575849" y="0"/>
                </a:lnTo>
                <a:close/>
              </a:path>
            </a:pathLst>
          </a:custGeom>
          <a:solidFill>
            <a:srgbClr val="FFFFFF">
              <a:alpha val="3215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5919450" y="3690719"/>
            <a:ext cx="3828479" cy="62215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427990" marR="5080" indent="-428625">
              <a:lnSpc>
                <a:spcPct val="103099"/>
              </a:lnSpc>
              <a:spcBef>
                <a:spcPts val="70"/>
              </a:spcBef>
            </a:pP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Knowledge</a:t>
            </a:r>
            <a:r>
              <a:rPr sz="2000" b="1" spc="6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Management</a:t>
            </a:r>
            <a:r>
              <a:rPr sz="2000" b="1" spc="65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spc="-50" dirty="0">
                <a:solidFill>
                  <a:schemeClr val="bg1"/>
                </a:solidFill>
                <a:latin typeface="Helvetica"/>
                <a:cs typeface="Helvetica"/>
              </a:rPr>
              <a:t>&amp; </a:t>
            </a:r>
            <a:r>
              <a:rPr sz="2000" b="1" dirty="0">
                <a:solidFill>
                  <a:schemeClr val="bg1"/>
                </a:solidFill>
                <a:latin typeface="Helvetica"/>
                <a:cs typeface="Helvetica"/>
              </a:rPr>
              <a:t>Capacity</a:t>
            </a:r>
            <a:r>
              <a:rPr sz="2000" b="1" spc="4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sz="2000" b="1" spc="-10" dirty="0">
                <a:solidFill>
                  <a:schemeClr val="bg1"/>
                </a:solidFill>
                <a:latin typeface="Helvetica"/>
                <a:cs typeface="Helvetica"/>
              </a:rPr>
              <a:t>Building</a:t>
            </a:r>
            <a:endParaRPr sz="20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5843201" y="4402778"/>
            <a:ext cx="3683635" cy="1964055"/>
            <a:chOff x="15843201" y="4402778"/>
            <a:chExt cx="3683635" cy="1964055"/>
          </a:xfrm>
        </p:grpSpPr>
        <p:sp>
          <p:nvSpPr>
            <p:cNvPr id="27" name="object 27"/>
            <p:cNvSpPr/>
            <p:nvPr/>
          </p:nvSpPr>
          <p:spPr>
            <a:xfrm>
              <a:off x="15843201" y="4402778"/>
              <a:ext cx="3683635" cy="1964055"/>
            </a:xfrm>
            <a:custGeom>
              <a:avLst/>
              <a:gdLst/>
              <a:ahLst/>
              <a:cxnLst/>
              <a:rect l="l" t="t" r="r" b="b"/>
              <a:pathLst>
                <a:path w="3683634" h="1964054">
                  <a:moveTo>
                    <a:pt x="3683332" y="0"/>
                  </a:moveTo>
                  <a:lnTo>
                    <a:pt x="0" y="0"/>
                  </a:lnTo>
                  <a:lnTo>
                    <a:pt x="0" y="1963489"/>
                  </a:lnTo>
                  <a:lnTo>
                    <a:pt x="3356075" y="1963489"/>
                  </a:lnTo>
                  <a:lnTo>
                    <a:pt x="3683332" y="1636232"/>
                  </a:lnTo>
                  <a:lnTo>
                    <a:pt x="36833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9261621" y="6109668"/>
              <a:ext cx="239395" cy="239395"/>
            </a:xfrm>
            <a:custGeom>
              <a:avLst/>
              <a:gdLst/>
              <a:ahLst/>
              <a:cxnLst/>
              <a:rect l="l" t="t" r="r" b="b"/>
              <a:pathLst>
                <a:path w="239394" h="239395">
                  <a:moveTo>
                    <a:pt x="239092" y="0"/>
                  </a:moveTo>
                  <a:lnTo>
                    <a:pt x="47820" y="47820"/>
                  </a:lnTo>
                  <a:lnTo>
                    <a:pt x="0" y="239092"/>
                  </a:lnTo>
                  <a:lnTo>
                    <a:pt x="239092" y="0"/>
                  </a:lnTo>
                  <a:close/>
                </a:path>
              </a:pathLst>
            </a:custGeom>
            <a:solidFill>
              <a:srgbClr val="C5C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5984421" y="4511899"/>
            <a:ext cx="3419475" cy="157318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R="5080" algn="just">
              <a:lnSpc>
                <a:spcPct val="103099"/>
              </a:lnSpc>
              <a:spcBef>
                <a:spcPts val="70"/>
              </a:spcBef>
            </a:pPr>
            <a:r>
              <a:rPr lang="en-US" sz="2000" dirty="0">
                <a:latin typeface="Helvetica"/>
                <a:cs typeface="Helvetica"/>
              </a:rPr>
              <a:t>Package and disseminate knowledge products to external audiences, providing context on the research landscape in Africa.</a:t>
            </a:r>
            <a:endParaRPr sz="2000" dirty="0">
              <a:latin typeface="Helvetica"/>
              <a:cs typeface="Helvetic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498737" y="4090832"/>
            <a:ext cx="312420" cy="19227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290"/>
              </a:lnSpc>
            </a:pPr>
            <a:r>
              <a:rPr sz="2250" b="1" spc="-10" dirty="0">
                <a:solidFill>
                  <a:srgbClr val="FFFFFF"/>
                </a:solidFill>
                <a:latin typeface="Helvetica"/>
                <a:cs typeface="Helvetica"/>
              </a:rPr>
              <a:t>OBJECTIVIES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813344" y="4954561"/>
            <a:ext cx="21590" cy="121920"/>
          </a:xfrm>
          <a:custGeom>
            <a:avLst/>
            <a:gdLst/>
            <a:ahLst/>
            <a:cxnLst/>
            <a:rect l="l" t="t" r="r" b="b"/>
            <a:pathLst>
              <a:path w="21590" h="121920">
                <a:moveTo>
                  <a:pt x="21496" y="0"/>
                </a:moveTo>
                <a:lnTo>
                  <a:pt x="0" y="0"/>
                </a:lnTo>
                <a:lnTo>
                  <a:pt x="0" y="121818"/>
                </a:lnTo>
                <a:lnTo>
                  <a:pt x="21496" y="121818"/>
                </a:lnTo>
                <a:lnTo>
                  <a:pt x="21496" y="0"/>
                </a:lnTo>
                <a:close/>
              </a:path>
            </a:pathLst>
          </a:custGeom>
          <a:solidFill>
            <a:srgbClr val="B7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327635" y="1442616"/>
            <a:ext cx="10164477" cy="7739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95880" algn="l"/>
                <a:tab pos="4889500" algn="l"/>
              </a:tabLst>
            </a:pPr>
            <a:r>
              <a:rPr sz="4950" b="1" spc="-10" dirty="0">
                <a:solidFill>
                  <a:srgbClr val="003161"/>
                </a:solidFill>
                <a:latin typeface="Arial"/>
                <a:cs typeface="Arial"/>
              </a:rPr>
              <a:t>Advisory</a:t>
            </a:r>
            <a:r>
              <a:rPr lang="en-US" sz="495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4950" b="1" dirty="0">
                <a:solidFill>
                  <a:srgbClr val="003161"/>
                </a:solidFill>
                <a:latin typeface="Arial"/>
                <a:cs typeface="Arial"/>
              </a:rPr>
              <a:t>&amp;</a:t>
            </a:r>
            <a:r>
              <a:rPr sz="4950" b="1" spc="-12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4950" b="1" spc="-10" dirty="0">
                <a:solidFill>
                  <a:srgbClr val="003161"/>
                </a:solidFill>
                <a:latin typeface="Arial"/>
                <a:cs typeface="Arial"/>
              </a:rPr>
              <a:t>Think</a:t>
            </a:r>
            <a:r>
              <a:rPr lang="en-US" sz="495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lang="en-US" sz="4950" b="1" dirty="0">
                <a:solidFill>
                  <a:srgbClr val="003161"/>
                </a:solidFill>
                <a:latin typeface="Arial"/>
                <a:cs typeface="Arial"/>
              </a:rPr>
              <a:t>T</a:t>
            </a:r>
            <a:r>
              <a:rPr sz="4950" b="1" spc="-20" dirty="0">
                <a:solidFill>
                  <a:srgbClr val="003161"/>
                </a:solidFill>
                <a:latin typeface="Arial"/>
                <a:cs typeface="Arial"/>
              </a:rPr>
              <a:t>ank</a:t>
            </a:r>
            <a:endParaRPr sz="4950" b="1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251823" y="6879499"/>
            <a:ext cx="4442251" cy="44627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16</a:t>
            </a:r>
            <a:r>
              <a:rPr sz="2800" b="1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3161"/>
                </a:solidFill>
                <a:latin typeface="Arial"/>
                <a:cs typeface="Arial"/>
              </a:rPr>
              <a:t>Working</a:t>
            </a:r>
            <a:r>
              <a:rPr sz="2800" b="1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3161"/>
                </a:solidFill>
                <a:latin typeface="Arial"/>
                <a:cs typeface="Arial"/>
              </a:rPr>
              <a:t>Groups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086593" y="7583771"/>
            <a:ext cx="4442251" cy="346248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Education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Gender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30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Africa</a:t>
            </a:r>
            <a:r>
              <a:rPr sz="2800" spc="-3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Synchrotron</a:t>
            </a:r>
            <a:r>
              <a:rPr sz="2800" spc="-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Initiative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30"/>
              </a:spcBef>
              <a:buChar char="◦"/>
              <a:tabLst>
                <a:tab pos="200660" algn="l"/>
              </a:tabLst>
            </a:pP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Agriculture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25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Antimicrobial</a:t>
            </a:r>
            <a:r>
              <a:rPr sz="2800" spc="-5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Resistance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30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Big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Data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30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Climate</a:t>
            </a:r>
            <a:r>
              <a:rPr sz="2800" spc="-2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Change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25"/>
              </a:spcBef>
              <a:buChar char="◦"/>
              <a:tabLst>
                <a:tab pos="200660" algn="l"/>
              </a:tabLst>
            </a:pP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Environment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358401" y="7541992"/>
            <a:ext cx="4180049" cy="28931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Food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&amp;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Nutritional</a:t>
            </a:r>
            <a:r>
              <a:rPr sz="28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Health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30"/>
              </a:spcBef>
              <a:buChar char="◦"/>
              <a:tabLst>
                <a:tab pos="200660" algn="l"/>
              </a:tabLst>
            </a:pP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HIV/TB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30"/>
              </a:spcBef>
              <a:buChar char="◦"/>
              <a:tabLst>
                <a:tab pos="200660" algn="l"/>
              </a:tabLst>
            </a:pP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Malaria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ct val="100000"/>
              </a:lnSpc>
              <a:spcBef>
                <a:spcPts val="25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Material</a:t>
            </a:r>
            <a:r>
              <a:rPr sz="2800" spc="-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Science</a:t>
            </a:r>
            <a:endParaRPr sz="2800" dirty="0">
              <a:latin typeface="Arial"/>
              <a:cs typeface="Arial"/>
            </a:endParaRPr>
          </a:p>
          <a:p>
            <a:pPr marL="200660" marR="5080" indent="-188595">
              <a:lnSpc>
                <a:spcPts val="2970"/>
              </a:lnSpc>
              <a:spcBef>
                <a:spcPts val="105"/>
              </a:spcBef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Maternal,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Neonatal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&amp;</a:t>
            </a:r>
            <a:r>
              <a:rPr sz="2800" spc="-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Child Health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ts val="2860"/>
              </a:lnSpc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Mental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Health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870162" y="7541992"/>
            <a:ext cx="4180049" cy="203132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Char char="◦"/>
              <a:tabLst>
                <a:tab pos="200660" algn="l"/>
              </a:tabLst>
            </a:pP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Nanotechnology</a:t>
            </a:r>
            <a:endParaRPr sz="2800" dirty="0">
              <a:latin typeface="Arial"/>
              <a:cs typeface="Arial"/>
            </a:endParaRPr>
          </a:p>
          <a:p>
            <a:pPr marL="200660" marR="472440" indent="-188595">
              <a:lnSpc>
                <a:spcPts val="2970"/>
              </a:lnSpc>
              <a:spcBef>
                <a:spcPts val="105"/>
              </a:spcBef>
              <a:buChar char="◦"/>
              <a:tabLst>
                <a:tab pos="200660" algn="l"/>
              </a:tabLst>
            </a:pP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Non-communicable Diseases</a:t>
            </a:r>
            <a:endParaRPr sz="2800" dirty="0">
              <a:latin typeface="Arial"/>
              <a:cs typeface="Arial"/>
            </a:endParaRPr>
          </a:p>
          <a:p>
            <a:pPr marL="200660" indent="-187960">
              <a:lnSpc>
                <a:spcPts val="2860"/>
              </a:lnSpc>
              <a:buChar char="◦"/>
              <a:tabLst>
                <a:tab pos="200660" algn="l"/>
              </a:tabLst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Science,</a:t>
            </a:r>
            <a:r>
              <a:rPr sz="2800" spc="-8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003161"/>
                </a:solidFill>
                <a:latin typeface="Arial"/>
                <a:cs typeface="Arial"/>
              </a:rPr>
              <a:t>Technology</a:t>
            </a:r>
            <a:r>
              <a:rPr sz="2800" spc="-3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60" dirty="0">
                <a:solidFill>
                  <a:srgbClr val="003161"/>
                </a:solidFill>
                <a:latin typeface="Arial"/>
                <a:cs typeface="Arial"/>
              </a:rPr>
              <a:t>&amp;</a:t>
            </a:r>
            <a:endParaRPr sz="2800" dirty="0">
              <a:latin typeface="Arial"/>
              <a:cs typeface="Arial"/>
            </a:endParaRPr>
          </a:p>
          <a:p>
            <a:pPr marL="200660">
              <a:lnSpc>
                <a:spcPct val="100000"/>
              </a:lnSpc>
              <a:spcBef>
                <a:spcPts val="25"/>
              </a:spcBef>
            </a:pPr>
            <a:r>
              <a:rPr sz="2800" dirty="0">
                <a:solidFill>
                  <a:srgbClr val="003161"/>
                </a:solidFill>
                <a:latin typeface="Arial"/>
                <a:cs typeface="Arial"/>
              </a:rPr>
              <a:t>Innovation</a:t>
            </a:r>
            <a:r>
              <a:rPr sz="2800" spc="-4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3161"/>
                </a:solidFill>
                <a:latin typeface="Arial"/>
                <a:cs typeface="Arial"/>
              </a:rPr>
              <a:t>policy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38" name="object 36">
            <a:extLst>
              <a:ext uri="{FF2B5EF4-FFF2-40B4-BE49-F238E27FC236}">
                <a16:creationId xmlns:a16="http://schemas.microsoft.com/office/drawing/2014/main" id="{C276D92B-29AF-D149-DB13-098C1AEE53F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050" y="206841"/>
            <a:ext cx="4131260" cy="914385"/>
          </a:xfrm>
          <a:prstGeom prst="rect">
            <a:avLst/>
          </a:prstGeom>
        </p:spPr>
      </p:pic>
      <p:sp>
        <p:nvSpPr>
          <p:cNvPr id="39" name="Espace réservé du numéro de diapositive 38">
            <a:extLst>
              <a:ext uri="{FF2B5EF4-FFF2-40B4-BE49-F238E27FC236}">
                <a16:creationId xmlns:a16="http://schemas.microsoft.com/office/drawing/2014/main" id="{9FA5B1F5-0C6C-FC8A-8C50-C41AABAF0CD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75" y="930275"/>
            <a:ext cx="20100925" cy="11308715"/>
            <a:chOff x="3654" y="0"/>
            <a:chExt cx="20100925" cy="11308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54" y="4827046"/>
              <a:ext cx="20100435" cy="648150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8085712" y="1686367"/>
              <a:ext cx="10793730" cy="7422515"/>
            </a:xfrm>
            <a:custGeom>
              <a:avLst/>
              <a:gdLst/>
              <a:ahLst/>
              <a:cxnLst/>
              <a:rect l="l" t="t" r="r" b="b"/>
              <a:pathLst>
                <a:path w="10793730" h="7422515">
                  <a:moveTo>
                    <a:pt x="10793524" y="0"/>
                  </a:moveTo>
                  <a:lnTo>
                    <a:pt x="0" y="0"/>
                  </a:lnTo>
                  <a:lnTo>
                    <a:pt x="0" y="7422506"/>
                  </a:lnTo>
                  <a:lnTo>
                    <a:pt x="10793524" y="7422506"/>
                  </a:lnTo>
                  <a:lnTo>
                    <a:pt x="107935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6784" y="0"/>
              <a:ext cx="10795" cy="11308715"/>
            </a:xfrm>
            <a:custGeom>
              <a:avLst/>
              <a:gdLst/>
              <a:ahLst/>
              <a:cxnLst/>
              <a:rect l="l" t="t" r="r" b="b"/>
              <a:pathLst>
                <a:path w="10795" h="11308715">
                  <a:moveTo>
                    <a:pt x="0" y="11308555"/>
                  </a:moveTo>
                  <a:lnTo>
                    <a:pt x="10470" y="11308555"/>
                  </a:lnTo>
                  <a:lnTo>
                    <a:pt x="10470" y="0"/>
                  </a:lnTo>
                  <a:lnTo>
                    <a:pt x="0" y="0"/>
                  </a:lnTo>
                  <a:lnTo>
                    <a:pt x="0" y="11308555"/>
                  </a:lnTo>
                  <a:close/>
                </a:path>
              </a:pathLst>
            </a:custGeom>
            <a:solidFill>
              <a:srgbClr val="003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44352" y="1997940"/>
            <a:ext cx="18015395" cy="7739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612630" algn="l"/>
              </a:tabLst>
            </a:pPr>
            <a:r>
              <a:rPr sz="4950" spc="-20" dirty="0">
                <a:latin typeface="Arial"/>
                <a:cs typeface="Arial"/>
              </a:rPr>
              <a:t>The</a:t>
            </a:r>
            <a:r>
              <a:rPr sz="4950" spc="-325" dirty="0">
                <a:latin typeface="Arial"/>
                <a:cs typeface="Arial"/>
              </a:rPr>
              <a:t> </a:t>
            </a:r>
            <a:r>
              <a:rPr sz="4950" dirty="0">
                <a:latin typeface="Arial"/>
                <a:cs typeface="Arial"/>
              </a:rPr>
              <a:t>African</a:t>
            </a:r>
            <a:r>
              <a:rPr sz="4950" spc="-285" dirty="0">
                <a:latin typeface="Arial"/>
                <a:cs typeface="Arial"/>
              </a:rPr>
              <a:t> </a:t>
            </a:r>
            <a:r>
              <a:rPr sz="4950" dirty="0">
                <a:latin typeface="Arial"/>
                <a:cs typeface="Arial"/>
              </a:rPr>
              <a:t>Research</a:t>
            </a:r>
            <a:r>
              <a:rPr sz="4950" spc="-190" dirty="0">
                <a:latin typeface="Arial"/>
                <a:cs typeface="Arial"/>
              </a:rPr>
              <a:t> </a:t>
            </a:r>
            <a:r>
              <a:rPr sz="4950" dirty="0">
                <a:latin typeface="Arial"/>
                <a:cs typeface="Arial"/>
              </a:rPr>
              <a:t>Initiative</a:t>
            </a:r>
            <a:r>
              <a:rPr sz="4950" spc="-185" dirty="0">
                <a:latin typeface="Arial"/>
                <a:cs typeface="Arial"/>
              </a:rPr>
              <a:t> </a:t>
            </a:r>
            <a:r>
              <a:rPr sz="4950" spc="-25" dirty="0">
                <a:latin typeface="Arial"/>
                <a:cs typeface="Arial"/>
              </a:rPr>
              <a:t>for</a:t>
            </a:r>
            <a:r>
              <a:rPr lang="en-US" sz="4950" spc="-25" dirty="0">
                <a:latin typeface="Arial"/>
                <a:cs typeface="Arial"/>
              </a:rPr>
              <a:t> </a:t>
            </a:r>
            <a:r>
              <a:rPr sz="4950" spc="-10" dirty="0">
                <a:latin typeface="Arial"/>
                <a:cs typeface="Arial"/>
              </a:rPr>
              <a:t>Scientific</a:t>
            </a:r>
            <a:r>
              <a:rPr lang="en-US" sz="4950" spc="-10" dirty="0">
                <a:latin typeface="Arial"/>
                <a:cs typeface="Arial"/>
              </a:rPr>
              <a:t> Excellence</a:t>
            </a:r>
            <a:endParaRPr sz="495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44353" y="2751844"/>
            <a:ext cx="554164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950" b="1" spc="-29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4950" b="1" spc="-10" dirty="0">
                <a:solidFill>
                  <a:srgbClr val="003161"/>
                </a:solidFill>
                <a:latin typeface="Arial"/>
                <a:cs typeface="Arial"/>
              </a:rPr>
              <a:t>(ARISE)</a:t>
            </a:r>
            <a:endParaRPr sz="4950" b="1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36854" y="5137821"/>
            <a:ext cx="10291445" cy="345626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Main</a:t>
            </a:r>
            <a:r>
              <a:rPr sz="3200" b="1" spc="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Objective</a:t>
            </a:r>
            <a:r>
              <a:rPr lang="en-US" sz="3200" b="1" spc="-10" dirty="0">
                <a:solidFill>
                  <a:srgbClr val="003161"/>
                </a:solidFill>
                <a:latin typeface="Arial"/>
                <a:cs typeface="Arial"/>
              </a:rPr>
              <a:t>: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200" dirty="0">
              <a:latin typeface="Arial"/>
              <a:cs typeface="Arial"/>
            </a:endParaRPr>
          </a:p>
          <a:p>
            <a:pPr marL="12700" marR="5080">
              <a:lnSpc>
                <a:spcPct val="101000"/>
              </a:lnSpc>
            </a:pPr>
            <a:r>
              <a:rPr sz="3200" spc="-100" dirty="0">
                <a:solidFill>
                  <a:srgbClr val="003161"/>
                </a:solidFill>
                <a:latin typeface="Arial"/>
                <a:cs typeface="Arial"/>
              </a:rPr>
              <a:t>To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broaden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strengthen</a:t>
            </a:r>
            <a:r>
              <a:rPr sz="3200" spc="-15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Africa’s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science</a:t>
            </a:r>
            <a:r>
              <a:rPr sz="32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base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through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open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and</a:t>
            </a:r>
            <a:r>
              <a:rPr sz="32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direct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continental</a:t>
            </a:r>
            <a:r>
              <a:rPr sz="3200" b="1" spc="-2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competition</a:t>
            </a:r>
            <a:r>
              <a:rPr sz="32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for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funding</a:t>
            </a:r>
            <a:r>
              <a:rPr sz="32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amongst</a:t>
            </a:r>
            <a:r>
              <a:rPr sz="32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very</a:t>
            </a:r>
            <a:r>
              <a:rPr sz="32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best</a:t>
            </a:r>
            <a:r>
              <a:rPr sz="3200" b="1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young</a:t>
            </a:r>
            <a:r>
              <a:rPr sz="3200" b="1" spc="-13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03161"/>
                </a:solidFill>
                <a:latin typeface="Arial"/>
                <a:cs typeface="Arial"/>
              </a:rPr>
              <a:t>African </a:t>
            </a:r>
            <a:r>
              <a:rPr sz="3200" b="1" dirty="0">
                <a:solidFill>
                  <a:srgbClr val="003161"/>
                </a:solidFill>
                <a:latin typeface="Arial"/>
                <a:cs typeface="Arial"/>
              </a:rPr>
              <a:t>researche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rs</a:t>
            </a:r>
            <a:r>
              <a:rPr sz="32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with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aim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32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contributing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to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the</a:t>
            </a:r>
            <a:r>
              <a:rPr sz="3200" spc="-1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transformation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of</a:t>
            </a:r>
            <a:r>
              <a:rPr sz="3200" spc="-145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Africa</a:t>
            </a:r>
            <a:r>
              <a:rPr sz="3200" spc="-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161"/>
                </a:solidFill>
                <a:latin typeface="Arial"/>
                <a:cs typeface="Arial"/>
              </a:rPr>
              <a:t>into </a:t>
            </a:r>
            <a:r>
              <a:rPr sz="3200" dirty="0">
                <a:solidFill>
                  <a:srgbClr val="003161"/>
                </a:solidFill>
                <a:latin typeface="Arial"/>
                <a:cs typeface="Arial"/>
              </a:rPr>
              <a:t>a</a:t>
            </a:r>
            <a:r>
              <a:rPr sz="3200" spc="10" dirty="0">
                <a:solidFill>
                  <a:srgbClr val="00316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FF0000"/>
                </a:solidFill>
                <a:latin typeface="Arial"/>
                <a:cs typeface="Arial"/>
              </a:rPr>
              <a:t>knowledge-</a:t>
            </a:r>
            <a:r>
              <a:rPr sz="3200" b="1" dirty="0">
                <a:solidFill>
                  <a:srgbClr val="FF0000"/>
                </a:solidFill>
                <a:latin typeface="Arial"/>
                <a:cs typeface="Arial"/>
              </a:rPr>
              <a:t>based</a:t>
            </a:r>
            <a:r>
              <a:rPr sz="3200" b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FF0000"/>
                </a:solidFill>
                <a:latin typeface="Arial"/>
                <a:cs typeface="Arial"/>
              </a:rPr>
              <a:t>and</a:t>
            </a:r>
            <a:r>
              <a:rPr sz="3200"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FF0000"/>
                </a:solidFill>
                <a:latin typeface="Arial"/>
                <a:cs typeface="Arial"/>
              </a:rPr>
              <a:t>innovation-</a:t>
            </a:r>
            <a:r>
              <a:rPr sz="3200" b="1" dirty="0">
                <a:solidFill>
                  <a:srgbClr val="FF0000"/>
                </a:solidFill>
                <a:latin typeface="Arial"/>
                <a:cs typeface="Arial"/>
              </a:rPr>
              <a:t>led</a:t>
            </a:r>
            <a:r>
              <a:rPr sz="3200"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FF0000"/>
                </a:solidFill>
                <a:latin typeface="Arial"/>
                <a:cs typeface="Arial"/>
              </a:rPr>
              <a:t>continent</a:t>
            </a:r>
            <a:r>
              <a:rPr sz="2450" spc="-10" dirty="0">
                <a:solidFill>
                  <a:srgbClr val="003161"/>
                </a:solidFill>
                <a:latin typeface="Arial"/>
                <a:cs typeface="Arial"/>
              </a:rPr>
              <a:t>.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F364E9-9A5F-4190-A454-10555D7D2320}"/>
              </a:ext>
            </a:extLst>
          </p:cNvPr>
          <p:cNvSpPr/>
          <p:nvPr/>
        </p:nvSpPr>
        <p:spPr>
          <a:xfrm>
            <a:off x="1212832" y="4100862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/>
              <a:t>https://youtu.be/Cn8dHORqRis</a:t>
            </a:r>
          </a:p>
        </p:txBody>
      </p:sp>
      <p:pic>
        <p:nvPicPr>
          <p:cNvPr id="13" name="object 36">
            <a:extLst>
              <a:ext uri="{FF2B5EF4-FFF2-40B4-BE49-F238E27FC236}">
                <a16:creationId xmlns:a16="http://schemas.microsoft.com/office/drawing/2014/main" id="{E4DC377F-A693-04D1-6C8A-BE17AA4323E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7598" y="214031"/>
            <a:ext cx="4131260" cy="91438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3F15A6F-0ABF-4068-7446-EEFD38B8BB58}"/>
              </a:ext>
            </a:extLst>
          </p:cNvPr>
          <p:cNvSpPr txBox="1"/>
          <p:nvPr/>
        </p:nvSpPr>
        <p:spPr>
          <a:xfrm>
            <a:off x="5026111" y="5931928"/>
            <a:ext cx="10052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in the frame of AAS </a:t>
            </a:r>
            <a:r>
              <a:rPr lang="fr-FR" dirty="0" err="1"/>
              <a:t>strategy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0BA369-5AD8-B937-D4BD-EE4913733420}"/>
              </a:ext>
            </a:extLst>
          </p:cNvPr>
          <p:cNvSpPr/>
          <p:nvPr/>
        </p:nvSpPr>
        <p:spPr>
          <a:xfrm>
            <a:off x="5403850" y="277890"/>
            <a:ext cx="8305800" cy="96029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Example of a successful initiative</a:t>
            </a:r>
            <a:endParaRPr lang="en-ZA" sz="4000" dirty="0"/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3E7B785D-0EB9-48CD-B2BF-6E12D357F5A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16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</TotalTime>
  <Words>1190</Words>
  <Application>Microsoft Macintosh PowerPoint</Application>
  <PresentationFormat>Custom</PresentationFormat>
  <Paragraphs>126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Arial</vt:lpstr>
      <vt:lpstr>Arial</vt:lpstr>
      <vt:lpstr>Calibri</vt:lpstr>
      <vt:lpstr>Helvetica</vt:lpstr>
      <vt:lpstr>Raleway</vt:lpstr>
      <vt:lpstr>TASA Orbiter Display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The AAS Tripartite Mandate</vt:lpstr>
      <vt:lpstr>PowerPoint Presentation</vt:lpstr>
      <vt:lpstr>Recognising Excellence</vt:lpstr>
      <vt:lpstr>PowerPoint Presentation</vt:lpstr>
      <vt:lpstr>The African Research Initiative for Scientific Excellence</vt:lpstr>
      <vt:lpstr>PowerPoint Presentation</vt:lpstr>
      <vt:lpstr>PowerPoint Presentation</vt:lpstr>
      <vt:lpstr>PowerPoint Presentation</vt:lpstr>
      <vt:lpstr>Who is the AAS …..   its us ! Please seek nomination, young emerging scientists … aspire 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w607AAS General - Slide Deck</dc:title>
  <dc:creator>Dr. Peggy Oti-boateng</dc:creator>
  <cp:lastModifiedBy>Connell, Simon</cp:lastModifiedBy>
  <cp:revision>29</cp:revision>
  <dcterms:created xsi:type="dcterms:W3CDTF">2023-10-18T13:53:03Z</dcterms:created>
  <dcterms:modified xsi:type="dcterms:W3CDTF">2025-11-17T07:55:16Z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2023-10-18T00:00:00Z</vt:filetime>
  </property>
  <property fmtid="{D5CDD505-2E9C-101B-9397-08002B2CF9AE}" pid="3" name="Creator">
    <vt:lpwstr>Adobe Illustrator 28.0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2023-10-18T00:00:00Z</vt:filetime>
  </property>
  <property fmtid="{D5CDD505-2E9C-101B-9397-08002B2CF9AE}" pid="6" name="Producer">
    <vt:lpwstr>Adobe PDF library 17.00</vt:lpwstr>
  </property>
  <property fmtid="{D5CDD505-2E9C-101B-9397-08002B2CF9AE}" pid="7" name="MSIP_Label_b0d31be4-bb77-46d3-b866-62153466896a_Enabled">
    <vt:lpwstr>true</vt:lpwstr>
  </property>
  <property fmtid="{D5CDD505-2E9C-101B-9397-08002B2CF9AE}" pid="8" name="MSIP_Label_b0d31be4-bb77-46d3-b866-62153466896a_SetDate">
    <vt:lpwstr>2025-11-17T06:27:57Z</vt:lpwstr>
  </property>
  <property fmtid="{D5CDD505-2E9C-101B-9397-08002B2CF9AE}" pid="9" name="MSIP_Label_b0d31be4-bb77-46d3-b866-62153466896a_Method">
    <vt:lpwstr>Standard</vt:lpwstr>
  </property>
  <property fmtid="{D5CDD505-2E9C-101B-9397-08002B2CF9AE}" pid="10" name="MSIP_Label_b0d31be4-bb77-46d3-b866-62153466896a_Name">
    <vt:lpwstr>Public</vt:lpwstr>
  </property>
  <property fmtid="{D5CDD505-2E9C-101B-9397-08002B2CF9AE}" pid="11" name="MSIP_Label_b0d31be4-bb77-46d3-b866-62153466896a_SiteId">
    <vt:lpwstr>fa785acd-36ef-41bc-8a94-89841327e045</vt:lpwstr>
  </property>
  <property fmtid="{D5CDD505-2E9C-101B-9397-08002B2CF9AE}" pid="12" name="MSIP_Label_b0d31be4-bb77-46d3-b866-62153466896a_ActionId">
    <vt:lpwstr>b35c150f-0471-4137-b629-5f5cb86539d3</vt:lpwstr>
  </property>
  <property fmtid="{D5CDD505-2E9C-101B-9397-08002B2CF9AE}" pid="13" name="MSIP_Label_b0d31be4-bb77-46d3-b866-62153466896a_ContentBits">
    <vt:lpwstr>0</vt:lpwstr>
  </property>
  <property fmtid="{D5CDD505-2E9C-101B-9397-08002B2CF9AE}" pid="14" name="MSIP_Label_b0d31be4-bb77-46d3-b866-62153466896a_Tag">
    <vt:lpwstr>50, 3, 0, 1</vt:lpwstr>
  </property>
</Properties>
</file>