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9.jpg" ContentType="image/jpg"/>
  <Override PartName="/ppt/media/image10.jpg" ContentType="image/jp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3"/>
  </p:notesMasterIdLst>
  <p:sldIdLst>
    <p:sldId id="256" r:id="rId2"/>
    <p:sldId id="257" r:id="rId3"/>
    <p:sldId id="258" r:id="rId4"/>
    <p:sldId id="259" r:id="rId5"/>
    <p:sldId id="276" r:id="rId6"/>
    <p:sldId id="293" r:id="rId7"/>
    <p:sldId id="278" r:id="rId8"/>
    <p:sldId id="292" r:id="rId9"/>
    <p:sldId id="294" r:id="rId10"/>
    <p:sldId id="274" r:id="rId11"/>
    <p:sldId id="260" r:id="rId12"/>
    <p:sldId id="261" r:id="rId13"/>
    <p:sldId id="291" r:id="rId14"/>
    <p:sldId id="267" r:id="rId15"/>
    <p:sldId id="268" r:id="rId16"/>
    <p:sldId id="281" r:id="rId17"/>
    <p:sldId id="262" r:id="rId18"/>
    <p:sldId id="264" r:id="rId19"/>
    <p:sldId id="280" r:id="rId20"/>
    <p:sldId id="265" r:id="rId21"/>
    <p:sldId id="266" r:id="rId22"/>
  </p:sldIdLst>
  <p:sldSz cx="12192000" cy="6858000"/>
  <p:notesSz cx="6858000" cy="9144000"/>
  <p:embeddedFontLst>
    <p:embeddedFont>
      <p:font typeface="Jost" pitchFamily="2" charset="77"/>
      <p:regular r:id="rId24"/>
      <p:bold r:id="rId25"/>
      <p:italic r:id="rId26"/>
      <p:boldItalic r:id="rId27"/>
    </p:embeddedFont>
    <p:embeddedFont>
      <p:font typeface="Jost Medium" pitchFamily="2" charset="77"/>
      <p:regular r:id="rId28"/>
      <p:bold r:id="rId29"/>
      <p:italic r:id="rId30"/>
      <p:boldItalic r:id="rId31"/>
    </p:embeddedFont>
    <p:embeddedFont>
      <p:font typeface="Noto Sans Symbols" pitchFamily="2"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6" roundtripDataSignature="AMtx7miHH89VcdX8IglFE1a1uaWzLmicK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57"/>
    <p:restoredTop sz="94606"/>
  </p:normalViewPr>
  <p:slideViewPr>
    <p:cSldViewPr snapToGrid="0" snapToObjects="1">
      <p:cViewPr varScale="1">
        <p:scale>
          <a:sx n="119" d="100"/>
          <a:sy n="119" d="100"/>
        </p:scale>
        <p:origin x="50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53" name="Google Shape;5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2dd4eb1b32f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Google Shape;88;g2dd4eb1b32f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g2dd4eb1b32f_0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11</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2deaf2eccf9_0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g2deaf2eccf9_0_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g2deaf2eccf9_0_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4e5317086e_0_7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g34e5317086e_0_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507455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dd4eb1b32f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 name="Google Shape;53;g2dd4eb1b32f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54" name="Google Shape;54;g2dd4eb1b32f_0_2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14</a:t>
            </a:fld>
            <a:endParaRPr/>
          </a:p>
        </p:txBody>
      </p:sp>
    </p:spTree>
    <p:extLst>
      <p:ext uri="{BB962C8B-B14F-4D97-AF65-F5344CB8AC3E}">
        <p14:creationId xmlns:p14="http://schemas.microsoft.com/office/powerpoint/2010/main" val="913534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390c9efccb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61" name="Google Shape;61;g390c9efccb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60467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3477a9954de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3477a9954de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 name="Google Shape;175;g3477a9954de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16</a:t>
            </a:fld>
            <a:endParaRPr/>
          </a:p>
        </p:txBody>
      </p:sp>
    </p:spTree>
    <p:extLst>
      <p:ext uri="{BB962C8B-B14F-4D97-AF65-F5344CB8AC3E}">
        <p14:creationId xmlns:p14="http://schemas.microsoft.com/office/powerpoint/2010/main" val="25641647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dd4eb1b32f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2dd4eb1b32f_0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4" name="Google Shape;114;g2dd4eb1b32f_0_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17</a:t>
            </a:fld>
            <a:endParaRPr/>
          </a:p>
        </p:txBody>
      </p:sp>
    </p:spTree>
    <p:extLst>
      <p:ext uri="{BB962C8B-B14F-4D97-AF65-F5344CB8AC3E}">
        <p14:creationId xmlns:p14="http://schemas.microsoft.com/office/powerpoint/2010/main" val="38981944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2dd4eb1b32f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g2dd4eb1b32f_0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0" name="Google Shape;130;g2dd4eb1b32f_0_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18</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348532a4bff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348532a4bff_0_2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g348532a4bff_0_2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a:p>
        </p:txBody>
      </p:sp>
    </p:spTree>
    <p:extLst>
      <p:ext uri="{BB962C8B-B14F-4D97-AF65-F5344CB8AC3E}">
        <p14:creationId xmlns:p14="http://schemas.microsoft.com/office/powerpoint/2010/main" val="2506547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7" name="Google Shape;13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 name="Google Shape;5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0" name="Google Shape;15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9" name="Google Shape;6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2dd4eb1b32f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g2dd4eb1b32f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g2dd4eb1b32f_0_1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348532a4bf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348532a4bf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48532a4bff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extLst>
      <p:ext uri="{BB962C8B-B14F-4D97-AF65-F5344CB8AC3E}">
        <p14:creationId xmlns:p14="http://schemas.microsoft.com/office/powerpoint/2010/main" val="1766990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348532a4bf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348532a4bf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48532a4bff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a:t>
            </a:fld>
            <a:endParaRPr/>
          </a:p>
        </p:txBody>
      </p:sp>
    </p:spTree>
    <p:extLst>
      <p:ext uri="{BB962C8B-B14F-4D97-AF65-F5344CB8AC3E}">
        <p14:creationId xmlns:p14="http://schemas.microsoft.com/office/powerpoint/2010/main" val="996869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348532a4bff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348532a4bff_0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 name="Google Shape;147;g348532a4bff_0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Tree>
    <p:extLst>
      <p:ext uri="{BB962C8B-B14F-4D97-AF65-F5344CB8AC3E}">
        <p14:creationId xmlns:p14="http://schemas.microsoft.com/office/powerpoint/2010/main" val="2338572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3477a9954de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3477a9954de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 name="Google Shape;175;g3477a9954de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9</a:t>
            </a:fld>
            <a:endParaRPr/>
          </a:p>
        </p:txBody>
      </p:sp>
    </p:spTree>
    <p:extLst>
      <p:ext uri="{BB962C8B-B14F-4D97-AF65-F5344CB8AC3E}">
        <p14:creationId xmlns:p14="http://schemas.microsoft.com/office/powerpoint/2010/main" val="4102194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3477a9954de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3477a9954de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3477a9954de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spTree>
    <p:extLst>
      <p:ext uri="{BB962C8B-B14F-4D97-AF65-F5344CB8AC3E}">
        <p14:creationId xmlns:p14="http://schemas.microsoft.com/office/powerpoint/2010/main" val="12402444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
        <p:cNvGrpSpPr/>
        <p:nvPr/>
      </p:nvGrpSpPr>
      <p:grpSpPr>
        <a:xfrm>
          <a:off x="0" y="0"/>
          <a:ext cx="0" cy="0"/>
          <a:chOff x="0" y="0"/>
          <a:chExt cx="0" cy="0"/>
        </a:xfrm>
      </p:grpSpPr>
      <p:sp>
        <p:nvSpPr>
          <p:cNvPr id="15" name="Google Shape;15;p17"/>
          <p:cNvSpPr txBox="1">
            <a:spLocks noGrp="1"/>
          </p:cNvSpPr>
          <p:nvPr>
            <p:ph type="ctrTitle"/>
          </p:nvPr>
        </p:nvSpPr>
        <p:spPr>
          <a:xfrm>
            <a:off x="936855" y="922187"/>
            <a:ext cx="9832258" cy="22885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2"/>
              </a:buClr>
              <a:buSzPts val="6000"/>
              <a:buFont typeface="Jost Medium"/>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7"/>
          <p:cNvSpPr txBox="1">
            <a:spLocks noGrp="1"/>
          </p:cNvSpPr>
          <p:nvPr>
            <p:ph type="subTitle" idx="1"/>
          </p:nvPr>
        </p:nvSpPr>
        <p:spPr>
          <a:xfrm>
            <a:off x="936854" y="3302822"/>
            <a:ext cx="9832257"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8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7" name="Google Shape;17;p17"/>
          <p:cNvSpPr/>
          <p:nvPr/>
        </p:nvSpPr>
        <p:spPr>
          <a:xfrm>
            <a:off x="11310257" y="6400800"/>
            <a:ext cx="664029" cy="381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7" descr="Logo, company name&#10;&#10;Description automatically generated"/>
          <p:cNvPicPr preferRelativeResize="0"/>
          <p:nvPr/>
        </p:nvPicPr>
        <p:blipFill rotWithShape="1">
          <a:blip r:embed="rId2">
            <a:alphaModFix/>
          </a:blip>
          <a:srcRect/>
          <a:stretch/>
        </p:blipFill>
        <p:spPr>
          <a:xfrm>
            <a:off x="10368949" y="5257800"/>
            <a:ext cx="1273322" cy="96943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Picture with Caption">
  <p:cSld name="1_Picture with Caption">
    <p:spTree>
      <p:nvGrpSpPr>
        <p:cNvPr id="1" name="Shape 45"/>
        <p:cNvGrpSpPr/>
        <p:nvPr/>
      </p:nvGrpSpPr>
      <p:grpSpPr>
        <a:xfrm>
          <a:off x="0" y="0"/>
          <a:ext cx="0" cy="0"/>
          <a:chOff x="0" y="0"/>
          <a:chExt cx="0" cy="0"/>
        </a:xfrm>
      </p:grpSpPr>
      <p:sp>
        <p:nvSpPr>
          <p:cNvPr id="46" name="Google Shape;46;p26"/>
          <p:cNvSpPr>
            <a:spLocks noGrp="1"/>
          </p:cNvSpPr>
          <p:nvPr>
            <p:ph type="pic" idx="2"/>
          </p:nvPr>
        </p:nvSpPr>
        <p:spPr>
          <a:xfrm>
            <a:off x="0" y="-1"/>
            <a:ext cx="12192000" cy="6190735"/>
          </a:xfrm>
          <a:prstGeom prst="rect">
            <a:avLst/>
          </a:prstGeom>
          <a:no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47"/>
        <p:cNvGrpSpPr/>
        <p:nvPr/>
      </p:nvGrpSpPr>
      <p:grpSpPr>
        <a:xfrm>
          <a:off x="0" y="0"/>
          <a:ext cx="0" cy="0"/>
          <a:chOff x="0" y="0"/>
          <a:chExt cx="0" cy="0"/>
        </a:xfrm>
      </p:grpSpPr>
      <p:sp>
        <p:nvSpPr>
          <p:cNvPr id="48" name="Google Shape;48;p27"/>
          <p:cNvSpPr txBox="1">
            <a:spLocks noGrp="1"/>
          </p:cNvSpPr>
          <p:nvPr>
            <p:ph type="title"/>
          </p:nvPr>
        </p:nvSpPr>
        <p:spPr>
          <a:xfrm>
            <a:off x="926886" y="648929"/>
            <a:ext cx="3932237" cy="16002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3600"/>
              <a:buFont typeface="Jost Medium"/>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7"/>
          <p:cNvSpPr txBox="1">
            <a:spLocks noGrp="1"/>
          </p:cNvSpPr>
          <p:nvPr>
            <p:ph type="body" idx="1"/>
          </p:nvPr>
        </p:nvSpPr>
        <p:spPr>
          <a:xfrm>
            <a:off x="5073842" y="2249129"/>
            <a:ext cx="5898485" cy="381158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8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0" name="Google Shape;50;p27"/>
          <p:cNvSpPr txBox="1">
            <a:spLocks noGrp="1"/>
          </p:cNvSpPr>
          <p:nvPr>
            <p:ph type="body" idx="2"/>
          </p:nvPr>
        </p:nvSpPr>
        <p:spPr>
          <a:xfrm>
            <a:off x="926886" y="2249129"/>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800"/>
              </a:spcBef>
              <a:spcAft>
                <a:spcPts val="0"/>
              </a:spcAft>
              <a:buClr>
                <a:schemeClr val="dk1"/>
              </a:buClr>
              <a:buSzPts val="2000"/>
              <a:buNone/>
              <a:defRPr sz="20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2_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11/15/25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35197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sp>
        <p:nvSpPr>
          <p:cNvPr id="20" name="Google Shape;20;p18"/>
          <p:cNvSpPr txBox="1">
            <a:spLocks noGrp="1"/>
          </p:cNvSpPr>
          <p:nvPr>
            <p:ph type="title"/>
          </p:nvPr>
        </p:nvSpPr>
        <p:spPr>
          <a:xfrm>
            <a:off x="415600" y="2867800"/>
            <a:ext cx="11360800" cy="1122400"/>
          </a:xfrm>
          <a:prstGeom prst="rect">
            <a:avLst/>
          </a:prstGeom>
          <a:noFill/>
          <a:ln>
            <a:noFill/>
          </a:ln>
        </p:spPr>
        <p:txBody>
          <a:bodyPr spcFirstLastPara="1" wrap="square" lIns="91425" tIns="91425" rIns="91425" bIns="91425" anchor="ctr" anchorCtr="0">
            <a:noAutofit/>
          </a:bodyPr>
          <a:lstStyle>
            <a:lvl1pPr lvl="0" algn="ctr">
              <a:lnSpc>
                <a:spcPct val="90000"/>
              </a:lnSpc>
              <a:spcBef>
                <a:spcPts val="0"/>
              </a:spcBef>
              <a:spcAft>
                <a:spcPts val="0"/>
              </a:spcAft>
              <a:buClr>
                <a:schemeClr val="dk2"/>
              </a:buClr>
              <a:buSzPts val="3600"/>
              <a:buFont typeface="Jost Medium"/>
              <a:buNone/>
              <a:defRPr sz="4800"/>
            </a:lvl1pPr>
            <a:lvl2pPr lvl="1" algn="ctr">
              <a:lnSpc>
                <a:spcPct val="100000"/>
              </a:lnSpc>
              <a:spcBef>
                <a:spcPts val="0"/>
              </a:spcBef>
              <a:spcAft>
                <a:spcPts val="0"/>
              </a:spcAft>
              <a:buSzPts val="3600"/>
              <a:buNone/>
              <a:defRPr sz="4800"/>
            </a:lvl2pPr>
            <a:lvl3pPr lvl="2" algn="ctr">
              <a:lnSpc>
                <a:spcPct val="100000"/>
              </a:lnSpc>
              <a:spcBef>
                <a:spcPts val="0"/>
              </a:spcBef>
              <a:spcAft>
                <a:spcPts val="0"/>
              </a:spcAft>
              <a:buSzPts val="3600"/>
              <a:buNone/>
              <a:defRPr sz="4800"/>
            </a:lvl3pPr>
            <a:lvl4pPr lvl="3" algn="ctr">
              <a:lnSpc>
                <a:spcPct val="100000"/>
              </a:lnSpc>
              <a:spcBef>
                <a:spcPts val="0"/>
              </a:spcBef>
              <a:spcAft>
                <a:spcPts val="0"/>
              </a:spcAft>
              <a:buSzPts val="3600"/>
              <a:buNone/>
              <a:defRPr sz="4800"/>
            </a:lvl4pPr>
            <a:lvl5pPr lvl="4" algn="ctr">
              <a:lnSpc>
                <a:spcPct val="100000"/>
              </a:lnSpc>
              <a:spcBef>
                <a:spcPts val="0"/>
              </a:spcBef>
              <a:spcAft>
                <a:spcPts val="0"/>
              </a:spcAft>
              <a:buSzPts val="3600"/>
              <a:buNone/>
              <a:defRPr sz="4800"/>
            </a:lvl5pPr>
            <a:lvl6pPr lvl="5" algn="ctr">
              <a:lnSpc>
                <a:spcPct val="100000"/>
              </a:lnSpc>
              <a:spcBef>
                <a:spcPts val="0"/>
              </a:spcBef>
              <a:spcAft>
                <a:spcPts val="0"/>
              </a:spcAft>
              <a:buSzPts val="3600"/>
              <a:buNone/>
              <a:defRPr sz="4800"/>
            </a:lvl6pPr>
            <a:lvl7pPr lvl="6" algn="ctr">
              <a:lnSpc>
                <a:spcPct val="100000"/>
              </a:lnSpc>
              <a:spcBef>
                <a:spcPts val="0"/>
              </a:spcBef>
              <a:spcAft>
                <a:spcPts val="0"/>
              </a:spcAft>
              <a:buSzPts val="3600"/>
              <a:buNone/>
              <a:defRPr sz="4800"/>
            </a:lvl7pPr>
            <a:lvl8pPr lvl="7" algn="ctr">
              <a:lnSpc>
                <a:spcPct val="100000"/>
              </a:lnSpc>
              <a:spcBef>
                <a:spcPts val="0"/>
              </a:spcBef>
              <a:spcAft>
                <a:spcPts val="0"/>
              </a:spcAft>
              <a:buSzPts val="3600"/>
              <a:buNone/>
              <a:defRPr sz="4800"/>
            </a:lvl8pPr>
            <a:lvl9pPr lvl="8" algn="ctr">
              <a:lnSpc>
                <a:spcPct val="100000"/>
              </a:lnSpc>
              <a:spcBef>
                <a:spcPts val="0"/>
              </a:spcBef>
              <a:spcAft>
                <a:spcPts val="0"/>
              </a:spcAft>
              <a:buSzPts val="3600"/>
              <a:buNone/>
              <a:defRPr sz="4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Blank" type="tx">
  <p:cSld name="TITLE_AND_BODY">
    <p:spTree>
      <p:nvGrpSpPr>
        <p:cNvPr id="1" name="Shape 21"/>
        <p:cNvGrpSpPr/>
        <p:nvPr/>
      </p:nvGrpSpPr>
      <p:grpSpPr>
        <a:xfrm>
          <a:off x="0" y="0"/>
          <a:ext cx="0" cy="0"/>
          <a:chOff x="0" y="0"/>
          <a:chExt cx="0" cy="0"/>
        </a:xfrm>
      </p:grpSpPr>
      <p:sp>
        <p:nvSpPr>
          <p:cNvPr id="22" name="Google Shape;22;p19"/>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
        <p:cNvGrpSpPr/>
        <p:nvPr/>
      </p:nvGrpSpPr>
      <p:grpSpPr>
        <a:xfrm>
          <a:off x="0" y="0"/>
          <a:ext cx="0" cy="0"/>
          <a:chOff x="0" y="0"/>
          <a:chExt cx="0" cy="0"/>
        </a:xfrm>
      </p:grpSpPr>
      <p:sp>
        <p:nvSpPr>
          <p:cNvPr id="25" name="Google Shape;25;p21"/>
          <p:cNvSpPr txBox="1">
            <a:spLocks noGrp="1"/>
          </p:cNvSpPr>
          <p:nvPr>
            <p:ph type="title"/>
          </p:nvPr>
        </p:nvSpPr>
        <p:spPr>
          <a:xfrm>
            <a:off x="922174" y="645344"/>
            <a:ext cx="10044549"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1"/>
          <p:cNvSpPr txBox="1">
            <a:spLocks noGrp="1"/>
          </p:cNvSpPr>
          <p:nvPr>
            <p:ph type="body" idx="1"/>
          </p:nvPr>
        </p:nvSpPr>
        <p:spPr>
          <a:xfrm>
            <a:off x="1432072" y="2105844"/>
            <a:ext cx="9578895" cy="370502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7"/>
        <p:cNvGrpSpPr/>
        <p:nvPr/>
      </p:nvGrpSpPr>
      <p:grpSpPr>
        <a:xfrm>
          <a:off x="0" y="0"/>
          <a:ext cx="0" cy="0"/>
          <a:chOff x="0" y="0"/>
          <a:chExt cx="0" cy="0"/>
        </a:xfrm>
      </p:grpSpPr>
      <p:sp>
        <p:nvSpPr>
          <p:cNvPr id="28" name="Google Shape;28;p22"/>
          <p:cNvSpPr txBox="1">
            <a:spLocks noGrp="1"/>
          </p:cNvSpPr>
          <p:nvPr>
            <p:ph type="title"/>
          </p:nvPr>
        </p:nvSpPr>
        <p:spPr>
          <a:xfrm>
            <a:off x="904767" y="660093"/>
            <a:ext cx="1009035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2"/>
          <p:cNvSpPr txBox="1">
            <a:spLocks noGrp="1"/>
          </p:cNvSpPr>
          <p:nvPr>
            <p:ph type="body" idx="1"/>
          </p:nvPr>
        </p:nvSpPr>
        <p:spPr>
          <a:xfrm>
            <a:off x="904767" y="2120593"/>
            <a:ext cx="4756355" cy="395574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22"/>
          <p:cNvSpPr txBox="1">
            <a:spLocks noGrp="1"/>
          </p:cNvSpPr>
          <p:nvPr>
            <p:ph type="body" idx="2"/>
          </p:nvPr>
        </p:nvSpPr>
        <p:spPr>
          <a:xfrm>
            <a:off x="5949944" y="2120593"/>
            <a:ext cx="4756355" cy="395574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Comparison">
  <p:cSld name="2_Comparison">
    <p:spTree>
      <p:nvGrpSpPr>
        <p:cNvPr id="1" name="Shape 31"/>
        <p:cNvGrpSpPr/>
        <p:nvPr/>
      </p:nvGrpSpPr>
      <p:grpSpPr>
        <a:xfrm>
          <a:off x="0" y="0"/>
          <a:ext cx="0" cy="0"/>
          <a:chOff x="0" y="0"/>
          <a:chExt cx="0" cy="0"/>
        </a:xfrm>
      </p:grpSpPr>
      <p:sp>
        <p:nvSpPr>
          <p:cNvPr id="32" name="Google Shape;32;p23"/>
          <p:cNvSpPr txBox="1">
            <a:spLocks noGrp="1"/>
          </p:cNvSpPr>
          <p:nvPr>
            <p:ph type="body" idx="1"/>
          </p:nvPr>
        </p:nvSpPr>
        <p:spPr>
          <a:xfrm>
            <a:off x="904767" y="2080409"/>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8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3" name="Google Shape;33;p23"/>
          <p:cNvSpPr txBox="1">
            <a:spLocks noGrp="1"/>
          </p:cNvSpPr>
          <p:nvPr>
            <p:ph type="body" idx="2"/>
          </p:nvPr>
        </p:nvSpPr>
        <p:spPr>
          <a:xfrm>
            <a:off x="904767" y="2904321"/>
            <a:ext cx="5157787" cy="320026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23"/>
          <p:cNvSpPr txBox="1">
            <a:spLocks noGrp="1"/>
          </p:cNvSpPr>
          <p:nvPr>
            <p:ph type="body" idx="3"/>
          </p:nvPr>
        </p:nvSpPr>
        <p:spPr>
          <a:xfrm>
            <a:off x="6237179" y="2080409"/>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8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5" name="Google Shape;35;p23"/>
          <p:cNvSpPr txBox="1">
            <a:spLocks noGrp="1"/>
          </p:cNvSpPr>
          <p:nvPr>
            <p:ph type="body" idx="4"/>
          </p:nvPr>
        </p:nvSpPr>
        <p:spPr>
          <a:xfrm>
            <a:off x="6237179" y="2904321"/>
            <a:ext cx="5183188" cy="320026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3"/>
          <p:cNvSpPr txBox="1"/>
          <p:nvPr/>
        </p:nvSpPr>
        <p:spPr>
          <a:xfrm>
            <a:off x="904767" y="660093"/>
            <a:ext cx="10090355"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2"/>
              </a:buClr>
              <a:buSzPts val="4800"/>
              <a:buFont typeface="Jost Medium"/>
              <a:buNone/>
            </a:pPr>
            <a:r>
              <a:rPr lang="en-US" sz="4800" b="0" i="0" u="none" strike="noStrike" cap="none">
                <a:solidFill>
                  <a:schemeClr val="dk2"/>
                </a:solidFill>
                <a:latin typeface="Jost Medium"/>
                <a:ea typeface="Jost Medium"/>
                <a:cs typeface="Jost Medium"/>
                <a:sym typeface="Jost Medium"/>
              </a:rPr>
              <a:t>Click to edit Master title style</a:t>
            </a:r>
            <a:endParaRPr sz="4800" b="0" i="0" u="none" strike="noStrike" cap="none">
              <a:solidFill>
                <a:schemeClr val="dk2"/>
              </a:solidFill>
              <a:latin typeface="Jost Medium"/>
              <a:ea typeface="Jost Medium"/>
              <a:cs typeface="Jost Medium"/>
              <a:sym typeface="Jost Medium"/>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7"/>
        <p:cNvGrpSpPr/>
        <p:nvPr/>
      </p:nvGrpSpPr>
      <p:grpSpPr>
        <a:xfrm>
          <a:off x="0" y="0"/>
          <a:ext cx="0" cy="0"/>
          <a:chOff x="0" y="0"/>
          <a:chExt cx="0" cy="0"/>
        </a:xfrm>
      </p:grpSpPr>
      <p:sp>
        <p:nvSpPr>
          <p:cNvPr id="38" name="Google Shape;38;p24"/>
          <p:cNvSpPr txBox="1">
            <a:spLocks noGrp="1"/>
          </p:cNvSpPr>
          <p:nvPr>
            <p:ph type="title"/>
          </p:nvPr>
        </p:nvSpPr>
        <p:spPr>
          <a:xfrm>
            <a:off x="906356" y="648928"/>
            <a:ext cx="3932237" cy="16002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3600"/>
              <a:buFont typeface="Jost Medium"/>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4"/>
          <p:cNvSpPr>
            <a:spLocks noGrp="1"/>
          </p:cNvSpPr>
          <p:nvPr>
            <p:ph type="pic" idx="2"/>
          </p:nvPr>
        </p:nvSpPr>
        <p:spPr>
          <a:xfrm>
            <a:off x="5140012" y="634181"/>
            <a:ext cx="5840361" cy="5073446"/>
          </a:xfrm>
          <a:prstGeom prst="rect">
            <a:avLst/>
          </a:prstGeom>
          <a:noFill/>
          <a:ln>
            <a:noFill/>
          </a:ln>
        </p:spPr>
      </p:sp>
      <p:sp>
        <p:nvSpPr>
          <p:cNvPr id="40" name="Google Shape;40;p24"/>
          <p:cNvSpPr txBox="1">
            <a:spLocks noGrp="1"/>
          </p:cNvSpPr>
          <p:nvPr>
            <p:ph type="body" idx="1"/>
          </p:nvPr>
        </p:nvSpPr>
        <p:spPr>
          <a:xfrm>
            <a:off x="906356" y="2404857"/>
            <a:ext cx="3932237" cy="33027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800"/>
              </a:spcBef>
              <a:spcAft>
                <a:spcPts val="0"/>
              </a:spcAft>
              <a:buClr>
                <a:schemeClr val="dk1"/>
              </a:buClr>
              <a:buSzPts val="2000"/>
              <a:buNone/>
              <a:defRPr sz="20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Picture with Caption">
  <p:cSld name="2_Picture with Caption">
    <p:spTree>
      <p:nvGrpSpPr>
        <p:cNvPr id="1" name="Shape 41"/>
        <p:cNvGrpSpPr/>
        <p:nvPr/>
      </p:nvGrpSpPr>
      <p:grpSpPr>
        <a:xfrm>
          <a:off x="0" y="0"/>
          <a:ext cx="0" cy="0"/>
          <a:chOff x="0" y="0"/>
          <a:chExt cx="0" cy="0"/>
        </a:xfrm>
      </p:grpSpPr>
      <p:sp>
        <p:nvSpPr>
          <p:cNvPr id="42" name="Google Shape;42;p25"/>
          <p:cNvSpPr txBox="1">
            <a:spLocks noGrp="1"/>
          </p:cNvSpPr>
          <p:nvPr>
            <p:ph type="title"/>
          </p:nvPr>
        </p:nvSpPr>
        <p:spPr>
          <a:xfrm>
            <a:off x="906356" y="648928"/>
            <a:ext cx="3932237" cy="1109534"/>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3600"/>
              <a:buFont typeface="Jost Medium"/>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5"/>
          <p:cNvSpPr>
            <a:spLocks noGrp="1"/>
          </p:cNvSpPr>
          <p:nvPr>
            <p:ph type="pic" idx="2"/>
          </p:nvPr>
        </p:nvSpPr>
        <p:spPr>
          <a:xfrm>
            <a:off x="5140012" y="634181"/>
            <a:ext cx="5840361" cy="5073446"/>
          </a:xfrm>
          <a:prstGeom prst="rect">
            <a:avLst/>
          </a:prstGeom>
          <a:noFill/>
          <a:ln>
            <a:noFill/>
          </a:ln>
        </p:spPr>
      </p:sp>
      <p:sp>
        <p:nvSpPr>
          <p:cNvPr id="44" name="Google Shape;44;p25"/>
          <p:cNvSpPr txBox="1">
            <a:spLocks noGrp="1"/>
          </p:cNvSpPr>
          <p:nvPr>
            <p:ph type="body" idx="1"/>
          </p:nvPr>
        </p:nvSpPr>
        <p:spPr>
          <a:xfrm>
            <a:off x="904768" y="2120593"/>
            <a:ext cx="3932238" cy="358703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body" idx="1"/>
          </p:nvPr>
        </p:nvSpPr>
        <p:spPr>
          <a:xfrm>
            <a:off x="916012" y="2115650"/>
            <a:ext cx="10096649" cy="4105507"/>
          </a:xfrm>
          <a:prstGeom prst="rect">
            <a:avLst/>
          </a:prstGeom>
          <a:noFill/>
          <a:ln>
            <a:noFill/>
          </a:ln>
        </p:spPr>
        <p:txBody>
          <a:bodyPr spcFirstLastPara="1" wrap="square" lIns="91425" tIns="45700" rIns="91425" bIns="45700" anchor="t" anchorCtr="0">
            <a:normAutofit/>
          </a:bodyPr>
          <a:lstStyle>
            <a:lvl1pPr marL="457200" marR="0" lvl="0" indent="-457200" algn="l" rtl="0">
              <a:lnSpc>
                <a:spcPct val="90000"/>
              </a:lnSpc>
              <a:spcBef>
                <a:spcPts val="1800"/>
              </a:spcBef>
              <a:spcAft>
                <a:spcPts val="0"/>
              </a:spcAft>
              <a:buClr>
                <a:schemeClr val="dk1"/>
              </a:buClr>
              <a:buSzPts val="3600"/>
              <a:buFont typeface="Arial"/>
              <a:buChar char="•"/>
              <a:defRPr sz="3600" b="0" i="0" u="none" strike="noStrike" cap="none">
                <a:solidFill>
                  <a:schemeClr val="dk1"/>
                </a:solidFill>
                <a:latin typeface="Jost Medium"/>
                <a:ea typeface="Jost Medium"/>
                <a:cs typeface="Jost Medium"/>
                <a:sym typeface="Jost Medium"/>
              </a:defRPr>
            </a:lvl1pPr>
            <a:lvl2pPr marL="914400" marR="0" lvl="1" indent="-431800" algn="l" rtl="0">
              <a:lnSpc>
                <a:spcPct val="90000"/>
              </a:lnSpc>
              <a:spcBef>
                <a:spcPts val="500"/>
              </a:spcBef>
              <a:spcAft>
                <a:spcPts val="0"/>
              </a:spcAft>
              <a:buClr>
                <a:schemeClr val="dk1"/>
              </a:buClr>
              <a:buSzPts val="3200"/>
              <a:buFont typeface="Arial"/>
              <a:buChar char="•"/>
              <a:defRPr sz="3200" b="0" i="0" u="none" strike="noStrike" cap="none">
                <a:solidFill>
                  <a:schemeClr val="dk1"/>
                </a:solidFill>
                <a:latin typeface="Jost Medium"/>
                <a:ea typeface="Jost Medium"/>
                <a:cs typeface="Jost Medium"/>
                <a:sym typeface="Jost Medium"/>
              </a:defRPr>
            </a:lvl2pPr>
            <a:lvl3pPr marL="1371600" marR="0" lvl="2"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Jost Medium"/>
                <a:ea typeface="Jost Medium"/>
                <a:cs typeface="Jost Medium"/>
                <a:sym typeface="Jost Medium"/>
              </a:defRPr>
            </a:lvl3pPr>
            <a:lvl4pPr marL="1828800" marR="0" lvl="3"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Jost Medium"/>
                <a:ea typeface="Jost Medium"/>
                <a:cs typeface="Jost Medium"/>
                <a:sym typeface="Jost Medium"/>
              </a:defRPr>
            </a:lvl4pPr>
            <a:lvl5pPr marL="2286000" marR="0" lvl="4"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Jost Medium"/>
                <a:ea typeface="Jost Medium"/>
                <a:cs typeface="Jost Medium"/>
                <a:sym typeface="Jost Medium"/>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 name="Google Shape;11;p16"/>
          <p:cNvSpPr txBox="1">
            <a:spLocks noGrp="1"/>
          </p:cNvSpPr>
          <p:nvPr>
            <p:ph type="title"/>
          </p:nvPr>
        </p:nvSpPr>
        <p:spPr>
          <a:xfrm>
            <a:off x="916012" y="655150"/>
            <a:ext cx="10096649"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2"/>
              </a:buClr>
              <a:buSzPts val="4800"/>
              <a:buFont typeface="Jost Medium"/>
              <a:buNone/>
              <a:defRPr sz="4800" b="0" i="0" u="none" strike="noStrike" cap="none">
                <a:solidFill>
                  <a:schemeClr val="dk2"/>
                </a:solidFill>
                <a:latin typeface="Jost Medium"/>
                <a:ea typeface="Jost Medium"/>
                <a:cs typeface="Jost Medium"/>
                <a:sym typeface="Jost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2" name="Google Shape;12;p16" descr="A picture containing icon&#10;&#10;Description automatically generated"/>
          <p:cNvPicPr preferRelativeResize="0"/>
          <p:nvPr/>
        </p:nvPicPr>
        <p:blipFill rotWithShape="1">
          <a:blip r:embed="rId14">
            <a:alphaModFix/>
          </a:blip>
          <a:srcRect/>
          <a:stretch/>
        </p:blipFill>
        <p:spPr>
          <a:xfrm>
            <a:off x="-1" y="6374361"/>
            <a:ext cx="12192001" cy="483639"/>
          </a:xfrm>
          <a:prstGeom prst="rect">
            <a:avLst/>
          </a:prstGeom>
          <a:noFill/>
          <a:ln>
            <a:noFill/>
          </a:ln>
        </p:spPr>
      </p:pic>
      <p:pic>
        <p:nvPicPr>
          <p:cNvPr id="13" name="Google Shape;13;p16"/>
          <p:cNvPicPr preferRelativeResize="0"/>
          <p:nvPr/>
        </p:nvPicPr>
        <p:blipFill rotWithShape="1">
          <a:blip r:embed="rId15">
            <a:alphaModFix/>
          </a:blip>
          <a:srcRect/>
          <a:stretch/>
        </p:blipFill>
        <p:spPr>
          <a:xfrm>
            <a:off x="11423561" y="6435587"/>
            <a:ext cx="480695" cy="36597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hyperlink" Target="https://www.aps.org/publications/african-physics-newsletter"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19.jpg"/><Relationship Id="rId5" Type="http://schemas.openxmlformats.org/officeDocument/2006/relationships/hyperlink" Target="https://drive.google.com/file/d/1OG8gJqMT85d3TUz5_Bk9EB58JDGpg6LC/view" TargetMode="External"/><Relationship Id="rId4" Type="http://schemas.openxmlformats.org/officeDocument/2006/relationships/hyperlink" Target="https://info.aps.org/africanphysicsnewsletter"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www.aps.org/publications/journals"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25.jpg"/><Relationship Id="rId5" Type="http://schemas.openxmlformats.org/officeDocument/2006/relationships/image" Target="../media/image24.jpg"/><Relationship Id="rId4" Type="http://schemas.openxmlformats.org/officeDocument/2006/relationships/image" Target="../media/image23.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s://www.aps.org/about/international/collaboration"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
          <p:cNvSpPr txBox="1">
            <a:spLocks noGrp="1"/>
          </p:cNvSpPr>
          <p:nvPr>
            <p:ph type="ctrTitle"/>
          </p:nvPr>
        </p:nvSpPr>
        <p:spPr>
          <a:xfrm>
            <a:off x="713830" y="544906"/>
            <a:ext cx="9832258" cy="2036929"/>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2"/>
              </a:buClr>
              <a:buSzPts val="4800"/>
              <a:buFont typeface="Jost Medium"/>
              <a:buNone/>
            </a:pPr>
            <a:r>
              <a:rPr lang="en-US" sz="4800" dirty="0"/>
              <a:t>A</a:t>
            </a:r>
            <a:r>
              <a:rPr lang="en-US" sz="4800" dirty="0">
                <a:solidFill>
                  <a:srgbClr val="002060"/>
                </a:solidFill>
              </a:rPr>
              <a:t>PS</a:t>
            </a:r>
            <a:r>
              <a:rPr lang="en-US" sz="4800" dirty="0"/>
              <a:t> as a Welcoming Global Hub</a:t>
            </a:r>
            <a:endParaRPr dirty="0"/>
          </a:p>
        </p:txBody>
      </p:sp>
      <p:sp>
        <p:nvSpPr>
          <p:cNvPr id="56" name="Google Shape;56;p1"/>
          <p:cNvSpPr txBox="1">
            <a:spLocks noGrp="1"/>
          </p:cNvSpPr>
          <p:nvPr>
            <p:ph type="subTitle" idx="1"/>
          </p:nvPr>
        </p:nvSpPr>
        <p:spPr>
          <a:xfrm>
            <a:off x="713830" y="2833466"/>
            <a:ext cx="9832257" cy="1572849"/>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r>
              <a:rPr lang="en-US" sz="2800" b="1" dirty="0">
                <a:solidFill>
                  <a:srgbClr val="C00000"/>
                </a:solidFill>
                <a:latin typeface="Jost"/>
                <a:ea typeface="Jost"/>
                <a:cs typeface="Jost"/>
                <a:sym typeface="Jost"/>
              </a:rPr>
              <a:t>International Engagement with Africa’s Physics Community</a:t>
            </a:r>
            <a:endParaRPr sz="2800" b="1" dirty="0">
              <a:solidFill>
                <a:srgbClr val="C00000"/>
              </a:solidFill>
              <a:latin typeface="Jost"/>
              <a:ea typeface="Jost"/>
              <a:cs typeface="Jost"/>
              <a:sym typeface="Jost"/>
            </a:endParaRPr>
          </a:p>
        </p:txBody>
      </p:sp>
      <p:sp>
        <p:nvSpPr>
          <p:cNvPr id="2" name="TextBox 1">
            <a:extLst>
              <a:ext uri="{FF2B5EF4-FFF2-40B4-BE49-F238E27FC236}">
                <a16:creationId xmlns:a16="http://schemas.microsoft.com/office/drawing/2014/main" id="{EAF0CB37-6B05-6B4A-82E2-72294495BC87}"/>
              </a:ext>
            </a:extLst>
          </p:cNvPr>
          <p:cNvSpPr txBox="1"/>
          <p:nvPr/>
        </p:nvSpPr>
        <p:spPr>
          <a:xfrm>
            <a:off x="713830" y="3925251"/>
            <a:ext cx="10456709" cy="923330"/>
          </a:xfrm>
          <a:prstGeom prst="rect">
            <a:avLst/>
          </a:prstGeom>
          <a:noFill/>
        </p:spPr>
        <p:txBody>
          <a:bodyPr wrap="none" rtlCol="0">
            <a:spAutoFit/>
          </a:bodyPr>
          <a:lstStyle/>
          <a:p>
            <a:r>
              <a:rPr lang="en-US" sz="2000" dirty="0">
                <a:solidFill>
                  <a:schemeClr val="accent1"/>
                </a:solidFill>
              </a:rPr>
              <a:t>The Open Symposium on African Strategy for Fundamental and Applied Physics (ASFAP) </a:t>
            </a:r>
          </a:p>
          <a:p>
            <a:r>
              <a:rPr lang="en-US" sz="2000" dirty="0">
                <a:solidFill>
                  <a:schemeClr val="accent1"/>
                </a:solidFill>
              </a:rPr>
              <a:t>November 17, 2025</a:t>
            </a:r>
          </a:p>
          <a:p>
            <a:endParaRPr lang="en-US" dirty="0"/>
          </a:p>
        </p:txBody>
      </p:sp>
      <p:sp>
        <p:nvSpPr>
          <p:cNvPr id="3" name="TextBox 2">
            <a:extLst>
              <a:ext uri="{FF2B5EF4-FFF2-40B4-BE49-F238E27FC236}">
                <a16:creationId xmlns:a16="http://schemas.microsoft.com/office/drawing/2014/main" id="{27ED475B-E258-D746-9948-A49C956437EB}"/>
              </a:ext>
            </a:extLst>
          </p:cNvPr>
          <p:cNvSpPr txBox="1"/>
          <p:nvPr/>
        </p:nvSpPr>
        <p:spPr>
          <a:xfrm>
            <a:off x="713830" y="5290847"/>
            <a:ext cx="3679750" cy="923330"/>
          </a:xfrm>
          <a:prstGeom prst="rect">
            <a:avLst/>
          </a:prstGeom>
          <a:noFill/>
        </p:spPr>
        <p:txBody>
          <a:bodyPr wrap="square" rtlCol="0">
            <a:spAutoFit/>
          </a:bodyPr>
          <a:lstStyle/>
          <a:p>
            <a:r>
              <a:rPr lang="en-US" sz="1800" b="1" dirty="0">
                <a:solidFill>
                  <a:schemeClr val="accent1"/>
                </a:solidFill>
              </a:rPr>
              <a:t>Dr. Amy K. Flatten</a:t>
            </a:r>
          </a:p>
          <a:p>
            <a:r>
              <a:rPr lang="en-US" sz="1800" b="1" dirty="0">
                <a:solidFill>
                  <a:schemeClr val="accent1"/>
                </a:solidFill>
              </a:rPr>
              <a:t>Director of </a:t>
            </a:r>
            <a:r>
              <a:rPr lang="en-US" sz="1800" dirty="0">
                <a:solidFill>
                  <a:schemeClr val="accent1"/>
                </a:solidFill>
              </a:rPr>
              <a:t>International</a:t>
            </a:r>
            <a:r>
              <a:rPr lang="en-US" sz="1800" b="1" dirty="0">
                <a:solidFill>
                  <a:schemeClr val="accent1"/>
                </a:solidFill>
              </a:rPr>
              <a:t> Affairs</a:t>
            </a:r>
          </a:p>
          <a:p>
            <a:r>
              <a:rPr lang="en-US" sz="1800" b="1" dirty="0">
                <a:solidFill>
                  <a:schemeClr val="accent1"/>
                </a:solidFill>
              </a:rPr>
              <a:t>American Physical Society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328900" y="1259096"/>
            <a:ext cx="11520535"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3200" dirty="0"/>
              <a:t>APS Global Physics Summit - </a:t>
            </a:r>
            <a:r>
              <a:rPr lang="en-US" sz="3200" dirty="0">
                <a:solidFill>
                  <a:srgbClr val="C00000"/>
                </a:solidFill>
              </a:rPr>
              <a:t>Satellite Events Across the Globe!</a:t>
            </a:r>
            <a:endParaRPr sz="3200" dirty="0">
              <a:solidFill>
                <a:srgbClr val="C00000"/>
              </a:solidFill>
            </a:endParaRPr>
          </a:p>
        </p:txBody>
      </p:sp>
      <p:sp>
        <p:nvSpPr>
          <p:cNvPr id="90" name="Google Shape;90;p15"/>
          <p:cNvSpPr txBox="1">
            <a:spLocks noGrp="1"/>
          </p:cNvSpPr>
          <p:nvPr>
            <p:ph type="body" idx="1"/>
          </p:nvPr>
        </p:nvSpPr>
        <p:spPr>
          <a:xfrm>
            <a:off x="342565" y="2435105"/>
            <a:ext cx="10802421" cy="4128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2000" dirty="0">
                <a:latin typeface="Jost Medium"/>
                <a:ea typeface="Jost Medium"/>
                <a:cs typeface="Jost Medium"/>
                <a:sym typeface="Jost Medium"/>
              </a:rPr>
              <a:t>Bringing APS meetings to physics communities worldwide</a:t>
            </a:r>
            <a:endParaRPr sz="2000" dirty="0">
              <a:solidFill>
                <a:schemeClr val="lt1"/>
              </a:solidFill>
              <a:latin typeface="Jost Medium"/>
              <a:ea typeface="Jost Medium"/>
              <a:cs typeface="Jost Medium"/>
              <a:sym typeface="Jost Medium"/>
            </a:endParaRPr>
          </a:p>
          <a:p>
            <a:pPr marL="787400" indent="-457200">
              <a:lnSpc>
                <a:spcPct val="115000"/>
              </a:lnSpc>
              <a:spcBef>
                <a:spcPts val="800"/>
              </a:spcBef>
              <a:buClr>
                <a:schemeClr val="tx1"/>
              </a:buClr>
              <a:buSzPts val="2000"/>
            </a:pPr>
            <a:r>
              <a:rPr lang="en-US" sz="2000" dirty="0">
                <a:solidFill>
                  <a:srgbClr val="C00000"/>
                </a:solidFill>
              </a:rPr>
              <a:t>Connect</a:t>
            </a:r>
            <a:r>
              <a:rPr lang="en-US" sz="2000" dirty="0">
                <a:solidFill>
                  <a:schemeClr val="accent3"/>
                </a:solidFill>
              </a:rPr>
              <a:t> </a:t>
            </a:r>
            <a:r>
              <a:rPr lang="en-US" sz="2000" dirty="0"/>
              <a:t>APS to global community</a:t>
            </a:r>
            <a:endParaRPr sz="2000" dirty="0"/>
          </a:p>
          <a:p>
            <a:pPr marL="787400" indent="-457200">
              <a:lnSpc>
                <a:spcPct val="115000"/>
              </a:lnSpc>
              <a:spcBef>
                <a:spcPts val="0"/>
              </a:spcBef>
              <a:buClr>
                <a:schemeClr val="tx1"/>
              </a:buClr>
              <a:buSzPts val="2000"/>
            </a:pPr>
            <a:r>
              <a:rPr lang="en-US" sz="2000" dirty="0">
                <a:solidFill>
                  <a:srgbClr val="C00000"/>
                </a:solidFill>
              </a:rPr>
              <a:t>Enable</a:t>
            </a:r>
            <a:r>
              <a:rPr lang="en-US" sz="2000" dirty="0">
                <a:solidFill>
                  <a:schemeClr val="lt1"/>
                </a:solidFill>
              </a:rPr>
              <a:t> </a:t>
            </a:r>
            <a:r>
              <a:rPr lang="en-US" sz="2000" dirty="0"/>
              <a:t>physicists who cannot travel to the U.S. to participate in an in-person event </a:t>
            </a:r>
            <a:endParaRPr sz="2000" dirty="0"/>
          </a:p>
          <a:p>
            <a:pPr marL="787400" indent="-457200">
              <a:lnSpc>
                <a:spcPct val="115000"/>
              </a:lnSpc>
              <a:spcBef>
                <a:spcPts val="0"/>
              </a:spcBef>
              <a:buClr>
                <a:schemeClr val="tx1"/>
              </a:buClr>
              <a:buSzPts val="2000"/>
            </a:pPr>
            <a:r>
              <a:rPr lang="en-US" sz="2000" dirty="0">
                <a:solidFill>
                  <a:srgbClr val="C00000"/>
                </a:solidFill>
              </a:rPr>
              <a:t>Extend</a:t>
            </a:r>
            <a:r>
              <a:rPr lang="en-US" sz="2000" dirty="0">
                <a:solidFill>
                  <a:schemeClr val="lt1"/>
                </a:solidFill>
              </a:rPr>
              <a:t> </a:t>
            </a:r>
            <a:r>
              <a:rPr lang="en-US" sz="2000" dirty="0"/>
              <a:t>reach and diversity of APS meetings</a:t>
            </a:r>
            <a:endParaRPr sz="2000" dirty="0"/>
          </a:p>
          <a:p>
            <a:pPr marL="787400" indent="-457200">
              <a:lnSpc>
                <a:spcPct val="115000"/>
              </a:lnSpc>
              <a:spcBef>
                <a:spcPts val="0"/>
              </a:spcBef>
              <a:buClr>
                <a:schemeClr val="tx1"/>
              </a:buClr>
              <a:buSzPts val="2000"/>
            </a:pPr>
            <a:r>
              <a:rPr lang="en-US" sz="2000" dirty="0">
                <a:solidFill>
                  <a:srgbClr val="C00000"/>
                </a:solidFill>
              </a:rPr>
              <a:t>Build</a:t>
            </a:r>
            <a:r>
              <a:rPr lang="en-US" sz="2000" dirty="0">
                <a:solidFill>
                  <a:schemeClr val="lt1"/>
                </a:solidFill>
              </a:rPr>
              <a:t> </a:t>
            </a:r>
            <a:r>
              <a:rPr lang="en-US" sz="2000" dirty="0"/>
              <a:t>partnerships with physics communities abroad</a:t>
            </a:r>
            <a:endParaRPr sz="2000" dirty="0"/>
          </a:p>
          <a:p>
            <a:pPr marL="787400" indent="-457200">
              <a:lnSpc>
                <a:spcPct val="115000"/>
              </a:lnSpc>
              <a:spcBef>
                <a:spcPts val="0"/>
              </a:spcBef>
              <a:buClr>
                <a:schemeClr val="tx1"/>
              </a:buClr>
              <a:buSzPts val="2000"/>
            </a:pPr>
            <a:r>
              <a:rPr lang="en-US" sz="2000" dirty="0">
                <a:solidFill>
                  <a:srgbClr val="C00000"/>
                </a:solidFill>
              </a:rPr>
              <a:t>Serve</a:t>
            </a:r>
            <a:r>
              <a:rPr lang="en-US" sz="2000" dirty="0">
                <a:solidFill>
                  <a:schemeClr val="lt1"/>
                </a:solidFill>
              </a:rPr>
              <a:t> </a:t>
            </a:r>
            <a:r>
              <a:rPr lang="en-US" sz="2000" dirty="0"/>
              <a:t>as a Welcoming Global Hub for physicists worldwide </a:t>
            </a:r>
            <a:endParaRPr sz="2000" dirty="0"/>
          </a:p>
        </p:txBody>
      </p:sp>
      <p:sp>
        <p:nvSpPr>
          <p:cNvPr id="5" name="TextBox 4">
            <a:extLst>
              <a:ext uri="{FF2B5EF4-FFF2-40B4-BE49-F238E27FC236}">
                <a16:creationId xmlns:a16="http://schemas.microsoft.com/office/drawing/2014/main" id="{277E93F0-A124-7F46-9B6E-E24A3CADF7B6}"/>
              </a:ext>
            </a:extLst>
          </p:cNvPr>
          <p:cNvSpPr txBox="1"/>
          <p:nvPr/>
        </p:nvSpPr>
        <p:spPr>
          <a:xfrm>
            <a:off x="1047014" y="5118407"/>
            <a:ext cx="9764422" cy="1015663"/>
          </a:xfrm>
          <a:prstGeom prst="rect">
            <a:avLst/>
          </a:prstGeom>
          <a:solidFill>
            <a:schemeClr val="accent3">
              <a:lumMod val="20000"/>
              <a:lumOff val="80000"/>
            </a:schemeClr>
          </a:solidFill>
          <a:ln w="9525">
            <a:solidFill>
              <a:schemeClr val="tx1"/>
            </a:solidFill>
          </a:ln>
        </p:spPr>
        <p:txBody>
          <a:bodyPr wrap="square" rtlCol="0">
            <a:spAutoFit/>
          </a:bodyPr>
          <a:lstStyle/>
          <a:p>
            <a:endParaRPr lang="en-US" sz="1000" b="1" i="1" dirty="0">
              <a:solidFill>
                <a:srgbClr val="0070C0"/>
              </a:solidFill>
              <a:latin typeface="Jost" pitchFamily="2" charset="77"/>
              <a:ea typeface="Jost" pitchFamily="2" charset="77"/>
              <a:cs typeface="Jost"/>
              <a:sym typeface="Jost"/>
            </a:endParaRPr>
          </a:p>
          <a:p>
            <a:r>
              <a:rPr lang="en-US" sz="2000" b="1" i="1" dirty="0">
                <a:solidFill>
                  <a:srgbClr val="0070C0"/>
                </a:solidFill>
                <a:latin typeface="Jost" pitchFamily="2" charset="77"/>
                <a:ea typeface="Jost" pitchFamily="2" charset="77"/>
                <a:cs typeface="Jost"/>
                <a:sym typeface="Jost"/>
              </a:rPr>
              <a:t>Satellite Events Project Lead - Michele Irwin, APS Senior International Programs Manager!</a:t>
            </a:r>
          </a:p>
          <a:p>
            <a:endParaRPr lang="en-US" sz="1000" dirty="0"/>
          </a:p>
        </p:txBody>
      </p:sp>
      <p:sp>
        <p:nvSpPr>
          <p:cNvPr id="6" name="Google Shape;103;g2deaf2eccf9_0_3">
            <a:extLst>
              <a:ext uri="{FF2B5EF4-FFF2-40B4-BE49-F238E27FC236}">
                <a16:creationId xmlns:a16="http://schemas.microsoft.com/office/drawing/2014/main" id="{56C916EA-B627-A74A-AA1B-D334F6B71079}"/>
              </a:ext>
            </a:extLst>
          </p:cNvPr>
          <p:cNvSpPr txBox="1">
            <a:spLocks/>
          </p:cNvSpPr>
          <p:nvPr/>
        </p:nvSpPr>
        <p:spPr>
          <a:xfrm>
            <a:off x="328900" y="294300"/>
            <a:ext cx="6510600" cy="932700"/>
          </a:xfrm>
          <a:prstGeom prst="rect">
            <a:avLst/>
          </a:prstGeom>
          <a:solidFill>
            <a:srgbClr val="0B5394"/>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4800"/>
              <a:buFont typeface="Jost Medium"/>
              <a:buNone/>
              <a:defRPr sz="4800" b="0" i="0" u="none" strike="noStrike" cap="none">
                <a:solidFill>
                  <a:schemeClr val="dk2"/>
                </a:solidFill>
                <a:latin typeface="Jost Medium"/>
                <a:ea typeface="Jost Medium"/>
                <a:cs typeface="Jost Medium"/>
                <a:sym typeface="Jost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FFFFFF"/>
              </a:buClr>
              <a:buSzPts val="3600"/>
              <a:buFont typeface="Calibri"/>
              <a:buNone/>
            </a:pPr>
            <a:r>
              <a:rPr lang="en-US" sz="2400" b="1">
                <a:solidFill>
                  <a:srgbClr val="FFFFFF"/>
                </a:solidFill>
                <a:latin typeface="Jost"/>
                <a:ea typeface="Jost"/>
                <a:cs typeface="Jost"/>
                <a:sym typeface="Jost"/>
              </a:rPr>
              <a:t>Satellite Sites - APS Global Physics Summit</a:t>
            </a:r>
          </a:p>
          <a:p>
            <a:pPr>
              <a:buClr>
                <a:srgbClr val="FFFFFF"/>
              </a:buClr>
              <a:buSzPts val="3600"/>
              <a:buFont typeface="Calibri"/>
              <a:buNone/>
            </a:pPr>
            <a:r>
              <a:rPr lang="en-US" sz="2000" b="1" i="1">
                <a:solidFill>
                  <a:srgbClr val="FFC000"/>
                </a:solidFill>
                <a:latin typeface="Jost"/>
                <a:ea typeface="Jost"/>
                <a:cs typeface="Jost"/>
                <a:sym typeface="Jost"/>
              </a:rPr>
              <a:t>Bringing APS Meetings to Physicists Worldwide</a:t>
            </a:r>
            <a:endParaRPr lang="en-US" sz="2000" b="1" i="1" dirty="0">
              <a:solidFill>
                <a:srgbClr val="FFC000"/>
              </a:solidFill>
              <a:latin typeface="Jost"/>
              <a:ea typeface="Jost"/>
              <a:cs typeface="Jost"/>
              <a:sym typeface="Jost"/>
            </a:endParaRPr>
          </a:p>
        </p:txBody>
      </p:sp>
    </p:spTree>
    <p:extLst>
      <p:ext uri="{BB962C8B-B14F-4D97-AF65-F5344CB8AC3E}">
        <p14:creationId xmlns:p14="http://schemas.microsoft.com/office/powerpoint/2010/main" val="642613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2dd4eb1b32f_0_14"/>
          <p:cNvSpPr txBox="1">
            <a:spLocks noGrp="1"/>
          </p:cNvSpPr>
          <p:nvPr>
            <p:ph type="title" idx="4294967295"/>
          </p:nvPr>
        </p:nvSpPr>
        <p:spPr>
          <a:xfrm>
            <a:off x="328900" y="294300"/>
            <a:ext cx="6511500" cy="930000"/>
          </a:xfrm>
          <a:prstGeom prst="rect">
            <a:avLst/>
          </a:prstGeom>
          <a:solidFill>
            <a:srgbClr val="0B5394"/>
          </a:solidFill>
          <a:ln>
            <a:noFill/>
          </a:ln>
        </p:spPr>
        <p:txBody>
          <a:bodyPr spcFirstLastPara="1" wrap="square" lIns="121900" tIns="121900" rIns="121900" bIns="121900" anchor="t" anchorCtr="0">
            <a:noAutofit/>
          </a:bodyPr>
          <a:lstStyle/>
          <a:p>
            <a:pPr marL="0" lvl="0" indent="0" algn="l" rtl="0">
              <a:lnSpc>
                <a:spcPct val="90000"/>
              </a:lnSpc>
              <a:spcBef>
                <a:spcPts val="0"/>
              </a:spcBef>
              <a:spcAft>
                <a:spcPts val="0"/>
              </a:spcAft>
              <a:buClr>
                <a:srgbClr val="FFFFFF"/>
              </a:buClr>
              <a:buSzPts val="3600"/>
              <a:buFont typeface="Calibri"/>
              <a:buNone/>
            </a:pPr>
            <a:r>
              <a:rPr lang="en-US" sz="2400" b="1">
                <a:solidFill>
                  <a:srgbClr val="FFFFFF"/>
                </a:solidFill>
                <a:latin typeface="Jost"/>
                <a:ea typeface="Jost"/>
                <a:cs typeface="Jost"/>
                <a:sym typeface="Jost"/>
              </a:rPr>
              <a:t>Satellite Sites - APS Global Physics Summit</a:t>
            </a:r>
            <a:endParaRPr sz="2400" b="1">
              <a:solidFill>
                <a:srgbClr val="FFFFFF"/>
              </a:solidFill>
              <a:latin typeface="Jost"/>
              <a:ea typeface="Jost"/>
              <a:cs typeface="Jost"/>
              <a:sym typeface="Jost"/>
            </a:endParaRPr>
          </a:p>
          <a:p>
            <a:pPr marL="0" lvl="0" indent="0" algn="l" rtl="0">
              <a:lnSpc>
                <a:spcPct val="90000"/>
              </a:lnSpc>
              <a:spcBef>
                <a:spcPts val="0"/>
              </a:spcBef>
              <a:spcAft>
                <a:spcPts val="0"/>
              </a:spcAft>
              <a:buClr>
                <a:srgbClr val="FFFFFF"/>
              </a:buClr>
              <a:buSzPts val="3600"/>
              <a:buFont typeface="Calibri"/>
              <a:buNone/>
            </a:pPr>
            <a:r>
              <a:rPr lang="en-US" sz="2000" b="1" i="1">
                <a:solidFill>
                  <a:srgbClr val="FFC000"/>
                </a:solidFill>
                <a:latin typeface="Jost"/>
                <a:ea typeface="Jost"/>
                <a:cs typeface="Jost"/>
                <a:sym typeface="Jost"/>
              </a:rPr>
              <a:t>Bringing APS Meetings to Physicists Worldwide</a:t>
            </a:r>
            <a:endParaRPr sz="2000" b="1" i="1">
              <a:solidFill>
                <a:srgbClr val="FFC000"/>
              </a:solidFill>
              <a:latin typeface="Jost"/>
              <a:ea typeface="Jost"/>
              <a:cs typeface="Jost"/>
              <a:sym typeface="Jost"/>
            </a:endParaRPr>
          </a:p>
        </p:txBody>
      </p:sp>
      <p:sp>
        <p:nvSpPr>
          <p:cNvPr id="92" name="Google Shape;92;g2dd4eb1b32f_0_14"/>
          <p:cNvSpPr txBox="1"/>
          <p:nvPr/>
        </p:nvSpPr>
        <p:spPr>
          <a:xfrm>
            <a:off x="328900" y="2021725"/>
            <a:ext cx="6237300" cy="3954386"/>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3700"/>
              <a:buFont typeface="Arial"/>
              <a:buNone/>
            </a:pPr>
            <a:r>
              <a:rPr lang="en-US" sz="3700" b="1" i="0" u="none" strike="noStrike" cap="none" dirty="0">
                <a:solidFill>
                  <a:schemeClr val="dk2"/>
                </a:solidFill>
                <a:latin typeface="Jost"/>
                <a:ea typeface="Jost"/>
                <a:cs typeface="Jost"/>
                <a:sym typeface="Jost"/>
              </a:rPr>
              <a:t>Satellite Events Abroad</a:t>
            </a:r>
            <a:endParaRPr sz="3700" b="1" i="0" u="none" strike="noStrike" cap="none" dirty="0">
              <a:solidFill>
                <a:schemeClr val="dk2"/>
              </a:solidFill>
              <a:latin typeface="Jost"/>
              <a:ea typeface="Jost"/>
              <a:cs typeface="Jost"/>
              <a:sym typeface="Jost"/>
            </a:endParaRPr>
          </a:p>
          <a:p>
            <a:pPr marL="0" marR="0" lvl="0" indent="0" algn="l" rtl="0">
              <a:lnSpc>
                <a:spcPct val="90000"/>
              </a:lnSpc>
              <a:spcBef>
                <a:spcPts val="0"/>
              </a:spcBef>
              <a:spcAft>
                <a:spcPts val="0"/>
              </a:spcAft>
              <a:buClr>
                <a:srgbClr val="000000"/>
              </a:buClr>
              <a:buSzPts val="3700"/>
              <a:buFont typeface="Arial"/>
              <a:buNone/>
            </a:pPr>
            <a:endParaRPr sz="3700" b="0" i="0" u="none" strike="noStrike" cap="none" dirty="0">
              <a:solidFill>
                <a:schemeClr val="dk2"/>
              </a:solidFill>
              <a:latin typeface="Jost"/>
              <a:ea typeface="Jost"/>
              <a:cs typeface="Jost"/>
              <a:sym typeface="Jost"/>
            </a:endParaRPr>
          </a:p>
          <a:p>
            <a:pPr marL="914400" marR="0" lvl="0" indent="-415925" algn="l" rtl="0">
              <a:lnSpc>
                <a:spcPct val="115000"/>
              </a:lnSpc>
              <a:spcBef>
                <a:spcPts val="800"/>
              </a:spcBef>
              <a:spcAft>
                <a:spcPts val="0"/>
              </a:spcAft>
              <a:buClr>
                <a:schemeClr val="dk1"/>
              </a:buClr>
              <a:buSzPts val="2950"/>
              <a:buFont typeface="Arial"/>
              <a:buChar char="●"/>
            </a:pPr>
            <a:r>
              <a:rPr lang="en-US" sz="2950" b="1" dirty="0">
                <a:solidFill>
                  <a:srgbClr val="C00000"/>
                </a:solidFill>
                <a:latin typeface="Jost"/>
                <a:ea typeface="Jost"/>
                <a:cs typeface="Jost"/>
                <a:sym typeface="Jost"/>
              </a:rPr>
              <a:t>17</a:t>
            </a:r>
            <a:r>
              <a:rPr lang="en-US" sz="2950" b="0" i="0" u="none" strike="noStrike" cap="none" dirty="0">
                <a:solidFill>
                  <a:schemeClr val="dk1"/>
                </a:solidFill>
                <a:latin typeface="Jost"/>
                <a:ea typeface="Jost"/>
                <a:cs typeface="Jost"/>
                <a:sym typeface="Jost"/>
              </a:rPr>
              <a:t> events </a:t>
            </a:r>
            <a:r>
              <a:rPr lang="en-US" sz="2950" dirty="0">
                <a:solidFill>
                  <a:schemeClr val="dk1"/>
                </a:solidFill>
                <a:latin typeface="Jost"/>
                <a:ea typeface="Jost"/>
                <a:cs typeface="Jost"/>
                <a:sym typeface="Jost"/>
              </a:rPr>
              <a:t>in </a:t>
            </a:r>
            <a:r>
              <a:rPr lang="en-US" sz="2950" b="1" dirty="0">
                <a:solidFill>
                  <a:srgbClr val="C00000"/>
                </a:solidFill>
                <a:latin typeface="Jost"/>
                <a:ea typeface="Jost"/>
                <a:cs typeface="Jost"/>
                <a:sym typeface="Jost"/>
              </a:rPr>
              <a:t>16</a:t>
            </a:r>
            <a:r>
              <a:rPr lang="en-US" sz="2950" dirty="0">
                <a:solidFill>
                  <a:schemeClr val="dk1"/>
                </a:solidFill>
                <a:latin typeface="Jost"/>
                <a:ea typeface="Jost"/>
                <a:cs typeface="Jost"/>
                <a:sym typeface="Jost"/>
              </a:rPr>
              <a:t> countrie</a:t>
            </a:r>
            <a:r>
              <a:rPr lang="en-US" sz="2950" b="0" i="0" u="none" strike="noStrike" cap="none" dirty="0">
                <a:solidFill>
                  <a:schemeClr val="dk1"/>
                </a:solidFill>
                <a:latin typeface="Jost"/>
                <a:ea typeface="Jost"/>
                <a:cs typeface="Jost"/>
                <a:sym typeface="Jost"/>
              </a:rPr>
              <a:t>s</a:t>
            </a:r>
            <a:endParaRPr sz="2950" b="0" i="0" u="none" strike="noStrike" cap="none" dirty="0">
              <a:solidFill>
                <a:schemeClr val="dk1"/>
              </a:solidFill>
              <a:latin typeface="Jost"/>
              <a:ea typeface="Jost"/>
              <a:cs typeface="Jost"/>
              <a:sym typeface="Jost"/>
            </a:endParaRPr>
          </a:p>
          <a:p>
            <a:pPr marL="914400" marR="0" lvl="0" indent="-415925" algn="l" rtl="0">
              <a:lnSpc>
                <a:spcPct val="115000"/>
              </a:lnSpc>
              <a:spcBef>
                <a:spcPts val="0"/>
              </a:spcBef>
              <a:spcAft>
                <a:spcPts val="0"/>
              </a:spcAft>
              <a:buClr>
                <a:schemeClr val="dk1"/>
              </a:buClr>
              <a:buSzPts val="2950"/>
              <a:buFont typeface="Arial"/>
              <a:buChar char="●"/>
            </a:pPr>
            <a:r>
              <a:rPr lang="en-US" sz="2950" b="0" i="0" u="none" strike="noStrike" cap="none" dirty="0">
                <a:solidFill>
                  <a:schemeClr val="dk1"/>
                </a:solidFill>
                <a:latin typeface="Jost"/>
                <a:ea typeface="Jost"/>
                <a:cs typeface="Jost"/>
                <a:sym typeface="Jost"/>
              </a:rPr>
              <a:t>Attended by </a:t>
            </a:r>
            <a:r>
              <a:rPr lang="en-US" sz="2950" b="1" dirty="0">
                <a:solidFill>
                  <a:srgbClr val="C00000"/>
                </a:solidFill>
                <a:latin typeface="Jost"/>
                <a:ea typeface="Jost"/>
                <a:cs typeface="Jost"/>
                <a:sym typeface="Jost"/>
              </a:rPr>
              <a:t>1,100</a:t>
            </a:r>
            <a:r>
              <a:rPr lang="en-US" sz="2950" b="1" i="0" u="none" strike="noStrike" cap="none" dirty="0">
                <a:solidFill>
                  <a:srgbClr val="C00000"/>
                </a:solidFill>
                <a:latin typeface="Jost"/>
                <a:ea typeface="Jost"/>
                <a:cs typeface="Jost"/>
                <a:sym typeface="Jost"/>
              </a:rPr>
              <a:t>+ </a:t>
            </a:r>
            <a:r>
              <a:rPr lang="en-US" sz="2950" b="0" i="0" u="none" strike="noStrike" cap="none" dirty="0">
                <a:solidFill>
                  <a:schemeClr val="dk1"/>
                </a:solidFill>
                <a:latin typeface="Jost"/>
                <a:ea typeface="Jost"/>
                <a:cs typeface="Jost"/>
                <a:sym typeface="Jost"/>
              </a:rPr>
              <a:t>individuals </a:t>
            </a:r>
            <a:endParaRPr sz="2950" b="0" i="0" u="none" strike="noStrike" cap="none" dirty="0">
              <a:solidFill>
                <a:schemeClr val="dk1"/>
              </a:solidFill>
              <a:latin typeface="Jost"/>
              <a:ea typeface="Jost"/>
              <a:cs typeface="Jost"/>
              <a:sym typeface="Jost"/>
            </a:endParaRPr>
          </a:p>
          <a:p>
            <a:pPr marL="914400" marR="0" lvl="0" indent="-415925" algn="l" rtl="0">
              <a:lnSpc>
                <a:spcPct val="115000"/>
              </a:lnSpc>
              <a:spcBef>
                <a:spcPts val="0"/>
              </a:spcBef>
              <a:spcAft>
                <a:spcPts val="0"/>
              </a:spcAft>
              <a:buClr>
                <a:schemeClr val="dk1"/>
              </a:buClr>
              <a:buSzPts val="2950"/>
              <a:buFont typeface="Arial"/>
              <a:buChar char="●"/>
            </a:pPr>
            <a:r>
              <a:rPr lang="en-US" sz="2950" b="1" dirty="0">
                <a:solidFill>
                  <a:srgbClr val="C00000"/>
                </a:solidFill>
                <a:latin typeface="Jost"/>
                <a:ea typeface="Jost"/>
                <a:cs typeface="Jost"/>
                <a:sym typeface="Jost"/>
              </a:rPr>
              <a:t>11</a:t>
            </a:r>
            <a:r>
              <a:rPr lang="en-US" sz="2950" b="0" i="0" u="none" strike="noStrike" cap="none" dirty="0">
                <a:solidFill>
                  <a:schemeClr val="dk1"/>
                </a:solidFill>
                <a:latin typeface="Jost"/>
                <a:ea typeface="Jost"/>
                <a:cs typeface="Jost"/>
                <a:sym typeface="Jost"/>
              </a:rPr>
              <a:t> virtual sessions organized</a:t>
            </a:r>
          </a:p>
          <a:p>
            <a:pPr marL="914400" marR="0" lvl="0" indent="-415925" algn="l" rtl="0">
              <a:lnSpc>
                <a:spcPct val="115000"/>
              </a:lnSpc>
              <a:spcBef>
                <a:spcPts val="0"/>
              </a:spcBef>
              <a:spcAft>
                <a:spcPts val="0"/>
              </a:spcAft>
              <a:buClr>
                <a:schemeClr val="dk1"/>
              </a:buClr>
              <a:buSzPts val="2950"/>
              <a:buFont typeface="Arial"/>
              <a:buChar char="●"/>
            </a:pPr>
            <a:endParaRPr lang="en-US" sz="2950" dirty="0">
              <a:solidFill>
                <a:schemeClr val="dk1"/>
              </a:solidFill>
              <a:latin typeface="Jost"/>
              <a:ea typeface="Jost"/>
              <a:cs typeface="Jost"/>
              <a:sym typeface="Jost"/>
            </a:endParaRPr>
          </a:p>
          <a:p>
            <a:pPr marL="0" marR="0" lvl="0" indent="0" algn="l" rtl="0">
              <a:lnSpc>
                <a:spcPct val="100000"/>
              </a:lnSpc>
              <a:spcBef>
                <a:spcPts val="0"/>
              </a:spcBef>
              <a:spcAft>
                <a:spcPts val="0"/>
              </a:spcAft>
              <a:buClr>
                <a:srgbClr val="000000"/>
              </a:buClr>
              <a:buSzPts val="3600"/>
              <a:buFont typeface="Arial"/>
              <a:buNone/>
            </a:pPr>
            <a:endParaRPr sz="3600" b="0" i="0" u="none" strike="noStrike" cap="none" dirty="0">
              <a:solidFill>
                <a:schemeClr val="dk1"/>
              </a:solidFill>
              <a:latin typeface="Jost Medium"/>
              <a:ea typeface="Jost Medium"/>
              <a:cs typeface="Jost Medium"/>
              <a:sym typeface="Jost Medium"/>
            </a:endParaRPr>
          </a:p>
        </p:txBody>
      </p:sp>
      <p:sp>
        <p:nvSpPr>
          <p:cNvPr id="93" name="Google Shape;93;g2dd4eb1b32f_0_14"/>
          <p:cNvSpPr txBox="1"/>
          <p:nvPr/>
        </p:nvSpPr>
        <p:spPr>
          <a:xfrm>
            <a:off x="8083296" y="5568696"/>
            <a:ext cx="2733600" cy="800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000"/>
              <a:buFont typeface="Arial"/>
              <a:buNone/>
            </a:pPr>
            <a:endParaRPr sz="2000">
              <a:solidFill>
                <a:schemeClr val="dk1"/>
              </a:solidFill>
              <a:latin typeface="Jost Medium"/>
              <a:ea typeface="Jost Medium"/>
              <a:cs typeface="Jost Medium"/>
              <a:sym typeface="Jost Medium"/>
            </a:endParaRPr>
          </a:p>
          <a:p>
            <a:pPr marL="0" marR="0" lvl="0" indent="0" algn="ctr" rtl="0">
              <a:lnSpc>
                <a:spcPct val="100000"/>
              </a:lnSpc>
              <a:spcBef>
                <a:spcPts val="0"/>
              </a:spcBef>
              <a:spcAft>
                <a:spcPts val="0"/>
              </a:spcAft>
              <a:buClr>
                <a:srgbClr val="000000"/>
              </a:buClr>
              <a:buSzPts val="2000"/>
              <a:buFont typeface="Arial"/>
              <a:buNone/>
            </a:pPr>
            <a:r>
              <a:rPr lang="en-US" sz="2000">
                <a:solidFill>
                  <a:schemeClr val="dk1"/>
                </a:solidFill>
                <a:latin typeface="Jost Medium"/>
                <a:ea typeface="Jost Medium"/>
                <a:cs typeface="Jost Medium"/>
                <a:sym typeface="Jost Medium"/>
              </a:rPr>
              <a:t>Ukraine</a:t>
            </a:r>
            <a:endParaRPr sz="2000" b="0" i="0" u="none" strike="noStrike" cap="none">
              <a:solidFill>
                <a:schemeClr val="dk1"/>
              </a:solidFill>
              <a:latin typeface="Jost Medium"/>
              <a:ea typeface="Jost Medium"/>
              <a:cs typeface="Jost Medium"/>
              <a:sym typeface="Jost Medium"/>
            </a:endParaRPr>
          </a:p>
        </p:txBody>
      </p:sp>
      <p:sp>
        <p:nvSpPr>
          <p:cNvPr id="94" name="Google Shape;94;g2dd4eb1b32f_0_14"/>
          <p:cNvSpPr txBox="1"/>
          <p:nvPr/>
        </p:nvSpPr>
        <p:spPr>
          <a:xfrm>
            <a:off x="8080675" y="2905563"/>
            <a:ext cx="2663100" cy="492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Jost Medium"/>
                <a:ea typeface="Jost Medium"/>
                <a:cs typeface="Jost Medium"/>
                <a:sym typeface="Jost Medium"/>
              </a:rPr>
              <a:t>Pakistan</a:t>
            </a:r>
            <a:endParaRPr sz="2000" b="0" i="0" u="none" strike="noStrike" cap="none">
              <a:solidFill>
                <a:schemeClr val="dk1"/>
              </a:solidFill>
              <a:latin typeface="Jost Medium"/>
              <a:ea typeface="Jost Medium"/>
              <a:cs typeface="Jost Medium"/>
              <a:sym typeface="Jost Medium"/>
            </a:endParaRPr>
          </a:p>
        </p:txBody>
      </p:sp>
      <p:pic>
        <p:nvPicPr>
          <p:cNvPr id="95" name="Google Shape;95;g2dd4eb1b32f_0_14"/>
          <p:cNvPicPr preferRelativeResize="0"/>
          <p:nvPr/>
        </p:nvPicPr>
        <p:blipFill>
          <a:blip r:embed="rId3">
            <a:alphaModFix/>
          </a:blip>
          <a:stretch>
            <a:fillRect/>
          </a:stretch>
        </p:blipFill>
        <p:spPr>
          <a:xfrm>
            <a:off x="7562088" y="404250"/>
            <a:ext cx="3721608" cy="2472147"/>
          </a:xfrm>
          <a:prstGeom prst="rect">
            <a:avLst/>
          </a:prstGeom>
          <a:noFill/>
          <a:ln>
            <a:noFill/>
          </a:ln>
        </p:spPr>
      </p:pic>
      <p:pic>
        <p:nvPicPr>
          <p:cNvPr id="96" name="Google Shape;96;g2dd4eb1b32f_0_14"/>
          <p:cNvPicPr preferRelativeResize="0"/>
          <p:nvPr/>
        </p:nvPicPr>
        <p:blipFill>
          <a:blip r:embed="rId4">
            <a:alphaModFix/>
          </a:blip>
          <a:stretch>
            <a:fillRect/>
          </a:stretch>
        </p:blipFill>
        <p:spPr>
          <a:xfrm>
            <a:off x="7562088" y="3398163"/>
            <a:ext cx="3721610" cy="253462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2deaf2eccf9_0_3"/>
          <p:cNvSpPr txBox="1"/>
          <p:nvPr/>
        </p:nvSpPr>
        <p:spPr>
          <a:xfrm>
            <a:off x="797450" y="2221450"/>
            <a:ext cx="6561900" cy="400200"/>
          </a:xfrm>
          <a:prstGeom prst="rect">
            <a:avLst/>
          </a:prstGeom>
          <a:solidFill>
            <a:schemeClr val="l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Jost Medium"/>
              <a:ea typeface="Jost Medium"/>
              <a:cs typeface="Jost Medium"/>
              <a:sym typeface="Jost Medium"/>
            </a:endParaRPr>
          </a:p>
        </p:txBody>
      </p:sp>
      <p:sp>
        <p:nvSpPr>
          <p:cNvPr id="103" name="Google Shape;103;g2deaf2eccf9_0_3"/>
          <p:cNvSpPr txBox="1">
            <a:spLocks noGrp="1"/>
          </p:cNvSpPr>
          <p:nvPr>
            <p:ph type="title" idx="4294967295"/>
          </p:nvPr>
        </p:nvSpPr>
        <p:spPr>
          <a:xfrm>
            <a:off x="328900" y="294300"/>
            <a:ext cx="6510600" cy="932700"/>
          </a:xfrm>
          <a:prstGeom prst="rect">
            <a:avLst/>
          </a:prstGeom>
          <a:solidFill>
            <a:srgbClr val="0B5394"/>
          </a:solidFill>
          <a:ln>
            <a:noFill/>
          </a:ln>
        </p:spPr>
        <p:txBody>
          <a:bodyPr spcFirstLastPara="1" wrap="square" lIns="121900" tIns="121900" rIns="121900" bIns="121900" anchor="t" anchorCtr="0">
            <a:noAutofit/>
          </a:bodyPr>
          <a:lstStyle/>
          <a:p>
            <a:pPr marL="0" lvl="0" indent="0" algn="l" rtl="0">
              <a:lnSpc>
                <a:spcPct val="90000"/>
              </a:lnSpc>
              <a:spcBef>
                <a:spcPts val="0"/>
              </a:spcBef>
              <a:spcAft>
                <a:spcPts val="0"/>
              </a:spcAft>
              <a:buClr>
                <a:srgbClr val="FFFFFF"/>
              </a:buClr>
              <a:buSzPts val="3600"/>
              <a:buFont typeface="Calibri"/>
              <a:buNone/>
            </a:pPr>
            <a:r>
              <a:rPr lang="en-US" sz="2400" b="1" dirty="0">
                <a:solidFill>
                  <a:srgbClr val="FFFFFF"/>
                </a:solidFill>
                <a:latin typeface="Jost"/>
                <a:ea typeface="Jost"/>
                <a:cs typeface="Jost"/>
                <a:sym typeface="Jost"/>
              </a:rPr>
              <a:t>Satellite Sites - APS Global Physics Summit</a:t>
            </a:r>
            <a:endParaRPr sz="2400" b="1" dirty="0">
              <a:solidFill>
                <a:srgbClr val="FFFFFF"/>
              </a:solidFill>
              <a:latin typeface="Jost"/>
              <a:ea typeface="Jost"/>
              <a:cs typeface="Jost"/>
              <a:sym typeface="Jost"/>
            </a:endParaRPr>
          </a:p>
          <a:p>
            <a:pPr marL="0" lvl="0" indent="0" algn="l" rtl="0">
              <a:lnSpc>
                <a:spcPct val="90000"/>
              </a:lnSpc>
              <a:spcBef>
                <a:spcPts val="0"/>
              </a:spcBef>
              <a:spcAft>
                <a:spcPts val="0"/>
              </a:spcAft>
              <a:buClr>
                <a:srgbClr val="FFFFFF"/>
              </a:buClr>
              <a:buSzPts val="3600"/>
              <a:buFont typeface="Calibri"/>
              <a:buNone/>
            </a:pPr>
            <a:r>
              <a:rPr lang="en-US" sz="2000" b="1" i="1" dirty="0">
                <a:solidFill>
                  <a:srgbClr val="FFC000"/>
                </a:solidFill>
                <a:latin typeface="Jost"/>
                <a:ea typeface="Jost"/>
                <a:cs typeface="Jost"/>
                <a:sym typeface="Jost"/>
              </a:rPr>
              <a:t>Bringing APS Meetings to Physicists Worldwide</a:t>
            </a:r>
            <a:endParaRPr sz="2000" b="1" i="1" dirty="0">
              <a:solidFill>
                <a:srgbClr val="FFC000"/>
              </a:solidFill>
              <a:latin typeface="Jost"/>
              <a:ea typeface="Jost"/>
              <a:cs typeface="Jost"/>
              <a:sym typeface="Jost"/>
            </a:endParaRPr>
          </a:p>
        </p:txBody>
      </p:sp>
      <p:sp>
        <p:nvSpPr>
          <p:cNvPr id="104" name="Google Shape;104;g2deaf2eccf9_0_3"/>
          <p:cNvSpPr txBox="1"/>
          <p:nvPr/>
        </p:nvSpPr>
        <p:spPr>
          <a:xfrm>
            <a:off x="1458175" y="2437900"/>
            <a:ext cx="6561900" cy="954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Jost Medium"/>
              <a:ea typeface="Jost Medium"/>
              <a:cs typeface="Jost Medium"/>
              <a:sym typeface="Jost Medium"/>
            </a:endParaRPr>
          </a:p>
          <a:p>
            <a:pPr marL="0" marR="0" lvl="0" indent="0" algn="l" rtl="0">
              <a:lnSpc>
                <a:spcPct val="100000"/>
              </a:lnSpc>
              <a:spcBef>
                <a:spcPts val="0"/>
              </a:spcBef>
              <a:spcAft>
                <a:spcPts val="0"/>
              </a:spcAft>
              <a:buClr>
                <a:srgbClr val="000000"/>
              </a:buClr>
              <a:buSzPts val="3600"/>
              <a:buFont typeface="Arial"/>
              <a:buNone/>
            </a:pPr>
            <a:endParaRPr sz="3600" b="0" i="0" u="none" strike="noStrike" cap="none">
              <a:solidFill>
                <a:schemeClr val="dk1"/>
              </a:solidFill>
              <a:latin typeface="Jost Medium"/>
              <a:ea typeface="Jost Medium"/>
              <a:cs typeface="Jost Medium"/>
              <a:sym typeface="Jost Medium"/>
            </a:endParaRPr>
          </a:p>
        </p:txBody>
      </p:sp>
      <p:sp>
        <p:nvSpPr>
          <p:cNvPr id="105" name="Google Shape;105;g2deaf2eccf9_0_3"/>
          <p:cNvSpPr txBox="1"/>
          <p:nvPr/>
        </p:nvSpPr>
        <p:spPr>
          <a:xfrm>
            <a:off x="424000" y="1634250"/>
            <a:ext cx="3160200" cy="4164000"/>
          </a:xfrm>
          <a:prstGeom prst="rect">
            <a:avLst/>
          </a:prstGeom>
          <a:noFill/>
          <a:ln>
            <a:noFill/>
          </a:ln>
        </p:spPr>
        <p:txBody>
          <a:bodyPr spcFirstLastPara="1" wrap="square" lIns="91425" tIns="45700" rIns="91425" bIns="45700" anchor="t" anchorCtr="0">
            <a:noAutofit/>
          </a:bodyPr>
          <a:lstStyle/>
          <a:p>
            <a:pPr marL="457200" marR="0" lvl="0" indent="-361950" algn="l" rtl="0">
              <a:lnSpc>
                <a:spcPct val="150000"/>
              </a:lnSpc>
              <a:spcBef>
                <a:spcPts val="0"/>
              </a:spcBef>
              <a:spcAft>
                <a:spcPts val="0"/>
              </a:spcAft>
              <a:buClr>
                <a:schemeClr val="dk1"/>
              </a:buClr>
              <a:buSzPts val="2100"/>
              <a:buChar char="●"/>
            </a:pPr>
            <a:r>
              <a:rPr lang="en-US" sz="2100" dirty="0">
                <a:solidFill>
                  <a:schemeClr val="dk1"/>
                </a:solidFill>
                <a:latin typeface="Jost"/>
                <a:ea typeface="Jost"/>
                <a:cs typeface="Jost"/>
                <a:sym typeface="Jost"/>
              </a:rPr>
              <a:t>Brazil</a:t>
            </a:r>
            <a:endParaRPr sz="2100" dirty="0">
              <a:solidFill>
                <a:schemeClr val="dk1"/>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Char char="●"/>
            </a:pPr>
            <a:r>
              <a:rPr lang="en-US" sz="2100" b="1" i="0" u="none" strike="noStrike" cap="none" dirty="0">
                <a:solidFill>
                  <a:srgbClr val="C00000"/>
                </a:solidFill>
                <a:latin typeface="Jost"/>
                <a:ea typeface="Jost"/>
                <a:cs typeface="Jost"/>
                <a:sym typeface="Jost"/>
              </a:rPr>
              <a:t>Cameroon*</a:t>
            </a:r>
            <a:r>
              <a:rPr lang="en-US" sz="2100" b="1" i="0" u="none" strike="noStrike" cap="none" dirty="0">
                <a:solidFill>
                  <a:schemeClr val="dk1"/>
                </a:solidFill>
                <a:latin typeface="Jost"/>
                <a:ea typeface="Jost"/>
                <a:cs typeface="Jost"/>
                <a:sym typeface="Jost"/>
              </a:rPr>
              <a:t> </a:t>
            </a:r>
            <a:endParaRPr sz="2100" b="1" dirty="0">
              <a:solidFill>
                <a:schemeClr val="dk1"/>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Char char="●"/>
            </a:pPr>
            <a:r>
              <a:rPr lang="en-US" sz="2100" b="1" dirty="0">
                <a:solidFill>
                  <a:srgbClr val="C00000"/>
                </a:solidFill>
                <a:latin typeface="Jost"/>
                <a:ea typeface="Jost"/>
                <a:cs typeface="Jost"/>
                <a:sym typeface="Jost"/>
              </a:rPr>
              <a:t>Chad</a:t>
            </a:r>
            <a:endParaRPr sz="2100" b="1" dirty="0">
              <a:solidFill>
                <a:srgbClr val="C00000"/>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Font typeface="Jost"/>
              <a:buChar char="●"/>
            </a:pPr>
            <a:r>
              <a:rPr lang="en-US" sz="2100" b="1" dirty="0">
                <a:solidFill>
                  <a:srgbClr val="C00000"/>
                </a:solidFill>
                <a:latin typeface="Jost"/>
                <a:ea typeface="Jost"/>
                <a:cs typeface="Jost"/>
                <a:sym typeface="Jost"/>
              </a:rPr>
              <a:t>Dem. Rep. of Congo</a:t>
            </a:r>
            <a:endParaRPr sz="2100" b="1" dirty="0">
              <a:solidFill>
                <a:srgbClr val="C00000"/>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Font typeface="Jost"/>
              <a:buChar char="●"/>
            </a:pPr>
            <a:r>
              <a:rPr lang="en-US" sz="2100" b="1" dirty="0">
                <a:solidFill>
                  <a:srgbClr val="C00000"/>
                </a:solidFill>
                <a:latin typeface="Jost"/>
                <a:ea typeface="Jost"/>
                <a:cs typeface="Jost"/>
                <a:sym typeface="Jost"/>
              </a:rPr>
              <a:t>Ghana*</a:t>
            </a:r>
            <a:endParaRPr sz="2100" b="1" dirty="0">
              <a:solidFill>
                <a:srgbClr val="C00000"/>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Char char="●"/>
            </a:pPr>
            <a:r>
              <a:rPr lang="en-US" sz="2100" i="0" u="none" strike="noStrike" cap="none" dirty="0">
                <a:solidFill>
                  <a:schemeClr val="dk1"/>
                </a:solidFill>
                <a:latin typeface="Jost"/>
                <a:ea typeface="Jost"/>
                <a:cs typeface="Jost"/>
                <a:sym typeface="Jost"/>
              </a:rPr>
              <a:t>Hong Kong </a:t>
            </a:r>
            <a:endParaRPr sz="2100" i="0" u="none" strike="noStrike" cap="none" dirty="0">
              <a:solidFill>
                <a:schemeClr val="dk1"/>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Char char="●"/>
            </a:pPr>
            <a:r>
              <a:rPr lang="en-US" sz="2100" i="0" u="none" strike="noStrike" cap="none" dirty="0">
                <a:solidFill>
                  <a:schemeClr val="dk1"/>
                </a:solidFill>
                <a:latin typeface="Jost"/>
                <a:ea typeface="Jost"/>
                <a:cs typeface="Jost"/>
                <a:sym typeface="Jost"/>
              </a:rPr>
              <a:t>Jordan</a:t>
            </a:r>
            <a:endParaRPr sz="2100" dirty="0">
              <a:solidFill>
                <a:schemeClr val="dk1"/>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Font typeface="Jost"/>
              <a:buChar char="●"/>
            </a:pPr>
            <a:r>
              <a:rPr lang="en-US" sz="2100" b="1" dirty="0">
                <a:solidFill>
                  <a:srgbClr val="C00000"/>
                </a:solidFill>
                <a:latin typeface="Jost"/>
                <a:ea typeface="Jost"/>
                <a:cs typeface="Jost"/>
                <a:sym typeface="Jost"/>
              </a:rPr>
              <a:t>Morocco</a:t>
            </a:r>
            <a:endParaRPr sz="4300" b="1" i="1" u="none" strike="noStrike" cap="none" dirty="0">
              <a:solidFill>
                <a:srgbClr val="C00000"/>
              </a:solidFill>
              <a:latin typeface="Jost"/>
              <a:ea typeface="Jost"/>
              <a:cs typeface="Jost"/>
              <a:sym typeface="Jost"/>
            </a:endParaRPr>
          </a:p>
        </p:txBody>
      </p:sp>
      <p:sp>
        <p:nvSpPr>
          <p:cNvPr id="106" name="Google Shape;106;g2deaf2eccf9_0_3"/>
          <p:cNvSpPr txBox="1"/>
          <p:nvPr/>
        </p:nvSpPr>
        <p:spPr>
          <a:xfrm>
            <a:off x="7562089" y="5743002"/>
            <a:ext cx="3658842" cy="646300"/>
          </a:xfrm>
          <a:prstGeom prst="rect">
            <a:avLst/>
          </a:prstGeom>
          <a:noFill/>
          <a:ln>
            <a:noFill/>
          </a:ln>
        </p:spPr>
        <p:txBody>
          <a:bodyPr spcFirstLastPara="1" wrap="square" lIns="91425" tIns="91425" rIns="91425" bIns="91425" anchor="t" anchorCtr="0">
            <a:spAutoFit/>
          </a:bodyPr>
          <a:lstStyle/>
          <a:p>
            <a:pPr marL="95250" lvl="0">
              <a:lnSpc>
                <a:spcPct val="150000"/>
              </a:lnSpc>
              <a:buClr>
                <a:schemeClr val="dk1"/>
              </a:buClr>
              <a:buSzPts val="2100"/>
            </a:pPr>
            <a:r>
              <a:rPr lang="en-US" sz="2000" dirty="0">
                <a:solidFill>
                  <a:schemeClr val="dk1"/>
                </a:solidFill>
                <a:latin typeface="Jost"/>
                <a:ea typeface="Jost"/>
                <a:cs typeface="Jost"/>
                <a:sym typeface="Jost"/>
              </a:rPr>
              <a:t>Democratic Republic of Congo</a:t>
            </a:r>
          </a:p>
        </p:txBody>
      </p:sp>
      <p:sp>
        <p:nvSpPr>
          <p:cNvPr id="107" name="Google Shape;107;g2deaf2eccf9_0_3"/>
          <p:cNvSpPr txBox="1"/>
          <p:nvPr/>
        </p:nvSpPr>
        <p:spPr>
          <a:xfrm>
            <a:off x="7906060" y="2572595"/>
            <a:ext cx="29709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endParaRPr sz="2000" dirty="0">
              <a:solidFill>
                <a:schemeClr val="dk1"/>
              </a:solidFill>
              <a:latin typeface="Jost Medium"/>
              <a:ea typeface="Jost Medium"/>
              <a:cs typeface="Jost Medium"/>
              <a:sym typeface="Jost Medium"/>
            </a:endParaRPr>
          </a:p>
          <a:p>
            <a:pPr marL="0" marR="0" lvl="0" indent="0" algn="ctr" rtl="0">
              <a:lnSpc>
                <a:spcPct val="100000"/>
              </a:lnSpc>
              <a:spcBef>
                <a:spcPts val="0"/>
              </a:spcBef>
              <a:spcAft>
                <a:spcPts val="0"/>
              </a:spcAft>
              <a:buClr>
                <a:srgbClr val="000000"/>
              </a:buClr>
              <a:buSzPts val="2000"/>
              <a:buFont typeface="Arial"/>
              <a:buNone/>
            </a:pPr>
            <a:r>
              <a:rPr lang="en-US" sz="2000" i="0" u="none" strike="noStrike" cap="none" dirty="0">
                <a:solidFill>
                  <a:schemeClr val="dk1"/>
                </a:solidFill>
                <a:latin typeface="Jost" pitchFamily="2" charset="77"/>
                <a:ea typeface="Jost" pitchFamily="2" charset="77"/>
                <a:cs typeface="Jost Medium"/>
                <a:sym typeface="Jost Medium"/>
              </a:rPr>
              <a:t>C</a:t>
            </a:r>
            <a:r>
              <a:rPr lang="en-US" sz="2000" dirty="0">
                <a:solidFill>
                  <a:schemeClr val="dk1"/>
                </a:solidFill>
                <a:latin typeface="Jost" pitchFamily="2" charset="77"/>
                <a:ea typeface="Jost" pitchFamily="2" charset="77"/>
                <a:cs typeface="Jost Medium"/>
                <a:sym typeface="Jost Medium"/>
              </a:rPr>
              <a:t>had  </a:t>
            </a:r>
            <a:endParaRPr sz="2000" i="0" u="none" strike="noStrike" cap="none" dirty="0">
              <a:solidFill>
                <a:schemeClr val="dk1"/>
              </a:solidFill>
              <a:latin typeface="Jost" pitchFamily="2" charset="77"/>
              <a:ea typeface="Jost" pitchFamily="2" charset="77"/>
              <a:cs typeface="Jost Medium"/>
              <a:sym typeface="Jost Medium"/>
            </a:endParaRPr>
          </a:p>
        </p:txBody>
      </p:sp>
      <p:sp>
        <p:nvSpPr>
          <p:cNvPr id="108" name="Google Shape;108;g2deaf2eccf9_0_3"/>
          <p:cNvSpPr txBox="1"/>
          <p:nvPr/>
        </p:nvSpPr>
        <p:spPr>
          <a:xfrm>
            <a:off x="3774700" y="1634250"/>
            <a:ext cx="2663100" cy="4164000"/>
          </a:xfrm>
          <a:prstGeom prst="rect">
            <a:avLst/>
          </a:prstGeom>
          <a:noFill/>
          <a:ln>
            <a:noFill/>
          </a:ln>
        </p:spPr>
        <p:txBody>
          <a:bodyPr spcFirstLastPara="1" wrap="square" lIns="91425" tIns="45700" rIns="91425" bIns="45700" anchor="t" anchorCtr="0">
            <a:noAutofit/>
          </a:bodyPr>
          <a:lstStyle/>
          <a:p>
            <a:pPr marL="457200" lvl="0" indent="-361950" algn="l" rtl="0">
              <a:lnSpc>
                <a:spcPct val="150000"/>
              </a:lnSpc>
              <a:spcBef>
                <a:spcPts val="0"/>
              </a:spcBef>
              <a:spcAft>
                <a:spcPts val="0"/>
              </a:spcAft>
              <a:buClr>
                <a:schemeClr val="dk1"/>
              </a:buClr>
              <a:buSzPts val="2100"/>
              <a:buChar char="●"/>
            </a:pPr>
            <a:r>
              <a:rPr lang="en-US" sz="2100" dirty="0">
                <a:solidFill>
                  <a:schemeClr val="dk1"/>
                </a:solidFill>
                <a:latin typeface="Jost"/>
                <a:ea typeface="Jost"/>
                <a:cs typeface="Jost"/>
                <a:sym typeface="Jost"/>
              </a:rPr>
              <a:t>Nepal</a:t>
            </a:r>
            <a:endParaRPr sz="2100" dirty="0">
              <a:solidFill>
                <a:schemeClr val="dk1"/>
              </a:solidFill>
              <a:latin typeface="Jost"/>
              <a:ea typeface="Jost"/>
              <a:cs typeface="Jost"/>
              <a:sym typeface="Jost"/>
            </a:endParaRPr>
          </a:p>
          <a:p>
            <a:pPr marL="457200" lvl="0" indent="-361950" algn="l" rtl="0">
              <a:lnSpc>
                <a:spcPct val="150000"/>
              </a:lnSpc>
              <a:spcBef>
                <a:spcPts val="0"/>
              </a:spcBef>
              <a:spcAft>
                <a:spcPts val="0"/>
              </a:spcAft>
              <a:buClr>
                <a:schemeClr val="dk1"/>
              </a:buClr>
              <a:buSzPts val="2100"/>
              <a:buChar char="●"/>
            </a:pPr>
            <a:r>
              <a:rPr lang="en-US" sz="2100" dirty="0">
                <a:solidFill>
                  <a:schemeClr val="dk1"/>
                </a:solidFill>
                <a:latin typeface="Jost"/>
                <a:ea typeface="Jost"/>
                <a:cs typeface="Jost"/>
                <a:sym typeface="Jost"/>
              </a:rPr>
              <a:t>Pakistan (2)</a:t>
            </a:r>
            <a:endParaRPr sz="2100" dirty="0">
              <a:solidFill>
                <a:schemeClr val="dk1"/>
              </a:solidFill>
              <a:latin typeface="Jost"/>
              <a:ea typeface="Jost"/>
              <a:cs typeface="Jost"/>
              <a:sym typeface="Jost"/>
            </a:endParaRPr>
          </a:p>
          <a:p>
            <a:pPr marL="457200" lvl="0" indent="-361950" algn="l" rtl="0">
              <a:lnSpc>
                <a:spcPct val="150000"/>
              </a:lnSpc>
              <a:spcBef>
                <a:spcPts val="0"/>
              </a:spcBef>
              <a:spcAft>
                <a:spcPts val="0"/>
              </a:spcAft>
              <a:buClr>
                <a:schemeClr val="dk1"/>
              </a:buClr>
              <a:buSzPts val="2100"/>
              <a:buChar char="●"/>
            </a:pPr>
            <a:r>
              <a:rPr lang="en-US" sz="2100" dirty="0">
                <a:solidFill>
                  <a:schemeClr val="dk1"/>
                </a:solidFill>
                <a:latin typeface="Jost"/>
                <a:ea typeface="Jost"/>
                <a:cs typeface="Jost"/>
                <a:sym typeface="Jost"/>
              </a:rPr>
              <a:t>Philippines</a:t>
            </a:r>
            <a:endParaRPr sz="2100" dirty="0">
              <a:solidFill>
                <a:schemeClr val="dk1"/>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Char char="●"/>
            </a:pPr>
            <a:r>
              <a:rPr lang="en-US" sz="2100" b="1" dirty="0">
                <a:solidFill>
                  <a:srgbClr val="C00000"/>
                </a:solidFill>
                <a:latin typeface="Jost"/>
                <a:ea typeface="Jost"/>
                <a:cs typeface="Jost"/>
                <a:sym typeface="Jost"/>
              </a:rPr>
              <a:t>Senegal*</a:t>
            </a:r>
            <a:endParaRPr sz="2100" b="1" dirty="0">
              <a:solidFill>
                <a:srgbClr val="C00000"/>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Font typeface="Jost"/>
              <a:buChar char="●"/>
            </a:pPr>
            <a:r>
              <a:rPr lang="en-US" sz="2100" dirty="0">
                <a:solidFill>
                  <a:schemeClr val="dk1"/>
                </a:solidFill>
                <a:latin typeface="Jost"/>
                <a:ea typeface="Jost"/>
                <a:cs typeface="Jost"/>
                <a:sym typeface="Jost"/>
              </a:rPr>
              <a:t>Serbia</a:t>
            </a:r>
            <a:endParaRPr sz="2100" dirty="0">
              <a:solidFill>
                <a:schemeClr val="dk1"/>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Font typeface="Jost"/>
              <a:buChar char="●"/>
            </a:pPr>
            <a:r>
              <a:rPr lang="en-US" sz="2100" b="1" dirty="0">
                <a:solidFill>
                  <a:srgbClr val="C00000"/>
                </a:solidFill>
                <a:latin typeface="Jost"/>
                <a:ea typeface="Jost"/>
                <a:cs typeface="Jost"/>
                <a:sym typeface="Jost"/>
              </a:rPr>
              <a:t>South Africa</a:t>
            </a:r>
            <a:endParaRPr sz="2100" b="1" dirty="0">
              <a:solidFill>
                <a:srgbClr val="C00000"/>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Char char="●"/>
            </a:pPr>
            <a:r>
              <a:rPr lang="en-US" sz="2100" dirty="0">
                <a:solidFill>
                  <a:schemeClr val="dk1"/>
                </a:solidFill>
                <a:latin typeface="Jost"/>
                <a:ea typeface="Jost"/>
                <a:cs typeface="Jost"/>
                <a:sym typeface="Jost"/>
              </a:rPr>
              <a:t>Ukraine</a:t>
            </a:r>
            <a:endParaRPr sz="2100" i="0" u="none" strike="noStrike" cap="none" dirty="0">
              <a:solidFill>
                <a:schemeClr val="dk1"/>
              </a:solidFill>
              <a:latin typeface="Jost"/>
              <a:ea typeface="Jost"/>
              <a:cs typeface="Jost"/>
              <a:sym typeface="Jost"/>
            </a:endParaRPr>
          </a:p>
          <a:p>
            <a:pPr marL="457200" marR="0" lvl="0" indent="-361950" algn="l" rtl="0">
              <a:lnSpc>
                <a:spcPct val="150000"/>
              </a:lnSpc>
              <a:spcBef>
                <a:spcPts val="0"/>
              </a:spcBef>
              <a:spcAft>
                <a:spcPts val="0"/>
              </a:spcAft>
              <a:buClr>
                <a:schemeClr val="dk1"/>
              </a:buClr>
              <a:buSzPts val="2100"/>
              <a:buChar char="●"/>
            </a:pPr>
            <a:r>
              <a:rPr lang="en-US" sz="2100" dirty="0">
                <a:solidFill>
                  <a:schemeClr val="dk1"/>
                </a:solidFill>
                <a:latin typeface="Jost"/>
                <a:ea typeface="Jost"/>
                <a:cs typeface="Jost"/>
                <a:sym typeface="Jost"/>
              </a:rPr>
              <a:t>Uzbekistan</a:t>
            </a:r>
            <a:endParaRPr sz="4300" i="1" u="none" strike="noStrike" cap="none" dirty="0">
              <a:solidFill>
                <a:schemeClr val="dk1"/>
              </a:solidFill>
              <a:latin typeface="Jost"/>
              <a:ea typeface="Jost"/>
              <a:cs typeface="Jost"/>
              <a:sym typeface="Jost"/>
            </a:endParaRPr>
          </a:p>
        </p:txBody>
      </p:sp>
      <p:pic>
        <p:nvPicPr>
          <p:cNvPr id="109" name="Google Shape;109;g2deaf2eccf9_0_3"/>
          <p:cNvPicPr preferRelativeResize="0"/>
          <p:nvPr/>
        </p:nvPicPr>
        <p:blipFill>
          <a:blip r:embed="rId3">
            <a:alphaModFix/>
          </a:blip>
          <a:stretch>
            <a:fillRect/>
          </a:stretch>
        </p:blipFill>
        <p:spPr>
          <a:xfrm>
            <a:off x="7562088" y="402336"/>
            <a:ext cx="3721610" cy="2468882"/>
          </a:xfrm>
          <a:prstGeom prst="rect">
            <a:avLst/>
          </a:prstGeom>
          <a:noFill/>
          <a:ln>
            <a:noFill/>
          </a:ln>
        </p:spPr>
      </p:pic>
      <p:pic>
        <p:nvPicPr>
          <p:cNvPr id="11" name="Google Shape;102;p17" title="1743519640095.jpeg">
            <a:extLst>
              <a:ext uri="{FF2B5EF4-FFF2-40B4-BE49-F238E27FC236}">
                <a16:creationId xmlns:a16="http://schemas.microsoft.com/office/drawing/2014/main" id="{7720A83B-B84D-F646-9C88-85BA677161E5}"/>
              </a:ext>
            </a:extLst>
          </p:cNvPr>
          <p:cNvPicPr preferRelativeResize="0"/>
          <p:nvPr/>
        </p:nvPicPr>
        <p:blipFill>
          <a:blip r:embed="rId4">
            <a:alphaModFix/>
          </a:blip>
          <a:stretch>
            <a:fillRect/>
          </a:stretch>
        </p:blipFill>
        <p:spPr>
          <a:xfrm>
            <a:off x="7562088" y="3606650"/>
            <a:ext cx="3721610" cy="2270451"/>
          </a:xfrm>
          <a:prstGeom prst="rect">
            <a:avLst/>
          </a:prstGeom>
          <a:noFill/>
          <a:ln>
            <a:noFill/>
          </a:ln>
        </p:spPr>
      </p:pic>
      <p:sp>
        <p:nvSpPr>
          <p:cNvPr id="2" name="TextBox 1">
            <a:extLst>
              <a:ext uri="{FF2B5EF4-FFF2-40B4-BE49-F238E27FC236}">
                <a16:creationId xmlns:a16="http://schemas.microsoft.com/office/drawing/2014/main" id="{CD128C94-F0C1-8040-8DA3-4B0B94DBE2C3}"/>
              </a:ext>
            </a:extLst>
          </p:cNvPr>
          <p:cNvSpPr txBox="1"/>
          <p:nvPr/>
        </p:nvSpPr>
        <p:spPr>
          <a:xfrm>
            <a:off x="570901" y="5877101"/>
            <a:ext cx="2866398" cy="307777"/>
          </a:xfrm>
          <a:prstGeom prst="rect">
            <a:avLst/>
          </a:prstGeom>
          <a:noFill/>
        </p:spPr>
        <p:txBody>
          <a:bodyPr wrap="square" rtlCol="0">
            <a:spAutoFit/>
          </a:bodyPr>
          <a:lstStyle/>
          <a:p>
            <a:r>
              <a:rPr lang="en-US" b="1" dirty="0"/>
              <a:t>* Organized Virtual Session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6" name="Google Shape;116;p19"/>
          <p:cNvSpPr txBox="1">
            <a:spLocks noGrp="1"/>
          </p:cNvSpPr>
          <p:nvPr>
            <p:ph type="subTitle" idx="1"/>
          </p:nvPr>
        </p:nvSpPr>
        <p:spPr>
          <a:xfrm>
            <a:off x="979200" y="2325486"/>
            <a:ext cx="10233600" cy="16557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2450" i="1" dirty="0">
                <a:solidFill>
                  <a:srgbClr val="C00000"/>
                </a:solidFill>
              </a:rPr>
              <a:t>“…the satellite event was a valuable experience for my academic and professional development. It gave me access to high-level scientific presentations and allowed me to explore current trends in physics research…I left…with a clearer vision of the direction I want to take in my studies and research.”</a:t>
            </a:r>
            <a:r>
              <a:rPr lang="en-US" sz="2450" dirty="0">
                <a:solidFill>
                  <a:srgbClr val="C00000"/>
                </a:solidFill>
              </a:rPr>
              <a:t> </a:t>
            </a:r>
            <a:r>
              <a:rPr lang="en-US" sz="2450" dirty="0"/>
              <a:t>— Postdoctoral researcher, Chad</a:t>
            </a:r>
            <a:endParaRPr sz="2450" dirty="0"/>
          </a:p>
        </p:txBody>
      </p:sp>
      <p:sp>
        <p:nvSpPr>
          <p:cNvPr id="5" name="Google Shape;103;g2deaf2eccf9_0_3">
            <a:extLst>
              <a:ext uri="{FF2B5EF4-FFF2-40B4-BE49-F238E27FC236}">
                <a16:creationId xmlns:a16="http://schemas.microsoft.com/office/drawing/2014/main" id="{DE33AF26-B7A2-E740-BD18-D34FF449BEDB}"/>
              </a:ext>
            </a:extLst>
          </p:cNvPr>
          <p:cNvSpPr txBox="1">
            <a:spLocks/>
          </p:cNvSpPr>
          <p:nvPr/>
        </p:nvSpPr>
        <p:spPr>
          <a:xfrm>
            <a:off x="328900" y="294300"/>
            <a:ext cx="6510600" cy="932700"/>
          </a:xfrm>
          <a:prstGeom prst="rect">
            <a:avLst/>
          </a:prstGeom>
          <a:solidFill>
            <a:srgbClr val="0B5394"/>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4800"/>
              <a:buFont typeface="Jost Medium"/>
              <a:buNone/>
              <a:defRPr sz="4800" b="0" i="0" u="none" strike="noStrike" cap="none">
                <a:solidFill>
                  <a:schemeClr val="dk2"/>
                </a:solidFill>
                <a:latin typeface="Jost Medium"/>
                <a:ea typeface="Jost Medium"/>
                <a:cs typeface="Jost Medium"/>
                <a:sym typeface="Jost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FFFFFF"/>
              </a:buClr>
              <a:buSzPts val="3600"/>
              <a:buFont typeface="Calibri"/>
              <a:buNone/>
            </a:pPr>
            <a:r>
              <a:rPr lang="en-US" sz="2400" b="1">
                <a:solidFill>
                  <a:srgbClr val="FFFFFF"/>
                </a:solidFill>
                <a:latin typeface="Jost"/>
                <a:ea typeface="Jost"/>
                <a:cs typeface="Jost"/>
                <a:sym typeface="Jost"/>
              </a:rPr>
              <a:t>Satellite Sites - APS Global Physics Summit</a:t>
            </a:r>
          </a:p>
          <a:p>
            <a:pPr>
              <a:buClr>
                <a:srgbClr val="FFFFFF"/>
              </a:buClr>
              <a:buSzPts val="3600"/>
              <a:buFont typeface="Calibri"/>
              <a:buNone/>
            </a:pPr>
            <a:r>
              <a:rPr lang="en-US" sz="2000" b="1" i="1">
                <a:solidFill>
                  <a:srgbClr val="FFC000"/>
                </a:solidFill>
                <a:latin typeface="Jost"/>
                <a:ea typeface="Jost"/>
                <a:cs typeface="Jost"/>
                <a:sym typeface="Jost"/>
              </a:rPr>
              <a:t>Bringing APS Meetings to Physicists Worldwide</a:t>
            </a:r>
            <a:endParaRPr lang="en-US" sz="2000" b="1" i="1" dirty="0">
              <a:solidFill>
                <a:srgbClr val="FFC000"/>
              </a:solidFill>
              <a:latin typeface="Jost"/>
              <a:ea typeface="Jost"/>
              <a:cs typeface="Jost"/>
              <a:sym typeface="Jost"/>
            </a:endParaRPr>
          </a:p>
        </p:txBody>
      </p:sp>
    </p:spTree>
    <p:extLst>
      <p:ext uri="{BB962C8B-B14F-4D97-AF65-F5344CB8AC3E}">
        <p14:creationId xmlns:p14="http://schemas.microsoft.com/office/powerpoint/2010/main" val="2991851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g2dd4eb1b32f_0_22"/>
          <p:cNvSpPr txBox="1">
            <a:spLocks noGrp="1"/>
          </p:cNvSpPr>
          <p:nvPr>
            <p:ph type="title" idx="4294967295"/>
          </p:nvPr>
        </p:nvSpPr>
        <p:spPr>
          <a:xfrm>
            <a:off x="328900" y="294296"/>
            <a:ext cx="6243600" cy="930000"/>
          </a:xfrm>
          <a:prstGeom prst="rect">
            <a:avLst/>
          </a:prstGeom>
          <a:solidFill>
            <a:srgbClr val="0B5394"/>
          </a:solidFill>
          <a:ln>
            <a:noFill/>
          </a:ln>
        </p:spPr>
        <p:txBody>
          <a:bodyPr spcFirstLastPara="1" wrap="square" lIns="121900" tIns="121900" rIns="121900" bIns="121900" anchor="t" anchorCtr="0">
            <a:noAutofit/>
          </a:bodyPr>
          <a:lstStyle/>
          <a:p>
            <a:pPr marL="0" lvl="0" indent="0" algn="l" rtl="0">
              <a:lnSpc>
                <a:spcPct val="90000"/>
              </a:lnSpc>
              <a:spcBef>
                <a:spcPts val="0"/>
              </a:spcBef>
              <a:spcAft>
                <a:spcPts val="0"/>
              </a:spcAft>
              <a:buClr>
                <a:srgbClr val="FFFFFF"/>
              </a:buClr>
              <a:buSzPts val="3600"/>
              <a:buFont typeface="Calibri"/>
              <a:buNone/>
            </a:pPr>
            <a:r>
              <a:rPr lang="en-US" sz="2400" b="1">
                <a:solidFill>
                  <a:srgbClr val="FFFFFF"/>
                </a:solidFill>
                <a:latin typeface="Jost"/>
                <a:ea typeface="Jost"/>
                <a:cs typeface="Jost"/>
                <a:sym typeface="Jost"/>
              </a:rPr>
              <a:t>African Physics Newsletter</a:t>
            </a:r>
            <a:br>
              <a:rPr lang="en-US" sz="2400" b="1" i="1">
                <a:solidFill>
                  <a:srgbClr val="FFFFFF"/>
                </a:solidFill>
                <a:latin typeface="Jost"/>
                <a:ea typeface="Jost"/>
                <a:cs typeface="Jost"/>
                <a:sym typeface="Jost"/>
              </a:rPr>
            </a:br>
            <a:r>
              <a:rPr lang="en-US" sz="2000" b="1" i="1">
                <a:solidFill>
                  <a:srgbClr val="FFC000"/>
                </a:solidFill>
                <a:latin typeface="Jost"/>
                <a:ea typeface="Jost"/>
                <a:cs typeface="Jost"/>
                <a:sym typeface="Jost"/>
              </a:rPr>
              <a:t>Fostering Pan-African Communications </a:t>
            </a:r>
            <a:endParaRPr sz="2000" b="1" i="1">
              <a:solidFill>
                <a:srgbClr val="FFC000"/>
              </a:solidFill>
              <a:latin typeface="Jost"/>
              <a:ea typeface="Jost"/>
              <a:cs typeface="Jost"/>
              <a:sym typeface="Jost"/>
            </a:endParaRPr>
          </a:p>
        </p:txBody>
      </p:sp>
      <p:sp>
        <p:nvSpPr>
          <p:cNvPr id="57" name="Google Shape;57;g2dd4eb1b32f_0_22"/>
          <p:cNvSpPr txBox="1"/>
          <p:nvPr/>
        </p:nvSpPr>
        <p:spPr>
          <a:xfrm>
            <a:off x="395149" y="1458749"/>
            <a:ext cx="5856900" cy="4801284"/>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100"/>
              <a:buFont typeface="Arial"/>
              <a:buNone/>
            </a:pPr>
            <a:r>
              <a:rPr lang="en-US" sz="2000" b="1" i="0" u="none" strike="noStrike" cap="none" dirty="0">
                <a:solidFill>
                  <a:schemeClr val="dk2"/>
                </a:solidFill>
                <a:latin typeface="Jost"/>
                <a:ea typeface="Jost"/>
                <a:cs typeface="Jost"/>
                <a:sym typeface="Jost"/>
              </a:rPr>
              <a:t>The African Physics Newsletter (APN)</a:t>
            </a:r>
            <a:r>
              <a:rPr lang="en-US" sz="2000" b="0" i="0" u="none" strike="noStrike" cap="none" dirty="0">
                <a:solidFill>
                  <a:srgbClr val="000000"/>
                </a:solidFill>
                <a:latin typeface="Jost"/>
                <a:ea typeface="Jost"/>
                <a:cs typeface="Jost"/>
                <a:sym typeface="Jost"/>
              </a:rPr>
              <a:t> </a:t>
            </a:r>
            <a:br>
              <a:rPr lang="en-US" sz="2000" b="0" i="0" u="none" strike="noStrike" cap="none" dirty="0">
                <a:solidFill>
                  <a:srgbClr val="000000"/>
                </a:solidFill>
                <a:latin typeface="Jost"/>
                <a:ea typeface="Jost"/>
                <a:cs typeface="Jost"/>
                <a:sym typeface="Jost"/>
              </a:rPr>
            </a:br>
            <a:endParaRPr lang="en-US" sz="2000" b="0" i="0" u="none" strike="noStrike" cap="none" dirty="0">
              <a:solidFill>
                <a:srgbClr val="000000"/>
              </a:solidFill>
              <a:latin typeface="Jost"/>
              <a:ea typeface="Jost"/>
              <a:cs typeface="Jost"/>
              <a:sym typeface="Jost"/>
            </a:endParaRPr>
          </a:p>
          <a:p>
            <a:pPr marL="0" marR="0" lvl="0" indent="0" algn="l" rtl="0">
              <a:lnSpc>
                <a:spcPct val="100000"/>
              </a:lnSpc>
              <a:spcBef>
                <a:spcPts val="0"/>
              </a:spcBef>
              <a:spcAft>
                <a:spcPts val="0"/>
              </a:spcAft>
              <a:buClr>
                <a:srgbClr val="000000"/>
              </a:buClr>
              <a:buSzPts val="2100"/>
              <a:buFont typeface="Arial"/>
              <a:buNone/>
            </a:pPr>
            <a:r>
              <a:rPr lang="en-US" sz="2000" dirty="0">
                <a:latin typeface="Jost"/>
                <a:ea typeface="Jost"/>
                <a:cs typeface="Jost"/>
                <a:sym typeface="Jost"/>
              </a:rPr>
              <a:t>A </a:t>
            </a:r>
            <a:r>
              <a:rPr lang="en-US" sz="2000" b="0" i="0" u="none" strike="noStrike" cap="none" dirty="0">
                <a:solidFill>
                  <a:srgbClr val="000000"/>
                </a:solidFill>
                <a:latin typeface="Jost"/>
                <a:ea typeface="Jost"/>
                <a:cs typeface="Jost"/>
                <a:sym typeface="Jost"/>
              </a:rPr>
              <a:t>publication about physics in Africa as gathered and reported by an Editorial Board of African physicists representing various regions of the continent. APS has published the newsletter since its inception in 2019.</a:t>
            </a:r>
            <a:endParaRPr sz="2000" b="0" i="0" u="none" strike="noStrike" cap="none" dirty="0">
              <a:solidFill>
                <a:srgbClr val="000000"/>
              </a:solidFill>
              <a:latin typeface="Jost"/>
              <a:ea typeface="Jost"/>
              <a:cs typeface="Jost"/>
              <a:sym typeface="Jost"/>
            </a:endParaRPr>
          </a:p>
          <a:p>
            <a:pPr marL="0" marR="0" lvl="0" indent="0" algn="l" rtl="0">
              <a:lnSpc>
                <a:spcPct val="100000"/>
              </a:lnSpc>
              <a:spcBef>
                <a:spcPts val="0"/>
              </a:spcBef>
              <a:spcAft>
                <a:spcPts val="0"/>
              </a:spcAft>
              <a:buClr>
                <a:srgbClr val="000000"/>
              </a:buClr>
              <a:buSzPts val="2100"/>
              <a:buFont typeface="Arial"/>
              <a:buNone/>
            </a:pPr>
            <a:endParaRPr sz="2000" b="0" i="0" u="none" strike="noStrike" cap="none" dirty="0">
              <a:solidFill>
                <a:srgbClr val="000000"/>
              </a:solidFill>
              <a:latin typeface="Jost"/>
              <a:ea typeface="Jost"/>
              <a:cs typeface="Jost"/>
              <a:sym typeface="Jost"/>
            </a:endParaRPr>
          </a:p>
          <a:p>
            <a:pPr marL="457200" marR="0" lvl="0" indent="-355600" algn="l" rtl="0">
              <a:lnSpc>
                <a:spcPct val="100000"/>
              </a:lnSpc>
              <a:spcBef>
                <a:spcPts val="0"/>
              </a:spcBef>
              <a:spcAft>
                <a:spcPts val="0"/>
              </a:spcAft>
              <a:buClr>
                <a:srgbClr val="000000"/>
              </a:buClr>
              <a:buSzPts val="2000"/>
              <a:buFont typeface="Jost"/>
              <a:buChar char="●"/>
            </a:pPr>
            <a:r>
              <a:rPr lang="en-US" sz="2000" b="1" dirty="0">
                <a:solidFill>
                  <a:srgbClr val="C00000"/>
                </a:solidFill>
                <a:latin typeface="Jost"/>
                <a:ea typeface="Jost"/>
                <a:cs typeface="Jost"/>
                <a:sym typeface="Jost"/>
              </a:rPr>
              <a:t>13</a:t>
            </a:r>
            <a:r>
              <a:rPr lang="en-US" sz="2000" b="1" i="0" u="none" strike="noStrike" cap="none" dirty="0">
                <a:solidFill>
                  <a:srgbClr val="C00000"/>
                </a:solidFill>
                <a:latin typeface="Jost"/>
                <a:ea typeface="Jost"/>
                <a:cs typeface="Jost"/>
                <a:sym typeface="Jost"/>
              </a:rPr>
              <a:t> Editorial Board Members </a:t>
            </a:r>
            <a:r>
              <a:rPr lang="en-US" sz="2000" b="0" i="0" u="none" strike="noStrike" cap="none" dirty="0">
                <a:solidFill>
                  <a:srgbClr val="000000"/>
                </a:solidFill>
                <a:latin typeface="Jost"/>
                <a:ea typeface="Jost"/>
                <a:cs typeface="Jost"/>
                <a:sym typeface="Jost"/>
              </a:rPr>
              <a:t>consisting of African physicists serving as professors, researchers, lecturers, and physics community leaders.</a:t>
            </a:r>
            <a:endParaRPr sz="2000" b="0" i="0" u="none" strike="noStrike" cap="none" dirty="0">
              <a:solidFill>
                <a:srgbClr val="000000"/>
              </a:solidFill>
              <a:latin typeface="Jost"/>
              <a:ea typeface="Jost"/>
              <a:cs typeface="Jost"/>
              <a:sym typeface="Jost"/>
            </a:endParaRPr>
          </a:p>
          <a:p>
            <a:pPr marL="457200" marR="0" lvl="0" indent="0" algn="l" rtl="0">
              <a:lnSpc>
                <a:spcPct val="100000"/>
              </a:lnSpc>
              <a:spcBef>
                <a:spcPts val="0"/>
              </a:spcBef>
              <a:spcAft>
                <a:spcPts val="0"/>
              </a:spcAft>
              <a:buClr>
                <a:srgbClr val="000000"/>
              </a:buClr>
              <a:buSzPts val="1800"/>
              <a:buFont typeface="Arial"/>
              <a:buNone/>
            </a:pPr>
            <a:endParaRPr sz="2000" b="0" i="0" u="none" strike="noStrike" cap="none" dirty="0">
              <a:solidFill>
                <a:srgbClr val="000000"/>
              </a:solidFill>
              <a:latin typeface="Jost"/>
              <a:ea typeface="Jost"/>
              <a:cs typeface="Jost"/>
              <a:sym typeface="Jost"/>
            </a:endParaRPr>
          </a:p>
          <a:p>
            <a:pPr marL="457200" marR="0" lvl="0" indent="-355600" algn="l" rtl="0">
              <a:lnSpc>
                <a:spcPct val="100000"/>
              </a:lnSpc>
              <a:spcBef>
                <a:spcPts val="0"/>
              </a:spcBef>
              <a:spcAft>
                <a:spcPts val="0"/>
              </a:spcAft>
              <a:buClr>
                <a:srgbClr val="000000"/>
              </a:buClr>
              <a:buSzPts val="2000"/>
              <a:buFont typeface="Jost"/>
              <a:buChar char="●"/>
            </a:pPr>
            <a:r>
              <a:rPr lang="en-US" sz="2000" b="1" dirty="0">
                <a:solidFill>
                  <a:srgbClr val="C00000"/>
                </a:solidFill>
                <a:latin typeface="Jost"/>
                <a:ea typeface="Jost"/>
                <a:cs typeface="Jost"/>
                <a:sym typeface="Jost"/>
              </a:rPr>
              <a:t>11</a:t>
            </a:r>
            <a:r>
              <a:rPr lang="en-US" sz="2000" b="1" i="0" u="none" strike="noStrike" cap="none" dirty="0">
                <a:solidFill>
                  <a:srgbClr val="C00000"/>
                </a:solidFill>
                <a:latin typeface="Jost"/>
                <a:ea typeface="Jost"/>
                <a:cs typeface="Jost"/>
                <a:sym typeface="Jost"/>
              </a:rPr>
              <a:t> Advisory Board Members </a:t>
            </a:r>
            <a:r>
              <a:rPr lang="en-US" sz="2000" b="0" i="0" u="none" strike="noStrike" cap="none" dirty="0">
                <a:solidFill>
                  <a:srgbClr val="000000"/>
                </a:solidFill>
                <a:latin typeface="Jost"/>
                <a:ea typeface="Jost"/>
                <a:cs typeface="Jost"/>
                <a:sym typeface="Jost"/>
              </a:rPr>
              <a:t>from universities and laboratories around the world.</a:t>
            </a:r>
            <a:endParaRPr sz="2000" b="0" i="0" u="none" strike="noStrike" cap="none" dirty="0">
              <a:solidFill>
                <a:srgbClr val="000000"/>
              </a:solidFill>
              <a:latin typeface="Jost"/>
              <a:ea typeface="Jost"/>
              <a:cs typeface="Jost"/>
              <a:sym typeface="Jost"/>
            </a:endParaRPr>
          </a:p>
        </p:txBody>
      </p:sp>
      <p:pic>
        <p:nvPicPr>
          <p:cNvPr id="58" name="Google Shape;58;g2dd4eb1b32f_0_22"/>
          <p:cNvPicPr preferRelativeResize="0"/>
          <p:nvPr/>
        </p:nvPicPr>
        <p:blipFill rotWithShape="1">
          <a:blip r:embed="rId3">
            <a:alphaModFix/>
          </a:blip>
          <a:srcRect/>
          <a:stretch/>
        </p:blipFill>
        <p:spPr>
          <a:xfrm>
            <a:off x="6572500" y="1509960"/>
            <a:ext cx="5224351" cy="3380464"/>
          </a:xfrm>
          <a:prstGeom prst="rect">
            <a:avLst/>
          </a:prstGeom>
          <a:noFill/>
          <a:ln w="9525" cap="flat" cmpd="sng">
            <a:solidFill>
              <a:srgbClr val="292765"/>
            </a:solidFill>
            <a:prstDash val="solid"/>
            <a:round/>
            <a:headEnd type="none" w="sm" len="sm"/>
            <a:tailEnd type="none" w="sm" len="sm"/>
          </a:ln>
        </p:spPr>
      </p:pic>
    </p:spTree>
    <p:extLst>
      <p:ext uri="{BB962C8B-B14F-4D97-AF65-F5344CB8AC3E}">
        <p14:creationId xmlns:p14="http://schemas.microsoft.com/office/powerpoint/2010/main" val="3985659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4" name="Google Shape;64;g390c9efccb2_0_0"/>
          <p:cNvSpPr txBox="1">
            <a:spLocks noGrp="1"/>
          </p:cNvSpPr>
          <p:nvPr>
            <p:ph type="ctrTitle"/>
          </p:nvPr>
        </p:nvSpPr>
        <p:spPr>
          <a:xfrm>
            <a:off x="8068555" y="2848090"/>
            <a:ext cx="3899400" cy="63347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2"/>
              </a:buClr>
              <a:buSzPts val="4800"/>
              <a:buFont typeface="Jost Medium"/>
              <a:buNone/>
            </a:pPr>
            <a:r>
              <a:rPr lang="en-US" sz="1600" b="1" dirty="0">
                <a:solidFill>
                  <a:schemeClr val="bg2"/>
                </a:solidFill>
                <a:latin typeface="Jost" pitchFamily="2" charset="77"/>
                <a:ea typeface="Jost" pitchFamily="2" charset="77"/>
              </a:rPr>
              <a:t>Editor-in-Chief: Stéphane </a:t>
            </a:r>
            <a:r>
              <a:rPr lang="en-US" sz="1600" b="1" dirty="0" err="1">
                <a:solidFill>
                  <a:schemeClr val="bg2"/>
                </a:solidFill>
                <a:latin typeface="Jost" pitchFamily="2" charset="77"/>
                <a:ea typeface="Jost" pitchFamily="2" charset="77"/>
              </a:rPr>
              <a:t>Kenmoe</a:t>
            </a:r>
            <a:br>
              <a:rPr lang="en-US" sz="1600" b="1" dirty="0">
                <a:solidFill>
                  <a:schemeClr val="bg2"/>
                </a:solidFill>
                <a:latin typeface="Jost" pitchFamily="2" charset="77"/>
                <a:ea typeface="Jost" pitchFamily="2" charset="77"/>
              </a:rPr>
            </a:br>
            <a:r>
              <a:rPr lang="en-US" sz="1600" b="1" dirty="0">
                <a:solidFill>
                  <a:schemeClr val="bg2"/>
                </a:solidFill>
                <a:latin typeface="Jost" pitchFamily="2" charset="77"/>
                <a:ea typeface="Jost" pitchFamily="2" charset="77"/>
              </a:rPr>
              <a:t>Universität Duisburg-Essen, Germany</a:t>
            </a:r>
            <a:endParaRPr sz="1600" b="1" dirty="0">
              <a:solidFill>
                <a:schemeClr val="bg2"/>
              </a:solidFill>
              <a:latin typeface="Jost" pitchFamily="2" charset="77"/>
              <a:ea typeface="Jost" pitchFamily="2" charset="77"/>
            </a:endParaRPr>
          </a:p>
        </p:txBody>
      </p:sp>
      <p:pic>
        <p:nvPicPr>
          <p:cNvPr id="66" name="Google Shape;66;g390c9efccb2_0_0" title="Screenshot 2025-11-13 at 1.54.22 PM.png"/>
          <p:cNvPicPr preferRelativeResize="0"/>
          <p:nvPr/>
        </p:nvPicPr>
        <p:blipFill>
          <a:blip r:embed="rId3">
            <a:alphaModFix/>
          </a:blip>
          <a:stretch>
            <a:fillRect/>
          </a:stretch>
        </p:blipFill>
        <p:spPr>
          <a:xfrm>
            <a:off x="8877634" y="1033730"/>
            <a:ext cx="2281242" cy="1716029"/>
          </a:xfrm>
          <a:prstGeom prst="rect">
            <a:avLst/>
          </a:prstGeom>
          <a:ln>
            <a:prstDash val="solid"/>
          </a:ln>
        </p:spPr>
        <p:style>
          <a:lnRef idx="1">
            <a:schemeClr val="accent1"/>
          </a:lnRef>
          <a:fillRef idx="2">
            <a:schemeClr val="accent1"/>
          </a:fillRef>
          <a:effectRef idx="1">
            <a:schemeClr val="accent1"/>
          </a:effectRef>
          <a:fontRef idx="minor">
            <a:schemeClr val="dk1"/>
          </a:fontRef>
        </p:style>
      </p:pic>
      <p:sp>
        <p:nvSpPr>
          <p:cNvPr id="67" name="Google Shape;67;g390c9efccb2_0_0"/>
          <p:cNvSpPr txBox="1">
            <a:spLocks noGrp="1"/>
          </p:cNvSpPr>
          <p:nvPr>
            <p:ph type="subTitle" idx="1"/>
          </p:nvPr>
        </p:nvSpPr>
        <p:spPr>
          <a:xfrm>
            <a:off x="316524" y="1465688"/>
            <a:ext cx="2082300" cy="3648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800"/>
              </a:spcBef>
              <a:spcAft>
                <a:spcPts val="0"/>
              </a:spcAft>
              <a:buClr>
                <a:schemeClr val="dk1"/>
              </a:buClr>
              <a:buSzPts val="2400"/>
              <a:buNone/>
            </a:pPr>
            <a:r>
              <a:rPr lang="en-US" sz="2000" b="1" dirty="0">
                <a:solidFill>
                  <a:srgbClr val="C00000"/>
                </a:solidFill>
                <a:latin typeface="Jost"/>
                <a:ea typeface="Jost"/>
                <a:cs typeface="Jost"/>
                <a:sym typeface="Jost"/>
              </a:rPr>
              <a:t>North Africa</a:t>
            </a:r>
            <a:endParaRPr sz="2000" dirty="0">
              <a:solidFill>
                <a:srgbClr val="C00000"/>
              </a:solidFill>
            </a:endParaRPr>
          </a:p>
        </p:txBody>
      </p:sp>
      <p:sp>
        <p:nvSpPr>
          <p:cNvPr id="68" name="Google Shape;68;g390c9efccb2_0_0"/>
          <p:cNvSpPr txBox="1">
            <a:spLocks noGrp="1"/>
          </p:cNvSpPr>
          <p:nvPr>
            <p:ph type="subTitle" idx="1"/>
          </p:nvPr>
        </p:nvSpPr>
        <p:spPr>
          <a:xfrm>
            <a:off x="4128889" y="1509188"/>
            <a:ext cx="2521800" cy="2778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800"/>
              </a:spcBef>
              <a:spcAft>
                <a:spcPts val="0"/>
              </a:spcAft>
              <a:buClr>
                <a:schemeClr val="dk1"/>
              </a:buClr>
              <a:buSzPts val="2400"/>
              <a:buNone/>
            </a:pPr>
            <a:r>
              <a:rPr lang="en-US" sz="2000" b="1" dirty="0">
                <a:solidFill>
                  <a:srgbClr val="C00000"/>
                </a:solidFill>
                <a:latin typeface="Jost"/>
                <a:ea typeface="Jost"/>
                <a:cs typeface="Jost"/>
                <a:sym typeface="Jost"/>
              </a:rPr>
              <a:t>Southern Africa</a:t>
            </a:r>
            <a:endParaRPr sz="2000" dirty="0">
              <a:solidFill>
                <a:srgbClr val="C00000"/>
              </a:solidFill>
            </a:endParaRPr>
          </a:p>
        </p:txBody>
      </p:sp>
      <p:sp>
        <p:nvSpPr>
          <p:cNvPr id="69" name="Google Shape;69;g390c9efccb2_0_0"/>
          <p:cNvSpPr txBox="1">
            <a:spLocks noGrp="1"/>
          </p:cNvSpPr>
          <p:nvPr>
            <p:ph type="subTitle" idx="1"/>
          </p:nvPr>
        </p:nvSpPr>
        <p:spPr>
          <a:xfrm>
            <a:off x="316524" y="4633170"/>
            <a:ext cx="2082300" cy="3648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800"/>
              </a:spcBef>
              <a:spcAft>
                <a:spcPts val="0"/>
              </a:spcAft>
              <a:buClr>
                <a:schemeClr val="dk1"/>
              </a:buClr>
              <a:buSzPts val="2400"/>
              <a:buNone/>
            </a:pPr>
            <a:r>
              <a:rPr lang="en-US" sz="2000" b="1" dirty="0">
                <a:solidFill>
                  <a:srgbClr val="C00000"/>
                </a:solidFill>
                <a:latin typeface="Jost"/>
                <a:ea typeface="Jost"/>
                <a:cs typeface="Jost"/>
                <a:sym typeface="Jost"/>
              </a:rPr>
              <a:t>East Africa</a:t>
            </a:r>
            <a:endParaRPr sz="2000" dirty="0">
              <a:solidFill>
                <a:srgbClr val="C00000"/>
              </a:solidFill>
            </a:endParaRPr>
          </a:p>
        </p:txBody>
      </p:sp>
      <p:sp>
        <p:nvSpPr>
          <p:cNvPr id="70" name="Google Shape;70;g390c9efccb2_0_0"/>
          <p:cNvSpPr txBox="1">
            <a:spLocks noGrp="1"/>
          </p:cNvSpPr>
          <p:nvPr>
            <p:ph type="subTitle" idx="1"/>
          </p:nvPr>
        </p:nvSpPr>
        <p:spPr>
          <a:xfrm>
            <a:off x="316524" y="3061922"/>
            <a:ext cx="2082300" cy="3648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800"/>
              </a:spcBef>
              <a:spcAft>
                <a:spcPts val="0"/>
              </a:spcAft>
              <a:buClr>
                <a:schemeClr val="dk1"/>
              </a:buClr>
              <a:buSzPts val="2400"/>
              <a:buNone/>
            </a:pPr>
            <a:r>
              <a:rPr lang="en-US" sz="2000" b="1" dirty="0">
                <a:solidFill>
                  <a:srgbClr val="C00000"/>
                </a:solidFill>
                <a:latin typeface="Jost"/>
                <a:ea typeface="Jost"/>
                <a:cs typeface="Jost"/>
                <a:sym typeface="Jost"/>
              </a:rPr>
              <a:t>West Africa</a:t>
            </a:r>
            <a:endParaRPr sz="2000" dirty="0">
              <a:solidFill>
                <a:srgbClr val="C00000"/>
              </a:solidFill>
            </a:endParaRPr>
          </a:p>
        </p:txBody>
      </p:sp>
      <p:sp>
        <p:nvSpPr>
          <p:cNvPr id="71" name="Google Shape;71;g390c9efccb2_0_0"/>
          <p:cNvSpPr txBox="1">
            <a:spLocks noGrp="1"/>
          </p:cNvSpPr>
          <p:nvPr>
            <p:ph type="subTitle" idx="1"/>
          </p:nvPr>
        </p:nvSpPr>
        <p:spPr>
          <a:xfrm>
            <a:off x="4128889" y="3061922"/>
            <a:ext cx="2082300" cy="3648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800"/>
              </a:spcBef>
              <a:spcAft>
                <a:spcPts val="0"/>
              </a:spcAft>
              <a:buClr>
                <a:schemeClr val="dk1"/>
              </a:buClr>
              <a:buSzPct val="100000"/>
              <a:buNone/>
            </a:pPr>
            <a:r>
              <a:rPr lang="en-US" sz="2000" b="1" dirty="0">
                <a:solidFill>
                  <a:srgbClr val="C00000"/>
                </a:solidFill>
                <a:latin typeface="Jost"/>
                <a:ea typeface="Jost"/>
                <a:cs typeface="Jost"/>
                <a:sym typeface="Jost"/>
              </a:rPr>
              <a:t>Central Africa</a:t>
            </a:r>
            <a:endParaRPr sz="2000" dirty="0">
              <a:solidFill>
                <a:srgbClr val="C00000"/>
              </a:solidFill>
            </a:endParaRPr>
          </a:p>
        </p:txBody>
      </p:sp>
      <p:sp>
        <p:nvSpPr>
          <p:cNvPr id="72" name="Google Shape;72;g390c9efccb2_0_0"/>
          <p:cNvSpPr txBox="1"/>
          <p:nvPr/>
        </p:nvSpPr>
        <p:spPr>
          <a:xfrm>
            <a:off x="316524" y="1941459"/>
            <a:ext cx="3683186" cy="1023826"/>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1"/>
              </a:buClr>
              <a:buSzPts val="1600"/>
              <a:buFont typeface="Jost Medium"/>
              <a:buChar char="●"/>
            </a:pPr>
            <a:r>
              <a:rPr lang="en-US" sz="1600" b="1" dirty="0">
                <a:solidFill>
                  <a:srgbClr val="0070C0"/>
                </a:solidFill>
                <a:latin typeface="Jost" pitchFamily="2" charset="77"/>
                <a:ea typeface="Jost" pitchFamily="2" charset="77"/>
                <a:cs typeface="Jost Medium"/>
                <a:sym typeface="Jost Medium"/>
              </a:rPr>
              <a:t>Mohamed Abdel Harith</a:t>
            </a:r>
            <a:r>
              <a:rPr lang="en-US" sz="1600" dirty="0">
                <a:solidFill>
                  <a:schemeClr val="dk1"/>
                </a:solidFill>
                <a:latin typeface="Jost" pitchFamily="2" charset="77"/>
                <a:ea typeface="Jost" pitchFamily="2" charset="77"/>
                <a:cs typeface="Jost Medium"/>
                <a:sym typeface="Jost Medium"/>
              </a:rPr>
              <a:t> (Egypt) </a:t>
            </a:r>
            <a:endParaRPr sz="1600" dirty="0">
              <a:solidFill>
                <a:schemeClr val="dk1"/>
              </a:solidFill>
              <a:latin typeface="Jost" pitchFamily="2" charset="77"/>
              <a:ea typeface="Jost" pitchFamily="2" charset="77"/>
              <a:cs typeface="Jost Medium"/>
              <a:sym typeface="Jost Medium"/>
            </a:endParaRPr>
          </a:p>
          <a:p>
            <a:pPr marL="457200" lvl="0" indent="-330200">
              <a:buClr>
                <a:schemeClr val="dk1"/>
              </a:buClr>
              <a:buSzPts val="1600"/>
              <a:buFont typeface="Jost Medium"/>
              <a:buChar char="●"/>
            </a:pPr>
            <a:r>
              <a:rPr lang="en-US" sz="1600" b="1" dirty="0" err="1">
                <a:solidFill>
                  <a:srgbClr val="0070C0"/>
                </a:solidFill>
                <a:latin typeface="Jost" pitchFamily="2" charset="77"/>
                <a:ea typeface="Jost" pitchFamily="2" charset="77"/>
                <a:cs typeface="Jost Medium"/>
                <a:sym typeface="Jost Medium"/>
              </a:rPr>
              <a:t>Haddou</a:t>
            </a:r>
            <a:r>
              <a:rPr lang="en-US" sz="1600" b="1" dirty="0">
                <a:solidFill>
                  <a:srgbClr val="0070C0"/>
                </a:solidFill>
                <a:latin typeface="Jost" pitchFamily="2" charset="77"/>
                <a:ea typeface="Jost" pitchFamily="2" charset="77"/>
                <a:cs typeface="Jost Medium"/>
                <a:sym typeface="Jost Medium"/>
              </a:rPr>
              <a:t> El Ghazi</a:t>
            </a:r>
            <a:r>
              <a:rPr lang="en-US" sz="1600" dirty="0">
                <a:solidFill>
                  <a:schemeClr val="dk1"/>
                </a:solidFill>
                <a:latin typeface="Jost" pitchFamily="2" charset="77"/>
                <a:ea typeface="Jost" pitchFamily="2" charset="77"/>
                <a:cs typeface="Jost Medium"/>
                <a:sym typeface="Jost Medium"/>
              </a:rPr>
              <a:t> (Morocco)</a:t>
            </a:r>
          </a:p>
          <a:p>
            <a:pPr marL="457200" lvl="0" indent="-330200" algn="l" rtl="0">
              <a:spcBef>
                <a:spcPts val="0"/>
              </a:spcBef>
              <a:spcAft>
                <a:spcPts val="0"/>
              </a:spcAft>
              <a:buClr>
                <a:schemeClr val="dk1"/>
              </a:buClr>
              <a:buSzPts val="1600"/>
              <a:buFont typeface="Jost Medium"/>
              <a:buChar char="●"/>
            </a:pPr>
            <a:r>
              <a:rPr lang="en-US" sz="1600" b="1" dirty="0" err="1">
                <a:solidFill>
                  <a:srgbClr val="0070C0"/>
                </a:solidFill>
                <a:latin typeface="Jost" pitchFamily="2" charset="77"/>
                <a:ea typeface="Jost" pitchFamily="2" charset="77"/>
                <a:cs typeface="Jost Medium"/>
                <a:sym typeface="Jost Medium"/>
              </a:rPr>
              <a:t>Mounia</a:t>
            </a:r>
            <a:r>
              <a:rPr lang="en-US" sz="1600" b="1" dirty="0">
                <a:solidFill>
                  <a:srgbClr val="0070C0"/>
                </a:solidFill>
                <a:latin typeface="Jost" pitchFamily="2" charset="77"/>
                <a:ea typeface="Jost" pitchFamily="2" charset="77"/>
                <a:cs typeface="Jost Medium"/>
                <a:sym typeface="Jost Medium"/>
              </a:rPr>
              <a:t> </a:t>
            </a:r>
            <a:r>
              <a:rPr lang="en-US" sz="1600" b="1" dirty="0" err="1">
                <a:solidFill>
                  <a:srgbClr val="0070C0"/>
                </a:solidFill>
                <a:latin typeface="Jost" pitchFamily="2" charset="77"/>
                <a:ea typeface="Jost" pitchFamily="2" charset="77"/>
                <a:cs typeface="Jost Medium"/>
                <a:sym typeface="Jost Medium"/>
              </a:rPr>
              <a:t>Laassiri</a:t>
            </a:r>
            <a:r>
              <a:rPr lang="en-US" sz="1600" dirty="0">
                <a:solidFill>
                  <a:schemeClr val="dk1"/>
                </a:solidFill>
                <a:latin typeface="Jost" pitchFamily="2" charset="77"/>
                <a:ea typeface="Jost" pitchFamily="2" charset="77"/>
                <a:cs typeface="Jost Medium"/>
                <a:sym typeface="Jost Medium"/>
              </a:rPr>
              <a:t> (Morocco)</a:t>
            </a:r>
          </a:p>
          <a:p>
            <a:pPr marL="0" lvl="0" indent="0" algn="l" rtl="0">
              <a:spcBef>
                <a:spcPts val="0"/>
              </a:spcBef>
              <a:spcAft>
                <a:spcPts val="0"/>
              </a:spcAft>
              <a:buNone/>
            </a:pPr>
            <a:endParaRPr sz="1600" dirty="0">
              <a:solidFill>
                <a:schemeClr val="dk1"/>
              </a:solidFill>
              <a:latin typeface="Jost" pitchFamily="2" charset="77"/>
              <a:ea typeface="Jost" pitchFamily="2" charset="77"/>
              <a:cs typeface="Jost Medium"/>
              <a:sym typeface="Jost Medium"/>
            </a:endParaRPr>
          </a:p>
        </p:txBody>
      </p:sp>
      <p:sp>
        <p:nvSpPr>
          <p:cNvPr id="73" name="Google Shape;73;g390c9efccb2_0_0"/>
          <p:cNvSpPr txBox="1"/>
          <p:nvPr/>
        </p:nvSpPr>
        <p:spPr>
          <a:xfrm>
            <a:off x="4084178" y="1941459"/>
            <a:ext cx="3939666" cy="700976"/>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1"/>
              </a:buClr>
              <a:buSzPts val="1600"/>
              <a:buFont typeface="Jost Medium"/>
              <a:buChar char="●"/>
            </a:pPr>
            <a:r>
              <a:rPr lang="en-US" sz="1600" b="1" dirty="0" err="1">
                <a:solidFill>
                  <a:srgbClr val="0070C0"/>
                </a:solidFill>
                <a:latin typeface="Jost" pitchFamily="2" charset="77"/>
                <a:ea typeface="Jost" pitchFamily="2" charset="77"/>
                <a:cs typeface="Jost Medium"/>
                <a:sym typeface="Jost Medium"/>
              </a:rPr>
              <a:t>Iyabo</a:t>
            </a:r>
            <a:r>
              <a:rPr lang="en-US" sz="1600" b="1" dirty="0">
                <a:solidFill>
                  <a:srgbClr val="0070C0"/>
                </a:solidFill>
                <a:latin typeface="Jost" pitchFamily="2" charset="77"/>
                <a:ea typeface="Jost" pitchFamily="2" charset="77"/>
                <a:cs typeface="Jost Medium"/>
                <a:sym typeface="Jost Medium"/>
              </a:rPr>
              <a:t> Usman </a:t>
            </a:r>
            <a:r>
              <a:rPr lang="en-US" sz="1600" dirty="0">
                <a:solidFill>
                  <a:schemeClr val="dk1"/>
                </a:solidFill>
                <a:latin typeface="Jost" pitchFamily="2" charset="77"/>
                <a:ea typeface="Jost" pitchFamily="2" charset="77"/>
                <a:cs typeface="Jost Medium"/>
                <a:sym typeface="Jost Medium"/>
              </a:rPr>
              <a:t>(South Africa) </a:t>
            </a:r>
            <a:endParaRPr sz="1600" dirty="0">
              <a:solidFill>
                <a:schemeClr val="dk1"/>
              </a:solidFill>
              <a:latin typeface="Jost" pitchFamily="2" charset="77"/>
              <a:ea typeface="Jost" pitchFamily="2" charset="77"/>
              <a:cs typeface="Jost Medium"/>
              <a:sym typeface="Jost Medium"/>
            </a:endParaRPr>
          </a:p>
          <a:p>
            <a:pPr marL="457200" lvl="0" indent="-330200" algn="l" rtl="0">
              <a:spcBef>
                <a:spcPts val="0"/>
              </a:spcBef>
              <a:spcAft>
                <a:spcPts val="0"/>
              </a:spcAft>
              <a:buClr>
                <a:schemeClr val="dk1"/>
              </a:buClr>
              <a:buSzPts val="1600"/>
              <a:buFont typeface="Jost Medium"/>
              <a:buChar char="●"/>
            </a:pPr>
            <a:r>
              <a:rPr lang="en-US" sz="1600" b="1" dirty="0">
                <a:solidFill>
                  <a:srgbClr val="0070C0"/>
                </a:solidFill>
                <a:latin typeface="Jost" pitchFamily="2" charset="77"/>
                <a:ea typeface="Jost" pitchFamily="2" charset="77"/>
                <a:cs typeface="Jost Medium"/>
                <a:sym typeface="Jost Medium"/>
              </a:rPr>
              <a:t>Joyful Mdhluli </a:t>
            </a:r>
            <a:r>
              <a:rPr lang="en-US" sz="1600" dirty="0">
                <a:solidFill>
                  <a:schemeClr val="dk1"/>
                </a:solidFill>
                <a:latin typeface="Jost" pitchFamily="2" charset="77"/>
                <a:ea typeface="Jost" pitchFamily="2" charset="77"/>
                <a:cs typeface="Jost Medium"/>
                <a:sym typeface="Jost Medium"/>
              </a:rPr>
              <a:t>(South Africa)</a:t>
            </a:r>
          </a:p>
          <a:p>
            <a:pPr marL="127000" lvl="0">
              <a:buClr>
                <a:schemeClr val="dk1"/>
              </a:buClr>
              <a:buSzPts val="1600"/>
            </a:pPr>
            <a:r>
              <a:rPr lang="en-US" sz="1600" dirty="0">
                <a:solidFill>
                  <a:schemeClr val="dk1"/>
                </a:solidFill>
                <a:latin typeface="Jost" pitchFamily="2" charset="77"/>
                <a:ea typeface="Jost" pitchFamily="2" charset="77"/>
                <a:cs typeface="Jost Medium"/>
                <a:sym typeface="Jost Medium"/>
              </a:rPr>
              <a:t> </a:t>
            </a:r>
          </a:p>
        </p:txBody>
      </p:sp>
      <p:sp>
        <p:nvSpPr>
          <p:cNvPr id="74" name="Google Shape;74;g390c9efccb2_0_0"/>
          <p:cNvSpPr txBox="1"/>
          <p:nvPr/>
        </p:nvSpPr>
        <p:spPr>
          <a:xfrm>
            <a:off x="316524" y="4988436"/>
            <a:ext cx="3683185" cy="6783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1"/>
              </a:buClr>
              <a:buSzPts val="1600"/>
              <a:buFont typeface="Jost Medium"/>
              <a:buChar char="●"/>
            </a:pPr>
            <a:r>
              <a:rPr lang="en-US" sz="1600" b="1" dirty="0">
                <a:solidFill>
                  <a:srgbClr val="0070C0"/>
                </a:solidFill>
                <a:latin typeface="Jost" pitchFamily="2" charset="77"/>
                <a:ea typeface="Jost" pitchFamily="2" charset="77"/>
                <a:cs typeface="Jost Medium"/>
                <a:sym typeface="Jost Medium"/>
              </a:rPr>
              <a:t>Robinson </a:t>
            </a:r>
            <a:r>
              <a:rPr lang="en-US" sz="1600" b="1" dirty="0" err="1">
                <a:solidFill>
                  <a:srgbClr val="0070C0"/>
                </a:solidFill>
                <a:latin typeface="Jost" pitchFamily="2" charset="77"/>
                <a:ea typeface="Jost" pitchFamily="2" charset="77"/>
                <a:cs typeface="Jost Medium"/>
                <a:sym typeface="Jost Medium"/>
              </a:rPr>
              <a:t>Juma</a:t>
            </a:r>
            <a:r>
              <a:rPr lang="en-US" sz="1600" b="1" dirty="0">
                <a:solidFill>
                  <a:srgbClr val="0070C0"/>
                </a:solidFill>
                <a:latin typeface="Jost" pitchFamily="2" charset="77"/>
                <a:ea typeface="Jost" pitchFamily="2" charset="77"/>
                <a:cs typeface="Jost Medium"/>
                <a:sym typeface="Jost Medium"/>
              </a:rPr>
              <a:t> </a:t>
            </a:r>
            <a:r>
              <a:rPr lang="en-US" sz="1600" b="1" dirty="0" err="1">
                <a:solidFill>
                  <a:srgbClr val="0070C0"/>
                </a:solidFill>
                <a:latin typeface="Jost" pitchFamily="2" charset="77"/>
                <a:ea typeface="Jost" pitchFamily="2" charset="77"/>
                <a:cs typeface="Jost Medium"/>
                <a:sym typeface="Jost Medium"/>
              </a:rPr>
              <a:t>Musembim</a:t>
            </a:r>
            <a:r>
              <a:rPr lang="en-US" sz="1600" b="1" dirty="0">
                <a:solidFill>
                  <a:schemeClr val="dk1"/>
                </a:solidFill>
                <a:latin typeface="Jost" pitchFamily="2" charset="77"/>
                <a:ea typeface="Jost" pitchFamily="2" charset="77"/>
                <a:cs typeface="Jost Medium"/>
                <a:sym typeface="Jost Medium"/>
              </a:rPr>
              <a:t> (</a:t>
            </a:r>
            <a:r>
              <a:rPr lang="en-US" sz="1600" dirty="0">
                <a:solidFill>
                  <a:schemeClr val="dk1"/>
                </a:solidFill>
                <a:latin typeface="Jost" pitchFamily="2" charset="77"/>
                <a:ea typeface="Jost" pitchFamily="2" charset="77"/>
                <a:cs typeface="Jost Medium"/>
                <a:sym typeface="Jost Medium"/>
              </a:rPr>
              <a:t>Kenya) </a:t>
            </a:r>
            <a:endParaRPr sz="1600" dirty="0">
              <a:solidFill>
                <a:schemeClr val="dk1"/>
              </a:solidFill>
              <a:latin typeface="Jost" pitchFamily="2" charset="77"/>
              <a:ea typeface="Jost" pitchFamily="2" charset="77"/>
              <a:cs typeface="Jost Medium"/>
              <a:sym typeface="Jost Medium"/>
            </a:endParaRPr>
          </a:p>
        </p:txBody>
      </p:sp>
      <p:sp>
        <p:nvSpPr>
          <p:cNvPr id="75" name="Google Shape;75;g390c9efccb2_0_0"/>
          <p:cNvSpPr txBox="1"/>
          <p:nvPr/>
        </p:nvSpPr>
        <p:spPr>
          <a:xfrm>
            <a:off x="4084178" y="3438805"/>
            <a:ext cx="3820577" cy="1207133"/>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1"/>
              </a:buClr>
              <a:buSzPts val="1600"/>
              <a:buFont typeface="Jost Medium"/>
              <a:buChar char="●"/>
            </a:pPr>
            <a:r>
              <a:rPr lang="en-US" sz="1600" b="1" dirty="0" err="1">
                <a:solidFill>
                  <a:srgbClr val="0070C0"/>
                </a:solidFill>
                <a:latin typeface="Jost" pitchFamily="2" charset="77"/>
                <a:ea typeface="Jost" pitchFamily="2" charset="77"/>
                <a:cs typeface="Jost Medium"/>
                <a:sym typeface="Jost Medium"/>
              </a:rPr>
              <a:t>Raïssa</a:t>
            </a:r>
            <a:r>
              <a:rPr lang="en-US" sz="1600" b="1" dirty="0">
                <a:solidFill>
                  <a:srgbClr val="0070C0"/>
                </a:solidFill>
                <a:latin typeface="Jost" pitchFamily="2" charset="77"/>
                <a:ea typeface="Jost" pitchFamily="2" charset="77"/>
                <a:cs typeface="Jost Medium"/>
                <a:sym typeface="Jost Medium"/>
              </a:rPr>
              <a:t> </a:t>
            </a:r>
            <a:r>
              <a:rPr lang="en-US" sz="1600" b="1" dirty="0" err="1">
                <a:solidFill>
                  <a:srgbClr val="0070C0"/>
                </a:solidFill>
                <a:latin typeface="Jost" pitchFamily="2" charset="77"/>
                <a:ea typeface="Jost" pitchFamily="2" charset="77"/>
                <a:cs typeface="Jost Medium"/>
                <a:sym typeface="Jost Medium"/>
              </a:rPr>
              <a:t>Malu</a:t>
            </a:r>
            <a:r>
              <a:rPr lang="en-US" sz="1600" b="1" dirty="0">
                <a:solidFill>
                  <a:srgbClr val="0070C0"/>
                </a:solidFill>
                <a:latin typeface="Jost" pitchFamily="2" charset="77"/>
                <a:ea typeface="Jost" pitchFamily="2" charset="77"/>
                <a:cs typeface="Jost Medium"/>
                <a:sym typeface="Jost Medium"/>
              </a:rPr>
              <a:t> </a:t>
            </a:r>
            <a:r>
              <a:rPr lang="en-US" sz="1600" dirty="0">
                <a:solidFill>
                  <a:schemeClr val="dk1"/>
                </a:solidFill>
                <a:latin typeface="Jost" pitchFamily="2" charset="77"/>
                <a:ea typeface="Jost" pitchFamily="2" charset="77"/>
                <a:cs typeface="Jost Medium"/>
                <a:sym typeface="Jost Medium"/>
              </a:rPr>
              <a:t>(Democratic Republic of the Congo) </a:t>
            </a:r>
            <a:endParaRPr sz="1600" dirty="0">
              <a:solidFill>
                <a:schemeClr val="dk1"/>
              </a:solidFill>
              <a:latin typeface="Jost" pitchFamily="2" charset="77"/>
              <a:ea typeface="Jost" pitchFamily="2" charset="77"/>
              <a:cs typeface="Jost Medium"/>
              <a:sym typeface="Jost Medium"/>
            </a:endParaRPr>
          </a:p>
          <a:p>
            <a:pPr marL="457200" lvl="0" indent="-330200" algn="l" rtl="0">
              <a:spcBef>
                <a:spcPts val="0"/>
              </a:spcBef>
              <a:spcAft>
                <a:spcPts val="0"/>
              </a:spcAft>
              <a:buClr>
                <a:schemeClr val="dk1"/>
              </a:buClr>
              <a:buSzPts val="1600"/>
              <a:buFont typeface="Jost Medium"/>
              <a:buChar char="●"/>
            </a:pPr>
            <a:r>
              <a:rPr lang="en-US" sz="1600" b="1" dirty="0">
                <a:solidFill>
                  <a:srgbClr val="0070C0"/>
                </a:solidFill>
                <a:latin typeface="Jost" pitchFamily="2" charset="77"/>
                <a:ea typeface="Jost" pitchFamily="2" charset="77"/>
                <a:cs typeface="Jost Medium"/>
                <a:sym typeface="Jost Medium"/>
              </a:rPr>
              <a:t>Abdallah </a:t>
            </a:r>
            <a:r>
              <a:rPr lang="en-US" sz="1600" b="1" dirty="0" err="1">
                <a:solidFill>
                  <a:srgbClr val="0070C0"/>
                </a:solidFill>
                <a:latin typeface="Jost" pitchFamily="2" charset="77"/>
                <a:ea typeface="Jost" pitchFamily="2" charset="77"/>
                <a:cs typeface="Jost Medium"/>
                <a:sym typeface="Jost Medium"/>
              </a:rPr>
              <a:t>Brahim</a:t>
            </a:r>
            <a:r>
              <a:rPr lang="en-US" sz="1600" b="1" dirty="0">
                <a:solidFill>
                  <a:srgbClr val="0070C0"/>
                </a:solidFill>
                <a:latin typeface="Jost" pitchFamily="2" charset="77"/>
                <a:ea typeface="Jost" pitchFamily="2" charset="77"/>
                <a:cs typeface="Jost Medium"/>
                <a:sym typeface="Jost Medium"/>
              </a:rPr>
              <a:t> </a:t>
            </a:r>
            <a:r>
              <a:rPr lang="en-US" sz="1600" b="1" dirty="0" err="1">
                <a:solidFill>
                  <a:srgbClr val="0070C0"/>
                </a:solidFill>
                <a:latin typeface="Jost" pitchFamily="2" charset="77"/>
                <a:ea typeface="Jost" pitchFamily="2" charset="77"/>
                <a:cs typeface="Jost Medium"/>
                <a:sym typeface="Jost Medium"/>
              </a:rPr>
              <a:t>Elhadj</a:t>
            </a:r>
            <a:r>
              <a:rPr lang="en-US" sz="1600" b="1" dirty="0">
                <a:solidFill>
                  <a:srgbClr val="0070C0"/>
                </a:solidFill>
                <a:latin typeface="Jost" pitchFamily="2" charset="77"/>
                <a:ea typeface="Jost" pitchFamily="2" charset="77"/>
                <a:cs typeface="Jost Medium"/>
                <a:sym typeface="Jost Medium"/>
              </a:rPr>
              <a:t> Ali </a:t>
            </a:r>
            <a:r>
              <a:rPr lang="en-US" sz="1600" dirty="0">
                <a:solidFill>
                  <a:schemeClr val="dk1"/>
                </a:solidFill>
                <a:latin typeface="Jost" pitchFamily="2" charset="77"/>
                <a:ea typeface="Jost" pitchFamily="2" charset="77"/>
                <a:cs typeface="Jost Medium"/>
                <a:sym typeface="Jost Medium"/>
              </a:rPr>
              <a:t>(Chad)  </a:t>
            </a:r>
            <a:endParaRPr sz="1600" dirty="0">
              <a:solidFill>
                <a:schemeClr val="dk1"/>
              </a:solidFill>
              <a:latin typeface="Jost" pitchFamily="2" charset="77"/>
              <a:ea typeface="Jost" pitchFamily="2" charset="77"/>
              <a:cs typeface="Jost Medium"/>
              <a:sym typeface="Jost Medium"/>
            </a:endParaRPr>
          </a:p>
        </p:txBody>
      </p:sp>
      <p:sp>
        <p:nvSpPr>
          <p:cNvPr id="76" name="Google Shape;76;g390c9efccb2_0_0"/>
          <p:cNvSpPr txBox="1"/>
          <p:nvPr/>
        </p:nvSpPr>
        <p:spPr>
          <a:xfrm>
            <a:off x="316524" y="3438805"/>
            <a:ext cx="3820577" cy="957236"/>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1"/>
              </a:buClr>
              <a:buSzPts val="1600"/>
              <a:buFont typeface="Jost Medium"/>
              <a:buChar char="●"/>
            </a:pPr>
            <a:r>
              <a:rPr lang="en-US" sz="1600" b="1" dirty="0">
                <a:solidFill>
                  <a:srgbClr val="0070C0"/>
                </a:solidFill>
                <a:latin typeface="Jost" pitchFamily="2" charset="77"/>
                <a:ea typeface="Jost" pitchFamily="2" charset="77"/>
                <a:cs typeface="Jost Medium"/>
                <a:sym typeface="Jost Medium"/>
              </a:rPr>
              <a:t>Moses </a:t>
            </a:r>
            <a:r>
              <a:rPr lang="en-US" sz="1600" b="1" dirty="0" err="1">
                <a:solidFill>
                  <a:srgbClr val="0070C0"/>
                </a:solidFill>
                <a:latin typeface="Jost" pitchFamily="2" charset="77"/>
                <a:ea typeface="Jost" pitchFamily="2" charset="77"/>
                <a:cs typeface="Jost Medium"/>
                <a:sym typeface="Jost Medium"/>
              </a:rPr>
              <a:t>Jojo</a:t>
            </a:r>
            <a:r>
              <a:rPr lang="en-US" sz="1600" b="1" dirty="0">
                <a:solidFill>
                  <a:srgbClr val="0070C0"/>
                </a:solidFill>
                <a:latin typeface="Jost" pitchFamily="2" charset="77"/>
                <a:ea typeface="Jost" pitchFamily="2" charset="77"/>
                <a:cs typeface="Jost Medium"/>
                <a:sym typeface="Jost Medium"/>
              </a:rPr>
              <a:t> </a:t>
            </a:r>
            <a:r>
              <a:rPr lang="en-US" sz="1600" b="1" dirty="0" err="1">
                <a:solidFill>
                  <a:srgbClr val="0070C0"/>
                </a:solidFill>
                <a:latin typeface="Jost" pitchFamily="2" charset="77"/>
                <a:ea typeface="Jost" pitchFamily="2" charset="77"/>
                <a:cs typeface="Jost Medium"/>
                <a:sym typeface="Jost Medium"/>
              </a:rPr>
              <a:t>Eghan</a:t>
            </a:r>
            <a:r>
              <a:rPr lang="en-US" sz="1600" b="1" dirty="0">
                <a:solidFill>
                  <a:schemeClr val="dk1"/>
                </a:solidFill>
                <a:latin typeface="Jost" pitchFamily="2" charset="77"/>
                <a:ea typeface="Jost" pitchFamily="2" charset="77"/>
                <a:cs typeface="Jost Medium"/>
                <a:sym typeface="Jost Medium"/>
              </a:rPr>
              <a:t> </a:t>
            </a:r>
            <a:r>
              <a:rPr lang="en-US" sz="1600" dirty="0">
                <a:solidFill>
                  <a:schemeClr val="dk1"/>
                </a:solidFill>
                <a:latin typeface="Jost" pitchFamily="2" charset="77"/>
                <a:ea typeface="Jost" pitchFamily="2" charset="77"/>
                <a:cs typeface="Jost Medium"/>
                <a:sym typeface="Jost Medium"/>
              </a:rPr>
              <a:t>(Ghana)</a:t>
            </a:r>
          </a:p>
          <a:p>
            <a:pPr marL="457200" lvl="0" indent="-330200" algn="l" rtl="0">
              <a:spcBef>
                <a:spcPts val="0"/>
              </a:spcBef>
              <a:spcAft>
                <a:spcPts val="0"/>
              </a:spcAft>
              <a:buClr>
                <a:schemeClr val="dk1"/>
              </a:buClr>
              <a:buSzPts val="1600"/>
              <a:buFont typeface="Jost Medium"/>
              <a:buChar char="●"/>
            </a:pPr>
            <a:r>
              <a:rPr lang="en-US" sz="1600" b="1" dirty="0">
                <a:solidFill>
                  <a:srgbClr val="0070C0"/>
                </a:solidFill>
                <a:latin typeface="Jost" pitchFamily="2" charset="77"/>
                <a:ea typeface="Jost" pitchFamily="2" charset="77"/>
                <a:cs typeface="Jost Medium"/>
                <a:sym typeface="Jost Medium"/>
              </a:rPr>
              <a:t>Lat Grand Ndiaye </a:t>
            </a:r>
            <a:r>
              <a:rPr lang="en-US" sz="1600" dirty="0">
                <a:solidFill>
                  <a:schemeClr val="dk1"/>
                </a:solidFill>
                <a:latin typeface="Jost" pitchFamily="2" charset="77"/>
                <a:ea typeface="Jost" pitchFamily="2" charset="77"/>
                <a:cs typeface="Jost Medium"/>
                <a:sym typeface="Jost Medium"/>
              </a:rPr>
              <a:t>(</a:t>
            </a:r>
            <a:r>
              <a:rPr lang="en-US" sz="1600" dirty="0" err="1">
                <a:solidFill>
                  <a:schemeClr val="dk1"/>
                </a:solidFill>
                <a:latin typeface="Jost" pitchFamily="2" charset="77"/>
                <a:ea typeface="Jost" pitchFamily="2" charset="77"/>
                <a:cs typeface="Jost Medium"/>
                <a:sym typeface="Jost Medium"/>
              </a:rPr>
              <a:t>Sénégal</a:t>
            </a:r>
            <a:r>
              <a:rPr lang="en-US" sz="1600" dirty="0">
                <a:solidFill>
                  <a:schemeClr val="dk1"/>
                </a:solidFill>
                <a:latin typeface="Jost" pitchFamily="2" charset="77"/>
                <a:ea typeface="Jost" pitchFamily="2" charset="77"/>
                <a:cs typeface="Jost Medium"/>
                <a:sym typeface="Jost Medium"/>
              </a:rPr>
              <a:t>)</a:t>
            </a:r>
            <a:endParaRPr sz="1600" dirty="0">
              <a:solidFill>
                <a:schemeClr val="dk1"/>
              </a:solidFill>
              <a:latin typeface="Jost" pitchFamily="2" charset="77"/>
              <a:ea typeface="Jost" pitchFamily="2" charset="77"/>
              <a:cs typeface="Jost Medium"/>
              <a:sym typeface="Jost Medium"/>
            </a:endParaRPr>
          </a:p>
          <a:p>
            <a:pPr marL="457200" lvl="0" indent="-330200" algn="l" rtl="0">
              <a:spcBef>
                <a:spcPts val="0"/>
              </a:spcBef>
              <a:spcAft>
                <a:spcPts val="0"/>
              </a:spcAft>
              <a:buClr>
                <a:schemeClr val="dk1"/>
              </a:buClr>
              <a:buSzPts val="1600"/>
              <a:buFont typeface="Jost Medium"/>
              <a:buChar char="●"/>
            </a:pPr>
            <a:r>
              <a:rPr lang="en-US" sz="1600" b="1" dirty="0" err="1">
                <a:solidFill>
                  <a:srgbClr val="0070C0"/>
                </a:solidFill>
                <a:latin typeface="Jost" pitchFamily="2" charset="77"/>
                <a:ea typeface="Jost" pitchFamily="2" charset="77"/>
                <a:cs typeface="Jost Medium"/>
                <a:sym typeface="Jost Medium"/>
              </a:rPr>
              <a:t>Omamuyovwi</a:t>
            </a:r>
            <a:r>
              <a:rPr lang="en-US" sz="1600" b="1" dirty="0">
                <a:solidFill>
                  <a:srgbClr val="0070C0"/>
                </a:solidFill>
                <a:latin typeface="Jost" pitchFamily="2" charset="77"/>
                <a:ea typeface="Jost" pitchFamily="2" charset="77"/>
                <a:cs typeface="Jost Medium"/>
                <a:sym typeface="Jost Medium"/>
              </a:rPr>
              <a:t> Rita </a:t>
            </a:r>
            <a:r>
              <a:rPr lang="en-US" sz="1600" b="1" dirty="0" err="1">
                <a:solidFill>
                  <a:srgbClr val="0070C0"/>
                </a:solidFill>
                <a:latin typeface="Jost" pitchFamily="2" charset="77"/>
                <a:ea typeface="Jost" pitchFamily="2" charset="77"/>
                <a:cs typeface="Jost Medium"/>
                <a:sym typeface="Jost Medium"/>
              </a:rPr>
              <a:t>Jolayemi</a:t>
            </a:r>
            <a:r>
              <a:rPr lang="en-US" sz="1600" b="1" dirty="0">
                <a:solidFill>
                  <a:schemeClr val="dk1"/>
                </a:solidFill>
                <a:latin typeface="Jost" pitchFamily="2" charset="77"/>
                <a:ea typeface="Jost" pitchFamily="2" charset="77"/>
                <a:cs typeface="Jost Medium"/>
                <a:sym typeface="Jost Medium"/>
              </a:rPr>
              <a:t> </a:t>
            </a:r>
            <a:r>
              <a:rPr lang="en-US" sz="1600" dirty="0">
                <a:solidFill>
                  <a:schemeClr val="dk1"/>
                </a:solidFill>
                <a:latin typeface="Jost" pitchFamily="2" charset="77"/>
                <a:ea typeface="Jost" pitchFamily="2" charset="77"/>
                <a:cs typeface="Jost Medium"/>
                <a:sym typeface="Jost Medium"/>
              </a:rPr>
              <a:t>(Nigeria)</a:t>
            </a:r>
            <a:endParaRPr sz="1600" dirty="0">
              <a:solidFill>
                <a:schemeClr val="dk1"/>
              </a:solidFill>
              <a:latin typeface="Jost" pitchFamily="2" charset="77"/>
              <a:ea typeface="Jost" pitchFamily="2" charset="77"/>
              <a:cs typeface="Jost Medium"/>
              <a:sym typeface="Jost Medium"/>
            </a:endParaRPr>
          </a:p>
        </p:txBody>
      </p:sp>
      <p:sp>
        <p:nvSpPr>
          <p:cNvPr id="16" name="Google Shape;56;g2dd4eb1b32f_0_22">
            <a:extLst>
              <a:ext uri="{FF2B5EF4-FFF2-40B4-BE49-F238E27FC236}">
                <a16:creationId xmlns:a16="http://schemas.microsoft.com/office/drawing/2014/main" id="{0A1E5290-8BF9-E74C-A939-85286CB2EA5A}"/>
              </a:ext>
            </a:extLst>
          </p:cNvPr>
          <p:cNvSpPr txBox="1">
            <a:spLocks/>
          </p:cNvSpPr>
          <p:nvPr/>
        </p:nvSpPr>
        <p:spPr>
          <a:xfrm>
            <a:off x="171299" y="103730"/>
            <a:ext cx="6243600" cy="930000"/>
          </a:xfrm>
          <a:prstGeom prst="rect">
            <a:avLst/>
          </a:prstGeom>
          <a:solidFill>
            <a:srgbClr val="0B5394"/>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4800"/>
              <a:buFont typeface="Jost Medium"/>
              <a:buNone/>
              <a:defRPr sz="4800" b="0" i="0" u="none" strike="noStrike" cap="none">
                <a:solidFill>
                  <a:schemeClr val="dk2"/>
                </a:solidFill>
                <a:latin typeface="Jost Medium"/>
                <a:ea typeface="Jost Medium"/>
                <a:cs typeface="Jost Medium"/>
                <a:sym typeface="Jost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FFFFFF"/>
              </a:buClr>
              <a:buSzPts val="3600"/>
              <a:buFont typeface="Calibri"/>
              <a:buNone/>
            </a:pPr>
            <a:r>
              <a:rPr lang="en-US" sz="2400" b="1" dirty="0">
                <a:solidFill>
                  <a:srgbClr val="FFFFFF"/>
                </a:solidFill>
                <a:latin typeface="Jost"/>
                <a:ea typeface="Jost"/>
                <a:cs typeface="Jost"/>
                <a:sym typeface="Jost"/>
              </a:rPr>
              <a:t>African Physics Newsletter</a:t>
            </a:r>
            <a:br>
              <a:rPr lang="en-US" sz="2400" b="1" i="1" dirty="0">
                <a:solidFill>
                  <a:srgbClr val="FFFFFF"/>
                </a:solidFill>
                <a:latin typeface="Jost"/>
                <a:ea typeface="Jost"/>
                <a:cs typeface="Jost"/>
                <a:sym typeface="Jost"/>
              </a:rPr>
            </a:br>
            <a:r>
              <a:rPr lang="en-US" sz="2000" b="1" i="1" dirty="0">
                <a:solidFill>
                  <a:schemeClr val="accent3"/>
                </a:solidFill>
                <a:latin typeface="Jost"/>
                <a:ea typeface="Jost"/>
                <a:cs typeface="Jost"/>
                <a:sym typeface="Jost"/>
              </a:rPr>
              <a:t>Thank You to the </a:t>
            </a:r>
            <a:r>
              <a:rPr lang="en-US" sz="2000" b="1" i="1" dirty="0">
                <a:solidFill>
                  <a:srgbClr val="FFC000"/>
                </a:solidFill>
                <a:latin typeface="Jost"/>
                <a:ea typeface="Jost"/>
                <a:cs typeface="Jost"/>
                <a:sym typeface="Jost"/>
              </a:rPr>
              <a:t>Editorial Board</a:t>
            </a:r>
          </a:p>
        </p:txBody>
      </p:sp>
      <p:sp>
        <p:nvSpPr>
          <p:cNvPr id="4" name="TextBox 3">
            <a:extLst>
              <a:ext uri="{FF2B5EF4-FFF2-40B4-BE49-F238E27FC236}">
                <a16:creationId xmlns:a16="http://schemas.microsoft.com/office/drawing/2014/main" id="{1B02C424-3E12-754C-B0A8-C3670D05893C}"/>
              </a:ext>
            </a:extLst>
          </p:cNvPr>
          <p:cNvSpPr txBox="1"/>
          <p:nvPr/>
        </p:nvSpPr>
        <p:spPr>
          <a:xfrm>
            <a:off x="10158761" y="5400886"/>
            <a:ext cx="1923925" cy="738664"/>
          </a:xfrm>
          <a:prstGeom prst="rect">
            <a:avLst/>
          </a:prstGeom>
          <a:solidFill>
            <a:schemeClr val="bg1"/>
          </a:solidFill>
        </p:spPr>
        <p:txBody>
          <a:bodyPr wrap="none" rtlCol="0">
            <a:spAutoFit/>
          </a:bodyPr>
          <a:lstStyle/>
          <a:p>
            <a:r>
              <a:rPr lang="en-US" dirty="0"/>
              <a:t>     </a:t>
            </a:r>
          </a:p>
          <a:p>
            <a:endParaRPr lang="en-US" dirty="0"/>
          </a:p>
          <a:p>
            <a:r>
              <a:rPr lang="en-US" dirty="0"/>
              <a:t>                                   </a:t>
            </a:r>
          </a:p>
        </p:txBody>
      </p:sp>
      <p:sp>
        <p:nvSpPr>
          <p:cNvPr id="22" name="Google Shape;64;g390c9efccb2_0_0">
            <a:extLst>
              <a:ext uri="{FF2B5EF4-FFF2-40B4-BE49-F238E27FC236}">
                <a16:creationId xmlns:a16="http://schemas.microsoft.com/office/drawing/2014/main" id="{6E45C2ED-F7FF-CE44-9532-3C5C0F911FE8}"/>
              </a:ext>
            </a:extLst>
          </p:cNvPr>
          <p:cNvSpPr txBox="1">
            <a:spLocks/>
          </p:cNvSpPr>
          <p:nvPr/>
        </p:nvSpPr>
        <p:spPr>
          <a:xfrm>
            <a:off x="7931521" y="5532056"/>
            <a:ext cx="4173467" cy="84630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6000"/>
              <a:buFont typeface="Jost Medium"/>
              <a:buNone/>
              <a:defRPr sz="6000" b="0" i="0" u="none" strike="noStrike" cap="none">
                <a:solidFill>
                  <a:schemeClr val="dk2"/>
                </a:solidFill>
                <a:latin typeface="Jost Medium"/>
                <a:ea typeface="Jost Medium"/>
                <a:cs typeface="Jost Medium"/>
                <a:sym typeface="Jost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buSzPts val="4800"/>
            </a:pPr>
            <a:r>
              <a:rPr lang="en-US" sz="1600" b="1" dirty="0">
                <a:solidFill>
                  <a:schemeClr val="bg2"/>
                </a:solidFill>
                <a:latin typeface="Jost" pitchFamily="2" charset="77"/>
                <a:ea typeface="Jost" pitchFamily="2" charset="77"/>
              </a:rPr>
              <a:t>Head, Advisory Board: </a:t>
            </a:r>
            <a:r>
              <a:rPr lang="en-US" sz="1600" b="1" dirty="0" err="1">
                <a:solidFill>
                  <a:schemeClr val="bg2"/>
                </a:solidFill>
                <a:latin typeface="Jost" pitchFamily="2" charset="77"/>
                <a:ea typeface="Jost" pitchFamily="2" charset="77"/>
              </a:rPr>
              <a:t>Irvy</a:t>
            </a:r>
            <a:r>
              <a:rPr lang="en-US" sz="1600" b="1" dirty="0">
                <a:solidFill>
                  <a:schemeClr val="bg2"/>
                </a:solidFill>
                <a:latin typeface="Jost" pitchFamily="2" charset="77"/>
                <a:ea typeface="Jost" pitchFamily="2" charset="77"/>
              </a:rPr>
              <a:t> (</a:t>
            </a:r>
            <a:r>
              <a:rPr lang="en-US" sz="1600" b="1" dirty="0" err="1">
                <a:solidFill>
                  <a:schemeClr val="bg2"/>
                </a:solidFill>
                <a:latin typeface="Jost" pitchFamily="2" charset="77"/>
                <a:ea typeface="Jost" pitchFamily="2" charset="77"/>
              </a:rPr>
              <a:t>Igle</a:t>
            </a:r>
            <a:r>
              <a:rPr lang="en-US" sz="1600" b="1" dirty="0">
                <a:solidFill>
                  <a:schemeClr val="bg2"/>
                </a:solidFill>
                <a:latin typeface="Jost" pitchFamily="2" charset="77"/>
                <a:ea typeface="Jost" pitchFamily="2" charset="77"/>
              </a:rPr>
              <a:t>) Gledhill</a:t>
            </a:r>
            <a:br>
              <a:rPr lang="en-US" sz="1600" b="1" dirty="0">
                <a:solidFill>
                  <a:schemeClr val="bg2"/>
                </a:solidFill>
                <a:latin typeface="Jost" pitchFamily="2" charset="77"/>
                <a:ea typeface="Jost" pitchFamily="2" charset="77"/>
              </a:rPr>
            </a:br>
            <a:r>
              <a:rPr lang="en-US" sz="1600" b="1" dirty="0">
                <a:solidFill>
                  <a:schemeClr val="bg2"/>
                </a:solidFill>
                <a:latin typeface="Jost" pitchFamily="2" charset="77"/>
                <a:ea typeface="Jost" pitchFamily="2" charset="77"/>
              </a:rPr>
              <a:t>University of the Witwatersrand, South Africa</a:t>
            </a:r>
          </a:p>
        </p:txBody>
      </p:sp>
      <p:pic>
        <p:nvPicPr>
          <p:cNvPr id="8" name="Picture 7">
            <a:extLst>
              <a:ext uri="{FF2B5EF4-FFF2-40B4-BE49-F238E27FC236}">
                <a16:creationId xmlns:a16="http://schemas.microsoft.com/office/drawing/2014/main" id="{7DA71BC2-E7DA-D74E-BB2C-54CBD4A4DAC4}"/>
              </a:ext>
            </a:extLst>
          </p:cNvPr>
          <p:cNvPicPr>
            <a:picLocks noChangeAspect="1"/>
          </p:cNvPicPr>
          <p:nvPr/>
        </p:nvPicPr>
        <p:blipFill>
          <a:blip r:embed="rId4"/>
          <a:stretch>
            <a:fillRect/>
          </a:stretch>
        </p:blipFill>
        <p:spPr>
          <a:xfrm>
            <a:off x="9148154" y="3848283"/>
            <a:ext cx="1740203" cy="1740203"/>
          </a:xfrm>
          <a:prstGeom prst="rect">
            <a:avLst/>
          </a:prstGeom>
          <a:ln w="6350">
            <a:solidFill>
              <a:schemeClr val="tx1"/>
            </a:solidFill>
          </a:ln>
        </p:spPr>
      </p:pic>
      <p:sp>
        <p:nvSpPr>
          <p:cNvPr id="26" name="Google Shape;71;g390c9efccb2_0_0">
            <a:extLst>
              <a:ext uri="{FF2B5EF4-FFF2-40B4-BE49-F238E27FC236}">
                <a16:creationId xmlns:a16="http://schemas.microsoft.com/office/drawing/2014/main" id="{86159A99-4D3F-3548-91E5-3A2BCC382790}"/>
              </a:ext>
            </a:extLst>
          </p:cNvPr>
          <p:cNvSpPr txBox="1">
            <a:spLocks/>
          </p:cNvSpPr>
          <p:nvPr/>
        </p:nvSpPr>
        <p:spPr>
          <a:xfrm>
            <a:off x="4128889" y="4633170"/>
            <a:ext cx="2082300" cy="3648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5720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Jost Medium"/>
                <a:ea typeface="Jost Medium"/>
                <a:cs typeface="Jost Medium"/>
                <a:sym typeface="Jost Medium"/>
              </a:defRPr>
            </a:lvl1pPr>
            <a:lvl2pPr marL="914400" marR="0" lvl="1" indent="-43180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Jost Medium"/>
                <a:ea typeface="Jost Medium"/>
                <a:cs typeface="Jost Medium"/>
                <a:sym typeface="Jost Medium"/>
              </a:defRPr>
            </a:lvl2pPr>
            <a:lvl3pPr marL="1371600" marR="0" lvl="2" indent="-40640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Jost Medium"/>
                <a:ea typeface="Jost Medium"/>
                <a:cs typeface="Jost Medium"/>
                <a:sym typeface="Jost Medium"/>
              </a:defRPr>
            </a:lvl3pPr>
            <a:lvl4pPr marL="1828800" marR="0" lvl="3" indent="-3810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Jost Medium"/>
                <a:ea typeface="Jost Medium"/>
                <a:cs typeface="Jost Medium"/>
                <a:sym typeface="Jost Medium"/>
              </a:defRPr>
            </a:lvl4pPr>
            <a:lvl5pPr marL="2286000" marR="0" lvl="4" indent="-3810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Jost Medium"/>
                <a:ea typeface="Jost Medium"/>
                <a:cs typeface="Jost Medium"/>
                <a:sym typeface="Jost Medium"/>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pPr marL="0" indent="0">
              <a:buSzPct val="100000"/>
            </a:pPr>
            <a:r>
              <a:rPr lang="en-US" sz="2000" b="1" dirty="0">
                <a:solidFill>
                  <a:srgbClr val="C00000"/>
                </a:solidFill>
                <a:latin typeface="Jost"/>
                <a:ea typeface="Jost"/>
                <a:cs typeface="Jost"/>
                <a:sym typeface="Jost"/>
              </a:rPr>
              <a:t>Editor-at-Large</a:t>
            </a:r>
            <a:endParaRPr lang="en-US" sz="2000" dirty="0">
              <a:solidFill>
                <a:srgbClr val="C00000"/>
              </a:solidFill>
            </a:endParaRPr>
          </a:p>
        </p:txBody>
      </p:sp>
      <p:sp>
        <p:nvSpPr>
          <p:cNvPr id="10" name="TextBox 9">
            <a:extLst>
              <a:ext uri="{FF2B5EF4-FFF2-40B4-BE49-F238E27FC236}">
                <a16:creationId xmlns:a16="http://schemas.microsoft.com/office/drawing/2014/main" id="{8269C46D-FCA9-0F41-A7DB-10F0394C9CED}"/>
              </a:ext>
            </a:extLst>
          </p:cNvPr>
          <p:cNvSpPr txBox="1"/>
          <p:nvPr/>
        </p:nvSpPr>
        <p:spPr>
          <a:xfrm>
            <a:off x="4229141" y="5033040"/>
            <a:ext cx="3466013" cy="338554"/>
          </a:xfrm>
          <a:prstGeom prst="rect">
            <a:avLst/>
          </a:prstGeom>
          <a:noFill/>
        </p:spPr>
        <p:txBody>
          <a:bodyPr wrap="none" rtlCol="0">
            <a:spAutoFit/>
          </a:bodyPr>
          <a:lstStyle/>
          <a:p>
            <a:pPr marL="285750" indent="-285750">
              <a:buSzPct val="150000"/>
              <a:buFont typeface="Arial" panose="020B0604020202020204" pitchFamily="34" charset="0"/>
              <a:buChar char="•"/>
            </a:pPr>
            <a:r>
              <a:rPr lang="en-US" sz="1600" b="1" dirty="0" err="1">
                <a:solidFill>
                  <a:srgbClr val="0070C0"/>
                </a:solidFill>
                <a:latin typeface="Jost" pitchFamily="2" charset="77"/>
                <a:ea typeface="Jost" pitchFamily="2" charset="77"/>
                <a:cs typeface="Jost Medium"/>
                <a:sym typeface="Jost Medium"/>
              </a:rPr>
              <a:t>Tamelyn</a:t>
            </a:r>
            <a:r>
              <a:rPr lang="en-US" sz="1600" b="1" dirty="0">
                <a:solidFill>
                  <a:srgbClr val="0070C0"/>
                </a:solidFill>
                <a:latin typeface="Jost" pitchFamily="2" charset="77"/>
                <a:ea typeface="Jost" pitchFamily="2" charset="77"/>
                <a:cs typeface="Jost Medium"/>
                <a:sym typeface="Jost Medium"/>
              </a:rPr>
              <a:t> van </a:t>
            </a:r>
            <a:r>
              <a:rPr lang="en-US" sz="1600" b="1" dirty="0" err="1">
                <a:solidFill>
                  <a:srgbClr val="0070C0"/>
                </a:solidFill>
                <a:latin typeface="Jost" pitchFamily="2" charset="77"/>
                <a:ea typeface="Jost" pitchFamily="2" charset="77"/>
                <a:cs typeface="Jost Medium"/>
                <a:sym typeface="Jost Medium"/>
              </a:rPr>
              <a:t>Tonder</a:t>
            </a:r>
            <a:r>
              <a:rPr lang="en-US" sz="1600" b="1" dirty="0">
                <a:solidFill>
                  <a:srgbClr val="0070C0"/>
                </a:solidFill>
                <a:latin typeface="Jost" pitchFamily="2" charset="77"/>
                <a:ea typeface="Jost" pitchFamily="2" charset="77"/>
                <a:cs typeface="Jost Medium"/>
                <a:sym typeface="Jost Medium"/>
              </a:rPr>
              <a:t> </a:t>
            </a:r>
            <a:r>
              <a:rPr lang="en-US" sz="1600" dirty="0">
                <a:solidFill>
                  <a:schemeClr val="dk1"/>
                </a:solidFill>
                <a:latin typeface="Jost" pitchFamily="2" charset="77"/>
                <a:ea typeface="Jost" pitchFamily="2" charset="77"/>
                <a:cs typeface="Jost Medium"/>
                <a:sym typeface="Jost Medium"/>
              </a:rPr>
              <a:t>(South Africa)</a:t>
            </a:r>
            <a:endParaRPr lang="en-US" sz="1600" dirty="0"/>
          </a:p>
        </p:txBody>
      </p:sp>
    </p:spTree>
    <p:extLst>
      <p:ext uri="{BB962C8B-B14F-4D97-AF65-F5344CB8AC3E}">
        <p14:creationId xmlns:p14="http://schemas.microsoft.com/office/powerpoint/2010/main" val="2758832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7"/>
          <p:cNvSpPr txBox="1">
            <a:spLocks noGrp="1"/>
          </p:cNvSpPr>
          <p:nvPr>
            <p:ph type="body" idx="1"/>
          </p:nvPr>
        </p:nvSpPr>
        <p:spPr>
          <a:xfrm>
            <a:off x="1524000" y="3740656"/>
            <a:ext cx="10082700" cy="3705000"/>
          </a:xfrm>
          <a:prstGeom prst="rect">
            <a:avLst/>
          </a:prstGeom>
        </p:spPr>
        <p:txBody>
          <a:bodyPr spcFirstLastPara="1" wrap="square" lIns="91425" tIns="45700" rIns="91425" bIns="45700" anchor="t" anchorCtr="0">
            <a:noAutofit/>
          </a:bodyPr>
          <a:lstStyle/>
          <a:p>
            <a:pPr marL="0" lvl="0" indent="457200" algn="l" rtl="0">
              <a:lnSpc>
                <a:spcPct val="115000"/>
              </a:lnSpc>
              <a:spcBef>
                <a:spcPts val="800"/>
              </a:spcBef>
              <a:spcAft>
                <a:spcPts val="0"/>
              </a:spcAft>
              <a:buClr>
                <a:schemeClr val="dk1"/>
              </a:buClr>
              <a:buSzPts val="1000"/>
              <a:buFont typeface="Arial"/>
              <a:buNone/>
            </a:pPr>
            <a:r>
              <a:rPr lang="en-US" sz="2300" b="1" dirty="0">
                <a:solidFill>
                  <a:srgbClr val="C00000"/>
                </a:solidFill>
              </a:rPr>
              <a:t>Read</a:t>
            </a:r>
            <a:r>
              <a:rPr lang="en-US" sz="2300" dirty="0"/>
              <a:t>: </a:t>
            </a:r>
            <a:r>
              <a:rPr lang="en-US" sz="2100" u="sng" dirty="0">
                <a:hlinkClick r:id="rId3"/>
              </a:rPr>
              <a:t>https://www.aps.org/publications/african-physics-newsletter</a:t>
            </a:r>
            <a:r>
              <a:rPr lang="en-US" sz="2100" dirty="0"/>
              <a:t> </a:t>
            </a:r>
            <a:endParaRPr sz="2100" dirty="0"/>
          </a:p>
          <a:p>
            <a:pPr marL="0" lvl="0" indent="457200" algn="l" rtl="0">
              <a:lnSpc>
                <a:spcPct val="115000"/>
              </a:lnSpc>
              <a:spcBef>
                <a:spcPts val="800"/>
              </a:spcBef>
              <a:spcAft>
                <a:spcPts val="0"/>
              </a:spcAft>
              <a:buClr>
                <a:schemeClr val="dk1"/>
              </a:buClr>
              <a:buSzPts val="1000"/>
              <a:buFont typeface="Arial"/>
              <a:buNone/>
            </a:pPr>
            <a:r>
              <a:rPr lang="en-US" sz="2300" b="1" dirty="0">
                <a:solidFill>
                  <a:srgbClr val="C00000"/>
                </a:solidFill>
              </a:rPr>
              <a:t>Subscribe</a:t>
            </a:r>
            <a:r>
              <a:rPr lang="en-US" sz="2300" dirty="0"/>
              <a:t>: </a:t>
            </a:r>
            <a:r>
              <a:rPr lang="en-US" sz="2100" u="sng" dirty="0">
                <a:hlinkClick r:id="rId4"/>
              </a:rPr>
              <a:t>https://info.aps.org/africanphysicsnewsletter</a:t>
            </a:r>
            <a:endParaRPr sz="2100" dirty="0"/>
          </a:p>
          <a:p>
            <a:pPr marL="457200" lvl="0" indent="0" algn="l" rtl="0">
              <a:lnSpc>
                <a:spcPct val="115000"/>
              </a:lnSpc>
              <a:spcBef>
                <a:spcPts val="800"/>
              </a:spcBef>
              <a:spcAft>
                <a:spcPts val="0"/>
              </a:spcAft>
              <a:buClr>
                <a:schemeClr val="dk1"/>
              </a:buClr>
              <a:buSzPts val="1000"/>
              <a:buFont typeface="Arial"/>
              <a:buNone/>
            </a:pPr>
            <a:r>
              <a:rPr lang="en-US" sz="2300" b="1" dirty="0">
                <a:solidFill>
                  <a:srgbClr val="C00000"/>
                </a:solidFill>
              </a:rPr>
              <a:t>Interested in submitting an article? Read below.</a:t>
            </a:r>
            <a:r>
              <a:rPr lang="en-US" sz="2300" dirty="0">
                <a:solidFill>
                  <a:schemeClr val="lt1"/>
                </a:solidFill>
              </a:rPr>
              <a:t> </a:t>
            </a:r>
            <a:r>
              <a:rPr lang="en-US" sz="2100" u="sng" dirty="0">
                <a:hlinkClick r:id="rId5"/>
              </a:rPr>
              <a:t>https://drive.google.com/file/d/1OG8gJqMT85d3TUz5_Bk9EB58JDGpg6LC/view</a:t>
            </a:r>
            <a:r>
              <a:rPr lang="en-US" sz="2100" dirty="0"/>
              <a:t> </a:t>
            </a:r>
            <a:endParaRPr sz="2100" dirty="0"/>
          </a:p>
          <a:p>
            <a:pPr marL="0" lvl="0" indent="0" algn="l" rtl="0">
              <a:spcBef>
                <a:spcPts val="1800"/>
              </a:spcBef>
              <a:spcAft>
                <a:spcPts val="0"/>
              </a:spcAft>
              <a:buNone/>
            </a:pPr>
            <a:endParaRPr dirty="0"/>
          </a:p>
        </p:txBody>
      </p:sp>
      <p:pic>
        <p:nvPicPr>
          <p:cNvPr id="178" name="Google Shape;178;p27"/>
          <p:cNvPicPr preferRelativeResize="0"/>
          <p:nvPr/>
        </p:nvPicPr>
        <p:blipFill>
          <a:blip r:embed="rId6">
            <a:alphaModFix/>
          </a:blip>
          <a:stretch>
            <a:fillRect/>
          </a:stretch>
        </p:blipFill>
        <p:spPr>
          <a:xfrm>
            <a:off x="2007220" y="1819757"/>
            <a:ext cx="8240751" cy="1793238"/>
          </a:xfrm>
          <a:prstGeom prst="rect">
            <a:avLst/>
          </a:prstGeom>
          <a:noFill/>
          <a:ln>
            <a:noFill/>
          </a:ln>
        </p:spPr>
      </p:pic>
      <p:sp>
        <p:nvSpPr>
          <p:cNvPr id="4" name="Google Shape;56;g2dd4eb1b32f_0_22">
            <a:extLst>
              <a:ext uri="{FF2B5EF4-FFF2-40B4-BE49-F238E27FC236}">
                <a16:creationId xmlns:a16="http://schemas.microsoft.com/office/drawing/2014/main" id="{F393A0B1-A5B0-D54C-B7C7-B28055F50AAC}"/>
              </a:ext>
            </a:extLst>
          </p:cNvPr>
          <p:cNvSpPr txBox="1">
            <a:spLocks/>
          </p:cNvSpPr>
          <p:nvPr/>
        </p:nvSpPr>
        <p:spPr>
          <a:xfrm>
            <a:off x="328900" y="294296"/>
            <a:ext cx="6243600" cy="930000"/>
          </a:xfrm>
          <a:prstGeom prst="rect">
            <a:avLst/>
          </a:prstGeom>
          <a:solidFill>
            <a:srgbClr val="0B5394"/>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4800"/>
              <a:buFont typeface="Jost Medium"/>
              <a:buNone/>
              <a:defRPr sz="4800" b="0" i="0" u="none" strike="noStrike" cap="none">
                <a:solidFill>
                  <a:schemeClr val="dk2"/>
                </a:solidFill>
                <a:latin typeface="Jost Medium"/>
                <a:ea typeface="Jost Medium"/>
                <a:cs typeface="Jost Medium"/>
                <a:sym typeface="Jost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FFFFFF"/>
              </a:buClr>
              <a:buSzPts val="3600"/>
              <a:buFont typeface="Calibri"/>
              <a:buNone/>
            </a:pPr>
            <a:r>
              <a:rPr lang="en-US" sz="2400" b="1">
                <a:solidFill>
                  <a:srgbClr val="FFFFFF"/>
                </a:solidFill>
                <a:latin typeface="Jost"/>
                <a:ea typeface="Jost"/>
                <a:cs typeface="Jost"/>
                <a:sym typeface="Jost"/>
              </a:rPr>
              <a:t>African Physics Newsletter</a:t>
            </a:r>
            <a:br>
              <a:rPr lang="en-US" sz="2400" b="1" i="1">
                <a:solidFill>
                  <a:srgbClr val="FFFFFF"/>
                </a:solidFill>
                <a:latin typeface="Jost"/>
                <a:ea typeface="Jost"/>
                <a:cs typeface="Jost"/>
                <a:sym typeface="Jost"/>
              </a:rPr>
            </a:br>
            <a:r>
              <a:rPr lang="en-US" sz="2000" b="1" i="1">
                <a:solidFill>
                  <a:srgbClr val="FFC000"/>
                </a:solidFill>
                <a:latin typeface="Jost"/>
                <a:ea typeface="Jost"/>
                <a:cs typeface="Jost"/>
                <a:sym typeface="Jost"/>
              </a:rPr>
              <a:t>Fostering Pan-African Communications </a:t>
            </a:r>
          </a:p>
        </p:txBody>
      </p:sp>
    </p:spTree>
    <p:extLst>
      <p:ext uri="{BB962C8B-B14F-4D97-AF65-F5344CB8AC3E}">
        <p14:creationId xmlns:p14="http://schemas.microsoft.com/office/powerpoint/2010/main" val="39192502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g2dd4eb1b32f_0_38"/>
          <p:cNvSpPr txBox="1">
            <a:spLocks noGrp="1"/>
          </p:cNvSpPr>
          <p:nvPr>
            <p:ph type="title" idx="4294967295"/>
          </p:nvPr>
        </p:nvSpPr>
        <p:spPr>
          <a:xfrm>
            <a:off x="328900" y="294300"/>
            <a:ext cx="6490800" cy="1007400"/>
          </a:xfrm>
          <a:prstGeom prst="rect">
            <a:avLst/>
          </a:prstGeom>
          <a:solidFill>
            <a:srgbClr val="0B5394"/>
          </a:solidFill>
          <a:ln>
            <a:noFill/>
          </a:ln>
        </p:spPr>
        <p:txBody>
          <a:bodyPr spcFirstLastPara="1" wrap="square" lIns="121900" tIns="121900" rIns="121900" bIns="121900" anchor="t" anchorCtr="0">
            <a:noAutofit/>
          </a:bodyPr>
          <a:lstStyle/>
          <a:p>
            <a:pPr marL="0" lvl="0" indent="0" algn="l" rtl="0">
              <a:lnSpc>
                <a:spcPct val="90000"/>
              </a:lnSpc>
              <a:spcBef>
                <a:spcPts val="0"/>
              </a:spcBef>
              <a:spcAft>
                <a:spcPts val="0"/>
              </a:spcAft>
              <a:buClr>
                <a:srgbClr val="FFFFFF"/>
              </a:buClr>
              <a:buSzPts val="3600"/>
              <a:buFont typeface="Calibri"/>
              <a:buNone/>
            </a:pPr>
            <a:r>
              <a:rPr lang="en-US" sz="2400" b="1">
                <a:solidFill>
                  <a:srgbClr val="FFFFFF"/>
                </a:solidFill>
                <a:latin typeface="Jost"/>
                <a:ea typeface="Jost"/>
                <a:cs typeface="Jost"/>
                <a:sym typeface="Jost"/>
              </a:rPr>
              <a:t>Serving Physicists Facing Political Peril</a:t>
            </a:r>
            <a:br>
              <a:rPr lang="en-US" sz="2400" b="1" i="1">
                <a:solidFill>
                  <a:srgbClr val="FFFFFF"/>
                </a:solidFill>
                <a:latin typeface="Jost"/>
                <a:ea typeface="Jost"/>
                <a:cs typeface="Jost"/>
                <a:sym typeface="Jost"/>
              </a:rPr>
            </a:br>
            <a:r>
              <a:rPr lang="en-US" sz="2000" b="1" i="1">
                <a:solidFill>
                  <a:srgbClr val="FFC000"/>
                </a:solidFill>
                <a:latin typeface="Jost"/>
                <a:ea typeface="Jost"/>
                <a:cs typeface="Jost"/>
                <a:sym typeface="Jost"/>
              </a:rPr>
              <a:t>Maintaining Connections to Global Physics Community </a:t>
            </a:r>
            <a:endParaRPr sz="2000" b="1" i="1">
              <a:solidFill>
                <a:srgbClr val="FFC000"/>
              </a:solidFill>
              <a:latin typeface="Jost"/>
              <a:ea typeface="Jost"/>
              <a:cs typeface="Jost"/>
              <a:sym typeface="Jost"/>
            </a:endParaRPr>
          </a:p>
        </p:txBody>
      </p:sp>
      <p:sp>
        <p:nvSpPr>
          <p:cNvPr id="117" name="Google Shape;117;g2dd4eb1b32f_0_38"/>
          <p:cNvSpPr txBox="1"/>
          <p:nvPr/>
        </p:nvSpPr>
        <p:spPr>
          <a:xfrm>
            <a:off x="256032" y="1708365"/>
            <a:ext cx="6561900" cy="4681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900"/>
              <a:buFont typeface="Arial"/>
              <a:buNone/>
            </a:pPr>
            <a:r>
              <a:rPr lang="en-US" sz="2000" b="1" dirty="0">
                <a:solidFill>
                  <a:schemeClr val="dk2"/>
                </a:solidFill>
                <a:latin typeface="Jost"/>
                <a:ea typeface="Jost"/>
                <a:cs typeface="Jost"/>
                <a:sym typeface="Jost"/>
              </a:rPr>
              <a:t>Distinguished International Researchers in Areas of Conflict (DIRAC) Program</a:t>
            </a:r>
            <a:r>
              <a:rPr lang="en-US" sz="2000" dirty="0">
                <a:solidFill>
                  <a:schemeClr val="dk2"/>
                </a:solidFill>
                <a:latin typeface="Jost Medium"/>
                <a:ea typeface="Jost Medium"/>
                <a:cs typeface="Jost Medium"/>
                <a:sym typeface="Jost Medium"/>
              </a:rPr>
              <a:t> </a:t>
            </a:r>
            <a:endParaRPr sz="2000" b="0" i="0" u="none" strike="noStrike" cap="none" dirty="0">
              <a:solidFill>
                <a:schemeClr val="dk1"/>
              </a:solidFill>
              <a:latin typeface="Jost Medium"/>
              <a:ea typeface="Jost Medium"/>
              <a:cs typeface="Jost Medium"/>
              <a:sym typeface="Jost Medium"/>
            </a:endParaRPr>
          </a:p>
          <a:p>
            <a:pPr marL="0" marR="0" lvl="0" indent="0" algn="l" rtl="0">
              <a:lnSpc>
                <a:spcPct val="100000"/>
              </a:lnSpc>
              <a:spcAft>
                <a:spcPts val="0"/>
              </a:spcAft>
              <a:buClr>
                <a:srgbClr val="000000"/>
              </a:buClr>
              <a:buSzPts val="1900"/>
              <a:buFont typeface="Arial"/>
              <a:buNone/>
            </a:pPr>
            <a:endParaRPr sz="2000" b="0" i="0" u="none" strike="noStrike" cap="none" dirty="0">
              <a:solidFill>
                <a:schemeClr val="dk1"/>
              </a:solidFill>
              <a:latin typeface="Jost Medium"/>
              <a:ea typeface="Jost Medium"/>
              <a:cs typeface="Jost Medium"/>
              <a:sym typeface="Jost Medium"/>
            </a:endParaRPr>
          </a:p>
          <a:p>
            <a:pPr marL="342900" lvl="0" indent="-342900" algn="l" rtl="0">
              <a:lnSpc>
                <a:spcPct val="115000"/>
              </a:lnSpc>
              <a:spcAft>
                <a:spcPts val="0"/>
              </a:spcAft>
              <a:buFont typeface="Arial" panose="020B0604020202020204" pitchFamily="34" charset="0"/>
              <a:buChar char="•"/>
            </a:pPr>
            <a:r>
              <a:rPr lang="en-US" sz="2000" dirty="0">
                <a:solidFill>
                  <a:schemeClr val="dk1"/>
                </a:solidFill>
                <a:latin typeface="Jost"/>
                <a:ea typeface="Jost"/>
                <a:cs typeface="Jost"/>
                <a:sym typeface="Jost"/>
              </a:rPr>
              <a:t>Provides grants for students and researchers whose work has been disrupted </a:t>
            </a:r>
            <a:r>
              <a:rPr lang="en-US" sz="2000" dirty="0">
                <a:solidFill>
                  <a:srgbClr val="C00000"/>
                </a:solidFill>
                <a:latin typeface="Jost"/>
                <a:ea typeface="Jost"/>
                <a:cs typeface="Jost"/>
                <a:sym typeface="Jost"/>
              </a:rPr>
              <a:t>by political turmoil or conflict. </a:t>
            </a:r>
          </a:p>
          <a:p>
            <a:pPr marL="342900" lvl="0" indent="-342900" algn="l" rtl="0">
              <a:lnSpc>
                <a:spcPct val="115000"/>
              </a:lnSpc>
              <a:spcBef>
                <a:spcPts val="1200"/>
              </a:spcBef>
              <a:spcAft>
                <a:spcPts val="0"/>
              </a:spcAft>
              <a:buFont typeface="Arial" panose="020B0604020202020204" pitchFamily="34" charset="0"/>
              <a:buChar char="•"/>
            </a:pPr>
            <a:r>
              <a:rPr lang="en-US" sz="2000" dirty="0">
                <a:solidFill>
                  <a:schemeClr val="dk1"/>
                </a:solidFill>
                <a:latin typeface="Jost"/>
                <a:ea typeface="Jost"/>
                <a:cs typeface="Jost"/>
                <a:sym typeface="Jost"/>
              </a:rPr>
              <a:t>Helps them </a:t>
            </a:r>
            <a:r>
              <a:rPr lang="en-US" sz="2000" dirty="0">
                <a:solidFill>
                  <a:srgbClr val="C00000"/>
                </a:solidFill>
                <a:latin typeface="Jost"/>
                <a:ea typeface="Jost"/>
                <a:cs typeface="Jost"/>
                <a:sym typeface="Jost"/>
              </a:rPr>
              <a:t>maintain their connections</a:t>
            </a:r>
            <a:r>
              <a:rPr lang="en-US" sz="2000" dirty="0">
                <a:solidFill>
                  <a:schemeClr val="dk1"/>
                </a:solidFill>
                <a:latin typeface="Jost"/>
                <a:ea typeface="Jost"/>
                <a:cs typeface="Jost"/>
                <a:sym typeface="Jost"/>
              </a:rPr>
              <a:t> to the global physics community.</a:t>
            </a:r>
            <a:endParaRPr sz="2000" dirty="0">
              <a:solidFill>
                <a:schemeClr val="dk1"/>
              </a:solidFill>
              <a:latin typeface="Jost"/>
              <a:ea typeface="Jost"/>
              <a:cs typeface="Jost"/>
              <a:sym typeface="Jost"/>
            </a:endParaRPr>
          </a:p>
          <a:p>
            <a:pPr marL="342900" lvl="0" indent="-342900" algn="l" rtl="0">
              <a:lnSpc>
                <a:spcPct val="115000"/>
              </a:lnSpc>
              <a:spcBef>
                <a:spcPts val="1200"/>
              </a:spcBef>
              <a:spcAft>
                <a:spcPts val="0"/>
              </a:spcAft>
              <a:buFont typeface="Arial" panose="020B0604020202020204" pitchFamily="34" charset="0"/>
              <a:buChar char="•"/>
            </a:pPr>
            <a:r>
              <a:rPr lang="en-US" sz="2000" dirty="0">
                <a:solidFill>
                  <a:schemeClr val="dk1"/>
                </a:solidFill>
                <a:latin typeface="Jost"/>
                <a:ea typeface="Jost"/>
                <a:cs typeface="Jost"/>
                <a:sym typeface="Jost"/>
              </a:rPr>
              <a:t>Supports </a:t>
            </a:r>
            <a:r>
              <a:rPr lang="en-US" sz="2000" dirty="0">
                <a:solidFill>
                  <a:srgbClr val="C00000"/>
                </a:solidFill>
                <a:latin typeface="Jost"/>
                <a:ea typeface="Jost"/>
                <a:cs typeface="Jost"/>
                <a:sym typeface="Jost"/>
              </a:rPr>
              <a:t>virtual or in-person collaborations </a:t>
            </a:r>
            <a:r>
              <a:rPr lang="en-US" sz="2000" dirty="0">
                <a:solidFill>
                  <a:schemeClr val="dk1"/>
                </a:solidFill>
                <a:latin typeface="Jost"/>
                <a:ea typeface="Jost"/>
                <a:cs typeface="Jost"/>
                <a:sym typeface="Jost"/>
              </a:rPr>
              <a:t>and student-focused support for networking, conferences, research visits, and mentorships. </a:t>
            </a:r>
          </a:p>
          <a:p>
            <a:pPr marL="0" marR="0" lvl="0" indent="0" algn="l" rtl="0">
              <a:lnSpc>
                <a:spcPct val="100000"/>
              </a:lnSpc>
              <a:spcBef>
                <a:spcPts val="1200"/>
              </a:spcBef>
              <a:spcAft>
                <a:spcPts val="0"/>
              </a:spcAft>
              <a:buClr>
                <a:srgbClr val="000000"/>
              </a:buClr>
              <a:buSzPts val="1900"/>
              <a:buFont typeface="Arial"/>
              <a:buNone/>
            </a:pPr>
            <a:endParaRPr sz="1900" b="0" i="0" u="none" strike="noStrike" cap="none" dirty="0">
              <a:solidFill>
                <a:schemeClr val="dk1"/>
              </a:solidFill>
              <a:latin typeface="Jost Medium"/>
              <a:ea typeface="Jost Medium"/>
              <a:cs typeface="Jost Medium"/>
              <a:sym typeface="Jost Medium"/>
            </a:endParaRPr>
          </a:p>
        </p:txBody>
      </p:sp>
      <p:pic>
        <p:nvPicPr>
          <p:cNvPr id="118" name="Google Shape;118;g2dd4eb1b32f_0_38"/>
          <p:cNvPicPr preferRelativeResize="0"/>
          <p:nvPr/>
        </p:nvPicPr>
        <p:blipFill rotWithShape="1">
          <a:blip r:embed="rId3">
            <a:alphaModFix/>
          </a:blip>
          <a:srcRect/>
          <a:stretch/>
        </p:blipFill>
        <p:spPr>
          <a:xfrm>
            <a:off x="7190925" y="409700"/>
            <a:ext cx="4116275" cy="5477425"/>
          </a:xfrm>
          <a:prstGeom prst="rect">
            <a:avLst/>
          </a:prstGeom>
          <a:noFill/>
          <a:ln>
            <a:noFill/>
          </a:ln>
        </p:spPr>
      </p:pic>
    </p:spTree>
    <p:extLst>
      <p:ext uri="{BB962C8B-B14F-4D97-AF65-F5344CB8AC3E}">
        <p14:creationId xmlns:p14="http://schemas.microsoft.com/office/powerpoint/2010/main" val="875530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g2dd4eb1b32f_0_34"/>
          <p:cNvSpPr txBox="1">
            <a:spLocks noGrp="1"/>
          </p:cNvSpPr>
          <p:nvPr>
            <p:ph type="title" idx="4294967295"/>
          </p:nvPr>
        </p:nvSpPr>
        <p:spPr>
          <a:xfrm>
            <a:off x="328900" y="294296"/>
            <a:ext cx="6243600" cy="930000"/>
          </a:xfrm>
          <a:prstGeom prst="rect">
            <a:avLst/>
          </a:prstGeom>
          <a:solidFill>
            <a:srgbClr val="0B5394"/>
          </a:solidFill>
          <a:ln>
            <a:noFill/>
          </a:ln>
        </p:spPr>
        <p:txBody>
          <a:bodyPr spcFirstLastPara="1" wrap="square" lIns="121900" tIns="121900" rIns="121900" bIns="121900" anchor="t" anchorCtr="0">
            <a:noAutofit/>
          </a:bodyPr>
          <a:lstStyle/>
          <a:p>
            <a:pPr marL="0" lvl="0" indent="0" algn="l" rtl="0">
              <a:lnSpc>
                <a:spcPct val="90000"/>
              </a:lnSpc>
              <a:spcBef>
                <a:spcPts val="0"/>
              </a:spcBef>
              <a:spcAft>
                <a:spcPts val="0"/>
              </a:spcAft>
              <a:buClr>
                <a:srgbClr val="FFFFFF"/>
              </a:buClr>
              <a:buSzPts val="3600"/>
              <a:buFont typeface="Calibri"/>
              <a:buNone/>
            </a:pPr>
            <a:r>
              <a:rPr lang="en-US" sz="2400" b="1">
                <a:solidFill>
                  <a:srgbClr val="FFFFFF"/>
                </a:solidFill>
                <a:latin typeface="Jost"/>
                <a:ea typeface="Jost"/>
                <a:cs typeface="Jost"/>
                <a:sym typeface="Jost"/>
              </a:rPr>
              <a:t>Global Spotlight Member (GSM) </a:t>
            </a:r>
            <a:br>
              <a:rPr lang="en-US" sz="2400" b="1" i="1">
                <a:solidFill>
                  <a:srgbClr val="FFFFFF"/>
                </a:solidFill>
                <a:latin typeface="Jost"/>
                <a:ea typeface="Jost"/>
                <a:cs typeface="Jost"/>
                <a:sym typeface="Jost"/>
              </a:rPr>
            </a:br>
            <a:r>
              <a:rPr lang="en-US" sz="2000" b="1" i="1">
                <a:solidFill>
                  <a:srgbClr val="FFC000"/>
                </a:solidFill>
                <a:latin typeface="Jost"/>
                <a:ea typeface="Jost"/>
                <a:cs typeface="Jost"/>
                <a:sym typeface="Jost"/>
              </a:rPr>
              <a:t>Highlighting APS Members Across the Globe </a:t>
            </a:r>
            <a:endParaRPr sz="2000" b="1" i="1">
              <a:solidFill>
                <a:srgbClr val="FFC000"/>
              </a:solidFill>
              <a:latin typeface="Jost"/>
              <a:ea typeface="Jost"/>
              <a:cs typeface="Jost"/>
              <a:sym typeface="Jost"/>
            </a:endParaRPr>
          </a:p>
        </p:txBody>
      </p:sp>
      <p:sp>
        <p:nvSpPr>
          <p:cNvPr id="133" name="Google Shape;133;g2dd4eb1b32f_0_34"/>
          <p:cNvSpPr txBox="1"/>
          <p:nvPr/>
        </p:nvSpPr>
        <p:spPr>
          <a:xfrm>
            <a:off x="328900" y="1368350"/>
            <a:ext cx="11111100" cy="203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Jost"/>
                <a:ea typeface="Jost"/>
                <a:cs typeface="Jost"/>
                <a:sym typeface="Jost"/>
              </a:rPr>
              <a:t>The </a:t>
            </a:r>
            <a:r>
              <a:rPr lang="en-US" sz="2000" b="1" i="0" u="none" strike="noStrike" cap="none">
                <a:solidFill>
                  <a:schemeClr val="dk2"/>
                </a:solidFill>
                <a:latin typeface="Jost"/>
                <a:ea typeface="Jost"/>
                <a:cs typeface="Jost"/>
                <a:sym typeface="Jost"/>
              </a:rPr>
              <a:t>GSM </a:t>
            </a:r>
            <a:r>
              <a:rPr lang="en-US" sz="2000" b="1">
                <a:solidFill>
                  <a:schemeClr val="dk2"/>
                </a:solidFill>
                <a:latin typeface="Jost"/>
                <a:ea typeface="Jost"/>
                <a:cs typeface="Jost"/>
                <a:sym typeface="Jost"/>
              </a:rPr>
              <a:t>i</a:t>
            </a:r>
            <a:r>
              <a:rPr lang="en-US" sz="2000" b="1" i="0" u="none" strike="noStrike" cap="none">
                <a:solidFill>
                  <a:schemeClr val="dk2"/>
                </a:solidFill>
                <a:latin typeface="Jost"/>
                <a:ea typeface="Jost"/>
                <a:cs typeface="Jost"/>
                <a:sym typeface="Jost"/>
              </a:rPr>
              <a:t>nitiative</a:t>
            </a:r>
            <a:r>
              <a:rPr lang="en-US" sz="2000" b="0" i="0" u="none" strike="noStrike" cap="none">
                <a:solidFill>
                  <a:schemeClr val="dk1"/>
                </a:solidFill>
                <a:latin typeface="Jost"/>
                <a:ea typeface="Jost"/>
                <a:cs typeface="Jost"/>
                <a:sym typeface="Jost"/>
              </a:rPr>
              <a:t> highlights the service and achievements of </a:t>
            </a:r>
            <a:r>
              <a:rPr lang="en-US" sz="2000">
                <a:solidFill>
                  <a:schemeClr val="dk1"/>
                </a:solidFill>
                <a:latin typeface="Jost"/>
                <a:ea typeface="Jost"/>
                <a:cs typeface="Jost"/>
                <a:sym typeface="Jost"/>
              </a:rPr>
              <a:t>APS members outside of the U.S. who are supporting physics through mentoring, outreach, leadership, and community-building.</a:t>
            </a:r>
            <a:endParaRPr sz="2000" b="0" i="0" u="none" strike="noStrike" cap="none">
              <a:solidFill>
                <a:schemeClr val="dk1"/>
              </a:solidFill>
              <a:latin typeface="Jost"/>
              <a:ea typeface="Jost"/>
              <a:cs typeface="Jost"/>
              <a:sym typeface="Jost"/>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Jost"/>
              <a:ea typeface="Jost"/>
              <a:cs typeface="Jost"/>
              <a:sym typeface="Jost"/>
            </a:endParaRPr>
          </a:p>
          <a:p>
            <a:pPr marL="457200" marR="0" lvl="0" indent="-355600" algn="l" rtl="0">
              <a:lnSpc>
                <a:spcPct val="100000"/>
              </a:lnSpc>
              <a:spcBef>
                <a:spcPts val="0"/>
              </a:spcBef>
              <a:spcAft>
                <a:spcPts val="0"/>
              </a:spcAft>
              <a:buClr>
                <a:schemeClr val="dk1"/>
              </a:buClr>
              <a:buSzPts val="2000"/>
              <a:buFont typeface="Jost"/>
              <a:buChar char="●"/>
            </a:pPr>
            <a:r>
              <a:rPr lang="en-US" sz="2000" b="0" i="0" u="none" strike="noStrike" cap="none">
                <a:solidFill>
                  <a:schemeClr val="dk1"/>
                </a:solidFill>
                <a:latin typeface="Jost"/>
                <a:ea typeface="Jost"/>
                <a:cs typeface="Jost"/>
                <a:sym typeface="Jost"/>
              </a:rPr>
              <a:t>To be featured, APS members must be nominated by a member of the physics community.</a:t>
            </a:r>
            <a:endParaRPr sz="2000" b="0" i="0" u="none" strike="noStrike" cap="none">
              <a:solidFill>
                <a:schemeClr val="dk1"/>
              </a:solidFill>
              <a:latin typeface="Jost"/>
              <a:ea typeface="Jost"/>
              <a:cs typeface="Jost"/>
              <a:sym typeface="Jost"/>
            </a:endParaRPr>
          </a:p>
          <a:p>
            <a:pPr marL="0" marR="0" lvl="0" indent="0" algn="l" rtl="0">
              <a:lnSpc>
                <a:spcPct val="100000"/>
              </a:lnSpc>
              <a:spcBef>
                <a:spcPts val="0"/>
              </a:spcBef>
              <a:spcAft>
                <a:spcPts val="0"/>
              </a:spcAft>
              <a:buClr>
                <a:srgbClr val="000000"/>
              </a:buClr>
              <a:buSzPts val="1800"/>
              <a:buFont typeface="Arial"/>
              <a:buNone/>
            </a:pPr>
            <a:endParaRPr sz="2000" b="0" i="0" u="none" strike="noStrike" cap="none">
              <a:solidFill>
                <a:schemeClr val="dk1"/>
              </a:solidFill>
              <a:latin typeface="Jost"/>
              <a:ea typeface="Jost"/>
              <a:cs typeface="Jost"/>
              <a:sym typeface="Jost"/>
            </a:endParaRPr>
          </a:p>
          <a:p>
            <a:pPr marL="457200" marR="0" lvl="0" indent="-355600" algn="l" rtl="0">
              <a:lnSpc>
                <a:spcPct val="100000"/>
              </a:lnSpc>
              <a:spcBef>
                <a:spcPts val="0"/>
              </a:spcBef>
              <a:spcAft>
                <a:spcPts val="0"/>
              </a:spcAft>
              <a:buClr>
                <a:schemeClr val="dk1"/>
              </a:buClr>
              <a:buSzPts val="2000"/>
              <a:buFont typeface="Jost"/>
              <a:buChar char="●"/>
            </a:pPr>
            <a:r>
              <a:rPr lang="en-US" sz="2000" b="0" i="0" u="none" strike="noStrike" cap="none">
                <a:solidFill>
                  <a:schemeClr val="dk1"/>
                </a:solidFill>
                <a:latin typeface="Jost"/>
                <a:ea typeface="Jost"/>
                <a:cs typeface="Jost"/>
                <a:sym typeface="Jost"/>
              </a:rPr>
              <a:t>Since the launch of the initiative, APS has highlighted </a:t>
            </a:r>
            <a:r>
              <a:rPr lang="en-US" sz="2000">
                <a:solidFill>
                  <a:schemeClr val="dk1"/>
                </a:solidFill>
                <a:latin typeface="Jost"/>
                <a:ea typeface="Jost"/>
                <a:cs typeface="Jost"/>
                <a:sym typeface="Jost"/>
              </a:rPr>
              <a:t>five</a:t>
            </a:r>
            <a:r>
              <a:rPr lang="en-US" sz="2000" b="0" i="0" u="none" strike="noStrike" cap="none">
                <a:solidFill>
                  <a:schemeClr val="dk1"/>
                </a:solidFill>
                <a:latin typeface="Jost"/>
                <a:ea typeface="Jost"/>
                <a:cs typeface="Jost"/>
                <a:sym typeface="Jost"/>
              </a:rPr>
              <a:t> members, with some displayed below:</a:t>
            </a:r>
            <a:endParaRPr sz="2000" b="0" i="0" u="none" strike="noStrike" cap="none">
              <a:solidFill>
                <a:schemeClr val="dk1"/>
              </a:solidFill>
              <a:latin typeface="Jost"/>
              <a:ea typeface="Jost"/>
              <a:cs typeface="Jost"/>
              <a:sym typeface="Jost"/>
            </a:endParaRPr>
          </a:p>
        </p:txBody>
      </p:sp>
      <p:pic>
        <p:nvPicPr>
          <p:cNvPr id="134" name="Google Shape;134;g2dd4eb1b32f_0_34"/>
          <p:cNvPicPr preferRelativeResize="0"/>
          <p:nvPr/>
        </p:nvPicPr>
        <p:blipFill rotWithShape="1">
          <a:blip r:embed="rId3">
            <a:alphaModFix/>
          </a:blip>
          <a:srcRect/>
          <a:stretch/>
        </p:blipFill>
        <p:spPr>
          <a:xfrm>
            <a:off x="660797" y="3410492"/>
            <a:ext cx="10779203" cy="2817672"/>
          </a:xfrm>
          <a:prstGeom prst="rect">
            <a:avLst/>
          </a:prstGeom>
          <a:noFill/>
          <a:ln>
            <a:noFill/>
          </a:ln>
        </p:spPr>
      </p:pic>
      <p:sp>
        <p:nvSpPr>
          <p:cNvPr id="2" name="Rectangle 1">
            <a:extLst>
              <a:ext uri="{FF2B5EF4-FFF2-40B4-BE49-F238E27FC236}">
                <a16:creationId xmlns:a16="http://schemas.microsoft.com/office/drawing/2014/main" id="{ACB96E32-B430-EC49-ACC4-9E2CC0757E66}"/>
              </a:ext>
            </a:extLst>
          </p:cNvPr>
          <p:cNvSpPr/>
          <p:nvPr/>
        </p:nvSpPr>
        <p:spPr>
          <a:xfrm>
            <a:off x="5978820" y="3275112"/>
            <a:ext cx="234360" cy="307777"/>
          </a:xfrm>
          <a:prstGeom prst="rect">
            <a:avLst/>
          </a:prstGeom>
        </p:spPr>
        <p:txBody>
          <a:bodyPr wrap="none">
            <a:spAutoFit/>
          </a:bodyPr>
          <a:lstStyle/>
          <a:p>
            <a:r>
              <a:rPr lang="en-US" dirty="0"/>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4" name="Google Shape;164;p25"/>
          <p:cNvSpPr txBox="1">
            <a:spLocks noGrp="1"/>
          </p:cNvSpPr>
          <p:nvPr>
            <p:ph type="body" idx="1"/>
          </p:nvPr>
        </p:nvSpPr>
        <p:spPr>
          <a:xfrm>
            <a:off x="482081" y="1576500"/>
            <a:ext cx="9978000" cy="37050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6000"/>
              <a:buFont typeface="Arial"/>
              <a:buNone/>
            </a:pPr>
            <a:r>
              <a:rPr lang="en-US" sz="2000" b="1" dirty="0">
                <a:solidFill>
                  <a:srgbClr val="C00000"/>
                </a:solidFill>
                <a:latin typeface="Jost" pitchFamily="2" charset="77"/>
                <a:ea typeface="Jost" pitchFamily="2" charset="77"/>
              </a:rPr>
              <a:t>APS Meeting Registration Fee Discounts </a:t>
            </a:r>
            <a:r>
              <a:rPr lang="en-US" sz="1600" b="1" i="1" dirty="0">
                <a:solidFill>
                  <a:srgbClr val="0070C0"/>
                </a:solidFill>
                <a:latin typeface="Jost" pitchFamily="2" charset="77"/>
                <a:ea typeface="Jost" pitchFamily="2" charset="77"/>
              </a:rPr>
              <a:t>(</a:t>
            </a:r>
            <a:r>
              <a:rPr lang="en-US" sz="1600" b="1" i="1" dirty="0" err="1">
                <a:solidFill>
                  <a:srgbClr val="0070C0"/>
                </a:solidFill>
                <a:latin typeface="Jost" pitchFamily="2" charset="77"/>
                <a:ea typeface="Jost" pitchFamily="2" charset="77"/>
              </a:rPr>
              <a:t>www.aps.org</a:t>
            </a:r>
            <a:r>
              <a:rPr lang="en-US" sz="1600" b="1" i="1" dirty="0">
                <a:solidFill>
                  <a:srgbClr val="0070C0"/>
                </a:solidFill>
                <a:latin typeface="Jost" pitchFamily="2" charset="77"/>
                <a:ea typeface="Jost" pitchFamily="2" charset="77"/>
              </a:rPr>
              <a:t>/events)</a:t>
            </a:r>
            <a:endParaRPr sz="1600" i="1" dirty="0">
              <a:solidFill>
                <a:srgbClr val="0070C0"/>
              </a:solidFill>
              <a:latin typeface="Jost" pitchFamily="2" charset="77"/>
              <a:ea typeface="Jost" pitchFamily="2" charset="77"/>
              <a:sym typeface="Jost Medium"/>
            </a:endParaRPr>
          </a:p>
          <a:p>
            <a:pPr marL="457200" lvl="0" indent="-415925" algn="l" rtl="0">
              <a:lnSpc>
                <a:spcPct val="100000"/>
              </a:lnSpc>
              <a:spcBef>
                <a:spcPts val="0"/>
              </a:spcBef>
              <a:spcAft>
                <a:spcPts val="0"/>
              </a:spcAft>
              <a:buSzPts val="2950"/>
              <a:buChar char="•"/>
            </a:pPr>
            <a:r>
              <a:rPr lang="en-US" sz="2000" dirty="0">
                <a:latin typeface="Jost" pitchFamily="2" charset="77"/>
                <a:ea typeface="Jost" pitchFamily="2" charset="77"/>
              </a:rPr>
              <a:t>Residents lower-income or lower-middle-income receive nearly a 90% discount</a:t>
            </a:r>
            <a:endParaRPr sz="2000" dirty="0">
              <a:latin typeface="Jost" pitchFamily="2" charset="77"/>
              <a:ea typeface="Jost" pitchFamily="2" charset="77"/>
            </a:endParaRPr>
          </a:p>
          <a:p>
            <a:pPr marL="457200" lvl="0" indent="-415925" algn="l" rtl="0">
              <a:lnSpc>
                <a:spcPct val="100000"/>
              </a:lnSpc>
              <a:spcBef>
                <a:spcPts val="0"/>
              </a:spcBef>
              <a:spcAft>
                <a:spcPts val="0"/>
              </a:spcAft>
              <a:buSzPts val="2950"/>
              <a:buChar char="•"/>
            </a:pPr>
            <a:r>
              <a:rPr lang="en-US" sz="2000" dirty="0">
                <a:latin typeface="Jost" pitchFamily="2" charset="77"/>
                <a:ea typeface="Jost" pitchFamily="2" charset="77"/>
              </a:rPr>
              <a:t>Residents upper-middle-income receive over a 70% discount</a:t>
            </a:r>
          </a:p>
          <a:p>
            <a:pPr marL="457200" lvl="0" indent="-415925" algn="l" rtl="0">
              <a:lnSpc>
                <a:spcPct val="100000"/>
              </a:lnSpc>
              <a:spcBef>
                <a:spcPts val="0"/>
              </a:spcBef>
              <a:spcAft>
                <a:spcPts val="0"/>
              </a:spcAft>
              <a:buSzPts val="2950"/>
              <a:buChar char="•"/>
            </a:pPr>
            <a:endParaRPr lang="en-US" sz="2000" u="sng" dirty="0">
              <a:solidFill>
                <a:srgbClr val="00B48D"/>
              </a:solidFill>
              <a:latin typeface="Jost" pitchFamily="2" charset="77"/>
              <a:ea typeface="Jost" pitchFamily="2" charset="77"/>
            </a:endParaRPr>
          </a:p>
          <a:p>
            <a:pPr marL="0" lvl="0" indent="0">
              <a:lnSpc>
                <a:spcPct val="100000"/>
              </a:lnSpc>
              <a:spcBef>
                <a:spcPts val="0"/>
              </a:spcBef>
              <a:buClr>
                <a:schemeClr val="lt1"/>
              </a:buClr>
              <a:buSzPts val="6000"/>
              <a:buNone/>
            </a:pPr>
            <a:r>
              <a:rPr lang="en-US" sz="2000" b="1" dirty="0">
                <a:solidFill>
                  <a:srgbClr val="C00000"/>
                </a:solidFill>
                <a:latin typeface="Jost" pitchFamily="2" charset="77"/>
                <a:ea typeface="Jost" pitchFamily="2" charset="77"/>
              </a:rPr>
              <a:t>APS Membership </a:t>
            </a:r>
            <a:r>
              <a:rPr lang="en-US" sz="1600" b="1" i="1" dirty="0">
                <a:solidFill>
                  <a:srgbClr val="0070C0"/>
                </a:solidFill>
                <a:latin typeface="Jost" pitchFamily="2" charset="77"/>
                <a:ea typeface="Jost" pitchFamily="2" charset="77"/>
              </a:rPr>
              <a:t>(</a:t>
            </a:r>
            <a:r>
              <a:rPr lang="en-US" sz="1600" b="1" i="1" dirty="0" err="1">
                <a:solidFill>
                  <a:srgbClr val="0070C0"/>
                </a:solidFill>
                <a:latin typeface="Jost" pitchFamily="2" charset="77"/>
                <a:ea typeface="Jost" pitchFamily="2" charset="77"/>
              </a:rPr>
              <a:t>www.aps.org</a:t>
            </a:r>
            <a:r>
              <a:rPr lang="en-US" sz="1600" b="1" i="1" dirty="0">
                <a:solidFill>
                  <a:srgbClr val="0070C0"/>
                </a:solidFill>
                <a:latin typeface="Jost" pitchFamily="2" charset="77"/>
                <a:ea typeface="Jost" pitchFamily="2" charset="77"/>
              </a:rPr>
              <a:t>/membership)</a:t>
            </a:r>
            <a:endParaRPr lang="en-US" sz="1600" i="1" dirty="0">
              <a:solidFill>
                <a:srgbClr val="0070C0"/>
              </a:solidFill>
              <a:latin typeface="Jost" pitchFamily="2" charset="77"/>
              <a:ea typeface="Jost" pitchFamily="2" charset="77"/>
            </a:endParaRPr>
          </a:p>
          <a:p>
            <a:pPr lvl="0" indent="-415925">
              <a:lnSpc>
                <a:spcPct val="100000"/>
              </a:lnSpc>
              <a:spcBef>
                <a:spcPts val="0"/>
              </a:spcBef>
              <a:buSzPts val="2950"/>
            </a:pPr>
            <a:r>
              <a:rPr lang="en-US" sz="2000" dirty="0">
                <a:latin typeface="Jost" pitchFamily="2" charset="77"/>
                <a:ea typeface="Jost" pitchFamily="2" charset="77"/>
              </a:rPr>
              <a:t>Student membership is free for the first year</a:t>
            </a:r>
          </a:p>
          <a:p>
            <a:pPr lvl="0" indent="-415925">
              <a:lnSpc>
                <a:spcPct val="100000"/>
              </a:lnSpc>
              <a:spcBef>
                <a:spcPts val="0"/>
              </a:spcBef>
              <a:buSzPts val="2950"/>
            </a:pPr>
            <a:r>
              <a:rPr lang="en-US" sz="2000" b="1" i="1" dirty="0">
                <a:solidFill>
                  <a:srgbClr val="C00000"/>
                </a:solidFill>
                <a:latin typeface="Jost" pitchFamily="2" charset="77"/>
                <a:ea typeface="Jost" pitchFamily="2" charset="77"/>
              </a:rPr>
              <a:t>New</a:t>
            </a:r>
            <a:r>
              <a:rPr lang="en-US" sz="2000" dirty="0">
                <a:latin typeface="Jost" pitchFamily="2" charset="77"/>
                <a:ea typeface="Jost" pitchFamily="2" charset="77"/>
              </a:rPr>
              <a:t> membership models coming soon in 2026!</a:t>
            </a:r>
            <a:endParaRPr lang="en-US" sz="2000" u="sng" dirty="0">
              <a:solidFill>
                <a:srgbClr val="00B48D"/>
              </a:solidFill>
              <a:latin typeface="Jost" pitchFamily="2" charset="77"/>
              <a:ea typeface="Jost" pitchFamily="2" charset="77"/>
            </a:endParaRPr>
          </a:p>
          <a:p>
            <a:pPr marL="457200" lvl="0" indent="-415925" algn="l" rtl="0">
              <a:lnSpc>
                <a:spcPct val="100000"/>
              </a:lnSpc>
              <a:spcBef>
                <a:spcPts val="0"/>
              </a:spcBef>
              <a:spcAft>
                <a:spcPts val="0"/>
              </a:spcAft>
              <a:buSzPts val="2950"/>
              <a:buChar char="•"/>
            </a:pPr>
            <a:endParaRPr lang="en-US" sz="2000" u="sng" dirty="0">
              <a:solidFill>
                <a:srgbClr val="00B48D"/>
              </a:solidFill>
            </a:endParaRPr>
          </a:p>
          <a:p>
            <a:pPr marL="0" lvl="0" indent="0">
              <a:lnSpc>
                <a:spcPct val="100000"/>
              </a:lnSpc>
              <a:spcBef>
                <a:spcPts val="0"/>
              </a:spcBef>
              <a:buClr>
                <a:schemeClr val="lt1"/>
              </a:buClr>
              <a:buSzPts val="6000"/>
              <a:buNone/>
            </a:pPr>
            <a:r>
              <a:rPr lang="en-US" sz="2000" b="1" dirty="0">
                <a:solidFill>
                  <a:srgbClr val="C00000"/>
                </a:solidFill>
                <a:latin typeface="Jost" pitchFamily="2" charset="77"/>
                <a:ea typeface="Jost" pitchFamily="2" charset="77"/>
              </a:rPr>
              <a:t>APS Journal Access </a:t>
            </a:r>
            <a:r>
              <a:rPr lang="en-US" sz="1600" b="1" i="1" dirty="0">
                <a:solidFill>
                  <a:srgbClr val="0070C0"/>
                </a:solidFill>
                <a:latin typeface="Jost" pitchFamily="2" charset="77"/>
                <a:ea typeface="Jost" pitchFamily="2" charset="77"/>
              </a:rPr>
              <a:t>(</a:t>
            </a:r>
            <a:r>
              <a:rPr lang="en-US" sz="1600" b="1" i="1" dirty="0" err="1">
                <a:solidFill>
                  <a:srgbClr val="0070C0"/>
                </a:solidFill>
                <a:latin typeface="Jost" pitchFamily="2" charset="77"/>
                <a:ea typeface="Jost" pitchFamily="2" charset="77"/>
              </a:rPr>
              <a:t>www.aps.org</a:t>
            </a:r>
            <a:r>
              <a:rPr lang="en-US" sz="1600" b="1" i="1" dirty="0">
                <a:solidFill>
                  <a:srgbClr val="0070C0"/>
                </a:solidFill>
                <a:latin typeface="Jost" pitchFamily="2" charset="77"/>
                <a:ea typeface="Jost" pitchFamily="2" charset="77"/>
              </a:rPr>
              <a:t>/publications/less-resourced-countries)</a:t>
            </a:r>
            <a:endParaRPr lang="en-US" sz="1600" i="1" dirty="0">
              <a:solidFill>
                <a:srgbClr val="0070C0"/>
              </a:solidFill>
              <a:latin typeface="Jost" pitchFamily="2" charset="77"/>
              <a:ea typeface="Jost" pitchFamily="2" charset="77"/>
            </a:endParaRPr>
          </a:p>
          <a:p>
            <a:pPr lvl="0" indent="-415925">
              <a:lnSpc>
                <a:spcPct val="100000"/>
              </a:lnSpc>
              <a:spcBef>
                <a:spcPts val="0"/>
              </a:spcBef>
              <a:buSzPts val="2950"/>
            </a:pPr>
            <a:r>
              <a:rPr lang="en-US" sz="2000" dirty="0">
                <a:latin typeface="Jost" pitchFamily="2" charset="77"/>
                <a:ea typeface="Jost" pitchFamily="2" charset="77"/>
              </a:rPr>
              <a:t>Research4Life – free or low cost access</a:t>
            </a:r>
          </a:p>
          <a:p>
            <a:pPr lvl="0" indent="-415925">
              <a:lnSpc>
                <a:spcPct val="100000"/>
              </a:lnSpc>
              <a:spcBef>
                <a:spcPts val="0"/>
              </a:spcBef>
              <a:buSzPts val="2950"/>
            </a:pPr>
            <a:r>
              <a:rPr lang="en-US" sz="2000" dirty="0">
                <a:latin typeface="Jost" pitchFamily="2" charset="77"/>
                <a:ea typeface="Jost" pitchFamily="2" charset="77"/>
              </a:rPr>
              <a:t>ICTP-Electronic Journals Delivery Service – pdf by mail </a:t>
            </a:r>
          </a:p>
          <a:p>
            <a:pPr lvl="0" indent="-415925">
              <a:lnSpc>
                <a:spcPct val="100000"/>
              </a:lnSpc>
              <a:spcBef>
                <a:spcPts val="0"/>
              </a:spcBef>
              <a:buSzPts val="2950"/>
            </a:pPr>
            <a:r>
              <a:rPr lang="en-US" sz="2000" dirty="0">
                <a:latin typeface="Jost" pitchFamily="2" charset="77"/>
                <a:ea typeface="Jost" pitchFamily="2" charset="77"/>
              </a:rPr>
              <a:t>Open Access publishing - Authors in low- and middle-income countries can choose to publish open access in all hybrid and gold </a:t>
            </a:r>
            <a:r>
              <a:rPr lang="en-US" sz="2000" dirty="0">
                <a:latin typeface="Jost" pitchFamily="2" charset="77"/>
                <a:ea typeface="Jost" pitchFamily="2" charset="77"/>
                <a:hlinkClick r:id="rId3"/>
              </a:rPr>
              <a:t>APS journals</a:t>
            </a:r>
            <a:r>
              <a:rPr lang="en-US" sz="2000" dirty="0">
                <a:latin typeface="Jost" pitchFamily="2" charset="77"/>
                <a:ea typeface="Jost" pitchFamily="2" charset="77"/>
              </a:rPr>
              <a:t> at no cost.</a:t>
            </a:r>
          </a:p>
          <a:p>
            <a:pPr lvl="0" indent="-415925">
              <a:lnSpc>
                <a:spcPct val="100000"/>
              </a:lnSpc>
              <a:spcBef>
                <a:spcPts val="0"/>
              </a:spcBef>
              <a:buSzPts val="2950"/>
            </a:pPr>
            <a:endParaRPr lang="en-US" sz="2000" u="sng" dirty="0">
              <a:solidFill>
                <a:srgbClr val="00B48D"/>
              </a:solidFill>
              <a:latin typeface="Jost" pitchFamily="2" charset="77"/>
              <a:ea typeface="Jost" pitchFamily="2" charset="77"/>
            </a:endParaRPr>
          </a:p>
          <a:p>
            <a:pPr marL="41275" lvl="0" indent="0" algn="l" rtl="0">
              <a:lnSpc>
                <a:spcPct val="100000"/>
              </a:lnSpc>
              <a:spcBef>
                <a:spcPts val="0"/>
              </a:spcBef>
              <a:spcAft>
                <a:spcPts val="0"/>
              </a:spcAft>
              <a:buSzPts val="2950"/>
              <a:buNone/>
            </a:pPr>
            <a:endParaRPr sz="2000" u="sng" dirty="0">
              <a:solidFill>
                <a:srgbClr val="00B48D"/>
              </a:solidFill>
            </a:endParaRPr>
          </a:p>
        </p:txBody>
      </p:sp>
      <p:sp>
        <p:nvSpPr>
          <p:cNvPr id="7" name="Google Shape;56;g2dd4eb1b32f_0_22">
            <a:extLst>
              <a:ext uri="{FF2B5EF4-FFF2-40B4-BE49-F238E27FC236}">
                <a16:creationId xmlns:a16="http://schemas.microsoft.com/office/drawing/2014/main" id="{E311C567-9514-7F40-A73A-E7F684B09F2A}"/>
              </a:ext>
            </a:extLst>
          </p:cNvPr>
          <p:cNvSpPr txBox="1">
            <a:spLocks/>
          </p:cNvSpPr>
          <p:nvPr/>
        </p:nvSpPr>
        <p:spPr>
          <a:xfrm>
            <a:off x="309150" y="192939"/>
            <a:ext cx="6243600" cy="930000"/>
          </a:xfrm>
          <a:prstGeom prst="rect">
            <a:avLst/>
          </a:prstGeom>
          <a:solidFill>
            <a:srgbClr val="0B5394"/>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4800"/>
              <a:buFont typeface="Jost Medium"/>
              <a:buNone/>
              <a:defRPr sz="4800" b="0" i="0" u="none" strike="noStrike" cap="none">
                <a:solidFill>
                  <a:schemeClr val="dk2"/>
                </a:solidFill>
                <a:latin typeface="Jost Medium"/>
                <a:ea typeface="Jost Medium"/>
                <a:cs typeface="Jost Medium"/>
                <a:sym typeface="Jost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FFFFFF"/>
              </a:buClr>
              <a:buSzPts val="3600"/>
              <a:buFont typeface="Calibri"/>
              <a:buNone/>
            </a:pPr>
            <a:r>
              <a:rPr lang="en-US" sz="2400" b="1" dirty="0">
                <a:solidFill>
                  <a:srgbClr val="FFFFFF"/>
                </a:solidFill>
                <a:latin typeface="Jost"/>
                <a:ea typeface="Jost"/>
                <a:cs typeface="Jost"/>
                <a:sym typeface="Jost"/>
              </a:rPr>
              <a:t>APS Meetings, Membership, and Journals</a:t>
            </a:r>
            <a:br>
              <a:rPr lang="en-US" sz="2400" b="1" i="1" dirty="0">
                <a:solidFill>
                  <a:srgbClr val="FFFFFF"/>
                </a:solidFill>
                <a:latin typeface="Jost"/>
                <a:ea typeface="Jost"/>
                <a:cs typeface="Jost"/>
                <a:sym typeface="Jost"/>
              </a:rPr>
            </a:br>
            <a:r>
              <a:rPr lang="en-US" sz="2000" b="1" i="1" dirty="0">
                <a:solidFill>
                  <a:schemeClr val="accent3"/>
                </a:solidFill>
                <a:latin typeface="Jost"/>
                <a:ea typeface="Jost"/>
                <a:cs typeface="Jost"/>
                <a:sym typeface="Jost"/>
              </a:rPr>
              <a:t>Accessibility for Physicists Worldwide</a:t>
            </a:r>
            <a:endParaRPr lang="en-US" sz="2000" b="1" i="1" dirty="0">
              <a:solidFill>
                <a:srgbClr val="FFC000"/>
              </a:solidFill>
              <a:latin typeface="Jost"/>
              <a:ea typeface="Jost"/>
              <a:cs typeface="Jost"/>
              <a:sym typeface="Jost"/>
            </a:endParaRPr>
          </a:p>
        </p:txBody>
      </p:sp>
    </p:spTree>
    <p:extLst>
      <p:ext uri="{BB962C8B-B14F-4D97-AF65-F5344CB8AC3E}">
        <p14:creationId xmlns:p14="http://schemas.microsoft.com/office/powerpoint/2010/main" val="3442493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2"/>
          <p:cNvSpPr txBox="1">
            <a:spLocks noGrp="1"/>
          </p:cNvSpPr>
          <p:nvPr>
            <p:ph type="title"/>
          </p:nvPr>
        </p:nvSpPr>
        <p:spPr>
          <a:xfrm>
            <a:off x="328900" y="294296"/>
            <a:ext cx="6243600" cy="930000"/>
          </a:xfrm>
          <a:prstGeom prst="rect">
            <a:avLst/>
          </a:prstGeom>
          <a:solidFill>
            <a:srgbClr val="0B5394"/>
          </a:solidFill>
          <a:ln>
            <a:noFill/>
          </a:ln>
        </p:spPr>
        <p:txBody>
          <a:bodyPr spcFirstLastPara="1" wrap="square" lIns="121900" tIns="121900" rIns="121900" bIns="121900" anchor="t" anchorCtr="0">
            <a:noAutofit/>
          </a:bodyPr>
          <a:lstStyle/>
          <a:p>
            <a:pPr marL="0" lvl="0" indent="0" algn="l" rtl="0">
              <a:lnSpc>
                <a:spcPct val="90000"/>
              </a:lnSpc>
              <a:spcBef>
                <a:spcPts val="0"/>
              </a:spcBef>
              <a:spcAft>
                <a:spcPts val="0"/>
              </a:spcAft>
              <a:buClr>
                <a:srgbClr val="FFFFFF"/>
              </a:buClr>
              <a:buSzPts val="3600"/>
              <a:buFont typeface="Calibri"/>
              <a:buNone/>
            </a:pPr>
            <a:r>
              <a:rPr lang="en-US" sz="2400" b="1">
                <a:solidFill>
                  <a:srgbClr val="FFFFFF"/>
                </a:solidFill>
                <a:latin typeface="Jost"/>
                <a:ea typeface="Jost"/>
                <a:cs typeface="Jost"/>
                <a:sym typeface="Jost"/>
              </a:rPr>
              <a:t>American Physical Society</a:t>
            </a:r>
            <a:br>
              <a:rPr lang="en-US" sz="2400" b="1" i="1">
                <a:solidFill>
                  <a:srgbClr val="FFFFFF"/>
                </a:solidFill>
                <a:latin typeface="Jost"/>
                <a:ea typeface="Jost"/>
                <a:cs typeface="Jost"/>
                <a:sym typeface="Jost"/>
              </a:rPr>
            </a:br>
            <a:r>
              <a:rPr lang="en-US" sz="2000" b="1" i="1">
                <a:solidFill>
                  <a:srgbClr val="FFC000"/>
                </a:solidFill>
                <a:latin typeface="Jost"/>
                <a:ea typeface="Jost"/>
                <a:cs typeface="Jost"/>
                <a:sym typeface="Jost"/>
              </a:rPr>
              <a:t>Why “A Welcoming Global Hub”?</a:t>
            </a:r>
            <a:endParaRPr sz="2000" b="1" i="1">
              <a:solidFill>
                <a:srgbClr val="FFC000"/>
              </a:solidFill>
              <a:latin typeface="Jost"/>
              <a:ea typeface="Jost"/>
              <a:cs typeface="Jost"/>
              <a:sym typeface="Jost"/>
            </a:endParaRPr>
          </a:p>
        </p:txBody>
      </p:sp>
      <p:sp>
        <p:nvSpPr>
          <p:cNvPr id="62" name="Google Shape;62;p2"/>
          <p:cNvSpPr/>
          <p:nvPr/>
        </p:nvSpPr>
        <p:spPr>
          <a:xfrm>
            <a:off x="508075" y="1170915"/>
            <a:ext cx="246286" cy="1231106"/>
          </a:xfrm>
          <a:prstGeom prst="rect">
            <a:avLst/>
          </a:prstGeom>
          <a:noFill/>
          <a:ln>
            <a:noFill/>
          </a:ln>
        </p:spPr>
        <p:txBody>
          <a:bodyPr spcFirstLastPara="1" wrap="square" lIns="121900" tIns="60950" rIns="121900" bIns="60950" anchor="ctr" anchorCtr="0">
            <a:spAutoFit/>
          </a:bodyPr>
          <a:lstStyle/>
          <a:p>
            <a:pPr marL="0" marR="0" lvl="0" indent="0" algn="l" rtl="0">
              <a:lnSpc>
                <a:spcPct val="100000"/>
              </a:lnSpc>
              <a:spcBef>
                <a:spcPts val="0"/>
              </a:spcBef>
              <a:spcAft>
                <a:spcPts val="0"/>
              </a:spcAft>
              <a:buClr>
                <a:srgbClr val="000000"/>
              </a:buClr>
              <a:buSzPts val="2400"/>
              <a:buFont typeface="Arial"/>
              <a:buNone/>
            </a:pPr>
            <a:br>
              <a:rPr lang="en-US" sz="2400" b="0" i="0" u="none" strike="noStrike" cap="none">
                <a:solidFill>
                  <a:schemeClr val="dk1"/>
                </a:solidFill>
                <a:latin typeface="Arial"/>
                <a:ea typeface="Arial"/>
                <a:cs typeface="Arial"/>
                <a:sym typeface="Arial"/>
              </a:rPr>
            </a:b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p:txBody>
      </p:sp>
      <p:sp>
        <p:nvSpPr>
          <p:cNvPr id="63" name="Google Shape;63;p2"/>
          <p:cNvSpPr/>
          <p:nvPr/>
        </p:nvSpPr>
        <p:spPr>
          <a:xfrm>
            <a:off x="138891" y="1637648"/>
            <a:ext cx="6348549" cy="3973163"/>
          </a:xfrm>
          <a:prstGeom prst="rect">
            <a:avLst/>
          </a:prstGeom>
          <a:noFill/>
          <a:ln>
            <a:noFill/>
          </a:ln>
        </p:spPr>
        <p:txBody>
          <a:bodyPr spcFirstLastPara="1" wrap="square" lIns="91425" tIns="45700" rIns="91425" bIns="45700" anchor="t" anchorCtr="0">
            <a:spAutoFit/>
          </a:bodyPr>
          <a:lstStyle/>
          <a:p>
            <a:pPr marL="313259" marR="0" lvl="0" indent="-313259" algn="l" rtl="0">
              <a:lnSpc>
                <a:spcPct val="100000"/>
              </a:lnSpc>
              <a:spcBef>
                <a:spcPts val="0"/>
              </a:spcBef>
              <a:spcAft>
                <a:spcPts val="0"/>
              </a:spcAft>
              <a:buClr>
                <a:schemeClr val="accent5"/>
              </a:buClr>
              <a:buSzPts val="2400"/>
              <a:buFont typeface="Jost"/>
              <a:buChar char="▪"/>
            </a:pPr>
            <a:r>
              <a:rPr lang="en-US" sz="1600" b="1" i="1" u="none" strike="noStrike" cap="none" dirty="0">
                <a:solidFill>
                  <a:srgbClr val="CC0000"/>
                </a:solidFill>
                <a:latin typeface="Jost"/>
                <a:ea typeface="Jost"/>
                <a:cs typeface="Jost"/>
                <a:sym typeface="Jost"/>
              </a:rPr>
              <a:t>International participation in APS reflects the global nature of physics!</a:t>
            </a:r>
            <a:br>
              <a:rPr lang="en-US" sz="1600" b="1" i="0" u="none" strike="noStrike" cap="none" dirty="0">
                <a:solidFill>
                  <a:schemeClr val="dk1"/>
                </a:solidFill>
                <a:latin typeface="Jost"/>
                <a:ea typeface="Jost"/>
                <a:cs typeface="Jost"/>
                <a:sym typeface="Jost"/>
              </a:rPr>
            </a:br>
            <a:endParaRPr sz="1600" b="1" i="0" u="none" strike="noStrike" cap="none" dirty="0">
              <a:solidFill>
                <a:schemeClr val="dk1"/>
              </a:solidFill>
              <a:latin typeface="Jost"/>
              <a:ea typeface="Jost"/>
              <a:cs typeface="Jost"/>
              <a:sym typeface="Jost"/>
            </a:endParaRPr>
          </a:p>
          <a:p>
            <a:pPr marL="313259" marR="0" lvl="0" indent="-313259" algn="l" rtl="0">
              <a:lnSpc>
                <a:spcPct val="100000"/>
              </a:lnSpc>
              <a:spcBef>
                <a:spcPts val="0"/>
              </a:spcBef>
              <a:spcAft>
                <a:spcPts val="0"/>
              </a:spcAft>
              <a:buClr>
                <a:schemeClr val="accent5"/>
              </a:buClr>
              <a:buSzPts val="2400"/>
              <a:buFont typeface="Jost"/>
              <a:buChar char="▪"/>
            </a:pPr>
            <a:r>
              <a:rPr lang="en-US" sz="1600" b="1" dirty="0">
                <a:solidFill>
                  <a:schemeClr val="dk1"/>
                </a:solidFill>
                <a:latin typeface="Jost"/>
                <a:ea typeface="Jost"/>
                <a:cs typeface="Jost"/>
                <a:sym typeface="Jost"/>
              </a:rPr>
              <a:t>Over </a:t>
            </a:r>
            <a:r>
              <a:rPr lang="en-US" sz="1600" b="1" dirty="0">
                <a:solidFill>
                  <a:srgbClr val="C00000"/>
                </a:solidFill>
                <a:latin typeface="Jost"/>
                <a:ea typeface="Jost"/>
                <a:cs typeface="Jost"/>
                <a:sym typeface="Jost"/>
              </a:rPr>
              <a:t>50,000 </a:t>
            </a:r>
            <a:r>
              <a:rPr lang="en-US" sz="1600" b="1" dirty="0">
                <a:solidFill>
                  <a:schemeClr val="dk1"/>
                </a:solidFill>
                <a:latin typeface="Jost"/>
                <a:ea typeface="Jost"/>
                <a:cs typeface="Jost"/>
                <a:sym typeface="Jost"/>
              </a:rPr>
              <a:t>members in </a:t>
            </a:r>
            <a:r>
              <a:rPr lang="en-US" sz="1600" b="1" dirty="0">
                <a:solidFill>
                  <a:srgbClr val="C00000"/>
                </a:solidFill>
                <a:latin typeface="Jost"/>
                <a:ea typeface="Jost"/>
                <a:cs typeface="Jost"/>
                <a:sym typeface="Jost"/>
              </a:rPr>
              <a:t>115</a:t>
            </a:r>
            <a:r>
              <a:rPr lang="en-US" sz="1600" b="1" dirty="0">
                <a:solidFill>
                  <a:schemeClr val="dk1"/>
                </a:solidFill>
                <a:latin typeface="Jost"/>
                <a:ea typeface="Jost"/>
                <a:cs typeface="Jost"/>
                <a:sym typeface="Jost"/>
              </a:rPr>
              <a:t> countries around the world</a:t>
            </a:r>
            <a:br>
              <a:rPr lang="en-US" sz="1600" b="1" i="0" u="none" strike="noStrike" cap="none" dirty="0">
                <a:solidFill>
                  <a:schemeClr val="dk1"/>
                </a:solidFill>
                <a:latin typeface="Jost"/>
                <a:ea typeface="Jost"/>
                <a:cs typeface="Jost"/>
                <a:sym typeface="Jost"/>
              </a:rPr>
            </a:br>
            <a:endParaRPr sz="1600" b="1" i="0" u="none" strike="noStrike" cap="none" dirty="0">
              <a:solidFill>
                <a:schemeClr val="dk1"/>
              </a:solidFill>
              <a:latin typeface="Jost"/>
              <a:ea typeface="Jost"/>
              <a:cs typeface="Jost"/>
              <a:sym typeface="Jost"/>
            </a:endParaRPr>
          </a:p>
          <a:p>
            <a:pPr marL="313259" marR="0" lvl="0" indent="-313259" algn="l" rtl="0">
              <a:lnSpc>
                <a:spcPct val="100000"/>
              </a:lnSpc>
              <a:spcBef>
                <a:spcPts val="0"/>
              </a:spcBef>
              <a:spcAft>
                <a:spcPts val="0"/>
              </a:spcAft>
              <a:buClr>
                <a:schemeClr val="accent5"/>
              </a:buClr>
              <a:buSzPts val="2400"/>
              <a:buFont typeface="Jost"/>
              <a:buChar char="▪"/>
            </a:pPr>
            <a:r>
              <a:rPr lang="en-US" sz="1600" b="1" i="0" u="none" strike="noStrike" cap="none" dirty="0">
                <a:solidFill>
                  <a:srgbClr val="C00000"/>
                </a:solidFill>
                <a:latin typeface="Jost"/>
                <a:ea typeface="Jost"/>
                <a:cs typeface="Jost"/>
                <a:sym typeface="Jost"/>
              </a:rPr>
              <a:t>Nearly 25% </a:t>
            </a:r>
            <a:r>
              <a:rPr lang="en-US" sz="1600" b="1" i="0" u="none" strike="noStrike" cap="none" dirty="0">
                <a:solidFill>
                  <a:schemeClr val="dk1"/>
                </a:solidFill>
                <a:latin typeface="Jost"/>
                <a:ea typeface="Jost"/>
                <a:cs typeface="Jost"/>
                <a:sym typeface="Jost"/>
              </a:rPr>
              <a:t>of members live outside of the United States</a:t>
            </a:r>
            <a:br>
              <a:rPr lang="en-US" sz="1600" b="1" i="0" u="none" strike="noStrike" cap="none" dirty="0">
                <a:solidFill>
                  <a:schemeClr val="dk1"/>
                </a:solidFill>
                <a:latin typeface="Jost"/>
                <a:ea typeface="Jost"/>
                <a:cs typeface="Jost"/>
                <a:sym typeface="Jost"/>
              </a:rPr>
            </a:br>
            <a:endParaRPr sz="1600" b="1" i="0" u="none" strike="noStrike" cap="none" dirty="0">
              <a:solidFill>
                <a:schemeClr val="dk1"/>
              </a:solidFill>
              <a:latin typeface="Jost"/>
              <a:ea typeface="Jost"/>
              <a:cs typeface="Jost"/>
              <a:sym typeface="Jost"/>
            </a:endParaRPr>
          </a:p>
          <a:p>
            <a:pPr marL="313259" marR="0" lvl="0" indent="-313259" algn="l" rtl="0">
              <a:lnSpc>
                <a:spcPct val="100000"/>
              </a:lnSpc>
              <a:spcBef>
                <a:spcPts val="0"/>
              </a:spcBef>
              <a:spcAft>
                <a:spcPts val="0"/>
              </a:spcAft>
              <a:buClr>
                <a:schemeClr val="accent5"/>
              </a:buClr>
              <a:buSzPts val="2400"/>
              <a:buFont typeface="Jost"/>
              <a:buChar char="▪"/>
            </a:pPr>
            <a:r>
              <a:rPr lang="en-US" sz="1600" b="1" i="0" u="none" strike="noStrike" cap="none" dirty="0">
                <a:solidFill>
                  <a:schemeClr val="dk1"/>
                </a:solidFill>
                <a:latin typeface="Jost"/>
                <a:ea typeface="Jost"/>
                <a:cs typeface="Jost"/>
                <a:sym typeface="Jost"/>
              </a:rPr>
              <a:t>Annual meetings attract physicists across the globe</a:t>
            </a:r>
            <a:endParaRPr sz="1400" i="0" u="none" strike="noStrike" cap="none" dirty="0">
              <a:solidFill>
                <a:srgbClr val="000000"/>
              </a:solidFill>
              <a:latin typeface="Jost"/>
              <a:ea typeface="Jost"/>
              <a:cs typeface="Jost"/>
              <a:sym typeface="Jost"/>
            </a:endParaRPr>
          </a:p>
          <a:p>
            <a:pPr marL="615935" marR="0" lvl="1" indent="-325957" algn="l" rtl="0">
              <a:lnSpc>
                <a:spcPct val="100000"/>
              </a:lnSpc>
              <a:spcBef>
                <a:spcPts val="133"/>
              </a:spcBef>
              <a:spcAft>
                <a:spcPts val="0"/>
              </a:spcAft>
              <a:buClr>
                <a:schemeClr val="dk1"/>
              </a:buClr>
              <a:buSzPts val="1467"/>
              <a:buFont typeface="Jost"/>
              <a:buChar char="▪"/>
            </a:pPr>
            <a:r>
              <a:rPr lang="en-US" sz="1467" b="1" i="0" u="none" strike="noStrike" cap="none" dirty="0">
                <a:solidFill>
                  <a:srgbClr val="C00000"/>
                </a:solidFill>
                <a:latin typeface="Jost"/>
                <a:ea typeface="Jost"/>
                <a:cs typeface="Jost"/>
                <a:sym typeface="Jos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&gt; </a:t>
            </a:r>
            <a:r>
              <a:rPr lang="en-US" sz="1467" b="1" dirty="0">
                <a:solidFill>
                  <a:srgbClr val="C00000"/>
                </a:solidFill>
                <a:latin typeface="Jost"/>
                <a:ea typeface="Jost"/>
                <a:cs typeface="Jost"/>
                <a:sym typeface="Jos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28</a:t>
            </a:r>
            <a:r>
              <a:rPr lang="en-US" sz="1467" b="1" i="0" u="none" strike="noStrike" cap="none" dirty="0">
                <a:solidFill>
                  <a:srgbClr val="C00000"/>
                </a:solidFill>
                <a:latin typeface="Jost"/>
                <a:ea typeface="Jost"/>
                <a:cs typeface="Jost"/>
                <a:sym typeface="Jos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a:t>
            </a:r>
            <a:r>
              <a:rPr lang="en-US" sz="1467" i="0" u="none" strike="noStrike" cap="none" dirty="0">
                <a:solidFill>
                  <a:schemeClr val="dk1"/>
                </a:solidFill>
                <a:latin typeface="Jost"/>
                <a:ea typeface="Jost"/>
                <a:cs typeface="Jost"/>
                <a:sym typeface="Jos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attendees of 2025 GPS</a:t>
            </a:r>
            <a:r>
              <a:rPr lang="en-US" sz="1467" i="0" u="none" strike="noStrike" cap="none" dirty="0">
                <a:solidFill>
                  <a:schemeClr val="dk1"/>
                </a:solidFill>
                <a:latin typeface="Jost"/>
                <a:ea typeface="Jost"/>
                <a:cs typeface="Jost"/>
                <a:sym typeface="Jost"/>
              </a:rPr>
              <a:t> from outside of U.S.</a:t>
            </a:r>
            <a:endParaRPr sz="1400" i="0" u="none" strike="noStrike" cap="none" dirty="0">
              <a:solidFill>
                <a:srgbClr val="000000"/>
              </a:solidFill>
              <a:latin typeface="Jost"/>
              <a:ea typeface="Jost"/>
              <a:cs typeface="Jost"/>
              <a:sym typeface="Jost"/>
            </a:endParaRPr>
          </a:p>
          <a:p>
            <a:pPr marL="615934" marR="0" lvl="1" indent="-325958" algn="l" rtl="0">
              <a:lnSpc>
                <a:spcPct val="100000"/>
              </a:lnSpc>
              <a:spcBef>
                <a:spcPts val="266"/>
              </a:spcBef>
              <a:spcAft>
                <a:spcPts val="0"/>
              </a:spcAft>
              <a:buClr>
                <a:schemeClr val="dk1"/>
              </a:buClr>
              <a:buSzPts val="1467"/>
              <a:buFont typeface="Jost"/>
              <a:buChar char="▪"/>
            </a:pPr>
            <a:r>
              <a:rPr lang="en-US" sz="1467" i="0" u="none" strike="noStrike" cap="none" dirty="0">
                <a:solidFill>
                  <a:schemeClr val="dk1"/>
                </a:solidFill>
                <a:latin typeface="Jost"/>
                <a:ea typeface="Jost"/>
                <a:cs typeface="Jost"/>
                <a:sym typeface="Jost"/>
              </a:rPr>
              <a:t>Virtual meetings</a:t>
            </a:r>
            <a:r>
              <a:rPr lang="en-US" sz="1467" i="0" u="none" strike="noStrike" cap="none" dirty="0">
                <a:solidFill>
                  <a:srgbClr val="002060"/>
                </a:solidFill>
                <a:latin typeface="Jost"/>
                <a:ea typeface="Jost"/>
                <a:cs typeface="Jost"/>
                <a:sym typeface="Jost"/>
              </a:rPr>
              <a:t> </a:t>
            </a:r>
            <a:r>
              <a:rPr lang="en-US" sz="1467" i="0" u="none" strike="noStrike" cap="none" dirty="0">
                <a:solidFill>
                  <a:schemeClr val="dk1"/>
                </a:solidFill>
                <a:latin typeface="Jost"/>
                <a:ea typeface="Jost"/>
                <a:cs typeface="Jost"/>
                <a:sym typeface="Jost"/>
              </a:rPr>
              <a:t>- enable even more international attendees</a:t>
            </a:r>
            <a:endParaRPr sz="1467" i="0" u="none" strike="noStrike" cap="none" dirty="0">
              <a:solidFill>
                <a:schemeClr val="dk1"/>
              </a:solidFill>
              <a:latin typeface="Jost"/>
              <a:ea typeface="Jost"/>
              <a:cs typeface="Jost"/>
              <a:sym typeface="Jost"/>
            </a:endParaRPr>
          </a:p>
          <a:p>
            <a:pPr marL="615934" marR="0" lvl="1" indent="-325958" algn="l" rtl="0">
              <a:lnSpc>
                <a:spcPct val="100000"/>
              </a:lnSpc>
              <a:spcBef>
                <a:spcPts val="266"/>
              </a:spcBef>
              <a:spcAft>
                <a:spcPts val="0"/>
              </a:spcAft>
              <a:buClr>
                <a:schemeClr val="dk1"/>
              </a:buClr>
              <a:buSzPts val="1467"/>
              <a:buFont typeface="Jost"/>
              <a:buChar char="▪"/>
            </a:pPr>
            <a:r>
              <a:rPr lang="en-US" sz="1467" i="0" u="none" strike="noStrike" cap="none" dirty="0">
                <a:solidFill>
                  <a:srgbClr val="252525"/>
                </a:solidFill>
                <a:latin typeface="Jost"/>
                <a:ea typeface="Jost"/>
                <a:cs typeface="Jost"/>
                <a:sym typeface="Jost"/>
              </a:rPr>
              <a:t>Satellite Sites - bring APS meetings to global communities</a:t>
            </a:r>
            <a:br>
              <a:rPr lang="en-US" sz="1467" i="1" u="none" strike="noStrike" cap="none" dirty="0">
                <a:solidFill>
                  <a:srgbClr val="C00000"/>
                </a:solidFill>
                <a:latin typeface="Jost"/>
                <a:ea typeface="Jost"/>
                <a:cs typeface="Jost"/>
                <a:sym typeface="Jost"/>
              </a:rPr>
            </a:br>
            <a:endParaRPr sz="1467" i="1" u="none" strike="noStrike" cap="none" dirty="0">
              <a:solidFill>
                <a:srgbClr val="C00000"/>
              </a:solidFill>
              <a:latin typeface="Jost"/>
              <a:ea typeface="Jost"/>
              <a:cs typeface="Jost"/>
              <a:sym typeface="Jost"/>
            </a:endParaRPr>
          </a:p>
          <a:p>
            <a:pPr marL="277276" marR="0" lvl="1" indent="-277276" algn="l" rtl="0">
              <a:lnSpc>
                <a:spcPct val="100000"/>
              </a:lnSpc>
              <a:spcBef>
                <a:spcPts val="266"/>
              </a:spcBef>
              <a:spcAft>
                <a:spcPts val="0"/>
              </a:spcAft>
              <a:buClr>
                <a:schemeClr val="accent5"/>
              </a:buClr>
              <a:buSzPts val="2400"/>
              <a:buFont typeface="Jost"/>
              <a:buChar char="▪"/>
            </a:pPr>
            <a:r>
              <a:rPr lang="en-US" sz="1600" b="1" i="0" u="none" strike="noStrike" cap="none" dirty="0">
                <a:solidFill>
                  <a:schemeClr val="dk1"/>
                </a:solidFill>
                <a:latin typeface="Jost"/>
                <a:ea typeface="Jost"/>
                <a:cs typeface="Jost"/>
                <a:sym typeface="Jost"/>
              </a:rPr>
              <a:t>APS Journals: </a:t>
            </a:r>
            <a:r>
              <a:rPr lang="en-US" sz="1600" b="1" i="1" u="none" strike="noStrike" cap="none" dirty="0">
                <a:solidFill>
                  <a:schemeClr val="dk1"/>
                </a:solidFill>
                <a:latin typeface="Jost"/>
                <a:ea typeface="Jost"/>
                <a:cs typeface="Jost"/>
                <a:sym typeface="Jost"/>
              </a:rPr>
              <a:t>Physical Review, Reviews of Modern Physics, etc.</a:t>
            </a:r>
            <a:endParaRPr sz="1400" i="0" u="none" strike="noStrike" cap="none" dirty="0">
              <a:solidFill>
                <a:srgbClr val="000000"/>
              </a:solidFill>
              <a:latin typeface="Jost"/>
              <a:ea typeface="Jost"/>
              <a:cs typeface="Jost"/>
              <a:sym typeface="Jost"/>
            </a:endParaRPr>
          </a:p>
          <a:p>
            <a:pPr marL="615934" marR="0" lvl="1" indent="-302675" algn="l" rtl="0">
              <a:lnSpc>
                <a:spcPct val="100000"/>
              </a:lnSpc>
              <a:spcBef>
                <a:spcPts val="266"/>
              </a:spcBef>
              <a:spcAft>
                <a:spcPts val="0"/>
              </a:spcAft>
              <a:buClr>
                <a:schemeClr val="dk1"/>
              </a:buClr>
              <a:buSzPts val="1467"/>
              <a:buFont typeface="Noto Sans Symbols"/>
              <a:buChar char="▪"/>
            </a:pPr>
            <a:r>
              <a:rPr lang="en-US" sz="1467" i="0" u="none" strike="noStrike" cap="none" dirty="0">
                <a:solidFill>
                  <a:schemeClr val="dk1"/>
                </a:solidFill>
                <a:latin typeface="Jost"/>
                <a:ea typeface="Jost"/>
                <a:cs typeface="Jost"/>
                <a:sym typeface="Jos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Over</a:t>
            </a:r>
            <a:r>
              <a:rPr lang="en-US" sz="1467" i="0" u="none" strike="noStrike" cap="none" dirty="0">
                <a:solidFill>
                  <a:schemeClr val="dk1"/>
                </a:solidFill>
                <a:latin typeface="Jost"/>
                <a:ea typeface="Jost"/>
                <a:cs typeface="Jost"/>
                <a:sym typeface="Jost"/>
              </a:rPr>
              <a:t> </a:t>
            </a:r>
            <a:r>
              <a:rPr lang="en-US" sz="1467" b="1" dirty="0">
                <a:solidFill>
                  <a:srgbClr val="C00000"/>
                </a:solidFill>
                <a:latin typeface="Jost"/>
                <a:ea typeface="Jost"/>
                <a:cs typeface="Jost"/>
                <a:sym typeface="Jost"/>
              </a:rPr>
              <a:t>8</a:t>
            </a:r>
            <a:r>
              <a:rPr lang="en-US" sz="1467" b="1" i="0" u="none" strike="noStrike" cap="none" dirty="0">
                <a:solidFill>
                  <a:srgbClr val="C00000"/>
                </a:solidFill>
                <a:latin typeface="Jost"/>
                <a:ea typeface="Jost"/>
                <a:cs typeface="Jost"/>
                <a:sym typeface="Jost"/>
              </a:rPr>
              <a:t>0%</a:t>
            </a:r>
            <a:r>
              <a:rPr lang="en-US" sz="1467" i="0" u="none" strike="noStrike" cap="none" dirty="0">
                <a:solidFill>
                  <a:schemeClr val="dk1"/>
                </a:solidFill>
                <a:latin typeface="Jost"/>
                <a:ea typeface="Jost"/>
                <a:cs typeface="Jost"/>
                <a:sym typeface="Jost"/>
              </a:rPr>
              <a:t> of published articles have a non-U.S. author or co-author</a:t>
            </a:r>
            <a:br>
              <a:rPr lang="en-US" sz="2400" i="0" u="none" strike="noStrike" cap="none" dirty="0">
                <a:solidFill>
                  <a:schemeClr val="dk1"/>
                </a:solidFill>
                <a:latin typeface="Jost"/>
                <a:ea typeface="Jost"/>
                <a:cs typeface="Jost"/>
                <a:sym typeface="Jost"/>
              </a:rPr>
            </a:br>
            <a:endParaRPr sz="2400" b="1" i="0" u="none" strike="noStrike" cap="none" dirty="0">
              <a:solidFill>
                <a:schemeClr val="dk1"/>
              </a:solidFill>
              <a:latin typeface="Jost"/>
              <a:ea typeface="Jost"/>
              <a:cs typeface="Jost"/>
              <a:sym typeface="Jost"/>
            </a:endParaRPr>
          </a:p>
        </p:txBody>
      </p:sp>
      <p:sp>
        <p:nvSpPr>
          <p:cNvPr id="64" name="Google Shape;64;p2"/>
          <p:cNvSpPr/>
          <p:nvPr/>
        </p:nvSpPr>
        <p:spPr>
          <a:xfrm>
            <a:off x="5939760" y="3223817"/>
            <a:ext cx="253596"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pic>
        <p:nvPicPr>
          <p:cNvPr id="65" name="Google Shape;65;p2" descr="a globe showing global connectivity of people worldwide"/>
          <p:cNvPicPr preferRelativeResize="0"/>
          <p:nvPr/>
        </p:nvPicPr>
        <p:blipFill>
          <a:blip r:embed="rId3">
            <a:alphaModFix/>
          </a:blip>
          <a:stretch>
            <a:fillRect/>
          </a:stretch>
        </p:blipFill>
        <p:spPr>
          <a:xfrm>
            <a:off x="7485775" y="807500"/>
            <a:ext cx="3854350" cy="3854350"/>
          </a:xfrm>
          <a:prstGeom prst="rect">
            <a:avLst/>
          </a:prstGeom>
          <a:noFill/>
          <a:ln>
            <a:noFill/>
          </a:ln>
        </p:spPr>
      </p:pic>
      <p:sp>
        <p:nvSpPr>
          <p:cNvPr id="66" name="Google Shape;66;p2"/>
          <p:cNvSpPr txBox="1"/>
          <p:nvPr/>
        </p:nvSpPr>
        <p:spPr>
          <a:xfrm>
            <a:off x="7406163" y="4753981"/>
            <a:ext cx="4149000" cy="769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900" b="1">
                <a:solidFill>
                  <a:srgbClr val="CC0000"/>
                </a:solidFill>
                <a:latin typeface="Jost"/>
                <a:ea typeface="Jost"/>
                <a:cs typeface="Jost"/>
                <a:sym typeface="Jost"/>
              </a:rPr>
              <a:t>Physicists across the globe connect with </a:t>
            </a:r>
            <a:r>
              <a:rPr lang="en-US" sz="1900" b="1" i="1" u="sng">
                <a:solidFill>
                  <a:srgbClr val="CC0000"/>
                </a:solidFill>
                <a:latin typeface="Jost"/>
                <a:ea typeface="Jost"/>
                <a:cs typeface="Jost"/>
                <a:sym typeface="Jost"/>
              </a:rPr>
              <a:t>each other</a:t>
            </a:r>
            <a:r>
              <a:rPr lang="en-US" sz="1900" b="1">
                <a:solidFill>
                  <a:srgbClr val="CC0000"/>
                </a:solidFill>
                <a:latin typeface="Jost"/>
                <a:ea typeface="Jost"/>
                <a:cs typeface="Jost"/>
                <a:sym typeface="Jost"/>
              </a:rPr>
              <a:t> through APS!</a:t>
            </a:r>
            <a:endParaRPr sz="1900" b="1">
              <a:solidFill>
                <a:srgbClr val="CC0000"/>
              </a:solidFill>
              <a:latin typeface="Jost"/>
              <a:ea typeface="Jost"/>
              <a:cs typeface="Jost"/>
              <a:sym typeface="Jo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pic>
        <p:nvPicPr>
          <p:cNvPr id="139" name="Google Shape;139;p14" descr="A picture containing tree, person, outdoor, shirt&#10;&#10;Description automatically generated"/>
          <p:cNvPicPr preferRelativeResize="0"/>
          <p:nvPr/>
        </p:nvPicPr>
        <p:blipFill rotWithShape="1">
          <a:blip r:embed="rId3">
            <a:alphaModFix/>
          </a:blip>
          <a:srcRect l="15664" r="12265"/>
          <a:stretch/>
        </p:blipFill>
        <p:spPr>
          <a:xfrm>
            <a:off x="7170353" y="1875538"/>
            <a:ext cx="1190850" cy="1097277"/>
          </a:xfrm>
          <a:prstGeom prst="rect">
            <a:avLst/>
          </a:prstGeom>
          <a:noFill/>
          <a:ln>
            <a:noFill/>
          </a:ln>
        </p:spPr>
      </p:pic>
      <p:pic>
        <p:nvPicPr>
          <p:cNvPr id="140" name="Google Shape;140;p14"/>
          <p:cNvPicPr preferRelativeResize="0"/>
          <p:nvPr/>
        </p:nvPicPr>
        <p:blipFill rotWithShape="1">
          <a:blip r:embed="rId4">
            <a:alphaModFix/>
          </a:blip>
          <a:srcRect b="18873"/>
          <a:stretch/>
        </p:blipFill>
        <p:spPr>
          <a:xfrm>
            <a:off x="3113650" y="1818499"/>
            <a:ext cx="1066554" cy="1211350"/>
          </a:xfrm>
          <a:prstGeom prst="rect">
            <a:avLst/>
          </a:prstGeom>
          <a:noFill/>
          <a:ln>
            <a:noFill/>
          </a:ln>
        </p:spPr>
      </p:pic>
      <p:sp>
        <p:nvSpPr>
          <p:cNvPr id="141" name="Google Shape;141;p14"/>
          <p:cNvSpPr txBox="1"/>
          <p:nvPr/>
        </p:nvSpPr>
        <p:spPr>
          <a:xfrm>
            <a:off x="5914625" y="2859600"/>
            <a:ext cx="3702300" cy="658800"/>
          </a:xfrm>
          <a:prstGeom prst="rect">
            <a:avLst/>
          </a:prstGeom>
          <a:noFill/>
          <a:ln>
            <a:noFill/>
          </a:ln>
        </p:spPr>
        <p:txBody>
          <a:bodyPr spcFirstLastPara="1" wrap="square" lIns="91425" tIns="91425" rIns="91425" bIns="91425" anchor="ctr" anchorCtr="0">
            <a:spAutoFit/>
          </a:bodyPr>
          <a:lstStyle/>
          <a:p>
            <a:pPr marL="0" marR="0" lvl="0" indent="0" algn="ctr" rtl="0">
              <a:lnSpc>
                <a:spcPct val="120000"/>
              </a:lnSpc>
              <a:spcBef>
                <a:spcPts val="1800"/>
              </a:spcBef>
              <a:spcAft>
                <a:spcPts val="0"/>
              </a:spcAft>
              <a:buClr>
                <a:srgbClr val="000000"/>
              </a:buClr>
              <a:buSzPts val="1200"/>
              <a:buFont typeface="Arial"/>
              <a:buNone/>
            </a:pPr>
            <a:r>
              <a:rPr lang="en-US" b="1" i="0" u="none" strike="noStrike" cap="none" dirty="0">
                <a:solidFill>
                  <a:srgbClr val="C00000"/>
                </a:solidFill>
                <a:latin typeface="Jost Medium"/>
                <a:ea typeface="Jost Medium"/>
                <a:cs typeface="Jost Medium"/>
                <a:sym typeface="Jost Medium"/>
              </a:rPr>
              <a:t>Michele Irwin</a:t>
            </a:r>
            <a:br>
              <a:rPr lang="en-US" b="1" i="0" u="none" strike="noStrike" cap="none" dirty="0">
                <a:solidFill>
                  <a:srgbClr val="0070C0"/>
                </a:solidFill>
                <a:latin typeface="Jost Medium"/>
                <a:ea typeface="Jost Medium"/>
                <a:cs typeface="Jost Medium"/>
                <a:sym typeface="Jost Medium"/>
              </a:rPr>
            </a:br>
            <a:r>
              <a:rPr lang="en-US" b="1" i="0" u="none" strike="noStrike" cap="none" dirty="0">
                <a:solidFill>
                  <a:schemeClr val="dk2"/>
                </a:solidFill>
                <a:latin typeface="Jost Medium"/>
                <a:ea typeface="Jost Medium"/>
                <a:cs typeface="Jost Medium"/>
                <a:sym typeface="Jost Medium"/>
              </a:rPr>
              <a:t>Senior </a:t>
            </a:r>
            <a:r>
              <a:rPr lang="en-US" b="1" i="0" u="none" strike="noStrike" cap="none" dirty="0">
                <a:solidFill>
                  <a:schemeClr val="dk2"/>
                </a:solidFill>
                <a:latin typeface="Jost"/>
                <a:ea typeface="Jost"/>
                <a:cs typeface="Jost"/>
                <a:sym typeface="Jost"/>
              </a:rPr>
              <a:t>International Programs Manager</a:t>
            </a:r>
            <a:endParaRPr sz="3800" b="1" i="0" u="none" strike="noStrike" cap="none" dirty="0">
              <a:solidFill>
                <a:schemeClr val="dk2"/>
              </a:solidFill>
              <a:latin typeface="Jost"/>
              <a:ea typeface="Jost"/>
              <a:cs typeface="Jost"/>
              <a:sym typeface="Jost"/>
            </a:endParaRPr>
          </a:p>
        </p:txBody>
      </p:sp>
      <p:sp>
        <p:nvSpPr>
          <p:cNvPr id="142" name="Google Shape;142;p14"/>
          <p:cNvSpPr txBox="1"/>
          <p:nvPr/>
        </p:nvSpPr>
        <p:spPr>
          <a:xfrm>
            <a:off x="2175750" y="2766983"/>
            <a:ext cx="2882100" cy="1865096"/>
          </a:xfrm>
          <a:prstGeom prst="rect">
            <a:avLst/>
          </a:prstGeom>
          <a:noFill/>
          <a:ln>
            <a:noFill/>
          </a:ln>
        </p:spPr>
        <p:txBody>
          <a:bodyPr spcFirstLastPara="1" wrap="square" lIns="91425" tIns="91425" rIns="91425" bIns="91425" anchor="t" anchorCtr="0">
            <a:spAutoFit/>
          </a:bodyPr>
          <a:lstStyle/>
          <a:p>
            <a:pPr marL="0" marR="0" lvl="0" indent="0" algn="ctr" rtl="0">
              <a:lnSpc>
                <a:spcPct val="120000"/>
              </a:lnSpc>
              <a:spcBef>
                <a:spcPts val="1800"/>
              </a:spcBef>
              <a:spcAft>
                <a:spcPts val="0"/>
              </a:spcAft>
              <a:buClr>
                <a:srgbClr val="000000"/>
              </a:buClr>
              <a:buSzPts val="1200"/>
              <a:buFont typeface="Arial"/>
              <a:buNone/>
            </a:pPr>
            <a:r>
              <a:rPr lang="en-US" b="1" i="0" u="none" strike="noStrike" cap="none" dirty="0">
                <a:solidFill>
                  <a:srgbClr val="C00000"/>
                </a:solidFill>
                <a:latin typeface="Jost Medium"/>
                <a:ea typeface="Jost Medium"/>
                <a:cs typeface="Jost Medium"/>
                <a:sym typeface="Jost Medium"/>
              </a:rPr>
              <a:t>Amy Flatten</a:t>
            </a:r>
            <a:br>
              <a:rPr lang="en-US" b="1" i="0" u="none" strike="noStrike" cap="none" dirty="0">
                <a:solidFill>
                  <a:srgbClr val="0070C0"/>
                </a:solidFill>
                <a:latin typeface="Jost Medium"/>
                <a:ea typeface="Jost Medium"/>
                <a:cs typeface="Jost Medium"/>
                <a:sym typeface="Jost Medium"/>
              </a:rPr>
            </a:br>
            <a:r>
              <a:rPr lang="en-US" b="1" i="0" u="none" strike="noStrike" cap="none" dirty="0">
                <a:solidFill>
                  <a:schemeClr val="dk2"/>
                </a:solidFill>
                <a:latin typeface="Jost Medium"/>
                <a:ea typeface="Jost Medium"/>
                <a:cs typeface="Jost Medium"/>
                <a:sym typeface="Jost Medium"/>
              </a:rPr>
              <a:t>Director of International Affairs</a:t>
            </a:r>
          </a:p>
          <a:p>
            <a:pPr marL="0" marR="0" lvl="0" indent="0" algn="ctr" rtl="0">
              <a:lnSpc>
                <a:spcPct val="120000"/>
              </a:lnSpc>
              <a:spcBef>
                <a:spcPts val="1800"/>
              </a:spcBef>
              <a:spcAft>
                <a:spcPts val="0"/>
              </a:spcAft>
              <a:buClr>
                <a:srgbClr val="000000"/>
              </a:buClr>
              <a:buSzPts val="1200"/>
              <a:buFont typeface="Arial"/>
              <a:buNone/>
            </a:pPr>
            <a:endParaRPr sz="3800" b="0" i="0" u="none" strike="noStrike" cap="none" dirty="0">
              <a:solidFill>
                <a:schemeClr val="dk2"/>
              </a:solidFill>
              <a:latin typeface="Jost Medium"/>
              <a:ea typeface="Jost Medium"/>
              <a:cs typeface="Jost Medium"/>
              <a:sym typeface="Jost Medium"/>
            </a:endParaRPr>
          </a:p>
        </p:txBody>
      </p:sp>
      <p:pic>
        <p:nvPicPr>
          <p:cNvPr id="143" name="Google Shape;143;p14"/>
          <p:cNvPicPr preferRelativeResize="0"/>
          <p:nvPr/>
        </p:nvPicPr>
        <p:blipFill rotWithShape="1">
          <a:blip r:embed="rId5">
            <a:alphaModFix/>
          </a:blip>
          <a:srcRect/>
          <a:stretch/>
        </p:blipFill>
        <p:spPr>
          <a:xfrm>
            <a:off x="7160100" y="3982525"/>
            <a:ext cx="1211350" cy="1211350"/>
          </a:xfrm>
          <a:prstGeom prst="rect">
            <a:avLst/>
          </a:prstGeom>
          <a:noFill/>
          <a:ln>
            <a:noFill/>
          </a:ln>
        </p:spPr>
      </p:pic>
      <p:sp>
        <p:nvSpPr>
          <p:cNvPr id="144" name="Google Shape;144;p14"/>
          <p:cNvSpPr txBox="1"/>
          <p:nvPr/>
        </p:nvSpPr>
        <p:spPr>
          <a:xfrm>
            <a:off x="6143818" y="5009783"/>
            <a:ext cx="3243900" cy="658800"/>
          </a:xfrm>
          <a:prstGeom prst="rect">
            <a:avLst/>
          </a:prstGeom>
          <a:noFill/>
          <a:ln>
            <a:noFill/>
          </a:ln>
        </p:spPr>
        <p:txBody>
          <a:bodyPr spcFirstLastPara="1" wrap="square" lIns="91425" tIns="91425" rIns="91425" bIns="91425" anchor="t" anchorCtr="0">
            <a:spAutoFit/>
          </a:bodyPr>
          <a:lstStyle/>
          <a:p>
            <a:pPr marL="0" marR="0" lvl="0" indent="0" algn="ctr" rtl="0">
              <a:lnSpc>
                <a:spcPct val="120000"/>
              </a:lnSpc>
              <a:spcBef>
                <a:spcPts val="1800"/>
              </a:spcBef>
              <a:spcAft>
                <a:spcPts val="0"/>
              </a:spcAft>
              <a:buClr>
                <a:srgbClr val="000000"/>
              </a:buClr>
              <a:buSzPts val="1200"/>
              <a:buFont typeface="Arial"/>
              <a:buNone/>
            </a:pPr>
            <a:r>
              <a:rPr lang="en-US" b="1" i="0" u="none" strike="noStrike" cap="none" dirty="0" err="1">
                <a:solidFill>
                  <a:srgbClr val="C00000"/>
                </a:solidFill>
                <a:latin typeface="Jost Medium"/>
                <a:ea typeface="Jost Medium"/>
                <a:cs typeface="Jost Medium"/>
                <a:sym typeface="Jost Medium"/>
              </a:rPr>
              <a:t>Laís</a:t>
            </a:r>
            <a:r>
              <a:rPr lang="en-US" b="1" i="0" u="none" strike="noStrike" cap="none" dirty="0">
                <a:solidFill>
                  <a:srgbClr val="C00000"/>
                </a:solidFill>
                <a:latin typeface="Jost Medium"/>
                <a:ea typeface="Jost Medium"/>
                <a:cs typeface="Jost Medium"/>
                <a:sym typeface="Jost Medium"/>
              </a:rPr>
              <a:t> Ribeiro</a:t>
            </a:r>
            <a:br>
              <a:rPr lang="en-US" b="1" i="0" u="none" strike="noStrike" cap="none" dirty="0">
                <a:solidFill>
                  <a:srgbClr val="0070C0"/>
                </a:solidFill>
                <a:latin typeface="Jost Medium"/>
                <a:ea typeface="Jost Medium"/>
                <a:cs typeface="Jost Medium"/>
                <a:sym typeface="Jost Medium"/>
              </a:rPr>
            </a:br>
            <a:r>
              <a:rPr lang="en-US" b="1" i="0" u="none" strike="noStrike" cap="none" dirty="0">
                <a:solidFill>
                  <a:srgbClr val="0070C0"/>
                </a:solidFill>
                <a:latin typeface="Jost Medium"/>
                <a:ea typeface="Jost Medium"/>
                <a:cs typeface="Jost Medium"/>
                <a:sym typeface="Jost Medium"/>
              </a:rPr>
              <a:t>I</a:t>
            </a:r>
            <a:r>
              <a:rPr lang="en-US" b="1" i="0" u="none" strike="noStrike" cap="none" dirty="0">
                <a:solidFill>
                  <a:schemeClr val="dk2"/>
                </a:solidFill>
                <a:latin typeface="Jost Medium"/>
                <a:ea typeface="Jost Medium"/>
                <a:cs typeface="Jost Medium"/>
                <a:sym typeface="Jost Medium"/>
              </a:rPr>
              <a:t>nternational Programs Associate</a:t>
            </a:r>
            <a:endParaRPr sz="3800" b="0" i="0" u="none" strike="noStrike" cap="none" dirty="0">
              <a:solidFill>
                <a:schemeClr val="dk2"/>
              </a:solidFill>
              <a:latin typeface="Jost Medium"/>
              <a:ea typeface="Jost Medium"/>
              <a:cs typeface="Jost Medium"/>
              <a:sym typeface="Jost Medium"/>
            </a:endParaRPr>
          </a:p>
        </p:txBody>
      </p:sp>
      <p:pic>
        <p:nvPicPr>
          <p:cNvPr id="145" name="Google Shape;145;p14"/>
          <p:cNvPicPr preferRelativeResize="0"/>
          <p:nvPr/>
        </p:nvPicPr>
        <p:blipFill rotWithShape="1">
          <a:blip r:embed="rId6">
            <a:alphaModFix/>
          </a:blip>
          <a:srcRect/>
          <a:stretch/>
        </p:blipFill>
        <p:spPr>
          <a:xfrm>
            <a:off x="2958800" y="3944299"/>
            <a:ext cx="1298175" cy="1298175"/>
          </a:xfrm>
          <a:prstGeom prst="rect">
            <a:avLst/>
          </a:prstGeom>
          <a:noFill/>
          <a:ln w="9525" cap="flat" cmpd="sng">
            <a:solidFill>
              <a:schemeClr val="dk1"/>
            </a:solidFill>
            <a:prstDash val="solid"/>
            <a:round/>
            <a:headEnd type="none" w="sm" len="sm"/>
            <a:tailEnd type="none" w="sm" len="sm"/>
          </a:ln>
        </p:spPr>
      </p:pic>
      <p:sp>
        <p:nvSpPr>
          <p:cNvPr id="146" name="Google Shape;146;p14"/>
          <p:cNvSpPr txBox="1"/>
          <p:nvPr/>
        </p:nvSpPr>
        <p:spPr>
          <a:xfrm>
            <a:off x="2056038" y="5009782"/>
            <a:ext cx="3121500" cy="658800"/>
          </a:xfrm>
          <a:prstGeom prst="rect">
            <a:avLst/>
          </a:prstGeom>
          <a:noFill/>
          <a:ln>
            <a:noFill/>
          </a:ln>
        </p:spPr>
        <p:txBody>
          <a:bodyPr spcFirstLastPara="1" wrap="square" lIns="91425" tIns="91425" rIns="91425" bIns="91425" anchor="t" anchorCtr="0">
            <a:spAutoFit/>
          </a:bodyPr>
          <a:lstStyle/>
          <a:p>
            <a:pPr marL="0" marR="0" lvl="0" indent="0" algn="ctr" rtl="0">
              <a:lnSpc>
                <a:spcPct val="120000"/>
              </a:lnSpc>
              <a:spcBef>
                <a:spcPts val="1800"/>
              </a:spcBef>
              <a:spcAft>
                <a:spcPts val="0"/>
              </a:spcAft>
              <a:buClr>
                <a:srgbClr val="000000"/>
              </a:buClr>
              <a:buSzPts val="1200"/>
              <a:buFont typeface="Arial"/>
              <a:buNone/>
            </a:pPr>
            <a:r>
              <a:rPr lang="en-US" b="1" i="0" u="none" strike="noStrike" cap="none" dirty="0">
                <a:solidFill>
                  <a:srgbClr val="C00000"/>
                </a:solidFill>
                <a:latin typeface="Jost Medium"/>
                <a:ea typeface="Jost Medium"/>
                <a:cs typeface="Jost Medium"/>
                <a:sym typeface="Jost Medium"/>
              </a:rPr>
              <a:t>Shanaz </a:t>
            </a:r>
            <a:r>
              <a:rPr lang="en-US" b="1" i="0" u="none" strike="noStrike" cap="none" dirty="0" err="1">
                <a:solidFill>
                  <a:srgbClr val="C00000"/>
                </a:solidFill>
                <a:latin typeface="Jost Medium"/>
                <a:ea typeface="Jost Medium"/>
                <a:cs typeface="Jost Medium"/>
                <a:sym typeface="Jost Medium"/>
              </a:rPr>
              <a:t>Sulejmanovic</a:t>
            </a:r>
            <a:br>
              <a:rPr lang="en-US" b="1" i="0" u="none" strike="noStrike" cap="none" dirty="0">
                <a:solidFill>
                  <a:srgbClr val="0070C0"/>
                </a:solidFill>
                <a:latin typeface="Jost Medium"/>
                <a:ea typeface="Jost Medium"/>
                <a:cs typeface="Jost Medium"/>
                <a:sym typeface="Jost Medium"/>
              </a:rPr>
            </a:br>
            <a:r>
              <a:rPr lang="en-US" b="1" i="0" u="none" strike="noStrike" cap="none" dirty="0">
                <a:solidFill>
                  <a:schemeClr val="dk2"/>
                </a:solidFill>
                <a:latin typeface="Jost Medium"/>
                <a:ea typeface="Jost Medium"/>
                <a:cs typeface="Jost Medium"/>
                <a:sym typeface="Jost Medium"/>
              </a:rPr>
              <a:t>International Programs Manager</a:t>
            </a:r>
            <a:endParaRPr sz="3800" b="0" i="0" u="none" strike="noStrike" cap="none" dirty="0">
              <a:solidFill>
                <a:schemeClr val="dk2"/>
              </a:solidFill>
              <a:latin typeface="Jost Medium"/>
              <a:ea typeface="Jost Medium"/>
              <a:cs typeface="Jost Medium"/>
              <a:sym typeface="Jost Medium"/>
            </a:endParaRPr>
          </a:p>
        </p:txBody>
      </p:sp>
      <p:sp>
        <p:nvSpPr>
          <p:cNvPr id="147" name="Google Shape;147;p14"/>
          <p:cNvSpPr txBox="1">
            <a:spLocks noGrp="1"/>
          </p:cNvSpPr>
          <p:nvPr>
            <p:ph type="title"/>
          </p:nvPr>
        </p:nvSpPr>
        <p:spPr>
          <a:xfrm>
            <a:off x="328900" y="294296"/>
            <a:ext cx="6243600" cy="930000"/>
          </a:xfrm>
          <a:prstGeom prst="rect">
            <a:avLst/>
          </a:prstGeom>
          <a:solidFill>
            <a:srgbClr val="0B5394"/>
          </a:solidFill>
          <a:ln>
            <a:noFill/>
          </a:ln>
        </p:spPr>
        <p:txBody>
          <a:bodyPr spcFirstLastPara="1" wrap="square" lIns="121900" tIns="121900" rIns="121900" bIns="121900" anchor="t" anchorCtr="0">
            <a:noAutofit/>
          </a:bodyPr>
          <a:lstStyle/>
          <a:p>
            <a:pPr marL="0" lvl="0" indent="0" algn="l" rtl="0">
              <a:lnSpc>
                <a:spcPct val="90000"/>
              </a:lnSpc>
              <a:spcBef>
                <a:spcPts val="0"/>
              </a:spcBef>
              <a:spcAft>
                <a:spcPts val="0"/>
              </a:spcAft>
              <a:buClr>
                <a:srgbClr val="FFFFFF"/>
              </a:buClr>
              <a:buSzPts val="3600"/>
              <a:buFont typeface="Calibri"/>
              <a:buNone/>
            </a:pPr>
            <a:r>
              <a:rPr lang="en-US" sz="2400" b="1">
                <a:solidFill>
                  <a:srgbClr val="FFFFFF"/>
                </a:solidFill>
                <a:latin typeface="Jost"/>
                <a:ea typeface="Jost"/>
                <a:cs typeface="Jost"/>
                <a:sym typeface="Jost"/>
              </a:rPr>
              <a:t>International Affairs Team</a:t>
            </a:r>
            <a:br>
              <a:rPr lang="en-US" sz="2400" b="1" i="1">
                <a:solidFill>
                  <a:srgbClr val="FFFFFF"/>
                </a:solidFill>
                <a:latin typeface="Jost"/>
                <a:ea typeface="Jost"/>
                <a:cs typeface="Jost"/>
                <a:sym typeface="Jost"/>
              </a:rPr>
            </a:br>
            <a:r>
              <a:rPr lang="en-US" sz="2000" b="1" i="1">
                <a:solidFill>
                  <a:srgbClr val="FFC000"/>
                </a:solidFill>
                <a:latin typeface="Jost"/>
                <a:ea typeface="Jost"/>
                <a:cs typeface="Jost"/>
                <a:sym typeface="Jost"/>
              </a:rPr>
              <a:t>Please Connect with Us!</a:t>
            </a:r>
            <a:endParaRPr sz="2000" b="1" i="1">
              <a:solidFill>
                <a:srgbClr val="FFC000"/>
              </a:solidFill>
              <a:latin typeface="Jost"/>
              <a:ea typeface="Jost"/>
              <a:cs typeface="Jost"/>
              <a:sym typeface="Jos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15"/>
          <p:cNvSpPr txBox="1">
            <a:spLocks noGrp="1"/>
          </p:cNvSpPr>
          <p:nvPr>
            <p:ph type="ctrTitle"/>
          </p:nvPr>
        </p:nvSpPr>
        <p:spPr>
          <a:xfrm>
            <a:off x="936854" y="2284720"/>
            <a:ext cx="9832258" cy="228856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2"/>
              </a:buClr>
              <a:buSzPts val="7200"/>
              <a:buFont typeface="Jost Medium"/>
              <a:buNone/>
            </a:pPr>
            <a:r>
              <a:rPr lang="en-US" sz="4000" b="1" dirty="0"/>
              <a:t>Please Reach Out</a:t>
            </a:r>
            <a:br>
              <a:rPr lang="en-US" sz="3200" b="1" dirty="0"/>
            </a:br>
            <a:br>
              <a:rPr lang="en-US" sz="3200" b="1" dirty="0"/>
            </a:br>
            <a:r>
              <a:rPr lang="en-US" sz="3200" b="1" dirty="0" err="1">
                <a:solidFill>
                  <a:srgbClr val="C00000"/>
                </a:solidFill>
              </a:rPr>
              <a:t>Flatten@aps.org</a:t>
            </a:r>
            <a:br>
              <a:rPr lang="en-US" sz="3200" b="1" dirty="0"/>
            </a:br>
            <a:br>
              <a:rPr lang="en-US" sz="3200" b="1" dirty="0"/>
            </a:br>
            <a:r>
              <a:rPr lang="en-US" sz="4800" b="1" dirty="0"/>
              <a:t>THANK YOU</a:t>
            </a:r>
            <a:endParaRPr sz="4800" dirty="0"/>
          </a:p>
        </p:txBody>
      </p:sp>
      <p:sp>
        <p:nvSpPr>
          <p:cNvPr id="153" name="Google Shape;153;p15"/>
          <p:cNvSpPr txBox="1">
            <a:spLocks noGrp="1"/>
          </p:cNvSpPr>
          <p:nvPr>
            <p:ph type="subTitle" idx="1"/>
          </p:nvPr>
        </p:nvSpPr>
        <p:spPr>
          <a:xfrm>
            <a:off x="936854" y="3302822"/>
            <a:ext cx="9832257"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3200"/>
              <a:buNone/>
            </a:pPr>
            <a:endParaRPr sz="3200"/>
          </a:p>
          <a:p>
            <a:pPr marL="0" lvl="0" indent="0" algn="ctr" rtl="0">
              <a:lnSpc>
                <a:spcPct val="90000"/>
              </a:lnSpc>
              <a:spcBef>
                <a:spcPts val="0"/>
              </a:spcBef>
              <a:spcAft>
                <a:spcPts val="0"/>
              </a:spcAft>
              <a:buClr>
                <a:schemeClr val="dk1"/>
              </a:buClr>
              <a:buSzPts val="3200"/>
              <a:buNone/>
            </a:pPr>
            <a:endParaRPr sz="3200"/>
          </a:p>
          <a:p>
            <a:pPr marL="0" lvl="0" indent="0" algn="ctr" rtl="0">
              <a:lnSpc>
                <a:spcPct val="90000"/>
              </a:lnSpc>
              <a:spcBef>
                <a:spcPts val="0"/>
              </a:spcBef>
              <a:spcAft>
                <a:spcPts val="0"/>
              </a:spcAft>
              <a:buClr>
                <a:schemeClr val="dk1"/>
              </a:buClr>
              <a:buSzPts val="3200"/>
              <a:buNone/>
            </a:pPr>
            <a:endParaRPr sz="32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7"/>
          <p:cNvSpPr/>
          <p:nvPr/>
        </p:nvSpPr>
        <p:spPr>
          <a:xfrm>
            <a:off x="714735" y="1323267"/>
            <a:ext cx="10786533" cy="460645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b="1" i="1" u="none" strike="noStrike" cap="none" dirty="0">
                <a:solidFill>
                  <a:srgbClr val="C00000"/>
                </a:solidFill>
                <a:latin typeface="Jost"/>
                <a:ea typeface="Jost"/>
                <a:cs typeface="Jost"/>
                <a:sym typeface="Jost"/>
              </a:rPr>
              <a:t>What is a Welcoming Global Hub?</a:t>
            </a:r>
            <a:endParaRPr sz="1400" i="0" u="none" strike="noStrike" cap="none" dirty="0">
              <a:solidFill>
                <a:srgbClr val="000000"/>
              </a:solidFill>
              <a:latin typeface="Jost"/>
              <a:ea typeface="Jost"/>
              <a:cs typeface="Jost"/>
              <a:sym typeface="Jost"/>
            </a:endParaRPr>
          </a:p>
          <a:p>
            <a:pPr marL="0" marR="0" lvl="0" indent="0" algn="l" rtl="0">
              <a:lnSpc>
                <a:spcPct val="100000"/>
              </a:lnSpc>
              <a:spcBef>
                <a:spcPts val="800"/>
              </a:spcBef>
              <a:spcAft>
                <a:spcPts val="0"/>
              </a:spcAft>
              <a:buClr>
                <a:srgbClr val="000000"/>
              </a:buClr>
              <a:buSzPts val="1600"/>
              <a:buFont typeface="Arial"/>
              <a:buNone/>
            </a:pPr>
            <a:br>
              <a:rPr lang="en-US" sz="1600" b="1" i="1" u="none" strike="noStrike" cap="none" dirty="0">
                <a:solidFill>
                  <a:srgbClr val="C00000"/>
                </a:solidFill>
                <a:latin typeface="Jost"/>
                <a:ea typeface="Jost"/>
                <a:cs typeface="Jost"/>
                <a:sym typeface="Jost"/>
              </a:rPr>
            </a:br>
            <a:r>
              <a:rPr lang="en-US" sz="1600" b="1" i="0" u="none" strike="noStrike" cap="none" dirty="0">
                <a:solidFill>
                  <a:schemeClr val="dk1"/>
                </a:solidFill>
                <a:latin typeface="Jost"/>
                <a:ea typeface="Jost"/>
                <a:cs typeface="Jost"/>
                <a:sym typeface="Jost"/>
              </a:rPr>
              <a:t>By "global hub" </a:t>
            </a:r>
            <a:r>
              <a:rPr lang="en-US" sz="1600" b="1" i="1" u="none" strike="noStrike" cap="none" dirty="0">
                <a:solidFill>
                  <a:srgbClr val="C00000"/>
                </a:solidFill>
                <a:latin typeface="Jost"/>
                <a:ea typeface="Jost"/>
                <a:cs typeface="Jost"/>
                <a:sym typeface="Jost"/>
              </a:rPr>
              <a:t>we don't presume to be the world's physical society</a:t>
            </a:r>
            <a:r>
              <a:rPr lang="en-US" sz="1600" b="1" i="1" u="none" strike="noStrike" cap="none" dirty="0">
                <a:solidFill>
                  <a:schemeClr val="dk1"/>
                </a:solidFill>
                <a:latin typeface="Jost"/>
                <a:ea typeface="Jost"/>
                <a:cs typeface="Jost"/>
                <a:sym typeface="Jost"/>
              </a:rPr>
              <a:t>,</a:t>
            </a:r>
            <a:r>
              <a:rPr lang="en-US" sz="1600" b="1" i="0" u="none" strike="noStrike" cap="none" dirty="0">
                <a:solidFill>
                  <a:schemeClr val="dk1"/>
                </a:solidFill>
                <a:latin typeface="Jost"/>
                <a:ea typeface="Jost"/>
                <a:cs typeface="Jost"/>
                <a:sym typeface="Jost"/>
              </a:rPr>
              <a:t> but instead, offer a welcoming </a:t>
            </a:r>
            <a:r>
              <a:rPr lang="en-US" sz="1600" b="1" i="1" u="none" strike="noStrike" cap="none" dirty="0">
                <a:solidFill>
                  <a:schemeClr val="dk2"/>
                </a:solidFill>
                <a:latin typeface="Jost"/>
                <a:ea typeface="Jost"/>
                <a:cs typeface="Jost"/>
                <a:sym typeface="Jost"/>
              </a:rPr>
              <a:t>community</a:t>
            </a:r>
            <a:r>
              <a:rPr lang="en-US" sz="1600" b="1" i="0" u="none" strike="noStrike" cap="none" dirty="0">
                <a:solidFill>
                  <a:schemeClr val="dk2"/>
                </a:solidFill>
                <a:latin typeface="Jost"/>
                <a:ea typeface="Jost"/>
                <a:cs typeface="Jost"/>
                <a:sym typeface="Jost"/>
              </a:rPr>
              <a:t> </a:t>
            </a:r>
            <a:r>
              <a:rPr lang="en-US" sz="1600" b="1" i="0" u="none" strike="noStrike" cap="none" dirty="0">
                <a:solidFill>
                  <a:schemeClr val="dk1"/>
                </a:solidFill>
                <a:latin typeface="Jost"/>
                <a:ea typeface="Jost"/>
                <a:cs typeface="Jost"/>
                <a:sym typeface="Jost"/>
              </a:rPr>
              <a:t>for the world’s physicists to connect with each other and advance their shared interests.   </a:t>
            </a:r>
            <a:br>
              <a:rPr lang="en-US" sz="1600" b="1" i="0" u="none" strike="noStrike" cap="none" dirty="0">
                <a:solidFill>
                  <a:schemeClr val="dk1"/>
                </a:solidFill>
                <a:latin typeface="Jost"/>
                <a:ea typeface="Jost"/>
                <a:cs typeface="Jost"/>
                <a:sym typeface="Jost"/>
              </a:rPr>
            </a:br>
            <a:endParaRPr sz="1600" b="1" i="0" u="none" strike="noStrike" cap="none" dirty="0">
              <a:solidFill>
                <a:schemeClr val="dk1"/>
              </a:solidFill>
              <a:latin typeface="Jost"/>
              <a:ea typeface="Jost"/>
              <a:cs typeface="Jost"/>
              <a:sym typeface="Jost"/>
            </a:endParaRPr>
          </a:p>
          <a:p>
            <a:pPr marL="228594" marR="0" lvl="0" indent="-228594" algn="l" rtl="0">
              <a:lnSpc>
                <a:spcPct val="100000"/>
              </a:lnSpc>
              <a:spcBef>
                <a:spcPts val="0"/>
              </a:spcBef>
              <a:spcAft>
                <a:spcPts val="0"/>
              </a:spcAft>
              <a:buClr>
                <a:schemeClr val="accent5"/>
              </a:buClr>
              <a:buSzPts val="2000"/>
              <a:buFont typeface="Jost"/>
              <a:buChar char="▪"/>
            </a:pPr>
            <a:r>
              <a:rPr lang="en-US" sz="1600" b="1" i="0" u="none" strike="noStrike" cap="none" dirty="0">
                <a:solidFill>
                  <a:schemeClr val="dk1"/>
                </a:solidFill>
                <a:latin typeface="Jost"/>
                <a:ea typeface="Jost"/>
                <a:cs typeface="Jost"/>
                <a:sym typeface="Jost"/>
              </a:rPr>
              <a:t>A welcoming global hub should in particular provide: </a:t>
            </a:r>
            <a:endParaRPr sz="1400" i="0" u="none" strike="noStrike" cap="none" dirty="0">
              <a:solidFill>
                <a:srgbClr val="000000"/>
              </a:solidFill>
              <a:latin typeface="Jost"/>
              <a:ea typeface="Jost"/>
              <a:cs typeface="Jost"/>
              <a:sym typeface="Jost"/>
            </a:endParaRPr>
          </a:p>
          <a:p>
            <a:pPr marL="0" marR="0" lvl="0" indent="0" algn="l" rtl="0">
              <a:lnSpc>
                <a:spcPct val="100000"/>
              </a:lnSpc>
              <a:spcBef>
                <a:spcPts val="0"/>
              </a:spcBef>
              <a:spcAft>
                <a:spcPts val="0"/>
              </a:spcAft>
              <a:buClr>
                <a:srgbClr val="000000"/>
              </a:buClr>
              <a:buSzPts val="1600"/>
              <a:buFont typeface="Arial"/>
              <a:buNone/>
            </a:pPr>
            <a:r>
              <a:rPr lang="en-US" sz="1600" b="1" i="0" u="none" strike="noStrike" cap="none" dirty="0">
                <a:solidFill>
                  <a:schemeClr val="dk1"/>
                </a:solidFill>
                <a:latin typeface="Jost"/>
                <a:ea typeface="Jost"/>
                <a:cs typeface="Jost"/>
                <a:sym typeface="Jost"/>
              </a:rPr>
              <a:t> </a:t>
            </a:r>
            <a:endParaRPr sz="2400" b="1" i="0" u="none" strike="noStrike" cap="none" dirty="0">
              <a:solidFill>
                <a:schemeClr val="dk1"/>
              </a:solidFill>
              <a:latin typeface="Jost"/>
              <a:ea typeface="Jost"/>
              <a:cs typeface="Jost"/>
              <a:sym typeface="Jost"/>
            </a:endParaRPr>
          </a:p>
          <a:p>
            <a:pPr marL="840295" marR="0" lvl="2" indent="-228594" algn="l" rtl="0">
              <a:lnSpc>
                <a:spcPct val="100000"/>
              </a:lnSpc>
              <a:spcBef>
                <a:spcPts val="0"/>
              </a:spcBef>
              <a:spcAft>
                <a:spcPts val="0"/>
              </a:spcAft>
              <a:buClr>
                <a:schemeClr val="accent1"/>
              </a:buClr>
              <a:buSzPts val="2000"/>
              <a:buFont typeface="Jost"/>
              <a:buChar char="▪"/>
            </a:pPr>
            <a:r>
              <a:rPr lang="en-US" sz="1600" b="1" i="0" u="none" strike="noStrike" cap="none" dirty="0">
                <a:solidFill>
                  <a:schemeClr val="dk1"/>
                </a:solidFill>
                <a:latin typeface="Jost"/>
                <a:ea typeface="Jost"/>
                <a:cs typeface="Jost"/>
                <a:sym typeface="Jost"/>
              </a:rPr>
              <a:t>An opportunity for </a:t>
            </a:r>
            <a:r>
              <a:rPr lang="en-US" sz="1600" b="1" i="1" u="none" strike="noStrike" cap="none" dirty="0">
                <a:solidFill>
                  <a:schemeClr val="dk2"/>
                </a:solidFill>
                <a:latin typeface="Jost"/>
                <a:ea typeface="Jost"/>
                <a:cs typeface="Jost"/>
                <a:sym typeface="Jost"/>
              </a:rPr>
              <a:t>all</a:t>
            </a:r>
            <a:r>
              <a:rPr lang="en-US" sz="1600" b="1" i="0" u="none" strike="noStrike" cap="none" dirty="0">
                <a:solidFill>
                  <a:schemeClr val="dk1"/>
                </a:solidFill>
                <a:latin typeface="Jost"/>
                <a:ea typeface="Jost"/>
                <a:cs typeface="Jost"/>
                <a:sym typeface="Jost"/>
              </a:rPr>
              <a:t> physicists, regardless of race, nationality, ethnicity, gender, and sexual orientation, to contribute to and benefit from the global scientific enterprise.</a:t>
            </a:r>
            <a:endParaRPr sz="1400" i="0" u="none" strike="noStrike" cap="none" dirty="0">
              <a:solidFill>
                <a:srgbClr val="000000"/>
              </a:solidFill>
              <a:latin typeface="Jost"/>
              <a:ea typeface="Jost"/>
              <a:cs typeface="Jost"/>
              <a:sym typeface="Jost"/>
            </a:endParaRPr>
          </a:p>
          <a:p>
            <a:pPr marL="840295" marR="0" lvl="2" indent="-101594" algn="l" rtl="0">
              <a:lnSpc>
                <a:spcPct val="100000"/>
              </a:lnSpc>
              <a:spcBef>
                <a:spcPts val="0"/>
              </a:spcBef>
              <a:spcAft>
                <a:spcPts val="0"/>
              </a:spcAft>
              <a:buClr>
                <a:schemeClr val="accent1"/>
              </a:buClr>
              <a:buSzPts val="2000"/>
              <a:buFont typeface="Noto Sans Symbols"/>
              <a:buNone/>
            </a:pPr>
            <a:endParaRPr sz="1600" b="1" i="0" u="none" strike="noStrike" cap="none" dirty="0">
              <a:solidFill>
                <a:schemeClr val="dk1"/>
              </a:solidFill>
              <a:latin typeface="Jost"/>
              <a:ea typeface="Jost"/>
              <a:cs typeface="Jost"/>
              <a:sym typeface="Jost"/>
            </a:endParaRPr>
          </a:p>
          <a:p>
            <a:pPr marL="840295" marR="0" lvl="2" indent="-228594" algn="l" rtl="0">
              <a:lnSpc>
                <a:spcPct val="100000"/>
              </a:lnSpc>
              <a:spcBef>
                <a:spcPts val="0"/>
              </a:spcBef>
              <a:spcAft>
                <a:spcPts val="0"/>
              </a:spcAft>
              <a:buClr>
                <a:schemeClr val="accent1"/>
              </a:buClr>
              <a:buSzPts val="2000"/>
              <a:buFont typeface="Jost"/>
              <a:buChar char="▪"/>
            </a:pPr>
            <a:r>
              <a:rPr lang="en-US" sz="1600" b="1" i="0" u="none" strike="noStrike" cap="none" dirty="0">
                <a:solidFill>
                  <a:schemeClr val="dk1"/>
                </a:solidFill>
                <a:latin typeface="Jost"/>
                <a:ea typeface="Jost"/>
                <a:cs typeface="Jost"/>
                <a:sym typeface="Jost"/>
              </a:rPr>
              <a:t>An opportunity for physicists of </a:t>
            </a:r>
            <a:r>
              <a:rPr lang="en-US" sz="1600" b="1" i="1" u="none" strike="noStrike" cap="none" dirty="0">
                <a:solidFill>
                  <a:srgbClr val="C00000"/>
                </a:solidFill>
                <a:latin typeface="Jost"/>
                <a:ea typeface="Jost"/>
                <a:cs typeface="Jost"/>
                <a:sym typeface="Jost"/>
              </a:rPr>
              <a:t>diverse</a:t>
            </a:r>
            <a:r>
              <a:rPr lang="en-US" sz="1600" b="1" i="0" u="none" strike="noStrike" cap="none" dirty="0">
                <a:solidFill>
                  <a:schemeClr val="dk1"/>
                </a:solidFill>
                <a:latin typeface="Jost"/>
                <a:ea typeface="Jost"/>
                <a:cs typeface="Jost"/>
                <a:sym typeface="Jost"/>
              </a:rPr>
              <a:t> levels of achievement </a:t>
            </a:r>
            <a:r>
              <a:rPr lang="en-US" sz="1600" b="1" i="1" u="none" strike="noStrike" cap="none" dirty="0">
                <a:solidFill>
                  <a:srgbClr val="C00000"/>
                </a:solidFill>
                <a:latin typeface="Jost"/>
                <a:ea typeface="Jost"/>
                <a:cs typeface="Jost"/>
                <a:sym typeface="Jost"/>
              </a:rPr>
              <a:t>and prosperity </a:t>
            </a:r>
            <a:r>
              <a:rPr lang="en-US" sz="1600" b="1" i="0" u="none" strike="noStrike" cap="none" dirty="0">
                <a:solidFill>
                  <a:schemeClr val="dk1"/>
                </a:solidFill>
                <a:latin typeface="Jost"/>
                <a:ea typeface="Jost"/>
                <a:cs typeface="Jost"/>
                <a:sym typeface="Jost"/>
              </a:rPr>
              <a:t>to build and strengthen relationships within the global physics community.</a:t>
            </a:r>
            <a:endParaRPr sz="1400" i="0" u="none" strike="noStrike" cap="none" dirty="0">
              <a:solidFill>
                <a:srgbClr val="000000"/>
              </a:solidFill>
              <a:latin typeface="Jost"/>
              <a:ea typeface="Jost"/>
              <a:cs typeface="Jost"/>
              <a:sym typeface="Jost"/>
            </a:endParaRPr>
          </a:p>
          <a:p>
            <a:pPr marL="0" marR="0" lvl="0" indent="0" algn="l" rtl="0">
              <a:lnSpc>
                <a:spcPct val="100000"/>
              </a:lnSpc>
              <a:spcBef>
                <a:spcPts val="0"/>
              </a:spcBef>
              <a:spcAft>
                <a:spcPts val="0"/>
              </a:spcAft>
              <a:buClr>
                <a:srgbClr val="000000"/>
              </a:buClr>
              <a:buSzPts val="2400"/>
              <a:buFont typeface="Arial"/>
              <a:buNone/>
            </a:pPr>
            <a:endParaRPr sz="2400" b="1" i="0" u="none" strike="noStrike" cap="none" dirty="0">
              <a:solidFill>
                <a:schemeClr val="dk1"/>
              </a:solidFill>
              <a:latin typeface="Jost"/>
              <a:ea typeface="Jost"/>
              <a:cs typeface="Jost"/>
              <a:sym typeface="Jost"/>
            </a:endParaRPr>
          </a:p>
          <a:p>
            <a:pPr marL="228594" marR="0" lvl="0" indent="-228594" algn="l" rtl="0">
              <a:lnSpc>
                <a:spcPct val="100000"/>
              </a:lnSpc>
              <a:spcBef>
                <a:spcPts val="0"/>
              </a:spcBef>
              <a:spcAft>
                <a:spcPts val="0"/>
              </a:spcAft>
              <a:buClr>
                <a:schemeClr val="accent5"/>
              </a:buClr>
              <a:buSzPts val="2000"/>
              <a:buFont typeface="Jost"/>
              <a:buChar char="▪"/>
            </a:pPr>
            <a:r>
              <a:rPr lang="en-US" sz="1600" b="1" i="0" u="none" strike="noStrike" cap="none" dirty="0">
                <a:solidFill>
                  <a:schemeClr val="dk1"/>
                </a:solidFill>
                <a:latin typeface="Jost"/>
                <a:ea typeface="Jost"/>
                <a:cs typeface="Jost"/>
                <a:sym typeface="Jost"/>
              </a:rPr>
              <a:t>It includes </a:t>
            </a:r>
            <a:r>
              <a:rPr lang="en-US" sz="1600" b="1" i="1" u="none" strike="noStrike" cap="none" dirty="0">
                <a:solidFill>
                  <a:srgbClr val="C00000"/>
                </a:solidFill>
                <a:latin typeface="Jost"/>
                <a:ea typeface="Jost"/>
                <a:cs typeface="Jost"/>
                <a:sym typeface="Jost"/>
              </a:rPr>
              <a:t>expanded partnerships </a:t>
            </a:r>
            <a:r>
              <a:rPr lang="en-US" sz="1600" b="1" i="0" u="none" strike="noStrike" cap="none" dirty="0">
                <a:solidFill>
                  <a:schemeClr val="dk1"/>
                </a:solidFill>
                <a:latin typeface="Jost"/>
                <a:ea typeface="Jost"/>
                <a:cs typeface="Jost"/>
                <a:sym typeface="Jost"/>
              </a:rPr>
              <a:t>and collaborations with other national physics societies and international physics organizations.</a:t>
            </a:r>
            <a:endParaRPr sz="1600" b="1" i="1" u="none" strike="noStrike" cap="none" dirty="0">
              <a:solidFill>
                <a:srgbClr val="C00000"/>
              </a:solidFill>
              <a:latin typeface="Jost"/>
              <a:ea typeface="Jost"/>
              <a:cs typeface="Jost"/>
              <a:sym typeface="Jost"/>
            </a:endParaRPr>
          </a:p>
          <a:p>
            <a:pPr marL="0" marR="0" lvl="0" indent="0" algn="l" rtl="0">
              <a:lnSpc>
                <a:spcPct val="100000"/>
              </a:lnSpc>
              <a:spcBef>
                <a:spcPts val="0"/>
              </a:spcBef>
              <a:spcAft>
                <a:spcPts val="0"/>
              </a:spcAft>
              <a:buClr>
                <a:srgbClr val="000000"/>
              </a:buClr>
              <a:buSzPts val="1467"/>
              <a:buFont typeface="Arial"/>
              <a:buNone/>
            </a:pPr>
            <a:endParaRPr sz="1467"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dirty="0">
              <a:solidFill>
                <a:schemeClr val="dk1"/>
              </a:solidFill>
              <a:latin typeface="Calibri"/>
              <a:ea typeface="Calibri"/>
              <a:cs typeface="Calibri"/>
              <a:sym typeface="Calibri"/>
            </a:endParaRPr>
          </a:p>
        </p:txBody>
      </p:sp>
      <p:sp>
        <p:nvSpPr>
          <p:cNvPr id="72" name="Google Shape;72;p7"/>
          <p:cNvSpPr txBox="1"/>
          <p:nvPr/>
        </p:nvSpPr>
        <p:spPr>
          <a:xfrm>
            <a:off x="243840" y="219456"/>
            <a:ext cx="6243600" cy="930000"/>
          </a:xfrm>
          <a:prstGeom prst="rect">
            <a:avLst/>
          </a:prstGeom>
          <a:solidFill>
            <a:srgbClr val="0B5394"/>
          </a:solidFill>
          <a:ln>
            <a:noFill/>
          </a:ln>
        </p:spPr>
        <p:txBody>
          <a:bodyPr spcFirstLastPara="1" wrap="square" lIns="121900" tIns="121900" rIns="121900" bIns="1219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rgbClr val="FFFFFF"/>
                </a:solidFill>
                <a:latin typeface="Jost"/>
                <a:ea typeface="Jost"/>
                <a:cs typeface="Jost"/>
                <a:sym typeface="Jost"/>
              </a:rPr>
              <a:t>What Does This Really Mean?</a:t>
            </a:r>
            <a:br>
              <a:rPr lang="en-US" sz="2400" b="1" i="1" u="none" strike="noStrike" cap="none" dirty="0">
                <a:solidFill>
                  <a:srgbClr val="FFFFFF"/>
                </a:solidFill>
                <a:latin typeface="Jost"/>
                <a:ea typeface="Jost"/>
                <a:cs typeface="Jost"/>
                <a:sym typeface="Jost"/>
              </a:rPr>
            </a:br>
            <a:r>
              <a:rPr lang="en-US" sz="2000" b="1" i="1" u="none" strike="noStrike" cap="none" dirty="0">
                <a:solidFill>
                  <a:schemeClr val="accent3"/>
                </a:solidFill>
                <a:latin typeface="Jost"/>
                <a:ea typeface="Jost"/>
                <a:cs typeface="Jost"/>
                <a:sym typeface="Jost"/>
              </a:rPr>
              <a:t>Welcoming Global Hub</a:t>
            </a:r>
            <a:endParaRPr sz="1400" i="0" u="none" strike="noStrike" cap="none" dirty="0">
              <a:solidFill>
                <a:srgbClr val="000000"/>
              </a:solidFill>
              <a:latin typeface="Jost"/>
              <a:ea typeface="Jost"/>
              <a:cs typeface="Jost"/>
              <a:sym typeface="Jost"/>
            </a:endParaRPr>
          </a:p>
        </p:txBody>
      </p:sp>
      <p:sp>
        <p:nvSpPr>
          <p:cNvPr id="2" name="Rectangle 1">
            <a:extLst>
              <a:ext uri="{FF2B5EF4-FFF2-40B4-BE49-F238E27FC236}">
                <a16:creationId xmlns:a16="http://schemas.microsoft.com/office/drawing/2014/main" id="{D9A79F91-8BD3-7349-BAB2-C97E54AC3845}"/>
              </a:ext>
            </a:extLst>
          </p:cNvPr>
          <p:cNvSpPr/>
          <p:nvPr/>
        </p:nvSpPr>
        <p:spPr>
          <a:xfrm>
            <a:off x="5978820" y="3275112"/>
            <a:ext cx="234360" cy="307777"/>
          </a:xfrm>
          <a:prstGeom prst="rect">
            <a:avLst/>
          </a:prstGeom>
        </p:spPr>
        <p:txBody>
          <a:bodyPr wrap="none">
            <a:spAutoFit/>
          </a:bodyPr>
          <a:lstStyle/>
          <a:p>
            <a:r>
              <a:rPr lang="en-US" dirty="0"/>
              <a:t> </a:t>
            </a:r>
          </a:p>
        </p:txBody>
      </p:sp>
      <p:sp>
        <p:nvSpPr>
          <p:cNvPr id="3" name="Rectangle 2">
            <a:extLst>
              <a:ext uri="{FF2B5EF4-FFF2-40B4-BE49-F238E27FC236}">
                <a16:creationId xmlns:a16="http://schemas.microsoft.com/office/drawing/2014/main" id="{78B2C165-EBD7-B943-9466-13A3FFCFC295}"/>
              </a:ext>
            </a:extLst>
          </p:cNvPr>
          <p:cNvSpPr/>
          <p:nvPr/>
        </p:nvSpPr>
        <p:spPr>
          <a:xfrm>
            <a:off x="5978820" y="3275112"/>
            <a:ext cx="234360" cy="307777"/>
          </a:xfrm>
          <a:prstGeom prst="rect">
            <a:avLst/>
          </a:prstGeom>
        </p:spPr>
        <p:txBody>
          <a:bodyPr wrap="none">
            <a:spAutoFit/>
          </a:bodyPr>
          <a:lstStyle/>
          <a:p>
            <a:r>
              <a:rPr lang="en-US" dirty="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g2dd4eb1b32f_0_10"/>
          <p:cNvSpPr txBox="1">
            <a:spLocks noGrp="1"/>
          </p:cNvSpPr>
          <p:nvPr>
            <p:ph type="title" idx="4294967295"/>
          </p:nvPr>
        </p:nvSpPr>
        <p:spPr>
          <a:xfrm>
            <a:off x="328900" y="294296"/>
            <a:ext cx="6243600" cy="930000"/>
          </a:xfrm>
          <a:prstGeom prst="rect">
            <a:avLst/>
          </a:prstGeom>
          <a:solidFill>
            <a:srgbClr val="0B5394"/>
          </a:solidFill>
          <a:ln>
            <a:noFill/>
          </a:ln>
        </p:spPr>
        <p:txBody>
          <a:bodyPr spcFirstLastPara="1" wrap="square" lIns="121900" tIns="121900" rIns="121900" bIns="121900" anchor="t" anchorCtr="0">
            <a:noAutofit/>
          </a:bodyPr>
          <a:lstStyle/>
          <a:p>
            <a:pPr marL="0" lvl="0" indent="0" algn="l" rtl="0">
              <a:lnSpc>
                <a:spcPct val="90000"/>
              </a:lnSpc>
              <a:spcBef>
                <a:spcPts val="0"/>
              </a:spcBef>
              <a:spcAft>
                <a:spcPts val="0"/>
              </a:spcAft>
              <a:buClr>
                <a:srgbClr val="FFFFFF"/>
              </a:buClr>
              <a:buSzPts val="3600"/>
              <a:buFont typeface="Calibri"/>
              <a:buNone/>
            </a:pPr>
            <a:r>
              <a:rPr lang="en-US" sz="2400" b="1" dirty="0">
                <a:solidFill>
                  <a:srgbClr val="FFFFFF"/>
                </a:solidFill>
                <a:latin typeface="Jost"/>
                <a:ea typeface="Jost"/>
                <a:cs typeface="Jost"/>
                <a:sym typeface="Jost"/>
              </a:rPr>
              <a:t>International Physics Roundtable</a:t>
            </a:r>
            <a:br>
              <a:rPr lang="en-US" sz="2400" b="1" i="1" dirty="0">
                <a:solidFill>
                  <a:srgbClr val="FFFFFF"/>
                </a:solidFill>
                <a:latin typeface="Jost"/>
                <a:ea typeface="Jost"/>
                <a:cs typeface="Jost"/>
                <a:sym typeface="Jost"/>
              </a:rPr>
            </a:br>
            <a:r>
              <a:rPr lang="en-US" sz="2000" b="1" i="1" dirty="0">
                <a:solidFill>
                  <a:srgbClr val="FFC000"/>
                </a:solidFill>
                <a:latin typeface="Jost"/>
                <a:ea typeface="Jost"/>
                <a:cs typeface="Jost"/>
                <a:sym typeface="Jost"/>
              </a:rPr>
              <a:t>Partnering on Shared Interests</a:t>
            </a:r>
            <a:endParaRPr sz="2000" b="1" i="1" dirty="0">
              <a:solidFill>
                <a:srgbClr val="FFC000"/>
              </a:solidFill>
              <a:latin typeface="Jost"/>
              <a:ea typeface="Jost"/>
              <a:cs typeface="Jost"/>
              <a:sym typeface="Jost"/>
            </a:endParaRPr>
          </a:p>
        </p:txBody>
      </p:sp>
      <p:sp>
        <p:nvSpPr>
          <p:cNvPr id="79" name="Google Shape;79;g2dd4eb1b32f_0_10"/>
          <p:cNvSpPr txBox="1"/>
          <p:nvPr/>
        </p:nvSpPr>
        <p:spPr>
          <a:xfrm>
            <a:off x="328888" y="4751450"/>
            <a:ext cx="4693500" cy="1098900"/>
          </a:xfrm>
          <a:prstGeom prst="rect">
            <a:avLst/>
          </a:prstGeom>
          <a:noFill/>
          <a:ln>
            <a:noFill/>
          </a:ln>
        </p:spPr>
        <p:txBody>
          <a:bodyPr spcFirstLastPara="1" wrap="square" lIns="91425" tIns="91425" rIns="91425" bIns="91425" anchor="t" anchorCtr="0">
            <a:spAutoFit/>
          </a:bodyPr>
          <a:lstStyle/>
          <a:p>
            <a:pPr marL="12700" marR="0" lvl="0" indent="0" algn="ctr" rtl="0">
              <a:lnSpc>
                <a:spcPct val="115000"/>
              </a:lnSpc>
              <a:spcBef>
                <a:spcPts val="200"/>
              </a:spcBef>
              <a:spcAft>
                <a:spcPts val="0"/>
              </a:spcAft>
              <a:buClr>
                <a:srgbClr val="000000"/>
              </a:buClr>
              <a:buSzPts val="1800"/>
              <a:buFont typeface="Arial"/>
              <a:buNone/>
            </a:pPr>
            <a:r>
              <a:rPr lang="en-US" sz="1800" b="1" i="0" u="none" strike="noStrike" cap="none">
                <a:solidFill>
                  <a:schemeClr val="dk1"/>
                </a:solidFill>
                <a:latin typeface="Jost"/>
                <a:ea typeface="Jost"/>
                <a:cs typeface="Jost"/>
                <a:sym typeface="Jost"/>
              </a:rPr>
              <a:t>APS leads a partnership of physics societies worldwide to work collaboratively toward common interests</a:t>
            </a:r>
            <a:endParaRPr sz="1800" b="1" i="0" u="none" strike="noStrike" cap="none">
              <a:solidFill>
                <a:schemeClr val="dk1"/>
              </a:solidFill>
              <a:latin typeface="Jost"/>
              <a:ea typeface="Jost"/>
              <a:cs typeface="Jost"/>
              <a:sym typeface="Jost"/>
            </a:endParaRPr>
          </a:p>
        </p:txBody>
      </p:sp>
      <p:pic>
        <p:nvPicPr>
          <p:cNvPr id="80" name="Google Shape;80;g2dd4eb1b32f_0_10"/>
          <p:cNvPicPr preferRelativeResize="0"/>
          <p:nvPr/>
        </p:nvPicPr>
        <p:blipFill rotWithShape="1">
          <a:blip r:embed="rId3">
            <a:alphaModFix/>
          </a:blip>
          <a:srcRect/>
          <a:stretch/>
        </p:blipFill>
        <p:spPr>
          <a:xfrm>
            <a:off x="569600" y="1660863"/>
            <a:ext cx="4823100" cy="3090575"/>
          </a:xfrm>
          <a:prstGeom prst="rect">
            <a:avLst/>
          </a:prstGeom>
          <a:noFill/>
          <a:ln>
            <a:noFill/>
          </a:ln>
        </p:spPr>
      </p:pic>
      <p:sp>
        <p:nvSpPr>
          <p:cNvPr id="84" name="Google Shape;84;g2dd4eb1b32f_0_10"/>
          <p:cNvSpPr txBox="1"/>
          <p:nvPr/>
        </p:nvSpPr>
        <p:spPr>
          <a:xfrm>
            <a:off x="3957725" y="5023875"/>
            <a:ext cx="3000000" cy="415500"/>
          </a:xfrm>
          <a:prstGeom prst="rect">
            <a:avLst/>
          </a:prstGeom>
          <a:noFill/>
          <a:ln>
            <a:noFill/>
          </a:ln>
        </p:spPr>
        <p:txBody>
          <a:bodyPr spcFirstLastPara="1" wrap="square" lIns="91425" tIns="91425" rIns="91425" bIns="91425" anchor="t" anchorCtr="0">
            <a:spAutoFit/>
          </a:bodyPr>
          <a:lstStyle/>
          <a:p>
            <a:pPr marL="0" marR="0" lvl="0" indent="0" algn="r" rtl="0">
              <a:lnSpc>
                <a:spcPct val="115000"/>
              </a:lnSpc>
              <a:spcBef>
                <a:spcPts val="1200"/>
              </a:spcBef>
              <a:spcAft>
                <a:spcPts val="1200"/>
              </a:spcAft>
              <a:buClr>
                <a:srgbClr val="000000"/>
              </a:buClr>
              <a:buSzPts val="1500"/>
              <a:buFont typeface="Arial"/>
              <a:buNone/>
            </a:pPr>
            <a:endParaRPr sz="1500" b="0" i="0" u="none" strike="noStrike" cap="none">
              <a:solidFill>
                <a:srgbClr val="0432FF"/>
              </a:solidFill>
              <a:latin typeface="Arial"/>
              <a:ea typeface="Arial"/>
              <a:cs typeface="Arial"/>
              <a:sym typeface="Arial"/>
            </a:endParaRPr>
          </a:p>
        </p:txBody>
      </p:sp>
      <p:pic>
        <p:nvPicPr>
          <p:cNvPr id="2" name="Picture 1">
            <a:extLst>
              <a:ext uri="{FF2B5EF4-FFF2-40B4-BE49-F238E27FC236}">
                <a16:creationId xmlns:a16="http://schemas.microsoft.com/office/drawing/2014/main" id="{A0A6D152-F84C-CE40-9B95-2E783728BF7D}"/>
              </a:ext>
            </a:extLst>
          </p:cNvPr>
          <p:cNvPicPr>
            <a:picLocks noChangeAspect="1"/>
          </p:cNvPicPr>
          <p:nvPr/>
        </p:nvPicPr>
        <p:blipFill>
          <a:blip r:embed="rId4"/>
          <a:stretch>
            <a:fillRect/>
          </a:stretch>
        </p:blipFill>
        <p:spPr>
          <a:xfrm>
            <a:off x="7169614" y="201086"/>
            <a:ext cx="4544207" cy="5846749"/>
          </a:xfrm>
          <a:prstGeom prst="rect">
            <a:avLst/>
          </a:prstGeom>
        </p:spPr>
      </p:pic>
      <p:sp>
        <p:nvSpPr>
          <p:cNvPr id="85" name="Google Shape;85;g2dd4eb1b32f_0_10"/>
          <p:cNvSpPr txBox="1"/>
          <p:nvPr/>
        </p:nvSpPr>
        <p:spPr>
          <a:xfrm>
            <a:off x="9996621" y="5001135"/>
            <a:ext cx="1717200" cy="1046700"/>
          </a:xfrm>
          <a:prstGeom prst="rect">
            <a:avLst/>
          </a:prstGeom>
          <a:solidFill>
            <a:schemeClr val="lt1"/>
          </a:solid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US" dirty="0">
                <a:solidFill>
                  <a:srgbClr val="CC0000"/>
                </a:solidFill>
                <a:latin typeface="Jost Medium"/>
                <a:ea typeface="Jost Medium"/>
                <a:cs typeface="Jost Medium"/>
                <a:sym typeface="Jost Medium"/>
              </a:rPr>
              <a:t>Now signed by 38 physics organizations worldwide!</a:t>
            </a:r>
            <a:endParaRPr dirty="0">
              <a:solidFill>
                <a:srgbClr val="CC0000"/>
              </a:solidFill>
              <a:latin typeface="Jost Medium"/>
              <a:ea typeface="Jost Medium"/>
              <a:cs typeface="Jost Medium"/>
              <a:sym typeface="Jost Medium"/>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522515" y="1224296"/>
            <a:ext cx="11542843"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3200"/>
              <a:t>Principles and Policies for International Scientific Collaboration</a:t>
            </a:r>
            <a:endParaRPr lang="en-US" sz="3200" dirty="0"/>
          </a:p>
        </p:txBody>
      </p:sp>
      <p:sp>
        <p:nvSpPr>
          <p:cNvPr id="115" name="Google Shape;115;p18"/>
          <p:cNvSpPr txBox="1">
            <a:spLocks noGrp="1"/>
          </p:cNvSpPr>
          <p:nvPr>
            <p:ph type="body" idx="1"/>
          </p:nvPr>
        </p:nvSpPr>
        <p:spPr>
          <a:xfrm>
            <a:off x="522515" y="2154296"/>
            <a:ext cx="10494043" cy="3705000"/>
          </a:xfrm>
          <a:prstGeom prst="rect">
            <a:avLst/>
          </a:prstGeom>
        </p:spPr>
        <p:txBody>
          <a:bodyPr spcFirstLastPara="1" wrap="square" lIns="91425" tIns="45700" rIns="91425" bIns="45700" anchor="t" anchorCtr="0">
            <a:noAutofit/>
          </a:bodyPr>
          <a:lstStyle/>
          <a:p>
            <a:pPr marL="0" lvl="0" indent="0" algn="l" rtl="0">
              <a:lnSpc>
                <a:spcPct val="100000"/>
              </a:lnSpc>
              <a:spcBef>
                <a:spcPts val="1800"/>
              </a:spcBef>
              <a:spcAft>
                <a:spcPts val="0"/>
              </a:spcAft>
              <a:buNone/>
            </a:pPr>
            <a:r>
              <a:rPr lang="en-US" sz="2400"/>
              <a:t>Statement crafted by the global physics community — initiative led by APS</a:t>
            </a:r>
          </a:p>
          <a:p>
            <a:pPr marL="457200" lvl="0" indent="-415925" algn="l" rtl="0">
              <a:lnSpc>
                <a:spcPct val="100000"/>
              </a:lnSpc>
              <a:spcBef>
                <a:spcPts val="1800"/>
              </a:spcBef>
              <a:spcAft>
                <a:spcPts val="0"/>
              </a:spcAft>
              <a:buSzPts val="2950"/>
              <a:buChar char="•"/>
            </a:pPr>
            <a:r>
              <a:rPr lang="en-US" sz="2400" b="1">
                <a:solidFill>
                  <a:srgbClr val="C00000"/>
                </a:solidFill>
              </a:rPr>
              <a:t>Reaffirms the responsibilities of scientists and governments</a:t>
            </a:r>
            <a:r>
              <a:rPr lang="en-US" sz="2400">
                <a:solidFill>
                  <a:srgbClr val="C00000"/>
                </a:solidFill>
              </a:rPr>
              <a:t> </a:t>
            </a:r>
            <a:r>
              <a:rPr lang="en-US" sz="2400"/>
              <a:t>in maintaining open, cross-border collaboration that fuels groundbreaking research</a:t>
            </a:r>
          </a:p>
          <a:p>
            <a:pPr marL="914400" lvl="1" indent="-415925" algn="l" rtl="0">
              <a:lnSpc>
                <a:spcPct val="100000"/>
              </a:lnSpc>
              <a:spcBef>
                <a:spcPts val="0"/>
              </a:spcBef>
              <a:spcAft>
                <a:spcPts val="0"/>
              </a:spcAft>
              <a:buSzPts val="2950"/>
              <a:buChar char="•"/>
            </a:pPr>
            <a:r>
              <a:rPr lang="en-US" sz="2400"/>
              <a:t>Integrity</a:t>
            </a:r>
          </a:p>
          <a:p>
            <a:pPr marL="914400" lvl="1" indent="-415925" algn="l" rtl="0">
              <a:lnSpc>
                <a:spcPct val="100000"/>
              </a:lnSpc>
              <a:spcBef>
                <a:spcPts val="0"/>
              </a:spcBef>
              <a:spcAft>
                <a:spcPts val="0"/>
              </a:spcAft>
              <a:buSzPts val="2950"/>
              <a:buChar char="•"/>
            </a:pPr>
            <a:r>
              <a:rPr lang="en-US" sz="2400"/>
              <a:t>Responsibility</a:t>
            </a:r>
          </a:p>
          <a:p>
            <a:pPr marL="914400" lvl="1" indent="-415925" algn="l" rtl="0">
              <a:lnSpc>
                <a:spcPct val="100000"/>
              </a:lnSpc>
              <a:spcBef>
                <a:spcPts val="0"/>
              </a:spcBef>
              <a:spcAft>
                <a:spcPts val="0"/>
              </a:spcAft>
              <a:buSzPts val="2950"/>
              <a:buChar char="•"/>
            </a:pPr>
            <a:r>
              <a:rPr lang="en-US" sz="2400"/>
              <a:t>Reciprocity</a:t>
            </a:r>
            <a:br>
              <a:rPr lang="en-US" sz="2400"/>
            </a:br>
            <a:endParaRPr lang="en-US" sz="1800"/>
          </a:p>
          <a:p>
            <a:pPr marL="41275" indent="0">
              <a:lnSpc>
                <a:spcPct val="100000"/>
              </a:lnSpc>
              <a:spcBef>
                <a:spcPts val="0"/>
              </a:spcBef>
              <a:buSzPts val="2950"/>
              <a:buNone/>
            </a:pPr>
            <a:endParaRPr lang="en-US" sz="2800" u="sng" dirty="0"/>
          </a:p>
        </p:txBody>
      </p:sp>
      <p:sp>
        <p:nvSpPr>
          <p:cNvPr id="5" name="Google Shape;78;g2dd4eb1b32f_0_10">
            <a:extLst>
              <a:ext uri="{FF2B5EF4-FFF2-40B4-BE49-F238E27FC236}">
                <a16:creationId xmlns:a16="http://schemas.microsoft.com/office/drawing/2014/main" id="{B1CC5D9E-82C0-0548-8A70-931BBF606743}"/>
              </a:ext>
            </a:extLst>
          </p:cNvPr>
          <p:cNvSpPr txBox="1">
            <a:spLocks/>
          </p:cNvSpPr>
          <p:nvPr/>
        </p:nvSpPr>
        <p:spPr>
          <a:xfrm>
            <a:off x="328900" y="294296"/>
            <a:ext cx="6243600" cy="930000"/>
          </a:xfrm>
          <a:prstGeom prst="rect">
            <a:avLst/>
          </a:prstGeom>
          <a:solidFill>
            <a:srgbClr val="0B5394"/>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4800"/>
              <a:buFont typeface="Jost Medium"/>
              <a:buNone/>
              <a:defRPr sz="4800" b="0" i="0" u="none" strike="noStrike" cap="none">
                <a:solidFill>
                  <a:schemeClr val="dk2"/>
                </a:solidFill>
                <a:latin typeface="Jost Medium"/>
                <a:ea typeface="Jost Medium"/>
                <a:cs typeface="Jost Medium"/>
                <a:sym typeface="Jost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FFFFFF"/>
              </a:buClr>
              <a:buSzPts val="3600"/>
              <a:buFont typeface="Calibri"/>
              <a:buNone/>
            </a:pPr>
            <a:r>
              <a:rPr lang="en-US" sz="2400" b="1" dirty="0">
                <a:solidFill>
                  <a:srgbClr val="FFFFFF"/>
                </a:solidFill>
                <a:latin typeface="Jost"/>
                <a:ea typeface="Jost"/>
                <a:cs typeface="Jost"/>
                <a:sym typeface="Jost"/>
              </a:rPr>
              <a:t>International Physics Roundtable</a:t>
            </a:r>
            <a:br>
              <a:rPr lang="en-US" sz="2400" b="1" i="1" dirty="0">
                <a:solidFill>
                  <a:srgbClr val="FFFFFF"/>
                </a:solidFill>
                <a:latin typeface="Jost"/>
                <a:ea typeface="Jost"/>
                <a:cs typeface="Jost"/>
                <a:sym typeface="Jost"/>
              </a:rPr>
            </a:br>
            <a:r>
              <a:rPr lang="en-US" sz="2000" b="1" i="1" dirty="0">
                <a:solidFill>
                  <a:srgbClr val="FFC000"/>
                </a:solidFill>
                <a:latin typeface="Jost"/>
                <a:ea typeface="Jost"/>
                <a:cs typeface="Jost"/>
                <a:sym typeface="Jost"/>
              </a:rPr>
              <a:t>Partnering on Shared Interests</a:t>
            </a:r>
          </a:p>
        </p:txBody>
      </p:sp>
    </p:spTree>
    <p:extLst>
      <p:ext uri="{BB962C8B-B14F-4D97-AF65-F5344CB8AC3E}">
        <p14:creationId xmlns:p14="http://schemas.microsoft.com/office/powerpoint/2010/main" val="3706127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522515" y="1097700"/>
            <a:ext cx="11542843"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3200" dirty="0"/>
              <a:t>Principles and Policies for International Scientific Collaboration</a:t>
            </a:r>
            <a:endParaRPr sz="3200" dirty="0"/>
          </a:p>
        </p:txBody>
      </p:sp>
      <p:sp>
        <p:nvSpPr>
          <p:cNvPr id="115" name="Google Shape;115;p18"/>
          <p:cNvSpPr txBox="1">
            <a:spLocks noGrp="1"/>
          </p:cNvSpPr>
          <p:nvPr>
            <p:ph type="body" idx="1"/>
          </p:nvPr>
        </p:nvSpPr>
        <p:spPr>
          <a:xfrm>
            <a:off x="522515" y="2055300"/>
            <a:ext cx="10494043" cy="3705000"/>
          </a:xfrm>
          <a:prstGeom prst="rect">
            <a:avLst/>
          </a:prstGeom>
        </p:spPr>
        <p:txBody>
          <a:bodyPr spcFirstLastPara="1" wrap="square" lIns="91425" tIns="45700" rIns="91425" bIns="45700" anchor="t" anchorCtr="0">
            <a:noAutofit/>
          </a:bodyPr>
          <a:lstStyle/>
          <a:p>
            <a:pPr marL="0" lvl="0" indent="0" algn="l" rtl="0">
              <a:lnSpc>
                <a:spcPct val="100000"/>
              </a:lnSpc>
              <a:spcBef>
                <a:spcPts val="1800"/>
              </a:spcBef>
              <a:spcAft>
                <a:spcPts val="0"/>
              </a:spcAft>
              <a:buNone/>
            </a:pPr>
            <a:r>
              <a:rPr lang="en-US" sz="2400" dirty="0"/>
              <a:t>Signed by </a:t>
            </a:r>
            <a:r>
              <a:rPr lang="en-US" sz="2400" b="1" dirty="0">
                <a:solidFill>
                  <a:srgbClr val="C00000"/>
                </a:solidFill>
              </a:rPr>
              <a:t>38</a:t>
            </a:r>
            <a:r>
              <a:rPr lang="en-US" sz="2400" dirty="0"/>
              <a:t> physics organizations worldwide…</a:t>
            </a:r>
            <a:r>
              <a:rPr lang="en-US" sz="2400" b="1" i="1" dirty="0">
                <a:solidFill>
                  <a:srgbClr val="C00000"/>
                </a:solidFill>
              </a:rPr>
              <a:t>so far!</a:t>
            </a:r>
            <a:endParaRPr sz="2400" b="1" i="1" dirty="0">
              <a:solidFill>
                <a:srgbClr val="C00000"/>
              </a:solidFill>
            </a:endParaRPr>
          </a:p>
          <a:p>
            <a:pPr marL="9525" indent="0">
              <a:lnSpc>
                <a:spcPct val="100000"/>
              </a:lnSpc>
              <a:buSzPts val="2950"/>
              <a:buNone/>
            </a:pPr>
            <a:r>
              <a:rPr lang="en-US" sz="2400" dirty="0"/>
              <a:t>Including </a:t>
            </a:r>
            <a:r>
              <a:rPr lang="en-US" sz="2400" b="1" dirty="0">
                <a:solidFill>
                  <a:srgbClr val="C00000"/>
                </a:solidFill>
              </a:rPr>
              <a:t>5</a:t>
            </a:r>
            <a:r>
              <a:rPr lang="en-US" sz="2400" dirty="0"/>
              <a:t> Societies from Africa…</a:t>
            </a:r>
            <a:r>
              <a:rPr lang="en-US" sz="2400" b="1" i="1" dirty="0">
                <a:solidFill>
                  <a:srgbClr val="C00000"/>
                </a:solidFill>
              </a:rPr>
              <a:t>so far!</a:t>
            </a:r>
          </a:p>
          <a:p>
            <a:pPr marL="976313" indent="-336550">
              <a:lnSpc>
                <a:spcPct val="100000"/>
              </a:lnSpc>
              <a:buSzPts val="2950"/>
            </a:pPr>
            <a:r>
              <a:rPr lang="en-US" sz="2000" dirty="0">
                <a:solidFill>
                  <a:schemeClr val="tx1"/>
                </a:solidFill>
              </a:rPr>
              <a:t>African Physical Society</a:t>
            </a:r>
          </a:p>
          <a:p>
            <a:pPr marL="976313" indent="-336550">
              <a:lnSpc>
                <a:spcPct val="100000"/>
              </a:lnSpc>
              <a:spcBef>
                <a:spcPts val="0"/>
              </a:spcBef>
              <a:buSzPts val="2950"/>
            </a:pPr>
            <a:r>
              <a:rPr lang="en-US" sz="2000" dirty="0">
                <a:solidFill>
                  <a:schemeClr val="tx1"/>
                </a:solidFill>
              </a:rPr>
              <a:t>Physics Society of Kenya</a:t>
            </a:r>
          </a:p>
          <a:p>
            <a:pPr marL="976313" indent="-336550">
              <a:lnSpc>
                <a:spcPct val="100000"/>
              </a:lnSpc>
              <a:spcBef>
                <a:spcPts val="0"/>
              </a:spcBef>
              <a:buSzPts val="2950"/>
            </a:pPr>
            <a:r>
              <a:rPr lang="en-US" sz="2000" dirty="0">
                <a:solidFill>
                  <a:schemeClr val="tx1"/>
                </a:solidFill>
              </a:rPr>
              <a:t>Société Ouest </a:t>
            </a:r>
            <a:r>
              <a:rPr lang="en-US" sz="2000" dirty="0" err="1">
                <a:solidFill>
                  <a:schemeClr val="tx1"/>
                </a:solidFill>
              </a:rPr>
              <a:t>Africaine</a:t>
            </a:r>
            <a:r>
              <a:rPr lang="en-US" sz="2000" dirty="0">
                <a:solidFill>
                  <a:schemeClr val="tx1"/>
                </a:solidFill>
              </a:rPr>
              <a:t> de Physique</a:t>
            </a:r>
          </a:p>
          <a:p>
            <a:pPr marL="976313" indent="-336550">
              <a:lnSpc>
                <a:spcPct val="100000"/>
              </a:lnSpc>
              <a:spcBef>
                <a:spcPts val="0"/>
              </a:spcBef>
              <a:buSzPts val="2950"/>
            </a:pPr>
            <a:r>
              <a:rPr lang="en-US" sz="2000" dirty="0">
                <a:solidFill>
                  <a:schemeClr val="tx1"/>
                </a:solidFill>
              </a:rPr>
              <a:t>Société de Physique du </a:t>
            </a:r>
            <a:r>
              <a:rPr lang="en-US" sz="2000" dirty="0" err="1">
                <a:solidFill>
                  <a:schemeClr val="tx1"/>
                </a:solidFill>
              </a:rPr>
              <a:t>Sénégal</a:t>
            </a:r>
            <a:endParaRPr lang="en-US" sz="2000" dirty="0">
              <a:solidFill>
                <a:schemeClr val="tx1"/>
              </a:solidFill>
            </a:endParaRPr>
          </a:p>
          <a:p>
            <a:pPr marL="976313" indent="-336550">
              <a:lnSpc>
                <a:spcPct val="100000"/>
              </a:lnSpc>
              <a:spcBef>
                <a:spcPts val="0"/>
              </a:spcBef>
              <a:buSzPts val="2950"/>
            </a:pPr>
            <a:r>
              <a:rPr lang="en-US" sz="2000" dirty="0">
                <a:solidFill>
                  <a:schemeClr val="tx1"/>
                </a:solidFill>
              </a:rPr>
              <a:t>South African Institute of Physics</a:t>
            </a:r>
          </a:p>
          <a:p>
            <a:pPr marL="9525" indent="0">
              <a:lnSpc>
                <a:spcPct val="100000"/>
              </a:lnSpc>
              <a:buSzPts val="2950"/>
              <a:buNone/>
            </a:pPr>
            <a:r>
              <a:rPr lang="en-US" sz="2400" b="1" dirty="0">
                <a:solidFill>
                  <a:srgbClr val="C00000"/>
                </a:solidFill>
              </a:rPr>
              <a:t>Learn more </a:t>
            </a:r>
            <a:r>
              <a:rPr lang="en-US" sz="2400" dirty="0"/>
              <a:t>at </a:t>
            </a:r>
            <a:r>
              <a:rPr lang="en-US" sz="2400" u="sng" dirty="0">
                <a:solidFill>
                  <a:srgbClr val="0070C0"/>
                </a:solidFill>
                <a:hlinkClick r:id="rId3">
                  <a:extLst>
                    <a:ext uri="{A12FA001-AC4F-418D-AE19-62706E023703}">
                      <ahyp:hlinkClr xmlns:ahyp="http://schemas.microsoft.com/office/drawing/2018/hyperlinkcolor" val="tx"/>
                    </a:ext>
                  </a:extLst>
                </a:hlinkClick>
              </a:rPr>
              <a:t>https://www.aps.org/about/international/collaboration</a:t>
            </a:r>
            <a:endParaRPr lang="en-US" sz="2400" dirty="0">
              <a:solidFill>
                <a:srgbClr val="0070C0"/>
              </a:solidFill>
            </a:endParaRPr>
          </a:p>
          <a:p>
            <a:pPr marL="41275" lvl="0" indent="0" algn="l" rtl="0">
              <a:lnSpc>
                <a:spcPct val="100000"/>
              </a:lnSpc>
              <a:spcBef>
                <a:spcPts val="1800"/>
              </a:spcBef>
              <a:spcAft>
                <a:spcPts val="0"/>
              </a:spcAft>
              <a:buSzPts val="2950"/>
              <a:buNone/>
            </a:pPr>
            <a:endParaRPr sz="2400" dirty="0"/>
          </a:p>
        </p:txBody>
      </p:sp>
      <p:sp>
        <p:nvSpPr>
          <p:cNvPr id="5" name="Google Shape;78;g2dd4eb1b32f_0_10">
            <a:extLst>
              <a:ext uri="{FF2B5EF4-FFF2-40B4-BE49-F238E27FC236}">
                <a16:creationId xmlns:a16="http://schemas.microsoft.com/office/drawing/2014/main" id="{B1CC5D9E-82C0-0548-8A70-931BBF606743}"/>
              </a:ext>
            </a:extLst>
          </p:cNvPr>
          <p:cNvSpPr txBox="1">
            <a:spLocks/>
          </p:cNvSpPr>
          <p:nvPr/>
        </p:nvSpPr>
        <p:spPr>
          <a:xfrm>
            <a:off x="328900" y="294296"/>
            <a:ext cx="6243600" cy="930000"/>
          </a:xfrm>
          <a:prstGeom prst="rect">
            <a:avLst/>
          </a:prstGeom>
          <a:solidFill>
            <a:srgbClr val="0B5394"/>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4800"/>
              <a:buFont typeface="Jost Medium"/>
              <a:buNone/>
              <a:defRPr sz="4800" b="0" i="0" u="none" strike="noStrike" cap="none">
                <a:solidFill>
                  <a:schemeClr val="dk2"/>
                </a:solidFill>
                <a:latin typeface="Jost Medium"/>
                <a:ea typeface="Jost Medium"/>
                <a:cs typeface="Jost Medium"/>
                <a:sym typeface="Jost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FFFFFF"/>
              </a:buClr>
              <a:buSzPts val="3600"/>
              <a:buFont typeface="Calibri"/>
              <a:buNone/>
            </a:pPr>
            <a:r>
              <a:rPr lang="en-US" sz="2400" b="1" dirty="0">
                <a:solidFill>
                  <a:srgbClr val="FFFFFF"/>
                </a:solidFill>
                <a:latin typeface="Jost"/>
                <a:ea typeface="Jost"/>
                <a:cs typeface="Jost"/>
                <a:sym typeface="Jost"/>
              </a:rPr>
              <a:t>International Physics Roundtable</a:t>
            </a:r>
            <a:br>
              <a:rPr lang="en-US" sz="2400" b="1" i="1" dirty="0">
                <a:solidFill>
                  <a:srgbClr val="FFFFFF"/>
                </a:solidFill>
                <a:latin typeface="Jost"/>
                <a:ea typeface="Jost"/>
                <a:cs typeface="Jost"/>
                <a:sym typeface="Jost"/>
              </a:rPr>
            </a:br>
            <a:r>
              <a:rPr lang="en-US" sz="2000" b="1" i="1" dirty="0">
                <a:solidFill>
                  <a:srgbClr val="FFC000"/>
                </a:solidFill>
                <a:latin typeface="Jost"/>
                <a:ea typeface="Jost"/>
                <a:cs typeface="Jost"/>
                <a:sym typeface="Jost"/>
              </a:rPr>
              <a:t>Partnering on Shared Interests</a:t>
            </a:r>
          </a:p>
        </p:txBody>
      </p:sp>
    </p:spTree>
    <p:extLst>
      <p:ext uri="{BB962C8B-B14F-4D97-AF65-F5344CB8AC3E}">
        <p14:creationId xmlns:p14="http://schemas.microsoft.com/office/powerpoint/2010/main" val="3452520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50" name="Google Shape;150;p23"/>
          <p:cNvSpPr txBox="1">
            <a:spLocks noGrp="1"/>
          </p:cNvSpPr>
          <p:nvPr>
            <p:ph type="body" idx="1"/>
          </p:nvPr>
        </p:nvSpPr>
        <p:spPr>
          <a:xfrm>
            <a:off x="932999" y="1524449"/>
            <a:ext cx="11063057" cy="4549779"/>
          </a:xfrm>
          <a:prstGeom prst="rect">
            <a:avLst/>
          </a:prstGeom>
        </p:spPr>
        <p:txBody>
          <a:bodyPr spcFirstLastPara="1" wrap="square" lIns="91425" tIns="45700" rIns="91425" bIns="45700" anchor="t" anchorCtr="0">
            <a:normAutofit fontScale="25000" lnSpcReduction="20000"/>
          </a:bodyPr>
          <a:lstStyle/>
          <a:p>
            <a:pPr marL="0" lvl="0" indent="0" algn="ctr" rtl="0">
              <a:lnSpc>
                <a:spcPct val="100000"/>
              </a:lnSpc>
              <a:spcBef>
                <a:spcPts val="0"/>
              </a:spcBef>
              <a:spcAft>
                <a:spcPts val="0"/>
              </a:spcAft>
              <a:buClr>
                <a:schemeClr val="lt1"/>
              </a:buClr>
              <a:buSzPct val="50847"/>
              <a:buFont typeface="Arial"/>
              <a:buNone/>
            </a:pPr>
            <a:r>
              <a:rPr lang="en-US" sz="11800" b="1" dirty="0">
                <a:solidFill>
                  <a:schemeClr val="accent1"/>
                </a:solidFill>
              </a:rPr>
              <a:t>Voices from Africa in APS Governance</a:t>
            </a:r>
          </a:p>
          <a:p>
            <a:pPr marL="0" lvl="0" indent="0" algn="l" rtl="0">
              <a:lnSpc>
                <a:spcPct val="100000"/>
              </a:lnSpc>
              <a:spcBef>
                <a:spcPts val="0"/>
              </a:spcBef>
              <a:spcAft>
                <a:spcPts val="0"/>
              </a:spcAft>
              <a:buClr>
                <a:schemeClr val="lt1"/>
              </a:buClr>
              <a:buSzPct val="50847"/>
              <a:buFont typeface="Arial"/>
              <a:buNone/>
            </a:pPr>
            <a:endParaRPr lang="en-US" sz="11800" dirty="0"/>
          </a:p>
          <a:p>
            <a:pPr marL="9525" lvl="0" indent="0">
              <a:lnSpc>
                <a:spcPct val="100000"/>
              </a:lnSpc>
              <a:spcBef>
                <a:spcPts val="0"/>
              </a:spcBef>
              <a:buSzPct val="100000"/>
              <a:buNone/>
            </a:pPr>
            <a:r>
              <a:rPr lang="en-US" sz="9600" dirty="0">
                <a:solidFill>
                  <a:srgbClr val="C00000"/>
                </a:solidFill>
              </a:rPr>
              <a:t>APS Council of Representatives – Main Governing Body</a:t>
            </a:r>
            <a:br>
              <a:rPr lang="en-US" sz="8000" b="1" dirty="0">
                <a:solidFill>
                  <a:srgbClr val="0070C0"/>
                </a:solidFill>
              </a:rPr>
            </a:br>
            <a:br>
              <a:rPr lang="en-US" sz="8000" b="1" dirty="0">
                <a:solidFill>
                  <a:srgbClr val="0070C0"/>
                </a:solidFill>
              </a:rPr>
            </a:br>
            <a:endParaRPr lang="en-US" sz="8000" b="1" dirty="0">
              <a:solidFill>
                <a:srgbClr val="0070C0"/>
              </a:solidFill>
            </a:endParaRPr>
          </a:p>
          <a:p>
            <a:pPr marL="238125" lvl="6" indent="-238125">
              <a:spcBef>
                <a:spcPts val="600"/>
              </a:spcBef>
            </a:pPr>
            <a:r>
              <a:rPr lang="en-US" sz="9600" b="1" dirty="0" err="1">
                <a:solidFill>
                  <a:schemeClr val="tx1"/>
                </a:solidFill>
                <a:latin typeface="Jost" pitchFamily="2" charset="77"/>
                <a:ea typeface="Jost" pitchFamily="2" charset="77"/>
              </a:rPr>
              <a:t>Omololu</a:t>
            </a:r>
            <a:r>
              <a:rPr lang="en-US" sz="9600" b="1" dirty="0">
                <a:solidFill>
                  <a:schemeClr val="tx1"/>
                </a:solidFill>
                <a:latin typeface="Jost" pitchFamily="2" charset="77"/>
                <a:ea typeface="Jost" pitchFamily="2" charset="77"/>
              </a:rPr>
              <a:t> Akin-</a:t>
            </a:r>
            <a:r>
              <a:rPr lang="en-US" sz="9600" b="1" dirty="0" err="1">
                <a:solidFill>
                  <a:schemeClr val="tx1"/>
                </a:solidFill>
                <a:latin typeface="Jost" pitchFamily="2" charset="77"/>
                <a:ea typeface="Jost" pitchFamily="2" charset="77"/>
              </a:rPr>
              <a:t>Ojo</a:t>
            </a:r>
            <a:r>
              <a:rPr lang="en-US" sz="9600" b="1" dirty="0">
                <a:solidFill>
                  <a:schemeClr val="tx1"/>
                </a:solidFill>
                <a:latin typeface="Jost" pitchFamily="2" charset="77"/>
                <a:ea typeface="Jost" pitchFamily="2" charset="77"/>
              </a:rPr>
              <a:t>, 2022-2025</a:t>
            </a:r>
          </a:p>
          <a:p>
            <a:pPr marL="238125" lvl="6" indent="0">
              <a:spcBef>
                <a:spcPts val="600"/>
              </a:spcBef>
              <a:buNone/>
            </a:pPr>
            <a:r>
              <a:rPr lang="en-US" sz="9600" b="1" dirty="0">
                <a:solidFill>
                  <a:schemeClr val="tx1"/>
                </a:solidFill>
                <a:latin typeface="Jost" pitchFamily="2" charset="77"/>
                <a:ea typeface="Jost" pitchFamily="2" charset="77"/>
              </a:rPr>
              <a:t>University of Ibadan</a:t>
            </a:r>
          </a:p>
          <a:p>
            <a:pPr marL="238125" lvl="6" indent="0">
              <a:spcBef>
                <a:spcPts val="600"/>
              </a:spcBef>
              <a:buNone/>
            </a:pPr>
            <a:r>
              <a:rPr lang="en-US" sz="9600" b="1" dirty="0">
                <a:solidFill>
                  <a:schemeClr val="tx1"/>
                </a:solidFill>
                <a:latin typeface="Jost" pitchFamily="2" charset="77"/>
                <a:ea typeface="Jost" pitchFamily="2" charset="77"/>
              </a:rPr>
              <a:t>Nigeria </a:t>
            </a:r>
            <a:br>
              <a:rPr lang="en-US" sz="9600" b="1" dirty="0">
                <a:solidFill>
                  <a:schemeClr val="tx1"/>
                </a:solidFill>
                <a:latin typeface="Jost" pitchFamily="2" charset="77"/>
                <a:ea typeface="Jost" pitchFamily="2" charset="77"/>
              </a:rPr>
            </a:br>
            <a:br>
              <a:rPr lang="en-US" sz="9600" b="1" dirty="0">
                <a:solidFill>
                  <a:schemeClr val="tx1"/>
                </a:solidFill>
                <a:latin typeface="Jost" pitchFamily="2" charset="77"/>
                <a:ea typeface="Jost" pitchFamily="2" charset="77"/>
              </a:rPr>
            </a:br>
            <a:br>
              <a:rPr lang="en-US" sz="9600" b="1" dirty="0">
                <a:solidFill>
                  <a:schemeClr val="tx1"/>
                </a:solidFill>
                <a:latin typeface="Jost" pitchFamily="2" charset="77"/>
                <a:ea typeface="Jost" pitchFamily="2" charset="77"/>
              </a:rPr>
            </a:br>
            <a:endParaRPr lang="en-US" sz="9600" b="1" dirty="0">
              <a:solidFill>
                <a:schemeClr val="tx1"/>
              </a:solidFill>
              <a:latin typeface="Jost" pitchFamily="2" charset="77"/>
              <a:ea typeface="Jost" pitchFamily="2" charset="77"/>
            </a:endParaRPr>
          </a:p>
          <a:p>
            <a:pPr marL="238125" lvl="6" indent="-228600">
              <a:spcBef>
                <a:spcPts val="600"/>
              </a:spcBef>
              <a:tabLst>
                <a:tab pos="227013" algn="l"/>
              </a:tabLst>
            </a:pPr>
            <a:r>
              <a:rPr lang="en-US" sz="9600" b="1" dirty="0">
                <a:solidFill>
                  <a:schemeClr val="tx1"/>
                </a:solidFill>
                <a:latin typeface="Jost" pitchFamily="2" charset="77"/>
                <a:ea typeface="Jost" pitchFamily="2" charset="77"/>
              </a:rPr>
              <a:t>Nithya Chetty, 2026-2029</a:t>
            </a:r>
          </a:p>
          <a:p>
            <a:pPr marL="238125" indent="0">
              <a:spcBef>
                <a:spcPts val="600"/>
              </a:spcBef>
              <a:buNone/>
            </a:pPr>
            <a:r>
              <a:rPr lang="en-US" sz="9600" b="1" dirty="0">
                <a:solidFill>
                  <a:schemeClr val="tx1"/>
                </a:solidFill>
                <a:latin typeface="Jost" pitchFamily="2" charset="77"/>
                <a:ea typeface="Jost" pitchFamily="2" charset="77"/>
              </a:rPr>
              <a:t>University of the Witwatersrand</a:t>
            </a:r>
          </a:p>
          <a:p>
            <a:pPr marL="238125" indent="0">
              <a:spcBef>
                <a:spcPts val="600"/>
              </a:spcBef>
              <a:buNone/>
            </a:pPr>
            <a:r>
              <a:rPr lang="en-US" sz="9600" b="1" dirty="0">
                <a:solidFill>
                  <a:schemeClr val="tx1"/>
                </a:solidFill>
                <a:latin typeface="Jost" pitchFamily="2" charset="77"/>
                <a:ea typeface="Jost" pitchFamily="2" charset="77"/>
              </a:rPr>
              <a:t>South Africa</a:t>
            </a:r>
          </a:p>
          <a:p>
            <a:pPr marL="498475" lvl="0" indent="0" algn="l" rtl="0">
              <a:lnSpc>
                <a:spcPct val="100000"/>
              </a:lnSpc>
              <a:spcBef>
                <a:spcPts val="0"/>
              </a:spcBef>
              <a:spcAft>
                <a:spcPts val="0"/>
              </a:spcAft>
              <a:buSzPct val="100000"/>
              <a:buNone/>
            </a:pPr>
            <a:br>
              <a:rPr lang="en-US" sz="11800" b="1" dirty="0">
                <a:solidFill>
                  <a:schemeClr val="accent3"/>
                </a:solidFill>
              </a:rPr>
            </a:br>
            <a:br>
              <a:rPr lang="en-US" sz="11800" b="1" dirty="0">
                <a:solidFill>
                  <a:schemeClr val="accent3"/>
                </a:solidFill>
              </a:rPr>
            </a:br>
            <a:endParaRPr lang="en-US" sz="11800" b="1" dirty="0">
              <a:solidFill>
                <a:schemeClr val="accent3"/>
              </a:solidFill>
            </a:endParaRPr>
          </a:p>
          <a:p>
            <a:pPr marL="498475" lvl="0" indent="0" algn="l" rtl="0">
              <a:lnSpc>
                <a:spcPct val="100000"/>
              </a:lnSpc>
              <a:spcBef>
                <a:spcPts val="0"/>
              </a:spcBef>
              <a:spcAft>
                <a:spcPts val="0"/>
              </a:spcAft>
              <a:buSzPct val="100000"/>
              <a:buNone/>
            </a:pPr>
            <a:endParaRPr lang="en-US" sz="11800" dirty="0"/>
          </a:p>
        </p:txBody>
      </p:sp>
      <p:sp>
        <p:nvSpPr>
          <p:cNvPr id="4" name="Google Shape;78;g2dd4eb1b32f_0_10">
            <a:extLst>
              <a:ext uri="{FF2B5EF4-FFF2-40B4-BE49-F238E27FC236}">
                <a16:creationId xmlns:a16="http://schemas.microsoft.com/office/drawing/2014/main" id="{6EC2A99A-BDD6-B047-938B-F357CFF313D0}"/>
              </a:ext>
            </a:extLst>
          </p:cNvPr>
          <p:cNvSpPr txBox="1">
            <a:spLocks/>
          </p:cNvSpPr>
          <p:nvPr/>
        </p:nvSpPr>
        <p:spPr>
          <a:xfrm>
            <a:off x="328900" y="294296"/>
            <a:ext cx="6243600" cy="930000"/>
          </a:xfrm>
          <a:prstGeom prst="rect">
            <a:avLst/>
          </a:prstGeom>
          <a:solidFill>
            <a:srgbClr val="0B5394"/>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4800"/>
              <a:buFont typeface="Jost Medium"/>
              <a:buNone/>
              <a:defRPr sz="4800" b="0" i="0" u="none" strike="noStrike" cap="none">
                <a:solidFill>
                  <a:schemeClr val="dk2"/>
                </a:solidFill>
                <a:latin typeface="Jost Medium"/>
                <a:ea typeface="Jost Medium"/>
                <a:cs typeface="Jost Medium"/>
                <a:sym typeface="Jost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FFFFFF"/>
              </a:buClr>
              <a:buSzPts val="3600"/>
              <a:buFont typeface="Calibri"/>
              <a:buNone/>
            </a:pPr>
            <a:r>
              <a:rPr lang="en-US" sz="2400" b="1" dirty="0">
                <a:solidFill>
                  <a:srgbClr val="FFFFFF"/>
                </a:solidFill>
                <a:latin typeface="Jost"/>
                <a:ea typeface="Jost"/>
                <a:cs typeface="Jost"/>
                <a:sym typeface="Jost"/>
              </a:rPr>
              <a:t>African Voices in APS Leadership</a:t>
            </a:r>
          </a:p>
          <a:p>
            <a:pPr>
              <a:buClr>
                <a:srgbClr val="FFFFFF"/>
              </a:buClr>
              <a:buSzPts val="3600"/>
              <a:buFont typeface="Calibri"/>
              <a:buNone/>
            </a:pPr>
            <a:r>
              <a:rPr lang="en-US" sz="2000" b="1" i="1" dirty="0">
                <a:solidFill>
                  <a:srgbClr val="FFC000"/>
                </a:solidFill>
                <a:latin typeface="Jost"/>
                <a:ea typeface="Jost"/>
                <a:cs typeface="Jost"/>
                <a:sym typeface="Jost"/>
              </a:rPr>
              <a:t>Council of Representatives</a:t>
            </a:r>
          </a:p>
        </p:txBody>
      </p:sp>
      <p:grpSp>
        <p:nvGrpSpPr>
          <p:cNvPr id="13" name="Group 12">
            <a:extLst>
              <a:ext uri="{FF2B5EF4-FFF2-40B4-BE49-F238E27FC236}">
                <a16:creationId xmlns:a16="http://schemas.microsoft.com/office/drawing/2014/main" id="{A7862306-D2A9-AB4C-B2BF-7D2218381EB2}"/>
              </a:ext>
            </a:extLst>
          </p:cNvPr>
          <p:cNvGrpSpPr/>
          <p:nvPr/>
        </p:nvGrpSpPr>
        <p:grpSpPr>
          <a:xfrm>
            <a:off x="6591800" y="2860531"/>
            <a:ext cx="1662793" cy="3097252"/>
            <a:chOff x="5917763" y="2849645"/>
            <a:chExt cx="1662793" cy="3097252"/>
          </a:xfrm>
        </p:grpSpPr>
        <p:pic>
          <p:nvPicPr>
            <p:cNvPr id="7" name="Picture 6">
              <a:extLst>
                <a:ext uri="{FF2B5EF4-FFF2-40B4-BE49-F238E27FC236}">
                  <a16:creationId xmlns:a16="http://schemas.microsoft.com/office/drawing/2014/main" id="{92B48B58-F46C-384F-BC08-F7574389E9BE}"/>
                </a:ext>
              </a:extLst>
            </p:cNvPr>
            <p:cNvPicPr>
              <a:picLocks noChangeAspect="1"/>
            </p:cNvPicPr>
            <p:nvPr/>
          </p:nvPicPr>
          <p:blipFill>
            <a:blip r:embed="rId3"/>
            <a:stretch>
              <a:fillRect/>
            </a:stretch>
          </p:blipFill>
          <p:spPr>
            <a:xfrm>
              <a:off x="5935784" y="2849645"/>
              <a:ext cx="1644772" cy="1378659"/>
            </a:xfrm>
            <a:prstGeom prst="rect">
              <a:avLst/>
            </a:prstGeom>
          </p:spPr>
        </p:pic>
        <p:pic>
          <p:nvPicPr>
            <p:cNvPr id="12" name="Picture 11">
              <a:extLst>
                <a:ext uri="{FF2B5EF4-FFF2-40B4-BE49-F238E27FC236}">
                  <a16:creationId xmlns:a16="http://schemas.microsoft.com/office/drawing/2014/main" id="{2110A691-D04F-EA47-A05D-1E3537261FBB}"/>
                </a:ext>
              </a:extLst>
            </p:cNvPr>
            <p:cNvPicPr>
              <a:picLocks noChangeAspect="1"/>
            </p:cNvPicPr>
            <p:nvPr/>
          </p:nvPicPr>
          <p:blipFill>
            <a:blip r:embed="rId4"/>
            <a:stretch>
              <a:fillRect/>
            </a:stretch>
          </p:blipFill>
          <p:spPr>
            <a:xfrm>
              <a:off x="5917763" y="4528457"/>
              <a:ext cx="1662793" cy="1418440"/>
            </a:xfrm>
            <a:prstGeom prst="rect">
              <a:avLst/>
            </a:prstGeom>
          </p:spPr>
        </p:pic>
      </p:grpSp>
    </p:spTree>
    <p:extLst>
      <p:ext uri="{BB962C8B-B14F-4D97-AF65-F5344CB8AC3E}">
        <p14:creationId xmlns:p14="http://schemas.microsoft.com/office/powerpoint/2010/main" val="1602546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510775" y="1533525"/>
            <a:ext cx="5572574" cy="2168875"/>
          </a:xfrm>
          <a:prstGeom prst="rect">
            <a:avLst/>
          </a:prstGeom>
        </p:spPr>
      </p:pic>
      <p:sp>
        <p:nvSpPr>
          <p:cNvPr id="3" name="object 3"/>
          <p:cNvSpPr txBox="1"/>
          <p:nvPr/>
        </p:nvSpPr>
        <p:spPr>
          <a:xfrm>
            <a:off x="401570" y="232792"/>
            <a:ext cx="6243955" cy="727122"/>
          </a:xfrm>
          <a:prstGeom prst="rect">
            <a:avLst/>
          </a:prstGeom>
          <a:solidFill>
            <a:srgbClr val="0B5394"/>
          </a:solidFill>
        </p:spPr>
        <p:txBody>
          <a:bodyPr vert="horz" wrap="square" lIns="0" tIns="72390" rIns="0" bIns="0" rtlCol="0">
            <a:spAutoFit/>
          </a:bodyPr>
          <a:lstStyle/>
          <a:p>
            <a:pPr marL="113664">
              <a:lnSpc>
                <a:spcPts val="2765"/>
              </a:lnSpc>
              <a:spcBef>
                <a:spcPts val="570"/>
              </a:spcBef>
            </a:pPr>
            <a:r>
              <a:rPr sz="2400" b="1" spc="-370" dirty="0">
                <a:solidFill>
                  <a:srgbClr val="FFFFFF"/>
                </a:solidFill>
                <a:latin typeface="Jost" pitchFamily="2" charset="77"/>
                <a:ea typeface="Jost" pitchFamily="2" charset="77"/>
              </a:rPr>
              <a:t>APS</a:t>
            </a:r>
            <a:r>
              <a:rPr sz="2400" b="1" spc="-114" dirty="0">
                <a:solidFill>
                  <a:srgbClr val="FFFFFF"/>
                </a:solidFill>
                <a:latin typeface="Jost" pitchFamily="2" charset="77"/>
                <a:ea typeface="Jost" pitchFamily="2" charset="77"/>
              </a:rPr>
              <a:t> </a:t>
            </a:r>
            <a:r>
              <a:rPr sz="2400" b="1" spc="-190" dirty="0">
                <a:solidFill>
                  <a:srgbClr val="FFFFFF"/>
                </a:solidFill>
                <a:latin typeface="Jost" pitchFamily="2" charset="77"/>
                <a:ea typeface="Jost" pitchFamily="2" charset="77"/>
              </a:rPr>
              <a:t>President’s</a:t>
            </a:r>
            <a:r>
              <a:rPr sz="2400" b="1" spc="-110" dirty="0">
                <a:solidFill>
                  <a:srgbClr val="FFFFFF"/>
                </a:solidFill>
                <a:latin typeface="Jost" pitchFamily="2" charset="77"/>
                <a:ea typeface="Jost" pitchFamily="2" charset="77"/>
              </a:rPr>
              <a:t> </a:t>
            </a:r>
            <a:r>
              <a:rPr sz="2400" b="1" spc="-180" dirty="0">
                <a:solidFill>
                  <a:srgbClr val="FFFFFF"/>
                </a:solidFill>
                <a:latin typeface="Jost" pitchFamily="2" charset="77"/>
                <a:ea typeface="Jost" pitchFamily="2" charset="77"/>
              </a:rPr>
              <a:t>Global</a:t>
            </a:r>
            <a:r>
              <a:rPr sz="2400" b="1" spc="-114" dirty="0">
                <a:solidFill>
                  <a:srgbClr val="FFFFFF"/>
                </a:solidFill>
                <a:latin typeface="Jost" pitchFamily="2" charset="77"/>
                <a:ea typeface="Jost" pitchFamily="2" charset="77"/>
              </a:rPr>
              <a:t> </a:t>
            </a:r>
            <a:r>
              <a:rPr sz="2400" b="1" spc="-65" dirty="0">
                <a:solidFill>
                  <a:srgbClr val="FFFFFF"/>
                </a:solidFill>
                <a:latin typeface="Jost" pitchFamily="2" charset="77"/>
                <a:ea typeface="Jost" pitchFamily="2" charset="77"/>
              </a:rPr>
              <a:t>Summits</a:t>
            </a:r>
            <a:endParaRPr sz="2400" b="1" dirty="0">
              <a:latin typeface="Jost" pitchFamily="2" charset="77"/>
              <a:ea typeface="Jost" pitchFamily="2" charset="77"/>
            </a:endParaRPr>
          </a:p>
          <a:p>
            <a:pPr marL="113664">
              <a:lnSpc>
                <a:spcPts val="2285"/>
              </a:lnSpc>
            </a:pPr>
            <a:r>
              <a:rPr sz="2000" i="1" spc="-100" dirty="0">
                <a:solidFill>
                  <a:srgbClr val="FFC000"/>
                </a:solidFill>
                <a:latin typeface="Jost" pitchFamily="2" charset="77"/>
                <a:ea typeface="Jost" pitchFamily="2" charset="77"/>
              </a:rPr>
              <a:t>International</a:t>
            </a:r>
            <a:r>
              <a:rPr sz="2000" i="1" spc="-70" dirty="0">
                <a:solidFill>
                  <a:srgbClr val="FFC000"/>
                </a:solidFill>
                <a:latin typeface="Jost" pitchFamily="2" charset="77"/>
                <a:ea typeface="Jost" pitchFamily="2" charset="77"/>
              </a:rPr>
              <a:t> </a:t>
            </a:r>
            <a:r>
              <a:rPr sz="2000" i="1" spc="-160" dirty="0">
                <a:solidFill>
                  <a:srgbClr val="FFC000"/>
                </a:solidFill>
                <a:latin typeface="Jost" pitchFamily="2" charset="77"/>
                <a:ea typeface="Jost" pitchFamily="2" charset="77"/>
              </a:rPr>
              <a:t>Centre</a:t>
            </a:r>
            <a:r>
              <a:rPr sz="2000" i="1" spc="-70" dirty="0">
                <a:solidFill>
                  <a:srgbClr val="FFC000"/>
                </a:solidFill>
                <a:latin typeface="Jost" pitchFamily="2" charset="77"/>
                <a:ea typeface="Jost" pitchFamily="2" charset="77"/>
              </a:rPr>
              <a:t> </a:t>
            </a:r>
            <a:r>
              <a:rPr sz="2000" i="1" spc="-110" dirty="0">
                <a:solidFill>
                  <a:srgbClr val="FFC000"/>
                </a:solidFill>
                <a:latin typeface="Jost" pitchFamily="2" charset="77"/>
                <a:ea typeface="Jost" pitchFamily="2" charset="77"/>
              </a:rPr>
              <a:t>for</a:t>
            </a:r>
            <a:r>
              <a:rPr sz="2000" i="1" spc="-65" dirty="0">
                <a:solidFill>
                  <a:srgbClr val="FFC000"/>
                </a:solidFill>
                <a:latin typeface="Jost" pitchFamily="2" charset="77"/>
                <a:ea typeface="Jost" pitchFamily="2" charset="77"/>
              </a:rPr>
              <a:t> </a:t>
            </a:r>
            <a:r>
              <a:rPr sz="2000" i="1" spc="-135" dirty="0">
                <a:solidFill>
                  <a:srgbClr val="FFC000"/>
                </a:solidFill>
                <a:latin typeface="Jost" pitchFamily="2" charset="77"/>
                <a:ea typeface="Jost" pitchFamily="2" charset="77"/>
              </a:rPr>
              <a:t>Theoretical</a:t>
            </a:r>
            <a:r>
              <a:rPr sz="2000" i="1" spc="-70" dirty="0">
                <a:solidFill>
                  <a:srgbClr val="FFC000"/>
                </a:solidFill>
                <a:latin typeface="Jost" pitchFamily="2" charset="77"/>
                <a:ea typeface="Jost" pitchFamily="2" charset="77"/>
              </a:rPr>
              <a:t> </a:t>
            </a:r>
            <a:r>
              <a:rPr sz="2000" i="1" spc="-250" dirty="0">
                <a:solidFill>
                  <a:srgbClr val="FFC000"/>
                </a:solidFill>
                <a:latin typeface="Jost" pitchFamily="2" charset="77"/>
                <a:ea typeface="Jost" pitchFamily="2" charset="77"/>
              </a:rPr>
              <a:t>Physics</a:t>
            </a:r>
            <a:r>
              <a:rPr sz="2000" i="1" spc="-65" dirty="0">
                <a:solidFill>
                  <a:srgbClr val="FFC000"/>
                </a:solidFill>
                <a:latin typeface="Jost" pitchFamily="2" charset="77"/>
                <a:ea typeface="Jost" pitchFamily="2" charset="77"/>
              </a:rPr>
              <a:t> </a:t>
            </a:r>
            <a:r>
              <a:rPr sz="2000" i="1" spc="-10" dirty="0">
                <a:solidFill>
                  <a:srgbClr val="FFC000"/>
                </a:solidFill>
                <a:latin typeface="Jost" pitchFamily="2" charset="77"/>
                <a:ea typeface="Jost" pitchFamily="2" charset="77"/>
              </a:rPr>
              <a:t>(ICTP)</a:t>
            </a:r>
            <a:endParaRPr sz="2000" dirty="0">
              <a:latin typeface="Jost" pitchFamily="2" charset="77"/>
              <a:ea typeface="Jost" pitchFamily="2" charset="77"/>
            </a:endParaRPr>
          </a:p>
        </p:txBody>
      </p:sp>
      <p:sp>
        <p:nvSpPr>
          <p:cNvPr id="4" name="object 4"/>
          <p:cNvSpPr txBox="1"/>
          <p:nvPr/>
        </p:nvSpPr>
        <p:spPr>
          <a:xfrm>
            <a:off x="6645525" y="1531532"/>
            <a:ext cx="4351020" cy="4730115"/>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C00000"/>
                </a:solidFill>
                <a:latin typeface="Jost"/>
                <a:cs typeface="Jost"/>
              </a:rPr>
              <a:t>Middle-East</a:t>
            </a:r>
            <a:r>
              <a:rPr sz="1600" b="1" spc="-15" dirty="0">
                <a:solidFill>
                  <a:srgbClr val="C00000"/>
                </a:solidFill>
                <a:latin typeface="Jost"/>
                <a:cs typeface="Jost"/>
              </a:rPr>
              <a:t> </a:t>
            </a:r>
            <a:r>
              <a:rPr sz="1600" b="1" dirty="0">
                <a:solidFill>
                  <a:srgbClr val="C00000"/>
                </a:solidFill>
                <a:latin typeface="Jost"/>
                <a:cs typeface="Jost"/>
              </a:rPr>
              <a:t>/</a:t>
            </a:r>
            <a:r>
              <a:rPr sz="1600" b="1" spc="-15" dirty="0">
                <a:solidFill>
                  <a:srgbClr val="C00000"/>
                </a:solidFill>
                <a:latin typeface="Jost"/>
                <a:cs typeface="Jost"/>
              </a:rPr>
              <a:t> </a:t>
            </a:r>
            <a:r>
              <a:rPr sz="1600" b="1" dirty="0">
                <a:solidFill>
                  <a:srgbClr val="C00000"/>
                </a:solidFill>
                <a:latin typeface="Jost"/>
                <a:cs typeface="Jost"/>
              </a:rPr>
              <a:t>North</a:t>
            </a:r>
            <a:r>
              <a:rPr sz="1600" b="1" spc="-10" dirty="0">
                <a:solidFill>
                  <a:srgbClr val="C00000"/>
                </a:solidFill>
                <a:latin typeface="Jost"/>
                <a:cs typeface="Jost"/>
              </a:rPr>
              <a:t> </a:t>
            </a:r>
            <a:r>
              <a:rPr sz="1600" b="1" dirty="0">
                <a:solidFill>
                  <a:srgbClr val="C00000"/>
                </a:solidFill>
                <a:latin typeface="Jost"/>
                <a:cs typeface="Jost"/>
              </a:rPr>
              <a:t>Africa</a:t>
            </a:r>
            <a:r>
              <a:rPr sz="1600" b="1" spc="-15" dirty="0">
                <a:solidFill>
                  <a:srgbClr val="C00000"/>
                </a:solidFill>
                <a:latin typeface="Jost"/>
                <a:cs typeface="Jost"/>
              </a:rPr>
              <a:t> </a:t>
            </a:r>
            <a:r>
              <a:rPr sz="1600" b="1" spc="-10" dirty="0">
                <a:solidFill>
                  <a:srgbClr val="C00000"/>
                </a:solidFill>
                <a:latin typeface="Jost"/>
                <a:cs typeface="Jost"/>
              </a:rPr>
              <a:t>Summit</a:t>
            </a:r>
            <a:endParaRPr sz="1600">
              <a:latin typeface="Jost"/>
              <a:cs typeface="Jost"/>
            </a:endParaRPr>
          </a:p>
          <a:p>
            <a:pPr marL="469265" indent="-320040">
              <a:lnSpc>
                <a:spcPct val="100000"/>
              </a:lnSpc>
              <a:spcBef>
                <a:spcPts val="15"/>
              </a:spcBef>
              <a:buChar char="●"/>
              <a:tabLst>
                <a:tab pos="469265" algn="l"/>
              </a:tabLst>
            </a:pPr>
            <a:r>
              <a:rPr sz="1200" dirty="0">
                <a:solidFill>
                  <a:srgbClr val="494949"/>
                </a:solidFill>
                <a:latin typeface="Arial"/>
                <a:cs typeface="Arial"/>
              </a:rPr>
              <a:t>Arab</a:t>
            </a:r>
            <a:r>
              <a:rPr sz="1200" spc="15" dirty="0">
                <a:solidFill>
                  <a:srgbClr val="494949"/>
                </a:solidFill>
                <a:latin typeface="Arial"/>
                <a:cs typeface="Arial"/>
              </a:rPr>
              <a:t> </a:t>
            </a:r>
            <a:r>
              <a:rPr sz="1200" spc="-25" dirty="0">
                <a:solidFill>
                  <a:srgbClr val="494949"/>
                </a:solidFill>
                <a:latin typeface="Arial"/>
                <a:cs typeface="Arial"/>
              </a:rPr>
              <a:t>Physical</a:t>
            </a:r>
            <a:r>
              <a:rPr sz="1200" spc="20" dirty="0">
                <a:solidFill>
                  <a:srgbClr val="494949"/>
                </a:solidFill>
                <a:latin typeface="Arial"/>
                <a:cs typeface="Arial"/>
              </a:rPr>
              <a:t> </a:t>
            </a:r>
            <a:r>
              <a:rPr sz="1200" spc="-10" dirty="0">
                <a:solidFill>
                  <a:srgbClr val="494949"/>
                </a:solidFill>
                <a:latin typeface="Arial"/>
                <a:cs typeface="Arial"/>
              </a:rPr>
              <a:t>Society</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Bahrain</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Lebanon</a:t>
            </a:r>
            <a:endParaRPr sz="1200">
              <a:latin typeface="Arial"/>
              <a:cs typeface="Arial"/>
            </a:endParaRPr>
          </a:p>
          <a:p>
            <a:pPr marL="469265" indent="-320040">
              <a:lnSpc>
                <a:spcPct val="100000"/>
              </a:lnSpc>
              <a:buChar char="●"/>
              <a:tabLst>
                <a:tab pos="469265" algn="l"/>
              </a:tabLst>
            </a:pPr>
            <a:r>
              <a:rPr sz="1200" dirty="0">
                <a:solidFill>
                  <a:srgbClr val="494949"/>
                </a:solidFill>
                <a:latin typeface="Arial"/>
                <a:cs typeface="Arial"/>
              </a:rPr>
              <a:t>Morocco/University</a:t>
            </a:r>
            <a:r>
              <a:rPr sz="1200" spc="60" dirty="0">
                <a:solidFill>
                  <a:srgbClr val="494949"/>
                </a:solidFill>
                <a:latin typeface="Arial"/>
                <a:cs typeface="Arial"/>
              </a:rPr>
              <a:t> </a:t>
            </a:r>
            <a:r>
              <a:rPr sz="1200" dirty="0">
                <a:solidFill>
                  <a:srgbClr val="494949"/>
                </a:solidFill>
                <a:latin typeface="Arial"/>
                <a:cs typeface="Arial"/>
              </a:rPr>
              <a:t>of</a:t>
            </a:r>
            <a:r>
              <a:rPr sz="1200" spc="65" dirty="0">
                <a:solidFill>
                  <a:srgbClr val="494949"/>
                </a:solidFill>
                <a:latin typeface="Arial"/>
                <a:cs typeface="Arial"/>
              </a:rPr>
              <a:t> </a:t>
            </a:r>
            <a:r>
              <a:rPr sz="1200" spc="-10" dirty="0">
                <a:solidFill>
                  <a:srgbClr val="494949"/>
                </a:solidFill>
                <a:latin typeface="Arial"/>
                <a:cs typeface="Arial"/>
              </a:rPr>
              <a:t>Mohammed</a:t>
            </a:r>
            <a:r>
              <a:rPr sz="1200" spc="65" dirty="0">
                <a:solidFill>
                  <a:srgbClr val="494949"/>
                </a:solidFill>
                <a:latin typeface="Arial"/>
                <a:cs typeface="Arial"/>
              </a:rPr>
              <a:t> </a:t>
            </a:r>
            <a:r>
              <a:rPr sz="1200" spc="-50" dirty="0">
                <a:solidFill>
                  <a:srgbClr val="494949"/>
                </a:solidFill>
                <a:latin typeface="Arial"/>
                <a:cs typeface="Arial"/>
              </a:rPr>
              <a:t>V</a:t>
            </a:r>
            <a:endParaRPr sz="1200">
              <a:latin typeface="Arial"/>
              <a:cs typeface="Arial"/>
            </a:endParaRPr>
          </a:p>
          <a:p>
            <a:pPr marL="469265" indent="-320040">
              <a:lnSpc>
                <a:spcPct val="100000"/>
              </a:lnSpc>
              <a:buChar char="●"/>
              <a:tabLst>
                <a:tab pos="469265" algn="l"/>
              </a:tabLst>
            </a:pPr>
            <a:r>
              <a:rPr sz="1200" dirty="0">
                <a:solidFill>
                  <a:srgbClr val="494949"/>
                </a:solidFill>
                <a:latin typeface="Arial"/>
                <a:cs typeface="Arial"/>
              </a:rPr>
              <a:t>Moroccan</a:t>
            </a:r>
            <a:r>
              <a:rPr sz="1200" spc="25" dirty="0">
                <a:solidFill>
                  <a:srgbClr val="494949"/>
                </a:solidFill>
                <a:latin typeface="Arial"/>
                <a:cs typeface="Arial"/>
              </a:rPr>
              <a:t> </a:t>
            </a:r>
            <a:r>
              <a:rPr sz="1200" spc="-10" dirty="0">
                <a:solidFill>
                  <a:srgbClr val="494949"/>
                </a:solidFill>
                <a:latin typeface="Arial"/>
                <a:cs typeface="Arial"/>
              </a:rPr>
              <a:t>Society</a:t>
            </a:r>
            <a:r>
              <a:rPr sz="1200" spc="30" dirty="0">
                <a:solidFill>
                  <a:srgbClr val="494949"/>
                </a:solidFill>
                <a:latin typeface="Arial"/>
                <a:cs typeface="Arial"/>
              </a:rPr>
              <a:t> </a:t>
            </a:r>
            <a:r>
              <a:rPr sz="1200" dirty="0">
                <a:solidFill>
                  <a:srgbClr val="494949"/>
                </a:solidFill>
                <a:latin typeface="Arial"/>
                <a:cs typeface="Arial"/>
              </a:rPr>
              <a:t>for</a:t>
            </a:r>
            <a:r>
              <a:rPr sz="1200" spc="30" dirty="0">
                <a:solidFill>
                  <a:srgbClr val="494949"/>
                </a:solidFill>
                <a:latin typeface="Arial"/>
                <a:cs typeface="Arial"/>
              </a:rPr>
              <a:t> </a:t>
            </a:r>
            <a:r>
              <a:rPr sz="1200" dirty="0">
                <a:solidFill>
                  <a:srgbClr val="494949"/>
                </a:solidFill>
                <a:latin typeface="Arial"/>
                <a:cs typeface="Arial"/>
              </a:rPr>
              <a:t>High</a:t>
            </a:r>
            <a:r>
              <a:rPr sz="1200" spc="30" dirty="0">
                <a:solidFill>
                  <a:srgbClr val="494949"/>
                </a:solidFill>
                <a:latin typeface="Arial"/>
                <a:cs typeface="Arial"/>
              </a:rPr>
              <a:t> </a:t>
            </a:r>
            <a:r>
              <a:rPr sz="1200" spc="-10" dirty="0">
                <a:solidFill>
                  <a:srgbClr val="494949"/>
                </a:solidFill>
                <a:latin typeface="Arial"/>
                <a:cs typeface="Arial"/>
              </a:rPr>
              <a:t>Energy</a:t>
            </a:r>
            <a:r>
              <a:rPr sz="1200" spc="25" dirty="0">
                <a:solidFill>
                  <a:srgbClr val="494949"/>
                </a:solidFill>
                <a:latin typeface="Arial"/>
                <a:cs typeface="Arial"/>
              </a:rPr>
              <a:t> </a:t>
            </a:r>
            <a:r>
              <a:rPr sz="1200" spc="-10" dirty="0">
                <a:solidFill>
                  <a:srgbClr val="494949"/>
                </a:solidFill>
                <a:latin typeface="Arial"/>
                <a:cs typeface="Arial"/>
              </a:rPr>
              <a:t>Physics</a:t>
            </a:r>
            <a:endParaRPr sz="1200">
              <a:latin typeface="Arial"/>
              <a:cs typeface="Arial"/>
            </a:endParaRPr>
          </a:p>
          <a:p>
            <a:pPr marL="469265" indent="-320040">
              <a:lnSpc>
                <a:spcPct val="100000"/>
              </a:lnSpc>
              <a:buChar char="●"/>
              <a:tabLst>
                <a:tab pos="469265" algn="l"/>
              </a:tabLst>
            </a:pPr>
            <a:r>
              <a:rPr sz="1200" dirty="0">
                <a:solidFill>
                  <a:srgbClr val="494949"/>
                </a:solidFill>
                <a:latin typeface="Arial"/>
                <a:cs typeface="Arial"/>
              </a:rPr>
              <a:t>Qatar</a:t>
            </a:r>
            <a:r>
              <a:rPr sz="1200" spc="-40" dirty="0">
                <a:solidFill>
                  <a:srgbClr val="494949"/>
                </a:solidFill>
                <a:latin typeface="Arial"/>
                <a:cs typeface="Arial"/>
              </a:rPr>
              <a:t> </a:t>
            </a:r>
            <a:r>
              <a:rPr sz="1200" spc="-25" dirty="0">
                <a:solidFill>
                  <a:srgbClr val="494949"/>
                </a:solidFill>
                <a:latin typeface="Arial"/>
                <a:cs typeface="Arial"/>
              </a:rPr>
              <a:t>Physical</a:t>
            </a:r>
            <a:r>
              <a:rPr sz="1200" spc="-35" dirty="0">
                <a:solidFill>
                  <a:srgbClr val="494949"/>
                </a:solidFill>
                <a:latin typeface="Arial"/>
                <a:cs typeface="Arial"/>
              </a:rPr>
              <a:t> </a:t>
            </a:r>
            <a:r>
              <a:rPr sz="1200" spc="-10" dirty="0">
                <a:solidFill>
                  <a:srgbClr val="494949"/>
                </a:solidFill>
                <a:latin typeface="Arial"/>
                <a:cs typeface="Arial"/>
              </a:rPr>
              <a:t>Society</a:t>
            </a:r>
            <a:endParaRPr sz="1200">
              <a:latin typeface="Arial"/>
              <a:cs typeface="Arial"/>
            </a:endParaRPr>
          </a:p>
          <a:p>
            <a:pPr marL="469265" indent="-320040">
              <a:lnSpc>
                <a:spcPct val="100000"/>
              </a:lnSpc>
              <a:buChar char="●"/>
              <a:tabLst>
                <a:tab pos="469265" algn="l"/>
              </a:tabLst>
            </a:pPr>
            <a:r>
              <a:rPr sz="1200" dirty="0">
                <a:solidFill>
                  <a:srgbClr val="494949"/>
                </a:solidFill>
                <a:latin typeface="Arial"/>
                <a:cs typeface="Arial"/>
              </a:rPr>
              <a:t>Saudi</a:t>
            </a:r>
            <a:r>
              <a:rPr sz="1200" spc="-70" dirty="0">
                <a:solidFill>
                  <a:srgbClr val="494949"/>
                </a:solidFill>
                <a:latin typeface="Arial"/>
                <a:cs typeface="Arial"/>
              </a:rPr>
              <a:t> </a:t>
            </a:r>
            <a:r>
              <a:rPr sz="1200" spc="-10" dirty="0">
                <a:solidFill>
                  <a:srgbClr val="494949"/>
                </a:solidFill>
                <a:latin typeface="Arial"/>
                <a:cs typeface="Arial"/>
              </a:rPr>
              <a:t>Arabia</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SESAME</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Tunisia</a:t>
            </a:r>
            <a:endParaRPr sz="1200">
              <a:latin typeface="Arial"/>
              <a:cs typeface="Arial"/>
            </a:endParaRPr>
          </a:p>
          <a:p>
            <a:pPr marL="469265" indent="-320040">
              <a:lnSpc>
                <a:spcPct val="100000"/>
              </a:lnSpc>
              <a:buChar char="●"/>
              <a:tabLst>
                <a:tab pos="469265" algn="l"/>
              </a:tabLst>
            </a:pPr>
            <a:r>
              <a:rPr sz="1200" dirty="0">
                <a:solidFill>
                  <a:srgbClr val="494949"/>
                </a:solidFill>
                <a:latin typeface="Arial"/>
                <a:cs typeface="Arial"/>
              </a:rPr>
              <a:t>United</a:t>
            </a:r>
            <a:r>
              <a:rPr sz="1200" spc="30" dirty="0">
                <a:solidFill>
                  <a:srgbClr val="494949"/>
                </a:solidFill>
                <a:latin typeface="Arial"/>
                <a:cs typeface="Arial"/>
              </a:rPr>
              <a:t> </a:t>
            </a:r>
            <a:r>
              <a:rPr sz="1200" dirty="0">
                <a:solidFill>
                  <a:srgbClr val="494949"/>
                </a:solidFill>
                <a:latin typeface="Arial"/>
                <a:cs typeface="Arial"/>
              </a:rPr>
              <a:t>Arab</a:t>
            </a:r>
            <a:r>
              <a:rPr sz="1200" spc="35" dirty="0">
                <a:solidFill>
                  <a:srgbClr val="494949"/>
                </a:solidFill>
                <a:latin typeface="Arial"/>
                <a:cs typeface="Arial"/>
              </a:rPr>
              <a:t> </a:t>
            </a:r>
            <a:r>
              <a:rPr sz="1200" spc="-10" dirty="0">
                <a:solidFill>
                  <a:srgbClr val="494949"/>
                </a:solidFill>
                <a:latin typeface="Arial"/>
                <a:cs typeface="Arial"/>
              </a:rPr>
              <a:t>Emirates</a:t>
            </a:r>
            <a:endParaRPr sz="1200">
              <a:latin typeface="Arial"/>
              <a:cs typeface="Arial"/>
            </a:endParaRPr>
          </a:p>
          <a:p>
            <a:pPr>
              <a:lnSpc>
                <a:spcPct val="100000"/>
              </a:lnSpc>
              <a:buClr>
                <a:srgbClr val="494949"/>
              </a:buClr>
              <a:buFont typeface="Arial"/>
              <a:buChar char="●"/>
            </a:pPr>
            <a:endParaRPr sz="1200">
              <a:latin typeface="Arial"/>
              <a:cs typeface="Arial"/>
            </a:endParaRPr>
          </a:p>
          <a:p>
            <a:pPr>
              <a:lnSpc>
                <a:spcPct val="100000"/>
              </a:lnSpc>
              <a:spcBef>
                <a:spcPts val="45"/>
              </a:spcBef>
              <a:buClr>
                <a:srgbClr val="494949"/>
              </a:buClr>
              <a:buFont typeface="Arial"/>
              <a:buChar char="●"/>
            </a:pPr>
            <a:endParaRPr sz="1200">
              <a:latin typeface="Arial"/>
              <a:cs typeface="Arial"/>
            </a:endParaRPr>
          </a:p>
          <a:p>
            <a:pPr marL="12700">
              <a:lnSpc>
                <a:spcPct val="100000"/>
              </a:lnSpc>
            </a:pPr>
            <a:r>
              <a:rPr sz="1700" b="1" dirty="0">
                <a:solidFill>
                  <a:srgbClr val="C00000"/>
                </a:solidFill>
                <a:latin typeface="Jost"/>
                <a:cs typeface="Jost"/>
              </a:rPr>
              <a:t>Africa</a:t>
            </a:r>
            <a:r>
              <a:rPr sz="1700" b="1" spc="-50" dirty="0">
                <a:solidFill>
                  <a:srgbClr val="C00000"/>
                </a:solidFill>
                <a:latin typeface="Jost"/>
                <a:cs typeface="Jost"/>
              </a:rPr>
              <a:t> </a:t>
            </a:r>
            <a:r>
              <a:rPr sz="1700" b="1" spc="-10" dirty="0">
                <a:solidFill>
                  <a:srgbClr val="C00000"/>
                </a:solidFill>
                <a:latin typeface="Jost"/>
                <a:cs typeface="Jost"/>
              </a:rPr>
              <a:t>Summit</a:t>
            </a:r>
            <a:endParaRPr sz="1700">
              <a:latin typeface="Jost"/>
              <a:cs typeface="Jost"/>
            </a:endParaRPr>
          </a:p>
          <a:p>
            <a:pPr marL="469265" indent="-320040">
              <a:lnSpc>
                <a:spcPct val="100000"/>
              </a:lnSpc>
              <a:spcBef>
                <a:spcPts val="20"/>
              </a:spcBef>
              <a:buChar char="●"/>
              <a:tabLst>
                <a:tab pos="469265" algn="l"/>
              </a:tabLst>
            </a:pPr>
            <a:r>
              <a:rPr sz="1200" dirty="0">
                <a:solidFill>
                  <a:srgbClr val="494949"/>
                </a:solidFill>
                <a:latin typeface="Arial"/>
                <a:cs typeface="Arial"/>
              </a:rPr>
              <a:t>African</a:t>
            </a:r>
            <a:r>
              <a:rPr sz="1200" spc="30" dirty="0">
                <a:solidFill>
                  <a:srgbClr val="494949"/>
                </a:solidFill>
                <a:latin typeface="Arial"/>
                <a:cs typeface="Arial"/>
              </a:rPr>
              <a:t> </a:t>
            </a:r>
            <a:r>
              <a:rPr sz="1200" spc="-25" dirty="0">
                <a:solidFill>
                  <a:srgbClr val="494949"/>
                </a:solidFill>
                <a:latin typeface="Arial"/>
                <a:cs typeface="Arial"/>
              </a:rPr>
              <a:t>Physical</a:t>
            </a:r>
            <a:r>
              <a:rPr sz="1200" spc="30" dirty="0">
                <a:solidFill>
                  <a:srgbClr val="494949"/>
                </a:solidFill>
                <a:latin typeface="Arial"/>
                <a:cs typeface="Arial"/>
              </a:rPr>
              <a:t> </a:t>
            </a:r>
            <a:r>
              <a:rPr sz="1200" spc="-10" dirty="0">
                <a:solidFill>
                  <a:srgbClr val="494949"/>
                </a:solidFill>
                <a:latin typeface="Arial"/>
                <a:cs typeface="Arial"/>
              </a:rPr>
              <a:t>Society</a:t>
            </a:r>
            <a:endParaRPr sz="1200">
              <a:latin typeface="Arial"/>
              <a:cs typeface="Arial"/>
            </a:endParaRPr>
          </a:p>
          <a:p>
            <a:pPr marL="469265" indent="-320040">
              <a:lnSpc>
                <a:spcPct val="100000"/>
              </a:lnSpc>
              <a:buChar char="●"/>
              <a:tabLst>
                <a:tab pos="469265" algn="l"/>
              </a:tabLst>
            </a:pPr>
            <a:r>
              <a:rPr sz="1200" dirty="0">
                <a:solidFill>
                  <a:srgbClr val="494949"/>
                </a:solidFill>
                <a:latin typeface="Arial"/>
                <a:cs typeface="Arial"/>
              </a:rPr>
              <a:t>African</a:t>
            </a:r>
            <a:r>
              <a:rPr sz="1200" spc="70" dirty="0">
                <a:solidFill>
                  <a:srgbClr val="494949"/>
                </a:solidFill>
                <a:latin typeface="Arial"/>
                <a:cs typeface="Arial"/>
              </a:rPr>
              <a:t> </a:t>
            </a:r>
            <a:r>
              <a:rPr sz="1200" spc="-10" dirty="0">
                <a:solidFill>
                  <a:srgbClr val="494949"/>
                </a:solidFill>
                <a:latin typeface="Arial"/>
                <a:cs typeface="Arial"/>
              </a:rPr>
              <a:t>Strategy</a:t>
            </a:r>
            <a:r>
              <a:rPr sz="1200" spc="75" dirty="0">
                <a:solidFill>
                  <a:srgbClr val="494949"/>
                </a:solidFill>
                <a:latin typeface="Arial"/>
                <a:cs typeface="Arial"/>
              </a:rPr>
              <a:t> </a:t>
            </a:r>
            <a:r>
              <a:rPr sz="1200" dirty="0">
                <a:solidFill>
                  <a:srgbClr val="494949"/>
                </a:solidFill>
                <a:latin typeface="Arial"/>
                <a:cs typeface="Arial"/>
              </a:rPr>
              <a:t>for</a:t>
            </a:r>
            <a:r>
              <a:rPr sz="1200" spc="75" dirty="0">
                <a:solidFill>
                  <a:srgbClr val="494949"/>
                </a:solidFill>
                <a:latin typeface="Arial"/>
                <a:cs typeface="Arial"/>
              </a:rPr>
              <a:t> </a:t>
            </a:r>
            <a:r>
              <a:rPr sz="1200" spc="-30" dirty="0">
                <a:solidFill>
                  <a:srgbClr val="494949"/>
                </a:solidFill>
                <a:latin typeface="Arial"/>
                <a:cs typeface="Arial"/>
              </a:rPr>
              <a:t>Fundamental</a:t>
            </a:r>
            <a:r>
              <a:rPr sz="1200" spc="75" dirty="0">
                <a:solidFill>
                  <a:srgbClr val="494949"/>
                </a:solidFill>
                <a:latin typeface="Arial"/>
                <a:cs typeface="Arial"/>
              </a:rPr>
              <a:t> </a:t>
            </a:r>
            <a:r>
              <a:rPr sz="1200" dirty="0">
                <a:solidFill>
                  <a:srgbClr val="494949"/>
                </a:solidFill>
                <a:latin typeface="Arial"/>
                <a:cs typeface="Arial"/>
              </a:rPr>
              <a:t>&amp;</a:t>
            </a:r>
            <a:r>
              <a:rPr sz="1200" spc="75" dirty="0">
                <a:solidFill>
                  <a:srgbClr val="494949"/>
                </a:solidFill>
                <a:latin typeface="Arial"/>
                <a:cs typeface="Arial"/>
              </a:rPr>
              <a:t> </a:t>
            </a:r>
            <a:r>
              <a:rPr sz="1200" dirty="0">
                <a:solidFill>
                  <a:srgbClr val="494949"/>
                </a:solidFill>
                <a:latin typeface="Arial"/>
                <a:cs typeface="Arial"/>
              </a:rPr>
              <a:t>Applied</a:t>
            </a:r>
            <a:r>
              <a:rPr sz="1200" spc="75" dirty="0">
                <a:solidFill>
                  <a:srgbClr val="494949"/>
                </a:solidFill>
                <a:latin typeface="Arial"/>
                <a:cs typeface="Arial"/>
              </a:rPr>
              <a:t> </a:t>
            </a:r>
            <a:r>
              <a:rPr sz="1200" spc="-10" dirty="0">
                <a:solidFill>
                  <a:srgbClr val="494949"/>
                </a:solidFill>
                <a:latin typeface="Arial"/>
                <a:cs typeface="Arial"/>
              </a:rPr>
              <a:t>Physics</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Cameroon</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Democratic</a:t>
            </a:r>
            <a:r>
              <a:rPr sz="1200" spc="15" dirty="0">
                <a:solidFill>
                  <a:srgbClr val="494949"/>
                </a:solidFill>
                <a:latin typeface="Arial"/>
                <a:cs typeface="Arial"/>
              </a:rPr>
              <a:t> </a:t>
            </a:r>
            <a:r>
              <a:rPr sz="1200" dirty="0">
                <a:solidFill>
                  <a:srgbClr val="494949"/>
                </a:solidFill>
                <a:latin typeface="Arial"/>
                <a:cs typeface="Arial"/>
              </a:rPr>
              <a:t>Republic</a:t>
            </a:r>
            <a:r>
              <a:rPr sz="1200" spc="15" dirty="0">
                <a:solidFill>
                  <a:srgbClr val="494949"/>
                </a:solidFill>
                <a:latin typeface="Arial"/>
                <a:cs typeface="Arial"/>
              </a:rPr>
              <a:t> </a:t>
            </a:r>
            <a:r>
              <a:rPr sz="1200" dirty="0">
                <a:solidFill>
                  <a:srgbClr val="494949"/>
                </a:solidFill>
                <a:latin typeface="Arial"/>
                <a:cs typeface="Arial"/>
              </a:rPr>
              <a:t>of</a:t>
            </a:r>
            <a:r>
              <a:rPr sz="1200" spc="15" dirty="0">
                <a:solidFill>
                  <a:srgbClr val="494949"/>
                </a:solidFill>
                <a:latin typeface="Arial"/>
                <a:cs typeface="Arial"/>
              </a:rPr>
              <a:t> </a:t>
            </a:r>
            <a:r>
              <a:rPr sz="1200" spc="-20" dirty="0">
                <a:solidFill>
                  <a:srgbClr val="494949"/>
                </a:solidFill>
                <a:latin typeface="Arial"/>
                <a:cs typeface="Arial"/>
              </a:rPr>
              <a:t>Congo</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Ethiopia</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Ghana</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Rwanda</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Association</a:t>
            </a:r>
            <a:r>
              <a:rPr sz="1200" spc="20" dirty="0">
                <a:solidFill>
                  <a:srgbClr val="494949"/>
                </a:solidFill>
                <a:latin typeface="Arial"/>
                <a:cs typeface="Arial"/>
              </a:rPr>
              <a:t> </a:t>
            </a:r>
            <a:r>
              <a:rPr sz="1200" dirty="0">
                <a:solidFill>
                  <a:srgbClr val="494949"/>
                </a:solidFill>
                <a:latin typeface="Arial"/>
                <a:cs typeface="Arial"/>
              </a:rPr>
              <a:t>of</a:t>
            </a:r>
            <a:r>
              <a:rPr sz="1200" spc="20" dirty="0">
                <a:solidFill>
                  <a:srgbClr val="494949"/>
                </a:solidFill>
                <a:latin typeface="Arial"/>
                <a:cs typeface="Arial"/>
              </a:rPr>
              <a:t> </a:t>
            </a:r>
            <a:r>
              <a:rPr sz="1200" dirty="0">
                <a:solidFill>
                  <a:srgbClr val="494949"/>
                </a:solidFill>
                <a:latin typeface="Arial"/>
                <a:cs typeface="Arial"/>
              </a:rPr>
              <a:t>Women</a:t>
            </a:r>
            <a:r>
              <a:rPr sz="1200" spc="25" dirty="0">
                <a:solidFill>
                  <a:srgbClr val="494949"/>
                </a:solidFill>
                <a:latin typeface="Arial"/>
                <a:cs typeface="Arial"/>
              </a:rPr>
              <a:t> </a:t>
            </a:r>
            <a:r>
              <a:rPr sz="1200" dirty="0">
                <a:solidFill>
                  <a:srgbClr val="494949"/>
                </a:solidFill>
                <a:latin typeface="Arial"/>
                <a:cs typeface="Arial"/>
              </a:rPr>
              <a:t>in</a:t>
            </a:r>
            <a:r>
              <a:rPr sz="1200" spc="20" dirty="0">
                <a:solidFill>
                  <a:srgbClr val="494949"/>
                </a:solidFill>
                <a:latin typeface="Arial"/>
                <a:cs typeface="Arial"/>
              </a:rPr>
              <a:t> </a:t>
            </a:r>
            <a:r>
              <a:rPr sz="1200" spc="-10" dirty="0">
                <a:solidFill>
                  <a:srgbClr val="494949"/>
                </a:solidFill>
                <a:latin typeface="Arial"/>
                <a:cs typeface="Arial"/>
              </a:rPr>
              <a:t>Science</a:t>
            </a:r>
            <a:r>
              <a:rPr sz="1200" spc="20" dirty="0">
                <a:solidFill>
                  <a:srgbClr val="494949"/>
                </a:solidFill>
                <a:latin typeface="Arial"/>
                <a:cs typeface="Arial"/>
              </a:rPr>
              <a:t> </a:t>
            </a:r>
            <a:r>
              <a:rPr sz="1200" dirty="0">
                <a:solidFill>
                  <a:srgbClr val="494949"/>
                </a:solidFill>
                <a:latin typeface="Arial"/>
                <a:cs typeface="Arial"/>
              </a:rPr>
              <a:t>&amp;</a:t>
            </a:r>
            <a:r>
              <a:rPr sz="1200" spc="25" dirty="0">
                <a:solidFill>
                  <a:srgbClr val="494949"/>
                </a:solidFill>
                <a:latin typeface="Arial"/>
                <a:cs typeface="Arial"/>
              </a:rPr>
              <a:t> </a:t>
            </a:r>
            <a:r>
              <a:rPr sz="1200" spc="-10" dirty="0">
                <a:solidFill>
                  <a:srgbClr val="494949"/>
                </a:solidFill>
                <a:latin typeface="Arial"/>
                <a:cs typeface="Arial"/>
              </a:rPr>
              <a:t>Engineering/Rwanda</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South</a:t>
            </a:r>
            <a:r>
              <a:rPr sz="1200" spc="-50" dirty="0">
                <a:solidFill>
                  <a:srgbClr val="494949"/>
                </a:solidFill>
                <a:latin typeface="Arial"/>
                <a:cs typeface="Arial"/>
              </a:rPr>
              <a:t> </a:t>
            </a:r>
            <a:r>
              <a:rPr sz="1200" spc="-10" dirty="0">
                <a:solidFill>
                  <a:srgbClr val="494949"/>
                </a:solidFill>
                <a:latin typeface="Arial"/>
                <a:cs typeface="Arial"/>
              </a:rPr>
              <a:t>Africa</a:t>
            </a:r>
            <a:endParaRPr sz="1200">
              <a:latin typeface="Arial"/>
              <a:cs typeface="Arial"/>
            </a:endParaRPr>
          </a:p>
          <a:p>
            <a:pPr marL="469265" indent="-320040">
              <a:lnSpc>
                <a:spcPct val="100000"/>
              </a:lnSpc>
              <a:buChar char="●"/>
              <a:tabLst>
                <a:tab pos="469265" algn="l"/>
              </a:tabLst>
            </a:pPr>
            <a:r>
              <a:rPr sz="1200" spc="-10" dirty="0">
                <a:solidFill>
                  <a:srgbClr val="494949"/>
                </a:solidFill>
                <a:latin typeface="Arial"/>
                <a:cs typeface="Arial"/>
              </a:rPr>
              <a:t>Uganda</a:t>
            </a:r>
            <a:endParaRPr sz="1200">
              <a:latin typeface="Arial"/>
              <a:cs typeface="Arial"/>
            </a:endParaRPr>
          </a:p>
          <a:p>
            <a:pPr marL="469265" indent="-320040">
              <a:lnSpc>
                <a:spcPct val="100000"/>
              </a:lnSpc>
              <a:buChar char="●"/>
              <a:tabLst>
                <a:tab pos="469265" algn="l"/>
              </a:tabLst>
            </a:pPr>
            <a:r>
              <a:rPr sz="1200" spc="-20" dirty="0">
                <a:solidFill>
                  <a:srgbClr val="494949"/>
                </a:solidFill>
                <a:latin typeface="Arial"/>
                <a:cs typeface="Arial"/>
              </a:rPr>
              <a:t>West</a:t>
            </a:r>
            <a:r>
              <a:rPr sz="1200" spc="5" dirty="0">
                <a:solidFill>
                  <a:srgbClr val="494949"/>
                </a:solidFill>
                <a:latin typeface="Arial"/>
                <a:cs typeface="Arial"/>
              </a:rPr>
              <a:t> </a:t>
            </a:r>
            <a:r>
              <a:rPr sz="1200" dirty="0">
                <a:solidFill>
                  <a:srgbClr val="494949"/>
                </a:solidFill>
                <a:latin typeface="Arial"/>
                <a:cs typeface="Arial"/>
              </a:rPr>
              <a:t>African</a:t>
            </a:r>
            <a:r>
              <a:rPr sz="1200" spc="10" dirty="0">
                <a:solidFill>
                  <a:srgbClr val="494949"/>
                </a:solidFill>
                <a:latin typeface="Arial"/>
                <a:cs typeface="Arial"/>
              </a:rPr>
              <a:t> </a:t>
            </a:r>
            <a:r>
              <a:rPr sz="1200" spc="-25" dirty="0">
                <a:solidFill>
                  <a:srgbClr val="494949"/>
                </a:solidFill>
                <a:latin typeface="Arial"/>
                <a:cs typeface="Arial"/>
              </a:rPr>
              <a:t>Physical</a:t>
            </a:r>
            <a:r>
              <a:rPr sz="1200" spc="10" dirty="0">
                <a:solidFill>
                  <a:srgbClr val="494949"/>
                </a:solidFill>
                <a:latin typeface="Arial"/>
                <a:cs typeface="Arial"/>
              </a:rPr>
              <a:t> </a:t>
            </a:r>
            <a:r>
              <a:rPr sz="1200" spc="-10" dirty="0">
                <a:solidFill>
                  <a:srgbClr val="494949"/>
                </a:solidFill>
                <a:latin typeface="Arial"/>
                <a:cs typeface="Arial"/>
              </a:rPr>
              <a:t>Society/Senegal</a:t>
            </a:r>
            <a:endParaRPr sz="1200">
              <a:latin typeface="Arial"/>
              <a:cs typeface="Arial"/>
            </a:endParaRPr>
          </a:p>
        </p:txBody>
      </p:sp>
      <p:pic>
        <p:nvPicPr>
          <p:cNvPr id="5" name="object 5"/>
          <p:cNvPicPr/>
          <p:nvPr/>
        </p:nvPicPr>
        <p:blipFill>
          <a:blip r:embed="rId3" cstate="print"/>
          <a:stretch>
            <a:fillRect/>
          </a:stretch>
        </p:blipFill>
        <p:spPr>
          <a:xfrm>
            <a:off x="510775" y="3898125"/>
            <a:ext cx="5629525" cy="2209799"/>
          </a:xfrm>
          <a:prstGeom prst="rect">
            <a:avLst/>
          </a:prstGeom>
        </p:spPr>
      </p:pic>
    </p:spTree>
    <p:extLst>
      <p:ext uri="{BB962C8B-B14F-4D97-AF65-F5344CB8AC3E}">
        <p14:creationId xmlns:p14="http://schemas.microsoft.com/office/powerpoint/2010/main" val="472432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7"/>
          <p:cNvSpPr txBox="1">
            <a:spLocks noGrp="1"/>
          </p:cNvSpPr>
          <p:nvPr>
            <p:ph type="body" idx="1"/>
          </p:nvPr>
        </p:nvSpPr>
        <p:spPr>
          <a:xfrm>
            <a:off x="505677" y="1815604"/>
            <a:ext cx="10082700" cy="3705000"/>
          </a:xfrm>
          <a:prstGeom prst="rect">
            <a:avLst/>
          </a:prstGeom>
        </p:spPr>
        <p:txBody>
          <a:bodyPr spcFirstLastPara="1" wrap="square" lIns="91425" tIns="45700" rIns="91425" bIns="45700" anchor="t" anchorCtr="0">
            <a:noAutofit/>
          </a:bodyPr>
          <a:lstStyle/>
          <a:p>
            <a:pPr marL="0" lvl="0" indent="0" algn="l" rtl="0">
              <a:spcBef>
                <a:spcPts val="1800"/>
              </a:spcBef>
              <a:spcAft>
                <a:spcPts val="0"/>
              </a:spcAft>
              <a:buNone/>
            </a:pPr>
            <a:r>
              <a:rPr lang="en-US" sz="2400" b="1" dirty="0">
                <a:solidFill>
                  <a:schemeClr val="accent1"/>
                </a:solidFill>
                <a:latin typeface="Jost" pitchFamily="2" charset="77"/>
                <a:ea typeface="Jost" pitchFamily="2" charset="77"/>
              </a:rPr>
              <a:t>International Advisory Committee Members</a:t>
            </a:r>
          </a:p>
          <a:p>
            <a:pPr marL="342900">
              <a:spcBef>
                <a:spcPts val="600"/>
              </a:spcBef>
            </a:pPr>
            <a:r>
              <a:rPr lang="en-US" sz="1800" dirty="0">
                <a:latin typeface="Jost" pitchFamily="2" charset="77"/>
                <a:ea typeface="Jost" pitchFamily="2" charset="77"/>
              </a:rPr>
              <a:t>James Gates (2021 APS President)</a:t>
            </a:r>
          </a:p>
          <a:p>
            <a:pPr marL="342900">
              <a:spcBef>
                <a:spcPts val="600"/>
              </a:spcBef>
            </a:pPr>
            <a:r>
              <a:rPr lang="en-US" sz="1800" dirty="0">
                <a:latin typeface="Jost" pitchFamily="2" charset="77"/>
                <a:ea typeface="Jost" pitchFamily="2" charset="77"/>
              </a:rPr>
              <a:t>Young-Kee Kim (2024 APS President)</a:t>
            </a:r>
            <a:br>
              <a:rPr lang="en-US" sz="1800" dirty="0">
                <a:latin typeface="Jost" pitchFamily="2" charset="77"/>
                <a:ea typeface="Jost" pitchFamily="2" charset="77"/>
              </a:rPr>
            </a:br>
            <a:endParaRPr lang="en-US" sz="1800" dirty="0">
              <a:latin typeface="Jost" pitchFamily="2" charset="77"/>
              <a:ea typeface="Jost" pitchFamily="2" charset="77"/>
            </a:endParaRPr>
          </a:p>
          <a:p>
            <a:pPr marL="0" indent="0">
              <a:spcBef>
                <a:spcPts val="600"/>
              </a:spcBef>
              <a:buNone/>
            </a:pPr>
            <a:r>
              <a:rPr lang="en-US" sz="2400" b="1" dirty="0">
                <a:solidFill>
                  <a:schemeClr val="accent1"/>
                </a:solidFill>
                <a:latin typeface="Jost" pitchFamily="2" charset="77"/>
                <a:ea typeface="Jost" pitchFamily="2" charset="77"/>
              </a:rPr>
              <a:t>Support for Working Group Meetings</a:t>
            </a:r>
          </a:p>
          <a:p>
            <a:pPr marL="0" indent="0">
              <a:spcBef>
                <a:spcPts val="600"/>
              </a:spcBef>
              <a:buNone/>
            </a:pPr>
            <a:endParaRPr lang="en-US" sz="1800" dirty="0">
              <a:latin typeface="Jost" pitchFamily="2" charset="77"/>
              <a:ea typeface="Jost" pitchFamily="2" charset="77"/>
            </a:endParaRPr>
          </a:p>
          <a:p>
            <a:pPr marL="0" indent="0">
              <a:spcBef>
                <a:spcPts val="600"/>
              </a:spcBef>
              <a:buNone/>
            </a:pPr>
            <a:r>
              <a:rPr lang="en-US" sz="2400" b="1" dirty="0">
                <a:solidFill>
                  <a:schemeClr val="accent1"/>
                </a:solidFill>
                <a:latin typeface="Jost" pitchFamily="2" charset="77"/>
                <a:ea typeface="Jost" pitchFamily="2" charset="77"/>
              </a:rPr>
              <a:t>Defer to African Community on the Best Strategy</a:t>
            </a:r>
          </a:p>
          <a:p>
            <a:pPr marL="342900">
              <a:spcBef>
                <a:spcPts val="600"/>
              </a:spcBef>
            </a:pPr>
            <a:r>
              <a:rPr lang="en-US" sz="1800" dirty="0">
                <a:latin typeface="Jost" pitchFamily="2" charset="77"/>
                <a:ea typeface="Jost" pitchFamily="2" charset="77"/>
              </a:rPr>
              <a:t>For example, African Light Source (APS does not take a position)</a:t>
            </a:r>
          </a:p>
          <a:p>
            <a:pPr marL="342900">
              <a:spcBef>
                <a:spcPts val="600"/>
              </a:spcBef>
            </a:pPr>
            <a:r>
              <a:rPr lang="en-US" sz="1800" dirty="0">
                <a:latin typeface="Jost" pitchFamily="2" charset="77"/>
                <a:ea typeface="Jost" pitchFamily="2" charset="77"/>
              </a:rPr>
              <a:t>Must be decided by Africa’s physicists and their governments</a:t>
            </a:r>
          </a:p>
        </p:txBody>
      </p:sp>
      <p:sp>
        <p:nvSpPr>
          <p:cNvPr id="4" name="Google Shape;56;g2dd4eb1b32f_0_22">
            <a:extLst>
              <a:ext uri="{FF2B5EF4-FFF2-40B4-BE49-F238E27FC236}">
                <a16:creationId xmlns:a16="http://schemas.microsoft.com/office/drawing/2014/main" id="{F393A0B1-A5B0-D54C-B7C7-B28055F50AAC}"/>
              </a:ext>
            </a:extLst>
          </p:cNvPr>
          <p:cNvSpPr txBox="1">
            <a:spLocks/>
          </p:cNvSpPr>
          <p:nvPr/>
        </p:nvSpPr>
        <p:spPr>
          <a:xfrm>
            <a:off x="328900" y="294296"/>
            <a:ext cx="6243600" cy="930000"/>
          </a:xfrm>
          <a:prstGeom prst="rect">
            <a:avLst/>
          </a:prstGeom>
          <a:solidFill>
            <a:srgbClr val="0B5394"/>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4800"/>
              <a:buFont typeface="Jost Medium"/>
              <a:buNone/>
              <a:defRPr sz="4800" b="0" i="0" u="none" strike="noStrike" cap="none">
                <a:solidFill>
                  <a:schemeClr val="dk2"/>
                </a:solidFill>
                <a:latin typeface="Jost Medium"/>
                <a:ea typeface="Jost Medium"/>
                <a:cs typeface="Jost Medium"/>
                <a:sym typeface="Jost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FFFFFF"/>
              </a:buClr>
              <a:buSzPts val="3600"/>
              <a:buFont typeface="Calibri"/>
              <a:buNone/>
            </a:pPr>
            <a:r>
              <a:rPr lang="en-US" sz="2400" b="1">
                <a:solidFill>
                  <a:srgbClr val="FFFFFF"/>
                </a:solidFill>
                <a:latin typeface="Jost"/>
                <a:ea typeface="Jost"/>
                <a:cs typeface="Jost"/>
                <a:sym typeface="Jost"/>
              </a:rPr>
              <a:t>ASFAP</a:t>
            </a:r>
            <a:br>
              <a:rPr lang="en-US" sz="2400" b="1" i="1">
                <a:solidFill>
                  <a:srgbClr val="FFFFFF"/>
                </a:solidFill>
                <a:latin typeface="Jost"/>
                <a:ea typeface="Jost"/>
                <a:cs typeface="Jost"/>
                <a:sym typeface="Jost"/>
              </a:rPr>
            </a:br>
            <a:r>
              <a:rPr lang="en-US" sz="2000" b="1" i="1">
                <a:solidFill>
                  <a:srgbClr val="FFC000"/>
                </a:solidFill>
                <a:latin typeface="Jost"/>
                <a:ea typeface="Jost"/>
                <a:cs typeface="Jost"/>
                <a:sym typeface="Jost"/>
              </a:rPr>
              <a:t>APS Leadership Involvement</a:t>
            </a:r>
            <a:endParaRPr lang="en-US" sz="2000" b="1" i="1" dirty="0">
              <a:solidFill>
                <a:srgbClr val="FFC000"/>
              </a:solidFill>
              <a:latin typeface="Jost"/>
              <a:ea typeface="Jost"/>
              <a:cs typeface="Jost"/>
              <a:sym typeface="Jost"/>
            </a:endParaRPr>
          </a:p>
        </p:txBody>
      </p:sp>
      <p:pic>
        <p:nvPicPr>
          <p:cNvPr id="3" name="Picture 2">
            <a:extLst>
              <a:ext uri="{FF2B5EF4-FFF2-40B4-BE49-F238E27FC236}">
                <a16:creationId xmlns:a16="http://schemas.microsoft.com/office/drawing/2014/main" id="{99E5D62C-67B0-5645-B50D-77FA0A37E714}"/>
              </a:ext>
            </a:extLst>
          </p:cNvPr>
          <p:cNvPicPr>
            <a:picLocks noChangeAspect="1"/>
          </p:cNvPicPr>
          <p:nvPr/>
        </p:nvPicPr>
        <p:blipFill>
          <a:blip r:embed="rId3"/>
          <a:stretch>
            <a:fillRect/>
          </a:stretch>
        </p:blipFill>
        <p:spPr>
          <a:xfrm>
            <a:off x="7657315" y="1576500"/>
            <a:ext cx="4143748" cy="3704999"/>
          </a:xfrm>
          <a:prstGeom prst="rect">
            <a:avLst/>
          </a:prstGeom>
          <a:ln w="12700">
            <a:solidFill>
              <a:schemeClr val="accent5"/>
            </a:solidFill>
          </a:ln>
        </p:spPr>
      </p:pic>
    </p:spTree>
    <p:extLst>
      <p:ext uri="{BB962C8B-B14F-4D97-AF65-F5344CB8AC3E}">
        <p14:creationId xmlns:p14="http://schemas.microsoft.com/office/powerpoint/2010/main" val="4109114677"/>
      </p:ext>
    </p:extLst>
  </p:cSld>
  <p:clrMapOvr>
    <a:masterClrMapping/>
  </p:clrMapOvr>
</p:sld>
</file>

<file path=ppt/theme/theme1.xml><?xml version="1.0" encoding="utf-8"?>
<a:theme xmlns:a="http://schemas.openxmlformats.org/drawingml/2006/main" name="3_Office Theme">
  <a:themeElements>
    <a:clrScheme name="APS">
      <a:dk1>
        <a:srgbClr val="494949"/>
      </a:dk1>
      <a:lt1>
        <a:srgbClr val="FFFFFF"/>
      </a:lt1>
      <a:dk2>
        <a:srgbClr val="00538B"/>
      </a:dk2>
      <a:lt2>
        <a:srgbClr val="E7E6E6"/>
      </a:lt2>
      <a:accent1>
        <a:srgbClr val="00538B"/>
      </a:accent1>
      <a:accent2>
        <a:srgbClr val="00B189"/>
      </a:accent2>
      <a:accent3>
        <a:srgbClr val="F1BB51"/>
      </a:accent3>
      <a:accent4>
        <a:srgbClr val="009CD7"/>
      </a:accent4>
      <a:accent5>
        <a:srgbClr val="26265E"/>
      </a:accent5>
      <a:accent6>
        <a:srgbClr val="A51D50"/>
      </a:accent6>
      <a:hlink>
        <a:srgbClr val="0563C1"/>
      </a:hlink>
      <a:folHlink>
        <a:srgbClr val="0263C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612</TotalTime>
  <Words>1496</Words>
  <Application>Microsoft Macintosh PowerPoint</Application>
  <PresentationFormat>Widescreen</PresentationFormat>
  <Paragraphs>228</Paragraphs>
  <Slides>21</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Jost</vt:lpstr>
      <vt:lpstr>Noto Sans Symbols</vt:lpstr>
      <vt:lpstr>Arial</vt:lpstr>
      <vt:lpstr>Jost Medium</vt:lpstr>
      <vt:lpstr>Calibri</vt:lpstr>
      <vt:lpstr>3_Office Theme</vt:lpstr>
      <vt:lpstr>APS as a Welcoming Global Hub</vt:lpstr>
      <vt:lpstr>American Physical Society Why “A Welcoming Global Hub”?</vt:lpstr>
      <vt:lpstr>PowerPoint Presentation</vt:lpstr>
      <vt:lpstr>International Physics Roundtable Partnering on Shared Interests</vt:lpstr>
      <vt:lpstr>Principles and Policies for International Scientific Collaboration</vt:lpstr>
      <vt:lpstr>Principles and Policies for International Scientific Collaboration</vt:lpstr>
      <vt:lpstr>PowerPoint Presentation</vt:lpstr>
      <vt:lpstr>PowerPoint Presentation</vt:lpstr>
      <vt:lpstr>PowerPoint Presentation</vt:lpstr>
      <vt:lpstr>APS Global Physics Summit - Satellite Events Across the Globe!</vt:lpstr>
      <vt:lpstr>Satellite Sites - APS Global Physics Summit Bringing APS Meetings to Physicists Worldwide</vt:lpstr>
      <vt:lpstr>Satellite Sites - APS Global Physics Summit Bringing APS Meetings to Physicists Worldwide</vt:lpstr>
      <vt:lpstr>PowerPoint Presentation</vt:lpstr>
      <vt:lpstr>African Physics Newsletter Fostering Pan-African Communications </vt:lpstr>
      <vt:lpstr>Editor-in-Chief: Stéphane Kenmoe Universität Duisburg-Essen, Germany</vt:lpstr>
      <vt:lpstr>PowerPoint Presentation</vt:lpstr>
      <vt:lpstr>Serving Physicists Facing Political Peril Maintaining Connections to Global Physics Community </vt:lpstr>
      <vt:lpstr>Global Spotlight Member (GSM)  Highlighting APS Members Across the Globe </vt:lpstr>
      <vt:lpstr>PowerPoint Presentation</vt:lpstr>
      <vt:lpstr>International Affairs Team Please Connect with Us!</vt:lpstr>
      <vt:lpstr>Please Reach Out  Flatten@aps.org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Establishing APS as a Welcoming Global Hub</dc:title>
  <dc:creator>Rachel Paulin</dc:creator>
  <cp:lastModifiedBy>Ketevi Adikle Assamagan</cp:lastModifiedBy>
  <cp:revision>36</cp:revision>
  <dcterms:created xsi:type="dcterms:W3CDTF">2022-11-08T13:47:38Z</dcterms:created>
  <dcterms:modified xsi:type="dcterms:W3CDTF">2025-11-15T18:12:53Z</dcterms:modified>
</cp:coreProperties>
</file>