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if" ContentType="image/tiff"/>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17"/>
  </p:notesMasterIdLst>
  <p:sldIdLst>
    <p:sldId id="256" r:id="rId2"/>
    <p:sldId id="258" r:id="rId3"/>
    <p:sldId id="303" r:id="rId4"/>
    <p:sldId id="300" r:id="rId5"/>
    <p:sldId id="302" r:id="rId6"/>
    <p:sldId id="295" r:id="rId7"/>
    <p:sldId id="261" r:id="rId8"/>
    <p:sldId id="262" r:id="rId9"/>
    <p:sldId id="263" r:id="rId10"/>
    <p:sldId id="297" r:id="rId11"/>
    <p:sldId id="264" r:id="rId12"/>
    <p:sldId id="298" r:id="rId13"/>
    <p:sldId id="299" r:id="rId14"/>
    <p:sldId id="259" r:id="rId15"/>
    <p:sldId id="260" r:id="rId1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167" autoAdjust="0"/>
    <p:restoredTop sz="94660"/>
  </p:normalViewPr>
  <p:slideViewPr>
    <p:cSldViewPr snapToGrid="0">
      <p:cViewPr varScale="1">
        <p:scale>
          <a:sx n="60" d="100"/>
          <a:sy n="60" d="100"/>
        </p:scale>
        <p:origin x="640" y="56"/>
      </p:cViewPr>
      <p:guideLst/>
    </p:cSldViewPr>
  </p:slideViewPr>
  <p:notesTextViewPr>
    <p:cViewPr>
      <p:scale>
        <a:sx n="1" d="1"/>
        <a:sy n="1" d="1"/>
      </p:scale>
      <p:origin x="0" y="0"/>
    </p:cViewPr>
  </p:notesTextViewPr>
  <p:sorterViewPr>
    <p:cViewPr>
      <p:scale>
        <a:sx n="100" d="100"/>
        <a:sy n="100" d="100"/>
      </p:scale>
      <p:origin x="0" y="0"/>
    </p:cViewPr>
  </p:sorterViewPr>
  <p:notesViewPr>
    <p:cSldViewPr snapToGrid="0">
      <p:cViewPr varScale="1">
        <p:scale>
          <a:sx n="57" d="100"/>
          <a:sy n="57" d="100"/>
        </p:scale>
        <p:origin x="2560" y="16"/>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5CC2876-EE9A-4D0E-B012-7C6581772DF7}" type="datetimeFigureOut">
              <a:rPr lang="en-US" smtClean="0"/>
              <a:t>11/11/2025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E60CD0B-F9D3-45A6-BDF8-B78C6A59425C}" type="slidenum">
              <a:rPr lang="en-US" smtClean="0"/>
              <a:t>‹N°›</a:t>
            </a:fld>
            <a:endParaRPr lang="en-US"/>
          </a:p>
        </p:txBody>
      </p:sp>
    </p:spTree>
    <p:extLst>
      <p:ext uri="{BB962C8B-B14F-4D97-AF65-F5344CB8AC3E}">
        <p14:creationId xmlns:p14="http://schemas.microsoft.com/office/powerpoint/2010/main" val="35004739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
        <p:cNvGrpSpPr/>
        <p:nvPr/>
      </p:nvGrpSpPr>
      <p:grpSpPr>
        <a:xfrm>
          <a:off x="0" y="0"/>
          <a:ext cx="0" cy="0"/>
          <a:chOff x="0" y="0"/>
          <a:chExt cx="0" cy="0"/>
        </a:xfrm>
      </p:grpSpPr>
      <p:sp>
        <p:nvSpPr>
          <p:cNvPr id="64" name="Google Shape;64;g2d7dc5dd878_1_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5" name="Google Shape;65;g2d7dc5dd878_1_6: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66" name="Google Shape;66;g2d7dc5dd878_1_6: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10</a:t>
            </a:fld>
            <a:endParaRPr/>
          </a:p>
        </p:txBody>
      </p:sp>
    </p:spTree>
    <p:extLst>
      <p:ext uri="{BB962C8B-B14F-4D97-AF65-F5344CB8AC3E}">
        <p14:creationId xmlns:p14="http://schemas.microsoft.com/office/powerpoint/2010/main" val="245921583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0"/>
        <p:cNvGrpSpPr/>
        <p:nvPr/>
      </p:nvGrpSpPr>
      <p:grpSpPr>
        <a:xfrm>
          <a:off x="0" y="0"/>
          <a:ext cx="0" cy="0"/>
          <a:chOff x="0" y="0"/>
          <a:chExt cx="0" cy="0"/>
        </a:xfrm>
      </p:grpSpPr>
      <p:sp>
        <p:nvSpPr>
          <p:cNvPr id="71" name="Google Shape;71;g2d7dc5dd878_1_1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2" name="Google Shape;72;g2d7dc5dd878_1_12: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73" name="Google Shape;73;g2d7dc5dd878_1_12: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12</a:t>
            </a:fld>
            <a:endParaRPr/>
          </a:p>
        </p:txBody>
      </p:sp>
    </p:spTree>
    <p:extLst>
      <p:ext uri="{BB962C8B-B14F-4D97-AF65-F5344CB8AC3E}">
        <p14:creationId xmlns:p14="http://schemas.microsoft.com/office/powerpoint/2010/main" val="49432806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7"/>
        <p:cNvGrpSpPr/>
        <p:nvPr/>
      </p:nvGrpSpPr>
      <p:grpSpPr>
        <a:xfrm>
          <a:off x="0" y="0"/>
          <a:ext cx="0" cy="0"/>
          <a:chOff x="0" y="0"/>
          <a:chExt cx="0" cy="0"/>
        </a:xfrm>
      </p:grpSpPr>
      <p:sp>
        <p:nvSpPr>
          <p:cNvPr id="78" name="Google Shape;78;g2d7dc5dd878_1_1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9" name="Google Shape;79;g2d7dc5dd878_1_18: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80" name="Google Shape;80;g2d7dc5dd878_1_18: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13</a:t>
            </a:fld>
            <a:endParaRPr/>
          </a:p>
        </p:txBody>
      </p:sp>
    </p:spTree>
    <p:extLst>
      <p:ext uri="{BB962C8B-B14F-4D97-AF65-F5344CB8AC3E}">
        <p14:creationId xmlns:p14="http://schemas.microsoft.com/office/powerpoint/2010/main" val="4230160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16040F-3958-4230-60E2-352FCB28F63D}"/>
              </a:ext>
            </a:extLst>
          </p:cNvPr>
          <p:cNvSpPr>
            <a:spLocks noGrp="1"/>
          </p:cNvSpPr>
          <p:nvPr>
            <p:ph type="ctrTitle"/>
          </p:nvPr>
        </p:nvSpPr>
        <p:spPr>
          <a:xfrm>
            <a:off x="1524000" y="1122363"/>
            <a:ext cx="9144000" cy="2387600"/>
          </a:xfrm>
        </p:spPr>
        <p:txBody>
          <a:bodyPr anchor="b"/>
          <a:lstStyle>
            <a:lvl1pPr algn="ctr">
              <a:defRPr sz="6000"/>
            </a:lvl1pPr>
          </a:lstStyle>
          <a:p>
            <a:r>
              <a:rPr lang="en-US" dirty="0"/>
              <a:t>Click to edit Master title style</a:t>
            </a:r>
          </a:p>
        </p:txBody>
      </p:sp>
      <p:sp>
        <p:nvSpPr>
          <p:cNvPr id="3" name="Subtitle 2">
            <a:extLst>
              <a:ext uri="{FF2B5EF4-FFF2-40B4-BE49-F238E27FC236}">
                <a16:creationId xmlns:a16="http://schemas.microsoft.com/office/drawing/2014/main" id="{38F498B6-E461-459D-63B2-2091D6DECB1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25842761-6F86-4701-00A9-5BF18A9D92CC}"/>
              </a:ext>
            </a:extLst>
          </p:cNvPr>
          <p:cNvSpPr>
            <a:spLocks noGrp="1"/>
          </p:cNvSpPr>
          <p:nvPr>
            <p:ph type="dt" sz="half" idx="10"/>
          </p:nvPr>
        </p:nvSpPr>
        <p:spPr/>
        <p:txBody>
          <a:bodyPr/>
          <a:lstStyle/>
          <a:p>
            <a:fld id="{2707B38A-62D0-435D-AA12-D7521D8F7793}" type="datetime1">
              <a:rPr lang="en-US" smtClean="0"/>
              <a:t>11/11/2025</a:t>
            </a:fld>
            <a:endParaRPr lang="en-US"/>
          </a:p>
        </p:txBody>
      </p:sp>
      <p:sp>
        <p:nvSpPr>
          <p:cNvPr id="5" name="Footer Placeholder 4">
            <a:extLst>
              <a:ext uri="{FF2B5EF4-FFF2-40B4-BE49-F238E27FC236}">
                <a16:creationId xmlns:a16="http://schemas.microsoft.com/office/drawing/2014/main" id="{A2460F06-67D1-DEBF-10D2-D6749848B526}"/>
              </a:ext>
            </a:extLst>
          </p:cNvPr>
          <p:cNvSpPr>
            <a:spLocks noGrp="1"/>
          </p:cNvSpPr>
          <p:nvPr>
            <p:ph type="ftr" sz="quarter" idx="11"/>
          </p:nvPr>
        </p:nvSpPr>
        <p:spPr/>
        <p:txBody>
          <a:bodyPr/>
          <a:lstStyle/>
          <a:p>
            <a:r>
              <a:rPr lang="en-US"/>
              <a:t>Light Sources, Compact Light Sources, Condensed Matter &amp; Materials Physics, Atomic &amp; Molecular Physics, Biophysics, Earth Science</a:t>
            </a:r>
          </a:p>
        </p:txBody>
      </p:sp>
      <p:sp>
        <p:nvSpPr>
          <p:cNvPr id="6" name="Slide Number Placeholder 5">
            <a:extLst>
              <a:ext uri="{FF2B5EF4-FFF2-40B4-BE49-F238E27FC236}">
                <a16:creationId xmlns:a16="http://schemas.microsoft.com/office/drawing/2014/main" id="{B729A78B-D67B-D47B-5A61-4E677E801315}"/>
              </a:ext>
            </a:extLst>
          </p:cNvPr>
          <p:cNvSpPr>
            <a:spLocks noGrp="1"/>
          </p:cNvSpPr>
          <p:nvPr>
            <p:ph type="sldNum" sz="quarter" idx="12"/>
          </p:nvPr>
        </p:nvSpPr>
        <p:spPr/>
        <p:txBody>
          <a:bodyPr/>
          <a:lstStyle/>
          <a:p>
            <a:fld id="{74724CAA-14E3-44FA-9223-4F872C7E3CB0}" type="slidenum">
              <a:rPr lang="en-US" smtClean="0"/>
              <a:t>‹N°›</a:t>
            </a:fld>
            <a:endParaRPr lang="en-US"/>
          </a:p>
        </p:txBody>
      </p:sp>
    </p:spTree>
    <p:extLst>
      <p:ext uri="{BB962C8B-B14F-4D97-AF65-F5344CB8AC3E}">
        <p14:creationId xmlns:p14="http://schemas.microsoft.com/office/powerpoint/2010/main" val="210749728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61CA2A-B152-8F76-FAA7-DEB5A3EB32AC}"/>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00A92B8B-1F57-98CB-2FF3-ABE2F5F5F420}"/>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B82F2C1-1BEA-539B-0160-3CF4CB4B276A}"/>
              </a:ext>
            </a:extLst>
          </p:cNvPr>
          <p:cNvSpPr>
            <a:spLocks noGrp="1"/>
          </p:cNvSpPr>
          <p:nvPr>
            <p:ph type="dt" sz="half" idx="10"/>
          </p:nvPr>
        </p:nvSpPr>
        <p:spPr/>
        <p:txBody>
          <a:bodyPr/>
          <a:lstStyle/>
          <a:p>
            <a:fld id="{81449852-602D-4487-B5F2-7945F5F6806E}" type="datetime1">
              <a:rPr lang="en-US" smtClean="0"/>
              <a:t>11/11/2025</a:t>
            </a:fld>
            <a:endParaRPr lang="en-US"/>
          </a:p>
        </p:txBody>
      </p:sp>
      <p:sp>
        <p:nvSpPr>
          <p:cNvPr id="5" name="Footer Placeholder 4">
            <a:extLst>
              <a:ext uri="{FF2B5EF4-FFF2-40B4-BE49-F238E27FC236}">
                <a16:creationId xmlns:a16="http://schemas.microsoft.com/office/drawing/2014/main" id="{2172FFBE-3625-273E-CD8E-2BB858FA832B}"/>
              </a:ext>
            </a:extLst>
          </p:cNvPr>
          <p:cNvSpPr>
            <a:spLocks noGrp="1"/>
          </p:cNvSpPr>
          <p:nvPr>
            <p:ph type="ftr" sz="quarter" idx="11"/>
          </p:nvPr>
        </p:nvSpPr>
        <p:spPr/>
        <p:txBody>
          <a:bodyPr/>
          <a:lstStyle/>
          <a:p>
            <a:r>
              <a:rPr lang="en-US"/>
              <a:t>Light Sources, Compact Light Sources, Condensed Matter &amp; Materials Physics, Atomic &amp; Molecular Physics, Biophysics, Earth Science</a:t>
            </a:r>
          </a:p>
        </p:txBody>
      </p:sp>
      <p:sp>
        <p:nvSpPr>
          <p:cNvPr id="6" name="Slide Number Placeholder 5">
            <a:extLst>
              <a:ext uri="{FF2B5EF4-FFF2-40B4-BE49-F238E27FC236}">
                <a16:creationId xmlns:a16="http://schemas.microsoft.com/office/drawing/2014/main" id="{B5DC415B-E879-0850-2D50-DFF118E3BF62}"/>
              </a:ext>
            </a:extLst>
          </p:cNvPr>
          <p:cNvSpPr>
            <a:spLocks noGrp="1"/>
          </p:cNvSpPr>
          <p:nvPr>
            <p:ph type="sldNum" sz="quarter" idx="12"/>
          </p:nvPr>
        </p:nvSpPr>
        <p:spPr/>
        <p:txBody>
          <a:bodyPr/>
          <a:lstStyle/>
          <a:p>
            <a:fld id="{74724CAA-14E3-44FA-9223-4F872C7E3CB0}" type="slidenum">
              <a:rPr lang="en-US" smtClean="0"/>
              <a:t>‹N°›</a:t>
            </a:fld>
            <a:endParaRPr lang="en-US"/>
          </a:p>
        </p:txBody>
      </p:sp>
    </p:spTree>
    <p:extLst>
      <p:ext uri="{BB962C8B-B14F-4D97-AF65-F5344CB8AC3E}">
        <p14:creationId xmlns:p14="http://schemas.microsoft.com/office/powerpoint/2010/main" val="27352710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AB5EC96-72FA-53E3-00E4-A2284CE11751}"/>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F62B876C-0E77-C6B0-8E1E-0582B34E45A2}"/>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8510326-5A68-D417-2673-5C005FCD3CA9}"/>
              </a:ext>
            </a:extLst>
          </p:cNvPr>
          <p:cNvSpPr>
            <a:spLocks noGrp="1"/>
          </p:cNvSpPr>
          <p:nvPr>
            <p:ph type="dt" sz="half" idx="10"/>
          </p:nvPr>
        </p:nvSpPr>
        <p:spPr/>
        <p:txBody>
          <a:bodyPr/>
          <a:lstStyle/>
          <a:p>
            <a:fld id="{B034F21B-00E8-43F6-B918-A9A9DCFACC30}" type="datetime1">
              <a:rPr lang="en-US" smtClean="0"/>
              <a:t>11/11/2025</a:t>
            </a:fld>
            <a:endParaRPr lang="en-US"/>
          </a:p>
        </p:txBody>
      </p:sp>
      <p:sp>
        <p:nvSpPr>
          <p:cNvPr id="5" name="Footer Placeholder 4">
            <a:extLst>
              <a:ext uri="{FF2B5EF4-FFF2-40B4-BE49-F238E27FC236}">
                <a16:creationId xmlns:a16="http://schemas.microsoft.com/office/drawing/2014/main" id="{8150BBDB-E6AE-853C-F8D5-458B098E56D8}"/>
              </a:ext>
            </a:extLst>
          </p:cNvPr>
          <p:cNvSpPr>
            <a:spLocks noGrp="1"/>
          </p:cNvSpPr>
          <p:nvPr>
            <p:ph type="ftr" sz="quarter" idx="11"/>
          </p:nvPr>
        </p:nvSpPr>
        <p:spPr/>
        <p:txBody>
          <a:bodyPr/>
          <a:lstStyle/>
          <a:p>
            <a:r>
              <a:rPr lang="en-US"/>
              <a:t>Light Sources, Compact Light Sources, Condensed Matter &amp; Materials Physics, Atomic &amp; Molecular Physics, Biophysics, Earth Science</a:t>
            </a:r>
          </a:p>
        </p:txBody>
      </p:sp>
      <p:sp>
        <p:nvSpPr>
          <p:cNvPr id="6" name="Slide Number Placeholder 5">
            <a:extLst>
              <a:ext uri="{FF2B5EF4-FFF2-40B4-BE49-F238E27FC236}">
                <a16:creationId xmlns:a16="http://schemas.microsoft.com/office/drawing/2014/main" id="{FAF808E6-B50D-CB6C-46F1-723BCB12FA60}"/>
              </a:ext>
            </a:extLst>
          </p:cNvPr>
          <p:cNvSpPr>
            <a:spLocks noGrp="1"/>
          </p:cNvSpPr>
          <p:nvPr>
            <p:ph type="sldNum" sz="quarter" idx="12"/>
          </p:nvPr>
        </p:nvSpPr>
        <p:spPr/>
        <p:txBody>
          <a:bodyPr/>
          <a:lstStyle/>
          <a:p>
            <a:fld id="{74724CAA-14E3-44FA-9223-4F872C7E3CB0}" type="slidenum">
              <a:rPr lang="en-US" smtClean="0"/>
              <a:t>‹N°›</a:t>
            </a:fld>
            <a:endParaRPr lang="en-US"/>
          </a:p>
        </p:txBody>
      </p:sp>
    </p:spTree>
    <p:extLst>
      <p:ext uri="{BB962C8B-B14F-4D97-AF65-F5344CB8AC3E}">
        <p14:creationId xmlns:p14="http://schemas.microsoft.com/office/powerpoint/2010/main" val="30681513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052615-A759-18C7-F1D7-30E15E5E10B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460C1D9-5350-E0C2-468E-A40B81A53A3F}"/>
              </a:ext>
            </a:extLst>
          </p:cNvPr>
          <p:cNvSpPr>
            <a:spLocks noGrp="1"/>
          </p:cNvSpPr>
          <p:nvPr>
            <p:ph idx="1"/>
          </p:nvPr>
        </p:nvSpPr>
        <p:spPr/>
        <p:txBody>
          <a:bodyPr/>
          <a:lstStyle>
            <a:lvl1pPr marL="228600" indent="-228600">
              <a:buFont typeface="Wingdings" panose="05000000000000000000" pitchFamily="2" charset="2"/>
              <a:buChar char="v"/>
              <a:defRPr/>
            </a:lvl1pPr>
            <a:lvl2pPr marL="685800" indent="-228600">
              <a:buFont typeface="Courier New" panose="02070309020205020404" pitchFamily="49" charset="0"/>
              <a:buChar char="o"/>
              <a:defRPr/>
            </a:lvl2pPr>
            <a:lvl3pPr marL="1143000" indent="-228600">
              <a:buFont typeface="Wingdings" panose="05000000000000000000" pitchFamily="2" charset="2"/>
              <a:buChar char="q"/>
              <a:defRPr/>
            </a:lvl3pPr>
            <a:lvl4pPr marL="1657350" indent="-285750">
              <a:buFont typeface="Wingdings" panose="05000000000000000000" pitchFamily="2" charset="2"/>
              <a:buChar char="ü"/>
              <a:defRPr/>
            </a:lvl4pPr>
            <a:lvl5pPr marL="2057400" indent="-228600">
              <a:buFont typeface="Wingdings" panose="05000000000000000000" pitchFamily="2" charset="2"/>
              <a:buChar char="Ø"/>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F76670FE-359B-9FE9-909E-3E8CAFF69D0D}"/>
              </a:ext>
            </a:extLst>
          </p:cNvPr>
          <p:cNvSpPr>
            <a:spLocks noGrp="1"/>
          </p:cNvSpPr>
          <p:nvPr>
            <p:ph type="dt" sz="half" idx="10"/>
          </p:nvPr>
        </p:nvSpPr>
        <p:spPr/>
        <p:txBody>
          <a:bodyPr/>
          <a:lstStyle/>
          <a:p>
            <a:fld id="{F49A118B-21BD-420C-B4E8-22B5C5ED1834}" type="datetime1">
              <a:rPr lang="en-US" smtClean="0"/>
              <a:t>11/11/2025</a:t>
            </a:fld>
            <a:endParaRPr lang="en-US"/>
          </a:p>
        </p:txBody>
      </p:sp>
      <p:sp>
        <p:nvSpPr>
          <p:cNvPr id="5" name="Footer Placeholder 4">
            <a:extLst>
              <a:ext uri="{FF2B5EF4-FFF2-40B4-BE49-F238E27FC236}">
                <a16:creationId xmlns:a16="http://schemas.microsoft.com/office/drawing/2014/main" id="{36623028-E3ED-CF16-1E6B-F4864B7B7DB2}"/>
              </a:ext>
            </a:extLst>
          </p:cNvPr>
          <p:cNvSpPr>
            <a:spLocks noGrp="1"/>
          </p:cNvSpPr>
          <p:nvPr>
            <p:ph type="ftr" sz="quarter" idx="11"/>
          </p:nvPr>
        </p:nvSpPr>
        <p:spPr/>
        <p:txBody>
          <a:bodyPr/>
          <a:lstStyle/>
          <a:p>
            <a:r>
              <a:rPr lang="en-US"/>
              <a:t>Light Sources, Compact Light Sources, Condensed Matter &amp; Materials Physics, Atomic &amp; Molecular Physics, Biophysics, Earth Science</a:t>
            </a:r>
          </a:p>
        </p:txBody>
      </p:sp>
      <p:sp>
        <p:nvSpPr>
          <p:cNvPr id="6" name="Slide Number Placeholder 5">
            <a:extLst>
              <a:ext uri="{FF2B5EF4-FFF2-40B4-BE49-F238E27FC236}">
                <a16:creationId xmlns:a16="http://schemas.microsoft.com/office/drawing/2014/main" id="{36F1843D-7C28-EF02-03CC-7559DBAD9ADB}"/>
              </a:ext>
            </a:extLst>
          </p:cNvPr>
          <p:cNvSpPr>
            <a:spLocks noGrp="1"/>
          </p:cNvSpPr>
          <p:nvPr>
            <p:ph type="sldNum" sz="quarter" idx="12"/>
          </p:nvPr>
        </p:nvSpPr>
        <p:spPr/>
        <p:txBody>
          <a:bodyPr/>
          <a:lstStyle/>
          <a:p>
            <a:fld id="{74724CAA-14E3-44FA-9223-4F872C7E3CB0}" type="slidenum">
              <a:rPr lang="en-US" smtClean="0"/>
              <a:t>‹N°›</a:t>
            </a:fld>
            <a:endParaRPr lang="en-US"/>
          </a:p>
        </p:txBody>
      </p:sp>
      <p:pic>
        <p:nvPicPr>
          <p:cNvPr id="8" name="Picture 7" descr="Diagram, shape&#10;&#10;AI-generated content may be incorrect.">
            <a:extLst>
              <a:ext uri="{FF2B5EF4-FFF2-40B4-BE49-F238E27FC236}">
                <a16:creationId xmlns:a16="http://schemas.microsoft.com/office/drawing/2014/main" id="{94317EC7-2586-DBD4-5DCB-99AE9CC6772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028768" y="328356"/>
            <a:ext cx="1395292" cy="1362332"/>
          </a:xfrm>
          <a:prstGeom prst="rect">
            <a:avLst/>
          </a:prstGeom>
        </p:spPr>
      </p:pic>
    </p:spTree>
    <p:extLst>
      <p:ext uri="{BB962C8B-B14F-4D97-AF65-F5344CB8AC3E}">
        <p14:creationId xmlns:p14="http://schemas.microsoft.com/office/powerpoint/2010/main" val="36298662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E8A0F1-A281-769C-22B2-CFEDD8E70661}"/>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09C45660-32B0-147C-4A10-20E72BB9B090}"/>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34C02309-2687-3C8C-6865-650A9EC6CE40}"/>
              </a:ext>
            </a:extLst>
          </p:cNvPr>
          <p:cNvSpPr>
            <a:spLocks noGrp="1"/>
          </p:cNvSpPr>
          <p:nvPr>
            <p:ph type="dt" sz="half" idx="10"/>
          </p:nvPr>
        </p:nvSpPr>
        <p:spPr/>
        <p:txBody>
          <a:bodyPr/>
          <a:lstStyle/>
          <a:p>
            <a:fld id="{0D8007E6-9E12-453F-9F9E-C8411EF67FA8}" type="datetime1">
              <a:rPr lang="en-US" smtClean="0"/>
              <a:t>11/11/2025</a:t>
            </a:fld>
            <a:endParaRPr lang="en-US"/>
          </a:p>
        </p:txBody>
      </p:sp>
      <p:sp>
        <p:nvSpPr>
          <p:cNvPr id="5" name="Footer Placeholder 4">
            <a:extLst>
              <a:ext uri="{FF2B5EF4-FFF2-40B4-BE49-F238E27FC236}">
                <a16:creationId xmlns:a16="http://schemas.microsoft.com/office/drawing/2014/main" id="{D7963AB3-E166-8C8C-BD61-C5DA44048408}"/>
              </a:ext>
            </a:extLst>
          </p:cNvPr>
          <p:cNvSpPr>
            <a:spLocks noGrp="1"/>
          </p:cNvSpPr>
          <p:nvPr>
            <p:ph type="ftr" sz="quarter" idx="11"/>
          </p:nvPr>
        </p:nvSpPr>
        <p:spPr/>
        <p:txBody>
          <a:bodyPr/>
          <a:lstStyle/>
          <a:p>
            <a:r>
              <a:rPr lang="en-US"/>
              <a:t>Light Sources, Compact Light Sources, Condensed Matter &amp; Materials Physics, Atomic &amp; Molecular Physics, Biophysics, Earth Science</a:t>
            </a:r>
          </a:p>
        </p:txBody>
      </p:sp>
      <p:sp>
        <p:nvSpPr>
          <p:cNvPr id="6" name="Slide Number Placeholder 5">
            <a:extLst>
              <a:ext uri="{FF2B5EF4-FFF2-40B4-BE49-F238E27FC236}">
                <a16:creationId xmlns:a16="http://schemas.microsoft.com/office/drawing/2014/main" id="{ED8E6D36-EB9B-9902-CD24-AF3729FA4F82}"/>
              </a:ext>
            </a:extLst>
          </p:cNvPr>
          <p:cNvSpPr>
            <a:spLocks noGrp="1"/>
          </p:cNvSpPr>
          <p:nvPr>
            <p:ph type="sldNum" sz="quarter" idx="12"/>
          </p:nvPr>
        </p:nvSpPr>
        <p:spPr/>
        <p:txBody>
          <a:bodyPr/>
          <a:lstStyle/>
          <a:p>
            <a:fld id="{74724CAA-14E3-44FA-9223-4F872C7E3CB0}" type="slidenum">
              <a:rPr lang="en-US" smtClean="0"/>
              <a:t>‹N°›</a:t>
            </a:fld>
            <a:endParaRPr lang="en-US"/>
          </a:p>
        </p:txBody>
      </p:sp>
    </p:spTree>
    <p:extLst>
      <p:ext uri="{BB962C8B-B14F-4D97-AF65-F5344CB8AC3E}">
        <p14:creationId xmlns:p14="http://schemas.microsoft.com/office/powerpoint/2010/main" val="5756754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B1AD40-5ED3-A920-48B9-DADA6756C90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BB4118F-AF26-3A8A-6B97-A5FA0E5650FD}"/>
              </a:ext>
            </a:extLst>
          </p:cNvPr>
          <p:cNvSpPr>
            <a:spLocks noGrp="1"/>
          </p:cNvSpPr>
          <p:nvPr>
            <p:ph sz="half" idx="1"/>
          </p:nvPr>
        </p:nvSpPr>
        <p:spPr>
          <a:xfrm>
            <a:off x="838200" y="1825625"/>
            <a:ext cx="5181600" cy="435133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a:extLst>
              <a:ext uri="{FF2B5EF4-FFF2-40B4-BE49-F238E27FC236}">
                <a16:creationId xmlns:a16="http://schemas.microsoft.com/office/drawing/2014/main" id="{F1581DDB-8992-EEB2-5F12-255B0FD79DF9}"/>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2A333284-9178-78CC-F857-50D9B6964D5A}"/>
              </a:ext>
            </a:extLst>
          </p:cNvPr>
          <p:cNvSpPr>
            <a:spLocks noGrp="1"/>
          </p:cNvSpPr>
          <p:nvPr>
            <p:ph type="dt" sz="half" idx="10"/>
          </p:nvPr>
        </p:nvSpPr>
        <p:spPr/>
        <p:txBody>
          <a:bodyPr/>
          <a:lstStyle/>
          <a:p>
            <a:fld id="{00643B13-0868-4D7F-A4E1-E72F2C6B2472}" type="datetime1">
              <a:rPr lang="en-US" smtClean="0"/>
              <a:t>11/11/2025</a:t>
            </a:fld>
            <a:endParaRPr lang="en-US"/>
          </a:p>
        </p:txBody>
      </p:sp>
      <p:sp>
        <p:nvSpPr>
          <p:cNvPr id="6" name="Footer Placeholder 5">
            <a:extLst>
              <a:ext uri="{FF2B5EF4-FFF2-40B4-BE49-F238E27FC236}">
                <a16:creationId xmlns:a16="http://schemas.microsoft.com/office/drawing/2014/main" id="{6AF9C27F-F14C-3DE9-B9F2-04636CAFD64F}"/>
              </a:ext>
            </a:extLst>
          </p:cNvPr>
          <p:cNvSpPr>
            <a:spLocks noGrp="1"/>
          </p:cNvSpPr>
          <p:nvPr>
            <p:ph type="ftr" sz="quarter" idx="11"/>
          </p:nvPr>
        </p:nvSpPr>
        <p:spPr/>
        <p:txBody>
          <a:bodyPr/>
          <a:lstStyle/>
          <a:p>
            <a:r>
              <a:rPr lang="en-US"/>
              <a:t>Light Sources, Compact Light Sources, Condensed Matter &amp; Materials Physics, Atomic &amp; Molecular Physics, Biophysics, Earth Science</a:t>
            </a:r>
          </a:p>
        </p:txBody>
      </p:sp>
      <p:sp>
        <p:nvSpPr>
          <p:cNvPr id="7" name="Slide Number Placeholder 6">
            <a:extLst>
              <a:ext uri="{FF2B5EF4-FFF2-40B4-BE49-F238E27FC236}">
                <a16:creationId xmlns:a16="http://schemas.microsoft.com/office/drawing/2014/main" id="{9FA4893A-6CE2-C59D-F2A9-27BFADE2B04F}"/>
              </a:ext>
            </a:extLst>
          </p:cNvPr>
          <p:cNvSpPr>
            <a:spLocks noGrp="1"/>
          </p:cNvSpPr>
          <p:nvPr>
            <p:ph type="sldNum" sz="quarter" idx="12"/>
          </p:nvPr>
        </p:nvSpPr>
        <p:spPr/>
        <p:txBody>
          <a:bodyPr/>
          <a:lstStyle/>
          <a:p>
            <a:fld id="{74724CAA-14E3-44FA-9223-4F872C7E3CB0}" type="slidenum">
              <a:rPr lang="en-US" smtClean="0"/>
              <a:t>‹N°›</a:t>
            </a:fld>
            <a:endParaRPr lang="en-US"/>
          </a:p>
        </p:txBody>
      </p:sp>
    </p:spTree>
    <p:extLst>
      <p:ext uri="{BB962C8B-B14F-4D97-AF65-F5344CB8AC3E}">
        <p14:creationId xmlns:p14="http://schemas.microsoft.com/office/powerpoint/2010/main" val="34995474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98FB36-272B-5EEC-BC04-4BB9C59857EB}"/>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607386AA-78E6-F33E-1DE7-115B70EB40D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04209A26-0F1A-C864-A660-DE0D11BD7A6E}"/>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26C55882-2298-67CE-C503-61F06364CED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DEF9BE8C-DB5B-00AB-E4EF-F7D5DC0C265D}"/>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FEC2BF2F-1AB9-F155-3833-CCC69A245B41}"/>
              </a:ext>
            </a:extLst>
          </p:cNvPr>
          <p:cNvSpPr>
            <a:spLocks noGrp="1"/>
          </p:cNvSpPr>
          <p:nvPr>
            <p:ph type="dt" sz="half" idx="10"/>
          </p:nvPr>
        </p:nvSpPr>
        <p:spPr/>
        <p:txBody>
          <a:bodyPr/>
          <a:lstStyle/>
          <a:p>
            <a:fld id="{5AF1AEE7-202C-4342-94C1-8BCF3FABC620}" type="datetime1">
              <a:rPr lang="en-US" smtClean="0"/>
              <a:t>11/11/2025</a:t>
            </a:fld>
            <a:endParaRPr lang="en-US"/>
          </a:p>
        </p:txBody>
      </p:sp>
      <p:sp>
        <p:nvSpPr>
          <p:cNvPr id="8" name="Footer Placeholder 7">
            <a:extLst>
              <a:ext uri="{FF2B5EF4-FFF2-40B4-BE49-F238E27FC236}">
                <a16:creationId xmlns:a16="http://schemas.microsoft.com/office/drawing/2014/main" id="{0404A3FE-9960-6349-04EB-525C58E03589}"/>
              </a:ext>
            </a:extLst>
          </p:cNvPr>
          <p:cNvSpPr>
            <a:spLocks noGrp="1"/>
          </p:cNvSpPr>
          <p:nvPr>
            <p:ph type="ftr" sz="quarter" idx="11"/>
          </p:nvPr>
        </p:nvSpPr>
        <p:spPr/>
        <p:txBody>
          <a:bodyPr/>
          <a:lstStyle/>
          <a:p>
            <a:r>
              <a:rPr lang="en-US"/>
              <a:t>Light Sources, Compact Light Sources, Condensed Matter &amp; Materials Physics, Atomic &amp; Molecular Physics, Biophysics, Earth Science</a:t>
            </a:r>
          </a:p>
        </p:txBody>
      </p:sp>
      <p:sp>
        <p:nvSpPr>
          <p:cNvPr id="9" name="Slide Number Placeholder 8">
            <a:extLst>
              <a:ext uri="{FF2B5EF4-FFF2-40B4-BE49-F238E27FC236}">
                <a16:creationId xmlns:a16="http://schemas.microsoft.com/office/drawing/2014/main" id="{4693BCA5-2034-F186-DF84-1485FCE944F5}"/>
              </a:ext>
            </a:extLst>
          </p:cNvPr>
          <p:cNvSpPr>
            <a:spLocks noGrp="1"/>
          </p:cNvSpPr>
          <p:nvPr>
            <p:ph type="sldNum" sz="quarter" idx="12"/>
          </p:nvPr>
        </p:nvSpPr>
        <p:spPr/>
        <p:txBody>
          <a:bodyPr/>
          <a:lstStyle/>
          <a:p>
            <a:fld id="{74724CAA-14E3-44FA-9223-4F872C7E3CB0}" type="slidenum">
              <a:rPr lang="en-US" smtClean="0"/>
              <a:t>‹N°›</a:t>
            </a:fld>
            <a:endParaRPr lang="en-US"/>
          </a:p>
        </p:txBody>
      </p:sp>
    </p:spTree>
    <p:extLst>
      <p:ext uri="{BB962C8B-B14F-4D97-AF65-F5344CB8AC3E}">
        <p14:creationId xmlns:p14="http://schemas.microsoft.com/office/powerpoint/2010/main" val="29163781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2522FF-0F61-4533-CAE4-01300CC78FFB}"/>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50ACE186-93D1-E696-141E-72FB93FB4C2C}"/>
              </a:ext>
            </a:extLst>
          </p:cNvPr>
          <p:cNvSpPr>
            <a:spLocks noGrp="1"/>
          </p:cNvSpPr>
          <p:nvPr>
            <p:ph type="dt" sz="half" idx="10"/>
          </p:nvPr>
        </p:nvSpPr>
        <p:spPr/>
        <p:txBody>
          <a:bodyPr/>
          <a:lstStyle/>
          <a:p>
            <a:fld id="{EE5DE405-4FC2-48A7-992F-095A9ED6825F}" type="datetime1">
              <a:rPr lang="en-US" smtClean="0"/>
              <a:t>11/11/2025</a:t>
            </a:fld>
            <a:endParaRPr lang="en-US"/>
          </a:p>
        </p:txBody>
      </p:sp>
      <p:sp>
        <p:nvSpPr>
          <p:cNvPr id="4" name="Footer Placeholder 3">
            <a:extLst>
              <a:ext uri="{FF2B5EF4-FFF2-40B4-BE49-F238E27FC236}">
                <a16:creationId xmlns:a16="http://schemas.microsoft.com/office/drawing/2014/main" id="{1A7AD0F2-46C4-46B3-E51E-A4B27E058F3C}"/>
              </a:ext>
            </a:extLst>
          </p:cNvPr>
          <p:cNvSpPr>
            <a:spLocks noGrp="1"/>
          </p:cNvSpPr>
          <p:nvPr>
            <p:ph type="ftr" sz="quarter" idx="11"/>
          </p:nvPr>
        </p:nvSpPr>
        <p:spPr/>
        <p:txBody>
          <a:bodyPr/>
          <a:lstStyle/>
          <a:p>
            <a:r>
              <a:rPr lang="en-US"/>
              <a:t>Light Sources, Compact Light Sources, Condensed Matter &amp; Materials Physics, Atomic &amp; Molecular Physics, Biophysics, Earth Science</a:t>
            </a:r>
          </a:p>
        </p:txBody>
      </p:sp>
      <p:sp>
        <p:nvSpPr>
          <p:cNvPr id="5" name="Slide Number Placeholder 4">
            <a:extLst>
              <a:ext uri="{FF2B5EF4-FFF2-40B4-BE49-F238E27FC236}">
                <a16:creationId xmlns:a16="http://schemas.microsoft.com/office/drawing/2014/main" id="{2C7C4C1A-1915-676C-FEDC-5A6772D5EB58}"/>
              </a:ext>
            </a:extLst>
          </p:cNvPr>
          <p:cNvSpPr>
            <a:spLocks noGrp="1"/>
          </p:cNvSpPr>
          <p:nvPr>
            <p:ph type="sldNum" sz="quarter" idx="12"/>
          </p:nvPr>
        </p:nvSpPr>
        <p:spPr/>
        <p:txBody>
          <a:bodyPr/>
          <a:lstStyle/>
          <a:p>
            <a:fld id="{74724CAA-14E3-44FA-9223-4F872C7E3CB0}" type="slidenum">
              <a:rPr lang="en-US" smtClean="0"/>
              <a:t>‹N°›</a:t>
            </a:fld>
            <a:endParaRPr lang="en-US"/>
          </a:p>
        </p:txBody>
      </p:sp>
    </p:spTree>
    <p:extLst>
      <p:ext uri="{BB962C8B-B14F-4D97-AF65-F5344CB8AC3E}">
        <p14:creationId xmlns:p14="http://schemas.microsoft.com/office/powerpoint/2010/main" val="217141029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1F43E55-CC82-E3CC-A560-32493FCCE659}"/>
              </a:ext>
            </a:extLst>
          </p:cNvPr>
          <p:cNvSpPr>
            <a:spLocks noGrp="1"/>
          </p:cNvSpPr>
          <p:nvPr>
            <p:ph type="dt" sz="half" idx="10"/>
          </p:nvPr>
        </p:nvSpPr>
        <p:spPr/>
        <p:txBody>
          <a:bodyPr/>
          <a:lstStyle/>
          <a:p>
            <a:fld id="{B617CA27-76EA-491B-A2EA-3F12CDDAB51C}" type="datetime1">
              <a:rPr lang="en-US" smtClean="0"/>
              <a:t>11/11/2025</a:t>
            </a:fld>
            <a:endParaRPr lang="en-US"/>
          </a:p>
        </p:txBody>
      </p:sp>
      <p:sp>
        <p:nvSpPr>
          <p:cNvPr id="3" name="Footer Placeholder 2">
            <a:extLst>
              <a:ext uri="{FF2B5EF4-FFF2-40B4-BE49-F238E27FC236}">
                <a16:creationId xmlns:a16="http://schemas.microsoft.com/office/drawing/2014/main" id="{C4515645-F539-834C-D2E3-D02E09062429}"/>
              </a:ext>
            </a:extLst>
          </p:cNvPr>
          <p:cNvSpPr>
            <a:spLocks noGrp="1"/>
          </p:cNvSpPr>
          <p:nvPr>
            <p:ph type="ftr" sz="quarter" idx="11"/>
          </p:nvPr>
        </p:nvSpPr>
        <p:spPr/>
        <p:txBody>
          <a:bodyPr/>
          <a:lstStyle/>
          <a:p>
            <a:r>
              <a:rPr lang="en-US"/>
              <a:t>Light Sources, Compact Light Sources, Condensed Matter &amp; Materials Physics, Atomic &amp; Molecular Physics, Biophysics, Earth Science</a:t>
            </a:r>
          </a:p>
        </p:txBody>
      </p:sp>
      <p:sp>
        <p:nvSpPr>
          <p:cNvPr id="4" name="Slide Number Placeholder 3">
            <a:extLst>
              <a:ext uri="{FF2B5EF4-FFF2-40B4-BE49-F238E27FC236}">
                <a16:creationId xmlns:a16="http://schemas.microsoft.com/office/drawing/2014/main" id="{FCF09C93-28BC-B362-77C7-7341D3B8C07D}"/>
              </a:ext>
            </a:extLst>
          </p:cNvPr>
          <p:cNvSpPr>
            <a:spLocks noGrp="1"/>
          </p:cNvSpPr>
          <p:nvPr>
            <p:ph type="sldNum" sz="quarter" idx="12"/>
          </p:nvPr>
        </p:nvSpPr>
        <p:spPr/>
        <p:txBody>
          <a:bodyPr/>
          <a:lstStyle/>
          <a:p>
            <a:fld id="{74724CAA-14E3-44FA-9223-4F872C7E3CB0}" type="slidenum">
              <a:rPr lang="en-US" smtClean="0"/>
              <a:t>‹N°›</a:t>
            </a:fld>
            <a:endParaRPr lang="en-US"/>
          </a:p>
        </p:txBody>
      </p:sp>
    </p:spTree>
    <p:extLst>
      <p:ext uri="{BB962C8B-B14F-4D97-AF65-F5344CB8AC3E}">
        <p14:creationId xmlns:p14="http://schemas.microsoft.com/office/powerpoint/2010/main" val="87924668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31877B-4461-9090-EC4C-D2B7C6948D5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31E75EF2-8A92-425C-9837-FBB764EA526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35D751E4-C634-6239-66CE-BEA64D26A28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4642F9C-C8C5-8407-8064-317C456C28DB}"/>
              </a:ext>
            </a:extLst>
          </p:cNvPr>
          <p:cNvSpPr>
            <a:spLocks noGrp="1"/>
          </p:cNvSpPr>
          <p:nvPr>
            <p:ph type="dt" sz="half" idx="10"/>
          </p:nvPr>
        </p:nvSpPr>
        <p:spPr/>
        <p:txBody>
          <a:bodyPr/>
          <a:lstStyle/>
          <a:p>
            <a:fld id="{7F06F3D2-A3BB-4D1D-9CC5-F8A59DE500E2}" type="datetime1">
              <a:rPr lang="en-US" smtClean="0"/>
              <a:t>11/11/2025</a:t>
            </a:fld>
            <a:endParaRPr lang="en-US"/>
          </a:p>
        </p:txBody>
      </p:sp>
      <p:sp>
        <p:nvSpPr>
          <p:cNvPr id="6" name="Footer Placeholder 5">
            <a:extLst>
              <a:ext uri="{FF2B5EF4-FFF2-40B4-BE49-F238E27FC236}">
                <a16:creationId xmlns:a16="http://schemas.microsoft.com/office/drawing/2014/main" id="{EA8448F9-FBD7-7F18-1AFB-0341F45CF9E9}"/>
              </a:ext>
            </a:extLst>
          </p:cNvPr>
          <p:cNvSpPr>
            <a:spLocks noGrp="1"/>
          </p:cNvSpPr>
          <p:nvPr>
            <p:ph type="ftr" sz="quarter" idx="11"/>
          </p:nvPr>
        </p:nvSpPr>
        <p:spPr/>
        <p:txBody>
          <a:bodyPr/>
          <a:lstStyle/>
          <a:p>
            <a:r>
              <a:rPr lang="en-US"/>
              <a:t>Light Sources, Compact Light Sources, Condensed Matter &amp; Materials Physics, Atomic &amp; Molecular Physics, Biophysics, Earth Science</a:t>
            </a:r>
          </a:p>
        </p:txBody>
      </p:sp>
      <p:sp>
        <p:nvSpPr>
          <p:cNvPr id="7" name="Slide Number Placeholder 6">
            <a:extLst>
              <a:ext uri="{FF2B5EF4-FFF2-40B4-BE49-F238E27FC236}">
                <a16:creationId xmlns:a16="http://schemas.microsoft.com/office/drawing/2014/main" id="{B36414D8-EC08-A9CD-4D54-07C4E37CE001}"/>
              </a:ext>
            </a:extLst>
          </p:cNvPr>
          <p:cNvSpPr>
            <a:spLocks noGrp="1"/>
          </p:cNvSpPr>
          <p:nvPr>
            <p:ph type="sldNum" sz="quarter" idx="12"/>
          </p:nvPr>
        </p:nvSpPr>
        <p:spPr/>
        <p:txBody>
          <a:bodyPr/>
          <a:lstStyle/>
          <a:p>
            <a:fld id="{74724CAA-14E3-44FA-9223-4F872C7E3CB0}" type="slidenum">
              <a:rPr lang="en-US" smtClean="0"/>
              <a:t>‹N°›</a:t>
            </a:fld>
            <a:endParaRPr lang="en-US"/>
          </a:p>
        </p:txBody>
      </p:sp>
    </p:spTree>
    <p:extLst>
      <p:ext uri="{BB962C8B-B14F-4D97-AF65-F5344CB8AC3E}">
        <p14:creationId xmlns:p14="http://schemas.microsoft.com/office/powerpoint/2010/main" val="206936793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F13D38-A526-9499-0215-08011C8C3AF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742EC505-1CE0-74C9-E4C2-CD73F64ACD5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2A063AB5-72A8-E3F8-B36B-AC7E045E333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F9A8721-1D84-C408-5B97-B0DFC53B58E9}"/>
              </a:ext>
            </a:extLst>
          </p:cNvPr>
          <p:cNvSpPr>
            <a:spLocks noGrp="1"/>
          </p:cNvSpPr>
          <p:nvPr>
            <p:ph type="dt" sz="half" idx="10"/>
          </p:nvPr>
        </p:nvSpPr>
        <p:spPr/>
        <p:txBody>
          <a:bodyPr/>
          <a:lstStyle/>
          <a:p>
            <a:fld id="{2056B4B4-736E-4AF2-BB5E-4AC8782DBD0C}" type="datetime1">
              <a:rPr lang="en-US" smtClean="0"/>
              <a:t>11/11/2025</a:t>
            </a:fld>
            <a:endParaRPr lang="en-US"/>
          </a:p>
        </p:txBody>
      </p:sp>
      <p:sp>
        <p:nvSpPr>
          <p:cNvPr id="6" name="Footer Placeholder 5">
            <a:extLst>
              <a:ext uri="{FF2B5EF4-FFF2-40B4-BE49-F238E27FC236}">
                <a16:creationId xmlns:a16="http://schemas.microsoft.com/office/drawing/2014/main" id="{080ACA63-8535-7F6C-3481-8708CA05B605}"/>
              </a:ext>
            </a:extLst>
          </p:cNvPr>
          <p:cNvSpPr>
            <a:spLocks noGrp="1"/>
          </p:cNvSpPr>
          <p:nvPr>
            <p:ph type="ftr" sz="quarter" idx="11"/>
          </p:nvPr>
        </p:nvSpPr>
        <p:spPr/>
        <p:txBody>
          <a:bodyPr/>
          <a:lstStyle/>
          <a:p>
            <a:r>
              <a:rPr lang="en-US"/>
              <a:t>Light Sources, Compact Light Sources, Condensed Matter &amp; Materials Physics, Atomic &amp; Molecular Physics, Biophysics, Earth Science</a:t>
            </a:r>
          </a:p>
        </p:txBody>
      </p:sp>
      <p:sp>
        <p:nvSpPr>
          <p:cNvPr id="7" name="Slide Number Placeholder 6">
            <a:extLst>
              <a:ext uri="{FF2B5EF4-FFF2-40B4-BE49-F238E27FC236}">
                <a16:creationId xmlns:a16="http://schemas.microsoft.com/office/drawing/2014/main" id="{57C5A348-9847-F53E-29AF-A261A8D0E81E}"/>
              </a:ext>
            </a:extLst>
          </p:cNvPr>
          <p:cNvSpPr>
            <a:spLocks noGrp="1"/>
          </p:cNvSpPr>
          <p:nvPr>
            <p:ph type="sldNum" sz="quarter" idx="12"/>
          </p:nvPr>
        </p:nvSpPr>
        <p:spPr/>
        <p:txBody>
          <a:bodyPr/>
          <a:lstStyle/>
          <a:p>
            <a:fld id="{74724CAA-14E3-44FA-9223-4F872C7E3CB0}" type="slidenum">
              <a:rPr lang="en-US" smtClean="0"/>
              <a:t>‹N°›</a:t>
            </a:fld>
            <a:endParaRPr lang="en-US"/>
          </a:p>
        </p:txBody>
      </p:sp>
    </p:spTree>
    <p:extLst>
      <p:ext uri="{BB962C8B-B14F-4D97-AF65-F5344CB8AC3E}">
        <p14:creationId xmlns:p14="http://schemas.microsoft.com/office/powerpoint/2010/main" val="28334267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BBA6669-C8A2-1509-CCA4-B18CCE0D8E8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6EE566F5-DC15-807E-E28A-097BC292ECA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D5FD3EC-8F03-F933-479B-A01AAB6A770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C0AE0372-DAAE-4E54-BDE6-D1F001FA250D}" type="datetime1">
              <a:rPr lang="en-US" smtClean="0"/>
              <a:t>11/11/2025</a:t>
            </a:fld>
            <a:endParaRPr lang="en-US"/>
          </a:p>
        </p:txBody>
      </p:sp>
      <p:sp>
        <p:nvSpPr>
          <p:cNvPr id="5" name="Footer Placeholder 4">
            <a:extLst>
              <a:ext uri="{FF2B5EF4-FFF2-40B4-BE49-F238E27FC236}">
                <a16:creationId xmlns:a16="http://schemas.microsoft.com/office/drawing/2014/main" id="{9F527245-6B6A-7B3B-3DB1-F413E9C574D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r>
              <a:rPr lang="en-US"/>
              <a:t>Light Sources, Compact Light Sources, Condensed Matter &amp; Materials Physics, Atomic &amp; Molecular Physics, Biophysics, Earth Science</a:t>
            </a:r>
          </a:p>
        </p:txBody>
      </p:sp>
      <p:sp>
        <p:nvSpPr>
          <p:cNvPr id="6" name="Slide Number Placeholder 5">
            <a:extLst>
              <a:ext uri="{FF2B5EF4-FFF2-40B4-BE49-F238E27FC236}">
                <a16:creationId xmlns:a16="http://schemas.microsoft.com/office/drawing/2014/main" id="{AB84B23B-7639-98CA-2F2A-57996E4A003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74724CAA-14E3-44FA-9223-4F872C7E3CB0}" type="slidenum">
              <a:rPr lang="en-US" smtClean="0"/>
              <a:t>‹N°›</a:t>
            </a:fld>
            <a:endParaRPr lang="en-US"/>
          </a:p>
        </p:txBody>
      </p:sp>
    </p:spTree>
    <p:extLst>
      <p:ext uri="{BB962C8B-B14F-4D97-AF65-F5344CB8AC3E}">
        <p14:creationId xmlns:p14="http://schemas.microsoft.com/office/powerpoint/2010/main" val="42321662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wmf"/><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13.jpeg"/><Relationship Id="rId4" Type="http://schemas.openxmlformats.org/officeDocument/2006/relationships/image" Target="../media/image12.jpeg"/></Relationships>
</file>

<file path=ppt/slides/_rels/slide11.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tif"/><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wmf"/><Relationship Id="rId2" Type="http://schemas.openxmlformats.org/officeDocument/2006/relationships/image" Target="../media/image5.wmf"/><Relationship Id="rId1" Type="http://schemas.openxmlformats.org/officeDocument/2006/relationships/slideLayout" Target="../slideLayouts/slideLayout2.xml"/><Relationship Id="rId4" Type="http://schemas.openxmlformats.org/officeDocument/2006/relationships/image" Target="../media/image7.wmf"/></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0.ti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6D134F-032A-6C74-30BD-4F2EB6DEAB21}"/>
              </a:ext>
            </a:extLst>
          </p:cNvPr>
          <p:cNvSpPr>
            <a:spLocks noGrp="1"/>
          </p:cNvSpPr>
          <p:nvPr>
            <p:ph type="ctrTitle"/>
          </p:nvPr>
        </p:nvSpPr>
        <p:spPr>
          <a:xfrm>
            <a:off x="-143163" y="1164893"/>
            <a:ext cx="12335163" cy="3109395"/>
          </a:xfrm>
        </p:spPr>
        <p:txBody>
          <a:bodyPr>
            <a:normAutofit/>
          </a:bodyPr>
          <a:lstStyle/>
          <a:p>
            <a:r>
              <a:rPr lang="fr-FR" b="1" dirty="0">
                <a:latin typeface="Verdana" panose="020B0604030504040204" pitchFamily="34" charset="0"/>
                <a:ea typeface="Verdana" panose="020B0604030504040204" pitchFamily="34" charset="0"/>
              </a:rPr>
              <a:t>Nuclear Physics Techniques in Agriculture Sciences</a:t>
            </a:r>
            <a:endParaRPr lang="en-US" b="1" dirty="0">
              <a:latin typeface="Verdana" panose="020B0604030504040204" pitchFamily="34" charset="0"/>
              <a:ea typeface="Verdana" panose="020B0604030504040204" pitchFamily="34" charset="0"/>
            </a:endParaRPr>
          </a:p>
        </p:txBody>
      </p:sp>
      <p:sp>
        <p:nvSpPr>
          <p:cNvPr id="3" name="Subtitle 2">
            <a:extLst>
              <a:ext uri="{FF2B5EF4-FFF2-40B4-BE49-F238E27FC236}">
                <a16:creationId xmlns:a16="http://schemas.microsoft.com/office/drawing/2014/main" id="{C05E631A-C217-5156-1EE0-D0E80B2423F1}"/>
              </a:ext>
            </a:extLst>
          </p:cNvPr>
          <p:cNvSpPr>
            <a:spLocks noGrp="1"/>
          </p:cNvSpPr>
          <p:nvPr>
            <p:ph type="subTitle" idx="1"/>
          </p:nvPr>
        </p:nvSpPr>
        <p:spPr>
          <a:xfrm>
            <a:off x="606055" y="4776439"/>
            <a:ext cx="10115107" cy="1655762"/>
          </a:xfrm>
        </p:spPr>
        <p:txBody>
          <a:bodyPr>
            <a:normAutofit fontScale="92500"/>
          </a:bodyPr>
          <a:lstStyle/>
          <a:p>
            <a:r>
              <a:rPr lang="en-ZA" dirty="0"/>
              <a:t>Alassane Traore</a:t>
            </a:r>
            <a:r>
              <a:rPr lang="en-ZA" baseline="30000" dirty="0"/>
              <a:t>1</a:t>
            </a:r>
            <a:r>
              <a:rPr lang="en-ZA" dirty="0"/>
              <a:t>, </a:t>
            </a:r>
            <a:r>
              <a:rPr lang="en-ZA" dirty="0" err="1"/>
              <a:t>Evance</a:t>
            </a:r>
            <a:r>
              <a:rPr lang="en-ZA" dirty="0"/>
              <a:t> Okoth Obara</a:t>
            </a:r>
            <a:r>
              <a:rPr lang="en-ZA" baseline="30000" dirty="0"/>
              <a:t>2</a:t>
            </a:r>
            <a:r>
              <a:rPr lang="en-ZA" dirty="0"/>
              <a:t>, </a:t>
            </a:r>
            <a:r>
              <a:rPr lang="en-ZA" dirty="0" err="1"/>
              <a:t>Uwineza</a:t>
            </a:r>
            <a:r>
              <a:rPr lang="en-ZA" dirty="0"/>
              <a:t> Marie Clementine Nibamureke</a:t>
            </a:r>
            <a:r>
              <a:rPr lang="en-ZA" baseline="30000" dirty="0"/>
              <a:t>3</a:t>
            </a:r>
            <a:r>
              <a:rPr lang="en-ZA" dirty="0"/>
              <a:t>, Bertrand </a:t>
            </a:r>
            <a:r>
              <a:rPr lang="en-ZA" dirty="0" err="1"/>
              <a:t>Tchanche</a:t>
            </a:r>
            <a:r>
              <a:rPr lang="en-ZA" dirty="0"/>
              <a:t> Fankam</a:t>
            </a:r>
            <a:r>
              <a:rPr lang="en-ZA" baseline="30000" dirty="0"/>
              <a:t>4</a:t>
            </a:r>
            <a:endParaRPr lang="fr-FR" dirty="0"/>
          </a:p>
          <a:p>
            <a:r>
              <a:rPr lang="en-ZA" baseline="30000" dirty="0"/>
              <a:t>1</a:t>
            </a:r>
            <a:r>
              <a:rPr lang="en-ZA" dirty="0"/>
              <a:t> Cheikh Anta Diop University, Senegal, </a:t>
            </a:r>
            <a:r>
              <a:rPr lang="en-ZA" baseline="30000" dirty="0"/>
              <a:t>2</a:t>
            </a:r>
            <a:r>
              <a:rPr lang="en-ZA" dirty="0"/>
              <a:t> </a:t>
            </a:r>
            <a:r>
              <a:rPr lang="en-ZA" dirty="0" err="1"/>
              <a:t>Donghua</a:t>
            </a:r>
            <a:r>
              <a:rPr lang="en-ZA" dirty="0"/>
              <a:t> University, Shanghai, P. R. of China, </a:t>
            </a:r>
            <a:r>
              <a:rPr lang="en-ZA" baseline="30000" dirty="0"/>
              <a:t>3</a:t>
            </a:r>
            <a:r>
              <a:rPr lang="en-ZA" dirty="0"/>
              <a:t> University of Venda, South Africa, </a:t>
            </a:r>
            <a:r>
              <a:rPr lang="en-ZA" baseline="30000" dirty="0"/>
              <a:t>4</a:t>
            </a:r>
            <a:r>
              <a:rPr lang="en-ZA" dirty="0"/>
              <a:t> Alioune Diop University, Senegal </a:t>
            </a:r>
            <a:endParaRPr lang="fr-FR" dirty="0"/>
          </a:p>
        </p:txBody>
      </p:sp>
      <p:pic>
        <p:nvPicPr>
          <p:cNvPr id="1026" name="Picture 2">
            <a:extLst>
              <a:ext uri="{FF2B5EF4-FFF2-40B4-BE49-F238E27FC236}">
                <a16:creationId xmlns:a16="http://schemas.microsoft.com/office/drawing/2014/main" id="{DABEE88D-FE73-D254-50CD-8A08C40676D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767" y="68539"/>
            <a:ext cx="12140233" cy="176088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5446391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67"/>
        <p:cNvGrpSpPr/>
        <p:nvPr/>
      </p:nvGrpSpPr>
      <p:grpSpPr>
        <a:xfrm>
          <a:off x="0" y="0"/>
          <a:ext cx="0" cy="0"/>
          <a:chOff x="0" y="0"/>
          <a:chExt cx="0" cy="0"/>
        </a:xfrm>
      </p:grpSpPr>
      <p:sp>
        <p:nvSpPr>
          <p:cNvPr id="68" name="Google Shape;68;g2d7dc5dd878_1_6"/>
          <p:cNvSpPr txBox="1">
            <a:spLocks noGrp="1"/>
          </p:cNvSpPr>
          <p:nvPr>
            <p:ph type="title"/>
          </p:nvPr>
        </p:nvSpPr>
        <p:spPr>
          <a:xfrm>
            <a:off x="5079555" y="56782"/>
            <a:ext cx="6658789" cy="522228"/>
          </a:xfrm>
          <a:prstGeom prst="rect">
            <a:avLst/>
          </a:prstGeom>
        </p:spPr>
        <p:txBody>
          <a:bodyPr spcFirstLastPara="1" wrap="square" lIns="91425" tIns="45700" rIns="91425" bIns="45700" anchor="ctr" anchorCtr="0">
            <a:noAutofit/>
          </a:bodyPr>
          <a:lstStyle/>
          <a:p>
            <a:pPr marL="0" lvl="0" indent="0" algn="l" rtl="0">
              <a:spcBef>
                <a:spcPts val="0"/>
              </a:spcBef>
              <a:spcAft>
                <a:spcPts val="0"/>
              </a:spcAft>
              <a:buNone/>
            </a:pPr>
            <a:r>
              <a:rPr lang="en-US" sz="4000" b="1" dirty="0">
                <a:latin typeface="Verdana" panose="020B0604030504040204" pitchFamily="34" charset="0"/>
                <a:ea typeface="Verdana" panose="020B0604030504040204" pitchFamily="34" charset="0"/>
              </a:rPr>
              <a:t>Experimental Results</a:t>
            </a:r>
            <a:endParaRPr sz="4000" b="1" dirty="0">
              <a:latin typeface="Verdana" panose="020B0604030504040204" pitchFamily="34" charset="0"/>
              <a:ea typeface="Verdana" panose="020B0604030504040204" pitchFamily="34" charset="0"/>
            </a:endParaRPr>
          </a:p>
        </p:txBody>
      </p:sp>
      <p:pic>
        <p:nvPicPr>
          <p:cNvPr id="6" name="Picture 6"/>
          <p:cNvPicPr>
            <a:picLocks noChangeAspect="1"/>
          </p:cNvPicPr>
          <p:nvPr/>
        </p:nvPicPr>
        <p:blipFill rotWithShape="1">
          <a:blip r:embed="rId3" cstate="print">
            <a:extLst>
              <a:ext uri="{28A0092B-C50C-407E-A947-70E740481C1C}">
                <a14:useLocalDpi xmlns:a14="http://schemas.microsoft.com/office/drawing/2010/main" val="0"/>
              </a:ext>
            </a:extLst>
          </a:blip>
          <a:srcRect l="10966" t="10853" r="2919" b="7951"/>
          <a:stretch/>
        </p:blipFill>
        <p:spPr>
          <a:xfrm>
            <a:off x="28003" y="579010"/>
            <a:ext cx="2698515" cy="3024546"/>
          </a:xfrm>
          <a:prstGeom prst="rect">
            <a:avLst/>
          </a:prstGeom>
        </p:spPr>
      </p:pic>
      <p:pic>
        <p:nvPicPr>
          <p:cNvPr id="9" name="Image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785153" y="2811369"/>
            <a:ext cx="8374546" cy="3608681"/>
          </a:xfrm>
          <a:prstGeom prst="rect">
            <a:avLst/>
          </a:prstGeom>
        </p:spPr>
      </p:pic>
      <p:sp>
        <p:nvSpPr>
          <p:cNvPr id="4" name="Rectangle 3"/>
          <p:cNvSpPr/>
          <p:nvPr/>
        </p:nvSpPr>
        <p:spPr>
          <a:xfrm>
            <a:off x="6021363" y="2391691"/>
            <a:ext cx="5282215" cy="400110"/>
          </a:xfrm>
          <a:prstGeom prst="rect">
            <a:avLst/>
          </a:prstGeom>
        </p:spPr>
        <p:txBody>
          <a:bodyPr wrap="none">
            <a:spAutoFit/>
          </a:bodyPr>
          <a:lstStyle/>
          <a:p>
            <a:r>
              <a:rPr lang="en-GB" sz="2000" b="1" dirty="0" err="1">
                <a:solidFill>
                  <a:srgbClr val="3333FF"/>
                </a:solidFill>
              </a:rPr>
              <a:t>Heatmap</a:t>
            </a:r>
            <a:r>
              <a:rPr lang="en-GB" sz="2000" b="1" dirty="0">
                <a:solidFill>
                  <a:srgbClr val="3333FF"/>
                </a:solidFill>
              </a:rPr>
              <a:t> correlation </a:t>
            </a:r>
            <a:r>
              <a:rPr lang="en-GB" sz="2000" b="1" dirty="0" err="1">
                <a:solidFill>
                  <a:srgbClr val="3333FF"/>
                </a:solidFill>
              </a:rPr>
              <a:t>root_Grain</a:t>
            </a:r>
            <a:r>
              <a:rPr lang="en-GB" sz="2000" b="1" dirty="0">
                <a:solidFill>
                  <a:srgbClr val="3333FF"/>
                </a:solidFill>
              </a:rPr>
              <a:t> sample#4</a:t>
            </a:r>
            <a:endParaRPr lang="en-GB" sz="2000" dirty="0"/>
          </a:p>
        </p:txBody>
      </p:sp>
      <p:pic>
        <p:nvPicPr>
          <p:cNvPr id="12" name="Picture 3" descr="C:\Users\Administrateur\Desktop\20190621_155650.jpg"/>
          <p:cNvPicPr>
            <a:picLocks noChangeAspect="1" noChangeArrowheads="1"/>
          </p:cNvPicPr>
          <p:nvPr/>
        </p:nvPicPr>
        <p:blipFill>
          <a:blip r:embed="rId5" cstate="print"/>
          <a:srcRect l="37203" t="19812" r="31297" b="35563"/>
          <a:stretch>
            <a:fillRect/>
          </a:stretch>
        </p:blipFill>
        <p:spPr bwMode="auto">
          <a:xfrm>
            <a:off x="2862884" y="415170"/>
            <a:ext cx="2160240" cy="2295255"/>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pic>
        <p:nvPicPr>
          <p:cNvPr id="13" name="Picture 3" descr="C:\Users\Administrateur\Desktop\20190621_155650.jpg"/>
          <p:cNvPicPr>
            <a:picLocks noChangeAspect="1" noChangeArrowheads="1"/>
          </p:cNvPicPr>
          <p:nvPr/>
        </p:nvPicPr>
        <p:blipFill>
          <a:blip r:embed="rId5" cstate="print"/>
          <a:srcRect l="71656" t="19812" b="35563"/>
          <a:stretch>
            <a:fillRect/>
          </a:stretch>
        </p:blipFill>
        <p:spPr bwMode="auto">
          <a:xfrm>
            <a:off x="1145410" y="3619096"/>
            <a:ext cx="2622911" cy="2769488"/>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
        <p:nvSpPr>
          <p:cNvPr id="2" name="Footer Placeholder 4">
            <a:extLst>
              <a:ext uri="{FF2B5EF4-FFF2-40B4-BE49-F238E27FC236}">
                <a16:creationId xmlns:a16="http://schemas.microsoft.com/office/drawing/2014/main" id="{76533F16-DD22-D34F-EAB7-752954477D32}"/>
              </a:ext>
            </a:extLst>
          </p:cNvPr>
          <p:cNvSpPr>
            <a:spLocks noGrp="1"/>
          </p:cNvSpPr>
          <p:nvPr>
            <p:ph type="ftr" sz="quarter" idx="11"/>
          </p:nvPr>
        </p:nvSpPr>
        <p:spPr>
          <a:xfrm>
            <a:off x="4038599" y="6492875"/>
            <a:ext cx="4114800" cy="308343"/>
          </a:xfrm>
        </p:spPr>
        <p:txBody>
          <a:bodyPr/>
          <a:lstStyle/>
          <a:p>
            <a:r>
              <a:rPr lang="en-US" b="1" dirty="0">
                <a:solidFill>
                  <a:schemeClr val="tx1"/>
                </a:solidFill>
              </a:rPr>
              <a:t>Nuclear Physics Techniques  in Agriculture Sciences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p:cNvSpPr>
            <a:spLocks noGrp="1"/>
          </p:cNvSpPr>
          <p:nvPr>
            <p:ph type="sldNum" sz="quarter" idx="12"/>
          </p:nvPr>
        </p:nvSpPr>
        <p:spPr/>
        <p:txBody>
          <a:bodyPr/>
          <a:lstStyle/>
          <a:p>
            <a:fld id="{27F118B6-53BA-43E3-BE25-7A167C1527EF}" type="slidenum">
              <a:rPr lang="fr-FR" smtClean="0"/>
              <a:pPr/>
              <a:t>11</a:t>
            </a:fld>
            <a:endParaRPr lang="fr-FR"/>
          </a:p>
        </p:txBody>
      </p:sp>
      <p:sp>
        <p:nvSpPr>
          <p:cNvPr id="6" name="Google Shape;68;g2d7dc5dd878_1_6"/>
          <p:cNvSpPr txBox="1">
            <a:spLocks/>
          </p:cNvSpPr>
          <p:nvPr/>
        </p:nvSpPr>
        <p:spPr>
          <a:xfrm>
            <a:off x="1454025" y="136525"/>
            <a:ext cx="7700607" cy="508435"/>
          </a:xfrm>
          <a:prstGeom prst="rect">
            <a:avLst/>
          </a:prstGeom>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sz="4000" b="1" dirty="0">
                <a:solidFill>
                  <a:schemeClr val="tx1"/>
                </a:solidFill>
                <a:latin typeface="Verdana" panose="020B0604030504040204" pitchFamily="34" charset="0"/>
                <a:ea typeface="Verdana" panose="020B0604030504040204" pitchFamily="34" charset="0"/>
                <a:cs typeface="Jost"/>
                <a:sym typeface="Jost"/>
              </a:rPr>
              <a:t>Expected …</a:t>
            </a:r>
            <a:endParaRPr lang="en-US" sz="4000" b="1" dirty="0">
              <a:solidFill>
                <a:schemeClr val="tx1"/>
              </a:solidFill>
              <a:latin typeface="Verdana" panose="020B0604030504040204" pitchFamily="34" charset="0"/>
              <a:ea typeface="Verdana" panose="020B0604030504040204" pitchFamily="34" charset="0"/>
              <a:cs typeface="Jost"/>
            </a:endParaRPr>
          </a:p>
        </p:txBody>
      </p:sp>
      <p:pic>
        <p:nvPicPr>
          <p:cNvPr id="14" name="Image 1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5878" y="834694"/>
            <a:ext cx="6006164" cy="4357633"/>
          </a:xfrm>
          <a:prstGeom prst="rect">
            <a:avLst/>
          </a:prstGeom>
        </p:spPr>
      </p:pic>
      <p:pic>
        <p:nvPicPr>
          <p:cNvPr id="15" name="Image 1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173804" y="1347537"/>
            <a:ext cx="5890600" cy="5079212"/>
          </a:xfrm>
          <a:prstGeom prst="rect">
            <a:avLst/>
          </a:prstGeom>
        </p:spPr>
      </p:pic>
      <p:sp>
        <p:nvSpPr>
          <p:cNvPr id="16" name="Rectangle 15"/>
          <p:cNvSpPr/>
          <p:nvPr/>
        </p:nvSpPr>
        <p:spPr>
          <a:xfrm>
            <a:off x="0" y="782670"/>
            <a:ext cx="6035040" cy="4441556"/>
          </a:xfrm>
          <a:prstGeom prst="rect">
            <a:avLst/>
          </a:prstGeom>
          <a:noFill/>
          <a:ln w="762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7" name="Rectangle 16"/>
          <p:cNvSpPr/>
          <p:nvPr/>
        </p:nvSpPr>
        <p:spPr>
          <a:xfrm>
            <a:off x="6293339" y="1297807"/>
            <a:ext cx="5898661" cy="5128942"/>
          </a:xfrm>
          <a:prstGeom prst="rect">
            <a:avLst/>
          </a:prstGeom>
          <a:noFill/>
          <a:ln w="76200">
            <a:solidFill>
              <a:schemeClr val="bg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 name="Footer Placeholder 4">
            <a:extLst>
              <a:ext uri="{FF2B5EF4-FFF2-40B4-BE49-F238E27FC236}">
                <a16:creationId xmlns:a16="http://schemas.microsoft.com/office/drawing/2014/main" id="{9CF6114E-6215-DE21-FB3E-5E7A38B9BEDF}"/>
              </a:ext>
            </a:extLst>
          </p:cNvPr>
          <p:cNvSpPr>
            <a:spLocks noGrp="1"/>
          </p:cNvSpPr>
          <p:nvPr>
            <p:ph type="ftr" sz="quarter" idx="11"/>
          </p:nvPr>
        </p:nvSpPr>
        <p:spPr>
          <a:xfrm>
            <a:off x="4038599" y="6492875"/>
            <a:ext cx="4114800" cy="308343"/>
          </a:xfrm>
        </p:spPr>
        <p:txBody>
          <a:bodyPr/>
          <a:lstStyle/>
          <a:p>
            <a:r>
              <a:rPr lang="en-US" b="1" dirty="0">
                <a:solidFill>
                  <a:schemeClr val="tx1"/>
                </a:solidFill>
              </a:rPr>
              <a:t>Nuclear Physics Techniques  in Agriculture Sciences</a:t>
            </a:r>
          </a:p>
        </p:txBody>
      </p:sp>
      <p:sp>
        <p:nvSpPr>
          <p:cNvPr id="4" name="Rectangle 3">
            <a:extLst>
              <a:ext uri="{FF2B5EF4-FFF2-40B4-BE49-F238E27FC236}">
                <a16:creationId xmlns:a16="http://schemas.microsoft.com/office/drawing/2014/main" id="{D0173614-4BBC-AB22-2AD7-A827630575D9}"/>
              </a:ext>
            </a:extLst>
          </p:cNvPr>
          <p:cNvSpPr/>
          <p:nvPr/>
        </p:nvSpPr>
        <p:spPr>
          <a:xfrm>
            <a:off x="6225982" y="1297806"/>
            <a:ext cx="5898661" cy="5128941"/>
          </a:xfrm>
          <a:prstGeom prst="rect">
            <a:avLst/>
          </a:prstGeom>
          <a:noFill/>
          <a:ln w="76200">
            <a:solidFill>
              <a:schemeClr val="accent5">
                <a:lumMod val="60000"/>
                <a:lumOff val="4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ZA" dirty="0"/>
          </a:p>
        </p:txBody>
      </p:sp>
    </p:spTree>
    <p:extLst>
      <p:ext uri="{BB962C8B-B14F-4D97-AF65-F5344CB8AC3E}">
        <p14:creationId xmlns:p14="http://schemas.microsoft.com/office/powerpoint/2010/main" val="228319315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74"/>
        <p:cNvGrpSpPr/>
        <p:nvPr/>
      </p:nvGrpSpPr>
      <p:grpSpPr>
        <a:xfrm>
          <a:off x="0" y="0"/>
          <a:ext cx="0" cy="0"/>
          <a:chOff x="0" y="0"/>
          <a:chExt cx="0" cy="0"/>
        </a:xfrm>
      </p:grpSpPr>
      <p:sp>
        <p:nvSpPr>
          <p:cNvPr id="75" name="Google Shape;75;g2d7dc5dd878_1_12"/>
          <p:cNvSpPr txBox="1">
            <a:spLocks noGrp="1"/>
          </p:cNvSpPr>
          <p:nvPr>
            <p:ph type="title"/>
          </p:nvPr>
        </p:nvSpPr>
        <p:spPr>
          <a:xfrm>
            <a:off x="2147400" y="415846"/>
            <a:ext cx="10044600" cy="440802"/>
          </a:xfrm>
          <a:prstGeom prst="rect">
            <a:avLst/>
          </a:prstGeom>
        </p:spPr>
        <p:txBody>
          <a:bodyPr spcFirstLastPara="1" wrap="square" lIns="91425" tIns="45700" rIns="91425" bIns="45700" anchor="ctr" anchorCtr="0">
            <a:noAutofit/>
          </a:bodyPr>
          <a:lstStyle/>
          <a:p>
            <a:pPr marL="0" lvl="0" indent="0" algn="l" rtl="0">
              <a:spcBef>
                <a:spcPts val="0"/>
              </a:spcBef>
              <a:spcAft>
                <a:spcPts val="0"/>
              </a:spcAft>
              <a:buNone/>
            </a:pPr>
            <a:r>
              <a:rPr lang="en-US" sz="4000" b="1" dirty="0">
                <a:latin typeface="Verdana" panose="020B0604030504040204" pitchFamily="34" charset="0"/>
                <a:ea typeface="Verdana" panose="020B0604030504040204" pitchFamily="34" charset="0"/>
              </a:rPr>
              <a:t>Discussion &amp; Implications</a:t>
            </a:r>
            <a:endParaRPr sz="4000" b="1" dirty="0">
              <a:latin typeface="Verdana" panose="020B0604030504040204" pitchFamily="34" charset="0"/>
              <a:ea typeface="Verdana" panose="020B0604030504040204" pitchFamily="34" charset="0"/>
            </a:endParaRPr>
          </a:p>
        </p:txBody>
      </p:sp>
      <p:sp>
        <p:nvSpPr>
          <p:cNvPr id="6" name="ZoneTexte 5"/>
          <p:cNvSpPr txBox="1"/>
          <p:nvPr/>
        </p:nvSpPr>
        <p:spPr>
          <a:xfrm>
            <a:off x="0" y="856648"/>
            <a:ext cx="12041204" cy="2308324"/>
          </a:xfrm>
          <a:prstGeom prst="rect">
            <a:avLst/>
          </a:prstGeom>
          <a:noFill/>
        </p:spPr>
        <p:txBody>
          <a:bodyPr wrap="square" rtlCol="0">
            <a:spAutoFit/>
          </a:bodyPr>
          <a:lstStyle/>
          <a:p>
            <a:pPr algn="just">
              <a:lnSpc>
                <a:spcPct val="150000"/>
              </a:lnSpc>
              <a:buFont typeface="Wingdings" pitchFamily="2" charset="2"/>
              <a:buChar char="Ø"/>
            </a:pPr>
            <a:r>
              <a:rPr lang="en-NZ" sz="2400" dirty="0">
                <a:solidFill>
                  <a:srgbClr val="3333FF"/>
                </a:solidFill>
              </a:rPr>
              <a:t>Accumulation</a:t>
            </a:r>
            <a:r>
              <a:rPr lang="en-NZ" sz="2400" dirty="0"/>
              <a:t> and </a:t>
            </a:r>
            <a:r>
              <a:rPr lang="en-NZ" sz="2400" dirty="0">
                <a:solidFill>
                  <a:srgbClr val="FF0000"/>
                </a:solidFill>
              </a:rPr>
              <a:t>Distribution</a:t>
            </a:r>
            <a:r>
              <a:rPr lang="en-NZ" sz="2400" dirty="0"/>
              <a:t> within plant tissues</a:t>
            </a:r>
          </a:p>
          <a:p>
            <a:pPr algn="just">
              <a:lnSpc>
                <a:spcPct val="150000"/>
              </a:lnSpc>
              <a:buFont typeface="Wingdings" pitchFamily="2" charset="2"/>
              <a:buChar char="Ø"/>
            </a:pPr>
            <a:r>
              <a:rPr lang="en-NZ" sz="2400" dirty="0">
                <a:solidFill>
                  <a:srgbClr val="3333FF"/>
                </a:solidFill>
              </a:rPr>
              <a:t>Mechanisms</a:t>
            </a:r>
            <a:r>
              <a:rPr lang="en-NZ" sz="2400" dirty="0"/>
              <a:t> underlying metal decommissioning</a:t>
            </a:r>
          </a:p>
          <a:p>
            <a:pPr algn="just">
              <a:lnSpc>
                <a:spcPct val="150000"/>
              </a:lnSpc>
              <a:buFont typeface="Wingdings" pitchFamily="2" charset="2"/>
              <a:buChar char="Ø"/>
            </a:pPr>
            <a:r>
              <a:rPr lang="en-NZ" sz="2400" dirty="0">
                <a:solidFill>
                  <a:srgbClr val="3333FF"/>
                </a:solidFill>
              </a:rPr>
              <a:t>Compartmentalization</a:t>
            </a:r>
            <a:r>
              <a:rPr lang="en-NZ" sz="2400" dirty="0"/>
              <a:t> on the cellular, tissue and organ levels in case of contaminated area or hazardous genetic effect of the rice plant</a:t>
            </a:r>
            <a:endParaRPr lang="fr-FR" sz="2400" dirty="0"/>
          </a:p>
        </p:txBody>
      </p:sp>
      <p:sp>
        <p:nvSpPr>
          <p:cNvPr id="7" name="Rectangle 6"/>
          <p:cNvSpPr/>
          <p:nvPr/>
        </p:nvSpPr>
        <p:spPr>
          <a:xfrm>
            <a:off x="2559600" y="3488137"/>
            <a:ext cx="9220200" cy="461665"/>
          </a:xfrm>
          <a:prstGeom prst="rect">
            <a:avLst/>
          </a:prstGeom>
        </p:spPr>
        <p:txBody>
          <a:bodyPr wrap="square">
            <a:spAutoFit/>
          </a:bodyPr>
          <a:lstStyle/>
          <a:p>
            <a:r>
              <a:rPr lang="en-NZ" sz="2400" b="1" dirty="0">
                <a:solidFill>
                  <a:srgbClr val="3333FF"/>
                </a:solidFill>
              </a:rPr>
              <a:t>Spatial investigation of </a:t>
            </a:r>
            <a:r>
              <a:rPr lang="en-NZ" sz="2400" b="1" dirty="0">
                <a:solidFill>
                  <a:srgbClr val="FF0000"/>
                </a:solidFill>
              </a:rPr>
              <a:t>essential and Toxic Metals</a:t>
            </a:r>
            <a:endParaRPr lang="fr-FR" sz="2400" b="1" dirty="0">
              <a:solidFill>
                <a:srgbClr val="FF0000"/>
              </a:solidFill>
            </a:endParaRPr>
          </a:p>
        </p:txBody>
      </p:sp>
      <p:sp>
        <p:nvSpPr>
          <p:cNvPr id="8" name="Rectangle 7"/>
          <p:cNvSpPr/>
          <p:nvPr/>
        </p:nvSpPr>
        <p:spPr>
          <a:xfrm>
            <a:off x="3348715" y="4352275"/>
            <a:ext cx="4756559" cy="461665"/>
          </a:xfrm>
          <a:prstGeom prst="rect">
            <a:avLst/>
          </a:prstGeom>
        </p:spPr>
        <p:txBody>
          <a:bodyPr wrap="none">
            <a:spAutoFit/>
          </a:bodyPr>
          <a:lstStyle/>
          <a:p>
            <a:r>
              <a:rPr lang="en-NZ" sz="2400" b="1" dirty="0">
                <a:solidFill>
                  <a:srgbClr val="FF0000"/>
                </a:solidFill>
              </a:rPr>
              <a:t>Micro analytical imaging techniques</a:t>
            </a:r>
            <a:endParaRPr lang="fr-FR" sz="2400" dirty="0">
              <a:solidFill>
                <a:srgbClr val="FF0000"/>
              </a:solidFill>
            </a:endParaRPr>
          </a:p>
        </p:txBody>
      </p:sp>
      <p:sp>
        <p:nvSpPr>
          <p:cNvPr id="9" name="Rectangle 3"/>
          <p:cNvSpPr txBox="1">
            <a:spLocks noChangeArrowheads="1"/>
          </p:cNvSpPr>
          <p:nvPr/>
        </p:nvSpPr>
        <p:spPr bwMode="auto">
          <a:xfrm>
            <a:off x="847023" y="4771541"/>
            <a:ext cx="11344977" cy="1809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03399"/>
              </a:buClr>
              <a:buSzPct val="80000"/>
              <a:buFont typeface="Wingdings" pitchFamily="2" charset="2"/>
              <a:buChar char="l"/>
              <a:defRPr sz="2400">
                <a:solidFill>
                  <a:srgbClr val="003399"/>
                </a:solidFill>
                <a:latin typeface="+mn-lt"/>
                <a:ea typeface="+mn-ea"/>
                <a:cs typeface="+mn-cs"/>
              </a:defRPr>
            </a:lvl1pPr>
            <a:lvl2pPr marL="742950" indent="-285750" algn="l" rtl="0" eaLnBrk="0" fontAlgn="base" hangingPunct="0">
              <a:spcBef>
                <a:spcPct val="20000"/>
              </a:spcBef>
              <a:spcAft>
                <a:spcPct val="0"/>
              </a:spcAft>
              <a:buClr>
                <a:srgbClr val="3366CC"/>
              </a:buClr>
              <a:buSzPct val="70000"/>
              <a:buFont typeface="Wingdings" pitchFamily="2" charset="2"/>
              <a:buChar char="l"/>
              <a:defRPr sz="2000">
                <a:solidFill>
                  <a:srgbClr val="003399"/>
                </a:solidFill>
                <a:latin typeface="+mn-lt"/>
              </a:defRPr>
            </a:lvl2pPr>
            <a:lvl3pPr marL="1143000" indent="-228600" algn="l" rtl="0" eaLnBrk="0" fontAlgn="base" hangingPunct="0">
              <a:spcBef>
                <a:spcPct val="20000"/>
              </a:spcBef>
              <a:spcAft>
                <a:spcPct val="0"/>
              </a:spcAft>
              <a:buClr>
                <a:srgbClr val="3366CC"/>
              </a:buClr>
              <a:buChar char="o"/>
              <a:defRPr>
                <a:solidFill>
                  <a:srgbClr val="003399"/>
                </a:solidFill>
                <a:latin typeface="+mn-lt"/>
              </a:defRPr>
            </a:lvl3pPr>
            <a:lvl4pPr marL="1600200" indent="-228600" algn="l" rtl="0" eaLnBrk="0" fontAlgn="base" hangingPunct="0">
              <a:spcBef>
                <a:spcPct val="20000"/>
              </a:spcBef>
              <a:spcAft>
                <a:spcPct val="0"/>
              </a:spcAft>
              <a:buClr>
                <a:srgbClr val="3366CC"/>
              </a:buClr>
              <a:buFont typeface="Wingdings" pitchFamily="2" charset="2"/>
              <a:buChar char="§"/>
              <a:defRPr sz="1600">
                <a:solidFill>
                  <a:srgbClr val="003399"/>
                </a:solidFill>
                <a:latin typeface="+mn-lt"/>
              </a:defRPr>
            </a:lvl4pPr>
            <a:lvl5pPr marL="2057400" indent="-228600" algn="l" rtl="0" eaLnBrk="0" fontAlgn="base" hangingPunct="0">
              <a:spcBef>
                <a:spcPct val="20000"/>
              </a:spcBef>
              <a:spcAft>
                <a:spcPct val="0"/>
              </a:spcAft>
              <a:buClr>
                <a:srgbClr val="3366CC"/>
              </a:buClr>
              <a:buFont typeface="Wingdings" pitchFamily="2" charset="2"/>
              <a:buChar char="q"/>
              <a:defRPr sz="1200">
                <a:solidFill>
                  <a:srgbClr val="003399"/>
                </a:solidFill>
                <a:latin typeface="+mn-lt"/>
              </a:defRPr>
            </a:lvl5pPr>
            <a:lvl6pPr marL="2514600" indent="-228600" algn="l" rtl="0" fontAlgn="base">
              <a:spcBef>
                <a:spcPct val="20000"/>
              </a:spcBef>
              <a:spcAft>
                <a:spcPct val="0"/>
              </a:spcAft>
              <a:buClr>
                <a:srgbClr val="3366CC"/>
              </a:buClr>
              <a:buFont typeface="Wingdings" pitchFamily="2" charset="2"/>
              <a:buChar char="q"/>
              <a:defRPr sz="1200">
                <a:solidFill>
                  <a:srgbClr val="003399"/>
                </a:solidFill>
                <a:latin typeface="+mn-lt"/>
              </a:defRPr>
            </a:lvl6pPr>
            <a:lvl7pPr marL="2971800" indent="-228600" algn="l" rtl="0" fontAlgn="base">
              <a:spcBef>
                <a:spcPct val="20000"/>
              </a:spcBef>
              <a:spcAft>
                <a:spcPct val="0"/>
              </a:spcAft>
              <a:buClr>
                <a:srgbClr val="3366CC"/>
              </a:buClr>
              <a:buFont typeface="Wingdings" pitchFamily="2" charset="2"/>
              <a:buChar char="q"/>
              <a:defRPr sz="1200">
                <a:solidFill>
                  <a:srgbClr val="003399"/>
                </a:solidFill>
                <a:latin typeface="+mn-lt"/>
              </a:defRPr>
            </a:lvl7pPr>
            <a:lvl8pPr marL="3429000" indent="-228600" algn="l" rtl="0" fontAlgn="base">
              <a:spcBef>
                <a:spcPct val="20000"/>
              </a:spcBef>
              <a:spcAft>
                <a:spcPct val="0"/>
              </a:spcAft>
              <a:buClr>
                <a:srgbClr val="3366CC"/>
              </a:buClr>
              <a:buFont typeface="Wingdings" pitchFamily="2" charset="2"/>
              <a:buChar char="q"/>
              <a:defRPr sz="1200">
                <a:solidFill>
                  <a:srgbClr val="003399"/>
                </a:solidFill>
                <a:latin typeface="+mn-lt"/>
              </a:defRPr>
            </a:lvl8pPr>
            <a:lvl9pPr marL="3886200" indent="-228600" algn="l" rtl="0" fontAlgn="base">
              <a:spcBef>
                <a:spcPct val="20000"/>
              </a:spcBef>
              <a:spcAft>
                <a:spcPct val="0"/>
              </a:spcAft>
              <a:buClr>
                <a:srgbClr val="3366CC"/>
              </a:buClr>
              <a:buFont typeface="Wingdings" pitchFamily="2" charset="2"/>
              <a:buChar char="q"/>
              <a:defRPr sz="1200">
                <a:solidFill>
                  <a:srgbClr val="003399"/>
                </a:solidFill>
                <a:latin typeface="+mn-lt"/>
              </a:defRPr>
            </a:lvl9pPr>
          </a:lstStyle>
          <a:p>
            <a:pPr eaLnBrk="1" hangingPunct="1">
              <a:lnSpc>
                <a:spcPct val="80000"/>
              </a:lnSpc>
              <a:buNone/>
            </a:pPr>
            <a:endParaRPr lang="en-US" altLang="en-US" sz="1600" kern="0" dirty="0">
              <a:solidFill>
                <a:srgbClr val="00B050"/>
              </a:solidFill>
            </a:endParaRPr>
          </a:p>
          <a:p>
            <a:pPr lvl="1" eaLnBrk="1" hangingPunct="1">
              <a:lnSpc>
                <a:spcPct val="80000"/>
              </a:lnSpc>
              <a:buFont typeface="Wingdings" panose="05000000000000000000" pitchFamily="2" charset="2"/>
              <a:buChar char="Ø"/>
            </a:pPr>
            <a:r>
              <a:rPr lang="en-US" altLang="en-US" sz="2400" b="1" kern="0" dirty="0">
                <a:solidFill>
                  <a:srgbClr val="00B050"/>
                </a:solidFill>
              </a:rPr>
              <a:t>Metabolic processes explaining</a:t>
            </a:r>
          </a:p>
          <a:p>
            <a:pPr lvl="1" eaLnBrk="1" hangingPunct="1">
              <a:lnSpc>
                <a:spcPct val="80000"/>
              </a:lnSpc>
              <a:buFont typeface="Wingdings" panose="05000000000000000000" pitchFamily="2" charset="2"/>
              <a:buChar char="Ø"/>
            </a:pPr>
            <a:r>
              <a:rPr lang="en-US" altLang="en-US" sz="2400" b="1" kern="0" dirty="0">
                <a:solidFill>
                  <a:srgbClr val="00B050"/>
                </a:solidFill>
              </a:rPr>
              <a:t>Influence of different soils composition on plant uptake of nutrients and fertilizer types depending on seasons</a:t>
            </a:r>
          </a:p>
          <a:p>
            <a:pPr lvl="1" eaLnBrk="1" hangingPunct="1">
              <a:lnSpc>
                <a:spcPct val="80000"/>
              </a:lnSpc>
              <a:buFont typeface="Wingdings" panose="05000000000000000000" pitchFamily="2" charset="2"/>
              <a:buChar char="Ø"/>
            </a:pPr>
            <a:r>
              <a:rPr lang="en-US" altLang="en-US" sz="2400" b="1" kern="0" dirty="0">
                <a:solidFill>
                  <a:srgbClr val="00B050"/>
                </a:solidFill>
              </a:rPr>
              <a:t>Genotypes response </a:t>
            </a:r>
            <a:endParaRPr lang="en-US" altLang="en-US" sz="1600" kern="0" dirty="0">
              <a:solidFill>
                <a:srgbClr val="00B050"/>
              </a:solidFill>
            </a:endParaRPr>
          </a:p>
          <a:p>
            <a:pPr lvl="1" eaLnBrk="1" hangingPunct="1">
              <a:lnSpc>
                <a:spcPct val="80000"/>
              </a:lnSpc>
            </a:pPr>
            <a:endParaRPr lang="en-US" altLang="en-US" sz="1600" kern="0" dirty="0"/>
          </a:p>
        </p:txBody>
      </p:sp>
      <p:sp>
        <p:nvSpPr>
          <p:cNvPr id="10" name="Flèche droite 9"/>
          <p:cNvSpPr/>
          <p:nvPr/>
        </p:nvSpPr>
        <p:spPr>
          <a:xfrm rot="5400000">
            <a:off x="5670490" y="3990075"/>
            <a:ext cx="457200" cy="228600"/>
          </a:xfrm>
          <a:prstGeom prst="rightArrow">
            <a:avLst/>
          </a:prstGeom>
          <a:solidFill>
            <a:srgbClr val="3333FF"/>
          </a:solidFill>
          <a:ln>
            <a:solidFill>
              <a:srgbClr val="3333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 name="Footer Placeholder 4">
            <a:extLst>
              <a:ext uri="{FF2B5EF4-FFF2-40B4-BE49-F238E27FC236}">
                <a16:creationId xmlns:a16="http://schemas.microsoft.com/office/drawing/2014/main" id="{C4D2AE0F-B4B5-3EC2-E3F4-9324C5944E5E}"/>
              </a:ext>
            </a:extLst>
          </p:cNvPr>
          <p:cNvSpPr>
            <a:spLocks noGrp="1"/>
          </p:cNvSpPr>
          <p:nvPr>
            <p:ph type="ftr" sz="quarter" idx="11"/>
          </p:nvPr>
        </p:nvSpPr>
        <p:spPr>
          <a:xfrm>
            <a:off x="4038599" y="6492875"/>
            <a:ext cx="4114800" cy="308343"/>
          </a:xfrm>
        </p:spPr>
        <p:txBody>
          <a:bodyPr/>
          <a:lstStyle/>
          <a:p>
            <a:r>
              <a:rPr lang="en-US" b="1" dirty="0">
                <a:solidFill>
                  <a:schemeClr val="tx1"/>
                </a:solidFill>
              </a:rPr>
              <a:t>Nuclear Physics Techniques  in Agriculture Sciences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81"/>
        <p:cNvGrpSpPr/>
        <p:nvPr/>
      </p:nvGrpSpPr>
      <p:grpSpPr>
        <a:xfrm>
          <a:off x="0" y="0"/>
          <a:ext cx="0" cy="0"/>
          <a:chOff x="0" y="0"/>
          <a:chExt cx="0" cy="0"/>
        </a:xfrm>
      </p:grpSpPr>
      <p:sp>
        <p:nvSpPr>
          <p:cNvPr id="82" name="Google Shape;82;g2d7dc5dd878_1_18"/>
          <p:cNvSpPr txBox="1">
            <a:spLocks noGrp="1"/>
          </p:cNvSpPr>
          <p:nvPr>
            <p:ph type="title"/>
          </p:nvPr>
        </p:nvSpPr>
        <p:spPr>
          <a:xfrm>
            <a:off x="191386" y="314227"/>
            <a:ext cx="11487657" cy="700509"/>
          </a:xfrm>
          <a:prstGeom prst="rect">
            <a:avLst/>
          </a:prstGeom>
        </p:spPr>
        <p:txBody>
          <a:bodyPr spcFirstLastPara="1" wrap="square" lIns="91425" tIns="45700" rIns="91425" bIns="45700" anchor="ctr" anchorCtr="0">
            <a:noAutofit/>
          </a:bodyPr>
          <a:lstStyle/>
          <a:p>
            <a:pPr marL="0" lvl="0" indent="0" algn="l" rtl="0">
              <a:spcBef>
                <a:spcPts val="0"/>
              </a:spcBef>
              <a:spcAft>
                <a:spcPts val="0"/>
              </a:spcAft>
              <a:buNone/>
            </a:pPr>
            <a:r>
              <a:rPr lang="en-US" sz="4000" b="1" dirty="0">
                <a:latin typeface="Verdana" panose="020B0604030504040204" pitchFamily="34" charset="0"/>
                <a:ea typeface="Verdana" panose="020B0604030504040204" pitchFamily="34" charset="0"/>
              </a:rPr>
              <a:t>Conclusion &amp; Future Work forward</a:t>
            </a:r>
            <a:endParaRPr sz="4000" b="1" dirty="0">
              <a:latin typeface="Verdana" panose="020B0604030504040204" pitchFamily="34" charset="0"/>
              <a:ea typeface="Verdana" panose="020B0604030504040204" pitchFamily="34" charset="0"/>
            </a:endParaRPr>
          </a:p>
        </p:txBody>
      </p:sp>
      <p:sp>
        <p:nvSpPr>
          <p:cNvPr id="83" name="Google Shape;83;g2d7dc5dd878_1_18"/>
          <p:cNvSpPr txBox="1">
            <a:spLocks noGrp="1"/>
          </p:cNvSpPr>
          <p:nvPr>
            <p:ph type="body" idx="1"/>
          </p:nvPr>
        </p:nvSpPr>
        <p:spPr>
          <a:xfrm>
            <a:off x="86627" y="1328962"/>
            <a:ext cx="12381296" cy="5699159"/>
          </a:xfrm>
          <a:prstGeom prst="rect">
            <a:avLst/>
          </a:prstGeom>
        </p:spPr>
        <p:txBody>
          <a:bodyPr spcFirstLastPara="1" wrap="square" lIns="91425" tIns="45700" rIns="91425" bIns="45700" anchor="t" anchorCtr="0">
            <a:noAutofit/>
          </a:bodyPr>
          <a:lstStyle/>
          <a:p>
            <a:pPr lvl="0" indent="-298450">
              <a:lnSpc>
                <a:spcPct val="115000"/>
              </a:lnSpc>
              <a:spcBef>
                <a:spcPts val="1200"/>
              </a:spcBef>
              <a:buClr>
                <a:srgbClr val="000000"/>
              </a:buClr>
              <a:buSzPts val="1100"/>
              <a:buChar char="●"/>
            </a:pPr>
            <a:r>
              <a:rPr lang="en-US" sz="2400" dirty="0">
                <a:solidFill>
                  <a:srgbClr val="000000"/>
                </a:solidFill>
                <a:latin typeface="Arial"/>
                <a:ea typeface="Arial"/>
                <a:cs typeface="Arial"/>
                <a:sym typeface="Arial"/>
              </a:rPr>
              <a:t>P</a:t>
            </a:r>
            <a:r>
              <a:rPr lang="en-US" sz="2400" i="1" dirty="0">
                <a:solidFill>
                  <a:srgbClr val="000000"/>
                </a:solidFill>
                <a:latin typeface="Arial"/>
                <a:ea typeface="Arial"/>
                <a:cs typeface="Arial"/>
                <a:sym typeface="Arial"/>
              </a:rPr>
              <a:t>erform analysis using </a:t>
            </a:r>
            <a:r>
              <a:rPr lang="en-GB" sz="2400" b="1" dirty="0"/>
              <a:t>Non-destructive analysis of roots, stems, leaves, and grains of Glaberrima rice by combining ion beam techniques: PIXE, RBS, and PIGE</a:t>
            </a:r>
            <a:r>
              <a:rPr lang="en-US" sz="2400" b="1" i="1" dirty="0">
                <a:solidFill>
                  <a:srgbClr val="000000"/>
                </a:solidFill>
                <a:latin typeface="Arial"/>
                <a:cs typeface="Arial"/>
                <a:sym typeface="Arial"/>
              </a:rPr>
              <a:t> </a:t>
            </a:r>
            <a:r>
              <a:rPr lang="en-US" sz="2400" b="1" dirty="0">
                <a:solidFill>
                  <a:srgbClr val="000000"/>
                </a:solidFill>
                <a:latin typeface="Arial"/>
                <a:cs typeface="Arial"/>
                <a:sym typeface="Arial"/>
              </a:rPr>
              <a:t>with Gamma Spectrometry, X-ray Spectrometry, IRMS, Alpha/Beta Spectrometry, irradiators (e-beam or X-ray or Co-60)</a:t>
            </a:r>
            <a:endParaRPr sz="2400" dirty="0">
              <a:solidFill>
                <a:srgbClr val="000000"/>
              </a:solidFill>
              <a:latin typeface="Arial"/>
              <a:ea typeface="Arial"/>
              <a:cs typeface="Arial"/>
              <a:sym typeface="Arial"/>
            </a:endParaRPr>
          </a:p>
          <a:p>
            <a:pPr marL="0" lvl="0" indent="0" algn="l" rtl="0">
              <a:lnSpc>
                <a:spcPct val="115000"/>
              </a:lnSpc>
              <a:spcBef>
                <a:spcPts val="1200"/>
              </a:spcBef>
              <a:spcAft>
                <a:spcPts val="0"/>
              </a:spcAft>
              <a:buNone/>
            </a:pPr>
            <a:r>
              <a:rPr lang="en-US" sz="2400" b="1" dirty="0">
                <a:solidFill>
                  <a:srgbClr val="000000"/>
                </a:solidFill>
                <a:latin typeface="Arial"/>
                <a:ea typeface="Arial"/>
                <a:cs typeface="Arial"/>
                <a:sym typeface="Arial"/>
              </a:rPr>
              <a:t>Future Work to reinforce Nutritional Benefits which are  Absent from plants:</a:t>
            </a:r>
            <a:endParaRPr sz="2400" b="1" dirty="0">
              <a:solidFill>
                <a:srgbClr val="000000"/>
              </a:solidFill>
              <a:latin typeface="Arial"/>
              <a:ea typeface="Arial"/>
              <a:cs typeface="Arial"/>
              <a:sym typeface="Arial"/>
            </a:endParaRPr>
          </a:p>
          <a:p>
            <a:pPr lvl="0" indent="-298450">
              <a:lnSpc>
                <a:spcPct val="115000"/>
              </a:lnSpc>
              <a:spcBef>
                <a:spcPts val="1200"/>
              </a:spcBef>
              <a:buClr>
                <a:srgbClr val="000000"/>
              </a:buClr>
              <a:buSzPts val="1100"/>
              <a:buChar char="●"/>
            </a:pPr>
            <a:r>
              <a:rPr lang="en-GB" sz="2400" dirty="0"/>
              <a:t>Expanding the effective uses of nuclear techniques in more various of varieties of plantes.</a:t>
            </a:r>
          </a:p>
          <a:p>
            <a:pPr lvl="0" indent="-298450">
              <a:lnSpc>
                <a:spcPct val="115000"/>
              </a:lnSpc>
              <a:spcBef>
                <a:spcPts val="1200"/>
              </a:spcBef>
              <a:buClr>
                <a:srgbClr val="000000"/>
              </a:buClr>
              <a:buSzPts val="1100"/>
              <a:buChar char="●"/>
            </a:pPr>
            <a:r>
              <a:rPr lang="en-GB" sz="2400" dirty="0"/>
              <a:t>Improving zinc (Zn) mobility in rice organs is crucial for enhancing Zn bioavailability in grains and combating human Zn deficiency. Zn mobility within the plant can be limited due to strong binding to cell walls and vacuoles, making it challenging to redistribute Zn efficiently to the grains.</a:t>
            </a:r>
            <a:endParaRPr sz="2400"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D1E918-05FB-EE76-99CF-C064927C9D50}"/>
              </a:ext>
            </a:extLst>
          </p:cNvPr>
          <p:cNvSpPr>
            <a:spLocks noGrp="1"/>
          </p:cNvSpPr>
          <p:nvPr>
            <p:ph type="title"/>
          </p:nvPr>
        </p:nvSpPr>
        <p:spPr>
          <a:xfrm>
            <a:off x="838200" y="-92082"/>
            <a:ext cx="5668926" cy="761926"/>
          </a:xfrm>
        </p:spPr>
        <p:txBody>
          <a:bodyPr>
            <a:normAutofit/>
          </a:bodyPr>
          <a:lstStyle/>
          <a:p>
            <a:r>
              <a:rPr lang="en-US" sz="4000" b="1" dirty="0">
                <a:latin typeface="Verdana" panose="020B0604030504040204" pitchFamily="34" charset="0"/>
                <a:ea typeface="Verdana" panose="020B0604030504040204" pitchFamily="34" charset="0"/>
              </a:rPr>
              <a:t>Recommendations </a:t>
            </a:r>
          </a:p>
        </p:txBody>
      </p:sp>
      <p:sp>
        <p:nvSpPr>
          <p:cNvPr id="3" name="Content Placeholder 2">
            <a:extLst>
              <a:ext uri="{FF2B5EF4-FFF2-40B4-BE49-F238E27FC236}">
                <a16:creationId xmlns:a16="http://schemas.microsoft.com/office/drawing/2014/main" id="{40F81AA8-BB2F-7516-D048-52ED184FC4B6}"/>
              </a:ext>
            </a:extLst>
          </p:cNvPr>
          <p:cNvSpPr>
            <a:spLocks noGrp="1"/>
          </p:cNvSpPr>
          <p:nvPr>
            <p:ph idx="1"/>
          </p:nvPr>
        </p:nvSpPr>
        <p:spPr>
          <a:xfrm>
            <a:off x="85060" y="691123"/>
            <a:ext cx="12408195" cy="5899150"/>
          </a:xfrm>
        </p:spPr>
        <p:txBody>
          <a:bodyPr>
            <a:normAutofit fontScale="92500" lnSpcReduction="10000"/>
          </a:bodyPr>
          <a:lstStyle/>
          <a:p>
            <a:pPr marL="457200" lvl="1" indent="0">
              <a:buNone/>
            </a:pPr>
            <a:endParaRPr lang="en-US" dirty="0"/>
          </a:p>
          <a:p>
            <a:pPr>
              <a:buFont typeface="Tahoma" panose="020B0604030504040204" pitchFamily="34" charset="0"/>
              <a:buChar char="ↈ"/>
            </a:pPr>
            <a:r>
              <a:rPr lang="en-US" sz="3300" b="1" dirty="0">
                <a:latin typeface="Verdana" panose="020B0604030504040204" pitchFamily="34" charset="0"/>
                <a:ea typeface="Verdana" panose="020B0604030504040204" pitchFamily="34" charset="0"/>
              </a:rPr>
              <a:t>academic institutions</a:t>
            </a:r>
          </a:p>
          <a:p>
            <a:pPr marL="0" indent="0">
              <a:buNone/>
            </a:pPr>
            <a:r>
              <a:rPr lang="en-GB" dirty="0">
                <a:solidFill>
                  <a:srgbClr val="000000"/>
                </a:solidFill>
                <a:latin typeface="Tahoma"/>
                <a:ea typeface="Calibri"/>
                <a:cs typeface="Times New Roman"/>
              </a:rPr>
              <a:t>- Establish collaboration between Countries with functional laboratories and good maintenance  and calibration skills</a:t>
            </a:r>
          </a:p>
          <a:p>
            <a:pPr>
              <a:buFontTx/>
              <a:buChar char="-"/>
            </a:pPr>
            <a:r>
              <a:rPr lang="en-GB" dirty="0">
                <a:solidFill>
                  <a:srgbClr val="000000"/>
                </a:solidFill>
                <a:latin typeface="Tahoma"/>
                <a:ea typeface="Calibri"/>
                <a:cs typeface="Times New Roman"/>
              </a:rPr>
              <a:t>Establish or mutualizing sample preparation laboratories for biological samples</a:t>
            </a:r>
          </a:p>
          <a:p>
            <a:pPr>
              <a:buFontTx/>
              <a:buChar char="-"/>
            </a:pPr>
            <a:r>
              <a:rPr lang="en-GB" dirty="0">
                <a:solidFill>
                  <a:srgbClr val="000000"/>
                </a:solidFill>
                <a:latin typeface="Tahoma"/>
                <a:ea typeface="Calibri"/>
                <a:cs typeface="Times New Roman"/>
              </a:rPr>
              <a:t> </a:t>
            </a:r>
            <a:r>
              <a:rPr lang="en-US" dirty="0">
                <a:solidFill>
                  <a:srgbClr val="000000"/>
                </a:solidFill>
                <a:latin typeface="Tahoma"/>
                <a:ea typeface="Calibri"/>
                <a:cs typeface="Times New Roman"/>
              </a:rPr>
              <a:t>Build existing platform for sharing of information  best practices on soil conservation strategies based on the use on NTA among countries and regions.</a:t>
            </a:r>
          </a:p>
          <a:p>
            <a:pPr>
              <a:buFontTx/>
              <a:buChar char="-"/>
            </a:pPr>
            <a:endParaRPr lang="en-GB" dirty="0">
              <a:solidFill>
                <a:srgbClr val="000000"/>
              </a:solidFill>
              <a:latin typeface="Tahoma"/>
              <a:ea typeface="Calibri"/>
              <a:cs typeface="Times New Roman"/>
            </a:endParaRPr>
          </a:p>
          <a:p>
            <a:pPr>
              <a:buFont typeface="Tahoma" panose="020B0604030504040204" pitchFamily="34" charset="0"/>
              <a:buChar char="ↈ"/>
            </a:pPr>
            <a:r>
              <a:rPr lang="en-US" sz="3400" b="1" dirty="0">
                <a:latin typeface="Verdana" panose="020B0604030504040204" pitchFamily="34" charset="0"/>
                <a:ea typeface="Verdana" panose="020B0604030504040204" pitchFamily="34" charset="0"/>
              </a:rPr>
              <a:t> governments</a:t>
            </a:r>
          </a:p>
          <a:p>
            <a:pPr marL="0" indent="0">
              <a:lnSpc>
                <a:spcPct val="110000"/>
              </a:lnSpc>
              <a:buNone/>
            </a:pPr>
            <a:r>
              <a:rPr lang="en-US" sz="2700" dirty="0">
                <a:latin typeface="Verdana" panose="020B0604030504040204" pitchFamily="34" charset="0"/>
                <a:ea typeface="Verdana" panose="020B0604030504040204" pitchFamily="34" charset="0"/>
              </a:rPr>
              <a:t>Must lead to the sharing of resources, knowledge and expertise among countries, the transfer of technology available in advanced countries to countries where such technology is needed; and the creation of regional capabilities that, once developed, will, in turn, lead to further regional cooperation. This demands vision, commitment, and effective management</a:t>
            </a:r>
          </a:p>
          <a:p>
            <a:pPr marL="0" indent="0">
              <a:buNone/>
            </a:pPr>
            <a:endParaRPr lang="en-US" dirty="0"/>
          </a:p>
        </p:txBody>
      </p:sp>
      <p:sp>
        <p:nvSpPr>
          <p:cNvPr id="4" name="Slide Number Placeholder 3">
            <a:extLst>
              <a:ext uri="{FF2B5EF4-FFF2-40B4-BE49-F238E27FC236}">
                <a16:creationId xmlns:a16="http://schemas.microsoft.com/office/drawing/2014/main" id="{46D741A9-003E-3108-0CB2-81184777025A}"/>
              </a:ext>
            </a:extLst>
          </p:cNvPr>
          <p:cNvSpPr>
            <a:spLocks noGrp="1"/>
          </p:cNvSpPr>
          <p:nvPr>
            <p:ph type="sldNum" sz="quarter" idx="12"/>
          </p:nvPr>
        </p:nvSpPr>
        <p:spPr/>
        <p:txBody>
          <a:bodyPr/>
          <a:lstStyle/>
          <a:p>
            <a:fld id="{74724CAA-14E3-44FA-9223-4F872C7E3CB0}" type="slidenum">
              <a:rPr lang="en-US" smtClean="0"/>
              <a:t>14</a:t>
            </a:fld>
            <a:endParaRPr lang="en-US"/>
          </a:p>
        </p:txBody>
      </p:sp>
      <p:sp>
        <p:nvSpPr>
          <p:cNvPr id="6" name="Footer Placeholder 4">
            <a:extLst>
              <a:ext uri="{FF2B5EF4-FFF2-40B4-BE49-F238E27FC236}">
                <a16:creationId xmlns:a16="http://schemas.microsoft.com/office/drawing/2014/main" id="{C567933B-0473-49EC-F3A7-147C5FE68E83}"/>
              </a:ext>
            </a:extLst>
          </p:cNvPr>
          <p:cNvSpPr>
            <a:spLocks noGrp="1"/>
          </p:cNvSpPr>
          <p:nvPr>
            <p:ph type="ftr" sz="quarter" idx="11"/>
          </p:nvPr>
        </p:nvSpPr>
        <p:spPr>
          <a:xfrm>
            <a:off x="4038599" y="6492875"/>
            <a:ext cx="4114800" cy="308343"/>
          </a:xfrm>
        </p:spPr>
        <p:txBody>
          <a:bodyPr/>
          <a:lstStyle/>
          <a:p>
            <a:r>
              <a:rPr lang="en-US" b="1" dirty="0">
                <a:solidFill>
                  <a:schemeClr val="tx1"/>
                </a:solidFill>
              </a:rPr>
              <a:t>Nuclear Physics Techniques  in Agriculture Sciences</a:t>
            </a:r>
          </a:p>
        </p:txBody>
      </p:sp>
    </p:spTree>
    <p:extLst>
      <p:ext uri="{BB962C8B-B14F-4D97-AF65-F5344CB8AC3E}">
        <p14:creationId xmlns:p14="http://schemas.microsoft.com/office/powerpoint/2010/main" val="151570439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F0AA6135-D8FD-BDDB-6764-D616D20C5CBE}"/>
              </a:ext>
            </a:extLst>
          </p:cNvPr>
          <p:cNvSpPr>
            <a:spLocks noGrp="1"/>
          </p:cNvSpPr>
          <p:nvPr>
            <p:ph type="sldNum" sz="quarter" idx="12"/>
          </p:nvPr>
        </p:nvSpPr>
        <p:spPr/>
        <p:txBody>
          <a:bodyPr/>
          <a:lstStyle/>
          <a:p>
            <a:fld id="{74724CAA-14E3-44FA-9223-4F872C7E3CB0}" type="slidenum">
              <a:rPr lang="en-US" smtClean="0"/>
              <a:t>15</a:t>
            </a:fld>
            <a:endParaRPr lang="en-US"/>
          </a:p>
        </p:txBody>
      </p:sp>
      <p:sp>
        <p:nvSpPr>
          <p:cNvPr id="6" name="Footer Placeholder 4">
            <a:extLst>
              <a:ext uri="{FF2B5EF4-FFF2-40B4-BE49-F238E27FC236}">
                <a16:creationId xmlns:a16="http://schemas.microsoft.com/office/drawing/2014/main" id="{16D14A51-E192-972B-271C-51C9921DDCE9}"/>
              </a:ext>
            </a:extLst>
          </p:cNvPr>
          <p:cNvSpPr>
            <a:spLocks noGrp="1"/>
          </p:cNvSpPr>
          <p:nvPr>
            <p:ph type="ftr" sz="quarter" idx="11"/>
          </p:nvPr>
        </p:nvSpPr>
        <p:spPr>
          <a:xfrm>
            <a:off x="4038599" y="6492875"/>
            <a:ext cx="4114800" cy="308343"/>
          </a:xfrm>
        </p:spPr>
        <p:txBody>
          <a:bodyPr/>
          <a:lstStyle/>
          <a:p>
            <a:r>
              <a:rPr lang="en-US" b="1" dirty="0">
                <a:solidFill>
                  <a:schemeClr val="tx1"/>
                </a:solidFill>
              </a:rPr>
              <a:t>Nuclear Physics Techniques  in Agriculture Sciences</a:t>
            </a:r>
          </a:p>
        </p:txBody>
      </p:sp>
      <p:sp>
        <p:nvSpPr>
          <p:cNvPr id="10" name="Espace réservé du contenu 9">
            <a:extLst>
              <a:ext uri="{FF2B5EF4-FFF2-40B4-BE49-F238E27FC236}">
                <a16:creationId xmlns:a16="http://schemas.microsoft.com/office/drawing/2014/main" id="{C8B1BAC0-73CF-819B-DF3D-045C966DC79D}"/>
              </a:ext>
            </a:extLst>
          </p:cNvPr>
          <p:cNvSpPr>
            <a:spLocks noGrp="1"/>
          </p:cNvSpPr>
          <p:nvPr>
            <p:ph idx="1"/>
          </p:nvPr>
        </p:nvSpPr>
        <p:spPr>
          <a:xfrm>
            <a:off x="-478465" y="2141537"/>
            <a:ext cx="13737265" cy="4351338"/>
          </a:xfrm>
        </p:spPr>
        <p:txBody>
          <a:bodyPr/>
          <a:lstStyle/>
          <a:p>
            <a:pPr marL="0" indent="0">
              <a:buNone/>
            </a:pPr>
            <a:endParaRPr lang="en-ZA" b="1" dirty="0">
              <a:latin typeface="Verdana" panose="020B0604030504040204" pitchFamily="34" charset="0"/>
              <a:ea typeface="Verdana" panose="020B0604030504040204" pitchFamily="34" charset="0"/>
            </a:endParaRPr>
          </a:p>
          <a:p>
            <a:pPr marL="0" indent="0">
              <a:buNone/>
            </a:pPr>
            <a:endParaRPr lang="en-ZA" b="1" dirty="0">
              <a:latin typeface="Verdana" panose="020B0604030504040204" pitchFamily="34" charset="0"/>
              <a:ea typeface="Verdana" panose="020B0604030504040204" pitchFamily="34" charset="0"/>
            </a:endParaRPr>
          </a:p>
          <a:p>
            <a:pPr marL="0" indent="0">
              <a:buNone/>
            </a:pPr>
            <a:endParaRPr lang="en-ZA" b="1" dirty="0">
              <a:latin typeface="Verdana" panose="020B0604030504040204" pitchFamily="34" charset="0"/>
              <a:ea typeface="Verdana" panose="020B0604030504040204" pitchFamily="34" charset="0"/>
            </a:endParaRPr>
          </a:p>
          <a:p>
            <a:pPr marL="0" indent="0">
              <a:buNone/>
            </a:pPr>
            <a:r>
              <a:rPr lang="en-ZA" b="1" dirty="0">
                <a:latin typeface="Verdana" panose="020B0604030504040204" pitchFamily="34" charset="0"/>
                <a:ea typeface="Verdana" panose="020B0604030504040204" pitchFamily="34" charset="0"/>
              </a:rPr>
              <a:t>      </a:t>
            </a:r>
          </a:p>
          <a:p>
            <a:pPr marL="0" indent="0">
              <a:buNone/>
            </a:pPr>
            <a:r>
              <a:rPr lang="en-ZA" b="1" dirty="0">
                <a:latin typeface="Verdana" panose="020B0604030504040204" pitchFamily="34" charset="0"/>
                <a:ea typeface="Verdana" panose="020B0604030504040204" pitchFamily="34" charset="0"/>
              </a:rPr>
              <a:t>   </a:t>
            </a:r>
            <a:r>
              <a:rPr lang="en-ZA" sz="4200" b="1" dirty="0">
                <a:latin typeface="Verdana" panose="020B0604030504040204" pitchFamily="34" charset="0"/>
                <a:ea typeface="Verdana" panose="020B0604030504040204" pitchFamily="34" charset="0"/>
              </a:rPr>
              <a:t>THANK YOU FOR YOUR KIND ATTENTION</a:t>
            </a:r>
          </a:p>
        </p:txBody>
      </p:sp>
    </p:spTree>
    <p:extLst>
      <p:ext uri="{BB962C8B-B14F-4D97-AF65-F5344CB8AC3E}">
        <p14:creationId xmlns:p14="http://schemas.microsoft.com/office/powerpoint/2010/main" val="228148324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EF04E5-7576-6B85-171A-22E062BCC1E8}"/>
              </a:ext>
            </a:extLst>
          </p:cNvPr>
          <p:cNvSpPr>
            <a:spLocks noGrp="1"/>
          </p:cNvSpPr>
          <p:nvPr>
            <p:ph type="title"/>
          </p:nvPr>
        </p:nvSpPr>
        <p:spPr>
          <a:xfrm>
            <a:off x="95693" y="136525"/>
            <a:ext cx="11119884" cy="644968"/>
          </a:xfrm>
        </p:spPr>
        <p:txBody>
          <a:bodyPr>
            <a:normAutofit/>
          </a:bodyPr>
          <a:lstStyle/>
          <a:p>
            <a:r>
              <a:rPr lang="en-US" sz="4000" b="1" dirty="0">
                <a:latin typeface="Verdana" panose="020B0604030504040204" pitchFamily="34" charset="0"/>
                <a:ea typeface="Verdana" panose="020B0604030504040204" pitchFamily="34" charset="0"/>
              </a:rPr>
              <a:t>Description of your working group</a:t>
            </a:r>
          </a:p>
        </p:txBody>
      </p:sp>
      <p:sp>
        <p:nvSpPr>
          <p:cNvPr id="3" name="Content Placeholder 2">
            <a:extLst>
              <a:ext uri="{FF2B5EF4-FFF2-40B4-BE49-F238E27FC236}">
                <a16:creationId xmlns:a16="http://schemas.microsoft.com/office/drawing/2014/main" id="{053ADF29-EA5B-3866-3896-95A88F6E84E8}"/>
              </a:ext>
            </a:extLst>
          </p:cNvPr>
          <p:cNvSpPr>
            <a:spLocks noGrp="1"/>
          </p:cNvSpPr>
          <p:nvPr>
            <p:ph idx="1"/>
          </p:nvPr>
        </p:nvSpPr>
        <p:spPr>
          <a:xfrm>
            <a:off x="95693" y="1825625"/>
            <a:ext cx="12014791" cy="4351338"/>
          </a:xfrm>
        </p:spPr>
        <p:txBody>
          <a:bodyPr/>
          <a:lstStyle/>
          <a:p>
            <a:pPr marL="446088" lvl="2">
              <a:lnSpc>
                <a:spcPct val="150000"/>
              </a:lnSpc>
            </a:pPr>
            <a:r>
              <a:rPr lang="en-US" dirty="0">
                <a:latin typeface="Verdana" panose="020B0604030504040204" pitchFamily="34" charset="0"/>
                <a:ea typeface="Verdana" panose="020B0604030504040204" pitchFamily="34" charset="0"/>
              </a:rPr>
              <a:t> The group was assigned to work around the versatile applications of nuclear Techniques specifically on Agriculture Sciences:</a:t>
            </a:r>
          </a:p>
          <a:p>
            <a:pPr marL="542925" lvl="2" indent="-277813">
              <a:lnSpc>
                <a:spcPct val="150000"/>
              </a:lnSpc>
            </a:pPr>
            <a:r>
              <a:rPr lang="en-US" b="1" dirty="0">
                <a:latin typeface="Verdana" panose="020B0604030504040204" pitchFamily="34" charset="0"/>
                <a:ea typeface="Verdana" panose="020B0604030504040204" pitchFamily="34" charset="0"/>
              </a:rPr>
              <a:t> Suitable Techniques</a:t>
            </a:r>
          </a:p>
          <a:p>
            <a:pPr marL="265112" lvl="2" indent="0">
              <a:lnSpc>
                <a:spcPct val="150000"/>
              </a:lnSpc>
              <a:buNone/>
            </a:pPr>
            <a:endParaRPr lang="en-US" b="1" dirty="0">
              <a:latin typeface="Verdana" panose="020B0604030504040204" pitchFamily="34" charset="0"/>
              <a:ea typeface="Verdana" panose="020B0604030504040204" pitchFamily="34" charset="0"/>
            </a:endParaRPr>
          </a:p>
          <a:p>
            <a:pPr marL="542925" lvl="2" indent="-277813">
              <a:lnSpc>
                <a:spcPct val="150000"/>
              </a:lnSpc>
            </a:pPr>
            <a:r>
              <a:rPr lang="en-US" b="1" dirty="0">
                <a:latin typeface="Verdana" panose="020B0604030504040204" pitchFamily="34" charset="0"/>
                <a:ea typeface="Verdana" panose="020B0604030504040204" pitchFamily="34" charset="0"/>
              </a:rPr>
              <a:t>Providing solutions Salt Tolerance with African Rice</a:t>
            </a:r>
          </a:p>
          <a:p>
            <a:pPr marL="265112" lvl="2" indent="0">
              <a:lnSpc>
                <a:spcPct val="150000"/>
              </a:lnSpc>
              <a:buNone/>
            </a:pPr>
            <a:endParaRPr lang="en-US" b="1" dirty="0">
              <a:latin typeface="Verdana" panose="020B0604030504040204" pitchFamily="34" charset="0"/>
              <a:ea typeface="Verdana" panose="020B0604030504040204" pitchFamily="34" charset="0"/>
            </a:endParaRPr>
          </a:p>
          <a:p>
            <a:pPr marL="542925" lvl="2" indent="-277813"/>
            <a:r>
              <a:rPr lang="en-US" b="1" dirty="0"/>
              <a:t> </a:t>
            </a:r>
            <a:r>
              <a:rPr lang="en-US" b="1" dirty="0">
                <a:latin typeface="Verdana" panose="020B0604030504040204" pitchFamily="34" charset="0"/>
                <a:ea typeface="Verdana" panose="020B0604030504040204" pitchFamily="34" charset="0"/>
              </a:rPr>
              <a:t>Sediment Delivery Ratio in Cultivated Land</a:t>
            </a:r>
          </a:p>
          <a:p>
            <a:pPr marL="542925" lvl="2" indent="-277813"/>
            <a:endParaRPr lang="en-US" dirty="0"/>
          </a:p>
        </p:txBody>
      </p:sp>
      <p:sp>
        <p:nvSpPr>
          <p:cNvPr id="4" name="Slide Number Placeholder 3">
            <a:extLst>
              <a:ext uri="{FF2B5EF4-FFF2-40B4-BE49-F238E27FC236}">
                <a16:creationId xmlns:a16="http://schemas.microsoft.com/office/drawing/2014/main" id="{20A44B27-0108-4E6F-1373-A9E368CBC5E4}"/>
              </a:ext>
            </a:extLst>
          </p:cNvPr>
          <p:cNvSpPr>
            <a:spLocks noGrp="1"/>
          </p:cNvSpPr>
          <p:nvPr>
            <p:ph type="sldNum" sz="quarter" idx="12"/>
          </p:nvPr>
        </p:nvSpPr>
        <p:spPr/>
        <p:txBody>
          <a:bodyPr/>
          <a:lstStyle/>
          <a:p>
            <a:fld id="{74724CAA-14E3-44FA-9223-4F872C7E3CB0}" type="slidenum">
              <a:rPr lang="en-US" smtClean="0"/>
              <a:t>2</a:t>
            </a:fld>
            <a:endParaRPr lang="en-US"/>
          </a:p>
        </p:txBody>
      </p:sp>
      <p:sp>
        <p:nvSpPr>
          <p:cNvPr id="6" name="Footer Placeholder 4">
            <a:extLst>
              <a:ext uri="{FF2B5EF4-FFF2-40B4-BE49-F238E27FC236}">
                <a16:creationId xmlns:a16="http://schemas.microsoft.com/office/drawing/2014/main" id="{B1F1DF6F-E3EA-257E-9431-BDBB403AEDA1}"/>
              </a:ext>
            </a:extLst>
          </p:cNvPr>
          <p:cNvSpPr>
            <a:spLocks noGrp="1"/>
          </p:cNvSpPr>
          <p:nvPr>
            <p:ph type="ftr" sz="quarter" idx="11"/>
          </p:nvPr>
        </p:nvSpPr>
        <p:spPr>
          <a:xfrm>
            <a:off x="4038599" y="6492875"/>
            <a:ext cx="4114800" cy="308343"/>
          </a:xfrm>
        </p:spPr>
        <p:txBody>
          <a:bodyPr/>
          <a:lstStyle/>
          <a:p>
            <a:r>
              <a:rPr lang="en-US" b="1" dirty="0">
                <a:solidFill>
                  <a:schemeClr val="tx1"/>
                </a:solidFill>
              </a:rPr>
              <a:t>Nuclear Physics Techniques  in Agriculture Sciences</a:t>
            </a:r>
          </a:p>
        </p:txBody>
      </p:sp>
    </p:spTree>
    <p:extLst>
      <p:ext uri="{BB962C8B-B14F-4D97-AF65-F5344CB8AC3E}">
        <p14:creationId xmlns:p14="http://schemas.microsoft.com/office/powerpoint/2010/main" val="260448185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8DEC27B-B879-B2C0-801E-20EC34A89340}"/>
              </a:ext>
            </a:extLst>
          </p:cNvPr>
          <p:cNvSpPr>
            <a:spLocks noGrp="1"/>
          </p:cNvSpPr>
          <p:nvPr>
            <p:ph type="title"/>
          </p:nvPr>
        </p:nvSpPr>
        <p:spPr>
          <a:xfrm>
            <a:off x="189614" y="292995"/>
            <a:ext cx="10515600" cy="1325563"/>
          </a:xfrm>
        </p:spPr>
        <p:txBody>
          <a:bodyPr/>
          <a:lstStyle/>
          <a:p>
            <a:r>
              <a:rPr lang="en-ZA" dirty="0"/>
              <a:t>Why we need Suitable Nuclear Techniques …</a:t>
            </a:r>
          </a:p>
        </p:txBody>
      </p:sp>
      <p:sp>
        <p:nvSpPr>
          <p:cNvPr id="5" name="Espace réservé du numéro de diapositive 4">
            <a:extLst>
              <a:ext uri="{FF2B5EF4-FFF2-40B4-BE49-F238E27FC236}">
                <a16:creationId xmlns:a16="http://schemas.microsoft.com/office/drawing/2014/main" id="{14E67360-2569-99CA-7C12-E6E2F30DFC95}"/>
              </a:ext>
            </a:extLst>
          </p:cNvPr>
          <p:cNvSpPr>
            <a:spLocks noGrp="1"/>
          </p:cNvSpPr>
          <p:nvPr>
            <p:ph type="sldNum" sz="quarter" idx="12"/>
          </p:nvPr>
        </p:nvSpPr>
        <p:spPr/>
        <p:txBody>
          <a:bodyPr/>
          <a:lstStyle/>
          <a:p>
            <a:fld id="{74724CAA-14E3-44FA-9223-4F872C7E3CB0}" type="slidenum">
              <a:rPr lang="en-US" smtClean="0"/>
              <a:t>3</a:t>
            </a:fld>
            <a:endParaRPr lang="en-US"/>
          </a:p>
        </p:txBody>
      </p:sp>
      <p:sp>
        <p:nvSpPr>
          <p:cNvPr id="7" name="ZoneTexte 6">
            <a:extLst>
              <a:ext uri="{FF2B5EF4-FFF2-40B4-BE49-F238E27FC236}">
                <a16:creationId xmlns:a16="http://schemas.microsoft.com/office/drawing/2014/main" id="{52DEB4B6-39A9-9450-C424-9C07A48E32FF}"/>
              </a:ext>
            </a:extLst>
          </p:cNvPr>
          <p:cNvSpPr txBox="1"/>
          <p:nvPr/>
        </p:nvSpPr>
        <p:spPr>
          <a:xfrm>
            <a:off x="2675532" y="1387467"/>
            <a:ext cx="7868093" cy="646331"/>
          </a:xfrm>
          <a:prstGeom prst="rect">
            <a:avLst/>
          </a:prstGeom>
          <a:noFill/>
        </p:spPr>
        <p:txBody>
          <a:bodyPr wrap="square">
            <a:spAutoFit/>
          </a:bodyPr>
          <a:lstStyle/>
          <a:p>
            <a:r>
              <a:rPr lang="en-US" b="1" dirty="0">
                <a:solidFill>
                  <a:srgbClr val="0070C0"/>
                </a:solidFill>
                <a:latin typeface="Verdana" panose="020B0604030504040204" pitchFamily="34" charset="0"/>
                <a:ea typeface="Verdana" panose="020B0604030504040204" pitchFamily="34" charset="0"/>
              </a:rPr>
              <a:t>The harvested area of chickpeas in Africa was estimated at</a:t>
            </a:r>
          </a:p>
          <a:p>
            <a:r>
              <a:rPr lang="en-US" b="1" dirty="0">
                <a:solidFill>
                  <a:srgbClr val="0070C0"/>
                </a:solidFill>
                <a:latin typeface="Verdana" panose="020B0604030504040204" pitchFamily="34" charset="0"/>
                <a:ea typeface="Verdana" panose="020B0604030504040204" pitchFamily="34" charset="0"/>
              </a:rPr>
              <a:t> 376,000 hectares in 2024, according to the available data.</a:t>
            </a:r>
            <a:endParaRPr lang="fr-FR" b="1" dirty="0">
              <a:solidFill>
                <a:srgbClr val="0070C0"/>
              </a:solidFill>
              <a:latin typeface="Verdana" panose="020B0604030504040204" pitchFamily="34" charset="0"/>
              <a:ea typeface="Verdana" panose="020B0604030504040204" pitchFamily="34" charset="0"/>
            </a:endParaRPr>
          </a:p>
        </p:txBody>
      </p:sp>
      <p:sp>
        <p:nvSpPr>
          <p:cNvPr id="8" name="Rectangle 1">
            <a:extLst>
              <a:ext uri="{FF2B5EF4-FFF2-40B4-BE49-F238E27FC236}">
                <a16:creationId xmlns:a16="http://schemas.microsoft.com/office/drawing/2014/main" id="{BF9EC1BA-3F7D-7C1C-05CB-82CF84FDC97A}"/>
              </a:ext>
            </a:extLst>
          </p:cNvPr>
          <p:cNvSpPr>
            <a:spLocks noChangeArrowheads="1"/>
          </p:cNvSpPr>
          <p:nvPr/>
        </p:nvSpPr>
        <p:spPr bwMode="auto">
          <a:xfrm>
            <a:off x="189614" y="1581167"/>
            <a:ext cx="2970685" cy="23083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Char char="•"/>
              <a:tabLst/>
            </a:pPr>
            <a:r>
              <a:rPr kumimoji="0" lang="fr-FR" altLang="fr-FR" sz="1800" b="1" i="0" u="none" strike="noStrike" cap="none" normalizeH="0" baseline="0" dirty="0">
                <a:ln>
                  <a:noFill/>
                </a:ln>
                <a:solidFill>
                  <a:schemeClr val="tx1"/>
                </a:solidFill>
                <a:effectLst/>
                <a:latin typeface="Arial" panose="020B0604020202020204" pitchFamily="34" charset="0"/>
              </a:rPr>
              <a:t>Sierra Leone</a:t>
            </a:r>
            <a:r>
              <a:rPr kumimoji="0" lang="fr-FR" altLang="fr-FR" sz="1800" i="0" u="none" strike="noStrike" cap="none" normalizeH="0" baseline="0" dirty="0">
                <a:ln>
                  <a:noFill/>
                </a:ln>
                <a:solidFill>
                  <a:schemeClr val="tx1"/>
                </a:solidFill>
                <a:effectLst/>
                <a:latin typeface="Arial" panose="020B0604020202020204" pitchFamily="34" charset="0"/>
              </a:rPr>
              <a:t>: 35.5%</a:t>
            </a:r>
            <a:r>
              <a:rPr lang="fr-FR" altLang="fr-FR" dirty="0">
                <a:latin typeface="Arial" panose="020B0604020202020204" pitchFamily="34" charset="0"/>
              </a:rPr>
              <a:t>,</a:t>
            </a:r>
            <a:endParaRPr kumimoji="0" lang="fr-FR" altLang="fr-FR" sz="180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fr-FR" altLang="fr-FR" sz="1800" b="1" i="0" u="none" strike="noStrike" cap="none" normalizeH="0" baseline="0" dirty="0" err="1">
                <a:ln>
                  <a:noFill/>
                </a:ln>
                <a:solidFill>
                  <a:schemeClr val="tx1"/>
                </a:solidFill>
                <a:effectLst/>
                <a:latin typeface="Arial" panose="020B0604020202020204" pitchFamily="34" charset="0"/>
              </a:rPr>
              <a:t>Guinea</a:t>
            </a:r>
            <a:r>
              <a:rPr kumimoji="0" lang="fr-FR" altLang="fr-FR" sz="1800" b="0" i="0" u="none" strike="noStrike" cap="none" normalizeH="0" baseline="0" dirty="0">
                <a:ln>
                  <a:noFill/>
                </a:ln>
                <a:solidFill>
                  <a:schemeClr val="tx1"/>
                </a:solidFill>
                <a:effectLst/>
                <a:latin typeface="Arial" panose="020B0604020202020204" pitchFamily="34" charset="0"/>
              </a:rPr>
              <a:t>: ~ 32.9%,</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fr-FR" altLang="fr-FR" sz="1800" b="1" i="0" u="none" strike="noStrike" cap="none" normalizeH="0" baseline="0" dirty="0">
                <a:ln>
                  <a:noFill/>
                </a:ln>
                <a:solidFill>
                  <a:schemeClr val="tx1"/>
                </a:solidFill>
                <a:effectLst/>
                <a:latin typeface="Arial" panose="020B0604020202020204" pitchFamily="34" charset="0"/>
              </a:rPr>
              <a:t>Mali</a:t>
            </a:r>
            <a:r>
              <a:rPr kumimoji="0" lang="fr-FR" altLang="fr-FR" sz="1800" b="0" i="0" u="none" strike="noStrike" cap="none" normalizeH="0" baseline="0" dirty="0">
                <a:ln>
                  <a:noFill/>
                </a:ln>
                <a:solidFill>
                  <a:schemeClr val="tx1"/>
                </a:solidFill>
                <a:effectLst/>
                <a:latin typeface="Arial" panose="020B0604020202020204" pitchFamily="34" charset="0"/>
              </a:rPr>
              <a:t>: ~ 21.8%, </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fr-FR" altLang="fr-FR" sz="1800" b="1" i="0" u="none" strike="noStrike" cap="none" normalizeH="0" baseline="0" dirty="0" err="1">
                <a:ln>
                  <a:noFill/>
                </a:ln>
                <a:solidFill>
                  <a:schemeClr val="tx1"/>
                </a:solidFill>
                <a:effectLst/>
                <a:latin typeface="Arial" panose="020B0604020202020204" pitchFamily="34" charset="0"/>
              </a:rPr>
              <a:t>Guinea-Bissau</a:t>
            </a:r>
            <a:r>
              <a:rPr kumimoji="0" lang="fr-FR" altLang="fr-FR" sz="1800" b="0" i="0" u="none" strike="noStrike" cap="none" normalizeH="0" baseline="0" dirty="0">
                <a:ln>
                  <a:noFill/>
                </a:ln>
                <a:solidFill>
                  <a:schemeClr val="tx1"/>
                </a:solidFill>
                <a:effectLst/>
                <a:latin typeface="Arial" panose="020B0604020202020204" pitchFamily="34" charset="0"/>
              </a:rPr>
              <a:t>: ~ 19.5% </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fr-FR" altLang="fr-FR" sz="1800" b="1" i="0" u="none" strike="noStrike" cap="none" normalizeH="0" baseline="0" dirty="0" err="1">
                <a:ln>
                  <a:noFill/>
                </a:ln>
                <a:solidFill>
                  <a:schemeClr val="tx1"/>
                </a:solidFill>
                <a:effectLst/>
                <a:latin typeface="Arial" panose="020B0604020202020204" pitchFamily="34" charset="0"/>
              </a:rPr>
              <a:t>Mauritania</a:t>
            </a:r>
            <a:r>
              <a:rPr kumimoji="0" lang="fr-FR" altLang="fr-FR" sz="1800" b="0" i="0" u="none" strike="noStrike" cap="none" normalizeH="0" baseline="0" dirty="0">
                <a:ln>
                  <a:noFill/>
                </a:ln>
                <a:solidFill>
                  <a:schemeClr val="tx1"/>
                </a:solidFill>
                <a:effectLst/>
                <a:latin typeface="Arial" panose="020B0604020202020204" pitchFamily="34" charset="0"/>
              </a:rPr>
              <a:t>: ~ 18.6%,</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fr-FR" altLang="fr-FR" sz="1800" b="1" i="0" u="none" strike="noStrike" cap="none" normalizeH="0" baseline="0" dirty="0">
                <a:ln>
                  <a:noFill/>
                </a:ln>
                <a:solidFill>
                  <a:schemeClr val="tx1"/>
                </a:solidFill>
                <a:effectLst/>
                <a:latin typeface="Arial" panose="020B0604020202020204" pitchFamily="34" charset="0"/>
              </a:rPr>
              <a:t>Nigeria</a:t>
            </a:r>
            <a:r>
              <a:rPr kumimoji="0" lang="fr-FR" altLang="fr-FR" sz="1800" b="0" i="0" u="none" strike="noStrike" cap="none" normalizeH="0" baseline="0" dirty="0">
                <a:ln>
                  <a:noFill/>
                </a:ln>
                <a:solidFill>
                  <a:schemeClr val="tx1"/>
                </a:solidFill>
                <a:effectLst/>
                <a:latin typeface="Arial" panose="020B0604020202020204" pitchFamily="34" charset="0"/>
              </a:rPr>
              <a:t>: ~ 12.8%,</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fr-FR" altLang="fr-FR" sz="1800" b="1" i="0" u="none" strike="noStrike" cap="none" normalizeH="0" baseline="0" dirty="0">
                <a:ln>
                  <a:noFill/>
                </a:ln>
                <a:solidFill>
                  <a:schemeClr val="tx1"/>
                </a:solidFill>
                <a:effectLst/>
                <a:latin typeface="Arial" panose="020B0604020202020204" pitchFamily="34" charset="0"/>
              </a:rPr>
              <a:t>Senegal</a:t>
            </a:r>
            <a:r>
              <a:rPr kumimoji="0" lang="fr-FR" altLang="fr-FR" sz="1800" b="0" i="0" u="none" strike="noStrike" cap="none" normalizeH="0" baseline="0" dirty="0">
                <a:ln>
                  <a:noFill/>
                </a:ln>
                <a:solidFill>
                  <a:schemeClr val="tx1"/>
                </a:solidFill>
                <a:effectLst/>
                <a:latin typeface="Arial" panose="020B0604020202020204" pitchFamily="34" charset="0"/>
              </a:rPr>
              <a:t>: ~ 12.0%,</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fr-FR" altLang="fr-FR" sz="1800" b="1" i="0" u="none" strike="noStrike" cap="none" normalizeH="0" baseline="0" dirty="0">
                <a:ln>
                  <a:noFill/>
                </a:ln>
                <a:solidFill>
                  <a:schemeClr val="tx1"/>
                </a:solidFill>
                <a:effectLst/>
                <a:latin typeface="Arial" panose="020B0604020202020204" pitchFamily="34" charset="0"/>
              </a:rPr>
              <a:t>Côte d’Ivoire</a:t>
            </a:r>
            <a:r>
              <a:rPr kumimoji="0" lang="fr-FR" altLang="fr-FR" sz="1800" b="0" i="0" u="none" strike="noStrike" cap="none" normalizeH="0" baseline="0" dirty="0">
                <a:ln>
                  <a:noFill/>
                </a:ln>
                <a:solidFill>
                  <a:schemeClr val="tx1"/>
                </a:solidFill>
                <a:effectLst/>
                <a:latin typeface="Arial" panose="020B0604020202020204" pitchFamily="34" charset="0"/>
              </a:rPr>
              <a:t>: ~ 9.9%,</a:t>
            </a:r>
          </a:p>
        </p:txBody>
      </p:sp>
      <p:sp>
        <p:nvSpPr>
          <p:cNvPr id="9" name="Footer Placeholder 4">
            <a:extLst>
              <a:ext uri="{FF2B5EF4-FFF2-40B4-BE49-F238E27FC236}">
                <a16:creationId xmlns:a16="http://schemas.microsoft.com/office/drawing/2014/main" id="{1FE6B279-1B81-E3AE-9858-311CB909856B}"/>
              </a:ext>
            </a:extLst>
          </p:cNvPr>
          <p:cNvSpPr>
            <a:spLocks noGrp="1"/>
          </p:cNvSpPr>
          <p:nvPr>
            <p:ph type="ftr" sz="quarter" idx="11"/>
          </p:nvPr>
        </p:nvSpPr>
        <p:spPr>
          <a:xfrm>
            <a:off x="4038599" y="6492875"/>
            <a:ext cx="4114800" cy="308343"/>
          </a:xfrm>
        </p:spPr>
        <p:txBody>
          <a:bodyPr/>
          <a:lstStyle/>
          <a:p>
            <a:r>
              <a:rPr lang="en-US" b="1" dirty="0">
                <a:solidFill>
                  <a:schemeClr val="tx1"/>
                </a:solidFill>
              </a:rPr>
              <a:t>Nuclear Physics Techniques  in Agriculture Sciences</a:t>
            </a:r>
          </a:p>
        </p:txBody>
      </p:sp>
      <p:pic>
        <p:nvPicPr>
          <p:cNvPr id="10" name="Picture 3">
            <a:extLst>
              <a:ext uri="{FF2B5EF4-FFF2-40B4-BE49-F238E27FC236}">
                <a16:creationId xmlns:a16="http://schemas.microsoft.com/office/drawing/2014/main" id="{9B0335C5-14DE-0A43-1E19-FDA7F74277CC}"/>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4977605"/>
            <a:ext cx="3966057" cy="18803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 name="Image 1">
            <a:extLst>
              <a:ext uri="{FF2B5EF4-FFF2-40B4-BE49-F238E27FC236}">
                <a16:creationId xmlns:a16="http://schemas.microsoft.com/office/drawing/2014/main" id="{9EC34EF1-1300-31D6-459D-6A7637AB2ADE}"/>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159364" y="2659353"/>
            <a:ext cx="4972382" cy="37414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9762384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2A434F4-ACDC-565D-14BE-28968AE1B46A}"/>
              </a:ext>
            </a:extLst>
          </p:cNvPr>
          <p:cNvSpPr>
            <a:spLocks noGrp="1"/>
          </p:cNvSpPr>
          <p:nvPr>
            <p:ph type="title"/>
          </p:nvPr>
        </p:nvSpPr>
        <p:spPr>
          <a:xfrm>
            <a:off x="106326" y="369185"/>
            <a:ext cx="9335386" cy="623703"/>
          </a:xfrm>
        </p:spPr>
        <p:txBody>
          <a:bodyPr>
            <a:normAutofit fontScale="90000"/>
          </a:bodyPr>
          <a:lstStyle/>
          <a:p>
            <a:r>
              <a:rPr lang="en-ZA" sz="4000" b="1" dirty="0">
                <a:latin typeface="Verdana" panose="020B0604030504040204" pitchFamily="34" charset="0"/>
                <a:ea typeface="Verdana" panose="020B0604030504040204" pitchFamily="34" charset="0"/>
              </a:rPr>
              <a:t>Erosion/ Sediment Cultivated Sites</a:t>
            </a:r>
          </a:p>
        </p:txBody>
      </p:sp>
      <p:sp>
        <p:nvSpPr>
          <p:cNvPr id="3" name="Espace réservé du contenu 2">
            <a:extLst>
              <a:ext uri="{FF2B5EF4-FFF2-40B4-BE49-F238E27FC236}">
                <a16:creationId xmlns:a16="http://schemas.microsoft.com/office/drawing/2014/main" id="{D969CF00-8C51-D28C-CC62-C833106BCB64}"/>
              </a:ext>
            </a:extLst>
          </p:cNvPr>
          <p:cNvSpPr>
            <a:spLocks noGrp="1"/>
          </p:cNvSpPr>
          <p:nvPr>
            <p:ph idx="1"/>
          </p:nvPr>
        </p:nvSpPr>
        <p:spPr>
          <a:xfrm rot="10800000" flipV="1">
            <a:off x="106325" y="2836637"/>
            <a:ext cx="11903537" cy="2895089"/>
          </a:xfrm>
        </p:spPr>
        <p:txBody>
          <a:bodyPr>
            <a:noAutofit/>
          </a:bodyPr>
          <a:lstStyle/>
          <a:p>
            <a:pPr lvl="0"/>
            <a:r>
              <a:rPr lang="en-ZA" sz="2000" dirty="0">
                <a:latin typeface="Verdana" panose="020B0604030504040204" pitchFamily="34" charset="0"/>
                <a:ea typeface="Verdana" panose="020B0604030504040204" pitchFamily="34" charset="0"/>
              </a:rPr>
              <a:t> </a:t>
            </a:r>
            <a:r>
              <a:rPr lang="en-US" sz="2000" dirty="0">
                <a:latin typeface="Verdana" panose="020B0604030504040204" pitchFamily="34" charset="0"/>
                <a:ea typeface="Verdana" panose="020B0604030504040204" pitchFamily="34" charset="0"/>
              </a:rPr>
              <a:t>up to 65% of cultivated lands in Africa are affected by soil erosion</a:t>
            </a:r>
            <a:endParaRPr lang="fr-FR" sz="2000" dirty="0">
              <a:latin typeface="Verdana" panose="020B0604030504040204" pitchFamily="34" charset="0"/>
              <a:ea typeface="Verdana" panose="020B0604030504040204" pitchFamily="34" charset="0"/>
            </a:endParaRPr>
          </a:p>
          <a:p>
            <a:pPr lvl="0"/>
            <a:r>
              <a:rPr lang="en-US" sz="2000" dirty="0">
                <a:latin typeface="Verdana" panose="020B0604030504040204" pitchFamily="34" charset="0"/>
                <a:ea typeface="Verdana" panose="020B0604030504040204" pitchFamily="34" charset="0"/>
              </a:rPr>
              <a:t>Soil erosion is responsible for the annual loss of approximately 100 million tons in Morocco,</a:t>
            </a:r>
          </a:p>
          <a:p>
            <a:pPr lvl="0" eaLnBrk="0" fontAlgn="base" hangingPunct="0">
              <a:lnSpc>
                <a:spcPct val="100000"/>
              </a:lnSpc>
              <a:spcBef>
                <a:spcPct val="0"/>
              </a:spcBef>
              <a:spcAft>
                <a:spcPct val="0"/>
              </a:spcAft>
            </a:pPr>
            <a:r>
              <a:rPr lang="fr-FR" altLang="fr-FR" sz="2000" dirty="0">
                <a:latin typeface="Verdana" panose="020B0604030504040204" pitchFamily="34" charset="0"/>
                <a:ea typeface="Verdana" panose="020B0604030504040204" pitchFamily="34" charset="0"/>
              </a:rPr>
              <a:t>In Rwanda, the </a:t>
            </a:r>
            <a:r>
              <a:rPr lang="fr-FR" altLang="fr-FR" sz="2000" dirty="0" err="1">
                <a:latin typeface="Verdana" panose="020B0604030504040204" pitchFamily="34" charset="0"/>
                <a:ea typeface="Verdana" panose="020B0604030504040204" pitchFamily="34" charset="0"/>
              </a:rPr>
              <a:t>erosion</a:t>
            </a:r>
            <a:r>
              <a:rPr lang="fr-FR" altLang="fr-FR" sz="2000" dirty="0">
                <a:latin typeface="Verdana" panose="020B0604030504040204" pitchFamily="34" charset="0"/>
                <a:ea typeface="Verdana" panose="020B0604030504040204" pitchFamily="34" charset="0"/>
              </a:rPr>
              <a:t> rate can </a:t>
            </a:r>
            <a:r>
              <a:rPr lang="fr-FR" altLang="fr-FR" sz="2000" dirty="0" err="1">
                <a:latin typeface="Verdana" panose="020B0604030504040204" pitchFamily="34" charset="0"/>
                <a:ea typeface="Verdana" panose="020B0604030504040204" pitchFamily="34" charset="0"/>
              </a:rPr>
              <a:t>reach</a:t>
            </a:r>
            <a:r>
              <a:rPr lang="fr-FR" altLang="fr-FR" sz="2000" dirty="0">
                <a:latin typeface="Verdana" panose="020B0604030504040204" pitchFamily="34" charset="0"/>
                <a:ea typeface="Verdana" panose="020B0604030504040204" pitchFamily="34" charset="0"/>
              </a:rPr>
              <a:t> 250 t/ha/</a:t>
            </a:r>
            <a:r>
              <a:rPr lang="fr-FR" altLang="fr-FR" sz="2000" dirty="0" err="1">
                <a:latin typeface="Verdana" panose="020B0604030504040204" pitchFamily="34" charset="0"/>
                <a:ea typeface="Verdana" panose="020B0604030504040204" pitchFamily="34" charset="0"/>
              </a:rPr>
              <a:t>year</a:t>
            </a:r>
            <a:r>
              <a:rPr lang="fr-FR" altLang="fr-FR" sz="2000" dirty="0">
                <a:latin typeface="Verdana" panose="020B0604030504040204" pitchFamily="34" charset="0"/>
                <a:ea typeface="Verdana" panose="020B0604030504040204" pitchFamily="34" charset="0"/>
              </a:rPr>
              <a:t> on </a:t>
            </a:r>
            <a:r>
              <a:rPr lang="fr-FR" altLang="fr-FR" sz="2000" dirty="0" err="1">
                <a:latin typeface="Verdana" panose="020B0604030504040204" pitchFamily="34" charset="0"/>
                <a:ea typeface="Verdana" panose="020B0604030504040204" pitchFamily="34" charset="0"/>
              </a:rPr>
              <a:t>steep</a:t>
            </a:r>
            <a:r>
              <a:rPr lang="fr-FR" altLang="fr-FR" sz="2000" dirty="0">
                <a:latin typeface="Verdana" panose="020B0604030504040204" pitchFamily="34" charset="0"/>
                <a:ea typeface="Verdana" panose="020B0604030504040204" pitchFamily="34" charset="0"/>
              </a:rPr>
              <a:t> </a:t>
            </a:r>
            <a:r>
              <a:rPr lang="fr-FR" altLang="fr-FR" sz="2000" dirty="0" err="1">
                <a:latin typeface="Verdana" panose="020B0604030504040204" pitchFamily="34" charset="0"/>
                <a:ea typeface="Verdana" panose="020B0604030504040204" pitchFamily="34" charset="0"/>
              </a:rPr>
              <a:t>farmland</a:t>
            </a:r>
            <a:r>
              <a:rPr lang="fr-FR" altLang="fr-FR" sz="2000" dirty="0">
                <a:latin typeface="Verdana" panose="020B0604030504040204" pitchFamily="34" charset="0"/>
                <a:ea typeface="Verdana" panose="020B0604030504040204" pitchFamily="34" charset="0"/>
              </a:rPr>
              <a:t>.</a:t>
            </a:r>
          </a:p>
          <a:p>
            <a:pPr lvl="0" eaLnBrk="0" fontAlgn="base" hangingPunct="0">
              <a:lnSpc>
                <a:spcPct val="100000"/>
              </a:lnSpc>
              <a:spcBef>
                <a:spcPct val="0"/>
              </a:spcBef>
              <a:spcAft>
                <a:spcPct val="0"/>
              </a:spcAft>
            </a:pPr>
            <a:r>
              <a:rPr lang="fr-FR" altLang="fr-FR" sz="2000" dirty="0">
                <a:latin typeface="Verdana" panose="020B0604030504040204" pitchFamily="34" charset="0"/>
                <a:ea typeface="Verdana" panose="020B0604030504040204" pitchFamily="34" charset="0"/>
              </a:rPr>
              <a:t>The </a:t>
            </a:r>
            <a:r>
              <a:rPr lang="fr-FR" altLang="fr-FR" sz="2000" i="1" dirty="0">
                <a:latin typeface="Verdana" panose="020B0604030504040204" pitchFamily="34" charset="0"/>
                <a:ea typeface="Verdana" panose="020B0604030504040204" pitchFamily="34" charset="0"/>
              </a:rPr>
              <a:t>UN </a:t>
            </a:r>
            <a:r>
              <a:rPr lang="fr-FR" altLang="fr-FR" sz="2000" i="1" dirty="0" err="1">
                <a:latin typeface="Verdana" panose="020B0604030504040204" pitchFamily="34" charset="0"/>
                <a:ea typeface="Verdana" panose="020B0604030504040204" pitchFamily="34" charset="0"/>
              </a:rPr>
              <a:t>Economic</a:t>
            </a:r>
            <a:r>
              <a:rPr lang="fr-FR" altLang="fr-FR" sz="2000" i="1" dirty="0">
                <a:latin typeface="Verdana" panose="020B0604030504040204" pitchFamily="34" charset="0"/>
                <a:ea typeface="Verdana" panose="020B0604030504040204" pitchFamily="34" charset="0"/>
              </a:rPr>
              <a:t> Commission for </a:t>
            </a:r>
            <a:r>
              <a:rPr lang="fr-FR" altLang="fr-FR" sz="2000" i="1" dirty="0" err="1">
                <a:latin typeface="Verdana" panose="020B0604030504040204" pitchFamily="34" charset="0"/>
                <a:ea typeface="Verdana" panose="020B0604030504040204" pitchFamily="34" charset="0"/>
              </a:rPr>
              <a:t>Africa</a:t>
            </a:r>
            <a:r>
              <a:rPr lang="fr-FR" altLang="fr-FR" sz="2000" dirty="0">
                <a:latin typeface="Verdana" panose="020B0604030504040204" pitchFamily="34" charset="0"/>
                <a:ea typeface="Verdana" panose="020B0604030504040204" pitchFamily="34" charset="0"/>
              </a:rPr>
              <a:t> (UNECA) reports </a:t>
            </a:r>
            <a:r>
              <a:rPr lang="fr-FR" altLang="fr-FR" sz="2000" dirty="0" err="1">
                <a:latin typeface="Verdana" panose="020B0604030504040204" pitchFamily="34" charset="0"/>
                <a:ea typeface="Verdana" panose="020B0604030504040204" pitchFamily="34" charset="0"/>
              </a:rPr>
              <a:t>that</a:t>
            </a:r>
            <a:r>
              <a:rPr lang="fr-FR" altLang="fr-FR" sz="2000" dirty="0">
                <a:latin typeface="Verdana" panose="020B0604030504040204" pitchFamily="34" charset="0"/>
                <a:ea typeface="Verdana" panose="020B0604030504040204" pitchFamily="34" charset="0"/>
              </a:rPr>
              <a:t> in </a:t>
            </a:r>
            <a:r>
              <a:rPr lang="fr-FR" altLang="fr-FR" sz="2000" dirty="0" err="1">
                <a:latin typeface="Verdana" panose="020B0604030504040204" pitchFamily="34" charset="0"/>
                <a:ea typeface="Verdana" panose="020B0604030504040204" pitchFamily="34" charset="0"/>
              </a:rPr>
              <a:t>Ethiopia</a:t>
            </a:r>
            <a:r>
              <a:rPr lang="fr-FR" altLang="fr-FR" sz="2000" dirty="0">
                <a:latin typeface="Verdana" panose="020B0604030504040204" pitchFamily="34" charset="0"/>
                <a:ea typeface="Verdana" panose="020B0604030504040204" pitchFamily="34" charset="0"/>
              </a:rPr>
              <a:t>, 1.9 billion tonnes of </a:t>
            </a:r>
            <a:r>
              <a:rPr lang="fr-FR" altLang="fr-FR" sz="2000" dirty="0" err="1">
                <a:latin typeface="Verdana" panose="020B0604030504040204" pitchFamily="34" charset="0"/>
                <a:ea typeface="Verdana" panose="020B0604030504040204" pitchFamily="34" charset="0"/>
              </a:rPr>
              <a:t>topsoil</a:t>
            </a:r>
            <a:r>
              <a:rPr lang="fr-FR" altLang="fr-FR" sz="2000" dirty="0">
                <a:latin typeface="Verdana" panose="020B0604030504040204" pitchFamily="34" charset="0"/>
                <a:ea typeface="Verdana" panose="020B0604030504040204" pitchFamily="34" charset="0"/>
              </a:rPr>
              <a:t> are </a:t>
            </a:r>
            <a:r>
              <a:rPr lang="fr-FR" altLang="fr-FR" sz="2000" dirty="0" err="1">
                <a:latin typeface="Verdana" panose="020B0604030504040204" pitchFamily="34" charset="0"/>
                <a:ea typeface="Verdana" panose="020B0604030504040204" pitchFamily="34" charset="0"/>
              </a:rPr>
              <a:t>lost</a:t>
            </a:r>
            <a:r>
              <a:rPr lang="fr-FR" altLang="fr-FR" sz="2000" dirty="0">
                <a:latin typeface="Verdana" panose="020B0604030504040204" pitchFamily="34" charset="0"/>
                <a:ea typeface="Verdana" panose="020B0604030504040204" pitchFamily="34" charset="0"/>
              </a:rPr>
              <a:t> </a:t>
            </a:r>
            <a:r>
              <a:rPr lang="fr-FR" altLang="fr-FR" sz="2000" dirty="0" err="1">
                <a:latin typeface="Verdana" panose="020B0604030504040204" pitchFamily="34" charset="0"/>
                <a:ea typeface="Verdana" panose="020B0604030504040204" pitchFamily="34" charset="0"/>
              </a:rPr>
              <a:t>annually</a:t>
            </a:r>
            <a:r>
              <a:rPr lang="fr-FR" altLang="fr-FR" sz="2000" dirty="0">
                <a:latin typeface="Verdana" panose="020B0604030504040204" pitchFamily="34" charset="0"/>
                <a:ea typeface="Verdana" panose="020B0604030504040204" pitchFamily="34" charset="0"/>
              </a:rPr>
              <a:t> due to water </a:t>
            </a:r>
            <a:r>
              <a:rPr lang="fr-FR" altLang="fr-FR" sz="2000" dirty="0" err="1">
                <a:latin typeface="Verdana" panose="020B0604030504040204" pitchFamily="34" charset="0"/>
                <a:ea typeface="Verdana" panose="020B0604030504040204" pitchFamily="34" charset="0"/>
              </a:rPr>
              <a:t>erosion</a:t>
            </a:r>
            <a:endParaRPr lang="fr-FR" altLang="fr-FR" sz="2000" dirty="0">
              <a:latin typeface="Verdana" panose="020B0604030504040204" pitchFamily="34" charset="0"/>
              <a:ea typeface="Verdana" panose="020B0604030504040204" pitchFamily="34" charset="0"/>
            </a:endParaRPr>
          </a:p>
          <a:p>
            <a:pPr lvl="0"/>
            <a:r>
              <a:rPr lang="en-US" sz="2000" dirty="0">
                <a:latin typeface="Verdana" panose="020B0604030504040204" pitchFamily="34" charset="0"/>
                <a:ea typeface="Verdana" panose="020B0604030504040204" pitchFamily="34" charset="0"/>
              </a:rPr>
              <a:t> </a:t>
            </a:r>
            <a:endParaRPr lang="en-ZA" sz="2000" dirty="0">
              <a:latin typeface="Verdana" panose="020B0604030504040204" pitchFamily="34" charset="0"/>
              <a:ea typeface="Verdana" panose="020B0604030504040204" pitchFamily="34" charset="0"/>
            </a:endParaRPr>
          </a:p>
        </p:txBody>
      </p:sp>
      <p:sp>
        <p:nvSpPr>
          <p:cNvPr id="5" name="Espace réservé du numéro de diapositive 4">
            <a:extLst>
              <a:ext uri="{FF2B5EF4-FFF2-40B4-BE49-F238E27FC236}">
                <a16:creationId xmlns:a16="http://schemas.microsoft.com/office/drawing/2014/main" id="{1C0F7CB4-A752-1273-AA3B-11477ED69C40}"/>
              </a:ext>
            </a:extLst>
          </p:cNvPr>
          <p:cNvSpPr>
            <a:spLocks noGrp="1"/>
          </p:cNvSpPr>
          <p:nvPr>
            <p:ph type="sldNum" sz="quarter" idx="12"/>
          </p:nvPr>
        </p:nvSpPr>
        <p:spPr/>
        <p:txBody>
          <a:bodyPr/>
          <a:lstStyle/>
          <a:p>
            <a:fld id="{74724CAA-14E3-44FA-9223-4F872C7E3CB0}" type="slidenum">
              <a:rPr lang="en-US" smtClean="0"/>
              <a:t>4</a:t>
            </a:fld>
            <a:endParaRPr lang="en-US"/>
          </a:p>
        </p:txBody>
      </p:sp>
      <p:sp>
        <p:nvSpPr>
          <p:cNvPr id="6" name="Footer Placeholder 4">
            <a:extLst>
              <a:ext uri="{FF2B5EF4-FFF2-40B4-BE49-F238E27FC236}">
                <a16:creationId xmlns:a16="http://schemas.microsoft.com/office/drawing/2014/main" id="{EBA81CF7-6A2A-F361-1990-B575D2B2646E}"/>
              </a:ext>
            </a:extLst>
          </p:cNvPr>
          <p:cNvSpPr>
            <a:spLocks noGrp="1"/>
          </p:cNvSpPr>
          <p:nvPr>
            <p:ph type="ftr" sz="quarter" idx="11"/>
          </p:nvPr>
        </p:nvSpPr>
        <p:spPr>
          <a:xfrm>
            <a:off x="4038599" y="6492875"/>
            <a:ext cx="4114800" cy="308343"/>
          </a:xfrm>
        </p:spPr>
        <p:txBody>
          <a:bodyPr/>
          <a:lstStyle/>
          <a:p>
            <a:r>
              <a:rPr lang="en-US" b="1" dirty="0">
                <a:solidFill>
                  <a:schemeClr val="tx1"/>
                </a:solidFill>
              </a:rPr>
              <a:t>Nuclear Physics Techniques  in Agriculture Sciences</a:t>
            </a:r>
          </a:p>
        </p:txBody>
      </p:sp>
      <p:sp>
        <p:nvSpPr>
          <p:cNvPr id="7" name="Rectangle 1">
            <a:extLst>
              <a:ext uri="{FF2B5EF4-FFF2-40B4-BE49-F238E27FC236}">
                <a16:creationId xmlns:a16="http://schemas.microsoft.com/office/drawing/2014/main" id="{EF3E4EE8-E227-2FA9-D7D0-6F429DC0C13E}"/>
              </a:ext>
            </a:extLst>
          </p:cNvPr>
          <p:cNvSpPr>
            <a:spLocks noChangeArrowheads="1"/>
          </p:cNvSpPr>
          <p:nvPr/>
        </p:nvSpPr>
        <p:spPr bwMode="auto">
          <a:xfrm>
            <a:off x="1460809" y="5472966"/>
            <a:ext cx="10136634"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Char char="•"/>
              <a:tabLst/>
            </a:pPr>
            <a:endParaRPr kumimoji="0" lang="fr-FR" altLang="fr-FR"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345396405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numéro de diapositive 4">
            <a:extLst>
              <a:ext uri="{FF2B5EF4-FFF2-40B4-BE49-F238E27FC236}">
                <a16:creationId xmlns:a16="http://schemas.microsoft.com/office/drawing/2014/main" id="{C82E57CC-8A30-9FF7-E5E2-53802CB2DBDC}"/>
              </a:ext>
            </a:extLst>
          </p:cNvPr>
          <p:cNvSpPr>
            <a:spLocks noGrp="1"/>
          </p:cNvSpPr>
          <p:nvPr>
            <p:ph type="sldNum" sz="quarter" idx="12"/>
          </p:nvPr>
        </p:nvSpPr>
        <p:spPr/>
        <p:txBody>
          <a:bodyPr/>
          <a:lstStyle/>
          <a:p>
            <a:fld id="{74724CAA-14E3-44FA-9223-4F872C7E3CB0}" type="slidenum">
              <a:rPr lang="en-US" smtClean="0"/>
              <a:t>5</a:t>
            </a:fld>
            <a:endParaRPr lang="en-US"/>
          </a:p>
        </p:txBody>
      </p:sp>
      <p:pic>
        <p:nvPicPr>
          <p:cNvPr id="6" name="Picture 5">
            <a:extLst>
              <a:ext uri="{FF2B5EF4-FFF2-40B4-BE49-F238E27FC236}">
                <a16:creationId xmlns:a16="http://schemas.microsoft.com/office/drawing/2014/main" id="{3B8233B0-FE6C-C63B-4E50-464EDDAB59B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246" y="56782"/>
            <a:ext cx="5407025" cy="3989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pic>
      <p:pic>
        <p:nvPicPr>
          <p:cNvPr id="7" name="Picture 5">
            <a:extLst>
              <a:ext uri="{FF2B5EF4-FFF2-40B4-BE49-F238E27FC236}">
                <a16:creationId xmlns:a16="http://schemas.microsoft.com/office/drawing/2014/main" id="{8B3A3F69-46D7-1215-C8D9-FA5D5535131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44860" y="-683216"/>
            <a:ext cx="4735513" cy="3619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pic>
      <p:pic>
        <p:nvPicPr>
          <p:cNvPr id="8" name="Picture 5">
            <a:extLst>
              <a:ext uri="{FF2B5EF4-FFF2-40B4-BE49-F238E27FC236}">
                <a16:creationId xmlns:a16="http://schemas.microsoft.com/office/drawing/2014/main" id="{4BAAFE38-9E83-03A6-FD3A-AE1018D8E2A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244860" y="2822128"/>
            <a:ext cx="5886894" cy="40647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pic>
      <p:sp>
        <p:nvSpPr>
          <p:cNvPr id="9" name="Footer Placeholder 4">
            <a:extLst>
              <a:ext uri="{FF2B5EF4-FFF2-40B4-BE49-F238E27FC236}">
                <a16:creationId xmlns:a16="http://schemas.microsoft.com/office/drawing/2014/main" id="{95BE6A1A-5F08-A7CC-55E0-0F02A34148AF}"/>
              </a:ext>
            </a:extLst>
          </p:cNvPr>
          <p:cNvSpPr>
            <a:spLocks noGrp="1"/>
          </p:cNvSpPr>
          <p:nvPr>
            <p:ph type="ftr" sz="quarter" idx="11"/>
          </p:nvPr>
        </p:nvSpPr>
        <p:spPr>
          <a:xfrm>
            <a:off x="4038599" y="6492875"/>
            <a:ext cx="4114800" cy="308343"/>
          </a:xfrm>
        </p:spPr>
        <p:txBody>
          <a:bodyPr/>
          <a:lstStyle/>
          <a:p>
            <a:r>
              <a:rPr lang="en-US" b="1" dirty="0">
                <a:solidFill>
                  <a:schemeClr val="tx1"/>
                </a:solidFill>
              </a:rPr>
              <a:t>Nuclear Physics Techniques  in Agriculture Sciences</a:t>
            </a:r>
          </a:p>
        </p:txBody>
      </p:sp>
      <p:sp>
        <p:nvSpPr>
          <p:cNvPr id="10" name="ZoneTexte 9">
            <a:extLst>
              <a:ext uri="{FF2B5EF4-FFF2-40B4-BE49-F238E27FC236}">
                <a16:creationId xmlns:a16="http://schemas.microsoft.com/office/drawing/2014/main" id="{E1414A49-C84A-6319-205D-6244D854A67B}"/>
              </a:ext>
            </a:extLst>
          </p:cNvPr>
          <p:cNvSpPr txBox="1"/>
          <p:nvPr/>
        </p:nvSpPr>
        <p:spPr>
          <a:xfrm>
            <a:off x="915335" y="5295015"/>
            <a:ext cx="3696846" cy="400110"/>
          </a:xfrm>
          <a:prstGeom prst="rect">
            <a:avLst/>
          </a:prstGeom>
          <a:noFill/>
        </p:spPr>
        <p:txBody>
          <a:bodyPr wrap="none" rtlCol="0">
            <a:spAutoFit/>
          </a:bodyPr>
          <a:lstStyle/>
          <a:p>
            <a:r>
              <a:rPr lang="en-IE" sz="2000" b="1" dirty="0">
                <a:latin typeface="Verdana" panose="020B0604030504040204" pitchFamily="34" charset="0"/>
                <a:ea typeface="Verdana" panose="020B0604030504040204" pitchFamily="34" charset="0"/>
              </a:rPr>
              <a:t>Erosion/deposition Rate</a:t>
            </a:r>
          </a:p>
        </p:txBody>
      </p:sp>
    </p:spTree>
    <p:extLst>
      <p:ext uri="{BB962C8B-B14F-4D97-AF65-F5344CB8AC3E}">
        <p14:creationId xmlns:p14="http://schemas.microsoft.com/office/powerpoint/2010/main" val="102082049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numéro de diapositive 4">
            <a:extLst>
              <a:ext uri="{FF2B5EF4-FFF2-40B4-BE49-F238E27FC236}">
                <a16:creationId xmlns:a16="http://schemas.microsoft.com/office/drawing/2014/main" id="{E74C1304-90EC-4DA7-8844-11B43E9BB914}"/>
              </a:ext>
            </a:extLst>
          </p:cNvPr>
          <p:cNvSpPr>
            <a:spLocks noGrp="1"/>
          </p:cNvSpPr>
          <p:nvPr>
            <p:ph type="sldNum" sz="quarter" idx="12"/>
          </p:nvPr>
        </p:nvSpPr>
        <p:spPr/>
        <p:txBody>
          <a:bodyPr/>
          <a:lstStyle/>
          <a:p>
            <a:fld id="{74724CAA-14E3-44FA-9223-4F872C7E3CB0}" type="slidenum">
              <a:rPr lang="en-US" smtClean="0"/>
              <a:t>6</a:t>
            </a:fld>
            <a:endParaRPr lang="en-US"/>
          </a:p>
        </p:txBody>
      </p:sp>
      <p:sp>
        <p:nvSpPr>
          <p:cNvPr id="6" name="Rectangle 5">
            <a:extLst>
              <a:ext uri="{FF2B5EF4-FFF2-40B4-BE49-F238E27FC236}">
                <a16:creationId xmlns:a16="http://schemas.microsoft.com/office/drawing/2014/main" id="{989F922E-8464-556E-DD5D-29813B0EA355}"/>
              </a:ext>
            </a:extLst>
          </p:cNvPr>
          <p:cNvSpPr/>
          <p:nvPr/>
        </p:nvSpPr>
        <p:spPr>
          <a:xfrm>
            <a:off x="891346" y="-33172"/>
            <a:ext cx="9392315" cy="707886"/>
          </a:xfrm>
          <a:prstGeom prst="rect">
            <a:avLst/>
          </a:prstGeom>
        </p:spPr>
        <p:txBody>
          <a:bodyPr wrap="none">
            <a:spAutoFit/>
          </a:bodyPr>
          <a:lstStyle/>
          <a:p>
            <a:r>
              <a:rPr lang="en-US" sz="4000" b="1" dirty="0">
                <a:latin typeface="Verdana" panose="020B0604030504040204" pitchFamily="34" charset="0"/>
                <a:ea typeface="Verdana" panose="020B0604030504040204" pitchFamily="34" charset="0"/>
              </a:rPr>
              <a:t>Current Research  &amp; Motivation </a:t>
            </a:r>
            <a:endParaRPr lang="fr-FR" sz="4000" b="1" dirty="0">
              <a:latin typeface="Verdana" panose="020B0604030504040204" pitchFamily="34" charset="0"/>
              <a:ea typeface="Verdana" panose="020B0604030504040204" pitchFamily="34" charset="0"/>
            </a:endParaRPr>
          </a:p>
        </p:txBody>
      </p:sp>
      <p:sp>
        <p:nvSpPr>
          <p:cNvPr id="7" name="Rectangle 6">
            <a:extLst>
              <a:ext uri="{FF2B5EF4-FFF2-40B4-BE49-F238E27FC236}">
                <a16:creationId xmlns:a16="http://schemas.microsoft.com/office/drawing/2014/main" id="{FC1BE617-CF8D-BE9D-5F57-3CAEA505A033}"/>
              </a:ext>
            </a:extLst>
          </p:cNvPr>
          <p:cNvSpPr/>
          <p:nvPr/>
        </p:nvSpPr>
        <p:spPr>
          <a:xfrm>
            <a:off x="139995" y="641557"/>
            <a:ext cx="9842205" cy="1876732"/>
          </a:xfrm>
          <a:prstGeom prst="rect">
            <a:avLst/>
          </a:prstGeom>
        </p:spPr>
        <p:txBody>
          <a:bodyPr wrap="square">
            <a:spAutoFit/>
          </a:bodyPr>
          <a:lstStyle/>
          <a:p>
            <a:pPr>
              <a:lnSpc>
                <a:spcPct val="150000"/>
              </a:lnSpc>
            </a:pPr>
            <a:r>
              <a:rPr lang="en-NZ" sz="2000" i="1" dirty="0">
                <a:latin typeface="Verdana" panose="020B0604030504040204" pitchFamily="34" charset="0"/>
                <a:ea typeface="Verdana" panose="020B0604030504040204" pitchFamily="34" charset="0"/>
              </a:rPr>
              <a:t>o. glaberrima </a:t>
            </a:r>
            <a:r>
              <a:rPr lang="en-NZ" sz="2000" dirty="0">
                <a:latin typeface="Verdana" panose="020B0604030504040204" pitchFamily="34" charset="0"/>
                <a:ea typeface="Verdana" panose="020B0604030504040204" pitchFamily="34" charset="0"/>
              </a:rPr>
              <a:t>is widely used for household consumption and rarely sold on the market. It is a very important food security crop, as </a:t>
            </a:r>
            <a:r>
              <a:rPr lang="en-NZ" sz="2000" dirty="0">
                <a:solidFill>
                  <a:srgbClr val="FF0000"/>
                </a:solidFill>
                <a:latin typeface="Verdana" panose="020B0604030504040204" pitchFamily="34" charset="0"/>
                <a:ea typeface="Verdana" panose="020B0604030504040204" pitchFamily="34" charset="0"/>
              </a:rPr>
              <a:t>short cycle varieties </a:t>
            </a:r>
            <a:r>
              <a:rPr lang="en-NZ" sz="2000" dirty="0">
                <a:latin typeface="Verdana" panose="020B0604030504040204" pitchFamily="34" charset="0"/>
                <a:ea typeface="Verdana" panose="020B0604030504040204" pitchFamily="34" charset="0"/>
              </a:rPr>
              <a:t>can be harvested during the ‘hunger period’ thus provide food when other crops and Asian rice varieties still mature.</a:t>
            </a:r>
            <a:endParaRPr lang="fr-FR" sz="2000" dirty="0">
              <a:latin typeface="Verdana" panose="020B0604030504040204" pitchFamily="34" charset="0"/>
              <a:ea typeface="Verdana" panose="020B0604030504040204" pitchFamily="34" charset="0"/>
            </a:endParaRPr>
          </a:p>
        </p:txBody>
      </p:sp>
      <p:pic>
        <p:nvPicPr>
          <p:cNvPr id="8" name="Picture 7" descr="C:\Users\sonia\Pictures\glaberrima.jpg">
            <a:extLst>
              <a:ext uri="{FF2B5EF4-FFF2-40B4-BE49-F238E27FC236}">
                <a16:creationId xmlns:a16="http://schemas.microsoft.com/office/drawing/2014/main" id="{9B6A84C7-6619-1D61-FFDE-4278D691849E}"/>
              </a:ext>
            </a:extLst>
          </p:cNvPr>
          <p:cNvPicPr>
            <a:picLocks noChangeAspect="1" noChangeArrowheads="1"/>
          </p:cNvPicPr>
          <p:nvPr/>
        </p:nvPicPr>
        <p:blipFill>
          <a:blip r:embed="rId2" cstate="print"/>
          <a:srcRect/>
          <a:stretch>
            <a:fillRect/>
          </a:stretch>
        </p:blipFill>
        <p:spPr bwMode="auto">
          <a:xfrm>
            <a:off x="6573466" y="2461370"/>
            <a:ext cx="3159865" cy="2000618"/>
          </a:xfrm>
          <a:prstGeom prst="rect">
            <a:avLst/>
          </a:prstGeom>
          <a:noFill/>
        </p:spPr>
      </p:pic>
      <p:pic>
        <p:nvPicPr>
          <p:cNvPr id="9" name="Picture 8" descr="C:\Users\sonia\Pictures\glaberrima africa.jpg">
            <a:extLst>
              <a:ext uri="{FF2B5EF4-FFF2-40B4-BE49-F238E27FC236}">
                <a16:creationId xmlns:a16="http://schemas.microsoft.com/office/drawing/2014/main" id="{B7BE756A-BD70-34F2-16D8-69125DC1B3AF}"/>
              </a:ext>
            </a:extLst>
          </p:cNvPr>
          <p:cNvPicPr>
            <a:picLocks noChangeAspect="1" noChangeArrowheads="1"/>
          </p:cNvPicPr>
          <p:nvPr/>
        </p:nvPicPr>
        <p:blipFill>
          <a:blip r:embed="rId3" cstate="print"/>
          <a:srcRect/>
          <a:stretch>
            <a:fillRect/>
          </a:stretch>
        </p:blipFill>
        <p:spPr bwMode="auto">
          <a:xfrm>
            <a:off x="9766003" y="2153417"/>
            <a:ext cx="2285999" cy="2151528"/>
          </a:xfrm>
          <a:prstGeom prst="rect">
            <a:avLst/>
          </a:prstGeom>
          <a:noFill/>
        </p:spPr>
      </p:pic>
      <p:sp>
        <p:nvSpPr>
          <p:cNvPr id="10" name="Rectangle 9">
            <a:extLst>
              <a:ext uri="{FF2B5EF4-FFF2-40B4-BE49-F238E27FC236}">
                <a16:creationId xmlns:a16="http://schemas.microsoft.com/office/drawing/2014/main" id="{C5A611EF-62BD-7C8A-E5D2-FC7DB82A8032}"/>
              </a:ext>
            </a:extLst>
          </p:cNvPr>
          <p:cNvSpPr/>
          <p:nvPr/>
        </p:nvSpPr>
        <p:spPr>
          <a:xfrm>
            <a:off x="139995" y="4405068"/>
            <a:ext cx="12140609" cy="2338397"/>
          </a:xfrm>
          <a:prstGeom prst="rect">
            <a:avLst/>
          </a:prstGeom>
        </p:spPr>
        <p:txBody>
          <a:bodyPr wrap="square">
            <a:spAutoFit/>
          </a:bodyPr>
          <a:lstStyle/>
          <a:p>
            <a:pPr>
              <a:lnSpc>
                <a:spcPct val="150000"/>
              </a:lnSpc>
            </a:pPr>
            <a:r>
              <a:rPr lang="en-NZ" sz="2000" i="1" dirty="0">
                <a:latin typeface="Verdana" panose="020B0604030504040204" pitchFamily="34" charset="0"/>
                <a:ea typeface="Verdana" panose="020B0604030504040204" pitchFamily="34" charset="0"/>
              </a:rPr>
              <a:t>o</a:t>
            </a:r>
            <a:r>
              <a:rPr lang="en-NZ" sz="2000" dirty="0">
                <a:latin typeface="Verdana" panose="020B0604030504040204" pitchFamily="34" charset="0"/>
                <a:ea typeface="Verdana" panose="020B0604030504040204" pitchFamily="34" charset="0"/>
              </a:rPr>
              <a:t>. </a:t>
            </a:r>
            <a:r>
              <a:rPr lang="en-NZ" sz="2000" i="1" dirty="0">
                <a:latin typeface="Verdana" panose="020B0604030504040204" pitchFamily="34" charset="0"/>
                <a:ea typeface="Verdana" panose="020B0604030504040204" pitchFamily="34" charset="0"/>
              </a:rPr>
              <a:t>Glaberrima</a:t>
            </a:r>
            <a:r>
              <a:rPr lang="en-NZ" sz="2000" dirty="0">
                <a:latin typeface="Verdana" panose="020B0604030504040204" pitchFamily="34" charset="0"/>
                <a:ea typeface="Verdana" panose="020B0604030504040204" pitchFamily="34" charset="0"/>
              </a:rPr>
              <a:t> varieties show tolerance to </a:t>
            </a:r>
            <a:r>
              <a:rPr lang="en-NZ" sz="2000" dirty="0">
                <a:solidFill>
                  <a:srgbClr val="FF0000"/>
                </a:solidFill>
                <a:latin typeface="Verdana" panose="020B0604030504040204" pitchFamily="34" charset="0"/>
                <a:ea typeface="Verdana" panose="020B0604030504040204" pitchFamily="34" charset="0"/>
              </a:rPr>
              <a:t>drought and flood</a:t>
            </a:r>
            <a:r>
              <a:rPr lang="en-NZ" sz="2000" dirty="0">
                <a:latin typeface="Verdana" panose="020B0604030504040204" pitchFamily="34" charset="0"/>
                <a:ea typeface="Verdana" panose="020B0604030504040204" pitchFamily="34" charset="0"/>
              </a:rPr>
              <a:t>, pest and diseases, and exhibit the ability to grow in acid and phosphorus-deficient, alkaline soils, and thrive without the application of chemical fertilizer. Many of these environments and conditions are not suitable for high-yielding Asian rice varieties (</a:t>
            </a:r>
            <a:r>
              <a:rPr lang="en-NZ" sz="2000" i="1" dirty="0">
                <a:latin typeface="Verdana" panose="020B0604030504040204" pitchFamily="34" charset="0"/>
                <a:ea typeface="Verdana" panose="020B0604030504040204" pitchFamily="34" charset="0"/>
              </a:rPr>
              <a:t>o</a:t>
            </a:r>
            <a:r>
              <a:rPr lang="en-NZ" sz="2000" dirty="0">
                <a:latin typeface="Verdana" panose="020B0604030504040204" pitchFamily="34" charset="0"/>
                <a:ea typeface="Verdana" panose="020B0604030504040204" pitchFamily="34" charset="0"/>
              </a:rPr>
              <a:t>. </a:t>
            </a:r>
            <a:r>
              <a:rPr lang="en-NZ" sz="2000" i="1" dirty="0">
                <a:latin typeface="Verdana" panose="020B0604030504040204" pitchFamily="34" charset="0"/>
                <a:ea typeface="Verdana" panose="020B0604030504040204" pitchFamily="34" charset="0"/>
              </a:rPr>
              <a:t>sativa</a:t>
            </a:r>
            <a:r>
              <a:rPr lang="en-NZ" sz="2000" dirty="0">
                <a:latin typeface="Verdana" panose="020B0604030504040204" pitchFamily="34" charset="0"/>
                <a:ea typeface="Verdana" panose="020B0604030504040204" pitchFamily="34" charset="0"/>
              </a:rPr>
              <a:t>) that came to dominate rice production in West Africa.</a:t>
            </a:r>
            <a:endParaRPr lang="fr-FR" sz="2000" dirty="0">
              <a:latin typeface="Verdana" panose="020B0604030504040204" pitchFamily="34" charset="0"/>
              <a:ea typeface="Verdana" panose="020B0604030504040204" pitchFamily="34" charset="0"/>
            </a:endParaRPr>
          </a:p>
        </p:txBody>
      </p:sp>
      <p:sp>
        <p:nvSpPr>
          <p:cNvPr id="11" name="Footer Placeholder 4">
            <a:extLst>
              <a:ext uri="{FF2B5EF4-FFF2-40B4-BE49-F238E27FC236}">
                <a16:creationId xmlns:a16="http://schemas.microsoft.com/office/drawing/2014/main" id="{9201BD28-4116-3325-9245-863EFD4462C6}"/>
              </a:ext>
            </a:extLst>
          </p:cNvPr>
          <p:cNvSpPr>
            <a:spLocks noGrp="1"/>
          </p:cNvSpPr>
          <p:nvPr>
            <p:ph type="ftr" sz="quarter" idx="11"/>
          </p:nvPr>
        </p:nvSpPr>
        <p:spPr>
          <a:xfrm>
            <a:off x="4038599" y="6492875"/>
            <a:ext cx="4114800" cy="308343"/>
          </a:xfrm>
        </p:spPr>
        <p:txBody>
          <a:bodyPr/>
          <a:lstStyle/>
          <a:p>
            <a:r>
              <a:rPr lang="en-US" b="1" dirty="0">
                <a:solidFill>
                  <a:schemeClr val="tx1"/>
                </a:solidFill>
              </a:rPr>
              <a:t>Nuclear Physics Techniques  in Agriculture Sciences</a:t>
            </a:r>
          </a:p>
        </p:txBody>
      </p:sp>
    </p:spTree>
    <p:extLst>
      <p:ext uri="{BB962C8B-B14F-4D97-AF65-F5344CB8AC3E}">
        <p14:creationId xmlns:p14="http://schemas.microsoft.com/office/powerpoint/2010/main" val="346652163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B1D2B9A-367E-B57F-0216-BADCBCE3F8E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3DBD076-662E-A233-C9FF-CD96603FD15E}"/>
              </a:ext>
            </a:extLst>
          </p:cNvPr>
          <p:cNvSpPr>
            <a:spLocks noGrp="1"/>
          </p:cNvSpPr>
          <p:nvPr>
            <p:ph type="title"/>
          </p:nvPr>
        </p:nvSpPr>
        <p:spPr>
          <a:xfrm>
            <a:off x="232144" y="136525"/>
            <a:ext cx="10515600" cy="889517"/>
          </a:xfrm>
        </p:spPr>
        <p:txBody>
          <a:bodyPr>
            <a:normAutofit/>
          </a:bodyPr>
          <a:lstStyle/>
          <a:p>
            <a:r>
              <a:rPr lang="en-US" sz="4000" b="1" dirty="0">
                <a:latin typeface="Verdana" panose="020B0604030504040204" pitchFamily="34" charset="0"/>
                <a:ea typeface="Verdana" panose="020B0604030504040204" pitchFamily="34" charset="0"/>
              </a:rPr>
              <a:t>Scope of activities &amp; participation</a:t>
            </a:r>
          </a:p>
        </p:txBody>
      </p:sp>
      <p:sp>
        <p:nvSpPr>
          <p:cNvPr id="4" name="Slide Number Placeholder 3">
            <a:extLst>
              <a:ext uri="{FF2B5EF4-FFF2-40B4-BE49-F238E27FC236}">
                <a16:creationId xmlns:a16="http://schemas.microsoft.com/office/drawing/2014/main" id="{4E839C88-3614-DEE3-B4E2-1319F0B244CF}"/>
              </a:ext>
            </a:extLst>
          </p:cNvPr>
          <p:cNvSpPr>
            <a:spLocks noGrp="1"/>
          </p:cNvSpPr>
          <p:nvPr>
            <p:ph type="sldNum" sz="quarter" idx="12"/>
          </p:nvPr>
        </p:nvSpPr>
        <p:spPr/>
        <p:txBody>
          <a:bodyPr/>
          <a:lstStyle/>
          <a:p>
            <a:fld id="{74724CAA-14E3-44FA-9223-4F872C7E3CB0}" type="slidenum">
              <a:rPr lang="en-US" smtClean="0"/>
              <a:t>7</a:t>
            </a:fld>
            <a:endParaRPr lang="en-US"/>
          </a:p>
        </p:txBody>
      </p:sp>
      <p:sp>
        <p:nvSpPr>
          <p:cNvPr id="9" name="Rectangle 1">
            <a:extLst>
              <a:ext uri="{FF2B5EF4-FFF2-40B4-BE49-F238E27FC236}">
                <a16:creationId xmlns:a16="http://schemas.microsoft.com/office/drawing/2014/main" id="{2A1F8E1C-03E6-A08E-41C1-D3A42CAAFA91}"/>
              </a:ext>
            </a:extLst>
          </p:cNvPr>
          <p:cNvSpPr>
            <a:spLocks noChangeArrowheads="1"/>
          </p:cNvSpPr>
          <p:nvPr/>
        </p:nvSpPr>
        <p:spPr bwMode="auto">
          <a:xfrm>
            <a:off x="109869" y="1874729"/>
            <a:ext cx="11972261" cy="31085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Char char="•"/>
              <a:tabLst/>
            </a:pPr>
            <a:r>
              <a:rPr kumimoji="0" lang="fr-FR" altLang="fr-FR" sz="2800" i="0" u="none" strike="noStrike" cap="none" normalizeH="0" baseline="0" dirty="0" err="1">
                <a:ln>
                  <a:noFill/>
                </a:ln>
                <a:solidFill>
                  <a:schemeClr val="tx1"/>
                </a:solidFill>
                <a:effectLst/>
                <a:latin typeface="Verdana" panose="020B0604030504040204" pitchFamily="34" charset="0"/>
                <a:ea typeface="Verdana" panose="020B0604030504040204" pitchFamily="34" charset="0"/>
              </a:rPr>
              <a:t>According</a:t>
            </a:r>
            <a:r>
              <a:rPr kumimoji="0" lang="fr-FR" altLang="fr-FR" sz="2800" i="0" u="none" strike="noStrike" cap="none" normalizeH="0" baseline="0" dirty="0">
                <a:ln>
                  <a:noFill/>
                </a:ln>
                <a:solidFill>
                  <a:schemeClr val="tx1"/>
                </a:solidFill>
                <a:effectLst/>
                <a:latin typeface="Verdana" panose="020B0604030504040204" pitchFamily="34" charset="0"/>
                <a:ea typeface="Verdana" panose="020B0604030504040204" pitchFamily="34" charset="0"/>
              </a:rPr>
              <a:t> to FAO data, West </a:t>
            </a:r>
            <a:r>
              <a:rPr kumimoji="0" lang="fr-FR" altLang="fr-FR" sz="2800" i="0" u="none" strike="noStrike" cap="none" normalizeH="0" baseline="0" dirty="0" err="1">
                <a:ln>
                  <a:noFill/>
                </a:ln>
                <a:solidFill>
                  <a:schemeClr val="tx1"/>
                </a:solidFill>
                <a:effectLst/>
                <a:latin typeface="Verdana" panose="020B0604030504040204" pitchFamily="34" charset="0"/>
                <a:ea typeface="Verdana" panose="020B0604030504040204" pitchFamily="34" charset="0"/>
              </a:rPr>
              <a:t>Africa</a:t>
            </a:r>
            <a:r>
              <a:rPr kumimoji="0" lang="fr-FR" altLang="fr-FR" sz="2800" i="0" u="none" strike="noStrike" cap="none" normalizeH="0" baseline="0" dirty="0">
                <a:ln>
                  <a:noFill/>
                </a:ln>
                <a:solidFill>
                  <a:schemeClr val="tx1"/>
                </a:solidFill>
                <a:effectLst/>
                <a:latin typeface="Verdana" panose="020B0604030504040204" pitchFamily="34" charset="0"/>
                <a:ea typeface="Verdana" panose="020B0604030504040204" pitchFamily="34" charset="0"/>
              </a:rPr>
              <a:t> has about 3.7 million hectares </a:t>
            </a:r>
            <a:r>
              <a:rPr kumimoji="0" lang="fr-FR" altLang="fr-FR" sz="2800" i="0" u="none" strike="noStrike" cap="none" normalizeH="0" baseline="0" dirty="0" err="1">
                <a:ln>
                  <a:noFill/>
                </a:ln>
                <a:solidFill>
                  <a:schemeClr val="tx1"/>
                </a:solidFill>
                <a:effectLst/>
                <a:latin typeface="Verdana" panose="020B0604030504040204" pitchFamily="34" charset="0"/>
                <a:ea typeface="Verdana" panose="020B0604030504040204" pitchFamily="34" charset="0"/>
              </a:rPr>
              <a:t>under</a:t>
            </a:r>
            <a:r>
              <a:rPr kumimoji="0" lang="fr-FR" altLang="fr-FR" sz="2800" i="0" u="none" strike="noStrike" cap="none" normalizeH="0" baseline="0" dirty="0">
                <a:ln>
                  <a:noFill/>
                </a:ln>
                <a:solidFill>
                  <a:schemeClr val="tx1"/>
                </a:solidFill>
                <a:effectLst/>
                <a:latin typeface="Verdana" panose="020B0604030504040204" pitchFamily="34" charset="0"/>
                <a:ea typeface="Verdana" panose="020B0604030504040204" pitchFamily="34" charset="0"/>
              </a:rPr>
              <a:t> </a:t>
            </a:r>
            <a:r>
              <a:rPr kumimoji="0" lang="fr-FR" altLang="fr-FR" sz="2800" i="0" u="none" strike="noStrike" cap="none" normalizeH="0" baseline="0" dirty="0" err="1">
                <a:ln>
                  <a:noFill/>
                </a:ln>
                <a:solidFill>
                  <a:schemeClr val="tx1"/>
                </a:solidFill>
                <a:effectLst/>
                <a:latin typeface="Verdana" panose="020B0604030504040204" pitchFamily="34" charset="0"/>
                <a:ea typeface="Verdana" panose="020B0604030504040204" pitchFamily="34" charset="0"/>
              </a:rPr>
              <a:t>rice</a:t>
            </a:r>
            <a:r>
              <a:rPr kumimoji="0" lang="fr-FR" altLang="fr-FR" sz="2800" i="0" u="none" strike="noStrike" cap="none" normalizeH="0" baseline="0" dirty="0">
                <a:ln>
                  <a:noFill/>
                </a:ln>
                <a:solidFill>
                  <a:schemeClr val="tx1"/>
                </a:solidFill>
                <a:effectLst/>
                <a:latin typeface="Verdana" panose="020B0604030504040204" pitchFamily="34" charset="0"/>
                <a:ea typeface="Verdana" panose="020B0604030504040204" pitchFamily="34" charset="0"/>
              </a:rPr>
              <a:t>.</a:t>
            </a:r>
          </a:p>
          <a:p>
            <a:pPr marL="0" marR="0" lvl="0" indent="0" algn="l" defTabSz="914400" rtl="0" eaLnBrk="0" fontAlgn="base" latinLnBrk="0" hangingPunct="0">
              <a:lnSpc>
                <a:spcPct val="100000"/>
              </a:lnSpc>
              <a:spcBef>
                <a:spcPct val="0"/>
              </a:spcBef>
              <a:spcAft>
                <a:spcPct val="0"/>
              </a:spcAft>
              <a:buClrTx/>
              <a:buSzTx/>
              <a:buFontTx/>
              <a:buChar char="•"/>
              <a:tabLst/>
            </a:pPr>
            <a:endParaRPr kumimoji="0" lang="fr-FR" altLang="fr-FR" sz="2800" i="0" u="none" strike="noStrike" cap="none" normalizeH="0" baseline="0" dirty="0">
              <a:ln>
                <a:noFill/>
              </a:ln>
              <a:solidFill>
                <a:schemeClr val="tx1"/>
              </a:solidFill>
              <a:effectLst/>
              <a:latin typeface="Verdana" panose="020B0604030504040204" pitchFamily="34" charset="0"/>
              <a:ea typeface="Verdana" panose="020B0604030504040204"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fr-FR" altLang="fr-FR" sz="2800" i="0" u="none" strike="noStrike" cap="none" normalizeH="0" baseline="0" dirty="0" err="1">
                <a:ln>
                  <a:noFill/>
                </a:ln>
                <a:solidFill>
                  <a:schemeClr val="tx1"/>
                </a:solidFill>
                <a:effectLst/>
                <a:latin typeface="Verdana" panose="020B0604030504040204" pitchFamily="34" charset="0"/>
                <a:ea typeface="Verdana" panose="020B0604030504040204" pitchFamily="34" charset="0"/>
              </a:rPr>
              <a:t>From</a:t>
            </a:r>
            <a:r>
              <a:rPr kumimoji="0" lang="fr-FR" altLang="fr-FR" sz="2800" i="0" u="none" strike="noStrike" cap="none" normalizeH="0" baseline="0" dirty="0">
                <a:ln>
                  <a:noFill/>
                </a:ln>
                <a:solidFill>
                  <a:schemeClr val="tx1"/>
                </a:solidFill>
                <a:effectLst/>
                <a:latin typeface="Verdana" panose="020B0604030504040204" pitchFamily="34" charset="0"/>
                <a:ea typeface="Verdana" panose="020B0604030504040204" pitchFamily="34" charset="0"/>
              </a:rPr>
              <a:t> a 2023 </a:t>
            </a:r>
            <a:r>
              <a:rPr kumimoji="0" lang="fr-FR" altLang="fr-FR" sz="2800" i="0" u="none" strike="noStrike" cap="none" normalizeH="0" baseline="0" dirty="0" err="1">
                <a:ln>
                  <a:noFill/>
                </a:ln>
                <a:solidFill>
                  <a:schemeClr val="tx1"/>
                </a:solidFill>
                <a:effectLst/>
                <a:latin typeface="Verdana" panose="020B0604030504040204" pitchFamily="34" charset="0"/>
                <a:ea typeface="Verdana" panose="020B0604030504040204" pitchFamily="34" charset="0"/>
              </a:rPr>
              <a:t>rice</a:t>
            </a:r>
            <a:r>
              <a:rPr kumimoji="0" lang="fr-FR" altLang="fr-FR" sz="2800" i="0" u="none" strike="noStrike" cap="none" normalizeH="0" baseline="0" dirty="0">
                <a:ln>
                  <a:noFill/>
                </a:ln>
                <a:solidFill>
                  <a:schemeClr val="tx1"/>
                </a:solidFill>
                <a:effectLst/>
                <a:latin typeface="Verdana" panose="020B0604030504040204" pitchFamily="34" charset="0"/>
                <a:ea typeface="Verdana" panose="020B0604030504040204" pitchFamily="34" charset="0"/>
              </a:rPr>
              <a:t>-mapping </a:t>
            </a:r>
            <a:r>
              <a:rPr kumimoji="0" lang="fr-FR" altLang="fr-FR" sz="2800" i="0" u="none" strike="noStrike" cap="none" normalizeH="0" baseline="0" dirty="0" err="1">
                <a:ln>
                  <a:noFill/>
                </a:ln>
                <a:solidFill>
                  <a:schemeClr val="tx1"/>
                </a:solidFill>
                <a:effectLst/>
                <a:latin typeface="Verdana" panose="020B0604030504040204" pitchFamily="34" charset="0"/>
                <a:ea typeface="Verdana" panose="020B0604030504040204" pitchFamily="34" charset="0"/>
              </a:rPr>
              <a:t>study</a:t>
            </a:r>
            <a:r>
              <a:rPr kumimoji="0" lang="fr-FR" altLang="fr-FR" sz="2800" i="0" u="none" strike="noStrike" cap="none" normalizeH="0" baseline="0" dirty="0">
                <a:ln>
                  <a:noFill/>
                </a:ln>
                <a:solidFill>
                  <a:schemeClr val="tx1"/>
                </a:solidFill>
                <a:effectLst/>
                <a:latin typeface="Verdana" panose="020B0604030504040204" pitchFamily="34" charset="0"/>
                <a:ea typeface="Verdana" panose="020B0604030504040204" pitchFamily="34" charset="0"/>
              </a:rPr>
              <a:t>, the total </a:t>
            </a:r>
            <a:r>
              <a:rPr kumimoji="0" lang="fr-FR" altLang="fr-FR" sz="2800" i="0" u="none" strike="noStrike" cap="none" normalizeH="0" baseline="0" dirty="0" err="1">
                <a:ln>
                  <a:noFill/>
                </a:ln>
                <a:solidFill>
                  <a:schemeClr val="tx1"/>
                </a:solidFill>
                <a:effectLst/>
                <a:latin typeface="Verdana" panose="020B0604030504040204" pitchFamily="34" charset="0"/>
                <a:ea typeface="Verdana" panose="020B0604030504040204" pitchFamily="34" charset="0"/>
              </a:rPr>
              <a:t>rice</a:t>
            </a:r>
            <a:r>
              <a:rPr kumimoji="0" lang="fr-FR" altLang="fr-FR" sz="2800" i="0" u="none" strike="noStrike" cap="none" normalizeH="0" baseline="0" dirty="0">
                <a:ln>
                  <a:noFill/>
                </a:ln>
                <a:solidFill>
                  <a:schemeClr val="tx1"/>
                </a:solidFill>
                <a:effectLst/>
                <a:latin typeface="Verdana" panose="020B0604030504040204" pitchFamily="34" charset="0"/>
                <a:ea typeface="Verdana" panose="020B0604030504040204" pitchFamily="34" charset="0"/>
              </a:rPr>
              <a:t> paddy area </a:t>
            </a:r>
            <a:r>
              <a:rPr kumimoji="0" lang="fr-FR" altLang="fr-FR" sz="2800" i="0" u="none" strike="noStrike" cap="none" normalizeH="0" baseline="0" dirty="0" err="1">
                <a:ln>
                  <a:noFill/>
                </a:ln>
                <a:solidFill>
                  <a:schemeClr val="tx1"/>
                </a:solidFill>
                <a:effectLst/>
                <a:latin typeface="Verdana" panose="020B0604030504040204" pitchFamily="34" charset="0"/>
                <a:ea typeface="Verdana" panose="020B0604030504040204" pitchFamily="34" charset="0"/>
              </a:rPr>
              <a:t>across</a:t>
            </a:r>
            <a:r>
              <a:rPr kumimoji="0" lang="fr-FR" altLang="fr-FR" sz="2800" i="0" u="none" strike="noStrike" cap="none" normalizeH="0" baseline="0" dirty="0">
                <a:ln>
                  <a:noFill/>
                </a:ln>
                <a:solidFill>
                  <a:schemeClr val="tx1"/>
                </a:solidFill>
                <a:effectLst/>
                <a:latin typeface="Verdana" panose="020B0604030504040204" pitchFamily="34" charset="0"/>
                <a:ea typeface="Verdana" panose="020B0604030504040204" pitchFamily="34" charset="0"/>
              </a:rPr>
              <a:t> all of </a:t>
            </a:r>
            <a:r>
              <a:rPr kumimoji="0" lang="fr-FR" altLang="fr-FR" sz="2800" i="0" u="none" strike="noStrike" cap="none" normalizeH="0" baseline="0" dirty="0" err="1">
                <a:ln>
                  <a:noFill/>
                </a:ln>
                <a:solidFill>
                  <a:schemeClr val="tx1"/>
                </a:solidFill>
                <a:effectLst/>
                <a:latin typeface="Verdana" panose="020B0604030504040204" pitchFamily="34" charset="0"/>
                <a:ea typeface="Verdana" panose="020B0604030504040204" pitchFamily="34" charset="0"/>
              </a:rPr>
              <a:t>Africa</a:t>
            </a:r>
            <a:r>
              <a:rPr kumimoji="0" lang="fr-FR" altLang="fr-FR" sz="2800" i="0" u="none" strike="noStrike" cap="none" normalizeH="0" baseline="0" dirty="0">
                <a:ln>
                  <a:noFill/>
                </a:ln>
                <a:solidFill>
                  <a:schemeClr val="tx1"/>
                </a:solidFill>
                <a:effectLst/>
                <a:latin typeface="Verdana" panose="020B0604030504040204" pitchFamily="34" charset="0"/>
                <a:ea typeface="Verdana" panose="020B0604030504040204" pitchFamily="34" charset="0"/>
              </a:rPr>
              <a:t> in 2023 </a:t>
            </a:r>
            <a:r>
              <a:rPr kumimoji="0" lang="fr-FR" altLang="fr-FR" sz="2800" i="0" u="none" strike="noStrike" cap="none" normalizeH="0" baseline="0" dirty="0" err="1">
                <a:ln>
                  <a:noFill/>
                </a:ln>
                <a:solidFill>
                  <a:schemeClr val="tx1"/>
                </a:solidFill>
                <a:effectLst/>
                <a:latin typeface="Verdana" panose="020B0604030504040204" pitchFamily="34" charset="0"/>
                <a:ea typeface="Verdana" panose="020B0604030504040204" pitchFamily="34" charset="0"/>
              </a:rPr>
              <a:t>was</a:t>
            </a:r>
            <a:r>
              <a:rPr kumimoji="0" lang="fr-FR" altLang="fr-FR" sz="2800" i="0" u="none" strike="noStrike" cap="none" normalizeH="0" baseline="0" dirty="0">
                <a:ln>
                  <a:noFill/>
                </a:ln>
                <a:solidFill>
                  <a:schemeClr val="tx1"/>
                </a:solidFill>
                <a:effectLst/>
                <a:latin typeface="Verdana" panose="020B0604030504040204" pitchFamily="34" charset="0"/>
                <a:ea typeface="Verdana" panose="020B0604030504040204" pitchFamily="34" charset="0"/>
              </a:rPr>
              <a:t> </a:t>
            </a:r>
            <a:r>
              <a:rPr kumimoji="0" lang="fr-FR" altLang="fr-FR" sz="2800" i="0" u="none" strike="noStrike" cap="none" normalizeH="0" baseline="0" dirty="0" err="1">
                <a:ln>
                  <a:noFill/>
                </a:ln>
                <a:solidFill>
                  <a:schemeClr val="tx1"/>
                </a:solidFill>
                <a:effectLst/>
                <a:latin typeface="Verdana" panose="020B0604030504040204" pitchFamily="34" charset="0"/>
                <a:ea typeface="Verdana" panose="020B0604030504040204" pitchFamily="34" charset="0"/>
              </a:rPr>
              <a:t>estimated</a:t>
            </a:r>
            <a:r>
              <a:rPr kumimoji="0" lang="fr-FR" altLang="fr-FR" sz="2800" i="0" u="none" strike="noStrike" cap="none" normalizeH="0" baseline="0" dirty="0">
                <a:ln>
                  <a:noFill/>
                </a:ln>
                <a:solidFill>
                  <a:schemeClr val="tx1"/>
                </a:solidFill>
                <a:effectLst/>
                <a:latin typeface="Verdana" panose="020B0604030504040204" pitchFamily="34" charset="0"/>
                <a:ea typeface="Verdana" panose="020B0604030504040204" pitchFamily="34" charset="0"/>
              </a:rPr>
              <a:t> at  ~ 12.8 millions ha. </a:t>
            </a:r>
            <a:r>
              <a:rPr kumimoji="0" lang="fr-FR" altLang="fr-FR" sz="2800" i="0" u="none" strike="noStrike" cap="none" normalizeH="0" baseline="0" dirty="0" err="1">
                <a:ln>
                  <a:noFill/>
                </a:ln>
                <a:solidFill>
                  <a:schemeClr val="tx1"/>
                </a:solidFill>
                <a:effectLst/>
                <a:latin typeface="Verdana" panose="020B0604030504040204" pitchFamily="34" charset="0"/>
                <a:ea typeface="Verdana" panose="020B0604030504040204" pitchFamily="34" charset="0"/>
              </a:rPr>
              <a:t>Based</a:t>
            </a:r>
            <a:r>
              <a:rPr kumimoji="0" lang="fr-FR" altLang="fr-FR" sz="2800" i="0" u="none" strike="noStrike" cap="none" normalizeH="0" baseline="0" dirty="0">
                <a:ln>
                  <a:noFill/>
                </a:ln>
                <a:solidFill>
                  <a:schemeClr val="tx1"/>
                </a:solidFill>
                <a:effectLst/>
                <a:latin typeface="Verdana" panose="020B0604030504040204" pitchFamily="34" charset="0"/>
                <a:ea typeface="Verdana" panose="020B0604030504040204" pitchFamily="34" charset="0"/>
              </a:rPr>
              <a:t> on </a:t>
            </a:r>
            <a:r>
              <a:rPr kumimoji="0" lang="fr-FR" altLang="fr-FR" sz="2800" i="0" u="none" strike="noStrike" cap="none" normalizeH="0" baseline="0" dirty="0" err="1">
                <a:ln>
                  <a:noFill/>
                </a:ln>
                <a:solidFill>
                  <a:schemeClr val="tx1"/>
                </a:solidFill>
                <a:effectLst/>
                <a:latin typeface="Verdana" panose="020B0604030504040204" pitchFamily="34" charset="0"/>
                <a:ea typeface="Verdana" panose="020B0604030504040204" pitchFamily="34" charset="0"/>
              </a:rPr>
              <a:t>that</a:t>
            </a:r>
            <a:r>
              <a:rPr kumimoji="0" lang="fr-FR" altLang="fr-FR" sz="2800" i="0" u="none" strike="noStrike" cap="none" normalizeH="0" baseline="0" dirty="0">
                <a:ln>
                  <a:noFill/>
                </a:ln>
                <a:solidFill>
                  <a:schemeClr val="tx1"/>
                </a:solidFill>
                <a:effectLst/>
                <a:latin typeface="Verdana" panose="020B0604030504040204" pitchFamily="34" charset="0"/>
                <a:ea typeface="Verdana" panose="020B0604030504040204" pitchFamily="34" charset="0"/>
              </a:rPr>
              <a:t>, West </a:t>
            </a:r>
            <a:r>
              <a:rPr kumimoji="0" lang="fr-FR" altLang="fr-FR" sz="2800" i="0" u="none" strike="noStrike" cap="none" normalizeH="0" baseline="0" dirty="0" err="1">
                <a:ln>
                  <a:noFill/>
                </a:ln>
                <a:solidFill>
                  <a:schemeClr val="tx1"/>
                </a:solidFill>
                <a:effectLst/>
                <a:latin typeface="Verdana" panose="020B0604030504040204" pitchFamily="34" charset="0"/>
                <a:ea typeface="Verdana" panose="020B0604030504040204" pitchFamily="34" charset="0"/>
              </a:rPr>
              <a:t>Africa’s</a:t>
            </a:r>
            <a:r>
              <a:rPr kumimoji="0" lang="fr-FR" altLang="fr-FR" sz="2800" i="0" u="none" strike="noStrike" cap="none" normalizeH="0" baseline="0" dirty="0">
                <a:ln>
                  <a:noFill/>
                </a:ln>
                <a:solidFill>
                  <a:schemeClr val="tx1"/>
                </a:solidFill>
                <a:effectLst/>
                <a:latin typeface="Verdana" panose="020B0604030504040204" pitchFamily="34" charset="0"/>
                <a:ea typeface="Verdana" panose="020B0604030504040204" pitchFamily="34" charset="0"/>
              </a:rPr>
              <a:t> ~3.7 M ha of </a:t>
            </a:r>
            <a:r>
              <a:rPr kumimoji="0" lang="fr-FR" altLang="fr-FR" sz="2800" i="0" u="none" strike="noStrike" cap="none" normalizeH="0" baseline="0" dirty="0" err="1">
                <a:ln>
                  <a:noFill/>
                </a:ln>
                <a:solidFill>
                  <a:schemeClr val="tx1"/>
                </a:solidFill>
                <a:effectLst/>
                <a:latin typeface="Verdana" panose="020B0604030504040204" pitchFamily="34" charset="0"/>
                <a:ea typeface="Verdana" panose="020B0604030504040204" pitchFamily="34" charset="0"/>
              </a:rPr>
              <a:t>rice</a:t>
            </a:r>
            <a:r>
              <a:rPr kumimoji="0" lang="fr-FR" altLang="fr-FR" sz="2800" i="0" u="none" strike="noStrike" cap="none" normalizeH="0" baseline="0" dirty="0">
                <a:ln>
                  <a:noFill/>
                </a:ln>
                <a:solidFill>
                  <a:schemeClr val="tx1"/>
                </a:solidFill>
                <a:effectLst/>
                <a:latin typeface="Verdana" panose="020B0604030504040204" pitchFamily="34" charset="0"/>
                <a:ea typeface="Verdana" panose="020B0604030504040204" pitchFamily="34" charset="0"/>
              </a:rPr>
              <a:t> corresponds to about 29% of </a:t>
            </a:r>
            <a:r>
              <a:rPr kumimoji="0" lang="fr-FR" altLang="fr-FR" sz="2800" i="0" u="none" strike="noStrike" cap="none" normalizeH="0" baseline="0" dirty="0" err="1">
                <a:ln>
                  <a:noFill/>
                </a:ln>
                <a:solidFill>
                  <a:schemeClr val="tx1"/>
                </a:solidFill>
                <a:effectLst/>
                <a:latin typeface="Verdana" panose="020B0604030504040204" pitchFamily="34" charset="0"/>
                <a:ea typeface="Verdana" panose="020B0604030504040204" pitchFamily="34" charset="0"/>
              </a:rPr>
              <a:t>Africa’s</a:t>
            </a:r>
            <a:r>
              <a:rPr kumimoji="0" lang="fr-FR" altLang="fr-FR" sz="2800" i="0" u="none" strike="noStrike" cap="none" normalizeH="0" baseline="0" dirty="0">
                <a:ln>
                  <a:noFill/>
                </a:ln>
                <a:solidFill>
                  <a:schemeClr val="tx1"/>
                </a:solidFill>
                <a:effectLst/>
                <a:latin typeface="Verdana" panose="020B0604030504040204" pitchFamily="34" charset="0"/>
                <a:ea typeface="Verdana" panose="020B0604030504040204" pitchFamily="34" charset="0"/>
              </a:rPr>
              <a:t> total </a:t>
            </a:r>
            <a:r>
              <a:rPr kumimoji="0" lang="fr-FR" altLang="fr-FR" sz="2800" i="0" u="none" strike="noStrike" cap="none" normalizeH="0" baseline="0" dirty="0" err="1">
                <a:ln>
                  <a:noFill/>
                </a:ln>
                <a:solidFill>
                  <a:schemeClr val="tx1"/>
                </a:solidFill>
                <a:effectLst/>
                <a:latin typeface="Verdana" panose="020B0604030504040204" pitchFamily="34" charset="0"/>
                <a:ea typeface="Verdana" panose="020B0604030504040204" pitchFamily="34" charset="0"/>
              </a:rPr>
              <a:t>rice</a:t>
            </a:r>
            <a:r>
              <a:rPr kumimoji="0" lang="fr-FR" altLang="fr-FR" sz="2800" i="0" u="none" strike="noStrike" cap="none" normalizeH="0" baseline="0" dirty="0">
                <a:ln>
                  <a:noFill/>
                </a:ln>
                <a:solidFill>
                  <a:schemeClr val="tx1"/>
                </a:solidFill>
                <a:effectLst/>
                <a:latin typeface="Verdana" panose="020B0604030504040204" pitchFamily="34" charset="0"/>
                <a:ea typeface="Verdana" panose="020B0604030504040204" pitchFamily="34" charset="0"/>
              </a:rPr>
              <a:t> paddy area.</a:t>
            </a:r>
          </a:p>
        </p:txBody>
      </p:sp>
      <p:sp>
        <p:nvSpPr>
          <p:cNvPr id="10" name="Footer Placeholder 4">
            <a:extLst>
              <a:ext uri="{FF2B5EF4-FFF2-40B4-BE49-F238E27FC236}">
                <a16:creationId xmlns:a16="http://schemas.microsoft.com/office/drawing/2014/main" id="{1905700F-FD93-7556-2E0F-EA8E7F18071B}"/>
              </a:ext>
            </a:extLst>
          </p:cNvPr>
          <p:cNvSpPr>
            <a:spLocks noGrp="1"/>
          </p:cNvSpPr>
          <p:nvPr>
            <p:ph type="ftr" sz="quarter" idx="11"/>
          </p:nvPr>
        </p:nvSpPr>
        <p:spPr>
          <a:xfrm>
            <a:off x="4038599" y="6492875"/>
            <a:ext cx="4114800" cy="308343"/>
          </a:xfrm>
        </p:spPr>
        <p:txBody>
          <a:bodyPr/>
          <a:lstStyle/>
          <a:p>
            <a:r>
              <a:rPr lang="en-US" b="1" dirty="0">
                <a:solidFill>
                  <a:schemeClr val="tx1"/>
                </a:solidFill>
              </a:rPr>
              <a:t>Nuclear Physics Techniques  in Agriculture Sciences</a:t>
            </a:r>
          </a:p>
        </p:txBody>
      </p:sp>
    </p:spTree>
    <p:extLst>
      <p:ext uri="{BB962C8B-B14F-4D97-AF65-F5344CB8AC3E}">
        <p14:creationId xmlns:p14="http://schemas.microsoft.com/office/powerpoint/2010/main" val="265427235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7A3B860-2761-3356-711F-5839330A4C7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8D3C2BD-4AF3-8C11-54ED-0772291C41A0}"/>
              </a:ext>
            </a:extLst>
          </p:cNvPr>
          <p:cNvSpPr>
            <a:spLocks noGrp="1"/>
          </p:cNvSpPr>
          <p:nvPr>
            <p:ph type="title"/>
          </p:nvPr>
        </p:nvSpPr>
        <p:spPr>
          <a:xfrm>
            <a:off x="838200" y="365126"/>
            <a:ext cx="5147930" cy="793824"/>
          </a:xfrm>
        </p:spPr>
        <p:txBody>
          <a:bodyPr>
            <a:normAutofit/>
          </a:bodyPr>
          <a:lstStyle/>
          <a:p>
            <a:r>
              <a:rPr lang="en-US" sz="4000" b="1" dirty="0">
                <a:latin typeface="Verdana" panose="020B0604030504040204" pitchFamily="34" charset="0"/>
                <a:ea typeface="Verdana" panose="020B0604030504040204" pitchFamily="34" charset="0"/>
              </a:rPr>
              <a:t>Data collections</a:t>
            </a:r>
          </a:p>
        </p:txBody>
      </p:sp>
      <p:sp>
        <p:nvSpPr>
          <p:cNvPr id="3" name="Content Placeholder 2">
            <a:extLst>
              <a:ext uri="{FF2B5EF4-FFF2-40B4-BE49-F238E27FC236}">
                <a16:creationId xmlns:a16="http://schemas.microsoft.com/office/drawing/2014/main" id="{B70D9450-A982-01A2-98C5-4646C3419E06}"/>
              </a:ext>
            </a:extLst>
          </p:cNvPr>
          <p:cNvSpPr>
            <a:spLocks noGrp="1"/>
          </p:cNvSpPr>
          <p:nvPr>
            <p:ph idx="1"/>
          </p:nvPr>
        </p:nvSpPr>
        <p:spPr>
          <a:xfrm>
            <a:off x="136452" y="1584266"/>
            <a:ext cx="12055548" cy="5535944"/>
          </a:xfrm>
        </p:spPr>
        <p:txBody>
          <a:bodyPr>
            <a:normAutofit fontScale="32500" lnSpcReduction="20000"/>
          </a:bodyPr>
          <a:lstStyle/>
          <a:p>
            <a:r>
              <a:rPr lang="fr-FR" sz="4900" dirty="0" err="1">
                <a:latin typeface="Verdana" panose="020B0604030504040204" pitchFamily="34" charset="0"/>
                <a:ea typeface="Verdana" panose="020B0604030504040204" pitchFamily="34" charset="0"/>
              </a:rPr>
              <a:t>Ahloowalia</a:t>
            </a:r>
            <a:r>
              <a:rPr lang="fr-FR" sz="4900" dirty="0">
                <a:latin typeface="Verdana" panose="020B0604030504040204" pitchFamily="34" charset="0"/>
                <a:ea typeface="Verdana" panose="020B0604030504040204" pitchFamily="34" charset="0"/>
              </a:rPr>
              <a:t>, B. S., &amp; </a:t>
            </a:r>
            <a:r>
              <a:rPr lang="fr-FR" sz="4900" dirty="0" err="1">
                <a:latin typeface="Verdana" panose="020B0604030504040204" pitchFamily="34" charset="0"/>
                <a:ea typeface="Verdana" panose="020B0604030504040204" pitchFamily="34" charset="0"/>
              </a:rPr>
              <a:t>Maluszynski</a:t>
            </a:r>
            <a:r>
              <a:rPr lang="fr-FR" sz="4900" dirty="0">
                <a:latin typeface="Verdana" panose="020B0604030504040204" pitchFamily="34" charset="0"/>
                <a:ea typeface="Verdana" panose="020B0604030504040204" pitchFamily="34" charset="0"/>
              </a:rPr>
              <a:t>, M. (2021). </a:t>
            </a:r>
            <a:r>
              <a:rPr lang="fr-FR" sz="4900" i="1" dirty="0">
                <a:latin typeface="Verdana" panose="020B0604030504040204" pitchFamily="34" charset="0"/>
                <a:ea typeface="Verdana" panose="020B0604030504040204" pitchFamily="34" charset="0"/>
              </a:rPr>
              <a:t>Global impact of mutation-</a:t>
            </a:r>
            <a:r>
              <a:rPr lang="fr-FR" sz="4900" i="1" dirty="0" err="1">
                <a:latin typeface="Verdana" panose="020B0604030504040204" pitchFamily="34" charset="0"/>
                <a:ea typeface="Verdana" panose="020B0604030504040204" pitchFamily="34" charset="0"/>
              </a:rPr>
              <a:t>derived</a:t>
            </a:r>
            <a:r>
              <a:rPr lang="fr-FR" sz="4900" i="1" dirty="0">
                <a:latin typeface="Verdana" panose="020B0604030504040204" pitchFamily="34" charset="0"/>
                <a:ea typeface="Verdana" panose="020B0604030504040204" pitchFamily="34" charset="0"/>
              </a:rPr>
              <a:t> </a:t>
            </a:r>
            <a:r>
              <a:rPr lang="fr-FR" sz="4900" i="1" dirty="0" err="1">
                <a:latin typeface="Verdana" panose="020B0604030504040204" pitchFamily="34" charset="0"/>
                <a:ea typeface="Verdana" panose="020B0604030504040204" pitchFamily="34" charset="0"/>
              </a:rPr>
              <a:t>varieties</a:t>
            </a:r>
            <a:r>
              <a:rPr lang="fr-FR" sz="4900" dirty="0">
                <a:latin typeface="Verdana" panose="020B0604030504040204" pitchFamily="34" charset="0"/>
                <a:ea typeface="Verdana" panose="020B0604030504040204" pitchFamily="34" charset="0"/>
              </a:rPr>
              <a:t>. Plant </a:t>
            </a:r>
            <a:r>
              <a:rPr lang="fr-FR" sz="4900" dirty="0" err="1">
                <a:latin typeface="Verdana" panose="020B0604030504040204" pitchFamily="34" charset="0"/>
                <a:ea typeface="Verdana" panose="020B0604030504040204" pitchFamily="34" charset="0"/>
              </a:rPr>
              <a:t>Breeding</a:t>
            </a:r>
            <a:r>
              <a:rPr lang="fr-FR" sz="4900" dirty="0">
                <a:latin typeface="Verdana" panose="020B0604030504040204" pitchFamily="34" charset="0"/>
                <a:ea typeface="Verdana" panose="020B0604030504040204" pitchFamily="34" charset="0"/>
              </a:rPr>
              <a:t> </a:t>
            </a:r>
            <a:r>
              <a:rPr lang="fr-FR" sz="4900" dirty="0" err="1">
                <a:latin typeface="Verdana" panose="020B0604030504040204" pitchFamily="34" charset="0"/>
                <a:ea typeface="Verdana" panose="020B0604030504040204" pitchFamily="34" charset="0"/>
              </a:rPr>
              <a:t>Reviews</a:t>
            </a:r>
            <a:r>
              <a:rPr lang="fr-FR" sz="4900" dirty="0">
                <a:latin typeface="Verdana" panose="020B0604030504040204" pitchFamily="34" charset="0"/>
                <a:ea typeface="Verdana" panose="020B0604030504040204" pitchFamily="34" charset="0"/>
              </a:rPr>
              <a:t>, 45, 155–190.</a:t>
            </a:r>
          </a:p>
          <a:p>
            <a:r>
              <a:rPr lang="fr-FR" sz="4900" dirty="0">
                <a:latin typeface="Verdana" panose="020B0604030504040204" pitchFamily="34" charset="0"/>
                <a:ea typeface="Verdana" panose="020B0604030504040204" pitchFamily="34" charset="0"/>
              </a:rPr>
              <a:t>Dyck, V. A., </a:t>
            </a:r>
            <a:r>
              <a:rPr lang="fr-FR" sz="4900" dirty="0" err="1">
                <a:latin typeface="Verdana" panose="020B0604030504040204" pitchFamily="34" charset="0"/>
                <a:ea typeface="Verdana" panose="020B0604030504040204" pitchFamily="34" charset="0"/>
              </a:rPr>
              <a:t>Hendrichs</a:t>
            </a:r>
            <a:r>
              <a:rPr lang="fr-FR" sz="4900" dirty="0">
                <a:latin typeface="Verdana" panose="020B0604030504040204" pitchFamily="34" charset="0"/>
                <a:ea typeface="Verdana" panose="020B0604030504040204" pitchFamily="34" charset="0"/>
              </a:rPr>
              <a:t>, J., &amp; Robinson, A. S. (</a:t>
            </a:r>
            <a:r>
              <a:rPr lang="fr-FR" sz="4900" dirty="0" err="1">
                <a:latin typeface="Verdana" panose="020B0604030504040204" pitchFamily="34" charset="0"/>
                <a:ea typeface="Verdana" panose="020B0604030504040204" pitchFamily="34" charset="0"/>
              </a:rPr>
              <a:t>Eds</a:t>
            </a:r>
            <a:r>
              <a:rPr lang="fr-FR" sz="4900" dirty="0">
                <a:latin typeface="Verdana" panose="020B0604030504040204" pitchFamily="34" charset="0"/>
                <a:ea typeface="Verdana" panose="020B0604030504040204" pitchFamily="34" charset="0"/>
              </a:rPr>
              <a:t>.). (2021). </a:t>
            </a:r>
            <a:r>
              <a:rPr lang="fr-FR" sz="4900" i="1" dirty="0">
                <a:latin typeface="Verdana" panose="020B0604030504040204" pitchFamily="34" charset="0"/>
                <a:ea typeface="Verdana" panose="020B0604030504040204" pitchFamily="34" charset="0"/>
              </a:rPr>
              <a:t>The </a:t>
            </a:r>
            <a:r>
              <a:rPr lang="fr-FR" sz="4900" i="1" dirty="0" err="1">
                <a:latin typeface="Verdana" panose="020B0604030504040204" pitchFamily="34" charset="0"/>
                <a:ea typeface="Verdana" panose="020B0604030504040204" pitchFamily="34" charset="0"/>
              </a:rPr>
              <a:t>sterile</a:t>
            </a:r>
            <a:r>
              <a:rPr lang="fr-FR" sz="4900" i="1" dirty="0">
                <a:latin typeface="Verdana" panose="020B0604030504040204" pitchFamily="34" charset="0"/>
                <a:ea typeface="Verdana" panose="020B0604030504040204" pitchFamily="34" charset="0"/>
              </a:rPr>
              <a:t> </a:t>
            </a:r>
            <a:r>
              <a:rPr lang="fr-FR" sz="4900" i="1" dirty="0" err="1">
                <a:latin typeface="Verdana" panose="020B0604030504040204" pitchFamily="34" charset="0"/>
                <a:ea typeface="Verdana" panose="020B0604030504040204" pitchFamily="34" charset="0"/>
              </a:rPr>
              <a:t>insect</a:t>
            </a:r>
            <a:r>
              <a:rPr lang="fr-FR" sz="4900" i="1" dirty="0">
                <a:latin typeface="Verdana" panose="020B0604030504040204" pitchFamily="34" charset="0"/>
                <a:ea typeface="Verdana" panose="020B0604030504040204" pitchFamily="34" charset="0"/>
              </a:rPr>
              <a:t> technique: Principles and practice in area-</a:t>
            </a:r>
            <a:r>
              <a:rPr lang="fr-FR" sz="4900" i="1" dirty="0" err="1">
                <a:latin typeface="Verdana" panose="020B0604030504040204" pitchFamily="34" charset="0"/>
                <a:ea typeface="Verdana" panose="020B0604030504040204" pitchFamily="34" charset="0"/>
              </a:rPr>
              <a:t>wide</a:t>
            </a:r>
            <a:r>
              <a:rPr lang="fr-FR" sz="4900" i="1" dirty="0">
                <a:latin typeface="Verdana" panose="020B0604030504040204" pitchFamily="34" charset="0"/>
                <a:ea typeface="Verdana" panose="020B0604030504040204" pitchFamily="34" charset="0"/>
              </a:rPr>
              <a:t> </a:t>
            </a:r>
            <a:r>
              <a:rPr lang="fr-FR" sz="4900" i="1" dirty="0" err="1">
                <a:latin typeface="Verdana" panose="020B0604030504040204" pitchFamily="34" charset="0"/>
                <a:ea typeface="Verdana" panose="020B0604030504040204" pitchFamily="34" charset="0"/>
              </a:rPr>
              <a:t>integrated</a:t>
            </a:r>
            <a:r>
              <a:rPr lang="fr-FR" sz="4900" i="1" dirty="0">
                <a:latin typeface="Verdana" panose="020B0604030504040204" pitchFamily="34" charset="0"/>
                <a:ea typeface="Verdana" panose="020B0604030504040204" pitchFamily="34" charset="0"/>
              </a:rPr>
              <a:t> </a:t>
            </a:r>
            <a:r>
              <a:rPr lang="fr-FR" sz="4900" i="1" dirty="0" err="1">
                <a:latin typeface="Verdana" panose="020B0604030504040204" pitchFamily="34" charset="0"/>
                <a:ea typeface="Verdana" panose="020B0604030504040204" pitchFamily="34" charset="0"/>
              </a:rPr>
              <a:t>pest</a:t>
            </a:r>
            <a:r>
              <a:rPr lang="fr-FR" sz="4900" i="1" dirty="0">
                <a:latin typeface="Verdana" panose="020B0604030504040204" pitchFamily="34" charset="0"/>
                <a:ea typeface="Verdana" panose="020B0604030504040204" pitchFamily="34" charset="0"/>
              </a:rPr>
              <a:t> management</a:t>
            </a:r>
            <a:r>
              <a:rPr lang="fr-FR" sz="4900" dirty="0">
                <a:latin typeface="Verdana" panose="020B0604030504040204" pitchFamily="34" charset="0"/>
                <a:ea typeface="Verdana" panose="020B0604030504040204" pitchFamily="34" charset="0"/>
              </a:rPr>
              <a:t> (2nd </a:t>
            </a:r>
            <a:r>
              <a:rPr lang="fr-FR" sz="4900" dirty="0" err="1">
                <a:latin typeface="Verdana" panose="020B0604030504040204" pitchFamily="34" charset="0"/>
                <a:ea typeface="Verdana" panose="020B0604030504040204" pitchFamily="34" charset="0"/>
              </a:rPr>
              <a:t>ed</a:t>
            </a:r>
            <a:r>
              <a:rPr lang="fr-FR" sz="4900" dirty="0">
                <a:latin typeface="Verdana" panose="020B0604030504040204" pitchFamily="34" charset="0"/>
                <a:ea typeface="Verdana" panose="020B0604030504040204" pitchFamily="34" charset="0"/>
              </a:rPr>
              <a:t>.). CRC </a:t>
            </a:r>
            <a:r>
              <a:rPr lang="fr-FR" sz="4900" dirty="0" err="1">
                <a:latin typeface="Verdana" panose="020B0604030504040204" pitchFamily="34" charset="0"/>
                <a:ea typeface="Verdana" panose="020B0604030504040204" pitchFamily="34" charset="0"/>
              </a:rPr>
              <a:t>Press</a:t>
            </a:r>
            <a:r>
              <a:rPr lang="fr-FR" sz="4900" dirty="0">
                <a:latin typeface="Verdana" panose="020B0604030504040204" pitchFamily="34" charset="0"/>
                <a:ea typeface="Verdana" panose="020B0604030504040204" pitchFamily="34" charset="0"/>
              </a:rPr>
              <a:t>.</a:t>
            </a:r>
          </a:p>
          <a:p>
            <a:r>
              <a:rPr lang="fr-FR" sz="4900" dirty="0">
                <a:latin typeface="Verdana" panose="020B0604030504040204" pitchFamily="34" charset="0"/>
                <a:ea typeface="Verdana" panose="020B0604030504040204" pitchFamily="34" charset="0"/>
              </a:rPr>
              <a:t>FAO &amp; IAEA. (2013). </a:t>
            </a:r>
            <a:r>
              <a:rPr lang="fr-FR" sz="4900" i="1" dirty="0">
                <a:latin typeface="Verdana" panose="020B0604030504040204" pitchFamily="34" charset="0"/>
                <a:ea typeface="Verdana" panose="020B0604030504040204" pitchFamily="34" charset="0"/>
              </a:rPr>
              <a:t>Nuclear techniques in animal production and </a:t>
            </a:r>
            <a:r>
              <a:rPr lang="fr-FR" sz="4900" i="1" dirty="0" err="1">
                <a:latin typeface="Verdana" panose="020B0604030504040204" pitchFamily="34" charset="0"/>
                <a:ea typeface="Verdana" panose="020B0604030504040204" pitchFamily="34" charset="0"/>
              </a:rPr>
              <a:t>health</a:t>
            </a:r>
            <a:r>
              <a:rPr lang="fr-FR" sz="4900" dirty="0">
                <a:latin typeface="Verdana" panose="020B0604030504040204" pitchFamily="34" charset="0"/>
                <a:ea typeface="Verdana" panose="020B0604030504040204" pitchFamily="34" charset="0"/>
              </a:rPr>
              <a:t>. Food and Agriculture </a:t>
            </a:r>
            <a:r>
              <a:rPr lang="fr-FR" sz="4900" dirty="0" err="1">
                <a:latin typeface="Verdana" panose="020B0604030504040204" pitchFamily="34" charset="0"/>
                <a:ea typeface="Verdana" panose="020B0604030504040204" pitchFamily="34" charset="0"/>
              </a:rPr>
              <a:t>Organization</a:t>
            </a:r>
            <a:r>
              <a:rPr lang="fr-FR" sz="4900" dirty="0">
                <a:latin typeface="Verdana" panose="020B0604030504040204" pitchFamily="34" charset="0"/>
                <a:ea typeface="Verdana" panose="020B0604030504040204" pitchFamily="34" charset="0"/>
              </a:rPr>
              <a:t>.</a:t>
            </a:r>
          </a:p>
          <a:p>
            <a:r>
              <a:rPr lang="fr-FR" sz="4900" dirty="0">
                <a:latin typeface="Verdana" panose="020B0604030504040204" pitchFamily="34" charset="0"/>
                <a:ea typeface="Verdana" panose="020B0604030504040204" pitchFamily="34" charset="0"/>
              </a:rPr>
              <a:t>FAO &amp; IAEA. (2021). </a:t>
            </a:r>
            <a:r>
              <a:rPr lang="fr-FR" sz="4900" i="1" dirty="0">
                <a:latin typeface="Verdana" panose="020B0604030504040204" pitchFamily="34" charset="0"/>
                <a:ea typeface="Verdana" panose="020B0604030504040204" pitchFamily="34" charset="0"/>
              </a:rPr>
              <a:t>Guidelines on the use of isotopes in </a:t>
            </a:r>
            <a:r>
              <a:rPr lang="fr-FR" sz="4900" i="1" dirty="0" err="1">
                <a:latin typeface="Verdana" panose="020B0604030504040204" pitchFamily="34" charset="0"/>
                <a:ea typeface="Verdana" panose="020B0604030504040204" pitchFamily="34" charset="0"/>
              </a:rPr>
              <a:t>nutrient</a:t>
            </a:r>
            <a:r>
              <a:rPr lang="fr-FR" sz="4900" i="1" dirty="0">
                <a:latin typeface="Verdana" panose="020B0604030504040204" pitchFamily="34" charset="0"/>
                <a:ea typeface="Verdana" panose="020B0604030504040204" pitchFamily="34" charset="0"/>
              </a:rPr>
              <a:t> and water management</a:t>
            </a:r>
            <a:r>
              <a:rPr lang="fr-FR" sz="4900" dirty="0">
                <a:latin typeface="Verdana" panose="020B0604030504040204" pitchFamily="34" charset="0"/>
                <a:ea typeface="Verdana" panose="020B0604030504040204" pitchFamily="34" charset="0"/>
              </a:rPr>
              <a:t>. Joint FAO/IAEA Division.</a:t>
            </a:r>
          </a:p>
          <a:p>
            <a:r>
              <a:rPr lang="fr-FR" sz="4900" dirty="0">
                <a:latin typeface="Verdana" panose="020B0604030504040204" pitchFamily="34" charset="0"/>
                <a:ea typeface="Verdana" panose="020B0604030504040204" pitchFamily="34" charset="0"/>
              </a:rPr>
              <a:t>Gibson, J. J., Birks, S. J., &amp; Yi, Y. (2020). Stable isotopes in </a:t>
            </a:r>
            <a:r>
              <a:rPr lang="fr-FR" sz="4900" dirty="0" err="1">
                <a:latin typeface="Verdana" panose="020B0604030504040204" pitchFamily="34" charset="0"/>
                <a:ea typeface="Verdana" panose="020B0604030504040204" pitchFamily="34" charset="0"/>
              </a:rPr>
              <a:t>hydrology</a:t>
            </a:r>
            <a:r>
              <a:rPr lang="fr-FR" sz="4900" dirty="0">
                <a:latin typeface="Verdana" panose="020B0604030504040204" pitchFamily="34" charset="0"/>
                <a:ea typeface="Verdana" panose="020B0604030504040204" pitchFamily="34" charset="0"/>
              </a:rPr>
              <a:t>: A </a:t>
            </a:r>
            <a:r>
              <a:rPr lang="fr-FR" sz="4900" dirty="0" err="1">
                <a:latin typeface="Verdana" panose="020B0604030504040204" pitchFamily="34" charset="0"/>
                <a:ea typeface="Verdana" panose="020B0604030504040204" pitchFamily="34" charset="0"/>
              </a:rPr>
              <a:t>review</a:t>
            </a:r>
            <a:r>
              <a:rPr lang="fr-FR" sz="4900" dirty="0">
                <a:latin typeface="Verdana" panose="020B0604030504040204" pitchFamily="34" charset="0"/>
                <a:ea typeface="Verdana" panose="020B0604030504040204" pitchFamily="34" charset="0"/>
              </a:rPr>
              <a:t>. </a:t>
            </a:r>
            <a:r>
              <a:rPr lang="fr-FR" sz="4900" i="1" dirty="0" err="1">
                <a:latin typeface="Verdana" panose="020B0604030504040204" pitchFamily="34" charset="0"/>
                <a:ea typeface="Verdana" panose="020B0604030504040204" pitchFamily="34" charset="0"/>
              </a:rPr>
              <a:t>Hydrological</a:t>
            </a:r>
            <a:r>
              <a:rPr lang="fr-FR" sz="4900" i="1" dirty="0">
                <a:latin typeface="Verdana" panose="020B0604030504040204" pitchFamily="34" charset="0"/>
                <a:ea typeface="Verdana" panose="020B0604030504040204" pitchFamily="34" charset="0"/>
              </a:rPr>
              <a:t> </a:t>
            </a:r>
            <a:r>
              <a:rPr lang="fr-FR" sz="4900" i="1" dirty="0" err="1">
                <a:latin typeface="Verdana" panose="020B0604030504040204" pitchFamily="34" charset="0"/>
                <a:ea typeface="Verdana" panose="020B0604030504040204" pitchFamily="34" charset="0"/>
              </a:rPr>
              <a:t>Processes</a:t>
            </a:r>
            <a:r>
              <a:rPr lang="fr-FR" sz="4900" dirty="0">
                <a:latin typeface="Verdana" panose="020B0604030504040204" pitchFamily="34" charset="0"/>
                <a:ea typeface="Verdana" panose="020B0604030504040204" pitchFamily="34" charset="0"/>
              </a:rPr>
              <a:t>, 34(16), 3555–3577.</a:t>
            </a:r>
          </a:p>
          <a:p>
            <a:r>
              <a:rPr lang="fr-FR" sz="4900" dirty="0" err="1">
                <a:latin typeface="Verdana" panose="020B0604030504040204" pitchFamily="34" charset="0"/>
                <a:ea typeface="Verdana" panose="020B0604030504040204" pitchFamily="34" charset="0"/>
              </a:rPr>
              <a:t>Habtemariam</a:t>
            </a:r>
            <a:r>
              <a:rPr lang="fr-FR" sz="4900" dirty="0">
                <a:latin typeface="Verdana" panose="020B0604030504040204" pitchFamily="34" charset="0"/>
                <a:ea typeface="Verdana" panose="020B0604030504040204" pitchFamily="34" charset="0"/>
              </a:rPr>
              <a:t>, T., et al. (2019). Applications of </a:t>
            </a:r>
            <a:r>
              <a:rPr lang="fr-FR" sz="4900" dirty="0" err="1">
                <a:latin typeface="Verdana" panose="020B0604030504040204" pitchFamily="34" charset="0"/>
                <a:ea typeface="Verdana" panose="020B0604030504040204" pitchFamily="34" charset="0"/>
              </a:rPr>
              <a:t>nuclear</a:t>
            </a:r>
            <a:r>
              <a:rPr lang="fr-FR" sz="4900" dirty="0">
                <a:latin typeface="Verdana" panose="020B0604030504040204" pitchFamily="34" charset="0"/>
                <a:ea typeface="Verdana" panose="020B0604030504040204" pitchFamily="34" charset="0"/>
              </a:rPr>
              <a:t> techniques to </a:t>
            </a:r>
            <a:r>
              <a:rPr lang="fr-FR" sz="4900" dirty="0" err="1">
                <a:latin typeface="Verdana" panose="020B0604030504040204" pitchFamily="34" charset="0"/>
                <a:ea typeface="Verdana" panose="020B0604030504040204" pitchFamily="34" charset="0"/>
              </a:rPr>
              <a:t>improve</a:t>
            </a:r>
            <a:r>
              <a:rPr lang="fr-FR" sz="4900" dirty="0">
                <a:latin typeface="Verdana" panose="020B0604030504040204" pitchFamily="34" charset="0"/>
                <a:ea typeface="Verdana" panose="020B0604030504040204" pitchFamily="34" charset="0"/>
              </a:rPr>
              <a:t> </a:t>
            </a:r>
            <a:r>
              <a:rPr lang="fr-FR" sz="4900" dirty="0" err="1">
                <a:latin typeface="Verdana" panose="020B0604030504040204" pitchFamily="34" charset="0"/>
                <a:ea typeface="Verdana" panose="020B0604030504040204" pitchFamily="34" charset="0"/>
              </a:rPr>
              <a:t>livestock</a:t>
            </a:r>
            <a:r>
              <a:rPr lang="fr-FR" sz="4900" dirty="0">
                <a:latin typeface="Verdana" panose="020B0604030504040204" pitchFamily="34" charset="0"/>
                <a:ea typeface="Verdana" panose="020B0604030504040204" pitchFamily="34" charset="0"/>
              </a:rPr>
              <a:t> </a:t>
            </a:r>
            <a:r>
              <a:rPr lang="fr-FR" sz="4900" dirty="0" err="1">
                <a:latin typeface="Verdana" panose="020B0604030504040204" pitchFamily="34" charset="0"/>
                <a:ea typeface="Verdana" panose="020B0604030504040204" pitchFamily="34" charset="0"/>
              </a:rPr>
              <a:t>productivity</a:t>
            </a:r>
            <a:r>
              <a:rPr lang="fr-FR" sz="4900" dirty="0">
                <a:latin typeface="Verdana" panose="020B0604030504040204" pitchFamily="34" charset="0"/>
                <a:ea typeface="Verdana" panose="020B0604030504040204" pitchFamily="34" charset="0"/>
              </a:rPr>
              <a:t>. </a:t>
            </a:r>
            <a:r>
              <a:rPr lang="fr-FR" sz="4900" i="1" dirty="0">
                <a:latin typeface="Verdana" panose="020B0604030504040204" pitchFamily="34" charset="0"/>
                <a:ea typeface="Verdana" panose="020B0604030504040204" pitchFamily="34" charset="0"/>
              </a:rPr>
              <a:t>Animal Nutrition</a:t>
            </a:r>
            <a:r>
              <a:rPr lang="fr-FR" sz="4900" dirty="0">
                <a:latin typeface="Verdana" panose="020B0604030504040204" pitchFamily="34" charset="0"/>
                <a:ea typeface="Verdana" panose="020B0604030504040204" pitchFamily="34" charset="0"/>
              </a:rPr>
              <a:t>, 5(4), 358–367.</a:t>
            </a:r>
          </a:p>
          <a:p>
            <a:r>
              <a:rPr lang="fr-FR" sz="4900" dirty="0">
                <a:latin typeface="Verdana" panose="020B0604030504040204" pitchFamily="34" charset="0"/>
                <a:ea typeface="Verdana" panose="020B0604030504040204" pitchFamily="34" charset="0"/>
              </a:rPr>
              <a:t>IAEA. (2014). </a:t>
            </a:r>
            <a:r>
              <a:rPr lang="fr-FR" sz="4900" i="1" dirty="0">
                <a:latin typeface="Verdana" panose="020B0604030504040204" pitchFamily="34" charset="0"/>
                <a:ea typeface="Verdana" panose="020B0604030504040204" pitchFamily="34" charset="0"/>
              </a:rPr>
              <a:t>Guidelines for </a:t>
            </a:r>
            <a:r>
              <a:rPr lang="fr-FR" sz="4900" i="1" dirty="0" err="1">
                <a:latin typeface="Verdana" panose="020B0604030504040204" pitchFamily="34" charset="0"/>
                <a:ea typeface="Verdana" panose="020B0604030504040204" pitchFamily="34" charset="0"/>
              </a:rPr>
              <a:t>using</a:t>
            </a:r>
            <a:r>
              <a:rPr lang="fr-FR" sz="4900" i="1" dirty="0">
                <a:latin typeface="Verdana" panose="020B0604030504040204" pitchFamily="34" charset="0"/>
                <a:ea typeface="Verdana" panose="020B0604030504040204" pitchFamily="34" charset="0"/>
              </a:rPr>
              <a:t> </a:t>
            </a:r>
            <a:r>
              <a:rPr lang="fr-FR" sz="4900" i="1" dirty="0" err="1">
                <a:latin typeface="Verdana" panose="020B0604030504040204" pitchFamily="34" charset="0"/>
                <a:ea typeface="Verdana" panose="020B0604030504040204" pitchFamily="34" charset="0"/>
              </a:rPr>
              <a:t>fallout</a:t>
            </a:r>
            <a:r>
              <a:rPr lang="fr-FR" sz="4900" i="1" dirty="0">
                <a:latin typeface="Verdana" panose="020B0604030504040204" pitchFamily="34" charset="0"/>
                <a:ea typeface="Verdana" panose="020B0604030504040204" pitchFamily="34" charset="0"/>
              </a:rPr>
              <a:t> </a:t>
            </a:r>
            <a:r>
              <a:rPr lang="fr-FR" sz="4900" i="1" dirty="0" err="1">
                <a:latin typeface="Verdana" panose="020B0604030504040204" pitchFamily="34" charset="0"/>
                <a:ea typeface="Verdana" panose="020B0604030504040204" pitchFamily="34" charset="0"/>
              </a:rPr>
              <a:t>radionuclides</a:t>
            </a:r>
            <a:r>
              <a:rPr lang="fr-FR" sz="4900" i="1" dirty="0">
                <a:latin typeface="Verdana" panose="020B0604030504040204" pitchFamily="34" charset="0"/>
                <a:ea typeface="Verdana" panose="020B0604030504040204" pitchFamily="34" charset="0"/>
              </a:rPr>
              <a:t> to </a:t>
            </a:r>
            <a:r>
              <a:rPr lang="fr-FR" sz="4900" i="1" dirty="0" err="1">
                <a:latin typeface="Verdana" panose="020B0604030504040204" pitchFamily="34" charset="0"/>
                <a:ea typeface="Verdana" panose="020B0604030504040204" pitchFamily="34" charset="0"/>
              </a:rPr>
              <a:t>assess</a:t>
            </a:r>
            <a:r>
              <a:rPr lang="fr-FR" sz="4900" i="1" dirty="0">
                <a:latin typeface="Verdana" panose="020B0604030504040204" pitchFamily="34" charset="0"/>
                <a:ea typeface="Verdana" panose="020B0604030504040204" pitchFamily="34" charset="0"/>
              </a:rPr>
              <a:t> </a:t>
            </a:r>
            <a:r>
              <a:rPr lang="fr-FR" sz="4900" i="1" dirty="0" err="1">
                <a:latin typeface="Verdana" panose="020B0604030504040204" pitchFamily="34" charset="0"/>
                <a:ea typeface="Verdana" panose="020B0604030504040204" pitchFamily="34" charset="0"/>
              </a:rPr>
              <a:t>soil</a:t>
            </a:r>
            <a:r>
              <a:rPr lang="fr-FR" sz="4900" i="1" dirty="0">
                <a:latin typeface="Verdana" panose="020B0604030504040204" pitchFamily="34" charset="0"/>
                <a:ea typeface="Verdana" panose="020B0604030504040204" pitchFamily="34" charset="0"/>
              </a:rPr>
              <a:t> </a:t>
            </a:r>
            <a:r>
              <a:rPr lang="fr-FR" sz="4900" i="1" dirty="0" err="1">
                <a:latin typeface="Verdana" panose="020B0604030504040204" pitchFamily="34" charset="0"/>
                <a:ea typeface="Verdana" panose="020B0604030504040204" pitchFamily="34" charset="0"/>
              </a:rPr>
              <a:t>erosion</a:t>
            </a:r>
            <a:r>
              <a:rPr lang="fr-FR" sz="4900" i="1" dirty="0">
                <a:latin typeface="Verdana" panose="020B0604030504040204" pitchFamily="34" charset="0"/>
                <a:ea typeface="Verdana" panose="020B0604030504040204" pitchFamily="34" charset="0"/>
              </a:rPr>
              <a:t> and </a:t>
            </a:r>
            <a:r>
              <a:rPr lang="fr-FR" sz="4900" i="1" dirty="0" err="1">
                <a:latin typeface="Verdana" panose="020B0604030504040204" pitchFamily="34" charset="0"/>
                <a:ea typeface="Verdana" panose="020B0604030504040204" pitchFamily="34" charset="0"/>
              </a:rPr>
              <a:t>sedimentation</a:t>
            </a:r>
            <a:r>
              <a:rPr lang="fr-FR" sz="4900" dirty="0">
                <a:latin typeface="Verdana" panose="020B0604030504040204" pitchFamily="34" charset="0"/>
                <a:ea typeface="Verdana" panose="020B0604030504040204" pitchFamily="34" charset="0"/>
              </a:rPr>
              <a:t>. International Atomic Energy Agency.</a:t>
            </a:r>
          </a:p>
          <a:p>
            <a:r>
              <a:rPr lang="fr-FR" sz="4900" dirty="0">
                <a:latin typeface="Verdana" panose="020B0604030504040204" pitchFamily="34" charset="0"/>
                <a:ea typeface="Verdana" panose="020B0604030504040204" pitchFamily="34" charset="0"/>
              </a:rPr>
              <a:t>IAEA. (2022). </a:t>
            </a:r>
            <a:r>
              <a:rPr lang="fr-FR" sz="4900" i="1" dirty="0">
                <a:latin typeface="Verdana" panose="020B0604030504040204" pitchFamily="34" charset="0"/>
                <a:ea typeface="Verdana" panose="020B0604030504040204" pitchFamily="34" charset="0"/>
              </a:rPr>
              <a:t>Food irradiation: </a:t>
            </a:r>
            <a:r>
              <a:rPr lang="fr-FR" sz="4900" i="1" dirty="0" err="1">
                <a:latin typeface="Verdana" panose="020B0604030504040204" pitchFamily="34" charset="0"/>
                <a:ea typeface="Verdana" panose="020B0604030504040204" pitchFamily="34" charset="0"/>
              </a:rPr>
              <a:t>Facts</a:t>
            </a:r>
            <a:r>
              <a:rPr lang="fr-FR" sz="4900" i="1" dirty="0">
                <a:latin typeface="Verdana" panose="020B0604030504040204" pitchFamily="34" charset="0"/>
                <a:ea typeface="Verdana" panose="020B0604030504040204" pitchFamily="34" charset="0"/>
              </a:rPr>
              <a:t> and </a:t>
            </a:r>
            <a:r>
              <a:rPr lang="fr-FR" sz="4900" i="1" dirty="0" err="1">
                <a:latin typeface="Verdana" panose="020B0604030504040204" pitchFamily="34" charset="0"/>
                <a:ea typeface="Verdana" panose="020B0604030504040204" pitchFamily="34" charset="0"/>
              </a:rPr>
              <a:t>benefits</a:t>
            </a:r>
            <a:r>
              <a:rPr lang="fr-FR" sz="4900" dirty="0">
                <a:latin typeface="Verdana" panose="020B0604030504040204" pitchFamily="34" charset="0"/>
                <a:ea typeface="Verdana" panose="020B0604030504040204" pitchFamily="34" charset="0"/>
              </a:rPr>
              <a:t>. International Atomic Energy Agency.</a:t>
            </a:r>
          </a:p>
          <a:p>
            <a:r>
              <a:rPr lang="fr-FR" sz="4900" dirty="0">
                <a:latin typeface="Verdana" panose="020B0604030504040204" pitchFamily="34" charset="0"/>
                <a:ea typeface="Verdana" panose="020B0604030504040204" pitchFamily="34" charset="0"/>
              </a:rPr>
              <a:t>IAEA. (2024). </a:t>
            </a:r>
            <a:r>
              <a:rPr lang="fr-FR" sz="4900" i="1" dirty="0">
                <a:latin typeface="Verdana" panose="020B0604030504040204" pitchFamily="34" charset="0"/>
                <a:ea typeface="Verdana" panose="020B0604030504040204" pitchFamily="34" charset="0"/>
              </a:rPr>
              <a:t>Isotopes techniques for </a:t>
            </a:r>
            <a:r>
              <a:rPr lang="fr-FR" sz="4900" i="1" dirty="0" err="1">
                <a:latin typeface="Verdana" panose="020B0604030504040204" pitchFamily="34" charset="0"/>
                <a:ea typeface="Verdana" panose="020B0604030504040204" pitchFamily="34" charset="0"/>
              </a:rPr>
              <a:t>nutrient</a:t>
            </a:r>
            <a:r>
              <a:rPr lang="fr-FR" sz="4900" i="1" dirty="0">
                <a:latin typeface="Verdana" panose="020B0604030504040204" pitchFamily="34" charset="0"/>
                <a:ea typeface="Verdana" panose="020B0604030504040204" pitchFamily="34" charset="0"/>
              </a:rPr>
              <a:t> and water management</a:t>
            </a:r>
            <a:r>
              <a:rPr lang="fr-FR" sz="4900" dirty="0">
                <a:latin typeface="Verdana" panose="020B0604030504040204" pitchFamily="34" charset="0"/>
                <a:ea typeface="Verdana" panose="020B0604030504040204" pitchFamily="34" charset="0"/>
              </a:rPr>
              <a:t>. IAEA </a:t>
            </a:r>
            <a:r>
              <a:rPr lang="fr-FR" sz="4900" dirty="0" err="1">
                <a:latin typeface="Verdana" panose="020B0604030504040204" pitchFamily="34" charset="0"/>
                <a:ea typeface="Verdana" panose="020B0604030504040204" pitchFamily="34" charset="0"/>
              </a:rPr>
              <a:t>Technical</a:t>
            </a:r>
            <a:r>
              <a:rPr lang="fr-FR" sz="4900" dirty="0">
                <a:latin typeface="Verdana" panose="020B0604030504040204" pitchFamily="34" charset="0"/>
                <a:ea typeface="Verdana" panose="020B0604030504040204" pitchFamily="34" charset="0"/>
              </a:rPr>
              <a:t> Reports.</a:t>
            </a:r>
          </a:p>
          <a:p>
            <a:r>
              <a:rPr lang="fr-FR" sz="4900" dirty="0">
                <a:latin typeface="Verdana" panose="020B0604030504040204" pitchFamily="34" charset="0"/>
                <a:ea typeface="Verdana" panose="020B0604030504040204" pitchFamily="34" charset="0"/>
              </a:rPr>
              <a:t>IAEA. (2020). </a:t>
            </a:r>
            <a:r>
              <a:rPr lang="fr-FR" sz="4900" i="1" dirty="0">
                <a:latin typeface="Verdana" panose="020B0604030504040204" pitchFamily="34" charset="0"/>
                <a:ea typeface="Verdana" panose="020B0604030504040204" pitchFamily="34" charset="0"/>
              </a:rPr>
              <a:t>Plant mutation </a:t>
            </a:r>
            <a:r>
              <a:rPr lang="fr-FR" sz="4900" i="1" dirty="0" err="1">
                <a:latin typeface="Verdana" panose="020B0604030504040204" pitchFamily="34" charset="0"/>
                <a:ea typeface="Verdana" panose="020B0604030504040204" pitchFamily="34" charset="0"/>
              </a:rPr>
              <a:t>breeding</a:t>
            </a:r>
            <a:r>
              <a:rPr lang="fr-FR" sz="4900" i="1" dirty="0">
                <a:latin typeface="Verdana" panose="020B0604030504040204" pitchFamily="34" charset="0"/>
                <a:ea typeface="Verdana" panose="020B0604030504040204" pitchFamily="34" charset="0"/>
              </a:rPr>
              <a:t> and </a:t>
            </a:r>
            <a:r>
              <a:rPr lang="fr-FR" sz="4900" i="1" dirty="0" err="1">
                <a:latin typeface="Verdana" panose="020B0604030504040204" pitchFamily="34" charset="0"/>
                <a:ea typeface="Verdana" panose="020B0604030504040204" pitchFamily="34" charset="0"/>
              </a:rPr>
              <a:t>biotechnology</a:t>
            </a:r>
            <a:r>
              <a:rPr lang="fr-FR" sz="4900" dirty="0">
                <a:latin typeface="Verdana" panose="020B0604030504040204" pitchFamily="34" charset="0"/>
                <a:ea typeface="Verdana" panose="020B0604030504040204" pitchFamily="34" charset="0"/>
              </a:rPr>
              <a:t>. Joint FAO/IAEA Division.</a:t>
            </a:r>
          </a:p>
          <a:p>
            <a:r>
              <a:rPr lang="fr-FR" sz="4900" dirty="0" err="1">
                <a:latin typeface="Verdana" panose="020B0604030504040204" pitchFamily="34" charset="0"/>
                <a:ea typeface="Verdana" panose="020B0604030504040204" pitchFamily="34" charset="0"/>
              </a:rPr>
              <a:t>Maluszynski</a:t>
            </a:r>
            <a:r>
              <a:rPr lang="fr-FR" sz="4900" dirty="0">
                <a:latin typeface="Verdana" panose="020B0604030504040204" pitchFamily="34" charset="0"/>
                <a:ea typeface="Verdana" panose="020B0604030504040204" pitchFamily="34" charset="0"/>
              </a:rPr>
              <a:t>, M., </a:t>
            </a:r>
            <a:r>
              <a:rPr lang="fr-FR" sz="4900" dirty="0" err="1">
                <a:latin typeface="Verdana" panose="020B0604030504040204" pitchFamily="34" charset="0"/>
                <a:ea typeface="Verdana" panose="020B0604030504040204" pitchFamily="34" charset="0"/>
              </a:rPr>
              <a:t>Nichterlein</a:t>
            </a:r>
            <a:r>
              <a:rPr lang="fr-FR" sz="4900" dirty="0">
                <a:latin typeface="Verdana" panose="020B0604030504040204" pitchFamily="34" charset="0"/>
                <a:ea typeface="Verdana" panose="020B0604030504040204" pitchFamily="34" charset="0"/>
              </a:rPr>
              <a:t>, K., et al. (2009). </a:t>
            </a:r>
            <a:r>
              <a:rPr lang="fr-FR" sz="4900" i="1" dirty="0" err="1">
                <a:latin typeface="Verdana" panose="020B0604030504040204" pitchFamily="34" charset="0"/>
                <a:ea typeface="Verdana" panose="020B0604030504040204" pitchFamily="34" charset="0"/>
              </a:rPr>
              <a:t>Mutagenesis</a:t>
            </a:r>
            <a:r>
              <a:rPr lang="fr-FR" sz="4900" i="1" dirty="0">
                <a:latin typeface="Verdana" panose="020B0604030504040204" pitchFamily="34" charset="0"/>
                <a:ea typeface="Verdana" panose="020B0604030504040204" pitchFamily="34" charset="0"/>
              </a:rPr>
              <a:t> in </a:t>
            </a:r>
            <a:r>
              <a:rPr lang="fr-FR" sz="4900" i="1" dirty="0" err="1">
                <a:latin typeface="Verdana" panose="020B0604030504040204" pitchFamily="34" charset="0"/>
                <a:ea typeface="Verdana" panose="020B0604030504040204" pitchFamily="34" charset="0"/>
              </a:rPr>
              <a:t>crop</a:t>
            </a:r>
            <a:r>
              <a:rPr lang="fr-FR" sz="4900" i="1" dirty="0">
                <a:latin typeface="Verdana" panose="020B0604030504040204" pitchFamily="34" charset="0"/>
                <a:ea typeface="Verdana" panose="020B0604030504040204" pitchFamily="34" charset="0"/>
              </a:rPr>
              <a:t> </a:t>
            </a:r>
            <a:r>
              <a:rPr lang="fr-FR" sz="4900" i="1" dirty="0" err="1">
                <a:latin typeface="Verdana" panose="020B0604030504040204" pitchFamily="34" charset="0"/>
                <a:ea typeface="Verdana" panose="020B0604030504040204" pitchFamily="34" charset="0"/>
              </a:rPr>
              <a:t>improvement</a:t>
            </a:r>
            <a:r>
              <a:rPr lang="fr-FR" sz="4900" i="1" dirty="0">
                <a:latin typeface="Verdana" panose="020B0604030504040204" pitchFamily="34" charset="0"/>
                <a:ea typeface="Verdana" panose="020B0604030504040204" pitchFamily="34" charset="0"/>
              </a:rPr>
              <a:t>: A </a:t>
            </a:r>
            <a:r>
              <a:rPr lang="fr-FR" sz="4900" i="1" dirty="0" err="1">
                <a:latin typeface="Verdana" panose="020B0604030504040204" pitchFamily="34" charset="0"/>
                <a:ea typeface="Verdana" panose="020B0604030504040204" pitchFamily="34" charset="0"/>
              </a:rPr>
              <a:t>review</a:t>
            </a:r>
            <a:r>
              <a:rPr lang="fr-FR" sz="4900" dirty="0">
                <a:latin typeface="Verdana" panose="020B0604030504040204" pitchFamily="34" charset="0"/>
                <a:ea typeface="Verdana" panose="020B0604030504040204" pitchFamily="34" charset="0"/>
              </a:rPr>
              <a:t>. </a:t>
            </a:r>
            <a:r>
              <a:rPr lang="fr-FR" sz="4900" dirty="0" err="1">
                <a:latin typeface="Verdana" panose="020B0604030504040204" pitchFamily="34" charset="0"/>
                <a:ea typeface="Verdana" panose="020B0604030504040204" pitchFamily="34" charset="0"/>
              </a:rPr>
              <a:t>Euphytica</a:t>
            </a:r>
            <a:r>
              <a:rPr lang="fr-FR" sz="4900" dirty="0">
                <a:latin typeface="Verdana" panose="020B0604030504040204" pitchFamily="34" charset="0"/>
                <a:ea typeface="Verdana" panose="020B0604030504040204" pitchFamily="34" charset="0"/>
              </a:rPr>
              <a:t>, 165(1), 1–30.</a:t>
            </a:r>
          </a:p>
          <a:p>
            <a:r>
              <a:rPr lang="fr-FR" sz="4900" dirty="0">
                <a:latin typeface="Verdana" panose="020B0604030504040204" pitchFamily="34" charset="0"/>
                <a:ea typeface="Verdana" panose="020B0604030504040204" pitchFamily="34" charset="0"/>
              </a:rPr>
              <a:t>WHO. (2015). </a:t>
            </a:r>
            <a:r>
              <a:rPr lang="fr-FR" sz="4900" i="1" dirty="0">
                <a:latin typeface="Verdana" panose="020B0604030504040204" pitchFamily="34" charset="0"/>
                <a:ea typeface="Verdana" panose="020B0604030504040204" pitchFamily="34" charset="0"/>
              </a:rPr>
              <a:t>High-dose irradiation of </a:t>
            </a:r>
            <a:r>
              <a:rPr lang="fr-FR" sz="4900" i="1" dirty="0" err="1">
                <a:latin typeface="Verdana" panose="020B0604030504040204" pitchFamily="34" charset="0"/>
                <a:ea typeface="Verdana" panose="020B0604030504040204" pitchFamily="34" charset="0"/>
              </a:rPr>
              <a:t>food</a:t>
            </a:r>
            <a:r>
              <a:rPr lang="fr-FR" sz="4900" dirty="0">
                <a:latin typeface="Verdana" panose="020B0604030504040204" pitchFamily="34" charset="0"/>
                <a:ea typeface="Verdana" panose="020B0604030504040204" pitchFamily="34" charset="0"/>
              </a:rPr>
              <a:t>. World </a:t>
            </a:r>
            <a:r>
              <a:rPr lang="fr-FR" sz="4900" dirty="0" err="1">
                <a:latin typeface="Verdana" panose="020B0604030504040204" pitchFamily="34" charset="0"/>
                <a:ea typeface="Verdana" panose="020B0604030504040204" pitchFamily="34" charset="0"/>
              </a:rPr>
              <a:t>Health</a:t>
            </a:r>
            <a:r>
              <a:rPr lang="fr-FR" sz="4900" dirty="0">
                <a:latin typeface="Verdana" panose="020B0604030504040204" pitchFamily="34" charset="0"/>
                <a:ea typeface="Verdana" panose="020B0604030504040204" pitchFamily="34" charset="0"/>
              </a:rPr>
              <a:t> </a:t>
            </a:r>
            <a:r>
              <a:rPr lang="fr-FR" sz="4900" dirty="0" err="1">
                <a:latin typeface="Verdana" panose="020B0604030504040204" pitchFamily="34" charset="0"/>
                <a:ea typeface="Verdana" panose="020B0604030504040204" pitchFamily="34" charset="0"/>
              </a:rPr>
              <a:t>Organization</a:t>
            </a:r>
            <a:r>
              <a:rPr lang="fr-FR" sz="4900" dirty="0">
                <a:latin typeface="Verdana" panose="020B0604030504040204" pitchFamily="34" charset="0"/>
                <a:ea typeface="Verdana" panose="020B0604030504040204" pitchFamily="34" charset="0"/>
              </a:rPr>
              <a:t>.</a:t>
            </a:r>
          </a:p>
          <a:p>
            <a:r>
              <a:rPr lang="fr-FR" sz="4900" dirty="0">
                <a:latin typeface="Verdana" panose="020B0604030504040204" pitchFamily="34" charset="0"/>
                <a:ea typeface="Verdana" panose="020B0604030504040204" pitchFamily="34" charset="0"/>
              </a:rPr>
              <a:t>Zapata, F. (2002). </a:t>
            </a:r>
            <a:r>
              <a:rPr lang="fr-FR" sz="4900" i="1" dirty="0" err="1">
                <a:latin typeface="Verdana" panose="020B0604030504040204" pitchFamily="34" charset="0"/>
                <a:ea typeface="Verdana" panose="020B0604030504040204" pitchFamily="34" charset="0"/>
              </a:rPr>
              <a:t>Handbook</a:t>
            </a:r>
            <a:r>
              <a:rPr lang="fr-FR" sz="4900" i="1" dirty="0">
                <a:latin typeface="Verdana" panose="020B0604030504040204" pitchFamily="34" charset="0"/>
                <a:ea typeface="Verdana" panose="020B0604030504040204" pitchFamily="34" charset="0"/>
              </a:rPr>
              <a:t> for the </a:t>
            </a:r>
            <a:r>
              <a:rPr lang="fr-FR" sz="4900" i="1" dirty="0" err="1">
                <a:latin typeface="Verdana" panose="020B0604030504040204" pitchFamily="34" charset="0"/>
                <a:ea typeface="Verdana" panose="020B0604030504040204" pitchFamily="34" charset="0"/>
              </a:rPr>
              <a:t>assessment</a:t>
            </a:r>
            <a:r>
              <a:rPr lang="fr-FR" sz="4900" i="1" dirty="0">
                <a:latin typeface="Verdana" panose="020B0604030504040204" pitchFamily="34" charset="0"/>
                <a:ea typeface="Verdana" panose="020B0604030504040204" pitchFamily="34" charset="0"/>
              </a:rPr>
              <a:t> of </a:t>
            </a:r>
            <a:r>
              <a:rPr lang="fr-FR" sz="4900" i="1" dirty="0" err="1">
                <a:latin typeface="Verdana" panose="020B0604030504040204" pitchFamily="34" charset="0"/>
                <a:ea typeface="Verdana" panose="020B0604030504040204" pitchFamily="34" charset="0"/>
              </a:rPr>
              <a:t>soil</a:t>
            </a:r>
            <a:r>
              <a:rPr lang="fr-FR" sz="4900" i="1" dirty="0">
                <a:latin typeface="Verdana" panose="020B0604030504040204" pitchFamily="34" charset="0"/>
                <a:ea typeface="Verdana" panose="020B0604030504040204" pitchFamily="34" charset="0"/>
              </a:rPr>
              <a:t> </a:t>
            </a:r>
            <a:r>
              <a:rPr lang="fr-FR" sz="4900" i="1" dirty="0" err="1">
                <a:latin typeface="Verdana" panose="020B0604030504040204" pitchFamily="34" charset="0"/>
                <a:ea typeface="Verdana" panose="020B0604030504040204" pitchFamily="34" charset="0"/>
              </a:rPr>
              <a:t>erosion</a:t>
            </a:r>
            <a:r>
              <a:rPr lang="fr-FR" sz="4900" i="1" dirty="0">
                <a:latin typeface="Verdana" panose="020B0604030504040204" pitchFamily="34" charset="0"/>
                <a:ea typeface="Verdana" panose="020B0604030504040204" pitchFamily="34" charset="0"/>
              </a:rPr>
              <a:t> </a:t>
            </a:r>
            <a:r>
              <a:rPr lang="fr-FR" sz="4900" i="1" dirty="0" err="1">
                <a:latin typeface="Verdana" panose="020B0604030504040204" pitchFamily="34" charset="0"/>
                <a:ea typeface="Verdana" panose="020B0604030504040204" pitchFamily="34" charset="0"/>
              </a:rPr>
              <a:t>using</a:t>
            </a:r>
            <a:r>
              <a:rPr lang="fr-FR" sz="4900" i="1" dirty="0">
                <a:latin typeface="Verdana" panose="020B0604030504040204" pitchFamily="34" charset="0"/>
                <a:ea typeface="Verdana" panose="020B0604030504040204" pitchFamily="34" charset="0"/>
              </a:rPr>
              <a:t> </a:t>
            </a:r>
            <a:r>
              <a:rPr lang="fr-FR" sz="4900" i="1" dirty="0" err="1">
                <a:latin typeface="Verdana" panose="020B0604030504040204" pitchFamily="34" charset="0"/>
                <a:ea typeface="Verdana" panose="020B0604030504040204" pitchFamily="34" charset="0"/>
              </a:rPr>
              <a:t>radionuclides</a:t>
            </a:r>
            <a:r>
              <a:rPr lang="fr-FR" sz="4900" dirty="0">
                <a:latin typeface="Verdana" panose="020B0604030504040204" pitchFamily="34" charset="0"/>
                <a:ea typeface="Verdana" panose="020B0604030504040204" pitchFamily="34" charset="0"/>
              </a:rPr>
              <a:t>. Kluwer Academic Publishers.</a:t>
            </a:r>
          </a:p>
          <a:p>
            <a:pPr marL="914400" lvl="2" indent="0">
              <a:buNone/>
            </a:pPr>
            <a:endParaRPr lang="en-US" dirty="0"/>
          </a:p>
        </p:txBody>
      </p:sp>
      <p:sp>
        <p:nvSpPr>
          <p:cNvPr id="4" name="Slide Number Placeholder 3">
            <a:extLst>
              <a:ext uri="{FF2B5EF4-FFF2-40B4-BE49-F238E27FC236}">
                <a16:creationId xmlns:a16="http://schemas.microsoft.com/office/drawing/2014/main" id="{2AFD24DF-B638-DCC4-D6FA-CD6B3A04575C}"/>
              </a:ext>
            </a:extLst>
          </p:cNvPr>
          <p:cNvSpPr>
            <a:spLocks noGrp="1"/>
          </p:cNvSpPr>
          <p:nvPr>
            <p:ph type="sldNum" sz="quarter" idx="12"/>
          </p:nvPr>
        </p:nvSpPr>
        <p:spPr/>
        <p:txBody>
          <a:bodyPr/>
          <a:lstStyle/>
          <a:p>
            <a:fld id="{74724CAA-14E3-44FA-9223-4F872C7E3CB0}" type="slidenum">
              <a:rPr lang="en-US" smtClean="0"/>
              <a:t>8</a:t>
            </a:fld>
            <a:endParaRPr lang="en-US"/>
          </a:p>
        </p:txBody>
      </p:sp>
      <p:sp>
        <p:nvSpPr>
          <p:cNvPr id="6" name="Footer Placeholder 4">
            <a:extLst>
              <a:ext uri="{FF2B5EF4-FFF2-40B4-BE49-F238E27FC236}">
                <a16:creationId xmlns:a16="http://schemas.microsoft.com/office/drawing/2014/main" id="{C923C47B-0109-4653-E523-4FD90ADDCEA5}"/>
              </a:ext>
            </a:extLst>
          </p:cNvPr>
          <p:cNvSpPr>
            <a:spLocks noGrp="1"/>
          </p:cNvSpPr>
          <p:nvPr>
            <p:ph type="ftr" sz="quarter" idx="11"/>
          </p:nvPr>
        </p:nvSpPr>
        <p:spPr>
          <a:xfrm>
            <a:off x="4038599" y="6492875"/>
            <a:ext cx="4114800" cy="308343"/>
          </a:xfrm>
        </p:spPr>
        <p:txBody>
          <a:bodyPr/>
          <a:lstStyle/>
          <a:p>
            <a:r>
              <a:rPr lang="en-US" b="1" dirty="0">
                <a:solidFill>
                  <a:schemeClr val="tx1"/>
                </a:solidFill>
              </a:rPr>
              <a:t>Nuclear Physics Techniques  in Agriculture Sciences</a:t>
            </a:r>
          </a:p>
        </p:txBody>
      </p:sp>
    </p:spTree>
    <p:extLst>
      <p:ext uri="{BB962C8B-B14F-4D97-AF65-F5344CB8AC3E}">
        <p14:creationId xmlns:p14="http://schemas.microsoft.com/office/powerpoint/2010/main" val="106216715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1835C33-2AC0-EDA0-7F4B-D0643628527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CF1F528-F2B3-F225-24A8-EAD17529C321}"/>
              </a:ext>
            </a:extLst>
          </p:cNvPr>
          <p:cNvSpPr>
            <a:spLocks noGrp="1"/>
          </p:cNvSpPr>
          <p:nvPr>
            <p:ph type="title"/>
          </p:nvPr>
        </p:nvSpPr>
        <p:spPr>
          <a:xfrm>
            <a:off x="104552" y="136525"/>
            <a:ext cx="10007009" cy="754772"/>
          </a:xfrm>
        </p:spPr>
        <p:txBody>
          <a:bodyPr>
            <a:noAutofit/>
          </a:bodyPr>
          <a:lstStyle/>
          <a:p>
            <a:r>
              <a:rPr lang="en-US" sz="4000" b="1" dirty="0">
                <a:latin typeface="Verdana" panose="020B0604030504040204" pitchFamily="34" charset="0"/>
                <a:ea typeface="Verdana" panose="020B0604030504040204" pitchFamily="34" charset="0"/>
              </a:rPr>
              <a:t>Analysis, Results and Conclusions</a:t>
            </a:r>
          </a:p>
        </p:txBody>
      </p:sp>
      <p:sp>
        <p:nvSpPr>
          <p:cNvPr id="4" name="Slide Number Placeholder 3">
            <a:extLst>
              <a:ext uri="{FF2B5EF4-FFF2-40B4-BE49-F238E27FC236}">
                <a16:creationId xmlns:a16="http://schemas.microsoft.com/office/drawing/2014/main" id="{5C788B43-00FC-0FE5-BCE2-24BF64CD3890}"/>
              </a:ext>
            </a:extLst>
          </p:cNvPr>
          <p:cNvSpPr>
            <a:spLocks noGrp="1"/>
          </p:cNvSpPr>
          <p:nvPr>
            <p:ph type="sldNum" sz="quarter" idx="12"/>
          </p:nvPr>
        </p:nvSpPr>
        <p:spPr/>
        <p:txBody>
          <a:bodyPr/>
          <a:lstStyle/>
          <a:p>
            <a:fld id="{74724CAA-14E3-44FA-9223-4F872C7E3CB0}" type="slidenum">
              <a:rPr lang="en-US" smtClean="0"/>
              <a:t>9</a:t>
            </a:fld>
            <a:endParaRPr lang="en-US"/>
          </a:p>
        </p:txBody>
      </p:sp>
      <p:sp>
        <p:nvSpPr>
          <p:cNvPr id="5" name="Footer Placeholder 4">
            <a:extLst>
              <a:ext uri="{FF2B5EF4-FFF2-40B4-BE49-F238E27FC236}">
                <a16:creationId xmlns:a16="http://schemas.microsoft.com/office/drawing/2014/main" id="{55EEEC15-0B7C-4FED-1B4E-1C895E72BC39}"/>
              </a:ext>
            </a:extLst>
          </p:cNvPr>
          <p:cNvSpPr>
            <a:spLocks noGrp="1"/>
          </p:cNvSpPr>
          <p:nvPr>
            <p:ph type="ftr" sz="quarter" idx="11"/>
          </p:nvPr>
        </p:nvSpPr>
        <p:spPr>
          <a:xfrm>
            <a:off x="4038599" y="6492875"/>
            <a:ext cx="4114800" cy="308343"/>
          </a:xfrm>
        </p:spPr>
        <p:txBody>
          <a:bodyPr/>
          <a:lstStyle/>
          <a:p>
            <a:r>
              <a:rPr lang="en-US" b="1" dirty="0">
                <a:solidFill>
                  <a:schemeClr val="tx1"/>
                </a:solidFill>
              </a:rPr>
              <a:t>Nuclear Physics Techniques  in Agriculture Sciences</a:t>
            </a:r>
          </a:p>
        </p:txBody>
      </p:sp>
      <p:pic>
        <p:nvPicPr>
          <p:cNvPr id="6" name="Espace réservé du contenu 5">
            <a:extLst>
              <a:ext uri="{FF2B5EF4-FFF2-40B4-BE49-F238E27FC236}">
                <a16:creationId xmlns:a16="http://schemas.microsoft.com/office/drawing/2014/main" id="{1F428185-8AE4-88DF-71F4-B8E96A33D2BE}"/>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98462" y="1200420"/>
            <a:ext cx="10588543" cy="4846806"/>
          </a:xfrm>
          <a:prstGeom prst="rect">
            <a:avLst/>
          </a:prstGeom>
        </p:spPr>
      </p:pic>
    </p:spTree>
    <p:extLst>
      <p:ext uri="{BB962C8B-B14F-4D97-AF65-F5344CB8AC3E}">
        <p14:creationId xmlns:p14="http://schemas.microsoft.com/office/powerpoint/2010/main" val="428332870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11269</TotalTime>
  <Words>1191</Words>
  <Application>Microsoft Office PowerPoint</Application>
  <PresentationFormat>Grand écran</PresentationFormat>
  <Paragraphs>109</Paragraphs>
  <Slides>15</Slides>
  <Notes>3</Notes>
  <HiddenSlides>0</HiddenSlides>
  <MMClips>0</MMClips>
  <ScaleCrop>false</ScaleCrop>
  <HeadingPairs>
    <vt:vector size="6" baseType="variant">
      <vt:variant>
        <vt:lpstr>Polices utilisées</vt:lpstr>
      </vt:variant>
      <vt:variant>
        <vt:i4>7</vt:i4>
      </vt:variant>
      <vt:variant>
        <vt:lpstr>Thème</vt:lpstr>
      </vt:variant>
      <vt:variant>
        <vt:i4>1</vt:i4>
      </vt:variant>
      <vt:variant>
        <vt:lpstr>Titres des diapositives</vt:lpstr>
      </vt:variant>
      <vt:variant>
        <vt:i4>15</vt:i4>
      </vt:variant>
    </vt:vector>
  </HeadingPairs>
  <TitlesOfParts>
    <vt:vector size="23" baseType="lpstr">
      <vt:lpstr>Aptos</vt:lpstr>
      <vt:lpstr>Aptos Display</vt:lpstr>
      <vt:lpstr>Arial</vt:lpstr>
      <vt:lpstr>Courier New</vt:lpstr>
      <vt:lpstr>Tahoma</vt:lpstr>
      <vt:lpstr>Verdana</vt:lpstr>
      <vt:lpstr>Wingdings</vt:lpstr>
      <vt:lpstr>Office Theme</vt:lpstr>
      <vt:lpstr>Nuclear Physics Techniques in Agriculture Sciences</vt:lpstr>
      <vt:lpstr>Description of your working group</vt:lpstr>
      <vt:lpstr>Why we need Suitable Nuclear Techniques …</vt:lpstr>
      <vt:lpstr>Erosion/ Sediment Cultivated Sites</vt:lpstr>
      <vt:lpstr>Présentation PowerPoint</vt:lpstr>
      <vt:lpstr>Présentation PowerPoint</vt:lpstr>
      <vt:lpstr>Scope of activities &amp; participation</vt:lpstr>
      <vt:lpstr>Data collections</vt:lpstr>
      <vt:lpstr>Analysis, Results and Conclusions</vt:lpstr>
      <vt:lpstr>Experimental Results</vt:lpstr>
      <vt:lpstr>Présentation PowerPoint</vt:lpstr>
      <vt:lpstr>Discussion &amp; Implications</vt:lpstr>
      <vt:lpstr>Conclusion &amp; Future Work forward</vt:lpstr>
      <vt:lpstr>Recommendations </vt:lpstr>
      <vt:lpstr>Présentation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Assamagan, Ketevi</dc:creator>
  <cp:lastModifiedBy>Alassane Traore</cp:lastModifiedBy>
  <cp:revision>14</cp:revision>
  <dcterms:created xsi:type="dcterms:W3CDTF">2025-08-27T21:18:22Z</dcterms:created>
  <dcterms:modified xsi:type="dcterms:W3CDTF">2025-11-18T20:34:21Z</dcterms:modified>
</cp:coreProperties>
</file>