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922" r:id="rId1"/>
  </p:sldMasterIdLst>
  <p:notesMasterIdLst>
    <p:notesMasterId r:id="rId19"/>
  </p:notesMasterIdLst>
  <p:handoutMasterIdLst>
    <p:handoutMasterId r:id="rId20"/>
  </p:handoutMasterIdLst>
  <p:sldIdLst>
    <p:sldId id="1375" r:id="rId2"/>
    <p:sldId id="1639" r:id="rId3"/>
    <p:sldId id="1627" r:id="rId4"/>
    <p:sldId id="1636" r:id="rId5"/>
    <p:sldId id="1635" r:id="rId6"/>
    <p:sldId id="1629" r:id="rId7"/>
    <p:sldId id="1630" r:id="rId8"/>
    <p:sldId id="1631" r:id="rId9"/>
    <p:sldId id="1637" r:id="rId10"/>
    <p:sldId id="1628" r:id="rId11"/>
    <p:sldId id="1632" r:id="rId12"/>
    <p:sldId id="1633" r:id="rId13"/>
    <p:sldId id="1634" r:id="rId14"/>
    <p:sldId id="1640" r:id="rId15"/>
    <p:sldId id="1641" r:id="rId16"/>
    <p:sldId id="1642" r:id="rId17"/>
    <p:sldId id="1638" r:id="rId18"/>
  </p:sldIdLst>
  <p:sldSz cx="12192000" cy="6858000"/>
  <p:notesSz cx="6797675" cy="9928225"/>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00FF"/>
    <a:srgbClr val="008E40"/>
    <a:srgbClr val="D60093"/>
    <a:srgbClr val="3399FF"/>
    <a:srgbClr val="99FF99"/>
    <a:srgbClr val="FFCC99"/>
    <a:srgbClr val="99FFCC"/>
    <a:srgbClr val="CCFFF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31" autoAdjust="0"/>
    <p:restoredTop sz="85169" autoAdjust="0"/>
  </p:normalViewPr>
  <p:slideViewPr>
    <p:cSldViewPr>
      <p:cViewPr varScale="1">
        <p:scale>
          <a:sx n="77" d="100"/>
          <a:sy n="77" d="100"/>
        </p:scale>
        <p:origin x="1140" y="84"/>
      </p:cViewPr>
      <p:guideLst>
        <p:guide orient="horz" pos="1872"/>
        <p:guide pos="3840"/>
      </p:guideLst>
    </p:cSldViewPr>
  </p:slideViewPr>
  <p:outlineViewPr>
    <p:cViewPr>
      <p:scale>
        <a:sx n="33" d="100"/>
        <a:sy n="33" d="100"/>
      </p:scale>
      <p:origin x="0" y="-912"/>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3" d="100"/>
          <a:sy n="63" d="100"/>
        </p:scale>
        <p:origin x="1998" y="60"/>
      </p:cViewPr>
      <p:guideLst>
        <p:guide orient="horz" pos="3127"/>
        <p:guide pos="2141"/>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2272" tIns="46136" rIns="92272" bIns="46136" rtlCol="0"/>
          <a:lstStyle>
            <a:lvl1pPr algn="l">
              <a:defRPr sz="1200"/>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2272" tIns="46136" rIns="92272" bIns="46136" rtlCol="0"/>
          <a:lstStyle>
            <a:lvl1pPr algn="r">
              <a:defRPr sz="1200"/>
            </a:lvl1pPr>
          </a:lstStyle>
          <a:p>
            <a:pPr>
              <a:defRPr/>
            </a:pPr>
            <a:fld id="{ABECBBEE-CC39-4EB5-A334-46298068CD79}" type="datetimeFigureOut">
              <a:rPr lang="en-US"/>
              <a:pPr>
                <a:defRPr/>
              </a:pPr>
              <a:t>5/2/2025</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2272" tIns="46136" rIns="92272" bIns="46136"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2272" tIns="46136" rIns="92272" bIns="46136" rtlCol="0" anchor="b"/>
          <a:lstStyle>
            <a:lvl1pPr algn="r">
              <a:defRPr sz="1200"/>
            </a:lvl1pPr>
          </a:lstStyle>
          <a:p>
            <a:pPr>
              <a:defRPr/>
            </a:pPr>
            <a:fld id="{F3C50950-8DCE-4BA3-8E21-65C741DFAB12}" type="slidenum">
              <a:rPr lang="en-US"/>
              <a:pPr>
                <a:defRPr/>
              </a:pPr>
              <a:t>‹#›</a:t>
            </a:fld>
            <a:endParaRPr lang="en-US"/>
          </a:p>
        </p:txBody>
      </p:sp>
    </p:spTree>
    <p:extLst>
      <p:ext uri="{BB962C8B-B14F-4D97-AF65-F5344CB8AC3E}">
        <p14:creationId xmlns:p14="http://schemas.microsoft.com/office/powerpoint/2010/main" val="4175355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6564" name="Rectangle 4"/>
          <p:cNvSpPr>
            <a:spLocks noGrp="1" noRot="1" noChangeAspect="1" noChangeArrowheads="1" noTextEdit="1"/>
          </p:cNvSpPr>
          <p:nvPr>
            <p:ph type="sldImg" idx="2"/>
          </p:nvPr>
        </p:nvSpPr>
        <p:spPr bwMode="auto">
          <a:xfrm>
            <a:off x="88900" y="742950"/>
            <a:ext cx="6619875" cy="37242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9450" y="4716463"/>
            <a:ext cx="5438775" cy="4468812"/>
          </a:xfrm>
          <a:prstGeom prst="rect">
            <a:avLst/>
          </a:prstGeom>
          <a:noFill/>
          <a:ln w="9525">
            <a:noFill/>
            <a:miter lim="800000"/>
            <a:headEnd/>
            <a:tailEnd/>
          </a:ln>
          <a:effectLst/>
        </p:spPr>
        <p:txBody>
          <a:bodyPr vert="horz" wrap="square" lIns="92272" tIns="46136" rIns="92272" bIns="4613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a:effectLst/>
        </p:spPr>
        <p:txBody>
          <a:bodyPr vert="horz" wrap="square" lIns="92272" tIns="46136" rIns="92272" bIns="46136" numCol="1" anchor="b" anchorCtr="0" compatLnSpc="1">
            <a:prstTxWarp prst="textNoShape">
              <a:avLst/>
            </a:prstTxWarp>
          </a:bodyPr>
          <a:lstStyle>
            <a:lvl1pPr algn="r" eaLnBrk="1" hangingPunct="1">
              <a:defRPr sz="1200">
                <a:latin typeface="Arial" charset="0"/>
              </a:defRPr>
            </a:lvl1pPr>
          </a:lstStyle>
          <a:p>
            <a:pPr>
              <a:defRPr/>
            </a:pPr>
            <a:fld id="{84494633-67A9-4E43-ACD1-7A0FAA47A108}" type="slidenum">
              <a:rPr lang="en-US"/>
              <a:pPr>
                <a:defRPr/>
              </a:pPr>
              <a:t>‹#›</a:t>
            </a:fld>
            <a:endParaRPr lang="en-US"/>
          </a:p>
        </p:txBody>
      </p:sp>
    </p:spTree>
    <p:extLst>
      <p:ext uri="{BB962C8B-B14F-4D97-AF65-F5344CB8AC3E}">
        <p14:creationId xmlns:p14="http://schemas.microsoft.com/office/powerpoint/2010/main" val="5569018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16481" y="260648"/>
            <a:ext cx="1563273" cy="1467041"/>
          </a:xfrm>
          <a:prstGeom prst="rect">
            <a:avLst/>
          </a:prstGeom>
        </p:spPr>
      </p:pic>
    </p:spTree>
    <p:extLst>
      <p:ext uri="{BB962C8B-B14F-4D97-AF65-F5344CB8AC3E}">
        <p14:creationId xmlns:p14="http://schemas.microsoft.com/office/powerpoint/2010/main" val="249618185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6561739" cy="714265"/>
          </a:xfrm>
        </p:spPr>
        <p:txBody>
          <a:bodyPr lIns="108000"/>
          <a:lstStyle/>
          <a:p>
            <a:r>
              <a:rPr lang="en-US" dirty="0"/>
              <a:t>Click to edit Master title style</a:t>
            </a:r>
            <a:endParaRPr lang="en-GB" dirty="0"/>
          </a:p>
        </p:txBody>
      </p:sp>
      <p:sp>
        <p:nvSpPr>
          <p:cNvPr id="4" name="Espace réservé du texte 29"/>
          <p:cNvSpPr>
            <a:spLocks noGrp="1"/>
          </p:cNvSpPr>
          <p:nvPr>
            <p:ph idx="1"/>
          </p:nvPr>
        </p:nvSpPr>
        <p:spPr>
          <a:xfrm>
            <a:off x="599403" y="1201510"/>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42692452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lIns="108000"/>
          <a:lstStyle/>
          <a:p>
            <a:r>
              <a:rPr lang="en-US" dirty="0"/>
              <a:t>Click to edit Master title style</a:t>
            </a:r>
            <a:endParaRPr lang="en-GB" dirty="0"/>
          </a:p>
        </p:txBody>
      </p:sp>
      <p:sp>
        <p:nvSpPr>
          <p:cNvPr id="3" name="Espace réservé du texte 29"/>
          <p:cNvSpPr>
            <a:spLocks noGrp="1"/>
          </p:cNvSpPr>
          <p:nvPr>
            <p:ph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Tree>
    <p:extLst>
      <p:ext uri="{BB962C8B-B14F-4D97-AF65-F5344CB8AC3E}">
        <p14:creationId xmlns:p14="http://schemas.microsoft.com/office/powerpoint/2010/main" val="1461841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a:lstStyle/>
          <a:p>
            <a:r>
              <a:rPr lang="en-US"/>
              <a:t>Click to edit Master title style</a:t>
            </a:r>
            <a:endParaRPr lang="en-GB"/>
          </a:p>
        </p:txBody>
      </p:sp>
    </p:spTree>
    <p:extLst>
      <p:ext uri="{BB962C8B-B14F-4D97-AF65-F5344CB8AC3E}">
        <p14:creationId xmlns:p14="http://schemas.microsoft.com/office/powerpoint/2010/main" val="18153100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74638"/>
            <a:ext cx="5640020" cy="714265"/>
          </a:xfrm>
          <a:prstGeom prst="rect">
            <a:avLst/>
          </a:prstGeom>
          <a:solidFill>
            <a:schemeClr val="bg1"/>
          </a:solidFill>
        </p:spPr>
        <p:txBody>
          <a:bodyPr vert="horz" lIns="45720" rIns="45720" anchor="ctr">
            <a:normAutofit/>
          </a:bodyPr>
          <a:lstStyle/>
          <a:p>
            <a:r>
              <a:rPr kumimoji="0" lang="fr-CH" dirty="0"/>
              <a:t> Cliquez et modifiez le titre</a:t>
            </a:r>
            <a:endParaRPr kumimoji="0" lang="en-US" dirty="0"/>
          </a:p>
        </p:txBody>
      </p:sp>
      <p:sp>
        <p:nvSpPr>
          <p:cNvPr id="30" name="Espace réservé du texte 29"/>
          <p:cNvSpPr>
            <a:spLocks noGrp="1"/>
          </p:cNvSpPr>
          <p:nvPr>
            <p:ph type="body" idx="1"/>
          </p:nvPr>
        </p:nvSpPr>
        <p:spPr>
          <a:xfrm>
            <a:off x="609601" y="1258119"/>
            <a:ext cx="11055019"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7" name="Image 4" descr="bande-01.eps"/>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5963730"/>
            <a:ext cx="12192000" cy="901135"/>
          </a:xfrm>
          <a:prstGeom prst="rect">
            <a:avLst/>
          </a:prstGeom>
        </p:spPr>
      </p:pic>
      <p:sp>
        <p:nvSpPr>
          <p:cNvPr id="10" name="Slide Number Placeholder 2"/>
          <p:cNvSpPr txBox="1">
            <a:spLocks/>
          </p:cNvSpPr>
          <p:nvPr/>
        </p:nvSpPr>
        <p:spPr>
          <a:xfrm>
            <a:off x="9144000" y="633730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pPr>
            <a:fld id="{4628D0A3-5C9A-4901-9C42-FBE507C34AF3}" type="slidenum">
              <a:rPr lang="en-GB" sz="1200" smtClean="0">
                <a:solidFill>
                  <a:srgbClr val="FFFFFF"/>
                </a:solidFill>
              </a:rPr>
              <a:pPr fontAlgn="auto">
                <a:spcBef>
                  <a:spcPts val="0"/>
                </a:spcBef>
                <a:spcAft>
                  <a:spcPts val="0"/>
                </a:spcAft>
              </a:pPr>
              <a:t>‹#›</a:t>
            </a:fld>
            <a:endParaRPr lang="en-GB" sz="1200" dirty="0">
              <a:solidFill>
                <a:srgbClr val="FFFFFF"/>
              </a:solidFill>
            </a:endParaRPr>
          </a:p>
        </p:txBody>
      </p:sp>
      <p:sp>
        <p:nvSpPr>
          <p:cNvPr id="11" name="TextBox 10"/>
          <p:cNvSpPr txBox="1"/>
          <p:nvPr userDrawn="1"/>
        </p:nvSpPr>
        <p:spPr>
          <a:xfrm>
            <a:off x="988135" y="6242864"/>
            <a:ext cx="9340493" cy="307777"/>
          </a:xfrm>
          <a:prstGeom prst="rect">
            <a:avLst/>
          </a:prstGeom>
          <a:noFill/>
        </p:spPr>
        <p:txBody>
          <a:bodyPr wrap="square" rtlCol="0">
            <a:spAutoFit/>
          </a:bodyPr>
          <a:lstStyle/>
          <a:p>
            <a:pPr eaLnBrk="1" fontAlgn="auto" hangingPunct="1">
              <a:spcBef>
                <a:spcPts val="0"/>
              </a:spcBef>
              <a:spcAft>
                <a:spcPts val="0"/>
              </a:spcAft>
            </a:pPr>
            <a:r>
              <a:rPr lang="en-GB" sz="1400" dirty="0">
                <a:solidFill>
                  <a:srgbClr val="FFFFFF"/>
                </a:solidFill>
                <a:latin typeface="Arial"/>
              </a:rPr>
              <a:t>LEP depolarization simulations – Apr/Mai 2025</a:t>
            </a:r>
          </a:p>
        </p:txBody>
      </p:sp>
    </p:spTree>
    <p:extLst>
      <p:ext uri="{BB962C8B-B14F-4D97-AF65-F5344CB8AC3E}">
        <p14:creationId xmlns:p14="http://schemas.microsoft.com/office/powerpoint/2010/main" val="401448173"/>
      </p:ext>
    </p:extLst>
  </p:cSld>
  <p:clrMap bg1="lt1" tx1="dk1" bg2="lt2" tx2="dk2" accent1="accent1" accent2="accent2" accent3="accent3" accent4="accent4" accent5="accent5" accent6="accent6" hlink="hlink" folHlink="folHlink"/>
  <p:sldLayoutIdLst>
    <p:sldLayoutId id="2147486924" r:id="rId1"/>
    <p:sldLayoutId id="2147486928" r:id="rId2"/>
    <p:sldLayoutId id="2147486929" r:id="rId3"/>
    <p:sldLayoutId id="2147486927" r:id="rId4"/>
  </p:sldLayoutIdLst>
  <p:hf sldNum="0" hdr="0" ftr="0"/>
  <p:txStyles>
    <p:titleStyle>
      <a:lvl1pPr algn="l" rtl="0" eaLnBrk="1" latinLnBrk="0" hangingPunct="1">
        <a:spcBef>
          <a:spcPct val="0"/>
        </a:spcBef>
        <a:buNone/>
        <a:defRPr kumimoji="0" sz="3600" kern="1200">
          <a:solidFill>
            <a:srgbClr val="0214BE"/>
          </a:solidFill>
          <a:latin typeface="+mj-lt"/>
          <a:ea typeface="+mj-ea"/>
          <a:cs typeface="+mj-cs"/>
        </a:defRPr>
      </a:lvl1pPr>
    </p:titleStyle>
    <p:body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1619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7C9BC-163F-3BA0-F680-141A015D6A56}"/>
            </a:ext>
          </a:extLst>
        </p:cNvPr>
        <p:cNvGrpSpPr/>
        <p:nvPr/>
      </p:nvGrpSpPr>
      <p:grpSpPr>
        <a:xfrm>
          <a:off x="0" y="0"/>
          <a:ext cx="0" cy="0"/>
          <a:chOff x="0" y="0"/>
          <a:chExt cx="0" cy="0"/>
        </a:xfrm>
      </p:grpSpPr>
      <p:pic>
        <p:nvPicPr>
          <p:cNvPr id="14" name="Picture 13" descr="A graph with a line graph&#10;&#10;AI-generated content may be incorrect.">
            <a:extLst>
              <a:ext uri="{FF2B5EF4-FFF2-40B4-BE49-F238E27FC236}">
                <a16:creationId xmlns:a16="http://schemas.microsoft.com/office/drawing/2014/main" id="{9CA35ADC-DEBE-AB39-9F12-ED69A36904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5081" y="3736240"/>
            <a:ext cx="5572834" cy="2786417"/>
          </a:xfrm>
          <a:prstGeom prst="rect">
            <a:avLst/>
          </a:prstGeom>
        </p:spPr>
      </p:pic>
      <p:sp>
        <p:nvSpPr>
          <p:cNvPr id="2" name="Title 1">
            <a:extLst>
              <a:ext uri="{FF2B5EF4-FFF2-40B4-BE49-F238E27FC236}">
                <a16:creationId xmlns:a16="http://schemas.microsoft.com/office/drawing/2014/main" id="{AE81E1C0-EC25-1FE9-93A9-249203F38ECE}"/>
              </a:ext>
            </a:extLst>
          </p:cNvPr>
          <p:cNvSpPr>
            <a:spLocks noGrp="1"/>
          </p:cNvSpPr>
          <p:nvPr>
            <p:ph type="title"/>
          </p:nvPr>
        </p:nvSpPr>
        <p:spPr>
          <a:xfrm>
            <a:off x="412060" y="105828"/>
            <a:ext cx="4262955" cy="714265"/>
          </a:xfrm>
        </p:spPr>
        <p:txBody>
          <a:bodyPr/>
          <a:lstStyle/>
          <a:p>
            <a:r>
              <a:rPr lang="en-US" dirty="0"/>
              <a:t>Lattice response w</a:t>
            </a:r>
            <a:endParaRPr lang="en-GB" dirty="0"/>
          </a:p>
        </p:txBody>
      </p:sp>
      <p:grpSp>
        <p:nvGrpSpPr>
          <p:cNvPr id="12" name="Group 11">
            <a:extLst>
              <a:ext uri="{FF2B5EF4-FFF2-40B4-BE49-F238E27FC236}">
                <a16:creationId xmlns:a16="http://schemas.microsoft.com/office/drawing/2014/main" id="{AD366DA3-635A-480A-DA4F-F9863298A68F}"/>
              </a:ext>
            </a:extLst>
          </p:cNvPr>
          <p:cNvGrpSpPr/>
          <p:nvPr/>
        </p:nvGrpSpPr>
        <p:grpSpPr>
          <a:xfrm>
            <a:off x="205135" y="932675"/>
            <a:ext cx="5607130" cy="2803565"/>
            <a:chOff x="143225" y="3113322"/>
            <a:chExt cx="5607130" cy="2803565"/>
          </a:xfrm>
        </p:grpSpPr>
        <p:pic>
          <p:nvPicPr>
            <p:cNvPr id="5" name="Picture 4" descr="A graph with a line graph&#10;&#10;AI-generated content may be incorrect.">
              <a:extLst>
                <a:ext uri="{FF2B5EF4-FFF2-40B4-BE49-F238E27FC236}">
                  <a16:creationId xmlns:a16="http://schemas.microsoft.com/office/drawing/2014/main" id="{87393C43-6B55-A80B-F7EB-5AA7134A68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225" y="3113322"/>
              <a:ext cx="5607130" cy="2803565"/>
            </a:xfrm>
            <a:prstGeom prst="rect">
              <a:avLst/>
            </a:prstGeom>
          </p:spPr>
        </p:pic>
        <p:sp>
          <p:nvSpPr>
            <p:cNvPr id="6" name="TextBox 5">
              <a:extLst>
                <a:ext uri="{FF2B5EF4-FFF2-40B4-BE49-F238E27FC236}">
                  <a16:creationId xmlns:a16="http://schemas.microsoft.com/office/drawing/2014/main" id="{86371073-2AE4-3DD4-B92B-8C2B64EDFDD1}"/>
                </a:ext>
              </a:extLst>
            </p:cNvPr>
            <p:cNvSpPr txBox="1"/>
            <p:nvPr/>
          </p:nvSpPr>
          <p:spPr>
            <a:xfrm>
              <a:off x="757705" y="3275111"/>
              <a:ext cx="2563522"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1993 90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/60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a:t>
              </a:r>
              <a:r>
                <a:rPr lang="en-US" sz="1400" b="1" dirty="0">
                  <a:solidFill>
                    <a:srgbClr val="0000FF"/>
                  </a:solidFill>
                  <a:latin typeface="Symbol" panose="05050102010706020507" pitchFamily="18" charset="2"/>
                </a:rPr>
                <a:t>b</a:t>
              </a:r>
              <a:r>
                <a:rPr lang="en-US" sz="1400" b="1" dirty="0">
                  <a:solidFill>
                    <a:srgbClr val="0000FF"/>
                  </a:solidFill>
                  <a:latin typeface="+mn-lt"/>
                </a:rPr>
                <a:t>*= 2.5m/18cm</a:t>
              </a:r>
              <a:endParaRPr lang="en-GB" sz="1400" b="1" dirty="0">
                <a:solidFill>
                  <a:srgbClr val="0000FF"/>
                </a:solidFill>
                <a:latin typeface="+mn-lt"/>
              </a:endParaRPr>
            </a:p>
          </p:txBody>
        </p:sp>
      </p:grpSp>
      <p:grpSp>
        <p:nvGrpSpPr>
          <p:cNvPr id="13" name="Group 12">
            <a:extLst>
              <a:ext uri="{FF2B5EF4-FFF2-40B4-BE49-F238E27FC236}">
                <a16:creationId xmlns:a16="http://schemas.microsoft.com/office/drawing/2014/main" id="{D476AB58-D977-1797-1759-F341238B2CA2}"/>
              </a:ext>
            </a:extLst>
          </p:cNvPr>
          <p:cNvGrpSpPr/>
          <p:nvPr/>
        </p:nvGrpSpPr>
        <p:grpSpPr>
          <a:xfrm>
            <a:off x="6096880" y="932675"/>
            <a:ext cx="5607130" cy="2803565"/>
            <a:chOff x="6211215" y="3113322"/>
            <a:chExt cx="5607130" cy="2803565"/>
          </a:xfrm>
        </p:grpSpPr>
        <p:pic>
          <p:nvPicPr>
            <p:cNvPr id="8" name="Picture 7" descr="A graph with a line graph&#10;&#10;AI-generated content may be incorrect.">
              <a:extLst>
                <a:ext uri="{FF2B5EF4-FFF2-40B4-BE49-F238E27FC236}">
                  <a16:creationId xmlns:a16="http://schemas.microsoft.com/office/drawing/2014/main" id="{C0CC0655-7699-83D0-C1A5-1BDBB26481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1215" y="3113322"/>
              <a:ext cx="5607130" cy="2803565"/>
            </a:xfrm>
            <a:prstGeom prst="rect">
              <a:avLst/>
            </a:prstGeom>
          </p:spPr>
        </p:pic>
        <p:sp>
          <p:nvSpPr>
            <p:cNvPr id="9" name="TextBox 8">
              <a:extLst>
                <a:ext uri="{FF2B5EF4-FFF2-40B4-BE49-F238E27FC236}">
                  <a16:creationId xmlns:a16="http://schemas.microsoft.com/office/drawing/2014/main" id="{96567EE8-1EDE-691C-E65D-2245A6CF8ACF}"/>
                </a:ext>
              </a:extLst>
            </p:cNvPr>
            <p:cNvSpPr txBox="1"/>
            <p:nvPr/>
          </p:nvSpPr>
          <p:spPr>
            <a:xfrm>
              <a:off x="6818550" y="3275111"/>
              <a:ext cx="2464136"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1994 90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/60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a:t>
              </a:r>
              <a:r>
                <a:rPr lang="en-US" sz="1400" b="1" dirty="0">
                  <a:solidFill>
                    <a:srgbClr val="0000FF"/>
                  </a:solidFill>
                  <a:latin typeface="Symbol" panose="05050102010706020507" pitchFamily="18" charset="2"/>
                </a:rPr>
                <a:t>b</a:t>
              </a:r>
              <a:r>
                <a:rPr lang="en-US" sz="1400" b="1" dirty="0">
                  <a:solidFill>
                    <a:srgbClr val="0000FF"/>
                  </a:solidFill>
                  <a:latin typeface="+mn-lt"/>
                </a:rPr>
                <a:t>*= 2.5m/5cm</a:t>
              </a:r>
              <a:endParaRPr lang="en-GB" sz="1400" b="1" dirty="0">
                <a:solidFill>
                  <a:srgbClr val="0000FF"/>
                </a:solidFill>
                <a:latin typeface="+mn-lt"/>
              </a:endParaRPr>
            </a:p>
          </p:txBody>
        </p:sp>
      </p:grpSp>
      <p:pic>
        <p:nvPicPr>
          <p:cNvPr id="15" name="Picture 14" descr="A graph with a dotted line&#10;&#10;AI-generated content may be incorrect.">
            <a:extLst>
              <a:ext uri="{FF2B5EF4-FFF2-40B4-BE49-F238E27FC236}">
                <a16:creationId xmlns:a16="http://schemas.microsoft.com/office/drawing/2014/main" id="{31829D90-818F-1302-77E1-68D0137AA9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35" y="3736240"/>
            <a:ext cx="5572834" cy="2803565"/>
          </a:xfrm>
          <a:prstGeom prst="rect">
            <a:avLst/>
          </a:prstGeom>
        </p:spPr>
      </p:pic>
      <p:sp>
        <p:nvSpPr>
          <p:cNvPr id="16" name="TextBox 15">
            <a:extLst>
              <a:ext uri="{FF2B5EF4-FFF2-40B4-BE49-F238E27FC236}">
                <a16:creationId xmlns:a16="http://schemas.microsoft.com/office/drawing/2014/main" id="{595F6665-75CA-A361-9548-686EC00244FA}"/>
              </a:ext>
            </a:extLst>
          </p:cNvPr>
          <p:cNvSpPr txBox="1"/>
          <p:nvPr/>
        </p:nvSpPr>
        <p:spPr>
          <a:xfrm>
            <a:off x="2001990" y="3898029"/>
            <a:ext cx="2125903"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1998 60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/60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de-tuned</a:t>
            </a:r>
            <a:endParaRPr lang="en-GB" sz="1400" b="1" dirty="0">
              <a:solidFill>
                <a:srgbClr val="0000FF"/>
              </a:solidFill>
              <a:latin typeface="+mn-lt"/>
            </a:endParaRPr>
          </a:p>
        </p:txBody>
      </p:sp>
      <p:sp>
        <p:nvSpPr>
          <p:cNvPr id="19" name="TextBox 18">
            <a:extLst>
              <a:ext uri="{FF2B5EF4-FFF2-40B4-BE49-F238E27FC236}">
                <a16:creationId xmlns:a16="http://schemas.microsoft.com/office/drawing/2014/main" id="{0AB9EB02-44DA-FDA9-50DC-50F61753B4C4}"/>
              </a:ext>
            </a:extLst>
          </p:cNvPr>
          <p:cNvSpPr txBox="1"/>
          <p:nvPr/>
        </p:nvSpPr>
        <p:spPr>
          <a:xfrm>
            <a:off x="8815048" y="3921923"/>
            <a:ext cx="2513830"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1998 102</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/90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a:t>
            </a:r>
            <a:r>
              <a:rPr lang="en-US" sz="1400" b="1" dirty="0">
                <a:solidFill>
                  <a:srgbClr val="0000FF"/>
                </a:solidFill>
                <a:latin typeface="Symbol" panose="05050102010706020507" pitchFamily="18" charset="2"/>
              </a:rPr>
              <a:t>b</a:t>
            </a:r>
            <a:r>
              <a:rPr lang="en-US" sz="1400" b="1" dirty="0">
                <a:solidFill>
                  <a:srgbClr val="0000FF"/>
                </a:solidFill>
                <a:latin typeface="+mn-lt"/>
              </a:rPr>
              <a:t>*= 2m/10cm</a:t>
            </a:r>
            <a:endParaRPr lang="en-GB" sz="1400" b="1" dirty="0">
              <a:solidFill>
                <a:srgbClr val="0000FF"/>
              </a:solidFill>
              <a:latin typeface="+mn-lt"/>
            </a:endParaRPr>
          </a:p>
        </p:txBody>
      </p:sp>
      <p:grpSp>
        <p:nvGrpSpPr>
          <p:cNvPr id="24" name="Group 23">
            <a:extLst>
              <a:ext uri="{FF2B5EF4-FFF2-40B4-BE49-F238E27FC236}">
                <a16:creationId xmlns:a16="http://schemas.microsoft.com/office/drawing/2014/main" id="{81C7EFE6-EA47-D447-C6E5-363E91DAC448}"/>
              </a:ext>
            </a:extLst>
          </p:cNvPr>
          <p:cNvGrpSpPr/>
          <p:nvPr/>
        </p:nvGrpSpPr>
        <p:grpSpPr>
          <a:xfrm>
            <a:off x="2716360" y="1547155"/>
            <a:ext cx="1460289" cy="1881845"/>
            <a:chOff x="2716360" y="1547155"/>
            <a:chExt cx="1460289" cy="1881845"/>
          </a:xfrm>
        </p:grpSpPr>
        <p:cxnSp>
          <p:nvCxnSpPr>
            <p:cNvPr id="21" name="Straight Connector 20">
              <a:extLst>
                <a:ext uri="{FF2B5EF4-FFF2-40B4-BE49-F238E27FC236}">
                  <a16:creationId xmlns:a16="http://schemas.microsoft.com/office/drawing/2014/main" id="{3AEC25CD-EDF0-0B76-DADD-FC33544713BB}"/>
                </a:ext>
              </a:extLst>
            </p:cNvPr>
            <p:cNvCxnSpPr>
              <a:cxnSpLocks/>
            </p:cNvCxnSpPr>
            <p:nvPr/>
          </p:nvCxnSpPr>
          <p:spPr>
            <a:xfrm>
              <a:off x="2716360" y="1547155"/>
              <a:ext cx="0" cy="1881845"/>
            </a:xfrm>
            <a:prstGeom prst="line">
              <a:avLst/>
            </a:prstGeom>
            <a:ln>
              <a:solidFill>
                <a:srgbClr val="D60093"/>
              </a:solidFill>
              <a:prstDash val="dash"/>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9BEA4731-FFC1-412C-EB82-0377AED801A9}"/>
                </a:ext>
              </a:extLst>
            </p:cNvPr>
            <p:cNvSpPr txBox="1"/>
            <p:nvPr/>
          </p:nvSpPr>
          <p:spPr>
            <a:xfrm>
              <a:off x="2788127" y="1617760"/>
              <a:ext cx="1388522" cy="369332"/>
            </a:xfrm>
            <a:prstGeom prst="rect">
              <a:avLst/>
            </a:prstGeom>
            <a:noFill/>
          </p:spPr>
          <p:txBody>
            <a:bodyPr wrap="none" rtlCol="0">
              <a:spAutoFit/>
            </a:bodyPr>
            <a:lstStyle/>
            <a:p>
              <a:r>
                <a:rPr lang="en-US" dirty="0" err="1">
                  <a:solidFill>
                    <a:srgbClr val="D60093"/>
                  </a:solidFill>
                  <a:latin typeface="+mj-lt"/>
                </a:rPr>
                <a:t>Q</a:t>
              </a:r>
              <a:r>
                <a:rPr lang="en-US" baseline="-25000" dirty="0" err="1">
                  <a:solidFill>
                    <a:srgbClr val="D60093"/>
                  </a:solidFill>
                  <a:latin typeface="+mj-lt"/>
                </a:rPr>
                <a:t>y</a:t>
              </a:r>
              <a:r>
                <a:rPr lang="en-US" baseline="-25000" dirty="0">
                  <a:solidFill>
                    <a:srgbClr val="D60093"/>
                  </a:solidFill>
                  <a:latin typeface="+mj-lt"/>
                </a:rPr>
                <a:t> </a:t>
              </a:r>
              <a:r>
                <a:rPr lang="en-US" dirty="0">
                  <a:solidFill>
                    <a:srgbClr val="D60093"/>
                  </a:solidFill>
                  <a:latin typeface="+mj-lt"/>
                </a:rPr>
                <a:t>= 76.209</a:t>
              </a:r>
              <a:endParaRPr lang="en-GB" baseline="-25000" dirty="0">
                <a:solidFill>
                  <a:srgbClr val="D60093"/>
                </a:solidFill>
                <a:latin typeface="+mj-lt"/>
              </a:endParaRPr>
            </a:p>
          </p:txBody>
        </p:sp>
      </p:grpSp>
      <p:grpSp>
        <p:nvGrpSpPr>
          <p:cNvPr id="25" name="Group 24">
            <a:extLst>
              <a:ext uri="{FF2B5EF4-FFF2-40B4-BE49-F238E27FC236}">
                <a16:creationId xmlns:a16="http://schemas.microsoft.com/office/drawing/2014/main" id="{503931C5-5324-CEC6-B5C6-3314AC2AA820}"/>
              </a:ext>
            </a:extLst>
          </p:cNvPr>
          <p:cNvGrpSpPr/>
          <p:nvPr/>
        </p:nvGrpSpPr>
        <p:grpSpPr>
          <a:xfrm>
            <a:off x="8386652" y="1514823"/>
            <a:ext cx="1460289" cy="1881845"/>
            <a:chOff x="2716360" y="1547155"/>
            <a:chExt cx="1460289" cy="1881845"/>
          </a:xfrm>
        </p:grpSpPr>
        <p:cxnSp>
          <p:nvCxnSpPr>
            <p:cNvPr id="26" name="Straight Connector 25">
              <a:extLst>
                <a:ext uri="{FF2B5EF4-FFF2-40B4-BE49-F238E27FC236}">
                  <a16:creationId xmlns:a16="http://schemas.microsoft.com/office/drawing/2014/main" id="{4C1BE418-FE81-55AC-7D18-D62592DBF963}"/>
                </a:ext>
              </a:extLst>
            </p:cNvPr>
            <p:cNvCxnSpPr>
              <a:cxnSpLocks/>
            </p:cNvCxnSpPr>
            <p:nvPr/>
          </p:nvCxnSpPr>
          <p:spPr>
            <a:xfrm>
              <a:off x="2716360" y="1547155"/>
              <a:ext cx="0" cy="1881845"/>
            </a:xfrm>
            <a:prstGeom prst="line">
              <a:avLst/>
            </a:prstGeom>
            <a:ln>
              <a:solidFill>
                <a:srgbClr val="D60093"/>
              </a:solidFill>
              <a:prstDash val="dash"/>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6004D720-4CCC-D8D9-2429-259A7267AD10}"/>
                </a:ext>
              </a:extLst>
            </p:cNvPr>
            <p:cNvSpPr txBox="1"/>
            <p:nvPr/>
          </p:nvSpPr>
          <p:spPr>
            <a:xfrm>
              <a:off x="2788127" y="1617760"/>
              <a:ext cx="1388522" cy="369332"/>
            </a:xfrm>
            <a:prstGeom prst="rect">
              <a:avLst/>
            </a:prstGeom>
            <a:noFill/>
          </p:spPr>
          <p:txBody>
            <a:bodyPr wrap="none" rtlCol="0">
              <a:spAutoFit/>
            </a:bodyPr>
            <a:lstStyle/>
            <a:p>
              <a:r>
                <a:rPr lang="en-US" dirty="0" err="1">
                  <a:solidFill>
                    <a:srgbClr val="D60093"/>
                  </a:solidFill>
                  <a:latin typeface="+mj-lt"/>
                </a:rPr>
                <a:t>Q</a:t>
              </a:r>
              <a:r>
                <a:rPr lang="en-US" baseline="-25000" dirty="0" err="1">
                  <a:solidFill>
                    <a:srgbClr val="D60093"/>
                  </a:solidFill>
                  <a:latin typeface="+mj-lt"/>
                </a:rPr>
                <a:t>y</a:t>
              </a:r>
              <a:r>
                <a:rPr lang="en-US" baseline="-25000" dirty="0">
                  <a:solidFill>
                    <a:srgbClr val="D60093"/>
                  </a:solidFill>
                  <a:latin typeface="+mj-lt"/>
                </a:rPr>
                <a:t> </a:t>
              </a:r>
              <a:r>
                <a:rPr lang="en-US" dirty="0">
                  <a:solidFill>
                    <a:srgbClr val="D60093"/>
                  </a:solidFill>
                  <a:latin typeface="+mj-lt"/>
                </a:rPr>
                <a:t>= 76.189</a:t>
              </a:r>
              <a:endParaRPr lang="en-GB" baseline="-25000" dirty="0">
                <a:solidFill>
                  <a:srgbClr val="D60093"/>
                </a:solidFill>
                <a:latin typeface="+mj-lt"/>
              </a:endParaRPr>
            </a:p>
          </p:txBody>
        </p:sp>
      </p:grpSp>
      <p:grpSp>
        <p:nvGrpSpPr>
          <p:cNvPr id="28" name="Group 27">
            <a:extLst>
              <a:ext uri="{FF2B5EF4-FFF2-40B4-BE49-F238E27FC236}">
                <a16:creationId xmlns:a16="http://schemas.microsoft.com/office/drawing/2014/main" id="{086B20E9-A24E-FD7A-7EA4-7DD76F56CA6E}"/>
              </a:ext>
            </a:extLst>
          </p:cNvPr>
          <p:cNvGrpSpPr/>
          <p:nvPr/>
        </p:nvGrpSpPr>
        <p:grpSpPr>
          <a:xfrm>
            <a:off x="8361895" y="4321292"/>
            <a:ext cx="1460289" cy="1881845"/>
            <a:chOff x="2716360" y="1547155"/>
            <a:chExt cx="1460289" cy="1881845"/>
          </a:xfrm>
        </p:grpSpPr>
        <p:cxnSp>
          <p:nvCxnSpPr>
            <p:cNvPr id="29" name="Straight Connector 28">
              <a:extLst>
                <a:ext uri="{FF2B5EF4-FFF2-40B4-BE49-F238E27FC236}">
                  <a16:creationId xmlns:a16="http://schemas.microsoft.com/office/drawing/2014/main" id="{A9E8F987-D71A-0411-62E3-BAA22839F5C7}"/>
                </a:ext>
              </a:extLst>
            </p:cNvPr>
            <p:cNvCxnSpPr>
              <a:cxnSpLocks/>
            </p:cNvCxnSpPr>
            <p:nvPr/>
          </p:nvCxnSpPr>
          <p:spPr>
            <a:xfrm>
              <a:off x="2716360" y="1547155"/>
              <a:ext cx="0" cy="1881845"/>
            </a:xfrm>
            <a:prstGeom prst="line">
              <a:avLst/>
            </a:prstGeom>
            <a:ln>
              <a:solidFill>
                <a:srgbClr val="D60093"/>
              </a:solidFill>
              <a:prstDash val="dash"/>
            </a:ln>
            <a:effectLst/>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BA7B854A-743B-DA5E-5BC5-B4375C79B4A7}"/>
                </a:ext>
              </a:extLst>
            </p:cNvPr>
            <p:cNvSpPr txBox="1"/>
            <p:nvPr/>
          </p:nvSpPr>
          <p:spPr>
            <a:xfrm>
              <a:off x="2788127" y="1617760"/>
              <a:ext cx="1388522" cy="369332"/>
            </a:xfrm>
            <a:prstGeom prst="rect">
              <a:avLst/>
            </a:prstGeom>
            <a:noFill/>
          </p:spPr>
          <p:txBody>
            <a:bodyPr wrap="none" rtlCol="0">
              <a:spAutoFit/>
            </a:bodyPr>
            <a:lstStyle/>
            <a:p>
              <a:r>
                <a:rPr lang="en-US" dirty="0" err="1">
                  <a:solidFill>
                    <a:srgbClr val="D60093"/>
                  </a:solidFill>
                  <a:latin typeface="+mj-lt"/>
                </a:rPr>
                <a:t>Q</a:t>
              </a:r>
              <a:r>
                <a:rPr lang="en-US" baseline="-25000" dirty="0" err="1">
                  <a:solidFill>
                    <a:srgbClr val="D60093"/>
                  </a:solidFill>
                  <a:latin typeface="+mj-lt"/>
                </a:rPr>
                <a:t>y</a:t>
              </a:r>
              <a:r>
                <a:rPr lang="en-US" baseline="-25000" dirty="0">
                  <a:solidFill>
                    <a:srgbClr val="D60093"/>
                  </a:solidFill>
                  <a:latin typeface="+mj-lt"/>
                </a:rPr>
                <a:t> </a:t>
              </a:r>
              <a:r>
                <a:rPr lang="en-US" dirty="0">
                  <a:solidFill>
                    <a:srgbClr val="D60093"/>
                  </a:solidFill>
                  <a:latin typeface="+mj-lt"/>
                </a:rPr>
                <a:t>= 96.195</a:t>
              </a:r>
              <a:endParaRPr lang="en-GB" baseline="-25000" dirty="0">
                <a:solidFill>
                  <a:srgbClr val="D60093"/>
                </a:solidFill>
                <a:latin typeface="+mj-lt"/>
              </a:endParaRPr>
            </a:p>
          </p:txBody>
        </p:sp>
      </p:grpSp>
      <p:grpSp>
        <p:nvGrpSpPr>
          <p:cNvPr id="31" name="Group 30">
            <a:extLst>
              <a:ext uri="{FF2B5EF4-FFF2-40B4-BE49-F238E27FC236}">
                <a16:creationId xmlns:a16="http://schemas.microsoft.com/office/drawing/2014/main" id="{C243D423-EAE4-DB3F-5587-FC41C3504129}"/>
              </a:ext>
            </a:extLst>
          </p:cNvPr>
          <p:cNvGrpSpPr/>
          <p:nvPr/>
        </p:nvGrpSpPr>
        <p:grpSpPr>
          <a:xfrm>
            <a:off x="1525805" y="4043481"/>
            <a:ext cx="1509069" cy="2138508"/>
            <a:chOff x="2733962" y="1547155"/>
            <a:chExt cx="1509069" cy="1881845"/>
          </a:xfrm>
        </p:grpSpPr>
        <p:cxnSp>
          <p:nvCxnSpPr>
            <p:cNvPr id="32" name="Straight Connector 31">
              <a:extLst>
                <a:ext uri="{FF2B5EF4-FFF2-40B4-BE49-F238E27FC236}">
                  <a16:creationId xmlns:a16="http://schemas.microsoft.com/office/drawing/2014/main" id="{9D117538-4BB7-64E5-15C5-437DDCF2BA2E}"/>
                </a:ext>
              </a:extLst>
            </p:cNvPr>
            <p:cNvCxnSpPr>
              <a:cxnSpLocks/>
            </p:cNvCxnSpPr>
            <p:nvPr/>
          </p:nvCxnSpPr>
          <p:spPr>
            <a:xfrm>
              <a:off x="2733962" y="1547155"/>
              <a:ext cx="0" cy="1881845"/>
            </a:xfrm>
            <a:prstGeom prst="line">
              <a:avLst/>
            </a:prstGeom>
            <a:ln>
              <a:solidFill>
                <a:srgbClr val="D60093"/>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48F1D88E-D4BE-0895-7EEE-775E78E78723}"/>
                </a:ext>
              </a:extLst>
            </p:cNvPr>
            <p:cNvSpPr txBox="1"/>
            <p:nvPr/>
          </p:nvSpPr>
          <p:spPr>
            <a:xfrm>
              <a:off x="2854509" y="1709545"/>
              <a:ext cx="1388522" cy="325005"/>
            </a:xfrm>
            <a:prstGeom prst="rect">
              <a:avLst/>
            </a:prstGeom>
            <a:noFill/>
          </p:spPr>
          <p:txBody>
            <a:bodyPr wrap="none" rtlCol="0">
              <a:spAutoFit/>
            </a:bodyPr>
            <a:lstStyle/>
            <a:p>
              <a:r>
                <a:rPr lang="en-US" dirty="0" err="1">
                  <a:solidFill>
                    <a:srgbClr val="D60093"/>
                  </a:solidFill>
                  <a:latin typeface="+mj-lt"/>
                </a:rPr>
                <a:t>Q</a:t>
              </a:r>
              <a:r>
                <a:rPr lang="en-US" baseline="-25000" dirty="0" err="1">
                  <a:solidFill>
                    <a:srgbClr val="D60093"/>
                  </a:solidFill>
                  <a:latin typeface="+mj-lt"/>
                </a:rPr>
                <a:t>y</a:t>
              </a:r>
              <a:r>
                <a:rPr lang="en-US" baseline="-25000" dirty="0">
                  <a:solidFill>
                    <a:srgbClr val="D60093"/>
                  </a:solidFill>
                  <a:latin typeface="+mj-lt"/>
                </a:rPr>
                <a:t> </a:t>
              </a:r>
              <a:r>
                <a:rPr lang="en-US" dirty="0">
                  <a:solidFill>
                    <a:srgbClr val="D60093"/>
                  </a:solidFill>
                  <a:latin typeface="+mj-lt"/>
                </a:rPr>
                <a:t>= 71.096</a:t>
              </a:r>
              <a:endParaRPr lang="en-GB" baseline="-25000" dirty="0">
                <a:solidFill>
                  <a:srgbClr val="D60093"/>
                </a:solidFill>
                <a:latin typeface="+mj-lt"/>
              </a:endParaRPr>
            </a:p>
          </p:txBody>
        </p:sp>
      </p:grpSp>
      <p:sp>
        <p:nvSpPr>
          <p:cNvPr id="34" name="Oval 33">
            <a:extLst>
              <a:ext uri="{FF2B5EF4-FFF2-40B4-BE49-F238E27FC236}">
                <a16:creationId xmlns:a16="http://schemas.microsoft.com/office/drawing/2014/main" id="{190F94AF-2DA6-8A74-358D-F82DC092AF85}"/>
              </a:ext>
            </a:extLst>
          </p:cNvPr>
          <p:cNvSpPr/>
          <p:nvPr/>
        </p:nvSpPr>
        <p:spPr>
          <a:xfrm>
            <a:off x="205135" y="3582620"/>
            <a:ext cx="614479" cy="460860"/>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D9F9337D-7004-371A-C889-9049B309771D}"/>
              </a:ext>
            </a:extLst>
          </p:cNvPr>
          <p:cNvSpPr txBox="1"/>
          <p:nvPr/>
        </p:nvSpPr>
        <p:spPr>
          <a:xfrm>
            <a:off x="2217581" y="4553510"/>
            <a:ext cx="3269818" cy="523220"/>
          </a:xfrm>
          <a:prstGeom prst="rect">
            <a:avLst/>
          </a:prstGeom>
          <a:noFill/>
        </p:spPr>
        <p:txBody>
          <a:bodyPr wrap="square" rtlCol="0">
            <a:spAutoFit/>
          </a:bodyPr>
          <a:lstStyle/>
          <a:p>
            <a:r>
              <a:rPr lang="en-US" sz="1400" b="1" dirty="0">
                <a:solidFill>
                  <a:schemeClr val="accent6">
                    <a:lumMod val="50000"/>
                  </a:schemeClr>
                </a:solidFill>
                <a:latin typeface="+mj-lt"/>
              </a:rPr>
              <a:t>Stronger response due to lower </a:t>
            </a:r>
            <a:r>
              <a:rPr lang="en-US" sz="1400" b="1" dirty="0" err="1">
                <a:solidFill>
                  <a:schemeClr val="accent6">
                    <a:lumMod val="50000"/>
                  </a:schemeClr>
                </a:solidFill>
                <a:latin typeface="+mj-lt"/>
              </a:rPr>
              <a:t>Qy</a:t>
            </a:r>
            <a:r>
              <a:rPr lang="en-US" sz="1400" b="1" dirty="0">
                <a:solidFill>
                  <a:schemeClr val="accent6">
                    <a:lumMod val="50000"/>
                  </a:schemeClr>
                </a:solidFill>
                <a:latin typeface="+mj-lt"/>
              </a:rPr>
              <a:t> (</a:t>
            </a:r>
            <a:r>
              <a:rPr lang="en-US" sz="1400" b="1" dirty="0">
                <a:solidFill>
                  <a:schemeClr val="accent6">
                    <a:lumMod val="50000"/>
                  </a:schemeClr>
                </a:solidFill>
                <a:latin typeface="+mj-lt"/>
                <a:sym typeface="Wingdings" panose="05000000000000000000" pitchFamily="2" charset="2"/>
              </a:rPr>
              <a:t> larger orbit excursions)</a:t>
            </a:r>
            <a:endParaRPr lang="en-GB" sz="1400" b="1" dirty="0">
              <a:solidFill>
                <a:schemeClr val="accent6">
                  <a:lumMod val="50000"/>
                </a:schemeClr>
              </a:solidFill>
              <a:latin typeface="+mj-lt"/>
            </a:endParaRPr>
          </a:p>
        </p:txBody>
      </p:sp>
      <p:sp>
        <p:nvSpPr>
          <p:cNvPr id="36" name="TextBox 35">
            <a:extLst>
              <a:ext uri="{FF2B5EF4-FFF2-40B4-BE49-F238E27FC236}">
                <a16:creationId xmlns:a16="http://schemas.microsoft.com/office/drawing/2014/main" id="{9C040798-BB5E-3F73-99DC-09F6C701A0C9}"/>
              </a:ext>
            </a:extLst>
          </p:cNvPr>
          <p:cNvSpPr txBox="1"/>
          <p:nvPr/>
        </p:nvSpPr>
        <p:spPr>
          <a:xfrm>
            <a:off x="4675015" y="281216"/>
            <a:ext cx="6936514" cy="461665"/>
          </a:xfrm>
          <a:prstGeom prst="rect">
            <a:avLst/>
          </a:prstGeom>
          <a:noFill/>
          <a:ln w="28575">
            <a:solidFill>
              <a:srgbClr val="008E40"/>
            </a:solidFill>
          </a:ln>
        </p:spPr>
        <p:txBody>
          <a:bodyPr wrap="none" rtlCol="0">
            <a:spAutoFit/>
          </a:bodyPr>
          <a:lstStyle/>
          <a:p>
            <a:r>
              <a:rPr lang="en-US" sz="2400" dirty="0">
                <a:solidFill>
                  <a:schemeClr val="accent6">
                    <a:lumMod val="50000"/>
                  </a:schemeClr>
                </a:solidFill>
                <a:latin typeface="Symbol" panose="05050102010706020507" pitchFamily="18" charset="2"/>
              </a:rPr>
              <a:t>n</a:t>
            </a:r>
            <a:r>
              <a:rPr lang="en-US" sz="2400" baseline="-25000" dirty="0">
                <a:solidFill>
                  <a:schemeClr val="accent6">
                    <a:lumMod val="50000"/>
                  </a:schemeClr>
                </a:solidFill>
              </a:rPr>
              <a:t>s</a:t>
            </a:r>
            <a:r>
              <a:rPr lang="en-US" sz="2400" dirty="0">
                <a:solidFill>
                  <a:schemeClr val="accent6">
                    <a:lumMod val="50000"/>
                  </a:schemeClr>
                </a:solidFill>
              </a:rPr>
              <a:t> = </a:t>
            </a:r>
            <a:r>
              <a:rPr lang="en-US" sz="2400" dirty="0">
                <a:solidFill>
                  <a:schemeClr val="accent6">
                    <a:lumMod val="50000"/>
                  </a:schemeClr>
                </a:solidFill>
                <a:latin typeface="+mj-lt"/>
              </a:rPr>
              <a:t>[0.40, 0.50]</a:t>
            </a:r>
            <a:r>
              <a:rPr lang="en-US" sz="2400" dirty="0">
                <a:solidFill>
                  <a:schemeClr val="accent6">
                    <a:lumMod val="50000"/>
                  </a:schemeClr>
                </a:solidFill>
              </a:rPr>
              <a:t> </a:t>
            </a:r>
            <a:r>
              <a:rPr lang="en-US" sz="2400" dirty="0">
                <a:solidFill>
                  <a:schemeClr val="accent6">
                    <a:lumMod val="50000"/>
                  </a:schemeClr>
                </a:solidFill>
                <a:latin typeface="+mj-lt"/>
                <a:sym typeface="Wingdings" panose="05000000000000000000" pitchFamily="2" charset="2"/>
              </a:rPr>
              <a:t>: </a:t>
            </a:r>
            <a:r>
              <a:rPr lang="en-US" sz="2400" b="1" dirty="0">
                <a:solidFill>
                  <a:schemeClr val="accent6">
                    <a:lumMod val="50000"/>
                  </a:schemeClr>
                </a:solidFill>
                <a:latin typeface="+mj-lt"/>
                <a:sym typeface="Wingdings" panose="05000000000000000000" pitchFamily="2" charset="2"/>
              </a:rPr>
              <a:t>w ~0.3-0.6 mrad/turn  </a:t>
            </a:r>
            <a:r>
              <a:rPr lang="en-US" sz="2400" b="1" dirty="0">
                <a:solidFill>
                  <a:srgbClr val="008E40"/>
                </a:solidFill>
                <a:latin typeface="+mj-lt"/>
                <a:sym typeface="Wingdings" panose="05000000000000000000" pitchFamily="2" charset="2"/>
              </a:rPr>
              <a:t>F ~2-5</a:t>
            </a:r>
            <a:endParaRPr lang="en-GB" sz="2400" b="1" dirty="0">
              <a:solidFill>
                <a:srgbClr val="008E40"/>
              </a:solidFill>
              <a:latin typeface="+mj-lt"/>
            </a:endParaRPr>
          </a:p>
        </p:txBody>
      </p:sp>
    </p:spTree>
    <p:extLst>
      <p:ext uri="{BB962C8B-B14F-4D97-AF65-F5344CB8AC3E}">
        <p14:creationId xmlns:p14="http://schemas.microsoft.com/office/powerpoint/2010/main" val="4116842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D8911-D2B1-BD8C-DAD4-34618406A817}"/>
              </a:ext>
            </a:extLst>
          </p:cNvPr>
          <p:cNvSpPr>
            <a:spLocks noGrp="1"/>
          </p:cNvSpPr>
          <p:nvPr>
            <p:ph type="title"/>
          </p:nvPr>
        </p:nvSpPr>
        <p:spPr>
          <a:xfrm>
            <a:off x="609601" y="274638"/>
            <a:ext cx="6753764" cy="714265"/>
          </a:xfrm>
        </p:spPr>
        <p:txBody>
          <a:bodyPr>
            <a:normAutofit fontScale="90000"/>
          </a:bodyPr>
          <a:lstStyle/>
          <a:p>
            <a:r>
              <a:rPr lang="en-US" dirty="0"/>
              <a:t>Simple (&amp; fast) simulation of RDP</a:t>
            </a:r>
            <a:endParaRPr lang="en-GB" dirty="0"/>
          </a:p>
        </p:txBody>
      </p:sp>
      <p:sp>
        <p:nvSpPr>
          <p:cNvPr id="3" name="Content Placeholder 2">
            <a:extLst>
              <a:ext uri="{FF2B5EF4-FFF2-40B4-BE49-F238E27FC236}">
                <a16:creationId xmlns:a16="http://schemas.microsoft.com/office/drawing/2014/main" id="{96FB69C8-1794-0DF2-E266-738FE935E2C6}"/>
              </a:ext>
            </a:extLst>
          </p:cNvPr>
          <p:cNvSpPr>
            <a:spLocks noGrp="1"/>
          </p:cNvSpPr>
          <p:nvPr>
            <p:ph idx="1"/>
          </p:nvPr>
        </p:nvSpPr>
        <p:spPr>
          <a:xfrm>
            <a:off x="757705" y="1124700"/>
            <a:ext cx="11055019" cy="1382580"/>
          </a:xfrm>
        </p:spPr>
        <p:txBody>
          <a:bodyPr>
            <a:normAutofit/>
          </a:bodyPr>
          <a:lstStyle/>
          <a:p>
            <a:pPr marL="36513" indent="0">
              <a:buNone/>
            </a:pPr>
            <a:r>
              <a:rPr lang="en-US" sz="2000" dirty="0"/>
              <a:t>The average spin deflection estimated from the </a:t>
            </a:r>
            <a:r>
              <a:rPr lang="en-US" sz="2000" dirty="0" err="1"/>
              <a:t>TbT</a:t>
            </a:r>
            <a:r>
              <a:rPr lang="en-US" sz="2000" dirty="0"/>
              <a:t> simulations are used to model a simple RDP with precession around vertical axis for one turn with a single modulated deflection.</a:t>
            </a:r>
          </a:p>
          <a:p>
            <a:pPr marL="36513" indent="0">
              <a:spcBef>
                <a:spcPts val="1200"/>
              </a:spcBef>
              <a:buNone/>
            </a:pPr>
            <a:r>
              <a:rPr lang="en-US" sz="2000" dirty="0"/>
              <a:t>The aim is to get a fast qualitative model of RDP at LEP.</a:t>
            </a:r>
            <a:endParaRPr lang="en-GB" sz="2000" dirty="0"/>
          </a:p>
        </p:txBody>
      </p:sp>
      <p:pic>
        <p:nvPicPr>
          <p:cNvPr id="5" name="Picture 4">
            <a:extLst>
              <a:ext uri="{FF2B5EF4-FFF2-40B4-BE49-F238E27FC236}">
                <a16:creationId xmlns:a16="http://schemas.microsoft.com/office/drawing/2014/main" id="{81859834-053F-C99B-8778-B498DB88C035}"/>
              </a:ext>
            </a:extLst>
          </p:cNvPr>
          <p:cNvPicPr>
            <a:picLocks noChangeAspect="1"/>
          </p:cNvPicPr>
          <p:nvPr/>
        </p:nvPicPr>
        <p:blipFill>
          <a:blip r:embed="rId2"/>
          <a:stretch>
            <a:fillRect/>
          </a:stretch>
        </p:blipFill>
        <p:spPr>
          <a:xfrm>
            <a:off x="2217095" y="2643077"/>
            <a:ext cx="2932143" cy="1025692"/>
          </a:xfrm>
          <a:prstGeom prst="rect">
            <a:avLst/>
          </a:prstGeom>
        </p:spPr>
      </p:pic>
      <p:sp>
        <p:nvSpPr>
          <p:cNvPr id="4" name="TextBox 3">
            <a:extLst>
              <a:ext uri="{FF2B5EF4-FFF2-40B4-BE49-F238E27FC236}">
                <a16:creationId xmlns:a16="http://schemas.microsoft.com/office/drawing/2014/main" id="{D1A55D32-D30E-5BF4-FD8F-F695B708C404}"/>
              </a:ext>
            </a:extLst>
          </p:cNvPr>
          <p:cNvSpPr txBox="1"/>
          <p:nvPr/>
        </p:nvSpPr>
        <p:spPr>
          <a:xfrm>
            <a:off x="2125688" y="3804566"/>
            <a:ext cx="3114955" cy="369332"/>
          </a:xfrm>
          <a:prstGeom prst="rect">
            <a:avLst/>
          </a:prstGeom>
          <a:noFill/>
        </p:spPr>
        <p:txBody>
          <a:bodyPr wrap="none" rtlCol="0">
            <a:spAutoFit/>
          </a:bodyPr>
          <a:lstStyle/>
          <a:p>
            <a:r>
              <a:rPr lang="en-US" dirty="0">
                <a:solidFill>
                  <a:srgbClr val="0000FF"/>
                </a:solidFill>
              </a:rPr>
              <a:t>Spin precession over a turn</a:t>
            </a:r>
            <a:endParaRPr lang="en-GB" dirty="0">
              <a:solidFill>
                <a:srgbClr val="0000FF"/>
              </a:solidFill>
            </a:endParaRPr>
          </a:p>
        </p:txBody>
      </p:sp>
      <p:sp>
        <p:nvSpPr>
          <p:cNvPr id="6" name="TextBox 5">
            <a:extLst>
              <a:ext uri="{FF2B5EF4-FFF2-40B4-BE49-F238E27FC236}">
                <a16:creationId xmlns:a16="http://schemas.microsoft.com/office/drawing/2014/main" id="{F6B7521D-8C58-37B7-A5A7-33FB5415FEDD}"/>
              </a:ext>
            </a:extLst>
          </p:cNvPr>
          <p:cNvSpPr txBox="1"/>
          <p:nvPr/>
        </p:nvSpPr>
        <p:spPr>
          <a:xfrm>
            <a:off x="6518455" y="3704390"/>
            <a:ext cx="3709120" cy="646331"/>
          </a:xfrm>
          <a:prstGeom prst="rect">
            <a:avLst/>
          </a:prstGeom>
          <a:noFill/>
        </p:spPr>
        <p:txBody>
          <a:bodyPr wrap="square" rtlCol="0">
            <a:spAutoFit/>
          </a:bodyPr>
          <a:lstStyle/>
          <a:p>
            <a:pPr algn="ctr"/>
            <a:r>
              <a:rPr lang="en-US" dirty="0">
                <a:solidFill>
                  <a:srgbClr val="0000FF"/>
                </a:solidFill>
              </a:rPr>
              <a:t>Time varying effective deflection of the depolarizer</a:t>
            </a:r>
            <a:endParaRPr lang="en-GB" dirty="0">
              <a:solidFill>
                <a:srgbClr val="0000FF"/>
              </a:solidFill>
            </a:endParaRPr>
          </a:p>
        </p:txBody>
      </p:sp>
      <p:pic>
        <p:nvPicPr>
          <p:cNvPr id="10" name="Picture 9">
            <a:extLst>
              <a:ext uri="{FF2B5EF4-FFF2-40B4-BE49-F238E27FC236}">
                <a16:creationId xmlns:a16="http://schemas.microsoft.com/office/drawing/2014/main" id="{13969EE0-307C-A0BD-817A-74349FE326D5}"/>
              </a:ext>
            </a:extLst>
          </p:cNvPr>
          <p:cNvPicPr>
            <a:picLocks noChangeAspect="1"/>
          </p:cNvPicPr>
          <p:nvPr/>
        </p:nvPicPr>
        <p:blipFill>
          <a:blip r:embed="rId3"/>
          <a:stretch>
            <a:fillRect/>
          </a:stretch>
        </p:blipFill>
        <p:spPr>
          <a:xfrm>
            <a:off x="9974905" y="2962017"/>
            <a:ext cx="1533739" cy="438211"/>
          </a:xfrm>
          <a:prstGeom prst="rect">
            <a:avLst/>
          </a:prstGeom>
        </p:spPr>
      </p:pic>
      <p:pic>
        <p:nvPicPr>
          <p:cNvPr id="12" name="Picture 11">
            <a:extLst>
              <a:ext uri="{FF2B5EF4-FFF2-40B4-BE49-F238E27FC236}">
                <a16:creationId xmlns:a16="http://schemas.microsoft.com/office/drawing/2014/main" id="{CF8F6243-3C9C-133B-EE96-E9A97BD179B2}"/>
              </a:ext>
            </a:extLst>
          </p:cNvPr>
          <p:cNvPicPr>
            <a:picLocks noChangeAspect="1"/>
          </p:cNvPicPr>
          <p:nvPr/>
        </p:nvPicPr>
        <p:blipFill>
          <a:blip r:embed="rId4"/>
          <a:stretch>
            <a:fillRect/>
          </a:stretch>
        </p:blipFill>
        <p:spPr>
          <a:xfrm>
            <a:off x="6748885" y="2935785"/>
            <a:ext cx="2981741" cy="552527"/>
          </a:xfrm>
          <a:prstGeom prst="rect">
            <a:avLst/>
          </a:prstGeom>
        </p:spPr>
      </p:pic>
      <p:sp>
        <p:nvSpPr>
          <p:cNvPr id="7" name="TextBox 6">
            <a:extLst>
              <a:ext uri="{FF2B5EF4-FFF2-40B4-BE49-F238E27FC236}">
                <a16:creationId xmlns:a16="http://schemas.microsoft.com/office/drawing/2014/main" id="{B00CD856-B544-5DAF-D0BA-4F6688292654}"/>
              </a:ext>
            </a:extLst>
          </p:cNvPr>
          <p:cNvSpPr txBox="1"/>
          <p:nvPr/>
        </p:nvSpPr>
        <p:spPr>
          <a:xfrm>
            <a:off x="5803951" y="2796549"/>
            <a:ext cx="481222" cy="830997"/>
          </a:xfrm>
          <a:prstGeom prst="rect">
            <a:avLst/>
          </a:prstGeom>
          <a:noFill/>
        </p:spPr>
        <p:txBody>
          <a:bodyPr wrap="none" rtlCol="0">
            <a:spAutoFit/>
          </a:bodyPr>
          <a:lstStyle/>
          <a:p>
            <a:r>
              <a:rPr lang="en-US" sz="4800" dirty="0"/>
              <a:t>+</a:t>
            </a:r>
            <a:endParaRPr lang="en-GB" sz="4800" dirty="0"/>
          </a:p>
        </p:txBody>
      </p:sp>
    </p:spTree>
    <p:extLst>
      <p:ext uri="{BB962C8B-B14F-4D97-AF65-F5344CB8AC3E}">
        <p14:creationId xmlns:p14="http://schemas.microsoft.com/office/powerpoint/2010/main" val="3503389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9640A5F5-C042-62B8-2706-7D10A87C4352}"/>
              </a:ext>
            </a:extLst>
          </p:cNvPr>
          <p:cNvPicPr>
            <a:picLocks noChangeAspect="1"/>
          </p:cNvPicPr>
          <p:nvPr/>
        </p:nvPicPr>
        <p:blipFill>
          <a:blip r:embed="rId2"/>
          <a:stretch>
            <a:fillRect/>
          </a:stretch>
        </p:blipFill>
        <p:spPr>
          <a:xfrm>
            <a:off x="609601" y="1270141"/>
            <a:ext cx="4669230" cy="2582506"/>
          </a:xfrm>
          <a:prstGeom prst="rect">
            <a:avLst/>
          </a:prstGeom>
        </p:spPr>
      </p:pic>
      <p:pic>
        <p:nvPicPr>
          <p:cNvPr id="26" name="Picture 25">
            <a:extLst>
              <a:ext uri="{FF2B5EF4-FFF2-40B4-BE49-F238E27FC236}">
                <a16:creationId xmlns:a16="http://schemas.microsoft.com/office/drawing/2014/main" id="{F9B4DB7E-EFDE-4008-CFD8-4F40D402B0AE}"/>
              </a:ext>
            </a:extLst>
          </p:cNvPr>
          <p:cNvPicPr>
            <a:picLocks noChangeAspect="1"/>
          </p:cNvPicPr>
          <p:nvPr/>
        </p:nvPicPr>
        <p:blipFill>
          <a:blip r:embed="rId3"/>
          <a:stretch>
            <a:fillRect/>
          </a:stretch>
        </p:blipFill>
        <p:spPr>
          <a:xfrm>
            <a:off x="592754" y="3769856"/>
            <a:ext cx="4733355" cy="2582506"/>
          </a:xfrm>
          <a:prstGeom prst="rect">
            <a:avLst/>
          </a:prstGeom>
        </p:spPr>
      </p:pic>
      <p:pic>
        <p:nvPicPr>
          <p:cNvPr id="24" name="Picture 23">
            <a:extLst>
              <a:ext uri="{FF2B5EF4-FFF2-40B4-BE49-F238E27FC236}">
                <a16:creationId xmlns:a16="http://schemas.microsoft.com/office/drawing/2014/main" id="{3BDFF3FC-A292-0148-DCFA-21044E797A42}"/>
              </a:ext>
            </a:extLst>
          </p:cNvPr>
          <p:cNvPicPr>
            <a:picLocks noChangeAspect="1"/>
          </p:cNvPicPr>
          <p:nvPr/>
        </p:nvPicPr>
        <p:blipFill>
          <a:blip r:embed="rId4"/>
          <a:stretch>
            <a:fillRect/>
          </a:stretch>
        </p:blipFill>
        <p:spPr>
          <a:xfrm>
            <a:off x="5362625" y="1249334"/>
            <a:ext cx="4733354" cy="2603721"/>
          </a:xfrm>
          <a:prstGeom prst="rect">
            <a:avLst/>
          </a:prstGeom>
        </p:spPr>
      </p:pic>
      <p:pic>
        <p:nvPicPr>
          <p:cNvPr id="22" name="Picture 21">
            <a:extLst>
              <a:ext uri="{FF2B5EF4-FFF2-40B4-BE49-F238E27FC236}">
                <a16:creationId xmlns:a16="http://schemas.microsoft.com/office/drawing/2014/main" id="{14459F89-8C77-B5F2-8975-5403857651F8}"/>
              </a:ext>
            </a:extLst>
          </p:cNvPr>
          <p:cNvPicPr>
            <a:picLocks noChangeAspect="1"/>
          </p:cNvPicPr>
          <p:nvPr/>
        </p:nvPicPr>
        <p:blipFill>
          <a:blip r:embed="rId5"/>
          <a:stretch>
            <a:fillRect/>
          </a:stretch>
        </p:blipFill>
        <p:spPr>
          <a:xfrm>
            <a:off x="5476340" y="3787773"/>
            <a:ext cx="4662387" cy="2540450"/>
          </a:xfrm>
          <a:prstGeom prst="rect">
            <a:avLst/>
          </a:prstGeom>
        </p:spPr>
      </p:pic>
      <p:sp>
        <p:nvSpPr>
          <p:cNvPr id="2" name="Title 1">
            <a:extLst>
              <a:ext uri="{FF2B5EF4-FFF2-40B4-BE49-F238E27FC236}">
                <a16:creationId xmlns:a16="http://schemas.microsoft.com/office/drawing/2014/main" id="{366079EC-7D6B-AE52-1A2E-45D88819205F}"/>
              </a:ext>
            </a:extLst>
          </p:cNvPr>
          <p:cNvSpPr>
            <a:spLocks noGrp="1"/>
          </p:cNvSpPr>
          <p:nvPr>
            <p:ph type="title"/>
          </p:nvPr>
        </p:nvSpPr>
        <p:spPr>
          <a:xfrm>
            <a:off x="609601" y="274638"/>
            <a:ext cx="3642959" cy="714265"/>
          </a:xfrm>
        </p:spPr>
        <p:txBody>
          <a:bodyPr/>
          <a:lstStyle/>
          <a:p>
            <a:r>
              <a:rPr lang="en-US" dirty="0"/>
              <a:t>Simple RDP</a:t>
            </a:r>
            <a:endParaRPr lang="en-GB" dirty="0"/>
          </a:p>
        </p:txBody>
      </p:sp>
      <p:sp>
        <p:nvSpPr>
          <p:cNvPr id="3" name="Content Placeholder 2">
            <a:extLst>
              <a:ext uri="{FF2B5EF4-FFF2-40B4-BE49-F238E27FC236}">
                <a16:creationId xmlns:a16="http://schemas.microsoft.com/office/drawing/2014/main" id="{4B7111C6-44DB-A10F-015B-FD3E17D3EAD3}"/>
              </a:ext>
            </a:extLst>
          </p:cNvPr>
          <p:cNvSpPr>
            <a:spLocks noGrp="1"/>
          </p:cNvSpPr>
          <p:nvPr>
            <p:ph idx="1"/>
          </p:nvPr>
        </p:nvSpPr>
        <p:spPr>
          <a:xfrm>
            <a:off x="4022130" y="282726"/>
            <a:ext cx="6720875" cy="903516"/>
          </a:xfrm>
        </p:spPr>
        <p:txBody>
          <a:bodyPr>
            <a:normAutofit/>
          </a:bodyPr>
          <a:lstStyle/>
          <a:p>
            <a:pPr marL="36513" indent="0" algn="ctr">
              <a:buNone/>
            </a:pPr>
            <a:r>
              <a:rPr lang="en-US" sz="2000" dirty="0"/>
              <a:t>For the typical LEP deflections, expect no better than a 50% spin flip, and mostly likely just depolarize to P ~ 0 !</a:t>
            </a:r>
            <a:endParaRPr lang="en-GB" sz="2000" dirty="0"/>
          </a:p>
        </p:txBody>
      </p:sp>
      <p:sp>
        <p:nvSpPr>
          <p:cNvPr id="8" name="TextBox 7">
            <a:extLst>
              <a:ext uri="{FF2B5EF4-FFF2-40B4-BE49-F238E27FC236}">
                <a16:creationId xmlns:a16="http://schemas.microsoft.com/office/drawing/2014/main" id="{E2AD0F7F-D87F-5BA6-3E0F-FEA3AF2250FB}"/>
              </a:ext>
            </a:extLst>
          </p:cNvPr>
          <p:cNvSpPr txBox="1"/>
          <p:nvPr/>
        </p:nvSpPr>
        <p:spPr>
          <a:xfrm>
            <a:off x="1295375" y="2546823"/>
            <a:ext cx="1805035" cy="523220"/>
          </a:xfrm>
          <a:prstGeom prst="rect">
            <a:avLst/>
          </a:prstGeom>
          <a:noFill/>
        </p:spPr>
        <p:txBody>
          <a:bodyPr wrap="square" rtlCol="0">
            <a:spAutoFit/>
          </a:bodyPr>
          <a:lstStyle/>
          <a:p>
            <a:pPr algn="ctr"/>
            <a:r>
              <a:rPr lang="en-US" sz="1400" b="1" dirty="0">
                <a:solidFill>
                  <a:srgbClr val="0000FF"/>
                </a:solidFill>
                <a:latin typeface="+mn-lt"/>
              </a:rPr>
              <a:t>Spin rotation / turn = 0.3 mrad</a:t>
            </a:r>
            <a:endParaRPr lang="en-GB" sz="1400" b="1" dirty="0">
              <a:solidFill>
                <a:srgbClr val="0000FF"/>
              </a:solidFill>
              <a:latin typeface="+mn-lt"/>
            </a:endParaRPr>
          </a:p>
        </p:txBody>
      </p:sp>
      <p:sp>
        <p:nvSpPr>
          <p:cNvPr id="9" name="TextBox 8">
            <a:extLst>
              <a:ext uri="{FF2B5EF4-FFF2-40B4-BE49-F238E27FC236}">
                <a16:creationId xmlns:a16="http://schemas.microsoft.com/office/drawing/2014/main" id="{2E50B563-0170-997A-21C8-E3FEFE0F17D4}"/>
              </a:ext>
            </a:extLst>
          </p:cNvPr>
          <p:cNvSpPr txBox="1"/>
          <p:nvPr/>
        </p:nvSpPr>
        <p:spPr>
          <a:xfrm>
            <a:off x="1280234" y="5379168"/>
            <a:ext cx="1805035" cy="523220"/>
          </a:xfrm>
          <a:prstGeom prst="rect">
            <a:avLst/>
          </a:prstGeom>
          <a:noFill/>
        </p:spPr>
        <p:txBody>
          <a:bodyPr wrap="square" rtlCol="0">
            <a:spAutoFit/>
          </a:bodyPr>
          <a:lstStyle/>
          <a:p>
            <a:pPr algn="ctr"/>
            <a:r>
              <a:rPr lang="en-US" sz="1400" b="1" dirty="0">
                <a:solidFill>
                  <a:srgbClr val="0000FF"/>
                </a:solidFill>
                <a:latin typeface="+mn-lt"/>
              </a:rPr>
              <a:t>Spin rotation / turn = 0.4 mrad</a:t>
            </a:r>
            <a:endParaRPr lang="en-GB" sz="1400" b="1" dirty="0">
              <a:solidFill>
                <a:srgbClr val="0000FF"/>
              </a:solidFill>
              <a:latin typeface="+mn-lt"/>
            </a:endParaRPr>
          </a:p>
        </p:txBody>
      </p:sp>
      <p:sp>
        <p:nvSpPr>
          <p:cNvPr id="12" name="TextBox 11">
            <a:extLst>
              <a:ext uri="{FF2B5EF4-FFF2-40B4-BE49-F238E27FC236}">
                <a16:creationId xmlns:a16="http://schemas.microsoft.com/office/drawing/2014/main" id="{0C652758-222A-6E03-4494-4575C9415542}"/>
              </a:ext>
            </a:extLst>
          </p:cNvPr>
          <p:cNvSpPr txBox="1"/>
          <p:nvPr/>
        </p:nvSpPr>
        <p:spPr>
          <a:xfrm>
            <a:off x="6096000" y="1625717"/>
            <a:ext cx="1805035" cy="523220"/>
          </a:xfrm>
          <a:prstGeom prst="rect">
            <a:avLst/>
          </a:prstGeom>
          <a:noFill/>
        </p:spPr>
        <p:txBody>
          <a:bodyPr wrap="square" rtlCol="0">
            <a:spAutoFit/>
          </a:bodyPr>
          <a:lstStyle/>
          <a:p>
            <a:pPr algn="ctr"/>
            <a:r>
              <a:rPr lang="en-US" sz="1400" b="1" dirty="0">
                <a:solidFill>
                  <a:srgbClr val="0000FF"/>
                </a:solidFill>
                <a:latin typeface="+mn-lt"/>
              </a:rPr>
              <a:t>Spin rotation / turn = 0.5 mrad</a:t>
            </a:r>
            <a:endParaRPr lang="en-GB" sz="1400" b="1" dirty="0">
              <a:solidFill>
                <a:srgbClr val="0000FF"/>
              </a:solidFill>
              <a:latin typeface="+mn-lt"/>
            </a:endParaRPr>
          </a:p>
        </p:txBody>
      </p:sp>
      <p:sp>
        <p:nvSpPr>
          <p:cNvPr id="15" name="TextBox 14">
            <a:extLst>
              <a:ext uri="{FF2B5EF4-FFF2-40B4-BE49-F238E27FC236}">
                <a16:creationId xmlns:a16="http://schemas.microsoft.com/office/drawing/2014/main" id="{DCEBCFF2-A58F-909F-8686-BE0BB687288C}"/>
              </a:ext>
            </a:extLst>
          </p:cNvPr>
          <p:cNvSpPr txBox="1"/>
          <p:nvPr/>
        </p:nvSpPr>
        <p:spPr>
          <a:xfrm>
            <a:off x="6085669" y="4091195"/>
            <a:ext cx="1805035" cy="523220"/>
          </a:xfrm>
          <a:prstGeom prst="rect">
            <a:avLst/>
          </a:prstGeom>
          <a:noFill/>
        </p:spPr>
        <p:txBody>
          <a:bodyPr wrap="square" rtlCol="0">
            <a:spAutoFit/>
          </a:bodyPr>
          <a:lstStyle/>
          <a:p>
            <a:pPr algn="ctr"/>
            <a:r>
              <a:rPr lang="en-US" sz="1400" b="1" dirty="0">
                <a:solidFill>
                  <a:srgbClr val="0000FF"/>
                </a:solidFill>
                <a:latin typeface="+mn-lt"/>
              </a:rPr>
              <a:t>Spin rotation / turn = 0.6 mrad</a:t>
            </a:r>
            <a:endParaRPr lang="en-GB" sz="1400" b="1" dirty="0">
              <a:solidFill>
                <a:srgbClr val="0000FF"/>
              </a:solidFill>
              <a:latin typeface="+mn-lt"/>
            </a:endParaRPr>
          </a:p>
        </p:txBody>
      </p:sp>
      <p:cxnSp>
        <p:nvCxnSpPr>
          <p:cNvPr id="17" name="Straight Connector 16">
            <a:extLst>
              <a:ext uri="{FF2B5EF4-FFF2-40B4-BE49-F238E27FC236}">
                <a16:creationId xmlns:a16="http://schemas.microsoft.com/office/drawing/2014/main" id="{DA1AE5D7-CF50-21B7-6A0D-79184E94AF3D}"/>
              </a:ext>
            </a:extLst>
          </p:cNvPr>
          <p:cNvCxnSpPr/>
          <p:nvPr/>
        </p:nvCxnSpPr>
        <p:spPr>
          <a:xfrm>
            <a:off x="3216452" y="1305026"/>
            <a:ext cx="0" cy="2189085"/>
          </a:xfrm>
          <a:prstGeom prst="line">
            <a:avLst/>
          </a:prstGeom>
          <a:ln>
            <a:solidFill>
              <a:srgbClr val="D60093"/>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5F148156-2DBB-121E-E2CE-D2066C9B3E4D}"/>
              </a:ext>
            </a:extLst>
          </p:cNvPr>
          <p:cNvCxnSpPr/>
          <p:nvPr/>
        </p:nvCxnSpPr>
        <p:spPr>
          <a:xfrm>
            <a:off x="3203276" y="3915739"/>
            <a:ext cx="0" cy="2189085"/>
          </a:xfrm>
          <a:prstGeom prst="line">
            <a:avLst/>
          </a:prstGeom>
          <a:ln>
            <a:solidFill>
              <a:srgbClr val="D60093"/>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4F18E73A-2420-4307-735B-A5FE0D15E8D6}"/>
              </a:ext>
            </a:extLst>
          </p:cNvPr>
          <p:cNvCxnSpPr/>
          <p:nvPr/>
        </p:nvCxnSpPr>
        <p:spPr>
          <a:xfrm>
            <a:off x="1180160" y="2430470"/>
            <a:ext cx="3994120" cy="0"/>
          </a:xfrm>
          <a:prstGeom prst="line">
            <a:avLst/>
          </a:pr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4847B637-4ADA-CCFA-A782-1F9A716E2FCD}"/>
              </a:ext>
            </a:extLst>
          </p:cNvPr>
          <p:cNvCxnSpPr/>
          <p:nvPr/>
        </p:nvCxnSpPr>
        <p:spPr>
          <a:xfrm>
            <a:off x="1180160" y="4965200"/>
            <a:ext cx="3994120" cy="0"/>
          </a:xfrm>
          <a:prstGeom prst="line">
            <a:avLst/>
          </a:pr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98D7D4F5-F134-46EA-9480-7E6D751A0E7A}"/>
              </a:ext>
            </a:extLst>
          </p:cNvPr>
          <p:cNvCxnSpPr/>
          <p:nvPr/>
        </p:nvCxnSpPr>
        <p:spPr>
          <a:xfrm>
            <a:off x="6085669" y="2432978"/>
            <a:ext cx="3994120" cy="0"/>
          </a:xfrm>
          <a:prstGeom prst="line">
            <a:avLst/>
          </a:pr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9D447680-ECDB-E478-430E-E77989E27714}"/>
              </a:ext>
            </a:extLst>
          </p:cNvPr>
          <p:cNvCxnSpPr/>
          <p:nvPr/>
        </p:nvCxnSpPr>
        <p:spPr>
          <a:xfrm>
            <a:off x="6085669" y="4965200"/>
            <a:ext cx="3994120" cy="0"/>
          </a:xfrm>
          <a:prstGeom prst="line">
            <a:avLst/>
          </a:pr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84088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5007F-EA31-F68A-B395-C939274C8A5D}"/>
              </a:ext>
            </a:extLst>
          </p:cNvPr>
          <p:cNvSpPr>
            <a:spLocks noGrp="1"/>
          </p:cNvSpPr>
          <p:nvPr>
            <p:ph type="title"/>
          </p:nvPr>
        </p:nvSpPr>
        <p:spPr/>
        <p:txBody>
          <a:bodyPr/>
          <a:lstStyle/>
          <a:p>
            <a:r>
              <a:rPr lang="en-US" dirty="0"/>
              <a:t>LEP RDP</a:t>
            </a:r>
            <a:endParaRPr lang="en-GB" dirty="0"/>
          </a:p>
        </p:txBody>
      </p:sp>
      <p:sp>
        <p:nvSpPr>
          <p:cNvPr id="3" name="Content Placeholder 2">
            <a:extLst>
              <a:ext uri="{FF2B5EF4-FFF2-40B4-BE49-F238E27FC236}">
                <a16:creationId xmlns:a16="http://schemas.microsoft.com/office/drawing/2014/main" id="{2A612F2E-7FFC-FF47-30A7-57A67A4D6BF4}"/>
              </a:ext>
            </a:extLst>
          </p:cNvPr>
          <p:cNvSpPr>
            <a:spLocks noGrp="1"/>
          </p:cNvSpPr>
          <p:nvPr>
            <p:ph idx="1"/>
          </p:nvPr>
        </p:nvSpPr>
        <p:spPr>
          <a:xfrm>
            <a:off x="609602" y="1603764"/>
            <a:ext cx="4411058" cy="3553461"/>
          </a:xfrm>
        </p:spPr>
        <p:txBody>
          <a:bodyPr>
            <a:normAutofit/>
          </a:bodyPr>
          <a:lstStyle/>
          <a:p>
            <a:pPr marL="36513" indent="0">
              <a:buNone/>
            </a:pPr>
            <a:r>
              <a:rPr lang="en-US" sz="2000" dirty="0"/>
              <a:t>The estimates obtained with those simplified simulations match quite well the LEP observations.</a:t>
            </a:r>
          </a:p>
          <a:p>
            <a:pPr marL="36513" indent="0">
              <a:buNone/>
            </a:pPr>
            <a:endParaRPr lang="en-US" sz="2000" dirty="0"/>
          </a:p>
          <a:p>
            <a:pPr marL="36513" indent="0">
              <a:buNone/>
            </a:pPr>
            <a:r>
              <a:rPr lang="en-US" sz="2000" dirty="0"/>
              <a:t>To achieve spin flip, the scan time should have been a factor 2-4 longer depending on the response factor F.</a:t>
            </a:r>
          </a:p>
        </p:txBody>
      </p:sp>
      <p:pic>
        <p:nvPicPr>
          <p:cNvPr id="4" name="Picture 3">
            <a:extLst>
              <a:ext uri="{FF2B5EF4-FFF2-40B4-BE49-F238E27FC236}">
                <a16:creationId xmlns:a16="http://schemas.microsoft.com/office/drawing/2014/main" id="{93F3FA14-C860-0178-D11C-7CE528DEA026}"/>
              </a:ext>
            </a:extLst>
          </p:cNvPr>
          <p:cNvPicPr>
            <a:picLocks noChangeAspect="1"/>
          </p:cNvPicPr>
          <p:nvPr/>
        </p:nvPicPr>
        <p:blipFill>
          <a:blip r:embed="rId2"/>
          <a:stretch>
            <a:fillRect/>
          </a:stretch>
        </p:blipFill>
        <p:spPr>
          <a:xfrm>
            <a:off x="5404710" y="1000196"/>
            <a:ext cx="6545607" cy="4341762"/>
          </a:xfrm>
          <a:prstGeom prst="rect">
            <a:avLst/>
          </a:prstGeom>
        </p:spPr>
      </p:pic>
    </p:spTree>
    <p:extLst>
      <p:ext uri="{BB962C8B-B14F-4D97-AF65-F5344CB8AC3E}">
        <p14:creationId xmlns:p14="http://schemas.microsoft.com/office/powerpoint/2010/main" val="3007929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0DD4-A340-2EC0-DB97-B8CD34251B6D}"/>
              </a:ext>
            </a:extLst>
          </p:cNvPr>
          <p:cNvSpPr>
            <a:spLocks noGrp="1"/>
          </p:cNvSpPr>
          <p:nvPr>
            <p:ph type="title"/>
          </p:nvPr>
        </p:nvSpPr>
        <p:spPr/>
        <p:txBody>
          <a:bodyPr/>
          <a:lstStyle/>
          <a:p>
            <a:r>
              <a:rPr lang="en-US" dirty="0"/>
              <a:t>What about </a:t>
            </a:r>
            <a:r>
              <a:rPr lang="en-US" dirty="0" err="1"/>
              <a:t>FCCee</a:t>
            </a:r>
            <a:endParaRPr lang="en-GB" dirty="0"/>
          </a:p>
        </p:txBody>
      </p:sp>
      <p:sp>
        <p:nvSpPr>
          <p:cNvPr id="3" name="Content Placeholder 2">
            <a:extLst>
              <a:ext uri="{FF2B5EF4-FFF2-40B4-BE49-F238E27FC236}">
                <a16:creationId xmlns:a16="http://schemas.microsoft.com/office/drawing/2014/main" id="{634E5AA4-5F64-DEEC-3EE8-987CBEBB8042}"/>
              </a:ext>
            </a:extLst>
          </p:cNvPr>
          <p:cNvSpPr>
            <a:spLocks noGrp="1"/>
          </p:cNvSpPr>
          <p:nvPr>
            <p:ph idx="1"/>
          </p:nvPr>
        </p:nvSpPr>
        <p:spPr/>
        <p:txBody>
          <a:bodyPr>
            <a:normAutofit/>
          </a:bodyPr>
          <a:lstStyle/>
          <a:p>
            <a:pPr marL="36513" indent="0">
              <a:buNone/>
            </a:pPr>
            <a:r>
              <a:rPr lang="en-US" sz="2000" dirty="0"/>
              <a:t>Try the same exercise of free </a:t>
            </a:r>
            <a:r>
              <a:rPr lang="en-US" sz="2000" dirty="0" err="1"/>
              <a:t>betatron</a:t>
            </a:r>
            <a:r>
              <a:rPr lang="en-US" sz="2000" dirty="0"/>
              <a:t> oscillation RDP with </a:t>
            </a:r>
            <a:r>
              <a:rPr lang="en-US" sz="2000" dirty="0" err="1"/>
              <a:t>FCCee</a:t>
            </a:r>
            <a:r>
              <a:rPr lang="en-US" sz="2000" dirty="0"/>
              <a:t> GHC optics (physics optics, </a:t>
            </a:r>
            <a:r>
              <a:rPr lang="en-US" sz="2000" dirty="0">
                <a:latin typeface="Symbol" panose="05050102010706020507" pitchFamily="18" charset="2"/>
              </a:rPr>
              <a:t>b</a:t>
            </a:r>
            <a:r>
              <a:rPr lang="en-US" sz="2000" dirty="0"/>
              <a:t>* = 0.11m / 0.7mm)</a:t>
            </a:r>
          </a:p>
          <a:p>
            <a:pPr marL="36513" indent="0">
              <a:spcBef>
                <a:spcPts val="1200"/>
              </a:spcBef>
              <a:buNone/>
            </a:pPr>
            <a:r>
              <a:rPr lang="en-US" sz="2000" dirty="0"/>
              <a:t>First observation, with a kick of 1 </a:t>
            </a:r>
            <a:r>
              <a:rPr lang="en-US" sz="2000" dirty="0">
                <a:latin typeface="Symbol" panose="05050102010706020507" pitchFamily="18" charset="2"/>
              </a:rPr>
              <a:t>m</a:t>
            </a:r>
            <a:r>
              <a:rPr lang="en-US" sz="2000" dirty="0"/>
              <a:t>rad, cannot even find the trajectory for one turn reliably </a:t>
            </a:r>
            <a:r>
              <a:rPr lang="en-US" sz="2000" dirty="0">
                <a:sym typeface="Wingdings" panose="05000000000000000000" pitchFamily="2" charset="2"/>
              </a:rPr>
              <a:t> </a:t>
            </a:r>
            <a:r>
              <a:rPr lang="en-US" sz="2000" b="1" dirty="0">
                <a:solidFill>
                  <a:srgbClr val="FF6600"/>
                </a:solidFill>
                <a:sym typeface="Wingdings" panose="05000000000000000000" pitchFamily="2" charset="2"/>
              </a:rPr>
              <a:t>lower transverse kick to 0.1-0.01 </a:t>
            </a:r>
            <a:r>
              <a:rPr lang="en-US" sz="2000" b="1" dirty="0">
                <a:solidFill>
                  <a:srgbClr val="FF6600"/>
                </a:solidFill>
                <a:latin typeface="Symbol" panose="05050102010706020507" pitchFamily="18" charset="2"/>
                <a:sym typeface="Wingdings" panose="05000000000000000000" pitchFamily="2" charset="2"/>
              </a:rPr>
              <a:t>m</a:t>
            </a:r>
            <a:r>
              <a:rPr lang="en-US" sz="2000" b="1" dirty="0">
                <a:solidFill>
                  <a:srgbClr val="FF6600"/>
                </a:solidFill>
                <a:sym typeface="Wingdings" panose="05000000000000000000" pitchFamily="2" charset="2"/>
              </a:rPr>
              <a:t>rad </a:t>
            </a:r>
            <a:r>
              <a:rPr lang="en-US" sz="2000" dirty="0">
                <a:sym typeface="Wingdings" panose="05000000000000000000" pitchFamily="2" charset="2"/>
              </a:rPr>
              <a:t>(better, still occasional issues at 0.1).</a:t>
            </a:r>
          </a:p>
          <a:p>
            <a:pPr marL="36513" indent="0">
              <a:spcBef>
                <a:spcPts val="1200"/>
              </a:spcBef>
              <a:buNone/>
            </a:pPr>
            <a:endParaRPr lang="en-GB" sz="2000" dirty="0"/>
          </a:p>
        </p:txBody>
      </p:sp>
    </p:spTree>
    <p:extLst>
      <p:ext uri="{BB962C8B-B14F-4D97-AF65-F5344CB8AC3E}">
        <p14:creationId xmlns:p14="http://schemas.microsoft.com/office/powerpoint/2010/main" val="597617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FB436-DA8B-E9C2-0DDD-814EFF85A5EB}"/>
              </a:ext>
            </a:extLst>
          </p:cNvPr>
          <p:cNvSpPr>
            <a:spLocks noGrp="1"/>
          </p:cNvSpPr>
          <p:nvPr>
            <p:ph type="title"/>
          </p:nvPr>
        </p:nvSpPr>
        <p:spPr/>
        <p:txBody>
          <a:bodyPr/>
          <a:lstStyle/>
          <a:p>
            <a:r>
              <a:rPr lang="en-US" dirty="0"/>
              <a:t>Compare…</a:t>
            </a:r>
            <a:endParaRPr lang="en-GB" dirty="0"/>
          </a:p>
        </p:txBody>
      </p:sp>
      <p:sp>
        <p:nvSpPr>
          <p:cNvPr id="3" name="Content Placeholder 2">
            <a:extLst>
              <a:ext uri="{FF2B5EF4-FFF2-40B4-BE49-F238E27FC236}">
                <a16:creationId xmlns:a16="http://schemas.microsoft.com/office/drawing/2014/main" id="{11AD2C70-4259-1E9B-04E4-53970D6D13E5}"/>
              </a:ext>
            </a:extLst>
          </p:cNvPr>
          <p:cNvSpPr>
            <a:spLocks noGrp="1"/>
          </p:cNvSpPr>
          <p:nvPr>
            <p:ph idx="1"/>
          </p:nvPr>
        </p:nvSpPr>
        <p:spPr>
          <a:xfrm>
            <a:off x="757706" y="1090748"/>
            <a:ext cx="11060639" cy="714265"/>
          </a:xfrm>
        </p:spPr>
        <p:txBody>
          <a:bodyPr>
            <a:normAutofit/>
          </a:bodyPr>
          <a:lstStyle/>
          <a:p>
            <a:pPr marL="36513" indent="0">
              <a:buNone/>
            </a:pPr>
            <a:r>
              <a:rPr lang="en-US" sz="2000" b="1" dirty="0"/>
              <a:t>No coherent amplitude growth at </a:t>
            </a:r>
            <a:r>
              <a:rPr lang="en-US" sz="2000" b="1" dirty="0" err="1"/>
              <a:t>FCCe</a:t>
            </a:r>
            <a:r>
              <a:rPr lang="en-US" sz="2000" b="1" dirty="0"/>
              <a:t> at some </a:t>
            </a:r>
            <a:r>
              <a:rPr lang="en-US" sz="2000" b="1" dirty="0">
                <a:latin typeface="Symbol" panose="05050102010706020507" pitchFamily="18" charset="2"/>
              </a:rPr>
              <a:t>n</a:t>
            </a:r>
            <a:r>
              <a:rPr lang="en-US" sz="2000" b="1" baseline="-25000" dirty="0"/>
              <a:t>s</a:t>
            </a:r>
            <a:r>
              <a:rPr lang="en-US" sz="2000" dirty="0"/>
              <a:t>, chaotic up and down of spin orientation !!</a:t>
            </a:r>
            <a:endParaRPr lang="en-GB" sz="2000" dirty="0"/>
          </a:p>
        </p:txBody>
      </p:sp>
      <p:pic>
        <p:nvPicPr>
          <p:cNvPr id="5" name="Picture 4">
            <a:extLst>
              <a:ext uri="{FF2B5EF4-FFF2-40B4-BE49-F238E27FC236}">
                <a16:creationId xmlns:a16="http://schemas.microsoft.com/office/drawing/2014/main" id="{ECE0BD01-6AD3-66E5-6119-F37199D801BF}"/>
              </a:ext>
            </a:extLst>
          </p:cNvPr>
          <p:cNvPicPr>
            <a:picLocks noChangeAspect="1"/>
          </p:cNvPicPr>
          <p:nvPr/>
        </p:nvPicPr>
        <p:blipFill>
          <a:blip r:embed="rId2"/>
          <a:stretch>
            <a:fillRect/>
          </a:stretch>
        </p:blipFill>
        <p:spPr>
          <a:xfrm>
            <a:off x="6633670" y="1693164"/>
            <a:ext cx="4905445" cy="4177617"/>
          </a:xfrm>
          <a:prstGeom prst="rect">
            <a:avLst/>
          </a:prstGeom>
        </p:spPr>
      </p:pic>
      <p:pic>
        <p:nvPicPr>
          <p:cNvPr id="6" name="Picture 5" descr="A graph of a spiral of dots&#10;&#10;AI-generated content may be incorrect.">
            <a:extLst>
              <a:ext uri="{FF2B5EF4-FFF2-40B4-BE49-F238E27FC236}">
                <a16:creationId xmlns:a16="http://schemas.microsoft.com/office/drawing/2014/main" id="{4CC3CA71-558C-8317-EAAC-D85EBD72F5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376" y="1627544"/>
            <a:ext cx="4531790" cy="4342456"/>
          </a:xfrm>
          <a:prstGeom prst="rect">
            <a:avLst/>
          </a:prstGeom>
        </p:spPr>
      </p:pic>
      <p:sp>
        <p:nvSpPr>
          <p:cNvPr id="7" name="TextBox 6">
            <a:extLst>
              <a:ext uri="{FF2B5EF4-FFF2-40B4-BE49-F238E27FC236}">
                <a16:creationId xmlns:a16="http://schemas.microsoft.com/office/drawing/2014/main" id="{A2A7DCAD-2EAD-67AA-98C7-0799B3BF4DE9}"/>
              </a:ext>
            </a:extLst>
          </p:cNvPr>
          <p:cNvSpPr txBox="1"/>
          <p:nvPr/>
        </p:nvSpPr>
        <p:spPr>
          <a:xfrm>
            <a:off x="1909856" y="1800011"/>
            <a:ext cx="1608838" cy="369332"/>
          </a:xfrm>
          <a:prstGeom prst="rect">
            <a:avLst/>
          </a:prstGeom>
          <a:noFill/>
        </p:spPr>
        <p:txBody>
          <a:bodyPr wrap="none" rtlCol="0">
            <a:spAutoFit/>
          </a:bodyPr>
          <a:lstStyle/>
          <a:p>
            <a:r>
              <a:rPr lang="en-US" b="1" dirty="0">
                <a:latin typeface="+mj-lt"/>
              </a:rPr>
              <a:t>LEP, 1.3 </a:t>
            </a:r>
            <a:r>
              <a:rPr lang="en-US" b="1" dirty="0">
                <a:latin typeface="Symbol" panose="05050102010706020507" pitchFamily="18" charset="2"/>
              </a:rPr>
              <a:t>m</a:t>
            </a:r>
            <a:r>
              <a:rPr lang="en-US" b="1" dirty="0">
                <a:latin typeface="+mj-lt"/>
              </a:rPr>
              <a:t>rad</a:t>
            </a:r>
            <a:endParaRPr lang="en-GB" b="1" dirty="0">
              <a:latin typeface="+mj-lt"/>
            </a:endParaRPr>
          </a:p>
        </p:txBody>
      </p:sp>
      <p:sp>
        <p:nvSpPr>
          <p:cNvPr id="8" name="TextBox 7">
            <a:extLst>
              <a:ext uri="{FF2B5EF4-FFF2-40B4-BE49-F238E27FC236}">
                <a16:creationId xmlns:a16="http://schemas.microsoft.com/office/drawing/2014/main" id="{9ECF5E8F-F30A-82AC-6FE2-83136394A56D}"/>
              </a:ext>
            </a:extLst>
          </p:cNvPr>
          <p:cNvSpPr txBox="1"/>
          <p:nvPr/>
        </p:nvSpPr>
        <p:spPr>
          <a:xfrm>
            <a:off x="7632201" y="1812212"/>
            <a:ext cx="3286477" cy="369332"/>
          </a:xfrm>
          <a:prstGeom prst="rect">
            <a:avLst/>
          </a:prstGeom>
          <a:noFill/>
        </p:spPr>
        <p:txBody>
          <a:bodyPr wrap="none" rtlCol="0">
            <a:spAutoFit/>
          </a:bodyPr>
          <a:lstStyle/>
          <a:p>
            <a:r>
              <a:rPr lang="en-US" b="1" dirty="0" err="1">
                <a:latin typeface="+mj-lt"/>
              </a:rPr>
              <a:t>FCCee</a:t>
            </a:r>
            <a:r>
              <a:rPr lang="en-US" b="1" dirty="0">
                <a:latin typeface="+mj-lt"/>
              </a:rPr>
              <a:t>, 0.1 </a:t>
            </a:r>
            <a:r>
              <a:rPr lang="en-US" b="1" dirty="0">
                <a:latin typeface="Symbol" panose="05050102010706020507" pitchFamily="18" charset="2"/>
              </a:rPr>
              <a:t>m</a:t>
            </a:r>
            <a:r>
              <a:rPr lang="en-US" b="1" dirty="0">
                <a:latin typeface="+mj-lt"/>
              </a:rPr>
              <a:t>rad, </a:t>
            </a:r>
            <a:r>
              <a:rPr lang="en-US" b="1" dirty="0">
                <a:latin typeface="Symbol" panose="05050102010706020507" pitchFamily="18" charset="2"/>
              </a:rPr>
              <a:t>n</a:t>
            </a:r>
            <a:r>
              <a:rPr lang="en-US" b="1" dirty="0">
                <a:latin typeface="+mj-lt"/>
              </a:rPr>
              <a:t>s = 103.48</a:t>
            </a:r>
            <a:endParaRPr lang="en-GB" b="1" dirty="0">
              <a:latin typeface="+mj-lt"/>
            </a:endParaRPr>
          </a:p>
        </p:txBody>
      </p:sp>
    </p:spTree>
    <p:extLst>
      <p:ext uri="{BB962C8B-B14F-4D97-AF65-F5344CB8AC3E}">
        <p14:creationId xmlns:p14="http://schemas.microsoft.com/office/powerpoint/2010/main" val="1285885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4AB99-6C3B-95E7-EC2C-488F49E7BC09}"/>
              </a:ext>
            </a:extLst>
          </p:cNvPr>
          <p:cNvSpPr>
            <a:spLocks noGrp="1"/>
          </p:cNvSpPr>
          <p:nvPr>
            <p:ph type="title"/>
          </p:nvPr>
        </p:nvSpPr>
        <p:spPr/>
        <p:txBody>
          <a:bodyPr/>
          <a:lstStyle/>
          <a:p>
            <a:r>
              <a:rPr lang="en-US" dirty="0"/>
              <a:t>Turn-by-turn</a:t>
            </a:r>
            <a:endParaRPr lang="en-GB" dirty="0"/>
          </a:p>
        </p:txBody>
      </p:sp>
      <p:sp>
        <p:nvSpPr>
          <p:cNvPr id="3" name="Content Placeholder 2">
            <a:extLst>
              <a:ext uri="{FF2B5EF4-FFF2-40B4-BE49-F238E27FC236}">
                <a16:creationId xmlns:a16="http://schemas.microsoft.com/office/drawing/2014/main" id="{3AD24E30-4C72-85DA-5FC8-7C415223B734}"/>
              </a:ext>
            </a:extLst>
          </p:cNvPr>
          <p:cNvSpPr>
            <a:spLocks noGrp="1"/>
          </p:cNvSpPr>
          <p:nvPr>
            <p:ph idx="1"/>
          </p:nvPr>
        </p:nvSpPr>
        <p:spPr>
          <a:xfrm>
            <a:off x="643431" y="1158278"/>
            <a:ext cx="5640019" cy="2170881"/>
          </a:xfrm>
        </p:spPr>
        <p:txBody>
          <a:bodyPr>
            <a:normAutofit lnSpcReduction="10000"/>
          </a:bodyPr>
          <a:lstStyle/>
          <a:p>
            <a:pPr marL="36513" indent="0">
              <a:buNone/>
            </a:pPr>
            <a:r>
              <a:rPr lang="en-US" sz="2000" dirty="0"/>
              <a:t>The 4 long sections with the bends around the 4 IPs generate very large rotations (</a:t>
            </a:r>
            <a:r>
              <a:rPr lang="en-US" sz="2000" b="1" dirty="0"/>
              <a:t>~1 mrad </a:t>
            </a:r>
            <a:r>
              <a:rPr lang="en-US" sz="2000" dirty="0"/>
              <a:t>vs </a:t>
            </a:r>
            <a:r>
              <a:rPr lang="en-US" sz="2000" b="1" dirty="0"/>
              <a:t>10 </a:t>
            </a:r>
            <a:r>
              <a:rPr lang="en-US" sz="2000" b="1" dirty="0">
                <a:latin typeface="Symbol" panose="05050102010706020507" pitchFamily="18" charset="2"/>
              </a:rPr>
              <a:t>m</a:t>
            </a:r>
            <a:r>
              <a:rPr lang="en-US" sz="2000" b="1" dirty="0"/>
              <a:t>rad </a:t>
            </a:r>
            <a:r>
              <a:rPr lang="en-US" sz="2000" dirty="0"/>
              <a:t>by the depolarizer), but somehow the phases seem to be such that there is no continuous build-up.</a:t>
            </a:r>
          </a:p>
          <a:p>
            <a:pPr lvl="1"/>
            <a:r>
              <a:rPr lang="en-US" sz="1800" dirty="0"/>
              <a:t>Observes upward and downward waves.</a:t>
            </a:r>
          </a:p>
          <a:p>
            <a:pPr lvl="1"/>
            <a:r>
              <a:rPr lang="en-US" sz="1800" dirty="0"/>
              <a:t>Depends on depolarizer frequency.</a:t>
            </a:r>
            <a:endParaRPr lang="en-GB" sz="1800" dirty="0"/>
          </a:p>
        </p:txBody>
      </p:sp>
      <p:pic>
        <p:nvPicPr>
          <p:cNvPr id="7" name="Picture 6">
            <a:extLst>
              <a:ext uri="{FF2B5EF4-FFF2-40B4-BE49-F238E27FC236}">
                <a16:creationId xmlns:a16="http://schemas.microsoft.com/office/drawing/2014/main" id="{56638610-A76D-E9C6-872D-A91082E780BB}"/>
              </a:ext>
            </a:extLst>
          </p:cNvPr>
          <p:cNvPicPr>
            <a:picLocks noChangeAspect="1"/>
          </p:cNvPicPr>
          <p:nvPr/>
        </p:nvPicPr>
        <p:blipFill>
          <a:blip r:embed="rId2"/>
          <a:stretch>
            <a:fillRect/>
          </a:stretch>
        </p:blipFill>
        <p:spPr>
          <a:xfrm>
            <a:off x="6441082" y="988903"/>
            <a:ext cx="5141317" cy="4655785"/>
          </a:xfrm>
          <a:prstGeom prst="rect">
            <a:avLst/>
          </a:prstGeom>
        </p:spPr>
      </p:pic>
      <p:pic>
        <p:nvPicPr>
          <p:cNvPr id="9" name="Picture 8">
            <a:extLst>
              <a:ext uri="{FF2B5EF4-FFF2-40B4-BE49-F238E27FC236}">
                <a16:creationId xmlns:a16="http://schemas.microsoft.com/office/drawing/2014/main" id="{13EC75D4-6D46-445B-C024-7F07AF76565E}"/>
              </a:ext>
            </a:extLst>
          </p:cNvPr>
          <p:cNvPicPr>
            <a:picLocks noChangeAspect="1"/>
          </p:cNvPicPr>
          <p:nvPr/>
        </p:nvPicPr>
        <p:blipFill>
          <a:blip r:embed="rId3"/>
          <a:stretch>
            <a:fillRect/>
          </a:stretch>
        </p:blipFill>
        <p:spPr>
          <a:xfrm>
            <a:off x="719300" y="4079090"/>
            <a:ext cx="4877435" cy="2489075"/>
          </a:xfrm>
          <a:prstGeom prst="rect">
            <a:avLst/>
          </a:prstGeom>
        </p:spPr>
      </p:pic>
      <p:sp>
        <p:nvSpPr>
          <p:cNvPr id="10" name="TextBox 9">
            <a:extLst>
              <a:ext uri="{FF2B5EF4-FFF2-40B4-BE49-F238E27FC236}">
                <a16:creationId xmlns:a16="http://schemas.microsoft.com/office/drawing/2014/main" id="{DA6939F8-6077-2B58-EA7C-EAE593B8D994}"/>
              </a:ext>
            </a:extLst>
          </p:cNvPr>
          <p:cNvSpPr txBox="1"/>
          <p:nvPr/>
        </p:nvSpPr>
        <p:spPr>
          <a:xfrm>
            <a:off x="7862630" y="607832"/>
            <a:ext cx="3301096" cy="369332"/>
          </a:xfrm>
          <a:prstGeom prst="rect">
            <a:avLst/>
          </a:prstGeom>
          <a:noFill/>
        </p:spPr>
        <p:txBody>
          <a:bodyPr wrap="none" rtlCol="0">
            <a:spAutoFit/>
          </a:bodyPr>
          <a:lstStyle/>
          <a:p>
            <a:r>
              <a:rPr lang="en-US" b="1" dirty="0">
                <a:latin typeface="+mj-lt"/>
              </a:rPr>
              <a:t>Spin angle to Y axis – Turn 1</a:t>
            </a:r>
            <a:endParaRPr lang="en-GB" b="1" dirty="0">
              <a:latin typeface="+mj-lt"/>
            </a:endParaRPr>
          </a:p>
        </p:txBody>
      </p:sp>
      <p:cxnSp>
        <p:nvCxnSpPr>
          <p:cNvPr id="12" name="Straight Arrow Connector 11">
            <a:extLst>
              <a:ext uri="{FF2B5EF4-FFF2-40B4-BE49-F238E27FC236}">
                <a16:creationId xmlns:a16="http://schemas.microsoft.com/office/drawing/2014/main" id="{C7AB3536-9093-B208-82C0-6FFC2515FF7F}"/>
              </a:ext>
            </a:extLst>
          </p:cNvPr>
          <p:cNvCxnSpPr/>
          <p:nvPr/>
        </p:nvCxnSpPr>
        <p:spPr>
          <a:xfrm flipV="1">
            <a:off x="5711950" y="4079090"/>
            <a:ext cx="1113745" cy="463655"/>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895CE8EE-3748-504F-57EA-6729BC2B011E}"/>
              </a:ext>
            </a:extLst>
          </p:cNvPr>
          <p:cNvSpPr txBox="1"/>
          <p:nvPr/>
        </p:nvSpPr>
        <p:spPr>
          <a:xfrm>
            <a:off x="1256970" y="3625208"/>
            <a:ext cx="3065839" cy="369332"/>
          </a:xfrm>
          <a:prstGeom prst="rect">
            <a:avLst/>
          </a:prstGeom>
          <a:noFill/>
        </p:spPr>
        <p:txBody>
          <a:bodyPr wrap="none" rtlCol="0">
            <a:spAutoFit/>
          </a:bodyPr>
          <a:lstStyle/>
          <a:p>
            <a:r>
              <a:rPr lang="en-US" b="1" dirty="0">
                <a:latin typeface="+mj-lt"/>
              </a:rPr>
              <a:t>Vertical trajectory – Turn 1</a:t>
            </a:r>
            <a:endParaRPr lang="en-GB" b="1" dirty="0">
              <a:latin typeface="+mj-lt"/>
            </a:endParaRPr>
          </a:p>
        </p:txBody>
      </p:sp>
    </p:spTree>
    <p:extLst>
      <p:ext uri="{BB962C8B-B14F-4D97-AF65-F5344CB8AC3E}">
        <p14:creationId xmlns:p14="http://schemas.microsoft.com/office/powerpoint/2010/main" val="3331211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746FF-0FC9-2833-9825-3FE3AA0615F7}"/>
              </a:ext>
            </a:extLst>
          </p:cNvPr>
          <p:cNvSpPr>
            <a:spLocks noGrp="1"/>
          </p:cNvSpPr>
          <p:nvPr>
            <p:ph type="title"/>
          </p:nvPr>
        </p:nvSpPr>
        <p:spPr/>
        <p:txBody>
          <a:bodyPr/>
          <a:lstStyle/>
          <a:p>
            <a:r>
              <a:rPr lang="en-US" dirty="0"/>
              <a:t>Outlook</a:t>
            </a:r>
            <a:endParaRPr lang="en-GB" dirty="0"/>
          </a:p>
        </p:txBody>
      </p:sp>
      <p:sp>
        <p:nvSpPr>
          <p:cNvPr id="3" name="Content Placeholder 2">
            <a:extLst>
              <a:ext uri="{FF2B5EF4-FFF2-40B4-BE49-F238E27FC236}">
                <a16:creationId xmlns:a16="http://schemas.microsoft.com/office/drawing/2014/main" id="{44AD8D3A-FE92-C2DF-000B-7BF59D228E47}"/>
              </a:ext>
            </a:extLst>
          </p:cNvPr>
          <p:cNvSpPr>
            <a:spLocks noGrp="1"/>
          </p:cNvSpPr>
          <p:nvPr>
            <p:ph idx="1"/>
          </p:nvPr>
        </p:nvSpPr>
        <p:spPr>
          <a:xfrm>
            <a:off x="609601" y="1258119"/>
            <a:ext cx="11055019" cy="4590396"/>
          </a:xfrm>
        </p:spPr>
        <p:txBody>
          <a:bodyPr>
            <a:normAutofit/>
          </a:bodyPr>
          <a:lstStyle/>
          <a:p>
            <a:pPr marL="36513" indent="0">
              <a:buNone/>
            </a:pPr>
            <a:r>
              <a:rPr lang="en-US" sz="2000" dirty="0"/>
              <a:t>The tracking results of the LEP lattice with LEP RDP parameters reproduce semi-quantitatively the LEP RDP results. </a:t>
            </a:r>
          </a:p>
          <a:p>
            <a:r>
              <a:rPr lang="en-US" sz="1800" dirty="0"/>
              <a:t>The free </a:t>
            </a:r>
            <a:r>
              <a:rPr lang="en-US" sz="1800" dirty="0" err="1"/>
              <a:t>betatron</a:t>
            </a:r>
            <a:r>
              <a:rPr lang="en-US" sz="1800" dirty="0"/>
              <a:t> oscillation amplifies the depolarizer by a factor 2-5 in the region of interest </a:t>
            </a:r>
            <a:r>
              <a:rPr lang="en-US" sz="1800" dirty="0">
                <a:latin typeface="Symbol" panose="05050102010706020507" pitchFamily="18" charset="2"/>
              </a:rPr>
              <a:t>n</a:t>
            </a:r>
            <a:r>
              <a:rPr lang="en-US" sz="1800" baseline="-25000" dirty="0"/>
              <a:t>s</a:t>
            </a:r>
            <a:r>
              <a:rPr lang="en-US" sz="1800" dirty="0"/>
              <a:t>.</a:t>
            </a:r>
            <a:endParaRPr lang="en-US" sz="2000" dirty="0"/>
          </a:p>
          <a:p>
            <a:pPr marL="36513" indent="0">
              <a:spcBef>
                <a:spcPts val="1200"/>
              </a:spcBef>
              <a:buNone/>
            </a:pPr>
            <a:r>
              <a:rPr lang="en-US" sz="2000" dirty="0"/>
              <a:t>For </a:t>
            </a:r>
            <a:r>
              <a:rPr lang="en-US" sz="2000" dirty="0" err="1"/>
              <a:t>FCCee</a:t>
            </a:r>
            <a:r>
              <a:rPr lang="en-US" sz="2000" dirty="0"/>
              <a:t> the results are puzzling, the experimental IRs seem to dominate the spin dynamics and do not work coherently for RDP with free </a:t>
            </a:r>
            <a:r>
              <a:rPr lang="en-US" sz="2000" dirty="0" err="1"/>
              <a:t>betatron</a:t>
            </a:r>
            <a:r>
              <a:rPr lang="en-US" sz="2000" dirty="0"/>
              <a:t> oscillation. To be looked at in more depth.</a:t>
            </a:r>
          </a:p>
          <a:p>
            <a:pPr>
              <a:spcBef>
                <a:spcPts val="450"/>
              </a:spcBef>
            </a:pPr>
            <a:r>
              <a:rPr lang="en-US" sz="1800" dirty="0"/>
              <a:t>This may pose stringent constraints on the closure of the depolarizer bump !</a:t>
            </a:r>
          </a:p>
          <a:p>
            <a:pPr marL="36513" indent="0">
              <a:spcBef>
                <a:spcPts val="1200"/>
              </a:spcBef>
              <a:buNone/>
            </a:pPr>
            <a:r>
              <a:rPr lang="en-US" sz="2000" dirty="0"/>
              <a:t>G. Iadarola is currently working on </a:t>
            </a:r>
            <a:r>
              <a:rPr lang="en-US" sz="2000" b="1" dirty="0"/>
              <a:t>spin tracking in Xsuite</a:t>
            </a:r>
            <a:r>
              <a:rPr lang="en-US" sz="2000" dirty="0"/>
              <a:t>.</a:t>
            </a:r>
          </a:p>
          <a:p>
            <a:r>
              <a:rPr lang="en-US" sz="1800" dirty="0"/>
              <a:t>He is </a:t>
            </a:r>
            <a:r>
              <a:rPr lang="en-US" sz="1800"/>
              <a:t>using the </a:t>
            </a:r>
            <a:r>
              <a:rPr lang="en-US" sz="1800" dirty="0"/>
              <a:t>LEP models (including solenoid and sol. compensation bumps) for benchmarking. The first results are encouraging !</a:t>
            </a:r>
          </a:p>
          <a:p>
            <a:r>
              <a:rPr lang="en-US" sz="1800" dirty="0"/>
              <a:t>There is a good chance that by the summer, a test version of Xsuite spin tracking may become available.</a:t>
            </a:r>
            <a:endParaRPr lang="en-GB" sz="1800" dirty="0"/>
          </a:p>
        </p:txBody>
      </p:sp>
    </p:spTree>
    <p:extLst>
      <p:ext uri="{BB962C8B-B14F-4D97-AF65-F5344CB8AC3E}">
        <p14:creationId xmlns:p14="http://schemas.microsoft.com/office/powerpoint/2010/main" val="2746061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6CA49-B1E6-EE3D-D217-35C37F17614D}"/>
              </a:ext>
            </a:extLst>
          </p:cNvPr>
          <p:cNvSpPr>
            <a:spLocks noGrp="1"/>
          </p:cNvSpPr>
          <p:nvPr>
            <p:ph type="title"/>
          </p:nvPr>
        </p:nvSpPr>
        <p:spPr>
          <a:xfrm>
            <a:off x="2677955" y="855866"/>
            <a:ext cx="6216094" cy="1367150"/>
          </a:xfrm>
        </p:spPr>
        <p:txBody>
          <a:bodyPr>
            <a:normAutofit/>
          </a:bodyPr>
          <a:lstStyle/>
          <a:p>
            <a:pPr algn="ctr"/>
            <a:r>
              <a:rPr lang="en-US" sz="4000" dirty="0"/>
              <a:t>Looking back at LEP RDP</a:t>
            </a:r>
            <a:br>
              <a:rPr lang="en-US" sz="4000" dirty="0"/>
            </a:br>
            <a:r>
              <a:rPr lang="en-US" sz="2800" dirty="0"/>
              <a:t>(with a bit of FCC)</a:t>
            </a:r>
            <a:endParaRPr lang="en-GB" sz="4000" dirty="0"/>
          </a:p>
        </p:txBody>
      </p:sp>
      <p:sp>
        <p:nvSpPr>
          <p:cNvPr id="4" name="TextBox 3">
            <a:extLst>
              <a:ext uri="{FF2B5EF4-FFF2-40B4-BE49-F238E27FC236}">
                <a16:creationId xmlns:a16="http://schemas.microsoft.com/office/drawing/2014/main" id="{D03E5547-CFFB-303B-6127-C307D9145A41}"/>
              </a:ext>
            </a:extLst>
          </p:cNvPr>
          <p:cNvSpPr txBox="1"/>
          <p:nvPr/>
        </p:nvSpPr>
        <p:spPr>
          <a:xfrm>
            <a:off x="4637322" y="3044950"/>
            <a:ext cx="2297360" cy="523220"/>
          </a:xfrm>
          <a:prstGeom prst="rect">
            <a:avLst/>
          </a:prstGeom>
          <a:noFill/>
        </p:spPr>
        <p:txBody>
          <a:bodyPr wrap="none" rtlCol="0">
            <a:spAutoFit/>
          </a:bodyPr>
          <a:lstStyle/>
          <a:p>
            <a:r>
              <a:rPr lang="en-US" sz="2800" dirty="0">
                <a:latin typeface="+mj-lt"/>
              </a:rPr>
              <a:t>J. Wenninger</a:t>
            </a:r>
            <a:endParaRPr lang="en-GB" sz="2800" dirty="0">
              <a:latin typeface="+mj-lt"/>
            </a:endParaRPr>
          </a:p>
        </p:txBody>
      </p:sp>
    </p:spTree>
    <p:extLst>
      <p:ext uri="{BB962C8B-B14F-4D97-AF65-F5344CB8AC3E}">
        <p14:creationId xmlns:p14="http://schemas.microsoft.com/office/powerpoint/2010/main" val="3800116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228E6-E195-9AB3-E57F-DDAB276E5333}"/>
              </a:ext>
            </a:extLst>
          </p:cNvPr>
          <p:cNvSpPr>
            <a:spLocks noGrp="1"/>
          </p:cNvSpPr>
          <p:nvPr>
            <p:ph type="title"/>
          </p:nvPr>
        </p:nvSpPr>
        <p:spPr/>
        <p:txBody>
          <a:bodyPr/>
          <a:lstStyle/>
          <a:p>
            <a:r>
              <a:rPr lang="en-US" dirty="0"/>
              <a:t>Depolarization at LEP</a:t>
            </a:r>
            <a:endParaRPr lang="en-GB" dirty="0"/>
          </a:p>
        </p:txBody>
      </p:sp>
      <p:sp>
        <p:nvSpPr>
          <p:cNvPr id="3" name="Content Placeholder 2">
            <a:extLst>
              <a:ext uri="{FF2B5EF4-FFF2-40B4-BE49-F238E27FC236}">
                <a16:creationId xmlns:a16="http://schemas.microsoft.com/office/drawing/2014/main" id="{1C002F6B-95F3-1580-FE13-2BE6048C01C2}"/>
              </a:ext>
            </a:extLst>
          </p:cNvPr>
          <p:cNvSpPr>
            <a:spLocks noGrp="1"/>
          </p:cNvSpPr>
          <p:nvPr>
            <p:ph idx="1"/>
          </p:nvPr>
        </p:nvSpPr>
        <p:spPr>
          <a:xfrm>
            <a:off x="719300" y="1201510"/>
            <a:ext cx="11055019" cy="2593335"/>
          </a:xfrm>
        </p:spPr>
        <p:txBody>
          <a:bodyPr>
            <a:normAutofit/>
          </a:bodyPr>
          <a:lstStyle/>
          <a:p>
            <a:pPr marL="36513" indent="0">
              <a:buNone/>
            </a:pPr>
            <a:r>
              <a:rPr lang="en-US" sz="2000" dirty="0"/>
              <a:t>LEP depolarization – parameters (as far as I managed to reconstruct them !):</a:t>
            </a:r>
          </a:p>
          <a:p>
            <a:pPr lvl="1"/>
            <a:r>
              <a:rPr lang="en-US" sz="1800" dirty="0"/>
              <a:t>Re-used a kicker designed for transverse feedback, </a:t>
            </a:r>
            <a:r>
              <a:rPr lang="en-US" sz="1800" b="1" dirty="0"/>
              <a:t>max vertical orbit kick </a:t>
            </a:r>
            <a:r>
              <a:rPr lang="en-US" sz="1800" b="1" dirty="0">
                <a:sym typeface="Symbol" panose="05050102010706020507" pitchFamily="18" charset="2"/>
              </a:rPr>
              <a:t></a:t>
            </a:r>
            <a:r>
              <a:rPr lang="en-US" sz="1800" b="1" dirty="0"/>
              <a:t> 1.4 </a:t>
            </a:r>
            <a:r>
              <a:rPr lang="en-US" sz="1800" b="1" dirty="0">
                <a:latin typeface="Symbol" panose="05050102010706020507" pitchFamily="18" charset="2"/>
              </a:rPr>
              <a:t>m</a:t>
            </a:r>
            <a:r>
              <a:rPr lang="en-US" sz="1800" b="1" dirty="0"/>
              <a:t>rad </a:t>
            </a:r>
            <a:r>
              <a:rPr lang="en-US" sz="1800" dirty="0"/>
              <a:t>@ 45 GeV.</a:t>
            </a:r>
          </a:p>
          <a:p>
            <a:pPr lvl="2"/>
            <a:r>
              <a:rPr lang="en-US" sz="1600" dirty="0"/>
              <a:t>Depolarizer rotation of the spin max ~140 </a:t>
            </a:r>
            <a:r>
              <a:rPr lang="en-US" sz="1600" dirty="0">
                <a:latin typeface="Symbol" panose="05050102010706020507" pitchFamily="18" charset="2"/>
              </a:rPr>
              <a:t>m</a:t>
            </a:r>
            <a:r>
              <a:rPr lang="en-US" sz="1600" dirty="0"/>
              <a:t>rad /turn @ Z.</a:t>
            </a:r>
          </a:p>
          <a:p>
            <a:pPr lvl="1"/>
            <a:r>
              <a:rPr lang="en-US" sz="1800" dirty="0"/>
              <a:t>Single kicker </a:t>
            </a:r>
            <a:r>
              <a:rPr lang="en-US" sz="1800" dirty="0">
                <a:sym typeface="Wingdings" panose="05000000000000000000" pitchFamily="2" charset="2"/>
              </a:rPr>
              <a:t> </a:t>
            </a:r>
            <a:r>
              <a:rPr lang="en-US" sz="1800" b="1" dirty="0">
                <a:sym typeface="Wingdings" panose="05000000000000000000" pitchFamily="2" charset="2"/>
              </a:rPr>
              <a:t>free vertical </a:t>
            </a:r>
            <a:r>
              <a:rPr lang="en-US" sz="1800" b="1" dirty="0" err="1">
                <a:sym typeface="Wingdings" panose="05000000000000000000" pitchFamily="2" charset="2"/>
              </a:rPr>
              <a:t>betatron</a:t>
            </a:r>
            <a:r>
              <a:rPr lang="en-US" sz="1800" b="1" dirty="0">
                <a:sym typeface="Wingdings" panose="05000000000000000000" pitchFamily="2" charset="2"/>
              </a:rPr>
              <a:t> oscillation </a:t>
            </a:r>
            <a:r>
              <a:rPr lang="en-US" sz="1800" dirty="0">
                <a:sym typeface="Wingdings" panose="05000000000000000000" pitchFamily="2" charset="2"/>
              </a:rPr>
              <a:t>across the full ring.</a:t>
            </a:r>
            <a:endParaRPr lang="en-US" sz="1800" dirty="0"/>
          </a:p>
          <a:p>
            <a:pPr lvl="1"/>
            <a:r>
              <a:rPr lang="en-US" sz="1800" dirty="0"/>
              <a:t>Typical scan range </a:t>
            </a:r>
            <a:r>
              <a:rPr lang="en-US" sz="1800" b="1" dirty="0" err="1">
                <a:latin typeface="Symbol" panose="05050102010706020507" pitchFamily="18" charset="2"/>
              </a:rPr>
              <a:t>Dn</a:t>
            </a:r>
            <a:r>
              <a:rPr lang="en-US" sz="1800" b="1" baseline="-25000" dirty="0" err="1"/>
              <a:t>s</a:t>
            </a:r>
            <a:r>
              <a:rPr lang="en-US" sz="1800" b="1" dirty="0"/>
              <a:t> = 0.002 </a:t>
            </a:r>
            <a:r>
              <a:rPr lang="en-US" sz="1800" dirty="0"/>
              <a:t>(or 0.88 MeV)  </a:t>
            </a:r>
            <a:r>
              <a:rPr lang="en-US" sz="1800" dirty="0">
                <a:sym typeface="Symbol" panose="05050102010706020507" pitchFamily="18" charset="2"/>
              </a:rPr>
              <a:t></a:t>
            </a:r>
            <a:r>
              <a:rPr lang="en-US" sz="1800" dirty="0"/>
              <a:t> </a:t>
            </a:r>
            <a:r>
              <a:rPr lang="en-US" sz="1800" dirty="0" err="1">
                <a:latin typeface="Symbol" panose="05050102010706020507" pitchFamily="18" charset="2"/>
              </a:rPr>
              <a:t>D</a:t>
            </a:r>
            <a:r>
              <a:rPr lang="en-US" sz="1800" dirty="0" err="1"/>
              <a:t>f</a:t>
            </a:r>
            <a:r>
              <a:rPr lang="en-US" sz="1800" dirty="0"/>
              <a:t> = 22 Hz.</a:t>
            </a:r>
          </a:p>
          <a:p>
            <a:pPr lvl="1"/>
            <a:r>
              <a:rPr lang="en-US" sz="1800" dirty="0"/>
              <a:t>Scan duration </a:t>
            </a:r>
            <a:r>
              <a:rPr lang="en-US" sz="1800" b="1" dirty="0"/>
              <a:t>12 s</a:t>
            </a:r>
            <a:r>
              <a:rPr lang="en-US" sz="1800" dirty="0"/>
              <a:t> </a:t>
            </a:r>
            <a:r>
              <a:rPr lang="en-US" sz="1800" dirty="0">
                <a:sym typeface="Wingdings" panose="05000000000000000000" pitchFamily="2" charset="2"/>
              </a:rPr>
              <a:t>:  </a:t>
            </a:r>
            <a:r>
              <a:rPr lang="en-US" sz="1800" dirty="0" err="1">
                <a:sym typeface="Wingdings" panose="05000000000000000000" pitchFamily="2" charset="2"/>
              </a:rPr>
              <a:t>d</a:t>
            </a:r>
            <a:r>
              <a:rPr lang="en-US" sz="1800" dirty="0" err="1">
                <a:latin typeface="Symbol" panose="05050102010706020507" pitchFamily="18" charset="2"/>
              </a:rPr>
              <a:t>n</a:t>
            </a:r>
            <a:r>
              <a:rPr lang="en-US" sz="1800" baseline="-25000" dirty="0" err="1"/>
              <a:t>s</a:t>
            </a:r>
            <a:r>
              <a:rPr lang="en-US" sz="1800" dirty="0">
                <a:sym typeface="Wingdings" panose="05000000000000000000" pitchFamily="2" charset="2"/>
              </a:rPr>
              <a:t>/dt = 1.67×10</a:t>
            </a:r>
            <a:r>
              <a:rPr lang="en-US" sz="1800" baseline="30000" dirty="0">
                <a:sym typeface="Wingdings" panose="05000000000000000000" pitchFamily="2" charset="2"/>
              </a:rPr>
              <a:t>-4</a:t>
            </a:r>
            <a:r>
              <a:rPr lang="en-US" sz="1800" dirty="0">
                <a:sym typeface="Wingdings" panose="05000000000000000000" pitchFamily="2" charset="2"/>
              </a:rPr>
              <a:t> </a:t>
            </a:r>
            <a:r>
              <a:rPr lang="en-US" sz="1800" dirty="0">
                <a:sym typeface="Symbol" panose="05050102010706020507" pitchFamily="18" charset="2"/>
              </a:rPr>
              <a:t></a:t>
            </a:r>
            <a:r>
              <a:rPr lang="en-US" sz="1800" dirty="0">
                <a:sym typeface="Wingdings" panose="05000000000000000000" pitchFamily="2" charset="2"/>
              </a:rPr>
              <a:t> </a:t>
            </a:r>
            <a:r>
              <a:rPr lang="en-US" sz="1800" dirty="0" err="1">
                <a:sym typeface="Wingdings" panose="05000000000000000000" pitchFamily="2" charset="2"/>
              </a:rPr>
              <a:t>dE</a:t>
            </a:r>
            <a:r>
              <a:rPr lang="en-US" sz="1800" dirty="0">
                <a:sym typeface="Wingdings" panose="05000000000000000000" pitchFamily="2" charset="2"/>
              </a:rPr>
              <a:t>/dt = 73 keV/s.</a:t>
            </a:r>
            <a:endParaRPr lang="en-GB" sz="1800" dirty="0"/>
          </a:p>
        </p:txBody>
      </p:sp>
    </p:spTree>
    <p:extLst>
      <p:ext uri="{BB962C8B-B14F-4D97-AF65-F5344CB8AC3E}">
        <p14:creationId xmlns:p14="http://schemas.microsoft.com/office/powerpoint/2010/main" val="671736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53E5F-FC28-AD1D-68AF-6C0F5FDACD72}"/>
              </a:ext>
            </a:extLst>
          </p:cNvPr>
          <p:cNvSpPr>
            <a:spLocks noGrp="1"/>
          </p:cNvSpPr>
          <p:nvPr>
            <p:ph type="title"/>
          </p:nvPr>
        </p:nvSpPr>
        <p:spPr/>
        <p:txBody>
          <a:bodyPr/>
          <a:lstStyle/>
          <a:p>
            <a:r>
              <a:rPr lang="en-US" dirty="0"/>
              <a:t>LEP optics</a:t>
            </a:r>
            <a:endParaRPr lang="en-GB" dirty="0"/>
          </a:p>
        </p:txBody>
      </p:sp>
      <p:sp>
        <p:nvSpPr>
          <p:cNvPr id="3" name="Content Placeholder 2">
            <a:extLst>
              <a:ext uri="{FF2B5EF4-FFF2-40B4-BE49-F238E27FC236}">
                <a16:creationId xmlns:a16="http://schemas.microsoft.com/office/drawing/2014/main" id="{A72A30FF-FD37-E90B-A7F8-DA9216401280}"/>
              </a:ext>
            </a:extLst>
          </p:cNvPr>
          <p:cNvSpPr>
            <a:spLocks noGrp="1"/>
          </p:cNvSpPr>
          <p:nvPr>
            <p:ph idx="1"/>
          </p:nvPr>
        </p:nvSpPr>
        <p:spPr/>
        <p:txBody>
          <a:bodyPr>
            <a:normAutofit/>
          </a:bodyPr>
          <a:lstStyle/>
          <a:p>
            <a:pPr marL="36513" indent="0">
              <a:spcBef>
                <a:spcPts val="1200"/>
              </a:spcBef>
              <a:buNone/>
            </a:pPr>
            <a:r>
              <a:rPr lang="en-US" sz="2000" dirty="0"/>
              <a:t>The LEP optics arc phase advance was adapted periodically to meet luminosity or polarization needs.</a:t>
            </a:r>
          </a:p>
          <a:p>
            <a:pPr marL="36513" indent="0">
              <a:spcBef>
                <a:spcPts val="1200"/>
              </a:spcBef>
              <a:buNone/>
            </a:pPr>
            <a:r>
              <a:rPr lang="en-US" sz="2000" dirty="0"/>
              <a:t>The main optics considered here (</a:t>
            </a:r>
            <a:r>
              <a:rPr lang="en-US" sz="2000" b="1" dirty="0" err="1"/>
              <a:t>hor</a:t>
            </a:r>
            <a:r>
              <a:rPr lang="en-US" sz="2000" b="1" dirty="0"/>
              <a:t>/</a:t>
            </a:r>
            <a:r>
              <a:rPr lang="en-US" sz="2000" b="1" dirty="0" err="1"/>
              <a:t>ver</a:t>
            </a:r>
            <a:r>
              <a:rPr lang="en-US" sz="2000" b="1" dirty="0"/>
              <a:t> </a:t>
            </a:r>
            <a:r>
              <a:rPr lang="en-US" sz="2000" dirty="0"/>
              <a:t>phase advance):</a:t>
            </a:r>
          </a:p>
          <a:p>
            <a:pPr lvl="1"/>
            <a:r>
              <a:rPr lang="en-US" sz="1800" b="1" dirty="0"/>
              <a:t>90</a:t>
            </a:r>
            <a:r>
              <a:rPr lang="en-US" sz="1800" b="1" dirty="0">
                <a:sym typeface="Symbol" panose="05050102010706020507" pitchFamily="18" charset="2"/>
              </a:rPr>
              <a:t></a:t>
            </a:r>
            <a:r>
              <a:rPr lang="en-US" sz="1800" b="1" dirty="0"/>
              <a:t>/60</a:t>
            </a:r>
            <a:r>
              <a:rPr lang="en-US" sz="1800" b="1" dirty="0">
                <a:sym typeface="Symbol" panose="05050102010706020507" pitchFamily="18" charset="2"/>
              </a:rPr>
              <a:t></a:t>
            </a:r>
            <a:r>
              <a:rPr lang="en-US" sz="1800" dirty="0"/>
              <a:t>: the production optics in 1993-1995 for Z operation with energy calibration.</a:t>
            </a:r>
          </a:p>
          <a:p>
            <a:pPr lvl="1"/>
            <a:r>
              <a:rPr lang="en-US" sz="1800" b="1" dirty="0"/>
              <a:t>102</a:t>
            </a:r>
            <a:r>
              <a:rPr lang="en-US" sz="1800" b="1" dirty="0">
                <a:sym typeface="Symbol" panose="05050102010706020507" pitchFamily="18" charset="2"/>
              </a:rPr>
              <a:t></a:t>
            </a:r>
            <a:r>
              <a:rPr lang="en-US" sz="1800" b="1" dirty="0"/>
              <a:t>/90</a:t>
            </a:r>
            <a:r>
              <a:rPr lang="en-US" sz="1800" b="1" dirty="0">
                <a:sym typeface="Symbol" panose="05050102010706020507" pitchFamily="18" charset="2"/>
              </a:rPr>
              <a:t></a:t>
            </a:r>
            <a:r>
              <a:rPr lang="en-US" sz="1800" dirty="0"/>
              <a:t>: the production optics for beam energies &gt; 90 GeV (no polarization constraints).</a:t>
            </a:r>
          </a:p>
          <a:p>
            <a:pPr lvl="1"/>
            <a:r>
              <a:rPr lang="en-US" sz="1800" b="1" dirty="0"/>
              <a:t>60</a:t>
            </a:r>
            <a:r>
              <a:rPr lang="en-US" sz="1800" b="1" dirty="0">
                <a:sym typeface="Symbol" panose="05050102010706020507" pitchFamily="18" charset="2"/>
              </a:rPr>
              <a:t></a:t>
            </a:r>
            <a:r>
              <a:rPr lang="en-US" sz="1800" b="1" dirty="0"/>
              <a:t>/60</a:t>
            </a:r>
            <a:r>
              <a:rPr lang="en-US" sz="1800" b="1" dirty="0">
                <a:sym typeface="Symbol" panose="05050102010706020507" pitchFamily="18" charset="2"/>
              </a:rPr>
              <a:t></a:t>
            </a:r>
            <a:r>
              <a:rPr lang="en-US" sz="1800" dirty="0"/>
              <a:t>: a detuned optics for polarization and energy calibration at 50-60 GeV.</a:t>
            </a:r>
          </a:p>
          <a:p>
            <a:pPr marL="36513" indent="0">
              <a:spcBef>
                <a:spcPts val="1200"/>
              </a:spcBef>
              <a:buNone/>
            </a:pPr>
            <a:r>
              <a:rPr lang="en-US" sz="2000" dirty="0"/>
              <a:t>Better orbit corrections were achieved with </a:t>
            </a:r>
            <a:r>
              <a:rPr lang="en-US" sz="2000" b="1" dirty="0"/>
              <a:t>60</a:t>
            </a:r>
            <a:r>
              <a:rPr lang="en-US" sz="2000" b="1" dirty="0">
                <a:sym typeface="Symbol" panose="05050102010706020507" pitchFamily="18" charset="2"/>
              </a:rPr>
              <a:t></a:t>
            </a:r>
            <a:r>
              <a:rPr lang="en-US" sz="2000" b="1" dirty="0"/>
              <a:t> vertical phase advance </a:t>
            </a:r>
            <a:r>
              <a:rPr lang="en-US" sz="2000" dirty="0"/>
              <a:t>due to the BPM sampling, LEP had only BPMs at D-quadrupoles.  </a:t>
            </a:r>
          </a:p>
          <a:p>
            <a:pPr lvl="1">
              <a:spcBef>
                <a:spcPts val="450"/>
              </a:spcBef>
            </a:pPr>
            <a:r>
              <a:rPr lang="en-US" sz="1800" b="1" dirty="0"/>
              <a:t>60</a:t>
            </a:r>
            <a:r>
              <a:rPr lang="en-US" sz="1800" b="1" dirty="0">
                <a:sym typeface="Symbol" panose="05050102010706020507" pitchFamily="18" charset="2"/>
              </a:rPr>
              <a:t></a:t>
            </a:r>
            <a:r>
              <a:rPr lang="en-US" sz="1800" b="1" dirty="0"/>
              <a:t> vertical phase advance </a:t>
            </a:r>
            <a:r>
              <a:rPr lang="en-US" sz="1800" dirty="0"/>
              <a:t>favorable for polarization !</a:t>
            </a:r>
          </a:p>
        </p:txBody>
      </p:sp>
    </p:spTree>
    <p:extLst>
      <p:ext uri="{BB962C8B-B14F-4D97-AF65-F5344CB8AC3E}">
        <p14:creationId xmlns:p14="http://schemas.microsoft.com/office/powerpoint/2010/main" val="865641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276C7-054F-8D81-9698-4EF9AB1EA3CD}"/>
              </a:ext>
            </a:extLst>
          </p:cNvPr>
          <p:cNvSpPr>
            <a:spLocks noGrp="1"/>
          </p:cNvSpPr>
          <p:nvPr>
            <p:ph type="title"/>
          </p:nvPr>
        </p:nvSpPr>
        <p:spPr/>
        <p:txBody>
          <a:bodyPr/>
          <a:lstStyle/>
          <a:p>
            <a:r>
              <a:rPr lang="en-US" dirty="0"/>
              <a:t>Simple LEP RDP modeling</a:t>
            </a:r>
            <a:endParaRPr lang="en-GB" dirty="0"/>
          </a:p>
        </p:txBody>
      </p:sp>
      <p:sp>
        <p:nvSpPr>
          <p:cNvPr id="3" name="Content Placeholder 2">
            <a:extLst>
              <a:ext uri="{FF2B5EF4-FFF2-40B4-BE49-F238E27FC236}">
                <a16:creationId xmlns:a16="http://schemas.microsoft.com/office/drawing/2014/main" id="{4B327D40-EA7D-559D-781C-B3BD9F5A8951}"/>
              </a:ext>
            </a:extLst>
          </p:cNvPr>
          <p:cNvSpPr>
            <a:spLocks noGrp="1"/>
          </p:cNvSpPr>
          <p:nvPr>
            <p:ph idx="1"/>
          </p:nvPr>
        </p:nvSpPr>
        <p:spPr/>
        <p:txBody>
          <a:bodyPr>
            <a:normAutofit/>
          </a:bodyPr>
          <a:lstStyle/>
          <a:p>
            <a:pPr marL="36513" indent="0">
              <a:buNone/>
            </a:pPr>
            <a:r>
              <a:rPr lang="en-US" sz="2000" dirty="0"/>
              <a:t>Simulate the </a:t>
            </a:r>
            <a:r>
              <a:rPr lang="en-US" sz="2000" b="1" dirty="0"/>
              <a:t>turn-by-turn evolution of the beam trajectory </a:t>
            </a:r>
            <a:r>
              <a:rPr lang="en-US" sz="2000" dirty="0"/>
              <a:t>due to the </a:t>
            </a:r>
            <a:r>
              <a:rPr lang="en-US" sz="2000" b="1" dirty="0"/>
              <a:t>modulated vertical depolarizer kick</a:t>
            </a:r>
            <a:r>
              <a:rPr lang="en-US" sz="2000" dirty="0"/>
              <a:t>. The depolarizer is set to a fixed frequency (spin tune) at this stage.</a:t>
            </a:r>
          </a:p>
          <a:p>
            <a:pPr marL="36513" indent="0">
              <a:spcBef>
                <a:spcPts val="1200"/>
              </a:spcBef>
              <a:buNone/>
            </a:pPr>
            <a:r>
              <a:rPr lang="en-US" sz="2000" b="1" dirty="0"/>
              <a:t>Track the spin/polarization </a:t>
            </a:r>
            <a:r>
              <a:rPr lang="en-US" sz="2000" dirty="0"/>
              <a:t>vector of the reference particle on the beam trajectory turn-by-turn and element-by-element.</a:t>
            </a:r>
          </a:p>
          <a:p>
            <a:pPr lvl="1"/>
            <a:r>
              <a:rPr lang="en-US" sz="1800" dirty="0"/>
              <a:t>Not a particle distribution tracking !</a:t>
            </a:r>
          </a:p>
          <a:p>
            <a:pPr lvl="1"/>
            <a:r>
              <a:rPr lang="en-US" sz="1800" dirty="0"/>
              <a:t>The impact of photon emission and synchrotron oscillations over the ~10 s duration of a scan is neglected at this stage.</a:t>
            </a:r>
          </a:p>
          <a:p>
            <a:pPr marL="36513" indent="0">
              <a:spcBef>
                <a:spcPts val="1200"/>
              </a:spcBef>
              <a:buNone/>
            </a:pPr>
            <a:r>
              <a:rPr lang="en-US" sz="2000" dirty="0"/>
              <a:t>A </a:t>
            </a:r>
            <a:r>
              <a:rPr lang="en-US" sz="2000" b="1" dirty="0"/>
              <a:t>simplified model</a:t>
            </a:r>
            <a:r>
              <a:rPr lang="en-US" sz="2000" dirty="0"/>
              <a:t>, but it can be used to estimate the </a:t>
            </a:r>
            <a:r>
              <a:rPr lang="en-US" sz="2000" b="1" dirty="0"/>
              <a:t>effect of the free </a:t>
            </a:r>
            <a:r>
              <a:rPr lang="en-US" sz="2000" b="1" dirty="0" err="1"/>
              <a:t>betatron</a:t>
            </a:r>
            <a:r>
              <a:rPr lang="en-US" sz="2000" b="1" dirty="0"/>
              <a:t> oscillation on the depolarization process</a:t>
            </a:r>
            <a:r>
              <a:rPr lang="en-US" sz="2000" dirty="0"/>
              <a:t>.</a:t>
            </a:r>
          </a:p>
          <a:p>
            <a:pPr lvl="1"/>
            <a:r>
              <a:rPr lang="en-US" sz="1800" dirty="0"/>
              <a:t>100 turns are used to estimate the enhancement due to the </a:t>
            </a:r>
            <a:r>
              <a:rPr lang="en-US" sz="1800" dirty="0" err="1"/>
              <a:t>betatron</a:t>
            </a:r>
            <a:r>
              <a:rPr lang="en-US" sz="1800" dirty="0"/>
              <a:t> oscillation – checked to be sufficient / representative</a:t>
            </a:r>
            <a:r>
              <a:rPr lang="en-US" sz="1600" dirty="0"/>
              <a:t>.</a:t>
            </a:r>
            <a:endParaRPr lang="en-GB" sz="1600" dirty="0"/>
          </a:p>
        </p:txBody>
      </p:sp>
    </p:spTree>
    <p:extLst>
      <p:ext uri="{BB962C8B-B14F-4D97-AF65-F5344CB8AC3E}">
        <p14:creationId xmlns:p14="http://schemas.microsoft.com/office/powerpoint/2010/main" val="1636218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9EB74-B079-ECCD-A7EF-3251BC9FDC03}"/>
              </a:ext>
            </a:extLst>
          </p:cNvPr>
          <p:cNvSpPr>
            <a:spLocks noGrp="1"/>
          </p:cNvSpPr>
          <p:nvPr>
            <p:ph type="title"/>
          </p:nvPr>
        </p:nvSpPr>
        <p:spPr/>
        <p:txBody>
          <a:bodyPr/>
          <a:lstStyle/>
          <a:p>
            <a:r>
              <a:rPr lang="en-US" dirty="0"/>
              <a:t>Turn-by-turn tracking</a:t>
            </a:r>
            <a:endParaRPr lang="en-GB" dirty="0"/>
          </a:p>
        </p:txBody>
      </p:sp>
      <p:sp>
        <p:nvSpPr>
          <p:cNvPr id="3" name="Content Placeholder 2">
            <a:extLst>
              <a:ext uri="{FF2B5EF4-FFF2-40B4-BE49-F238E27FC236}">
                <a16:creationId xmlns:a16="http://schemas.microsoft.com/office/drawing/2014/main" id="{024E1647-B8CF-E078-C34B-E6E0A0E166BB}"/>
              </a:ext>
            </a:extLst>
          </p:cNvPr>
          <p:cNvSpPr>
            <a:spLocks noGrp="1"/>
          </p:cNvSpPr>
          <p:nvPr>
            <p:ph idx="1"/>
          </p:nvPr>
        </p:nvSpPr>
        <p:spPr>
          <a:xfrm>
            <a:off x="609601" y="1103277"/>
            <a:ext cx="11055019" cy="1819988"/>
          </a:xfrm>
        </p:spPr>
        <p:txBody>
          <a:bodyPr>
            <a:normAutofit/>
          </a:bodyPr>
          <a:lstStyle/>
          <a:p>
            <a:pPr marL="36513" indent="0">
              <a:buNone/>
            </a:pPr>
            <a:r>
              <a:rPr lang="en-US" sz="2000" dirty="0"/>
              <a:t>For the LEP vertical emittance of ~0.5 nm @ Z, the </a:t>
            </a:r>
            <a:r>
              <a:rPr lang="en-US" sz="2000" b="1" dirty="0"/>
              <a:t>arc</a:t>
            </a:r>
            <a:r>
              <a:rPr lang="en-US" sz="2000" dirty="0"/>
              <a:t> </a:t>
            </a:r>
            <a:r>
              <a:rPr lang="en-US" sz="2000" b="1" dirty="0">
                <a:sym typeface="Wingdings" panose="05000000000000000000" pitchFamily="2" charset="2"/>
              </a:rPr>
              <a:t>beam size </a:t>
            </a:r>
            <a:r>
              <a:rPr lang="en-US" sz="2000" dirty="0">
                <a:sym typeface="Wingdings" panose="05000000000000000000" pitchFamily="2" charset="2"/>
              </a:rPr>
              <a:t>is around </a:t>
            </a:r>
            <a:r>
              <a:rPr lang="en-US" sz="2000" b="1" dirty="0">
                <a:latin typeface="Symbol" panose="05050102010706020507" pitchFamily="18" charset="2"/>
                <a:sym typeface="Wingdings" panose="05000000000000000000" pitchFamily="2" charset="2"/>
              </a:rPr>
              <a:t>s</a:t>
            </a:r>
            <a:r>
              <a:rPr lang="en-US" sz="2000" b="1" dirty="0">
                <a:sym typeface="Wingdings" panose="05000000000000000000" pitchFamily="2" charset="2"/>
              </a:rPr>
              <a:t> = 0.27 mm</a:t>
            </a:r>
            <a:r>
              <a:rPr lang="en-US" sz="2000" dirty="0"/>
              <a:t> for a </a:t>
            </a:r>
            <a:r>
              <a:rPr lang="en-US" sz="2000" b="1" dirty="0"/>
              <a:t>60</a:t>
            </a:r>
            <a:r>
              <a:rPr lang="en-US" sz="2000" b="1" dirty="0">
                <a:sym typeface="Symbol" panose="05050102010706020507" pitchFamily="18" charset="2"/>
              </a:rPr>
              <a:t></a:t>
            </a:r>
            <a:r>
              <a:rPr lang="en-US" sz="2000" b="1" dirty="0"/>
              <a:t> vertical phase advance </a:t>
            </a:r>
            <a:r>
              <a:rPr lang="en-US" sz="2000" dirty="0"/>
              <a:t>optics.</a:t>
            </a:r>
            <a:endParaRPr lang="en-US" sz="2000" dirty="0">
              <a:sym typeface="Wingdings" panose="05000000000000000000" pitchFamily="2" charset="2"/>
            </a:endParaRPr>
          </a:p>
          <a:p>
            <a:pPr marL="36513" indent="0">
              <a:spcBef>
                <a:spcPts val="1200"/>
              </a:spcBef>
              <a:buNone/>
            </a:pPr>
            <a:r>
              <a:rPr lang="en-US" sz="2000" dirty="0">
                <a:sym typeface="Wingdings" panose="05000000000000000000" pitchFamily="2" charset="2"/>
              </a:rPr>
              <a:t>In the region of interest for the fractional spin tune [0.4-0.5], the </a:t>
            </a:r>
            <a:r>
              <a:rPr lang="en-US" sz="2000" b="1" dirty="0">
                <a:sym typeface="Wingdings" panose="05000000000000000000" pitchFamily="2" charset="2"/>
              </a:rPr>
              <a:t>vertical oscillation amplitudes </a:t>
            </a:r>
            <a:r>
              <a:rPr lang="en-US" sz="2000" dirty="0">
                <a:sym typeface="Wingdings" panose="05000000000000000000" pitchFamily="2" charset="2"/>
              </a:rPr>
              <a:t>represent </a:t>
            </a:r>
            <a:r>
              <a:rPr lang="en-US" sz="2000" b="1" dirty="0">
                <a:sym typeface="Wingdings" panose="05000000000000000000" pitchFamily="2" charset="2"/>
              </a:rPr>
              <a:t>no more than ~1</a:t>
            </a:r>
            <a:r>
              <a:rPr lang="en-US" sz="2000" b="1" dirty="0">
                <a:latin typeface="Symbol" panose="05050102010706020507" pitchFamily="18" charset="2"/>
                <a:sym typeface="Wingdings" panose="05000000000000000000" pitchFamily="2" charset="2"/>
              </a:rPr>
              <a:t>s</a:t>
            </a:r>
            <a:r>
              <a:rPr lang="en-US" sz="2000" b="1" dirty="0">
                <a:sym typeface="Wingdings" panose="05000000000000000000" pitchFamily="2" charset="2"/>
              </a:rPr>
              <a:t> </a:t>
            </a:r>
            <a:r>
              <a:rPr lang="en-US" sz="2000" dirty="0">
                <a:sym typeface="Wingdings" panose="05000000000000000000" pitchFamily="2" charset="2"/>
              </a:rPr>
              <a:t>– not a risk for the machine/beam.</a:t>
            </a:r>
            <a:endParaRPr lang="en-GB" sz="2000" dirty="0"/>
          </a:p>
        </p:txBody>
      </p:sp>
      <p:pic>
        <p:nvPicPr>
          <p:cNvPr id="5" name="Picture 4" descr="A graph showing a waveform&#10;&#10;AI-generated content may be incorrect.">
            <a:extLst>
              <a:ext uri="{FF2B5EF4-FFF2-40B4-BE49-F238E27FC236}">
                <a16:creationId xmlns:a16="http://schemas.microsoft.com/office/drawing/2014/main" id="{53D33CD4-D923-02DB-9947-3D13DE5BEF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660" y="2923265"/>
            <a:ext cx="6623309" cy="3270895"/>
          </a:xfrm>
          <a:prstGeom prst="rect">
            <a:avLst/>
          </a:prstGeom>
        </p:spPr>
      </p:pic>
      <p:sp>
        <p:nvSpPr>
          <p:cNvPr id="6" name="TextBox 5">
            <a:extLst>
              <a:ext uri="{FF2B5EF4-FFF2-40B4-BE49-F238E27FC236}">
                <a16:creationId xmlns:a16="http://schemas.microsoft.com/office/drawing/2014/main" id="{97F88530-C5BF-1071-5E50-2FEF27B73900}"/>
              </a:ext>
            </a:extLst>
          </p:cNvPr>
          <p:cNvSpPr txBox="1"/>
          <p:nvPr/>
        </p:nvSpPr>
        <p:spPr>
          <a:xfrm>
            <a:off x="9080447" y="2699235"/>
            <a:ext cx="2563522"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1993 90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/60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a:t>
            </a:r>
            <a:r>
              <a:rPr lang="en-US" sz="1400" b="1" dirty="0">
                <a:solidFill>
                  <a:srgbClr val="0000FF"/>
                </a:solidFill>
                <a:latin typeface="Symbol" panose="05050102010706020507" pitchFamily="18" charset="2"/>
              </a:rPr>
              <a:t>b</a:t>
            </a:r>
            <a:r>
              <a:rPr lang="en-US" sz="1400" b="1" dirty="0">
                <a:solidFill>
                  <a:srgbClr val="0000FF"/>
                </a:solidFill>
                <a:latin typeface="+mn-lt"/>
              </a:rPr>
              <a:t>*= 2.5m/18cm</a:t>
            </a:r>
            <a:endParaRPr lang="en-GB" sz="1400" b="1" dirty="0">
              <a:solidFill>
                <a:srgbClr val="0000FF"/>
              </a:solidFill>
              <a:latin typeface="+mn-lt"/>
            </a:endParaRPr>
          </a:p>
        </p:txBody>
      </p:sp>
      <p:sp>
        <p:nvSpPr>
          <p:cNvPr id="4" name="TextBox 3">
            <a:extLst>
              <a:ext uri="{FF2B5EF4-FFF2-40B4-BE49-F238E27FC236}">
                <a16:creationId xmlns:a16="http://schemas.microsoft.com/office/drawing/2014/main" id="{E4BCD0C5-4C95-E4DD-5F8E-B153399359D6}"/>
              </a:ext>
            </a:extLst>
          </p:cNvPr>
          <p:cNvSpPr txBox="1"/>
          <p:nvPr/>
        </p:nvSpPr>
        <p:spPr>
          <a:xfrm>
            <a:off x="933286" y="3271466"/>
            <a:ext cx="3763690" cy="1200329"/>
          </a:xfrm>
          <a:prstGeom prst="rect">
            <a:avLst/>
          </a:prstGeom>
          <a:noFill/>
        </p:spPr>
        <p:txBody>
          <a:bodyPr wrap="square" rtlCol="0">
            <a:spAutoFit/>
          </a:bodyPr>
          <a:lstStyle/>
          <a:p>
            <a:pPr algn="ctr"/>
            <a:r>
              <a:rPr lang="en-US" dirty="0">
                <a:latin typeface="+mj-lt"/>
              </a:rPr>
              <a:t>Overlaid 100 consecutive vertical trajectories due to the modulated kicker deflections in the ~1000 m behind the kicker.</a:t>
            </a:r>
            <a:endParaRPr lang="en-GB" dirty="0">
              <a:latin typeface="+mj-lt"/>
            </a:endParaRPr>
          </a:p>
        </p:txBody>
      </p:sp>
    </p:spTree>
    <p:extLst>
      <p:ext uri="{BB962C8B-B14F-4D97-AF65-F5344CB8AC3E}">
        <p14:creationId xmlns:p14="http://schemas.microsoft.com/office/powerpoint/2010/main" val="2175061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8C302-7134-3899-EB62-0B02EC004D02}"/>
              </a:ext>
            </a:extLst>
          </p:cNvPr>
          <p:cNvSpPr>
            <a:spLocks noGrp="1"/>
          </p:cNvSpPr>
          <p:nvPr>
            <p:ph type="title"/>
          </p:nvPr>
        </p:nvSpPr>
        <p:spPr>
          <a:xfrm>
            <a:off x="609600" y="274638"/>
            <a:ext cx="8597205" cy="714265"/>
          </a:xfrm>
        </p:spPr>
        <p:txBody>
          <a:bodyPr>
            <a:normAutofit/>
          </a:bodyPr>
          <a:lstStyle/>
          <a:p>
            <a:r>
              <a:rPr lang="en-US" sz="3200" dirty="0"/>
              <a:t>Influence of lattice &amp; </a:t>
            </a:r>
            <a:r>
              <a:rPr lang="en-US" sz="3200" dirty="0" err="1"/>
              <a:t>betatron</a:t>
            </a:r>
            <a:r>
              <a:rPr lang="en-US" sz="3200" dirty="0"/>
              <a:t> oscillation</a:t>
            </a:r>
            <a:endParaRPr lang="en-GB" sz="3200" dirty="0"/>
          </a:p>
        </p:txBody>
      </p:sp>
      <p:sp>
        <p:nvSpPr>
          <p:cNvPr id="3" name="Content Placeholder 2">
            <a:extLst>
              <a:ext uri="{FF2B5EF4-FFF2-40B4-BE49-F238E27FC236}">
                <a16:creationId xmlns:a16="http://schemas.microsoft.com/office/drawing/2014/main" id="{CBE91192-4063-D7FB-5709-369872E0BF5C}"/>
              </a:ext>
            </a:extLst>
          </p:cNvPr>
          <p:cNvSpPr>
            <a:spLocks noGrp="1"/>
          </p:cNvSpPr>
          <p:nvPr>
            <p:ph idx="1"/>
          </p:nvPr>
        </p:nvSpPr>
        <p:spPr>
          <a:xfrm>
            <a:off x="609600" y="1258119"/>
            <a:ext cx="6143602" cy="4525963"/>
          </a:xfrm>
        </p:spPr>
        <p:txBody>
          <a:bodyPr>
            <a:normAutofit/>
          </a:bodyPr>
          <a:lstStyle/>
          <a:p>
            <a:pPr marL="36513" indent="0">
              <a:buNone/>
            </a:pPr>
            <a:r>
              <a:rPr lang="en-US" sz="2000" dirty="0"/>
              <a:t>Tracking the spin orientation from turn to turn, one can observe the </a:t>
            </a:r>
            <a:r>
              <a:rPr lang="en-US" sz="2000" b="1" dirty="0"/>
              <a:t>effect of the free </a:t>
            </a:r>
            <a:r>
              <a:rPr lang="en-US" sz="2000" b="1" dirty="0" err="1"/>
              <a:t>betatron</a:t>
            </a:r>
            <a:r>
              <a:rPr lang="en-US" sz="2000" b="1" dirty="0"/>
              <a:t> oscillation on the spin.</a:t>
            </a:r>
            <a:endParaRPr lang="en-US" sz="2000" dirty="0"/>
          </a:p>
          <a:p>
            <a:pPr marL="36513" indent="0">
              <a:spcBef>
                <a:spcPts val="1200"/>
              </a:spcBef>
              <a:buNone/>
            </a:pPr>
            <a:r>
              <a:rPr lang="en-US" sz="2000" dirty="0"/>
              <a:t>For the LEP lattices considered here, the </a:t>
            </a:r>
            <a:r>
              <a:rPr lang="en-US" sz="2000" b="1" dirty="0"/>
              <a:t>largest changes in spin orientation </a:t>
            </a:r>
            <a:r>
              <a:rPr lang="en-US" sz="2000" dirty="0"/>
              <a:t>occur </a:t>
            </a:r>
            <a:r>
              <a:rPr lang="en-US" sz="2000" b="1" dirty="0"/>
              <a:t>around the long straight sections </a:t>
            </a:r>
            <a:r>
              <a:rPr lang="en-US" sz="2000" dirty="0"/>
              <a:t>where the regularity of </a:t>
            </a:r>
            <a:r>
              <a:rPr lang="en-US" sz="2000" dirty="0" err="1"/>
              <a:t>betatron</a:t>
            </a:r>
            <a:r>
              <a:rPr lang="en-US" sz="2000" dirty="0"/>
              <a:t> oscillation and spin precession is broken (dispersion suppressors…).</a:t>
            </a:r>
          </a:p>
          <a:p>
            <a:pPr lvl="1"/>
            <a:r>
              <a:rPr lang="en-US" sz="1800" dirty="0"/>
              <a:t>In all tested cases an enhancement of the depolarizer kick by the lattice is observed.</a:t>
            </a:r>
          </a:p>
          <a:p>
            <a:pPr lvl="1"/>
            <a:r>
              <a:rPr lang="en-US" sz="1800" dirty="0"/>
              <a:t>The steps around the LSS are of similar magnitude than the depolarizer kick.</a:t>
            </a:r>
            <a:endParaRPr lang="en-GB" sz="1800" dirty="0"/>
          </a:p>
        </p:txBody>
      </p:sp>
      <p:pic>
        <p:nvPicPr>
          <p:cNvPr id="5" name="Picture 4" descr="A graph with blue lines&#10;&#10;AI-generated content may be incorrect.">
            <a:extLst>
              <a:ext uri="{FF2B5EF4-FFF2-40B4-BE49-F238E27FC236}">
                <a16:creationId xmlns:a16="http://schemas.microsoft.com/office/drawing/2014/main" id="{0D2B5F5D-7EC6-8E66-470E-8A05D0077A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2935" y="1258119"/>
            <a:ext cx="4545169" cy="4525963"/>
          </a:xfrm>
          <a:prstGeom prst="rect">
            <a:avLst/>
          </a:prstGeom>
        </p:spPr>
      </p:pic>
      <p:sp>
        <p:nvSpPr>
          <p:cNvPr id="6" name="TextBox 5">
            <a:extLst>
              <a:ext uri="{FF2B5EF4-FFF2-40B4-BE49-F238E27FC236}">
                <a16:creationId xmlns:a16="http://schemas.microsoft.com/office/drawing/2014/main" id="{E4DC22AF-E41B-8BA7-8712-982BA65A166D}"/>
              </a:ext>
            </a:extLst>
          </p:cNvPr>
          <p:cNvSpPr txBox="1"/>
          <p:nvPr/>
        </p:nvSpPr>
        <p:spPr>
          <a:xfrm>
            <a:off x="9225999" y="5118551"/>
            <a:ext cx="2662908"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1998 102</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/90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a:t>
            </a:r>
            <a:r>
              <a:rPr lang="en-US" sz="1400" b="1" dirty="0">
                <a:solidFill>
                  <a:srgbClr val="0000FF"/>
                </a:solidFill>
                <a:latin typeface="Symbol" panose="05050102010706020507" pitchFamily="18" charset="2"/>
              </a:rPr>
              <a:t>b</a:t>
            </a:r>
            <a:r>
              <a:rPr lang="en-US" sz="1400" b="1" dirty="0">
                <a:solidFill>
                  <a:srgbClr val="0000FF"/>
                </a:solidFill>
                <a:latin typeface="+mn-lt"/>
              </a:rPr>
              <a:t>*= 2.0m/10cm</a:t>
            </a:r>
            <a:endParaRPr lang="en-GB" sz="1400" b="1" dirty="0">
              <a:solidFill>
                <a:srgbClr val="0000FF"/>
              </a:solidFill>
              <a:latin typeface="+mn-lt"/>
            </a:endParaRPr>
          </a:p>
        </p:txBody>
      </p:sp>
      <p:sp>
        <p:nvSpPr>
          <p:cNvPr id="7" name="TextBox 6">
            <a:extLst>
              <a:ext uri="{FF2B5EF4-FFF2-40B4-BE49-F238E27FC236}">
                <a16:creationId xmlns:a16="http://schemas.microsoft.com/office/drawing/2014/main" id="{98313303-89A7-0D65-DD75-C54CE66AE20C}"/>
              </a:ext>
            </a:extLst>
          </p:cNvPr>
          <p:cNvSpPr txBox="1"/>
          <p:nvPr/>
        </p:nvSpPr>
        <p:spPr>
          <a:xfrm>
            <a:off x="9319750" y="781530"/>
            <a:ext cx="2369983" cy="584775"/>
          </a:xfrm>
          <a:prstGeom prst="rect">
            <a:avLst/>
          </a:prstGeom>
          <a:noFill/>
        </p:spPr>
        <p:txBody>
          <a:bodyPr wrap="square" rtlCol="0">
            <a:spAutoFit/>
          </a:bodyPr>
          <a:lstStyle/>
          <a:p>
            <a:pPr algn="ctr"/>
            <a:r>
              <a:rPr lang="en-US" sz="1600" b="1" dirty="0">
                <a:solidFill>
                  <a:schemeClr val="accent6">
                    <a:lumMod val="50000"/>
                  </a:schemeClr>
                </a:solidFill>
                <a:latin typeface="+mj-lt"/>
              </a:rPr>
              <a:t>Spin angle to vertical on first turn</a:t>
            </a:r>
            <a:endParaRPr lang="en-GB" sz="1600" b="1" dirty="0">
              <a:solidFill>
                <a:schemeClr val="accent6">
                  <a:lumMod val="50000"/>
                </a:schemeClr>
              </a:solidFill>
              <a:latin typeface="+mj-lt"/>
            </a:endParaRPr>
          </a:p>
        </p:txBody>
      </p:sp>
      <p:sp>
        <p:nvSpPr>
          <p:cNvPr id="8" name="TextBox 7">
            <a:extLst>
              <a:ext uri="{FF2B5EF4-FFF2-40B4-BE49-F238E27FC236}">
                <a16:creationId xmlns:a16="http://schemas.microsoft.com/office/drawing/2014/main" id="{51C4FF5D-6464-3994-8A15-FF85EF8A180F}"/>
              </a:ext>
            </a:extLst>
          </p:cNvPr>
          <p:cNvSpPr txBox="1"/>
          <p:nvPr/>
        </p:nvSpPr>
        <p:spPr>
          <a:xfrm>
            <a:off x="3628475" y="5467704"/>
            <a:ext cx="3033995" cy="338554"/>
          </a:xfrm>
          <a:prstGeom prst="rect">
            <a:avLst/>
          </a:prstGeom>
          <a:noFill/>
        </p:spPr>
        <p:txBody>
          <a:bodyPr wrap="square" rtlCol="0">
            <a:spAutoFit/>
          </a:bodyPr>
          <a:lstStyle/>
          <a:p>
            <a:pPr algn="ctr"/>
            <a:r>
              <a:rPr lang="en-US" sz="1600" b="1" dirty="0">
                <a:solidFill>
                  <a:schemeClr val="accent6">
                    <a:lumMod val="50000"/>
                  </a:schemeClr>
                </a:solidFill>
                <a:latin typeface="+mj-lt"/>
              </a:rPr>
              <a:t>Element 0 = depolarizer</a:t>
            </a:r>
            <a:endParaRPr lang="en-GB" sz="1600" b="1" dirty="0">
              <a:solidFill>
                <a:schemeClr val="accent6">
                  <a:lumMod val="50000"/>
                </a:schemeClr>
              </a:solidFill>
              <a:latin typeface="+mj-lt"/>
            </a:endParaRPr>
          </a:p>
        </p:txBody>
      </p:sp>
      <p:cxnSp>
        <p:nvCxnSpPr>
          <p:cNvPr id="10" name="Straight Arrow Connector 9">
            <a:extLst>
              <a:ext uri="{FF2B5EF4-FFF2-40B4-BE49-F238E27FC236}">
                <a16:creationId xmlns:a16="http://schemas.microsoft.com/office/drawing/2014/main" id="{E8C0563B-6DCF-D5C3-3350-C8FF594C5FE5}"/>
              </a:ext>
            </a:extLst>
          </p:cNvPr>
          <p:cNvCxnSpPr>
            <a:cxnSpLocks/>
          </p:cNvCxnSpPr>
          <p:nvPr/>
        </p:nvCxnSpPr>
        <p:spPr>
          <a:xfrm flipV="1">
            <a:off x="6342988" y="5464465"/>
            <a:ext cx="789947" cy="172516"/>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CE6C67E1-0022-8895-0681-31A146CD2F0E}"/>
              </a:ext>
            </a:extLst>
          </p:cNvPr>
          <p:cNvSpPr txBox="1"/>
          <p:nvPr/>
        </p:nvSpPr>
        <p:spPr>
          <a:xfrm>
            <a:off x="6765903" y="2254698"/>
            <a:ext cx="2381110" cy="523220"/>
          </a:xfrm>
          <a:prstGeom prst="rect">
            <a:avLst/>
          </a:prstGeom>
          <a:noFill/>
        </p:spPr>
        <p:txBody>
          <a:bodyPr wrap="square" rtlCol="0">
            <a:spAutoFit/>
          </a:bodyPr>
          <a:lstStyle/>
          <a:p>
            <a:pPr algn="ctr"/>
            <a:r>
              <a:rPr lang="en-US" sz="1400" b="1" dirty="0">
                <a:solidFill>
                  <a:srgbClr val="D60093"/>
                </a:solidFill>
                <a:latin typeface="+mj-lt"/>
              </a:rPr>
              <a:t>The level changes arise around each LSS</a:t>
            </a:r>
            <a:endParaRPr lang="en-GB" sz="1400" b="1" dirty="0">
              <a:solidFill>
                <a:srgbClr val="D60093"/>
              </a:solidFill>
              <a:latin typeface="+mj-lt"/>
            </a:endParaRPr>
          </a:p>
        </p:txBody>
      </p:sp>
      <p:cxnSp>
        <p:nvCxnSpPr>
          <p:cNvPr id="15" name="Straight Arrow Connector 14">
            <a:extLst>
              <a:ext uri="{FF2B5EF4-FFF2-40B4-BE49-F238E27FC236}">
                <a16:creationId xmlns:a16="http://schemas.microsoft.com/office/drawing/2014/main" id="{8CBEB933-2388-7C85-C359-67A46009BFF4}"/>
              </a:ext>
            </a:extLst>
          </p:cNvPr>
          <p:cNvCxnSpPr>
            <a:cxnSpLocks/>
          </p:cNvCxnSpPr>
          <p:nvPr/>
        </p:nvCxnSpPr>
        <p:spPr>
          <a:xfrm>
            <a:off x="7956458" y="2777918"/>
            <a:ext cx="866297" cy="1302165"/>
          </a:xfrm>
          <a:prstGeom prst="straightConnector1">
            <a:avLst/>
          </a:prstGeom>
          <a:ln>
            <a:solidFill>
              <a:srgbClr val="D60093"/>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5243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AA768B-CA91-2C36-9EB4-A85DFF25C5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A502A1-A844-4332-BABD-5396FF48DC44}"/>
              </a:ext>
            </a:extLst>
          </p:cNvPr>
          <p:cNvSpPr>
            <a:spLocks noGrp="1"/>
          </p:cNvSpPr>
          <p:nvPr>
            <p:ph type="title"/>
          </p:nvPr>
        </p:nvSpPr>
        <p:spPr>
          <a:xfrm>
            <a:off x="609600" y="274638"/>
            <a:ext cx="8481990" cy="714265"/>
          </a:xfrm>
        </p:spPr>
        <p:txBody>
          <a:bodyPr>
            <a:normAutofit fontScale="90000"/>
          </a:bodyPr>
          <a:lstStyle/>
          <a:p>
            <a:r>
              <a:rPr lang="en-US" sz="3600" dirty="0"/>
              <a:t>Influence of lattice &amp; </a:t>
            </a:r>
            <a:r>
              <a:rPr lang="en-US" sz="3600" dirty="0" err="1"/>
              <a:t>betatron</a:t>
            </a:r>
            <a:r>
              <a:rPr lang="en-US" sz="3600" dirty="0"/>
              <a:t> oscillation (2)</a:t>
            </a:r>
            <a:endParaRPr lang="en-GB" dirty="0"/>
          </a:p>
        </p:txBody>
      </p:sp>
      <p:sp>
        <p:nvSpPr>
          <p:cNvPr id="3" name="Content Placeholder 2">
            <a:extLst>
              <a:ext uri="{FF2B5EF4-FFF2-40B4-BE49-F238E27FC236}">
                <a16:creationId xmlns:a16="http://schemas.microsoft.com/office/drawing/2014/main" id="{72DD89C5-3250-FD4D-3E9D-CDBCD452282C}"/>
              </a:ext>
            </a:extLst>
          </p:cNvPr>
          <p:cNvSpPr>
            <a:spLocks noGrp="1"/>
          </p:cNvSpPr>
          <p:nvPr>
            <p:ph idx="1"/>
          </p:nvPr>
        </p:nvSpPr>
        <p:spPr>
          <a:xfrm>
            <a:off x="609602" y="1258119"/>
            <a:ext cx="6074113" cy="4525963"/>
          </a:xfrm>
        </p:spPr>
        <p:txBody>
          <a:bodyPr>
            <a:normAutofit/>
          </a:bodyPr>
          <a:lstStyle/>
          <a:p>
            <a:pPr marL="36513" indent="0">
              <a:buNone/>
            </a:pPr>
            <a:r>
              <a:rPr lang="en-US" sz="2000" dirty="0"/>
              <a:t>To evaluate the impact of lattice and free </a:t>
            </a:r>
            <a:r>
              <a:rPr lang="en-US" sz="2000" dirty="0" err="1"/>
              <a:t>betatron</a:t>
            </a:r>
            <a:r>
              <a:rPr lang="en-US" sz="2000" dirty="0"/>
              <a:t> oscillation, track the angle of the spin </a:t>
            </a:r>
            <a:r>
              <a:rPr lang="en-US" sz="2000" dirty="0" err="1"/>
              <a:t>wrt</a:t>
            </a:r>
            <a:r>
              <a:rPr lang="en-US" sz="2000" dirty="0"/>
              <a:t> vertical at the end of each turn as a function of the turn number.</a:t>
            </a:r>
          </a:p>
          <a:p>
            <a:pPr lvl="1"/>
            <a:r>
              <a:rPr lang="en-US" sz="1800" dirty="0"/>
              <a:t>Repeat for difference kicker excitation tunes – see later slide.</a:t>
            </a:r>
          </a:p>
          <a:p>
            <a:pPr marL="36513" indent="0">
              <a:spcBef>
                <a:spcPts val="1200"/>
              </a:spcBef>
              <a:buNone/>
            </a:pPr>
            <a:r>
              <a:rPr lang="en-US" sz="2000" dirty="0"/>
              <a:t>After </a:t>
            </a:r>
            <a:r>
              <a:rPr lang="en-US" sz="2000" b="1" dirty="0"/>
              <a:t>100 turns</a:t>
            </a:r>
            <a:r>
              <a:rPr lang="en-US" sz="2000" dirty="0"/>
              <a:t>, a good estimate is obtained for the </a:t>
            </a:r>
            <a:r>
              <a:rPr lang="en-US" sz="2000" b="1" dirty="0"/>
              <a:t>effective spin deflection per turn</a:t>
            </a:r>
            <a:r>
              <a:rPr lang="en-US" sz="2000" dirty="0"/>
              <a:t> </a:t>
            </a:r>
            <a:r>
              <a:rPr lang="en-US" sz="2000" dirty="0" err="1"/>
              <a:t>wrt</a:t>
            </a:r>
            <a:r>
              <a:rPr lang="en-US" sz="2000" dirty="0"/>
              <a:t> vertical axis.</a:t>
            </a:r>
          </a:p>
          <a:p>
            <a:pPr lvl="1">
              <a:spcBef>
                <a:spcPts val="400"/>
              </a:spcBef>
            </a:pPr>
            <a:r>
              <a:rPr lang="en-US" sz="1800" dirty="0"/>
              <a:t>The “double spiral” visible on the right is due to the spin tune being close to 0.5 in this example. Odd turn numbers are on one arm, even turn on the other arm.</a:t>
            </a:r>
            <a:endParaRPr lang="en-GB" sz="1800" dirty="0"/>
          </a:p>
        </p:txBody>
      </p:sp>
      <p:pic>
        <p:nvPicPr>
          <p:cNvPr id="5" name="Picture 4" descr="A graph of a spiral of dots&#10;&#10;AI-generated content may be incorrect.">
            <a:extLst>
              <a:ext uri="{FF2B5EF4-FFF2-40B4-BE49-F238E27FC236}">
                <a16:creationId xmlns:a16="http://schemas.microsoft.com/office/drawing/2014/main" id="{B0E1143F-F384-B68F-524A-FEE2F71029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2366" y="1528465"/>
            <a:ext cx="5109599" cy="4896125"/>
          </a:xfrm>
          <a:prstGeom prst="rect">
            <a:avLst/>
          </a:prstGeom>
        </p:spPr>
      </p:pic>
      <p:sp>
        <p:nvSpPr>
          <p:cNvPr id="6" name="TextBox 5">
            <a:extLst>
              <a:ext uri="{FF2B5EF4-FFF2-40B4-BE49-F238E27FC236}">
                <a16:creationId xmlns:a16="http://schemas.microsoft.com/office/drawing/2014/main" id="{F5D320CE-BBFC-F919-3AF8-BEBD8F3E053E}"/>
              </a:ext>
            </a:extLst>
          </p:cNvPr>
          <p:cNvSpPr txBox="1"/>
          <p:nvPr/>
        </p:nvSpPr>
        <p:spPr>
          <a:xfrm>
            <a:off x="7233514" y="1025851"/>
            <a:ext cx="4559800" cy="584775"/>
          </a:xfrm>
          <a:prstGeom prst="rect">
            <a:avLst/>
          </a:prstGeom>
          <a:noFill/>
        </p:spPr>
        <p:txBody>
          <a:bodyPr wrap="square" rtlCol="0">
            <a:spAutoFit/>
          </a:bodyPr>
          <a:lstStyle/>
          <a:p>
            <a:pPr algn="ctr"/>
            <a:r>
              <a:rPr lang="en-US" sz="1600" b="1" dirty="0">
                <a:solidFill>
                  <a:schemeClr val="accent6">
                    <a:lumMod val="50000"/>
                  </a:schemeClr>
                </a:solidFill>
                <a:latin typeface="+mj-lt"/>
              </a:rPr>
              <a:t>Projection of the spin orientation on the x-s plane at the end of each turn (</a:t>
            </a:r>
            <a:r>
              <a:rPr lang="en-US" sz="1600" b="1" dirty="0">
                <a:solidFill>
                  <a:schemeClr val="accent6">
                    <a:lumMod val="50000"/>
                  </a:schemeClr>
                </a:solidFill>
                <a:latin typeface="Symbol" panose="05050102010706020507" pitchFamily="18" charset="2"/>
              </a:rPr>
              <a:t>n</a:t>
            </a:r>
            <a:r>
              <a:rPr lang="en-US" sz="1600" b="1" baseline="-25000" dirty="0">
                <a:solidFill>
                  <a:schemeClr val="accent6">
                    <a:lumMod val="50000"/>
                  </a:schemeClr>
                </a:solidFill>
                <a:latin typeface="+mj-lt"/>
              </a:rPr>
              <a:t>s</a:t>
            </a:r>
            <a:r>
              <a:rPr lang="en-US" sz="1600" b="1" dirty="0">
                <a:solidFill>
                  <a:schemeClr val="accent6">
                    <a:lumMod val="50000"/>
                  </a:schemeClr>
                </a:solidFill>
                <a:latin typeface="+mj-lt"/>
              </a:rPr>
              <a:t> = 103.45)</a:t>
            </a:r>
            <a:endParaRPr lang="en-GB" sz="1600" b="1" dirty="0">
              <a:solidFill>
                <a:schemeClr val="accent6">
                  <a:lumMod val="50000"/>
                </a:schemeClr>
              </a:solidFill>
              <a:latin typeface="+mj-lt"/>
            </a:endParaRPr>
          </a:p>
        </p:txBody>
      </p:sp>
      <p:sp>
        <p:nvSpPr>
          <p:cNvPr id="7" name="TextBox 6">
            <a:extLst>
              <a:ext uri="{FF2B5EF4-FFF2-40B4-BE49-F238E27FC236}">
                <a16:creationId xmlns:a16="http://schemas.microsoft.com/office/drawing/2014/main" id="{E1B81440-DA37-9C74-31CD-EE14A605612B}"/>
              </a:ext>
            </a:extLst>
          </p:cNvPr>
          <p:cNvSpPr txBox="1"/>
          <p:nvPr/>
        </p:nvSpPr>
        <p:spPr>
          <a:xfrm>
            <a:off x="7504326" y="5630551"/>
            <a:ext cx="2563522" cy="307777"/>
          </a:xfrm>
          <a:prstGeom prst="rect">
            <a:avLst/>
          </a:prstGeom>
          <a:solidFill>
            <a:schemeClr val="accent2">
              <a:lumMod val="20000"/>
              <a:lumOff val="80000"/>
            </a:schemeClr>
          </a:solidFill>
        </p:spPr>
        <p:txBody>
          <a:bodyPr wrap="none" rtlCol="0">
            <a:spAutoFit/>
          </a:bodyPr>
          <a:lstStyle/>
          <a:p>
            <a:r>
              <a:rPr lang="en-US" sz="1400" b="1" dirty="0">
                <a:solidFill>
                  <a:srgbClr val="0000FF"/>
                </a:solidFill>
                <a:latin typeface="+mn-lt"/>
              </a:rPr>
              <a:t>1993 90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/60</a:t>
            </a:r>
            <a:r>
              <a:rPr lang="en-US" sz="1400" b="1" dirty="0">
                <a:solidFill>
                  <a:srgbClr val="0000FF"/>
                </a:solidFill>
                <a:latin typeface="+mn-lt"/>
                <a:sym typeface="Symbol" panose="05050102010706020507" pitchFamily="18" charset="2"/>
              </a:rPr>
              <a:t></a:t>
            </a:r>
            <a:r>
              <a:rPr lang="en-US" sz="1400" b="1" dirty="0">
                <a:solidFill>
                  <a:srgbClr val="0000FF"/>
                </a:solidFill>
                <a:latin typeface="+mn-lt"/>
              </a:rPr>
              <a:t>, </a:t>
            </a:r>
            <a:r>
              <a:rPr lang="en-US" sz="1400" b="1" dirty="0">
                <a:solidFill>
                  <a:srgbClr val="0000FF"/>
                </a:solidFill>
                <a:latin typeface="Symbol" panose="05050102010706020507" pitchFamily="18" charset="2"/>
              </a:rPr>
              <a:t>b</a:t>
            </a:r>
            <a:r>
              <a:rPr lang="en-US" sz="1400" b="1" dirty="0">
                <a:solidFill>
                  <a:srgbClr val="0000FF"/>
                </a:solidFill>
                <a:latin typeface="+mn-lt"/>
              </a:rPr>
              <a:t>*= 2.5m/18cm</a:t>
            </a:r>
            <a:endParaRPr lang="en-GB" sz="1400" b="1" dirty="0">
              <a:solidFill>
                <a:srgbClr val="0000FF"/>
              </a:solidFill>
              <a:latin typeface="+mn-lt"/>
            </a:endParaRPr>
          </a:p>
        </p:txBody>
      </p:sp>
      <p:sp>
        <p:nvSpPr>
          <p:cNvPr id="8" name="TextBox 7">
            <a:extLst>
              <a:ext uri="{FF2B5EF4-FFF2-40B4-BE49-F238E27FC236}">
                <a16:creationId xmlns:a16="http://schemas.microsoft.com/office/drawing/2014/main" id="{864B13C8-6464-B14D-21E3-BF06FD7826A7}"/>
              </a:ext>
            </a:extLst>
          </p:cNvPr>
          <p:cNvSpPr txBox="1"/>
          <p:nvPr/>
        </p:nvSpPr>
        <p:spPr>
          <a:xfrm>
            <a:off x="8357196" y="1758334"/>
            <a:ext cx="3450933" cy="523220"/>
          </a:xfrm>
          <a:prstGeom prst="rect">
            <a:avLst/>
          </a:prstGeom>
          <a:noFill/>
        </p:spPr>
        <p:txBody>
          <a:bodyPr wrap="square">
            <a:spAutoFit/>
          </a:bodyPr>
          <a:lstStyle/>
          <a:p>
            <a:pPr marL="36513" marR="0" lvl="0" algn="ctr" defTabSz="914400" rtl="0" eaLnBrk="1" fontAlgn="auto" latinLnBrk="0" hangingPunct="1">
              <a:lnSpc>
                <a:spcPct val="100000"/>
              </a:lnSpc>
              <a:spcBef>
                <a:spcPct val="20000"/>
              </a:spcBef>
              <a:spcAft>
                <a:spcPts val="0"/>
              </a:spcAft>
              <a:buClr>
                <a:srgbClr val="0C377B"/>
              </a:buClr>
              <a:buSzPct val="75000"/>
              <a:tabLst/>
              <a:defRPr/>
            </a:pPr>
            <a:r>
              <a:rPr kumimoji="0" lang="en-US" sz="1400" b="0" i="0" u="none" strike="noStrike" kern="1200" cap="none" spc="0" normalizeH="0" baseline="0" noProof="0" dirty="0">
                <a:ln>
                  <a:noFill/>
                </a:ln>
                <a:solidFill>
                  <a:srgbClr val="0C377B"/>
                </a:solidFill>
                <a:effectLst/>
                <a:uLnTx/>
                <a:uFillTx/>
                <a:latin typeface="Arial"/>
                <a:ea typeface="+mn-ea"/>
                <a:cs typeface="+mn-cs"/>
              </a:rPr>
              <a:t>The turn number is </a:t>
            </a:r>
            <a:r>
              <a:rPr lang="en-US" sz="1400" dirty="0">
                <a:solidFill>
                  <a:srgbClr val="0C377B"/>
                </a:solidFill>
                <a:latin typeface="Arial"/>
              </a:rPr>
              <a:t>c</a:t>
            </a:r>
            <a:r>
              <a:rPr kumimoji="0" lang="en-US" sz="1400" b="0" i="0" u="none" strike="noStrike" kern="1200" cap="none" spc="0" normalizeH="0" baseline="0" noProof="0" dirty="0" err="1">
                <a:ln>
                  <a:noFill/>
                </a:ln>
                <a:solidFill>
                  <a:srgbClr val="0C377B"/>
                </a:solidFill>
                <a:effectLst/>
                <a:uLnTx/>
                <a:uFillTx/>
                <a:latin typeface="Arial"/>
                <a:ea typeface="+mn-ea"/>
                <a:cs typeface="+mn-cs"/>
              </a:rPr>
              <a:t>olor</a:t>
            </a:r>
            <a:r>
              <a:rPr lang="en-US" sz="1400" dirty="0">
                <a:solidFill>
                  <a:srgbClr val="0C377B"/>
                </a:solidFill>
                <a:latin typeface="Arial"/>
              </a:rPr>
              <a:t>-</a:t>
            </a:r>
            <a:r>
              <a:rPr kumimoji="0" lang="en-US" sz="1400" b="0" i="0" u="none" strike="noStrike" kern="1200" cap="none" spc="0" normalizeH="0" baseline="0" noProof="0" dirty="0">
                <a:ln>
                  <a:noFill/>
                </a:ln>
                <a:solidFill>
                  <a:srgbClr val="0C377B"/>
                </a:solidFill>
                <a:effectLst/>
                <a:uLnTx/>
                <a:uFillTx/>
                <a:latin typeface="Arial"/>
                <a:ea typeface="+mn-ea"/>
                <a:cs typeface="+mn-cs"/>
              </a:rPr>
              <a:t>coded from </a:t>
            </a:r>
            <a:r>
              <a:rPr kumimoji="0" lang="en-US" sz="1400" b="1" i="0" u="none" strike="noStrike" kern="1200" cap="none" spc="0" normalizeH="0" baseline="0" noProof="0" dirty="0">
                <a:ln>
                  <a:noFill/>
                </a:ln>
                <a:solidFill>
                  <a:schemeClr val="tx2">
                    <a:lumMod val="75000"/>
                  </a:schemeClr>
                </a:solidFill>
                <a:effectLst/>
                <a:uLnTx/>
                <a:uFillTx/>
                <a:latin typeface="Arial"/>
                <a:ea typeface="+mn-ea"/>
                <a:cs typeface="+mn-cs"/>
              </a:rPr>
              <a:t>dark blue </a:t>
            </a:r>
            <a:r>
              <a:rPr kumimoji="0" lang="en-US" sz="1400" b="0" i="0" u="none" strike="noStrike" kern="1200" cap="none" spc="0" normalizeH="0" baseline="0" noProof="0" dirty="0">
                <a:ln>
                  <a:noFill/>
                </a:ln>
                <a:solidFill>
                  <a:srgbClr val="0C377B"/>
                </a:solidFill>
                <a:effectLst/>
                <a:uLnTx/>
                <a:uFillTx/>
                <a:latin typeface="Arial"/>
                <a:ea typeface="+mn-ea"/>
                <a:cs typeface="+mn-cs"/>
              </a:rPr>
              <a:t>(turn 1) to </a:t>
            </a:r>
            <a:r>
              <a:rPr kumimoji="0" lang="en-US" sz="1400" b="1" i="0" u="none" strike="noStrike" kern="1200" cap="none" spc="0" normalizeH="0" baseline="0" noProof="0" dirty="0">
                <a:ln>
                  <a:noFill/>
                </a:ln>
                <a:solidFill>
                  <a:srgbClr val="FFC000"/>
                </a:solidFill>
                <a:effectLst/>
                <a:uLnTx/>
                <a:uFillTx/>
                <a:latin typeface="Arial"/>
                <a:ea typeface="+mn-ea"/>
                <a:cs typeface="+mn-cs"/>
              </a:rPr>
              <a:t>yellow</a:t>
            </a:r>
            <a:r>
              <a:rPr kumimoji="0" lang="en-US" sz="1400" b="0" i="0" u="none" strike="noStrike" kern="1200" cap="none" spc="0" normalizeH="0" baseline="0" noProof="0" dirty="0">
                <a:ln>
                  <a:noFill/>
                </a:ln>
                <a:solidFill>
                  <a:srgbClr val="0C377B"/>
                </a:solidFill>
                <a:effectLst/>
                <a:uLnTx/>
                <a:uFillTx/>
                <a:latin typeface="Arial"/>
                <a:ea typeface="+mn-ea"/>
                <a:cs typeface="+mn-cs"/>
              </a:rPr>
              <a:t> (turn 100).</a:t>
            </a:r>
          </a:p>
        </p:txBody>
      </p:sp>
    </p:spTree>
    <p:extLst>
      <p:ext uri="{BB962C8B-B14F-4D97-AF65-F5344CB8AC3E}">
        <p14:creationId xmlns:p14="http://schemas.microsoft.com/office/powerpoint/2010/main" val="1089464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58341-95D4-B515-3703-42388D003335}"/>
              </a:ext>
            </a:extLst>
          </p:cNvPr>
          <p:cNvSpPr>
            <a:spLocks noGrp="1"/>
          </p:cNvSpPr>
          <p:nvPr>
            <p:ph type="title"/>
          </p:nvPr>
        </p:nvSpPr>
        <p:spPr>
          <a:xfrm>
            <a:off x="609601" y="274638"/>
            <a:ext cx="8059534" cy="714265"/>
          </a:xfrm>
        </p:spPr>
        <p:txBody>
          <a:bodyPr>
            <a:normAutofit fontScale="90000"/>
          </a:bodyPr>
          <a:lstStyle/>
          <a:p>
            <a:r>
              <a:rPr lang="en-US" sz="3600" dirty="0"/>
              <a:t>Influence of lattice &amp; </a:t>
            </a:r>
            <a:r>
              <a:rPr lang="en-US" sz="3600" dirty="0" err="1"/>
              <a:t>betatron</a:t>
            </a:r>
            <a:r>
              <a:rPr lang="en-US" sz="3600" dirty="0"/>
              <a:t> oscillation (3)</a:t>
            </a:r>
            <a:endParaRPr lang="en-GB" dirty="0"/>
          </a:p>
        </p:txBody>
      </p:sp>
      <p:sp>
        <p:nvSpPr>
          <p:cNvPr id="3" name="Content Placeholder 2">
            <a:extLst>
              <a:ext uri="{FF2B5EF4-FFF2-40B4-BE49-F238E27FC236}">
                <a16:creationId xmlns:a16="http://schemas.microsoft.com/office/drawing/2014/main" id="{CCAF2514-2DFB-3995-E4BC-AE7ED84A9893}"/>
              </a:ext>
            </a:extLst>
          </p:cNvPr>
          <p:cNvSpPr>
            <a:spLocks noGrp="1"/>
          </p:cNvSpPr>
          <p:nvPr>
            <p:ph idx="1"/>
          </p:nvPr>
        </p:nvSpPr>
        <p:spPr>
          <a:xfrm>
            <a:off x="609601" y="1258119"/>
            <a:ext cx="11055019" cy="1594805"/>
          </a:xfrm>
        </p:spPr>
        <p:txBody>
          <a:bodyPr>
            <a:normAutofit/>
          </a:bodyPr>
          <a:lstStyle/>
          <a:p>
            <a:pPr marL="36513" indent="0">
              <a:buNone/>
            </a:pPr>
            <a:r>
              <a:rPr lang="en-US" sz="2000" dirty="0"/>
              <a:t>The </a:t>
            </a:r>
            <a:r>
              <a:rPr lang="en-US" sz="2000" b="1" dirty="0"/>
              <a:t>enhancement </a:t>
            </a:r>
            <a:r>
              <a:rPr lang="en-US" sz="2000" b="1" i="1" dirty="0"/>
              <a:t>F(</a:t>
            </a:r>
            <a:r>
              <a:rPr lang="en-US" sz="2000" b="1" i="1" dirty="0" err="1"/>
              <a:t>q</a:t>
            </a:r>
            <a:r>
              <a:rPr lang="en-US" sz="2000" b="1" i="1" baseline="-25000" dirty="0" err="1"/>
              <a:t>dep</a:t>
            </a:r>
            <a:r>
              <a:rPr lang="en-US" sz="2000" b="1" i="1" dirty="0"/>
              <a:t>)</a:t>
            </a:r>
            <a:r>
              <a:rPr lang="en-US" sz="2000" b="1" dirty="0"/>
              <a:t> </a:t>
            </a:r>
            <a:r>
              <a:rPr lang="en-US" sz="2000" dirty="0"/>
              <a:t>due to </a:t>
            </a:r>
            <a:r>
              <a:rPr lang="en-US" sz="2000" b="1" dirty="0"/>
              <a:t>the lattice and the free </a:t>
            </a:r>
            <a:r>
              <a:rPr lang="en-US" sz="2000" b="1" dirty="0" err="1"/>
              <a:t>betatron</a:t>
            </a:r>
            <a:r>
              <a:rPr lang="en-US" sz="2000" b="1" dirty="0"/>
              <a:t> oscillation </a:t>
            </a:r>
            <a:r>
              <a:rPr lang="en-US" sz="2000" dirty="0"/>
              <a:t>is obtained as a function of the depolarizer excitation tune </a:t>
            </a:r>
            <a:r>
              <a:rPr lang="en-US" sz="2000" i="1" dirty="0" err="1"/>
              <a:t>q</a:t>
            </a:r>
            <a:r>
              <a:rPr lang="en-US" sz="2000" i="1" baseline="-25000" dirty="0" err="1"/>
              <a:t>dep</a:t>
            </a:r>
            <a:r>
              <a:rPr lang="en-US" sz="2000" i="1" dirty="0"/>
              <a:t>, </a:t>
            </a:r>
            <a:r>
              <a:rPr lang="en-US" sz="2000" i="1" dirty="0" err="1">
                <a:latin typeface="Symbol" panose="05050102010706020507" pitchFamily="18" charset="2"/>
              </a:rPr>
              <a:t>q</a:t>
            </a:r>
            <a:r>
              <a:rPr lang="en-US" sz="2000" i="1" baseline="-25000" dirty="0" err="1"/>
              <a:t>dep</a:t>
            </a:r>
            <a:r>
              <a:rPr lang="en-US" sz="2000" dirty="0"/>
              <a:t> is the transverse (orbit) kick of the depolarizer:</a:t>
            </a:r>
            <a:endParaRPr lang="en-GB" sz="2000" dirty="0"/>
          </a:p>
        </p:txBody>
      </p:sp>
      <p:pic>
        <p:nvPicPr>
          <p:cNvPr id="5" name="Picture 4">
            <a:extLst>
              <a:ext uri="{FF2B5EF4-FFF2-40B4-BE49-F238E27FC236}">
                <a16:creationId xmlns:a16="http://schemas.microsoft.com/office/drawing/2014/main" id="{76C26A49-55CE-DC68-3E73-4D1BAFADF2A3}"/>
              </a:ext>
            </a:extLst>
          </p:cNvPr>
          <p:cNvPicPr>
            <a:picLocks noChangeAspect="1"/>
          </p:cNvPicPr>
          <p:nvPr/>
        </p:nvPicPr>
        <p:blipFill>
          <a:blip r:embed="rId2"/>
          <a:stretch>
            <a:fillRect/>
          </a:stretch>
        </p:blipFill>
        <p:spPr>
          <a:xfrm>
            <a:off x="3100410" y="2399267"/>
            <a:ext cx="3909453" cy="907313"/>
          </a:xfrm>
          <a:prstGeom prst="rect">
            <a:avLst/>
          </a:prstGeom>
        </p:spPr>
      </p:pic>
      <p:sp>
        <p:nvSpPr>
          <p:cNvPr id="6" name="Content Placeholder 2">
            <a:extLst>
              <a:ext uri="{FF2B5EF4-FFF2-40B4-BE49-F238E27FC236}">
                <a16:creationId xmlns:a16="http://schemas.microsoft.com/office/drawing/2014/main" id="{8351081E-00C2-74AA-A933-5F883F61597F}"/>
              </a:ext>
            </a:extLst>
          </p:cNvPr>
          <p:cNvSpPr txBox="1">
            <a:spLocks/>
          </p:cNvSpPr>
          <p:nvPr/>
        </p:nvSpPr>
        <p:spPr>
          <a:xfrm>
            <a:off x="609601" y="3306580"/>
            <a:ext cx="11323959" cy="1018730"/>
          </a:xfrm>
          <a:prstGeom prst="rect">
            <a:avLst/>
          </a:prstGeom>
        </p:spPr>
        <p:txBody>
          <a:bodyPr vert="horz">
            <a:normAutofit/>
          </a:bodyPr>
          <a:lstStyle>
            <a:lvl1pPr marL="354013" indent="-317500" algn="l" rtl="0" eaLnBrk="1" latinLnBrk="0" hangingPunct="1">
              <a:spcBef>
                <a:spcPct val="20000"/>
              </a:spcBef>
              <a:buClr>
                <a:schemeClr val="tx1"/>
              </a:buClr>
              <a:buSzPct val="75000"/>
              <a:buFont typeface="Lucida Grande"/>
              <a:buChar char="►"/>
              <a:defRPr kumimoji="0" sz="2400" kern="1200">
                <a:solidFill>
                  <a:schemeClr val="tx1"/>
                </a:solidFill>
                <a:latin typeface="+mn-lt"/>
                <a:ea typeface="+mn-ea"/>
                <a:cs typeface="+mn-cs"/>
              </a:defRPr>
            </a:lvl1pPr>
            <a:lvl2pPr marL="720725" indent="-366713" algn="l" rtl="0" eaLnBrk="1" latinLnBrk="0" hangingPunct="1">
              <a:spcBef>
                <a:spcPct val="20000"/>
              </a:spcBef>
              <a:buClr>
                <a:schemeClr val="accent2"/>
              </a:buClr>
              <a:buSzPct val="75000"/>
              <a:buFont typeface="Lucida Grande"/>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1"/>
              </a:buClr>
              <a:buSzPct val="75000"/>
              <a:buFont typeface="Lucida Grande"/>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13" indent="0" fontAlgn="auto">
              <a:spcAft>
                <a:spcPts val="0"/>
              </a:spcAft>
              <a:buNone/>
            </a:pPr>
            <a:r>
              <a:rPr lang="en-US" sz="2000" dirty="0"/>
              <a:t>where </a:t>
            </a:r>
            <a:r>
              <a:rPr lang="en-US" sz="2000" i="1" dirty="0"/>
              <a:t>w(</a:t>
            </a:r>
            <a:r>
              <a:rPr lang="en-US" sz="2000" i="1" dirty="0" err="1"/>
              <a:t>q</a:t>
            </a:r>
            <a:r>
              <a:rPr lang="en-US" sz="2000" i="1" baseline="-25000" dirty="0" err="1"/>
              <a:t>dep</a:t>
            </a:r>
            <a:r>
              <a:rPr lang="en-US" sz="2000" i="1" dirty="0"/>
              <a:t>) </a:t>
            </a:r>
            <a:r>
              <a:rPr lang="en-US" sz="2000" dirty="0"/>
              <a:t>is obtained from the simulation as the average deflection angle/turn over 100 turns.</a:t>
            </a:r>
            <a:endParaRPr lang="en-GB" sz="2000" dirty="0"/>
          </a:p>
        </p:txBody>
      </p:sp>
    </p:spTree>
    <p:extLst>
      <p:ext uri="{BB962C8B-B14F-4D97-AF65-F5344CB8AC3E}">
        <p14:creationId xmlns:p14="http://schemas.microsoft.com/office/powerpoint/2010/main" val="2063988006"/>
      </p:ext>
    </p:extLst>
  </p:cSld>
  <p:clrMapOvr>
    <a:masterClrMapping/>
  </p:clrMapOvr>
</p:sld>
</file>

<file path=ppt/theme/theme1.xml><?xml version="1.0" encoding="utf-8"?>
<a:theme xmlns:a="http://schemas.openxmlformats.org/drawingml/2006/main" name="Fred 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34996</TotalTime>
  <Words>1361</Words>
  <Application>Microsoft Office PowerPoint</Application>
  <PresentationFormat>Widescreen</PresentationFormat>
  <Paragraphs>97</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Comic Sans MS</vt:lpstr>
      <vt:lpstr>Lucida Grande</vt:lpstr>
      <vt:lpstr>Symbol</vt:lpstr>
      <vt:lpstr>Wingdings</vt:lpstr>
      <vt:lpstr>Fred 2</vt:lpstr>
      <vt:lpstr>PowerPoint Presentation</vt:lpstr>
      <vt:lpstr>Looking back at LEP RDP (with a bit of FCC)</vt:lpstr>
      <vt:lpstr>Depolarization at LEP</vt:lpstr>
      <vt:lpstr>LEP optics</vt:lpstr>
      <vt:lpstr>Simple LEP RDP modeling</vt:lpstr>
      <vt:lpstr>Turn-by-turn tracking</vt:lpstr>
      <vt:lpstr>Influence of lattice &amp; betatron oscillation</vt:lpstr>
      <vt:lpstr>Influence of lattice &amp; betatron oscillation (2)</vt:lpstr>
      <vt:lpstr>Influence of lattice &amp; betatron oscillation (3)</vt:lpstr>
      <vt:lpstr>Lattice response w</vt:lpstr>
      <vt:lpstr>Simple (&amp; fast) simulation of RDP</vt:lpstr>
      <vt:lpstr>Simple RDP</vt:lpstr>
      <vt:lpstr>LEP RDP</vt:lpstr>
      <vt:lpstr>What about FCCee</vt:lpstr>
      <vt:lpstr>Compare…</vt:lpstr>
      <vt:lpstr>Turn-by-turn</vt:lpstr>
      <vt:lpstr>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 Wenninger</dc:creator>
  <cp:lastModifiedBy>Jorg Wenninger</cp:lastModifiedBy>
  <cp:revision>9580</cp:revision>
  <cp:lastPrinted>2014-08-28T12:09:23Z</cp:lastPrinted>
  <dcterms:created xsi:type="dcterms:W3CDTF">1601-01-01T00:00:00Z</dcterms:created>
  <dcterms:modified xsi:type="dcterms:W3CDTF">2025-05-02T11:01:55Z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