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0" r:id="rId5"/>
    <p:sldId id="259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80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908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0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85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565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727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08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262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88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59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215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F62EE-9947-49B5-8AC0-260599A07C41}" type="datetimeFigureOut">
              <a:rPr lang="ru-RU" smtClean="0"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410AF-33E2-47C1-B61E-AD6C0F03D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69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Polarization Issues in LEP3 </a:t>
            </a:r>
            <a:r>
              <a:rPr lang="en-US" sz="5400" dirty="0" smtClean="0">
                <a:solidFill>
                  <a:srgbClr val="FF0000"/>
                </a:solidFill>
              </a:rPr>
              <a:t/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  <a:latin typeface="+mn-lt"/>
              </a:rPr>
              <a:t>Ivan Koop</a:t>
            </a:r>
            <a:br>
              <a:rPr lang="en-US" sz="3600" dirty="0" smtClean="0">
                <a:solidFill>
                  <a:srgbClr val="7030A0"/>
                </a:solidFill>
                <a:latin typeface="+mn-lt"/>
              </a:rPr>
            </a:br>
            <a:r>
              <a:rPr lang="en-US" sz="3600" dirty="0" smtClean="0">
                <a:solidFill>
                  <a:srgbClr val="7030A0"/>
                </a:solidFill>
                <a:latin typeface="+mn-lt"/>
              </a:rPr>
              <a:t>BINP, 630090 Novosibirsk, Russia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9109" y="4395668"/>
            <a:ext cx="9144000" cy="47559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37-th FCC-FS </a:t>
            </a:r>
            <a:r>
              <a:rPr lang="en-US" dirty="0">
                <a:solidFill>
                  <a:srgbClr val="7030A0"/>
                </a:solidFill>
              </a:rPr>
              <a:t>EPOL group and FCCIS WP2.5 </a:t>
            </a:r>
            <a:r>
              <a:rPr lang="en-US" dirty="0" smtClean="0">
                <a:solidFill>
                  <a:srgbClr val="7030A0"/>
                </a:solidFill>
              </a:rPr>
              <a:t>meeting,  May 2, 2025. 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255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3483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Outline</a:t>
            </a:r>
            <a:endParaRPr lang="ru-RU" sz="32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7775"/>
            <a:ext cx="1114736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7030A0"/>
                </a:solidFill>
              </a:rPr>
              <a:t>Why the resonant depolarization (RDP) method don’t work with the LEP3 </a:t>
            </a:r>
            <a:r>
              <a:rPr lang="en-US" sz="2000" dirty="0" smtClean="0">
                <a:solidFill>
                  <a:srgbClr val="7030A0"/>
                </a:solidFill>
              </a:rPr>
              <a:t>parameters </a:t>
            </a:r>
            <a:endParaRPr lang="en-US" sz="2000" dirty="0" smtClean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7030A0"/>
                </a:solidFill>
              </a:rPr>
              <a:t>Some </a:t>
            </a:r>
            <a:r>
              <a:rPr lang="en-US" sz="2000" dirty="0" smtClean="0">
                <a:solidFill>
                  <a:srgbClr val="7030A0"/>
                </a:solidFill>
              </a:rPr>
              <a:t>results of spin tracking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Corrected </a:t>
            </a:r>
            <a:r>
              <a:rPr lang="en-US" dirty="0">
                <a:solidFill>
                  <a:srgbClr val="7030A0"/>
                </a:solidFill>
              </a:rPr>
              <a:t>LEP3 </a:t>
            </a:r>
            <a:r>
              <a:rPr lang="en-US" dirty="0" smtClean="0">
                <a:solidFill>
                  <a:srgbClr val="7030A0"/>
                </a:solidFill>
              </a:rPr>
              <a:t>parameters </a:t>
            </a:r>
            <a:r>
              <a:rPr lang="en-US" dirty="0" smtClean="0">
                <a:solidFill>
                  <a:srgbClr val="7030A0"/>
                </a:solidFill>
              </a:rPr>
              <a:t>to </a:t>
            </a:r>
            <a:r>
              <a:rPr lang="en-US" dirty="0" smtClean="0">
                <a:solidFill>
                  <a:srgbClr val="7030A0"/>
                </a:solidFill>
              </a:rPr>
              <a:t>meet most crucial </a:t>
            </a:r>
            <a:r>
              <a:rPr lang="en-US" dirty="0">
                <a:solidFill>
                  <a:srgbClr val="7030A0"/>
                </a:solidFill>
              </a:rPr>
              <a:t>requirements for </a:t>
            </a:r>
            <a:r>
              <a:rPr lang="en-US" dirty="0" smtClean="0">
                <a:solidFill>
                  <a:srgbClr val="7030A0"/>
                </a:solidFill>
              </a:rPr>
              <a:t>RDP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Conclusion 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956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3483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REFERENCES</a:t>
            </a:r>
            <a:endParaRPr lang="ru-RU" sz="32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0698" y="897775"/>
            <a:ext cx="111473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A. Blondel et al</a:t>
            </a:r>
            <a:r>
              <a:rPr lang="en-US" dirty="0" smtClean="0">
                <a:solidFill>
                  <a:srgbClr val="7030A0"/>
                </a:solidFill>
              </a:rPr>
              <a:t>., “LEP3</a:t>
            </a:r>
            <a:r>
              <a:rPr lang="en-US" dirty="0">
                <a:solidFill>
                  <a:srgbClr val="7030A0"/>
                </a:solidFill>
              </a:rPr>
              <a:t>: A High Luminosity </a:t>
            </a:r>
            <a:r>
              <a:rPr lang="en-US" dirty="0" err="1" smtClean="0">
                <a:solidFill>
                  <a:srgbClr val="7030A0"/>
                </a:solidFill>
              </a:rPr>
              <a:t>e+e</a:t>
            </a:r>
            <a:r>
              <a:rPr lang="en-US" dirty="0" smtClean="0">
                <a:solidFill>
                  <a:srgbClr val="7030A0"/>
                </a:solidFill>
              </a:rPr>
              <a:t>− </a:t>
            </a:r>
            <a:r>
              <a:rPr lang="en-US" dirty="0">
                <a:solidFill>
                  <a:srgbClr val="7030A0"/>
                </a:solidFill>
              </a:rPr>
              <a:t>Collider to Study the Higgs </a:t>
            </a:r>
            <a:r>
              <a:rPr lang="en-US" dirty="0" smtClean="0">
                <a:solidFill>
                  <a:srgbClr val="7030A0"/>
                </a:solidFill>
              </a:rPr>
              <a:t>Boson”, </a:t>
            </a:r>
            <a:r>
              <a:rPr lang="en-US" sz="1600" dirty="0" smtClean="0"/>
              <a:t>submitted </a:t>
            </a:r>
            <a:r>
              <a:rPr lang="en-US" sz="1600" dirty="0"/>
              <a:t>to the 2013 European Strategy Preparatory Group</a:t>
            </a:r>
            <a:r>
              <a:rPr lang="en-US" sz="1600" dirty="0" smtClean="0"/>
              <a:t>, arXiv:1208.0504.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C. </a:t>
            </a:r>
            <a:r>
              <a:rPr lang="en-US" dirty="0" err="1" smtClean="0">
                <a:solidFill>
                  <a:srgbClr val="7030A0"/>
                </a:solidFill>
              </a:rPr>
              <a:t>Anastopoulos</a:t>
            </a:r>
            <a:r>
              <a:rPr lang="en-US" dirty="0" smtClean="0">
                <a:solidFill>
                  <a:srgbClr val="7030A0"/>
                </a:solidFill>
              </a:rPr>
              <a:t> et al., “LEP3</a:t>
            </a:r>
            <a:r>
              <a:rPr lang="en-US" dirty="0">
                <a:solidFill>
                  <a:srgbClr val="7030A0"/>
                </a:solidFill>
              </a:rPr>
              <a:t>: A High-Luminosity </a:t>
            </a:r>
            <a:r>
              <a:rPr lang="en-US" dirty="0" err="1" smtClean="0">
                <a:solidFill>
                  <a:srgbClr val="7030A0"/>
                </a:solidFill>
              </a:rPr>
              <a:t>e+e</a:t>
            </a:r>
            <a:r>
              <a:rPr lang="en-US" dirty="0" smtClean="0">
                <a:solidFill>
                  <a:srgbClr val="7030A0"/>
                </a:solidFill>
              </a:rPr>
              <a:t>− </a:t>
            </a:r>
            <a:r>
              <a:rPr lang="en-US" dirty="0">
                <a:solidFill>
                  <a:srgbClr val="7030A0"/>
                </a:solidFill>
              </a:rPr>
              <a:t>Higgs &amp; </a:t>
            </a:r>
            <a:r>
              <a:rPr lang="en-US" dirty="0" smtClean="0">
                <a:solidFill>
                  <a:srgbClr val="7030A0"/>
                </a:solidFill>
              </a:rPr>
              <a:t>Electroweak Factory </a:t>
            </a:r>
            <a:r>
              <a:rPr lang="en-US" dirty="0">
                <a:solidFill>
                  <a:srgbClr val="7030A0"/>
                </a:solidFill>
              </a:rPr>
              <a:t>in the LHC </a:t>
            </a:r>
            <a:r>
              <a:rPr lang="en-US" dirty="0" smtClean="0">
                <a:solidFill>
                  <a:srgbClr val="7030A0"/>
                </a:solidFill>
              </a:rPr>
              <a:t>Tunnel”, </a:t>
            </a:r>
            <a:r>
              <a:rPr lang="en-US" sz="1600" dirty="0" smtClean="0"/>
              <a:t>arXiv:2504.00541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  <a:r>
              <a:rPr lang="en-US" sz="1600" i="1" dirty="0" smtClean="0">
                <a:solidFill>
                  <a:srgbClr val="7030A0"/>
                </a:solidFill>
              </a:rPr>
              <a:t> </a:t>
            </a:r>
            <a:r>
              <a:rPr lang="en-US" sz="1600" i="1" dirty="0" smtClean="0"/>
              <a:t>A </a:t>
            </a:r>
            <a:r>
              <a:rPr lang="en-US" sz="1600" i="1" dirty="0"/>
              <a:t>possible back-up to the preferred option (FCC-</a:t>
            </a:r>
            <a:r>
              <a:rPr lang="en-US" sz="1600" i="1" dirty="0" err="1"/>
              <a:t>ee</a:t>
            </a:r>
            <a:r>
              <a:rPr lang="en-US" sz="1600" i="1" dirty="0"/>
              <a:t> and FCC-</a:t>
            </a:r>
            <a:r>
              <a:rPr lang="en-US" sz="1600" i="1" dirty="0" err="1"/>
              <a:t>hh</a:t>
            </a:r>
            <a:r>
              <a:rPr lang="en-US" sz="1600" i="1" dirty="0"/>
              <a:t>) for the next accelerator for CERN April 2, </a:t>
            </a:r>
            <a:r>
              <a:rPr lang="en-US" sz="1600" i="1" dirty="0" smtClean="0">
                <a:solidFill>
                  <a:srgbClr val="FF0000"/>
                </a:solidFill>
              </a:rPr>
              <a:t>2025</a:t>
            </a:r>
            <a:r>
              <a:rPr lang="en-US" sz="1600" i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 </a:t>
            </a:r>
            <a:r>
              <a:rPr lang="en-US" dirty="0">
                <a:solidFill>
                  <a:srgbClr val="7030A0"/>
                </a:solidFill>
              </a:rPr>
              <a:t>D. </a:t>
            </a:r>
            <a:r>
              <a:rPr lang="en-US" dirty="0" err="1">
                <a:solidFill>
                  <a:srgbClr val="7030A0"/>
                </a:solidFill>
              </a:rPr>
              <a:t>Shatilov</a:t>
            </a:r>
            <a:r>
              <a:rPr lang="en-US" dirty="0">
                <a:solidFill>
                  <a:srgbClr val="7030A0"/>
                </a:solidFill>
              </a:rPr>
              <a:t>,  “Luminosity optimization for LEP3, based on lattice parameters by K. </a:t>
            </a:r>
            <a:r>
              <a:rPr lang="en-US" dirty="0" err="1">
                <a:solidFill>
                  <a:srgbClr val="7030A0"/>
                </a:solidFill>
              </a:rPr>
              <a:t>Oide</a:t>
            </a:r>
            <a:r>
              <a:rPr lang="en-US" dirty="0">
                <a:solidFill>
                  <a:srgbClr val="7030A0"/>
                </a:solidFill>
              </a:rPr>
              <a:t>” </a:t>
            </a:r>
            <a:r>
              <a:rPr lang="en-US" sz="1400" dirty="0"/>
              <a:t>, 66</a:t>
            </a:r>
            <a:r>
              <a:rPr lang="en-US" sz="1400" baseline="30000" dirty="0"/>
              <a:t>th</a:t>
            </a:r>
            <a:r>
              <a:rPr lang="en-US" sz="1400" dirty="0"/>
              <a:t> FCC-</a:t>
            </a:r>
            <a:r>
              <a:rPr lang="en-US" sz="1400" dirty="0" err="1"/>
              <a:t>ee</a:t>
            </a:r>
            <a:r>
              <a:rPr lang="en-US" sz="1400" dirty="0"/>
              <a:t> Optics Design Meeting CERN, </a:t>
            </a:r>
            <a:r>
              <a:rPr lang="en-US" sz="1400" dirty="0" smtClean="0"/>
              <a:t>   </a:t>
            </a:r>
            <a:r>
              <a:rPr lang="en-US" sz="1400" dirty="0"/>
              <a:t>15 December </a:t>
            </a:r>
            <a:r>
              <a:rPr lang="en-US" sz="1400" dirty="0" smtClean="0"/>
              <a:t>2017</a:t>
            </a:r>
            <a:r>
              <a:rPr lang="en-US" sz="1400" dirty="0" smtClean="0"/>
              <a:t>.</a:t>
            </a:r>
            <a:endParaRPr lang="en-US" sz="1400" dirty="0" smtClean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i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7030A0"/>
                </a:solidFill>
              </a:rPr>
              <a:t>K.Oide</a:t>
            </a:r>
            <a:r>
              <a:rPr lang="en-US" dirty="0" smtClean="0">
                <a:solidFill>
                  <a:srgbClr val="7030A0"/>
                </a:solidFill>
              </a:rPr>
              <a:t>, “A </a:t>
            </a:r>
            <a:r>
              <a:rPr lang="en-US" dirty="0">
                <a:solidFill>
                  <a:srgbClr val="7030A0"/>
                </a:solidFill>
              </a:rPr>
              <a:t>preliminary lattice for </a:t>
            </a:r>
            <a:r>
              <a:rPr lang="en-US" dirty="0" smtClean="0">
                <a:solidFill>
                  <a:srgbClr val="7030A0"/>
                </a:solidFill>
              </a:rPr>
              <a:t>LEP3” </a:t>
            </a:r>
            <a:r>
              <a:rPr lang="en-US" dirty="0">
                <a:solidFill>
                  <a:srgbClr val="7030A0"/>
                </a:solidFill>
              </a:rPr>
              <a:t>based on parameters optimized by D. </a:t>
            </a:r>
            <a:r>
              <a:rPr lang="en-US" dirty="0" err="1" smtClean="0">
                <a:solidFill>
                  <a:srgbClr val="7030A0"/>
                </a:solidFill>
              </a:rPr>
              <a:t>Shatilov</a:t>
            </a:r>
            <a:r>
              <a:rPr lang="en-US" dirty="0" smtClean="0">
                <a:solidFill>
                  <a:srgbClr val="7030A0"/>
                </a:solidFill>
              </a:rPr>
              <a:t>, </a:t>
            </a:r>
            <a:r>
              <a:rPr lang="en-US" sz="1600" dirty="0"/>
              <a:t>66</a:t>
            </a:r>
            <a:r>
              <a:rPr lang="en-US" sz="1600" baseline="30000" dirty="0"/>
              <a:t>th</a:t>
            </a:r>
            <a:r>
              <a:rPr lang="en-US" sz="1600" dirty="0"/>
              <a:t> FCC-</a:t>
            </a:r>
            <a:r>
              <a:rPr lang="en-US" sz="1600" dirty="0" err="1"/>
              <a:t>ee</a:t>
            </a:r>
            <a:r>
              <a:rPr lang="en-US" sz="1600" dirty="0"/>
              <a:t> Optics Design Meeting CERN,    15 December 2017.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73369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34837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+mn-lt"/>
              </a:rPr>
              <a:t>SR parameters and </a:t>
            </a:r>
            <a:r>
              <a:rPr lang="en-US" sz="2400" dirty="0" err="1" smtClean="0">
                <a:latin typeface="+mn-lt"/>
              </a:rPr>
              <a:t>Sokolov-Ternov</a:t>
            </a:r>
            <a:r>
              <a:rPr lang="en-US" sz="2400" dirty="0" smtClean="0">
                <a:latin typeface="+mn-lt"/>
              </a:rPr>
              <a:t> self-polarization time in LEP</a:t>
            </a:r>
            <a:r>
              <a:rPr lang="en-US" sz="3200" dirty="0" smtClean="0">
                <a:latin typeface="+mn-lt"/>
              </a:rPr>
              <a:t>3</a:t>
            </a:r>
            <a:endParaRPr lang="ru-RU" sz="3200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58792" y="819510"/>
                <a:ext cx="11395495" cy="3736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olidFill>
                      <a:srgbClr val="7030A0"/>
                    </a:solidFill>
                  </a:rPr>
                  <a:t>Shorter bending radius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656 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km</m:t>
                    </m:r>
                    <m:r>
                      <a:rPr lang="en-US" sz="20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20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572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Gs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rgbClr val="7030A0"/>
                    </a:solidFill>
                  </a:rPr>
                  <a:t>led to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higher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SR losses: 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≈144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MeV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turn</m:t>
                        </m:r>
                      </m:den>
                    </m:f>
                  </m:oMath>
                </a14:m>
                <a:r>
                  <a:rPr lang="en-US" sz="2000" b="0" dirty="0" smtClean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  at </a:t>
                </a:r>
                <a:r>
                  <a:rPr lang="en-US" sz="2000" dirty="0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45.6 </a:t>
                </a:r>
                <a:r>
                  <a:rPr lang="en-US" sz="2000" dirty="0" smtClean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GeV</a:t>
                </a:r>
                <a:endParaRPr lang="en-US" sz="2000" b="0" dirty="0" smtClean="0">
                  <a:solidFill>
                    <a:srgbClr val="7030A0"/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 smtClean="0">
                  <a:solidFill>
                    <a:srgbClr val="7030A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olidFill>
                      <a:srgbClr val="7030A0"/>
                    </a:solidFill>
                  </a:rPr>
                  <a:t>Stronger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damping has a positive effect on beam stability, but quantum fluctuations also become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harder</a:t>
                </a:r>
                <a:endParaRPr lang="en-US" sz="2000" dirty="0" smtClean="0">
                  <a:solidFill>
                    <a:srgbClr val="7030A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7030A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olidFill>
                      <a:srgbClr val="7030A0"/>
                    </a:solidFill>
                  </a:rPr>
                  <a:t>As a result, the energy spread in LEP3 is significantly higher compared to FCC-</a:t>
                </a:r>
                <a:r>
                  <a:rPr lang="en-US" sz="2000" dirty="0" err="1" smtClean="0">
                    <a:solidFill>
                      <a:srgbClr val="7030A0"/>
                    </a:solidFill>
                  </a:rPr>
                  <a:t>ee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: </a:t>
                </a:r>
              </a:p>
              <a:p>
                <a:r>
                  <a:rPr lang="en-US" sz="2000" dirty="0" smtClean="0">
                    <a:solidFill>
                      <a:srgbClr val="7030A0"/>
                    </a:solidFill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758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b="0" dirty="0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 </a:t>
                </a:r>
                <a:r>
                  <a:rPr lang="en-US" sz="2000" b="0" dirty="0" smtClean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sub>
                    </m:sSub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0.37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b="0" dirty="0" smtClean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  in </a:t>
                </a:r>
                <a:r>
                  <a:rPr lang="en-US" sz="2000" b="0" dirty="0" smtClean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FCC-</a:t>
                </a:r>
                <a:r>
                  <a:rPr lang="en-US" sz="2000" b="0" dirty="0" err="1" smtClean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ee</a:t>
                </a:r>
                <a:r>
                  <a:rPr lang="en-US" sz="2000" b="0" dirty="0" smtClean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), roughly same as in LEP.</a:t>
                </a:r>
                <a:endParaRPr lang="en-US" sz="2000" b="0" dirty="0" smtClean="0">
                  <a:solidFill>
                    <a:srgbClr val="7030A0"/>
                  </a:solidFill>
                  <a:ea typeface="Cambria Math" panose="02040503050406030204" pitchFamily="18" charset="0"/>
                </a:endParaRPr>
              </a:p>
              <a:p>
                <a:endParaRPr lang="en-US" sz="2000" dirty="0" smtClean="0">
                  <a:solidFill>
                    <a:srgbClr val="7030A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err="1" smtClean="0">
                    <a:solidFill>
                      <a:srgbClr val="7030A0"/>
                    </a:solidFill>
                  </a:rPr>
                  <a:t>Sokolov-Ternov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 self-polarization time is much shorter compared to FCC-</a:t>
                </a:r>
                <a:r>
                  <a:rPr lang="en-US" sz="2000" dirty="0" err="1" smtClean="0">
                    <a:solidFill>
                      <a:srgbClr val="7030A0"/>
                    </a:solidFill>
                  </a:rPr>
                  <a:t>ee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 :</a:t>
                </a:r>
              </a:p>
              <a:p>
                <a:r>
                  <a:rPr lang="en-US" sz="2000" dirty="0">
                    <a:solidFill>
                      <a:srgbClr val="7030A0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𝑆𝑇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4.17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𝑆𝑇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=250</m:t>
                    </m:r>
                  </m:oMath>
                </a14:m>
                <a:r>
                  <a:rPr lang="en-US" sz="2000" dirty="0" smtClean="0">
                    <a:solidFill>
                      <a:srgbClr val="7030A0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h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 in FCC-</a:t>
                </a:r>
                <a:r>
                  <a:rPr lang="en-US" sz="2000" dirty="0" err="1" smtClean="0">
                    <a:solidFill>
                      <a:srgbClr val="7030A0"/>
                    </a:solidFill>
                  </a:rPr>
                  <a:t>ee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).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7030A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792" y="819510"/>
                <a:ext cx="11395495" cy="3736536"/>
              </a:xfrm>
              <a:prstGeom prst="rect">
                <a:avLst/>
              </a:prstGeom>
              <a:blipFill>
                <a:blip r:embed="rId2"/>
                <a:stretch>
                  <a:fillRect l="-4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5671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987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+mn-lt"/>
              </a:rPr>
              <a:t>RF parameters </a:t>
            </a:r>
            <a:r>
              <a:rPr lang="en-US" sz="2800" dirty="0" smtClean="0">
                <a:latin typeface="+mn-lt"/>
              </a:rPr>
              <a:t>and the </a:t>
            </a:r>
            <a:r>
              <a:rPr lang="en-US" sz="2800" dirty="0" smtClean="0">
                <a:latin typeface="+mn-lt"/>
              </a:rPr>
              <a:t>depolarization </a:t>
            </a:r>
            <a:r>
              <a:rPr lang="en-US" sz="2800" dirty="0" smtClean="0">
                <a:latin typeface="+mn-lt"/>
              </a:rPr>
              <a:t>issues at 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Z</a:t>
            </a:r>
            <a:r>
              <a:rPr lang="en-US" sz="2800" dirty="0" smtClean="0">
                <a:latin typeface="+mn-lt"/>
              </a:rPr>
              <a:t> beam energy</a:t>
            </a:r>
            <a:endParaRPr lang="ru-RU" sz="2800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24928" y="681487"/>
                <a:ext cx="11437581" cy="5267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7030A0"/>
                    </a:solidFill>
                  </a:rPr>
                  <a:t>High </a:t>
                </a:r>
                <a:r>
                  <a:rPr lang="en-US" sz="2400" dirty="0" err="1" smtClean="0">
                    <a:solidFill>
                      <a:srgbClr val="7030A0"/>
                    </a:solidFill>
                  </a:rPr>
                  <a:t>betatron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 tune in arcs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=120</m:t>
                    </m:r>
                  </m:oMath>
                </a14:m>
                <a:r>
                  <a:rPr lang="en-US" sz="2400" dirty="0" smtClean="0">
                    <a:solidFill>
                      <a:srgbClr val="7030A0"/>
                    </a:solidFill>
                  </a:rPr>
                  <a:t>  led to small momentum compaction:</a:t>
                </a:r>
              </a:p>
              <a:p>
                <a:r>
                  <a:rPr lang="en-US" sz="2400" dirty="0">
                    <a:solidFill>
                      <a:srgbClr val="7030A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.5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US" sz="2400" dirty="0" smtClean="0">
                  <a:solidFill>
                    <a:srgbClr val="7030A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7030A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7030A0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and 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80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MHz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we will get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=0.02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93</m:t>
                    </m:r>
                  </m:oMath>
                </a14:m>
                <a:r>
                  <a:rPr lang="en-US" sz="2400" b="0" dirty="0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 </a:t>
                </a:r>
                <a:r>
                  <a:rPr lang="en-US" sz="2400" b="0" dirty="0" smtClean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- too small synchrotron tune!</a:t>
                </a:r>
              </a:p>
              <a:p>
                <a:endParaRPr lang="en-US" sz="2400" dirty="0" smtClean="0">
                  <a:solidFill>
                    <a:srgbClr val="7030A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7030A0"/>
                    </a:solidFill>
                  </a:rPr>
                  <a:t>With such a low synchrotron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tune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value, the synchrotron modulation index becomes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674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  <a:latin typeface="+mn-lt"/>
                  </a:rPr>
                  <a:t>    </a:t>
                </a:r>
                <a:r>
                  <a:rPr lang="en-US" sz="2400" dirty="0" smtClean="0">
                    <a:solidFill>
                      <a:srgbClr val="7030A0"/>
                    </a:solidFill>
                    <a:latin typeface="+mn-lt"/>
                  </a:rPr>
                  <a:t>- is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too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high, both for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RDP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and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for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FSP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methods! </a:t>
                </a:r>
              </a:p>
              <a:p>
                <a:r>
                  <a:rPr lang="en-US" sz="2400" dirty="0">
                    <a:solidFill>
                      <a:srgbClr val="7030A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  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(we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recommend to have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US" sz="24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4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.2 −1.4</m:t>
                    </m:r>
                  </m:oMath>
                </a14:m>
                <a:r>
                  <a:rPr lang="en-US" sz="2400" dirty="0" smtClean="0">
                    <a:solidFill>
                      <a:srgbClr val="7030A0"/>
                    </a:solidFill>
                  </a:rPr>
                  <a:t>)</a:t>
                </a:r>
              </a:p>
              <a:p>
                <a:endParaRPr lang="en-US" sz="2400" dirty="0">
                  <a:solidFill>
                    <a:srgbClr val="7030A0"/>
                  </a:solidFill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7030A0"/>
                    </a:solidFill>
                  </a:rPr>
                  <a:t>So, we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need to think about how to overcome this difficulty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!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7030A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7030A0"/>
                    </a:solidFill>
                  </a:rPr>
                  <a:t>I have explored the idea of ​​how reducing the </a:t>
                </a:r>
                <a:r>
                  <a:rPr lang="en-US" sz="2400" dirty="0" err="1">
                    <a:solidFill>
                      <a:srgbClr val="7030A0"/>
                    </a:solidFill>
                  </a:rPr>
                  <a:t>Qx</a:t>
                </a:r>
                <a:r>
                  <a:rPr lang="en-US" sz="2400" dirty="0">
                    <a:solidFill>
                      <a:srgbClr val="7030A0"/>
                    </a:solidFill>
                  </a:rPr>
                  <a:t> value and optimizing other beam parameters can help. The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Table </a:t>
                </a:r>
                <a:r>
                  <a:rPr lang="en-US" sz="2400" dirty="0">
                    <a:solidFill>
                      <a:srgbClr val="7030A0"/>
                    </a:solidFill>
                  </a:rPr>
                  <a:t>below shows the result of this study.</a:t>
                </a:r>
                <a:endParaRPr lang="en-US" sz="2400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928" y="681487"/>
                <a:ext cx="11437581" cy="5267148"/>
              </a:xfrm>
              <a:prstGeom prst="rect">
                <a:avLst/>
              </a:prstGeom>
              <a:blipFill>
                <a:blip r:embed="rId2"/>
                <a:stretch>
                  <a:fillRect l="-693" t="-926" b="-16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8052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98763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 smtClean="0">
                <a:latin typeface="+mn-lt"/>
              </a:rPr>
              <a:t>Depolarizations</a:t>
            </a:r>
            <a:r>
              <a:rPr lang="en-US" sz="2800" dirty="0" smtClean="0">
                <a:latin typeface="+mn-lt"/>
              </a:rPr>
              <a:t> at 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Z</a:t>
            </a:r>
            <a:r>
              <a:rPr lang="en-US" sz="2800" dirty="0" smtClean="0">
                <a:latin typeface="+mn-lt"/>
              </a:rPr>
              <a:t> beam energy in LEP3 and LEP3*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19" y="592057"/>
            <a:ext cx="5661164" cy="3150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817" y="3220694"/>
            <a:ext cx="5800555" cy="31558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034817" y="705567"/>
                <a:ext cx="5800555" cy="2392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These two pictures differ only in the values ​​</a:t>
                </a:r>
                <a:r>
                  <a:rPr lang="en-US" dirty="0" smtClean="0"/>
                  <a:t>of synchrotron tune </a:t>
                </a:r>
                <a:r>
                  <a:rPr lang="en-US" dirty="0"/>
                  <a:t>Qs and, accordingly, the spin </a:t>
                </a:r>
                <a:r>
                  <a:rPr lang="en-US" dirty="0" smtClean="0"/>
                  <a:t>tune </a:t>
                </a:r>
                <a:r>
                  <a:rPr lang="en-US" dirty="0"/>
                  <a:t>modulation </a:t>
                </a:r>
                <a:r>
                  <a:rPr lang="en-US" dirty="0" smtClean="0"/>
                  <a:t>index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 smtClean="0"/>
              </a:p>
              <a:p>
                <a:r>
                  <a:rPr lang="en-US" dirty="0"/>
                  <a:t>The left graph shows the spin resonance crossing at Qs=0.08 and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US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=</a:t>
                </a:r>
                <a:r>
                  <a:rPr lang="en-US" dirty="0"/>
                  <a:t>0.97, and the right graph shows the same type of simulation for Qs=0.0293 and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US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=</a:t>
                </a:r>
                <a:r>
                  <a:rPr lang="en-US" dirty="0"/>
                  <a:t>2.674. In the latter case, no depolarization is observed.</a:t>
                </a:r>
                <a:endParaRPr lang="en-US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4817" y="705567"/>
                <a:ext cx="5800555" cy="2392130"/>
              </a:xfrm>
              <a:prstGeom prst="rect">
                <a:avLst/>
              </a:prstGeom>
              <a:blipFill>
                <a:blip r:embed="rId4"/>
                <a:stretch>
                  <a:fillRect l="-946" t="-1531" r="-16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9335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987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+mn-lt"/>
              </a:rPr>
              <a:t>Parameters of </a:t>
            </a:r>
            <a:r>
              <a:rPr lang="en-US" sz="2800" dirty="0" err="1" smtClean="0">
                <a:latin typeface="+mn-lt"/>
              </a:rPr>
              <a:t>e+e</a:t>
            </a:r>
            <a:r>
              <a:rPr lang="en-US" sz="2800" dirty="0" smtClean="0">
                <a:latin typeface="+mn-lt"/>
              </a:rPr>
              <a:t>- colliders</a:t>
            </a:r>
            <a:r>
              <a:rPr lang="en-US" sz="2800" dirty="0" smtClean="0">
                <a:latin typeface="+mn-lt"/>
              </a:rPr>
              <a:t> with different </a:t>
            </a:r>
            <a:r>
              <a:rPr lang="en-US" sz="2800" dirty="0" err="1" smtClean="0">
                <a:latin typeface="+mn-lt"/>
              </a:rPr>
              <a:t>betatron</a:t>
            </a:r>
            <a:r>
              <a:rPr lang="en-US" sz="2800" dirty="0" smtClean="0">
                <a:latin typeface="+mn-lt"/>
              </a:rPr>
              <a:t> tunes at 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Z</a:t>
            </a:r>
            <a:r>
              <a:rPr lang="en-US" sz="2800" dirty="0" smtClean="0">
                <a:latin typeface="+mn-lt"/>
              </a:rPr>
              <a:t>-pole beam energy</a:t>
            </a:r>
            <a:endParaRPr lang="ru-RU" sz="2800" dirty="0">
              <a:latin typeface="+mn-lt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659010"/>
              </p:ext>
            </p:extLst>
          </p:nvPr>
        </p:nvGraphicFramePr>
        <p:xfrm>
          <a:off x="585629" y="647132"/>
          <a:ext cx="9944111" cy="5800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66969">
                  <a:extLst>
                    <a:ext uri="{9D8B030D-6E8A-4147-A177-3AD203B41FA5}">
                      <a16:colId xmlns:a16="http://schemas.microsoft.com/office/drawing/2014/main" val="2126424663"/>
                    </a:ext>
                  </a:extLst>
                </a:gridCol>
                <a:gridCol w="1804826">
                  <a:extLst>
                    <a:ext uri="{9D8B030D-6E8A-4147-A177-3AD203B41FA5}">
                      <a16:colId xmlns:a16="http://schemas.microsoft.com/office/drawing/2014/main" val="2435629726"/>
                    </a:ext>
                  </a:extLst>
                </a:gridCol>
                <a:gridCol w="1508813">
                  <a:extLst>
                    <a:ext uri="{9D8B030D-6E8A-4147-A177-3AD203B41FA5}">
                      <a16:colId xmlns:a16="http://schemas.microsoft.com/office/drawing/2014/main" val="2709432948"/>
                    </a:ext>
                  </a:extLst>
                </a:gridCol>
                <a:gridCol w="1509878">
                  <a:extLst>
                    <a:ext uri="{9D8B030D-6E8A-4147-A177-3AD203B41FA5}">
                      <a16:colId xmlns:a16="http://schemas.microsoft.com/office/drawing/2014/main" val="4231472815"/>
                    </a:ext>
                  </a:extLst>
                </a:gridCol>
                <a:gridCol w="1653625">
                  <a:extLst>
                    <a:ext uri="{9D8B030D-6E8A-4147-A177-3AD203B41FA5}">
                      <a16:colId xmlns:a16="http://schemas.microsoft.com/office/drawing/2014/main" val="4096700979"/>
                    </a:ext>
                  </a:extLst>
                </a:gridCol>
              </a:tblGrid>
              <a:tr h="5640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Option</a:t>
                      </a:r>
                      <a:endParaRPr lang="ru-RU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Betatron tunes, integer parts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LEP1</a:t>
                      </a:r>
                      <a:endParaRPr lang="ru-RU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Qx, Qy=80?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LEP3</a:t>
                      </a:r>
                      <a:endParaRPr lang="ru-RU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Qx, Qy=212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LEP3 * </a:t>
                      </a:r>
                      <a:endParaRPr lang="ru-RU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Qx, Qy=106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FCC-ee</a:t>
                      </a:r>
                      <a:endParaRPr lang="ru-RU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Qx, Qy=222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5672853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Beam energy,  GeV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45.6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45.6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45.6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45.6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1862869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Circumference,  km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26.7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26.7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26.7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90.658816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1221276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Bending radius,  km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2.755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2.755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1175267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Momentum compaction,  10</a:t>
                      </a:r>
                      <a:r>
                        <a:rPr lang="en-US" sz="1600" baseline="30000">
                          <a:effectLst/>
                        </a:rPr>
                        <a:t>-5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18.6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2.5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2.86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3159594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Energy loss/turn,  GeV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0.144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0.144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0.0394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1262844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Damping time,  turns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380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1232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6960707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Energy spread %, SR/BS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0.0</a:t>
                      </a:r>
                      <a:r>
                        <a:rPr lang="en-US" sz="1600">
                          <a:effectLst/>
                        </a:rPr>
                        <a:t>70</a:t>
                      </a:r>
                      <a:r>
                        <a:rPr lang="ru-RU" sz="1600">
                          <a:effectLst/>
                        </a:rPr>
                        <a:t> / </a:t>
                      </a:r>
                      <a:r>
                        <a:rPr lang="en-US" sz="1600">
                          <a:effectLst/>
                        </a:rPr>
                        <a:t>??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0.0</a:t>
                      </a:r>
                      <a:r>
                        <a:rPr lang="en-US" sz="1600">
                          <a:effectLst/>
                        </a:rPr>
                        <a:t>76</a:t>
                      </a:r>
                      <a:r>
                        <a:rPr lang="ru-RU" sz="1600">
                          <a:effectLst/>
                        </a:rPr>
                        <a:t> / </a:t>
                      </a:r>
                      <a:r>
                        <a:rPr lang="en-US" sz="1600">
                          <a:effectLst/>
                        </a:rPr>
                        <a:t>??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0.0</a:t>
                      </a:r>
                      <a:r>
                        <a:rPr lang="en-US" sz="1600" dirty="0" smtClean="0">
                          <a:effectLst/>
                        </a:rPr>
                        <a:t>76</a:t>
                      </a:r>
                      <a:r>
                        <a:rPr lang="ru-RU" sz="1600" dirty="0" smtClean="0">
                          <a:effectLst/>
                        </a:rPr>
                        <a:t>/ </a:t>
                      </a:r>
                      <a:r>
                        <a:rPr lang="en-US" sz="1600" dirty="0">
                          <a:effectLst/>
                        </a:rPr>
                        <a:t>??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0.03</a:t>
                      </a:r>
                      <a:r>
                        <a:rPr lang="en-US" sz="1600">
                          <a:effectLst/>
                        </a:rPr>
                        <a:t>7</a:t>
                      </a:r>
                      <a:r>
                        <a:rPr lang="ru-RU" sz="1600">
                          <a:effectLst/>
                        </a:rPr>
                        <a:t> / 0.089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2161690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RF frequency,  MHz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352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311108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RF voltage,  GV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0.240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0.079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13943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Synchrotron tune Qs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0.065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0.0293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0.081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0.031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11674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Emittances, h(nm)/v(pm)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20/400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0.61/1.4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4.96/9.9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0.71/1.4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0147411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Beta functions at IP,   h/v , mm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2000/50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500</a:t>
                      </a:r>
                      <a:r>
                        <a:rPr lang="en-US" sz="1600" dirty="0">
                          <a:effectLst/>
                        </a:rPr>
                        <a:t>/1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70</a:t>
                      </a:r>
                      <a:r>
                        <a:rPr lang="en-US" sz="1600" dirty="0">
                          <a:effectLst/>
                        </a:rPr>
                        <a:t>/1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110/0.7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8079367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Number of bunches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12  (single ring!)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2400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1370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15880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8165293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Bunch population,   N/10</a:t>
                      </a:r>
                      <a:r>
                        <a:rPr lang="en-US" sz="1600" baseline="300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1.51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8298760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Beam-beam parameters, h/v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0.044/0.044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0.100/0.240    ?!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0.013/0.126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0.0023 / 0.096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0001508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Luminosity, L/10</a:t>
                      </a:r>
                      <a:r>
                        <a:rPr lang="en-US" sz="1600" baseline="30000">
                          <a:effectLst/>
                        </a:rPr>
                        <a:t>34</a:t>
                      </a:r>
                      <a:r>
                        <a:rPr lang="en-US" sz="1600">
                          <a:effectLst/>
                        </a:rPr>
                        <a:t>  cm</a:t>
                      </a:r>
                      <a:r>
                        <a:rPr lang="en-US" sz="1600" baseline="30000">
                          <a:effectLst/>
                        </a:rPr>
                        <a:t>-2</a:t>
                      </a:r>
                      <a:r>
                        <a:rPr lang="en-US" sz="1600">
                          <a:effectLst/>
                        </a:rPr>
                        <a:t> s</a:t>
                      </a:r>
                      <a:r>
                        <a:rPr lang="en-US" sz="1600" baseline="30000">
                          <a:effectLst/>
                        </a:rPr>
                        <a:t>-1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32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140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6782612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Spin tune modulation index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1.1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2.674    ?!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0.97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1.24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1235346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Polarization time,   hours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4.16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4.16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5790729"/>
                  </a:ext>
                </a:extLst>
              </a:tr>
              <a:tr h="275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SR power / beam</a:t>
                      </a:r>
                      <a:r>
                        <a:rPr lang="en-US" sz="1600">
                          <a:effectLst/>
                        </a:rPr>
                        <a:t>,  </a:t>
                      </a:r>
                      <a:r>
                        <a:rPr lang="ru-RU" sz="1600">
                          <a:effectLst/>
                        </a:rPr>
                        <a:t>MW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6191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5648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987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+mn-lt"/>
              </a:rPr>
              <a:t>Conclusion</a:t>
            </a:r>
            <a:endParaRPr lang="ru-RU" sz="28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1279" y="989815"/>
            <a:ext cx="1027521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When the </a:t>
            </a:r>
            <a:r>
              <a:rPr lang="en-US" sz="2000" dirty="0" err="1"/>
              <a:t>betatron</a:t>
            </a:r>
            <a:r>
              <a:rPr lang="en-US" sz="2000" dirty="0"/>
              <a:t> frequency is reduced (by about a factor of 2), the loss of luminosity at the Z pole is not very significant, only about a factor of 2 compared to the original LEP 3 parameters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smtClean="0"/>
              <a:t>But with this set of global parameters of LEP3* the RDP is restored, and works again, as in LEP1.</a:t>
            </a:r>
          </a:p>
          <a:p>
            <a:endParaRPr lang="en-US" sz="2000" dirty="0"/>
          </a:p>
          <a:p>
            <a:r>
              <a:rPr lang="en-US" sz="2000" dirty="0"/>
              <a:t>Further optimization of the beam parameters can improve the luminosity </a:t>
            </a:r>
            <a:r>
              <a:rPr lang="en-US" sz="2000" dirty="0" smtClean="0"/>
              <a:t>regime in LEP3* </a:t>
            </a:r>
            <a:r>
              <a:rPr lang="en-US" sz="2000" dirty="0"/>
              <a:t>and we can achieve somewhat higher luminosity values, say above </a:t>
            </a:r>
            <a:r>
              <a:rPr lang="en-US" dirty="0" smtClean="0">
                <a:solidFill>
                  <a:srgbClr val="FF0000"/>
                </a:solidFill>
              </a:rPr>
              <a:t>3.5 </a:t>
            </a:r>
            <a:r>
              <a:rPr lang="en-US" dirty="0">
                <a:solidFill>
                  <a:srgbClr val="FF0000"/>
                </a:solidFill>
              </a:rPr>
              <a:t>* 10</a:t>
            </a:r>
            <a:r>
              <a:rPr lang="en-US" baseline="30000" dirty="0">
                <a:solidFill>
                  <a:srgbClr val="FF0000"/>
                </a:solidFill>
              </a:rPr>
              <a:t>35</a:t>
            </a:r>
            <a:r>
              <a:rPr lang="en-US" dirty="0">
                <a:solidFill>
                  <a:srgbClr val="FF0000"/>
                </a:solidFill>
              </a:rPr>
              <a:t> cm</a:t>
            </a:r>
            <a:r>
              <a:rPr lang="en-US" baseline="30000" dirty="0">
                <a:solidFill>
                  <a:srgbClr val="FF0000"/>
                </a:solidFill>
              </a:rPr>
              <a:t>-2</a:t>
            </a:r>
            <a:r>
              <a:rPr lang="en-US" dirty="0">
                <a:solidFill>
                  <a:srgbClr val="FF0000"/>
                </a:solidFill>
              </a:rPr>
              <a:t> s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Here I would like to point out that increasing the dispersion function in arcs will have few positive effects: </a:t>
            </a:r>
            <a:r>
              <a:rPr lang="en-US" dirty="0" err="1"/>
              <a:t>sextupoles</a:t>
            </a:r>
            <a:r>
              <a:rPr lang="en-US" dirty="0"/>
              <a:t> will become weaker and energy stability will improve.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40000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949</Words>
  <Application>Microsoft Office PowerPoint</Application>
  <PresentationFormat>Широкоэкранный</PresentationFormat>
  <Paragraphs>158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Times New Roman</vt:lpstr>
      <vt:lpstr>Тема Office</vt:lpstr>
      <vt:lpstr>Polarization Issues in LEP3  Ivan Koop BINP, 630090 Novosibirsk, Russia</vt:lpstr>
      <vt:lpstr>Outline</vt:lpstr>
      <vt:lpstr>REFERENCES</vt:lpstr>
      <vt:lpstr>SR parameters and Sokolov-Ternov self-polarization time in LEP3</vt:lpstr>
      <vt:lpstr>RF parameters and the depolarization issues at Z beam energy</vt:lpstr>
      <vt:lpstr>Depolarizations at Z beam energy in LEP3 and LEP3*</vt:lpstr>
      <vt:lpstr>Parameters of e+e- colliders with different betatron tunes at Z-pole beam energy</vt:lpstr>
      <vt:lpstr>Conclusion</vt:lpstr>
    </vt:vector>
  </TitlesOfParts>
  <Company>BINP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Polarization Issues in ZUNK  Ivan Koop BINP, 630090 Novosibirsk, Russia</dc:title>
  <dc:creator>Ivan</dc:creator>
  <cp:lastModifiedBy>Ivan A. Koop</cp:lastModifiedBy>
  <cp:revision>44</cp:revision>
  <dcterms:created xsi:type="dcterms:W3CDTF">2025-03-02T10:13:29Z</dcterms:created>
  <dcterms:modified xsi:type="dcterms:W3CDTF">2025-05-02T12:14:15Z</dcterms:modified>
</cp:coreProperties>
</file>