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</p:sldMasterIdLst>
  <p:notesMasterIdLst>
    <p:notesMasterId r:id="rId16"/>
  </p:notesMasterIdLst>
  <p:sldIdLst>
    <p:sldId id="256" r:id="rId2"/>
    <p:sldId id="257" r:id="rId3"/>
    <p:sldId id="260" r:id="rId4"/>
    <p:sldId id="261" r:id="rId5"/>
    <p:sldId id="262" r:id="rId6"/>
    <p:sldId id="273" r:id="rId7"/>
    <p:sldId id="269" r:id="rId8"/>
    <p:sldId id="276" r:id="rId9"/>
    <p:sldId id="274" r:id="rId10"/>
    <p:sldId id="275" r:id="rId11"/>
    <p:sldId id="264" r:id="rId12"/>
    <p:sldId id="265" r:id="rId13"/>
    <p:sldId id="266" r:id="rId14"/>
    <p:sldId id="267" r:id="rId15"/>
  </p:sldIdLst>
  <p:sldSz cx="12192000" cy="6858000"/>
  <p:notesSz cx="6724650" cy="9774238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AA66E74-8271-4038-B32F-7013E987B495}">
  <a:tblStyle styleId="{EAA66E74-8271-4038-B32F-7013E987B49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603"/>
    <p:restoredTop sz="94444"/>
  </p:normalViewPr>
  <p:slideViewPr>
    <p:cSldViewPr snapToGrid="0">
      <p:cViewPr>
        <p:scale>
          <a:sx n="77" d="100"/>
          <a:sy n="77" d="100"/>
        </p:scale>
        <p:origin x="1432" y="1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14650" cy="490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08413" y="0"/>
            <a:ext cx="2914650" cy="490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430213" y="1222375"/>
            <a:ext cx="5864225" cy="32988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3100" y="4703763"/>
            <a:ext cx="5378450" cy="384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283700"/>
            <a:ext cx="2914650" cy="490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08413" y="9283700"/>
            <a:ext cx="2914650" cy="490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30213" y="1222375"/>
            <a:ext cx="5864225" cy="32988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99" name="Google Shape;99;p1:notes"/>
          <p:cNvSpPr txBox="1">
            <a:spLocks noGrp="1"/>
          </p:cNvSpPr>
          <p:nvPr>
            <p:ph type="body" idx="1"/>
          </p:nvPr>
        </p:nvSpPr>
        <p:spPr>
          <a:xfrm>
            <a:off x="673100" y="4703763"/>
            <a:ext cx="5378450" cy="384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33aac54cbbe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30213" y="1222375"/>
            <a:ext cx="5864225" cy="32988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4" name="Google Shape;334;g33aac54cbbe_0_1:notes"/>
          <p:cNvSpPr txBox="1">
            <a:spLocks noGrp="1"/>
          </p:cNvSpPr>
          <p:nvPr>
            <p:ph type="body" idx="1"/>
          </p:nvPr>
        </p:nvSpPr>
        <p:spPr>
          <a:xfrm>
            <a:off x="673100" y="4703763"/>
            <a:ext cx="5378400" cy="3848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5" name="Google Shape;335;g33aac54cbbe_0_1:notes"/>
          <p:cNvSpPr txBox="1">
            <a:spLocks noGrp="1"/>
          </p:cNvSpPr>
          <p:nvPr>
            <p:ph type="sldNum" idx="12"/>
          </p:nvPr>
        </p:nvSpPr>
        <p:spPr>
          <a:xfrm>
            <a:off x="3808413" y="9283700"/>
            <a:ext cx="2914800" cy="4905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14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337e50742bb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30213" y="1222375"/>
            <a:ext cx="5864225" cy="32988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09" name="Google Shape;109;g337e50742bb_0_2:notes"/>
          <p:cNvSpPr txBox="1">
            <a:spLocks noGrp="1"/>
          </p:cNvSpPr>
          <p:nvPr>
            <p:ph type="body" idx="1"/>
          </p:nvPr>
        </p:nvSpPr>
        <p:spPr>
          <a:xfrm>
            <a:off x="673100" y="4703763"/>
            <a:ext cx="5378400" cy="384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3371d15fb91_0_1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30213" y="1222375"/>
            <a:ext cx="5864225" cy="32988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9" name="Google Shape;149;g3371d15fb91_0_109:notes"/>
          <p:cNvSpPr txBox="1">
            <a:spLocks noGrp="1"/>
          </p:cNvSpPr>
          <p:nvPr>
            <p:ph type="body" idx="1"/>
          </p:nvPr>
        </p:nvSpPr>
        <p:spPr>
          <a:xfrm>
            <a:off x="673100" y="4703763"/>
            <a:ext cx="5378400" cy="384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g3371d15fb91_0_109:notes"/>
          <p:cNvSpPr txBox="1">
            <a:spLocks noGrp="1"/>
          </p:cNvSpPr>
          <p:nvPr>
            <p:ph type="sldNum" idx="12"/>
          </p:nvPr>
        </p:nvSpPr>
        <p:spPr>
          <a:xfrm>
            <a:off x="3808413" y="9283700"/>
            <a:ext cx="2914800" cy="49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3371d15fb91_0_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30213" y="1222375"/>
            <a:ext cx="5864225" cy="32988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8" name="Google Shape;188;g3371d15fb91_0_84:notes"/>
          <p:cNvSpPr txBox="1">
            <a:spLocks noGrp="1"/>
          </p:cNvSpPr>
          <p:nvPr>
            <p:ph type="body" idx="1"/>
          </p:nvPr>
        </p:nvSpPr>
        <p:spPr>
          <a:xfrm>
            <a:off x="673100" y="4703763"/>
            <a:ext cx="5378400" cy="384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" name="Google Shape;189;g3371d15fb91_0_84:notes"/>
          <p:cNvSpPr txBox="1">
            <a:spLocks noGrp="1"/>
          </p:cNvSpPr>
          <p:nvPr>
            <p:ph type="sldNum" idx="12"/>
          </p:nvPr>
        </p:nvSpPr>
        <p:spPr>
          <a:xfrm>
            <a:off x="3808413" y="9283700"/>
            <a:ext cx="2914800" cy="49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337e50742bb_0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30213" y="1222375"/>
            <a:ext cx="5864225" cy="32988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9" name="Google Shape;229;g337e50742bb_0_51:notes"/>
          <p:cNvSpPr txBox="1">
            <a:spLocks noGrp="1"/>
          </p:cNvSpPr>
          <p:nvPr>
            <p:ph type="body" idx="1"/>
          </p:nvPr>
        </p:nvSpPr>
        <p:spPr>
          <a:xfrm>
            <a:off x="673100" y="4703763"/>
            <a:ext cx="5378400" cy="384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" name="Google Shape;230;g337e50742bb_0_51:notes"/>
          <p:cNvSpPr txBox="1">
            <a:spLocks noGrp="1"/>
          </p:cNvSpPr>
          <p:nvPr>
            <p:ph type="sldNum" idx="12"/>
          </p:nvPr>
        </p:nvSpPr>
        <p:spPr>
          <a:xfrm>
            <a:off x="3808413" y="9283700"/>
            <a:ext cx="2914800" cy="49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>
          <a:extLst>
            <a:ext uri="{FF2B5EF4-FFF2-40B4-BE49-F238E27FC236}">
              <a16:creationId xmlns:a16="http://schemas.microsoft.com/office/drawing/2014/main" id="{1A1D2817-DB7D-D4C5-B52E-D33AE96EDE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337e50742bb_0_51:notes">
            <a:extLst>
              <a:ext uri="{FF2B5EF4-FFF2-40B4-BE49-F238E27FC236}">
                <a16:creationId xmlns:a16="http://schemas.microsoft.com/office/drawing/2014/main" id="{E4A27D81-28A1-D062-176E-6BDF8192D3C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430213" y="1222375"/>
            <a:ext cx="5864225" cy="32988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9" name="Google Shape;229;g337e50742bb_0_51:notes">
            <a:extLst>
              <a:ext uri="{FF2B5EF4-FFF2-40B4-BE49-F238E27FC236}">
                <a16:creationId xmlns:a16="http://schemas.microsoft.com/office/drawing/2014/main" id="{0A725AA3-F668-9930-71BA-C99C18245F2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73100" y="4703763"/>
            <a:ext cx="5378400" cy="384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" name="Google Shape;230;g337e50742bb_0_51:notes">
            <a:extLst>
              <a:ext uri="{FF2B5EF4-FFF2-40B4-BE49-F238E27FC236}">
                <a16:creationId xmlns:a16="http://schemas.microsoft.com/office/drawing/2014/main" id="{CBBCB789-E5DE-157D-A92C-14F512AB0005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08413" y="9283700"/>
            <a:ext cx="2914800" cy="49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421260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30213" y="1222375"/>
            <a:ext cx="5864225" cy="32988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7" name="Google Shape;307;p6:notes"/>
          <p:cNvSpPr txBox="1">
            <a:spLocks noGrp="1"/>
          </p:cNvSpPr>
          <p:nvPr>
            <p:ph type="body" idx="1"/>
          </p:nvPr>
        </p:nvSpPr>
        <p:spPr>
          <a:xfrm>
            <a:off x="673100" y="4703763"/>
            <a:ext cx="5378450" cy="384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8" name="Google Shape;308;p6:notes"/>
          <p:cNvSpPr txBox="1">
            <a:spLocks noGrp="1"/>
          </p:cNvSpPr>
          <p:nvPr>
            <p:ph type="sldNum" idx="12"/>
          </p:nvPr>
        </p:nvSpPr>
        <p:spPr>
          <a:xfrm>
            <a:off x="3808413" y="9283700"/>
            <a:ext cx="2914650" cy="490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11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7:notes"/>
          <p:cNvSpPr txBox="1">
            <a:spLocks noGrp="1"/>
          </p:cNvSpPr>
          <p:nvPr>
            <p:ph type="body" idx="1"/>
          </p:nvPr>
        </p:nvSpPr>
        <p:spPr>
          <a:xfrm>
            <a:off x="673100" y="4703763"/>
            <a:ext cx="5378450" cy="3848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8" name="Google Shape;31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30213" y="1222375"/>
            <a:ext cx="5864225" cy="32988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g337e50742bb_0_97:notes"/>
          <p:cNvSpPr txBox="1">
            <a:spLocks noGrp="1"/>
          </p:cNvSpPr>
          <p:nvPr>
            <p:ph type="body" idx="1"/>
          </p:nvPr>
        </p:nvSpPr>
        <p:spPr>
          <a:xfrm>
            <a:off x="673100" y="4703763"/>
            <a:ext cx="5378400" cy="3848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6" name="Google Shape;326;g337e50742bb_0_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30213" y="1222375"/>
            <a:ext cx="5864225" cy="32988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">
  <p:cSld name="titr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99" y="0"/>
            <a:ext cx="12191598" cy="6857998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2"/>
          <p:cNvSpPr txBox="1">
            <a:spLocks noGrp="1"/>
          </p:cNvSpPr>
          <p:nvPr>
            <p:ph type="dt" idx="10"/>
          </p:nvPr>
        </p:nvSpPr>
        <p:spPr>
          <a:xfrm>
            <a:off x="228399" y="6467913"/>
            <a:ext cx="2729259" cy="3647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ftr" idx="11"/>
          </p:nvPr>
        </p:nvSpPr>
        <p:spPr>
          <a:xfrm>
            <a:off x="3325189" y="6467913"/>
            <a:ext cx="5541624" cy="3647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9234343" y="6467913"/>
            <a:ext cx="2741673" cy="3647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body" idx="1"/>
          </p:nvPr>
        </p:nvSpPr>
        <p:spPr>
          <a:xfrm>
            <a:off x="1939782" y="4977446"/>
            <a:ext cx="9731743" cy="9737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63"/>
              <a:buNone/>
              <a:defRPr sz="2263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37"/>
              <a:buNone/>
              <a:defRPr sz="2037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11"/>
              <a:buNone/>
              <a:defRPr sz="1811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584"/>
              <a:buNone/>
              <a:defRPr sz="1584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584"/>
              <a:buNone/>
              <a:defRPr sz="1584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584"/>
              <a:buNone/>
              <a:defRPr sz="1584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584"/>
              <a:buNone/>
              <a:defRPr sz="1584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584"/>
              <a:buNone/>
              <a:defRPr sz="1584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584"/>
              <a:buNone/>
              <a:defRPr sz="1584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title"/>
          </p:nvPr>
        </p:nvSpPr>
        <p:spPr>
          <a:xfrm>
            <a:off x="1230129" y="2296225"/>
            <a:ext cx="9731743" cy="2265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700"/>
              </a:buClr>
              <a:buSzPts val="5432"/>
              <a:buFont typeface="Calibri"/>
              <a:buNone/>
              <a:defRPr sz="5432" b="1">
                <a:solidFill>
                  <a:srgbClr val="FF6700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 avec légende" type="objTx">
  <p:cSld name="OBJECT_WITH_CAPTION_TEX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avec légende" type="picTx">
  <p:cSld name="PICTURE_WITH_CAPTION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81" name="Google Shape;81;p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texte vertical" type="vertTx">
  <p:cSld name="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vertical et texte" type="vertTitleAndTx">
  <p:cSld name="VERTICAL_TITLE_AND_VERTICAL_TEXT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4" name="Google Shape;94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simple : titre seul">
  <p:cSld name="Slide simple : titre seul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oogle Shape;23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01" y="0"/>
            <a:ext cx="12191595" cy="6857995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3"/>
          <p:cNvSpPr txBox="1">
            <a:spLocks noGrp="1"/>
          </p:cNvSpPr>
          <p:nvPr>
            <p:ph type="title"/>
          </p:nvPr>
        </p:nvSpPr>
        <p:spPr>
          <a:xfrm>
            <a:off x="2591738" y="169116"/>
            <a:ext cx="6438063" cy="4889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94B"/>
              </a:buClr>
              <a:buSzPts val="2490"/>
              <a:buFont typeface="Calibri"/>
              <a:buNone/>
              <a:defRPr sz="2490" b="1">
                <a:solidFill>
                  <a:srgbClr val="00294B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dt" idx="10"/>
          </p:nvPr>
        </p:nvSpPr>
        <p:spPr>
          <a:xfrm>
            <a:off x="228399" y="6467913"/>
            <a:ext cx="2729259" cy="3647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ftr" idx="11"/>
          </p:nvPr>
        </p:nvSpPr>
        <p:spPr>
          <a:xfrm>
            <a:off x="3325189" y="6467913"/>
            <a:ext cx="5541624" cy="3647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sldNum" idx="12"/>
          </p:nvPr>
        </p:nvSpPr>
        <p:spPr>
          <a:xfrm>
            <a:off x="9234343" y="6467913"/>
            <a:ext cx="2741673" cy="3647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e de titre" type="title">
  <p:cSld name="TITLE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OBJEC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de section" type="secHead">
  <p:cSld name="SECTION_HEADER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TWO_OBJECTS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ison" type="twoTxTwoObj">
  <p:cSld name="TWO_OBJECTS_WITH_TEX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8" name="Google Shape;58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9" name="Google Shape;59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seul" type="titleOnly">
  <p:cSld name="TITLE_ONLY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 type="blank">
  <p:cSld name="BLANK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9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5"/>
          <p:cNvSpPr/>
          <p:nvPr/>
        </p:nvSpPr>
        <p:spPr>
          <a:xfrm>
            <a:off x="1775662" y="297343"/>
            <a:ext cx="8639717" cy="5291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p15"/>
          <p:cNvSpPr txBox="1">
            <a:spLocks noGrp="1"/>
          </p:cNvSpPr>
          <p:nvPr>
            <p:ph type="body" idx="1"/>
          </p:nvPr>
        </p:nvSpPr>
        <p:spPr>
          <a:xfrm>
            <a:off x="1230129" y="4926646"/>
            <a:ext cx="9731743" cy="9737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r>
              <a:rPr lang="fr-FR" dirty="0" err="1"/>
              <a:t>Tamazirt</a:t>
            </a:r>
            <a:r>
              <a:rPr lang="fr-FR" dirty="0"/>
              <a:t> </a:t>
            </a:r>
            <a:r>
              <a:rPr lang="fr-FR" dirty="0" err="1"/>
              <a:t>juba</a:t>
            </a:r>
            <a:r>
              <a:rPr lang="fr-FR" dirty="0"/>
              <a:t> </a:t>
            </a:r>
            <a:endParaRPr dirty="0"/>
          </a:p>
        </p:txBody>
      </p:sp>
      <p:sp>
        <p:nvSpPr>
          <p:cNvPr id="103" name="Google Shape;103;p15"/>
          <p:cNvSpPr txBox="1">
            <a:spLocks noGrp="1"/>
          </p:cNvSpPr>
          <p:nvPr>
            <p:ph type="title"/>
          </p:nvPr>
        </p:nvSpPr>
        <p:spPr>
          <a:xfrm>
            <a:off x="1310750" y="1881075"/>
            <a:ext cx="9525000" cy="226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700"/>
              </a:buClr>
              <a:buSzPct val="99410"/>
              <a:buFont typeface="Calibri"/>
              <a:buNone/>
            </a:pPr>
            <a:r>
              <a:rPr lang="fr-FR" dirty="0"/>
              <a:t> </a:t>
            </a:r>
            <a:r>
              <a:rPr lang="fr-FR" dirty="0" err="1"/>
              <a:t>Numerical</a:t>
            </a:r>
            <a:r>
              <a:rPr lang="fr-FR" dirty="0"/>
              <a:t> simulations </a:t>
            </a:r>
            <a:r>
              <a:rPr lang="fr-FR" dirty="0" err="1"/>
              <a:t>studies</a:t>
            </a:r>
            <a:r>
              <a:rPr lang="fr-FR" dirty="0"/>
              <a:t> on </a:t>
            </a:r>
            <a:r>
              <a:rPr lang="fr-FR" dirty="0" err="1"/>
              <a:t>monolithic</a:t>
            </a:r>
            <a:r>
              <a:rPr lang="fr-FR" dirty="0"/>
              <a:t> active pixel </a:t>
            </a:r>
            <a:r>
              <a:rPr lang="fr-FR" dirty="0" err="1"/>
              <a:t>sensor</a:t>
            </a:r>
            <a:r>
              <a:rPr lang="fr-FR" b="1" dirty="0"/>
              <a:t>  </a:t>
            </a:r>
            <a:endParaRPr b="1" dirty="0"/>
          </a:p>
        </p:txBody>
      </p:sp>
      <p:sp>
        <p:nvSpPr>
          <p:cNvPr id="104" name="Google Shape;104;p15"/>
          <p:cNvSpPr txBox="1">
            <a:spLocks noGrp="1"/>
          </p:cNvSpPr>
          <p:nvPr>
            <p:ph type="dt" idx="10"/>
          </p:nvPr>
        </p:nvSpPr>
        <p:spPr>
          <a:xfrm>
            <a:off x="228399" y="6467913"/>
            <a:ext cx="2729259" cy="3647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/>
              <a:t>2025/05/02</a:t>
            </a:r>
            <a:endParaRPr dirty="0"/>
          </a:p>
        </p:txBody>
      </p:sp>
      <p:sp>
        <p:nvSpPr>
          <p:cNvPr id="105" name="Google Shape;105;p15"/>
          <p:cNvSpPr txBox="1">
            <a:spLocks noGrp="1"/>
          </p:cNvSpPr>
          <p:nvPr>
            <p:ph type="ftr" idx="11"/>
          </p:nvPr>
        </p:nvSpPr>
        <p:spPr>
          <a:xfrm>
            <a:off x="3325189" y="6467913"/>
            <a:ext cx="5541624" cy="3647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Presentation for FCCIS WP2.5 meeting</a:t>
            </a:r>
            <a:endParaRPr/>
          </a:p>
        </p:txBody>
      </p:sp>
      <p:sp>
        <p:nvSpPr>
          <p:cNvPr id="106" name="Google Shape;106;p15"/>
          <p:cNvSpPr txBox="1">
            <a:spLocks noGrp="1"/>
          </p:cNvSpPr>
          <p:nvPr>
            <p:ph type="sldNum" idx="12"/>
          </p:nvPr>
        </p:nvSpPr>
        <p:spPr>
          <a:xfrm>
            <a:off x="9234343" y="6467913"/>
            <a:ext cx="2741673" cy="3647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1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95ABE1-B117-C6C1-9FAC-51CEC0D21B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 28">
            <a:extLst>
              <a:ext uri="{FF2B5EF4-FFF2-40B4-BE49-F238E27FC236}">
                <a16:creationId xmlns:a16="http://schemas.microsoft.com/office/drawing/2014/main" id="{105EB4B5-E748-18BC-DFA8-5EBB96D76F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6106" y="1848832"/>
            <a:ext cx="4508719" cy="2685394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C8B4C01-0995-07A2-923B-7CB8EDA59B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75630" y="113555"/>
            <a:ext cx="6438063" cy="488983"/>
          </a:xfrm>
        </p:spPr>
        <p:txBody>
          <a:bodyPr>
            <a:normAutofit/>
          </a:bodyPr>
          <a:lstStyle/>
          <a:p>
            <a:r>
              <a:rPr lang="fr-FR" sz="2800" dirty="0" err="1"/>
              <a:t>Numerical</a:t>
            </a:r>
            <a:r>
              <a:rPr lang="fr-FR" sz="2800" dirty="0"/>
              <a:t> </a:t>
            </a:r>
            <a:r>
              <a:rPr lang="fr-FR" sz="2800" dirty="0" err="1"/>
              <a:t>results</a:t>
            </a:r>
            <a:r>
              <a:rPr lang="fr-FR" sz="2800" dirty="0"/>
              <a:t> (2/2)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E1DDCC06-4635-9AC8-BD5A-04A5F4554D1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mtClean="0"/>
              <a:t>10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2074715A-2A4D-43A5-BBBC-63A1C61643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972046"/>
            <a:ext cx="3948010" cy="2414757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4C8AB7DD-F0E6-C3CA-8A05-78178B509803}"/>
              </a:ext>
            </a:extLst>
          </p:cNvPr>
          <p:cNvSpPr txBox="1"/>
          <p:nvPr/>
        </p:nvSpPr>
        <p:spPr>
          <a:xfrm>
            <a:off x="321158" y="4162123"/>
            <a:ext cx="11721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E</a:t>
            </a:r>
            <a:r>
              <a:rPr lang="fr-FR" sz="1000" dirty="0" err="1"/>
              <a:t>fit</a:t>
            </a:r>
            <a:r>
              <a:rPr lang="fr-FR" dirty="0" err="1"/>
              <a:t>-E</a:t>
            </a:r>
            <a:r>
              <a:rPr lang="fr-FR" sz="1000" dirty="0" err="1"/>
              <a:t>beam</a:t>
            </a:r>
            <a:r>
              <a:rPr lang="fr-FR" sz="1000" dirty="0"/>
              <a:t> </a:t>
            </a:r>
            <a:r>
              <a:rPr lang="fr-FR" sz="1000" dirty="0" err="1"/>
              <a:t>Gev</a:t>
            </a:r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55015F78-3A59-FA01-9624-B93A64A372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774475"/>
            <a:ext cx="3948010" cy="2305945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3A71B25C-4C80-22F4-0196-C9B854A8FEFE}"/>
              </a:ext>
            </a:extLst>
          </p:cNvPr>
          <p:cNvSpPr txBox="1"/>
          <p:nvPr/>
        </p:nvSpPr>
        <p:spPr>
          <a:xfrm>
            <a:off x="357175" y="1749087"/>
            <a:ext cx="849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/>
              <a:t>PZ1fit-PZ1exp</a:t>
            </a:r>
          </a:p>
        </p:txBody>
      </p:sp>
      <p:sp>
        <p:nvSpPr>
          <p:cNvPr id="12" name="Google Shape;232;p21">
            <a:extLst>
              <a:ext uri="{FF2B5EF4-FFF2-40B4-BE49-F238E27FC236}">
                <a16:creationId xmlns:a16="http://schemas.microsoft.com/office/drawing/2014/main" id="{8E417D19-BB02-41A2-599A-958DD29C98E8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228399" y="6467913"/>
            <a:ext cx="27294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/>
              <a:t>2025/05/02</a:t>
            </a:r>
            <a:endParaRPr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15861BF-7530-0927-2572-4FF08B3990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58786" y="1933753"/>
            <a:ext cx="3303963" cy="1015663"/>
          </a:xfrm>
          <a:prstGeom prst="rect">
            <a:avLst/>
          </a:prstGeom>
        </p:spPr>
      </p:pic>
      <p:sp>
        <p:nvSpPr>
          <p:cNvPr id="15" name="Cadre 14">
            <a:extLst>
              <a:ext uri="{FF2B5EF4-FFF2-40B4-BE49-F238E27FC236}">
                <a16:creationId xmlns:a16="http://schemas.microsoft.com/office/drawing/2014/main" id="{C7DEFA63-401E-A4A2-7ADC-27A92D5D2682}"/>
              </a:ext>
            </a:extLst>
          </p:cNvPr>
          <p:cNvSpPr/>
          <p:nvPr/>
        </p:nvSpPr>
        <p:spPr>
          <a:xfrm>
            <a:off x="7082090" y="2441584"/>
            <a:ext cx="233110" cy="233377"/>
          </a:xfrm>
          <a:prstGeom prst="fram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EA3FA2C7-B1B5-BB95-9463-A10B48CDAB79}"/>
              </a:ext>
            </a:extLst>
          </p:cNvPr>
          <p:cNvSpPr txBox="1"/>
          <p:nvPr/>
        </p:nvSpPr>
        <p:spPr>
          <a:xfrm>
            <a:off x="7863050" y="2174520"/>
            <a:ext cx="4844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σy</a:t>
            </a:r>
            <a:r>
              <a:rPr lang="fr-FR" sz="1000" dirty="0" err="1"/>
              <a:t>fit</a:t>
            </a:r>
            <a:endParaRPr lang="fr-FR" dirty="0"/>
          </a:p>
        </p:txBody>
      </p:sp>
      <p:sp>
        <p:nvSpPr>
          <p:cNvPr id="16" name="Double flèche horizontale 15">
            <a:extLst>
              <a:ext uri="{FF2B5EF4-FFF2-40B4-BE49-F238E27FC236}">
                <a16:creationId xmlns:a16="http://schemas.microsoft.com/office/drawing/2014/main" id="{35EDCE29-0987-178F-14DB-A13D6C061BB4}"/>
              </a:ext>
            </a:extLst>
          </p:cNvPr>
          <p:cNvSpPr/>
          <p:nvPr/>
        </p:nvSpPr>
        <p:spPr>
          <a:xfrm>
            <a:off x="357175" y="1746117"/>
            <a:ext cx="700100" cy="45719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5D473208-1F22-18C5-3201-FF9E0A9F83D4}"/>
              </a:ext>
            </a:extLst>
          </p:cNvPr>
          <p:cNvSpPr txBox="1"/>
          <p:nvPr/>
        </p:nvSpPr>
        <p:spPr>
          <a:xfrm>
            <a:off x="228399" y="1373533"/>
            <a:ext cx="7761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b="1" dirty="0">
                <a:solidFill>
                  <a:schemeClr val="bg2">
                    <a:lumMod val="50000"/>
                  </a:schemeClr>
                </a:solidFill>
                <a:highlight>
                  <a:srgbClr val="FFFF00"/>
                </a:highlight>
              </a:rPr>
              <a:t>Θ</a:t>
            </a:r>
            <a:r>
              <a:rPr lang="fr-FR" sz="1400" b="1" dirty="0">
                <a:solidFill>
                  <a:schemeClr val="bg2">
                    <a:lumMod val="50000"/>
                  </a:schemeClr>
                </a:solidFill>
                <a:highlight>
                  <a:srgbClr val="FFFF00"/>
                </a:highlight>
              </a:rPr>
              <a:t>=0.13</a:t>
            </a:r>
            <a:endParaRPr lang="fr-FR" dirty="0"/>
          </a:p>
        </p:txBody>
      </p:sp>
      <p:sp>
        <p:nvSpPr>
          <p:cNvPr id="18" name="Double flèche horizontale 17">
            <a:extLst>
              <a:ext uri="{FF2B5EF4-FFF2-40B4-BE49-F238E27FC236}">
                <a16:creationId xmlns:a16="http://schemas.microsoft.com/office/drawing/2014/main" id="{322F3E40-CC84-647F-BC9C-412D3B9D83CC}"/>
              </a:ext>
            </a:extLst>
          </p:cNvPr>
          <p:cNvSpPr/>
          <p:nvPr/>
        </p:nvSpPr>
        <p:spPr>
          <a:xfrm>
            <a:off x="1127133" y="1746117"/>
            <a:ext cx="849161" cy="45719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561D435A-E8EC-4A67-1FFE-9C5E3029AE21}"/>
              </a:ext>
            </a:extLst>
          </p:cNvPr>
          <p:cNvSpPr txBox="1"/>
          <p:nvPr/>
        </p:nvSpPr>
        <p:spPr>
          <a:xfrm>
            <a:off x="1286437" y="1393978"/>
            <a:ext cx="5277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b="1" dirty="0">
                <a:solidFill>
                  <a:schemeClr val="bg2">
                    <a:lumMod val="50000"/>
                  </a:schemeClr>
                </a:solidFill>
                <a:highlight>
                  <a:srgbClr val="FFFF00"/>
                </a:highlight>
              </a:rPr>
              <a:t>Θ</a:t>
            </a:r>
            <a:r>
              <a:rPr lang="fr-FR" sz="1400" b="1" dirty="0">
                <a:solidFill>
                  <a:schemeClr val="bg2">
                    <a:lumMod val="50000"/>
                  </a:schemeClr>
                </a:solidFill>
                <a:highlight>
                  <a:srgbClr val="FFFF00"/>
                </a:highlight>
              </a:rPr>
              <a:t>=0</a:t>
            </a:r>
            <a:endParaRPr lang="fr-FR" dirty="0"/>
          </a:p>
          <a:p>
            <a:endParaRPr lang="fr-FR" dirty="0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C994C56E-1E35-0025-AE47-A3A9425819C1}"/>
              </a:ext>
            </a:extLst>
          </p:cNvPr>
          <p:cNvSpPr txBox="1"/>
          <p:nvPr/>
        </p:nvSpPr>
        <p:spPr>
          <a:xfrm>
            <a:off x="671513" y="1179165"/>
            <a:ext cx="10454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Rebin</a:t>
            </a:r>
            <a:r>
              <a:rPr lang="fr-FR" dirty="0"/>
              <a:t> y= 3</a:t>
            </a:r>
          </a:p>
        </p:txBody>
      </p:sp>
      <p:sp>
        <p:nvSpPr>
          <p:cNvPr id="21" name="Double flèche horizontale 20">
            <a:extLst>
              <a:ext uri="{FF2B5EF4-FFF2-40B4-BE49-F238E27FC236}">
                <a16:creationId xmlns:a16="http://schemas.microsoft.com/office/drawing/2014/main" id="{91DF6251-873A-3511-1B70-615BEA56869C}"/>
              </a:ext>
            </a:extLst>
          </p:cNvPr>
          <p:cNvSpPr/>
          <p:nvPr/>
        </p:nvSpPr>
        <p:spPr>
          <a:xfrm>
            <a:off x="2095619" y="1758003"/>
            <a:ext cx="700100" cy="45719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F5B1E2C3-C63A-7699-5E89-6CC6D4600C47}"/>
              </a:ext>
            </a:extLst>
          </p:cNvPr>
          <p:cNvSpPr txBox="1"/>
          <p:nvPr/>
        </p:nvSpPr>
        <p:spPr>
          <a:xfrm>
            <a:off x="1966843" y="1385419"/>
            <a:ext cx="7761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b="1" dirty="0">
                <a:solidFill>
                  <a:schemeClr val="bg2">
                    <a:lumMod val="50000"/>
                  </a:schemeClr>
                </a:solidFill>
                <a:highlight>
                  <a:srgbClr val="FFFF00"/>
                </a:highlight>
              </a:rPr>
              <a:t>Θ</a:t>
            </a:r>
            <a:r>
              <a:rPr lang="fr-FR" sz="1400" b="1" dirty="0">
                <a:solidFill>
                  <a:schemeClr val="bg2">
                    <a:lumMod val="50000"/>
                  </a:schemeClr>
                </a:solidFill>
                <a:highlight>
                  <a:srgbClr val="FFFF00"/>
                </a:highlight>
              </a:rPr>
              <a:t>=0.13</a:t>
            </a:r>
            <a:endParaRPr lang="fr-FR" dirty="0"/>
          </a:p>
        </p:txBody>
      </p:sp>
      <p:sp>
        <p:nvSpPr>
          <p:cNvPr id="23" name="Double flèche horizontale 22">
            <a:extLst>
              <a:ext uri="{FF2B5EF4-FFF2-40B4-BE49-F238E27FC236}">
                <a16:creationId xmlns:a16="http://schemas.microsoft.com/office/drawing/2014/main" id="{C29EA4FD-EB89-9AF2-CE92-41A411C43791}"/>
              </a:ext>
            </a:extLst>
          </p:cNvPr>
          <p:cNvSpPr/>
          <p:nvPr/>
        </p:nvSpPr>
        <p:spPr>
          <a:xfrm>
            <a:off x="2865577" y="1758003"/>
            <a:ext cx="849161" cy="45719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06A636CC-BF9C-79EB-E55A-7D81C165E489}"/>
              </a:ext>
            </a:extLst>
          </p:cNvPr>
          <p:cNvSpPr txBox="1"/>
          <p:nvPr/>
        </p:nvSpPr>
        <p:spPr>
          <a:xfrm>
            <a:off x="3024881" y="1405864"/>
            <a:ext cx="5277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b="1" dirty="0">
                <a:solidFill>
                  <a:schemeClr val="bg2">
                    <a:lumMod val="50000"/>
                  </a:schemeClr>
                </a:solidFill>
                <a:highlight>
                  <a:srgbClr val="FFFF00"/>
                </a:highlight>
              </a:rPr>
              <a:t>Θ</a:t>
            </a:r>
            <a:r>
              <a:rPr lang="fr-FR" sz="1400" b="1" dirty="0">
                <a:solidFill>
                  <a:schemeClr val="bg2">
                    <a:lumMod val="50000"/>
                  </a:schemeClr>
                </a:solidFill>
                <a:highlight>
                  <a:srgbClr val="FFFF00"/>
                </a:highlight>
              </a:rPr>
              <a:t>=0</a:t>
            </a:r>
            <a:endParaRPr lang="fr-FR" dirty="0"/>
          </a:p>
          <a:p>
            <a:endParaRPr lang="fr-FR" dirty="0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FD16FE3D-C10F-F13C-7A47-49CFA7EB7862}"/>
              </a:ext>
            </a:extLst>
          </p:cNvPr>
          <p:cNvSpPr txBox="1"/>
          <p:nvPr/>
        </p:nvSpPr>
        <p:spPr>
          <a:xfrm>
            <a:off x="2409957" y="1191051"/>
            <a:ext cx="9957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Rebin</a:t>
            </a:r>
            <a:r>
              <a:rPr lang="fr-FR" dirty="0"/>
              <a:t> y=1</a:t>
            </a:r>
          </a:p>
        </p:txBody>
      </p:sp>
      <p:sp>
        <p:nvSpPr>
          <p:cNvPr id="27" name="Google Shape;264;p21">
            <a:extLst>
              <a:ext uri="{FF2B5EF4-FFF2-40B4-BE49-F238E27FC236}">
                <a16:creationId xmlns:a16="http://schemas.microsoft.com/office/drawing/2014/main" id="{020C4382-024E-CB16-72C2-06656637B58E}"/>
              </a:ext>
            </a:extLst>
          </p:cNvPr>
          <p:cNvSpPr txBox="1"/>
          <p:nvPr/>
        </p:nvSpPr>
        <p:spPr>
          <a:xfrm>
            <a:off x="4950825" y="6465675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Presentation</a:t>
            </a:r>
            <a:r>
              <a:rPr lang="fr-FR" sz="12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for FCCIS WP2.5 meeting</a:t>
            </a:r>
            <a:endParaRPr sz="12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484106E4-BBBA-F07C-9B41-B62DCF048B35}"/>
              </a:ext>
            </a:extLst>
          </p:cNvPr>
          <p:cNvSpPr/>
          <p:nvPr/>
        </p:nvSpPr>
        <p:spPr>
          <a:xfrm>
            <a:off x="7585364" y="2118420"/>
            <a:ext cx="2358736" cy="131058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rgbClr val="C00000"/>
                </a:solidFill>
              </a:ln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ZoneTexte 30">
                <a:extLst>
                  <a:ext uri="{FF2B5EF4-FFF2-40B4-BE49-F238E27FC236}">
                    <a16:creationId xmlns:a16="http://schemas.microsoft.com/office/drawing/2014/main" id="{A5ACC8F2-6924-4158-BCDC-21EC0BD3037D}"/>
                  </a:ext>
                </a:extLst>
              </p:cNvPr>
              <p:cNvSpPr txBox="1"/>
              <p:nvPr/>
            </p:nvSpPr>
            <p:spPr>
              <a:xfrm>
                <a:off x="8225142" y="1709732"/>
                <a:ext cx="3358805" cy="3247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>
                    <a:solidFill>
                      <a:srgbClr val="C00000"/>
                    </a:solidFill>
                  </a:rPr>
                  <a:t>Unexpected </a:t>
                </a:r>
                <a:r>
                  <a:rPr lang="fr-FR" dirty="0" err="1">
                    <a:solidFill>
                      <a:srgbClr val="C00000"/>
                    </a:solidFill>
                  </a:rPr>
                  <a:t>behavior</a:t>
                </a:r>
                <a:r>
                  <a:rPr lang="fr-FR" dirty="0">
                    <a:solidFill>
                      <a:srgbClr val="C00000"/>
                    </a:solidFill>
                  </a:rPr>
                  <a:t> but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FR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fr-FR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</m:t>
                    </m:r>
                  </m:oMath>
                </a14:m>
                <a:r>
                  <a:rPr lang="fr-FR" dirty="0">
                    <a:solidFill>
                      <a:srgbClr val="C00000"/>
                    </a:solidFill>
                  </a:rPr>
                  <a:t>pixel size</a:t>
                </a:r>
              </a:p>
            </p:txBody>
          </p:sp>
        </mc:Choice>
        <mc:Fallback xmlns="">
          <p:sp>
            <p:nvSpPr>
              <p:cNvPr id="31" name="ZoneTexte 30">
                <a:extLst>
                  <a:ext uri="{FF2B5EF4-FFF2-40B4-BE49-F238E27FC236}">
                    <a16:creationId xmlns:a16="http://schemas.microsoft.com/office/drawing/2014/main" id="{A5ACC8F2-6924-4158-BCDC-21EC0BD303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5142" y="1709732"/>
                <a:ext cx="3358805" cy="324769"/>
              </a:xfrm>
              <a:prstGeom prst="rect">
                <a:avLst/>
              </a:prstGeom>
              <a:blipFill>
                <a:blip r:embed="rId6"/>
                <a:stretch>
                  <a:fillRect l="-376" t="-7407" b="-1111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Ellipse 31">
            <a:extLst>
              <a:ext uri="{FF2B5EF4-FFF2-40B4-BE49-F238E27FC236}">
                <a16:creationId xmlns:a16="http://schemas.microsoft.com/office/drawing/2014/main" id="{470068F6-7148-677A-33EF-0968F1EFAC0B}"/>
              </a:ext>
            </a:extLst>
          </p:cNvPr>
          <p:cNvSpPr/>
          <p:nvPr/>
        </p:nvSpPr>
        <p:spPr>
          <a:xfrm>
            <a:off x="9242084" y="3326323"/>
            <a:ext cx="2358736" cy="1310580"/>
          </a:xfrm>
          <a:prstGeom prst="ellipse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rgbClr val="C00000"/>
                </a:solidFill>
              </a:ln>
            </a:endParaRP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AED2E604-5F81-A830-825E-B5D526DCE23E}"/>
              </a:ext>
            </a:extLst>
          </p:cNvPr>
          <p:cNvSpPr txBox="1"/>
          <p:nvPr/>
        </p:nvSpPr>
        <p:spPr>
          <a:xfrm>
            <a:off x="5163693" y="4880865"/>
            <a:ext cx="18646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accent5"/>
                </a:solidFill>
              </a:rPr>
              <a:t>Much </a:t>
            </a:r>
            <a:r>
              <a:rPr lang="fr-FR" dirty="0" err="1">
                <a:solidFill>
                  <a:schemeClr val="accent5"/>
                </a:solidFill>
              </a:rPr>
              <a:t>better</a:t>
            </a:r>
            <a:r>
              <a:rPr lang="fr-FR" dirty="0">
                <a:solidFill>
                  <a:schemeClr val="accent5"/>
                </a:solidFill>
              </a:rPr>
              <a:t> </a:t>
            </a:r>
            <a:r>
              <a:rPr lang="fr-FR" dirty="0" err="1">
                <a:solidFill>
                  <a:schemeClr val="accent5"/>
                </a:solidFill>
              </a:rPr>
              <a:t>behavior</a:t>
            </a:r>
            <a:endParaRPr lang="fr-FR" dirty="0">
              <a:solidFill>
                <a:schemeClr val="accent5"/>
              </a:solidFill>
            </a:endParaRPr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63A15B59-DE5A-81C4-483E-78F62E38E48E}"/>
              </a:ext>
            </a:extLst>
          </p:cNvPr>
          <p:cNvSpPr/>
          <p:nvPr/>
        </p:nvSpPr>
        <p:spPr>
          <a:xfrm>
            <a:off x="1686209" y="4998441"/>
            <a:ext cx="2358736" cy="1310580"/>
          </a:xfrm>
          <a:prstGeom prst="ellipse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rgbClr val="C00000"/>
                </a:solidFill>
              </a:ln>
            </a:endParaRPr>
          </a:p>
        </p:txBody>
      </p:sp>
      <p:cxnSp>
        <p:nvCxnSpPr>
          <p:cNvPr id="36" name="Connecteur droit avec flèche 35">
            <a:extLst>
              <a:ext uri="{FF2B5EF4-FFF2-40B4-BE49-F238E27FC236}">
                <a16:creationId xmlns:a16="http://schemas.microsoft.com/office/drawing/2014/main" id="{29CF4FA4-BA9C-5B34-CF14-0570EB966D46}"/>
              </a:ext>
            </a:extLst>
          </p:cNvPr>
          <p:cNvCxnSpPr>
            <a:cxnSpLocks/>
            <a:stCxn id="33" idx="3"/>
            <a:endCxn id="29" idx="2"/>
          </p:cNvCxnSpPr>
          <p:nvPr/>
        </p:nvCxnSpPr>
        <p:spPr>
          <a:xfrm flipV="1">
            <a:off x="7028306" y="4534226"/>
            <a:ext cx="2552160" cy="5005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avec flèche 36">
            <a:extLst>
              <a:ext uri="{FF2B5EF4-FFF2-40B4-BE49-F238E27FC236}">
                <a16:creationId xmlns:a16="http://schemas.microsoft.com/office/drawing/2014/main" id="{C0EA734B-F90C-803B-ECE7-68183A5E43B4}"/>
              </a:ext>
            </a:extLst>
          </p:cNvPr>
          <p:cNvCxnSpPr>
            <a:cxnSpLocks/>
            <a:endCxn id="34" idx="6"/>
          </p:cNvCxnSpPr>
          <p:nvPr/>
        </p:nvCxnSpPr>
        <p:spPr>
          <a:xfrm flipH="1">
            <a:off x="4044945" y="5093342"/>
            <a:ext cx="1030685" cy="5603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Ellipse 39">
            <a:extLst>
              <a:ext uri="{FF2B5EF4-FFF2-40B4-BE49-F238E27FC236}">
                <a16:creationId xmlns:a16="http://schemas.microsoft.com/office/drawing/2014/main" id="{D6509774-8DBC-660C-97BF-51F751A24359}"/>
              </a:ext>
            </a:extLst>
          </p:cNvPr>
          <p:cNvSpPr/>
          <p:nvPr/>
        </p:nvSpPr>
        <p:spPr>
          <a:xfrm>
            <a:off x="1894246" y="1838418"/>
            <a:ext cx="1927627" cy="212174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rgbClr val="C00000"/>
                </a:solidFill>
              </a:ln>
            </a:endParaRP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478623BA-2082-C09E-4D78-2CDD1D685D3D}"/>
              </a:ext>
            </a:extLst>
          </p:cNvPr>
          <p:cNvSpPr txBox="1"/>
          <p:nvPr/>
        </p:nvSpPr>
        <p:spPr>
          <a:xfrm>
            <a:off x="3714738" y="3272894"/>
            <a:ext cx="24224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Not </a:t>
            </a:r>
            <a:r>
              <a:rPr lang="fr-FR" dirty="0" err="1">
                <a:solidFill>
                  <a:srgbClr val="C00000"/>
                </a:solidFill>
              </a:rPr>
              <a:t>understood</a:t>
            </a:r>
            <a:r>
              <a:rPr lang="fr-FR" dirty="0">
                <a:solidFill>
                  <a:srgbClr val="C00000"/>
                </a:solidFill>
              </a:rPr>
              <a:t> at </a:t>
            </a:r>
            <a:r>
              <a:rPr lang="fr-FR" dirty="0" err="1">
                <a:solidFill>
                  <a:srgbClr val="C00000"/>
                </a:solidFill>
              </a:rPr>
              <a:t>this</a:t>
            </a:r>
            <a:r>
              <a:rPr lang="fr-FR" dirty="0">
                <a:solidFill>
                  <a:srgbClr val="C00000"/>
                </a:solidFill>
              </a:rPr>
              <a:t> stage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3EF6630B-99B4-66F5-72B1-61736F2F5AC9}"/>
              </a:ext>
            </a:extLst>
          </p:cNvPr>
          <p:cNvSpPr txBox="1"/>
          <p:nvPr/>
        </p:nvSpPr>
        <p:spPr>
          <a:xfrm>
            <a:off x="4739761" y="5234255"/>
            <a:ext cx="75636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err="1">
                <a:solidFill>
                  <a:srgbClr val="C00000"/>
                </a:solidFill>
              </a:rPr>
              <a:t>Prefer</a:t>
            </a:r>
            <a:r>
              <a:rPr lang="fr-FR" sz="1800" dirty="0">
                <a:solidFill>
                  <a:srgbClr val="C00000"/>
                </a:solidFill>
              </a:rPr>
              <a:t> 18um vertical pixel size (Ry=1) </a:t>
            </a:r>
            <a:r>
              <a:rPr lang="fr-FR" sz="1800" dirty="0" err="1">
                <a:solidFill>
                  <a:srgbClr val="C00000"/>
                </a:solidFill>
              </a:rPr>
              <a:t>otherwise</a:t>
            </a:r>
            <a:r>
              <a:rPr lang="fr-FR" sz="1800" dirty="0">
                <a:solidFill>
                  <a:srgbClr val="C00000"/>
                </a:solidFill>
              </a:rPr>
              <a:t> </a:t>
            </a:r>
            <a:r>
              <a:rPr lang="fr-FR" sz="1800" dirty="0" err="1">
                <a:solidFill>
                  <a:srgbClr val="C00000"/>
                </a:solidFill>
              </a:rPr>
              <a:t>too</a:t>
            </a:r>
            <a:r>
              <a:rPr lang="fr-FR" sz="1800" dirty="0">
                <a:solidFill>
                  <a:srgbClr val="C00000"/>
                </a:solidFill>
              </a:rPr>
              <a:t> large </a:t>
            </a:r>
            <a:r>
              <a:rPr lang="fr-FR" sz="1800" dirty="0" err="1">
                <a:solidFill>
                  <a:srgbClr val="C00000"/>
                </a:solidFill>
              </a:rPr>
              <a:t>wrt</a:t>
            </a:r>
            <a:r>
              <a:rPr lang="fr-FR" sz="1800" dirty="0">
                <a:solidFill>
                  <a:srgbClr val="C00000"/>
                </a:solidFill>
              </a:rPr>
              <a:t> effective vertical </a:t>
            </a:r>
            <a:r>
              <a:rPr lang="fr-FR" sz="1800" dirty="0" err="1">
                <a:solidFill>
                  <a:srgbClr val="C00000"/>
                </a:solidFill>
              </a:rPr>
              <a:t>beam</a:t>
            </a:r>
            <a:r>
              <a:rPr lang="fr-FR" sz="1800" dirty="0">
                <a:solidFill>
                  <a:srgbClr val="C00000"/>
                </a:solidFill>
              </a:rPr>
              <a:t> size on detector.</a:t>
            </a:r>
          </a:p>
          <a:p>
            <a:r>
              <a:rPr lang="fr-FR" sz="1800" dirty="0" err="1">
                <a:solidFill>
                  <a:srgbClr val="C00000"/>
                </a:solidFill>
              </a:rPr>
              <a:t>Residual</a:t>
            </a:r>
            <a:r>
              <a:rPr lang="fr-FR" sz="1800" dirty="0">
                <a:solidFill>
                  <a:srgbClr val="C00000"/>
                </a:solidFill>
              </a:rPr>
              <a:t> </a:t>
            </a:r>
            <a:r>
              <a:rPr lang="fr-FR" sz="1800" dirty="0" err="1">
                <a:solidFill>
                  <a:srgbClr val="C00000"/>
                </a:solidFill>
              </a:rPr>
              <a:t>effect</a:t>
            </a:r>
            <a:r>
              <a:rPr lang="fr-FR" sz="1800" dirty="0">
                <a:solidFill>
                  <a:srgbClr val="C00000"/>
                </a:solidFill>
              </a:rPr>
              <a:t> of </a:t>
            </a:r>
            <a:r>
              <a:rPr lang="fr-FR" sz="1800" dirty="0" err="1">
                <a:solidFill>
                  <a:srgbClr val="C00000"/>
                </a:solidFill>
              </a:rPr>
              <a:t>crossing</a:t>
            </a:r>
            <a:r>
              <a:rPr lang="fr-FR" sz="1800" dirty="0">
                <a:solidFill>
                  <a:srgbClr val="C00000"/>
                </a:solidFill>
              </a:rPr>
              <a:t> angle on ellipse position and </a:t>
            </a:r>
            <a:r>
              <a:rPr lang="fr-FR" sz="1800" dirty="0" err="1">
                <a:solidFill>
                  <a:srgbClr val="C00000"/>
                </a:solidFill>
              </a:rPr>
              <a:t>polarization</a:t>
            </a:r>
            <a:r>
              <a:rPr lang="fr-FR" sz="1800" dirty="0">
                <a:solidFill>
                  <a:srgbClr val="C00000"/>
                </a:solidFill>
              </a:rPr>
              <a:t> </a:t>
            </a:r>
            <a:r>
              <a:rPr lang="fr-FR" sz="1800" dirty="0" err="1">
                <a:solidFill>
                  <a:srgbClr val="C00000"/>
                </a:solidFill>
              </a:rPr>
              <a:t>still</a:t>
            </a:r>
            <a:r>
              <a:rPr lang="fr-FR" sz="1800" dirty="0">
                <a:solidFill>
                  <a:srgbClr val="C00000"/>
                </a:solidFill>
              </a:rPr>
              <a:t> to </a:t>
            </a:r>
            <a:r>
              <a:rPr lang="fr-FR" sz="1800" dirty="0" err="1">
                <a:solidFill>
                  <a:srgbClr val="C00000"/>
                </a:solidFill>
              </a:rPr>
              <a:t>understand</a:t>
            </a:r>
            <a:endParaRPr lang="fr-FR" sz="1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9767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23"/>
          <p:cNvSpPr txBox="1">
            <a:spLocks noGrp="1"/>
          </p:cNvSpPr>
          <p:nvPr>
            <p:ph type="title"/>
          </p:nvPr>
        </p:nvSpPr>
        <p:spPr>
          <a:xfrm>
            <a:off x="1186521" y="160928"/>
            <a:ext cx="8784474" cy="4889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94B"/>
              </a:buClr>
              <a:buSzPts val="2800"/>
              <a:buFont typeface="Microsoft Yahei"/>
              <a:buNone/>
            </a:pPr>
            <a:r>
              <a:rPr lang="fr-FR" sz="2800">
                <a:latin typeface="Microsoft Yahei"/>
                <a:ea typeface="Microsoft Yahei"/>
                <a:cs typeface="Microsoft Yahei"/>
                <a:sym typeface="Microsoft Yahei"/>
              </a:rPr>
              <a:t>Conclusion - prospects</a:t>
            </a:r>
            <a:endParaRPr sz="2800">
              <a:latin typeface="Microsoft Yahei"/>
              <a:ea typeface="Microsoft Yahei"/>
              <a:cs typeface="Microsoft Yahei"/>
              <a:sym typeface="Microsoft Yahei"/>
            </a:endParaRPr>
          </a:p>
        </p:txBody>
      </p:sp>
      <p:sp>
        <p:nvSpPr>
          <p:cNvPr id="311" name="Google Shape;311;p23"/>
          <p:cNvSpPr txBox="1">
            <a:spLocks noGrp="1"/>
          </p:cNvSpPr>
          <p:nvPr>
            <p:ph type="dt" idx="10"/>
          </p:nvPr>
        </p:nvSpPr>
        <p:spPr>
          <a:xfrm>
            <a:off x="228399" y="6467913"/>
            <a:ext cx="2729259" cy="3647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/>
              <a:t>2025/05/02</a:t>
            </a:r>
            <a:endParaRPr dirty="0"/>
          </a:p>
        </p:txBody>
      </p:sp>
      <p:sp>
        <p:nvSpPr>
          <p:cNvPr id="312" name="Google Shape;312;p23"/>
          <p:cNvSpPr txBox="1">
            <a:spLocks noGrp="1"/>
          </p:cNvSpPr>
          <p:nvPr>
            <p:ph type="ftr" idx="11"/>
          </p:nvPr>
        </p:nvSpPr>
        <p:spPr>
          <a:xfrm>
            <a:off x="3257789" y="6544113"/>
            <a:ext cx="55416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/>
              <a:t>Presentation for FCCIS WP2.5 meeting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3" name="Google Shape;313;p23"/>
          <p:cNvSpPr txBox="1">
            <a:spLocks noGrp="1"/>
          </p:cNvSpPr>
          <p:nvPr>
            <p:ph type="sldNum" idx="12"/>
          </p:nvPr>
        </p:nvSpPr>
        <p:spPr>
          <a:xfrm>
            <a:off x="9234343" y="6467913"/>
            <a:ext cx="2741673" cy="3647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11</a:t>
            </a:fld>
            <a:endParaRPr/>
          </a:p>
        </p:txBody>
      </p:sp>
      <p:sp>
        <p:nvSpPr>
          <p:cNvPr id="314" name="Google Shape;314;p23"/>
          <p:cNvSpPr txBox="1"/>
          <p:nvPr/>
        </p:nvSpPr>
        <p:spPr>
          <a:xfrm>
            <a:off x="527716" y="1664819"/>
            <a:ext cx="11448300" cy="42252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02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fr-FR" sz="1600" b="1" dirty="0" err="1">
                <a:solidFill>
                  <a:schemeClr val="dk1"/>
                </a:solidFill>
              </a:rPr>
              <a:t>Now</a:t>
            </a:r>
            <a:r>
              <a:rPr lang="fr-FR" sz="1600" b="1" dirty="0">
                <a:solidFill>
                  <a:schemeClr val="dk1"/>
                </a:solidFill>
              </a:rPr>
              <a:t> the software </a:t>
            </a:r>
            <a:r>
              <a:rPr lang="fr-FR" sz="1600" b="1" dirty="0" err="1">
                <a:solidFill>
                  <a:schemeClr val="dk1"/>
                </a:solidFill>
              </a:rPr>
              <a:t>allows</a:t>
            </a:r>
            <a:r>
              <a:rPr lang="fr-FR" sz="1600" b="1" dirty="0">
                <a:solidFill>
                  <a:schemeClr val="dk1"/>
                </a:solidFill>
              </a:rPr>
              <a:t> for more </a:t>
            </a:r>
            <a:r>
              <a:rPr lang="fr-FR" sz="1600" b="1" dirty="0" err="1">
                <a:solidFill>
                  <a:schemeClr val="dk1"/>
                </a:solidFill>
              </a:rPr>
              <a:t>realistic</a:t>
            </a:r>
            <a:r>
              <a:rPr lang="fr-FR" sz="1600" b="1" dirty="0">
                <a:solidFill>
                  <a:schemeClr val="dk1"/>
                </a:solidFill>
              </a:rPr>
              <a:t> simulation and </a:t>
            </a:r>
            <a:r>
              <a:rPr lang="fr-FR" sz="1600" b="1" dirty="0" err="1">
                <a:solidFill>
                  <a:schemeClr val="dk1"/>
                </a:solidFill>
              </a:rPr>
              <a:t>accounting</a:t>
            </a:r>
            <a:r>
              <a:rPr lang="fr-FR" sz="1600" b="1" dirty="0">
                <a:solidFill>
                  <a:schemeClr val="dk1"/>
                </a:solidFill>
              </a:rPr>
              <a:t> of phase </a:t>
            </a:r>
            <a:r>
              <a:rPr lang="fr-FR" sz="1600" b="1" dirty="0" err="1">
                <a:solidFill>
                  <a:schemeClr val="dk1"/>
                </a:solidFill>
              </a:rPr>
              <a:t>space</a:t>
            </a:r>
            <a:r>
              <a:rPr lang="fr-FR" sz="1600" b="1" dirty="0">
                <a:solidFill>
                  <a:schemeClr val="dk1"/>
                </a:solidFill>
              </a:rPr>
              <a:t> </a:t>
            </a:r>
            <a:r>
              <a:rPr lang="fr-FR" sz="1600" b="1" dirty="0" err="1">
                <a:solidFill>
                  <a:schemeClr val="dk1"/>
                </a:solidFill>
              </a:rPr>
              <a:t>correlations</a:t>
            </a:r>
            <a:r>
              <a:rPr lang="fr-FR" sz="1600" b="1" dirty="0">
                <a:solidFill>
                  <a:schemeClr val="dk1"/>
                </a:solidFill>
              </a:rPr>
              <a:t>, </a:t>
            </a:r>
            <a:r>
              <a:rPr lang="fr-FR" sz="1600" b="1" dirty="0" err="1">
                <a:solidFill>
                  <a:schemeClr val="dk1"/>
                </a:solidFill>
              </a:rPr>
              <a:t>actual</a:t>
            </a:r>
            <a:r>
              <a:rPr lang="fr-FR" sz="1600" b="1" dirty="0">
                <a:solidFill>
                  <a:schemeClr val="dk1"/>
                </a:solidFill>
              </a:rPr>
              <a:t> </a:t>
            </a:r>
            <a:r>
              <a:rPr lang="fr-FR" sz="1600" b="1" dirty="0" err="1">
                <a:solidFill>
                  <a:schemeClr val="dk1"/>
                </a:solidFill>
              </a:rPr>
              <a:t>luminostiy</a:t>
            </a:r>
            <a:r>
              <a:rPr lang="fr-FR" sz="1600" b="1" dirty="0">
                <a:solidFill>
                  <a:schemeClr val="dk1"/>
                </a:solidFill>
              </a:rPr>
              <a:t> and laser-</a:t>
            </a:r>
            <a:r>
              <a:rPr lang="fr-FR" sz="1600" b="1" dirty="0" err="1">
                <a:solidFill>
                  <a:schemeClr val="dk1"/>
                </a:solidFill>
              </a:rPr>
              <a:t>electron</a:t>
            </a:r>
            <a:r>
              <a:rPr lang="fr-FR" sz="1600" b="1" dirty="0">
                <a:solidFill>
                  <a:schemeClr val="dk1"/>
                </a:solidFill>
              </a:rPr>
              <a:t> </a:t>
            </a:r>
            <a:r>
              <a:rPr lang="fr-FR" sz="1600" b="1" dirty="0" err="1">
                <a:solidFill>
                  <a:schemeClr val="dk1"/>
                </a:solidFill>
              </a:rPr>
              <a:t>beams</a:t>
            </a:r>
            <a:r>
              <a:rPr lang="fr-FR" sz="1600" b="1" dirty="0">
                <a:solidFill>
                  <a:schemeClr val="dk1"/>
                </a:solidFill>
              </a:rPr>
              <a:t> </a:t>
            </a:r>
            <a:r>
              <a:rPr lang="fr-FR" sz="1600" b="1" dirty="0" err="1">
                <a:solidFill>
                  <a:schemeClr val="dk1"/>
                </a:solidFill>
              </a:rPr>
              <a:t>crossing</a:t>
            </a:r>
            <a:r>
              <a:rPr lang="fr-FR" sz="1600" b="1" dirty="0">
                <a:solidFill>
                  <a:schemeClr val="dk1"/>
                </a:solidFill>
              </a:rPr>
              <a:t> angle</a:t>
            </a:r>
          </a:p>
          <a:p>
            <a:pPr marL="457200" lvl="0" indent="-3302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fr-FR" sz="1600" b="1" dirty="0" err="1"/>
              <a:t>Studies</a:t>
            </a:r>
            <a:r>
              <a:rPr lang="fr-FR" sz="1600" b="1" dirty="0"/>
              <a:t> </a:t>
            </a:r>
            <a:r>
              <a:rPr lang="fr-FR" sz="1600" b="1" dirty="0" err="1"/>
              <a:t>related</a:t>
            </a:r>
            <a:r>
              <a:rPr lang="fr-FR" sz="1600" b="1" dirty="0"/>
              <a:t> to pixel size to </a:t>
            </a:r>
            <a:r>
              <a:rPr lang="fr-FR" sz="1600" b="1" dirty="0" err="1"/>
              <a:t>be</a:t>
            </a:r>
            <a:r>
              <a:rPr lang="fr-FR" sz="1600" b="1" dirty="0"/>
              <a:t> </a:t>
            </a:r>
            <a:r>
              <a:rPr lang="fr-FR" sz="1600" b="1" dirty="0" err="1"/>
              <a:t>performed</a:t>
            </a:r>
            <a:r>
              <a:rPr lang="fr-FR" sz="1600" b="1" dirty="0"/>
              <a:t> </a:t>
            </a:r>
            <a:r>
              <a:rPr lang="fr-FR" sz="1600" b="1" dirty="0" err="1"/>
              <a:t>again</a:t>
            </a:r>
            <a:r>
              <a:rPr lang="fr-FR" sz="1600" b="1" dirty="0"/>
              <a:t> </a:t>
            </a:r>
            <a:r>
              <a:rPr lang="fr-FR" sz="1600" b="1" dirty="0" err="1"/>
              <a:t>with</a:t>
            </a:r>
            <a:r>
              <a:rPr lang="fr-FR" sz="1600" b="1" dirty="0"/>
              <a:t> </a:t>
            </a:r>
            <a:r>
              <a:rPr lang="fr-FR" sz="1600" b="1" dirty="0" err="1"/>
              <a:t>these</a:t>
            </a:r>
            <a:r>
              <a:rPr lang="fr-FR" sz="1600" b="1" dirty="0"/>
              <a:t> </a:t>
            </a:r>
            <a:r>
              <a:rPr lang="fr-FR" sz="1600" b="1" dirty="0" err="1"/>
              <a:t>parameters</a:t>
            </a:r>
            <a:r>
              <a:rPr lang="fr-FR" sz="1600" b="1" dirty="0">
                <a:solidFill>
                  <a:schemeClr val="dk1"/>
                </a:solidFill>
              </a:rPr>
              <a:t> </a:t>
            </a:r>
          </a:p>
          <a:p>
            <a:pPr marL="457200" lvl="0" indent="-3302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fr-FR" sz="1600" b="1" dirty="0">
                <a:solidFill>
                  <a:schemeClr val="dk1"/>
                </a:solidFill>
              </a:rPr>
              <a:t>Small vertical pixel size </a:t>
            </a:r>
            <a:r>
              <a:rPr lang="fr-FR" sz="1600" b="1" dirty="0" err="1">
                <a:solidFill>
                  <a:schemeClr val="dk1"/>
                </a:solidFill>
              </a:rPr>
              <a:t>seem</a:t>
            </a:r>
            <a:r>
              <a:rPr lang="fr-FR" sz="1600" b="1" dirty="0">
                <a:solidFill>
                  <a:schemeClr val="dk1"/>
                </a:solidFill>
              </a:rPr>
              <a:t> essential 18um looks ok at </a:t>
            </a:r>
            <a:r>
              <a:rPr lang="fr-FR" sz="1600" b="1" dirty="0" err="1">
                <a:solidFill>
                  <a:schemeClr val="dk1"/>
                </a:solidFill>
              </a:rPr>
              <a:t>this</a:t>
            </a:r>
            <a:r>
              <a:rPr lang="fr-FR" sz="1600" b="1" dirty="0">
                <a:solidFill>
                  <a:schemeClr val="dk1"/>
                </a:solidFill>
              </a:rPr>
              <a:t> stage</a:t>
            </a:r>
          </a:p>
          <a:p>
            <a:pPr marL="457200" lvl="0" indent="-3302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fr-FR" sz="1600" b="1" dirty="0">
                <a:solidFill>
                  <a:schemeClr val="dk1"/>
                </a:solidFill>
              </a:rPr>
              <a:t>Impact of </a:t>
            </a:r>
            <a:r>
              <a:rPr lang="fr-FR" sz="1600" b="1" dirty="0" err="1">
                <a:solidFill>
                  <a:schemeClr val="dk1"/>
                </a:solidFill>
              </a:rPr>
              <a:t>leser-electron</a:t>
            </a:r>
            <a:r>
              <a:rPr lang="fr-FR" sz="1600" b="1" dirty="0">
                <a:solidFill>
                  <a:schemeClr val="dk1"/>
                </a:solidFill>
              </a:rPr>
              <a:t> </a:t>
            </a:r>
            <a:r>
              <a:rPr lang="fr-FR" sz="1600" b="1" dirty="0" err="1">
                <a:solidFill>
                  <a:schemeClr val="dk1"/>
                </a:solidFill>
              </a:rPr>
              <a:t>crossing</a:t>
            </a:r>
            <a:r>
              <a:rPr lang="fr-FR" sz="1600" b="1" dirty="0">
                <a:solidFill>
                  <a:schemeClr val="dk1"/>
                </a:solidFill>
              </a:rPr>
              <a:t> angle to </a:t>
            </a:r>
            <a:r>
              <a:rPr lang="fr-FR" sz="1600" b="1" dirty="0" err="1">
                <a:solidFill>
                  <a:schemeClr val="dk1"/>
                </a:solidFill>
              </a:rPr>
              <a:t>be</a:t>
            </a:r>
            <a:r>
              <a:rPr lang="fr-FR" sz="1600" b="1" dirty="0">
                <a:solidFill>
                  <a:schemeClr val="dk1"/>
                </a:solidFill>
              </a:rPr>
              <a:t> </a:t>
            </a:r>
            <a:r>
              <a:rPr lang="fr-FR" sz="1600" b="1" dirty="0" err="1">
                <a:solidFill>
                  <a:schemeClr val="dk1"/>
                </a:solidFill>
              </a:rPr>
              <a:t>understood</a:t>
            </a:r>
            <a:r>
              <a:rPr lang="fr-FR" sz="1600" b="1" dirty="0">
                <a:solidFill>
                  <a:schemeClr val="dk1"/>
                </a:solidFill>
              </a:rPr>
              <a:t>. Large </a:t>
            </a:r>
            <a:r>
              <a:rPr lang="fr-FR" sz="1600" b="1" dirty="0" err="1">
                <a:solidFill>
                  <a:schemeClr val="dk1"/>
                </a:solidFill>
              </a:rPr>
              <a:t>bias</a:t>
            </a:r>
            <a:r>
              <a:rPr lang="fr-FR" sz="1600" b="1" dirty="0">
                <a:solidFill>
                  <a:schemeClr val="dk1"/>
                </a:solidFill>
              </a:rPr>
              <a:t> on longitudinal </a:t>
            </a:r>
            <a:r>
              <a:rPr lang="fr-FR" sz="1600" b="1" dirty="0" err="1">
                <a:solidFill>
                  <a:schemeClr val="dk1"/>
                </a:solidFill>
              </a:rPr>
              <a:t>polarization</a:t>
            </a:r>
            <a:r>
              <a:rPr lang="fr-FR" sz="1600" b="1" dirty="0">
                <a:solidFill>
                  <a:schemeClr val="dk1"/>
                </a:solidFill>
              </a:rPr>
              <a:t> not </a:t>
            </a:r>
            <a:r>
              <a:rPr lang="fr-FR" sz="1600" b="1" dirty="0" err="1">
                <a:solidFill>
                  <a:schemeClr val="dk1"/>
                </a:solidFill>
              </a:rPr>
              <a:t>explained</a:t>
            </a:r>
            <a:r>
              <a:rPr lang="fr-FR" sz="1600" b="1" dirty="0">
                <a:solidFill>
                  <a:schemeClr val="dk1"/>
                </a:solidFill>
              </a:rPr>
              <a:t>.</a:t>
            </a:r>
            <a:endParaRPr sz="160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fr-FR" sz="2200" b="1" dirty="0">
                <a:solidFill>
                  <a:schemeClr val="dk1"/>
                </a:solidFill>
              </a:rPr>
              <a:t>Prospects and </a:t>
            </a:r>
            <a:r>
              <a:rPr lang="fr-FR" sz="2200" b="1" dirty="0" err="1">
                <a:solidFill>
                  <a:schemeClr val="dk1"/>
                </a:solidFill>
              </a:rPr>
              <a:t>ongoing</a:t>
            </a:r>
            <a:r>
              <a:rPr lang="fr-FR" sz="2200" b="1" dirty="0">
                <a:solidFill>
                  <a:schemeClr val="dk1"/>
                </a:solidFill>
              </a:rPr>
              <a:t> </a:t>
            </a:r>
            <a:r>
              <a:rPr lang="fr-FR" sz="2200" b="1" dirty="0" err="1">
                <a:solidFill>
                  <a:schemeClr val="dk1"/>
                </a:solidFill>
              </a:rPr>
              <a:t>steps</a:t>
            </a:r>
            <a:r>
              <a:rPr lang="fr-FR" sz="2200" b="1" dirty="0">
                <a:solidFill>
                  <a:schemeClr val="dk1"/>
                </a:solidFill>
              </a:rPr>
              <a:t>:</a:t>
            </a:r>
            <a:endParaRPr sz="2200" b="1" dirty="0">
              <a:solidFill>
                <a:schemeClr val="dk1"/>
              </a:solidFill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fr-FR" sz="1600" dirty="0">
                <a:solidFill>
                  <a:schemeClr val="dk1"/>
                </a:solidFill>
              </a:rPr>
              <a:t>Store fit </a:t>
            </a:r>
            <a:r>
              <a:rPr lang="fr-FR" sz="1600" dirty="0" err="1">
                <a:solidFill>
                  <a:schemeClr val="dk1"/>
                </a:solidFill>
              </a:rPr>
              <a:t>correlation</a:t>
            </a:r>
            <a:r>
              <a:rPr lang="fr-FR" sz="1600" dirty="0">
                <a:solidFill>
                  <a:schemeClr val="dk1"/>
                </a:solidFill>
              </a:rPr>
              <a:t> matrix and </a:t>
            </a:r>
            <a:r>
              <a:rPr lang="fr-FR" sz="1600" dirty="0" err="1">
                <a:solidFill>
                  <a:schemeClr val="dk1"/>
                </a:solidFill>
              </a:rPr>
              <a:t>analyze</a:t>
            </a:r>
            <a:r>
              <a:rPr lang="fr-FR" sz="1600" dirty="0">
                <a:solidFill>
                  <a:schemeClr val="dk1"/>
                </a:solidFill>
              </a:rPr>
              <a:t> </a:t>
            </a:r>
            <a:r>
              <a:rPr lang="fr-FR" sz="1600" dirty="0" err="1">
                <a:solidFill>
                  <a:schemeClr val="dk1"/>
                </a:solidFill>
              </a:rPr>
              <a:t>may</a:t>
            </a:r>
            <a:r>
              <a:rPr lang="fr-FR" sz="1600" dirty="0">
                <a:solidFill>
                  <a:schemeClr val="dk1"/>
                </a:solidFill>
              </a:rPr>
              <a:t> </a:t>
            </a:r>
            <a:r>
              <a:rPr lang="fr-FR" sz="1600" dirty="0" err="1">
                <a:solidFill>
                  <a:schemeClr val="dk1"/>
                </a:solidFill>
              </a:rPr>
              <a:t>possibly</a:t>
            </a:r>
            <a:r>
              <a:rPr lang="fr-FR" sz="1600" dirty="0">
                <a:solidFill>
                  <a:schemeClr val="dk1"/>
                </a:solidFill>
              </a:rPr>
              <a:t> help </a:t>
            </a:r>
            <a:r>
              <a:rPr lang="fr-FR" sz="1600" dirty="0" err="1">
                <a:solidFill>
                  <a:schemeClr val="dk1"/>
                </a:solidFill>
              </a:rPr>
              <a:t>understanding</a:t>
            </a:r>
            <a:r>
              <a:rPr lang="fr-FR" sz="1600" dirty="0">
                <a:solidFill>
                  <a:schemeClr val="dk1"/>
                </a:solidFill>
              </a:rPr>
              <a:t> </a:t>
            </a:r>
            <a:r>
              <a:rPr lang="fr-FR" sz="1600" dirty="0" err="1">
                <a:solidFill>
                  <a:schemeClr val="dk1"/>
                </a:solidFill>
              </a:rPr>
              <a:t>fancy</a:t>
            </a:r>
            <a:r>
              <a:rPr lang="fr-FR" sz="1600" dirty="0">
                <a:solidFill>
                  <a:schemeClr val="dk1"/>
                </a:solidFill>
              </a:rPr>
              <a:t> </a:t>
            </a:r>
            <a:r>
              <a:rPr lang="fr-FR" sz="1600" dirty="0" err="1">
                <a:solidFill>
                  <a:schemeClr val="dk1"/>
                </a:solidFill>
              </a:rPr>
              <a:t>correlations</a:t>
            </a:r>
            <a:r>
              <a:rPr lang="fr-FR" sz="1600" dirty="0">
                <a:solidFill>
                  <a:schemeClr val="dk1"/>
                </a:solidFill>
              </a:rPr>
              <a:t> (on-</a:t>
            </a:r>
            <a:r>
              <a:rPr lang="fr-FR" sz="1600" dirty="0" err="1">
                <a:solidFill>
                  <a:schemeClr val="dk1"/>
                </a:solidFill>
              </a:rPr>
              <a:t>going</a:t>
            </a:r>
            <a:r>
              <a:rPr lang="fr-FR" sz="1600" dirty="0">
                <a:solidFill>
                  <a:schemeClr val="dk1"/>
                </a:solidFill>
              </a:rPr>
              <a:t>)</a:t>
            </a:r>
          </a:p>
          <a:p>
            <a:pPr marL="457200" lvl="0" indent="-3302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fr-FR" sz="1600" dirty="0" err="1">
                <a:solidFill>
                  <a:schemeClr val="dk1"/>
                </a:solidFill>
              </a:rPr>
              <a:t>Take</a:t>
            </a:r>
            <a:r>
              <a:rPr lang="fr-FR" sz="1600" dirty="0">
                <a:solidFill>
                  <a:schemeClr val="dk1"/>
                </a:solidFill>
              </a:rPr>
              <a:t> over </a:t>
            </a:r>
            <a:r>
              <a:rPr lang="fr-FR" sz="1600" dirty="0" err="1">
                <a:solidFill>
                  <a:schemeClr val="dk1"/>
                </a:solidFill>
              </a:rPr>
              <a:t>Gabriela’s</a:t>
            </a:r>
            <a:r>
              <a:rPr lang="fr-FR" sz="1600" dirty="0">
                <a:solidFill>
                  <a:schemeClr val="dk1"/>
                </a:solidFill>
              </a:rPr>
              <a:t> </a:t>
            </a:r>
            <a:r>
              <a:rPr lang="fr-FR" sz="1600" dirty="0" err="1">
                <a:solidFill>
                  <a:schemeClr val="dk1"/>
                </a:solidFill>
              </a:rPr>
              <a:t>work</a:t>
            </a:r>
            <a:r>
              <a:rPr lang="fr-FR" sz="1600" dirty="0">
                <a:solidFill>
                  <a:schemeClr val="dk1"/>
                </a:solidFill>
              </a:rPr>
              <a:t> on the fit the </a:t>
            </a:r>
            <a:r>
              <a:rPr lang="fr-FR" sz="1600" dirty="0" err="1">
                <a:solidFill>
                  <a:schemeClr val="dk1"/>
                </a:solidFill>
              </a:rPr>
              <a:t>asymmetries</a:t>
            </a:r>
            <a:r>
              <a:rPr lang="fr-FR" sz="1600" dirty="0">
                <a:solidFill>
                  <a:schemeClr val="dk1"/>
                </a:solidFill>
              </a:rPr>
              <a:t> (</a:t>
            </a:r>
            <a:r>
              <a:rPr lang="fr-FR" sz="1600" dirty="0" err="1">
                <a:solidFill>
                  <a:schemeClr val="dk1"/>
                </a:solidFill>
              </a:rPr>
              <a:t>now</a:t>
            </a:r>
            <a:r>
              <a:rPr lang="fr-FR" sz="1600" dirty="0">
                <a:solidFill>
                  <a:schemeClr val="dk1"/>
                </a:solidFill>
              </a:rPr>
              <a:t> </a:t>
            </a:r>
            <a:r>
              <a:rPr lang="fr-FR" sz="1600" dirty="0" err="1">
                <a:solidFill>
                  <a:schemeClr val="dk1"/>
                </a:solidFill>
              </a:rPr>
              <a:t>with</a:t>
            </a:r>
            <a:r>
              <a:rPr lang="fr-FR" sz="1600" dirty="0">
                <a:solidFill>
                  <a:schemeClr val="dk1"/>
                </a:solidFill>
              </a:rPr>
              <a:t> </a:t>
            </a:r>
            <a:r>
              <a:rPr lang="fr-FR" sz="1600" dirty="0" err="1">
                <a:solidFill>
                  <a:schemeClr val="dk1"/>
                </a:solidFill>
              </a:rPr>
              <a:t>proper</a:t>
            </a:r>
            <a:r>
              <a:rPr lang="fr-FR" sz="1600" dirty="0">
                <a:solidFill>
                  <a:schemeClr val="dk1"/>
                </a:solidFill>
              </a:rPr>
              <a:t> simulation of the </a:t>
            </a:r>
            <a:r>
              <a:rPr lang="fr-FR" sz="1600" dirty="0" err="1">
                <a:solidFill>
                  <a:schemeClr val="dk1"/>
                </a:solidFill>
              </a:rPr>
              <a:t>luminosity</a:t>
            </a:r>
            <a:r>
              <a:rPr lang="fr-FR" sz="1600" dirty="0">
                <a:solidFill>
                  <a:schemeClr val="dk1"/>
                </a:solidFill>
              </a:rPr>
              <a:t> and total cross-section </a:t>
            </a:r>
            <a:r>
              <a:rPr lang="fr-FR" sz="1600" dirty="0" err="1">
                <a:solidFill>
                  <a:schemeClr val="dk1"/>
                </a:solidFill>
              </a:rPr>
              <a:t>that</a:t>
            </a:r>
            <a:r>
              <a:rPr lang="fr-FR" sz="1600" dirty="0">
                <a:solidFill>
                  <a:schemeClr val="dk1"/>
                </a:solidFill>
              </a:rPr>
              <a:t> </a:t>
            </a:r>
            <a:r>
              <a:rPr lang="fr-FR" sz="1600" dirty="0" err="1">
                <a:solidFill>
                  <a:schemeClr val="dk1"/>
                </a:solidFill>
              </a:rPr>
              <a:t>depends</a:t>
            </a:r>
            <a:r>
              <a:rPr lang="fr-FR" sz="1600" dirty="0">
                <a:solidFill>
                  <a:schemeClr val="dk1"/>
                </a:solidFill>
              </a:rPr>
              <a:t> on longitudinal </a:t>
            </a:r>
            <a:r>
              <a:rPr lang="fr-FR" sz="1600" dirty="0" err="1">
                <a:solidFill>
                  <a:schemeClr val="dk1"/>
                </a:solidFill>
              </a:rPr>
              <a:t>polarizaiton</a:t>
            </a:r>
            <a:r>
              <a:rPr lang="fr-FR" sz="1600" dirty="0">
                <a:solidFill>
                  <a:schemeClr val="dk1"/>
                </a:solidFill>
              </a:rPr>
              <a:t> </a:t>
            </a:r>
            <a:r>
              <a:rPr lang="fr-FR" sz="1600" dirty="0" err="1">
                <a:solidFill>
                  <a:schemeClr val="dk1"/>
                </a:solidFill>
              </a:rPr>
              <a:t>parameters</a:t>
            </a:r>
            <a:r>
              <a:rPr lang="fr-FR" sz="1600" dirty="0">
                <a:solidFill>
                  <a:schemeClr val="dk1"/>
                </a:solidFill>
              </a:rPr>
              <a:t>) </a:t>
            </a: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fr-FR" sz="1600" dirty="0">
                <a:solidFill>
                  <a:schemeClr val="dk1"/>
                </a:solidFill>
              </a:rPr>
              <a:t>In the future: </a:t>
            </a:r>
            <a:r>
              <a:rPr lang="fr-FR" sz="1600" dirty="0" err="1">
                <a:solidFill>
                  <a:schemeClr val="dk1"/>
                </a:solidFill>
              </a:rPr>
              <a:t>possibly</a:t>
            </a:r>
            <a:r>
              <a:rPr lang="fr-FR" sz="1600" dirty="0">
                <a:solidFill>
                  <a:schemeClr val="dk1"/>
                </a:solidFill>
              </a:rPr>
              <a:t> </a:t>
            </a:r>
            <a:r>
              <a:rPr lang="fr-FR" sz="1600" dirty="0" err="1">
                <a:solidFill>
                  <a:schemeClr val="dk1"/>
                </a:solidFill>
              </a:rPr>
              <a:t>perform</a:t>
            </a:r>
            <a:r>
              <a:rPr lang="fr-FR" sz="1600" dirty="0">
                <a:solidFill>
                  <a:schemeClr val="dk1"/>
                </a:solidFill>
              </a:rPr>
              <a:t> a </a:t>
            </a:r>
            <a:r>
              <a:rPr lang="fr-FR" sz="1600" dirty="0" err="1">
                <a:solidFill>
                  <a:schemeClr val="dk1"/>
                </a:solidFill>
              </a:rPr>
              <a:t>simultaneous</a:t>
            </a:r>
            <a:r>
              <a:rPr lang="fr-FR" sz="1600" dirty="0">
                <a:solidFill>
                  <a:schemeClr val="dk1"/>
                </a:solidFill>
              </a:rPr>
              <a:t> fit of </a:t>
            </a:r>
            <a:r>
              <a:rPr lang="fr-FR" sz="1600" dirty="0" err="1">
                <a:solidFill>
                  <a:schemeClr val="dk1"/>
                </a:solidFill>
              </a:rPr>
              <a:t>electrons</a:t>
            </a:r>
            <a:r>
              <a:rPr lang="fr-FR" sz="1600" dirty="0">
                <a:solidFill>
                  <a:schemeClr val="dk1"/>
                </a:solidFill>
              </a:rPr>
              <a:t> and photons to </a:t>
            </a:r>
            <a:r>
              <a:rPr lang="fr-FR" sz="1600" dirty="0" err="1">
                <a:solidFill>
                  <a:schemeClr val="dk1"/>
                </a:solidFill>
              </a:rPr>
              <a:t>improve</a:t>
            </a:r>
            <a:r>
              <a:rPr lang="fr-FR" sz="1600" dirty="0">
                <a:solidFill>
                  <a:schemeClr val="dk1"/>
                </a:solidFill>
              </a:rPr>
              <a:t> </a:t>
            </a:r>
            <a:r>
              <a:rPr lang="fr-FR" sz="1600" dirty="0" err="1">
                <a:solidFill>
                  <a:schemeClr val="dk1"/>
                </a:solidFill>
              </a:rPr>
              <a:t>parameter</a:t>
            </a:r>
            <a:r>
              <a:rPr lang="fr-FR" sz="1600" dirty="0">
                <a:solidFill>
                  <a:schemeClr val="dk1"/>
                </a:solidFill>
              </a:rPr>
              <a:t> extraction.</a:t>
            </a:r>
            <a:endParaRPr sz="1600" dirty="0">
              <a:solidFill>
                <a:schemeClr val="dk1"/>
              </a:solidFill>
            </a:endParaRPr>
          </a:p>
        </p:txBody>
      </p:sp>
      <p:sp>
        <p:nvSpPr>
          <p:cNvPr id="315" name="Google Shape;315;p23"/>
          <p:cNvSpPr txBox="1"/>
          <p:nvPr/>
        </p:nvSpPr>
        <p:spPr>
          <a:xfrm>
            <a:off x="527716" y="1038068"/>
            <a:ext cx="80616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Conclusion</a:t>
            </a:r>
            <a:endParaRPr sz="28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24"/>
          <p:cNvSpPr txBox="1">
            <a:spLocks noGrp="1"/>
          </p:cNvSpPr>
          <p:nvPr>
            <p:ph type="title"/>
          </p:nvPr>
        </p:nvSpPr>
        <p:spPr>
          <a:xfrm>
            <a:off x="1992129" y="2296200"/>
            <a:ext cx="9731700" cy="226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700"/>
              </a:buClr>
              <a:buSzPts val="5400"/>
              <a:buFont typeface="Calibri"/>
              <a:buNone/>
            </a:pPr>
            <a:r>
              <a:rPr lang="fr-FR"/>
              <a:t>Thank you for your attention</a:t>
            </a:r>
            <a:endParaRPr/>
          </a:p>
        </p:txBody>
      </p:sp>
      <p:sp>
        <p:nvSpPr>
          <p:cNvPr id="321" name="Google Shape;321;p24"/>
          <p:cNvSpPr txBox="1">
            <a:spLocks noGrp="1"/>
          </p:cNvSpPr>
          <p:nvPr>
            <p:ph type="dt" idx="10"/>
          </p:nvPr>
        </p:nvSpPr>
        <p:spPr>
          <a:xfrm>
            <a:off x="228399" y="6467913"/>
            <a:ext cx="2729259" cy="3647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/>
              <a:t>2025/05/02</a:t>
            </a:r>
            <a:endParaRPr dirty="0"/>
          </a:p>
        </p:txBody>
      </p:sp>
      <p:sp>
        <p:nvSpPr>
          <p:cNvPr id="322" name="Google Shape;322;p24"/>
          <p:cNvSpPr txBox="1">
            <a:spLocks noGrp="1"/>
          </p:cNvSpPr>
          <p:nvPr>
            <p:ph type="ftr" idx="11"/>
          </p:nvPr>
        </p:nvSpPr>
        <p:spPr>
          <a:xfrm>
            <a:off x="3325189" y="6467913"/>
            <a:ext cx="5541624" cy="3647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Presentation for GF SPS-POP meeting</a:t>
            </a:r>
            <a:endParaRPr/>
          </a:p>
        </p:txBody>
      </p:sp>
      <p:sp>
        <p:nvSpPr>
          <p:cNvPr id="323" name="Google Shape;323;p24"/>
          <p:cNvSpPr txBox="1">
            <a:spLocks noGrp="1"/>
          </p:cNvSpPr>
          <p:nvPr>
            <p:ph type="sldNum" idx="12"/>
          </p:nvPr>
        </p:nvSpPr>
        <p:spPr>
          <a:xfrm>
            <a:off x="9234343" y="6467913"/>
            <a:ext cx="2741673" cy="3647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12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25"/>
          <p:cNvSpPr txBox="1">
            <a:spLocks noGrp="1"/>
          </p:cNvSpPr>
          <p:nvPr>
            <p:ph type="title"/>
          </p:nvPr>
        </p:nvSpPr>
        <p:spPr>
          <a:xfrm>
            <a:off x="1230129" y="2296225"/>
            <a:ext cx="9731700" cy="226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700"/>
              </a:buClr>
              <a:buSzPts val="5400"/>
              <a:buFont typeface="Calibri"/>
              <a:buNone/>
            </a:pPr>
            <a:r>
              <a:rPr lang="fr-FR"/>
              <a:t>Backup</a:t>
            </a:r>
            <a:endParaRPr/>
          </a:p>
        </p:txBody>
      </p:sp>
      <p:sp>
        <p:nvSpPr>
          <p:cNvPr id="329" name="Google Shape;329;p25"/>
          <p:cNvSpPr txBox="1">
            <a:spLocks noGrp="1"/>
          </p:cNvSpPr>
          <p:nvPr>
            <p:ph type="dt" idx="10"/>
          </p:nvPr>
        </p:nvSpPr>
        <p:spPr>
          <a:xfrm>
            <a:off x="228399" y="6467913"/>
            <a:ext cx="27294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/>
              <a:t>2025/05/02</a:t>
            </a:r>
            <a:endParaRPr dirty="0"/>
          </a:p>
        </p:txBody>
      </p:sp>
      <p:sp>
        <p:nvSpPr>
          <p:cNvPr id="330" name="Google Shape;330;p25"/>
          <p:cNvSpPr txBox="1">
            <a:spLocks noGrp="1"/>
          </p:cNvSpPr>
          <p:nvPr>
            <p:ph type="ftr" idx="11"/>
          </p:nvPr>
        </p:nvSpPr>
        <p:spPr>
          <a:xfrm>
            <a:off x="3325189" y="6467913"/>
            <a:ext cx="55416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Presentation for GF SPS-POP meeting</a:t>
            </a:r>
            <a:endParaRPr/>
          </a:p>
        </p:txBody>
      </p:sp>
      <p:sp>
        <p:nvSpPr>
          <p:cNvPr id="331" name="Google Shape;331;p25"/>
          <p:cNvSpPr txBox="1">
            <a:spLocks noGrp="1"/>
          </p:cNvSpPr>
          <p:nvPr>
            <p:ph type="sldNum" idx="12"/>
          </p:nvPr>
        </p:nvSpPr>
        <p:spPr>
          <a:xfrm>
            <a:off x="9234343" y="6467913"/>
            <a:ext cx="27417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13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26"/>
          <p:cNvSpPr txBox="1">
            <a:spLocks noGrp="1"/>
          </p:cNvSpPr>
          <p:nvPr>
            <p:ph type="sldNum" idx="12"/>
          </p:nvPr>
        </p:nvSpPr>
        <p:spPr>
          <a:xfrm>
            <a:off x="9234343" y="6467913"/>
            <a:ext cx="2741700" cy="3648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14</a:t>
            </a:fld>
            <a:endParaRPr/>
          </a:p>
        </p:txBody>
      </p:sp>
      <p:pic>
        <p:nvPicPr>
          <p:cNvPr id="338" name="Google Shape;338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85934" y="1203050"/>
            <a:ext cx="6844374" cy="5026075"/>
          </a:xfrm>
          <a:prstGeom prst="rect">
            <a:avLst/>
          </a:prstGeom>
          <a:noFill/>
          <a:ln>
            <a:noFill/>
          </a:ln>
        </p:spPr>
      </p:pic>
      <p:sp>
        <p:nvSpPr>
          <p:cNvPr id="339" name="Google Shape;339;p26"/>
          <p:cNvSpPr txBox="1"/>
          <p:nvPr/>
        </p:nvSpPr>
        <p:spPr>
          <a:xfrm>
            <a:off x="1978724" y="1203050"/>
            <a:ext cx="68982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Extracted</a:t>
            </a:r>
            <a:r>
              <a:rPr lang="fr-FR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X1</a:t>
            </a:r>
            <a:endParaRPr sz="2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742A26F-899B-DF37-22BC-B5ECF9E9283B}"/>
              </a:ext>
            </a:extLst>
          </p:cNvPr>
          <p:cNvSpPr txBox="1"/>
          <p:nvPr/>
        </p:nvSpPr>
        <p:spPr>
          <a:xfrm>
            <a:off x="6049618" y="2167436"/>
            <a:ext cx="6142382" cy="25231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1" dirty="0">
                <a:solidFill>
                  <a:schemeClr val="dk1"/>
                </a:solidFill>
              </a:rPr>
              <a:t>Vertical </a:t>
            </a:r>
            <a:r>
              <a:rPr lang="fr-FR" b="1" dirty="0" err="1">
                <a:solidFill>
                  <a:schemeClr val="dk1"/>
                </a:solidFill>
              </a:rPr>
              <a:t>Polarization</a:t>
            </a:r>
            <a:r>
              <a:rPr lang="fr-FR" b="1" dirty="0">
                <a:solidFill>
                  <a:schemeClr val="dk1"/>
                </a:solidFill>
              </a:rPr>
              <a:t> Extraction:</a:t>
            </a:r>
          </a:p>
          <a:p>
            <a:pPr marL="457200" lvl="0" indent="-3175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fr-FR" dirty="0">
                <a:solidFill>
                  <a:schemeClr val="dk1"/>
                </a:solidFill>
              </a:rPr>
              <a:t>A </a:t>
            </a:r>
            <a:r>
              <a:rPr lang="fr-FR" dirty="0" err="1">
                <a:solidFill>
                  <a:schemeClr val="dk1"/>
                </a:solidFill>
              </a:rPr>
              <a:t>small</a:t>
            </a:r>
            <a:r>
              <a:rPr lang="fr-FR" dirty="0">
                <a:solidFill>
                  <a:schemeClr val="dk1"/>
                </a:solidFill>
              </a:rPr>
              <a:t> </a:t>
            </a:r>
            <a:r>
              <a:rPr lang="fr-FR" dirty="0" err="1">
                <a:solidFill>
                  <a:schemeClr val="dk1"/>
                </a:solidFill>
              </a:rPr>
              <a:t>bias</a:t>
            </a:r>
            <a:r>
              <a:rPr lang="fr-FR" dirty="0">
                <a:solidFill>
                  <a:schemeClr val="dk1"/>
                </a:solidFill>
              </a:rPr>
              <a:t> </a:t>
            </a:r>
            <a:r>
              <a:rPr lang="fr-FR" dirty="0" err="1">
                <a:solidFill>
                  <a:schemeClr val="dk1"/>
                </a:solidFill>
              </a:rPr>
              <a:t>is</a:t>
            </a:r>
            <a:r>
              <a:rPr lang="fr-FR" dirty="0">
                <a:solidFill>
                  <a:schemeClr val="dk1"/>
                </a:solidFill>
              </a:rPr>
              <a:t> </a:t>
            </a:r>
            <a:r>
              <a:rPr lang="fr-FR" dirty="0" err="1">
                <a:solidFill>
                  <a:schemeClr val="dk1"/>
                </a:solidFill>
              </a:rPr>
              <a:t>observed</a:t>
            </a:r>
            <a:r>
              <a:rPr lang="fr-FR" dirty="0">
                <a:solidFill>
                  <a:schemeClr val="dk1"/>
                </a:solidFill>
              </a:rPr>
              <a:t> in the </a:t>
            </a:r>
            <a:r>
              <a:rPr lang="fr-FR" dirty="0" err="1">
                <a:solidFill>
                  <a:schemeClr val="dk1"/>
                </a:solidFill>
              </a:rPr>
              <a:t>extracted</a:t>
            </a:r>
            <a:r>
              <a:rPr lang="fr-FR" dirty="0">
                <a:solidFill>
                  <a:schemeClr val="dk1"/>
                </a:solidFill>
              </a:rPr>
              <a:t> vertical </a:t>
            </a:r>
            <a:r>
              <a:rPr lang="fr-FR" dirty="0" err="1">
                <a:solidFill>
                  <a:schemeClr val="dk1"/>
                </a:solidFill>
              </a:rPr>
              <a:t>polarization</a:t>
            </a:r>
            <a:r>
              <a:rPr lang="fr-FR" dirty="0">
                <a:solidFill>
                  <a:schemeClr val="dk1"/>
                </a:solidFill>
              </a:rPr>
              <a:t>.</a:t>
            </a: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fr-FR" dirty="0">
                <a:solidFill>
                  <a:schemeClr val="dk1"/>
                </a:solidFill>
              </a:rPr>
              <a:t>The </a:t>
            </a:r>
            <a:r>
              <a:rPr lang="fr-FR" dirty="0" err="1">
                <a:solidFill>
                  <a:schemeClr val="dk1"/>
                </a:solidFill>
              </a:rPr>
              <a:t>uncertainty</a:t>
            </a:r>
            <a:r>
              <a:rPr lang="fr-FR" dirty="0">
                <a:solidFill>
                  <a:schemeClr val="dk1"/>
                </a:solidFill>
              </a:rPr>
              <a:t> </a:t>
            </a:r>
            <a:r>
              <a:rPr lang="fr-FR" dirty="0" err="1">
                <a:solidFill>
                  <a:schemeClr val="dk1"/>
                </a:solidFill>
              </a:rPr>
              <a:t>is</a:t>
            </a:r>
            <a:r>
              <a:rPr lang="fr-FR" dirty="0">
                <a:solidFill>
                  <a:schemeClr val="dk1"/>
                </a:solidFill>
              </a:rPr>
              <a:t> </a:t>
            </a:r>
            <a:r>
              <a:rPr lang="fr-FR" dirty="0" err="1">
                <a:solidFill>
                  <a:schemeClr val="dk1"/>
                </a:solidFill>
              </a:rPr>
              <a:t>slightly</a:t>
            </a:r>
            <a:r>
              <a:rPr lang="fr-FR" dirty="0">
                <a:solidFill>
                  <a:schemeClr val="dk1"/>
                </a:solidFill>
              </a:rPr>
              <a:t> </a:t>
            </a:r>
            <a:r>
              <a:rPr lang="fr-FR" dirty="0" err="1">
                <a:solidFill>
                  <a:schemeClr val="dk1"/>
                </a:solidFill>
              </a:rPr>
              <a:t>larger</a:t>
            </a:r>
            <a:r>
              <a:rPr lang="fr-FR" dirty="0">
                <a:solidFill>
                  <a:schemeClr val="dk1"/>
                </a:solidFill>
              </a:rPr>
              <a:t> </a:t>
            </a:r>
            <a:r>
              <a:rPr lang="fr-FR" dirty="0" err="1">
                <a:solidFill>
                  <a:schemeClr val="dk1"/>
                </a:solidFill>
              </a:rPr>
              <a:t>when</a:t>
            </a:r>
            <a:r>
              <a:rPr lang="fr-FR" dirty="0">
                <a:solidFill>
                  <a:schemeClr val="dk1"/>
                </a:solidFill>
              </a:rPr>
              <a:t> </a:t>
            </a:r>
            <a:r>
              <a:rPr lang="fr-FR" dirty="0" err="1">
                <a:solidFill>
                  <a:schemeClr val="dk1"/>
                </a:solidFill>
              </a:rPr>
              <a:t>dead</a:t>
            </a:r>
            <a:r>
              <a:rPr lang="fr-FR" dirty="0">
                <a:solidFill>
                  <a:schemeClr val="dk1"/>
                </a:solidFill>
              </a:rPr>
              <a:t> zones are </a:t>
            </a:r>
            <a:r>
              <a:rPr lang="fr-FR" dirty="0" err="1">
                <a:solidFill>
                  <a:schemeClr val="dk1"/>
                </a:solidFill>
              </a:rPr>
              <a:t>included</a:t>
            </a:r>
            <a:r>
              <a:rPr lang="fr-FR" dirty="0">
                <a:solidFill>
                  <a:schemeClr val="dk1"/>
                </a:solidFill>
              </a:rPr>
              <a:t>.</a:t>
            </a: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fr-FR" b="1" dirty="0">
                <a:solidFill>
                  <a:schemeClr val="dk1"/>
                </a:solidFill>
              </a:rPr>
              <a:t>       Beam Energy Extraction:</a:t>
            </a:r>
          </a:p>
          <a:p>
            <a:pPr marL="457200" lvl="0" indent="-3175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fr-FR" dirty="0">
                <a:solidFill>
                  <a:schemeClr val="dk1"/>
                </a:solidFill>
              </a:rPr>
              <a:t>A </a:t>
            </a:r>
            <a:r>
              <a:rPr lang="fr-FR" dirty="0" err="1">
                <a:solidFill>
                  <a:schemeClr val="dk1"/>
                </a:solidFill>
              </a:rPr>
              <a:t>significant</a:t>
            </a:r>
            <a:r>
              <a:rPr lang="fr-FR" dirty="0">
                <a:solidFill>
                  <a:schemeClr val="dk1"/>
                </a:solidFill>
              </a:rPr>
              <a:t> </a:t>
            </a:r>
            <a:r>
              <a:rPr lang="fr-FR" dirty="0" err="1">
                <a:solidFill>
                  <a:schemeClr val="dk1"/>
                </a:solidFill>
              </a:rPr>
              <a:t>bias</a:t>
            </a:r>
            <a:r>
              <a:rPr lang="fr-FR" dirty="0">
                <a:solidFill>
                  <a:schemeClr val="dk1"/>
                </a:solidFill>
              </a:rPr>
              <a:t> of </a:t>
            </a:r>
            <a:r>
              <a:rPr lang="fr-FR" dirty="0" err="1">
                <a:solidFill>
                  <a:schemeClr val="dk1"/>
                </a:solidFill>
              </a:rPr>
              <a:t>order</a:t>
            </a:r>
            <a:r>
              <a:rPr lang="fr-FR" dirty="0">
                <a:solidFill>
                  <a:schemeClr val="dk1"/>
                </a:solidFill>
              </a:rPr>
              <a:t> </a:t>
            </a:r>
            <a:r>
              <a:rPr lang="fr-FR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r>
            <a:r>
              <a:rPr lang="fr-FR" sz="1600" baseline="30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-4 </a:t>
            </a:r>
            <a:r>
              <a:rPr lang="fr-FR" dirty="0" err="1">
                <a:solidFill>
                  <a:schemeClr val="dk1"/>
                </a:solidFill>
              </a:rPr>
              <a:t>is</a:t>
            </a:r>
            <a:r>
              <a:rPr lang="fr-FR" dirty="0">
                <a:solidFill>
                  <a:schemeClr val="dk1"/>
                </a:solidFill>
              </a:rPr>
              <a:t> </a:t>
            </a:r>
            <a:r>
              <a:rPr lang="fr-FR" dirty="0" err="1">
                <a:solidFill>
                  <a:schemeClr val="dk1"/>
                </a:solidFill>
              </a:rPr>
              <a:t>observed</a:t>
            </a:r>
            <a:r>
              <a:rPr lang="fr-FR" dirty="0">
                <a:solidFill>
                  <a:schemeClr val="dk1"/>
                </a:solidFill>
              </a:rPr>
              <a:t> in the </a:t>
            </a:r>
            <a:r>
              <a:rPr lang="fr-FR" dirty="0" err="1">
                <a:solidFill>
                  <a:schemeClr val="dk1"/>
                </a:solidFill>
              </a:rPr>
              <a:t>extracted</a:t>
            </a:r>
            <a:r>
              <a:rPr lang="fr-FR" dirty="0">
                <a:solidFill>
                  <a:schemeClr val="dk1"/>
                </a:solidFill>
              </a:rPr>
              <a:t> </a:t>
            </a:r>
            <a:r>
              <a:rPr lang="fr-FR" dirty="0" err="1">
                <a:solidFill>
                  <a:schemeClr val="dk1"/>
                </a:solidFill>
              </a:rPr>
              <a:t>beam</a:t>
            </a:r>
            <a:r>
              <a:rPr lang="fr-FR" dirty="0">
                <a:solidFill>
                  <a:schemeClr val="dk1"/>
                </a:solidFill>
              </a:rPr>
              <a:t> </a:t>
            </a:r>
            <a:r>
              <a:rPr lang="fr-FR" dirty="0" err="1">
                <a:solidFill>
                  <a:schemeClr val="dk1"/>
                </a:solidFill>
              </a:rPr>
              <a:t>energy</a:t>
            </a:r>
            <a:r>
              <a:rPr lang="fr-FR" dirty="0">
                <a:solidFill>
                  <a:schemeClr val="dk1"/>
                </a:solidFill>
              </a:rPr>
              <a:t>.</a:t>
            </a: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fr-FR" dirty="0">
                <a:solidFill>
                  <a:schemeClr val="dk1"/>
                </a:solidFill>
              </a:rPr>
              <a:t>The </a:t>
            </a:r>
            <a:r>
              <a:rPr lang="fr-FR" dirty="0" err="1">
                <a:solidFill>
                  <a:schemeClr val="dk1"/>
                </a:solidFill>
              </a:rPr>
              <a:t>deviation</a:t>
            </a:r>
            <a:r>
              <a:rPr lang="fr-FR" dirty="0">
                <a:solidFill>
                  <a:schemeClr val="dk1"/>
                </a:solidFill>
              </a:rPr>
              <a:t> </a:t>
            </a:r>
            <a:r>
              <a:rPr lang="fr-FR" dirty="0" err="1">
                <a:solidFill>
                  <a:schemeClr val="dk1"/>
                </a:solidFill>
              </a:rPr>
              <a:t>is</a:t>
            </a:r>
            <a:r>
              <a:rPr lang="fr-FR" dirty="0">
                <a:solidFill>
                  <a:schemeClr val="dk1"/>
                </a:solidFill>
              </a:rPr>
              <a:t> more </a:t>
            </a:r>
            <a:r>
              <a:rPr lang="fr-FR" dirty="0" err="1">
                <a:solidFill>
                  <a:schemeClr val="dk1"/>
                </a:solidFill>
              </a:rPr>
              <a:t>pronounced</a:t>
            </a:r>
            <a:r>
              <a:rPr lang="fr-FR" dirty="0">
                <a:solidFill>
                  <a:schemeClr val="dk1"/>
                </a:solidFill>
              </a:rPr>
              <a:t> </a:t>
            </a:r>
            <a:r>
              <a:rPr lang="fr-FR" dirty="0" err="1">
                <a:solidFill>
                  <a:schemeClr val="dk1"/>
                </a:solidFill>
              </a:rPr>
              <a:t>between</a:t>
            </a:r>
            <a:r>
              <a:rPr lang="fr-FR" dirty="0">
                <a:solidFill>
                  <a:schemeClr val="dk1"/>
                </a:solidFill>
              </a:rPr>
              <a:t> cases </a:t>
            </a:r>
            <a:r>
              <a:rPr lang="fr-FR" dirty="0" err="1">
                <a:solidFill>
                  <a:schemeClr val="dk1"/>
                </a:solidFill>
              </a:rPr>
              <a:t>with</a:t>
            </a:r>
            <a:r>
              <a:rPr lang="fr-FR" dirty="0">
                <a:solidFill>
                  <a:schemeClr val="dk1"/>
                </a:solidFill>
              </a:rPr>
              <a:t> and </a:t>
            </a:r>
            <a:r>
              <a:rPr lang="fr-FR" dirty="0" err="1">
                <a:solidFill>
                  <a:schemeClr val="dk1"/>
                </a:solidFill>
              </a:rPr>
              <a:t>without</a:t>
            </a:r>
            <a:r>
              <a:rPr lang="fr-FR" dirty="0">
                <a:solidFill>
                  <a:schemeClr val="dk1"/>
                </a:solidFill>
              </a:rPr>
              <a:t> </a:t>
            </a:r>
            <a:r>
              <a:rPr lang="fr-FR" dirty="0" err="1">
                <a:solidFill>
                  <a:schemeClr val="dk1"/>
                </a:solidFill>
              </a:rPr>
              <a:t>dead</a:t>
            </a:r>
            <a:r>
              <a:rPr lang="fr-FR" dirty="0">
                <a:solidFill>
                  <a:schemeClr val="dk1"/>
                </a:solidFill>
              </a:rPr>
              <a:t> zones.</a:t>
            </a:r>
            <a:endParaRPr lang="fr-FR" sz="3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6"/>
          <p:cNvSpPr/>
          <p:nvPr/>
        </p:nvSpPr>
        <p:spPr>
          <a:xfrm>
            <a:off x="1775662" y="297343"/>
            <a:ext cx="8639700" cy="529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Google Shape;112;p16"/>
          <p:cNvSpPr txBox="1">
            <a:spLocks noGrp="1"/>
          </p:cNvSpPr>
          <p:nvPr>
            <p:ph type="body" idx="1"/>
          </p:nvPr>
        </p:nvSpPr>
        <p:spPr>
          <a:xfrm>
            <a:off x="1230129" y="4926646"/>
            <a:ext cx="9731700" cy="97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r>
              <a:rPr lang="fr-FR" dirty="0" err="1"/>
              <a:t>Tamazirt</a:t>
            </a:r>
            <a:r>
              <a:rPr lang="fr-FR" dirty="0"/>
              <a:t> </a:t>
            </a:r>
            <a:r>
              <a:rPr lang="fr-FR" dirty="0" err="1"/>
              <a:t>juba</a:t>
            </a:r>
            <a:r>
              <a:rPr lang="fr-FR" dirty="0"/>
              <a:t> </a:t>
            </a:r>
            <a:endParaRPr dirty="0"/>
          </a:p>
        </p:txBody>
      </p:sp>
      <p:sp>
        <p:nvSpPr>
          <p:cNvPr id="113" name="Google Shape;113;p16"/>
          <p:cNvSpPr txBox="1">
            <a:spLocks noGrp="1"/>
          </p:cNvSpPr>
          <p:nvPr>
            <p:ph type="title"/>
          </p:nvPr>
        </p:nvSpPr>
        <p:spPr>
          <a:xfrm>
            <a:off x="1851862" y="-69325"/>
            <a:ext cx="8412300" cy="226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700"/>
              </a:buClr>
              <a:buSzPts val="5400"/>
              <a:buFont typeface="Calibri"/>
              <a:buNone/>
            </a:pPr>
            <a:r>
              <a:rPr lang="fr-FR"/>
              <a:t>Outline </a:t>
            </a:r>
            <a:r>
              <a:rPr lang="fr-FR" b="1"/>
              <a:t>  </a:t>
            </a:r>
            <a:endParaRPr b="1"/>
          </a:p>
        </p:txBody>
      </p:sp>
      <p:sp>
        <p:nvSpPr>
          <p:cNvPr id="114" name="Google Shape;114;p16"/>
          <p:cNvSpPr txBox="1">
            <a:spLocks noGrp="1"/>
          </p:cNvSpPr>
          <p:nvPr>
            <p:ph type="dt" idx="10"/>
          </p:nvPr>
        </p:nvSpPr>
        <p:spPr>
          <a:xfrm>
            <a:off x="228399" y="6467913"/>
            <a:ext cx="27294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/>
              <a:t>2025/05/02</a:t>
            </a:r>
            <a:endParaRPr dirty="0"/>
          </a:p>
        </p:txBody>
      </p:sp>
      <p:sp>
        <p:nvSpPr>
          <p:cNvPr id="115" name="Google Shape;115;p16"/>
          <p:cNvSpPr txBox="1">
            <a:spLocks noGrp="1"/>
          </p:cNvSpPr>
          <p:nvPr>
            <p:ph type="ftr" idx="11"/>
          </p:nvPr>
        </p:nvSpPr>
        <p:spPr>
          <a:xfrm>
            <a:off x="3325189" y="6467913"/>
            <a:ext cx="55416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Presentation for FCCIS WP2.5 meeting</a:t>
            </a:r>
            <a:endParaRPr/>
          </a:p>
        </p:txBody>
      </p:sp>
      <p:sp>
        <p:nvSpPr>
          <p:cNvPr id="116" name="Google Shape;116;p16"/>
          <p:cNvSpPr txBox="1">
            <a:spLocks noGrp="1"/>
          </p:cNvSpPr>
          <p:nvPr>
            <p:ph type="sldNum" idx="12"/>
          </p:nvPr>
        </p:nvSpPr>
        <p:spPr>
          <a:xfrm>
            <a:off x="9234343" y="6467913"/>
            <a:ext cx="27417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2</a:t>
            </a:fld>
            <a:endParaRPr/>
          </a:p>
        </p:txBody>
      </p:sp>
      <p:sp>
        <p:nvSpPr>
          <p:cNvPr id="117" name="Google Shape;117;p16"/>
          <p:cNvSpPr txBox="1"/>
          <p:nvPr/>
        </p:nvSpPr>
        <p:spPr>
          <a:xfrm>
            <a:off x="1851850" y="2127925"/>
            <a:ext cx="8901300" cy="14772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514350" lvl="0" indent="-514350" algn="just" rtl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fr-FR" sz="28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Implementation</a:t>
            </a:r>
            <a:r>
              <a:rPr lang="fr-FR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of a Simulation on a </a:t>
            </a:r>
            <a:r>
              <a:rPr lang="fr-FR" sz="28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monolithic</a:t>
            </a:r>
            <a:r>
              <a:rPr lang="fr-FR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pixel       </a:t>
            </a:r>
            <a:r>
              <a:rPr lang="fr-FR" sz="28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sensor</a:t>
            </a:r>
            <a:r>
              <a:rPr lang="fr-FR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sz="28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with</a:t>
            </a:r>
            <a:r>
              <a:rPr lang="fr-FR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Dead Zones.</a:t>
            </a:r>
          </a:p>
          <a:p>
            <a:pPr marL="514350" lvl="0" indent="-514350" algn="just" rtl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fr-FR" sz="28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Introducing</a:t>
            </a:r>
            <a:r>
              <a:rPr lang="fr-FR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sz="28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Luminosity</a:t>
            </a:r>
            <a:r>
              <a:rPr lang="fr-FR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for Monte-Carlo simulations. </a:t>
            </a:r>
            <a:endParaRPr sz="28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9"/>
          <p:cNvSpPr txBox="1">
            <a:spLocks noGrp="1"/>
          </p:cNvSpPr>
          <p:nvPr>
            <p:ph type="dt" idx="10"/>
          </p:nvPr>
        </p:nvSpPr>
        <p:spPr>
          <a:xfrm>
            <a:off x="228399" y="6467913"/>
            <a:ext cx="27294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/>
              <a:t>2025/05/02</a:t>
            </a:r>
            <a:endParaRPr dirty="0"/>
          </a:p>
        </p:txBody>
      </p:sp>
      <p:sp>
        <p:nvSpPr>
          <p:cNvPr id="153" name="Google Shape;153;p19"/>
          <p:cNvSpPr txBox="1">
            <a:spLocks noGrp="1"/>
          </p:cNvSpPr>
          <p:nvPr>
            <p:ph type="sldNum" idx="12"/>
          </p:nvPr>
        </p:nvSpPr>
        <p:spPr>
          <a:xfrm>
            <a:off x="9234343" y="6467913"/>
            <a:ext cx="27417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3</a:t>
            </a:fld>
            <a:endParaRPr/>
          </a:p>
        </p:txBody>
      </p:sp>
      <p:graphicFrame>
        <p:nvGraphicFramePr>
          <p:cNvPr id="154" name="Google Shape;154;p19"/>
          <p:cNvGraphicFramePr/>
          <p:nvPr/>
        </p:nvGraphicFramePr>
        <p:xfrm>
          <a:off x="796275" y="1962550"/>
          <a:ext cx="5742750" cy="2377260"/>
        </p:xfrm>
        <a:graphic>
          <a:graphicData uri="http://schemas.openxmlformats.org/drawingml/2006/table">
            <a:tbl>
              <a:tblPr>
                <a:noFill/>
                <a:tableStyleId>{EAA66E74-8271-4038-B32F-7013E987B495}</a:tableStyleId>
              </a:tblPr>
              <a:tblGrid>
                <a:gridCol w="382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2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28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28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28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828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828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828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8285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8285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8285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8285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8285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8285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8285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2421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04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04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21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04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04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55" name="Google Shape;155;p19"/>
          <p:cNvSpPr txBox="1"/>
          <p:nvPr/>
        </p:nvSpPr>
        <p:spPr>
          <a:xfrm rot="-5400000">
            <a:off x="590175" y="2033950"/>
            <a:ext cx="4659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18µm</a:t>
            </a: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" name="Google Shape;156;p19"/>
          <p:cNvSpPr txBox="1"/>
          <p:nvPr/>
        </p:nvSpPr>
        <p:spPr>
          <a:xfrm>
            <a:off x="796275" y="2105350"/>
            <a:ext cx="4659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18µm</a:t>
            </a: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Google Shape;157;p19"/>
          <p:cNvSpPr txBox="1"/>
          <p:nvPr/>
        </p:nvSpPr>
        <p:spPr>
          <a:xfrm>
            <a:off x="7676825" y="1910081"/>
            <a:ext cx="17685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pixellisation: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21020 </a:t>
            </a:r>
            <a:r>
              <a:rPr lang="fr-FR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nXpix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320 </a:t>
            </a:r>
            <a:r>
              <a:rPr lang="fr-FR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nYpix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58" name="Google Shape;158;p19"/>
          <p:cNvCxnSpPr/>
          <p:nvPr/>
        </p:nvCxnSpPr>
        <p:spPr>
          <a:xfrm rot="10800000">
            <a:off x="796275" y="1379650"/>
            <a:ext cx="1500" cy="582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59" name="Google Shape;159;p19"/>
          <p:cNvCxnSpPr/>
          <p:nvPr/>
        </p:nvCxnSpPr>
        <p:spPr>
          <a:xfrm>
            <a:off x="796275" y="1962550"/>
            <a:ext cx="420000" cy="2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60" name="Google Shape;160;p19"/>
          <p:cNvSpPr txBox="1"/>
          <p:nvPr/>
        </p:nvSpPr>
        <p:spPr>
          <a:xfrm>
            <a:off x="934025" y="1428750"/>
            <a:ext cx="3015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x </a:t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p19"/>
          <p:cNvSpPr txBox="1"/>
          <p:nvPr/>
        </p:nvSpPr>
        <p:spPr>
          <a:xfrm>
            <a:off x="590925" y="1197375"/>
            <a:ext cx="4122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</a:t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Google Shape;162;p19"/>
          <p:cNvSpPr/>
          <p:nvPr/>
        </p:nvSpPr>
        <p:spPr>
          <a:xfrm>
            <a:off x="507075" y="1434350"/>
            <a:ext cx="896400" cy="11346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19"/>
          <p:cNvSpPr/>
          <p:nvPr/>
        </p:nvSpPr>
        <p:spPr>
          <a:xfrm>
            <a:off x="8511425" y="3689525"/>
            <a:ext cx="2429400" cy="2199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19"/>
          <p:cNvSpPr txBox="1"/>
          <p:nvPr/>
        </p:nvSpPr>
        <p:spPr>
          <a:xfrm>
            <a:off x="9647950" y="5273450"/>
            <a:ext cx="16182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18µm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19"/>
          <p:cNvSpPr txBox="1"/>
          <p:nvPr/>
        </p:nvSpPr>
        <p:spPr>
          <a:xfrm rot="-5400000">
            <a:off x="8146775" y="4278500"/>
            <a:ext cx="14277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18µm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6" name="Google Shape;166;p19"/>
          <p:cNvSpPr txBox="1"/>
          <p:nvPr/>
        </p:nvSpPr>
        <p:spPr>
          <a:xfrm>
            <a:off x="9168425" y="3066363"/>
            <a:ext cx="8106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pixel</a:t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Google Shape;167;p19"/>
          <p:cNvSpPr txBox="1"/>
          <p:nvPr/>
        </p:nvSpPr>
        <p:spPr>
          <a:xfrm>
            <a:off x="1645225" y="766875"/>
            <a:ext cx="78624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          Monte </a:t>
            </a:r>
            <a:r>
              <a:rPr lang="fr-FR" sz="2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carlo</a:t>
            </a:r>
            <a:r>
              <a:rPr lang="fr-FR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simulation and </a:t>
            </a:r>
            <a:r>
              <a:rPr lang="fr-FR" sz="2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Rebinning</a:t>
            </a:r>
            <a:endParaRPr sz="2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Google Shape;168;p19"/>
          <p:cNvSpPr txBox="1"/>
          <p:nvPr/>
        </p:nvSpPr>
        <p:spPr>
          <a:xfrm>
            <a:off x="2935225" y="117975"/>
            <a:ext cx="5836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Simulations with a realistic geometry </a:t>
            </a:r>
            <a:endParaRPr sz="2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9" name="Google Shape;16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2125" y="1272075"/>
            <a:ext cx="7419375" cy="418037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0" name="Google Shape;170;p19"/>
          <p:cNvCxnSpPr/>
          <p:nvPr/>
        </p:nvCxnSpPr>
        <p:spPr>
          <a:xfrm>
            <a:off x="6665350" y="3309425"/>
            <a:ext cx="1853700" cy="415500"/>
          </a:xfrm>
          <a:prstGeom prst="straightConnector1">
            <a:avLst/>
          </a:prstGeom>
          <a:noFill/>
          <a:ln w="38100" cap="flat" cmpd="sng">
            <a:solidFill>
              <a:srgbClr val="C0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71" name="Google Shape;171;p19"/>
          <p:cNvCxnSpPr/>
          <p:nvPr/>
        </p:nvCxnSpPr>
        <p:spPr>
          <a:xfrm>
            <a:off x="6674800" y="3309425"/>
            <a:ext cx="1834200" cy="2583900"/>
          </a:xfrm>
          <a:prstGeom prst="straightConnector1">
            <a:avLst/>
          </a:prstGeom>
          <a:noFill/>
          <a:ln w="38100" cap="flat" cmpd="sng">
            <a:solidFill>
              <a:srgbClr val="C0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72" name="Google Shape;172;p19"/>
          <p:cNvSpPr txBox="1"/>
          <p:nvPr/>
        </p:nvSpPr>
        <p:spPr>
          <a:xfrm>
            <a:off x="3177825" y="6467925"/>
            <a:ext cx="58365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Presentation for FCCIS WP2.5 meeting</a:t>
            </a:r>
            <a:endParaRPr sz="1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p19"/>
          <p:cNvSpPr/>
          <p:nvPr/>
        </p:nvSpPr>
        <p:spPr>
          <a:xfrm>
            <a:off x="1610175" y="3070675"/>
            <a:ext cx="147300" cy="850500"/>
          </a:xfrm>
          <a:prstGeom prst="ellipse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74" name="Google Shape;174;p19"/>
          <p:cNvCxnSpPr/>
          <p:nvPr/>
        </p:nvCxnSpPr>
        <p:spPr>
          <a:xfrm>
            <a:off x="1683850" y="3985850"/>
            <a:ext cx="5700" cy="1734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75" name="Google Shape;175;p19"/>
          <p:cNvSpPr txBox="1"/>
          <p:nvPr/>
        </p:nvSpPr>
        <p:spPr>
          <a:xfrm>
            <a:off x="1893675" y="5732275"/>
            <a:ext cx="18537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Dead zones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6" name="Google Shape;176;p19"/>
          <p:cNvSpPr/>
          <p:nvPr/>
        </p:nvSpPr>
        <p:spPr>
          <a:xfrm>
            <a:off x="2157175" y="3044500"/>
            <a:ext cx="147300" cy="850500"/>
          </a:xfrm>
          <a:prstGeom prst="ellipse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7" name="Google Shape;177;p19"/>
          <p:cNvSpPr/>
          <p:nvPr/>
        </p:nvSpPr>
        <p:spPr>
          <a:xfrm>
            <a:off x="2704175" y="3013213"/>
            <a:ext cx="147300" cy="850500"/>
          </a:xfrm>
          <a:prstGeom prst="ellipse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8" name="Google Shape;178;p19"/>
          <p:cNvSpPr/>
          <p:nvPr/>
        </p:nvSpPr>
        <p:spPr>
          <a:xfrm>
            <a:off x="3246650" y="3003750"/>
            <a:ext cx="147300" cy="850500"/>
          </a:xfrm>
          <a:prstGeom prst="ellipse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9" name="Google Shape;179;p19"/>
          <p:cNvSpPr/>
          <p:nvPr/>
        </p:nvSpPr>
        <p:spPr>
          <a:xfrm>
            <a:off x="3798163" y="3003750"/>
            <a:ext cx="147300" cy="850500"/>
          </a:xfrm>
          <a:prstGeom prst="ellipse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80" name="Google Shape;180;p19"/>
          <p:cNvCxnSpPr/>
          <p:nvPr/>
        </p:nvCxnSpPr>
        <p:spPr>
          <a:xfrm>
            <a:off x="2230113" y="3985850"/>
            <a:ext cx="5700" cy="1734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81" name="Google Shape;181;p19"/>
          <p:cNvCxnSpPr/>
          <p:nvPr/>
        </p:nvCxnSpPr>
        <p:spPr>
          <a:xfrm>
            <a:off x="2776400" y="3997375"/>
            <a:ext cx="5700" cy="1734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82" name="Google Shape;182;p19"/>
          <p:cNvCxnSpPr/>
          <p:nvPr/>
        </p:nvCxnSpPr>
        <p:spPr>
          <a:xfrm>
            <a:off x="3317450" y="3985838"/>
            <a:ext cx="5700" cy="1734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83" name="Google Shape;183;p19"/>
          <p:cNvCxnSpPr/>
          <p:nvPr/>
        </p:nvCxnSpPr>
        <p:spPr>
          <a:xfrm>
            <a:off x="3868963" y="3985838"/>
            <a:ext cx="5700" cy="1734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84" name="Google Shape;184;p19"/>
          <p:cNvSpPr txBox="1"/>
          <p:nvPr/>
        </p:nvSpPr>
        <p:spPr>
          <a:xfrm>
            <a:off x="10141550" y="1608675"/>
            <a:ext cx="1689925" cy="17542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700" dirty="0" err="1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too</a:t>
            </a:r>
            <a:r>
              <a:rPr lang="fr-FR" sz="1700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sz="1700" dirty="0" err="1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many</a:t>
            </a:r>
            <a:r>
              <a:rPr lang="fr-FR" sz="1700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 pixels to </a:t>
            </a:r>
            <a:r>
              <a:rPr lang="fr-FR" sz="1700" dirty="0" err="1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perform</a:t>
            </a:r>
            <a:r>
              <a:rPr lang="fr-FR" sz="1700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 a the fit  in a </a:t>
            </a:r>
            <a:r>
              <a:rPr lang="fr-FR" sz="1700" dirty="0" err="1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reasonnable</a:t>
            </a:r>
            <a:r>
              <a:rPr lang="fr-FR" sz="1700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sz="1700" dirty="0" err="1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amount</a:t>
            </a:r>
            <a:r>
              <a:rPr lang="fr-FR" sz="1700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 of  time !!!</a:t>
            </a:r>
            <a:endParaRPr sz="1700" dirty="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" name="Google Shape;185;p19"/>
          <p:cNvSpPr/>
          <p:nvPr/>
        </p:nvSpPr>
        <p:spPr>
          <a:xfrm>
            <a:off x="10031875" y="1428750"/>
            <a:ext cx="1933325" cy="2088425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42ED2C00-EE86-7191-7832-0D342DE7AA92}"/>
              </a:ext>
            </a:extLst>
          </p:cNvPr>
          <p:cNvSpPr txBox="1"/>
          <p:nvPr/>
        </p:nvSpPr>
        <p:spPr>
          <a:xfrm>
            <a:off x="8668729" y="245185"/>
            <a:ext cx="10118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/>
              <a:t>Reminder</a:t>
            </a:r>
            <a:endParaRPr lang="fr-FR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0"/>
          <p:cNvSpPr txBox="1">
            <a:spLocks noGrp="1"/>
          </p:cNvSpPr>
          <p:nvPr>
            <p:ph type="title"/>
          </p:nvPr>
        </p:nvSpPr>
        <p:spPr>
          <a:xfrm>
            <a:off x="1044900" y="136125"/>
            <a:ext cx="9686700" cy="53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 sz="2800">
                <a:solidFill>
                  <a:schemeClr val="dk1"/>
                </a:solidFill>
              </a:rPr>
              <a:t>Simulations on Monolithic Active Pixel Sensor MAPS </a:t>
            </a:r>
            <a:endParaRPr sz="2800">
              <a:solidFill>
                <a:schemeClr val="dk1"/>
              </a:solidFill>
            </a:endParaRPr>
          </a:p>
        </p:txBody>
      </p:sp>
      <p:sp>
        <p:nvSpPr>
          <p:cNvPr id="192" name="Google Shape;192;p20"/>
          <p:cNvSpPr txBox="1">
            <a:spLocks noGrp="1"/>
          </p:cNvSpPr>
          <p:nvPr>
            <p:ph type="dt" idx="10"/>
          </p:nvPr>
        </p:nvSpPr>
        <p:spPr>
          <a:xfrm>
            <a:off x="228399" y="6467913"/>
            <a:ext cx="27294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/>
              <a:t>2025/05/02</a:t>
            </a:r>
            <a:endParaRPr dirty="0"/>
          </a:p>
        </p:txBody>
      </p:sp>
      <p:sp>
        <p:nvSpPr>
          <p:cNvPr id="193" name="Google Shape;193;p20"/>
          <p:cNvSpPr txBox="1">
            <a:spLocks noGrp="1"/>
          </p:cNvSpPr>
          <p:nvPr>
            <p:ph type="sldNum" idx="12"/>
          </p:nvPr>
        </p:nvSpPr>
        <p:spPr>
          <a:xfrm>
            <a:off x="9234343" y="6467913"/>
            <a:ext cx="27417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4</a:t>
            </a:fld>
            <a:endParaRPr/>
          </a:p>
        </p:txBody>
      </p:sp>
      <p:sp>
        <p:nvSpPr>
          <p:cNvPr id="194" name="Google Shape;194;p20"/>
          <p:cNvSpPr txBox="1"/>
          <p:nvPr/>
        </p:nvSpPr>
        <p:spPr>
          <a:xfrm>
            <a:off x="1240750" y="803225"/>
            <a:ext cx="83550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          Monte carlo simulation and Rebinning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p20"/>
          <p:cNvSpPr/>
          <p:nvPr/>
        </p:nvSpPr>
        <p:spPr>
          <a:xfrm rot="5400000">
            <a:off x="253800" y="2715525"/>
            <a:ext cx="2839200" cy="1654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96" name="Google Shape;196;p20"/>
          <p:cNvCxnSpPr/>
          <p:nvPr/>
        </p:nvCxnSpPr>
        <p:spPr>
          <a:xfrm rot="10800000">
            <a:off x="839000" y="3035875"/>
            <a:ext cx="1671600" cy="3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97" name="Google Shape;197;p20"/>
          <p:cNvCxnSpPr/>
          <p:nvPr/>
        </p:nvCxnSpPr>
        <p:spPr>
          <a:xfrm rot="10800000">
            <a:off x="851025" y="3924625"/>
            <a:ext cx="1680300" cy="6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98" name="Google Shape;198;p20"/>
          <p:cNvCxnSpPr/>
          <p:nvPr/>
        </p:nvCxnSpPr>
        <p:spPr>
          <a:xfrm flipH="1">
            <a:off x="1153500" y="2129000"/>
            <a:ext cx="8100" cy="2831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99" name="Google Shape;199;p20"/>
          <p:cNvCxnSpPr/>
          <p:nvPr/>
        </p:nvCxnSpPr>
        <p:spPr>
          <a:xfrm>
            <a:off x="1401750" y="2126875"/>
            <a:ext cx="2700" cy="2833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00" name="Google Shape;200;p20"/>
          <p:cNvCxnSpPr>
            <a:endCxn id="195" idx="3"/>
          </p:cNvCxnSpPr>
          <p:nvPr/>
        </p:nvCxnSpPr>
        <p:spPr>
          <a:xfrm>
            <a:off x="1663200" y="2129625"/>
            <a:ext cx="10200" cy="2832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01" name="Google Shape;201;p20"/>
          <p:cNvCxnSpPr/>
          <p:nvPr/>
        </p:nvCxnSpPr>
        <p:spPr>
          <a:xfrm>
            <a:off x="1935350" y="2124200"/>
            <a:ext cx="0" cy="2836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02" name="Google Shape;202;p20"/>
          <p:cNvCxnSpPr/>
          <p:nvPr/>
        </p:nvCxnSpPr>
        <p:spPr>
          <a:xfrm>
            <a:off x="2488600" y="2123325"/>
            <a:ext cx="2613300" cy="12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03" name="Google Shape;203;p20"/>
          <p:cNvCxnSpPr/>
          <p:nvPr/>
        </p:nvCxnSpPr>
        <p:spPr>
          <a:xfrm>
            <a:off x="2488600" y="4962525"/>
            <a:ext cx="2613300" cy="12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04" name="Google Shape;204;p20"/>
          <p:cNvSpPr/>
          <p:nvPr/>
        </p:nvSpPr>
        <p:spPr>
          <a:xfrm>
            <a:off x="2226275" y="2132475"/>
            <a:ext cx="262200" cy="2839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05" name="Google Shape;205;p20"/>
          <p:cNvCxnSpPr/>
          <p:nvPr/>
        </p:nvCxnSpPr>
        <p:spPr>
          <a:xfrm>
            <a:off x="839000" y="2021750"/>
            <a:ext cx="1398000" cy="81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06" name="Google Shape;206;p20"/>
          <p:cNvSpPr txBox="1"/>
          <p:nvPr/>
        </p:nvSpPr>
        <p:spPr>
          <a:xfrm>
            <a:off x="839000" y="1704550"/>
            <a:ext cx="1398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latin typeface="Calibri"/>
                <a:ea typeface="Calibri"/>
                <a:cs typeface="Calibri"/>
                <a:sym typeface="Calibri"/>
              </a:rPr>
              <a:t>320 pixels </a:t>
            </a:r>
            <a:r>
              <a:rPr lang="fr-FR">
                <a:solidFill>
                  <a:srgbClr val="980000"/>
                </a:solidFill>
                <a:latin typeface="Calibri"/>
                <a:ea typeface="Calibri"/>
                <a:cs typeface="Calibri"/>
                <a:sym typeface="Calibri"/>
              </a:rPr>
              <a:t>(16)</a:t>
            </a:r>
            <a:r>
              <a:rPr lang="fr-FR">
                <a:latin typeface="Calibri"/>
                <a:ea typeface="Calibri"/>
                <a:cs typeface="Calibri"/>
                <a:sym typeface="Calibri"/>
              </a:rPr>
              <a:t> 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7" name="Google Shape;207;p20"/>
          <p:cNvSpPr txBox="1"/>
          <p:nvPr/>
        </p:nvSpPr>
        <p:spPr>
          <a:xfrm rot="-5400000">
            <a:off x="1114650" y="3156350"/>
            <a:ext cx="22509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                         dead zone 34 pixels </a:t>
            </a:r>
            <a:r>
              <a:rPr lang="fr-FR" sz="1600">
                <a:solidFill>
                  <a:srgbClr val="980000"/>
                </a:solidFill>
                <a:latin typeface="Calibri"/>
                <a:ea typeface="Calibri"/>
                <a:cs typeface="Calibri"/>
                <a:sym typeface="Calibri"/>
              </a:rPr>
              <a:t>(2)</a:t>
            </a:r>
            <a:endParaRPr sz="1600">
              <a:solidFill>
                <a:srgbClr val="98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" name="Google Shape;208;p20"/>
          <p:cNvSpPr/>
          <p:nvPr/>
        </p:nvSpPr>
        <p:spPr>
          <a:xfrm>
            <a:off x="731450" y="5021800"/>
            <a:ext cx="5572800" cy="3648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9" name="Google Shape;209;p20"/>
          <p:cNvSpPr txBox="1"/>
          <p:nvPr/>
        </p:nvSpPr>
        <p:spPr>
          <a:xfrm>
            <a:off x="1977500" y="1232750"/>
            <a:ext cx="30807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Rebinning on x axis  by </a:t>
            </a:r>
            <a:r>
              <a:rPr lang="fr-FR" sz="2100">
                <a:solidFill>
                  <a:srgbClr val="980000"/>
                </a:solidFill>
                <a:latin typeface="Calibri"/>
                <a:ea typeface="Calibri"/>
                <a:cs typeface="Calibri"/>
                <a:sym typeface="Calibri"/>
              </a:rPr>
              <a:t>16</a:t>
            </a:r>
            <a:endParaRPr sz="2100">
              <a:solidFill>
                <a:srgbClr val="98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Rebinning  on y axis by </a:t>
            </a:r>
            <a:r>
              <a:rPr lang="fr-FR" sz="2100">
                <a:solidFill>
                  <a:srgbClr val="980000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  <a:endParaRPr sz="2100">
              <a:solidFill>
                <a:srgbClr val="98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0" name="Google Shape;210;p20"/>
          <p:cNvSpPr/>
          <p:nvPr/>
        </p:nvSpPr>
        <p:spPr>
          <a:xfrm rot="5400000">
            <a:off x="4050650" y="2729875"/>
            <a:ext cx="2857500" cy="16548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11" name="Google Shape;211;p20"/>
          <p:cNvCxnSpPr/>
          <p:nvPr/>
        </p:nvCxnSpPr>
        <p:spPr>
          <a:xfrm rot="10800000">
            <a:off x="4645000" y="3064088"/>
            <a:ext cx="1671600" cy="3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2" name="Google Shape;212;p20"/>
          <p:cNvCxnSpPr/>
          <p:nvPr/>
        </p:nvCxnSpPr>
        <p:spPr>
          <a:xfrm rot="10800000">
            <a:off x="4657025" y="3952838"/>
            <a:ext cx="1680300" cy="6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3" name="Google Shape;213;p20"/>
          <p:cNvCxnSpPr/>
          <p:nvPr/>
        </p:nvCxnSpPr>
        <p:spPr>
          <a:xfrm flipH="1">
            <a:off x="4959550" y="2153925"/>
            <a:ext cx="8700" cy="2834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4" name="Google Shape;214;p20"/>
          <p:cNvCxnSpPr/>
          <p:nvPr/>
        </p:nvCxnSpPr>
        <p:spPr>
          <a:xfrm>
            <a:off x="5207750" y="2155088"/>
            <a:ext cx="2700" cy="2833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5" name="Google Shape;215;p20"/>
          <p:cNvCxnSpPr>
            <a:endCxn id="210" idx="3"/>
          </p:cNvCxnSpPr>
          <p:nvPr/>
        </p:nvCxnSpPr>
        <p:spPr>
          <a:xfrm>
            <a:off x="5469200" y="2153125"/>
            <a:ext cx="10200" cy="2832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6" name="Google Shape;216;p20"/>
          <p:cNvCxnSpPr/>
          <p:nvPr/>
        </p:nvCxnSpPr>
        <p:spPr>
          <a:xfrm>
            <a:off x="5741350" y="2152413"/>
            <a:ext cx="0" cy="2836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17" name="Google Shape;217;p20"/>
          <p:cNvSpPr/>
          <p:nvPr/>
        </p:nvSpPr>
        <p:spPr>
          <a:xfrm>
            <a:off x="6032275" y="2142400"/>
            <a:ext cx="262200" cy="28314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18" name="Google Shape;218;p20"/>
          <p:cNvCxnSpPr/>
          <p:nvPr/>
        </p:nvCxnSpPr>
        <p:spPr>
          <a:xfrm>
            <a:off x="4645000" y="2049963"/>
            <a:ext cx="1398000" cy="81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19" name="Google Shape;219;p20"/>
          <p:cNvSpPr/>
          <p:nvPr/>
        </p:nvSpPr>
        <p:spPr>
          <a:xfrm>
            <a:off x="464000" y="2058675"/>
            <a:ext cx="384000" cy="2991600"/>
          </a:xfrm>
          <a:prstGeom prst="upDownArrow">
            <a:avLst>
              <a:gd name="adj1" fmla="val 50000"/>
              <a:gd name="adj2" fmla="val 50000"/>
            </a:avLst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" name="Google Shape;220;p20"/>
          <p:cNvSpPr txBox="1"/>
          <p:nvPr/>
        </p:nvSpPr>
        <p:spPr>
          <a:xfrm>
            <a:off x="1901550" y="5408513"/>
            <a:ext cx="26133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1320 nXpix with</a:t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60 dead zones</a:t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20"/>
          <p:cNvSpPr txBox="1"/>
          <p:nvPr/>
        </p:nvSpPr>
        <p:spPr>
          <a:xfrm rot="-5400000">
            <a:off x="-537300" y="3075800"/>
            <a:ext cx="1613400" cy="5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300">
                <a:latin typeface="Calibri"/>
                <a:ea typeface="Calibri"/>
                <a:cs typeface="Calibri"/>
                <a:sym typeface="Calibri"/>
              </a:rPr>
              <a:t>80 nYpix </a:t>
            </a:r>
            <a:r>
              <a:rPr lang="fr-FR" sz="2300">
                <a:solidFill>
                  <a:srgbClr val="980000"/>
                </a:solidFill>
                <a:latin typeface="Calibri"/>
                <a:ea typeface="Calibri"/>
                <a:cs typeface="Calibri"/>
                <a:sym typeface="Calibri"/>
              </a:rPr>
              <a:t>(3)</a:t>
            </a:r>
            <a:endParaRPr sz="2300">
              <a:solidFill>
                <a:srgbClr val="98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2" name="Google Shape;22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18699" y="2155087"/>
            <a:ext cx="5007050" cy="3110724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p20"/>
          <p:cNvSpPr txBox="1"/>
          <p:nvPr/>
        </p:nvSpPr>
        <p:spPr>
          <a:xfrm>
            <a:off x="6882300" y="1418825"/>
            <a:ext cx="48315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>
                <a:solidFill>
                  <a:schemeClr val="dk1"/>
                </a:solidFill>
                <a:highlight>
                  <a:srgbClr val="980000"/>
                </a:highlight>
                <a:latin typeface="Calibri"/>
                <a:ea typeface="Calibri"/>
                <a:cs typeface="Calibri"/>
                <a:sym typeface="Calibri"/>
              </a:rPr>
              <a:t>warning!</a:t>
            </a:r>
            <a:r>
              <a:rPr lang="fr-FR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5 rows of dead pixels instead of 2 for better visualisation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4" name="Google Shape;224;p20"/>
          <p:cNvSpPr txBox="1"/>
          <p:nvPr/>
        </p:nvSpPr>
        <p:spPr>
          <a:xfrm>
            <a:off x="3177825" y="6467925"/>
            <a:ext cx="58365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Presentation for FCCIS WP2.5 meeting</a:t>
            </a:r>
            <a:endParaRPr sz="1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5" name="Google Shape;225;p20"/>
          <p:cNvSpPr txBox="1"/>
          <p:nvPr/>
        </p:nvSpPr>
        <p:spPr>
          <a:xfrm rot="-5400000">
            <a:off x="4915200" y="3090450"/>
            <a:ext cx="22509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                         dead zone 34 pixels </a:t>
            </a:r>
            <a:r>
              <a:rPr lang="fr-FR" sz="1600">
                <a:solidFill>
                  <a:srgbClr val="980000"/>
                </a:solidFill>
                <a:latin typeface="Calibri"/>
                <a:ea typeface="Calibri"/>
                <a:cs typeface="Calibri"/>
                <a:sym typeface="Calibri"/>
              </a:rPr>
              <a:t>(2)</a:t>
            </a:r>
            <a:endParaRPr sz="1600">
              <a:solidFill>
                <a:srgbClr val="98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" name="Google Shape;226;p20"/>
          <p:cNvSpPr txBox="1"/>
          <p:nvPr/>
        </p:nvSpPr>
        <p:spPr>
          <a:xfrm>
            <a:off x="4719250" y="1661088"/>
            <a:ext cx="1398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latin typeface="Calibri"/>
                <a:ea typeface="Calibri"/>
                <a:cs typeface="Calibri"/>
                <a:sym typeface="Calibri"/>
              </a:rPr>
              <a:t>320 pixels </a:t>
            </a:r>
            <a:r>
              <a:rPr lang="fr-FR">
                <a:solidFill>
                  <a:srgbClr val="980000"/>
                </a:solidFill>
                <a:latin typeface="Calibri"/>
                <a:ea typeface="Calibri"/>
                <a:cs typeface="Calibri"/>
                <a:sym typeface="Calibri"/>
              </a:rPr>
              <a:t>(16)</a:t>
            </a:r>
            <a:r>
              <a:rPr lang="fr-FR">
                <a:latin typeface="Calibri"/>
                <a:ea typeface="Calibri"/>
                <a:cs typeface="Calibri"/>
                <a:sym typeface="Calibri"/>
              </a:rPr>
              <a:t> 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CA4B8227-DC2D-8CDC-BEB3-BB96F6F03BE8}"/>
              </a:ext>
            </a:extLst>
          </p:cNvPr>
          <p:cNvSpPr txBox="1"/>
          <p:nvPr/>
        </p:nvSpPr>
        <p:spPr>
          <a:xfrm>
            <a:off x="9014325" y="256382"/>
            <a:ext cx="10118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/>
              <a:t>Reminder</a:t>
            </a:r>
            <a:endParaRPr lang="fr-FR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AE42ABB3-026F-3743-010B-16C63A1E50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038" y="3548766"/>
            <a:ext cx="4608158" cy="2889147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AEC5AB8B-2126-FF79-8315-B097EF0DA8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498" y="1124101"/>
            <a:ext cx="4750279" cy="2309242"/>
          </a:xfrm>
          <a:prstGeom prst="rect">
            <a:avLst/>
          </a:prstGeom>
        </p:spPr>
      </p:pic>
      <p:sp>
        <p:nvSpPr>
          <p:cNvPr id="232" name="Google Shape;232;p21"/>
          <p:cNvSpPr txBox="1">
            <a:spLocks noGrp="1"/>
          </p:cNvSpPr>
          <p:nvPr>
            <p:ph type="dt" idx="10"/>
          </p:nvPr>
        </p:nvSpPr>
        <p:spPr>
          <a:xfrm>
            <a:off x="228399" y="6467913"/>
            <a:ext cx="27294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/>
              <a:t>2025/05/02</a:t>
            </a:r>
            <a:endParaRPr dirty="0"/>
          </a:p>
        </p:txBody>
      </p:sp>
      <p:sp>
        <p:nvSpPr>
          <p:cNvPr id="234" name="Google Shape;234;p21"/>
          <p:cNvSpPr txBox="1">
            <a:spLocks noGrp="1"/>
          </p:cNvSpPr>
          <p:nvPr>
            <p:ph type="sldNum" idx="12"/>
          </p:nvPr>
        </p:nvSpPr>
        <p:spPr>
          <a:xfrm>
            <a:off x="9234343" y="6467913"/>
            <a:ext cx="27417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5</a:t>
            </a:fld>
            <a:endParaRPr/>
          </a:p>
        </p:txBody>
      </p:sp>
      <p:sp>
        <p:nvSpPr>
          <p:cNvPr id="235" name="Google Shape;235;p21"/>
          <p:cNvSpPr/>
          <p:nvPr/>
        </p:nvSpPr>
        <p:spPr>
          <a:xfrm>
            <a:off x="5066605" y="1330894"/>
            <a:ext cx="1668966" cy="1698638"/>
          </a:xfrm>
          <a:prstGeom prst="roundRect">
            <a:avLst>
              <a:gd name="adj" fmla="val 16667"/>
            </a:avLst>
          </a:prstGeom>
          <a:solidFill>
            <a:srgbClr val="38761D"/>
          </a:solidFill>
          <a:ln w="9525" cap="flat" cmpd="sng">
            <a:solidFill>
              <a:srgbClr val="1F497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21"/>
          <p:cNvSpPr/>
          <p:nvPr/>
        </p:nvSpPr>
        <p:spPr>
          <a:xfrm>
            <a:off x="5215723" y="1445074"/>
            <a:ext cx="153887" cy="1533523"/>
          </a:xfrm>
          <a:prstGeom prst="rect">
            <a:avLst/>
          </a:prstGeom>
          <a:solidFill>
            <a:srgbClr val="EEECE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37" name="Google Shape;237;p21"/>
          <p:cNvCxnSpPr>
            <a:cxnSpLocks/>
          </p:cNvCxnSpPr>
          <p:nvPr/>
        </p:nvCxnSpPr>
        <p:spPr>
          <a:xfrm>
            <a:off x="5295401" y="1445063"/>
            <a:ext cx="0" cy="1533523"/>
          </a:xfrm>
          <a:prstGeom prst="straightConnector1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38" name="Google Shape;238;p21"/>
          <p:cNvSpPr/>
          <p:nvPr/>
        </p:nvSpPr>
        <p:spPr>
          <a:xfrm>
            <a:off x="5218425" y="2039215"/>
            <a:ext cx="146358" cy="438851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39" name="Google Shape;239;p21"/>
          <p:cNvCxnSpPr>
            <a:cxnSpLocks/>
          </p:cNvCxnSpPr>
          <p:nvPr/>
        </p:nvCxnSpPr>
        <p:spPr>
          <a:xfrm>
            <a:off x="5218423" y="2236830"/>
            <a:ext cx="138227" cy="0"/>
          </a:xfrm>
          <a:prstGeom prst="straightConnector1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0" name="Google Shape;240;p21"/>
          <p:cNvSpPr/>
          <p:nvPr/>
        </p:nvSpPr>
        <p:spPr>
          <a:xfrm>
            <a:off x="5277553" y="2216274"/>
            <a:ext cx="45719" cy="45850"/>
          </a:xfrm>
          <a:prstGeom prst="ellipse">
            <a:avLst/>
          </a:prstGeom>
          <a:solidFill>
            <a:srgbClr val="000000"/>
          </a:solidFill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41" name="Google Shape;241;p21"/>
          <p:cNvCxnSpPr>
            <a:cxnSpLocks/>
          </p:cNvCxnSpPr>
          <p:nvPr/>
        </p:nvCxnSpPr>
        <p:spPr>
          <a:xfrm flipH="1" flipV="1">
            <a:off x="5382998" y="2016831"/>
            <a:ext cx="426000" cy="237600"/>
          </a:xfrm>
          <a:prstGeom prst="straightConnector1">
            <a:avLst/>
          </a:prstGeom>
          <a:noFill/>
          <a:ln w="38100" cap="flat" cmpd="sng">
            <a:solidFill>
              <a:srgbClr val="1F497D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42" name="Google Shape;242;p21"/>
          <p:cNvCxnSpPr>
            <a:cxnSpLocks/>
          </p:cNvCxnSpPr>
          <p:nvPr/>
        </p:nvCxnSpPr>
        <p:spPr>
          <a:xfrm flipH="1">
            <a:off x="5381432" y="2258958"/>
            <a:ext cx="429000" cy="210000"/>
          </a:xfrm>
          <a:prstGeom prst="straightConnector1">
            <a:avLst/>
          </a:prstGeom>
          <a:noFill/>
          <a:ln w="38100" cap="flat" cmpd="sng">
            <a:solidFill>
              <a:srgbClr val="1F497D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43" name="Google Shape;243;p21"/>
          <p:cNvSpPr txBox="1"/>
          <p:nvPr/>
        </p:nvSpPr>
        <p:spPr>
          <a:xfrm>
            <a:off x="5526122" y="2126539"/>
            <a:ext cx="1400643" cy="530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750" b="1">
                <a:solidFill>
                  <a:srgbClr val="4B4B4A"/>
                </a:solidFill>
                <a:highlight>
                  <a:srgbClr val="FF0000"/>
                </a:highlight>
              </a:rPr>
              <a:t>stat uncertainty </a:t>
            </a:r>
            <a:endParaRPr sz="750" b="1">
              <a:solidFill>
                <a:srgbClr val="4B4B4A"/>
              </a:solidFill>
              <a:highlight>
                <a:srgbClr val="FF0000"/>
              </a:highlight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750" b="1">
                <a:solidFill>
                  <a:srgbClr val="4B4B4A"/>
                </a:solidFill>
                <a:highlight>
                  <a:srgbClr val="FF0000"/>
                </a:highlight>
              </a:rPr>
              <a:t>on average of  </a:t>
            </a:r>
            <a:endParaRPr sz="750" b="1">
              <a:solidFill>
                <a:srgbClr val="4B4B4A"/>
              </a:solidFill>
              <a:highlight>
                <a:srgbClr val="FF0000"/>
              </a:highlight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750" b="1">
                <a:solidFill>
                  <a:srgbClr val="4B4B4A"/>
                </a:solidFill>
                <a:highlight>
                  <a:srgbClr val="FF0000"/>
                </a:highlight>
              </a:rPr>
              <a:t>fit  values</a:t>
            </a:r>
            <a:endParaRPr sz="1250" b="1">
              <a:solidFill>
                <a:srgbClr val="4B4B4A"/>
              </a:solidFill>
              <a:highlight>
                <a:srgbClr val="FF0000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44" name="Google Shape;244;p21"/>
          <p:cNvCxnSpPr>
            <a:cxnSpLocks/>
          </p:cNvCxnSpPr>
          <p:nvPr/>
        </p:nvCxnSpPr>
        <p:spPr>
          <a:xfrm>
            <a:off x="5816633" y="1571694"/>
            <a:ext cx="1823" cy="0"/>
          </a:xfrm>
          <a:prstGeom prst="straightConnector1">
            <a:avLst/>
          </a:prstGeom>
          <a:noFill/>
          <a:ln w="38100" cap="flat" cmpd="sng">
            <a:solidFill>
              <a:srgbClr val="FF67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45" name="Google Shape;245;p21"/>
          <p:cNvSpPr txBox="1"/>
          <p:nvPr/>
        </p:nvSpPr>
        <p:spPr>
          <a:xfrm>
            <a:off x="5587062" y="1375598"/>
            <a:ext cx="1242239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900" dirty="0" err="1">
                <a:solidFill>
                  <a:srgbClr val="EEECE1"/>
                </a:solidFill>
                <a:highlight>
                  <a:srgbClr val="000000"/>
                </a:highlight>
                <a:latin typeface="Calibri"/>
                <a:ea typeface="Calibri"/>
                <a:cs typeface="Calibri"/>
                <a:sym typeface="Calibri"/>
              </a:rPr>
              <a:t>Average</a:t>
            </a:r>
            <a:r>
              <a:rPr lang="fr-FR" sz="900" dirty="0">
                <a:solidFill>
                  <a:srgbClr val="EEECE1"/>
                </a:solidFill>
                <a:highlight>
                  <a:srgbClr val="000000"/>
                </a:highlight>
                <a:latin typeface="Calibri"/>
                <a:ea typeface="Calibri"/>
                <a:cs typeface="Calibri"/>
                <a:sym typeface="Calibri"/>
              </a:rPr>
              <a:t> of single</a:t>
            </a:r>
            <a:endParaRPr sz="900" dirty="0">
              <a:solidFill>
                <a:srgbClr val="EEECE1"/>
              </a:solidFill>
              <a:highlight>
                <a:srgbClr val="000000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900" dirty="0">
                <a:solidFill>
                  <a:srgbClr val="EEECE1"/>
                </a:solidFill>
                <a:highlight>
                  <a:srgbClr val="000000"/>
                </a:highlight>
                <a:latin typeface="Calibri"/>
                <a:ea typeface="Calibri"/>
                <a:cs typeface="Calibri"/>
                <a:sym typeface="Calibri"/>
              </a:rPr>
              <a:t>  fit  </a:t>
            </a:r>
            <a:r>
              <a:rPr lang="fr-FR" sz="900" dirty="0" err="1">
                <a:solidFill>
                  <a:srgbClr val="EEECE1"/>
                </a:solidFill>
                <a:highlight>
                  <a:srgbClr val="000000"/>
                </a:highlight>
                <a:latin typeface="Calibri"/>
                <a:ea typeface="Calibri"/>
                <a:cs typeface="Calibri"/>
                <a:sym typeface="Calibri"/>
              </a:rPr>
              <a:t>uncertainty</a:t>
            </a:r>
            <a:r>
              <a:rPr lang="fr-FR" sz="900" dirty="0">
                <a:solidFill>
                  <a:srgbClr val="EEECE1"/>
                </a:solidFill>
                <a:highlight>
                  <a:srgbClr val="000000"/>
                </a:highlight>
                <a:latin typeface="Calibri"/>
                <a:ea typeface="Calibri"/>
                <a:cs typeface="Calibri"/>
                <a:sym typeface="Calibri"/>
              </a:rPr>
              <a:t> </a:t>
            </a:r>
            <a:endParaRPr sz="900" dirty="0">
              <a:solidFill>
                <a:srgbClr val="EEECE1"/>
              </a:solidFill>
              <a:highlight>
                <a:srgbClr val="000000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46" name="Google Shape;246;p21"/>
          <p:cNvCxnSpPr>
            <a:cxnSpLocks/>
          </p:cNvCxnSpPr>
          <p:nvPr/>
        </p:nvCxnSpPr>
        <p:spPr>
          <a:xfrm flipV="1">
            <a:off x="5819572" y="1865182"/>
            <a:ext cx="1980" cy="12281"/>
          </a:xfrm>
          <a:prstGeom prst="straightConnector1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47" name="Google Shape;247;p21"/>
          <p:cNvSpPr txBox="1"/>
          <p:nvPr/>
        </p:nvSpPr>
        <p:spPr>
          <a:xfrm>
            <a:off x="5583286" y="1722675"/>
            <a:ext cx="826653" cy="5539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800" dirty="0">
                <a:highlight>
                  <a:srgbClr val="EEECE1"/>
                </a:highlight>
                <a:latin typeface="Calibri"/>
                <a:ea typeface="Calibri"/>
                <a:cs typeface="Calibri"/>
                <a:sym typeface="Calibri"/>
              </a:rPr>
              <a:t>Standard </a:t>
            </a:r>
            <a:r>
              <a:rPr lang="fr-FR" sz="800" dirty="0" err="1">
                <a:highlight>
                  <a:srgbClr val="EEECE1"/>
                </a:highlight>
                <a:latin typeface="Calibri"/>
                <a:ea typeface="Calibri"/>
                <a:cs typeface="Calibri"/>
                <a:sym typeface="Calibri"/>
              </a:rPr>
              <a:t>deviation</a:t>
            </a:r>
            <a:r>
              <a:rPr lang="fr-FR" sz="800" dirty="0">
                <a:highlight>
                  <a:srgbClr val="EEECE1"/>
                </a:highlight>
                <a:latin typeface="Calibri"/>
                <a:ea typeface="Calibri"/>
                <a:cs typeface="Calibri"/>
                <a:sym typeface="Calibri"/>
              </a:rPr>
              <a:t> of fit values</a:t>
            </a:r>
            <a:endParaRPr sz="800" dirty="0">
              <a:highlight>
                <a:srgbClr val="EEECE1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48" name="Google Shape;248;p21"/>
          <p:cNvCxnSpPr>
            <a:cxnSpLocks/>
          </p:cNvCxnSpPr>
          <p:nvPr/>
        </p:nvCxnSpPr>
        <p:spPr>
          <a:xfrm flipH="1" flipV="1">
            <a:off x="5302995" y="2251603"/>
            <a:ext cx="498900" cy="534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49" name="Google Shape;249;p21"/>
          <p:cNvSpPr txBox="1"/>
          <p:nvPr/>
        </p:nvSpPr>
        <p:spPr>
          <a:xfrm>
            <a:off x="5547687" y="2568856"/>
            <a:ext cx="990177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900" dirty="0" err="1"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average</a:t>
            </a:r>
            <a:r>
              <a:rPr lang="fr-FR" sz="900" dirty="0"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 of </a:t>
            </a:r>
            <a:endParaRPr sz="900" dirty="0"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900" dirty="0"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 fit value</a:t>
            </a:r>
            <a:endParaRPr sz="900" dirty="0"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0" name="Google Shape;250;p21"/>
          <p:cNvSpPr txBox="1"/>
          <p:nvPr/>
        </p:nvSpPr>
        <p:spPr>
          <a:xfrm>
            <a:off x="2273325" y="760075"/>
            <a:ext cx="8355000" cy="615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sz="2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Results</a:t>
            </a:r>
            <a:r>
              <a:rPr lang="fr-FR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Scan over pixel sizes</a:t>
            </a:r>
            <a:endParaRPr sz="2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4" name="Google Shape;264;p21"/>
          <p:cNvSpPr txBox="1"/>
          <p:nvPr/>
        </p:nvSpPr>
        <p:spPr>
          <a:xfrm>
            <a:off x="4950825" y="6465675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Presentation for FCCIS WP2.5 meeting</a:t>
            </a:r>
            <a:endParaRPr sz="1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5" name="Google Shape;265;p21"/>
          <p:cNvSpPr txBox="1"/>
          <p:nvPr/>
        </p:nvSpPr>
        <p:spPr>
          <a:xfrm>
            <a:off x="2114550" y="117975"/>
            <a:ext cx="7353299" cy="5724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Updated</a:t>
            </a:r>
            <a:r>
              <a:rPr lang="fr-FR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simulations  </a:t>
            </a:r>
            <a:r>
              <a:rPr lang="fr-FR" sz="28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with</a:t>
            </a:r>
            <a:r>
              <a:rPr lang="fr-FR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 </a:t>
            </a:r>
            <a:r>
              <a:rPr lang="fr-FR" sz="28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realistic</a:t>
            </a:r>
            <a:r>
              <a:rPr lang="fr-FR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sz="28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geometry</a:t>
            </a:r>
            <a:r>
              <a:rPr lang="fr-FR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28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59108D3-97C0-700F-9651-6C326ED5C9A5}"/>
              </a:ext>
            </a:extLst>
          </p:cNvPr>
          <p:cNvSpPr/>
          <p:nvPr/>
        </p:nvSpPr>
        <p:spPr>
          <a:xfrm>
            <a:off x="1392732" y="3210140"/>
            <a:ext cx="2105025" cy="1399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47" name="Groupe 46">
            <a:extLst>
              <a:ext uri="{FF2B5EF4-FFF2-40B4-BE49-F238E27FC236}">
                <a16:creationId xmlns:a16="http://schemas.microsoft.com/office/drawing/2014/main" id="{901655B7-BE32-BC93-FDD8-96FB60E55AC3}"/>
              </a:ext>
            </a:extLst>
          </p:cNvPr>
          <p:cNvGrpSpPr/>
          <p:nvPr/>
        </p:nvGrpSpPr>
        <p:grpSpPr>
          <a:xfrm>
            <a:off x="901608" y="1480568"/>
            <a:ext cx="2594931" cy="1949514"/>
            <a:chOff x="401495" y="2228850"/>
            <a:chExt cx="1529513" cy="1534679"/>
          </a:xfrm>
        </p:grpSpPr>
        <p:sp>
          <p:nvSpPr>
            <p:cNvPr id="11" name="Cadre 10">
              <a:extLst>
                <a:ext uri="{FF2B5EF4-FFF2-40B4-BE49-F238E27FC236}">
                  <a16:creationId xmlns:a16="http://schemas.microsoft.com/office/drawing/2014/main" id="{C0057FB8-DC73-DEF2-24F7-02D0128974CD}"/>
                </a:ext>
              </a:extLst>
            </p:cNvPr>
            <p:cNvSpPr/>
            <p:nvPr/>
          </p:nvSpPr>
          <p:spPr>
            <a:xfrm>
              <a:off x="431800" y="2228850"/>
              <a:ext cx="135525" cy="479425"/>
            </a:xfrm>
            <a:prstGeom prst="frame">
              <a:avLst/>
            </a:prstGeom>
            <a:ln w="3175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2" name="Cadre 11">
              <a:extLst>
                <a:ext uri="{FF2B5EF4-FFF2-40B4-BE49-F238E27FC236}">
                  <a16:creationId xmlns:a16="http://schemas.microsoft.com/office/drawing/2014/main" id="{01476EA6-08D6-B096-B5BB-B6AECF94341E}"/>
                </a:ext>
              </a:extLst>
            </p:cNvPr>
            <p:cNvSpPr/>
            <p:nvPr/>
          </p:nvSpPr>
          <p:spPr>
            <a:xfrm>
              <a:off x="536500" y="2293937"/>
              <a:ext cx="135525" cy="479425"/>
            </a:xfrm>
            <a:prstGeom prst="frame">
              <a:avLst/>
            </a:prstGeom>
            <a:ln w="3175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3" name="Cadre 12">
              <a:extLst>
                <a:ext uri="{FF2B5EF4-FFF2-40B4-BE49-F238E27FC236}">
                  <a16:creationId xmlns:a16="http://schemas.microsoft.com/office/drawing/2014/main" id="{7791C922-FC6A-643D-D09F-0854201C3F83}"/>
                </a:ext>
              </a:extLst>
            </p:cNvPr>
            <p:cNvSpPr/>
            <p:nvPr/>
          </p:nvSpPr>
          <p:spPr>
            <a:xfrm>
              <a:off x="731901" y="2392138"/>
              <a:ext cx="135525" cy="479425"/>
            </a:xfrm>
            <a:prstGeom prst="frame">
              <a:avLst/>
            </a:prstGeom>
            <a:ln w="3175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4" name="Cadre 13">
              <a:extLst>
                <a:ext uri="{FF2B5EF4-FFF2-40B4-BE49-F238E27FC236}">
                  <a16:creationId xmlns:a16="http://schemas.microsoft.com/office/drawing/2014/main" id="{25F2461A-43FE-4949-EBA0-0EEDBA5BF874}"/>
                </a:ext>
              </a:extLst>
            </p:cNvPr>
            <p:cNvSpPr/>
            <p:nvPr/>
          </p:nvSpPr>
          <p:spPr>
            <a:xfrm>
              <a:off x="931702" y="2436181"/>
              <a:ext cx="135525" cy="479425"/>
            </a:xfrm>
            <a:prstGeom prst="frame">
              <a:avLst/>
            </a:prstGeom>
            <a:ln w="3175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5" name="Cadre 14">
              <a:extLst>
                <a:ext uri="{FF2B5EF4-FFF2-40B4-BE49-F238E27FC236}">
                  <a16:creationId xmlns:a16="http://schemas.microsoft.com/office/drawing/2014/main" id="{223BD3A7-D31E-6539-2B51-0B65D3E669B2}"/>
                </a:ext>
              </a:extLst>
            </p:cNvPr>
            <p:cNvSpPr/>
            <p:nvPr/>
          </p:nvSpPr>
          <p:spPr>
            <a:xfrm>
              <a:off x="1135765" y="2478742"/>
              <a:ext cx="135525" cy="479425"/>
            </a:xfrm>
            <a:prstGeom prst="frame">
              <a:avLst/>
            </a:prstGeom>
            <a:ln w="3175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3278F8DB-1CF5-8F9A-FFE3-CF62313F9D20}"/>
                </a:ext>
              </a:extLst>
            </p:cNvPr>
            <p:cNvSpPr txBox="1"/>
            <p:nvPr/>
          </p:nvSpPr>
          <p:spPr>
            <a:xfrm>
              <a:off x="401495" y="3616980"/>
              <a:ext cx="204694" cy="1453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600" dirty="0"/>
                <a:t>5*2</a:t>
              </a:r>
            </a:p>
          </p:txBody>
        </p:sp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A48890BF-DFE5-48CB-2F3D-D576AD17E4BC}"/>
                </a:ext>
              </a:extLst>
            </p:cNvPr>
            <p:cNvSpPr txBox="1"/>
            <p:nvPr/>
          </p:nvSpPr>
          <p:spPr>
            <a:xfrm>
              <a:off x="516443" y="3617948"/>
              <a:ext cx="204694" cy="1453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600" dirty="0"/>
                <a:t>6*2</a:t>
              </a:r>
            </a:p>
          </p:txBody>
        </p: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D237BE52-76B6-8A7A-DF41-908961311F40}"/>
                </a:ext>
              </a:extLst>
            </p:cNvPr>
            <p:cNvSpPr txBox="1"/>
            <p:nvPr/>
          </p:nvSpPr>
          <p:spPr>
            <a:xfrm>
              <a:off x="707318" y="3615971"/>
              <a:ext cx="204694" cy="1453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600" dirty="0"/>
                <a:t>8*2</a:t>
              </a:r>
            </a:p>
          </p:txBody>
        </p:sp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2F502D4B-4E60-1A58-A099-914490E5DB0A}"/>
                </a:ext>
              </a:extLst>
            </p:cNvPr>
            <p:cNvSpPr txBox="1"/>
            <p:nvPr/>
          </p:nvSpPr>
          <p:spPr>
            <a:xfrm>
              <a:off x="813206" y="3616619"/>
              <a:ext cx="204694" cy="1453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600" dirty="0"/>
                <a:t>6*3</a:t>
              </a:r>
            </a:p>
          </p:txBody>
        </p:sp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3089E35E-A480-DCDC-3011-B70D742043E7}"/>
                </a:ext>
              </a:extLst>
            </p:cNvPr>
            <p:cNvSpPr txBox="1"/>
            <p:nvPr/>
          </p:nvSpPr>
          <p:spPr>
            <a:xfrm>
              <a:off x="935477" y="3616804"/>
              <a:ext cx="227270" cy="1453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600" dirty="0"/>
                <a:t>10*2</a:t>
              </a:r>
            </a:p>
          </p:txBody>
        </p:sp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A5CC6B0E-9FD7-001A-41C4-C226EC64F380}"/>
                </a:ext>
              </a:extLst>
            </p:cNvPr>
            <p:cNvSpPr txBox="1"/>
            <p:nvPr/>
          </p:nvSpPr>
          <p:spPr>
            <a:xfrm>
              <a:off x="1099075" y="3616619"/>
              <a:ext cx="227270" cy="1453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600" dirty="0"/>
                <a:t>12*2</a:t>
              </a:r>
            </a:p>
          </p:txBody>
        </p:sp>
        <p:sp>
          <p:nvSpPr>
            <p:cNvPr id="24" name="ZoneTexte 23">
              <a:extLst>
                <a:ext uri="{FF2B5EF4-FFF2-40B4-BE49-F238E27FC236}">
                  <a16:creationId xmlns:a16="http://schemas.microsoft.com/office/drawing/2014/main" id="{3F035F47-9ACA-8F18-A5A2-1ADBFD6A7BA3}"/>
                </a:ext>
              </a:extLst>
            </p:cNvPr>
            <p:cNvSpPr txBox="1"/>
            <p:nvPr/>
          </p:nvSpPr>
          <p:spPr>
            <a:xfrm>
              <a:off x="1421782" y="3616804"/>
              <a:ext cx="227270" cy="1453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600" dirty="0"/>
                <a:t>10*3</a:t>
              </a:r>
            </a:p>
          </p:txBody>
        </p:sp>
        <p:sp>
          <p:nvSpPr>
            <p:cNvPr id="25" name="ZoneTexte 24">
              <a:extLst>
                <a:ext uri="{FF2B5EF4-FFF2-40B4-BE49-F238E27FC236}">
                  <a16:creationId xmlns:a16="http://schemas.microsoft.com/office/drawing/2014/main" id="{01971435-E9A6-0170-BD6D-FE7E623BA308}"/>
                </a:ext>
              </a:extLst>
            </p:cNvPr>
            <p:cNvSpPr txBox="1"/>
            <p:nvPr/>
          </p:nvSpPr>
          <p:spPr>
            <a:xfrm>
              <a:off x="1703738" y="3618158"/>
              <a:ext cx="227270" cy="1453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600" dirty="0"/>
                <a:t>12*3</a:t>
              </a:r>
            </a:p>
          </p:txBody>
        </p:sp>
      </p:grpSp>
      <p:sp>
        <p:nvSpPr>
          <p:cNvPr id="26" name="ZoneTexte 25">
            <a:extLst>
              <a:ext uri="{FF2B5EF4-FFF2-40B4-BE49-F238E27FC236}">
                <a16:creationId xmlns:a16="http://schemas.microsoft.com/office/drawing/2014/main" id="{99A3F285-E924-5245-9B0B-4B5F532707BF}"/>
              </a:ext>
            </a:extLst>
          </p:cNvPr>
          <p:cNvSpPr txBox="1"/>
          <p:nvPr/>
        </p:nvSpPr>
        <p:spPr>
          <a:xfrm>
            <a:off x="3759618" y="3243502"/>
            <a:ext cx="39015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/>
              <a:t>16*3</a:t>
            </a:r>
          </a:p>
        </p:txBody>
      </p:sp>
      <p:sp>
        <p:nvSpPr>
          <p:cNvPr id="48" name="Google Shape;259;p21">
            <a:extLst>
              <a:ext uri="{FF2B5EF4-FFF2-40B4-BE49-F238E27FC236}">
                <a16:creationId xmlns:a16="http://schemas.microsoft.com/office/drawing/2014/main" id="{4845E154-6BCF-8DCA-4DCC-022CF61D4CAD}"/>
              </a:ext>
            </a:extLst>
          </p:cNvPr>
          <p:cNvSpPr txBox="1"/>
          <p:nvPr/>
        </p:nvSpPr>
        <p:spPr>
          <a:xfrm>
            <a:off x="623059" y="943645"/>
            <a:ext cx="1368704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</a:t>
            </a:r>
            <a:r>
              <a:rPr lang="fr-FR" sz="1800" baseline="-25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fit</a:t>
            </a:r>
            <a:r>
              <a:rPr lang="fr-FR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-E</a:t>
            </a:r>
            <a:r>
              <a:rPr lang="fr-FR" sz="1800" baseline="-25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gen</a:t>
            </a:r>
            <a:r>
              <a:rPr lang="fr-FR" sz="1800" baseline="-25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lang="fr-FR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Gev</a:t>
            </a:r>
            <a:r>
              <a:rPr lang="fr-FR" sz="1800" baseline="-25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</a:t>
            </a:r>
            <a:endParaRPr sz="1800" baseline="-25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" name="Google Shape;261;p21">
            <a:extLst>
              <a:ext uri="{FF2B5EF4-FFF2-40B4-BE49-F238E27FC236}">
                <a16:creationId xmlns:a16="http://schemas.microsoft.com/office/drawing/2014/main" id="{DAAA2ABA-4A6A-44CA-AB80-2BD80FA2F02D}"/>
              </a:ext>
            </a:extLst>
          </p:cNvPr>
          <p:cNvSpPr txBox="1"/>
          <p:nvPr/>
        </p:nvSpPr>
        <p:spPr>
          <a:xfrm>
            <a:off x="784182" y="3849102"/>
            <a:ext cx="2519567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fr-FR" sz="1800" dirty="0">
                <a:solidFill>
                  <a:srgbClr val="000000"/>
                </a:solidFill>
              </a:rPr>
              <a:t>𝛏</a:t>
            </a:r>
            <a:r>
              <a:rPr lang="fr-FR" sz="1800" dirty="0"/>
              <a:t>3</a:t>
            </a:r>
            <a:r>
              <a:rPr lang="fr-FR" sz="1800" dirty="0">
                <a:solidFill>
                  <a:srgbClr val="000000"/>
                </a:solidFill>
              </a:rPr>
              <a:t>𝝵</a:t>
            </a:r>
            <a:r>
              <a:rPr lang="fr-FR" sz="1800" dirty="0"/>
              <a:t>y fit- </a:t>
            </a:r>
            <a:r>
              <a:rPr lang="fr-FR" sz="1800" dirty="0">
                <a:solidFill>
                  <a:schemeClr val="dk1"/>
                </a:solidFill>
              </a:rPr>
              <a:t>𝛏3𝝵y </a:t>
            </a:r>
            <a:r>
              <a:rPr lang="fr-FR" sz="1800" dirty="0" err="1">
                <a:solidFill>
                  <a:schemeClr val="dk1"/>
                </a:solidFill>
              </a:rPr>
              <a:t>gen</a:t>
            </a:r>
            <a:endParaRPr sz="18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BE33BE3A-0027-F698-D561-91F673629013}"/>
              </a:ext>
            </a:extLst>
          </p:cNvPr>
          <p:cNvSpPr txBox="1"/>
          <p:nvPr/>
        </p:nvSpPr>
        <p:spPr>
          <a:xfrm>
            <a:off x="4808864" y="4333799"/>
            <a:ext cx="676007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FR" sz="1800" dirty="0"/>
              <a:t>Beam </a:t>
            </a:r>
            <a:r>
              <a:rPr lang="fr-FR" sz="1800" dirty="0" err="1"/>
              <a:t>energy</a:t>
            </a:r>
            <a:r>
              <a:rPr lang="fr-FR" sz="1800" dirty="0"/>
              <a:t> extraction (ellipse </a:t>
            </a:r>
            <a:r>
              <a:rPr lang="fr-FR" sz="1800" dirty="0" err="1"/>
              <a:t>coordinates</a:t>
            </a:r>
            <a:r>
              <a:rPr lang="fr-FR" sz="1800" dirty="0"/>
              <a:t>) </a:t>
            </a:r>
            <a:r>
              <a:rPr lang="fr-FR" sz="1800" dirty="0" err="1"/>
              <a:t>is</a:t>
            </a:r>
            <a:r>
              <a:rPr lang="fr-FR" sz="1800" dirty="0"/>
              <a:t> </a:t>
            </a:r>
            <a:r>
              <a:rPr lang="fr-FR" sz="1800" dirty="0" err="1"/>
              <a:t>significantly</a:t>
            </a:r>
            <a:r>
              <a:rPr lang="fr-FR" sz="1800" dirty="0"/>
              <a:t> </a:t>
            </a:r>
            <a:r>
              <a:rPr lang="fr-FR" sz="1800" dirty="0" err="1"/>
              <a:t>affected</a:t>
            </a:r>
            <a:r>
              <a:rPr lang="fr-FR" sz="1800" dirty="0"/>
              <a:t> by the pixel size  (few per-mil </a:t>
            </a:r>
            <a:r>
              <a:rPr lang="fr-FR" sz="1800" dirty="0" err="1"/>
              <a:t>level</a:t>
            </a:r>
            <a:r>
              <a:rPr lang="fr-FR" sz="1800" dirty="0"/>
              <a:t>)</a:t>
            </a:r>
          </a:p>
          <a:p>
            <a:pPr marL="285750" lvl="2" indent="-285750">
              <a:buFontTx/>
              <a:buChar char="-"/>
            </a:pPr>
            <a:r>
              <a:rPr lang="fr-FR" sz="1800" dirty="0" err="1">
                <a:solidFill>
                  <a:srgbClr val="C00000"/>
                </a:solidFill>
              </a:rPr>
              <a:t>Interesting</a:t>
            </a:r>
            <a:r>
              <a:rPr lang="fr-FR" sz="1800" dirty="0">
                <a:solidFill>
                  <a:srgbClr val="C00000"/>
                </a:solidFill>
              </a:rPr>
              <a:t> </a:t>
            </a:r>
            <a:r>
              <a:rPr lang="fr-FR" sz="1800" dirty="0" err="1">
                <a:solidFill>
                  <a:srgbClr val="C00000"/>
                </a:solidFill>
              </a:rPr>
              <a:t>correlation</a:t>
            </a:r>
            <a:r>
              <a:rPr lang="fr-FR" sz="1800" dirty="0">
                <a:solidFill>
                  <a:srgbClr val="C00000"/>
                </a:solidFill>
              </a:rPr>
              <a:t> </a:t>
            </a:r>
            <a:r>
              <a:rPr lang="fr-FR" sz="1800" dirty="0" err="1">
                <a:solidFill>
                  <a:srgbClr val="C00000"/>
                </a:solidFill>
              </a:rPr>
              <a:t>with</a:t>
            </a:r>
            <a:r>
              <a:rPr lang="fr-FR" sz="1800" dirty="0">
                <a:solidFill>
                  <a:srgbClr val="C00000"/>
                </a:solidFill>
              </a:rPr>
              <a:t> vertical pixel size ! (</a:t>
            </a:r>
            <a:r>
              <a:rPr lang="fr-FR" sz="1800" dirty="0" err="1">
                <a:solidFill>
                  <a:srgbClr val="C00000"/>
                </a:solidFill>
              </a:rPr>
              <a:t>why</a:t>
            </a:r>
            <a:r>
              <a:rPr lang="fr-FR" sz="1800" dirty="0">
                <a:solidFill>
                  <a:srgbClr val="C00000"/>
                </a:solidFill>
              </a:rPr>
              <a:t> ?)</a:t>
            </a:r>
          </a:p>
          <a:p>
            <a:pPr marL="285750" indent="-285750">
              <a:buFontTx/>
              <a:buChar char="-"/>
            </a:pPr>
            <a:r>
              <a:rPr lang="fr-FR" sz="1800" dirty="0" err="1">
                <a:solidFill>
                  <a:srgbClr val="C00000"/>
                </a:solidFill>
              </a:rPr>
              <a:t>Significant</a:t>
            </a:r>
            <a:r>
              <a:rPr lang="fr-FR" sz="1800" dirty="0">
                <a:solidFill>
                  <a:srgbClr val="C00000"/>
                </a:solidFill>
              </a:rPr>
              <a:t> </a:t>
            </a:r>
            <a:r>
              <a:rPr lang="fr-FR" sz="1800" dirty="0" err="1">
                <a:solidFill>
                  <a:srgbClr val="C00000"/>
                </a:solidFill>
              </a:rPr>
              <a:t>effect</a:t>
            </a:r>
            <a:r>
              <a:rPr lang="fr-FR" sz="1800" dirty="0">
                <a:solidFill>
                  <a:srgbClr val="C00000"/>
                </a:solidFill>
              </a:rPr>
              <a:t> on longitudinal </a:t>
            </a:r>
            <a:r>
              <a:rPr lang="fr-FR" sz="1800" dirty="0" err="1">
                <a:solidFill>
                  <a:srgbClr val="C00000"/>
                </a:solidFill>
              </a:rPr>
              <a:t>polarization</a:t>
            </a:r>
            <a:r>
              <a:rPr lang="fr-FR" sz="1800" dirty="0">
                <a:solidFill>
                  <a:srgbClr val="C00000"/>
                </a:solidFill>
              </a:rPr>
              <a:t> </a:t>
            </a:r>
            <a:r>
              <a:rPr lang="fr-FR" sz="1800" dirty="0" err="1">
                <a:solidFill>
                  <a:srgbClr val="C00000"/>
                </a:solidFill>
              </a:rPr>
              <a:t>too</a:t>
            </a:r>
            <a:r>
              <a:rPr lang="fr-FR" sz="1800" dirty="0">
                <a:solidFill>
                  <a:srgbClr val="C00000"/>
                </a:solidFill>
              </a:rPr>
              <a:t> (</a:t>
            </a:r>
            <a:r>
              <a:rPr lang="fr-FR" sz="1800" dirty="0" err="1">
                <a:solidFill>
                  <a:srgbClr val="C00000"/>
                </a:solidFill>
              </a:rPr>
              <a:t>why</a:t>
            </a:r>
            <a:r>
              <a:rPr lang="fr-FR" sz="1800" dirty="0">
                <a:solidFill>
                  <a:srgbClr val="C00000"/>
                </a:solidFill>
              </a:rPr>
              <a:t> situation </a:t>
            </a:r>
            <a:r>
              <a:rPr lang="fr-FR" sz="1800" dirty="0" err="1">
                <a:solidFill>
                  <a:srgbClr val="C00000"/>
                </a:solidFill>
              </a:rPr>
              <a:t>improves</a:t>
            </a:r>
            <a:r>
              <a:rPr lang="fr-FR" sz="1800" dirty="0">
                <a:solidFill>
                  <a:srgbClr val="C00000"/>
                </a:solidFill>
              </a:rPr>
              <a:t> </a:t>
            </a:r>
            <a:r>
              <a:rPr lang="fr-FR" sz="1800" dirty="0" err="1">
                <a:solidFill>
                  <a:srgbClr val="C00000"/>
                </a:solidFill>
              </a:rPr>
              <a:t>when</a:t>
            </a:r>
            <a:r>
              <a:rPr lang="fr-FR" sz="1800" dirty="0">
                <a:solidFill>
                  <a:srgbClr val="C00000"/>
                </a:solidFill>
              </a:rPr>
              <a:t> pixel area </a:t>
            </a:r>
            <a:r>
              <a:rPr lang="fr-FR" sz="1800" dirty="0" err="1">
                <a:solidFill>
                  <a:srgbClr val="C00000"/>
                </a:solidFill>
              </a:rPr>
              <a:t>increases</a:t>
            </a:r>
            <a:r>
              <a:rPr lang="fr-FR" sz="1800" dirty="0">
                <a:solidFill>
                  <a:srgbClr val="C00000"/>
                </a:solidFill>
              </a:rPr>
              <a:t> ?)</a:t>
            </a:r>
          </a:p>
          <a:p>
            <a:pPr marL="285750" indent="-285750">
              <a:buFontTx/>
              <a:buChar char="-"/>
            </a:pPr>
            <a:r>
              <a:rPr lang="fr-FR" sz="1800" dirty="0">
                <a:solidFill>
                  <a:schemeClr val="accent6">
                    <a:lumMod val="75000"/>
                  </a:schemeClr>
                </a:solidFill>
              </a:rPr>
              <a:t>Much </a:t>
            </a:r>
            <a:r>
              <a:rPr lang="fr-FR" sz="1800" dirty="0" err="1">
                <a:solidFill>
                  <a:schemeClr val="accent6">
                    <a:lumMod val="75000"/>
                  </a:schemeClr>
                </a:solidFill>
              </a:rPr>
              <a:t>smaller</a:t>
            </a:r>
            <a:r>
              <a:rPr lang="fr-FR" sz="1800" dirty="0">
                <a:solidFill>
                  <a:schemeClr val="accent6">
                    <a:lumMod val="75000"/>
                  </a:schemeClr>
                </a:solidFill>
              </a:rPr>
              <a:t> impact on vertical </a:t>
            </a:r>
            <a:r>
              <a:rPr lang="fr-FR" sz="1800" dirty="0" err="1">
                <a:solidFill>
                  <a:schemeClr val="accent6">
                    <a:lumMod val="75000"/>
                  </a:schemeClr>
                </a:solidFill>
              </a:rPr>
              <a:t>polarization</a:t>
            </a:r>
            <a:r>
              <a:rPr lang="fr-FR" sz="1800" dirty="0">
                <a:solidFill>
                  <a:schemeClr val="accent6">
                    <a:lumMod val="75000"/>
                  </a:schemeClr>
                </a:solidFill>
              </a:rPr>
              <a:t> (</a:t>
            </a:r>
            <a:r>
              <a:rPr lang="fr-FR" sz="1800" dirty="0" err="1">
                <a:solidFill>
                  <a:schemeClr val="accent6">
                    <a:lumMod val="75000"/>
                  </a:schemeClr>
                </a:solidFill>
              </a:rPr>
              <a:t>small</a:t>
            </a:r>
            <a:r>
              <a:rPr lang="fr-FR" sz="1800" dirty="0">
                <a:solidFill>
                  <a:schemeClr val="accent6">
                    <a:lumMod val="75000"/>
                  </a:schemeClr>
                </a:solidFill>
              </a:rPr>
              <a:t> fraction of per-mille)</a:t>
            </a:r>
          </a:p>
        </p:txBody>
      </p:sp>
      <p:sp>
        <p:nvSpPr>
          <p:cNvPr id="193" name="Google Shape;259;p21">
            <a:extLst>
              <a:ext uri="{FF2B5EF4-FFF2-40B4-BE49-F238E27FC236}">
                <a16:creationId xmlns:a16="http://schemas.microsoft.com/office/drawing/2014/main" id="{4082ABE0-7C3C-5C27-CA63-BE4136BF3ED9}"/>
              </a:ext>
            </a:extLst>
          </p:cNvPr>
          <p:cNvSpPr txBox="1"/>
          <p:nvPr/>
        </p:nvSpPr>
        <p:spPr>
          <a:xfrm>
            <a:off x="665291" y="3218455"/>
            <a:ext cx="4481253" cy="4616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ln>
                  <a:solidFill>
                    <a:schemeClr val="accent5"/>
                  </a:solidFill>
                </a:ln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5  6     8 </a:t>
            </a:r>
            <a:r>
              <a:rPr lang="fr-FR" sz="1800" dirty="0">
                <a:ln>
                  <a:solidFill>
                    <a:schemeClr val="tx1"/>
                  </a:solidFill>
                </a:ln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r>
            <a:r>
              <a:rPr lang="fr-FR" sz="1800" dirty="0">
                <a:ln>
                  <a:solidFill>
                    <a:schemeClr val="accent5"/>
                  </a:solidFill>
                </a:ln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10 12     </a:t>
            </a:r>
            <a:r>
              <a:rPr lang="fr-FR" sz="1800" dirty="0">
                <a:ln>
                  <a:solidFill>
                    <a:schemeClr val="tx1"/>
                  </a:solidFill>
                </a:ln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10      12.            16</a:t>
            </a:r>
            <a:r>
              <a:rPr lang="fr-FR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</a:t>
            </a:r>
            <a:r>
              <a:rPr lang="fr-FR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</a:t>
            </a:r>
            <a:r>
              <a:rPr lang="fr-FR" sz="1800" baseline="-25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</a:t>
            </a:r>
            <a:endParaRPr sz="1800" baseline="-25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259;p21">
            <a:extLst>
              <a:ext uri="{FF2B5EF4-FFF2-40B4-BE49-F238E27FC236}">
                <a16:creationId xmlns:a16="http://schemas.microsoft.com/office/drawing/2014/main" id="{02089B6E-6D3F-222C-82D2-2CEFF71D0422}"/>
              </a:ext>
            </a:extLst>
          </p:cNvPr>
          <p:cNvSpPr txBox="1"/>
          <p:nvPr/>
        </p:nvSpPr>
        <p:spPr>
          <a:xfrm>
            <a:off x="3438182" y="1459862"/>
            <a:ext cx="848121" cy="7386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solidFill>
                  <a:schemeClr val="accent5"/>
                </a:solidFill>
                <a:latin typeface="Calibri"/>
                <a:ea typeface="Calibri"/>
                <a:cs typeface="Calibri"/>
                <a:sym typeface="Calibri"/>
              </a:rPr>
              <a:t>R</a:t>
            </a:r>
            <a:r>
              <a:rPr lang="fr-FR" sz="1800" baseline="-25000" dirty="0">
                <a:solidFill>
                  <a:schemeClr val="accent5"/>
                </a:solidFill>
                <a:latin typeface="Calibri"/>
                <a:ea typeface="Calibri"/>
                <a:cs typeface="Calibri"/>
                <a:sym typeface="Calibri"/>
              </a:rPr>
              <a:t>y</a:t>
            </a:r>
            <a:r>
              <a:rPr lang="fr-FR" sz="1800" dirty="0">
                <a:solidFill>
                  <a:schemeClr val="accent5"/>
                </a:solidFill>
                <a:latin typeface="Calibri"/>
                <a:ea typeface="Calibri"/>
                <a:cs typeface="Calibri"/>
                <a:sym typeface="Calibri"/>
              </a:rPr>
              <a:t>=2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</a:t>
            </a:r>
            <a:r>
              <a:rPr lang="fr-FR" sz="1800" baseline="-25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</a:t>
            </a:r>
            <a:r>
              <a:rPr lang="fr-FR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=3</a:t>
            </a:r>
          </a:p>
        </p:txBody>
      </p:sp>
      <p:pic>
        <p:nvPicPr>
          <p:cNvPr id="213" name="Image 212">
            <a:extLst>
              <a:ext uri="{FF2B5EF4-FFF2-40B4-BE49-F238E27FC236}">
                <a16:creationId xmlns:a16="http://schemas.microsoft.com/office/drawing/2014/main" id="{6D678B23-FBC8-ED5F-2D91-8C91946A6E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02542" y="1365206"/>
            <a:ext cx="4888751" cy="2706620"/>
          </a:xfrm>
          <a:prstGeom prst="rect">
            <a:avLst/>
          </a:prstGeom>
        </p:spPr>
      </p:pic>
      <p:sp>
        <p:nvSpPr>
          <p:cNvPr id="214" name="Google Shape;261;p21">
            <a:extLst>
              <a:ext uri="{FF2B5EF4-FFF2-40B4-BE49-F238E27FC236}">
                <a16:creationId xmlns:a16="http://schemas.microsoft.com/office/drawing/2014/main" id="{4E20B6E8-3355-2A10-0C50-ACDCF6D13748}"/>
              </a:ext>
            </a:extLst>
          </p:cNvPr>
          <p:cNvSpPr txBox="1"/>
          <p:nvPr/>
        </p:nvSpPr>
        <p:spPr>
          <a:xfrm>
            <a:off x="7687774" y="1267035"/>
            <a:ext cx="2000794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fr-FR" sz="1800" dirty="0">
                <a:solidFill>
                  <a:srgbClr val="000000"/>
                </a:solidFill>
              </a:rPr>
              <a:t>𝛏</a:t>
            </a:r>
            <a:r>
              <a:rPr lang="fr-FR" sz="1800" dirty="0"/>
              <a:t>3</a:t>
            </a:r>
            <a:r>
              <a:rPr lang="fr-FR" sz="1800" dirty="0">
                <a:solidFill>
                  <a:srgbClr val="000000"/>
                </a:solidFill>
              </a:rPr>
              <a:t>𝝵z</a:t>
            </a:r>
            <a:r>
              <a:rPr lang="fr-FR" sz="1800" dirty="0"/>
              <a:t> fit- </a:t>
            </a:r>
            <a:r>
              <a:rPr lang="fr-FR" sz="1800" dirty="0">
                <a:solidFill>
                  <a:schemeClr val="dk1"/>
                </a:solidFill>
              </a:rPr>
              <a:t>𝛏3𝝵z </a:t>
            </a:r>
            <a:r>
              <a:rPr lang="fr-FR" sz="1800" dirty="0" err="1">
                <a:solidFill>
                  <a:schemeClr val="dk1"/>
                </a:solidFill>
              </a:rPr>
              <a:t>gen</a:t>
            </a:r>
            <a:endParaRPr sz="18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5" name="Google Shape;259;p21">
            <a:extLst>
              <a:ext uri="{FF2B5EF4-FFF2-40B4-BE49-F238E27FC236}">
                <a16:creationId xmlns:a16="http://schemas.microsoft.com/office/drawing/2014/main" id="{A9A6C204-E4A6-9108-D2CB-022DE7634B78}"/>
              </a:ext>
            </a:extLst>
          </p:cNvPr>
          <p:cNvSpPr txBox="1"/>
          <p:nvPr/>
        </p:nvSpPr>
        <p:spPr>
          <a:xfrm>
            <a:off x="779387" y="6157350"/>
            <a:ext cx="4171437" cy="4616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ln>
                  <a:solidFill>
                    <a:schemeClr val="accent5"/>
                  </a:solidFill>
                </a:ln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5  6   8 </a:t>
            </a:r>
            <a:r>
              <a:rPr lang="fr-FR" sz="1800" dirty="0">
                <a:ln>
                  <a:solidFill>
                    <a:schemeClr val="tx1"/>
                  </a:solidFill>
                </a:ln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r>
            <a:r>
              <a:rPr lang="fr-FR" sz="1800" dirty="0">
                <a:ln>
                  <a:solidFill>
                    <a:schemeClr val="accent5"/>
                  </a:solidFill>
                </a:ln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10 12     </a:t>
            </a:r>
            <a:r>
              <a:rPr lang="fr-FR" sz="1800" dirty="0">
                <a:ln>
                  <a:solidFill>
                    <a:schemeClr val="tx1"/>
                  </a:solidFill>
                </a:ln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10      12.            16</a:t>
            </a:r>
            <a:r>
              <a:rPr lang="fr-FR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</a:t>
            </a:r>
            <a:r>
              <a:rPr lang="fr-FR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</a:t>
            </a:r>
            <a:r>
              <a:rPr lang="fr-FR" sz="1800" baseline="-25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</a:t>
            </a:r>
            <a:endParaRPr sz="1800" baseline="-25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6" name="Google Shape;259;p21">
            <a:extLst>
              <a:ext uri="{FF2B5EF4-FFF2-40B4-BE49-F238E27FC236}">
                <a16:creationId xmlns:a16="http://schemas.microsoft.com/office/drawing/2014/main" id="{DF1E2A24-6665-2B99-3BC3-A37BF4F563EC}"/>
              </a:ext>
            </a:extLst>
          </p:cNvPr>
          <p:cNvSpPr txBox="1"/>
          <p:nvPr/>
        </p:nvSpPr>
        <p:spPr>
          <a:xfrm>
            <a:off x="7636252" y="3822547"/>
            <a:ext cx="4108465" cy="4616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ln>
                  <a:solidFill>
                    <a:schemeClr val="accent5"/>
                  </a:solidFill>
                </a:ln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5  6     8 </a:t>
            </a:r>
            <a:r>
              <a:rPr lang="fr-FR" sz="1800" dirty="0">
                <a:ln>
                  <a:solidFill>
                    <a:schemeClr val="tx1"/>
                  </a:solidFill>
                </a:ln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r>
            <a:r>
              <a:rPr lang="fr-FR" sz="1800" dirty="0">
                <a:ln>
                  <a:solidFill>
                    <a:schemeClr val="accent5"/>
                  </a:solidFill>
                </a:ln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10 12     </a:t>
            </a:r>
            <a:r>
              <a:rPr lang="fr-FR" sz="1800" dirty="0">
                <a:ln>
                  <a:solidFill>
                    <a:schemeClr val="tx1"/>
                  </a:solidFill>
                </a:ln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10      12            16</a:t>
            </a:r>
            <a:r>
              <a:rPr lang="fr-FR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</a:t>
            </a:r>
            <a:r>
              <a:rPr lang="fr-FR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</a:t>
            </a:r>
            <a:r>
              <a:rPr lang="fr-FR" sz="1800" baseline="-25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</a:t>
            </a:r>
            <a:endParaRPr sz="1800" baseline="-25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Cadre 217">
            <a:extLst>
              <a:ext uri="{FF2B5EF4-FFF2-40B4-BE49-F238E27FC236}">
                <a16:creationId xmlns:a16="http://schemas.microsoft.com/office/drawing/2014/main" id="{E903F63D-3E08-D695-7FCE-D98DAC246C3C}"/>
              </a:ext>
            </a:extLst>
          </p:cNvPr>
          <p:cNvSpPr/>
          <p:nvPr/>
        </p:nvSpPr>
        <p:spPr>
          <a:xfrm>
            <a:off x="961693" y="4484627"/>
            <a:ext cx="229928" cy="833960"/>
          </a:xfrm>
          <a:prstGeom prst="frame">
            <a:avLst/>
          </a:prstGeom>
          <a:ln w="31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19" name="Cadre 218">
            <a:extLst>
              <a:ext uri="{FF2B5EF4-FFF2-40B4-BE49-F238E27FC236}">
                <a16:creationId xmlns:a16="http://schemas.microsoft.com/office/drawing/2014/main" id="{1EA066E5-5C9B-BCE4-1E3C-06E0CE9BABB4}"/>
              </a:ext>
            </a:extLst>
          </p:cNvPr>
          <p:cNvSpPr/>
          <p:nvPr/>
        </p:nvSpPr>
        <p:spPr>
          <a:xfrm>
            <a:off x="1123058" y="4518939"/>
            <a:ext cx="229928" cy="833960"/>
          </a:xfrm>
          <a:prstGeom prst="frame">
            <a:avLst/>
          </a:prstGeom>
          <a:ln w="31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20" name="Cadre 219">
            <a:extLst>
              <a:ext uri="{FF2B5EF4-FFF2-40B4-BE49-F238E27FC236}">
                <a16:creationId xmlns:a16="http://schemas.microsoft.com/office/drawing/2014/main" id="{187F9982-F90B-5618-65EB-9A2428C2D912}"/>
              </a:ext>
            </a:extLst>
          </p:cNvPr>
          <p:cNvSpPr/>
          <p:nvPr/>
        </p:nvSpPr>
        <p:spPr>
          <a:xfrm>
            <a:off x="1442619" y="4570890"/>
            <a:ext cx="229928" cy="833960"/>
          </a:xfrm>
          <a:prstGeom prst="frame">
            <a:avLst/>
          </a:prstGeom>
          <a:ln w="31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21" name="Cadre 220">
            <a:extLst>
              <a:ext uri="{FF2B5EF4-FFF2-40B4-BE49-F238E27FC236}">
                <a16:creationId xmlns:a16="http://schemas.microsoft.com/office/drawing/2014/main" id="{165D2142-2A89-6ACA-E999-29E751FD4A41}"/>
              </a:ext>
            </a:extLst>
          </p:cNvPr>
          <p:cNvSpPr/>
          <p:nvPr/>
        </p:nvSpPr>
        <p:spPr>
          <a:xfrm>
            <a:off x="2074082" y="4613849"/>
            <a:ext cx="229928" cy="833960"/>
          </a:xfrm>
          <a:prstGeom prst="frame">
            <a:avLst/>
          </a:prstGeom>
          <a:ln w="31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22" name="Cadre 221">
            <a:extLst>
              <a:ext uri="{FF2B5EF4-FFF2-40B4-BE49-F238E27FC236}">
                <a16:creationId xmlns:a16="http://schemas.microsoft.com/office/drawing/2014/main" id="{77B57639-058B-7C7F-5B09-4E7C4AF32778}"/>
              </a:ext>
            </a:extLst>
          </p:cNvPr>
          <p:cNvSpPr/>
          <p:nvPr/>
        </p:nvSpPr>
        <p:spPr>
          <a:xfrm>
            <a:off x="1772871" y="4601575"/>
            <a:ext cx="229928" cy="833960"/>
          </a:xfrm>
          <a:prstGeom prst="frame">
            <a:avLst/>
          </a:prstGeom>
          <a:ln w="31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23" name="Cadre 222">
            <a:extLst>
              <a:ext uri="{FF2B5EF4-FFF2-40B4-BE49-F238E27FC236}">
                <a16:creationId xmlns:a16="http://schemas.microsoft.com/office/drawing/2014/main" id="{2B5F9584-AB14-BE5C-FA3E-21D434CEB3A1}"/>
              </a:ext>
            </a:extLst>
          </p:cNvPr>
          <p:cNvSpPr/>
          <p:nvPr/>
        </p:nvSpPr>
        <p:spPr>
          <a:xfrm>
            <a:off x="7796203" y="1980729"/>
            <a:ext cx="229928" cy="497338"/>
          </a:xfrm>
          <a:prstGeom prst="frame">
            <a:avLst/>
          </a:prstGeom>
          <a:ln w="31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24" name="Cadre 223">
            <a:extLst>
              <a:ext uri="{FF2B5EF4-FFF2-40B4-BE49-F238E27FC236}">
                <a16:creationId xmlns:a16="http://schemas.microsoft.com/office/drawing/2014/main" id="{4783D08C-7245-FF12-ADCF-264F79B42756}"/>
              </a:ext>
            </a:extLst>
          </p:cNvPr>
          <p:cNvSpPr/>
          <p:nvPr/>
        </p:nvSpPr>
        <p:spPr>
          <a:xfrm>
            <a:off x="7969866" y="2048357"/>
            <a:ext cx="229928" cy="497338"/>
          </a:xfrm>
          <a:prstGeom prst="frame">
            <a:avLst/>
          </a:prstGeom>
          <a:ln w="31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25" name="Cadre 224">
            <a:extLst>
              <a:ext uri="{FF2B5EF4-FFF2-40B4-BE49-F238E27FC236}">
                <a16:creationId xmlns:a16="http://schemas.microsoft.com/office/drawing/2014/main" id="{32D9F816-9F77-F4DC-0D11-51B1552D93B9}"/>
              </a:ext>
            </a:extLst>
          </p:cNvPr>
          <p:cNvSpPr/>
          <p:nvPr/>
        </p:nvSpPr>
        <p:spPr>
          <a:xfrm>
            <a:off x="8290517" y="2108691"/>
            <a:ext cx="229928" cy="497338"/>
          </a:xfrm>
          <a:prstGeom prst="frame">
            <a:avLst/>
          </a:prstGeom>
          <a:ln w="31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26" name="Cadre 225">
            <a:extLst>
              <a:ext uri="{FF2B5EF4-FFF2-40B4-BE49-F238E27FC236}">
                <a16:creationId xmlns:a16="http://schemas.microsoft.com/office/drawing/2014/main" id="{14FF673A-0CE8-29F3-F504-76AF868760D5}"/>
              </a:ext>
            </a:extLst>
          </p:cNvPr>
          <p:cNvSpPr/>
          <p:nvPr/>
        </p:nvSpPr>
        <p:spPr>
          <a:xfrm>
            <a:off x="8622192" y="2166169"/>
            <a:ext cx="229928" cy="497338"/>
          </a:xfrm>
          <a:prstGeom prst="frame">
            <a:avLst/>
          </a:prstGeom>
          <a:ln w="31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27" name="Cadre 226">
            <a:extLst>
              <a:ext uri="{FF2B5EF4-FFF2-40B4-BE49-F238E27FC236}">
                <a16:creationId xmlns:a16="http://schemas.microsoft.com/office/drawing/2014/main" id="{962C2B16-B5F3-7B15-1017-E5134BC47D69}"/>
              </a:ext>
            </a:extLst>
          </p:cNvPr>
          <p:cNvSpPr/>
          <p:nvPr/>
        </p:nvSpPr>
        <p:spPr>
          <a:xfrm>
            <a:off x="8927461" y="2173867"/>
            <a:ext cx="229928" cy="497338"/>
          </a:xfrm>
          <a:prstGeom prst="frame">
            <a:avLst/>
          </a:prstGeom>
          <a:ln w="31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80B4FF-C715-87D2-9555-953F4CEEF9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972" y="182731"/>
            <a:ext cx="10205006" cy="488983"/>
          </a:xfrm>
        </p:spPr>
        <p:txBody>
          <a:bodyPr>
            <a:normAutofit/>
          </a:bodyPr>
          <a:lstStyle/>
          <a:p>
            <a:r>
              <a:rPr lang="fr-FR" sz="2800" dirty="0"/>
              <a:t>Simulation </a:t>
            </a:r>
            <a:r>
              <a:rPr lang="fr-FR" sz="2800" dirty="0" err="1"/>
              <a:t>improvements</a:t>
            </a:r>
            <a:endParaRPr lang="fr-FR" sz="2800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4099EE76-11F0-5390-ECA7-9779D12D37B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mtClean="0"/>
              <a:t>6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1774DD9F-D5BE-82F4-9360-0ED98E8103B3}"/>
                  </a:ext>
                </a:extLst>
              </p:cNvPr>
              <p:cNvSpPr txBox="1"/>
              <p:nvPr/>
            </p:nvSpPr>
            <p:spPr>
              <a:xfrm flipH="1">
                <a:off x="-683689" y="1905996"/>
                <a:ext cx="4907236" cy="75155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fr-FR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  <m: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  <m:sup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fr-FR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𝑙</m:t>
                              </m:r>
                              <m: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  <m:sup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rad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1774DD9F-D5BE-82F4-9360-0ED98E8103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-683689" y="1905996"/>
                <a:ext cx="4907236" cy="75155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 4">
            <a:extLst>
              <a:ext uri="{FF2B5EF4-FFF2-40B4-BE49-F238E27FC236}">
                <a16:creationId xmlns:a16="http://schemas.microsoft.com/office/drawing/2014/main" id="{CAB06070-A14D-FB8C-182F-AC5F03113A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657548"/>
            <a:ext cx="3429000" cy="1054100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2743685C-841D-B95D-FBB8-92513F562BC6}"/>
              </a:ext>
            </a:extLst>
          </p:cNvPr>
          <p:cNvSpPr txBox="1"/>
          <p:nvPr/>
        </p:nvSpPr>
        <p:spPr>
          <a:xfrm>
            <a:off x="4223547" y="2236477"/>
            <a:ext cx="29132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  60 seconds of data </a:t>
            </a:r>
          </a:p>
          <a:p>
            <a:r>
              <a:rPr lang="fr-FR" dirty="0"/>
              <a:t>acquisition  </a:t>
            </a:r>
            <a:r>
              <a:rPr lang="fr-FR" sz="1600" dirty="0"/>
              <a:t>5</a:t>
            </a:r>
            <a:r>
              <a:rPr lang="fr-FR" dirty="0"/>
              <a:t>*</a:t>
            </a:r>
            <a:r>
              <a:rPr lang="fr-FR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r>
            <a:r>
              <a:rPr lang="fr-FR" baseline="30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r>
            <a:r>
              <a:rPr lang="fr-FR" dirty="0"/>
              <a:t> </a:t>
            </a:r>
            <a:r>
              <a:rPr lang="fr-FR" dirty="0" err="1"/>
              <a:t>events</a:t>
            </a:r>
            <a:endParaRPr lang="fr-FR" dirty="0"/>
          </a:p>
        </p:txBody>
      </p:sp>
      <p:sp>
        <p:nvSpPr>
          <p:cNvPr id="13" name="Flèche vers la droite 12">
            <a:extLst>
              <a:ext uri="{FF2B5EF4-FFF2-40B4-BE49-F238E27FC236}">
                <a16:creationId xmlns:a16="http://schemas.microsoft.com/office/drawing/2014/main" id="{689CCB03-B903-FFA4-9421-42CBF34C31A2}"/>
              </a:ext>
            </a:extLst>
          </p:cNvPr>
          <p:cNvSpPr/>
          <p:nvPr/>
        </p:nvSpPr>
        <p:spPr>
          <a:xfrm>
            <a:off x="3600821" y="2269023"/>
            <a:ext cx="583622" cy="3693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Google Shape;232;p21">
            <a:extLst>
              <a:ext uri="{FF2B5EF4-FFF2-40B4-BE49-F238E27FC236}">
                <a16:creationId xmlns:a16="http://schemas.microsoft.com/office/drawing/2014/main" id="{7019F41C-43C7-F996-C9EB-B9968CF67800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228399" y="6467913"/>
            <a:ext cx="27294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/>
              <a:t>2025/05/02</a:t>
            </a:r>
            <a:endParaRPr dirty="0"/>
          </a:p>
        </p:txBody>
      </p:sp>
      <p:sp>
        <p:nvSpPr>
          <p:cNvPr id="17" name="Google Shape;264;p21">
            <a:extLst>
              <a:ext uri="{FF2B5EF4-FFF2-40B4-BE49-F238E27FC236}">
                <a16:creationId xmlns:a16="http://schemas.microsoft.com/office/drawing/2014/main" id="{E002BE9C-F360-CC9D-F661-B864F6C0A61B}"/>
              </a:ext>
            </a:extLst>
          </p:cNvPr>
          <p:cNvSpPr txBox="1"/>
          <p:nvPr/>
        </p:nvSpPr>
        <p:spPr>
          <a:xfrm>
            <a:off x="4950825" y="6465675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Presentation</a:t>
            </a:r>
            <a:r>
              <a:rPr lang="fr-FR" sz="12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for FCCIS WP2.5 meeting</a:t>
            </a:r>
            <a:endParaRPr sz="12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Accolade fermante 27">
            <a:extLst>
              <a:ext uri="{FF2B5EF4-FFF2-40B4-BE49-F238E27FC236}">
                <a16:creationId xmlns:a16="http://schemas.microsoft.com/office/drawing/2014/main" id="{68F5C5D5-C50A-A78C-2BA9-9F15F0BA11A2}"/>
              </a:ext>
            </a:extLst>
          </p:cNvPr>
          <p:cNvSpPr/>
          <p:nvPr/>
        </p:nvSpPr>
        <p:spPr>
          <a:xfrm>
            <a:off x="6692715" y="2021612"/>
            <a:ext cx="544427" cy="1868715"/>
          </a:xfrm>
          <a:prstGeom prst="rightBrac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CD10AA93-A97A-CA49-6E52-5BF0359D8B52}"/>
                  </a:ext>
                </a:extLst>
              </p:cNvPr>
              <p:cNvSpPr txBox="1"/>
              <p:nvPr/>
            </p:nvSpPr>
            <p:spPr>
              <a:xfrm>
                <a:off x="8336236" y="1650294"/>
                <a:ext cx="3639780" cy="2710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600" dirty="0"/>
                  <a:t>The </a:t>
                </a:r>
                <a:r>
                  <a:rPr lang="fr-FR" sz="1600" dirty="0" err="1"/>
                  <a:t>twice</a:t>
                </a:r>
                <a:r>
                  <a:rPr lang="fr-FR" sz="1600" dirty="0"/>
                  <a:t> initial </a:t>
                </a:r>
                <a:r>
                  <a:rPr lang="fr-FR" sz="1600" dirty="0" err="1"/>
                  <a:t>energy</a:t>
                </a:r>
                <a:r>
                  <a:rPr lang="fr-FR" sz="1600" dirty="0"/>
                  <a:t> of the photon in the </a:t>
                </a:r>
                <a:r>
                  <a:rPr lang="fr-FR" sz="1600" dirty="0" err="1"/>
                  <a:t>electron</a:t>
                </a:r>
                <a:r>
                  <a:rPr lang="fr-FR" sz="1600" dirty="0"/>
                  <a:t> </a:t>
                </a:r>
                <a:r>
                  <a:rPr lang="fr-FR" sz="1600" dirty="0" err="1"/>
                  <a:t>rest</a:t>
                </a:r>
                <a:r>
                  <a:rPr lang="fr-FR" sz="1600" dirty="0"/>
                  <a:t> frame </a:t>
                </a:r>
                <a:r>
                  <a:rPr lang="fr-FR" sz="1600" dirty="0" err="1"/>
                  <a:t>transforms</a:t>
                </a:r>
                <a:r>
                  <a:rPr lang="fr-FR" sz="1600" dirty="0"/>
                  <a:t> as: </a:t>
                </a:r>
              </a:p>
              <a:p>
                <a:r>
                  <a:rPr lang="fr-FR" sz="1600" dirty="0"/>
                  <a:t>            𝛋=2(1+𝛃cos(𝛉))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1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fr-FR" sz="1600" dirty="0"/>
                          <m:t>E</m:t>
                        </m:r>
                        <m:r>
                          <m:rPr>
                            <m:nor/>
                          </m:rPr>
                          <a:rPr lang="fr-FR" sz="1600" b="0" i="0" baseline="-25000" dirty="0" smtClean="0"/>
                          <m:t>0</m:t>
                        </m:r>
                        <m:r>
                          <m:rPr>
                            <m:nor/>
                          </m:rPr>
                          <a:rPr lang="fr-FR" sz="1600" dirty="0"/>
                          <m:t>𝛚</m:t>
                        </m:r>
                        <m:r>
                          <m:rPr>
                            <m:nor/>
                          </m:rPr>
                          <a:rPr lang="fr-FR" sz="1600" baseline="-25000" dirty="0"/>
                          <m:t>0</m:t>
                        </m:r>
                      </m:num>
                      <m:den>
                        <m:sSup>
                          <m:sSupPr>
                            <m:ctrlPr>
                              <a:rPr lang="fr-FR" sz="16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𝑚𝑒</m:t>
                            </m:r>
                          </m:e>
                          <m:sup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fr-FR" sz="1600" dirty="0"/>
              </a:p>
              <a:p>
                <a:r>
                  <a:rPr lang="fr-FR" sz="1600" dirty="0" err="1"/>
                  <a:t>with</a:t>
                </a:r>
                <a:endParaRPr lang="fr-FR" sz="1600" dirty="0"/>
              </a:p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fr-FR" sz="1600" dirty="0" smtClean="0"/>
                      <m:t>E</m:t>
                    </m:r>
                    <m:r>
                      <m:rPr>
                        <m:nor/>
                      </m:rPr>
                      <a:rPr lang="fr-FR" sz="1600" b="0" i="0" baseline="-25000" dirty="0" smtClean="0"/>
                      <m:t>0</m:t>
                    </m:r>
                  </m:oMath>
                </a14:m>
                <a:r>
                  <a:rPr lang="fr-FR" sz="1600" dirty="0"/>
                  <a:t> initial photon </a:t>
                </a:r>
                <a:r>
                  <a:rPr lang="fr-FR" sz="1600" dirty="0" err="1"/>
                  <a:t>energy</a:t>
                </a:r>
                <a:endParaRPr lang="fr-FR" sz="1600" dirty="0"/>
              </a:p>
              <a:p>
                <a:r>
                  <a:rPr lang="fr-FR" sz="1600" dirty="0"/>
                  <a:t>𝛚</a:t>
                </a:r>
                <a:r>
                  <a:rPr lang="fr-FR" sz="1600" baseline="-25000" dirty="0"/>
                  <a:t>0</a:t>
                </a:r>
                <a:r>
                  <a:rPr lang="fr-FR" sz="1600" dirty="0"/>
                  <a:t>intial photon </a:t>
                </a:r>
                <a:r>
                  <a:rPr lang="fr-FR" sz="1600" dirty="0" err="1"/>
                  <a:t>energy</a:t>
                </a:r>
                <a:endParaRPr lang="fr-FR" sz="1600" dirty="0"/>
              </a:p>
              <a:p>
                <a:r>
                  <a:rPr lang="fr-FR" sz="1600" dirty="0"/>
                  <a:t>𝛃 </a:t>
                </a:r>
                <a:r>
                  <a:rPr lang="fr-FR" sz="1600" dirty="0" err="1"/>
                  <a:t>lorenz</a:t>
                </a:r>
                <a:r>
                  <a:rPr lang="fr-FR" sz="1600" dirty="0"/>
                  <a:t> factor</a:t>
                </a:r>
              </a:p>
              <a:p>
                <a:endParaRPr lang="fr-FR" sz="1600" dirty="0"/>
              </a:p>
              <a:p>
                <a:endParaRPr lang="fr-FR" sz="1600" dirty="0"/>
              </a:p>
            </p:txBody>
          </p:sp>
        </mc:Choice>
        <mc:Fallback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CD10AA93-A97A-CA49-6E52-5BF0359D8B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36236" y="1650294"/>
                <a:ext cx="3639780" cy="2710550"/>
              </a:xfrm>
              <a:prstGeom prst="rect">
                <a:avLst/>
              </a:prstGeom>
              <a:blipFill>
                <a:blip r:embed="rId4"/>
                <a:stretch>
                  <a:fillRect l="-1042" t="-93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ZoneTexte 35">
            <a:extLst>
              <a:ext uri="{FF2B5EF4-FFF2-40B4-BE49-F238E27FC236}">
                <a16:creationId xmlns:a16="http://schemas.microsoft.com/office/drawing/2014/main" id="{03FB38A2-F6CF-8523-0451-4E8F8E0FFD64}"/>
              </a:ext>
            </a:extLst>
          </p:cNvPr>
          <p:cNvSpPr txBox="1"/>
          <p:nvPr/>
        </p:nvSpPr>
        <p:spPr>
          <a:xfrm>
            <a:off x="62543" y="834375"/>
            <a:ext cx="117316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err="1"/>
              <a:t>Now</a:t>
            </a:r>
            <a:r>
              <a:rPr lang="fr-FR" sz="2000" dirty="0"/>
              <a:t> </a:t>
            </a:r>
            <a:r>
              <a:rPr lang="fr-FR" sz="2000" dirty="0" err="1"/>
              <a:t>compute</a:t>
            </a:r>
            <a:r>
              <a:rPr lang="fr-FR" sz="2000" dirty="0"/>
              <a:t> interaction </a:t>
            </a:r>
            <a:r>
              <a:rPr lang="fr-FR" sz="2000" dirty="0" err="1"/>
              <a:t>luminosity</a:t>
            </a:r>
            <a:r>
              <a:rPr lang="fr-FR" sz="2000" dirty="0"/>
              <a:t> in the simulation (</a:t>
            </a:r>
            <a:r>
              <a:rPr lang="fr-FR" sz="2000" dirty="0" err="1"/>
              <a:t>fixed</a:t>
            </a:r>
            <a:r>
              <a:rPr lang="fr-FR" sz="2000" dirty="0"/>
              <a:t> </a:t>
            </a:r>
            <a:r>
              <a:rPr lang="fr-FR" sz="2000" dirty="0" err="1"/>
              <a:t>number</a:t>
            </a:r>
            <a:r>
              <a:rPr lang="fr-FR" sz="2000" dirty="0"/>
              <a:t> of </a:t>
            </a:r>
            <a:r>
              <a:rPr lang="fr-FR" sz="2000" dirty="0" err="1"/>
              <a:t>event</a:t>
            </a:r>
            <a:r>
              <a:rPr lang="fr-FR" sz="2000" dirty="0"/>
              <a:t> </a:t>
            </a:r>
            <a:r>
              <a:rPr lang="fr-FR" sz="2000" dirty="0" err="1"/>
              <a:t>before</a:t>
            </a:r>
            <a:r>
              <a:rPr lang="fr-FR" sz="20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/>
              <a:t>Inclusion of laser-</a:t>
            </a:r>
            <a:r>
              <a:rPr lang="fr-FR" sz="2000" dirty="0" err="1"/>
              <a:t>electron</a:t>
            </a:r>
            <a:r>
              <a:rPr lang="fr-FR" sz="2000" dirty="0"/>
              <a:t> </a:t>
            </a:r>
            <a:r>
              <a:rPr lang="fr-FR" sz="2000" dirty="0" err="1"/>
              <a:t>crossing</a:t>
            </a:r>
            <a:r>
              <a:rPr lang="fr-FR" sz="2000" dirty="0"/>
              <a:t> angle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err="1"/>
              <a:t>Proper</a:t>
            </a:r>
            <a:r>
              <a:rPr lang="fr-FR" sz="2000" dirty="0"/>
              <a:t> computation of </a:t>
            </a:r>
            <a:r>
              <a:rPr lang="fr-FR" sz="2000" dirty="0" err="1"/>
              <a:t>beam</a:t>
            </a:r>
            <a:r>
              <a:rPr lang="fr-FR" sz="2000" dirty="0"/>
              <a:t> size and phase </a:t>
            </a:r>
            <a:r>
              <a:rPr lang="fr-FR" sz="2000" dirty="0" err="1"/>
              <a:t>space</a:t>
            </a:r>
            <a:r>
              <a:rPr lang="fr-FR" sz="2000" dirty="0"/>
              <a:t> </a:t>
            </a:r>
            <a:r>
              <a:rPr lang="fr-FR" sz="2000" dirty="0" err="1"/>
              <a:t>correlations</a:t>
            </a:r>
            <a:endParaRPr lang="fr-FR" sz="2000" dirty="0"/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424826F2-13D1-ABB4-9065-E7331E5B5116}"/>
              </a:ext>
            </a:extLst>
          </p:cNvPr>
          <p:cNvSpPr txBox="1"/>
          <p:nvPr/>
        </p:nvSpPr>
        <p:spPr>
          <a:xfrm>
            <a:off x="3892632" y="3890327"/>
            <a:ext cx="5205046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fr-FR" dirty="0">
                <a:solidFill>
                  <a:srgbClr val="5D6C79"/>
                </a:solidFill>
                <a:effectLst/>
                <a:latin typeface="Menlo" panose="020B0609030804020204" pitchFamily="49" charset="0"/>
              </a:rPr>
              <a:t>  </a:t>
            </a:r>
            <a:r>
              <a:rPr lang="fr-FR" dirty="0" err="1">
                <a:solidFill>
                  <a:srgbClr val="5D6C79"/>
                </a:solidFill>
                <a:latin typeface="Menlo" panose="020B0609030804020204" pitchFamily="49" charset="0"/>
              </a:rPr>
              <a:t>Dx</a:t>
            </a:r>
            <a:r>
              <a:rPr lang="fr-FR" dirty="0">
                <a:solidFill>
                  <a:srgbClr val="5D6C79"/>
                </a:solidFill>
                <a:effectLst/>
                <a:latin typeface="Menlo" panose="020B0609030804020204" pitchFamily="49" charset="0"/>
              </a:rPr>
              <a:t>     =</a:t>
            </a:r>
            <a:r>
              <a:rPr lang="fr-FR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28.657235 mm</a:t>
            </a:r>
            <a:r>
              <a:rPr lang="fr-FR" dirty="0">
                <a:solidFill>
                  <a:srgbClr val="5D6C79"/>
                </a:solidFill>
                <a:effectLst/>
                <a:latin typeface="Menlo" panose="020B0609030804020204" pitchFamily="49" charset="0"/>
              </a:rPr>
              <a:t>                  </a:t>
            </a:r>
          </a:p>
          <a:p>
            <a:pPr>
              <a:buNone/>
            </a:pPr>
            <a:r>
              <a:rPr lang="fr-FR" dirty="0">
                <a:solidFill>
                  <a:srgbClr val="5D6C79"/>
                </a:solidFill>
                <a:effectLst/>
                <a:latin typeface="Menlo" panose="020B0609030804020204" pitchFamily="49" charset="0"/>
              </a:rPr>
              <a:t>  </a:t>
            </a:r>
            <a:r>
              <a:rPr lang="fr-FR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Dy     = </a:t>
            </a:r>
            <a:r>
              <a:rPr lang="fr-FR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0 mm</a:t>
            </a:r>
            <a:endParaRPr lang="fr-FR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pPr>
              <a:buNone/>
            </a:pPr>
            <a:r>
              <a:rPr lang="fr-FR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</a:t>
            </a:r>
            <a:r>
              <a:rPr lang="fr-FR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Dpx</a:t>
            </a:r>
            <a:r>
              <a:rPr lang="fr-FR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= </a:t>
            </a:r>
            <a:r>
              <a:rPr lang="fr-FR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-0.002141052</a:t>
            </a:r>
            <a:r>
              <a:rPr lang="fr-FR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             </a:t>
            </a:r>
          </a:p>
          <a:p>
            <a:r>
              <a:rPr lang="fr-FR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</a:t>
            </a:r>
            <a:r>
              <a:rPr lang="fr-FR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Dpy</a:t>
            </a:r>
            <a:r>
              <a:rPr lang="fr-FR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= </a:t>
            </a:r>
            <a:r>
              <a:rPr lang="fr-FR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0</a:t>
            </a:r>
            <a:endParaRPr lang="fr-FR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pPr>
              <a:buNone/>
            </a:pPr>
            <a:r>
              <a:rPr lang="fr-FR" dirty="0"/>
              <a:t>  </a:t>
            </a:r>
            <a:r>
              <a:rPr lang="el-GR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ε</a:t>
            </a:r>
            <a:r>
              <a:rPr lang="fr-FR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x     = </a:t>
            </a:r>
            <a:r>
              <a:rPr lang="fr-FR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0.0007</a:t>
            </a:r>
            <a:r>
              <a:rPr lang="fr-FR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mm*rad              </a:t>
            </a:r>
          </a:p>
          <a:p>
            <a:pPr>
              <a:buNone/>
            </a:pPr>
            <a:r>
              <a:rPr lang="fr-FR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</a:t>
            </a:r>
            <a:r>
              <a:rPr lang="el-GR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ε</a:t>
            </a:r>
            <a:r>
              <a:rPr lang="fr-FR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y     = </a:t>
            </a:r>
            <a:r>
              <a:rPr lang="fr-FR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0.0000019</a:t>
            </a:r>
            <a:r>
              <a:rPr lang="fr-FR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mm*rad           </a:t>
            </a:r>
          </a:p>
          <a:p>
            <a:pPr>
              <a:buNone/>
            </a:pPr>
            <a:r>
              <a:rPr lang="fr-FR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</a:t>
            </a:r>
            <a:r>
              <a:rPr lang="el-GR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β</a:t>
            </a:r>
            <a:r>
              <a:rPr lang="fr-FR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x     = </a:t>
            </a:r>
            <a:r>
              <a:rPr lang="fr-FR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392.6665065  m</a:t>
            </a:r>
            <a:r>
              <a:rPr lang="fr-FR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                     </a:t>
            </a:r>
          </a:p>
          <a:p>
            <a:pPr>
              <a:buNone/>
            </a:pPr>
            <a:r>
              <a:rPr lang="fr-FR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</a:t>
            </a:r>
            <a:r>
              <a:rPr lang="el-GR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β</a:t>
            </a:r>
            <a:r>
              <a:rPr lang="fr-FR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y     =  </a:t>
            </a:r>
            <a:r>
              <a:rPr lang="fr-FR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62.0644514</a:t>
            </a:r>
            <a:r>
              <a:rPr lang="fr-FR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 m                    </a:t>
            </a:r>
          </a:p>
          <a:p>
            <a:pPr>
              <a:buNone/>
            </a:pPr>
            <a:r>
              <a:rPr lang="fr-FR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</a:t>
            </a:r>
            <a:r>
              <a:rPr lang="el-GR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α</a:t>
            </a:r>
            <a:r>
              <a:rPr lang="fr-FR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x     =  </a:t>
            </a:r>
            <a:r>
              <a:rPr lang="fr-FR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2.38195451</a:t>
            </a:r>
            <a:endParaRPr lang="fr-FR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fr-FR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</a:t>
            </a:r>
            <a:r>
              <a:rPr lang="el-GR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α</a:t>
            </a:r>
            <a:r>
              <a:rPr lang="fr-FR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y     =  </a:t>
            </a:r>
            <a:r>
              <a:rPr lang="fr-FR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-3.12325768</a:t>
            </a:r>
            <a:endParaRPr lang="fr-FR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056998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>
          <a:extLst>
            <a:ext uri="{FF2B5EF4-FFF2-40B4-BE49-F238E27FC236}">
              <a16:creationId xmlns:a16="http://schemas.microsoft.com/office/drawing/2014/main" id="{8A6DCD44-50AC-F4D0-D847-28FBD1C7E0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21">
            <a:extLst>
              <a:ext uri="{FF2B5EF4-FFF2-40B4-BE49-F238E27FC236}">
                <a16:creationId xmlns:a16="http://schemas.microsoft.com/office/drawing/2014/main" id="{A0A624E4-CA39-FCE6-641A-3D44694C9CCD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228399" y="6467913"/>
            <a:ext cx="27294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/>
              <a:t>2025/05/02/</a:t>
            </a:r>
            <a:endParaRPr dirty="0"/>
          </a:p>
        </p:txBody>
      </p:sp>
      <p:sp>
        <p:nvSpPr>
          <p:cNvPr id="234" name="Google Shape;234;p21">
            <a:extLst>
              <a:ext uri="{FF2B5EF4-FFF2-40B4-BE49-F238E27FC236}">
                <a16:creationId xmlns:a16="http://schemas.microsoft.com/office/drawing/2014/main" id="{F3D4F114-870F-8608-908F-36C99096C751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9234343" y="6467913"/>
            <a:ext cx="27417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7</a:t>
            </a:fld>
            <a:endParaRPr/>
          </a:p>
        </p:txBody>
      </p:sp>
      <p:sp>
        <p:nvSpPr>
          <p:cNvPr id="264" name="Google Shape;264;p21">
            <a:extLst>
              <a:ext uri="{FF2B5EF4-FFF2-40B4-BE49-F238E27FC236}">
                <a16:creationId xmlns:a16="http://schemas.microsoft.com/office/drawing/2014/main" id="{25766BFB-8E62-6BF2-4B8C-2B473F101680}"/>
              </a:ext>
            </a:extLst>
          </p:cNvPr>
          <p:cNvSpPr txBox="1"/>
          <p:nvPr/>
        </p:nvSpPr>
        <p:spPr>
          <a:xfrm>
            <a:off x="4950825" y="6465675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Presentation for FCCIS WP2.5 meeting</a:t>
            </a:r>
            <a:endParaRPr sz="1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5" name="Google Shape;265;p21">
            <a:extLst>
              <a:ext uri="{FF2B5EF4-FFF2-40B4-BE49-F238E27FC236}">
                <a16:creationId xmlns:a16="http://schemas.microsoft.com/office/drawing/2014/main" id="{45A915D7-AE27-AA09-F69F-9A3C7C8602EA}"/>
              </a:ext>
            </a:extLst>
          </p:cNvPr>
          <p:cNvSpPr txBox="1"/>
          <p:nvPr/>
        </p:nvSpPr>
        <p:spPr>
          <a:xfrm>
            <a:off x="2114550" y="117975"/>
            <a:ext cx="7353299" cy="5724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Updated</a:t>
            </a:r>
            <a:r>
              <a:rPr lang="fr-FR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simulations  </a:t>
            </a:r>
            <a:r>
              <a:rPr lang="fr-FR" sz="28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with</a:t>
            </a:r>
            <a:r>
              <a:rPr lang="fr-FR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 </a:t>
            </a:r>
            <a:r>
              <a:rPr lang="fr-FR" sz="28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realistic</a:t>
            </a:r>
            <a:r>
              <a:rPr lang="fr-FR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sz="28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geometry</a:t>
            </a:r>
            <a:r>
              <a:rPr lang="fr-FR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28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4C29161-2151-C9B3-5281-AD54987675EC}"/>
              </a:ext>
            </a:extLst>
          </p:cNvPr>
          <p:cNvSpPr/>
          <p:nvPr/>
        </p:nvSpPr>
        <p:spPr>
          <a:xfrm>
            <a:off x="397675" y="6178550"/>
            <a:ext cx="1911037" cy="117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DC0CDD5-53A5-B4FA-5C2F-E4F002DFC7A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849"/>
          <a:stretch/>
        </p:blipFill>
        <p:spPr>
          <a:xfrm>
            <a:off x="1593099" y="1456415"/>
            <a:ext cx="9688522" cy="248762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990325D9-65E6-52E9-797D-FEA24155CE69}"/>
                  </a:ext>
                </a:extLst>
              </p:cNvPr>
              <p:cNvSpPr txBox="1"/>
              <p:nvPr/>
            </p:nvSpPr>
            <p:spPr>
              <a:xfrm>
                <a:off x="2114550" y="3804629"/>
                <a:ext cx="7417178" cy="95910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fr-FR" sz="2800" dirty="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 </a:t>
                </a:r>
                <a:r>
                  <a:rPr lang="fr-FR" sz="2800" dirty="0" err="1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Eb</a:t>
                </a:r>
                <a:r>
                  <a:rPr lang="fr-FR" sz="2800" dirty="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280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fr-FR" sz="2800" i="1" smtClean="0">
                                <a:solidFill>
                                  <a:schemeClr val="dk1"/>
                                </a:solidFill>
                                <a:latin typeface="Cambria Math" panose="02040503050406030204" pitchFamily="18" charset="0"/>
                                <a:cs typeface="Calibri"/>
                                <a:sym typeface="Calibri"/>
                              </a:rPr>
                            </m:ctrlPr>
                          </m:sSupPr>
                          <m:e>
                            <m:r>
                              <a:rPr lang="fr-FR" sz="2800" b="0" i="1" smtClean="0">
                                <a:solidFill>
                                  <a:schemeClr val="dk1"/>
                                </a:solidFill>
                                <a:latin typeface="Cambria Math" panose="02040503050406030204" pitchFamily="18" charset="0"/>
                                <a:cs typeface="Calibri"/>
                                <a:sym typeface="Calibri"/>
                              </a:rPr>
                              <m:t>𝑚𝑒</m:t>
                            </m:r>
                          </m:e>
                          <m:sup>
                            <m:r>
                              <a:rPr lang="fr-FR" sz="2800" b="0" i="1" smtClean="0">
                                <a:solidFill>
                                  <a:schemeClr val="dk1"/>
                                </a:solidFill>
                                <a:latin typeface="Cambria Math" panose="02040503050406030204" pitchFamily="18" charset="0"/>
                                <a:cs typeface="Calibri"/>
                                <a:sym typeface="Calibri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fr-FR" sz="2800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2</m:t>
                        </m:r>
                        <m:sSub>
                          <m:sSubPr>
                            <m:ctrlPr>
                              <a:rPr lang="fr-FR" sz="2800" b="0" i="1" smtClean="0">
                                <a:solidFill>
                                  <a:schemeClr val="dk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/>
                                <a:sym typeface="Calibri"/>
                              </a:rPr>
                            </m:ctrlPr>
                          </m:sSubPr>
                          <m:e>
                            <m:r>
                              <a:rPr lang="fr-FR" sz="2800" b="0" i="1" smtClean="0">
                                <a:solidFill>
                                  <a:schemeClr val="dk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/>
                                <a:sym typeface="Calibri"/>
                              </a:rPr>
                              <m:t>𝜔</m:t>
                            </m:r>
                          </m:e>
                          <m:sub>
                            <m:r>
                              <a:rPr lang="fr-FR" sz="2800" b="0" i="1" smtClean="0">
                                <a:solidFill>
                                  <a:schemeClr val="dk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/>
                                <a:sym typeface="Calibri"/>
                              </a:rPr>
                              <m:t>0</m:t>
                            </m:r>
                          </m:sub>
                        </m:sSub>
                        <m:r>
                          <a:rPr lang="fr-FR" sz="2800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/>
                            <a:sym typeface="Calibri"/>
                          </a:rPr>
                          <m:t>(1+</m:t>
                        </m:r>
                        <m:r>
                          <a:rPr lang="fr-FR" sz="2800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/>
                            <a:sym typeface="Calibri"/>
                          </a:rPr>
                          <m:t>𝛽</m:t>
                        </m:r>
                        <m:r>
                          <m:rPr>
                            <m:sty m:val="p"/>
                          </m:rPr>
                          <a:rPr lang="fr-FR" sz="2800" b="0" i="0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/>
                            <a:sym typeface="Calibri"/>
                          </a:rPr>
                          <m:t>cos</m:t>
                        </m:r>
                        <m:r>
                          <a:rPr lang="fr-FR" sz="2800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/>
                            <a:sym typeface="Calibri"/>
                          </a:rPr>
                          <m:t>⁡(</m:t>
                        </m:r>
                        <m:sSub>
                          <m:sSubPr>
                            <m:ctrlPr>
                              <a:rPr lang="fr-FR" sz="2800" b="0" i="1" smtClean="0">
                                <a:solidFill>
                                  <a:schemeClr val="dk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/>
                                <a:sym typeface="Calibri"/>
                              </a:rPr>
                            </m:ctrlPr>
                          </m:sSubPr>
                          <m:e>
                            <m:r>
                              <a:rPr lang="fr-FR" sz="2800" b="0" i="1" smtClean="0">
                                <a:solidFill>
                                  <a:schemeClr val="dk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/>
                                <a:sym typeface="Calibri"/>
                              </a:rPr>
                              <m:t>𝜃</m:t>
                            </m:r>
                          </m:e>
                          <m:sub>
                            <m:r>
                              <a:rPr lang="fr-FR" sz="2800" b="0" i="1" smtClean="0">
                                <a:solidFill>
                                  <a:schemeClr val="dk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/>
                                <a:sym typeface="Calibri"/>
                              </a:rPr>
                              <m:t>𝑖𝑛</m:t>
                            </m:r>
                          </m:sub>
                        </m:sSub>
                        <m:r>
                          <a:rPr lang="fr-FR" sz="2800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/>
                            <a:sym typeface="Calibri"/>
                          </a:rPr>
                          <m:t>)</m:t>
                        </m:r>
                      </m:den>
                    </m:f>
                    <m:f>
                      <m:fPr>
                        <m:ctrlPr>
                          <a:rPr lang="fr-FR" sz="280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</m:ctrlPr>
                      </m:fPr>
                      <m:num>
                        <m:r>
                          <a:rPr lang="fr-FR" sz="2800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𝑋</m:t>
                        </m:r>
                        <m:r>
                          <a:rPr lang="fr-FR" sz="2800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2−</m:t>
                        </m:r>
                        <m:r>
                          <a:rPr lang="fr-FR" sz="2800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𝑋</m:t>
                        </m:r>
                        <m:r>
                          <a:rPr lang="fr-FR" sz="2800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1</m:t>
                        </m:r>
                      </m:num>
                      <m:den>
                        <m:r>
                          <a:rPr lang="fr-FR" sz="2800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𝑋</m:t>
                        </m:r>
                        <m:r>
                          <a:rPr lang="fr-FR" sz="2800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1−</m:t>
                        </m:r>
                        <m:r>
                          <a:rPr lang="fr-FR" sz="2800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𝑋</m:t>
                        </m:r>
                        <m:r>
                          <a:rPr lang="fr-FR" sz="2800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0</m:t>
                        </m:r>
                      </m:den>
                    </m:f>
                  </m:oMath>
                </a14:m>
                <a:r>
                  <a:rPr lang="fr-FR" sz="2800" dirty="0"/>
                  <a:t>(1-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2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fr-FR" sz="2800" i="1">
                                <a:solidFill>
                                  <a:schemeClr val="dk1"/>
                                </a:solidFill>
                                <a:latin typeface="Cambria Math" panose="02040503050406030204" pitchFamily="18" charset="0"/>
                                <a:cs typeface="Calibri"/>
                                <a:sym typeface="Calibri"/>
                              </a:rPr>
                            </m:ctrlPr>
                          </m:fPr>
                          <m:num>
                            <m:r>
                              <a:rPr lang="fr-FR" sz="2800" i="1">
                                <a:solidFill>
                                  <a:schemeClr val="dk1"/>
                                </a:solidFill>
                                <a:latin typeface="Cambria Math" panose="02040503050406030204" pitchFamily="18" charset="0"/>
                                <a:cs typeface="Calibri"/>
                                <a:sym typeface="Calibri"/>
                              </a:rPr>
                              <m:t>𝑋</m:t>
                            </m:r>
                            <m:r>
                              <a:rPr lang="fr-FR" sz="2800" i="1">
                                <a:solidFill>
                                  <a:schemeClr val="dk1"/>
                                </a:solidFill>
                                <a:latin typeface="Cambria Math" panose="02040503050406030204" pitchFamily="18" charset="0"/>
                                <a:cs typeface="Calibri"/>
                                <a:sym typeface="Calibri"/>
                              </a:rPr>
                              <m:t>2−</m:t>
                            </m:r>
                            <m:r>
                              <a:rPr lang="fr-FR" sz="2800" i="1">
                                <a:solidFill>
                                  <a:schemeClr val="dk1"/>
                                </a:solidFill>
                                <a:latin typeface="Cambria Math" panose="02040503050406030204" pitchFamily="18" charset="0"/>
                                <a:cs typeface="Calibri"/>
                                <a:sym typeface="Calibri"/>
                              </a:rPr>
                              <m:t>𝑋</m:t>
                            </m:r>
                            <m:r>
                              <a:rPr lang="fr-FR" sz="2800" i="1">
                                <a:solidFill>
                                  <a:schemeClr val="dk1"/>
                                </a:solidFill>
                                <a:latin typeface="Cambria Math" panose="02040503050406030204" pitchFamily="18" charset="0"/>
                                <a:cs typeface="Calibri"/>
                                <a:sym typeface="Calibri"/>
                              </a:rPr>
                              <m:t>1</m:t>
                            </m:r>
                          </m:num>
                          <m:den>
                            <m:r>
                              <a:rPr lang="fr-FR" sz="2800" i="1">
                                <a:solidFill>
                                  <a:schemeClr val="dk1"/>
                                </a:solidFill>
                                <a:latin typeface="Cambria Math" panose="02040503050406030204" pitchFamily="18" charset="0"/>
                                <a:cs typeface="Calibri"/>
                                <a:sym typeface="Calibri"/>
                              </a:rPr>
                              <m:t>𝑋</m:t>
                            </m:r>
                            <m:r>
                              <a:rPr lang="fr-FR" sz="2800" i="1">
                                <a:solidFill>
                                  <a:schemeClr val="dk1"/>
                                </a:solidFill>
                                <a:latin typeface="Cambria Math" panose="02040503050406030204" pitchFamily="18" charset="0"/>
                                <a:cs typeface="Calibri"/>
                                <a:sym typeface="Calibri"/>
                              </a:rPr>
                              <m:t>1−</m:t>
                            </m:r>
                            <m:r>
                              <a:rPr lang="fr-FR" sz="2800" i="1">
                                <a:solidFill>
                                  <a:schemeClr val="dk1"/>
                                </a:solidFill>
                                <a:latin typeface="Cambria Math" panose="02040503050406030204" pitchFamily="18" charset="0"/>
                                <a:cs typeface="Calibri"/>
                                <a:sym typeface="Calibri"/>
                              </a:rPr>
                              <m:t>𝑋</m:t>
                            </m:r>
                            <m:r>
                              <a:rPr lang="fr-FR" sz="2800" i="1">
                                <a:solidFill>
                                  <a:schemeClr val="dk1"/>
                                </a:solidFill>
                                <a:latin typeface="Cambria Math" panose="02040503050406030204" pitchFamily="18" charset="0"/>
                                <a:cs typeface="Calibri"/>
                                <a:sym typeface="Calibri"/>
                              </a:rPr>
                              <m:t>0</m:t>
                            </m:r>
                          </m:den>
                        </m:f>
                        <m:r>
                          <a:rPr lang="fr-FR" sz="2800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+2</m:t>
                        </m:r>
                      </m:num>
                      <m:den>
                        <m:sSup>
                          <m:sSupPr>
                            <m:ctrlPr>
                              <a:rPr lang="fr-FR" sz="28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sz="2800" b="0" i="1" smtClean="0">
                                <a:latin typeface="Cambria Math" panose="02040503050406030204" pitchFamily="18" charset="0"/>
                              </a:rPr>
                              <m:t>(2</m:t>
                            </m:r>
                            <m:r>
                              <a:rPr lang="fr-FR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  <m:sSub>
                              <m:sSubPr>
                                <m:ctrlPr>
                                  <a:rPr lang="fr-FR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fr-FR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fr-FR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fr-FR" sz="2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fr-FR" sz="28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fr-FR" sz="2800" dirty="0"/>
              </a:p>
            </p:txBody>
          </p:sp>
        </mc:Choice>
        <mc:Fallback xmlns="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990325D9-65E6-52E9-797D-FEA24155CE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4550" y="3804629"/>
                <a:ext cx="7417178" cy="959109"/>
              </a:xfrm>
              <a:prstGeom prst="rect">
                <a:avLst/>
              </a:prstGeom>
              <a:blipFill>
                <a:blip r:embed="rId4"/>
                <a:stretch>
                  <a:fillRect b="-789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ZoneTexte 38">
                <a:extLst>
                  <a:ext uri="{FF2B5EF4-FFF2-40B4-BE49-F238E27FC236}">
                    <a16:creationId xmlns:a16="http://schemas.microsoft.com/office/drawing/2014/main" id="{3BF77AB7-83E7-0EB1-C301-C9EB3CA1F0C4}"/>
                  </a:ext>
                </a:extLst>
              </p:cNvPr>
              <p:cNvSpPr txBox="1"/>
              <p:nvPr/>
            </p:nvSpPr>
            <p:spPr>
              <a:xfrm>
                <a:off x="5465618" y="4858994"/>
                <a:ext cx="2183611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sz="1400" b="0" i="1" smtClean="0">
                        <a:solidFill>
                          <a:schemeClr val="dk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/>
                        <a:sym typeface="Calibri"/>
                      </a:rPr>
                      <m:t>𝛽</m:t>
                    </m:r>
                  </m:oMath>
                </a14:m>
                <a:r>
                  <a:rPr lang="fr-FR" dirty="0"/>
                  <a:t>:</a:t>
                </a:r>
                <a:r>
                  <a:rPr lang="fr-FR" dirty="0" err="1"/>
                  <a:t>lorentz</a:t>
                </a:r>
                <a:r>
                  <a:rPr lang="fr-FR" dirty="0"/>
                  <a:t> factor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fr-FR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fr-FR" sz="1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fr-FR" dirty="0" err="1"/>
                  <a:t>bending</a:t>
                </a:r>
                <a:r>
                  <a:rPr lang="fr-FR" dirty="0"/>
                  <a:t> angle</a:t>
                </a:r>
              </a:p>
              <a:p>
                <a14:m>
                  <m:oMath xmlns:m="http://schemas.openxmlformats.org/officeDocument/2006/math">
                    <m:r>
                      <a:rPr lang="fr-FR" sz="1400" b="0" i="1" smtClean="0">
                        <a:solidFill>
                          <a:schemeClr val="dk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/>
                        <a:sym typeface="Calibri"/>
                      </a:rPr>
                      <m:t>𝜔</m:t>
                    </m:r>
                    <m:r>
                      <a:rPr lang="fr-FR" sz="1400" b="0" i="1" smtClean="0">
                        <a:solidFill>
                          <a:schemeClr val="dk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/>
                        <a:sym typeface="Calibri"/>
                      </a:rPr>
                      <m:t>﷮0</m:t>
                    </m:r>
                  </m:oMath>
                </a14:m>
                <a:r>
                  <a:rPr lang="fr-FR" dirty="0"/>
                  <a:t>:photon initial </a:t>
                </a:r>
                <a:r>
                  <a:rPr lang="fr-FR" dirty="0" err="1"/>
                  <a:t>energy</a:t>
                </a:r>
                <a:endParaRPr lang="fr-FR" dirty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39" name="ZoneTexte 38">
                <a:extLst>
                  <a:ext uri="{FF2B5EF4-FFF2-40B4-BE49-F238E27FC236}">
                    <a16:creationId xmlns:a16="http://schemas.microsoft.com/office/drawing/2014/main" id="{3BF77AB7-83E7-0EB1-C301-C9EB3CA1F0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5618" y="4858994"/>
                <a:ext cx="2183611" cy="954107"/>
              </a:xfrm>
              <a:prstGeom prst="rect">
                <a:avLst/>
              </a:prstGeom>
              <a:blipFill>
                <a:blip r:embed="rId5"/>
                <a:stretch>
                  <a:fillRect t="-131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618885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4E7299-B2D2-F941-A003-32BAF58932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FBF25B-A477-7759-6B8E-91D76EA98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972" y="182731"/>
            <a:ext cx="10205006" cy="488983"/>
          </a:xfrm>
        </p:spPr>
        <p:txBody>
          <a:bodyPr>
            <a:normAutofit/>
          </a:bodyPr>
          <a:lstStyle/>
          <a:p>
            <a:r>
              <a:rPr lang="fr-FR" sz="2800" dirty="0"/>
              <a:t>Simulation </a:t>
            </a:r>
            <a:r>
              <a:rPr lang="fr-FR" sz="2800" dirty="0" err="1"/>
              <a:t>improvements</a:t>
            </a:r>
            <a:endParaRPr lang="fr-FR" sz="2800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EE445C89-A474-F1E0-FE4C-5C96EAFCC73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mtClean="0"/>
              <a:t>8</a:t>
            </a:fld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6D099EB-55C3-D040-52D0-AD6187B11D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641" y="1796557"/>
            <a:ext cx="3429000" cy="105410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CEFE860-6BA7-9914-38BB-BD154A7576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399" y="2992569"/>
            <a:ext cx="4907236" cy="2351213"/>
          </a:xfrm>
          <a:prstGeom prst="rect">
            <a:avLst/>
          </a:prstGeom>
        </p:spPr>
      </p:pic>
      <p:sp>
        <p:nvSpPr>
          <p:cNvPr id="14" name="Flèche vers la droite 13">
            <a:extLst>
              <a:ext uri="{FF2B5EF4-FFF2-40B4-BE49-F238E27FC236}">
                <a16:creationId xmlns:a16="http://schemas.microsoft.com/office/drawing/2014/main" id="{C56AF39F-5503-E3B0-6445-F733709AB763}"/>
              </a:ext>
            </a:extLst>
          </p:cNvPr>
          <p:cNvSpPr/>
          <p:nvPr/>
        </p:nvSpPr>
        <p:spPr>
          <a:xfrm>
            <a:off x="5034799" y="3860351"/>
            <a:ext cx="671668" cy="361538"/>
          </a:xfrm>
          <a:prstGeom prst="rightArrow">
            <a:avLst>
              <a:gd name="adj1" fmla="val 50000"/>
              <a:gd name="adj2" fmla="val 85668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4A468116-99DE-F658-704D-35E9A5A1B27A}"/>
              </a:ext>
            </a:extLst>
          </p:cNvPr>
          <p:cNvSpPr txBox="1"/>
          <p:nvPr/>
        </p:nvSpPr>
        <p:spPr>
          <a:xfrm>
            <a:off x="1593099" y="5536471"/>
            <a:ext cx="173637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 Electron sampling </a:t>
            </a:r>
          </a:p>
          <a:p>
            <a:r>
              <a:rPr lang="fr-FR" dirty="0"/>
              <a:t>   </a:t>
            </a:r>
            <a:r>
              <a:rPr lang="fr-FR" dirty="0" err="1"/>
              <a:t>according</a:t>
            </a:r>
            <a:r>
              <a:rPr lang="fr-FR" dirty="0"/>
              <a:t> to the </a:t>
            </a:r>
          </a:p>
          <a:p>
            <a:r>
              <a:rPr lang="fr-FR" dirty="0"/>
              <a:t> </a:t>
            </a:r>
            <a:r>
              <a:rPr lang="fr-FR" dirty="0" err="1"/>
              <a:t>electron</a:t>
            </a:r>
            <a:r>
              <a:rPr lang="fr-FR" dirty="0"/>
              <a:t> </a:t>
            </a:r>
            <a:r>
              <a:rPr lang="fr-FR" dirty="0" err="1"/>
              <a:t>beam</a:t>
            </a:r>
            <a:r>
              <a:rPr lang="fr-FR" dirty="0"/>
              <a:t> size</a:t>
            </a:r>
          </a:p>
        </p:txBody>
      </p:sp>
      <p:sp>
        <p:nvSpPr>
          <p:cNvPr id="16" name="Google Shape;232;p21">
            <a:extLst>
              <a:ext uri="{FF2B5EF4-FFF2-40B4-BE49-F238E27FC236}">
                <a16:creationId xmlns:a16="http://schemas.microsoft.com/office/drawing/2014/main" id="{71745244-FD2F-AA78-4443-FB7C979375FA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228399" y="6467913"/>
            <a:ext cx="27294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/>
              <a:t>2025/05/02</a:t>
            </a:r>
            <a:endParaRPr dirty="0"/>
          </a:p>
        </p:txBody>
      </p:sp>
      <p:sp>
        <p:nvSpPr>
          <p:cNvPr id="17" name="Google Shape;264;p21">
            <a:extLst>
              <a:ext uri="{FF2B5EF4-FFF2-40B4-BE49-F238E27FC236}">
                <a16:creationId xmlns:a16="http://schemas.microsoft.com/office/drawing/2014/main" id="{014587D6-38C5-2FCB-FF83-F2D60DEE5EDF}"/>
              </a:ext>
            </a:extLst>
          </p:cNvPr>
          <p:cNvSpPr txBox="1"/>
          <p:nvPr/>
        </p:nvSpPr>
        <p:spPr>
          <a:xfrm>
            <a:off x="4950825" y="6465675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Presentation</a:t>
            </a:r>
            <a:r>
              <a:rPr lang="fr-FR" sz="12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for FCCIS WP2.5 meeting</a:t>
            </a:r>
            <a:endParaRPr sz="12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ZoneTexte 32">
                <a:extLst>
                  <a:ext uri="{FF2B5EF4-FFF2-40B4-BE49-F238E27FC236}">
                    <a16:creationId xmlns:a16="http://schemas.microsoft.com/office/drawing/2014/main" id="{DF2E4672-4AA3-D1F0-87FE-F87645312B39}"/>
                  </a:ext>
                </a:extLst>
              </p:cNvPr>
              <p:cNvSpPr txBox="1"/>
              <p:nvPr/>
            </p:nvSpPr>
            <p:spPr>
              <a:xfrm>
                <a:off x="5706467" y="3018592"/>
                <a:ext cx="2880917" cy="7841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 err="1"/>
                  <a:t>Space</a:t>
                </a:r>
                <a:r>
                  <a:rPr lang="fr-FR" dirty="0"/>
                  <a:t> phase:</a:t>
                </a:r>
              </a:p>
              <a:p>
                <a:r>
                  <a:rPr lang="el-GR" dirty="0"/>
                  <a:t>Θ</a:t>
                </a:r>
                <a:r>
                  <a:rPr lang="fr-FR" dirty="0"/>
                  <a:t>x=-2𝚿x*𝛈x*(𝛂x cos(𝛟x)+sin(𝛟x)</a:t>
                </a:r>
              </a:p>
              <a:p>
                <a:r>
                  <a:rPr lang="fr-FR" dirty="0"/>
                  <a:t>X = 𝛥 </a:t>
                </a:r>
                <a:r>
                  <a:rPr lang="fr-FR" dirty="0" err="1"/>
                  <a:t>Dx</a:t>
                </a:r>
                <a:r>
                  <a:rPr lang="fr-FR" dirty="0"/>
                  <a:t> + (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m:rPr>
                            <m:nor/>
                          </m:rPr>
                          <a:rPr lang="fr-FR" dirty="0"/>
                          <m:t>2</m:t>
                        </m:r>
                        <m:r>
                          <m:rPr>
                            <m:nor/>
                          </m:rPr>
                          <a:rPr lang="fr-FR" dirty="0"/>
                          <m:t>𝚿</m:t>
                        </m:r>
                        <m:r>
                          <m:rPr>
                            <m:nor/>
                          </m:rPr>
                          <a:rPr lang="fr-FR" dirty="0"/>
                          <m:t>x</m:t>
                        </m:r>
                        <m:r>
                          <m:rPr>
                            <m:nor/>
                          </m:rPr>
                          <a:rPr lang="fr-FR" dirty="0"/>
                          <m:t> </m:t>
                        </m:r>
                        <m:r>
                          <m:rPr>
                            <m:nor/>
                          </m:rPr>
                          <a:rPr lang="fr-FR" dirty="0"/>
                          <m:t>𝛔</m:t>
                        </m:r>
                        <m:r>
                          <m:rPr>
                            <m:nor/>
                          </m:rPr>
                          <a:rPr lang="fr-FR" dirty="0"/>
                          <m:t>x</m:t>
                        </m:r>
                        <m:r>
                          <m:rPr>
                            <m:nor/>
                          </m:rPr>
                          <a:rPr lang="fr-FR" dirty="0"/>
                          <m:t> </m:t>
                        </m:r>
                        <m:r>
                          <m:rPr>
                            <m:nor/>
                          </m:rPr>
                          <a:rPr lang="fr-FR" dirty="0"/>
                          <m:t>cos</m:t>
                        </m:r>
                        <m:r>
                          <m:rPr>
                            <m:nor/>
                          </m:rPr>
                          <a:rPr lang="fr-FR" dirty="0"/>
                          <m:t> (</m:t>
                        </m:r>
                        <m:r>
                          <m:rPr>
                            <m:nor/>
                          </m:rPr>
                          <a:rPr lang="fr-FR" dirty="0"/>
                          <m:t>𝛟</m:t>
                        </m:r>
                        <m:r>
                          <m:rPr>
                            <m:nor/>
                          </m:rPr>
                          <a:rPr lang="fr-FR" dirty="0"/>
                          <m:t>x</m:t>
                        </m:r>
                        <m:r>
                          <m:rPr>
                            <m:nor/>
                          </m:rPr>
                          <a:rPr lang="fr-FR" dirty="0"/>
                          <m:t>)</m:t>
                        </m:r>
                      </m:e>
                    </m:rad>
                  </m:oMath>
                </a14:m>
                <a:endParaRPr lang="fr-FR" dirty="0"/>
              </a:p>
            </p:txBody>
          </p:sp>
        </mc:Choice>
        <mc:Fallback xmlns="">
          <p:sp>
            <p:nvSpPr>
              <p:cNvPr id="33" name="ZoneTexte 32">
                <a:extLst>
                  <a:ext uri="{FF2B5EF4-FFF2-40B4-BE49-F238E27FC236}">
                    <a16:creationId xmlns:a16="http://schemas.microsoft.com/office/drawing/2014/main" id="{DF2E4672-4AA3-D1F0-87FE-F87645312B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6467" y="3018592"/>
                <a:ext cx="2880917" cy="784125"/>
              </a:xfrm>
              <a:prstGeom prst="rect">
                <a:avLst/>
              </a:prstGeom>
              <a:blipFill>
                <a:blip r:embed="rId4"/>
                <a:stretch>
                  <a:fillRect l="-877" t="-1587" b="-634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ZoneTexte 34">
                <a:extLst>
                  <a:ext uri="{FF2B5EF4-FFF2-40B4-BE49-F238E27FC236}">
                    <a16:creationId xmlns:a16="http://schemas.microsoft.com/office/drawing/2014/main" id="{64E6B861-EF46-421D-0DAE-AA7B4B8288DA}"/>
                  </a:ext>
                </a:extLst>
              </p:cNvPr>
              <p:cNvSpPr txBox="1"/>
              <p:nvPr/>
            </p:nvSpPr>
            <p:spPr>
              <a:xfrm>
                <a:off x="5694020" y="3761685"/>
                <a:ext cx="2731838" cy="11695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 err="1"/>
                  <a:t>With</a:t>
                </a:r>
                <a:r>
                  <a:rPr lang="fr-FR" dirty="0"/>
                  <a:t> </a:t>
                </a:r>
                <a:r>
                  <a:rPr lang="fr-FR" dirty="0" err="1"/>
                  <a:t>Dx</a:t>
                </a:r>
                <a:r>
                  <a:rPr lang="fr-FR" dirty="0"/>
                  <a:t> : </a:t>
                </a:r>
                <a:r>
                  <a:rPr lang="fr-FR" dirty="0" err="1"/>
                  <a:t>horizonthal</a:t>
                </a:r>
                <a:r>
                  <a:rPr lang="fr-FR" dirty="0"/>
                  <a:t> dispersion</a:t>
                </a:r>
              </a:p>
              <a:p>
                <a:r>
                  <a:rPr lang="fr-FR" dirty="0"/>
                  <a:t>        </a:t>
                </a:r>
                <a:r>
                  <a:rPr lang="fr-FR" dirty="0" err="1"/>
                  <a:t>Dpx</a:t>
                </a:r>
                <a:r>
                  <a:rPr lang="fr-FR" dirty="0"/>
                  <a:t> </a:t>
                </a:r>
                <a:r>
                  <a:rPr lang="fr-FR" dirty="0" err="1"/>
                  <a:t>angular</a:t>
                </a:r>
                <a:r>
                  <a:rPr lang="fr-FR" dirty="0"/>
                  <a:t> dispersion</a:t>
                </a:r>
              </a:p>
              <a:p>
                <a:r>
                  <a:rPr lang="fr-FR" dirty="0"/>
                  <a:t>       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fr-FR" dirty="0" smtClean="0"/>
                      <m:t>𝛔</m:t>
                    </m:r>
                    <m:r>
                      <m:rPr>
                        <m:nor/>
                      </m:rPr>
                      <a:rPr lang="fr-FR" dirty="0" smtClean="0"/>
                      <m:t>x</m:t>
                    </m:r>
                  </m:oMath>
                </a14:m>
                <a:r>
                  <a:rPr lang="fr-FR" dirty="0"/>
                  <a:t> </a:t>
                </a:r>
                <a:r>
                  <a:rPr lang="fr-FR" dirty="0" err="1"/>
                  <a:t>betatron</a:t>
                </a:r>
                <a:r>
                  <a:rPr lang="fr-FR" dirty="0"/>
                  <a:t> size</a:t>
                </a:r>
              </a:p>
              <a:p>
                <a:r>
                  <a:rPr lang="fr-FR" dirty="0"/>
                  <a:t>        𝛈x </a:t>
                </a:r>
                <a:r>
                  <a:rPr lang="fr-FR" dirty="0" err="1"/>
                  <a:t>betatron</a:t>
                </a:r>
                <a:r>
                  <a:rPr lang="fr-FR" dirty="0"/>
                  <a:t> </a:t>
                </a:r>
                <a:r>
                  <a:rPr lang="fr-FR" dirty="0" err="1"/>
                  <a:t>angular</a:t>
                </a:r>
                <a:r>
                  <a:rPr lang="fr-FR" dirty="0"/>
                  <a:t> spread</a:t>
                </a:r>
              </a:p>
              <a:p>
                <a:r>
                  <a:rPr lang="fr-FR" dirty="0"/>
                  <a:t>        </a:t>
                </a:r>
              </a:p>
            </p:txBody>
          </p:sp>
        </mc:Choice>
        <mc:Fallback xmlns="">
          <p:sp>
            <p:nvSpPr>
              <p:cNvPr id="35" name="ZoneTexte 34">
                <a:extLst>
                  <a:ext uri="{FF2B5EF4-FFF2-40B4-BE49-F238E27FC236}">
                    <a16:creationId xmlns:a16="http://schemas.microsoft.com/office/drawing/2014/main" id="{64E6B861-EF46-421D-0DAE-AA7B4B8288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4020" y="3761685"/>
                <a:ext cx="2731838" cy="1169551"/>
              </a:xfrm>
              <a:prstGeom prst="rect">
                <a:avLst/>
              </a:prstGeom>
              <a:blipFill>
                <a:blip r:embed="rId5"/>
                <a:stretch>
                  <a:fillRect l="-926" t="-107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ZoneTexte 35">
            <a:extLst>
              <a:ext uri="{FF2B5EF4-FFF2-40B4-BE49-F238E27FC236}">
                <a16:creationId xmlns:a16="http://schemas.microsoft.com/office/drawing/2014/main" id="{90938211-C725-6A65-E55B-D8BE0D3426EA}"/>
              </a:ext>
            </a:extLst>
          </p:cNvPr>
          <p:cNvSpPr txBox="1"/>
          <p:nvPr/>
        </p:nvSpPr>
        <p:spPr>
          <a:xfrm>
            <a:off x="62543" y="834375"/>
            <a:ext cx="117316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err="1"/>
              <a:t>Now</a:t>
            </a:r>
            <a:r>
              <a:rPr lang="fr-FR" sz="2000" dirty="0"/>
              <a:t> </a:t>
            </a:r>
            <a:r>
              <a:rPr lang="fr-FR" sz="2000" dirty="0" err="1"/>
              <a:t>compute</a:t>
            </a:r>
            <a:r>
              <a:rPr lang="fr-FR" sz="2000" dirty="0"/>
              <a:t> interaction </a:t>
            </a:r>
            <a:r>
              <a:rPr lang="fr-FR" sz="2000" dirty="0" err="1"/>
              <a:t>luminosity</a:t>
            </a:r>
            <a:r>
              <a:rPr lang="fr-FR" sz="2000" dirty="0"/>
              <a:t> in the simulation (</a:t>
            </a:r>
            <a:r>
              <a:rPr lang="fr-FR" sz="2000" dirty="0" err="1"/>
              <a:t>fixed</a:t>
            </a:r>
            <a:r>
              <a:rPr lang="fr-FR" sz="2000" dirty="0"/>
              <a:t> </a:t>
            </a:r>
            <a:r>
              <a:rPr lang="fr-FR" sz="2000" dirty="0" err="1"/>
              <a:t>number</a:t>
            </a:r>
            <a:r>
              <a:rPr lang="fr-FR" sz="2000" dirty="0"/>
              <a:t> of </a:t>
            </a:r>
            <a:r>
              <a:rPr lang="fr-FR" sz="2000" dirty="0" err="1"/>
              <a:t>event</a:t>
            </a:r>
            <a:r>
              <a:rPr lang="fr-FR" sz="2000" dirty="0"/>
              <a:t> </a:t>
            </a:r>
            <a:r>
              <a:rPr lang="fr-FR" sz="2000" dirty="0" err="1"/>
              <a:t>before</a:t>
            </a:r>
            <a:r>
              <a:rPr lang="fr-FR" sz="20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/>
              <a:t>Inclusion of laser-</a:t>
            </a:r>
            <a:r>
              <a:rPr lang="fr-FR" sz="2000" dirty="0" err="1"/>
              <a:t>electron</a:t>
            </a:r>
            <a:r>
              <a:rPr lang="fr-FR" sz="2000" dirty="0"/>
              <a:t> </a:t>
            </a:r>
            <a:r>
              <a:rPr lang="fr-FR" sz="2000" dirty="0" err="1"/>
              <a:t>crossing</a:t>
            </a:r>
            <a:r>
              <a:rPr lang="fr-FR" sz="2000" dirty="0"/>
              <a:t> angle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err="1"/>
              <a:t>Proper</a:t>
            </a:r>
            <a:r>
              <a:rPr lang="fr-FR" sz="2000" dirty="0"/>
              <a:t> computation of </a:t>
            </a:r>
            <a:r>
              <a:rPr lang="fr-FR" sz="2000" dirty="0" err="1"/>
              <a:t>beam</a:t>
            </a:r>
            <a:r>
              <a:rPr lang="fr-FR" sz="2000" dirty="0"/>
              <a:t> size and phase </a:t>
            </a:r>
            <a:r>
              <a:rPr lang="fr-FR" sz="2000" dirty="0" err="1"/>
              <a:t>space</a:t>
            </a:r>
            <a:r>
              <a:rPr lang="fr-FR" sz="2000" dirty="0"/>
              <a:t> </a:t>
            </a:r>
            <a:r>
              <a:rPr lang="fr-FR" sz="2000" dirty="0" err="1"/>
              <a:t>correlations</a:t>
            </a:r>
            <a:endParaRPr lang="fr-FR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8E2707E9-B15D-5BCC-0154-94BB07FB0477}"/>
                  </a:ext>
                </a:extLst>
              </p:cNvPr>
              <p:cNvSpPr txBox="1"/>
              <p:nvPr/>
            </p:nvSpPr>
            <p:spPr>
              <a:xfrm>
                <a:off x="6543118" y="4951696"/>
                <a:ext cx="5432898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/>
                  <a:t>𝛥 ,𝚿x ,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fr-FR" dirty="0" smtClean="0"/>
                      <m:t>𝛟</m:t>
                    </m:r>
                    <m:r>
                      <m:rPr>
                        <m:nor/>
                      </m:rPr>
                      <a:rPr lang="fr-FR" dirty="0" smtClean="0"/>
                      <m:t>x</m:t>
                    </m:r>
                    <m:r>
                      <a:rPr lang="fr-FR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dirty="0"/>
                  <a:t> are </a:t>
                </a:r>
                <a:r>
                  <a:rPr lang="fr-FR" dirty="0" err="1"/>
                  <a:t>random</a:t>
                </a:r>
                <a:r>
                  <a:rPr lang="fr-FR" dirty="0"/>
                  <a:t> </a:t>
                </a:r>
                <a:r>
                  <a:rPr lang="fr-FR" dirty="0" err="1"/>
                  <a:t>numbers</a:t>
                </a:r>
                <a:endParaRPr lang="fr-FR" dirty="0"/>
              </a:p>
              <a:p>
                <a:r>
                  <a:rPr lang="fr-FR" dirty="0"/>
                  <a:t>𝚿x </a:t>
                </a:r>
                <a:r>
                  <a:rPr lang="fr-FR" dirty="0" err="1"/>
                  <a:t>with</a:t>
                </a:r>
                <a:r>
                  <a:rPr lang="fr-FR" dirty="0"/>
                  <a:t> </a:t>
                </a:r>
                <a:r>
                  <a:rPr lang="fr-FR" dirty="0" err="1"/>
                  <a:t>probability</a:t>
                </a:r>
                <a:r>
                  <a:rPr lang="fr-FR" dirty="0"/>
                  <a:t> </a:t>
                </a:r>
                <a:r>
                  <a:rPr lang="fr-FR" dirty="0" err="1"/>
                  <a:t>density</a:t>
                </a:r>
                <a:r>
                  <a:rPr lang="fr-FR" dirty="0"/>
                  <a:t> </a:t>
                </a:r>
                <a:r>
                  <a:rPr lang="fr-FR" dirty="0" err="1"/>
                  <a:t>function</a:t>
                </a:r>
                <a:r>
                  <a:rPr lang="fr-FR" dirty="0"/>
                  <a:t> </a:t>
                </a:r>
                <a:r>
                  <a:rPr lang="fr-FR" dirty="0" err="1"/>
                  <a:t>exp</a:t>
                </a:r>
                <a:r>
                  <a:rPr lang="fr-FR" dirty="0"/>
                  <a:t>(- 𝚿x )</a:t>
                </a:r>
              </a:p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fr-FR" dirty="0" smtClean="0"/>
                      <m:t>𝛟</m:t>
                    </m:r>
                    <m:r>
                      <m:rPr>
                        <m:nor/>
                      </m:rPr>
                      <a:rPr lang="fr-FR" dirty="0" smtClean="0"/>
                      <m:t>x</m:t>
                    </m:r>
                  </m:oMath>
                </a14:m>
                <a:r>
                  <a:rPr lang="fr-FR" dirty="0"/>
                  <a:t> </a:t>
                </a:r>
                <a:r>
                  <a:rPr lang="fr-FR" dirty="0" err="1"/>
                  <a:t>with</a:t>
                </a:r>
                <a:r>
                  <a:rPr lang="fr-FR" dirty="0"/>
                  <a:t> </a:t>
                </a:r>
                <a:r>
                  <a:rPr lang="fr-FR" dirty="0" err="1"/>
                  <a:t>probability</a:t>
                </a:r>
                <a:r>
                  <a:rPr lang="fr-FR" dirty="0"/>
                  <a:t> </a:t>
                </a:r>
                <a:r>
                  <a:rPr lang="fr-FR" dirty="0" err="1"/>
                  <a:t>density</a:t>
                </a:r>
                <a:r>
                  <a:rPr lang="fr-FR" dirty="0"/>
                  <a:t> of a </a:t>
                </a:r>
                <a:r>
                  <a:rPr lang="fr-FR" dirty="0" err="1"/>
                  <a:t>uniform</a:t>
                </a:r>
                <a:r>
                  <a:rPr lang="fr-FR" dirty="0"/>
                  <a:t> </a:t>
                </a:r>
                <a:r>
                  <a:rPr lang="fr-FR" dirty="0" err="1"/>
                  <a:t>function</a:t>
                </a:r>
                <a:r>
                  <a:rPr lang="fr-FR" dirty="0"/>
                  <a:t> in the range [0,2𝜋]</a:t>
                </a:r>
              </a:p>
              <a:p>
                <a:r>
                  <a:rPr lang="fr-FR" dirty="0"/>
                  <a:t>𝛥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fr-FR" dirty="0" smtClean="0"/>
                      <m:t>x</m:t>
                    </m:r>
                  </m:oMath>
                </a14:m>
                <a:r>
                  <a:rPr lang="fr-FR" dirty="0"/>
                  <a:t> </a:t>
                </a:r>
                <a:r>
                  <a:rPr lang="fr-FR" dirty="0" err="1"/>
                  <a:t>with</a:t>
                </a:r>
                <a:r>
                  <a:rPr lang="fr-FR" dirty="0"/>
                  <a:t> </a:t>
                </a:r>
                <a:r>
                  <a:rPr lang="fr-FR" dirty="0" err="1"/>
                  <a:t>probability</a:t>
                </a:r>
                <a:r>
                  <a:rPr lang="fr-FR" dirty="0"/>
                  <a:t> </a:t>
                </a:r>
                <a:r>
                  <a:rPr lang="fr-FR" dirty="0" err="1"/>
                  <a:t>density</a:t>
                </a:r>
                <a:r>
                  <a:rPr lang="fr-FR" dirty="0"/>
                  <a:t> of a </a:t>
                </a:r>
                <a:r>
                  <a:rPr lang="fr-FR" dirty="0" err="1"/>
                  <a:t>gaussian</a:t>
                </a:r>
                <a:r>
                  <a:rPr lang="fr-FR" dirty="0"/>
                  <a:t> distribution</a:t>
                </a:r>
              </a:p>
            </p:txBody>
          </p:sp>
        </mc:Choice>
        <mc:Fallback xmlns="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8E2707E9-B15D-5BCC-0154-94BB07FB04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3118" y="4951696"/>
                <a:ext cx="5432898" cy="954107"/>
              </a:xfrm>
              <a:prstGeom prst="rect">
                <a:avLst/>
              </a:prstGeom>
              <a:blipFill>
                <a:blip r:embed="rId6"/>
                <a:stretch>
                  <a:fillRect l="-466" t="-2597" b="-649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081526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DA7CAD-40BF-C0A7-9C97-E3F3B7C7D3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5E2F3BB-2737-245E-D828-74E781D4A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9366" y="113555"/>
            <a:ext cx="10454327" cy="488983"/>
          </a:xfrm>
        </p:spPr>
        <p:txBody>
          <a:bodyPr>
            <a:normAutofit/>
          </a:bodyPr>
          <a:lstStyle/>
          <a:p>
            <a:r>
              <a:rPr lang="fr-FR" sz="2800" dirty="0" err="1"/>
              <a:t>Numerical</a:t>
            </a:r>
            <a:r>
              <a:rPr lang="fr-FR" sz="2800" dirty="0"/>
              <a:t> </a:t>
            </a:r>
            <a:r>
              <a:rPr lang="fr-FR" sz="2800" dirty="0" err="1"/>
              <a:t>results</a:t>
            </a:r>
            <a:endParaRPr lang="fr-FR" sz="2800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93D82AC4-3426-3887-0E4F-C5FA8C9DAEF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mtClean="0"/>
              <a:t>9</a:t>
            </a:fld>
            <a:endParaRPr lang="fr-FR"/>
          </a:p>
        </p:txBody>
      </p:sp>
      <p:sp>
        <p:nvSpPr>
          <p:cNvPr id="12" name="Google Shape;232;p21">
            <a:extLst>
              <a:ext uri="{FF2B5EF4-FFF2-40B4-BE49-F238E27FC236}">
                <a16:creationId xmlns:a16="http://schemas.microsoft.com/office/drawing/2014/main" id="{D050BEE1-1724-34D4-0ACD-5C7B66B413D7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228399" y="6467913"/>
            <a:ext cx="27294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/>
              <a:t>2025/05/02</a:t>
            </a:r>
            <a:endParaRPr dirty="0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38B4F1CA-E17A-D8B4-5EC7-CCE1CE875C4D}"/>
              </a:ext>
            </a:extLst>
          </p:cNvPr>
          <p:cNvSpPr txBox="1"/>
          <p:nvPr/>
        </p:nvSpPr>
        <p:spPr>
          <a:xfrm>
            <a:off x="310691" y="3229049"/>
            <a:ext cx="195336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Lumi</a:t>
            </a:r>
            <a:r>
              <a:rPr lang="fr-FR" dirty="0"/>
              <a:t> w/ </a:t>
            </a:r>
            <a:r>
              <a:rPr lang="fr-FR" dirty="0" err="1"/>
              <a:t>previous</a:t>
            </a:r>
            <a:r>
              <a:rPr lang="fr-FR" dirty="0"/>
              <a:t> </a:t>
            </a:r>
            <a:r>
              <a:rPr lang="fr-FR" dirty="0" err="1"/>
              <a:t>beam</a:t>
            </a:r>
            <a:r>
              <a:rPr lang="fr-FR" dirty="0"/>
              <a:t> </a:t>
            </a:r>
            <a:r>
              <a:rPr lang="fr-FR" dirty="0" err="1"/>
              <a:t>paramteter</a:t>
            </a:r>
            <a:r>
              <a:rPr lang="fr-FR" dirty="0"/>
              <a:t> values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4D3CC97C-D077-DEDC-90F6-87611CA9C227}"/>
              </a:ext>
            </a:extLst>
          </p:cNvPr>
          <p:cNvSpPr txBox="1"/>
          <p:nvPr/>
        </p:nvSpPr>
        <p:spPr>
          <a:xfrm>
            <a:off x="1435893" y="3237243"/>
            <a:ext cx="28261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Correct </a:t>
            </a:r>
            <a:r>
              <a:rPr lang="fr-FR" sz="1600" dirty="0" err="1"/>
              <a:t>space</a:t>
            </a:r>
            <a:r>
              <a:rPr lang="fr-FR" sz="1600" dirty="0"/>
              <a:t> </a:t>
            </a:r>
          </a:p>
          <a:p>
            <a:pPr algn="ctr"/>
            <a:r>
              <a:rPr lang="fr-FR" sz="1600" dirty="0"/>
              <a:t>phase </a:t>
            </a:r>
            <a:r>
              <a:rPr lang="fr-FR" sz="1600" dirty="0" err="1"/>
              <a:t>correlation</a:t>
            </a:r>
            <a:endParaRPr lang="fr-FR" sz="1600" dirty="0"/>
          </a:p>
        </p:txBody>
      </p:sp>
      <p:sp>
        <p:nvSpPr>
          <p:cNvPr id="56" name="Google Shape;264;p21">
            <a:extLst>
              <a:ext uri="{FF2B5EF4-FFF2-40B4-BE49-F238E27FC236}">
                <a16:creationId xmlns:a16="http://schemas.microsoft.com/office/drawing/2014/main" id="{DB0B51F4-02BD-74CC-A378-E931BFC42682}"/>
              </a:ext>
            </a:extLst>
          </p:cNvPr>
          <p:cNvSpPr txBox="1"/>
          <p:nvPr/>
        </p:nvSpPr>
        <p:spPr>
          <a:xfrm>
            <a:off x="4950825" y="6465675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Presentation</a:t>
            </a:r>
            <a:r>
              <a:rPr lang="fr-FR" sz="12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for FCCIS WP2.5 meeting</a:t>
            </a:r>
            <a:endParaRPr sz="12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9" name="Image 58">
            <a:extLst>
              <a:ext uri="{FF2B5EF4-FFF2-40B4-BE49-F238E27FC236}">
                <a16:creationId xmlns:a16="http://schemas.microsoft.com/office/drawing/2014/main" id="{8398097A-F471-6745-E6CF-9E4A0AE917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642" y="3953384"/>
            <a:ext cx="3922006" cy="2087857"/>
          </a:xfrm>
          <a:prstGeom prst="rect">
            <a:avLst/>
          </a:prstGeom>
        </p:spPr>
      </p:pic>
      <p:sp>
        <p:nvSpPr>
          <p:cNvPr id="60" name="ZoneTexte 59">
            <a:extLst>
              <a:ext uri="{FF2B5EF4-FFF2-40B4-BE49-F238E27FC236}">
                <a16:creationId xmlns:a16="http://schemas.microsoft.com/office/drawing/2014/main" id="{1BC03CD9-2101-E7D4-F22C-BE8770CE6396}"/>
              </a:ext>
            </a:extLst>
          </p:cNvPr>
          <p:cNvSpPr txBox="1"/>
          <p:nvPr/>
        </p:nvSpPr>
        <p:spPr>
          <a:xfrm>
            <a:off x="2195010" y="3845123"/>
            <a:ext cx="9252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 </a:t>
            </a:r>
            <a:r>
              <a:rPr lang="fr-FR" sz="1400" b="1" dirty="0" err="1">
                <a:solidFill>
                  <a:schemeClr val="bg2">
                    <a:lumMod val="50000"/>
                  </a:schemeClr>
                </a:solidFill>
                <a:highlight>
                  <a:srgbClr val="FFFF00"/>
                </a:highlight>
              </a:rPr>
              <a:t>θ</a:t>
            </a:r>
            <a:r>
              <a:rPr lang="fr-FR" sz="800" b="1" dirty="0" err="1">
                <a:solidFill>
                  <a:schemeClr val="bg2">
                    <a:lumMod val="50000"/>
                  </a:schemeClr>
                </a:solidFill>
                <a:highlight>
                  <a:srgbClr val="FFFF00"/>
                </a:highlight>
              </a:rPr>
              <a:t>in</a:t>
            </a:r>
            <a:r>
              <a:rPr lang="fr-FR" sz="1400" dirty="0"/>
              <a:t> =0.13</a:t>
            </a:r>
            <a:endParaRPr lang="fr-FR" dirty="0"/>
          </a:p>
          <a:p>
            <a:endParaRPr lang="fr-FR" dirty="0"/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id="{D950BAD8-52C5-EE77-FE64-051F7A2BA082}"/>
              </a:ext>
            </a:extLst>
          </p:cNvPr>
          <p:cNvSpPr txBox="1"/>
          <p:nvPr/>
        </p:nvSpPr>
        <p:spPr>
          <a:xfrm>
            <a:off x="3101068" y="3853358"/>
            <a:ext cx="6767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 </a:t>
            </a:r>
            <a:r>
              <a:rPr lang="fr-FR" sz="1400" b="1" dirty="0" err="1">
                <a:solidFill>
                  <a:schemeClr val="bg2">
                    <a:lumMod val="50000"/>
                  </a:schemeClr>
                </a:solidFill>
                <a:highlight>
                  <a:srgbClr val="FFFF00"/>
                </a:highlight>
              </a:rPr>
              <a:t>θ</a:t>
            </a:r>
            <a:r>
              <a:rPr lang="fr-FR" sz="800" b="1" dirty="0" err="1">
                <a:solidFill>
                  <a:schemeClr val="bg2">
                    <a:lumMod val="50000"/>
                  </a:schemeClr>
                </a:solidFill>
                <a:highlight>
                  <a:srgbClr val="FFFF00"/>
                </a:highlight>
              </a:rPr>
              <a:t>in</a:t>
            </a:r>
            <a:r>
              <a:rPr lang="fr-FR" sz="1400" dirty="0"/>
              <a:t> =0</a:t>
            </a:r>
            <a:endParaRPr lang="fr-FR" dirty="0"/>
          </a:p>
        </p:txBody>
      </p:sp>
      <p:pic>
        <p:nvPicPr>
          <p:cNvPr id="63" name="Image 62">
            <a:extLst>
              <a:ext uri="{FF2B5EF4-FFF2-40B4-BE49-F238E27FC236}">
                <a16:creationId xmlns:a16="http://schemas.microsoft.com/office/drawing/2014/main" id="{FCACF1E7-F198-9D4E-4EE8-6108A2B41B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471" y="1207132"/>
            <a:ext cx="3900249" cy="2003589"/>
          </a:xfrm>
          <a:prstGeom prst="rect">
            <a:avLst/>
          </a:prstGeom>
        </p:spPr>
      </p:pic>
      <p:sp>
        <p:nvSpPr>
          <p:cNvPr id="68" name="ZoneTexte 67">
            <a:extLst>
              <a:ext uri="{FF2B5EF4-FFF2-40B4-BE49-F238E27FC236}">
                <a16:creationId xmlns:a16="http://schemas.microsoft.com/office/drawing/2014/main" id="{321742A6-EEC8-3C5E-6773-38EC9B4A1F6F}"/>
              </a:ext>
            </a:extLst>
          </p:cNvPr>
          <p:cNvSpPr txBox="1"/>
          <p:nvPr/>
        </p:nvSpPr>
        <p:spPr>
          <a:xfrm>
            <a:off x="5019351" y="3810758"/>
            <a:ext cx="64943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Vertical and </a:t>
            </a:r>
            <a:r>
              <a:rPr lang="fr-FR" sz="1600" dirty="0" err="1"/>
              <a:t>horizonthal</a:t>
            </a:r>
            <a:r>
              <a:rPr lang="fr-FR" sz="1600" dirty="0"/>
              <a:t> </a:t>
            </a:r>
            <a:r>
              <a:rPr lang="fr-FR" sz="1600" dirty="0" err="1"/>
              <a:t>beam</a:t>
            </a:r>
            <a:r>
              <a:rPr lang="fr-FR" sz="1600" dirty="0"/>
              <a:t> sizes values </a:t>
            </a:r>
            <a:r>
              <a:rPr lang="fr-FR" sz="1600" dirty="0" err="1"/>
              <a:t>become</a:t>
            </a:r>
            <a:r>
              <a:rPr lang="fr-FR" sz="1600" dirty="0"/>
              <a:t> </a:t>
            </a:r>
            <a:r>
              <a:rPr lang="fr-FR" sz="1600" dirty="0" err="1"/>
              <a:t>respectively</a:t>
            </a:r>
            <a:r>
              <a:rPr lang="fr-FR" sz="1600" dirty="0"/>
              <a:t> 10.88μm and 680μm</a:t>
            </a:r>
          </a:p>
        </p:txBody>
      </p:sp>
      <p:pic>
        <p:nvPicPr>
          <p:cNvPr id="70" name="Image 69">
            <a:extLst>
              <a:ext uri="{FF2B5EF4-FFF2-40B4-BE49-F238E27FC236}">
                <a16:creationId xmlns:a16="http://schemas.microsoft.com/office/drawing/2014/main" id="{AEF1F097-26D3-66CC-847B-DE841CC449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3641" y="894779"/>
            <a:ext cx="3989097" cy="2755120"/>
          </a:xfrm>
          <a:prstGeom prst="rect">
            <a:avLst/>
          </a:prstGeom>
        </p:spPr>
      </p:pic>
      <p:pic>
        <p:nvPicPr>
          <p:cNvPr id="72" name="Image 71">
            <a:extLst>
              <a:ext uri="{FF2B5EF4-FFF2-40B4-BE49-F238E27FC236}">
                <a16:creationId xmlns:a16="http://schemas.microsoft.com/office/drawing/2014/main" id="{092419A5-D8C3-46BD-C7E8-BA63FA1A47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44512" y="1020395"/>
            <a:ext cx="3747488" cy="2654778"/>
          </a:xfrm>
          <a:prstGeom prst="rect">
            <a:avLst/>
          </a:prstGeom>
        </p:spPr>
      </p:pic>
      <p:sp>
        <p:nvSpPr>
          <p:cNvPr id="73" name="ZoneTexte 72">
            <a:extLst>
              <a:ext uri="{FF2B5EF4-FFF2-40B4-BE49-F238E27FC236}">
                <a16:creationId xmlns:a16="http://schemas.microsoft.com/office/drawing/2014/main" id="{E5EE6C03-B16C-2709-C476-455D9C9D380F}"/>
              </a:ext>
            </a:extLst>
          </p:cNvPr>
          <p:cNvSpPr txBox="1"/>
          <p:nvPr/>
        </p:nvSpPr>
        <p:spPr>
          <a:xfrm>
            <a:off x="5425625" y="1204524"/>
            <a:ext cx="9054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/>
              <a:t>𝛔</a:t>
            </a:r>
            <a:r>
              <a:rPr lang="fr-FR" sz="1800" dirty="0" err="1"/>
              <a:t>x</a:t>
            </a:r>
            <a:r>
              <a:rPr lang="fr-FR" sz="1050" dirty="0" err="1"/>
              <a:t>fit</a:t>
            </a:r>
            <a:r>
              <a:rPr lang="fr-FR" sz="1050" dirty="0"/>
              <a:t> </a:t>
            </a:r>
            <a:r>
              <a:rPr lang="fr-FR" sz="1800" dirty="0"/>
              <a:t>μm</a:t>
            </a:r>
          </a:p>
        </p:txBody>
      </p:sp>
      <p:sp>
        <p:nvSpPr>
          <p:cNvPr id="74" name="ZoneTexte 73">
            <a:extLst>
              <a:ext uri="{FF2B5EF4-FFF2-40B4-BE49-F238E27FC236}">
                <a16:creationId xmlns:a16="http://schemas.microsoft.com/office/drawing/2014/main" id="{492F5CA1-B599-AC81-AADD-CF4002173467}"/>
              </a:ext>
            </a:extLst>
          </p:cNvPr>
          <p:cNvSpPr txBox="1"/>
          <p:nvPr/>
        </p:nvSpPr>
        <p:spPr>
          <a:xfrm>
            <a:off x="8936182" y="1365892"/>
            <a:ext cx="2577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/>
              <a:t>                        𝛔</a:t>
            </a:r>
            <a:r>
              <a:rPr lang="fr-FR" sz="1800" dirty="0" err="1"/>
              <a:t>y</a:t>
            </a:r>
            <a:r>
              <a:rPr lang="fr-FR" sz="1050" dirty="0" err="1"/>
              <a:t>fit</a:t>
            </a:r>
            <a:r>
              <a:rPr lang="fr-FR" sz="1050" dirty="0"/>
              <a:t> </a:t>
            </a:r>
            <a:r>
              <a:rPr lang="fr-FR" sz="1800" dirty="0"/>
              <a:t>μm</a:t>
            </a:r>
          </a:p>
        </p:txBody>
      </p:sp>
      <p:sp>
        <p:nvSpPr>
          <p:cNvPr id="75" name="ZoneTexte 74">
            <a:extLst>
              <a:ext uri="{FF2B5EF4-FFF2-40B4-BE49-F238E27FC236}">
                <a16:creationId xmlns:a16="http://schemas.microsoft.com/office/drawing/2014/main" id="{BD47A079-E9C9-983C-2A01-20BC690AF48F}"/>
              </a:ext>
            </a:extLst>
          </p:cNvPr>
          <p:cNvSpPr txBox="1"/>
          <p:nvPr/>
        </p:nvSpPr>
        <p:spPr>
          <a:xfrm>
            <a:off x="4753641" y="4845777"/>
            <a:ext cx="75636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>
                <a:solidFill>
                  <a:srgbClr val="C00000"/>
                </a:solidFill>
              </a:rPr>
              <a:t>Laser </a:t>
            </a:r>
            <a:r>
              <a:rPr lang="fr-FR" sz="1800" dirty="0" err="1">
                <a:solidFill>
                  <a:srgbClr val="C00000"/>
                </a:solidFill>
              </a:rPr>
              <a:t>crossing</a:t>
            </a:r>
            <a:r>
              <a:rPr lang="fr-FR" sz="1800" dirty="0">
                <a:solidFill>
                  <a:srgbClr val="C00000"/>
                </a:solidFill>
              </a:rPr>
              <a:t> angle </a:t>
            </a:r>
            <a:r>
              <a:rPr lang="fr-FR" sz="1800" dirty="0" err="1">
                <a:solidFill>
                  <a:srgbClr val="C00000"/>
                </a:solidFill>
              </a:rPr>
              <a:t>reduces</a:t>
            </a:r>
            <a:r>
              <a:rPr lang="fr-FR" sz="1800" dirty="0">
                <a:solidFill>
                  <a:srgbClr val="C00000"/>
                </a:solidFill>
              </a:rPr>
              <a:t> the </a:t>
            </a:r>
            <a:r>
              <a:rPr lang="fr-FR" sz="1800" dirty="0" err="1">
                <a:solidFill>
                  <a:srgbClr val="C00000"/>
                </a:solidFill>
              </a:rPr>
              <a:t>bias</a:t>
            </a:r>
            <a:r>
              <a:rPr lang="fr-FR" sz="1800" dirty="0">
                <a:solidFill>
                  <a:srgbClr val="C00000"/>
                </a:solidFill>
              </a:rPr>
              <a:t> on longitudinal </a:t>
            </a:r>
            <a:r>
              <a:rPr lang="fr-FR" sz="1800" dirty="0" err="1">
                <a:solidFill>
                  <a:srgbClr val="C00000"/>
                </a:solidFill>
              </a:rPr>
              <a:t>polarization</a:t>
            </a:r>
            <a:r>
              <a:rPr lang="fr-FR" sz="1800" dirty="0">
                <a:solidFill>
                  <a:srgbClr val="C00000"/>
                </a:solidFill>
              </a:rPr>
              <a:t>      extraction but </a:t>
            </a:r>
            <a:r>
              <a:rPr lang="fr-FR" sz="1800" dirty="0" err="1">
                <a:solidFill>
                  <a:srgbClr val="C00000"/>
                </a:solidFill>
              </a:rPr>
              <a:t>increases</a:t>
            </a:r>
            <a:r>
              <a:rPr lang="fr-FR" sz="1800" dirty="0">
                <a:solidFill>
                  <a:srgbClr val="C00000"/>
                </a:solidFill>
              </a:rPr>
              <a:t> </a:t>
            </a:r>
            <a:r>
              <a:rPr lang="fr-FR" sz="1800" dirty="0" err="1">
                <a:solidFill>
                  <a:srgbClr val="C00000"/>
                </a:solidFill>
              </a:rPr>
              <a:t>it</a:t>
            </a:r>
            <a:r>
              <a:rPr lang="fr-FR" sz="1800" dirty="0">
                <a:solidFill>
                  <a:srgbClr val="C00000"/>
                </a:solidFill>
              </a:rPr>
              <a:t> on vertical </a:t>
            </a:r>
            <a:r>
              <a:rPr lang="fr-FR" sz="1800" dirty="0" err="1">
                <a:solidFill>
                  <a:srgbClr val="C00000"/>
                </a:solidFill>
              </a:rPr>
              <a:t>polarization</a:t>
            </a:r>
            <a:r>
              <a:rPr lang="fr-FR" sz="1800" dirty="0">
                <a:solidFill>
                  <a:srgbClr val="C00000"/>
                </a:solidFill>
              </a:rPr>
              <a:t>.</a:t>
            </a:r>
          </a:p>
        </p:txBody>
      </p:sp>
      <p:sp>
        <p:nvSpPr>
          <p:cNvPr id="76" name="ZoneTexte 75">
            <a:extLst>
              <a:ext uri="{FF2B5EF4-FFF2-40B4-BE49-F238E27FC236}">
                <a16:creationId xmlns:a16="http://schemas.microsoft.com/office/drawing/2014/main" id="{11E76EED-0CE6-8B76-FADB-18B3B79C2BDE}"/>
              </a:ext>
            </a:extLst>
          </p:cNvPr>
          <p:cNvSpPr txBox="1"/>
          <p:nvPr/>
        </p:nvSpPr>
        <p:spPr>
          <a:xfrm>
            <a:off x="471344" y="3873084"/>
            <a:ext cx="9749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 </a:t>
            </a:r>
            <a:r>
              <a:rPr lang="fr-FR" sz="1400" b="1" dirty="0" err="1">
                <a:solidFill>
                  <a:schemeClr val="bg2">
                    <a:lumMod val="50000"/>
                  </a:schemeClr>
                </a:solidFill>
                <a:highlight>
                  <a:srgbClr val="FFFF00"/>
                </a:highlight>
              </a:rPr>
              <a:t>θ</a:t>
            </a:r>
            <a:r>
              <a:rPr lang="fr-FR" sz="800" b="1" dirty="0" err="1">
                <a:solidFill>
                  <a:schemeClr val="bg2">
                    <a:lumMod val="50000"/>
                  </a:schemeClr>
                </a:solidFill>
                <a:highlight>
                  <a:srgbClr val="FFFF00"/>
                </a:highlight>
              </a:rPr>
              <a:t>in</a:t>
            </a:r>
            <a:r>
              <a:rPr lang="fr-FR" sz="1400" dirty="0"/>
              <a:t> = 0.13</a:t>
            </a:r>
            <a:endParaRPr lang="fr-FR" dirty="0"/>
          </a:p>
        </p:txBody>
      </p:sp>
      <p:sp>
        <p:nvSpPr>
          <p:cNvPr id="79" name="Google Shape;261;p21">
            <a:extLst>
              <a:ext uri="{FF2B5EF4-FFF2-40B4-BE49-F238E27FC236}">
                <a16:creationId xmlns:a16="http://schemas.microsoft.com/office/drawing/2014/main" id="{FD00B0D1-979B-19BC-32E4-C1DB11FF70B3}"/>
              </a:ext>
            </a:extLst>
          </p:cNvPr>
          <p:cNvSpPr txBox="1"/>
          <p:nvPr/>
        </p:nvSpPr>
        <p:spPr>
          <a:xfrm>
            <a:off x="454496" y="995121"/>
            <a:ext cx="2000794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fr-FR" sz="1800" dirty="0">
                <a:solidFill>
                  <a:srgbClr val="000000"/>
                </a:solidFill>
              </a:rPr>
              <a:t>𝛏</a:t>
            </a:r>
            <a:r>
              <a:rPr lang="fr-FR" sz="1800" dirty="0"/>
              <a:t>3</a:t>
            </a:r>
            <a:r>
              <a:rPr lang="fr-FR" sz="1800" dirty="0">
                <a:solidFill>
                  <a:srgbClr val="000000"/>
                </a:solidFill>
              </a:rPr>
              <a:t>𝝵z</a:t>
            </a:r>
            <a:r>
              <a:rPr lang="fr-FR" sz="1800" dirty="0"/>
              <a:t> fit- </a:t>
            </a:r>
            <a:r>
              <a:rPr lang="fr-FR" sz="1800" dirty="0">
                <a:solidFill>
                  <a:schemeClr val="dk1"/>
                </a:solidFill>
              </a:rPr>
              <a:t>𝛏3𝝵z </a:t>
            </a:r>
            <a:r>
              <a:rPr lang="fr-FR" sz="1800" dirty="0" err="1">
                <a:solidFill>
                  <a:schemeClr val="dk1"/>
                </a:solidFill>
              </a:rPr>
              <a:t>gen</a:t>
            </a:r>
            <a:endParaRPr sz="18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" name="ZoneTexte 80">
            <a:extLst>
              <a:ext uri="{FF2B5EF4-FFF2-40B4-BE49-F238E27FC236}">
                <a16:creationId xmlns:a16="http://schemas.microsoft.com/office/drawing/2014/main" id="{7CE90BE6-28E6-022E-3AB6-C7A3A2955059}"/>
              </a:ext>
            </a:extLst>
          </p:cNvPr>
          <p:cNvSpPr txBox="1"/>
          <p:nvPr/>
        </p:nvSpPr>
        <p:spPr>
          <a:xfrm>
            <a:off x="597522" y="4252620"/>
            <a:ext cx="15183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E</a:t>
            </a:r>
            <a:r>
              <a:rPr lang="fr-FR" sz="1400" dirty="0" err="1"/>
              <a:t>fit</a:t>
            </a:r>
            <a:r>
              <a:rPr lang="fr-FR" dirty="0" err="1"/>
              <a:t>-E</a:t>
            </a:r>
            <a:r>
              <a:rPr lang="fr-FR" sz="1400" dirty="0" err="1"/>
              <a:t>beam</a:t>
            </a:r>
            <a:r>
              <a:rPr lang="fr-FR" sz="1400" dirty="0"/>
              <a:t>(</a:t>
            </a:r>
            <a:r>
              <a:rPr lang="fr-FR" sz="1400" dirty="0" err="1"/>
              <a:t>Gev</a:t>
            </a:r>
            <a:r>
              <a:rPr lang="fr-FR" sz="1400" dirty="0"/>
              <a:t>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2283719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7132</TotalTime>
  <Words>1074</Words>
  <Application>Microsoft Macintosh PowerPoint</Application>
  <PresentationFormat>Grand écran</PresentationFormat>
  <Paragraphs>205</Paragraphs>
  <Slides>14</Slides>
  <Notes>10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20" baseType="lpstr">
      <vt:lpstr>Microsoft Yahei</vt:lpstr>
      <vt:lpstr>Arial</vt:lpstr>
      <vt:lpstr>Calibri</vt:lpstr>
      <vt:lpstr>Cambria Math</vt:lpstr>
      <vt:lpstr>Menlo</vt:lpstr>
      <vt:lpstr>Thème Office</vt:lpstr>
      <vt:lpstr> Numerical simulations studies on monolithic active pixel sensor  </vt:lpstr>
      <vt:lpstr>Outline   </vt:lpstr>
      <vt:lpstr>Présentation PowerPoint</vt:lpstr>
      <vt:lpstr>Simulations on Monolithic Active Pixel Sensor MAPS </vt:lpstr>
      <vt:lpstr>Présentation PowerPoint</vt:lpstr>
      <vt:lpstr>Simulation improvements</vt:lpstr>
      <vt:lpstr>Présentation PowerPoint</vt:lpstr>
      <vt:lpstr>Simulation improvements</vt:lpstr>
      <vt:lpstr>Numerical results</vt:lpstr>
      <vt:lpstr>Numerical results (2/2)</vt:lpstr>
      <vt:lpstr>Conclusion - prospects</vt:lpstr>
      <vt:lpstr>Thank you for your attention</vt:lpstr>
      <vt:lpstr>Backup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Microsoft Office User</cp:lastModifiedBy>
  <cp:revision>6</cp:revision>
  <dcterms:modified xsi:type="dcterms:W3CDTF">2025-05-05T08:45:36Z</dcterms:modified>
</cp:coreProperties>
</file>