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430" r:id="rId2"/>
    <p:sldId id="464" r:id="rId3"/>
    <p:sldId id="511" r:id="rId4"/>
    <p:sldId id="512" r:id="rId5"/>
    <p:sldId id="504" r:id="rId6"/>
    <p:sldId id="515" r:id="rId7"/>
    <p:sldId id="513" r:id="rId8"/>
    <p:sldId id="516" r:id="rId9"/>
    <p:sldId id="514" r:id="rId10"/>
    <p:sldId id="489" r:id="rId11"/>
    <p:sldId id="517" r:id="rId12"/>
    <p:sldId id="518" r:id="rId13"/>
    <p:sldId id="519" r:id="rId14"/>
    <p:sldId id="258" r:id="rId15"/>
  </p:sldIdLst>
  <p:sldSz cx="12192000" cy="6858000"/>
  <p:notesSz cx="7102475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900"/>
    <a:srgbClr val="FFFFCC"/>
    <a:srgbClr val="66FF66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4694"/>
  </p:normalViewPr>
  <p:slideViewPr>
    <p:cSldViewPr>
      <p:cViewPr varScale="1">
        <p:scale>
          <a:sx n="102" d="100"/>
          <a:sy n="102" d="100"/>
        </p:scale>
        <p:origin x="120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550"/>
            <a:ext cx="3077739" cy="513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550"/>
            <a:ext cx="3077739" cy="513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paper.kek.jp/ipac2019/papers/wepmp024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30/04/2025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Intégration - Modifications Lignes Faisceau en LS3</a:t>
            </a:r>
          </a:p>
          <a:p>
            <a:pPr algn="ctr">
              <a:spcBef>
                <a:spcPts val="1800"/>
              </a:spcBef>
              <a:defRPr/>
            </a:pPr>
            <a:r>
              <a:rPr lang="fr-FR" sz="2800" b="1" cap="small" dirty="0">
                <a:cs typeface="Arial" charset="0"/>
              </a:rPr>
              <a:t>(et Environs)</a:t>
            </a:r>
          </a:p>
          <a:p>
            <a:pPr algn="ctr">
              <a:spcBef>
                <a:spcPts val="1800"/>
              </a:spcBef>
              <a:defRPr/>
            </a:pPr>
            <a:r>
              <a:rPr lang="fr-FR" sz="600" b="1" cap="small" dirty="0">
                <a:solidFill>
                  <a:srgbClr val="0594FF"/>
                </a:solidFill>
                <a:cs typeface="Arial" charset="0"/>
              </a:rPr>
              <a:t> 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30 Avril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endParaRPr lang="fr-FR" sz="2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building&#10;&#10;AI-generated content may be incorrect.">
            <a:extLst>
              <a:ext uri="{FF2B5EF4-FFF2-40B4-BE49-F238E27FC236}">
                <a16:creationId xmlns:a16="http://schemas.microsoft.com/office/drawing/2014/main" id="{EC59E1D0-D30A-69A0-5819-EA412F41F3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38" b="1946"/>
          <a:stretch/>
        </p:blipFill>
        <p:spPr>
          <a:xfrm>
            <a:off x="5976000" y="3060000"/>
            <a:ext cx="6120000" cy="3128000"/>
          </a:xfrm>
          <a:prstGeom prst="rect">
            <a:avLst/>
          </a:prstGeom>
        </p:spPr>
      </p:pic>
      <p:pic>
        <p:nvPicPr>
          <p:cNvPr id="14" name="Picture 13" descr="A diagram of a building&#10;&#10;AI-generated content may be incorrect.">
            <a:extLst>
              <a:ext uri="{FF2B5EF4-FFF2-40B4-BE49-F238E27FC236}">
                <a16:creationId xmlns:a16="http://schemas.microsoft.com/office/drawing/2014/main" id="{A3F18675-78B2-857F-784F-CABA0BC990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67" r="-1" b="1104"/>
          <a:stretch/>
        </p:blipFill>
        <p:spPr>
          <a:xfrm>
            <a:off x="72000" y="972004"/>
            <a:ext cx="6120000" cy="32155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DCA3A0-A890-4CD1-8268-BB9CF7A608D0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8244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Modifications en TDC2 (Lignes TT23, TT24 et TT25) :</a:t>
            </a:r>
            <a:r>
              <a:rPr lang="fr-FR" sz="1400" i="1" dirty="0"/>
              <a:t>   Modifications NA-CONS et HI-ECN3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AD543F-D40F-42C5-9E72-655714B4F127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CB80363-9D06-CCFF-B346-B27DDE42C730}"/>
              </a:ext>
            </a:extLst>
          </p:cNvPr>
          <p:cNvSpPr txBox="1">
            <a:spLocks/>
          </p:cNvSpPr>
          <p:nvPr/>
        </p:nvSpPr>
        <p:spPr>
          <a:xfrm>
            <a:off x="1914320" y="5158281"/>
            <a:ext cx="2873680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>
                <a:solidFill>
                  <a:srgbClr val="C00000"/>
                </a:solidFill>
              </a:rPr>
              <a:t>Modification liée au Projet NA-CONS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F29C3B8-0D45-CD35-6C8E-9E39DE170880}"/>
              </a:ext>
            </a:extLst>
          </p:cNvPr>
          <p:cNvSpPr txBox="1">
            <a:spLocks/>
          </p:cNvSpPr>
          <p:nvPr/>
        </p:nvSpPr>
        <p:spPr>
          <a:xfrm>
            <a:off x="7830400" y="5410281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TT25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CC8D3DF2-7659-6BA0-B56D-3EA89593D207}"/>
              </a:ext>
            </a:extLst>
          </p:cNvPr>
          <p:cNvSpPr txBox="1">
            <a:spLocks/>
          </p:cNvSpPr>
          <p:nvPr/>
        </p:nvSpPr>
        <p:spPr>
          <a:xfrm>
            <a:off x="8172000" y="1440000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Plan de </a:t>
            </a:r>
            <a:r>
              <a:rPr lang="fr-FR" sz="1200" i="1" dirty="0" err="1">
                <a:solidFill>
                  <a:srgbClr val="0033A0"/>
                </a:solidFill>
              </a:rPr>
              <a:t>Layout</a:t>
            </a:r>
            <a:r>
              <a:rPr lang="fr-FR" sz="1200" i="1" dirty="0">
                <a:solidFill>
                  <a:srgbClr val="0033A0"/>
                </a:solidFill>
              </a:rPr>
              <a:t> Différentiel à Réaliser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5D11598-2394-7EA7-CEB8-5DDE8EDE3F01}"/>
              </a:ext>
            </a:extLst>
          </p:cNvPr>
          <p:cNvSpPr txBox="1">
            <a:spLocks/>
          </p:cNvSpPr>
          <p:nvPr/>
        </p:nvSpPr>
        <p:spPr>
          <a:xfrm>
            <a:off x="72000" y="2453801"/>
            <a:ext cx="432000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BTV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C3E62907-9504-3386-7ADB-08F982DB38E7}"/>
              </a:ext>
            </a:extLst>
          </p:cNvPr>
          <p:cNvSpPr txBox="1">
            <a:spLocks/>
          </p:cNvSpPr>
          <p:nvPr/>
        </p:nvSpPr>
        <p:spPr>
          <a:xfrm>
            <a:off x="3708000" y="3852000"/>
            <a:ext cx="2160000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100" i="1" dirty="0">
                <a:solidFill>
                  <a:srgbClr val="0033A0"/>
                </a:solidFill>
              </a:rPr>
              <a:t>Etude 3D réalisée par V. Clerc</a:t>
            </a:r>
          </a:p>
        </p:txBody>
      </p:sp>
      <p:pic>
        <p:nvPicPr>
          <p:cNvPr id="21" name="Picture 20" descr="A diagram of a building&#10;&#10;AI-generated content may be incorrect.">
            <a:extLst>
              <a:ext uri="{FF2B5EF4-FFF2-40B4-BE49-F238E27FC236}">
                <a16:creationId xmlns:a16="http://schemas.microsoft.com/office/drawing/2014/main" id="{89C3FD29-CEE0-9383-DC38-716FACE604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925" t="1" r="33442" b="93378"/>
          <a:stretch/>
        </p:blipFill>
        <p:spPr>
          <a:xfrm>
            <a:off x="8532000" y="3060000"/>
            <a:ext cx="2160000" cy="236250"/>
          </a:xfrm>
          <a:prstGeom prst="rect">
            <a:avLst/>
          </a:prstGeom>
        </p:spPr>
      </p:pic>
      <p:pic>
        <p:nvPicPr>
          <p:cNvPr id="24" name="Picture 23" descr="A document with text on it&#10;&#10;AI-generated content may be incorrect.">
            <a:extLst>
              <a:ext uri="{FF2B5EF4-FFF2-40B4-BE49-F238E27FC236}">
                <a16:creationId xmlns:a16="http://schemas.microsoft.com/office/drawing/2014/main" id="{64FD1FD3-FA2E-49FE-C64C-E10DEE17F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000" y="612000"/>
            <a:ext cx="1306899" cy="1980000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EAB8C0F8-5C5B-B322-7D6B-AEFDEAB55C31}"/>
              </a:ext>
            </a:extLst>
          </p:cNvPr>
          <p:cNvSpPr txBox="1">
            <a:spLocks/>
          </p:cNvSpPr>
          <p:nvPr/>
        </p:nvSpPr>
        <p:spPr>
          <a:xfrm>
            <a:off x="9900000" y="2592000"/>
            <a:ext cx="1296000" cy="216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/>
              <a:t>ECR à venir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A5B98269-E12F-F71D-0F30-3E887B52C3A7}"/>
              </a:ext>
            </a:extLst>
          </p:cNvPr>
          <p:cNvSpPr txBox="1">
            <a:spLocks/>
          </p:cNvSpPr>
          <p:nvPr/>
        </p:nvSpPr>
        <p:spPr>
          <a:xfrm>
            <a:off x="6528048" y="4797704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TT24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6B90011E-EC5A-188C-AD56-3F32F2FD8EC6}"/>
              </a:ext>
            </a:extLst>
          </p:cNvPr>
          <p:cNvSpPr txBox="1">
            <a:spLocks/>
          </p:cNvSpPr>
          <p:nvPr/>
        </p:nvSpPr>
        <p:spPr>
          <a:xfrm>
            <a:off x="6851616" y="5971175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TT23</a:t>
            </a:r>
          </a:p>
        </p:txBody>
      </p:sp>
      <p:sp>
        <p:nvSpPr>
          <p:cNvPr id="2" name="Explosion: 14 Points 1">
            <a:extLst>
              <a:ext uri="{FF2B5EF4-FFF2-40B4-BE49-F238E27FC236}">
                <a16:creationId xmlns:a16="http://schemas.microsoft.com/office/drawing/2014/main" id="{EA5B5B55-534E-FD7C-DABF-F66A5A418D27}"/>
              </a:ext>
            </a:extLst>
          </p:cNvPr>
          <p:cNvSpPr/>
          <p:nvPr/>
        </p:nvSpPr>
        <p:spPr>
          <a:xfrm>
            <a:off x="7147066" y="558000"/>
            <a:ext cx="2736000" cy="864000"/>
          </a:xfrm>
          <a:prstGeom prst="irregularSeal2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i="1" dirty="0">
                <a:solidFill>
                  <a:srgbClr val="C00000"/>
                </a:solidFill>
              </a:rPr>
              <a:t>Rappel</a:t>
            </a:r>
            <a:endParaRPr lang="en-GB" sz="1100" i="1" dirty="0">
              <a:solidFill>
                <a:srgbClr val="C00000"/>
              </a:solidFill>
            </a:endParaRPr>
          </a:p>
          <a:p>
            <a:pPr algn="ctr"/>
            <a:r>
              <a:rPr lang="en-GB" sz="1100" i="1" dirty="0">
                <a:solidFill>
                  <a:srgbClr val="C00000"/>
                </a:solidFill>
              </a:rPr>
              <a:t>Réunion 26/03/25</a:t>
            </a:r>
            <a:endParaRPr lang="fr-FR" sz="11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23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BB2E9-E6D1-87F5-12FC-ACADF5201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rawing of a machine&#10;&#10;AI-generated content may be incorrect.">
            <a:extLst>
              <a:ext uri="{FF2B5EF4-FFF2-40B4-BE49-F238E27FC236}">
                <a16:creationId xmlns:a16="http://schemas.microsoft.com/office/drawing/2014/main" id="{9C29157B-DF93-6CF6-66F5-A54BF60DDB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086" b="1959"/>
          <a:stretch/>
        </p:blipFill>
        <p:spPr>
          <a:xfrm>
            <a:off x="468000" y="1080000"/>
            <a:ext cx="11520000" cy="4752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F4CBE-C23C-E9EF-C83B-EF0FBF6EE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69F00-0C13-F639-E982-AAA3AD96C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C132A-88DD-9EE3-2408-2DD0DE2CD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1678B7-399B-451D-E16D-F625CACFDF04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8244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Modifications en TDC2 (Lignes TT23, TT24 et TT25) :</a:t>
            </a:r>
            <a:r>
              <a:rPr lang="fr-FR" sz="1400" i="1" dirty="0"/>
              <a:t>   Modifications NA-CONS et HI-ECN3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00362AA-3A1E-BDDA-3B23-31ED5EE216BD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D9B7119-5532-60AD-AA14-60F0CBF7506F}"/>
              </a:ext>
            </a:extLst>
          </p:cNvPr>
          <p:cNvSpPr txBox="1">
            <a:spLocks/>
          </p:cNvSpPr>
          <p:nvPr/>
        </p:nvSpPr>
        <p:spPr>
          <a:xfrm>
            <a:off x="0" y="3348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TT25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91AFE88-9472-B0A4-7F4E-F5F578D53FB7}"/>
              </a:ext>
            </a:extLst>
          </p:cNvPr>
          <p:cNvSpPr txBox="1">
            <a:spLocks/>
          </p:cNvSpPr>
          <p:nvPr/>
        </p:nvSpPr>
        <p:spPr>
          <a:xfrm>
            <a:off x="4083408" y="4823598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Modification BTV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(NA-CONS)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4ABDECA-0861-A89F-A6D8-74C6C5A14B84}"/>
              </a:ext>
            </a:extLst>
          </p:cNvPr>
          <p:cNvSpPr txBox="1">
            <a:spLocks/>
          </p:cNvSpPr>
          <p:nvPr/>
        </p:nvSpPr>
        <p:spPr>
          <a:xfrm>
            <a:off x="8130987" y="2306276"/>
            <a:ext cx="57601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Cible T2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F972E844-C922-D515-390F-D3EE90FA4775}"/>
              </a:ext>
            </a:extLst>
          </p:cNvPr>
          <p:cNvSpPr txBox="1">
            <a:spLocks/>
          </p:cNvSpPr>
          <p:nvPr/>
        </p:nvSpPr>
        <p:spPr>
          <a:xfrm>
            <a:off x="0" y="2988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TT24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34DB508-D619-A8DA-3ED6-1DF9A7CEFB2C}"/>
              </a:ext>
            </a:extLst>
          </p:cNvPr>
          <p:cNvSpPr txBox="1">
            <a:spLocks/>
          </p:cNvSpPr>
          <p:nvPr/>
        </p:nvSpPr>
        <p:spPr>
          <a:xfrm>
            <a:off x="0" y="2412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778AE71-5A13-7858-51DD-1C0070C5D867}"/>
              </a:ext>
            </a:extLst>
          </p:cNvPr>
          <p:cNvSpPr txBox="1">
            <a:spLocks/>
          </p:cNvSpPr>
          <p:nvPr/>
        </p:nvSpPr>
        <p:spPr>
          <a:xfrm>
            <a:off x="9017107" y="3222000"/>
            <a:ext cx="57601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Cible T4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9550427-C735-806B-B1CE-483B018D4E05}"/>
              </a:ext>
            </a:extLst>
          </p:cNvPr>
          <p:cNvSpPr txBox="1">
            <a:spLocks/>
          </p:cNvSpPr>
          <p:nvPr/>
        </p:nvSpPr>
        <p:spPr>
          <a:xfrm>
            <a:off x="11411984" y="3230166"/>
            <a:ext cx="57601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Cible T6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1FA8B1A-C907-A7DF-8FFF-06AE99FAD5FA}"/>
              </a:ext>
            </a:extLst>
          </p:cNvPr>
          <p:cNvSpPr/>
          <p:nvPr/>
        </p:nvSpPr>
        <p:spPr>
          <a:xfrm>
            <a:off x="3780000" y="2166320"/>
            <a:ext cx="527690" cy="3494927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0FC279B-C2F7-BE5B-B807-21BFC7943640}"/>
              </a:ext>
            </a:extLst>
          </p:cNvPr>
          <p:cNvSpPr/>
          <p:nvPr/>
        </p:nvSpPr>
        <p:spPr>
          <a:xfrm>
            <a:off x="4221700" y="2996952"/>
            <a:ext cx="1659544" cy="432048"/>
          </a:xfrm>
          <a:prstGeom prst="ellipse">
            <a:avLst/>
          </a:prstGeom>
          <a:noFill/>
          <a:ln w="19050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4DD46C0-F766-0E93-93D3-D3E4A5676BEC}"/>
              </a:ext>
            </a:extLst>
          </p:cNvPr>
          <p:cNvSpPr/>
          <p:nvPr/>
        </p:nvSpPr>
        <p:spPr>
          <a:xfrm>
            <a:off x="1559496" y="2281530"/>
            <a:ext cx="527690" cy="440936"/>
          </a:xfrm>
          <a:prstGeom prst="ellipse">
            <a:avLst/>
          </a:prstGeom>
          <a:noFill/>
          <a:ln w="1905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E385BD-E73D-31F1-8F34-8B6AA77272AE}"/>
              </a:ext>
            </a:extLst>
          </p:cNvPr>
          <p:cNvSpPr/>
          <p:nvPr/>
        </p:nvSpPr>
        <p:spPr>
          <a:xfrm>
            <a:off x="2472620" y="2928552"/>
            <a:ext cx="527690" cy="440936"/>
          </a:xfrm>
          <a:prstGeom prst="ellipse">
            <a:avLst/>
          </a:prstGeom>
          <a:noFill/>
          <a:ln w="1905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12B9F91-43A8-05AD-57A3-495538E24BDD}"/>
              </a:ext>
            </a:extLst>
          </p:cNvPr>
          <p:cNvSpPr/>
          <p:nvPr/>
        </p:nvSpPr>
        <p:spPr>
          <a:xfrm>
            <a:off x="7867142" y="3526922"/>
            <a:ext cx="527690" cy="440936"/>
          </a:xfrm>
          <a:prstGeom prst="ellipse">
            <a:avLst/>
          </a:prstGeom>
          <a:noFill/>
          <a:ln w="19050">
            <a:solidFill>
              <a:srgbClr val="FF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511979D-6BE9-2619-C074-CAD37108596A}"/>
              </a:ext>
            </a:extLst>
          </p:cNvPr>
          <p:cNvSpPr txBox="1">
            <a:spLocks/>
          </p:cNvSpPr>
          <p:nvPr/>
        </p:nvSpPr>
        <p:spPr>
          <a:xfrm>
            <a:off x="5279232" y="4320755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Modification TT24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(HI-ECN3)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E6716C-CA75-254E-A147-FB27A5EC9439}"/>
              </a:ext>
            </a:extLst>
          </p:cNvPr>
          <p:cNvCxnSpPr>
            <a:cxnSpLocks/>
          </p:cNvCxnSpPr>
          <p:nvPr/>
        </p:nvCxnSpPr>
        <p:spPr>
          <a:xfrm flipH="1" flipV="1">
            <a:off x="5667584" y="3429000"/>
            <a:ext cx="332920" cy="814866"/>
          </a:xfrm>
          <a:prstGeom prst="straightConnector1">
            <a:avLst/>
          </a:prstGeom>
          <a:ln w="15875">
            <a:solidFill>
              <a:srgbClr val="FF99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82CA993-084D-AFE6-F59D-805C437EB832}"/>
              </a:ext>
            </a:extLst>
          </p:cNvPr>
          <p:cNvCxnSpPr>
            <a:cxnSpLocks/>
          </p:cNvCxnSpPr>
          <p:nvPr/>
        </p:nvCxnSpPr>
        <p:spPr>
          <a:xfrm flipH="1" flipV="1">
            <a:off x="2808458" y="3412889"/>
            <a:ext cx="58249" cy="427681"/>
          </a:xfrm>
          <a:prstGeom prst="straightConnector1">
            <a:avLst/>
          </a:prstGeom>
          <a:ln>
            <a:solidFill>
              <a:srgbClr val="FF0066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>
            <a:extLst>
              <a:ext uri="{FF2B5EF4-FFF2-40B4-BE49-F238E27FC236}">
                <a16:creationId xmlns:a16="http://schemas.microsoft.com/office/drawing/2014/main" id="{EE697813-EF41-2A6A-5C96-A6993CC1EE71}"/>
              </a:ext>
            </a:extLst>
          </p:cNvPr>
          <p:cNvSpPr txBox="1">
            <a:spLocks/>
          </p:cNvSpPr>
          <p:nvPr/>
        </p:nvSpPr>
        <p:spPr>
          <a:xfrm>
            <a:off x="2043393" y="3836433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Modification Sem-</a:t>
            </a:r>
            <a:r>
              <a:rPr lang="fr-FR" sz="1200" i="1" dirty="0" err="1">
                <a:solidFill>
                  <a:srgbClr val="0033A0"/>
                </a:solidFill>
              </a:rPr>
              <a:t>Grid</a:t>
            </a:r>
            <a:endParaRPr lang="fr-FR" sz="1200" i="1" dirty="0">
              <a:solidFill>
                <a:srgbClr val="0033A0"/>
              </a:solidFill>
            </a:endParaRPr>
          </a:p>
          <a:p>
            <a:r>
              <a:rPr lang="fr-FR" sz="1200" i="1" dirty="0">
                <a:solidFill>
                  <a:srgbClr val="0033A0"/>
                </a:solidFill>
              </a:rPr>
              <a:t>(NA-CONS)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1E79C6B-71E1-974B-A868-85A38DEB3ED8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2016842" y="2722466"/>
            <a:ext cx="818639" cy="1113967"/>
          </a:xfrm>
          <a:prstGeom prst="straightConnector1">
            <a:avLst/>
          </a:prstGeom>
          <a:ln>
            <a:solidFill>
              <a:srgbClr val="FF0066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DA2F341-904D-FF61-C3D8-4DB8FDEAE149}"/>
              </a:ext>
            </a:extLst>
          </p:cNvPr>
          <p:cNvCxnSpPr>
            <a:cxnSpLocks/>
          </p:cNvCxnSpPr>
          <p:nvPr/>
        </p:nvCxnSpPr>
        <p:spPr>
          <a:xfrm flipH="1" flipV="1">
            <a:off x="8190934" y="4030458"/>
            <a:ext cx="58249" cy="427681"/>
          </a:xfrm>
          <a:prstGeom prst="straightConnector1">
            <a:avLst/>
          </a:prstGeom>
          <a:ln>
            <a:solidFill>
              <a:srgbClr val="FF0066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>
            <a:extLst>
              <a:ext uri="{FF2B5EF4-FFF2-40B4-BE49-F238E27FC236}">
                <a16:creationId xmlns:a16="http://schemas.microsoft.com/office/drawing/2014/main" id="{49AC9994-B58A-7AE9-6FCE-CA9075CED6C5}"/>
              </a:ext>
            </a:extLst>
          </p:cNvPr>
          <p:cNvSpPr txBox="1">
            <a:spLocks/>
          </p:cNvSpPr>
          <p:nvPr/>
        </p:nvSpPr>
        <p:spPr>
          <a:xfrm>
            <a:off x="7425869" y="4454002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Modification Sem-</a:t>
            </a:r>
            <a:r>
              <a:rPr lang="fr-FR" sz="1200" i="1" dirty="0" err="1">
                <a:solidFill>
                  <a:srgbClr val="0033A0"/>
                </a:solidFill>
              </a:rPr>
              <a:t>Grid</a:t>
            </a:r>
            <a:endParaRPr lang="fr-FR" sz="1200" i="1" dirty="0">
              <a:solidFill>
                <a:srgbClr val="0033A0"/>
              </a:solidFill>
            </a:endParaRPr>
          </a:p>
          <a:p>
            <a:r>
              <a:rPr lang="fr-FR" sz="1200" i="1" dirty="0">
                <a:solidFill>
                  <a:srgbClr val="0033A0"/>
                </a:solidFill>
              </a:rPr>
              <a:t>(NA-CONS)</a:t>
            </a:r>
          </a:p>
        </p:txBody>
      </p:sp>
    </p:spTree>
    <p:extLst>
      <p:ext uri="{BB962C8B-B14F-4D97-AF65-F5344CB8AC3E}">
        <p14:creationId xmlns:p14="http://schemas.microsoft.com/office/powerpoint/2010/main" val="926627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FAB46-3750-AA87-3787-C37472EF2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generated machine&#10;&#10;AI-generated content may be incorrect.">
            <a:extLst>
              <a:ext uri="{FF2B5EF4-FFF2-40B4-BE49-F238E27FC236}">
                <a16:creationId xmlns:a16="http://schemas.microsoft.com/office/drawing/2014/main" id="{8D02AAD9-BAB8-EB00-D015-D7A0FC270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00" y="1080000"/>
            <a:ext cx="10136198" cy="50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35DE9-6635-7E89-2D5E-83B1523EA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8E9D-5A6D-AC76-611C-C3B45DC13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CDD27-FD10-296B-EFCE-323A0A95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5DD6A0A-A953-4AB2-D931-5B26C09A767F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8244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Modifications en TDC2 (Lignes TT23, TT24 et TT25) :</a:t>
            </a:r>
            <a:r>
              <a:rPr lang="fr-FR" sz="1400" i="1" dirty="0"/>
              <a:t>   Modifications NA-CONS et HI-ECN3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29CBEAA-C3D3-20AD-9BB6-1BE31E06D8EA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1E9B3C1-7E81-093C-C798-D5340A33F90D}"/>
              </a:ext>
            </a:extLst>
          </p:cNvPr>
          <p:cNvSpPr txBox="1">
            <a:spLocks/>
          </p:cNvSpPr>
          <p:nvPr/>
        </p:nvSpPr>
        <p:spPr>
          <a:xfrm>
            <a:off x="8496000" y="1980000"/>
            <a:ext cx="1995194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Culasse Aimant L = 3800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Chambre à Vide L = 4345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D0701A6-7B3B-4DDC-79B6-EA07C6C48431}"/>
              </a:ext>
            </a:extLst>
          </p:cNvPr>
          <p:cNvSpPr txBox="1">
            <a:spLocks/>
          </p:cNvSpPr>
          <p:nvPr/>
        </p:nvSpPr>
        <p:spPr>
          <a:xfrm>
            <a:off x="5040000" y="5471799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Aimant MTN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FE684548-2285-AC72-644C-9EA382BE0FC5}"/>
              </a:ext>
            </a:extLst>
          </p:cNvPr>
          <p:cNvSpPr txBox="1">
            <a:spLocks/>
          </p:cNvSpPr>
          <p:nvPr/>
        </p:nvSpPr>
        <p:spPr>
          <a:xfrm>
            <a:off x="41656" y="3042000"/>
            <a:ext cx="3035680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>
                <a:solidFill>
                  <a:srgbClr val="0033A0"/>
                </a:solidFill>
              </a:rPr>
              <a:t>Aimants MTN remplacés par MBSA ?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EA8C7DD-2D2E-703E-56FB-8DF1201F35B2}"/>
              </a:ext>
            </a:extLst>
          </p:cNvPr>
          <p:cNvSpPr txBox="1">
            <a:spLocks/>
          </p:cNvSpPr>
          <p:nvPr/>
        </p:nvSpPr>
        <p:spPr>
          <a:xfrm>
            <a:off x="5148000" y="2952000"/>
            <a:ext cx="158417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Aimant MBSA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68EF6F-6DA1-EF13-4AE7-9F8C161EDE3E}"/>
              </a:ext>
            </a:extLst>
          </p:cNvPr>
          <p:cNvSpPr txBox="1">
            <a:spLocks/>
          </p:cNvSpPr>
          <p:nvPr/>
        </p:nvSpPr>
        <p:spPr>
          <a:xfrm>
            <a:off x="8496000" y="4392000"/>
            <a:ext cx="1995194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Culasse Aimant L = 3600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Chambre à Vide L = 3990</a:t>
            </a:r>
          </a:p>
        </p:txBody>
      </p:sp>
    </p:spTree>
    <p:extLst>
      <p:ext uri="{BB962C8B-B14F-4D97-AF65-F5344CB8AC3E}">
        <p14:creationId xmlns:p14="http://schemas.microsoft.com/office/powerpoint/2010/main" val="1122347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67A00-7C34-8C33-496F-EF9B3097B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&#10;&#10;AI-generated content may be incorrect.">
            <a:extLst>
              <a:ext uri="{FF2B5EF4-FFF2-40B4-BE49-F238E27FC236}">
                <a16:creationId xmlns:a16="http://schemas.microsoft.com/office/drawing/2014/main" id="{0D44D42E-7ADC-F0A5-0927-A15E08C5C1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197" b="11385"/>
          <a:stretch/>
        </p:blipFill>
        <p:spPr>
          <a:xfrm>
            <a:off x="468000" y="1368000"/>
            <a:ext cx="11520000" cy="43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877BC-F8F1-48CD-02E7-75FA1BAB8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C2CDF-4FB6-59D4-3AD6-42EFE2C0C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B3308-2733-C402-820D-5335446CD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02DA12F-9846-D6FE-0D6A-B5EEA526D21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8244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Modifications en TDC2 (Lignes TT23, TT24 et TT25) :</a:t>
            </a:r>
            <a:r>
              <a:rPr lang="fr-FR" sz="1400" i="1" dirty="0"/>
              <a:t>   Modifications NA-CONS et HI-ECN3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D93FD5B-CF36-37D3-D1CE-14F8AEFB80CB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1FEE8D1-29F7-F769-7BF6-76CCB4671D9B}"/>
              </a:ext>
            </a:extLst>
          </p:cNvPr>
          <p:cNvSpPr txBox="1">
            <a:spLocks/>
          </p:cNvSpPr>
          <p:nvPr/>
        </p:nvSpPr>
        <p:spPr>
          <a:xfrm>
            <a:off x="0" y="4464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TT25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41FD034-D41A-F11D-E398-BFD2BB295AC8}"/>
              </a:ext>
            </a:extLst>
          </p:cNvPr>
          <p:cNvSpPr txBox="1">
            <a:spLocks/>
          </p:cNvSpPr>
          <p:nvPr/>
        </p:nvSpPr>
        <p:spPr>
          <a:xfrm>
            <a:off x="9593123" y="2200159"/>
            <a:ext cx="57601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Cible T2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373AC59-64CC-6C97-1F90-6F4EF870D27C}"/>
              </a:ext>
            </a:extLst>
          </p:cNvPr>
          <p:cNvSpPr txBox="1">
            <a:spLocks/>
          </p:cNvSpPr>
          <p:nvPr/>
        </p:nvSpPr>
        <p:spPr>
          <a:xfrm>
            <a:off x="0" y="3888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TT24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D37FDC9B-08B7-7AAA-FB2D-25B69FA4CF36}"/>
              </a:ext>
            </a:extLst>
          </p:cNvPr>
          <p:cNvSpPr txBox="1">
            <a:spLocks/>
          </p:cNvSpPr>
          <p:nvPr/>
        </p:nvSpPr>
        <p:spPr>
          <a:xfrm>
            <a:off x="0" y="2952000"/>
            <a:ext cx="468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chemeClr val="tx2"/>
                </a:solidFill>
              </a:rPr>
              <a:t>TT23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C55E149-5081-5284-D8F7-5C54DA7ED740}"/>
              </a:ext>
            </a:extLst>
          </p:cNvPr>
          <p:cNvSpPr txBox="1">
            <a:spLocks/>
          </p:cNvSpPr>
          <p:nvPr/>
        </p:nvSpPr>
        <p:spPr>
          <a:xfrm>
            <a:off x="11064552" y="3584433"/>
            <a:ext cx="57601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50" i="1" dirty="0">
                <a:solidFill>
                  <a:srgbClr val="0033A0"/>
                </a:solidFill>
              </a:rPr>
              <a:t>Cible T4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EDFBA8-7407-EFF3-C76E-ECFDE4A82E03}"/>
              </a:ext>
            </a:extLst>
          </p:cNvPr>
          <p:cNvSpPr/>
          <p:nvPr/>
        </p:nvSpPr>
        <p:spPr>
          <a:xfrm rot="-60000">
            <a:off x="2556000" y="2520000"/>
            <a:ext cx="7126168" cy="90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B9EDB2A-BD34-F839-014E-8C37586D659C}"/>
              </a:ext>
            </a:extLst>
          </p:cNvPr>
          <p:cNvSpPr txBox="1">
            <a:spLocks/>
          </p:cNvSpPr>
          <p:nvPr/>
        </p:nvSpPr>
        <p:spPr>
          <a:xfrm>
            <a:off x="1110394" y="2179573"/>
            <a:ext cx="3191606" cy="360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 err="1">
                <a:solidFill>
                  <a:srgbClr val="0033A0"/>
                </a:solidFill>
              </a:rPr>
              <a:t>Layout</a:t>
            </a:r>
            <a:r>
              <a:rPr lang="fr-FR" sz="1200" i="1" dirty="0">
                <a:solidFill>
                  <a:srgbClr val="0033A0"/>
                </a:solidFill>
              </a:rPr>
              <a:t> impacté par l’incertitude MTN ou MBSA ?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=&gt; Double Intégration temporaire…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618044-13E1-C887-30CB-C175E44AF9FC}"/>
              </a:ext>
            </a:extLst>
          </p:cNvPr>
          <p:cNvSpPr/>
          <p:nvPr/>
        </p:nvSpPr>
        <p:spPr>
          <a:xfrm rot="60000">
            <a:off x="3960000" y="3744000"/>
            <a:ext cx="7126168" cy="90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147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09CD50-1FD6-E103-2442-79189B561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008000"/>
            <a:ext cx="8297561" cy="50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DCA3A0-A890-4CD1-8268-BB9CF7A608D0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sur la ½ Période 21710-21810 :</a:t>
            </a:r>
            <a:r>
              <a:rPr lang="fr-FR" sz="1400" i="1" dirty="0"/>
              <a:t>   Ajout Blindage autour du TPST 21760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AD543F-D40F-42C5-9E72-655714B4F127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proche Ligne Faisceau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4E29C7-2D63-B22D-7958-D535478CECD2}"/>
              </a:ext>
            </a:extLst>
          </p:cNvPr>
          <p:cNvSpPr txBox="1">
            <a:spLocks/>
          </p:cNvSpPr>
          <p:nvPr/>
        </p:nvSpPr>
        <p:spPr>
          <a:xfrm>
            <a:off x="9108000" y="5040000"/>
            <a:ext cx="2700000" cy="349524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hlinkClick r:id="rId3"/>
              </a:rPr>
              <a:t>Alternative </a:t>
            </a:r>
            <a:r>
              <a:rPr lang="fr-FR" sz="1200" i="1" dirty="0" err="1">
                <a:hlinkClick r:id="rId3"/>
              </a:rPr>
              <a:t>Material</a:t>
            </a:r>
            <a:r>
              <a:rPr lang="fr-FR" sz="1200" i="1" dirty="0">
                <a:hlinkClick r:id="rId3"/>
              </a:rPr>
              <a:t> </a:t>
            </a:r>
            <a:r>
              <a:rPr lang="fr-FR" sz="1200" i="1" dirty="0" err="1">
                <a:hlinkClick r:id="rId3"/>
              </a:rPr>
              <a:t>Choices</a:t>
            </a:r>
            <a:r>
              <a:rPr lang="fr-FR" sz="1200" i="1" dirty="0">
                <a:hlinkClick r:id="rId3"/>
              </a:rPr>
              <a:t> to </a:t>
            </a:r>
            <a:r>
              <a:rPr lang="fr-FR" sz="1200" i="1" dirty="0" err="1">
                <a:hlinkClick r:id="rId3"/>
              </a:rPr>
              <a:t>Reduce</a:t>
            </a:r>
            <a:r>
              <a:rPr lang="fr-FR" sz="1200" i="1" dirty="0">
                <a:hlinkClick r:id="rId3"/>
              </a:rPr>
              <a:t> Activation of Extraction Equipment</a:t>
            </a:r>
            <a:endParaRPr lang="fr-FR" sz="1200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7D46DA-A491-0FDC-431A-64C6CF437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8000" y="1008000"/>
            <a:ext cx="2700000" cy="4001302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59062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82383-58B3-0AFC-ACC6-02034101B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49404-3FE5-FCFF-86D9-03CA96EBC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0A7A0-8496-1109-135B-9912D211C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420E3-DAE6-9004-D205-3E50789CC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B29A8D8-DD57-A165-10EF-4757A2F2E343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sur la ½ Période 21710-21810 :</a:t>
            </a:r>
            <a:r>
              <a:rPr lang="fr-FR" sz="1400" i="1" dirty="0"/>
              <a:t>   Ajout Blindage autour du TPST 21760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B9633D8-BC9E-F3A4-54D9-DC7859767449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proche Ligne Faisceau</a:t>
            </a:r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94CFE323-5F5E-2B33-E0DA-1FC2962470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65" t="23750" r="2556" b="13898"/>
          <a:stretch/>
        </p:blipFill>
        <p:spPr>
          <a:xfrm>
            <a:off x="360000" y="3168000"/>
            <a:ext cx="8160000" cy="3060000"/>
          </a:xfrm>
          <a:prstGeom prst="rect">
            <a:avLst/>
          </a:prstGeom>
        </p:spPr>
      </p:pic>
      <p:pic>
        <p:nvPicPr>
          <p:cNvPr id="10" name="Picture 9" descr="A machine with colorful objects&#10;&#10;AI-generated content may be incorrect.">
            <a:extLst>
              <a:ext uri="{FF2B5EF4-FFF2-40B4-BE49-F238E27FC236}">
                <a16:creationId xmlns:a16="http://schemas.microsoft.com/office/drawing/2014/main" id="{F3693830-0707-9DED-4BCB-94CD92D3DA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56" t="10096" r="11122" b="3799"/>
          <a:stretch/>
        </p:blipFill>
        <p:spPr>
          <a:xfrm>
            <a:off x="6804000" y="836280"/>
            <a:ext cx="5027588" cy="2700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EF35269-BCDD-9A93-4AD3-3847B6B6B6E5}"/>
              </a:ext>
            </a:extLst>
          </p:cNvPr>
          <p:cNvSpPr txBox="1">
            <a:spLocks/>
          </p:cNvSpPr>
          <p:nvPr/>
        </p:nvSpPr>
        <p:spPr>
          <a:xfrm>
            <a:off x="3420104" y="5646679"/>
            <a:ext cx="179989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Volume Transport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5349635-D886-D8D3-5862-9562FAD1A811}"/>
              </a:ext>
            </a:extLst>
          </p:cNvPr>
          <p:cNvSpPr txBox="1">
            <a:spLocks/>
          </p:cNvSpPr>
          <p:nvPr/>
        </p:nvSpPr>
        <p:spPr>
          <a:xfrm>
            <a:off x="695400" y="4293096"/>
            <a:ext cx="576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Beam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5110349-3802-5B40-78A2-20D059D3A164}"/>
              </a:ext>
            </a:extLst>
          </p:cNvPr>
          <p:cNvSpPr txBox="1">
            <a:spLocks/>
          </p:cNvSpPr>
          <p:nvPr/>
        </p:nvSpPr>
        <p:spPr>
          <a:xfrm>
            <a:off x="3275896" y="5040000"/>
            <a:ext cx="900000" cy="216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TPST 21760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2CE9DA-16D0-D287-2B2F-370FBAF0A3C9}"/>
              </a:ext>
            </a:extLst>
          </p:cNvPr>
          <p:cNvSpPr txBox="1">
            <a:spLocks/>
          </p:cNvSpPr>
          <p:nvPr/>
        </p:nvSpPr>
        <p:spPr>
          <a:xfrm>
            <a:off x="5220000" y="5040000"/>
            <a:ext cx="864000" cy="216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MST 21774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ADBC65-BCF9-B578-B220-28E7A1F70901}"/>
              </a:ext>
            </a:extLst>
          </p:cNvPr>
          <p:cNvSpPr txBox="1">
            <a:spLocks/>
          </p:cNvSpPr>
          <p:nvPr/>
        </p:nvSpPr>
        <p:spPr>
          <a:xfrm>
            <a:off x="7344000" y="5040000"/>
            <a:ext cx="864000" cy="216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MST 21779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96A55E-56C2-CF6E-686F-D8C2B122EAFF}"/>
              </a:ext>
            </a:extLst>
          </p:cNvPr>
          <p:cNvCxnSpPr/>
          <p:nvPr/>
        </p:nvCxnSpPr>
        <p:spPr>
          <a:xfrm>
            <a:off x="575216" y="4509096"/>
            <a:ext cx="816368" cy="0"/>
          </a:xfrm>
          <a:prstGeom prst="straightConnector1">
            <a:avLst/>
          </a:prstGeom>
          <a:ln>
            <a:solidFill>
              <a:schemeClr val="tx2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A8216EF9-C55A-A8FC-078E-3BBAD5813B6B}"/>
              </a:ext>
            </a:extLst>
          </p:cNvPr>
          <p:cNvSpPr txBox="1">
            <a:spLocks/>
          </p:cNvSpPr>
          <p:nvPr/>
        </p:nvSpPr>
        <p:spPr>
          <a:xfrm>
            <a:off x="1865600" y="1843508"/>
            <a:ext cx="1716400" cy="685543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Blindage en Marbre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Epaisseur 20 cm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Tout autour du TPST</a:t>
            </a:r>
          </a:p>
        </p:txBody>
      </p:sp>
    </p:spTree>
    <p:extLst>
      <p:ext uri="{BB962C8B-B14F-4D97-AF65-F5344CB8AC3E}">
        <p14:creationId xmlns:p14="http://schemas.microsoft.com/office/powerpoint/2010/main" val="854736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924C2-117D-87B7-4EEF-21240B22A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3B31B01B-14D3-401B-6B0E-41458FA0D0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115" b="2107"/>
          <a:stretch/>
        </p:blipFill>
        <p:spPr>
          <a:xfrm>
            <a:off x="684000" y="1080000"/>
            <a:ext cx="10800000" cy="50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331F5-E008-F319-F709-D354EED1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6A8D9-059C-CF1A-C53D-92B9691A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E82FC-AFD8-511E-D07C-2EB09DC9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52EFE0-FF67-A2A9-9575-E249700E3077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sur la ½ Période 21710-21810 :</a:t>
            </a:r>
            <a:r>
              <a:rPr lang="fr-FR" sz="1400" i="1" dirty="0"/>
              <a:t>   Ajout Blindage autour du TPST 21760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8C089F8-D1AE-09C2-176D-3C2308870048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proche Ligne Faisceau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77761E6-E599-616C-AF6B-190E489FDE1F}"/>
              </a:ext>
            </a:extLst>
          </p:cNvPr>
          <p:cNvSpPr txBox="1">
            <a:spLocks/>
          </p:cNvSpPr>
          <p:nvPr/>
        </p:nvSpPr>
        <p:spPr>
          <a:xfrm>
            <a:off x="5196052" y="5229200"/>
            <a:ext cx="1799896" cy="252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Volume Transport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AE217D-690B-69E0-7045-655FE43354DC}"/>
              </a:ext>
            </a:extLst>
          </p:cNvPr>
          <p:cNvSpPr txBox="1">
            <a:spLocks/>
          </p:cNvSpPr>
          <p:nvPr/>
        </p:nvSpPr>
        <p:spPr>
          <a:xfrm>
            <a:off x="1004601" y="3321000"/>
            <a:ext cx="576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chemeClr val="tx2"/>
                </a:solidFill>
              </a:rPr>
              <a:t>Beam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4E5AF2-A6BB-1DEC-8509-8188CAE1B780}"/>
              </a:ext>
            </a:extLst>
          </p:cNvPr>
          <p:cNvSpPr txBox="1">
            <a:spLocks/>
          </p:cNvSpPr>
          <p:nvPr/>
        </p:nvSpPr>
        <p:spPr>
          <a:xfrm>
            <a:off x="4878000" y="3636000"/>
            <a:ext cx="900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FFFF00"/>
                </a:solidFill>
              </a:rPr>
              <a:t>TPST 21760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83FE8F9-46D7-5C40-3C23-C20AC66EA3D1}"/>
              </a:ext>
            </a:extLst>
          </p:cNvPr>
          <p:cNvSpPr txBox="1">
            <a:spLocks/>
          </p:cNvSpPr>
          <p:nvPr/>
        </p:nvSpPr>
        <p:spPr>
          <a:xfrm>
            <a:off x="7848000" y="3816000"/>
            <a:ext cx="864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FFFF00"/>
                </a:solidFill>
              </a:rPr>
              <a:t>MST 21774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8EFAD34-20B4-7D9D-1937-76E2ADB465B4}"/>
              </a:ext>
            </a:extLst>
          </p:cNvPr>
          <p:cNvSpPr txBox="1">
            <a:spLocks/>
          </p:cNvSpPr>
          <p:nvPr/>
        </p:nvSpPr>
        <p:spPr>
          <a:xfrm>
            <a:off x="10692000" y="3816000"/>
            <a:ext cx="864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FFFF00"/>
                </a:solidFill>
              </a:rPr>
              <a:t>MST 21779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58B8F6C-6B92-1BBB-015A-3F340AF7B34A}"/>
              </a:ext>
            </a:extLst>
          </p:cNvPr>
          <p:cNvCxnSpPr/>
          <p:nvPr/>
        </p:nvCxnSpPr>
        <p:spPr>
          <a:xfrm>
            <a:off x="884417" y="3537000"/>
            <a:ext cx="816368" cy="0"/>
          </a:xfrm>
          <a:prstGeom prst="straightConnector1">
            <a:avLst/>
          </a:prstGeom>
          <a:ln>
            <a:solidFill>
              <a:schemeClr val="tx2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1967EC5D-D3F9-39E8-9276-093868077F4C}"/>
              </a:ext>
            </a:extLst>
          </p:cNvPr>
          <p:cNvSpPr txBox="1">
            <a:spLocks/>
          </p:cNvSpPr>
          <p:nvPr/>
        </p:nvSpPr>
        <p:spPr>
          <a:xfrm>
            <a:off x="679675" y="1080000"/>
            <a:ext cx="1908000" cy="576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0033A0"/>
                </a:solidFill>
              </a:rPr>
              <a:t>Blindage en étude (SY-ABT)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½ coquilles ?</a:t>
            </a:r>
          </a:p>
          <a:p>
            <a:r>
              <a:rPr lang="fr-FR" sz="1200" i="1" dirty="0">
                <a:solidFill>
                  <a:srgbClr val="0033A0"/>
                </a:solidFill>
              </a:rPr>
              <a:t>Installation 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AE30E1-9568-9CF9-883E-82F7F986EB59}"/>
              </a:ext>
            </a:extLst>
          </p:cNvPr>
          <p:cNvCxnSpPr>
            <a:cxnSpLocks/>
          </p:cNvCxnSpPr>
          <p:nvPr/>
        </p:nvCxnSpPr>
        <p:spPr>
          <a:xfrm flipV="1">
            <a:off x="4295704" y="4437112"/>
            <a:ext cx="240400" cy="432048"/>
          </a:xfrm>
          <a:prstGeom prst="straightConnector1">
            <a:avLst/>
          </a:prstGeom>
          <a:ln>
            <a:solidFill>
              <a:srgbClr val="FFFF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422FC860-9B8A-FAA5-B46E-64442F92F5A8}"/>
              </a:ext>
            </a:extLst>
          </p:cNvPr>
          <p:cNvSpPr txBox="1">
            <a:spLocks/>
          </p:cNvSpPr>
          <p:nvPr/>
        </p:nvSpPr>
        <p:spPr>
          <a:xfrm>
            <a:off x="3863704" y="4889510"/>
            <a:ext cx="864000" cy="216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i="1" dirty="0">
                <a:solidFill>
                  <a:srgbClr val="FFFF00"/>
                </a:solidFill>
              </a:rPr>
              <a:t>Ep. 20 cm</a:t>
            </a:r>
          </a:p>
        </p:txBody>
      </p:sp>
    </p:spTree>
    <p:extLst>
      <p:ext uri="{BB962C8B-B14F-4D97-AF65-F5344CB8AC3E}">
        <p14:creationId xmlns:p14="http://schemas.microsoft.com/office/powerpoint/2010/main" val="1310390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4E2B0-29C5-81CA-0847-538E9C147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C9809-DCCD-83C9-87FE-51F5D952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1FB6E-F999-9CFF-3B96-1045B8F8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96D70-9E3C-4BB2-914D-B07360A9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46772AD-3EF2-FFCD-BCE2-CF3BB3FAD6B1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LSS2 – LSS4 – LSS6 – TT60 :</a:t>
            </a:r>
            <a:r>
              <a:rPr lang="fr-FR" sz="1400" i="1" dirty="0"/>
              <a:t>   Retrait des Vannes Rapides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2F07449-2E98-E18C-4E49-DBA1A8AFFA6D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1483A-7D3B-F9E2-9EF2-AF8AE8A2A461}"/>
              </a:ext>
            </a:extLst>
          </p:cNvPr>
          <p:cNvSpPr txBox="1">
            <a:spLocks/>
          </p:cNvSpPr>
          <p:nvPr/>
        </p:nvSpPr>
        <p:spPr>
          <a:xfrm>
            <a:off x="1260000" y="972000"/>
            <a:ext cx="8460000" cy="792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i="1" u="sng" dirty="0"/>
              <a:t>Positions Concernées :</a:t>
            </a:r>
            <a:r>
              <a:rPr lang="fr-FR" sz="1400" i="1" dirty="0"/>
              <a:t>	VVFA 21701		VVFB 21801		VVFB 21877		VVFA 41698</a:t>
            </a:r>
          </a:p>
          <a:p>
            <a:pPr algn="l"/>
            <a:r>
              <a:rPr lang="fr-FR" sz="1400" i="1" dirty="0"/>
              <a:t>		VVFA 61460		VVFA 61695		VVFB 61801		VVFB 61877</a:t>
            </a:r>
          </a:p>
          <a:p>
            <a:pPr algn="l"/>
            <a:r>
              <a:rPr lang="fr-FR" sz="1400" i="1" dirty="0"/>
              <a:t>		VVFA 61957		VVFA 610213</a:t>
            </a:r>
          </a:p>
        </p:txBody>
      </p:sp>
      <p:pic>
        <p:nvPicPr>
          <p:cNvPr id="3" name="Picture 2" descr="A blueprint of a machine&#10;&#10;AI-generated content may be incorrect.">
            <a:extLst>
              <a:ext uri="{FF2B5EF4-FFF2-40B4-BE49-F238E27FC236}">
                <a16:creationId xmlns:a16="http://schemas.microsoft.com/office/drawing/2014/main" id="{DF2E2700-6479-21E2-4AA6-69AC23A4F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0" y="3708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2" name="Picture 11" descr="A blueprint of a machine&#10;&#10;AI-generated content may be incorrect.">
            <a:extLst>
              <a:ext uri="{FF2B5EF4-FFF2-40B4-BE49-F238E27FC236}">
                <a16:creationId xmlns:a16="http://schemas.microsoft.com/office/drawing/2014/main" id="{6C6DB530-EEE7-C4D6-CA4D-669D34787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0" y="1620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5" name="Picture 14" descr="A blueprint of a machine&#10;&#10;AI-generated content may be incorrect.">
            <a:extLst>
              <a:ext uri="{FF2B5EF4-FFF2-40B4-BE49-F238E27FC236}">
                <a16:creationId xmlns:a16="http://schemas.microsoft.com/office/drawing/2014/main" id="{B2D01B15-74F2-5B81-45DF-DDFF10EF09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0" t="-476" r="1714" b="-2381"/>
          <a:stretch/>
        </p:blipFill>
        <p:spPr>
          <a:xfrm>
            <a:off x="2484000" y="3888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1" name="Picture 10" descr="A blueprint of a machine&#10;&#10;AI-generated content may be incorrect.">
            <a:extLst>
              <a:ext uri="{FF2B5EF4-FFF2-40B4-BE49-F238E27FC236}">
                <a16:creationId xmlns:a16="http://schemas.microsoft.com/office/drawing/2014/main" id="{B2C5E35E-8D58-0896-AAAD-AE687850F8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2941" b="-4902"/>
          <a:stretch/>
        </p:blipFill>
        <p:spPr>
          <a:xfrm>
            <a:off x="2484000" y="1800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9" name="Picture 8" descr="A blueprint of a machine&#10;&#10;AI-generated content may be incorrect.">
            <a:extLst>
              <a:ext uri="{FF2B5EF4-FFF2-40B4-BE49-F238E27FC236}">
                <a16:creationId xmlns:a16="http://schemas.microsoft.com/office/drawing/2014/main" id="{721BE944-9AD5-72E4-3940-BB4FC5685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000" y="1980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0" name="Picture 9" descr="A blueprint of a machine&#10;&#10;AI-generated content may be incorrect.">
            <a:extLst>
              <a:ext uri="{FF2B5EF4-FFF2-40B4-BE49-F238E27FC236}">
                <a16:creationId xmlns:a16="http://schemas.microsoft.com/office/drawing/2014/main" id="{A428D9E7-FE96-8E70-2F4A-606438BFAA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000" y="2160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7" name="Picture 6" descr="A blueprint of a machine&#10;&#10;AI-generated content may be incorrect.">
            <a:extLst>
              <a:ext uri="{FF2B5EF4-FFF2-40B4-BE49-F238E27FC236}">
                <a16:creationId xmlns:a16="http://schemas.microsoft.com/office/drawing/2014/main" id="{4393F5DC-723A-CA33-E568-F0AAE87155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8000" y="2340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4" name="Picture 13" descr="A blueprint of a machine&#10;&#10;AI-generated content may be incorrect.">
            <a:extLst>
              <a:ext uri="{FF2B5EF4-FFF2-40B4-BE49-F238E27FC236}">
                <a16:creationId xmlns:a16="http://schemas.microsoft.com/office/drawing/2014/main" id="{4378F3F9-493A-5AB5-51BE-B09EC3B3A2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0000" y="4068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7" name="Picture 16" descr="A blueprint of a machine&#10;&#10;AI-generated content may be incorrect.">
            <a:extLst>
              <a:ext uri="{FF2B5EF4-FFF2-40B4-BE49-F238E27FC236}">
                <a16:creationId xmlns:a16="http://schemas.microsoft.com/office/drawing/2014/main" id="{EB02E1ED-D4E1-901A-7CE4-9839D8B77FD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257" t="-942" r="3208" b="-942"/>
          <a:stretch/>
        </p:blipFill>
        <p:spPr>
          <a:xfrm>
            <a:off x="7236000" y="4248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6" name="Picture 15" descr="A diagram of a machine&#10;&#10;AI-generated content may be incorrect.">
            <a:extLst>
              <a:ext uri="{FF2B5EF4-FFF2-40B4-BE49-F238E27FC236}">
                <a16:creationId xmlns:a16="http://schemas.microsoft.com/office/drawing/2014/main" id="{5610F153-BAFB-03DF-EB31-F383EA36803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935" r="9312"/>
          <a:stretch/>
        </p:blipFill>
        <p:spPr>
          <a:xfrm>
            <a:off x="9648000" y="4428000"/>
            <a:ext cx="2454545" cy="180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9" name="Explosion: 14 Points 18">
            <a:extLst>
              <a:ext uri="{FF2B5EF4-FFF2-40B4-BE49-F238E27FC236}">
                <a16:creationId xmlns:a16="http://schemas.microsoft.com/office/drawing/2014/main" id="{E98CFFF1-E5DA-F353-2720-59ABC836523D}"/>
              </a:ext>
            </a:extLst>
          </p:cNvPr>
          <p:cNvSpPr/>
          <p:nvPr/>
        </p:nvSpPr>
        <p:spPr>
          <a:xfrm>
            <a:off x="9360000" y="396000"/>
            <a:ext cx="2736000" cy="864000"/>
          </a:xfrm>
          <a:prstGeom prst="irregularSeal2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i="1" dirty="0">
                <a:solidFill>
                  <a:srgbClr val="C00000"/>
                </a:solidFill>
              </a:rPr>
              <a:t>Rappel</a:t>
            </a:r>
            <a:endParaRPr lang="en-GB" sz="1100" i="1" dirty="0">
              <a:solidFill>
                <a:srgbClr val="C00000"/>
              </a:solidFill>
            </a:endParaRPr>
          </a:p>
          <a:p>
            <a:pPr algn="ctr"/>
            <a:r>
              <a:rPr lang="en-GB" sz="1100" i="1" dirty="0">
                <a:solidFill>
                  <a:srgbClr val="C00000"/>
                </a:solidFill>
              </a:rPr>
              <a:t>Réunion 26/03/25</a:t>
            </a:r>
            <a:endParaRPr lang="fr-FR" sz="11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704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CE033-090F-2A18-0124-8DEA165ED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E0367-7466-3DF9-27FA-0C6D63BAB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CE97F-A75B-5DE8-25E1-367B92EC4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4379F-A57B-0C86-0BDE-DD7325073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4B0496-683F-14ED-8B51-7B6F4D04E8F0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LSS2 – LSS4 – LSS6 – TT60 :</a:t>
            </a:r>
            <a:r>
              <a:rPr lang="fr-FR" sz="1400" i="1" dirty="0"/>
              <a:t>   Retrait des Vannes Rapides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19AFC75-AC85-2C55-3611-15BBA5490349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6D676-C40B-FC92-BBCA-8A7D10BC94B1}"/>
              </a:ext>
            </a:extLst>
          </p:cNvPr>
          <p:cNvSpPr txBox="1">
            <a:spLocks/>
          </p:cNvSpPr>
          <p:nvPr/>
        </p:nvSpPr>
        <p:spPr>
          <a:xfrm>
            <a:off x="1260000" y="972000"/>
            <a:ext cx="8460000" cy="324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i="1" u="sng" dirty="0"/>
              <a:t>Positions Concernées :</a:t>
            </a:r>
            <a:r>
              <a:rPr lang="fr-FR" sz="1400" i="1" dirty="0"/>
              <a:t>	VVFA 21701		VVFB 21801		VVFB 21877</a:t>
            </a:r>
          </a:p>
        </p:txBody>
      </p:sp>
      <p:pic>
        <p:nvPicPr>
          <p:cNvPr id="10" name="Picture 9" descr="A blueprint of a machine&#10;&#10;AI-generated content may be incorrect.">
            <a:extLst>
              <a:ext uri="{FF2B5EF4-FFF2-40B4-BE49-F238E27FC236}">
                <a16:creationId xmlns:a16="http://schemas.microsoft.com/office/drawing/2014/main" id="{E7A2A7F8-FC74-C4C3-AC2C-27D867E6D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000" y="1296000"/>
            <a:ext cx="6989649" cy="4932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978630D-E97B-4F52-DF40-2ACD5C07534C}"/>
              </a:ext>
            </a:extLst>
          </p:cNvPr>
          <p:cNvSpPr txBox="1">
            <a:spLocks/>
          </p:cNvSpPr>
          <p:nvPr/>
        </p:nvSpPr>
        <p:spPr>
          <a:xfrm>
            <a:off x="10080000" y="5688000"/>
            <a:ext cx="1548000" cy="252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/>
              <a:t>Plan SPSLNINS0180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E90192-BFA3-72F7-AAE4-2BEAD771DC99}"/>
              </a:ext>
            </a:extLst>
          </p:cNvPr>
          <p:cNvGrpSpPr/>
          <p:nvPr/>
        </p:nvGrpSpPr>
        <p:grpSpPr>
          <a:xfrm>
            <a:off x="10440000" y="2160000"/>
            <a:ext cx="1371183" cy="2059314"/>
            <a:chOff x="10697157" y="215832"/>
            <a:chExt cx="1371183" cy="2059314"/>
          </a:xfrm>
        </p:grpSpPr>
        <p:pic>
          <p:nvPicPr>
            <p:cNvPr id="13" name="Picture 12" descr="A white document with black text&#10;&#10;AI-generated content may be incorrect.">
              <a:extLst>
                <a:ext uri="{FF2B5EF4-FFF2-40B4-BE49-F238E27FC236}">
                  <a16:creationId xmlns:a16="http://schemas.microsoft.com/office/drawing/2014/main" id="{2ADA570A-0B31-6BA7-4401-0E60507C5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7157" y="215832"/>
              <a:ext cx="1371183" cy="2059314"/>
            </a:xfrm>
            <a:prstGeom prst="rect">
              <a:avLst/>
            </a:prstGeom>
          </p:spPr>
        </p:pic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0D1C9E77-BA64-8B72-C2C7-77B2FB7B688A}"/>
                </a:ext>
              </a:extLst>
            </p:cNvPr>
            <p:cNvSpPr txBox="1">
              <a:spLocks/>
            </p:cNvSpPr>
            <p:nvPr/>
          </p:nvSpPr>
          <p:spPr>
            <a:xfrm>
              <a:off x="10878748" y="1879908"/>
              <a:ext cx="1008000" cy="216000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1200" i="1" dirty="0"/>
                <a:t>ECR à venir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938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4C8ED-390B-B64E-DB12-D682EB752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7CE9F-0B50-D5D4-5939-37454C17E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48B94-9345-7A8D-BE66-3FAB0E558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115CF-834F-9246-CAF4-9C14AA6F4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C14BD1-EC21-C91C-1C24-31F45575CDD3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LSS2 – LSS4 – LSS6 – TT60 :</a:t>
            </a:r>
            <a:r>
              <a:rPr lang="fr-FR" sz="1400" i="1" dirty="0"/>
              <a:t>   Retrait des Vannes Rapides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3E9D598-F47A-A8A7-6DBC-1F9631144754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5000B5-14BB-AF12-2B07-B17CA682261A}"/>
              </a:ext>
            </a:extLst>
          </p:cNvPr>
          <p:cNvSpPr txBox="1">
            <a:spLocks/>
          </p:cNvSpPr>
          <p:nvPr/>
        </p:nvSpPr>
        <p:spPr>
          <a:xfrm>
            <a:off x="1260000" y="972000"/>
            <a:ext cx="8460000" cy="324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i="1" u="sng" dirty="0"/>
              <a:t>Positions Concernées :</a:t>
            </a:r>
            <a:r>
              <a:rPr lang="fr-FR" sz="1400" i="1" dirty="0"/>
              <a:t>	VVFA 41698		VVFA 610213</a:t>
            </a:r>
          </a:p>
        </p:txBody>
      </p:sp>
      <p:pic>
        <p:nvPicPr>
          <p:cNvPr id="20" name="Picture 19" descr="A blueprint of a machine&#10;&#10;AI-generated content may be incorrect.">
            <a:extLst>
              <a:ext uri="{FF2B5EF4-FFF2-40B4-BE49-F238E27FC236}">
                <a16:creationId xmlns:a16="http://schemas.microsoft.com/office/drawing/2014/main" id="{1E7877F4-13A9-EA54-6180-BE26E4C0C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000" y="1296000"/>
            <a:ext cx="6991865" cy="4932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F8E27C6C-179F-173B-1882-C0233D0E30C2}"/>
              </a:ext>
            </a:extLst>
          </p:cNvPr>
          <p:cNvSpPr txBox="1">
            <a:spLocks/>
          </p:cNvSpPr>
          <p:nvPr/>
        </p:nvSpPr>
        <p:spPr>
          <a:xfrm>
            <a:off x="10080000" y="5688000"/>
            <a:ext cx="1548000" cy="252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/>
              <a:t>Plan SPSLNINS0179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B24B5E-B1CC-68BD-3648-45A5E4C82F0D}"/>
              </a:ext>
            </a:extLst>
          </p:cNvPr>
          <p:cNvGrpSpPr/>
          <p:nvPr/>
        </p:nvGrpSpPr>
        <p:grpSpPr>
          <a:xfrm>
            <a:off x="10440000" y="2160000"/>
            <a:ext cx="1371183" cy="2059314"/>
            <a:chOff x="10697157" y="215832"/>
            <a:chExt cx="1371183" cy="2059314"/>
          </a:xfrm>
        </p:grpSpPr>
        <p:pic>
          <p:nvPicPr>
            <p:cNvPr id="23" name="Picture 22" descr="A white document with black text&#10;&#10;AI-generated content may be incorrect.">
              <a:extLst>
                <a:ext uri="{FF2B5EF4-FFF2-40B4-BE49-F238E27FC236}">
                  <a16:creationId xmlns:a16="http://schemas.microsoft.com/office/drawing/2014/main" id="{C9BBC3BC-CB20-CFE6-FAFE-7DE99CC5A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7157" y="215832"/>
              <a:ext cx="1371183" cy="2059314"/>
            </a:xfrm>
            <a:prstGeom prst="rect">
              <a:avLst/>
            </a:prstGeom>
          </p:spPr>
        </p:pic>
        <p:sp>
          <p:nvSpPr>
            <p:cNvPr id="24" name="Title 1">
              <a:extLst>
                <a:ext uri="{FF2B5EF4-FFF2-40B4-BE49-F238E27FC236}">
                  <a16:creationId xmlns:a16="http://schemas.microsoft.com/office/drawing/2014/main" id="{E8AC44F2-44D3-1500-2308-57357EEB52EF}"/>
                </a:ext>
              </a:extLst>
            </p:cNvPr>
            <p:cNvSpPr txBox="1">
              <a:spLocks/>
            </p:cNvSpPr>
            <p:nvPr/>
          </p:nvSpPr>
          <p:spPr>
            <a:xfrm>
              <a:off x="10878748" y="1879908"/>
              <a:ext cx="1008000" cy="216000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1200" i="1" dirty="0"/>
                <a:t>ECR à venir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3431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2C29F-76B5-7763-36F3-5B18BE603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93402-1BBB-EB5D-73F0-F8D10B265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D57ED-EDE6-BE4E-08F8-3D27A099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44118-C185-B8AC-39B4-A8B08C2A2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4A4653-8327-B38D-1690-A5B07CFD45A8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LSS2 – LSS4 – LSS6 – TT60 :</a:t>
            </a:r>
            <a:r>
              <a:rPr lang="fr-FR" sz="1400" i="1" dirty="0"/>
              <a:t>   Retrait des Vannes Rapides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5A09918-48BC-8B10-7D5A-38DECA24D21C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BD14D6-D3FB-A7E4-D813-15AC370179C4}"/>
              </a:ext>
            </a:extLst>
          </p:cNvPr>
          <p:cNvSpPr txBox="1">
            <a:spLocks/>
          </p:cNvSpPr>
          <p:nvPr/>
        </p:nvSpPr>
        <p:spPr>
          <a:xfrm>
            <a:off x="1260000" y="972000"/>
            <a:ext cx="8460000" cy="324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i="1" u="sng" dirty="0"/>
              <a:t>Positions Concernées :</a:t>
            </a:r>
            <a:r>
              <a:rPr lang="fr-FR" sz="1400" i="1" dirty="0"/>
              <a:t>	VVFA 41698		VVFA 610213</a:t>
            </a:r>
          </a:p>
        </p:txBody>
      </p:sp>
      <p:pic>
        <p:nvPicPr>
          <p:cNvPr id="20" name="Picture 19" descr="A blueprint of a machine&#10;&#10;AI-generated content may be incorrect.">
            <a:extLst>
              <a:ext uri="{FF2B5EF4-FFF2-40B4-BE49-F238E27FC236}">
                <a16:creationId xmlns:a16="http://schemas.microsoft.com/office/drawing/2014/main" id="{78AE814D-E7B4-2781-C273-E7593C0A6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000" y="1296000"/>
            <a:ext cx="6991865" cy="4932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24CAAEE3-F5A4-D8EF-C3D2-58072E2C2DF1}"/>
              </a:ext>
            </a:extLst>
          </p:cNvPr>
          <p:cNvSpPr txBox="1">
            <a:spLocks/>
          </p:cNvSpPr>
          <p:nvPr/>
        </p:nvSpPr>
        <p:spPr>
          <a:xfrm>
            <a:off x="10080000" y="5688000"/>
            <a:ext cx="1548000" cy="252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/>
              <a:t>Plan SPSLNINS0179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A0415D9-0748-5642-47BE-875F0D07915C}"/>
              </a:ext>
            </a:extLst>
          </p:cNvPr>
          <p:cNvGrpSpPr/>
          <p:nvPr/>
        </p:nvGrpSpPr>
        <p:grpSpPr>
          <a:xfrm>
            <a:off x="10440000" y="2160000"/>
            <a:ext cx="1371183" cy="2059314"/>
            <a:chOff x="10697157" y="215832"/>
            <a:chExt cx="1371183" cy="2059314"/>
          </a:xfrm>
        </p:grpSpPr>
        <p:pic>
          <p:nvPicPr>
            <p:cNvPr id="7" name="Picture 6" descr="A white document with black text&#10;&#10;AI-generated content may be incorrect.">
              <a:extLst>
                <a:ext uri="{FF2B5EF4-FFF2-40B4-BE49-F238E27FC236}">
                  <a16:creationId xmlns:a16="http://schemas.microsoft.com/office/drawing/2014/main" id="{170FA9AC-2F5B-4B94-A1D4-2B41611FB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7157" y="215832"/>
              <a:ext cx="1371183" cy="2059314"/>
            </a:xfrm>
            <a:prstGeom prst="rect">
              <a:avLst/>
            </a:prstGeom>
          </p:spPr>
        </p:pic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DF9EF5B3-C783-BA53-BD15-57DA8F96B308}"/>
                </a:ext>
              </a:extLst>
            </p:cNvPr>
            <p:cNvSpPr txBox="1">
              <a:spLocks/>
            </p:cNvSpPr>
            <p:nvPr/>
          </p:nvSpPr>
          <p:spPr>
            <a:xfrm>
              <a:off x="10878748" y="1879908"/>
              <a:ext cx="1008000" cy="216000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1200" i="1" dirty="0"/>
                <a:t>ECR à venir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93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31759-7B4E-3404-86B0-D77358C1A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CFA15-E252-AB85-8EA4-40CAA904C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F2915-3AA4-793F-0AAB-85A9CB4EA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0F2BC-DF35-2407-AE96-2B79C0C70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8B28FF-FCA1-9372-EA0A-425454B034F4}"/>
              </a:ext>
            </a:extLst>
          </p:cNvPr>
          <p:cNvSpPr txBox="1">
            <a:spLocks/>
          </p:cNvSpPr>
          <p:nvPr/>
        </p:nvSpPr>
        <p:spPr>
          <a:xfrm>
            <a:off x="179999" y="540000"/>
            <a:ext cx="92385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Modification LSS2 – LSS4 – LSS6 – TT60 :</a:t>
            </a:r>
            <a:r>
              <a:rPr lang="fr-FR" sz="1400" i="1" dirty="0"/>
              <a:t>   Retrait des Vannes Rapides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8021DA5-BD81-5C5C-796B-EF1DC43C2D84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Demande de Modification Ligne Faisceau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0AF02-88D7-9A2B-D353-5C1D3600ED85}"/>
              </a:ext>
            </a:extLst>
          </p:cNvPr>
          <p:cNvSpPr txBox="1">
            <a:spLocks/>
          </p:cNvSpPr>
          <p:nvPr/>
        </p:nvSpPr>
        <p:spPr>
          <a:xfrm>
            <a:off x="1260000" y="972000"/>
            <a:ext cx="10440000" cy="324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i="1" u="sng" dirty="0"/>
              <a:t>Positions Concernées :</a:t>
            </a:r>
            <a:r>
              <a:rPr lang="fr-FR" sz="1400" i="1" dirty="0"/>
              <a:t>	VVFA 61460		VVFA 61695		VVFB 61801		VVFB 61877		VVFA 61957</a:t>
            </a:r>
          </a:p>
        </p:txBody>
      </p:sp>
      <p:pic>
        <p:nvPicPr>
          <p:cNvPr id="7" name="Picture 6" descr="A collage of blueprints&#10;&#10;AI-generated content may be incorrect.">
            <a:extLst>
              <a:ext uri="{FF2B5EF4-FFF2-40B4-BE49-F238E27FC236}">
                <a16:creationId xmlns:a16="http://schemas.microsoft.com/office/drawing/2014/main" id="{45AD9785-5C38-5728-0598-762E3B1AD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000" y="1296000"/>
            <a:ext cx="6985236" cy="4932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862C4D4-8E62-97DB-F18D-8B4FCBEE0AD2}"/>
              </a:ext>
            </a:extLst>
          </p:cNvPr>
          <p:cNvSpPr txBox="1">
            <a:spLocks/>
          </p:cNvSpPr>
          <p:nvPr/>
        </p:nvSpPr>
        <p:spPr>
          <a:xfrm>
            <a:off x="10080000" y="5688000"/>
            <a:ext cx="1548000" cy="252000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i="1" dirty="0"/>
              <a:t>Plan SPSLNINS0181</a:t>
            </a:r>
          </a:p>
        </p:txBody>
      </p:sp>
    </p:spTree>
    <p:extLst>
      <p:ext uri="{BB962C8B-B14F-4D97-AF65-F5344CB8AC3E}">
        <p14:creationId xmlns:p14="http://schemas.microsoft.com/office/powerpoint/2010/main" val="2790467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13525</TotalTime>
  <Words>679</Words>
  <Application>Microsoft Office PowerPoint</Application>
  <DocSecurity>0</DocSecurity>
  <PresentationFormat>Widescreen</PresentationFormat>
  <Paragraphs>139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234</cp:revision>
  <cp:lastPrinted>2024-10-04T08:28:09Z</cp:lastPrinted>
  <dcterms:created xsi:type="dcterms:W3CDTF">2021-06-10T07:47:12Z</dcterms:created>
  <dcterms:modified xsi:type="dcterms:W3CDTF">2025-04-29T15:55:31Z</dcterms:modified>
  <cp:category/>
  <dc:identifier/>
  <cp:contentStatus/>
  <dc:language/>
  <cp:version/>
</cp:coreProperties>
</file>