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430" r:id="rId2"/>
    <p:sldId id="522" r:id="rId3"/>
    <p:sldId id="532" r:id="rId4"/>
    <p:sldId id="531" r:id="rId5"/>
    <p:sldId id="533" r:id="rId6"/>
    <p:sldId id="258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CC99"/>
    <a:srgbClr val="0033A0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2" autoAdjust="0"/>
    <p:restoredTop sz="94694"/>
  </p:normalViewPr>
  <p:slideViewPr>
    <p:cSldViewPr>
      <p:cViewPr varScale="1">
        <p:scale>
          <a:sx n="103" d="100"/>
          <a:sy n="103" d="100"/>
        </p:scale>
        <p:origin x="114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F9B18BED-6431-4003-9768-024FD3425DFF}"/>
              </a:ext>
            </a:extLst>
          </p:cNvPr>
          <p:cNvSpPr txBox="1">
            <a:spLocks/>
          </p:cNvSpPr>
          <p:nvPr/>
        </p:nvSpPr>
        <p:spPr bwMode="auto">
          <a:xfrm>
            <a:off x="2342818" y="5760000"/>
            <a:ext cx="7506369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74796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600" dirty="0"/>
              <a:t>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defRPr/>
            </a:pPr>
            <a:r>
              <a:rPr lang="en-US" sz="1600" b="1" i="1" dirty="0"/>
              <a:t>Frédéric Galleazzi </a:t>
            </a:r>
            <a:r>
              <a:rPr lang="en-US" sz="1600" i="1" dirty="0"/>
              <a:t>EN/ACE/INT</a:t>
            </a:r>
          </a:p>
          <a:p>
            <a:pPr algn="ctr">
              <a:defRPr/>
            </a:pPr>
            <a:r>
              <a:rPr lang="en-US" sz="1600" i="1" dirty="0"/>
              <a:t>30/04/2025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E4B156-40AA-48BD-ADD5-D56555A8F30C}"/>
              </a:ext>
            </a:extLst>
          </p:cNvPr>
          <p:cNvSpPr txBox="1">
            <a:spLocks/>
          </p:cNvSpPr>
          <p:nvPr/>
        </p:nvSpPr>
        <p:spPr bwMode="auto">
          <a:xfrm>
            <a:off x="1055440" y="1980000"/>
            <a:ext cx="10008492" cy="2952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47479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1200"/>
              </a:spcBef>
              <a:defRPr/>
            </a:pPr>
            <a:r>
              <a:rPr lang="fr-FR" sz="4400" b="1" cap="small" dirty="0">
                <a:cs typeface="Arial" charset="0"/>
              </a:rPr>
              <a:t>SPS </a:t>
            </a:r>
            <a:r>
              <a:rPr lang="fr-FR" sz="4400" b="1" cap="small" dirty="0" err="1">
                <a:cs typeface="Arial" charset="0"/>
              </a:rPr>
              <a:t>Integration</a:t>
            </a:r>
            <a:br>
              <a:rPr lang="fr-FR" sz="4400" b="1" cap="small" dirty="0">
                <a:cs typeface="Arial" charset="0"/>
              </a:rPr>
            </a:br>
            <a:r>
              <a:rPr lang="fr-FR" sz="2000" b="1" cap="small" dirty="0">
                <a:cs typeface="Arial" charset="0"/>
              </a:rPr>
              <a:t> </a:t>
            </a:r>
            <a:br>
              <a:rPr lang="fr-FR" sz="4000" b="1" cap="small" dirty="0">
                <a:cs typeface="Arial" charset="0"/>
              </a:rPr>
            </a:br>
            <a:r>
              <a:rPr lang="fr-FR" sz="2800" b="1" cap="small" dirty="0">
                <a:cs typeface="Arial" charset="0"/>
              </a:rPr>
              <a:t>Nouveaux Capots Aimants</a:t>
            </a:r>
          </a:p>
          <a:p>
            <a:pPr algn="ctr">
              <a:spcBef>
                <a:spcPts val="1200"/>
              </a:spcBef>
              <a:defRPr/>
            </a:pPr>
            <a:r>
              <a:rPr lang="fr-FR" sz="2800" b="1" cap="small" dirty="0">
                <a:cs typeface="Arial" charset="0"/>
              </a:rPr>
              <a:t>Rénovation des Services Généraux EN-EL</a:t>
            </a:r>
          </a:p>
          <a:p>
            <a:pPr algn="ctr">
              <a:spcBef>
                <a:spcPts val="1200"/>
              </a:spcBef>
              <a:defRPr/>
            </a:pPr>
            <a:r>
              <a:rPr lang="fr-FR" sz="2800" b="1" cap="small" dirty="0">
                <a:cs typeface="Arial" charset="0"/>
              </a:rPr>
              <a:t>LS3</a:t>
            </a:r>
            <a:br>
              <a:rPr lang="fr-FR" sz="3600" b="1" cap="small" dirty="0">
                <a:solidFill>
                  <a:srgbClr val="0594FF"/>
                </a:solidFill>
                <a:cs typeface="Arial" charset="0"/>
              </a:rPr>
            </a:br>
            <a:r>
              <a:rPr lang="en-US" sz="3200" cap="small" dirty="0">
                <a:solidFill>
                  <a:srgbClr val="FFFF00"/>
                </a:solidFill>
                <a:cs typeface="Arial" charset="0"/>
              </a:rPr>
              <a:t>ICL Meeting</a:t>
            </a:r>
            <a:r>
              <a:rPr lang="en-US" sz="4000" cap="small" dirty="0">
                <a:solidFill>
                  <a:srgbClr val="FFFF00"/>
                </a:solidFill>
                <a:cs typeface="Arial" charset="0"/>
              </a:rPr>
              <a:t>	</a:t>
            </a: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30 Avril 2025</a:t>
            </a:r>
          </a:p>
          <a:p>
            <a:pPr algn="ctr">
              <a:spcBef>
                <a:spcPts val="1800"/>
              </a:spcBef>
              <a:defRPr/>
            </a:pPr>
            <a:r>
              <a:rPr lang="en-US" sz="1800" cap="small" dirty="0">
                <a:solidFill>
                  <a:srgbClr val="FFFF00"/>
                </a:solidFill>
                <a:cs typeface="Arial" charset="0"/>
              </a:rPr>
              <a:t>EDMS : 1806167</a:t>
            </a:r>
            <a:br>
              <a:rPr lang="fr-FR" sz="1800" cap="small" dirty="0">
                <a:solidFill>
                  <a:schemeClr val="bg1">
                    <a:lumMod val="50000"/>
                  </a:schemeClr>
                </a:solidFill>
                <a:cs typeface="Arial" charset="0"/>
              </a:rPr>
            </a:br>
            <a:br>
              <a:rPr lang="fr-FR" sz="1800" cap="small" dirty="0">
                <a:cs typeface="Arial" charset="0"/>
              </a:rPr>
            </a:br>
            <a:br>
              <a:rPr lang="fr-FR" sz="900" cap="small" dirty="0"/>
            </a:br>
            <a:endParaRPr lang="fr-FR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8DD07-4C78-9C4D-40EA-8B2ECF1A7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C6CC3-1FA6-634D-9754-FD1C07DD8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ABFCE-81E3-A277-28EA-7699B124E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A5E11-75BA-4817-0788-FE5579034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87B8BE-C0D7-0610-970F-0190F732BB93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Consolidation TE-MSC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7D4EBA7-0F79-7C5B-3ED5-A0CC0B435D21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9660416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Changement des Capots des Aimants de l’Anneau SPS :</a:t>
            </a:r>
            <a:r>
              <a:rPr lang="fr-FR" sz="1400" i="1" dirty="0"/>
              <a:t>  Zones impactées   </a:t>
            </a:r>
            <a:endParaRPr lang="fr-FR" sz="1400" b="1" i="1" dirty="0">
              <a:solidFill>
                <a:srgbClr val="00B05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7D5C27-3693-302E-5FD0-3143DB5028EC}"/>
              </a:ext>
            </a:extLst>
          </p:cNvPr>
          <p:cNvSpPr txBox="1"/>
          <p:nvPr/>
        </p:nvSpPr>
        <p:spPr>
          <a:xfrm>
            <a:off x="900000" y="1260000"/>
            <a:ext cx="4320000" cy="144000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u="sng" kern="1200" dirty="0">
                <a:latin typeface="+mj-lt"/>
                <a:ea typeface="+mj-ea"/>
                <a:cs typeface="+mj-cs"/>
              </a:rPr>
              <a:t>Modifications 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200" kern="1200" dirty="0">
                <a:latin typeface="+mj-lt"/>
                <a:ea typeface="+mj-ea"/>
                <a:cs typeface="+mj-cs"/>
              </a:rPr>
              <a:t>Quels capots seront changés ?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200" kern="1200" dirty="0">
                <a:latin typeface="+mj-lt"/>
                <a:ea typeface="+mj-ea"/>
                <a:cs typeface="+mj-cs"/>
              </a:rPr>
              <a:t>Design des nouveaux capots ?</a:t>
            </a:r>
          </a:p>
          <a:p>
            <a:pPr>
              <a:lnSpc>
                <a:spcPct val="150000"/>
              </a:lnSpc>
            </a:pPr>
            <a:endParaRPr lang="fr-CH" sz="1200" kern="1200" dirty="0"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</a:pPr>
            <a:r>
              <a:rPr lang="fr-CH" sz="1200" kern="1200" dirty="0">
                <a:latin typeface="+mj-lt"/>
                <a:ea typeface="+mj-ea"/>
                <a:cs typeface="+mj-cs"/>
              </a:rPr>
              <a:t>Impacts possibles sur certains éléments (ex : </a:t>
            </a:r>
            <a:r>
              <a:rPr lang="fr-CH" sz="1200" kern="1200" dirty="0" err="1">
                <a:latin typeface="+mj-lt"/>
                <a:ea typeface="+mj-ea"/>
                <a:cs typeface="+mj-cs"/>
              </a:rPr>
              <a:t>BLMs</a:t>
            </a:r>
            <a:r>
              <a:rPr lang="fr-CH" sz="1200" kern="1200" dirty="0"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1742D7-4A51-3D43-DC42-9487A765D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000" y="900000"/>
            <a:ext cx="4320000" cy="522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12B7FA-1CEE-EB03-5F78-20233ABC07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843" b="6114"/>
          <a:stretch/>
        </p:blipFill>
        <p:spPr>
          <a:xfrm>
            <a:off x="360000" y="3600000"/>
            <a:ext cx="6120000" cy="23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51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21063-DD85-F8B7-A4C5-06B32AEF7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1B68DF6-F56F-75CC-6A0F-FC24468E58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65" b="3623"/>
          <a:stretch/>
        </p:blipFill>
        <p:spPr>
          <a:xfrm>
            <a:off x="1044000" y="864000"/>
            <a:ext cx="10080000" cy="5342400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6DAE9A1F-39F1-1AFD-79CB-8AFF3085EE30}"/>
              </a:ext>
            </a:extLst>
          </p:cNvPr>
          <p:cNvSpPr/>
          <p:nvPr/>
        </p:nvSpPr>
        <p:spPr>
          <a:xfrm>
            <a:off x="6396626" y="4795949"/>
            <a:ext cx="2145566" cy="1410451"/>
          </a:xfrm>
          <a:prstGeom prst="ellipse">
            <a:avLst/>
          </a:prstGeom>
          <a:solidFill>
            <a:srgbClr val="FF9900">
              <a:alpha val="2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50338F6-4A9A-8ABD-8A16-DA12075C2682}"/>
              </a:ext>
            </a:extLst>
          </p:cNvPr>
          <p:cNvSpPr/>
          <p:nvPr/>
        </p:nvSpPr>
        <p:spPr>
          <a:xfrm>
            <a:off x="8256240" y="1124744"/>
            <a:ext cx="2376264" cy="1977401"/>
          </a:xfrm>
          <a:prstGeom prst="ellipse">
            <a:avLst/>
          </a:prstGeom>
          <a:solidFill>
            <a:srgbClr val="FF9900">
              <a:alpha val="2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9A87229-A603-C5D8-FB2C-CA1E57CACD46}"/>
              </a:ext>
            </a:extLst>
          </p:cNvPr>
          <p:cNvSpPr/>
          <p:nvPr/>
        </p:nvSpPr>
        <p:spPr>
          <a:xfrm>
            <a:off x="8747736" y="3218463"/>
            <a:ext cx="2376264" cy="1977401"/>
          </a:xfrm>
          <a:prstGeom prst="ellipse">
            <a:avLst/>
          </a:prstGeom>
          <a:solidFill>
            <a:srgbClr val="FF9900">
              <a:alpha val="2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B36102A-ECB3-2481-5BF6-B55D3BCEAF8D}"/>
              </a:ext>
            </a:extLst>
          </p:cNvPr>
          <p:cNvSpPr/>
          <p:nvPr/>
        </p:nvSpPr>
        <p:spPr>
          <a:xfrm>
            <a:off x="3791744" y="876866"/>
            <a:ext cx="1512168" cy="1355134"/>
          </a:xfrm>
          <a:prstGeom prst="ellipse">
            <a:avLst/>
          </a:prstGeom>
          <a:solidFill>
            <a:srgbClr val="FF9900">
              <a:alpha val="2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14A51-1E39-18CF-8CCC-2743CBF0B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1E480-ECB5-04A0-8668-35B2938BF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2874DCD-4C15-CAC9-CCD9-5C1A480BAA03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Consolidation EN-EL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24CAC61-B1EE-0FF4-A927-12FBE863D62C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9660416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Rénovation des Services Généraux du SPS :</a:t>
            </a:r>
            <a:r>
              <a:rPr lang="fr-FR" sz="1400" i="1" dirty="0"/>
              <a:t>  Zones impactées SPS1, SPS2 et les Arcs</a:t>
            </a:r>
            <a:endParaRPr lang="fr-FR" sz="1400" b="1" i="1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7554A9-5468-6401-A24C-05B3BDDE2FDA}"/>
              </a:ext>
            </a:extLst>
          </p:cNvPr>
          <p:cNvSpPr txBox="1"/>
          <p:nvPr/>
        </p:nvSpPr>
        <p:spPr>
          <a:xfrm rot="21600000">
            <a:off x="2942404" y="4601034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Point 1</a:t>
            </a:r>
            <a:endParaRPr lang="fr-CH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944F46-0873-3C3B-7CDB-D1E4AC4CDD97}"/>
              </a:ext>
            </a:extLst>
          </p:cNvPr>
          <p:cNvSpPr txBox="1"/>
          <p:nvPr/>
        </p:nvSpPr>
        <p:spPr>
          <a:xfrm rot="21600000">
            <a:off x="8752723" y="4125658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Point 5</a:t>
            </a:r>
            <a:endParaRPr lang="fr-CH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63B60F-7D36-C2D8-E92E-54810AFC83A5}"/>
              </a:ext>
            </a:extLst>
          </p:cNvPr>
          <p:cNvSpPr txBox="1"/>
          <p:nvPr/>
        </p:nvSpPr>
        <p:spPr>
          <a:xfrm rot="21600000">
            <a:off x="8542192" y="2435861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Point 4</a:t>
            </a:r>
            <a:endParaRPr lang="fr-CH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806C74-2BF1-0FB8-5E24-31AB07D4D7D2}"/>
              </a:ext>
            </a:extLst>
          </p:cNvPr>
          <p:cNvSpPr txBox="1"/>
          <p:nvPr/>
        </p:nvSpPr>
        <p:spPr>
          <a:xfrm rot="21600000">
            <a:off x="4445445" y="1762435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Point 3</a:t>
            </a:r>
            <a:endParaRPr lang="fr-CH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CD6051-53B3-8775-7817-AAE62C1CD70D}"/>
              </a:ext>
            </a:extLst>
          </p:cNvPr>
          <p:cNvSpPr txBox="1"/>
          <p:nvPr/>
        </p:nvSpPr>
        <p:spPr>
          <a:xfrm rot="21600000">
            <a:off x="2021059" y="2794368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Point 2</a:t>
            </a:r>
            <a:endParaRPr lang="fr-CH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918649-F7BD-5A1A-2505-A3DBBB9B89BA}"/>
              </a:ext>
            </a:extLst>
          </p:cNvPr>
          <p:cNvSpPr txBox="1"/>
          <p:nvPr/>
        </p:nvSpPr>
        <p:spPr>
          <a:xfrm rot="21600000">
            <a:off x="7112385" y="5290630"/>
            <a:ext cx="720000" cy="307777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Point 6</a:t>
            </a:r>
            <a:endParaRPr lang="fr-CH" sz="14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BAF0645-3B94-11C9-CDC4-56311162CE2A}"/>
              </a:ext>
            </a:extLst>
          </p:cNvPr>
          <p:cNvSpPr/>
          <p:nvPr/>
        </p:nvSpPr>
        <p:spPr>
          <a:xfrm>
            <a:off x="5688000" y="3060000"/>
            <a:ext cx="1908000" cy="540000"/>
          </a:xfrm>
          <a:prstGeom prst="ellipse">
            <a:avLst/>
          </a:prstGeom>
          <a:solidFill>
            <a:srgbClr val="FF9900">
              <a:alpha val="2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457A125-D9DE-57E9-F75A-ED42712221A3}"/>
              </a:ext>
            </a:extLst>
          </p:cNvPr>
          <p:cNvSpPr txBox="1"/>
          <p:nvPr/>
        </p:nvSpPr>
        <p:spPr>
          <a:xfrm>
            <a:off x="5735960" y="3118659"/>
            <a:ext cx="1857532" cy="340158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kern="1200" dirty="0">
                <a:latin typeface="+mj-lt"/>
                <a:ea typeface="+mj-ea"/>
                <a:cs typeface="+mj-cs"/>
              </a:rPr>
              <a:t>Zones déjà rénovées</a:t>
            </a:r>
          </a:p>
        </p:txBody>
      </p:sp>
    </p:spTree>
    <p:extLst>
      <p:ext uri="{BB962C8B-B14F-4D97-AF65-F5344CB8AC3E}">
        <p14:creationId xmlns:p14="http://schemas.microsoft.com/office/powerpoint/2010/main" val="179907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8DD07-4C78-9C4D-40EA-8B2ECF1A7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blue and yellow machine&#10;&#10;Description automatically generated">
            <a:extLst>
              <a:ext uri="{FF2B5EF4-FFF2-40B4-BE49-F238E27FC236}">
                <a16:creationId xmlns:a16="http://schemas.microsoft.com/office/drawing/2014/main" id="{0F369E33-8D85-4AA8-05D1-C4770DDE38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23" t="11282" r="10533" b="12748"/>
          <a:stretch/>
        </p:blipFill>
        <p:spPr>
          <a:xfrm>
            <a:off x="6480000" y="720000"/>
            <a:ext cx="5220000" cy="2520000"/>
          </a:xfrm>
          <a:prstGeom prst="rect">
            <a:avLst/>
          </a:prstGeom>
        </p:spPr>
      </p:pic>
      <p:pic>
        <p:nvPicPr>
          <p:cNvPr id="15" name="Picture 14" descr="A drawing of a building&#10;&#10;Description automatically generated">
            <a:extLst>
              <a:ext uri="{FF2B5EF4-FFF2-40B4-BE49-F238E27FC236}">
                <a16:creationId xmlns:a16="http://schemas.microsoft.com/office/drawing/2014/main" id="{B5D52519-060F-5652-509D-9BBBA58530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916"/>
          <a:stretch/>
        </p:blipFill>
        <p:spPr>
          <a:xfrm>
            <a:off x="6480000" y="3312000"/>
            <a:ext cx="5220000" cy="288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C6CC3-1FA6-634D-9754-FD1C07DD8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ABFCE-81E3-A277-28EA-7699B124E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A5E11-75BA-4817-0788-FE5579034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87B8BE-C0D7-0610-970F-0190F732BB93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Consolidation EN-EL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459C2C-6FB0-3E7B-3801-B17CBF905626}"/>
              </a:ext>
            </a:extLst>
          </p:cNvPr>
          <p:cNvSpPr txBox="1"/>
          <p:nvPr/>
        </p:nvSpPr>
        <p:spPr>
          <a:xfrm>
            <a:off x="900000" y="1080000"/>
            <a:ext cx="4320000" cy="144815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u="sng" kern="1200" dirty="0">
                <a:latin typeface="+mj-lt"/>
                <a:ea typeface="+mj-ea"/>
                <a:cs typeface="+mj-cs"/>
              </a:rPr>
              <a:t>Modifications 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200" kern="1200" dirty="0">
                <a:latin typeface="+mj-lt"/>
                <a:ea typeface="+mj-ea"/>
                <a:cs typeface="+mj-cs"/>
              </a:rPr>
              <a:t>Changement des luminaires (Pas d’intégration 3D)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200" kern="1200" dirty="0">
                <a:latin typeface="+mj-lt"/>
                <a:ea typeface="+mj-ea"/>
                <a:cs typeface="+mj-cs"/>
              </a:rPr>
              <a:t>Changement des coffrets prises (Intégration)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200" kern="1200" dirty="0">
                <a:latin typeface="+mj-lt"/>
                <a:ea typeface="+mj-ea"/>
                <a:cs typeface="+mj-cs"/>
              </a:rPr>
              <a:t>Tableau additionnel dans le TA (Intégration)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sz="1200" kern="1200" dirty="0">
                <a:latin typeface="+mj-lt"/>
                <a:ea typeface="+mj-ea"/>
                <a:cs typeface="+mj-cs"/>
              </a:rPr>
              <a:t>Autres ?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B1A524-8327-7876-0D28-2166CA2CD1CA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9660416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Rénovation des Services Généraux du SPS :</a:t>
            </a:r>
            <a:r>
              <a:rPr lang="fr-FR" sz="1400" i="1" dirty="0"/>
              <a:t>  Zones impactées SPS1, SPS2 et les Arcs</a:t>
            </a:r>
            <a:endParaRPr lang="fr-FR" sz="1400" b="1" i="1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B7BD05-FE0E-381B-DD38-89EA2A7DBCB0}"/>
              </a:ext>
            </a:extLst>
          </p:cNvPr>
          <p:cNvSpPr txBox="1"/>
          <p:nvPr/>
        </p:nvSpPr>
        <p:spPr>
          <a:xfrm>
            <a:off x="1260000" y="4320000"/>
            <a:ext cx="360000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u="sng" dirty="0">
                <a:solidFill>
                  <a:srgbClr val="C00000"/>
                </a:solidFill>
              </a:rPr>
              <a:t>Rappel : </a:t>
            </a:r>
          </a:p>
          <a:p>
            <a:pPr algn="ctr"/>
            <a:endParaRPr lang="fr-CH" sz="1200" u="sng" dirty="0">
              <a:solidFill>
                <a:srgbClr val="C00000"/>
              </a:solidFill>
            </a:endParaRPr>
          </a:p>
          <a:p>
            <a:pPr algn="ctr"/>
            <a:r>
              <a:rPr lang="fr-CH" sz="1200" dirty="0">
                <a:solidFill>
                  <a:srgbClr val="C00000"/>
                </a:solidFill>
              </a:rPr>
              <a:t>Deadline pour Etudes Intégration = Décembre 2025</a:t>
            </a:r>
          </a:p>
        </p:txBody>
      </p:sp>
    </p:spTree>
    <p:extLst>
      <p:ext uri="{BB962C8B-B14F-4D97-AF65-F5344CB8AC3E}">
        <p14:creationId xmlns:p14="http://schemas.microsoft.com/office/powerpoint/2010/main" val="3817902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867C5-45A8-83D7-4DAE-7E109BE11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626F6-D80D-918C-F180-98B7304F8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 dirty="0"/>
              <a:t>30-04-2025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5EB94-3040-E492-933C-66AB03A69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Frédéric GALLEAZZI (EN-ACE-INT)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90908-A86A-24DC-C413-496FB823F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C636FDD-A110-C3AE-8C36-9B7A781F8562}"/>
              </a:ext>
            </a:extLst>
          </p:cNvPr>
          <p:cNvSpPr txBox="1">
            <a:spLocks/>
          </p:cNvSpPr>
          <p:nvPr/>
        </p:nvSpPr>
        <p:spPr bwMode="auto">
          <a:xfrm>
            <a:off x="0" y="36000"/>
            <a:ext cx="12192000" cy="3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000" dirty="0"/>
              <a:t>SPS – Consolidation EN-EL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015CCD-78D6-1F48-BEE0-CC6CD3212CFC}"/>
              </a:ext>
            </a:extLst>
          </p:cNvPr>
          <p:cNvSpPr txBox="1"/>
          <p:nvPr/>
        </p:nvSpPr>
        <p:spPr>
          <a:xfrm>
            <a:off x="357358" y="2890536"/>
            <a:ext cx="5040000" cy="144815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kern="1200" dirty="0">
                <a:latin typeface="+mj-lt"/>
                <a:ea typeface="+mj-ea"/>
                <a:cs typeface="+mj-cs"/>
              </a:rPr>
              <a:t>Lors de la rénovation des Services Généraux du Point 4 cet hiver</a:t>
            </a:r>
          </a:p>
          <a:p>
            <a:pPr algn="ctr">
              <a:lnSpc>
                <a:spcPct val="150000"/>
              </a:lnSpc>
            </a:pPr>
            <a:r>
              <a:rPr lang="fr-CH" sz="1200" kern="1200" dirty="0">
                <a:latin typeface="+mj-lt"/>
                <a:ea typeface="+mj-ea"/>
                <a:cs typeface="+mj-cs"/>
              </a:rPr>
              <a:t>Un coffret prises 63A a été retiré au niveau -1 de l’ECX4</a:t>
            </a:r>
          </a:p>
          <a:p>
            <a:pPr algn="ctr">
              <a:lnSpc>
                <a:spcPct val="150000"/>
              </a:lnSpc>
            </a:pPr>
            <a:r>
              <a:rPr lang="fr-CH" sz="1200" kern="1200" dirty="0">
                <a:latin typeface="+mj-lt"/>
                <a:ea typeface="+mj-ea"/>
                <a:cs typeface="+mj-cs"/>
              </a:rPr>
              <a:t>Ce coffret es indispensable pour SY-ABT</a:t>
            </a:r>
          </a:p>
          <a:p>
            <a:pPr algn="ctr">
              <a:lnSpc>
                <a:spcPct val="150000"/>
              </a:lnSpc>
            </a:pPr>
            <a:endParaRPr lang="fr-CH" sz="1200" kern="1200" dirty="0">
              <a:latin typeface="+mj-lt"/>
              <a:ea typeface="+mj-ea"/>
              <a:cs typeface="+mj-cs"/>
            </a:endParaRPr>
          </a:p>
          <a:p>
            <a:pPr algn="ctr">
              <a:lnSpc>
                <a:spcPct val="150000"/>
              </a:lnSpc>
            </a:pPr>
            <a:r>
              <a:rPr lang="fr-CH" sz="1200" kern="12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Le coffret sera réinstallé par EN-EL lors du LS3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06D524D-BFAA-D4CB-507F-7626EA1B26D0}"/>
              </a:ext>
            </a:extLst>
          </p:cNvPr>
          <p:cNvSpPr txBox="1">
            <a:spLocks/>
          </p:cNvSpPr>
          <p:nvPr/>
        </p:nvSpPr>
        <p:spPr>
          <a:xfrm>
            <a:off x="180000" y="540000"/>
            <a:ext cx="9660416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u="sng" dirty="0"/>
              <a:t>Rénovation des Services Généraux du SPS :</a:t>
            </a:r>
            <a:r>
              <a:rPr lang="fr-FR" sz="1400" i="1" dirty="0"/>
              <a:t>  ECX4 - Niveau -1</a:t>
            </a:r>
            <a:endParaRPr lang="fr-FR" sz="1400" b="1" i="1" dirty="0">
              <a:solidFill>
                <a:srgbClr val="00B050"/>
              </a:solidFill>
            </a:endParaRPr>
          </a:p>
        </p:txBody>
      </p:sp>
      <p:pic>
        <p:nvPicPr>
          <p:cNvPr id="1026" name="x_x_Picture 1">
            <a:extLst>
              <a:ext uri="{FF2B5EF4-FFF2-40B4-BE49-F238E27FC236}">
                <a16:creationId xmlns:a16="http://schemas.microsoft.com/office/drawing/2014/main" id="{95160B4B-87E2-A72A-AE22-CF87B22C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000" y="720000"/>
            <a:ext cx="4860000" cy="26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x_x__x0000_i1028">
            <a:extLst>
              <a:ext uri="{FF2B5EF4-FFF2-40B4-BE49-F238E27FC236}">
                <a16:creationId xmlns:a16="http://schemas.microsoft.com/office/drawing/2014/main" id="{2B58CB03-FB03-625F-B700-AD6D597041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9" b="7556"/>
          <a:stretch/>
        </p:blipFill>
        <p:spPr bwMode="auto">
          <a:xfrm>
            <a:off x="6660000" y="3492000"/>
            <a:ext cx="4860000" cy="26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69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15107</TotalTime>
  <Words>245</Words>
  <Application>Microsoft Office PowerPoint</Application>
  <DocSecurity>0</DocSecurity>
  <PresentationFormat>Widescreen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Frederic Galleazzi</cp:lastModifiedBy>
  <cp:revision>256</cp:revision>
  <dcterms:created xsi:type="dcterms:W3CDTF">2021-06-10T07:47:12Z</dcterms:created>
  <dcterms:modified xsi:type="dcterms:W3CDTF">2025-04-29T09:53:18Z</dcterms:modified>
  <cp:category/>
  <dc:identifier/>
  <cp:contentStatus/>
  <dc:language/>
  <cp:version/>
</cp:coreProperties>
</file>