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1"/>
  </p:notesMasterIdLst>
  <p:sldIdLst>
    <p:sldId id="257" r:id="rId2"/>
    <p:sldId id="305" r:id="rId3"/>
    <p:sldId id="280" r:id="rId4"/>
    <p:sldId id="279" r:id="rId5"/>
    <p:sldId id="281" r:id="rId6"/>
    <p:sldId id="287" r:id="rId7"/>
    <p:sldId id="284" r:id="rId8"/>
    <p:sldId id="283" r:id="rId9"/>
    <p:sldId id="285" r:id="rId10"/>
    <p:sldId id="258" r:id="rId11"/>
    <p:sldId id="308" r:id="rId12"/>
    <p:sldId id="309" r:id="rId13"/>
    <p:sldId id="282" r:id="rId14"/>
    <p:sldId id="266" r:id="rId15"/>
    <p:sldId id="290" r:id="rId16"/>
    <p:sldId id="288" r:id="rId17"/>
    <p:sldId id="289" r:id="rId18"/>
    <p:sldId id="327" r:id="rId19"/>
    <p:sldId id="312" r:id="rId20"/>
    <p:sldId id="313" r:id="rId21"/>
    <p:sldId id="324" r:id="rId22"/>
    <p:sldId id="318" r:id="rId23"/>
    <p:sldId id="315" r:id="rId24"/>
    <p:sldId id="316" r:id="rId25"/>
    <p:sldId id="320" r:id="rId26"/>
    <p:sldId id="321" r:id="rId27"/>
    <p:sldId id="323" r:id="rId28"/>
    <p:sldId id="267" r:id="rId29"/>
    <p:sldId id="268" r:id="rId30"/>
    <p:sldId id="291" r:id="rId31"/>
    <p:sldId id="304" r:id="rId32"/>
    <p:sldId id="301" r:id="rId33"/>
    <p:sldId id="294" r:id="rId34"/>
    <p:sldId id="295" r:id="rId35"/>
    <p:sldId id="293" r:id="rId36"/>
    <p:sldId id="296" r:id="rId37"/>
    <p:sldId id="331" r:id="rId38"/>
    <p:sldId id="302" r:id="rId39"/>
    <p:sldId id="292" r:id="rId40"/>
    <p:sldId id="300" r:id="rId41"/>
    <p:sldId id="307" r:id="rId42"/>
    <p:sldId id="306" r:id="rId43"/>
    <p:sldId id="303" r:id="rId44"/>
    <p:sldId id="297" r:id="rId45"/>
    <p:sldId id="311" r:id="rId46"/>
    <p:sldId id="310" r:id="rId47"/>
    <p:sldId id="328" r:id="rId48"/>
    <p:sldId id="329" r:id="rId49"/>
    <p:sldId id="330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6600"/>
    <a:srgbClr val="99CC00"/>
    <a:srgbClr val="CCFF33"/>
    <a:srgbClr val="CC9900"/>
    <a:srgbClr val="6400B4"/>
    <a:srgbClr val="6600CC"/>
    <a:srgbClr val="666699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7042" autoAdjust="0"/>
  </p:normalViewPr>
  <p:slideViewPr>
    <p:cSldViewPr snapToGrid="0" showGuides="1">
      <p:cViewPr varScale="1">
        <p:scale>
          <a:sx n="90" d="100"/>
          <a:sy n="90" d="100"/>
        </p:scale>
        <p:origin x="-720" y="-102"/>
      </p:cViewPr>
      <p:guideLst>
        <p:guide orient="horz" pos="489"/>
        <p:guide orient="horz" pos="575"/>
        <p:guide orient="horz" pos="663"/>
        <p:guide orient="horz" pos="4262"/>
        <p:guide orient="horz" pos="147"/>
        <p:guide orient="horz" pos="4031"/>
        <p:guide pos="289"/>
        <p:guide pos="5473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3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341AD-C0DA-484B-948C-EBB66B615F56}" type="datetimeFigureOut">
              <a:rPr lang="en-US" smtClean="0"/>
              <a:pPr/>
              <a:t>2011-12-05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C75B0-4E0B-45F7-B854-14DA8B295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83CCA-A89E-47BE-A8FA-91D8202D75C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998D6D-985D-44CA-8E15-2073833E449D}" type="slidenum">
              <a:rPr lang="en-GB"/>
              <a:pPr/>
              <a:t>19</a:t>
            </a:fld>
            <a:endParaRPr lang="en-GB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0412" cy="3429000"/>
          </a:xfrm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952" y="4342364"/>
            <a:ext cx="5484583" cy="4113494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DFC4A1-32B9-4C23-BE34-DC4286455093}" type="slidenum">
              <a:rPr lang="en-GB"/>
              <a:pPr/>
              <a:t>20</a:t>
            </a:fld>
            <a:endParaRPr lang="en-GB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0412" cy="3429000"/>
          </a:xfrm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952" y="4342364"/>
            <a:ext cx="5484583" cy="4113494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SLAC National Accelerator Lab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5855335"/>
            <a:ext cx="1524283" cy="54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08150"/>
            <a:ext cx="7315200" cy="16446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25875"/>
            <a:ext cx="6400800" cy="15081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1" name="Picture 10" descr="LCLS 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012004" y="5855335"/>
            <a:ext cx="1674796" cy="5486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60DDF-C24B-415C-AF88-6FE47AF24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65125"/>
            <a:ext cx="2057400" cy="6035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6019800" cy="6035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FC2D6-3579-4FBA-B385-7E446F690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36525"/>
            <a:ext cx="66294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0925"/>
            <a:ext cx="8229600" cy="27352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4622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8788" y="63087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5788" y="630872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087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C6D55C7-E449-40BD-AD9C-A1E2C6FFD8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8788" y="630872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5788" y="6308725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30872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E86E5-F22D-485C-BBDE-BD7DDB0BE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5E40A-8E1B-4B48-A96A-1BBF19254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0925"/>
            <a:ext cx="4038600" cy="53498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0925"/>
            <a:ext cx="4038600" cy="53498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8788" y="630872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5788" y="6308725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30872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5CD35-9CA0-4896-9DFE-9B7638304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73F67-7975-42F2-836B-F24F594D1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8788" y="630872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5788" y="6308725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30872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01928-8D4E-4B5F-B58F-A11E5453F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BDE9B-A904-4A15-B74D-557AB8ACE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F7151-CFDC-41C4-8C68-9CF89C02A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19244-9543-46F8-A419-ADDBFD1EB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460375" y="912813"/>
            <a:ext cx="8226425" cy="31750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228601"/>
            <a:ext cx="66294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0925"/>
            <a:ext cx="8229600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8788" y="63087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5788" y="630872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087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fld id="{7CA38396-D1A8-43A6-901E-ADECA04E1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8" descr="SLAC National Accelerator Lab 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" y="319088"/>
            <a:ext cx="127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8650287" y="887413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409512"/>
            <a:ext cx="7315200" cy="164465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Beam-Loss Monitoring at LCLS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Alan Fisher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dirty="0" smtClean="0"/>
              <a:t>SLAC National Accelerator Laboratory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Menlo Park, California, USA</a:t>
            </a:r>
            <a:endParaRPr lang="en-US" sz="2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3188" y="4758049"/>
            <a:ext cx="6400800" cy="1216623"/>
          </a:xfrm>
        </p:spPr>
        <p:txBody>
          <a:bodyPr/>
          <a:lstStyle/>
          <a:p>
            <a:r>
              <a:rPr lang="en-US" sz="1800" dirty="0" smtClean="0"/>
              <a:t>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DITANET Workshop on Beam-Loss Monitoring</a:t>
            </a:r>
          </a:p>
          <a:p>
            <a:r>
              <a:rPr lang="en-US" sz="1800" dirty="0" smtClean="0"/>
              <a:t>2011 December 5 to 7</a:t>
            </a:r>
          </a:p>
          <a:p>
            <a:r>
              <a:rPr lang="en-US" sz="1800" dirty="0" smtClean="0"/>
              <a:t>DESY, Hamburg, Germany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Losses: Requirements and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Losses in different regions: Linac, beam transport, undulator</a:t>
            </a:r>
          </a:p>
          <a:p>
            <a:pPr lvl="1"/>
            <a:r>
              <a:rPr lang="en-US" dirty="0" smtClean="0"/>
              <a:t>Different sensitivities to losses</a:t>
            </a:r>
          </a:p>
          <a:p>
            <a:pPr lvl="1"/>
            <a:r>
              <a:rPr lang="en-US" dirty="0" smtClean="0"/>
              <a:t>The LCLS undulator is the most demanding</a:t>
            </a:r>
          </a:p>
          <a:p>
            <a:r>
              <a:rPr lang="en-US" dirty="0" smtClean="0"/>
              <a:t>Different requirements: Personnel Protection System (PPS), Machine Protection System (MPS), </a:t>
            </a:r>
            <a:r>
              <a:rPr lang="en-US" dirty="0" smtClean="0"/>
              <a:t>or diagnostics</a:t>
            </a:r>
            <a:endParaRPr lang="en-US" dirty="0" smtClean="0"/>
          </a:p>
          <a:p>
            <a:r>
              <a:rPr lang="en-US" dirty="0" smtClean="0"/>
              <a:t>Different devices:</a:t>
            </a:r>
          </a:p>
          <a:p>
            <a:pPr lvl="1"/>
            <a:r>
              <a:rPr lang="en-US" dirty="0" smtClean="0"/>
              <a:t>PPS:  BSOICs</a:t>
            </a:r>
          </a:p>
          <a:p>
            <a:pPr lvl="1"/>
            <a:r>
              <a:rPr lang="en-US" dirty="0" smtClean="0"/>
              <a:t>MPS:  LIONs, PICs</a:t>
            </a:r>
          </a:p>
          <a:p>
            <a:pPr lvl="1"/>
            <a:r>
              <a:rPr lang="en-US" dirty="0" smtClean="0"/>
              <a:t>Diagnostics: PLICs, fiber-PLICs, BLMs</a:t>
            </a:r>
          </a:p>
          <a:p>
            <a:r>
              <a:rPr lang="en-US" dirty="0" smtClean="0"/>
              <a:t>Different processing schemes: Oscilloscopes, waveform digitizers, and a separate machine-protection network of “link nodes”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“SLAC-Speak” Dictionary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Personnel-Protection System (PPS)</a:t>
            </a:r>
          </a:p>
          <a:p>
            <a:pPr lvl="1"/>
            <a:r>
              <a:rPr lang="en-US" dirty="0" smtClean="0"/>
              <a:t>BSOIC: Beam Shut Off Ionization Chamber.</a:t>
            </a:r>
          </a:p>
          <a:p>
            <a:pPr lvl="2"/>
            <a:r>
              <a:rPr lang="en-US" dirty="0" smtClean="0"/>
              <a:t>Usually just outside the beam housing</a:t>
            </a:r>
          </a:p>
          <a:p>
            <a:pPr lvl="2"/>
            <a:r>
              <a:rPr lang="en-US" dirty="0" smtClean="0"/>
              <a:t>Trips at 1 </a:t>
            </a:r>
            <a:r>
              <a:rPr lang="en-US" dirty="0" err="1" smtClean="0"/>
              <a:t>mGy</a:t>
            </a:r>
            <a:r>
              <a:rPr lang="en-US" dirty="0" smtClean="0"/>
              <a:t>/hour</a:t>
            </a:r>
          </a:p>
          <a:p>
            <a:r>
              <a:rPr lang="en-US" dirty="0" smtClean="0"/>
              <a:t>Machine-Protection System (MPS)</a:t>
            </a:r>
          </a:p>
          <a:p>
            <a:pPr lvl="1"/>
            <a:r>
              <a:rPr lang="en-US" dirty="0" smtClean="0"/>
              <a:t>PIC: Protection Ionization Chamber</a:t>
            </a:r>
          </a:p>
          <a:p>
            <a:pPr lvl="2"/>
            <a:r>
              <a:rPr lang="en-US" dirty="0" smtClean="0"/>
              <a:t>Localized beam loss inside the beam housing</a:t>
            </a:r>
          </a:p>
          <a:p>
            <a:pPr lvl="2"/>
            <a:r>
              <a:rPr lang="en-US" dirty="0" smtClean="0"/>
              <a:t>Signal over programmable threshold stops beam</a:t>
            </a:r>
          </a:p>
          <a:p>
            <a:pPr lvl="1"/>
            <a:r>
              <a:rPr lang="en-US" dirty="0" smtClean="0"/>
              <a:t>LION: Long </a:t>
            </a:r>
            <a:r>
              <a:rPr lang="en-US" dirty="0" err="1" smtClean="0"/>
              <a:t>IONization</a:t>
            </a:r>
            <a:r>
              <a:rPr lang="en-US" dirty="0" smtClean="0"/>
              <a:t> Chamber </a:t>
            </a:r>
          </a:p>
          <a:p>
            <a:pPr lvl="2"/>
            <a:r>
              <a:rPr lang="en-US" dirty="0" smtClean="0"/>
              <a:t>Distributed beam loss inside the beam housing</a:t>
            </a:r>
          </a:p>
          <a:p>
            <a:pPr lvl="2"/>
            <a:r>
              <a:rPr lang="en-US" dirty="0" smtClean="0"/>
              <a:t>Gas-dielectric coaxial cable with a length of several 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SLAC-Speak: Beam-Loss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PLIC: Panofsky’s Long Ionization Chamber.</a:t>
            </a:r>
          </a:p>
          <a:p>
            <a:pPr lvl="1"/>
            <a:r>
              <a:rPr lang="en-US" dirty="0" smtClean="0"/>
              <a:t>Gas-dielectric coaxial cable running along the linac or a beamline</a:t>
            </a:r>
          </a:p>
          <a:p>
            <a:pPr lvl="1"/>
            <a:r>
              <a:rPr lang="en-US" dirty="0" smtClean="0"/>
              <a:t>Spread in arrival time of loss pulses at the cable’s end gives loss locations within several meters</a:t>
            </a:r>
          </a:p>
          <a:p>
            <a:pPr lvl="1"/>
            <a:r>
              <a:rPr lang="en-US" dirty="0" smtClean="0"/>
              <a:t>Devised by SLAC’s founding director, Wolfgang K.H. Panofsky</a:t>
            </a:r>
          </a:p>
          <a:p>
            <a:r>
              <a:rPr lang="en-US" dirty="0" smtClean="0"/>
              <a:t>Fiber PLIC</a:t>
            </a:r>
          </a:p>
          <a:p>
            <a:pPr lvl="1"/>
            <a:r>
              <a:rPr lang="en-US" dirty="0" smtClean="0"/>
              <a:t>Fiber-optic cable along a transport line</a:t>
            </a:r>
          </a:p>
          <a:p>
            <a:pPr lvl="1"/>
            <a:r>
              <a:rPr lang="en-US" dirty="0" smtClean="0"/>
              <a:t>Scintillation and Cherenkov emission in the fiber gives a waveform similar that of the PLIC cable</a:t>
            </a:r>
          </a:p>
          <a:p>
            <a:r>
              <a:rPr lang="en-US" dirty="0" smtClean="0"/>
              <a:t>BLM</a:t>
            </a:r>
          </a:p>
          <a:p>
            <a:pPr lvl="1"/>
            <a:r>
              <a:rPr lang="en-US" dirty="0" smtClean="0"/>
              <a:t>Any other beam-loss monitor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talk </a:t>
            </a:r>
            <a:r>
              <a:rPr lang="en-US" dirty="0" smtClean="0"/>
              <a:t>focuses </a:t>
            </a:r>
            <a:r>
              <a:rPr lang="en-US" dirty="0" smtClean="0"/>
              <a:t>on the BLMs used for </a:t>
            </a:r>
            <a:r>
              <a:rPr lang="en-US" dirty="0" smtClean="0"/>
              <a:t>the LCLS undulator sections.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PLIC and PIC at Bunch Compressor 1</a:t>
            </a:r>
            <a:endParaRPr lang="en-US" dirty="0"/>
          </a:p>
        </p:txBody>
      </p:sp>
      <p:pic>
        <p:nvPicPr>
          <p:cNvPr id="10" name="Content Placeholder 9" descr="DSCN16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476" y="1052513"/>
            <a:ext cx="4265580" cy="3200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 descr="DSCN16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6120" y="1052513"/>
            <a:ext cx="4267200" cy="3200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78531" y="3358724"/>
            <a:ext cx="790113" cy="369332"/>
          </a:xfrm>
          <a:prstGeom prst="rect">
            <a:avLst/>
          </a:prstGeom>
          <a:solidFill>
            <a:srgbClr val="FFFF00">
              <a:alpha val="7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8531" y="1247318"/>
            <a:ext cx="790113" cy="369332"/>
          </a:xfrm>
          <a:prstGeom prst="rect">
            <a:avLst/>
          </a:prstGeom>
          <a:solidFill>
            <a:srgbClr val="FFFF00">
              <a:alpha val="70000"/>
            </a:srgb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PLIC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>
            <a:stCxn id="13" idx="1"/>
          </p:cNvCxnSpPr>
          <p:nvPr/>
        </p:nvCxnSpPr>
        <p:spPr bwMode="auto">
          <a:xfrm flipH="1" flipV="1">
            <a:off x="2805113" y="2581275"/>
            <a:ext cx="1373418" cy="9621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13" idx="3"/>
          </p:cNvCxnSpPr>
          <p:nvPr/>
        </p:nvCxnSpPr>
        <p:spPr bwMode="auto">
          <a:xfrm flipV="1">
            <a:off x="4968644" y="2581275"/>
            <a:ext cx="836844" cy="9621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14" idx="1"/>
          </p:cNvCxnSpPr>
          <p:nvPr/>
        </p:nvCxnSpPr>
        <p:spPr bwMode="auto">
          <a:xfrm flipH="1">
            <a:off x="3324225" y="1431984"/>
            <a:ext cx="854306" cy="93974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14" idx="3"/>
          </p:cNvCxnSpPr>
          <p:nvPr/>
        </p:nvCxnSpPr>
        <p:spPr bwMode="auto">
          <a:xfrm>
            <a:off x="4968644" y="1431984"/>
            <a:ext cx="455612" cy="4145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Elevated Radiation at </a:t>
            </a:r>
            <a:r>
              <a:rPr lang="en-US" dirty="0" err="1" smtClean="0"/>
              <a:t>Undulators</a:t>
            </a:r>
            <a:endParaRPr lang="en-US" dirty="0"/>
          </a:p>
        </p:txBody>
      </p:sp>
      <p:sp>
        <p:nvSpPr>
          <p:cNvPr id="634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Limits based on demagnetization of </a:t>
            </a:r>
            <a:r>
              <a:rPr lang="en-US" dirty="0" smtClean="0"/>
              <a:t>Nd</a:t>
            </a:r>
            <a:r>
              <a:rPr lang="en-US" baseline="-25000" dirty="0" smtClean="0"/>
              <a:t>2</a:t>
            </a:r>
            <a:r>
              <a:rPr lang="en-US" dirty="0" smtClean="0"/>
              <a:t>Fe</a:t>
            </a:r>
            <a:r>
              <a:rPr lang="en-US" baseline="-25000" dirty="0" smtClean="0"/>
              <a:t>14</a:t>
            </a:r>
            <a:r>
              <a:rPr lang="en-US" dirty="0" smtClean="0"/>
              <a:t>B permanent magnets</a:t>
            </a:r>
          </a:p>
          <a:p>
            <a:r>
              <a:rPr lang="en-US" dirty="0" smtClean="0"/>
              <a:t>Electron-beam steering errors</a:t>
            </a:r>
          </a:p>
          <a:p>
            <a:pPr lvl="1"/>
            <a:r>
              <a:rPr lang="en-US" dirty="0" smtClean="0"/>
              <a:t>MPS loss </a:t>
            </a:r>
            <a:r>
              <a:rPr lang="en-US" dirty="0" smtClean="0"/>
              <a:t>monitors should trip the </a:t>
            </a:r>
            <a:r>
              <a:rPr lang="en-US" dirty="0" smtClean="0"/>
              <a:t>beam</a:t>
            </a:r>
          </a:p>
          <a:p>
            <a:pPr lvl="1"/>
            <a:r>
              <a:rPr lang="en-US" dirty="0" smtClean="0"/>
              <a:t>Orbit excursion: </a:t>
            </a:r>
            <a:r>
              <a:rPr lang="en-US" dirty="0" smtClean="0"/>
              <a:t>Software also </a:t>
            </a:r>
            <a:r>
              <a:rPr lang="en-US" dirty="0" smtClean="0"/>
              <a:t>trips beam </a:t>
            </a:r>
            <a:r>
              <a:rPr lang="en-US" dirty="0" smtClean="0"/>
              <a:t>if </a:t>
            </a:r>
            <a:r>
              <a:rPr lang="en-US" dirty="0" smtClean="0"/>
              <a:t>|</a:t>
            </a:r>
            <a:r>
              <a:rPr lang="en-US" i="1" dirty="0" smtClean="0"/>
              <a:t>x</a:t>
            </a:r>
            <a:r>
              <a:rPr lang="en-US" dirty="0" smtClean="0"/>
              <a:t>| &gt; 2 mm or |</a:t>
            </a:r>
            <a:r>
              <a:rPr lang="en-US" i="1" dirty="0" smtClean="0"/>
              <a:t>y</a:t>
            </a:r>
            <a:r>
              <a:rPr lang="en-US" dirty="0" smtClean="0"/>
              <a:t>| &gt; 1 mm</a:t>
            </a:r>
          </a:p>
          <a:p>
            <a:r>
              <a:rPr lang="en-US" dirty="0" smtClean="0"/>
              <a:t>Unintentional insertion of material into beam path</a:t>
            </a:r>
          </a:p>
          <a:p>
            <a:pPr lvl="1"/>
            <a:r>
              <a:rPr lang="en-US" dirty="0" smtClean="0"/>
              <a:t>MPS trips beam</a:t>
            </a:r>
          </a:p>
          <a:p>
            <a:r>
              <a:rPr lang="en-US" dirty="0" smtClean="0"/>
              <a:t>Intentional insertion of material into beam path</a:t>
            </a:r>
          </a:p>
          <a:p>
            <a:pPr lvl="1"/>
            <a:r>
              <a:rPr lang="en-US" dirty="0" smtClean="0"/>
              <a:t>Beam-finder wires:</a:t>
            </a:r>
          </a:p>
          <a:p>
            <a:pPr lvl="2"/>
            <a:r>
              <a:rPr lang="en-US" dirty="0" smtClean="0"/>
              <a:t>Crossed pair of 40-µm carbon wires at upstream end of each undulator</a:t>
            </a:r>
          </a:p>
          <a:p>
            <a:pPr lvl="2"/>
            <a:r>
              <a:rPr lang="en-US" dirty="0" smtClean="0"/>
              <a:t>Mechanism inserts pair directly </a:t>
            </a:r>
            <a:r>
              <a:rPr lang="en-US" dirty="0" smtClean="0"/>
              <a:t>into center of beampipe</a:t>
            </a:r>
          </a:p>
          <a:p>
            <a:pPr lvl="2"/>
            <a:r>
              <a:rPr lang="en-US" dirty="0" smtClean="0"/>
              <a:t>End of undulator is scanned in </a:t>
            </a:r>
            <a:r>
              <a:rPr lang="en-US" i="1" dirty="0" smtClean="0"/>
              <a:t>x</a:t>
            </a:r>
            <a:r>
              <a:rPr lang="en-US" dirty="0" smtClean="0"/>
              <a:t> or </a:t>
            </a:r>
            <a:r>
              <a:rPr lang="en-US" i="1" dirty="0" smtClean="0"/>
              <a:t>y</a:t>
            </a:r>
            <a:r>
              <a:rPr lang="en-US" dirty="0" smtClean="0"/>
              <a:t> through the beam</a:t>
            </a:r>
          </a:p>
          <a:p>
            <a:pPr lvl="3"/>
            <a:r>
              <a:rPr lang="en-US" dirty="0" smtClean="0"/>
              <a:t>Like a wire scanner, but wire and beampipe move together </a:t>
            </a:r>
          </a:p>
          <a:p>
            <a:pPr lvl="1"/>
            <a:r>
              <a:rPr lang="en-US" dirty="0" smtClean="0"/>
              <a:t>Screen (optical transition radiation) and wire scanners in transport line</a:t>
            </a:r>
          </a:p>
          <a:p>
            <a:pPr lvl="2"/>
            <a:r>
              <a:rPr lang="en-US" dirty="0" smtClean="0"/>
              <a:t>Before use, insert </a:t>
            </a:r>
            <a:r>
              <a:rPr lang="en-US" dirty="0" smtClean="0"/>
              <a:t>beam stop (“tune-up dump”, TD-UND) at start of </a:t>
            </a:r>
            <a:r>
              <a:rPr lang="en-US" dirty="0" smtClean="0"/>
              <a:t>undulator</a:t>
            </a:r>
            <a:endParaRPr lang="en-US" dirty="0" smtClean="0"/>
          </a:p>
          <a:p>
            <a:r>
              <a:rPr lang="en-US" dirty="0" smtClean="0"/>
              <a:t>Background radiation from upstream, and beam halo</a:t>
            </a:r>
          </a:p>
          <a:p>
            <a:pPr lvl="1"/>
            <a:r>
              <a:rPr lang="en-US" dirty="0" smtClean="0"/>
              <a:t>Suppressed by collimator between TD-UND and undulator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86E5-F22D-485C-BBDE-BD7DDB0BECB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Demagnetization</a:t>
            </a:r>
            <a:r>
              <a:rPr lang="en-US" dirty="0" smtClean="0"/>
              <a:t> </a:t>
            </a:r>
            <a:r>
              <a:rPr lang="en-US" dirty="0" smtClean="0"/>
              <a:t>and BLM Requirements </a:t>
            </a:r>
            <a:endParaRPr lang="en-US" dirty="0"/>
          </a:p>
        </p:txBody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next several slides are based on Heinz-Dieter </a:t>
            </a:r>
            <a:r>
              <a:rPr lang="en-US" dirty="0" err="1" smtClean="0"/>
              <a:t>Nuhn’s</a:t>
            </a:r>
            <a:r>
              <a:rPr lang="en-US" dirty="0" smtClean="0"/>
              <a:t> 2007 review of the Physics Requirements Document for beam-loss in the undulator.</a:t>
            </a:r>
          </a:p>
          <a:p>
            <a:endParaRPr lang="en-US" dirty="0" smtClean="0"/>
          </a:p>
          <a:p>
            <a:r>
              <a:rPr lang="en-US" dirty="0" smtClean="0"/>
              <a:t>Alderman [1] estimated the loss of magnetization due to deposited radiation </a:t>
            </a:r>
          </a:p>
          <a:p>
            <a:pPr lvl="1"/>
            <a:r>
              <a:rPr lang="en-US" dirty="0" smtClean="0"/>
              <a:t>0.01% magnetization loss from absorbing a fluence of 10</a:t>
            </a:r>
            <a:r>
              <a:rPr lang="en-US" baseline="30000" dirty="0" smtClean="0"/>
              <a:t>11</a:t>
            </a:r>
            <a:r>
              <a:rPr lang="en-US" dirty="0" smtClean="0"/>
              <a:t> fast neutrons/cm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More recently, Sasaki [2] challenged fast neutron as the damaging factor</a:t>
            </a:r>
          </a:p>
          <a:p>
            <a:pPr lvl="1"/>
            <a:r>
              <a:rPr lang="en-US" dirty="0" smtClean="0"/>
              <a:t>Instead proposed photons and electrons</a:t>
            </a:r>
          </a:p>
          <a:p>
            <a:pPr lvl="1"/>
            <a:r>
              <a:rPr lang="en-US" dirty="0" smtClean="0"/>
              <a:t>Did not provide a relation between integrated dose and damage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346075" indent="-346075">
              <a:buNone/>
            </a:pPr>
            <a:r>
              <a:rPr lang="en-US" sz="1600" dirty="0" smtClean="0"/>
              <a:t>1.	J. Alderman </a:t>
            </a:r>
            <a:r>
              <a:rPr lang="en-US" sz="1600" i="1" dirty="0" smtClean="0"/>
              <a:t>et al</a:t>
            </a:r>
            <a:r>
              <a:rPr lang="en-US" sz="1600" dirty="0" smtClean="0"/>
              <a:t>., “Radiation Induced Demagnetization of </a:t>
            </a:r>
            <a:r>
              <a:rPr lang="en-US" sz="1600" dirty="0" err="1" smtClean="0"/>
              <a:t>Nd</a:t>
            </a:r>
            <a:r>
              <a:rPr lang="en-US" sz="1600" dirty="0" smtClean="0"/>
              <a:t>-Fe-B Permanent </a:t>
            </a:r>
            <a:r>
              <a:rPr lang="en-US" sz="1600" dirty="0" smtClean="0"/>
              <a:t>Magnets”, </a:t>
            </a:r>
            <a:r>
              <a:rPr lang="en-US" sz="1600" dirty="0" smtClean="0"/>
              <a:t>Advanced Photon Source Report LS-290 (2001).</a:t>
            </a:r>
          </a:p>
          <a:p>
            <a:pPr marL="346075" indent="-346075">
              <a:buNone/>
            </a:pPr>
            <a:r>
              <a:rPr lang="en-US" sz="1600" dirty="0" smtClean="0"/>
              <a:t>2.	S. Sasaki </a:t>
            </a:r>
            <a:r>
              <a:rPr lang="en-US" sz="1600" i="1" dirty="0" smtClean="0"/>
              <a:t>et al</a:t>
            </a:r>
            <a:r>
              <a:rPr lang="en-US" sz="1600" dirty="0" smtClean="0"/>
              <a:t>., “Radiation Damage to Advanced Photon Source </a:t>
            </a:r>
            <a:r>
              <a:rPr lang="en-US" sz="1600" dirty="0" err="1" smtClean="0"/>
              <a:t>Undulators</a:t>
            </a:r>
            <a:r>
              <a:rPr lang="en-US" sz="1600" dirty="0" smtClean="0"/>
              <a:t>”, </a:t>
            </a:r>
            <a:r>
              <a:rPr lang="en-US" sz="1600" dirty="0" smtClean="0"/>
              <a:t>Proceedings PAC2005. </a:t>
            </a:r>
            <a:endParaRPr lang="en-US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86E5-F22D-485C-BBDE-BD7DDB0BECB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Neutron Fluence for </a:t>
            </a:r>
            <a:r>
              <a:rPr lang="en-US" i="1" dirty="0" smtClean="0"/>
              <a:t>e</a:t>
            </a:r>
            <a:r>
              <a:rPr lang="en-US" baseline="30000" dirty="0" smtClean="0"/>
              <a:t>−</a:t>
            </a:r>
            <a:r>
              <a:rPr lang="en-US" dirty="0" smtClean="0"/>
              <a:t> on C Foil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Fassò</a:t>
            </a:r>
            <a:r>
              <a:rPr lang="en-US" dirty="0" smtClean="0"/>
              <a:t> [3] </a:t>
            </a:r>
            <a:r>
              <a:rPr lang="en-US" dirty="0" smtClean="0"/>
              <a:t>used FLUKA to simulate </a:t>
            </a:r>
            <a:r>
              <a:rPr lang="en-US" dirty="0" smtClean="0"/>
              <a:t>the radiation deposited in the permanent-magnet blocks of the LCLS undulator:</a:t>
            </a:r>
          </a:p>
          <a:p>
            <a:pPr lvl="1"/>
            <a:r>
              <a:rPr lang="en-US" dirty="0" smtClean="0"/>
              <a:t>Single electron strikes a 100-µm diamond foil upstream of the first undulator</a:t>
            </a:r>
          </a:p>
          <a:p>
            <a:pPr lvl="1"/>
            <a:r>
              <a:rPr lang="en-US" dirty="0" smtClean="0"/>
              <a:t>Plot shows neutron fluence with distance in the upper jaw</a:t>
            </a:r>
          </a:p>
          <a:p>
            <a:r>
              <a:rPr lang="en-US" dirty="0" smtClean="0"/>
              <a:t>Maximum fluence is</a:t>
            </a:r>
            <a:br>
              <a:rPr lang="en-US" dirty="0" smtClean="0"/>
            </a:br>
            <a:r>
              <a:rPr lang="en-US" dirty="0" smtClean="0"/>
              <a:t>1.8</a:t>
            </a:r>
            <a:r>
              <a:rPr lang="en-US" dirty="0" smtClean="0">
                <a:cs typeface="Arial" charset="0"/>
              </a:rPr>
              <a:t>×</a:t>
            </a:r>
            <a:r>
              <a:rPr lang="en-US" dirty="0" smtClean="0"/>
              <a:t>10</a:t>
            </a:r>
            <a:r>
              <a:rPr lang="en-US" baseline="30000" dirty="0" smtClean="0"/>
              <a:t>−4</a:t>
            </a:r>
            <a:r>
              <a:rPr lang="en-US" dirty="0" smtClean="0"/>
              <a:t> </a:t>
            </a:r>
            <a:r>
              <a:rPr lang="en-US" i="1" dirty="0" smtClean="0"/>
              <a:t>n</a:t>
            </a:r>
            <a:r>
              <a:rPr lang="en-US" dirty="0" smtClean="0"/>
              <a:t>/(cm</a:t>
            </a:r>
            <a:r>
              <a:rPr lang="en-US" baseline="30000" dirty="0" smtClean="0"/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i="1" dirty="0" smtClean="0"/>
              <a:t>e</a:t>
            </a:r>
            <a:r>
              <a:rPr lang="en-US" baseline="30000" dirty="0" smtClean="0"/>
              <a:t>−</a:t>
            </a:r>
            <a:r>
              <a:rPr lang="en-US" dirty="0" smtClean="0"/>
              <a:t>)</a:t>
            </a:r>
          </a:p>
          <a:p>
            <a:endParaRPr lang="en-US" baseline="30000" dirty="0" smtClean="0"/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r>
              <a:rPr lang="en-US" sz="1600" dirty="0" smtClean="0"/>
              <a:t>3.	A. </a:t>
            </a:r>
            <a:r>
              <a:rPr lang="en-US" sz="1600" dirty="0" err="1" smtClean="0"/>
              <a:t>Fassò</a:t>
            </a:r>
            <a:r>
              <a:rPr lang="en-US" sz="1600" dirty="0" smtClean="0"/>
              <a:t>, “Dose Absorbed in LCLS Undulator Magnets, I. Effect of a 100-µm Diamond Profile </a:t>
            </a:r>
            <a:r>
              <a:rPr lang="en-US" sz="1600" dirty="0" smtClean="0"/>
              <a:t>Monitor”, </a:t>
            </a:r>
            <a:r>
              <a:rPr lang="en-US" sz="1600" dirty="0" smtClean="0"/>
              <a:t>SLAC RP-05-05, May 2005.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5CD35-9CA0-4896-9DFE-9B76383043F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8" name="Picture 5" descr="NeutronFluenc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774" b="4162"/>
          <a:stretch>
            <a:fillRect/>
          </a:stretch>
        </p:blipFill>
        <p:spPr bwMode="auto">
          <a:xfrm>
            <a:off x="4876068" y="1512888"/>
            <a:ext cx="3810732" cy="41080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-5400000">
            <a:off x="3648839" y="3374986"/>
            <a:ext cx="2157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Height above beam [cm]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17725" y="5477524"/>
            <a:ext cx="2467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Distance along undulator [cm]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3588" y="1050925"/>
            <a:ext cx="4113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Neutron Fluence [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/(cm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)] along Undulator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Total Dose for </a:t>
            </a:r>
            <a:r>
              <a:rPr lang="en-US" i="1" dirty="0" smtClean="0"/>
              <a:t>e</a:t>
            </a:r>
            <a:r>
              <a:rPr lang="en-US" baseline="30000" dirty="0" smtClean="0"/>
              <a:t>−</a:t>
            </a:r>
            <a:r>
              <a:rPr lang="en-US" dirty="0" smtClean="0"/>
              <a:t> on C Foil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Corresponding deposited dose [3]</a:t>
            </a:r>
          </a:p>
          <a:p>
            <a:r>
              <a:rPr lang="en-US" dirty="0" smtClean="0"/>
              <a:t>Maximum is 1.0</a:t>
            </a:r>
            <a:r>
              <a:rPr lang="en-US" dirty="0" smtClean="0">
                <a:cs typeface="Arial" charset="0"/>
              </a:rPr>
              <a:t>×</a:t>
            </a:r>
            <a:r>
              <a:rPr lang="en-US" dirty="0" smtClean="0"/>
              <a:t>10</a:t>
            </a:r>
            <a:r>
              <a:rPr lang="en-US" baseline="30000" dirty="0" smtClean="0"/>
              <a:t>−9</a:t>
            </a:r>
            <a:r>
              <a:rPr lang="en-US" dirty="0" smtClean="0"/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/>
              <a:t>1.0</a:t>
            </a:r>
            <a:r>
              <a:rPr lang="en-US" dirty="0" smtClean="0">
                <a:cs typeface="Arial" charset="0"/>
              </a:rPr>
              <a:t>×</a:t>
            </a:r>
            <a:r>
              <a:rPr lang="en-US" dirty="0" smtClean="0"/>
              <a:t>10</a:t>
            </a:r>
            <a:r>
              <a:rPr lang="en-US" baseline="30000" dirty="0" smtClean="0"/>
              <a:t>−11</a:t>
            </a:r>
            <a:r>
              <a:rPr lang="en-US" dirty="0" smtClean="0"/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−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5CD35-9CA0-4896-9DFE-9B76383043F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Picture 6" descr="DoseInMagnets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774" b="4162"/>
          <a:stretch>
            <a:fillRect/>
          </a:stretch>
        </p:blipFill>
        <p:spPr bwMode="auto">
          <a:xfrm>
            <a:off x="4876052" y="1512888"/>
            <a:ext cx="3810748" cy="41080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3588" y="1050925"/>
            <a:ext cx="4113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Dose [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rad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] along Undulator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17725" y="5477524"/>
            <a:ext cx="2467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Distance along undulator [cm]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-5400000">
            <a:off x="3648839" y="3374986"/>
            <a:ext cx="2157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Height above beam [cm]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Quadrupole Focusing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a later version of FLUKA, including quadrupole focusing, found a </a:t>
            </a:r>
            <a:r>
              <a:rPr lang="en-US" i="1" dirty="0" smtClean="0"/>
              <a:t>much</a:t>
            </a:r>
            <a:r>
              <a:rPr lang="en-US" dirty="0" smtClean="0"/>
              <a:t> lower dose</a:t>
            </a:r>
          </a:p>
          <a:p>
            <a:pPr lvl="1"/>
            <a:r>
              <a:rPr lang="en-US" dirty="0" smtClean="0"/>
              <a:t>Old simulations showed increasing loss with distance from BFW</a:t>
            </a:r>
          </a:p>
          <a:p>
            <a:pPr lvl="2"/>
            <a:r>
              <a:rPr lang="en-US" dirty="0" smtClean="0"/>
              <a:t>Due to diverging beam hitting vacuum chamber</a:t>
            </a:r>
          </a:p>
          <a:p>
            <a:pPr lvl="1"/>
            <a:r>
              <a:rPr lang="en-US" dirty="0" smtClean="0"/>
              <a:t>In new simulations, quadrupoles confine the beam</a:t>
            </a:r>
          </a:p>
          <a:p>
            <a:pPr lvl="1"/>
            <a:r>
              <a:rPr lang="en-US" dirty="0" smtClean="0"/>
              <a:t>Loss peaks 5 to 10 undulator sections after BFW, depending on beam energy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55C7-E449-40BD-AD9C-A1E2C6FFD8E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6427788" y="4556125"/>
            <a:ext cx="1600200" cy="446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Focusing: </a:t>
            </a:r>
            <a:r>
              <a:rPr lang="en-US" dirty="0" err="1" smtClean="0"/>
              <a:t>Hadron</a:t>
            </a:r>
            <a:r>
              <a:rPr lang="en-US" dirty="0" smtClean="0"/>
              <a:t> Fluence</a:t>
            </a:r>
          </a:p>
        </p:txBody>
      </p:sp>
      <p:pic>
        <p:nvPicPr>
          <p:cNvPr id="3076" name="Picture 8" descr="HADGT20M.png"/>
          <p:cNvPicPr>
            <a:picLocks noChangeAspect="1"/>
          </p:cNvPicPr>
          <p:nvPr/>
        </p:nvPicPr>
        <p:blipFill>
          <a:blip r:embed="rId3" cstate="print"/>
          <a:srcRect l="7500" t="12000" r="2693" b="8000"/>
          <a:stretch>
            <a:fillRect/>
          </a:stretch>
        </p:blipFill>
        <p:spPr bwMode="auto">
          <a:xfrm>
            <a:off x="968801" y="1581827"/>
            <a:ext cx="7209574" cy="481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187087" y="2667000"/>
            <a:ext cx="484492" cy="16764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cm</a:t>
            </a:r>
            <a:r>
              <a:rPr lang="en-US" baseline="30000" dirty="0">
                <a:solidFill>
                  <a:schemeClr val="tx1"/>
                </a:solidFill>
              </a:rPr>
              <a:t>-2</a:t>
            </a:r>
            <a:r>
              <a:rPr lang="en-US" dirty="0">
                <a:solidFill>
                  <a:schemeClr val="tx1"/>
                </a:solidFill>
              </a:rPr>
              <a:t> s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  <a:r>
              <a:rPr lang="en-US" dirty="0">
                <a:solidFill>
                  <a:schemeClr val="tx1"/>
                </a:solidFill>
              </a:rPr>
              <a:t> W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M. Santana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2392" y="1052513"/>
            <a:ext cx="4242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9.6-GeV Electrons Hitting BFW 20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SLAC</a:t>
            </a:r>
          </a:p>
          <a:p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Alberto </a:t>
            </a:r>
            <a:r>
              <a:rPr lang="en-US" dirty="0" err="1" smtClean="0"/>
              <a:t>Fassò</a:t>
            </a:r>
            <a:endParaRPr lang="en-US" dirty="0" smtClean="0"/>
          </a:p>
          <a:p>
            <a:pPr lvl="1"/>
            <a:r>
              <a:rPr lang="en-US" dirty="0" smtClean="0"/>
              <a:t>Heinz-Dieter Nuhn</a:t>
            </a:r>
          </a:p>
          <a:p>
            <a:pPr lvl="1"/>
            <a:r>
              <a:rPr lang="en-US" dirty="0" smtClean="0"/>
              <a:t>Mario Santana</a:t>
            </a:r>
          </a:p>
          <a:p>
            <a:r>
              <a:rPr lang="en-US" dirty="0" smtClean="0"/>
              <a:t>Electronics and Firmware</a:t>
            </a:r>
          </a:p>
          <a:p>
            <a:pPr lvl="1"/>
            <a:r>
              <a:rPr lang="en-US" dirty="0" smtClean="0"/>
              <a:t>Michael Browne</a:t>
            </a:r>
          </a:p>
          <a:p>
            <a:pPr lvl="1"/>
            <a:r>
              <a:rPr lang="en-US" dirty="0" smtClean="0"/>
              <a:t>John Dusatko</a:t>
            </a:r>
          </a:p>
          <a:p>
            <a:pPr lvl="1"/>
            <a:r>
              <a:rPr lang="en-US" dirty="0" smtClean="0"/>
              <a:t>Ken Leung</a:t>
            </a:r>
          </a:p>
          <a:p>
            <a:pPr lvl="1"/>
            <a:r>
              <a:rPr lang="en-US" dirty="0" smtClean="0"/>
              <a:t>Jeff Olsen</a:t>
            </a:r>
          </a:p>
          <a:p>
            <a:r>
              <a:rPr lang="en-US" dirty="0" smtClean="0"/>
              <a:t>Software</a:t>
            </a:r>
          </a:p>
          <a:p>
            <a:pPr lvl="1"/>
            <a:r>
              <a:rPr lang="en-US" dirty="0" err="1" smtClean="0"/>
              <a:t>Dayle</a:t>
            </a:r>
            <a:r>
              <a:rPr lang="en-US" dirty="0" smtClean="0"/>
              <a:t> </a:t>
            </a:r>
            <a:r>
              <a:rPr lang="en-US" dirty="0" err="1" smtClean="0"/>
              <a:t>Kotturi</a:t>
            </a:r>
            <a:endParaRPr lang="en-US" dirty="0" smtClean="0"/>
          </a:p>
          <a:p>
            <a:pPr lvl="1"/>
            <a:r>
              <a:rPr lang="en-US" dirty="0" smtClean="0"/>
              <a:t>Stephen </a:t>
            </a:r>
            <a:r>
              <a:rPr lang="en-US" dirty="0" err="1" smtClean="0"/>
              <a:t>Norum</a:t>
            </a:r>
            <a:endParaRPr lang="en-US" dirty="0" smtClean="0"/>
          </a:p>
          <a:p>
            <a:pPr lvl="1"/>
            <a:r>
              <a:rPr lang="en-US" dirty="0" smtClean="0"/>
              <a:t>Luciano Piccoli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Argonne National Laboratory</a:t>
            </a:r>
          </a:p>
          <a:p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Jeffrey Dooling</a:t>
            </a:r>
          </a:p>
          <a:p>
            <a:pPr lvl="1"/>
            <a:r>
              <a:rPr lang="en-US" dirty="0" smtClean="0"/>
              <a:t>Bingxin Yang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Electronics and Mechanical</a:t>
            </a:r>
          </a:p>
          <a:p>
            <a:pPr lvl="1"/>
            <a:r>
              <a:rPr lang="en-US" dirty="0" smtClean="0"/>
              <a:t>William Berg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6427788" y="4556125"/>
            <a:ext cx="1600200" cy="446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With Focusing: Nucleon and Charged </a:t>
            </a:r>
            <a:r>
              <a:rPr lang="en-US" dirty="0" err="1" smtClean="0"/>
              <a:t>Pions</a:t>
            </a:r>
            <a:endParaRPr lang="en-US" dirty="0" smtClean="0"/>
          </a:p>
        </p:txBody>
      </p:sp>
      <p:pic>
        <p:nvPicPr>
          <p:cNvPr id="4100" name="Picture 6" descr="NUC&amp;PI+-.png"/>
          <p:cNvPicPr>
            <a:picLocks noChangeAspect="1"/>
          </p:cNvPicPr>
          <p:nvPr/>
        </p:nvPicPr>
        <p:blipFill>
          <a:blip r:embed="rId3" cstate="print"/>
          <a:srcRect l="7500" t="12000" r="2700" b="8000"/>
          <a:stretch>
            <a:fillRect/>
          </a:stretch>
        </p:blipFill>
        <p:spPr bwMode="auto">
          <a:xfrm>
            <a:off x="968028" y="1581827"/>
            <a:ext cx="7211120" cy="481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193263" y="2667000"/>
            <a:ext cx="484492" cy="16764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cm</a:t>
            </a:r>
            <a:r>
              <a:rPr lang="en-US" baseline="30000" dirty="0">
                <a:solidFill>
                  <a:schemeClr val="tx1"/>
                </a:solidFill>
              </a:rPr>
              <a:t>-2</a:t>
            </a:r>
            <a:r>
              <a:rPr lang="en-US" dirty="0">
                <a:solidFill>
                  <a:schemeClr val="tx1"/>
                </a:solidFill>
              </a:rPr>
              <a:t> s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  <a:r>
              <a:rPr lang="en-US" dirty="0">
                <a:solidFill>
                  <a:schemeClr val="tx1"/>
                </a:solidFill>
              </a:rPr>
              <a:t> W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66074" y="6122214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M. Santana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2392" y="1052513"/>
            <a:ext cx="4242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9.6-GeV Electrons Hitting BFW 20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Radiation Limit </a:t>
            </a:r>
            <a:r>
              <a:rPr lang="en-US" dirty="0" smtClean="0"/>
              <a:t>Estimates for </a:t>
            </a:r>
            <a:r>
              <a:rPr lang="en-US" i="1" dirty="0" smtClean="0"/>
              <a:t>e</a:t>
            </a:r>
            <a:r>
              <a:rPr lang="en-US" baseline="30000" dirty="0" smtClean="0"/>
              <a:t>−</a:t>
            </a:r>
            <a:r>
              <a:rPr lang="en-US" dirty="0" smtClean="0"/>
              <a:t> on C Foil</a:t>
            </a:r>
            <a:endParaRPr lang="en-US" dirty="0"/>
          </a:p>
        </p:txBody>
      </p:sp>
      <p:graphicFrame>
        <p:nvGraphicFramePr>
          <p:cNvPr id="631987" name="Group 179"/>
          <p:cNvGraphicFramePr>
            <a:graphicFrameLocks noGrp="1"/>
          </p:cNvGraphicFramePr>
          <p:nvPr>
            <p:ph idx="1"/>
          </p:nvPr>
        </p:nvGraphicFramePr>
        <p:xfrm>
          <a:off x="457200" y="1050925"/>
          <a:ext cx="8229600" cy="3479801"/>
        </p:xfrm>
        <a:graphic>
          <a:graphicData uri="http://schemas.openxmlformats.org/drawingml/2006/table">
            <a:tbl>
              <a:tblPr/>
              <a:tblGrid>
                <a:gridCol w="6124353"/>
                <a:gridCol w="861238"/>
                <a:gridCol w="1244009"/>
              </a:tblGrid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Neutron Fluence for 0.01 % magnet damage (Alderman)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 neutron fluence in LCLS magnets from hit on 100 micron C foil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Fasso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−4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/(cm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·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−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 total dose in LCLS magnets from hit on 100 micron C foil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Fasso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−11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−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 of neutron fluence to total dose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/(cm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·Gy)</a:t>
                      </a:r>
                      <a:endParaRPr kumimoji="0" lang="en-US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 total dose in LCLS magnets for 0.01 % damage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×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Nominal LCLS lifetime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years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 permissible average neutron flux in magnets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/(cm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·s)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Corresponding flux limit per pulse at 120 Hz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1.3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/(cm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·pulse)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 permissible average dose rate in magnets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µ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/s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Corresponding dose limit per pulse at 120 Hz</a:t>
                      </a:r>
                    </a:p>
                  </a:txBody>
                  <a:tcPr marL="88174" marR="881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nGy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/pulse</a:t>
                      </a:r>
                    </a:p>
                  </a:txBody>
                  <a:tcPr marL="88174" marR="881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 Dec 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A6D7-1685-44B0-8E60-344A03091F8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31989" name="Text Box 181"/>
          <p:cNvSpPr txBox="1">
            <a:spLocks noChangeArrowheads="1"/>
          </p:cNvSpPr>
          <p:nvPr/>
        </p:nvSpPr>
        <p:spPr bwMode="auto">
          <a:xfrm>
            <a:off x="2244153" y="4945502"/>
            <a:ext cx="4403688" cy="33855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&lt; 100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nGy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/pulse at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120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Hz           &lt; 10 µ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Gy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/s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2007 Undulator Irradiation Test (T-493)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Fisher: BLMs at LCLS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13.7-GeV electron beam stopped in a copper dump</a:t>
            </a:r>
          </a:p>
          <a:p>
            <a:r>
              <a:rPr lang="en-US" dirty="0" smtClean="0"/>
              <a:t>9 samples of magnet material positioned nearby</a:t>
            </a:r>
          </a:p>
          <a:p>
            <a:r>
              <a:rPr lang="en-US" dirty="0" smtClean="0"/>
              <a:t>FLUKA used to calculate locations to obtain a range of doses</a:t>
            </a:r>
          </a:p>
          <a:p>
            <a:r>
              <a:rPr lang="en-US" dirty="0" smtClean="0"/>
              <a:t>Dosimeters measure absorbed radiation</a:t>
            </a:r>
          </a:p>
          <a:p>
            <a:r>
              <a:rPr lang="en-US" dirty="0" smtClean="0"/>
              <a:t>Magnetization measured before and after exposure</a:t>
            </a:r>
          </a:p>
          <a:p>
            <a:r>
              <a:rPr lang="en-US" dirty="0" smtClean="0"/>
              <a:t>Integrated beam current recorded to 10%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Magnet-Block Locations (Top View)</a:t>
            </a:r>
          </a:p>
        </p:txBody>
      </p:sp>
      <p:sp>
        <p:nvSpPr>
          <p:cNvPr id="4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57413" name="Rectangle 5"/>
          <p:cNvSpPr>
            <a:spLocks noChangeArrowheads="1"/>
          </p:cNvSpPr>
          <p:nvPr/>
        </p:nvSpPr>
        <p:spPr bwMode="auto">
          <a:xfrm>
            <a:off x="192088" y="1446213"/>
            <a:ext cx="8763000" cy="495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buFontTx/>
              <a:buNone/>
            </a:pPr>
            <a:endParaRPr lang="en-US" sz="1000" b="1"/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458788" y="1211263"/>
            <a:ext cx="5486400" cy="4870451"/>
            <a:chOff x="192" y="860"/>
            <a:chExt cx="3456" cy="3068"/>
          </a:xfrm>
        </p:grpSpPr>
        <p:sp>
          <p:nvSpPr>
            <p:cNvPr id="657415" name="Line 7"/>
            <p:cNvSpPr>
              <a:spLocks noChangeShapeType="1"/>
            </p:cNvSpPr>
            <p:nvPr/>
          </p:nvSpPr>
          <p:spPr bwMode="auto">
            <a:xfrm>
              <a:off x="584" y="3832"/>
              <a:ext cx="110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16" name="Text Box 8"/>
            <p:cNvSpPr txBox="1">
              <a:spLocks noChangeArrowheads="1"/>
            </p:cNvSpPr>
            <p:nvPr/>
          </p:nvSpPr>
          <p:spPr bwMode="auto">
            <a:xfrm>
              <a:off x="632" y="3640"/>
              <a:ext cx="100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400" b="1" dirty="0"/>
                <a:t>Beam Direction</a:t>
              </a:r>
            </a:p>
          </p:txBody>
        </p:sp>
        <p:sp>
          <p:nvSpPr>
            <p:cNvPr id="657417" name="Rectangle 9"/>
            <p:cNvSpPr>
              <a:spLocks noChangeArrowheads="1"/>
            </p:cNvSpPr>
            <p:nvPr/>
          </p:nvSpPr>
          <p:spPr bwMode="auto">
            <a:xfrm>
              <a:off x="1688" y="3738"/>
              <a:ext cx="489" cy="190"/>
            </a:xfrm>
            <a:prstGeom prst="rect">
              <a:avLst/>
            </a:prstGeom>
            <a:solidFill>
              <a:srgbClr val="FF66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19" name="Line 11"/>
            <p:cNvSpPr>
              <a:spLocks noChangeShapeType="1"/>
            </p:cNvSpPr>
            <p:nvPr/>
          </p:nvSpPr>
          <p:spPr bwMode="auto">
            <a:xfrm>
              <a:off x="2440" y="3776"/>
              <a:ext cx="0" cy="11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2" name="Line 14"/>
            <p:cNvSpPr>
              <a:spLocks noChangeShapeType="1"/>
            </p:cNvSpPr>
            <p:nvPr/>
          </p:nvSpPr>
          <p:spPr bwMode="auto">
            <a:xfrm>
              <a:off x="2728" y="3776"/>
              <a:ext cx="0" cy="115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3" name="Line 15"/>
            <p:cNvSpPr>
              <a:spLocks noChangeShapeType="1"/>
            </p:cNvSpPr>
            <p:nvPr/>
          </p:nvSpPr>
          <p:spPr bwMode="auto">
            <a:xfrm>
              <a:off x="2208" y="3776"/>
              <a:ext cx="0" cy="115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4" name="Line 16"/>
            <p:cNvSpPr>
              <a:spLocks noChangeShapeType="1"/>
            </p:cNvSpPr>
            <p:nvPr/>
          </p:nvSpPr>
          <p:spPr bwMode="auto">
            <a:xfrm>
              <a:off x="3648" y="3773"/>
              <a:ext cx="0" cy="11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6" name="Line 18"/>
            <p:cNvSpPr>
              <a:spLocks noChangeShapeType="1"/>
            </p:cNvSpPr>
            <p:nvPr/>
          </p:nvSpPr>
          <p:spPr bwMode="auto">
            <a:xfrm>
              <a:off x="1856" y="2992"/>
              <a:ext cx="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7" name="Line 19"/>
            <p:cNvSpPr>
              <a:spLocks noChangeShapeType="1"/>
            </p:cNvSpPr>
            <p:nvPr/>
          </p:nvSpPr>
          <p:spPr bwMode="auto">
            <a:xfrm>
              <a:off x="1864" y="1696"/>
              <a:ext cx="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8" name="Line 20"/>
            <p:cNvSpPr>
              <a:spLocks noChangeShapeType="1"/>
            </p:cNvSpPr>
            <p:nvPr/>
          </p:nvSpPr>
          <p:spPr bwMode="auto">
            <a:xfrm>
              <a:off x="1872" y="1104"/>
              <a:ext cx="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29" name="Line 21"/>
            <p:cNvSpPr>
              <a:spLocks noChangeShapeType="1"/>
            </p:cNvSpPr>
            <p:nvPr/>
          </p:nvSpPr>
          <p:spPr bwMode="auto">
            <a:xfrm>
              <a:off x="1864" y="3480"/>
              <a:ext cx="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31" name="Rectangle 23"/>
            <p:cNvSpPr>
              <a:spLocks noChangeArrowheads="1"/>
            </p:cNvSpPr>
            <p:nvPr/>
          </p:nvSpPr>
          <p:spPr bwMode="auto">
            <a:xfrm>
              <a:off x="1872" y="3769"/>
              <a:ext cx="109" cy="127"/>
            </a:xfrm>
            <a:prstGeom prst="rect">
              <a:avLst/>
            </a:prstGeom>
            <a:solidFill>
              <a:srgbClr val="C0C0C0">
                <a:alpha val="80000"/>
              </a:srgbClr>
            </a:solidFill>
            <a:ln w="9525" algn="ctr">
              <a:solidFill>
                <a:srgbClr val="969696"/>
              </a:solidFill>
              <a:prstDash val="dash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32" name="Text Box 24"/>
            <p:cNvSpPr txBox="1">
              <a:spLocks noChangeArrowheads="1"/>
            </p:cNvSpPr>
            <p:nvPr/>
          </p:nvSpPr>
          <p:spPr bwMode="auto">
            <a:xfrm>
              <a:off x="577" y="2849"/>
              <a:ext cx="100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400" b="1" dirty="0"/>
                <a:t>Copper Cylinder</a:t>
              </a:r>
            </a:p>
          </p:txBody>
        </p:sp>
        <p:sp>
          <p:nvSpPr>
            <p:cNvPr id="657434" name="Line 26"/>
            <p:cNvSpPr>
              <a:spLocks noChangeShapeType="1"/>
            </p:cNvSpPr>
            <p:nvPr/>
          </p:nvSpPr>
          <p:spPr bwMode="auto">
            <a:xfrm>
              <a:off x="1104" y="3176"/>
              <a:ext cx="607" cy="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35" name="Text Box 27"/>
            <p:cNvSpPr txBox="1">
              <a:spLocks noChangeArrowheads="1"/>
            </p:cNvSpPr>
            <p:nvPr/>
          </p:nvSpPr>
          <p:spPr bwMode="auto">
            <a:xfrm>
              <a:off x="584" y="1336"/>
              <a:ext cx="100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400" b="1" dirty="0"/>
                <a:t>Magnet Blocks</a:t>
              </a:r>
            </a:p>
          </p:txBody>
        </p:sp>
        <p:sp>
          <p:nvSpPr>
            <p:cNvPr id="657436" name="Line 28"/>
            <p:cNvSpPr>
              <a:spLocks noChangeShapeType="1"/>
            </p:cNvSpPr>
            <p:nvPr/>
          </p:nvSpPr>
          <p:spPr bwMode="auto">
            <a:xfrm>
              <a:off x="1544" y="1432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37" name="Line 29"/>
            <p:cNvSpPr>
              <a:spLocks noChangeShapeType="1"/>
            </p:cNvSpPr>
            <p:nvPr/>
          </p:nvSpPr>
          <p:spPr bwMode="auto">
            <a:xfrm flipV="1">
              <a:off x="1544" y="1127"/>
              <a:ext cx="214" cy="2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60" name="Line 52"/>
            <p:cNvSpPr>
              <a:spLocks noChangeShapeType="1"/>
            </p:cNvSpPr>
            <p:nvPr/>
          </p:nvSpPr>
          <p:spPr bwMode="auto">
            <a:xfrm flipV="1">
              <a:off x="336" y="3640"/>
              <a:ext cx="1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61" name="Text Box 53"/>
            <p:cNvSpPr txBox="1">
              <a:spLocks noChangeArrowheads="1"/>
            </p:cNvSpPr>
            <p:nvPr/>
          </p:nvSpPr>
          <p:spPr bwMode="auto">
            <a:xfrm>
              <a:off x="192" y="3582"/>
              <a:ext cx="144" cy="1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100" b="1"/>
                <a:t>r</a:t>
              </a:r>
            </a:p>
          </p:txBody>
        </p:sp>
        <p:sp>
          <p:nvSpPr>
            <p:cNvPr id="657462" name="Line 54"/>
            <p:cNvSpPr>
              <a:spLocks noChangeShapeType="1"/>
            </p:cNvSpPr>
            <p:nvPr/>
          </p:nvSpPr>
          <p:spPr bwMode="auto">
            <a:xfrm rot="5400000" flipV="1">
              <a:off x="431" y="3737"/>
              <a:ext cx="1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63" name="Text Box 55"/>
            <p:cNvSpPr txBox="1">
              <a:spLocks noChangeArrowheads="1"/>
            </p:cNvSpPr>
            <p:nvPr/>
          </p:nvSpPr>
          <p:spPr bwMode="auto">
            <a:xfrm>
              <a:off x="432" y="3688"/>
              <a:ext cx="144" cy="1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100" b="1"/>
                <a:t>z</a:t>
              </a:r>
            </a:p>
          </p:txBody>
        </p:sp>
        <p:sp>
          <p:nvSpPr>
            <p:cNvPr id="657466" name="Text Box 58"/>
            <p:cNvSpPr txBox="1">
              <a:spLocks noChangeArrowheads="1"/>
            </p:cNvSpPr>
            <p:nvPr/>
          </p:nvSpPr>
          <p:spPr bwMode="auto">
            <a:xfrm>
              <a:off x="319" y="860"/>
              <a:ext cx="1008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600" b="1" dirty="0">
                  <a:solidFill>
                    <a:srgbClr val="0000FF"/>
                  </a:solidFill>
                </a:rPr>
                <a:t>Top View</a:t>
              </a:r>
            </a:p>
          </p:txBody>
        </p:sp>
        <p:sp>
          <p:nvSpPr>
            <p:cNvPr id="657471" name="Line 63"/>
            <p:cNvSpPr>
              <a:spLocks noChangeShapeType="1"/>
            </p:cNvSpPr>
            <p:nvPr/>
          </p:nvSpPr>
          <p:spPr bwMode="auto">
            <a:xfrm flipH="1">
              <a:off x="2192" y="3773"/>
              <a:ext cx="0" cy="115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7473" name="Text Box 65"/>
            <p:cNvSpPr txBox="1">
              <a:spLocks noChangeArrowheads="1"/>
            </p:cNvSpPr>
            <p:nvPr/>
          </p:nvSpPr>
          <p:spPr bwMode="auto">
            <a:xfrm>
              <a:off x="2028" y="3045"/>
              <a:ext cx="816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400" b="1" dirty="0"/>
                <a:t>Heat Shield</a:t>
              </a:r>
            </a:p>
          </p:txBody>
        </p:sp>
        <p:sp>
          <p:nvSpPr>
            <p:cNvPr id="657474" name="Line 66"/>
            <p:cNvSpPr>
              <a:spLocks noChangeShapeType="1"/>
            </p:cNvSpPr>
            <p:nvPr/>
          </p:nvSpPr>
          <p:spPr bwMode="auto">
            <a:xfrm flipH="1">
              <a:off x="2208" y="3277"/>
              <a:ext cx="207" cy="4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7481" name="Text Box 73"/>
          <p:cNvSpPr txBox="1">
            <a:spLocks noChangeArrowheads="1"/>
          </p:cNvSpPr>
          <p:nvPr/>
        </p:nvSpPr>
        <p:spPr bwMode="auto">
          <a:xfrm>
            <a:off x="4190816" y="5117804"/>
            <a:ext cx="291173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r>
              <a:rPr lang="en-US" sz="1600" b="1" dirty="0" smtClean="0"/>
              <a:t>4 magnet blocks in the</a:t>
            </a:r>
            <a:br>
              <a:rPr lang="en-US" sz="1600" b="1" dirty="0" smtClean="0"/>
            </a:br>
            <a:r>
              <a:rPr lang="en-US" sz="1600" b="1" dirty="0" smtClean="0"/>
              <a:t>forward direction</a:t>
            </a:r>
            <a:endParaRPr lang="en-US" sz="1600" b="1" dirty="0"/>
          </a:p>
        </p:txBody>
      </p:sp>
      <p:sp>
        <p:nvSpPr>
          <p:cNvPr id="657483" name="Text Box 75"/>
          <p:cNvSpPr txBox="1">
            <a:spLocks noChangeArrowheads="1"/>
          </p:cNvSpPr>
          <p:nvPr/>
        </p:nvSpPr>
        <p:spPr bwMode="auto">
          <a:xfrm>
            <a:off x="5893541" y="5801925"/>
            <a:ext cx="42030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M4</a:t>
            </a:r>
          </a:p>
        </p:txBody>
      </p:sp>
      <p:sp>
        <p:nvSpPr>
          <p:cNvPr id="657493" name="Text Box 85"/>
          <p:cNvSpPr txBox="1">
            <a:spLocks noChangeArrowheads="1"/>
          </p:cNvSpPr>
          <p:nvPr/>
        </p:nvSpPr>
        <p:spPr bwMode="auto">
          <a:xfrm>
            <a:off x="4445992" y="5786536"/>
            <a:ext cx="43473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1" dirty="0">
                <a:solidFill>
                  <a:schemeClr val="accent2"/>
                </a:solidFill>
              </a:rPr>
              <a:t>M</a:t>
            </a:r>
            <a:r>
              <a:rPr lang="en-US" sz="1100" b="1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657494" name="Text Box 86"/>
          <p:cNvSpPr txBox="1">
            <a:spLocks noChangeArrowheads="1"/>
          </p:cNvSpPr>
          <p:nvPr/>
        </p:nvSpPr>
        <p:spPr bwMode="auto">
          <a:xfrm>
            <a:off x="3979015" y="5801925"/>
            <a:ext cx="42030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M2</a:t>
            </a:r>
          </a:p>
        </p:txBody>
      </p:sp>
      <p:sp>
        <p:nvSpPr>
          <p:cNvPr id="657495" name="Text Box 87"/>
          <p:cNvSpPr txBox="1">
            <a:spLocks noChangeArrowheads="1"/>
          </p:cNvSpPr>
          <p:nvPr/>
        </p:nvSpPr>
        <p:spPr bwMode="auto">
          <a:xfrm>
            <a:off x="3577230" y="5801925"/>
            <a:ext cx="40908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</a:t>
            </a:r>
            <a:r>
              <a:rPr lang="en-US" sz="1200" b="1" dirty="0">
                <a:solidFill>
                  <a:schemeClr val="accent2"/>
                </a:solidFill>
              </a:rPr>
              <a:t>1</a:t>
            </a:r>
            <a:endParaRPr lang="en-US" sz="1100" b="1" dirty="0">
              <a:solidFill>
                <a:schemeClr val="accent2"/>
              </a:solidFill>
            </a:endParaRPr>
          </a:p>
        </p:txBody>
      </p:sp>
      <p:sp>
        <p:nvSpPr>
          <p:cNvPr id="657496" name="Text Box 88"/>
          <p:cNvSpPr txBox="1">
            <a:spLocks noChangeArrowheads="1"/>
          </p:cNvSpPr>
          <p:nvPr/>
        </p:nvSpPr>
        <p:spPr bwMode="auto">
          <a:xfrm>
            <a:off x="3001359" y="2287846"/>
            <a:ext cx="42030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M8</a:t>
            </a:r>
          </a:p>
        </p:txBody>
      </p:sp>
      <p:sp>
        <p:nvSpPr>
          <p:cNvPr id="657497" name="Text Box 89"/>
          <p:cNvSpPr txBox="1">
            <a:spLocks noChangeArrowheads="1"/>
          </p:cNvSpPr>
          <p:nvPr/>
        </p:nvSpPr>
        <p:spPr bwMode="auto">
          <a:xfrm>
            <a:off x="3001359" y="6122214"/>
            <a:ext cx="42030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M5</a:t>
            </a:r>
          </a:p>
        </p:txBody>
      </p:sp>
      <p:sp>
        <p:nvSpPr>
          <p:cNvPr id="657498" name="Text Box 90"/>
          <p:cNvSpPr txBox="1">
            <a:spLocks noChangeArrowheads="1"/>
          </p:cNvSpPr>
          <p:nvPr/>
        </p:nvSpPr>
        <p:spPr bwMode="auto">
          <a:xfrm>
            <a:off x="3005367" y="5123121"/>
            <a:ext cx="41229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</a:t>
            </a:r>
            <a:r>
              <a:rPr lang="en-US" sz="1100" b="1" dirty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657499" name="Text Box 91"/>
          <p:cNvSpPr txBox="1">
            <a:spLocks noChangeArrowheads="1"/>
          </p:cNvSpPr>
          <p:nvPr/>
        </p:nvSpPr>
        <p:spPr bwMode="auto">
          <a:xfrm>
            <a:off x="3001359" y="4355878"/>
            <a:ext cx="42030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M7</a:t>
            </a:r>
          </a:p>
        </p:txBody>
      </p:sp>
      <p:sp>
        <p:nvSpPr>
          <p:cNvPr id="657500" name="Text Box 92"/>
          <p:cNvSpPr txBox="1">
            <a:spLocks noChangeArrowheads="1"/>
          </p:cNvSpPr>
          <p:nvPr/>
        </p:nvSpPr>
        <p:spPr bwMode="auto">
          <a:xfrm>
            <a:off x="3001359" y="1346791"/>
            <a:ext cx="42030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chemeClr val="accent2"/>
                </a:solidFill>
              </a:rPr>
              <a:t>M9</a:t>
            </a:r>
          </a:p>
        </p:txBody>
      </p:sp>
      <p:pic>
        <p:nvPicPr>
          <p:cNvPr id="45" name="Picture 5" descr="T489 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3588" y="1052513"/>
            <a:ext cx="4268787" cy="3505200"/>
          </a:xfrm>
          <a:prstGeom prst="rect">
            <a:avLst/>
          </a:prstGeom>
          <a:noFill/>
        </p:spPr>
      </p:pic>
      <p:sp>
        <p:nvSpPr>
          <p:cNvPr id="46" name="Text Box 73"/>
          <p:cNvSpPr txBox="1">
            <a:spLocks noChangeArrowheads="1"/>
          </p:cNvSpPr>
          <p:nvPr/>
        </p:nvSpPr>
        <p:spPr bwMode="auto">
          <a:xfrm>
            <a:off x="1936400" y="3154326"/>
            <a:ext cx="255022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r>
              <a:rPr lang="en-US" sz="1600" b="1" dirty="0" smtClean="0"/>
              <a:t>5 magnet </a:t>
            </a:r>
            <a:r>
              <a:rPr lang="en-US" sz="1600" b="1" dirty="0"/>
              <a:t>blocks </a:t>
            </a:r>
            <a:r>
              <a:rPr lang="en-US" sz="1600" b="1" dirty="0" smtClean="0"/>
              <a:t>in the</a:t>
            </a:r>
            <a:br>
              <a:rPr lang="en-US" sz="1600" b="1" dirty="0" smtClean="0"/>
            </a:br>
            <a:r>
              <a:rPr lang="en-US" sz="1600" b="1" dirty="0" smtClean="0"/>
              <a:t> transverse </a:t>
            </a:r>
            <a:r>
              <a:rPr lang="en-US" sz="1600" b="1" dirty="0"/>
              <a:t>direction</a:t>
            </a:r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01928-8D4E-4B5F-B58F-A11E5453F98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Beamline in End Station 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11303" y="1658680"/>
            <a:ext cx="1116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Copper block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01928-8D4E-4B5F-B58F-A11E5453F98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25" name="Picture 5" descr="DSCF0102"/>
          <p:cNvPicPr>
            <a:picLocks noChangeAspect="1" noChangeArrowheads="1"/>
          </p:cNvPicPr>
          <p:nvPr/>
        </p:nvPicPr>
        <p:blipFill>
          <a:blip r:embed="rId2" cstate="print"/>
          <a:srcRect t="2697"/>
          <a:stretch>
            <a:fillRect/>
          </a:stretch>
        </p:blipFill>
        <p:spPr bwMode="auto">
          <a:xfrm>
            <a:off x="915988" y="1061313"/>
            <a:ext cx="7315200" cy="533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Demagnetization after 37×10</a:t>
            </a:r>
            <a:r>
              <a:rPr lang="en-US" baseline="30000" dirty="0" smtClean="0"/>
              <a:t>15</a:t>
            </a:r>
            <a:r>
              <a:rPr lang="en-US" dirty="0" smtClean="0"/>
              <a:t> Electrons</a:t>
            </a:r>
          </a:p>
        </p:txBody>
      </p:sp>
      <p:sp>
        <p:nvSpPr>
          <p:cNvPr id="10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graphicFrame>
        <p:nvGraphicFramePr>
          <p:cNvPr id="683011" name="Group 3"/>
          <p:cNvGraphicFramePr>
            <a:graphicFrameLocks noGrp="1"/>
          </p:cNvGraphicFramePr>
          <p:nvPr>
            <p:ph idx="4294967295"/>
          </p:nvPr>
        </p:nvGraphicFramePr>
        <p:xfrm>
          <a:off x="1258888" y="1314893"/>
          <a:ext cx="6629400" cy="4121153"/>
        </p:xfrm>
        <a:graphic>
          <a:graphicData uri="http://schemas.openxmlformats.org/drawingml/2006/table">
            <a:tbl>
              <a:tblPr/>
              <a:tblGrid>
                <a:gridCol w="914400"/>
                <a:gridCol w="986586"/>
                <a:gridCol w="1185114"/>
                <a:gridCol w="1143000"/>
                <a:gridCol w="1143000"/>
                <a:gridCol w="1257300"/>
              </a:tblGrid>
              <a:tr h="484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estimate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Demag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-5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Demag</a:t>
                      </a:r>
                      <a:endParaRPr kumimoji="0" lang="en-US" sz="1400" b="0" i="0" u="none" strike="noStrike" cap="none" normalizeH="0" baseline="-5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11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[cm]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[cm]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[°C]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[%]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[%]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28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9.675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0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2.804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28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1.166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0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0.386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28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4.889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0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0.329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28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0.013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0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-0.003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04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-0.023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11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Dump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01928-8D4E-4B5F-B58F-A11E5453F98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FLUKA Model of the Experiment</a:t>
            </a:r>
            <a:endParaRPr lang="en-US" dirty="0"/>
          </a:p>
        </p:txBody>
      </p:sp>
      <p:sp>
        <p:nvSpPr>
          <p:cNvPr id="692227" name="Rectangle 3"/>
          <p:cNvSpPr>
            <a:spLocks noGrp="1" noChangeArrowheads="1"/>
          </p:cNvSpPr>
          <p:nvPr>
            <p:ph idx="1"/>
          </p:nvPr>
        </p:nvSpPr>
        <p:spPr>
          <a:xfrm>
            <a:off x="4573588" y="1050925"/>
            <a:ext cx="4113212" cy="5349875"/>
          </a:xfrm>
        </p:spPr>
        <p:txBody>
          <a:bodyPr/>
          <a:lstStyle/>
          <a:p>
            <a:r>
              <a:rPr lang="en-US" dirty="0" smtClean="0"/>
              <a:t>13.7-GeV electron beam hitting the copper dump</a:t>
            </a:r>
          </a:p>
          <a:p>
            <a:r>
              <a:rPr lang="en-US" dirty="0" smtClean="0"/>
              <a:t>Compute total dose, electromagnetic dose, neutron energy spectra</a:t>
            </a:r>
          </a:p>
          <a:p>
            <a:r>
              <a:rPr lang="en-US" dirty="0" smtClean="0"/>
              <a:t>Quantity scored using a binning identical to that used for mapping the magnetization loss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pic>
        <p:nvPicPr>
          <p:cNvPr id="692228" name="Picture 4" descr="FLUKA_Model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370" y="1103586"/>
            <a:ext cx="4114800" cy="3762375"/>
          </a:xfrm>
          <a:prstGeom prst="rect">
            <a:avLst/>
          </a:prstGeom>
          <a:noFill/>
        </p:spPr>
      </p:pic>
      <p:sp>
        <p:nvSpPr>
          <p:cNvPr id="692230" name="Line 6"/>
          <p:cNvSpPr>
            <a:spLocks noChangeShapeType="1"/>
          </p:cNvSpPr>
          <p:nvPr/>
        </p:nvSpPr>
        <p:spPr bwMode="auto">
          <a:xfrm flipH="1" flipV="1">
            <a:off x="3878528" y="2565674"/>
            <a:ext cx="447675" cy="746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2231" name="Text Box 7"/>
          <p:cNvSpPr txBox="1">
            <a:spLocks noChangeArrowheads="1"/>
          </p:cNvSpPr>
          <p:nvPr/>
        </p:nvSpPr>
        <p:spPr bwMode="auto">
          <a:xfrm rot="329656">
            <a:off x="3783278" y="2170386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692232" name="Text Box 8"/>
          <p:cNvSpPr txBox="1">
            <a:spLocks noChangeArrowheads="1"/>
          </p:cNvSpPr>
          <p:nvPr/>
        </p:nvSpPr>
        <p:spPr bwMode="auto">
          <a:xfrm>
            <a:off x="2164028" y="1998936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M3</a:t>
            </a:r>
          </a:p>
        </p:txBody>
      </p:sp>
      <p:sp>
        <p:nvSpPr>
          <p:cNvPr id="692233" name="Text Box 9"/>
          <p:cNvSpPr txBox="1">
            <a:spLocks noChangeArrowheads="1"/>
          </p:cNvSpPr>
          <p:nvPr/>
        </p:nvSpPr>
        <p:spPr bwMode="auto">
          <a:xfrm>
            <a:off x="2697428" y="197671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M2</a:t>
            </a:r>
          </a:p>
        </p:txBody>
      </p:sp>
      <p:sp>
        <p:nvSpPr>
          <p:cNvPr id="692234" name="Text Box 10"/>
          <p:cNvSpPr txBox="1">
            <a:spLocks noChangeArrowheads="1"/>
          </p:cNvSpPr>
          <p:nvPr/>
        </p:nvSpPr>
        <p:spPr bwMode="auto">
          <a:xfrm>
            <a:off x="3230828" y="258631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dirty="0"/>
              <a:t>M5</a:t>
            </a:r>
          </a:p>
        </p:txBody>
      </p:sp>
      <p:sp>
        <p:nvSpPr>
          <p:cNvPr id="692235" name="Text Box 11"/>
          <p:cNvSpPr txBox="1">
            <a:spLocks noChangeArrowheads="1"/>
          </p:cNvSpPr>
          <p:nvPr/>
        </p:nvSpPr>
        <p:spPr bwMode="auto">
          <a:xfrm>
            <a:off x="1325828" y="1878286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M4</a:t>
            </a:r>
          </a:p>
        </p:txBody>
      </p:sp>
      <p:sp>
        <p:nvSpPr>
          <p:cNvPr id="692236" name="Text Box 12"/>
          <p:cNvSpPr txBox="1">
            <a:spLocks noChangeArrowheads="1"/>
          </p:cNvSpPr>
          <p:nvPr/>
        </p:nvSpPr>
        <p:spPr bwMode="auto">
          <a:xfrm>
            <a:off x="2687903" y="2686324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M6</a:t>
            </a:r>
          </a:p>
        </p:txBody>
      </p:sp>
      <p:sp>
        <p:nvSpPr>
          <p:cNvPr id="692237" name="Text Box 13"/>
          <p:cNvSpPr txBox="1">
            <a:spLocks noChangeArrowheads="1"/>
          </p:cNvSpPr>
          <p:nvPr/>
        </p:nvSpPr>
        <p:spPr bwMode="auto">
          <a:xfrm>
            <a:off x="2240228" y="2838724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M7</a:t>
            </a:r>
          </a:p>
        </p:txBody>
      </p:sp>
      <p:sp>
        <p:nvSpPr>
          <p:cNvPr id="692238" name="Text Box 14"/>
          <p:cNvSpPr txBox="1">
            <a:spLocks noChangeArrowheads="1"/>
          </p:cNvSpPr>
          <p:nvPr/>
        </p:nvSpPr>
        <p:spPr bwMode="auto">
          <a:xfrm>
            <a:off x="3078428" y="190051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M1</a:t>
            </a:r>
          </a:p>
        </p:txBody>
      </p:sp>
      <p:sp>
        <p:nvSpPr>
          <p:cNvPr id="692239" name="Text Box 15"/>
          <p:cNvSpPr txBox="1">
            <a:spLocks noChangeArrowheads="1"/>
          </p:cNvSpPr>
          <p:nvPr/>
        </p:nvSpPr>
        <p:spPr bwMode="auto">
          <a:xfrm>
            <a:off x="1478228" y="289111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M8</a:t>
            </a:r>
          </a:p>
        </p:txBody>
      </p:sp>
      <p:sp>
        <p:nvSpPr>
          <p:cNvPr id="692240" name="Text Box 16"/>
          <p:cNvSpPr txBox="1">
            <a:spLocks noChangeArrowheads="1"/>
          </p:cNvSpPr>
          <p:nvPr/>
        </p:nvSpPr>
        <p:spPr bwMode="auto">
          <a:xfrm>
            <a:off x="335228" y="304351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M9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66074" y="6122214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Vollaire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Gradients</a:t>
            </a: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 dirty="0"/>
          </a:p>
        </p:txBody>
      </p:sp>
      <p:pic>
        <p:nvPicPr>
          <p:cNvPr id="684058" name="Picture 26" descr="DoseResultLinFit"/>
          <p:cNvPicPr>
            <a:picLocks noChangeAspect="1" noChangeArrowheads="1"/>
          </p:cNvPicPr>
          <p:nvPr/>
        </p:nvPicPr>
        <p:blipFill>
          <a:blip r:embed="rId2" cstate="print"/>
          <a:srcRect l="3380" t="5363" r="2535" b="5363"/>
          <a:stretch>
            <a:fillRect/>
          </a:stretch>
        </p:blipFill>
        <p:spPr bwMode="auto">
          <a:xfrm>
            <a:off x="4573587" y="1052513"/>
            <a:ext cx="4480560" cy="2678967"/>
          </a:xfrm>
          <a:prstGeom prst="rect">
            <a:avLst/>
          </a:prstGeom>
          <a:noFill/>
        </p:spPr>
      </p:pic>
      <p:pic>
        <p:nvPicPr>
          <p:cNvPr id="684059" name="Picture 27" descr="FluenceResultLinFit"/>
          <p:cNvPicPr>
            <a:picLocks noChangeAspect="1" noChangeArrowheads="1"/>
          </p:cNvPicPr>
          <p:nvPr/>
        </p:nvPicPr>
        <p:blipFill>
          <a:blip r:embed="rId3" cstate="print"/>
          <a:srcRect l="3380" t="5363" r="2535" b="5363"/>
          <a:stretch>
            <a:fillRect/>
          </a:stretch>
        </p:blipFill>
        <p:spPr bwMode="auto">
          <a:xfrm>
            <a:off x="93028" y="1052513"/>
            <a:ext cx="4480560" cy="2679854"/>
          </a:xfrm>
          <a:prstGeom prst="rect">
            <a:avLst/>
          </a:prstGeom>
          <a:noFill/>
        </p:spPr>
      </p:pic>
      <p:sp>
        <p:nvSpPr>
          <p:cNvPr id="684043" name="Text Box 11"/>
          <p:cNvSpPr txBox="1">
            <a:spLocks noChangeArrowheads="1"/>
          </p:cNvSpPr>
          <p:nvPr/>
        </p:nvSpPr>
        <p:spPr bwMode="auto">
          <a:xfrm>
            <a:off x="5354063" y="2748091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M3</a:t>
            </a:r>
          </a:p>
        </p:txBody>
      </p:sp>
      <p:sp>
        <p:nvSpPr>
          <p:cNvPr id="684044" name="Text Box 12"/>
          <p:cNvSpPr txBox="1">
            <a:spLocks noChangeArrowheads="1"/>
          </p:cNvSpPr>
          <p:nvPr/>
        </p:nvSpPr>
        <p:spPr bwMode="auto">
          <a:xfrm>
            <a:off x="8406233" y="1243581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M1</a:t>
            </a:r>
          </a:p>
        </p:txBody>
      </p:sp>
      <p:sp>
        <p:nvSpPr>
          <p:cNvPr id="684045" name="Text Box 13"/>
          <p:cNvSpPr txBox="1">
            <a:spLocks noChangeArrowheads="1"/>
          </p:cNvSpPr>
          <p:nvPr/>
        </p:nvSpPr>
        <p:spPr bwMode="auto">
          <a:xfrm>
            <a:off x="5976697" y="2453921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M2</a:t>
            </a:r>
          </a:p>
        </p:txBody>
      </p:sp>
      <p:sp>
        <p:nvSpPr>
          <p:cNvPr id="684046" name="Text Box 14"/>
          <p:cNvSpPr txBox="1">
            <a:spLocks noChangeArrowheads="1"/>
          </p:cNvSpPr>
          <p:nvPr/>
        </p:nvSpPr>
        <p:spPr bwMode="auto">
          <a:xfrm>
            <a:off x="4895713" y="2923599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M4</a:t>
            </a:r>
          </a:p>
        </p:txBody>
      </p:sp>
      <p:sp>
        <p:nvSpPr>
          <p:cNvPr id="684051" name="Text Box 19"/>
          <p:cNvSpPr txBox="1">
            <a:spLocks noChangeArrowheads="1"/>
          </p:cNvSpPr>
          <p:nvPr/>
        </p:nvSpPr>
        <p:spPr bwMode="auto">
          <a:xfrm>
            <a:off x="607473" y="2796158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M3</a:t>
            </a:r>
          </a:p>
        </p:txBody>
      </p:sp>
      <p:sp>
        <p:nvSpPr>
          <p:cNvPr id="684052" name="Text Box 20"/>
          <p:cNvSpPr txBox="1">
            <a:spLocks noChangeArrowheads="1"/>
          </p:cNvSpPr>
          <p:nvPr/>
        </p:nvSpPr>
        <p:spPr bwMode="auto">
          <a:xfrm>
            <a:off x="3912822" y="1216557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M1</a:t>
            </a:r>
          </a:p>
        </p:txBody>
      </p:sp>
      <p:sp>
        <p:nvSpPr>
          <p:cNvPr id="684053" name="Text Box 21"/>
          <p:cNvSpPr txBox="1">
            <a:spLocks noChangeArrowheads="1"/>
          </p:cNvSpPr>
          <p:nvPr/>
        </p:nvSpPr>
        <p:spPr bwMode="auto">
          <a:xfrm>
            <a:off x="1032113" y="2502949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M2</a:t>
            </a:r>
          </a:p>
        </p:txBody>
      </p:sp>
      <p:sp>
        <p:nvSpPr>
          <p:cNvPr id="684054" name="Text Box 22"/>
          <p:cNvSpPr txBox="1">
            <a:spLocks noChangeArrowheads="1"/>
          </p:cNvSpPr>
          <p:nvPr/>
        </p:nvSpPr>
        <p:spPr bwMode="auto">
          <a:xfrm>
            <a:off x="406341" y="2969159"/>
            <a:ext cx="40107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 b="1" dirty="0">
                <a:solidFill>
                  <a:schemeClr val="accent2"/>
                </a:solidFill>
              </a:rPr>
              <a:t>M4</a:t>
            </a:r>
          </a:p>
        </p:txBody>
      </p:sp>
      <p:sp>
        <p:nvSpPr>
          <p:cNvPr id="684061" name="Text Box 29"/>
          <p:cNvSpPr txBox="1">
            <a:spLocks noChangeArrowheads="1"/>
          </p:cNvSpPr>
          <p:nvPr/>
        </p:nvSpPr>
        <p:spPr bwMode="auto">
          <a:xfrm>
            <a:off x="2252183" y="4040047"/>
            <a:ext cx="464281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Threshold Estimates for 0.01 % Damage</a:t>
            </a:r>
          </a:p>
        </p:txBody>
      </p:sp>
      <p:graphicFrame>
        <p:nvGraphicFramePr>
          <p:cNvPr id="22" name="Group 102"/>
          <p:cNvGraphicFramePr>
            <a:graphicFrameLocks/>
          </p:cNvGraphicFramePr>
          <p:nvPr/>
        </p:nvGraphicFramePr>
        <p:xfrm>
          <a:off x="2713684" y="4537097"/>
          <a:ext cx="3719807" cy="134112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980071"/>
                <a:gridCol w="1739736"/>
              </a:tblGrid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T-493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Deposited Energy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170 J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Dose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 Fluence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0.64×10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01928-8D4E-4B5F-B58F-A11E5453F98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2252183" y="5954335"/>
            <a:ext cx="464281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Fluence is consistent 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Alderman [1]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2007 Requirements for Undulator BLMs</a:t>
            </a:r>
            <a:endParaRPr lang="en-US" dirty="0"/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BLM will be mounted at the upstream end of each undulator segment.</a:t>
            </a:r>
          </a:p>
          <a:p>
            <a:r>
              <a:rPr lang="en-US" dirty="0" smtClean="0"/>
              <a:t>The BLM will provide a digital value proportional to the amount of energy deposited in the device for each electron bunch.</a:t>
            </a:r>
          </a:p>
          <a:p>
            <a:r>
              <a:rPr lang="en-US" dirty="0" smtClean="0"/>
              <a:t>The monitor shall be able to detect and measure (with a precision of better than 10%) radiation levels corresponding to magnet dose levels as low as 100 </a:t>
            </a:r>
            <a:r>
              <a:rPr lang="en-US" dirty="0" err="1" smtClean="0"/>
              <a:t>nGy</a:t>
            </a:r>
            <a:r>
              <a:rPr lang="en-US" dirty="0" smtClean="0"/>
              <a:t>/pulse and up to the maximum expected level of 100 µ</a:t>
            </a:r>
            <a:r>
              <a:rPr lang="en-US" dirty="0" err="1" smtClean="0"/>
              <a:t>Gy</a:t>
            </a:r>
            <a:r>
              <a:rPr lang="en-US" dirty="0" smtClean="0"/>
              <a:t>/pulse.</a:t>
            </a:r>
          </a:p>
          <a:p>
            <a:r>
              <a:rPr lang="en-US" dirty="0" smtClean="0"/>
              <a:t>The monitor needs to be designed to withstand the highest expected radiation levels of 10 </a:t>
            </a:r>
            <a:r>
              <a:rPr lang="en-US" dirty="0" err="1" smtClean="0"/>
              <a:t>mGy</a:t>
            </a:r>
            <a:r>
              <a:rPr lang="en-US" dirty="0" smtClean="0"/>
              <a:t>/pulse without damage. </a:t>
            </a:r>
          </a:p>
          <a:p>
            <a:r>
              <a:rPr lang="en-US" dirty="0" smtClean="0"/>
              <a:t>The radiation level received from each individual electron bunch needs to be reported after the passage of that </a:t>
            </a:r>
            <a:r>
              <a:rPr lang="en-US" dirty="0" smtClean="0"/>
              <a:t>bunch, </a:t>
            </a:r>
            <a:r>
              <a:rPr lang="en-US" dirty="0" smtClean="0"/>
              <a:t>to allow the MPS to trip the beam before the next bunch at 120 Hz.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86E5-F22D-485C-BBDE-BD7DDB0BECB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Requirements: BLM </a:t>
            </a:r>
            <a:r>
              <a:rPr lang="en-US" dirty="0" smtClean="0"/>
              <a:t>Size and Calibration</a:t>
            </a:r>
            <a:endParaRPr lang="en-US" dirty="0"/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BLM device will measure the total amount of absorbed dose covering the full area in front of the undulator magnets.</a:t>
            </a:r>
          </a:p>
          <a:p>
            <a:pPr lvl="1"/>
            <a:r>
              <a:rPr lang="en-US" dirty="0" smtClean="0"/>
              <a:t>Magnet cross-section seen by the beam:  56.5 mm wide by 66 mm high</a:t>
            </a:r>
          </a:p>
          <a:p>
            <a:pPr lvl="1"/>
            <a:r>
              <a:rPr lang="en-US" dirty="0" smtClean="0"/>
              <a:t>Vertical extent of magnet is</a:t>
            </a:r>
            <a:r>
              <a:rPr lang="en-US" dirty="0" smtClean="0"/>
              <a:t>:  </a:t>
            </a:r>
            <a:r>
              <a:rPr lang="en-US" dirty="0" smtClean="0"/>
              <a:t>6.8 mm &lt; |</a:t>
            </a:r>
            <a:r>
              <a:rPr lang="en-US" i="1" dirty="0" smtClean="0"/>
              <a:t>y</a:t>
            </a:r>
            <a:r>
              <a:rPr lang="en-US" dirty="0" smtClean="0"/>
              <a:t>| &lt; (6.8+66) mm = 72.8 mm</a:t>
            </a:r>
          </a:p>
          <a:p>
            <a:pPr lvl="2"/>
            <a:r>
              <a:rPr lang="en-US" dirty="0" smtClean="0"/>
              <a:t>Total height = 145.6 mm</a:t>
            </a:r>
          </a:p>
          <a:p>
            <a:pPr lvl="2"/>
            <a:r>
              <a:rPr lang="en-US" dirty="0" smtClean="0"/>
              <a:t>Allowed a horizontal cut-out of 7 mm, for mounting without breaking vacuum</a:t>
            </a:r>
          </a:p>
          <a:p>
            <a:pPr lvl="1"/>
            <a:r>
              <a:rPr lang="en-US" dirty="0" smtClean="0"/>
              <a:t>Horizontal extent of magnet is</a:t>
            </a:r>
            <a:r>
              <a:rPr lang="en-US" dirty="0" smtClean="0"/>
              <a:t>:  </a:t>
            </a:r>
            <a:r>
              <a:rPr lang="en-US" dirty="0" smtClean="0"/>
              <a:t>±28.25 mm</a:t>
            </a:r>
          </a:p>
          <a:p>
            <a:pPr lvl="2">
              <a:tabLst>
                <a:tab pos="4227513" algn="dec"/>
              </a:tabLst>
            </a:pPr>
            <a:r>
              <a:rPr lang="en-US" dirty="0" smtClean="0"/>
              <a:t>At maximum insertion, −6 mm:	−34.25 mm &lt; </a:t>
            </a:r>
            <a:r>
              <a:rPr lang="en-US" i="1" dirty="0" smtClean="0"/>
              <a:t>x</a:t>
            </a:r>
            <a:r>
              <a:rPr lang="en-US" dirty="0" smtClean="0"/>
              <a:t> &lt; 22.25 mm</a:t>
            </a:r>
          </a:p>
          <a:p>
            <a:pPr lvl="2">
              <a:tabLst>
                <a:tab pos="4227513" algn="dec"/>
              </a:tabLst>
            </a:pPr>
            <a:r>
              <a:rPr lang="en-US" dirty="0" smtClean="0"/>
              <a:t>At maximum extraction, +80 mm:	51.75 mm &lt; </a:t>
            </a:r>
            <a:r>
              <a:rPr lang="en-US" i="1" dirty="0" smtClean="0"/>
              <a:t>x</a:t>
            </a:r>
            <a:r>
              <a:rPr lang="en-US" dirty="0" smtClean="0"/>
              <a:t> &lt; 108.25 mm</a:t>
            </a:r>
          </a:p>
          <a:p>
            <a:pPr lvl="2">
              <a:tabLst>
                <a:tab pos="4227513" algn="dec"/>
              </a:tabLst>
            </a:pPr>
            <a:r>
              <a:rPr lang="en-US" dirty="0" smtClean="0"/>
              <a:t>Total range = 142.5 mm</a:t>
            </a:r>
          </a:p>
          <a:p>
            <a:pPr lvl="1">
              <a:tabLst>
                <a:tab pos="4227513" algn="dec"/>
              </a:tabLst>
            </a:pPr>
            <a:r>
              <a:rPr lang="en-US" dirty="0" smtClean="0"/>
              <a:t>The BLM should require only rough alignment for full coverage.</a:t>
            </a:r>
          </a:p>
          <a:p>
            <a:r>
              <a:rPr lang="en-US" dirty="0" smtClean="0"/>
              <a:t>Each BLM device will be calibrated based on the radiation generated by the interaction of a well known beam with the BFW devices.</a:t>
            </a:r>
          </a:p>
          <a:p>
            <a:pPr lvl="1"/>
            <a:r>
              <a:rPr lang="en-US" dirty="0" smtClean="0"/>
              <a:t>The calibration geometry will be simulated by Radiation Physics using FLUKA to obtain the calibration factors, i.e., the ratio between the maximum estimated damage in a magnet and the voltage produced by each BLM device.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 Dec 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86E5-F22D-485C-BBDE-BD7DDB0BECB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H.D. Nuhn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and San Francisco Bay</a:t>
            </a:r>
            <a:endParaRPr lang="en-US" dirty="0"/>
          </a:p>
        </p:txBody>
      </p:sp>
      <p:pic>
        <p:nvPicPr>
          <p:cNvPr id="9" name="Content Placeholder 8" descr="SF Bay, satellite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6438" y="1050925"/>
            <a:ext cx="7991123" cy="5349875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0146" y="3719742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San Francisco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03324" y="2922233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Berkeley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88457" y="3410504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Golden Gate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3480" y="3332082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Oakland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2726" y="5641759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Silicon Valley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7314" y="5161276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Stanford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10613" y="5507898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SLAC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860" y="2881575"/>
            <a:ext cx="689715" cy="25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 bwMode="auto">
          <a:xfrm flipH="1">
            <a:off x="4867140" y="5445243"/>
            <a:ext cx="37104" cy="3713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4314343" y="5756403"/>
            <a:ext cx="223530" cy="18643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579688" y="1050925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Napa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6967" y="6078442"/>
            <a:ext cx="13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San Jose</a:t>
            </a:r>
            <a:endParaRPr lang="en-US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Resulting BLM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BLMs were designed and built by Argonne National Laboratory (ANL)</a:t>
            </a:r>
          </a:p>
          <a:p>
            <a:pPr lvl="1"/>
            <a:r>
              <a:rPr lang="en-US" dirty="0" smtClean="0"/>
              <a:t>A partner with SLAC in building LCLS</a:t>
            </a:r>
          </a:p>
          <a:p>
            <a:r>
              <a:rPr lang="en-US" dirty="0" smtClean="0"/>
              <a:t>Mounted on the side of the BFW assembly</a:t>
            </a:r>
          </a:p>
          <a:p>
            <a:r>
              <a:rPr lang="en-US" dirty="0" smtClean="0"/>
              <a:t>Fused-silica Cherenkov radiator</a:t>
            </a:r>
          </a:p>
          <a:p>
            <a:pPr lvl="1"/>
            <a:r>
              <a:rPr lang="en-US" dirty="0" smtClean="0"/>
              <a:t>Y-shaped to fit around beampipe</a:t>
            </a:r>
          </a:p>
          <a:p>
            <a:pPr lvl="1"/>
            <a:r>
              <a:rPr lang="en-US" dirty="0" smtClean="0"/>
              <a:t>Aluminum coating on exterior surfaces, to reflect light to uncoated exit surface</a:t>
            </a:r>
          </a:p>
          <a:p>
            <a:pPr lvl="1"/>
            <a:r>
              <a:rPr lang="en-US" dirty="0" smtClean="0"/>
              <a:t>Vertical extent is 63 mm, less than half the 146-mm magnet height</a:t>
            </a:r>
          </a:p>
          <a:p>
            <a:r>
              <a:rPr lang="en-US" dirty="0" smtClean="0"/>
              <a:t>Small photomultiplier with fused-silica window: Hamamatsu R7400U-06</a:t>
            </a:r>
          </a:p>
          <a:p>
            <a:r>
              <a:rPr lang="en-US" dirty="0" smtClean="0"/>
              <a:t>Black anodized-aluminum housing</a:t>
            </a:r>
          </a:p>
          <a:p>
            <a:r>
              <a:rPr lang="en-US" dirty="0" smtClean="0"/>
              <a:t>Horizontal translation slide allows optional travel in </a:t>
            </a:r>
            <a:r>
              <a:rPr lang="en-US" i="1" dirty="0" smtClean="0"/>
              <a:t>x</a:t>
            </a:r>
            <a:r>
              <a:rPr lang="en-US" dirty="0" smtClean="0"/>
              <a:t> with undulator</a:t>
            </a:r>
          </a:p>
          <a:p>
            <a:r>
              <a:rPr lang="en-US" dirty="0" smtClean="0"/>
              <a:t>8.1-mm-thick tungsten (W) plate on upstream side to enhance shower</a:t>
            </a:r>
          </a:p>
          <a:p>
            <a:pPr lvl="1"/>
            <a:r>
              <a:rPr lang="en-US" dirty="0" smtClean="0"/>
              <a:t>2.3 radiation lengths</a:t>
            </a:r>
          </a:p>
          <a:p>
            <a:pPr lvl="1"/>
            <a:r>
              <a:rPr lang="en-US" dirty="0" smtClean="0"/>
              <a:t>Vertical extent is 44 mm, less than the radiator’s height</a:t>
            </a:r>
          </a:p>
          <a:p>
            <a:pPr lvl="1"/>
            <a:r>
              <a:rPr lang="en-US" dirty="0" smtClean="0"/>
              <a:t>Does not travel with the undulator section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Argonne BLM: Cherenkov Radiator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21" name="Content Placeholder 20" descr="DSC0335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5175" t="600" r="36450" b="9600"/>
          <a:stretch>
            <a:fillRect/>
          </a:stretch>
        </p:blipFill>
        <p:spPr>
          <a:xfrm>
            <a:off x="4370535" y="1415733"/>
            <a:ext cx="4319440" cy="4983480"/>
          </a:xfrm>
        </p:spPr>
      </p:pic>
      <p:sp>
        <p:nvSpPr>
          <p:cNvPr id="22" name="TextBox 21"/>
          <p:cNvSpPr txBox="1"/>
          <p:nvPr/>
        </p:nvSpPr>
        <p:spPr>
          <a:xfrm>
            <a:off x="458788" y="1050925"/>
            <a:ext cx="3783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Before and After Aluminum Coating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68801" y="1050925"/>
            <a:ext cx="4321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Mounted in Housing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458788" y="5590492"/>
            <a:ext cx="4038600" cy="808721"/>
          </a:xfrm>
        </p:spPr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sz="1400" dirty="0" smtClean="0"/>
              <a:t>Uncoated regions:</a:t>
            </a:r>
          </a:p>
          <a:p>
            <a:pPr>
              <a:spcBef>
                <a:spcPts val="300"/>
              </a:spcBef>
            </a:pPr>
            <a:r>
              <a:rPr lang="en-US" sz="1400" dirty="0" smtClean="0"/>
              <a:t>Photomultiplier mounted at end</a:t>
            </a:r>
          </a:p>
          <a:p>
            <a:pPr>
              <a:spcBef>
                <a:spcPts val="300"/>
              </a:spcBef>
            </a:pPr>
            <a:r>
              <a:rPr lang="en-US" sz="1400" dirty="0" smtClean="0"/>
              <a:t>Fiber injects “heartbeat” light pulse on side</a:t>
            </a:r>
          </a:p>
        </p:txBody>
      </p:sp>
      <p:pic>
        <p:nvPicPr>
          <p:cNvPr id="27" name="Picture 26" descr="DSC02414.JPG"/>
          <p:cNvPicPr>
            <a:picLocks noChangeAspect="1"/>
          </p:cNvPicPr>
          <p:nvPr/>
        </p:nvPicPr>
        <p:blipFill>
          <a:blip r:embed="rId3" cstate="print"/>
          <a:srcRect l="19800" t="10800" r="26100" b="9000"/>
          <a:stretch>
            <a:fillRect/>
          </a:stretch>
        </p:blipFill>
        <p:spPr>
          <a:xfrm>
            <a:off x="458788" y="1416050"/>
            <a:ext cx="3783169" cy="4206240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 bwMode="auto">
          <a:xfrm flipV="1">
            <a:off x="3116275" y="5625389"/>
            <a:ext cx="80467" cy="285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3386938" y="5208426"/>
            <a:ext cx="190195" cy="9363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Argonne BLM: Assembled</a:t>
            </a:r>
            <a:endParaRPr lang="en-US" dirty="0"/>
          </a:p>
        </p:txBody>
      </p:sp>
      <p:pic>
        <p:nvPicPr>
          <p:cNvPr id="7" name="Content Placeholder 6" descr="Argonne BLM and interface bo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44372" t="23936" r="2164" b="21657"/>
          <a:stretch>
            <a:fillRect/>
          </a:stretch>
        </p:blipFill>
        <p:spPr>
          <a:xfrm>
            <a:off x="1529850" y="3656013"/>
            <a:ext cx="5677899" cy="2743200"/>
          </a:xfrm>
        </p:spPr>
      </p:pic>
      <p:pic>
        <p:nvPicPr>
          <p:cNvPr id="11" name="Content Placeholder 10" descr="DSC03438croppe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4768" t="22170" r="6199" b="7390"/>
          <a:stretch>
            <a:fillRect/>
          </a:stretch>
        </p:blipFill>
        <p:spPr>
          <a:xfrm>
            <a:off x="786285" y="1052513"/>
            <a:ext cx="7165029" cy="25603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21010" y="3344147"/>
            <a:ext cx="1170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Signal (BNC)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698766" y="1845749"/>
            <a:ext cx="991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0 to −1 kV</a:t>
            </a:r>
          </a:p>
          <a:p>
            <a:pPr algn="ctr"/>
            <a:r>
              <a:rPr lang="en-US" sz="1200" dirty="0" smtClean="0"/>
              <a:t>(SHV)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269894" y="3941554"/>
            <a:ext cx="1386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Translation slide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5607" y="2728454"/>
            <a:ext cx="863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Heartbeat</a:t>
            </a:r>
          </a:p>
          <a:p>
            <a:pPr algn="ctr"/>
            <a:r>
              <a:rPr lang="en-US" sz="1200" dirty="0" smtClean="0"/>
              <a:t>(fiber)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W. Berg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 of Argonne BLM on Undulator</a:t>
            </a:r>
            <a:endParaRPr lang="en-US" dirty="0"/>
          </a:p>
        </p:txBody>
      </p:sp>
      <p:pic>
        <p:nvPicPr>
          <p:cNvPr id="7" name="Content Placeholder 6" descr="Sketch of ANL BLM installe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8788" y="1050925"/>
            <a:ext cx="8229600" cy="48302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25330" y="1744556"/>
            <a:ext cx="863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Magnet</a:t>
            </a:r>
            <a:endParaRPr lang="en-US" sz="1200" dirty="0">
              <a:solidFill>
                <a:srgbClr val="00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9907" y="3308790"/>
            <a:ext cx="1111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Beampipe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0507" y="3709907"/>
            <a:ext cx="1111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Cherenkov radiator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407521" y="3244177"/>
            <a:ext cx="356616" cy="438912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0477" y="3323420"/>
            <a:ext cx="583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PMT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41818" y="2994236"/>
            <a:ext cx="42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81643" y="4573100"/>
            <a:ext cx="863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Signal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0702" y="1545827"/>
            <a:ext cx="87782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00FF00"/>
                </a:solidFill>
              </a:rPr>
              <a:t>56.5</a:t>
            </a:r>
            <a:endParaRPr lang="en-US" sz="1050" dirty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8800" y="2084712"/>
            <a:ext cx="1111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BFW housing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181345" y="3429493"/>
            <a:ext cx="771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Slot for W plate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126541" y="2926080"/>
            <a:ext cx="0" cy="10753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43661" y="3328300"/>
            <a:ext cx="38039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C00000"/>
                </a:solidFill>
              </a:rPr>
              <a:t>44</a:t>
            </a:r>
            <a:endParaRPr lang="en-US" sz="1050" dirty="0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842209" y="1989733"/>
            <a:ext cx="0" cy="13258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1711756" y="1989734"/>
            <a:ext cx="5193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23973" y="2202976"/>
            <a:ext cx="43745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00FF00"/>
                </a:solidFill>
              </a:rPr>
              <a:t>66</a:t>
            </a:r>
            <a:endParaRPr lang="en-US" sz="1050" dirty="0">
              <a:solidFill>
                <a:srgbClr val="00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71385" y="1783571"/>
            <a:ext cx="1386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Translation slide</a:t>
            </a:r>
            <a:endParaRPr lang="en-US" sz="1200" dirty="0"/>
          </a:p>
        </p:txBody>
      </p:sp>
      <p:cxnSp>
        <p:nvCxnSpPr>
          <p:cNvPr id="25" name="Straight Arrow Connector 24"/>
          <p:cNvCxnSpPr>
            <a:stCxn id="23" idx="2"/>
          </p:cNvCxnSpPr>
          <p:nvPr/>
        </p:nvCxnSpPr>
        <p:spPr bwMode="auto">
          <a:xfrm flipH="1">
            <a:off x="7512710" y="2060570"/>
            <a:ext cx="151975" cy="3900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2018995" y="4381804"/>
            <a:ext cx="0" cy="5486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7899197" y="4424476"/>
            <a:ext cx="0" cy="5486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458788" y="2588362"/>
            <a:ext cx="15544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458788" y="4350106"/>
            <a:ext cx="15544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639227" y="2705405"/>
            <a:ext cx="0" cy="6303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29528" y="2875977"/>
            <a:ext cx="45147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0000"/>
                </a:solidFill>
              </a:rPr>
              <a:t>25</a:t>
            </a:r>
            <a:endParaRPr lang="en-US" sz="1050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538034" y="2596896"/>
            <a:ext cx="0" cy="17690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325897" y="3357562"/>
            <a:ext cx="45147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72</a:t>
            </a:r>
            <a:endParaRPr lang="en-US" sz="1050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flipH="1">
            <a:off x="2015095" y="4870093"/>
            <a:ext cx="58853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769513" y="4738913"/>
            <a:ext cx="52743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241</a:t>
            </a:r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W. Berg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Argonne BLM on Undulator</a:t>
            </a:r>
            <a:endParaRPr lang="en-US" dirty="0"/>
          </a:p>
        </p:txBody>
      </p:sp>
      <p:pic>
        <p:nvPicPr>
          <p:cNvPr id="7" name="Content Placeholder 6" descr="DSCN146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-20000"/>
          </a:blip>
          <a:stretch>
            <a:fillRect/>
          </a:stretch>
        </p:blipFill>
        <p:spPr>
          <a:xfrm>
            <a:off x="1007428" y="1050925"/>
            <a:ext cx="7132320" cy="53492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29600" y="2780830"/>
            <a:ext cx="65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BFW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3407682"/>
            <a:ext cx="724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 BPM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450149"/>
            <a:ext cx="91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Translation slide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800293"/>
            <a:ext cx="91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Undulator section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56515" y="3968399"/>
            <a:ext cx="65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HV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56515" y="4664264"/>
            <a:ext cx="65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Signal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6515" y="3516950"/>
            <a:ext cx="65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BLM</a:t>
            </a:r>
            <a:endParaRPr lang="en-US" sz="1200" dirty="0"/>
          </a:p>
        </p:txBody>
      </p:sp>
      <p:cxnSp>
        <p:nvCxnSpPr>
          <p:cNvPr id="16" name="Straight Arrow Connector 15"/>
          <p:cNvCxnSpPr>
            <a:stCxn id="10" idx="3"/>
          </p:cNvCxnSpPr>
          <p:nvPr/>
        </p:nvCxnSpPr>
        <p:spPr bwMode="auto">
          <a:xfrm>
            <a:off x="915988" y="2680982"/>
            <a:ext cx="2579298" cy="58842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915988" y="3648970"/>
            <a:ext cx="2586337" cy="91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12" idx="3"/>
          </p:cNvCxnSpPr>
          <p:nvPr/>
        </p:nvCxnSpPr>
        <p:spPr bwMode="auto">
          <a:xfrm flipV="1">
            <a:off x="915988" y="4106174"/>
            <a:ext cx="2016993" cy="72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915988" y="4822166"/>
            <a:ext cx="3063240" cy="91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11" idx="3"/>
          </p:cNvCxnSpPr>
          <p:nvPr/>
        </p:nvCxnSpPr>
        <p:spPr bwMode="auto">
          <a:xfrm flipV="1">
            <a:off x="915988" y="1949570"/>
            <a:ext cx="1395891" cy="815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8" idx="1"/>
          </p:cNvCxnSpPr>
          <p:nvPr/>
        </p:nvCxnSpPr>
        <p:spPr bwMode="auto">
          <a:xfrm flipH="1">
            <a:off x="7211683" y="2919330"/>
            <a:ext cx="1017917" cy="91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8022568" y="3672230"/>
            <a:ext cx="205445" cy="54608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PEP-II BLMs</a:t>
            </a:r>
            <a:endParaRPr lang="en-US" dirty="0"/>
          </a:p>
        </p:txBody>
      </p:sp>
      <p:pic>
        <p:nvPicPr>
          <p:cNvPr id="8" name="Content Placeholder 7" descr="BLM cutaway croppe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8788" y="1052512"/>
            <a:ext cx="5669280" cy="2853807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In the 1990s, I built 98 Cherenkov BLMs for PEP-II</a:t>
            </a:r>
          </a:p>
          <a:p>
            <a:pPr lvl="1"/>
            <a:r>
              <a:rPr lang="en-US" dirty="0" smtClean="0"/>
              <a:t>Cherenkov chosen for insensitivity to synchrotron </a:t>
            </a:r>
            <a:r>
              <a:rPr lang="en-US" dirty="0" smtClean="0"/>
              <a:t>radiation</a:t>
            </a:r>
            <a:endParaRPr lang="en-US" dirty="0" smtClean="0"/>
          </a:p>
          <a:p>
            <a:pPr lvl="1"/>
            <a:r>
              <a:rPr lang="en-US" dirty="0" smtClean="0"/>
              <a:t>Wide dynamic range:</a:t>
            </a:r>
          </a:p>
          <a:p>
            <a:pPr lvl="2"/>
            <a:r>
              <a:rPr lang="en-US" dirty="0" smtClean="0"/>
              <a:t>Small </a:t>
            </a:r>
            <a:r>
              <a:rPr lang="en-US" dirty="0" smtClean="0"/>
              <a:t>losses of </a:t>
            </a:r>
            <a:r>
              <a:rPr lang="en-US" dirty="0" smtClean="0"/>
              <a:t>a well stored beam: Count PMT pulses over 1 second</a:t>
            </a:r>
          </a:p>
          <a:p>
            <a:pPr lvl="2"/>
            <a:r>
              <a:rPr lang="en-US" dirty="0" smtClean="0"/>
              <a:t>Loss when topping off one bunch in a full ring: Integrate PMT charge over one turn</a:t>
            </a:r>
          </a:p>
          <a:p>
            <a:pPr lvl="3"/>
            <a:r>
              <a:rPr lang="en-US" dirty="0" smtClean="0"/>
              <a:t>Gate </a:t>
            </a:r>
            <a:r>
              <a:rPr lang="en-US" dirty="0" smtClean="0"/>
              <a:t>spans several turns around injection </a:t>
            </a:r>
            <a:r>
              <a:rPr lang="en-US" dirty="0" smtClean="0"/>
              <a:t>time</a:t>
            </a:r>
          </a:p>
          <a:p>
            <a:pPr lvl="3"/>
            <a:r>
              <a:rPr lang="en-US" dirty="0" smtClean="0"/>
              <a:t>Peak-hold circuit records worst ring turn during gate (not always the first turn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Initially suggested by </a:t>
            </a:r>
            <a:r>
              <a:rPr lang="en-US" dirty="0" err="1" smtClean="0"/>
              <a:t>Artem</a:t>
            </a:r>
            <a:r>
              <a:rPr lang="en-US" dirty="0" smtClean="0"/>
              <a:t> </a:t>
            </a:r>
            <a:r>
              <a:rPr lang="en-US" dirty="0" err="1" smtClean="0"/>
              <a:t>Kulikov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9" name="Picture 8" descr="BLM on table with ruler.jpg"/>
          <p:cNvPicPr>
            <a:picLocks noChangeAspect="1"/>
          </p:cNvPicPr>
          <p:nvPr/>
        </p:nvPicPr>
        <p:blipFill>
          <a:blip r:embed="rId3" cstate="print"/>
          <a:srcRect l="6952" t="18509" r="2317" b="33934"/>
          <a:stretch>
            <a:fillRect/>
          </a:stretch>
        </p:blipFill>
        <p:spPr>
          <a:xfrm rot="5400000">
            <a:off x="6139552" y="2161278"/>
            <a:ext cx="3657600" cy="14400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07168" y="2114988"/>
            <a:ext cx="65836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6400B4"/>
                </a:solidFill>
                <a:latin typeface="Arial Rounded MT Bold" pitchFamily="34" charset="0"/>
                <a:cs typeface="Arial" pitchFamily="34" charset="0"/>
              </a:rPr>
              <a:t>Signal</a:t>
            </a:r>
            <a:endParaRPr lang="en-US" sz="1000" dirty="0">
              <a:solidFill>
                <a:srgbClr val="6400B4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264" y="2698231"/>
            <a:ext cx="65836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6400B4"/>
                </a:solidFill>
                <a:latin typeface="Arial Rounded MT Bold" pitchFamily="34" charset="0"/>
                <a:cs typeface="Arial" pitchFamily="34" charset="0"/>
              </a:rPr>
              <a:t>HV</a:t>
            </a:r>
            <a:endParaRPr lang="en-US" sz="1000" dirty="0">
              <a:solidFill>
                <a:srgbClr val="6400B4"/>
              </a:solidFill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PEP-II BLMs on LCLS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1998, Argonne tested a PEP-II BLM on the Advanced Light Source</a:t>
            </a:r>
          </a:p>
          <a:p>
            <a:pPr lvl="1"/>
            <a:r>
              <a:rPr lang="en-US" dirty="0" smtClean="0"/>
              <a:t>They made a new version of the PEP-II BLM for APS losses</a:t>
            </a:r>
          </a:p>
          <a:p>
            <a:pPr lvl="1"/>
            <a:r>
              <a:rPr lang="en-US" dirty="0" smtClean="0"/>
              <a:t>They then modified this design again for LCLS—and sent it back to SLAC</a:t>
            </a:r>
          </a:p>
          <a:p>
            <a:r>
              <a:rPr lang="en-US" dirty="0" smtClean="0"/>
              <a:t>But ANL had only 5 of 33 BLMs ready when LCLS started in April 2009</a:t>
            </a:r>
          </a:p>
          <a:p>
            <a:pPr lvl="1"/>
            <a:r>
              <a:rPr lang="en-US" dirty="0" smtClean="0"/>
              <a:t>Put these 5 BLMs on every 8</a:t>
            </a:r>
            <a:r>
              <a:rPr lang="en-US" baseline="30000" dirty="0" smtClean="0"/>
              <a:t>th</a:t>
            </a:r>
            <a:r>
              <a:rPr lang="en-US" dirty="0" smtClean="0"/>
              <a:t> girder (1, 9, 17, 25, 33)</a:t>
            </a:r>
          </a:p>
          <a:p>
            <a:pPr lvl="1"/>
            <a:r>
              <a:rPr lang="en-US" dirty="0" smtClean="0"/>
              <a:t>Since PEP-II was shut down in April 2008, a PEP BLM was moved to each of the 33 undulator girders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7" name="Picture 6" descr="ShortBreak-TopView.jpg"/>
          <p:cNvPicPr>
            <a:picLocks noChangeAspect="1"/>
          </p:cNvPicPr>
          <p:nvPr/>
        </p:nvPicPr>
        <p:blipFill>
          <a:blip r:embed="rId2" cstate="print"/>
          <a:srcRect t="2477" b="13626"/>
          <a:stretch>
            <a:fillRect/>
          </a:stretch>
        </p:blipFill>
        <p:spPr>
          <a:xfrm>
            <a:off x="458788" y="3429000"/>
            <a:ext cx="2641786" cy="2971800"/>
          </a:xfrm>
          <a:prstGeom prst="rect">
            <a:avLst/>
          </a:prstGeom>
        </p:spPr>
      </p:pic>
      <p:pic>
        <p:nvPicPr>
          <p:cNvPr id="8" name="Picture 7" descr="BLM-iso.jpg"/>
          <p:cNvPicPr>
            <a:picLocks noChangeAspect="1"/>
          </p:cNvPicPr>
          <p:nvPr/>
        </p:nvPicPr>
        <p:blipFill>
          <a:blip r:embed="rId3" cstate="print"/>
          <a:srcRect b="7869"/>
          <a:stretch>
            <a:fillRect/>
          </a:stretch>
        </p:blipFill>
        <p:spPr>
          <a:xfrm>
            <a:off x="5471856" y="3429000"/>
            <a:ext cx="3218119" cy="2971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7436" y="5557936"/>
            <a:ext cx="112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PEP-II BLM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639820" y="5010249"/>
            <a:ext cx="128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Argonne BLM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54012" y="3913286"/>
            <a:ext cx="1054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Undulator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7790" y="4462561"/>
            <a:ext cx="64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BFW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1" idx="1"/>
          </p:cNvCxnSpPr>
          <p:nvPr/>
        </p:nvCxnSpPr>
        <p:spPr bwMode="auto">
          <a:xfrm flipH="1">
            <a:off x="2948026" y="4067175"/>
            <a:ext cx="805986" cy="5492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12" idx="1"/>
          </p:cNvCxnSpPr>
          <p:nvPr/>
        </p:nvCxnSpPr>
        <p:spPr bwMode="auto">
          <a:xfrm flipH="1">
            <a:off x="2340865" y="4616450"/>
            <a:ext cx="1616925" cy="409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10" idx="1"/>
          </p:cNvCxnSpPr>
          <p:nvPr/>
        </p:nvCxnSpPr>
        <p:spPr bwMode="auto">
          <a:xfrm flipH="1">
            <a:off x="2352346" y="5164138"/>
            <a:ext cx="1287474" cy="1905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9" idx="1"/>
          </p:cNvCxnSpPr>
          <p:nvPr/>
        </p:nvCxnSpPr>
        <p:spPr bwMode="auto">
          <a:xfrm flipH="1">
            <a:off x="2392070" y="5711825"/>
            <a:ext cx="1325366" cy="162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11" idx="3"/>
          </p:cNvCxnSpPr>
          <p:nvPr/>
        </p:nvCxnSpPr>
        <p:spPr bwMode="auto">
          <a:xfrm flipV="1">
            <a:off x="4808963" y="3489350"/>
            <a:ext cx="2967095" cy="5778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2" idx="3"/>
          </p:cNvCxnSpPr>
          <p:nvPr/>
        </p:nvCxnSpPr>
        <p:spPr bwMode="auto">
          <a:xfrm flipV="1">
            <a:off x="4605185" y="4067175"/>
            <a:ext cx="1437170" cy="5492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10" idx="3"/>
          </p:cNvCxnSpPr>
          <p:nvPr/>
        </p:nvCxnSpPr>
        <p:spPr bwMode="auto">
          <a:xfrm flipV="1">
            <a:off x="4919980" y="4433013"/>
            <a:ext cx="1463040" cy="731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9" idx="3"/>
          </p:cNvCxnSpPr>
          <p:nvPr/>
        </p:nvCxnSpPr>
        <p:spPr bwMode="auto">
          <a:xfrm flipV="1">
            <a:off x="4845539" y="4718304"/>
            <a:ext cx="2096586" cy="9935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Fiber-PLICs on LCLS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0925"/>
            <a:ext cx="8231188" cy="2266433"/>
          </a:xfrm>
        </p:spPr>
        <p:txBody>
          <a:bodyPr/>
          <a:lstStyle/>
          <a:p>
            <a:r>
              <a:rPr lang="en-US" dirty="0" smtClean="0"/>
              <a:t>At the same time (for LCLS commissioning), some simple 1-mm plastic optical fiber was run along the undulator, close to the beampipe</a:t>
            </a:r>
          </a:p>
          <a:p>
            <a:pPr lvl="1"/>
            <a:r>
              <a:rPr lang="en-US" dirty="0" smtClean="0"/>
              <a:t>The full </a:t>
            </a:r>
            <a:r>
              <a:rPr lang="en-US" dirty="0" smtClean="0"/>
              <a:t>132-m </a:t>
            </a:r>
            <a:r>
              <a:rPr lang="en-US" dirty="0" smtClean="0"/>
              <a:t>length of the undulator is monitored by two fibers, each spanning half the distance (due to attenuation)</a:t>
            </a:r>
          </a:p>
          <a:p>
            <a:pPr lvl="1"/>
            <a:r>
              <a:rPr lang="en-US" dirty="0" smtClean="0"/>
              <a:t>Waveforms are digitized for a PLIC-style display</a:t>
            </a:r>
          </a:p>
          <a:p>
            <a:pPr lvl="1"/>
            <a:r>
              <a:rPr lang="en-US" dirty="0" smtClean="0"/>
              <a:t>Software can trip the beam if the maximum on the fibers is over a programmable threshold</a:t>
            </a:r>
            <a:endParaRPr lang="en-US" dirty="0"/>
          </a:p>
        </p:txBody>
      </p:sp>
      <p:pic>
        <p:nvPicPr>
          <p:cNvPr id="9" name="Content Placeholder 8" descr="DSCN14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9375" b="34375"/>
          <a:stretch>
            <a:fillRect/>
          </a:stretch>
        </p:blipFill>
        <p:spPr>
          <a:xfrm>
            <a:off x="1214015" y="3564573"/>
            <a:ext cx="6719145" cy="28346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648586" y="5231220"/>
            <a:ext cx="584791" cy="318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7882270" y="4922875"/>
            <a:ext cx="570614" cy="354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Signal-Processing Architecture</a:t>
            </a:r>
            <a:endParaRPr lang="en-US" dirty="0"/>
          </a:p>
        </p:txBody>
      </p:sp>
      <p:pic>
        <p:nvPicPr>
          <p:cNvPr id="7" name="Content Placeholder 6" descr="System architecture.png"/>
          <p:cNvPicPr>
            <a:picLocks noGrp="1"/>
          </p:cNvPicPr>
          <p:nvPr>
            <p:ph idx="1"/>
          </p:nvPr>
        </p:nvPicPr>
        <p:blipFill>
          <a:blip r:embed="rId2" cstate="print"/>
          <a:srcRect l="1283"/>
          <a:stretch>
            <a:fillRect/>
          </a:stretch>
        </p:blipFill>
        <p:spPr>
          <a:xfrm>
            <a:off x="93028" y="1052513"/>
            <a:ext cx="8961120" cy="3200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J. Dusatko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Box near each Argonne BLM</a:t>
            </a:r>
            <a:endParaRPr lang="en-US" dirty="0"/>
          </a:p>
        </p:txBody>
      </p:sp>
      <p:pic>
        <p:nvPicPr>
          <p:cNvPr id="21" name="Content Placeholder 20" descr="Interface box, block diagram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078" t="6794" r="3078" b="12229"/>
          <a:stretch>
            <a:fillRect/>
          </a:stretch>
        </p:blipFill>
        <p:spPr>
          <a:xfrm>
            <a:off x="146595" y="1052513"/>
            <a:ext cx="6492240" cy="423030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646525" y="1459718"/>
            <a:ext cx="2318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DC-to-DC converter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46525" y="2436100"/>
            <a:ext cx="2318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“Heartbeat”: Periodic light pulses sent through a fiber to test the PMT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78613" y="3444459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Integrates PMT pulse and sends link node a waveform with amplitude proportional to PMT charge</a:t>
            </a:r>
          </a:p>
        </p:txBody>
      </p:sp>
      <p:pic>
        <p:nvPicPr>
          <p:cNvPr id="24" name="Content Placeholder 23" descr="DSC0249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7200" t="27000" r="6750" b="28800"/>
          <a:stretch>
            <a:fillRect/>
          </a:stretch>
        </p:blipFill>
        <p:spPr>
          <a:xfrm>
            <a:off x="4660900" y="4526909"/>
            <a:ext cx="4114800" cy="1585213"/>
          </a:xfrm>
        </p:spPr>
      </p:pic>
      <p:sp>
        <p:nvSpPr>
          <p:cNvPr id="11" name="TextBox 10"/>
          <p:cNvSpPr txBox="1"/>
          <p:nvPr/>
        </p:nvSpPr>
        <p:spPr>
          <a:xfrm>
            <a:off x="458788" y="5875993"/>
            <a:ext cx="3453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There are no interface boxes for PEP BLMs. Their signals are integrated in the link node.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W. Berg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Aerial View of SLAC, Looking to the West</a:t>
            </a:r>
            <a:endParaRPr lang="en-US" dirty="0"/>
          </a:p>
        </p:txBody>
      </p:sp>
      <p:pic>
        <p:nvPicPr>
          <p:cNvPr id="7" name="Content Placeholder 6" descr="slac_aerials_medRes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8708" y="1050925"/>
            <a:ext cx="3566583" cy="5349875"/>
          </a:xfr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“Link Node” Electronics Outside the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“Link nodes” are input processors for MPS</a:t>
            </a:r>
          </a:p>
          <a:p>
            <a:pPr lvl="1"/>
            <a:r>
              <a:rPr lang="en-US" dirty="0" smtClean="0"/>
              <a:t>Different versions for different devices</a:t>
            </a:r>
          </a:p>
          <a:p>
            <a:r>
              <a:rPr lang="en-US" dirty="0" smtClean="0"/>
              <a:t>Six link nodes for BLMs are in two support buildings above the tunnel</a:t>
            </a:r>
          </a:p>
          <a:p>
            <a:pPr lvl="1"/>
            <a:r>
              <a:rPr lang="en-US" dirty="0" smtClean="0"/>
              <a:t>Read signals at 360 Hz</a:t>
            </a:r>
          </a:p>
          <a:p>
            <a:pPr lvl="2"/>
            <a:r>
              <a:rPr lang="en-US" dirty="0" smtClean="0"/>
              <a:t>SLAC beams run at 120 Hz maximum, but on various subsets of a 360-Hz clock</a:t>
            </a:r>
          </a:p>
          <a:p>
            <a:pPr lvl="1"/>
            <a:r>
              <a:rPr lang="en-US" dirty="0" smtClean="0"/>
              <a:t>Four 2-channel interface cards</a:t>
            </a:r>
          </a:p>
          <a:p>
            <a:pPr lvl="2"/>
            <a:r>
              <a:rPr lang="en-US" dirty="0" smtClean="0"/>
              <a:t>Drive the heartbeat pulse, and drive/receive the HV control/</a:t>
            </a:r>
            <a:r>
              <a:rPr lang="en-US" dirty="0" err="1" smtClean="0"/>
              <a:t>readback</a:t>
            </a:r>
            <a:endParaRPr lang="en-US" dirty="0" smtClean="0"/>
          </a:p>
          <a:p>
            <a:pPr lvl="1"/>
            <a:r>
              <a:rPr lang="en-US" dirty="0" smtClean="0"/>
              <a:t>PMT signals pass through interface and go to 8-channel digitizer card (QADC)</a:t>
            </a:r>
          </a:p>
          <a:p>
            <a:pPr lvl="2"/>
            <a:r>
              <a:rPr lang="en-US" dirty="0" smtClean="0"/>
              <a:t>Either integrates PMT pulses (PEP BLMs) or gets peak voltage (Argonne BLMs)</a:t>
            </a:r>
          </a:p>
          <a:p>
            <a:pPr lvl="3"/>
            <a:r>
              <a:rPr lang="en-US" dirty="0" smtClean="0"/>
              <a:t>Mode determined by choice of resistors</a:t>
            </a:r>
          </a:p>
          <a:p>
            <a:pPr lvl="2"/>
            <a:r>
              <a:rPr lang="en-US" dirty="0" smtClean="0"/>
              <a:t>FPGA of QADC totals losses in 60-, 30-, 10-, and 1-Hz intervals</a:t>
            </a:r>
          </a:p>
          <a:p>
            <a:pPr lvl="3"/>
            <a:r>
              <a:rPr lang="en-US" dirty="0" smtClean="0"/>
              <a:t>Compares these sums to a user-specified threshold</a:t>
            </a:r>
          </a:p>
          <a:p>
            <a:pPr lvl="3"/>
            <a:r>
              <a:rPr lang="en-US" dirty="0" smtClean="0"/>
              <a:t>Each BLM has one threshold for all sums: Limit is in dose per second, which can be exceeded by one large hit or several smaller ones</a:t>
            </a:r>
          </a:p>
          <a:p>
            <a:pPr lvl="1"/>
            <a:r>
              <a:rPr lang="en-US" dirty="0" smtClean="0"/>
              <a:t>Motherboard FPGA has embedded processor, running EPICS under RTEMS</a:t>
            </a:r>
          </a:p>
          <a:p>
            <a:pPr lvl="2"/>
            <a:r>
              <a:rPr lang="en-US" dirty="0" smtClean="0"/>
              <a:t>LCLS control system uses EPICS, plus </a:t>
            </a:r>
            <a:r>
              <a:rPr lang="en-US" dirty="0" err="1" smtClean="0"/>
              <a:t>Matlab</a:t>
            </a:r>
            <a:r>
              <a:rPr lang="en-US" dirty="0" smtClean="0"/>
              <a:t> for physicist software and tests</a:t>
            </a:r>
          </a:p>
          <a:p>
            <a:pPr lvl="2"/>
            <a:r>
              <a:rPr lang="en-US" dirty="0" smtClean="0"/>
              <a:t>MPS fault reporting uses dedicated software and a separate communication link to the master “link processor”, but EPICS also displays faults to users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Fisher: BLMs at LCLS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Diagram of a BLM Link Node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94456" y="1052513"/>
          <a:ext cx="8958263" cy="4703762"/>
        </p:xfrm>
        <a:graphic>
          <a:graphicData uri="http://schemas.openxmlformats.org/presentationml/2006/ole">
            <p:oleObj spid="_x0000_s2049" r:id="rId3" imgW="12391049" imgH="650498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J. Dusatko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Measurements: Beam, Test, Pedestal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270" y="1049973"/>
            <a:ext cx="7822635" cy="534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46365" y="2093694"/>
            <a:ext cx="125957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Beam pulse: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Must fall inside gate set by FPGA</a:t>
            </a:r>
            <a:endParaRPr lang="en-US" sz="1200" dirty="0">
              <a:solidFill>
                <a:srgbClr val="FF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780" y="2093694"/>
            <a:ext cx="156756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Heartbeat pulse: Triggered independently to test FPGA gate timing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40271" y="2093694"/>
            <a:ext cx="11756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Pedestal: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Find and subtract any DC offset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91999" y="1807032"/>
            <a:ext cx="13591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 pitchFamily="34" charset="0"/>
              </a:rPr>
              <a:t>1/360 s = 2.8 ms</a:t>
            </a:r>
            <a:endParaRPr lang="en-US" sz="1400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J. Dusatko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MPS Architecture</a:t>
            </a:r>
            <a:endParaRPr lang="en-US" dirty="0"/>
          </a:p>
        </p:txBody>
      </p:sp>
      <p:pic>
        <p:nvPicPr>
          <p:cNvPr id="7" name="Content Placeholder 6" descr="MPS architec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77" t="906" r="953" b="1811"/>
          <a:stretch>
            <a:fillRect/>
          </a:stretch>
        </p:blipFill>
        <p:spPr>
          <a:xfrm>
            <a:off x="275908" y="1052513"/>
            <a:ext cx="8595360" cy="44643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49815" y="5540222"/>
            <a:ext cx="3838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“Mitigation Device”:  Halts beam or reduces beam rate until reset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58787" y="5540222"/>
            <a:ext cx="3840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“Device”:  Measures beam or machine state (BLM, valve status,…)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J. Dusatko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Argonne BLMs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5 available until October 2010</a:t>
            </a:r>
          </a:p>
          <a:p>
            <a:r>
              <a:rPr lang="en-US" dirty="0" smtClean="0"/>
              <a:t>Difficult to manufacture Y-shaped radiator</a:t>
            </a:r>
          </a:p>
          <a:p>
            <a:pPr lvl="1"/>
            <a:r>
              <a:rPr lang="en-US" dirty="0" smtClean="0"/>
              <a:t>Standard optical cutting and polishing was not possible</a:t>
            </a:r>
          </a:p>
          <a:p>
            <a:pPr lvl="1"/>
            <a:r>
              <a:rPr lang="en-US" dirty="0" smtClean="0"/>
              <a:t>Had to flame cut; interior surfaces were flame polished</a:t>
            </a:r>
          </a:p>
          <a:p>
            <a:pPr lvl="1"/>
            <a:r>
              <a:rPr lang="en-US" dirty="0" smtClean="0"/>
              <a:t>Trouble with cracking during coating process</a:t>
            </a:r>
          </a:p>
          <a:p>
            <a:r>
              <a:rPr lang="en-US" dirty="0" smtClean="0"/>
              <a:t>Radiator is inefficient in getting light to PMT</a:t>
            </a:r>
          </a:p>
          <a:p>
            <a:pPr lvl="1"/>
            <a:r>
              <a:rPr lang="en-US" dirty="0" smtClean="0"/>
              <a:t>Geometry requires many reflections, with some reflection loss each time</a:t>
            </a:r>
          </a:p>
          <a:p>
            <a:pPr lvl="1"/>
            <a:r>
              <a:rPr lang="en-US" dirty="0" smtClean="0"/>
              <a:t>Internal reflection from exit surface to PMT</a:t>
            </a:r>
          </a:p>
          <a:p>
            <a:pPr lvl="2"/>
            <a:r>
              <a:rPr lang="en-US" dirty="0" smtClean="0"/>
              <a:t>Argonne concerned that index-matching grease might migrate and interfere with HV</a:t>
            </a:r>
          </a:p>
          <a:p>
            <a:pPr lvl="3"/>
            <a:r>
              <a:rPr lang="en-US" dirty="0" smtClean="0"/>
              <a:t>But no problems observed with the grease used on PEP BLMs</a:t>
            </a:r>
          </a:p>
          <a:p>
            <a:r>
              <a:rPr lang="en-US" dirty="0" smtClean="0"/>
              <a:t>BLM and front-end electronics grounded to girder</a:t>
            </a:r>
          </a:p>
          <a:p>
            <a:pPr lvl="1"/>
            <a:r>
              <a:rPr lang="en-US" dirty="0" smtClean="0"/>
              <a:t>Possible ground loop for loss signal sent on coax to electronics outside tunnel</a:t>
            </a:r>
          </a:p>
          <a:p>
            <a:pPr lvl="1"/>
            <a:r>
              <a:rPr lang="en-US" dirty="0" smtClean="0"/>
              <a:t>But no problems from ground loops have been observed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Variation in Optical Coupling</a:t>
            </a:r>
            <a:endParaRPr lang="en-US" dirty="0"/>
          </a:p>
        </p:txBody>
      </p:sp>
      <p:pic>
        <p:nvPicPr>
          <p:cNvPr id="7" name="Content Placeholder 6" descr="Radiator reflection efficienc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2094" t="6050" r="17675" b="22185"/>
          <a:stretch>
            <a:fillRect/>
          </a:stretch>
        </p:blipFill>
        <p:spPr>
          <a:xfrm>
            <a:off x="1045386" y="1502886"/>
            <a:ext cx="7056403" cy="46055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330" y="5082368"/>
            <a:ext cx="1052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Wedge into stem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487479" y="5229423"/>
            <a:ext cx="1086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Arms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3588" y="5229423"/>
            <a:ext cx="1045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Wedge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46642" y="5229423"/>
            <a:ext cx="1024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Stem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806256" y="1523998"/>
            <a:ext cx="1220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Triangular regions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76955" y="1052513"/>
            <a:ext cx="459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Calculation using 90% reflectivity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407154" y="1657573"/>
            <a:ext cx="5769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666074" y="6113721"/>
            <a:ext cx="1022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J. Dooling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PEP BLMs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designed to fit around beampipe</a:t>
            </a:r>
          </a:p>
          <a:p>
            <a:r>
              <a:rPr lang="en-US" dirty="0" smtClean="0"/>
              <a:t>Too large for available longitudinal slot: Placed several cm from beampipe</a:t>
            </a:r>
          </a:p>
          <a:p>
            <a:r>
              <a:rPr lang="en-US" dirty="0" smtClean="0"/>
              <a:t>No “heartbeat” light pulse to verify operation</a:t>
            </a:r>
          </a:p>
          <a:p>
            <a:pPr lvl="1"/>
            <a:r>
              <a:rPr lang="en-US" dirty="0" smtClean="0"/>
              <a:t>Fibers would have degraded in some PEP-II locations with high radiation</a:t>
            </a:r>
          </a:p>
          <a:p>
            <a:pPr lvl="1"/>
            <a:r>
              <a:rPr lang="en-US" dirty="0" smtClean="0"/>
              <a:t>No suitable interval without beam in a storage ring</a:t>
            </a:r>
          </a:p>
          <a:p>
            <a:r>
              <a:rPr lang="en-US" dirty="0" smtClean="0"/>
              <a:t>PEP BLM signals are integrated by the QADC card of the link node</a:t>
            </a:r>
          </a:p>
          <a:p>
            <a:pPr lvl="1"/>
            <a:r>
              <a:rPr lang="en-US" dirty="0" smtClean="0"/>
              <a:t>Link node is a noisy environment: Crosstalk from clocks, noise</a:t>
            </a:r>
          </a:p>
          <a:p>
            <a:pPr lvl="2"/>
            <a:r>
              <a:rPr lang="en-US" dirty="0" smtClean="0"/>
              <a:t>QADCs are not noisy if pulled outside the link node</a:t>
            </a:r>
          </a:p>
          <a:p>
            <a:pPr lvl="1"/>
            <a:r>
              <a:rPr lang="en-US" dirty="0" smtClean="0"/>
              <a:t>Majority of measurements in a 1-second sum are made when there is no beam</a:t>
            </a:r>
          </a:p>
          <a:p>
            <a:pPr lvl="2"/>
            <a:r>
              <a:rPr lang="en-US" dirty="0" smtClean="0"/>
              <a:t>Recall that link nodes acquire at 360 Hz</a:t>
            </a:r>
          </a:p>
          <a:p>
            <a:pPr lvl="2"/>
            <a:r>
              <a:rPr lang="en-US" dirty="0" smtClean="0"/>
              <a:t>When losses are low, the 1-second sum is dominated by noise and cannot be used for accumulating a dose</a:t>
            </a:r>
          </a:p>
          <a:p>
            <a:pPr lvl="1"/>
            <a:r>
              <a:rPr lang="en-US" dirty="0" smtClean="0"/>
              <a:t>The QADC’s voltage mode does not appear to pick up noise from the link node</a:t>
            </a:r>
          </a:p>
          <a:p>
            <a:pPr lvl="2"/>
            <a:r>
              <a:rPr lang="en-US" dirty="0" smtClean="0"/>
              <a:t>Fortuitously, the Argonne BLMs have cleaner sums</a:t>
            </a:r>
          </a:p>
          <a:p>
            <a:r>
              <a:rPr lang="en-US" dirty="0" smtClean="0"/>
              <a:t>Little money for this last-minute installation</a:t>
            </a:r>
          </a:p>
          <a:p>
            <a:pPr lvl="1"/>
            <a:r>
              <a:rPr lang="en-US" dirty="0" smtClean="0"/>
              <a:t>Instead of individual HV supplies, 2 PEP-II supplies powered all PEP BLMs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 Data is Asynchronous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Diagnostic information about beam losses is not “beam synchronous”</a:t>
            </a:r>
          </a:p>
          <a:p>
            <a:pPr lvl="1"/>
            <a:r>
              <a:rPr lang="en-US" dirty="0" smtClean="0"/>
              <a:t>MPS handles BLM trips on each shot, but users don’t see these exchanges</a:t>
            </a:r>
          </a:p>
          <a:p>
            <a:pPr lvl="1"/>
            <a:r>
              <a:rPr lang="en-US" dirty="0" smtClean="0"/>
              <a:t>Using these signals for diagnostics was an afterthought</a:t>
            </a:r>
          </a:p>
          <a:p>
            <a:pPr lvl="1"/>
            <a:r>
              <a:rPr lang="en-US" dirty="0" smtClean="0"/>
              <a:t>In EPICS, each BLM has its own boundaries for the various sums</a:t>
            </a:r>
          </a:p>
          <a:p>
            <a:pPr lvl="2"/>
            <a:r>
              <a:rPr lang="en-US" dirty="0" smtClean="0"/>
              <a:t>No correlation from one BLM to the next in which beam pulses are included in, say, the 1-second sum</a:t>
            </a:r>
          </a:p>
          <a:p>
            <a:pPr lvl="1"/>
            <a:r>
              <a:rPr lang="en-US" dirty="0" smtClean="0"/>
              <a:t>EPICS updates the loss display at 1 Hz, not at 360 Hz</a:t>
            </a:r>
          </a:p>
          <a:p>
            <a:pPr lvl="2"/>
            <a:r>
              <a:rPr lang="en-US" dirty="0" smtClean="0"/>
              <a:t>The “typical” loss signal shown is from every 360</a:t>
            </a:r>
            <a:r>
              <a:rPr lang="en-US" baseline="30000" dirty="0" smtClean="0"/>
              <a:t>th</a:t>
            </a:r>
            <a:r>
              <a:rPr lang="en-US" dirty="0" smtClean="0"/>
              <a:t> pulse, but even at the maximum rate of 120 Hz, it is more likely that EPICS is showing a pulse without a beam</a:t>
            </a:r>
          </a:p>
          <a:p>
            <a:r>
              <a:rPr lang="en-US" dirty="0" smtClean="0"/>
              <a:t>Remedies</a:t>
            </a:r>
          </a:p>
          <a:p>
            <a:pPr lvl="1"/>
            <a:r>
              <a:rPr lang="en-US" dirty="0" smtClean="0"/>
              <a:t> A simple remedy will be implemented soon: Show the </a:t>
            </a:r>
            <a:r>
              <a:rPr lang="en-US" i="1" dirty="0" smtClean="0"/>
              <a:t>worst</a:t>
            </a:r>
            <a:r>
              <a:rPr lang="en-US" dirty="0" smtClean="0"/>
              <a:t> loss (and the worst sum) in the past second, not the loss at one arbitrary clock interval</a:t>
            </a:r>
          </a:p>
          <a:p>
            <a:pPr lvl="1"/>
            <a:r>
              <a:rPr lang="en-US" dirty="0" smtClean="0"/>
              <a:t>Beam-synchronous data—all BLMs on one beam pulse, with correlation to other instruments on the same pulse—can be retrofitted by adding a pulse ID to the message stream sent to the link processor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Link-Node Problems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FPGA registers for loss sums are too short: Will overflow with large losses</a:t>
            </a:r>
          </a:p>
          <a:p>
            <a:pPr lvl="1"/>
            <a:r>
              <a:rPr lang="en-US" dirty="0" smtClean="0"/>
              <a:t>Correction requires new release of firmware and corresponding changes to EPICS interface</a:t>
            </a:r>
          </a:p>
          <a:p>
            <a:pPr lvl="1"/>
            <a:r>
              <a:rPr lang="en-US" dirty="0" smtClean="0"/>
              <a:t>Careful testing of any release is needed to avoid MPS failure during operations</a:t>
            </a:r>
          </a:p>
          <a:p>
            <a:pPr lvl="1"/>
            <a:r>
              <a:rPr lang="en-US" dirty="0" smtClean="0"/>
              <a:t>Change will be made in January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LCLS has a system of Cherenkov beam-loss monitors to protect the undulator magnets</a:t>
            </a:r>
          </a:p>
          <a:p>
            <a:r>
              <a:rPr lang="en-US" dirty="0" smtClean="0"/>
              <a:t>Developed with machine protection in mind, but with considerable diagnostic capabilities, some not yet implemented</a:t>
            </a:r>
          </a:p>
          <a:p>
            <a:r>
              <a:rPr lang="en-US" dirty="0" smtClean="0"/>
              <a:t>The BLM sums do not yet provide an adequate record of total dose</a:t>
            </a:r>
          </a:p>
          <a:p>
            <a:pPr lvl="1"/>
            <a:r>
              <a:rPr lang="en-US" dirty="0" smtClean="0"/>
              <a:t>Too much noise when reading the PEP detectors (pick-up in link node)</a:t>
            </a:r>
          </a:p>
          <a:p>
            <a:pPr lvl="1"/>
            <a:r>
              <a:rPr lang="en-US" dirty="0" smtClean="0"/>
              <a:t>Installing the full set of Argonne BLMs has helped</a:t>
            </a:r>
          </a:p>
          <a:p>
            <a:pPr lvl="1"/>
            <a:r>
              <a:rPr lang="en-US" dirty="0" smtClean="0"/>
              <a:t>Dose tracking should be possible after January’s firmware change</a:t>
            </a:r>
          </a:p>
          <a:p>
            <a:pPr lvl="1"/>
            <a:r>
              <a:rPr lang="en-US" dirty="0" smtClean="0"/>
              <a:t>Dose tracking is now only done by placing </a:t>
            </a:r>
            <a:r>
              <a:rPr lang="en-US" dirty="0" err="1" smtClean="0"/>
              <a:t>thermoluminescent</a:t>
            </a:r>
            <a:r>
              <a:rPr lang="en-US" dirty="0" smtClean="0"/>
              <a:t> detectors on each girder</a:t>
            </a:r>
          </a:p>
          <a:p>
            <a:r>
              <a:rPr lang="en-US" dirty="0" smtClean="0"/>
              <a:t>I </a:t>
            </a:r>
            <a:r>
              <a:rPr lang="en-US" dirty="0" smtClean="0"/>
              <a:t>hope that ideas </a:t>
            </a:r>
            <a:r>
              <a:rPr lang="en-US" dirty="0" smtClean="0"/>
              <a:t>from your experiences </a:t>
            </a:r>
            <a:r>
              <a:rPr lang="en-US" dirty="0" smtClean="0"/>
              <a:t>will be helpful in </a:t>
            </a:r>
            <a:r>
              <a:rPr lang="en-US" dirty="0" smtClean="0"/>
              <a:t>developing a system for LCLS-II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LAC, satellite view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050925"/>
            <a:ext cx="8229600" cy="2724084"/>
          </a:xfrm>
          <a:ln w="19050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the SLAC Linac</a:t>
            </a:r>
            <a:endParaRPr lang="en-US" dirty="0"/>
          </a:p>
        </p:txBody>
      </p:sp>
      <p:sp>
        <p:nvSpPr>
          <p:cNvPr id="71" name="Text Placeholder 70"/>
          <p:cNvSpPr>
            <a:spLocks noGrp="1"/>
          </p:cNvSpPr>
          <p:nvPr>
            <p:ph type="body" sz="half" idx="2"/>
          </p:nvPr>
        </p:nvSpPr>
        <p:spPr>
          <a:xfrm>
            <a:off x="457200" y="4243526"/>
            <a:ext cx="8229600" cy="2015231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LCLS:  Linac Coherent Light Source</a:t>
            </a:r>
          </a:p>
          <a:p>
            <a:pPr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X-ray free-electron laser, 480 eV to 9.6 keV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FACET:  Facility for Advanced Accelerator Experiment Tests</a:t>
            </a:r>
          </a:p>
          <a:p>
            <a:pPr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Primary experiment: Plasma-wakefield acceleration</a:t>
            </a:r>
          </a:p>
          <a:p>
            <a:pPr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User facility for other tests with the SLAC beam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 rot="-540000">
            <a:off x="2593096" y="2973745"/>
            <a:ext cx="816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FACET</a:t>
            </a:r>
          </a:p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2 km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66911" y="1054936"/>
            <a:ext cx="1012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LCLS</a:t>
            </a:r>
            <a:endParaRPr lang="en-US" sz="1600" dirty="0">
              <a:solidFill>
                <a:srgbClr val="FFFF00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785063" y="1969590"/>
            <a:ext cx="3790800" cy="681284"/>
            <a:chOff x="4785063" y="1969590"/>
            <a:chExt cx="3790800" cy="681284"/>
          </a:xfrm>
        </p:grpSpPr>
        <p:sp>
          <p:nvSpPr>
            <p:cNvPr id="37" name="Right Arrow 36"/>
            <p:cNvSpPr/>
            <p:nvPr/>
          </p:nvSpPr>
          <p:spPr bwMode="auto">
            <a:xfrm rot="1560000">
              <a:off x="4785063" y="2467994"/>
              <a:ext cx="182880" cy="182880"/>
            </a:xfrm>
            <a:prstGeom prst="rightArrow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" name="Right Arrow 31"/>
            <p:cNvSpPr/>
            <p:nvPr/>
          </p:nvSpPr>
          <p:spPr bwMode="auto">
            <a:xfrm rot="21060000">
              <a:off x="4940138" y="2357933"/>
              <a:ext cx="1920240" cy="182880"/>
            </a:xfrm>
            <a:prstGeom prst="rightArrow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 rot="21060000">
              <a:off x="6850887" y="2126938"/>
              <a:ext cx="914400" cy="182880"/>
            </a:xfrm>
            <a:prstGeom prst="rightArrow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" name="Right Arrow 33"/>
            <p:cNvSpPr/>
            <p:nvPr/>
          </p:nvSpPr>
          <p:spPr bwMode="auto">
            <a:xfrm rot="21060000">
              <a:off x="7757969" y="2033960"/>
              <a:ext cx="274320" cy="182880"/>
            </a:xfrm>
            <a:prstGeom prst="rightArrow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 rot="21060000">
              <a:off x="8027223" y="1969590"/>
              <a:ext cx="548640" cy="182880"/>
            </a:xfrm>
            <a:prstGeom prst="rightArrow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51" name="Right Arrow 50"/>
          <p:cNvSpPr/>
          <p:nvPr/>
        </p:nvSpPr>
        <p:spPr bwMode="auto">
          <a:xfrm rot="-540000">
            <a:off x="1074232" y="2804575"/>
            <a:ext cx="3886200" cy="182880"/>
          </a:xfrm>
          <a:prstGeom prst="rightArrow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800000">
            <a:off x="5209471" y="1856502"/>
            <a:ext cx="105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00"/>
                </a:solidFill>
              </a:rPr>
              <a:t>1-km linac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800000">
            <a:off x="6052248" y="1528464"/>
            <a:ext cx="1585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00"/>
                </a:solidFill>
              </a:rPr>
              <a:t>Beam transport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800000">
            <a:off x="6503089" y="1443248"/>
            <a:ext cx="1602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00"/>
                </a:solidFill>
              </a:rPr>
              <a:t>132-m undulator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800000">
            <a:off x="7199473" y="1426042"/>
            <a:ext cx="1385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00"/>
                </a:solidFill>
              </a:rPr>
              <a:t>X rays to users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-2880000">
            <a:off x="3395004" y="3061406"/>
            <a:ext cx="105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FF66"/>
                </a:solidFill>
              </a:rPr>
              <a:t>1-km linac</a:t>
            </a:r>
            <a:endParaRPr lang="en-US" sz="1400" dirty="0">
              <a:solidFill>
                <a:srgbClr val="66FF66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-2880000">
            <a:off x="5385483" y="2871492"/>
            <a:ext cx="1585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FF66"/>
                </a:solidFill>
              </a:rPr>
              <a:t>Beam transport</a:t>
            </a:r>
            <a:endParaRPr lang="en-US" sz="1400" dirty="0">
              <a:solidFill>
                <a:srgbClr val="66FF66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-2880000">
            <a:off x="7190662" y="2479728"/>
            <a:ext cx="105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rgbClr val="66FF66"/>
                </a:solidFill>
              </a:rPr>
              <a:t>Undulators</a:t>
            </a:r>
            <a:endParaRPr lang="en-US" sz="1400" dirty="0">
              <a:solidFill>
                <a:srgbClr val="66FF66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-2880000">
            <a:off x="7254929" y="2592324"/>
            <a:ext cx="1405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FF66"/>
                </a:solidFill>
              </a:rPr>
              <a:t>X rays to users</a:t>
            </a:r>
            <a:endParaRPr lang="en-US" sz="1400" dirty="0">
              <a:solidFill>
                <a:srgbClr val="66FF66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2236" y="3431423"/>
            <a:ext cx="1012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FF66"/>
                </a:solidFill>
              </a:rPr>
              <a:t>LCLS-2</a:t>
            </a:r>
            <a:endParaRPr lang="en-US" sz="1600" dirty="0">
              <a:solidFill>
                <a:srgbClr val="66FF66"/>
              </a:solidFill>
            </a:endParaRPr>
          </a:p>
        </p:txBody>
      </p:sp>
      <p:sp>
        <p:nvSpPr>
          <p:cNvPr id="66" name="Right Arrow 65"/>
          <p:cNvSpPr/>
          <p:nvPr/>
        </p:nvSpPr>
        <p:spPr bwMode="auto">
          <a:xfrm rot="-540000">
            <a:off x="1071181" y="2655860"/>
            <a:ext cx="5806440" cy="182880"/>
          </a:xfrm>
          <a:prstGeom prst="rightArrow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-540000">
            <a:off x="3407659" y="2818406"/>
            <a:ext cx="1232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SLAC Linac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3 km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8" name="Right Arrow 67"/>
          <p:cNvSpPr/>
          <p:nvPr/>
        </p:nvSpPr>
        <p:spPr bwMode="auto">
          <a:xfrm rot="-540000">
            <a:off x="1082541" y="2961309"/>
            <a:ext cx="1920240" cy="182880"/>
          </a:xfrm>
          <a:prstGeom prst="rightArrow">
            <a:avLst/>
          </a:prstGeom>
          <a:noFill/>
          <a:ln w="19050" cap="flat" cmpd="sng" algn="ctr">
            <a:solidFill>
              <a:srgbClr val="FFC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751514" y="3415148"/>
            <a:ext cx="1012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C000"/>
                </a:solidFill>
              </a:rPr>
              <a:t>LCLS-3?</a:t>
            </a:r>
            <a:endParaRPr lang="en-US" sz="1600" dirty="0">
              <a:solidFill>
                <a:srgbClr val="FFC0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860089" y="2060189"/>
            <a:ext cx="5543817" cy="894006"/>
            <a:chOff x="2860089" y="2060189"/>
            <a:chExt cx="5543817" cy="894006"/>
          </a:xfrm>
        </p:grpSpPr>
        <p:sp>
          <p:nvSpPr>
            <p:cNvPr id="38" name="Right Arrow 37"/>
            <p:cNvSpPr/>
            <p:nvPr/>
          </p:nvSpPr>
          <p:spPr bwMode="auto">
            <a:xfrm rot="21060000">
              <a:off x="3029586" y="2655565"/>
              <a:ext cx="1920240" cy="182880"/>
            </a:xfrm>
            <a:prstGeom prst="rightArrow">
              <a:avLst/>
            </a:prstGeom>
            <a:noFill/>
            <a:ln w="19050" cap="flat" cmpd="sng" algn="ctr">
              <a:solidFill>
                <a:srgbClr val="66FF66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9" name="Right Arrow 38"/>
            <p:cNvSpPr/>
            <p:nvPr/>
          </p:nvSpPr>
          <p:spPr bwMode="auto">
            <a:xfrm rot="21060000">
              <a:off x="4930774" y="2326918"/>
              <a:ext cx="2286000" cy="182880"/>
            </a:xfrm>
            <a:prstGeom prst="rightArrow">
              <a:avLst/>
            </a:prstGeom>
            <a:noFill/>
            <a:ln w="19050" cap="flat" cmpd="sng" algn="ctr">
              <a:solidFill>
                <a:srgbClr val="66FF66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0" name="Right Arrow 39"/>
            <p:cNvSpPr/>
            <p:nvPr/>
          </p:nvSpPr>
          <p:spPr bwMode="auto">
            <a:xfrm rot="21300000">
              <a:off x="7759063" y="2088767"/>
              <a:ext cx="274320" cy="182880"/>
            </a:xfrm>
            <a:prstGeom prst="rightArrow">
              <a:avLst/>
            </a:prstGeom>
            <a:noFill/>
            <a:ln w="19050" cap="flat" cmpd="sng" algn="ctr">
              <a:solidFill>
                <a:srgbClr val="66FF66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1" name="Right Arrow 40"/>
            <p:cNvSpPr/>
            <p:nvPr/>
          </p:nvSpPr>
          <p:spPr bwMode="auto">
            <a:xfrm rot="21300000">
              <a:off x="8038146" y="2060189"/>
              <a:ext cx="365760" cy="182880"/>
            </a:xfrm>
            <a:prstGeom prst="rightArrow">
              <a:avLst/>
            </a:prstGeom>
            <a:noFill/>
            <a:ln w="19050" cap="flat" cmpd="sng" algn="ctr">
              <a:solidFill>
                <a:srgbClr val="66FF66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2" name="Right Arrow 41"/>
            <p:cNvSpPr/>
            <p:nvPr/>
          </p:nvSpPr>
          <p:spPr bwMode="auto">
            <a:xfrm rot="21300000">
              <a:off x="7205660" y="2122109"/>
              <a:ext cx="548640" cy="182880"/>
            </a:xfrm>
            <a:prstGeom prst="rightArrow">
              <a:avLst/>
            </a:prstGeom>
            <a:noFill/>
            <a:ln w="19050" cap="flat" cmpd="sng" algn="ctr">
              <a:solidFill>
                <a:srgbClr val="66FF66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3" name="Right Arrow 42"/>
            <p:cNvSpPr/>
            <p:nvPr/>
          </p:nvSpPr>
          <p:spPr bwMode="auto">
            <a:xfrm rot="1560000">
              <a:off x="2860089" y="2771315"/>
              <a:ext cx="182880" cy="182880"/>
            </a:xfrm>
            <a:prstGeom prst="rightArrow">
              <a:avLst/>
            </a:prstGeom>
            <a:noFill/>
            <a:ln w="19050" cap="flat" cmpd="sng" algn="ctr">
              <a:solidFill>
                <a:srgbClr val="66FF66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 rot="1800000">
            <a:off x="4048500" y="2137158"/>
            <a:ext cx="825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00"/>
                </a:solidFill>
              </a:rPr>
              <a:t>RF gun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00000">
            <a:off x="2105773" y="2431602"/>
            <a:ext cx="825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FF66"/>
                </a:solidFill>
              </a:rPr>
              <a:t>RF gun</a:t>
            </a:r>
            <a:endParaRPr lang="en-US" sz="1400" dirty="0">
              <a:solidFill>
                <a:srgbClr val="66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7" grpId="0"/>
      <p:bldP spid="51" grpId="0" animBg="1"/>
      <p:bldP spid="51" grpId="1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6" grpId="1" animBg="1"/>
      <p:bldP spid="66" grpId="2" animBg="1"/>
      <p:bldP spid="67" grpId="2"/>
      <p:bldP spid="67" grpId="3"/>
      <p:bldP spid="68" grpId="1" animBg="1"/>
      <p:bldP spid="69" grpId="0"/>
      <p:bldP spid="47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Gallery</a:t>
            </a:r>
            <a:endParaRPr lang="en-US" dirty="0"/>
          </a:p>
        </p:txBody>
      </p:sp>
      <p:pic>
        <p:nvPicPr>
          <p:cNvPr id="10" name="Content Placeholder 9" descr="Klystron Gallery at nigh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8788" y="1050924"/>
            <a:ext cx="4144518" cy="3200400"/>
          </a:xfrm>
        </p:spPr>
      </p:pic>
      <p:sp>
        <p:nvSpPr>
          <p:cNvPr id="13" name="Text Placeholder 12"/>
          <p:cNvSpPr>
            <a:spLocks noGrp="1"/>
          </p:cNvSpPr>
          <p:nvPr>
            <p:ph type="body" sz="half" idx="2"/>
          </p:nvPr>
        </p:nvSpPr>
        <p:spPr>
          <a:xfrm>
            <a:off x="457200" y="4811697"/>
            <a:ext cx="8229600" cy="158910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simple 3-km “garden shed” above the linac tunnel, housing: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About 250 65-MW, 2.856-GHz klystrons, pulsed at 120 Hz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Controls, magnet power, and cooling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1" name="Content Placeholder 10" descr="Klystron gallery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711700" y="1050925"/>
            <a:ext cx="3975100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 rot="1800000">
            <a:off x="8830905" y="2209109"/>
            <a:ext cx="228600" cy="269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19617" y="2153547"/>
            <a:ext cx="1600200" cy="30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 rot="960000">
            <a:off x="7097355" y="2107509"/>
            <a:ext cx="182562" cy="269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 rot="480000">
            <a:off x="6983055" y="2067822"/>
            <a:ext cx="109537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355" y="2045597"/>
            <a:ext cx="1096962" cy="30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5400000" scaled="1"/>
          </a:gradFill>
          <a:ln w="9525">
            <a:solidFill>
              <a:srgbClr val="5F5F5F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 rot="18000000">
            <a:off x="199668" y="1512196"/>
            <a:ext cx="182562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 rot="2100000">
            <a:off x="580667" y="1940822"/>
            <a:ext cx="917575" cy="285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530367" y="2059884"/>
            <a:ext cx="306388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658955" y="2059884"/>
            <a:ext cx="306387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062305" y="2059884"/>
            <a:ext cx="914400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687155" y="2059884"/>
            <a:ext cx="306387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393592" y="2066234"/>
            <a:ext cx="503238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 rot="19476898" flipH="1">
            <a:off x="6273442" y="1928122"/>
            <a:ext cx="320675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454042" y="2069409"/>
            <a:ext cx="306388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738330" y="1997972"/>
            <a:ext cx="174625" cy="1555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endParaRPr lang="en-US">
              <a:solidFill>
                <a:srgbClr val="FFCC00"/>
              </a:solidFill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3512780" y="2267847"/>
            <a:ext cx="930275" cy="53340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FF"/>
                </a:solidFill>
              </a:rPr>
              <a:t>BC2</a:t>
            </a:r>
          </a:p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00"/>
                </a:solidFill>
              </a:rPr>
              <a:t>4.3 GeV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200417" y="1986859"/>
            <a:ext cx="128588" cy="176213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1691917" y="2267847"/>
            <a:ext cx="996950" cy="53340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FF"/>
                </a:solidFill>
              </a:rPr>
              <a:t>BC1</a:t>
            </a:r>
          </a:p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00"/>
                </a:solidFill>
              </a:rPr>
              <a:t>250 MeV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1349017" y="1726509"/>
            <a:ext cx="544513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FFFF"/>
                </a:solidFill>
              </a:rPr>
              <a:t>L1S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866542" y="2020197"/>
            <a:ext cx="84138" cy="115887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2790467" y="2131322"/>
            <a:ext cx="893763" cy="287337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>
                <a:solidFill>
                  <a:srgbClr val="00FFFF"/>
                </a:solidFill>
              </a:rPr>
              <a:t>L2-linac</a:t>
            </a:r>
            <a:endParaRPr lang="en-US" sz="1600" i="1">
              <a:solidFill>
                <a:srgbClr val="00FFFF"/>
              </a:solidFill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5003442" y="2129734"/>
            <a:ext cx="893763" cy="287338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>
                <a:solidFill>
                  <a:srgbClr val="00FFFF"/>
                </a:solidFill>
              </a:rPr>
              <a:t>L3-linac</a:t>
            </a:r>
            <a:endParaRPr lang="en-US" sz="1600" i="1">
              <a:solidFill>
                <a:srgbClr val="00FFFF"/>
              </a:solidFill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203342" y="2069409"/>
            <a:ext cx="304800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152292" y="2032897"/>
            <a:ext cx="87313" cy="30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 rot="480000">
            <a:off x="2236430" y="2042422"/>
            <a:ext cx="144462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 rot="21120000" flipH="1">
            <a:off x="2012592" y="2042422"/>
            <a:ext cx="139700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1985605" y="2005909"/>
            <a:ext cx="49212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2122130" y="1961459"/>
            <a:ext cx="47625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215792" y="1961459"/>
            <a:ext cx="47625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2355492" y="2005909"/>
            <a:ext cx="47625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944580" y="2001147"/>
            <a:ext cx="82550" cy="30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 rot="480000">
            <a:off x="4049355" y="2032897"/>
            <a:ext cx="136525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 rot="21120000" flipH="1">
            <a:off x="3792180" y="2032897"/>
            <a:ext cx="134937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3738205" y="1996384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3906480" y="1934472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008080" y="1934472"/>
            <a:ext cx="58737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4173180" y="1996384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269642" y="2056709"/>
            <a:ext cx="306388" cy="30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 rot="2100000">
            <a:off x="153630" y="1515372"/>
            <a:ext cx="547687" cy="285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 rot="1020000">
            <a:off x="1110892" y="2020197"/>
            <a:ext cx="150813" cy="30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 rot="540000">
            <a:off x="1261705" y="1994797"/>
            <a:ext cx="46037" cy="128587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 rot="1560000">
            <a:off x="1099780" y="1945584"/>
            <a:ext cx="46037" cy="128588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 rot="2100000">
            <a:off x="369530" y="1464572"/>
            <a:ext cx="109537" cy="112712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 rot="2100000">
            <a:off x="172680" y="1329634"/>
            <a:ext cx="103187" cy="11588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660042" y="2267847"/>
            <a:ext cx="996950" cy="53340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FF"/>
                </a:solidFill>
              </a:rPr>
              <a:t>DL1</a:t>
            </a:r>
          </a:p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00"/>
                </a:solidFill>
              </a:rPr>
              <a:t>135 MeV</a:t>
            </a:r>
          </a:p>
        </p:txBody>
      </p:sp>
      <p:sp>
        <p:nvSpPr>
          <p:cNvPr id="50" name="Text Box 49"/>
          <p:cNvSpPr txBox="1">
            <a:spLocks noChangeArrowheads="1"/>
          </p:cNvSpPr>
          <p:nvPr/>
        </p:nvSpPr>
        <p:spPr bwMode="auto">
          <a:xfrm>
            <a:off x="-358" y="975644"/>
            <a:ext cx="522288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FFFF"/>
                </a:solidFill>
              </a:rPr>
              <a:t>gun</a:t>
            </a:r>
          </a:p>
        </p:txBody>
      </p:sp>
      <p:sp>
        <p:nvSpPr>
          <p:cNvPr id="51" name="Oval 50"/>
          <p:cNvSpPr>
            <a:spLocks noChangeAspect="1" noChangeArrowheads="1"/>
          </p:cNvSpPr>
          <p:nvPr/>
        </p:nvSpPr>
        <p:spPr bwMode="auto">
          <a:xfrm>
            <a:off x="4293830" y="2051947"/>
            <a:ext cx="55562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 rot="2100000">
            <a:off x="847367" y="1775722"/>
            <a:ext cx="92075" cy="1555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endParaRPr lang="en-US">
              <a:solidFill>
                <a:srgbClr val="FFCC00"/>
              </a:solidFill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3244492" y="2021784"/>
            <a:ext cx="457200" cy="1174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4355742" y="2021784"/>
            <a:ext cx="365125" cy="1174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379180" y="2020197"/>
            <a:ext cx="457200" cy="115887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2787292" y="2020197"/>
            <a:ext cx="457200" cy="1174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4933592" y="2010672"/>
            <a:ext cx="457200" cy="1174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5217755" y="2015434"/>
            <a:ext cx="625475" cy="1174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5771792" y="2015434"/>
            <a:ext cx="365125" cy="1174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Oval 59"/>
          <p:cNvSpPr>
            <a:spLocks noChangeAspect="1" noChangeArrowheads="1"/>
          </p:cNvSpPr>
          <p:nvPr/>
        </p:nvSpPr>
        <p:spPr bwMode="auto">
          <a:xfrm>
            <a:off x="4998680" y="2051947"/>
            <a:ext cx="55562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1425217" y="2229747"/>
            <a:ext cx="182563" cy="30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1406167" y="2169422"/>
            <a:ext cx="88900" cy="1365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 rot="20700000">
            <a:off x="307617" y="1420122"/>
            <a:ext cx="55563" cy="9207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Oval 63"/>
          <p:cNvSpPr>
            <a:spLocks noChangeAspect="1" noChangeArrowheads="1"/>
          </p:cNvSpPr>
          <p:nvPr/>
        </p:nvSpPr>
        <p:spPr bwMode="auto">
          <a:xfrm>
            <a:off x="1574442" y="2215459"/>
            <a:ext cx="55563" cy="55563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5" name="Oval 64"/>
          <p:cNvSpPr>
            <a:spLocks noChangeAspect="1" noChangeArrowheads="1"/>
          </p:cNvSpPr>
          <p:nvPr/>
        </p:nvSpPr>
        <p:spPr bwMode="auto">
          <a:xfrm>
            <a:off x="221892" y="1566172"/>
            <a:ext cx="55563" cy="55562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6" name="Oval 65"/>
          <p:cNvSpPr>
            <a:spLocks noChangeAspect="1" noChangeArrowheads="1"/>
          </p:cNvSpPr>
          <p:nvPr/>
        </p:nvSpPr>
        <p:spPr bwMode="auto">
          <a:xfrm>
            <a:off x="1331555" y="2156722"/>
            <a:ext cx="55562" cy="55562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7" name="Oval 66"/>
          <p:cNvSpPr>
            <a:spLocks noChangeAspect="1" noChangeArrowheads="1"/>
          </p:cNvSpPr>
          <p:nvPr/>
        </p:nvSpPr>
        <p:spPr bwMode="auto">
          <a:xfrm>
            <a:off x="993417" y="1917009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8" name="Oval 67"/>
          <p:cNvSpPr>
            <a:spLocks noChangeAspect="1" noChangeArrowheads="1"/>
          </p:cNvSpPr>
          <p:nvPr/>
        </p:nvSpPr>
        <p:spPr bwMode="auto">
          <a:xfrm>
            <a:off x="242530" y="1383609"/>
            <a:ext cx="55562" cy="55563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9" name="Oval 68"/>
          <p:cNvSpPr>
            <a:spLocks noChangeAspect="1" noChangeArrowheads="1"/>
          </p:cNvSpPr>
          <p:nvPr/>
        </p:nvSpPr>
        <p:spPr bwMode="auto">
          <a:xfrm>
            <a:off x="5251092" y="204559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0" name="Oval 69"/>
          <p:cNvSpPr>
            <a:spLocks noChangeAspect="1" noChangeArrowheads="1"/>
          </p:cNvSpPr>
          <p:nvPr/>
        </p:nvSpPr>
        <p:spPr bwMode="auto">
          <a:xfrm>
            <a:off x="5349517" y="204559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1" name="Oval 70"/>
          <p:cNvSpPr>
            <a:spLocks noChangeAspect="1" noChangeArrowheads="1"/>
          </p:cNvSpPr>
          <p:nvPr/>
        </p:nvSpPr>
        <p:spPr bwMode="auto">
          <a:xfrm>
            <a:off x="5447942" y="204559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" name="Oval 71"/>
          <p:cNvSpPr>
            <a:spLocks noChangeAspect="1" noChangeArrowheads="1"/>
          </p:cNvSpPr>
          <p:nvPr/>
        </p:nvSpPr>
        <p:spPr bwMode="auto">
          <a:xfrm>
            <a:off x="5551130" y="2044009"/>
            <a:ext cx="55562" cy="555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3" name="Rectangle 72"/>
          <p:cNvSpPr>
            <a:spLocks noChangeArrowheads="1"/>
          </p:cNvSpPr>
          <p:nvPr/>
        </p:nvSpPr>
        <p:spPr bwMode="auto">
          <a:xfrm>
            <a:off x="2715855" y="2047184"/>
            <a:ext cx="55562" cy="635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Rectangle 73"/>
          <p:cNvSpPr>
            <a:spLocks noChangeAspect="1" noChangeArrowheads="1"/>
          </p:cNvSpPr>
          <p:nvPr/>
        </p:nvSpPr>
        <p:spPr bwMode="auto">
          <a:xfrm rot="2100000">
            <a:off x="590192" y="1610622"/>
            <a:ext cx="26988" cy="6826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74"/>
          <p:cNvSpPr>
            <a:spLocks noChangeAspect="1" noChangeArrowheads="1"/>
          </p:cNvSpPr>
          <p:nvPr/>
        </p:nvSpPr>
        <p:spPr bwMode="auto">
          <a:xfrm rot="2100000">
            <a:off x="626705" y="1629672"/>
            <a:ext cx="26987" cy="6826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Rectangle 75"/>
          <p:cNvSpPr>
            <a:spLocks noChangeAspect="1" noChangeArrowheads="1"/>
          </p:cNvSpPr>
          <p:nvPr/>
        </p:nvSpPr>
        <p:spPr bwMode="auto">
          <a:xfrm rot="2100000">
            <a:off x="725130" y="1701109"/>
            <a:ext cx="26987" cy="68263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Rectangle 76"/>
          <p:cNvSpPr>
            <a:spLocks noChangeAspect="1" noChangeArrowheads="1"/>
          </p:cNvSpPr>
          <p:nvPr/>
        </p:nvSpPr>
        <p:spPr bwMode="auto">
          <a:xfrm rot="2100000">
            <a:off x="753705" y="1731272"/>
            <a:ext cx="26987" cy="6826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Oval 77"/>
          <p:cNvSpPr>
            <a:spLocks noChangeAspect="1" noChangeArrowheads="1"/>
          </p:cNvSpPr>
          <p:nvPr/>
        </p:nvSpPr>
        <p:spPr bwMode="auto">
          <a:xfrm>
            <a:off x="2168167" y="2013847"/>
            <a:ext cx="57150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9" name="Oval 78"/>
          <p:cNvSpPr>
            <a:spLocks noChangeAspect="1" noChangeArrowheads="1"/>
          </p:cNvSpPr>
          <p:nvPr/>
        </p:nvSpPr>
        <p:spPr bwMode="auto">
          <a:xfrm>
            <a:off x="3960455" y="1994797"/>
            <a:ext cx="55562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6952892" y="1982097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80"/>
          <p:cNvSpPr>
            <a:spLocks noChangeArrowheads="1"/>
          </p:cNvSpPr>
          <p:nvPr/>
        </p:nvSpPr>
        <p:spPr bwMode="auto">
          <a:xfrm rot="16200000">
            <a:off x="6402030" y="1972571"/>
            <a:ext cx="731838" cy="201613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m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wall</a:t>
            </a:r>
          </a:p>
        </p:txBody>
      </p:sp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7068780" y="2004322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 rot="480000">
            <a:off x="7287855" y="2147197"/>
            <a:ext cx="109537" cy="26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2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Rectangle 83"/>
          <p:cNvSpPr>
            <a:spLocks noChangeArrowheads="1"/>
          </p:cNvSpPr>
          <p:nvPr/>
        </p:nvSpPr>
        <p:spPr bwMode="auto">
          <a:xfrm>
            <a:off x="7264042" y="2061472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Rectangle 84"/>
          <p:cNvSpPr>
            <a:spLocks noChangeArrowheads="1"/>
          </p:cNvSpPr>
          <p:nvPr/>
        </p:nvSpPr>
        <p:spPr bwMode="auto">
          <a:xfrm>
            <a:off x="7379930" y="2083697"/>
            <a:ext cx="57150" cy="1746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Rectangle 85"/>
          <p:cNvSpPr>
            <a:spLocks noChangeArrowheads="1"/>
          </p:cNvSpPr>
          <p:nvPr/>
        </p:nvSpPr>
        <p:spPr bwMode="auto">
          <a:xfrm>
            <a:off x="8053030" y="2105922"/>
            <a:ext cx="609600" cy="117475"/>
          </a:xfrm>
          <a:prstGeom prst="rect">
            <a:avLst/>
          </a:prstGeom>
          <a:gradFill rotWithShape="1">
            <a:gsLst>
              <a:gs pos="0">
                <a:srgbClr val="DBB7FF"/>
              </a:gs>
              <a:gs pos="100000">
                <a:srgbClr val="DBB7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Text Box 86"/>
          <p:cNvSpPr txBox="1">
            <a:spLocks noChangeArrowheads="1"/>
          </p:cNvSpPr>
          <p:nvPr/>
        </p:nvSpPr>
        <p:spPr bwMode="auto">
          <a:xfrm>
            <a:off x="7838717" y="2224984"/>
            <a:ext cx="1054100" cy="53340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>
            <a:outerShdw dist="17961" dir="2700000" algn="ctr" rotWithShape="0">
              <a:schemeClr val="tx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FF"/>
                </a:solidFill>
              </a:rPr>
              <a:t>undulator</a:t>
            </a:r>
          </a:p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00FF00"/>
                </a:solidFill>
              </a:rPr>
              <a:t>4-14 GeV</a:t>
            </a:r>
          </a:p>
        </p:txBody>
      </p:sp>
      <p:sp>
        <p:nvSpPr>
          <p:cNvPr id="88" name="Oval 87"/>
          <p:cNvSpPr>
            <a:spLocks noChangeAspect="1" noChangeArrowheads="1"/>
          </p:cNvSpPr>
          <p:nvPr/>
        </p:nvSpPr>
        <p:spPr bwMode="auto">
          <a:xfrm>
            <a:off x="7527567" y="214084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9" name="Oval 88"/>
          <p:cNvSpPr>
            <a:spLocks noChangeAspect="1" noChangeArrowheads="1"/>
          </p:cNvSpPr>
          <p:nvPr/>
        </p:nvSpPr>
        <p:spPr bwMode="auto">
          <a:xfrm>
            <a:off x="7638692" y="214084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" name="Oval 89"/>
          <p:cNvSpPr>
            <a:spLocks noChangeAspect="1" noChangeArrowheads="1"/>
          </p:cNvSpPr>
          <p:nvPr/>
        </p:nvSpPr>
        <p:spPr bwMode="auto">
          <a:xfrm>
            <a:off x="7751405" y="2140847"/>
            <a:ext cx="55562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1" name="Oval 90"/>
          <p:cNvSpPr>
            <a:spLocks noChangeAspect="1" noChangeArrowheads="1"/>
          </p:cNvSpPr>
          <p:nvPr/>
        </p:nvSpPr>
        <p:spPr bwMode="auto">
          <a:xfrm>
            <a:off x="7854592" y="2139259"/>
            <a:ext cx="55563" cy="555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2" name="Oval 91"/>
          <p:cNvSpPr>
            <a:spLocks noChangeAspect="1" noChangeArrowheads="1"/>
          </p:cNvSpPr>
          <p:nvPr/>
        </p:nvSpPr>
        <p:spPr bwMode="auto">
          <a:xfrm>
            <a:off x="7319605" y="2134497"/>
            <a:ext cx="55562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3" name="Oval 92"/>
          <p:cNvSpPr>
            <a:spLocks noChangeAspect="1" noChangeArrowheads="1"/>
          </p:cNvSpPr>
          <p:nvPr/>
        </p:nvSpPr>
        <p:spPr bwMode="auto">
          <a:xfrm>
            <a:off x="7691080" y="2140847"/>
            <a:ext cx="55562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4" name="Rectangle 93"/>
          <p:cNvSpPr>
            <a:spLocks noChangeArrowheads="1"/>
          </p:cNvSpPr>
          <p:nvPr/>
        </p:nvSpPr>
        <p:spPr bwMode="auto">
          <a:xfrm>
            <a:off x="7025917" y="1924947"/>
            <a:ext cx="26988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Rectangle 94"/>
          <p:cNvSpPr>
            <a:spLocks noChangeArrowheads="1"/>
          </p:cNvSpPr>
          <p:nvPr/>
        </p:nvSpPr>
        <p:spPr bwMode="auto">
          <a:xfrm>
            <a:off x="7027505" y="2153547"/>
            <a:ext cx="26987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Rectangle 95"/>
          <p:cNvSpPr>
            <a:spLocks noChangeArrowheads="1"/>
          </p:cNvSpPr>
          <p:nvPr/>
        </p:nvSpPr>
        <p:spPr bwMode="auto">
          <a:xfrm>
            <a:off x="7337067" y="2001147"/>
            <a:ext cx="26988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7338655" y="2229747"/>
            <a:ext cx="26987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Rectangle 97"/>
          <p:cNvSpPr>
            <a:spLocks noChangeArrowheads="1"/>
          </p:cNvSpPr>
          <p:nvPr/>
        </p:nvSpPr>
        <p:spPr bwMode="auto">
          <a:xfrm>
            <a:off x="7856180" y="2001147"/>
            <a:ext cx="26987" cy="9207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Rectangle 98"/>
          <p:cNvSpPr>
            <a:spLocks noChangeArrowheads="1"/>
          </p:cNvSpPr>
          <p:nvPr/>
        </p:nvSpPr>
        <p:spPr bwMode="auto">
          <a:xfrm>
            <a:off x="7857767" y="2229747"/>
            <a:ext cx="26988" cy="9207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Rectangle 99"/>
          <p:cNvSpPr>
            <a:spLocks noChangeArrowheads="1"/>
          </p:cNvSpPr>
          <p:nvPr/>
        </p:nvSpPr>
        <p:spPr bwMode="auto">
          <a:xfrm>
            <a:off x="7749817" y="2001147"/>
            <a:ext cx="26988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Rectangle 100"/>
          <p:cNvSpPr>
            <a:spLocks noChangeArrowheads="1"/>
          </p:cNvSpPr>
          <p:nvPr/>
        </p:nvSpPr>
        <p:spPr bwMode="auto">
          <a:xfrm>
            <a:off x="7751405" y="2229747"/>
            <a:ext cx="26987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Rectangle 101"/>
          <p:cNvSpPr>
            <a:spLocks noChangeArrowheads="1"/>
          </p:cNvSpPr>
          <p:nvPr/>
        </p:nvSpPr>
        <p:spPr bwMode="auto">
          <a:xfrm>
            <a:off x="7633930" y="2001147"/>
            <a:ext cx="26987" cy="9207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Rectangle 102"/>
          <p:cNvSpPr>
            <a:spLocks noChangeArrowheads="1"/>
          </p:cNvSpPr>
          <p:nvPr/>
        </p:nvSpPr>
        <p:spPr bwMode="auto">
          <a:xfrm>
            <a:off x="7635517" y="2229747"/>
            <a:ext cx="26988" cy="9207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Rectangle 103"/>
          <p:cNvSpPr>
            <a:spLocks noChangeArrowheads="1"/>
          </p:cNvSpPr>
          <p:nvPr/>
        </p:nvSpPr>
        <p:spPr bwMode="auto">
          <a:xfrm>
            <a:off x="7527567" y="2001147"/>
            <a:ext cx="26988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Rectangle 104"/>
          <p:cNvSpPr>
            <a:spLocks noChangeArrowheads="1"/>
          </p:cNvSpPr>
          <p:nvPr/>
        </p:nvSpPr>
        <p:spPr bwMode="auto">
          <a:xfrm>
            <a:off x="7529155" y="2229747"/>
            <a:ext cx="26987" cy="9207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AutoShape 105"/>
          <p:cNvSpPr>
            <a:spLocks noChangeArrowheads="1"/>
          </p:cNvSpPr>
          <p:nvPr/>
        </p:nvSpPr>
        <p:spPr bwMode="auto">
          <a:xfrm rot="960000">
            <a:off x="7156092" y="2077347"/>
            <a:ext cx="76200" cy="762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CC33"/>
              </a:solidFill>
            </a:endParaRPr>
          </a:p>
        </p:txBody>
      </p:sp>
      <p:sp>
        <p:nvSpPr>
          <p:cNvPr id="107" name="Oval 106"/>
          <p:cNvSpPr>
            <a:spLocks noChangeAspect="1" noChangeArrowheads="1"/>
          </p:cNvSpPr>
          <p:nvPr/>
        </p:nvSpPr>
        <p:spPr bwMode="auto">
          <a:xfrm>
            <a:off x="637817" y="1656659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8" name="Oval 107"/>
          <p:cNvSpPr>
            <a:spLocks noChangeAspect="1" noChangeArrowheads="1"/>
          </p:cNvSpPr>
          <p:nvPr/>
        </p:nvSpPr>
        <p:spPr bwMode="auto">
          <a:xfrm>
            <a:off x="688617" y="1693172"/>
            <a:ext cx="55563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9" name="Oval 108"/>
          <p:cNvSpPr>
            <a:spLocks noChangeAspect="1" noChangeArrowheads="1"/>
          </p:cNvSpPr>
          <p:nvPr/>
        </p:nvSpPr>
        <p:spPr bwMode="auto">
          <a:xfrm>
            <a:off x="2636480" y="2050359"/>
            <a:ext cx="55562" cy="555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0" name="Oval 109"/>
          <p:cNvSpPr>
            <a:spLocks noChangeAspect="1" noChangeArrowheads="1"/>
          </p:cNvSpPr>
          <p:nvPr/>
        </p:nvSpPr>
        <p:spPr bwMode="auto">
          <a:xfrm>
            <a:off x="2453917" y="2050359"/>
            <a:ext cx="55563" cy="555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1" name="Oval 110"/>
          <p:cNvSpPr>
            <a:spLocks noChangeAspect="1" noChangeArrowheads="1"/>
          </p:cNvSpPr>
          <p:nvPr/>
        </p:nvSpPr>
        <p:spPr bwMode="auto">
          <a:xfrm>
            <a:off x="2534880" y="2048772"/>
            <a:ext cx="55562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2" name="Oval 111"/>
          <p:cNvSpPr>
            <a:spLocks noChangeAspect="1" noChangeArrowheads="1"/>
          </p:cNvSpPr>
          <p:nvPr/>
        </p:nvSpPr>
        <p:spPr bwMode="auto">
          <a:xfrm>
            <a:off x="2565042" y="2050359"/>
            <a:ext cx="57150" cy="555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3" name="Oval 112"/>
          <p:cNvSpPr>
            <a:spLocks noChangeAspect="1" noChangeArrowheads="1"/>
          </p:cNvSpPr>
          <p:nvPr/>
        </p:nvSpPr>
        <p:spPr bwMode="auto">
          <a:xfrm>
            <a:off x="1041042" y="1951934"/>
            <a:ext cx="55563" cy="555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4" name="Oval 113"/>
          <p:cNvSpPr>
            <a:spLocks noChangeAspect="1" noChangeArrowheads="1"/>
          </p:cNvSpPr>
          <p:nvPr/>
        </p:nvSpPr>
        <p:spPr bwMode="auto">
          <a:xfrm>
            <a:off x="939442" y="188049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5" name="Oval 114"/>
          <p:cNvSpPr>
            <a:spLocks noChangeAspect="1" noChangeArrowheads="1"/>
          </p:cNvSpPr>
          <p:nvPr/>
        </p:nvSpPr>
        <p:spPr bwMode="auto">
          <a:xfrm>
            <a:off x="1193442" y="2020197"/>
            <a:ext cx="55563" cy="55562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" name="Oval 115"/>
          <p:cNvSpPr>
            <a:spLocks noChangeAspect="1" noChangeArrowheads="1"/>
          </p:cNvSpPr>
          <p:nvPr/>
        </p:nvSpPr>
        <p:spPr bwMode="auto">
          <a:xfrm>
            <a:off x="1155342" y="2009084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" name="Rectangle 116"/>
          <p:cNvSpPr>
            <a:spLocks noChangeArrowheads="1"/>
          </p:cNvSpPr>
          <p:nvPr/>
        </p:nvSpPr>
        <p:spPr bwMode="auto">
          <a:xfrm rot="1800000">
            <a:off x="9013467" y="2253559"/>
            <a:ext cx="76200" cy="7620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996633"/>
              </a:solidFill>
            </a:endParaRPr>
          </a:p>
        </p:txBody>
      </p:sp>
      <p:sp>
        <p:nvSpPr>
          <p:cNvPr id="118" name="Oval 117"/>
          <p:cNvSpPr>
            <a:spLocks noChangeAspect="1" noChangeArrowheads="1"/>
          </p:cNvSpPr>
          <p:nvPr/>
        </p:nvSpPr>
        <p:spPr bwMode="auto">
          <a:xfrm>
            <a:off x="8943617" y="2210697"/>
            <a:ext cx="55563" cy="555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9" name="Rectangle 118"/>
          <p:cNvSpPr>
            <a:spLocks noChangeArrowheads="1"/>
          </p:cNvSpPr>
          <p:nvPr/>
        </p:nvSpPr>
        <p:spPr bwMode="auto">
          <a:xfrm>
            <a:off x="8805505" y="2082109"/>
            <a:ext cx="57150" cy="1746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endParaRPr lang="en-US">
              <a:solidFill>
                <a:schemeClr val="hlink"/>
              </a:solidFill>
            </a:endParaRPr>
          </a:p>
        </p:txBody>
      </p:sp>
      <p:sp>
        <p:nvSpPr>
          <p:cNvPr id="120" name="Oval 119"/>
          <p:cNvSpPr>
            <a:spLocks noChangeAspect="1" noChangeArrowheads="1"/>
          </p:cNvSpPr>
          <p:nvPr/>
        </p:nvSpPr>
        <p:spPr bwMode="auto">
          <a:xfrm>
            <a:off x="9002355" y="2134497"/>
            <a:ext cx="55562" cy="55562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1" name="Rectangle 120"/>
          <p:cNvSpPr>
            <a:spLocks noChangeArrowheads="1"/>
          </p:cNvSpPr>
          <p:nvPr/>
        </p:nvSpPr>
        <p:spPr bwMode="auto">
          <a:xfrm>
            <a:off x="7973655" y="2137672"/>
            <a:ext cx="55562" cy="635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Rectangle 121"/>
          <p:cNvSpPr>
            <a:spLocks noChangeArrowheads="1"/>
          </p:cNvSpPr>
          <p:nvPr/>
        </p:nvSpPr>
        <p:spPr bwMode="auto">
          <a:xfrm rot="2100000">
            <a:off x="477480" y="1539184"/>
            <a:ext cx="109537" cy="112713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Oval 122"/>
          <p:cNvSpPr>
            <a:spLocks noChangeAspect="1" noChangeArrowheads="1"/>
          </p:cNvSpPr>
          <p:nvPr/>
        </p:nvSpPr>
        <p:spPr bwMode="auto">
          <a:xfrm>
            <a:off x="453667" y="1534422"/>
            <a:ext cx="55563" cy="55562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4" name="Oval 123"/>
          <p:cNvSpPr>
            <a:spLocks noChangeAspect="1" noChangeArrowheads="1"/>
          </p:cNvSpPr>
          <p:nvPr/>
        </p:nvSpPr>
        <p:spPr bwMode="auto">
          <a:xfrm>
            <a:off x="333017" y="1453459"/>
            <a:ext cx="55563" cy="55563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8" name="Text Box 156"/>
          <p:cNvSpPr txBox="1">
            <a:spLocks noChangeArrowheads="1"/>
          </p:cNvSpPr>
          <p:nvPr/>
        </p:nvSpPr>
        <p:spPr bwMode="auto">
          <a:xfrm>
            <a:off x="3159657" y="1367674"/>
            <a:ext cx="27081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Measurements at 20 pC</a:t>
            </a:r>
          </a:p>
        </p:txBody>
      </p:sp>
      <p:sp>
        <p:nvSpPr>
          <p:cNvPr id="175" name="Title 17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 Parameters</a:t>
            </a:r>
            <a:endParaRPr lang="en-US" dirty="0"/>
          </a:p>
        </p:txBody>
      </p:sp>
      <p:pic>
        <p:nvPicPr>
          <p:cNvPr id="1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188" y="2903517"/>
            <a:ext cx="8686800" cy="349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" name="Date Placeholder 1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127" name="Slide Number Placeholder 1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01928-8D4E-4B5F-B58F-A11E5453F98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28" name="Footer Placeholder 1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Linac</a:t>
            </a:r>
            <a:endParaRPr lang="en-US" dirty="0"/>
          </a:p>
        </p:txBody>
      </p:sp>
      <p:pic>
        <p:nvPicPr>
          <p:cNvPr id="7" name="Content Placeholder 6" descr="DSCN16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789"/>
          <a:stretch>
            <a:fillRect/>
          </a:stretch>
        </p:blipFill>
        <p:spPr>
          <a:xfrm>
            <a:off x="2181347" y="1050925"/>
            <a:ext cx="6505453" cy="53492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E86E5-F22D-485C-BBDE-BD7DDB0BECB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58789" y="5816025"/>
            <a:ext cx="145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Support and alignment</a:t>
            </a:r>
            <a:endParaRPr lang="en-US" sz="14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8788" y="5124634"/>
            <a:ext cx="1457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3-m linac section</a:t>
            </a:r>
            <a:endParaRPr lang="en-US" sz="16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31801" y="3026228"/>
            <a:ext cx="175622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Waveguides</a:t>
            </a:r>
            <a:r>
              <a:rPr lang="en-US" sz="1600" dirty="0">
                <a:ea typeface="Tahoma" pitchFamily="34" charset="0"/>
                <a:cs typeface="Tahoma" pitchFamily="34" charset="0"/>
              </a:rPr>
              <a:t/>
            </a:r>
            <a:br>
              <a:rPr lang="en-US" sz="1600" dirty="0">
                <a:ea typeface="Tahoma" pitchFamily="34" charset="0"/>
                <a:cs typeface="Tahoma" pitchFamily="34" charset="0"/>
              </a:rPr>
            </a:br>
            <a:r>
              <a:rPr lang="en-US" sz="1400" dirty="0" smtClean="0">
                <a:ea typeface="Tahoma" pitchFamily="34" charset="0"/>
                <a:cs typeface="Tahoma" pitchFamily="34" charset="0"/>
              </a:rPr>
              <a:t>(from ground level)</a:t>
            </a:r>
            <a:endParaRPr lang="en-US" sz="1600" dirty="0" smtClean="0"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31799" y="4325646"/>
            <a:ext cx="14843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Pumping manifold</a:t>
            </a:r>
            <a:endParaRPr lang="en-US" sz="16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V="1">
            <a:off x="1624614" y="1393370"/>
            <a:ext cx="4046843" cy="76390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1784412" y="5734974"/>
            <a:ext cx="1447059" cy="29296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1916113" y="3080550"/>
            <a:ext cx="2657475" cy="7901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1775534" y="2449285"/>
            <a:ext cx="1827637" cy="76443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58789" y="1050925"/>
            <a:ext cx="145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7.6 m up to ground level</a:t>
            </a:r>
            <a:endParaRPr lang="en-US" sz="16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V="1">
            <a:off x="1802167" y="1050924"/>
            <a:ext cx="4172505" cy="24521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458789" y="1926771"/>
            <a:ext cx="14573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Bypass beamlines 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(LCLS-2 and 3)</a:t>
            </a:r>
            <a:endParaRPr lang="en-US" sz="14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 flipV="1">
            <a:off x="1615736" y="1654630"/>
            <a:ext cx="6047807" cy="50264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431799" y="3705688"/>
            <a:ext cx="14843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ea typeface="Tahoma" pitchFamily="34" charset="0"/>
                <a:cs typeface="Tahoma" pitchFamily="34" charset="0"/>
              </a:rPr>
              <a:t>Cooling water</a:t>
            </a:r>
            <a:endParaRPr lang="en-US" sz="1600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V="1">
            <a:off x="1509205" y="3755253"/>
            <a:ext cx="3064384" cy="154471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V="1">
            <a:off x="1473693" y="4323424"/>
            <a:ext cx="1509205" cy="23082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LCLS Undulator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15707" y="1373188"/>
            <a:ext cx="27977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Undulator Hall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200-m tunnel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through the hill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9644" y="1373188"/>
            <a:ext cx="28090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 of 33 Girders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3.4-m-long undulator section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on a table with 5-axis motion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9423" b="1409"/>
          <a:stretch>
            <a:fillRect/>
          </a:stretch>
        </p:blipFill>
        <p:spPr bwMode="auto">
          <a:xfrm>
            <a:off x="388346" y="2420938"/>
            <a:ext cx="4145554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3" cstate="print"/>
          <a:srcRect l="9600" t="4910" r="5280"/>
          <a:stretch>
            <a:fillRect/>
          </a:stretch>
        </p:blipFill>
        <p:spPr bwMode="auto">
          <a:xfrm>
            <a:off x="4610100" y="2420938"/>
            <a:ext cx="4144999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 Dec 5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5CD35-9CA0-4896-9DFE-9B76383043F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Fisher: BLMs at LCLS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AC logo with LCLS logo">
  <a:themeElements>
    <a:clrScheme name="Fisher, SLAC logo, LARP log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Fisher, SLAC logo, LARP log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Fisher, SLAC logo, LARP logo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sher, SLAC logo, LARP logo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sher, SLAC logo, LARP logo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sher, SLAC logo, LARP logo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sher, SLAC logo, LARP logo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sher, SLAC logo, LARP logo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 logo with LCLS logo</Template>
  <TotalTime>4351</TotalTime>
  <Words>3304</Words>
  <Application>Microsoft Office PowerPoint</Application>
  <PresentationFormat>On-screen Show (4:3)</PresentationFormat>
  <Paragraphs>716</Paragraphs>
  <Slides>49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SLAC logo with LCLS logo</vt:lpstr>
      <vt:lpstr>Beam-Loss Monitoring at LCLS  Alan Fisher  SLAC National Accelerator Laboratory Menlo Park, California, USA</vt:lpstr>
      <vt:lpstr>Collaborators</vt:lpstr>
      <vt:lpstr>SLAC and San Francisco Bay</vt:lpstr>
      <vt:lpstr>Aerial View of SLAC, Looking to the West</vt:lpstr>
      <vt:lpstr>Sharing the SLAC Linac</vt:lpstr>
      <vt:lpstr>Klystron Gallery</vt:lpstr>
      <vt:lpstr>LCLS Parameters</vt:lpstr>
      <vt:lpstr>SLAC Linac</vt:lpstr>
      <vt:lpstr>The LCLS Undulator</vt:lpstr>
      <vt:lpstr>Beam Losses: Requirements and Devices</vt:lpstr>
      <vt:lpstr>From the “SLAC-Speak” Dictionary</vt:lpstr>
      <vt:lpstr>More SLAC-Speak: Beam-Loss Diagnostics</vt:lpstr>
      <vt:lpstr>PLIC and PIC at Bunch Compressor 1</vt:lpstr>
      <vt:lpstr>Sources of Elevated Radiation at Undulators</vt:lpstr>
      <vt:lpstr>Demagnetization and BLM Requirements </vt:lpstr>
      <vt:lpstr>Simulated Neutron Fluence for e− on C Foil</vt:lpstr>
      <vt:lpstr>Simulated Total Dose for e− on C Foil</vt:lpstr>
      <vt:lpstr>Include Quadrupole Focusing</vt:lpstr>
      <vt:lpstr>With Focusing: Hadron Fluence</vt:lpstr>
      <vt:lpstr>With Focusing: Nucleon and Charged Pions</vt:lpstr>
      <vt:lpstr>Radiation Limit Estimates for e− on C Foil</vt:lpstr>
      <vt:lpstr>2007 Undulator Irradiation Test (T-493)</vt:lpstr>
      <vt:lpstr>Magnet-Block Locations (Top View)</vt:lpstr>
      <vt:lpstr>Beamline in End Station A</vt:lpstr>
      <vt:lpstr>Demagnetization after 37×1015 Electrons</vt:lpstr>
      <vt:lpstr>Detailed FLUKA Model of the Experiment</vt:lpstr>
      <vt:lpstr>Damage Gradients</vt:lpstr>
      <vt:lpstr>2007 Requirements for Undulator BLMs</vt:lpstr>
      <vt:lpstr>Requirements: BLM Size and Calibration</vt:lpstr>
      <vt:lpstr>The Resulting BLM Design</vt:lpstr>
      <vt:lpstr>Argonne BLM: Cherenkov Radiator</vt:lpstr>
      <vt:lpstr>Argonne BLM: Assembled</vt:lpstr>
      <vt:lpstr>Sketch of Argonne BLM on Undulator</vt:lpstr>
      <vt:lpstr>Argonne BLM on Undulator</vt:lpstr>
      <vt:lpstr>PEP-II BLMs</vt:lpstr>
      <vt:lpstr>PEP-II BLMs on LCLS</vt:lpstr>
      <vt:lpstr>Fiber-PLICs on LCLS</vt:lpstr>
      <vt:lpstr>Signal-Processing Architecture</vt:lpstr>
      <vt:lpstr>Interface Box near each Argonne BLM</vt:lpstr>
      <vt:lpstr>“Link Node” Electronics Outside the Tunnel</vt:lpstr>
      <vt:lpstr>Block Diagram of a BLM Link Node</vt:lpstr>
      <vt:lpstr>Three Measurements: Beam, Test, Pedestal</vt:lpstr>
      <vt:lpstr>MPS Architecture</vt:lpstr>
      <vt:lpstr>Problems with Argonne BLMs</vt:lpstr>
      <vt:lpstr>Strong Variation in Optical Coupling</vt:lpstr>
      <vt:lpstr>Problems with PEP BLMs</vt:lpstr>
      <vt:lpstr>BLM Data is Asynchronous</vt:lpstr>
      <vt:lpstr>Other Link-Node Problems </vt:lpstr>
      <vt:lpstr>Summary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Fisher</dc:creator>
  <cp:lastModifiedBy>Alan Fisher</cp:lastModifiedBy>
  <cp:revision>297</cp:revision>
  <dcterms:created xsi:type="dcterms:W3CDTF">2011-11-26T05:57:52Z</dcterms:created>
  <dcterms:modified xsi:type="dcterms:W3CDTF">2011-12-05T14:32:47Z</dcterms:modified>
</cp:coreProperties>
</file>