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9" r:id="rId3"/>
    <p:sldId id="304" r:id="rId4"/>
    <p:sldId id="307" r:id="rId5"/>
    <p:sldId id="308" r:id="rId6"/>
    <p:sldId id="306" r:id="rId7"/>
    <p:sldId id="309" r:id="rId8"/>
    <p:sldId id="310" r:id="rId9"/>
    <p:sldId id="31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 varScale="1">
        <p:scale>
          <a:sx n="142" d="100"/>
          <a:sy n="142" d="100"/>
        </p:scale>
        <p:origin x="132" y="4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16 October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SuperKEKB transverse diagnostics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wmf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9.png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25.wmf"/><Relationship Id="rId2" Type="http://schemas.openxmlformats.org/officeDocument/2006/relationships/video" Target="../media/media1.mp4"/><Relationship Id="rId16" Type="http://schemas.openxmlformats.org/officeDocument/2006/relationships/oleObject" Target="../embeddings/oleObject4.bin"/><Relationship Id="rId1" Type="http://schemas.microsoft.com/office/2007/relationships/media" Target="../media/media1.mp4"/><Relationship Id="rId6" Type="http://schemas.openxmlformats.org/officeDocument/2006/relationships/image" Target="../media/image18.jpg"/><Relationship Id="rId11" Type="http://schemas.openxmlformats.org/officeDocument/2006/relationships/image" Target="../media/image22.wmf"/><Relationship Id="rId5" Type="http://schemas.openxmlformats.org/officeDocument/2006/relationships/image" Target="../media/image17.e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6.png"/><Relationship Id="rId9" Type="http://schemas.openxmlformats.org/officeDocument/2006/relationships/image" Target="../media/image21.jpg"/><Relationship Id="rId1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268B22-1E99-72EE-BDA0-9B4F3190D7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SuperKEKB</a:t>
            </a:r>
            <a:r>
              <a:rPr lang="en-US" dirty="0"/>
              <a:t> transverse diagnostics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40547E9F-307E-F114-2BB1-EE54DCCE8C9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5135621"/>
                  </p:ext>
                </p:extLst>
              </p:nvPr>
            </p:nvGraphicFramePr>
            <p:xfrm>
              <a:off x="407988" y="855412"/>
              <a:ext cx="7304254" cy="2225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028665">
                      <a:extLst>
                        <a:ext uri="{9D8B030D-6E8A-4147-A177-3AD203B41FA5}">
                          <a16:colId xmlns:a16="http://schemas.microsoft.com/office/drawing/2014/main" val="24338883"/>
                        </a:ext>
                      </a:extLst>
                    </a:gridCol>
                    <a:gridCol w="2028665">
                      <a:extLst>
                        <a:ext uri="{9D8B030D-6E8A-4147-A177-3AD203B41FA5}">
                          <a16:colId xmlns:a16="http://schemas.microsoft.com/office/drawing/2014/main" val="3691094557"/>
                        </a:ext>
                      </a:extLst>
                    </a:gridCol>
                    <a:gridCol w="2028665">
                      <a:extLst>
                        <a:ext uri="{9D8B030D-6E8A-4147-A177-3AD203B41FA5}">
                          <a16:colId xmlns:a16="http://schemas.microsoft.com/office/drawing/2014/main" val="2854753067"/>
                        </a:ext>
                      </a:extLst>
                    </a:gridCol>
                    <a:gridCol w="1218259">
                      <a:extLst>
                        <a:ext uri="{9D8B030D-6E8A-4147-A177-3AD203B41FA5}">
                          <a16:colId xmlns:a16="http://schemas.microsoft.com/office/drawing/2014/main" val="95236162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HER (e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)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LER (e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dirty="0"/>
                            <a:t>)</a:t>
                          </a:r>
                          <a:endParaRPr lang="en-15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Unit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215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e</a:t>
                          </a:r>
                          <a:r>
                            <a:rPr lang="en-US" baseline="30000" dirty="0"/>
                            <a:t>- </a:t>
                          </a:r>
                          <a:r>
                            <a:rPr lang="en-US" dirty="0"/>
                            <a:t>/ e</a:t>
                          </a:r>
                          <a:r>
                            <a:rPr lang="en-US" baseline="30000" dirty="0"/>
                            <a:t>+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GeV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83548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 current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2600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3600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55353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Emittance H / V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4.6 / 0.013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3.2 / 0.0086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nm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00117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oMath>
                          </a14:m>
                          <a:r>
                            <a:rPr lang="en-US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oMath>
                          </a14:m>
                          <a:r>
                            <a:rPr lang="en-US" dirty="0"/>
                            <a:t> arc dipole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77 / 5.84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70 / 4.19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19855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/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arc dipole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0.13 / 9.7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 / 2.0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nm / keV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188352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40547E9F-307E-F114-2BB1-EE54DCCE8C9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5135621"/>
                  </p:ext>
                </p:extLst>
              </p:nvPr>
            </p:nvGraphicFramePr>
            <p:xfrm>
              <a:off x="407988" y="855412"/>
              <a:ext cx="7304254" cy="2225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028665">
                      <a:extLst>
                        <a:ext uri="{9D8B030D-6E8A-4147-A177-3AD203B41FA5}">
                          <a16:colId xmlns:a16="http://schemas.microsoft.com/office/drawing/2014/main" val="24338883"/>
                        </a:ext>
                      </a:extLst>
                    </a:gridCol>
                    <a:gridCol w="2028665">
                      <a:extLst>
                        <a:ext uri="{9D8B030D-6E8A-4147-A177-3AD203B41FA5}">
                          <a16:colId xmlns:a16="http://schemas.microsoft.com/office/drawing/2014/main" val="3691094557"/>
                        </a:ext>
                      </a:extLst>
                    </a:gridCol>
                    <a:gridCol w="2028665">
                      <a:extLst>
                        <a:ext uri="{9D8B030D-6E8A-4147-A177-3AD203B41FA5}">
                          <a16:colId xmlns:a16="http://schemas.microsoft.com/office/drawing/2014/main" val="2854753067"/>
                        </a:ext>
                      </a:extLst>
                    </a:gridCol>
                    <a:gridCol w="1218259">
                      <a:extLst>
                        <a:ext uri="{9D8B030D-6E8A-4147-A177-3AD203B41FA5}">
                          <a16:colId xmlns:a16="http://schemas.microsoft.com/office/drawing/2014/main" val="95236162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HER (e</a:t>
                          </a:r>
                          <a:r>
                            <a:rPr lang="en-US" baseline="30000" dirty="0"/>
                            <a:t>-</a:t>
                          </a:r>
                          <a:r>
                            <a:rPr lang="en-US" dirty="0"/>
                            <a:t>)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LER (e</a:t>
                          </a:r>
                          <a:r>
                            <a:rPr lang="en-US" baseline="30000" dirty="0"/>
                            <a:t>+</a:t>
                          </a:r>
                          <a:r>
                            <a:rPr lang="en-US" dirty="0"/>
                            <a:t>)</a:t>
                          </a:r>
                          <a:endParaRPr lang="en-15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Unit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215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e</a:t>
                          </a:r>
                          <a:r>
                            <a:rPr lang="en-US" baseline="30000" dirty="0"/>
                            <a:t>- </a:t>
                          </a:r>
                          <a:r>
                            <a:rPr lang="en-US" dirty="0"/>
                            <a:t>/ e</a:t>
                          </a:r>
                          <a:r>
                            <a:rPr lang="en-US" baseline="30000" dirty="0"/>
                            <a:t>+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GeV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83548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 current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2600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3600</a:t>
                          </a:r>
                          <a:endParaRPr lang="en-1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55353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Emittance H / V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4.6 / 0.013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3.2 / 0.0086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nm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00117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408197" r="-260961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77 / 5.84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70 / 4.19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19855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508197" r="-260961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0.13 / 9.7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 / 2.0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nm / keV</a:t>
                          </a:r>
                          <a:endParaRPr lang="en-1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188352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 err="1"/>
              <a:t>SuperKEKB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E3C70-1D5B-C95A-44D4-8D3163601D7A}"/>
              </a:ext>
            </a:extLst>
          </p:cNvPr>
          <p:cNvSpPr txBox="1"/>
          <p:nvPr/>
        </p:nvSpPr>
        <p:spPr>
          <a:xfrm>
            <a:off x="407987" y="3220427"/>
            <a:ext cx="6967371" cy="312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visible SR for horizontal beam size monitoring (1/beam)</a:t>
            </a:r>
            <a:endParaRPr lang="en-US" baseline="30000" dirty="0"/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imaging system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double slit interferometer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coronagraph for halo monitoring (R&amp;D)</a:t>
            </a:r>
            <a:br>
              <a:rPr lang="en-US" dirty="0"/>
            </a:b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x-ray SR for vertical beam size monitoring (1/beam)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pinhole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coded aperture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X-ray interferometer (R&amp;D)</a:t>
            </a:r>
          </a:p>
        </p:txBody>
      </p:sp>
      <p:pic>
        <p:nvPicPr>
          <p:cNvPr id="2050" name="Picture 2" descr="Layout of the SuperKEKB main ring (MR). One ring consists of four arc sections and four straight sections.">
            <a:extLst>
              <a:ext uri="{FF2B5EF4-FFF2-40B4-BE49-F238E27FC236}">
                <a16:creationId xmlns:a16="http://schemas.microsoft.com/office/drawing/2014/main" id="{58FC4B22-44F0-050E-16A4-2E1898AF5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952" y="193532"/>
            <a:ext cx="4040463" cy="380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0D77BC1-7054-00C7-E620-5B43A75B9929}"/>
              </a:ext>
            </a:extLst>
          </p:cNvPr>
          <p:cNvSpPr/>
          <p:nvPr/>
        </p:nvSpPr>
        <p:spPr>
          <a:xfrm>
            <a:off x="7950785" y="1554495"/>
            <a:ext cx="932448" cy="10828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474EF6-DF36-213A-230C-8F76CC2E4ACF}"/>
              </a:ext>
            </a:extLst>
          </p:cNvPr>
          <p:cNvSpPr/>
          <p:nvPr/>
        </p:nvSpPr>
        <p:spPr>
          <a:xfrm>
            <a:off x="11207333" y="1554495"/>
            <a:ext cx="932448" cy="10828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93CB27-7BE2-4ECE-BA82-5D03A9E317B5}"/>
              </a:ext>
            </a:extLst>
          </p:cNvPr>
          <p:cNvSpPr txBox="1"/>
          <p:nvPr/>
        </p:nvSpPr>
        <p:spPr>
          <a:xfrm>
            <a:off x="7836486" y="4220664"/>
            <a:ext cx="430329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Relevance for </a:t>
            </a:r>
            <a:r>
              <a:rPr lang="en-US" dirty="0" err="1"/>
              <a:t>FCCee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most similar machine in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high-current and not-so-low energy</a:t>
            </a:r>
            <a:br>
              <a:rPr lang="en-GB" dirty="0"/>
            </a:br>
            <a:r>
              <a:rPr lang="en-GB" dirty="0"/>
              <a:t>(impedance, power load…)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similar operation scenarios and diagnostics requirements</a:t>
            </a:r>
            <a:br>
              <a:rPr lang="en-GB" dirty="0"/>
            </a:br>
            <a:r>
              <a:rPr lang="en-GB" dirty="0"/>
              <a:t>(top-up, </a:t>
            </a:r>
            <a:r>
              <a:rPr lang="en-GB" dirty="0" err="1"/>
              <a:t>lumi</a:t>
            </a:r>
            <a:r>
              <a:rPr lang="en-GB" dirty="0"/>
              <a:t> feedbacks, SBLs..)</a:t>
            </a:r>
          </a:p>
        </p:txBody>
      </p:sp>
    </p:spTree>
    <p:extLst>
      <p:ext uri="{BB962C8B-B14F-4D97-AF65-F5344CB8AC3E}">
        <p14:creationId xmlns:p14="http://schemas.microsoft.com/office/powerpoint/2010/main" val="351812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0A69D25-6216-3CDD-2210-98FAD51B16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962" b="136"/>
          <a:stretch/>
        </p:blipFill>
        <p:spPr>
          <a:xfrm>
            <a:off x="422034" y="5450107"/>
            <a:ext cx="5934685" cy="3899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/>
              <a:t>Visible diagnostics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AF955B-D908-C61F-31E1-851AAD4B3A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760"/>
          <a:stretch/>
        </p:blipFill>
        <p:spPr>
          <a:xfrm>
            <a:off x="421145" y="2467246"/>
            <a:ext cx="5934685" cy="27265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36CB277-0549-7720-0A8A-3AE3D39F3020}"/>
              </a:ext>
            </a:extLst>
          </p:cNvPr>
          <p:cNvSpPr/>
          <p:nvPr/>
        </p:nvSpPr>
        <p:spPr>
          <a:xfrm>
            <a:off x="464052" y="4631562"/>
            <a:ext cx="5854834" cy="120848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BB3CF8-798B-2425-C191-B0F76EDC79FA}"/>
              </a:ext>
            </a:extLst>
          </p:cNvPr>
          <p:cNvSpPr txBox="1"/>
          <p:nvPr/>
        </p:nvSpPr>
        <p:spPr>
          <a:xfrm>
            <a:off x="6750957" y="1026828"/>
            <a:ext cx="44758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Source consists of </a:t>
            </a:r>
            <a:r>
              <a:rPr lang="en-US" b="1" dirty="0"/>
              <a:t>ad-hoc weak dipoles </a:t>
            </a:r>
            <a:r>
              <a:rPr lang="en-US" dirty="0"/>
              <a:t>to reduce hard x-rays </a:t>
            </a:r>
            <a:r>
              <a:rPr lang="en-US" dirty="0" err="1"/>
              <a:t>w.r.t.</a:t>
            </a:r>
            <a:r>
              <a:rPr lang="en-US" dirty="0"/>
              <a:t> arc dipoles</a:t>
            </a:r>
            <a:endParaRPr lang="en-1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C332ED-E5BD-42B3-9AE1-2E53C920C940}"/>
                  </a:ext>
                </a:extLst>
              </p:cNvPr>
              <p:cNvSpPr txBox="1"/>
              <p:nvPr/>
            </p:nvSpPr>
            <p:spPr>
              <a:xfrm>
                <a:off x="421145" y="5161924"/>
                <a:ext cx="589774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b="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Photon critical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			 1.3 	  0.8          keV</a:t>
                </a:r>
                <a:endParaRPr lang="en-150" sz="120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C332ED-E5BD-42B3-9AE1-2E53C920C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45" y="5161924"/>
                <a:ext cx="5897741" cy="276999"/>
              </a:xfrm>
              <a:prstGeom prst="rect">
                <a:avLst/>
              </a:prstGeom>
              <a:blipFill>
                <a:blip r:embed="rId3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6C303B9A-EAE8-DA64-8ED5-A5ED5130682F}"/>
              </a:ext>
            </a:extLst>
          </p:cNvPr>
          <p:cNvSpPr txBox="1"/>
          <p:nvPr/>
        </p:nvSpPr>
        <p:spPr>
          <a:xfrm>
            <a:off x="6750957" y="1911422"/>
            <a:ext cx="48499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Gold-coated </a:t>
            </a:r>
            <a:r>
              <a:rPr lang="en-US" b="1" dirty="0"/>
              <a:t>diamond mirrors </a:t>
            </a:r>
            <a:r>
              <a:rPr lang="en-US" dirty="0"/>
              <a:t>replace beryllium mirrors used for KEKB. </a:t>
            </a:r>
            <a:br>
              <a:rPr lang="en-US" dirty="0"/>
            </a:br>
            <a:r>
              <a:rPr lang="en-US" dirty="0"/>
              <a:t>Better conductivity to dissipate 150 W/</a:t>
            </a:r>
            <a:r>
              <a:rPr lang="en-US" dirty="0" err="1"/>
              <a:t>mrad</a:t>
            </a:r>
            <a:r>
              <a:rPr lang="en-US" dirty="0"/>
              <a:t> SR and reduce mirror deformation</a:t>
            </a:r>
            <a:endParaRPr lang="en-150" baseline="30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5A9AEFD-6699-883B-DE5B-1D75CE47F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2835" y="3307972"/>
            <a:ext cx="4363959" cy="280123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3E573F2-2F1B-3C46-C5C7-218D0AF58A5C}"/>
              </a:ext>
            </a:extLst>
          </p:cNvPr>
          <p:cNvSpPr/>
          <p:nvPr/>
        </p:nvSpPr>
        <p:spPr>
          <a:xfrm>
            <a:off x="7509164" y="3602182"/>
            <a:ext cx="794327" cy="14432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B42645-75BB-DA45-E55D-03C5F7547F4D}"/>
              </a:ext>
            </a:extLst>
          </p:cNvPr>
          <p:cNvSpPr/>
          <p:nvPr/>
        </p:nvSpPr>
        <p:spPr>
          <a:xfrm>
            <a:off x="10345547" y="4341092"/>
            <a:ext cx="220853" cy="3402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D29EC2B-1D67-3F5B-513F-31754B3B89FC}"/>
              </a:ext>
            </a:extLst>
          </p:cNvPr>
          <p:cNvCxnSpPr>
            <a:cxnSpLocks/>
          </p:cNvCxnSpPr>
          <p:nvPr/>
        </p:nvCxnSpPr>
        <p:spPr>
          <a:xfrm>
            <a:off x="8318035" y="3602182"/>
            <a:ext cx="2248365" cy="7389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9491C13-6B83-1DF5-6C4F-C35EFE90099B}"/>
              </a:ext>
            </a:extLst>
          </p:cNvPr>
          <p:cNvCxnSpPr>
            <a:cxnSpLocks/>
          </p:cNvCxnSpPr>
          <p:nvPr/>
        </p:nvCxnSpPr>
        <p:spPr>
          <a:xfrm flipV="1">
            <a:off x="8303491" y="4681356"/>
            <a:ext cx="2262909" cy="3617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206FC5C-DE43-158E-B790-72C93FF1A3A3}"/>
              </a:ext>
            </a:extLst>
          </p:cNvPr>
          <p:cNvSpPr txBox="1"/>
          <p:nvPr/>
        </p:nvSpPr>
        <p:spPr>
          <a:xfrm>
            <a:off x="422034" y="5837221"/>
            <a:ext cx="56407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/>
              <a:t>Source parameters of visible diagnostics</a:t>
            </a:r>
            <a:endParaRPr lang="en-US" sz="1200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8243C7-16B8-1680-BE34-B985756EE544}"/>
              </a:ext>
            </a:extLst>
          </p:cNvPr>
          <p:cNvSpPr txBox="1"/>
          <p:nvPr/>
        </p:nvSpPr>
        <p:spPr>
          <a:xfrm>
            <a:off x="407988" y="1050348"/>
            <a:ext cx="5848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Suitable for horizontal size measurements, longitudinal diagnostics and more “exotic” beam physics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06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872D2-B893-B807-48D5-10F18F68D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71FC6E-9395-B5DF-81BE-E4ADC575B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/>
              <a:t>Visible diagnostics line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2E573-1856-418F-FD8F-A22254DA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69EA7-757C-543C-6279-63A0D71DD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CC1F06-7E20-7E71-4604-D5391E528796}"/>
              </a:ext>
            </a:extLst>
          </p:cNvPr>
          <p:cNvSpPr txBox="1"/>
          <p:nvPr/>
        </p:nvSpPr>
        <p:spPr>
          <a:xfrm>
            <a:off x="306947" y="993771"/>
            <a:ext cx="8271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Light extracted with ~40m air-tight optical line to optical hitch in surface building</a:t>
            </a:r>
            <a:endParaRPr lang="en-1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972607-F9CA-ACC1-824C-D15AB1B346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14"/>
          <a:stretch/>
        </p:blipFill>
        <p:spPr>
          <a:xfrm>
            <a:off x="474162" y="3286407"/>
            <a:ext cx="2708191" cy="29761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FA44D7-8C34-313E-87BA-C8B65195D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686" y="3308705"/>
            <a:ext cx="3542051" cy="29538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76CBD3-7441-6898-D697-C8FE719EA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911" y="3298186"/>
            <a:ext cx="2916103" cy="29643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61A0C4-2D32-ED33-E7D5-A44C1A683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7911" y="111951"/>
            <a:ext cx="2920889" cy="31359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F574BA1-412A-F331-04C4-937D0846562C}"/>
              </a:ext>
            </a:extLst>
          </p:cNvPr>
          <p:cNvSpPr txBox="1"/>
          <p:nvPr/>
        </p:nvSpPr>
        <p:spPr>
          <a:xfrm>
            <a:off x="306947" y="1581363"/>
            <a:ext cx="82715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SR distributed across family of 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imaging for emittance and SBL-induced blow-up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interferometer for redundant emittance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coronagraph for halo-monitoring</a:t>
            </a:r>
            <a:endParaRPr lang="en-1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67DE06-8341-26E4-C0E4-86D2B7DCCB75}"/>
              </a:ext>
            </a:extLst>
          </p:cNvPr>
          <p:cNvSpPr txBox="1"/>
          <p:nvPr/>
        </p:nvSpPr>
        <p:spPr>
          <a:xfrm>
            <a:off x="407986" y="4816760"/>
            <a:ext cx="2347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extraction tank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B4D76C-82EA-2F53-8644-DFF43FAA57B5}"/>
              </a:ext>
            </a:extLst>
          </p:cNvPr>
          <p:cNvCxnSpPr>
            <a:cxnSpLocks/>
          </p:cNvCxnSpPr>
          <p:nvPr/>
        </p:nvCxnSpPr>
        <p:spPr>
          <a:xfrm flipV="1">
            <a:off x="1076826" y="4339652"/>
            <a:ext cx="365803" cy="49102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D6155BC-0E32-4F21-052E-AA0140A9AA7D}"/>
              </a:ext>
            </a:extLst>
          </p:cNvPr>
          <p:cNvCxnSpPr/>
          <p:nvPr/>
        </p:nvCxnSpPr>
        <p:spPr>
          <a:xfrm flipV="1">
            <a:off x="1749621" y="3976437"/>
            <a:ext cx="367937" cy="15641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F03BE0D-454A-0D5F-603E-372FB337118C}"/>
              </a:ext>
            </a:extLst>
          </p:cNvPr>
          <p:cNvCxnSpPr>
            <a:cxnSpLocks/>
          </p:cNvCxnSpPr>
          <p:nvPr/>
        </p:nvCxnSpPr>
        <p:spPr>
          <a:xfrm>
            <a:off x="2140739" y="3976437"/>
            <a:ext cx="0" cy="203333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90A3916-B8EF-45AF-2790-D076796D369A}"/>
              </a:ext>
            </a:extLst>
          </p:cNvPr>
          <p:cNvCxnSpPr>
            <a:cxnSpLocks/>
          </p:cNvCxnSpPr>
          <p:nvPr/>
        </p:nvCxnSpPr>
        <p:spPr>
          <a:xfrm>
            <a:off x="2140739" y="6009774"/>
            <a:ext cx="661766" cy="207679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4BFC119-63DA-5DA4-0BFA-7ACC36DC34E0}"/>
              </a:ext>
            </a:extLst>
          </p:cNvPr>
          <p:cNvCxnSpPr>
            <a:cxnSpLocks/>
          </p:cNvCxnSpPr>
          <p:nvPr/>
        </p:nvCxnSpPr>
        <p:spPr>
          <a:xfrm flipV="1">
            <a:off x="4518047" y="4431866"/>
            <a:ext cx="1176202" cy="16230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AFD16AD-F6A5-8806-A79F-D0167AC45E11}"/>
              </a:ext>
            </a:extLst>
          </p:cNvPr>
          <p:cNvCxnSpPr>
            <a:cxnSpLocks/>
          </p:cNvCxnSpPr>
          <p:nvPr/>
        </p:nvCxnSpPr>
        <p:spPr>
          <a:xfrm>
            <a:off x="5751095" y="4487779"/>
            <a:ext cx="1606216" cy="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4707381-352E-3D0A-374A-747DAA08B630}"/>
              </a:ext>
            </a:extLst>
          </p:cNvPr>
          <p:cNvCxnSpPr>
            <a:cxnSpLocks/>
          </p:cNvCxnSpPr>
          <p:nvPr/>
        </p:nvCxnSpPr>
        <p:spPr>
          <a:xfrm flipV="1">
            <a:off x="7357311" y="3429000"/>
            <a:ext cx="0" cy="100286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FC9CCE5-C309-08F7-7731-B72D513C7B36}"/>
              </a:ext>
            </a:extLst>
          </p:cNvPr>
          <p:cNvCxnSpPr>
            <a:cxnSpLocks/>
          </p:cNvCxnSpPr>
          <p:nvPr/>
        </p:nvCxnSpPr>
        <p:spPr>
          <a:xfrm flipH="1">
            <a:off x="9258300" y="3606583"/>
            <a:ext cx="1849246" cy="90602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9713302-C430-2296-01C3-A50C6D776780}"/>
              </a:ext>
            </a:extLst>
          </p:cNvPr>
          <p:cNvCxnSpPr>
            <a:cxnSpLocks/>
          </p:cNvCxnSpPr>
          <p:nvPr/>
        </p:nvCxnSpPr>
        <p:spPr>
          <a:xfrm>
            <a:off x="10304438" y="4050632"/>
            <a:ext cx="1227830" cy="38123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E65E2B0-9CC5-BB61-6E85-01728F41C10B}"/>
              </a:ext>
            </a:extLst>
          </p:cNvPr>
          <p:cNvCxnSpPr>
            <a:cxnSpLocks/>
          </p:cNvCxnSpPr>
          <p:nvPr/>
        </p:nvCxnSpPr>
        <p:spPr>
          <a:xfrm>
            <a:off x="9312137" y="4605218"/>
            <a:ext cx="1269637" cy="58087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830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B5B36D-B27C-F910-90E4-C982BD9EB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479F62-964F-3A83-A652-D0222D8F6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7099717" cy="549613"/>
          </a:xfrm>
        </p:spPr>
        <p:txBody>
          <a:bodyPr/>
          <a:lstStyle/>
          <a:p>
            <a:r>
              <a:rPr lang="en-US" dirty="0"/>
              <a:t>Visible diagnostics applications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F03CA-599B-ADBD-BC08-D6146F3C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2A096-077B-E452-F816-13BEE0A52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20211025-1">
            <a:hlinkClick r:id="" action="ppaction://media"/>
            <a:extLst>
              <a:ext uri="{FF2B5EF4-FFF2-40B4-BE49-F238E27FC236}">
                <a16:creationId xmlns:a16="http://schemas.microsoft.com/office/drawing/2014/main" id="{BDCEE735-5CD5-6ADA-8C13-670F0238EA1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7988" y="975730"/>
            <a:ext cx="3445159" cy="193775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CFBF57-0EE7-A264-B4B2-D35FBCF1FA96}"/>
              </a:ext>
            </a:extLst>
          </p:cNvPr>
          <p:cNvSpPr txBox="1"/>
          <p:nvPr/>
        </p:nvSpPr>
        <p:spPr>
          <a:xfrm>
            <a:off x="541162" y="975730"/>
            <a:ext cx="2347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injection oscillations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図 5">
            <a:extLst>
              <a:ext uri="{FF2B5EF4-FFF2-40B4-BE49-F238E27FC236}">
                <a16:creationId xmlns:a16="http://schemas.microsoft.com/office/drawing/2014/main" id="{5CED7D64-111E-A3F3-1963-6595C9DED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415" y="975730"/>
            <a:ext cx="2651144" cy="19421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A6C0E7-FF66-D054-5823-E87CC7068E1A}"/>
              </a:ext>
            </a:extLst>
          </p:cNvPr>
          <p:cNvSpPr txBox="1"/>
          <p:nvPr/>
        </p:nvSpPr>
        <p:spPr>
          <a:xfrm>
            <a:off x="4085640" y="975730"/>
            <a:ext cx="2347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injected beam quality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510C72-0B1D-0302-2001-0F224C73967C}"/>
              </a:ext>
            </a:extLst>
          </p:cNvPr>
          <p:cNvSpPr txBox="1"/>
          <p:nvPr/>
        </p:nvSpPr>
        <p:spPr>
          <a:xfrm>
            <a:off x="5474870" y="2095160"/>
            <a:ext cx="11084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stored beam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E17932-16F8-7546-75C7-7D7304856D6C}"/>
              </a:ext>
            </a:extLst>
          </p:cNvPr>
          <p:cNvSpPr txBox="1"/>
          <p:nvPr/>
        </p:nvSpPr>
        <p:spPr>
          <a:xfrm>
            <a:off x="4038415" y="2100344"/>
            <a:ext cx="11084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injected beam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18F7FB-E3E6-7D94-0580-924CF0F668C9}"/>
              </a:ext>
            </a:extLst>
          </p:cNvPr>
          <p:cNvCxnSpPr/>
          <p:nvPr/>
        </p:nvCxnSpPr>
        <p:spPr>
          <a:xfrm flipV="1">
            <a:off x="4539045" y="1822784"/>
            <a:ext cx="219444" cy="272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245336-AF98-4E55-5383-274572BEDE91}"/>
              </a:ext>
            </a:extLst>
          </p:cNvPr>
          <p:cNvCxnSpPr>
            <a:cxnSpLocks/>
          </p:cNvCxnSpPr>
          <p:nvPr/>
        </p:nvCxnSpPr>
        <p:spPr>
          <a:xfrm flipH="1" flipV="1">
            <a:off x="5399324" y="1859079"/>
            <a:ext cx="409145" cy="272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37">
            <a:extLst>
              <a:ext uri="{FF2B5EF4-FFF2-40B4-BE49-F238E27FC236}">
                <a16:creationId xmlns:a16="http://schemas.microsoft.com/office/drawing/2014/main" id="{B8E29C63-86DD-27E3-BD56-CDE54B0F03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" t="4559" r="3344" b="53422"/>
          <a:stretch/>
        </p:blipFill>
        <p:spPr>
          <a:xfrm>
            <a:off x="7017605" y="975729"/>
            <a:ext cx="2651457" cy="1937753"/>
          </a:xfrm>
          <a:prstGeom prst="rect">
            <a:avLst/>
          </a:prstGeom>
        </p:spPr>
      </p:pic>
      <p:pic>
        <p:nvPicPr>
          <p:cNvPr id="24" name="図 33">
            <a:extLst>
              <a:ext uri="{FF2B5EF4-FFF2-40B4-BE49-F238E27FC236}">
                <a16:creationId xmlns:a16="http://schemas.microsoft.com/office/drawing/2014/main" id="{0FAC2B08-BCDD-EB48-A2FB-DE79584BCE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44" b="35889"/>
          <a:stretch/>
        </p:blipFill>
        <p:spPr>
          <a:xfrm>
            <a:off x="9700989" y="1939944"/>
            <a:ext cx="2477109" cy="801547"/>
          </a:xfrm>
          <a:prstGeom prst="rect">
            <a:avLst/>
          </a:prstGeom>
        </p:spPr>
      </p:pic>
      <p:pic>
        <p:nvPicPr>
          <p:cNvPr id="25" name="図 18">
            <a:extLst>
              <a:ext uri="{FF2B5EF4-FFF2-40B4-BE49-F238E27FC236}">
                <a16:creationId xmlns:a16="http://schemas.microsoft.com/office/drawing/2014/main" id="{D023BFE5-5A92-6EDC-8034-3F98926BDB1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2222"/>
          <a:stretch/>
        </p:blipFill>
        <p:spPr>
          <a:xfrm>
            <a:off x="9764457" y="1047605"/>
            <a:ext cx="2350171" cy="748573"/>
          </a:xfrm>
          <a:prstGeom prst="rect">
            <a:avLst/>
          </a:prstGeom>
        </p:spPr>
      </p:pic>
      <p:pic>
        <p:nvPicPr>
          <p:cNvPr id="26" name="図 7">
            <a:extLst>
              <a:ext uri="{FF2B5EF4-FFF2-40B4-BE49-F238E27FC236}">
                <a16:creationId xmlns:a16="http://schemas.microsoft.com/office/drawing/2014/main" id="{223F65D1-394B-5794-42B4-89CCDA983B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" t="4166" r="1702" b="53722"/>
          <a:stretch/>
        </p:blipFill>
        <p:spPr>
          <a:xfrm>
            <a:off x="481965" y="3670030"/>
            <a:ext cx="3063123" cy="2492587"/>
          </a:xfrm>
          <a:prstGeom prst="rect">
            <a:avLst/>
          </a:prstGeom>
        </p:spPr>
      </p:pic>
      <p:grpSp>
        <p:nvGrpSpPr>
          <p:cNvPr id="28" name="グループ化 20">
            <a:extLst>
              <a:ext uri="{FF2B5EF4-FFF2-40B4-BE49-F238E27FC236}">
                <a16:creationId xmlns:a16="http://schemas.microsoft.com/office/drawing/2014/main" id="{C4D8CAC3-F4D3-BD61-0740-B79F30F91ED9}"/>
              </a:ext>
            </a:extLst>
          </p:cNvPr>
          <p:cNvGrpSpPr/>
          <p:nvPr/>
        </p:nvGrpSpPr>
        <p:grpSpPr>
          <a:xfrm>
            <a:off x="5259262" y="3923909"/>
            <a:ext cx="6400799" cy="2243152"/>
            <a:chOff x="736600" y="2263775"/>
            <a:chExt cx="10358528" cy="3160713"/>
          </a:xfrm>
        </p:grpSpPr>
        <p:grpSp>
          <p:nvGrpSpPr>
            <p:cNvPr id="29" name="グループ化 19">
              <a:extLst>
                <a:ext uri="{FF2B5EF4-FFF2-40B4-BE49-F238E27FC236}">
                  <a16:creationId xmlns:a16="http://schemas.microsoft.com/office/drawing/2014/main" id="{506681E2-9331-E9D3-F190-28444768041A}"/>
                </a:ext>
              </a:extLst>
            </p:cNvPr>
            <p:cNvGrpSpPr/>
            <p:nvPr/>
          </p:nvGrpSpPr>
          <p:grpSpPr>
            <a:xfrm>
              <a:off x="6017958" y="2269642"/>
              <a:ext cx="5077170" cy="3133499"/>
              <a:chOff x="6065162" y="2271966"/>
              <a:chExt cx="5077170" cy="3133499"/>
            </a:xfrm>
          </p:grpSpPr>
          <p:graphicFrame>
            <p:nvGraphicFramePr>
              <p:cNvPr id="33" name="オブジェクト 6">
                <a:extLst>
                  <a:ext uri="{FF2B5EF4-FFF2-40B4-BE49-F238E27FC236}">
                    <a16:creationId xmlns:a16="http://schemas.microsoft.com/office/drawing/2014/main" id="{3037CCB3-87B2-28F6-80FC-6B21787673A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98734865"/>
                  </p:ext>
                </p:extLst>
              </p:nvPr>
            </p:nvGraphicFramePr>
            <p:xfrm>
              <a:off x="6065162" y="2271966"/>
              <a:ext cx="5077170" cy="31334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Image" r:id="rId10" imgW="8393400" imgH="5180760" progId="Photoshop.Image.7">
                      <p:embed/>
                    </p:oleObj>
                  </mc:Choice>
                  <mc:Fallback>
                    <p:oleObj name="Image" r:id="rId10" imgW="8393400" imgH="5180760" progId="Photoshop.Image.7">
                      <p:embed/>
                      <p:pic>
                        <p:nvPicPr>
                          <p:cNvPr id="7" name="オブジェクト 6">
                            <a:extLst>
                              <a:ext uri="{FF2B5EF4-FFF2-40B4-BE49-F238E27FC236}">
                                <a16:creationId xmlns:a16="http://schemas.microsoft.com/office/drawing/2014/main" id="{F7A2168C-8886-9598-FD06-B93D66D9116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6065162" y="2271966"/>
                            <a:ext cx="5077170" cy="313349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オブジェクト 16">
                <a:extLst>
                  <a:ext uri="{FF2B5EF4-FFF2-40B4-BE49-F238E27FC236}">
                    <a16:creationId xmlns:a16="http://schemas.microsoft.com/office/drawing/2014/main" id="{48339938-E01E-B955-CF7A-2BFB0E22602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242183" y="3777373"/>
              <a:ext cx="532703" cy="3316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Image" r:id="rId12" imgW="355320" imgH="291960" progId="Photoshop.Image.7">
                      <p:embed/>
                    </p:oleObj>
                  </mc:Choice>
                  <mc:Fallback>
                    <p:oleObj name="Image" r:id="rId12" imgW="355320" imgH="291960" progId="Photoshop.Image.7">
                      <p:embed/>
                      <p:pic>
                        <p:nvPicPr>
                          <p:cNvPr id="17" name="オブジェクト 16">
                            <a:extLst>
                              <a:ext uri="{FF2B5EF4-FFF2-40B4-BE49-F238E27FC236}">
                                <a16:creationId xmlns:a16="http://schemas.microsoft.com/office/drawing/2014/main" id="{343D41AE-3D15-F3BF-BD9F-893EB3D4D6E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8242183" y="3777373"/>
                            <a:ext cx="532703" cy="33164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0" name="グループ化 18">
              <a:extLst>
                <a:ext uri="{FF2B5EF4-FFF2-40B4-BE49-F238E27FC236}">
                  <a16:creationId xmlns:a16="http://schemas.microsoft.com/office/drawing/2014/main" id="{AABF67CA-54F1-147A-4E0A-0C55FFDC9CEF}"/>
                </a:ext>
              </a:extLst>
            </p:cNvPr>
            <p:cNvGrpSpPr/>
            <p:nvPr/>
          </p:nvGrpSpPr>
          <p:grpSpPr>
            <a:xfrm>
              <a:off x="736600" y="2263775"/>
              <a:ext cx="5076825" cy="3160713"/>
              <a:chOff x="736600" y="2263775"/>
              <a:chExt cx="5076825" cy="3160713"/>
            </a:xfrm>
          </p:grpSpPr>
          <p:graphicFrame>
            <p:nvGraphicFramePr>
              <p:cNvPr id="31" name="オブジェクト 7">
                <a:extLst>
                  <a:ext uri="{FF2B5EF4-FFF2-40B4-BE49-F238E27FC236}">
                    <a16:creationId xmlns:a16="http://schemas.microsoft.com/office/drawing/2014/main" id="{12D62E13-5D09-F75D-CAB4-B3BA0DE6C6C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00557540"/>
                  </p:ext>
                </p:extLst>
              </p:nvPr>
            </p:nvGraphicFramePr>
            <p:xfrm>
              <a:off x="736600" y="2263775"/>
              <a:ext cx="5076825" cy="316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Image" r:id="rId14" imgW="22399920" imgH="13917240" progId="Photoshop.Image.7">
                      <p:embed/>
                    </p:oleObj>
                  </mc:Choice>
                  <mc:Fallback>
                    <p:oleObj name="Image" r:id="rId14" imgW="22399920" imgH="13917240" progId="Photoshop.Image.7">
                      <p:embed/>
                      <p:pic>
                        <p:nvPicPr>
                          <p:cNvPr id="8" name="オブジェクト 7">
                            <a:extLst>
                              <a:ext uri="{FF2B5EF4-FFF2-40B4-BE49-F238E27FC236}">
                                <a16:creationId xmlns:a16="http://schemas.microsoft.com/office/drawing/2014/main" id="{3BFF3D57-7021-0937-5D62-5DA6387AF6C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736600" y="2263775"/>
                            <a:ext cx="5076825" cy="31607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オブジェクト 15">
                <a:extLst>
                  <a:ext uri="{FF2B5EF4-FFF2-40B4-BE49-F238E27FC236}">
                    <a16:creationId xmlns:a16="http://schemas.microsoft.com/office/drawing/2014/main" id="{3797DC77-524A-8A23-1C35-0C5BEAB0D50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28835075"/>
                  </p:ext>
                </p:extLst>
              </p:nvPr>
            </p:nvGraphicFramePr>
            <p:xfrm>
              <a:off x="2926798" y="3775049"/>
              <a:ext cx="365041" cy="3244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Image" r:id="rId16" imgW="228240" imgH="203040" progId="Photoshop.Image.7">
                      <p:embed/>
                    </p:oleObj>
                  </mc:Choice>
                  <mc:Fallback>
                    <p:oleObj name="Image" r:id="rId16" imgW="228240" imgH="203040" progId="Photoshop.Image.7">
                      <p:embed/>
                      <p:pic>
                        <p:nvPicPr>
                          <p:cNvPr id="16" name="オブジェクト 15">
                            <a:extLst>
                              <a:ext uri="{FF2B5EF4-FFF2-40B4-BE49-F238E27FC236}">
                                <a16:creationId xmlns:a16="http://schemas.microsoft.com/office/drawing/2014/main" id="{DBADAD50-C181-747B-FCE5-893E7604540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2926798" y="3775049"/>
                            <a:ext cx="365041" cy="32448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05E9491-7AF9-2796-30D3-8AB30C12A610}"/>
              </a:ext>
            </a:extLst>
          </p:cNvPr>
          <p:cNvSpPr txBox="1"/>
          <p:nvPr/>
        </p:nvSpPr>
        <p:spPr>
          <a:xfrm>
            <a:off x="578233" y="5739807"/>
            <a:ext cx="2543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streak measurements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8943BFE-A230-6920-B074-36370218274D}"/>
              </a:ext>
            </a:extLst>
          </p:cNvPr>
          <p:cNvSpPr txBox="1"/>
          <p:nvPr/>
        </p:nvSpPr>
        <p:spPr>
          <a:xfrm>
            <a:off x="5311298" y="3916275"/>
            <a:ext cx="2543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42E687-4BD5-6AF0-5367-52F6A6B2A5EA}"/>
              </a:ext>
            </a:extLst>
          </p:cNvPr>
          <p:cNvSpPr txBox="1"/>
          <p:nvPr/>
        </p:nvSpPr>
        <p:spPr>
          <a:xfrm>
            <a:off x="8596004" y="3916275"/>
            <a:ext cx="2543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ED074B-83FB-C617-2C9A-C4B0E041439B}"/>
              </a:ext>
            </a:extLst>
          </p:cNvPr>
          <p:cNvSpPr txBox="1"/>
          <p:nvPr/>
        </p:nvSpPr>
        <p:spPr>
          <a:xfrm>
            <a:off x="5225684" y="3526518"/>
            <a:ext cx="2543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Halo monitoring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738572-E9E5-153B-AF25-B4DBCC2CE592}"/>
              </a:ext>
            </a:extLst>
          </p:cNvPr>
          <p:cNvSpPr txBox="1"/>
          <p:nvPr/>
        </p:nvSpPr>
        <p:spPr>
          <a:xfrm>
            <a:off x="7017605" y="1002833"/>
            <a:ext cx="2543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SBL diagnostics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862740-BEA7-8862-8FDE-F98359BF23F4}"/>
              </a:ext>
            </a:extLst>
          </p:cNvPr>
          <p:cNvSpPr txBox="1"/>
          <p:nvPr/>
        </p:nvSpPr>
        <p:spPr>
          <a:xfrm>
            <a:off x="8522748" y="89075"/>
            <a:ext cx="35918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/>
              <a:t>credit H. Ikeda, G. </a:t>
            </a:r>
            <a:r>
              <a:rPr lang="en-US" sz="1400" i="1" dirty="0" err="1"/>
              <a:t>Mitsuka</a:t>
            </a:r>
            <a:r>
              <a:rPr lang="en-US" sz="1400" i="1" dirty="0"/>
              <a:t>, T. Mitsuhashi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201884130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4B0DEBE-4AEB-1475-33DA-BBEAABD32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98" y="1380711"/>
            <a:ext cx="5941974" cy="246632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/>
              <a:t>X-ray diagnostics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E3C70-1D5B-C95A-44D4-8D3163601D7A}"/>
              </a:ext>
            </a:extLst>
          </p:cNvPr>
          <p:cNvSpPr txBox="1"/>
          <p:nvPr/>
        </p:nvSpPr>
        <p:spPr>
          <a:xfrm>
            <a:off x="327698" y="3808088"/>
            <a:ext cx="56407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/>
              <a:t>Source parameters of x-ray diagnostics</a:t>
            </a:r>
            <a:endParaRPr lang="en-US" sz="1200" baseline="30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6CB277-0549-7720-0A8A-3AE3D39F3020}"/>
              </a:ext>
            </a:extLst>
          </p:cNvPr>
          <p:cNvSpPr/>
          <p:nvPr/>
        </p:nvSpPr>
        <p:spPr>
          <a:xfrm>
            <a:off x="429382" y="1644703"/>
            <a:ext cx="5760000" cy="9409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A74763-C50A-3EDE-59A1-275EAE91E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151" y="2180442"/>
            <a:ext cx="5151649" cy="19067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F9DAAF-2496-E3C7-A625-1C8C592F95D9}"/>
              </a:ext>
            </a:extLst>
          </p:cNvPr>
          <p:cNvSpPr txBox="1"/>
          <p:nvPr/>
        </p:nvSpPr>
        <p:spPr>
          <a:xfrm>
            <a:off x="6721040" y="1378771"/>
            <a:ext cx="49312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 used with </a:t>
            </a:r>
            <a:r>
              <a:rPr lang="en-US" b="1" dirty="0"/>
              <a:t>pinhole</a:t>
            </a:r>
            <a:r>
              <a:rPr lang="en-US" dirty="0"/>
              <a:t> or </a:t>
            </a:r>
            <a:r>
              <a:rPr lang="en-US" b="1" dirty="0"/>
              <a:t>coded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bunch-by-bunch </a:t>
            </a:r>
            <a:r>
              <a:rPr lang="en-US" dirty="0"/>
              <a:t>and </a:t>
            </a:r>
            <a:r>
              <a:rPr lang="en-US" b="1" dirty="0"/>
              <a:t>turn-by-turn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AB77C3-C910-1429-52AF-D8D92F405580}"/>
              </a:ext>
            </a:extLst>
          </p:cNvPr>
          <p:cNvSpPr txBox="1"/>
          <p:nvPr/>
        </p:nvSpPr>
        <p:spPr>
          <a:xfrm>
            <a:off x="6721040" y="5427983"/>
            <a:ext cx="49612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Schematics of </a:t>
            </a:r>
            <a:r>
              <a:rPr lang="en-US" sz="1400" dirty="0" err="1"/>
              <a:t>SuperKEKB</a:t>
            </a:r>
            <a:r>
              <a:rPr lang="en-US" sz="1400" dirty="0"/>
              <a:t> x-ray monitor and patterns used for optical elements</a:t>
            </a:r>
            <a:endParaRPr lang="en-150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9811ED-098E-A891-AA01-EEF502AC7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331" y="4215505"/>
            <a:ext cx="4961287" cy="11277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8F215A-CCA4-6E71-553E-57689C8EB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382" y="4294392"/>
            <a:ext cx="5600700" cy="14478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D178C62-6DE3-49B1-EE74-C9FE4AE5744C}"/>
              </a:ext>
            </a:extLst>
          </p:cNvPr>
          <p:cNvSpPr txBox="1"/>
          <p:nvPr/>
        </p:nvSpPr>
        <p:spPr>
          <a:xfrm>
            <a:off x="327698" y="5694710"/>
            <a:ext cx="6094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Achieved vertical size measurements</a:t>
            </a:r>
            <a:endParaRPr lang="en-150" sz="1400" baseline="30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43711E-C4FA-F687-87BD-C168769B2568}"/>
              </a:ext>
            </a:extLst>
          </p:cNvPr>
          <p:cNvSpPr/>
          <p:nvPr/>
        </p:nvSpPr>
        <p:spPr>
          <a:xfrm>
            <a:off x="4345497" y="5451848"/>
            <a:ext cx="771492" cy="1767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9F04EB-8A49-B582-DD0C-20EE7A2B4EB1}"/>
              </a:ext>
            </a:extLst>
          </p:cNvPr>
          <p:cNvSpPr txBox="1"/>
          <p:nvPr/>
        </p:nvSpPr>
        <p:spPr>
          <a:xfrm>
            <a:off x="260881" y="867891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Suitable for accurate vertical size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453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3EEAA-461A-AEC7-5E4E-9A6A2994E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0BBD6E-5A9A-6F9E-D2F1-9FD6728C5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/>
              <a:t>X-ray diagnostics line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B7BBB-E71C-B543-5C07-338C9FC8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C2C72-38A3-4783-E2FD-559726301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5A02B9-F9D9-D7D0-1CF8-3BCE86805D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213" r="24185"/>
          <a:stretch/>
        </p:blipFill>
        <p:spPr>
          <a:xfrm>
            <a:off x="348187" y="850905"/>
            <a:ext cx="2269769" cy="25093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89583C-FCEA-6549-8F27-4503140C5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516" y="850906"/>
            <a:ext cx="4042278" cy="250955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27735F4-73C6-76A3-58B3-F457D3B4EA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9564" y="850650"/>
            <a:ext cx="2133979" cy="250955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898581D-49F8-759B-C2C3-DB936251C5A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9899"/>
          <a:stretch/>
        </p:blipFill>
        <p:spPr>
          <a:xfrm>
            <a:off x="1687605" y="3585693"/>
            <a:ext cx="2533835" cy="270545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497E95E-B119-1661-5B53-D42182BC4C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52" y="3738283"/>
            <a:ext cx="3235335" cy="164027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CB07372-221B-A1E1-C795-13650BB80125}"/>
              </a:ext>
            </a:extLst>
          </p:cNvPr>
          <p:cNvCxnSpPr>
            <a:cxnSpLocks/>
          </p:cNvCxnSpPr>
          <p:nvPr/>
        </p:nvCxnSpPr>
        <p:spPr>
          <a:xfrm flipH="1">
            <a:off x="1581610" y="1973492"/>
            <a:ext cx="427122" cy="108885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60D4F30-2382-A1AB-869B-5284574D217D}"/>
              </a:ext>
            </a:extLst>
          </p:cNvPr>
          <p:cNvSpPr txBox="1"/>
          <p:nvPr/>
        </p:nvSpPr>
        <p:spPr>
          <a:xfrm>
            <a:off x="407988" y="922408"/>
            <a:ext cx="2347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extraction tank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776AA27-9948-2875-22FD-32849F347AD1}"/>
              </a:ext>
            </a:extLst>
          </p:cNvPr>
          <p:cNvCxnSpPr>
            <a:cxnSpLocks/>
          </p:cNvCxnSpPr>
          <p:nvPr/>
        </p:nvCxnSpPr>
        <p:spPr>
          <a:xfrm flipH="1">
            <a:off x="3284621" y="2230388"/>
            <a:ext cx="3857585" cy="18194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9013148-ABFC-B54F-3706-02844918D043}"/>
              </a:ext>
            </a:extLst>
          </p:cNvPr>
          <p:cNvCxnSpPr>
            <a:cxnSpLocks/>
          </p:cNvCxnSpPr>
          <p:nvPr/>
        </p:nvCxnSpPr>
        <p:spPr>
          <a:xfrm flipH="1" flipV="1">
            <a:off x="7970562" y="1347537"/>
            <a:ext cx="1385454" cy="193338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9783424-836A-D4BE-0580-A653E133502A}"/>
              </a:ext>
            </a:extLst>
          </p:cNvPr>
          <p:cNvSpPr txBox="1"/>
          <p:nvPr/>
        </p:nvSpPr>
        <p:spPr>
          <a:xfrm>
            <a:off x="5605846" y="819076"/>
            <a:ext cx="13243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coded aperture tank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CB139AA-23D7-1ED1-A324-046C9D0FDC76}"/>
              </a:ext>
            </a:extLst>
          </p:cNvPr>
          <p:cNvSpPr txBox="1"/>
          <p:nvPr/>
        </p:nvSpPr>
        <p:spPr>
          <a:xfrm>
            <a:off x="3152244" y="922408"/>
            <a:ext cx="1724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interferometer tank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B8FF95-B0E3-3F11-B631-E25BB1EAE930}"/>
              </a:ext>
            </a:extLst>
          </p:cNvPr>
          <p:cNvSpPr txBox="1"/>
          <p:nvPr/>
        </p:nvSpPr>
        <p:spPr>
          <a:xfrm>
            <a:off x="1687605" y="5654162"/>
            <a:ext cx="24481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instrumentation hutch</a:t>
            </a:r>
          </a:p>
          <a:p>
            <a:r>
              <a:rPr lang="en-US" dirty="0">
                <a:solidFill>
                  <a:schemeClr val="bg1"/>
                </a:solidFill>
              </a:rPr>
              <a:t>(~1Gy/d)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4E37135-1087-8F03-D0F9-92A01A5D8205}"/>
              </a:ext>
            </a:extLst>
          </p:cNvPr>
          <p:cNvSpPr txBox="1"/>
          <p:nvPr/>
        </p:nvSpPr>
        <p:spPr>
          <a:xfrm>
            <a:off x="4716052" y="3722609"/>
            <a:ext cx="2448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YAG screen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8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6B9EE-E3CC-B5BD-F387-DE3BDF150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2B6ABCB-FED1-57FE-402E-CB11DB788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642294"/>
            <a:ext cx="2770420" cy="23002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E31522-C1C5-DDFF-B6A7-268643DD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/>
              <a:t>X-ray diagnostics applications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10760-C29E-DA0A-781F-7F907EE2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1AF0-76AA-8293-C6C1-48BD51054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211179-0C1E-A5A0-7C33-E64AA68B0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89" y="1316549"/>
            <a:ext cx="8322508" cy="19641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BE0C71-84D8-C269-A43A-1AFF03B2B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1104" y="5112800"/>
            <a:ext cx="909590" cy="11117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B65C93-7321-392D-B0A5-00A7D060CBCD}"/>
              </a:ext>
            </a:extLst>
          </p:cNvPr>
          <p:cNvSpPr txBox="1"/>
          <p:nvPr/>
        </p:nvSpPr>
        <p:spPr>
          <a:xfrm>
            <a:off x="8522748" y="89075"/>
            <a:ext cx="35918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/>
              <a:t>credit G. </a:t>
            </a:r>
            <a:r>
              <a:rPr lang="en-US" sz="1400" i="1" dirty="0" err="1"/>
              <a:t>Mitsuka</a:t>
            </a:r>
            <a:endParaRPr lang="en-GB" sz="14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7CD72-8AC1-9515-4AE9-AEFBB5778B3F}"/>
              </a:ext>
            </a:extLst>
          </p:cNvPr>
          <p:cNvSpPr txBox="1"/>
          <p:nvPr/>
        </p:nvSpPr>
        <p:spPr>
          <a:xfrm>
            <a:off x="260881" y="867891"/>
            <a:ext cx="10507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Main application of XRM is accurate measurement of (average) vertical emittance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EDEEB6-5332-17B9-4B47-E52840172F21}"/>
              </a:ext>
            </a:extLst>
          </p:cNvPr>
          <p:cNvSpPr txBox="1"/>
          <p:nvPr/>
        </p:nvSpPr>
        <p:spPr>
          <a:xfrm>
            <a:off x="3185219" y="3718126"/>
            <a:ext cx="44127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New Si-pixel detector for bunch-by-bunch measurements (beam instabilities)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EE3CFD-1EBE-4DC1-D41C-6521B01FA07B}"/>
              </a:ext>
            </a:extLst>
          </p:cNvPr>
          <p:cNvSpPr txBox="1"/>
          <p:nvPr/>
        </p:nvSpPr>
        <p:spPr>
          <a:xfrm>
            <a:off x="6940576" y="4882689"/>
            <a:ext cx="48482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…X-ray interferometer under development on same line as XRM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similar </a:t>
            </a:r>
            <a:r>
              <a:rPr lang="en-GB" dirty="0" err="1"/>
              <a:t>gold+diamond</a:t>
            </a:r>
            <a:r>
              <a:rPr lang="en-GB" dirty="0"/>
              <a:t> slits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K-edge filters for </a:t>
            </a:r>
            <a:r>
              <a:rPr lang="en-GB" dirty="0" err="1"/>
              <a:t>monochromatization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0944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E13ED-7676-BD83-C3DF-364702072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5">
            <a:extLst>
              <a:ext uri="{FF2B5EF4-FFF2-40B4-BE49-F238E27FC236}">
                <a16:creationId xmlns:a16="http://schemas.microsoft.com/office/drawing/2014/main" id="{646489C3-8E7C-0E4A-3B8D-BC7E77FCA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938" y="679076"/>
            <a:ext cx="3076015" cy="410135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EAB3B5-2F3C-F9C4-12F0-A6EB449B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/>
          <a:lstStyle/>
          <a:p>
            <a:r>
              <a:rPr lang="en-US" dirty="0"/>
              <a:t>Take-home message</a:t>
            </a:r>
            <a:endParaRPr lang="en-US" baseline="30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51017-9CF4-6C11-B737-E06256E4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SuperKEKB transverse diagnostics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401BB-A8A1-3ECE-2327-0858AD0AC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96F14-B8E2-7617-A6DE-6352DAAFC4ED}"/>
              </a:ext>
            </a:extLst>
          </p:cNvPr>
          <p:cNvSpPr txBox="1"/>
          <p:nvPr/>
        </p:nvSpPr>
        <p:spPr>
          <a:xfrm>
            <a:off x="475225" y="1747257"/>
            <a:ext cx="6315540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Collaboration between CERN and </a:t>
            </a:r>
            <a:r>
              <a:rPr lang="en-US" dirty="0" err="1"/>
              <a:t>SuperKEKB</a:t>
            </a:r>
            <a:r>
              <a:rPr lang="en-US" dirty="0"/>
              <a:t> in the FCC framework potentially very fruitful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SuperKEKB</a:t>
            </a:r>
            <a:r>
              <a:rPr lang="en-US" dirty="0"/>
              <a:t> is nowadays the closest machine to </a:t>
            </a:r>
            <a:r>
              <a:rPr lang="en-US" dirty="0" err="1"/>
              <a:t>FCCee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CERN practical experience with lepton collider diagnostics is limited to few LEP highlanders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KEK may have already technical solutions for potential </a:t>
            </a:r>
            <a:r>
              <a:rPr lang="en-GB" dirty="0" err="1"/>
              <a:t>FCCee</a:t>
            </a:r>
            <a:r>
              <a:rPr lang="en-GB" dirty="0"/>
              <a:t> problems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Bef>
                <a:spcPts val="600"/>
              </a:spcBef>
            </a:pPr>
            <a:r>
              <a:rPr lang="en-GB" dirty="0"/>
              <a:t>…and </a:t>
            </a:r>
            <a:r>
              <a:rPr lang="en-GB" dirty="0" err="1"/>
              <a:t>SuperKEKB</a:t>
            </a:r>
            <a:r>
              <a:rPr lang="en-GB" dirty="0"/>
              <a:t> diagnostics team is very friendly and open to collaboration!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380562-E6B4-ED6B-E884-4E06F6D39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387" y="3429000"/>
            <a:ext cx="3223774" cy="274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565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16099</TotalTime>
  <Words>496</Words>
  <Application>Microsoft Office PowerPoint</Application>
  <PresentationFormat>Widescreen</PresentationFormat>
  <Paragraphs>106</Paragraphs>
  <Slides>9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Courier New</vt:lpstr>
      <vt:lpstr>Latin Modern Math</vt:lpstr>
      <vt:lpstr>Office Theme</vt:lpstr>
      <vt:lpstr>Image</vt:lpstr>
      <vt:lpstr>SuperKEKB transverse diagnostics</vt:lpstr>
      <vt:lpstr>SuperKEKB</vt:lpstr>
      <vt:lpstr>Visible diagnostics</vt:lpstr>
      <vt:lpstr>Visible diagnostics line</vt:lpstr>
      <vt:lpstr>Visible diagnostics applications</vt:lpstr>
      <vt:lpstr>X-ray diagnostics</vt:lpstr>
      <vt:lpstr>X-ray diagnostics line</vt:lpstr>
      <vt:lpstr>X-ray diagnostics applications</vt:lpstr>
      <vt:lpstr>Take-home message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LHC MD9545: comparison of OP and PROTO wire scanners</dc:title>
  <dc:creator>Daniele Butti</dc:creator>
  <cp:lastModifiedBy>Daniele Butti</cp:lastModifiedBy>
  <cp:revision>178</cp:revision>
  <dcterms:created xsi:type="dcterms:W3CDTF">2023-06-17T09:22:04Z</dcterms:created>
  <dcterms:modified xsi:type="dcterms:W3CDTF">2025-05-08T08:38:18Z</dcterms:modified>
</cp:coreProperties>
</file>