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99" r:id="rId3"/>
    <p:sldId id="297" r:id="rId4"/>
    <p:sldId id="298" r:id="rId5"/>
    <p:sldId id="304" r:id="rId6"/>
    <p:sldId id="300" r:id="rId7"/>
    <p:sldId id="301" r:id="rId8"/>
    <p:sldId id="305" r:id="rId9"/>
    <p:sldId id="306" r:id="rId10"/>
    <p:sldId id="307" r:id="rId11"/>
    <p:sldId id="308" r:id="rId12"/>
    <p:sldId id="309" r:id="rId13"/>
    <p:sldId id="310" r:id="rId14"/>
    <p:sldId id="311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74F8CD-AFE6-48B4-A9EC-CE5CA88B6438}" v="42" dt="2025-05-14T08:54:35.983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7505"/>
  </p:normalViewPr>
  <p:slideViewPr>
    <p:cSldViewPr>
      <p:cViewPr varScale="1">
        <p:scale>
          <a:sx n="61" d="100"/>
          <a:sy n="61" d="100"/>
        </p:scale>
        <p:origin x="60" y="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stasija Preobrazenska" userId="XleeFGqno8W4QCJ8yuFvEByGQudalw3Rqb0PTwNs7u8=" providerId="None" clId="Web-{BE74F8CD-AFE6-48B4-A9EC-CE5CA88B6438}"/>
    <pc:docChg chg="modSld">
      <pc:chgData name="Anastasija Preobrazenska" userId="XleeFGqno8W4QCJ8yuFvEByGQudalw3Rqb0PTwNs7u8=" providerId="None" clId="Web-{BE74F8CD-AFE6-48B4-A9EC-CE5CA88B6438}" dt="2025-05-14T08:54:35.983" v="38"/>
      <pc:docMkLst>
        <pc:docMk/>
      </pc:docMkLst>
      <pc:sldChg chg="addSp delSp modSp">
        <pc:chgData name="Anastasija Preobrazenska" userId="XleeFGqno8W4QCJ8yuFvEByGQudalw3Rqb0PTwNs7u8=" providerId="None" clId="Web-{BE74F8CD-AFE6-48B4-A9EC-CE5CA88B6438}" dt="2025-05-14T08:53:58.139" v="35" actId="1076"/>
        <pc:sldMkLst>
          <pc:docMk/>
          <pc:sldMk cId="1529450390" sldId="297"/>
        </pc:sldMkLst>
        <pc:spChg chg="mod">
          <ac:chgData name="Anastasija Preobrazenska" userId="XleeFGqno8W4QCJ8yuFvEByGQudalw3Rqb0PTwNs7u8=" providerId="None" clId="Web-{BE74F8CD-AFE6-48B4-A9EC-CE5CA88B6438}" dt="2025-05-14T08:52:48.293" v="1" actId="14100"/>
          <ac:spMkLst>
            <pc:docMk/>
            <pc:sldMk cId="1529450390" sldId="297"/>
            <ac:spMk id="3" creationId="{EB2DB3DE-5280-73AC-9094-FA9DC4560290}"/>
          </ac:spMkLst>
        </pc:spChg>
        <pc:spChg chg="add mod">
          <ac:chgData name="Anastasija Preobrazenska" userId="XleeFGqno8W4QCJ8yuFvEByGQudalw3Rqb0PTwNs7u8=" providerId="None" clId="Web-{BE74F8CD-AFE6-48B4-A9EC-CE5CA88B6438}" dt="2025-05-14T08:53:58.139" v="35" actId="1076"/>
          <ac:spMkLst>
            <pc:docMk/>
            <pc:sldMk cId="1529450390" sldId="297"/>
            <ac:spMk id="9" creationId="{B0061F93-F275-2BE4-8EFA-D059F967FA97}"/>
          </ac:spMkLst>
        </pc:spChg>
        <pc:picChg chg="add del mod">
          <ac:chgData name="Anastasija Preobrazenska" userId="XleeFGqno8W4QCJ8yuFvEByGQudalw3Rqb0PTwNs7u8=" providerId="None" clId="Web-{BE74F8CD-AFE6-48B4-A9EC-CE5CA88B6438}" dt="2025-05-14T08:52:55.121" v="3"/>
          <ac:picMkLst>
            <pc:docMk/>
            <pc:sldMk cId="1529450390" sldId="297"/>
            <ac:picMk id="2" creationId="{70D0594B-A923-D9EB-AEC7-529FDE8237DE}"/>
          </ac:picMkLst>
        </pc:picChg>
        <pc:picChg chg="mod">
          <ac:chgData name="Anastasija Preobrazenska" userId="XleeFGqno8W4QCJ8yuFvEByGQudalw3Rqb0PTwNs7u8=" providerId="None" clId="Web-{BE74F8CD-AFE6-48B4-A9EC-CE5CA88B6438}" dt="2025-05-14T08:52:35.902" v="0" actId="1076"/>
          <ac:picMkLst>
            <pc:docMk/>
            <pc:sldMk cId="1529450390" sldId="297"/>
            <ac:picMk id="5" creationId="{B008F188-B36A-7420-A175-9141EF5B3CB3}"/>
          </ac:picMkLst>
        </pc:picChg>
      </pc:sldChg>
      <pc:sldChg chg="modSp">
        <pc:chgData name="Anastasija Preobrazenska" userId="XleeFGqno8W4QCJ8yuFvEByGQudalw3Rqb0PTwNs7u8=" providerId="None" clId="Web-{BE74F8CD-AFE6-48B4-A9EC-CE5CA88B6438}" dt="2025-05-14T08:54:30.764" v="37" actId="1076"/>
        <pc:sldMkLst>
          <pc:docMk/>
          <pc:sldMk cId="2602495763" sldId="298"/>
        </pc:sldMkLst>
        <pc:picChg chg="mod">
          <ac:chgData name="Anastasija Preobrazenska" userId="XleeFGqno8W4QCJ8yuFvEByGQudalw3Rqb0PTwNs7u8=" providerId="None" clId="Web-{BE74F8CD-AFE6-48B4-A9EC-CE5CA88B6438}" dt="2025-05-14T08:54:24.811" v="36" actId="1076"/>
          <ac:picMkLst>
            <pc:docMk/>
            <pc:sldMk cId="2602495763" sldId="298"/>
            <ac:picMk id="6" creationId="{AF63D6A1-D37D-8F68-FD64-C17991A13A53}"/>
          </ac:picMkLst>
        </pc:picChg>
        <pc:picChg chg="mod">
          <ac:chgData name="Anastasija Preobrazenska" userId="XleeFGqno8W4QCJ8yuFvEByGQudalw3Rqb0PTwNs7u8=" providerId="None" clId="Web-{BE74F8CD-AFE6-48B4-A9EC-CE5CA88B6438}" dt="2025-05-14T08:54:30.764" v="37" actId="1076"/>
          <ac:picMkLst>
            <pc:docMk/>
            <pc:sldMk cId="2602495763" sldId="298"/>
            <ac:picMk id="10" creationId="{2FCB3427-343B-9A43-05FE-642363C443D5}"/>
          </ac:picMkLst>
        </pc:picChg>
      </pc:sldChg>
      <pc:sldChg chg="delSp">
        <pc:chgData name="Anastasija Preobrazenska" userId="XleeFGqno8W4QCJ8yuFvEByGQudalw3Rqb0PTwNs7u8=" providerId="None" clId="Web-{BE74F8CD-AFE6-48B4-A9EC-CE5CA88B6438}" dt="2025-05-14T08:54:35.983" v="38"/>
        <pc:sldMkLst>
          <pc:docMk/>
          <pc:sldMk cId="1527897740" sldId="304"/>
        </pc:sldMkLst>
        <pc:graphicFrameChg chg="del">
          <ac:chgData name="Anastasija Preobrazenska" userId="XleeFGqno8W4QCJ8yuFvEByGQudalw3Rqb0PTwNs7u8=" providerId="None" clId="Web-{BE74F8CD-AFE6-48B4-A9EC-CE5CA88B6438}" dt="2025-05-14T08:54:35.983" v="38"/>
          <ac:graphicFrameMkLst>
            <pc:docMk/>
            <pc:sldMk cId="1527897740" sldId="304"/>
            <ac:graphicFrameMk id="5" creationId="{7E80A26D-548F-7965-CD25-D7EB668EAC93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reobra\cernbox\WINDOWS\Desktop\2024%20stats%20(1)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reobra\cernbox\WINDOWS\Desktop\2024%20stats%20(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reobra\Downloads\All%20Applican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reobra\Downloads\For%20Manager%20Review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reobra\Downloads\Hired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reobra\Downloads\All%20Applicant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reobra\Downloads\data%20(2)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reobra\Downloads\data%20(2)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preobra\cernbox\WINDOWS\Desktop\2024%20stats%20(1)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TECH - 2024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8861772560250505E-2"/>
          <c:y val="9.8984440913417196E-2"/>
          <c:w val="0.8793957050039708"/>
          <c:h val="0.80560765811919133"/>
        </c:manualLayout>
      </c:layout>
      <c:barChart>
        <c:barDir val="col"/>
        <c:grouping val="clustered"/>
        <c:varyColors val="0"/>
        <c:ser>
          <c:idx val="1"/>
          <c:order val="1"/>
          <c:tx>
            <c:v>Hires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TECH_2024!$A$1:$A$34</c:f>
              <c:strCache>
                <c:ptCount val="34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BR</c:v>
                </c:pt>
                <c:pt idx="4">
                  <c:v>CH</c:v>
                </c:pt>
                <c:pt idx="5">
                  <c:v>CY</c:v>
                </c:pt>
                <c:pt idx="6">
                  <c:v>CZ</c:v>
                </c:pt>
                <c:pt idx="7">
                  <c:v>DE</c:v>
                </c:pt>
                <c:pt idx="8">
                  <c:v>DK</c:v>
                </c:pt>
                <c:pt idx="9">
                  <c:v>EE</c:v>
                </c:pt>
                <c:pt idx="10">
                  <c:v>ES</c:v>
                </c:pt>
                <c:pt idx="11">
                  <c:v>FI</c:v>
                </c:pt>
                <c:pt idx="12">
                  <c:v>FR</c:v>
                </c:pt>
                <c:pt idx="13">
                  <c:v>GB</c:v>
                </c:pt>
                <c:pt idx="14">
                  <c:v>GR</c:v>
                </c:pt>
                <c:pt idx="15">
                  <c:v>HR</c:v>
                </c:pt>
                <c:pt idx="16">
                  <c:v>HU</c:v>
                </c:pt>
                <c:pt idx="17">
                  <c:v>IL</c:v>
                </c:pt>
                <c:pt idx="18">
                  <c:v>IN</c:v>
                </c:pt>
                <c:pt idx="19">
                  <c:v>IT</c:v>
                </c:pt>
                <c:pt idx="20">
                  <c:v>LT</c:v>
                </c:pt>
                <c:pt idx="21">
                  <c:v>LV</c:v>
                </c:pt>
                <c:pt idx="22">
                  <c:v>NL</c:v>
                </c:pt>
                <c:pt idx="23">
                  <c:v>NO</c:v>
                </c:pt>
                <c:pt idx="24">
                  <c:v>PK</c:v>
                </c:pt>
                <c:pt idx="25">
                  <c:v>PL</c:v>
                </c:pt>
                <c:pt idx="26">
                  <c:v>PT</c:v>
                </c:pt>
                <c:pt idx="27">
                  <c:v>RO</c:v>
                </c:pt>
                <c:pt idx="28">
                  <c:v>RS</c:v>
                </c:pt>
                <c:pt idx="29">
                  <c:v>SE</c:v>
                </c:pt>
                <c:pt idx="30">
                  <c:v>SI</c:v>
                </c:pt>
                <c:pt idx="31">
                  <c:v>SK</c:v>
                </c:pt>
                <c:pt idx="32">
                  <c:v>TR</c:v>
                </c:pt>
                <c:pt idx="33">
                  <c:v>UA</c:v>
                </c:pt>
              </c:strCache>
            </c:strRef>
          </c:cat>
          <c:val>
            <c:numRef>
              <c:f>TECH_2024!$C$1:$C$34</c:f>
              <c:numCache>
                <c:formatCode>General</c:formatCode>
                <c:ptCount val="34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  <c:pt idx="6">
                  <c:v>5</c:v>
                </c:pt>
                <c:pt idx="7">
                  <c:v>33</c:v>
                </c:pt>
                <c:pt idx="8">
                  <c:v>4</c:v>
                </c:pt>
                <c:pt idx="9">
                  <c:v>0</c:v>
                </c:pt>
                <c:pt idx="10">
                  <c:v>7</c:v>
                </c:pt>
                <c:pt idx="11">
                  <c:v>0</c:v>
                </c:pt>
                <c:pt idx="12">
                  <c:v>6</c:v>
                </c:pt>
                <c:pt idx="13">
                  <c:v>7</c:v>
                </c:pt>
                <c:pt idx="14">
                  <c:v>12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4</c:v>
                </c:pt>
                <c:pt idx="19">
                  <c:v>24</c:v>
                </c:pt>
                <c:pt idx="20">
                  <c:v>1</c:v>
                </c:pt>
                <c:pt idx="21">
                  <c:v>0</c:v>
                </c:pt>
                <c:pt idx="22">
                  <c:v>6</c:v>
                </c:pt>
                <c:pt idx="23">
                  <c:v>4</c:v>
                </c:pt>
                <c:pt idx="24">
                  <c:v>0</c:v>
                </c:pt>
                <c:pt idx="25">
                  <c:v>12</c:v>
                </c:pt>
                <c:pt idx="26">
                  <c:v>2</c:v>
                </c:pt>
                <c:pt idx="27">
                  <c:v>1</c:v>
                </c:pt>
                <c:pt idx="28">
                  <c:v>5</c:v>
                </c:pt>
                <c:pt idx="29">
                  <c:v>4</c:v>
                </c:pt>
                <c:pt idx="30">
                  <c:v>0</c:v>
                </c:pt>
                <c:pt idx="31">
                  <c:v>0</c:v>
                </c:pt>
                <c:pt idx="32">
                  <c:v>6</c:v>
                </c:pt>
                <c:pt idx="3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03-4199-B0CC-99D6F22828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0108768"/>
        <c:axId val="1090109248"/>
      </c:barChart>
      <c:barChart>
        <c:barDir val="col"/>
        <c:grouping val="clustered"/>
        <c:varyColors val="0"/>
        <c:ser>
          <c:idx val="0"/>
          <c:order val="0"/>
          <c:tx>
            <c:v>Ratio</c:v>
          </c:tx>
          <c:spPr>
            <a:solidFill>
              <a:schemeClr val="accent1">
                <a:alpha val="27000"/>
              </a:schemeClr>
            </a:solidFill>
            <a:ln>
              <a:noFill/>
            </a:ln>
            <a:effectLst/>
          </c:spPr>
          <c:invertIfNegative val="0"/>
          <c:cat>
            <c:strRef>
              <c:f>TECH_2024!$A$1:$A$34</c:f>
              <c:strCache>
                <c:ptCount val="34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BR</c:v>
                </c:pt>
                <c:pt idx="4">
                  <c:v>CH</c:v>
                </c:pt>
                <c:pt idx="5">
                  <c:v>CY</c:v>
                </c:pt>
                <c:pt idx="6">
                  <c:v>CZ</c:v>
                </c:pt>
                <c:pt idx="7">
                  <c:v>DE</c:v>
                </c:pt>
                <c:pt idx="8">
                  <c:v>DK</c:v>
                </c:pt>
                <c:pt idx="9">
                  <c:v>EE</c:v>
                </c:pt>
                <c:pt idx="10">
                  <c:v>ES</c:v>
                </c:pt>
                <c:pt idx="11">
                  <c:v>FI</c:v>
                </c:pt>
                <c:pt idx="12">
                  <c:v>FR</c:v>
                </c:pt>
                <c:pt idx="13">
                  <c:v>GB</c:v>
                </c:pt>
                <c:pt idx="14">
                  <c:v>GR</c:v>
                </c:pt>
                <c:pt idx="15">
                  <c:v>HR</c:v>
                </c:pt>
                <c:pt idx="16">
                  <c:v>HU</c:v>
                </c:pt>
                <c:pt idx="17">
                  <c:v>IL</c:v>
                </c:pt>
                <c:pt idx="18">
                  <c:v>IN</c:v>
                </c:pt>
                <c:pt idx="19">
                  <c:v>IT</c:v>
                </c:pt>
                <c:pt idx="20">
                  <c:v>LT</c:v>
                </c:pt>
                <c:pt idx="21">
                  <c:v>LV</c:v>
                </c:pt>
                <c:pt idx="22">
                  <c:v>NL</c:v>
                </c:pt>
                <c:pt idx="23">
                  <c:v>NO</c:v>
                </c:pt>
                <c:pt idx="24">
                  <c:v>PK</c:v>
                </c:pt>
                <c:pt idx="25">
                  <c:v>PL</c:v>
                </c:pt>
                <c:pt idx="26">
                  <c:v>PT</c:v>
                </c:pt>
                <c:pt idx="27">
                  <c:v>RO</c:v>
                </c:pt>
                <c:pt idx="28">
                  <c:v>RS</c:v>
                </c:pt>
                <c:pt idx="29">
                  <c:v>SE</c:v>
                </c:pt>
                <c:pt idx="30">
                  <c:v>SI</c:v>
                </c:pt>
                <c:pt idx="31">
                  <c:v>SK</c:v>
                </c:pt>
                <c:pt idx="32">
                  <c:v>TR</c:v>
                </c:pt>
                <c:pt idx="33">
                  <c:v>UA</c:v>
                </c:pt>
              </c:strCache>
            </c:strRef>
          </c:cat>
          <c:val>
            <c:numRef>
              <c:f>TECH_2024!$E$1:$E$34</c:f>
              <c:numCache>
                <c:formatCode>0.00%</c:formatCode>
                <c:ptCount val="34"/>
                <c:pt idx="0">
                  <c:v>0.88875722115242195</c:v>
                </c:pt>
                <c:pt idx="1">
                  <c:v>0.23503419747573273</c:v>
                </c:pt>
                <c:pt idx="2">
                  <c:v>1.6331863465621428</c:v>
                </c:pt>
                <c:pt idx="3">
                  <c:v>1.5726979633561375</c:v>
                </c:pt>
                <c:pt idx="4">
                  <c:v>0.51366344770906103</c:v>
                </c:pt>
                <c:pt idx="5">
                  <c:v>0</c:v>
                </c:pt>
                <c:pt idx="6">
                  <c:v>2.7219772442702377</c:v>
                </c:pt>
                <c:pt idx="7">
                  <c:v>1.0457267801121779</c:v>
                </c:pt>
                <c:pt idx="8">
                  <c:v>1.3624442249395414</c:v>
                </c:pt>
                <c:pt idx="9">
                  <c:v>0</c:v>
                </c:pt>
                <c:pt idx="10">
                  <c:v>0.67350433929224318</c:v>
                </c:pt>
                <c:pt idx="11">
                  <c:v>0</c:v>
                </c:pt>
                <c:pt idx="12">
                  <c:v>0.30869596534373295</c:v>
                </c:pt>
                <c:pt idx="13">
                  <c:v>0.30475726084173949</c:v>
                </c:pt>
                <c:pt idx="14">
                  <c:v>7.9617834394904463</c:v>
                </c:pt>
                <c:pt idx="15">
                  <c:v>15.923566878980893</c:v>
                </c:pt>
                <c:pt idx="16">
                  <c:v>0.89710235937920513</c:v>
                </c:pt>
                <c:pt idx="17">
                  <c:v>0</c:v>
                </c:pt>
                <c:pt idx="18">
                  <c:v>1.7570832418185811</c:v>
                </c:pt>
                <c:pt idx="19">
                  <c:v>1.621063012070165</c:v>
                </c:pt>
                <c:pt idx="20">
                  <c:v>7.9617834394904463</c:v>
                </c:pt>
                <c:pt idx="21">
                  <c:v>0</c:v>
                </c:pt>
                <c:pt idx="22">
                  <c:v>0.80967289215157079</c:v>
                </c:pt>
                <c:pt idx="23">
                  <c:v>1.0484653089040918</c:v>
                </c:pt>
                <c:pt idx="24">
                  <c:v>0</c:v>
                </c:pt>
                <c:pt idx="25">
                  <c:v>2.473563787026158</c:v>
                </c:pt>
                <c:pt idx="26">
                  <c:v>1.2017786323759163</c:v>
                </c:pt>
                <c:pt idx="27">
                  <c:v>0.48253232966608767</c:v>
                </c:pt>
                <c:pt idx="28">
                  <c:v>11.373976342129209</c:v>
                </c:pt>
                <c:pt idx="29">
                  <c:v>0.97615735656587843</c:v>
                </c:pt>
                <c:pt idx="30">
                  <c:v>0</c:v>
                </c:pt>
                <c:pt idx="31">
                  <c:v>0</c:v>
                </c:pt>
                <c:pt idx="32">
                  <c:v>9.7991180793728567</c:v>
                </c:pt>
                <c:pt idx="33">
                  <c:v>7.9617834394904463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03-4199-B0CC-99D6F22828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7704992"/>
        <c:axId val="1217704512"/>
      </c:barChart>
      <c:catAx>
        <c:axId val="109010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0109248"/>
        <c:crosses val="autoZero"/>
        <c:auto val="1"/>
        <c:lblAlgn val="ctr"/>
        <c:lblOffset val="100"/>
        <c:noMultiLvlLbl val="0"/>
      </c:catAx>
      <c:valAx>
        <c:axId val="1090109248"/>
        <c:scaling>
          <c:orientation val="minMax"/>
          <c:max val="34.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0108768"/>
        <c:crosses val="autoZero"/>
        <c:crossBetween val="between"/>
      </c:valAx>
      <c:valAx>
        <c:axId val="1217704512"/>
        <c:scaling>
          <c:logBase val="10"/>
          <c:orientation val="minMax"/>
          <c:max val="20"/>
        </c:scaling>
        <c:delete val="0"/>
        <c:axPos val="r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7704992"/>
        <c:crosses val="max"/>
        <c:crossBetween val="between"/>
      </c:valAx>
      <c:catAx>
        <c:axId val="12177049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17704512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ADMIN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v>Hires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ADMIN_2024!$A$1:$A$34</c:f>
              <c:strCache>
                <c:ptCount val="34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BR</c:v>
                </c:pt>
                <c:pt idx="4">
                  <c:v>CH</c:v>
                </c:pt>
                <c:pt idx="5">
                  <c:v>CY</c:v>
                </c:pt>
                <c:pt idx="6">
                  <c:v>CZ</c:v>
                </c:pt>
                <c:pt idx="7">
                  <c:v>DE</c:v>
                </c:pt>
                <c:pt idx="8">
                  <c:v>DK</c:v>
                </c:pt>
                <c:pt idx="9">
                  <c:v>EE</c:v>
                </c:pt>
                <c:pt idx="10">
                  <c:v>ES</c:v>
                </c:pt>
                <c:pt idx="11">
                  <c:v>FI</c:v>
                </c:pt>
                <c:pt idx="12">
                  <c:v>FR</c:v>
                </c:pt>
                <c:pt idx="13">
                  <c:v>GB</c:v>
                </c:pt>
                <c:pt idx="14">
                  <c:v>GR</c:v>
                </c:pt>
                <c:pt idx="15">
                  <c:v>HR</c:v>
                </c:pt>
                <c:pt idx="16">
                  <c:v>HU</c:v>
                </c:pt>
                <c:pt idx="17">
                  <c:v>IL</c:v>
                </c:pt>
                <c:pt idx="18">
                  <c:v>IN</c:v>
                </c:pt>
                <c:pt idx="19">
                  <c:v>IT</c:v>
                </c:pt>
                <c:pt idx="20">
                  <c:v>LT</c:v>
                </c:pt>
                <c:pt idx="21">
                  <c:v>LV</c:v>
                </c:pt>
                <c:pt idx="22">
                  <c:v>NL</c:v>
                </c:pt>
                <c:pt idx="23">
                  <c:v>NO</c:v>
                </c:pt>
                <c:pt idx="24">
                  <c:v>PK</c:v>
                </c:pt>
                <c:pt idx="25">
                  <c:v>PL</c:v>
                </c:pt>
                <c:pt idx="26">
                  <c:v>PT</c:v>
                </c:pt>
                <c:pt idx="27">
                  <c:v>RO</c:v>
                </c:pt>
                <c:pt idx="28">
                  <c:v>RS</c:v>
                </c:pt>
                <c:pt idx="29">
                  <c:v>SE</c:v>
                </c:pt>
                <c:pt idx="30">
                  <c:v>SI</c:v>
                </c:pt>
                <c:pt idx="31">
                  <c:v>SK</c:v>
                </c:pt>
                <c:pt idx="32">
                  <c:v>TR</c:v>
                </c:pt>
                <c:pt idx="33">
                  <c:v>UA</c:v>
                </c:pt>
              </c:strCache>
            </c:strRef>
          </c:cat>
          <c:val>
            <c:numRef>
              <c:f>ADMIN_2024!$C$1:$C$34</c:f>
              <c:numCache>
                <c:formatCode>General</c:formatCode>
                <c:ptCount val="34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5</c:v>
                </c:pt>
                <c:pt idx="11">
                  <c:v>0</c:v>
                </c:pt>
                <c:pt idx="12">
                  <c:v>6</c:v>
                </c:pt>
                <c:pt idx="13">
                  <c:v>6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0</c:v>
                </c:pt>
                <c:pt idx="18">
                  <c:v>2</c:v>
                </c:pt>
                <c:pt idx="19">
                  <c:v>3</c:v>
                </c:pt>
                <c:pt idx="20">
                  <c:v>0</c:v>
                </c:pt>
                <c:pt idx="21">
                  <c:v>0</c:v>
                </c:pt>
                <c:pt idx="22">
                  <c:v>1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2</c:v>
                </c:pt>
                <c:pt idx="28">
                  <c:v>0</c:v>
                </c:pt>
                <c:pt idx="29">
                  <c:v>1</c:v>
                </c:pt>
                <c:pt idx="30">
                  <c:v>0</c:v>
                </c:pt>
                <c:pt idx="31">
                  <c:v>0</c:v>
                </c:pt>
                <c:pt idx="32">
                  <c:v>1</c:v>
                </c:pt>
                <c:pt idx="3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B6-4074-9F5A-7AF872DEAE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0108768"/>
        <c:axId val="1090109248"/>
      </c:barChart>
      <c:barChart>
        <c:barDir val="col"/>
        <c:grouping val="clustered"/>
        <c:varyColors val="0"/>
        <c:ser>
          <c:idx val="0"/>
          <c:order val="0"/>
          <c:tx>
            <c:v>Ratio</c:v>
          </c:tx>
          <c:spPr>
            <a:solidFill>
              <a:schemeClr val="accent1">
                <a:alpha val="27000"/>
              </a:schemeClr>
            </a:solidFill>
            <a:ln>
              <a:noFill/>
            </a:ln>
            <a:effectLst/>
          </c:spPr>
          <c:invertIfNegative val="0"/>
          <c:cat>
            <c:strRef>
              <c:f>ADMIN_2024!$A$1:$A$34</c:f>
              <c:strCache>
                <c:ptCount val="34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BR</c:v>
                </c:pt>
                <c:pt idx="4">
                  <c:v>CH</c:v>
                </c:pt>
                <c:pt idx="5">
                  <c:v>CY</c:v>
                </c:pt>
                <c:pt idx="6">
                  <c:v>CZ</c:v>
                </c:pt>
                <c:pt idx="7">
                  <c:v>DE</c:v>
                </c:pt>
                <c:pt idx="8">
                  <c:v>DK</c:v>
                </c:pt>
                <c:pt idx="9">
                  <c:v>EE</c:v>
                </c:pt>
                <c:pt idx="10">
                  <c:v>ES</c:v>
                </c:pt>
                <c:pt idx="11">
                  <c:v>FI</c:v>
                </c:pt>
                <c:pt idx="12">
                  <c:v>FR</c:v>
                </c:pt>
                <c:pt idx="13">
                  <c:v>GB</c:v>
                </c:pt>
                <c:pt idx="14">
                  <c:v>GR</c:v>
                </c:pt>
                <c:pt idx="15">
                  <c:v>HR</c:v>
                </c:pt>
                <c:pt idx="16">
                  <c:v>HU</c:v>
                </c:pt>
                <c:pt idx="17">
                  <c:v>IL</c:v>
                </c:pt>
                <c:pt idx="18">
                  <c:v>IN</c:v>
                </c:pt>
                <c:pt idx="19">
                  <c:v>IT</c:v>
                </c:pt>
                <c:pt idx="20">
                  <c:v>LT</c:v>
                </c:pt>
                <c:pt idx="21">
                  <c:v>LV</c:v>
                </c:pt>
                <c:pt idx="22">
                  <c:v>NL</c:v>
                </c:pt>
                <c:pt idx="23">
                  <c:v>NO</c:v>
                </c:pt>
                <c:pt idx="24">
                  <c:v>PK</c:v>
                </c:pt>
                <c:pt idx="25">
                  <c:v>PL</c:v>
                </c:pt>
                <c:pt idx="26">
                  <c:v>PT</c:v>
                </c:pt>
                <c:pt idx="27">
                  <c:v>RO</c:v>
                </c:pt>
                <c:pt idx="28">
                  <c:v>RS</c:v>
                </c:pt>
                <c:pt idx="29">
                  <c:v>SE</c:v>
                </c:pt>
                <c:pt idx="30">
                  <c:v>SI</c:v>
                </c:pt>
                <c:pt idx="31">
                  <c:v>SK</c:v>
                </c:pt>
                <c:pt idx="32">
                  <c:v>TR</c:v>
                </c:pt>
                <c:pt idx="33">
                  <c:v>UA</c:v>
                </c:pt>
              </c:strCache>
            </c:strRef>
          </c:cat>
          <c:val>
            <c:numRef>
              <c:f>ADMIN_2024!$E$1:$E$34</c:f>
              <c:numCache>
                <c:formatCode>0%</c:formatCode>
                <c:ptCount val="34"/>
                <c:pt idx="0">
                  <c:v>1.2239902080783354</c:v>
                </c:pt>
                <c:pt idx="1">
                  <c:v>0.97106234220236942</c:v>
                </c:pt>
                <c:pt idx="2">
                  <c:v>0</c:v>
                </c:pt>
                <c:pt idx="3">
                  <c:v>0</c:v>
                </c:pt>
                <c:pt idx="4">
                  <c:v>2.1222410865874366</c:v>
                </c:pt>
                <c:pt idx="5">
                  <c:v>0</c:v>
                </c:pt>
                <c:pt idx="6">
                  <c:v>2.2492127755285649</c:v>
                </c:pt>
                <c:pt idx="7">
                  <c:v>0.26184865147944486</c:v>
                </c:pt>
                <c:pt idx="8">
                  <c:v>0</c:v>
                </c:pt>
                <c:pt idx="9">
                  <c:v>0</c:v>
                </c:pt>
                <c:pt idx="10">
                  <c:v>1.9875973922722214</c:v>
                </c:pt>
                <c:pt idx="11">
                  <c:v>0</c:v>
                </c:pt>
                <c:pt idx="12">
                  <c:v>1.2754017515517388</c:v>
                </c:pt>
                <c:pt idx="13">
                  <c:v>1.0792531568154835</c:v>
                </c:pt>
                <c:pt idx="14">
                  <c:v>0</c:v>
                </c:pt>
                <c:pt idx="15">
                  <c:v>32.89473684210526</c:v>
                </c:pt>
                <c:pt idx="16">
                  <c:v>3.7064492216456628</c:v>
                </c:pt>
                <c:pt idx="17">
                  <c:v>0</c:v>
                </c:pt>
                <c:pt idx="18">
                  <c:v>3.6297640653357526</c:v>
                </c:pt>
                <c:pt idx="19">
                  <c:v>0.83719372662834179</c:v>
                </c:pt>
                <c:pt idx="20">
                  <c:v>0</c:v>
                </c:pt>
                <c:pt idx="21">
                  <c:v>0</c:v>
                </c:pt>
                <c:pt idx="22">
                  <c:v>0.55753791257805529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3.9872408293460921</c:v>
                </c:pt>
                <c:pt idx="28">
                  <c:v>0</c:v>
                </c:pt>
                <c:pt idx="29">
                  <c:v>1.008267795926598</c:v>
                </c:pt>
                <c:pt idx="30">
                  <c:v>0</c:v>
                </c:pt>
                <c:pt idx="31">
                  <c:v>0</c:v>
                </c:pt>
                <c:pt idx="32">
                  <c:v>6.7476383265856947</c:v>
                </c:pt>
                <c:pt idx="33">
                  <c:v>32.89473684210526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B6-4074-9F5A-7AF872DEAE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7704992"/>
        <c:axId val="1217704512"/>
      </c:barChart>
      <c:catAx>
        <c:axId val="109010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0109248"/>
        <c:crosses val="autoZero"/>
        <c:auto val="1"/>
        <c:lblAlgn val="ctr"/>
        <c:lblOffset val="100"/>
        <c:noMultiLvlLbl val="0"/>
      </c:catAx>
      <c:valAx>
        <c:axId val="1090109248"/>
        <c:scaling>
          <c:orientation val="minMax"/>
          <c:max val="13.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0108768"/>
        <c:crosses val="autoZero"/>
        <c:crossBetween val="between"/>
      </c:valAx>
      <c:valAx>
        <c:axId val="1217704512"/>
        <c:scaling>
          <c:logBase val="10"/>
          <c:orientation val="minMax"/>
          <c:max val="20"/>
        </c:scaling>
        <c:delete val="0"/>
        <c:axPos val="r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7704992"/>
        <c:crosses val="max"/>
        <c:crossBetween val="between"/>
      </c:valAx>
      <c:catAx>
        <c:axId val="12177049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17704512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All applicants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0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For Managers Review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Sheet1!$B$3</c:f>
              <c:strCache>
                <c:ptCount val="1"/>
                <c:pt idx="0">
                  <c:v>Sum of Submitted Column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FDD-4A5A-9829-4D0485A6A012}"/>
              </c:ext>
            </c:extLst>
          </c:dPt>
          <c:dPt>
            <c:idx val="1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FDD-4A5A-9829-4D0485A6A01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FDD-4A5A-9829-4D0485A6A012}"/>
              </c:ext>
            </c:extLst>
          </c:dPt>
          <c:dPt>
            <c:idx val="3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FDD-4A5A-9829-4D0485A6A0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Sheet1!$A$4:$A$7</c:f>
              <c:strCache>
                <c:ptCount val="4"/>
                <c:pt idx="0">
                  <c:v>ORMS</c:v>
                </c:pt>
                <c:pt idx="1">
                  <c:v>Other</c:v>
                </c:pt>
                <c:pt idx="2">
                  <c:v>PBMS</c:v>
                </c:pt>
                <c:pt idx="3">
                  <c:v>NMS</c:v>
                </c:pt>
              </c:strCache>
            </c:strRef>
          </c:cat>
          <c:val>
            <c:numRef>
              <c:f>Sheet1!$B$4:$B$7</c:f>
              <c:numCache>
                <c:formatCode>0</c:formatCode>
                <c:ptCount val="4"/>
                <c:pt idx="0">
                  <c:v>134</c:v>
                </c:pt>
                <c:pt idx="1">
                  <c:v>105</c:v>
                </c:pt>
                <c:pt idx="2">
                  <c:v>57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FDD-4A5A-9829-4D0485A6A01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Hired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Sheet1!$B$3</c:f>
              <c:strCache>
                <c:ptCount val="1"/>
                <c:pt idx="0">
                  <c:v>Sum of Hired Column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54-4214-9954-403B86F9499D}"/>
              </c:ext>
            </c:extLst>
          </c:dPt>
          <c:dPt>
            <c:idx val="1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54-4214-9954-403B86F9499D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D54-4214-9954-403B86F9499D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D54-4214-9954-403B86F9499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Sheet1!$A$4:$A$7</c:f>
              <c:strCache>
                <c:ptCount val="4"/>
                <c:pt idx="0">
                  <c:v>ORMS</c:v>
                </c:pt>
                <c:pt idx="1">
                  <c:v>Other</c:v>
                </c:pt>
                <c:pt idx="2">
                  <c:v>PBMS</c:v>
                </c:pt>
                <c:pt idx="3">
                  <c:v>NMS</c:v>
                </c:pt>
              </c:strCache>
            </c:strRef>
          </c:cat>
          <c:val>
            <c:numRef>
              <c:f>Sheet1!$B$4:$B$7</c:f>
              <c:numCache>
                <c:formatCode>0</c:formatCode>
                <c:ptCount val="4"/>
                <c:pt idx="0">
                  <c:v>48</c:v>
                </c:pt>
                <c:pt idx="1">
                  <c:v>20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D54-4214-9954-403B86F9499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All Applicants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Sheet1!$B$3</c:f>
              <c:strCache>
                <c:ptCount val="1"/>
                <c:pt idx="0">
                  <c:v>Count of All Column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33-4330-AB0A-FBB9A07056EF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33-4330-AB0A-FBB9A07056EF}"/>
              </c:ext>
            </c:extLst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33-4330-AB0A-FBB9A07056E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333-4330-AB0A-FBB9A07056E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Sheet1!$A$4:$A$7</c:f>
              <c:strCache>
                <c:ptCount val="4"/>
                <c:pt idx="0">
                  <c:v>Other</c:v>
                </c:pt>
                <c:pt idx="1">
                  <c:v>NMS</c:v>
                </c:pt>
                <c:pt idx="2">
                  <c:v>ORMS</c:v>
                </c:pt>
                <c:pt idx="3">
                  <c:v>PBMS</c:v>
                </c:pt>
              </c:strCache>
            </c:strRef>
          </c:cat>
          <c:val>
            <c:numRef>
              <c:f>Sheet1!$B$4:$B$7</c:f>
              <c:numCache>
                <c:formatCode>General</c:formatCode>
                <c:ptCount val="4"/>
                <c:pt idx="0">
                  <c:v>467</c:v>
                </c:pt>
                <c:pt idx="1">
                  <c:v>223</c:v>
                </c:pt>
                <c:pt idx="2">
                  <c:v>180</c:v>
                </c:pt>
                <c:pt idx="3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33-4330-AB0A-FBB9A07056E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119729714636733"/>
          <c:y val="4.8088209022257626E-2"/>
          <c:w val="0.54412185178980288"/>
          <c:h val="0.82711581178875959"/>
        </c:manualLayout>
      </c:layout>
      <c:barChart>
        <c:barDir val="bar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94264848"/>
        <c:axId val="294275408"/>
      </c:barChart>
      <c:catAx>
        <c:axId val="2942648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4275408"/>
        <c:crosses val="autoZero"/>
        <c:auto val="1"/>
        <c:lblAlgn val="ctr"/>
        <c:lblOffset val="100"/>
        <c:noMultiLvlLbl val="0"/>
      </c:catAx>
      <c:valAx>
        <c:axId val="294275408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4264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653481709717195"/>
          <c:y val="2.4070036425683602E-2"/>
          <c:w val="0.50637115068045191"/>
          <c:h val="0.940600761432758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Sum of Hired Column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86C9-4613-AD49-4997C6D34AF5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86C9-4613-AD49-4997C6D34AF5}"/>
              </c:ext>
            </c:extLst>
          </c:dPt>
          <c:dPt>
            <c:idx val="11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86C9-4613-AD49-4997C6D34AF5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86C9-4613-AD49-4997C6D34AF5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86C9-4613-AD49-4997C6D34AF5}"/>
              </c:ext>
            </c:extLst>
          </c:dPt>
          <c:dPt>
            <c:idx val="14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86C9-4613-AD49-4997C6D34AF5}"/>
              </c:ext>
            </c:extLst>
          </c:dPt>
          <c:dPt>
            <c:idx val="15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86C9-4613-AD49-4997C6D34AF5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6C9-4613-AD49-4997C6D34AF5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86C9-4613-AD49-4997C6D34AF5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6C9-4613-AD49-4997C6D34AF5}"/>
              </c:ext>
            </c:extLst>
          </c:dPt>
          <c:dPt>
            <c:idx val="19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86C9-4613-AD49-4997C6D34AF5}"/>
              </c:ext>
            </c:extLst>
          </c:dPt>
          <c:dPt>
            <c:idx val="20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6C9-4613-AD49-4997C6D34AF5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6C9-4613-AD49-4997C6D34AF5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6C9-4613-AD49-4997C6D34AF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Sheet1!$A$4:$A$26</c:f>
              <c:strCache>
                <c:ptCount val="23"/>
                <c:pt idx="0">
                  <c:v>Brazilian (BR)</c:v>
                </c:pt>
                <c:pt idx="1">
                  <c:v>Bulgarian (BG)</c:v>
                </c:pt>
                <c:pt idx="2">
                  <c:v>Czech (CZ)</c:v>
                </c:pt>
                <c:pt idx="3">
                  <c:v>Danish (DK)</c:v>
                </c:pt>
                <c:pt idx="4">
                  <c:v>Finnish (FI)</c:v>
                </c:pt>
                <c:pt idx="5">
                  <c:v>French (FR)</c:v>
                </c:pt>
                <c:pt idx="6">
                  <c:v>I do not hold a member or associate member state nationality</c:v>
                </c:pt>
                <c:pt idx="7">
                  <c:v>Norwegian (NO)</c:v>
                </c:pt>
                <c:pt idx="8">
                  <c:v>Slovak (SK)</c:v>
                </c:pt>
                <c:pt idx="9">
                  <c:v>Belgian (BE)</c:v>
                </c:pt>
                <c:pt idx="10">
                  <c:v>Dutch (NL)</c:v>
                </c:pt>
                <c:pt idx="11">
                  <c:v>Latvian (LV)</c:v>
                </c:pt>
                <c:pt idx="12">
                  <c:v>Polish (PL)</c:v>
                </c:pt>
                <c:pt idx="13">
                  <c:v>Portuguese (PT)</c:v>
                </c:pt>
                <c:pt idx="14">
                  <c:v>Turkish (TR)</c:v>
                </c:pt>
                <c:pt idx="15">
                  <c:v>Austrian (AT)</c:v>
                </c:pt>
                <c:pt idx="16">
                  <c:v>British (GB)</c:v>
                </c:pt>
                <c:pt idx="17">
                  <c:v>Greek (GR)</c:v>
                </c:pt>
                <c:pt idx="18">
                  <c:v>Swiss (CH)</c:v>
                </c:pt>
                <c:pt idx="19">
                  <c:v>Indian (IN)</c:v>
                </c:pt>
                <c:pt idx="20">
                  <c:v>Spanish (ES)</c:v>
                </c:pt>
                <c:pt idx="21">
                  <c:v>German (DE)</c:v>
                </c:pt>
                <c:pt idx="22">
                  <c:v>Italian (IT)</c:v>
                </c:pt>
              </c:strCache>
            </c:strRef>
          </c:cat>
          <c:val>
            <c:numRef>
              <c:f>Sheet1!$B$4:$B$26</c:f>
              <c:numCache>
                <c:formatCode>0</c:formatCode>
                <c:ptCount val="23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4</c:v>
                </c:pt>
                <c:pt idx="20">
                  <c:v>6</c:v>
                </c:pt>
                <c:pt idx="21">
                  <c:v>12</c:v>
                </c:pt>
                <c:pt idx="2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C9-4613-AD49-4997C6D34AF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94191888"/>
        <c:axId val="294210608"/>
      </c:barChart>
      <c:catAx>
        <c:axId val="2941918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4210608"/>
        <c:crosses val="autoZero"/>
        <c:auto val="1"/>
        <c:lblAlgn val="ctr"/>
        <c:lblOffset val="100"/>
        <c:noMultiLvlLbl val="0"/>
      </c:catAx>
      <c:valAx>
        <c:axId val="294210608"/>
        <c:scaling>
          <c:orientation val="minMax"/>
        </c:scaling>
        <c:delete val="1"/>
        <c:axPos val="b"/>
        <c:numFmt formatCode="0" sourceLinked="1"/>
        <c:majorTickMark val="none"/>
        <c:minorTickMark val="none"/>
        <c:tickLblPos val="nextTo"/>
        <c:crossAx val="294191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DOCT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v>Ratio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DOCT_2024!$A$1:$A$34</c:f>
              <c:strCache>
                <c:ptCount val="34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BR</c:v>
                </c:pt>
                <c:pt idx="4">
                  <c:v>CH</c:v>
                </c:pt>
                <c:pt idx="5">
                  <c:v>CY</c:v>
                </c:pt>
                <c:pt idx="6">
                  <c:v>CZ</c:v>
                </c:pt>
                <c:pt idx="7">
                  <c:v>DE</c:v>
                </c:pt>
                <c:pt idx="8">
                  <c:v>DK</c:v>
                </c:pt>
                <c:pt idx="9">
                  <c:v>EE</c:v>
                </c:pt>
                <c:pt idx="10">
                  <c:v>ES</c:v>
                </c:pt>
                <c:pt idx="11">
                  <c:v>FI</c:v>
                </c:pt>
                <c:pt idx="12">
                  <c:v>FR</c:v>
                </c:pt>
                <c:pt idx="13">
                  <c:v>GB</c:v>
                </c:pt>
                <c:pt idx="14">
                  <c:v>GR</c:v>
                </c:pt>
                <c:pt idx="15">
                  <c:v>HR</c:v>
                </c:pt>
                <c:pt idx="16">
                  <c:v>HU</c:v>
                </c:pt>
                <c:pt idx="17">
                  <c:v>IL</c:v>
                </c:pt>
                <c:pt idx="18">
                  <c:v>IN</c:v>
                </c:pt>
                <c:pt idx="19">
                  <c:v>IT</c:v>
                </c:pt>
                <c:pt idx="20">
                  <c:v>LT</c:v>
                </c:pt>
                <c:pt idx="21">
                  <c:v>LV</c:v>
                </c:pt>
                <c:pt idx="22">
                  <c:v>NL</c:v>
                </c:pt>
                <c:pt idx="23">
                  <c:v>NO</c:v>
                </c:pt>
                <c:pt idx="24">
                  <c:v>PK</c:v>
                </c:pt>
                <c:pt idx="25">
                  <c:v>PL</c:v>
                </c:pt>
                <c:pt idx="26">
                  <c:v>PT</c:v>
                </c:pt>
                <c:pt idx="27">
                  <c:v>RO</c:v>
                </c:pt>
                <c:pt idx="28">
                  <c:v>RS</c:v>
                </c:pt>
                <c:pt idx="29">
                  <c:v>SE</c:v>
                </c:pt>
                <c:pt idx="30">
                  <c:v>SI</c:v>
                </c:pt>
                <c:pt idx="31">
                  <c:v>SK</c:v>
                </c:pt>
                <c:pt idx="32">
                  <c:v>TR</c:v>
                </c:pt>
                <c:pt idx="33">
                  <c:v>UA</c:v>
                </c:pt>
              </c:strCache>
            </c:strRef>
          </c:cat>
          <c:val>
            <c:numRef>
              <c:f>DOCT_2024!$C$1:$C$34</c:f>
              <c:numCache>
                <c:formatCode>General</c:formatCode>
                <c:ptCount val="34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0</c:v>
                </c:pt>
                <c:pt idx="6">
                  <c:v>1</c:v>
                </c:pt>
                <c:pt idx="7">
                  <c:v>12</c:v>
                </c:pt>
                <c:pt idx="8">
                  <c:v>1</c:v>
                </c:pt>
                <c:pt idx="9">
                  <c:v>0</c:v>
                </c:pt>
                <c:pt idx="10">
                  <c:v>6</c:v>
                </c:pt>
                <c:pt idx="11">
                  <c:v>1</c:v>
                </c:pt>
                <c:pt idx="12">
                  <c:v>1</c:v>
                </c:pt>
                <c:pt idx="13">
                  <c:v>3</c:v>
                </c:pt>
                <c:pt idx="14">
                  <c:v>3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</c:v>
                </c:pt>
                <c:pt idx="19">
                  <c:v>34</c:v>
                </c:pt>
                <c:pt idx="20">
                  <c:v>0</c:v>
                </c:pt>
                <c:pt idx="21">
                  <c:v>2</c:v>
                </c:pt>
                <c:pt idx="22">
                  <c:v>2</c:v>
                </c:pt>
                <c:pt idx="23">
                  <c:v>1</c:v>
                </c:pt>
                <c:pt idx="24">
                  <c:v>0</c:v>
                </c:pt>
                <c:pt idx="25">
                  <c:v>2</c:v>
                </c:pt>
                <c:pt idx="26">
                  <c:v>2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2</c:v>
                </c:pt>
                <c:pt idx="3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79-480C-89C7-C48811A0CE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0108768"/>
        <c:axId val="1090109248"/>
      </c:barChart>
      <c:barChart>
        <c:barDir val="col"/>
        <c:grouping val="clustered"/>
        <c:varyColors val="0"/>
        <c:ser>
          <c:idx val="0"/>
          <c:order val="0"/>
          <c:tx>
            <c:v>Hires</c:v>
          </c:tx>
          <c:spPr>
            <a:solidFill>
              <a:schemeClr val="accent1">
                <a:alpha val="27000"/>
              </a:schemeClr>
            </a:solidFill>
            <a:ln>
              <a:noFill/>
            </a:ln>
            <a:effectLst/>
          </c:spPr>
          <c:invertIfNegative val="0"/>
          <c:cat>
            <c:strRef>
              <c:f>DOCT_2024!$A$1:$A$34</c:f>
              <c:strCache>
                <c:ptCount val="34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BR</c:v>
                </c:pt>
                <c:pt idx="4">
                  <c:v>CH</c:v>
                </c:pt>
                <c:pt idx="5">
                  <c:v>CY</c:v>
                </c:pt>
                <c:pt idx="6">
                  <c:v>CZ</c:v>
                </c:pt>
                <c:pt idx="7">
                  <c:v>DE</c:v>
                </c:pt>
                <c:pt idx="8">
                  <c:v>DK</c:v>
                </c:pt>
                <c:pt idx="9">
                  <c:v>EE</c:v>
                </c:pt>
                <c:pt idx="10">
                  <c:v>ES</c:v>
                </c:pt>
                <c:pt idx="11">
                  <c:v>FI</c:v>
                </c:pt>
                <c:pt idx="12">
                  <c:v>FR</c:v>
                </c:pt>
                <c:pt idx="13">
                  <c:v>GB</c:v>
                </c:pt>
                <c:pt idx="14">
                  <c:v>GR</c:v>
                </c:pt>
                <c:pt idx="15">
                  <c:v>HR</c:v>
                </c:pt>
                <c:pt idx="16">
                  <c:v>HU</c:v>
                </c:pt>
                <c:pt idx="17">
                  <c:v>IL</c:v>
                </c:pt>
                <c:pt idx="18">
                  <c:v>IN</c:v>
                </c:pt>
                <c:pt idx="19">
                  <c:v>IT</c:v>
                </c:pt>
                <c:pt idx="20">
                  <c:v>LT</c:v>
                </c:pt>
                <c:pt idx="21">
                  <c:v>LV</c:v>
                </c:pt>
                <c:pt idx="22">
                  <c:v>NL</c:v>
                </c:pt>
                <c:pt idx="23">
                  <c:v>NO</c:v>
                </c:pt>
                <c:pt idx="24">
                  <c:v>PK</c:v>
                </c:pt>
                <c:pt idx="25">
                  <c:v>PL</c:v>
                </c:pt>
                <c:pt idx="26">
                  <c:v>PT</c:v>
                </c:pt>
                <c:pt idx="27">
                  <c:v>RO</c:v>
                </c:pt>
                <c:pt idx="28">
                  <c:v>RS</c:v>
                </c:pt>
                <c:pt idx="29">
                  <c:v>SE</c:v>
                </c:pt>
                <c:pt idx="30">
                  <c:v>SI</c:v>
                </c:pt>
                <c:pt idx="31">
                  <c:v>SK</c:v>
                </c:pt>
                <c:pt idx="32">
                  <c:v>TR</c:v>
                </c:pt>
                <c:pt idx="33">
                  <c:v>UA</c:v>
                </c:pt>
              </c:strCache>
            </c:strRef>
          </c:cat>
          <c:val>
            <c:numRef>
              <c:f>DOCT_2024!$E$1:$E$34</c:f>
              <c:numCache>
                <c:formatCode>0.00%</c:formatCode>
                <c:ptCount val="34"/>
                <c:pt idx="0">
                  <c:v>1.0692328254477412</c:v>
                </c:pt>
                <c:pt idx="1">
                  <c:v>0.84828434491241467</c:v>
                </c:pt>
                <c:pt idx="2">
                  <c:v>2.9472443265546713</c:v>
                </c:pt>
                <c:pt idx="3">
                  <c:v>1.4190435646374344</c:v>
                </c:pt>
                <c:pt idx="4">
                  <c:v>0.9269558769002596</c:v>
                </c:pt>
                <c:pt idx="5">
                  <c:v>0</c:v>
                </c:pt>
                <c:pt idx="6">
                  <c:v>0.98241477551822376</c:v>
                </c:pt>
                <c:pt idx="7">
                  <c:v>0.68622405215302795</c:v>
                </c:pt>
                <c:pt idx="8">
                  <c:v>0.61466592906755169</c:v>
                </c:pt>
                <c:pt idx="9">
                  <c:v>0</c:v>
                </c:pt>
                <c:pt idx="10">
                  <c:v>1.0417751849150954</c:v>
                </c:pt>
                <c:pt idx="11">
                  <c:v>0.89102735453978432</c:v>
                </c:pt>
                <c:pt idx="12">
                  <c:v>9.284533823556719E-2</c:v>
                </c:pt>
                <c:pt idx="13">
                  <c:v>0.23569896528154238</c:v>
                </c:pt>
                <c:pt idx="14">
                  <c:v>3.5919540229885061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3.1708283789139911</c:v>
                </c:pt>
                <c:pt idx="19">
                  <c:v>4.1442693287502594</c:v>
                </c:pt>
                <c:pt idx="20">
                  <c:v>0</c:v>
                </c:pt>
                <c:pt idx="21">
                  <c:v>28.735632183908045</c:v>
                </c:pt>
                <c:pt idx="22">
                  <c:v>0.48704461328657705</c:v>
                </c:pt>
                <c:pt idx="23">
                  <c:v>0.47301452154581147</c:v>
                </c:pt>
                <c:pt idx="24">
                  <c:v>0</c:v>
                </c:pt>
                <c:pt idx="25">
                  <c:v>0.74396458728564518</c:v>
                </c:pt>
                <c:pt idx="26">
                  <c:v>2.1687269572760788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2.2104332449160036</c:v>
                </c:pt>
                <c:pt idx="32">
                  <c:v>5.8944886531093426</c:v>
                </c:pt>
                <c:pt idx="3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79-480C-89C7-C48811A0CE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7704992"/>
        <c:axId val="1217704512"/>
      </c:barChart>
      <c:catAx>
        <c:axId val="109010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0109248"/>
        <c:crosses val="autoZero"/>
        <c:auto val="1"/>
        <c:lblAlgn val="ctr"/>
        <c:lblOffset val="100"/>
        <c:noMultiLvlLbl val="0"/>
      </c:catAx>
      <c:valAx>
        <c:axId val="1090109248"/>
        <c:scaling>
          <c:orientation val="minMax"/>
          <c:max val="3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0108768"/>
        <c:crosses val="autoZero"/>
        <c:crossBetween val="between"/>
      </c:valAx>
      <c:valAx>
        <c:axId val="1217704512"/>
        <c:scaling>
          <c:logBase val="10"/>
          <c:orientation val="minMax"/>
          <c:max val="20"/>
        </c:scaling>
        <c:delete val="0"/>
        <c:axPos val="r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7704992"/>
        <c:crosses val="max"/>
        <c:crossBetween val="between"/>
      </c:valAx>
      <c:catAx>
        <c:axId val="12177049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17704512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0.0633</cdr:x>
      <cdr:y>0.46875</cdr:y>
    </cdr:from>
    <cdr:to>
      <cdr:x>0.08862</cdr:x>
      <cdr:y>1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3E74B056-4F47-BC83-C2B7-34279A57AFB6}"/>
            </a:ext>
          </a:extLst>
        </cdr:cNvPr>
        <cdr:cNvSpPr/>
      </cdr:nvSpPr>
      <cdr:spPr>
        <a:xfrm xmlns:a="http://schemas.openxmlformats.org/drawingml/2006/main">
          <a:off x="720080" y="2304256"/>
          <a:ext cx="288032" cy="24482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GB" kern="1200"/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05.68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47.01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50:07.85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50:12.41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50:23.48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50:33.50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10.02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13.96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20.10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21.59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23.04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30.09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33.894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14T20:44:38.39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5/14/2025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5/14/2025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5/14/2025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5/14/2025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5/14/2025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5/14/2025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5/14/2025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684E87-2AB2-6C4D-8E71-D9CD9F2F3C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871" y="-34240"/>
            <a:ext cx="12252871" cy="689224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5/14/2025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5/14/2025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5/14/2025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5/14/2025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5/14/2025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B548CD-D0BC-CC48-9DB6-BD7474F83F3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5/14/2025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chart" Target="../charts/chart8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customXml" Target="../ink/ink10.xml"/><Relationship Id="rId3" Type="http://schemas.openxmlformats.org/officeDocument/2006/relationships/customXml" Target="../ink/ink1.xml"/><Relationship Id="rId7" Type="http://schemas.openxmlformats.org/officeDocument/2006/relationships/customXml" Target="../ink/ink4.xml"/><Relationship Id="rId12" Type="http://schemas.openxmlformats.org/officeDocument/2006/relationships/customXml" Target="../ink/ink9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3.xml"/><Relationship Id="rId11" Type="http://schemas.openxmlformats.org/officeDocument/2006/relationships/customXml" Target="../ink/ink8.xml"/><Relationship Id="rId5" Type="http://schemas.openxmlformats.org/officeDocument/2006/relationships/customXml" Target="../ink/ink2.xml"/><Relationship Id="rId10" Type="http://schemas.openxmlformats.org/officeDocument/2006/relationships/customXml" Target="../ink/ink7.xml"/><Relationship Id="rId4" Type="http://schemas.openxmlformats.org/officeDocument/2006/relationships/image" Target="../media/image11.png"/><Relationship Id="rId9" Type="http://schemas.openxmlformats.org/officeDocument/2006/relationships/customXml" Target="../ink/ink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7" Type="http://schemas.openxmlformats.org/officeDocument/2006/relationships/customXml" Target="../ink/ink14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3.xml"/><Relationship Id="rId5" Type="http://schemas.openxmlformats.org/officeDocument/2006/relationships/customXml" Target="../ink/ink1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127448" y="3438144"/>
            <a:ext cx="9792468" cy="2664296"/>
          </a:xfrm>
        </p:spPr>
        <p:txBody>
          <a:bodyPr/>
          <a:lstStyle/>
          <a:p>
            <a:pPr algn="ctr">
              <a:lnSpc>
                <a:spcPct val="100000"/>
              </a:lnSpc>
              <a:defRPr/>
            </a:pPr>
            <a:r>
              <a:rPr lang="fr-CH" dirty="0"/>
              <a:t>TSC – 2024 </a:t>
            </a:r>
            <a:r>
              <a:rPr lang="fr-CH" dirty="0" err="1"/>
              <a:t>statistics</a:t>
            </a:r>
            <a:br>
              <a:rPr lang="fr-CH" dirty="0"/>
            </a:br>
            <a:r>
              <a:rPr lang="fr-CH" sz="2000" dirty="0"/>
              <a:t>ALL TSC </a:t>
            </a:r>
            <a:r>
              <a:rPr lang="fr-CH" sz="2000" dirty="0" err="1"/>
              <a:t>committees</a:t>
            </a:r>
            <a:r>
              <a:rPr lang="fr-CH" sz="2000" dirty="0"/>
              <a:t>: 2024 – 1, 2, 3</a:t>
            </a:r>
            <a:br>
              <a:rPr lang="fr-CH" dirty="0"/>
            </a:br>
            <a:br>
              <a:rPr lang="fr-CH" dirty="0"/>
            </a:br>
            <a:br>
              <a:rPr lang="fr-CH" dirty="0"/>
            </a:br>
            <a:endParaRPr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885FF5-FD81-85EE-B58A-E53991A74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B427-E8D2-31D6-2913-D0C8EFB535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DOCT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149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A611C-78E1-0E84-F719-256E9A63CF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DA8FD-7F29-2554-731D-D641343A3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11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59DE0B7-6C60-00B3-A971-77DE6FC13242}"/>
              </a:ext>
            </a:extLst>
          </p:cNvPr>
          <p:cNvGraphicFramePr>
            <a:graphicFrameLocks noGrp="1"/>
          </p:cNvGraphicFramePr>
          <p:nvPr/>
        </p:nvGraphicFramePr>
        <p:xfrm>
          <a:off x="18458" y="4381521"/>
          <a:ext cx="11622158" cy="2111354"/>
        </p:xfrm>
        <a:graphic>
          <a:graphicData uri="http://schemas.openxmlformats.org/drawingml/2006/table">
            <a:tbl>
              <a:tblPr/>
              <a:tblGrid>
                <a:gridCol w="11622158">
                  <a:extLst>
                    <a:ext uri="{9D8B030D-6E8A-4147-A177-3AD203B41FA5}">
                      <a16:colId xmlns:a16="http://schemas.microsoft.com/office/drawing/2014/main" val="3019116893"/>
                    </a:ext>
                  </a:extLst>
                </a:gridCol>
              </a:tblGrid>
              <a:tr h="385284">
                <a:tc>
                  <a:txBody>
                    <a:bodyPr/>
                    <a:lstStyle/>
                    <a:p>
                      <a:endParaRPr lang="en-GB" sz="1500"/>
                    </a:p>
                  </a:txBody>
                  <a:tcPr marL="77057" marR="77057" marT="38528" marB="385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7271992"/>
                  </a:ext>
                </a:extLst>
              </a:tr>
              <a:tr h="172607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7057" marR="77057" marT="38528" marB="385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8541576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6463FEE6-DDBD-3DBD-8290-AB561CE88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37" y="2052736"/>
            <a:ext cx="7185035" cy="27808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1C4BA2-F08B-3CE4-B0E2-0914262A0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5948" y="2052736"/>
            <a:ext cx="2968604" cy="2708851"/>
          </a:xfrm>
          <a:prstGeom prst="rect">
            <a:avLst/>
          </a:prstGeom>
        </p:spPr>
      </p:pic>
      <p:sp>
        <p:nvSpPr>
          <p:cNvPr id="11" name="Title 2">
            <a:extLst>
              <a:ext uri="{FF2B5EF4-FFF2-40B4-BE49-F238E27FC236}">
                <a16:creationId xmlns:a16="http://schemas.microsoft.com/office/drawing/2014/main" id="{2C125380-3AD4-2B03-5A8A-CA27D351BA0D}"/>
              </a:ext>
            </a:extLst>
          </p:cNvPr>
          <p:cNvSpPr txBox="1">
            <a:spLocks/>
          </p:cNvSpPr>
          <p:nvPr/>
        </p:nvSpPr>
        <p:spPr bwMode="auto">
          <a:xfrm>
            <a:off x="560388" y="517525"/>
            <a:ext cx="1799580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/>
              <a:t>Gender</a:t>
            </a:r>
            <a:endParaRPr lang="fr-CH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3205E96F-F875-E3CD-2D1F-2D2716454917}"/>
              </a:ext>
            </a:extLst>
          </p:cNvPr>
          <p:cNvSpPr txBox="1">
            <a:spLocks/>
          </p:cNvSpPr>
          <p:nvPr/>
        </p:nvSpPr>
        <p:spPr bwMode="auto">
          <a:xfrm>
            <a:off x="8326413" y="554842"/>
            <a:ext cx="3865587" cy="67468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ALL DOCT applications: 963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42051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A574B-BBDA-B292-0B0C-2A1265810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92BA3F-E367-86DD-544F-88AC8B7A4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31" y="111637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CH" dirty="0" err="1"/>
              <a:t>Nationality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2944AB-CD4F-430E-4A84-B338C0F49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12</a:t>
            </a:fld>
            <a:endParaRPr lang="en-US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BDFF365-427C-636A-543F-7B6F4A21ABB0}"/>
              </a:ext>
            </a:extLst>
          </p:cNvPr>
          <p:cNvSpPr txBox="1">
            <a:spLocks/>
          </p:cNvSpPr>
          <p:nvPr/>
        </p:nvSpPr>
        <p:spPr bwMode="auto">
          <a:xfrm>
            <a:off x="119337" y="5699922"/>
            <a:ext cx="5544616" cy="76345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000" dirty="0"/>
              <a:t>*22 IT INFN </a:t>
            </a:r>
            <a:r>
              <a:rPr lang="fr-CH" sz="2000" dirty="0" err="1"/>
              <a:t>DOCTs</a:t>
            </a:r>
            <a:r>
              <a:rPr lang="fr-CH" sz="2000" dirty="0"/>
              <a:t> </a:t>
            </a:r>
            <a:r>
              <a:rPr lang="fr-CH" sz="2000" dirty="0" err="1"/>
              <a:t>were</a:t>
            </a:r>
            <a:r>
              <a:rPr lang="fr-CH" sz="2000" dirty="0"/>
              <a:t> </a:t>
            </a:r>
            <a:r>
              <a:rPr lang="fr-CH" sz="2000" dirty="0" err="1"/>
              <a:t>deducted</a:t>
            </a:r>
            <a:r>
              <a:rPr lang="fr-CH" sz="2000" dirty="0"/>
              <a:t> </a:t>
            </a:r>
            <a:r>
              <a:rPr lang="fr-CH" sz="2000" dirty="0" err="1"/>
              <a:t>from</a:t>
            </a:r>
            <a:r>
              <a:rPr lang="fr-CH" sz="2000" dirty="0"/>
              <a:t> the </a:t>
            </a:r>
            <a:r>
              <a:rPr lang="fr-CH" sz="2000" dirty="0" err="1"/>
              <a:t>statistics</a:t>
            </a:r>
            <a:endParaRPr lang="fr-CH" sz="2000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1C10715-96BD-4E90-FA65-A061ADE3FA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0450054"/>
              </p:ext>
            </p:extLst>
          </p:nvPr>
        </p:nvGraphicFramePr>
        <p:xfrm>
          <a:off x="-456728" y="1097678"/>
          <a:ext cx="4572000" cy="269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4A20281-CD47-B79A-91D6-1E95FA0880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9294724"/>
              </p:ext>
            </p:extLst>
          </p:nvPr>
        </p:nvGraphicFramePr>
        <p:xfrm>
          <a:off x="3137534" y="72362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9F9C714-EB70-7D80-D92A-7F7D5929D3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6819818"/>
              </p:ext>
            </p:extLst>
          </p:nvPr>
        </p:nvGraphicFramePr>
        <p:xfrm>
          <a:off x="7633785" y="19071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1C10715-96BD-4E90-FA65-A061ADE3FA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6024359"/>
              </p:ext>
            </p:extLst>
          </p:nvPr>
        </p:nvGraphicFramePr>
        <p:xfrm>
          <a:off x="-133015" y="733425"/>
          <a:ext cx="4572000" cy="269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F2AFD537-C43A-A401-9132-C14F1DF2A9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358542"/>
              </p:ext>
            </p:extLst>
          </p:nvPr>
        </p:nvGraphicFramePr>
        <p:xfrm>
          <a:off x="5288365" y="3250688"/>
          <a:ext cx="6635750" cy="3495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5EEA90EC-0090-A3F2-E86F-D791B5754A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4559011"/>
              </p:ext>
            </p:extLst>
          </p:nvPr>
        </p:nvGraphicFramePr>
        <p:xfrm>
          <a:off x="6408083" y="2646643"/>
          <a:ext cx="5370666" cy="3761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772665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49F909-4B50-6F0C-57B9-4EF0865A7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C7D2DC-2A50-D9B0-E831-BA6A501AD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784012" cy="1084263"/>
          </a:xfrm>
        </p:spPr>
        <p:txBody>
          <a:bodyPr anchor="t">
            <a:normAutofit/>
          </a:bodyPr>
          <a:lstStyle/>
          <a:p>
            <a:r>
              <a:rPr lang="en-US" dirty="0"/>
              <a:t>Ratio of Proportional Hires and Country Contribution</a:t>
            </a:r>
            <a:br>
              <a:rPr lang="fr-CH" sz="3600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FF0EA-AAF8-933B-D6CD-64FDA2A3A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13</a:t>
            </a:fld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1290712-C70D-4DDD-B4FA-00C5611D7C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0575310"/>
              </p:ext>
            </p:extLst>
          </p:nvPr>
        </p:nvGraphicFramePr>
        <p:xfrm>
          <a:off x="1271464" y="980728"/>
          <a:ext cx="9289032" cy="4968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63A3FB2-0B82-8AED-4068-3C8C89E7CCD8}"/>
              </a:ext>
            </a:extLst>
          </p:cNvPr>
          <p:cNvSpPr txBox="1"/>
          <p:nvPr/>
        </p:nvSpPr>
        <p:spPr bwMode="auto">
          <a:xfrm>
            <a:off x="-19064" y="6021287"/>
            <a:ext cx="5899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800" dirty="0"/>
              <a:t>*22 IT INFN </a:t>
            </a:r>
            <a:r>
              <a:rPr lang="fr-CH" sz="1800" dirty="0" err="1"/>
              <a:t>DOCTs</a:t>
            </a:r>
            <a:r>
              <a:rPr lang="fr-CH" sz="1800" dirty="0"/>
              <a:t> </a:t>
            </a:r>
            <a:r>
              <a:rPr lang="fr-CH" sz="1800" dirty="0" err="1"/>
              <a:t>were</a:t>
            </a:r>
            <a:r>
              <a:rPr lang="fr-CH" sz="1800" dirty="0"/>
              <a:t> </a:t>
            </a:r>
            <a:r>
              <a:rPr lang="fr-CH" sz="1800" dirty="0" err="1"/>
              <a:t>deducted</a:t>
            </a:r>
            <a:r>
              <a:rPr lang="fr-CH" sz="1800" dirty="0"/>
              <a:t> </a:t>
            </a:r>
            <a:r>
              <a:rPr lang="fr-CH" sz="1800" dirty="0" err="1"/>
              <a:t>from</a:t>
            </a:r>
            <a:r>
              <a:rPr lang="fr-CH" sz="1800" dirty="0"/>
              <a:t> the </a:t>
            </a:r>
            <a:r>
              <a:rPr lang="fr-CH" sz="1800" dirty="0" err="1"/>
              <a:t>statistics</a:t>
            </a:r>
            <a:endParaRPr lang="fr-CH" sz="1800" dirty="0"/>
          </a:p>
        </p:txBody>
      </p:sp>
    </p:spTree>
    <p:extLst>
      <p:ext uri="{BB962C8B-B14F-4D97-AF65-F5344CB8AC3E}">
        <p14:creationId xmlns:p14="http://schemas.microsoft.com/office/powerpoint/2010/main" val="4283070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3DD03-5BFE-C7E2-6870-48D527CD3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12464-18CC-25C6-EC9B-4A62AAB69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1784" y="4005064"/>
            <a:ext cx="6984157" cy="641097"/>
          </a:xfrm>
        </p:spPr>
        <p:txBody>
          <a:bodyPr/>
          <a:lstStyle/>
          <a:p>
            <a:r>
              <a:rPr lang="fr-CH" dirty="0" err="1"/>
              <a:t>Thank</a:t>
            </a:r>
            <a:r>
              <a:rPr lang="fr-CH" dirty="0"/>
              <a:t> YOU!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439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64272-1842-5B18-FB09-177E44D8D9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645024"/>
            <a:ext cx="11376025" cy="1001137"/>
          </a:xfrm>
        </p:spPr>
        <p:txBody>
          <a:bodyPr/>
          <a:lstStyle/>
          <a:p>
            <a:r>
              <a:rPr lang="fr-CH" sz="2800" b="0" dirty="0"/>
              <a:t>All Technical </a:t>
            </a:r>
            <a:r>
              <a:rPr lang="fr-CH" sz="2800" b="0" dirty="0" err="1"/>
              <a:t>Studentship</a:t>
            </a:r>
            <a:r>
              <a:rPr lang="fr-CH" sz="2800" b="0" dirty="0"/>
              <a:t> positions 2024:</a:t>
            </a:r>
            <a:br>
              <a:rPr lang="fr-CH" sz="2800" b="0" dirty="0"/>
            </a:br>
            <a:r>
              <a:rPr lang="fr-CH" sz="2800" b="0" dirty="0" err="1"/>
              <a:t>Electrical</a:t>
            </a:r>
            <a:r>
              <a:rPr lang="fr-CH" sz="2800" b="0" dirty="0"/>
              <a:t>/Electronics Engineering; IT, </a:t>
            </a:r>
            <a:r>
              <a:rPr lang="fr-CH" sz="2800" b="0" dirty="0" err="1"/>
              <a:t>Mathematics</a:t>
            </a:r>
            <a:r>
              <a:rPr lang="fr-CH" sz="2800" b="0" dirty="0"/>
              <a:t> and </a:t>
            </a:r>
            <a:r>
              <a:rPr lang="fr-CH" sz="2800" b="0" dirty="0" err="1"/>
              <a:t>Robotics</a:t>
            </a:r>
            <a:r>
              <a:rPr lang="fr-CH" sz="2800" b="0" dirty="0"/>
              <a:t>, </a:t>
            </a:r>
            <a:r>
              <a:rPr lang="fr-CH" sz="2800" b="0" dirty="0" err="1"/>
              <a:t>Material</a:t>
            </a:r>
            <a:r>
              <a:rPr lang="fr-CH" sz="2800" b="0" dirty="0"/>
              <a:t> and Surface Science, General/Civil Engineering, </a:t>
            </a:r>
            <a:r>
              <a:rPr lang="fr-CH" sz="2800" b="0" dirty="0" err="1"/>
              <a:t>Applied</a:t>
            </a:r>
            <a:r>
              <a:rPr lang="fr-CH" sz="2800" b="0" dirty="0"/>
              <a:t> </a:t>
            </a:r>
            <a:r>
              <a:rPr lang="fr-CH" sz="2800" b="0" dirty="0" err="1"/>
              <a:t>Physics</a:t>
            </a:r>
            <a:br>
              <a:rPr lang="en-GB" sz="2800" b="0" dirty="0"/>
            </a:b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799152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2DB3DE-5280-73AC-9094-FA9DC4560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922487" cy="1084263"/>
          </a:xfrm>
        </p:spPr>
        <p:txBody>
          <a:bodyPr anchor="t">
            <a:normAutofit/>
          </a:bodyPr>
          <a:lstStyle/>
          <a:p>
            <a:r>
              <a:rPr lang="fr-CH" dirty="0" err="1"/>
              <a:t>Gender</a:t>
            </a: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9CDFB-2124-BCEC-3727-39CAC022C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8C61B0B-C21D-6365-EEB4-32C78A6AF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188261"/>
              </p:ext>
            </p:extLst>
          </p:nvPr>
        </p:nvGraphicFramePr>
        <p:xfrm>
          <a:off x="18458" y="4381521"/>
          <a:ext cx="11622158" cy="2111354"/>
        </p:xfrm>
        <a:graphic>
          <a:graphicData uri="http://schemas.openxmlformats.org/drawingml/2006/table">
            <a:tbl>
              <a:tblPr/>
              <a:tblGrid>
                <a:gridCol w="11622158">
                  <a:extLst>
                    <a:ext uri="{9D8B030D-6E8A-4147-A177-3AD203B41FA5}">
                      <a16:colId xmlns:a16="http://schemas.microsoft.com/office/drawing/2014/main" val="3019116893"/>
                    </a:ext>
                  </a:extLst>
                </a:gridCol>
              </a:tblGrid>
              <a:tr h="385284">
                <a:tc>
                  <a:txBody>
                    <a:bodyPr/>
                    <a:lstStyle/>
                    <a:p>
                      <a:endParaRPr lang="en-GB" sz="1500"/>
                    </a:p>
                  </a:txBody>
                  <a:tcPr marL="77057" marR="77057" marT="38528" marB="385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7271992"/>
                  </a:ext>
                </a:extLst>
              </a:tr>
              <a:tr h="172607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7057" marR="77057" marT="38528" marB="385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8541576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B008F188-B36A-7420-A175-9141EF5B3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83" y="2199803"/>
            <a:ext cx="8100901" cy="3240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6906C6-EFFB-49F8-5C78-EDA558935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8" y="2247428"/>
            <a:ext cx="3229923" cy="3396726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B0061F93-F275-2BE4-8EFA-D059F967FA97}"/>
              </a:ext>
            </a:extLst>
          </p:cNvPr>
          <p:cNvSpPr txBox="1">
            <a:spLocks/>
          </p:cNvSpPr>
          <p:nvPr/>
        </p:nvSpPr>
        <p:spPr bwMode="auto">
          <a:xfrm>
            <a:off x="7970838" y="469900"/>
            <a:ext cx="3865587" cy="67468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ALL TSC applications: 10 757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29450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58CD743-F5F4-B73C-1BEF-5D4FD14EF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209" y="627006"/>
            <a:ext cx="3605133" cy="301825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33F8BCA-5E09-F43E-1065-D2B53F504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8487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CH" dirty="0" err="1"/>
              <a:t>Nationality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9DFFA-6897-353D-2640-E587B9F41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63D6A1-D37D-8F68-FD64-C17991A13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67" y="653318"/>
            <a:ext cx="7556107" cy="30305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CB3427-343B-9A43-05FE-642363C443D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664" r="6716"/>
          <a:stretch/>
        </p:blipFill>
        <p:spPr>
          <a:xfrm>
            <a:off x="6642773" y="3560038"/>
            <a:ext cx="2837603" cy="30305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B6E412-6B9E-C812-CE8B-6B38F28AC6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1796" y="3560038"/>
            <a:ext cx="1533552" cy="272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495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4D115-4A02-22FC-39CA-1BAA67B94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61AF2F-6579-7C0E-2AC6-0B4699FAD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sz="3200" dirty="0"/>
              <a:t>Ratio of Proportional Hires and Country Contribution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6587B-C295-754C-5C92-3E146493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B27D39F-D44F-13CE-83BA-2855A2F9BA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4931735"/>
              </p:ext>
            </p:extLst>
          </p:nvPr>
        </p:nvGraphicFramePr>
        <p:xfrm>
          <a:off x="191344" y="1340768"/>
          <a:ext cx="1137602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1CB099A-D787-2074-F1E5-C459975ECBDF}"/>
                  </a:ext>
                </a:extLst>
              </p14:cNvPr>
              <p14:cNvContentPartPr/>
              <p14:nvPr/>
            </p14:nvContentPartPr>
            <p14:xfrm>
              <a:off x="1005624" y="6126264"/>
              <a:ext cx="360" cy="36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1CB099A-D787-2074-F1E5-C459975ECBD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1984" y="601826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DB2AE510-D43C-F91F-98BD-E6A25B12F76F}"/>
                  </a:ext>
                </a:extLst>
              </p14:cNvPr>
              <p14:cNvContentPartPr/>
              <p14:nvPr/>
            </p14:nvContentPartPr>
            <p14:xfrm>
              <a:off x="1307304" y="6126264"/>
              <a:ext cx="360" cy="3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DB2AE510-D43C-F91F-98BD-E6A25B12F76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53664" y="601826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0CE23C1E-944B-A7A4-6B01-7A574FB3C5E1}"/>
                  </a:ext>
                </a:extLst>
              </p14:cNvPr>
              <p14:cNvContentPartPr/>
              <p14:nvPr/>
            </p14:nvContentPartPr>
            <p14:xfrm>
              <a:off x="2166984" y="6144624"/>
              <a:ext cx="360" cy="36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0CE23C1E-944B-A7A4-6B01-7A574FB3C5E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2984" y="603698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DC28B2E-D84F-BB7C-7121-55464DF0E723}"/>
                  </a:ext>
                </a:extLst>
              </p14:cNvPr>
              <p14:cNvContentPartPr/>
              <p14:nvPr/>
            </p14:nvContentPartPr>
            <p14:xfrm>
              <a:off x="3950064" y="6144624"/>
              <a:ext cx="360" cy="3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DC28B2E-D84F-BB7C-7121-55464DF0E72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6424" y="603698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CF759FF-0B3C-3C28-F896-73F4FF378922}"/>
                  </a:ext>
                </a:extLst>
              </p14:cNvPr>
              <p14:cNvContentPartPr/>
              <p14:nvPr/>
            </p14:nvContentPartPr>
            <p14:xfrm>
              <a:off x="4589784" y="6144624"/>
              <a:ext cx="360" cy="36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CF759FF-0B3C-3C28-F896-73F4FF37892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36144" y="603698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F9DB9E4C-9719-2A49-1E40-641D2C6EAA5C}"/>
                  </a:ext>
                </a:extLst>
              </p14:cNvPr>
              <p14:cNvContentPartPr/>
              <p14:nvPr/>
            </p14:nvContentPartPr>
            <p14:xfrm>
              <a:off x="4873464" y="6144624"/>
              <a:ext cx="360" cy="36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F9DB9E4C-9719-2A49-1E40-641D2C6EAA5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19464" y="603698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93567A20-9134-50C7-2EF7-6E4A72F94421}"/>
                  </a:ext>
                </a:extLst>
              </p14:cNvPr>
              <p14:cNvContentPartPr/>
              <p14:nvPr/>
            </p14:nvContentPartPr>
            <p14:xfrm>
              <a:off x="5751504" y="6126264"/>
              <a:ext cx="360" cy="36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93567A20-9134-50C7-2EF7-6E4A72F9442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97864" y="601826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8E1669E4-C0A6-8004-A164-733939EACC4F}"/>
                  </a:ext>
                </a:extLst>
              </p14:cNvPr>
              <p14:cNvContentPartPr/>
              <p14:nvPr/>
            </p14:nvContentPartPr>
            <p14:xfrm>
              <a:off x="7498224" y="6172344"/>
              <a:ext cx="360" cy="36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8E1669E4-C0A6-8004-A164-733939EACC4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44224" y="606434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E79BFDD-5D7D-9FB3-99B0-DA34593F3E42}"/>
                  </a:ext>
                </a:extLst>
              </p14:cNvPr>
              <p14:cNvContentPartPr/>
              <p14:nvPr/>
            </p14:nvContentPartPr>
            <p14:xfrm>
              <a:off x="8988624" y="6126264"/>
              <a:ext cx="360" cy="36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E79BFDD-5D7D-9FB3-99B0-DA34593F3E4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934624" y="6018264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1C3C116F-665D-26FA-507A-A46CD59192B8}"/>
                  </a:ext>
                </a:extLst>
              </p14:cNvPr>
              <p14:cNvContentPartPr/>
              <p14:nvPr/>
            </p14:nvContentPartPr>
            <p14:xfrm>
              <a:off x="9555264" y="6135264"/>
              <a:ext cx="360" cy="36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1C3C116F-665D-26FA-507A-A46CD59192B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1264" y="6027624"/>
                <a:ext cx="108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7897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E5422-F3FE-FE73-181A-44C50B993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2EB44-1158-2EFA-6130-28F9237E27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ADMIN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525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2A857-7340-98D5-1642-EA8BC2AAA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0EAB17-A017-333B-C7C1-E6BE93815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CH" dirty="0" err="1"/>
              <a:t>Gender</a:t>
            </a: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5A194A-30CD-CD11-E1CB-D7225205F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7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F2EC442-9E65-3B84-7243-E182C98FD1EF}"/>
              </a:ext>
            </a:extLst>
          </p:cNvPr>
          <p:cNvGraphicFramePr>
            <a:graphicFrameLocks noGrp="1"/>
          </p:cNvGraphicFramePr>
          <p:nvPr/>
        </p:nvGraphicFramePr>
        <p:xfrm>
          <a:off x="18458" y="4381521"/>
          <a:ext cx="11622158" cy="2111354"/>
        </p:xfrm>
        <a:graphic>
          <a:graphicData uri="http://schemas.openxmlformats.org/drawingml/2006/table">
            <a:tbl>
              <a:tblPr/>
              <a:tblGrid>
                <a:gridCol w="11622158">
                  <a:extLst>
                    <a:ext uri="{9D8B030D-6E8A-4147-A177-3AD203B41FA5}">
                      <a16:colId xmlns:a16="http://schemas.microsoft.com/office/drawing/2014/main" val="3019116893"/>
                    </a:ext>
                  </a:extLst>
                </a:gridCol>
              </a:tblGrid>
              <a:tr h="385284">
                <a:tc>
                  <a:txBody>
                    <a:bodyPr/>
                    <a:lstStyle/>
                    <a:p>
                      <a:endParaRPr lang="en-GB" sz="1500"/>
                    </a:p>
                  </a:txBody>
                  <a:tcPr marL="77057" marR="77057" marT="38528" marB="385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7271992"/>
                  </a:ext>
                </a:extLst>
              </a:tr>
              <a:tr h="172607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77057" marR="77057" marT="38528" marB="3852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8541576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297DF80A-825F-9F20-C095-8BC4BFDE0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9902" y="2060848"/>
            <a:ext cx="3667616" cy="30448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C06797-E4F2-8919-AB47-2C59E11AA7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93"/>
          <a:stretch/>
        </p:blipFill>
        <p:spPr>
          <a:xfrm>
            <a:off x="662992" y="2139460"/>
            <a:ext cx="6906650" cy="2887588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D261D236-8D80-FAE4-2DF5-9F81B244AB21}"/>
              </a:ext>
            </a:extLst>
          </p:cNvPr>
          <p:cNvSpPr txBox="1">
            <a:spLocks/>
          </p:cNvSpPr>
          <p:nvPr/>
        </p:nvSpPr>
        <p:spPr bwMode="auto">
          <a:xfrm>
            <a:off x="7970838" y="469900"/>
            <a:ext cx="3865587" cy="67468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ALL ADMIN applications: 9 376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96986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3D224-5B8A-7909-EB7B-E68E313E1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8C43C0-1291-F93B-4E7E-494B7161A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CH" dirty="0" err="1"/>
              <a:t>Nationality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113CD0-87D3-0FB5-F076-A00DEC1A4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14AA5C-AD09-5A11-5D97-B874E56A7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0458" y="872190"/>
            <a:ext cx="3303004" cy="2611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F3CFC0-2BB2-D768-9544-7AEDBB7446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2064" y="3278963"/>
            <a:ext cx="2696183" cy="30226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CF018A-B654-FB38-EC5A-1E5E04BBC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296" y="872190"/>
            <a:ext cx="6912768" cy="25351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0FCE37-AE71-90F7-C6F4-7F51CCAA61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8689" y="3324618"/>
            <a:ext cx="1428969" cy="297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30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053AE-A593-4802-E110-57D5A05B7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62CF5D-B560-544B-AB14-9653B8B58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sz="3200" dirty="0"/>
              <a:t>Ratio of Proportional Hires and Country Contribution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047971-991A-A16D-DDB4-0095BE4A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9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AB16BC5-8705-4363-A4F6-2BF16E8630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927412"/>
              </p:ext>
            </p:extLst>
          </p:nvPr>
        </p:nvGraphicFramePr>
        <p:xfrm>
          <a:off x="407988" y="1439335"/>
          <a:ext cx="1137602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A93107EF-A6EC-26FE-6897-11379DC8C496}"/>
                  </a:ext>
                </a:extLst>
              </p14:cNvPr>
              <p14:cNvContentPartPr/>
              <p14:nvPr/>
            </p14:nvContentPartPr>
            <p14:xfrm>
              <a:off x="1523880" y="6150377"/>
              <a:ext cx="360" cy="3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A93107EF-A6EC-26FE-6897-11379DC8C49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469880" y="6042737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2F9B9AA9-9241-FF66-8C3A-DB8D0441CC5F}"/>
                  </a:ext>
                </a:extLst>
              </p14:cNvPr>
              <p14:cNvContentPartPr/>
              <p14:nvPr/>
            </p14:nvContentPartPr>
            <p14:xfrm>
              <a:off x="3320280" y="6150377"/>
              <a:ext cx="360" cy="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2F9B9AA9-9241-FF66-8C3A-DB8D0441CC5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66280" y="6042737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CD244DA0-EEAF-1165-15D4-967A8053ECF3}"/>
                  </a:ext>
                </a:extLst>
              </p14:cNvPr>
              <p14:cNvContentPartPr/>
              <p14:nvPr/>
            </p14:nvContentPartPr>
            <p14:xfrm>
              <a:off x="6901560" y="6150377"/>
              <a:ext cx="360" cy="36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CD244DA0-EEAF-1165-15D4-967A8053ECF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47560" y="6042737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CC7751AC-FC25-4BD7-701C-F5506D2AADFE}"/>
                  </a:ext>
                </a:extLst>
              </p14:cNvPr>
              <p14:cNvContentPartPr/>
              <p14:nvPr/>
            </p14:nvContentPartPr>
            <p14:xfrm>
              <a:off x="7826760" y="6160817"/>
              <a:ext cx="360" cy="36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CC7751AC-FC25-4BD7-701C-F5506D2AADF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772760" y="6053177"/>
                <a:ext cx="108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32367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Talent Acquisition" id="{6827484E-B60D-754B-8D6A-9DEBB77B0273}" vid="{A194260A-DE7D-7D48-B428-C34A2475C5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Template_PPT_CERN HR_Talent Acquisition</Template>
  <TotalTime>577</TotalTime>
  <Words>146</Words>
  <Application>Microsoft Office PowerPoint</Application>
  <DocSecurity>0</DocSecurity>
  <PresentationFormat>Widescreen</PresentationFormat>
  <Paragraphs>35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TSC – 2024 statistics ALL TSC committees: 2024 – 1, 2, 3   </vt:lpstr>
      <vt:lpstr>All Technical Studentship positions 2024: Electrical/Electronics Engineering; IT, Mathematics and Robotics, Material and Surface Science, General/Civil Engineering, Applied Physics </vt:lpstr>
      <vt:lpstr>Gender</vt:lpstr>
      <vt:lpstr>Nationality</vt:lpstr>
      <vt:lpstr>Ratio of Proportional Hires and Country Contribution</vt:lpstr>
      <vt:lpstr>ADMIN 2024</vt:lpstr>
      <vt:lpstr>Gender</vt:lpstr>
      <vt:lpstr>Nationality</vt:lpstr>
      <vt:lpstr>Ratio of Proportional Hires and Country Contribution</vt:lpstr>
      <vt:lpstr>DOCT 2024</vt:lpstr>
      <vt:lpstr>PowerPoint Presentation</vt:lpstr>
      <vt:lpstr>Nationality</vt:lpstr>
      <vt:lpstr>Ratio of Proportional Hires and Country Contribution 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Marie Piperakis</dc:creator>
  <cp:keywords/>
  <dc:description/>
  <cp:lastModifiedBy>Anastasija Preobrazenska</cp:lastModifiedBy>
  <cp:revision>296</cp:revision>
  <dcterms:created xsi:type="dcterms:W3CDTF">2024-10-10T16:08:15Z</dcterms:created>
  <dcterms:modified xsi:type="dcterms:W3CDTF">2025-05-14T21:28:25Z</dcterms:modified>
  <cp:category/>
  <dc:identifier/>
  <cp:contentStatus/>
  <dc:language/>
  <cp:version/>
</cp:coreProperties>
</file>